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92" r:id="rId3"/>
  </p:sldMasterIdLst>
  <p:notesMasterIdLst>
    <p:notesMasterId r:id="rId48"/>
  </p:notesMasterIdLst>
  <p:sldIdLst>
    <p:sldId id="575" r:id="rId4"/>
    <p:sldId id="598" r:id="rId5"/>
    <p:sldId id="576" r:id="rId6"/>
    <p:sldId id="592" r:id="rId7"/>
    <p:sldId id="260" r:id="rId8"/>
    <p:sldId id="590" r:id="rId9"/>
    <p:sldId id="577" r:id="rId10"/>
    <p:sldId id="275" r:id="rId11"/>
    <p:sldId id="578" r:id="rId12"/>
    <p:sldId id="434" r:id="rId13"/>
    <p:sldId id="437" r:id="rId14"/>
    <p:sldId id="281" r:id="rId15"/>
    <p:sldId id="443" r:id="rId16"/>
    <p:sldId id="438" r:id="rId17"/>
    <p:sldId id="580" r:id="rId18"/>
    <p:sldId id="274" r:id="rId19"/>
    <p:sldId id="267" r:id="rId20"/>
    <p:sldId id="268" r:id="rId21"/>
    <p:sldId id="440" r:id="rId22"/>
    <p:sldId id="573" r:id="rId23"/>
    <p:sldId id="257" r:id="rId24"/>
    <p:sldId id="258" r:id="rId25"/>
    <p:sldId id="461" r:id="rId26"/>
    <p:sldId id="256" r:id="rId27"/>
    <p:sldId id="450" r:id="rId28"/>
    <p:sldId id="452" r:id="rId29"/>
    <p:sldId id="454" r:id="rId30"/>
    <p:sldId id="585" r:id="rId31"/>
    <p:sldId id="263" r:id="rId32"/>
    <p:sldId id="264" r:id="rId33"/>
    <p:sldId id="266" r:id="rId34"/>
    <p:sldId id="265" r:id="rId35"/>
    <p:sldId id="583" r:id="rId36"/>
    <p:sldId id="584" r:id="rId37"/>
    <p:sldId id="587" r:id="rId38"/>
    <p:sldId id="262" r:id="rId39"/>
    <p:sldId id="589" r:id="rId40"/>
    <p:sldId id="591" r:id="rId41"/>
    <p:sldId id="594" r:id="rId42"/>
    <p:sldId id="259" r:id="rId43"/>
    <p:sldId id="595" r:id="rId44"/>
    <p:sldId id="597" r:id="rId45"/>
    <p:sldId id="599" r:id="rId46"/>
    <p:sldId id="280" r:id="rId47"/>
  </p:sldIdLst>
  <p:sldSz cx="9144000" cy="6858000" type="screen4x3"/>
  <p:notesSz cx="7772400" cy="100584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73"/>
  </p:normalViewPr>
  <p:slideViewPr>
    <p:cSldViewPr snapToGrid="0">
      <p:cViewPr varScale="1">
        <p:scale>
          <a:sx n="107" d="100"/>
          <a:sy n="107" d="100"/>
        </p:scale>
        <p:origin x="1760" y="176"/>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3368675" cy="504825"/>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4402138" y="0"/>
            <a:ext cx="3368675" cy="504825"/>
          </a:xfrm>
          <a:prstGeom prst="rect">
            <a:avLst/>
          </a:prstGeom>
        </p:spPr>
        <p:txBody>
          <a:bodyPr vert="horz" lIns="91440" tIns="45720" rIns="91440" bIns="45720" rtlCol="0"/>
          <a:lstStyle>
            <a:lvl1pPr algn="r">
              <a:defRPr sz="1200"/>
            </a:lvl1pPr>
          </a:lstStyle>
          <a:p>
            <a:fld id="{58924216-C1DD-C948-847D-32800AAA9638}" type="datetimeFigureOut">
              <a:rPr lang="tr-TR" smtClean="0"/>
              <a:t>28.11.2024</a:t>
            </a:fld>
            <a:endParaRPr lang="tr-TR"/>
          </a:p>
        </p:txBody>
      </p:sp>
      <p:sp>
        <p:nvSpPr>
          <p:cNvPr id="4" name="Slayt Resmi Yer Tutucusu 3"/>
          <p:cNvSpPr>
            <a:spLocks noGrp="1" noRot="1" noChangeAspect="1"/>
          </p:cNvSpPr>
          <p:nvPr>
            <p:ph type="sldImg" idx="2"/>
          </p:nvPr>
        </p:nvSpPr>
        <p:spPr>
          <a:xfrm>
            <a:off x="1624013" y="1257300"/>
            <a:ext cx="4524375" cy="3394075"/>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777875" y="4840288"/>
            <a:ext cx="6216650" cy="3960812"/>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9553575"/>
            <a:ext cx="3368675" cy="504825"/>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4402138" y="9553575"/>
            <a:ext cx="3368675" cy="504825"/>
          </a:xfrm>
          <a:prstGeom prst="rect">
            <a:avLst/>
          </a:prstGeom>
        </p:spPr>
        <p:txBody>
          <a:bodyPr vert="horz" lIns="91440" tIns="45720" rIns="91440" bIns="45720" rtlCol="0" anchor="b"/>
          <a:lstStyle>
            <a:lvl1pPr algn="r">
              <a:defRPr sz="1200"/>
            </a:lvl1pPr>
          </a:lstStyle>
          <a:p>
            <a:fld id="{54236D23-6B37-9043-A390-4113DA488D80}" type="slidenum">
              <a:rPr lang="tr-TR" smtClean="0"/>
              <a:t>‹#›</a:t>
            </a:fld>
            <a:endParaRPr lang="tr-TR"/>
          </a:p>
        </p:txBody>
      </p:sp>
    </p:spTree>
    <p:extLst>
      <p:ext uri="{BB962C8B-B14F-4D97-AF65-F5344CB8AC3E}">
        <p14:creationId xmlns:p14="http://schemas.microsoft.com/office/powerpoint/2010/main" val="206467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tr-TR" altLang="en-US"/>
              <a:t>In December two thousand thirteen, an anesthesiologist underwent laparoscopic hysterectomy with power morcellation of a presumed fibroid uterus and experienced disseminated uterine sarcoma. This case received popular media attention and morcellation of presumed myomas was called into question.  </a:t>
            </a:r>
          </a:p>
        </p:txBody>
      </p:sp>
      <p:sp>
        <p:nvSpPr>
          <p:cNvPr id="13316"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B1B16E9-54C8-4811-967D-D2A23A8B4ED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0947048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54236D23-6B37-9043-A390-4113DA488D80}" type="slidenum">
              <a:rPr lang="tr-TR" smtClean="0"/>
              <a:t>28</a:t>
            </a:fld>
            <a:endParaRPr lang="tr-TR"/>
          </a:p>
        </p:txBody>
      </p:sp>
    </p:spTree>
    <p:extLst>
      <p:ext uri="{BB962C8B-B14F-4D97-AF65-F5344CB8AC3E}">
        <p14:creationId xmlns:p14="http://schemas.microsoft.com/office/powerpoint/2010/main" val="1233625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4FBF5B2-B548-6F4F-85A1-A4BED48CF2ED}" type="slidenum">
              <a:rPr lang="tr-TR" smtClean="0"/>
              <a:t>44</a:t>
            </a:fld>
            <a:endParaRPr lang="tr-TR"/>
          </a:p>
        </p:txBody>
      </p:sp>
    </p:spTree>
    <p:extLst>
      <p:ext uri="{BB962C8B-B14F-4D97-AF65-F5344CB8AC3E}">
        <p14:creationId xmlns:p14="http://schemas.microsoft.com/office/powerpoint/2010/main" val="3339562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In April 2014, the FDA released a safety communication, discouraging the use of power morcellation of presumed myomas for oncological safety</a:t>
            </a:r>
            <a:r>
              <a:rPr lang="tr-TR" altLang="en-US"/>
              <a:t>. After the FDA warning, more than two-thirds  of minimally invasive surgeons changed their surgical approach. </a:t>
            </a:r>
          </a:p>
        </p:txBody>
      </p:sp>
      <p:sp>
        <p:nvSpPr>
          <p:cNvPr id="15364"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FB758CE-61EF-44E5-98EF-44ABF3A459B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809388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tr-TR" altLang="en-US"/>
              <a:t>However, when the most recent studies are taken into account, the incidence seems to be fixed at approximately one over three hundred and thirty surgeries corresponding to 0.3 percent. This incidence is nearly identical to that of the original incidence reported by the FDA.</a:t>
            </a:r>
          </a:p>
        </p:txBody>
      </p:sp>
      <p:sp>
        <p:nvSpPr>
          <p:cNvPr id="23556"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59F5302-209F-49C6-863E-A7A0139F7B3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822486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tr-TR" altLang="en-US"/>
              <a:t>After the FDA warning, the rate of laparoscopic hysterectomies dramatically decreased whereas the rate of abdominal hysterectomies  increased. On the right side, you can observe a dramatic decrease in the rate of utilizing power morcellation for minimally invasive surgery.</a:t>
            </a:r>
          </a:p>
        </p:txBody>
      </p:sp>
      <p:sp>
        <p:nvSpPr>
          <p:cNvPr id="17412"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65B425F-94A3-456F-9829-AEACD0856E6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755804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400" eaLnBrk="1" hangingPunct="1">
              <a:spcBef>
                <a:spcPct val="0"/>
              </a:spcBef>
            </a:pPr>
            <a:r>
              <a:rPr lang="en-US" altLang="en-US"/>
              <a:t>In a nationwide study including </a:t>
            </a:r>
            <a:r>
              <a:rPr lang="tr-TR" altLang="en-US"/>
              <a:t>two hundred and twelve</a:t>
            </a:r>
            <a:r>
              <a:rPr lang="en-US" altLang="en-US"/>
              <a:t> </a:t>
            </a:r>
            <a:r>
              <a:rPr lang="tr-TR" altLang="en-US"/>
              <a:t>leiomyosarcomas</a:t>
            </a:r>
            <a:r>
              <a:rPr lang="en-US" altLang="en-US"/>
              <a:t> in Norway, </a:t>
            </a:r>
            <a:r>
              <a:rPr lang="tr-TR" altLang="en-US"/>
              <a:t>leiomyosarcoma</a:t>
            </a:r>
            <a:r>
              <a:rPr lang="en-US" altLang="en-US"/>
              <a:t> was histopathologically verified in only </a:t>
            </a:r>
            <a:r>
              <a:rPr lang="tr-TR" altLang="en-US"/>
              <a:t>twenty-three percent </a:t>
            </a:r>
            <a:r>
              <a:rPr lang="en-US" altLang="en-US"/>
              <a:t>of the cases </a:t>
            </a:r>
            <a:r>
              <a:rPr lang="tr-TR" altLang="en-US"/>
              <a:t>in the </a:t>
            </a:r>
            <a:r>
              <a:rPr lang="en-US" altLang="en-US"/>
              <a:t>pre-operative</a:t>
            </a:r>
            <a:r>
              <a:rPr lang="tr-TR" altLang="en-US"/>
              <a:t> setting. Fifty-four percent of them were unidentified prior to surgery.</a:t>
            </a:r>
            <a:endParaRPr lang="en-US" altLang="en-US"/>
          </a:p>
          <a:p>
            <a:pPr defTabSz="914400"/>
            <a:endParaRPr lang="tr-TR" altLang="en-US"/>
          </a:p>
        </p:txBody>
      </p:sp>
      <p:sp>
        <p:nvSpPr>
          <p:cNvPr id="21508"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1606A41-991A-46E6-85AC-B5BDA05C032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565657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400" eaLnBrk="1" hangingPunct="1">
              <a:spcBef>
                <a:spcPct val="0"/>
              </a:spcBef>
            </a:pPr>
            <a:r>
              <a:rPr lang="tr-TR" altLang="en-US"/>
              <a:t>Despite being expensive, MRI is the best and the most reliable imaging technique that can help to differentiate uterine sarcoma from benign uterine fibroids in the pre-operative setting. In clinical practice, there is usually no difficulty in diagnosing ordinary myomas with  well-defined borders, as hypointense masses on T2-weighted images. However, the diagnosis becomes problematic when atypical myomas show high signal intensity on ti two weighted images.</a:t>
            </a:r>
          </a:p>
          <a:p>
            <a:pPr defTabSz="914400" eaLnBrk="1" hangingPunct="1">
              <a:spcBef>
                <a:spcPct val="0"/>
              </a:spcBef>
            </a:pPr>
            <a:r>
              <a:rPr lang="tr-TR" altLang="en-US"/>
              <a:t> </a:t>
            </a:r>
          </a:p>
          <a:p>
            <a:pPr defTabSz="914400"/>
            <a:endParaRPr lang="tr-TR" altLang="en-US"/>
          </a:p>
        </p:txBody>
      </p:sp>
      <p:sp>
        <p:nvSpPr>
          <p:cNvPr id="53252"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44123BA-7D6A-4FC5-A49C-EA3D1299C95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153842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tr-TR" altLang="en-US"/>
              <a:t>Because of the intramural localization of uterine leiomyosarcomas, endometrial biopsy can only detect thirty to thirty five percent of them. The sensitivity for endometrial stromal sarcoma ranges from twenty-five to thirty-three percent. I would like to emphasize that a negative biopsy does not rule out uterine sarcoma.</a:t>
            </a:r>
          </a:p>
        </p:txBody>
      </p:sp>
      <p:sp>
        <p:nvSpPr>
          <p:cNvPr id="34820"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1244E09-88C6-4EC6-996D-98379D64E83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196808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400" eaLnBrk="1" hangingPunct="1">
              <a:spcBef>
                <a:spcPct val="0"/>
              </a:spcBef>
            </a:pPr>
            <a:r>
              <a:rPr lang="tr-TR" altLang="en-US"/>
              <a:t>Endometrial biopsy is still the best test to diagnose uterine sarcoma pre-operatively. Endometrial biopsy should be performed for all women with any abnormal bleeding and presumed myomas. If morcellation is planned, a low threshold to biopsy should be used</a:t>
            </a:r>
          </a:p>
          <a:p>
            <a:pPr defTabSz="914400" eaLnBrk="1" hangingPunct="1">
              <a:spcBef>
                <a:spcPct val="0"/>
              </a:spcBef>
            </a:pPr>
            <a:endParaRPr lang="tr-TR" altLang="en-US"/>
          </a:p>
          <a:p>
            <a:pPr defTabSz="914400" eaLnBrk="1" hangingPunct="1">
              <a:spcBef>
                <a:spcPct val="0"/>
              </a:spcBef>
            </a:pPr>
            <a:endParaRPr lang="tr-TR" altLang="en-US"/>
          </a:p>
          <a:p>
            <a:pPr defTabSz="914400"/>
            <a:endParaRPr lang="tr-TR" altLang="en-US"/>
          </a:p>
        </p:txBody>
      </p:sp>
      <p:sp>
        <p:nvSpPr>
          <p:cNvPr id="38916"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ECB557D-4E31-4A5B-86CA-77E79E8EFA3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136147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400" eaLnBrk="1" hangingPunct="1">
              <a:spcBef>
                <a:spcPct val="0"/>
              </a:spcBef>
            </a:pPr>
            <a:r>
              <a:rPr lang="tr-TR" altLang="en-US"/>
              <a:t>Serum LDH is often elevated in leiomyosarcomas secondary to coagulative necrosis. LDH has been accepted as the most relevant serum marker for the pre-operative diagnosis of uterine sarcomas</a:t>
            </a:r>
          </a:p>
          <a:p>
            <a:pPr defTabSz="914400"/>
            <a:endParaRPr lang="tr-TR" altLang="en-US"/>
          </a:p>
        </p:txBody>
      </p:sp>
      <p:sp>
        <p:nvSpPr>
          <p:cNvPr id="43012"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399B26E-E050-424D-A594-B1A9F6A07F0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0726571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24"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n-US" sz="3200" b="0" strike="noStrike" spc="-1">
              <a:latin typeface="Arial"/>
            </a:endParaRPr>
          </a:p>
        </p:txBody>
      </p:sp>
      <p:sp>
        <p:nvSpPr>
          <p:cNvPr id="25"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27"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28"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29"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latin typeface="Arial"/>
            </a:endParaRPr>
          </a:p>
        </p:txBody>
      </p:sp>
      <p:sp>
        <p:nvSpPr>
          <p:cNvPr id="30"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32"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n-US" sz="3200" b="0" strike="noStrike" spc="-1">
              <a:latin typeface="Arial"/>
            </a:endParaRPr>
          </a:p>
        </p:txBody>
      </p:sp>
      <p:sp>
        <p:nvSpPr>
          <p:cNvPr id="33"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n-US" sz="3200" b="0" strike="noStrike" spc="-1">
              <a:latin typeface="Arial"/>
            </a:endParaRPr>
          </a:p>
        </p:txBody>
      </p:sp>
      <p:sp>
        <p:nvSpPr>
          <p:cNvPr id="34"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n-US" sz="3200" b="0" strike="noStrike" spc="-1">
              <a:latin typeface="Arial"/>
            </a:endParaRPr>
          </a:p>
        </p:txBody>
      </p:sp>
      <p:sp>
        <p:nvSpPr>
          <p:cNvPr id="35"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en-US" sz="3200" b="0" strike="noStrike" spc="-1">
              <a:latin typeface="Arial"/>
            </a:endParaRPr>
          </a:p>
        </p:txBody>
      </p:sp>
      <p:sp>
        <p:nvSpPr>
          <p:cNvPr id="36"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n-US" sz="3200" b="0" strike="noStrike" spc="-1">
              <a:latin typeface="Arial"/>
            </a:endParaRPr>
          </a:p>
        </p:txBody>
      </p:sp>
      <p:sp>
        <p:nvSpPr>
          <p:cNvPr id="37"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6F5D064-B0FE-9D94-6238-826476B12428}"/>
              </a:ext>
            </a:extLst>
          </p:cNvPr>
          <p:cNvSpPr>
            <a:spLocks noGrp="1"/>
          </p:cNvSpPr>
          <p:nvPr>
            <p:ph type="ctrTitle"/>
          </p:nvPr>
        </p:nvSpPr>
        <p:spPr>
          <a:xfrm>
            <a:off x="1143000" y="1122363"/>
            <a:ext cx="6858000" cy="2387600"/>
          </a:xfrm>
        </p:spPr>
        <p:txBody>
          <a:bodyPr anchor="b"/>
          <a:lstStyle>
            <a:lvl1pPr algn="ctr">
              <a:defRPr sz="4500"/>
            </a:lvl1pPr>
          </a:lstStyle>
          <a:p>
            <a:r>
              <a:rPr lang="tr-TR"/>
              <a:t>Asıl başlık stilini düzenlemek için tıklayın</a:t>
            </a:r>
          </a:p>
        </p:txBody>
      </p:sp>
      <p:sp>
        <p:nvSpPr>
          <p:cNvPr id="3" name="Alt Başlık 2">
            <a:extLst>
              <a:ext uri="{FF2B5EF4-FFF2-40B4-BE49-F238E27FC236}">
                <a16:creationId xmlns:a16="http://schemas.microsoft.com/office/drawing/2014/main" id="{AF1D1D91-CA84-6F14-DD93-84368BF3650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9833F03A-A57C-A4A4-22C1-ECF53C6E55E9}"/>
              </a:ext>
            </a:extLst>
          </p:cNvPr>
          <p:cNvSpPr>
            <a:spLocks noGrp="1"/>
          </p:cNvSpPr>
          <p:nvPr>
            <p:ph type="dt" sz="half" idx="10"/>
          </p:nvPr>
        </p:nvSpPr>
        <p:spPr/>
        <p:txBody>
          <a:bodyPr/>
          <a:lstStyle/>
          <a:p>
            <a:fld id="{43696DE7-B3CE-4841-85BB-F9ECB55D5FF1}" type="datetimeFigureOut">
              <a:rPr lang="tr-TR" smtClean="0"/>
              <a:pPr/>
              <a:t>28.11.2024</a:t>
            </a:fld>
            <a:endParaRPr lang="tr-TR"/>
          </a:p>
        </p:txBody>
      </p:sp>
      <p:sp>
        <p:nvSpPr>
          <p:cNvPr id="5" name="Alt Bilgi Yer Tutucusu 4">
            <a:extLst>
              <a:ext uri="{FF2B5EF4-FFF2-40B4-BE49-F238E27FC236}">
                <a16:creationId xmlns:a16="http://schemas.microsoft.com/office/drawing/2014/main" id="{0A95719D-7A1F-E9F1-C466-879E70D73FF3}"/>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D26B2B0E-30A6-078A-AEAE-6E4359A019F7}"/>
              </a:ext>
            </a:extLst>
          </p:cNvPr>
          <p:cNvSpPr>
            <a:spLocks noGrp="1"/>
          </p:cNvSpPr>
          <p:nvPr>
            <p:ph type="sldNum" sz="quarter" idx="12"/>
          </p:nvPr>
        </p:nvSpPr>
        <p:spPr/>
        <p:txBody>
          <a:bodyPr/>
          <a:lstStyle/>
          <a:p>
            <a:fld id="{2238EBAA-C28D-9542-91B7-EEB1E8BA52D0}" type="slidenum">
              <a:rPr lang="tr-TR" smtClean="0"/>
              <a:pPr/>
              <a:t>‹#›</a:t>
            </a:fld>
            <a:endParaRPr lang="tr-TR"/>
          </a:p>
        </p:txBody>
      </p:sp>
    </p:spTree>
    <p:extLst>
      <p:ext uri="{BB962C8B-B14F-4D97-AF65-F5344CB8AC3E}">
        <p14:creationId xmlns:p14="http://schemas.microsoft.com/office/powerpoint/2010/main" val="19768452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0509DC9-3EAD-F03F-4D9B-E77BC3773527}"/>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816C30BC-ACCC-2F3D-97CB-094757E49B1C}"/>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8F050ECA-4D43-DD93-F6B4-1EE23FC85331}"/>
              </a:ext>
            </a:extLst>
          </p:cNvPr>
          <p:cNvSpPr>
            <a:spLocks noGrp="1"/>
          </p:cNvSpPr>
          <p:nvPr>
            <p:ph type="dt" sz="half" idx="10"/>
          </p:nvPr>
        </p:nvSpPr>
        <p:spPr/>
        <p:txBody>
          <a:bodyPr/>
          <a:lstStyle/>
          <a:p>
            <a:fld id="{43696DE7-B3CE-4841-85BB-F9ECB55D5FF1}" type="datetimeFigureOut">
              <a:rPr lang="tr-TR" smtClean="0"/>
              <a:pPr/>
              <a:t>28.11.2024</a:t>
            </a:fld>
            <a:endParaRPr lang="tr-TR"/>
          </a:p>
        </p:txBody>
      </p:sp>
      <p:sp>
        <p:nvSpPr>
          <p:cNvPr id="5" name="Alt Bilgi Yer Tutucusu 4">
            <a:extLst>
              <a:ext uri="{FF2B5EF4-FFF2-40B4-BE49-F238E27FC236}">
                <a16:creationId xmlns:a16="http://schemas.microsoft.com/office/drawing/2014/main" id="{13721D34-2515-2C48-FF54-3CEAF6124E63}"/>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08EBFC92-8981-E052-FFC0-8016C8AED6B9}"/>
              </a:ext>
            </a:extLst>
          </p:cNvPr>
          <p:cNvSpPr>
            <a:spLocks noGrp="1"/>
          </p:cNvSpPr>
          <p:nvPr>
            <p:ph type="sldNum" sz="quarter" idx="12"/>
          </p:nvPr>
        </p:nvSpPr>
        <p:spPr/>
        <p:txBody>
          <a:bodyPr/>
          <a:lstStyle/>
          <a:p>
            <a:fld id="{2238EBAA-C28D-9542-91B7-EEB1E8BA52D0}" type="slidenum">
              <a:rPr lang="tr-TR" smtClean="0"/>
              <a:pPr/>
              <a:t>‹#›</a:t>
            </a:fld>
            <a:endParaRPr lang="tr-TR"/>
          </a:p>
        </p:txBody>
      </p:sp>
    </p:spTree>
    <p:extLst>
      <p:ext uri="{BB962C8B-B14F-4D97-AF65-F5344CB8AC3E}">
        <p14:creationId xmlns:p14="http://schemas.microsoft.com/office/powerpoint/2010/main" val="22374717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A5F488E-D94C-43AA-5AD8-C76AD68497E7}"/>
              </a:ext>
            </a:extLst>
          </p:cNvPr>
          <p:cNvSpPr>
            <a:spLocks noGrp="1"/>
          </p:cNvSpPr>
          <p:nvPr>
            <p:ph type="title"/>
          </p:nvPr>
        </p:nvSpPr>
        <p:spPr>
          <a:xfrm>
            <a:off x="623888" y="1709739"/>
            <a:ext cx="7886700" cy="2852737"/>
          </a:xfrm>
        </p:spPr>
        <p:txBody>
          <a:bodyPr anchor="b"/>
          <a:lstStyle>
            <a:lvl1pPr>
              <a:defRPr sz="45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48331DE3-7AB6-4022-DFE8-DEE0E969EEA0}"/>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A9D15D43-04DB-7B45-F332-00746C4762FE}"/>
              </a:ext>
            </a:extLst>
          </p:cNvPr>
          <p:cNvSpPr>
            <a:spLocks noGrp="1"/>
          </p:cNvSpPr>
          <p:nvPr>
            <p:ph type="dt" sz="half" idx="10"/>
          </p:nvPr>
        </p:nvSpPr>
        <p:spPr/>
        <p:txBody>
          <a:bodyPr/>
          <a:lstStyle/>
          <a:p>
            <a:fld id="{43696DE7-B3CE-4841-85BB-F9ECB55D5FF1}" type="datetimeFigureOut">
              <a:rPr lang="tr-TR" smtClean="0"/>
              <a:pPr/>
              <a:t>28.11.2024</a:t>
            </a:fld>
            <a:endParaRPr lang="tr-TR"/>
          </a:p>
        </p:txBody>
      </p:sp>
      <p:sp>
        <p:nvSpPr>
          <p:cNvPr id="5" name="Alt Bilgi Yer Tutucusu 4">
            <a:extLst>
              <a:ext uri="{FF2B5EF4-FFF2-40B4-BE49-F238E27FC236}">
                <a16:creationId xmlns:a16="http://schemas.microsoft.com/office/drawing/2014/main" id="{E796E120-EBAD-7A62-3D0F-93268ABAA634}"/>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7ABE51E0-987F-B1B2-54FF-00BBB022E9D7}"/>
              </a:ext>
            </a:extLst>
          </p:cNvPr>
          <p:cNvSpPr>
            <a:spLocks noGrp="1"/>
          </p:cNvSpPr>
          <p:nvPr>
            <p:ph type="sldNum" sz="quarter" idx="12"/>
          </p:nvPr>
        </p:nvSpPr>
        <p:spPr/>
        <p:txBody>
          <a:bodyPr/>
          <a:lstStyle/>
          <a:p>
            <a:fld id="{2238EBAA-C28D-9542-91B7-EEB1E8BA52D0}" type="slidenum">
              <a:rPr lang="tr-TR" smtClean="0"/>
              <a:pPr/>
              <a:t>‹#›</a:t>
            </a:fld>
            <a:endParaRPr lang="tr-TR"/>
          </a:p>
        </p:txBody>
      </p:sp>
    </p:spTree>
    <p:extLst>
      <p:ext uri="{BB962C8B-B14F-4D97-AF65-F5344CB8AC3E}">
        <p14:creationId xmlns:p14="http://schemas.microsoft.com/office/powerpoint/2010/main" val="24982412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11976D5-B4B0-BF6C-6986-481AE4EBFFC2}"/>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330D0B60-D932-4519-0FDE-59E9F49F9BC3}"/>
              </a:ext>
            </a:extLst>
          </p:cNvPr>
          <p:cNvSpPr>
            <a:spLocks noGrp="1"/>
          </p:cNvSpPr>
          <p:nvPr>
            <p:ph sz="half" idx="1"/>
          </p:nvPr>
        </p:nvSpPr>
        <p:spPr>
          <a:xfrm>
            <a:off x="628650" y="1825625"/>
            <a:ext cx="38862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BE588C94-4EE0-5F0B-C313-83F7017FBA1B}"/>
              </a:ext>
            </a:extLst>
          </p:cNvPr>
          <p:cNvSpPr>
            <a:spLocks noGrp="1"/>
          </p:cNvSpPr>
          <p:nvPr>
            <p:ph sz="half" idx="2"/>
          </p:nvPr>
        </p:nvSpPr>
        <p:spPr>
          <a:xfrm>
            <a:off x="4629150" y="1825625"/>
            <a:ext cx="38862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CC003C03-437F-7393-288B-EF61AD7A2640}"/>
              </a:ext>
            </a:extLst>
          </p:cNvPr>
          <p:cNvSpPr>
            <a:spLocks noGrp="1"/>
          </p:cNvSpPr>
          <p:nvPr>
            <p:ph type="dt" sz="half" idx="10"/>
          </p:nvPr>
        </p:nvSpPr>
        <p:spPr/>
        <p:txBody>
          <a:bodyPr/>
          <a:lstStyle/>
          <a:p>
            <a:fld id="{43696DE7-B3CE-4841-85BB-F9ECB55D5FF1}" type="datetimeFigureOut">
              <a:rPr lang="tr-TR" smtClean="0"/>
              <a:pPr/>
              <a:t>28.11.2024</a:t>
            </a:fld>
            <a:endParaRPr lang="tr-TR"/>
          </a:p>
        </p:txBody>
      </p:sp>
      <p:sp>
        <p:nvSpPr>
          <p:cNvPr id="6" name="Alt Bilgi Yer Tutucusu 5">
            <a:extLst>
              <a:ext uri="{FF2B5EF4-FFF2-40B4-BE49-F238E27FC236}">
                <a16:creationId xmlns:a16="http://schemas.microsoft.com/office/drawing/2014/main" id="{D1B9D1A5-2DED-0644-C798-FE0DCA45E3CF}"/>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CB1DD6B8-3480-C8DD-AF30-98191F8D3F82}"/>
              </a:ext>
            </a:extLst>
          </p:cNvPr>
          <p:cNvSpPr>
            <a:spLocks noGrp="1"/>
          </p:cNvSpPr>
          <p:nvPr>
            <p:ph type="sldNum" sz="quarter" idx="12"/>
          </p:nvPr>
        </p:nvSpPr>
        <p:spPr/>
        <p:txBody>
          <a:bodyPr/>
          <a:lstStyle/>
          <a:p>
            <a:fld id="{2238EBAA-C28D-9542-91B7-EEB1E8BA52D0}" type="slidenum">
              <a:rPr lang="tr-TR" smtClean="0"/>
              <a:pPr/>
              <a:t>‹#›</a:t>
            </a:fld>
            <a:endParaRPr lang="tr-TR"/>
          </a:p>
        </p:txBody>
      </p:sp>
    </p:spTree>
    <p:extLst>
      <p:ext uri="{BB962C8B-B14F-4D97-AF65-F5344CB8AC3E}">
        <p14:creationId xmlns:p14="http://schemas.microsoft.com/office/powerpoint/2010/main" val="16117818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E74B4FD-79A0-2962-1841-4243C1B9815F}"/>
              </a:ext>
            </a:extLst>
          </p:cNvPr>
          <p:cNvSpPr>
            <a:spLocks noGrp="1"/>
          </p:cNvSpPr>
          <p:nvPr>
            <p:ph type="title"/>
          </p:nvPr>
        </p:nvSpPr>
        <p:spPr>
          <a:xfrm>
            <a:off x="629841" y="365126"/>
            <a:ext cx="78867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28EF4F45-0AC0-B4F3-450E-21D6F0FFB529}"/>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F123A5D4-2116-2122-0486-87CCD294C2A3}"/>
              </a:ext>
            </a:extLst>
          </p:cNvPr>
          <p:cNvSpPr>
            <a:spLocks noGrp="1"/>
          </p:cNvSpPr>
          <p:nvPr>
            <p:ph sz="half" idx="2"/>
          </p:nvPr>
        </p:nvSpPr>
        <p:spPr>
          <a:xfrm>
            <a:off x="629842" y="2505075"/>
            <a:ext cx="3868340"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30DB9194-B359-4E19-6CD7-641F93717F90}"/>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1B901311-35F4-4D83-C1E4-C067840B2665}"/>
              </a:ext>
            </a:extLst>
          </p:cNvPr>
          <p:cNvSpPr>
            <a:spLocks noGrp="1"/>
          </p:cNvSpPr>
          <p:nvPr>
            <p:ph sz="quarter" idx="4"/>
          </p:nvPr>
        </p:nvSpPr>
        <p:spPr>
          <a:xfrm>
            <a:off x="4629150" y="2505075"/>
            <a:ext cx="3887391"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4DFD8E01-EBAD-9ADB-83E2-5940A0210268}"/>
              </a:ext>
            </a:extLst>
          </p:cNvPr>
          <p:cNvSpPr>
            <a:spLocks noGrp="1"/>
          </p:cNvSpPr>
          <p:nvPr>
            <p:ph type="dt" sz="half" idx="10"/>
          </p:nvPr>
        </p:nvSpPr>
        <p:spPr/>
        <p:txBody>
          <a:bodyPr/>
          <a:lstStyle/>
          <a:p>
            <a:fld id="{43696DE7-B3CE-4841-85BB-F9ECB55D5FF1}" type="datetimeFigureOut">
              <a:rPr lang="tr-TR" smtClean="0"/>
              <a:pPr/>
              <a:t>28.11.2024</a:t>
            </a:fld>
            <a:endParaRPr lang="tr-TR"/>
          </a:p>
        </p:txBody>
      </p:sp>
      <p:sp>
        <p:nvSpPr>
          <p:cNvPr id="8" name="Alt Bilgi Yer Tutucusu 7">
            <a:extLst>
              <a:ext uri="{FF2B5EF4-FFF2-40B4-BE49-F238E27FC236}">
                <a16:creationId xmlns:a16="http://schemas.microsoft.com/office/drawing/2014/main" id="{47BB08C3-C4EC-6571-E7CA-018414C3CE54}"/>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845FB6FE-C670-60AC-8725-AC65B949D8D2}"/>
              </a:ext>
            </a:extLst>
          </p:cNvPr>
          <p:cNvSpPr>
            <a:spLocks noGrp="1"/>
          </p:cNvSpPr>
          <p:nvPr>
            <p:ph type="sldNum" sz="quarter" idx="12"/>
          </p:nvPr>
        </p:nvSpPr>
        <p:spPr/>
        <p:txBody>
          <a:bodyPr/>
          <a:lstStyle/>
          <a:p>
            <a:fld id="{2238EBAA-C28D-9542-91B7-EEB1E8BA52D0}" type="slidenum">
              <a:rPr lang="tr-TR" smtClean="0"/>
              <a:pPr/>
              <a:t>‹#›</a:t>
            </a:fld>
            <a:endParaRPr lang="tr-TR"/>
          </a:p>
        </p:txBody>
      </p:sp>
    </p:spTree>
    <p:extLst>
      <p:ext uri="{BB962C8B-B14F-4D97-AF65-F5344CB8AC3E}">
        <p14:creationId xmlns:p14="http://schemas.microsoft.com/office/powerpoint/2010/main" val="9478326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E138633-7CCF-E5F4-605B-60331DEA1A89}"/>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898F89CA-5D00-3D14-D726-2B6D8EC77F8B}"/>
              </a:ext>
            </a:extLst>
          </p:cNvPr>
          <p:cNvSpPr>
            <a:spLocks noGrp="1"/>
          </p:cNvSpPr>
          <p:nvPr>
            <p:ph type="dt" sz="half" idx="10"/>
          </p:nvPr>
        </p:nvSpPr>
        <p:spPr/>
        <p:txBody>
          <a:bodyPr/>
          <a:lstStyle/>
          <a:p>
            <a:fld id="{43696DE7-B3CE-4841-85BB-F9ECB55D5FF1}" type="datetimeFigureOut">
              <a:rPr lang="tr-TR" smtClean="0"/>
              <a:pPr/>
              <a:t>28.11.2024</a:t>
            </a:fld>
            <a:endParaRPr lang="tr-TR"/>
          </a:p>
        </p:txBody>
      </p:sp>
      <p:sp>
        <p:nvSpPr>
          <p:cNvPr id="4" name="Alt Bilgi Yer Tutucusu 3">
            <a:extLst>
              <a:ext uri="{FF2B5EF4-FFF2-40B4-BE49-F238E27FC236}">
                <a16:creationId xmlns:a16="http://schemas.microsoft.com/office/drawing/2014/main" id="{FB66F867-CB29-3696-816E-0F22E5BB6E24}"/>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0BB18570-EA45-4023-5925-B341847F0267}"/>
              </a:ext>
            </a:extLst>
          </p:cNvPr>
          <p:cNvSpPr>
            <a:spLocks noGrp="1"/>
          </p:cNvSpPr>
          <p:nvPr>
            <p:ph type="sldNum" sz="quarter" idx="12"/>
          </p:nvPr>
        </p:nvSpPr>
        <p:spPr/>
        <p:txBody>
          <a:bodyPr/>
          <a:lstStyle/>
          <a:p>
            <a:fld id="{2238EBAA-C28D-9542-91B7-EEB1E8BA52D0}" type="slidenum">
              <a:rPr lang="tr-TR" smtClean="0"/>
              <a:pPr/>
              <a:t>‹#›</a:t>
            </a:fld>
            <a:endParaRPr lang="tr-TR"/>
          </a:p>
        </p:txBody>
      </p:sp>
    </p:spTree>
    <p:extLst>
      <p:ext uri="{BB962C8B-B14F-4D97-AF65-F5344CB8AC3E}">
        <p14:creationId xmlns:p14="http://schemas.microsoft.com/office/powerpoint/2010/main" val="10740134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8E78EC5F-3EA3-7FE8-7803-E68257C71C1E}"/>
              </a:ext>
            </a:extLst>
          </p:cNvPr>
          <p:cNvSpPr>
            <a:spLocks noGrp="1"/>
          </p:cNvSpPr>
          <p:nvPr>
            <p:ph type="dt" sz="half" idx="10"/>
          </p:nvPr>
        </p:nvSpPr>
        <p:spPr/>
        <p:txBody>
          <a:bodyPr/>
          <a:lstStyle/>
          <a:p>
            <a:fld id="{43696DE7-B3CE-4841-85BB-F9ECB55D5FF1}" type="datetimeFigureOut">
              <a:rPr lang="tr-TR" smtClean="0"/>
              <a:pPr/>
              <a:t>28.11.2024</a:t>
            </a:fld>
            <a:endParaRPr lang="tr-TR"/>
          </a:p>
        </p:txBody>
      </p:sp>
      <p:sp>
        <p:nvSpPr>
          <p:cNvPr id="3" name="Alt Bilgi Yer Tutucusu 2">
            <a:extLst>
              <a:ext uri="{FF2B5EF4-FFF2-40B4-BE49-F238E27FC236}">
                <a16:creationId xmlns:a16="http://schemas.microsoft.com/office/drawing/2014/main" id="{C0F2D888-D734-E3E0-0BD5-F3B69A51B326}"/>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6AD8CFBB-C08E-3BD1-A8FD-31197B53F7DC}"/>
              </a:ext>
            </a:extLst>
          </p:cNvPr>
          <p:cNvSpPr>
            <a:spLocks noGrp="1"/>
          </p:cNvSpPr>
          <p:nvPr>
            <p:ph type="sldNum" sz="quarter" idx="12"/>
          </p:nvPr>
        </p:nvSpPr>
        <p:spPr/>
        <p:txBody>
          <a:bodyPr/>
          <a:lstStyle/>
          <a:p>
            <a:fld id="{2238EBAA-C28D-9542-91B7-EEB1E8BA52D0}" type="slidenum">
              <a:rPr lang="tr-TR" smtClean="0"/>
              <a:pPr/>
              <a:t>‹#›</a:t>
            </a:fld>
            <a:endParaRPr lang="tr-TR"/>
          </a:p>
        </p:txBody>
      </p:sp>
    </p:spTree>
    <p:extLst>
      <p:ext uri="{BB962C8B-B14F-4D97-AF65-F5344CB8AC3E}">
        <p14:creationId xmlns:p14="http://schemas.microsoft.com/office/powerpoint/2010/main" val="3507724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3"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09A19E2-7BD1-52C7-BFB3-0E4349760479}"/>
              </a:ext>
            </a:extLst>
          </p:cNvPr>
          <p:cNvSpPr>
            <a:spLocks noGrp="1"/>
          </p:cNvSpPr>
          <p:nvPr>
            <p:ph type="title"/>
          </p:nvPr>
        </p:nvSpPr>
        <p:spPr>
          <a:xfrm>
            <a:off x="629841" y="457200"/>
            <a:ext cx="2949178" cy="1600200"/>
          </a:xfrm>
        </p:spPr>
        <p:txBody>
          <a:bodyPr anchor="b"/>
          <a:lstStyle>
            <a:lvl1pPr>
              <a:defRPr sz="24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F4BC7B6F-BEC0-0037-42A7-E93B5453D330}"/>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4F294D4A-5298-B056-C7D1-71202326F8C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29995412-518E-ACF0-FC5F-09316C81BC2C}"/>
              </a:ext>
            </a:extLst>
          </p:cNvPr>
          <p:cNvSpPr>
            <a:spLocks noGrp="1"/>
          </p:cNvSpPr>
          <p:nvPr>
            <p:ph type="dt" sz="half" idx="10"/>
          </p:nvPr>
        </p:nvSpPr>
        <p:spPr/>
        <p:txBody>
          <a:bodyPr/>
          <a:lstStyle/>
          <a:p>
            <a:fld id="{43696DE7-B3CE-4841-85BB-F9ECB55D5FF1}" type="datetimeFigureOut">
              <a:rPr lang="tr-TR" smtClean="0"/>
              <a:pPr/>
              <a:t>28.11.2024</a:t>
            </a:fld>
            <a:endParaRPr lang="tr-TR"/>
          </a:p>
        </p:txBody>
      </p:sp>
      <p:sp>
        <p:nvSpPr>
          <p:cNvPr id="6" name="Alt Bilgi Yer Tutucusu 5">
            <a:extLst>
              <a:ext uri="{FF2B5EF4-FFF2-40B4-BE49-F238E27FC236}">
                <a16:creationId xmlns:a16="http://schemas.microsoft.com/office/drawing/2014/main" id="{04C67A65-15B7-FCD9-BB38-F560A8CA4A7B}"/>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EB09CAB3-1F7F-9021-B7D6-51F8D8410351}"/>
              </a:ext>
            </a:extLst>
          </p:cNvPr>
          <p:cNvSpPr>
            <a:spLocks noGrp="1"/>
          </p:cNvSpPr>
          <p:nvPr>
            <p:ph type="sldNum" sz="quarter" idx="12"/>
          </p:nvPr>
        </p:nvSpPr>
        <p:spPr/>
        <p:txBody>
          <a:bodyPr/>
          <a:lstStyle/>
          <a:p>
            <a:fld id="{2238EBAA-C28D-9542-91B7-EEB1E8BA52D0}" type="slidenum">
              <a:rPr lang="tr-TR" smtClean="0"/>
              <a:pPr/>
              <a:t>‹#›</a:t>
            </a:fld>
            <a:endParaRPr lang="tr-TR"/>
          </a:p>
        </p:txBody>
      </p:sp>
    </p:spTree>
    <p:extLst>
      <p:ext uri="{BB962C8B-B14F-4D97-AF65-F5344CB8AC3E}">
        <p14:creationId xmlns:p14="http://schemas.microsoft.com/office/powerpoint/2010/main" val="1970533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BAE4860-5A03-C626-7540-D10C9497583D}"/>
              </a:ext>
            </a:extLst>
          </p:cNvPr>
          <p:cNvSpPr>
            <a:spLocks noGrp="1"/>
          </p:cNvSpPr>
          <p:nvPr>
            <p:ph type="title"/>
          </p:nvPr>
        </p:nvSpPr>
        <p:spPr>
          <a:xfrm>
            <a:off x="629841" y="457200"/>
            <a:ext cx="2949178" cy="1600200"/>
          </a:xfrm>
        </p:spPr>
        <p:txBody>
          <a:bodyPr anchor="b"/>
          <a:lstStyle>
            <a:lvl1pPr>
              <a:defRPr sz="24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84C643F5-8C42-8712-21AB-D3A117D8D2F9}"/>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tr-TR"/>
          </a:p>
        </p:txBody>
      </p:sp>
      <p:sp>
        <p:nvSpPr>
          <p:cNvPr id="4" name="Metin Yer Tutucusu 3">
            <a:extLst>
              <a:ext uri="{FF2B5EF4-FFF2-40B4-BE49-F238E27FC236}">
                <a16:creationId xmlns:a16="http://schemas.microsoft.com/office/drawing/2014/main" id="{DEC3845B-EDE3-F1D2-CEB3-6C8754BB09B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372F8FFF-FD62-0D58-570D-37F96469AEC2}"/>
              </a:ext>
            </a:extLst>
          </p:cNvPr>
          <p:cNvSpPr>
            <a:spLocks noGrp="1"/>
          </p:cNvSpPr>
          <p:nvPr>
            <p:ph type="dt" sz="half" idx="10"/>
          </p:nvPr>
        </p:nvSpPr>
        <p:spPr/>
        <p:txBody>
          <a:bodyPr/>
          <a:lstStyle/>
          <a:p>
            <a:fld id="{43696DE7-B3CE-4841-85BB-F9ECB55D5FF1}" type="datetimeFigureOut">
              <a:rPr lang="tr-TR" smtClean="0"/>
              <a:pPr/>
              <a:t>28.11.2024</a:t>
            </a:fld>
            <a:endParaRPr lang="tr-TR"/>
          </a:p>
        </p:txBody>
      </p:sp>
      <p:sp>
        <p:nvSpPr>
          <p:cNvPr id="6" name="Alt Bilgi Yer Tutucusu 5">
            <a:extLst>
              <a:ext uri="{FF2B5EF4-FFF2-40B4-BE49-F238E27FC236}">
                <a16:creationId xmlns:a16="http://schemas.microsoft.com/office/drawing/2014/main" id="{8E803D65-464A-D9B7-FBCA-A5DFCEEBE438}"/>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8DD14A27-0070-0D8B-D4CA-2E7F1295045D}"/>
              </a:ext>
            </a:extLst>
          </p:cNvPr>
          <p:cNvSpPr>
            <a:spLocks noGrp="1"/>
          </p:cNvSpPr>
          <p:nvPr>
            <p:ph type="sldNum" sz="quarter" idx="12"/>
          </p:nvPr>
        </p:nvSpPr>
        <p:spPr/>
        <p:txBody>
          <a:bodyPr/>
          <a:lstStyle/>
          <a:p>
            <a:fld id="{2238EBAA-C28D-9542-91B7-EEB1E8BA52D0}" type="slidenum">
              <a:rPr lang="tr-TR" smtClean="0"/>
              <a:pPr/>
              <a:t>‹#›</a:t>
            </a:fld>
            <a:endParaRPr lang="tr-TR"/>
          </a:p>
        </p:txBody>
      </p:sp>
    </p:spTree>
    <p:extLst>
      <p:ext uri="{BB962C8B-B14F-4D97-AF65-F5344CB8AC3E}">
        <p14:creationId xmlns:p14="http://schemas.microsoft.com/office/powerpoint/2010/main" val="14094676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533D471-62E2-5ED8-BF97-6146B3654885}"/>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BE582C71-8904-DAD1-BE15-8E5653098224}"/>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E9B50D91-329C-95D4-8E47-6382707E031A}"/>
              </a:ext>
            </a:extLst>
          </p:cNvPr>
          <p:cNvSpPr>
            <a:spLocks noGrp="1"/>
          </p:cNvSpPr>
          <p:nvPr>
            <p:ph type="dt" sz="half" idx="10"/>
          </p:nvPr>
        </p:nvSpPr>
        <p:spPr/>
        <p:txBody>
          <a:bodyPr/>
          <a:lstStyle/>
          <a:p>
            <a:fld id="{43696DE7-B3CE-4841-85BB-F9ECB55D5FF1}" type="datetimeFigureOut">
              <a:rPr lang="tr-TR" smtClean="0"/>
              <a:pPr/>
              <a:t>28.11.2024</a:t>
            </a:fld>
            <a:endParaRPr lang="tr-TR"/>
          </a:p>
        </p:txBody>
      </p:sp>
      <p:sp>
        <p:nvSpPr>
          <p:cNvPr id="5" name="Alt Bilgi Yer Tutucusu 4">
            <a:extLst>
              <a:ext uri="{FF2B5EF4-FFF2-40B4-BE49-F238E27FC236}">
                <a16:creationId xmlns:a16="http://schemas.microsoft.com/office/drawing/2014/main" id="{09E97868-243A-1595-D427-D0B562249FB1}"/>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822F64FD-2EA5-2563-32AD-8CE2E8C29C43}"/>
              </a:ext>
            </a:extLst>
          </p:cNvPr>
          <p:cNvSpPr>
            <a:spLocks noGrp="1"/>
          </p:cNvSpPr>
          <p:nvPr>
            <p:ph type="sldNum" sz="quarter" idx="12"/>
          </p:nvPr>
        </p:nvSpPr>
        <p:spPr/>
        <p:txBody>
          <a:bodyPr/>
          <a:lstStyle/>
          <a:p>
            <a:fld id="{2238EBAA-C28D-9542-91B7-EEB1E8BA52D0}" type="slidenum">
              <a:rPr lang="tr-TR" smtClean="0"/>
              <a:pPr/>
              <a:t>‹#›</a:t>
            </a:fld>
            <a:endParaRPr lang="tr-TR"/>
          </a:p>
        </p:txBody>
      </p:sp>
    </p:spTree>
    <p:extLst>
      <p:ext uri="{BB962C8B-B14F-4D97-AF65-F5344CB8AC3E}">
        <p14:creationId xmlns:p14="http://schemas.microsoft.com/office/powerpoint/2010/main" val="35633334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9E8B666F-C4C8-EB81-CF1F-1A4756968287}"/>
              </a:ext>
            </a:extLst>
          </p:cNvPr>
          <p:cNvSpPr>
            <a:spLocks noGrp="1"/>
          </p:cNvSpPr>
          <p:nvPr>
            <p:ph type="title" orient="vert"/>
          </p:nvPr>
        </p:nvSpPr>
        <p:spPr>
          <a:xfrm>
            <a:off x="6543675" y="365125"/>
            <a:ext cx="1971675"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4C11CF13-C423-870C-C6F2-8C4B721FF027}"/>
              </a:ext>
            </a:extLst>
          </p:cNvPr>
          <p:cNvSpPr>
            <a:spLocks noGrp="1"/>
          </p:cNvSpPr>
          <p:nvPr>
            <p:ph type="body" orient="vert" idx="1"/>
          </p:nvPr>
        </p:nvSpPr>
        <p:spPr>
          <a:xfrm>
            <a:off x="628650" y="365125"/>
            <a:ext cx="5800725"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6616C440-2A7E-33DB-EF57-7E5F7DCD282F}"/>
              </a:ext>
            </a:extLst>
          </p:cNvPr>
          <p:cNvSpPr>
            <a:spLocks noGrp="1"/>
          </p:cNvSpPr>
          <p:nvPr>
            <p:ph type="dt" sz="half" idx="10"/>
          </p:nvPr>
        </p:nvSpPr>
        <p:spPr/>
        <p:txBody>
          <a:bodyPr/>
          <a:lstStyle/>
          <a:p>
            <a:fld id="{43696DE7-B3CE-4841-85BB-F9ECB55D5FF1}" type="datetimeFigureOut">
              <a:rPr lang="tr-TR" smtClean="0"/>
              <a:pPr/>
              <a:t>28.11.2024</a:t>
            </a:fld>
            <a:endParaRPr lang="tr-TR"/>
          </a:p>
        </p:txBody>
      </p:sp>
      <p:sp>
        <p:nvSpPr>
          <p:cNvPr id="5" name="Alt Bilgi Yer Tutucusu 4">
            <a:extLst>
              <a:ext uri="{FF2B5EF4-FFF2-40B4-BE49-F238E27FC236}">
                <a16:creationId xmlns:a16="http://schemas.microsoft.com/office/drawing/2014/main" id="{2E1BC859-8C71-4D0C-FB59-9AE672A4FE1C}"/>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771D8EE3-501C-9CE8-7D41-AEF9F01A4CCE}"/>
              </a:ext>
            </a:extLst>
          </p:cNvPr>
          <p:cNvSpPr>
            <a:spLocks noGrp="1"/>
          </p:cNvSpPr>
          <p:nvPr>
            <p:ph type="sldNum" sz="quarter" idx="12"/>
          </p:nvPr>
        </p:nvSpPr>
        <p:spPr/>
        <p:txBody>
          <a:bodyPr/>
          <a:lstStyle/>
          <a:p>
            <a:fld id="{2238EBAA-C28D-9542-91B7-EEB1E8BA52D0}" type="slidenum">
              <a:rPr lang="tr-TR" smtClean="0"/>
              <a:pPr/>
              <a:t>‹#›</a:t>
            </a:fld>
            <a:endParaRPr lang="tr-TR"/>
          </a:p>
        </p:txBody>
      </p:sp>
    </p:spTree>
    <p:extLst>
      <p:ext uri="{BB962C8B-B14F-4D97-AF65-F5344CB8AC3E}">
        <p14:creationId xmlns:p14="http://schemas.microsoft.com/office/powerpoint/2010/main" val="19080666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Başlık ve İçerik">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a:ln>
            <a:solidFill>
              <a:srgbClr val="C00000"/>
            </a:solidFill>
          </a:ln>
        </p:spPr>
        <p:txBody>
          <a:bodyPr vert="horz" wrap="square" lIns="91440" tIns="45720" rIns="91440" bIns="45720" numCol="1" rtlCol="0" anchor="ctr" anchorCtr="0" compatLnSpc="1">
            <a:prstTxWarp prst="textNoShape">
              <a:avLst/>
            </a:prstTxWarp>
            <a:normAutofit/>
          </a:bodyPr>
          <a:lstStyle>
            <a:lvl1pPr>
              <a:defRPr lang="en-US" dirty="0"/>
            </a:lvl1pPr>
          </a:lstStyle>
          <a:p>
            <a:pPr lvl="0" algn="ctr" eaLnBrk="1" fontAlgn="auto" hangingPunct="1">
              <a:spcBef>
                <a:spcPts val="750"/>
              </a:spcBef>
              <a:spcAft>
                <a:spcPts val="0"/>
              </a:spcAft>
              <a:buFont typeface="Arial" charset="0"/>
              <a:buNone/>
            </a:pPr>
            <a:r>
              <a:rPr lang="tr-TR" dirty="0"/>
              <a:t>Asıl başlık stilini düzenlemek için tıklayın</a:t>
            </a:r>
            <a:endParaRPr lang="en-US" dirty="0"/>
          </a:p>
        </p:txBody>
      </p:sp>
      <p:sp>
        <p:nvSpPr>
          <p:cNvPr id="4" name="Date Placeholder 3"/>
          <p:cNvSpPr>
            <a:spLocks noGrp="1"/>
          </p:cNvSpPr>
          <p:nvPr>
            <p:ph type="dt" sz="half" idx="10"/>
          </p:nvPr>
        </p:nvSpPr>
        <p:spPr/>
        <p:txBody>
          <a:bodyPr/>
          <a:lstStyle>
            <a:lvl1pPr>
              <a:defRPr/>
            </a:lvl1pPr>
          </a:lstStyle>
          <a:p>
            <a:pPr>
              <a:defRPr/>
            </a:pPr>
            <a:fld id="{CC8745E2-0C12-466E-9987-994D7DFB0AB6}" type="datetimeFigureOut">
              <a:rPr lang="en-US"/>
              <a:pPr>
                <a:defRPr/>
              </a:pPr>
              <a:t>11/28/24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ED4DDCC-9EC3-4514-84E2-504F8BFFCB40}" type="slidenum">
              <a:rPr lang="en-US" altLang="tr-TR"/>
              <a:pPr>
                <a:defRPr/>
              </a:pPr>
              <a:t>‹#›</a:t>
            </a:fld>
            <a:endParaRPr lang="en-US" altLang="tr-TR"/>
          </a:p>
        </p:txBody>
      </p:sp>
      <p:sp>
        <p:nvSpPr>
          <p:cNvPr id="9" name="Metin Yer Tutucusu 8"/>
          <p:cNvSpPr>
            <a:spLocks noGrp="1"/>
          </p:cNvSpPr>
          <p:nvPr>
            <p:ph type="body" sz="quarter" idx="13"/>
          </p:nvPr>
        </p:nvSpPr>
        <p:spPr>
          <a:xfrm>
            <a:off x="407194" y="1538288"/>
            <a:ext cx="8329613" cy="4677874"/>
          </a:xfrm>
        </p:spPr>
        <p:txBody>
          <a:bodyPr/>
          <a:lstStyle/>
          <a:p>
            <a:pPr lvl="0"/>
            <a:r>
              <a:rPr lang="tr-TR" dirty="0"/>
              <a:t>Asıl metin stillerini düzenle</a:t>
            </a:r>
          </a:p>
          <a:p>
            <a:pPr lvl="1"/>
            <a:r>
              <a:rPr lang="tr-TR" dirty="0"/>
              <a:t>İkinci düzey</a:t>
            </a:r>
          </a:p>
          <a:p>
            <a:pPr lvl="2"/>
            <a:r>
              <a:rPr lang="tr-TR" dirty="0"/>
              <a:t>Üçüncü düzey</a:t>
            </a:r>
          </a:p>
          <a:p>
            <a:pPr lvl="3"/>
            <a:r>
              <a:rPr lang="tr-TR" dirty="0"/>
              <a:t>Dördüncü düzey</a:t>
            </a:r>
          </a:p>
          <a:p>
            <a:pPr lvl="4"/>
            <a:r>
              <a:rPr lang="tr-TR" dirty="0"/>
              <a:t>Beşinci düzey</a:t>
            </a:r>
          </a:p>
        </p:txBody>
      </p:sp>
    </p:spTree>
    <p:extLst>
      <p:ext uri="{BB962C8B-B14F-4D97-AF65-F5344CB8AC3E}">
        <p14:creationId xmlns:p14="http://schemas.microsoft.com/office/powerpoint/2010/main" val="1959400639"/>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Başlık ve İçerik">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a:ln>
            <a:solidFill>
              <a:srgbClr val="C00000"/>
            </a:solidFill>
          </a:ln>
        </p:spPr>
        <p:txBody>
          <a:bodyPr vert="horz" wrap="square" lIns="91440" tIns="45720" rIns="91440" bIns="45720" numCol="1" rtlCol="0" anchor="ctr" anchorCtr="0" compatLnSpc="1">
            <a:prstTxWarp prst="textNoShape">
              <a:avLst/>
            </a:prstTxWarp>
            <a:normAutofit/>
          </a:bodyPr>
          <a:lstStyle>
            <a:lvl1pPr>
              <a:defRPr lang="en-US" dirty="0"/>
            </a:lvl1pPr>
          </a:lstStyle>
          <a:p>
            <a:pPr lvl="0" algn="ctr" eaLnBrk="1" fontAlgn="auto" hangingPunct="1">
              <a:spcBef>
                <a:spcPts val="750"/>
              </a:spcBef>
              <a:spcAft>
                <a:spcPts val="0"/>
              </a:spcAft>
              <a:buFont typeface="Arial" charset="0"/>
              <a:buNone/>
            </a:pPr>
            <a:r>
              <a:rPr lang="tr-TR" dirty="0"/>
              <a:t>Asıl başlık stilini düzenlemek için tıklayın</a:t>
            </a:r>
            <a:endParaRPr lang="en-US" dirty="0"/>
          </a:p>
        </p:txBody>
      </p:sp>
      <p:sp>
        <p:nvSpPr>
          <p:cNvPr id="4" name="Date Placeholder 3"/>
          <p:cNvSpPr>
            <a:spLocks noGrp="1"/>
          </p:cNvSpPr>
          <p:nvPr>
            <p:ph type="dt" sz="half" idx="10"/>
          </p:nvPr>
        </p:nvSpPr>
        <p:spPr/>
        <p:txBody>
          <a:bodyPr/>
          <a:lstStyle>
            <a:lvl1pPr>
              <a:defRPr/>
            </a:lvl1pPr>
          </a:lstStyle>
          <a:p>
            <a:pPr>
              <a:defRPr/>
            </a:pPr>
            <a:fld id="{CC8745E2-0C12-466E-9987-994D7DFB0AB6}" type="datetimeFigureOut">
              <a:rPr lang="en-US"/>
              <a:pPr>
                <a:defRPr/>
              </a:pPr>
              <a:t>11/28/24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ED4DDCC-9EC3-4514-84E2-504F8BFFCB40}" type="slidenum">
              <a:rPr lang="en-US" altLang="tr-TR"/>
              <a:pPr>
                <a:defRPr/>
              </a:pPr>
              <a:t>‹#›</a:t>
            </a:fld>
            <a:endParaRPr lang="en-US" altLang="tr-TR"/>
          </a:p>
        </p:txBody>
      </p:sp>
      <p:sp>
        <p:nvSpPr>
          <p:cNvPr id="9" name="Metin Yer Tutucusu 8"/>
          <p:cNvSpPr>
            <a:spLocks noGrp="1"/>
          </p:cNvSpPr>
          <p:nvPr>
            <p:ph type="body" sz="quarter" idx="13"/>
          </p:nvPr>
        </p:nvSpPr>
        <p:spPr>
          <a:xfrm>
            <a:off x="407194" y="1538288"/>
            <a:ext cx="8329613" cy="4677874"/>
          </a:xfrm>
        </p:spPr>
        <p:txBody>
          <a:bodyPr/>
          <a:lstStyle/>
          <a:p>
            <a:pPr lvl="0"/>
            <a:r>
              <a:rPr lang="tr-TR" dirty="0"/>
              <a:t>Asıl metin stillerini düzenle</a:t>
            </a:r>
          </a:p>
          <a:p>
            <a:pPr lvl="1"/>
            <a:r>
              <a:rPr lang="tr-TR" dirty="0"/>
              <a:t>İkinci düzey</a:t>
            </a:r>
          </a:p>
          <a:p>
            <a:pPr lvl="2"/>
            <a:r>
              <a:rPr lang="tr-TR" dirty="0"/>
              <a:t>Üçüncü düzey</a:t>
            </a:r>
          </a:p>
          <a:p>
            <a:pPr lvl="3"/>
            <a:r>
              <a:rPr lang="tr-TR" dirty="0"/>
              <a:t>Dördüncü düzey</a:t>
            </a:r>
          </a:p>
          <a:p>
            <a:pPr lvl="4"/>
            <a:r>
              <a:rPr lang="tr-TR" dirty="0"/>
              <a:t>Beşinci düzey</a:t>
            </a:r>
          </a:p>
        </p:txBody>
      </p:sp>
    </p:spTree>
    <p:extLst>
      <p:ext uri="{BB962C8B-B14F-4D97-AF65-F5344CB8AC3E}">
        <p14:creationId xmlns:p14="http://schemas.microsoft.com/office/powerpoint/2010/main" val="435884824"/>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Başlık ve İçerik">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a:ln>
            <a:solidFill>
              <a:srgbClr val="C00000"/>
            </a:solidFill>
          </a:ln>
        </p:spPr>
        <p:txBody>
          <a:bodyPr vert="horz" wrap="square" lIns="91440" tIns="45720" rIns="91440" bIns="45720" numCol="1" rtlCol="0" anchor="ctr" anchorCtr="0" compatLnSpc="1">
            <a:prstTxWarp prst="textNoShape">
              <a:avLst/>
            </a:prstTxWarp>
            <a:normAutofit/>
          </a:bodyPr>
          <a:lstStyle>
            <a:lvl1pPr>
              <a:defRPr lang="en-US" dirty="0"/>
            </a:lvl1pPr>
          </a:lstStyle>
          <a:p>
            <a:pPr lvl="0" algn="ctr" eaLnBrk="1" fontAlgn="auto" hangingPunct="1">
              <a:spcBef>
                <a:spcPts val="750"/>
              </a:spcBef>
              <a:spcAft>
                <a:spcPts val="0"/>
              </a:spcAft>
              <a:buFont typeface="Arial" charset="0"/>
              <a:buNone/>
            </a:pPr>
            <a:r>
              <a:rPr lang="tr-TR" dirty="0"/>
              <a:t>Asıl başlık stilini düzenlemek için tıklayın</a:t>
            </a:r>
            <a:endParaRPr lang="en-US" dirty="0"/>
          </a:p>
        </p:txBody>
      </p:sp>
      <p:sp>
        <p:nvSpPr>
          <p:cNvPr id="4" name="Date Placeholder 3"/>
          <p:cNvSpPr>
            <a:spLocks noGrp="1"/>
          </p:cNvSpPr>
          <p:nvPr>
            <p:ph type="dt" sz="half" idx="10"/>
          </p:nvPr>
        </p:nvSpPr>
        <p:spPr/>
        <p:txBody>
          <a:bodyPr/>
          <a:lstStyle>
            <a:lvl1pPr>
              <a:defRPr/>
            </a:lvl1pPr>
          </a:lstStyle>
          <a:p>
            <a:pPr>
              <a:defRPr/>
            </a:pPr>
            <a:fld id="{CC8745E2-0C12-466E-9987-994D7DFB0AB6}" type="datetimeFigureOut">
              <a:rPr lang="en-US"/>
              <a:pPr>
                <a:defRPr/>
              </a:pPr>
              <a:t>11/28/24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ED4DDCC-9EC3-4514-84E2-504F8BFFCB40}" type="slidenum">
              <a:rPr lang="en-US" altLang="tr-TR"/>
              <a:pPr>
                <a:defRPr/>
              </a:pPr>
              <a:t>‹#›</a:t>
            </a:fld>
            <a:endParaRPr lang="en-US" altLang="tr-TR"/>
          </a:p>
        </p:txBody>
      </p:sp>
      <p:sp>
        <p:nvSpPr>
          <p:cNvPr id="9" name="Metin Yer Tutucusu 8"/>
          <p:cNvSpPr>
            <a:spLocks noGrp="1"/>
          </p:cNvSpPr>
          <p:nvPr>
            <p:ph type="body" sz="quarter" idx="13"/>
          </p:nvPr>
        </p:nvSpPr>
        <p:spPr>
          <a:xfrm>
            <a:off x="407194" y="1538288"/>
            <a:ext cx="8329613" cy="4677874"/>
          </a:xfrm>
        </p:spPr>
        <p:txBody>
          <a:bodyPr/>
          <a:lstStyle/>
          <a:p>
            <a:pPr lvl="0"/>
            <a:r>
              <a:rPr lang="tr-TR" dirty="0"/>
              <a:t>Asıl metin stillerini düzenle</a:t>
            </a:r>
          </a:p>
          <a:p>
            <a:pPr lvl="1"/>
            <a:r>
              <a:rPr lang="tr-TR" dirty="0"/>
              <a:t>İkinci düzey</a:t>
            </a:r>
          </a:p>
          <a:p>
            <a:pPr lvl="2"/>
            <a:r>
              <a:rPr lang="tr-TR" dirty="0"/>
              <a:t>Üçüncü düzey</a:t>
            </a:r>
          </a:p>
          <a:p>
            <a:pPr lvl="3"/>
            <a:r>
              <a:rPr lang="tr-TR" dirty="0"/>
              <a:t>Dördüncü düzey</a:t>
            </a:r>
          </a:p>
          <a:p>
            <a:pPr lvl="4"/>
            <a:r>
              <a:rPr lang="tr-TR" dirty="0"/>
              <a:t>Beşinci düzey</a:t>
            </a:r>
          </a:p>
        </p:txBody>
      </p:sp>
    </p:spTree>
    <p:extLst>
      <p:ext uri="{BB962C8B-B14F-4D97-AF65-F5344CB8AC3E}">
        <p14:creationId xmlns:p14="http://schemas.microsoft.com/office/powerpoint/2010/main" val="1122865072"/>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6_Başlık ve İçerik">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a:ln>
            <a:solidFill>
              <a:srgbClr val="C00000"/>
            </a:solidFill>
          </a:ln>
        </p:spPr>
        <p:txBody>
          <a:bodyPr vert="horz" wrap="square" lIns="91440" tIns="45720" rIns="91440" bIns="45720" numCol="1" rtlCol="0" anchor="ctr" anchorCtr="0" compatLnSpc="1">
            <a:prstTxWarp prst="textNoShape">
              <a:avLst/>
            </a:prstTxWarp>
            <a:normAutofit/>
          </a:bodyPr>
          <a:lstStyle>
            <a:lvl1pPr>
              <a:defRPr lang="en-US" dirty="0"/>
            </a:lvl1pPr>
          </a:lstStyle>
          <a:p>
            <a:pPr lvl="0" algn="ctr" eaLnBrk="1" fontAlgn="auto" hangingPunct="1">
              <a:spcBef>
                <a:spcPts val="750"/>
              </a:spcBef>
              <a:spcAft>
                <a:spcPts val="0"/>
              </a:spcAft>
              <a:buFont typeface="Arial" charset="0"/>
              <a:buNone/>
            </a:pPr>
            <a:r>
              <a:rPr lang="tr-TR" dirty="0"/>
              <a:t>Asıl başlık stilini düzenlemek için tıklayın</a:t>
            </a:r>
            <a:endParaRPr lang="en-US" dirty="0"/>
          </a:p>
        </p:txBody>
      </p:sp>
      <p:sp>
        <p:nvSpPr>
          <p:cNvPr id="4" name="Date Placeholder 3"/>
          <p:cNvSpPr>
            <a:spLocks noGrp="1"/>
          </p:cNvSpPr>
          <p:nvPr>
            <p:ph type="dt" sz="half" idx="10"/>
          </p:nvPr>
        </p:nvSpPr>
        <p:spPr/>
        <p:txBody>
          <a:bodyPr/>
          <a:lstStyle>
            <a:lvl1pPr>
              <a:defRPr/>
            </a:lvl1pPr>
          </a:lstStyle>
          <a:p>
            <a:pPr>
              <a:defRPr/>
            </a:pPr>
            <a:fld id="{CC8745E2-0C12-466E-9987-994D7DFB0AB6}" type="datetimeFigureOut">
              <a:rPr lang="en-US"/>
              <a:pPr>
                <a:defRPr/>
              </a:pPr>
              <a:t>11/28/24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ED4DDCC-9EC3-4514-84E2-504F8BFFCB40}" type="slidenum">
              <a:rPr lang="en-US" altLang="tr-TR"/>
              <a:pPr>
                <a:defRPr/>
              </a:pPr>
              <a:t>‹#›</a:t>
            </a:fld>
            <a:endParaRPr lang="en-US" altLang="tr-TR"/>
          </a:p>
        </p:txBody>
      </p:sp>
      <p:sp>
        <p:nvSpPr>
          <p:cNvPr id="9" name="Metin Yer Tutucusu 8"/>
          <p:cNvSpPr>
            <a:spLocks noGrp="1"/>
          </p:cNvSpPr>
          <p:nvPr>
            <p:ph type="body" sz="quarter" idx="13"/>
          </p:nvPr>
        </p:nvSpPr>
        <p:spPr>
          <a:xfrm>
            <a:off x="407194" y="1538288"/>
            <a:ext cx="8329613" cy="4677874"/>
          </a:xfrm>
        </p:spPr>
        <p:txBody>
          <a:bodyPr/>
          <a:lstStyle/>
          <a:p>
            <a:pPr lvl="0"/>
            <a:r>
              <a:rPr lang="tr-TR" dirty="0"/>
              <a:t>Asıl metin stillerini düzenle</a:t>
            </a:r>
          </a:p>
          <a:p>
            <a:pPr lvl="1"/>
            <a:r>
              <a:rPr lang="tr-TR" dirty="0"/>
              <a:t>İkinci düzey</a:t>
            </a:r>
          </a:p>
          <a:p>
            <a:pPr lvl="2"/>
            <a:r>
              <a:rPr lang="tr-TR" dirty="0"/>
              <a:t>Üçüncü düzey</a:t>
            </a:r>
          </a:p>
          <a:p>
            <a:pPr lvl="3"/>
            <a:r>
              <a:rPr lang="tr-TR" dirty="0"/>
              <a:t>Dördüncü düzey</a:t>
            </a:r>
          </a:p>
          <a:p>
            <a:pPr lvl="4"/>
            <a:r>
              <a:rPr lang="tr-TR" dirty="0"/>
              <a:t>Beşinci düzey</a:t>
            </a:r>
          </a:p>
        </p:txBody>
      </p:sp>
    </p:spTree>
    <p:extLst>
      <p:ext uri="{BB962C8B-B14F-4D97-AF65-F5344CB8AC3E}">
        <p14:creationId xmlns:p14="http://schemas.microsoft.com/office/powerpoint/2010/main" val="3445196792"/>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8_Başlık ve İçerik">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a:ln>
            <a:solidFill>
              <a:srgbClr val="C00000"/>
            </a:solidFill>
          </a:ln>
        </p:spPr>
        <p:txBody>
          <a:bodyPr vert="horz" wrap="square" lIns="91440" tIns="45720" rIns="91440" bIns="45720" numCol="1" rtlCol="0" anchor="ctr" anchorCtr="0" compatLnSpc="1">
            <a:prstTxWarp prst="textNoShape">
              <a:avLst/>
            </a:prstTxWarp>
            <a:normAutofit/>
          </a:bodyPr>
          <a:lstStyle>
            <a:lvl1pPr>
              <a:defRPr lang="en-US" dirty="0"/>
            </a:lvl1pPr>
          </a:lstStyle>
          <a:p>
            <a:pPr lvl="0" algn="ctr" eaLnBrk="1" fontAlgn="auto" hangingPunct="1">
              <a:spcBef>
                <a:spcPts val="750"/>
              </a:spcBef>
              <a:spcAft>
                <a:spcPts val="0"/>
              </a:spcAft>
              <a:buFont typeface="Arial" charset="0"/>
              <a:buNone/>
            </a:pPr>
            <a:r>
              <a:rPr lang="tr-TR" dirty="0"/>
              <a:t>Asıl başlık stilini düzenlemek için tıklayın</a:t>
            </a:r>
            <a:endParaRPr lang="en-US" dirty="0"/>
          </a:p>
        </p:txBody>
      </p:sp>
      <p:sp>
        <p:nvSpPr>
          <p:cNvPr id="4" name="Date Placeholder 3"/>
          <p:cNvSpPr>
            <a:spLocks noGrp="1"/>
          </p:cNvSpPr>
          <p:nvPr>
            <p:ph type="dt" sz="half" idx="10"/>
          </p:nvPr>
        </p:nvSpPr>
        <p:spPr/>
        <p:txBody>
          <a:bodyPr/>
          <a:lstStyle>
            <a:lvl1pPr>
              <a:defRPr/>
            </a:lvl1pPr>
          </a:lstStyle>
          <a:p>
            <a:pPr>
              <a:defRPr/>
            </a:pPr>
            <a:fld id="{CC8745E2-0C12-466E-9987-994D7DFB0AB6}" type="datetimeFigureOut">
              <a:rPr lang="en-US"/>
              <a:pPr>
                <a:defRPr/>
              </a:pPr>
              <a:t>11/28/24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ED4DDCC-9EC3-4514-84E2-504F8BFFCB40}" type="slidenum">
              <a:rPr lang="en-US" altLang="tr-TR"/>
              <a:pPr>
                <a:defRPr/>
              </a:pPr>
              <a:t>‹#›</a:t>
            </a:fld>
            <a:endParaRPr lang="en-US" altLang="tr-TR"/>
          </a:p>
        </p:txBody>
      </p:sp>
      <p:sp>
        <p:nvSpPr>
          <p:cNvPr id="9" name="Metin Yer Tutucusu 8"/>
          <p:cNvSpPr>
            <a:spLocks noGrp="1"/>
          </p:cNvSpPr>
          <p:nvPr>
            <p:ph type="body" sz="quarter" idx="13"/>
          </p:nvPr>
        </p:nvSpPr>
        <p:spPr>
          <a:xfrm>
            <a:off x="407194" y="1538288"/>
            <a:ext cx="8329613" cy="4677874"/>
          </a:xfrm>
        </p:spPr>
        <p:txBody>
          <a:bodyPr/>
          <a:lstStyle/>
          <a:p>
            <a:pPr lvl="0"/>
            <a:r>
              <a:rPr lang="tr-TR" dirty="0"/>
              <a:t>Asıl metin stillerini düzenle</a:t>
            </a:r>
          </a:p>
          <a:p>
            <a:pPr lvl="1"/>
            <a:r>
              <a:rPr lang="tr-TR" dirty="0"/>
              <a:t>İkinci düzey</a:t>
            </a:r>
          </a:p>
          <a:p>
            <a:pPr lvl="2"/>
            <a:r>
              <a:rPr lang="tr-TR" dirty="0"/>
              <a:t>Üçüncü düzey</a:t>
            </a:r>
          </a:p>
          <a:p>
            <a:pPr lvl="3"/>
            <a:r>
              <a:rPr lang="tr-TR" dirty="0"/>
              <a:t>Dördüncü düzey</a:t>
            </a:r>
          </a:p>
          <a:p>
            <a:pPr lvl="4"/>
            <a:r>
              <a:rPr lang="tr-TR" dirty="0"/>
              <a:t>Beşinci düzey</a:t>
            </a:r>
          </a:p>
        </p:txBody>
      </p:sp>
    </p:spTree>
    <p:extLst>
      <p:ext uri="{BB962C8B-B14F-4D97-AF65-F5344CB8AC3E}">
        <p14:creationId xmlns:p14="http://schemas.microsoft.com/office/powerpoint/2010/main" val="2872582115"/>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9_Başlık ve İçerik">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a:ln>
            <a:solidFill>
              <a:srgbClr val="C00000"/>
            </a:solidFill>
          </a:ln>
        </p:spPr>
        <p:txBody>
          <a:bodyPr vert="horz" wrap="square" lIns="91440" tIns="45720" rIns="91440" bIns="45720" numCol="1" rtlCol="0" anchor="ctr" anchorCtr="0" compatLnSpc="1">
            <a:prstTxWarp prst="textNoShape">
              <a:avLst/>
            </a:prstTxWarp>
            <a:normAutofit/>
          </a:bodyPr>
          <a:lstStyle>
            <a:lvl1pPr>
              <a:defRPr lang="en-US" dirty="0"/>
            </a:lvl1pPr>
          </a:lstStyle>
          <a:p>
            <a:pPr lvl="0" algn="ctr" eaLnBrk="1" fontAlgn="auto" hangingPunct="1">
              <a:spcBef>
                <a:spcPts val="750"/>
              </a:spcBef>
              <a:spcAft>
                <a:spcPts val="0"/>
              </a:spcAft>
              <a:buFont typeface="Arial" charset="0"/>
              <a:buNone/>
            </a:pPr>
            <a:r>
              <a:rPr lang="tr-TR" dirty="0"/>
              <a:t>Asıl başlık stilini düzenlemek için tıklayın</a:t>
            </a:r>
            <a:endParaRPr lang="en-US" dirty="0"/>
          </a:p>
        </p:txBody>
      </p:sp>
      <p:sp>
        <p:nvSpPr>
          <p:cNvPr id="4" name="Date Placeholder 3"/>
          <p:cNvSpPr>
            <a:spLocks noGrp="1"/>
          </p:cNvSpPr>
          <p:nvPr>
            <p:ph type="dt" sz="half" idx="10"/>
          </p:nvPr>
        </p:nvSpPr>
        <p:spPr/>
        <p:txBody>
          <a:bodyPr/>
          <a:lstStyle>
            <a:lvl1pPr>
              <a:defRPr/>
            </a:lvl1pPr>
          </a:lstStyle>
          <a:p>
            <a:pPr>
              <a:defRPr/>
            </a:pPr>
            <a:fld id="{CC8745E2-0C12-466E-9987-994D7DFB0AB6}" type="datetimeFigureOut">
              <a:rPr lang="en-US"/>
              <a:pPr>
                <a:defRPr/>
              </a:pPr>
              <a:t>11/28/24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ED4DDCC-9EC3-4514-84E2-504F8BFFCB40}" type="slidenum">
              <a:rPr lang="en-US" altLang="tr-TR"/>
              <a:pPr>
                <a:defRPr/>
              </a:pPr>
              <a:t>‹#›</a:t>
            </a:fld>
            <a:endParaRPr lang="en-US" altLang="tr-TR"/>
          </a:p>
        </p:txBody>
      </p:sp>
      <p:sp>
        <p:nvSpPr>
          <p:cNvPr id="9" name="Metin Yer Tutucusu 8"/>
          <p:cNvSpPr>
            <a:spLocks noGrp="1"/>
          </p:cNvSpPr>
          <p:nvPr>
            <p:ph type="body" sz="quarter" idx="13"/>
          </p:nvPr>
        </p:nvSpPr>
        <p:spPr>
          <a:xfrm>
            <a:off x="407194" y="1538288"/>
            <a:ext cx="8329613" cy="4677874"/>
          </a:xfrm>
        </p:spPr>
        <p:txBody>
          <a:bodyPr/>
          <a:lstStyle/>
          <a:p>
            <a:pPr lvl="0"/>
            <a:r>
              <a:rPr lang="tr-TR" dirty="0"/>
              <a:t>Asıl metin stillerini düzenle</a:t>
            </a:r>
          </a:p>
          <a:p>
            <a:pPr lvl="1"/>
            <a:r>
              <a:rPr lang="tr-TR" dirty="0"/>
              <a:t>İkinci düzey</a:t>
            </a:r>
          </a:p>
          <a:p>
            <a:pPr lvl="2"/>
            <a:r>
              <a:rPr lang="tr-TR" dirty="0"/>
              <a:t>Üçüncü düzey</a:t>
            </a:r>
          </a:p>
          <a:p>
            <a:pPr lvl="3"/>
            <a:r>
              <a:rPr lang="tr-TR" dirty="0"/>
              <a:t>Dördüncü düzey</a:t>
            </a:r>
          </a:p>
          <a:p>
            <a:pPr lvl="4"/>
            <a:r>
              <a:rPr lang="tr-TR" dirty="0"/>
              <a:t>Beşinci düzey</a:t>
            </a:r>
          </a:p>
        </p:txBody>
      </p:sp>
    </p:spTree>
    <p:extLst>
      <p:ext uri="{BB962C8B-B14F-4D97-AF65-F5344CB8AC3E}">
        <p14:creationId xmlns:p14="http://schemas.microsoft.com/office/powerpoint/2010/main" val="4113534071"/>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5"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1_Başlık ve İçerik">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a:ln>
            <a:solidFill>
              <a:srgbClr val="C00000"/>
            </a:solidFill>
          </a:ln>
        </p:spPr>
        <p:txBody>
          <a:bodyPr vert="horz" wrap="square" lIns="91440" tIns="45720" rIns="91440" bIns="45720" numCol="1" rtlCol="0" anchor="ctr" anchorCtr="0" compatLnSpc="1">
            <a:prstTxWarp prst="textNoShape">
              <a:avLst/>
            </a:prstTxWarp>
            <a:normAutofit/>
          </a:bodyPr>
          <a:lstStyle>
            <a:lvl1pPr>
              <a:defRPr lang="en-US" dirty="0"/>
            </a:lvl1pPr>
          </a:lstStyle>
          <a:p>
            <a:pPr lvl="0" algn="ctr" eaLnBrk="1" fontAlgn="auto" hangingPunct="1">
              <a:spcBef>
                <a:spcPts val="750"/>
              </a:spcBef>
              <a:spcAft>
                <a:spcPts val="0"/>
              </a:spcAft>
              <a:buFont typeface="Arial" charset="0"/>
              <a:buNone/>
            </a:pPr>
            <a:r>
              <a:rPr lang="tr-TR" dirty="0"/>
              <a:t>Asıl başlık stilini düzenlemek için tıklayın</a:t>
            </a:r>
            <a:endParaRPr lang="en-US" dirty="0"/>
          </a:p>
        </p:txBody>
      </p:sp>
      <p:sp>
        <p:nvSpPr>
          <p:cNvPr id="4" name="Date Placeholder 3"/>
          <p:cNvSpPr>
            <a:spLocks noGrp="1"/>
          </p:cNvSpPr>
          <p:nvPr>
            <p:ph type="dt" sz="half" idx="10"/>
          </p:nvPr>
        </p:nvSpPr>
        <p:spPr/>
        <p:txBody>
          <a:bodyPr/>
          <a:lstStyle>
            <a:lvl1pPr>
              <a:defRPr/>
            </a:lvl1pPr>
          </a:lstStyle>
          <a:p>
            <a:pPr>
              <a:defRPr/>
            </a:pPr>
            <a:fld id="{CC8745E2-0C12-466E-9987-994D7DFB0AB6}" type="datetimeFigureOut">
              <a:rPr lang="en-US"/>
              <a:pPr>
                <a:defRPr/>
              </a:pPr>
              <a:t>11/28/24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ED4DDCC-9EC3-4514-84E2-504F8BFFCB40}" type="slidenum">
              <a:rPr lang="en-US" altLang="tr-TR"/>
              <a:pPr>
                <a:defRPr/>
              </a:pPr>
              <a:t>‹#›</a:t>
            </a:fld>
            <a:endParaRPr lang="en-US" altLang="tr-TR"/>
          </a:p>
        </p:txBody>
      </p:sp>
      <p:sp>
        <p:nvSpPr>
          <p:cNvPr id="9" name="Metin Yer Tutucusu 8"/>
          <p:cNvSpPr>
            <a:spLocks noGrp="1"/>
          </p:cNvSpPr>
          <p:nvPr>
            <p:ph type="body" sz="quarter" idx="13"/>
          </p:nvPr>
        </p:nvSpPr>
        <p:spPr>
          <a:xfrm>
            <a:off x="407194" y="1538288"/>
            <a:ext cx="8329613" cy="4677874"/>
          </a:xfrm>
        </p:spPr>
        <p:txBody>
          <a:bodyPr/>
          <a:lstStyle/>
          <a:p>
            <a:pPr lvl="0"/>
            <a:r>
              <a:rPr lang="tr-TR" dirty="0"/>
              <a:t>Asıl metin stillerini düzenle</a:t>
            </a:r>
          </a:p>
          <a:p>
            <a:pPr lvl="1"/>
            <a:r>
              <a:rPr lang="tr-TR" dirty="0"/>
              <a:t>İkinci düzey</a:t>
            </a:r>
          </a:p>
          <a:p>
            <a:pPr lvl="2"/>
            <a:r>
              <a:rPr lang="tr-TR" dirty="0"/>
              <a:t>Üçüncü düzey</a:t>
            </a:r>
          </a:p>
          <a:p>
            <a:pPr lvl="3"/>
            <a:r>
              <a:rPr lang="tr-TR" dirty="0"/>
              <a:t>Dördüncü düzey</a:t>
            </a:r>
          </a:p>
          <a:p>
            <a:pPr lvl="4"/>
            <a:r>
              <a:rPr lang="tr-TR" dirty="0"/>
              <a:t>Beşinci düzey</a:t>
            </a:r>
          </a:p>
        </p:txBody>
      </p:sp>
    </p:spTree>
    <p:extLst>
      <p:ext uri="{BB962C8B-B14F-4D97-AF65-F5344CB8AC3E}">
        <p14:creationId xmlns:p14="http://schemas.microsoft.com/office/powerpoint/2010/main" val="2417864203"/>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3_Başlık ve İçerik">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a:ln>
            <a:solidFill>
              <a:srgbClr val="C00000"/>
            </a:solidFill>
          </a:ln>
        </p:spPr>
        <p:txBody>
          <a:bodyPr vert="horz" wrap="square" lIns="91440" tIns="45720" rIns="91440" bIns="45720" numCol="1" rtlCol="0" anchor="ctr" anchorCtr="0" compatLnSpc="1">
            <a:prstTxWarp prst="textNoShape">
              <a:avLst/>
            </a:prstTxWarp>
            <a:normAutofit/>
          </a:bodyPr>
          <a:lstStyle>
            <a:lvl1pPr>
              <a:defRPr lang="en-US" dirty="0"/>
            </a:lvl1pPr>
          </a:lstStyle>
          <a:p>
            <a:pPr lvl="0" algn="ctr" eaLnBrk="1" fontAlgn="auto" hangingPunct="1">
              <a:spcBef>
                <a:spcPts val="750"/>
              </a:spcBef>
              <a:spcAft>
                <a:spcPts val="0"/>
              </a:spcAft>
              <a:buFont typeface="Arial" charset="0"/>
              <a:buNone/>
            </a:pPr>
            <a:r>
              <a:rPr lang="tr-TR" dirty="0"/>
              <a:t>Asıl başlık stilini düzenlemek için tıklayın</a:t>
            </a:r>
            <a:endParaRPr lang="en-US" dirty="0"/>
          </a:p>
        </p:txBody>
      </p:sp>
      <p:sp>
        <p:nvSpPr>
          <p:cNvPr id="4" name="Date Placeholder 3"/>
          <p:cNvSpPr>
            <a:spLocks noGrp="1"/>
          </p:cNvSpPr>
          <p:nvPr>
            <p:ph type="dt" sz="half" idx="10"/>
          </p:nvPr>
        </p:nvSpPr>
        <p:spPr/>
        <p:txBody>
          <a:bodyPr/>
          <a:lstStyle>
            <a:lvl1pPr>
              <a:defRPr/>
            </a:lvl1pPr>
          </a:lstStyle>
          <a:p>
            <a:pPr>
              <a:defRPr/>
            </a:pPr>
            <a:fld id="{CC8745E2-0C12-466E-9987-994D7DFB0AB6}" type="datetimeFigureOut">
              <a:rPr lang="en-US"/>
              <a:pPr>
                <a:defRPr/>
              </a:pPr>
              <a:t>11/28/24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ED4DDCC-9EC3-4514-84E2-504F8BFFCB40}" type="slidenum">
              <a:rPr lang="en-US" altLang="tr-TR"/>
              <a:pPr>
                <a:defRPr/>
              </a:pPr>
              <a:t>‹#›</a:t>
            </a:fld>
            <a:endParaRPr lang="en-US" altLang="tr-TR"/>
          </a:p>
        </p:txBody>
      </p:sp>
      <p:sp>
        <p:nvSpPr>
          <p:cNvPr id="9" name="Metin Yer Tutucusu 8"/>
          <p:cNvSpPr>
            <a:spLocks noGrp="1"/>
          </p:cNvSpPr>
          <p:nvPr>
            <p:ph type="body" sz="quarter" idx="13"/>
          </p:nvPr>
        </p:nvSpPr>
        <p:spPr>
          <a:xfrm>
            <a:off x="407194" y="1538288"/>
            <a:ext cx="8329613" cy="4677874"/>
          </a:xfrm>
        </p:spPr>
        <p:txBody>
          <a:bodyPr/>
          <a:lstStyle/>
          <a:p>
            <a:pPr lvl="0"/>
            <a:r>
              <a:rPr lang="tr-TR" dirty="0"/>
              <a:t>Asıl metin stillerini düzenle</a:t>
            </a:r>
          </a:p>
          <a:p>
            <a:pPr lvl="1"/>
            <a:r>
              <a:rPr lang="tr-TR" dirty="0"/>
              <a:t>İkinci düzey</a:t>
            </a:r>
          </a:p>
          <a:p>
            <a:pPr lvl="2"/>
            <a:r>
              <a:rPr lang="tr-TR" dirty="0"/>
              <a:t>Üçüncü düzey</a:t>
            </a:r>
          </a:p>
          <a:p>
            <a:pPr lvl="3"/>
            <a:r>
              <a:rPr lang="tr-TR" dirty="0"/>
              <a:t>Dördüncü düzey</a:t>
            </a:r>
          </a:p>
          <a:p>
            <a:pPr lvl="4"/>
            <a:r>
              <a:rPr lang="tr-TR" dirty="0"/>
              <a:t>Beşinci düzey</a:t>
            </a:r>
          </a:p>
        </p:txBody>
      </p:sp>
    </p:spTree>
    <p:extLst>
      <p:ext uri="{BB962C8B-B14F-4D97-AF65-F5344CB8AC3E}">
        <p14:creationId xmlns:p14="http://schemas.microsoft.com/office/powerpoint/2010/main" val="2842316426"/>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4_Başlık ve İçerik">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a:ln>
            <a:solidFill>
              <a:srgbClr val="C00000"/>
            </a:solidFill>
          </a:ln>
        </p:spPr>
        <p:txBody>
          <a:bodyPr vert="horz" wrap="square" lIns="91440" tIns="45720" rIns="91440" bIns="45720" numCol="1" rtlCol="0" anchor="ctr" anchorCtr="0" compatLnSpc="1">
            <a:prstTxWarp prst="textNoShape">
              <a:avLst/>
            </a:prstTxWarp>
            <a:normAutofit/>
          </a:bodyPr>
          <a:lstStyle>
            <a:lvl1pPr>
              <a:defRPr lang="en-US" dirty="0"/>
            </a:lvl1pPr>
          </a:lstStyle>
          <a:p>
            <a:pPr lvl="0" algn="ctr" eaLnBrk="1" fontAlgn="auto" hangingPunct="1">
              <a:spcBef>
                <a:spcPts val="750"/>
              </a:spcBef>
              <a:spcAft>
                <a:spcPts val="0"/>
              </a:spcAft>
              <a:buFont typeface="Arial" charset="0"/>
              <a:buNone/>
            </a:pPr>
            <a:r>
              <a:rPr lang="tr-TR" dirty="0"/>
              <a:t>Asıl başlık stilini düzenlemek için tıklayın</a:t>
            </a:r>
            <a:endParaRPr lang="en-US" dirty="0"/>
          </a:p>
        </p:txBody>
      </p:sp>
      <p:sp>
        <p:nvSpPr>
          <p:cNvPr id="4" name="Date Placeholder 3"/>
          <p:cNvSpPr>
            <a:spLocks noGrp="1"/>
          </p:cNvSpPr>
          <p:nvPr>
            <p:ph type="dt" sz="half" idx="10"/>
          </p:nvPr>
        </p:nvSpPr>
        <p:spPr/>
        <p:txBody>
          <a:bodyPr/>
          <a:lstStyle>
            <a:lvl1pPr>
              <a:defRPr/>
            </a:lvl1pPr>
          </a:lstStyle>
          <a:p>
            <a:pPr>
              <a:defRPr/>
            </a:pPr>
            <a:fld id="{CC8745E2-0C12-466E-9987-994D7DFB0AB6}" type="datetimeFigureOut">
              <a:rPr lang="en-US"/>
              <a:pPr>
                <a:defRPr/>
              </a:pPr>
              <a:t>11/28/24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ED4DDCC-9EC3-4514-84E2-504F8BFFCB40}" type="slidenum">
              <a:rPr lang="en-US" altLang="tr-TR"/>
              <a:pPr>
                <a:defRPr/>
              </a:pPr>
              <a:t>‹#›</a:t>
            </a:fld>
            <a:endParaRPr lang="en-US" altLang="tr-TR"/>
          </a:p>
        </p:txBody>
      </p:sp>
      <p:sp>
        <p:nvSpPr>
          <p:cNvPr id="9" name="Metin Yer Tutucusu 8"/>
          <p:cNvSpPr>
            <a:spLocks noGrp="1"/>
          </p:cNvSpPr>
          <p:nvPr>
            <p:ph type="body" sz="quarter" idx="13"/>
          </p:nvPr>
        </p:nvSpPr>
        <p:spPr>
          <a:xfrm>
            <a:off x="407194" y="1538288"/>
            <a:ext cx="8329613" cy="4677874"/>
          </a:xfrm>
        </p:spPr>
        <p:txBody>
          <a:bodyPr/>
          <a:lstStyle/>
          <a:p>
            <a:pPr lvl="0"/>
            <a:r>
              <a:rPr lang="tr-TR" dirty="0"/>
              <a:t>Asıl metin stillerini düzenle</a:t>
            </a:r>
          </a:p>
          <a:p>
            <a:pPr lvl="1"/>
            <a:r>
              <a:rPr lang="tr-TR" dirty="0"/>
              <a:t>İkinci düzey</a:t>
            </a:r>
          </a:p>
          <a:p>
            <a:pPr lvl="2"/>
            <a:r>
              <a:rPr lang="tr-TR" dirty="0"/>
              <a:t>Üçüncü düzey</a:t>
            </a:r>
          </a:p>
          <a:p>
            <a:pPr lvl="3"/>
            <a:r>
              <a:rPr lang="tr-TR" dirty="0"/>
              <a:t>Dördüncü düzey</a:t>
            </a:r>
          </a:p>
          <a:p>
            <a:pPr lvl="4"/>
            <a:r>
              <a:rPr lang="tr-TR" dirty="0"/>
              <a:t>Beşinci düzey</a:t>
            </a:r>
          </a:p>
        </p:txBody>
      </p:sp>
    </p:spTree>
    <p:extLst>
      <p:ext uri="{BB962C8B-B14F-4D97-AF65-F5344CB8AC3E}">
        <p14:creationId xmlns:p14="http://schemas.microsoft.com/office/powerpoint/2010/main" val="3963154446"/>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9_Başlık ve İçerik">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a:ln>
            <a:solidFill>
              <a:srgbClr val="C00000"/>
            </a:solidFill>
          </a:ln>
        </p:spPr>
        <p:txBody>
          <a:bodyPr vert="horz" wrap="square" lIns="91440" tIns="45720" rIns="91440" bIns="45720" numCol="1" rtlCol="0" anchor="ctr" anchorCtr="0" compatLnSpc="1">
            <a:prstTxWarp prst="textNoShape">
              <a:avLst/>
            </a:prstTxWarp>
            <a:normAutofit/>
          </a:bodyPr>
          <a:lstStyle>
            <a:lvl1pPr>
              <a:defRPr lang="en-US" dirty="0"/>
            </a:lvl1pPr>
          </a:lstStyle>
          <a:p>
            <a:pPr lvl="0" algn="ctr" eaLnBrk="1" fontAlgn="auto" hangingPunct="1">
              <a:spcBef>
                <a:spcPts val="750"/>
              </a:spcBef>
              <a:spcAft>
                <a:spcPts val="0"/>
              </a:spcAft>
              <a:buFont typeface="Arial" charset="0"/>
              <a:buNone/>
            </a:pPr>
            <a:r>
              <a:rPr lang="tr-TR" dirty="0"/>
              <a:t>Asıl başlık stilini düzenlemek için tıklayın</a:t>
            </a:r>
            <a:endParaRPr lang="en-US" dirty="0"/>
          </a:p>
        </p:txBody>
      </p:sp>
      <p:sp>
        <p:nvSpPr>
          <p:cNvPr id="4" name="Date Placeholder 3"/>
          <p:cNvSpPr>
            <a:spLocks noGrp="1"/>
          </p:cNvSpPr>
          <p:nvPr>
            <p:ph type="dt" sz="half" idx="10"/>
          </p:nvPr>
        </p:nvSpPr>
        <p:spPr/>
        <p:txBody>
          <a:bodyPr/>
          <a:lstStyle>
            <a:lvl1pPr>
              <a:defRPr/>
            </a:lvl1pPr>
          </a:lstStyle>
          <a:p>
            <a:pPr>
              <a:defRPr/>
            </a:pPr>
            <a:fld id="{CC8745E2-0C12-466E-9987-994D7DFB0AB6}" type="datetimeFigureOut">
              <a:rPr lang="en-US"/>
              <a:pPr>
                <a:defRPr/>
              </a:pPr>
              <a:t>11/28/24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ED4DDCC-9EC3-4514-84E2-504F8BFFCB40}" type="slidenum">
              <a:rPr lang="en-US" altLang="tr-TR"/>
              <a:pPr>
                <a:defRPr/>
              </a:pPr>
              <a:t>‹#›</a:t>
            </a:fld>
            <a:endParaRPr lang="en-US" altLang="tr-TR"/>
          </a:p>
        </p:txBody>
      </p:sp>
      <p:sp>
        <p:nvSpPr>
          <p:cNvPr id="9" name="Metin Yer Tutucusu 8"/>
          <p:cNvSpPr>
            <a:spLocks noGrp="1"/>
          </p:cNvSpPr>
          <p:nvPr>
            <p:ph type="body" sz="quarter" idx="13"/>
          </p:nvPr>
        </p:nvSpPr>
        <p:spPr>
          <a:xfrm>
            <a:off x="407194" y="1538288"/>
            <a:ext cx="8329613" cy="4677874"/>
          </a:xfrm>
        </p:spPr>
        <p:txBody>
          <a:bodyPr/>
          <a:lstStyle/>
          <a:p>
            <a:pPr lvl="0"/>
            <a:r>
              <a:rPr lang="tr-TR" dirty="0"/>
              <a:t>Asıl metin stillerini düzenle</a:t>
            </a:r>
          </a:p>
          <a:p>
            <a:pPr lvl="1"/>
            <a:r>
              <a:rPr lang="tr-TR" dirty="0"/>
              <a:t>İkinci düzey</a:t>
            </a:r>
          </a:p>
          <a:p>
            <a:pPr lvl="2"/>
            <a:r>
              <a:rPr lang="tr-TR" dirty="0"/>
              <a:t>Üçüncü düzey</a:t>
            </a:r>
          </a:p>
          <a:p>
            <a:pPr lvl="3"/>
            <a:r>
              <a:rPr lang="tr-TR" dirty="0"/>
              <a:t>Dördüncü düzey</a:t>
            </a:r>
          </a:p>
          <a:p>
            <a:pPr lvl="4"/>
            <a:r>
              <a:rPr lang="tr-TR" dirty="0"/>
              <a:t>Beşinci düzey</a:t>
            </a:r>
          </a:p>
        </p:txBody>
      </p:sp>
    </p:spTree>
    <p:extLst>
      <p:ext uri="{BB962C8B-B14F-4D97-AF65-F5344CB8AC3E}">
        <p14:creationId xmlns:p14="http://schemas.microsoft.com/office/powerpoint/2010/main" val="2377109"/>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General Content">
    <p:spTree>
      <p:nvGrpSpPr>
        <p:cNvPr id="1" name=""/>
        <p:cNvGrpSpPr/>
        <p:nvPr/>
      </p:nvGrpSpPr>
      <p:grpSpPr>
        <a:xfrm>
          <a:off x="0" y="0"/>
          <a:ext cx="0" cy="0"/>
          <a:chOff x="0" y="0"/>
          <a:chExt cx="0" cy="0"/>
        </a:xfrm>
      </p:grpSpPr>
      <p:sp>
        <p:nvSpPr>
          <p:cNvPr id="3" name="Espace réservé du texte 5"/>
          <p:cNvSpPr>
            <a:spLocks noGrp="1"/>
          </p:cNvSpPr>
          <p:nvPr>
            <p:ph type="body" sz="quarter" idx="10"/>
          </p:nvPr>
        </p:nvSpPr>
        <p:spPr>
          <a:xfrm>
            <a:off x="324619" y="452671"/>
            <a:ext cx="6015914" cy="960109"/>
          </a:xfrm>
          <a:prstGeom prst="rect">
            <a:avLst/>
          </a:prstGeom>
        </p:spPr>
        <p:txBody>
          <a:bodyPr/>
          <a:lstStyle>
            <a:lvl1pPr marL="0" indent="0">
              <a:lnSpc>
                <a:spcPts val="2500"/>
              </a:lnSpc>
              <a:spcBef>
                <a:spcPts val="0"/>
              </a:spcBef>
              <a:buNone/>
              <a:defRPr sz="2600" b="1">
                <a:solidFill>
                  <a:srgbClr val="C1002A"/>
                </a:solidFill>
                <a:latin typeface="+mj-lt"/>
              </a:defRPr>
            </a:lvl1pPr>
            <a:lvl2pPr marL="266693" indent="0">
              <a:buNone/>
              <a:defRPr/>
            </a:lvl2pPr>
            <a:lvl3pPr marL="531799" indent="0">
              <a:buNone/>
              <a:defRPr/>
            </a:lvl3pPr>
            <a:lvl4pPr marL="809605" indent="0">
              <a:buNone/>
              <a:defRPr/>
            </a:lvl4pPr>
            <a:lvl5pPr marL="1076298" indent="0">
              <a:buNone/>
              <a:defRPr/>
            </a:lvl5pPr>
          </a:lstStyle>
          <a:p>
            <a:pPr lvl="0"/>
            <a:r>
              <a:rPr lang="tr-TR"/>
              <a:t>Asıl metin stillerini düzenlemek için tıklatın</a:t>
            </a:r>
          </a:p>
        </p:txBody>
      </p:sp>
      <p:sp>
        <p:nvSpPr>
          <p:cNvPr id="13" name="Espace réservé du contenu 12"/>
          <p:cNvSpPr>
            <a:spLocks noGrp="1"/>
          </p:cNvSpPr>
          <p:nvPr>
            <p:ph sz="quarter" idx="11"/>
          </p:nvPr>
        </p:nvSpPr>
        <p:spPr>
          <a:xfrm>
            <a:off x="323851" y="1604434"/>
            <a:ext cx="7776542" cy="4129617"/>
          </a:xfrm>
          <a:prstGeom prst="rect">
            <a:avLst/>
          </a:prstGeom>
        </p:spPr>
        <p:txBody>
          <a:bodyPr/>
          <a:lstStyle>
            <a:lvl1pPr marL="0" indent="0">
              <a:buNone/>
              <a:defRPr sz="1200">
                <a:solidFill>
                  <a:schemeClr val="tx1">
                    <a:lumMod val="65000"/>
                    <a:lumOff val="35000"/>
                  </a:schemeClr>
                </a:solidFill>
                <a:latin typeface="Verdana Pro" panose="020B0604030504040204" pitchFamily="34" charset="0"/>
              </a:defRPr>
            </a:lvl1pPr>
            <a:lvl2pPr marL="266693" indent="0">
              <a:buNone/>
              <a:defRPr sz="1200">
                <a:solidFill>
                  <a:schemeClr val="tx1">
                    <a:lumMod val="95000"/>
                    <a:lumOff val="5000"/>
                  </a:schemeClr>
                </a:solidFill>
                <a:latin typeface="+mj-lt"/>
              </a:defRPr>
            </a:lvl2pPr>
            <a:lvl3pPr marL="531799" indent="0">
              <a:buNone/>
              <a:defRPr sz="1200">
                <a:solidFill>
                  <a:schemeClr val="tx1">
                    <a:lumMod val="95000"/>
                    <a:lumOff val="5000"/>
                  </a:schemeClr>
                </a:solidFill>
                <a:latin typeface="+mj-lt"/>
              </a:defRPr>
            </a:lvl3pPr>
            <a:lvl4pPr marL="809605" indent="0">
              <a:buNone/>
              <a:defRPr sz="1200">
                <a:solidFill>
                  <a:schemeClr val="tx1">
                    <a:lumMod val="95000"/>
                    <a:lumOff val="5000"/>
                  </a:schemeClr>
                </a:solidFill>
                <a:latin typeface="+mj-lt"/>
              </a:defRPr>
            </a:lvl4pPr>
            <a:lvl5pPr marL="1076298" indent="0">
              <a:buNone/>
              <a:defRPr sz="1200">
                <a:solidFill>
                  <a:schemeClr val="tx1">
                    <a:lumMod val="95000"/>
                    <a:lumOff val="5000"/>
                  </a:schemeClr>
                </a:solidFill>
                <a:latin typeface="+mj-lt"/>
              </a:defRPr>
            </a:lvl5pPr>
          </a:lstStyle>
          <a:p>
            <a:pPr lvl="0"/>
            <a:r>
              <a:rPr lang="tr-TR"/>
              <a:t>Asıl metin stillerini düzenlemek için tıklatın</a:t>
            </a:r>
          </a:p>
        </p:txBody>
      </p:sp>
    </p:spTree>
    <p:extLst>
      <p:ext uri="{BB962C8B-B14F-4D97-AF65-F5344CB8AC3E}">
        <p14:creationId xmlns:p14="http://schemas.microsoft.com/office/powerpoint/2010/main" val="1845125456"/>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3"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en-US" sz="3200" b="0" strike="noStrike" spc="-1">
              <a:latin typeface="Arial"/>
            </a:endParaRPr>
          </a:p>
        </p:txBody>
      </p:sp>
    </p:spTree>
    <p:extLst>
      <p:ext uri="{BB962C8B-B14F-4D97-AF65-F5344CB8AC3E}">
        <p14:creationId xmlns:p14="http://schemas.microsoft.com/office/powerpoint/2010/main" val="21243122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143000" y="1122363"/>
            <a:ext cx="6858000" cy="2387600"/>
          </a:xfrm>
        </p:spPr>
        <p:txBody>
          <a:bodyPr anchor="b"/>
          <a:lstStyle>
            <a:lvl1pPr algn="ctr">
              <a:defRPr sz="4500"/>
            </a:lvl1pPr>
          </a:lstStyle>
          <a:p>
            <a:r>
              <a:rPr lang="tr-TR"/>
              <a:t>Asıl başlık stili için tıklatın</a:t>
            </a:r>
          </a:p>
        </p:txBody>
      </p:sp>
      <p:sp>
        <p:nvSpPr>
          <p:cNvPr id="3" name="Alt Başlık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fld id="{E6B3865C-1DC4-4E83-9C2B-473899932BFF}" type="datetimeFigureOut">
              <a:rPr lang="tr-TR" smtClean="0"/>
              <a:t>28.11.2024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2575A2B3-4391-4849-A18D-DC70B48D58F1}" type="slidenum">
              <a:rPr lang="tr-TR" smtClean="0"/>
              <a:t>‹#›</a:t>
            </a:fld>
            <a:endParaRPr lang="tr-TR"/>
          </a:p>
        </p:txBody>
      </p:sp>
    </p:spTree>
    <p:extLst>
      <p:ext uri="{BB962C8B-B14F-4D97-AF65-F5344CB8AC3E}">
        <p14:creationId xmlns:p14="http://schemas.microsoft.com/office/powerpoint/2010/main" val="38008095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E6B3865C-1DC4-4E83-9C2B-473899932BFF}" type="datetimeFigureOut">
              <a:rPr lang="tr-TR" smtClean="0"/>
              <a:t>28.11.2024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2575A2B3-4391-4849-A18D-DC70B48D58F1}" type="slidenum">
              <a:rPr lang="tr-TR" smtClean="0"/>
              <a:t>‹#›</a:t>
            </a:fld>
            <a:endParaRPr lang="tr-TR"/>
          </a:p>
        </p:txBody>
      </p:sp>
    </p:spTree>
    <p:extLst>
      <p:ext uri="{BB962C8B-B14F-4D97-AF65-F5344CB8AC3E}">
        <p14:creationId xmlns:p14="http://schemas.microsoft.com/office/powerpoint/2010/main" val="18293567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623888" y="1709739"/>
            <a:ext cx="7886700" cy="2852737"/>
          </a:xfrm>
        </p:spPr>
        <p:txBody>
          <a:bodyPr anchor="b"/>
          <a:lstStyle>
            <a:lvl1pPr>
              <a:defRPr sz="4500"/>
            </a:lvl1pPr>
          </a:lstStyle>
          <a:p>
            <a:r>
              <a:rPr lang="tr-TR"/>
              <a:t>Asıl başlık stili için tıklatın</a:t>
            </a:r>
          </a:p>
        </p:txBody>
      </p:sp>
      <p:sp>
        <p:nvSpPr>
          <p:cNvPr id="3" name="Metin Yer Tutucusu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fld id="{E6B3865C-1DC4-4E83-9C2B-473899932BFF}" type="datetimeFigureOut">
              <a:rPr lang="tr-TR" smtClean="0"/>
              <a:t>28.11.2024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2575A2B3-4391-4849-A18D-DC70B48D58F1}" type="slidenum">
              <a:rPr lang="tr-TR" smtClean="0"/>
              <a:t>‹#›</a:t>
            </a:fld>
            <a:endParaRPr lang="tr-TR"/>
          </a:p>
        </p:txBody>
      </p:sp>
    </p:spTree>
    <p:extLst>
      <p:ext uri="{BB962C8B-B14F-4D97-AF65-F5344CB8AC3E}">
        <p14:creationId xmlns:p14="http://schemas.microsoft.com/office/powerpoint/2010/main" val="31826245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628650" y="1825625"/>
            <a:ext cx="38862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4629150" y="1825625"/>
            <a:ext cx="38862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E6B3865C-1DC4-4E83-9C2B-473899932BFF}" type="datetimeFigureOut">
              <a:rPr lang="tr-TR" smtClean="0"/>
              <a:t>28.11.2024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2575A2B3-4391-4849-A18D-DC70B48D58F1}" type="slidenum">
              <a:rPr lang="tr-TR" smtClean="0"/>
              <a:t>‹#›</a:t>
            </a:fld>
            <a:endParaRPr lang="tr-TR"/>
          </a:p>
        </p:txBody>
      </p:sp>
    </p:spTree>
    <p:extLst>
      <p:ext uri="{BB962C8B-B14F-4D97-AF65-F5344CB8AC3E}">
        <p14:creationId xmlns:p14="http://schemas.microsoft.com/office/powerpoint/2010/main" val="2559220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7"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latin typeface="Arial"/>
            </a:endParaRPr>
          </a:p>
        </p:txBody>
      </p:sp>
      <p:sp>
        <p:nvSpPr>
          <p:cNvPr id="8"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629841" y="365126"/>
            <a:ext cx="7886700" cy="1325563"/>
          </a:xfrm>
        </p:spPr>
        <p:txBody>
          <a:bodyPr/>
          <a:lstStyle/>
          <a:p>
            <a:r>
              <a:rPr lang="tr-TR"/>
              <a:t>Asıl başlık stili için tıklatın</a:t>
            </a:r>
          </a:p>
        </p:txBody>
      </p:sp>
      <p:sp>
        <p:nvSpPr>
          <p:cNvPr id="3" name="Metin Yer Tutucusu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a:t>Asıl metin stillerini düzenle</a:t>
            </a:r>
          </a:p>
        </p:txBody>
      </p:sp>
      <p:sp>
        <p:nvSpPr>
          <p:cNvPr id="4" name="İçerik Yer Tutucusu 3"/>
          <p:cNvSpPr>
            <a:spLocks noGrp="1"/>
          </p:cNvSpPr>
          <p:nvPr>
            <p:ph sz="half" idx="2"/>
          </p:nvPr>
        </p:nvSpPr>
        <p:spPr>
          <a:xfrm>
            <a:off x="629842" y="2505075"/>
            <a:ext cx="3868340"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a:t>Asıl metin stillerini düzenle</a:t>
            </a:r>
          </a:p>
        </p:txBody>
      </p:sp>
      <p:sp>
        <p:nvSpPr>
          <p:cNvPr id="6" name="İçerik Yer Tutucusu 5"/>
          <p:cNvSpPr>
            <a:spLocks noGrp="1"/>
          </p:cNvSpPr>
          <p:nvPr>
            <p:ph sz="quarter" idx="4"/>
          </p:nvPr>
        </p:nvSpPr>
        <p:spPr>
          <a:xfrm>
            <a:off x="4629150" y="2505075"/>
            <a:ext cx="3887391"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E6B3865C-1DC4-4E83-9C2B-473899932BFF}" type="datetimeFigureOut">
              <a:rPr lang="tr-TR" smtClean="0"/>
              <a:t>28.11.2024</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2575A2B3-4391-4849-A18D-DC70B48D58F1}" type="slidenum">
              <a:rPr lang="tr-TR" smtClean="0"/>
              <a:t>‹#›</a:t>
            </a:fld>
            <a:endParaRPr lang="tr-TR"/>
          </a:p>
        </p:txBody>
      </p:sp>
    </p:spTree>
    <p:extLst>
      <p:ext uri="{BB962C8B-B14F-4D97-AF65-F5344CB8AC3E}">
        <p14:creationId xmlns:p14="http://schemas.microsoft.com/office/powerpoint/2010/main" val="31867291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E6B3865C-1DC4-4E83-9C2B-473899932BFF}" type="datetimeFigureOut">
              <a:rPr lang="tr-TR" smtClean="0"/>
              <a:t>28.11.2024</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2575A2B3-4391-4849-A18D-DC70B48D58F1}" type="slidenum">
              <a:rPr lang="tr-TR" smtClean="0"/>
              <a:t>‹#›</a:t>
            </a:fld>
            <a:endParaRPr lang="tr-TR"/>
          </a:p>
        </p:txBody>
      </p:sp>
    </p:spTree>
    <p:extLst>
      <p:ext uri="{BB962C8B-B14F-4D97-AF65-F5344CB8AC3E}">
        <p14:creationId xmlns:p14="http://schemas.microsoft.com/office/powerpoint/2010/main" val="5609948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E6B3865C-1DC4-4E83-9C2B-473899932BFF}" type="datetimeFigureOut">
              <a:rPr lang="tr-TR" smtClean="0"/>
              <a:t>28.11.2024</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2575A2B3-4391-4849-A18D-DC70B48D58F1}" type="slidenum">
              <a:rPr lang="tr-TR" smtClean="0"/>
              <a:t>‹#›</a:t>
            </a:fld>
            <a:endParaRPr lang="tr-TR"/>
          </a:p>
        </p:txBody>
      </p:sp>
    </p:spTree>
    <p:extLst>
      <p:ext uri="{BB962C8B-B14F-4D97-AF65-F5344CB8AC3E}">
        <p14:creationId xmlns:p14="http://schemas.microsoft.com/office/powerpoint/2010/main" val="40755213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629841" y="457200"/>
            <a:ext cx="2949178" cy="1600200"/>
          </a:xfrm>
        </p:spPr>
        <p:txBody>
          <a:bodyPr anchor="b"/>
          <a:lstStyle>
            <a:lvl1pPr>
              <a:defRPr sz="2400"/>
            </a:lvl1pPr>
          </a:lstStyle>
          <a:p>
            <a:r>
              <a:rPr lang="tr-TR"/>
              <a:t>Asıl başlık stili için tıklatın</a:t>
            </a:r>
          </a:p>
        </p:txBody>
      </p:sp>
      <p:sp>
        <p:nvSpPr>
          <p:cNvPr id="3" name="İçerik Yer Tutucusu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a:t>Asıl metin stillerini düzenle</a:t>
            </a:r>
          </a:p>
        </p:txBody>
      </p:sp>
      <p:sp>
        <p:nvSpPr>
          <p:cNvPr id="5" name="Veri Yer Tutucusu 4"/>
          <p:cNvSpPr>
            <a:spLocks noGrp="1"/>
          </p:cNvSpPr>
          <p:nvPr>
            <p:ph type="dt" sz="half" idx="10"/>
          </p:nvPr>
        </p:nvSpPr>
        <p:spPr/>
        <p:txBody>
          <a:bodyPr/>
          <a:lstStyle/>
          <a:p>
            <a:fld id="{E6B3865C-1DC4-4E83-9C2B-473899932BFF}" type="datetimeFigureOut">
              <a:rPr lang="tr-TR" smtClean="0"/>
              <a:t>28.11.2024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2575A2B3-4391-4849-A18D-DC70B48D58F1}" type="slidenum">
              <a:rPr lang="tr-TR" smtClean="0"/>
              <a:t>‹#›</a:t>
            </a:fld>
            <a:endParaRPr lang="tr-TR"/>
          </a:p>
        </p:txBody>
      </p:sp>
    </p:spTree>
    <p:extLst>
      <p:ext uri="{BB962C8B-B14F-4D97-AF65-F5344CB8AC3E}">
        <p14:creationId xmlns:p14="http://schemas.microsoft.com/office/powerpoint/2010/main" val="26278216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629841" y="457200"/>
            <a:ext cx="2949178" cy="1600200"/>
          </a:xfrm>
        </p:spPr>
        <p:txBody>
          <a:bodyPr anchor="b"/>
          <a:lstStyle>
            <a:lvl1pPr>
              <a:defRPr sz="2400"/>
            </a:lvl1pPr>
          </a:lstStyle>
          <a:p>
            <a:r>
              <a:rPr lang="tr-TR"/>
              <a:t>Asıl başlık stili için tıklatın</a:t>
            </a:r>
          </a:p>
        </p:txBody>
      </p:sp>
      <p:sp>
        <p:nvSpPr>
          <p:cNvPr id="3" name="Resim Yer Tutucusu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tr-TR"/>
          </a:p>
        </p:txBody>
      </p:sp>
      <p:sp>
        <p:nvSpPr>
          <p:cNvPr id="4" name="Metin Yer Tutucusu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a:t>Asıl metin stillerini düzenle</a:t>
            </a:r>
          </a:p>
        </p:txBody>
      </p:sp>
      <p:sp>
        <p:nvSpPr>
          <p:cNvPr id="5" name="Veri Yer Tutucusu 4"/>
          <p:cNvSpPr>
            <a:spLocks noGrp="1"/>
          </p:cNvSpPr>
          <p:nvPr>
            <p:ph type="dt" sz="half" idx="10"/>
          </p:nvPr>
        </p:nvSpPr>
        <p:spPr/>
        <p:txBody>
          <a:bodyPr/>
          <a:lstStyle/>
          <a:p>
            <a:fld id="{E6B3865C-1DC4-4E83-9C2B-473899932BFF}" type="datetimeFigureOut">
              <a:rPr lang="tr-TR" smtClean="0"/>
              <a:t>28.11.2024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2575A2B3-4391-4849-A18D-DC70B48D58F1}" type="slidenum">
              <a:rPr lang="tr-TR" smtClean="0"/>
              <a:t>‹#›</a:t>
            </a:fld>
            <a:endParaRPr lang="tr-TR"/>
          </a:p>
        </p:txBody>
      </p:sp>
    </p:spTree>
    <p:extLst>
      <p:ext uri="{BB962C8B-B14F-4D97-AF65-F5344CB8AC3E}">
        <p14:creationId xmlns:p14="http://schemas.microsoft.com/office/powerpoint/2010/main" val="10168798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E6B3865C-1DC4-4E83-9C2B-473899932BFF}" type="datetimeFigureOut">
              <a:rPr lang="tr-TR" smtClean="0"/>
              <a:t>28.11.2024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2575A2B3-4391-4849-A18D-DC70B48D58F1}" type="slidenum">
              <a:rPr lang="tr-TR" smtClean="0"/>
              <a:t>‹#›</a:t>
            </a:fld>
            <a:endParaRPr lang="tr-TR"/>
          </a:p>
        </p:txBody>
      </p:sp>
    </p:spTree>
    <p:extLst>
      <p:ext uri="{BB962C8B-B14F-4D97-AF65-F5344CB8AC3E}">
        <p14:creationId xmlns:p14="http://schemas.microsoft.com/office/powerpoint/2010/main" val="39662360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543675" y="365125"/>
            <a:ext cx="1971675"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628650" y="365125"/>
            <a:ext cx="5800725"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E6B3865C-1DC4-4E83-9C2B-473899932BFF}" type="datetimeFigureOut">
              <a:rPr lang="tr-TR" smtClean="0"/>
              <a:t>28.11.2024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2575A2B3-4391-4849-A18D-DC70B48D58F1}" type="slidenum">
              <a:rPr lang="tr-TR" smtClean="0"/>
              <a:t>‹#›</a:t>
            </a:fld>
            <a:endParaRPr lang="tr-TR"/>
          </a:p>
        </p:txBody>
      </p:sp>
    </p:spTree>
    <p:extLst>
      <p:ext uri="{BB962C8B-B14F-4D97-AF65-F5344CB8AC3E}">
        <p14:creationId xmlns:p14="http://schemas.microsoft.com/office/powerpoint/2010/main" val="696903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12"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13"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latin typeface="Arial"/>
            </a:endParaRPr>
          </a:p>
        </p:txBody>
      </p:sp>
      <p:sp>
        <p:nvSpPr>
          <p:cNvPr id="14"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16"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latin typeface="Arial"/>
            </a:endParaRPr>
          </a:p>
        </p:txBody>
      </p:sp>
      <p:sp>
        <p:nvSpPr>
          <p:cNvPr id="17"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18"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2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2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22"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theme" Target="../theme/theme2.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3.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ustomShape 1"/>
          <p:cNvSpPr/>
          <p:nvPr/>
        </p:nvSpPr>
        <p:spPr>
          <a:xfrm>
            <a:off x="0" y="0"/>
            <a:ext cx="144000" cy="6858000"/>
          </a:xfrm>
          <a:prstGeom prst="rect">
            <a:avLst/>
          </a:prstGeom>
          <a:solidFill>
            <a:srgbClr val="0054A6"/>
          </a:solidFill>
          <a:ln>
            <a:noFill/>
          </a:ln>
        </p:spPr>
        <p:style>
          <a:lnRef idx="0">
            <a:scrgbClr r="0" g="0" b="0"/>
          </a:lnRef>
          <a:fillRef idx="0">
            <a:scrgbClr r="0" g="0" b="0"/>
          </a:fillRef>
          <a:effectRef idx="0">
            <a:scrgbClr r="0" g="0" b="0"/>
          </a:effectRef>
          <a:fontRef idx="minor"/>
        </p:style>
      </p:sp>
      <p:sp>
        <p:nvSpPr>
          <p:cNvPr id="3" name="CustomShape 2"/>
          <p:cNvSpPr/>
          <p:nvPr/>
        </p:nvSpPr>
        <p:spPr>
          <a:xfrm>
            <a:off x="0" y="0"/>
            <a:ext cx="144000" cy="1198440"/>
          </a:xfrm>
          <a:prstGeom prst="rect">
            <a:avLst/>
          </a:prstGeom>
          <a:solidFill>
            <a:srgbClr val="FFCE34"/>
          </a:solidFill>
          <a:ln>
            <a:noFill/>
          </a:ln>
        </p:spPr>
        <p:style>
          <a:lnRef idx="0">
            <a:scrgbClr r="0" g="0" b="0"/>
          </a:lnRef>
          <a:fillRef idx="0">
            <a:scrgbClr r="0" g="0" b="0"/>
          </a:fillRef>
          <a:effectRef idx="0">
            <a:scrgbClr r="0" g="0" b="0"/>
          </a:effectRef>
          <a:fontRef idx="minor"/>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8C02BAC9-B895-1246-339F-5103CCA7C6EF}"/>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C13F2946-F5EC-02C1-24AB-B9CF1228760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0B0EA851-B290-7378-A2D1-8DD585B2446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3696DE7-B3CE-4841-85BB-F9ECB55D5FF1}" type="datetimeFigureOut">
              <a:rPr lang="tr-TR" smtClean="0"/>
              <a:pPr/>
              <a:t>28.11.2024</a:t>
            </a:fld>
            <a:endParaRPr lang="tr-TR"/>
          </a:p>
        </p:txBody>
      </p:sp>
      <p:sp>
        <p:nvSpPr>
          <p:cNvPr id="5" name="Alt Bilgi Yer Tutucusu 4">
            <a:extLst>
              <a:ext uri="{FF2B5EF4-FFF2-40B4-BE49-F238E27FC236}">
                <a16:creationId xmlns:a16="http://schemas.microsoft.com/office/drawing/2014/main" id="{2330C294-5F68-E751-0BFC-47BF2C4E321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A88FB657-46D1-3BFA-9603-521E53F7034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238EBAA-C28D-9542-91B7-EEB1E8BA52D0}" type="slidenum">
              <a:rPr lang="tr-TR" smtClean="0"/>
              <a:pPr/>
              <a:t>‹#›</a:t>
            </a:fld>
            <a:endParaRPr lang="tr-TR"/>
          </a:p>
        </p:txBody>
      </p:sp>
    </p:spTree>
    <p:extLst>
      <p:ext uri="{BB962C8B-B14F-4D97-AF65-F5344CB8AC3E}">
        <p14:creationId xmlns:p14="http://schemas.microsoft.com/office/powerpoint/2010/main" val="72065834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7" r:id="rId15"/>
    <p:sldLayoutId id="2147483680" r:id="rId16"/>
    <p:sldLayoutId id="2147483681" r:id="rId17"/>
    <p:sldLayoutId id="2147483682" r:id="rId18"/>
    <p:sldLayoutId id="2147483684" r:id="rId19"/>
    <p:sldLayoutId id="2147483685" r:id="rId20"/>
    <p:sldLayoutId id="2147483690" r:id="rId21"/>
    <p:sldLayoutId id="2147483691" r:id="rId22"/>
    <p:sldLayoutId id="2147483704" r:id="rId2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tr-T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6B3865C-1DC4-4E83-9C2B-473899932BFF}" type="datetimeFigureOut">
              <a:rPr lang="tr-TR" smtClean="0"/>
              <a:t>28.11.2024</a:t>
            </a:fld>
            <a:endParaRPr lang="tr-TR"/>
          </a:p>
        </p:txBody>
      </p:sp>
      <p:sp>
        <p:nvSpPr>
          <p:cNvPr id="5" name="Altbilgi Yer Tutucusu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575A2B3-4391-4849-A18D-DC70B48D58F1}" type="slidenum">
              <a:rPr lang="tr-TR" smtClean="0"/>
              <a:t>‹#›</a:t>
            </a:fld>
            <a:endParaRPr lang="tr-TR"/>
          </a:p>
        </p:txBody>
      </p:sp>
    </p:spTree>
    <p:extLst>
      <p:ext uri="{BB962C8B-B14F-4D97-AF65-F5344CB8AC3E}">
        <p14:creationId xmlns:p14="http://schemas.microsoft.com/office/powerpoint/2010/main" val="42258413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tr-T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4.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5.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4.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4.xml"/><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35.xml"/><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4.xml"/><Relationship Id="rId5" Type="http://schemas.openxmlformats.org/officeDocument/2006/relationships/image" Target="../media/image18.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2.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9.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0.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1.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1.xml"/><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D3C24AD-4090-1341-480C-DDFA95223673}"/>
              </a:ext>
            </a:extLst>
          </p:cNvPr>
          <p:cNvSpPr>
            <a:spLocks noGrp="1"/>
          </p:cNvSpPr>
          <p:nvPr>
            <p:ph type="title"/>
          </p:nvPr>
        </p:nvSpPr>
        <p:spPr>
          <a:xfrm>
            <a:off x="0" y="2666444"/>
            <a:ext cx="9144000" cy="1916987"/>
          </a:xfrm>
          <a:solidFill>
            <a:schemeClr val="accent4">
              <a:lumMod val="60000"/>
              <a:lumOff val="40000"/>
            </a:schemeClr>
          </a:solidFill>
        </p:spPr>
        <p:txBody>
          <a:bodyPr>
            <a:normAutofit/>
          </a:bodyPr>
          <a:lstStyle/>
          <a:p>
            <a:pPr algn="ctr"/>
            <a:r>
              <a:rPr lang="tr-TR" sz="3600" b="1" dirty="0" err="1"/>
              <a:t>Preoperative</a:t>
            </a:r>
            <a:r>
              <a:rPr lang="tr-TR" sz="3600" b="1" dirty="0"/>
              <a:t> </a:t>
            </a:r>
            <a:r>
              <a:rPr lang="tr-TR" sz="3600" b="1" dirty="0" err="1"/>
              <a:t>Diagnosis</a:t>
            </a:r>
            <a:r>
              <a:rPr lang="tr-TR" sz="3600" b="1" dirty="0"/>
              <a:t> of </a:t>
            </a:r>
            <a:r>
              <a:rPr lang="tr-TR" sz="3600" b="1" dirty="0" err="1"/>
              <a:t>Uterine</a:t>
            </a:r>
            <a:r>
              <a:rPr lang="tr-TR" sz="3600" b="1" dirty="0"/>
              <a:t> </a:t>
            </a:r>
            <a:r>
              <a:rPr lang="tr-TR" sz="3600" b="1" dirty="0" err="1"/>
              <a:t>Sarcomas</a:t>
            </a:r>
            <a:r>
              <a:rPr lang="tr-TR" sz="3600" b="1" dirty="0"/>
              <a:t> </a:t>
            </a:r>
            <a:br>
              <a:rPr lang="tr-TR" sz="3600" b="1" dirty="0"/>
            </a:br>
            <a:r>
              <a:rPr lang="tr-TR" sz="3600" b="1" dirty="0" err="1"/>
              <a:t>Dr</a:t>
            </a:r>
            <a:r>
              <a:rPr lang="tr-TR" sz="3600" b="1" dirty="0"/>
              <a:t> Hüseyin Akıllı. MD</a:t>
            </a:r>
            <a:br>
              <a:rPr lang="tr-TR" sz="3600" b="1" dirty="0"/>
            </a:br>
            <a:r>
              <a:rPr lang="tr-TR" sz="3600" b="1" dirty="0"/>
              <a:t>Başkent </a:t>
            </a:r>
            <a:r>
              <a:rPr lang="tr-TR" sz="3600" b="1" dirty="0" err="1"/>
              <a:t>University</a:t>
            </a:r>
            <a:r>
              <a:rPr lang="tr-TR" sz="3600" b="1" dirty="0"/>
              <a:t> School of </a:t>
            </a:r>
            <a:r>
              <a:rPr lang="tr-TR" sz="3600" b="1" dirty="0" err="1"/>
              <a:t>Medicine</a:t>
            </a:r>
            <a:r>
              <a:rPr lang="tr-TR" sz="3600" b="1" dirty="0"/>
              <a:t> </a:t>
            </a:r>
          </a:p>
        </p:txBody>
      </p:sp>
      <p:pic>
        <p:nvPicPr>
          <p:cNvPr id="1026" name="Picture 2" descr="Uterine sarcoma - wikidoc">
            <a:extLst>
              <a:ext uri="{FF2B5EF4-FFF2-40B4-BE49-F238E27FC236}">
                <a16:creationId xmlns:a16="http://schemas.microsoft.com/office/drawing/2014/main" id="{68A43EB5-667B-3CE6-BBE4-3BCF7E1784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4686300" cy="18804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 Case Report Of Uterine Leiomyosarcoma | OTT">
            <a:extLst>
              <a:ext uri="{FF2B5EF4-FFF2-40B4-BE49-F238E27FC236}">
                <a16:creationId xmlns:a16="http://schemas.microsoft.com/office/drawing/2014/main" id="{A29E4AD7-EFD5-AC81-DEE1-AE8D84421A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6300" y="857250"/>
            <a:ext cx="4457700" cy="191698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ebpathology.com: A Collection of Surgical Pathology Images">
            <a:extLst>
              <a:ext uri="{FF2B5EF4-FFF2-40B4-BE49-F238E27FC236}">
                <a16:creationId xmlns:a16="http://schemas.microsoft.com/office/drawing/2014/main" id="{1B1AE4BA-C8D7-7FC2-CE13-DB5EBA04D7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83430"/>
            <a:ext cx="2540000" cy="21553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Uterine sarcomas">
            <a:extLst>
              <a:ext uri="{FF2B5EF4-FFF2-40B4-BE49-F238E27FC236}">
                <a16:creationId xmlns:a16="http://schemas.microsoft.com/office/drawing/2014/main" id="{AEE2548A-AE61-3C4E-B392-E896FE86A0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2000" y="4583430"/>
            <a:ext cx="3302000" cy="22745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Uterine Sarcomas: Are There MRI Signs Predictive of Histopathological  Diagnosis? A 50‐Patient Case Series with Pathological Correlation - Hélage  - 2021 - Sarcoma - Wiley Online Library">
            <a:extLst>
              <a:ext uri="{FF2B5EF4-FFF2-40B4-BE49-F238E27FC236}">
                <a16:creationId xmlns:a16="http://schemas.microsoft.com/office/drawing/2014/main" id="{E5E0D8F6-64E9-D9D2-D2CF-D5F2121A3A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1900" y="4583429"/>
            <a:ext cx="3340100" cy="2155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14234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etin Yer Tutucusu 13"/>
          <p:cNvSpPr>
            <a:spLocks noGrp="1"/>
          </p:cNvSpPr>
          <p:nvPr>
            <p:ph type="body" sz="quarter" idx="13"/>
          </p:nvPr>
        </p:nvSpPr>
        <p:spPr>
          <a:xfrm>
            <a:off x="3372445" y="3668316"/>
            <a:ext cx="5631062" cy="2118122"/>
          </a:xfrm>
        </p:spPr>
        <p:txBody>
          <a:bodyPr>
            <a:normAutofit/>
          </a:bodyPr>
          <a:lstStyle/>
          <a:p>
            <a:pPr>
              <a:defRPr/>
            </a:pPr>
            <a:r>
              <a:rPr lang="en-US" dirty="0"/>
              <a:t>In December 2013, a high-profile patient experienced disseminated uterine sarcoma after </a:t>
            </a:r>
            <a:r>
              <a:rPr lang="en-US" dirty="0" err="1"/>
              <a:t>morcellation</a:t>
            </a:r>
            <a:r>
              <a:rPr lang="en-US" dirty="0"/>
              <a:t> of a presumed fibroid uterus</a:t>
            </a:r>
          </a:p>
          <a:p>
            <a:pPr>
              <a:defRPr/>
            </a:pPr>
            <a:r>
              <a:rPr lang="en-US" dirty="0"/>
              <a:t>This case received popular media attention</a:t>
            </a:r>
          </a:p>
          <a:p>
            <a:pPr>
              <a:defRPr/>
            </a:pPr>
            <a:r>
              <a:rPr lang="en-US" dirty="0" err="1"/>
              <a:t>Morcellation</a:t>
            </a:r>
            <a:r>
              <a:rPr lang="en-US" dirty="0"/>
              <a:t> of presumed </a:t>
            </a:r>
            <a:r>
              <a:rPr lang="en-US" dirty="0" err="1"/>
              <a:t>myomas</a:t>
            </a:r>
            <a:r>
              <a:rPr lang="en-US" dirty="0"/>
              <a:t> was called into question</a:t>
            </a:r>
          </a:p>
        </p:txBody>
      </p:sp>
      <p:pic>
        <p:nvPicPr>
          <p:cNvPr id="10" name="İçerik Yer Tutucusu 6"/>
          <p:cNvPicPr>
            <a:picLocks noGrp="1" noChangeAspect="1" noChangeArrowheads="1"/>
          </p:cNvPicPr>
          <p:nvPr>
            <p:ph sz="half" idx="4294967295"/>
          </p:nvPr>
        </p:nvPicPr>
        <p:blipFill>
          <a:blip r:embed="rId3"/>
          <a:srcRect t="3374"/>
          <a:stretch>
            <a:fillRect/>
          </a:stretch>
        </p:blipFill>
        <p:spPr>
          <a:xfrm>
            <a:off x="471488" y="2333624"/>
            <a:ext cx="2400300" cy="3552497"/>
          </a:xfrm>
          <a:prstGeom prst="rect">
            <a:avLst/>
          </a:prstGeom>
          <a:ln>
            <a:noFill/>
          </a:ln>
          <a:effectLst>
            <a:outerShdw blurRad="190500" algn="tl" rotWithShape="0">
              <a:srgbClr val="000000">
                <a:alpha val="70000"/>
              </a:srgbClr>
            </a:outerShdw>
          </a:effectLst>
        </p:spPr>
      </p:pic>
      <p:pic>
        <p:nvPicPr>
          <p:cNvPr id="12292" name="Resim 8"/>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9100" y="1996082"/>
            <a:ext cx="2519570" cy="300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Resim 10"/>
          <p:cNvPicPr>
            <a:picLocks noChangeAspect="1" noChangeArrowheads="1"/>
          </p:cNvPicPr>
          <p:nvPr/>
        </p:nvPicPr>
        <p:blipFill>
          <a:blip r:embed="rId5"/>
          <a:srcRect/>
          <a:stretch>
            <a:fillRect/>
          </a:stretch>
        </p:blipFill>
        <p:spPr bwMode="auto">
          <a:xfrm>
            <a:off x="3372445" y="998935"/>
            <a:ext cx="5631062" cy="2537222"/>
          </a:xfrm>
          <a:prstGeom prst="roundRect">
            <a:avLst>
              <a:gd name="adj" fmla="val 3634"/>
            </a:avLst>
          </a:prstGeom>
          <a:solidFill>
            <a:srgbClr val="FFFFFF">
              <a:shade val="85000"/>
            </a:srgbClr>
          </a:solidFill>
          <a:ln w="19050">
            <a:solidFill>
              <a:schemeClr val="tx1">
                <a:lumMod val="65000"/>
                <a:lumOff val="35000"/>
              </a:schemeClr>
            </a:solidFill>
          </a:ln>
          <a:effectLst>
            <a:outerShdw blurRad="63500" algn="ctr" rotWithShape="0">
              <a:prstClr val="black">
                <a:alpha val="60000"/>
              </a:prstClr>
            </a:outerShdw>
          </a:effectLst>
        </p:spPr>
      </p:pic>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Unvan 1"/>
          <p:cNvSpPr>
            <a:spLocks noGrp="1"/>
          </p:cNvSpPr>
          <p:nvPr>
            <p:ph type="title"/>
          </p:nvPr>
        </p:nvSpPr>
        <p:spPr>
          <a:xfrm>
            <a:off x="628650" y="546542"/>
            <a:ext cx="7886700" cy="994172"/>
          </a:xfrm>
          <a:solidFill>
            <a:srgbClr val="FFC000"/>
          </a:solidFill>
        </p:spPr>
        <p:txBody>
          <a:bodyPr/>
          <a:lstStyle/>
          <a:p>
            <a:pPr algn="ctr"/>
            <a:r>
              <a:rPr lang="en-US" altLang="en-US" dirty="0"/>
              <a:t>Morcellation</a:t>
            </a:r>
          </a:p>
        </p:txBody>
      </p:sp>
      <p:sp>
        <p:nvSpPr>
          <p:cNvPr id="3" name="İçerik Yer Tutucusu 2"/>
          <p:cNvSpPr>
            <a:spLocks noGrp="1"/>
          </p:cNvSpPr>
          <p:nvPr>
            <p:ph idx="13"/>
          </p:nvPr>
        </p:nvSpPr>
        <p:spPr>
          <a:xfrm>
            <a:off x="407194" y="2125632"/>
            <a:ext cx="8329613" cy="1803431"/>
          </a:xfrm>
        </p:spPr>
        <p:txBody>
          <a:bodyPr/>
          <a:lstStyle/>
          <a:p>
            <a:r>
              <a:rPr lang="en-US" dirty="0"/>
              <a:t>In April 2014, the Food and Drug Administration (FDA) released a safety communication, discouraging the use of power </a:t>
            </a:r>
            <a:r>
              <a:rPr lang="en-US" dirty="0" err="1"/>
              <a:t>morcellation</a:t>
            </a:r>
            <a:r>
              <a:rPr lang="en-US" dirty="0"/>
              <a:t> of presumed </a:t>
            </a:r>
            <a:r>
              <a:rPr lang="en-US" dirty="0" err="1"/>
              <a:t>myomas</a:t>
            </a:r>
            <a:r>
              <a:rPr lang="en-US" dirty="0"/>
              <a:t> for oncological safety</a:t>
            </a:r>
          </a:p>
          <a:p>
            <a:r>
              <a:rPr lang="en-US" dirty="0"/>
              <a:t>More than two-thirds of minimally invasive surgeons declared that they had changed their surgical approach after the FDA warning</a:t>
            </a:r>
          </a:p>
        </p:txBody>
      </p:sp>
      <p:sp>
        <p:nvSpPr>
          <p:cNvPr id="4" name="İçerik Yer Tutucusu 2"/>
          <p:cNvSpPr txBox="1">
            <a:spLocks/>
          </p:cNvSpPr>
          <p:nvPr/>
        </p:nvSpPr>
        <p:spPr bwMode="auto">
          <a:xfrm>
            <a:off x="407194" y="4277961"/>
            <a:ext cx="8329613" cy="1445419"/>
          </a:xfrm>
          <a:prstGeom prst="rect">
            <a:avLst/>
          </a:prstGeom>
        </p:spPr>
        <p:txBody>
          <a:bodyPr vert="horz" lIns="68580" tIns="34290" rIns="68580" bIns="34290" rtlCol="0">
            <a:normAutofit/>
          </a:bodyPr>
          <a:lstStyle>
            <a:lvl1pPr marL="360363" indent="-360363">
              <a:lnSpc>
                <a:spcPct val="90000"/>
              </a:lnSpc>
              <a:spcBef>
                <a:spcPts val="1000"/>
              </a:spcBef>
              <a:buSzPct val="80000"/>
              <a:buFontTx/>
              <a:buBlip>
                <a:blip r:embed="rId3"/>
              </a:buBlip>
              <a:defRPr sz="2800" b="1">
                <a:latin typeface="+mn-lt"/>
                <a:cs typeface="+mn-cs"/>
              </a:defRPr>
            </a:lvl1pPr>
            <a:lvl2pPr marL="685800" indent="-228600">
              <a:lnSpc>
                <a:spcPct val="90000"/>
              </a:lnSpc>
              <a:spcBef>
                <a:spcPts val="500"/>
              </a:spcBef>
              <a:buFont typeface="Calibri" panose="020F0502020204030204" pitchFamily="34" charset="0"/>
              <a:buChar char="‒"/>
              <a:defRPr sz="2400" b="1">
                <a:latin typeface="+mn-lt"/>
                <a:cs typeface="+mn-cs"/>
              </a:defRPr>
            </a:lvl2pPr>
            <a:lvl3pPr marL="1143000" indent="-228600">
              <a:lnSpc>
                <a:spcPct val="90000"/>
              </a:lnSpc>
              <a:spcBef>
                <a:spcPts val="500"/>
              </a:spcBef>
              <a:buFont typeface="Arial" panose="020B0604020202020204" pitchFamily="34" charset="0"/>
              <a:buChar char="•"/>
              <a:defRPr sz="2000" b="1">
                <a:latin typeface="+mn-lt"/>
                <a:cs typeface="+mn-cs"/>
              </a:defRPr>
            </a:lvl3pPr>
            <a:lvl4pPr marL="1600200" indent="-228600">
              <a:lnSpc>
                <a:spcPct val="90000"/>
              </a:lnSpc>
              <a:spcBef>
                <a:spcPts val="500"/>
              </a:spcBef>
              <a:buFont typeface="Arial" panose="020B0604020202020204" pitchFamily="34" charset="0"/>
              <a:buChar char="•"/>
              <a:defRPr sz="2000" b="1">
                <a:latin typeface="+mn-lt"/>
                <a:cs typeface="+mn-cs"/>
              </a:defRPr>
            </a:lvl4pPr>
            <a:lvl5pPr marL="2057400" indent="-228600">
              <a:lnSpc>
                <a:spcPct val="90000"/>
              </a:lnSpc>
              <a:spcBef>
                <a:spcPts val="500"/>
              </a:spcBef>
              <a:buFont typeface="Arial" panose="020B0604020202020204" pitchFamily="34" charset="0"/>
              <a:buChar char="•"/>
              <a:defRPr sz="2000" b="1">
                <a:latin typeface="+mn-lt"/>
                <a:cs typeface="+mn-cs"/>
              </a:defRPr>
            </a:lvl5pPr>
            <a:lvl6pPr marL="2514600" indent="-228600">
              <a:lnSpc>
                <a:spcPct val="90000"/>
              </a:lnSpc>
              <a:spcBef>
                <a:spcPts val="500"/>
              </a:spcBef>
              <a:buFont typeface="Arial" panose="020B0604020202020204" pitchFamily="34" charset="0"/>
              <a:buChar char="•"/>
              <a:defRPr sz="1800">
                <a:latin typeface="+mn-lt"/>
                <a:cs typeface="+mn-cs"/>
              </a:defRPr>
            </a:lvl6pPr>
            <a:lvl7pPr marL="2971800" indent="-228600">
              <a:lnSpc>
                <a:spcPct val="90000"/>
              </a:lnSpc>
              <a:spcBef>
                <a:spcPts val="500"/>
              </a:spcBef>
              <a:buFont typeface="Arial" panose="020B0604020202020204" pitchFamily="34" charset="0"/>
              <a:buChar char="•"/>
              <a:defRPr sz="1800">
                <a:latin typeface="+mn-lt"/>
                <a:cs typeface="+mn-cs"/>
              </a:defRPr>
            </a:lvl7pPr>
            <a:lvl8pPr marL="3429000" indent="-228600">
              <a:lnSpc>
                <a:spcPct val="90000"/>
              </a:lnSpc>
              <a:spcBef>
                <a:spcPts val="500"/>
              </a:spcBef>
              <a:buFont typeface="Arial" panose="020B0604020202020204" pitchFamily="34" charset="0"/>
              <a:buChar char="•"/>
              <a:defRPr sz="1800">
                <a:latin typeface="+mn-lt"/>
                <a:cs typeface="+mn-cs"/>
              </a:defRPr>
            </a:lvl8pPr>
            <a:lvl9pPr marL="3886200" indent="-228600">
              <a:lnSpc>
                <a:spcPct val="90000"/>
              </a:lnSpc>
              <a:spcBef>
                <a:spcPts val="500"/>
              </a:spcBef>
              <a:buFont typeface="Arial" panose="020B0604020202020204" pitchFamily="34" charset="0"/>
              <a:buChar char="•"/>
              <a:defRPr sz="1800">
                <a:latin typeface="+mn-lt"/>
                <a:cs typeface="+mn-cs"/>
              </a:defRPr>
            </a:lvl9pPr>
          </a:lstStyle>
          <a:p>
            <a:pPr marL="270272" indent="-270272" defTabSz="685800">
              <a:spcBef>
                <a:spcPts val="750"/>
              </a:spcBef>
            </a:pPr>
            <a:r>
              <a:rPr lang="en-US" sz="2100" dirty="0">
                <a:solidFill>
                  <a:prstClr val="black"/>
                </a:solidFill>
                <a:latin typeface="Calibri"/>
              </a:rPr>
              <a:t>This has led to a shift from minimally invasive surgery (MIS) to open surgery</a:t>
            </a:r>
          </a:p>
          <a:p>
            <a:pPr marL="270272" indent="-270272" defTabSz="685800">
              <a:spcBef>
                <a:spcPts val="750"/>
              </a:spcBef>
            </a:pPr>
            <a:r>
              <a:rPr lang="en-US" sz="2100" dirty="0">
                <a:solidFill>
                  <a:prstClr val="black"/>
                </a:solidFill>
                <a:latin typeface="Calibri"/>
              </a:rPr>
              <a:t>Increased economic burden</a:t>
            </a:r>
          </a:p>
          <a:p>
            <a:pPr marL="270272" indent="-270272" defTabSz="685800">
              <a:spcBef>
                <a:spcPts val="750"/>
              </a:spcBef>
            </a:pPr>
            <a:r>
              <a:rPr lang="en-US" sz="2100" dirty="0">
                <a:solidFill>
                  <a:prstClr val="black"/>
                </a:solidFill>
                <a:latin typeface="Calibri"/>
              </a:rPr>
              <a:t>Morbidity for patients with </a:t>
            </a:r>
            <a:r>
              <a:rPr lang="en-US" sz="2100" dirty="0" err="1">
                <a:solidFill>
                  <a:prstClr val="black"/>
                </a:solidFill>
                <a:latin typeface="Calibri"/>
              </a:rPr>
              <a:t>myomas</a:t>
            </a:r>
            <a:endParaRPr lang="en-US" sz="2100" dirty="0">
              <a:solidFill>
                <a:prstClr val="black"/>
              </a:solidFill>
              <a:latin typeface="Calibri"/>
            </a:endParaRPr>
          </a:p>
        </p:txBody>
      </p:sp>
      <p:sp>
        <p:nvSpPr>
          <p:cNvPr id="14341" name="İçerik Yer Tutucusu 2"/>
          <p:cNvSpPr txBox="1">
            <a:spLocks/>
          </p:cNvSpPr>
          <p:nvPr/>
        </p:nvSpPr>
        <p:spPr bwMode="auto">
          <a:xfrm>
            <a:off x="5636419" y="3742500"/>
            <a:ext cx="3100388" cy="245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171450" indent="-171450" algn="r" defTabSz="685800">
              <a:spcBef>
                <a:spcPts val="750"/>
              </a:spcBef>
              <a:buSzPct val="130000"/>
              <a:buBlip>
                <a:blip r:embed="rId4"/>
              </a:buBlip>
            </a:pPr>
            <a:r>
              <a:rPr lang="en-US" altLang="tr-TR" sz="1200" i="1" dirty="0" err="1">
                <a:solidFill>
                  <a:prstClr val="black"/>
                </a:solidFill>
              </a:rPr>
              <a:t>DeSai</a:t>
            </a:r>
            <a:r>
              <a:rPr lang="en-US" altLang="tr-TR" sz="1200" i="1" dirty="0">
                <a:solidFill>
                  <a:prstClr val="black"/>
                </a:solidFill>
              </a:rPr>
              <a:t> VB</a:t>
            </a:r>
            <a:r>
              <a:rPr lang="tr-TR" altLang="tr-TR" sz="1200" i="1" dirty="0">
                <a:solidFill>
                  <a:prstClr val="black"/>
                </a:solidFill>
              </a:rPr>
              <a:t>.</a:t>
            </a:r>
            <a:r>
              <a:rPr lang="en-US" altLang="tr-TR" sz="1200" i="1" dirty="0">
                <a:solidFill>
                  <a:prstClr val="black"/>
                </a:solidFill>
              </a:rPr>
              <a:t> Am J </a:t>
            </a:r>
            <a:r>
              <a:rPr lang="en-US" altLang="tr-TR" sz="1200" i="1" dirty="0" err="1">
                <a:solidFill>
                  <a:prstClr val="black"/>
                </a:solidFill>
              </a:rPr>
              <a:t>Obstet</a:t>
            </a:r>
            <a:r>
              <a:rPr lang="en-US" altLang="tr-TR" sz="1200" i="1" dirty="0">
                <a:solidFill>
                  <a:prstClr val="black"/>
                </a:solidFill>
              </a:rPr>
              <a:t> </a:t>
            </a:r>
            <a:r>
              <a:rPr lang="en-US" altLang="tr-TR" sz="1200" i="1" dirty="0" err="1">
                <a:solidFill>
                  <a:prstClr val="black"/>
                </a:solidFill>
              </a:rPr>
              <a:t>Gynecol</a:t>
            </a:r>
            <a:r>
              <a:rPr lang="en-US" altLang="tr-TR" sz="1200" i="1" dirty="0">
                <a:solidFill>
                  <a:prstClr val="black"/>
                </a:solidFill>
              </a:rPr>
              <a:t> 2015</a:t>
            </a:r>
          </a:p>
        </p:txBody>
      </p:sp>
      <p:sp>
        <p:nvSpPr>
          <p:cNvPr id="6" name="Yuvarlatılmış Dikdörtgen 5"/>
          <p:cNvSpPr/>
          <p:nvPr/>
        </p:nvSpPr>
        <p:spPr>
          <a:xfrm>
            <a:off x="407194" y="2057400"/>
            <a:ext cx="8330162" cy="1973644"/>
          </a:xfrm>
          <a:prstGeom prst="roundRect">
            <a:avLst>
              <a:gd name="adj" fmla="val 3637"/>
            </a:avLst>
          </a:prstGeom>
          <a:noFill/>
          <a:ln w="19050">
            <a:solidFill>
              <a:srgbClr val="7030A0"/>
            </a:solidFill>
          </a:ln>
        </p:spPr>
        <p:style>
          <a:lnRef idx="0">
            <a:schemeClr val="accent1"/>
          </a:lnRef>
          <a:fillRef idx="3">
            <a:schemeClr val="accent1"/>
          </a:fillRef>
          <a:effectRef idx="3">
            <a:schemeClr val="accent1"/>
          </a:effectRef>
          <a:fontRef idx="minor">
            <a:schemeClr val="lt1"/>
          </a:fontRef>
        </p:style>
        <p:txBody>
          <a:bodyPr rtlCol="0" anchor="ctr"/>
          <a:lstStyle/>
          <a:p>
            <a:pPr algn="ctr" defTabSz="685800"/>
            <a:endParaRPr lang="tr-TR" sz="1350">
              <a:solidFill>
                <a:prstClr val="white"/>
              </a:solidFill>
              <a:latin typeface="Calibri"/>
            </a:endParaRPr>
          </a:p>
        </p:txBody>
      </p:sp>
      <p:sp>
        <p:nvSpPr>
          <p:cNvPr id="9" name="Yuvarlatılmış Dikdörtgen 8"/>
          <p:cNvSpPr/>
          <p:nvPr/>
        </p:nvSpPr>
        <p:spPr>
          <a:xfrm>
            <a:off x="407194" y="4214813"/>
            <a:ext cx="8330162" cy="1522854"/>
          </a:xfrm>
          <a:prstGeom prst="roundRect">
            <a:avLst>
              <a:gd name="adj" fmla="val 4575"/>
            </a:avLst>
          </a:prstGeom>
          <a:noFill/>
          <a:ln w="19050">
            <a:solidFill>
              <a:srgbClr val="7030A0"/>
            </a:solidFill>
          </a:ln>
        </p:spPr>
        <p:style>
          <a:lnRef idx="0">
            <a:schemeClr val="accent1"/>
          </a:lnRef>
          <a:fillRef idx="3">
            <a:schemeClr val="accent1"/>
          </a:fillRef>
          <a:effectRef idx="3">
            <a:schemeClr val="accent1"/>
          </a:effectRef>
          <a:fontRef idx="minor">
            <a:schemeClr val="lt1"/>
          </a:fontRef>
        </p:style>
        <p:txBody>
          <a:bodyPr rtlCol="0" anchor="ctr"/>
          <a:lstStyle/>
          <a:p>
            <a:pPr algn="ctr" defTabSz="685800"/>
            <a:endParaRPr lang="tr-TR" sz="1350">
              <a:solidFill>
                <a:prstClr val="white"/>
              </a:solidFill>
              <a:latin typeface="Calibri"/>
            </a:endParaRPr>
          </a:p>
        </p:txBody>
      </p:sp>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2">
            <a:extLst>
              <a:ext uri="{FF2B5EF4-FFF2-40B4-BE49-F238E27FC236}">
                <a16:creationId xmlns:a16="http://schemas.microsoft.com/office/drawing/2014/main" id="{53FF9ED2-275E-0083-6329-71F86CB19499}"/>
              </a:ext>
            </a:extLst>
          </p:cNvPr>
          <p:cNvSpPr txBox="1">
            <a:spLocks/>
          </p:cNvSpPr>
          <p:nvPr/>
        </p:nvSpPr>
        <p:spPr>
          <a:xfrm>
            <a:off x="628651" y="4697588"/>
            <a:ext cx="7098506" cy="798909"/>
          </a:xfrm>
          <a:prstGeom prst="rect">
            <a:avLst/>
          </a:prstGeom>
          <a:noFill/>
          <a:ln w="28575">
            <a:noFill/>
          </a:ln>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0"/>
              </a:spcBef>
              <a:buSzPct val="70000"/>
              <a:buBlip>
                <a:blip r:embed="rId2"/>
              </a:buBlip>
              <a:defRPr/>
            </a:pPr>
            <a:r>
              <a:rPr lang="tr-TR" sz="2100" dirty="0">
                <a:solidFill>
                  <a:prstClr val="black"/>
                </a:solidFill>
                <a:latin typeface="Calibri"/>
              </a:rPr>
              <a:t>Rate</a:t>
            </a:r>
            <a:r>
              <a:rPr lang="en-US" sz="2100" dirty="0">
                <a:solidFill>
                  <a:prstClr val="black"/>
                </a:solidFill>
                <a:latin typeface="Calibri"/>
              </a:rPr>
              <a:t> of occult uterine sarcoma: </a:t>
            </a:r>
            <a:r>
              <a:rPr lang="en-US" sz="2100" dirty="0">
                <a:solidFill>
                  <a:srgbClr val="FF0000"/>
                </a:solidFill>
                <a:latin typeface="Calibri"/>
              </a:rPr>
              <a:t>1/332</a:t>
            </a:r>
            <a:r>
              <a:rPr lang="tr-TR" sz="2100" dirty="0">
                <a:solidFill>
                  <a:srgbClr val="FF0000"/>
                </a:solidFill>
                <a:latin typeface="Calibri"/>
              </a:rPr>
              <a:t> (0.3%)</a:t>
            </a:r>
            <a:endParaRPr lang="en-US" sz="2100" dirty="0">
              <a:solidFill>
                <a:srgbClr val="FF0000"/>
              </a:solidFill>
              <a:latin typeface="Calibri"/>
            </a:endParaRPr>
          </a:p>
          <a:p>
            <a:pPr marL="171450" indent="-171450" defTabSz="685800">
              <a:spcBef>
                <a:spcPts val="0"/>
              </a:spcBef>
              <a:buSzPct val="70000"/>
              <a:buBlip>
                <a:blip r:embed="rId2"/>
              </a:buBlip>
              <a:defRPr/>
            </a:pPr>
            <a:r>
              <a:rPr lang="tr-TR" sz="2100" dirty="0">
                <a:solidFill>
                  <a:prstClr val="black"/>
                </a:solidFill>
                <a:latin typeface="Calibri"/>
              </a:rPr>
              <a:t>Rate</a:t>
            </a:r>
            <a:r>
              <a:rPr lang="en-US" sz="2100" dirty="0">
                <a:solidFill>
                  <a:prstClr val="black"/>
                </a:solidFill>
                <a:latin typeface="Calibri"/>
              </a:rPr>
              <a:t> of occult uterine leiomyosarcoma (LMS): </a:t>
            </a:r>
            <a:r>
              <a:rPr lang="en-US" sz="2100" dirty="0">
                <a:solidFill>
                  <a:srgbClr val="FF0000"/>
                </a:solidFill>
                <a:latin typeface="Calibri"/>
              </a:rPr>
              <a:t>1/364</a:t>
            </a:r>
          </a:p>
        </p:txBody>
      </p:sp>
      <p:pic>
        <p:nvPicPr>
          <p:cNvPr id="7" name="Resim 6">
            <a:extLst>
              <a:ext uri="{FF2B5EF4-FFF2-40B4-BE49-F238E27FC236}">
                <a16:creationId xmlns:a16="http://schemas.microsoft.com/office/drawing/2014/main" id="{765CDA9C-2F7F-F829-FEC8-2E0F42E80BBF}"/>
              </a:ext>
            </a:extLst>
          </p:cNvPr>
          <p:cNvPicPr>
            <a:picLocks noChangeAspect="1"/>
          </p:cNvPicPr>
          <p:nvPr/>
        </p:nvPicPr>
        <p:blipFill>
          <a:blip r:embed="rId3"/>
          <a:stretch>
            <a:fillRect/>
          </a:stretch>
        </p:blipFill>
        <p:spPr>
          <a:xfrm>
            <a:off x="222662" y="989929"/>
            <a:ext cx="7785048" cy="3412105"/>
          </a:xfrm>
          <a:prstGeom prst="rect">
            <a:avLst/>
          </a:prstGeom>
        </p:spPr>
      </p:pic>
    </p:spTree>
    <p:extLst>
      <p:ext uri="{BB962C8B-B14F-4D97-AF65-F5344CB8AC3E}">
        <p14:creationId xmlns:p14="http://schemas.microsoft.com/office/powerpoint/2010/main" val="40391363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Unvan 1"/>
          <p:cNvSpPr>
            <a:spLocks noGrp="1"/>
          </p:cNvSpPr>
          <p:nvPr>
            <p:ph type="title"/>
          </p:nvPr>
        </p:nvSpPr>
        <p:spPr>
          <a:xfrm>
            <a:off x="450056" y="1072664"/>
            <a:ext cx="7886700" cy="994172"/>
          </a:xfrm>
          <a:solidFill>
            <a:schemeClr val="accent2"/>
          </a:solidFill>
        </p:spPr>
        <p:txBody>
          <a:bodyPr/>
          <a:lstStyle/>
          <a:p>
            <a:pPr algn="ctr"/>
            <a:r>
              <a:rPr lang="tr-TR" altLang="en-US" b="1" dirty="0" err="1"/>
              <a:t>Incidence</a:t>
            </a:r>
            <a:r>
              <a:rPr lang="tr-TR" altLang="en-US" b="1" dirty="0"/>
              <a:t> of </a:t>
            </a:r>
            <a:r>
              <a:rPr lang="tr-TR" altLang="en-US" b="1" dirty="0" err="1"/>
              <a:t>occult</a:t>
            </a:r>
            <a:r>
              <a:rPr lang="tr-TR" altLang="en-US" b="1" dirty="0"/>
              <a:t> </a:t>
            </a:r>
            <a:r>
              <a:rPr lang="tr-TR" altLang="en-US" b="1" dirty="0" err="1"/>
              <a:t>uterine</a:t>
            </a:r>
            <a:r>
              <a:rPr lang="tr-TR" altLang="en-US" b="1" dirty="0"/>
              <a:t> </a:t>
            </a:r>
            <a:r>
              <a:rPr lang="tr-TR" altLang="en-US" b="1" dirty="0" err="1"/>
              <a:t>sarcoma</a:t>
            </a:r>
            <a:endParaRPr lang="en-US" altLang="en-US" b="1" dirty="0"/>
          </a:p>
        </p:txBody>
      </p:sp>
      <p:graphicFrame>
        <p:nvGraphicFramePr>
          <p:cNvPr id="5" name="İçerik Yer Tutucusu 4"/>
          <p:cNvGraphicFramePr>
            <a:graphicFrameLocks noGrp="1"/>
          </p:cNvGraphicFramePr>
          <p:nvPr>
            <p:ph idx="4294967295"/>
          </p:nvPr>
        </p:nvGraphicFramePr>
        <p:xfrm>
          <a:off x="492918" y="2267088"/>
          <a:ext cx="8172451" cy="2674153"/>
        </p:xfrm>
        <a:graphic>
          <a:graphicData uri="http://schemas.openxmlformats.org/drawingml/2006/table">
            <a:tbl>
              <a:tblPr firstRow="1" bandRow="1">
                <a:tableStyleId>{5C22544A-7EE6-4342-B048-85BDC9FD1C3A}</a:tableStyleId>
              </a:tblPr>
              <a:tblGrid>
                <a:gridCol w="2300288">
                  <a:extLst>
                    <a:ext uri="{9D8B030D-6E8A-4147-A177-3AD203B41FA5}">
                      <a16:colId xmlns:a16="http://schemas.microsoft.com/office/drawing/2014/main" val="20000"/>
                    </a:ext>
                  </a:extLst>
                </a:gridCol>
                <a:gridCol w="2750344">
                  <a:extLst>
                    <a:ext uri="{9D8B030D-6E8A-4147-A177-3AD203B41FA5}">
                      <a16:colId xmlns:a16="http://schemas.microsoft.com/office/drawing/2014/main" val="20001"/>
                    </a:ext>
                  </a:extLst>
                </a:gridCol>
                <a:gridCol w="3121819">
                  <a:extLst>
                    <a:ext uri="{9D8B030D-6E8A-4147-A177-3AD203B41FA5}">
                      <a16:colId xmlns:a16="http://schemas.microsoft.com/office/drawing/2014/main" val="20002"/>
                    </a:ext>
                  </a:extLst>
                </a:gridCol>
              </a:tblGrid>
              <a:tr h="616975">
                <a:tc>
                  <a:txBody>
                    <a:bodyPr/>
                    <a:lstStyle/>
                    <a:p>
                      <a:r>
                        <a:rPr lang="en-US" sz="1800" b="1" dirty="0"/>
                        <a:t>*Author</a:t>
                      </a:r>
                    </a:p>
                  </a:txBody>
                  <a:tcPr marL="68580" marR="68580" marT="34271" marB="34271" anchor="ctr">
                    <a:lnL w="28575" cap="flat" cmpd="sng" algn="ctr">
                      <a:solidFill>
                        <a:schemeClr val="accent1"/>
                      </a:solidFill>
                      <a:prstDash val="solid"/>
                      <a:round/>
                      <a:headEnd type="none" w="med" len="med"/>
                      <a:tailEnd type="none" w="med" len="med"/>
                    </a:lnL>
                    <a:lnT w="28575" cap="flat" cmpd="sng" algn="ctr">
                      <a:solidFill>
                        <a:schemeClr val="accent1"/>
                      </a:solidFill>
                      <a:prstDash val="solid"/>
                      <a:round/>
                      <a:headEnd type="none" w="med" len="med"/>
                      <a:tailEnd type="none" w="med" len="med"/>
                    </a:lnT>
                  </a:tcPr>
                </a:tc>
                <a:tc>
                  <a:txBody>
                    <a:bodyPr/>
                    <a:lstStyle/>
                    <a:p>
                      <a:pPr algn="ctr"/>
                      <a:r>
                        <a:rPr lang="en-US" sz="1800" b="1" dirty="0"/>
                        <a:t>Publication year</a:t>
                      </a:r>
                    </a:p>
                  </a:txBody>
                  <a:tcPr marL="68580" marR="68580" marT="34271" marB="34271" anchor="ctr">
                    <a:lnT w="28575" cap="flat" cmpd="sng" algn="ctr">
                      <a:solidFill>
                        <a:schemeClr val="accent1"/>
                      </a:solidFill>
                      <a:prstDash val="solid"/>
                      <a:round/>
                      <a:headEnd type="none" w="med" len="med"/>
                      <a:tailEnd type="none" w="med" len="med"/>
                    </a:lnT>
                  </a:tcPr>
                </a:tc>
                <a:tc>
                  <a:txBody>
                    <a:bodyPr/>
                    <a:lstStyle/>
                    <a:p>
                      <a:pPr algn="ctr"/>
                      <a:r>
                        <a:rPr lang="en-US" sz="1800" b="1" dirty="0"/>
                        <a:t>Incidence of occult sarcoma</a:t>
                      </a:r>
                    </a:p>
                  </a:txBody>
                  <a:tcPr marL="68580" marR="68580" marT="34271" marB="34271" anchor="ctr">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10000"/>
                  </a:ext>
                </a:extLst>
              </a:tr>
              <a:tr h="342863">
                <a:tc>
                  <a:txBody>
                    <a:bodyPr/>
                    <a:lstStyle/>
                    <a:p>
                      <a:r>
                        <a:rPr lang="en-US" sz="1800" b="1" dirty="0"/>
                        <a:t>FDA</a:t>
                      </a:r>
                    </a:p>
                  </a:txBody>
                  <a:tcPr marL="68580" marR="68580" marT="34271" marB="34271" anchor="ctr">
                    <a:lnL w="28575"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B w="12700" cap="flat" cmpd="sng" algn="ctr">
                      <a:solidFill>
                        <a:schemeClr val="accent1"/>
                      </a:solidFill>
                      <a:prstDash val="solid"/>
                      <a:round/>
                      <a:headEnd type="none" w="med" len="med"/>
                      <a:tailEnd type="none" w="med" len="med"/>
                    </a:lnB>
                  </a:tcPr>
                </a:tc>
                <a:tc>
                  <a:txBody>
                    <a:bodyPr/>
                    <a:lstStyle/>
                    <a:p>
                      <a:pPr algn="ctr"/>
                      <a:r>
                        <a:rPr lang="en-US" sz="1800" b="1" dirty="0"/>
                        <a:t>2014</a:t>
                      </a:r>
                    </a:p>
                  </a:txBody>
                  <a:tcPr marL="68580" marR="68580" marT="34271" marB="34271"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B w="12700" cap="flat" cmpd="sng" algn="ctr">
                      <a:solidFill>
                        <a:schemeClr val="accent1"/>
                      </a:solidFill>
                      <a:prstDash val="solid"/>
                      <a:round/>
                      <a:headEnd type="none" w="med" len="med"/>
                      <a:tailEnd type="none" w="med" len="med"/>
                    </a:lnB>
                  </a:tcPr>
                </a:tc>
                <a:tc>
                  <a:txBody>
                    <a:bodyPr/>
                    <a:lstStyle/>
                    <a:p>
                      <a:pPr algn="ctr"/>
                      <a:r>
                        <a:rPr lang="en-US" sz="1800" b="1" dirty="0"/>
                        <a:t>1/352</a:t>
                      </a:r>
                    </a:p>
                  </a:txBody>
                  <a:tcPr marL="68580" marR="68580" marT="34271" marB="34271" anchor="ctr">
                    <a:lnL w="12700"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1"/>
                  </a:ext>
                </a:extLst>
              </a:tr>
              <a:tr h="342863">
                <a:tc>
                  <a:txBody>
                    <a:bodyPr/>
                    <a:lstStyle/>
                    <a:p>
                      <a:r>
                        <a:rPr lang="en-US" sz="1800" b="1" dirty="0" err="1"/>
                        <a:t>Raine-Benett</a:t>
                      </a:r>
                      <a:r>
                        <a:rPr lang="en-US" sz="1800" b="1" dirty="0"/>
                        <a:t> T</a:t>
                      </a:r>
                    </a:p>
                  </a:txBody>
                  <a:tcPr marL="68580" marR="68580" marT="34271" marB="34271" anchor="ctr">
                    <a:lnL w="28575"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1800" b="1" dirty="0"/>
                        <a:t>2016</a:t>
                      </a:r>
                    </a:p>
                  </a:txBody>
                  <a:tcPr marL="68580" marR="68580" marT="34271" marB="34271"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1800" b="1" dirty="0"/>
                        <a:t>1/278</a:t>
                      </a:r>
                    </a:p>
                  </a:txBody>
                  <a:tcPr marL="68580" marR="68580" marT="34271" marB="34271" anchor="ctr">
                    <a:lnL w="12700"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2"/>
                  </a:ext>
                </a:extLst>
              </a:tr>
              <a:tr h="342863">
                <a:tc>
                  <a:txBody>
                    <a:bodyPr/>
                    <a:lstStyle/>
                    <a:p>
                      <a:r>
                        <a:rPr lang="en-US" sz="1800" b="1" dirty="0"/>
                        <a:t>Paul G</a:t>
                      </a:r>
                    </a:p>
                  </a:txBody>
                  <a:tcPr marL="68580" marR="68580" marT="34271" marB="34271" anchor="ctr">
                    <a:lnL w="28575"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1800" b="1" dirty="0"/>
                        <a:t>2016</a:t>
                      </a:r>
                    </a:p>
                  </a:txBody>
                  <a:tcPr marL="68580" marR="68580" marT="34271" marB="34271"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1800" b="1" dirty="0"/>
                        <a:t>1/335</a:t>
                      </a:r>
                    </a:p>
                  </a:txBody>
                  <a:tcPr marL="68580" marR="68580" marT="34271" marB="34271" anchor="ctr">
                    <a:lnL w="12700"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3"/>
                  </a:ext>
                </a:extLst>
              </a:tr>
              <a:tr h="342863">
                <a:tc>
                  <a:txBody>
                    <a:bodyPr/>
                    <a:lstStyle/>
                    <a:p>
                      <a:r>
                        <a:rPr lang="en-US" sz="1800" b="1" dirty="0"/>
                        <a:t>Desai VB</a:t>
                      </a:r>
                    </a:p>
                  </a:txBody>
                  <a:tcPr marL="68580" marR="68580" marT="34271" marB="34271" anchor="ctr">
                    <a:lnL w="28575"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1800" b="1" dirty="0"/>
                        <a:t>2019</a:t>
                      </a:r>
                    </a:p>
                  </a:txBody>
                  <a:tcPr marL="68580" marR="68580" marT="34271" marB="34271"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1800" b="1" dirty="0"/>
                        <a:t>1/333</a:t>
                      </a:r>
                    </a:p>
                  </a:txBody>
                  <a:tcPr marL="68580" marR="68580" marT="34271" marB="34271" anchor="ctr">
                    <a:lnL w="12700"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4"/>
                  </a:ext>
                </a:extLst>
              </a:tr>
              <a:tr h="342863">
                <a:tc>
                  <a:txBody>
                    <a:bodyPr/>
                    <a:lstStyle/>
                    <a:p>
                      <a:r>
                        <a:rPr lang="en-US" sz="1800" b="1" dirty="0" err="1"/>
                        <a:t>Yorganci</a:t>
                      </a:r>
                      <a:r>
                        <a:rPr lang="en-US" sz="1800" b="1" dirty="0"/>
                        <a:t> A</a:t>
                      </a:r>
                    </a:p>
                  </a:txBody>
                  <a:tcPr marL="68580" marR="68580" marT="34271" marB="34271" anchor="ctr">
                    <a:lnL w="28575"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1800" b="1" dirty="0"/>
                        <a:t>20</a:t>
                      </a:r>
                      <a:r>
                        <a:rPr lang="tr-TR" sz="1800" b="1" dirty="0"/>
                        <a:t>20</a:t>
                      </a:r>
                      <a:endParaRPr lang="en-US" sz="1800" b="1" dirty="0"/>
                    </a:p>
                  </a:txBody>
                  <a:tcPr marL="68580" marR="68580" marT="34271" marB="34271"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1800" b="1" dirty="0"/>
                        <a:t>1/332</a:t>
                      </a:r>
                    </a:p>
                  </a:txBody>
                  <a:tcPr marL="68580" marR="68580" marT="34271" marB="34271" anchor="ctr">
                    <a:lnL w="12700"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5"/>
                  </a:ext>
                </a:extLst>
              </a:tr>
              <a:tr h="342863">
                <a:tc>
                  <a:txBody>
                    <a:bodyPr/>
                    <a:lstStyle/>
                    <a:p>
                      <a:r>
                        <a:rPr lang="en-US" sz="1800" b="1" dirty="0" err="1"/>
                        <a:t>Multinu</a:t>
                      </a:r>
                      <a:r>
                        <a:rPr lang="en-US" sz="1800" b="1" dirty="0"/>
                        <a:t> F</a:t>
                      </a:r>
                    </a:p>
                  </a:txBody>
                  <a:tcPr marL="68580" marR="68580" marT="34271" marB="34271" anchor="ctr">
                    <a:lnL w="28575"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tcPr>
                </a:tc>
                <a:tc>
                  <a:txBody>
                    <a:bodyPr/>
                    <a:lstStyle/>
                    <a:p>
                      <a:pPr algn="ctr"/>
                      <a:r>
                        <a:rPr lang="en-US" sz="1800" b="1" dirty="0"/>
                        <a:t>2019</a:t>
                      </a:r>
                    </a:p>
                  </a:txBody>
                  <a:tcPr marL="68580" marR="68580" marT="34271" marB="34271"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tcPr>
                </a:tc>
                <a:tc>
                  <a:txBody>
                    <a:bodyPr/>
                    <a:lstStyle/>
                    <a:p>
                      <a:pPr algn="ctr"/>
                      <a:r>
                        <a:rPr lang="en-US" sz="1800" b="1" dirty="0"/>
                        <a:t>1/256</a:t>
                      </a:r>
                    </a:p>
                  </a:txBody>
                  <a:tcPr marL="68580" marR="68580" marT="34271" marB="34271" anchor="ctr">
                    <a:lnL w="12700"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22565" name="Metin kutusu 5"/>
          <p:cNvSpPr txBox="1">
            <a:spLocks noChangeArrowheads="1"/>
          </p:cNvSpPr>
          <p:nvPr/>
        </p:nvSpPr>
        <p:spPr bwMode="auto">
          <a:xfrm>
            <a:off x="478631" y="5019080"/>
            <a:ext cx="782955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85800">
              <a:lnSpc>
                <a:spcPct val="100000"/>
              </a:lnSpc>
              <a:spcBef>
                <a:spcPct val="0"/>
              </a:spcBef>
              <a:buNone/>
            </a:pPr>
            <a:r>
              <a:rPr lang="en-US" altLang="en-US" sz="1350" dirty="0">
                <a:solidFill>
                  <a:prstClr val="black"/>
                </a:solidFill>
                <a:latin typeface="Calibri"/>
              </a:rPr>
              <a:t>*</a:t>
            </a:r>
            <a:r>
              <a:rPr lang="tr-TR" altLang="en-US" sz="1350" dirty="0">
                <a:solidFill>
                  <a:prstClr val="black"/>
                </a:solidFill>
                <a:latin typeface="Calibri"/>
              </a:rPr>
              <a:t>A</a:t>
            </a:r>
            <a:r>
              <a:rPr lang="en-US" altLang="en-US" sz="1350" dirty="0" err="1">
                <a:solidFill>
                  <a:prstClr val="black"/>
                </a:solidFill>
                <a:latin typeface="Calibri"/>
              </a:rPr>
              <a:t>ll</a:t>
            </a:r>
            <a:r>
              <a:rPr lang="en-US" altLang="en-US" sz="1350" dirty="0">
                <a:solidFill>
                  <a:prstClr val="black"/>
                </a:solidFill>
                <a:latin typeface="Calibri"/>
              </a:rPr>
              <a:t> studies focus on women with presumed uterine fibroids </a:t>
            </a:r>
            <a:r>
              <a:rPr lang="tr-TR" altLang="en-US" sz="1350" dirty="0" err="1">
                <a:solidFill>
                  <a:prstClr val="black"/>
                </a:solidFill>
                <a:latin typeface="Calibri"/>
              </a:rPr>
              <a:t>regardless</a:t>
            </a:r>
            <a:r>
              <a:rPr lang="tr-TR" altLang="en-US" sz="1350" dirty="0">
                <a:solidFill>
                  <a:prstClr val="black"/>
                </a:solidFill>
                <a:latin typeface="Calibri"/>
              </a:rPr>
              <a:t> of </a:t>
            </a:r>
            <a:r>
              <a:rPr lang="tr-TR" altLang="en-US" sz="1350" dirty="0" err="1">
                <a:solidFill>
                  <a:prstClr val="black"/>
                </a:solidFill>
                <a:latin typeface="Calibri"/>
              </a:rPr>
              <a:t>the</a:t>
            </a:r>
            <a:r>
              <a:rPr lang="tr-TR" altLang="en-US" sz="1350" dirty="0">
                <a:solidFill>
                  <a:prstClr val="black"/>
                </a:solidFill>
                <a:latin typeface="Calibri"/>
              </a:rPr>
              <a:t> </a:t>
            </a:r>
            <a:r>
              <a:rPr lang="tr-TR" altLang="en-US" sz="1350" dirty="0" err="1">
                <a:solidFill>
                  <a:prstClr val="black"/>
                </a:solidFill>
                <a:latin typeface="Calibri"/>
              </a:rPr>
              <a:t>surgical</a:t>
            </a:r>
            <a:r>
              <a:rPr lang="tr-TR" altLang="en-US" sz="1350" dirty="0">
                <a:solidFill>
                  <a:prstClr val="black"/>
                </a:solidFill>
                <a:latin typeface="Calibri"/>
              </a:rPr>
              <a:t> </a:t>
            </a:r>
            <a:r>
              <a:rPr lang="tr-TR" altLang="en-US" sz="1350" dirty="0" err="1">
                <a:solidFill>
                  <a:prstClr val="black"/>
                </a:solidFill>
                <a:latin typeface="Calibri"/>
              </a:rPr>
              <a:t>approach</a:t>
            </a:r>
            <a:r>
              <a:rPr lang="tr-TR" altLang="en-US" sz="1350" dirty="0">
                <a:solidFill>
                  <a:prstClr val="black"/>
                </a:solidFill>
                <a:latin typeface="Calibri"/>
              </a:rPr>
              <a:t> </a:t>
            </a:r>
          </a:p>
          <a:p>
            <a:pPr defTabSz="685800">
              <a:lnSpc>
                <a:spcPct val="100000"/>
              </a:lnSpc>
              <a:spcBef>
                <a:spcPct val="0"/>
              </a:spcBef>
              <a:buNone/>
            </a:pPr>
            <a:r>
              <a:rPr lang="tr-TR" altLang="en-US" sz="1350" dirty="0">
                <a:solidFill>
                  <a:prstClr val="black"/>
                </a:solidFill>
                <a:latin typeface="Calibri"/>
              </a:rPr>
              <a:t>(</a:t>
            </a:r>
            <a:r>
              <a:rPr lang="tr-TR" altLang="en-US" sz="1350" dirty="0" err="1">
                <a:solidFill>
                  <a:prstClr val="black"/>
                </a:solidFill>
                <a:latin typeface="Calibri"/>
              </a:rPr>
              <a:t>both</a:t>
            </a:r>
            <a:r>
              <a:rPr lang="tr-TR" altLang="en-US" sz="1350" dirty="0">
                <a:solidFill>
                  <a:prstClr val="black"/>
                </a:solidFill>
                <a:latin typeface="Calibri"/>
              </a:rPr>
              <a:t> </a:t>
            </a:r>
            <a:r>
              <a:rPr lang="tr-TR" altLang="en-US" sz="1350" dirty="0" err="1">
                <a:solidFill>
                  <a:prstClr val="black"/>
                </a:solidFill>
                <a:latin typeface="Calibri"/>
              </a:rPr>
              <a:t>hysterectomies</a:t>
            </a:r>
            <a:r>
              <a:rPr lang="tr-TR" altLang="en-US" sz="1350" dirty="0">
                <a:solidFill>
                  <a:prstClr val="black"/>
                </a:solidFill>
                <a:latin typeface="Calibri"/>
              </a:rPr>
              <a:t> </a:t>
            </a:r>
            <a:r>
              <a:rPr lang="tr-TR" altLang="en-US" sz="1350" dirty="0" err="1">
                <a:solidFill>
                  <a:prstClr val="black"/>
                </a:solidFill>
                <a:latin typeface="Calibri"/>
              </a:rPr>
              <a:t>and</a:t>
            </a:r>
            <a:r>
              <a:rPr lang="tr-TR" altLang="en-US" sz="1350" dirty="0">
                <a:solidFill>
                  <a:prstClr val="black"/>
                </a:solidFill>
                <a:latin typeface="Calibri"/>
              </a:rPr>
              <a:t> </a:t>
            </a:r>
            <a:r>
              <a:rPr lang="tr-TR" altLang="en-US" sz="1350" dirty="0" err="1">
                <a:solidFill>
                  <a:prstClr val="black"/>
                </a:solidFill>
                <a:latin typeface="Calibri"/>
              </a:rPr>
              <a:t>myomectomies</a:t>
            </a:r>
            <a:r>
              <a:rPr lang="tr-TR" altLang="en-US" sz="1350" dirty="0">
                <a:solidFill>
                  <a:prstClr val="black"/>
                </a:solidFill>
                <a:latin typeface="Calibri"/>
              </a:rPr>
              <a:t> </a:t>
            </a:r>
            <a:r>
              <a:rPr lang="tr-TR" altLang="en-US" sz="1350" dirty="0" err="1">
                <a:solidFill>
                  <a:prstClr val="black"/>
                </a:solidFill>
                <a:latin typeface="Calibri"/>
              </a:rPr>
              <a:t>included</a:t>
            </a:r>
            <a:r>
              <a:rPr lang="tr-TR" altLang="en-US" sz="1350" dirty="0">
                <a:solidFill>
                  <a:prstClr val="black"/>
                </a:solidFill>
                <a:latin typeface="Calibri"/>
              </a:rPr>
              <a:t>)</a:t>
            </a:r>
            <a:endParaRPr lang="en-US" altLang="en-US" sz="1350" dirty="0">
              <a:solidFill>
                <a:prstClr val="black"/>
              </a:solidFill>
              <a:latin typeface="Calibri"/>
            </a:endParaRPr>
          </a:p>
        </p:txBody>
      </p:sp>
      <p:sp>
        <p:nvSpPr>
          <p:cNvPr id="2" name="Yuvarlatılmış Dikdörtgen 1"/>
          <p:cNvSpPr/>
          <p:nvPr/>
        </p:nvSpPr>
        <p:spPr>
          <a:xfrm>
            <a:off x="392357" y="3575587"/>
            <a:ext cx="8365331" cy="1042988"/>
          </a:xfrm>
          <a:prstGeom prst="roundRect">
            <a:avLst>
              <a:gd name="adj" fmla="val 6667"/>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tr-TR" sz="1350">
              <a:solidFill>
                <a:srgbClr val="C00000"/>
              </a:solidFill>
              <a:latin typeface="Calibri"/>
            </a:endParaRPr>
          </a:p>
        </p:txBody>
      </p:sp>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0"/>
          <p:cNvSpPr>
            <a:spLocks noChangeArrowheads="1"/>
          </p:cNvSpPr>
          <p:nvPr/>
        </p:nvSpPr>
        <p:spPr bwMode="auto">
          <a:xfrm>
            <a:off x="0" y="1372792"/>
            <a:ext cx="9144000" cy="420290"/>
          </a:xfrm>
          <a:prstGeom prst="rect">
            <a:avLst/>
          </a:prstGeom>
          <a:solidFill>
            <a:srgbClr val="EEEEE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a:lnSpc>
                <a:spcPct val="100000"/>
              </a:lnSpc>
              <a:spcBef>
                <a:spcPct val="0"/>
              </a:spcBef>
              <a:buNone/>
            </a:pPr>
            <a:endParaRPr lang="tr-TR" altLang="tr-TR" sz="1350">
              <a:solidFill>
                <a:srgbClr val="FFFFFF"/>
              </a:solidFill>
              <a:latin typeface="Arial" panose="020B0604020202020204" pitchFamily="34" charset="0"/>
              <a:ea typeface="ＭＳ Ｐゴシック" panose="020B0600070205080204" pitchFamily="34" charset="-128"/>
            </a:endParaRPr>
          </a:p>
        </p:txBody>
      </p:sp>
      <p:sp>
        <p:nvSpPr>
          <p:cNvPr id="16389" name="Text Placeholder 2"/>
          <p:cNvSpPr txBox="1">
            <a:spLocks noChangeArrowheads="1"/>
          </p:cNvSpPr>
          <p:nvPr/>
        </p:nvSpPr>
        <p:spPr bwMode="auto">
          <a:xfrm>
            <a:off x="0" y="1376363"/>
            <a:ext cx="9144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500" tIns="47625" rIns="95250" bIns="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85800">
              <a:lnSpc>
                <a:spcPct val="100000"/>
              </a:lnSpc>
              <a:spcBef>
                <a:spcPct val="0"/>
              </a:spcBef>
              <a:buNone/>
            </a:pPr>
            <a:r>
              <a:rPr lang="en-US" altLang="tr-TR" sz="975" dirty="0">
                <a:solidFill>
                  <a:prstClr val="black"/>
                </a:solidFill>
                <a:latin typeface="Helvetica" pitchFamily="2" charset="0"/>
                <a:ea typeface="ＭＳ Ｐゴシック" panose="020B0600070205080204" pitchFamily="34" charset="-128"/>
              </a:rPr>
              <a:t>From: </a:t>
            </a:r>
            <a:r>
              <a:rPr lang="en-US" altLang="tr-TR" sz="975" b="1" dirty="0">
                <a:solidFill>
                  <a:prstClr val="black"/>
                </a:solidFill>
                <a:latin typeface="Helvetica" pitchFamily="2" charset="0"/>
                <a:ea typeface="ＭＳ Ｐゴシック" panose="020B0600070205080204" pitchFamily="34" charset="-128"/>
              </a:rPr>
              <a:t>Trends in Use and Outcomes of Women Undergoing Hysterectomy With Electric Power </a:t>
            </a:r>
            <a:r>
              <a:rPr lang="en-US" altLang="tr-TR" sz="975" b="1" dirty="0" err="1">
                <a:solidFill>
                  <a:prstClr val="black"/>
                </a:solidFill>
                <a:latin typeface="Helvetica" pitchFamily="2" charset="0"/>
                <a:ea typeface="ＭＳ Ｐゴシック" panose="020B0600070205080204" pitchFamily="34" charset="-128"/>
              </a:rPr>
              <a:t>Morcellation</a:t>
            </a:r>
            <a:endParaRPr lang="en-US" altLang="tr-TR" sz="975" b="1" dirty="0">
              <a:solidFill>
                <a:prstClr val="black"/>
              </a:solidFill>
              <a:latin typeface="Helvetica" pitchFamily="2" charset="0"/>
              <a:ea typeface="ＭＳ Ｐゴシック" panose="020B0600070205080204" pitchFamily="34" charset="-128"/>
            </a:endParaRPr>
          </a:p>
        </p:txBody>
      </p:sp>
      <p:sp>
        <p:nvSpPr>
          <p:cNvPr id="16391" name="Text Placeholder 2"/>
          <p:cNvSpPr txBox="1">
            <a:spLocks noChangeArrowheads="1"/>
          </p:cNvSpPr>
          <p:nvPr/>
        </p:nvSpPr>
        <p:spPr bwMode="auto">
          <a:xfrm>
            <a:off x="0" y="1595666"/>
            <a:ext cx="914400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500" tIns="0" rIns="95250" bIns="47625"/>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85800">
              <a:lnSpc>
                <a:spcPct val="100000"/>
              </a:lnSpc>
              <a:spcBef>
                <a:spcPct val="0"/>
              </a:spcBef>
              <a:buNone/>
            </a:pPr>
            <a:r>
              <a:rPr lang="en-US" altLang="tr-TR" sz="900" dirty="0">
                <a:solidFill>
                  <a:prstClr val="black"/>
                </a:solidFill>
                <a:latin typeface="Helvetica" pitchFamily="2" charset="0"/>
                <a:ea typeface="ＭＳ Ｐゴシック" panose="020B0600070205080204" pitchFamily="34" charset="-128"/>
              </a:rPr>
              <a:t>JAMA. 2016;316(8):877-878. doi:10.1001/jama.2016.9432</a:t>
            </a:r>
          </a:p>
        </p:txBody>
      </p:sp>
      <p:cxnSp>
        <p:nvCxnSpPr>
          <p:cNvPr id="16394" name="Straight Connector 5"/>
          <p:cNvCxnSpPr>
            <a:cxnSpLocks noChangeShapeType="1"/>
          </p:cNvCxnSpPr>
          <p:nvPr/>
        </p:nvCxnSpPr>
        <p:spPr bwMode="auto">
          <a:xfrm>
            <a:off x="0" y="1357313"/>
            <a:ext cx="9144000" cy="0"/>
          </a:xfrm>
          <a:prstGeom prst="line">
            <a:avLst/>
          </a:prstGeom>
          <a:noFill/>
          <a:ln w="38100" algn="ctr">
            <a:solidFill>
              <a:srgbClr val="999999"/>
            </a:solidFill>
            <a:round/>
            <a:headEnd/>
            <a:tailEnd/>
          </a:ln>
          <a:extLst>
            <a:ext uri="{909E8E84-426E-40DD-AFC4-6F175D3DCCD1}">
              <a14:hiddenFill xmlns:a14="http://schemas.microsoft.com/office/drawing/2010/main">
                <a:noFill/>
              </a14:hiddenFill>
            </a:ext>
          </a:extLst>
        </p:spPr>
      </p:cxnSp>
      <p:pic>
        <p:nvPicPr>
          <p:cNvPr id="16395" name="Picture 1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7644" y="913210"/>
            <a:ext cx="17145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6" name="Picture 13" descr="Cove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6400" y="2124532"/>
            <a:ext cx="8331200" cy="2923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Metin Yer Tutucusu 2"/>
          <p:cNvSpPr>
            <a:spLocks noGrp="1"/>
          </p:cNvSpPr>
          <p:nvPr>
            <p:ph type="body" sz="quarter" idx="13"/>
          </p:nvPr>
        </p:nvSpPr>
        <p:spPr>
          <a:xfrm>
            <a:off x="407194" y="5348288"/>
            <a:ext cx="8329613" cy="542559"/>
          </a:xfrm>
        </p:spPr>
        <p:txBody>
          <a:bodyPr>
            <a:normAutofit/>
          </a:bodyPr>
          <a:lstStyle/>
          <a:p>
            <a:pPr marL="0" indent="0" algn="ctr">
              <a:buNone/>
            </a:pPr>
            <a:r>
              <a:rPr lang="en-US" altLang="tr-TR" sz="1500" dirty="0">
                <a:ea typeface="ＭＳ Ｐゴシック" panose="020B0600070205080204" pitchFamily="34" charset="-128"/>
              </a:rPr>
              <a:t>Change Over Time in the Route of Hysterectomy and Use of Electric Power </a:t>
            </a:r>
            <a:r>
              <a:rPr lang="en-US" altLang="tr-TR" sz="1500" dirty="0" err="1">
                <a:ea typeface="ＭＳ Ｐゴシック" panose="020B0600070205080204" pitchFamily="34" charset="-128"/>
              </a:rPr>
              <a:t>Morcellation</a:t>
            </a:r>
            <a:r>
              <a:rPr lang="en-US" altLang="tr-TR" sz="1500" dirty="0">
                <a:ea typeface="ＭＳ Ｐゴシック" panose="020B0600070205080204" pitchFamily="34" charset="-128"/>
              </a:rPr>
              <a:t> for Minimally Invasive Hysterectomy, by Quarter and </a:t>
            </a:r>
            <a:r>
              <a:rPr lang="en-US" altLang="tr-TR" sz="1500" dirty="0" err="1">
                <a:ea typeface="ＭＳ Ｐゴシック" panose="020B0600070205080204" pitchFamily="34" charset="-128"/>
              </a:rPr>
              <a:t>YearError</a:t>
            </a:r>
            <a:r>
              <a:rPr lang="en-US" altLang="tr-TR" sz="1500" dirty="0">
                <a:ea typeface="ＭＳ Ｐゴシック" panose="020B0600070205080204" pitchFamily="34" charset="-128"/>
              </a:rPr>
              <a:t> bars indicate 95% CIs</a:t>
            </a:r>
            <a:endParaRPr lang="tr-TR" sz="1500" dirty="0"/>
          </a:p>
        </p:txBody>
      </p:sp>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261256" y="3053951"/>
            <a:ext cx="3525780" cy="3323098"/>
          </a:xfrm>
        </p:spPr>
        <p:txBody>
          <a:bodyPr>
            <a:normAutofit/>
          </a:bodyPr>
          <a:lstStyle/>
          <a:p>
            <a:r>
              <a:rPr lang="en-US" sz="1800" b="1" dirty="0"/>
              <a:t>meta-analysis of 60 studies</a:t>
            </a:r>
            <a:endParaRPr lang="tr-TR" sz="1800" b="1" dirty="0"/>
          </a:p>
          <a:p>
            <a:r>
              <a:rPr lang="en-US" sz="1800" b="1" dirty="0"/>
              <a:t> </a:t>
            </a:r>
            <a:r>
              <a:rPr lang="en-US" sz="1800" b="1" dirty="0" err="1"/>
              <a:t>morcellation</a:t>
            </a:r>
            <a:r>
              <a:rPr lang="en-US" sz="1800" b="1" dirty="0"/>
              <a:t> was an independent negative prognostic factor for survival. </a:t>
            </a:r>
            <a:endParaRPr lang="tr-TR" sz="1800" b="1" dirty="0"/>
          </a:p>
          <a:p>
            <a:r>
              <a:rPr lang="en-US" sz="1800" b="1" dirty="0"/>
              <a:t>increase the </a:t>
            </a:r>
            <a:r>
              <a:rPr lang="tr-TR" sz="1800" b="1" dirty="0" err="1"/>
              <a:t>Recc</a:t>
            </a:r>
            <a:r>
              <a:rPr lang="tr-TR" sz="1800" b="1" dirty="0"/>
              <a:t> rate </a:t>
            </a:r>
            <a:r>
              <a:rPr lang="en-US" sz="1800" b="1" dirty="0"/>
              <a:t> (62% vs. 39%; </a:t>
            </a:r>
            <a:r>
              <a:rPr lang="en-US" sz="1800" b="1" dirty="0">
                <a:solidFill>
                  <a:srgbClr val="FF0000"/>
                </a:solidFill>
              </a:rPr>
              <a:t>OR: 3.16 </a:t>
            </a:r>
            <a:r>
              <a:rPr lang="en-US" sz="1800" b="1" dirty="0"/>
              <a:t>(95% CI: 1.38, 7.26))</a:t>
            </a:r>
            <a:endParaRPr lang="tr-TR" sz="1800" b="1" dirty="0"/>
          </a:p>
          <a:p>
            <a:r>
              <a:rPr lang="en-US" sz="1800" b="1" dirty="0"/>
              <a:t>  intra-abdominal </a:t>
            </a:r>
            <a:r>
              <a:rPr lang="en-US" sz="1800" b="1" dirty="0" err="1"/>
              <a:t>rec</a:t>
            </a:r>
            <a:r>
              <a:rPr lang="en-US" sz="1800" b="1" dirty="0"/>
              <a:t>  (39% vs. 9%; OR: </a:t>
            </a:r>
            <a:r>
              <a:rPr lang="en-US" sz="1800" b="1" dirty="0">
                <a:solidFill>
                  <a:srgbClr val="FF0000"/>
                </a:solidFill>
              </a:rPr>
              <a:t>4.11 </a:t>
            </a:r>
            <a:r>
              <a:rPr lang="en-US" sz="1800" b="1" dirty="0"/>
              <a:t>(95% CI: 1.92, 8.81))</a:t>
            </a:r>
            <a:endParaRPr lang="tr-TR" sz="1800" b="1" dirty="0"/>
          </a:p>
          <a:p>
            <a:r>
              <a:rPr lang="tr-TR" sz="1800" b="1" dirty="0"/>
              <a:t>D</a:t>
            </a:r>
            <a:r>
              <a:rPr lang="en-US" sz="1800" b="1" dirty="0" err="1"/>
              <a:t>eath</a:t>
            </a:r>
            <a:r>
              <a:rPr lang="en-US" sz="1800" b="1" dirty="0"/>
              <a:t> rate (48% vs. 29%; OR: </a:t>
            </a:r>
            <a:r>
              <a:rPr lang="en-US" sz="1800" b="1" dirty="0">
                <a:solidFill>
                  <a:srgbClr val="FF0000"/>
                </a:solidFill>
              </a:rPr>
              <a:t>2.42</a:t>
            </a:r>
            <a:r>
              <a:rPr lang="en-US" sz="1800" b="1" dirty="0"/>
              <a:t>)</a:t>
            </a:r>
            <a:endParaRPr lang="tr-TR" sz="1600" b="1" dirty="0"/>
          </a:p>
        </p:txBody>
      </p:sp>
      <p:pic>
        <p:nvPicPr>
          <p:cNvPr id="24578" name="Picture 2"/>
          <p:cNvPicPr>
            <a:picLocks noChangeAspect="1" noChangeArrowheads="1"/>
          </p:cNvPicPr>
          <p:nvPr/>
        </p:nvPicPr>
        <p:blipFill>
          <a:blip r:embed="rId2"/>
          <a:srcRect/>
          <a:stretch>
            <a:fillRect/>
          </a:stretch>
        </p:blipFill>
        <p:spPr bwMode="auto">
          <a:xfrm>
            <a:off x="1161688" y="311471"/>
            <a:ext cx="6750867" cy="2253137"/>
          </a:xfrm>
          <a:prstGeom prst="rect">
            <a:avLst/>
          </a:prstGeom>
          <a:noFill/>
          <a:ln w="9525">
            <a:noFill/>
            <a:miter lim="800000"/>
            <a:headEnd/>
            <a:tailEnd/>
          </a:ln>
          <a:effectLst/>
        </p:spPr>
      </p:pic>
      <p:pic>
        <p:nvPicPr>
          <p:cNvPr id="24580" name="Picture 4"/>
          <p:cNvPicPr>
            <a:picLocks noChangeAspect="1" noChangeArrowheads="1"/>
          </p:cNvPicPr>
          <p:nvPr/>
        </p:nvPicPr>
        <p:blipFill>
          <a:blip r:embed="rId3"/>
          <a:srcRect/>
          <a:stretch>
            <a:fillRect/>
          </a:stretch>
        </p:blipFill>
        <p:spPr bwMode="auto">
          <a:xfrm>
            <a:off x="3875481" y="3053951"/>
            <a:ext cx="4037074" cy="1385904"/>
          </a:xfrm>
          <a:prstGeom prst="rect">
            <a:avLst/>
          </a:prstGeom>
          <a:noFill/>
          <a:ln w="9525">
            <a:noFill/>
            <a:miter lim="800000"/>
            <a:headEnd/>
            <a:tailEnd/>
          </a:ln>
          <a:effectLst/>
        </p:spPr>
      </p:pic>
      <p:pic>
        <p:nvPicPr>
          <p:cNvPr id="24581" name="Picture 5"/>
          <p:cNvPicPr>
            <a:picLocks noChangeAspect="1" noChangeArrowheads="1"/>
          </p:cNvPicPr>
          <p:nvPr/>
        </p:nvPicPr>
        <p:blipFill>
          <a:blip r:embed="rId4"/>
          <a:srcRect/>
          <a:stretch>
            <a:fillRect/>
          </a:stretch>
        </p:blipFill>
        <p:spPr bwMode="auto">
          <a:xfrm>
            <a:off x="3682597" y="4339836"/>
            <a:ext cx="4318403" cy="1471609"/>
          </a:xfrm>
          <a:prstGeom prst="rect">
            <a:avLst/>
          </a:prstGeom>
          <a:noFill/>
          <a:ln w="9525">
            <a:noFill/>
            <a:miter lim="800000"/>
            <a:headEnd/>
            <a:tailEnd/>
          </a:ln>
          <a:effectLst/>
        </p:spPr>
      </p:pic>
      <p:sp>
        <p:nvSpPr>
          <p:cNvPr id="8" name="7 Oval"/>
          <p:cNvSpPr/>
          <p:nvPr/>
        </p:nvSpPr>
        <p:spPr>
          <a:xfrm>
            <a:off x="5697149" y="3643314"/>
            <a:ext cx="6858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tr-TR" sz="1350">
              <a:solidFill>
                <a:prstClr val="white"/>
              </a:solidFill>
              <a:latin typeface="Calibri"/>
            </a:endParaRPr>
          </a:p>
        </p:txBody>
      </p:sp>
      <p:sp>
        <p:nvSpPr>
          <p:cNvPr id="9" name="8 Oval"/>
          <p:cNvSpPr/>
          <p:nvPr/>
        </p:nvSpPr>
        <p:spPr>
          <a:xfrm>
            <a:off x="5750727" y="4929198"/>
            <a:ext cx="6858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tr-TR" sz="1350">
              <a:solidFill>
                <a:prstClr val="white"/>
              </a:solidFill>
              <a:latin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1143000" y="2518165"/>
            <a:ext cx="3348771" cy="3268289"/>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4518422" y="2786058"/>
            <a:ext cx="3407565" cy="3000396"/>
          </a:xfrm>
          <a:prstGeom prst="rect">
            <a:avLst/>
          </a:prstGeom>
          <a:noFill/>
          <a:ln w="9525">
            <a:noFill/>
            <a:miter lim="800000"/>
            <a:headEnd/>
            <a:tailEnd/>
          </a:ln>
          <a:effectLst/>
        </p:spPr>
      </p:pic>
      <p:sp>
        <p:nvSpPr>
          <p:cNvPr id="8" name="7 Oval"/>
          <p:cNvSpPr/>
          <p:nvPr/>
        </p:nvSpPr>
        <p:spPr>
          <a:xfrm>
            <a:off x="3500430" y="4714884"/>
            <a:ext cx="6858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tr-TR" sz="1350">
              <a:solidFill>
                <a:prstClr val="white"/>
              </a:solidFill>
              <a:latin typeface="Calibri"/>
            </a:endParaRPr>
          </a:p>
        </p:txBody>
      </p:sp>
      <p:sp>
        <p:nvSpPr>
          <p:cNvPr id="10" name="9 Oval"/>
          <p:cNvSpPr/>
          <p:nvPr/>
        </p:nvSpPr>
        <p:spPr>
          <a:xfrm>
            <a:off x="6929454" y="4714884"/>
            <a:ext cx="6858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tr-TR" sz="1350">
              <a:solidFill>
                <a:prstClr val="white"/>
              </a:solidFill>
              <a:latin typeface="Calibri"/>
            </a:endParaRPr>
          </a:p>
        </p:txBody>
      </p:sp>
      <p:pic>
        <p:nvPicPr>
          <p:cNvPr id="1028" name="Picture 4"/>
          <p:cNvPicPr>
            <a:picLocks noChangeAspect="1" noChangeArrowheads="1"/>
          </p:cNvPicPr>
          <p:nvPr/>
        </p:nvPicPr>
        <p:blipFill>
          <a:blip r:embed="rId4"/>
          <a:srcRect/>
          <a:stretch>
            <a:fillRect/>
          </a:stretch>
        </p:blipFill>
        <p:spPr bwMode="auto">
          <a:xfrm>
            <a:off x="1571604" y="857251"/>
            <a:ext cx="6107949" cy="1875230"/>
          </a:xfrm>
          <a:prstGeom prst="rect">
            <a:avLst/>
          </a:prstGeom>
          <a:noFill/>
          <a:ln w="9525">
            <a:noFill/>
            <a:miter lim="800000"/>
            <a:headEnd/>
            <a:tailEnd/>
          </a:ln>
          <a:effectLst/>
        </p:spPr>
      </p:pic>
      <p:pic>
        <p:nvPicPr>
          <p:cNvPr id="1029" name="Picture 5"/>
          <p:cNvPicPr>
            <a:picLocks noChangeAspect="1" noChangeArrowheads="1"/>
          </p:cNvPicPr>
          <p:nvPr/>
        </p:nvPicPr>
        <p:blipFill>
          <a:blip r:embed="rId5"/>
          <a:srcRect/>
          <a:stretch>
            <a:fillRect/>
          </a:stretch>
        </p:blipFill>
        <p:spPr bwMode="auto">
          <a:xfrm>
            <a:off x="3393273" y="5725979"/>
            <a:ext cx="3557576" cy="274772"/>
          </a:xfrm>
          <a:prstGeom prst="rect">
            <a:avLst/>
          </a:prstGeom>
          <a:noFill/>
          <a:ln w="9525">
            <a:noFill/>
            <a:miter lim="800000"/>
            <a:headEnd/>
            <a:tailEnd/>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336A99B0-5EE5-3C00-373E-28571652E0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0746" y="4117261"/>
            <a:ext cx="3175174" cy="23676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F45CB9AB-5F31-9E16-8BF4-89935B8B8B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0746" y="1208782"/>
            <a:ext cx="2985167" cy="222021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97103CB0-FDB9-824B-586B-C35F620470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39" y="1998066"/>
            <a:ext cx="6032665" cy="4486795"/>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a:extLst>
              <a:ext uri="{FF2B5EF4-FFF2-40B4-BE49-F238E27FC236}">
                <a16:creationId xmlns:a16="http://schemas.microsoft.com/office/drawing/2014/main" id="{0C49A2E7-5088-1F22-7C21-02C60282D971}"/>
              </a:ext>
            </a:extLst>
          </p:cNvPr>
          <p:cNvSpPr txBox="1"/>
          <p:nvPr/>
        </p:nvSpPr>
        <p:spPr>
          <a:xfrm>
            <a:off x="531421" y="159857"/>
            <a:ext cx="4625438" cy="1200329"/>
          </a:xfrm>
          <a:prstGeom prst="rect">
            <a:avLst/>
          </a:prstGeom>
          <a:noFill/>
        </p:spPr>
        <p:txBody>
          <a:bodyPr wrap="square">
            <a:spAutoFit/>
          </a:bodyPr>
          <a:lstStyle/>
          <a:p>
            <a:pPr algn="l"/>
            <a:r>
              <a:rPr lang="tr-TR" b="1" i="0" dirty="0" err="1">
                <a:solidFill>
                  <a:srgbClr val="212121"/>
                </a:solidFill>
                <a:effectLst/>
                <a:latin typeface="Merriweather" pitchFamily="2" charset="0"/>
              </a:rPr>
              <a:t>The</a:t>
            </a:r>
            <a:r>
              <a:rPr lang="tr-TR" b="1" i="0" dirty="0">
                <a:solidFill>
                  <a:srgbClr val="212121"/>
                </a:solidFill>
                <a:effectLst/>
                <a:latin typeface="Merriweather" pitchFamily="2" charset="0"/>
              </a:rPr>
              <a:t> </a:t>
            </a:r>
            <a:r>
              <a:rPr lang="tr-TR" b="1" i="0" dirty="0" err="1">
                <a:solidFill>
                  <a:srgbClr val="212121"/>
                </a:solidFill>
                <a:effectLst/>
                <a:latin typeface="Merriweather" pitchFamily="2" charset="0"/>
              </a:rPr>
              <a:t>impact</a:t>
            </a:r>
            <a:r>
              <a:rPr lang="tr-TR" b="1" i="0" dirty="0">
                <a:solidFill>
                  <a:srgbClr val="212121"/>
                </a:solidFill>
                <a:effectLst/>
                <a:latin typeface="Merriweather" pitchFamily="2" charset="0"/>
              </a:rPr>
              <a:t> of </a:t>
            </a:r>
            <a:r>
              <a:rPr lang="tr-TR" b="1" i="0" dirty="0" err="1">
                <a:solidFill>
                  <a:srgbClr val="212121"/>
                </a:solidFill>
                <a:effectLst/>
                <a:latin typeface="Merriweather" pitchFamily="2" charset="0"/>
              </a:rPr>
              <a:t>tumor</a:t>
            </a:r>
            <a:r>
              <a:rPr lang="tr-TR" b="1" i="0" dirty="0">
                <a:solidFill>
                  <a:srgbClr val="212121"/>
                </a:solidFill>
                <a:effectLst/>
                <a:latin typeface="Merriweather" pitchFamily="2" charset="0"/>
              </a:rPr>
              <a:t> </a:t>
            </a:r>
            <a:r>
              <a:rPr lang="tr-TR" b="1" i="0" dirty="0" err="1">
                <a:solidFill>
                  <a:srgbClr val="212121"/>
                </a:solidFill>
                <a:effectLst/>
                <a:latin typeface="Merriweather" pitchFamily="2" charset="0"/>
              </a:rPr>
              <a:t>fragmentation</a:t>
            </a:r>
            <a:r>
              <a:rPr lang="tr-TR" b="1" i="0" dirty="0">
                <a:solidFill>
                  <a:srgbClr val="212121"/>
                </a:solidFill>
                <a:effectLst/>
                <a:latin typeface="Merriweather" pitchFamily="2" charset="0"/>
              </a:rPr>
              <a:t> in </a:t>
            </a:r>
            <a:r>
              <a:rPr lang="tr-TR" b="1" i="0" dirty="0" err="1">
                <a:solidFill>
                  <a:srgbClr val="212121"/>
                </a:solidFill>
                <a:effectLst/>
                <a:latin typeface="Merriweather" pitchFamily="2" charset="0"/>
              </a:rPr>
              <a:t>patients</a:t>
            </a:r>
            <a:r>
              <a:rPr lang="tr-TR" b="1" i="0" dirty="0">
                <a:solidFill>
                  <a:srgbClr val="212121"/>
                </a:solidFill>
                <a:effectLst/>
                <a:latin typeface="Merriweather" pitchFamily="2" charset="0"/>
              </a:rPr>
              <a:t> </a:t>
            </a:r>
            <a:r>
              <a:rPr lang="tr-TR" b="1" i="0" dirty="0" err="1">
                <a:solidFill>
                  <a:srgbClr val="212121"/>
                </a:solidFill>
                <a:effectLst/>
                <a:latin typeface="Merriweather" pitchFamily="2" charset="0"/>
              </a:rPr>
              <a:t>with</a:t>
            </a:r>
            <a:r>
              <a:rPr lang="tr-TR" b="1" i="0" dirty="0">
                <a:solidFill>
                  <a:srgbClr val="212121"/>
                </a:solidFill>
                <a:effectLst/>
                <a:latin typeface="Merriweather" pitchFamily="2" charset="0"/>
              </a:rPr>
              <a:t> </a:t>
            </a:r>
            <a:r>
              <a:rPr lang="tr-TR" b="1" i="0" dirty="0" err="1">
                <a:solidFill>
                  <a:srgbClr val="212121"/>
                </a:solidFill>
                <a:effectLst/>
                <a:latin typeface="Merriweather" pitchFamily="2" charset="0"/>
              </a:rPr>
              <a:t>stage</a:t>
            </a:r>
            <a:r>
              <a:rPr lang="tr-TR" b="1" i="0" dirty="0">
                <a:solidFill>
                  <a:srgbClr val="212121"/>
                </a:solidFill>
                <a:effectLst/>
                <a:latin typeface="Merriweather" pitchFamily="2" charset="0"/>
              </a:rPr>
              <a:t> I </a:t>
            </a:r>
            <a:r>
              <a:rPr lang="tr-TR" b="1" i="0" dirty="0" err="1">
                <a:solidFill>
                  <a:srgbClr val="212121"/>
                </a:solidFill>
                <a:effectLst/>
                <a:latin typeface="Merriweather" pitchFamily="2" charset="0"/>
              </a:rPr>
              <a:t>uterine</a:t>
            </a:r>
            <a:r>
              <a:rPr lang="tr-TR" b="1" i="0" dirty="0">
                <a:solidFill>
                  <a:srgbClr val="212121"/>
                </a:solidFill>
                <a:effectLst/>
                <a:latin typeface="Merriweather" pitchFamily="2" charset="0"/>
              </a:rPr>
              <a:t> </a:t>
            </a:r>
            <a:r>
              <a:rPr lang="tr-TR" b="1" i="0" dirty="0" err="1">
                <a:solidFill>
                  <a:srgbClr val="212121"/>
                </a:solidFill>
                <a:effectLst/>
                <a:latin typeface="Merriweather" pitchFamily="2" charset="0"/>
              </a:rPr>
              <a:t>leiomyosarcoma</a:t>
            </a:r>
            <a:r>
              <a:rPr lang="tr-TR" b="1" i="0" dirty="0">
                <a:solidFill>
                  <a:srgbClr val="212121"/>
                </a:solidFill>
                <a:effectLst/>
                <a:latin typeface="Merriweather" pitchFamily="2" charset="0"/>
              </a:rPr>
              <a:t> on </a:t>
            </a:r>
            <a:r>
              <a:rPr lang="tr-TR" b="1" i="0" dirty="0" err="1">
                <a:solidFill>
                  <a:srgbClr val="212121"/>
                </a:solidFill>
                <a:effectLst/>
                <a:latin typeface="Merriweather" pitchFamily="2" charset="0"/>
              </a:rPr>
              <a:t>patterns</a:t>
            </a:r>
            <a:r>
              <a:rPr lang="tr-TR" b="1" i="0" dirty="0">
                <a:solidFill>
                  <a:srgbClr val="212121"/>
                </a:solidFill>
                <a:effectLst/>
                <a:latin typeface="Merriweather" pitchFamily="2" charset="0"/>
              </a:rPr>
              <a:t> of </a:t>
            </a:r>
            <a:r>
              <a:rPr lang="tr-TR" b="1" i="0" dirty="0" err="1">
                <a:solidFill>
                  <a:srgbClr val="212121"/>
                </a:solidFill>
                <a:effectLst/>
                <a:latin typeface="Merriweather" pitchFamily="2" charset="0"/>
              </a:rPr>
              <a:t>recurrence</a:t>
            </a:r>
            <a:r>
              <a:rPr lang="tr-TR" b="1" i="0" dirty="0">
                <a:solidFill>
                  <a:srgbClr val="212121"/>
                </a:solidFill>
                <a:effectLst/>
                <a:latin typeface="Merriweather" pitchFamily="2" charset="0"/>
              </a:rPr>
              <a:t> </a:t>
            </a:r>
            <a:r>
              <a:rPr lang="tr-TR" b="1" i="0" dirty="0" err="1">
                <a:solidFill>
                  <a:srgbClr val="212121"/>
                </a:solidFill>
                <a:effectLst/>
                <a:latin typeface="Merriweather" pitchFamily="2" charset="0"/>
              </a:rPr>
              <a:t>and</a:t>
            </a:r>
            <a:r>
              <a:rPr lang="tr-TR" b="1" i="0" dirty="0">
                <a:solidFill>
                  <a:srgbClr val="212121"/>
                </a:solidFill>
                <a:effectLst/>
                <a:latin typeface="Merriweather" pitchFamily="2" charset="0"/>
              </a:rPr>
              <a:t> </a:t>
            </a:r>
            <a:r>
              <a:rPr lang="tr-TR" b="1" i="0" dirty="0" err="1">
                <a:solidFill>
                  <a:srgbClr val="212121"/>
                </a:solidFill>
                <a:effectLst/>
                <a:latin typeface="Merriweather" pitchFamily="2" charset="0"/>
              </a:rPr>
              <a:t>oncologic</a:t>
            </a:r>
            <a:r>
              <a:rPr lang="tr-TR" b="1" i="0" dirty="0">
                <a:solidFill>
                  <a:srgbClr val="212121"/>
                </a:solidFill>
                <a:effectLst/>
                <a:latin typeface="Merriweather" pitchFamily="2" charset="0"/>
              </a:rPr>
              <a:t> </a:t>
            </a:r>
            <a:r>
              <a:rPr lang="tr-TR" b="1" i="0" dirty="0" err="1">
                <a:solidFill>
                  <a:srgbClr val="212121"/>
                </a:solidFill>
                <a:effectLst/>
                <a:latin typeface="Merriweather" pitchFamily="2" charset="0"/>
              </a:rPr>
              <a:t>outcome</a:t>
            </a:r>
            <a:endParaRPr lang="tr-TR" b="1" i="0" dirty="0">
              <a:solidFill>
                <a:srgbClr val="212121"/>
              </a:solidFill>
              <a:effectLst/>
              <a:latin typeface="Merriweather" pitchFamily="2" charset="0"/>
            </a:endParaRPr>
          </a:p>
        </p:txBody>
      </p:sp>
      <p:sp>
        <p:nvSpPr>
          <p:cNvPr id="7" name="Metin kutusu 6">
            <a:extLst>
              <a:ext uri="{FF2B5EF4-FFF2-40B4-BE49-F238E27FC236}">
                <a16:creationId xmlns:a16="http://schemas.microsoft.com/office/drawing/2014/main" id="{100F917A-EB16-03CE-690E-A65F63CC440D}"/>
              </a:ext>
            </a:extLst>
          </p:cNvPr>
          <p:cNvSpPr txBox="1"/>
          <p:nvPr/>
        </p:nvSpPr>
        <p:spPr>
          <a:xfrm>
            <a:off x="941874" y="6484861"/>
            <a:ext cx="8044039" cy="307777"/>
          </a:xfrm>
          <a:prstGeom prst="rect">
            <a:avLst/>
          </a:prstGeom>
          <a:noFill/>
        </p:spPr>
        <p:txBody>
          <a:bodyPr wrap="square">
            <a:spAutoFit/>
          </a:bodyPr>
          <a:lstStyle/>
          <a:p>
            <a:pPr algn="l"/>
            <a:r>
              <a:rPr lang="tr-TR" sz="1400" b="0" i="0" dirty="0" err="1">
                <a:solidFill>
                  <a:srgbClr val="5B616B"/>
                </a:solidFill>
                <a:effectLst/>
                <a:latin typeface="system-ui"/>
              </a:rPr>
              <a:t>Gynecol</a:t>
            </a:r>
            <a:r>
              <a:rPr lang="tr-TR" sz="1400" b="0" i="0" dirty="0">
                <a:solidFill>
                  <a:srgbClr val="5B616B"/>
                </a:solidFill>
                <a:effectLst/>
                <a:latin typeface="system-ui"/>
              </a:rPr>
              <a:t> </a:t>
            </a:r>
            <a:r>
              <a:rPr lang="tr-TR" sz="1400" b="0" i="0" dirty="0" err="1">
                <a:solidFill>
                  <a:srgbClr val="5B616B"/>
                </a:solidFill>
                <a:effectLst/>
                <a:latin typeface="system-ui"/>
              </a:rPr>
              <a:t>Oncol</a:t>
            </a:r>
            <a:r>
              <a:rPr lang="tr-TR" sz="1400" cap="small" dirty="0">
                <a:solidFill>
                  <a:srgbClr val="5B616B"/>
                </a:solidFill>
                <a:latin typeface="BlinkMacSystemFont"/>
              </a:rPr>
              <a:t> </a:t>
            </a:r>
            <a:r>
              <a:rPr lang="tr-TR" sz="1400" b="0" i="0" dirty="0">
                <a:solidFill>
                  <a:srgbClr val="0071BC"/>
                </a:solidFill>
                <a:effectLst/>
                <a:latin typeface="system-ui"/>
              </a:rPr>
              <a:t> </a:t>
            </a:r>
            <a:r>
              <a:rPr lang="tr-TR" sz="1400" b="0" i="0" dirty="0">
                <a:solidFill>
                  <a:srgbClr val="5B616B"/>
                </a:solidFill>
                <a:effectLst/>
                <a:latin typeface="system-ui"/>
              </a:rPr>
              <a:t>2021 Jan;160(1):99-105.doi: 10.1016/j.ygyno.2020.10.020.</a:t>
            </a:r>
            <a:r>
              <a:rPr lang="tr-TR" sz="1400" b="0" i="0" dirty="0">
                <a:solidFill>
                  <a:srgbClr val="212121"/>
                </a:solidFill>
                <a:effectLst/>
                <a:latin typeface="system-ui"/>
              </a:rPr>
              <a:t> </a:t>
            </a:r>
            <a:r>
              <a:rPr lang="tr-TR" sz="1400" b="0" i="0" dirty="0" err="1">
                <a:solidFill>
                  <a:srgbClr val="5B616B"/>
                </a:solidFill>
                <a:effectLst/>
                <a:latin typeface="system-ui"/>
              </a:rPr>
              <a:t>Epub</a:t>
            </a:r>
            <a:r>
              <a:rPr lang="tr-TR" sz="1400" b="0" i="0" dirty="0">
                <a:solidFill>
                  <a:srgbClr val="5B616B"/>
                </a:solidFill>
                <a:effectLst/>
                <a:latin typeface="system-ui"/>
              </a:rPr>
              <a:t> 2020 </a:t>
            </a:r>
            <a:r>
              <a:rPr lang="tr-TR" sz="1400" b="0" i="0" dirty="0" err="1">
                <a:solidFill>
                  <a:srgbClr val="5B616B"/>
                </a:solidFill>
                <a:effectLst/>
                <a:latin typeface="system-ui"/>
              </a:rPr>
              <a:t>Nov</a:t>
            </a:r>
            <a:r>
              <a:rPr lang="tr-TR" sz="1400" b="0" i="0" dirty="0">
                <a:solidFill>
                  <a:srgbClr val="5B616B"/>
                </a:solidFill>
                <a:effectLst/>
                <a:latin typeface="system-ui"/>
              </a:rPr>
              <a:t> 4.</a:t>
            </a:r>
            <a:endParaRPr lang="tr-TR" sz="1400" dirty="0"/>
          </a:p>
        </p:txBody>
      </p:sp>
      <p:sp>
        <p:nvSpPr>
          <p:cNvPr id="9" name="Metin kutusu 8">
            <a:extLst>
              <a:ext uri="{FF2B5EF4-FFF2-40B4-BE49-F238E27FC236}">
                <a16:creationId xmlns:a16="http://schemas.microsoft.com/office/drawing/2014/main" id="{70C3D2EA-B9A3-1514-F86F-2CE7709DB53C}"/>
              </a:ext>
            </a:extLst>
          </p:cNvPr>
          <p:cNvSpPr txBox="1"/>
          <p:nvPr/>
        </p:nvSpPr>
        <p:spPr>
          <a:xfrm>
            <a:off x="1333004" y="3404620"/>
            <a:ext cx="7647709" cy="646331"/>
          </a:xfrm>
          <a:prstGeom prst="rect">
            <a:avLst/>
          </a:prstGeom>
          <a:solidFill>
            <a:srgbClr val="FF0000"/>
          </a:solidFill>
        </p:spPr>
        <p:txBody>
          <a:bodyPr wrap="square">
            <a:spAutoFit/>
          </a:bodyPr>
          <a:lstStyle/>
          <a:p>
            <a:r>
              <a:rPr lang="tr-TR" b="0" i="0" dirty="0" err="1">
                <a:solidFill>
                  <a:srgbClr val="212121"/>
                </a:solidFill>
                <a:effectLst/>
                <a:latin typeface="system-ui"/>
              </a:rPr>
              <a:t>Tumor</a:t>
            </a:r>
            <a:r>
              <a:rPr lang="tr-TR" b="0" i="0" dirty="0">
                <a:solidFill>
                  <a:srgbClr val="212121"/>
                </a:solidFill>
                <a:effectLst/>
                <a:latin typeface="system-ui"/>
              </a:rPr>
              <a:t> </a:t>
            </a:r>
            <a:r>
              <a:rPr lang="tr-TR" b="0" i="0" dirty="0" err="1">
                <a:solidFill>
                  <a:srgbClr val="212121"/>
                </a:solidFill>
                <a:effectLst/>
                <a:latin typeface="system-ui"/>
              </a:rPr>
              <a:t>fragmentation</a:t>
            </a:r>
            <a:r>
              <a:rPr lang="tr-TR" b="0" i="0" dirty="0">
                <a:solidFill>
                  <a:srgbClr val="212121"/>
                </a:solidFill>
                <a:effectLst/>
                <a:latin typeface="system-ui"/>
              </a:rPr>
              <a:t>/</a:t>
            </a:r>
            <a:r>
              <a:rPr lang="tr-TR" b="0" i="0" dirty="0" err="1">
                <a:solidFill>
                  <a:srgbClr val="212121"/>
                </a:solidFill>
                <a:effectLst/>
                <a:latin typeface="system-ui"/>
              </a:rPr>
              <a:t>morcellation</a:t>
            </a:r>
            <a:r>
              <a:rPr lang="tr-TR" b="0" i="0" dirty="0">
                <a:solidFill>
                  <a:srgbClr val="212121"/>
                </a:solidFill>
                <a:effectLst/>
                <a:latin typeface="system-ui"/>
              </a:rPr>
              <a:t> </a:t>
            </a:r>
            <a:r>
              <a:rPr lang="tr-TR" b="0" i="0" dirty="0" err="1">
                <a:solidFill>
                  <a:srgbClr val="212121"/>
                </a:solidFill>
                <a:effectLst/>
                <a:latin typeface="system-ui"/>
              </a:rPr>
              <a:t>was</a:t>
            </a:r>
            <a:r>
              <a:rPr lang="tr-TR" b="0" i="0" dirty="0">
                <a:solidFill>
                  <a:srgbClr val="212121"/>
                </a:solidFill>
                <a:effectLst/>
                <a:latin typeface="system-ui"/>
              </a:rPr>
              <a:t> </a:t>
            </a:r>
            <a:r>
              <a:rPr lang="tr-TR" b="0" i="0" dirty="0" err="1">
                <a:solidFill>
                  <a:srgbClr val="212121"/>
                </a:solidFill>
                <a:effectLst/>
                <a:latin typeface="system-ui"/>
              </a:rPr>
              <a:t>associated</a:t>
            </a:r>
            <a:r>
              <a:rPr lang="tr-TR" b="0" i="0" dirty="0">
                <a:solidFill>
                  <a:srgbClr val="212121"/>
                </a:solidFill>
                <a:effectLst/>
                <a:latin typeface="system-ui"/>
              </a:rPr>
              <a:t> </a:t>
            </a:r>
            <a:r>
              <a:rPr lang="tr-TR" b="0" i="0" dirty="0" err="1">
                <a:solidFill>
                  <a:srgbClr val="212121"/>
                </a:solidFill>
                <a:effectLst/>
                <a:latin typeface="system-ui"/>
              </a:rPr>
              <a:t>with</a:t>
            </a:r>
            <a:r>
              <a:rPr lang="tr-TR" b="0" i="0" dirty="0">
                <a:solidFill>
                  <a:srgbClr val="212121"/>
                </a:solidFill>
                <a:effectLst/>
                <a:latin typeface="system-ui"/>
              </a:rPr>
              <a:t> </a:t>
            </a:r>
            <a:r>
              <a:rPr lang="tr-TR" b="0" i="0" dirty="0" err="1">
                <a:solidFill>
                  <a:srgbClr val="212121"/>
                </a:solidFill>
                <a:effectLst/>
                <a:latin typeface="system-ui"/>
              </a:rPr>
              <a:t>significantly</a:t>
            </a:r>
            <a:r>
              <a:rPr lang="tr-TR" b="0" i="0" dirty="0">
                <a:solidFill>
                  <a:srgbClr val="212121"/>
                </a:solidFill>
                <a:effectLst/>
                <a:latin typeface="system-ui"/>
              </a:rPr>
              <a:t> </a:t>
            </a:r>
            <a:r>
              <a:rPr lang="tr-TR" b="0" i="0" dirty="0" err="1">
                <a:solidFill>
                  <a:srgbClr val="212121"/>
                </a:solidFill>
                <a:effectLst/>
                <a:latin typeface="system-ui"/>
              </a:rPr>
              <a:t>higher</a:t>
            </a:r>
            <a:r>
              <a:rPr lang="tr-TR" b="0" i="0" dirty="0">
                <a:solidFill>
                  <a:srgbClr val="212121"/>
                </a:solidFill>
                <a:effectLst/>
                <a:latin typeface="system-ui"/>
              </a:rPr>
              <a:t> risk of </a:t>
            </a:r>
            <a:r>
              <a:rPr lang="tr-TR" b="0" i="0" dirty="0" err="1">
                <a:solidFill>
                  <a:srgbClr val="212121"/>
                </a:solidFill>
                <a:effectLst/>
                <a:latin typeface="system-ui"/>
              </a:rPr>
              <a:t>recurrence</a:t>
            </a:r>
            <a:r>
              <a:rPr lang="tr-TR" b="0" i="0" dirty="0">
                <a:solidFill>
                  <a:srgbClr val="212121"/>
                </a:solidFill>
                <a:effectLst/>
                <a:latin typeface="system-ui"/>
              </a:rPr>
              <a:t> </a:t>
            </a:r>
            <a:r>
              <a:rPr lang="tr-TR" b="0" i="0" dirty="0" err="1">
                <a:solidFill>
                  <a:srgbClr val="212121"/>
                </a:solidFill>
                <a:effectLst/>
                <a:latin typeface="system-ui"/>
              </a:rPr>
              <a:t>and</a:t>
            </a:r>
            <a:r>
              <a:rPr lang="tr-TR" b="0" i="0" dirty="0">
                <a:solidFill>
                  <a:srgbClr val="212121"/>
                </a:solidFill>
                <a:effectLst/>
                <a:latin typeface="system-ui"/>
              </a:rPr>
              <a:t> a </a:t>
            </a:r>
            <a:r>
              <a:rPr lang="tr-TR" b="0" i="0" dirty="0" err="1">
                <a:solidFill>
                  <a:schemeClr val="bg1"/>
                </a:solidFill>
                <a:effectLst/>
                <a:latin typeface="system-ui"/>
              </a:rPr>
              <a:t>nearly</a:t>
            </a:r>
            <a:r>
              <a:rPr lang="tr-TR" b="0" i="0" dirty="0">
                <a:solidFill>
                  <a:schemeClr val="bg1"/>
                </a:solidFill>
                <a:effectLst/>
                <a:latin typeface="system-ui"/>
              </a:rPr>
              <a:t> 4-fold </a:t>
            </a:r>
            <a:r>
              <a:rPr lang="tr-TR" b="0" i="0" dirty="0" err="1">
                <a:solidFill>
                  <a:schemeClr val="bg1"/>
                </a:solidFill>
                <a:effectLst/>
                <a:latin typeface="system-ui"/>
              </a:rPr>
              <a:t>increase</a:t>
            </a:r>
            <a:r>
              <a:rPr lang="tr-TR" b="0" i="0" dirty="0">
                <a:solidFill>
                  <a:schemeClr val="bg1"/>
                </a:solidFill>
                <a:effectLst/>
                <a:latin typeface="system-ui"/>
              </a:rPr>
              <a:t> </a:t>
            </a:r>
            <a:r>
              <a:rPr lang="tr-TR" b="0" i="0" dirty="0">
                <a:solidFill>
                  <a:srgbClr val="212121"/>
                </a:solidFill>
                <a:effectLst/>
                <a:latin typeface="system-ui"/>
              </a:rPr>
              <a:t>in </a:t>
            </a:r>
            <a:r>
              <a:rPr lang="tr-TR" b="0" i="0" dirty="0" err="1">
                <a:solidFill>
                  <a:srgbClr val="212121"/>
                </a:solidFill>
                <a:effectLst/>
                <a:latin typeface="system-ui"/>
              </a:rPr>
              <a:t>peritoneal</a:t>
            </a:r>
            <a:r>
              <a:rPr lang="tr-TR" b="0" i="0" dirty="0">
                <a:solidFill>
                  <a:srgbClr val="212121"/>
                </a:solidFill>
                <a:effectLst/>
                <a:latin typeface="system-ui"/>
              </a:rPr>
              <a:t> </a:t>
            </a:r>
            <a:r>
              <a:rPr lang="tr-TR" b="0" i="0" dirty="0" err="1">
                <a:solidFill>
                  <a:srgbClr val="212121"/>
                </a:solidFill>
                <a:effectLst/>
                <a:latin typeface="system-ui"/>
              </a:rPr>
              <a:t>recurrence</a:t>
            </a:r>
            <a:endParaRPr lang="tr-TR" dirty="0"/>
          </a:p>
        </p:txBody>
      </p:sp>
    </p:spTree>
    <p:extLst>
      <p:ext uri="{BB962C8B-B14F-4D97-AF65-F5344CB8AC3E}">
        <p14:creationId xmlns:p14="http://schemas.microsoft.com/office/powerpoint/2010/main" val="39327160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1770BC3-350D-2DF7-5950-F692C2F0F09D}"/>
              </a:ext>
            </a:extLst>
          </p:cNvPr>
          <p:cNvSpPr>
            <a:spLocks noGrp="1"/>
          </p:cNvSpPr>
          <p:nvPr>
            <p:ph type="title"/>
          </p:nvPr>
        </p:nvSpPr>
        <p:spPr>
          <a:solidFill>
            <a:srgbClr val="FFC000"/>
          </a:solidFill>
        </p:spPr>
        <p:txBody>
          <a:bodyPr/>
          <a:lstStyle/>
          <a:p>
            <a:r>
              <a:rPr lang="tr-TR" b="1" i="0" dirty="0">
                <a:solidFill>
                  <a:srgbClr val="333333"/>
                </a:solidFill>
                <a:effectLst/>
                <a:latin typeface="Helvetica" pitchFamily="2" charset="0"/>
              </a:rPr>
              <a:t>UPDATE</a:t>
            </a:r>
            <a:r>
              <a:rPr lang="tr-TR" b="0" i="0" dirty="0">
                <a:solidFill>
                  <a:srgbClr val="333333"/>
                </a:solidFill>
                <a:effectLst/>
                <a:latin typeface="Helvetica" pitchFamily="2" charset="0"/>
              </a:rPr>
              <a:t>: On May 26, 2023, </a:t>
            </a:r>
            <a:r>
              <a:rPr lang="tr-TR" b="0" i="0" dirty="0" err="1">
                <a:solidFill>
                  <a:srgbClr val="333333"/>
                </a:solidFill>
                <a:effectLst/>
                <a:latin typeface="Helvetica" pitchFamily="2" charset="0"/>
              </a:rPr>
              <a:t>the</a:t>
            </a:r>
            <a:r>
              <a:rPr lang="tr-TR" b="0" i="0" dirty="0">
                <a:solidFill>
                  <a:srgbClr val="333333"/>
                </a:solidFill>
                <a:effectLst/>
                <a:latin typeface="Helvetica" pitchFamily="2" charset="0"/>
              </a:rPr>
              <a:t> FDA </a:t>
            </a:r>
            <a:r>
              <a:rPr lang="tr-TR" b="0" i="0" dirty="0" err="1">
                <a:solidFill>
                  <a:srgbClr val="333333"/>
                </a:solidFill>
                <a:effectLst/>
                <a:latin typeface="Helvetica" pitchFamily="2" charset="0"/>
              </a:rPr>
              <a:t>issued</a:t>
            </a:r>
            <a:r>
              <a:rPr lang="tr-TR" b="0" i="0" dirty="0">
                <a:solidFill>
                  <a:srgbClr val="333333"/>
                </a:solidFill>
                <a:effectLst/>
                <a:latin typeface="Helvetica" pitchFamily="2" charset="0"/>
              </a:rPr>
              <a:t> </a:t>
            </a:r>
            <a:r>
              <a:rPr lang="tr-TR" b="0" i="0" dirty="0" err="1">
                <a:solidFill>
                  <a:srgbClr val="333333"/>
                </a:solidFill>
                <a:effectLst/>
                <a:latin typeface="Helvetica" pitchFamily="2" charset="0"/>
              </a:rPr>
              <a:t>the</a:t>
            </a:r>
            <a:r>
              <a:rPr lang="tr-TR" b="0" i="0" dirty="0">
                <a:solidFill>
                  <a:srgbClr val="333333"/>
                </a:solidFill>
                <a:effectLst/>
                <a:latin typeface="Helvetica" pitchFamily="2" charset="0"/>
              </a:rPr>
              <a:t> final </a:t>
            </a:r>
            <a:r>
              <a:rPr lang="tr-TR" b="0" i="0" dirty="0" err="1">
                <a:solidFill>
                  <a:srgbClr val="333333"/>
                </a:solidFill>
                <a:effectLst/>
                <a:latin typeface="Helvetica" pitchFamily="2" charset="0"/>
              </a:rPr>
              <a:t>guidance</a:t>
            </a:r>
            <a:endParaRPr lang="tr-TR" dirty="0"/>
          </a:p>
        </p:txBody>
      </p:sp>
      <p:sp>
        <p:nvSpPr>
          <p:cNvPr id="3" name="Alt Başlık 2">
            <a:extLst>
              <a:ext uri="{FF2B5EF4-FFF2-40B4-BE49-F238E27FC236}">
                <a16:creationId xmlns:a16="http://schemas.microsoft.com/office/drawing/2014/main" id="{7E0DF551-7F0B-01EE-1A63-71130F3EC3DC}"/>
              </a:ext>
            </a:extLst>
          </p:cNvPr>
          <p:cNvSpPr>
            <a:spLocks noGrp="1"/>
          </p:cNvSpPr>
          <p:nvPr>
            <p:ph type="subTitle"/>
          </p:nvPr>
        </p:nvSpPr>
        <p:spPr>
          <a:xfrm>
            <a:off x="682831" y="2493819"/>
            <a:ext cx="8229240" cy="3313216"/>
          </a:xfrm>
        </p:spPr>
        <p:txBody>
          <a:bodyPr/>
          <a:lstStyle/>
          <a:p>
            <a:pPr marL="457200" indent="-457200">
              <a:buFont typeface="Wingdings" pitchFamily="2" charset="2"/>
              <a:buChar char="Ø"/>
            </a:pPr>
            <a:r>
              <a:rPr lang="tr-TR" sz="2800" b="0" i="0" dirty="0" err="1">
                <a:solidFill>
                  <a:srgbClr val="333333"/>
                </a:solidFill>
                <a:effectLst/>
                <a:latin typeface="Helvetica" pitchFamily="2" charset="0"/>
              </a:rPr>
              <a:t>The</a:t>
            </a:r>
            <a:r>
              <a:rPr lang="tr-TR" sz="2800" b="0" i="0" dirty="0">
                <a:solidFill>
                  <a:srgbClr val="333333"/>
                </a:solidFill>
                <a:effectLst/>
                <a:latin typeface="Helvetica" pitchFamily="2" charset="0"/>
              </a:rPr>
              <a:t> FDA </a:t>
            </a:r>
            <a:r>
              <a:rPr lang="tr-TR" sz="2800" b="0" i="0" dirty="0" err="1">
                <a:solidFill>
                  <a:srgbClr val="333333"/>
                </a:solidFill>
                <a:effectLst/>
                <a:latin typeface="Helvetica" pitchFamily="2" charset="0"/>
              </a:rPr>
              <a:t>recommends</a:t>
            </a:r>
            <a:r>
              <a:rPr lang="tr-TR" sz="2800" b="0" i="0" dirty="0">
                <a:solidFill>
                  <a:srgbClr val="333333"/>
                </a:solidFill>
                <a:effectLst/>
                <a:latin typeface="Helvetica" pitchFamily="2" charset="0"/>
              </a:rPr>
              <a:t> </a:t>
            </a:r>
            <a:r>
              <a:rPr lang="tr-TR" sz="2800" b="0" i="0" dirty="0" err="1">
                <a:solidFill>
                  <a:srgbClr val="333333"/>
                </a:solidFill>
                <a:effectLst/>
                <a:latin typeface="Helvetica" pitchFamily="2" charset="0"/>
              </a:rPr>
              <a:t>health</a:t>
            </a:r>
            <a:r>
              <a:rPr lang="tr-TR" sz="2800" b="0" i="0" dirty="0">
                <a:solidFill>
                  <a:srgbClr val="333333"/>
                </a:solidFill>
                <a:effectLst/>
                <a:latin typeface="Helvetica" pitchFamily="2" charset="0"/>
              </a:rPr>
              <a:t> </a:t>
            </a:r>
            <a:r>
              <a:rPr lang="tr-TR" sz="2800" b="0" i="0" dirty="0" err="1">
                <a:solidFill>
                  <a:srgbClr val="333333"/>
                </a:solidFill>
                <a:effectLst/>
                <a:latin typeface="Helvetica" pitchFamily="2" charset="0"/>
              </a:rPr>
              <a:t>care</a:t>
            </a:r>
            <a:r>
              <a:rPr lang="tr-TR" sz="2800" b="0" i="0" dirty="0">
                <a:solidFill>
                  <a:srgbClr val="333333"/>
                </a:solidFill>
                <a:effectLst/>
                <a:latin typeface="Helvetica" pitchFamily="2" charset="0"/>
              </a:rPr>
              <a:t> </a:t>
            </a:r>
            <a:r>
              <a:rPr lang="tr-TR" sz="2800" b="0" i="0" dirty="0" err="1">
                <a:solidFill>
                  <a:srgbClr val="333333"/>
                </a:solidFill>
                <a:effectLst/>
                <a:latin typeface="Helvetica" pitchFamily="2" charset="0"/>
              </a:rPr>
              <a:t>providers</a:t>
            </a:r>
            <a:r>
              <a:rPr lang="tr-TR" sz="2800" b="0" i="0" dirty="0">
                <a:solidFill>
                  <a:srgbClr val="333333"/>
                </a:solidFill>
                <a:effectLst/>
                <a:latin typeface="Helvetica" pitchFamily="2" charset="0"/>
              </a:rPr>
              <a:t> </a:t>
            </a:r>
            <a:r>
              <a:rPr lang="tr-TR" sz="2800" b="0" i="0" dirty="0" err="1">
                <a:solidFill>
                  <a:srgbClr val="333333"/>
                </a:solidFill>
                <a:effectLst/>
                <a:latin typeface="Helvetica" pitchFamily="2" charset="0"/>
              </a:rPr>
              <a:t>share</a:t>
            </a:r>
            <a:r>
              <a:rPr lang="tr-TR" sz="2800" b="0" i="0" dirty="0">
                <a:solidFill>
                  <a:srgbClr val="333333"/>
                </a:solidFill>
                <a:effectLst/>
                <a:latin typeface="Helvetica" pitchFamily="2" charset="0"/>
              </a:rPr>
              <a:t> </a:t>
            </a:r>
            <a:r>
              <a:rPr lang="tr-TR" sz="2800" b="0" i="0" dirty="0" err="1">
                <a:solidFill>
                  <a:srgbClr val="333333"/>
                </a:solidFill>
                <a:effectLst/>
                <a:latin typeface="Helvetica" pitchFamily="2" charset="0"/>
              </a:rPr>
              <a:t>this</a:t>
            </a:r>
            <a:r>
              <a:rPr lang="tr-TR" sz="2800" b="0" i="0" dirty="0">
                <a:solidFill>
                  <a:srgbClr val="333333"/>
                </a:solidFill>
                <a:effectLst/>
                <a:latin typeface="Helvetica" pitchFamily="2" charset="0"/>
              </a:rPr>
              <a:t> </a:t>
            </a:r>
            <a:r>
              <a:rPr lang="tr-TR" sz="2800" b="0" i="0" dirty="0" err="1">
                <a:solidFill>
                  <a:srgbClr val="333333"/>
                </a:solidFill>
                <a:effectLst/>
                <a:latin typeface="Helvetica" pitchFamily="2" charset="0"/>
              </a:rPr>
              <a:t>information</a:t>
            </a:r>
            <a:r>
              <a:rPr lang="tr-TR" sz="2800" b="0" i="0" dirty="0">
                <a:solidFill>
                  <a:srgbClr val="333333"/>
                </a:solidFill>
                <a:effectLst/>
                <a:latin typeface="Helvetica" pitchFamily="2" charset="0"/>
              </a:rPr>
              <a:t> </a:t>
            </a:r>
            <a:r>
              <a:rPr lang="tr-TR" sz="2800" b="0" i="0" dirty="0" err="1">
                <a:solidFill>
                  <a:srgbClr val="333333"/>
                </a:solidFill>
                <a:effectLst/>
                <a:latin typeface="Helvetica" pitchFamily="2" charset="0"/>
              </a:rPr>
              <a:t>with</a:t>
            </a:r>
            <a:r>
              <a:rPr lang="tr-TR" sz="2800" b="0" i="0" dirty="0">
                <a:solidFill>
                  <a:srgbClr val="333333"/>
                </a:solidFill>
                <a:effectLst/>
                <a:latin typeface="Helvetica" pitchFamily="2" charset="0"/>
              </a:rPr>
              <a:t> </a:t>
            </a:r>
            <a:r>
              <a:rPr lang="tr-TR" sz="2800" b="0" i="0" dirty="0" err="1">
                <a:solidFill>
                  <a:srgbClr val="333333"/>
                </a:solidFill>
                <a:effectLst/>
                <a:latin typeface="Helvetica" pitchFamily="2" charset="0"/>
              </a:rPr>
              <a:t>patients</a:t>
            </a:r>
            <a:r>
              <a:rPr lang="tr-TR" sz="2800" b="0" i="0" dirty="0">
                <a:solidFill>
                  <a:srgbClr val="333333"/>
                </a:solidFill>
                <a:effectLst/>
                <a:latin typeface="Helvetica" pitchFamily="2" charset="0"/>
              </a:rPr>
              <a:t> </a:t>
            </a:r>
            <a:r>
              <a:rPr lang="tr-TR" sz="2800" b="0" i="0" dirty="0" err="1">
                <a:solidFill>
                  <a:srgbClr val="333333"/>
                </a:solidFill>
                <a:effectLst/>
                <a:latin typeface="Helvetica" pitchFamily="2" charset="0"/>
              </a:rPr>
              <a:t>and</a:t>
            </a:r>
            <a:r>
              <a:rPr lang="tr-TR" sz="2800" b="0" i="0" dirty="0">
                <a:solidFill>
                  <a:srgbClr val="333333"/>
                </a:solidFill>
                <a:effectLst/>
                <a:latin typeface="Helvetica" pitchFamily="2" charset="0"/>
              </a:rPr>
              <a:t> </a:t>
            </a:r>
            <a:r>
              <a:rPr lang="tr-TR" sz="2800" b="0" i="0" dirty="0" err="1">
                <a:solidFill>
                  <a:srgbClr val="333333"/>
                </a:solidFill>
                <a:effectLst/>
                <a:latin typeface="Helvetica" pitchFamily="2" charset="0"/>
              </a:rPr>
              <a:t>warn</a:t>
            </a:r>
            <a:r>
              <a:rPr lang="tr-TR" sz="2800" b="0" i="0" dirty="0">
                <a:solidFill>
                  <a:srgbClr val="333333"/>
                </a:solidFill>
                <a:effectLst/>
                <a:latin typeface="Helvetica" pitchFamily="2" charset="0"/>
              </a:rPr>
              <a:t> </a:t>
            </a:r>
            <a:r>
              <a:rPr lang="tr-TR" sz="2800" b="0" i="0" dirty="0" err="1">
                <a:solidFill>
                  <a:srgbClr val="333333"/>
                </a:solidFill>
                <a:effectLst/>
                <a:latin typeface="Helvetica" pitchFamily="2" charset="0"/>
              </a:rPr>
              <a:t>against</a:t>
            </a:r>
            <a:r>
              <a:rPr lang="tr-TR" sz="2800" b="0" i="0" dirty="0">
                <a:solidFill>
                  <a:srgbClr val="333333"/>
                </a:solidFill>
                <a:effectLst/>
                <a:latin typeface="Helvetica" pitchFamily="2" charset="0"/>
              </a:rPr>
              <a:t> </a:t>
            </a:r>
            <a:r>
              <a:rPr lang="tr-TR" sz="2800" b="0" i="0" dirty="0" err="1">
                <a:solidFill>
                  <a:srgbClr val="333333"/>
                </a:solidFill>
                <a:effectLst/>
                <a:latin typeface="Helvetica" pitchFamily="2" charset="0"/>
              </a:rPr>
              <a:t>using</a:t>
            </a:r>
            <a:r>
              <a:rPr lang="tr-TR" sz="2800" b="0" i="0" dirty="0">
                <a:solidFill>
                  <a:srgbClr val="333333"/>
                </a:solidFill>
                <a:effectLst/>
                <a:latin typeface="Helvetica" pitchFamily="2" charset="0"/>
              </a:rPr>
              <a:t> </a:t>
            </a:r>
            <a:r>
              <a:rPr lang="tr-TR" sz="2800" b="0" i="0" dirty="0" err="1">
                <a:solidFill>
                  <a:srgbClr val="333333"/>
                </a:solidFill>
                <a:effectLst/>
                <a:latin typeface="Helvetica" pitchFamily="2" charset="0"/>
              </a:rPr>
              <a:t>laparoscopic</a:t>
            </a:r>
            <a:r>
              <a:rPr lang="tr-TR" sz="2800" b="0" i="0" dirty="0">
                <a:solidFill>
                  <a:srgbClr val="333333"/>
                </a:solidFill>
                <a:effectLst/>
                <a:latin typeface="Helvetica" pitchFamily="2" charset="0"/>
              </a:rPr>
              <a:t> </a:t>
            </a:r>
            <a:r>
              <a:rPr lang="tr-TR" sz="2800" b="0" i="0" dirty="0" err="1">
                <a:solidFill>
                  <a:srgbClr val="333333"/>
                </a:solidFill>
                <a:effectLst/>
                <a:latin typeface="Helvetica" pitchFamily="2" charset="0"/>
              </a:rPr>
              <a:t>power</a:t>
            </a:r>
            <a:r>
              <a:rPr lang="tr-TR" sz="2800" b="0" i="0" dirty="0">
                <a:solidFill>
                  <a:srgbClr val="333333"/>
                </a:solidFill>
                <a:effectLst/>
                <a:latin typeface="Helvetica" pitchFamily="2" charset="0"/>
              </a:rPr>
              <a:t> </a:t>
            </a:r>
            <a:r>
              <a:rPr lang="tr-TR" sz="2800" b="0" i="0" dirty="0" err="1">
                <a:solidFill>
                  <a:srgbClr val="333333"/>
                </a:solidFill>
                <a:effectLst/>
                <a:latin typeface="Helvetica" pitchFamily="2" charset="0"/>
              </a:rPr>
              <a:t>morcellators</a:t>
            </a:r>
            <a:r>
              <a:rPr lang="tr-TR" sz="2800" b="0" i="0" dirty="0">
                <a:solidFill>
                  <a:srgbClr val="333333"/>
                </a:solidFill>
                <a:effectLst/>
                <a:latin typeface="Helvetica" pitchFamily="2" charset="0"/>
              </a:rPr>
              <a:t> </a:t>
            </a:r>
          </a:p>
          <a:p>
            <a:pPr marL="457200" indent="-457200">
              <a:buFont typeface="Wingdings" pitchFamily="2" charset="2"/>
              <a:buChar char="Ø"/>
            </a:pPr>
            <a:r>
              <a:rPr lang="tr-TR" sz="2800" b="0" i="0" dirty="0" err="1">
                <a:solidFill>
                  <a:srgbClr val="333333"/>
                </a:solidFill>
                <a:effectLst/>
                <a:latin typeface="Helvetica" pitchFamily="2" charset="0"/>
              </a:rPr>
              <a:t>suspected</a:t>
            </a:r>
            <a:r>
              <a:rPr lang="tr-TR" sz="2800" b="0" i="0" dirty="0">
                <a:solidFill>
                  <a:srgbClr val="333333"/>
                </a:solidFill>
                <a:effectLst/>
                <a:latin typeface="Helvetica" pitchFamily="2" charset="0"/>
              </a:rPr>
              <a:t> </a:t>
            </a:r>
            <a:r>
              <a:rPr lang="tr-TR" sz="2800" b="0" i="0" dirty="0" err="1">
                <a:solidFill>
                  <a:srgbClr val="333333"/>
                </a:solidFill>
                <a:effectLst/>
                <a:latin typeface="Helvetica" pitchFamily="2" charset="0"/>
              </a:rPr>
              <a:t>or</a:t>
            </a:r>
            <a:r>
              <a:rPr lang="tr-TR" sz="2800" b="0" i="0" dirty="0">
                <a:solidFill>
                  <a:srgbClr val="333333"/>
                </a:solidFill>
                <a:effectLst/>
                <a:latin typeface="Helvetica" pitchFamily="2" charset="0"/>
              </a:rPr>
              <a:t> </a:t>
            </a:r>
            <a:r>
              <a:rPr lang="tr-TR" sz="2800" b="0" i="0" dirty="0" err="1">
                <a:solidFill>
                  <a:srgbClr val="333333"/>
                </a:solidFill>
                <a:effectLst/>
                <a:latin typeface="Helvetica" pitchFamily="2" charset="0"/>
              </a:rPr>
              <a:t>confirmed</a:t>
            </a:r>
            <a:r>
              <a:rPr lang="tr-TR" sz="2800" b="0" i="0" dirty="0">
                <a:solidFill>
                  <a:srgbClr val="333333"/>
                </a:solidFill>
                <a:effectLst/>
                <a:latin typeface="Helvetica" pitchFamily="2" charset="0"/>
              </a:rPr>
              <a:t> </a:t>
            </a:r>
            <a:r>
              <a:rPr lang="tr-TR" sz="2800" b="0" i="0" dirty="0" err="1">
                <a:solidFill>
                  <a:srgbClr val="333333"/>
                </a:solidFill>
                <a:effectLst/>
                <a:latin typeface="Helvetica" pitchFamily="2" charset="0"/>
              </a:rPr>
              <a:t>cancer</a:t>
            </a:r>
            <a:r>
              <a:rPr lang="tr-TR" sz="2800" b="0" i="0" dirty="0">
                <a:solidFill>
                  <a:srgbClr val="333333"/>
                </a:solidFill>
                <a:effectLst/>
                <a:latin typeface="Helvetica" pitchFamily="2" charset="0"/>
              </a:rPr>
              <a:t> </a:t>
            </a:r>
          </a:p>
          <a:p>
            <a:pPr marL="457200" indent="-457200">
              <a:buFont typeface="Wingdings" pitchFamily="2" charset="2"/>
              <a:buChar char="Ø"/>
            </a:pPr>
            <a:r>
              <a:rPr lang="tr-TR" sz="2800" b="0" i="0" dirty="0">
                <a:solidFill>
                  <a:srgbClr val="333333"/>
                </a:solidFill>
                <a:effectLst/>
                <a:latin typeface="Helvetica" pitchFamily="2" charset="0"/>
              </a:rPr>
              <a:t>in </a:t>
            </a:r>
            <a:r>
              <a:rPr lang="tr-TR" sz="2800" b="0" i="0" dirty="0" err="1">
                <a:solidFill>
                  <a:srgbClr val="333333"/>
                </a:solidFill>
                <a:effectLst/>
                <a:latin typeface="Helvetica" pitchFamily="2" charset="0"/>
              </a:rPr>
              <a:t>women</a:t>
            </a:r>
            <a:r>
              <a:rPr lang="tr-TR" sz="2800" b="0" i="0" dirty="0">
                <a:solidFill>
                  <a:srgbClr val="333333"/>
                </a:solidFill>
                <a:effectLst/>
                <a:latin typeface="Helvetica" pitchFamily="2" charset="0"/>
              </a:rPr>
              <a:t> </a:t>
            </a:r>
            <a:r>
              <a:rPr lang="tr-TR" sz="2800" b="0" i="0" dirty="0" err="1">
                <a:solidFill>
                  <a:srgbClr val="333333"/>
                </a:solidFill>
                <a:effectLst/>
                <a:latin typeface="Helvetica" pitchFamily="2" charset="0"/>
              </a:rPr>
              <a:t>over</a:t>
            </a:r>
            <a:r>
              <a:rPr lang="tr-TR" sz="2800" b="0" i="0" dirty="0">
                <a:solidFill>
                  <a:srgbClr val="333333"/>
                </a:solidFill>
                <a:effectLst/>
                <a:latin typeface="Helvetica" pitchFamily="2" charset="0"/>
              </a:rPr>
              <a:t> 50 </a:t>
            </a:r>
            <a:r>
              <a:rPr lang="tr-TR" sz="2800" b="0" i="0" dirty="0" err="1">
                <a:solidFill>
                  <a:srgbClr val="333333"/>
                </a:solidFill>
                <a:effectLst/>
                <a:latin typeface="Helvetica" pitchFamily="2" charset="0"/>
              </a:rPr>
              <a:t>years</a:t>
            </a:r>
            <a:r>
              <a:rPr lang="tr-TR" sz="2800" b="0" i="0" dirty="0">
                <a:solidFill>
                  <a:srgbClr val="333333"/>
                </a:solidFill>
                <a:effectLst/>
                <a:latin typeface="Helvetica" pitchFamily="2" charset="0"/>
              </a:rPr>
              <a:t> of </a:t>
            </a:r>
            <a:r>
              <a:rPr lang="tr-TR" sz="2800" b="0" i="0" dirty="0" err="1">
                <a:solidFill>
                  <a:srgbClr val="333333"/>
                </a:solidFill>
                <a:effectLst/>
                <a:latin typeface="Helvetica" pitchFamily="2" charset="0"/>
              </a:rPr>
              <a:t>age</a:t>
            </a:r>
            <a:r>
              <a:rPr lang="tr-TR" sz="2800" b="0" i="0" dirty="0">
                <a:solidFill>
                  <a:srgbClr val="333333"/>
                </a:solidFill>
                <a:effectLst/>
                <a:latin typeface="Helvetica" pitchFamily="2" charset="0"/>
              </a:rPr>
              <a:t> </a:t>
            </a:r>
            <a:r>
              <a:rPr lang="tr-TR" sz="2800" b="0" i="0" dirty="0" err="1">
                <a:solidFill>
                  <a:srgbClr val="333333"/>
                </a:solidFill>
                <a:effectLst/>
                <a:latin typeface="Helvetica" pitchFamily="2" charset="0"/>
              </a:rPr>
              <a:t>having</a:t>
            </a:r>
            <a:r>
              <a:rPr lang="tr-TR" sz="2800" b="0" i="0" dirty="0">
                <a:solidFill>
                  <a:srgbClr val="333333"/>
                </a:solidFill>
                <a:effectLst/>
                <a:latin typeface="Helvetica" pitchFamily="2" charset="0"/>
              </a:rPr>
              <a:t> a </a:t>
            </a:r>
            <a:r>
              <a:rPr lang="tr-TR" sz="2800" b="0" i="0" dirty="0" err="1">
                <a:solidFill>
                  <a:srgbClr val="333333"/>
                </a:solidFill>
                <a:effectLst/>
                <a:latin typeface="Helvetica" pitchFamily="2" charset="0"/>
              </a:rPr>
              <a:t>myomectomy</a:t>
            </a:r>
            <a:r>
              <a:rPr lang="tr-TR" sz="2800" b="0" i="0" dirty="0">
                <a:solidFill>
                  <a:srgbClr val="333333"/>
                </a:solidFill>
                <a:effectLst/>
                <a:latin typeface="Helvetica" pitchFamily="2" charset="0"/>
              </a:rPr>
              <a:t> </a:t>
            </a:r>
            <a:r>
              <a:rPr lang="tr-TR" sz="2800" b="0" i="0" dirty="0" err="1">
                <a:solidFill>
                  <a:srgbClr val="333333"/>
                </a:solidFill>
                <a:effectLst/>
                <a:latin typeface="Helvetica" pitchFamily="2" charset="0"/>
              </a:rPr>
              <a:t>or</a:t>
            </a:r>
            <a:r>
              <a:rPr lang="tr-TR" sz="2800" b="0" i="0" dirty="0">
                <a:solidFill>
                  <a:srgbClr val="333333"/>
                </a:solidFill>
                <a:effectLst/>
                <a:latin typeface="Helvetica" pitchFamily="2" charset="0"/>
              </a:rPr>
              <a:t> </a:t>
            </a:r>
            <a:r>
              <a:rPr lang="tr-TR" sz="2800" b="0" i="0" dirty="0" err="1">
                <a:solidFill>
                  <a:srgbClr val="333333"/>
                </a:solidFill>
                <a:effectLst/>
                <a:latin typeface="Helvetica" pitchFamily="2" charset="0"/>
              </a:rPr>
              <a:t>hysterectomy</a:t>
            </a:r>
            <a:r>
              <a:rPr lang="tr-TR" sz="2800" b="0" i="0" dirty="0">
                <a:solidFill>
                  <a:srgbClr val="333333"/>
                </a:solidFill>
                <a:effectLst/>
                <a:latin typeface="Helvetica" pitchFamily="2" charset="0"/>
              </a:rPr>
              <a:t> </a:t>
            </a:r>
            <a:r>
              <a:rPr lang="tr-TR" sz="2800" b="0" i="0" dirty="0" err="1">
                <a:solidFill>
                  <a:srgbClr val="333333"/>
                </a:solidFill>
                <a:effectLst/>
                <a:latin typeface="Helvetica" pitchFamily="2" charset="0"/>
              </a:rPr>
              <a:t>for</a:t>
            </a:r>
            <a:r>
              <a:rPr lang="tr-TR" sz="2800" b="0" i="0" dirty="0">
                <a:solidFill>
                  <a:srgbClr val="333333"/>
                </a:solidFill>
                <a:effectLst/>
                <a:latin typeface="Helvetica" pitchFamily="2" charset="0"/>
              </a:rPr>
              <a:t> </a:t>
            </a:r>
            <a:r>
              <a:rPr lang="tr-TR" sz="2800" b="0" i="0" dirty="0" err="1">
                <a:solidFill>
                  <a:srgbClr val="333333"/>
                </a:solidFill>
                <a:effectLst/>
                <a:latin typeface="Helvetica" pitchFamily="2" charset="0"/>
              </a:rPr>
              <a:t>uterine</a:t>
            </a:r>
            <a:r>
              <a:rPr lang="tr-TR" sz="2800" b="0" i="0" dirty="0">
                <a:solidFill>
                  <a:srgbClr val="333333"/>
                </a:solidFill>
                <a:effectLst/>
                <a:latin typeface="Helvetica" pitchFamily="2" charset="0"/>
              </a:rPr>
              <a:t> </a:t>
            </a:r>
            <a:r>
              <a:rPr lang="tr-TR" sz="2800" b="0" i="0" dirty="0" err="1">
                <a:solidFill>
                  <a:srgbClr val="333333"/>
                </a:solidFill>
                <a:effectLst/>
                <a:latin typeface="Helvetica" pitchFamily="2" charset="0"/>
              </a:rPr>
              <a:t>fibroids</a:t>
            </a:r>
            <a:r>
              <a:rPr lang="tr-TR" sz="2800" b="0" i="0" dirty="0">
                <a:solidFill>
                  <a:srgbClr val="333333"/>
                </a:solidFill>
                <a:effectLst/>
                <a:latin typeface="Helvetica" pitchFamily="2" charset="0"/>
              </a:rPr>
              <a:t>.</a:t>
            </a:r>
            <a:endParaRPr lang="tr-TR" sz="2800" dirty="0"/>
          </a:p>
        </p:txBody>
      </p:sp>
    </p:spTree>
    <p:extLst>
      <p:ext uri="{BB962C8B-B14F-4D97-AF65-F5344CB8AC3E}">
        <p14:creationId xmlns:p14="http://schemas.microsoft.com/office/powerpoint/2010/main" val="19669657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4294967295"/>
          </p:nvPr>
        </p:nvSpPr>
        <p:spPr>
          <a:xfrm>
            <a:off x="872729" y="3436144"/>
            <a:ext cx="7398544" cy="2251472"/>
          </a:xfrm>
          <a:noFill/>
        </p:spPr>
        <p:txBody>
          <a:bodyPr/>
          <a:lstStyle/>
          <a:p>
            <a:pPr defTabSz="342900">
              <a:lnSpc>
                <a:spcPct val="100000"/>
              </a:lnSpc>
              <a:buSzPct val="70000"/>
              <a:buBlip>
                <a:blip r:embed="rId3"/>
              </a:buBlip>
              <a:defRPr/>
            </a:pPr>
            <a:r>
              <a:rPr lang="en-US" sz="2250" dirty="0"/>
              <a:t>In a nationwide study including 212 LMSs over a period of 10 years in Norway, LMS was </a:t>
            </a:r>
            <a:r>
              <a:rPr lang="en-US" sz="2250" dirty="0" err="1"/>
              <a:t>histopathologically</a:t>
            </a:r>
            <a:r>
              <a:rPr lang="en-US" sz="2250" dirty="0"/>
              <a:t> verified in only </a:t>
            </a:r>
            <a:r>
              <a:rPr lang="en-US" sz="2250" b="1" dirty="0">
                <a:solidFill>
                  <a:srgbClr val="C00000"/>
                </a:solidFill>
              </a:rPr>
              <a:t>23% </a:t>
            </a:r>
            <a:r>
              <a:rPr lang="en-US" sz="2250" dirty="0"/>
              <a:t>of the cases pre-operatively.</a:t>
            </a:r>
          </a:p>
          <a:p>
            <a:pPr defTabSz="342900">
              <a:lnSpc>
                <a:spcPct val="100000"/>
              </a:lnSpc>
              <a:buSzPct val="70000"/>
              <a:buBlip>
                <a:blip r:embed="rId3"/>
              </a:buBlip>
              <a:defRPr/>
            </a:pPr>
            <a:r>
              <a:rPr lang="en-US" sz="2250" dirty="0"/>
              <a:t>Approximately </a:t>
            </a:r>
            <a:r>
              <a:rPr lang="en-US" sz="2250" b="1" dirty="0">
                <a:solidFill>
                  <a:srgbClr val="C00000"/>
                </a:solidFill>
              </a:rPr>
              <a:t>54%</a:t>
            </a:r>
            <a:r>
              <a:rPr lang="en-US" sz="2250" dirty="0"/>
              <a:t> of uterine LMSs were unidentified prior to surgery</a:t>
            </a:r>
          </a:p>
        </p:txBody>
      </p:sp>
      <p:pic>
        <p:nvPicPr>
          <p:cNvPr id="21507" name="Resim 7"/>
          <p:cNvPicPr>
            <a:picLocks noChangeAspect="1" noChangeArrowheads="1"/>
          </p:cNvPicPr>
          <p:nvPr/>
        </p:nvPicPr>
        <p:blipFill>
          <a:blip r:embed="rId4"/>
          <a:srcRect r="6177"/>
          <a:stretch>
            <a:fillRect/>
          </a:stretch>
        </p:blipFill>
        <p:spPr bwMode="auto">
          <a:xfrm>
            <a:off x="872729" y="1155479"/>
            <a:ext cx="7398544" cy="2064544"/>
          </a:xfrm>
          <a:prstGeom prst="roundRect">
            <a:avLst>
              <a:gd name="adj" fmla="val 3634"/>
            </a:avLst>
          </a:prstGeom>
          <a:solidFill>
            <a:srgbClr val="FFFFFF">
              <a:shade val="85000"/>
            </a:srgbClr>
          </a:solidFill>
          <a:ln w="19050">
            <a:solidFill>
              <a:schemeClr val="tx1">
                <a:lumMod val="65000"/>
                <a:lumOff val="35000"/>
              </a:schemeClr>
            </a:solidFill>
          </a:ln>
          <a:effectLst>
            <a:outerShdw blurRad="63500" algn="ctr" rotWithShape="0">
              <a:prstClr val="black">
                <a:alpha val="60000"/>
              </a:prstClr>
            </a:outerShdw>
          </a:effectLst>
        </p:spPr>
      </p:pic>
      <p:sp>
        <p:nvSpPr>
          <p:cNvPr id="4" name="Yuvarlatılmış Dikdörtgen 3"/>
          <p:cNvSpPr/>
          <p:nvPr/>
        </p:nvSpPr>
        <p:spPr>
          <a:xfrm>
            <a:off x="873277" y="3400426"/>
            <a:ext cx="7397996" cy="2210631"/>
          </a:xfrm>
          <a:prstGeom prst="roundRect">
            <a:avLst>
              <a:gd name="adj" fmla="val 3637"/>
            </a:avLst>
          </a:prstGeom>
          <a:noFill/>
          <a:ln w="19050">
            <a:solidFill>
              <a:srgbClr val="7030A0"/>
            </a:solidFill>
          </a:ln>
        </p:spPr>
        <p:style>
          <a:lnRef idx="0">
            <a:schemeClr val="accent1"/>
          </a:lnRef>
          <a:fillRef idx="3">
            <a:schemeClr val="accent1"/>
          </a:fillRef>
          <a:effectRef idx="3">
            <a:schemeClr val="accent1"/>
          </a:effectRef>
          <a:fontRef idx="minor">
            <a:schemeClr val="lt1"/>
          </a:fontRef>
        </p:style>
        <p:txBody>
          <a:bodyPr rtlCol="0" anchor="ctr"/>
          <a:lstStyle/>
          <a:p>
            <a:pPr algn="ctr" defTabSz="685800"/>
            <a:endParaRPr lang="tr-TR" sz="1350">
              <a:solidFill>
                <a:prstClr val="white"/>
              </a:solidFill>
              <a:latin typeface="Calibri"/>
            </a:endParaRPr>
          </a:p>
        </p:txBody>
      </p:sp>
      <p:sp>
        <p:nvSpPr>
          <p:cNvPr id="5" name="Metin kutusu 3"/>
          <p:cNvSpPr txBox="1">
            <a:spLocks noChangeArrowheads="1"/>
          </p:cNvSpPr>
          <p:nvPr/>
        </p:nvSpPr>
        <p:spPr bwMode="auto">
          <a:xfrm>
            <a:off x="3114676" y="5072146"/>
            <a:ext cx="5083709" cy="46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defPPr>
              <a:defRPr lang="en-US"/>
            </a:defPPr>
            <a:lvl1pPr marL="228600" indent="-228600" algn="r">
              <a:lnSpc>
                <a:spcPct val="90000"/>
              </a:lnSpc>
              <a:spcBef>
                <a:spcPts val="1000"/>
              </a:spcBef>
              <a:buSzPct val="130000"/>
              <a:buFont typeface="Arial" panose="020B0604020202020204" pitchFamily="34" charset="0"/>
              <a:buBlip>
                <a:blip r:embed="rId5"/>
              </a:buBlip>
              <a:defRPr sz="1600" i="1">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latin typeface="Calibri" panose="020F0502020204030204" pitchFamily="34" charset="0"/>
              </a:defRPr>
            </a:lvl9pPr>
          </a:lstStyle>
          <a:p>
            <a:pPr marL="171450" indent="-171450" defTabSz="685800">
              <a:lnSpc>
                <a:spcPct val="100000"/>
              </a:lnSpc>
              <a:spcBef>
                <a:spcPts val="0"/>
              </a:spcBef>
            </a:pPr>
            <a:r>
              <a:rPr lang="en-US" sz="1200" dirty="0" err="1">
                <a:solidFill>
                  <a:prstClr val="black"/>
                </a:solidFill>
              </a:rPr>
              <a:t>Skorstad</a:t>
            </a:r>
            <a:r>
              <a:rPr lang="en-US" sz="1200" dirty="0">
                <a:solidFill>
                  <a:prstClr val="black"/>
                </a:solidFill>
              </a:rPr>
              <a:t> M</a:t>
            </a:r>
            <a:r>
              <a:rPr lang="tr-TR" sz="1200" dirty="0">
                <a:solidFill>
                  <a:prstClr val="black"/>
                </a:solidFill>
              </a:rPr>
              <a:t>.</a:t>
            </a:r>
            <a:r>
              <a:rPr lang="en-US" sz="1200" dirty="0">
                <a:solidFill>
                  <a:prstClr val="black"/>
                </a:solidFill>
              </a:rPr>
              <a:t> </a:t>
            </a:r>
            <a:r>
              <a:rPr lang="en-US" sz="1200" dirty="0" err="1">
                <a:solidFill>
                  <a:prstClr val="black"/>
                </a:solidFill>
              </a:rPr>
              <a:t>Acta</a:t>
            </a:r>
            <a:r>
              <a:rPr lang="en-US" sz="1200" dirty="0">
                <a:solidFill>
                  <a:prstClr val="black"/>
                </a:solidFill>
              </a:rPr>
              <a:t> </a:t>
            </a:r>
            <a:r>
              <a:rPr lang="en-US" sz="1200" dirty="0" err="1">
                <a:solidFill>
                  <a:prstClr val="black"/>
                </a:solidFill>
              </a:rPr>
              <a:t>Obstet</a:t>
            </a:r>
            <a:r>
              <a:rPr lang="en-US" sz="1200" dirty="0">
                <a:solidFill>
                  <a:prstClr val="black"/>
                </a:solidFill>
              </a:rPr>
              <a:t> </a:t>
            </a:r>
            <a:r>
              <a:rPr lang="en-US" sz="1200" dirty="0" err="1">
                <a:solidFill>
                  <a:prstClr val="black"/>
                </a:solidFill>
              </a:rPr>
              <a:t>Gynecol</a:t>
            </a:r>
            <a:r>
              <a:rPr lang="en-US" sz="1200" dirty="0">
                <a:solidFill>
                  <a:prstClr val="black"/>
                </a:solidFill>
              </a:rPr>
              <a:t> </a:t>
            </a:r>
            <a:r>
              <a:rPr lang="en-US" sz="1200" dirty="0" err="1">
                <a:solidFill>
                  <a:prstClr val="black"/>
                </a:solidFill>
              </a:rPr>
              <a:t>Scand</a:t>
            </a:r>
            <a:r>
              <a:rPr lang="tr-TR" sz="1200" dirty="0">
                <a:solidFill>
                  <a:prstClr val="black"/>
                </a:solidFill>
              </a:rPr>
              <a:t> </a:t>
            </a:r>
            <a:r>
              <a:rPr lang="en-US" sz="1200" dirty="0">
                <a:solidFill>
                  <a:prstClr val="black"/>
                </a:solidFill>
              </a:rPr>
              <a:t>2016</a:t>
            </a:r>
          </a:p>
        </p:txBody>
      </p:sp>
    </p:spTree>
    <p:extLst>
      <p:ext uri="{BB962C8B-B14F-4D97-AF65-F5344CB8AC3E}">
        <p14:creationId xmlns:p14="http://schemas.microsoft.com/office/powerpoint/2010/main" val="3408800422"/>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B41F1C3-66C7-C9EA-F2AA-EACCC95C4CDC}"/>
              </a:ext>
            </a:extLst>
          </p:cNvPr>
          <p:cNvSpPr>
            <a:spLocks noGrp="1"/>
          </p:cNvSpPr>
          <p:nvPr>
            <p:ph type="title"/>
          </p:nvPr>
        </p:nvSpPr>
        <p:spPr>
          <a:solidFill>
            <a:srgbClr val="FFC000"/>
          </a:solidFill>
        </p:spPr>
        <p:txBody>
          <a:bodyPr/>
          <a:lstStyle/>
          <a:p>
            <a:pPr algn="ctr"/>
            <a:r>
              <a:rPr lang="tr-TR" b="1" dirty="0" err="1"/>
              <a:t>Uterine</a:t>
            </a:r>
            <a:r>
              <a:rPr lang="tr-TR" b="1" dirty="0"/>
              <a:t> </a:t>
            </a:r>
            <a:r>
              <a:rPr lang="tr-TR" b="1" dirty="0" err="1"/>
              <a:t>sarcomas</a:t>
            </a:r>
            <a:endParaRPr lang="tr-TR" b="1" dirty="0"/>
          </a:p>
        </p:txBody>
      </p:sp>
      <p:sp>
        <p:nvSpPr>
          <p:cNvPr id="3" name="İçerik Yer Tutucusu 2">
            <a:extLst>
              <a:ext uri="{FF2B5EF4-FFF2-40B4-BE49-F238E27FC236}">
                <a16:creationId xmlns:a16="http://schemas.microsoft.com/office/drawing/2014/main" id="{9E0C5030-6A37-EB4B-6881-4F2FB0B88CC8}"/>
              </a:ext>
            </a:extLst>
          </p:cNvPr>
          <p:cNvSpPr>
            <a:spLocks noGrp="1"/>
          </p:cNvSpPr>
          <p:nvPr>
            <p:ph idx="1"/>
          </p:nvPr>
        </p:nvSpPr>
        <p:spPr/>
        <p:txBody>
          <a:bodyPr>
            <a:normAutofit/>
          </a:bodyPr>
          <a:lstStyle/>
          <a:p>
            <a:pPr marL="0" indent="0">
              <a:buNone/>
            </a:pPr>
            <a:r>
              <a:rPr lang="tr-TR" sz="4400" dirty="0"/>
              <a:t>0.5-1% of </a:t>
            </a:r>
            <a:r>
              <a:rPr lang="tr-TR" sz="4400" dirty="0" err="1"/>
              <a:t>malignant</a:t>
            </a:r>
            <a:r>
              <a:rPr lang="tr-TR" sz="4400" dirty="0"/>
              <a:t> </a:t>
            </a:r>
            <a:r>
              <a:rPr lang="tr-TR" sz="4400" dirty="0" err="1"/>
              <a:t>gynecologic</a:t>
            </a:r>
            <a:r>
              <a:rPr lang="tr-TR" sz="4400" dirty="0"/>
              <a:t> </a:t>
            </a:r>
            <a:r>
              <a:rPr lang="tr-TR" sz="4400" dirty="0" err="1"/>
              <a:t>tumors</a:t>
            </a:r>
            <a:endParaRPr lang="tr-TR" sz="4400" dirty="0"/>
          </a:p>
          <a:p>
            <a:pPr marL="0" indent="0">
              <a:buNone/>
            </a:pPr>
            <a:r>
              <a:rPr lang="tr-TR" sz="4400" dirty="0"/>
              <a:t>3-7% of </a:t>
            </a:r>
            <a:r>
              <a:rPr lang="tr-TR" sz="4400" dirty="0" err="1"/>
              <a:t>malignant</a:t>
            </a:r>
            <a:r>
              <a:rPr lang="tr-TR" sz="4400" dirty="0"/>
              <a:t> </a:t>
            </a:r>
            <a:r>
              <a:rPr lang="tr-TR" sz="4400" dirty="0" err="1"/>
              <a:t>uterine</a:t>
            </a:r>
            <a:r>
              <a:rPr lang="tr-TR" sz="4400" dirty="0"/>
              <a:t> </a:t>
            </a:r>
            <a:r>
              <a:rPr lang="tr-TR" sz="4400" dirty="0" err="1"/>
              <a:t>tumors</a:t>
            </a:r>
            <a:endParaRPr lang="tr-TR" sz="4400" dirty="0"/>
          </a:p>
          <a:p>
            <a:pPr marL="0" indent="0">
              <a:buNone/>
            </a:pPr>
            <a:endParaRPr lang="tr-TR" sz="4400" dirty="0"/>
          </a:p>
        </p:txBody>
      </p:sp>
    </p:spTree>
    <p:extLst>
      <p:ext uri="{BB962C8B-B14F-4D97-AF65-F5344CB8AC3E}">
        <p14:creationId xmlns:p14="http://schemas.microsoft.com/office/powerpoint/2010/main" val="15600826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solidFill>
            <a:srgbClr val="FFC000"/>
          </a:solidFill>
        </p:spPr>
        <p:txBody>
          <a:bodyPr/>
          <a:lstStyle/>
          <a:p>
            <a:pPr algn="ctr"/>
            <a:r>
              <a:rPr lang="en-US" altLang="tr-TR" b="1" dirty="0"/>
              <a:t>P</a:t>
            </a:r>
            <a:r>
              <a:rPr lang="tr-TR" altLang="tr-TR" b="1" dirty="0" err="1"/>
              <a:t>reoperative</a:t>
            </a:r>
            <a:r>
              <a:rPr lang="tr-TR" altLang="tr-TR" b="1" dirty="0"/>
              <a:t> </a:t>
            </a:r>
            <a:r>
              <a:rPr lang="tr-TR" altLang="tr-TR" b="1" dirty="0" err="1"/>
              <a:t>diagnosis</a:t>
            </a:r>
            <a:endParaRPr lang="tr-TR" altLang="tr-TR" b="1" dirty="0"/>
          </a:p>
        </p:txBody>
      </p:sp>
      <p:sp>
        <p:nvSpPr>
          <p:cNvPr id="82947" name="Content Placeholder 2"/>
          <p:cNvSpPr>
            <a:spLocks noGrp="1"/>
          </p:cNvSpPr>
          <p:nvPr>
            <p:ph idx="13"/>
          </p:nvPr>
        </p:nvSpPr>
        <p:spPr>
          <a:xfrm>
            <a:off x="407194" y="2114550"/>
            <a:ext cx="8329613" cy="3404822"/>
          </a:xfrm>
        </p:spPr>
        <p:txBody>
          <a:bodyPr/>
          <a:lstStyle/>
          <a:p>
            <a:pPr marL="0" indent="0">
              <a:buNone/>
            </a:pPr>
            <a:r>
              <a:rPr lang="en-US" altLang="tr-TR" sz="2400" dirty="0">
                <a:solidFill>
                  <a:srgbClr val="0000CC"/>
                </a:solidFill>
              </a:rPr>
              <a:t>T</a:t>
            </a:r>
            <a:r>
              <a:rPr lang="tr-TR" altLang="tr-TR" sz="2400" dirty="0" err="1">
                <a:solidFill>
                  <a:srgbClr val="0000CC"/>
                </a:solidFill>
              </a:rPr>
              <a:t>ransvaginal</a:t>
            </a:r>
            <a:r>
              <a:rPr lang="tr-TR" altLang="tr-TR" sz="2400" dirty="0">
                <a:solidFill>
                  <a:srgbClr val="0000CC"/>
                </a:solidFill>
              </a:rPr>
              <a:t> </a:t>
            </a:r>
            <a:r>
              <a:rPr lang="tr-TR" altLang="tr-TR" sz="2400" dirty="0" err="1">
                <a:solidFill>
                  <a:srgbClr val="0000CC"/>
                </a:solidFill>
              </a:rPr>
              <a:t>sonography</a:t>
            </a:r>
            <a:endParaRPr lang="tr-TR" altLang="tr-TR" sz="2400" dirty="0">
              <a:solidFill>
                <a:srgbClr val="0000CC"/>
              </a:solidFill>
            </a:endParaRPr>
          </a:p>
          <a:p>
            <a:r>
              <a:rPr lang="en-US" altLang="tr-TR" dirty="0"/>
              <a:t>N</a:t>
            </a:r>
            <a:r>
              <a:rPr lang="tr-TR" altLang="tr-TR" dirty="0"/>
              <a:t>o </a:t>
            </a:r>
            <a:r>
              <a:rPr lang="tr-TR" altLang="tr-TR" dirty="0" err="1"/>
              <a:t>pathogonomic</a:t>
            </a:r>
            <a:r>
              <a:rPr lang="tr-TR" altLang="tr-TR" dirty="0"/>
              <a:t> </a:t>
            </a:r>
            <a:r>
              <a:rPr lang="tr-TR" altLang="tr-TR" dirty="0" err="1"/>
              <a:t>signs</a:t>
            </a:r>
            <a:r>
              <a:rPr lang="tr-TR" altLang="tr-TR" dirty="0"/>
              <a:t> </a:t>
            </a:r>
          </a:p>
          <a:p>
            <a:r>
              <a:rPr lang="en-US" altLang="tr-TR" dirty="0"/>
              <a:t>W</a:t>
            </a:r>
            <a:r>
              <a:rPr lang="tr-TR" altLang="tr-TR" dirty="0"/>
              <a:t>hat </a:t>
            </a:r>
            <a:r>
              <a:rPr lang="tr-TR" altLang="tr-TR" dirty="0" err="1"/>
              <a:t>may</a:t>
            </a:r>
            <a:r>
              <a:rPr lang="tr-TR" altLang="tr-TR" dirty="0"/>
              <a:t> </a:t>
            </a:r>
            <a:r>
              <a:rPr lang="tr-TR" altLang="tr-TR" dirty="0" err="1"/>
              <a:t>help</a:t>
            </a:r>
            <a:r>
              <a:rPr lang="tr-TR" altLang="tr-TR" dirty="0"/>
              <a:t>:</a:t>
            </a:r>
          </a:p>
        </p:txBody>
      </p:sp>
      <p:graphicFrame>
        <p:nvGraphicFramePr>
          <p:cNvPr id="4" name="Table 4"/>
          <p:cNvGraphicFramePr>
            <a:graphicFrameLocks noGrp="1"/>
          </p:cNvGraphicFramePr>
          <p:nvPr/>
        </p:nvGraphicFramePr>
        <p:xfrm>
          <a:off x="461962" y="3459598"/>
          <a:ext cx="5574505" cy="1943010"/>
        </p:xfrm>
        <a:graphic>
          <a:graphicData uri="http://schemas.openxmlformats.org/drawingml/2006/table">
            <a:tbl>
              <a:tblPr firstRow="1" bandRow="1">
                <a:tableStyleId>{69012ECD-51FC-41F1-AA8D-1B2483CD663E}</a:tableStyleId>
              </a:tblPr>
              <a:tblGrid>
                <a:gridCol w="1488281">
                  <a:extLst>
                    <a:ext uri="{9D8B030D-6E8A-4147-A177-3AD203B41FA5}">
                      <a16:colId xmlns:a16="http://schemas.microsoft.com/office/drawing/2014/main" val="20000"/>
                    </a:ext>
                  </a:extLst>
                </a:gridCol>
                <a:gridCol w="1993106">
                  <a:extLst>
                    <a:ext uri="{9D8B030D-6E8A-4147-A177-3AD203B41FA5}">
                      <a16:colId xmlns:a16="http://schemas.microsoft.com/office/drawing/2014/main" val="20001"/>
                    </a:ext>
                  </a:extLst>
                </a:gridCol>
                <a:gridCol w="2093118">
                  <a:extLst>
                    <a:ext uri="{9D8B030D-6E8A-4147-A177-3AD203B41FA5}">
                      <a16:colId xmlns:a16="http://schemas.microsoft.com/office/drawing/2014/main" val="20002"/>
                    </a:ext>
                  </a:extLst>
                </a:gridCol>
              </a:tblGrid>
              <a:tr h="297162">
                <a:tc>
                  <a:txBody>
                    <a:bodyPr/>
                    <a:lstStyle/>
                    <a:p>
                      <a:endParaRPr lang="x-none" sz="1500" b="1" dirty="0"/>
                    </a:p>
                  </a:txBody>
                  <a:tcPr marL="68583" marR="68583" marT="34281" marB="34281">
                    <a:lnL w="28575" cap="flat" cmpd="sng" algn="ctr">
                      <a:solidFill>
                        <a:schemeClr val="accent1"/>
                      </a:solidFill>
                      <a:prstDash val="solid"/>
                      <a:round/>
                      <a:headEnd type="none" w="med" len="med"/>
                      <a:tailEnd type="none" w="med" len="med"/>
                    </a:lnL>
                    <a:lnR w="9525" cap="flat" cmpd="sng" algn="ctr">
                      <a:solidFill>
                        <a:schemeClr val="bg1"/>
                      </a:solidFill>
                      <a:prstDash val="solid"/>
                      <a:round/>
                      <a:headEnd type="none" w="med" len="med"/>
                      <a:tailEnd type="none" w="med" len="med"/>
                    </a:lnR>
                    <a:lnT w="28575" cap="flat" cmpd="sng" algn="ctr">
                      <a:solidFill>
                        <a:schemeClr val="accent1"/>
                      </a:solidFill>
                      <a:prstDash val="solid"/>
                      <a:round/>
                      <a:headEnd type="none" w="med" len="med"/>
                      <a:tailEnd type="none" w="med" len="med"/>
                    </a:lnT>
                  </a:tcPr>
                </a:tc>
                <a:tc>
                  <a:txBody>
                    <a:bodyPr/>
                    <a:lstStyle/>
                    <a:p>
                      <a:r>
                        <a:rPr lang="en-US" sz="1500" b="1" dirty="0"/>
                        <a:t>M</a:t>
                      </a:r>
                      <a:r>
                        <a:rPr lang="x-none" sz="1500" b="1" dirty="0"/>
                        <a:t>yoma </a:t>
                      </a:r>
                    </a:p>
                  </a:txBody>
                  <a:tcPr marL="68583" marR="68583" marT="34281" marB="34281">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28575" cap="flat" cmpd="sng" algn="ctr">
                      <a:solidFill>
                        <a:schemeClr val="accent1"/>
                      </a:solidFill>
                      <a:prstDash val="solid"/>
                      <a:round/>
                      <a:headEnd type="none" w="med" len="med"/>
                      <a:tailEnd type="none" w="med" len="med"/>
                    </a:lnT>
                  </a:tcPr>
                </a:tc>
                <a:tc>
                  <a:txBody>
                    <a:bodyPr/>
                    <a:lstStyle/>
                    <a:p>
                      <a:r>
                        <a:rPr lang="x-none" sz="1500" b="1" dirty="0"/>
                        <a:t>LMS</a:t>
                      </a:r>
                    </a:p>
                  </a:txBody>
                  <a:tcPr marL="68583" marR="68583" marT="34281" marB="34281">
                    <a:lnL w="9525" cap="flat" cmpd="sng" algn="ctr">
                      <a:solidFill>
                        <a:schemeClr val="bg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10000"/>
                  </a:ext>
                </a:extLst>
              </a:tr>
              <a:tr h="297162">
                <a:tc>
                  <a:txBody>
                    <a:bodyPr/>
                    <a:lstStyle/>
                    <a:p>
                      <a:r>
                        <a:rPr lang="en-US" sz="1500" b="1" dirty="0"/>
                        <a:t>S</a:t>
                      </a:r>
                      <a:r>
                        <a:rPr lang="x-none" sz="1500" b="1" dirty="0"/>
                        <a:t>hape</a:t>
                      </a:r>
                    </a:p>
                  </a:txBody>
                  <a:tcPr marL="68583" marR="68583" marT="34281" marB="34281">
                    <a:lnL w="2857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B w="9525" cap="flat" cmpd="sng" algn="ctr">
                      <a:solidFill>
                        <a:schemeClr val="accent1"/>
                      </a:solidFill>
                      <a:prstDash val="solid"/>
                      <a:round/>
                      <a:headEnd type="none" w="med" len="med"/>
                      <a:tailEnd type="none" w="med" len="med"/>
                    </a:lnB>
                  </a:tcPr>
                </a:tc>
                <a:tc>
                  <a:txBody>
                    <a:bodyPr/>
                    <a:lstStyle/>
                    <a:p>
                      <a:r>
                        <a:rPr lang="en-US" sz="1500" b="1" dirty="0"/>
                        <a:t>R</a:t>
                      </a:r>
                      <a:r>
                        <a:rPr lang="x-none" sz="1500" b="1" dirty="0"/>
                        <a:t>ound</a:t>
                      </a:r>
                    </a:p>
                  </a:txBody>
                  <a:tcPr marL="68583" marR="68583" marT="34281" marB="34281">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B w="9525" cap="flat" cmpd="sng" algn="ctr">
                      <a:solidFill>
                        <a:schemeClr val="accent1"/>
                      </a:solidFill>
                      <a:prstDash val="solid"/>
                      <a:round/>
                      <a:headEnd type="none" w="med" len="med"/>
                      <a:tailEnd type="none" w="med" len="med"/>
                    </a:lnB>
                  </a:tcPr>
                </a:tc>
                <a:tc>
                  <a:txBody>
                    <a:bodyPr/>
                    <a:lstStyle/>
                    <a:p>
                      <a:r>
                        <a:rPr lang="en-US" sz="1500" b="1" dirty="0"/>
                        <a:t>O</a:t>
                      </a:r>
                      <a:r>
                        <a:rPr lang="x-none" sz="1500" b="1" dirty="0"/>
                        <a:t>val</a:t>
                      </a:r>
                    </a:p>
                  </a:txBody>
                  <a:tcPr marL="68583" marR="68583" marT="34281" marB="34281">
                    <a:lnL w="952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1"/>
                  </a:ext>
                </a:extLst>
              </a:tr>
              <a:tr h="297162">
                <a:tc>
                  <a:txBody>
                    <a:bodyPr/>
                    <a:lstStyle/>
                    <a:p>
                      <a:r>
                        <a:rPr lang="en-US" sz="1500" b="1" dirty="0"/>
                        <a:t>E</a:t>
                      </a:r>
                      <a:r>
                        <a:rPr lang="x-none" sz="1500" b="1" dirty="0"/>
                        <a:t>chogenicity</a:t>
                      </a:r>
                    </a:p>
                  </a:txBody>
                  <a:tcPr marL="68583" marR="68583" marT="34281" marB="34281">
                    <a:lnL w="2857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r>
                        <a:rPr lang="en-US" sz="1500" b="1" dirty="0"/>
                        <a:t>F</a:t>
                      </a:r>
                      <a:r>
                        <a:rPr lang="x-none" sz="1500" b="1" dirty="0"/>
                        <a:t>requent calcifications</a:t>
                      </a:r>
                    </a:p>
                  </a:txBody>
                  <a:tcPr marL="68583" marR="68583" marT="34281" marB="34281">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r>
                        <a:rPr lang="en-US" sz="1500" b="1" dirty="0"/>
                        <a:t>I</a:t>
                      </a:r>
                      <a:r>
                        <a:rPr lang="x-none" sz="1500" b="1" dirty="0"/>
                        <a:t>nhomogeous</a:t>
                      </a:r>
                    </a:p>
                  </a:txBody>
                  <a:tcPr marL="68583" marR="68583" marT="34281" marB="34281">
                    <a:lnL w="952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2"/>
                  </a:ext>
                </a:extLst>
              </a:tr>
              <a:tr h="297162">
                <a:tc>
                  <a:txBody>
                    <a:bodyPr/>
                    <a:lstStyle/>
                    <a:p>
                      <a:r>
                        <a:rPr lang="en-US" sz="1500" b="1" dirty="0"/>
                        <a:t>C</a:t>
                      </a:r>
                      <a:r>
                        <a:rPr lang="x-none" sz="1500" b="1" dirty="0"/>
                        <a:t>entral necrosis</a:t>
                      </a:r>
                    </a:p>
                  </a:txBody>
                  <a:tcPr marL="68583" marR="68583" marT="34281" marB="34281">
                    <a:lnL w="2857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r>
                        <a:rPr lang="en-US" sz="1500" b="1" dirty="0"/>
                        <a:t>R</a:t>
                      </a:r>
                      <a:r>
                        <a:rPr lang="x-none" sz="1500" b="1" dirty="0"/>
                        <a:t>are</a:t>
                      </a:r>
                    </a:p>
                  </a:txBody>
                  <a:tcPr marL="68583" marR="68583" marT="34281" marB="34281">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r>
                        <a:rPr lang="en-US" sz="1500" b="1" dirty="0"/>
                        <a:t>Y</a:t>
                      </a:r>
                      <a:r>
                        <a:rPr lang="x-none" sz="1500" b="1" dirty="0"/>
                        <a:t>es</a:t>
                      </a:r>
                    </a:p>
                  </a:txBody>
                  <a:tcPr marL="68583" marR="68583" marT="34281" marB="34281">
                    <a:lnL w="952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3"/>
                  </a:ext>
                </a:extLst>
              </a:tr>
              <a:tr h="754362">
                <a:tc>
                  <a:txBody>
                    <a:bodyPr/>
                    <a:lstStyle/>
                    <a:p>
                      <a:r>
                        <a:rPr lang="en-US" sz="1500" b="1" dirty="0"/>
                        <a:t>D</a:t>
                      </a:r>
                      <a:r>
                        <a:rPr lang="x-none" sz="1500" b="1" dirty="0"/>
                        <a:t>oppler</a:t>
                      </a:r>
                    </a:p>
                  </a:txBody>
                  <a:tcPr marL="68583" marR="68583" marT="34281" marB="34281">
                    <a:lnL w="2857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tcPr>
                </a:tc>
                <a:tc>
                  <a:txBody>
                    <a:bodyPr/>
                    <a:lstStyle/>
                    <a:p>
                      <a:r>
                        <a:rPr lang="en-US" sz="1500" b="1" dirty="0"/>
                        <a:t>C</a:t>
                      </a:r>
                      <a:r>
                        <a:rPr lang="x-none" sz="1500" b="1" dirty="0"/>
                        <a:t>ircular flow</a:t>
                      </a:r>
                    </a:p>
                  </a:txBody>
                  <a:tcPr marL="68583" marR="68583" marT="34281" marB="34281">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tcPr>
                </a:tc>
                <a:tc>
                  <a:txBody>
                    <a:bodyPr/>
                    <a:lstStyle/>
                    <a:p>
                      <a:r>
                        <a:rPr lang="en-US" sz="1500" b="1" dirty="0"/>
                        <a:t>I</a:t>
                      </a:r>
                      <a:r>
                        <a:rPr lang="x-none" sz="1500" b="1" dirty="0"/>
                        <a:t>rregular distrubution blood vessels, low resistance, high velocity</a:t>
                      </a:r>
                    </a:p>
                  </a:txBody>
                  <a:tcPr marL="68583" marR="68583" marT="34281" marB="34281">
                    <a:lnL w="952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pic>
        <p:nvPicPr>
          <p:cNvPr id="82972" name="Picture 5"/>
          <p:cNvPicPr>
            <a:picLocks noChangeAspect="1"/>
          </p:cNvPicPr>
          <p:nvPr/>
        </p:nvPicPr>
        <p:blipFill rotWithShape="1">
          <a:blip r:embed="rId2">
            <a:extLst>
              <a:ext uri="{28A0092B-C50C-407E-A947-70E740481C1C}">
                <a14:useLocalDpi xmlns:a14="http://schemas.microsoft.com/office/drawing/2010/main" val="0"/>
              </a:ext>
            </a:extLst>
          </a:blip>
          <a:srcRect t="10114" b="6683"/>
          <a:stretch/>
        </p:blipFill>
        <p:spPr bwMode="auto">
          <a:xfrm>
            <a:off x="6122194" y="2200276"/>
            <a:ext cx="2788444" cy="2271713"/>
          </a:xfrm>
          <a:prstGeom prst="roundRect">
            <a:avLst>
              <a:gd name="adj" fmla="val 0"/>
            </a:avLst>
          </a:prstGeom>
          <a:solidFill>
            <a:srgbClr val="FFFFFF">
              <a:shade val="85000"/>
            </a:srgbClr>
          </a:solidFill>
          <a:ln w="19050">
            <a:solidFill>
              <a:schemeClr val="tx1">
                <a:lumMod val="65000"/>
                <a:lumOff val="35000"/>
              </a:schemeClr>
            </a:solidFill>
          </a:ln>
          <a:effectLst>
            <a:outerShdw blurRad="63500" algn="ctr" rotWithShape="0">
              <a:prstClr val="black">
                <a:alpha val="60000"/>
              </a:prstClr>
            </a:outerShdw>
          </a:effectLst>
        </p:spPr>
      </p:pic>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48353DA-F883-A1C6-F14B-51A7AEA393C6}"/>
              </a:ext>
            </a:extLst>
          </p:cNvPr>
          <p:cNvSpPr>
            <a:spLocks noGrp="1"/>
          </p:cNvSpPr>
          <p:nvPr>
            <p:ph type="title"/>
          </p:nvPr>
        </p:nvSpPr>
        <p:spPr>
          <a:solidFill>
            <a:srgbClr val="FFC000"/>
          </a:solidFill>
        </p:spPr>
        <p:txBody>
          <a:bodyPr/>
          <a:lstStyle/>
          <a:p>
            <a:r>
              <a:rPr lang="tr-TR" b="0" i="0" dirty="0">
                <a:solidFill>
                  <a:srgbClr val="333333"/>
                </a:solidFill>
                <a:effectLst/>
                <a:latin typeface="-apple-system"/>
              </a:rPr>
              <a:t>Sonographic </a:t>
            </a:r>
            <a:r>
              <a:rPr lang="tr-TR" b="0" i="0" dirty="0" err="1">
                <a:solidFill>
                  <a:srgbClr val="333333"/>
                </a:solidFill>
                <a:effectLst/>
                <a:latin typeface="-apple-system"/>
              </a:rPr>
              <a:t>features</a:t>
            </a:r>
            <a:r>
              <a:rPr lang="tr-TR" b="0" i="0" dirty="0">
                <a:solidFill>
                  <a:srgbClr val="333333"/>
                </a:solidFill>
                <a:effectLst/>
                <a:latin typeface="-apple-system"/>
              </a:rPr>
              <a:t> </a:t>
            </a:r>
            <a:r>
              <a:rPr lang="tr-TR" b="0" i="0" dirty="0" err="1">
                <a:solidFill>
                  <a:srgbClr val="333333"/>
                </a:solidFill>
                <a:effectLst/>
                <a:latin typeface="-apple-system"/>
              </a:rPr>
              <a:t>suggestive</a:t>
            </a:r>
            <a:r>
              <a:rPr lang="tr-TR" b="0" i="0" dirty="0">
                <a:solidFill>
                  <a:srgbClr val="333333"/>
                </a:solidFill>
                <a:effectLst/>
                <a:latin typeface="-apple-system"/>
              </a:rPr>
              <a:t> of </a:t>
            </a:r>
            <a:r>
              <a:rPr lang="tr-TR" b="0" i="0" dirty="0" err="1">
                <a:solidFill>
                  <a:srgbClr val="333333"/>
                </a:solidFill>
                <a:effectLst/>
                <a:latin typeface="-apple-system"/>
              </a:rPr>
              <a:t>uterine</a:t>
            </a:r>
            <a:r>
              <a:rPr lang="tr-TR" b="0" i="0" dirty="0">
                <a:solidFill>
                  <a:srgbClr val="333333"/>
                </a:solidFill>
                <a:effectLst/>
                <a:latin typeface="-apple-system"/>
              </a:rPr>
              <a:t> </a:t>
            </a:r>
            <a:r>
              <a:rPr lang="tr-TR" b="0" i="0" dirty="0" err="1">
                <a:solidFill>
                  <a:srgbClr val="333333"/>
                </a:solidFill>
                <a:effectLst/>
                <a:latin typeface="-apple-system"/>
              </a:rPr>
              <a:t>sarcoma</a:t>
            </a:r>
            <a:r>
              <a:rPr lang="tr-TR" b="0" i="0" dirty="0">
                <a:solidFill>
                  <a:srgbClr val="333333"/>
                </a:solidFill>
                <a:effectLst/>
                <a:latin typeface="-apple-system"/>
              </a:rPr>
              <a:t>;</a:t>
            </a:r>
            <a:endParaRPr lang="tr-TR" dirty="0"/>
          </a:p>
        </p:txBody>
      </p:sp>
      <p:sp>
        <p:nvSpPr>
          <p:cNvPr id="3" name="Alt Başlık 2">
            <a:extLst>
              <a:ext uri="{FF2B5EF4-FFF2-40B4-BE49-F238E27FC236}">
                <a16:creationId xmlns:a16="http://schemas.microsoft.com/office/drawing/2014/main" id="{E1077551-7BE8-A220-DC94-4C72DB7B4AE5}"/>
              </a:ext>
            </a:extLst>
          </p:cNvPr>
          <p:cNvSpPr>
            <a:spLocks noGrp="1"/>
          </p:cNvSpPr>
          <p:nvPr>
            <p:ph type="subTitle"/>
          </p:nvPr>
        </p:nvSpPr>
        <p:spPr>
          <a:xfrm>
            <a:off x="290946" y="1806400"/>
            <a:ext cx="8229240" cy="3977280"/>
          </a:xfrm>
        </p:spPr>
        <p:txBody>
          <a:bodyPr/>
          <a:lstStyle/>
          <a:p>
            <a:pPr>
              <a:buFont typeface="Wingdings" pitchFamily="2" charset="2"/>
              <a:buChar char="Ø"/>
            </a:pPr>
            <a:r>
              <a:rPr lang="tr-TR" b="0" i="0" dirty="0" err="1">
                <a:solidFill>
                  <a:srgbClr val="333333"/>
                </a:solidFill>
                <a:effectLst/>
                <a:latin typeface="-apple-system"/>
              </a:rPr>
              <a:t>central</a:t>
            </a:r>
            <a:r>
              <a:rPr lang="tr-TR" b="0" i="0" dirty="0">
                <a:solidFill>
                  <a:srgbClr val="333333"/>
                </a:solidFill>
                <a:effectLst/>
                <a:latin typeface="-apple-system"/>
              </a:rPr>
              <a:t> </a:t>
            </a:r>
            <a:r>
              <a:rPr lang="tr-TR" b="0" i="0" dirty="0" err="1">
                <a:solidFill>
                  <a:srgbClr val="333333"/>
                </a:solidFill>
                <a:effectLst/>
                <a:latin typeface="-apple-system"/>
              </a:rPr>
              <a:t>necrosis</a:t>
            </a:r>
            <a:endParaRPr lang="tr-TR" dirty="0">
              <a:solidFill>
                <a:srgbClr val="333333"/>
              </a:solidFill>
              <a:latin typeface="-apple-system"/>
            </a:endParaRPr>
          </a:p>
          <a:p>
            <a:pPr>
              <a:buFont typeface="Wingdings" pitchFamily="2" charset="2"/>
              <a:buChar char="Ø"/>
            </a:pPr>
            <a:r>
              <a:rPr lang="tr-TR" b="0" i="0" dirty="0" err="1">
                <a:solidFill>
                  <a:srgbClr val="333333"/>
                </a:solidFill>
                <a:effectLst/>
                <a:latin typeface="-apple-system"/>
              </a:rPr>
              <a:t>cystic</a:t>
            </a:r>
            <a:r>
              <a:rPr lang="tr-TR" b="0" i="0" dirty="0">
                <a:solidFill>
                  <a:srgbClr val="333333"/>
                </a:solidFill>
                <a:effectLst/>
                <a:latin typeface="-apple-system"/>
              </a:rPr>
              <a:t> </a:t>
            </a:r>
            <a:r>
              <a:rPr lang="tr-TR" b="0" i="0" dirty="0" err="1">
                <a:solidFill>
                  <a:srgbClr val="333333"/>
                </a:solidFill>
                <a:effectLst/>
                <a:latin typeface="-apple-system"/>
              </a:rPr>
              <a:t>changes</a:t>
            </a:r>
            <a:endParaRPr lang="tr-TR" dirty="0">
              <a:solidFill>
                <a:srgbClr val="333333"/>
              </a:solidFill>
              <a:latin typeface="-apple-system"/>
            </a:endParaRPr>
          </a:p>
          <a:p>
            <a:pPr>
              <a:buFont typeface="Wingdings" pitchFamily="2" charset="2"/>
              <a:buChar char="Ø"/>
            </a:pPr>
            <a:r>
              <a:rPr lang="tr-TR" b="0" i="0" dirty="0" err="1">
                <a:solidFill>
                  <a:srgbClr val="333333"/>
                </a:solidFill>
                <a:effectLst/>
                <a:latin typeface="-apple-system"/>
              </a:rPr>
              <a:t>heterogeneous</a:t>
            </a:r>
            <a:r>
              <a:rPr lang="tr-TR" b="0" i="0" dirty="0">
                <a:solidFill>
                  <a:srgbClr val="333333"/>
                </a:solidFill>
                <a:effectLst/>
                <a:latin typeface="-apple-system"/>
              </a:rPr>
              <a:t> </a:t>
            </a:r>
            <a:r>
              <a:rPr lang="tr-TR" b="0" i="0" dirty="0" err="1">
                <a:solidFill>
                  <a:srgbClr val="333333"/>
                </a:solidFill>
                <a:effectLst/>
                <a:latin typeface="-apple-system"/>
              </a:rPr>
              <a:t>echotexture</a:t>
            </a:r>
            <a:endParaRPr lang="tr-TR" b="0" i="0" dirty="0">
              <a:solidFill>
                <a:srgbClr val="333333"/>
              </a:solidFill>
              <a:effectLst/>
              <a:latin typeface="-apple-system"/>
            </a:endParaRPr>
          </a:p>
          <a:p>
            <a:pPr>
              <a:buFont typeface="Wingdings" pitchFamily="2" charset="2"/>
              <a:buChar char="Ø"/>
            </a:pPr>
            <a:r>
              <a:rPr lang="tr-TR" b="0" i="0" dirty="0" err="1">
                <a:solidFill>
                  <a:srgbClr val="333333"/>
                </a:solidFill>
                <a:effectLst/>
                <a:latin typeface="-apple-system"/>
              </a:rPr>
              <a:t>hypervascularity</a:t>
            </a:r>
            <a:r>
              <a:rPr lang="tr-TR" b="0" i="0" dirty="0">
                <a:solidFill>
                  <a:srgbClr val="333333"/>
                </a:solidFill>
                <a:effectLst/>
                <a:latin typeface="-apple-system"/>
              </a:rPr>
              <a:t>;</a:t>
            </a:r>
          </a:p>
          <a:p>
            <a:pPr marL="0" indent="0">
              <a:buNone/>
            </a:pPr>
            <a:r>
              <a:rPr lang="tr-TR" b="0" i="0" dirty="0">
                <a:solidFill>
                  <a:srgbClr val="333333"/>
                </a:solidFill>
                <a:effectLst/>
                <a:latin typeface="-apple-system"/>
              </a:rPr>
              <a:t> </a:t>
            </a:r>
          </a:p>
          <a:p>
            <a:pPr marL="0" indent="0">
              <a:buNone/>
            </a:pPr>
            <a:r>
              <a:rPr lang="tr-TR" b="0" i="0" dirty="0" err="1">
                <a:solidFill>
                  <a:srgbClr val="333333"/>
                </a:solidFill>
                <a:effectLst/>
                <a:latin typeface="-apple-system"/>
              </a:rPr>
              <a:t>however</a:t>
            </a:r>
            <a:r>
              <a:rPr lang="tr-TR" b="0" i="0" dirty="0">
                <a:solidFill>
                  <a:srgbClr val="333333"/>
                </a:solidFill>
                <a:effectLst/>
                <a:latin typeface="-apple-system"/>
              </a:rPr>
              <a:t>, </a:t>
            </a:r>
            <a:r>
              <a:rPr lang="tr-TR" b="0" i="0" dirty="0" err="1">
                <a:effectLst/>
                <a:latin typeface="-apple-system"/>
              </a:rPr>
              <a:t>many</a:t>
            </a:r>
            <a:r>
              <a:rPr lang="tr-TR" b="0" i="0" dirty="0">
                <a:effectLst/>
                <a:latin typeface="-apple-system"/>
              </a:rPr>
              <a:t> of </a:t>
            </a:r>
            <a:r>
              <a:rPr lang="tr-TR" b="0" i="0" dirty="0" err="1">
                <a:effectLst/>
                <a:latin typeface="-apple-system"/>
              </a:rPr>
              <a:t>these</a:t>
            </a:r>
            <a:r>
              <a:rPr lang="tr-TR" b="0" i="0" dirty="0">
                <a:effectLst/>
                <a:latin typeface="-apple-system"/>
              </a:rPr>
              <a:t> </a:t>
            </a:r>
            <a:r>
              <a:rPr lang="tr-TR" b="0" i="0" dirty="0" err="1">
                <a:effectLst/>
                <a:latin typeface="-apple-system"/>
              </a:rPr>
              <a:t>characteristics</a:t>
            </a:r>
            <a:r>
              <a:rPr lang="tr-TR" b="0" i="0" dirty="0">
                <a:effectLst/>
                <a:latin typeface="-apple-system"/>
              </a:rPr>
              <a:t> </a:t>
            </a:r>
            <a:r>
              <a:rPr lang="tr-TR" b="0" i="0" dirty="0" err="1">
                <a:effectLst/>
                <a:latin typeface="-apple-system"/>
              </a:rPr>
              <a:t>may</a:t>
            </a:r>
            <a:r>
              <a:rPr lang="tr-TR" b="0" i="0" dirty="0">
                <a:effectLst/>
                <a:latin typeface="-apple-system"/>
              </a:rPr>
              <a:t> be </a:t>
            </a:r>
            <a:r>
              <a:rPr lang="tr-TR" b="0" i="0" dirty="0" err="1">
                <a:effectLst/>
                <a:latin typeface="-apple-system"/>
              </a:rPr>
              <a:t>found</a:t>
            </a:r>
            <a:r>
              <a:rPr lang="tr-TR" b="0" i="0" dirty="0">
                <a:effectLst/>
                <a:latin typeface="-apple-system"/>
              </a:rPr>
              <a:t> in </a:t>
            </a:r>
            <a:r>
              <a:rPr lang="tr-TR" b="0" i="0" dirty="0" err="1">
                <a:effectLst/>
                <a:latin typeface="-apple-system"/>
              </a:rPr>
              <a:t>leiomyomas</a:t>
            </a:r>
            <a:endParaRPr lang="tr-TR" dirty="0"/>
          </a:p>
        </p:txBody>
      </p:sp>
      <p:sp>
        <p:nvSpPr>
          <p:cNvPr id="5" name="Metin kutusu 4">
            <a:extLst>
              <a:ext uri="{FF2B5EF4-FFF2-40B4-BE49-F238E27FC236}">
                <a16:creationId xmlns:a16="http://schemas.microsoft.com/office/drawing/2014/main" id="{860A0210-5EE1-F91F-5C07-8E30F314E278}"/>
              </a:ext>
            </a:extLst>
          </p:cNvPr>
          <p:cNvSpPr txBox="1"/>
          <p:nvPr/>
        </p:nvSpPr>
        <p:spPr>
          <a:xfrm>
            <a:off x="623454" y="6148326"/>
            <a:ext cx="8229239" cy="646331"/>
          </a:xfrm>
          <a:prstGeom prst="rect">
            <a:avLst/>
          </a:prstGeom>
          <a:noFill/>
        </p:spPr>
        <p:txBody>
          <a:bodyPr wrap="square">
            <a:spAutoFit/>
          </a:bodyPr>
          <a:lstStyle/>
          <a:p>
            <a:r>
              <a:rPr lang="tr-TR" b="0" i="0" dirty="0">
                <a:solidFill>
                  <a:srgbClr val="333333"/>
                </a:solidFill>
                <a:effectLst/>
                <a:latin typeface="-apple-system"/>
              </a:rPr>
              <a:t>Oh J, Park SB, Park HJ, et al. </a:t>
            </a:r>
            <a:r>
              <a:rPr lang="tr-TR" b="0" i="0" dirty="0" err="1">
                <a:solidFill>
                  <a:srgbClr val="333333"/>
                </a:solidFill>
                <a:effectLst/>
                <a:latin typeface="-apple-system"/>
              </a:rPr>
              <a:t>Ultrasound</a:t>
            </a:r>
            <a:r>
              <a:rPr lang="tr-TR" b="0" i="0" dirty="0">
                <a:solidFill>
                  <a:srgbClr val="333333"/>
                </a:solidFill>
                <a:effectLst/>
                <a:latin typeface="-apple-system"/>
              </a:rPr>
              <a:t> </a:t>
            </a:r>
            <a:r>
              <a:rPr lang="tr-TR" b="0" i="0" dirty="0" err="1">
                <a:solidFill>
                  <a:srgbClr val="333333"/>
                </a:solidFill>
                <a:effectLst/>
                <a:latin typeface="-apple-system"/>
              </a:rPr>
              <a:t>features</a:t>
            </a:r>
            <a:r>
              <a:rPr lang="tr-TR" b="0" i="0" dirty="0">
                <a:solidFill>
                  <a:srgbClr val="333333"/>
                </a:solidFill>
                <a:effectLst/>
                <a:latin typeface="-apple-system"/>
              </a:rPr>
              <a:t> of </a:t>
            </a:r>
            <a:r>
              <a:rPr lang="tr-TR" b="0" i="0" dirty="0" err="1">
                <a:solidFill>
                  <a:srgbClr val="333333"/>
                </a:solidFill>
                <a:effectLst/>
                <a:latin typeface="-apple-system"/>
              </a:rPr>
              <a:t>uterine</a:t>
            </a:r>
            <a:r>
              <a:rPr lang="tr-TR" b="0" i="0" dirty="0">
                <a:solidFill>
                  <a:srgbClr val="333333"/>
                </a:solidFill>
                <a:effectLst/>
                <a:latin typeface="-apple-system"/>
              </a:rPr>
              <a:t> </a:t>
            </a:r>
            <a:r>
              <a:rPr lang="tr-TR" b="0" i="0" dirty="0" err="1">
                <a:solidFill>
                  <a:srgbClr val="333333"/>
                </a:solidFill>
                <a:effectLst/>
                <a:latin typeface="-apple-system"/>
              </a:rPr>
              <a:t>sarcomas</a:t>
            </a:r>
            <a:r>
              <a:rPr lang="tr-TR" b="0" i="0" dirty="0">
                <a:solidFill>
                  <a:srgbClr val="333333"/>
                </a:solidFill>
                <a:effectLst/>
                <a:latin typeface="-apple-system"/>
              </a:rPr>
              <a:t>. </a:t>
            </a:r>
            <a:r>
              <a:rPr lang="tr-TR" b="0" i="1" dirty="0" err="1">
                <a:solidFill>
                  <a:srgbClr val="333333"/>
                </a:solidFill>
                <a:effectLst/>
                <a:latin typeface="-apple-system"/>
              </a:rPr>
              <a:t>Ultrasound</a:t>
            </a:r>
            <a:r>
              <a:rPr lang="tr-TR" b="0" i="1" dirty="0">
                <a:solidFill>
                  <a:srgbClr val="333333"/>
                </a:solidFill>
                <a:effectLst/>
                <a:latin typeface="-apple-system"/>
              </a:rPr>
              <a:t> </a:t>
            </a:r>
            <a:r>
              <a:rPr lang="tr-TR" b="0" i="1" dirty="0" err="1">
                <a:solidFill>
                  <a:srgbClr val="333333"/>
                </a:solidFill>
                <a:effectLst/>
                <a:latin typeface="-apple-system"/>
              </a:rPr>
              <a:t>Q</a:t>
            </a:r>
            <a:r>
              <a:rPr lang="tr-TR" b="0" i="0" dirty="0">
                <a:solidFill>
                  <a:srgbClr val="333333"/>
                </a:solidFill>
                <a:effectLst/>
                <a:latin typeface="-apple-system"/>
              </a:rPr>
              <a:t>. 2019 ; 35 : 376 - 384.</a:t>
            </a:r>
            <a:endParaRPr lang="tr-TR" dirty="0"/>
          </a:p>
        </p:txBody>
      </p:sp>
    </p:spTree>
    <p:extLst>
      <p:ext uri="{BB962C8B-B14F-4D97-AF65-F5344CB8AC3E}">
        <p14:creationId xmlns:p14="http://schemas.microsoft.com/office/powerpoint/2010/main" val="41701227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E2F67F26-E00E-101C-5A3C-2E3CCE397072}"/>
              </a:ext>
            </a:extLst>
          </p:cNvPr>
          <p:cNvSpPr>
            <a:spLocks noGrp="1"/>
          </p:cNvSpPr>
          <p:nvPr>
            <p:ph type="subTitle"/>
          </p:nvPr>
        </p:nvSpPr>
        <p:spPr>
          <a:xfrm>
            <a:off x="255319" y="2856600"/>
            <a:ext cx="8229240" cy="1144800"/>
          </a:xfrm>
        </p:spPr>
        <p:txBody>
          <a:bodyPr/>
          <a:lstStyle/>
          <a:p>
            <a:pPr marL="457200" indent="-457200">
              <a:buFont typeface="Wingdings" pitchFamily="2" charset="2"/>
              <a:buChar char="Ø"/>
            </a:pPr>
            <a:r>
              <a:rPr lang="tr-TR" sz="3200" dirty="0" err="1">
                <a:solidFill>
                  <a:srgbClr val="333333"/>
                </a:solidFill>
                <a:latin typeface="-apple-system"/>
              </a:rPr>
              <a:t>A</a:t>
            </a:r>
            <a:r>
              <a:rPr lang="tr-TR" sz="3200" b="0" i="0" dirty="0" err="1">
                <a:solidFill>
                  <a:srgbClr val="333333"/>
                </a:solidFill>
                <a:effectLst/>
                <a:latin typeface="-apple-system"/>
              </a:rPr>
              <a:t>id</a:t>
            </a:r>
            <a:r>
              <a:rPr lang="tr-TR" sz="3200" b="0" i="0" dirty="0">
                <a:solidFill>
                  <a:srgbClr val="333333"/>
                </a:solidFill>
                <a:effectLst/>
                <a:latin typeface="-apple-system"/>
              </a:rPr>
              <a:t> in </a:t>
            </a:r>
            <a:r>
              <a:rPr lang="tr-TR" sz="3200" b="0" i="0" dirty="0" err="1">
                <a:solidFill>
                  <a:srgbClr val="333333"/>
                </a:solidFill>
                <a:effectLst/>
                <a:latin typeface="-apple-system"/>
              </a:rPr>
              <a:t>tumor</a:t>
            </a:r>
            <a:r>
              <a:rPr lang="tr-TR" sz="3200" b="0" i="0" dirty="0">
                <a:solidFill>
                  <a:srgbClr val="333333"/>
                </a:solidFill>
                <a:effectLst/>
                <a:latin typeface="-apple-system"/>
              </a:rPr>
              <a:t> </a:t>
            </a:r>
            <a:r>
              <a:rPr lang="tr-TR" sz="3200" b="0" i="0" dirty="0" err="1">
                <a:solidFill>
                  <a:srgbClr val="333333"/>
                </a:solidFill>
                <a:effectLst/>
                <a:latin typeface="-apple-system"/>
              </a:rPr>
              <a:t>localization</a:t>
            </a:r>
            <a:r>
              <a:rPr lang="tr-TR" sz="3200" b="0" i="0" dirty="0">
                <a:solidFill>
                  <a:srgbClr val="333333"/>
                </a:solidFill>
                <a:effectLst/>
                <a:latin typeface="-apple-system"/>
              </a:rPr>
              <a:t>, </a:t>
            </a:r>
            <a:r>
              <a:rPr lang="tr-TR" sz="3200" b="0" i="0" dirty="0" err="1">
                <a:solidFill>
                  <a:srgbClr val="333333"/>
                </a:solidFill>
                <a:effectLst/>
                <a:latin typeface="-apple-system"/>
              </a:rPr>
              <a:t>identify</a:t>
            </a:r>
            <a:r>
              <a:rPr lang="tr-TR" sz="3200" b="0" i="0" dirty="0">
                <a:solidFill>
                  <a:srgbClr val="333333"/>
                </a:solidFill>
                <a:effectLst/>
                <a:latin typeface="-apple-system"/>
              </a:rPr>
              <a:t> </a:t>
            </a:r>
            <a:r>
              <a:rPr lang="tr-TR" sz="3200" b="0" i="0" dirty="0" err="1">
                <a:solidFill>
                  <a:srgbClr val="333333"/>
                </a:solidFill>
                <a:effectLst/>
                <a:latin typeface="-apple-system"/>
              </a:rPr>
              <a:t>irregular</a:t>
            </a:r>
            <a:r>
              <a:rPr lang="tr-TR" sz="3200" b="0" i="0" dirty="0">
                <a:solidFill>
                  <a:srgbClr val="333333"/>
                </a:solidFill>
                <a:effectLst/>
                <a:latin typeface="-apple-system"/>
              </a:rPr>
              <a:t> </a:t>
            </a:r>
            <a:r>
              <a:rPr lang="tr-TR" sz="3200" b="0" i="0" dirty="0" err="1">
                <a:solidFill>
                  <a:srgbClr val="333333"/>
                </a:solidFill>
                <a:effectLst/>
                <a:latin typeface="-apple-system"/>
              </a:rPr>
              <a:t>or</a:t>
            </a:r>
            <a:r>
              <a:rPr lang="tr-TR" sz="3200" b="0" i="0" dirty="0">
                <a:solidFill>
                  <a:srgbClr val="333333"/>
                </a:solidFill>
                <a:effectLst/>
                <a:latin typeface="-apple-system"/>
              </a:rPr>
              <a:t> </a:t>
            </a:r>
            <a:r>
              <a:rPr lang="tr-TR" sz="3200" b="0" i="0" dirty="0" err="1">
                <a:solidFill>
                  <a:srgbClr val="333333"/>
                </a:solidFill>
                <a:effectLst/>
                <a:latin typeface="-apple-system"/>
              </a:rPr>
              <a:t>nodular</a:t>
            </a:r>
            <a:r>
              <a:rPr lang="tr-TR" sz="3200" b="0" i="0" dirty="0">
                <a:solidFill>
                  <a:srgbClr val="333333"/>
                </a:solidFill>
                <a:effectLst/>
                <a:latin typeface="-apple-system"/>
              </a:rPr>
              <a:t> </a:t>
            </a:r>
            <a:r>
              <a:rPr lang="tr-TR" sz="3200" b="0" i="0" dirty="0" err="1">
                <a:solidFill>
                  <a:srgbClr val="333333"/>
                </a:solidFill>
                <a:effectLst/>
                <a:latin typeface="-apple-system"/>
              </a:rPr>
              <a:t>margins</a:t>
            </a:r>
            <a:endParaRPr lang="tr-TR" sz="3200" dirty="0">
              <a:solidFill>
                <a:srgbClr val="333333"/>
              </a:solidFill>
              <a:latin typeface="-apple-system"/>
            </a:endParaRPr>
          </a:p>
          <a:p>
            <a:pPr marL="457200" indent="-457200">
              <a:buFont typeface="Wingdings" pitchFamily="2" charset="2"/>
              <a:buChar char="Ø"/>
            </a:pPr>
            <a:r>
              <a:rPr lang="tr-TR" sz="3200" b="0" i="0" dirty="0">
                <a:solidFill>
                  <a:srgbClr val="333333"/>
                </a:solidFill>
                <a:effectLst/>
                <a:latin typeface="-apple-system"/>
              </a:rPr>
              <a:t> </a:t>
            </a:r>
            <a:r>
              <a:rPr lang="tr-TR" sz="3200" dirty="0" err="1">
                <a:solidFill>
                  <a:srgbClr val="333333"/>
                </a:solidFill>
                <a:latin typeface="-apple-system"/>
              </a:rPr>
              <a:t>C</a:t>
            </a:r>
            <a:r>
              <a:rPr lang="tr-TR" sz="3200" b="0" i="0" dirty="0" err="1">
                <a:solidFill>
                  <a:srgbClr val="333333"/>
                </a:solidFill>
                <a:effectLst/>
                <a:latin typeface="-apple-system"/>
              </a:rPr>
              <a:t>haracterize</a:t>
            </a:r>
            <a:r>
              <a:rPr lang="tr-TR" sz="3200" b="0" i="0" dirty="0">
                <a:solidFill>
                  <a:srgbClr val="333333"/>
                </a:solidFill>
                <a:effectLst/>
                <a:latin typeface="-apple-system"/>
              </a:rPr>
              <a:t> </a:t>
            </a:r>
            <a:r>
              <a:rPr lang="tr-TR" sz="3200" b="0" i="0" dirty="0" err="1">
                <a:solidFill>
                  <a:srgbClr val="333333"/>
                </a:solidFill>
                <a:effectLst/>
                <a:latin typeface="-apple-system"/>
              </a:rPr>
              <a:t>depth</a:t>
            </a:r>
            <a:r>
              <a:rPr lang="tr-TR" sz="3200" b="0" i="0" dirty="0">
                <a:solidFill>
                  <a:srgbClr val="333333"/>
                </a:solidFill>
                <a:effectLst/>
                <a:latin typeface="-apple-system"/>
              </a:rPr>
              <a:t> of </a:t>
            </a:r>
            <a:r>
              <a:rPr lang="tr-TR" sz="3200" b="0" i="0" dirty="0" err="1">
                <a:solidFill>
                  <a:srgbClr val="333333"/>
                </a:solidFill>
                <a:effectLst/>
                <a:latin typeface="-apple-system"/>
              </a:rPr>
              <a:t>invasion</a:t>
            </a:r>
            <a:r>
              <a:rPr lang="tr-TR" sz="3200" b="0" i="0" dirty="0">
                <a:solidFill>
                  <a:srgbClr val="333333"/>
                </a:solidFill>
                <a:effectLst/>
                <a:latin typeface="-apple-system"/>
              </a:rPr>
              <a:t> </a:t>
            </a:r>
          </a:p>
          <a:p>
            <a:pPr marL="457200" indent="-457200">
              <a:buFont typeface="Wingdings" pitchFamily="2" charset="2"/>
              <a:buChar char="Ø"/>
            </a:pPr>
            <a:r>
              <a:rPr lang="tr-TR" sz="3200" dirty="0" err="1">
                <a:solidFill>
                  <a:srgbClr val="333333"/>
                </a:solidFill>
                <a:latin typeface="-apple-system"/>
              </a:rPr>
              <a:t>A</a:t>
            </a:r>
            <a:r>
              <a:rPr lang="tr-TR" sz="3200" b="0" i="0" dirty="0" err="1">
                <a:solidFill>
                  <a:srgbClr val="333333"/>
                </a:solidFill>
                <a:effectLst/>
                <a:latin typeface="-apple-system"/>
              </a:rPr>
              <a:t>reas</a:t>
            </a:r>
            <a:r>
              <a:rPr lang="tr-TR" sz="3200" b="0" i="0" dirty="0">
                <a:solidFill>
                  <a:srgbClr val="333333"/>
                </a:solidFill>
                <a:effectLst/>
                <a:latin typeface="-apple-system"/>
              </a:rPr>
              <a:t> of </a:t>
            </a:r>
            <a:r>
              <a:rPr lang="tr-TR" sz="3200" b="0" i="0" dirty="0" err="1">
                <a:solidFill>
                  <a:srgbClr val="333333"/>
                </a:solidFill>
                <a:effectLst/>
                <a:latin typeface="-apple-system"/>
              </a:rPr>
              <a:t>necrosis</a:t>
            </a:r>
            <a:endParaRPr lang="tr-TR" sz="3200" b="0" i="0" dirty="0">
              <a:solidFill>
                <a:srgbClr val="333333"/>
              </a:solidFill>
              <a:effectLst/>
              <a:latin typeface="-apple-system"/>
            </a:endParaRPr>
          </a:p>
          <a:p>
            <a:pPr marL="457200" indent="-457200">
              <a:buFont typeface="Wingdings" pitchFamily="2" charset="2"/>
              <a:buChar char="Ø"/>
            </a:pPr>
            <a:r>
              <a:rPr lang="tr-TR" sz="3200" spc="-3" dirty="0" err="1">
                <a:solidFill>
                  <a:prstClr val="black"/>
                </a:solidFill>
                <a:latin typeface="Calibri"/>
              </a:rPr>
              <a:t>Intralesional</a:t>
            </a:r>
            <a:r>
              <a:rPr lang="tr-TR" sz="3200" spc="-32" dirty="0">
                <a:solidFill>
                  <a:prstClr val="black"/>
                </a:solidFill>
                <a:latin typeface="Calibri"/>
              </a:rPr>
              <a:t> </a:t>
            </a:r>
            <a:r>
              <a:rPr lang="tr-TR" sz="3200" dirty="0" err="1">
                <a:solidFill>
                  <a:prstClr val="black"/>
                </a:solidFill>
                <a:latin typeface="Calibri"/>
              </a:rPr>
              <a:t>hemorrhage</a:t>
            </a:r>
            <a:endParaRPr lang="tr-TR" sz="3200" dirty="0">
              <a:solidFill>
                <a:prstClr val="black"/>
              </a:solidFill>
              <a:latin typeface="Calibri"/>
            </a:endParaRPr>
          </a:p>
          <a:p>
            <a:pPr marL="457200" indent="-457200">
              <a:buFont typeface="Wingdings" pitchFamily="2" charset="2"/>
              <a:buChar char="Ø"/>
            </a:pPr>
            <a:endParaRPr lang="tr-TR" sz="3200" b="0" i="0" dirty="0">
              <a:solidFill>
                <a:srgbClr val="333333"/>
              </a:solidFill>
              <a:effectLst/>
              <a:latin typeface="-apple-system"/>
            </a:endParaRPr>
          </a:p>
          <a:p>
            <a:pPr marL="457200" indent="-457200">
              <a:buFont typeface="Wingdings" pitchFamily="2" charset="2"/>
              <a:buChar char="Ø"/>
            </a:pPr>
            <a:endParaRPr lang="tr-TR" sz="3200" b="0" i="0" dirty="0">
              <a:solidFill>
                <a:srgbClr val="333333"/>
              </a:solidFill>
              <a:effectLst/>
              <a:latin typeface="-apple-system"/>
            </a:endParaRPr>
          </a:p>
        </p:txBody>
      </p:sp>
      <p:sp>
        <p:nvSpPr>
          <p:cNvPr id="5" name="Metin kutusu 4">
            <a:extLst>
              <a:ext uri="{FF2B5EF4-FFF2-40B4-BE49-F238E27FC236}">
                <a16:creationId xmlns:a16="http://schemas.microsoft.com/office/drawing/2014/main" id="{6EA1F4DB-047D-0170-E21C-A5419A0BC21A}"/>
              </a:ext>
            </a:extLst>
          </p:cNvPr>
          <p:cNvSpPr txBox="1"/>
          <p:nvPr/>
        </p:nvSpPr>
        <p:spPr>
          <a:xfrm>
            <a:off x="1026856" y="5934670"/>
            <a:ext cx="7659584" cy="1200329"/>
          </a:xfrm>
          <a:prstGeom prst="rect">
            <a:avLst/>
          </a:prstGeom>
          <a:noFill/>
        </p:spPr>
        <p:txBody>
          <a:bodyPr wrap="square">
            <a:spAutoFit/>
          </a:bodyPr>
          <a:lstStyle/>
          <a:p>
            <a:r>
              <a:rPr lang="tr-TR" b="0" i="1" dirty="0" err="1">
                <a:solidFill>
                  <a:srgbClr val="333333"/>
                </a:solidFill>
                <a:effectLst/>
                <a:latin typeface="-apple-system"/>
              </a:rPr>
              <a:t>Gynecol</a:t>
            </a:r>
            <a:r>
              <a:rPr lang="tr-TR" b="0" i="1" dirty="0">
                <a:solidFill>
                  <a:srgbClr val="333333"/>
                </a:solidFill>
                <a:effectLst/>
                <a:latin typeface="-apple-system"/>
              </a:rPr>
              <a:t> </a:t>
            </a:r>
            <a:r>
              <a:rPr lang="tr-TR" b="0" i="1" dirty="0" err="1">
                <a:solidFill>
                  <a:srgbClr val="333333"/>
                </a:solidFill>
                <a:effectLst/>
                <a:latin typeface="-apple-system"/>
              </a:rPr>
              <a:t>Oncol</a:t>
            </a:r>
            <a:r>
              <a:rPr lang="tr-TR" b="0" i="0" dirty="0">
                <a:solidFill>
                  <a:srgbClr val="333333"/>
                </a:solidFill>
                <a:effectLst/>
                <a:latin typeface="-apple-system"/>
              </a:rPr>
              <a:t>. 2008 ; 110 : 43 - 48.</a:t>
            </a:r>
            <a:r>
              <a:rPr lang="tr-TR" sz="1800" spc="-3" dirty="0">
                <a:solidFill>
                  <a:prstClr val="black"/>
                </a:solidFill>
              </a:rPr>
              <a:t> </a:t>
            </a:r>
            <a:r>
              <a:rPr lang="tr-TR" sz="1800" spc="-3" dirty="0" err="1">
                <a:solidFill>
                  <a:prstClr val="black"/>
                </a:solidFill>
              </a:rPr>
              <a:t>Samuel</a:t>
            </a:r>
            <a:r>
              <a:rPr lang="tr-TR" sz="1800" spc="-3" dirty="0">
                <a:solidFill>
                  <a:prstClr val="black"/>
                </a:solidFill>
              </a:rPr>
              <a:t> </a:t>
            </a:r>
            <a:r>
              <a:rPr lang="tr-TR" sz="1800" dirty="0">
                <a:solidFill>
                  <a:prstClr val="black"/>
                </a:solidFill>
              </a:rPr>
              <a:t>A. </a:t>
            </a:r>
            <a:r>
              <a:rPr lang="tr-TR" sz="1800" spc="-3" dirty="0" err="1">
                <a:solidFill>
                  <a:prstClr val="black"/>
                </a:solidFill>
              </a:rPr>
              <a:t>Fertil</a:t>
            </a:r>
            <a:r>
              <a:rPr lang="tr-TR" sz="1800" spc="-3" dirty="0">
                <a:solidFill>
                  <a:prstClr val="black"/>
                </a:solidFill>
              </a:rPr>
              <a:t> Steril</a:t>
            </a:r>
            <a:r>
              <a:rPr lang="tr-TR" sz="1800" spc="-28" dirty="0">
                <a:solidFill>
                  <a:prstClr val="black"/>
                </a:solidFill>
              </a:rPr>
              <a:t> </a:t>
            </a:r>
            <a:r>
              <a:rPr lang="tr-TR" sz="1800" spc="-3" dirty="0">
                <a:solidFill>
                  <a:prstClr val="black"/>
                </a:solidFill>
              </a:rPr>
              <a:t>2008 </a:t>
            </a:r>
            <a:r>
              <a:rPr lang="tr-TR" altLang="tr-TR" sz="1800" dirty="0">
                <a:solidFill>
                  <a:prstClr val="black"/>
                </a:solidFill>
              </a:rPr>
              <a:t>Van Den </a:t>
            </a:r>
            <a:r>
              <a:rPr lang="tr-TR" altLang="tr-TR" sz="1800" dirty="0" err="1">
                <a:solidFill>
                  <a:prstClr val="black"/>
                </a:solidFill>
              </a:rPr>
              <a:t>Bosch</a:t>
            </a:r>
            <a:r>
              <a:rPr lang="tr-TR" altLang="tr-TR" sz="1800" dirty="0">
                <a:solidFill>
                  <a:prstClr val="black"/>
                </a:solidFill>
              </a:rPr>
              <a:t> T. Best </a:t>
            </a:r>
            <a:r>
              <a:rPr lang="tr-TR" altLang="tr-TR" sz="1800" dirty="0" err="1">
                <a:solidFill>
                  <a:prstClr val="black"/>
                </a:solidFill>
              </a:rPr>
              <a:t>Prac</a:t>
            </a:r>
            <a:r>
              <a:rPr lang="tr-TR" altLang="tr-TR" sz="1800" dirty="0">
                <a:solidFill>
                  <a:prstClr val="black"/>
                </a:solidFill>
              </a:rPr>
              <a:t> </a:t>
            </a:r>
            <a:r>
              <a:rPr lang="tr-TR" altLang="tr-TR" sz="1800" dirty="0" err="1">
                <a:solidFill>
                  <a:prstClr val="black"/>
                </a:solidFill>
              </a:rPr>
              <a:t>Res</a:t>
            </a:r>
            <a:r>
              <a:rPr lang="tr-TR" altLang="tr-TR" sz="1800" dirty="0">
                <a:solidFill>
                  <a:prstClr val="black"/>
                </a:solidFill>
              </a:rPr>
              <a:t> </a:t>
            </a:r>
            <a:r>
              <a:rPr lang="tr-TR" altLang="tr-TR" sz="1800" dirty="0" err="1">
                <a:solidFill>
                  <a:prstClr val="black"/>
                </a:solidFill>
              </a:rPr>
              <a:t>Clin</a:t>
            </a:r>
            <a:r>
              <a:rPr lang="tr-TR" altLang="tr-TR" sz="1800" dirty="0">
                <a:solidFill>
                  <a:prstClr val="black"/>
                </a:solidFill>
              </a:rPr>
              <a:t> </a:t>
            </a:r>
            <a:r>
              <a:rPr lang="tr-TR" altLang="tr-TR" sz="1800" dirty="0" err="1">
                <a:solidFill>
                  <a:prstClr val="black"/>
                </a:solidFill>
              </a:rPr>
              <a:t>Obstet</a:t>
            </a:r>
            <a:r>
              <a:rPr lang="tr-TR" altLang="tr-TR" sz="1800" dirty="0">
                <a:solidFill>
                  <a:prstClr val="black"/>
                </a:solidFill>
              </a:rPr>
              <a:t>  </a:t>
            </a:r>
            <a:r>
              <a:rPr lang="tr-TR" altLang="tr-TR" sz="1800" dirty="0" err="1">
                <a:solidFill>
                  <a:prstClr val="black"/>
                </a:solidFill>
              </a:rPr>
              <a:t>Gynaecol</a:t>
            </a:r>
            <a:r>
              <a:rPr lang="tr-TR" altLang="tr-TR" sz="1800" dirty="0">
                <a:solidFill>
                  <a:prstClr val="black"/>
                </a:solidFill>
              </a:rPr>
              <a:t> 2012</a:t>
            </a:r>
            <a:endParaRPr lang="en-US" sz="1800" dirty="0">
              <a:solidFill>
                <a:prstClr val="black"/>
              </a:solidFill>
            </a:endParaRPr>
          </a:p>
          <a:p>
            <a:endParaRPr lang="en-US" sz="1800" dirty="0">
              <a:solidFill>
                <a:prstClr val="black"/>
              </a:solidFill>
            </a:endParaRPr>
          </a:p>
          <a:p>
            <a:endParaRPr lang="tr-TR" dirty="0"/>
          </a:p>
        </p:txBody>
      </p:sp>
      <p:sp>
        <p:nvSpPr>
          <p:cNvPr id="7" name="Metin kutusu 6">
            <a:extLst>
              <a:ext uri="{FF2B5EF4-FFF2-40B4-BE49-F238E27FC236}">
                <a16:creationId xmlns:a16="http://schemas.microsoft.com/office/drawing/2014/main" id="{DCF34E8F-9B49-F442-4339-8565CD85653F}"/>
              </a:ext>
            </a:extLst>
          </p:cNvPr>
          <p:cNvSpPr txBox="1"/>
          <p:nvPr/>
        </p:nvSpPr>
        <p:spPr>
          <a:xfrm>
            <a:off x="0" y="274138"/>
            <a:ext cx="9144000" cy="1077218"/>
          </a:xfrm>
          <a:prstGeom prst="rect">
            <a:avLst/>
          </a:prstGeom>
          <a:solidFill>
            <a:srgbClr val="FFC000"/>
          </a:solidFill>
        </p:spPr>
        <p:txBody>
          <a:bodyPr wrap="square">
            <a:spAutoFit/>
          </a:bodyPr>
          <a:lstStyle/>
          <a:p>
            <a:r>
              <a:rPr lang="tr-TR" sz="3200" b="1" i="0" dirty="0" err="1">
                <a:solidFill>
                  <a:srgbClr val="333333"/>
                </a:solidFill>
                <a:effectLst/>
                <a:latin typeface="-apple-system"/>
              </a:rPr>
              <a:t>Suspicious</a:t>
            </a:r>
            <a:r>
              <a:rPr lang="tr-TR" sz="3200" b="1" i="0" dirty="0">
                <a:solidFill>
                  <a:srgbClr val="333333"/>
                </a:solidFill>
                <a:effectLst/>
                <a:latin typeface="-apple-system"/>
              </a:rPr>
              <a:t> </a:t>
            </a:r>
            <a:r>
              <a:rPr lang="tr-TR" sz="3200" b="1" i="0" dirty="0" err="1">
                <a:solidFill>
                  <a:srgbClr val="333333"/>
                </a:solidFill>
                <a:effectLst/>
                <a:latin typeface="-apple-system"/>
              </a:rPr>
              <a:t>masses</a:t>
            </a:r>
            <a:r>
              <a:rPr lang="tr-TR" sz="3200" b="1" i="0" dirty="0">
                <a:solidFill>
                  <a:srgbClr val="333333"/>
                </a:solidFill>
                <a:effectLst/>
                <a:latin typeface="-apple-system"/>
              </a:rPr>
              <a:t> on </a:t>
            </a:r>
            <a:r>
              <a:rPr lang="tr-TR" sz="3200" b="1" i="0" dirty="0" err="1">
                <a:solidFill>
                  <a:srgbClr val="333333"/>
                </a:solidFill>
                <a:effectLst/>
                <a:latin typeface="-apple-system"/>
              </a:rPr>
              <a:t>transvaginal</a:t>
            </a:r>
            <a:r>
              <a:rPr lang="tr-TR" sz="3200" b="1" i="0" dirty="0">
                <a:solidFill>
                  <a:srgbClr val="333333"/>
                </a:solidFill>
                <a:effectLst/>
                <a:latin typeface="-apple-system"/>
              </a:rPr>
              <a:t> </a:t>
            </a:r>
            <a:r>
              <a:rPr lang="tr-TR" sz="3200" b="1" i="0" dirty="0" err="1">
                <a:solidFill>
                  <a:srgbClr val="333333"/>
                </a:solidFill>
                <a:effectLst/>
                <a:latin typeface="-apple-system"/>
              </a:rPr>
              <a:t>ultrasound</a:t>
            </a:r>
            <a:r>
              <a:rPr lang="tr-TR" sz="3200" b="1" i="0" dirty="0">
                <a:solidFill>
                  <a:srgbClr val="333333"/>
                </a:solidFill>
                <a:effectLst/>
                <a:latin typeface="-apple-system"/>
              </a:rPr>
              <a:t> can be </a:t>
            </a:r>
            <a:r>
              <a:rPr lang="tr-TR" sz="3200" b="1" i="0" dirty="0" err="1">
                <a:solidFill>
                  <a:srgbClr val="333333"/>
                </a:solidFill>
                <a:effectLst/>
                <a:latin typeface="-apple-system"/>
              </a:rPr>
              <a:t>evaluated</a:t>
            </a:r>
            <a:r>
              <a:rPr lang="tr-TR" sz="3200" b="1" i="0" dirty="0">
                <a:solidFill>
                  <a:srgbClr val="333333"/>
                </a:solidFill>
                <a:effectLst/>
                <a:latin typeface="-apple-system"/>
              </a:rPr>
              <a:t> </a:t>
            </a:r>
            <a:r>
              <a:rPr lang="tr-TR" sz="3200" b="1" i="0" dirty="0" err="1">
                <a:solidFill>
                  <a:srgbClr val="333333"/>
                </a:solidFill>
                <a:effectLst/>
                <a:latin typeface="-apple-system"/>
              </a:rPr>
              <a:t>further</a:t>
            </a:r>
            <a:r>
              <a:rPr lang="tr-TR" sz="3200" b="1" i="0" dirty="0">
                <a:solidFill>
                  <a:srgbClr val="333333"/>
                </a:solidFill>
                <a:effectLst/>
                <a:latin typeface="-apple-system"/>
              </a:rPr>
              <a:t> </a:t>
            </a:r>
            <a:r>
              <a:rPr lang="tr-TR" sz="3200" b="1" i="0" dirty="0" err="1">
                <a:solidFill>
                  <a:srgbClr val="333333"/>
                </a:solidFill>
                <a:effectLst/>
                <a:latin typeface="-apple-system"/>
              </a:rPr>
              <a:t>with</a:t>
            </a:r>
            <a:r>
              <a:rPr lang="tr-TR" sz="3200" b="1" i="0" dirty="0">
                <a:solidFill>
                  <a:srgbClr val="333333"/>
                </a:solidFill>
                <a:effectLst/>
                <a:latin typeface="-apple-system"/>
              </a:rPr>
              <a:t> MRI ;</a:t>
            </a:r>
          </a:p>
        </p:txBody>
      </p:sp>
      <p:pic>
        <p:nvPicPr>
          <p:cNvPr id="4" name="Resim 3">
            <a:extLst>
              <a:ext uri="{FF2B5EF4-FFF2-40B4-BE49-F238E27FC236}">
                <a16:creationId xmlns:a16="http://schemas.microsoft.com/office/drawing/2014/main" id="{5C09AFB7-14F4-4E44-19BD-1F6701C5D7A8}"/>
              </a:ext>
            </a:extLst>
          </p:cNvPr>
          <p:cNvPicPr>
            <a:picLocks noChangeAspect="1"/>
          </p:cNvPicPr>
          <p:nvPr/>
        </p:nvPicPr>
        <p:blipFill rotWithShape="1">
          <a:blip r:embed="rId2"/>
          <a:srcRect l="1357" t="670" r="2181"/>
          <a:stretch/>
        </p:blipFill>
        <p:spPr>
          <a:xfrm>
            <a:off x="7413497" y="2384915"/>
            <a:ext cx="1475184" cy="2088169"/>
          </a:xfrm>
          <a:prstGeom prst="roundRect">
            <a:avLst>
              <a:gd name="adj" fmla="val 0"/>
            </a:avLst>
          </a:prstGeom>
          <a:solidFill>
            <a:srgbClr val="FFFFFF">
              <a:shade val="85000"/>
            </a:srgbClr>
          </a:solidFill>
          <a:ln w="19050">
            <a:solidFill>
              <a:schemeClr val="tx1">
                <a:lumMod val="65000"/>
                <a:lumOff val="35000"/>
              </a:schemeClr>
            </a:solidFill>
          </a:ln>
          <a:effectLst>
            <a:outerShdw blurRad="63500" algn="ctr" rotWithShape="0">
              <a:prstClr val="black">
                <a:alpha val="60000"/>
              </a:prstClr>
            </a:outerShdw>
          </a:effectLst>
        </p:spPr>
      </p:pic>
      <p:sp>
        <p:nvSpPr>
          <p:cNvPr id="6" name="Yuvarlatılmış Dikdörtgen 5">
            <a:extLst>
              <a:ext uri="{FF2B5EF4-FFF2-40B4-BE49-F238E27FC236}">
                <a16:creationId xmlns:a16="http://schemas.microsoft.com/office/drawing/2014/main" id="{A0051C3D-919C-F8E0-CBC6-85A9CA2285F4}"/>
              </a:ext>
            </a:extLst>
          </p:cNvPr>
          <p:cNvSpPr/>
          <p:nvPr/>
        </p:nvSpPr>
        <p:spPr>
          <a:xfrm>
            <a:off x="7413497" y="4706958"/>
            <a:ext cx="1475184" cy="993837"/>
          </a:xfrm>
          <a:prstGeom prst="roundRect">
            <a:avLst>
              <a:gd name="adj" fmla="val 10198"/>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tr-TR" altLang="tr-TR" b="1" dirty="0" err="1">
                <a:solidFill>
                  <a:srgbClr val="FFFFFF"/>
                </a:solidFill>
                <a:effectLst>
                  <a:outerShdw blurRad="38100" dist="38100" dir="2700000" algn="tl">
                    <a:srgbClr val="000000">
                      <a:alpha val="43137"/>
                    </a:srgbClr>
                  </a:outerShdw>
                </a:effectLst>
                <a:latin typeface="Calibri"/>
              </a:rPr>
              <a:t>Diffusion</a:t>
            </a:r>
            <a:r>
              <a:rPr lang="tr-TR" altLang="tr-TR" b="1" dirty="0">
                <a:solidFill>
                  <a:srgbClr val="FFFFFF"/>
                </a:solidFill>
                <a:effectLst>
                  <a:outerShdw blurRad="38100" dist="38100" dir="2700000" algn="tl">
                    <a:srgbClr val="000000">
                      <a:alpha val="43137"/>
                    </a:srgbClr>
                  </a:outerShdw>
                </a:effectLst>
                <a:latin typeface="Calibri"/>
              </a:rPr>
              <a:t> </a:t>
            </a:r>
            <a:r>
              <a:rPr lang="tr-TR" altLang="tr-TR" b="1" dirty="0" err="1">
                <a:solidFill>
                  <a:srgbClr val="FFFFFF"/>
                </a:solidFill>
                <a:effectLst>
                  <a:outerShdw blurRad="38100" dist="38100" dir="2700000" algn="tl">
                    <a:srgbClr val="000000">
                      <a:alpha val="43137"/>
                    </a:srgbClr>
                  </a:outerShdw>
                </a:effectLst>
                <a:latin typeface="Calibri"/>
              </a:rPr>
              <a:t>Weighted</a:t>
            </a:r>
            <a:r>
              <a:rPr lang="tr-TR" altLang="tr-TR" b="1" dirty="0">
                <a:solidFill>
                  <a:srgbClr val="FFFFFF"/>
                </a:solidFill>
                <a:effectLst>
                  <a:outerShdw blurRad="38100" dist="38100" dir="2700000" algn="tl">
                    <a:srgbClr val="000000">
                      <a:alpha val="43137"/>
                    </a:srgbClr>
                  </a:outerShdw>
                </a:effectLst>
                <a:latin typeface="Calibri"/>
              </a:rPr>
              <a:t> MRI</a:t>
            </a:r>
            <a:endParaRPr lang="en-US" sz="1650" b="1" dirty="0">
              <a:solidFill>
                <a:prstClr val="white"/>
              </a:solidFill>
              <a:effectLst>
                <a:outerShdw blurRad="38100" dist="38100" dir="2700000" algn="tl">
                  <a:srgbClr val="000000">
                    <a:alpha val="43137"/>
                  </a:srgbClr>
                </a:outerShdw>
              </a:effectLst>
              <a:latin typeface="Calibri"/>
            </a:endParaRPr>
          </a:p>
        </p:txBody>
      </p:sp>
    </p:spTree>
    <p:extLst>
      <p:ext uri="{BB962C8B-B14F-4D97-AF65-F5344CB8AC3E}">
        <p14:creationId xmlns:p14="http://schemas.microsoft.com/office/powerpoint/2010/main" val="24060020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Unvan 1"/>
          <p:cNvSpPr>
            <a:spLocks noGrp="1"/>
          </p:cNvSpPr>
          <p:nvPr>
            <p:ph type="title"/>
          </p:nvPr>
        </p:nvSpPr>
        <p:spPr>
          <a:xfrm>
            <a:off x="0" y="145443"/>
            <a:ext cx="9144000" cy="1054894"/>
          </a:xfrm>
          <a:solidFill>
            <a:srgbClr val="FFC000"/>
          </a:solidFill>
        </p:spPr>
        <p:txBody>
          <a:bodyPr>
            <a:normAutofit/>
          </a:bodyPr>
          <a:lstStyle/>
          <a:p>
            <a:pPr algn="ctr"/>
            <a:r>
              <a:rPr lang="en-US" altLang="en-US" b="1" dirty="0"/>
              <a:t>MRI</a:t>
            </a:r>
          </a:p>
        </p:txBody>
      </p:sp>
      <p:sp>
        <p:nvSpPr>
          <p:cNvPr id="3" name="İçerik Yer Tutucusu 2"/>
          <p:cNvSpPr>
            <a:spLocks noGrp="1"/>
          </p:cNvSpPr>
          <p:nvPr>
            <p:ph idx="13"/>
          </p:nvPr>
        </p:nvSpPr>
        <p:spPr>
          <a:xfrm>
            <a:off x="407194" y="2284788"/>
            <a:ext cx="8329613" cy="1153715"/>
          </a:xfrm>
        </p:spPr>
        <p:txBody>
          <a:bodyPr>
            <a:normAutofit/>
          </a:bodyPr>
          <a:lstStyle/>
          <a:p>
            <a:pPr>
              <a:spcBef>
                <a:spcPts val="0"/>
              </a:spcBef>
              <a:spcAft>
                <a:spcPts val="450"/>
              </a:spcAft>
            </a:pPr>
            <a:r>
              <a:rPr lang="en-US" dirty="0"/>
              <a:t>expensive,</a:t>
            </a:r>
          </a:p>
          <a:p>
            <a:pPr>
              <a:spcBef>
                <a:spcPts val="0"/>
              </a:spcBef>
              <a:spcAft>
                <a:spcPts val="450"/>
              </a:spcAft>
            </a:pPr>
            <a:r>
              <a:rPr lang="en-US" dirty="0"/>
              <a:t>MRI is the best in the pre-operative setting</a:t>
            </a:r>
          </a:p>
        </p:txBody>
      </p:sp>
      <p:sp>
        <p:nvSpPr>
          <p:cNvPr id="6" name="İçerik Yer Tutucusu 2"/>
          <p:cNvSpPr txBox="1">
            <a:spLocks/>
          </p:cNvSpPr>
          <p:nvPr/>
        </p:nvSpPr>
        <p:spPr>
          <a:xfrm>
            <a:off x="407194" y="3506369"/>
            <a:ext cx="8329613" cy="721248"/>
          </a:xfrm>
          <a:prstGeom prst="rect">
            <a:avLst/>
          </a:prstGeom>
        </p:spPr>
        <p:txBody>
          <a:bodyPr vert="horz" lIns="68580" tIns="34290" rIns="68580" bIns="34290" rtlCol="0">
            <a:normAutofit fontScale="92500"/>
          </a:bodyPr>
          <a:lstStyle>
            <a:lvl1pPr marL="360363" indent="-360363" algn="l" rtl="0" eaLnBrk="0" fontAlgn="base" hangingPunct="0">
              <a:lnSpc>
                <a:spcPct val="90000"/>
              </a:lnSpc>
              <a:spcBef>
                <a:spcPts val="1000"/>
              </a:spcBef>
              <a:spcAft>
                <a:spcPct val="0"/>
              </a:spcAft>
              <a:buSzPct val="80000"/>
              <a:buFontTx/>
              <a:buBlip>
                <a:blip r:embed="rId3"/>
              </a:buBlip>
              <a:defRPr sz="2800" b="1"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Calibri" panose="020F0502020204030204" pitchFamily="34" charset="0"/>
              <a:buChar char="‒"/>
              <a:defRPr sz="2400" b="1"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0272" indent="-270272" defTabSz="685800">
              <a:lnSpc>
                <a:spcPct val="100000"/>
              </a:lnSpc>
              <a:spcBef>
                <a:spcPts val="0"/>
              </a:spcBef>
              <a:spcAft>
                <a:spcPts val="225"/>
              </a:spcAft>
            </a:pPr>
            <a:r>
              <a:rPr lang="en-US" sz="2100" dirty="0">
                <a:solidFill>
                  <a:prstClr val="black"/>
                </a:solidFill>
                <a:latin typeface="Calibri"/>
              </a:rPr>
              <a:t>In clinical practice, there is usually no difficulty in diagnosing ordinary myomas as well-circumscribed, hypointense masses on T2-weighted imaging</a:t>
            </a:r>
          </a:p>
        </p:txBody>
      </p:sp>
      <p:sp>
        <p:nvSpPr>
          <p:cNvPr id="7" name="İçerik Yer Tutucusu 2"/>
          <p:cNvSpPr txBox="1">
            <a:spLocks/>
          </p:cNvSpPr>
          <p:nvPr/>
        </p:nvSpPr>
        <p:spPr bwMode="auto">
          <a:xfrm>
            <a:off x="4321969" y="3193898"/>
            <a:ext cx="4636294" cy="273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defPPr>
              <a:defRPr lang="en-US"/>
            </a:defPPr>
            <a:lvl1pPr marL="228600" indent="-228600" algn="r">
              <a:lnSpc>
                <a:spcPct val="100000"/>
              </a:lnSpc>
              <a:spcBef>
                <a:spcPts val="0"/>
              </a:spcBef>
              <a:buSzPct val="130000"/>
              <a:buFont typeface="Arial" panose="020B0604020202020204" pitchFamily="34" charset="0"/>
              <a:buBlip>
                <a:blip r:embed="rId4"/>
              </a:buBlip>
              <a:defRPr sz="1600" i="1">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latin typeface="Calibri" panose="020F0502020204030204" pitchFamily="34" charset="0"/>
              </a:defRPr>
            </a:lvl9pPr>
          </a:lstStyle>
          <a:p>
            <a:pPr marL="171450" indent="-171450" defTabSz="685800"/>
            <a:r>
              <a:rPr lang="en-US" sz="1200" dirty="0" err="1">
                <a:solidFill>
                  <a:prstClr val="black"/>
                </a:solidFill>
              </a:rPr>
              <a:t>Barral</a:t>
            </a:r>
            <a:r>
              <a:rPr lang="en-US" sz="1200" dirty="0">
                <a:solidFill>
                  <a:prstClr val="black"/>
                </a:solidFill>
              </a:rPr>
              <a:t> M</a:t>
            </a:r>
            <a:r>
              <a:rPr lang="tr-TR" sz="1200" dirty="0">
                <a:solidFill>
                  <a:prstClr val="black"/>
                </a:solidFill>
              </a:rPr>
              <a:t>.</a:t>
            </a:r>
            <a:r>
              <a:rPr lang="en-US" sz="1200" dirty="0">
                <a:solidFill>
                  <a:prstClr val="black"/>
                </a:solidFill>
              </a:rPr>
              <a:t> </a:t>
            </a:r>
            <a:r>
              <a:rPr lang="en-US" sz="1200" dirty="0" err="1">
                <a:solidFill>
                  <a:prstClr val="black"/>
                </a:solidFill>
              </a:rPr>
              <a:t>Abdom</a:t>
            </a:r>
            <a:r>
              <a:rPr lang="en-US" sz="1200" dirty="0">
                <a:solidFill>
                  <a:prstClr val="black"/>
                </a:solidFill>
              </a:rPr>
              <a:t> </a:t>
            </a:r>
            <a:r>
              <a:rPr lang="en-US" sz="1200" dirty="0" err="1">
                <a:solidFill>
                  <a:prstClr val="black"/>
                </a:solidFill>
              </a:rPr>
              <a:t>Radiol</a:t>
            </a:r>
            <a:r>
              <a:rPr lang="en-US" sz="1200" dirty="0">
                <a:solidFill>
                  <a:prstClr val="black"/>
                </a:solidFill>
              </a:rPr>
              <a:t> 2017</a:t>
            </a:r>
            <a:endParaRPr lang="en-US" altLang="tr-TR" sz="1200" dirty="0">
              <a:solidFill>
                <a:prstClr val="black"/>
              </a:solidFill>
            </a:endParaRPr>
          </a:p>
        </p:txBody>
      </p:sp>
      <p:sp>
        <p:nvSpPr>
          <p:cNvPr id="4" name="Metin kutusu 3">
            <a:extLst>
              <a:ext uri="{FF2B5EF4-FFF2-40B4-BE49-F238E27FC236}">
                <a16:creationId xmlns:a16="http://schemas.microsoft.com/office/drawing/2014/main" id="{6F49E8C4-3CDE-0ED4-A192-81EA9B2A4F8E}"/>
              </a:ext>
            </a:extLst>
          </p:cNvPr>
          <p:cNvSpPr txBox="1"/>
          <p:nvPr/>
        </p:nvSpPr>
        <p:spPr>
          <a:xfrm>
            <a:off x="462489" y="4385251"/>
            <a:ext cx="7718960" cy="1646605"/>
          </a:xfrm>
          <a:prstGeom prst="rect">
            <a:avLst/>
          </a:prstGeom>
          <a:solidFill>
            <a:srgbClr val="C00000"/>
          </a:solidFill>
        </p:spPr>
        <p:txBody>
          <a:bodyPr wrap="square">
            <a:spAutoFit/>
          </a:bodyPr>
          <a:lstStyle/>
          <a:p>
            <a:pPr marL="270272" indent="-270272" defTabSz="685800">
              <a:lnSpc>
                <a:spcPct val="100000"/>
              </a:lnSpc>
              <a:spcBef>
                <a:spcPts val="0"/>
              </a:spcBef>
              <a:spcAft>
                <a:spcPts val="225"/>
              </a:spcAft>
            </a:pPr>
            <a:r>
              <a:rPr lang="en-US" sz="2100" b="1" dirty="0">
                <a:solidFill>
                  <a:schemeClr val="bg1"/>
                </a:solidFill>
                <a:latin typeface="Calibri"/>
              </a:rPr>
              <a:t>A problem arises when atypical myomas present hyperintensity on T2-weighted imaging</a:t>
            </a:r>
          </a:p>
          <a:p>
            <a:pPr marL="628650" lvl="1" indent="-285750" defTabSz="685800">
              <a:lnSpc>
                <a:spcPct val="100000"/>
              </a:lnSpc>
              <a:spcBef>
                <a:spcPts val="0"/>
              </a:spcBef>
              <a:spcAft>
                <a:spcPts val="225"/>
              </a:spcAft>
              <a:buFont typeface="Wingdings" pitchFamily="2" charset="2"/>
              <a:buChar char="Ø"/>
            </a:pPr>
            <a:r>
              <a:rPr lang="en-US" sz="1800" b="1" dirty="0">
                <a:solidFill>
                  <a:schemeClr val="bg1"/>
                </a:solidFill>
                <a:latin typeface="Calibri"/>
              </a:rPr>
              <a:t>myomas with red degeneration</a:t>
            </a:r>
          </a:p>
          <a:p>
            <a:pPr marL="628650" lvl="1" indent="-285750" defTabSz="685800">
              <a:lnSpc>
                <a:spcPct val="100000"/>
              </a:lnSpc>
              <a:spcBef>
                <a:spcPts val="0"/>
              </a:spcBef>
              <a:spcAft>
                <a:spcPts val="225"/>
              </a:spcAft>
              <a:buFont typeface="Wingdings" pitchFamily="2" charset="2"/>
              <a:buChar char="Ø"/>
            </a:pPr>
            <a:r>
              <a:rPr lang="en-US" sz="1800" b="1" dirty="0">
                <a:solidFill>
                  <a:schemeClr val="bg1"/>
                </a:solidFill>
                <a:latin typeface="Calibri"/>
              </a:rPr>
              <a:t>cellular myomas</a:t>
            </a:r>
          </a:p>
          <a:p>
            <a:pPr marL="628650" lvl="1" indent="-285750" defTabSz="685800">
              <a:lnSpc>
                <a:spcPct val="100000"/>
              </a:lnSpc>
              <a:spcBef>
                <a:spcPts val="0"/>
              </a:spcBef>
              <a:spcAft>
                <a:spcPts val="225"/>
              </a:spcAft>
              <a:buFont typeface="Wingdings" pitchFamily="2" charset="2"/>
              <a:buChar char="Ø"/>
            </a:pPr>
            <a:r>
              <a:rPr lang="en-US" sz="1800" b="1" dirty="0" err="1">
                <a:solidFill>
                  <a:schemeClr val="bg1"/>
                </a:solidFill>
                <a:latin typeface="Calibri"/>
              </a:rPr>
              <a:t>mixoid</a:t>
            </a:r>
            <a:r>
              <a:rPr lang="en-US" sz="1800" b="1" dirty="0">
                <a:solidFill>
                  <a:schemeClr val="bg1"/>
                </a:solidFill>
                <a:latin typeface="Calibri"/>
              </a:rPr>
              <a:t> myomas</a:t>
            </a:r>
          </a:p>
        </p:txBody>
      </p:sp>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 name="TextShape 2"/>
          <p:cNvSpPr txBox="1"/>
          <p:nvPr/>
        </p:nvSpPr>
        <p:spPr>
          <a:xfrm>
            <a:off x="504000" y="6094379"/>
            <a:ext cx="8640000" cy="455400"/>
          </a:xfrm>
          <a:prstGeom prst="rect">
            <a:avLst/>
          </a:prstGeom>
          <a:noFill/>
          <a:ln>
            <a:noFill/>
          </a:ln>
        </p:spPr>
        <p:txBody>
          <a:bodyPr lIns="90000" tIns="45000" rIns="90000" bIns="45000"/>
          <a:lstStyle/>
          <a:p>
            <a:r>
              <a:rPr lang="en-US" sz="800" b="0" strike="noStrike" spc="-1" dirty="0">
                <a:solidFill>
                  <a:srgbClr val="000000"/>
                </a:solidFill>
                <a:latin typeface="Arial"/>
              </a:rPr>
              <a:t>Published in: Molly Roy; Fernanda Musa; Sarah E. Taylor; Marilyn Huang Am Soc Clin Oncol Educ Book 2022 04-26</a:t>
            </a:r>
          </a:p>
          <a:p>
            <a:r>
              <a:rPr lang="en-US" sz="800" b="0" strike="noStrike" spc="-1" dirty="0">
                <a:solidFill>
                  <a:srgbClr val="000000"/>
                </a:solidFill>
                <a:latin typeface="Arial"/>
              </a:rPr>
              <a:t>DOI: 10.1200/EDBK_350955</a:t>
            </a:r>
          </a:p>
          <a:p>
            <a:r>
              <a:rPr lang="en-US" sz="800" b="0" strike="noStrike" spc="-1" dirty="0">
                <a:solidFill>
                  <a:srgbClr val="000000"/>
                </a:solidFill>
                <a:latin typeface="Arial"/>
              </a:rPr>
              <a:t>Copyright © 2022 American Society of Clinical Oncology</a:t>
            </a:r>
          </a:p>
        </p:txBody>
      </p:sp>
      <p:pic>
        <p:nvPicPr>
          <p:cNvPr id="40" name="Main graphic"/>
          <p:cNvPicPr/>
          <p:nvPr/>
        </p:nvPicPr>
        <p:blipFill>
          <a:blip r:embed="rId2"/>
          <a:stretch/>
        </p:blipFill>
        <p:spPr>
          <a:xfrm>
            <a:off x="442741" y="1472540"/>
            <a:ext cx="8474518" cy="4060049"/>
          </a:xfrm>
          <a:prstGeom prst="rect">
            <a:avLst/>
          </a:prstGeom>
          <a:ln>
            <a:noFill/>
          </a:ln>
        </p:spPr>
      </p:pic>
      <p:sp>
        <p:nvSpPr>
          <p:cNvPr id="2" name="TextShape 1">
            <a:extLst>
              <a:ext uri="{FF2B5EF4-FFF2-40B4-BE49-F238E27FC236}">
                <a16:creationId xmlns:a16="http://schemas.microsoft.com/office/drawing/2014/main" id="{4C2D4DB5-4CD7-232C-D0F5-B36832ECE5FB}"/>
              </a:ext>
            </a:extLst>
          </p:cNvPr>
          <p:cNvSpPr txBox="1"/>
          <p:nvPr/>
        </p:nvSpPr>
        <p:spPr>
          <a:xfrm>
            <a:off x="360000" y="201881"/>
            <a:ext cx="8640000" cy="795646"/>
          </a:xfrm>
          <a:prstGeom prst="rect">
            <a:avLst/>
          </a:prstGeom>
          <a:solidFill>
            <a:srgbClr val="FFC000"/>
          </a:solidFill>
          <a:ln>
            <a:noFill/>
          </a:ln>
        </p:spPr>
        <p:txBody>
          <a:bodyPr lIns="90000" tIns="46800" rIns="90000" bIns="46800"/>
          <a:lstStyle/>
          <a:p>
            <a:pPr algn="ctr"/>
            <a:r>
              <a:rPr lang="en-US" sz="2800" b="1" i="1" strike="noStrike" spc="-1" baseline="-25000" dirty="0">
                <a:latin typeface="Arial"/>
              </a:rPr>
              <a:t>Presenting Features in Uterine Sarcomas</a:t>
            </a:r>
            <a:endParaRPr lang="en-US" sz="2800" b="1" strike="noStrike" spc="-1" dirty="0">
              <a:latin typeface="Arial"/>
            </a:endParaRPr>
          </a:p>
        </p:txBody>
      </p:sp>
    </p:spTree>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Unvan 1"/>
          <p:cNvSpPr>
            <a:spLocks noGrp="1"/>
          </p:cNvSpPr>
          <p:nvPr>
            <p:ph type="title"/>
          </p:nvPr>
        </p:nvSpPr>
        <p:spPr>
          <a:solidFill>
            <a:srgbClr val="FFC000"/>
          </a:solidFill>
        </p:spPr>
        <p:txBody>
          <a:bodyPr/>
          <a:lstStyle/>
          <a:p>
            <a:pPr algn="ctr"/>
            <a:r>
              <a:rPr lang="en-US" altLang="en-US" dirty="0"/>
              <a:t>-</a:t>
            </a:r>
            <a:r>
              <a:rPr lang="en-US" altLang="en-US" b="1" dirty="0"/>
              <a:t>Endometrial Biopsy</a:t>
            </a:r>
          </a:p>
        </p:txBody>
      </p:sp>
      <p:sp>
        <p:nvSpPr>
          <p:cNvPr id="3" name="İçerik Yer Tutucusu 2"/>
          <p:cNvSpPr>
            <a:spLocks noGrp="1"/>
          </p:cNvSpPr>
          <p:nvPr>
            <p:ph idx="13"/>
          </p:nvPr>
        </p:nvSpPr>
        <p:spPr>
          <a:xfrm>
            <a:off x="407194" y="2296717"/>
            <a:ext cx="8329613" cy="375047"/>
          </a:xfrm>
        </p:spPr>
        <p:txBody>
          <a:bodyPr>
            <a:noAutofit/>
          </a:bodyPr>
          <a:lstStyle/>
          <a:p>
            <a:r>
              <a:rPr lang="en-US" dirty="0"/>
              <a:t>Endometrial biopsy will only detect uterine LMS in </a:t>
            </a:r>
            <a:r>
              <a:rPr lang="en-US" dirty="0">
                <a:solidFill>
                  <a:srgbClr val="C00000"/>
                </a:solidFill>
              </a:rPr>
              <a:t>30-35%</a:t>
            </a:r>
            <a:r>
              <a:rPr lang="en-US" dirty="0"/>
              <a:t> of the time</a:t>
            </a:r>
          </a:p>
        </p:txBody>
      </p:sp>
      <p:sp>
        <p:nvSpPr>
          <p:cNvPr id="7" name="Metin kutusu 3"/>
          <p:cNvSpPr txBox="1">
            <a:spLocks noChangeArrowheads="1"/>
          </p:cNvSpPr>
          <p:nvPr/>
        </p:nvSpPr>
        <p:spPr bwMode="auto">
          <a:xfrm>
            <a:off x="3579019" y="2595036"/>
            <a:ext cx="5083709" cy="49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defPPr>
              <a:defRPr lang="en-US"/>
            </a:defPPr>
            <a:lvl1pPr marL="228600" indent="-228600" algn="r">
              <a:lnSpc>
                <a:spcPct val="90000"/>
              </a:lnSpc>
              <a:spcBef>
                <a:spcPts val="1000"/>
              </a:spcBef>
              <a:buSzPct val="130000"/>
              <a:buFont typeface="Arial" panose="020B0604020202020204" pitchFamily="34" charset="0"/>
              <a:buBlip>
                <a:blip r:embed="rId3"/>
              </a:buBlip>
              <a:defRPr sz="1600" i="1">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latin typeface="Calibri" panose="020F0502020204030204" pitchFamily="34" charset="0"/>
              </a:defRPr>
            </a:lvl9pPr>
          </a:lstStyle>
          <a:p>
            <a:pPr marL="171450" indent="-171450" defTabSz="685800">
              <a:lnSpc>
                <a:spcPct val="100000"/>
              </a:lnSpc>
              <a:spcBef>
                <a:spcPts val="0"/>
              </a:spcBef>
            </a:pPr>
            <a:r>
              <a:rPr lang="en-US" sz="1200" dirty="0">
                <a:solidFill>
                  <a:prstClr val="black"/>
                </a:solidFill>
              </a:rPr>
              <a:t>Schwartz L. Am J </a:t>
            </a:r>
            <a:r>
              <a:rPr lang="en-US" sz="1200" dirty="0" err="1">
                <a:solidFill>
                  <a:prstClr val="black"/>
                </a:solidFill>
              </a:rPr>
              <a:t>Obstet</a:t>
            </a:r>
            <a:r>
              <a:rPr lang="en-US" sz="1200" dirty="0">
                <a:solidFill>
                  <a:prstClr val="black"/>
                </a:solidFill>
              </a:rPr>
              <a:t> </a:t>
            </a:r>
            <a:r>
              <a:rPr lang="en-US" sz="1200" dirty="0" err="1">
                <a:solidFill>
                  <a:prstClr val="black"/>
                </a:solidFill>
              </a:rPr>
              <a:t>Gynecol</a:t>
            </a:r>
            <a:r>
              <a:rPr lang="en-US" sz="1200" dirty="0">
                <a:solidFill>
                  <a:prstClr val="black"/>
                </a:solidFill>
              </a:rPr>
              <a:t> 1993</a:t>
            </a:r>
          </a:p>
          <a:p>
            <a:pPr marL="171450" indent="-171450" defTabSz="685800">
              <a:lnSpc>
                <a:spcPct val="100000"/>
              </a:lnSpc>
              <a:spcBef>
                <a:spcPts val="0"/>
              </a:spcBef>
            </a:pPr>
            <a:r>
              <a:rPr lang="en-US" sz="1200" dirty="0" err="1">
                <a:solidFill>
                  <a:prstClr val="black"/>
                </a:solidFill>
              </a:rPr>
              <a:t>Hinchcliff</a:t>
            </a:r>
            <a:r>
              <a:rPr lang="en-US" sz="1200" dirty="0">
                <a:solidFill>
                  <a:prstClr val="black"/>
                </a:solidFill>
              </a:rPr>
              <a:t> EM. J Min Invasive </a:t>
            </a:r>
            <a:r>
              <a:rPr lang="en-US" sz="1200" dirty="0" err="1">
                <a:solidFill>
                  <a:prstClr val="black"/>
                </a:solidFill>
              </a:rPr>
              <a:t>Gynecol</a:t>
            </a:r>
            <a:r>
              <a:rPr lang="en-US" sz="1200" dirty="0">
                <a:solidFill>
                  <a:prstClr val="black"/>
                </a:solidFill>
              </a:rPr>
              <a:t> 2016</a:t>
            </a:r>
          </a:p>
        </p:txBody>
      </p:sp>
      <p:sp>
        <p:nvSpPr>
          <p:cNvPr id="8" name="Yuvarlatılmış Dikdörtgen 7"/>
          <p:cNvSpPr/>
          <p:nvPr/>
        </p:nvSpPr>
        <p:spPr>
          <a:xfrm>
            <a:off x="406645" y="2214563"/>
            <a:ext cx="8330162" cy="935831"/>
          </a:xfrm>
          <a:prstGeom prst="roundRect">
            <a:avLst>
              <a:gd name="adj" fmla="val 8256"/>
            </a:avLst>
          </a:prstGeom>
          <a:noFill/>
          <a:ln w="19050">
            <a:solidFill>
              <a:srgbClr val="7030A0"/>
            </a:solidFill>
          </a:ln>
        </p:spPr>
        <p:style>
          <a:lnRef idx="0">
            <a:schemeClr val="accent1"/>
          </a:lnRef>
          <a:fillRef idx="3">
            <a:schemeClr val="accent1"/>
          </a:fillRef>
          <a:effectRef idx="3">
            <a:schemeClr val="accent1"/>
          </a:effectRef>
          <a:fontRef idx="minor">
            <a:schemeClr val="lt1"/>
          </a:fontRef>
        </p:style>
        <p:txBody>
          <a:bodyPr rtlCol="0" anchor="ctr"/>
          <a:lstStyle/>
          <a:p>
            <a:pPr algn="ctr" defTabSz="685800"/>
            <a:endParaRPr lang="en-US" sz="1350" dirty="0">
              <a:solidFill>
                <a:prstClr val="white"/>
              </a:solidFill>
              <a:latin typeface="Calibri"/>
            </a:endParaRPr>
          </a:p>
        </p:txBody>
      </p:sp>
      <p:sp>
        <p:nvSpPr>
          <p:cNvPr id="9" name="İçerik Yer Tutucusu 2"/>
          <p:cNvSpPr txBox="1">
            <a:spLocks/>
          </p:cNvSpPr>
          <p:nvPr/>
        </p:nvSpPr>
        <p:spPr>
          <a:xfrm>
            <a:off x="407194" y="3391358"/>
            <a:ext cx="8329613" cy="616286"/>
          </a:xfrm>
          <a:prstGeom prst="rect">
            <a:avLst/>
          </a:prstGeom>
        </p:spPr>
        <p:txBody>
          <a:bodyPr vert="horz" lIns="68580" tIns="34290" rIns="68580" bIns="34290" rtlCol="0">
            <a:noAutofit/>
          </a:bodyPr>
          <a:lstStyle>
            <a:lvl1pPr marL="360363" indent="-360363" algn="l" rtl="0" eaLnBrk="0" fontAlgn="base" hangingPunct="0">
              <a:lnSpc>
                <a:spcPct val="90000"/>
              </a:lnSpc>
              <a:spcBef>
                <a:spcPts val="1000"/>
              </a:spcBef>
              <a:spcAft>
                <a:spcPct val="0"/>
              </a:spcAft>
              <a:buSzPct val="80000"/>
              <a:buFontTx/>
              <a:buBlip>
                <a:blip r:embed="rId4"/>
              </a:buBlip>
              <a:defRPr sz="2800" b="1"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Calibri" panose="020F0502020204030204" pitchFamily="34" charset="0"/>
              <a:buChar char="‒"/>
              <a:defRPr sz="2400" b="1"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0272" indent="-270272" defTabSz="685800">
              <a:spcBef>
                <a:spcPts val="750"/>
              </a:spcBef>
            </a:pPr>
            <a:r>
              <a:rPr lang="en-US" sz="2100" dirty="0">
                <a:solidFill>
                  <a:prstClr val="black"/>
                </a:solidFill>
                <a:latin typeface="Calibri"/>
              </a:rPr>
              <a:t>The sensitivity for endometrial stromal sarcoma (ESS) ranges between </a:t>
            </a:r>
            <a:r>
              <a:rPr lang="en-US" sz="2100" dirty="0">
                <a:solidFill>
                  <a:srgbClr val="C00000"/>
                </a:solidFill>
                <a:latin typeface="Calibri"/>
              </a:rPr>
              <a:t>25-33%</a:t>
            </a:r>
          </a:p>
        </p:txBody>
      </p:sp>
      <p:sp>
        <p:nvSpPr>
          <p:cNvPr id="10" name="Metin kutusu 3"/>
          <p:cNvSpPr txBox="1">
            <a:spLocks noChangeArrowheads="1"/>
          </p:cNvSpPr>
          <p:nvPr/>
        </p:nvSpPr>
        <p:spPr bwMode="auto">
          <a:xfrm>
            <a:off x="3579019" y="3872598"/>
            <a:ext cx="5083709" cy="49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defPPr>
              <a:defRPr lang="en-US"/>
            </a:defPPr>
            <a:lvl1pPr marL="228600" indent="-228600" algn="r">
              <a:lnSpc>
                <a:spcPct val="90000"/>
              </a:lnSpc>
              <a:spcBef>
                <a:spcPts val="1000"/>
              </a:spcBef>
              <a:buSzPct val="130000"/>
              <a:buFont typeface="Arial" panose="020B0604020202020204" pitchFamily="34" charset="0"/>
              <a:buBlip>
                <a:blip r:embed="rId3"/>
              </a:buBlip>
              <a:defRPr sz="1600" i="1">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latin typeface="Calibri" panose="020F0502020204030204" pitchFamily="34" charset="0"/>
              </a:defRPr>
            </a:lvl9pPr>
          </a:lstStyle>
          <a:p>
            <a:pPr marL="171450" indent="-171450" defTabSz="685800">
              <a:lnSpc>
                <a:spcPct val="100000"/>
              </a:lnSpc>
              <a:spcBef>
                <a:spcPts val="0"/>
              </a:spcBef>
            </a:pPr>
            <a:r>
              <a:rPr lang="en-US" sz="1200" dirty="0" err="1">
                <a:solidFill>
                  <a:prstClr val="black"/>
                </a:solidFill>
              </a:rPr>
              <a:t>Sagea</a:t>
            </a:r>
            <a:r>
              <a:rPr lang="en-US" sz="1200" dirty="0">
                <a:solidFill>
                  <a:prstClr val="black"/>
                </a:solidFill>
              </a:rPr>
              <a:t> S. Oncology 2004</a:t>
            </a:r>
          </a:p>
          <a:p>
            <a:pPr marL="171450" indent="-171450" defTabSz="685800">
              <a:lnSpc>
                <a:spcPct val="100000"/>
              </a:lnSpc>
              <a:spcBef>
                <a:spcPts val="0"/>
              </a:spcBef>
            </a:pPr>
            <a:r>
              <a:rPr lang="en-US" sz="1200" dirty="0">
                <a:solidFill>
                  <a:prstClr val="black"/>
                </a:solidFill>
              </a:rPr>
              <a:t>Bansal N. </a:t>
            </a:r>
            <a:r>
              <a:rPr lang="en-US" sz="1200" dirty="0" err="1">
                <a:solidFill>
                  <a:prstClr val="black"/>
                </a:solidFill>
              </a:rPr>
              <a:t>Gynecol</a:t>
            </a:r>
            <a:r>
              <a:rPr lang="en-US" sz="1200" dirty="0">
                <a:solidFill>
                  <a:prstClr val="black"/>
                </a:solidFill>
              </a:rPr>
              <a:t> </a:t>
            </a:r>
            <a:r>
              <a:rPr lang="en-US" sz="1200" dirty="0" err="1">
                <a:solidFill>
                  <a:prstClr val="black"/>
                </a:solidFill>
              </a:rPr>
              <a:t>Oncol</a:t>
            </a:r>
            <a:r>
              <a:rPr lang="en-US" sz="1200" dirty="0">
                <a:solidFill>
                  <a:prstClr val="black"/>
                </a:solidFill>
              </a:rPr>
              <a:t> 2008</a:t>
            </a:r>
          </a:p>
        </p:txBody>
      </p:sp>
      <p:sp>
        <p:nvSpPr>
          <p:cNvPr id="11" name="Yuvarlatılmış Dikdörtgen 10"/>
          <p:cNvSpPr/>
          <p:nvPr/>
        </p:nvSpPr>
        <p:spPr>
          <a:xfrm>
            <a:off x="406645" y="3309204"/>
            <a:ext cx="8330162" cy="1105634"/>
          </a:xfrm>
          <a:prstGeom prst="roundRect">
            <a:avLst>
              <a:gd name="adj" fmla="val 8256"/>
            </a:avLst>
          </a:prstGeom>
          <a:noFill/>
          <a:ln w="19050">
            <a:solidFill>
              <a:srgbClr val="7030A0"/>
            </a:solidFill>
          </a:ln>
        </p:spPr>
        <p:style>
          <a:lnRef idx="0">
            <a:schemeClr val="accent1"/>
          </a:lnRef>
          <a:fillRef idx="3">
            <a:schemeClr val="accent1"/>
          </a:fillRef>
          <a:effectRef idx="3">
            <a:schemeClr val="accent1"/>
          </a:effectRef>
          <a:fontRef idx="minor">
            <a:schemeClr val="lt1"/>
          </a:fontRef>
        </p:style>
        <p:txBody>
          <a:bodyPr rtlCol="0" anchor="ctr"/>
          <a:lstStyle/>
          <a:p>
            <a:pPr algn="ctr" defTabSz="685800"/>
            <a:endParaRPr lang="en-US" sz="1350" dirty="0">
              <a:solidFill>
                <a:prstClr val="white"/>
              </a:solidFill>
              <a:latin typeface="Calibri"/>
            </a:endParaRPr>
          </a:p>
        </p:txBody>
      </p:sp>
      <p:sp>
        <p:nvSpPr>
          <p:cNvPr id="12" name="İçerik Yer Tutucusu 2"/>
          <p:cNvSpPr txBox="1">
            <a:spLocks/>
          </p:cNvSpPr>
          <p:nvPr/>
        </p:nvSpPr>
        <p:spPr>
          <a:xfrm>
            <a:off x="407194" y="4655802"/>
            <a:ext cx="8329613" cy="375047"/>
          </a:xfrm>
          <a:prstGeom prst="rect">
            <a:avLst/>
          </a:prstGeom>
        </p:spPr>
        <p:txBody>
          <a:bodyPr vert="horz" lIns="68580" tIns="34290" rIns="68580" bIns="34290" rtlCol="0">
            <a:noAutofit/>
          </a:bodyPr>
          <a:lstStyle>
            <a:lvl1pPr marL="360363" indent="-360363" algn="l" rtl="0" eaLnBrk="0" fontAlgn="base" hangingPunct="0">
              <a:lnSpc>
                <a:spcPct val="90000"/>
              </a:lnSpc>
              <a:spcBef>
                <a:spcPts val="1000"/>
              </a:spcBef>
              <a:spcAft>
                <a:spcPct val="0"/>
              </a:spcAft>
              <a:buSzPct val="80000"/>
              <a:buFontTx/>
              <a:buBlip>
                <a:blip r:embed="rId4"/>
              </a:buBlip>
              <a:defRPr sz="2800" b="1"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Calibri" panose="020F0502020204030204" pitchFamily="34" charset="0"/>
              <a:buChar char="‒"/>
              <a:defRPr sz="2400" b="1"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0272" indent="-270272" defTabSz="685800">
              <a:spcBef>
                <a:spcPts val="750"/>
              </a:spcBef>
            </a:pPr>
            <a:r>
              <a:rPr lang="en-US" sz="2100" dirty="0">
                <a:solidFill>
                  <a:prstClr val="black"/>
                </a:solidFill>
                <a:latin typeface="Calibri"/>
              </a:rPr>
              <a:t>A negative biopsy does not rule out uterine sarcoma</a:t>
            </a:r>
          </a:p>
        </p:txBody>
      </p:sp>
      <p:sp>
        <p:nvSpPr>
          <p:cNvPr id="13" name="Metin kutusu 3"/>
          <p:cNvSpPr txBox="1">
            <a:spLocks noChangeArrowheads="1"/>
          </p:cNvSpPr>
          <p:nvPr/>
        </p:nvSpPr>
        <p:spPr bwMode="auto">
          <a:xfrm>
            <a:off x="3579019" y="5011065"/>
            <a:ext cx="5083709" cy="255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defPPr>
              <a:defRPr lang="en-US"/>
            </a:defPPr>
            <a:lvl1pPr marL="228600" indent="-228600" algn="r">
              <a:lnSpc>
                <a:spcPct val="90000"/>
              </a:lnSpc>
              <a:spcBef>
                <a:spcPts val="1000"/>
              </a:spcBef>
              <a:buSzPct val="130000"/>
              <a:buFont typeface="Arial" panose="020B0604020202020204" pitchFamily="34" charset="0"/>
              <a:buBlip>
                <a:blip r:embed="rId3"/>
              </a:buBlip>
              <a:defRPr sz="1600" i="1">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latin typeface="Calibri" panose="020F0502020204030204" pitchFamily="34" charset="0"/>
              </a:defRPr>
            </a:lvl9pPr>
          </a:lstStyle>
          <a:p>
            <a:pPr marL="171450" indent="-171450" defTabSz="685800">
              <a:lnSpc>
                <a:spcPct val="100000"/>
              </a:lnSpc>
              <a:spcBef>
                <a:spcPts val="0"/>
              </a:spcBef>
            </a:pPr>
            <a:r>
              <a:rPr lang="en-US" sz="1200" dirty="0" err="1">
                <a:solidFill>
                  <a:prstClr val="black"/>
                </a:solidFill>
              </a:rPr>
              <a:t>Skorstad</a:t>
            </a:r>
            <a:r>
              <a:rPr lang="en-US" sz="1200" dirty="0">
                <a:solidFill>
                  <a:prstClr val="black"/>
                </a:solidFill>
              </a:rPr>
              <a:t> M. </a:t>
            </a:r>
            <a:r>
              <a:rPr lang="en-US" sz="1200" dirty="0" err="1">
                <a:solidFill>
                  <a:prstClr val="black"/>
                </a:solidFill>
              </a:rPr>
              <a:t>Acta</a:t>
            </a:r>
            <a:r>
              <a:rPr lang="en-US" sz="1200" dirty="0">
                <a:solidFill>
                  <a:prstClr val="black"/>
                </a:solidFill>
              </a:rPr>
              <a:t> </a:t>
            </a:r>
            <a:r>
              <a:rPr lang="en-US" sz="1200" dirty="0" err="1">
                <a:solidFill>
                  <a:prstClr val="black"/>
                </a:solidFill>
              </a:rPr>
              <a:t>Obstet</a:t>
            </a:r>
            <a:r>
              <a:rPr lang="en-US" sz="1200" dirty="0">
                <a:solidFill>
                  <a:prstClr val="black"/>
                </a:solidFill>
              </a:rPr>
              <a:t> </a:t>
            </a:r>
            <a:r>
              <a:rPr lang="en-US" sz="1200" dirty="0" err="1">
                <a:solidFill>
                  <a:prstClr val="black"/>
                </a:solidFill>
              </a:rPr>
              <a:t>Gynecol</a:t>
            </a:r>
            <a:r>
              <a:rPr lang="en-US" sz="1200" dirty="0">
                <a:solidFill>
                  <a:prstClr val="black"/>
                </a:solidFill>
              </a:rPr>
              <a:t> </a:t>
            </a:r>
            <a:r>
              <a:rPr lang="en-US" sz="1200" dirty="0" err="1">
                <a:solidFill>
                  <a:prstClr val="black"/>
                </a:solidFill>
              </a:rPr>
              <a:t>Scand</a:t>
            </a:r>
            <a:r>
              <a:rPr lang="en-US" sz="1200" dirty="0">
                <a:solidFill>
                  <a:prstClr val="black"/>
                </a:solidFill>
              </a:rPr>
              <a:t> 2016</a:t>
            </a:r>
          </a:p>
        </p:txBody>
      </p:sp>
      <p:sp>
        <p:nvSpPr>
          <p:cNvPr id="14" name="Yuvarlatılmış Dikdörtgen 13"/>
          <p:cNvSpPr/>
          <p:nvPr/>
        </p:nvSpPr>
        <p:spPr>
          <a:xfrm>
            <a:off x="406645" y="4573649"/>
            <a:ext cx="8330162" cy="777021"/>
          </a:xfrm>
          <a:prstGeom prst="roundRect">
            <a:avLst>
              <a:gd name="adj" fmla="val 8256"/>
            </a:avLst>
          </a:prstGeom>
          <a:noFill/>
          <a:ln w="19050">
            <a:solidFill>
              <a:srgbClr val="7030A0"/>
            </a:solidFill>
          </a:ln>
        </p:spPr>
        <p:style>
          <a:lnRef idx="0">
            <a:schemeClr val="accent1"/>
          </a:lnRef>
          <a:fillRef idx="3">
            <a:schemeClr val="accent1"/>
          </a:fillRef>
          <a:effectRef idx="3">
            <a:schemeClr val="accent1"/>
          </a:effectRef>
          <a:fontRef idx="minor">
            <a:schemeClr val="lt1"/>
          </a:fontRef>
        </p:style>
        <p:txBody>
          <a:bodyPr rtlCol="0" anchor="ctr"/>
          <a:lstStyle/>
          <a:p>
            <a:pPr algn="ctr" defTabSz="685800"/>
            <a:endParaRPr lang="en-US" sz="1350" dirty="0">
              <a:solidFill>
                <a:prstClr val="white"/>
              </a:solidFill>
              <a:latin typeface="Calibri"/>
            </a:endParaRPr>
          </a:p>
        </p:txBody>
      </p:sp>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Unvan 1"/>
          <p:cNvSpPr>
            <a:spLocks noGrp="1"/>
          </p:cNvSpPr>
          <p:nvPr>
            <p:ph type="title"/>
          </p:nvPr>
        </p:nvSpPr>
        <p:spPr>
          <a:solidFill>
            <a:srgbClr val="FFC000"/>
          </a:solidFill>
        </p:spPr>
        <p:txBody>
          <a:bodyPr/>
          <a:lstStyle/>
          <a:p>
            <a:pPr algn="ctr"/>
            <a:r>
              <a:rPr lang="en-US" altLang="en-US" b="1" dirty="0"/>
              <a:t>Endometrial Biopsy</a:t>
            </a:r>
          </a:p>
        </p:txBody>
      </p:sp>
      <p:sp>
        <p:nvSpPr>
          <p:cNvPr id="3" name="İçerik Yer Tutucusu 2"/>
          <p:cNvSpPr>
            <a:spLocks noGrp="1"/>
          </p:cNvSpPr>
          <p:nvPr>
            <p:ph idx="13"/>
          </p:nvPr>
        </p:nvSpPr>
        <p:spPr>
          <a:xfrm>
            <a:off x="407194" y="2240888"/>
            <a:ext cx="8329613" cy="867965"/>
          </a:xfrm>
        </p:spPr>
        <p:txBody>
          <a:bodyPr/>
          <a:lstStyle/>
          <a:p>
            <a:r>
              <a:rPr lang="en-US" dirty="0"/>
              <a:t>Endometrial biopsy is still the best test to diagnose uterine sarcoma pre-operatively</a:t>
            </a:r>
          </a:p>
        </p:txBody>
      </p:sp>
      <p:sp>
        <p:nvSpPr>
          <p:cNvPr id="6" name="Metin kutusu 3"/>
          <p:cNvSpPr txBox="1">
            <a:spLocks noChangeArrowheads="1"/>
          </p:cNvSpPr>
          <p:nvPr/>
        </p:nvSpPr>
        <p:spPr bwMode="auto">
          <a:xfrm>
            <a:off x="3579019" y="2736776"/>
            <a:ext cx="5083709" cy="267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defPPr>
              <a:defRPr lang="en-US"/>
            </a:defPPr>
            <a:lvl1pPr marL="228600" indent="-228600" algn="r">
              <a:lnSpc>
                <a:spcPct val="90000"/>
              </a:lnSpc>
              <a:spcBef>
                <a:spcPts val="1000"/>
              </a:spcBef>
              <a:buSzPct val="130000"/>
              <a:buFont typeface="Arial" panose="020B0604020202020204" pitchFamily="34" charset="0"/>
              <a:buBlip>
                <a:blip r:embed="rId3"/>
              </a:buBlip>
              <a:defRPr sz="1600" i="1">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latin typeface="Calibri" panose="020F0502020204030204" pitchFamily="34" charset="0"/>
              </a:defRPr>
            </a:lvl9pPr>
          </a:lstStyle>
          <a:p>
            <a:pPr marL="171450" indent="-171450" defTabSz="685800">
              <a:lnSpc>
                <a:spcPct val="100000"/>
              </a:lnSpc>
              <a:spcBef>
                <a:spcPts val="0"/>
              </a:spcBef>
            </a:pPr>
            <a:r>
              <a:rPr lang="en-US" sz="1200" dirty="0" err="1">
                <a:solidFill>
                  <a:prstClr val="black"/>
                </a:solidFill>
              </a:rPr>
              <a:t>Chalas</a:t>
            </a:r>
            <a:r>
              <a:rPr lang="en-US" sz="1200" dirty="0">
                <a:solidFill>
                  <a:prstClr val="black"/>
                </a:solidFill>
              </a:rPr>
              <a:t> A</a:t>
            </a:r>
            <a:r>
              <a:rPr lang="tr-TR" sz="1200" dirty="0">
                <a:solidFill>
                  <a:prstClr val="black"/>
                </a:solidFill>
              </a:rPr>
              <a:t>.</a:t>
            </a:r>
            <a:r>
              <a:rPr lang="en-US" sz="1200" dirty="0">
                <a:solidFill>
                  <a:prstClr val="black"/>
                </a:solidFill>
              </a:rPr>
              <a:t> </a:t>
            </a:r>
            <a:r>
              <a:rPr lang="en-US" sz="1200" dirty="0" err="1">
                <a:solidFill>
                  <a:prstClr val="black"/>
                </a:solidFill>
              </a:rPr>
              <a:t>Curr</a:t>
            </a:r>
            <a:r>
              <a:rPr lang="en-US" sz="1200" dirty="0">
                <a:solidFill>
                  <a:prstClr val="black"/>
                </a:solidFill>
              </a:rPr>
              <a:t> </a:t>
            </a:r>
            <a:r>
              <a:rPr lang="en-US" sz="1200" dirty="0" err="1">
                <a:solidFill>
                  <a:prstClr val="black"/>
                </a:solidFill>
              </a:rPr>
              <a:t>Opin</a:t>
            </a:r>
            <a:r>
              <a:rPr lang="en-US" sz="1200" dirty="0">
                <a:solidFill>
                  <a:prstClr val="black"/>
                </a:solidFill>
              </a:rPr>
              <a:t> </a:t>
            </a:r>
            <a:r>
              <a:rPr lang="en-US" sz="1200" dirty="0" err="1">
                <a:solidFill>
                  <a:prstClr val="black"/>
                </a:solidFill>
              </a:rPr>
              <a:t>Obstet</a:t>
            </a:r>
            <a:r>
              <a:rPr lang="en-US" sz="1200" dirty="0">
                <a:solidFill>
                  <a:prstClr val="black"/>
                </a:solidFill>
              </a:rPr>
              <a:t> </a:t>
            </a:r>
            <a:r>
              <a:rPr lang="en-US" sz="1200" dirty="0" err="1">
                <a:solidFill>
                  <a:prstClr val="black"/>
                </a:solidFill>
              </a:rPr>
              <a:t>Gynecol</a:t>
            </a:r>
            <a:r>
              <a:rPr lang="en-US" sz="1200" dirty="0">
                <a:solidFill>
                  <a:prstClr val="black"/>
                </a:solidFill>
              </a:rPr>
              <a:t> 2018</a:t>
            </a:r>
          </a:p>
        </p:txBody>
      </p:sp>
      <p:sp>
        <p:nvSpPr>
          <p:cNvPr id="7" name="Yuvarlatılmış Dikdörtgen 6"/>
          <p:cNvSpPr/>
          <p:nvPr/>
        </p:nvSpPr>
        <p:spPr>
          <a:xfrm>
            <a:off x="406645" y="2184561"/>
            <a:ext cx="8330162" cy="864394"/>
          </a:xfrm>
          <a:prstGeom prst="roundRect">
            <a:avLst>
              <a:gd name="adj" fmla="val 6918"/>
            </a:avLst>
          </a:prstGeom>
          <a:noFill/>
          <a:ln w="19050">
            <a:solidFill>
              <a:srgbClr val="7030A0"/>
            </a:solidFill>
          </a:ln>
        </p:spPr>
        <p:style>
          <a:lnRef idx="0">
            <a:schemeClr val="accent1"/>
          </a:lnRef>
          <a:fillRef idx="3">
            <a:schemeClr val="accent1"/>
          </a:fillRef>
          <a:effectRef idx="3">
            <a:schemeClr val="accent1"/>
          </a:effectRef>
          <a:fontRef idx="minor">
            <a:schemeClr val="lt1"/>
          </a:fontRef>
        </p:style>
        <p:txBody>
          <a:bodyPr rtlCol="0" anchor="ctr"/>
          <a:lstStyle/>
          <a:p>
            <a:pPr algn="ctr" defTabSz="685800"/>
            <a:endParaRPr lang="tr-TR" sz="1350">
              <a:solidFill>
                <a:prstClr val="white"/>
              </a:solidFill>
              <a:latin typeface="Calibri"/>
            </a:endParaRPr>
          </a:p>
        </p:txBody>
      </p:sp>
      <p:sp>
        <p:nvSpPr>
          <p:cNvPr id="11" name="İçerik Yer Tutucusu 2"/>
          <p:cNvSpPr txBox="1">
            <a:spLocks/>
          </p:cNvSpPr>
          <p:nvPr/>
        </p:nvSpPr>
        <p:spPr>
          <a:xfrm>
            <a:off x="407194" y="3384109"/>
            <a:ext cx="8329613" cy="867965"/>
          </a:xfrm>
          <a:prstGeom prst="rect">
            <a:avLst/>
          </a:prstGeom>
        </p:spPr>
        <p:txBody>
          <a:bodyPr vert="horz" lIns="68580" tIns="34290" rIns="68580" bIns="34290" rtlCol="0">
            <a:normAutofit/>
          </a:bodyPr>
          <a:lstStyle>
            <a:lvl1pPr marL="360363" indent="-360363" algn="l" rtl="0" eaLnBrk="0" fontAlgn="base" hangingPunct="0">
              <a:lnSpc>
                <a:spcPct val="90000"/>
              </a:lnSpc>
              <a:spcBef>
                <a:spcPts val="1000"/>
              </a:spcBef>
              <a:spcAft>
                <a:spcPct val="0"/>
              </a:spcAft>
              <a:buSzPct val="80000"/>
              <a:buFontTx/>
              <a:buBlip>
                <a:blip r:embed="rId4"/>
              </a:buBlip>
              <a:defRPr sz="2800" b="1"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Calibri" panose="020F0502020204030204" pitchFamily="34" charset="0"/>
              <a:buChar char="‒"/>
              <a:defRPr sz="2400" b="1"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0272" indent="-270272" defTabSz="685800">
              <a:spcBef>
                <a:spcPts val="750"/>
              </a:spcBef>
            </a:pPr>
            <a:r>
              <a:rPr lang="en-US" sz="2100" dirty="0">
                <a:solidFill>
                  <a:prstClr val="black"/>
                </a:solidFill>
                <a:latin typeface="Calibri"/>
              </a:rPr>
              <a:t>Endometrial biopsy should be performed for all women with any abnormal bleeding and presumed </a:t>
            </a:r>
            <a:r>
              <a:rPr lang="en-US" sz="2100" dirty="0" err="1">
                <a:solidFill>
                  <a:prstClr val="black"/>
                </a:solidFill>
                <a:latin typeface="Calibri"/>
              </a:rPr>
              <a:t>myomas</a:t>
            </a:r>
            <a:endParaRPr lang="en-US" sz="2100" dirty="0">
              <a:solidFill>
                <a:prstClr val="black"/>
              </a:solidFill>
              <a:latin typeface="Calibri"/>
            </a:endParaRPr>
          </a:p>
        </p:txBody>
      </p:sp>
      <p:sp>
        <p:nvSpPr>
          <p:cNvPr id="12" name="Metin kutusu 3"/>
          <p:cNvSpPr txBox="1">
            <a:spLocks noChangeArrowheads="1"/>
          </p:cNvSpPr>
          <p:nvPr/>
        </p:nvSpPr>
        <p:spPr bwMode="auto">
          <a:xfrm>
            <a:off x="3579019" y="3879997"/>
            <a:ext cx="5083709" cy="267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defPPr>
              <a:defRPr lang="en-US"/>
            </a:defPPr>
            <a:lvl1pPr marL="228600" indent="-228600" algn="r">
              <a:lnSpc>
                <a:spcPct val="90000"/>
              </a:lnSpc>
              <a:spcBef>
                <a:spcPts val="1000"/>
              </a:spcBef>
              <a:buSzPct val="130000"/>
              <a:buFont typeface="Arial" panose="020B0604020202020204" pitchFamily="34" charset="0"/>
              <a:buBlip>
                <a:blip r:embed="rId3"/>
              </a:buBlip>
              <a:defRPr sz="1600" i="1">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latin typeface="Calibri" panose="020F0502020204030204" pitchFamily="34" charset="0"/>
              </a:defRPr>
            </a:lvl9pPr>
          </a:lstStyle>
          <a:p>
            <a:pPr marL="171450" indent="-171450" defTabSz="685800">
              <a:lnSpc>
                <a:spcPct val="100000"/>
              </a:lnSpc>
              <a:spcBef>
                <a:spcPts val="0"/>
              </a:spcBef>
            </a:pPr>
            <a:r>
              <a:rPr lang="en-US" sz="1200" dirty="0" err="1">
                <a:solidFill>
                  <a:prstClr val="black"/>
                </a:solidFill>
              </a:rPr>
              <a:t>Lynam</a:t>
            </a:r>
            <a:r>
              <a:rPr lang="en-US" sz="1200" dirty="0">
                <a:solidFill>
                  <a:prstClr val="black"/>
                </a:solidFill>
              </a:rPr>
              <a:t> S</a:t>
            </a:r>
            <a:r>
              <a:rPr lang="tr-TR" sz="1200" dirty="0">
                <a:solidFill>
                  <a:prstClr val="black"/>
                </a:solidFill>
              </a:rPr>
              <a:t>.</a:t>
            </a:r>
            <a:r>
              <a:rPr lang="en-US" sz="1200" dirty="0">
                <a:solidFill>
                  <a:prstClr val="black"/>
                </a:solidFill>
              </a:rPr>
              <a:t> </a:t>
            </a:r>
            <a:r>
              <a:rPr lang="en-US" sz="1200" dirty="0" err="1">
                <a:solidFill>
                  <a:prstClr val="black"/>
                </a:solidFill>
              </a:rPr>
              <a:t>Womens</a:t>
            </a:r>
            <a:r>
              <a:rPr lang="en-US" sz="1200" dirty="0">
                <a:solidFill>
                  <a:prstClr val="black"/>
                </a:solidFill>
              </a:rPr>
              <a:t> Health 2015</a:t>
            </a:r>
          </a:p>
        </p:txBody>
      </p:sp>
      <p:sp>
        <p:nvSpPr>
          <p:cNvPr id="13" name="Yuvarlatılmış Dikdörtgen 12"/>
          <p:cNvSpPr/>
          <p:nvPr/>
        </p:nvSpPr>
        <p:spPr>
          <a:xfrm>
            <a:off x="406645" y="3327783"/>
            <a:ext cx="8330162" cy="864394"/>
          </a:xfrm>
          <a:prstGeom prst="roundRect">
            <a:avLst>
              <a:gd name="adj" fmla="val 6918"/>
            </a:avLst>
          </a:prstGeom>
          <a:noFill/>
          <a:ln w="19050">
            <a:solidFill>
              <a:srgbClr val="7030A0"/>
            </a:solidFill>
          </a:ln>
        </p:spPr>
        <p:style>
          <a:lnRef idx="0">
            <a:schemeClr val="accent1"/>
          </a:lnRef>
          <a:fillRef idx="3">
            <a:schemeClr val="accent1"/>
          </a:fillRef>
          <a:effectRef idx="3">
            <a:schemeClr val="accent1"/>
          </a:effectRef>
          <a:fontRef idx="minor">
            <a:schemeClr val="lt1"/>
          </a:fontRef>
        </p:style>
        <p:txBody>
          <a:bodyPr rtlCol="0" anchor="ctr"/>
          <a:lstStyle/>
          <a:p>
            <a:pPr algn="ctr" defTabSz="685800"/>
            <a:endParaRPr lang="tr-TR" sz="1350">
              <a:solidFill>
                <a:prstClr val="white"/>
              </a:solidFill>
              <a:latin typeface="Calibri"/>
            </a:endParaRPr>
          </a:p>
        </p:txBody>
      </p:sp>
      <p:sp>
        <p:nvSpPr>
          <p:cNvPr id="14" name="İçerik Yer Tutucusu 2"/>
          <p:cNvSpPr txBox="1">
            <a:spLocks/>
          </p:cNvSpPr>
          <p:nvPr/>
        </p:nvSpPr>
        <p:spPr>
          <a:xfrm>
            <a:off x="407194" y="4543708"/>
            <a:ext cx="8329613" cy="867965"/>
          </a:xfrm>
          <a:prstGeom prst="rect">
            <a:avLst/>
          </a:prstGeom>
        </p:spPr>
        <p:txBody>
          <a:bodyPr vert="horz" lIns="68580" tIns="34290" rIns="68580" bIns="34290" rtlCol="0">
            <a:normAutofit/>
          </a:bodyPr>
          <a:lstStyle>
            <a:lvl1pPr marL="360363" indent="-360363" algn="l" rtl="0" eaLnBrk="0" fontAlgn="base" hangingPunct="0">
              <a:lnSpc>
                <a:spcPct val="90000"/>
              </a:lnSpc>
              <a:spcBef>
                <a:spcPts val="1000"/>
              </a:spcBef>
              <a:spcAft>
                <a:spcPct val="0"/>
              </a:spcAft>
              <a:buSzPct val="80000"/>
              <a:buFontTx/>
              <a:buBlip>
                <a:blip r:embed="rId4"/>
              </a:buBlip>
              <a:defRPr sz="2800" b="1"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Calibri" panose="020F0502020204030204" pitchFamily="34" charset="0"/>
              <a:buChar char="‒"/>
              <a:defRPr sz="2400" b="1"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0272" indent="-270272" defTabSz="685800">
              <a:spcBef>
                <a:spcPts val="750"/>
              </a:spcBef>
            </a:pPr>
            <a:r>
              <a:rPr lang="en-US" sz="2100" dirty="0">
                <a:solidFill>
                  <a:prstClr val="black"/>
                </a:solidFill>
                <a:latin typeface="Calibri"/>
              </a:rPr>
              <a:t>If morcellation is planned, biopsy should be used</a:t>
            </a:r>
          </a:p>
        </p:txBody>
      </p:sp>
      <p:sp>
        <p:nvSpPr>
          <p:cNvPr id="16" name="Yuvarlatılmış Dikdörtgen 15"/>
          <p:cNvSpPr/>
          <p:nvPr/>
        </p:nvSpPr>
        <p:spPr>
          <a:xfrm>
            <a:off x="406645" y="4487382"/>
            <a:ext cx="8330162" cy="759438"/>
          </a:xfrm>
          <a:prstGeom prst="roundRect">
            <a:avLst>
              <a:gd name="adj" fmla="val 6918"/>
            </a:avLst>
          </a:prstGeom>
          <a:noFill/>
          <a:ln w="19050">
            <a:solidFill>
              <a:srgbClr val="7030A0"/>
            </a:solidFill>
          </a:ln>
        </p:spPr>
        <p:style>
          <a:lnRef idx="0">
            <a:schemeClr val="accent1"/>
          </a:lnRef>
          <a:fillRef idx="3">
            <a:schemeClr val="accent1"/>
          </a:fillRef>
          <a:effectRef idx="3">
            <a:schemeClr val="accent1"/>
          </a:effectRef>
          <a:fontRef idx="minor">
            <a:schemeClr val="lt1"/>
          </a:fontRef>
        </p:style>
        <p:txBody>
          <a:bodyPr rtlCol="0" anchor="ctr"/>
          <a:lstStyle/>
          <a:p>
            <a:pPr algn="ctr" defTabSz="685800"/>
            <a:endParaRPr lang="tr-TR" sz="1350">
              <a:solidFill>
                <a:prstClr val="white"/>
              </a:solidFill>
              <a:latin typeface="Calibri"/>
            </a:endParaRPr>
          </a:p>
        </p:txBody>
      </p:sp>
      <p:sp>
        <p:nvSpPr>
          <p:cNvPr id="17" name="Metin kutusu 3"/>
          <p:cNvSpPr txBox="1">
            <a:spLocks noChangeArrowheads="1"/>
          </p:cNvSpPr>
          <p:nvPr/>
        </p:nvSpPr>
        <p:spPr bwMode="auto">
          <a:xfrm>
            <a:off x="3579019" y="4902590"/>
            <a:ext cx="5083709" cy="267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defPPr>
              <a:defRPr lang="en-US"/>
            </a:defPPr>
            <a:lvl1pPr marL="228600" indent="-228600" algn="r">
              <a:lnSpc>
                <a:spcPct val="90000"/>
              </a:lnSpc>
              <a:spcBef>
                <a:spcPts val="1000"/>
              </a:spcBef>
              <a:buSzPct val="130000"/>
              <a:buFont typeface="Arial" panose="020B0604020202020204" pitchFamily="34" charset="0"/>
              <a:buBlip>
                <a:blip r:embed="rId3"/>
              </a:buBlip>
              <a:defRPr sz="1600" i="1">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latin typeface="Calibri" panose="020F0502020204030204" pitchFamily="34" charset="0"/>
              </a:defRPr>
            </a:lvl9pPr>
          </a:lstStyle>
          <a:p>
            <a:pPr marL="171450" indent="-171450" defTabSz="685800">
              <a:lnSpc>
                <a:spcPct val="100000"/>
              </a:lnSpc>
              <a:spcBef>
                <a:spcPts val="0"/>
              </a:spcBef>
            </a:pPr>
            <a:r>
              <a:rPr lang="en-US" sz="1200" dirty="0" err="1">
                <a:solidFill>
                  <a:prstClr val="black"/>
                </a:solidFill>
              </a:rPr>
              <a:t>Chalas</a:t>
            </a:r>
            <a:r>
              <a:rPr lang="en-US" sz="1200" dirty="0">
                <a:solidFill>
                  <a:prstClr val="black"/>
                </a:solidFill>
              </a:rPr>
              <a:t> A</a:t>
            </a:r>
            <a:r>
              <a:rPr lang="tr-TR" sz="1200" dirty="0">
                <a:solidFill>
                  <a:prstClr val="black"/>
                </a:solidFill>
              </a:rPr>
              <a:t>.</a:t>
            </a:r>
            <a:r>
              <a:rPr lang="en-US" sz="1200" dirty="0">
                <a:solidFill>
                  <a:prstClr val="black"/>
                </a:solidFill>
              </a:rPr>
              <a:t> </a:t>
            </a:r>
            <a:r>
              <a:rPr lang="en-US" sz="1200" dirty="0" err="1">
                <a:solidFill>
                  <a:prstClr val="black"/>
                </a:solidFill>
              </a:rPr>
              <a:t>Curr</a:t>
            </a:r>
            <a:r>
              <a:rPr lang="en-US" sz="1200" dirty="0">
                <a:solidFill>
                  <a:prstClr val="black"/>
                </a:solidFill>
              </a:rPr>
              <a:t> </a:t>
            </a:r>
            <a:r>
              <a:rPr lang="en-US" sz="1200" dirty="0" err="1">
                <a:solidFill>
                  <a:prstClr val="black"/>
                </a:solidFill>
              </a:rPr>
              <a:t>Opin</a:t>
            </a:r>
            <a:r>
              <a:rPr lang="en-US" sz="1200" dirty="0">
                <a:solidFill>
                  <a:prstClr val="black"/>
                </a:solidFill>
              </a:rPr>
              <a:t> </a:t>
            </a:r>
            <a:r>
              <a:rPr lang="en-US" sz="1200" dirty="0" err="1">
                <a:solidFill>
                  <a:prstClr val="black"/>
                </a:solidFill>
              </a:rPr>
              <a:t>Obstet</a:t>
            </a:r>
            <a:r>
              <a:rPr lang="en-US" sz="1200" dirty="0">
                <a:solidFill>
                  <a:prstClr val="black"/>
                </a:solidFill>
              </a:rPr>
              <a:t> </a:t>
            </a:r>
            <a:r>
              <a:rPr lang="en-US" sz="1200" dirty="0" err="1">
                <a:solidFill>
                  <a:prstClr val="black"/>
                </a:solidFill>
              </a:rPr>
              <a:t>Gynecol</a:t>
            </a:r>
            <a:r>
              <a:rPr lang="en-US" sz="1200" dirty="0">
                <a:solidFill>
                  <a:prstClr val="black"/>
                </a:solidFill>
              </a:rPr>
              <a:t> 2018</a:t>
            </a:r>
          </a:p>
        </p:txBody>
      </p:sp>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Unvan 1"/>
          <p:cNvSpPr>
            <a:spLocks noGrp="1"/>
          </p:cNvSpPr>
          <p:nvPr>
            <p:ph type="title"/>
          </p:nvPr>
        </p:nvSpPr>
        <p:spPr>
          <a:xfrm>
            <a:off x="0" y="76771"/>
            <a:ext cx="9144000" cy="1061100"/>
          </a:xfrm>
          <a:solidFill>
            <a:srgbClr val="FFC000"/>
          </a:solidFill>
        </p:spPr>
        <p:txBody>
          <a:bodyPr>
            <a:normAutofit/>
          </a:bodyPr>
          <a:lstStyle/>
          <a:p>
            <a:pPr algn="ctr"/>
            <a:r>
              <a:rPr lang="en-US" altLang="en-US" b="1" dirty="0"/>
              <a:t>Serum lactate dehydrogenase (LDH)</a:t>
            </a:r>
          </a:p>
        </p:txBody>
      </p:sp>
      <p:sp>
        <p:nvSpPr>
          <p:cNvPr id="3" name="İçerik Yer Tutucusu 2"/>
          <p:cNvSpPr>
            <a:spLocks noGrp="1"/>
          </p:cNvSpPr>
          <p:nvPr>
            <p:ph idx="13"/>
          </p:nvPr>
        </p:nvSpPr>
        <p:spPr>
          <a:xfrm>
            <a:off x="406645" y="1456072"/>
            <a:ext cx="8329613" cy="812462"/>
          </a:xfrm>
        </p:spPr>
        <p:txBody>
          <a:bodyPr>
            <a:normAutofit/>
          </a:bodyPr>
          <a:lstStyle/>
          <a:p>
            <a:r>
              <a:rPr lang="en-US" dirty="0"/>
              <a:t>Serum LDH is often elevated in LMSs secondary to coagulative-type cell necrosis</a:t>
            </a:r>
          </a:p>
        </p:txBody>
      </p:sp>
      <p:sp>
        <p:nvSpPr>
          <p:cNvPr id="7" name="Metin kutusu 3"/>
          <p:cNvSpPr txBox="1">
            <a:spLocks noChangeArrowheads="1"/>
          </p:cNvSpPr>
          <p:nvPr/>
        </p:nvSpPr>
        <p:spPr bwMode="auto">
          <a:xfrm>
            <a:off x="3210884" y="1946380"/>
            <a:ext cx="5083709" cy="267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defPPr>
              <a:defRPr lang="en-US"/>
            </a:defPPr>
            <a:lvl1pPr marL="228600" indent="-228600" algn="r">
              <a:lnSpc>
                <a:spcPct val="90000"/>
              </a:lnSpc>
              <a:spcBef>
                <a:spcPts val="1000"/>
              </a:spcBef>
              <a:buSzPct val="130000"/>
              <a:buFont typeface="Arial" panose="020B0604020202020204" pitchFamily="34" charset="0"/>
              <a:buBlip>
                <a:blip r:embed="rId3"/>
              </a:buBlip>
              <a:defRPr sz="1600" i="1">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latin typeface="Calibri" panose="020F0502020204030204" pitchFamily="34" charset="0"/>
              </a:defRPr>
            </a:lvl9pPr>
          </a:lstStyle>
          <a:p>
            <a:pPr marL="171450" indent="-171450" defTabSz="685800">
              <a:lnSpc>
                <a:spcPct val="100000"/>
              </a:lnSpc>
              <a:spcBef>
                <a:spcPts val="0"/>
              </a:spcBef>
            </a:pPr>
            <a:r>
              <a:rPr lang="en-US" sz="1200" dirty="0">
                <a:solidFill>
                  <a:prstClr val="black"/>
                </a:solidFill>
              </a:rPr>
              <a:t>Seki K</a:t>
            </a:r>
            <a:r>
              <a:rPr lang="tr-TR" sz="1200" dirty="0">
                <a:solidFill>
                  <a:prstClr val="black"/>
                </a:solidFill>
              </a:rPr>
              <a:t>.</a:t>
            </a:r>
            <a:r>
              <a:rPr lang="en-US" sz="1200" dirty="0">
                <a:solidFill>
                  <a:prstClr val="black"/>
                </a:solidFill>
              </a:rPr>
              <a:t> </a:t>
            </a:r>
            <a:r>
              <a:rPr lang="en-US" sz="1200" dirty="0" err="1">
                <a:solidFill>
                  <a:prstClr val="black"/>
                </a:solidFill>
              </a:rPr>
              <a:t>Gynecol</a:t>
            </a:r>
            <a:r>
              <a:rPr lang="en-US" sz="1200" dirty="0">
                <a:solidFill>
                  <a:prstClr val="black"/>
                </a:solidFill>
              </a:rPr>
              <a:t> </a:t>
            </a:r>
            <a:r>
              <a:rPr lang="en-US" sz="1200" dirty="0" err="1">
                <a:solidFill>
                  <a:prstClr val="black"/>
                </a:solidFill>
              </a:rPr>
              <a:t>Obstet</a:t>
            </a:r>
            <a:r>
              <a:rPr lang="en-US" sz="1200" dirty="0">
                <a:solidFill>
                  <a:prstClr val="black"/>
                </a:solidFill>
              </a:rPr>
              <a:t> Invest 1992</a:t>
            </a:r>
          </a:p>
        </p:txBody>
      </p:sp>
      <p:sp>
        <p:nvSpPr>
          <p:cNvPr id="8" name="Yuvarlatılmış Dikdörtgen 7"/>
          <p:cNvSpPr/>
          <p:nvPr/>
        </p:nvSpPr>
        <p:spPr>
          <a:xfrm>
            <a:off x="278652" y="2388459"/>
            <a:ext cx="8330162" cy="780095"/>
          </a:xfrm>
          <a:prstGeom prst="roundRect">
            <a:avLst>
              <a:gd name="adj" fmla="val 6918"/>
            </a:avLst>
          </a:prstGeom>
          <a:noFill/>
          <a:ln w="19050">
            <a:solidFill>
              <a:srgbClr val="7030A0"/>
            </a:solidFill>
          </a:ln>
        </p:spPr>
        <p:style>
          <a:lnRef idx="0">
            <a:schemeClr val="accent1"/>
          </a:lnRef>
          <a:fillRef idx="3">
            <a:schemeClr val="accent1"/>
          </a:fillRef>
          <a:effectRef idx="3">
            <a:schemeClr val="accent1"/>
          </a:effectRef>
          <a:fontRef idx="minor">
            <a:schemeClr val="lt1"/>
          </a:fontRef>
        </p:style>
        <p:txBody>
          <a:bodyPr rtlCol="0" anchor="ctr"/>
          <a:lstStyle/>
          <a:p>
            <a:pPr algn="ctr" defTabSz="685800"/>
            <a:endParaRPr lang="tr-TR" sz="1350">
              <a:solidFill>
                <a:prstClr val="white"/>
              </a:solidFill>
              <a:latin typeface="Calibri"/>
            </a:endParaRPr>
          </a:p>
        </p:txBody>
      </p:sp>
      <p:sp>
        <p:nvSpPr>
          <p:cNvPr id="9" name="İçerik Yer Tutucusu 2"/>
          <p:cNvSpPr txBox="1">
            <a:spLocks/>
          </p:cNvSpPr>
          <p:nvPr/>
        </p:nvSpPr>
        <p:spPr>
          <a:xfrm>
            <a:off x="333115" y="2535362"/>
            <a:ext cx="8329613" cy="639365"/>
          </a:xfrm>
          <a:prstGeom prst="rect">
            <a:avLst/>
          </a:prstGeom>
        </p:spPr>
        <p:txBody>
          <a:bodyPr vert="horz" lIns="68580" tIns="34290" rIns="68580" bIns="34290" rtlCol="0">
            <a:normAutofit lnSpcReduction="10000"/>
          </a:bodyPr>
          <a:lstStyle>
            <a:lvl1pPr marL="360363" indent="-360363" algn="l" rtl="0" eaLnBrk="0" fontAlgn="base" hangingPunct="0">
              <a:lnSpc>
                <a:spcPct val="90000"/>
              </a:lnSpc>
              <a:spcBef>
                <a:spcPts val="1000"/>
              </a:spcBef>
              <a:spcAft>
                <a:spcPct val="0"/>
              </a:spcAft>
              <a:buSzPct val="80000"/>
              <a:buFontTx/>
              <a:buBlip>
                <a:blip r:embed="rId4"/>
              </a:buBlip>
              <a:defRPr sz="2800" b="1"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Calibri" panose="020F0502020204030204" pitchFamily="34" charset="0"/>
              <a:buChar char="‒"/>
              <a:defRPr sz="2400" b="1"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0272" indent="-270272" defTabSz="685800">
              <a:spcBef>
                <a:spcPts val="750"/>
              </a:spcBef>
            </a:pPr>
            <a:r>
              <a:rPr lang="en-US" sz="2100" dirty="0">
                <a:solidFill>
                  <a:prstClr val="black"/>
                </a:solidFill>
                <a:latin typeface="Calibri"/>
              </a:rPr>
              <a:t>Serum LDH may be a marker of aggressive behavior reflecting tumor growth exceeding vascular supply</a:t>
            </a:r>
          </a:p>
        </p:txBody>
      </p:sp>
      <p:sp>
        <p:nvSpPr>
          <p:cNvPr id="10" name="Metin kutusu 3"/>
          <p:cNvSpPr txBox="1">
            <a:spLocks noChangeArrowheads="1"/>
          </p:cNvSpPr>
          <p:nvPr/>
        </p:nvSpPr>
        <p:spPr bwMode="auto">
          <a:xfrm>
            <a:off x="3357934" y="3181691"/>
            <a:ext cx="5083709" cy="267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defPPr>
              <a:defRPr lang="en-US"/>
            </a:defPPr>
            <a:lvl1pPr marL="228600" indent="-228600" algn="r">
              <a:lnSpc>
                <a:spcPct val="90000"/>
              </a:lnSpc>
              <a:spcBef>
                <a:spcPts val="1000"/>
              </a:spcBef>
              <a:buSzPct val="130000"/>
              <a:buFont typeface="Arial" panose="020B0604020202020204" pitchFamily="34" charset="0"/>
              <a:buBlip>
                <a:blip r:embed="rId3"/>
              </a:buBlip>
              <a:defRPr sz="1600" i="1">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latin typeface="Calibri" panose="020F0502020204030204" pitchFamily="34" charset="0"/>
              </a:defRPr>
            </a:lvl9pPr>
          </a:lstStyle>
          <a:p>
            <a:pPr marL="171450" indent="-171450" defTabSz="685800">
              <a:lnSpc>
                <a:spcPct val="100000"/>
              </a:lnSpc>
              <a:spcBef>
                <a:spcPts val="0"/>
              </a:spcBef>
            </a:pPr>
            <a:r>
              <a:rPr lang="en-US" sz="1200" dirty="0">
                <a:solidFill>
                  <a:prstClr val="black"/>
                </a:solidFill>
              </a:rPr>
              <a:t>Takeuchi S</a:t>
            </a:r>
            <a:r>
              <a:rPr lang="tr-TR" sz="1200" dirty="0">
                <a:solidFill>
                  <a:prstClr val="black"/>
                </a:solidFill>
              </a:rPr>
              <a:t>.</a:t>
            </a:r>
            <a:r>
              <a:rPr lang="en-US" sz="1200" dirty="0">
                <a:solidFill>
                  <a:prstClr val="black"/>
                </a:solidFill>
              </a:rPr>
              <a:t> Japan </a:t>
            </a:r>
            <a:r>
              <a:rPr lang="en-US" sz="1200" dirty="0" err="1">
                <a:solidFill>
                  <a:prstClr val="black"/>
                </a:solidFill>
              </a:rPr>
              <a:t>Assoc</a:t>
            </a:r>
            <a:r>
              <a:rPr lang="en-US" sz="1200" dirty="0">
                <a:solidFill>
                  <a:prstClr val="black"/>
                </a:solidFill>
              </a:rPr>
              <a:t> Rural Med 1995</a:t>
            </a:r>
          </a:p>
        </p:txBody>
      </p:sp>
      <p:sp>
        <p:nvSpPr>
          <p:cNvPr id="13" name="Metin kutusu 3"/>
          <p:cNvSpPr txBox="1">
            <a:spLocks noChangeArrowheads="1"/>
          </p:cNvSpPr>
          <p:nvPr/>
        </p:nvSpPr>
        <p:spPr bwMode="auto">
          <a:xfrm>
            <a:off x="3210883" y="6163408"/>
            <a:ext cx="5083709" cy="649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defPPr>
              <a:defRPr lang="en-US"/>
            </a:defPPr>
            <a:lvl1pPr marL="228600" indent="-228600" algn="r">
              <a:lnSpc>
                <a:spcPct val="90000"/>
              </a:lnSpc>
              <a:spcBef>
                <a:spcPts val="1000"/>
              </a:spcBef>
              <a:buSzPct val="130000"/>
              <a:buFont typeface="Arial" panose="020B0604020202020204" pitchFamily="34" charset="0"/>
              <a:buBlip>
                <a:blip r:embed="rId3"/>
              </a:buBlip>
              <a:defRPr sz="1600" i="1">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latin typeface="Calibri" panose="020F0502020204030204" pitchFamily="34" charset="0"/>
              </a:defRPr>
            </a:lvl9pPr>
          </a:lstStyle>
          <a:p>
            <a:pPr marL="171450" indent="-171450" defTabSz="685800">
              <a:lnSpc>
                <a:spcPct val="100000"/>
              </a:lnSpc>
              <a:spcBef>
                <a:spcPts val="0"/>
              </a:spcBef>
            </a:pPr>
            <a:r>
              <a:rPr lang="en-US" sz="1200" dirty="0" err="1">
                <a:solidFill>
                  <a:prstClr val="black"/>
                </a:solidFill>
              </a:rPr>
              <a:t>Goto</a:t>
            </a:r>
            <a:r>
              <a:rPr lang="en-US" sz="1200" dirty="0">
                <a:solidFill>
                  <a:prstClr val="black"/>
                </a:solidFill>
              </a:rPr>
              <a:t> A</a:t>
            </a:r>
            <a:r>
              <a:rPr lang="tr-TR" sz="1200" dirty="0">
                <a:solidFill>
                  <a:prstClr val="black"/>
                </a:solidFill>
              </a:rPr>
              <a:t>.</a:t>
            </a:r>
            <a:r>
              <a:rPr lang="en-US" sz="1200" dirty="0">
                <a:solidFill>
                  <a:prstClr val="black"/>
                </a:solidFill>
              </a:rPr>
              <a:t> </a:t>
            </a:r>
            <a:r>
              <a:rPr lang="en-US" sz="1200" dirty="0" err="1">
                <a:solidFill>
                  <a:prstClr val="black"/>
                </a:solidFill>
              </a:rPr>
              <a:t>Int</a:t>
            </a:r>
            <a:r>
              <a:rPr lang="en-US" sz="1200" dirty="0">
                <a:solidFill>
                  <a:prstClr val="black"/>
                </a:solidFill>
              </a:rPr>
              <a:t> J </a:t>
            </a:r>
            <a:r>
              <a:rPr lang="en-US" sz="1200" dirty="0" err="1">
                <a:solidFill>
                  <a:prstClr val="black"/>
                </a:solidFill>
              </a:rPr>
              <a:t>Gynecol</a:t>
            </a:r>
            <a:r>
              <a:rPr lang="en-US" sz="1200" dirty="0">
                <a:solidFill>
                  <a:prstClr val="black"/>
                </a:solidFill>
              </a:rPr>
              <a:t> Cancer 2002</a:t>
            </a:r>
            <a:endParaRPr lang="tr-TR" sz="1200" dirty="0">
              <a:solidFill>
                <a:prstClr val="black"/>
              </a:solidFill>
            </a:endParaRPr>
          </a:p>
          <a:p>
            <a:pPr marL="171450" indent="-171450" defTabSz="685800">
              <a:lnSpc>
                <a:spcPct val="100000"/>
              </a:lnSpc>
              <a:spcBef>
                <a:spcPts val="0"/>
              </a:spcBef>
            </a:pPr>
            <a:r>
              <a:rPr lang="en-US" sz="1200" dirty="0" err="1">
                <a:solidFill>
                  <a:prstClr val="black"/>
                </a:solidFill>
              </a:rPr>
              <a:t>Nagei</a:t>
            </a:r>
            <a:r>
              <a:rPr lang="en-US" sz="1200" dirty="0">
                <a:solidFill>
                  <a:prstClr val="black"/>
                </a:solidFill>
              </a:rPr>
              <a:t> T</a:t>
            </a:r>
            <a:r>
              <a:rPr lang="tr-TR" sz="1200" dirty="0">
                <a:solidFill>
                  <a:prstClr val="black"/>
                </a:solidFill>
              </a:rPr>
              <a:t>.</a:t>
            </a:r>
            <a:r>
              <a:rPr lang="en-US" sz="1200" dirty="0">
                <a:solidFill>
                  <a:prstClr val="black"/>
                </a:solidFill>
              </a:rPr>
              <a:t> </a:t>
            </a:r>
            <a:r>
              <a:rPr lang="en-US" sz="1200" dirty="0" err="1">
                <a:solidFill>
                  <a:prstClr val="black"/>
                </a:solidFill>
              </a:rPr>
              <a:t>SpringerPlus</a:t>
            </a:r>
            <a:r>
              <a:rPr lang="en-US" sz="1200" dirty="0">
                <a:solidFill>
                  <a:prstClr val="black"/>
                </a:solidFill>
              </a:rPr>
              <a:t> 2014</a:t>
            </a:r>
            <a:endParaRPr lang="tr-TR" sz="1200" dirty="0">
              <a:solidFill>
                <a:prstClr val="black"/>
              </a:solidFill>
            </a:endParaRPr>
          </a:p>
          <a:p>
            <a:pPr marL="171450" indent="-171450" defTabSz="685800">
              <a:lnSpc>
                <a:spcPct val="100000"/>
              </a:lnSpc>
              <a:spcBef>
                <a:spcPts val="0"/>
              </a:spcBef>
            </a:pPr>
            <a:r>
              <a:rPr lang="en-US" sz="1200" dirty="0" err="1">
                <a:solidFill>
                  <a:prstClr val="black"/>
                </a:solidFill>
              </a:rPr>
              <a:t>Nagei</a:t>
            </a:r>
            <a:r>
              <a:rPr lang="en-US" sz="1200" dirty="0">
                <a:solidFill>
                  <a:prstClr val="black"/>
                </a:solidFill>
              </a:rPr>
              <a:t> T</a:t>
            </a:r>
            <a:r>
              <a:rPr lang="tr-TR" sz="1200" dirty="0">
                <a:solidFill>
                  <a:prstClr val="black"/>
                </a:solidFill>
              </a:rPr>
              <a:t>.</a:t>
            </a:r>
            <a:r>
              <a:rPr lang="en-US" sz="1200" dirty="0">
                <a:solidFill>
                  <a:prstClr val="black"/>
                </a:solidFill>
              </a:rPr>
              <a:t> </a:t>
            </a:r>
            <a:r>
              <a:rPr lang="en-US" sz="1200" dirty="0" err="1">
                <a:solidFill>
                  <a:prstClr val="black"/>
                </a:solidFill>
              </a:rPr>
              <a:t>SpringerPlus</a:t>
            </a:r>
            <a:r>
              <a:rPr lang="en-US" sz="1200" dirty="0">
                <a:solidFill>
                  <a:prstClr val="black"/>
                </a:solidFill>
              </a:rPr>
              <a:t> 2015</a:t>
            </a:r>
          </a:p>
        </p:txBody>
      </p:sp>
      <p:sp>
        <p:nvSpPr>
          <p:cNvPr id="6" name="Metin kutusu 5">
            <a:extLst>
              <a:ext uri="{FF2B5EF4-FFF2-40B4-BE49-F238E27FC236}">
                <a16:creationId xmlns:a16="http://schemas.microsoft.com/office/drawing/2014/main" id="{8787D956-983F-F10E-2517-D46C091D5DF7}"/>
              </a:ext>
            </a:extLst>
          </p:cNvPr>
          <p:cNvSpPr txBox="1"/>
          <p:nvPr/>
        </p:nvSpPr>
        <p:spPr>
          <a:xfrm>
            <a:off x="112369" y="3975053"/>
            <a:ext cx="8662728" cy="1200329"/>
          </a:xfrm>
          <a:prstGeom prst="rect">
            <a:avLst/>
          </a:prstGeom>
          <a:solidFill>
            <a:schemeClr val="bg1"/>
          </a:solidFill>
          <a:ln w="38100">
            <a:solidFill>
              <a:srgbClr val="FF0000"/>
            </a:solidFill>
          </a:ln>
        </p:spPr>
        <p:txBody>
          <a:bodyPr wrap="square">
            <a:spAutoFit/>
          </a:bodyPr>
          <a:lstStyle/>
          <a:p>
            <a:r>
              <a:rPr lang="tr-TR" dirty="0">
                <a:latin typeface="TimesNewRomanPSMT"/>
              </a:rPr>
              <a:t>C</a:t>
            </a:r>
            <a:r>
              <a:rPr lang="tr-TR" sz="1800" dirty="0">
                <a:effectLst/>
                <a:latin typeface="TimesNewRomanPSMT"/>
              </a:rPr>
              <a:t>ombination of </a:t>
            </a:r>
          </a:p>
          <a:p>
            <a:pPr marL="285750" indent="-285750">
              <a:buFont typeface="Wingdings" pitchFamily="2" charset="2"/>
              <a:buChar char="Ø"/>
            </a:pPr>
            <a:r>
              <a:rPr lang="tr-TR" sz="1800" dirty="0" err="1">
                <a:effectLst/>
                <a:latin typeface="TimesNewRomanPSMT"/>
              </a:rPr>
              <a:t>patienst</a:t>
            </a:r>
            <a:r>
              <a:rPr lang="tr-TR" sz="1800" dirty="0">
                <a:effectLst/>
                <a:latin typeface="TimesNewRomanPSMT"/>
              </a:rPr>
              <a:t>  Age</a:t>
            </a:r>
          </a:p>
          <a:p>
            <a:pPr marL="285750" indent="-285750">
              <a:buFont typeface="Wingdings" pitchFamily="2" charset="2"/>
              <a:buChar char="Ø"/>
            </a:pPr>
            <a:r>
              <a:rPr lang="tr-TR" sz="1800" dirty="0" err="1">
                <a:effectLst/>
                <a:latin typeface="TimesNewRomanPSMT"/>
              </a:rPr>
              <a:t>degenerative</a:t>
            </a:r>
            <a:r>
              <a:rPr lang="tr-TR" sz="1800" dirty="0">
                <a:effectLst/>
                <a:latin typeface="TimesNewRomanPSMT"/>
              </a:rPr>
              <a:t> </a:t>
            </a:r>
            <a:r>
              <a:rPr lang="tr-TR" sz="1800" dirty="0" err="1">
                <a:effectLst/>
                <a:latin typeface="TimesNewRomanPSMT"/>
              </a:rPr>
              <a:t>changes</a:t>
            </a:r>
            <a:r>
              <a:rPr lang="tr-TR" sz="1800" dirty="0">
                <a:effectLst/>
                <a:latin typeface="TimesNewRomanPSMT"/>
              </a:rPr>
              <a:t> </a:t>
            </a:r>
            <a:r>
              <a:rPr lang="tr-TR" sz="1800" dirty="0" err="1">
                <a:effectLst/>
                <a:latin typeface="TimesNewRomanPSMT"/>
              </a:rPr>
              <a:t>within</a:t>
            </a:r>
            <a:r>
              <a:rPr lang="tr-TR" sz="1800" dirty="0">
                <a:effectLst/>
                <a:latin typeface="TimesNewRomanPSMT"/>
              </a:rPr>
              <a:t> </a:t>
            </a:r>
            <a:r>
              <a:rPr lang="tr-TR" sz="1800" dirty="0" err="1">
                <a:effectLst/>
                <a:latin typeface="TimesNewRomanPSMT"/>
              </a:rPr>
              <a:t>the</a:t>
            </a:r>
            <a:r>
              <a:rPr lang="tr-TR" sz="1800" dirty="0">
                <a:effectLst/>
                <a:latin typeface="TimesNewRomanPSMT"/>
              </a:rPr>
              <a:t> </a:t>
            </a:r>
            <a:r>
              <a:rPr lang="tr-TR" sz="1800" dirty="0" err="1">
                <a:effectLst/>
                <a:latin typeface="TimesNewRomanPSMT"/>
              </a:rPr>
              <a:t>uterine</a:t>
            </a:r>
            <a:r>
              <a:rPr lang="tr-TR" sz="1800" dirty="0">
                <a:effectLst/>
                <a:latin typeface="TimesNewRomanPSMT"/>
              </a:rPr>
              <a:t> </a:t>
            </a:r>
            <a:r>
              <a:rPr lang="tr-TR" sz="1800" dirty="0" err="1">
                <a:effectLst/>
                <a:latin typeface="TimesNewRomanPSMT"/>
              </a:rPr>
              <a:t>mass</a:t>
            </a:r>
            <a:r>
              <a:rPr lang="tr-TR" sz="1800" dirty="0">
                <a:effectLst/>
                <a:latin typeface="TimesNewRomanPSMT"/>
              </a:rPr>
              <a:t> </a:t>
            </a:r>
            <a:endParaRPr lang="tr-TR" dirty="0">
              <a:latin typeface="TimesNewRomanPSMT"/>
            </a:endParaRPr>
          </a:p>
          <a:p>
            <a:pPr marL="285750" indent="-285750">
              <a:buFont typeface="Wingdings" pitchFamily="2" charset="2"/>
              <a:buChar char="Ø"/>
            </a:pPr>
            <a:r>
              <a:rPr lang="tr-TR" sz="1800" dirty="0" err="1">
                <a:effectLst/>
                <a:latin typeface="TimesNewRomanPSMT"/>
              </a:rPr>
              <a:t>increased</a:t>
            </a:r>
            <a:r>
              <a:rPr lang="tr-TR" sz="1800" dirty="0">
                <a:effectLst/>
                <a:latin typeface="TimesNewRomanPSMT"/>
              </a:rPr>
              <a:t> LDH </a:t>
            </a:r>
            <a:r>
              <a:rPr lang="tr-TR" sz="1800" dirty="0" err="1">
                <a:effectLst/>
                <a:latin typeface="TimesNewRomanPSMT"/>
              </a:rPr>
              <a:t>level</a:t>
            </a:r>
            <a:r>
              <a:rPr lang="tr-TR" sz="1800" dirty="0">
                <a:effectLst/>
                <a:latin typeface="TimesNewRomanPSMT"/>
              </a:rPr>
              <a:t>, </a:t>
            </a:r>
            <a:r>
              <a:rPr lang="tr-TR" sz="1800" dirty="0" err="1">
                <a:effectLst/>
                <a:latin typeface="TimesNewRomanPSMT"/>
              </a:rPr>
              <a:t>should</a:t>
            </a:r>
            <a:r>
              <a:rPr lang="tr-TR" sz="1800" dirty="0">
                <a:effectLst/>
                <a:latin typeface="TimesNewRomanPSMT"/>
              </a:rPr>
              <a:t> </a:t>
            </a:r>
            <a:r>
              <a:rPr lang="tr-TR" sz="1800" dirty="0" err="1">
                <a:effectLst/>
                <a:latin typeface="TimesNewRomanPSMT"/>
              </a:rPr>
              <a:t>raise</a:t>
            </a:r>
            <a:r>
              <a:rPr lang="tr-TR" sz="1800" dirty="0">
                <a:effectLst/>
                <a:latin typeface="TimesNewRomanPSMT"/>
              </a:rPr>
              <a:t> </a:t>
            </a:r>
            <a:r>
              <a:rPr lang="tr-TR" sz="1800" dirty="0" err="1">
                <a:effectLst/>
                <a:latin typeface="TimesNewRomanPSMT"/>
              </a:rPr>
              <a:t>the</a:t>
            </a:r>
            <a:r>
              <a:rPr lang="tr-TR" sz="1800" dirty="0">
                <a:effectLst/>
                <a:latin typeface="TimesNewRomanPSMT"/>
              </a:rPr>
              <a:t> </a:t>
            </a:r>
            <a:r>
              <a:rPr lang="tr-TR" sz="1800" dirty="0" err="1">
                <a:effectLst/>
                <a:latin typeface="TimesNewRomanPSMT"/>
              </a:rPr>
              <a:t>suspicion</a:t>
            </a:r>
            <a:r>
              <a:rPr lang="tr-TR" sz="1800" dirty="0">
                <a:effectLst/>
                <a:latin typeface="TimesNewRomanPSMT"/>
              </a:rPr>
              <a:t> of </a:t>
            </a:r>
            <a:r>
              <a:rPr lang="tr-TR" sz="1800" dirty="0" err="1">
                <a:effectLst/>
                <a:latin typeface="TimesNewRomanPSMT"/>
              </a:rPr>
              <a:t>uLMS</a:t>
            </a:r>
            <a:r>
              <a:rPr lang="tr-TR" sz="1800" dirty="0">
                <a:effectLst/>
                <a:latin typeface="TimesNewRomanPSMT"/>
              </a:rPr>
              <a:t> </a:t>
            </a:r>
            <a:endParaRPr lang="tr-TR" dirty="0"/>
          </a:p>
        </p:txBody>
      </p:sp>
      <p:sp>
        <p:nvSpPr>
          <p:cNvPr id="15" name="Yuvarlatılmış Dikdörtgen 14">
            <a:extLst>
              <a:ext uri="{FF2B5EF4-FFF2-40B4-BE49-F238E27FC236}">
                <a16:creationId xmlns:a16="http://schemas.microsoft.com/office/drawing/2014/main" id="{8798BBB3-5389-7BA3-F734-63E2B8E70102}"/>
              </a:ext>
            </a:extLst>
          </p:cNvPr>
          <p:cNvSpPr/>
          <p:nvPr/>
        </p:nvSpPr>
        <p:spPr>
          <a:xfrm>
            <a:off x="265860" y="1257796"/>
            <a:ext cx="8330162" cy="1024987"/>
          </a:xfrm>
          <a:prstGeom prst="roundRect">
            <a:avLst>
              <a:gd name="adj" fmla="val 6918"/>
            </a:avLst>
          </a:prstGeom>
          <a:noFill/>
          <a:ln w="19050">
            <a:solidFill>
              <a:srgbClr val="7030A0"/>
            </a:solidFill>
          </a:ln>
        </p:spPr>
        <p:style>
          <a:lnRef idx="0">
            <a:schemeClr val="accent1"/>
          </a:lnRef>
          <a:fillRef idx="3">
            <a:schemeClr val="accent1"/>
          </a:fillRef>
          <a:effectRef idx="3">
            <a:schemeClr val="accent1"/>
          </a:effectRef>
          <a:fontRef idx="minor">
            <a:schemeClr val="lt1"/>
          </a:fontRef>
        </p:style>
        <p:txBody>
          <a:bodyPr rtlCol="0" anchor="ctr"/>
          <a:lstStyle/>
          <a:p>
            <a:pPr algn="ctr" defTabSz="685800"/>
            <a:endParaRPr lang="tr-TR" sz="1350">
              <a:solidFill>
                <a:prstClr val="white"/>
              </a:solidFill>
              <a:latin typeface="Calibri"/>
            </a:endParaRPr>
          </a:p>
        </p:txBody>
      </p:sp>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o 4">
            <a:extLst>
              <a:ext uri="{FF2B5EF4-FFF2-40B4-BE49-F238E27FC236}">
                <a16:creationId xmlns:a16="http://schemas.microsoft.com/office/drawing/2014/main" id="{1005C639-BF85-6004-17EB-B48917E02688}"/>
              </a:ext>
            </a:extLst>
          </p:cNvPr>
          <p:cNvGraphicFramePr>
            <a:graphicFrameLocks noGrp="1"/>
          </p:cNvGraphicFramePr>
          <p:nvPr>
            <p:extLst>
              <p:ext uri="{D42A27DB-BD31-4B8C-83A1-F6EECF244321}">
                <p14:modId xmlns:p14="http://schemas.microsoft.com/office/powerpoint/2010/main" val="2965343898"/>
              </p:ext>
            </p:extLst>
          </p:nvPr>
        </p:nvGraphicFramePr>
        <p:xfrm>
          <a:off x="98961" y="2244437"/>
          <a:ext cx="5209309" cy="4653510"/>
        </p:xfrm>
        <a:graphic>
          <a:graphicData uri="http://schemas.openxmlformats.org/drawingml/2006/table">
            <a:tbl>
              <a:tblPr firstRow="1" bandRow="1">
                <a:tableStyleId>{5C22544A-7EE6-4342-B048-85BDC9FD1C3A}</a:tableStyleId>
              </a:tblPr>
              <a:tblGrid>
                <a:gridCol w="2952997">
                  <a:extLst>
                    <a:ext uri="{9D8B030D-6E8A-4147-A177-3AD203B41FA5}">
                      <a16:colId xmlns:a16="http://schemas.microsoft.com/office/drawing/2014/main" val="2842963684"/>
                    </a:ext>
                  </a:extLst>
                </a:gridCol>
                <a:gridCol w="2256312">
                  <a:extLst>
                    <a:ext uri="{9D8B030D-6E8A-4147-A177-3AD203B41FA5}">
                      <a16:colId xmlns:a16="http://schemas.microsoft.com/office/drawing/2014/main" val="379757995"/>
                    </a:ext>
                  </a:extLst>
                </a:gridCol>
              </a:tblGrid>
              <a:tr h="0">
                <a:tc>
                  <a:txBody>
                    <a:bodyPr/>
                    <a:lstStyle/>
                    <a:p>
                      <a:endParaRPr lang="tr-TR" sz="2000" b="1"/>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000" b="1" dirty="0"/>
                        <a:t>HR </a:t>
                      </a:r>
                      <a:r>
                        <a:rPr lang="tr-TR" sz="2000" b="1" i="1" dirty="0"/>
                        <a:t>(</a:t>
                      </a:r>
                      <a:r>
                        <a:rPr lang="tr-TR" sz="2000" b="1" kern="1200" dirty="0">
                          <a:solidFill>
                            <a:schemeClr val="lt1"/>
                          </a:solidFill>
                          <a:effectLst/>
                          <a:latin typeface="+mn-lt"/>
                          <a:ea typeface="+mn-ea"/>
                          <a:cs typeface="+mn-cs"/>
                        </a:rPr>
                        <a:t>95% CI)</a:t>
                      </a:r>
                      <a:endParaRPr lang="tr-TR" sz="2000" b="1" dirty="0"/>
                    </a:p>
                  </a:txBody>
                  <a:tcPr/>
                </a:tc>
                <a:extLst>
                  <a:ext uri="{0D108BD9-81ED-4DB2-BD59-A6C34878D82A}">
                    <a16:rowId xmlns:a16="http://schemas.microsoft.com/office/drawing/2014/main" val="1271783808"/>
                  </a:ext>
                </a:extLst>
              </a:tr>
              <a:tr h="4843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000" b="1" dirty="0">
                          <a:effectLst/>
                          <a:latin typeface="AdvGulliv"/>
                        </a:rPr>
                        <a:t>Age </a:t>
                      </a:r>
                      <a:r>
                        <a:rPr lang="tr-TR" sz="2000" b="1" dirty="0" err="1">
                          <a:effectLst/>
                          <a:latin typeface="AdvGulliv"/>
                        </a:rPr>
                        <a:t>older</a:t>
                      </a:r>
                      <a:r>
                        <a:rPr lang="tr-TR" sz="2000" b="1" dirty="0">
                          <a:effectLst/>
                          <a:latin typeface="AdvP4C4E74"/>
                        </a:rPr>
                        <a:t> </a:t>
                      </a:r>
                      <a:r>
                        <a:rPr lang="tr-TR" sz="2000" b="1" dirty="0">
                          <a:effectLst/>
                          <a:latin typeface="AdvGulliv"/>
                        </a:rPr>
                        <a:t>40 </a:t>
                      </a:r>
                      <a:r>
                        <a:rPr lang="tr-TR" sz="2000" b="1" dirty="0" err="1">
                          <a:effectLst/>
                          <a:latin typeface="AdvGulliv"/>
                        </a:rPr>
                        <a:t>years</a:t>
                      </a:r>
                      <a:r>
                        <a:rPr lang="tr-TR" sz="2000" b="1" dirty="0">
                          <a:effectLst/>
                          <a:latin typeface="AdvGulliv"/>
                        </a:rPr>
                        <a:t> </a:t>
                      </a:r>
                      <a:r>
                        <a:rPr lang="tr-TR" sz="2000" b="1" dirty="0" err="1">
                          <a:effectLst/>
                          <a:latin typeface="AdvGulliv"/>
                        </a:rPr>
                        <a:t>old</a:t>
                      </a:r>
                      <a:endParaRPr lang="tr-TR" sz="2000" b="1" dirty="0">
                        <a:latin typeface="AdvGulliv"/>
                      </a:endParaRPr>
                    </a:p>
                  </a:txBody>
                  <a:tcPr/>
                </a:tc>
                <a:tc>
                  <a:txBody>
                    <a:bodyPr/>
                    <a:lstStyle/>
                    <a:p>
                      <a:r>
                        <a:rPr lang="tr-TR" sz="2000" b="1" dirty="0">
                          <a:effectLst/>
                          <a:latin typeface="AdvGulliv"/>
                        </a:rPr>
                        <a:t>3.30 (1.29–8.43), </a:t>
                      </a:r>
                      <a:endParaRPr lang="tr-TR" sz="2000" b="1" dirty="0"/>
                    </a:p>
                  </a:txBody>
                  <a:tcPr/>
                </a:tc>
                <a:extLst>
                  <a:ext uri="{0D108BD9-81ED-4DB2-BD59-A6C34878D82A}">
                    <a16:rowId xmlns:a16="http://schemas.microsoft.com/office/drawing/2014/main" val="603293908"/>
                  </a:ext>
                </a:extLst>
              </a:tr>
              <a:tr h="4843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000" b="1" dirty="0" err="1">
                          <a:effectLst/>
                          <a:latin typeface="AdvGulliv"/>
                        </a:rPr>
                        <a:t>Postmenopause</a:t>
                      </a:r>
                      <a:endParaRPr lang="tr-TR" sz="2000" b="1" dirty="0">
                        <a:effectLst/>
                        <a:latin typeface="AdvGulliv"/>
                      </a:endParaRPr>
                    </a:p>
                  </a:txBody>
                  <a:tcPr/>
                </a:tc>
                <a:tc>
                  <a:txBody>
                    <a:bodyPr/>
                    <a:lstStyle/>
                    <a:p>
                      <a:r>
                        <a:rPr lang="tr-TR" sz="2000" b="1" dirty="0">
                          <a:effectLst/>
                          <a:latin typeface="AdvGulliv"/>
                        </a:rPr>
                        <a:t>8.57 (2.38–30.82), </a:t>
                      </a:r>
                      <a:endParaRPr lang="tr-TR" sz="2000" b="1" dirty="0"/>
                    </a:p>
                  </a:txBody>
                  <a:tcPr/>
                </a:tc>
                <a:extLst>
                  <a:ext uri="{0D108BD9-81ED-4DB2-BD59-A6C34878D82A}">
                    <a16:rowId xmlns:a16="http://schemas.microsoft.com/office/drawing/2014/main" val="701948678"/>
                  </a:ext>
                </a:extLst>
              </a:tr>
              <a:tr h="4843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000" b="1" dirty="0" err="1">
                          <a:effectLst/>
                          <a:latin typeface="AdvGulliv"/>
                        </a:rPr>
                        <a:t>Postmenopausal</a:t>
                      </a:r>
                      <a:r>
                        <a:rPr lang="tr-TR" sz="2000" b="1" dirty="0">
                          <a:effectLst/>
                          <a:latin typeface="AdvGulliv"/>
                        </a:rPr>
                        <a:t> </a:t>
                      </a:r>
                      <a:r>
                        <a:rPr lang="tr-TR" sz="2000" b="1" dirty="0" err="1">
                          <a:effectLst/>
                          <a:latin typeface="AdvGulliv"/>
                        </a:rPr>
                        <a:t>bleeding</a:t>
                      </a:r>
                      <a:endParaRPr lang="tr-TR" sz="2000" b="1" dirty="0">
                        <a:latin typeface="AdvGulliv"/>
                      </a:endParaRPr>
                    </a:p>
                  </a:txBody>
                  <a:tcPr/>
                </a:tc>
                <a:tc>
                  <a:txBody>
                    <a:bodyPr/>
                    <a:lstStyle/>
                    <a:p>
                      <a:r>
                        <a:rPr lang="tr-TR" sz="2000" b="1" dirty="0">
                          <a:effectLst/>
                          <a:latin typeface="AdvGulliv"/>
                        </a:rPr>
                        <a:t>35.35 (2.94–425.13), </a:t>
                      </a:r>
                      <a:endParaRPr lang="tr-TR" sz="2000" b="1" dirty="0"/>
                    </a:p>
                  </a:txBody>
                  <a:tcPr/>
                </a:tc>
                <a:extLst>
                  <a:ext uri="{0D108BD9-81ED-4DB2-BD59-A6C34878D82A}">
                    <a16:rowId xmlns:a16="http://schemas.microsoft.com/office/drawing/2014/main" val="621768569"/>
                  </a:ext>
                </a:extLst>
              </a:tr>
              <a:tr h="4843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000" b="1" dirty="0" err="1">
                          <a:effectLst/>
                          <a:latin typeface="AdvGulliv"/>
                        </a:rPr>
                        <a:t>abnormal</a:t>
                      </a:r>
                      <a:r>
                        <a:rPr lang="tr-TR" sz="2000" b="1" dirty="0">
                          <a:effectLst/>
                          <a:latin typeface="AdvGulliv"/>
                        </a:rPr>
                        <a:t> </a:t>
                      </a:r>
                      <a:r>
                        <a:rPr lang="tr-TR" sz="2000" b="1" dirty="0" err="1">
                          <a:effectLst/>
                          <a:latin typeface="AdvGulliv"/>
                        </a:rPr>
                        <a:t>uterine</a:t>
                      </a:r>
                      <a:r>
                        <a:rPr lang="tr-TR" sz="2000" b="1" dirty="0">
                          <a:effectLst/>
                          <a:latin typeface="AdvGulliv"/>
                        </a:rPr>
                        <a:t> </a:t>
                      </a:r>
                      <a:r>
                        <a:rPr lang="tr-TR" sz="2000" b="1" dirty="0" err="1">
                          <a:effectLst/>
                          <a:latin typeface="AdvGulliv"/>
                        </a:rPr>
                        <a:t>bleeding</a:t>
                      </a:r>
                      <a:endParaRPr lang="tr-TR" sz="2000" b="1" dirty="0">
                        <a:latin typeface="AdvGulliv"/>
                      </a:endParaRPr>
                    </a:p>
                  </a:txBody>
                  <a:tcPr/>
                </a:tc>
                <a:tc>
                  <a:txBody>
                    <a:bodyPr/>
                    <a:lstStyle/>
                    <a:p>
                      <a:r>
                        <a:rPr lang="tr-TR" sz="2000" b="1" dirty="0">
                          <a:effectLst/>
                          <a:latin typeface="AdvGulliv"/>
                        </a:rPr>
                        <a:t>3.39 (1.40–8.23)</a:t>
                      </a:r>
                      <a:endParaRPr lang="tr-TR" sz="2000" b="1" dirty="0"/>
                    </a:p>
                  </a:txBody>
                  <a:tcPr/>
                </a:tc>
                <a:extLst>
                  <a:ext uri="{0D108BD9-81ED-4DB2-BD59-A6C34878D82A}">
                    <a16:rowId xmlns:a16="http://schemas.microsoft.com/office/drawing/2014/main" val="1549701849"/>
                  </a:ext>
                </a:extLst>
              </a:tr>
              <a:tr h="4843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000" b="1" dirty="0" err="1">
                          <a:effectLst/>
                          <a:latin typeface="AdvGulliv"/>
                        </a:rPr>
                        <a:t>Palpable</a:t>
                      </a:r>
                      <a:r>
                        <a:rPr lang="tr-TR" sz="2000" b="1" dirty="0">
                          <a:effectLst/>
                          <a:latin typeface="AdvGulliv"/>
                        </a:rPr>
                        <a:t> </a:t>
                      </a:r>
                      <a:r>
                        <a:rPr lang="tr-TR" sz="2000" b="1" dirty="0" err="1">
                          <a:effectLst/>
                          <a:latin typeface="AdvGulliv"/>
                        </a:rPr>
                        <a:t>mass</a:t>
                      </a:r>
                      <a:endParaRPr lang="tr-TR" sz="2000" b="1" dirty="0">
                        <a:latin typeface="AdvGulliv"/>
                      </a:endParaRPr>
                    </a:p>
                  </a:txBody>
                  <a:tcPr/>
                </a:tc>
                <a:tc>
                  <a:txBody>
                    <a:bodyPr/>
                    <a:lstStyle/>
                    <a:p>
                      <a:r>
                        <a:rPr lang="tr-TR" sz="2000" b="1" dirty="0">
                          <a:effectLst/>
                          <a:latin typeface="AdvGulliv"/>
                        </a:rPr>
                        <a:t>,4.50 (1.78–11.36), </a:t>
                      </a:r>
                      <a:endParaRPr lang="tr-TR" sz="2000" b="1" dirty="0"/>
                    </a:p>
                  </a:txBody>
                  <a:tcPr/>
                </a:tc>
                <a:extLst>
                  <a:ext uri="{0D108BD9-81ED-4DB2-BD59-A6C34878D82A}">
                    <a16:rowId xmlns:a16="http://schemas.microsoft.com/office/drawing/2014/main" val="2012415559"/>
                  </a:ext>
                </a:extLst>
              </a:tr>
              <a:tr h="6919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000" b="1" dirty="0" err="1">
                          <a:effectLst/>
                          <a:latin typeface="AdvGulliv"/>
                        </a:rPr>
                        <a:t>Recognition</a:t>
                      </a:r>
                      <a:r>
                        <a:rPr lang="tr-TR" sz="2000" b="1" dirty="0">
                          <a:effectLst/>
                          <a:latin typeface="AdvGulliv"/>
                        </a:rPr>
                        <a:t> of </a:t>
                      </a:r>
                      <a:r>
                        <a:rPr lang="tr-TR" sz="2000" b="1" dirty="0" err="1">
                          <a:effectLst/>
                          <a:latin typeface="AdvGulliv"/>
                        </a:rPr>
                        <a:t>rapid</a:t>
                      </a:r>
                      <a:r>
                        <a:rPr lang="tr-TR" sz="2000" b="1" dirty="0">
                          <a:effectLst/>
                          <a:latin typeface="AdvGulliv"/>
                        </a:rPr>
                        <a:t> </a:t>
                      </a:r>
                      <a:r>
                        <a:rPr lang="tr-TR" sz="2000" b="1" dirty="0" err="1">
                          <a:effectLst/>
                          <a:latin typeface="AdvGulliv"/>
                        </a:rPr>
                        <a:t>growing</a:t>
                      </a:r>
                      <a:r>
                        <a:rPr lang="tr-TR" sz="2000" b="1" dirty="0">
                          <a:effectLst/>
                          <a:latin typeface="AdvGulliv"/>
                        </a:rPr>
                        <a:t> </a:t>
                      </a:r>
                      <a:r>
                        <a:rPr lang="tr-TR" sz="2000" b="1" dirty="0" err="1">
                          <a:effectLst/>
                          <a:latin typeface="AdvGulliv"/>
                        </a:rPr>
                        <a:t>mass</a:t>
                      </a:r>
                      <a:endParaRPr lang="tr-TR" sz="2000" b="1" dirty="0">
                        <a:latin typeface="AdvGulliv"/>
                      </a:endParaRPr>
                    </a:p>
                  </a:txBody>
                  <a:tcPr/>
                </a:tc>
                <a:tc>
                  <a:txBody>
                    <a:bodyPr/>
                    <a:lstStyle/>
                    <a:p>
                      <a:r>
                        <a:rPr lang="tr-TR" sz="2000" b="1" dirty="0">
                          <a:effectLst/>
                          <a:latin typeface="AdvGulliv"/>
                        </a:rPr>
                        <a:t>6.91 (2.08–22.91) </a:t>
                      </a:r>
                      <a:endParaRPr lang="tr-TR" sz="2000" b="1" dirty="0"/>
                    </a:p>
                  </a:txBody>
                  <a:tcPr/>
                </a:tc>
                <a:extLst>
                  <a:ext uri="{0D108BD9-81ED-4DB2-BD59-A6C34878D82A}">
                    <a16:rowId xmlns:a16="http://schemas.microsoft.com/office/drawing/2014/main" val="772261816"/>
                  </a:ext>
                </a:extLst>
              </a:tr>
              <a:tr h="580652">
                <a:tc>
                  <a:txBody>
                    <a:bodyPr/>
                    <a:lstStyle/>
                    <a:p>
                      <a:r>
                        <a:rPr lang="tr-TR" sz="2000" b="1" dirty="0" err="1">
                          <a:effectLst/>
                          <a:latin typeface="AdvGulliv"/>
                        </a:rPr>
                        <a:t>Single</a:t>
                      </a:r>
                      <a:r>
                        <a:rPr lang="tr-TR" sz="2000" b="1" dirty="0">
                          <a:effectLst/>
                          <a:latin typeface="AdvGulliv"/>
                        </a:rPr>
                        <a:t> </a:t>
                      </a:r>
                      <a:r>
                        <a:rPr lang="tr-TR" sz="2000" b="1" dirty="0" err="1">
                          <a:effectLst/>
                          <a:latin typeface="AdvGulliv"/>
                        </a:rPr>
                        <a:t>uterine</a:t>
                      </a:r>
                      <a:r>
                        <a:rPr lang="tr-TR" sz="2000" b="1" dirty="0">
                          <a:effectLst/>
                          <a:latin typeface="AdvGulliv"/>
                        </a:rPr>
                        <a:t> </a:t>
                      </a:r>
                      <a:r>
                        <a:rPr lang="tr-TR" sz="2000" b="1" dirty="0" err="1">
                          <a:effectLst/>
                          <a:latin typeface="AdvGulliv"/>
                        </a:rPr>
                        <a:t>mass</a:t>
                      </a:r>
                      <a:r>
                        <a:rPr lang="tr-TR" sz="2000" b="1" dirty="0">
                          <a:effectLst/>
                          <a:latin typeface="AdvGulliv"/>
                        </a:rPr>
                        <a:t> </a:t>
                      </a:r>
                      <a:r>
                        <a:rPr lang="tr-TR" sz="2000" b="1" dirty="0" err="1">
                          <a:effectLst/>
                          <a:latin typeface="AdvGulliv"/>
                        </a:rPr>
                        <a:t>identified</a:t>
                      </a:r>
                      <a:r>
                        <a:rPr lang="tr-TR" sz="2000" b="1" dirty="0">
                          <a:effectLst/>
                          <a:latin typeface="AdvGulliv"/>
                        </a:rPr>
                        <a:t> </a:t>
                      </a:r>
                      <a:r>
                        <a:rPr lang="tr-TR" sz="2000" b="1" dirty="0" err="1">
                          <a:effectLst/>
                          <a:latin typeface="AdvGulliv"/>
                        </a:rPr>
                        <a:t>byUSG</a:t>
                      </a:r>
                      <a:endParaRPr lang="tr-TR" sz="2000" b="1" dirty="0"/>
                    </a:p>
                  </a:txBody>
                  <a:tcPr/>
                </a:tc>
                <a:tc>
                  <a:txBody>
                    <a:bodyPr/>
                    <a:lstStyle/>
                    <a:p>
                      <a:r>
                        <a:rPr lang="tr-TR" sz="2000" b="1" dirty="0">
                          <a:effectLst/>
                          <a:latin typeface="AdvGulliv"/>
                        </a:rPr>
                        <a:t>4.70 (1.91–11.60), </a:t>
                      </a:r>
                      <a:endParaRPr lang="tr-TR" sz="2000" b="1" dirty="0"/>
                    </a:p>
                  </a:txBody>
                  <a:tcPr/>
                </a:tc>
                <a:extLst>
                  <a:ext uri="{0D108BD9-81ED-4DB2-BD59-A6C34878D82A}">
                    <a16:rowId xmlns:a16="http://schemas.microsoft.com/office/drawing/2014/main" val="2779666757"/>
                  </a:ext>
                </a:extLst>
              </a:tr>
            </a:tbl>
          </a:graphicData>
        </a:graphic>
      </p:graphicFrame>
      <p:sp>
        <p:nvSpPr>
          <p:cNvPr id="8" name="Metin kutusu 7">
            <a:extLst>
              <a:ext uri="{FF2B5EF4-FFF2-40B4-BE49-F238E27FC236}">
                <a16:creationId xmlns:a16="http://schemas.microsoft.com/office/drawing/2014/main" id="{150EFF45-DB12-6227-3E81-18BDFE1FEECF}"/>
              </a:ext>
            </a:extLst>
          </p:cNvPr>
          <p:cNvSpPr txBox="1"/>
          <p:nvPr/>
        </p:nvSpPr>
        <p:spPr>
          <a:xfrm>
            <a:off x="5041075" y="5604309"/>
            <a:ext cx="4572000" cy="338554"/>
          </a:xfrm>
          <a:prstGeom prst="rect">
            <a:avLst/>
          </a:prstGeom>
          <a:solidFill>
            <a:srgbClr val="FFC000"/>
          </a:solidFill>
        </p:spPr>
        <p:txBody>
          <a:bodyPr wrap="square">
            <a:spAutoFit/>
          </a:bodyPr>
          <a:lstStyle/>
          <a:p>
            <a:pPr algn="ctr"/>
            <a:r>
              <a:rPr lang="tr-TR" sz="1600" b="1" dirty="0" err="1">
                <a:effectLst/>
                <a:latin typeface="AdvGulliv"/>
              </a:rPr>
              <a:t>strong</a:t>
            </a:r>
            <a:r>
              <a:rPr lang="tr-TR" sz="1600" b="1" dirty="0">
                <a:effectLst/>
                <a:latin typeface="AdvGulliv"/>
              </a:rPr>
              <a:t> </a:t>
            </a:r>
            <a:r>
              <a:rPr lang="tr-TR" sz="1600" b="1" dirty="0" err="1">
                <a:effectLst/>
                <a:latin typeface="AdvGulliv"/>
              </a:rPr>
              <a:t>association</a:t>
            </a:r>
            <a:r>
              <a:rPr lang="tr-TR" sz="1600" b="1" dirty="0">
                <a:effectLst/>
                <a:latin typeface="AdvGulliv"/>
              </a:rPr>
              <a:t> </a:t>
            </a:r>
            <a:r>
              <a:rPr lang="tr-TR" sz="1600" b="1" dirty="0" err="1">
                <a:effectLst/>
                <a:latin typeface="AdvGulliv"/>
              </a:rPr>
              <a:t>with</a:t>
            </a:r>
            <a:r>
              <a:rPr lang="tr-TR" sz="1600" b="1" dirty="0">
                <a:effectLst/>
                <a:latin typeface="AdvGulliv"/>
              </a:rPr>
              <a:t> </a:t>
            </a:r>
            <a:r>
              <a:rPr lang="tr-TR" sz="1600" b="1" dirty="0" err="1">
                <a:effectLst/>
                <a:latin typeface="AdvGulliv"/>
              </a:rPr>
              <a:t>uterine</a:t>
            </a:r>
            <a:r>
              <a:rPr lang="tr-TR" sz="1600" b="1" dirty="0">
                <a:effectLst/>
                <a:latin typeface="AdvGulliv"/>
              </a:rPr>
              <a:t> </a:t>
            </a:r>
            <a:r>
              <a:rPr lang="tr-TR" sz="1600" b="1" dirty="0" err="1">
                <a:effectLst/>
                <a:latin typeface="AdvGulliv"/>
              </a:rPr>
              <a:t>sarcoma</a:t>
            </a:r>
            <a:endParaRPr lang="tr-TR" sz="1400" b="1" dirty="0"/>
          </a:p>
        </p:txBody>
      </p:sp>
      <p:pic>
        <p:nvPicPr>
          <p:cNvPr id="9" name="Resim 8">
            <a:extLst>
              <a:ext uri="{FF2B5EF4-FFF2-40B4-BE49-F238E27FC236}">
                <a16:creationId xmlns:a16="http://schemas.microsoft.com/office/drawing/2014/main" id="{449B9B74-CDA5-46E3-97C8-06B6992EC086}"/>
              </a:ext>
            </a:extLst>
          </p:cNvPr>
          <p:cNvPicPr>
            <a:picLocks noChangeAspect="1"/>
          </p:cNvPicPr>
          <p:nvPr/>
        </p:nvPicPr>
        <p:blipFill>
          <a:blip r:embed="rId3"/>
          <a:stretch>
            <a:fillRect/>
          </a:stretch>
        </p:blipFill>
        <p:spPr>
          <a:xfrm>
            <a:off x="0" y="0"/>
            <a:ext cx="8538358" cy="2363190"/>
          </a:xfrm>
          <a:prstGeom prst="rect">
            <a:avLst/>
          </a:prstGeom>
        </p:spPr>
      </p:pic>
      <p:sp>
        <p:nvSpPr>
          <p:cNvPr id="11" name="Metin kutusu 10">
            <a:extLst>
              <a:ext uri="{FF2B5EF4-FFF2-40B4-BE49-F238E27FC236}">
                <a16:creationId xmlns:a16="http://schemas.microsoft.com/office/drawing/2014/main" id="{B59FAE5A-5182-A928-E92D-940D3995BB8E}"/>
              </a:ext>
            </a:extLst>
          </p:cNvPr>
          <p:cNvSpPr txBox="1"/>
          <p:nvPr/>
        </p:nvSpPr>
        <p:spPr>
          <a:xfrm>
            <a:off x="5480462" y="2579859"/>
            <a:ext cx="3307278" cy="1754326"/>
          </a:xfrm>
          <a:prstGeom prst="rect">
            <a:avLst/>
          </a:prstGeom>
          <a:noFill/>
        </p:spPr>
        <p:txBody>
          <a:bodyPr wrap="square">
            <a:spAutoFit/>
          </a:bodyPr>
          <a:lstStyle/>
          <a:p>
            <a:r>
              <a:rPr lang="tr-TR" b="1" dirty="0">
                <a:effectLst/>
                <a:latin typeface="AdvGulliv"/>
              </a:rPr>
              <a:t>18,218 </a:t>
            </a:r>
            <a:r>
              <a:rPr lang="tr-TR" b="1" dirty="0" err="1">
                <a:effectLst/>
                <a:latin typeface="AdvGulliv"/>
              </a:rPr>
              <a:t>patients</a:t>
            </a:r>
            <a:r>
              <a:rPr lang="tr-TR" b="1" dirty="0">
                <a:effectLst/>
                <a:latin typeface="AdvGulliv"/>
              </a:rPr>
              <a:t> </a:t>
            </a:r>
            <a:r>
              <a:rPr lang="tr-TR" b="1" dirty="0" err="1">
                <a:effectLst/>
                <a:latin typeface="AdvGulliv"/>
              </a:rPr>
              <a:t>with</a:t>
            </a:r>
            <a:r>
              <a:rPr lang="tr-TR" b="1" dirty="0">
                <a:effectLst/>
                <a:latin typeface="AdvGulliv"/>
              </a:rPr>
              <a:t> </a:t>
            </a:r>
            <a:r>
              <a:rPr lang="tr-TR" b="1" dirty="0" err="1">
                <a:effectLst/>
                <a:latin typeface="AdvGulliv"/>
              </a:rPr>
              <a:t>uterine</a:t>
            </a:r>
            <a:r>
              <a:rPr lang="tr-TR" b="1" dirty="0">
                <a:effectLst/>
                <a:latin typeface="AdvGulliv"/>
              </a:rPr>
              <a:t> </a:t>
            </a:r>
            <a:r>
              <a:rPr lang="tr-TR" b="1" dirty="0" err="1">
                <a:effectLst/>
                <a:latin typeface="AdvGulliv"/>
              </a:rPr>
              <a:t>mass</a:t>
            </a:r>
            <a:r>
              <a:rPr lang="tr-TR" b="1" dirty="0">
                <a:effectLst/>
                <a:latin typeface="AdvGulliv"/>
              </a:rPr>
              <a:t> </a:t>
            </a:r>
            <a:r>
              <a:rPr lang="tr-TR" b="1" dirty="0" err="1">
                <a:effectLst/>
                <a:latin typeface="AdvGulliv"/>
              </a:rPr>
              <a:t>undergoing</a:t>
            </a:r>
            <a:r>
              <a:rPr lang="tr-TR" b="1" dirty="0">
                <a:effectLst/>
                <a:latin typeface="AdvGulliv"/>
              </a:rPr>
              <a:t> </a:t>
            </a:r>
            <a:r>
              <a:rPr lang="tr-TR" b="1" dirty="0" err="1">
                <a:effectLst/>
                <a:latin typeface="AdvGulliv"/>
              </a:rPr>
              <a:t>Surgery</a:t>
            </a:r>
            <a:endParaRPr lang="tr-TR" b="1" dirty="0">
              <a:effectLst/>
              <a:latin typeface="AdvGulliv"/>
            </a:endParaRPr>
          </a:p>
          <a:p>
            <a:r>
              <a:rPr lang="tr-TR" b="1" dirty="0" err="1">
                <a:effectLst/>
                <a:latin typeface="AdvGulliv"/>
              </a:rPr>
              <a:t>Uterine</a:t>
            </a:r>
            <a:r>
              <a:rPr lang="tr-TR" b="1" dirty="0">
                <a:effectLst/>
                <a:latin typeface="AdvGulliv"/>
              </a:rPr>
              <a:t> </a:t>
            </a:r>
            <a:r>
              <a:rPr lang="tr-TR" b="1" dirty="0" err="1">
                <a:effectLst/>
                <a:latin typeface="AdvGulliv"/>
              </a:rPr>
              <a:t>sarcoma</a:t>
            </a:r>
            <a:r>
              <a:rPr lang="tr-TR" b="1" dirty="0">
                <a:effectLst/>
                <a:latin typeface="AdvGulliv"/>
              </a:rPr>
              <a:t> </a:t>
            </a:r>
            <a:r>
              <a:rPr lang="tr-TR" b="1" dirty="0" err="1">
                <a:effectLst/>
                <a:latin typeface="AdvGulliv"/>
              </a:rPr>
              <a:t>was</a:t>
            </a:r>
            <a:r>
              <a:rPr lang="tr-TR" b="1" dirty="0">
                <a:effectLst/>
                <a:latin typeface="AdvGulliv"/>
              </a:rPr>
              <a:t> </a:t>
            </a:r>
            <a:r>
              <a:rPr lang="tr-TR" b="1" dirty="0" err="1">
                <a:effectLst/>
                <a:latin typeface="AdvGulliv"/>
              </a:rPr>
              <a:t>diagnosed</a:t>
            </a:r>
            <a:r>
              <a:rPr lang="tr-TR" b="1" dirty="0">
                <a:effectLst/>
                <a:latin typeface="AdvGulliv"/>
              </a:rPr>
              <a:t> in 68 </a:t>
            </a:r>
            <a:r>
              <a:rPr lang="tr-TR" b="1" dirty="0" err="1">
                <a:effectLst/>
                <a:latin typeface="AdvGulliv"/>
              </a:rPr>
              <a:t>patients</a:t>
            </a:r>
            <a:r>
              <a:rPr lang="tr-TR" b="1" dirty="0">
                <a:effectLst/>
                <a:latin typeface="AdvGulliv"/>
              </a:rPr>
              <a:t>.</a:t>
            </a:r>
          </a:p>
          <a:p>
            <a:r>
              <a:rPr lang="tr-TR" b="1" dirty="0" err="1">
                <a:effectLst/>
                <a:latin typeface="AdvGulliv"/>
              </a:rPr>
              <a:t>the</a:t>
            </a:r>
            <a:r>
              <a:rPr lang="tr-TR" b="1" dirty="0">
                <a:effectLst/>
                <a:latin typeface="AdvGulliv"/>
              </a:rPr>
              <a:t> </a:t>
            </a:r>
            <a:r>
              <a:rPr lang="tr-TR" b="1" dirty="0" err="1">
                <a:effectLst/>
                <a:latin typeface="AdvGulliv"/>
              </a:rPr>
              <a:t>incidence</a:t>
            </a:r>
            <a:r>
              <a:rPr lang="tr-TR" b="1" dirty="0">
                <a:effectLst/>
                <a:latin typeface="AdvGulliv"/>
              </a:rPr>
              <a:t> of </a:t>
            </a:r>
            <a:r>
              <a:rPr lang="tr-TR" b="1" dirty="0" err="1">
                <a:effectLst/>
                <a:latin typeface="AdvGulliv"/>
              </a:rPr>
              <a:t>uterine</a:t>
            </a:r>
            <a:r>
              <a:rPr lang="tr-TR" b="1" dirty="0">
                <a:effectLst/>
                <a:latin typeface="AdvGulliv"/>
              </a:rPr>
              <a:t> </a:t>
            </a:r>
            <a:r>
              <a:rPr lang="tr-TR" b="1" dirty="0" err="1">
                <a:effectLst/>
                <a:latin typeface="AdvGulliv"/>
              </a:rPr>
              <a:t>sarcoma</a:t>
            </a:r>
            <a:r>
              <a:rPr lang="tr-TR" b="1" dirty="0">
                <a:effectLst/>
                <a:latin typeface="AdvGulliv"/>
              </a:rPr>
              <a:t> </a:t>
            </a:r>
            <a:r>
              <a:rPr lang="tr-TR" b="1" dirty="0" err="1">
                <a:effectLst/>
                <a:latin typeface="AdvGulliv"/>
              </a:rPr>
              <a:t>was</a:t>
            </a:r>
            <a:r>
              <a:rPr lang="tr-TR" b="1" dirty="0">
                <a:effectLst/>
                <a:latin typeface="AdvGulliv"/>
              </a:rPr>
              <a:t> 0.37%. </a:t>
            </a:r>
            <a:endParaRPr lang="tr-TR" sz="4800" b="1" dirty="0"/>
          </a:p>
        </p:txBody>
      </p:sp>
    </p:spTree>
    <p:extLst>
      <p:ext uri="{BB962C8B-B14F-4D97-AF65-F5344CB8AC3E}">
        <p14:creationId xmlns:p14="http://schemas.microsoft.com/office/powerpoint/2010/main" val="35158698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8CDC09B0-4E20-6F07-645A-1F00DCF7560C}"/>
              </a:ext>
            </a:extLst>
          </p:cNvPr>
          <p:cNvSpPr>
            <a:spLocks noGrp="1"/>
          </p:cNvSpPr>
          <p:nvPr>
            <p:ph type="subTitle"/>
          </p:nvPr>
        </p:nvSpPr>
        <p:spPr>
          <a:xfrm>
            <a:off x="109711" y="3429000"/>
            <a:ext cx="4206835" cy="1924576"/>
          </a:xfrm>
        </p:spPr>
        <p:txBody>
          <a:bodyPr/>
          <a:lstStyle/>
          <a:p>
            <a:pPr marL="0" indent="0">
              <a:buNone/>
            </a:pPr>
            <a:r>
              <a:rPr lang="tr-TR" sz="1800" b="1" i="0" dirty="0" err="1">
                <a:solidFill>
                  <a:srgbClr val="000000"/>
                </a:solidFill>
                <a:effectLst/>
                <a:latin typeface="Open Sans" panose="020B0606030504020204" pitchFamily="34" charset="0"/>
              </a:rPr>
              <a:t>Uterine</a:t>
            </a:r>
            <a:r>
              <a:rPr lang="tr-TR" sz="1800" b="1" i="0" dirty="0">
                <a:solidFill>
                  <a:srgbClr val="000000"/>
                </a:solidFill>
                <a:effectLst/>
                <a:latin typeface="Open Sans" panose="020B0606030504020204" pitchFamily="34" charset="0"/>
              </a:rPr>
              <a:t> </a:t>
            </a:r>
            <a:r>
              <a:rPr lang="tr-TR" sz="1800" b="1" i="0" dirty="0" err="1">
                <a:solidFill>
                  <a:srgbClr val="000000"/>
                </a:solidFill>
                <a:effectLst/>
                <a:latin typeface="Open Sans" panose="020B0606030504020204" pitchFamily="34" charset="0"/>
              </a:rPr>
              <a:t>sarcoma</a:t>
            </a:r>
            <a:r>
              <a:rPr lang="tr-TR" sz="1800" b="1" i="0" dirty="0">
                <a:solidFill>
                  <a:srgbClr val="000000"/>
                </a:solidFill>
                <a:effectLst/>
                <a:latin typeface="Open Sans" panose="020B0606030504020204" pitchFamily="34" charset="0"/>
              </a:rPr>
              <a:t> </a:t>
            </a:r>
            <a:r>
              <a:rPr lang="tr-TR" sz="1800" b="1" i="0" dirty="0" err="1">
                <a:solidFill>
                  <a:srgbClr val="000000"/>
                </a:solidFill>
                <a:effectLst/>
                <a:latin typeface="Open Sans" panose="020B0606030504020204" pitchFamily="34" charset="0"/>
              </a:rPr>
              <a:t>patients</a:t>
            </a:r>
            <a:r>
              <a:rPr lang="tr-TR" sz="1800" b="1" i="0" dirty="0">
                <a:solidFill>
                  <a:srgbClr val="000000"/>
                </a:solidFill>
                <a:effectLst/>
                <a:latin typeface="Open Sans" panose="020B0606030504020204" pitchFamily="34" charset="0"/>
              </a:rPr>
              <a:t>:</a:t>
            </a:r>
          </a:p>
          <a:p>
            <a:pPr>
              <a:buFont typeface="Wingdings" pitchFamily="2" charset="2"/>
              <a:buChar char="Ø"/>
            </a:pPr>
            <a:r>
              <a:rPr lang="tr-TR" sz="1800" b="1" i="0" dirty="0" err="1">
                <a:solidFill>
                  <a:srgbClr val="000000"/>
                </a:solidFill>
                <a:effectLst/>
                <a:latin typeface="Open Sans" panose="020B0606030504020204" pitchFamily="34" charset="0"/>
              </a:rPr>
              <a:t>tend</a:t>
            </a:r>
            <a:r>
              <a:rPr lang="tr-TR" sz="1800" b="1" i="0" dirty="0">
                <a:solidFill>
                  <a:srgbClr val="000000"/>
                </a:solidFill>
                <a:effectLst/>
                <a:latin typeface="Open Sans" panose="020B0606030504020204" pitchFamily="34" charset="0"/>
              </a:rPr>
              <a:t> </a:t>
            </a:r>
            <a:r>
              <a:rPr lang="tr-TR" sz="1800" b="1" i="0" dirty="0" err="1">
                <a:solidFill>
                  <a:srgbClr val="000000"/>
                </a:solidFill>
                <a:effectLst/>
                <a:latin typeface="Open Sans" panose="020B0606030504020204" pitchFamily="34" charset="0"/>
              </a:rPr>
              <a:t>to</a:t>
            </a:r>
            <a:r>
              <a:rPr lang="tr-TR" sz="1800" b="1" i="0" dirty="0">
                <a:solidFill>
                  <a:srgbClr val="000000"/>
                </a:solidFill>
                <a:effectLst/>
                <a:latin typeface="Open Sans" panose="020B0606030504020204" pitchFamily="34" charset="0"/>
              </a:rPr>
              <a:t> be </a:t>
            </a:r>
            <a:r>
              <a:rPr lang="tr-TR" sz="1800" b="1" i="0" dirty="0" err="1">
                <a:solidFill>
                  <a:srgbClr val="000000"/>
                </a:solidFill>
                <a:effectLst/>
                <a:latin typeface="Open Sans" panose="020B0606030504020204" pitchFamily="34" charset="0"/>
              </a:rPr>
              <a:t>older</a:t>
            </a:r>
            <a:r>
              <a:rPr lang="tr-TR" sz="1800" b="1" i="0" dirty="0">
                <a:solidFill>
                  <a:srgbClr val="000000"/>
                </a:solidFill>
                <a:effectLst/>
                <a:latin typeface="Open Sans" panose="020B0606030504020204" pitchFamily="34" charset="0"/>
              </a:rPr>
              <a:t> </a:t>
            </a:r>
            <a:endParaRPr lang="tr-TR" sz="1800" b="1" dirty="0">
              <a:solidFill>
                <a:srgbClr val="000000"/>
              </a:solidFill>
              <a:latin typeface="Open Sans" panose="020B0606030504020204" pitchFamily="34" charset="0"/>
            </a:endParaRPr>
          </a:p>
          <a:p>
            <a:pPr>
              <a:buFont typeface="Wingdings" pitchFamily="2" charset="2"/>
              <a:buChar char="Ø"/>
            </a:pPr>
            <a:r>
              <a:rPr lang="tr-TR" sz="1800" b="1" i="0" dirty="0" err="1">
                <a:solidFill>
                  <a:srgbClr val="000000"/>
                </a:solidFill>
                <a:effectLst/>
                <a:latin typeface="Open Sans" panose="020B0606030504020204" pitchFamily="34" charset="0"/>
              </a:rPr>
              <a:t>Postmenopausal</a:t>
            </a:r>
            <a:endParaRPr lang="tr-TR" sz="1800" b="1" i="0" dirty="0">
              <a:solidFill>
                <a:srgbClr val="000000"/>
              </a:solidFill>
              <a:effectLst/>
              <a:latin typeface="Open Sans" panose="020B0606030504020204" pitchFamily="34" charset="0"/>
            </a:endParaRPr>
          </a:p>
          <a:p>
            <a:pPr>
              <a:buFont typeface="Wingdings" pitchFamily="2" charset="2"/>
              <a:buChar char="Ø"/>
            </a:pPr>
            <a:r>
              <a:rPr lang="tr-TR" sz="1800" b="1" i="0" dirty="0" err="1">
                <a:solidFill>
                  <a:srgbClr val="000000"/>
                </a:solidFill>
                <a:effectLst/>
                <a:latin typeface="Open Sans" panose="020B0606030504020204" pitchFamily="34" charset="0"/>
              </a:rPr>
              <a:t>present</a:t>
            </a:r>
            <a:r>
              <a:rPr lang="tr-TR" sz="1800" b="1" i="0" dirty="0">
                <a:solidFill>
                  <a:srgbClr val="000000"/>
                </a:solidFill>
                <a:effectLst/>
                <a:latin typeface="Open Sans" panose="020B0606030504020204" pitchFamily="34" charset="0"/>
              </a:rPr>
              <a:t> </a:t>
            </a:r>
            <a:r>
              <a:rPr lang="tr-TR" sz="1800" b="1" i="0" dirty="0" err="1">
                <a:solidFill>
                  <a:srgbClr val="000000"/>
                </a:solidFill>
                <a:effectLst/>
                <a:latin typeface="Open Sans" panose="020B0606030504020204" pitchFamily="34" charset="0"/>
              </a:rPr>
              <a:t>with</a:t>
            </a:r>
            <a:r>
              <a:rPr lang="tr-TR" sz="1800" b="1" i="0" dirty="0">
                <a:solidFill>
                  <a:srgbClr val="000000"/>
                </a:solidFill>
                <a:effectLst/>
                <a:latin typeface="Open Sans" panose="020B0606030504020204" pitchFamily="34" charset="0"/>
              </a:rPr>
              <a:t> </a:t>
            </a:r>
            <a:r>
              <a:rPr lang="tr-TR" sz="1800" b="1" i="0" dirty="0" err="1">
                <a:solidFill>
                  <a:srgbClr val="000000"/>
                </a:solidFill>
                <a:effectLst/>
                <a:latin typeface="Open Sans" panose="020B0606030504020204" pitchFamily="34" charset="0"/>
              </a:rPr>
              <a:t>abnormal</a:t>
            </a:r>
            <a:r>
              <a:rPr lang="tr-TR" sz="1800" b="1" i="0" dirty="0">
                <a:solidFill>
                  <a:srgbClr val="000000"/>
                </a:solidFill>
                <a:effectLst/>
                <a:latin typeface="Open Sans" panose="020B0606030504020204" pitchFamily="34" charset="0"/>
              </a:rPr>
              <a:t> </a:t>
            </a:r>
            <a:r>
              <a:rPr lang="tr-TR" sz="1800" b="1" i="0" dirty="0" err="1">
                <a:solidFill>
                  <a:srgbClr val="000000"/>
                </a:solidFill>
                <a:effectLst/>
                <a:latin typeface="Open Sans" panose="020B0606030504020204" pitchFamily="34" charset="0"/>
              </a:rPr>
              <a:t>uterine</a:t>
            </a:r>
            <a:r>
              <a:rPr lang="tr-TR" sz="1800" b="1" i="0" dirty="0">
                <a:solidFill>
                  <a:srgbClr val="000000"/>
                </a:solidFill>
                <a:effectLst/>
                <a:latin typeface="Open Sans" panose="020B0606030504020204" pitchFamily="34" charset="0"/>
              </a:rPr>
              <a:t> </a:t>
            </a:r>
            <a:r>
              <a:rPr lang="tr-TR" sz="1800" b="1" i="0" dirty="0" err="1">
                <a:solidFill>
                  <a:srgbClr val="000000"/>
                </a:solidFill>
                <a:effectLst/>
                <a:latin typeface="Open Sans" panose="020B0606030504020204" pitchFamily="34" charset="0"/>
              </a:rPr>
              <a:t>bleeding</a:t>
            </a:r>
            <a:r>
              <a:rPr lang="tr-TR" sz="1800" b="1" i="0" dirty="0">
                <a:solidFill>
                  <a:srgbClr val="000000"/>
                </a:solidFill>
                <a:effectLst/>
                <a:latin typeface="Open Sans" panose="020B0606030504020204" pitchFamily="34" charset="0"/>
              </a:rPr>
              <a:t>.</a:t>
            </a:r>
          </a:p>
        </p:txBody>
      </p:sp>
      <p:pic>
        <p:nvPicPr>
          <p:cNvPr id="4" name="Resim 3">
            <a:extLst>
              <a:ext uri="{FF2B5EF4-FFF2-40B4-BE49-F238E27FC236}">
                <a16:creationId xmlns:a16="http://schemas.microsoft.com/office/drawing/2014/main" id="{6C784214-8B37-78ED-6666-77CF6C9B34D3}"/>
              </a:ext>
            </a:extLst>
          </p:cNvPr>
          <p:cNvPicPr>
            <a:picLocks noChangeAspect="1"/>
          </p:cNvPicPr>
          <p:nvPr/>
        </p:nvPicPr>
        <p:blipFill>
          <a:blip r:embed="rId2"/>
          <a:stretch>
            <a:fillRect/>
          </a:stretch>
        </p:blipFill>
        <p:spPr>
          <a:xfrm>
            <a:off x="222663" y="0"/>
            <a:ext cx="7772400" cy="3143992"/>
          </a:xfrm>
          <a:prstGeom prst="rect">
            <a:avLst/>
          </a:prstGeom>
        </p:spPr>
      </p:pic>
      <p:sp>
        <p:nvSpPr>
          <p:cNvPr id="2" name="Metin kutusu 1">
            <a:extLst>
              <a:ext uri="{FF2B5EF4-FFF2-40B4-BE49-F238E27FC236}">
                <a16:creationId xmlns:a16="http://schemas.microsoft.com/office/drawing/2014/main" id="{F81172C0-B5A4-5472-CC81-18ED79C4B203}"/>
              </a:ext>
            </a:extLst>
          </p:cNvPr>
          <p:cNvSpPr txBox="1"/>
          <p:nvPr/>
        </p:nvSpPr>
        <p:spPr>
          <a:xfrm>
            <a:off x="534389" y="2755274"/>
            <a:ext cx="7564315" cy="523220"/>
          </a:xfrm>
          <a:prstGeom prst="rect">
            <a:avLst/>
          </a:prstGeom>
          <a:solidFill>
            <a:srgbClr val="FFC000"/>
          </a:solidFill>
        </p:spPr>
        <p:txBody>
          <a:bodyPr wrap="none" rtlCol="0">
            <a:spAutoFit/>
          </a:bodyPr>
          <a:lstStyle/>
          <a:p>
            <a:r>
              <a:rPr lang="tr-TR" sz="2800" dirty="0" err="1">
                <a:solidFill>
                  <a:srgbClr val="FF0000"/>
                </a:solidFill>
              </a:rPr>
              <a:t>M</a:t>
            </a:r>
            <a:r>
              <a:rPr lang="tr-TR" sz="2800" dirty="0" err="1"/>
              <a:t>orphological</a:t>
            </a:r>
            <a:r>
              <a:rPr lang="tr-TR" sz="2800" dirty="0"/>
              <a:t> </a:t>
            </a:r>
            <a:r>
              <a:rPr lang="tr-TR" sz="2800" dirty="0" err="1">
                <a:solidFill>
                  <a:srgbClr val="FF0000"/>
                </a:solidFill>
              </a:rPr>
              <a:t>U</a:t>
            </a:r>
            <a:r>
              <a:rPr lang="tr-TR" sz="2800" dirty="0" err="1"/>
              <a:t>terus</a:t>
            </a:r>
            <a:r>
              <a:rPr lang="tr-TR" sz="2800" dirty="0"/>
              <a:t> </a:t>
            </a:r>
            <a:r>
              <a:rPr lang="tr-TR" sz="2800" dirty="0">
                <a:solidFill>
                  <a:srgbClr val="FF0000"/>
                </a:solidFill>
              </a:rPr>
              <a:t>S</a:t>
            </a:r>
            <a:r>
              <a:rPr lang="tr-TR" sz="2800" dirty="0"/>
              <a:t>onographic </a:t>
            </a:r>
            <a:r>
              <a:rPr lang="tr-TR" sz="2800" dirty="0" err="1">
                <a:solidFill>
                  <a:srgbClr val="FF0000"/>
                </a:solidFill>
              </a:rPr>
              <a:t>A</a:t>
            </a:r>
            <a:r>
              <a:rPr lang="tr-TR" sz="2800" dirty="0" err="1"/>
              <a:t>ssesment</a:t>
            </a:r>
            <a:endParaRPr lang="tr-TR" sz="2800" dirty="0"/>
          </a:p>
        </p:txBody>
      </p:sp>
      <p:sp>
        <p:nvSpPr>
          <p:cNvPr id="6" name="Metin kutusu 5">
            <a:extLst>
              <a:ext uri="{FF2B5EF4-FFF2-40B4-BE49-F238E27FC236}">
                <a16:creationId xmlns:a16="http://schemas.microsoft.com/office/drawing/2014/main" id="{F5F101A9-0A1F-1B59-4272-8BEDBFCC88D3}"/>
              </a:ext>
            </a:extLst>
          </p:cNvPr>
          <p:cNvSpPr txBox="1"/>
          <p:nvPr/>
        </p:nvSpPr>
        <p:spPr>
          <a:xfrm>
            <a:off x="4073236" y="3470563"/>
            <a:ext cx="4886562" cy="2031325"/>
          </a:xfrm>
          <a:prstGeom prst="rect">
            <a:avLst/>
          </a:prstGeom>
          <a:noFill/>
        </p:spPr>
        <p:txBody>
          <a:bodyPr wrap="square">
            <a:spAutoFit/>
          </a:bodyPr>
          <a:lstStyle/>
          <a:p>
            <a:r>
              <a:rPr lang="tr-TR" sz="1800" b="1" i="0" dirty="0">
                <a:solidFill>
                  <a:srgbClr val="000000"/>
                </a:solidFill>
                <a:effectLst/>
                <a:latin typeface="Open Sans" panose="020B0606030504020204" pitchFamily="34" charset="0"/>
              </a:rPr>
              <a:t>On </a:t>
            </a:r>
            <a:r>
              <a:rPr lang="tr-TR" sz="1800" b="1" i="0" dirty="0" err="1">
                <a:solidFill>
                  <a:srgbClr val="000000"/>
                </a:solidFill>
                <a:effectLst/>
                <a:latin typeface="Open Sans" panose="020B0606030504020204" pitchFamily="34" charset="0"/>
              </a:rPr>
              <a:t>ultrasound</a:t>
            </a:r>
            <a:r>
              <a:rPr lang="tr-TR" sz="1800" b="1" i="0" dirty="0">
                <a:solidFill>
                  <a:srgbClr val="000000"/>
                </a:solidFill>
                <a:effectLst/>
                <a:latin typeface="Open Sans" panose="020B0606030504020204" pitchFamily="34" charset="0"/>
              </a:rPr>
              <a:t> </a:t>
            </a:r>
            <a:r>
              <a:rPr lang="tr-TR" sz="1800" b="1" i="0" dirty="0" err="1">
                <a:solidFill>
                  <a:srgbClr val="000000"/>
                </a:solidFill>
                <a:effectLst/>
                <a:latin typeface="Open Sans" panose="020B0606030504020204" pitchFamily="34" charset="0"/>
              </a:rPr>
              <a:t>evaluation</a:t>
            </a:r>
            <a:r>
              <a:rPr lang="tr-TR" sz="1800" b="1" dirty="0" err="1">
                <a:solidFill>
                  <a:srgbClr val="000000"/>
                </a:solidFill>
                <a:latin typeface="Open Sans" panose="020B0606030504020204" pitchFamily="34" charset="0"/>
              </a:rPr>
              <a:t>:</a:t>
            </a:r>
            <a:r>
              <a:rPr lang="tr-TR" sz="1800" b="1" i="0" dirty="0" err="1">
                <a:solidFill>
                  <a:srgbClr val="000000"/>
                </a:solidFill>
                <a:effectLst/>
                <a:latin typeface="Open Sans" panose="020B0606030504020204" pitchFamily="34" charset="0"/>
              </a:rPr>
              <a:t>uterine</a:t>
            </a:r>
            <a:r>
              <a:rPr lang="tr-TR" b="1" dirty="0">
                <a:solidFill>
                  <a:srgbClr val="000000"/>
                </a:solidFill>
                <a:latin typeface="Open Sans" panose="020B0606030504020204" pitchFamily="34" charset="0"/>
              </a:rPr>
              <a:t> </a:t>
            </a:r>
            <a:r>
              <a:rPr lang="tr-TR" sz="1800" b="1" i="0" dirty="0" err="1">
                <a:solidFill>
                  <a:srgbClr val="000000"/>
                </a:solidFill>
                <a:effectLst/>
                <a:latin typeface="Open Sans" panose="020B0606030504020204" pitchFamily="34" charset="0"/>
              </a:rPr>
              <a:t>sarcoma</a:t>
            </a:r>
            <a:r>
              <a:rPr lang="tr-TR" sz="1800" b="1" i="0" dirty="0">
                <a:solidFill>
                  <a:srgbClr val="000000"/>
                </a:solidFill>
                <a:effectLst/>
                <a:latin typeface="Open Sans" panose="020B0606030504020204" pitchFamily="34" charset="0"/>
              </a:rPr>
              <a:t> </a:t>
            </a:r>
          </a:p>
          <a:p>
            <a:pPr>
              <a:buFont typeface="Wingdings" pitchFamily="2" charset="2"/>
              <a:buChar char="Ø"/>
            </a:pPr>
            <a:r>
              <a:rPr lang="tr-TR" sz="1800" b="1" i="0" dirty="0">
                <a:solidFill>
                  <a:srgbClr val="000000"/>
                </a:solidFill>
                <a:effectLst/>
                <a:latin typeface="Open Sans" panose="020B0606030504020204" pitchFamily="34" charset="0"/>
              </a:rPr>
              <a:t>has </a:t>
            </a:r>
            <a:r>
              <a:rPr lang="tr-TR" sz="1800" b="1" i="0" dirty="0" err="1">
                <a:solidFill>
                  <a:srgbClr val="000000"/>
                </a:solidFill>
                <a:effectLst/>
                <a:latin typeface="Open Sans" panose="020B0606030504020204" pitchFamily="34" charset="0"/>
              </a:rPr>
              <a:t>irregular</a:t>
            </a:r>
            <a:r>
              <a:rPr lang="tr-TR" sz="1800" b="1" i="0" dirty="0">
                <a:solidFill>
                  <a:srgbClr val="000000"/>
                </a:solidFill>
                <a:effectLst/>
                <a:latin typeface="Open Sans" panose="020B0606030504020204" pitchFamily="34" charset="0"/>
              </a:rPr>
              <a:t> </a:t>
            </a:r>
            <a:r>
              <a:rPr lang="tr-TR" sz="1800" b="1" i="0" dirty="0" err="1">
                <a:solidFill>
                  <a:srgbClr val="000000"/>
                </a:solidFill>
                <a:effectLst/>
                <a:latin typeface="Open Sans" panose="020B0606030504020204" pitchFamily="34" charset="0"/>
              </a:rPr>
              <a:t>tumor</a:t>
            </a:r>
            <a:r>
              <a:rPr lang="tr-TR" sz="1800" b="1" i="0" dirty="0">
                <a:solidFill>
                  <a:srgbClr val="000000"/>
                </a:solidFill>
                <a:effectLst/>
                <a:latin typeface="Open Sans" panose="020B0606030504020204" pitchFamily="34" charset="0"/>
              </a:rPr>
              <a:t> </a:t>
            </a:r>
            <a:r>
              <a:rPr lang="tr-TR" sz="1800" b="1" i="0" dirty="0" err="1">
                <a:solidFill>
                  <a:srgbClr val="000000"/>
                </a:solidFill>
                <a:effectLst/>
                <a:latin typeface="Open Sans" panose="020B0606030504020204" pitchFamily="34" charset="0"/>
              </a:rPr>
              <a:t>borders</a:t>
            </a:r>
            <a:endParaRPr lang="tr-TR" sz="1800" b="1" dirty="0">
              <a:solidFill>
                <a:srgbClr val="000000"/>
              </a:solidFill>
              <a:latin typeface="Open Sans" panose="020B0606030504020204" pitchFamily="34" charset="0"/>
            </a:endParaRPr>
          </a:p>
          <a:p>
            <a:pPr>
              <a:buFont typeface="Wingdings" pitchFamily="2" charset="2"/>
              <a:buChar char="Ø"/>
            </a:pPr>
            <a:r>
              <a:rPr lang="tr-TR" sz="1800" b="1" i="0" dirty="0">
                <a:solidFill>
                  <a:srgbClr val="000000"/>
                </a:solidFill>
                <a:effectLst/>
                <a:latin typeface="Open Sans" panose="020B0606030504020204" pitchFamily="34" charset="0"/>
              </a:rPr>
              <a:t> </a:t>
            </a:r>
            <a:r>
              <a:rPr lang="tr-TR" sz="1800" b="1" i="0" dirty="0" err="1">
                <a:solidFill>
                  <a:srgbClr val="000000"/>
                </a:solidFill>
                <a:effectLst/>
                <a:latin typeface="Open Sans" panose="020B0606030504020204" pitchFamily="34" charset="0"/>
              </a:rPr>
              <a:t>non-uniform</a:t>
            </a:r>
            <a:r>
              <a:rPr lang="tr-TR" sz="1800" b="1" i="0" dirty="0">
                <a:solidFill>
                  <a:srgbClr val="000000"/>
                </a:solidFill>
                <a:effectLst/>
                <a:latin typeface="Open Sans" panose="020B0606030504020204" pitchFamily="34" charset="0"/>
              </a:rPr>
              <a:t> </a:t>
            </a:r>
            <a:r>
              <a:rPr lang="tr-TR" sz="1800" b="1" i="0" dirty="0" err="1">
                <a:solidFill>
                  <a:srgbClr val="000000"/>
                </a:solidFill>
                <a:effectLst/>
                <a:latin typeface="Open Sans" panose="020B0606030504020204" pitchFamily="34" charset="0"/>
              </a:rPr>
              <a:t>echogenicity</a:t>
            </a:r>
            <a:endParaRPr lang="tr-TR" sz="1800" b="1" dirty="0">
              <a:solidFill>
                <a:srgbClr val="000000"/>
              </a:solidFill>
              <a:latin typeface="Open Sans" panose="020B0606030504020204" pitchFamily="34" charset="0"/>
            </a:endParaRPr>
          </a:p>
          <a:p>
            <a:pPr>
              <a:buFont typeface="Wingdings" pitchFamily="2" charset="2"/>
              <a:buChar char="Ø"/>
            </a:pPr>
            <a:r>
              <a:rPr lang="tr-TR" sz="1800" b="1" i="0" dirty="0">
                <a:solidFill>
                  <a:srgbClr val="000000"/>
                </a:solidFill>
                <a:effectLst/>
                <a:latin typeface="Open Sans" panose="020B0606030504020204" pitchFamily="34" charset="0"/>
              </a:rPr>
              <a:t> </a:t>
            </a:r>
            <a:r>
              <a:rPr lang="tr-TR" sz="1800" b="1" i="0" dirty="0" err="1">
                <a:solidFill>
                  <a:srgbClr val="000000"/>
                </a:solidFill>
                <a:effectLst/>
                <a:latin typeface="Open Sans" panose="020B0606030504020204" pitchFamily="34" charset="0"/>
              </a:rPr>
              <a:t>cystic</a:t>
            </a:r>
            <a:r>
              <a:rPr lang="tr-TR" sz="1800" b="1" i="0" dirty="0">
                <a:solidFill>
                  <a:srgbClr val="000000"/>
                </a:solidFill>
                <a:effectLst/>
                <a:latin typeface="Open Sans" panose="020B0606030504020204" pitchFamily="34" charset="0"/>
              </a:rPr>
              <a:t> </a:t>
            </a:r>
            <a:r>
              <a:rPr lang="tr-TR" sz="1800" b="1" i="0" dirty="0" err="1">
                <a:solidFill>
                  <a:srgbClr val="000000"/>
                </a:solidFill>
                <a:effectLst/>
                <a:latin typeface="Open Sans" panose="020B0606030504020204" pitchFamily="34" charset="0"/>
              </a:rPr>
              <a:t>areas</a:t>
            </a:r>
            <a:r>
              <a:rPr lang="tr-TR" sz="1800" b="1" i="0" dirty="0">
                <a:solidFill>
                  <a:srgbClr val="000000"/>
                </a:solidFill>
                <a:effectLst/>
                <a:latin typeface="Open Sans" panose="020B0606030504020204" pitchFamily="34" charset="0"/>
              </a:rPr>
              <a:t>, </a:t>
            </a:r>
            <a:r>
              <a:rPr lang="tr-TR" sz="1800" b="1" i="0" dirty="0" err="1">
                <a:solidFill>
                  <a:srgbClr val="000000"/>
                </a:solidFill>
                <a:effectLst/>
                <a:latin typeface="Open Sans" panose="020B0606030504020204" pitchFamily="34" charset="0"/>
              </a:rPr>
              <a:t>central</a:t>
            </a:r>
            <a:r>
              <a:rPr lang="tr-TR" sz="1800" b="1" i="0" dirty="0">
                <a:solidFill>
                  <a:srgbClr val="000000"/>
                </a:solidFill>
                <a:effectLst/>
                <a:latin typeface="Open Sans" panose="020B0606030504020204" pitchFamily="34" charset="0"/>
              </a:rPr>
              <a:t> </a:t>
            </a:r>
            <a:r>
              <a:rPr lang="tr-TR" sz="1800" b="1" i="0" dirty="0" err="1">
                <a:solidFill>
                  <a:srgbClr val="000000"/>
                </a:solidFill>
                <a:effectLst/>
                <a:latin typeface="Open Sans" panose="020B0606030504020204" pitchFamily="34" charset="0"/>
              </a:rPr>
              <a:t>necrosis</a:t>
            </a:r>
            <a:endParaRPr lang="tr-TR" sz="1800" b="1" dirty="0">
              <a:solidFill>
                <a:srgbClr val="000000"/>
              </a:solidFill>
              <a:latin typeface="Open Sans" panose="020B0606030504020204" pitchFamily="34" charset="0"/>
            </a:endParaRPr>
          </a:p>
          <a:p>
            <a:pPr>
              <a:buFont typeface="Wingdings" pitchFamily="2" charset="2"/>
              <a:buChar char="Ø"/>
            </a:pPr>
            <a:r>
              <a:rPr lang="tr-TR" sz="1800" b="1" i="0" dirty="0">
                <a:solidFill>
                  <a:srgbClr val="000000"/>
                </a:solidFill>
                <a:effectLst/>
                <a:latin typeface="Open Sans" panose="020B0606030504020204" pitchFamily="34" charset="0"/>
              </a:rPr>
              <a:t> an </a:t>
            </a:r>
            <a:r>
              <a:rPr lang="tr-TR" sz="1800" b="1" i="0" dirty="0" err="1">
                <a:solidFill>
                  <a:srgbClr val="000000"/>
                </a:solidFill>
                <a:effectLst/>
                <a:latin typeface="Open Sans" panose="020B0606030504020204" pitchFamily="34" charset="0"/>
              </a:rPr>
              <a:t>absence</a:t>
            </a:r>
            <a:r>
              <a:rPr lang="tr-TR" sz="1800" b="1" i="0" dirty="0">
                <a:solidFill>
                  <a:srgbClr val="000000"/>
                </a:solidFill>
                <a:effectLst/>
                <a:latin typeface="Open Sans" panose="020B0606030504020204" pitchFamily="34" charset="0"/>
              </a:rPr>
              <a:t> of </a:t>
            </a:r>
            <a:r>
              <a:rPr lang="tr-TR" sz="1800" b="1" i="0" dirty="0" err="1">
                <a:solidFill>
                  <a:srgbClr val="000000"/>
                </a:solidFill>
                <a:effectLst/>
                <a:latin typeface="Open Sans" panose="020B0606030504020204" pitchFamily="34" charset="0"/>
              </a:rPr>
              <a:t>calcifications</a:t>
            </a:r>
            <a:r>
              <a:rPr lang="tr-TR" sz="1800" b="1" i="0" dirty="0">
                <a:solidFill>
                  <a:srgbClr val="000000"/>
                </a:solidFill>
                <a:effectLst/>
                <a:latin typeface="Open Sans" panose="020B0606030504020204" pitchFamily="34" charset="0"/>
              </a:rPr>
              <a:t> </a:t>
            </a:r>
            <a:r>
              <a:rPr lang="tr-TR" sz="1800" b="1" i="0" dirty="0" err="1">
                <a:solidFill>
                  <a:srgbClr val="000000"/>
                </a:solidFill>
                <a:effectLst/>
                <a:latin typeface="Open Sans" panose="020B0606030504020204" pitchFamily="34" charset="0"/>
              </a:rPr>
              <a:t>and</a:t>
            </a:r>
            <a:r>
              <a:rPr lang="tr-TR" sz="1800" b="1" i="0" dirty="0">
                <a:solidFill>
                  <a:srgbClr val="000000"/>
                </a:solidFill>
                <a:effectLst/>
                <a:latin typeface="Open Sans" panose="020B0606030504020204" pitchFamily="34" charset="0"/>
              </a:rPr>
              <a:t> </a:t>
            </a:r>
            <a:r>
              <a:rPr lang="tr-TR" sz="1800" b="1" i="0" dirty="0" err="1">
                <a:solidFill>
                  <a:srgbClr val="000000"/>
                </a:solidFill>
                <a:effectLst/>
                <a:latin typeface="Open Sans" panose="020B0606030504020204" pitchFamily="34" charset="0"/>
              </a:rPr>
              <a:t>high</a:t>
            </a:r>
            <a:r>
              <a:rPr lang="tr-TR" sz="1800" b="1" i="0" dirty="0">
                <a:solidFill>
                  <a:srgbClr val="000000"/>
                </a:solidFill>
                <a:effectLst/>
                <a:latin typeface="Open Sans" panose="020B0606030504020204" pitchFamily="34" charset="0"/>
              </a:rPr>
              <a:t> </a:t>
            </a:r>
            <a:r>
              <a:rPr lang="tr-TR" sz="1800" b="1" i="0" dirty="0" err="1">
                <a:solidFill>
                  <a:srgbClr val="000000"/>
                </a:solidFill>
                <a:effectLst/>
                <a:latin typeface="Open Sans" panose="020B0606030504020204" pitchFamily="34" charset="0"/>
              </a:rPr>
              <a:t>intralesional</a:t>
            </a:r>
            <a:r>
              <a:rPr lang="tr-TR" sz="1800" b="1" i="0" dirty="0">
                <a:solidFill>
                  <a:srgbClr val="000000"/>
                </a:solidFill>
                <a:effectLst/>
                <a:latin typeface="Open Sans" panose="020B0606030504020204" pitchFamily="34" charset="0"/>
              </a:rPr>
              <a:t> </a:t>
            </a:r>
            <a:r>
              <a:rPr lang="tr-TR" sz="1800" b="1" i="0" dirty="0" err="1">
                <a:solidFill>
                  <a:srgbClr val="000000"/>
                </a:solidFill>
                <a:effectLst/>
                <a:latin typeface="Open Sans" panose="020B0606030504020204" pitchFamily="34" charset="0"/>
              </a:rPr>
              <a:t>vascularity</a:t>
            </a:r>
            <a:r>
              <a:rPr lang="tr-TR" sz="1800" b="1" i="0" dirty="0">
                <a:solidFill>
                  <a:srgbClr val="000000"/>
                </a:solidFill>
                <a:effectLst/>
                <a:latin typeface="Open Sans" panose="020B0606030504020204" pitchFamily="34" charset="0"/>
              </a:rPr>
              <a:t> </a:t>
            </a:r>
            <a:endParaRPr lang="tr-TR" sz="1050" b="1" dirty="0"/>
          </a:p>
        </p:txBody>
      </p:sp>
    </p:spTree>
    <p:extLst>
      <p:ext uri="{BB962C8B-B14F-4D97-AF65-F5344CB8AC3E}">
        <p14:creationId xmlns:p14="http://schemas.microsoft.com/office/powerpoint/2010/main" val="23949199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p:cNvPicPr>
          <p:nvPr>
            <p:ph idx="1"/>
          </p:nvPr>
        </p:nvPicPr>
        <p:blipFill>
          <a:blip r:embed="rId2"/>
          <a:srcRect t="38589" r="39421" b="18337"/>
          <a:stretch>
            <a:fillRect/>
          </a:stretch>
        </p:blipFill>
        <p:spPr>
          <a:xfrm>
            <a:off x="377191" y="1410466"/>
            <a:ext cx="3753000" cy="4574698"/>
          </a:xfrm>
          <a:prstGeom prst="rect">
            <a:avLst/>
          </a:prstGeom>
          <a:ln w="76200">
            <a:solidFill>
              <a:schemeClr val="tx1"/>
            </a:solidFill>
          </a:ln>
        </p:spPr>
      </p:pic>
      <p:pic>
        <p:nvPicPr>
          <p:cNvPr id="5" name="Picture 2"/>
          <p:cNvPicPr>
            <a:picLocks noChangeAspect="1"/>
          </p:cNvPicPr>
          <p:nvPr/>
        </p:nvPicPr>
        <p:blipFill>
          <a:blip r:embed="rId3"/>
          <a:srcRect b="18062"/>
          <a:stretch>
            <a:fillRect/>
          </a:stretch>
        </p:blipFill>
        <p:spPr>
          <a:xfrm>
            <a:off x="4572000" y="780092"/>
            <a:ext cx="4108861" cy="5311950"/>
          </a:xfrm>
          <a:prstGeom prst="rect">
            <a:avLst/>
          </a:prstGeom>
        </p:spPr>
      </p:pic>
      <p:sp>
        <p:nvSpPr>
          <p:cNvPr id="2" name="Metin kutusu 1">
            <a:extLst>
              <a:ext uri="{FF2B5EF4-FFF2-40B4-BE49-F238E27FC236}">
                <a16:creationId xmlns:a16="http://schemas.microsoft.com/office/drawing/2014/main" id="{97EE3049-288E-A06A-C22A-03148D69EEA2}"/>
              </a:ext>
            </a:extLst>
          </p:cNvPr>
          <p:cNvSpPr txBox="1"/>
          <p:nvPr/>
        </p:nvSpPr>
        <p:spPr>
          <a:xfrm>
            <a:off x="377190" y="780092"/>
            <a:ext cx="3387287" cy="300082"/>
          </a:xfrm>
          <a:prstGeom prst="rect">
            <a:avLst/>
          </a:prstGeom>
          <a:solidFill>
            <a:srgbClr val="FFC000"/>
          </a:solidFill>
          <a:ln>
            <a:solidFill>
              <a:srgbClr val="C00000"/>
            </a:solidFill>
          </a:ln>
        </p:spPr>
        <p:txBody>
          <a:bodyPr wrap="square" rtlCol="0">
            <a:spAutoFit/>
          </a:bodyPr>
          <a:lstStyle/>
          <a:p>
            <a:pPr algn="ctr" defTabSz="685800"/>
            <a:r>
              <a:rPr lang="tr-TR" sz="1350" b="1" dirty="0">
                <a:solidFill>
                  <a:prstClr val="black"/>
                </a:solidFill>
                <a:latin typeface="Calibri"/>
              </a:rPr>
              <a:t>WHO 2020</a:t>
            </a:r>
          </a:p>
        </p:txBody>
      </p:sp>
      <p:sp>
        <p:nvSpPr>
          <p:cNvPr id="3" name="Beşgen 2">
            <a:extLst>
              <a:ext uri="{FF2B5EF4-FFF2-40B4-BE49-F238E27FC236}">
                <a16:creationId xmlns:a16="http://schemas.microsoft.com/office/drawing/2014/main" id="{04C0A25C-4C81-E621-F0FD-73B3A6D21FE1}"/>
              </a:ext>
            </a:extLst>
          </p:cNvPr>
          <p:cNvSpPr/>
          <p:nvPr/>
        </p:nvSpPr>
        <p:spPr>
          <a:xfrm>
            <a:off x="707070" y="2717799"/>
            <a:ext cx="2087482" cy="294894"/>
          </a:xfrm>
          <a:prstGeom prst="homePlat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tr-TR" sz="1350">
              <a:solidFill>
                <a:srgbClr val="FF0000"/>
              </a:solidFill>
              <a:latin typeface="Calibri"/>
            </a:endParaRPr>
          </a:p>
        </p:txBody>
      </p:sp>
      <p:sp>
        <p:nvSpPr>
          <p:cNvPr id="6" name="Beşgen 5">
            <a:extLst>
              <a:ext uri="{FF2B5EF4-FFF2-40B4-BE49-F238E27FC236}">
                <a16:creationId xmlns:a16="http://schemas.microsoft.com/office/drawing/2014/main" id="{59990B07-6521-AA0B-72C1-C3C5EAA8BBF5}"/>
              </a:ext>
            </a:extLst>
          </p:cNvPr>
          <p:cNvSpPr/>
          <p:nvPr/>
        </p:nvSpPr>
        <p:spPr>
          <a:xfrm>
            <a:off x="681516" y="3408972"/>
            <a:ext cx="2227939" cy="569261"/>
          </a:xfrm>
          <a:prstGeom prst="homePlat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tr-TR" sz="1350">
              <a:solidFill>
                <a:srgbClr val="FF0000"/>
              </a:solidFill>
              <a:latin typeface="Calibri"/>
            </a:endParaRPr>
          </a:p>
        </p:txBody>
      </p:sp>
      <p:sp>
        <p:nvSpPr>
          <p:cNvPr id="7" name="Beşgen 6">
            <a:extLst>
              <a:ext uri="{FF2B5EF4-FFF2-40B4-BE49-F238E27FC236}">
                <a16:creationId xmlns:a16="http://schemas.microsoft.com/office/drawing/2014/main" id="{86956B3F-17FC-DC49-F409-8BCFE76A44DD}"/>
              </a:ext>
            </a:extLst>
          </p:cNvPr>
          <p:cNvSpPr/>
          <p:nvPr/>
        </p:nvSpPr>
        <p:spPr>
          <a:xfrm>
            <a:off x="596341" y="5666880"/>
            <a:ext cx="1657350" cy="294894"/>
          </a:xfrm>
          <a:prstGeom prst="homePlat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tr-TR" sz="1350">
              <a:solidFill>
                <a:srgbClr val="FF0000"/>
              </a:solidFill>
              <a:latin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AE3D0D93-50D7-8382-0CE5-CE346539F7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2178" y="4821168"/>
            <a:ext cx="3244729" cy="2036832"/>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a:extLst>
              <a:ext uri="{FF2B5EF4-FFF2-40B4-BE49-F238E27FC236}">
                <a16:creationId xmlns:a16="http://schemas.microsoft.com/office/drawing/2014/main" id="{B74012DF-641F-D185-69A7-90A6BEC30B36}"/>
              </a:ext>
            </a:extLst>
          </p:cNvPr>
          <p:cNvSpPr txBox="1"/>
          <p:nvPr/>
        </p:nvSpPr>
        <p:spPr>
          <a:xfrm>
            <a:off x="69573" y="2235845"/>
            <a:ext cx="4322618" cy="2585323"/>
          </a:xfrm>
          <a:prstGeom prst="rect">
            <a:avLst/>
          </a:prstGeom>
          <a:noFill/>
        </p:spPr>
        <p:txBody>
          <a:bodyPr wrap="square">
            <a:spAutoFit/>
          </a:bodyPr>
          <a:lstStyle/>
          <a:p>
            <a:pPr marL="285750" indent="-285750">
              <a:buFont typeface="Wingdings" pitchFamily="2" charset="2"/>
              <a:buChar char="Ø"/>
            </a:pPr>
            <a:r>
              <a:rPr lang="tr-TR" dirty="0" err="1">
                <a:solidFill>
                  <a:srgbClr val="2E2E2E"/>
                </a:solidFill>
                <a:latin typeface="Elsevier Sans"/>
              </a:rPr>
              <a:t>R</a:t>
            </a:r>
            <a:r>
              <a:rPr lang="tr-TR" b="0" i="0" dirty="0" err="1">
                <a:solidFill>
                  <a:srgbClr val="2E2E2E"/>
                </a:solidFill>
                <a:effectLst/>
                <a:latin typeface="Elsevier Sans"/>
              </a:rPr>
              <a:t>apid</a:t>
            </a:r>
            <a:r>
              <a:rPr lang="tr-TR" b="0" i="0" dirty="0">
                <a:solidFill>
                  <a:srgbClr val="2E2E2E"/>
                </a:solidFill>
                <a:effectLst/>
                <a:latin typeface="Elsevier Sans"/>
              </a:rPr>
              <a:t> </a:t>
            </a:r>
            <a:r>
              <a:rPr lang="tr-TR" b="0" i="0" dirty="0" err="1">
                <a:solidFill>
                  <a:srgbClr val="2E2E2E"/>
                </a:solidFill>
                <a:effectLst/>
                <a:latin typeface="Elsevier Sans"/>
              </a:rPr>
              <a:t>growth</a:t>
            </a:r>
            <a:r>
              <a:rPr lang="tr-TR" b="0" i="0" dirty="0">
                <a:solidFill>
                  <a:srgbClr val="2E2E2E"/>
                </a:solidFill>
                <a:effectLst/>
                <a:latin typeface="Elsevier Sans"/>
              </a:rPr>
              <a:t> in </a:t>
            </a:r>
            <a:r>
              <a:rPr lang="tr-TR" b="0" i="0" dirty="0" err="1">
                <a:solidFill>
                  <a:srgbClr val="2E2E2E"/>
                </a:solidFill>
                <a:effectLst/>
                <a:latin typeface="Elsevier Sans"/>
              </a:rPr>
              <a:t>past</a:t>
            </a:r>
            <a:r>
              <a:rPr lang="tr-TR" b="0" i="0" dirty="0">
                <a:solidFill>
                  <a:srgbClr val="2E2E2E"/>
                </a:solidFill>
                <a:effectLst/>
                <a:latin typeface="Elsevier Sans"/>
              </a:rPr>
              <a:t> </a:t>
            </a:r>
            <a:r>
              <a:rPr lang="tr-TR" b="0" i="0" dirty="0" err="1">
                <a:solidFill>
                  <a:srgbClr val="2E2E2E"/>
                </a:solidFill>
                <a:effectLst/>
                <a:latin typeface="Elsevier Sans"/>
              </a:rPr>
              <a:t>three</a:t>
            </a:r>
            <a:r>
              <a:rPr lang="tr-TR" b="0" i="0" dirty="0">
                <a:solidFill>
                  <a:srgbClr val="2E2E2E"/>
                </a:solidFill>
                <a:effectLst/>
                <a:latin typeface="Elsevier Sans"/>
              </a:rPr>
              <a:t> </a:t>
            </a:r>
            <a:r>
              <a:rPr lang="tr-TR" b="0" i="0" dirty="0" err="1">
                <a:solidFill>
                  <a:srgbClr val="2E2E2E"/>
                </a:solidFill>
                <a:effectLst/>
                <a:latin typeface="Elsevier Sans"/>
              </a:rPr>
              <a:t>months</a:t>
            </a:r>
            <a:endParaRPr lang="tr-TR" dirty="0">
              <a:solidFill>
                <a:srgbClr val="2E2E2E"/>
              </a:solidFill>
              <a:latin typeface="Elsevier Sans"/>
            </a:endParaRPr>
          </a:p>
          <a:p>
            <a:pPr marL="285750" indent="-285750">
              <a:buFont typeface="Wingdings" pitchFamily="2" charset="2"/>
              <a:buChar char="Ø"/>
            </a:pPr>
            <a:r>
              <a:rPr lang="tr-TR" b="0" i="0" dirty="0">
                <a:solidFill>
                  <a:srgbClr val="2E2E2E"/>
                </a:solidFill>
                <a:effectLst/>
                <a:latin typeface="Elsevier Sans"/>
              </a:rPr>
              <a:t> </a:t>
            </a:r>
            <a:r>
              <a:rPr lang="tr-TR" dirty="0">
                <a:solidFill>
                  <a:srgbClr val="2E2E2E"/>
                </a:solidFill>
                <a:latin typeface="Elsevier Sans"/>
              </a:rPr>
              <a:t>H</a:t>
            </a:r>
            <a:r>
              <a:rPr lang="tr-TR" b="0" i="0" dirty="0">
                <a:solidFill>
                  <a:srgbClr val="2E2E2E"/>
                </a:solidFill>
                <a:effectLst/>
                <a:latin typeface="Elsevier Sans"/>
              </a:rPr>
              <a:t>igh </a:t>
            </a:r>
            <a:r>
              <a:rPr lang="tr-TR" b="0" i="0" dirty="0" err="1">
                <a:solidFill>
                  <a:srgbClr val="2E2E2E"/>
                </a:solidFill>
                <a:effectLst/>
                <a:latin typeface="Elsevier Sans"/>
              </a:rPr>
              <a:t>blood</a:t>
            </a:r>
            <a:r>
              <a:rPr lang="tr-TR" b="0" i="0" dirty="0">
                <a:solidFill>
                  <a:srgbClr val="2E2E2E"/>
                </a:solidFill>
                <a:effectLst/>
                <a:latin typeface="Elsevier Sans"/>
              </a:rPr>
              <a:t> </a:t>
            </a:r>
            <a:r>
              <a:rPr lang="tr-TR" b="0" i="0" dirty="0" err="1">
                <a:solidFill>
                  <a:srgbClr val="2E2E2E"/>
                </a:solidFill>
                <a:effectLst/>
                <a:latin typeface="Elsevier Sans"/>
              </a:rPr>
              <a:t>flow</a:t>
            </a:r>
            <a:endParaRPr lang="tr-TR" dirty="0">
              <a:solidFill>
                <a:srgbClr val="2E2E2E"/>
              </a:solidFill>
              <a:latin typeface="Elsevier Sans"/>
            </a:endParaRPr>
          </a:p>
          <a:p>
            <a:pPr marL="285750" indent="-285750">
              <a:buFont typeface="Wingdings" pitchFamily="2" charset="2"/>
              <a:buChar char="Ø"/>
            </a:pPr>
            <a:r>
              <a:rPr lang="tr-TR" b="0" i="0" dirty="0">
                <a:solidFill>
                  <a:srgbClr val="2E2E2E"/>
                </a:solidFill>
                <a:effectLst/>
                <a:latin typeface="Elsevier Sans"/>
              </a:rPr>
              <a:t> </a:t>
            </a:r>
            <a:r>
              <a:rPr lang="tr-TR" dirty="0" err="1">
                <a:solidFill>
                  <a:srgbClr val="2E2E2E"/>
                </a:solidFill>
                <a:latin typeface="Elsevier Sans"/>
              </a:rPr>
              <a:t>a</a:t>
            </a:r>
            <a:r>
              <a:rPr lang="tr-TR" b="0" i="0" dirty="0" err="1">
                <a:solidFill>
                  <a:srgbClr val="2E2E2E"/>
                </a:solidFill>
                <a:effectLst/>
                <a:latin typeface="Elsevier Sans"/>
              </a:rPr>
              <a:t>typical</a:t>
            </a:r>
            <a:r>
              <a:rPr lang="tr-TR" b="0" i="0" dirty="0">
                <a:solidFill>
                  <a:srgbClr val="2E2E2E"/>
                </a:solidFill>
                <a:effectLst/>
                <a:latin typeface="Elsevier Sans"/>
              </a:rPr>
              <a:t> </a:t>
            </a:r>
            <a:r>
              <a:rPr lang="tr-TR" b="0" i="0" dirty="0" err="1">
                <a:solidFill>
                  <a:srgbClr val="2E2E2E"/>
                </a:solidFill>
                <a:effectLst/>
                <a:latin typeface="Elsevier Sans"/>
              </a:rPr>
              <a:t>growth</a:t>
            </a:r>
            <a:endParaRPr lang="tr-TR" dirty="0">
              <a:solidFill>
                <a:srgbClr val="2E2E2E"/>
              </a:solidFill>
              <a:latin typeface="Elsevier Sans"/>
            </a:endParaRPr>
          </a:p>
          <a:p>
            <a:pPr marL="285750" indent="-285750">
              <a:buFont typeface="Wingdings" pitchFamily="2" charset="2"/>
              <a:buChar char="Ø"/>
            </a:pPr>
            <a:r>
              <a:rPr lang="tr-TR" b="0" i="0" dirty="0">
                <a:solidFill>
                  <a:srgbClr val="2E2E2E"/>
                </a:solidFill>
                <a:effectLst/>
                <a:latin typeface="Elsevier Sans"/>
              </a:rPr>
              <a:t> </a:t>
            </a:r>
            <a:r>
              <a:rPr lang="tr-TR" dirty="0" err="1">
                <a:solidFill>
                  <a:srgbClr val="2E2E2E"/>
                </a:solidFill>
                <a:latin typeface="Elsevier Sans"/>
              </a:rPr>
              <a:t>I</a:t>
            </a:r>
            <a:r>
              <a:rPr lang="tr-TR" b="0" i="0" dirty="0" err="1">
                <a:solidFill>
                  <a:srgbClr val="2E2E2E"/>
                </a:solidFill>
                <a:effectLst/>
                <a:latin typeface="Elsevier Sans"/>
              </a:rPr>
              <a:t>rregular</a:t>
            </a:r>
            <a:r>
              <a:rPr lang="tr-TR" b="0" i="0" dirty="0">
                <a:solidFill>
                  <a:srgbClr val="2E2E2E"/>
                </a:solidFill>
                <a:effectLst/>
                <a:latin typeface="Elsevier Sans"/>
              </a:rPr>
              <a:t> </a:t>
            </a:r>
            <a:r>
              <a:rPr lang="tr-TR" b="0" i="0" dirty="0" err="1">
                <a:solidFill>
                  <a:srgbClr val="2E2E2E"/>
                </a:solidFill>
                <a:effectLst/>
                <a:latin typeface="Elsevier Sans"/>
              </a:rPr>
              <a:t>lining</a:t>
            </a:r>
            <a:endParaRPr lang="tr-TR" dirty="0">
              <a:solidFill>
                <a:srgbClr val="2E2E2E"/>
              </a:solidFill>
              <a:latin typeface="Elsevier Sans"/>
            </a:endParaRPr>
          </a:p>
          <a:p>
            <a:pPr marL="285750" indent="-285750">
              <a:buFont typeface="Wingdings" pitchFamily="2" charset="2"/>
              <a:buChar char="Ø"/>
            </a:pPr>
            <a:r>
              <a:rPr lang="tr-TR" b="0" i="0" dirty="0">
                <a:solidFill>
                  <a:srgbClr val="2E2E2E"/>
                </a:solidFill>
                <a:effectLst/>
                <a:latin typeface="Elsevier Sans"/>
              </a:rPr>
              <a:t> </a:t>
            </a:r>
            <a:r>
              <a:rPr lang="tr-TR" dirty="0">
                <a:solidFill>
                  <a:srgbClr val="2E2E2E"/>
                </a:solidFill>
                <a:latin typeface="Elsevier Sans"/>
              </a:rPr>
              <a:t>C</a:t>
            </a:r>
            <a:r>
              <a:rPr lang="tr-TR" b="0" i="0" dirty="0">
                <a:solidFill>
                  <a:srgbClr val="2E2E2E"/>
                </a:solidFill>
                <a:effectLst/>
                <a:latin typeface="Elsevier Sans"/>
              </a:rPr>
              <a:t>entral </a:t>
            </a:r>
            <a:r>
              <a:rPr lang="tr-TR" b="0" i="0" dirty="0" err="1">
                <a:solidFill>
                  <a:srgbClr val="2E2E2E"/>
                </a:solidFill>
                <a:effectLst/>
                <a:latin typeface="Elsevier Sans"/>
              </a:rPr>
              <a:t>necrosis</a:t>
            </a:r>
            <a:r>
              <a:rPr lang="tr-TR" b="0" i="0" dirty="0">
                <a:solidFill>
                  <a:srgbClr val="2E2E2E"/>
                </a:solidFill>
                <a:effectLst/>
                <a:latin typeface="Elsevier Sans"/>
              </a:rPr>
              <a:t> </a:t>
            </a:r>
          </a:p>
          <a:p>
            <a:pPr marL="285750" indent="-285750">
              <a:buFont typeface="Wingdings" pitchFamily="2" charset="2"/>
              <a:buChar char="Ø"/>
            </a:pPr>
            <a:r>
              <a:rPr lang="tr-TR" b="0" i="0" dirty="0">
                <a:solidFill>
                  <a:srgbClr val="2E2E2E"/>
                </a:solidFill>
                <a:effectLst/>
                <a:latin typeface="Elsevier Sans"/>
              </a:rPr>
              <a:t> Oval </a:t>
            </a:r>
            <a:r>
              <a:rPr lang="tr-TR" b="0" i="0" dirty="0" err="1">
                <a:solidFill>
                  <a:srgbClr val="2E2E2E"/>
                </a:solidFill>
                <a:effectLst/>
                <a:latin typeface="Elsevier Sans"/>
              </a:rPr>
              <a:t>solitary</a:t>
            </a:r>
            <a:r>
              <a:rPr lang="tr-TR" b="0" i="0" dirty="0">
                <a:solidFill>
                  <a:srgbClr val="2E2E2E"/>
                </a:solidFill>
                <a:effectLst/>
                <a:latin typeface="Elsevier Sans"/>
              </a:rPr>
              <a:t> </a:t>
            </a:r>
            <a:r>
              <a:rPr lang="tr-TR" b="0" i="0" dirty="0" err="1">
                <a:solidFill>
                  <a:srgbClr val="2E2E2E"/>
                </a:solidFill>
                <a:effectLst/>
                <a:latin typeface="Elsevier Sans"/>
              </a:rPr>
              <a:t>lesion</a:t>
            </a:r>
            <a:r>
              <a:rPr lang="tr-TR" b="0" i="0" dirty="0">
                <a:solidFill>
                  <a:srgbClr val="2E2E2E"/>
                </a:solidFill>
                <a:effectLst/>
                <a:latin typeface="Elsevier Sans"/>
              </a:rPr>
              <a:t>.</a:t>
            </a:r>
          </a:p>
          <a:p>
            <a:r>
              <a:rPr lang="tr-TR" b="0" i="0" dirty="0">
                <a:solidFill>
                  <a:srgbClr val="2E2E2E"/>
                </a:solidFill>
                <a:effectLst/>
                <a:latin typeface="Elsevier Sans"/>
              </a:rPr>
              <a:t> </a:t>
            </a:r>
            <a:r>
              <a:rPr lang="tr-TR" b="0" i="0" dirty="0" err="1">
                <a:solidFill>
                  <a:srgbClr val="2E2E2E"/>
                </a:solidFill>
                <a:effectLst/>
                <a:latin typeface="Elsevier Sans"/>
              </a:rPr>
              <a:t>For</a:t>
            </a:r>
            <a:r>
              <a:rPr lang="tr-TR" b="0" i="0" dirty="0">
                <a:solidFill>
                  <a:srgbClr val="2E2E2E"/>
                </a:solidFill>
                <a:effectLst/>
                <a:latin typeface="Elsevier Sans"/>
              </a:rPr>
              <a:t> </a:t>
            </a:r>
            <a:r>
              <a:rPr lang="tr-TR" b="0" i="0" dirty="0" err="1">
                <a:solidFill>
                  <a:srgbClr val="2E2E2E"/>
                </a:solidFill>
                <a:effectLst/>
                <a:latin typeface="Elsevier Sans"/>
              </a:rPr>
              <a:t>each</a:t>
            </a:r>
            <a:r>
              <a:rPr lang="tr-TR" b="0" i="0" dirty="0">
                <a:solidFill>
                  <a:srgbClr val="2E2E2E"/>
                </a:solidFill>
                <a:effectLst/>
                <a:latin typeface="Elsevier Sans"/>
              </a:rPr>
              <a:t> </a:t>
            </a:r>
            <a:r>
              <a:rPr lang="tr-TR" b="0" i="0" dirty="0" err="1">
                <a:solidFill>
                  <a:srgbClr val="2E2E2E"/>
                </a:solidFill>
                <a:effectLst/>
                <a:latin typeface="Elsevier Sans"/>
              </a:rPr>
              <a:t>criterion</a:t>
            </a:r>
            <a:r>
              <a:rPr lang="tr-TR" b="0" i="0" dirty="0">
                <a:solidFill>
                  <a:srgbClr val="2E2E2E"/>
                </a:solidFill>
                <a:effectLst/>
                <a:latin typeface="Elsevier Sans"/>
              </a:rPr>
              <a:t>, a </a:t>
            </a:r>
            <a:r>
              <a:rPr lang="tr-TR" b="0" i="0" dirty="0" err="1">
                <a:solidFill>
                  <a:srgbClr val="2E2E2E"/>
                </a:solidFill>
                <a:effectLst/>
                <a:latin typeface="Elsevier Sans"/>
              </a:rPr>
              <a:t>score</a:t>
            </a:r>
            <a:r>
              <a:rPr lang="tr-TR" b="0" i="0" dirty="0">
                <a:solidFill>
                  <a:srgbClr val="2E2E2E"/>
                </a:solidFill>
                <a:effectLst/>
                <a:latin typeface="Elsevier Sans"/>
              </a:rPr>
              <a:t> 0/1 </a:t>
            </a:r>
            <a:r>
              <a:rPr lang="tr-TR" b="0" i="0" dirty="0" err="1">
                <a:solidFill>
                  <a:srgbClr val="2E2E2E"/>
                </a:solidFill>
                <a:effectLst/>
                <a:latin typeface="Elsevier Sans"/>
              </a:rPr>
              <a:t>was</a:t>
            </a:r>
            <a:r>
              <a:rPr lang="tr-TR" b="0" i="0" dirty="0">
                <a:solidFill>
                  <a:srgbClr val="2E2E2E"/>
                </a:solidFill>
                <a:effectLst/>
                <a:latin typeface="Elsevier Sans"/>
              </a:rPr>
              <a:t> </a:t>
            </a:r>
            <a:r>
              <a:rPr lang="tr-TR" b="0" i="0" dirty="0" err="1">
                <a:solidFill>
                  <a:srgbClr val="2E2E2E"/>
                </a:solidFill>
                <a:effectLst/>
                <a:latin typeface="Elsevier Sans"/>
              </a:rPr>
              <a:t>given</a:t>
            </a:r>
            <a:r>
              <a:rPr lang="tr-TR" b="0" i="0" dirty="0">
                <a:solidFill>
                  <a:srgbClr val="2E2E2E"/>
                </a:solidFill>
                <a:effectLst/>
                <a:latin typeface="Elsevier Sans"/>
              </a:rPr>
              <a:t>. BSS (0–6) </a:t>
            </a:r>
            <a:r>
              <a:rPr lang="tr-TR" b="0" i="0" dirty="0" err="1">
                <a:solidFill>
                  <a:srgbClr val="2E2E2E"/>
                </a:solidFill>
                <a:effectLst/>
                <a:latin typeface="Elsevier Sans"/>
              </a:rPr>
              <a:t>equals</a:t>
            </a:r>
            <a:r>
              <a:rPr lang="tr-TR" b="0" i="0" dirty="0">
                <a:solidFill>
                  <a:srgbClr val="2E2E2E"/>
                </a:solidFill>
                <a:effectLst/>
                <a:latin typeface="Elsevier Sans"/>
              </a:rPr>
              <a:t> </a:t>
            </a:r>
            <a:r>
              <a:rPr lang="tr-TR" b="0" i="0" dirty="0" err="1">
                <a:solidFill>
                  <a:srgbClr val="2E2E2E"/>
                </a:solidFill>
                <a:effectLst/>
                <a:latin typeface="Elsevier Sans"/>
              </a:rPr>
              <a:t>the</a:t>
            </a:r>
            <a:r>
              <a:rPr lang="tr-TR" b="0" i="0" dirty="0">
                <a:solidFill>
                  <a:srgbClr val="2E2E2E"/>
                </a:solidFill>
                <a:effectLst/>
                <a:latin typeface="Elsevier Sans"/>
              </a:rPr>
              <a:t> </a:t>
            </a:r>
            <a:r>
              <a:rPr lang="tr-TR" b="0" i="0" dirty="0" err="1">
                <a:solidFill>
                  <a:srgbClr val="2E2E2E"/>
                </a:solidFill>
                <a:effectLst/>
                <a:latin typeface="Elsevier Sans"/>
              </a:rPr>
              <a:t>sum</a:t>
            </a:r>
            <a:r>
              <a:rPr lang="tr-TR" b="0" i="0" dirty="0">
                <a:solidFill>
                  <a:srgbClr val="2E2E2E"/>
                </a:solidFill>
                <a:effectLst/>
                <a:latin typeface="Elsevier Sans"/>
              </a:rPr>
              <a:t> of </a:t>
            </a:r>
            <a:r>
              <a:rPr lang="tr-TR" b="0" i="0" dirty="0" err="1">
                <a:solidFill>
                  <a:srgbClr val="2E2E2E"/>
                </a:solidFill>
                <a:effectLst/>
                <a:latin typeface="Elsevier Sans"/>
              </a:rPr>
              <a:t>all</a:t>
            </a:r>
            <a:r>
              <a:rPr lang="tr-TR" b="0" i="0" dirty="0">
                <a:solidFill>
                  <a:srgbClr val="2E2E2E"/>
                </a:solidFill>
                <a:effectLst/>
                <a:latin typeface="Elsevier Sans"/>
              </a:rPr>
              <a:t> </a:t>
            </a:r>
            <a:r>
              <a:rPr lang="tr-TR" b="0" i="0" dirty="0" err="1">
                <a:solidFill>
                  <a:srgbClr val="2E2E2E"/>
                </a:solidFill>
                <a:effectLst/>
                <a:latin typeface="Elsevier Sans"/>
              </a:rPr>
              <a:t>given</a:t>
            </a:r>
            <a:r>
              <a:rPr lang="tr-TR" b="0" i="0" dirty="0">
                <a:solidFill>
                  <a:srgbClr val="2E2E2E"/>
                </a:solidFill>
                <a:effectLst/>
                <a:latin typeface="Elsevier Sans"/>
              </a:rPr>
              <a:t> </a:t>
            </a:r>
            <a:r>
              <a:rPr lang="tr-TR" b="0" i="0" dirty="0" err="1">
                <a:solidFill>
                  <a:srgbClr val="2E2E2E"/>
                </a:solidFill>
                <a:effectLst/>
                <a:latin typeface="Elsevier Sans"/>
              </a:rPr>
              <a:t>scores</a:t>
            </a:r>
            <a:r>
              <a:rPr lang="tr-TR" b="0" i="0" dirty="0">
                <a:solidFill>
                  <a:srgbClr val="2E2E2E"/>
                </a:solidFill>
                <a:effectLst/>
                <a:latin typeface="Elsevier Sans"/>
              </a:rPr>
              <a:t>. </a:t>
            </a:r>
            <a:r>
              <a:rPr lang="tr-TR" b="0" i="0" dirty="0" err="1">
                <a:solidFill>
                  <a:srgbClr val="2E2E2E"/>
                </a:solidFill>
                <a:effectLst/>
                <a:latin typeface="Elsevier Sans"/>
              </a:rPr>
              <a:t>Histological</a:t>
            </a:r>
            <a:r>
              <a:rPr lang="tr-TR" b="0" i="0" dirty="0">
                <a:solidFill>
                  <a:srgbClr val="2E2E2E"/>
                </a:solidFill>
                <a:effectLst/>
                <a:latin typeface="Elsevier Sans"/>
              </a:rPr>
              <a:t> </a:t>
            </a:r>
            <a:r>
              <a:rPr lang="tr-TR" b="0" i="0" dirty="0" err="1">
                <a:solidFill>
                  <a:srgbClr val="2E2E2E"/>
                </a:solidFill>
                <a:effectLst/>
                <a:latin typeface="Elsevier Sans"/>
              </a:rPr>
              <a:t>diagnosis</a:t>
            </a:r>
            <a:r>
              <a:rPr lang="tr-TR" b="0" i="0" dirty="0">
                <a:solidFill>
                  <a:srgbClr val="2E2E2E"/>
                </a:solidFill>
                <a:effectLst/>
                <a:latin typeface="Elsevier Sans"/>
              </a:rPr>
              <a:t> </a:t>
            </a:r>
            <a:r>
              <a:rPr lang="tr-TR" b="0" i="0" dirty="0" err="1">
                <a:solidFill>
                  <a:srgbClr val="2E2E2E"/>
                </a:solidFill>
                <a:effectLst/>
                <a:latin typeface="Elsevier Sans"/>
              </a:rPr>
              <a:t>was</a:t>
            </a:r>
            <a:r>
              <a:rPr lang="tr-TR" b="0" i="0" dirty="0">
                <a:solidFill>
                  <a:srgbClr val="2E2E2E"/>
                </a:solidFill>
                <a:effectLst/>
                <a:latin typeface="Elsevier Sans"/>
              </a:rPr>
              <a:t> </a:t>
            </a:r>
            <a:r>
              <a:rPr lang="tr-TR" b="0" i="0" dirty="0" err="1">
                <a:solidFill>
                  <a:srgbClr val="2E2E2E"/>
                </a:solidFill>
                <a:effectLst/>
                <a:latin typeface="Elsevier Sans"/>
              </a:rPr>
              <a:t>used</a:t>
            </a:r>
            <a:r>
              <a:rPr lang="tr-TR" b="0" i="0" dirty="0">
                <a:solidFill>
                  <a:srgbClr val="2E2E2E"/>
                </a:solidFill>
                <a:effectLst/>
                <a:latin typeface="Elsevier Sans"/>
              </a:rPr>
              <a:t> as </a:t>
            </a:r>
            <a:r>
              <a:rPr lang="tr-TR" b="0" i="0" dirty="0" err="1">
                <a:solidFill>
                  <a:srgbClr val="2E2E2E"/>
                </a:solidFill>
                <a:effectLst/>
                <a:latin typeface="Elsevier Sans"/>
              </a:rPr>
              <a:t>reference</a:t>
            </a:r>
            <a:endParaRPr lang="tr-TR" dirty="0"/>
          </a:p>
        </p:txBody>
      </p:sp>
      <p:pic>
        <p:nvPicPr>
          <p:cNvPr id="6" name="Resim 5">
            <a:extLst>
              <a:ext uri="{FF2B5EF4-FFF2-40B4-BE49-F238E27FC236}">
                <a16:creationId xmlns:a16="http://schemas.microsoft.com/office/drawing/2014/main" id="{6D53B67B-4CB3-C990-B72B-0DBBA56D5FA1}"/>
              </a:ext>
            </a:extLst>
          </p:cNvPr>
          <p:cNvPicPr>
            <a:picLocks noChangeAspect="1"/>
          </p:cNvPicPr>
          <p:nvPr/>
        </p:nvPicPr>
        <p:blipFill>
          <a:blip r:embed="rId3"/>
          <a:stretch>
            <a:fillRect/>
          </a:stretch>
        </p:blipFill>
        <p:spPr>
          <a:xfrm>
            <a:off x="154379" y="-330550"/>
            <a:ext cx="8835241" cy="2662553"/>
          </a:xfrm>
          <a:prstGeom prst="rect">
            <a:avLst/>
          </a:prstGeom>
        </p:spPr>
      </p:pic>
      <p:sp>
        <p:nvSpPr>
          <p:cNvPr id="8" name="Metin kutusu 7">
            <a:extLst>
              <a:ext uri="{FF2B5EF4-FFF2-40B4-BE49-F238E27FC236}">
                <a16:creationId xmlns:a16="http://schemas.microsoft.com/office/drawing/2014/main" id="{33F4B96C-A4AF-3DC1-A9BC-0EF631DA8941}"/>
              </a:ext>
            </a:extLst>
          </p:cNvPr>
          <p:cNvSpPr txBox="1"/>
          <p:nvPr/>
        </p:nvSpPr>
        <p:spPr>
          <a:xfrm>
            <a:off x="154379" y="5221722"/>
            <a:ext cx="4821382" cy="954107"/>
          </a:xfrm>
          <a:prstGeom prst="rect">
            <a:avLst/>
          </a:prstGeom>
          <a:solidFill>
            <a:srgbClr val="FFC000"/>
          </a:solidFill>
        </p:spPr>
        <p:txBody>
          <a:bodyPr wrap="square">
            <a:spAutoFit/>
          </a:bodyPr>
          <a:lstStyle/>
          <a:p>
            <a:r>
              <a:rPr lang="tr-TR" sz="1400" b="1" dirty="0">
                <a:effectLst/>
                <a:latin typeface="AdvTT5235d5a9"/>
              </a:rPr>
              <a:t>BSS </a:t>
            </a:r>
            <a:r>
              <a:rPr lang="tr-TR" sz="1400" b="1" dirty="0" err="1">
                <a:effectLst/>
                <a:latin typeface="AdvTT5235d5a9"/>
              </a:rPr>
              <a:t>threshold</a:t>
            </a:r>
            <a:r>
              <a:rPr lang="tr-TR" sz="1400" b="1" dirty="0">
                <a:effectLst/>
                <a:latin typeface="AdvTT5235d5a9"/>
              </a:rPr>
              <a:t> of &gt;1,</a:t>
            </a:r>
          </a:p>
          <a:p>
            <a:r>
              <a:rPr lang="tr-TR" sz="1400" b="1" dirty="0" err="1">
                <a:effectLst/>
                <a:latin typeface="AdvTT5235d5a9"/>
              </a:rPr>
              <a:t>sensitivity</a:t>
            </a:r>
            <a:r>
              <a:rPr lang="tr-TR" sz="1400" b="1" dirty="0">
                <a:effectLst/>
                <a:latin typeface="AdvTT5235d5a9"/>
              </a:rPr>
              <a:t> </a:t>
            </a:r>
            <a:r>
              <a:rPr lang="tr-TR" sz="1400" b="1" dirty="0" err="1">
                <a:effectLst/>
                <a:latin typeface="AdvTT5235d5a9"/>
              </a:rPr>
              <a:t>was</a:t>
            </a:r>
            <a:r>
              <a:rPr lang="tr-TR" sz="1400" b="1" dirty="0">
                <a:effectLst/>
                <a:latin typeface="AdvTT5235d5a9"/>
              </a:rPr>
              <a:t> 93.8%, </a:t>
            </a:r>
            <a:r>
              <a:rPr lang="tr-TR" sz="1400" b="1" dirty="0" err="1">
                <a:effectLst/>
                <a:latin typeface="AdvTT5235d5a9"/>
              </a:rPr>
              <a:t>speci</a:t>
            </a:r>
            <a:r>
              <a:rPr lang="tr-TR" sz="1400" b="1" dirty="0" err="1">
                <a:effectLst/>
                <a:latin typeface="AdvTT5235d5a9+fb"/>
              </a:rPr>
              <a:t>fi</a:t>
            </a:r>
            <a:r>
              <a:rPr lang="tr-TR" sz="1400" b="1" dirty="0" err="1">
                <a:effectLst/>
                <a:latin typeface="AdvTT5235d5a9"/>
              </a:rPr>
              <a:t>city</a:t>
            </a:r>
            <a:r>
              <a:rPr lang="tr-TR" sz="1400" b="1" dirty="0">
                <a:effectLst/>
                <a:latin typeface="AdvTT5235d5a9"/>
              </a:rPr>
              <a:t> 97.9%, </a:t>
            </a:r>
            <a:r>
              <a:rPr lang="tr-TR" sz="1400" b="1" dirty="0" err="1">
                <a:effectLst/>
                <a:latin typeface="AdvTT5235d5a9"/>
              </a:rPr>
              <a:t>and</a:t>
            </a:r>
            <a:r>
              <a:rPr lang="tr-TR" sz="1400" b="1" dirty="0">
                <a:effectLst/>
                <a:latin typeface="AdvTT5235d5a9"/>
              </a:rPr>
              <a:t> </a:t>
            </a:r>
            <a:r>
              <a:rPr lang="tr-TR" sz="1400" b="1" dirty="0" err="1">
                <a:effectLst/>
                <a:latin typeface="AdvTT5235d5a9"/>
              </a:rPr>
              <a:t>positive</a:t>
            </a:r>
            <a:r>
              <a:rPr lang="tr-TR" sz="1400" b="1" dirty="0">
                <a:effectLst/>
                <a:latin typeface="AdvTT5235d5a9"/>
              </a:rPr>
              <a:t> </a:t>
            </a:r>
            <a:r>
              <a:rPr lang="tr-TR" sz="1400" b="1" dirty="0" err="1">
                <a:effectLst/>
                <a:latin typeface="AdvTT5235d5a9"/>
              </a:rPr>
              <a:t>predictive</a:t>
            </a:r>
            <a:r>
              <a:rPr lang="tr-TR" sz="1400" b="1" dirty="0">
                <a:effectLst/>
                <a:latin typeface="AdvTT5235d5a9"/>
              </a:rPr>
              <a:t> </a:t>
            </a:r>
            <a:r>
              <a:rPr lang="tr-TR" sz="1400" b="1" dirty="0" err="1">
                <a:effectLst/>
                <a:latin typeface="AdvTT5235d5a9"/>
              </a:rPr>
              <a:t>value</a:t>
            </a:r>
            <a:r>
              <a:rPr lang="tr-TR" sz="1400" b="1" dirty="0">
                <a:effectLst/>
                <a:latin typeface="AdvTT5235d5a9"/>
              </a:rPr>
              <a:t> (PPV) </a:t>
            </a:r>
            <a:r>
              <a:rPr lang="tr-TR" sz="1400" b="1" dirty="0" err="1">
                <a:effectLst/>
                <a:latin typeface="AdvTT5235d5a9"/>
              </a:rPr>
              <a:t>and</a:t>
            </a:r>
            <a:r>
              <a:rPr lang="tr-TR" sz="1400" b="1" dirty="0">
                <a:effectLst/>
                <a:latin typeface="AdvTT5235d5a9"/>
              </a:rPr>
              <a:t> </a:t>
            </a:r>
            <a:r>
              <a:rPr lang="tr-TR" sz="1400" b="1" dirty="0" err="1">
                <a:effectLst/>
                <a:latin typeface="AdvTT5235d5a9"/>
              </a:rPr>
              <a:t>negative</a:t>
            </a:r>
            <a:r>
              <a:rPr lang="tr-TR" sz="1400" b="1" dirty="0">
                <a:effectLst/>
                <a:latin typeface="AdvTT5235d5a9"/>
              </a:rPr>
              <a:t> </a:t>
            </a:r>
            <a:r>
              <a:rPr lang="tr-TR" sz="1400" b="1" dirty="0" err="1">
                <a:effectLst/>
                <a:latin typeface="AdvTT5235d5a9"/>
              </a:rPr>
              <a:t>predic</a:t>
            </a:r>
            <a:r>
              <a:rPr lang="tr-TR" sz="1400" b="1" dirty="0">
                <a:effectLst/>
                <a:latin typeface="AdvTT5235d5a9"/>
              </a:rPr>
              <a:t>- </a:t>
            </a:r>
            <a:r>
              <a:rPr lang="tr-TR" sz="1400" b="1" dirty="0" err="1">
                <a:effectLst/>
                <a:latin typeface="AdvTT5235d5a9"/>
              </a:rPr>
              <a:t>tive</a:t>
            </a:r>
            <a:r>
              <a:rPr lang="tr-TR" sz="1400" b="1" dirty="0">
                <a:effectLst/>
                <a:latin typeface="AdvTT5235d5a9"/>
              </a:rPr>
              <a:t> </a:t>
            </a:r>
            <a:r>
              <a:rPr lang="tr-TR" sz="1400" b="1" dirty="0" err="1">
                <a:effectLst/>
                <a:latin typeface="AdvTT5235d5a9"/>
              </a:rPr>
              <a:t>value</a:t>
            </a:r>
            <a:r>
              <a:rPr lang="tr-TR" sz="1400" b="1" dirty="0">
                <a:effectLst/>
                <a:latin typeface="AdvTT5235d5a9"/>
              </a:rPr>
              <a:t> (NPV) </a:t>
            </a:r>
            <a:r>
              <a:rPr lang="tr-TR" sz="1400" b="1" dirty="0" err="1">
                <a:effectLst/>
                <a:latin typeface="AdvTT5235d5a9"/>
              </a:rPr>
              <a:t>were</a:t>
            </a:r>
            <a:r>
              <a:rPr lang="tr-TR" sz="1400" b="1" dirty="0">
                <a:effectLst/>
                <a:latin typeface="AdvTT5235d5a9"/>
              </a:rPr>
              <a:t> 57.7% </a:t>
            </a:r>
            <a:r>
              <a:rPr lang="tr-TR" sz="1400" b="1" dirty="0" err="1">
                <a:effectLst/>
                <a:latin typeface="AdvTT5235d5a9"/>
              </a:rPr>
              <a:t>and</a:t>
            </a:r>
            <a:r>
              <a:rPr lang="tr-TR" sz="1400" b="1" dirty="0">
                <a:effectLst/>
                <a:latin typeface="AdvTT5235d5a9"/>
              </a:rPr>
              <a:t> 99.8%, </a:t>
            </a:r>
            <a:r>
              <a:rPr lang="tr-TR" sz="1400" b="1" dirty="0" err="1">
                <a:effectLst/>
                <a:latin typeface="AdvTT5235d5a9"/>
              </a:rPr>
              <a:t>respectively</a:t>
            </a:r>
            <a:r>
              <a:rPr lang="tr-TR" sz="1400" b="1" dirty="0">
                <a:effectLst/>
                <a:latin typeface="AdvTT5235d5a9"/>
              </a:rPr>
              <a:t> (AUC 0.95). </a:t>
            </a:r>
            <a:endParaRPr lang="tr-TR" sz="4000" b="1" dirty="0"/>
          </a:p>
        </p:txBody>
      </p:sp>
      <p:pic>
        <p:nvPicPr>
          <p:cNvPr id="1026" name="Picture 2">
            <a:extLst>
              <a:ext uri="{FF2B5EF4-FFF2-40B4-BE49-F238E27FC236}">
                <a16:creationId xmlns:a16="http://schemas.microsoft.com/office/drawing/2014/main" id="{0B512C37-4EB2-5F42-E8DE-B0B6B06284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8663" y="1381423"/>
            <a:ext cx="3705337" cy="3144575"/>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a:extLst>
              <a:ext uri="{FF2B5EF4-FFF2-40B4-BE49-F238E27FC236}">
                <a16:creationId xmlns:a16="http://schemas.microsoft.com/office/drawing/2014/main" id="{7EF7D3A7-53F2-5FD9-15F7-EF8C60A77AAD}"/>
              </a:ext>
            </a:extLst>
          </p:cNvPr>
          <p:cNvSpPr txBox="1"/>
          <p:nvPr/>
        </p:nvSpPr>
        <p:spPr>
          <a:xfrm>
            <a:off x="1911927" y="1674421"/>
            <a:ext cx="2416046" cy="369332"/>
          </a:xfrm>
          <a:prstGeom prst="rect">
            <a:avLst/>
          </a:prstGeom>
          <a:solidFill>
            <a:srgbClr val="FFC000"/>
          </a:solidFill>
        </p:spPr>
        <p:txBody>
          <a:bodyPr wrap="none" rtlCol="0">
            <a:spAutoFit/>
          </a:bodyPr>
          <a:lstStyle/>
          <a:p>
            <a:r>
              <a:rPr lang="tr-TR" dirty="0"/>
              <a:t>Basel </a:t>
            </a:r>
            <a:r>
              <a:rPr lang="tr-TR" dirty="0" err="1"/>
              <a:t>Sarcoma</a:t>
            </a:r>
            <a:r>
              <a:rPr lang="tr-TR" dirty="0"/>
              <a:t> </a:t>
            </a:r>
            <a:r>
              <a:rPr lang="tr-TR" dirty="0" err="1"/>
              <a:t>Score</a:t>
            </a:r>
            <a:endParaRPr lang="tr-TR" dirty="0"/>
          </a:p>
        </p:txBody>
      </p:sp>
    </p:spTree>
    <p:extLst>
      <p:ext uri="{BB962C8B-B14F-4D97-AF65-F5344CB8AC3E}">
        <p14:creationId xmlns:p14="http://schemas.microsoft.com/office/powerpoint/2010/main" val="2955686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5D072845-010C-9FA4-B348-80C66902E061}"/>
              </a:ext>
            </a:extLst>
          </p:cNvPr>
          <p:cNvSpPr txBox="1"/>
          <p:nvPr/>
        </p:nvSpPr>
        <p:spPr>
          <a:xfrm>
            <a:off x="0" y="2618509"/>
            <a:ext cx="4572000" cy="3046988"/>
          </a:xfrm>
          <a:prstGeom prst="rect">
            <a:avLst/>
          </a:prstGeom>
          <a:noFill/>
        </p:spPr>
        <p:txBody>
          <a:bodyPr wrap="square">
            <a:spAutoFit/>
          </a:bodyPr>
          <a:lstStyle/>
          <a:p>
            <a:pPr marL="285750" indent="-285750">
              <a:buFont typeface="Wingdings" pitchFamily="2" charset="2"/>
              <a:buChar char="Ø"/>
            </a:pPr>
            <a:r>
              <a:rPr lang="tr-TR" b="0" i="0" dirty="0" err="1">
                <a:solidFill>
                  <a:srgbClr val="222222"/>
                </a:solidFill>
                <a:effectLst/>
                <a:latin typeface="Merriweather" pitchFamily="2" charset="0"/>
              </a:rPr>
              <a:t>intermenstrual</a:t>
            </a:r>
            <a:r>
              <a:rPr lang="tr-TR" b="0" i="0" dirty="0">
                <a:solidFill>
                  <a:srgbClr val="222222"/>
                </a:solidFill>
                <a:effectLst/>
                <a:latin typeface="Merriweather" pitchFamily="2" charset="0"/>
              </a:rPr>
              <a:t> </a:t>
            </a:r>
            <a:r>
              <a:rPr lang="tr-TR" b="0" i="0" dirty="0" err="1">
                <a:solidFill>
                  <a:srgbClr val="222222"/>
                </a:solidFill>
                <a:effectLst/>
                <a:latin typeface="Merriweather" pitchFamily="2" charset="0"/>
              </a:rPr>
              <a:t>bleeding</a:t>
            </a:r>
            <a:r>
              <a:rPr lang="tr-TR" b="0" i="0" dirty="0">
                <a:solidFill>
                  <a:srgbClr val="222222"/>
                </a:solidFill>
                <a:effectLst/>
                <a:latin typeface="Merriweather" pitchFamily="2" charset="0"/>
              </a:rPr>
              <a:t> </a:t>
            </a:r>
            <a:r>
              <a:rPr lang="tr-TR" sz="1200" b="0" i="0" dirty="0">
                <a:solidFill>
                  <a:srgbClr val="222222"/>
                </a:solidFill>
                <a:effectLst/>
                <a:latin typeface="Merriweather" pitchFamily="2" charset="0"/>
              </a:rPr>
              <a:t>[</a:t>
            </a:r>
            <a:r>
              <a:rPr lang="tr-TR" sz="1200" b="0" i="0" dirty="0" err="1">
                <a:solidFill>
                  <a:srgbClr val="222222"/>
                </a:solidFill>
                <a:effectLst/>
                <a:latin typeface="Merriweather" pitchFamily="2" charset="0"/>
              </a:rPr>
              <a:t>RR</a:t>
            </a:r>
            <a:r>
              <a:rPr lang="tr-TR" sz="1200" b="0" i="0" baseline="-25000" dirty="0" err="1">
                <a:solidFill>
                  <a:srgbClr val="222222"/>
                </a:solidFill>
                <a:effectLst/>
                <a:latin typeface="Merriweather" pitchFamily="2" charset="0"/>
              </a:rPr>
              <a:t>c</a:t>
            </a:r>
            <a:r>
              <a:rPr lang="tr-TR" sz="1200" b="0" i="0" dirty="0">
                <a:solidFill>
                  <a:srgbClr val="222222"/>
                </a:solidFill>
                <a:effectLst/>
                <a:latin typeface="Merriweather" pitchFamily="2" charset="0"/>
              </a:rPr>
              <a:t> = 2.71, CI = (1.90–3.49), </a:t>
            </a:r>
            <a:r>
              <a:rPr lang="tr-TR" sz="1200" b="0" i="1" dirty="0">
                <a:solidFill>
                  <a:srgbClr val="222222"/>
                </a:solidFill>
                <a:effectLst/>
                <a:latin typeface="Merriweather" pitchFamily="2" charset="0"/>
              </a:rPr>
              <a:t>p</a:t>
            </a:r>
            <a:r>
              <a:rPr lang="tr-TR" sz="1200" b="0" i="0" dirty="0">
                <a:solidFill>
                  <a:srgbClr val="222222"/>
                </a:solidFill>
                <a:effectLst/>
                <a:latin typeface="Merriweather" pitchFamily="2" charset="0"/>
              </a:rPr>
              <a:t> &lt; 0.001],</a:t>
            </a:r>
          </a:p>
          <a:p>
            <a:pPr marL="285750" indent="-285750">
              <a:buFont typeface="Wingdings" pitchFamily="2" charset="2"/>
              <a:buChar char="Ø"/>
            </a:pPr>
            <a:r>
              <a:rPr lang="tr-TR" b="0" i="0" dirty="0" err="1">
                <a:solidFill>
                  <a:srgbClr val="222222"/>
                </a:solidFill>
                <a:effectLst/>
                <a:latin typeface="Merriweather" pitchFamily="2" charset="0"/>
              </a:rPr>
              <a:t>hypermenorrhea</a:t>
            </a:r>
            <a:r>
              <a:rPr lang="tr-TR" b="0" i="0" dirty="0">
                <a:solidFill>
                  <a:srgbClr val="222222"/>
                </a:solidFill>
                <a:effectLst/>
                <a:latin typeface="Merriweather" pitchFamily="2" charset="0"/>
              </a:rPr>
              <a:t> </a:t>
            </a:r>
            <a:r>
              <a:rPr lang="tr-TR" sz="1200" b="0" i="0" dirty="0">
                <a:solidFill>
                  <a:srgbClr val="222222"/>
                </a:solidFill>
                <a:effectLst/>
                <a:latin typeface="Merriweather" pitchFamily="2" charset="0"/>
              </a:rPr>
              <a:t>[</a:t>
            </a:r>
            <a:r>
              <a:rPr lang="tr-TR" sz="1200" b="0" i="0" dirty="0" err="1">
                <a:solidFill>
                  <a:srgbClr val="222222"/>
                </a:solidFill>
                <a:effectLst/>
                <a:latin typeface="Merriweather" pitchFamily="2" charset="0"/>
              </a:rPr>
              <a:t>RR</a:t>
            </a:r>
            <a:r>
              <a:rPr lang="tr-TR" sz="1200" b="0" i="0" baseline="-25000" dirty="0" err="1">
                <a:solidFill>
                  <a:srgbClr val="222222"/>
                </a:solidFill>
                <a:effectLst/>
                <a:latin typeface="Merriweather" pitchFamily="2" charset="0"/>
              </a:rPr>
              <a:t>c</a:t>
            </a:r>
            <a:r>
              <a:rPr lang="tr-TR" sz="1200" b="0" i="0" dirty="0">
                <a:solidFill>
                  <a:srgbClr val="222222"/>
                </a:solidFill>
                <a:effectLst/>
                <a:latin typeface="Merriweather" pitchFamily="2" charset="0"/>
              </a:rPr>
              <a:t> = 0.28, CI = (0.15–0.50), </a:t>
            </a:r>
            <a:r>
              <a:rPr lang="tr-TR" sz="1200" b="0" i="1" dirty="0">
                <a:solidFill>
                  <a:srgbClr val="222222"/>
                </a:solidFill>
                <a:effectLst/>
                <a:latin typeface="Merriweather" pitchFamily="2" charset="0"/>
              </a:rPr>
              <a:t>p</a:t>
            </a:r>
            <a:r>
              <a:rPr lang="tr-TR" sz="1200" b="0" i="0" dirty="0">
                <a:solidFill>
                  <a:srgbClr val="222222"/>
                </a:solidFill>
                <a:effectLst/>
                <a:latin typeface="Merriweather" pitchFamily="2" charset="0"/>
              </a:rPr>
              <a:t> &lt; 0.001],</a:t>
            </a:r>
          </a:p>
          <a:p>
            <a:pPr marL="285750" indent="-285750">
              <a:buFont typeface="Wingdings" pitchFamily="2" charset="2"/>
              <a:buChar char="Ø"/>
            </a:pPr>
            <a:r>
              <a:rPr lang="tr-TR" b="0" i="0" dirty="0" err="1">
                <a:solidFill>
                  <a:srgbClr val="222222"/>
                </a:solidFill>
                <a:effectLst/>
                <a:latin typeface="Merriweather" pitchFamily="2" charset="0"/>
              </a:rPr>
              <a:t>dysmenorrhea</a:t>
            </a:r>
            <a:r>
              <a:rPr lang="tr-TR" b="0" i="0" dirty="0">
                <a:solidFill>
                  <a:srgbClr val="222222"/>
                </a:solidFill>
                <a:effectLst/>
                <a:latin typeface="Merriweather" pitchFamily="2" charset="0"/>
              </a:rPr>
              <a:t> </a:t>
            </a:r>
            <a:r>
              <a:rPr lang="tr-TR" sz="1200" b="0" i="0" dirty="0">
                <a:solidFill>
                  <a:srgbClr val="222222"/>
                </a:solidFill>
                <a:effectLst/>
                <a:latin typeface="Merriweather" pitchFamily="2" charset="0"/>
              </a:rPr>
              <a:t>[</a:t>
            </a:r>
            <a:r>
              <a:rPr lang="tr-TR" sz="1200" b="0" i="0" dirty="0" err="1">
                <a:solidFill>
                  <a:srgbClr val="222222"/>
                </a:solidFill>
                <a:effectLst/>
                <a:latin typeface="Merriweather" pitchFamily="2" charset="0"/>
              </a:rPr>
              <a:t>RR</a:t>
            </a:r>
            <a:r>
              <a:rPr lang="tr-TR" sz="1200" b="0" i="0" baseline="-25000" dirty="0" err="1">
                <a:solidFill>
                  <a:srgbClr val="222222"/>
                </a:solidFill>
                <a:effectLst/>
                <a:latin typeface="Merriweather" pitchFamily="2" charset="0"/>
              </a:rPr>
              <a:t>c</a:t>
            </a:r>
            <a:r>
              <a:rPr lang="tr-TR" sz="1200" b="0" i="0" dirty="0">
                <a:solidFill>
                  <a:srgbClr val="222222"/>
                </a:solidFill>
                <a:effectLst/>
                <a:latin typeface="Merriweather" pitchFamily="2" charset="0"/>
              </a:rPr>
              <a:t> = 0.22, CI = (0.10–0.51), </a:t>
            </a:r>
            <a:r>
              <a:rPr lang="tr-TR" sz="1200" b="0" i="1" dirty="0">
                <a:solidFill>
                  <a:srgbClr val="222222"/>
                </a:solidFill>
                <a:effectLst/>
                <a:latin typeface="Merriweather" pitchFamily="2" charset="0"/>
              </a:rPr>
              <a:t>p</a:t>
            </a:r>
            <a:r>
              <a:rPr lang="tr-TR" sz="1200" b="0" i="0" dirty="0">
                <a:solidFill>
                  <a:srgbClr val="222222"/>
                </a:solidFill>
                <a:effectLst/>
                <a:latin typeface="Merriweather" pitchFamily="2" charset="0"/>
              </a:rPr>
              <a:t> &lt; 0.001]</a:t>
            </a:r>
            <a:endParaRPr lang="tr-TR" sz="1200" dirty="0">
              <a:solidFill>
                <a:srgbClr val="222222"/>
              </a:solidFill>
              <a:latin typeface="Merriweather" pitchFamily="2" charset="0"/>
            </a:endParaRPr>
          </a:p>
          <a:p>
            <a:pPr marL="285750" indent="-285750">
              <a:buFont typeface="Wingdings" pitchFamily="2" charset="2"/>
              <a:buChar char="Ø"/>
            </a:pPr>
            <a:r>
              <a:rPr lang="tr-TR" b="0" i="0" dirty="0" err="1">
                <a:solidFill>
                  <a:srgbClr val="222222"/>
                </a:solidFill>
                <a:effectLst/>
                <a:latin typeface="Merriweather" pitchFamily="2" charset="0"/>
              </a:rPr>
              <a:t>postmenstrual</a:t>
            </a:r>
            <a:r>
              <a:rPr lang="tr-TR" b="0" i="0" dirty="0">
                <a:solidFill>
                  <a:srgbClr val="222222"/>
                </a:solidFill>
                <a:effectLst/>
                <a:latin typeface="Merriweather" pitchFamily="2" charset="0"/>
              </a:rPr>
              <a:t> </a:t>
            </a:r>
            <a:r>
              <a:rPr lang="tr-TR" b="0" i="0" dirty="0" err="1">
                <a:solidFill>
                  <a:srgbClr val="222222"/>
                </a:solidFill>
                <a:effectLst/>
                <a:latin typeface="Merriweather" pitchFamily="2" charset="0"/>
              </a:rPr>
              <a:t>bleeding</a:t>
            </a:r>
            <a:r>
              <a:rPr lang="tr-TR" b="0" i="0" dirty="0">
                <a:solidFill>
                  <a:srgbClr val="222222"/>
                </a:solidFill>
                <a:effectLst/>
                <a:latin typeface="Merriweather" pitchFamily="2" charset="0"/>
              </a:rPr>
              <a:t> </a:t>
            </a:r>
            <a:r>
              <a:rPr lang="tr-TR" sz="1200" b="0" i="0" dirty="0">
                <a:solidFill>
                  <a:srgbClr val="222222"/>
                </a:solidFill>
                <a:effectLst/>
                <a:latin typeface="Merriweather" pitchFamily="2" charset="0"/>
              </a:rPr>
              <a:t>[</a:t>
            </a:r>
            <a:r>
              <a:rPr lang="tr-TR" sz="1200" b="0" i="0" dirty="0" err="1">
                <a:solidFill>
                  <a:srgbClr val="222222"/>
                </a:solidFill>
                <a:effectLst/>
                <a:latin typeface="Merriweather" pitchFamily="2" charset="0"/>
              </a:rPr>
              <a:t>RR</a:t>
            </a:r>
            <a:r>
              <a:rPr lang="tr-TR" sz="1200" b="0" i="0" baseline="-25000" dirty="0" err="1">
                <a:solidFill>
                  <a:srgbClr val="222222"/>
                </a:solidFill>
                <a:effectLst/>
                <a:latin typeface="Merriweather" pitchFamily="2" charset="0"/>
              </a:rPr>
              <a:t>c</a:t>
            </a:r>
            <a:r>
              <a:rPr lang="tr-TR" sz="1200" b="0" i="0" dirty="0">
                <a:solidFill>
                  <a:srgbClr val="222222"/>
                </a:solidFill>
                <a:effectLst/>
                <a:latin typeface="Merriweather" pitchFamily="2" charset="0"/>
              </a:rPr>
              <a:t> = 2.08, CI = (1.30–2.75), </a:t>
            </a:r>
            <a:r>
              <a:rPr lang="tr-TR" sz="1200" b="0" i="1" dirty="0">
                <a:solidFill>
                  <a:srgbClr val="222222"/>
                </a:solidFill>
                <a:effectLst/>
                <a:latin typeface="Merriweather" pitchFamily="2" charset="0"/>
              </a:rPr>
              <a:t>p</a:t>
            </a:r>
            <a:r>
              <a:rPr lang="tr-TR" sz="1200" b="0" i="0" dirty="0">
                <a:solidFill>
                  <a:srgbClr val="222222"/>
                </a:solidFill>
                <a:effectLst/>
                <a:latin typeface="Merriweather" pitchFamily="2" charset="0"/>
              </a:rPr>
              <a:t> &lt; 0.001],</a:t>
            </a:r>
          </a:p>
          <a:p>
            <a:pPr marL="285750" indent="-285750">
              <a:buFont typeface="Wingdings" pitchFamily="2" charset="2"/>
              <a:buChar char="Ø"/>
            </a:pPr>
            <a:r>
              <a:rPr lang="tr-TR" b="0" i="0" dirty="0" err="1">
                <a:solidFill>
                  <a:srgbClr val="222222"/>
                </a:solidFill>
                <a:effectLst/>
                <a:latin typeface="Merriweather" pitchFamily="2" charset="0"/>
              </a:rPr>
              <a:t>suspicious</a:t>
            </a:r>
            <a:r>
              <a:rPr lang="tr-TR" b="0" i="0" dirty="0">
                <a:solidFill>
                  <a:srgbClr val="222222"/>
                </a:solidFill>
                <a:effectLst/>
                <a:latin typeface="Merriweather" pitchFamily="2" charset="0"/>
              </a:rPr>
              <a:t> </a:t>
            </a:r>
            <a:r>
              <a:rPr lang="tr-TR" b="0" i="0" dirty="0" err="1">
                <a:solidFill>
                  <a:srgbClr val="222222"/>
                </a:solidFill>
                <a:effectLst/>
                <a:latin typeface="Merriweather" pitchFamily="2" charset="0"/>
              </a:rPr>
              <a:t>sonography</a:t>
            </a:r>
            <a:r>
              <a:rPr lang="tr-TR" b="0" i="0" dirty="0">
                <a:solidFill>
                  <a:srgbClr val="222222"/>
                </a:solidFill>
                <a:effectLst/>
                <a:latin typeface="Merriweather" pitchFamily="2" charset="0"/>
              </a:rPr>
              <a:t> </a:t>
            </a:r>
            <a:r>
              <a:rPr lang="tr-TR" sz="1200" b="0" i="0" dirty="0">
                <a:solidFill>
                  <a:srgbClr val="222222"/>
                </a:solidFill>
                <a:effectLst/>
                <a:latin typeface="Merriweather" pitchFamily="2" charset="0"/>
              </a:rPr>
              <a:t>[</a:t>
            </a:r>
            <a:r>
              <a:rPr lang="tr-TR" sz="1200" b="0" i="0" dirty="0" err="1">
                <a:solidFill>
                  <a:srgbClr val="222222"/>
                </a:solidFill>
                <a:effectLst/>
                <a:latin typeface="Merriweather" pitchFamily="2" charset="0"/>
              </a:rPr>
              <a:t>RR</a:t>
            </a:r>
            <a:r>
              <a:rPr lang="tr-TR" sz="1200" b="0" i="0" baseline="-25000" dirty="0" err="1">
                <a:solidFill>
                  <a:srgbClr val="222222"/>
                </a:solidFill>
                <a:effectLst/>
                <a:latin typeface="Merriweather" pitchFamily="2" charset="0"/>
              </a:rPr>
              <a:t>c</a:t>
            </a:r>
            <a:r>
              <a:rPr lang="tr-TR" sz="1200" b="0" i="0" dirty="0">
                <a:solidFill>
                  <a:srgbClr val="222222"/>
                </a:solidFill>
                <a:effectLst/>
                <a:latin typeface="Merriweather" pitchFamily="2" charset="0"/>
              </a:rPr>
              <a:t> = 1.21, CI = (1.19–1.22), </a:t>
            </a:r>
            <a:r>
              <a:rPr lang="tr-TR" sz="1200" b="0" i="1" dirty="0">
                <a:solidFill>
                  <a:srgbClr val="222222"/>
                </a:solidFill>
                <a:effectLst/>
                <a:latin typeface="Merriweather" pitchFamily="2" charset="0"/>
              </a:rPr>
              <a:t>p</a:t>
            </a:r>
            <a:r>
              <a:rPr lang="tr-TR" sz="1200" b="0" i="0" dirty="0">
                <a:solidFill>
                  <a:srgbClr val="222222"/>
                </a:solidFill>
                <a:effectLst/>
                <a:latin typeface="Merriweather" pitchFamily="2" charset="0"/>
              </a:rPr>
              <a:t> &lt; 0.001] </a:t>
            </a:r>
          </a:p>
          <a:p>
            <a:pPr marL="285750" indent="-285750">
              <a:buFont typeface="Wingdings" pitchFamily="2" charset="2"/>
              <a:buChar char="Ø"/>
            </a:pPr>
            <a:r>
              <a:rPr lang="tr-TR" b="0" i="0" dirty="0" err="1">
                <a:solidFill>
                  <a:srgbClr val="222222"/>
                </a:solidFill>
                <a:effectLst/>
                <a:latin typeface="Merriweather" pitchFamily="2" charset="0"/>
              </a:rPr>
              <a:t>tumor</a:t>
            </a:r>
            <a:r>
              <a:rPr lang="tr-TR" b="0" i="0" dirty="0">
                <a:solidFill>
                  <a:srgbClr val="222222"/>
                </a:solidFill>
                <a:effectLst/>
                <a:latin typeface="Merriweather" pitchFamily="2" charset="0"/>
              </a:rPr>
              <a:t> </a:t>
            </a:r>
            <a:r>
              <a:rPr lang="tr-TR" b="0" i="0" dirty="0" err="1">
                <a:solidFill>
                  <a:srgbClr val="222222"/>
                </a:solidFill>
                <a:effectLst/>
                <a:latin typeface="Merriweather" pitchFamily="2" charset="0"/>
              </a:rPr>
              <a:t>diameter</a:t>
            </a:r>
            <a:r>
              <a:rPr lang="tr-TR" b="0" i="0" dirty="0">
                <a:solidFill>
                  <a:srgbClr val="222222"/>
                </a:solidFill>
                <a:effectLst/>
                <a:latin typeface="Merriweather" pitchFamily="2" charset="0"/>
              </a:rPr>
              <a:t> (</a:t>
            </a:r>
            <a:r>
              <a:rPr lang="tr-TR" b="0" i="0" dirty="0" err="1">
                <a:solidFill>
                  <a:srgbClr val="222222"/>
                </a:solidFill>
                <a:effectLst/>
                <a:latin typeface="Merriweather" pitchFamily="2" charset="0"/>
              </a:rPr>
              <a:t>each</a:t>
            </a:r>
            <a:r>
              <a:rPr lang="tr-TR" b="0" i="0" dirty="0">
                <a:solidFill>
                  <a:srgbClr val="222222"/>
                </a:solidFill>
                <a:effectLst/>
                <a:latin typeface="Merriweather" pitchFamily="2" charset="0"/>
              </a:rPr>
              <a:t> </a:t>
            </a:r>
            <a:r>
              <a:rPr lang="tr-TR" b="0" i="0" dirty="0" err="1">
                <a:solidFill>
                  <a:srgbClr val="222222"/>
                </a:solidFill>
                <a:effectLst/>
                <a:latin typeface="Merriweather" pitchFamily="2" charset="0"/>
              </a:rPr>
              <a:t>centimeter</a:t>
            </a:r>
            <a:r>
              <a:rPr lang="tr-TR" b="0" i="0" dirty="0">
                <a:solidFill>
                  <a:srgbClr val="222222"/>
                </a:solidFill>
                <a:effectLst/>
                <a:latin typeface="Merriweather" pitchFamily="2" charset="0"/>
              </a:rPr>
              <a:t> </a:t>
            </a:r>
            <a:r>
              <a:rPr lang="tr-TR" b="0" i="0" dirty="0" err="1">
                <a:solidFill>
                  <a:srgbClr val="222222"/>
                </a:solidFill>
                <a:effectLst/>
                <a:latin typeface="Merriweather" pitchFamily="2" charset="0"/>
              </a:rPr>
              <a:t>difference</a:t>
            </a:r>
            <a:r>
              <a:rPr lang="tr-TR" b="0" i="0" dirty="0">
                <a:solidFill>
                  <a:srgbClr val="222222"/>
                </a:solidFill>
                <a:effectLst/>
                <a:latin typeface="Merriweather" pitchFamily="2" charset="0"/>
              </a:rPr>
              <a:t>: </a:t>
            </a:r>
            <a:r>
              <a:rPr lang="el-GR" sz="1200" b="0" i="1" dirty="0">
                <a:solidFill>
                  <a:srgbClr val="222222"/>
                </a:solidFill>
                <a:effectLst/>
                <a:latin typeface="Merriweather" pitchFamily="2" charset="0"/>
              </a:rPr>
              <a:t>β</a:t>
            </a:r>
            <a:r>
              <a:rPr lang="el-GR" sz="1200" b="0" i="0" dirty="0">
                <a:solidFill>
                  <a:srgbClr val="222222"/>
                </a:solidFill>
                <a:effectLst/>
                <a:latin typeface="Merriweather" pitchFamily="2" charset="0"/>
              </a:rPr>
              <a:t> = 0.24, </a:t>
            </a:r>
            <a:r>
              <a:rPr lang="tr-TR" sz="1200" b="0" i="0" dirty="0">
                <a:solidFill>
                  <a:srgbClr val="222222"/>
                </a:solidFill>
                <a:effectLst/>
                <a:latin typeface="Merriweather" pitchFamily="2" charset="0"/>
              </a:rPr>
              <a:t>SD = 0.04, </a:t>
            </a:r>
            <a:r>
              <a:rPr lang="tr-TR" sz="1200" b="0" i="1" dirty="0">
                <a:solidFill>
                  <a:srgbClr val="222222"/>
                </a:solidFill>
                <a:effectLst/>
                <a:latin typeface="Merriweather" pitchFamily="2" charset="0"/>
              </a:rPr>
              <a:t>p</a:t>
            </a:r>
            <a:r>
              <a:rPr lang="tr-TR" sz="1200" b="0" i="0" dirty="0">
                <a:solidFill>
                  <a:srgbClr val="222222"/>
                </a:solidFill>
                <a:effectLst/>
                <a:latin typeface="Merriweather" pitchFamily="2" charset="0"/>
              </a:rPr>
              <a:t> &lt; 0.001)</a:t>
            </a:r>
            <a:endParaRPr lang="tr-TR" sz="1200" dirty="0"/>
          </a:p>
        </p:txBody>
      </p:sp>
      <p:pic>
        <p:nvPicPr>
          <p:cNvPr id="6" name="Resim 5">
            <a:extLst>
              <a:ext uri="{FF2B5EF4-FFF2-40B4-BE49-F238E27FC236}">
                <a16:creationId xmlns:a16="http://schemas.microsoft.com/office/drawing/2014/main" id="{6CB394CB-89E6-225B-97D5-BEDCBD86BAC8}"/>
              </a:ext>
            </a:extLst>
          </p:cNvPr>
          <p:cNvPicPr>
            <a:picLocks noChangeAspect="1"/>
          </p:cNvPicPr>
          <p:nvPr/>
        </p:nvPicPr>
        <p:blipFill>
          <a:blip r:embed="rId2"/>
          <a:stretch>
            <a:fillRect/>
          </a:stretch>
        </p:blipFill>
        <p:spPr>
          <a:xfrm>
            <a:off x="0" y="29797"/>
            <a:ext cx="8161317" cy="2202765"/>
          </a:xfrm>
          <a:prstGeom prst="rect">
            <a:avLst/>
          </a:prstGeom>
        </p:spPr>
      </p:pic>
      <p:pic>
        <p:nvPicPr>
          <p:cNvPr id="2050" name="Picture 2" descr="Fig. 2">
            <a:extLst>
              <a:ext uri="{FF2B5EF4-FFF2-40B4-BE49-F238E27FC236}">
                <a16:creationId xmlns:a16="http://schemas.microsoft.com/office/drawing/2014/main" id="{C65DDED2-B953-E9D1-02AC-0007CFE1B8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1214" y="2004959"/>
            <a:ext cx="4471059" cy="4170554"/>
          </a:xfrm>
          <a:prstGeom prst="rect">
            <a:avLst/>
          </a:prstGeom>
          <a:noFill/>
          <a:extLst>
            <a:ext uri="{909E8E84-426E-40DD-AFC4-6F175D3DCCD1}">
              <a14:hiddenFill xmlns:a14="http://schemas.microsoft.com/office/drawing/2010/main">
                <a:solidFill>
                  <a:srgbClr val="FFFFFF"/>
                </a:solidFill>
              </a14:hiddenFill>
            </a:ext>
          </a:extLst>
        </p:spPr>
      </p:pic>
      <p:sp>
        <p:nvSpPr>
          <p:cNvPr id="8" name="Metin kutusu 7">
            <a:extLst>
              <a:ext uri="{FF2B5EF4-FFF2-40B4-BE49-F238E27FC236}">
                <a16:creationId xmlns:a16="http://schemas.microsoft.com/office/drawing/2014/main" id="{E4A97139-F84D-DDB5-254D-3F392024D8D4}"/>
              </a:ext>
            </a:extLst>
          </p:cNvPr>
          <p:cNvSpPr txBox="1"/>
          <p:nvPr/>
        </p:nvSpPr>
        <p:spPr>
          <a:xfrm>
            <a:off x="100941" y="6051445"/>
            <a:ext cx="4572000" cy="707886"/>
          </a:xfrm>
          <a:prstGeom prst="rect">
            <a:avLst/>
          </a:prstGeom>
          <a:solidFill>
            <a:srgbClr val="FFC000"/>
          </a:solidFill>
        </p:spPr>
        <p:txBody>
          <a:bodyPr wrap="square">
            <a:spAutoFit/>
          </a:bodyPr>
          <a:lstStyle/>
          <a:p>
            <a:r>
              <a:rPr lang="tr-TR" sz="2000" b="1" dirty="0" err="1">
                <a:effectLst/>
                <a:latin typeface="STIX" pitchFamily="2" charset="2"/>
              </a:rPr>
              <a:t>In</a:t>
            </a:r>
            <a:r>
              <a:rPr lang="tr-TR" sz="2000" b="1" dirty="0">
                <a:effectLst/>
                <a:latin typeface="STIX" pitchFamily="2" charset="2"/>
              </a:rPr>
              <a:t> </a:t>
            </a:r>
            <a:r>
              <a:rPr lang="tr-TR" sz="2000" b="1" dirty="0" err="1">
                <a:effectLst/>
                <a:latin typeface="STIX" pitchFamily="2" charset="2"/>
              </a:rPr>
              <a:t>case</a:t>
            </a:r>
            <a:r>
              <a:rPr lang="tr-TR" sz="2000" b="1" dirty="0">
                <a:effectLst/>
                <a:latin typeface="STIX" pitchFamily="2" charset="2"/>
              </a:rPr>
              <a:t> </a:t>
            </a:r>
            <a:r>
              <a:rPr lang="tr-TR" sz="2000" b="1" dirty="0" err="1">
                <a:effectLst/>
                <a:latin typeface="STIX" pitchFamily="2" charset="2"/>
              </a:rPr>
              <a:t>pLMS</a:t>
            </a:r>
            <a:r>
              <a:rPr lang="tr-TR" sz="2000" b="1" dirty="0">
                <a:effectLst/>
                <a:latin typeface="STIX" pitchFamily="2" charset="2"/>
              </a:rPr>
              <a:t> is </a:t>
            </a:r>
            <a:r>
              <a:rPr lang="tr-TR" sz="2000" b="1" dirty="0" err="1">
                <a:effectLst/>
                <a:latin typeface="STIX" pitchFamily="2" charset="2"/>
              </a:rPr>
              <a:t>between</a:t>
            </a:r>
            <a:r>
              <a:rPr lang="tr-TR" sz="2000" b="1" dirty="0">
                <a:effectLst/>
                <a:latin typeface="STIX" pitchFamily="2" charset="2"/>
              </a:rPr>
              <a:t> −3 </a:t>
            </a:r>
            <a:r>
              <a:rPr lang="tr-TR" sz="2000" b="1" dirty="0" err="1">
                <a:effectLst/>
                <a:latin typeface="STIX" pitchFamily="2" charset="2"/>
              </a:rPr>
              <a:t>and</a:t>
            </a:r>
            <a:r>
              <a:rPr lang="tr-TR" sz="2000" b="1" dirty="0">
                <a:effectLst/>
                <a:latin typeface="STIX" pitchFamily="2" charset="2"/>
              </a:rPr>
              <a:t> +1, </a:t>
            </a:r>
            <a:r>
              <a:rPr lang="tr-TR" sz="2000" b="1" dirty="0" err="1">
                <a:effectLst/>
                <a:latin typeface="STIX" pitchFamily="2" charset="2"/>
              </a:rPr>
              <a:t>we</a:t>
            </a:r>
            <a:r>
              <a:rPr lang="tr-TR" sz="2000" b="1" dirty="0">
                <a:effectLst/>
                <a:latin typeface="STIX" pitchFamily="2" charset="2"/>
              </a:rPr>
              <a:t> </a:t>
            </a:r>
            <a:r>
              <a:rPr lang="tr-TR" sz="2000" b="1" dirty="0" err="1">
                <a:effectLst/>
                <a:latin typeface="STIX" pitchFamily="2" charset="2"/>
              </a:rPr>
              <a:t>suggest</a:t>
            </a:r>
            <a:r>
              <a:rPr lang="tr-TR" sz="2000" b="1" dirty="0">
                <a:effectLst/>
                <a:latin typeface="STIX" pitchFamily="2" charset="2"/>
              </a:rPr>
              <a:t> </a:t>
            </a:r>
            <a:r>
              <a:rPr lang="tr-TR" sz="2000" b="1" dirty="0" err="1">
                <a:effectLst/>
                <a:latin typeface="STIX" pitchFamily="2" charset="2"/>
              </a:rPr>
              <a:t>subsequent</a:t>
            </a:r>
            <a:r>
              <a:rPr lang="tr-TR" sz="2000" b="1" dirty="0">
                <a:effectLst/>
                <a:latin typeface="STIX" pitchFamily="2" charset="2"/>
              </a:rPr>
              <a:t> </a:t>
            </a:r>
            <a:r>
              <a:rPr lang="tr-TR" sz="2000" b="1" dirty="0" err="1">
                <a:effectLst/>
                <a:latin typeface="STIX" pitchFamily="2" charset="2"/>
              </a:rPr>
              <a:t>diagnostics</a:t>
            </a:r>
            <a:r>
              <a:rPr lang="tr-TR" sz="2000" b="1" dirty="0">
                <a:effectLst/>
                <a:latin typeface="STIX" pitchFamily="2" charset="2"/>
              </a:rPr>
              <a:t>, </a:t>
            </a:r>
            <a:endParaRPr lang="tr-TR" sz="2000" b="1" dirty="0"/>
          </a:p>
        </p:txBody>
      </p:sp>
      <p:sp>
        <p:nvSpPr>
          <p:cNvPr id="9" name="Sağ Ok 8">
            <a:extLst>
              <a:ext uri="{FF2B5EF4-FFF2-40B4-BE49-F238E27FC236}">
                <a16:creationId xmlns:a16="http://schemas.microsoft.com/office/drawing/2014/main" id="{92001FE0-A6DD-8E1C-D17E-DE337D25B346}"/>
              </a:ext>
            </a:extLst>
          </p:cNvPr>
          <p:cNvSpPr/>
          <p:nvPr/>
        </p:nvSpPr>
        <p:spPr>
          <a:xfrm rot="19479859">
            <a:off x="5703358" y="6320438"/>
            <a:ext cx="671408" cy="30381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6050797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7AF73035-C9D6-B179-3EFC-6C155E7F78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260" y="345328"/>
            <a:ext cx="7772400" cy="2941169"/>
          </a:xfrm>
          <a:prstGeom prst="rect">
            <a:avLst/>
          </a:prstGeom>
        </p:spPr>
      </p:pic>
      <p:pic>
        <p:nvPicPr>
          <p:cNvPr id="7" name="Resim 6">
            <a:extLst>
              <a:ext uri="{FF2B5EF4-FFF2-40B4-BE49-F238E27FC236}">
                <a16:creationId xmlns:a16="http://schemas.microsoft.com/office/drawing/2014/main" id="{8E4A0196-FA32-3131-2249-C0484302F5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260" y="3006482"/>
            <a:ext cx="7149583" cy="3719946"/>
          </a:xfrm>
          <a:prstGeom prst="rect">
            <a:avLst/>
          </a:prstGeom>
        </p:spPr>
      </p:pic>
    </p:spTree>
    <p:extLst>
      <p:ext uri="{BB962C8B-B14F-4D97-AF65-F5344CB8AC3E}">
        <p14:creationId xmlns:p14="http://schemas.microsoft.com/office/powerpoint/2010/main" val="36522338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CBDB5A06-D9C5-B3E1-4607-E84A7199F95B}"/>
              </a:ext>
            </a:extLst>
          </p:cNvPr>
          <p:cNvSpPr>
            <a:spLocks noGrp="1"/>
          </p:cNvSpPr>
          <p:nvPr>
            <p:ph idx="1"/>
          </p:nvPr>
        </p:nvSpPr>
        <p:spPr>
          <a:xfrm>
            <a:off x="87140" y="3248024"/>
            <a:ext cx="3427956" cy="2562240"/>
          </a:xfrm>
          <a:solidFill>
            <a:srgbClr val="FFC000"/>
          </a:solidFill>
        </p:spPr>
        <p:txBody>
          <a:bodyPr/>
          <a:lstStyle/>
          <a:p>
            <a:pPr>
              <a:buFont typeface="Wingdings" pitchFamily="2" charset="2"/>
              <a:buChar char="Ø"/>
            </a:pPr>
            <a:r>
              <a:rPr lang="tr-TR" dirty="0" err="1"/>
              <a:t>preoperative</a:t>
            </a:r>
            <a:r>
              <a:rPr lang="tr-TR" dirty="0"/>
              <a:t> </a:t>
            </a:r>
            <a:r>
              <a:rPr lang="tr-TR" dirty="0" err="1"/>
              <a:t>percutaneous</a:t>
            </a:r>
            <a:r>
              <a:rPr lang="tr-TR" dirty="0"/>
              <a:t> </a:t>
            </a:r>
            <a:r>
              <a:rPr lang="tr-TR" dirty="0" err="1"/>
              <a:t>uterine</a:t>
            </a:r>
            <a:r>
              <a:rPr lang="tr-TR" dirty="0"/>
              <a:t> </a:t>
            </a:r>
            <a:r>
              <a:rPr lang="tr-TR" dirty="0" err="1"/>
              <a:t>needle</a:t>
            </a:r>
            <a:r>
              <a:rPr lang="tr-TR" dirty="0"/>
              <a:t> </a:t>
            </a:r>
            <a:r>
              <a:rPr lang="tr-TR" dirty="0" err="1"/>
              <a:t>biopsy</a:t>
            </a:r>
            <a:r>
              <a:rPr lang="tr-TR" dirty="0"/>
              <a:t> (PUB) </a:t>
            </a:r>
            <a:r>
              <a:rPr lang="tr-TR" dirty="0" err="1"/>
              <a:t>with</a:t>
            </a:r>
            <a:r>
              <a:rPr lang="tr-TR" dirty="0"/>
              <a:t> </a:t>
            </a:r>
            <a:r>
              <a:rPr lang="tr-TR" dirty="0" err="1"/>
              <a:t>microscopic</a:t>
            </a:r>
            <a:r>
              <a:rPr lang="tr-TR" dirty="0"/>
              <a:t> </a:t>
            </a:r>
            <a:r>
              <a:rPr lang="tr-TR" dirty="0" err="1"/>
              <a:t>examination</a:t>
            </a:r>
            <a:r>
              <a:rPr lang="tr-TR" dirty="0"/>
              <a:t> </a:t>
            </a:r>
            <a:r>
              <a:rPr lang="tr-TR" dirty="0">
                <a:solidFill>
                  <a:schemeClr val="bg1"/>
                </a:solidFill>
              </a:rPr>
              <a:t>(M-PUB) </a:t>
            </a:r>
          </a:p>
          <a:p>
            <a:pPr>
              <a:buFont typeface="Wingdings" pitchFamily="2" charset="2"/>
              <a:buChar char="Ø"/>
            </a:pPr>
            <a:r>
              <a:rPr lang="tr-TR" dirty="0" err="1"/>
              <a:t>array-comparative</a:t>
            </a:r>
            <a:r>
              <a:rPr lang="tr-TR" dirty="0"/>
              <a:t> </a:t>
            </a:r>
            <a:r>
              <a:rPr lang="tr-TR" dirty="0" err="1"/>
              <a:t>genomic</a:t>
            </a:r>
            <a:r>
              <a:rPr lang="tr-TR" dirty="0"/>
              <a:t> </a:t>
            </a:r>
            <a:r>
              <a:rPr lang="tr-TR" dirty="0" err="1"/>
              <a:t>hybridization</a:t>
            </a:r>
            <a:r>
              <a:rPr lang="tr-TR" dirty="0"/>
              <a:t> (</a:t>
            </a:r>
            <a:r>
              <a:rPr lang="tr-TR" dirty="0">
                <a:solidFill>
                  <a:schemeClr val="bg1"/>
                </a:solidFill>
              </a:rPr>
              <a:t>MCGH-PUB)</a:t>
            </a:r>
            <a:r>
              <a:rPr lang="tr-TR" dirty="0"/>
              <a:t>.</a:t>
            </a:r>
          </a:p>
        </p:txBody>
      </p:sp>
      <p:sp>
        <p:nvSpPr>
          <p:cNvPr id="6" name="AutoShape 6">
            <a:extLst>
              <a:ext uri="{FF2B5EF4-FFF2-40B4-BE49-F238E27FC236}">
                <a16:creationId xmlns:a16="http://schemas.microsoft.com/office/drawing/2014/main" id="{8B4809D1-126D-BEC6-BE3E-1AA7573F1E1B}"/>
              </a:ext>
            </a:extLst>
          </p:cNvPr>
          <p:cNvSpPr>
            <a:spLocks noChangeAspect="1" noChangeArrowheads="1"/>
          </p:cNvSpPr>
          <p:nvPr/>
        </p:nvSpPr>
        <p:spPr bwMode="auto">
          <a:xfrm>
            <a:off x="4457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tr-TR" sz="1350"/>
          </a:p>
        </p:txBody>
      </p:sp>
      <p:sp>
        <p:nvSpPr>
          <p:cNvPr id="7" name="AutoShape 8">
            <a:extLst>
              <a:ext uri="{FF2B5EF4-FFF2-40B4-BE49-F238E27FC236}">
                <a16:creationId xmlns:a16="http://schemas.microsoft.com/office/drawing/2014/main" id="{A5F39A5A-62E2-1782-B79E-B4C26D9BD730}"/>
              </a:ext>
            </a:extLst>
          </p:cNvPr>
          <p:cNvSpPr>
            <a:spLocks noChangeAspect="1" noChangeArrowheads="1"/>
          </p:cNvSpPr>
          <p:nvPr/>
        </p:nvSpPr>
        <p:spPr bwMode="auto">
          <a:xfrm>
            <a:off x="4572000" y="34290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tr-TR" sz="1350"/>
          </a:p>
        </p:txBody>
      </p:sp>
      <p:sp>
        <p:nvSpPr>
          <p:cNvPr id="8" name="AutoShape 10">
            <a:extLst>
              <a:ext uri="{FF2B5EF4-FFF2-40B4-BE49-F238E27FC236}">
                <a16:creationId xmlns:a16="http://schemas.microsoft.com/office/drawing/2014/main" id="{949D16D9-8379-8DDA-B82C-E2A2878ACF84}"/>
              </a:ext>
            </a:extLst>
          </p:cNvPr>
          <p:cNvSpPr>
            <a:spLocks noChangeAspect="1" noChangeArrowheads="1"/>
          </p:cNvSpPr>
          <p:nvPr/>
        </p:nvSpPr>
        <p:spPr bwMode="auto">
          <a:xfrm>
            <a:off x="4686300" y="35433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tr-TR" sz="1350"/>
          </a:p>
        </p:txBody>
      </p:sp>
      <p:pic>
        <p:nvPicPr>
          <p:cNvPr id="12" name="Resim 11">
            <a:extLst>
              <a:ext uri="{FF2B5EF4-FFF2-40B4-BE49-F238E27FC236}">
                <a16:creationId xmlns:a16="http://schemas.microsoft.com/office/drawing/2014/main" id="{453DB238-FD30-376E-A681-D72F53C04C48}"/>
              </a:ext>
            </a:extLst>
          </p:cNvPr>
          <p:cNvPicPr>
            <a:picLocks noChangeAspect="1"/>
          </p:cNvPicPr>
          <p:nvPr/>
        </p:nvPicPr>
        <p:blipFill>
          <a:blip r:embed="rId2"/>
          <a:stretch>
            <a:fillRect/>
          </a:stretch>
        </p:blipFill>
        <p:spPr>
          <a:xfrm>
            <a:off x="364332" y="170914"/>
            <a:ext cx="6879431" cy="2585322"/>
          </a:xfrm>
          <a:prstGeom prst="rect">
            <a:avLst/>
          </a:prstGeom>
        </p:spPr>
      </p:pic>
      <p:sp>
        <p:nvSpPr>
          <p:cNvPr id="14" name="Metin kutusu 13">
            <a:extLst>
              <a:ext uri="{FF2B5EF4-FFF2-40B4-BE49-F238E27FC236}">
                <a16:creationId xmlns:a16="http://schemas.microsoft.com/office/drawing/2014/main" id="{1F0D8B38-2FC4-4238-279B-8CDB89560C71}"/>
              </a:ext>
            </a:extLst>
          </p:cNvPr>
          <p:cNvSpPr txBox="1"/>
          <p:nvPr/>
        </p:nvSpPr>
        <p:spPr>
          <a:xfrm>
            <a:off x="3889099" y="2928058"/>
            <a:ext cx="4738325" cy="3600986"/>
          </a:xfrm>
          <a:prstGeom prst="rect">
            <a:avLst/>
          </a:prstGeom>
          <a:noFill/>
        </p:spPr>
        <p:txBody>
          <a:bodyPr wrap="square">
            <a:spAutoFit/>
          </a:bodyPr>
          <a:lstStyle/>
          <a:p>
            <a:r>
              <a:rPr lang="tr-TR" sz="1600" dirty="0"/>
              <a:t>34 </a:t>
            </a:r>
            <a:r>
              <a:rPr lang="tr-TR" sz="1600" dirty="0" err="1"/>
              <a:t>patients</a:t>
            </a:r>
            <a:r>
              <a:rPr lang="tr-TR" sz="1600" dirty="0"/>
              <a:t> </a:t>
            </a:r>
          </a:p>
          <a:p>
            <a:pPr marL="214313" indent="-214313">
              <a:buFont typeface="Wingdings" pitchFamily="2" charset="2"/>
              <a:buChar char="v"/>
            </a:pPr>
            <a:r>
              <a:rPr lang="tr-TR" sz="1600" dirty="0" err="1"/>
              <a:t>Based</a:t>
            </a:r>
            <a:r>
              <a:rPr lang="tr-TR" sz="1600" dirty="0"/>
              <a:t> on </a:t>
            </a:r>
            <a:r>
              <a:rPr lang="tr-TR" sz="1600" dirty="0" err="1"/>
              <a:t>the</a:t>
            </a:r>
            <a:r>
              <a:rPr lang="tr-TR" sz="1600" dirty="0"/>
              <a:t> </a:t>
            </a:r>
            <a:r>
              <a:rPr lang="tr-TR" sz="1600" dirty="0" err="1"/>
              <a:t>surgical</a:t>
            </a:r>
            <a:r>
              <a:rPr lang="tr-TR" sz="1600" dirty="0"/>
              <a:t> </a:t>
            </a:r>
            <a:r>
              <a:rPr lang="tr-TR" sz="1600" dirty="0" err="1"/>
              <a:t>specimen</a:t>
            </a:r>
            <a:r>
              <a:rPr lang="tr-TR" sz="1600" dirty="0"/>
              <a:t> (N = 23) </a:t>
            </a:r>
            <a:r>
              <a:rPr lang="tr-TR" sz="1600" dirty="0" err="1"/>
              <a:t>or</a:t>
            </a:r>
            <a:r>
              <a:rPr lang="tr-TR" sz="1600" dirty="0"/>
              <a:t> </a:t>
            </a:r>
            <a:r>
              <a:rPr lang="tr-TR" sz="1600" dirty="0" err="1"/>
              <a:t>follow-up</a:t>
            </a:r>
            <a:r>
              <a:rPr lang="tr-TR" sz="1600" dirty="0"/>
              <a:t> (N = 11), final </a:t>
            </a:r>
            <a:r>
              <a:rPr lang="tr-TR" sz="1600" dirty="0" err="1"/>
              <a:t>diagnoses</a:t>
            </a:r>
            <a:r>
              <a:rPr lang="tr-TR" sz="1600" dirty="0"/>
              <a:t> </a:t>
            </a:r>
            <a:r>
              <a:rPr lang="tr-TR" sz="1600" dirty="0" err="1"/>
              <a:t>were</a:t>
            </a:r>
            <a:r>
              <a:rPr lang="tr-TR" sz="1600" dirty="0"/>
              <a:t> 11 </a:t>
            </a:r>
            <a:r>
              <a:rPr lang="tr-TR" sz="1600" dirty="0" err="1"/>
              <a:t>sarcomas</a:t>
            </a:r>
            <a:r>
              <a:rPr lang="tr-TR" sz="1600" dirty="0"/>
              <a:t> </a:t>
            </a:r>
            <a:r>
              <a:rPr lang="tr-TR" sz="1600" dirty="0" err="1"/>
              <a:t>and</a:t>
            </a:r>
            <a:r>
              <a:rPr lang="tr-TR" sz="1600" dirty="0"/>
              <a:t> 23 </a:t>
            </a:r>
            <a:r>
              <a:rPr lang="tr-TR" sz="1600" dirty="0" err="1"/>
              <a:t>non-sarcomas</a:t>
            </a:r>
            <a:r>
              <a:rPr lang="tr-TR" sz="1600" dirty="0"/>
              <a:t>. </a:t>
            </a:r>
          </a:p>
          <a:p>
            <a:pPr marL="214313" indent="-214313">
              <a:buFont typeface="Wingdings" pitchFamily="2" charset="2"/>
              <a:buChar char="v"/>
            </a:pPr>
            <a:r>
              <a:rPr lang="tr-TR" sz="1600" dirty="0" err="1"/>
              <a:t>The</a:t>
            </a:r>
            <a:r>
              <a:rPr lang="tr-TR" sz="1600" dirty="0"/>
              <a:t> </a:t>
            </a:r>
            <a:r>
              <a:rPr lang="tr-TR" sz="1600" dirty="0" err="1"/>
              <a:t>median</a:t>
            </a:r>
            <a:r>
              <a:rPr lang="tr-TR" sz="1600" dirty="0"/>
              <a:t> </a:t>
            </a:r>
            <a:r>
              <a:rPr lang="tr-TR" sz="1600" dirty="0" err="1"/>
              <a:t>follow-up</a:t>
            </a:r>
            <a:r>
              <a:rPr lang="tr-TR" sz="1600" dirty="0"/>
              <a:t> </a:t>
            </a:r>
            <a:r>
              <a:rPr lang="tr-TR" sz="1600" dirty="0" err="1"/>
              <a:t>was</a:t>
            </a:r>
            <a:r>
              <a:rPr lang="tr-TR" sz="1600" dirty="0"/>
              <a:t> 12 </a:t>
            </a:r>
            <a:r>
              <a:rPr lang="tr-TR" sz="1600" dirty="0" err="1"/>
              <a:t>months</a:t>
            </a:r>
            <a:r>
              <a:rPr lang="tr-TR" sz="1600" dirty="0"/>
              <a:t> (). </a:t>
            </a:r>
          </a:p>
          <a:p>
            <a:pPr marL="214313" indent="-214313">
              <a:buFont typeface="Wingdings" pitchFamily="2" charset="2"/>
              <a:buChar char="v"/>
            </a:pPr>
            <a:r>
              <a:rPr lang="tr-TR" sz="1600" dirty="0" err="1"/>
              <a:t>The</a:t>
            </a:r>
            <a:r>
              <a:rPr lang="tr-TR" sz="1600" dirty="0"/>
              <a:t> </a:t>
            </a:r>
            <a:r>
              <a:rPr lang="tr-TR" sz="1600" dirty="0" err="1"/>
              <a:t>diagnostic</a:t>
            </a:r>
            <a:r>
              <a:rPr lang="tr-TR" sz="1600" dirty="0"/>
              <a:t> </a:t>
            </a:r>
            <a:r>
              <a:rPr lang="tr-TR" sz="1600" dirty="0" err="1"/>
              <a:t>accuracies</a:t>
            </a:r>
            <a:r>
              <a:rPr lang="tr-TR" sz="1600" dirty="0"/>
              <a:t> of M-PUB </a:t>
            </a:r>
            <a:r>
              <a:rPr lang="tr-TR" sz="1600" dirty="0" err="1"/>
              <a:t>and</a:t>
            </a:r>
            <a:r>
              <a:rPr lang="tr-TR" sz="1600" dirty="0"/>
              <a:t> MCGH-PUB </a:t>
            </a:r>
            <a:r>
              <a:rPr lang="tr-TR" sz="1600" dirty="0" err="1"/>
              <a:t>were</a:t>
            </a:r>
            <a:r>
              <a:rPr lang="tr-TR" sz="1600" dirty="0"/>
              <a:t> 94% </a:t>
            </a:r>
            <a:r>
              <a:rPr lang="tr-TR" sz="1600" dirty="0" err="1"/>
              <a:t>and</a:t>
            </a:r>
            <a:r>
              <a:rPr lang="tr-TR" sz="1600" dirty="0"/>
              <a:t> 100%, </a:t>
            </a:r>
            <a:r>
              <a:rPr lang="tr-TR" sz="1600" dirty="0" err="1"/>
              <a:t>respectively</a:t>
            </a:r>
            <a:r>
              <a:rPr lang="tr-TR" sz="1600" dirty="0"/>
              <a:t>. </a:t>
            </a:r>
          </a:p>
          <a:p>
            <a:pPr marL="214313" indent="-214313">
              <a:buFont typeface="Wingdings" pitchFamily="2" charset="2"/>
              <a:buChar char="v"/>
            </a:pPr>
            <a:r>
              <a:rPr lang="tr-TR" sz="1600" dirty="0" err="1"/>
              <a:t>The</a:t>
            </a:r>
            <a:r>
              <a:rPr lang="tr-TR" sz="1600" dirty="0"/>
              <a:t> </a:t>
            </a:r>
            <a:r>
              <a:rPr lang="tr-TR" sz="1600" dirty="0" err="1">
                <a:solidFill>
                  <a:srgbClr val="FF0000"/>
                </a:solidFill>
              </a:rPr>
              <a:t>sensitivity</a:t>
            </a:r>
            <a:r>
              <a:rPr lang="tr-TR" sz="1600" dirty="0">
                <a:solidFill>
                  <a:srgbClr val="FF0000"/>
                </a:solidFill>
              </a:rPr>
              <a:t>, </a:t>
            </a:r>
            <a:r>
              <a:rPr lang="tr-TR" sz="1600" dirty="0" err="1">
                <a:solidFill>
                  <a:srgbClr val="FF0000"/>
                </a:solidFill>
              </a:rPr>
              <a:t>specificity</a:t>
            </a:r>
            <a:r>
              <a:rPr lang="tr-TR" sz="1600" dirty="0">
                <a:solidFill>
                  <a:srgbClr val="FF0000"/>
                </a:solidFill>
              </a:rPr>
              <a:t>, </a:t>
            </a:r>
            <a:r>
              <a:rPr lang="tr-TR" sz="1600" dirty="0" err="1">
                <a:solidFill>
                  <a:srgbClr val="FF0000"/>
                </a:solidFill>
              </a:rPr>
              <a:t>and</a:t>
            </a:r>
            <a:r>
              <a:rPr lang="tr-TR" sz="1600" dirty="0">
                <a:solidFill>
                  <a:srgbClr val="FF0000"/>
                </a:solidFill>
              </a:rPr>
              <a:t> </a:t>
            </a:r>
            <a:r>
              <a:rPr lang="tr-TR" sz="1600" dirty="0" err="1">
                <a:solidFill>
                  <a:srgbClr val="FF0000"/>
                </a:solidFill>
              </a:rPr>
              <a:t>negative</a:t>
            </a:r>
            <a:r>
              <a:rPr lang="tr-TR" sz="1600" dirty="0">
                <a:solidFill>
                  <a:srgbClr val="FF0000"/>
                </a:solidFill>
              </a:rPr>
              <a:t> </a:t>
            </a:r>
            <a:r>
              <a:rPr lang="tr-TR" sz="1600" dirty="0" err="1">
                <a:solidFill>
                  <a:srgbClr val="FF0000"/>
                </a:solidFill>
              </a:rPr>
              <a:t>predictive</a:t>
            </a:r>
            <a:r>
              <a:rPr lang="tr-TR" sz="1600" dirty="0">
                <a:solidFill>
                  <a:srgbClr val="FF0000"/>
                </a:solidFill>
              </a:rPr>
              <a:t> </a:t>
            </a:r>
            <a:r>
              <a:rPr lang="tr-TR" sz="1600" dirty="0" err="1">
                <a:solidFill>
                  <a:srgbClr val="FF0000"/>
                </a:solidFill>
              </a:rPr>
              <a:t>value</a:t>
            </a:r>
            <a:r>
              <a:rPr lang="tr-TR" sz="1600" dirty="0">
                <a:solidFill>
                  <a:srgbClr val="FF0000"/>
                </a:solidFill>
              </a:rPr>
              <a:t> of MCGH-PUB </a:t>
            </a:r>
            <a:r>
              <a:rPr lang="tr-TR" sz="1600" dirty="0" err="1">
                <a:solidFill>
                  <a:srgbClr val="FF0000"/>
                </a:solidFill>
              </a:rPr>
              <a:t>were</a:t>
            </a:r>
            <a:r>
              <a:rPr lang="tr-TR" sz="1600" dirty="0">
                <a:solidFill>
                  <a:srgbClr val="FF0000"/>
                </a:solidFill>
              </a:rPr>
              <a:t> 100%, 100%, </a:t>
            </a:r>
            <a:r>
              <a:rPr lang="tr-TR" sz="1600" dirty="0" err="1">
                <a:solidFill>
                  <a:srgbClr val="FF0000"/>
                </a:solidFill>
              </a:rPr>
              <a:t>and</a:t>
            </a:r>
            <a:r>
              <a:rPr lang="tr-TR" sz="1600" dirty="0">
                <a:solidFill>
                  <a:srgbClr val="FF0000"/>
                </a:solidFill>
              </a:rPr>
              <a:t> 100%, </a:t>
            </a:r>
            <a:r>
              <a:rPr lang="tr-TR" sz="1600" dirty="0" err="1"/>
              <a:t>respectively</a:t>
            </a:r>
            <a:r>
              <a:rPr lang="tr-TR" sz="1600" dirty="0"/>
              <a:t>.</a:t>
            </a:r>
          </a:p>
          <a:p>
            <a:pPr marL="214313" indent="-214313">
              <a:buFont typeface="Wingdings" pitchFamily="2" charset="2"/>
              <a:buChar char="v"/>
            </a:pPr>
            <a:r>
              <a:rPr lang="tr-TR" sz="1600" dirty="0"/>
              <a:t> A </a:t>
            </a:r>
            <a:r>
              <a:rPr lang="tr-TR" sz="1600" dirty="0" err="1"/>
              <a:t>high</a:t>
            </a:r>
            <a:r>
              <a:rPr lang="tr-TR" sz="1600" dirty="0"/>
              <a:t> GI </a:t>
            </a:r>
            <a:r>
              <a:rPr lang="tr-TR" sz="1600" dirty="0" err="1"/>
              <a:t>was</a:t>
            </a:r>
            <a:r>
              <a:rPr lang="tr-TR" sz="1600" dirty="0"/>
              <a:t> </a:t>
            </a:r>
            <a:r>
              <a:rPr lang="tr-TR" sz="1600" dirty="0" err="1"/>
              <a:t>significantly</a:t>
            </a:r>
            <a:r>
              <a:rPr lang="tr-TR" sz="1600" dirty="0"/>
              <a:t> </a:t>
            </a:r>
            <a:r>
              <a:rPr lang="tr-TR" sz="1600" dirty="0" err="1"/>
              <a:t>associated</a:t>
            </a:r>
            <a:r>
              <a:rPr lang="tr-TR" sz="1600" dirty="0"/>
              <a:t> </a:t>
            </a:r>
            <a:r>
              <a:rPr lang="tr-TR" sz="1600" dirty="0" err="1"/>
              <a:t>with</a:t>
            </a:r>
            <a:r>
              <a:rPr lang="tr-TR" sz="1600" dirty="0"/>
              <a:t> </a:t>
            </a:r>
            <a:r>
              <a:rPr lang="tr-TR" sz="1600" dirty="0" err="1"/>
              <a:t>malignancy</a:t>
            </a:r>
            <a:r>
              <a:rPr lang="tr-TR" sz="1600" dirty="0"/>
              <a:t> (P \ 0.001</a:t>
            </a:r>
          </a:p>
          <a:p>
            <a:pPr marL="214313" indent="-214313">
              <a:buFont typeface="Wingdings" pitchFamily="2" charset="2"/>
              <a:buChar char="v"/>
            </a:pPr>
            <a:r>
              <a:rPr lang="tr-TR" b="1" dirty="0" err="1">
                <a:solidFill>
                  <a:srgbClr val="FF0000"/>
                </a:solidFill>
              </a:rPr>
              <a:t>There</a:t>
            </a:r>
            <a:r>
              <a:rPr lang="tr-TR" b="1" dirty="0">
                <a:solidFill>
                  <a:srgbClr val="FF0000"/>
                </a:solidFill>
              </a:rPr>
              <a:t> </a:t>
            </a:r>
            <a:r>
              <a:rPr lang="tr-TR" b="1" dirty="0" err="1">
                <a:solidFill>
                  <a:srgbClr val="FF0000"/>
                </a:solidFill>
              </a:rPr>
              <a:t>were</a:t>
            </a:r>
            <a:r>
              <a:rPr lang="tr-TR" b="1" dirty="0">
                <a:solidFill>
                  <a:srgbClr val="FF0000"/>
                </a:solidFill>
              </a:rPr>
              <a:t> </a:t>
            </a:r>
            <a:r>
              <a:rPr lang="tr-TR" b="1" dirty="0" err="1">
                <a:solidFill>
                  <a:srgbClr val="FF0000"/>
                </a:solidFill>
              </a:rPr>
              <a:t>no</a:t>
            </a:r>
            <a:r>
              <a:rPr lang="tr-TR" b="1" dirty="0">
                <a:solidFill>
                  <a:srgbClr val="FF0000"/>
                </a:solidFill>
              </a:rPr>
              <a:t> </a:t>
            </a:r>
            <a:r>
              <a:rPr lang="tr-TR" b="1" dirty="0" err="1">
                <a:solidFill>
                  <a:srgbClr val="FF0000"/>
                </a:solidFill>
              </a:rPr>
              <a:t>complications</a:t>
            </a:r>
            <a:r>
              <a:rPr lang="tr-TR" b="1" dirty="0">
                <a:solidFill>
                  <a:srgbClr val="FF0000"/>
                </a:solidFill>
              </a:rPr>
              <a:t> </a:t>
            </a:r>
            <a:r>
              <a:rPr lang="tr-TR" b="1" dirty="0" err="1">
                <a:solidFill>
                  <a:srgbClr val="FF0000"/>
                </a:solidFill>
              </a:rPr>
              <a:t>and</a:t>
            </a:r>
            <a:r>
              <a:rPr lang="tr-TR" b="1" dirty="0">
                <a:solidFill>
                  <a:srgbClr val="FF0000"/>
                </a:solidFill>
              </a:rPr>
              <a:t> </a:t>
            </a:r>
            <a:r>
              <a:rPr lang="tr-TR" b="1" dirty="0" err="1">
                <a:solidFill>
                  <a:srgbClr val="FF0000"/>
                </a:solidFill>
              </a:rPr>
              <a:t>no</a:t>
            </a:r>
            <a:r>
              <a:rPr lang="tr-TR" b="1" dirty="0">
                <a:solidFill>
                  <a:srgbClr val="FF0000"/>
                </a:solidFill>
              </a:rPr>
              <a:t> </a:t>
            </a:r>
            <a:r>
              <a:rPr lang="tr-TR" b="1" dirty="0" err="1">
                <a:solidFill>
                  <a:srgbClr val="FF0000"/>
                </a:solidFill>
              </a:rPr>
              <a:t>dissemination</a:t>
            </a:r>
            <a:r>
              <a:rPr lang="tr-TR" b="1" dirty="0">
                <a:solidFill>
                  <a:srgbClr val="FF0000"/>
                </a:solidFill>
              </a:rPr>
              <a:t> </a:t>
            </a:r>
            <a:r>
              <a:rPr lang="tr-TR" b="1" dirty="0" err="1">
                <a:solidFill>
                  <a:srgbClr val="FF0000"/>
                </a:solidFill>
              </a:rPr>
              <a:t>along</a:t>
            </a:r>
            <a:r>
              <a:rPr lang="tr-TR" b="1" dirty="0">
                <a:solidFill>
                  <a:srgbClr val="FF0000"/>
                </a:solidFill>
              </a:rPr>
              <a:t> </a:t>
            </a:r>
            <a:r>
              <a:rPr lang="tr-TR" b="1" dirty="0" err="1">
                <a:solidFill>
                  <a:srgbClr val="FF0000"/>
                </a:solidFill>
              </a:rPr>
              <a:t>the</a:t>
            </a:r>
            <a:r>
              <a:rPr lang="tr-TR" b="1" dirty="0">
                <a:solidFill>
                  <a:srgbClr val="FF0000"/>
                </a:solidFill>
              </a:rPr>
              <a:t> </a:t>
            </a:r>
            <a:r>
              <a:rPr lang="tr-TR" b="1" dirty="0" err="1">
                <a:solidFill>
                  <a:srgbClr val="FF0000"/>
                </a:solidFill>
              </a:rPr>
              <a:t>biopsy</a:t>
            </a:r>
            <a:r>
              <a:rPr lang="tr-TR" b="1" dirty="0">
                <a:solidFill>
                  <a:srgbClr val="FF0000"/>
                </a:solidFill>
              </a:rPr>
              <a:t> </a:t>
            </a:r>
            <a:r>
              <a:rPr lang="tr-TR" b="1" dirty="0" err="1">
                <a:solidFill>
                  <a:srgbClr val="FF0000"/>
                </a:solidFill>
              </a:rPr>
              <a:t>track</a:t>
            </a:r>
            <a:r>
              <a:rPr lang="tr-TR" b="1" dirty="0">
                <a:solidFill>
                  <a:srgbClr val="FF0000"/>
                </a:solidFill>
              </a:rPr>
              <a:t>.</a:t>
            </a:r>
          </a:p>
        </p:txBody>
      </p:sp>
      <p:sp>
        <p:nvSpPr>
          <p:cNvPr id="2" name="Metin kutusu 1">
            <a:extLst>
              <a:ext uri="{FF2B5EF4-FFF2-40B4-BE49-F238E27FC236}">
                <a16:creationId xmlns:a16="http://schemas.microsoft.com/office/drawing/2014/main" id="{B9374748-EB5D-248A-9E67-3ADD66E27F72}"/>
              </a:ext>
            </a:extLst>
          </p:cNvPr>
          <p:cNvSpPr txBox="1"/>
          <p:nvPr/>
        </p:nvSpPr>
        <p:spPr>
          <a:xfrm>
            <a:off x="3515096" y="174918"/>
            <a:ext cx="3192669" cy="400110"/>
          </a:xfrm>
          <a:prstGeom prst="rect">
            <a:avLst/>
          </a:prstGeom>
          <a:solidFill>
            <a:srgbClr val="FFC000"/>
          </a:solidFill>
        </p:spPr>
        <p:txBody>
          <a:bodyPr wrap="none" rtlCol="0">
            <a:spAutoFit/>
          </a:bodyPr>
          <a:lstStyle/>
          <a:p>
            <a:r>
              <a:rPr lang="tr-TR" sz="2000" b="1" dirty="0" err="1"/>
              <a:t>Preoperative</a:t>
            </a:r>
            <a:r>
              <a:rPr lang="tr-TR" sz="2000" b="1" dirty="0"/>
              <a:t> </a:t>
            </a:r>
            <a:r>
              <a:rPr lang="tr-TR" sz="2000" b="1" dirty="0" err="1"/>
              <a:t>Needle</a:t>
            </a:r>
            <a:r>
              <a:rPr lang="tr-TR" sz="2000" b="1" dirty="0"/>
              <a:t> </a:t>
            </a:r>
            <a:r>
              <a:rPr lang="tr-TR" sz="2000" b="1" dirty="0" err="1"/>
              <a:t>Bilopsy</a:t>
            </a:r>
            <a:endParaRPr lang="tr-TR" sz="2000" b="1" dirty="0"/>
          </a:p>
        </p:txBody>
      </p:sp>
    </p:spTree>
    <p:extLst>
      <p:ext uri="{BB962C8B-B14F-4D97-AF65-F5344CB8AC3E}">
        <p14:creationId xmlns:p14="http://schemas.microsoft.com/office/powerpoint/2010/main" val="32340997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g. 5">
            <a:extLst>
              <a:ext uri="{FF2B5EF4-FFF2-40B4-BE49-F238E27FC236}">
                <a16:creationId xmlns:a16="http://schemas.microsoft.com/office/drawing/2014/main" id="{9F23A624-0F84-2F39-7AB7-3DF03BC8B1D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62251" y="2271001"/>
            <a:ext cx="2879972" cy="32635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g. 1">
            <a:extLst>
              <a:ext uri="{FF2B5EF4-FFF2-40B4-BE49-F238E27FC236}">
                <a16:creationId xmlns:a16="http://schemas.microsoft.com/office/drawing/2014/main" id="{6F5ED6B3-13D7-B950-8C93-191B83ADBF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657" y="1056583"/>
            <a:ext cx="5234049" cy="1823739"/>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a:extLst>
              <a:ext uri="{FF2B5EF4-FFF2-40B4-BE49-F238E27FC236}">
                <a16:creationId xmlns:a16="http://schemas.microsoft.com/office/drawing/2014/main" id="{40E1DC63-63E9-382B-E030-344389CFB878}"/>
              </a:ext>
            </a:extLst>
          </p:cNvPr>
          <p:cNvSpPr txBox="1"/>
          <p:nvPr/>
        </p:nvSpPr>
        <p:spPr>
          <a:xfrm>
            <a:off x="114657" y="3496023"/>
            <a:ext cx="5391500" cy="2554545"/>
          </a:xfrm>
          <a:prstGeom prst="rect">
            <a:avLst/>
          </a:prstGeom>
          <a:noFill/>
        </p:spPr>
        <p:txBody>
          <a:bodyPr wrap="square">
            <a:spAutoFit/>
          </a:bodyPr>
          <a:lstStyle/>
          <a:p>
            <a:r>
              <a:rPr lang="tr-TR" sz="2000" b="1" dirty="0" err="1">
                <a:solidFill>
                  <a:srgbClr val="222222"/>
                </a:solidFill>
                <a:latin typeface="Merriweather" panose="020F0502020204030204" pitchFamily="34" charset="0"/>
              </a:rPr>
              <a:t>Suspicious</a:t>
            </a:r>
            <a:r>
              <a:rPr lang="tr-TR" sz="2000" b="1" dirty="0">
                <a:solidFill>
                  <a:srgbClr val="222222"/>
                </a:solidFill>
                <a:latin typeface="Merriweather" panose="020F0502020204030204" pitchFamily="34" charset="0"/>
              </a:rPr>
              <a:t> </a:t>
            </a:r>
            <a:r>
              <a:rPr lang="tr-TR" sz="2000" b="1" dirty="0" err="1">
                <a:solidFill>
                  <a:srgbClr val="222222"/>
                </a:solidFill>
                <a:latin typeface="Merriweather" panose="020F0502020204030204" pitchFamily="34" charset="0"/>
              </a:rPr>
              <a:t>tumor</a:t>
            </a:r>
            <a:r>
              <a:rPr lang="tr-TR" sz="2000" b="1" dirty="0">
                <a:solidFill>
                  <a:srgbClr val="222222"/>
                </a:solidFill>
                <a:latin typeface="Merriweather" panose="020F0502020204030204" pitchFamily="34" charset="0"/>
              </a:rPr>
              <a:t>. </a:t>
            </a:r>
            <a:r>
              <a:rPr lang="tr-TR" sz="2000" b="1" dirty="0" err="1">
                <a:solidFill>
                  <a:srgbClr val="222222"/>
                </a:solidFill>
                <a:latin typeface="Merriweather" panose="020F0502020204030204" pitchFamily="34" charset="0"/>
              </a:rPr>
              <a:t>unique</a:t>
            </a:r>
            <a:r>
              <a:rPr lang="tr-TR" sz="2000" b="1" dirty="0">
                <a:solidFill>
                  <a:srgbClr val="222222"/>
                </a:solidFill>
                <a:latin typeface="Merriweather" panose="020F0502020204030204" pitchFamily="34" charset="0"/>
              </a:rPr>
              <a:t> </a:t>
            </a:r>
            <a:r>
              <a:rPr lang="tr-TR" sz="2000" b="1" dirty="0" err="1">
                <a:solidFill>
                  <a:srgbClr val="222222"/>
                </a:solidFill>
                <a:latin typeface="Merriweather" panose="020F0502020204030204" pitchFamily="34" charset="0"/>
              </a:rPr>
              <a:t>well</a:t>
            </a:r>
            <a:r>
              <a:rPr lang="tr-TR" sz="2000" b="1" dirty="0">
                <a:solidFill>
                  <a:srgbClr val="222222"/>
                </a:solidFill>
                <a:latin typeface="Merriweather" panose="020F0502020204030204" pitchFamily="34" charset="0"/>
              </a:rPr>
              <a:t> </a:t>
            </a:r>
            <a:r>
              <a:rPr lang="tr-TR" sz="2000" b="1" dirty="0" err="1">
                <a:solidFill>
                  <a:srgbClr val="222222"/>
                </a:solidFill>
                <a:latin typeface="Merriweather" panose="020F0502020204030204" pitchFamily="34" charset="0"/>
              </a:rPr>
              <a:t>circumscribed</a:t>
            </a:r>
            <a:r>
              <a:rPr lang="tr-TR" sz="2000" b="1" dirty="0">
                <a:solidFill>
                  <a:srgbClr val="222222"/>
                </a:solidFill>
                <a:latin typeface="Merriweather" panose="020F0502020204030204" pitchFamily="34" charset="0"/>
              </a:rPr>
              <a:t> </a:t>
            </a:r>
            <a:r>
              <a:rPr lang="tr-TR" sz="2000" b="1" dirty="0" err="1">
                <a:solidFill>
                  <a:srgbClr val="222222"/>
                </a:solidFill>
                <a:latin typeface="Merriweather" panose="020F0502020204030204" pitchFamily="34" charset="0"/>
              </a:rPr>
              <a:t>myometrial</a:t>
            </a:r>
            <a:r>
              <a:rPr lang="tr-TR" sz="2000" b="1" dirty="0">
                <a:solidFill>
                  <a:srgbClr val="222222"/>
                </a:solidFill>
                <a:latin typeface="Merriweather" panose="020F0502020204030204" pitchFamily="34" charset="0"/>
              </a:rPr>
              <a:t> </a:t>
            </a:r>
            <a:r>
              <a:rPr lang="tr-TR" sz="2000" b="1" dirty="0" err="1">
                <a:solidFill>
                  <a:srgbClr val="222222"/>
                </a:solidFill>
                <a:latin typeface="Merriweather" panose="020F0502020204030204" pitchFamily="34" charset="0"/>
              </a:rPr>
              <a:t>mass</a:t>
            </a:r>
            <a:r>
              <a:rPr lang="tr-TR" sz="2000" b="1" dirty="0">
                <a:solidFill>
                  <a:srgbClr val="222222"/>
                </a:solidFill>
                <a:latin typeface="Merriweather" panose="020F0502020204030204" pitchFamily="34" charset="0"/>
              </a:rPr>
              <a:t>  10 cm,</a:t>
            </a:r>
          </a:p>
          <a:p>
            <a:r>
              <a:rPr lang="tr-TR" sz="2000" b="1" dirty="0">
                <a:solidFill>
                  <a:srgbClr val="222222"/>
                </a:solidFill>
                <a:latin typeface="Merriweather" pitchFamily="2" charset="0"/>
              </a:rPr>
              <a:t>(A), </a:t>
            </a:r>
            <a:r>
              <a:rPr lang="tr-TR" sz="2000" b="1" dirty="0" err="1">
                <a:solidFill>
                  <a:srgbClr val="222222"/>
                </a:solidFill>
                <a:latin typeface="Merriweather" panose="020F0502020204030204" pitchFamily="34" charset="0"/>
              </a:rPr>
              <a:t>inhomogeneous</a:t>
            </a:r>
            <a:r>
              <a:rPr lang="tr-TR" sz="2000" b="1" dirty="0">
                <a:solidFill>
                  <a:srgbClr val="222222"/>
                </a:solidFill>
                <a:latin typeface="Merriweather" panose="020F0502020204030204" pitchFamily="34" charset="0"/>
              </a:rPr>
              <a:t> </a:t>
            </a:r>
            <a:r>
              <a:rPr lang="tr-TR" sz="2000" b="1" dirty="0" err="1">
                <a:solidFill>
                  <a:srgbClr val="222222"/>
                </a:solidFill>
                <a:latin typeface="Merriweather" panose="020F0502020204030204" pitchFamily="34" charset="0"/>
              </a:rPr>
              <a:t>content</a:t>
            </a:r>
            <a:r>
              <a:rPr lang="tr-TR" sz="2000" b="1" dirty="0">
                <a:solidFill>
                  <a:srgbClr val="222222"/>
                </a:solidFill>
                <a:latin typeface="Merriweather" panose="020F0502020204030204" pitchFamily="34" charset="0"/>
              </a:rPr>
              <a:t>, </a:t>
            </a:r>
            <a:r>
              <a:rPr lang="tr-TR" sz="2000" b="1" dirty="0" err="1">
                <a:solidFill>
                  <a:srgbClr val="222222"/>
                </a:solidFill>
                <a:latin typeface="Merriweather" panose="020F0502020204030204" pitchFamily="34" charset="0"/>
              </a:rPr>
              <a:t>and</a:t>
            </a:r>
            <a:r>
              <a:rPr lang="tr-TR" sz="2000" b="1" dirty="0">
                <a:solidFill>
                  <a:srgbClr val="222222"/>
                </a:solidFill>
                <a:latin typeface="Merriweather" panose="020F0502020204030204" pitchFamily="34" charset="0"/>
              </a:rPr>
              <a:t> </a:t>
            </a:r>
            <a:r>
              <a:rPr lang="tr-TR" sz="2000" b="1" dirty="0" err="1">
                <a:solidFill>
                  <a:srgbClr val="222222"/>
                </a:solidFill>
                <a:latin typeface="Merriweather" panose="020F0502020204030204" pitchFamily="34" charset="0"/>
              </a:rPr>
              <a:t>cystic</a:t>
            </a:r>
            <a:r>
              <a:rPr lang="tr-TR" sz="2000" b="1" dirty="0">
                <a:solidFill>
                  <a:srgbClr val="222222"/>
                </a:solidFill>
                <a:latin typeface="Merriweather" panose="020F0502020204030204" pitchFamily="34" charset="0"/>
              </a:rPr>
              <a:t>/</a:t>
            </a:r>
            <a:r>
              <a:rPr lang="tr-TR" sz="2000" b="1" dirty="0" err="1">
                <a:solidFill>
                  <a:srgbClr val="222222"/>
                </a:solidFill>
                <a:latin typeface="Merriweather" panose="020F0502020204030204" pitchFamily="34" charset="0"/>
              </a:rPr>
              <a:t>necrotic</a:t>
            </a:r>
            <a:r>
              <a:rPr lang="tr-TR" sz="2000" b="1" dirty="0">
                <a:solidFill>
                  <a:srgbClr val="222222"/>
                </a:solidFill>
                <a:latin typeface="Merriweather" panose="020F0502020204030204" pitchFamily="34" charset="0"/>
              </a:rPr>
              <a:t> </a:t>
            </a:r>
            <a:r>
              <a:rPr lang="tr-TR" sz="2000" b="1" dirty="0" err="1">
                <a:solidFill>
                  <a:srgbClr val="222222"/>
                </a:solidFill>
                <a:latin typeface="Merriweather" panose="020F0502020204030204" pitchFamily="34" charset="0"/>
              </a:rPr>
              <a:t>areas</a:t>
            </a:r>
            <a:endParaRPr lang="tr-TR" sz="2000" b="1" dirty="0">
              <a:solidFill>
                <a:srgbClr val="222222"/>
              </a:solidFill>
              <a:latin typeface="Merriweather" pitchFamily="2" charset="0"/>
            </a:endParaRPr>
          </a:p>
          <a:p>
            <a:r>
              <a:rPr lang="tr-TR" sz="2000" b="1" dirty="0">
                <a:solidFill>
                  <a:srgbClr val="222222"/>
                </a:solidFill>
                <a:latin typeface="Merriweather" pitchFamily="2" charset="0"/>
              </a:rPr>
              <a:t>(B)</a:t>
            </a:r>
            <a:r>
              <a:rPr lang="tr-TR" sz="2000" b="1" dirty="0" err="1">
                <a:solidFill>
                  <a:srgbClr val="222222"/>
                </a:solidFill>
                <a:latin typeface="Merriweather" pitchFamily="2" charset="0"/>
              </a:rPr>
              <a:t>intra-tumoral</a:t>
            </a:r>
            <a:r>
              <a:rPr lang="tr-TR" sz="2000" b="1" dirty="0">
                <a:solidFill>
                  <a:srgbClr val="222222"/>
                </a:solidFill>
                <a:latin typeface="Merriweather" pitchFamily="2" charset="0"/>
              </a:rPr>
              <a:t> </a:t>
            </a:r>
            <a:r>
              <a:rPr lang="tr-TR" sz="2000" b="1" dirty="0" err="1">
                <a:solidFill>
                  <a:srgbClr val="222222"/>
                </a:solidFill>
                <a:latin typeface="Merriweather" pitchFamily="2" charset="0"/>
              </a:rPr>
              <a:t>bleeding</a:t>
            </a:r>
            <a:r>
              <a:rPr lang="tr-TR" sz="2000" b="1" dirty="0">
                <a:solidFill>
                  <a:srgbClr val="222222"/>
                </a:solidFill>
                <a:latin typeface="Merriweather" pitchFamily="2" charset="0"/>
              </a:rPr>
              <a:t>), </a:t>
            </a:r>
          </a:p>
          <a:p>
            <a:r>
              <a:rPr lang="tr-TR" sz="2000" b="1" dirty="0">
                <a:solidFill>
                  <a:srgbClr val="222222"/>
                </a:solidFill>
                <a:latin typeface="Merriweather" pitchFamily="2" charset="0"/>
              </a:rPr>
              <a:t>(C) </a:t>
            </a:r>
            <a:r>
              <a:rPr lang="tr-TR" sz="2000" b="1" dirty="0" err="1">
                <a:solidFill>
                  <a:srgbClr val="222222"/>
                </a:solidFill>
                <a:latin typeface="Merriweather" pitchFamily="2" charset="0"/>
              </a:rPr>
              <a:t>high</a:t>
            </a:r>
            <a:r>
              <a:rPr lang="tr-TR" sz="2000" b="1" dirty="0">
                <a:solidFill>
                  <a:srgbClr val="222222"/>
                </a:solidFill>
                <a:latin typeface="Merriweather" pitchFamily="2" charset="0"/>
              </a:rPr>
              <a:t> </a:t>
            </a:r>
            <a:r>
              <a:rPr lang="tr-TR" sz="2000" b="1" dirty="0" err="1">
                <a:solidFill>
                  <a:srgbClr val="222222"/>
                </a:solidFill>
                <a:latin typeface="Merriweather" pitchFamily="2" charset="0"/>
              </a:rPr>
              <a:t>diffusion</a:t>
            </a:r>
            <a:r>
              <a:rPr lang="tr-TR" sz="2000" b="1" dirty="0">
                <a:solidFill>
                  <a:srgbClr val="222222"/>
                </a:solidFill>
                <a:latin typeface="Merriweather" pitchFamily="2" charset="0"/>
              </a:rPr>
              <a:t> </a:t>
            </a:r>
            <a:r>
              <a:rPr lang="tr-TR" sz="2000" b="1" dirty="0" err="1">
                <a:solidFill>
                  <a:srgbClr val="222222"/>
                </a:solidFill>
                <a:latin typeface="Merriweather" pitchFamily="2" charset="0"/>
              </a:rPr>
              <a:t>signal</a:t>
            </a:r>
            <a:r>
              <a:rPr lang="tr-TR" sz="2000" b="1" dirty="0">
                <a:solidFill>
                  <a:srgbClr val="222222"/>
                </a:solidFill>
                <a:latin typeface="Merriweather" pitchFamily="2" charset="0"/>
              </a:rPr>
              <a:t>  </a:t>
            </a:r>
            <a:r>
              <a:rPr lang="tr-TR" sz="2000" b="1" dirty="0" err="1">
                <a:solidFill>
                  <a:srgbClr val="222222"/>
                </a:solidFill>
                <a:latin typeface="Merriweather" pitchFamily="2" charset="0"/>
              </a:rPr>
              <a:t>with</a:t>
            </a:r>
            <a:r>
              <a:rPr lang="tr-TR" sz="2000" b="1" dirty="0">
                <a:solidFill>
                  <a:srgbClr val="222222"/>
                </a:solidFill>
                <a:latin typeface="Merriweather" pitchFamily="2" charset="0"/>
              </a:rPr>
              <a:t> </a:t>
            </a:r>
            <a:r>
              <a:rPr lang="tr-TR" sz="2000" b="1" dirty="0" err="1">
                <a:solidFill>
                  <a:srgbClr val="222222"/>
                </a:solidFill>
                <a:latin typeface="Merriweather" pitchFamily="2" charset="0"/>
              </a:rPr>
              <a:t>low</a:t>
            </a:r>
            <a:r>
              <a:rPr lang="tr-TR" sz="2000" b="1" dirty="0">
                <a:solidFill>
                  <a:srgbClr val="222222"/>
                </a:solidFill>
                <a:latin typeface="Merriweather" pitchFamily="2" charset="0"/>
              </a:rPr>
              <a:t> ADC </a:t>
            </a:r>
            <a:r>
              <a:rPr lang="tr-TR" sz="2000" b="1" dirty="0" err="1">
                <a:solidFill>
                  <a:srgbClr val="222222"/>
                </a:solidFill>
                <a:latin typeface="Merriweather" pitchFamily="2" charset="0"/>
              </a:rPr>
              <a:t>value</a:t>
            </a:r>
            <a:r>
              <a:rPr lang="tr-TR" sz="2000" b="1" dirty="0">
                <a:solidFill>
                  <a:srgbClr val="222222"/>
                </a:solidFill>
                <a:latin typeface="Merriweather" pitchFamily="2" charset="0"/>
              </a:rPr>
              <a:t> (0.88 x 10</a:t>
            </a:r>
            <a:r>
              <a:rPr lang="tr-TR" sz="2000" b="1" baseline="30000" dirty="0">
                <a:solidFill>
                  <a:srgbClr val="222222"/>
                </a:solidFill>
                <a:latin typeface="Merriweather" pitchFamily="2" charset="0"/>
              </a:rPr>
              <a:t>−3</a:t>
            </a:r>
            <a:r>
              <a:rPr lang="tr-TR" sz="2000" b="1" dirty="0">
                <a:solidFill>
                  <a:srgbClr val="222222"/>
                </a:solidFill>
                <a:latin typeface="Merriweather" pitchFamily="2" charset="0"/>
              </a:rPr>
              <a:t> mm</a:t>
            </a:r>
            <a:r>
              <a:rPr lang="tr-TR" sz="2000" b="1" baseline="30000" dirty="0">
                <a:solidFill>
                  <a:srgbClr val="222222"/>
                </a:solidFill>
                <a:latin typeface="Merriweather" pitchFamily="2" charset="0"/>
              </a:rPr>
              <a:t>2</a:t>
            </a:r>
            <a:r>
              <a:rPr lang="tr-TR" sz="2000" b="1" dirty="0">
                <a:solidFill>
                  <a:srgbClr val="222222"/>
                </a:solidFill>
                <a:latin typeface="Merriweather" pitchFamily="2" charset="0"/>
              </a:rPr>
              <a:t>/s).</a:t>
            </a:r>
          </a:p>
          <a:p>
            <a:r>
              <a:rPr lang="tr-TR" sz="2000" b="1" dirty="0">
                <a:solidFill>
                  <a:srgbClr val="222222"/>
                </a:solidFill>
                <a:latin typeface="Merriweather" pitchFamily="2" charset="0"/>
              </a:rPr>
              <a:t>MCGH-PUB: </a:t>
            </a:r>
            <a:r>
              <a:rPr lang="tr-TR" sz="2000" b="1" dirty="0" err="1">
                <a:solidFill>
                  <a:srgbClr val="FF0000"/>
                </a:solidFill>
                <a:latin typeface="Merriweather" pitchFamily="2" charset="0"/>
              </a:rPr>
              <a:t>leiomyosarcoma</a:t>
            </a:r>
            <a:endParaRPr lang="tr-TR" b="1" dirty="0">
              <a:solidFill>
                <a:srgbClr val="FF0000"/>
              </a:solidFill>
            </a:endParaRPr>
          </a:p>
        </p:txBody>
      </p:sp>
    </p:spTree>
    <p:extLst>
      <p:ext uri="{BB962C8B-B14F-4D97-AF65-F5344CB8AC3E}">
        <p14:creationId xmlns:p14="http://schemas.microsoft.com/office/powerpoint/2010/main" val="3001381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10E73DE0-1310-DC02-D6A3-6A9207D12431}"/>
              </a:ext>
            </a:extLst>
          </p:cNvPr>
          <p:cNvSpPr>
            <a:spLocks noGrp="1"/>
          </p:cNvSpPr>
          <p:nvPr>
            <p:ph idx="1"/>
          </p:nvPr>
        </p:nvSpPr>
        <p:spPr>
          <a:xfrm>
            <a:off x="5225424" y="1995055"/>
            <a:ext cx="3692945" cy="4680382"/>
          </a:xfrm>
        </p:spPr>
        <p:txBody>
          <a:bodyPr>
            <a:normAutofit/>
          </a:bodyPr>
          <a:lstStyle/>
          <a:p>
            <a:pPr marL="0" indent="0">
              <a:buNone/>
            </a:pPr>
            <a:r>
              <a:rPr lang="tr-TR" sz="1200" dirty="0">
                <a:solidFill>
                  <a:srgbClr val="21211E"/>
                </a:solidFill>
                <a:effectLst/>
                <a:latin typeface="ArialMT"/>
              </a:rPr>
              <a:t>► </a:t>
            </a:r>
            <a:r>
              <a:rPr lang="tr-TR" sz="1400" b="1" dirty="0" err="1">
                <a:effectLst/>
                <a:latin typeface="HelveticaNeueLTStd"/>
              </a:rPr>
              <a:t>Rapid</a:t>
            </a:r>
            <a:r>
              <a:rPr lang="tr-TR" sz="1400" b="1" dirty="0">
                <a:effectLst/>
                <a:latin typeface="HelveticaNeueLTStd"/>
              </a:rPr>
              <a:t> </a:t>
            </a:r>
            <a:r>
              <a:rPr lang="tr-TR" sz="1400" b="1" dirty="0" err="1">
                <a:effectLst/>
                <a:latin typeface="HelveticaNeueLTStd"/>
              </a:rPr>
              <a:t>tumor</a:t>
            </a:r>
            <a:r>
              <a:rPr lang="tr-TR" sz="1400" b="1" dirty="0">
                <a:effectLst/>
                <a:latin typeface="HelveticaNeueLTStd"/>
              </a:rPr>
              <a:t> </a:t>
            </a:r>
            <a:r>
              <a:rPr lang="tr-TR" sz="1400" b="1" dirty="0" err="1">
                <a:effectLst/>
                <a:latin typeface="HelveticaNeueLTStd"/>
              </a:rPr>
              <a:t>growth</a:t>
            </a:r>
            <a:endParaRPr lang="tr-TR" sz="1400" b="1" dirty="0">
              <a:effectLst/>
              <a:latin typeface="HelveticaNeueLTStd"/>
            </a:endParaRPr>
          </a:p>
          <a:p>
            <a:pPr marL="0" indent="0">
              <a:buNone/>
            </a:pPr>
            <a:r>
              <a:rPr lang="tr-TR" sz="1400" b="1" dirty="0">
                <a:solidFill>
                  <a:srgbClr val="21211E"/>
                </a:solidFill>
                <a:effectLst/>
                <a:latin typeface="ArialMT"/>
              </a:rPr>
              <a:t>►  </a:t>
            </a:r>
            <a:r>
              <a:rPr lang="tr-TR" sz="1400" b="1" dirty="0" err="1">
                <a:effectLst/>
                <a:latin typeface="HelveticaNeueLTStd"/>
              </a:rPr>
              <a:t>Symptomatic</a:t>
            </a:r>
            <a:r>
              <a:rPr lang="tr-TR" sz="1400" b="1" dirty="0">
                <a:effectLst/>
                <a:latin typeface="HelveticaNeueLTStd"/>
              </a:rPr>
              <a:t> </a:t>
            </a:r>
            <a:r>
              <a:rPr lang="tr-TR" sz="1400" b="1" dirty="0" err="1">
                <a:effectLst/>
                <a:latin typeface="HelveticaNeueLTStd"/>
              </a:rPr>
              <a:t>tumors</a:t>
            </a:r>
            <a:r>
              <a:rPr lang="tr-TR" sz="1400" b="1" dirty="0">
                <a:effectLst/>
                <a:latin typeface="HelveticaNeueLTStd"/>
              </a:rPr>
              <a:t> in post-</a:t>
            </a:r>
            <a:r>
              <a:rPr lang="tr-TR" sz="1400" b="1" dirty="0" err="1">
                <a:effectLst/>
                <a:latin typeface="HelveticaNeueLTStd"/>
              </a:rPr>
              <a:t>menopausal</a:t>
            </a:r>
            <a:r>
              <a:rPr lang="tr-TR" sz="1400" b="1" dirty="0">
                <a:effectLst/>
                <a:latin typeface="HelveticaNeueLTStd"/>
              </a:rPr>
              <a:t> </a:t>
            </a:r>
            <a:r>
              <a:rPr lang="tr-TR" sz="1400" b="1" dirty="0" err="1">
                <a:effectLst/>
                <a:latin typeface="HelveticaNeueLTStd"/>
              </a:rPr>
              <a:t>women</a:t>
            </a:r>
            <a:endParaRPr lang="tr-TR" sz="1600" b="1" dirty="0">
              <a:effectLst/>
            </a:endParaRPr>
          </a:p>
          <a:p>
            <a:pPr marL="0" indent="0">
              <a:buNone/>
            </a:pPr>
            <a:r>
              <a:rPr lang="tr-TR" sz="1400" b="1" dirty="0">
                <a:solidFill>
                  <a:srgbClr val="21211E"/>
                </a:solidFill>
                <a:effectLst/>
                <a:latin typeface="ArialMT"/>
              </a:rPr>
              <a:t>►  </a:t>
            </a:r>
            <a:r>
              <a:rPr lang="tr-TR" sz="1400" b="1" dirty="0" err="1">
                <a:effectLst/>
                <a:latin typeface="HelveticaNeueLTStd"/>
              </a:rPr>
              <a:t>Tumors</a:t>
            </a:r>
            <a:r>
              <a:rPr lang="tr-TR" sz="1400" b="1" dirty="0">
                <a:effectLst/>
                <a:latin typeface="HelveticaNeueLTStd"/>
              </a:rPr>
              <a:t> </a:t>
            </a:r>
            <a:r>
              <a:rPr lang="tr-TR" sz="1400" b="1" dirty="0" err="1">
                <a:effectLst/>
                <a:latin typeface="HelveticaNeueLTStd"/>
              </a:rPr>
              <a:t>characterized</a:t>
            </a:r>
            <a:r>
              <a:rPr lang="tr-TR" sz="1400" b="1" dirty="0">
                <a:effectLst/>
                <a:latin typeface="HelveticaNeueLTStd"/>
              </a:rPr>
              <a:t> </a:t>
            </a:r>
            <a:r>
              <a:rPr lang="tr-TR" sz="1400" b="1" dirty="0" err="1">
                <a:effectLst/>
                <a:latin typeface="HelveticaNeueLTStd"/>
              </a:rPr>
              <a:t>by</a:t>
            </a:r>
            <a:r>
              <a:rPr lang="tr-TR" sz="1400" b="1" dirty="0">
                <a:effectLst/>
                <a:latin typeface="HelveticaNeueLTStd"/>
              </a:rPr>
              <a:t> </a:t>
            </a:r>
            <a:r>
              <a:rPr lang="tr-TR" sz="1400" b="1" dirty="0" err="1">
                <a:effectLst/>
                <a:latin typeface="HelveticaNeueLTStd"/>
              </a:rPr>
              <a:t>certain</a:t>
            </a:r>
            <a:r>
              <a:rPr lang="tr-TR" sz="1400" b="1" dirty="0">
                <a:effectLst/>
                <a:latin typeface="HelveticaNeueLTStd"/>
              </a:rPr>
              <a:t> </a:t>
            </a:r>
            <a:r>
              <a:rPr lang="tr-TR" sz="1400" b="1" dirty="0" err="1">
                <a:effectLst/>
                <a:latin typeface="HelveticaNeueLTStd"/>
              </a:rPr>
              <a:t>suspicious</a:t>
            </a:r>
            <a:r>
              <a:rPr lang="tr-TR" sz="1400" b="1" dirty="0">
                <a:effectLst/>
                <a:latin typeface="HelveticaNeueLTStd"/>
              </a:rPr>
              <a:t> </a:t>
            </a:r>
            <a:r>
              <a:rPr lang="tr-TR" sz="1400" b="1" dirty="0" err="1">
                <a:effectLst/>
                <a:latin typeface="HelveticaNeueLTStd"/>
              </a:rPr>
              <a:t>ultrasound</a:t>
            </a:r>
            <a:r>
              <a:rPr lang="tr-TR" sz="1400" b="1" dirty="0">
                <a:effectLst/>
                <a:latin typeface="HelveticaNeueLTStd"/>
              </a:rPr>
              <a:t> </a:t>
            </a:r>
            <a:r>
              <a:rPr lang="tr-TR" sz="1400" b="1" dirty="0" err="1">
                <a:effectLst/>
                <a:latin typeface="HelveticaNeueLTStd"/>
              </a:rPr>
              <a:t>criteria</a:t>
            </a:r>
            <a:r>
              <a:rPr lang="tr-TR" sz="1400" b="1" dirty="0">
                <a:effectLst/>
                <a:latin typeface="HelveticaNeueLTStd"/>
              </a:rPr>
              <a:t> </a:t>
            </a:r>
            <a:r>
              <a:rPr lang="tr-TR" sz="1400" b="1" dirty="0" err="1">
                <a:effectLst/>
                <a:latin typeface="HelveticaNeueLTStd"/>
              </a:rPr>
              <a:t>such</a:t>
            </a:r>
            <a:r>
              <a:rPr lang="tr-TR" sz="1400" b="1" dirty="0">
                <a:effectLst/>
                <a:latin typeface="HelveticaNeueLTStd"/>
              </a:rPr>
              <a:t> as</a:t>
            </a:r>
          </a:p>
          <a:p>
            <a:pPr marL="228600" indent="-228600">
              <a:buFont typeface="+mj-lt"/>
              <a:buAutoNum type="arabicPeriod"/>
            </a:pPr>
            <a:r>
              <a:rPr lang="tr-TR" sz="1400" b="1" dirty="0">
                <a:effectLst/>
                <a:latin typeface="HelveticaNeueLTStd"/>
              </a:rPr>
              <a:t>size &gt;8 cm</a:t>
            </a:r>
          </a:p>
          <a:p>
            <a:pPr marL="228600" indent="-228600">
              <a:buFont typeface="+mj-lt"/>
              <a:buAutoNum type="arabicPeriod"/>
            </a:pPr>
            <a:r>
              <a:rPr lang="tr-TR" sz="1400" b="1" dirty="0">
                <a:effectLst/>
                <a:latin typeface="HelveticaNeueLTStd"/>
              </a:rPr>
              <a:t>presence </a:t>
            </a:r>
            <a:r>
              <a:rPr lang="tr-TR" sz="1400" b="1" dirty="0" err="1">
                <a:effectLst/>
                <a:latin typeface="HelveticaNeueLTStd"/>
              </a:rPr>
              <a:t>and</a:t>
            </a:r>
            <a:r>
              <a:rPr lang="tr-TR" sz="1400" b="1" dirty="0">
                <a:effectLst/>
                <a:latin typeface="HelveticaNeueLTStd"/>
              </a:rPr>
              <a:t> </a:t>
            </a:r>
            <a:r>
              <a:rPr lang="tr-TR" sz="1400" b="1" dirty="0" err="1">
                <a:effectLst/>
                <a:latin typeface="HelveticaNeueLTStd"/>
              </a:rPr>
              <a:t>distribution</a:t>
            </a:r>
            <a:r>
              <a:rPr lang="tr-TR" sz="1400" b="1" dirty="0">
                <a:effectLst/>
                <a:latin typeface="HelveticaNeueLTStd"/>
              </a:rPr>
              <a:t> of </a:t>
            </a:r>
            <a:r>
              <a:rPr lang="tr-TR" sz="1400" b="1" dirty="0" err="1">
                <a:effectLst/>
                <a:latin typeface="HelveticaNeueLTStd"/>
              </a:rPr>
              <a:t>vascularization</a:t>
            </a:r>
            <a:r>
              <a:rPr lang="tr-TR" sz="1400" b="1" dirty="0">
                <a:effectLst/>
                <a:latin typeface="HelveticaNeueLTStd"/>
              </a:rPr>
              <a:t>, presence of </a:t>
            </a:r>
            <a:r>
              <a:rPr lang="tr-TR" sz="1400" b="1" dirty="0" err="1">
                <a:effectLst/>
                <a:latin typeface="HelveticaNeueLTStd"/>
              </a:rPr>
              <a:t>intra-tumoral</a:t>
            </a:r>
            <a:r>
              <a:rPr lang="tr-TR" sz="1400" b="1" dirty="0">
                <a:effectLst/>
                <a:latin typeface="HelveticaNeueLTStd"/>
              </a:rPr>
              <a:t> </a:t>
            </a:r>
            <a:r>
              <a:rPr lang="tr-TR" sz="1400" b="1" dirty="0" err="1">
                <a:effectLst/>
                <a:latin typeface="HelveticaNeueLTStd"/>
              </a:rPr>
              <a:t>lesions</a:t>
            </a:r>
            <a:r>
              <a:rPr lang="tr-TR" sz="1400" b="1" dirty="0">
                <a:effectLst/>
                <a:latin typeface="HelveticaNeueLTStd"/>
              </a:rPr>
              <a:t>,</a:t>
            </a:r>
          </a:p>
          <a:p>
            <a:pPr marL="228600" indent="-228600">
              <a:buFont typeface="+mj-lt"/>
              <a:buAutoNum type="arabicPeriod"/>
            </a:pPr>
            <a:r>
              <a:rPr lang="tr-TR" sz="1400" b="1" dirty="0" err="1">
                <a:effectLst/>
                <a:latin typeface="HelveticaNeueLTStd"/>
              </a:rPr>
              <a:t>heteroge-neity</a:t>
            </a:r>
            <a:r>
              <a:rPr lang="tr-TR" sz="1400" b="1" dirty="0">
                <a:effectLst/>
                <a:latin typeface="HelveticaNeueLTStd"/>
              </a:rPr>
              <a:t>, </a:t>
            </a:r>
          </a:p>
          <a:p>
            <a:pPr marL="228600" indent="-228600">
              <a:buFont typeface="+mj-lt"/>
              <a:buAutoNum type="arabicPeriod"/>
            </a:pPr>
            <a:r>
              <a:rPr lang="tr-TR" sz="1400" b="1" dirty="0" err="1">
                <a:effectLst/>
                <a:latin typeface="HelveticaNeueLTStd"/>
              </a:rPr>
              <a:t>necrosis</a:t>
            </a:r>
            <a:r>
              <a:rPr lang="tr-TR" sz="1400" b="1" dirty="0">
                <a:effectLst/>
                <a:latin typeface="HelveticaNeueLTStd"/>
              </a:rPr>
              <a:t>,</a:t>
            </a:r>
          </a:p>
          <a:p>
            <a:pPr marL="228600" indent="-228600">
              <a:buFont typeface="+mj-lt"/>
              <a:buAutoNum type="arabicPeriod"/>
            </a:pPr>
            <a:r>
              <a:rPr lang="tr-TR" sz="1400" b="1" dirty="0" err="1">
                <a:effectLst/>
                <a:latin typeface="HelveticaNeueLTStd"/>
              </a:rPr>
              <a:t>cystic</a:t>
            </a:r>
            <a:r>
              <a:rPr lang="tr-TR" sz="1400" b="1" dirty="0">
                <a:effectLst/>
                <a:latin typeface="HelveticaNeueLTStd"/>
              </a:rPr>
              <a:t> </a:t>
            </a:r>
            <a:r>
              <a:rPr lang="tr-TR" sz="1400" b="1" dirty="0" err="1">
                <a:effectLst/>
                <a:latin typeface="HelveticaNeueLTStd"/>
              </a:rPr>
              <a:t>components</a:t>
            </a:r>
            <a:r>
              <a:rPr lang="tr-TR" sz="1400" b="1" dirty="0">
                <a:effectLst/>
                <a:latin typeface="HelveticaNeueLTStd"/>
              </a:rPr>
              <a:t>,</a:t>
            </a:r>
          </a:p>
          <a:p>
            <a:pPr marL="228600" indent="-228600">
              <a:buFont typeface="+mj-lt"/>
              <a:buAutoNum type="arabicPeriod"/>
            </a:pPr>
            <a:r>
              <a:rPr lang="tr-TR" sz="1400" b="1" dirty="0">
                <a:effectLst/>
                <a:latin typeface="HelveticaNeueLTStd"/>
              </a:rPr>
              <a:t>presence of </a:t>
            </a:r>
            <a:r>
              <a:rPr lang="tr-TR" sz="1400" b="1" dirty="0" err="1">
                <a:effectLst/>
                <a:latin typeface="HelveticaNeueLTStd"/>
              </a:rPr>
              <a:t>calcification</a:t>
            </a:r>
            <a:r>
              <a:rPr lang="tr-TR" sz="1400" b="1" dirty="0">
                <a:effectLst/>
                <a:latin typeface="HelveticaNeueLTStd"/>
              </a:rPr>
              <a:t>. </a:t>
            </a:r>
            <a:endParaRPr lang="tr-TR" sz="1600" b="1" dirty="0">
              <a:effectLst/>
            </a:endParaRPr>
          </a:p>
          <a:p>
            <a:pPr marL="0" indent="0">
              <a:buNone/>
            </a:pPr>
            <a:r>
              <a:rPr lang="tr-TR" sz="1400" b="1" dirty="0">
                <a:solidFill>
                  <a:srgbClr val="21211E"/>
                </a:solidFill>
                <a:effectLst/>
                <a:latin typeface="ArialMT"/>
              </a:rPr>
              <a:t>►  </a:t>
            </a:r>
            <a:r>
              <a:rPr lang="tr-TR" sz="1400" b="1" dirty="0" err="1">
                <a:effectLst/>
                <a:latin typeface="HelveticaNeueLTStd"/>
              </a:rPr>
              <a:t>Treatment</a:t>
            </a:r>
            <a:r>
              <a:rPr lang="tr-TR" sz="1400" b="1" dirty="0">
                <a:effectLst/>
                <a:latin typeface="HelveticaNeueLTStd"/>
              </a:rPr>
              <a:t> </a:t>
            </a:r>
            <a:r>
              <a:rPr lang="tr-TR" sz="1400" b="1" dirty="0" err="1">
                <a:effectLst/>
                <a:latin typeface="HelveticaNeueLTStd"/>
              </a:rPr>
              <a:t>with</a:t>
            </a:r>
            <a:r>
              <a:rPr lang="tr-TR" sz="1400" b="1" dirty="0">
                <a:effectLst/>
                <a:latin typeface="HelveticaNeueLTStd"/>
              </a:rPr>
              <a:t> </a:t>
            </a:r>
            <a:r>
              <a:rPr lang="tr-TR" sz="1400" b="1" dirty="0" err="1">
                <a:effectLst/>
                <a:latin typeface="HelveticaNeueLTStd"/>
              </a:rPr>
              <a:t>tamoxifen</a:t>
            </a:r>
            <a:r>
              <a:rPr lang="tr-TR" sz="1400" b="1" dirty="0">
                <a:effectLst/>
                <a:latin typeface="HelveticaNeueLTStd"/>
              </a:rPr>
              <a:t>. </a:t>
            </a:r>
            <a:endParaRPr lang="tr-TR" sz="1600" b="1" dirty="0">
              <a:effectLst/>
            </a:endParaRPr>
          </a:p>
          <a:p>
            <a:pPr marL="0" indent="0">
              <a:buNone/>
            </a:pPr>
            <a:r>
              <a:rPr lang="tr-TR" sz="1400" b="1" dirty="0">
                <a:solidFill>
                  <a:srgbClr val="21211E"/>
                </a:solidFill>
                <a:effectLst/>
                <a:latin typeface="ArialMT"/>
              </a:rPr>
              <a:t>►  </a:t>
            </a:r>
            <a:r>
              <a:rPr lang="tr-TR" sz="1400" b="1" dirty="0" err="1">
                <a:effectLst/>
                <a:latin typeface="HelveticaNeueLTStd"/>
              </a:rPr>
              <a:t>Genetic</a:t>
            </a:r>
            <a:r>
              <a:rPr lang="tr-TR" sz="1400" b="1" dirty="0">
                <a:effectLst/>
                <a:latin typeface="HelveticaNeueLTStd"/>
              </a:rPr>
              <a:t> </a:t>
            </a:r>
            <a:r>
              <a:rPr lang="tr-TR" sz="1400" b="1" dirty="0" err="1">
                <a:effectLst/>
                <a:latin typeface="HelveticaNeueLTStd"/>
              </a:rPr>
              <a:t>predisposition</a:t>
            </a:r>
            <a:r>
              <a:rPr lang="tr-TR" sz="1400" b="1" dirty="0">
                <a:effectLst/>
                <a:latin typeface="HelveticaNeueLTStd"/>
              </a:rPr>
              <a:t> </a:t>
            </a:r>
            <a:r>
              <a:rPr lang="tr-TR" sz="1400" b="1" dirty="0" err="1">
                <a:effectLst/>
                <a:latin typeface="HelveticaNeueLTStd"/>
              </a:rPr>
              <a:t>to</a:t>
            </a:r>
            <a:r>
              <a:rPr lang="tr-TR" sz="1400" b="1" dirty="0">
                <a:effectLst/>
                <a:latin typeface="HelveticaNeueLTStd"/>
              </a:rPr>
              <a:t> </a:t>
            </a:r>
            <a:r>
              <a:rPr lang="tr-TR" sz="1400" b="1" dirty="0" err="1">
                <a:effectLst/>
                <a:latin typeface="HelveticaNeueLTStd"/>
              </a:rPr>
              <a:t>cancer</a:t>
            </a:r>
            <a:r>
              <a:rPr lang="tr-TR" sz="1400" b="1" dirty="0">
                <a:effectLst/>
                <a:latin typeface="HelveticaNeueLTStd"/>
              </a:rPr>
              <a:t> </a:t>
            </a:r>
            <a:r>
              <a:rPr lang="tr-TR" sz="1400" b="1" dirty="0" err="1">
                <a:effectLst/>
                <a:latin typeface="HelveticaNeueLTStd"/>
              </a:rPr>
              <a:t>syndromes</a:t>
            </a:r>
            <a:r>
              <a:rPr lang="tr-TR" sz="1400" b="1" dirty="0">
                <a:effectLst/>
                <a:latin typeface="HelveticaNeueLTStd"/>
              </a:rPr>
              <a:t> </a:t>
            </a:r>
            <a:r>
              <a:rPr lang="tr-TR" sz="1400" b="1" dirty="0" err="1">
                <a:effectLst/>
                <a:latin typeface="HelveticaNeueLTStd"/>
              </a:rPr>
              <a:t>such</a:t>
            </a:r>
            <a:r>
              <a:rPr lang="tr-TR" sz="1400" b="1" dirty="0">
                <a:effectLst/>
                <a:latin typeface="HelveticaNeueLTStd"/>
              </a:rPr>
              <a:t> as Lynch </a:t>
            </a:r>
            <a:r>
              <a:rPr lang="tr-TR" sz="1400" b="1" dirty="0" err="1">
                <a:effectLst/>
                <a:latin typeface="HelveticaNeueLTStd"/>
              </a:rPr>
              <a:t>syndrome</a:t>
            </a:r>
            <a:r>
              <a:rPr lang="tr-TR" sz="1400" b="1" dirty="0">
                <a:effectLst/>
                <a:latin typeface="HelveticaNeueLTStd"/>
              </a:rPr>
              <a:t>, </a:t>
            </a:r>
            <a:r>
              <a:rPr lang="tr-TR" sz="1400" b="1" dirty="0" err="1">
                <a:effectLst/>
                <a:latin typeface="HelveticaNeueLTStd"/>
              </a:rPr>
              <a:t>hereditary</a:t>
            </a:r>
            <a:r>
              <a:rPr lang="tr-TR" sz="1400" b="1" dirty="0">
                <a:effectLst/>
                <a:latin typeface="HelveticaNeueLTStd"/>
              </a:rPr>
              <a:t> </a:t>
            </a:r>
            <a:r>
              <a:rPr lang="tr-TR" sz="1400" b="1" dirty="0" err="1">
                <a:effectLst/>
                <a:latin typeface="HelveticaNeueLTStd"/>
              </a:rPr>
              <a:t>leiomyomatosis</a:t>
            </a:r>
            <a:r>
              <a:rPr lang="tr-TR" sz="1400" b="1" dirty="0">
                <a:effectLst/>
                <a:latin typeface="HelveticaNeueLTStd"/>
              </a:rPr>
              <a:t>, </a:t>
            </a:r>
            <a:r>
              <a:rPr lang="tr-TR" sz="1400" b="1" dirty="0" err="1">
                <a:effectLst/>
                <a:latin typeface="HelveticaNeueLTStd"/>
              </a:rPr>
              <a:t>or</a:t>
            </a:r>
            <a:r>
              <a:rPr lang="tr-TR" sz="1400" b="1" dirty="0">
                <a:effectLst/>
                <a:latin typeface="HelveticaNeueLTStd"/>
              </a:rPr>
              <a:t> </a:t>
            </a:r>
            <a:r>
              <a:rPr lang="tr-TR" sz="1400" b="1" dirty="0" err="1">
                <a:effectLst/>
                <a:latin typeface="HelveticaNeueLTStd"/>
              </a:rPr>
              <a:t>others</a:t>
            </a:r>
            <a:r>
              <a:rPr lang="tr-TR" sz="1400" b="1" dirty="0">
                <a:effectLst/>
                <a:latin typeface="HelveticaNeueLTStd"/>
              </a:rPr>
              <a:t>.</a:t>
            </a:r>
            <a:br>
              <a:rPr lang="tr-TR" sz="1400" b="1" dirty="0">
                <a:effectLst/>
                <a:latin typeface="HelveticaNeueLTStd"/>
              </a:rPr>
            </a:br>
            <a:endParaRPr lang="tr-TR" sz="1600" b="1" dirty="0">
              <a:effectLst/>
            </a:endParaRPr>
          </a:p>
          <a:p>
            <a:endParaRPr lang="tr-TR" sz="1400" dirty="0"/>
          </a:p>
        </p:txBody>
      </p:sp>
      <p:pic>
        <p:nvPicPr>
          <p:cNvPr id="7" name="Resim 6">
            <a:extLst>
              <a:ext uri="{FF2B5EF4-FFF2-40B4-BE49-F238E27FC236}">
                <a16:creationId xmlns:a16="http://schemas.microsoft.com/office/drawing/2014/main" id="{9B6A8B61-043C-AD23-84CB-1AB6B863AD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48" y="99436"/>
            <a:ext cx="5046249" cy="6492874"/>
          </a:xfrm>
          <a:prstGeom prst="rect">
            <a:avLst/>
          </a:prstGeom>
        </p:spPr>
      </p:pic>
      <p:sp>
        <p:nvSpPr>
          <p:cNvPr id="8" name="Metin kutusu 7">
            <a:extLst>
              <a:ext uri="{FF2B5EF4-FFF2-40B4-BE49-F238E27FC236}">
                <a16:creationId xmlns:a16="http://schemas.microsoft.com/office/drawing/2014/main" id="{EE01DB86-3271-2EF4-001A-F0161FD79CAB}"/>
              </a:ext>
            </a:extLst>
          </p:cNvPr>
          <p:cNvSpPr txBox="1"/>
          <p:nvPr/>
        </p:nvSpPr>
        <p:spPr>
          <a:xfrm rot="18725795">
            <a:off x="-554287" y="3167390"/>
            <a:ext cx="7505205" cy="523220"/>
          </a:xfrm>
          <a:prstGeom prst="rect">
            <a:avLst/>
          </a:prstGeom>
          <a:solidFill>
            <a:srgbClr val="FFC000"/>
          </a:solidFill>
        </p:spPr>
        <p:txBody>
          <a:bodyPr wrap="square" rtlCol="0">
            <a:spAutoFit/>
          </a:bodyPr>
          <a:lstStyle/>
          <a:p>
            <a:r>
              <a:rPr lang="tr-TR" sz="2800" b="1" dirty="0" err="1"/>
              <a:t>Results</a:t>
            </a:r>
            <a:r>
              <a:rPr lang="tr-TR" sz="2800" b="1" dirty="0"/>
              <a:t> </a:t>
            </a:r>
            <a:r>
              <a:rPr lang="tr-TR" sz="2800" b="1" dirty="0" err="1"/>
              <a:t>will</a:t>
            </a:r>
            <a:r>
              <a:rPr lang="tr-TR" sz="2800" b="1" dirty="0"/>
              <a:t> be </a:t>
            </a:r>
            <a:r>
              <a:rPr lang="tr-TR" sz="2800" b="1" dirty="0" err="1"/>
              <a:t>presented</a:t>
            </a:r>
            <a:r>
              <a:rPr lang="tr-TR" sz="2800" b="1" dirty="0"/>
              <a:t> in </a:t>
            </a:r>
            <a:r>
              <a:rPr lang="tr-TR" sz="2800" b="1" dirty="0" err="1"/>
              <a:t>December</a:t>
            </a:r>
            <a:r>
              <a:rPr lang="tr-TR" sz="2800" b="1" dirty="0"/>
              <a:t> 2029</a:t>
            </a:r>
          </a:p>
        </p:txBody>
      </p:sp>
    </p:spTree>
    <p:extLst>
      <p:ext uri="{BB962C8B-B14F-4D97-AF65-F5344CB8AC3E}">
        <p14:creationId xmlns:p14="http://schemas.microsoft.com/office/powerpoint/2010/main" val="17550100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972D8668-6914-DF28-2738-3C2F114A509E}"/>
              </a:ext>
            </a:extLst>
          </p:cNvPr>
          <p:cNvPicPr>
            <a:picLocks noChangeAspect="1"/>
          </p:cNvPicPr>
          <p:nvPr/>
        </p:nvPicPr>
        <p:blipFill>
          <a:blip r:embed="rId2"/>
          <a:stretch>
            <a:fillRect/>
          </a:stretch>
        </p:blipFill>
        <p:spPr>
          <a:xfrm>
            <a:off x="118753" y="0"/>
            <a:ext cx="9025247" cy="6858000"/>
          </a:xfrm>
          <a:prstGeom prst="rect">
            <a:avLst/>
          </a:prstGeom>
        </p:spPr>
      </p:pic>
      <p:sp>
        <p:nvSpPr>
          <p:cNvPr id="2" name="Metin kutusu 1">
            <a:extLst>
              <a:ext uri="{FF2B5EF4-FFF2-40B4-BE49-F238E27FC236}">
                <a16:creationId xmlns:a16="http://schemas.microsoft.com/office/drawing/2014/main" id="{30773303-B4A9-16EB-F93F-55BD9D2F372C}"/>
              </a:ext>
            </a:extLst>
          </p:cNvPr>
          <p:cNvSpPr txBox="1"/>
          <p:nvPr/>
        </p:nvSpPr>
        <p:spPr>
          <a:xfrm>
            <a:off x="3111335" y="178130"/>
            <a:ext cx="2441694" cy="369332"/>
          </a:xfrm>
          <a:prstGeom prst="rect">
            <a:avLst/>
          </a:prstGeom>
          <a:solidFill>
            <a:srgbClr val="FFC000"/>
          </a:solidFill>
        </p:spPr>
        <p:txBody>
          <a:bodyPr wrap="none" rtlCol="0">
            <a:spAutoFit/>
          </a:bodyPr>
          <a:lstStyle/>
          <a:p>
            <a:r>
              <a:rPr lang="tr-TR" b="1" dirty="0" err="1"/>
              <a:t>Artificial</a:t>
            </a:r>
            <a:r>
              <a:rPr lang="tr-TR" b="1" dirty="0"/>
              <a:t> </a:t>
            </a:r>
            <a:r>
              <a:rPr lang="tr-TR" b="1" dirty="0" err="1"/>
              <a:t>intelligence</a:t>
            </a:r>
            <a:endParaRPr lang="tr-TR" b="1" dirty="0"/>
          </a:p>
        </p:txBody>
      </p:sp>
    </p:spTree>
    <p:extLst>
      <p:ext uri="{BB962C8B-B14F-4D97-AF65-F5344CB8AC3E}">
        <p14:creationId xmlns:p14="http://schemas.microsoft.com/office/powerpoint/2010/main" val="22552335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tretch>
            <a:fillRect/>
          </a:stretch>
        </p:blipFill>
        <p:spPr>
          <a:xfrm>
            <a:off x="105508" y="857250"/>
            <a:ext cx="8796704" cy="4642339"/>
          </a:xfrm>
          <a:prstGeom prst="rect">
            <a:avLst/>
          </a:prstGeom>
        </p:spPr>
      </p:pic>
      <p:sp>
        <p:nvSpPr>
          <p:cNvPr id="5" name="Dikdörtgen 4"/>
          <p:cNvSpPr/>
          <p:nvPr/>
        </p:nvSpPr>
        <p:spPr>
          <a:xfrm>
            <a:off x="4094430" y="5727023"/>
            <a:ext cx="4603687" cy="230832"/>
          </a:xfrm>
          <a:prstGeom prst="rect">
            <a:avLst/>
          </a:prstGeom>
        </p:spPr>
        <p:txBody>
          <a:bodyPr wrap="square">
            <a:spAutoFit/>
          </a:bodyPr>
          <a:lstStyle/>
          <a:p>
            <a:pPr defTabSz="685800"/>
            <a:r>
              <a:rPr lang="tr-TR" sz="900" dirty="0">
                <a:solidFill>
                  <a:prstClr val="black"/>
                </a:solidFill>
                <a:latin typeface="HelveticaNeueLTStd-Cn"/>
              </a:rPr>
              <a:t>Ray-</a:t>
            </a:r>
            <a:r>
              <a:rPr lang="tr-TR" sz="900" dirty="0" err="1">
                <a:solidFill>
                  <a:prstClr val="black"/>
                </a:solidFill>
                <a:latin typeface="HelveticaNeueLTStd-Cn"/>
              </a:rPr>
              <a:t>Coquard</a:t>
            </a:r>
            <a:r>
              <a:rPr lang="da-DK" sz="900" dirty="0">
                <a:solidFill>
                  <a:prstClr val="black"/>
                </a:solidFill>
                <a:latin typeface="HelveticaNeueLTStd-Cn"/>
              </a:rPr>
              <a:t>I, </a:t>
            </a:r>
            <a:r>
              <a:rPr lang="da-DK" sz="900" i="1" dirty="0">
                <a:solidFill>
                  <a:prstClr val="black"/>
                </a:solidFill>
                <a:latin typeface="HelveticaNeueLTStd-CnO"/>
              </a:rPr>
              <a:t>et al</a:t>
            </a:r>
            <a:r>
              <a:rPr lang="da-DK" sz="900" dirty="0">
                <a:solidFill>
                  <a:prstClr val="black"/>
                </a:solidFill>
                <a:latin typeface="HelveticaNeueLTStd-Cn"/>
              </a:rPr>
              <a:t>. </a:t>
            </a:r>
            <a:r>
              <a:rPr lang="da-DK" sz="900" i="1" dirty="0">
                <a:solidFill>
                  <a:prstClr val="black"/>
                </a:solidFill>
                <a:latin typeface="HelveticaNeueLTStd-CnO"/>
              </a:rPr>
              <a:t>Int J Gynecol Cancer </a:t>
            </a:r>
            <a:r>
              <a:rPr lang="da-DK" sz="900" dirty="0">
                <a:solidFill>
                  <a:prstClr val="black"/>
                </a:solidFill>
                <a:latin typeface="HelveticaNeueLTStd-Cn"/>
              </a:rPr>
              <a:t>2024;</a:t>
            </a:r>
            <a:r>
              <a:rPr lang="da-DK" sz="900" dirty="0">
                <a:solidFill>
                  <a:prstClr val="black"/>
                </a:solidFill>
                <a:latin typeface="HelveticaNeueLTStd-BdCn"/>
              </a:rPr>
              <a:t>0</a:t>
            </a:r>
            <a:r>
              <a:rPr lang="da-DK" sz="900" dirty="0">
                <a:solidFill>
                  <a:prstClr val="black"/>
                </a:solidFill>
                <a:latin typeface="HelveticaNeueLTStd-Cn"/>
              </a:rPr>
              <a:t>:1–23. doi:10.1136/ijgc-2024-005823</a:t>
            </a:r>
            <a:endParaRPr lang="tr-TR" sz="900" dirty="0">
              <a:solidFill>
                <a:prstClr val="black"/>
              </a:solidFill>
              <a:latin typeface="Calibri" panose="020F0502020204030204"/>
            </a:endParaRPr>
          </a:p>
        </p:txBody>
      </p:sp>
    </p:spTree>
    <p:extLst>
      <p:ext uri="{BB962C8B-B14F-4D97-AF65-F5344CB8AC3E}">
        <p14:creationId xmlns:p14="http://schemas.microsoft.com/office/powerpoint/2010/main" val="12096149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28650" y="177006"/>
            <a:ext cx="7886700" cy="1200115"/>
          </a:xfrm>
          <a:solidFill>
            <a:srgbClr val="FFC000"/>
          </a:solidFill>
        </p:spPr>
        <p:txBody>
          <a:bodyPr>
            <a:noAutofit/>
          </a:bodyPr>
          <a:lstStyle/>
          <a:p>
            <a:r>
              <a:rPr lang="tr-TR" sz="2100" b="1" dirty="0">
                <a:latin typeface="+mn-lt"/>
              </a:rPr>
              <a:t>ESGO/EURACAN/GCIG </a:t>
            </a:r>
            <a:r>
              <a:rPr lang="tr-TR" sz="2100" b="1" dirty="0" err="1">
                <a:latin typeface="+mn-lt"/>
              </a:rPr>
              <a:t>guidelines</a:t>
            </a:r>
            <a:r>
              <a:rPr lang="tr-TR" sz="2100" b="1" dirty="0">
                <a:latin typeface="+mn-lt"/>
              </a:rPr>
              <a:t> </a:t>
            </a:r>
            <a:r>
              <a:rPr lang="tr-TR" sz="2100" b="1" dirty="0" err="1">
                <a:latin typeface="+mn-lt"/>
              </a:rPr>
              <a:t>for</a:t>
            </a:r>
            <a:r>
              <a:rPr lang="tr-TR" sz="2100" b="1" dirty="0">
                <a:latin typeface="+mn-lt"/>
              </a:rPr>
              <a:t> </a:t>
            </a:r>
            <a:r>
              <a:rPr lang="en-US" sz="2100" b="1" dirty="0">
                <a:latin typeface="+mn-lt"/>
              </a:rPr>
              <a:t>the management of patients with</a:t>
            </a:r>
            <a:r>
              <a:rPr lang="tr-TR" sz="2100" b="1" dirty="0">
                <a:latin typeface="+mn-lt"/>
              </a:rPr>
              <a:t> </a:t>
            </a:r>
            <a:r>
              <a:rPr lang="tr-TR" sz="2100" b="1" dirty="0" err="1">
                <a:latin typeface="+mn-lt"/>
              </a:rPr>
              <a:t>uterine</a:t>
            </a:r>
            <a:r>
              <a:rPr lang="tr-TR" sz="2100" b="1" dirty="0">
                <a:latin typeface="+mn-lt"/>
              </a:rPr>
              <a:t> </a:t>
            </a:r>
            <a:r>
              <a:rPr lang="tr-TR" sz="2100" b="1" dirty="0" err="1">
                <a:latin typeface="+mn-lt"/>
              </a:rPr>
              <a:t>sarcomas</a:t>
            </a:r>
            <a:br>
              <a:rPr lang="tr-TR" sz="2100" b="1" dirty="0">
                <a:latin typeface="+mn-lt"/>
              </a:rPr>
            </a:br>
            <a:r>
              <a:rPr lang="tr-TR" sz="2100" b="1" dirty="0">
                <a:latin typeface="+mn-lt"/>
              </a:rPr>
              <a:t>                                   General </a:t>
            </a:r>
            <a:r>
              <a:rPr lang="tr-TR" sz="2100" b="1" dirty="0" err="1">
                <a:latin typeface="+mn-lt"/>
              </a:rPr>
              <a:t>Diagnosis</a:t>
            </a:r>
            <a:endParaRPr lang="tr-TR" sz="2100" b="1" dirty="0">
              <a:latin typeface="+mn-lt"/>
            </a:endParaRPr>
          </a:p>
        </p:txBody>
      </p:sp>
      <p:sp>
        <p:nvSpPr>
          <p:cNvPr id="3" name="İçerik Yer Tutucusu 2"/>
          <p:cNvSpPr>
            <a:spLocks noGrp="1"/>
          </p:cNvSpPr>
          <p:nvPr>
            <p:ph idx="1"/>
          </p:nvPr>
        </p:nvSpPr>
        <p:spPr/>
        <p:txBody>
          <a:bodyPr>
            <a:normAutofit/>
          </a:bodyPr>
          <a:lstStyle/>
          <a:p>
            <a:pPr>
              <a:buFont typeface="Wingdings" pitchFamily="2" charset="2"/>
              <a:buChar char="Ø"/>
            </a:pPr>
            <a:r>
              <a:rPr lang="en-US" sz="2800" dirty="0"/>
              <a:t>Pathological diagnosis should be confirmed by a pathologist</a:t>
            </a:r>
            <a:r>
              <a:rPr lang="tr-TR" sz="2800" dirty="0"/>
              <a:t>  </a:t>
            </a:r>
            <a:r>
              <a:rPr lang="en-US" sz="2800" dirty="0">
                <a:highlight>
                  <a:srgbClr val="FF0000"/>
                </a:highlight>
              </a:rPr>
              <a:t>with expertise and experience in the diagnosis </a:t>
            </a:r>
            <a:r>
              <a:rPr lang="en-US" sz="2800" dirty="0"/>
              <a:t>of gynecologic</a:t>
            </a:r>
            <a:r>
              <a:rPr lang="tr-TR" sz="2800" dirty="0"/>
              <a:t> </a:t>
            </a:r>
            <a:r>
              <a:rPr lang="tr-TR" sz="2800" dirty="0" err="1"/>
              <a:t>mesenchymal</a:t>
            </a:r>
            <a:r>
              <a:rPr lang="tr-TR" sz="2800" dirty="0"/>
              <a:t> </a:t>
            </a:r>
            <a:r>
              <a:rPr lang="tr-TR" sz="2800" dirty="0" err="1"/>
              <a:t>tumors</a:t>
            </a:r>
            <a:r>
              <a:rPr lang="tr-TR" sz="2800" dirty="0"/>
              <a:t>, </a:t>
            </a:r>
            <a:r>
              <a:rPr lang="tr-TR" sz="2800" dirty="0" err="1"/>
              <a:t>preferably</a:t>
            </a:r>
            <a:r>
              <a:rPr lang="tr-TR" sz="2800" dirty="0"/>
              <a:t> at a </a:t>
            </a:r>
            <a:r>
              <a:rPr lang="tr-TR" sz="2800" dirty="0" err="1"/>
              <a:t>sarcoma</a:t>
            </a:r>
            <a:r>
              <a:rPr lang="tr-TR" sz="2800" dirty="0"/>
              <a:t> </a:t>
            </a:r>
            <a:r>
              <a:rPr lang="tr-TR" sz="2800" dirty="0" err="1"/>
              <a:t>reference</a:t>
            </a:r>
            <a:r>
              <a:rPr lang="tr-TR" sz="2800" dirty="0"/>
              <a:t>  </a:t>
            </a:r>
            <a:r>
              <a:rPr lang="tr-TR" sz="2800" dirty="0" err="1"/>
              <a:t>center</a:t>
            </a:r>
            <a:r>
              <a:rPr lang="tr-TR" sz="2800" dirty="0"/>
              <a:t> (IV, A).</a:t>
            </a:r>
          </a:p>
          <a:p>
            <a:pPr marL="0" indent="0">
              <a:buNone/>
            </a:pPr>
            <a:r>
              <a:rPr lang="en-US" sz="2800" dirty="0"/>
              <a:t>► Molecular testing may be required to </a:t>
            </a:r>
            <a:r>
              <a:rPr lang="en-US" sz="2800" dirty="0">
                <a:highlight>
                  <a:srgbClr val="FF0000"/>
                </a:highlight>
              </a:rPr>
              <a:t>confirm pathological</a:t>
            </a:r>
            <a:r>
              <a:rPr lang="tr-TR" sz="2800" dirty="0">
                <a:highlight>
                  <a:srgbClr val="FF0000"/>
                </a:highlight>
              </a:rPr>
              <a:t> </a:t>
            </a:r>
            <a:r>
              <a:rPr lang="en-US" sz="2800" dirty="0"/>
              <a:t>diagnosis and to identify therapeutic targets (IV, C).</a:t>
            </a:r>
          </a:p>
          <a:p>
            <a:pPr marL="0" indent="0">
              <a:buNone/>
            </a:pPr>
            <a:r>
              <a:rPr lang="en-US" sz="2800" dirty="0"/>
              <a:t>►► Sampling should be based </a:t>
            </a:r>
            <a:r>
              <a:rPr lang="en-US" sz="2800" dirty="0">
                <a:highlight>
                  <a:srgbClr val="FF0000"/>
                </a:highlight>
              </a:rPr>
              <a:t>on a careful macroscopic examination</a:t>
            </a:r>
            <a:r>
              <a:rPr lang="tr-TR" sz="2800" dirty="0">
                <a:highlight>
                  <a:srgbClr val="FF0000"/>
                </a:highlight>
              </a:rPr>
              <a:t> </a:t>
            </a:r>
            <a:r>
              <a:rPr lang="en-US" sz="2800" dirty="0"/>
              <a:t>(V, B).</a:t>
            </a:r>
          </a:p>
          <a:p>
            <a:pPr marL="0" indent="0">
              <a:buNone/>
            </a:pPr>
            <a:endParaRPr lang="tr-TR" dirty="0"/>
          </a:p>
        </p:txBody>
      </p:sp>
      <p:sp>
        <p:nvSpPr>
          <p:cNvPr id="4" name="Dikdörtgen 3"/>
          <p:cNvSpPr/>
          <p:nvPr/>
        </p:nvSpPr>
        <p:spPr>
          <a:xfrm>
            <a:off x="3911663" y="6176963"/>
            <a:ext cx="4603687" cy="230832"/>
          </a:xfrm>
          <a:prstGeom prst="rect">
            <a:avLst/>
          </a:prstGeom>
        </p:spPr>
        <p:txBody>
          <a:bodyPr wrap="square">
            <a:spAutoFit/>
          </a:bodyPr>
          <a:lstStyle/>
          <a:p>
            <a:pPr defTabSz="685800"/>
            <a:r>
              <a:rPr lang="tr-TR" sz="900" dirty="0">
                <a:solidFill>
                  <a:prstClr val="black"/>
                </a:solidFill>
                <a:latin typeface="HelveticaNeueLTStd-Cn"/>
              </a:rPr>
              <a:t>Ray-</a:t>
            </a:r>
            <a:r>
              <a:rPr lang="tr-TR" sz="900" dirty="0" err="1">
                <a:solidFill>
                  <a:prstClr val="black"/>
                </a:solidFill>
                <a:latin typeface="HelveticaNeueLTStd-Cn"/>
              </a:rPr>
              <a:t>Coquard</a:t>
            </a:r>
            <a:r>
              <a:rPr lang="da-DK" sz="900" dirty="0">
                <a:solidFill>
                  <a:prstClr val="black"/>
                </a:solidFill>
                <a:latin typeface="HelveticaNeueLTStd-Cn"/>
              </a:rPr>
              <a:t>I, </a:t>
            </a:r>
            <a:r>
              <a:rPr lang="da-DK" sz="900" i="1" dirty="0">
                <a:solidFill>
                  <a:prstClr val="black"/>
                </a:solidFill>
                <a:latin typeface="HelveticaNeueLTStd-CnO"/>
              </a:rPr>
              <a:t>et al</a:t>
            </a:r>
            <a:r>
              <a:rPr lang="da-DK" sz="900" dirty="0">
                <a:solidFill>
                  <a:prstClr val="black"/>
                </a:solidFill>
                <a:latin typeface="HelveticaNeueLTStd-Cn"/>
              </a:rPr>
              <a:t>. </a:t>
            </a:r>
            <a:r>
              <a:rPr lang="da-DK" sz="900" i="1" dirty="0">
                <a:solidFill>
                  <a:prstClr val="black"/>
                </a:solidFill>
                <a:latin typeface="HelveticaNeueLTStd-CnO"/>
              </a:rPr>
              <a:t>Int J Gynecol Cancer </a:t>
            </a:r>
            <a:r>
              <a:rPr lang="da-DK" sz="900" dirty="0">
                <a:solidFill>
                  <a:prstClr val="black"/>
                </a:solidFill>
                <a:latin typeface="HelveticaNeueLTStd-Cn"/>
              </a:rPr>
              <a:t>2024;</a:t>
            </a:r>
            <a:r>
              <a:rPr lang="da-DK" sz="900" dirty="0">
                <a:solidFill>
                  <a:prstClr val="black"/>
                </a:solidFill>
                <a:latin typeface="HelveticaNeueLTStd-BdCn"/>
              </a:rPr>
              <a:t>0</a:t>
            </a:r>
            <a:r>
              <a:rPr lang="da-DK" sz="900" dirty="0">
                <a:solidFill>
                  <a:prstClr val="black"/>
                </a:solidFill>
                <a:latin typeface="HelveticaNeueLTStd-Cn"/>
              </a:rPr>
              <a:t>:1–23. doi:10.1136/ijgc-2024-005823</a:t>
            </a:r>
            <a:endParaRPr lang="tr-TR" sz="900" dirty="0">
              <a:solidFill>
                <a:prstClr val="black"/>
              </a:solidFill>
              <a:latin typeface="Calibri" panose="020F0502020204030204"/>
            </a:endParaRPr>
          </a:p>
        </p:txBody>
      </p:sp>
    </p:spTree>
    <p:extLst>
      <p:ext uri="{BB962C8B-B14F-4D97-AF65-F5344CB8AC3E}">
        <p14:creationId xmlns:p14="http://schemas.microsoft.com/office/powerpoint/2010/main" val="29751743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09897" y="350376"/>
            <a:ext cx="7886700" cy="1268016"/>
          </a:xfrm>
          <a:solidFill>
            <a:srgbClr val="FFC000"/>
          </a:solidFill>
        </p:spPr>
        <p:txBody>
          <a:bodyPr>
            <a:normAutofit fontScale="90000"/>
          </a:bodyPr>
          <a:lstStyle/>
          <a:p>
            <a:pPr algn="ctr"/>
            <a:r>
              <a:rPr lang="tr-TR" b="1" dirty="0"/>
              <a:t>ESGO/EURACAN/GCIG </a:t>
            </a:r>
            <a:r>
              <a:rPr lang="tr-TR" b="1" dirty="0" err="1"/>
              <a:t>guidelines</a:t>
            </a:r>
            <a:r>
              <a:rPr lang="tr-TR" b="1" dirty="0"/>
              <a:t> :</a:t>
            </a:r>
            <a:r>
              <a:rPr lang="en-US" b="1" i="1" dirty="0"/>
              <a:t>General Recommendations</a:t>
            </a:r>
            <a:br>
              <a:rPr lang="en-US" b="1" i="1" dirty="0"/>
            </a:br>
            <a:endParaRPr lang="tr-TR" b="1" dirty="0"/>
          </a:p>
        </p:txBody>
      </p:sp>
      <p:sp>
        <p:nvSpPr>
          <p:cNvPr id="3" name="İçerik Yer Tutucusu 2"/>
          <p:cNvSpPr>
            <a:spLocks noGrp="1"/>
          </p:cNvSpPr>
          <p:nvPr>
            <p:ph idx="1"/>
          </p:nvPr>
        </p:nvSpPr>
        <p:spPr/>
        <p:txBody>
          <a:bodyPr>
            <a:normAutofit/>
          </a:bodyPr>
          <a:lstStyle/>
          <a:p>
            <a:pPr>
              <a:buFont typeface="Wingdings" pitchFamily="2" charset="2"/>
              <a:buChar char="Ø"/>
            </a:pPr>
            <a:r>
              <a:rPr lang="en-US" sz="2400" dirty="0"/>
              <a:t>Atypical uterine fibroid findings on baseline pelvic ultrasound scans, should be </a:t>
            </a:r>
            <a:r>
              <a:rPr lang="en-US" sz="2400" dirty="0">
                <a:solidFill>
                  <a:srgbClr val="FF0000"/>
                </a:solidFill>
              </a:rPr>
              <a:t>referred to MRI or specialized ultrasound </a:t>
            </a:r>
            <a:r>
              <a:rPr lang="en-US" sz="2400" dirty="0"/>
              <a:t>(V, B).</a:t>
            </a:r>
          </a:p>
          <a:p>
            <a:pPr marL="0" indent="0">
              <a:buNone/>
            </a:pPr>
            <a:endParaRPr lang="en-US" sz="2400" dirty="0"/>
          </a:p>
          <a:p>
            <a:pPr>
              <a:buFont typeface="Wingdings" pitchFamily="2" charset="2"/>
              <a:buChar char="Ø"/>
            </a:pPr>
            <a:r>
              <a:rPr lang="en-US" sz="2400" dirty="0">
                <a:solidFill>
                  <a:srgbClr val="FF0000"/>
                </a:solidFill>
              </a:rPr>
              <a:t>Specialized cancer center by an experienced sonographer </a:t>
            </a:r>
            <a:r>
              <a:rPr lang="en-US" sz="2400" dirty="0"/>
              <a:t>fully dedicated to the imaging of gynecological cancers (V, A).</a:t>
            </a:r>
          </a:p>
          <a:p>
            <a:pPr marL="0" indent="0">
              <a:buNone/>
            </a:pPr>
            <a:endParaRPr lang="en-US" sz="2400" dirty="0"/>
          </a:p>
          <a:p>
            <a:pPr>
              <a:buFont typeface="Wingdings" pitchFamily="2" charset="2"/>
              <a:buChar char="Ø"/>
            </a:pPr>
            <a:r>
              <a:rPr lang="en-US" sz="2400" dirty="0"/>
              <a:t>Should be performed by </a:t>
            </a:r>
            <a:r>
              <a:rPr lang="en-US" sz="2400" dirty="0">
                <a:solidFill>
                  <a:srgbClr val="FF0000"/>
                </a:solidFill>
              </a:rPr>
              <a:t>subspecialist radiologists </a:t>
            </a:r>
            <a:r>
              <a:rPr lang="en-US" sz="2400" dirty="0"/>
              <a:t>evaluating specific MRI features (V, A).</a:t>
            </a:r>
          </a:p>
          <a:p>
            <a:endParaRPr lang="tr-TR" sz="2400" dirty="0"/>
          </a:p>
        </p:txBody>
      </p:sp>
      <p:sp>
        <p:nvSpPr>
          <p:cNvPr id="4" name="Dikdörtgen 3"/>
          <p:cNvSpPr/>
          <p:nvPr/>
        </p:nvSpPr>
        <p:spPr>
          <a:xfrm>
            <a:off x="4094430" y="5727023"/>
            <a:ext cx="4603687" cy="230832"/>
          </a:xfrm>
          <a:prstGeom prst="rect">
            <a:avLst/>
          </a:prstGeom>
        </p:spPr>
        <p:txBody>
          <a:bodyPr wrap="square">
            <a:spAutoFit/>
          </a:bodyPr>
          <a:lstStyle/>
          <a:p>
            <a:pPr defTabSz="685800"/>
            <a:r>
              <a:rPr lang="tr-TR" sz="900" dirty="0">
                <a:solidFill>
                  <a:prstClr val="black"/>
                </a:solidFill>
                <a:latin typeface="HelveticaNeueLTStd-Cn"/>
              </a:rPr>
              <a:t>Ray-</a:t>
            </a:r>
            <a:r>
              <a:rPr lang="tr-TR" sz="900" dirty="0" err="1">
                <a:solidFill>
                  <a:prstClr val="black"/>
                </a:solidFill>
                <a:latin typeface="HelveticaNeueLTStd-Cn"/>
              </a:rPr>
              <a:t>Coquard</a:t>
            </a:r>
            <a:r>
              <a:rPr lang="da-DK" sz="900" dirty="0">
                <a:solidFill>
                  <a:prstClr val="black"/>
                </a:solidFill>
                <a:latin typeface="HelveticaNeueLTStd-Cn"/>
              </a:rPr>
              <a:t>I, </a:t>
            </a:r>
            <a:r>
              <a:rPr lang="da-DK" sz="900" i="1" dirty="0">
                <a:solidFill>
                  <a:prstClr val="black"/>
                </a:solidFill>
                <a:latin typeface="HelveticaNeueLTStd-CnO"/>
              </a:rPr>
              <a:t>et al</a:t>
            </a:r>
            <a:r>
              <a:rPr lang="da-DK" sz="900" dirty="0">
                <a:solidFill>
                  <a:prstClr val="black"/>
                </a:solidFill>
                <a:latin typeface="HelveticaNeueLTStd-Cn"/>
              </a:rPr>
              <a:t>. </a:t>
            </a:r>
            <a:r>
              <a:rPr lang="da-DK" sz="900" i="1" dirty="0">
                <a:solidFill>
                  <a:prstClr val="black"/>
                </a:solidFill>
                <a:latin typeface="HelveticaNeueLTStd-CnO"/>
              </a:rPr>
              <a:t>Int J Gynecol Cancer </a:t>
            </a:r>
            <a:r>
              <a:rPr lang="da-DK" sz="900" dirty="0">
                <a:solidFill>
                  <a:prstClr val="black"/>
                </a:solidFill>
                <a:latin typeface="HelveticaNeueLTStd-Cn"/>
              </a:rPr>
              <a:t>2024;</a:t>
            </a:r>
            <a:r>
              <a:rPr lang="da-DK" sz="900" dirty="0">
                <a:solidFill>
                  <a:prstClr val="black"/>
                </a:solidFill>
                <a:latin typeface="HelveticaNeueLTStd-BdCn"/>
              </a:rPr>
              <a:t>0</a:t>
            </a:r>
            <a:r>
              <a:rPr lang="da-DK" sz="900" dirty="0">
                <a:solidFill>
                  <a:prstClr val="black"/>
                </a:solidFill>
                <a:latin typeface="HelveticaNeueLTStd-Cn"/>
              </a:rPr>
              <a:t>:1–23. doi:10.1136/ijgc-2024-005823</a:t>
            </a:r>
            <a:endParaRPr lang="tr-TR" sz="900" dirty="0">
              <a:solidFill>
                <a:prstClr val="black"/>
              </a:solidFill>
              <a:latin typeface="Calibri" panose="020F0502020204030204"/>
            </a:endParaRPr>
          </a:p>
        </p:txBody>
      </p:sp>
    </p:spTree>
    <p:extLst>
      <p:ext uri="{BB962C8B-B14F-4D97-AF65-F5344CB8AC3E}">
        <p14:creationId xmlns:p14="http://schemas.microsoft.com/office/powerpoint/2010/main" val="34775068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Yer Tutucusu 4"/>
          <p:cNvSpPr>
            <a:spLocks noGrp="1"/>
          </p:cNvSpPr>
          <p:nvPr>
            <p:ph type="body" idx="1"/>
          </p:nvPr>
        </p:nvSpPr>
        <p:spPr>
          <a:xfrm>
            <a:off x="2057407" y="323478"/>
            <a:ext cx="5055911" cy="617934"/>
          </a:xfrm>
          <a:solidFill>
            <a:srgbClr val="FFC000"/>
          </a:solidFill>
        </p:spPr>
        <p:txBody>
          <a:bodyPr>
            <a:normAutofit/>
          </a:bodyPr>
          <a:lstStyle/>
          <a:p>
            <a:pPr algn="ctr"/>
            <a:r>
              <a:rPr lang="tr-TR" sz="3200" dirty="0" err="1"/>
              <a:t>Diagnosis</a:t>
            </a:r>
            <a:endParaRPr lang="tr-TR" sz="3200" dirty="0"/>
          </a:p>
        </p:txBody>
      </p:sp>
      <p:sp>
        <p:nvSpPr>
          <p:cNvPr id="3" name="İçerik Yer Tutucusu 2"/>
          <p:cNvSpPr>
            <a:spLocks noGrp="1"/>
          </p:cNvSpPr>
          <p:nvPr>
            <p:ph sz="half" idx="2"/>
          </p:nvPr>
        </p:nvSpPr>
        <p:spPr>
          <a:xfrm>
            <a:off x="120583" y="1828613"/>
            <a:ext cx="4184340" cy="2928584"/>
          </a:xfrm>
        </p:spPr>
        <p:txBody>
          <a:bodyPr>
            <a:noAutofit/>
          </a:bodyPr>
          <a:lstStyle/>
          <a:p>
            <a:pPr marL="0" indent="0">
              <a:buNone/>
            </a:pPr>
            <a:r>
              <a:rPr lang="tr-TR" sz="1200" b="1" dirty="0" err="1"/>
              <a:t>uLMS</a:t>
            </a:r>
            <a:endParaRPr lang="tr-TR" sz="1200" b="1" dirty="0"/>
          </a:p>
          <a:p>
            <a:pPr marL="0" indent="0">
              <a:buNone/>
            </a:pPr>
            <a:r>
              <a:rPr lang="en-US" sz="1200" b="1" dirty="0"/>
              <a:t>►► morphology (2020</a:t>
            </a:r>
            <a:r>
              <a:rPr lang="tr-TR" sz="1200" b="1" dirty="0"/>
              <a:t> </a:t>
            </a:r>
            <a:r>
              <a:rPr lang="en-US" sz="1200" b="1" dirty="0"/>
              <a:t>WHO and ICCR criteria) and</a:t>
            </a:r>
            <a:r>
              <a:rPr lang="tr-TR" sz="1200" b="1" dirty="0"/>
              <a:t> </a:t>
            </a:r>
            <a:r>
              <a:rPr lang="en-US" sz="1200" b="1" dirty="0" err="1"/>
              <a:t>mmunohistochemistry</a:t>
            </a:r>
            <a:r>
              <a:rPr lang="en-US" sz="1200" b="1" dirty="0"/>
              <a:t> </a:t>
            </a:r>
            <a:r>
              <a:rPr lang="tr-TR" sz="1200" b="1" dirty="0"/>
              <a:t>(IV, B).</a:t>
            </a:r>
          </a:p>
          <a:p>
            <a:pPr marL="0" indent="0">
              <a:buNone/>
            </a:pPr>
            <a:r>
              <a:rPr lang="tr-TR" sz="1200" b="1" dirty="0"/>
              <a:t>HG-ESS</a:t>
            </a:r>
          </a:p>
          <a:p>
            <a:pPr marL="0" indent="0">
              <a:buNone/>
            </a:pPr>
            <a:r>
              <a:rPr lang="tr-TR" sz="1200" b="1" dirty="0"/>
              <a:t>►► </a:t>
            </a:r>
            <a:r>
              <a:rPr lang="en-US" sz="1200" b="1" dirty="0"/>
              <a:t>morphology (</a:t>
            </a:r>
            <a:r>
              <a:rPr lang="en-US" sz="1000" b="1" dirty="0"/>
              <a:t>atypia,</a:t>
            </a:r>
            <a:r>
              <a:rPr lang="tr-TR" sz="1000" b="1" dirty="0"/>
              <a:t> </a:t>
            </a:r>
            <a:r>
              <a:rPr lang="en-US" sz="1000" b="1" dirty="0"/>
              <a:t>mitotic count and necrosis, frequent </a:t>
            </a:r>
            <a:r>
              <a:rPr lang="en-US" sz="1000" b="1" dirty="0" err="1"/>
              <a:t>lymphovascular</a:t>
            </a:r>
            <a:r>
              <a:rPr lang="en-US" sz="1000" b="1" dirty="0"/>
              <a:t> invasion</a:t>
            </a:r>
            <a:r>
              <a:rPr lang="en-US" sz="1200" b="1" dirty="0"/>
              <a:t>)</a:t>
            </a:r>
            <a:r>
              <a:rPr lang="tr-TR" sz="1200" b="1" dirty="0"/>
              <a:t> </a:t>
            </a:r>
            <a:r>
              <a:rPr lang="en-US" sz="1200" b="1" dirty="0"/>
              <a:t>and immunohistochemistry (</a:t>
            </a:r>
            <a:r>
              <a:rPr lang="en-US" sz="1000" b="1" dirty="0"/>
              <a:t>frequent Cyclin D1 and/or BCOR</a:t>
            </a:r>
            <a:r>
              <a:rPr lang="tr-TR" sz="1000" b="1" dirty="0"/>
              <a:t>  </a:t>
            </a:r>
            <a:r>
              <a:rPr lang="en-US" sz="1000" b="1" dirty="0"/>
              <a:t>overexpression and/or altered ER/PR expression</a:t>
            </a:r>
            <a:r>
              <a:rPr lang="en-US" sz="1200" b="1" dirty="0"/>
              <a:t>). </a:t>
            </a:r>
            <a:r>
              <a:rPr lang="tr-TR" sz="1200" b="1" dirty="0"/>
              <a:t>(IV, C).</a:t>
            </a:r>
          </a:p>
          <a:p>
            <a:pPr marL="0" indent="0">
              <a:buNone/>
            </a:pPr>
            <a:r>
              <a:rPr lang="en-US" sz="1200" b="1" dirty="0"/>
              <a:t>►► </a:t>
            </a:r>
            <a:r>
              <a:rPr lang="en-US" sz="1200" b="1" dirty="0">
                <a:highlight>
                  <a:srgbClr val="FF0000"/>
                </a:highlight>
              </a:rPr>
              <a:t>Molecular analysis is indicated and encouraged to detect</a:t>
            </a:r>
            <a:r>
              <a:rPr lang="tr-TR" sz="1200" b="1" dirty="0">
                <a:highlight>
                  <a:srgbClr val="FF0000"/>
                </a:highlight>
              </a:rPr>
              <a:t> </a:t>
            </a:r>
            <a:r>
              <a:rPr lang="en-US" sz="1200" b="1" i="1" dirty="0">
                <a:highlight>
                  <a:srgbClr val="FF0000"/>
                </a:highlight>
              </a:rPr>
              <a:t>BCOR, YWHAE, </a:t>
            </a:r>
            <a:r>
              <a:rPr lang="en-US" sz="1200" b="1" dirty="0">
                <a:highlight>
                  <a:srgbClr val="FF0000"/>
                </a:highlight>
              </a:rPr>
              <a:t>or </a:t>
            </a:r>
            <a:r>
              <a:rPr lang="en-US" sz="1200" b="1" i="1" dirty="0">
                <a:highlight>
                  <a:srgbClr val="FF0000"/>
                </a:highlight>
              </a:rPr>
              <a:t>BCORL1 </a:t>
            </a:r>
            <a:r>
              <a:rPr lang="en-US" sz="1200" b="1" dirty="0">
                <a:highlight>
                  <a:srgbClr val="FF0000"/>
                </a:highlight>
              </a:rPr>
              <a:t>alterations (IV, B).</a:t>
            </a:r>
            <a:endParaRPr lang="tr-TR" sz="1200" b="1" dirty="0">
              <a:highlight>
                <a:srgbClr val="FF0000"/>
              </a:highlight>
            </a:endParaRPr>
          </a:p>
          <a:p>
            <a:pPr marL="0" indent="0">
              <a:buNone/>
            </a:pPr>
            <a:r>
              <a:rPr lang="tr-TR" sz="1200" b="1" dirty="0"/>
              <a:t>UUS</a:t>
            </a:r>
          </a:p>
          <a:p>
            <a:pPr marL="0" indent="0">
              <a:buNone/>
            </a:pPr>
            <a:r>
              <a:rPr lang="en-US" sz="1200" b="1" dirty="0"/>
              <a:t>►► immunohistochemistry</a:t>
            </a:r>
            <a:r>
              <a:rPr lang="tr-TR" sz="1200" b="1" dirty="0"/>
              <a:t>  </a:t>
            </a:r>
            <a:r>
              <a:rPr lang="en-US" sz="1200" b="1" dirty="0"/>
              <a:t>and molecular studies (RNA sequencing) are indicated to</a:t>
            </a:r>
            <a:r>
              <a:rPr lang="tr-TR" sz="1200" b="1" dirty="0"/>
              <a:t> </a:t>
            </a:r>
            <a:r>
              <a:rPr lang="en-US" sz="1200" b="1" dirty="0"/>
              <a:t>exclude other tumor types (IV, B).</a:t>
            </a:r>
          </a:p>
          <a:p>
            <a:pPr marL="0" indent="0">
              <a:buNone/>
            </a:pPr>
            <a:r>
              <a:rPr lang="tr-TR" sz="1200" b="1" dirty="0"/>
              <a:t>LG-ESS</a:t>
            </a:r>
          </a:p>
          <a:p>
            <a:pPr marL="0" indent="0">
              <a:buNone/>
            </a:pPr>
            <a:r>
              <a:rPr lang="en-US" sz="1200" b="1" dirty="0"/>
              <a:t>►► An endometrial </a:t>
            </a:r>
            <a:r>
              <a:rPr lang="en-US" sz="1200" b="1" dirty="0">
                <a:solidFill>
                  <a:srgbClr val="FF0000"/>
                </a:solidFill>
              </a:rPr>
              <a:t>stromal tumor with </a:t>
            </a:r>
            <a:r>
              <a:rPr lang="en-US" sz="1200" b="1" dirty="0" err="1">
                <a:solidFill>
                  <a:srgbClr val="FF0000"/>
                </a:solidFill>
              </a:rPr>
              <a:t>permeative</a:t>
            </a:r>
            <a:r>
              <a:rPr lang="en-US" sz="1200" b="1" dirty="0">
                <a:solidFill>
                  <a:srgbClr val="FF0000"/>
                </a:solidFill>
              </a:rPr>
              <a:t> (tongue-like)</a:t>
            </a:r>
            <a:r>
              <a:rPr lang="tr-TR" sz="1200" b="1" dirty="0">
                <a:solidFill>
                  <a:srgbClr val="FF0000"/>
                </a:solidFill>
              </a:rPr>
              <a:t> </a:t>
            </a:r>
            <a:r>
              <a:rPr lang="en-US" sz="1200" b="1" dirty="0">
                <a:solidFill>
                  <a:srgbClr val="FF0000"/>
                </a:solidFill>
              </a:rPr>
              <a:t>infiltration of the myometrium </a:t>
            </a:r>
            <a:r>
              <a:rPr lang="en-US" sz="1200" b="1" dirty="0"/>
              <a:t>(&gt;3 finger-like</a:t>
            </a:r>
            <a:r>
              <a:rPr lang="tr-TR" sz="1200" b="1" dirty="0"/>
              <a:t> </a:t>
            </a:r>
            <a:r>
              <a:rPr lang="tr-TR" sz="1200" b="1" dirty="0" err="1"/>
              <a:t>projections</a:t>
            </a:r>
            <a:r>
              <a:rPr lang="tr-TR" sz="1200" b="1" dirty="0"/>
              <a:t> </a:t>
            </a:r>
            <a:r>
              <a:rPr lang="tr-TR" sz="1200" b="1" dirty="0" err="1"/>
              <a:t>measuring</a:t>
            </a:r>
            <a:r>
              <a:rPr lang="tr-TR" sz="1200" b="1" dirty="0"/>
              <a:t>&gt; </a:t>
            </a:r>
            <a:r>
              <a:rPr lang="en-US" sz="1200" b="1" dirty="0"/>
              <a:t>3 mm from tumor periphery) and/or lympho-vascular</a:t>
            </a:r>
            <a:r>
              <a:rPr lang="tr-TR" sz="1200" b="1" dirty="0"/>
              <a:t> </a:t>
            </a:r>
            <a:r>
              <a:rPr lang="en-US" sz="1200" b="1" dirty="0"/>
              <a:t>invasion is diagnostic of LG-ESS.</a:t>
            </a:r>
            <a:r>
              <a:rPr lang="tr-TR" sz="1200" b="1" dirty="0"/>
              <a:t> </a:t>
            </a:r>
            <a:r>
              <a:rPr lang="tr-TR" sz="1200" b="1" dirty="0" err="1"/>
              <a:t>Detection</a:t>
            </a:r>
            <a:r>
              <a:rPr lang="tr-TR" sz="1200" b="1" dirty="0"/>
              <a:t> of LG-ESS </a:t>
            </a:r>
            <a:r>
              <a:rPr lang="tr-TR" sz="1200" b="1" dirty="0" err="1"/>
              <a:t>Associated</a:t>
            </a:r>
            <a:r>
              <a:rPr lang="tr-TR" sz="1200" b="1" dirty="0"/>
              <a:t>  </a:t>
            </a:r>
            <a:r>
              <a:rPr lang="en-US" sz="1200" b="1" dirty="0"/>
              <a:t>fusions may be helpful (IV, C).</a:t>
            </a:r>
            <a:endParaRPr lang="tr-TR" sz="1200" b="1" dirty="0"/>
          </a:p>
        </p:txBody>
      </p:sp>
      <p:sp>
        <p:nvSpPr>
          <p:cNvPr id="7" name="İçerik Yer Tutucusu 6"/>
          <p:cNvSpPr>
            <a:spLocks noGrp="1"/>
          </p:cNvSpPr>
          <p:nvPr>
            <p:ph sz="quarter" idx="4"/>
          </p:nvPr>
        </p:nvSpPr>
        <p:spPr>
          <a:xfrm>
            <a:off x="4881403" y="1465505"/>
            <a:ext cx="4070723" cy="2763441"/>
          </a:xfrm>
        </p:spPr>
        <p:txBody>
          <a:bodyPr>
            <a:noAutofit/>
          </a:bodyPr>
          <a:lstStyle/>
          <a:p>
            <a:pPr marL="0" indent="0">
              <a:buNone/>
            </a:pPr>
            <a:endParaRPr lang="en-US" sz="1200" b="1" dirty="0"/>
          </a:p>
          <a:p>
            <a:pPr marL="0" indent="0">
              <a:buNone/>
            </a:pPr>
            <a:r>
              <a:rPr lang="tr-TR" sz="1200" b="1" dirty="0" err="1"/>
              <a:t>Adenosarcoma</a:t>
            </a:r>
            <a:endParaRPr lang="tr-TR" sz="1200" b="1" dirty="0"/>
          </a:p>
          <a:p>
            <a:pPr marL="0" indent="0">
              <a:buNone/>
            </a:pPr>
            <a:r>
              <a:rPr lang="en-US" sz="1200" b="1" dirty="0"/>
              <a:t>►► morphology (IV, B).</a:t>
            </a:r>
          </a:p>
          <a:p>
            <a:pPr marL="0" indent="0">
              <a:buNone/>
            </a:pPr>
            <a:r>
              <a:rPr lang="en-US" sz="1200" b="1" dirty="0"/>
              <a:t>►► The following aggressive prognostic factors should be taken</a:t>
            </a:r>
            <a:r>
              <a:rPr lang="tr-TR" sz="1200" b="1" dirty="0"/>
              <a:t>  </a:t>
            </a:r>
            <a:r>
              <a:rPr lang="tr-TR" sz="1200" b="1" dirty="0" err="1"/>
              <a:t>into</a:t>
            </a:r>
            <a:r>
              <a:rPr lang="tr-TR" sz="1200" b="1" dirty="0"/>
              <a:t> </a:t>
            </a:r>
            <a:r>
              <a:rPr lang="tr-TR" sz="1200" b="1" dirty="0" err="1"/>
              <a:t>account</a:t>
            </a:r>
            <a:r>
              <a:rPr lang="tr-TR" sz="1200" b="1" dirty="0"/>
              <a:t> (IV, B):</a:t>
            </a:r>
          </a:p>
          <a:p>
            <a:pPr marL="0" indent="0">
              <a:buNone/>
            </a:pPr>
            <a:r>
              <a:rPr lang="tr-TR" sz="1200" b="1" dirty="0"/>
              <a:t>–– </a:t>
            </a:r>
            <a:r>
              <a:rPr lang="tr-TR" sz="1200" b="1" dirty="0" err="1"/>
              <a:t>Sarcomatous</a:t>
            </a:r>
            <a:r>
              <a:rPr lang="tr-TR" sz="1200" b="1" dirty="0"/>
              <a:t> </a:t>
            </a:r>
            <a:r>
              <a:rPr lang="tr-TR" sz="1200" b="1" dirty="0" err="1"/>
              <a:t>overgrowth</a:t>
            </a:r>
            <a:endParaRPr lang="tr-TR" sz="1200" b="1" dirty="0"/>
          </a:p>
          <a:p>
            <a:pPr marL="0" indent="0">
              <a:buNone/>
            </a:pPr>
            <a:r>
              <a:rPr lang="tr-TR" sz="1200" b="1" dirty="0"/>
              <a:t>–– High-</a:t>
            </a:r>
            <a:r>
              <a:rPr lang="tr-TR" sz="1200" b="1" dirty="0" err="1"/>
              <a:t>grade</a:t>
            </a:r>
            <a:r>
              <a:rPr lang="tr-TR" sz="1200" b="1" dirty="0"/>
              <a:t>  </a:t>
            </a:r>
            <a:r>
              <a:rPr lang="tr-TR" sz="1200" b="1" dirty="0" err="1"/>
              <a:t>component</a:t>
            </a:r>
            <a:endParaRPr lang="tr-TR" sz="1200" b="1" dirty="0"/>
          </a:p>
          <a:p>
            <a:pPr marL="0" indent="0">
              <a:buNone/>
            </a:pPr>
            <a:r>
              <a:rPr lang="tr-TR" sz="1200" b="1" dirty="0"/>
              <a:t>–– </a:t>
            </a:r>
            <a:r>
              <a:rPr lang="tr-TR" sz="1200" b="1" dirty="0" err="1"/>
              <a:t>Lympho-vascular</a:t>
            </a:r>
            <a:r>
              <a:rPr lang="tr-TR" sz="1200" b="1" dirty="0"/>
              <a:t> </a:t>
            </a:r>
            <a:r>
              <a:rPr lang="tr-TR" sz="1200" b="1" dirty="0" err="1"/>
              <a:t>invasion</a:t>
            </a:r>
            <a:endParaRPr lang="tr-TR" sz="1200" b="1" dirty="0"/>
          </a:p>
          <a:p>
            <a:pPr marL="0" indent="0">
              <a:buNone/>
            </a:pPr>
            <a:r>
              <a:rPr lang="tr-TR" sz="1200" b="1" dirty="0"/>
              <a:t>–– </a:t>
            </a:r>
            <a:r>
              <a:rPr lang="tr-TR" sz="1200" b="1" dirty="0" err="1"/>
              <a:t>Myometrial</a:t>
            </a:r>
            <a:r>
              <a:rPr lang="tr-TR" sz="1200" b="1" dirty="0"/>
              <a:t> </a:t>
            </a:r>
            <a:r>
              <a:rPr lang="tr-TR" sz="1200" b="1" dirty="0" err="1"/>
              <a:t>infiltration</a:t>
            </a:r>
            <a:endParaRPr lang="tr-TR" sz="1200" b="1" dirty="0"/>
          </a:p>
          <a:p>
            <a:pPr marL="0" indent="0">
              <a:buNone/>
            </a:pPr>
            <a:r>
              <a:rPr lang="tr-TR" sz="1200" b="1" dirty="0" err="1"/>
              <a:t>PEComa</a:t>
            </a:r>
            <a:endParaRPr lang="tr-TR" sz="1200" b="1" dirty="0"/>
          </a:p>
          <a:p>
            <a:pPr marL="0" indent="0">
              <a:buNone/>
            </a:pPr>
            <a:r>
              <a:rPr lang="en-US" sz="1200" b="1" dirty="0"/>
              <a:t>►► The diagnosis is made based on a combination of morphology</a:t>
            </a:r>
            <a:r>
              <a:rPr lang="tr-TR" sz="1200" b="1" dirty="0"/>
              <a:t> </a:t>
            </a:r>
            <a:r>
              <a:rPr lang="en-US" sz="1200" b="1" dirty="0"/>
              <a:t>(perivascular epithelioid cells) and melanocytic markers</a:t>
            </a:r>
            <a:r>
              <a:rPr lang="tr-TR" sz="1200" b="1" dirty="0"/>
              <a:t> </a:t>
            </a:r>
            <a:r>
              <a:rPr lang="en-US" sz="1200" b="1" dirty="0"/>
              <a:t>(HMB45, Melan A) (IV, B).</a:t>
            </a:r>
          </a:p>
          <a:p>
            <a:pPr marL="0" indent="0">
              <a:buNone/>
            </a:pPr>
            <a:r>
              <a:rPr lang="tr-TR" sz="1200" b="1" dirty="0"/>
              <a:t>NTRK</a:t>
            </a:r>
          </a:p>
          <a:p>
            <a:pPr marL="0" indent="0">
              <a:buNone/>
            </a:pPr>
            <a:r>
              <a:rPr lang="en-US" sz="1200" b="1" dirty="0"/>
              <a:t>►► Confirmation of </a:t>
            </a:r>
            <a:r>
              <a:rPr lang="en-US" sz="1200" b="1" i="1" dirty="0"/>
              <a:t>NTRK </a:t>
            </a:r>
            <a:r>
              <a:rPr lang="en-US" sz="1200" b="1" dirty="0"/>
              <a:t>fusion status by molecular methods is</a:t>
            </a:r>
            <a:r>
              <a:rPr lang="tr-TR" sz="1200" b="1" dirty="0"/>
              <a:t> </a:t>
            </a:r>
            <a:r>
              <a:rPr lang="tr-TR" sz="1200" b="1" dirty="0" err="1"/>
              <a:t>essential</a:t>
            </a:r>
            <a:r>
              <a:rPr lang="tr-TR" sz="1200" b="1" dirty="0"/>
              <a:t> </a:t>
            </a:r>
            <a:r>
              <a:rPr lang="tr-TR" sz="1200" b="1" dirty="0" err="1"/>
              <a:t>given</a:t>
            </a:r>
            <a:r>
              <a:rPr lang="tr-TR" sz="1200" b="1" dirty="0"/>
              <a:t> </a:t>
            </a:r>
            <a:r>
              <a:rPr lang="tr-TR" sz="1200" b="1" dirty="0" err="1"/>
              <a:t>pan-Trk</a:t>
            </a:r>
            <a:r>
              <a:rPr lang="tr-TR" sz="1200" b="1" dirty="0"/>
              <a:t> </a:t>
            </a:r>
            <a:r>
              <a:rPr lang="tr-TR" sz="1200" b="1" dirty="0" err="1"/>
              <a:t>expression</a:t>
            </a:r>
            <a:r>
              <a:rPr lang="tr-TR" sz="1200" b="1" dirty="0"/>
              <a:t> in </a:t>
            </a:r>
            <a:r>
              <a:rPr lang="tr-TR" sz="1200" b="1" dirty="0" err="1"/>
              <a:t>other</a:t>
            </a:r>
            <a:r>
              <a:rPr lang="tr-TR" sz="1200" b="1" dirty="0"/>
              <a:t> </a:t>
            </a:r>
            <a:r>
              <a:rPr lang="tr-TR" sz="1200" b="1" dirty="0" err="1"/>
              <a:t>uterine</a:t>
            </a:r>
            <a:r>
              <a:rPr lang="tr-TR" sz="1200" b="1" dirty="0"/>
              <a:t> </a:t>
            </a:r>
            <a:r>
              <a:rPr lang="tr-TR" sz="1200" b="1" dirty="0" err="1"/>
              <a:t>sarcoma</a:t>
            </a:r>
            <a:r>
              <a:rPr lang="tr-TR" sz="1200" b="1" dirty="0"/>
              <a:t> </a:t>
            </a:r>
            <a:r>
              <a:rPr lang="tr-TR" sz="1200" b="1" dirty="0" err="1"/>
              <a:t>subtypes</a:t>
            </a:r>
            <a:r>
              <a:rPr lang="tr-TR" sz="1200" b="1" dirty="0"/>
              <a:t> (HG-ESS  </a:t>
            </a:r>
            <a:r>
              <a:rPr lang="tr-TR" sz="1200" b="1" dirty="0" err="1"/>
              <a:t>and</a:t>
            </a:r>
            <a:r>
              <a:rPr lang="tr-TR" sz="1200" b="1" dirty="0"/>
              <a:t> </a:t>
            </a:r>
            <a:r>
              <a:rPr lang="tr-TR" sz="1200" b="1" dirty="0" err="1"/>
              <a:t>uLMS</a:t>
            </a:r>
            <a:r>
              <a:rPr lang="tr-TR" sz="1200" b="1" dirty="0"/>
              <a:t>) (IV, B).</a:t>
            </a:r>
          </a:p>
          <a:p>
            <a:pPr marL="0" indent="0">
              <a:buNone/>
            </a:pPr>
            <a:endParaRPr lang="tr-TR" sz="1200" b="1" dirty="0"/>
          </a:p>
        </p:txBody>
      </p:sp>
      <p:sp>
        <p:nvSpPr>
          <p:cNvPr id="8" name="Dikdörtgen 7"/>
          <p:cNvSpPr/>
          <p:nvPr/>
        </p:nvSpPr>
        <p:spPr>
          <a:xfrm>
            <a:off x="3991578" y="6261527"/>
            <a:ext cx="4603687" cy="415498"/>
          </a:xfrm>
          <a:prstGeom prst="rect">
            <a:avLst/>
          </a:prstGeom>
        </p:spPr>
        <p:txBody>
          <a:bodyPr wrap="square">
            <a:spAutoFit/>
          </a:bodyPr>
          <a:lstStyle/>
          <a:p>
            <a:pPr defTabSz="685800"/>
            <a:r>
              <a:rPr lang="tr-TR" sz="1050" b="1" dirty="0">
                <a:solidFill>
                  <a:prstClr val="black"/>
                </a:solidFill>
                <a:latin typeface="HelveticaNeueLTStd-Cn"/>
              </a:rPr>
              <a:t>Ray-</a:t>
            </a:r>
            <a:r>
              <a:rPr lang="tr-TR" sz="1050" b="1" dirty="0" err="1">
                <a:solidFill>
                  <a:prstClr val="black"/>
                </a:solidFill>
                <a:latin typeface="HelveticaNeueLTStd-Cn"/>
              </a:rPr>
              <a:t>Coquard</a:t>
            </a:r>
            <a:r>
              <a:rPr lang="da-DK" sz="1050" b="1" dirty="0">
                <a:solidFill>
                  <a:prstClr val="black"/>
                </a:solidFill>
                <a:latin typeface="HelveticaNeueLTStd-Cn"/>
              </a:rPr>
              <a:t>I, </a:t>
            </a:r>
            <a:r>
              <a:rPr lang="da-DK" sz="1050" b="1" i="1" dirty="0">
                <a:solidFill>
                  <a:prstClr val="black"/>
                </a:solidFill>
                <a:latin typeface="HelveticaNeueLTStd-CnO"/>
              </a:rPr>
              <a:t>et al</a:t>
            </a:r>
            <a:r>
              <a:rPr lang="da-DK" sz="1050" b="1" dirty="0">
                <a:solidFill>
                  <a:prstClr val="black"/>
                </a:solidFill>
                <a:latin typeface="HelveticaNeueLTStd-Cn"/>
              </a:rPr>
              <a:t>. </a:t>
            </a:r>
            <a:r>
              <a:rPr lang="da-DK" sz="1050" b="1" i="1" dirty="0">
                <a:solidFill>
                  <a:prstClr val="black"/>
                </a:solidFill>
                <a:latin typeface="HelveticaNeueLTStd-CnO"/>
              </a:rPr>
              <a:t>Int J Gynecol Cancer </a:t>
            </a:r>
            <a:r>
              <a:rPr lang="da-DK" sz="1050" b="1" dirty="0">
                <a:solidFill>
                  <a:prstClr val="black"/>
                </a:solidFill>
                <a:latin typeface="HelveticaNeueLTStd-Cn"/>
              </a:rPr>
              <a:t>2024;</a:t>
            </a:r>
            <a:r>
              <a:rPr lang="da-DK" sz="1050" b="1" dirty="0">
                <a:solidFill>
                  <a:prstClr val="black"/>
                </a:solidFill>
                <a:latin typeface="HelveticaNeueLTStd-BdCn"/>
              </a:rPr>
              <a:t>0</a:t>
            </a:r>
            <a:r>
              <a:rPr lang="da-DK" sz="1050" b="1" dirty="0">
                <a:solidFill>
                  <a:prstClr val="black"/>
                </a:solidFill>
                <a:latin typeface="HelveticaNeueLTStd-Cn"/>
              </a:rPr>
              <a:t>:1–23. doi:10.1136/ijgc-2024-005823</a:t>
            </a:r>
            <a:endParaRPr lang="tr-TR" sz="1050" b="1" dirty="0">
              <a:solidFill>
                <a:prstClr val="black"/>
              </a:solidFill>
              <a:latin typeface="Calibri" panose="020F0502020204030204"/>
            </a:endParaRPr>
          </a:p>
        </p:txBody>
      </p:sp>
    </p:spTree>
    <p:extLst>
      <p:ext uri="{BB962C8B-B14F-4D97-AF65-F5344CB8AC3E}">
        <p14:creationId xmlns:p14="http://schemas.microsoft.com/office/powerpoint/2010/main" val="27668597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solidFill>
            <a:srgbClr val="FFC000"/>
          </a:solidFill>
        </p:spPr>
        <p:txBody>
          <a:bodyPr>
            <a:noAutofit/>
          </a:bodyPr>
          <a:lstStyle/>
          <a:p>
            <a:r>
              <a:rPr lang="tr-TR" sz="1800" b="1" dirty="0">
                <a:latin typeface="+mn-lt"/>
              </a:rPr>
              <a:t>ESGO/EURACAN/GCIG </a:t>
            </a:r>
            <a:r>
              <a:rPr lang="tr-TR" sz="1800" b="1" dirty="0" err="1">
                <a:latin typeface="+mn-lt"/>
              </a:rPr>
              <a:t>guidelines</a:t>
            </a:r>
            <a:r>
              <a:rPr lang="tr-TR" sz="1800" b="1" dirty="0">
                <a:latin typeface="+mn-lt"/>
              </a:rPr>
              <a:t> :</a:t>
            </a:r>
            <a:r>
              <a:rPr lang="en-US" sz="1800" b="1" i="1" dirty="0">
                <a:latin typeface="+mn-lt"/>
              </a:rPr>
              <a:t>Tailoring Surgery in Patients with Symptoms, High-risk Factors, Fertility Needs, Suspicion on Ultrasound or Pelvic MRI</a:t>
            </a:r>
            <a:br>
              <a:rPr lang="en-US" sz="1800" b="1" i="1" dirty="0"/>
            </a:br>
            <a:endParaRPr lang="tr-TR" sz="1800" b="1" dirty="0"/>
          </a:p>
        </p:txBody>
      </p:sp>
      <p:sp>
        <p:nvSpPr>
          <p:cNvPr id="3" name="İçerik Yer Tutucusu 2"/>
          <p:cNvSpPr>
            <a:spLocks noGrp="1"/>
          </p:cNvSpPr>
          <p:nvPr>
            <p:ph idx="1"/>
          </p:nvPr>
        </p:nvSpPr>
        <p:spPr/>
        <p:txBody>
          <a:bodyPr>
            <a:normAutofit/>
          </a:bodyPr>
          <a:lstStyle/>
          <a:p>
            <a:r>
              <a:rPr lang="tr-TR" b="1" dirty="0" err="1"/>
              <a:t>İf</a:t>
            </a:r>
            <a:r>
              <a:rPr lang="tr-TR" b="1" dirty="0"/>
              <a:t> </a:t>
            </a:r>
            <a:r>
              <a:rPr lang="en-US" b="1" dirty="0"/>
              <a:t>hysterectomy is not immediately feasible, </a:t>
            </a:r>
            <a:r>
              <a:rPr lang="en-US" b="1" dirty="0">
                <a:solidFill>
                  <a:srgbClr val="FF0000"/>
                </a:solidFill>
              </a:rPr>
              <a:t>pre-operative image-guided biopsy is an option </a:t>
            </a:r>
            <a:r>
              <a:rPr lang="en-US" b="1" dirty="0"/>
              <a:t>(IV, B).</a:t>
            </a:r>
          </a:p>
          <a:p>
            <a:r>
              <a:rPr lang="en-US" b="1" dirty="0"/>
              <a:t>Pre-operative ultrasound </a:t>
            </a:r>
            <a:r>
              <a:rPr lang="en-US" b="1" dirty="0">
                <a:solidFill>
                  <a:srgbClr val="FF0000"/>
                </a:solidFill>
              </a:rPr>
              <a:t>guided </a:t>
            </a:r>
            <a:r>
              <a:rPr lang="en-US" b="1" dirty="0" err="1">
                <a:solidFill>
                  <a:srgbClr val="FF0000"/>
                </a:solidFill>
              </a:rPr>
              <a:t>transuterine</a:t>
            </a:r>
            <a:r>
              <a:rPr lang="en-US" b="1" dirty="0">
                <a:solidFill>
                  <a:srgbClr val="FF0000"/>
                </a:solidFill>
              </a:rPr>
              <a:t> cavity (in-organ) core-needle biopsy (≥14–16G) </a:t>
            </a:r>
            <a:endParaRPr lang="tr-TR" b="1" dirty="0">
              <a:solidFill>
                <a:srgbClr val="FF0000"/>
              </a:solidFill>
            </a:endParaRPr>
          </a:p>
          <a:p>
            <a:r>
              <a:rPr lang="tr-TR" b="1" dirty="0"/>
              <a:t>E</a:t>
            </a:r>
            <a:r>
              <a:rPr lang="en-US" b="1" dirty="0" err="1"/>
              <a:t>xpert</a:t>
            </a:r>
            <a:r>
              <a:rPr lang="en-US" b="1" dirty="0"/>
              <a:t> pathologic review using microscopic </a:t>
            </a:r>
            <a:r>
              <a:rPr lang="en-US" b="1" dirty="0">
                <a:solidFill>
                  <a:srgbClr val="FF0000"/>
                </a:solidFill>
              </a:rPr>
              <a:t>and molecular analysis as </a:t>
            </a:r>
            <a:r>
              <a:rPr lang="en-US" b="1" dirty="0"/>
              <a:t>needed (IV, B).</a:t>
            </a:r>
          </a:p>
          <a:p>
            <a:r>
              <a:rPr lang="en-US" b="1" dirty="0"/>
              <a:t>Percutaneous biopsy using coaxial needle (for less accessible masses) </a:t>
            </a:r>
            <a:r>
              <a:rPr lang="en-US" b="1" dirty="0">
                <a:solidFill>
                  <a:srgbClr val="FF0000"/>
                </a:solidFill>
              </a:rPr>
              <a:t>may be an option</a:t>
            </a:r>
            <a:r>
              <a:rPr lang="en-US" b="1" dirty="0"/>
              <a:t> but should be used </a:t>
            </a:r>
            <a:r>
              <a:rPr lang="en-US" b="1" dirty="0">
                <a:solidFill>
                  <a:srgbClr val="FF0000"/>
                </a:solidFill>
              </a:rPr>
              <a:t>with caution </a:t>
            </a:r>
            <a:r>
              <a:rPr lang="en-US" b="1" dirty="0"/>
              <a:t>in a specialized center (IV, C).</a:t>
            </a:r>
          </a:p>
          <a:p>
            <a:endParaRPr lang="tr-TR" b="1" dirty="0"/>
          </a:p>
        </p:txBody>
      </p:sp>
      <p:sp>
        <p:nvSpPr>
          <p:cNvPr id="4" name="Dikdörtgen 3"/>
          <p:cNvSpPr/>
          <p:nvPr/>
        </p:nvSpPr>
        <p:spPr>
          <a:xfrm>
            <a:off x="4094430" y="5727023"/>
            <a:ext cx="4603687" cy="230832"/>
          </a:xfrm>
          <a:prstGeom prst="rect">
            <a:avLst/>
          </a:prstGeom>
        </p:spPr>
        <p:txBody>
          <a:bodyPr wrap="square">
            <a:spAutoFit/>
          </a:bodyPr>
          <a:lstStyle/>
          <a:p>
            <a:pPr defTabSz="685800"/>
            <a:r>
              <a:rPr lang="tr-TR" sz="900" dirty="0">
                <a:solidFill>
                  <a:prstClr val="black"/>
                </a:solidFill>
                <a:latin typeface="HelveticaNeueLTStd-Cn"/>
              </a:rPr>
              <a:t>Ray-</a:t>
            </a:r>
            <a:r>
              <a:rPr lang="tr-TR" sz="900" dirty="0" err="1">
                <a:solidFill>
                  <a:prstClr val="black"/>
                </a:solidFill>
                <a:latin typeface="HelveticaNeueLTStd-Cn"/>
              </a:rPr>
              <a:t>Coquard</a:t>
            </a:r>
            <a:r>
              <a:rPr lang="da-DK" sz="900" dirty="0">
                <a:solidFill>
                  <a:prstClr val="black"/>
                </a:solidFill>
                <a:latin typeface="HelveticaNeueLTStd-Cn"/>
              </a:rPr>
              <a:t>I, </a:t>
            </a:r>
            <a:r>
              <a:rPr lang="da-DK" sz="900" i="1" dirty="0">
                <a:solidFill>
                  <a:prstClr val="black"/>
                </a:solidFill>
                <a:latin typeface="HelveticaNeueLTStd-CnO"/>
              </a:rPr>
              <a:t>et al</a:t>
            </a:r>
            <a:r>
              <a:rPr lang="da-DK" sz="900" dirty="0">
                <a:solidFill>
                  <a:prstClr val="black"/>
                </a:solidFill>
                <a:latin typeface="HelveticaNeueLTStd-Cn"/>
              </a:rPr>
              <a:t>. </a:t>
            </a:r>
            <a:r>
              <a:rPr lang="da-DK" sz="900" i="1" dirty="0">
                <a:solidFill>
                  <a:prstClr val="black"/>
                </a:solidFill>
                <a:latin typeface="HelveticaNeueLTStd-CnO"/>
              </a:rPr>
              <a:t>Int J Gynecol Cancer </a:t>
            </a:r>
            <a:r>
              <a:rPr lang="da-DK" sz="900" dirty="0">
                <a:solidFill>
                  <a:prstClr val="black"/>
                </a:solidFill>
                <a:latin typeface="HelveticaNeueLTStd-Cn"/>
              </a:rPr>
              <a:t>2024;</a:t>
            </a:r>
            <a:r>
              <a:rPr lang="da-DK" sz="900" dirty="0">
                <a:solidFill>
                  <a:prstClr val="black"/>
                </a:solidFill>
                <a:latin typeface="HelveticaNeueLTStd-BdCn"/>
              </a:rPr>
              <a:t>0</a:t>
            </a:r>
            <a:r>
              <a:rPr lang="da-DK" sz="900" dirty="0">
                <a:solidFill>
                  <a:prstClr val="black"/>
                </a:solidFill>
                <a:latin typeface="HelveticaNeueLTStd-Cn"/>
              </a:rPr>
              <a:t>:1–23. doi:10.1136/ijgc-2024-005823</a:t>
            </a:r>
            <a:endParaRPr lang="tr-TR" sz="900" dirty="0">
              <a:solidFill>
                <a:prstClr val="black"/>
              </a:solidFill>
              <a:latin typeface="Calibri" panose="020F0502020204030204"/>
            </a:endParaRPr>
          </a:p>
        </p:txBody>
      </p:sp>
    </p:spTree>
    <p:extLst>
      <p:ext uri="{BB962C8B-B14F-4D97-AF65-F5344CB8AC3E}">
        <p14:creationId xmlns:p14="http://schemas.microsoft.com/office/powerpoint/2010/main" val="1275565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60776" y="1288525"/>
            <a:ext cx="8426964" cy="3263504"/>
          </a:xfrm>
        </p:spPr>
        <p:txBody>
          <a:bodyPr>
            <a:normAutofit fontScale="92500" lnSpcReduction="20000"/>
          </a:bodyPr>
          <a:lstStyle/>
          <a:p>
            <a:pPr>
              <a:buFont typeface="Wingdings" panose="05000000000000000000" pitchFamily="2" charset="2"/>
              <a:buChar char="Ø"/>
            </a:pPr>
            <a:r>
              <a:rPr lang="tr-TR" sz="2800" b="1" dirty="0">
                <a:highlight>
                  <a:srgbClr val="FF0000"/>
                </a:highlight>
              </a:rPr>
              <a:t>P</a:t>
            </a:r>
            <a:r>
              <a:rPr lang="en-US" sz="2800" b="1" dirty="0" err="1">
                <a:highlight>
                  <a:srgbClr val="FF0000"/>
                </a:highlight>
              </a:rPr>
              <a:t>ositron</a:t>
            </a:r>
            <a:r>
              <a:rPr lang="en-US" sz="2800" b="1" dirty="0">
                <a:highlight>
                  <a:srgbClr val="FF0000"/>
                </a:highlight>
              </a:rPr>
              <a:t> emission tomography  </a:t>
            </a:r>
            <a:r>
              <a:rPr lang="en-US" sz="2800" b="1" dirty="0"/>
              <a:t>can be considered </a:t>
            </a:r>
            <a:r>
              <a:rPr lang="en-US" sz="2800" b="1" dirty="0">
                <a:solidFill>
                  <a:srgbClr val="FF0000"/>
                </a:solidFill>
              </a:rPr>
              <a:t>as a second-line of imaging evaluation</a:t>
            </a:r>
            <a:r>
              <a:rPr lang="en-US" sz="2800" b="1" dirty="0"/>
              <a:t>. </a:t>
            </a:r>
          </a:p>
          <a:p>
            <a:pPr>
              <a:buFont typeface="Wingdings" panose="05000000000000000000" pitchFamily="2" charset="2"/>
              <a:buChar char="Ø"/>
            </a:pPr>
            <a:endParaRPr lang="tr-TR" sz="2800" b="1" dirty="0"/>
          </a:p>
          <a:p>
            <a:pPr>
              <a:buFont typeface="Wingdings" panose="05000000000000000000" pitchFamily="2" charset="2"/>
              <a:buChar char="Ø"/>
            </a:pPr>
            <a:r>
              <a:rPr lang="en-US" sz="2800" b="1" dirty="0"/>
              <a:t>Mean standardized uptake value of uterine sarcomas has in general been shown to be higher than that of uterine leiomyomas</a:t>
            </a:r>
          </a:p>
          <a:p>
            <a:pPr marL="0" indent="0">
              <a:buNone/>
            </a:pPr>
            <a:endParaRPr lang="tr-TR" sz="2800" b="1" dirty="0"/>
          </a:p>
          <a:p>
            <a:pPr>
              <a:buFont typeface="Wingdings" panose="05000000000000000000" pitchFamily="2" charset="2"/>
              <a:buChar char="Ø"/>
            </a:pPr>
            <a:r>
              <a:rPr lang="en-US" sz="2800" b="1" dirty="0"/>
              <a:t>False positives can occur </a:t>
            </a:r>
            <a:r>
              <a:rPr lang="en-US" sz="2800" b="1" dirty="0">
                <a:highlight>
                  <a:srgbClr val="FF0000"/>
                </a:highlight>
              </a:rPr>
              <a:t>with cellular or very vascular leiomyomas</a:t>
            </a:r>
            <a:endParaRPr lang="tr-TR" sz="2800" b="1" dirty="0">
              <a:highlight>
                <a:srgbClr val="FF0000"/>
              </a:highlight>
            </a:endParaRPr>
          </a:p>
        </p:txBody>
      </p:sp>
      <p:sp>
        <p:nvSpPr>
          <p:cNvPr id="8" name="Dikdörtgen 7"/>
          <p:cNvSpPr/>
          <p:nvPr/>
        </p:nvSpPr>
        <p:spPr>
          <a:xfrm>
            <a:off x="5535193" y="5793001"/>
            <a:ext cx="3608807" cy="230832"/>
          </a:xfrm>
          <a:prstGeom prst="rect">
            <a:avLst/>
          </a:prstGeom>
        </p:spPr>
        <p:txBody>
          <a:bodyPr wrap="square">
            <a:spAutoFit/>
          </a:bodyPr>
          <a:lstStyle/>
          <a:p>
            <a:pPr defTabSz="685800"/>
            <a:r>
              <a:rPr lang="en-US" sz="900" dirty="0" err="1">
                <a:solidFill>
                  <a:prstClr val="black"/>
                </a:solidFill>
                <a:latin typeface="Calibri" panose="020F0502020204030204"/>
              </a:rPr>
              <a:t>Diagn</a:t>
            </a:r>
            <a:r>
              <a:rPr lang="en-US" sz="900" dirty="0">
                <a:solidFill>
                  <a:prstClr val="black"/>
                </a:solidFill>
                <a:latin typeface="Calibri" panose="020F0502020204030204"/>
              </a:rPr>
              <a:t> </a:t>
            </a:r>
            <a:r>
              <a:rPr lang="en-US" sz="900" dirty="0" err="1">
                <a:solidFill>
                  <a:prstClr val="black"/>
                </a:solidFill>
                <a:latin typeface="Calibri" panose="020F0502020204030204"/>
              </a:rPr>
              <a:t>Interv</a:t>
            </a:r>
            <a:r>
              <a:rPr lang="en-US" sz="900" dirty="0">
                <a:solidFill>
                  <a:prstClr val="black"/>
                </a:solidFill>
                <a:latin typeface="Calibri" panose="020F0502020204030204"/>
              </a:rPr>
              <a:t> Imagin2019;100:61934doi:10.1016/j.diii.2019.07.007</a:t>
            </a:r>
            <a:endParaRPr lang="tr-TR" sz="900" dirty="0">
              <a:solidFill>
                <a:prstClr val="black"/>
              </a:solidFill>
              <a:latin typeface="Calibri" panose="020F0502020204030204"/>
            </a:endParaRPr>
          </a:p>
        </p:txBody>
      </p:sp>
      <p:sp>
        <p:nvSpPr>
          <p:cNvPr id="2" name="Dikdörtgen 1"/>
          <p:cNvSpPr/>
          <p:nvPr/>
        </p:nvSpPr>
        <p:spPr>
          <a:xfrm>
            <a:off x="736464" y="207912"/>
            <a:ext cx="6915739" cy="415498"/>
          </a:xfrm>
          <a:prstGeom prst="rect">
            <a:avLst/>
          </a:prstGeom>
          <a:solidFill>
            <a:srgbClr val="FFC000"/>
          </a:solidFill>
        </p:spPr>
        <p:txBody>
          <a:bodyPr wrap="none">
            <a:spAutoFit/>
          </a:bodyPr>
          <a:lstStyle/>
          <a:p>
            <a:pPr defTabSz="685800"/>
            <a:r>
              <a:rPr lang="tr-TR" sz="2100" b="1" dirty="0">
                <a:solidFill>
                  <a:prstClr val="black"/>
                </a:solidFill>
                <a:latin typeface="Calibri" panose="020F0502020204030204"/>
              </a:rPr>
              <a:t>ESGO/EURACAN/GCIG </a:t>
            </a:r>
            <a:r>
              <a:rPr lang="tr-TR" sz="2100" b="1" dirty="0" err="1">
                <a:solidFill>
                  <a:prstClr val="black"/>
                </a:solidFill>
                <a:latin typeface="Calibri" panose="020F0502020204030204"/>
              </a:rPr>
              <a:t>guidelines</a:t>
            </a:r>
            <a:r>
              <a:rPr lang="tr-TR" sz="2100" b="1" dirty="0">
                <a:solidFill>
                  <a:prstClr val="black"/>
                </a:solidFill>
                <a:latin typeface="Calibri" panose="020F0502020204030204"/>
              </a:rPr>
              <a:t>:</a:t>
            </a:r>
            <a:r>
              <a:rPr lang="en-US" sz="2100" dirty="0">
                <a:solidFill>
                  <a:prstClr val="black"/>
                </a:solidFill>
                <a:latin typeface="Calibri" panose="020F0502020204030204"/>
              </a:rPr>
              <a:t> For indeterminate masses</a:t>
            </a:r>
            <a:r>
              <a:rPr lang="tr-TR" sz="2100" b="1" dirty="0">
                <a:solidFill>
                  <a:prstClr val="black"/>
                </a:solidFill>
                <a:latin typeface="Calibri" panose="020F0502020204030204"/>
              </a:rPr>
              <a:t> </a:t>
            </a:r>
            <a:endParaRPr lang="tr-TR" sz="2100" dirty="0">
              <a:solidFill>
                <a:prstClr val="black"/>
              </a:solidFill>
              <a:latin typeface="Calibri" panose="020F0502020204030204"/>
            </a:endParaRPr>
          </a:p>
        </p:txBody>
      </p:sp>
      <p:sp>
        <p:nvSpPr>
          <p:cNvPr id="7" name="Dikdörtgen 6"/>
          <p:cNvSpPr/>
          <p:nvPr/>
        </p:nvSpPr>
        <p:spPr>
          <a:xfrm>
            <a:off x="4480966" y="5585252"/>
            <a:ext cx="4603687" cy="230832"/>
          </a:xfrm>
          <a:prstGeom prst="rect">
            <a:avLst/>
          </a:prstGeom>
        </p:spPr>
        <p:txBody>
          <a:bodyPr wrap="square">
            <a:spAutoFit/>
          </a:bodyPr>
          <a:lstStyle/>
          <a:p>
            <a:pPr defTabSz="685800"/>
            <a:r>
              <a:rPr lang="tr-TR" sz="900" dirty="0">
                <a:solidFill>
                  <a:prstClr val="black"/>
                </a:solidFill>
                <a:latin typeface="HelveticaNeueLTStd-Cn"/>
              </a:rPr>
              <a:t>Ray-</a:t>
            </a:r>
            <a:r>
              <a:rPr lang="tr-TR" sz="900" dirty="0" err="1">
                <a:solidFill>
                  <a:prstClr val="black"/>
                </a:solidFill>
                <a:latin typeface="HelveticaNeueLTStd-Cn"/>
              </a:rPr>
              <a:t>Coquard</a:t>
            </a:r>
            <a:r>
              <a:rPr lang="da-DK" sz="900" dirty="0">
                <a:solidFill>
                  <a:prstClr val="black"/>
                </a:solidFill>
                <a:latin typeface="HelveticaNeueLTStd-Cn"/>
              </a:rPr>
              <a:t>I, </a:t>
            </a:r>
            <a:r>
              <a:rPr lang="da-DK" sz="900" i="1" dirty="0">
                <a:solidFill>
                  <a:prstClr val="black"/>
                </a:solidFill>
                <a:latin typeface="HelveticaNeueLTStd-CnO"/>
              </a:rPr>
              <a:t>et al</a:t>
            </a:r>
            <a:r>
              <a:rPr lang="da-DK" sz="900" dirty="0">
                <a:solidFill>
                  <a:prstClr val="black"/>
                </a:solidFill>
                <a:latin typeface="HelveticaNeueLTStd-Cn"/>
              </a:rPr>
              <a:t>. </a:t>
            </a:r>
            <a:r>
              <a:rPr lang="da-DK" sz="900" i="1" dirty="0">
                <a:solidFill>
                  <a:prstClr val="black"/>
                </a:solidFill>
                <a:latin typeface="HelveticaNeueLTStd-CnO"/>
              </a:rPr>
              <a:t>Int J Gynecol Cancer </a:t>
            </a:r>
            <a:r>
              <a:rPr lang="da-DK" sz="900" dirty="0">
                <a:solidFill>
                  <a:prstClr val="black"/>
                </a:solidFill>
                <a:latin typeface="HelveticaNeueLTStd-Cn"/>
              </a:rPr>
              <a:t>2024;</a:t>
            </a:r>
            <a:r>
              <a:rPr lang="da-DK" sz="900" dirty="0">
                <a:solidFill>
                  <a:prstClr val="black"/>
                </a:solidFill>
                <a:latin typeface="HelveticaNeueLTStd-BdCn"/>
              </a:rPr>
              <a:t>0</a:t>
            </a:r>
            <a:r>
              <a:rPr lang="da-DK" sz="900" dirty="0">
                <a:solidFill>
                  <a:prstClr val="black"/>
                </a:solidFill>
                <a:latin typeface="HelveticaNeueLTStd-Cn"/>
              </a:rPr>
              <a:t>:1–23. doi:10.1136/ijgc-2024-005823</a:t>
            </a:r>
            <a:endParaRPr lang="tr-TR" sz="900" dirty="0">
              <a:solidFill>
                <a:prstClr val="black"/>
              </a:solidFill>
              <a:latin typeface="Calibri" panose="020F0502020204030204"/>
            </a:endParaRPr>
          </a:p>
        </p:txBody>
      </p:sp>
    </p:spTree>
    <p:extLst>
      <p:ext uri="{BB962C8B-B14F-4D97-AF65-F5344CB8AC3E}">
        <p14:creationId xmlns:p14="http://schemas.microsoft.com/office/powerpoint/2010/main" val="18819702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tretch>
            <a:fillRect/>
          </a:stretch>
        </p:blipFill>
        <p:spPr>
          <a:xfrm>
            <a:off x="903083" y="1820008"/>
            <a:ext cx="6674667" cy="4068705"/>
          </a:xfrm>
          <a:prstGeom prst="rect">
            <a:avLst/>
          </a:prstGeom>
        </p:spPr>
      </p:pic>
      <p:sp>
        <p:nvSpPr>
          <p:cNvPr id="3" name="Dikdörtgen 2"/>
          <p:cNvSpPr/>
          <p:nvPr/>
        </p:nvSpPr>
        <p:spPr>
          <a:xfrm>
            <a:off x="79132" y="909984"/>
            <a:ext cx="9064869" cy="507831"/>
          </a:xfrm>
          <a:prstGeom prst="rect">
            <a:avLst/>
          </a:prstGeom>
          <a:solidFill>
            <a:srgbClr val="FFC000"/>
          </a:solidFill>
        </p:spPr>
        <p:txBody>
          <a:bodyPr wrap="square">
            <a:spAutoFit/>
          </a:bodyPr>
          <a:lstStyle/>
          <a:p>
            <a:pPr defTabSz="685800"/>
            <a:r>
              <a:rPr lang="tr-TR" sz="2700" b="1" dirty="0">
                <a:solidFill>
                  <a:prstClr val="black"/>
                </a:solidFill>
                <a:latin typeface="Calibri" panose="020F0502020204030204"/>
              </a:rPr>
              <a:t>ESGO/EURACAN/GCIG </a:t>
            </a:r>
            <a:r>
              <a:rPr lang="tr-TR" sz="2700" b="1" dirty="0" err="1">
                <a:solidFill>
                  <a:prstClr val="black"/>
                </a:solidFill>
                <a:latin typeface="Calibri" panose="020F0502020204030204"/>
              </a:rPr>
              <a:t>guidelines</a:t>
            </a:r>
            <a:r>
              <a:rPr lang="tr-TR" sz="2700" b="1" dirty="0">
                <a:solidFill>
                  <a:prstClr val="black"/>
                </a:solidFill>
                <a:latin typeface="Calibri" panose="020F0502020204030204"/>
              </a:rPr>
              <a:t> :</a:t>
            </a:r>
            <a:r>
              <a:rPr lang="en-US" sz="2700" b="1" i="1" dirty="0">
                <a:solidFill>
                  <a:prstClr val="black"/>
                </a:solidFill>
                <a:latin typeface="Calibri" panose="020F0502020204030204"/>
              </a:rPr>
              <a:t>General Recommendations</a:t>
            </a:r>
            <a:endParaRPr lang="tr-TR" sz="2700" dirty="0">
              <a:solidFill>
                <a:prstClr val="black"/>
              </a:solidFill>
              <a:latin typeface="Calibri" panose="020F0502020204030204"/>
            </a:endParaRPr>
          </a:p>
        </p:txBody>
      </p:sp>
      <p:sp>
        <p:nvSpPr>
          <p:cNvPr id="5" name="Dikdörtgen 4"/>
          <p:cNvSpPr/>
          <p:nvPr/>
        </p:nvSpPr>
        <p:spPr>
          <a:xfrm>
            <a:off x="6765680" y="5601748"/>
            <a:ext cx="2427003" cy="369332"/>
          </a:xfrm>
          <a:prstGeom prst="rect">
            <a:avLst/>
          </a:prstGeom>
        </p:spPr>
        <p:txBody>
          <a:bodyPr wrap="square">
            <a:spAutoFit/>
          </a:bodyPr>
          <a:lstStyle/>
          <a:p>
            <a:pPr defTabSz="685800"/>
            <a:r>
              <a:rPr lang="tr-TR" sz="900" dirty="0">
                <a:solidFill>
                  <a:prstClr val="black"/>
                </a:solidFill>
                <a:latin typeface="HelveticaNeueLTStd-Cn"/>
              </a:rPr>
              <a:t>Ray-</a:t>
            </a:r>
            <a:r>
              <a:rPr lang="tr-TR" sz="900" dirty="0" err="1">
                <a:solidFill>
                  <a:prstClr val="black"/>
                </a:solidFill>
                <a:latin typeface="HelveticaNeueLTStd-Cn"/>
              </a:rPr>
              <a:t>Coquard</a:t>
            </a:r>
            <a:r>
              <a:rPr lang="da-DK" sz="900" dirty="0">
                <a:solidFill>
                  <a:prstClr val="black"/>
                </a:solidFill>
                <a:latin typeface="HelveticaNeueLTStd-Cn"/>
              </a:rPr>
              <a:t>I, </a:t>
            </a:r>
            <a:r>
              <a:rPr lang="da-DK" sz="900" i="1" dirty="0">
                <a:solidFill>
                  <a:prstClr val="black"/>
                </a:solidFill>
                <a:latin typeface="HelveticaNeueLTStd-CnO"/>
              </a:rPr>
              <a:t>et al</a:t>
            </a:r>
            <a:r>
              <a:rPr lang="da-DK" sz="900" dirty="0">
                <a:solidFill>
                  <a:prstClr val="black"/>
                </a:solidFill>
                <a:latin typeface="HelveticaNeueLTStd-Cn"/>
              </a:rPr>
              <a:t>. </a:t>
            </a:r>
            <a:r>
              <a:rPr lang="da-DK" sz="900" i="1" dirty="0">
                <a:solidFill>
                  <a:prstClr val="black"/>
                </a:solidFill>
                <a:latin typeface="HelveticaNeueLTStd-CnO"/>
              </a:rPr>
              <a:t>Int J Gynecol Cancer </a:t>
            </a:r>
            <a:r>
              <a:rPr lang="da-DK" sz="900" dirty="0">
                <a:solidFill>
                  <a:prstClr val="black"/>
                </a:solidFill>
                <a:latin typeface="HelveticaNeueLTStd-Cn"/>
              </a:rPr>
              <a:t>2024;</a:t>
            </a:r>
            <a:r>
              <a:rPr lang="da-DK" sz="900" dirty="0">
                <a:solidFill>
                  <a:prstClr val="black"/>
                </a:solidFill>
                <a:latin typeface="HelveticaNeueLTStd-BdCn"/>
              </a:rPr>
              <a:t>0</a:t>
            </a:r>
            <a:r>
              <a:rPr lang="da-DK" sz="900" dirty="0">
                <a:solidFill>
                  <a:prstClr val="black"/>
                </a:solidFill>
                <a:latin typeface="HelveticaNeueLTStd-Cn"/>
              </a:rPr>
              <a:t>:1–23. doi:10.1136/ijgc-2024-005823</a:t>
            </a:r>
            <a:endParaRPr lang="tr-TR" sz="900" dirty="0">
              <a:solidFill>
                <a:prstClr val="black"/>
              </a:solidFill>
              <a:latin typeface="Calibri" panose="020F0502020204030204"/>
            </a:endParaRPr>
          </a:p>
        </p:txBody>
      </p:sp>
    </p:spTree>
    <p:extLst>
      <p:ext uri="{BB962C8B-B14F-4D97-AF65-F5344CB8AC3E}">
        <p14:creationId xmlns:p14="http://schemas.microsoft.com/office/powerpoint/2010/main" val="34312739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B8A5CF4-87C8-85B6-99F6-DE286FBC7735}"/>
              </a:ext>
            </a:extLst>
          </p:cNvPr>
          <p:cNvSpPr>
            <a:spLocks noGrp="1"/>
          </p:cNvSpPr>
          <p:nvPr>
            <p:ph type="title"/>
          </p:nvPr>
        </p:nvSpPr>
        <p:spPr>
          <a:solidFill>
            <a:srgbClr val="FFC000"/>
          </a:solidFill>
        </p:spPr>
        <p:txBody>
          <a:bodyPr>
            <a:normAutofit/>
          </a:bodyPr>
          <a:lstStyle/>
          <a:p>
            <a:pPr algn="ctr"/>
            <a:r>
              <a:rPr lang="tr-TR" sz="4400" b="1" dirty="0" err="1"/>
              <a:t>Conclusion</a:t>
            </a:r>
            <a:endParaRPr lang="tr-TR" sz="4400" b="1" dirty="0"/>
          </a:p>
        </p:txBody>
      </p:sp>
      <p:sp>
        <p:nvSpPr>
          <p:cNvPr id="3" name="İçerik Yer Tutucusu 2">
            <a:extLst>
              <a:ext uri="{FF2B5EF4-FFF2-40B4-BE49-F238E27FC236}">
                <a16:creationId xmlns:a16="http://schemas.microsoft.com/office/drawing/2014/main" id="{79645B54-943A-CB19-3995-480198B1A345}"/>
              </a:ext>
            </a:extLst>
          </p:cNvPr>
          <p:cNvSpPr>
            <a:spLocks noGrp="1"/>
          </p:cNvSpPr>
          <p:nvPr>
            <p:ph idx="1"/>
          </p:nvPr>
        </p:nvSpPr>
        <p:spPr/>
        <p:txBody>
          <a:bodyPr>
            <a:normAutofit lnSpcReduction="10000"/>
          </a:bodyPr>
          <a:lstStyle/>
          <a:p>
            <a:pPr marL="0" indent="0">
              <a:buNone/>
            </a:pPr>
            <a:r>
              <a:rPr lang="tr-TR" sz="2800" dirty="0" err="1"/>
              <a:t>Diagnosis</a:t>
            </a:r>
            <a:endParaRPr lang="tr-TR" sz="2800" dirty="0"/>
          </a:p>
          <a:p>
            <a:pPr>
              <a:buFont typeface="Wingdings" pitchFamily="2" charset="2"/>
              <a:buChar char="Ø"/>
            </a:pPr>
            <a:r>
              <a:rPr lang="tr-TR" sz="2800" dirty="0"/>
              <a:t>  </a:t>
            </a:r>
            <a:r>
              <a:rPr lang="tr-TR" sz="2800" dirty="0" err="1"/>
              <a:t>Experinced</a:t>
            </a:r>
            <a:r>
              <a:rPr lang="tr-TR" sz="2800" dirty="0"/>
              <a:t> </a:t>
            </a:r>
            <a:r>
              <a:rPr lang="tr-TR" sz="2800" dirty="0" err="1"/>
              <a:t>Pathologist</a:t>
            </a:r>
            <a:r>
              <a:rPr lang="tr-TR" sz="2800" dirty="0"/>
              <a:t> </a:t>
            </a:r>
          </a:p>
          <a:p>
            <a:pPr>
              <a:buFont typeface="Wingdings" pitchFamily="2" charset="2"/>
              <a:buChar char="Ø"/>
            </a:pPr>
            <a:r>
              <a:rPr lang="tr-TR" sz="2800" dirty="0"/>
              <a:t>  </a:t>
            </a:r>
            <a:r>
              <a:rPr lang="tr-TR" sz="2800" dirty="0" err="1"/>
              <a:t>Moleculer</a:t>
            </a:r>
            <a:r>
              <a:rPr lang="tr-TR" sz="2800" dirty="0"/>
              <a:t> </a:t>
            </a:r>
            <a:r>
              <a:rPr lang="tr-TR" sz="2800" dirty="0" err="1"/>
              <a:t>assesment</a:t>
            </a:r>
            <a:endParaRPr lang="tr-TR" sz="2800" dirty="0"/>
          </a:p>
          <a:p>
            <a:pPr>
              <a:buFont typeface="Wingdings" pitchFamily="2" charset="2"/>
              <a:buChar char="Ø"/>
            </a:pPr>
            <a:r>
              <a:rPr lang="tr-TR" sz="2800" dirty="0"/>
              <a:t>  </a:t>
            </a:r>
            <a:r>
              <a:rPr lang="tr-TR" sz="2800" dirty="0" err="1"/>
              <a:t>Experienced</a:t>
            </a:r>
            <a:r>
              <a:rPr lang="tr-TR" sz="2800" dirty="0"/>
              <a:t> </a:t>
            </a:r>
            <a:r>
              <a:rPr lang="tr-TR" sz="2800" dirty="0" err="1"/>
              <a:t>Radiologist</a:t>
            </a:r>
            <a:endParaRPr lang="tr-TR" sz="2800" dirty="0"/>
          </a:p>
          <a:p>
            <a:pPr marL="0" indent="0">
              <a:buNone/>
            </a:pPr>
            <a:endParaRPr lang="tr-TR" sz="2800" dirty="0"/>
          </a:p>
          <a:p>
            <a:pPr>
              <a:buFont typeface="Wingdings" pitchFamily="2" charset="2"/>
              <a:buChar char="v"/>
            </a:pPr>
            <a:r>
              <a:rPr lang="tr-TR" sz="2800" dirty="0" err="1"/>
              <a:t>Preoperative</a:t>
            </a:r>
            <a:r>
              <a:rPr lang="tr-TR" sz="2800" dirty="0"/>
              <a:t> </a:t>
            </a:r>
            <a:r>
              <a:rPr lang="tr-TR" sz="2800" dirty="0" err="1"/>
              <a:t>Findings</a:t>
            </a:r>
            <a:r>
              <a:rPr lang="tr-TR" sz="2800" dirty="0"/>
              <a:t> </a:t>
            </a:r>
            <a:r>
              <a:rPr lang="tr-TR" sz="2800" dirty="0" err="1"/>
              <a:t>and</a:t>
            </a:r>
            <a:r>
              <a:rPr lang="tr-TR" sz="2800" dirty="0"/>
              <a:t> </a:t>
            </a:r>
            <a:r>
              <a:rPr lang="tr-TR" sz="2800" dirty="0" err="1"/>
              <a:t>chacteristics</a:t>
            </a:r>
            <a:r>
              <a:rPr lang="tr-TR" sz="2800" dirty="0"/>
              <a:t> in </a:t>
            </a:r>
            <a:r>
              <a:rPr lang="tr-TR" sz="2800" dirty="0" err="1"/>
              <a:t>imaging</a:t>
            </a:r>
            <a:r>
              <a:rPr lang="tr-TR" sz="2800" dirty="0"/>
              <a:t> </a:t>
            </a:r>
            <a:r>
              <a:rPr lang="tr-TR" sz="2800" dirty="0" err="1"/>
              <a:t>are</a:t>
            </a:r>
            <a:r>
              <a:rPr lang="tr-TR" sz="2800" dirty="0"/>
              <a:t> </a:t>
            </a:r>
            <a:r>
              <a:rPr lang="tr-TR" sz="2800" dirty="0" err="1"/>
              <a:t>guide</a:t>
            </a:r>
            <a:r>
              <a:rPr lang="tr-TR" sz="2800" dirty="0"/>
              <a:t> </a:t>
            </a:r>
            <a:r>
              <a:rPr lang="tr-TR" sz="2800" dirty="0" err="1"/>
              <a:t>forthe</a:t>
            </a:r>
            <a:r>
              <a:rPr lang="tr-TR" sz="2800" dirty="0"/>
              <a:t> </a:t>
            </a:r>
            <a:r>
              <a:rPr lang="tr-TR" sz="2800" dirty="0" err="1"/>
              <a:t>choice</a:t>
            </a:r>
            <a:r>
              <a:rPr lang="tr-TR" sz="2800" dirty="0"/>
              <a:t> of  </a:t>
            </a:r>
            <a:r>
              <a:rPr lang="tr-TR" sz="2800" dirty="0" err="1"/>
              <a:t>treatment</a:t>
            </a:r>
            <a:r>
              <a:rPr lang="tr-TR" sz="2800" dirty="0"/>
              <a:t> </a:t>
            </a:r>
          </a:p>
          <a:p>
            <a:pPr>
              <a:buFont typeface="Wingdings" pitchFamily="2" charset="2"/>
              <a:buChar char="v"/>
            </a:pPr>
            <a:r>
              <a:rPr lang="tr-TR" sz="2800" dirty="0" err="1"/>
              <a:t>Radiologist</a:t>
            </a:r>
            <a:r>
              <a:rPr lang="tr-TR" sz="2800" dirty="0"/>
              <a:t> </a:t>
            </a:r>
            <a:r>
              <a:rPr lang="tr-TR" sz="2800" dirty="0" err="1"/>
              <a:t>should</a:t>
            </a:r>
            <a:r>
              <a:rPr lang="tr-TR" sz="2800" dirty="0"/>
              <a:t> </a:t>
            </a:r>
            <a:r>
              <a:rPr lang="tr-TR" sz="2800" dirty="0" err="1"/>
              <a:t>encouage</a:t>
            </a:r>
            <a:r>
              <a:rPr lang="tr-TR" sz="2800" dirty="0"/>
              <a:t> </a:t>
            </a:r>
            <a:r>
              <a:rPr lang="tr-TR" sz="2800" dirty="0" err="1"/>
              <a:t>to</a:t>
            </a:r>
            <a:r>
              <a:rPr lang="tr-TR" sz="2800" dirty="0"/>
              <a:t> </a:t>
            </a:r>
            <a:r>
              <a:rPr lang="tr-TR" sz="2800" dirty="0" err="1"/>
              <a:t>use</a:t>
            </a:r>
            <a:r>
              <a:rPr lang="tr-TR" sz="2800" dirty="0"/>
              <a:t> MUSA </a:t>
            </a:r>
            <a:r>
              <a:rPr lang="tr-TR" sz="2800" dirty="0" err="1"/>
              <a:t>termination</a:t>
            </a:r>
            <a:endParaRPr lang="tr-TR" sz="2800" dirty="0"/>
          </a:p>
          <a:p>
            <a:pPr>
              <a:buFont typeface="Wingdings" pitchFamily="2" charset="2"/>
              <a:buChar char="v"/>
            </a:pPr>
            <a:r>
              <a:rPr lang="tr-TR" sz="2800" dirty="0" err="1"/>
              <a:t>Enblock</a:t>
            </a:r>
            <a:r>
              <a:rPr lang="tr-TR" sz="2800" dirty="0"/>
              <a:t> </a:t>
            </a:r>
            <a:r>
              <a:rPr lang="tr-TR" sz="2800" dirty="0" err="1"/>
              <a:t>resection</a:t>
            </a:r>
            <a:r>
              <a:rPr lang="tr-TR" sz="2800" dirty="0"/>
              <a:t> in </a:t>
            </a:r>
            <a:r>
              <a:rPr lang="tr-TR" sz="2800" dirty="0" err="1"/>
              <a:t>suspected</a:t>
            </a:r>
            <a:r>
              <a:rPr lang="tr-TR" sz="2800" dirty="0"/>
              <a:t> </a:t>
            </a:r>
            <a:r>
              <a:rPr lang="tr-TR" sz="2800" dirty="0" err="1"/>
              <a:t>myomas</a:t>
            </a:r>
            <a:endParaRPr lang="tr-TR" sz="2800" dirty="0"/>
          </a:p>
        </p:txBody>
      </p:sp>
    </p:spTree>
    <p:extLst>
      <p:ext uri="{BB962C8B-B14F-4D97-AF65-F5344CB8AC3E}">
        <p14:creationId xmlns:p14="http://schemas.microsoft.com/office/powerpoint/2010/main" val="30252700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Resim 13">
            <a:extLst>
              <a:ext uri="{FF2B5EF4-FFF2-40B4-BE49-F238E27FC236}">
                <a16:creationId xmlns:a16="http://schemas.microsoft.com/office/drawing/2014/main" id="{7CFD31C6-EA94-A857-CC74-AED98176D34A}"/>
              </a:ext>
            </a:extLst>
          </p:cNvPr>
          <p:cNvPicPr>
            <a:picLocks/>
          </p:cNvPicPr>
          <p:nvPr/>
        </p:nvPicPr>
        <p:blipFill>
          <a:blip r:embed="rId3"/>
          <a:stretch>
            <a:fillRect/>
          </a:stretch>
        </p:blipFill>
        <p:spPr>
          <a:xfrm rot="5400000">
            <a:off x="447147" y="-1583237"/>
            <a:ext cx="8249706" cy="9258302"/>
          </a:xfrm>
          <a:prstGeom prst="rect">
            <a:avLst/>
          </a:prstGeom>
        </p:spPr>
      </p:pic>
      <p:sp>
        <p:nvSpPr>
          <p:cNvPr id="11" name="Metin kutusu 10">
            <a:extLst>
              <a:ext uri="{FF2B5EF4-FFF2-40B4-BE49-F238E27FC236}">
                <a16:creationId xmlns:a16="http://schemas.microsoft.com/office/drawing/2014/main" id="{BCB2225D-9A7A-CEF5-D44D-520DB93B0477}"/>
              </a:ext>
            </a:extLst>
          </p:cNvPr>
          <p:cNvSpPr txBox="1"/>
          <p:nvPr/>
        </p:nvSpPr>
        <p:spPr>
          <a:xfrm>
            <a:off x="620960" y="1161634"/>
            <a:ext cx="8272649" cy="784830"/>
          </a:xfrm>
          <a:prstGeom prst="rect">
            <a:avLst/>
          </a:prstGeom>
          <a:noFill/>
        </p:spPr>
        <p:txBody>
          <a:bodyPr wrap="none" rtlCol="0">
            <a:spAutoFit/>
          </a:bodyPr>
          <a:lstStyle/>
          <a:p>
            <a:r>
              <a:rPr lang="tr-TR" sz="4500" dirty="0" err="1"/>
              <a:t>with</a:t>
            </a:r>
            <a:r>
              <a:rPr lang="tr-TR" sz="4500" dirty="0"/>
              <a:t> </a:t>
            </a:r>
            <a:r>
              <a:rPr lang="tr-TR" sz="4500" dirty="0" err="1"/>
              <a:t>endless</a:t>
            </a:r>
            <a:r>
              <a:rPr lang="tr-TR" sz="4500" dirty="0"/>
              <a:t> </a:t>
            </a:r>
            <a:r>
              <a:rPr lang="tr-TR" sz="4500" dirty="0" err="1"/>
              <a:t>respect</a:t>
            </a:r>
            <a:r>
              <a:rPr lang="tr-TR" sz="4500" dirty="0"/>
              <a:t> </a:t>
            </a:r>
            <a:r>
              <a:rPr lang="tr-TR" sz="4500" dirty="0" err="1"/>
              <a:t>and</a:t>
            </a:r>
            <a:r>
              <a:rPr lang="tr-TR" sz="4500" dirty="0"/>
              <a:t> </a:t>
            </a:r>
            <a:r>
              <a:rPr lang="tr-TR" sz="4500" dirty="0" err="1"/>
              <a:t>gratitude</a:t>
            </a:r>
            <a:endParaRPr lang="tr-TR" sz="4500" dirty="0">
              <a:latin typeface="AkayaKanadaka" panose="02010502080401010103" pitchFamily="2" charset="0"/>
              <a:cs typeface="AkayaKanadaka" panose="02010502080401010103" pitchFamily="2" charset="0"/>
            </a:endParaRPr>
          </a:p>
        </p:txBody>
      </p:sp>
    </p:spTree>
    <p:extLst>
      <p:ext uri="{BB962C8B-B14F-4D97-AF65-F5344CB8AC3E}">
        <p14:creationId xmlns:p14="http://schemas.microsoft.com/office/powerpoint/2010/main" val="5878050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 name="TextShape 2"/>
          <p:cNvSpPr txBox="1"/>
          <p:nvPr/>
        </p:nvSpPr>
        <p:spPr>
          <a:xfrm>
            <a:off x="360000" y="5940000"/>
            <a:ext cx="8640000" cy="455400"/>
          </a:xfrm>
          <a:prstGeom prst="rect">
            <a:avLst/>
          </a:prstGeom>
          <a:noFill/>
          <a:ln>
            <a:noFill/>
          </a:ln>
        </p:spPr>
        <p:txBody>
          <a:bodyPr lIns="90000" tIns="45000" rIns="90000" bIns="45000"/>
          <a:lstStyle/>
          <a:p>
            <a:r>
              <a:rPr lang="en-US" sz="800" b="0" strike="noStrike" spc="-1">
                <a:solidFill>
                  <a:srgbClr val="000000"/>
                </a:solidFill>
                <a:latin typeface="Arial"/>
              </a:rPr>
              <a:t>Published in: Molly Roy; Fernanda Musa; Sarah E. Taylor; Marilyn Huang Am Soc Clin Oncol Educ Book 2022 04-26</a:t>
            </a:r>
          </a:p>
          <a:p>
            <a:r>
              <a:rPr lang="en-US" sz="800" b="0" strike="noStrike" spc="-1">
                <a:solidFill>
                  <a:srgbClr val="000000"/>
                </a:solidFill>
                <a:latin typeface="Arial"/>
              </a:rPr>
              <a:t>DOI: 10.1200/EDBK_350955</a:t>
            </a:r>
          </a:p>
          <a:p>
            <a:r>
              <a:rPr lang="en-US" sz="800" b="0" strike="noStrike" spc="-1">
                <a:solidFill>
                  <a:srgbClr val="000000"/>
                </a:solidFill>
                <a:latin typeface="Arial"/>
              </a:rPr>
              <a:t>Copyright © 2022 American Society of Clinical Oncology</a:t>
            </a:r>
          </a:p>
        </p:txBody>
      </p:sp>
      <p:pic>
        <p:nvPicPr>
          <p:cNvPr id="40" name="Main graphic"/>
          <p:cNvPicPr/>
          <p:nvPr/>
        </p:nvPicPr>
        <p:blipFill>
          <a:blip r:embed="rId2"/>
          <a:stretch/>
        </p:blipFill>
        <p:spPr>
          <a:xfrm>
            <a:off x="253121" y="1425038"/>
            <a:ext cx="8202110" cy="3716977"/>
          </a:xfrm>
          <a:prstGeom prst="rect">
            <a:avLst/>
          </a:prstGeom>
          <a:ln>
            <a:noFill/>
          </a:ln>
        </p:spPr>
      </p:pic>
      <p:sp>
        <p:nvSpPr>
          <p:cNvPr id="2" name="TextShape 1">
            <a:extLst>
              <a:ext uri="{FF2B5EF4-FFF2-40B4-BE49-F238E27FC236}">
                <a16:creationId xmlns:a16="http://schemas.microsoft.com/office/drawing/2014/main" id="{4C0ACFA6-3AE0-2EE6-E205-5CA5D92AEB6E}"/>
              </a:ext>
            </a:extLst>
          </p:cNvPr>
          <p:cNvSpPr txBox="1"/>
          <p:nvPr/>
        </p:nvSpPr>
        <p:spPr>
          <a:xfrm>
            <a:off x="253121" y="333836"/>
            <a:ext cx="8640000" cy="936823"/>
          </a:xfrm>
          <a:prstGeom prst="rect">
            <a:avLst/>
          </a:prstGeom>
          <a:solidFill>
            <a:srgbClr val="FFC000"/>
          </a:solidFill>
          <a:ln>
            <a:noFill/>
          </a:ln>
        </p:spPr>
        <p:txBody>
          <a:bodyPr lIns="90000" tIns="46800" rIns="90000" bIns="46800"/>
          <a:lstStyle/>
          <a:p>
            <a:endParaRPr lang="en-US" sz="1200" b="0" i="1" strike="noStrike" spc="-1" baseline="-25000" dirty="0">
              <a:solidFill>
                <a:srgbClr val="000000"/>
              </a:solidFill>
              <a:latin typeface="Arial"/>
            </a:endParaRPr>
          </a:p>
          <a:p>
            <a:pPr algn="ctr"/>
            <a:r>
              <a:rPr lang="en-US" sz="3200" b="1" i="1" strike="noStrike" spc="-1" baseline="-25000" dirty="0">
                <a:latin typeface="Arial"/>
              </a:rPr>
              <a:t>Genetic and Molecular Comparisons of Uterine Sarcomas</a:t>
            </a:r>
            <a:endParaRPr lang="en-US" sz="3200" b="1" strike="noStrike" spc="-1" dirty="0">
              <a:latin typeface="Arial"/>
            </a:endParaRPr>
          </a:p>
        </p:txBody>
      </p:sp>
    </p:spTree>
    <p:extLst>
      <p:ext uri="{BB962C8B-B14F-4D97-AF65-F5344CB8AC3E}">
        <p14:creationId xmlns:p14="http://schemas.microsoft.com/office/powerpoint/2010/main" val="3984922017"/>
      </p:ext>
    </p:extLst>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İçerik Yer Tutucusu 5"/>
          <p:cNvSpPr>
            <a:spLocks noGrp="1"/>
          </p:cNvSpPr>
          <p:nvPr>
            <p:ph sz="half" idx="2"/>
          </p:nvPr>
        </p:nvSpPr>
        <p:spPr>
          <a:xfrm>
            <a:off x="164856" y="1610366"/>
            <a:ext cx="4036585" cy="2763441"/>
          </a:xfrm>
        </p:spPr>
        <p:txBody>
          <a:bodyPr>
            <a:noAutofit/>
          </a:bodyPr>
          <a:lstStyle/>
          <a:p>
            <a:pPr marL="0" indent="0">
              <a:buNone/>
            </a:pPr>
            <a:r>
              <a:rPr lang="tr-TR" sz="2400" b="1" dirty="0" err="1">
                <a:solidFill>
                  <a:srgbClr val="FF0000"/>
                </a:solidFill>
              </a:rPr>
              <a:t>Leiomyosarcomas</a:t>
            </a:r>
            <a:r>
              <a:rPr lang="tr-TR" sz="2400" b="1" dirty="0">
                <a:solidFill>
                  <a:srgbClr val="FF0000"/>
                </a:solidFill>
              </a:rPr>
              <a:t> </a:t>
            </a:r>
            <a:r>
              <a:rPr lang="tr-TR" sz="2400" b="1" dirty="0" err="1">
                <a:solidFill>
                  <a:srgbClr val="FF0000"/>
                </a:solidFill>
              </a:rPr>
              <a:t>and</a:t>
            </a:r>
            <a:r>
              <a:rPr lang="tr-TR" sz="2400" b="1" dirty="0">
                <a:solidFill>
                  <a:srgbClr val="FF0000"/>
                </a:solidFill>
              </a:rPr>
              <a:t> </a:t>
            </a:r>
            <a:r>
              <a:rPr lang="tr-TR" sz="2400" b="1" dirty="0" err="1">
                <a:solidFill>
                  <a:srgbClr val="FF0000"/>
                </a:solidFill>
              </a:rPr>
              <a:t>endometrial</a:t>
            </a:r>
            <a:r>
              <a:rPr lang="tr-TR" sz="2400" b="1" dirty="0">
                <a:solidFill>
                  <a:srgbClr val="FF0000"/>
                </a:solidFill>
              </a:rPr>
              <a:t> </a:t>
            </a:r>
            <a:r>
              <a:rPr lang="tr-TR" sz="2400" b="1" dirty="0" err="1">
                <a:solidFill>
                  <a:srgbClr val="FF0000"/>
                </a:solidFill>
              </a:rPr>
              <a:t>stromal</a:t>
            </a:r>
            <a:r>
              <a:rPr lang="tr-TR" sz="2400" b="1" dirty="0">
                <a:solidFill>
                  <a:srgbClr val="FF0000"/>
                </a:solidFill>
              </a:rPr>
              <a:t> </a:t>
            </a:r>
            <a:r>
              <a:rPr lang="tr-TR" sz="2400" b="1" dirty="0" err="1">
                <a:solidFill>
                  <a:srgbClr val="FF0000"/>
                </a:solidFill>
              </a:rPr>
              <a:t>sarcomas</a:t>
            </a:r>
            <a:endParaRPr lang="tr-TR" sz="2400" b="1" dirty="0">
              <a:solidFill>
                <a:srgbClr val="FF0000"/>
              </a:solidFill>
            </a:endParaRPr>
          </a:p>
          <a:p>
            <a:pPr marL="0" indent="0">
              <a:buNone/>
            </a:pPr>
            <a:r>
              <a:rPr lang="en-US" sz="1200" dirty="0"/>
              <a:t>I Tumor limited to the uterus</a:t>
            </a:r>
          </a:p>
          <a:p>
            <a:pPr>
              <a:buFont typeface="Wingdings" panose="05000000000000000000" pitchFamily="2" charset="2"/>
              <a:buChar char="Ø"/>
            </a:pPr>
            <a:r>
              <a:rPr lang="en-US" sz="1200" dirty="0"/>
              <a:t>IA Less than 5 cm</a:t>
            </a:r>
          </a:p>
          <a:p>
            <a:pPr>
              <a:buFont typeface="Wingdings" panose="05000000000000000000" pitchFamily="2" charset="2"/>
              <a:buChar char="Ø"/>
            </a:pPr>
            <a:r>
              <a:rPr lang="en-US" sz="1200" dirty="0"/>
              <a:t>IB More than 5 cm</a:t>
            </a:r>
          </a:p>
          <a:p>
            <a:pPr marL="0" indent="0">
              <a:buNone/>
            </a:pPr>
            <a:r>
              <a:rPr lang="en-US" sz="1200" dirty="0"/>
              <a:t>II Tumor extends beyond the uterus, within the</a:t>
            </a:r>
            <a:r>
              <a:rPr lang="tr-TR" sz="1200" dirty="0"/>
              <a:t> </a:t>
            </a:r>
            <a:r>
              <a:rPr lang="tr-TR" sz="1200" dirty="0" err="1"/>
              <a:t>pelvis</a:t>
            </a:r>
            <a:endParaRPr lang="tr-TR" sz="1200" dirty="0"/>
          </a:p>
          <a:p>
            <a:pPr>
              <a:buFont typeface="Wingdings" panose="05000000000000000000" pitchFamily="2" charset="2"/>
              <a:buChar char="Ø"/>
            </a:pPr>
            <a:r>
              <a:rPr lang="tr-TR" sz="1200" dirty="0"/>
              <a:t>IIA </a:t>
            </a:r>
            <a:r>
              <a:rPr lang="tr-TR" sz="1200" dirty="0" err="1"/>
              <a:t>Adnexal</a:t>
            </a:r>
            <a:r>
              <a:rPr lang="tr-TR" sz="1200" dirty="0"/>
              <a:t> </a:t>
            </a:r>
            <a:r>
              <a:rPr lang="tr-TR" sz="1200" dirty="0" err="1"/>
              <a:t>involvement</a:t>
            </a:r>
            <a:endParaRPr lang="tr-TR" sz="1200" dirty="0"/>
          </a:p>
          <a:p>
            <a:pPr>
              <a:buFont typeface="Wingdings" panose="05000000000000000000" pitchFamily="2" charset="2"/>
              <a:buChar char="Ø"/>
            </a:pPr>
            <a:r>
              <a:rPr lang="en-US" sz="1200" dirty="0"/>
              <a:t>IIB Involvement of other pelvic tissues</a:t>
            </a:r>
          </a:p>
          <a:p>
            <a:pPr marL="0" indent="0">
              <a:buNone/>
            </a:pPr>
            <a:r>
              <a:rPr lang="en-US" sz="1200" dirty="0"/>
              <a:t>III Tumor invades abdominal tissues (not just</a:t>
            </a:r>
            <a:r>
              <a:rPr lang="tr-TR" sz="1200" dirty="0" err="1"/>
              <a:t>protruding</a:t>
            </a:r>
            <a:r>
              <a:rPr lang="tr-TR" sz="1200" dirty="0"/>
              <a:t> </a:t>
            </a:r>
            <a:r>
              <a:rPr lang="tr-TR" sz="1200" dirty="0" err="1"/>
              <a:t>into</a:t>
            </a:r>
            <a:r>
              <a:rPr lang="tr-TR" sz="1200" dirty="0"/>
              <a:t> </a:t>
            </a:r>
            <a:r>
              <a:rPr lang="tr-TR" sz="1200" dirty="0" err="1"/>
              <a:t>the</a:t>
            </a:r>
            <a:r>
              <a:rPr lang="tr-TR" sz="1200" dirty="0"/>
              <a:t> abdomen)</a:t>
            </a:r>
          </a:p>
          <a:p>
            <a:pPr>
              <a:buFont typeface="Wingdings" panose="05000000000000000000" pitchFamily="2" charset="2"/>
              <a:buChar char="Ø"/>
            </a:pPr>
            <a:r>
              <a:rPr lang="tr-TR" sz="1200" dirty="0"/>
              <a:t>IIIA </a:t>
            </a:r>
            <a:r>
              <a:rPr lang="tr-TR" sz="1200" dirty="0" err="1"/>
              <a:t>One</a:t>
            </a:r>
            <a:r>
              <a:rPr lang="tr-TR" sz="1200" dirty="0"/>
              <a:t> site</a:t>
            </a:r>
          </a:p>
          <a:p>
            <a:pPr>
              <a:buFont typeface="Wingdings" panose="05000000000000000000" pitchFamily="2" charset="2"/>
              <a:buChar char="Ø"/>
            </a:pPr>
            <a:r>
              <a:rPr lang="en-US" sz="1200" dirty="0"/>
              <a:t>IIIB More than one site</a:t>
            </a:r>
          </a:p>
          <a:p>
            <a:pPr>
              <a:buFont typeface="Wingdings" panose="05000000000000000000" pitchFamily="2" charset="2"/>
              <a:buChar char="Ø"/>
            </a:pPr>
            <a:r>
              <a:rPr lang="en-US" sz="1200" dirty="0"/>
              <a:t>IIIC Metastasis to pelvic and/or para-aortic</a:t>
            </a:r>
            <a:r>
              <a:rPr lang="tr-TR" sz="1200" dirty="0"/>
              <a:t> </a:t>
            </a:r>
            <a:r>
              <a:rPr lang="tr-TR" sz="1200" dirty="0" err="1"/>
              <a:t>lymph</a:t>
            </a:r>
            <a:r>
              <a:rPr lang="tr-TR" sz="1200" dirty="0"/>
              <a:t> </a:t>
            </a:r>
            <a:r>
              <a:rPr lang="tr-TR" sz="1200" dirty="0" err="1"/>
              <a:t>nodes</a:t>
            </a:r>
            <a:endParaRPr lang="tr-TR" sz="1200" dirty="0"/>
          </a:p>
          <a:p>
            <a:pPr marL="0" indent="0">
              <a:buNone/>
            </a:pPr>
            <a:r>
              <a:rPr lang="tr-TR" sz="1200" dirty="0"/>
              <a:t>IV </a:t>
            </a:r>
          </a:p>
          <a:p>
            <a:pPr>
              <a:buFont typeface="Wingdings" panose="05000000000000000000" pitchFamily="2" charset="2"/>
              <a:buChar char="Ø"/>
            </a:pPr>
            <a:r>
              <a:rPr lang="tr-TR" sz="1200" dirty="0"/>
              <a:t>IVA </a:t>
            </a:r>
            <a:r>
              <a:rPr lang="tr-TR" sz="1200" dirty="0" err="1"/>
              <a:t>Tumor</a:t>
            </a:r>
            <a:r>
              <a:rPr lang="tr-TR" sz="1200" dirty="0"/>
              <a:t> </a:t>
            </a:r>
            <a:r>
              <a:rPr lang="tr-TR" sz="1200" dirty="0" err="1"/>
              <a:t>invades</a:t>
            </a:r>
            <a:r>
              <a:rPr lang="tr-TR" sz="1200" dirty="0"/>
              <a:t> </a:t>
            </a:r>
            <a:r>
              <a:rPr lang="tr-TR" sz="1200" dirty="0" err="1"/>
              <a:t>bladder</a:t>
            </a:r>
            <a:r>
              <a:rPr lang="tr-TR" sz="1200" dirty="0"/>
              <a:t> </a:t>
            </a:r>
            <a:r>
              <a:rPr lang="tr-TR" sz="1200" dirty="0" err="1"/>
              <a:t>and</a:t>
            </a:r>
            <a:r>
              <a:rPr lang="tr-TR" sz="1200" dirty="0"/>
              <a:t>/</a:t>
            </a:r>
            <a:r>
              <a:rPr lang="tr-TR" sz="1200" dirty="0" err="1"/>
              <a:t>or</a:t>
            </a:r>
            <a:r>
              <a:rPr lang="tr-TR" sz="1200" dirty="0"/>
              <a:t> </a:t>
            </a:r>
            <a:r>
              <a:rPr lang="tr-TR" sz="1200" dirty="0" err="1"/>
              <a:t>rectum</a:t>
            </a:r>
            <a:endParaRPr lang="tr-TR" sz="1200" dirty="0"/>
          </a:p>
          <a:p>
            <a:pPr>
              <a:buFont typeface="Wingdings" panose="05000000000000000000" pitchFamily="2" charset="2"/>
              <a:buChar char="Ø"/>
            </a:pPr>
            <a:r>
              <a:rPr lang="tr-TR" sz="1200" dirty="0"/>
              <a:t>IVB </a:t>
            </a:r>
            <a:r>
              <a:rPr lang="tr-TR" sz="1200" dirty="0" err="1"/>
              <a:t>Distant</a:t>
            </a:r>
            <a:r>
              <a:rPr lang="tr-TR" sz="1200" dirty="0"/>
              <a:t> </a:t>
            </a:r>
            <a:r>
              <a:rPr lang="tr-TR" sz="1200" dirty="0" err="1"/>
              <a:t>metastasis</a:t>
            </a:r>
            <a:endParaRPr lang="tr-TR" sz="1200" dirty="0"/>
          </a:p>
        </p:txBody>
      </p:sp>
      <p:sp>
        <p:nvSpPr>
          <p:cNvPr id="8" name="İçerik Yer Tutucusu 7"/>
          <p:cNvSpPr>
            <a:spLocks noGrp="1"/>
          </p:cNvSpPr>
          <p:nvPr>
            <p:ph sz="quarter" idx="4"/>
          </p:nvPr>
        </p:nvSpPr>
        <p:spPr>
          <a:xfrm>
            <a:off x="4513843" y="1610366"/>
            <a:ext cx="3887391" cy="2763441"/>
          </a:xfrm>
        </p:spPr>
        <p:txBody>
          <a:bodyPr>
            <a:noAutofit/>
          </a:bodyPr>
          <a:lstStyle/>
          <a:p>
            <a:pPr marL="0" indent="0">
              <a:buNone/>
            </a:pPr>
            <a:r>
              <a:rPr lang="tr-TR" sz="3200" b="1" dirty="0" err="1">
                <a:solidFill>
                  <a:srgbClr val="FF0000"/>
                </a:solidFill>
              </a:rPr>
              <a:t>Adenosarcomas</a:t>
            </a:r>
            <a:endParaRPr lang="tr-TR" sz="3200" b="1" dirty="0">
              <a:solidFill>
                <a:srgbClr val="FF0000"/>
              </a:solidFill>
            </a:endParaRPr>
          </a:p>
          <a:p>
            <a:pPr marL="0" indent="0">
              <a:buNone/>
            </a:pPr>
            <a:r>
              <a:rPr lang="en-US" sz="1050" dirty="0"/>
              <a:t>I Tumor limited to the uterus</a:t>
            </a:r>
          </a:p>
          <a:p>
            <a:pPr>
              <a:buFont typeface="Wingdings" panose="05000000000000000000" pitchFamily="2" charset="2"/>
              <a:buChar char="Ø"/>
            </a:pPr>
            <a:r>
              <a:rPr lang="tr-TR" sz="1050" dirty="0"/>
              <a:t>IA </a:t>
            </a:r>
            <a:r>
              <a:rPr lang="tr-TR" sz="1050" dirty="0" err="1"/>
              <a:t>Tumor</a:t>
            </a:r>
            <a:r>
              <a:rPr lang="tr-TR" sz="1050" dirty="0"/>
              <a:t> </a:t>
            </a:r>
            <a:r>
              <a:rPr lang="tr-TR" sz="1050" dirty="0" err="1"/>
              <a:t>limited</a:t>
            </a:r>
            <a:r>
              <a:rPr lang="tr-TR" sz="1050" dirty="0"/>
              <a:t> </a:t>
            </a:r>
            <a:r>
              <a:rPr lang="tr-TR" sz="1050" dirty="0" err="1"/>
              <a:t>to</a:t>
            </a:r>
            <a:r>
              <a:rPr lang="tr-TR" sz="1050" dirty="0"/>
              <a:t> </a:t>
            </a:r>
            <a:r>
              <a:rPr lang="tr-TR" sz="1050" dirty="0" err="1"/>
              <a:t>endometrium</a:t>
            </a:r>
            <a:r>
              <a:rPr lang="tr-TR" sz="1050" dirty="0"/>
              <a:t>/</a:t>
            </a:r>
            <a:r>
              <a:rPr lang="tr-TR" sz="1050" dirty="0" err="1"/>
              <a:t>endocervix</a:t>
            </a:r>
            <a:r>
              <a:rPr lang="tr-TR" sz="1050" dirty="0"/>
              <a:t> </a:t>
            </a:r>
            <a:r>
              <a:rPr lang="tr-TR" sz="1050" dirty="0" err="1"/>
              <a:t>with</a:t>
            </a:r>
            <a:r>
              <a:rPr lang="tr-TR" sz="1050" dirty="0"/>
              <a:t> </a:t>
            </a:r>
            <a:r>
              <a:rPr lang="tr-TR" sz="1050" dirty="0" err="1"/>
              <a:t>no</a:t>
            </a:r>
            <a:r>
              <a:rPr lang="tr-TR" sz="1050" dirty="0"/>
              <a:t> </a:t>
            </a:r>
            <a:r>
              <a:rPr lang="tr-TR" sz="1050" dirty="0" err="1"/>
              <a:t>myometrial</a:t>
            </a:r>
            <a:r>
              <a:rPr lang="tr-TR" sz="1050" dirty="0"/>
              <a:t> </a:t>
            </a:r>
            <a:r>
              <a:rPr lang="tr-TR" sz="1050" dirty="0" err="1"/>
              <a:t>invasion</a:t>
            </a:r>
            <a:endParaRPr lang="tr-TR" sz="1050" dirty="0"/>
          </a:p>
          <a:p>
            <a:pPr>
              <a:buFont typeface="Wingdings" panose="05000000000000000000" pitchFamily="2" charset="2"/>
              <a:buChar char="Ø"/>
            </a:pPr>
            <a:r>
              <a:rPr lang="en-US" sz="1050" dirty="0"/>
              <a:t>IB Less than, or equal to, half </a:t>
            </a:r>
            <a:r>
              <a:rPr lang="en-US" sz="1050" dirty="0" err="1"/>
              <a:t>myometrial</a:t>
            </a:r>
            <a:r>
              <a:rPr lang="tr-TR" sz="1050" dirty="0"/>
              <a:t> </a:t>
            </a:r>
            <a:r>
              <a:rPr lang="tr-TR" sz="1050" dirty="0" err="1"/>
              <a:t>invasion</a:t>
            </a:r>
            <a:endParaRPr lang="tr-TR" sz="1050" dirty="0"/>
          </a:p>
          <a:p>
            <a:pPr>
              <a:buFont typeface="Wingdings" panose="05000000000000000000" pitchFamily="2" charset="2"/>
              <a:buChar char="Ø"/>
            </a:pPr>
            <a:r>
              <a:rPr lang="en-US" sz="1050" dirty="0"/>
              <a:t>IC More than half </a:t>
            </a:r>
            <a:r>
              <a:rPr lang="en-US" sz="1050" dirty="0" err="1"/>
              <a:t>myometrial</a:t>
            </a:r>
            <a:r>
              <a:rPr lang="en-US" sz="1050" dirty="0"/>
              <a:t> invasion</a:t>
            </a:r>
          </a:p>
          <a:p>
            <a:pPr marL="0" indent="0">
              <a:buNone/>
            </a:pPr>
            <a:r>
              <a:rPr lang="en-US" sz="1050" dirty="0"/>
              <a:t>II Tumor extends to the pelvis</a:t>
            </a:r>
          </a:p>
          <a:p>
            <a:pPr>
              <a:buFont typeface="Wingdings" panose="05000000000000000000" pitchFamily="2" charset="2"/>
              <a:buChar char="Ø"/>
            </a:pPr>
            <a:r>
              <a:rPr lang="tr-TR" sz="1050" dirty="0"/>
              <a:t>IIA </a:t>
            </a:r>
            <a:r>
              <a:rPr lang="tr-TR" sz="1050" dirty="0" err="1"/>
              <a:t>Adnexal</a:t>
            </a:r>
            <a:r>
              <a:rPr lang="tr-TR" sz="1050" dirty="0"/>
              <a:t> </a:t>
            </a:r>
            <a:r>
              <a:rPr lang="tr-TR" sz="1050" dirty="0" err="1"/>
              <a:t>involvement</a:t>
            </a:r>
            <a:endParaRPr lang="tr-TR" sz="1050" dirty="0"/>
          </a:p>
          <a:p>
            <a:pPr>
              <a:buFont typeface="Wingdings" panose="05000000000000000000" pitchFamily="2" charset="2"/>
              <a:buChar char="Ø"/>
            </a:pPr>
            <a:r>
              <a:rPr lang="en-US" sz="1050" dirty="0"/>
              <a:t>IIB Tumor extends to extra-uterine</a:t>
            </a:r>
            <a:r>
              <a:rPr lang="tr-TR" sz="1050" dirty="0"/>
              <a:t>  </a:t>
            </a:r>
            <a:r>
              <a:rPr lang="tr-TR" sz="1050" dirty="0" err="1"/>
              <a:t>pelvic</a:t>
            </a:r>
            <a:r>
              <a:rPr lang="tr-TR" sz="1050" dirty="0"/>
              <a:t> </a:t>
            </a:r>
            <a:r>
              <a:rPr lang="tr-TR" sz="1050" dirty="0" err="1"/>
              <a:t>tissue</a:t>
            </a:r>
            <a:endParaRPr lang="tr-TR" sz="1050" dirty="0"/>
          </a:p>
          <a:p>
            <a:pPr marL="0" indent="0">
              <a:buNone/>
            </a:pPr>
            <a:r>
              <a:rPr lang="en-US" sz="1050" dirty="0"/>
              <a:t>III Tumor invades abdominal tissues (not just</a:t>
            </a:r>
            <a:r>
              <a:rPr lang="tr-TR" sz="1050" dirty="0"/>
              <a:t> </a:t>
            </a:r>
            <a:r>
              <a:rPr lang="tr-TR" sz="1050" dirty="0" err="1"/>
              <a:t>protruding</a:t>
            </a:r>
            <a:r>
              <a:rPr lang="tr-TR" sz="1050" dirty="0"/>
              <a:t> </a:t>
            </a:r>
            <a:r>
              <a:rPr lang="tr-TR" sz="1050" dirty="0" err="1"/>
              <a:t>into</a:t>
            </a:r>
            <a:r>
              <a:rPr lang="tr-TR" sz="1050" dirty="0"/>
              <a:t> </a:t>
            </a:r>
            <a:r>
              <a:rPr lang="tr-TR" sz="1050" dirty="0" err="1"/>
              <a:t>the</a:t>
            </a:r>
            <a:r>
              <a:rPr lang="tr-TR" sz="1050" dirty="0"/>
              <a:t> abdomen)</a:t>
            </a:r>
          </a:p>
          <a:p>
            <a:pPr>
              <a:buFont typeface="Wingdings" panose="05000000000000000000" pitchFamily="2" charset="2"/>
              <a:buChar char="Ø"/>
            </a:pPr>
            <a:r>
              <a:rPr lang="tr-TR" sz="1050" dirty="0"/>
              <a:t>IIIA </a:t>
            </a:r>
            <a:r>
              <a:rPr lang="tr-TR" sz="1050" dirty="0" err="1"/>
              <a:t>One</a:t>
            </a:r>
            <a:r>
              <a:rPr lang="tr-TR" sz="1050" dirty="0"/>
              <a:t> site</a:t>
            </a:r>
          </a:p>
          <a:p>
            <a:pPr>
              <a:buFont typeface="Wingdings" panose="05000000000000000000" pitchFamily="2" charset="2"/>
              <a:buChar char="Ø"/>
            </a:pPr>
            <a:r>
              <a:rPr lang="en-US" sz="1050" dirty="0"/>
              <a:t>IIIB More than one site</a:t>
            </a:r>
          </a:p>
          <a:p>
            <a:pPr>
              <a:buFont typeface="Wingdings" panose="05000000000000000000" pitchFamily="2" charset="2"/>
              <a:buChar char="Ø"/>
            </a:pPr>
            <a:r>
              <a:rPr lang="en-US" sz="1050" dirty="0"/>
              <a:t>IIIC Metastasis to pelvic and/or para-aortic</a:t>
            </a:r>
            <a:r>
              <a:rPr lang="tr-TR" sz="1050" dirty="0"/>
              <a:t>  </a:t>
            </a:r>
            <a:r>
              <a:rPr lang="tr-TR" sz="1050" dirty="0" err="1"/>
              <a:t>lymph</a:t>
            </a:r>
            <a:r>
              <a:rPr lang="tr-TR" sz="1050" dirty="0"/>
              <a:t> </a:t>
            </a:r>
            <a:r>
              <a:rPr lang="tr-TR" sz="1050" dirty="0" err="1"/>
              <a:t>nodes</a:t>
            </a:r>
            <a:endParaRPr lang="tr-TR" sz="1050" dirty="0"/>
          </a:p>
          <a:p>
            <a:pPr marL="0" indent="0">
              <a:buNone/>
            </a:pPr>
            <a:r>
              <a:rPr lang="tr-TR" sz="1050" dirty="0"/>
              <a:t>IV </a:t>
            </a:r>
          </a:p>
          <a:p>
            <a:pPr>
              <a:buFont typeface="Wingdings" panose="05000000000000000000" pitchFamily="2" charset="2"/>
              <a:buChar char="Ø"/>
            </a:pPr>
            <a:r>
              <a:rPr lang="tr-TR" sz="1050" dirty="0"/>
              <a:t>IVA </a:t>
            </a:r>
            <a:r>
              <a:rPr lang="tr-TR" sz="1050" dirty="0" err="1"/>
              <a:t>Tumor</a:t>
            </a:r>
            <a:r>
              <a:rPr lang="tr-TR" sz="1050" dirty="0"/>
              <a:t> </a:t>
            </a:r>
            <a:r>
              <a:rPr lang="tr-TR" sz="1050" dirty="0" err="1"/>
              <a:t>invades</a:t>
            </a:r>
            <a:r>
              <a:rPr lang="tr-TR" sz="1050" dirty="0"/>
              <a:t> </a:t>
            </a:r>
            <a:r>
              <a:rPr lang="tr-TR" sz="1050" dirty="0" err="1"/>
              <a:t>bladder</a:t>
            </a:r>
            <a:r>
              <a:rPr lang="tr-TR" sz="1050" dirty="0"/>
              <a:t> </a:t>
            </a:r>
            <a:r>
              <a:rPr lang="tr-TR" sz="1050" dirty="0" err="1"/>
              <a:t>and</a:t>
            </a:r>
            <a:r>
              <a:rPr lang="tr-TR" sz="1050" dirty="0"/>
              <a:t>/</a:t>
            </a:r>
            <a:r>
              <a:rPr lang="tr-TR" sz="1050" dirty="0" err="1"/>
              <a:t>or</a:t>
            </a:r>
            <a:r>
              <a:rPr lang="tr-TR" sz="1050" dirty="0"/>
              <a:t> </a:t>
            </a:r>
            <a:r>
              <a:rPr lang="tr-TR" sz="1050" dirty="0" err="1"/>
              <a:t>rectus</a:t>
            </a:r>
            <a:endParaRPr lang="tr-TR" sz="1050" dirty="0"/>
          </a:p>
          <a:p>
            <a:pPr>
              <a:buFont typeface="Wingdings" panose="05000000000000000000" pitchFamily="2" charset="2"/>
              <a:buChar char="Ø"/>
            </a:pPr>
            <a:r>
              <a:rPr lang="tr-TR" sz="1050" dirty="0"/>
              <a:t>IVB </a:t>
            </a:r>
            <a:r>
              <a:rPr lang="tr-TR" sz="1050" dirty="0" err="1"/>
              <a:t>Distant</a:t>
            </a:r>
            <a:r>
              <a:rPr lang="tr-TR" sz="1050" dirty="0"/>
              <a:t> </a:t>
            </a:r>
            <a:r>
              <a:rPr lang="tr-TR" sz="1050" dirty="0" err="1"/>
              <a:t>metastasis</a:t>
            </a:r>
            <a:endParaRPr lang="tr-TR" sz="1050" dirty="0"/>
          </a:p>
        </p:txBody>
      </p:sp>
      <p:sp>
        <p:nvSpPr>
          <p:cNvPr id="9" name="Metin kutusu 8"/>
          <p:cNvSpPr txBox="1"/>
          <p:nvPr/>
        </p:nvSpPr>
        <p:spPr>
          <a:xfrm>
            <a:off x="0" y="328057"/>
            <a:ext cx="9144000" cy="507831"/>
          </a:xfrm>
          <a:prstGeom prst="rect">
            <a:avLst/>
          </a:prstGeom>
          <a:solidFill>
            <a:srgbClr val="FFC000"/>
          </a:solidFill>
        </p:spPr>
        <p:txBody>
          <a:bodyPr wrap="square" rtlCol="0">
            <a:spAutoFit/>
          </a:bodyPr>
          <a:lstStyle/>
          <a:p>
            <a:pPr algn="ctr" defTabSz="685800"/>
            <a:r>
              <a:rPr lang="tr-TR" sz="2700" b="1" dirty="0" err="1">
                <a:solidFill>
                  <a:prstClr val="black"/>
                </a:solidFill>
                <a:latin typeface="Calibri" panose="020F0502020204030204"/>
              </a:rPr>
              <a:t>Staging</a:t>
            </a:r>
            <a:r>
              <a:rPr lang="tr-TR" sz="2700" b="1" dirty="0">
                <a:solidFill>
                  <a:prstClr val="black"/>
                </a:solidFill>
                <a:latin typeface="Calibri" panose="020F0502020204030204"/>
              </a:rPr>
              <a:t> </a:t>
            </a:r>
          </a:p>
        </p:txBody>
      </p:sp>
    </p:spTree>
    <p:extLst>
      <p:ext uri="{BB962C8B-B14F-4D97-AF65-F5344CB8AC3E}">
        <p14:creationId xmlns:p14="http://schemas.microsoft.com/office/powerpoint/2010/main" val="5344746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4">
            <a:extLst>
              <a:ext uri="{FF2B5EF4-FFF2-40B4-BE49-F238E27FC236}">
                <a16:creationId xmlns:a16="http://schemas.microsoft.com/office/drawing/2014/main" id="{5FE7DD9A-1112-6030-1FAB-A153F2B1B8D0}"/>
              </a:ext>
            </a:extLst>
          </p:cNvPr>
          <p:cNvPicPr>
            <a:picLocks noChangeAspect="1" noChangeArrowheads="1"/>
          </p:cNvPicPr>
          <p:nvPr/>
        </p:nvPicPr>
        <p:blipFill rotWithShape="1">
          <a:blip r:embed="rId2"/>
          <a:srcRect t="1006" b="1170"/>
          <a:stretch/>
        </p:blipFill>
        <p:spPr>
          <a:xfrm>
            <a:off x="0" y="0"/>
            <a:ext cx="9144000" cy="6858000"/>
          </a:xfrm>
          <a:prstGeom prst="roundRect">
            <a:avLst>
              <a:gd name="adj" fmla="val 0"/>
            </a:avLst>
          </a:prstGeom>
          <a:solidFill>
            <a:srgbClr val="FFFFFF">
              <a:shade val="85000"/>
            </a:srgbClr>
          </a:solidFill>
          <a:ln w="19050">
            <a:solidFill>
              <a:schemeClr val="tx1">
                <a:lumMod val="65000"/>
                <a:lumOff val="35000"/>
              </a:schemeClr>
            </a:solidFill>
          </a:ln>
          <a:effectLst>
            <a:outerShdw blurRad="63500" algn="ctr" rotWithShape="0">
              <a:prstClr val="black">
                <a:alpha val="60000"/>
              </a:prstClr>
            </a:outerShdw>
          </a:effectLst>
        </p:spPr>
      </p:pic>
      <p:cxnSp>
        <p:nvCxnSpPr>
          <p:cNvPr id="3" name="Düz Ok Bağlayıcısı 2">
            <a:extLst>
              <a:ext uri="{FF2B5EF4-FFF2-40B4-BE49-F238E27FC236}">
                <a16:creationId xmlns:a16="http://schemas.microsoft.com/office/drawing/2014/main" id="{C85CE823-1DA5-383D-22B5-48E246622950}"/>
              </a:ext>
            </a:extLst>
          </p:cNvPr>
          <p:cNvCxnSpPr>
            <a:cxnSpLocks/>
          </p:cNvCxnSpPr>
          <p:nvPr/>
        </p:nvCxnSpPr>
        <p:spPr>
          <a:xfrm>
            <a:off x="415636" y="2054431"/>
            <a:ext cx="1472541" cy="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3839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1143000" y="857250"/>
            <a:ext cx="6858000" cy="1821669"/>
          </a:xfrm>
          <a:prstGeom prst="rect">
            <a:avLst/>
          </a:prstGeom>
          <a:noFill/>
          <a:ln w="9525">
            <a:noFill/>
            <a:miter lim="800000"/>
            <a:headEnd/>
            <a:tailEnd/>
          </a:ln>
          <a:effectLst/>
        </p:spPr>
      </p:pic>
      <p:pic>
        <p:nvPicPr>
          <p:cNvPr id="3076" name="Picture 4"/>
          <p:cNvPicPr>
            <a:picLocks noChangeAspect="1" noChangeArrowheads="1"/>
          </p:cNvPicPr>
          <p:nvPr/>
        </p:nvPicPr>
        <p:blipFill>
          <a:blip r:embed="rId3"/>
          <a:srcRect/>
          <a:stretch>
            <a:fillRect/>
          </a:stretch>
        </p:blipFill>
        <p:spPr bwMode="auto">
          <a:xfrm>
            <a:off x="1185862" y="2728912"/>
            <a:ext cx="6815138" cy="3271838"/>
          </a:xfrm>
          <a:prstGeom prst="rect">
            <a:avLst/>
          </a:prstGeom>
          <a:noFill/>
          <a:ln w="9525">
            <a:noFill/>
            <a:miter lim="800000"/>
            <a:headEnd/>
            <a:tailEnd/>
          </a:ln>
          <a:effectLst/>
        </p:spPr>
      </p:pic>
      <p:sp>
        <p:nvSpPr>
          <p:cNvPr id="10" name="9 Yuvarlatılmış Dikdörtgen"/>
          <p:cNvSpPr/>
          <p:nvPr/>
        </p:nvSpPr>
        <p:spPr>
          <a:xfrm>
            <a:off x="2911067" y="3482578"/>
            <a:ext cx="685800" cy="187524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tr-TR" sz="1350">
              <a:solidFill>
                <a:prstClr val="white"/>
              </a:solidFill>
              <a:latin typeface="Calibri"/>
            </a:endParaRPr>
          </a:p>
        </p:txBody>
      </p:sp>
      <p:pic>
        <p:nvPicPr>
          <p:cNvPr id="3077" name="Picture 5"/>
          <p:cNvPicPr>
            <a:picLocks noChangeAspect="1" noChangeArrowheads="1"/>
          </p:cNvPicPr>
          <p:nvPr/>
        </p:nvPicPr>
        <p:blipFill>
          <a:blip r:embed="rId4"/>
          <a:srcRect/>
          <a:stretch>
            <a:fillRect/>
          </a:stretch>
        </p:blipFill>
        <p:spPr bwMode="auto">
          <a:xfrm>
            <a:off x="1571604" y="2143116"/>
            <a:ext cx="5900738" cy="27432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7"/>
                                        </p:tgtEl>
                                        <p:attrNameLst>
                                          <p:attrName>style.visibility</p:attrName>
                                        </p:attrNameLst>
                                      </p:cBhvr>
                                      <p:to>
                                        <p:strVal val="visible"/>
                                      </p:to>
                                    </p:set>
                                    <p:anim calcmode="lin" valueType="num">
                                      <p:cBhvr additive="base">
                                        <p:cTn id="13" dur="500" fill="hold"/>
                                        <p:tgtEl>
                                          <p:spTgt spid="3077"/>
                                        </p:tgtEl>
                                        <p:attrNameLst>
                                          <p:attrName>ppt_x</p:attrName>
                                        </p:attrNameLst>
                                      </p:cBhvr>
                                      <p:tavLst>
                                        <p:tav tm="0">
                                          <p:val>
                                            <p:strVal val="#ppt_x"/>
                                          </p:val>
                                        </p:tav>
                                        <p:tav tm="100000">
                                          <p:val>
                                            <p:strVal val="#ppt_x"/>
                                          </p:val>
                                        </p:tav>
                                      </p:tavLst>
                                    </p:anim>
                                    <p:anim calcmode="lin" valueType="num">
                                      <p:cBhvr additive="base">
                                        <p:cTn id="14" dur="500" fill="hold"/>
                                        <p:tgtEl>
                                          <p:spTgt spid="30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Yer Tutucusu 3">
            <a:extLst>
              <a:ext uri="{FF2B5EF4-FFF2-40B4-BE49-F238E27FC236}">
                <a16:creationId xmlns:a16="http://schemas.microsoft.com/office/drawing/2014/main" id="{56756FC8-BD1A-9883-DB0B-A888B7515C64}"/>
              </a:ext>
            </a:extLst>
          </p:cNvPr>
          <p:cNvSpPr txBox="1">
            <a:spLocks/>
          </p:cNvSpPr>
          <p:nvPr/>
        </p:nvSpPr>
        <p:spPr>
          <a:xfrm>
            <a:off x="407194" y="3518530"/>
            <a:ext cx="8329613" cy="12434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1950" b="1" dirty="0">
                <a:solidFill>
                  <a:prstClr val="black"/>
                </a:solidFill>
                <a:latin typeface="Calibri"/>
              </a:rPr>
              <a:t>A multi-institutional, retrospective, cohort study</a:t>
            </a:r>
          </a:p>
          <a:p>
            <a:pPr marL="171450" indent="-171450" defTabSz="685800">
              <a:spcBef>
                <a:spcPts val="750"/>
              </a:spcBef>
            </a:pPr>
            <a:r>
              <a:rPr lang="is-IS" sz="1950" b="1" dirty="0">
                <a:solidFill>
                  <a:prstClr val="black"/>
                </a:solidFill>
                <a:latin typeface="Calibri"/>
              </a:rPr>
              <a:t>13 </a:t>
            </a:r>
            <a:r>
              <a:rPr lang="en-US" sz="1950" b="1" dirty="0">
                <a:solidFill>
                  <a:prstClr val="black"/>
                </a:solidFill>
                <a:latin typeface="Calibri"/>
              </a:rPr>
              <a:t>Centers</a:t>
            </a:r>
          </a:p>
          <a:p>
            <a:pPr marL="171450" indent="-171450" defTabSz="685800">
              <a:spcBef>
                <a:spcPts val="750"/>
              </a:spcBef>
            </a:pPr>
            <a:r>
              <a:rPr lang="en-US" sz="1950" b="1" dirty="0">
                <a:solidFill>
                  <a:prstClr val="black"/>
                </a:solidFill>
                <a:latin typeface="Calibri"/>
              </a:rPr>
              <a:t>71 patients: 26 patients with HG</a:t>
            </a:r>
            <a:r>
              <a:rPr lang="tr-TR" sz="1950" b="1" dirty="0">
                <a:solidFill>
                  <a:prstClr val="black"/>
                </a:solidFill>
                <a:latin typeface="Calibri"/>
              </a:rPr>
              <a:t>-</a:t>
            </a:r>
            <a:r>
              <a:rPr lang="en-US" sz="1950" b="1" dirty="0">
                <a:solidFill>
                  <a:prstClr val="black"/>
                </a:solidFill>
                <a:latin typeface="Calibri"/>
              </a:rPr>
              <a:t>ESS and 45 patients with UUS</a:t>
            </a:r>
          </a:p>
        </p:txBody>
      </p:sp>
      <p:pic>
        <p:nvPicPr>
          <p:cNvPr id="9" name="Resim 8">
            <a:extLst>
              <a:ext uri="{FF2B5EF4-FFF2-40B4-BE49-F238E27FC236}">
                <a16:creationId xmlns:a16="http://schemas.microsoft.com/office/drawing/2014/main" id="{78BB873C-ADFE-33A5-AD7D-402C1A21353C}"/>
              </a:ext>
            </a:extLst>
          </p:cNvPr>
          <p:cNvPicPr>
            <a:picLocks noChangeAspect="1"/>
          </p:cNvPicPr>
          <p:nvPr/>
        </p:nvPicPr>
        <p:blipFill>
          <a:blip r:embed="rId2"/>
          <a:stretch>
            <a:fillRect/>
          </a:stretch>
        </p:blipFill>
        <p:spPr>
          <a:xfrm>
            <a:off x="285750" y="857250"/>
            <a:ext cx="8004362" cy="2343150"/>
          </a:xfrm>
          <a:prstGeom prst="rect">
            <a:avLst/>
          </a:prstGeom>
        </p:spPr>
      </p:pic>
      <p:sp>
        <p:nvSpPr>
          <p:cNvPr id="3" name="Metin kutusu 2">
            <a:extLst>
              <a:ext uri="{FF2B5EF4-FFF2-40B4-BE49-F238E27FC236}">
                <a16:creationId xmlns:a16="http://schemas.microsoft.com/office/drawing/2014/main" id="{075D03AE-7D76-38AF-BB6D-021AFC04444A}"/>
              </a:ext>
            </a:extLst>
          </p:cNvPr>
          <p:cNvSpPr txBox="1"/>
          <p:nvPr/>
        </p:nvSpPr>
        <p:spPr>
          <a:xfrm>
            <a:off x="285751" y="4953483"/>
            <a:ext cx="8451056" cy="646331"/>
          </a:xfrm>
          <a:prstGeom prst="rect">
            <a:avLst/>
          </a:prstGeom>
          <a:solidFill>
            <a:srgbClr val="FF0000"/>
          </a:solidFill>
        </p:spPr>
        <p:txBody>
          <a:bodyPr wrap="square">
            <a:spAutoFit/>
          </a:bodyPr>
          <a:lstStyle/>
          <a:p>
            <a:pPr marL="171450" indent="-171450" defTabSz="685800">
              <a:spcBef>
                <a:spcPts val="750"/>
              </a:spcBef>
            </a:pPr>
            <a:r>
              <a:rPr lang="en-US" sz="1800" b="1" dirty="0">
                <a:solidFill>
                  <a:prstClr val="black"/>
                </a:solidFill>
                <a:latin typeface="Calibri"/>
              </a:rPr>
              <a:t>UUS had a significantly </a:t>
            </a:r>
            <a:r>
              <a:rPr lang="en-US" sz="1800" b="1" dirty="0">
                <a:solidFill>
                  <a:schemeClr val="bg1"/>
                </a:solidFill>
                <a:latin typeface="Calibri"/>
              </a:rPr>
              <a:t>poorer DFS </a:t>
            </a:r>
            <a:r>
              <a:rPr lang="en-US" sz="1800" b="1" dirty="0">
                <a:solidFill>
                  <a:prstClr val="black"/>
                </a:solidFill>
                <a:latin typeface="Calibri"/>
              </a:rPr>
              <a:t>than those with HGESS (p = 0.016), although OS did not differ between the groups (p = 0.135)</a:t>
            </a:r>
            <a:endParaRPr lang="en-US" altLang="tr-TR" sz="1800" b="1" dirty="0">
              <a:solidFill>
                <a:prstClr val="black"/>
              </a:solidFill>
              <a:latin typeface="Calibri"/>
            </a:endParaRPr>
          </a:p>
        </p:txBody>
      </p:sp>
    </p:spTree>
    <p:extLst>
      <p:ext uri="{BB962C8B-B14F-4D97-AF65-F5344CB8AC3E}">
        <p14:creationId xmlns:p14="http://schemas.microsoft.com/office/powerpoint/2010/main" val="5503055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4213</TotalTime>
  <Words>3033</Words>
  <Application>Microsoft Macintosh PowerPoint</Application>
  <PresentationFormat>Ekran Gösterisi (4:3)</PresentationFormat>
  <Paragraphs>330</Paragraphs>
  <Slides>44</Slides>
  <Notes>11</Notes>
  <HiddenSlides>2</HiddenSlides>
  <MMClips>0</MMClips>
  <ScaleCrop>false</ScaleCrop>
  <HeadingPairs>
    <vt:vector size="6" baseType="variant">
      <vt:variant>
        <vt:lpstr>Kullanılan Yazı Tipleri</vt:lpstr>
      </vt:variant>
      <vt:variant>
        <vt:i4>24</vt:i4>
      </vt:variant>
      <vt:variant>
        <vt:lpstr>Tema</vt:lpstr>
      </vt:variant>
      <vt:variant>
        <vt:i4>3</vt:i4>
      </vt:variant>
      <vt:variant>
        <vt:lpstr>Slayt Başlıkları</vt:lpstr>
      </vt:variant>
      <vt:variant>
        <vt:i4>44</vt:i4>
      </vt:variant>
    </vt:vector>
  </HeadingPairs>
  <TitlesOfParts>
    <vt:vector size="71" baseType="lpstr">
      <vt:lpstr>-apple-system</vt:lpstr>
      <vt:lpstr>AdvGulliv</vt:lpstr>
      <vt:lpstr>AdvP4C4E74</vt:lpstr>
      <vt:lpstr>AdvTT5235d5a9</vt:lpstr>
      <vt:lpstr>AdvTT5235d5a9+fb</vt:lpstr>
      <vt:lpstr>AkayaKanadaka</vt:lpstr>
      <vt:lpstr>Arial</vt:lpstr>
      <vt:lpstr>ArialMT</vt:lpstr>
      <vt:lpstr>BlinkMacSystemFont</vt:lpstr>
      <vt:lpstr>Calibri</vt:lpstr>
      <vt:lpstr>Calibri Light</vt:lpstr>
      <vt:lpstr>Elsevier Sans</vt:lpstr>
      <vt:lpstr>Helvetica</vt:lpstr>
      <vt:lpstr>HelveticaNeueLTStd</vt:lpstr>
      <vt:lpstr>HelveticaNeueLTStd-BdCn</vt:lpstr>
      <vt:lpstr>HelveticaNeueLTStd-Cn</vt:lpstr>
      <vt:lpstr>HelveticaNeueLTStd-CnO</vt:lpstr>
      <vt:lpstr>Merriweather</vt:lpstr>
      <vt:lpstr>Open Sans</vt:lpstr>
      <vt:lpstr>STIX</vt:lpstr>
      <vt:lpstr>system-ui</vt:lpstr>
      <vt:lpstr>TimesNewRomanPSMT</vt:lpstr>
      <vt:lpstr>Verdana Pro</vt:lpstr>
      <vt:lpstr>Wingdings</vt:lpstr>
      <vt:lpstr>Office Theme</vt:lpstr>
      <vt:lpstr>Office Teması</vt:lpstr>
      <vt:lpstr>1_Office Teması</vt:lpstr>
      <vt:lpstr>Preoperative Diagnosis of Uterine Sarcomas  Dr Hüseyin Akıllı. MD Başkent University School of Medicine </vt:lpstr>
      <vt:lpstr>Uterine sarcomas</vt:lpstr>
      <vt:lpstr>PowerPoint Sunusu</vt:lpstr>
      <vt:lpstr>PowerPoint Sunusu</vt:lpstr>
      <vt:lpstr>PowerPoint Sunusu</vt:lpstr>
      <vt:lpstr>PowerPoint Sunusu</vt:lpstr>
      <vt:lpstr>PowerPoint Sunusu</vt:lpstr>
      <vt:lpstr>PowerPoint Sunusu</vt:lpstr>
      <vt:lpstr>PowerPoint Sunusu</vt:lpstr>
      <vt:lpstr>PowerPoint Sunusu</vt:lpstr>
      <vt:lpstr>Morcellation</vt:lpstr>
      <vt:lpstr>PowerPoint Sunusu</vt:lpstr>
      <vt:lpstr>Incidence of occult uterine sarcoma</vt:lpstr>
      <vt:lpstr>PowerPoint Sunusu</vt:lpstr>
      <vt:lpstr>PowerPoint Sunusu</vt:lpstr>
      <vt:lpstr>PowerPoint Sunusu</vt:lpstr>
      <vt:lpstr>PowerPoint Sunusu</vt:lpstr>
      <vt:lpstr>UPDATE: On May 26, 2023, the FDA issued the final guidance</vt:lpstr>
      <vt:lpstr>PowerPoint Sunusu</vt:lpstr>
      <vt:lpstr>Preoperative diagnosis</vt:lpstr>
      <vt:lpstr>Sonographic features suggestive of uterine sarcoma;</vt:lpstr>
      <vt:lpstr>PowerPoint Sunusu</vt:lpstr>
      <vt:lpstr>MRI</vt:lpstr>
      <vt:lpstr>PowerPoint Sunusu</vt:lpstr>
      <vt:lpstr>-Endometrial Biopsy</vt:lpstr>
      <vt:lpstr>Endometrial Biopsy</vt:lpstr>
      <vt:lpstr>Serum lactate dehydrogenase (LDH)</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ESGO/EURACAN/GCIG guidelines for the management of patients with uterine sarcomas                                    General Diagnosis</vt:lpstr>
      <vt:lpstr>ESGO/EURACAN/GCIG guidelines :General Recommendations </vt:lpstr>
      <vt:lpstr>ESGO/EURACAN/GCIG guidelines :Tailoring Surgery in Patients with Symptoms, High-risk Factors, Fertility Needs, Suspicion on Ultrasound or Pelvic MRI </vt:lpstr>
      <vt:lpstr>PowerPoint Sunusu</vt:lpstr>
      <vt:lpstr>PowerPoint Sunusu</vt:lpstr>
      <vt:lpstr>Conclusion</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subject/>
  <dc:creator/>
  <dc:description/>
  <cp:lastModifiedBy>Hüseyin Akıllı</cp:lastModifiedBy>
  <cp:revision>60</cp:revision>
  <dcterms:modified xsi:type="dcterms:W3CDTF">2024-11-28T10:18:42Z</dcterms:modified>
  <dc:language>en-US</dc:language>
</cp:coreProperties>
</file>