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
  </p:notesMasterIdLst>
  <p:sldIdLst>
    <p:sldId id="256" r:id="rId2"/>
    <p:sldId id="301"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2F5"/>
          </a:solidFill>
        </a:fill>
      </a:tcStyle>
    </a:wholeTbl>
    <a:band2H>
      <a:tcTxStyle/>
      <a:tcStyle>
        <a:tcBdr/>
        <a:fill>
          <a:solidFill>
            <a:srgbClr val="E7F1F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DF0"/>
          </a:solidFill>
        </a:fill>
      </a:tcStyle>
    </a:wholeTbl>
    <a:band2H>
      <a:tcTxStyle/>
      <a:tcStyle>
        <a:tcBdr/>
        <a:fill>
          <a:solidFill>
            <a:srgbClr val="E7F6F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E0DF"/>
          </a:solidFill>
        </a:fill>
      </a:tcStyle>
    </a:wholeTbl>
    <a:band2H>
      <a:tcTxStyle/>
      <a:tcStyle>
        <a:tcBdr/>
        <a:fill>
          <a:solidFill>
            <a:srgbClr val="EAF0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9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7" name="Shape 117"/>
          <p:cNvSpPr>
            <a:spLocks noGrp="1" noRot="1" noChangeAspect="1"/>
          </p:cNvSpPr>
          <p:nvPr>
            <p:ph type="sldImg"/>
          </p:nvPr>
        </p:nvSpPr>
        <p:spPr>
          <a:xfrm>
            <a:off x="1143000" y="685800"/>
            <a:ext cx="4572000" cy="3429000"/>
          </a:xfrm>
          <a:prstGeom prst="rect">
            <a:avLst/>
          </a:prstGeom>
        </p:spPr>
        <p:txBody>
          <a:bodyPr/>
          <a:lstStyle/>
          <a:p>
            <a:endParaRPr/>
          </a:p>
        </p:txBody>
      </p:sp>
      <p:sp>
        <p:nvSpPr>
          <p:cNvPr id="118" name="Shape 11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2324978"/>
            <a:ext cx="9144000" cy="1973224"/>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4560272"/>
            <a:ext cx="9144000" cy="124400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Content">
    <p:bg>
      <p:bgPr>
        <a:gradFill flip="none" rotWithShape="1">
          <a:gsLst>
            <a:gs pos="0">
              <a:srgbClr val="ECEAE7"/>
            </a:gs>
            <a:gs pos="100000">
              <a:srgbClr val="C9C6C0"/>
            </a:gs>
          </a:gsLst>
          <a:path path="circle">
            <a:fillToRect l="50000" t="50000" r="50000" b="50000"/>
          </a:path>
        </a:gradFill>
        <a:effectLst/>
      </p:bgPr>
    </p:bg>
    <p:spTree>
      <p:nvGrpSpPr>
        <p:cNvPr id="1" name=""/>
        <p:cNvGrpSpPr/>
        <p:nvPr/>
      </p:nvGrpSpPr>
      <p:grpSpPr>
        <a:xfrm>
          <a:off x="0" y="0"/>
          <a:ext cx="0" cy="0"/>
          <a:chOff x="0" y="0"/>
          <a:chExt cx="0" cy="0"/>
        </a:xfrm>
      </p:grpSpPr>
      <p:sp>
        <p:nvSpPr>
          <p:cNvPr id="92" name="Rectangle 7"/>
          <p:cNvSpPr/>
          <p:nvPr/>
        </p:nvSpPr>
        <p:spPr>
          <a:xfrm>
            <a:off x="0" y="2019475"/>
            <a:ext cx="12192000" cy="4105942"/>
          </a:xfrm>
          <a:prstGeom prst="rect">
            <a:avLst/>
          </a:prstGeom>
          <a:gradFill>
            <a:gsLst>
              <a:gs pos="0">
                <a:srgbClr val="DFDBD5">
                  <a:alpha val="0"/>
                </a:srgbClr>
              </a:gs>
              <a:gs pos="100000">
                <a:srgbClr val="DFDBD5"/>
              </a:gs>
            </a:gsLst>
            <a:lin ang="5400000"/>
          </a:gradFill>
          <a:ln w="12700">
            <a:miter lim="400000"/>
          </a:ln>
        </p:spPr>
        <p:txBody>
          <a:bodyPr lIns="45719" rIns="45719"/>
          <a:lstStyle/>
          <a:p>
            <a:pPr defTabSz="457200">
              <a:defRPr>
                <a:latin typeface="Gill Sans MT"/>
                <a:ea typeface="Gill Sans MT"/>
                <a:cs typeface="Gill Sans MT"/>
                <a:sym typeface="Gill Sans MT"/>
              </a:defRPr>
            </a:pPr>
            <a:endParaRPr/>
          </a:p>
        </p:txBody>
      </p:sp>
      <p:pic>
        <p:nvPicPr>
          <p:cNvPr id="93" name="Picture 6" descr="Picture 6"/>
          <p:cNvPicPr>
            <a:picLocks noChangeAspect="1"/>
          </p:cNvPicPr>
          <p:nvPr/>
        </p:nvPicPr>
        <p:blipFill>
          <a:blip r:embed="rId2"/>
          <a:srcRect t="1538"/>
          <a:stretch>
            <a:fillRect/>
          </a:stretch>
        </p:blipFill>
        <p:spPr>
          <a:xfrm>
            <a:off x="0" y="6126480"/>
            <a:ext cx="12192000" cy="731524"/>
          </a:xfrm>
          <a:prstGeom prst="rect">
            <a:avLst/>
          </a:prstGeom>
          <a:ln w="12700">
            <a:miter lim="400000"/>
          </a:ln>
        </p:spPr>
      </p:pic>
      <p:sp>
        <p:nvSpPr>
          <p:cNvPr id="94" name="Straight Connector 9"/>
          <p:cNvSpPr/>
          <p:nvPr/>
        </p:nvSpPr>
        <p:spPr>
          <a:xfrm>
            <a:off x="0" y="6128413"/>
            <a:ext cx="12192000" cy="1"/>
          </a:xfrm>
          <a:prstGeom prst="line">
            <a:avLst/>
          </a:prstGeom>
          <a:ln w="12700">
            <a:solidFill>
              <a:srgbClr val="000001">
                <a:alpha val="20000"/>
              </a:srgbClr>
            </a:solidFill>
          </a:ln>
        </p:spPr>
        <p:txBody>
          <a:bodyPr lIns="45719" rIns="45719"/>
          <a:lstStyle/>
          <a:p>
            <a:pPr defTabSz="457200">
              <a:defRPr>
                <a:latin typeface="Gill Sans MT"/>
                <a:ea typeface="Gill Sans MT"/>
                <a:cs typeface="Gill Sans MT"/>
                <a:sym typeface="Gill Sans MT"/>
              </a:defRPr>
            </a:pPr>
            <a:endParaRPr/>
          </a:p>
        </p:txBody>
      </p:sp>
      <p:sp>
        <p:nvSpPr>
          <p:cNvPr id="95" name="Title Text"/>
          <p:cNvSpPr txBox="1">
            <a:spLocks noGrp="1"/>
          </p:cNvSpPr>
          <p:nvPr>
            <p:ph type="title"/>
          </p:nvPr>
        </p:nvSpPr>
        <p:spPr>
          <a:xfrm>
            <a:off x="1451579" y="804519"/>
            <a:ext cx="9603276" cy="1049236"/>
          </a:xfrm>
          <a:prstGeom prst="rect">
            <a:avLst/>
          </a:prstGeom>
        </p:spPr>
        <p:txBody>
          <a:bodyPr anchor="t"/>
          <a:lstStyle>
            <a:lvl1pPr>
              <a:defRPr sz="3200" cap="all">
                <a:latin typeface="Gill Sans MT"/>
                <a:ea typeface="Gill Sans MT"/>
                <a:cs typeface="Gill Sans MT"/>
                <a:sym typeface="Gill Sans MT"/>
              </a:defRPr>
            </a:lvl1pPr>
          </a:lstStyle>
          <a:p>
            <a:r>
              <a:t>Title Text</a:t>
            </a:r>
          </a:p>
        </p:txBody>
      </p:sp>
      <p:sp>
        <p:nvSpPr>
          <p:cNvPr id="96" name="Body Level One…"/>
          <p:cNvSpPr txBox="1">
            <a:spLocks noGrp="1"/>
          </p:cNvSpPr>
          <p:nvPr>
            <p:ph type="body" sz="half" idx="1"/>
          </p:nvPr>
        </p:nvSpPr>
        <p:spPr>
          <a:xfrm>
            <a:off x="1451579" y="2015732"/>
            <a:ext cx="9603276" cy="3450614"/>
          </a:xfrm>
          <a:prstGeom prst="rect">
            <a:avLst/>
          </a:prstGeom>
        </p:spPr>
        <p:txBody>
          <a:bodyPr/>
          <a:lstStyle>
            <a:lvl1pPr>
              <a:lnSpc>
                <a:spcPct val="120000"/>
              </a:lnSpc>
              <a:buClr>
                <a:srgbClr val="B71E42"/>
              </a:buClr>
              <a:defRPr sz="2000">
                <a:latin typeface="Gill Sans MT"/>
                <a:ea typeface="Gill Sans MT"/>
                <a:cs typeface="Gill Sans MT"/>
                <a:sym typeface="Gill Sans MT"/>
              </a:defRPr>
            </a:lvl1pPr>
            <a:lvl2pPr marL="711200" indent="-254000">
              <a:lnSpc>
                <a:spcPct val="120000"/>
              </a:lnSpc>
              <a:buClr>
                <a:srgbClr val="B71E42"/>
              </a:buClr>
              <a:defRPr sz="2000">
                <a:latin typeface="Gill Sans MT"/>
                <a:ea typeface="Gill Sans MT"/>
                <a:cs typeface="Gill Sans MT"/>
                <a:sym typeface="Gill Sans MT"/>
              </a:defRPr>
            </a:lvl2pPr>
            <a:lvl3pPr marL="1200150" indent="-285750">
              <a:lnSpc>
                <a:spcPct val="120000"/>
              </a:lnSpc>
              <a:buClr>
                <a:srgbClr val="B71E42"/>
              </a:buClr>
              <a:defRPr sz="2000">
                <a:latin typeface="Gill Sans MT"/>
                <a:ea typeface="Gill Sans MT"/>
                <a:cs typeface="Gill Sans MT"/>
                <a:sym typeface="Gill Sans MT"/>
              </a:defRPr>
            </a:lvl3pPr>
            <a:lvl4pPr marL="1698171" indent="-326571">
              <a:lnSpc>
                <a:spcPct val="120000"/>
              </a:lnSpc>
              <a:buClr>
                <a:srgbClr val="B71E42"/>
              </a:buClr>
              <a:defRPr sz="2000">
                <a:latin typeface="Gill Sans MT"/>
                <a:ea typeface="Gill Sans MT"/>
                <a:cs typeface="Gill Sans MT"/>
                <a:sym typeface="Gill Sans MT"/>
              </a:defRPr>
            </a:lvl4pPr>
            <a:lvl5pPr marL="2209800" indent="-381000">
              <a:lnSpc>
                <a:spcPct val="120000"/>
              </a:lnSpc>
              <a:buClr>
                <a:srgbClr val="B71E42"/>
              </a:buClr>
              <a:defRPr sz="2000">
                <a:latin typeface="Gill Sans MT"/>
                <a:ea typeface="Gill Sans MT"/>
                <a:cs typeface="Gill Sans MT"/>
                <a:sym typeface="Gill Sans MT"/>
              </a:defRPr>
            </a:lvl5pPr>
          </a:lstStyle>
          <a:p>
            <a:r>
              <a:t>Body Level One</a:t>
            </a:r>
          </a:p>
          <a:p>
            <a:pPr lvl="1"/>
            <a:r>
              <a:t>Body Level Two</a:t>
            </a:r>
          </a:p>
          <a:p>
            <a:pPr lvl="2"/>
            <a:r>
              <a:t>Body Level Three</a:t>
            </a:r>
          </a:p>
          <a:p>
            <a:pPr lvl="3"/>
            <a:r>
              <a:t>Body Level Four</a:t>
            </a:r>
          </a:p>
          <a:p>
            <a:pPr lvl="4"/>
            <a:r>
              <a:t>Body Level Five</a:t>
            </a:r>
          </a:p>
        </p:txBody>
      </p:sp>
      <p:sp>
        <p:nvSpPr>
          <p:cNvPr id="97" name="Straight Connector 32"/>
          <p:cNvSpPr/>
          <p:nvPr/>
        </p:nvSpPr>
        <p:spPr>
          <a:xfrm>
            <a:off x="1453896" y="1847088"/>
            <a:ext cx="9607523" cy="1"/>
          </a:xfrm>
          <a:prstGeom prst="line">
            <a:avLst/>
          </a:prstGeom>
          <a:ln w="31750">
            <a:solidFill>
              <a:srgbClr val="B71E42"/>
            </a:solidFill>
          </a:ln>
        </p:spPr>
        <p:txBody>
          <a:bodyPr lIns="45719" rIns="45719"/>
          <a:lstStyle/>
          <a:p>
            <a:pPr defTabSz="457200">
              <a:defRPr>
                <a:latin typeface="Gill Sans MT"/>
                <a:ea typeface="Gill Sans MT"/>
                <a:cs typeface="Gill Sans MT"/>
                <a:sym typeface="Gill Sans MT"/>
              </a:defRPr>
            </a:pPr>
            <a:endParaRPr/>
          </a:p>
        </p:txBody>
      </p:sp>
      <p:sp>
        <p:nvSpPr>
          <p:cNvPr id="98" name="Slide Number"/>
          <p:cNvSpPr txBox="1">
            <a:spLocks noGrp="1"/>
          </p:cNvSpPr>
          <p:nvPr>
            <p:ph type="sldNum" sz="quarter" idx="2"/>
          </p:nvPr>
        </p:nvSpPr>
        <p:spPr>
          <a:xfrm>
            <a:off x="831338" y="798972"/>
            <a:ext cx="459741" cy="497841"/>
          </a:xfrm>
          <a:prstGeom prst="rect">
            <a:avLst/>
          </a:prstGeom>
        </p:spPr>
        <p:txBody>
          <a:bodyPr anchor="t"/>
          <a:lstStyle>
            <a:lvl1pPr defTabSz="457200">
              <a:defRPr sz="2800">
                <a:solidFill>
                  <a:srgbClr val="B71E42"/>
                </a:solidFill>
                <a:latin typeface="Gill Sans MT"/>
                <a:ea typeface="Gill Sans MT"/>
                <a:cs typeface="Gill Sans MT"/>
                <a:sym typeface="Gill Sans MT"/>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Section Header">
    <p:bg>
      <p:bgPr>
        <a:gradFill flip="none" rotWithShape="1">
          <a:gsLst>
            <a:gs pos="0">
              <a:srgbClr val="ECEAE7"/>
            </a:gs>
            <a:gs pos="100000">
              <a:srgbClr val="C9C6C0"/>
            </a:gs>
          </a:gsLst>
          <a:path path="circle">
            <a:fillToRect l="50000" t="50000" r="50000" b="50000"/>
          </a:path>
        </a:gradFill>
        <a:effectLst/>
      </p:bgPr>
    </p:bg>
    <p:spTree>
      <p:nvGrpSpPr>
        <p:cNvPr id="1" name=""/>
        <p:cNvGrpSpPr/>
        <p:nvPr/>
      </p:nvGrpSpPr>
      <p:grpSpPr>
        <a:xfrm>
          <a:off x="0" y="0"/>
          <a:ext cx="0" cy="0"/>
          <a:chOff x="0" y="0"/>
          <a:chExt cx="0" cy="0"/>
        </a:xfrm>
      </p:grpSpPr>
      <p:sp>
        <p:nvSpPr>
          <p:cNvPr id="105" name="Rectangle 7"/>
          <p:cNvSpPr/>
          <p:nvPr/>
        </p:nvSpPr>
        <p:spPr>
          <a:xfrm>
            <a:off x="0" y="2019475"/>
            <a:ext cx="12192000" cy="4105942"/>
          </a:xfrm>
          <a:prstGeom prst="rect">
            <a:avLst/>
          </a:prstGeom>
          <a:gradFill>
            <a:gsLst>
              <a:gs pos="0">
                <a:srgbClr val="DFDBD5">
                  <a:alpha val="0"/>
                </a:srgbClr>
              </a:gs>
              <a:gs pos="100000">
                <a:srgbClr val="DFDBD5"/>
              </a:gs>
            </a:gsLst>
            <a:lin ang="5400000"/>
          </a:gradFill>
          <a:ln w="12700">
            <a:miter lim="400000"/>
          </a:ln>
        </p:spPr>
        <p:txBody>
          <a:bodyPr lIns="45719" rIns="45719"/>
          <a:lstStyle/>
          <a:p>
            <a:pPr defTabSz="457200">
              <a:defRPr>
                <a:latin typeface="Gill Sans MT"/>
                <a:ea typeface="Gill Sans MT"/>
                <a:cs typeface="Gill Sans MT"/>
                <a:sym typeface="Gill Sans MT"/>
              </a:defRPr>
            </a:pPr>
            <a:endParaRPr/>
          </a:p>
        </p:txBody>
      </p:sp>
      <p:pic>
        <p:nvPicPr>
          <p:cNvPr id="106" name="Picture 6" descr="Picture 6"/>
          <p:cNvPicPr>
            <a:picLocks noChangeAspect="1"/>
          </p:cNvPicPr>
          <p:nvPr/>
        </p:nvPicPr>
        <p:blipFill>
          <a:blip r:embed="rId2"/>
          <a:srcRect t="1538"/>
          <a:stretch>
            <a:fillRect/>
          </a:stretch>
        </p:blipFill>
        <p:spPr>
          <a:xfrm>
            <a:off x="0" y="6126480"/>
            <a:ext cx="12192000" cy="731524"/>
          </a:xfrm>
          <a:prstGeom prst="rect">
            <a:avLst/>
          </a:prstGeom>
          <a:ln w="12700">
            <a:miter lim="400000"/>
          </a:ln>
        </p:spPr>
      </p:pic>
      <p:sp>
        <p:nvSpPr>
          <p:cNvPr id="107" name="Straight Connector 9"/>
          <p:cNvSpPr/>
          <p:nvPr/>
        </p:nvSpPr>
        <p:spPr>
          <a:xfrm>
            <a:off x="0" y="6128413"/>
            <a:ext cx="12192000" cy="1"/>
          </a:xfrm>
          <a:prstGeom prst="line">
            <a:avLst/>
          </a:prstGeom>
          <a:ln w="12700">
            <a:solidFill>
              <a:srgbClr val="000001">
                <a:alpha val="20000"/>
              </a:srgbClr>
            </a:solidFill>
          </a:ln>
        </p:spPr>
        <p:txBody>
          <a:bodyPr lIns="45719" rIns="45719"/>
          <a:lstStyle/>
          <a:p>
            <a:pPr defTabSz="457200">
              <a:defRPr>
                <a:latin typeface="Gill Sans MT"/>
                <a:ea typeface="Gill Sans MT"/>
                <a:cs typeface="Gill Sans MT"/>
                <a:sym typeface="Gill Sans MT"/>
              </a:defRPr>
            </a:pPr>
            <a:endParaRPr/>
          </a:p>
        </p:txBody>
      </p:sp>
      <p:sp>
        <p:nvSpPr>
          <p:cNvPr id="108" name="Title Text"/>
          <p:cNvSpPr txBox="1">
            <a:spLocks noGrp="1"/>
          </p:cNvSpPr>
          <p:nvPr>
            <p:ph type="title"/>
          </p:nvPr>
        </p:nvSpPr>
        <p:spPr>
          <a:xfrm>
            <a:off x="1454239" y="1756130"/>
            <a:ext cx="8643154" cy="1887951"/>
          </a:xfrm>
          <a:prstGeom prst="rect">
            <a:avLst/>
          </a:prstGeom>
        </p:spPr>
        <p:txBody>
          <a:bodyPr anchor="b"/>
          <a:lstStyle>
            <a:lvl1pPr>
              <a:defRPr sz="3600" cap="all">
                <a:latin typeface="Gill Sans MT"/>
                <a:ea typeface="Gill Sans MT"/>
                <a:cs typeface="Gill Sans MT"/>
                <a:sym typeface="Gill Sans MT"/>
              </a:defRPr>
            </a:lvl1pPr>
          </a:lstStyle>
          <a:p>
            <a:r>
              <a:t>Title Text</a:t>
            </a:r>
          </a:p>
        </p:txBody>
      </p:sp>
      <p:sp>
        <p:nvSpPr>
          <p:cNvPr id="109" name="Body Level One…"/>
          <p:cNvSpPr txBox="1">
            <a:spLocks noGrp="1"/>
          </p:cNvSpPr>
          <p:nvPr>
            <p:ph type="body" sz="quarter" idx="1"/>
          </p:nvPr>
        </p:nvSpPr>
        <p:spPr>
          <a:xfrm>
            <a:off x="1454239" y="3806195"/>
            <a:ext cx="8630447" cy="1012930"/>
          </a:xfrm>
          <a:prstGeom prst="rect">
            <a:avLst/>
          </a:prstGeom>
        </p:spPr>
        <p:txBody>
          <a:bodyPr/>
          <a:lstStyle>
            <a:lvl1pPr marL="0" indent="0">
              <a:lnSpc>
                <a:spcPct val="120000"/>
              </a:lnSpc>
              <a:buSzTx/>
              <a:buFontTx/>
              <a:buNone/>
              <a:defRPr sz="1800">
                <a:latin typeface="Gill Sans MT"/>
                <a:ea typeface="Gill Sans MT"/>
                <a:cs typeface="Gill Sans MT"/>
                <a:sym typeface="Gill Sans MT"/>
              </a:defRPr>
            </a:lvl1pPr>
            <a:lvl2pPr marL="0" indent="457200">
              <a:lnSpc>
                <a:spcPct val="120000"/>
              </a:lnSpc>
              <a:buSzTx/>
              <a:buFontTx/>
              <a:buNone/>
              <a:defRPr sz="1800">
                <a:latin typeface="Gill Sans MT"/>
                <a:ea typeface="Gill Sans MT"/>
                <a:cs typeface="Gill Sans MT"/>
                <a:sym typeface="Gill Sans MT"/>
              </a:defRPr>
            </a:lvl2pPr>
            <a:lvl3pPr marL="0" indent="914400">
              <a:lnSpc>
                <a:spcPct val="120000"/>
              </a:lnSpc>
              <a:buSzTx/>
              <a:buFontTx/>
              <a:buNone/>
              <a:defRPr sz="1800">
                <a:latin typeface="Gill Sans MT"/>
                <a:ea typeface="Gill Sans MT"/>
                <a:cs typeface="Gill Sans MT"/>
                <a:sym typeface="Gill Sans MT"/>
              </a:defRPr>
            </a:lvl3pPr>
            <a:lvl4pPr marL="0" indent="1371600">
              <a:lnSpc>
                <a:spcPct val="120000"/>
              </a:lnSpc>
              <a:buSzTx/>
              <a:buFontTx/>
              <a:buNone/>
              <a:defRPr sz="1800">
                <a:latin typeface="Gill Sans MT"/>
                <a:ea typeface="Gill Sans MT"/>
                <a:cs typeface="Gill Sans MT"/>
                <a:sym typeface="Gill Sans MT"/>
              </a:defRPr>
            </a:lvl4pPr>
            <a:lvl5pPr marL="0" indent="1828800">
              <a:lnSpc>
                <a:spcPct val="120000"/>
              </a:lnSpc>
              <a:buSzTx/>
              <a:buFontTx/>
              <a:buNone/>
              <a:defRPr sz="1800">
                <a:latin typeface="Gill Sans MT"/>
                <a:ea typeface="Gill Sans MT"/>
                <a:cs typeface="Gill Sans MT"/>
                <a:sym typeface="Gill Sans MT"/>
              </a:defRPr>
            </a:lvl5pPr>
          </a:lstStyle>
          <a:p>
            <a:r>
              <a:t>Body Level One</a:t>
            </a:r>
          </a:p>
          <a:p>
            <a:pPr lvl="1"/>
            <a:r>
              <a:t>Body Level Two</a:t>
            </a:r>
          </a:p>
          <a:p>
            <a:pPr lvl="2"/>
            <a:r>
              <a:t>Body Level Three</a:t>
            </a:r>
          </a:p>
          <a:p>
            <a:pPr lvl="3"/>
            <a:r>
              <a:t>Body Level Four</a:t>
            </a:r>
          </a:p>
          <a:p>
            <a:pPr lvl="4"/>
            <a:r>
              <a:t>Body Level Five</a:t>
            </a:r>
          </a:p>
        </p:txBody>
      </p:sp>
      <p:sp>
        <p:nvSpPr>
          <p:cNvPr id="110" name="Straight Connector 14"/>
          <p:cNvSpPr/>
          <p:nvPr/>
        </p:nvSpPr>
        <p:spPr>
          <a:xfrm>
            <a:off x="1454239" y="3804985"/>
            <a:ext cx="8630447" cy="1"/>
          </a:xfrm>
          <a:prstGeom prst="line">
            <a:avLst/>
          </a:prstGeom>
          <a:ln w="31750">
            <a:solidFill>
              <a:srgbClr val="B71E42"/>
            </a:solidFill>
          </a:ln>
        </p:spPr>
        <p:txBody>
          <a:bodyPr lIns="45719" rIns="45719"/>
          <a:lstStyle/>
          <a:p>
            <a:pPr defTabSz="457200">
              <a:defRPr>
                <a:latin typeface="Gill Sans MT"/>
                <a:ea typeface="Gill Sans MT"/>
                <a:cs typeface="Gill Sans MT"/>
                <a:sym typeface="Gill Sans MT"/>
              </a:defRPr>
            </a:pPr>
            <a:endParaRPr/>
          </a:p>
        </p:txBody>
      </p:sp>
      <p:sp>
        <p:nvSpPr>
          <p:cNvPr id="111" name="Slide Number"/>
          <p:cNvSpPr txBox="1">
            <a:spLocks noGrp="1"/>
          </p:cNvSpPr>
          <p:nvPr>
            <p:ph type="sldNum" sz="quarter" idx="2"/>
          </p:nvPr>
        </p:nvSpPr>
        <p:spPr>
          <a:xfrm>
            <a:off x="831338" y="798972"/>
            <a:ext cx="459741" cy="497841"/>
          </a:xfrm>
          <a:prstGeom prst="rect">
            <a:avLst/>
          </a:prstGeom>
        </p:spPr>
        <p:txBody>
          <a:bodyPr anchor="t"/>
          <a:lstStyle>
            <a:lvl1pPr defTabSz="457200">
              <a:defRPr sz="2800">
                <a:solidFill>
                  <a:srgbClr val="B71E42"/>
                </a:solidFill>
                <a:latin typeface="Gill Sans MT"/>
                <a:ea typeface="Gill Sans MT"/>
                <a:cs typeface="Gill Sans MT"/>
                <a:sym typeface="Gill Sans M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838200" y="1157468"/>
            <a:ext cx="10515600" cy="897057"/>
          </a:xfrm>
          <a:prstGeom prst="rect">
            <a:avLst/>
          </a:prstGeom>
        </p:spPr>
        <p:txBody>
          <a:bodyPr/>
          <a:lstStyle/>
          <a:p>
            <a:r>
              <a:t>Title Text</a:t>
            </a:r>
          </a:p>
        </p:txBody>
      </p:sp>
      <p:sp>
        <p:nvSpPr>
          <p:cNvPr id="21" name="Body Level One…"/>
          <p:cNvSpPr txBox="1">
            <a:spLocks noGrp="1"/>
          </p:cNvSpPr>
          <p:nvPr>
            <p:ph type="body" idx="1"/>
          </p:nvPr>
        </p:nvSpPr>
        <p:spPr>
          <a:xfrm>
            <a:off x="838200" y="2233913"/>
            <a:ext cx="10515600" cy="394304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38200" y="365125"/>
            <a:ext cx="9798934" cy="1325563"/>
          </a:xfrm>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10378510" y="6404292"/>
            <a:ext cx="258624" cy="2692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150470"/>
            <a:ext cx="5954552" cy="1540219"/>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7" name="Title Text"/>
          <p:cNvSpPr txBox="1">
            <a:spLocks noGrp="1"/>
          </p:cNvSpPr>
          <p:nvPr>
            <p:ph type="title"/>
          </p:nvPr>
        </p:nvSpPr>
        <p:spPr>
          <a:xfrm>
            <a:off x="838200" y="365125"/>
            <a:ext cx="9590590" cy="1325563"/>
          </a:xfrm>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1319514"/>
            <a:ext cx="6172201" cy="4541536"/>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Title 1"/>
          <p:cNvSpPr txBox="1">
            <a:spLocks noGrp="1"/>
          </p:cNvSpPr>
          <p:nvPr>
            <p:ph type="ctrTitle"/>
          </p:nvPr>
        </p:nvSpPr>
        <p:spPr>
          <a:xfrm>
            <a:off x="828785" y="2442388"/>
            <a:ext cx="6266184" cy="1973224"/>
          </a:xfrm>
          <a:prstGeom prst="rect">
            <a:avLst/>
          </a:prstGeom>
          <a:ln>
            <a:solidFill>
              <a:srgbClr val="000000"/>
            </a:solidFill>
          </a:ln>
        </p:spPr>
        <p:txBody>
          <a:bodyPr/>
          <a:lstStyle>
            <a:lvl1pPr defTabSz="822959">
              <a:defRPr sz="5400" b="1"/>
            </a:lvl1pPr>
          </a:lstStyle>
          <a:p>
            <a:r>
              <a:t>MIS in ovarian cancer surgery, Debate </a:t>
            </a:r>
          </a:p>
        </p:txBody>
      </p:sp>
      <p:sp>
        <p:nvSpPr>
          <p:cNvPr id="121" name="Subtitle 2"/>
          <p:cNvSpPr txBox="1">
            <a:spLocks noGrp="1"/>
          </p:cNvSpPr>
          <p:nvPr>
            <p:ph type="subTitle" sz="quarter" idx="1"/>
          </p:nvPr>
        </p:nvSpPr>
        <p:spPr>
          <a:xfrm>
            <a:off x="8929792" y="3168083"/>
            <a:ext cx="2560787" cy="521833"/>
          </a:xfrm>
          <a:prstGeom prst="rect">
            <a:avLst/>
          </a:prstGeom>
          <a:ln>
            <a:solidFill>
              <a:srgbClr val="000000"/>
            </a:solidFill>
          </a:ln>
        </p:spPr>
        <p:txBody>
          <a:bodyPr/>
          <a:lstStyle>
            <a:lvl1pPr defTabSz="822959">
              <a:spcBef>
                <a:spcPts val="900"/>
              </a:spcBef>
              <a:defRPr sz="2159"/>
            </a:lvl1pPr>
          </a:lstStyle>
          <a:p>
            <a:r>
              <a:t>Basel Refky,MD,MRCS</a:t>
            </a:r>
          </a:p>
        </p:txBody>
      </p:sp>
      <p:grpSp>
        <p:nvGrpSpPr>
          <p:cNvPr id="124" name="Subtitle 2"/>
          <p:cNvGrpSpPr/>
          <p:nvPr/>
        </p:nvGrpSpPr>
        <p:grpSpPr>
          <a:xfrm>
            <a:off x="8361828" y="4195177"/>
            <a:ext cx="3696715" cy="2311856"/>
            <a:chOff x="0" y="0"/>
            <a:chExt cx="3696713" cy="2311855"/>
          </a:xfrm>
        </p:grpSpPr>
        <p:sp>
          <p:nvSpPr>
            <p:cNvPr id="122" name="Rectangle"/>
            <p:cNvSpPr/>
            <p:nvPr/>
          </p:nvSpPr>
          <p:spPr>
            <a:xfrm>
              <a:off x="0" y="-1"/>
              <a:ext cx="3696714" cy="2311857"/>
            </a:xfrm>
            <a:prstGeom prst="rect">
              <a:avLst/>
            </a:prstGeom>
            <a:noFill/>
            <a:ln w="12700" cap="flat">
              <a:solidFill>
                <a:srgbClr val="1E2426"/>
              </a:solidFill>
              <a:prstDash val="solid"/>
              <a:round/>
            </a:ln>
            <a:effectLst/>
          </p:spPr>
          <p:txBody>
            <a:bodyPr wrap="square" lIns="45718" tIns="45718" rIns="45718" bIns="45718" numCol="1" anchor="t">
              <a:noAutofit/>
            </a:bodyPr>
            <a:lstStyle/>
            <a:p>
              <a:pPr algn="ctr" defTabSz="253338">
                <a:lnSpc>
                  <a:spcPct val="90000"/>
                </a:lnSpc>
                <a:spcBef>
                  <a:spcPts val="700"/>
                </a:spcBef>
                <a:defRPr sz="1400"/>
              </a:pPr>
              <a:endParaRPr/>
            </a:p>
          </p:txBody>
        </p:sp>
        <p:sp>
          <p:nvSpPr>
            <p:cNvPr id="123" name="European board of surgical oncology…"/>
            <p:cNvSpPr txBox="1"/>
            <p:nvPr/>
          </p:nvSpPr>
          <p:spPr>
            <a:xfrm>
              <a:off x="5325" y="5326"/>
              <a:ext cx="3686064" cy="230120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rmAutofit/>
            </a:bodyPr>
            <a:lstStyle/>
            <a:p>
              <a:pPr algn="ctr" defTabSz="253338">
                <a:lnSpc>
                  <a:spcPct val="90000"/>
                </a:lnSpc>
                <a:spcBef>
                  <a:spcPts val="700"/>
                </a:spcBef>
                <a:defRPr sz="1500"/>
              </a:pPr>
              <a:endParaRPr/>
            </a:p>
            <a:p>
              <a:pPr algn="ctr" defTabSz="253338">
                <a:lnSpc>
                  <a:spcPct val="90000"/>
                </a:lnSpc>
                <a:spcBef>
                  <a:spcPts val="700"/>
                </a:spcBef>
                <a:defRPr sz="1400"/>
              </a:pPr>
              <a:r>
                <a:t>European board of surgical oncology</a:t>
              </a:r>
            </a:p>
            <a:p>
              <a:pPr algn="ctr" defTabSz="253338">
                <a:lnSpc>
                  <a:spcPct val="90000"/>
                </a:lnSpc>
                <a:spcBef>
                  <a:spcPts val="700"/>
                </a:spcBef>
                <a:defRPr sz="1400"/>
              </a:pPr>
              <a:r>
                <a:t>EGOS general secretary </a:t>
              </a:r>
            </a:p>
            <a:p>
              <a:pPr algn="ctr" defTabSz="253338">
                <a:lnSpc>
                  <a:spcPct val="90000"/>
                </a:lnSpc>
                <a:spcBef>
                  <a:spcPts val="700"/>
                </a:spcBef>
                <a:defRPr sz="1400"/>
              </a:pPr>
              <a:r>
                <a:t>MEMAGO board member</a:t>
              </a:r>
            </a:p>
            <a:p>
              <a:pPr algn="ctr" defTabSz="253338">
                <a:lnSpc>
                  <a:spcPct val="90000"/>
                </a:lnSpc>
                <a:spcBef>
                  <a:spcPts val="700"/>
                </a:spcBef>
                <a:defRPr sz="1400"/>
              </a:pPr>
              <a:r>
                <a:t>PARSGO steering committee </a:t>
              </a:r>
            </a:p>
            <a:p>
              <a:pPr algn="ctr" defTabSz="253338">
                <a:lnSpc>
                  <a:spcPct val="90000"/>
                </a:lnSpc>
                <a:spcBef>
                  <a:spcPts val="700"/>
                </a:spcBef>
                <a:defRPr sz="1400" b="1"/>
              </a:pPr>
              <a:r>
                <a:t>ESGO Council member </a:t>
              </a:r>
            </a:p>
            <a:p>
              <a:pPr algn="ctr" defTabSz="253338">
                <a:lnSpc>
                  <a:spcPct val="90000"/>
                </a:lnSpc>
                <a:spcBef>
                  <a:spcPts val="700"/>
                </a:spcBef>
                <a:defRPr sz="1400"/>
              </a:pPr>
              <a:r>
                <a:t>Ass.  professor of surgical oncology,</a:t>
              </a:r>
            </a:p>
            <a:p>
              <a:pPr algn="ctr" defTabSz="253338">
                <a:lnSpc>
                  <a:spcPct val="90000"/>
                </a:lnSpc>
                <a:spcBef>
                  <a:spcPts val="700"/>
                </a:spcBef>
                <a:defRPr sz="1400"/>
              </a:pPr>
              <a:r>
                <a:t>Oncology center, Mansoura University (OCMU)</a:t>
              </a:r>
            </a:p>
          </p:txBody>
        </p:sp>
      </p:grpSp>
      <p:pic>
        <p:nvPicPr>
          <p:cNvPr id="125" name="pasted-movie.png" descr="pasted-movie.png"/>
          <p:cNvPicPr>
            <a:picLocks noChangeAspect="1"/>
          </p:cNvPicPr>
          <p:nvPr/>
        </p:nvPicPr>
        <p:blipFill>
          <a:blip r:embed="rId2"/>
          <a:stretch>
            <a:fillRect/>
          </a:stretch>
        </p:blipFill>
        <p:spPr>
          <a:xfrm>
            <a:off x="-77949" y="5177296"/>
            <a:ext cx="3600730" cy="154317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Double-click to edit"/>
          <p:cNvSpPr txBox="1">
            <a:spLocks noGrp="1"/>
          </p:cNvSpPr>
          <p:nvPr>
            <p:ph type="body" idx="1"/>
          </p:nvPr>
        </p:nvSpPr>
        <p:spPr>
          <a:prstGeom prst="rect">
            <a:avLst/>
          </a:prstGeom>
        </p:spPr>
        <p:txBody>
          <a:bodyPr/>
          <a:lstStyle/>
          <a:p>
            <a:endParaRPr/>
          </a:p>
        </p:txBody>
      </p:sp>
      <p:pic>
        <p:nvPicPr>
          <p:cNvPr id="156" name="Content Placeholder 3" descr="Content Placeholder 3"/>
          <p:cNvPicPr>
            <a:picLocks noChangeAspect="1"/>
          </p:cNvPicPr>
          <p:nvPr/>
        </p:nvPicPr>
        <p:blipFill>
          <a:blip r:embed="rId2"/>
          <a:srcRect l="13744" t="25324" r="13744" b="33172"/>
          <a:stretch>
            <a:fillRect/>
          </a:stretch>
        </p:blipFill>
        <p:spPr>
          <a:xfrm>
            <a:off x="416866" y="1913480"/>
            <a:ext cx="11570366" cy="4139074"/>
          </a:xfrm>
          <a:prstGeom prst="rect">
            <a:avLst/>
          </a:prstGeom>
          <a:ln w="190500" cap="rnd">
            <a:solidFill>
              <a:srgbClr val="FFFFFF"/>
            </a:solidFill>
          </a:ln>
          <a:effectLst>
            <a:outerShdw blurRad="50800" rotWithShape="0">
              <a:srgbClr val="000000">
                <a:alpha val="41000"/>
              </a:srgbClr>
            </a:outerShdw>
          </a:effectLst>
        </p:spPr>
      </p:pic>
      <p:sp>
        <p:nvSpPr>
          <p:cNvPr id="157" name="Rounded Rectangle 2"/>
          <p:cNvSpPr/>
          <p:nvPr/>
        </p:nvSpPr>
        <p:spPr>
          <a:xfrm>
            <a:off x="501349" y="2793613"/>
            <a:ext cx="11441152" cy="986650"/>
          </a:xfrm>
          <a:prstGeom prst="roundRect">
            <a:avLst>
              <a:gd name="adj" fmla="val 16667"/>
            </a:avLst>
          </a:prstGeom>
          <a:ln w="34925">
            <a:solidFill>
              <a:srgbClr val="E28394"/>
            </a:solidFill>
          </a:ln>
        </p:spPr>
        <p:txBody>
          <a:bodyPr lIns="45719" rIns="45719" anchor="ctr"/>
          <a:lstStyle/>
          <a:p>
            <a:pPr algn="ctr" defTabSz="457200">
              <a:defRPr>
                <a:latin typeface="Franklin Gothic Book"/>
                <a:ea typeface="Franklin Gothic Book"/>
                <a:cs typeface="Franklin Gothic Book"/>
                <a:sym typeface="Franklin Gothic Book"/>
              </a:defRPr>
            </a:pPr>
            <a:endParaRPr/>
          </a:p>
        </p:txBody>
      </p:sp>
      <p:pic>
        <p:nvPicPr>
          <p:cNvPr id="158" name="pasted-movie.png" descr="pasted-movie.png"/>
          <p:cNvPicPr>
            <a:picLocks noChangeAspect="1"/>
          </p:cNvPicPr>
          <p:nvPr/>
        </p:nvPicPr>
        <p:blipFill>
          <a:blip r:embed="rId3"/>
          <a:stretch>
            <a:fillRect/>
          </a:stretch>
        </p:blipFill>
        <p:spPr>
          <a:xfrm>
            <a:off x="598958" y="71563"/>
            <a:ext cx="1723654" cy="172365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156"/>
                                        </p:tgtEl>
                                        <p:attrNameLst>
                                          <p:attrName>style.visibility</p:attrName>
                                        </p:attrNameLst>
                                      </p:cBhvr>
                                      <p:to>
                                        <p:strVal val="visible"/>
                                      </p:to>
                                    </p:set>
                                    <p:anim calcmode="lin" valueType="num">
                                      <p:cBhvr>
                                        <p:cTn id="7" dur="500" fill="hold"/>
                                        <p:tgtEl>
                                          <p:spTgt spid="156"/>
                                        </p:tgtEl>
                                        <p:attrNameLst>
                                          <p:attrName>ppt_x</p:attrName>
                                        </p:attrNameLst>
                                      </p:cBhvr>
                                      <p:tavLst>
                                        <p:tav tm="0">
                                          <p:val>
                                            <p:strVal val="#ppt_x"/>
                                          </p:val>
                                        </p:tav>
                                        <p:tav tm="100000">
                                          <p:val>
                                            <p:strVal val="#ppt_x"/>
                                          </p:val>
                                        </p:tav>
                                      </p:tavLst>
                                    </p:anim>
                                    <p:anim calcmode="lin" valueType="num">
                                      <p:cBhvr>
                                        <p:cTn id="8" dur="500" fill="hold"/>
                                        <p:tgtEl>
                                          <p:spTgt spid="1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p:tmAbs val="0"/>
                                  </p:iterate>
                                  <p:childTnLst>
                                    <p:set>
                                      <p:cBhvr>
                                        <p:cTn id="12" fill="hold"/>
                                        <p:tgtEl>
                                          <p:spTgt spid="157"/>
                                        </p:tgtEl>
                                        <p:attrNameLst>
                                          <p:attrName>style.visibility</p:attrName>
                                        </p:attrNameLst>
                                      </p:cBhvr>
                                      <p:to>
                                        <p:strVal val="visible"/>
                                      </p:to>
                                    </p:set>
                                    <p:anim calcmode="lin" valueType="num">
                                      <p:cBhvr>
                                        <p:cTn id="13" dur="500" fill="hold"/>
                                        <p:tgtEl>
                                          <p:spTgt spid="157"/>
                                        </p:tgtEl>
                                        <p:attrNameLst>
                                          <p:attrName>ppt_x</p:attrName>
                                        </p:attrNameLst>
                                      </p:cBhvr>
                                      <p:tavLst>
                                        <p:tav tm="0">
                                          <p:val>
                                            <p:strVal val="#ppt_x"/>
                                          </p:val>
                                        </p:tav>
                                        <p:tav tm="100000">
                                          <p:val>
                                            <p:strVal val="#ppt_x"/>
                                          </p:val>
                                        </p:tav>
                                      </p:tavLst>
                                    </p:anim>
                                    <p:anim calcmode="lin" valueType="num">
                                      <p:cBhvr>
                                        <p:cTn id="14" dur="500" fill="hold"/>
                                        <p:tgtEl>
                                          <p:spTgt spid="1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1" animBg="1" advAuto="0"/>
      <p:bldP spid="157" grpId="2"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ips for early ovarian cancer:"/>
          <p:cNvSpPr txBox="1">
            <a:spLocks noGrp="1"/>
          </p:cNvSpPr>
          <p:nvPr>
            <p:ph type="title"/>
          </p:nvPr>
        </p:nvSpPr>
        <p:spPr>
          <a:xfrm>
            <a:off x="639672" y="661150"/>
            <a:ext cx="4892529" cy="897058"/>
          </a:xfrm>
          <a:prstGeom prst="rect">
            <a:avLst/>
          </a:prstGeom>
          <a:gradFill>
            <a:gsLst>
              <a:gs pos="0">
                <a:schemeClr val="accent3">
                  <a:hueOff val="72236"/>
                  <a:satOff val="-4461"/>
                  <a:lumOff val="27353"/>
                </a:schemeClr>
              </a:gs>
              <a:gs pos="50000">
                <a:srgbClr val="91E0E6"/>
              </a:gs>
              <a:gs pos="100000">
                <a:schemeClr val="accent3">
                  <a:hueOff val="62072"/>
                  <a:lumOff val="19861"/>
                </a:schemeClr>
              </a:gs>
            </a:gsLst>
            <a:lin ang="5400000"/>
          </a:gradFill>
          <a:ln>
            <a:solidFill>
              <a:srgbClr val="000000"/>
            </a:solidFill>
          </a:ln>
        </p:spPr>
        <p:txBody>
          <a:bodyPr/>
          <a:lstStyle>
            <a:lvl1pPr defTabSz="667512">
              <a:defRPr sz="3212"/>
            </a:lvl1pPr>
          </a:lstStyle>
          <a:p>
            <a:r>
              <a:t>Tips for early ovarian cancer: </a:t>
            </a:r>
          </a:p>
        </p:txBody>
      </p:sp>
      <p:sp>
        <p:nvSpPr>
          <p:cNvPr id="161" name="Complete surgical staging .…"/>
          <p:cNvSpPr txBox="1">
            <a:spLocks noGrp="1"/>
          </p:cNvSpPr>
          <p:nvPr>
            <p:ph type="body" sz="half" idx="1"/>
          </p:nvPr>
        </p:nvSpPr>
        <p:spPr>
          <a:xfrm>
            <a:off x="838200" y="2233913"/>
            <a:ext cx="5198281" cy="3943049"/>
          </a:xfrm>
          <a:prstGeom prst="rect">
            <a:avLst/>
          </a:prstGeom>
        </p:spPr>
        <p:txBody>
          <a:bodyPr>
            <a:normAutofit lnSpcReduction="10000"/>
          </a:bodyPr>
          <a:lstStyle/>
          <a:p>
            <a:pPr marL="210311" indent="-210311" defTabSz="841247">
              <a:spcBef>
                <a:spcPts val="900"/>
              </a:spcBef>
              <a:defRPr sz="2576"/>
            </a:pPr>
            <a:r>
              <a:t>Complete surgical staging .</a:t>
            </a:r>
          </a:p>
          <a:p>
            <a:pPr marL="210311" indent="-210311" defTabSz="841247">
              <a:spcBef>
                <a:spcPts val="900"/>
              </a:spcBef>
              <a:defRPr sz="2576"/>
            </a:pPr>
            <a:r>
              <a:t>Lymphadenectomy ( Para-aortic )</a:t>
            </a:r>
          </a:p>
          <a:p>
            <a:pPr marL="210311" indent="-210311" defTabSz="841247">
              <a:spcBef>
                <a:spcPts val="900"/>
              </a:spcBef>
              <a:defRPr sz="2576"/>
            </a:pPr>
            <a:r>
              <a:t>Retrieval bags .</a:t>
            </a:r>
          </a:p>
          <a:p>
            <a:pPr marL="210311" indent="-210311" defTabSz="841247">
              <a:spcBef>
                <a:spcPts val="900"/>
              </a:spcBef>
              <a:defRPr sz="2576"/>
            </a:pPr>
            <a:endParaRPr/>
          </a:p>
          <a:p>
            <a:pPr marL="210311" indent="-210311" defTabSz="841247">
              <a:spcBef>
                <a:spcPts val="900"/>
              </a:spcBef>
              <a:defRPr sz="2576"/>
            </a:pPr>
            <a:endParaRPr/>
          </a:p>
          <a:p>
            <a:pPr marL="210311" indent="-210311" defTabSz="841247">
              <a:spcBef>
                <a:spcPts val="900"/>
              </a:spcBef>
              <a:defRPr sz="2576"/>
            </a:pPr>
            <a:endParaRPr/>
          </a:p>
          <a:p>
            <a:pPr marL="210311" indent="-210311" defTabSz="841247">
              <a:spcBef>
                <a:spcPts val="900"/>
              </a:spcBef>
              <a:defRPr sz="2576"/>
            </a:pPr>
            <a:r>
              <a:t>Ideal sometimes for Completion of staging after previous oophorectomy</a:t>
            </a:r>
          </a:p>
        </p:txBody>
      </p:sp>
      <p:pic>
        <p:nvPicPr>
          <p:cNvPr id="162" name="Image" descr="Image"/>
          <p:cNvPicPr>
            <a:picLocks noChangeAspect="1"/>
          </p:cNvPicPr>
          <p:nvPr/>
        </p:nvPicPr>
        <p:blipFill>
          <a:blip r:embed="rId2"/>
          <a:stretch>
            <a:fillRect/>
          </a:stretch>
        </p:blipFill>
        <p:spPr>
          <a:xfrm>
            <a:off x="6540025" y="1858931"/>
            <a:ext cx="5198282" cy="3633625"/>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Courtesy from Mohamed  Hamdy, OCMU"/>
          <p:cNvSpPr txBox="1">
            <a:spLocks noGrp="1"/>
          </p:cNvSpPr>
          <p:nvPr>
            <p:ph type="title"/>
          </p:nvPr>
        </p:nvSpPr>
        <p:spPr>
          <a:xfrm>
            <a:off x="5819060" y="5917705"/>
            <a:ext cx="6095126" cy="707211"/>
          </a:xfrm>
          <a:prstGeom prst="rect">
            <a:avLst/>
          </a:prstGeom>
          <a:ln>
            <a:solidFill>
              <a:srgbClr val="000000"/>
            </a:solidFill>
          </a:ln>
        </p:spPr>
        <p:txBody>
          <a:bodyPr/>
          <a:lstStyle>
            <a:lvl1pPr defTabSz="585215">
              <a:defRPr sz="2816"/>
            </a:lvl1pPr>
          </a:lstStyle>
          <a:p>
            <a:r>
              <a:t>Courtesy from Mohamed  Hamdy, OCMU </a:t>
            </a:r>
          </a:p>
        </p:txBody>
      </p:sp>
      <p:pic>
        <p:nvPicPr>
          <p:cNvPr id="165" name="Screenshot 2024-11-26 at 11.51.11 AM.png" descr="Screenshot 2024-11-26 at 11.51.11 AM.png"/>
          <p:cNvPicPr>
            <a:picLocks noChangeAspect="1"/>
          </p:cNvPicPr>
          <p:nvPr/>
        </p:nvPicPr>
        <p:blipFill>
          <a:blip r:embed="rId2"/>
          <a:srcRect l="22400" t="24488" r="24660" b="21103"/>
          <a:stretch>
            <a:fillRect/>
          </a:stretch>
        </p:blipFill>
        <p:spPr>
          <a:xfrm>
            <a:off x="384864" y="1039415"/>
            <a:ext cx="7440210" cy="4779104"/>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itle 1"/>
          <p:cNvSpPr txBox="1">
            <a:spLocks noGrp="1"/>
          </p:cNvSpPr>
          <p:nvPr>
            <p:ph type="title"/>
          </p:nvPr>
        </p:nvSpPr>
        <p:spPr>
          <a:xfrm>
            <a:off x="838200" y="746233"/>
            <a:ext cx="3543884" cy="897058"/>
          </a:xfrm>
          <a:prstGeom prst="rect">
            <a:avLst/>
          </a:prstGeom>
          <a:gradFill>
            <a:gsLst>
              <a:gs pos="0">
                <a:schemeClr val="accent3">
                  <a:hueOff val="72236"/>
                  <a:satOff val="-4461"/>
                  <a:lumOff val="27353"/>
                </a:schemeClr>
              </a:gs>
              <a:gs pos="50000">
                <a:srgbClr val="91E0E6"/>
              </a:gs>
              <a:gs pos="100000">
                <a:schemeClr val="accent3">
                  <a:hueOff val="62072"/>
                  <a:lumOff val="19861"/>
                </a:schemeClr>
              </a:gs>
            </a:gsLst>
            <a:lin ang="5400000"/>
          </a:gradFill>
          <a:ln>
            <a:solidFill>
              <a:srgbClr val="000000"/>
            </a:solidFill>
          </a:ln>
        </p:spPr>
        <p:txBody>
          <a:bodyPr/>
          <a:lstStyle/>
          <a:p>
            <a:pPr defTabSz="758951">
              <a:spcBef>
                <a:spcPts val="800"/>
              </a:spcBef>
              <a:defRPr sz="2656"/>
            </a:pPr>
            <a:br/>
            <a:r>
              <a:t>Suspicious masses</a:t>
            </a:r>
            <a:r>
              <a:rPr>
                <a:latin typeface="Braggadocio"/>
                <a:ea typeface="Braggadocio"/>
                <a:cs typeface="Braggadocio"/>
                <a:sym typeface="Braggadocio"/>
              </a:rPr>
              <a:t> </a:t>
            </a:r>
          </a:p>
        </p:txBody>
      </p:sp>
      <p:sp>
        <p:nvSpPr>
          <p:cNvPr id="168" name="Content Placeholder 2"/>
          <p:cNvSpPr txBox="1">
            <a:spLocks noGrp="1"/>
          </p:cNvSpPr>
          <p:nvPr>
            <p:ph type="body" idx="1"/>
          </p:nvPr>
        </p:nvSpPr>
        <p:spPr>
          <a:prstGeom prst="rect">
            <a:avLst/>
          </a:prstGeom>
          <a:ln>
            <a:solidFill>
              <a:srgbClr val="000000"/>
            </a:solidFill>
          </a:ln>
        </p:spPr>
        <p:txBody>
          <a:bodyPr/>
          <a:lstStyle/>
          <a:p>
            <a:pPr marL="0" indent="0" defTabSz="896111">
              <a:spcBef>
                <a:spcPts val="900"/>
              </a:spcBef>
              <a:buSzTx/>
              <a:buNone/>
              <a:defRPr sz="2744"/>
            </a:pPr>
            <a:r>
              <a:t>The choice of surgical approach depends upon the </a:t>
            </a:r>
          </a:p>
          <a:p>
            <a:pPr marL="627278" indent="-627278" defTabSz="896111">
              <a:spcBef>
                <a:spcPts val="900"/>
              </a:spcBef>
              <a:buFontTx/>
              <a:buAutoNum type="arabicPeriod"/>
              <a:defRPr sz="2744"/>
            </a:pPr>
            <a:r>
              <a:t>Degree of suspicion of malignancy</a:t>
            </a:r>
          </a:p>
          <a:p>
            <a:pPr marL="627278" indent="-627278" defTabSz="896111">
              <a:spcBef>
                <a:spcPts val="900"/>
              </a:spcBef>
              <a:buFontTx/>
              <a:buAutoNum type="arabicPeriod"/>
              <a:defRPr sz="2744"/>
            </a:pPr>
            <a:r>
              <a:t>Surgeon and patient preference. </a:t>
            </a:r>
          </a:p>
          <a:p>
            <a:pPr marL="627278" indent="-627278" defTabSz="896111">
              <a:spcBef>
                <a:spcPts val="900"/>
              </a:spcBef>
              <a:buFontTx/>
              <a:buAutoNum type="arabicPeriod"/>
              <a:defRPr sz="2744"/>
            </a:pPr>
            <a:r>
              <a:t>Size of the cyst or mass</a:t>
            </a:r>
          </a:p>
          <a:p>
            <a:pPr marL="224027" indent="-224027" defTabSz="896111">
              <a:lnSpc>
                <a:spcPct val="150000"/>
              </a:lnSpc>
              <a:spcBef>
                <a:spcPts val="900"/>
              </a:spcBef>
              <a:defRPr sz="2744"/>
            </a:pPr>
            <a:r>
              <a:t>Ovarian cancer staging can be performed using an open or laparoscopic approach, although the majority of surgeons in current practice prefer laparotomy if there is a high degree of suspicion of malignancy.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167"/>
                                        </p:tgtEl>
                                        <p:attrNameLst>
                                          <p:attrName>style.visibility</p:attrName>
                                        </p:attrNameLst>
                                      </p:cBhvr>
                                      <p:to>
                                        <p:strVal val="visible"/>
                                      </p:to>
                                    </p:set>
                                    <p:anim calcmode="lin" valueType="num">
                                      <p:cBhvr>
                                        <p:cTn id="7" dur="500" fill="hold"/>
                                        <p:tgtEl>
                                          <p:spTgt spid="167"/>
                                        </p:tgtEl>
                                        <p:attrNameLst>
                                          <p:attrName>ppt_x</p:attrName>
                                        </p:attrNameLst>
                                      </p:cBhvr>
                                      <p:tavLst>
                                        <p:tav tm="0">
                                          <p:val>
                                            <p:strVal val="#ppt_x"/>
                                          </p:val>
                                        </p:tav>
                                        <p:tav tm="100000">
                                          <p:val>
                                            <p:strVal val="#ppt_x"/>
                                          </p:val>
                                        </p:tav>
                                      </p:tavLst>
                                    </p:anim>
                                    <p:anim calcmode="lin" valueType="num">
                                      <p:cBhvr>
                                        <p:cTn id="8" dur="500" fill="hold"/>
                                        <p:tgtEl>
                                          <p:spTgt spid="1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p:tmAbs val="0"/>
                                  </p:iterate>
                                  <p:childTnLst>
                                    <p:set>
                                      <p:cBhvr>
                                        <p:cTn id="12" fill="hold"/>
                                        <p:tgtEl>
                                          <p:spTgt spid="168">
                                            <p:bg/>
                                          </p:spTgt>
                                        </p:tgtEl>
                                        <p:attrNameLst>
                                          <p:attrName>style.visibility</p:attrName>
                                        </p:attrNameLst>
                                      </p:cBhvr>
                                      <p:to>
                                        <p:strVal val="visible"/>
                                      </p:to>
                                    </p:set>
                                    <p:anim calcmode="lin" valueType="num">
                                      <p:cBhvr>
                                        <p:cTn id="13" dur="500" fill="hold"/>
                                        <p:tgtEl>
                                          <p:spTgt spid="168">
                                            <p:bg/>
                                          </p:spTgt>
                                        </p:tgtEl>
                                        <p:attrNameLst>
                                          <p:attrName>ppt_x</p:attrName>
                                        </p:attrNameLst>
                                      </p:cBhvr>
                                      <p:tavLst>
                                        <p:tav tm="0">
                                          <p:val>
                                            <p:strVal val="#ppt_x"/>
                                          </p:val>
                                        </p:tav>
                                        <p:tav tm="100000">
                                          <p:val>
                                            <p:strVal val="#ppt_x"/>
                                          </p:val>
                                        </p:tav>
                                      </p:tavLst>
                                    </p:anim>
                                    <p:anim calcmode="lin" valueType="num">
                                      <p:cBhvr>
                                        <p:cTn id="14" dur="500" fill="hold"/>
                                        <p:tgtEl>
                                          <p:spTgt spid="168">
                                            <p:bg/>
                                          </p:spTgt>
                                        </p:tgtEl>
                                        <p:attrNameLst>
                                          <p:attrName>ppt_y</p:attrName>
                                        </p:attrNameLst>
                                      </p:cBhvr>
                                      <p:tavLst>
                                        <p:tav tm="0">
                                          <p:val>
                                            <p:strVal val="1+#ppt_h/2"/>
                                          </p:val>
                                        </p:tav>
                                        <p:tav tm="100000">
                                          <p:val>
                                            <p:strVal val="#ppt_y"/>
                                          </p:val>
                                        </p:tav>
                                      </p:tavLst>
                                    </p:anim>
                                  </p:childTnLst>
                                </p:cTn>
                              </p:par>
                              <p:par>
                                <p:cTn id="15" presetID="2" presetClass="entr" presetSubtype="4" fill="hold" grpId="2" nodeType="withEffect">
                                  <p:stCondLst>
                                    <p:cond delay="0"/>
                                  </p:stCondLst>
                                  <p:iterate>
                                    <p:tmAbs val="0"/>
                                  </p:iterate>
                                  <p:childTnLst>
                                    <p:set>
                                      <p:cBhvr>
                                        <p:cTn id="16" fill="hold"/>
                                        <p:tgtEl>
                                          <p:spTgt spid="168">
                                            <p:txEl>
                                              <p:pRg st="0" end="0"/>
                                            </p:txEl>
                                          </p:spTgt>
                                        </p:tgtEl>
                                        <p:attrNameLst>
                                          <p:attrName>style.visibility</p:attrName>
                                        </p:attrNameLst>
                                      </p:cBhvr>
                                      <p:to>
                                        <p:strVal val="visible"/>
                                      </p:to>
                                    </p:set>
                                    <p:anim calcmode="lin" valueType="num">
                                      <p:cBhvr>
                                        <p:cTn id="17" dur="500" fill="hold"/>
                                        <p:tgtEl>
                                          <p:spTgt spid="168">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1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2" nodeType="clickEffect">
                                  <p:stCondLst>
                                    <p:cond delay="0"/>
                                  </p:stCondLst>
                                  <p:iterate>
                                    <p:tmAbs val="0"/>
                                  </p:iterate>
                                  <p:childTnLst>
                                    <p:set>
                                      <p:cBhvr>
                                        <p:cTn id="22" fill="hold"/>
                                        <p:tgtEl>
                                          <p:spTgt spid="168">
                                            <p:txEl>
                                              <p:pRg st="1" end="1"/>
                                            </p:txEl>
                                          </p:spTgt>
                                        </p:tgtEl>
                                        <p:attrNameLst>
                                          <p:attrName>style.visibility</p:attrName>
                                        </p:attrNameLst>
                                      </p:cBhvr>
                                      <p:to>
                                        <p:strVal val="visible"/>
                                      </p:to>
                                    </p:set>
                                    <p:anim calcmode="lin" valueType="num">
                                      <p:cBhvr>
                                        <p:cTn id="23" dur="500" fill="hold"/>
                                        <p:tgtEl>
                                          <p:spTgt spid="168">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2" nodeType="clickEffect">
                                  <p:stCondLst>
                                    <p:cond delay="0"/>
                                  </p:stCondLst>
                                  <p:iterate>
                                    <p:tmAbs val="0"/>
                                  </p:iterate>
                                  <p:childTnLst>
                                    <p:set>
                                      <p:cBhvr>
                                        <p:cTn id="28" fill="hold"/>
                                        <p:tgtEl>
                                          <p:spTgt spid="168">
                                            <p:txEl>
                                              <p:pRg st="2" end="2"/>
                                            </p:txEl>
                                          </p:spTgt>
                                        </p:tgtEl>
                                        <p:attrNameLst>
                                          <p:attrName>style.visibility</p:attrName>
                                        </p:attrNameLst>
                                      </p:cBhvr>
                                      <p:to>
                                        <p:strVal val="visible"/>
                                      </p:to>
                                    </p:set>
                                    <p:anim calcmode="lin" valueType="num">
                                      <p:cBhvr>
                                        <p:cTn id="29" dur="500" fill="hold"/>
                                        <p:tgtEl>
                                          <p:spTgt spid="168">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1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2" nodeType="clickEffect">
                                  <p:stCondLst>
                                    <p:cond delay="0"/>
                                  </p:stCondLst>
                                  <p:iterate>
                                    <p:tmAbs val="0"/>
                                  </p:iterate>
                                  <p:childTnLst>
                                    <p:set>
                                      <p:cBhvr>
                                        <p:cTn id="34" fill="hold"/>
                                        <p:tgtEl>
                                          <p:spTgt spid="168">
                                            <p:txEl>
                                              <p:pRg st="3" end="3"/>
                                            </p:txEl>
                                          </p:spTgt>
                                        </p:tgtEl>
                                        <p:attrNameLst>
                                          <p:attrName>style.visibility</p:attrName>
                                        </p:attrNameLst>
                                      </p:cBhvr>
                                      <p:to>
                                        <p:strVal val="visible"/>
                                      </p:to>
                                    </p:set>
                                    <p:anim calcmode="lin" valueType="num">
                                      <p:cBhvr>
                                        <p:cTn id="35" dur="500" fill="hold"/>
                                        <p:tgtEl>
                                          <p:spTgt spid="168">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1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2" nodeType="clickEffect">
                                  <p:stCondLst>
                                    <p:cond delay="0"/>
                                  </p:stCondLst>
                                  <p:iterate>
                                    <p:tmAbs val="0"/>
                                  </p:iterate>
                                  <p:childTnLst>
                                    <p:set>
                                      <p:cBhvr>
                                        <p:cTn id="40" fill="hold"/>
                                        <p:tgtEl>
                                          <p:spTgt spid="168">
                                            <p:txEl>
                                              <p:pRg st="4" end="4"/>
                                            </p:txEl>
                                          </p:spTgt>
                                        </p:tgtEl>
                                        <p:attrNameLst>
                                          <p:attrName>style.visibility</p:attrName>
                                        </p:attrNameLst>
                                      </p:cBhvr>
                                      <p:to>
                                        <p:strVal val="visible"/>
                                      </p:to>
                                    </p:set>
                                    <p:anim calcmode="lin" valueType="num">
                                      <p:cBhvr>
                                        <p:cTn id="41" dur="500" fill="hold"/>
                                        <p:tgtEl>
                                          <p:spTgt spid="168">
                                            <p:txEl>
                                              <p:pRg st="4" end="4"/>
                                            </p:txEl>
                                          </p:spTgt>
                                        </p:tgtEl>
                                        <p:attrNameLst>
                                          <p:attrName>ppt_x</p:attrName>
                                        </p:attrNameLst>
                                      </p:cBhvr>
                                      <p:tavLst>
                                        <p:tav tm="0">
                                          <p:val>
                                            <p:strVal val="#ppt_x"/>
                                          </p:val>
                                        </p:tav>
                                        <p:tav tm="100000">
                                          <p:val>
                                            <p:strVal val="#ppt_x"/>
                                          </p:val>
                                        </p:tav>
                                      </p:tavLst>
                                    </p:anim>
                                    <p:anim calcmode="lin" valueType="num">
                                      <p:cBhvr>
                                        <p:cTn id="42" dur="500" fill="hold"/>
                                        <p:tgtEl>
                                          <p:spTgt spid="16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1" animBg="1" advAuto="0"/>
      <p:bldP spid="168" grpId="2" build="p"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Content Placeholder 4" descr="Content Placeholder 4"/>
          <p:cNvPicPr>
            <a:picLocks noChangeAspect="1"/>
          </p:cNvPicPr>
          <p:nvPr/>
        </p:nvPicPr>
        <p:blipFill>
          <a:blip r:embed="rId2"/>
          <a:stretch>
            <a:fillRect/>
          </a:stretch>
        </p:blipFill>
        <p:spPr>
          <a:xfrm>
            <a:off x="8014829" y="1397517"/>
            <a:ext cx="4010410" cy="3007808"/>
          </a:xfrm>
          <a:prstGeom prst="rect">
            <a:avLst/>
          </a:prstGeom>
          <a:ln w="12700">
            <a:miter lim="400000"/>
          </a:ln>
        </p:spPr>
      </p:pic>
      <p:pic>
        <p:nvPicPr>
          <p:cNvPr id="171" name="Content Placeholder 4" descr="Content Placeholder 4"/>
          <p:cNvPicPr>
            <a:picLocks noChangeAspect="1"/>
          </p:cNvPicPr>
          <p:nvPr/>
        </p:nvPicPr>
        <p:blipFill>
          <a:blip r:embed="rId3"/>
          <a:stretch>
            <a:fillRect/>
          </a:stretch>
        </p:blipFill>
        <p:spPr>
          <a:xfrm>
            <a:off x="4865505" y="1249037"/>
            <a:ext cx="2907092" cy="1916997"/>
          </a:xfrm>
          <a:prstGeom prst="rect">
            <a:avLst/>
          </a:prstGeom>
          <a:ln w="12700">
            <a:miter lim="400000"/>
          </a:ln>
        </p:spPr>
      </p:pic>
      <p:pic>
        <p:nvPicPr>
          <p:cNvPr id="172" name="Content Placeholder 4" descr="Content Placeholder 4"/>
          <p:cNvPicPr>
            <a:picLocks noChangeAspect="1"/>
          </p:cNvPicPr>
          <p:nvPr/>
        </p:nvPicPr>
        <p:blipFill>
          <a:blip r:embed="rId4"/>
          <a:srcRect l="42897" t="14634" r="3782" b="32979"/>
          <a:stretch>
            <a:fillRect/>
          </a:stretch>
        </p:blipFill>
        <p:spPr>
          <a:xfrm>
            <a:off x="4534892" y="4530710"/>
            <a:ext cx="3122021" cy="1917083"/>
          </a:xfrm>
          <a:prstGeom prst="rect">
            <a:avLst/>
          </a:prstGeom>
          <a:ln w="12700">
            <a:miter lim="400000"/>
          </a:ln>
        </p:spPr>
      </p:pic>
      <p:pic>
        <p:nvPicPr>
          <p:cNvPr id="173" name="PHOTO-2024-11-27-10-23-30.jpg" descr="PHOTO-2024-11-27-10-23-30.jpg"/>
          <p:cNvPicPr>
            <a:picLocks noChangeAspect="1"/>
          </p:cNvPicPr>
          <p:nvPr/>
        </p:nvPicPr>
        <p:blipFill>
          <a:blip r:embed="rId5"/>
          <a:stretch>
            <a:fillRect/>
          </a:stretch>
        </p:blipFill>
        <p:spPr>
          <a:xfrm>
            <a:off x="541832" y="553801"/>
            <a:ext cx="3521431" cy="4695241"/>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Screenshot 2024-11-26 at 10.28.53 AM.png" descr="Screenshot 2024-11-26 at 10.28.53 AM.png"/>
          <p:cNvPicPr>
            <a:picLocks noChangeAspect="1"/>
          </p:cNvPicPr>
          <p:nvPr/>
        </p:nvPicPr>
        <p:blipFill>
          <a:blip r:embed="rId2"/>
          <a:srcRect l="19684" t="23219" r="26225"/>
          <a:stretch>
            <a:fillRect/>
          </a:stretch>
        </p:blipFill>
        <p:spPr>
          <a:xfrm>
            <a:off x="5870376" y="1103170"/>
            <a:ext cx="5935163" cy="5265606"/>
          </a:xfrm>
          <a:prstGeom prst="rect">
            <a:avLst/>
          </a:prstGeom>
          <a:ln w="12700">
            <a:miter lim="400000"/>
          </a:ln>
        </p:spPr>
      </p:pic>
      <p:pic>
        <p:nvPicPr>
          <p:cNvPr id="176" name="IMG_4679.jpg" descr="IMG_4679.jpg"/>
          <p:cNvPicPr>
            <a:picLocks noChangeAspect="1"/>
          </p:cNvPicPr>
          <p:nvPr/>
        </p:nvPicPr>
        <p:blipFill>
          <a:blip r:embed="rId3"/>
          <a:srcRect b="51382"/>
          <a:stretch>
            <a:fillRect/>
          </a:stretch>
        </p:blipFill>
        <p:spPr>
          <a:xfrm>
            <a:off x="1222958" y="3353573"/>
            <a:ext cx="4220241" cy="2957787"/>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In our locality ?  Specialized radiology teams !"/>
          <p:cNvSpPr txBox="1">
            <a:spLocks noGrp="1"/>
          </p:cNvSpPr>
          <p:nvPr>
            <p:ph type="title"/>
          </p:nvPr>
        </p:nvSpPr>
        <p:spPr>
          <a:xfrm>
            <a:off x="838200" y="1157468"/>
            <a:ext cx="6889110" cy="897057"/>
          </a:xfrm>
          <a:prstGeom prst="rect">
            <a:avLst/>
          </a:prstGeom>
          <a:gradFill>
            <a:gsLst>
              <a:gs pos="0">
                <a:schemeClr val="accent1">
                  <a:hueOff val="359714"/>
                  <a:satOff val="-2302"/>
                  <a:lumOff val="28102"/>
                </a:schemeClr>
              </a:gs>
              <a:gs pos="100000">
                <a:schemeClr val="accent1">
                  <a:hueOff val="327301"/>
                  <a:satOff val="2531"/>
                  <a:lumOff val="21048"/>
                </a:schemeClr>
              </a:gs>
            </a:gsLst>
            <a:lin ang="5400000"/>
          </a:gradFill>
          <a:ln>
            <a:solidFill>
              <a:srgbClr val="000000"/>
            </a:solidFill>
          </a:ln>
        </p:spPr>
        <p:txBody>
          <a:bodyPr/>
          <a:lstStyle>
            <a:lvl1pPr defTabSz="594359">
              <a:defRPr sz="2859"/>
            </a:lvl1pPr>
          </a:lstStyle>
          <a:p>
            <a:r>
              <a:t>In our locality ?  Specialized radiology teams !</a:t>
            </a:r>
          </a:p>
        </p:txBody>
      </p:sp>
      <p:sp>
        <p:nvSpPr>
          <p:cNvPr id="179" name="Content Placeholder 2"/>
          <p:cNvSpPr txBox="1">
            <a:spLocks noGrp="1"/>
          </p:cNvSpPr>
          <p:nvPr>
            <p:ph type="body" idx="1"/>
          </p:nvPr>
        </p:nvSpPr>
        <p:spPr>
          <a:prstGeom prst="rect">
            <a:avLst/>
          </a:prstGeom>
          <a:ln>
            <a:solidFill>
              <a:srgbClr val="000000"/>
            </a:solidFill>
          </a:ln>
        </p:spPr>
        <p:txBody>
          <a:bodyPr>
            <a:normAutofit lnSpcReduction="10000"/>
          </a:bodyPr>
          <a:lstStyle/>
          <a:p>
            <a:pPr marL="226313" indent="-226313" defTabSz="905255">
              <a:lnSpc>
                <a:spcPct val="150000"/>
              </a:lnSpc>
              <a:spcBef>
                <a:spcPts val="900"/>
              </a:spcBef>
              <a:defRPr sz="2772"/>
            </a:pPr>
            <a:r>
              <a:t>Unfortunately, neither preoperative clinical and sonographic evaluation nor the laparoscopic appearance of the ovary can reliably predict which masses are malignant. </a:t>
            </a:r>
          </a:p>
          <a:p>
            <a:pPr marL="226313" indent="-226313" defTabSz="905255">
              <a:lnSpc>
                <a:spcPct val="150000"/>
              </a:lnSpc>
              <a:spcBef>
                <a:spcPts val="900"/>
              </a:spcBef>
              <a:defRPr sz="2772"/>
            </a:pPr>
            <a:endParaRPr/>
          </a:p>
          <a:p>
            <a:pPr marL="226313" indent="-226313" defTabSz="905255">
              <a:lnSpc>
                <a:spcPct val="150000"/>
              </a:lnSpc>
              <a:spcBef>
                <a:spcPts val="900"/>
              </a:spcBef>
              <a:defRPr sz="2772"/>
            </a:pPr>
            <a:r>
              <a:t>However, with appropriate patient selection, these risks can be minimized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179"/>
                                        </p:tgtEl>
                                        <p:attrNameLst>
                                          <p:attrName>style.visibility</p:attrName>
                                        </p:attrNameLst>
                                      </p:cBhvr>
                                      <p:to>
                                        <p:strVal val="visible"/>
                                      </p:to>
                                    </p:set>
                                    <p:anim calcmode="lin" valueType="num">
                                      <p:cBhvr>
                                        <p:cTn id="7" dur="500" fill="hold"/>
                                        <p:tgtEl>
                                          <p:spTgt spid="179"/>
                                        </p:tgtEl>
                                        <p:attrNameLst>
                                          <p:attrName>ppt_x</p:attrName>
                                        </p:attrNameLst>
                                      </p:cBhvr>
                                      <p:tavLst>
                                        <p:tav tm="0">
                                          <p:val>
                                            <p:strVal val="#ppt_x"/>
                                          </p:val>
                                        </p:tav>
                                        <p:tav tm="100000">
                                          <p:val>
                                            <p:strVal val="#ppt_x"/>
                                          </p:val>
                                        </p:tav>
                                      </p:tavLst>
                                    </p:anim>
                                    <p:anim calcmode="lin" valueType="num">
                                      <p:cBhvr>
                                        <p:cTn id="8" dur="500" fill="hold"/>
                                        <p:tgtEl>
                                          <p:spTgt spid="1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itle 1"/>
          <p:cNvSpPr txBox="1">
            <a:spLocks noGrp="1"/>
          </p:cNvSpPr>
          <p:nvPr>
            <p:ph type="title"/>
          </p:nvPr>
        </p:nvSpPr>
        <p:spPr>
          <a:xfrm>
            <a:off x="1135990" y="476803"/>
            <a:ext cx="3999323" cy="897058"/>
          </a:xfrm>
          <a:prstGeom prst="rect">
            <a:avLst/>
          </a:prstGeom>
          <a:solidFill>
            <a:schemeClr val="accent1">
              <a:lumOff val="24901"/>
            </a:schemeClr>
          </a:solidFill>
          <a:ln>
            <a:solidFill>
              <a:srgbClr val="000000"/>
            </a:solidFill>
          </a:ln>
        </p:spPr>
        <p:txBody>
          <a:bodyPr/>
          <a:lstStyle/>
          <a:p>
            <a:pPr defTabSz="548640">
              <a:defRPr sz="2640"/>
            </a:pPr>
            <a:br/>
            <a:r>
              <a:t>Advanced Ovarian cancer</a:t>
            </a:r>
          </a:p>
        </p:txBody>
      </p:sp>
      <p:sp>
        <p:nvSpPr>
          <p:cNvPr id="182" name="Content Placeholder 2"/>
          <p:cNvSpPr txBox="1">
            <a:spLocks noGrp="1"/>
          </p:cNvSpPr>
          <p:nvPr>
            <p:ph type="body" sz="half" idx="1"/>
          </p:nvPr>
        </p:nvSpPr>
        <p:spPr>
          <a:xfrm>
            <a:off x="838200" y="2233913"/>
            <a:ext cx="6775712" cy="3943049"/>
          </a:xfrm>
          <a:prstGeom prst="rect">
            <a:avLst/>
          </a:prstGeom>
          <a:ln>
            <a:solidFill>
              <a:srgbClr val="000000"/>
            </a:solidFill>
          </a:ln>
        </p:spPr>
        <p:txBody>
          <a:bodyPr/>
          <a:lstStyle/>
          <a:p>
            <a:r>
              <a:t>Laparoscopic assessment</a:t>
            </a:r>
          </a:p>
          <a:p>
            <a:r>
              <a:t>PDS.</a:t>
            </a:r>
          </a:p>
          <a:p>
            <a:r>
              <a:t>IDS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181"/>
                                        </p:tgtEl>
                                        <p:attrNameLst>
                                          <p:attrName>style.visibility</p:attrName>
                                        </p:attrNameLst>
                                      </p:cBhvr>
                                      <p:to>
                                        <p:strVal val="visible"/>
                                      </p:to>
                                    </p:set>
                                    <p:anim calcmode="lin" valueType="num">
                                      <p:cBhvr>
                                        <p:cTn id="7" dur="500" fill="hold"/>
                                        <p:tgtEl>
                                          <p:spTgt spid="181"/>
                                        </p:tgtEl>
                                        <p:attrNameLst>
                                          <p:attrName>ppt_x</p:attrName>
                                        </p:attrNameLst>
                                      </p:cBhvr>
                                      <p:tavLst>
                                        <p:tav tm="0">
                                          <p:val>
                                            <p:strVal val="#ppt_x"/>
                                          </p:val>
                                        </p:tav>
                                        <p:tav tm="100000">
                                          <p:val>
                                            <p:strVal val="#ppt_x"/>
                                          </p:val>
                                        </p:tav>
                                      </p:tavLst>
                                    </p:anim>
                                    <p:anim calcmode="lin" valueType="num">
                                      <p:cBhvr>
                                        <p:cTn id="8" dur="500" fill="hold"/>
                                        <p:tgtEl>
                                          <p:spTgt spid="18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p:tmAbs val="0"/>
                                  </p:iterate>
                                  <p:childTnLst>
                                    <p:set>
                                      <p:cBhvr>
                                        <p:cTn id="12" fill="hold"/>
                                        <p:tgtEl>
                                          <p:spTgt spid="182">
                                            <p:bg/>
                                          </p:spTgt>
                                        </p:tgtEl>
                                        <p:attrNameLst>
                                          <p:attrName>style.visibility</p:attrName>
                                        </p:attrNameLst>
                                      </p:cBhvr>
                                      <p:to>
                                        <p:strVal val="visible"/>
                                      </p:to>
                                    </p:set>
                                    <p:anim calcmode="lin" valueType="num">
                                      <p:cBhvr>
                                        <p:cTn id="13" dur="500" fill="hold"/>
                                        <p:tgtEl>
                                          <p:spTgt spid="182">
                                            <p:bg/>
                                          </p:spTgt>
                                        </p:tgtEl>
                                        <p:attrNameLst>
                                          <p:attrName>ppt_x</p:attrName>
                                        </p:attrNameLst>
                                      </p:cBhvr>
                                      <p:tavLst>
                                        <p:tav tm="0">
                                          <p:val>
                                            <p:strVal val="#ppt_x"/>
                                          </p:val>
                                        </p:tav>
                                        <p:tav tm="100000">
                                          <p:val>
                                            <p:strVal val="#ppt_x"/>
                                          </p:val>
                                        </p:tav>
                                      </p:tavLst>
                                    </p:anim>
                                    <p:anim calcmode="lin" valueType="num">
                                      <p:cBhvr>
                                        <p:cTn id="14" dur="500" fill="hold"/>
                                        <p:tgtEl>
                                          <p:spTgt spid="182">
                                            <p:bg/>
                                          </p:spTgt>
                                        </p:tgtEl>
                                        <p:attrNameLst>
                                          <p:attrName>ppt_y</p:attrName>
                                        </p:attrNameLst>
                                      </p:cBhvr>
                                      <p:tavLst>
                                        <p:tav tm="0">
                                          <p:val>
                                            <p:strVal val="1+#ppt_h/2"/>
                                          </p:val>
                                        </p:tav>
                                        <p:tav tm="100000">
                                          <p:val>
                                            <p:strVal val="#ppt_y"/>
                                          </p:val>
                                        </p:tav>
                                      </p:tavLst>
                                    </p:anim>
                                  </p:childTnLst>
                                </p:cTn>
                              </p:par>
                              <p:par>
                                <p:cTn id="15" presetID="2" presetClass="entr" presetSubtype="4" fill="hold" grpId="2" nodeType="withEffect">
                                  <p:stCondLst>
                                    <p:cond delay="0"/>
                                  </p:stCondLst>
                                  <p:iterate>
                                    <p:tmAbs val="0"/>
                                  </p:iterate>
                                  <p:childTnLst>
                                    <p:set>
                                      <p:cBhvr>
                                        <p:cTn id="16" fill="hold"/>
                                        <p:tgtEl>
                                          <p:spTgt spid="182">
                                            <p:txEl>
                                              <p:pRg st="0" end="0"/>
                                            </p:txEl>
                                          </p:spTgt>
                                        </p:tgtEl>
                                        <p:attrNameLst>
                                          <p:attrName>style.visibility</p:attrName>
                                        </p:attrNameLst>
                                      </p:cBhvr>
                                      <p:to>
                                        <p:strVal val="visible"/>
                                      </p:to>
                                    </p:set>
                                    <p:anim calcmode="lin" valueType="num">
                                      <p:cBhvr>
                                        <p:cTn id="17" dur="500" fill="hold"/>
                                        <p:tgtEl>
                                          <p:spTgt spid="182">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18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2" nodeType="clickEffect">
                                  <p:stCondLst>
                                    <p:cond delay="0"/>
                                  </p:stCondLst>
                                  <p:iterate>
                                    <p:tmAbs val="0"/>
                                  </p:iterate>
                                  <p:childTnLst>
                                    <p:set>
                                      <p:cBhvr>
                                        <p:cTn id="22" fill="hold"/>
                                        <p:tgtEl>
                                          <p:spTgt spid="182">
                                            <p:txEl>
                                              <p:pRg st="1" end="1"/>
                                            </p:txEl>
                                          </p:spTgt>
                                        </p:tgtEl>
                                        <p:attrNameLst>
                                          <p:attrName>style.visibility</p:attrName>
                                        </p:attrNameLst>
                                      </p:cBhvr>
                                      <p:to>
                                        <p:strVal val="visible"/>
                                      </p:to>
                                    </p:set>
                                    <p:anim calcmode="lin" valueType="num">
                                      <p:cBhvr>
                                        <p:cTn id="23" dur="500" fill="hold"/>
                                        <p:tgtEl>
                                          <p:spTgt spid="18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8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2" nodeType="clickEffect">
                                  <p:stCondLst>
                                    <p:cond delay="0"/>
                                  </p:stCondLst>
                                  <p:iterate>
                                    <p:tmAbs val="0"/>
                                  </p:iterate>
                                  <p:childTnLst>
                                    <p:set>
                                      <p:cBhvr>
                                        <p:cTn id="28" fill="hold"/>
                                        <p:tgtEl>
                                          <p:spTgt spid="182">
                                            <p:txEl>
                                              <p:pRg st="2" end="2"/>
                                            </p:txEl>
                                          </p:spTgt>
                                        </p:tgtEl>
                                        <p:attrNameLst>
                                          <p:attrName>style.visibility</p:attrName>
                                        </p:attrNameLst>
                                      </p:cBhvr>
                                      <p:to>
                                        <p:strVal val="visible"/>
                                      </p:to>
                                    </p:set>
                                    <p:anim calcmode="lin" valueType="num">
                                      <p:cBhvr>
                                        <p:cTn id="29" dur="500" fill="hold"/>
                                        <p:tgtEl>
                                          <p:spTgt spid="182">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18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1" animBg="1" advAuto="0"/>
      <p:bldP spid="182" grpId="2" build="p"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Laparoscopic assessment"/>
          <p:cNvSpPr txBox="1">
            <a:spLocks noGrp="1"/>
          </p:cNvSpPr>
          <p:nvPr>
            <p:ph type="title"/>
          </p:nvPr>
        </p:nvSpPr>
        <p:spPr>
          <a:xfrm>
            <a:off x="412784" y="193193"/>
            <a:ext cx="5652405" cy="897058"/>
          </a:xfrm>
          <a:prstGeom prst="rect">
            <a:avLst/>
          </a:prstGeom>
          <a:solidFill>
            <a:schemeClr val="accent1">
              <a:lumOff val="24901"/>
            </a:schemeClr>
          </a:solidFill>
        </p:spPr>
        <p:txBody>
          <a:bodyPr/>
          <a:lstStyle>
            <a:lvl1pPr defTabSz="886968">
              <a:defRPr sz="4268"/>
            </a:lvl1pPr>
          </a:lstStyle>
          <a:p>
            <a:r>
              <a:t>Laparoscopic assessment    </a:t>
            </a:r>
          </a:p>
        </p:txBody>
      </p:sp>
      <p:sp>
        <p:nvSpPr>
          <p:cNvPr id="185" name="Double-click to edit"/>
          <p:cNvSpPr txBox="1">
            <a:spLocks noGrp="1"/>
          </p:cNvSpPr>
          <p:nvPr>
            <p:ph type="body" idx="1"/>
          </p:nvPr>
        </p:nvSpPr>
        <p:spPr>
          <a:prstGeom prst="rect">
            <a:avLst/>
          </a:prstGeom>
        </p:spPr>
        <p:txBody>
          <a:bodyPr/>
          <a:lstStyle/>
          <a:p>
            <a:endParaRPr/>
          </a:p>
        </p:txBody>
      </p:sp>
      <p:pic>
        <p:nvPicPr>
          <p:cNvPr id="186" name="Screenshot 2024-04-13 at 1.46.27 PM.png" descr="Screenshot 2024-04-13 at 1.46.27 PM.png"/>
          <p:cNvPicPr>
            <a:picLocks noChangeAspect="1"/>
          </p:cNvPicPr>
          <p:nvPr/>
        </p:nvPicPr>
        <p:blipFill>
          <a:blip r:embed="rId2"/>
          <a:srcRect l="21454" t="22914" r="4382" b="22914"/>
          <a:stretch>
            <a:fillRect/>
          </a:stretch>
        </p:blipFill>
        <p:spPr>
          <a:xfrm>
            <a:off x="5967133" y="2482317"/>
            <a:ext cx="5374379" cy="2453480"/>
          </a:xfrm>
          <a:prstGeom prst="rect">
            <a:avLst/>
          </a:prstGeom>
          <a:ln w="12700">
            <a:miter lim="400000"/>
          </a:ln>
        </p:spPr>
      </p:pic>
      <p:pic>
        <p:nvPicPr>
          <p:cNvPr id="187" name="Screenshot 2024-04-13 at 1.46.20 PM.png" descr="Screenshot 2024-04-13 at 1.46.20 PM.png"/>
          <p:cNvPicPr>
            <a:picLocks noChangeAspect="1"/>
          </p:cNvPicPr>
          <p:nvPr/>
        </p:nvPicPr>
        <p:blipFill>
          <a:blip r:embed="rId3"/>
          <a:srcRect l="21625" t="23106" r="6192" b="7259"/>
          <a:stretch>
            <a:fillRect/>
          </a:stretch>
        </p:blipFill>
        <p:spPr>
          <a:xfrm>
            <a:off x="559040" y="2322575"/>
            <a:ext cx="4599104" cy="2772961"/>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itle 1"/>
          <p:cNvSpPr txBox="1">
            <a:spLocks noGrp="1"/>
          </p:cNvSpPr>
          <p:nvPr>
            <p:ph type="title"/>
          </p:nvPr>
        </p:nvSpPr>
        <p:spPr>
          <a:xfrm>
            <a:off x="370243" y="264095"/>
            <a:ext cx="4234575" cy="897058"/>
          </a:xfrm>
          <a:prstGeom prst="rect">
            <a:avLst/>
          </a:prstGeom>
          <a:solidFill>
            <a:schemeClr val="accent1">
              <a:lumOff val="24901"/>
            </a:schemeClr>
          </a:solidFill>
        </p:spPr>
        <p:txBody>
          <a:bodyPr/>
          <a:lstStyle/>
          <a:p>
            <a:pPr defTabSz="576072">
              <a:defRPr sz="2772"/>
            </a:pPr>
            <a:br/>
            <a:r>
              <a:t>Laparoscopic assessment</a:t>
            </a:r>
          </a:p>
        </p:txBody>
      </p:sp>
      <p:sp>
        <p:nvSpPr>
          <p:cNvPr id="190" name="Content Placeholder 2"/>
          <p:cNvSpPr txBox="1">
            <a:spLocks noGrp="1"/>
          </p:cNvSpPr>
          <p:nvPr>
            <p:ph type="body" idx="1"/>
          </p:nvPr>
        </p:nvSpPr>
        <p:spPr>
          <a:xfrm>
            <a:off x="789220" y="1317904"/>
            <a:ext cx="9908955" cy="5114308"/>
          </a:xfrm>
          <a:prstGeom prst="rect">
            <a:avLst/>
          </a:prstGeom>
          <a:ln>
            <a:solidFill>
              <a:srgbClr val="000000"/>
            </a:solidFill>
          </a:ln>
        </p:spPr>
        <p:txBody>
          <a:bodyPr/>
          <a:lstStyle/>
          <a:p>
            <a:pPr marL="221742" indent="-221742" defTabSz="886968">
              <a:lnSpc>
                <a:spcPct val="150000"/>
              </a:lnSpc>
              <a:spcBef>
                <a:spcPts val="900"/>
              </a:spcBef>
              <a:defRPr sz="2716"/>
            </a:pPr>
            <a:r>
              <a:t>It is now accepted that not cytology, but a biopsy </a:t>
            </a:r>
            <a:r>
              <a:rPr sz="2619" b="1" u="sng"/>
              <a:t>(Tissue)</a:t>
            </a:r>
            <a:r>
              <a:t> is fundamental for the correct histological diagnosis of ovarian cancer </a:t>
            </a:r>
          </a:p>
          <a:p>
            <a:pPr marL="221742" indent="-221742" defTabSz="886968">
              <a:lnSpc>
                <a:spcPct val="150000"/>
              </a:lnSpc>
              <a:spcBef>
                <a:spcPts val="900"/>
              </a:spcBef>
              <a:defRPr sz="2716"/>
            </a:pPr>
            <a:r>
              <a:t>In the same way, a histological diagnosis made with laparoscopy also allows a rapid start of chemotherapy. </a:t>
            </a:r>
          </a:p>
          <a:p>
            <a:pPr marL="221742" indent="-221742" defTabSz="886968">
              <a:lnSpc>
                <a:spcPct val="150000"/>
              </a:lnSpc>
              <a:spcBef>
                <a:spcPts val="900"/>
              </a:spcBef>
              <a:defRPr sz="2716"/>
            </a:pPr>
            <a:r>
              <a:t>Allows early BRCA/HRD testing.</a:t>
            </a:r>
          </a:p>
          <a:p>
            <a:pPr marL="221742" indent="-221742" defTabSz="886968">
              <a:lnSpc>
                <a:spcPct val="150000"/>
              </a:lnSpc>
              <a:spcBef>
                <a:spcPts val="900"/>
              </a:spcBef>
              <a:defRPr sz="2716"/>
            </a:pPr>
            <a:r>
              <a:t>Laparoscopic assessment gives a good solid data about the peritoneal tumor load especially in locally advanced cases.</a:t>
            </a:r>
          </a:p>
        </p:txBody>
      </p:sp>
      <p:pic>
        <p:nvPicPr>
          <p:cNvPr id="191" name="Content Placeholder 4" descr="Content Placeholder 4"/>
          <p:cNvPicPr>
            <a:picLocks noChangeAspect="1"/>
          </p:cNvPicPr>
          <p:nvPr/>
        </p:nvPicPr>
        <p:blipFill>
          <a:blip r:embed="rId2"/>
          <a:stretch>
            <a:fillRect/>
          </a:stretch>
        </p:blipFill>
        <p:spPr>
          <a:xfrm>
            <a:off x="9681840" y="4024808"/>
            <a:ext cx="2387353" cy="230777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189"/>
                                        </p:tgtEl>
                                        <p:attrNameLst>
                                          <p:attrName>style.visibility</p:attrName>
                                        </p:attrNameLst>
                                      </p:cBhvr>
                                      <p:to>
                                        <p:strVal val="visible"/>
                                      </p:to>
                                    </p:set>
                                    <p:anim calcmode="lin" valueType="num">
                                      <p:cBhvr>
                                        <p:cTn id="7" dur="500" fill="hold"/>
                                        <p:tgtEl>
                                          <p:spTgt spid="189"/>
                                        </p:tgtEl>
                                        <p:attrNameLst>
                                          <p:attrName>ppt_x</p:attrName>
                                        </p:attrNameLst>
                                      </p:cBhvr>
                                      <p:tavLst>
                                        <p:tav tm="0">
                                          <p:val>
                                            <p:strVal val="#ppt_x"/>
                                          </p:val>
                                        </p:tav>
                                        <p:tav tm="100000">
                                          <p:val>
                                            <p:strVal val="#ppt_x"/>
                                          </p:val>
                                        </p:tav>
                                      </p:tavLst>
                                    </p:anim>
                                    <p:anim calcmode="lin" valueType="num">
                                      <p:cBhvr>
                                        <p:cTn id="8" dur="500" fill="hold"/>
                                        <p:tgtEl>
                                          <p:spTgt spid="18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p:tmAbs val="0"/>
                                  </p:iterate>
                                  <p:childTnLst>
                                    <p:set>
                                      <p:cBhvr>
                                        <p:cTn id="12" fill="hold"/>
                                        <p:tgtEl>
                                          <p:spTgt spid="190">
                                            <p:bg/>
                                          </p:spTgt>
                                        </p:tgtEl>
                                        <p:attrNameLst>
                                          <p:attrName>style.visibility</p:attrName>
                                        </p:attrNameLst>
                                      </p:cBhvr>
                                      <p:to>
                                        <p:strVal val="visible"/>
                                      </p:to>
                                    </p:set>
                                    <p:anim calcmode="lin" valueType="num">
                                      <p:cBhvr>
                                        <p:cTn id="13" dur="500" fill="hold"/>
                                        <p:tgtEl>
                                          <p:spTgt spid="190">
                                            <p:bg/>
                                          </p:spTgt>
                                        </p:tgtEl>
                                        <p:attrNameLst>
                                          <p:attrName>ppt_x</p:attrName>
                                        </p:attrNameLst>
                                      </p:cBhvr>
                                      <p:tavLst>
                                        <p:tav tm="0">
                                          <p:val>
                                            <p:strVal val="#ppt_x"/>
                                          </p:val>
                                        </p:tav>
                                        <p:tav tm="100000">
                                          <p:val>
                                            <p:strVal val="#ppt_x"/>
                                          </p:val>
                                        </p:tav>
                                      </p:tavLst>
                                    </p:anim>
                                    <p:anim calcmode="lin" valueType="num">
                                      <p:cBhvr>
                                        <p:cTn id="14" dur="500" fill="hold"/>
                                        <p:tgtEl>
                                          <p:spTgt spid="190">
                                            <p:bg/>
                                          </p:spTgt>
                                        </p:tgtEl>
                                        <p:attrNameLst>
                                          <p:attrName>ppt_y</p:attrName>
                                        </p:attrNameLst>
                                      </p:cBhvr>
                                      <p:tavLst>
                                        <p:tav tm="0">
                                          <p:val>
                                            <p:strVal val="1+#ppt_h/2"/>
                                          </p:val>
                                        </p:tav>
                                        <p:tav tm="100000">
                                          <p:val>
                                            <p:strVal val="#ppt_y"/>
                                          </p:val>
                                        </p:tav>
                                      </p:tavLst>
                                    </p:anim>
                                  </p:childTnLst>
                                </p:cTn>
                              </p:par>
                              <p:par>
                                <p:cTn id="15" presetID="2" presetClass="entr" presetSubtype="4" fill="hold" grpId="2" nodeType="withEffect">
                                  <p:stCondLst>
                                    <p:cond delay="0"/>
                                  </p:stCondLst>
                                  <p:iterate>
                                    <p:tmAbs val="0"/>
                                  </p:iterate>
                                  <p:childTnLst>
                                    <p:set>
                                      <p:cBhvr>
                                        <p:cTn id="16" fill="hold"/>
                                        <p:tgtEl>
                                          <p:spTgt spid="190">
                                            <p:txEl>
                                              <p:pRg st="0" end="0"/>
                                            </p:txEl>
                                          </p:spTgt>
                                        </p:tgtEl>
                                        <p:attrNameLst>
                                          <p:attrName>style.visibility</p:attrName>
                                        </p:attrNameLst>
                                      </p:cBhvr>
                                      <p:to>
                                        <p:strVal val="visible"/>
                                      </p:to>
                                    </p:set>
                                    <p:anim calcmode="lin" valueType="num">
                                      <p:cBhvr>
                                        <p:cTn id="17" dur="500" fill="hold"/>
                                        <p:tgtEl>
                                          <p:spTgt spid="190">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19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2" nodeType="clickEffect">
                                  <p:stCondLst>
                                    <p:cond delay="0"/>
                                  </p:stCondLst>
                                  <p:iterate>
                                    <p:tmAbs val="0"/>
                                  </p:iterate>
                                  <p:childTnLst>
                                    <p:set>
                                      <p:cBhvr>
                                        <p:cTn id="22" fill="hold"/>
                                        <p:tgtEl>
                                          <p:spTgt spid="190">
                                            <p:txEl>
                                              <p:pRg st="1" end="1"/>
                                            </p:txEl>
                                          </p:spTgt>
                                        </p:tgtEl>
                                        <p:attrNameLst>
                                          <p:attrName>style.visibility</p:attrName>
                                        </p:attrNameLst>
                                      </p:cBhvr>
                                      <p:to>
                                        <p:strVal val="visible"/>
                                      </p:to>
                                    </p:set>
                                    <p:anim calcmode="lin" valueType="num">
                                      <p:cBhvr>
                                        <p:cTn id="23" dur="500" fill="hold"/>
                                        <p:tgtEl>
                                          <p:spTgt spid="190">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9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2" nodeType="clickEffect">
                                  <p:stCondLst>
                                    <p:cond delay="0"/>
                                  </p:stCondLst>
                                  <p:iterate>
                                    <p:tmAbs val="0"/>
                                  </p:iterate>
                                  <p:childTnLst>
                                    <p:set>
                                      <p:cBhvr>
                                        <p:cTn id="28" fill="hold"/>
                                        <p:tgtEl>
                                          <p:spTgt spid="190">
                                            <p:txEl>
                                              <p:pRg st="2" end="2"/>
                                            </p:txEl>
                                          </p:spTgt>
                                        </p:tgtEl>
                                        <p:attrNameLst>
                                          <p:attrName>style.visibility</p:attrName>
                                        </p:attrNameLst>
                                      </p:cBhvr>
                                      <p:to>
                                        <p:strVal val="visible"/>
                                      </p:to>
                                    </p:set>
                                    <p:anim calcmode="lin" valueType="num">
                                      <p:cBhvr>
                                        <p:cTn id="29" dur="500" fill="hold"/>
                                        <p:tgtEl>
                                          <p:spTgt spid="190">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19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2" nodeType="clickEffect">
                                  <p:stCondLst>
                                    <p:cond delay="0"/>
                                  </p:stCondLst>
                                  <p:iterate>
                                    <p:tmAbs val="0"/>
                                  </p:iterate>
                                  <p:childTnLst>
                                    <p:set>
                                      <p:cBhvr>
                                        <p:cTn id="34" fill="hold"/>
                                        <p:tgtEl>
                                          <p:spTgt spid="190">
                                            <p:txEl>
                                              <p:pRg st="3" end="3"/>
                                            </p:txEl>
                                          </p:spTgt>
                                        </p:tgtEl>
                                        <p:attrNameLst>
                                          <p:attrName>style.visibility</p:attrName>
                                        </p:attrNameLst>
                                      </p:cBhvr>
                                      <p:to>
                                        <p:strVal val="visible"/>
                                      </p:to>
                                    </p:set>
                                    <p:anim calcmode="lin" valueType="num">
                                      <p:cBhvr>
                                        <p:cTn id="35" dur="500" fill="hold"/>
                                        <p:tgtEl>
                                          <p:spTgt spid="190">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19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3" nodeType="clickEffect">
                                  <p:stCondLst>
                                    <p:cond delay="0"/>
                                  </p:stCondLst>
                                  <p:iterate>
                                    <p:tmAbs val="0"/>
                                  </p:iterate>
                                  <p:childTnLst>
                                    <p:set>
                                      <p:cBhvr>
                                        <p:cTn id="40" fill="hold"/>
                                        <p:tgtEl>
                                          <p:spTgt spid="191"/>
                                        </p:tgtEl>
                                        <p:attrNameLst>
                                          <p:attrName>style.visibility</p:attrName>
                                        </p:attrNameLst>
                                      </p:cBhvr>
                                      <p:to>
                                        <p:strVal val="visible"/>
                                      </p:to>
                                    </p:set>
                                    <p:anim calcmode="lin" valueType="num">
                                      <p:cBhvr>
                                        <p:cTn id="41" dur="500" fill="hold"/>
                                        <p:tgtEl>
                                          <p:spTgt spid="191"/>
                                        </p:tgtEl>
                                        <p:attrNameLst>
                                          <p:attrName>ppt_x</p:attrName>
                                        </p:attrNameLst>
                                      </p:cBhvr>
                                      <p:tavLst>
                                        <p:tav tm="0">
                                          <p:val>
                                            <p:strVal val="#ppt_x"/>
                                          </p:val>
                                        </p:tav>
                                        <p:tav tm="100000">
                                          <p:val>
                                            <p:strVal val="#ppt_x"/>
                                          </p:val>
                                        </p:tav>
                                      </p:tavLst>
                                    </p:anim>
                                    <p:anim calcmode="lin" valueType="num">
                                      <p:cBhvr>
                                        <p:cTn id="42" dur="500" fill="hold"/>
                                        <p:tgtEl>
                                          <p:spTgt spid="1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1" animBg="1" advAuto="0"/>
      <p:bldP spid="190" grpId="2" build="p" animBg="1" advAuto="0"/>
      <p:bldP spid="191" grpId="3"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5468F-4CC8-E459-FB64-A35E5445E06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49DD347-1F3F-48A1-FC19-1A9390D8ED60}"/>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2766F96C-325E-D4D4-7213-D2B270D486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8000" y="2054525"/>
            <a:ext cx="4698601" cy="3943050"/>
          </a:xfrm>
          <a:prstGeom prst="rect">
            <a:avLst/>
          </a:prstGeom>
        </p:spPr>
      </p:pic>
      <p:pic>
        <p:nvPicPr>
          <p:cNvPr id="7" name="Picture 6">
            <a:extLst>
              <a:ext uri="{FF2B5EF4-FFF2-40B4-BE49-F238E27FC236}">
                <a16:creationId xmlns:a16="http://schemas.microsoft.com/office/drawing/2014/main" id="{FCAB9ED3-17C0-ED04-2C4E-4730FFF761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400" y="1757482"/>
            <a:ext cx="5257400" cy="3943050"/>
          </a:xfrm>
          <a:prstGeom prst="rect">
            <a:avLst/>
          </a:prstGeom>
        </p:spPr>
      </p:pic>
    </p:spTree>
    <p:extLst>
      <p:ext uri="{BB962C8B-B14F-4D97-AF65-F5344CB8AC3E}">
        <p14:creationId xmlns:p14="http://schemas.microsoft.com/office/powerpoint/2010/main" val="242778719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Title 1"/>
          <p:cNvSpPr txBox="1">
            <a:spLocks noGrp="1"/>
          </p:cNvSpPr>
          <p:nvPr>
            <p:ph type="title"/>
          </p:nvPr>
        </p:nvSpPr>
        <p:spPr>
          <a:prstGeom prst="rect">
            <a:avLst/>
          </a:prstGeom>
        </p:spPr>
        <p:txBody>
          <a:bodyPr/>
          <a:lstStyle/>
          <a:p>
            <a:endParaRPr/>
          </a:p>
        </p:txBody>
      </p:sp>
      <p:sp>
        <p:nvSpPr>
          <p:cNvPr id="194" name="Double-click to edit"/>
          <p:cNvSpPr txBox="1">
            <a:spLocks noGrp="1"/>
          </p:cNvSpPr>
          <p:nvPr>
            <p:ph type="body" idx="1"/>
          </p:nvPr>
        </p:nvSpPr>
        <p:spPr>
          <a:prstGeom prst="rect">
            <a:avLst/>
          </a:prstGeom>
        </p:spPr>
        <p:txBody>
          <a:bodyPr/>
          <a:lstStyle/>
          <a:p>
            <a:endParaRPr/>
          </a:p>
        </p:txBody>
      </p:sp>
      <p:grpSp>
        <p:nvGrpSpPr>
          <p:cNvPr id="197" name="Content Placeholder 4"/>
          <p:cNvGrpSpPr/>
          <p:nvPr/>
        </p:nvGrpSpPr>
        <p:grpSpPr>
          <a:xfrm>
            <a:off x="268502" y="1161803"/>
            <a:ext cx="8066257" cy="1841921"/>
            <a:chOff x="0" y="0"/>
            <a:chExt cx="8066255" cy="1841920"/>
          </a:xfrm>
        </p:grpSpPr>
        <p:sp>
          <p:nvSpPr>
            <p:cNvPr id="195" name="Rectangle"/>
            <p:cNvSpPr/>
            <p:nvPr/>
          </p:nvSpPr>
          <p:spPr>
            <a:xfrm>
              <a:off x="0" y="0"/>
              <a:ext cx="8066256" cy="1841921"/>
            </a:xfrm>
            <a:prstGeom prst="rect">
              <a:avLst/>
            </a:prstGeom>
            <a:solidFill>
              <a:srgbClr val="EDEDED"/>
            </a:solidFill>
            <a:ln w="12700" cap="flat">
              <a:noFill/>
              <a:miter lim="400000"/>
            </a:ln>
            <a:effectLst/>
          </p:spPr>
          <p:txBody>
            <a:bodyPr wrap="square" lIns="45719" tIns="45719" rIns="45719" bIns="45719" numCol="1" anchor="ctr">
              <a:noAutofit/>
            </a:bodyPr>
            <a:lstStyle/>
            <a:p>
              <a:pPr defTabSz="457200">
                <a:defRPr>
                  <a:latin typeface="Franklin Gothic Book"/>
                  <a:ea typeface="Franklin Gothic Book"/>
                  <a:cs typeface="Franklin Gothic Book"/>
                  <a:sym typeface="Franklin Gothic Book"/>
                </a:defRPr>
              </a:pPr>
              <a:endParaRPr/>
            </a:p>
          </p:txBody>
        </p:sp>
        <p:pic>
          <p:nvPicPr>
            <p:cNvPr id="196" name="image4.png" descr="image4.png"/>
            <p:cNvPicPr>
              <a:picLocks noChangeAspect="1"/>
            </p:cNvPicPr>
            <p:nvPr/>
          </p:nvPicPr>
          <p:blipFill>
            <a:blip r:embed="rId2"/>
            <a:srcRect t="37946" r="1068" b="25908"/>
            <a:stretch>
              <a:fillRect/>
            </a:stretch>
          </p:blipFill>
          <p:spPr>
            <a:xfrm>
              <a:off x="-1" y="0"/>
              <a:ext cx="8066257" cy="1841921"/>
            </a:xfrm>
            <a:prstGeom prst="rect">
              <a:avLst/>
            </a:prstGeom>
            <a:ln w="190500" cap="sq">
              <a:solidFill>
                <a:srgbClr val="FFFFFF"/>
              </a:solidFill>
              <a:prstDash val="solid"/>
              <a:miter lim="800000"/>
            </a:ln>
            <a:effectLst>
              <a:outerShdw blurRad="63500" dist="50800" dir="12900000" rotWithShape="0">
                <a:srgbClr val="000000">
                  <a:alpha val="30000"/>
                </a:srgbClr>
              </a:outerShdw>
            </a:effectLst>
          </p:spPr>
        </p:pic>
      </p:grpSp>
      <p:pic>
        <p:nvPicPr>
          <p:cNvPr id="198" name="Content Placeholder 4" descr="Content Placeholder 4"/>
          <p:cNvPicPr>
            <a:picLocks noChangeAspect="1"/>
          </p:cNvPicPr>
          <p:nvPr/>
        </p:nvPicPr>
        <p:blipFill>
          <a:blip r:embed="rId3"/>
          <a:srcRect l="4265" t="16945" r="6446" b="32106"/>
          <a:stretch>
            <a:fillRect/>
          </a:stretch>
        </p:blipFill>
        <p:spPr>
          <a:xfrm>
            <a:off x="-531653" y="2931095"/>
            <a:ext cx="8979419" cy="3202299"/>
          </a:xfrm>
          <a:prstGeom prst="rect">
            <a:avLst/>
          </a:prstGeom>
          <a:ln w="12700">
            <a:miter lim="400000"/>
          </a:ln>
        </p:spPr>
      </p:pic>
      <p:pic>
        <p:nvPicPr>
          <p:cNvPr id="199" name="IMG_5314.JPG" descr="IMG_5314.JPG"/>
          <p:cNvPicPr>
            <a:picLocks noChangeAspect="1"/>
          </p:cNvPicPr>
          <p:nvPr/>
        </p:nvPicPr>
        <p:blipFill>
          <a:blip r:embed="rId4"/>
          <a:srcRect t="17324"/>
          <a:stretch>
            <a:fillRect/>
          </a:stretch>
        </p:blipFill>
        <p:spPr>
          <a:xfrm>
            <a:off x="8482003" y="1541062"/>
            <a:ext cx="3135092" cy="460791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197"/>
                                        </p:tgtEl>
                                        <p:attrNameLst>
                                          <p:attrName>style.visibility</p:attrName>
                                        </p:attrNameLst>
                                      </p:cBhvr>
                                      <p:to>
                                        <p:strVal val="visible"/>
                                      </p:to>
                                    </p:set>
                                    <p:anim calcmode="lin" valueType="num">
                                      <p:cBhvr>
                                        <p:cTn id="7" dur="500" fill="hold"/>
                                        <p:tgtEl>
                                          <p:spTgt spid="197"/>
                                        </p:tgtEl>
                                        <p:attrNameLst>
                                          <p:attrName>ppt_x</p:attrName>
                                        </p:attrNameLst>
                                      </p:cBhvr>
                                      <p:tavLst>
                                        <p:tav tm="0">
                                          <p:val>
                                            <p:strVal val="#ppt_x"/>
                                          </p:val>
                                        </p:tav>
                                        <p:tav tm="100000">
                                          <p:val>
                                            <p:strVal val="#ppt_x"/>
                                          </p:val>
                                        </p:tav>
                                      </p:tavLst>
                                    </p:anim>
                                    <p:anim calcmode="lin" valueType="num">
                                      <p:cBhvr>
                                        <p:cTn id="8" dur="500" fill="hold"/>
                                        <p:tgtEl>
                                          <p:spTgt spid="19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p:tmAbs val="0"/>
                                  </p:iterate>
                                  <p:childTnLst>
                                    <p:set>
                                      <p:cBhvr>
                                        <p:cTn id="12" fill="hold"/>
                                        <p:tgtEl>
                                          <p:spTgt spid="198"/>
                                        </p:tgtEl>
                                        <p:attrNameLst>
                                          <p:attrName>style.visibility</p:attrName>
                                        </p:attrNameLst>
                                      </p:cBhvr>
                                      <p:to>
                                        <p:strVal val="visible"/>
                                      </p:to>
                                    </p:set>
                                    <p:anim calcmode="lin" valueType="num">
                                      <p:cBhvr>
                                        <p:cTn id="13" dur="500" fill="hold"/>
                                        <p:tgtEl>
                                          <p:spTgt spid="198"/>
                                        </p:tgtEl>
                                        <p:attrNameLst>
                                          <p:attrName>ppt_x</p:attrName>
                                        </p:attrNameLst>
                                      </p:cBhvr>
                                      <p:tavLst>
                                        <p:tav tm="0">
                                          <p:val>
                                            <p:strVal val="#ppt_x"/>
                                          </p:val>
                                        </p:tav>
                                        <p:tav tm="100000">
                                          <p:val>
                                            <p:strVal val="#ppt_x"/>
                                          </p:val>
                                        </p:tav>
                                      </p:tavLst>
                                    </p:anim>
                                    <p:anim calcmode="lin" valueType="num">
                                      <p:cBhvr>
                                        <p:cTn id="14" dur="500" fill="hold"/>
                                        <p:tgtEl>
                                          <p:spTgt spid="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1" animBg="1" advAuto="0"/>
      <p:bldP spid="198" grpId="2"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Title 1"/>
          <p:cNvSpPr txBox="1">
            <a:spLocks noGrp="1"/>
          </p:cNvSpPr>
          <p:nvPr>
            <p:ph type="title"/>
          </p:nvPr>
        </p:nvSpPr>
        <p:spPr>
          <a:prstGeom prst="rect">
            <a:avLst/>
          </a:prstGeom>
        </p:spPr>
        <p:txBody>
          <a:bodyPr/>
          <a:lstStyle/>
          <a:p>
            <a:endParaRPr/>
          </a:p>
        </p:txBody>
      </p:sp>
      <p:sp>
        <p:nvSpPr>
          <p:cNvPr id="202" name="Double-click to edit"/>
          <p:cNvSpPr txBox="1">
            <a:spLocks noGrp="1"/>
          </p:cNvSpPr>
          <p:nvPr>
            <p:ph type="body" idx="1"/>
          </p:nvPr>
        </p:nvSpPr>
        <p:spPr>
          <a:prstGeom prst="rect">
            <a:avLst/>
          </a:prstGeom>
        </p:spPr>
        <p:txBody>
          <a:bodyPr/>
          <a:lstStyle/>
          <a:p>
            <a:endParaRPr/>
          </a:p>
        </p:txBody>
      </p:sp>
      <p:pic>
        <p:nvPicPr>
          <p:cNvPr id="203" name="Content Placeholder 4" descr="Content Placeholder 4"/>
          <p:cNvPicPr>
            <a:picLocks noChangeAspect="1"/>
          </p:cNvPicPr>
          <p:nvPr/>
        </p:nvPicPr>
        <p:blipFill>
          <a:blip r:embed="rId2"/>
          <a:stretch>
            <a:fillRect/>
          </a:stretch>
        </p:blipFill>
        <p:spPr>
          <a:xfrm>
            <a:off x="2588821" y="445226"/>
            <a:ext cx="6052316" cy="571806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203"/>
                                        </p:tgtEl>
                                        <p:attrNameLst>
                                          <p:attrName>style.visibility</p:attrName>
                                        </p:attrNameLst>
                                      </p:cBhvr>
                                      <p:to>
                                        <p:strVal val="visible"/>
                                      </p:to>
                                    </p:set>
                                    <p:anim calcmode="lin" valueType="num">
                                      <p:cBhvr>
                                        <p:cTn id="7" dur="500" fill="hold"/>
                                        <p:tgtEl>
                                          <p:spTgt spid="203"/>
                                        </p:tgtEl>
                                        <p:attrNameLst>
                                          <p:attrName>ppt_x</p:attrName>
                                        </p:attrNameLst>
                                      </p:cBhvr>
                                      <p:tavLst>
                                        <p:tav tm="0">
                                          <p:val>
                                            <p:strVal val="#ppt_x"/>
                                          </p:val>
                                        </p:tav>
                                        <p:tav tm="100000">
                                          <p:val>
                                            <p:strVal val="#ppt_x"/>
                                          </p:val>
                                        </p:tav>
                                      </p:tavLst>
                                    </p:anim>
                                    <p:anim calcmode="lin" valueType="num">
                                      <p:cBhvr>
                                        <p:cTn id="8" dur="500" fill="hold"/>
                                        <p:tgtEl>
                                          <p:spTgt spid="2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itle 1"/>
          <p:cNvSpPr txBox="1">
            <a:spLocks noGrp="1"/>
          </p:cNvSpPr>
          <p:nvPr>
            <p:ph type="title"/>
          </p:nvPr>
        </p:nvSpPr>
        <p:spPr>
          <a:prstGeom prst="rect">
            <a:avLst/>
          </a:prstGeom>
        </p:spPr>
        <p:txBody>
          <a:bodyPr/>
          <a:lstStyle/>
          <a:p>
            <a:endParaRPr/>
          </a:p>
        </p:txBody>
      </p:sp>
      <p:sp>
        <p:nvSpPr>
          <p:cNvPr id="206" name="Content Placeholder 2"/>
          <p:cNvSpPr txBox="1">
            <a:spLocks noGrp="1"/>
          </p:cNvSpPr>
          <p:nvPr>
            <p:ph type="body" idx="1"/>
          </p:nvPr>
        </p:nvSpPr>
        <p:spPr>
          <a:prstGeom prst="rect">
            <a:avLst/>
          </a:prstGeom>
          <a:ln>
            <a:solidFill>
              <a:srgbClr val="000000"/>
            </a:solidFill>
          </a:ln>
        </p:spPr>
        <p:txBody>
          <a:bodyPr/>
          <a:lstStyle/>
          <a:p>
            <a:r>
              <a:t>A predictive index score ‡8 identified patients undergoing suboptimal surgery with a specificity of 100%. </a:t>
            </a:r>
          </a:p>
          <a:p>
            <a:r>
              <a:t>The positive predictive value was 100%, and the negative predictive value was 70%.</a:t>
            </a:r>
          </a:p>
        </p:txBody>
      </p:sp>
      <p:pic>
        <p:nvPicPr>
          <p:cNvPr id="207" name="Content Placeholder 4" descr="Content Placeholder 4"/>
          <p:cNvPicPr>
            <a:picLocks noChangeAspect="1"/>
          </p:cNvPicPr>
          <p:nvPr/>
        </p:nvPicPr>
        <p:blipFill>
          <a:blip r:embed="rId2"/>
          <a:stretch>
            <a:fillRect/>
          </a:stretch>
        </p:blipFill>
        <p:spPr>
          <a:xfrm>
            <a:off x="6429219" y="3875501"/>
            <a:ext cx="3035182" cy="229166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206">
                                            <p:bg/>
                                          </p:spTgt>
                                        </p:tgtEl>
                                        <p:attrNameLst>
                                          <p:attrName>style.visibility</p:attrName>
                                        </p:attrNameLst>
                                      </p:cBhvr>
                                      <p:to>
                                        <p:strVal val="visible"/>
                                      </p:to>
                                    </p:set>
                                    <p:anim calcmode="lin" valueType="num">
                                      <p:cBhvr>
                                        <p:cTn id="7" dur="500" fill="hold"/>
                                        <p:tgtEl>
                                          <p:spTgt spid="206">
                                            <p:bg/>
                                          </p:spTgt>
                                        </p:tgtEl>
                                        <p:attrNameLst>
                                          <p:attrName>ppt_x</p:attrName>
                                        </p:attrNameLst>
                                      </p:cBhvr>
                                      <p:tavLst>
                                        <p:tav tm="0">
                                          <p:val>
                                            <p:strVal val="#ppt_x"/>
                                          </p:val>
                                        </p:tav>
                                        <p:tav tm="100000">
                                          <p:val>
                                            <p:strVal val="#ppt_x"/>
                                          </p:val>
                                        </p:tav>
                                      </p:tavLst>
                                    </p:anim>
                                    <p:anim calcmode="lin" valueType="num">
                                      <p:cBhvr>
                                        <p:cTn id="8" dur="500" fill="hold"/>
                                        <p:tgtEl>
                                          <p:spTgt spid="206">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206">
                                            <p:txEl>
                                              <p:pRg st="0" end="0"/>
                                            </p:txEl>
                                          </p:spTgt>
                                        </p:tgtEl>
                                        <p:attrNameLst>
                                          <p:attrName>style.visibility</p:attrName>
                                        </p:attrNameLst>
                                      </p:cBhvr>
                                      <p:to>
                                        <p:strVal val="visible"/>
                                      </p:to>
                                    </p:set>
                                    <p:anim calcmode="lin" valueType="num">
                                      <p:cBhvr>
                                        <p:cTn id="11" dur="500" fill="hold"/>
                                        <p:tgtEl>
                                          <p:spTgt spid="206">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20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iterate>
                                    <p:tmAbs val="0"/>
                                  </p:iterate>
                                  <p:childTnLst>
                                    <p:set>
                                      <p:cBhvr>
                                        <p:cTn id="16" fill="hold"/>
                                        <p:tgtEl>
                                          <p:spTgt spid="206">
                                            <p:txEl>
                                              <p:pRg st="1" end="1"/>
                                            </p:txEl>
                                          </p:spTgt>
                                        </p:tgtEl>
                                        <p:attrNameLst>
                                          <p:attrName>style.visibility</p:attrName>
                                        </p:attrNameLst>
                                      </p:cBhvr>
                                      <p:to>
                                        <p:strVal val="visible"/>
                                      </p:to>
                                    </p:set>
                                    <p:anim calcmode="lin" valueType="num">
                                      <p:cBhvr>
                                        <p:cTn id="17" dur="500" fill="hold"/>
                                        <p:tgtEl>
                                          <p:spTgt spid="206">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20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2" nodeType="clickEffect">
                                  <p:stCondLst>
                                    <p:cond delay="0"/>
                                  </p:stCondLst>
                                  <p:iterate>
                                    <p:tmAbs val="0"/>
                                  </p:iterate>
                                  <p:childTnLst>
                                    <p:set>
                                      <p:cBhvr>
                                        <p:cTn id="22" fill="hold"/>
                                        <p:tgtEl>
                                          <p:spTgt spid="207"/>
                                        </p:tgtEl>
                                        <p:attrNameLst>
                                          <p:attrName>style.visibility</p:attrName>
                                        </p:attrNameLst>
                                      </p:cBhvr>
                                      <p:to>
                                        <p:strVal val="visible"/>
                                      </p:to>
                                    </p:set>
                                    <p:anim calcmode="lin" valueType="num">
                                      <p:cBhvr>
                                        <p:cTn id="23" dur="500" fill="hold"/>
                                        <p:tgtEl>
                                          <p:spTgt spid="207"/>
                                        </p:tgtEl>
                                        <p:attrNameLst>
                                          <p:attrName>ppt_x</p:attrName>
                                        </p:attrNameLst>
                                      </p:cBhvr>
                                      <p:tavLst>
                                        <p:tav tm="0">
                                          <p:val>
                                            <p:strVal val="#ppt_x"/>
                                          </p:val>
                                        </p:tav>
                                        <p:tav tm="100000">
                                          <p:val>
                                            <p:strVal val="#ppt_x"/>
                                          </p:val>
                                        </p:tav>
                                      </p:tavLst>
                                    </p:anim>
                                    <p:anim calcmode="lin" valueType="num">
                                      <p:cBhvr>
                                        <p:cTn id="24" dur="500" fill="hold"/>
                                        <p:tgtEl>
                                          <p:spTgt spid="2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1" build="p" animBg="1" advAuto="0"/>
      <p:bldP spid="207" grpId="2"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I do not give radiologists except one chance ."/>
          <p:cNvSpPr txBox="1">
            <a:spLocks noGrp="1"/>
          </p:cNvSpPr>
          <p:nvPr>
            <p:ph type="title"/>
          </p:nvPr>
        </p:nvSpPr>
        <p:spPr>
          <a:prstGeom prst="rect">
            <a:avLst/>
          </a:prstGeom>
          <a:solidFill>
            <a:schemeClr val="accent1">
              <a:lumOff val="24901"/>
            </a:schemeClr>
          </a:solidFill>
        </p:spPr>
        <p:txBody>
          <a:bodyPr/>
          <a:lstStyle/>
          <a:p>
            <a:r>
              <a:t>I do not give radiologists except one chance .</a:t>
            </a:r>
          </a:p>
        </p:txBody>
      </p:sp>
      <p:sp>
        <p:nvSpPr>
          <p:cNvPr id="210" name="Step ladder approach for invasive techniques respected .…"/>
          <p:cNvSpPr txBox="1">
            <a:spLocks noGrp="1"/>
          </p:cNvSpPr>
          <p:nvPr>
            <p:ph type="body" idx="1"/>
          </p:nvPr>
        </p:nvSpPr>
        <p:spPr>
          <a:prstGeom prst="rect">
            <a:avLst/>
          </a:prstGeom>
          <a:ln>
            <a:solidFill>
              <a:srgbClr val="000000"/>
            </a:solidFill>
          </a:ln>
        </p:spPr>
        <p:txBody>
          <a:bodyPr/>
          <a:lstStyle/>
          <a:p>
            <a:r>
              <a:t>Step ladder approach for invasive techniques respected .</a:t>
            </a:r>
          </a:p>
          <a:p>
            <a:endParaRPr/>
          </a:p>
          <a:p>
            <a:r>
              <a:t>Do not waste time to start ttt.</a:t>
            </a:r>
          </a:p>
        </p:txBody>
      </p:sp>
      <p:pic>
        <p:nvPicPr>
          <p:cNvPr id="211" name="Image" descr="Image"/>
          <p:cNvPicPr>
            <a:picLocks noChangeAspect="1"/>
          </p:cNvPicPr>
          <p:nvPr/>
        </p:nvPicPr>
        <p:blipFill>
          <a:blip r:embed="rId2"/>
          <a:stretch>
            <a:fillRect/>
          </a:stretch>
        </p:blipFill>
        <p:spPr>
          <a:xfrm>
            <a:off x="6117641" y="3737411"/>
            <a:ext cx="4152901" cy="1955801"/>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Title 1"/>
          <p:cNvSpPr txBox="1">
            <a:spLocks noGrp="1"/>
          </p:cNvSpPr>
          <p:nvPr>
            <p:ph type="title"/>
          </p:nvPr>
        </p:nvSpPr>
        <p:spPr>
          <a:xfrm>
            <a:off x="157535" y="349178"/>
            <a:ext cx="6633202" cy="1668622"/>
          </a:xfrm>
          <a:prstGeom prst="rect">
            <a:avLst/>
          </a:prstGeom>
          <a:solidFill>
            <a:schemeClr val="accent1">
              <a:lumOff val="24901"/>
            </a:schemeClr>
          </a:solidFill>
          <a:ln>
            <a:solidFill>
              <a:srgbClr val="000000"/>
            </a:solidFill>
          </a:ln>
        </p:spPr>
        <p:txBody>
          <a:bodyPr/>
          <a:lstStyle/>
          <a:p>
            <a:pPr defTabSz="374904">
              <a:defRPr sz="3484"/>
            </a:pPr>
            <a:br/>
            <a:r>
              <a:t>Interval debulking surgery (IDS)</a:t>
            </a:r>
          </a:p>
          <a:p>
            <a:pPr defTabSz="374904">
              <a:defRPr sz="3484"/>
            </a:pPr>
            <a:r>
              <a:t> ( 3-4 cycles)  </a:t>
            </a:r>
          </a:p>
        </p:txBody>
      </p:sp>
      <p:sp>
        <p:nvSpPr>
          <p:cNvPr id="214" name="Content Placeholder 2"/>
          <p:cNvSpPr txBox="1">
            <a:spLocks noGrp="1"/>
          </p:cNvSpPr>
          <p:nvPr>
            <p:ph type="body" idx="1"/>
          </p:nvPr>
        </p:nvSpPr>
        <p:spPr>
          <a:xfrm>
            <a:off x="305071" y="2233913"/>
            <a:ext cx="11764412" cy="4255554"/>
          </a:xfrm>
          <a:prstGeom prst="rect">
            <a:avLst/>
          </a:prstGeom>
          <a:ln>
            <a:solidFill>
              <a:srgbClr val="000000"/>
            </a:solidFill>
          </a:ln>
        </p:spPr>
        <p:txBody>
          <a:bodyPr/>
          <a:lstStyle/>
          <a:p>
            <a:r>
              <a:rPr b="1" i="1"/>
              <a:t>No phase III trial that compares standard laparotomy with MIS  for ovarian cancer after NAC.</a:t>
            </a:r>
            <a:r>
              <a:t>  </a:t>
            </a:r>
          </a:p>
          <a:p>
            <a:endParaRPr/>
          </a:p>
        </p:txBody>
      </p:sp>
      <p:pic>
        <p:nvPicPr>
          <p:cNvPr id="215" name="Screenshot 2024-11-26 at 12.16.23 PM.png" descr="Screenshot 2024-11-26 at 12.16.23 PM.png"/>
          <p:cNvPicPr>
            <a:picLocks noChangeAspect="1"/>
          </p:cNvPicPr>
          <p:nvPr/>
        </p:nvPicPr>
        <p:blipFill>
          <a:blip r:embed="rId2"/>
          <a:srcRect l="19024" t="11858" r="39186" b="7204"/>
          <a:stretch>
            <a:fillRect/>
          </a:stretch>
        </p:blipFill>
        <p:spPr>
          <a:xfrm>
            <a:off x="8100845" y="2818554"/>
            <a:ext cx="3042018" cy="368236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213"/>
                                        </p:tgtEl>
                                        <p:attrNameLst>
                                          <p:attrName>style.visibility</p:attrName>
                                        </p:attrNameLst>
                                      </p:cBhvr>
                                      <p:to>
                                        <p:strVal val="visible"/>
                                      </p:to>
                                    </p:set>
                                    <p:anim calcmode="lin" valueType="num">
                                      <p:cBhvr>
                                        <p:cTn id="7" dur="500" fill="hold"/>
                                        <p:tgtEl>
                                          <p:spTgt spid="213"/>
                                        </p:tgtEl>
                                        <p:attrNameLst>
                                          <p:attrName>ppt_x</p:attrName>
                                        </p:attrNameLst>
                                      </p:cBhvr>
                                      <p:tavLst>
                                        <p:tav tm="0">
                                          <p:val>
                                            <p:strVal val="#ppt_x"/>
                                          </p:val>
                                        </p:tav>
                                        <p:tav tm="100000">
                                          <p:val>
                                            <p:strVal val="#ppt_x"/>
                                          </p:val>
                                        </p:tav>
                                      </p:tavLst>
                                    </p:anim>
                                    <p:anim calcmode="lin" valueType="num">
                                      <p:cBhvr>
                                        <p:cTn id="8" dur="500" fill="hold"/>
                                        <p:tgtEl>
                                          <p:spTgt spid="2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p:tmAbs val="0"/>
                                  </p:iterate>
                                  <p:childTnLst>
                                    <p:set>
                                      <p:cBhvr>
                                        <p:cTn id="12" fill="hold"/>
                                        <p:tgtEl>
                                          <p:spTgt spid="214">
                                            <p:bg/>
                                          </p:spTgt>
                                        </p:tgtEl>
                                        <p:attrNameLst>
                                          <p:attrName>style.visibility</p:attrName>
                                        </p:attrNameLst>
                                      </p:cBhvr>
                                      <p:to>
                                        <p:strVal val="visible"/>
                                      </p:to>
                                    </p:set>
                                    <p:anim calcmode="lin" valueType="num">
                                      <p:cBhvr>
                                        <p:cTn id="13" dur="500" fill="hold"/>
                                        <p:tgtEl>
                                          <p:spTgt spid="214">
                                            <p:bg/>
                                          </p:spTgt>
                                        </p:tgtEl>
                                        <p:attrNameLst>
                                          <p:attrName>ppt_x</p:attrName>
                                        </p:attrNameLst>
                                      </p:cBhvr>
                                      <p:tavLst>
                                        <p:tav tm="0">
                                          <p:val>
                                            <p:strVal val="#ppt_x"/>
                                          </p:val>
                                        </p:tav>
                                        <p:tav tm="100000">
                                          <p:val>
                                            <p:strVal val="#ppt_x"/>
                                          </p:val>
                                        </p:tav>
                                      </p:tavLst>
                                    </p:anim>
                                    <p:anim calcmode="lin" valueType="num">
                                      <p:cBhvr>
                                        <p:cTn id="14" dur="500" fill="hold"/>
                                        <p:tgtEl>
                                          <p:spTgt spid="214">
                                            <p:bg/>
                                          </p:spTgt>
                                        </p:tgtEl>
                                        <p:attrNameLst>
                                          <p:attrName>ppt_y</p:attrName>
                                        </p:attrNameLst>
                                      </p:cBhvr>
                                      <p:tavLst>
                                        <p:tav tm="0">
                                          <p:val>
                                            <p:strVal val="1+#ppt_h/2"/>
                                          </p:val>
                                        </p:tav>
                                        <p:tav tm="100000">
                                          <p:val>
                                            <p:strVal val="#ppt_y"/>
                                          </p:val>
                                        </p:tav>
                                      </p:tavLst>
                                    </p:anim>
                                  </p:childTnLst>
                                </p:cTn>
                              </p:par>
                              <p:par>
                                <p:cTn id="15" presetID="2" presetClass="entr" presetSubtype="4" fill="hold" grpId="2" nodeType="withEffect">
                                  <p:stCondLst>
                                    <p:cond delay="0"/>
                                  </p:stCondLst>
                                  <p:iterate>
                                    <p:tmAbs val="0"/>
                                  </p:iterate>
                                  <p:childTnLst>
                                    <p:set>
                                      <p:cBhvr>
                                        <p:cTn id="16" fill="hold"/>
                                        <p:tgtEl>
                                          <p:spTgt spid="214">
                                            <p:txEl>
                                              <p:pRg st="0" end="0"/>
                                            </p:txEl>
                                          </p:spTgt>
                                        </p:tgtEl>
                                        <p:attrNameLst>
                                          <p:attrName>style.visibility</p:attrName>
                                        </p:attrNameLst>
                                      </p:cBhvr>
                                      <p:to>
                                        <p:strVal val="visible"/>
                                      </p:to>
                                    </p:set>
                                    <p:anim calcmode="lin" valueType="num">
                                      <p:cBhvr>
                                        <p:cTn id="17" dur="500" fill="hold"/>
                                        <p:tgtEl>
                                          <p:spTgt spid="214">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2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2" nodeType="clickEffect">
                                  <p:stCondLst>
                                    <p:cond delay="0"/>
                                  </p:stCondLst>
                                  <p:iterate>
                                    <p:tmAbs val="0"/>
                                  </p:iterate>
                                  <p:childTnLst>
                                    <p:set>
                                      <p:cBhvr>
                                        <p:cTn id="22" fill="hold"/>
                                        <p:tgtEl>
                                          <p:spTgt spid="214">
                                            <p:txEl>
                                              <p:pRg st="1" end="1"/>
                                            </p:txEl>
                                          </p:spTgt>
                                        </p:tgtEl>
                                        <p:attrNameLst>
                                          <p:attrName>style.visibility</p:attrName>
                                        </p:attrNameLst>
                                      </p:cBhvr>
                                      <p:to>
                                        <p:strVal val="visible"/>
                                      </p:to>
                                    </p:set>
                                    <p:anim calcmode="lin" valueType="num">
                                      <p:cBhvr>
                                        <p:cTn id="23" dur="500" fill="hold"/>
                                        <p:tgtEl>
                                          <p:spTgt spid="214">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2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2" nodeType="clickEffect">
                                  <p:stCondLst>
                                    <p:cond delay="0"/>
                                  </p:stCondLst>
                                  <p:iterate>
                                    <p:tmAbs val="0"/>
                                  </p:iterate>
                                  <p:childTnLst>
                                    <p:set>
                                      <p:cBhvr>
                                        <p:cTn id="28" fill="hold"/>
                                        <p:tgtEl>
                                          <p:spTgt spid="214">
                                            <p:txEl>
                                              <p:pRg st="2" end="2"/>
                                            </p:txEl>
                                          </p:spTgt>
                                        </p:tgtEl>
                                        <p:attrNameLst>
                                          <p:attrName>style.visibility</p:attrName>
                                        </p:attrNameLst>
                                      </p:cBhvr>
                                      <p:to>
                                        <p:strVal val="visible"/>
                                      </p:to>
                                    </p:set>
                                    <p:anim calcmode="lin" valueType="num">
                                      <p:cBhvr>
                                        <p:cTn id="29" dur="500" fill="hold"/>
                                        <p:tgtEl>
                                          <p:spTgt spid="214">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2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1" animBg="1" advAuto="0"/>
      <p:bldP spid="214" grpId="2" build="p"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Screenshot 2024-11-26 at 12.26.38 PM.png" descr="Screenshot 2024-11-26 at 12.26.38 PM.png"/>
          <p:cNvPicPr>
            <a:picLocks noChangeAspect="1"/>
          </p:cNvPicPr>
          <p:nvPr/>
        </p:nvPicPr>
        <p:blipFill>
          <a:blip r:embed="rId2"/>
          <a:srcRect l="11770" r="10710" b="8998"/>
          <a:stretch>
            <a:fillRect/>
          </a:stretch>
        </p:blipFill>
        <p:spPr>
          <a:xfrm>
            <a:off x="119894" y="1168859"/>
            <a:ext cx="7268582" cy="5332985"/>
          </a:xfrm>
          <a:prstGeom prst="rect">
            <a:avLst/>
          </a:prstGeom>
          <a:ln w="12700">
            <a:miter lim="400000"/>
          </a:ln>
        </p:spPr>
      </p:pic>
      <p:sp>
        <p:nvSpPr>
          <p:cNvPr id="218" name="Courtesy from Ahmed Eid, OCMU"/>
          <p:cNvSpPr txBox="1"/>
          <p:nvPr/>
        </p:nvSpPr>
        <p:spPr>
          <a:xfrm>
            <a:off x="8060553" y="2521973"/>
            <a:ext cx="3042550" cy="884358"/>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548640">
              <a:lnSpc>
                <a:spcPct val="90000"/>
              </a:lnSpc>
              <a:defRPr sz="2640"/>
            </a:lvl1pPr>
          </a:lstStyle>
          <a:p>
            <a:r>
              <a:t>Courtesy from Ahmed Eid, OCMU </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Title 1"/>
          <p:cNvSpPr txBox="1">
            <a:spLocks noGrp="1"/>
          </p:cNvSpPr>
          <p:nvPr>
            <p:ph type="title"/>
          </p:nvPr>
        </p:nvSpPr>
        <p:spPr>
          <a:prstGeom prst="rect">
            <a:avLst/>
          </a:prstGeom>
        </p:spPr>
        <p:txBody>
          <a:bodyPr/>
          <a:lstStyle/>
          <a:p>
            <a:pPr defTabSz="576072">
              <a:defRPr sz="2772"/>
            </a:pPr>
            <a:br/>
            <a:r>
              <a:t>IDS</a:t>
            </a:r>
          </a:p>
        </p:txBody>
      </p:sp>
      <p:sp>
        <p:nvSpPr>
          <p:cNvPr id="221" name="Double-click to edit"/>
          <p:cNvSpPr txBox="1">
            <a:spLocks noGrp="1"/>
          </p:cNvSpPr>
          <p:nvPr>
            <p:ph type="body" idx="1"/>
          </p:nvPr>
        </p:nvSpPr>
        <p:spPr>
          <a:prstGeom prst="rect">
            <a:avLst/>
          </a:prstGeom>
        </p:spPr>
        <p:txBody>
          <a:bodyPr/>
          <a:lstStyle/>
          <a:p>
            <a:endParaRPr/>
          </a:p>
        </p:txBody>
      </p:sp>
      <p:grpSp>
        <p:nvGrpSpPr>
          <p:cNvPr id="224" name="Content Placeholder 3"/>
          <p:cNvGrpSpPr/>
          <p:nvPr/>
        </p:nvGrpSpPr>
        <p:grpSpPr>
          <a:xfrm>
            <a:off x="1002280" y="804519"/>
            <a:ext cx="10785658" cy="2483257"/>
            <a:chOff x="0" y="0"/>
            <a:chExt cx="10785658" cy="2483256"/>
          </a:xfrm>
        </p:grpSpPr>
        <p:sp>
          <p:nvSpPr>
            <p:cNvPr id="222" name="Rectangle"/>
            <p:cNvSpPr/>
            <p:nvPr/>
          </p:nvSpPr>
          <p:spPr>
            <a:xfrm>
              <a:off x="0" y="0"/>
              <a:ext cx="10785658" cy="2483257"/>
            </a:xfrm>
            <a:prstGeom prst="rect">
              <a:avLst/>
            </a:prstGeom>
            <a:solidFill>
              <a:srgbClr val="EDEDED"/>
            </a:solidFill>
            <a:ln w="12700" cap="flat">
              <a:noFill/>
              <a:miter lim="400000"/>
            </a:ln>
            <a:effectLst/>
          </p:spPr>
          <p:txBody>
            <a:bodyPr wrap="square" lIns="45719" tIns="45719" rIns="45719" bIns="45719" numCol="1" anchor="ctr">
              <a:noAutofit/>
            </a:bodyPr>
            <a:lstStyle/>
            <a:p>
              <a:pPr defTabSz="457200">
                <a:defRPr>
                  <a:latin typeface="Franklin Gothic Book"/>
                  <a:ea typeface="Franklin Gothic Book"/>
                  <a:cs typeface="Franklin Gothic Book"/>
                  <a:sym typeface="Franklin Gothic Book"/>
                </a:defRPr>
              </a:pPr>
              <a:endParaRPr/>
            </a:p>
          </p:txBody>
        </p:sp>
        <p:pic>
          <p:nvPicPr>
            <p:cNvPr id="223" name="image12.png" descr="image12.png"/>
            <p:cNvPicPr>
              <a:picLocks noChangeAspect="1"/>
            </p:cNvPicPr>
            <p:nvPr/>
          </p:nvPicPr>
          <p:blipFill>
            <a:blip r:embed="rId2"/>
            <a:srcRect l="8519" t="24324" r="30578" b="53337"/>
            <a:stretch>
              <a:fillRect/>
            </a:stretch>
          </p:blipFill>
          <p:spPr>
            <a:xfrm>
              <a:off x="0" y="0"/>
              <a:ext cx="10785659" cy="2483257"/>
            </a:xfrm>
            <a:prstGeom prst="rect">
              <a:avLst/>
            </a:prstGeom>
            <a:ln w="190500" cap="rnd">
              <a:solidFill>
                <a:srgbClr val="FFFFFF"/>
              </a:solidFill>
              <a:prstDash val="solid"/>
              <a:round/>
            </a:ln>
            <a:effectLst>
              <a:outerShdw blurRad="50800" rotWithShape="0">
                <a:srgbClr val="000000">
                  <a:alpha val="41000"/>
                </a:srgbClr>
              </a:outerShdw>
            </a:effectLst>
          </p:spPr>
        </p:pic>
      </p:grpSp>
      <p:grpSp>
        <p:nvGrpSpPr>
          <p:cNvPr id="227" name="Content Placeholder 3"/>
          <p:cNvGrpSpPr/>
          <p:nvPr/>
        </p:nvGrpSpPr>
        <p:grpSpPr>
          <a:xfrm>
            <a:off x="1450478" y="3287776"/>
            <a:ext cx="9604377" cy="1828755"/>
            <a:chOff x="0" y="0"/>
            <a:chExt cx="9604375" cy="1828754"/>
          </a:xfrm>
        </p:grpSpPr>
        <p:sp>
          <p:nvSpPr>
            <p:cNvPr id="225" name="Rectangle"/>
            <p:cNvSpPr/>
            <p:nvPr/>
          </p:nvSpPr>
          <p:spPr>
            <a:xfrm>
              <a:off x="0" y="0"/>
              <a:ext cx="9604375" cy="1828755"/>
            </a:xfrm>
            <a:prstGeom prst="rect">
              <a:avLst/>
            </a:prstGeom>
            <a:solidFill>
              <a:srgbClr val="EDEDED"/>
            </a:solidFill>
            <a:ln w="12700" cap="flat">
              <a:noFill/>
              <a:miter lim="400000"/>
            </a:ln>
            <a:effectLst/>
          </p:spPr>
          <p:txBody>
            <a:bodyPr wrap="square" lIns="45719" tIns="45719" rIns="45719" bIns="45719" numCol="1" anchor="ctr">
              <a:noAutofit/>
            </a:bodyPr>
            <a:lstStyle/>
            <a:p>
              <a:pPr defTabSz="457200">
                <a:defRPr>
                  <a:latin typeface="Franklin Gothic Book"/>
                  <a:ea typeface="Franklin Gothic Book"/>
                  <a:cs typeface="Franklin Gothic Book"/>
                  <a:sym typeface="Franklin Gothic Book"/>
                </a:defRPr>
              </a:pPr>
              <a:endParaRPr/>
            </a:p>
          </p:txBody>
        </p:sp>
        <p:pic>
          <p:nvPicPr>
            <p:cNvPr id="226" name="image13.png" descr="image13.png"/>
            <p:cNvPicPr>
              <a:picLocks noChangeAspect="1"/>
            </p:cNvPicPr>
            <p:nvPr/>
          </p:nvPicPr>
          <p:blipFill>
            <a:blip r:embed="rId3"/>
            <a:srcRect l="8348" t="28693" r="31224" b="52898"/>
            <a:stretch>
              <a:fillRect/>
            </a:stretch>
          </p:blipFill>
          <p:spPr>
            <a:xfrm>
              <a:off x="-1" y="0"/>
              <a:ext cx="9604377" cy="1828755"/>
            </a:xfrm>
            <a:prstGeom prst="rect">
              <a:avLst/>
            </a:prstGeom>
            <a:ln w="190500" cap="rnd">
              <a:solidFill>
                <a:srgbClr val="FFFFFF"/>
              </a:solidFill>
              <a:prstDash val="solid"/>
              <a:round/>
            </a:ln>
            <a:effectLst>
              <a:outerShdw blurRad="50800" rotWithShape="0">
                <a:srgbClr val="000000">
                  <a:alpha val="41000"/>
                </a:srgbClr>
              </a:outerShdw>
            </a:effectLst>
          </p:spPr>
        </p:pic>
      </p:grpSp>
      <p:grpSp>
        <p:nvGrpSpPr>
          <p:cNvPr id="230" name="Content Placeholder 3"/>
          <p:cNvGrpSpPr/>
          <p:nvPr/>
        </p:nvGrpSpPr>
        <p:grpSpPr>
          <a:xfrm>
            <a:off x="1002279" y="2250576"/>
            <a:ext cx="10293617" cy="2213568"/>
            <a:chOff x="0" y="0"/>
            <a:chExt cx="10293615" cy="2213567"/>
          </a:xfrm>
        </p:grpSpPr>
        <p:sp>
          <p:nvSpPr>
            <p:cNvPr id="228" name="Rectangle"/>
            <p:cNvSpPr/>
            <p:nvPr/>
          </p:nvSpPr>
          <p:spPr>
            <a:xfrm>
              <a:off x="0" y="0"/>
              <a:ext cx="10293616" cy="2213568"/>
            </a:xfrm>
            <a:prstGeom prst="rect">
              <a:avLst/>
            </a:prstGeom>
            <a:solidFill>
              <a:srgbClr val="EDEDED"/>
            </a:solidFill>
            <a:ln w="12700" cap="flat">
              <a:noFill/>
              <a:miter lim="400000"/>
            </a:ln>
            <a:effectLst/>
          </p:spPr>
          <p:txBody>
            <a:bodyPr wrap="square" lIns="45719" tIns="45719" rIns="45719" bIns="45719" numCol="1" anchor="ctr">
              <a:noAutofit/>
            </a:bodyPr>
            <a:lstStyle/>
            <a:p>
              <a:pPr defTabSz="457200">
                <a:defRPr>
                  <a:latin typeface="Franklin Gothic Book"/>
                  <a:ea typeface="Franklin Gothic Book"/>
                  <a:cs typeface="Franklin Gothic Book"/>
                  <a:sym typeface="Franklin Gothic Book"/>
                </a:defRPr>
              </a:pPr>
              <a:endParaRPr/>
            </a:p>
          </p:txBody>
        </p:sp>
        <p:pic>
          <p:nvPicPr>
            <p:cNvPr id="229" name="image14.png" descr="image14.png"/>
            <p:cNvPicPr>
              <a:picLocks noChangeAspect="1"/>
            </p:cNvPicPr>
            <p:nvPr/>
          </p:nvPicPr>
          <p:blipFill>
            <a:blip r:embed="rId4"/>
            <a:srcRect l="8371" t="26181" r="33440" b="53797"/>
            <a:stretch>
              <a:fillRect/>
            </a:stretch>
          </p:blipFill>
          <p:spPr>
            <a:xfrm>
              <a:off x="-1" y="0"/>
              <a:ext cx="10293616" cy="2213568"/>
            </a:xfrm>
            <a:prstGeom prst="rect">
              <a:avLst/>
            </a:prstGeom>
            <a:ln w="190500" cap="sq">
              <a:solidFill>
                <a:srgbClr val="FFFFFF"/>
              </a:solidFill>
              <a:prstDash val="solid"/>
              <a:miter lim="800000"/>
            </a:ln>
            <a:effectLst>
              <a:outerShdw blurRad="63500" dist="50800" dir="12900000" rotWithShape="0">
                <a:srgbClr val="000000">
                  <a:alpha val="30000"/>
                </a:srgbClr>
              </a:outerShdw>
            </a:effectLst>
          </p:spPr>
        </p:pic>
      </p:grpSp>
      <p:grpSp>
        <p:nvGrpSpPr>
          <p:cNvPr id="233" name="Content Placeholder 3"/>
          <p:cNvGrpSpPr/>
          <p:nvPr/>
        </p:nvGrpSpPr>
        <p:grpSpPr>
          <a:xfrm>
            <a:off x="645116" y="2250576"/>
            <a:ext cx="11007941" cy="2228215"/>
            <a:chOff x="0" y="0"/>
            <a:chExt cx="11007939" cy="2228213"/>
          </a:xfrm>
        </p:grpSpPr>
        <p:sp>
          <p:nvSpPr>
            <p:cNvPr id="231" name="Rectangle"/>
            <p:cNvSpPr/>
            <p:nvPr/>
          </p:nvSpPr>
          <p:spPr>
            <a:xfrm>
              <a:off x="0" y="0"/>
              <a:ext cx="11007940" cy="2228214"/>
            </a:xfrm>
            <a:prstGeom prst="rect">
              <a:avLst/>
            </a:prstGeom>
            <a:solidFill>
              <a:srgbClr val="EDEDED"/>
            </a:solidFill>
            <a:ln w="12700" cap="flat">
              <a:noFill/>
              <a:miter lim="400000"/>
            </a:ln>
            <a:effectLst/>
          </p:spPr>
          <p:txBody>
            <a:bodyPr wrap="square" lIns="45719" tIns="45719" rIns="45719" bIns="45719" numCol="1" anchor="ctr">
              <a:noAutofit/>
            </a:bodyPr>
            <a:lstStyle/>
            <a:p>
              <a:pPr defTabSz="457200">
                <a:defRPr>
                  <a:latin typeface="Franklin Gothic Book"/>
                  <a:ea typeface="Franklin Gothic Book"/>
                  <a:cs typeface="Franklin Gothic Book"/>
                  <a:sym typeface="Franklin Gothic Book"/>
                </a:defRPr>
              </a:pPr>
              <a:endParaRPr/>
            </a:p>
          </p:txBody>
        </p:sp>
        <p:pic>
          <p:nvPicPr>
            <p:cNvPr id="232" name="image15.png" descr="image15.png"/>
            <p:cNvPicPr>
              <a:picLocks noChangeAspect="1"/>
            </p:cNvPicPr>
            <p:nvPr/>
          </p:nvPicPr>
          <p:blipFill>
            <a:blip r:embed="rId5"/>
            <a:srcRect l="8371" t="18653" r="30339" b="61497"/>
            <a:stretch>
              <a:fillRect/>
            </a:stretch>
          </p:blipFill>
          <p:spPr>
            <a:xfrm>
              <a:off x="-1" y="0"/>
              <a:ext cx="11007941" cy="2228214"/>
            </a:xfrm>
            <a:prstGeom prst="rect">
              <a:avLst/>
            </a:prstGeom>
            <a:ln w="190500" cap="sq">
              <a:solidFill>
                <a:srgbClr val="FFFFFF"/>
              </a:solidFill>
              <a:prstDash val="solid"/>
              <a:miter lim="800000"/>
            </a:ln>
            <a:effectLst>
              <a:outerShdw blurRad="50800" dist="18000" dir="5400000" rotWithShape="0">
                <a:srgbClr val="000000">
                  <a:alpha val="40000"/>
                </a:srgbClr>
              </a:outerShdw>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224"/>
                                        </p:tgtEl>
                                        <p:attrNameLst>
                                          <p:attrName>style.visibility</p:attrName>
                                        </p:attrNameLst>
                                      </p:cBhvr>
                                      <p:to>
                                        <p:strVal val="visible"/>
                                      </p:to>
                                    </p:set>
                                    <p:anim calcmode="lin" valueType="num">
                                      <p:cBhvr>
                                        <p:cTn id="7" dur="500" fill="hold"/>
                                        <p:tgtEl>
                                          <p:spTgt spid="224"/>
                                        </p:tgtEl>
                                        <p:attrNameLst>
                                          <p:attrName>ppt_x</p:attrName>
                                        </p:attrNameLst>
                                      </p:cBhvr>
                                      <p:tavLst>
                                        <p:tav tm="0">
                                          <p:val>
                                            <p:strVal val="#ppt_x"/>
                                          </p:val>
                                        </p:tav>
                                        <p:tav tm="100000">
                                          <p:val>
                                            <p:strVal val="#ppt_x"/>
                                          </p:val>
                                        </p:tav>
                                      </p:tavLst>
                                    </p:anim>
                                    <p:anim calcmode="lin" valueType="num">
                                      <p:cBhvr>
                                        <p:cTn id="8" dur="500" fill="hold"/>
                                        <p:tgtEl>
                                          <p:spTgt spid="2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p:tmAbs val="0"/>
                                  </p:iterate>
                                  <p:childTnLst>
                                    <p:set>
                                      <p:cBhvr>
                                        <p:cTn id="12" fill="hold"/>
                                        <p:tgtEl>
                                          <p:spTgt spid="227"/>
                                        </p:tgtEl>
                                        <p:attrNameLst>
                                          <p:attrName>style.visibility</p:attrName>
                                        </p:attrNameLst>
                                      </p:cBhvr>
                                      <p:to>
                                        <p:strVal val="visible"/>
                                      </p:to>
                                    </p:set>
                                    <p:anim calcmode="lin" valueType="num">
                                      <p:cBhvr>
                                        <p:cTn id="13" dur="500" fill="hold"/>
                                        <p:tgtEl>
                                          <p:spTgt spid="227"/>
                                        </p:tgtEl>
                                        <p:attrNameLst>
                                          <p:attrName>ppt_x</p:attrName>
                                        </p:attrNameLst>
                                      </p:cBhvr>
                                      <p:tavLst>
                                        <p:tav tm="0">
                                          <p:val>
                                            <p:strVal val="#ppt_x"/>
                                          </p:val>
                                        </p:tav>
                                        <p:tav tm="100000">
                                          <p:val>
                                            <p:strVal val="#ppt_x"/>
                                          </p:val>
                                        </p:tav>
                                      </p:tavLst>
                                    </p:anim>
                                    <p:anim calcmode="lin" valueType="num">
                                      <p:cBhvr>
                                        <p:cTn id="14" dur="500" fill="hold"/>
                                        <p:tgtEl>
                                          <p:spTgt spid="2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3" nodeType="clickEffect">
                                  <p:stCondLst>
                                    <p:cond delay="0"/>
                                  </p:stCondLst>
                                  <p:iterate>
                                    <p:tmAbs val="0"/>
                                  </p:iterate>
                                  <p:childTnLst>
                                    <p:set>
                                      <p:cBhvr>
                                        <p:cTn id="18" fill="hold"/>
                                        <p:tgtEl>
                                          <p:spTgt spid="230"/>
                                        </p:tgtEl>
                                        <p:attrNameLst>
                                          <p:attrName>style.visibility</p:attrName>
                                        </p:attrNameLst>
                                      </p:cBhvr>
                                      <p:to>
                                        <p:strVal val="visible"/>
                                      </p:to>
                                    </p:set>
                                    <p:anim calcmode="lin" valueType="num">
                                      <p:cBhvr>
                                        <p:cTn id="19" dur="500" fill="hold"/>
                                        <p:tgtEl>
                                          <p:spTgt spid="230"/>
                                        </p:tgtEl>
                                        <p:attrNameLst>
                                          <p:attrName>ppt_x</p:attrName>
                                        </p:attrNameLst>
                                      </p:cBhvr>
                                      <p:tavLst>
                                        <p:tav tm="0">
                                          <p:val>
                                            <p:strVal val="#ppt_x"/>
                                          </p:val>
                                        </p:tav>
                                        <p:tav tm="100000">
                                          <p:val>
                                            <p:strVal val="#ppt_x"/>
                                          </p:val>
                                        </p:tav>
                                      </p:tavLst>
                                    </p:anim>
                                    <p:anim calcmode="lin" valueType="num">
                                      <p:cBhvr>
                                        <p:cTn id="20" dur="500" fill="hold"/>
                                        <p:tgtEl>
                                          <p:spTgt spid="2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4" nodeType="clickEffect">
                                  <p:stCondLst>
                                    <p:cond delay="0"/>
                                  </p:stCondLst>
                                  <p:iterate>
                                    <p:tmAbs val="0"/>
                                  </p:iterate>
                                  <p:childTnLst>
                                    <p:set>
                                      <p:cBhvr>
                                        <p:cTn id="24" fill="hold"/>
                                        <p:tgtEl>
                                          <p:spTgt spid="233"/>
                                        </p:tgtEl>
                                        <p:attrNameLst>
                                          <p:attrName>style.visibility</p:attrName>
                                        </p:attrNameLst>
                                      </p:cBhvr>
                                      <p:to>
                                        <p:strVal val="visible"/>
                                      </p:to>
                                    </p:set>
                                    <p:anim calcmode="lin" valueType="num">
                                      <p:cBhvr>
                                        <p:cTn id="25" dur="500" fill="hold"/>
                                        <p:tgtEl>
                                          <p:spTgt spid="233"/>
                                        </p:tgtEl>
                                        <p:attrNameLst>
                                          <p:attrName>ppt_x</p:attrName>
                                        </p:attrNameLst>
                                      </p:cBhvr>
                                      <p:tavLst>
                                        <p:tav tm="0">
                                          <p:val>
                                            <p:strVal val="#ppt_x"/>
                                          </p:val>
                                        </p:tav>
                                        <p:tav tm="100000">
                                          <p:val>
                                            <p:strVal val="#ppt_x"/>
                                          </p:val>
                                        </p:tav>
                                      </p:tavLst>
                                    </p:anim>
                                    <p:anim calcmode="lin" valueType="num">
                                      <p:cBhvr>
                                        <p:cTn id="26" dur="500" fill="hold"/>
                                        <p:tgtEl>
                                          <p:spTgt spid="2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1" animBg="1" advAuto="0"/>
      <p:bldP spid="227" grpId="2" animBg="1" advAuto="0"/>
      <p:bldP spid="230" grpId="3" animBg="1" advAuto="0"/>
      <p:bldP spid="233" grpId="4"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Title 1"/>
          <p:cNvSpPr txBox="1">
            <a:spLocks noGrp="1"/>
          </p:cNvSpPr>
          <p:nvPr>
            <p:ph type="title"/>
          </p:nvPr>
        </p:nvSpPr>
        <p:spPr>
          <a:prstGeom prst="rect">
            <a:avLst/>
          </a:prstGeom>
        </p:spPr>
        <p:txBody>
          <a:bodyPr/>
          <a:lstStyle/>
          <a:p>
            <a:endParaRPr/>
          </a:p>
        </p:txBody>
      </p:sp>
      <p:sp>
        <p:nvSpPr>
          <p:cNvPr id="236" name="Double-click to edit"/>
          <p:cNvSpPr txBox="1">
            <a:spLocks noGrp="1"/>
          </p:cNvSpPr>
          <p:nvPr>
            <p:ph type="body" idx="1"/>
          </p:nvPr>
        </p:nvSpPr>
        <p:spPr>
          <a:prstGeom prst="rect">
            <a:avLst/>
          </a:prstGeom>
        </p:spPr>
        <p:txBody>
          <a:bodyPr/>
          <a:lstStyle/>
          <a:p>
            <a:endParaRPr/>
          </a:p>
        </p:txBody>
      </p:sp>
      <p:grpSp>
        <p:nvGrpSpPr>
          <p:cNvPr id="239" name="Content Placeholder 3"/>
          <p:cNvGrpSpPr/>
          <p:nvPr/>
        </p:nvGrpSpPr>
        <p:grpSpPr>
          <a:xfrm>
            <a:off x="1000010" y="1358538"/>
            <a:ext cx="10298632" cy="4107227"/>
            <a:chOff x="0" y="0"/>
            <a:chExt cx="10298631" cy="4107226"/>
          </a:xfrm>
        </p:grpSpPr>
        <p:sp>
          <p:nvSpPr>
            <p:cNvPr id="237" name="Rectangle"/>
            <p:cNvSpPr/>
            <p:nvPr/>
          </p:nvSpPr>
          <p:spPr>
            <a:xfrm>
              <a:off x="0" y="0"/>
              <a:ext cx="10298632" cy="4107227"/>
            </a:xfrm>
            <a:prstGeom prst="rect">
              <a:avLst/>
            </a:prstGeom>
            <a:solidFill>
              <a:srgbClr val="EDEDED"/>
            </a:solidFill>
            <a:ln w="12700" cap="flat">
              <a:noFill/>
              <a:miter lim="400000"/>
            </a:ln>
            <a:effectLst/>
          </p:spPr>
          <p:txBody>
            <a:bodyPr wrap="square" lIns="45719" tIns="45719" rIns="45719" bIns="45719" numCol="1" anchor="ctr">
              <a:noAutofit/>
            </a:bodyPr>
            <a:lstStyle/>
            <a:p>
              <a:pPr defTabSz="457200">
                <a:defRPr>
                  <a:latin typeface="Franklin Gothic Book"/>
                  <a:ea typeface="Franklin Gothic Book"/>
                  <a:cs typeface="Franklin Gothic Book"/>
                  <a:sym typeface="Franklin Gothic Book"/>
                </a:defRPr>
              </a:pPr>
              <a:endParaRPr/>
            </a:p>
          </p:txBody>
        </p:sp>
        <p:pic>
          <p:nvPicPr>
            <p:cNvPr id="238" name="image16.png" descr="image16.png"/>
            <p:cNvPicPr>
              <a:picLocks noChangeAspect="1"/>
            </p:cNvPicPr>
            <p:nvPr/>
          </p:nvPicPr>
          <p:blipFill>
            <a:blip r:embed="rId2"/>
            <a:srcRect l="7717" t="21085" r="8746" b="25610"/>
            <a:stretch>
              <a:fillRect/>
            </a:stretch>
          </p:blipFill>
          <p:spPr>
            <a:xfrm>
              <a:off x="-1" y="0"/>
              <a:ext cx="10298632" cy="4107227"/>
            </a:xfrm>
            <a:prstGeom prst="rect">
              <a:avLst/>
            </a:prstGeom>
            <a:ln w="190500" cap="rnd">
              <a:solidFill>
                <a:srgbClr val="FFFFFF"/>
              </a:solidFill>
              <a:prstDash val="solid"/>
              <a:round/>
            </a:ln>
            <a:effectLst>
              <a:outerShdw blurRad="50800" rotWithShape="0">
                <a:srgbClr val="000000">
                  <a:alpha val="41000"/>
                </a:srgbClr>
              </a:outerShdw>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239"/>
                                        </p:tgtEl>
                                        <p:attrNameLst>
                                          <p:attrName>style.visibility</p:attrName>
                                        </p:attrNameLst>
                                      </p:cBhvr>
                                      <p:to>
                                        <p:strVal val="visible"/>
                                      </p:to>
                                    </p:set>
                                    <p:anim calcmode="lin" valueType="num">
                                      <p:cBhvr>
                                        <p:cTn id="7" dur="500" fill="hold"/>
                                        <p:tgtEl>
                                          <p:spTgt spid="239"/>
                                        </p:tgtEl>
                                        <p:attrNameLst>
                                          <p:attrName>ppt_x</p:attrName>
                                        </p:attrNameLst>
                                      </p:cBhvr>
                                      <p:tavLst>
                                        <p:tav tm="0">
                                          <p:val>
                                            <p:strVal val="#ppt_x"/>
                                          </p:val>
                                        </p:tav>
                                        <p:tav tm="100000">
                                          <p:val>
                                            <p:strVal val="#ppt_x"/>
                                          </p:val>
                                        </p:tav>
                                      </p:tavLst>
                                    </p:anim>
                                    <p:anim calcmode="lin" valueType="num">
                                      <p:cBhvr>
                                        <p:cTn id="8" dur="500" fill="hold"/>
                                        <p:tgtEl>
                                          <p:spTgt spid="2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Title 1"/>
          <p:cNvSpPr txBox="1">
            <a:spLocks noGrp="1"/>
          </p:cNvSpPr>
          <p:nvPr>
            <p:ph type="title"/>
          </p:nvPr>
        </p:nvSpPr>
        <p:spPr>
          <a:prstGeom prst="rect">
            <a:avLst/>
          </a:prstGeom>
        </p:spPr>
        <p:txBody>
          <a:bodyPr/>
          <a:lstStyle/>
          <a:p>
            <a:endParaRPr/>
          </a:p>
        </p:txBody>
      </p:sp>
      <p:sp>
        <p:nvSpPr>
          <p:cNvPr id="242" name="Content Placeholder 2"/>
          <p:cNvSpPr txBox="1">
            <a:spLocks noGrp="1"/>
          </p:cNvSpPr>
          <p:nvPr>
            <p:ph type="body" idx="1"/>
          </p:nvPr>
        </p:nvSpPr>
        <p:spPr>
          <a:prstGeom prst="rect">
            <a:avLst/>
          </a:prstGeom>
        </p:spPr>
        <p:txBody>
          <a:bodyPr/>
          <a:lstStyle/>
          <a:p>
            <a:endParaRPr/>
          </a:p>
        </p:txBody>
      </p:sp>
      <p:grpSp>
        <p:nvGrpSpPr>
          <p:cNvPr id="245" name="Picture 3"/>
          <p:cNvGrpSpPr/>
          <p:nvPr/>
        </p:nvGrpSpPr>
        <p:grpSpPr>
          <a:xfrm>
            <a:off x="289958" y="1299417"/>
            <a:ext cx="11627292" cy="4166929"/>
            <a:chOff x="0" y="0"/>
            <a:chExt cx="11627291" cy="4166927"/>
          </a:xfrm>
        </p:grpSpPr>
        <p:sp>
          <p:nvSpPr>
            <p:cNvPr id="243" name="Rectangle"/>
            <p:cNvSpPr/>
            <p:nvPr/>
          </p:nvSpPr>
          <p:spPr>
            <a:xfrm>
              <a:off x="0" y="0"/>
              <a:ext cx="11627292" cy="4166928"/>
            </a:xfrm>
            <a:prstGeom prst="rect">
              <a:avLst/>
            </a:prstGeom>
            <a:solidFill>
              <a:srgbClr val="EDEDED"/>
            </a:solidFill>
            <a:ln w="12700" cap="flat">
              <a:noFill/>
              <a:miter lim="400000"/>
            </a:ln>
            <a:effectLst/>
          </p:spPr>
          <p:txBody>
            <a:bodyPr wrap="square" lIns="45719" tIns="45719" rIns="45719" bIns="45719" numCol="1" anchor="ctr">
              <a:noAutofit/>
            </a:bodyPr>
            <a:lstStyle/>
            <a:p>
              <a:pPr defTabSz="457200">
                <a:defRPr>
                  <a:latin typeface="Franklin Gothic Book"/>
                  <a:ea typeface="Franklin Gothic Book"/>
                  <a:cs typeface="Franklin Gothic Book"/>
                  <a:sym typeface="Franklin Gothic Book"/>
                </a:defRPr>
              </a:pPr>
              <a:endParaRPr/>
            </a:p>
          </p:txBody>
        </p:sp>
        <p:pic>
          <p:nvPicPr>
            <p:cNvPr id="244" name="image10.png" descr="image10.png"/>
            <p:cNvPicPr>
              <a:picLocks noChangeAspect="1"/>
            </p:cNvPicPr>
            <p:nvPr/>
          </p:nvPicPr>
          <p:blipFill>
            <a:blip r:embed="rId2"/>
            <a:srcRect l="9042" t="22555" r="30463" b="42758"/>
            <a:stretch>
              <a:fillRect/>
            </a:stretch>
          </p:blipFill>
          <p:spPr>
            <a:xfrm>
              <a:off x="-1" y="0"/>
              <a:ext cx="11627292" cy="4166928"/>
            </a:xfrm>
            <a:prstGeom prst="rect">
              <a:avLst/>
            </a:prstGeom>
            <a:ln w="190500" cap="rnd">
              <a:solidFill>
                <a:srgbClr val="FFFFFF"/>
              </a:solidFill>
              <a:prstDash val="solid"/>
              <a:round/>
            </a:ln>
            <a:effectLst>
              <a:outerShdw blurRad="50800" rotWithShape="0">
                <a:srgbClr val="000000">
                  <a:alpha val="41000"/>
                </a:srgbClr>
              </a:outerShdw>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245"/>
                                        </p:tgtEl>
                                        <p:attrNameLst>
                                          <p:attrName>style.visibility</p:attrName>
                                        </p:attrNameLst>
                                      </p:cBhvr>
                                      <p:to>
                                        <p:strVal val="visible"/>
                                      </p:to>
                                    </p:set>
                                    <p:anim calcmode="lin" valueType="num">
                                      <p:cBhvr>
                                        <p:cTn id="7" dur="500" fill="hold"/>
                                        <p:tgtEl>
                                          <p:spTgt spid="245"/>
                                        </p:tgtEl>
                                        <p:attrNameLst>
                                          <p:attrName>ppt_x</p:attrName>
                                        </p:attrNameLst>
                                      </p:cBhvr>
                                      <p:tavLst>
                                        <p:tav tm="0">
                                          <p:val>
                                            <p:strVal val="#ppt_x"/>
                                          </p:val>
                                        </p:tav>
                                        <p:tav tm="100000">
                                          <p:val>
                                            <p:strVal val="#ppt_x"/>
                                          </p:val>
                                        </p:tav>
                                      </p:tavLst>
                                    </p:anim>
                                    <p:anim calcmode="lin" valueType="num">
                                      <p:cBhvr>
                                        <p:cTn id="8" dur="500" fill="hold"/>
                                        <p:tgtEl>
                                          <p:spTgt spid="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 name="Content Placeholder 3"/>
          <p:cNvGrpSpPr/>
          <p:nvPr/>
        </p:nvGrpSpPr>
        <p:grpSpPr>
          <a:xfrm>
            <a:off x="412551" y="765276"/>
            <a:ext cx="6863844" cy="2197037"/>
            <a:chOff x="0" y="0"/>
            <a:chExt cx="6863843" cy="2197036"/>
          </a:xfrm>
        </p:grpSpPr>
        <p:sp>
          <p:nvSpPr>
            <p:cNvPr id="247" name="Rectangle"/>
            <p:cNvSpPr/>
            <p:nvPr/>
          </p:nvSpPr>
          <p:spPr>
            <a:xfrm>
              <a:off x="0" y="0"/>
              <a:ext cx="6863844" cy="2197037"/>
            </a:xfrm>
            <a:prstGeom prst="rect">
              <a:avLst/>
            </a:prstGeom>
            <a:solidFill>
              <a:srgbClr val="EDEDED"/>
            </a:solidFill>
            <a:ln w="12700" cap="flat">
              <a:noFill/>
              <a:miter lim="400000"/>
            </a:ln>
            <a:effectLst/>
          </p:spPr>
          <p:txBody>
            <a:bodyPr wrap="square" lIns="45719" tIns="45719" rIns="45719" bIns="45719" numCol="1" anchor="ctr">
              <a:noAutofit/>
            </a:bodyPr>
            <a:lstStyle/>
            <a:p>
              <a:pPr defTabSz="457200">
                <a:defRPr>
                  <a:latin typeface="Franklin Gothic Book"/>
                  <a:ea typeface="Franklin Gothic Book"/>
                  <a:cs typeface="Franklin Gothic Book"/>
                  <a:sym typeface="Franklin Gothic Book"/>
                </a:defRPr>
              </a:pPr>
              <a:endParaRPr/>
            </a:p>
          </p:txBody>
        </p:sp>
        <p:pic>
          <p:nvPicPr>
            <p:cNvPr id="248" name="image11.png" descr="image11.png"/>
            <p:cNvPicPr>
              <a:picLocks noChangeAspect="1"/>
            </p:cNvPicPr>
            <p:nvPr/>
          </p:nvPicPr>
          <p:blipFill>
            <a:blip r:embed="rId2"/>
            <a:srcRect l="6093" t="18582" r="5615" b="36199"/>
            <a:stretch>
              <a:fillRect/>
            </a:stretch>
          </p:blipFill>
          <p:spPr>
            <a:xfrm>
              <a:off x="-1" y="0"/>
              <a:ext cx="6863845" cy="2197037"/>
            </a:xfrm>
            <a:prstGeom prst="rect">
              <a:avLst/>
            </a:prstGeom>
            <a:ln w="190500" cap="rnd">
              <a:solidFill>
                <a:srgbClr val="FFFFFF"/>
              </a:solidFill>
              <a:prstDash val="solid"/>
              <a:round/>
            </a:ln>
            <a:effectLst>
              <a:outerShdw blurRad="50800" rotWithShape="0">
                <a:srgbClr val="000000">
                  <a:alpha val="41000"/>
                </a:srgbClr>
              </a:outerShdw>
            </a:effectLst>
          </p:spPr>
        </p:pic>
      </p:grpSp>
      <p:pic>
        <p:nvPicPr>
          <p:cNvPr id="250" name="Screenshot 2024-11-26 at 10.19.33 AM.png" descr="Screenshot 2024-11-26 at 10.19.33 AM.png"/>
          <p:cNvPicPr>
            <a:picLocks noChangeAspect="1"/>
          </p:cNvPicPr>
          <p:nvPr/>
        </p:nvPicPr>
        <p:blipFill>
          <a:blip r:embed="rId3"/>
          <a:srcRect l="12774" t="43658" r="35154" b="21606"/>
          <a:stretch>
            <a:fillRect/>
          </a:stretch>
        </p:blipFill>
        <p:spPr>
          <a:xfrm>
            <a:off x="409695" y="3841396"/>
            <a:ext cx="6081466" cy="2535492"/>
          </a:xfrm>
          <a:prstGeom prst="rect">
            <a:avLst/>
          </a:prstGeom>
          <a:ln w="12700">
            <a:miter lim="400000"/>
          </a:ln>
        </p:spPr>
      </p:pic>
      <p:grpSp>
        <p:nvGrpSpPr>
          <p:cNvPr id="262" name="Diagram 3"/>
          <p:cNvGrpSpPr/>
          <p:nvPr/>
        </p:nvGrpSpPr>
        <p:grpSpPr>
          <a:xfrm>
            <a:off x="7509271" y="1110165"/>
            <a:ext cx="4388645" cy="5272608"/>
            <a:chOff x="0" y="0"/>
            <a:chExt cx="4388644" cy="5272606"/>
          </a:xfrm>
        </p:grpSpPr>
        <p:grpSp>
          <p:nvGrpSpPr>
            <p:cNvPr id="253" name="Group"/>
            <p:cNvGrpSpPr/>
            <p:nvPr/>
          </p:nvGrpSpPr>
          <p:grpSpPr>
            <a:xfrm>
              <a:off x="0" y="0"/>
              <a:ext cx="4388645" cy="1357450"/>
              <a:chOff x="0" y="0"/>
              <a:chExt cx="4388644" cy="1357449"/>
            </a:xfrm>
          </p:grpSpPr>
          <p:sp>
            <p:nvSpPr>
              <p:cNvPr id="251" name="Rounded Rectangle"/>
              <p:cNvSpPr/>
              <p:nvPr/>
            </p:nvSpPr>
            <p:spPr>
              <a:xfrm>
                <a:off x="0" y="0"/>
                <a:ext cx="4388645" cy="1357450"/>
              </a:xfrm>
              <a:prstGeom prst="roundRect">
                <a:avLst>
                  <a:gd name="adj" fmla="val 10000"/>
                </a:avLst>
              </a:prstGeom>
              <a:gradFill flip="none" rotWithShape="1">
                <a:gsLst>
                  <a:gs pos="0">
                    <a:srgbClr val="FFFFFF"/>
                  </a:gs>
                  <a:gs pos="100000">
                    <a:srgbClr val="FFFFFF">
                      <a:alpha val="92000"/>
                    </a:srgbClr>
                  </a:gs>
                </a:gsLst>
                <a:lin ang="5400000" scaled="0"/>
              </a:gradFill>
              <a:ln w="12700" cap="flat">
                <a:noFill/>
                <a:miter lim="400000"/>
              </a:ln>
              <a:effectLst/>
            </p:spPr>
            <p:txBody>
              <a:bodyPr wrap="square" lIns="45719" tIns="45719" rIns="45719" bIns="45719" numCol="1" anchor="ctr">
                <a:noAutofit/>
              </a:bodyPr>
              <a:lstStyle/>
              <a:p>
                <a:pPr algn="ctr" defTabSz="800100">
                  <a:lnSpc>
                    <a:spcPct val="90000"/>
                  </a:lnSpc>
                  <a:spcBef>
                    <a:spcPts val="700"/>
                  </a:spcBef>
                  <a:defRPr>
                    <a:latin typeface="Gill Sans MT"/>
                    <a:ea typeface="Gill Sans MT"/>
                    <a:cs typeface="Gill Sans MT"/>
                    <a:sym typeface="Gill Sans MT"/>
                  </a:defRPr>
                </a:pPr>
                <a:endParaRPr/>
              </a:p>
            </p:txBody>
          </p:sp>
          <p:sp>
            <p:nvSpPr>
              <p:cNvPr id="252" name="127 patients were enrolled"/>
              <p:cNvSpPr txBox="1"/>
              <p:nvPr/>
            </p:nvSpPr>
            <p:spPr>
              <a:xfrm>
                <a:off x="39758" y="487717"/>
                <a:ext cx="4309129" cy="3820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80" tIns="68580" rIns="68580" bIns="68580" numCol="1" anchor="ctr">
                <a:noAutofit/>
              </a:bodyPr>
              <a:lstStyle>
                <a:lvl1pPr algn="ctr" defTabSz="800100">
                  <a:lnSpc>
                    <a:spcPct val="90000"/>
                  </a:lnSpc>
                  <a:spcBef>
                    <a:spcPts val="700"/>
                  </a:spcBef>
                  <a:defRPr>
                    <a:latin typeface="Gill Sans MT"/>
                    <a:ea typeface="Gill Sans MT"/>
                    <a:cs typeface="Gill Sans MT"/>
                    <a:sym typeface="Gill Sans MT"/>
                  </a:defRPr>
                </a:lvl1pPr>
              </a:lstStyle>
              <a:p>
                <a:r>
                  <a:t>127 patients were enrolled</a:t>
                </a:r>
              </a:p>
            </p:txBody>
          </p:sp>
        </p:grpSp>
        <p:sp>
          <p:nvSpPr>
            <p:cNvPr id="254" name="Shape"/>
            <p:cNvSpPr/>
            <p:nvPr/>
          </p:nvSpPr>
          <p:spPr>
            <a:xfrm>
              <a:off x="1888896" y="1422641"/>
              <a:ext cx="610853" cy="391149"/>
            </a:xfrm>
            <a:custGeom>
              <a:avLst/>
              <a:gdLst/>
              <a:ahLst/>
              <a:cxnLst>
                <a:cxn ang="0">
                  <a:pos x="wd2" y="hd2"/>
                </a:cxn>
                <a:cxn ang="5400000">
                  <a:pos x="wd2" y="hd2"/>
                </a:cxn>
                <a:cxn ang="10800000">
                  <a:pos x="wd2" y="hd2"/>
                </a:cxn>
                <a:cxn ang="16200000">
                  <a:pos x="wd2" y="hd2"/>
                </a:cxn>
              </a:cxnLst>
              <a:rect l="0" t="0" r="r" b="b"/>
              <a:pathLst>
                <a:path w="21600" h="21600" extrusionOk="0">
                  <a:moveTo>
                    <a:pt x="17280" y="0"/>
                  </a:moveTo>
                  <a:lnTo>
                    <a:pt x="17280" y="10800"/>
                  </a:lnTo>
                  <a:lnTo>
                    <a:pt x="21600" y="10800"/>
                  </a:lnTo>
                  <a:lnTo>
                    <a:pt x="10800" y="21600"/>
                  </a:lnTo>
                  <a:lnTo>
                    <a:pt x="0" y="10800"/>
                  </a:lnTo>
                  <a:lnTo>
                    <a:pt x="4320" y="10800"/>
                  </a:lnTo>
                  <a:lnTo>
                    <a:pt x="4320" y="0"/>
                  </a:lnTo>
                  <a:close/>
                </a:path>
              </a:pathLst>
            </a:custGeom>
            <a:gradFill flip="none" rotWithShape="1">
              <a:gsLst>
                <a:gs pos="0">
                  <a:srgbClr val="FAF4F4"/>
                </a:gs>
                <a:gs pos="100000">
                  <a:srgbClr val="E2BFC2">
                    <a:alpha val="92000"/>
                  </a:srgbClr>
                </a:gs>
              </a:gsLst>
              <a:lin ang="5400000" scaled="0"/>
            </a:gradFill>
            <a:ln w="12700" cap="flat">
              <a:noFill/>
              <a:miter lim="400000"/>
            </a:ln>
            <a:effectLst/>
          </p:spPr>
          <p:txBody>
            <a:bodyPr wrap="square" lIns="45719" tIns="45719" rIns="45719" bIns="45719" numCol="1" anchor="ctr">
              <a:noAutofit/>
            </a:bodyPr>
            <a:lstStyle/>
            <a:p>
              <a:pPr algn="ctr" defTabSz="622300">
                <a:lnSpc>
                  <a:spcPct val="90000"/>
                </a:lnSpc>
                <a:spcBef>
                  <a:spcPts val="700"/>
                </a:spcBef>
                <a:defRPr sz="1400">
                  <a:latin typeface="Gill Sans MT"/>
                  <a:ea typeface="Gill Sans MT"/>
                  <a:cs typeface="Gill Sans MT"/>
                  <a:sym typeface="Gill Sans MT"/>
                </a:defRPr>
              </a:pPr>
              <a:endParaRPr/>
            </a:p>
          </p:txBody>
        </p:sp>
        <p:grpSp>
          <p:nvGrpSpPr>
            <p:cNvPr id="257" name="Group"/>
            <p:cNvGrpSpPr/>
            <p:nvPr/>
          </p:nvGrpSpPr>
          <p:grpSpPr>
            <a:xfrm>
              <a:off x="0" y="1878982"/>
              <a:ext cx="4388645" cy="1357451"/>
              <a:chOff x="0" y="0"/>
              <a:chExt cx="4388644" cy="1357449"/>
            </a:xfrm>
          </p:grpSpPr>
          <p:sp>
            <p:nvSpPr>
              <p:cNvPr id="255" name="Rounded Rectangle"/>
              <p:cNvSpPr/>
              <p:nvPr/>
            </p:nvSpPr>
            <p:spPr>
              <a:xfrm>
                <a:off x="0" y="0"/>
                <a:ext cx="4388645" cy="1357450"/>
              </a:xfrm>
              <a:prstGeom prst="roundRect">
                <a:avLst>
                  <a:gd name="adj" fmla="val 10000"/>
                </a:avLst>
              </a:prstGeom>
              <a:gradFill flip="none" rotWithShape="1">
                <a:gsLst>
                  <a:gs pos="0">
                    <a:srgbClr val="FFFFFF"/>
                  </a:gs>
                  <a:gs pos="100000">
                    <a:srgbClr val="FFFFFF">
                      <a:alpha val="92000"/>
                    </a:srgbClr>
                  </a:gs>
                </a:gsLst>
                <a:lin ang="5400000" scaled="0"/>
              </a:gradFill>
              <a:ln w="12700" cap="flat">
                <a:noFill/>
                <a:miter lim="400000"/>
              </a:ln>
              <a:effectLst/>
            </p:spPr>
            <p:txBody>
              <a:bodyPr wrap="square" lIns="45719" tIns="45719" rIns="45719" bIns="45719" numCol="1" anchor="ctr">
                <a:noAutofit/>
              </a:bodyPr>
              <a:lstStyle/>
              <a:p>
                <a:pPr algn="ctr" defTabSz="800100">
                  <a:lnSpc>
                    <a:spcPct val="90000"/>
                  </a:lnSpc>
                  <a:spcBef>
                    <a:spcPts val="700"/>
                  </a:spcBef>
                  <a:defRPr>
                    <a:latin typeface="Gill Sans MT"/>
                    <a:ea typeface="Gill Sans MT"/>
                    <a:cs typeface="Gill Sans MT"/>
                    <a:sym typeface="Gill Sans MT"/>
                  </a:defRPr>
                </a:pPr>
                <a:endParaRPr/>
              </a:p>
            </p:txBody>
          </p:sp>
          <p:sp>
            <p:nvSpPr>
              <p:cNvPr id="256" name="122 (96.1%) patients had no residual tumor. Median time to discharge was 2 days (1–33) and estimated median time to start chemotherapy was 20 days (range 15 – 60)."/>
              <p:cNvSpPr txBox="1"/>
              <p:nvPr/>
            </p:nvSpPr>
            <p:spPr>
              <a:xfrm>
                <a:off x="39758" y="147147"/>
                <a:ext cx="4309129" cy="10631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80" tIns="68580" rIns="68580" bIns="68580" numCol="1" anchor="ctr">
                <a:noAutofit/>
              </a:bodyPr>
              <a:lstStyle>
                <a:lvl1pPr algn="ctr" defTabSz="800100">
                  <a:lnSpc>
                    <a:spcPct val="90000"/>
                  </a:lnSpc>
                  <a:spcBef>
                    <a:spcPts val="700"/>
                  </a:spcBef>
                  <a:defRPr>
                    <a:latin typeface="Gill Sans MT"/>
                    <a:ea typeface="Gill Sans MT"/>
                    <a:cs typeface="Gill Sans MT"/>
                    <a:sym typeface="Gill Sans MT"/>
                  </a:defRPr>
                </a:lvl1pPr>
              </a:lstStyle>
              <a:p>
                <a:r>
                  <a:t>122 (96.1%) patients had no residual tumor. Median time to discharge was 2 days (1–33) and estimated median time to start chemotherapy was 20 days (range 15 – 60).  </a:t>
                </a:r>
              </a:p>
            </p:txBody>
          </p:sp>
        </p:grpSp>
        <p:sp>
          <p:nvSpPr>
            <p:cNvPr id="258" name="Shape"/>
            <p:cNvSpPr/>
            <p:nvPr/>
          </p:nvSpPr>
          <p:spPr>
            <a:xfrm>
              <a:off x="1888896" y="3321272"/>
              <a:ext cx="610853" cy="509044"/>
            </a:xfrm>
            <a:custGeom>
              <a:avLst/>
              <a:gdLst/>
              <a:ahLst/>
              <a:cxnLst>
                <a:cxn ang="0">
                  <a:pos x="wd2" y="hd2"/>
                </a:cxn>
                <a:cxn ang="5400000">
                  <a:pos x="wd2" y="hd2"/>
                </a:cxn>
                <a:cxn ang="10800000">
                  <a:pos x="wd2" y="hd2"/>
                </a:cxn>
                <a:cxn ang="16200000">
                  <a:pos x="wd2" y="hd2"/>
                </a:cxn>
              </a:cxnLst>
              <a:rect l="0" t="0" r="r" b="b"/>
              <a:pathLst>
                <a:path w="21600" h="21600" extrusionOk="0">
                  <a:moveTo>
                    <a:pt x="17280" y="0"/>
                  </a:moveTo>
                  <a:lnTo>
                    <a:pt x="17280" y="10800"/>
                  </a:lnTo>
                  <a:lnTo>
                    <a:pt x="21600" y="10800"/>
                  </a:lnTo>
                  <a:lnTo>
                    <a:pt x="10800" y="21600"/>
                  </a:lnTo>
                  <a:lnTo>
                    <a:pt x="0" y="10800"/>
                  </a:lnTo>
                  <a:lnTo>
                    <a:pt x="4320" y="10800"/>
                  </a:lnTo>
                  <a:lnTo>
                    <a:pt x="4320" y="0"/>
                  </a:lnTo>
                  <a:close/>
                </a:path>
              </a:pathLst>
            </a:custGeom>
            <a:gradFill flip="none" rotWithShape="1">
              <a:gsLst>
                <a:gs pos="0">
                  <a:srgbClr val="FAF4F4"/>
                </a:gs>
                <a:gs pos="100000">
                  <a:srgbClr val="E2BFC2">
                    <a:alpha val="92000"/>
                  </a:srgbClr>
                </a:gs>
              </a:gsLst>
              <a:lin ang="5400000" scaled="0"/>
            </a:gradFill>
            <a:ln w="12700" cap="flat">
              <a:noFill/>
              <a:miter lim="400000"/>
            </a:ln>
            <a:effectLst/>
          </p:spPr>
          <p:txBody>
            <a:bodyPr wrap="square" lIns="45719" tIns="45719" rIns="45719" bIns="45719" numCol="1" anchor="ctr">
              <a:noAutofit/>
            </a:bodyPr>
            <a:lstStyle/>
            <a:p>
              <a:pPr algn="ctr" defTabSz="622300">
                <a:lnSpc>
                  <a:spcPct val="90000"/>
                </a:lnSpc>
                <a:spcBef>
                  <a:spcPts val="700"/>
                </a:spcBef>
                <a:defRPr sz="1400">
                  <a:latin typeface="Gill Sans MT"/>
                  <a:ea typeface="Gill Sans MT"/>
                  <a:cs typeface="Gill Sans MT"/>
                  <a:sym typeface="Gill Sans MT"/>
                </a:defRPr>
              </a:pPr>
              <a:endParaRPr/>
            </a:p>
          </p:txBody>
        </p:sp>
        <p:grpSp>
          <p:nvGrpSpPr>
            <p:cNvPr id="261" name="Group"/>
            <p:cNvGrpSpPr/>
            <p:nvPr/>
          </p:nvGrpSpPr>
          <p:grpSpPr>
            <a:xfrm>
              <a:off x="0" y="3915157"/>
              <a:ext cx="4388645" cy="1357450"/>
              <a:chOff x="0" y="0"/>
              <a:chExt cx="4388644" cy="1357449"/>
            </a:xfrm>
          </p:grpSpPr>
          <p:sp>
            <p:nvSpPr>
              <p:cNvPr id="259" name="Rounded Rectangle"/>
              <p:cNvSpPr/>
              <p:nvPr/>
            </p:nvSpPr>
            <p:spPr>
              <a:xfrm>
                <a:off x="0" y="0"/>
                <a:ext cx="4388645" cy="1357450"/>
              </a:xfrm>
              <a:prstGeom prst="roundRect">
                <a:avLst>
                  <a:gd name="adj" fmla="val 10000"/>
                </a:avLst>
              </a:prstGeom>
              <a:gradFill flip="none" rotWithShape="1">
                <a:gsLst>
                  <a:gs pos="0">
                    <a:srgbClr val="FFFFFF"/>
                  </a:gs>
                  <a:gs pos="100000">
                    <a:srgbClr val="FFFFFF">
                      <a:alpha val="92000"/>
                    </a:srgbClr>
                  </a:gs>
                </a:gsLst>
                <a:lin ang="5400000" scaled="0"/>
              </a:gradFill>
              <a:ln w="12700" cap="flat">
                <a:noFill/>
                <a:miter lim="400000"/>
              </a:ln>
              <a:effectLst/>
            </p:spPr>
            <p:txBody>
              <a:bodyPr wrap="square" lIns="45719" tIns="45719" rIns="45719" bIns="45719" numCol="1" anchor="ctr">
                <a:noAutofit/>
              </a:bodyPr>
              <a:lstStyle/>
              <a:p>
                <a:pPr algn="ctr" defTabSz="800100">
                  <a:lnSpc>
                    <a:spcPct val="90000"/>
                  </a:lnSpc>
                  <a:spcBef>
                    <a:spcPts val="700"/>
                  </a:spcBef>
                  <a:defRPr>
                    <a:latin typeface="Gill Sans MT"/>
                    <a:ea typeface="Gill Sans MT"/>
                    <a:cs typeface="Gill Sans MT"/>
                    <a:sym typeface="Gill Sans MT"/>
                  </a:defRPr>
                </a:pPr>
                <a:endParaRPr/>
              </a:p>
            </p:txBody>
          </p:sp>
          <p:sp>
            <p:nvSpPr>
              <p:cNvPr id="260" name="Median follow-up time was 37 months (range 7 – 86): 74 of 127 patients recurred (58.3%) and 31 (24.4%) patients died from disease. Median progression-free survival was 23 months and survival at 5 years was 52 % (95% CI: 35 to 67)."/>
              <p:cNvSpPr txBox="1"/>
              <p:nvPr/>
            </p:nvSpPr>
            <p:spPr>
              <a:xfrm>
                <a:off x="39758" y="33625"/>
                <a:ext cx="4309129" cy="129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80" tIns="68580" rIns="68580" bIns="68580" numCol="1" anchor="ctr">
                <a:noAutofit/>
              </a:bodyPr>
              <a:lstStyle>
                <a:lvl1pPr algn="ctr" defTabSz="800100">
                  <a:lnSpc>
                    <a:spcPct val="90000"/>
                  </a:lnSpc>
                  <a:spcBef>
                    <a:spcPts val="700"/>
                  </a:spcBef>
                  <a:defRPr>
                    <a:latin typeface="Gill Sans MT"/>
                    <a:ea typeface="Gill Sans MT"/>
                    <a:cs typeface="Gill Sans MT"/>
                    <a:sym typeface="Gill Sans MT"/>
                  </a:defRPr>
                </a:lvl1pPr>
              </a:lstStyle>
              <a:p>
                <a:r>
                  <a:t>Median follow-up time was 37 months (range 7 – 86): 74 of 127 patients recurred (58.3%) and 31 (24.4%) patients died from disease. Median progression-free survival was 23 months and survival at 5 years was 52 % (95% CI: 35 to 67).</a:t>
                </a:r>
              </a:p>
            </p:txBody>
          </p:sp>
        </p:gr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249"/>
                                        </p:tgtEl>
                                        <p:attrNameLst>
                                          <p:attrName>style.visibility</p:attrName>
                                        </p:attrNameLst>
                                      </p:cBhvr>
                                      <p:to>
                                        <p:strVal val="visible"/>
                                      </p:to>
                                    </p:set>
                                    <p:anim calcmode="lin" valueType="num">
                                      <p:cBhvr>
                                        <p:cTn id="7" dur="500" fill="hold"/>
                                        <p:tgtEl>
                                          <p:spTgt spid="249"/>
                                        </p:tgtEl>
                                        <p:attrNameLst>
                                          <p:attrName>ppt_x</p:attrName>
                                        </p:attrNameLst>
                                      </p:cBhvr>
                                      <p:tavLst>
                                        <p:tav tm="0">
                                          <p:val>
                                            <p:strVal val="#ppt_x"/>
                                          </p:val>
                                        </p:tav>
                                        <p:tav tm="100000">
                                          <p:val>
                                            <p:strVal val="#ppt_x"/>
                                          </p:val>
                                        </p:tav>
                                      </p:tavLst>
                                    </p:anim>
                                    <p:anim calcmode="lin" valueType="num">
                                      <p:cBhvr>
                                        <p:cTn id="8" dur="500" fill="hold"/>
                                        <p:tgtEl>
                                          <p:spTgt spid="24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fill="hold" grpId="2" nodeType="afterEffect">
                                  <p:stCondLst>
                                    <p:cond delay="0"/>
                                  </p:stCondLst>
                                  <p:iterate>
                                    <p:tmAbs val="0"/>
                                  </p:iterate>
                                  <p:childTnLst>
                                    <p:set>
                                      <p:cBhvr>
                                        <p:cTn id="11" fill="hold"/>
                                        <p:tgtEl>
                                          <p:spTgt spid="262"/>
                                        </p:tgtEl>
                                        <p:attrNameLst>
                                          <p:attrName>style.visibility</p:attrName>
                                        </p:attrNameLst>
                                      </p:cBhvr>
                                      <p:to>
                                        <p:strVal val="visible"/>
                                      </p:to>
                                    </p:set>
                                    <p:animEffect transition="in" filter="fade">
                                      <p:cBhvr>
                                        <p:cTn id="12"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1" animBg="1" advAuto="0"/>
      <p:bldP spid="262"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Conflicts of interest"/>
          <p:cNvSpPr txBox="1">
            <a:spLocks noGrp="1"/>
          </p:cNvSpPr>
          <p:nvPr>
            <p:ph type="title"/>
          </p:nvPr>
        </p:nvSpPr>
        <p:spPr>
          <a:xfrm>
            <a:off x="838200" y="1157468"/>
            <a:ext cx="4302424" cy="897057"/>
          </a:xfrm>
          <a:prstGeom prst="rect">
            <a:avLst/>
          </a:prstGeom>
          <a:ln>
            <a:solidFill>
              <a:srgbClr val="000000"/>
            </a:solidFill>
          </a:ln>
        </p:spPr>
        <p:txBody>
          <a:bodyPr/>
          <a:lstStyle>
            <a:lvl1pPr defTabSz="859536">
              <a:defRPr sz="4136"/>
            </a:lvl1pPr>
          </a:lstStyle>
          <a:p>
            <a:r>
              <a:t>Conflicts of interest </a:t>
            </a:r>
          </a:p>
        </p:txBody>
      </p:sp>
      <p:sp>
        <p:nvSpPr>
          <p:cNvPr id="128" name="Abvisory board, honorariums from : MSD,GSK, AstraZeneca, Roche, Sanofi"/>
          <p:cNvSpPr txBox="1">
            <a:spLocks noGrp="1"/>
          </p:cNvSpPr>
          <p:nvPr>
            <p:ph type="body" idx="1"/>
          </p:nvPr>
        </p:nvSpPr>
        <p:spPr>
          <a:prstGeom prst="rect">
            <a:avLst/>
          </a:prstGeom>
        </p:spPr>
        <p:txBody>
          <a:bodyPr/>
          <a:lstStyle/>
          <a:p>
            <a:r>
              <a:t>Abvisory board, honorariums from : MSD,GSK, AstraZeneca, Roche, Sanofi</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Double-click to edit"/>
          <p:cNvSpPr txBox="1">
            <a:spLocks noGrp="1"/>
          </p:cNvSpPr>
          <p:nvPr>
            <p:ph type="title"/>
          </p:nvPr>
        </p:nvSpPr>
        <p:spPr>
          <a:xfrm>
            <a:off x="838200" y="1170168"/>
            <a:ext cx="10515600" cy="897057"/>
          </a:xfrm>
          <a:prstGeom prst="rect">
            <a:avLst/>
          </a:prstGeom>
        </p:spPr>
        <p:txBody>
          <a:bodyPr/>
          <a:lstStyle/>
          <a:p>
            <a:endParaRPr/>
          </a:p>
        </p:txBody>
      </p:sp>
      <p:sp>
        <p:nvSpPr>
          <p:cNvPr id="265" name="Double-click to edit"/>
          <p:cNvSpPr txBox="1">
            <a:spLocks noGrp="1"/>
          </p:cNvSpPr>
          <p:nvPr>
            <p:ph type="body" idx="1"/>
          </p:nvPr>
        </p:nvSpPr>
        <p:spPr>
          <a:prstGeom prst="rect">
            <a:avLst/>
          </a:prstGeom>
        </p:spPr>
        <p:txBody>
          <a:bodyPr/>
          <a:lstStyle/>
          <a:p>
            <a:endParaRPr/>
          </a:p>
        </p:txBody>
      </p:sp>
      <p:pic>
        <p:nvPicPr>
          <p:cNvPr id="266" name="PHOTO-2024-11-26-10-51-14.jpg" descr="PHOTO-2024-11-26-10-51-14.jpg"/>
          <p:cNvPicPr>
            <a:picLocks noChangeAspect="1"/>
          </p:cNvPicPr>
          <p:nvPr/>
        </p:nvPicPr>
        <p:blipFill>
          <a:blip r:embed="rId2"/>
          <a:stretch>
            <a:fillRect/>
          </a:stretch>
        </p:blipFill>
        <p:spPr>
          <a:xfrm>
            <a:off x="362090" y="2131208"/>
            <a:ext cx="7352848" cy="4148459"/>
          </a:xfrm>
          <a:prstGeom prst="rect">
            <a:avLst/>
          </a:prstGeom>
          <a:ln w="12700">
            <a:miter lim="400000"/>
          </a:ln>
        </p:spPr>
      </p:pic>
      <p:pic>
        <p:nvPicPr>
          <p:cNvPr id="267" name="Screenshot 2024-11-26 at 10.54.55 AM.png" descr="Screenshot 2024-11-26 at 10.54.55 AM.png"/>
          <p:cNvPicPr>
            <a:picLocks noChangeAspect="1"/>
          </p:cNvPicPr>
          <p:nvPr/>
        </p:nvPicPr>
        <p:blipFill>
          <a:blip r:embed="rId3"/>
          <a:srcRect l="22546" t="20072" r="21670"/>
          <a:stretch>
            <a:fillRect/>
          </a:stretch>
        </p:blipFill>
        <p:spPr>
          <a:xfrm>
            <a:off x="7782607" y="1092409"/>
            <a:ext cx="4632552" cy="4148531"/>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HIPEC ?"/>
          <p:cNvSpPr txBox="1">
            <a:spLocks noGrp="1"/>
          </p:cNvSpPr>
          <p:nvPr>
            <p:ph type="title"/>
          </p:nvPr>
        </p:nvSpPr>
        <p:spPr>
          <a:xfrm>
            <a:off x="3812172" y="282012"/>
            <a:ext cx="2277633" cy="897058"/>
          </a:xfrm>
          <a:prstGeom prst="rect">
            <a:avLst/>
          </a:prstGeom>
          <a:gradFill>
            <a:gsLst>
              <a:gs pos="0">
                <a:schemeClr val="accent1">
                  <a:hueOff val="359714"/>
                  <a:satOff val="-2302"/>
                  <a:lumOff val="28102"/>
                </a:schemeClr>
              </a:gs>
              <a:gs pos="100000">
                <a:schemeClr val="accent1">
                  <a:hueOff val="327301"/>
                  <a:satOff val="2531"/>
                  <a:lumOff val="21048"/>
                </a:schemeClr>
              </a:gs>
            </a:gsLst>
            <a:lin ang="5400000"/>
          </a:gradFill>
          <a:ln>
            <a:solidFill>
              <a:srgbClr val="000000"/>
            </a:solidFill>
          </a:ln>
        </p:spPr>
        <p:txBody>
          <a:bodyPr/>
          <a:lstStyle>
            <a:lvl1pPr>
              <a:defRPr b="1"/>
            </a:lvl1pPr>
          </a:lstStyle>
          <a:p>
            <a:r>
              <a:t>HIPEC ?</a:t>
            </a:r>
          </a:p>
        </p:txBody>
      </p:sp>
      <p:pic>
        <p:nvPicPr>
          <p:cNvPr id="270" name="Content Placeholder 5" descr="Content Placeholder 5"/>
          <p:cNvPicPr>
            <a:picLocks noChangeAspect="1"/>
          </p:cNvPicPr>
          <p:nvPr/>
        </p:nvPicPr>
        <p:blipFill>
          <a:blip r:embed="rId2"/>
          <a:srcRect l="15281" t="9635" r="8152"/>
          <a:stretch>
            <a:fillRect/>
          </a:stretch>
        </p:blipFill>
        <p:spPr>
          <a:xfrm>
            <a:off x="403199" y="1470025"/>
            <a:ext cx="4975587" cy="3943153"/>
          </a:xfrm>
          <a:prstGeom prst="rect">
            <a:avLst/>
          </a:prstGeom>
          <a:ln w="12700">
            <a:solidFill>
              <a:srgbClr val="000000"/>
            </a:solidFill>
            <a:miter lim="400000"/>
          </a:ln>
        </p:spPr>
      </p:pic>
      <p:pic>
        <p:nvPicPr>
          <p:cNvPr id="271" name="Screenshot 2024-11-27 at 1.27.06 PM.png" descr="Screenshot 2024-11-27 at 1.27.06 PM.png"/>
          <p:cNvPicPr>
            <a:picLocks noChangeAspect="1"/>
          </p:cNvPicPr>
          <p:nvPr/>
        </p:nvPicPr>
        <p:blipFill>
          <a:blip r:embed="rId3"/>
          <a:srcRect l="3535" t="15762" r="36330" b="19361"/>
          <a:stretch>
            <a:fillRect/>
          </a:stretch>
        </p:blipFill>
        <p:spPr>
          <a:xfrm>
            <a:off x="7813446" y="1354344"/>
            <a:ext cx="3976463" cy="2681226"/>
          </a:xfrm>
          <a:prstGeom prst="rect">
            <a:avLst/>
          </a:prstGeom>
          <a:ln w="12700">
            <a:miter lim="400000"/>
          </a:ln>
        </p:spPr>
      </p:pic>
      <p:pic>
        <p:nvPicPr>
          <p:cNvPr id="272" name="Screenshot 2024-11-27 at 1.29.49 PM.png" descr="Screenshot 2024-11-27 at 1.29.49 PM.png"/>
          <p:cNvPicPr>
            <a:picLocks noChangeAspect="1"/>
          </p:cNvPicPr>
          <p:nvPr/>
        </p:nvPicPr>
        <p:blipFill>
          <a:blip r:embed="rId4"/>
          <a:srcRect l="7689" t="53180" r="38061" b="15367"/>
          <a:stretch>
            <a:fillRect/>
          </a:stretch>
        </p:blipFill>
        <p:spPr>
          <a:xfrm>
            <a:off x="7354978" y="4770121"/>
            <a:ext cx="4630198" cy="1677812"/>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Title 1"/>
          <p:cNvSpPr txBox="1">
            <a:spLocks noGrp="1"/>
          </p:cNvSpPr>
          <p:nvPr>
            <p:ph type="title"/>
          </p:nvPr>
        </p:nvSpPr>
        <p:spPr>
          <a:xfrm>
            <a:off x="838200" y="1157468"/>
            <a:ext cx="3582919" cy="897057"/>
          </a:xfrm>
          <a:prstGeom prst="rect">
            <a:avLst/>
          </a:prstGeom>
          <a:gradFill>
            <a:gsLst>
              <a:gs pos="0">
                <a:schemeClr val="accent1">
                  <a:hueOff val="359714"/>
                  <a:satOff val="-2302"/>
                  <a:lumOff val="28102"/>
                </a:schemeClr>
              </a:gs>
              <a:gs pos="100000">
                <a:schemeClr val="accent1">
                  <a:hueOff val="327301"/>
                  <a:satOff val="2531"/>
                  <a:lumOff val="21048"/>
                </a:schemeClr>
              </a:gs>
            </a:gsLst>
            <a:lin ang="5400000"/>
          </a:gradFill>
          <a:ln>
            <a:solidFill>
              <a:srgbClr val="000000"/>
            </a:solidFill>
          </a:ln>
        </p:spPr>
        <p:txBody>
          <a:bodyPr/>
          <a:lstStyle/>
          <a:p>
            <a:pPr defTabSz="512063">
              <a:defRPr sz="2464"/>
            </a:pPr>
            <a:br/>
            <a:r>
              <a:rPr b="1"/>
              <a:t>Primary Debulking Surgery</a:t>
            </a:r>
          </a:p>
        </p:txBody>
      </p:sp>
      <p:sp>
        <p:nvSpPr>
          <p:cNvPr id="275" name="Content Placeholder 2"/>
          <p:cNvSpPr txBox="1">
            <a:spLocks noGrp="1"/>
          </p:cNvSpPr>
          <p:nvPr>
            <p:ph type="body" sz="half" idx="1"/>
          </p:nvPr>
        </p:nvSpPr>
        <p:spPr>
          <a:xfrm>
            <a:off x="838200" y="3366251"/>
            <a:ext cx="10211394" cy="2810711"/>
          </a:xfrm>
          <a:prstGeom prst="rect">
            <a:avLst/>
          </a:prstGeom>
          <a:ln>
            <a:solidFill>
              <a:srgbClr val="000000"/>
            </a:solidFill>
          </a:ln>
        </p:spPr>
        <p:txBody>
          <a:bodyPr/>
          <a:lstStyle/>
          <a:p>
            <a:r>
              <a:t>At present, primary laparotomic debulking surgery represents the gold standard in the treatment of advanced ovarian cancer and few data are present on laparoscopic PDS in AOC.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274"/>
                                        </p:tgtEl>
                                        <p:attrNameLst>
                                          <p:attrName>style.visibility</p:attrName>
                                        </p:attrNameLst>
                                      </p:cBhvr>
                                      <p:to>
                                        <p:strVal val="visible"/>
                                      </p:to>
                                    </p:set>
                                    <p:anim calcmode="lin" valueType="num">
                                      <p:cBhvr>
                                        <p:cTn id="7" dur="500" fill="hold"/>
                                        <p:tgtEl>
                                          <p:spTgt spid="274"/>
                                        </p:tgtEl>
                                        <p:attrNameLst>
                                          <p:attrName>ppt_x</p:attrName>
                                        </p:attrNameLst>
                                      </p:cBhvr>
                                      <p:tavLst>
                                        <p:tav tm="0">
                                          <p:val>
                                            <p:strVal val="#ppt_x"/>
                                          </p:val>
                                        </p:tav>
                                        <p:tav tm="100000">
                                          <p:val>
                                            <p:strVal val="#ppt_x"/>
                                          </p:val>
                                        </p:tav>
                                      </p:tavLst>
                                    </p:anim>
                                    <p:anim calcmode="lin" valueType="num">
                                      <p:cBhvr>
                                        <p:cTn id="8" dur="500" fill="hold"/>
                                        <p:tgtEl>
                                          <p:spTgt spid="2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p:tmAbs val="0"/>
                                  </p:iterate>
                                  <p:childTnLst>
                                    <p:set>
                                      <p:cBhvr>
                                        <p:cTn id="12" fill="hold"/>
                                        <p:tgtEl>
                                          <p:spTgt spid="275">
                                            <p:bg/>
                                          </p:spTgt>
                                        </p:tgtEl>
                                        <p:attrNameLst>
                                          <p:attrName>style.visibility</p:attrName>
                                        </p:attrNameLst>
                                      </p:cBhvr>
                                      <p:to>
                                        <p:strVal val="visible"/>
                                      </p:to>
                                    </p:set>
                                    <p:anim calcmode="lin" valueType="num">
                                      <p:cBhvr>
                                        <p:cTn id="13" dur="500" fill="hold"/>
                                        <p:tgtEl>
                                          <p:spTgt spid="275">
                                            <p:bg/>
                                          </p:spTgt>
                                        </p:tgtEl>
                                        <p:attrNameLst>
                                          <p:attrName>ppt_x</p:attrName>
                                        </p:attrNameLst>
                                      </p:cBhvr>
                                      <p:tavLst>
                                        <p:tav tm="0">
                                          <p:val>
                                            <p:strVal val="#ppt_x"/>
                                          </p:val>
                                        </p:tav>
                                        <p:tav tm="100000">
                                          <p:val>
                                            <p:strVal val="#ppt_x"/>
                                          </p:val>
                                        </p:tav>
                                      </p:tavLst>
                                    </p:anim>
                                    <p:anim calcmode="lin" valueType="num">
                                      <p:cBhvr>
                                        <p:cTn id="14" dur="500" fill="hold"/>
                                        <p:tgtEl>
                                          <p:spTgt spid="275">
                                            <p:bg/>
                                          </p:spTgt>
                                        </p:tgtEl>
                                        <p:attrNameLst>
                                          <p:attrName>ppt_y</p:attrName>
                                        </p:attrNameLst>
                                      </p:cBhvr>
                                      <p:tavLst>
                                        <p:tav tm="0">
                                          <p:val>
                                            <p:strVal val="1+#ppt_h/2"/>
                                          </p:val>
                                        </p:tav>
                                        <p:tav tm="100000">
                                          <p:val>
                                            <p:strVal val="#ppt_y"/>
                                          </p:val>
                                        </p:tav>
                                      </p:tavLst>
                                    </p:anim>
                                  </p:childTnLst>
                                </p:cTn>
                              </p:par>
                              <p:par>
                                <p:cTn id="15" presetID="2" presetClass="entr" presetSubtype="4" fill="hold" grpId="2" nodeType="withEffect">
                                  <p:stCondLst>
                                    <p:cond delay="0"/>
                                  </p:stCondLst>
                                  <p:iterate>
                                    <p:tmAbs val="0"/>
                                  </p:iterate>
                                  <p:childTnLst>
                                    <p:set>
                                      <p:cBhvr>
                                        <p:cTn id="16" fill="hold"/>
                                        <p:tgtEl>
                                          <p:spTgt spid="275">
                                            <p:txEl>
                                              <p:pRg st="0" end="0"/>
                                            </p:txEl>
                                          </p:spTgt>
                                        </p:tgtEl>
                                        <p:attrNameLst>
                                          <p:attrName>style.visibility</p:attrName>
                                        </p:attrNameLst>
                                      </p:cBhvr>
                                      <p:to>
                                        <p:strVal val="visible"/>
                                      </p:to>
                                    </p:set>
                                    <p:anim calcmode="lin" valueType="num">
                                      <p:cBhvr>
                                        <p:cTn id="17" dur="500" fill="hold"/>
                                        <p:tgtEl>
                                          <p:spTgt spid="275">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2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 grpId="1" animBg="1" advAuto="0"/>
      <p:bldP spid="275" grpId="2" build="p"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Title 1"/>
          <p:cNvSpPr txBox="1">
            <a:spLocks noGrp="1"/>
          </p:cNvSpPr>
          <p:nvPr>
            <p:ph type="title"/>
          </p:nvPr>
        </p:nvSpPr>
        <p:spPr>
          <a:prstGeom prst="rect">
            <a:avLst/>
          </a:prstGeom>
        </p:spPr>
        <p:txBody>
          <a:bodyPr/>
          <a:lstStyle/>
          <a:p>
            <a:endParaRPr/>
          </a:p>
        </p:txBody>
      </p:sp>
      <p:sp>
        <p:nvSpPr>
          <p:cNvPr id="278" name="Double-click to edit"/>
          <p:cNvSpPr txBox="1">
            <a:spLocks noGrp="1"/>
          </p:cNvSpPr>
          <p:nvPr>
            <p:ph type="body" idx="1"/>
          </p:nvPr>
        </p:nvSpPr>
        <p:spPr>
          <a:prstGeom prst="rect">
            <a:avLst/>
          </a:prstGeom>
        </p:spPr>
        <p:txBody>
          <a:bodyPr/>
          <a:lstStyle/>
          <a:p>
            <a:endParaRPr/>
          </a:p>
        </p:txBody>
      </p:sp>
      <p:grpSp>
        <p:nvGrpSpPr>
          <p:cNvPr id="281" name="Content Placeholder 5"/>
          <p:cNvGrpSpPr/>
          <p:nvPr/>
        </p:nvGrpSpPr>
        <p:grpSpPr>
          <a:xfrm>
            <a:off x="1163240" y="804519"/>
            <a:ext cx="9891615" cy="4974288"/>
            <a:chOff x="0" y="0"/>
            <a:chExt cx="9891613" cy="4974287"/>
          </a:xfrm>
        </p:grpSpPr>
        <p:sp>
          <p:nvSpPr>
            <p:cNvPr id="279" name="Rectangle"/>
            <p:cNvSpPr/>
            <p:nvPr/>
          </p:nvSpPr>
          <p:spPr>
            <a:xfrm>
              <a:off x="0" y="0"/>
              <a:ext cx="9891614" cy="4974288"/>
            </a:xfrm>
            <a:prstGeom prst="rect">
              <a:avLst/>
            </a:prstGeom>
            <a:solidFill>
              <a:srgbClr val="EDEDED"/>
            </a:solidFill>
            <a:ln w="12700" cap="flat">
              <a:noFill/>
              <a:miter lim="400000"/>
            </a:ln>
            <a:effectLst/>
          </p:spPr>
          <p:txBody>
            <a:bodyPr wrap="square" lIns="45719" tIns="45719" rIns="45719" bIns="45719" numCol="1" anchor="ctr">
              <a:noAutofit/>
            </a:bodyPr>
            <a:lstStyle/>
            <a:p>
              <a:pPr defTabSz="457200">
                <a:defRPr>
                  <a:latin typeface="Gill Sans MT"/>
                  <a:ea typeface="Gill Sans MT"/>
                  <a:cs typeface="Gill Sans MT"/>
                  <a:sym typeface="Gill Sans MT"/>
                </a:defRPr>
              </a:pPr>
              <a:endParaRPr/>
            </a:p>
          </p:txBody>
        </p:sp>
        <p:pic>
          <p:nvPicPr>
            <p:cNvPr id="280" name="image2.png" descr="image2.png"/>
            <p:cNvPicPr>
              <a:picLocks noChangeAspect="1"/>
            </p:cNvPicPr>
            <p:nvPr/>
          </p:nvPicPr>
          <p:blipFill>
            <a:blip r:embed="rId2"/>
            <a:srcRect l="5706" t="16978" r="5310" b="11424"/>
            <a:stretch>
              <a:fillRect/>
            </a:stretch>
          </p:blipFill>
          <p:spPr>
            <a:xfrm>
              <a:off x="-1" y="0"/>
              <a:ext cx="9891615" cy="4974288"/>
            </a:xfrm>
            <a:prstGeom prst="rect">
              <a:avLst/>
            </a:prstGeom>
            <a:ln w="190500" cap="rnd">
              <a:solidFill>
                <a:srgbClr val="FFFFFF"/>
              </a:solidFill>
              <a:prstDash val="solid"/>
              <a:round/>
            </a:ln>
            <a:effectLst>
              <a:outerShdw blurRad="50800" rotWithShape="0">
                <a:srgbClr val="000000">
                  <a:alpha val="41000"/>
                </a:srgbClr>
              </a:outerShdw>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281"/>
                                        </p:tgtEl>
                                        <p:attrNameLst>
                                          <p:attrName>style.visibility</p:attrName>
                                        </p:attrNameLst>
                                      </p:cBhvr>
                                      <p:to>
                                        <p:strVal val="visible"/>
                                      </p:to>
                                    </p:set>
                                    <p:anim calcmode="lin" valueType="num">
                                      <p:cBhvr>
                                        <p:cTn id="7" dur="500" fill="hold"/>
                                        <p:tgtEl>
                                          <p:spTgt spid="281"/>
                                        </p:tgtEl>
                                        <p:attrNameLst>
                                          <p:attrName>ppt_x</p:attrName>
                                        </p:attrNameLst>
                                      </p:cBhvr>
                                      <p:tavLst>
                                        <p:tav tm="0">
                                          <p:val>
                                            <p:strVal val="#ppt_x"/>
                                          </p:val>
                                        </p:tav>
                                        <p:tav tm="100000">
                                          <p:val>
                                            <p:strVal val="#ppt_x"/>
                                          </p:val>
                                        </p:tav>
                                      </p:tavLst>
                                    </p:anim>
                                    <p:anim calcmode="lin" valueType="num">
                                      <p:cBhvr>
                                        <p:cTn id="8" dur="500" fill="hold"/>
                                        <p:tgtEl>
                                          <p:spTgt spid="2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Title 1"/>
          <p:cNvSpPr txBox="1">
            <a:spLocks noGrp="1"/>
          </p:cNvSpPr>
          <p:nvPr>
            <p:ph type="title"/>
          </p:nvPr>
        </p:nvSpPr>
        <p:spPr>
          <a:prstGeom prst="rect">
            <a:avLst/>
          </a:prstGeom>
        </p:spPr>
        <p:txBody>
          <a:bodyPr/>
          <a:lstStyle/>
          <a:p>
            <a:endParaRPr/>
          </a:p>
        </p:txBody>
      </p:sp>
      <p:sp>
        <p:nvSpPr>
          <p:cNvPr id="284" name="Content Placeholder 2"/>
          <p:cNvSpPr txBox="1">
            <a:spLocks noGrp="1"/>
          </p:cNvSpPr>
          <p:nvPr>
            <p:ph type="body" idx="1"/>
          </p:nvPr>
        </p:nvSpPr>
        <p:spPr>
          <a:prstGeom prst="rect">
            <a:avLst/>
          </a:prstGeom>
          <a:ln>
            <a:solidFill>
              <a:srgbClr val="000000"/>
            </a:solidFill>
          </a:ln>
        </p:spPr>
        <p:txBody>
          <a:bodyPr/>
          <a:lstStyle/>
          <a:p>
            <a:r>
              <a:t>There were 6 studies (3 prospective, 3 retrospective) that met the criteria for meta-analysis with a total of 3231 patients, </a:t>
            </a:r>
            <a:r>
              <a:rPr b="1" u="sng"/>
              <a:t>567</a:t>
            </a:r>
            <a:r>
              <a:t> were in the MIS group and </a:t>
            </a:r>
            <a:r>
              <a:rPr b="1" u="sng"/>
              <a:t>2664</a:t>
            </a:r>
            <a:r>
              <a:t> in the laparotomy group. </a:t>
            </a:r>
          </a:p>
          <a:p>
            <a:endParaRPr/>
          </a:p>
          <a:p>
            <a:r>
              <a:t>Complete cytoreductive surgery was achieved in 74.50% (95% CI 40.41–97.65%) and 53.10% (95% CI 4.88–97.75%) of patients in the minimally invasive and laparotomy groups (p  = 0.52).</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284">
                                            <p:bg/>
                                          </p:spTgt>
                                        </p:tgtEl>
                                        <p:attrNameLst>
                                          <p:attrName>style.visibility</p:attrName>
                                        </p:attrNameLst>
                                      </p:cBhvr>
                                      <p:to>
                                        <p:strVal val="visible"/>
                                      </p:to>
                                    </p:set>
                                    <p:anim calcmode="lin" valueType="num">
                                      <p:cBhvr>
                                        <p:cTn id="7" dur="500" fill="hold"/>
                                        <p:tgtEl>
                                          <p:spTgt spid="284">
                                            <p:bg/>
                                          </p:spTgt>
                                        </p:tgtEl>
                                        <p:attrNameLst>
                                          <p:attrName>ppt_x</p:attrName>
                                        </p:attrNameLst>
                                      </p:cBhvr>
                                      <p:tavLst>
                                        <p:tav tm="0">
                                          <p:val>
                                            <p:strVal val="#ppt_x"/>
                                          </p:val>
                                        </p:tav>
                                        <p:tav tm="100000">
                                          <p:val>
                                            <p:strVal val="#ppt_x"/>
                                          </p:val>
                                        </p:tav>
                                      </p:tavLst>
                                    </p:anim>
                                    <p:anim calcmode="lin" valueType="num">
                                      <p:cBhvr>
                                        <p:cTn id="8" dur="500" fill="hold"/>
                                        <p:tgtEl>
                                          <p:spTgt spid="284">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284">
                                            <p:txEl>
                                              <p:pRg st="0" end="0"/>
                                            </p:txEl>
                                          </p:spTgt>
                                        </p:tgtEl>
                                        <p:attrNameLst>
                                          <p:attrName>style.visibility</p:attrName>
                                        </p:attrNameLst>
                                      </p:cBhvr>
                                      <p:to>
                                        <p:strVal val="visible"/>
                                      </p:to>
                                    </p:set>
                                    <p:anim calcmode="lin" valueType="num">
                                      <p:cBhvr>
                                        <p:cTn id="11" dur="500" fill="hold"/>
                                        <p:tgtEl>
                                          <p:spTgt spid="284">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28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iterate>
                                    <p:tmAbs val="0"/>
                                  </p:iterate>
                                  <p:childTnLst>
                                    <p:set>
                                      <p:cBhvr>
                                        <p:cTn id="16" fill="hold"/>
                                        <p:tgtEl>
                                          <p:spTgt spid="284">
                                            <p:txEl>
                                              <p:pRg st="1" end="1"/>
                                            </p:txEl>
                                          </p:spTgt>
                                        </p:tgtEl>
                                        <p:attrNameLst>
                                          <p:attrName>style.visibility</p:attrName>
                                        </p:attrNameLst>
                                      </p:cBhvr>
                                      <p:to>
                                        <p:strVal val="visible"/>
                                      </p:to>
                                    </p:set>
                                    <p:anim calcmode="lin" valueType="num">
                                      <p:cBhvr>
                                        <p:cTn id="17" dur="500" fill="hold"/>
                                        <p:tgtEl>
                                          <p:spTgt spid="284">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28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1" nodeType="clickEffect">
                                  <p:stCondLst>
                                    <p:cond delay="0"/>
                                  </p:stCondLst>
                                  <p:iterate>
                                    <p:tmAbs val="0"/>
                                  </p:iterate>
                                  <p:childTnLst>
                                    <p:set>
                                      <p:cBhvr>
                                        <p:cTn id="22" fill="hold"/>
                                        <p:tgtEl>
                                          <p:spTgt spid="284">
                                            <p:txEl>
                                              <p:pRg st="2" end="2"/>
                                            </p:txEl>
                                          </p:spTgt>
                                        </p:tgtEl>
                                        <p:attrNameLst>
                                          <p:attrName>style.visibility</p:attrName>
                                        </p:attrNameLst>
                                      </p:cBhvr>
                                      <p:to>
                                        <p:strVal val="visible"/>
                                      </p:to>
                                    </p:set>
                                    <p:anim calcmode="lin" valueType="num">
                                      <p:cBhvr>
                                        <p:cTn id="23" dur="500" fill="hold"/>
                                        <p:tgtEl>
                                          <p:spTgt spid="284">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8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1" build="p"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Title 1"/>
          <p:cNvSpPr txBox="1">
            <a:spLocks noGrp="1"/>
          </p:cNvSpPr>
          <p:nvPr>
            <p:ph type="title"/>
          </p:nvPr>
        </p:nvSpPr>
        <p:spPr>
          <a:prstGeom prst="rect">
            <a:avLst/>
          </a:prstGeom>
        </p:spPr>
        <p:txBody>
          <a:bodyPr/>
          <a:lstStyle/>
          <a:p>
            <a:endParaRPr/>
          </a:p>
        </p:txBody>
      </p:sp>
      <p:sp>
        <p:nvSpPr>
          <p:cNvPr id="287" name="Double-click to edit"/>
          <p:cNvSpPr txBox="1">
            <a:spLocks noGrp="1"/>
          </p:cNvSpPr>
          <p:nvPr>
            <p:ph type="body" idx="1"/>
          </p:nvPr>
        </p:nvSpPr>
        <p:spPr>
          <a:prstGeom prst="rect">
            <a:avLst/>
          </a:prstGeom>
        </p:spPr>
        <p:txBody>
          <a:bodyPr/>
          <a:lstStyle/>
          <a:p>
            <a:endParaRPr/>
          </a:p>
        </p:txBody>
      </p:sp>
      <p:grpSp>
        <p:nvGrpSpPr>
          <p:cNvPr id="290" name="Content Placeholder 3"/>
          <p:cNvGrpSpPr/>
          <p:nvPr/>
        </p:nvGrpSpPr>
        <p:grpSpPr>
          <a:xfrm>
            <a:off x="1455379" y="804519"/>
            <a:ext cx="9599475" cy="5700784"/>
            <a:chOff x="0" y="0"/>
            <a:chExt cx="9599473" cy="5700783"/>
          </a:xfrm>
        </p:grpSpPr>
        <p:sp>
          <p:nvSpPr>
            <p:cNvPr id="288" name="Rectangle"/>
            <p:cNvSpPr/>
            <p:nvPr/>
          </p:nvSpPr>
          <p:spPr>
            <a:xfrm>
              <a:off x="0" y="0"/>
              <a:ext cx="9599474" cy="5700784"/>
            </a:xfrm>
            <a:prstGeom prst="rect">
              <a:avLst/>
            </a:prstGeom>
            <a:solidFill>
              <a:srgbClr val="EDEDED"/>
            </a:solidFill>
            <a:ln w="12700" cap="flat">
              <a:noFill/>
              <a:miter lim="400000"/>
            </a:ln>
            <a:effectLst/>
          </p:spPr>
          <p:txBody>
            <a:bodyPr wrap="square" lIns="45719" tIns="45719" rIns="45719" bIns="45719" numCol="1" anchor="ctr">
              <a:noAutofit/>
            </a:bodyPr>
            <a:lstStyle/>
            <a:p>
              <a:pPr defTabSz="457200">
                <a:defRPr>
                  <a:latin typeface="Gill Sans MT"/>
                  <a:ea typeface="Gill Sans MT"/>
                  <a:cs typeface="Gill Sans MT"/>
                  <a:sym typeface="Gill Sans MT"/>
                </a:defRPr>
              </a:pPr>
              <a:endParaRPr/>
            </a:p>
          </p:txBody>
        </p:sp>
        <p:pic>
          <p:nvPicPr>
            <p:cNvPr id="289" name="image18.png" descr="image18.png"/>
            <p:cNvPicPr>
              <a:picLocks noChangeAspect="1"/>
            </p:cNvPicPr>
            <p:nvPr/>
          </p:nvPicPr>
          <p:blipFill>
            <a:blip r:embed="rId2"/>
            <a:srcRect l="15613" t="17524" r="13849" b="8966"/>
            <a:stretch>
              <a:fillRect/>
            </a:stretch>
          </p:blipFill>
          <p:spPr>
            <a:xfrm>
              <a:off x="0" y="0"/>
              <a:ext cx="9599474" cy="5700784"/>
            </a:xfrm>
            <a:prstGeom prst="rect">
              <a:avLst/>
            </a:prstGeom>
            <a:ln w="190500" cap="rnd">
              <a:solidFill>
                <a:srgbClr val="FFFFFF"/>
              </a:solidFill>
              <a:prstDash val="solid"/>
              <a:round/>
            </a:ln>
            <a:effectLst>
              <a:outerShdw blurRad="50800" rotWithShape="0">
                <a:srgbClr val="000000">
                  <a:alpha val="41000"/>
                </a:srgbClr>
              </a:outerShdw>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290"/>
                                        </p:tgtEl>
                                        <p:attrNameLst>
                                          <p:attrName>style.visibility</p:attrName>
                                        </p:attrNameLst>
                                      </p:cBhvr>
                                      <p:to>
                                        <p:strVal val="visible"/>
                                      </p:to>
                                    </p:set>
                                    <p:anim calcmode="lin" valueType="num">
                                      <p:cBhvr>
                                        <p:cTn id="7" dur="500" fill="hold"/>
                                        <p:tgtEl>
                                          <p:spTgt spid="290"/>
                                        </p:tgtEl>
                                        <p:attrNameLst>
                                          <p:attrName>ppt_x</p:attrName>
                                        </p:attrNameLst>
                                      </p:cBhvr>
                                      <p:tavLst>
                                        <p:tav tm="0">
                                          <p:val>
                                            <p:strVal val="#ppt_x"/>
                                          </p:val>
                                        </p:tav>
                                        <p:tav tm="100000">
                                          <p:val>
                                            <p:strVal val="#ppt_x"/>
                                          </p:val>
                                        </p:tav>
                                      </p:tavLst>
                                    </p:anim>
                                    <p:anim calcmode="lin" valueType="num">
                                      <p:cBhvr>
                                        <p:cTn id="8" dur="500" fill="hold"/>
                                        <p:tgtEl>
                                          <p:spTgt spid="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 grpId="1"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Title 1"/>
          <p:cNvSpPr txBox="1">
            <a:spLocks noGrp="1"/>
          </p:cNvSpPr>
          <p:nvPr>
            <p:ph type="title"/>
          </p:nvPr>
        </p:nvSpPr>
        <p:spPr>
          <a:prstGeom prst="rect">
            <a:avLst/>
          </a:prstGeom>
        </p:spPr>
        <p:txBody>
          <a:bodyPr/>
          <a:lstStyle/>
          <a:p>
            <a:endParaRPr/>
          </a:p>
        </p:txBody>
      </p:sp>
      <p:sp>
        <p:nvSpPr>
          <p:cNvPr id="293" name="Double-click to edit"/>
          <p:cNvSpPr txBox="1">
            <a:spLocks noGrp="1"/>
          </p:cNvSpPr>
          <p:nvPr>
            <p:ph type="body" idx="1"/>
          </p:nvPr>
        </p:nvSpPr>
        <p:spPr>
          <a:prstGeom prst="rect">
            <a:avLst/>
          </a:prstGeom>
        </p:spPr>
        <p:txBody>
          <a:bodyPr/>
          <a:lstStyle/>
          <a:p>
            <a:endParaRPr/>
          </a:p>
        </p:txBody>
      </p:sp>
      <p:grpSp>
        <p:nvGrpSpPr>
          <p:cNvPr id="296" name="Content Placeholder 3"/>
          <p:cNvGrpSpPr/>
          <p:nvPr/>
        </p:nvGrpSpPr>
        <p:grpSpPr>
          <a:xfrm>
            <a:off x="1456641" y="607895"/>
            <a:ext cx="9598213" cy="5518584"/>
            <a:chOff x="0" y="0"/>
            <a:chExt cx="9598211" cy="5518582"/>
          </a:xfrm>
        </p:grpSpPr>
        <p:sp>
          <p:nvSpPr>
            <p:cNvPr id="294" name="Rectangle"/>
            <p:cNvSpPr/>
            <p:nvPr/>
          </p:nvSpPr>
          <p:spPr>
            <a:xfrm>
              <a:off x="0" y="0"/>
              <a:ext cx="9598212" cy="5518583"/>
            </a:xfrm>
            <a:prstGeom prst="rect">
              <a:avLst/>
            </a:prstGeom>
            <a:solidFill>
              <a:srgbClr val="EDEDED"/>
            </a:solidFill>
            <a:ln w="12700" cap="flat">
              <a:noFill/>
              <a:miter lim="400000"/>
            </a:ln>
            <a:effectLst/>
          </p:spPr>
          <p:txBody>
            <a:bodyPr wrap="square" lIns="45719" tIns="45719" rIns="45719" bIns="45719" numCol="1" anchor="ctr">
              <a:noAutofit/>
            </a:bodyPr>
            <a:lstStyle/>
            <a:p>
              <a:pPr defTabSz="457200">
                <a:defRPr>
                  <a:latin typeface="Gill Sans MT"/>
                  <a:ea typeface="Gill Sans MT"/>
                  <a:cs typeface="Gill Sans MT"/>
                  <a:sym typeface="Gill Sans MT"/>
                </a:defRPr>
              </a:pPr>
              <a:endParaRPr/>
            </a:p>
          </p:txBody>
        </p:sp>
        <p:pic>
          <p:nvPicPr>
            <p:cNvPr id="295" name="image19.png" descr="image19.png"/>
            <p:cNvPicPr>
              <a:picLocks noChangeAspect="1"/>
            </p:cNvPicPr>
            <p:nvPr/>
          </p:nvPicPr>
          <p:blipFill>
            <a:blip r:embed="rId2"/>
            <a:srcRect l="17194" t="19316" r="15050" b="17502"/>
            <a:stretch>
              <a:fillRect/>
            </a:stretch>
          </p:blipFill>
          <p:spPr>
            <a:xfrm>
              <a:off x="0" y="0"/>
              <a:ext cx="9598212" cy="5518583"/>
            </a:xfrm>
            <a:prstGeom prst="rect">
              <a:avLst/>
            </a:prstGeom>
            <a:ln w="190500" cap="rnd">
              <a:solidFill>
                <a:srgbClr val="FFFFFF"/>
              </a:solidFill>
              <a:prstDash val="solid"/>
              <a:round/>
            </a:ln>
            <a:effectLst>
              <a:outerShdw blurRad="50800" rotWithShape="0">
                <a:srgbClr val="000000">
                  <a:alpha val="41000"/>
                </a:srgbClr>
              </a:outerShdw>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296"/>
                                        </p:tgtEl>
                                        <p:attrNameLst>
                                          <p:attrName>style.visibility</p:attrName>
                                        </p:attrNameLst>
                                      </p:cBhvr>
                                      <p:to>
                                        <p:strVal val="visible"/>
                                      </p:to>
                                    </p:set>
                                    <p:anim calcmode="lin" valueType="num">
                                      <p:cBhvr>
                                        <p:cTn id="7" dur="500" fill="hold"/>
                                        <p:tgtEl>
                                          <p:spTgt spid="296"/>
                                        </p:tgtEl>
                                        <p:attrNameLst>
                                          <p:attrName>ppt_x</p:attrName>
                                        </p:attrNameLst>
                                      </p:cBhvr>
                                      <p:tavLst>
                                        <p:tav tm="0">
                                          <p:val>
                                            <p:strVal val="#ppt_x"/>
                                          </p:val>
                                        </p:tav>
                                        <p:tav tm="100000">
                                          <p:val>
                                            <p:strVal val="#ppt_x"/>
                                          </p:val>
                                        </p:tav>
                                      </p:tavLst>
                                    </p:anim>
                                    <p:anim calcmode="lin" valueType="num">
                                      <p:cBhvr>
                                        <p:cTn id="8" dur="500" fill="hold"/>
                                        <p:tgtEl>
                                          <p:spTgt spid="2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1"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0" name="Content Placeholder 3"/>
          <p:cNvGrpSpPr/>
          <p:nvPr/>
        </p:nvGrpSpPr>
        <p:grpSpPr>
          <a:xfrm>
            <a:off x="1009133" y="1718422"/>
            <a:ext cx="9741455" cy="4190815"/>
            <a:chOff x="0" y="0"/>
            <a:chExt cx="9741454" cy="4190813"/>
          </a:xfrm>
        </p:grpSpPr>
        <p:sp>
          <p:nvSpPr>
            <p:cNvPr id="298" name="Rectangle"/>
            <p:cNvSpPr/>
            <p:nvPr/>
          </p:nvSpPr>
          <p:spPr>
            <a:xfrm>
              <a:off x="0" y="0"/>
              <a:ext cx="9741455" cy="4190814"/>
            </a:xfrm>
            <a:prstGeom prst="rect">
              <a:avLst/>
            </a:prstGeom>
            <a:solidFill>
              <a:srgbClr val="EDEDED"/>
            </a:solidFill>
            <a:ln w="12700" cap="flat">
              <a:noFill/>
              <a:miter lim="400000"/>
            </a:ln>
            <a:effectLst/>
          </p:spPr>
          <p:txBody>
            <a:bodyPr wrap="square" lIns="45719" tIns="45719" rIns="45719" bIns="45719" numCol="1" anchor="ctr">
              <a:noAutofit/>
            </a:bodyPr>
            <a:lstStyle/>
            <a:p>
              <a:pPr defTabSz="457200">
                <a:defRPr>
                  <a:latin typeface="Gill Sans MT"/>
                  <a:ea typeface="Gill Sans MT"/>
                  <a:cs typeface="Gill Sans MT"/>
                  <a:sym typeface="Gill Sans MT"/>
                </a:defRPr>
              </a:pPr>
              <a:endParaRPr/>
            </a:p>
          </p:txBody>
        </p:sp>
        <p:pic>
          <p:nvPicPr>
            <p:cNvPr id="299" name="image20.png" descr="image20.png"/>
            <p:cNvPicPr>
              <a:picLocks noChangeAspect="1"/>
            </p:cNvPicPr>
            <p:nvPr/>
          </p:nvPicPr>
          <p:blipFill>
            <a:blip r:embed="rId2"/>
            <a:srcRect l="3340" t="18132" r="386" b="15601"/>
            <a:stretch>
              <a:fillRect/>
            </a:stretch>
          </p:blipFill>
          <p:spPr>
            <a:xfrm>
              <a:off x="-1" y="0"/>
              <a:ext cx="9741456" cy="4190814"/>
            </a:xfrm>
            <a:prstGeom prst="rect">
              <a:avLst/>
            </a:prstGeom>
            <a:ln w="190500" cap="rnd">
              <a:solidFill>
                <a:srgbClr val="FFFFFF"/>
              </a:solidFill>
              <a:prstDash val="solid"/>
              <a:round/>
            </a:ln>
            <a:effectLst>
              <a:outerShdw blurRad="50800" rotWithShape="0">
                <a:srgbClr val="000000">
                  <a:alpha val="41000"/>
                </a:srgbClr>
              </a:outerShdw>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300"/>
                                        </p:tgtEl>
                                        <p:attrNameLst>
                                          <p:attrName>style.visibility</p:attrName>
                                        </p:attrNameLst>
                                      </p:cBhvr>
                                      <p:to>
                                        <p:strVal val="visible"/>
                                      </p:to>
                                    </p:set>
                                    <p:anim calcmode="lin" valueType="num">
                                      <p:cBhvr>
                                        <p:cTn id="7" dur="500" fill="hold"/>
                                        <p:tgtEl>
                                          <p:spTgt spid="300"/>
                                        </p:tgtEl>
                                        <p:attrNameLst>
                                          <p:attrName>ppt_x</p:attrName>
                                        </p:attrNameLst>
                                      </p:cBhvr>
                                      <p:tavLst>
                                        <p:tav tm="0">
                                          <p:val>
                                            <p:strVal val="#ppt_x"/>
                                          </p:val>
                                        </p:tav>
                                        <p:tav tm="100000">
                                          <p:val>
                                            <p:strVal val="#ppt_x"/>
                                          </p:val>
                                        </p:tav>
                                      </p:tavLst>
                                    </p:anim>
                                    <p:anim calcmode="lin" valueType="num">
                                      <p:cBhvr>
                                        <p:cTn id="8" dur="500" fill="hold"/>
                                        <p:tgtEl>
                                          <p:spTgt spid="3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 grpId="1"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Title 1"/>
          <p:cNvSpPr txBox="1">
            <a:spLocks noGrp="1"/>
          </p:cNvSpPr>
          <p:nvPr>
            <p:ph type="title"/>
          </p:nvPr>
        </p:nvSpPr>
        <p:spPr>
          <a:xfrm>
            <a:off x="838200" y="1395542"/>
            <a:ext cx="8816640" cy="658983"/>
          </a:xfrm>
          <a:prstGeom prst="rect">
            <a:avLst/>
          </a:prstGeom>
          <a:gradFill>
            <a:gsLst>
              <a:gs pos="0">
                <a:schemeClr val="accent1">
                  <a:hueOff val="359714"/>
                  <a:satOff val="-2302"/>
                  <a:lumOff val="28102"/>
                </a:schemeClr>
              </a:gs>
              <a:gs pos="100000">
                <a:schemeClr val="accent1">
                  <a:hueOff val="327301"/>
                  <a:satOff val="2531"/>
                  <a:lumOff val="21048"/>
                </a:schemeClr>
              </a:gs>
            </a:gsLst>
            <a:lin ang="5400000"/>
          </a:gradFill>
        </p:spPr>
        <p:txBody>
          <a:bodyPr>
            <a:normAutofit fontScale="90000"/>
          </a:bodyPr>
          <a:lstStyle>
            <a:lvl1pPr marL="208026" indent="-208026" defTabSz="832104">
              <a:lnSpc>
                <a:spcPct val="108000"/>
              </a:lnSpc>
              <a:spcBef>
                <a:spcPts val="900"/>
              </a:spcBef>
              <a:buSzPct val="100000"/>
              <a:buFont typeface="Arial"/>
              <a:buChar char="•"/>
              <a:defRPr sz="3094" b="1"/>
            </a:lvl1pPr>
          </a:lstStyle>
          <a:p>
            <a:r>
              <a:t>Laparoscopic Cytoreduction Exclusion Criteria (LCEC)</a:t>
            </a:r>
          </a:p>
        </p:txBody>
      </p:sp>
      <p:sp>
        <p:nvSpPr>
          <p:cNvPr id="303" name="Content Placeholder 2"/>
          <p:cNvSpPr txBox="1">
            <a:spLocks noGrp="1"/>
          </p:cNvSpPr>
          <p:nvPr>
            <p:ph type="body" idx="1"/>
          </p:nvPr>
        </p:nvSpPr>
        <p:spPr>
          <a:xfrm>
            <a:off x="838200" y="2373613"/>
            <a:ext cx="10515600" cy="3943049"/>
          </a:xfrm>
          <a:prstGeom prst="rect">
            <a:avLst/>
          </a:prstGeom>
          <a:ln>
            <a:solidFill>
              <a:srgbClr val="000000"/>
            </a:solidFill>
          </a:ln>
        </p:spPr>
        <p:txBody>
          <a:bodyPr/>
          <a:lstStyle/>
          <a:p>
            <a:pPr>
              <a:lnSpc>
                <a:spcPct val="108000"/>
              </a:lnSpc>
            </a:pPr>
            <a:endParaRPr/>
          </a:p>
          <a:p>
            <a:pPr>
              <a:lnSpc>
                <a:spcPct val="108000"/>
              </a:lnSpc>
            </a:pPr>
            <a:r>
              <a:t>presence of “massive omental cake,” </a:t>
            </a:r>
          </a:p>
          <a:p>
            <a:pPr>
              <a:lnSpc>
                <a:spcPct val="108000"/>
              </a:lnSpc>
            </a:pPr>
            <a:r>
              <a:t>obliterated Morison’s pouch, </a:t>
            </a:r>
          </a:p>
          <a:p>
            <a:pPr>
              <a:lnSpc>
                <a:spcPct val="108000"/>
              </a:lnSpc>
            </a:pPr>
            <a:r>
              <a:t>the need of more than two liver resections, </a:t>
            </a:r>
          </a:p>
          <a:p>
            <a:pPr>
              <a:lnSpc>
                <a:spcPct val="108000"/>
              </a:lnSpc>
            </a:pPr>
            <a:r>
              <a:t>involvement of the retrohepatic diaphragm, multiple and/or bilateral diaphragmatic carcinomatosis.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303">
                                            <p:txEl>
                                              <p:pRg st="1" end="1"/>
                                            </p:txEl>
                                          </p:spTgt>
                                        </p:tgtEl>
                                        <p:attrNameLst>
                                          <p:attrName>style.visibility</p:attrName>
                                        </p:attrNameLst>
                                      </p:cBhvr>
                                      <p:to>
                                        <p:strVal val="visible"/>
                                      </p:to>
                                    </p:set>
                                    <p:anim calcmode="lin" valueType="num">
                                      <p:cBhvr>
                                        <p:cTn id="7" dur="500" fill="hold"/>
                                        <p:tgtEl>
                                          <p:spTgt spid="303">
                                            <p:txEl>
                                              <p:pRg st="1" end="1"/>
                                            </p:txEl>
                                          </p:spTgt>
                                        </p:tgtEl>
                                        <p:attrNameLst>
                                          <p:attrName>ppt_x</p:attrName>
                                        </p:attrNameLst>
                                      </p:cBhvr>
                                      <p:tavLst>
                                        <p:tav tm="0">
                                          <p:val>
                                            <p:strVal val="#ppt_x"/>
                                          </p:val>
                                        </p:tav>
                                        <p:tav tm="100000">
                                          <p:val>
                                            <p:strVal val="#ppt_x"/>
                                          </p:val>
                                        </p:tav>
                                      </p:tavLst>
                                    </p:anim>
                                    <p:anim calcmode="lin" valueType="num">
                                      <p:cBhvr>
                                        <p:cTn id="8" dur="500" fill="hold"/>
                                        <p:tgtEl>
                                          <p:spTgt spid="3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iterate>
                                    <p:tmAbs val="0"/>
                                  </p:iterate>
                                  <p:childTnLst>
                                    <p:set>
                                      <p:cBhvr>
                                        <p:cTn id="12" fill="hold"/>
                                        <p:tgtEl>
                                          <p:spTgt spid="303">
                                            <p:txEl>
                                              <p:pRg st="2" end="2"/>
                                            </p:txEl>
                                          </p:spTgt>
                                        </p:tgtEl>
                                        <p:attrNameLst>
                                          <p:attrName>style.visibility</p:attrName>
                                        </p:attrNameLst>
                                      </p:cBhvr>
                                      <p:to>
                                        <p:strVal val="visible"/>
                                      </p:to>
                                    </p:set>
                                    <p:anim calcmode="lin" valueType="num">
                                      <p:cBhvr>
                                        <p:cTn id="13" dur="500" fill="hold"/>
                                        <p:tgtEl>
                                          <p:spTgt spid="303">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303">
                                            <p:txEl>
                                              <p:pRg st="2" end="2"/>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1" nodeType="afterEffect">
                                  <p:stCondLst>
                                    <p:cond delay="0"/>
                                  </p:stCondLst>
                                  <p:iterate>
                                    <p:tmAbs val="0"/>
                                  </p:iterate>
                                  <p:childTnLst>
                                    <p:set>
                                      <p:cBhvr>
                                        <p:cTn id="17" fill="hold"/>
                                        <p:tgtEl>
                                          <p:spTgt spid="303">
                                            <p:txEl>
                                              <p:pRg st="3" end="3"/>
                                            </p:txEl>
                                          </p:spTgt>
                                        </p:tgtEl>
                                        <p:attrNameLst>
                                          <p:attrName>style.visibility</p:attrName>
                                        </p:attrNameLst>
                                      </p:cBhvr>
                                      <p:to>
                                        <p:strVal val="visible"/>
                                      </p:to>
                                    </p:set>
                                    <p:anim calcmode="lin" valueType="num">
                                      <p:cBhvr>
                                        <p:cTn id="18" dur="500" fill="hold"/>
                                        <p:tgtEl>
                                          <p:spTgt spid="303">
                                            <p:txEl>
                                              <p:pRg st="3" end="3"/>
                                            </p:txEl>
                                          </p:spTgt>
                                        </p:tgtEl>
                                        <p:attrNameLst>
                                          <p:attrName>ppt_x</p:attrName>
                                        </p:attrNameLst>
                                      </p:cBhvr>
                                      <p:tavLst>
                                        <p:tav tm="0">
                                          <p:val>
                                            <p:strVal val="#ppt_x"/>
                                          </p:val>
                                        </p:tav>
                                        <p:tav tm="100000">
                                          <p:val>
                                            <p:strVal val="#ppt_x"/>
                                          </p:val>
                                        </p:tav>
                                      </p:tavLst>
                                    </p:anim>
                                    <p:anim calcmode="lin" valueType="num">
                                      <p:cBhvr>
                                        <p:cTn id="19" dur="500" fill="hold"/>
                                        <p:tgtEl>
                                          <p:spTgt spid="303">
                                            <p:txEl>
                                              <p:pRg st="3" end="3"/>
                                            </p:txEl>
                                          </p:spTgt>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1" nodeType="afterEffect">
                                  <p:stCondLst>
                                    <p:cond delay="0"/>
                                  </p:stCondLst>
                                  <p:iterate>
                                    <p:tmAbs val="0"/>
                                  </p:iterate>
                                  <p:childTnLst>
                                    <p:set>
                                      <p:cBhvr>
                                        <p:cTn id="22" fill="hold"/>
                                        <p:tgtEl>
                                          <p:spTgt spid="303">
                                            <p:txEl>
                                              <p:pRg st="4" end="4"/>
                                            </p:txEl>
                                          </p:spTgt>
                                        </p:tgtEl>
                                        <p:attrNameLst>
                                          <p:attrName>style.visibility</p:attrName>
                                        </p:attrNameLst>
                                      </p:cBhvr>
                                      <p:to>
                                        <p:strVal val="visible"/>
                                      </p:to>
                                    </p:set>
                                    <p:anim calcmode="lin" valueType="num">
                                      <p:cBhvr>
                                        <p:cTn id="23" dur="500" fill="hold"/>
                                        <p:tgtEl>
                                          <p:spTgt spid="303">
                                            <p:txEl>
                                              <p:pRg st="4" end="4"/>
                                            </p:txEl>
                                          </p:spTgt>
                                        </p:tgtEl>
                                        <p:attrNameLst>
                                          <p:attrName>ppt_x</p:attrName>
                                        </p:attrNameLst>
                                      </p:cBhvr>
                                      <p:tavLst>
                                        <p:tav tm="0">
                                          <p:val>
                                            <p:strVal val="#ppt_x"/>
                                          </p:val>
                                        </p:tav>
                                        <p:tav tm="100000">
                                          <p:val>
                                            <p:strVal val="#ppt_x"/>
                                          </p:val>
                                        </p:tav>
                                      </p:tavLst>
                                    </p:anim>
                                    <p:anim calcmode="lin" valueType="num">
                                      <p:cBhvr>
                                        <p:cTn id="24" dur="500" fill="hold"/>
                                        <p:tgtEl>
                                          <p:spTgt spid="30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1" build="p"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Title 1"/>
          <p:cNvSpPr txBox="1">
            <a:spLocks noGrp="1"/>
          </p:cNvSpPr>
          <p:nvPr>
            <p:ph type="title"/>
          </p:nvPr>
        </p:nvSpPr>
        <p:spPr>
          <a:prstGeom prst="rect">
            <a:avLst/>
          </a:prstGeom>
        </p:spPr>
        <p:txBody>
          <a:bodyPr/>
          <a:lstStyle/>
          <a:p>
            <a:endParaRPr/>
          </a:p>
        </p:txBody>
      </p:sp>
      <p:sp>
        <p:nvSpPr>
          <p:cNvPr id="306" name="Content Placeholder 2"/>
          <p:cNvSpPr txBox="1">
            <a:spLocks noGrp="1"/>
          </p:cNvSpPr>
          <p:nvPr>
            <p:ph type="body" idx="1"/>
          </p:nvPr>
        </p:nvSpPr>
        <p:spPr>
          <a:xfrm>
            <a:off x="593587" y="2092295"/>
            <a:ext cx="10515601" cy="3943050"/>
          </a:xfrm>
          <a:prstGeom prst="rect">
            <a:avLst/>
          </a:prstGeom>
          <a:ln>
            <a:solidFill>
              <a:srgbClr val="000000"/>
            </a:solidFill>
          </a:ln>
        </p:spPr>
        <p:txBody>
          <a:bodyPr/>
          <a:lstStyle/>
          <a:p>
            <a:r>
              <a:t>massive infiltration of more than three organs, </a:t>
            </a:r>
          </a:p>
          <a:p>
            <a:r>
              <a:t>bulky upper abdominal masses &gt;5 cm, </a:t>
            </a:r>
          </a:p>
          <a:p>
            <a:r>
              <a:t>pelvic bulky disease &gt;20 cm, </a:t>
            </a:r>
          </a:p>
          <a:p>
            <a:r>
              <a:t>the necessity of more than two bowel resections, </a:t>
            </a:r>
          </a:p>
          <a:p>
            <a:r>
              <a:t>&gt;2 bulky nodes, and obliterated splenocolic ligament.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306">
                                            <p:bg/>
                                          </p:spTgt>
                                        </p:tgtEl>
                                        <p:attrNameLst>
                                          <p:attrName>style.visibility</p:attrName>
                                        </p:attrNameLst>
                                      </p:cBhvr>
                                      <p:to>
                                        <p:strVal val="visible"/>
                                      </p:to>
                                    </p:set>
                                    <p:anim calcmode="lin" valueType="num">
                                      <p:cBhvr>
                                        <p:cTn id="7" dur="500" fill="hold"/>
                                        <p:tgtEl>
                                          <p:spTgt spid="306">
                                            <p:bg/>
                                          </p:spTgt>
                                        </p:tgtEl>
                                        <p:attrNameLst>
                                          <p:attrName>ppt_x</p:attrName>
                                        </p:attrNameLst>
                                      </p:cBhvr>
                                      <p:tavLst>
                                        <p:tav tm="0">
                                          <p:val>
                                            <p:strVal val="#ppt_x"/>
                                          </p:val>
                                        </p:tav>
                                        <p:tav tm="100000">
                                          <p:val>
                                            <p:strVal val="#ppt_x"/>
                                          </p:val>
                                        </p:tav>
                                      </p:tavLst>
                                    </p:anim>
                                    <p:anim calcmode="lin" valueType="num">
                                      <p:cBhvr>
                                        <p:cTn id="8" dur="500" fill="hold"/>
                                        <p:tgtEl>
                                          <p:spTgt spid="306">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306">
                                            <p:txEl>
                                              <p:pRg st="0" end="0"/>
                                            </p:txEl>
                                          </p:spTgt>
                                        </p:tgtEl>
                                        <p:attrNameLst>
                                          <p:attrName>style.visibility</p:attrName>
                                        </p:attrNameLst>
                                      </p:cBhvr>
                                      <p:to>
                                        <p:strVal val="visible"/>
                                      </p:to>
                                    </p:set>
                                    <p:anim calcmode="lin" valueType="num">
                                      <p:cBhvr>
                                        <p:cTn id="11" dur="500" fill="hold"/>
                                        <p:tgtEl>
                                          <p:spTgt spid="306">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306">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1" nodeType="afterEffect">
                                  <p:stCondLst>
                                    <p:cond delay="0"/>
                                  </p:stCondLst>
                                  <p:iterate>
                                    <p:tmAbs val="0"/>
                                  </p:iterate>
                                  <p:childTnLst>
                                    <p:set>
                                      <p:cBhvr>
                                        <p:cTn id="15" fill="hold"/>
                                        <p:tgtEl>
                                          <p:spTgt spid="306">
                                            <p:txEl>
                                              <p:pRg st="1" end="1"/>
                                            </p:txEl>
                                          </p:spTgt>
                                        </p:tgtEl>
                                        <p:attrNameLst>
                                          <p:attrName>style.visibility</p:attrName>
                                        </p:attrNameLst>
                                      </p:cBhvr>
                                      <p:to>
                                        <p:strVal val="visible"/>
                                      </p:to>
                                    </p:set>
                                    <p:anim calcmode="lin" valueType="num">
                                      <p:cBhvr>
                                        <p:cTn id="16" dur="500" fill="hold"/>
                                        <p:tgtEl>
                                          <p:spTgt spid="306">
                                            <p:txEl>
                                              <p:pRg st="1" end="1"/>
                                            </p:txEl>
                                          </p:spTgt>
                                        </p:tgtEl>
                                        <p:attrNameLst>
                                          <p:attrName>ppt_x</p:attrName>
                                        </p:attrNameLst>
                                      </p:cBhvr>
                                      <p:tavLst>
                                        <p:tav tm="0">
                                          <p:val>
                                            <p:strVal val="#ppt_x"/>
                                          </p:val>
                                        </p:tav>
                                        <p:tav tm="100000">
                                          <p:val>
                                            <p:strVal val="#ppt_x"/>
                                          </p:val>
                                        </p:tav>
                                      </p:tavLst>
                                    </p:anim>
                                    <p:anim calcmode="lin" valueType="num">
                                      <p:cBhvr>
                                        <p:cTn id="17" dur="500" fill="hold"/>
                                        <p:tgtEl>
                                          <p:spTgt spid="306">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1" nodeType="afterEffect">
                                  <p:stCondLst>
                                    <p:cond delay="0"/>
                                  </p:stCondLst>
                                  <p:iterate>
                                    <p:tmAbs val="0"/>
                                  </p:iterate>
                                  <p:childTnLst>
                                    <p:set>
                                      <p:cBhvr>
                                        <p:cTn id="20" fill="hold"/>
                                        <p:tgtEl>
                                          <p:spTgt spid="306">
                                            <p:txEl>
                                              <p:pRg st="2" end="2"/>
                                            </p:txEl>
                                          </p:spTgt>
                                        </p:tgtEl>
                                        <p:attrNameLst>
                                          <p:attrName>style.visibility</p:attrName>
                                        </p:attrNameLst>
                                      </p:cBhvr>
                                      <p:to>
                                        <p:strVal val="visible"/>
                                      </p:to>
                                    </p:set>
                                    <p:anim calcmode="lin" valueType="num">
                                      <p:cBhvr>
                                        <p:cTn id="21" dur="500" fill="hold"/>
                                        <p:tgtEl>
                                          <p:spTgt spid="306">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306">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grpId="1" nodeType="afterEffect">
                                  <p:stCondLst>
                                    <p:cond delay="0"/>
                                  </p:stCondLst>
                                  <p:iterate>
                                    <p:tmAbs val="0"/>
                                  </p:iterate>
                                  <p:childTnLst>
                                    <p:set>
                                      <p:cBhvr>
                                        <p:cTn id="25" fill="hold"/>
                                        <p:tgtEl>
                                          <p:spTgt spid="306">
                                            <p:txEl>
                                              <p:pRg st="3" end="3"/>
                                            </p:txEl>
                                          </p:spTgt>
                                        </p:tgtEl>
                                        <p:attrNameLst>
                                          <p:attrName>style.visibility</p:attrName>
                                        </p:attrNameLst>
                                      </p:cBhvr>
                                      <p:to>
                                        <p:strVal val="visible"/>
                                      </p:to>
                                    </p:set>
                                    <p:anim calcmode="lin" valueType="num">
                                      <p:cBhvr>
                                        <p:cTn id="26" dur="500" fill="hold"/>
                                        <p:tgtEl>
                                          <p:spTgt spid="306">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306">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grpId="1" nodeType="afterEffect">
                                  <p:stCondLst>
                                    <p:cond delay="0"/>
                                  </p:stCondLst>
                                  <p:iterate>
                                    <p:tmAbs val="0"/>
                                  </p:iterate>
                                  <p:childTnLst>
                                    <p:set>
                                      <p:cBhvr>
                                        <p:cTn id="30" fill="hold"/>
                                        <p:tgtEl>
                                          <p:spTgt spid="306">
                                            <p:txEl>
                                              <p:pRg st="4" end="4"/>
                                            </p:txEl>
                                          </p:spTgt>
                                        </p:tgtEl>
                                        <p:attrNameLst>
                                          <p:attrName>style.visibility</p:attrName>
                                        </p:attrNameLst>
                                      </p:cBhvr>
                                      <p:to>
                                        <p:strVal val="visible"/>
                                      </p:to>
                                    </p:set>
                                    <p:anim calcmode="lin" valueType="num">
                                      <p:cBhvr>
                                        <p:cTn id="31" dur="500" fill="hold"/>
                                        <p:tgtEl>
                                          <p:spTgt spid="306">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30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 grpId="1" build="p"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Lands of history"/>
          <p:cNvSpPr txBox="1">
            <a:spLocks noGrp="1"/>
          </p:cNvSpPr>
          <p:nvPr>
            <p:ph type="title"/>
          </p:nvPr>
        </p:nvSpPr>
        <p:spPr>
          <a:xfrm>
            <a:off x="3631931" y="1247588"/>
            <a:ext cx="3830500" cy="897058"/>
          </a:xfrm>
          <a:prstGeom prst="rect">
            <a:avLst/>
          </a:prstGeom>
          <a:gradFill>
            <a:gsLst>
              <a:gs pos="0">
                <a:schemeClr val="accent1">
                  <a:hueOff val="359714"/>
                  <a:satOff val="-2302"/>
                  <a:lumOff val="28102"/>
                </a:schemeClr>
              </a:gs>
              <a:gs pos="100000">
                <a:schemeClr val="accent1">
                  <a:hueOff val="327301"/>
                  <a:satOff val="2531"/>
                  <a:lumOff val="21048"/>
                </a:schemeClr>
              </a:gs>
            </a:gsLst>
            <a:lin ang="5400000"/>
          </a:gradFill>
        </p:spPr>
        <p:txBody>
          <a:bodyPr/>
          <a:lstStyle/>
          <a:p>
            <a:r>
              <a:t>Lands of history</a:t>
            </a:r>
          </a:p>
        </p:txBody>
      </p:sp>
      <p:pic>
        <p:nvPicPr>
          <p:cNvPr id="131" name="Image" descr="Image"/>
          <p:cNvPicPr>
            <a:picLocks noChangeAspect="1"/>
          </p:cNvPicPr>
          <p:nvPr/>
        </p:nvPicPr>
        <p:blipFill>
          <a:blip r:embed="rId2"/>
          <a:stretch>
            <a:fillRect/>
          </a:stretch>
        </p:blipFill>
        <p:spPr>
          <a:xfrm>
            <a:off x="35306" y="2582837"/>
            <a:ext cx="6583101" cy="3377104"/>
          </a:xfrm>
          <a:prstGeom prst="rect">
            <a:avLst/>
          </a:prstGeom>
          <a:ln w="12700">
            <a:miter lim="400000"/>
          </a:ln>
        </p:spPr>
      </p:pic>
      <p:pic>
        <p:nvPicPr>
          <p:cNvPr id="132" name="pasted-movie.png" descr="pasted-movie.png"/>
          <p:cNvPicPr>
            <a:picLocks noChangeAspect="1"/>
          </p:cNvPicPr>
          <p:nvPr/>
        </p:nvPicPr>
        <p:blipFill>
          <a:blip r:embed="rId3"/>
          <a:stretch>
            <a:fillRect/>
          </a:stretch>
        </p:blipFill>
        <p:spPr>
          <a:xfrm>
            <a:off x="6741273" y="2406602"/>
            <a:ext cx="5357403" cy="3597671"/>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Title 1"/>
          <p:cNvSpPr txBox="1">
            <a:spLocks noGrp="1"/>
          </p:cNvSpPr>
          <p:nvPr>
            <p:ph type="title"/>
          </p:nvPr>
        </p:nvSpPr>
        <p:spPr>
          <a:prstGeom prst="rect">
            <a:avLst/>
          </a:prstGeom>
        </p:spPr>
        <p:txBody>
          <a:bodyPr/>
          <a:lstStyle/>
          <a:p>
            <a:endParaRPr/>
          </a:p>
        </p:txBody>
      </p:sp>
      <p:sp>
        <p:nvSpPr>
          <p:cNvPr id="309" name="Content Placeholder 2"/>
          <p:cNvSpPr txBox="1">
            <a:spLocks noGrp="1"/>
          </p:cNvSpPr>
          <p:nvPr>
            <p:ph type="body" idx="1"/>
          </p:nvPr>
        </p:nvSpPr>
        <p:spPr>
          <a:prstGeom prst="rect">
            <a:avLst/>
          </a:prstGeom>
          <a:ln cap="sq">
            <a:solidFill>
              <a:srgbClr val="C8C6BD"/>
            </a:solidFill>
            <a:miter lim="800000"/>
          </a:ln>
        </p:spPr>
        <p:txBody>
          <a:bodyPr/>
          <a:lstStyle/>
          <a:p>
            <a:endParaRPr/>
          </a:p>
          <a:p>
            <a:r>
              <a:t>Optimal cytoreduction was obtained in 95 and 88.4% in the LPC and APC groups, respectively. </a:t>
            </a:r>
          </a:p>
          <a:p>
            <a:endParaRPr/>
          </a:p>
          <a:p>
            <a:endParaRPr/>
          </a:p>
          <a:p>
            <a:r>
              <a:t>No intra-operative complication and 4 (19%) early postoperative complications were observed among patients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309"/>
                                        </p:tgtEl>
                                        <p:attrNameLst>
                                          <p:attrName>style.visibility</p:attrName>
                                        </p:attrNameLst>
                                      </p:cBhvr>
                                      <p:to>
                                        <p:strVal val="visible"/>
                                      </p:to>
                                    </p:set>
                                    <p:anim calcmode="lin" valueType="num">
                                      <p:cBhvr>
                                        <p:cTn id="7" dur="500" fill="hold"/>
                                        <p:tgtEl>
                                          <p:spTgt spid="309"/>
                                        </p:tgtEl>
                                        <p:attrNameLst>
                                          <p:attrName>ppt_x</p:attrName>
                                        </p:attrNameLst>
                                      </p:cBhvr>
                                      <p:tavLst>
                                        <p:tav tm="0">
                                          <p:val>
                                            <p:strVal val="#ppt_x"/>
                                          </p:val>
                                        </p:tav>
                                        <p:tav tm="100000">
                                          <p:val>
                                            <p:strVal val="#ppt_x"/>
                                          </p:val>
                                        </p:tav>
                                      </p:tavLst>
                                    </p:anim>
                                    <p:anim calcmode="lin" valueType="num">
                                      <p:cBhvr>
                                        <p:cTn id="8" dur="500" fill="hold"/>
                                        <p:tgtEl>
                                          <p:spTgt spid="3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 grpId="1"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Content Placeholder 2"/>
          <p:cNvSpPr txBox="1">
            <a:spLocks noGrp="1"/>
          </p:cNvSpPr>
          <p:nvPr>
            <p:ph type="body" idx="1"/>
          </p:nvPr>
        </p:nvSpPr>
        <p:spPr>
          <a:prstGeom prst="rect">
            <a:avLst/>
          </a:prstGeom>
          <a:ln cap="sq">
            <a:solidFill>
              <a:srgbClr val="C8C6BD"/>
            </a:solidFill>
            <a:miter lim="800000"/>
          </a:ln>
        </p:spPr>
        <p:txBody>
          <a:bodyPr/>
          <a:lstStyle/>
          <a:p>
            <a:endParaRPr/>
          </a:p>
          <a:p>
            <a:r>
              <a:t>With a median follow-up time of 47.3 months for LPC , 52 months for APC population, </a:t>
            </a:r>
          </a:p>
          <a:p>
            <a:r>
              <a:t>Recurrence rates were 33.3% and 35.5%, respectively.</a:t>
            </a:r>
          </a:p>
          <a:p>
            <a:r>
              <a:t> PFS and OS were comparable between groups with 100% of overall survival in the LPC group.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311">
                                            <p:txEl>
                                              <p:pRg st="1" end="1"/>
                                            </p:txEl>
                                          </p:spTgt>
                                        </p:tgtEl>
                                        <p:attrNameLst>
                                          <p:attrName>style.visibility</p:attrName>
                                        </p:attrNameLst>
                                      </p:cBhvr>
                                      <p:to>
                                        <p:strVal val="visible"/>
                                      </p:to>
                                    </p:set>
                                    <p:anim calcmode="lin" valueType="num">
                                      <p:cBhvr>
                                        <p:cTn id="7" dur="500" fill="hold"/>
                                        <p:tgtEl>
                                          <p:spTgt spid="311">
                                            <p:txEl>
                                              <p:pRg st="1" end="1"/>
                                            </p:txEl>
                                          </p:spTgt>
                                        </p:tgtEl>
                                        <p:attrNameLst>
                                          <p:attrName>ppt_x</p:attrName>
                                        </p:attrNameLst>
                                      </p:cBhvr>
                                      <p:tavLst>
                                        <p:tav tm="0">
                                          <p:val>
                                            <p:strVal val="#ppt_x"/>
                                          </p:val>
                                        </p:tav>
                                        <p:tav tm="100000">
                                          <p:val>
                                            <p:strVal val="#ppt_x"/>
                                          </p:val>
                                        </p:tav>
                                      </p:tavLst>
                                    </p:anim>
                                    <p:anim calcmode="lin" valueType="num">
                                      <p:cBhvr>
                                        <p:cTn id="8" dur="500" fill="hold"/>
                                        <p:tgtEl>
                                          <p:spTgt spid="311">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1" nodeType="afterEffect">
                                  <p:stCondLst>
                                    <p:cond delay="0"/>
                                  </p:stCondLst>
                                  <p:iterate>
                                    <p:tmAbs val="0"/>
                                  </p:iterate>
                                  <p:childTnLst>
                                    <p:set>
                                      <p:cBhvr>
                                        <p:cTn id="11" fill="hold"/>
                                        <p:tgtEl>
                                          <p:spTgt spid="311">
                                            <p:txEl>
                                              <p:pRg st="2" end="2"/>
                                            </p:txEl>
                                          </p:spTgt>
                                        </p:tgtEl>
                                        <p:attrNameLst>
                                          <p:attrName>style.visibility</p:attrName>
                                        </p:attrNameLst>
                                      </p:cBhvr>
                                      <p:to>
                                        <p:strVal val="visible"/>
                                      </p:to>
                                    </p:set>
                                    <p:anim calcmode="lin" valueType="num">
                                      <p:cBhvr>
                                        <p:cTn id="12" dur="500" fill="hold"/>
                                        <p:tgtEl>
                                          <p:spTgt spid="311">
                                            <p:txEl>
                                              <p:pRg st="2" end="2"/>
                                            </p:txEl>
                                          </p:spTgt>
                                        </p:tgtEl>
                                        <p:attrNameLst>
                                          <p:attrName>ppt_x</p:attrName>
                                        </p:attrNameLst>
                                      </p:cBhvr>
                                      <p:tavLst>
                                        <p:tav tm="0">
                                          <p:val>
                                            <p:strVal val="#ppt_x"/>
                                          </p:val>
                                        </p:tav>
                                        <p:tav tm="100000">
                                          <p:val>
                                            <p:strVal val="#ppt_x"/>
                                          </p:val>
                                        </p:tav>
                                      </p:tavLst>
                                    </p:anim>
                                    <p:anim calcmode="lin" valueType="num">
                                      <p:cBhvr>
                                        <p:cTn id="13" dur="500" fill="hold"/>
                                        <p:tgtEl>
                                          <p:spTgt spid="311">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1" nodeType="afterEffect">
                                  <p:stCondLst>
                                    <p:cond delay="0"/>
                                  </p:stCondLst>
                                  <p:iterate>
                                    <p:tmAbs val="0"/>
                                  </p:iterate>
                                  <p:childTnLst>
                                    <p:set>
                                      <p:cBhvr>
                                        <p:cTn id="16" fill="hold"/>
                                        <p:tgtEl>
                                          <p:spTgt spid="311">
                                            <p:txEl>
                                              <p:pRg st="3" end="3"/>
                                            </p:txEl>
                                          </p:spTgt>
                                        </p:tgtEl>
                                        <p:attrNameLst>
                                          <p:attrName>style.visibility</p:attrName>
                                        </p:attrNameLst>
                                      </p:cBhvr>
                                      <p:to>
                                        <p:strVal val="visible"/>
                                      </p:to>
                                    </p:set>
                                    <p:anim calcmode="lin" valueType="num">
                                      <p:cBhvr>
                                        <p:cTn id="17" dur="500" fill="hold"/>
                                        <p:tgtEl>
                                          <p:spTgt spid="311">
                                            <p:txEl>
                                              <p:pRg st="3" end="3"/>
                                            </p:txEl>
                                          </p:spTgt>
                                        </p:tgtEl>
                                        <p:attrNameLst>
                                          <p:attrName>ppt_x</p:attrName>
                                        </p:attrNameLst>
                                      </p:cBhvr>
                                      <p:tavLst>
                                        <p:tav tm="0">
                                          <p:val>
                                            <p:strVal val="#ppt_x"/>
                                          </p:val>
                                        </p:tav>
                                        <p:tav tm="100000">
                                          <p:val>
                                            <p:strVal val="#ppt_x"/>
                                          </p:val>
                                        </p:tav>
                                      </p:tavLst>
                                    </p:anim>
                                    <p:anim calcmode="lin" valueType="num">
                                      <p:cBhvr>
                                        <p:cTn id="18" dur="500" fill="hold"/>
                                        <p:tgtEl>
                                          <p:spTgt spid="3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 grpId="1" build="p"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Content Placeholder 2"/>
          <p:cNvSpPr txBox="1">
            <a:spLocks noGrp="1"/>
          </p:cNvSpPr>
          <p:nvPr>
            <p:ph type="body" idx="1"/>
          </p:nvPr>
        </p:nvSpPr>
        <p:spPr>
          <a:prstGeom prst="rect">
            <a:avLst/>
          </a:prstGeom>
          <a:ln cap="sq">
            <a:solidFill>
              <a:srgbClr val="C8C6BD"/>
            </a:solidFill>
            <a:miter lim="800000"/>
          </a:ln>
        </p:spPr>
        <p:txBody>
          <a:bodyPr/>
          <a:lstStyle/>
          <a:p>
            <a:r>
              <a:t> The 2 study groups were not comparable also in terms of initial tumor load and localization, due to the presence of strict exclusion criteria for laparoscopic debulking (LCEC).</a:t>
            </a:r>
          </a:p>
          <a:p>
            <a:endParaRPr/>
          </a:p>
          <a:p>
            <a:r>
              <a:t> The authors underlined the importance of their research like a pioneer experience representing a milestone in the treatment of advanced ovarian cancer and possibly the origin of a profound rethinking in the approach to this disease.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313">
                                            <p:bg/>
                                          </p:spTgt>
                                        </p:tgtEl>
                                        <p:attrNameLst>
                                          <p:attrName>style.visibility</p:attrName>
                                        </p:attrNameLst>
                                      </p:cBhvr>
                                      <p:to>
                                        <p:strVal val="visible"/>
                                      </p:to>
                                    </p:set>
                                    <p:anim calcmode="lin" valueType="num">
                                      <p:cBhvr>
                                        <p:cTn id="7" dur="500" fill="hold"/>
                                        <p:tgtEl>
                                          <p:spTgt spid="313">
                                            <p:bg/>
                                          </p:spTgt>
                                        </p:tgtEl>
                                        <p:attrNameLst>
                                          <p:attrName>ppt_x</p:attrName>
                                        </p:attrNameLst>
                                      </p:cBhvr>
                                      <p:tavLst>
                                        <p:tav tm="0">
                                          <p:val>
                                            <p:strVal val="#ppt_x"/>
                                          </p:val>
                                        </p:tav>
                                        <p:tav tm="100000">
                                          <p:val>
                                            <p:strVal val="#ppt_x"/>
                                          </p:val>
                                        </p:tav>
                                      </p:tavLst>
                                    </p:anim>
                                    <p:anim calcmode="lin" valueType="num">
                                      <p:cBhvr>
                                        <p:cTn id="8" dur="500" fill="hold"/>
                                        <p:tgtEl>
                                          <p:spTgt spid="313">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313">
                                            <p:txEl>
                                              <p:pRg st="0" end="0"/>
                                            </p:txEl>
                                          </p:spTgt>
                                        </p:tgtEl>
                                        <p:attrNameLst>
                                          <p:attrName>style.visibility</p:attrName>
                                        </p:attrNameLst>
                                      </p:cBhvr>
                                      <p:to>
                                        <p:strVal val="visible"/>
                                      </p:to>
                                    </p:set>
                                    <p:anim calcmode="lin" valueType="num">
                                      <p:cBhvr>
                                        <p:cTn id="11" dur="500" fill="hold"/>
                                        <p:tgtEl>
                                          <p:spTgt spid="313">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31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1" nodeType="afterEffect">
                                  <p:stCondLst>
                                    <p:cond delay="0"/>
                                  </p:stCondLst>
                                  <p:iterate>
                                    <p:tmAbs val="0"/>
                                  </p:iterate>
                                  <p:childTnLst>
                                    <p:set>
                                      <p:cBhvr>
                                        <p:cTn id="15" fill="hold"/>
                                        <p:tgtEl>
                                          <p:spTgt spid="313">
                                            <p:txEl>
                                              <p:pRg st="1" end="1"/>
                                            </p:txEl>
                                          </p:spTgt>
                                        </p:tgtEl>
                                        <p:attrNameLst>
                                          <p:attrName>style.visibility</p:attrName>
                                        </p:attrNameLst>
                                      </p:cBhvr>
                                      <p:to>
                                        <p:strVal val="visible"/>
                                      </p:to>
                                    </p:set>
                                    <p:anim calcmode="lin" valueType="num">
                                      <p:cBhvr>
                                        <p:cTn id="16" dur="500" fill="hold"/>
                                        <p:tgtEl>
                                          <p:spTgt spid="313">
                                            <p:txEl>
                                              <p:pRg st="1" end="1"/>
                                            </p:txEl>
                                          </p:spTgt>
                                        </p:tgtEl>
                                        <p:attrNameLst>
                                          <p:attrName>ppt_x</p:attrName>
                                        </p:attrNameLst>
                                      </p:cBhvr>
                                      <p:tavLst>
                                        <p:tav tm="0">
                                          <p:val>
                                            <p:strVal val="#ppt_x"/>
                                          </p:val>
                                        </p:tav>
                                        <p:tav tm="100000">
                                          <p:val>
                                            <p:strVal val="#ppt_x"/>
                                          </p:val>
                                        </p:tav>
                                      </p:tavLst>
                                    </p:anim>
                                    <p:anim calcmode="lin" valueType="num">
                                      <p:cBhvr>
                                        <p:cTn id="17" dur="500" fill="hold"/>
                                        <p:tgtEl>
                                          <p:spTgt spid="313">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1" nodeType="afterEffect">
                                  <p:stCondLst>
                                    <p:cond delay="0"/>
                                  </p:stCondLst>
                                  <p:iterate>
                                    <p:tmAbs val="0"/>
                                  </p:iterate>
                                  <p:childTnLst>
                                    <p:set>
                                      <p:cBhvr>
                                        <p:cTn id="20" fill="hold"/>
                                        <p:tgtEl>
                                          <p:spTgt spid="313">
                                            <p:txEl>
                                              <p:pRg st="2" end="2"/>
                                            </p:txEl>
                                          </p:spTgt>
                                        </p:tgtEl>
                                        <p:attrNameLst>
                                          <p:attrName>style.visibility</p:attrName>
                                        </p:attrNameLst>
                                      </p:cBhvr>
                                      <p:to>
                                        <p:strVal val="visible"/>
                                      </p:to>
                                    </p:set>
                                    <p:anim calcmode="lin" valueType="num">
                                      <p:cBhvr>
                                        <p:cTn id="21" dur="500" fill="hold"/>
                                        <p:tgtEl>
                                          <p:spTgt spid="313">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31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1" build="p"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Recurrent ovarian cancer"/>
          <p:cNvSpPr txBox="1">
            <a:spLocks noGrp="1"/>
          </p:cNvSpPr>
          <p:nvPr>
            <p:ph type="title"/>
          </p:nvPr>
        </p:nvSpPr>
        <p:spPr>
          <a:xfrm>
            <a:off x="838200" y="1157468"/>
            <a:ext cx="6919838" cy="897057"/>
          </a:xfrm>
          <a:prstGeom prst="rect">
            <a:avLst/>
          </a:prstGeom>
          <a:gradFill>
            <a:gsLst>
              <a:gs pos="0">
                <a:schemeClr val="accent1">
                  <a:hueOff val="359714"/>
                  <a:satOff val="-2302"/>
                  <a:lumOff val="28102"/>
                </a:schemeClr>
              </a:gs>
              <a:gs pos="100000">
                <a:schemeClr val="accent1">
                  <a:hueOff val="327301"/>
                  <a:satOff val="2531"/>
                  <a:lumOff val="21048"/>
                </a:schemeClr>
              </a:gs>
            </a:gsLst>
            <a:lin ang="5400000"/>
          </a:gradFill>
        </p:spPr>
        <p:txBody>
          <a:bodyPr/>
          <a:lstStyle/>
          <a:p>
            <a:r>
              <a:t>Recurrent ovarian cancer </a:t>
            </a:r>
          </a:p>
        </p:txBody>
      </p:sp>
      <p:sp>
        <p:nvSpPr>
          <p:cNvPr id="316" name="Double-click to edit"/>
          <p:cNvSpPr txBox="1">
            <a:spLocks noGrp="1"/>
          </p:cNvSpPr>
          <p:nvPr>
            <p:ph type="body" idx="1"/>
          </p:nvPr>
        </p:nvSpPr>
        <p:spPr>
          <a:prstGeom prst="rect">
            <a:avLst/>
          </a:prstGeom>
        </p:spPr>
        <p:txBody>
          <a:bodyPr/>
          <a:lstStyle/>
          <a:p>
            <a:endParaRPr/>
          </a:p>
        </p:txBody>
      </p:sp>
      <p:pic>
        <p:nvPicPr>
          <p:cNvPr id="317" name="Screenshot 2024-11-27 at 1.32.11 PM.png" descr="Screenshot 2024-11-27 at 1.32.11 PM.png"/>
          <p:cNvPicPr>
            <a:picLocks noChangeAspect="1"/>
          </p:cNvPicPr>
          <p:nvPr/>
        </p:nvPicPr>
        <p:blipFill>
          <a:blip r:embed="rId2"/>
          <a:srcRect l="22832" t="23227" r="22832" b="46343"/>
          <a:stretch>
            <a:fillRect/>
          </a:stretch>
        </p:blipFill>
        <p:spPr>
          <a:xfrm>
            <a:off x="27890" y="2292139"/>
            <a:ext cx="5962068" cy="2086801"/>
          </a:xfrm>
          <a:prstGeom prst="rect">
            <a:avLst/>
          </a:prstGeom>
          <a:ln w="12700">
            <a:miter lim="400000"/>
          </a:ln>
        </p:spPr>
      </p:pic>
      <p:pic>
        <p:nvPicPr>
          <p:cNvPr id="318" name="Screenshot 2024-11-27 at 1.33.03 PM.png" descr="Screenshot 2024-11-27 at 1.33.03 PM.png"/>
          <p:cNvPicPr>
            <a:picLocks noChangeAspect="1"/>
          </p:cNvPicPr>
          <p:nvPr/>
        </p:nvPicPr>
        <p:blipFill>
          <a:blip r:embed="rId3"/>
          <a:srcRect l="21928" t="22565" r="24529" b="44757"/>
          <a:stretch>
            <a:fillRect/>
          </a:stretch>
        </p:blipFill>
        <p:spPr>
          <a:xfrm>
            <a:off x="6054088" y="2214947"/>
            <a:ext cx="5875065" cy="2240990"/>
          </a:xfrm>
          <a:prstGeom prst="rect">
            <a:avLst/>
          </a:prstGeom>
          <a:ln w="12700">
            <a:miter lim="400000"/>
          </a:ln>
        </p:spPr>
      </p:pic>
      <p:pic>
        <p:nvPicPr>
          <p:cNvPr id="319" name="Screenshot 2024-11-27 at 1.34.24 PM.png" descr="Screenshot 2024-11-27 at 1.34.24 PM.png"/>
          <p:cNvPicPr>
            <a:picLocks noChangeAspect="1"/>
          </p:cNvPicPr>
          <p:nvPr/>
        </p:nvPicPr>
        <p:blipFill>
          <a:blip r:embed="rId4"/>
          <a:srcRect l="9578" t="27402" r="24741" b="47291"/>
          <a:stretch>
            <a:fillRect/>
          </a:stretch>
        </p:blipFill>
        <p:spPr>
          <a:xfrm>
            <a:off x="2095278" y="4822094"/>
            <a:ext cx="7206906" cy="1735522"/>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Double-click to edit"/>
          <p:cNvSpPr txBox="1">
            <a:spLocks noGrp="1"/>
          </p:cNvSpPr>
          <p:nvPr>
            <p:ph type="title"/>
          </p:nvPr>
        </p:nvSpPr>
        <p:spPr>
          <a:prstGeom prst="rect">
            <a:avLst/>
          </a:prstGeom>
        </p:spPr>
        <p:txBody>
          <a:bodyPr/>
          <a:lstStyle/>
          <a:p>
            <a:endParaRPr/>
          </a:p>
        </p:txBody>
      </p:sp>
      <p:sp>
        <p:nvSpPr>
          <p:cNvPr id="322" name="Double-click to edit"/>
          <p:cNvSpPr txBox="1">
            <a:spLocks noGrp="1"/>
          </p:cNvSpPr>
          <p:nvPr>
            <p:ph type="body" idx="1"/>
          </p:nvPr>
        </p:nvSpPr>
        <p:spPr>
          <a:prstGeom prst="rect">
            <a:avLst/>
          </a:prstGeom>
        </p:spPr>
        <p:txBody>
          <a:bodyPr/>
          <a:lstStyle/>
          <a:p>
            <a:endParaRPr/>
          </a:p>
        </p:txBody>
      </p:sp>
      <p:pic>
        <p:nvPicPr>
          <p:cNvPr id="323" name="Screenshot 2024-11-27 at 1.33.18 PM.png" descr="Screenshot 2024-11-27 at 1.33.18 PM.png"/>
          <p:cNvPicPr>
            <a:picLocks noChangeAspect="1"/>
          </p:cNvPicPr>
          <p:nvPr/>
        </p:nvPicPr>
        <p:blipFill>
          <a:blip r:embed="rId2"/>
          <a:srcRect l="24533" t="21407" r="24533" b="53109"/>
          <a:stretch>
            <a:fillRect/>
          </a:stretch>
        </p:blipFill>
        <p:spPr>
          <a:xfrm>
            <a:off x="5881893" y="1032964"/>
            <a:ext cx="5588812" cy="1747592"/>
          </a:xfrm>
          <a:prstGeom prst="rect">
            <a:avLst/>
          </a:prstGeom>
          <a:ln w="12700">
            <a:miter lim="400000"/>
          </a:ln>
        </p:spPr>
      </p:pic>
      <p:pic>
        <p:nvPicPr>
          <p:cNvPr id="324" name="Screenshot 2024-11-27 at 1.37.51 PM.png" descr="Screenshot 2024-11-27 at 1.37.51 PM.png"/>
          <p:cNvPicPr>
            <a:picLocks noChangeAspect="1"/>
          </p:cNvPicPr>
          <p:nvPr/>
        </p:nvPicPr>
        <p:blipFill>
          <a:blip r:embed="rId3"/>
          <a:srcRect l="45780" t="45738" r="29540" b="19388"/>
          <a:stretch>
            <a:fillRect/>
          </a:stretch>
        </p:blipFill>
        <p:spPr>
          <a:xfrm>
            <a:off x="422392" y="1153715"/>
            <a:ext cx="5152639" cy="4550552"/>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Title 1"/>
          <p:cNvSpPr txBox="1">
            <a:spLocks noGrp="1"/>
          </p:cNvSpPr>
          <p:nvPr>
            <p:ph type="title"/>
          </p:nvPr>
        </p:nvSpPr>
        <p:spPr>
          <a:xfrm>
            <a:off x="2265230" y="730371"/>
            <a:ext cx="3260000" cy="897058"/>
          </a:xfrm>
          <a:prstGeom prst="rect">
            <a:avLst/>
          </a:prstGeom>
          <a:gradFill>
            <a:gsLst>
              <a:gs pos="0">
                <a:schemeClr val="accent1">
                  <a:hueOff val="359714"/>
                  <a:satOff val="-2302"/>
                  <a:lumOff val="28102"/>
                </a:schemeClr>
              </a:gs>
              <a:gs pos="100000">
                <a:schemeClr val="accent1">
                  <a:hueOff val="327301"/>
                  <a:satOff val="2531"/>
                  <a:lumOff val="21048"/>
                </a:schemeClr>
              </a:gs>
            </a:gsLst>
            <a:lin ang="5400000"/>
          </a:gradFill>
          <a:ln cap="sq">
            <a:solidFill>
              <a:srgbClr val="C8C6BD"/>
            </a:solidFill>
            <a:miter lim="800000"/>
          </a:ln>
        </p:spPr>
        <p:txBody>
          <a:bodyPr/>
          <a:lstStyle/>
          <a:p>
            <a:pPr defTabSz="548640">
              <a:defRPr sz="2640"/>
            </a:pPr>
            <a:br/>
            <a:r>
              <a:rPr b="1"/>
              <a:t>Take home message </a:t>
            </a:r>
          </a:p>
        </p:txBody>
      </p:sp>
      <p:sp>
        <p:nvSpPr>
          <p:cNvPr id="327" name="Content Placeholder 2"/>
          <p:cNvSpPr txBox="1">
            <a:spLocks noGrp="1"/>
          </p:cNvSpPr>
          <p:nvPr>
            <p:ph type="body" idx="1"/>
          </p:nvPr>
        </p:nvSpPr>
        <p:spPr>
          <a:xfrm>
            <a:off x="838200" y="2246613"/>
            <a:ext cx="10515600" cy="3943049"/>
          </a:xfrm>
          <a:prstGeom prst="rect">
            <a:avLst/>
          </a:prstGeom>
          <a:ln cap="sq">
            <a:solidFill>
              <a:srgbClr val="C8C6BD"/>
            </a:solidFill>
            <a:miter lim="800000"/>
          </a:ln>
        </p:spPr>
        <p:txBody>
          <a:bodyPr/>
          <a:lstStyle/>
          <a:p>
            <a:pPr marL="384047" indent="-384047">
              <a:lnSpc>
                <a:spcPct val="135000"/>
              </a:lnSpc>
              <a:defRPr sz="2300"/>
            </a:pPr>
            <a:r>
              <a:t>MIS role has been gaining significant advancements in gynecologic oncology</a:t>
            </a:r>
          </a:p>
          <a:p>
            <a:pPr marL="384047" indent="-384047">
              <a:lnSpc>
                <a:spcPct val="135000"/>
              </a:lnSpc>
              <a:defRPr sz="2300"/>
            </a:pPr>
            <a:r>
              <a:t>Laparoscopy has not been the gold standard in treatment of ovarian cancer to date, but it is widely accepted in carefully selected cases of lap assessment,  IDS and early stage ovarian cancer patients</a:t>
            </a:r>
          </a:p>
          <a:p>
            <a:pPr marL="384047" indent="-384047">
              <a:lnSpc>
                <a:spcPct val="135000"/>
              </a:lnSpc>
              <a:defRPr sz="2300"/>
            </a:pPr>
            <a:r>
              <a:t>Careful patient selection and counseling.</a:t>
            </a:r>
          </a:p>
          <a:p>
            <a:pPr marL="384047" indent="-384047">
              <a:lnSpc>
                <a:spcPct val="135000"/>
              </a:lnSpc>
              <a:defRPr sz="2300"/>
            </a:pPr>
            <a:r>
              <a:t>Laparoscopy is a tool not a goal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326"/>
                                        </p:tgtEl>
                                        <p:attrNameLst>
                                          <p:attrName>style.visibility</p:attrName>
                                        </p:attrNameLst>
                                      </p:cBhvr>
                                      <p:to>
                                        <p:strVal val="visible"/>
                                      </p:to>
                                    </p:set>
                                    <p:anim calcmode="lin" valueType="num">
                                      <p:cBhvr>
                                        <p:cTn id="7" dur="500" fill="hold"/>
                                        <p:tgtEl>
                                          <p:spTgt spid="326"/>
                                        </p:tgtEl>
                                        <p:attrNameLst>
                                          <p:attrName>ppt_x</p:attrName>
                                        </p:attrNameLst>
                                      </p:cBhvr>
                                      <p:tavLst>
                                        <p:tav tm="0">
                                          <p:val>
                                            <p:strVal val="#ppt_x"/>
                                          </p:val>
                                        </p:tav>
                                        <p:tav tm="100000">
                                          <p:val>
                                            <p:strVal val="#ppt_x"/>
                                          </p:val>
                                        </p:tav>
                                      </p:tavLst>
                                    </p:anim>
                                    <p:anim calcmode="lin" valueType="num">
                                      <p:cBhvr>
                                        <p:cTn id="8" dur="500" fill="hold"/>
                                        <p:tgtEl>
                                          <p:spTgt spid="3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p:tmAbs val="0"/>
                                  </p:iterate>
                                  <p:childTnLst>
                                    <p:set>
                                      <p:cBhvr>
                                        <p:cTn id="12" fill="hold"/>
                                        <p:tgtEl>
                                          <p:spTgt spid="327">
                                            <p:bg/>
                                          </p:spTgt>
                                        </p:tgtEl>
                                        <p:attrNameLst>
                                          <p:attrName>style.visibility</p:attrName>
                                        </p:attrNameLst>
                                      </p:cBhvr>
                                      <p:to>
                                        <p:strVal val="visible"/>
                                      </p:to>
                                    </p:set>
                                    <p:anim calcmode="lin" valueType="num">
                                      <p:cBhvr>
                                        <p:cTn id="13" dur="500" fill="hold"/>
                                        <p:tgtEl>
                                          <p:spTgt spid="327">
                                            <p:bg/>
                                          </p:spTgt>
                                        </p:tgtEl>
                                        <p:attrNameLst>
                                          <p:attrName>ppt_x</p:attrName>
                                        </p:attrNameLst>
                                      </p:cBhvr>
                                      <p:tavLst>
                                        <p:tav tm="0">
                                          <p:val>
                                            <p:strVal val="#ppt_x"/>
                                          </p:val>
                                        </p:tav>
                                        <p:tav tm="100000">
                                          <p:val>
                                            <p:strVal val="#ppt_x"/>
                                          </p:val>
                                        </p:tav>
                                      </p:tavLst>
                                    </p:anim>
                                    <p:anim calcmode="lin" valueType="num">
                                      <p:cBhvr>
                                        <p:cTn id="14" dur="500" fill="hold"/>
                                        <p:tgtEl>
                                          <p:spTgt spid="327">
                                            <p:bg/>
                                          </p:spTgt>
                                        </p:tgtEl>
                                        <p:attrNameLst>
                                          <p:attrName>ppt_y</p:attrName>
                                        </p:attrNameLst>
                                      </p:cBhvr>
                                      <p:tavLst>
                                        <p:tav tm="0">
                                          <p:val>
                                            <p:strVal val="1+#ppt_h/2"/>
                                          </p:val>
                                        </p:tav>
                                        <p:tav tm="100000">
                                          <p:val>
                                            <p:strVal val="#ppt_y"/>
                                          </p:val>
                                        </p:tav>
                                      </p:tavLst>
                                    </p:anim>
                                  </p:childTnLst>
                                </p:cTn>
                              </p:par>
                              <p:par>
                                <p:cTn id="15" presetID="2" presetClass="entr" presetSubtype="4" fill="hold" grpId="2" nodeType="withEffect">
                                  <p:stCondLst>
                                    <p:cond delay="0"/>
                                  </p:stCondLst>
                                  <p:iterate>
                                    <p:tmAbs val="0"/>
                                  </p:iterate>
                                  <p:childTnLst>
                                    <p:set>
                                      <p:cBhvr>
                                        <p:cTn id="16" fill="hold"/>
                                        <p:tgtEl>
                                          <p:spTgt spid="327">
                                            <p:txEl>
                                              <p:pRg st="0" end="0"/>
                                            </p:txEl>
                                          </p:spTgt>
                                        </p:tgtEl>
                                        <p:attrNameLst>
                                          <p:attrName>style.visibility</p:attrName>
                                        </p:attrNameLst>
                                      </p:cBhvr>
                                      <p:to>
                                        <p:strVal val="visible"/>
                                      </p:to>
                                    </p:set>
                                    <p:anim calcmode="lin" valueType="num">
                                      <p:cBhvr>
                                        <p:cTn id="17" dur="500" fill="hold"/>
                                        <p:tgtEl>
                                          <p:spTgt spid="327">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3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2" nodeType="clickEffect">
                                  <p:stCondLst>
                                    <p:cond delay="0"/>
                                  </p:stCondLst>
                                  <p:iterate>
                                    <p:tmAbs val="0"/>
                                  </p:iterate>
                                  <p:childTnLst>
                                    <p:set>
                                      <p:cBhvr>
                                        <p:cTn id="22" fill="hold"/>
                                        <p:tgtEl>
                                          <p:spTgt spid="327">
                                            <p:txEl>
                                              <p:pRg st="1" end="1"/>
                                            </p:txEl>
                                          </p:spTgt>
                                        </p:tgtEl>
                                        <p:attrNameLst>
                                          <p:attrName>style.visibility</p:attrName>
                                        </p:attrNameLst>
                                      </p:cBhvr>
                                      <p:to>
                                        <p:strVal val="visible"/>
                                      </p:to>
                                    </p:set>
                                    <p:anim calcmode="lin" valueType="num">
                                      <p:cBhvr>
                                        <p:cTn id="23" dur="500" fill="hold"/>
                                        <p:tgtEl>
                                          <p:spTgt spid="327">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3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2" nodeType="clickEffect">
                                  <p:stCondLst>
                                    <p:cond delay="0"/>
                                  </p:stCondLst>
                                  <p:iterate>
                                    <p:tmAbs val="0"/>
                                  </p:iterate>
                                  <p:childTnLst>
                                    <p:set>
                                      <p:cBhvr>
                                        <p:cTn id="28" fill="hold"/>
                                        <p:tgtEl>
                                          <p:spTgt spid="327">
                                            <p:txEl>
                                              <p:pRg st="2" end="2"/>
                                            </p:txEl>
                                          </p:spTgt>
                                        </p:tgtEl>
                                        <p:attrNameLst>
                                          <p:attrName>style.visibility</p:attrName>
                                        </p:attrNameLst>
                                      </p:cBhvr>
                                      <p:to>
                                        <p:strVal val="visible"/>
                                      </p:to>
                                    </p:set>
                                    <p:anim calcmode="lin" valueType="num">
                                      <p:cBhvr>
                                        <p:cTn id="29" dur="500" fill="hold"/>
                                        <p:tgtEl>
                                          <p:spTgt spid="327">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2" nodeType="clickEffect">
                                  <p:stCondLst>
                                    <p:cond delay="0"/>
                                  </p:stCondLst>
                                  <p:iterate>
                                    <p:tmAbs val="0"/>
                                  </p:iterate>
                                  <p:childTnLst>
                                    <p:set>
                                      <p:cBhvr>
                                        <p:cTn id="34" fill="hold"/>
                                        <p:tgtEl>
                                          <p:spTgt spid="327">
                                            <p:txEl>
                                              <p:pRg st="3" end="3"/>
                                            </p:txEl>
                                          </p:spTgt>
                                        </p:tgtEl>
                                        <p:attrNameLst>
                                          <p:attrName>style.visibility</p:attrName>
                                        </p:attrNameLst>
                                      </p:cBhvr>
                                      <p:to>
                                        <p:strVal val="visible"/>
                                      </p:to>
                                    </p:set>
                                    <p:anim calcmode="lin" valueType="num">
                                      <p:cBhvr>
                                        <p:cTn id="35" dur="500" fill="hold"/>
                                        <p:tgtEl>
                                          <p:spTgt spid="327">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32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 grpId="1" animBg="1" advAuto="0"/>
      <p:bldP spid="327" grpId="2" build="p"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Double-click to edit"/>
          <p:cNvSpPr txBox="1">
            <a:spLocks noGrp="1"/>
          </p:cNvSpPr>
          <p:nvPr>
            <p:ph type="body" idx="1"/>
          </p:nvPr>
        </p:nvSpPr>
        <p:spPr>
          <a:prstGeom prst="rect">
            <a:avLst/>
          </a:prstGeom>
        </p:spPr>
        <p:txBody>
          <a:bodyPr/>
          <a:lstStyle/>
          <a:p>
            <a:endParaRPr/>
          </a:p>
        </p:txBody>
      </p:sp>
      <p:pic>
        <p:nvPicPr>
          <p:cNvPr id="330" name="pasted-movie.png" descr="pasted-movie.png"/>
          <p:cNvPicPr>
            <a:picLocks noChangeAspect="1"/>
          </p:cNvPicPr>
          <p:nvPr/>
        </p:nvPicPr>
        <p:blipFill>
          <a:blip r:embed="rId2"/>
          <a:stretch>
            <a:fillRect/>
          </a:stretch>
        </p:blipFill>
        <p:spPr>
          <a:xfrm>
            <a:off x="5665566" y="1433779"/>
            <a:ext cx="2857501" cy="2857501"/>
          </a:xfrm>
          <a:prstGeom prst="rect">
            <a:avLst/>
          </a:prstGeom>
          <a:ln w="12700">
            <a:miter lim="400000"/>
          </a:ln>
        </p:spPr>
      </p:pic>
      <p:pic>
        <p:nvPicPr>
          <p:cNvPr id="331" name="Page-1.jpg" descr="Page-1.jpg"/>
          <p:cNvPicPr>
            <a:picLocks noChangeAspect="1"/>
          </p:cNvPicPr>
          <p:nvPr/>
        </p:nvPicPr>
        <p:blipFill>
          <a:blip r:embed="rId3"/>
          <a:stretch>
            <a:fillRect/>
          </a:stretch>
        </p:blipFill>
        <p:spPr>
          <a:xfrm>
            <a:off x="764737" y="339413"/>
            <a:ext cx="4355321" cy="6179174"/>
          </a:xfrm>
          <a:prstGeom prst="rect">
            <a:avLst/>
          </a:prstGeom>
          <a:ln w="12700">
            <a:miter lim="400000"/>
          </a:ln>
        </p:spPr>
      </p:pic>
      <p:pic>
        <p:nvPicPr>
          <p:cNvPr id="332" name="pasted-movie.png" descr="pasted-movie.png"/>
          <p:cNvPicPr>
            <a:picLocks noChangeAspect="1"/>
          </p:cNvPicPr>
          <p:nvPr/>
        </p:nvPicPr>
        <p:blipFill>
          <a:blip r:embed="rId4"/>
          <a:stretch>
            <a:fillRect/>
          </a:stretch>
        </p:blipFill>
        <p:spPr>
          <a:xfrm>
            <a:off x="9068575" y="4267630"/>
            <a:ext cx="2996110" cy="2255759"/>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Laparoscopy is a tool not a goal"/>
          <p:cNvSpPr txBox="1">
            <a:spLocks noGrp="1"/>
          </p:cNvSpPr>
          <p:nvPr>
            <p:ph type="title"/>
          </p:nvPr>
        </p:nvSpPr>
        <p:spPr>
          <a:prstGeom prst="rect">
            <a:avLst/>
          </a:prstGeom>
        </p:spPr>
        <p:txBody>
          <a:bodyPr/>
          <a:lstStyle/>
          <a:p>
            <a:r>
              <a:t>Laparoscopy is a tool not a goal </a:t>
            </a:r>
          </a:p>
        </p:txBody>
      </p:sp>
      <p:sp>
        <p:nvSpPr>
          <p:cNvPr id="135" name="Using all our available tools for the best benefit of the patient ."/>
          <p:cNvSpPr txBox="1">
            <a:spLocks noGrp="1"/>
          </p:cNvSpPr>
          <p:nvPr>
            <p:ph type="body" sz="quarter" idx="1"/>
          </p:nvPr>
        </p:nvSpPr>
        <p:spPr>
          <a:xfrm>
            <a:off x="357223" y="2431525"/>
            <a:ext cx="4798941" cy="1581564"/>
          </a:xfrm>
          <a:prstGeom prst="rect">
            <a:avLst/>
          </a:prstGeom>
          <a:ln>
            <a:solidFill>
              <a:srgbClr val="000000"/>
            </a:solidFill>
          </a:ln>
        </p:spPr>
        <p:txBody>
          <a:bodyPr/>
          <a:lstStyle/>
          <a:p>
            <a:r>
              <a:t>Using all our available tools for the best benefit of the patient .</a:t>
            </a:r>
          </a:p>
        </p:txBody>
      </p:sp>
      <p:pic>
        <p:nvPicPr>
          <p:cNvPr id="136" name="pasted-movie.png" descr="pasted-movie.png"/>
          <p:cNvPicPr>
            <a:picLocks noChangeAspect="1"/>
          </p:cNvPicPr>
          <p:nvPr/>
        </p:nvPicPr>
        <p:blipFill>
          <a:blip r:embed="rId2"/>
          <a:stretch>
            <a:fillRect/>
          </a:stretch>
        </p:blipFill>
        <p:spPr>
          <a:xfrm>
            <a:off x="6657885" y="2600455"/>
            <a:ext cx="5117215" cy="3331713"/>
          </a:xfrm>
          <a:prstGeom prst="rect">
            <a:avLst/>
          </a:prstGeom>
          <a:ln w="12700">
            <a:miter lim="400000"/>
          </a:ln>
        </p:spPr>
      </p:pic>
      <p:pic>
        <p:nvPicPr>
          <p:cNvPr id="137" name="pasted-movie.png" descr="pasted-movie.png"/>
          <p:cNvPicPr>
            <a:picLocks noChangeAspect="1"/>
          </p:cNvPicPr>
          <p:nvPr/>
        </p:nvPicPr>
        <p:blipFill>
          <a:blip r:embed="rId3"/>
          <a:stretch>
            <a:fillRect/>
          </a:stretch>
        </p:blipFill>
        <p:spPr>
          <a:xfrm>
            <a:off x="128041" y="4673325"/>
            <a:ext cx="4356101" cy="1866901"/>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Why MIS?"/>
          <p:cNvSpPr txBox="1">
            <a:spLocks noGrp="1"/>
          </p:cNvSpPr>
          <p:nvPr>
            <p:ph type="title"/>
          </p:nvPr>
        </p:nvSpPr>
        <p:spPr>
          <a:prstGeom prst="rect">
            <a:avLst/>
          </a:prstGeom>
        </p:spPr>
        <p:txBody>
          <a:bodyPr/>
          <a:lstStyle/>
          <a:p>
            <a:r>
              <a:t>Why MIS?</a:t>
            </a:r>
          </a:p>
        </p:txBody>
      </p:sp>
      <p:pic>
        <p:nvPicPr>
          <p:cNvPr id="140" name="pasted-movie.png" descr="pasted-movie.png"/>
          <p:cNvPicPr>
            <a:picLocks noChangeAspect="1"/>
          </p:cNvPicPr>
          <p:nvPr/>
        </p:nvPicPr>
        <p:blipFill>
          <a:blip r:embed="rId2"/>
          <a:stretch>
            <a:fillRect/>
          </a:stretch>
        </p:blipFill>
        <p:spPr>
          <a:xfrm>
            <a:off x="2547097" y="2311068"/>
            <a:ext cx="5570470" cy="3788739"/>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Why not MIS ?"/>
          <p:cNvSpPr txBox="1">
            <a:spLocks noGrp="1"/>
          </p:cNvSpPr>
          <p:nvPr>
            <p:ph type="title"/>
          </p:nvPr>
        </p:nvSpPr>
        <p:spPr>
          <a:xfrm>
            <a:off x="838200" y="1157468"/>
            <a:ext cx="4030806" cy="897057"/>
          </a:xfrm>
          <a:prstGeom prst="rect">
            <a:avLst/>
          </a:prstGeom>
          <a:ln>
            <a:solidFill>
              <a:schemeClr val="accent1"/>
            </a:solidFill>
            <a:miter lim="800000"/>
          </a:ln>
        </p:spPr>
        <p:txBody>
          <a:bodyPr/>
          <a:lstStyle/>
          <a:p>
            <a:r>
              <a:t>Why not MIS ?</a:t>
            </a:r>
          </a:p>
        </p:txBody>
      </p:sp>
      <p:sp>
        <p:nvSpPr>
          <p:cNvPr id="143" name="Large masses .…"/>
          <p:cNvSpPr txBox="1">
            <a:spLocks noGrp="1"/>
          </p:cNvSpPr>
          <p:nvPr>
            <p:ph type="body" idx="1"/>
          </p:nvPr>
        </p:nvSpPr>
        <p:spPr>
          <a:prstGeom prst="rect">
            <a:avLst/>
          </a:prstGeom>
          <a:ln>
            <a:solidFill>
              <a:srgbClr val="000000"/>
            </a:solidFill>
          </a:ln>
        </p:spPr>
        <p:txBody>
          <a:bodyPr/>
          <a:lstStyle/>
          <a:p>
            <a:r>
              <a:t>Large masses .</a:t>
            </a:r>
          </a:p>
          <a:p>
            <a:r>
              <a:t>Most cases presented in stage III-IV with high PCI , heavy disease load.</a:t>
            </a:r>
          </a:p>
          <a:p>
            <a:r>
              <a:t>Complex surgeries , Multiorgan resections.</a:t>
            </a:r>
          </a:p>
          <a:p>
            <a:r>
              <a:t>Challenging Lymphadenectomy ( Mainly para-aortic).</a:t>
            </a:r>
          </a:p>
          <a:p>
            <a:r>
              <a:t>HIPEC ?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Ovarian cancer"/>
          <p:cNvSpPr txBox="1">
            <a:spLocks noGrp="1"/>
          </p:cNvSpPr>
          <p:nvPr>
            <p:ph type="title"/>
          </p:nvPr>
        </p:nvSpPr>
        <p:spPr>
          <a:xfrm>
            <a:off x="2693504" y="760555"/>
            <a:ext cx="3704238" cy="897058"/>
          </a:xfrm>
          <a:prstGeom prst="rect">
            <a:avLst/>
          </a:prstGeom>
          <a:gradFill>
            <a:gsLst>
              <a:gs pos="0">
                <a:schemeClr val="accent3">
                  <a:hueOff val="72236"/>
                  <a:satOff val="-4461"/>
                  <a:lumOff val="27353"/>
                </a:schemeClr>
              </a:gs>
              <a:gs pos="50000">
                <a:srgbClr val="91E0E6"/>
              </a:gs>
              <a:gs pos="100000">
                <a:schemeClr val="accent3">
                  <a:hueOff val="62072"/>
                  <a:lumOff val="19861"/>
                </a:schemeClr>
              </a:gs>
            </a:gsLst>
            <a:lin ang="5400000"/>
          </a:gradFill>
          <a:ln>
            <a:solidFill>
              <a:srgbClr val="000000"/>
            </a:solidFill>
          </a:ln>
        </p:spPr>
        <p:txBody>
          <a:bodyPr/>
          <a:lstStyle/>
          <a:p>
            <a:r>
              <a:t>Ovarian cancer </a:t>
            </a:r>
          </a:p>
        </p:txBody>
      </p:sp>
      <p:sp>
        <p:nvSpPr>
          <p:cNvPr id="146" name="Suspected .…"/>
          <p:cNvSpPr txBox="1">
            <a:spLocks noGrp="1"/>
          </p:cNvSpPr>
          <p:nvPr>
            <p:ph type="body" sz="quarter" idx="1"/>
          </p:nvPr>
        </p:nvSpPr>
        <p:spPr>
          <a:xfrm>
            <a:off x="838200" y="2233913"/>
            <a:ext cx="4057208" cy="2470990"/>
          </a:xfrm>
          <a:prstGeom prst="rect">
            <a:avLst/>
          </a:prstGeom>
          <a:ln>
            <a:solidFill>
              <a:srgbClr val="000000"/>
            </a:solidFill>
          </a:ln>
        </p:spPr>
        <p:txBody>
          <a:bodyPr/>
          <a:lstStyle/>
          <a:p>
            <a:pPr marL="217170" indent="-217170" defTabSz="868680">
              <a:spcBef>
                <a:spcPts val="900"/>
              </a:spcBef>
              <a:defRPr sz="2660"/>
            </a:pPr>
            <a:r>
              <a:t>Suspected .</a:t>
            </a:r>
          </a:p>
          <a:p>
            <a:pPr marL="217170" indent="-217170" defTabSz="868680">
              <a:spcBef>
                <a:spcPts val="900"/>
              </a:spcBef>
              <a:defRPr sz="2660"/>
            </a:pPr>
            <a:r>
              <a:t>Borderline .</a:t>
            </a:r>
          </a:p>
          <a:p>
            <a:pPr marL="217170" indent="-217170" defTabSz="868680">
              <a:spcBef>
                <a:spcPts val="900"/>
              </a:spcBef>
              <a:defRPr sz="2660"/>
            </a:pPr>
            <a:r>
              <a:t>Early . </a:t>
            </a:r>
          </a:p>
          <a:p>
            <a:pPr marL="217170" indent="-217170" defTabSz="868680">
              <a:spcBef>
                <a:spcPts val="900"/>
              </a:spcBef>
              <a:defRPr sz="2660"/>
            </a:pPr>
            <a:r>
              <a:t>Advanced  .</a:t>
            </a:r>
          </a:p>
          <a:p>
            <a:pPr marL="217170" indent="-217170" defTabSz="868680">
              <a:spcBef>
                <a:spcPts val="900"/>
              </a:spcBef>
              <a:defRPr sz="2660"/>
            </a:pPr>
            <a:r>
              <a:t>Recurrent.</a:t>
            </a:r>
          </a:p>
        </p:txBody>
      </p:sp>
      <p:pic>
        <p:nvPicPr>
          <p:cNvPr id="147" name="IMG_5492.jpeg" descr="IMG_5492.jpeg"/>
          <p:cNvPicPr>
            <a:picLocks noChangeAspect="1"/>
          </p:cNvPicPr>
          <p:nvPr/>
        </p:nvPicPr>
        <p:blipFill>
          <a:blip r:embed="rId2"/>
          <a:srcRect b="29220"/>
          <a:stretch>
            <a:fillRect/>
          </a:stretch>
        </p:blipFill>
        <p:spPr>
          <a:xfrm>
            <a:off x="7582126" y="2110289"/>
            <a:ext cx="3966942" cy="374369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tage I -II"/>
          <p:cNvSpPr txBox="1">
            <a:spLocks noGrp="1"/>
          </p:cNvSpPr>
          <p:nvPr>
            <p:ph type="title"/>
          </p:nvPr>
        </p:nvSpPr>
        <p:spPr>
          <a:xfrm>
            <a:off x="568770" y="305156"/>
            <a:ext cx="3516299" cy="897058"/>
          </a:xfrm>
          <a:prstGeom prst="rect">
            <a:avLst/>
          </a:prstGeom>
          <a:gradFill>
            <a:gsLst>
              <a:gs pos="0">
                <a:schemeClr val="accent3">
                  <a:hueOff val="72236"/>
                  <a:satOff val="-4461"/>
                  <a:lumOff val="27353"/>
                </a:schemeClr>
              </a:gs>
              <a:gs pos="50000">
                <a:srgbClr val="91E0E6"/>
              </a:gs>
              <a:gs pos="100000">
                <a:schemeClr val="accent3">
                  <a:hueOff val="62072"/>
                  <a:lumOff val="19861"/>
                </a:schemeClr>
              </a:gs>
            </a:gsLst>
            <a:lin ang="5400000"/>
          </a:gradFill>
          <a:ln>
            <a:solidFill>
              <a:srgbClr val="000000"/>
            </a:solidFill>
          </a:ln>
        </p:spPr>
        <p:txBody>
          <a:bodyPr/>
          <a:lstStyle/>
          <a:p>
            <a:r>
              <a:t>Stage I -II</a:t>
            </a:r>
          </a:p>
        </p:txBody>
      </p:sp>
      <p:sp>
        <p:nvSpPr>
          <p:cNvPr id="150" name="Double-click to edit"/>
          <p:cNvSpPr txBox="1">
            <a:spLocks noGrp="1"/>
          </p:cNvSpPr>
          <p:nvPr>
            <p:ph type="body" idx="1"/>
          </p:nvPr>
        </p:nvSpPr>
        <p:spPr>
          <a:xfrm>
            <a:off x="838200" y="2259313"/>
            <a:ext cx="10515600" cy="3943049"/>
          </a:xfrm>
          <a:prstGeom prst="rect">
            <a:avLst/>
          </a:prstGeom>
        </p:spPr>
        <p:txBody>
          <a:bodyPr/>
          <a:lstStyle/>
          <a:p>
            <a:endParaRPr/>
          </a:p>
        </p:txBody>
      </p:sp>
      <p:pic>
        <p:nvPicPr>
          <p:cNvPr id="151" name="Screenshot 2024-04-12 at 1.23.44 PM.png" descr="Screenshot 2024-04-12 at 1.23.44 PM.png"/>
          <p:cNvPicPr>
            <a:picLocks noChangeAspect="1"/>
          </p:cNvPicPr>
          <p:nvPr/>
        </p:nvPicPr>
        <p:blipFill>
          <a:blip r:embed="rId2"/>
          <a:srcRect l="30950" t="25575" r="11395" b="33637"/>
          <a:stretch>
            <a:fillRect/>
          </a:stretch>
        </p:blipFill>
        <p:spPr>
          <a:xfrm>
            <a:off x="7241953" y="1183847"/>
            <a:ext cx="4466453" cy="1974879"/>
          </a:xfrm>
          <a:prstGeom prst="rect">
            <a:avLst/>
          </a:prstGeom>
          <a:ln w="12700">
            <a:miter lim="400000"/>
          </a:ln>
        </p:spPr>
      </p:pic>
      <p:pic>
        <p:nvPicPr>
          <p:cNvPr id="152" name="Screenshot 2024-04-13 at 12.19.32 PM.png" descr="Screenshot 2024-04-13 at 12.19.32 PM.png"/>
          <p:cNvPicPr>
            <a:picLocks noChangeAspect="1"/>
          </p:cNvPicPr>
          <p:nvPr/>
        </p:nvPicPr>
        <p:blipFill>
          <a:blip r:embed="rId3"/>
          <a:srcRect l="38061" t="23922" r="13437" b="7707"/>
          <a:stretch>
            <a:fillRect/>
          </a:stretch>
        </p:blipFill>
        <p:spPr>
          <a:xfrm>
            <a:off x="438627" y="1313740"/>
            <a:ext cx="5461006" cy="4811464"/>
          </a:xfrm>
          <a:prstGeom prst="rect">
            <a:avLst/>
          </a:prstGeom>
          <a:ln w="12700">
            <a:miter lim="400000"/>
          </a:ln>
        </p:spPr>
      </p:pic>
      <p:sp>
        <p:nvSpPr>
          <p:cNvPr id="153" name="Arrow"/>
          <p:cNvSpPr/>
          <p:nvPr/>
        </p:nvSpPr>
        <p:spPr>
          <a:xfrm rot="10549211">
            <a:off x="5022328" y="1791700"/>
            <a:ext cx="1979618" cy="1270001"/>
          </a:xfrm>
          <a:prstGeom prst="rightArrow">
            <a:avLst>
              <a:gd name="adj1" fmla="val 32000"/>
              <a:gd name="adj2" fmla="val 64000"/>
            </a:avLst>
          </a:prstGeom>
          <a:gradFill>
            <a:gsLst>
              <a:gs pos="0">
                <a:schemeClr val="accent1">
                  <a:hueOff val="359714"/>
                  <a:satOff val="-2302"/>
                  <a:lumOff val="28102"/>
                </a:schemeClr>
              </a:gs>
              <a:gs pos="100000">
                <a:schemeClr val="accent1">
                  <a:hueOff val="327301"/>
                  <a:satOff val="2531"/>
                  <a:lumOff val="21048"/>
                </a:schemeClr>
              </a:gs>
            </a:gsLst>
            <a:lin ang="5400000"/>
          </a:gradFill>
          <a:ln w="12700">
            <a:solidFill>
              <a:schemeClr val="accent1"/>
            </a:solidFill>
            <a:miter/>
          </a:ln>
        </p:spPr>
        <p:txBody>
          <a:bodyPr lIns="45719" rIns="45719" anchor="ctr"/>
          <a:lstStyle/>
          <a:p>
            <a:endParaRPr/>
          </a:p>
        </p:txBody>
      </p:sp>
    </p:spTree>
  </p:cSld>
  <p:clrMapOvr>
    <a:masterClrMapping/>
  </p:clrMapOvr>
  <p:transition spd="med"/>
</p:sld>
</file>

<file path=ppt/theme/theme1.xml><?xml version="1.0" encoding="utf-8"?>
<a:theme xmlns:a="http://schemas.openxmlformats.org/drawingml/2006/main" name="OCMU+EGOS">
  <a:themeElements>
    <a:clrScheme name="OCMU+EGOS">
      <a:dk1>
        <a:srgbClr val="000000"/>
      </a:dk1>
      <a:lt1>
        <a:srgbClr val="FFFFFF"/>
      </a:lt1>
      <a:dk2>
        <a:srgbClr val="A7A7A7"/>
      </a:dk2>
      <a:lt2>
        <a:srgbClr val="535353"/>
      </a:lt2>
      <a:accent1>
        <a:srgbClr val="1CADE4"/>
      </a:accent1>
      <a:accent2>
        <a:srgbClr val="2683C6"/>
      </a:accent2>
      <a:accent3>
        <a:srgbClr val="27CED7"/>
      </a:accent3>
      <a:accent4>
        <a:srgbClr val="42BA97"/>
      </a:accent4>
      <a:accent5>
        <a:srgbClr val="3E8853"/>
      </a:accent5>
      <a:accent6>
        <a:srgbClr val="62A39F"/>
      </a:accent6>
      <a:hlink>
        <a:srgbClr val="0000FF"/>
      </a:hlink>
      <a:folHlink>
        <a:srgbClr val="FF00FF"/>
      </a:folHlink>
    </a:clrScheme>
    <a:fontScheme name="OCMU+EGOS">
      <a:majorFont>
        <a:latin typeface="Calibri"/>
        <a:ea typeface="Calibri"/>
        <a:cs typeface="Calibri"/>
      </a:majorFont>
      <a:minorFont>
        <a:latin typeface="Helvetica"/>
        <a:ea typeface="Helvetica"/>
        <a:cs typeface="Helvetica"/>
      </a:minorFont>
    </a:fontScheme>
    <a:fmtScheme name="OCMU+EGO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CMU+EGOS">
  <a:themeElements>
    <a:clrScheme name="OCMU+EGOS">
      <a:dk1>
        <a:srgbClr val="000000"/>
      </a:dk1>
      <a:lt1>
        <a:srgbClr val="FFFFFF"/>
      </a:lt1>
      <a:dk2>
        <a:srgbClr val="A7A7A7"/>
      </a:dk2>
      <a:lt2>
        <a:srgbClr val="535353"/>
      </a:lt2>
      <a:accent1>
        <a:srgbClr val="1CADE4"/>
      </a:accent1>
      <a:accent2>
        <a:srgbClr val="2683C6"/>
      </a:accent2>
      <a:accent3>
        <a:srgbClr val="27CED7"/>
      </a:accent3>
      <a:accent4>
        <a:srgbClr val="42BA97"/>
      </a:accent4>
      <a:accent5>
        <a:srgbClr val="3E8853"/>
      </a:accent5>
      <a:accent6>
        <a:srgbClr val="62A39F"/>
      </a:accent6>
      <a:hlink>
        <a:srgbClr val="0000FF"/>
      </a:hlink>
      <a:folHlink>
        <a:srgbClr val="FF00FF"/>
      </a:folHlink>
    </a:clrScheme>
    <a:fontScheme name="OCMU+EGOS">
      <a:majorFont>
        <a:latin typeface="Calibri"/>
        <a:ea typeface="Calibri"/>
        <a:cs typeface="Calibri"/>
      </a:majorFont>
      <a:minorFont>
        <a:latin typeface="Helvetica"/>
        <a:ea typeface="Helvetica"/>
        <a:cs typeface="Helvetica"/>
      </a:minorFont>
    </a:fontScheme>
    <a:fmtScheme name="OCMU+EGO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951</Words>
  <Application>Microsoft Office PowerPoint</Application>
  <PresentationFormat>Widescreen</PresentationFormat>
  <Paragraphs>107</Paragraphs>
  <Slides>46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Braggadocio</vt:lpstr>
      <vt:lpstr>Calibri</vt:lpstr>
      <vt:lpstr>Gill Sans MT</vt:lpstr>
      <vt:lpstr>OCMU+EGOS</vt:lpstr>
      <vt:lpstr>MIS in ovarian cancer surgery, Debate </vt:lpstr>
      <vt:lpstr>PowerPoint Presentation</vt:lpstr>
      <vt:lpstr>Conflicts of interest </vt:lpstr>
      <vt:lpstr>Lands of history</vt:lpstr>
      <vt:lpstr>Laparoscopy is a tool not a goal </vt:lpstr>
      <vt:lpstr>Why MIS?</vt:lpstr>
      <vt:lpstr>Why not MIS ?</vt:lpstr>
      <vt:lpstr>Ovarian cancer </vt:lpstr>
      <vt:lpstr>Stage I -II</vt:lpstr>
      <vt:lpstr>PowerPoint Presentation</vt:lpstr>
      <vt:lpstr>Tips for early ovarian cancer: </vt:lpstr>
      <vt:lpstr>Courtesy from Mohamed  Hamdy, OCMU </vt:lpstr>
      <vt:lpstr> Suspicious masses </vt:lpstr>
      <vt:lpstr>PowerPoint Presentation</vt:lpstr>
      <vt:lpstr>PowerPoint Presentation</vt:lpstr>
      <vt:lpstr>In our locality ?  Specialized radiology teams !</vt:lpstr>
      <vt:lpstr> Advanced Ovarian cancer</vt:lpstr>
      <vt:lpstr>Laparoscopic assessment    </vt:lpstr>
      <vt:lpstr> Laparoscopic assessment</vt:lpstr>
      <vt:lpstr>PowerPoint Presentation</vt:lpstr>
      <vt:lpstr>PowerPoint Presentation</vt:lpstr>
      <vt:lpstr>PowerPoint Presentation</vt:lpstr>
      <vt:lpstr>I do not give radiologists except one chance .</vt:lpstr>
      <vt:lpstr> Interval debulking surgery (IDS)  ( 3-4 cycles)  </vt:lpstr>
      <vt:lpstr>PowerPoint Presentation</vt:lpstr>
      <vt:lpstr> IDS</vt:lpstr>
      <vt:lpstr>PowerPoint Presentation</vt:lpstr>
      <vt:lpstr>PowerPoint Presentation</vt:lpstr>
      <vt:lpstr>PowerPoint Presentation</vt:lpstr>
      <vt:lpstr>PowerPoint Presentation</vt:lpstr>
      <vt:lpstr>HIPEC ?</vt:lpstr>
      <vt:lpstr> Primary Debulking Surgery</vt:lpstr>
      <vt:lpstr>PowerPoint Presentation</vt:lpstr>
      <vt:lpstr>PowerPoint Presentation</vt:lpstr>
      <vt:lpstr>PowerPoint Presentation</vt:lpstr>
      <vt:lpstr>PowerPoint Presentation</vt:lpstr>
      <vt:lpstr>PowerPoint Presentation</vt:lpstr>
      <vt:lpstr>Laparoscopic Cytoreduction Exclusion Criteria (LCEC)</vt:lpstr>
      <vt:lpstr>PowerPoint Presentation</vt:lpstr>
      <vt:lpstr>PowerPoint Presentation</vt:lpstr>
      <vt:lpstr>PowerPoint Presentation</vt:lpstr>
      <vt:lpstr>PowerPoint Presentation</vt:lpstr>
      <vt:lpstr>Recurrent ovarian cancer </vt:lpstr>
      <vt:lpstr>PowerPoint Presentation</vt:lpstr>
      <vt:lpstr> Take home message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Afoi Margaritidi</cp:lastModifiedBy>
  <cp:revision>1</cp:revision>
  <dcterms:modified xsi:type="dcterms:W3CDTF">2024-11-29T11:20:08Z</dcterms:modified>
</cp:coreProperties>
</file>