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8" r:id="rId3"/>
    <p:sldId id="685" r:id="rId4"/>
    <p:sldId id="663" r:id="rId5"/>
    <p:sldId id="690" r:id="rId6"/>
    <p:sldId id="691" r:id="rId7"/>
    <p:sldId id="688" r:id="rId8"/>
    <p:sldId id="689" r:id="rId9"/>
    <p:sldId id="671" r:id="rId10"/>
    <p:sldId id="645" r:id="rId11"/>
    <p:sldId id="652" r:id="rId12"/>
    <p:sldId id="670" r:id="rId13"/>
    <p:sldId id="674" r:id="rId14"/>
    <p:sldId id="684" r:id="rId15"/>
    <p:sldId id="673" r:id="rId16"/>
    <p:sldId id="665" r:id="rId17"/>
    <p:sldId id="681" r:id="rId18"/>
    <p:sldId id="646" r:id="rId19"/>
    <p:sldId id="387" r:id="rId20"/>
    <p:sldId id="686" r:id="rId21"/>
    <p:sldId id="257" r:id="rId22"/>
    <p:sldId id="653" r:id="rId23"/>
    <p:sldId id="346" r:id="rId24"/>
    <p:sldId id="347" r:id="rId25"/>
    <p:sldId id="312" r:id="rId26"/>
    <p:sldId id="386" r:id="rId27"/>
    <p:sldId id="282" r:id="rId28"/>
    <p:sldId id="683" r:id="rId29"/>
    <p:sldId id="399" r:id="rId30"/>
    <p:sldId id="400" r:id="rId31"/>
    <p:sldId id="402" r:id="rId32"/>
    <p:sldId id="401" r:id="rId33"/>
    <p:sldId id="687" r:id="rId34"/>
    <p:sldId id="682" r:id="rId35"/>
  </p:sldIdLst>
  <p:sldSz cx="12192000" cy="6858000"/>
  <p:notesSz cx="6858000" cy="9144000"/>
  <p:defaultTextStyle>
    <a:defPPr>
      <a:defRPr lang="en-L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6327"/>
  </p:normalViewPr>
  <p:slideViewPr>
    <p:cSldViewPr snapToGrid="0">
      <p:cViewPr varScale="1">
        <p:scale>
          <a:sx n="96" d="100"/>
          <a:sy n="96" d="100"/>
        </p:scale>
        <p:origin x="200" y="7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davidatallah/Desktop/hpv%20prevalenc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4062598425196851E-2"/>
          <c:y val="3.0231468608145864E-2"/>
          <c:w val="0.95593740157480311"/>
          <c:h val="0.9181481499665326"/>
        </c:manualLayout>
      </c:layout>
      <c:barChart>
        <c:barDir val="col"/>
        <c:grouping val="clustered"/>
        <c:varyColors val="0"/>
        <c:ser>
          <c:idx val="0"/>
          <c:order val="0"/>
          <c:spPr>
            <a:solidFill>
              <a:srgbClr val="7030A0"/>
            </a:solidFill>
            <a:ln>
              <a:noFill/>
            </a:ln>
            <a:effectLst>
              <a:innerShdw blurRad="114300">
                <a:schemeClr val="accent3"/>
              </a:innerShdw>
            </a:effectLst>
          </c:spPr>
          <c:invertIfNegative val="0"/>
          <c:dPt>
            <c:idx val="8"/>
            <c:invertIfNegative val="0"/>
            <c:bubble3D val="0"/>
            <c:spPr>
              <a:solidFill>
                <a:schemeClr val="accent3"/>
              </a:solidFill>
              <a:ln>
                <a:noFill/>
              </a:ln>
              <a:effectLst>
                <a:innerShdw blurRad="114300">
                  <a:schemeClr val="accent3"/>
                </a:innerShdw>
              </a:effectLst>
            </c:spPr>
            <c:extLst>
              <c:ext xmlns:c16="http://schemas.microsoft.com/office/drawing/2014/chart" uri="{C3380CC4-5D6E-409C-BE32-E72D297353CC}">
                <c16:uniqueId val="{00000001-8D70-6B49-BD00-5E50484EC764}"/>
              </c:ext>
            </c:extLst>
          </c:dPt>
          <c:dLbls>
            <c:dLbl>
              <c:idx val="15"/>
              <c:spPr>
                <a:solidFill>
                  <a:srgbClr val="FF00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LB"/>
                </a:p>
              </c:txPr>
              <c:dLblPos val="inEnd"/>
              <c:showLegendKey val="0"/>
              <c:showVal val="1"/>
              <c:showCatName val="0"/>
              <c:showSerName val="0"/>
              <c:showPercent val="0"/>
              <c:showBubbleSize val="0"/>
              <c:extLst>
                <c:ext xmlns:c16="http://schemas.microsoft.com/office/drawing/2014/chart" uri="{C3380CC4-5D6E-409C-BE32-E72D297353CC}">
                  <c16:uniqueId val="{00000002-8D70-6B49-BD00-5E50484EC76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LB"/>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Feuil1!$A$1:$A$16</c:f>
              <c:strCache>
                <c:ptCount val="16"/>
                <c:pt idx="0">
                  <c:v>Caribean</c:v>
                </c:pt>
                <c:pt idx="1">
                  <c:v>East africa</c:v>
                </c:pt>
                <c:pt idx="2">
                  <c:v>East Europe</c:v>
                </c:pt>
                <c:pt idx="3">
                  <c:v>West Africa</c:v>
                </c:pt>
                <c:pt idx="4">
                  <c:v>South Africa</c:v>
                </c:pt>
                <c:pt idx="5">
                  <c:v>South America</c:v>
                </c:pt>
                <c:pt idx="6">
                  <c:v>S.E. Asia</c:v>
                </c:pt>
                <c:pt idx="7">
                  <c:v>Central America</c:v>
                </c:pt>
                <c:pt idx="8">
                  <c:v>World</c:v>
                </c:pt>
                <c:pt idx="9">
                  <c:v>East Asia</c:v>
                </c:pt>
                <c:pt idx="10">
                  <c:v>North Europe</c:v>
                </c:pt>
                <c:pt idx="11">
                  <c:v>North Africa</c:v>
                </c:pt>
                <c:pt idx="12">
                  <c:v>West Europe</c:v>
                </c:pt>
                <c:pt idx="13">
                  <c:v>South Europe</c:v>
                </c:pt>
                <c:pt idx="14">
                  <c:v>North America</c:v>
                </c:pt>
                <c:pt idx="15">
                  <c:v>Western Asia</c:v>
                </c:pt>
              </c:strCache>
            </c:strRef>
          </c:cat>
          <c:val>
            <c:numRef>
              <c:f>Feuil1!$B$1:$B$16</c:f>
              <c:numCache>
                <c:formatCode>General</c:formatCode>
                <c:ptCount val="16"/>
                <c:pt idx="0">
                  <c:v>35.4</c:v>
                </c:pt>
                <c:pt idx="1">
                  <c:v>33.6</c:v>
                </c:pt>
                <c:pt idx="2">
                  <c:v>21.4</c:v>
                </c:pt>
                <c:pt idx="3">
                  <c:v>19.600000000000001</c:v>
                </c:pt>
                <c:pt idx="4">
                  <c:v>17.399999999999999</c:v>
                </c:pt>
                <c:pt idx="5">
                  <c:v>15.3</c:v>
                </c:pt>
                <c:pt idx="6">
                  <c:v>14</c:v>
                </c:pt>
                <c:pt idx="7">
                  <c:v>13</c:v>
                </c:pt>
                <c:pt idx="8">
                  <c:v>11.7</c:v>
                </c:pt>
                <c:pt idx="9">
                  <c:v>10.7</c:v>
                </c:pt>
                <c:pt idx="10">
                  <c:v>10</c:v>
                </c:pt>
                <c:pt idx="11">
                  <c:v>9.1999999999999993</c:v>
                </c:pt>
                <c:pt idx="12">
                  <c:v>9</c:v>
                </c:pt>
                <c:pt idx="13">
                  <c:v>8.8000000000000007</c:v>
                </c:pt>
                <c:pt idx="14">
                  <c:v>4.7</c:v>
                </c:pt>
                <c:pt idx="15">
                  <c:v>1.7</c:v>
                </c:pt>
              </c:numCache>
            </c:numRef>
          </c:val>
          <c:extLst>
            <c:ext xmlns:c16="http://schemas.microsoft.com/office/drawing/2014/chart" uri="{C3380CC4-5D6E-409C-BE32-E72D297353CC}">
              <c16:uniqueId val="{00000003-8D70-6B49-BD00-5E50484EC764}"/>
            </c:ext>
          </c:extLst>
        </c:ser>
        <c:dLbls>
          <c:showLegendKey val="0"/>
          <c:showVal val="0"/>
          <c:showCatName val="0"/>
          <c:showSerName val="0"/>
          <c:showPercent val="0"/>
          <c:showBubbleSize val="0"/>
        </c:dLbls>
        <c:gapWidth val="75"/>
        <c:overlap val="40"/>
        <c:axId val="1648747423"/>
        <c:axId val="1648744991"/>
      </c:barChart>
      <c:catAx>
        <c:axId val="1648747423"/>
        <c:scaling>
          <c:orientation val="minMax"/>
        </c:scaling>
        <c:delete val="0"/>
        <c:axPos val="b"/>
        <c:numFmt formatCode="General" sourceLinked="1"/>
        <c:majorTickMark val="none"/>
        <c:minorTickMark val="none"/>
        <c:tickLblPos val="nextTo"/>
        <c:spPr>
          <a:solidFill>
            <a:schemeClr val="accent6"/>
          </a:solidFill>
          <a:ln w="19050"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LB"/>
          </a:p>
        </c:txPr>
        <c:crossAx val="1648744991"/>
        <c:crosses val="autoZero"/>
        <c:auto val="1"/>
        <c:lblAlgn val="ctr"/>
        <c:lblOffset val="100"/>
        <c:noMultiLvlLbl val="0"/>
      </c:catAx>
      <c:valAx>
        <c:axId val="1648744991"/>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LB"/>
          </a:p>
        </c:txPr>
        <c:crossAx val="1648747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LB"/>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fr-FR"/>
              <a:t>Number of new cases per year 2005-2018</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LB"/>
        </a:p>
      </c:txPr>
    </c:title>
    <c:autoTitleDeleted val="0"/>
    <c:plotArea>
      <c:layout/>
      <c:scatterChart>
        <c:scatterStyle val="smoothMarker"/>
        <c:varyColors val="0"/>
        <c:ser>
          <c:idx val="0"/>
          <c:order val="0"/>
          <c:spPr>
            <a:ln w="28575" cap="rnd">
              <a:solidFill>
                <a:schemeClr val="lt1">
                  <a:alpha val="50000"/>
                </a:schemeClr>
              </a:solid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f>Feuil2!$A$1:$A$27</c:f>
              <c:numCache>
                <c:formatCode>General</c:formatCode>
                <c:ptCount val="27"/>
                <c:pt idx="0">
                  <c:v>2018</c:v>
                </c:pt>
                <c:pt idx="1">
                  <c:v>2016</c:v>
                </c:pt>
                <c:pt idx="2">
                  <c:v>2015</c:v>
                </c:pt>
                <c:pt idx="3">
                  <c:v>2014</c:v>
                </c:pt>
                <c:pt idx="4">
                  <c:v>2013</c:v>
                </c:pt>
                <c:pt idx="5">
                  <c:v>2012</c:v>
                </c:pt>
                <c:pt idx="6">
                  <c:v>2011</c:v>
                </c:pt>
                <c:pt idx="7">
                  <c:v>2010</c:v>
                </c:pt>
                <c:pt idx="8">
                  <c:v>2009</c:v>
                </c:pt>
                <c:pt idx="9">
                  <c:v>2008</c:v>
                </c:pt>
                <c:pt idx="10">
                  <c:v>2007</c:v>
                </c:pt>
                <c:pt idx="11">
                  <c:v>2006</c:v>
                </c:pt>
                <c:pt idx="12">
                  <c:v>2005</c:v>
                </c:pt>
              </c:numCache>
            </c:numRef>
          </c:xVal>
          <c:yVal>
            <c:numRef>
              <c:f>Feuil2!$B$1:$B$27</c:f>
              <c:numCache>
                <c:formatCode>General</c:formatCode>
                <c:ptCount val="27"/>
                <c:pt idx="0">
                  <c:v>192</c:v>
                </c:pt>
                <c:pt idx="1">
                  <c:v>108</c:v>
                </c:pt>
                <c:pt idx="2">
                  <c:v>103</c:v>
                </c:pt>
                <c:pt idx="3">
                  <c:v>127</c:v>
                </c:pt>
                <c:pt idx="4">
                  <c:v>76</c:v>
                </c:pt>
                <c:pt idx="5">
                  <c:v>116</c:v>
                </c:pt>
                <c:pt idx="6">
                  <c:v>113</c:v>
                </c:pt>
                <c:pt idx="7">
                  <c:v>102</c:v>
                </c:pt>
                <c:pt idx="8">
                  <c:v>75</c:v>
                </c:pt>
                <c:pt idx="9">
                  <c:v>105</c:v>
                </c:pt>
                <c:pt idx="10">
                  <c:v>100</c:v>
                </c:pt>
                <c:pt idx="11">
                  <c:v>76</c:v>
                </c:pt>
                <c:pt idx="12">
                  <c:v>82</c:v>
                </c:pt>
              </c:numCache>
            </c:numRef>
          </c:yVal>
          <c:smooth val="1"/>
          <c:extLst>
            <c:ext xmlns:c16="http://schemas.microsoft.com/office/drawing/2014/chart" uri="{C3380CC4-5D6E-409C-BE32-E72D297353CC}">
              <c16:uniqueId val="{00000000-5F25-AA4E-8673-20B668D9CFB9}"/>
            </c:ext>
          </c:extLst>
        </c:ser>
        <c:dLbls>
          <c:showLegendKey val="0"/>
          <c:showVal val="0"/>
          <c:showCatName val="0"/>
          <c:showSerName val="0"/>
          <c:showPercent val="0"/>
          <c:showBubbleSize val="0"/>
        </c:dLbls>
        <c:axId val="1689879503"/>
        <c:axId val="1689818975"/>
      </c:scatterChart>
      <c:valAx>
        <c:axId val="1689879503"/>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LB"/>
          </a:p>
        </c:txPr>
        <c:crossAx val="1689818975"/>
        <c:crosses val="autoZero"/>
        <c:crossBetween val="midCat"/>
      </c:valAx>
      <c:valAx>
        <c:axId val="1689818975"/>
        <c:scaling>
          <c:orientation val="minMax"/>
        </c:scaling>
        <c:delete val="0"/>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LB"/>
          </a:p>
        </c:txPr>
        <c:crossAx val="16898795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LB"/>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0.53284</cdr:x>
      <cdr:y>0.53973</cdr:y>
    </cdr:from>
    <cdr:to>
      <cdr:x>0.56366</cdr:x>
      <cdr:y>0.61181</cdr:y>
    </cdr:to>
    <cdr:sp macro="" textlink="">
      <cdr:nvSpPr>
        <cdr:cNvPr id="2" name="Fusionner 1">
          <a:extLst xmlns:a="http://schemas.openxmlformats.org/drawingml/2006/main">
            <a:ext uri="{FF2B5EF4-FFF2-40B4-BE49-F238E27FC236}">
              <a16:creationId xmlns:a16="http://schemas.microsoft.com/office/drawing/2014/main" id="{23AAFF21-D1F2-6E45-A30B-9D8FF4360685}"/>
            </a:ext>
          </a:extLst>
        </cdr:cNvPr>
        <cdr:cNvSpPr/>
      </cdr:nvSpPr>
      <cdr:spPr bwMode="auto">
        <a:xfrm xmlns:a="http://schemas.openxmlformats.org/drawingml/2006/main">
          <a:off x="5795962" y="2510472"/>
          <a:ext cx="335280" cy="335280"/>
        </a:xfrm>
        <a:prstGeom xmlns:a="http://schemas.openxmlformats.org/drawingml/2006/main" prst="flowChartMerge">
          <a:avLst/>
        </a:prstGeom>
        <a:solidFill xmlns:a="http://schemas.openxmlformats.org/drawingml/2006/main">
          <a:schemeClr val="accent1"/>
        </a:solidFill>
        <a:ln xmlns:a="http://schemas.openxmlformats.org/drawingml/2006/main" w="0">
          <a:solidFill>
            <a:schemeClr val="bg1"/>
          </a:solidFill>
          <a:miter lim="800000"/>
          <a:headEnd/>
          <a:tailEnd/>
        </a:ln>
      </cdr:spPr>
      <cdr:txBody>
        <a:bodyPr xmlns:a="http://schemas.openxmlformats.org/drawingml/2006/main" vertOverflow="clip" anchor="b"/>
        <a:lstStyle xmlns:a="http://schemas.openxmlformats.org/drawingml/2006/main"/>
        <a:p xmlns:a="http://schemas.openxmlformats.org/drawingml/2006/main">
          <a:endParaRPr lang="fr-FR"/>
        </a:p>
      </cdr:txBody>
    </cdr:sp>
  </cdr:relSizeAnchor>
  <cdr:relSizeAnchor xmlns:cdr="http://schemas.openxmlformats.org/drawingml/2006/chartDrawing">
    <cdr:from>
      <cdr:x>0.95502</cdr:x>
      <cdr:y>0.75051</cdr:y>
    </cdr:from>
    <cdr:to>
      <cdr:x>0.98584</cdr:x>
      <cdr:y>0.82259</cdr:y>
    </cdr:to>
    <cdr:sp macro="" textlink="">
      <cdr:nvSpPr>
        <cdr:cNvPr id="5" name="Fusionner 4">
          <a:extLst xmlns:a="http://schemas.openxmlformats.org/drawingml/2006/main">
            <a:ext uri="{FF2B5EF4-FFF2-40B4-BE49-F238E27FC236}">
              <a16:creationId xmlns:a16="http://schemas.microsoft.com/office/drawing/2014/main" id="{9E503ADF-59E5-3748-86F7-3F483D86EC4D}"/>
            </a:ext>
          </a:extLst>
        </cdr:cNvPr>
        <cdr:cNvSpPr/>
      </cdr:nvSpPr>
      <cdr:spPr bwMode="auto">
        <a:xfrm xmlns:a="http://schemas.openxmlformats.org/drawingml/2006/main">
          <a:off x="10388282" y="3490912"/>
          <a:ext cx="335280" cy="335280"/>
        </a:xfrm>
        <a:prstGeom xmlns:a="http://schemas.openxmlformats.org/drawingml/2006/main" prst="flowChartMerge">
          <a:avLst/>
        </a:prstGeom>
        <a:solidFill xmlns:a="http://schemas.openxmlformats.org/drawingml/2006/main">
          <a:schemeClr val="accent1"/>
        </a:solidFill>
        <a:ln xmlns:a="http://schemas.openxmlformats.org/drawingml/2006/main" w="0">
          <a:solidFill>
            <a:schemeClr val="bg1"/>
          </a:solidFill>
          <a:miter lim="800000"/>
          <a:headEnd/>
          <a:tailEnd/>
        </a:ln>
      </cdr:spPr>
      <cdr:txBody>
        <a:bodyPr xmlns:a="http://schemas.openxmlformats.org/drawingml/2006/main"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fr-F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40305-0728-DB43-A856-0D81E75A327B}" type="datetimeFigureOut">
              <a:rPr lang="en-LB" smtClean="0"/>
              <a:t>23/11/2024</a:t>
            </a:fld>
            <a:endParaRPr lang="en-L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B9E5B-C918-044B-8918-682CAA53005A}" type="slidenum">
              <a:rPr lang="en-LB" smtClean="0"/>
              <a:t>‹#›</a:t>
            </a:fld>
            <a:endParaRPr lang="en-LB"/>
          </a:p>
        </p:txBody>
      </p:sp>
    </p:spTree>
    <p:extLst>
      <p:ext uri="{BB962C8B-B14F-4D97-AF65-F5344CB8AC3E}">
        <p14:creationId xmlns:p14="http://schemas.microsoft.com/office/powerpoint/2010/main" val="641258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Cervical cancer is preventable through secondary and primary measures </a:t>
            </a:r>
          </a:p>
          <a:p>
            <a:r>
              <a:rPr lang="en-US" dirty="0"/>
              <a:t>This slide is borrowed from Dr </a:t>
            </a:r>
            <a:r>
              <a:rPr lang="en-US" dirty="0" err="1"/>
              <a:t>erin</a:t>
            </a:r>
            <a:r>
              <a:rPr lang="en-US" dirty="0"/>
              <a:t> Dean from </a:t>
            </a:r>
            <a:r>
              <a:rPr lang="en-US" dirty="0" err="1"/>
              <a:t>mannitoba</a:t>
            </a:r>
            <a:r>
              <a:rPr lang="en-US" dirty="0"/>
              <a:t> who is working on lowering the cervical cancer incidence in Canada to less than 4/100000. note that the actual incidence of CC in Canada is 8.3/100000 and there is 50 cases per year in </a:t>
            </a:r>
            <a:r>
              <a:rPr lang="en-US" dirty="0" err="1"/>
              <a:t>mannitoba</a:t>
            </a:r>
            <a:endParaRPr lang="en-LB" dirty="0"/>
          </a:p>
        </p:txBody>
      </p:sp>
      <p:sp>
        <p:nvSpPr>
          <p:cNvPr id="4" name="Slide Number Placeholder 3"/>
          <p:cNvSpPr>
            <a:spLocks noGrp="1"/>
          </p:cNvSpPr>
          <p:nvPr>
            <p:ph type="sldNum" sz="quarter" idx="5"/>
          </p:nvPr>
        </p:nvSpPr>
        <p:spPr/>
        <p:txBody>
          <a:bodyPr/>
          <a:lstStyle/>
          <a:p>
            <a:fld id="{EB9B9E5B-C918-044B-8918-682CAA53005A}" type="slidenum">
              <a:rPr lang="en-LB" smtClean="0"/>
              <a:t>2</a:t>
            </a:fld>
            <a:endParaRPr lang="en-LB"/>
          </a:p>
        </p:txBody>
      </p:sp>
    </p:spTree>
    <p:extLst>
      <p:ext uri="{BB962C8B-B14F-4D97-AF65-F5344CB8AC3E}">
        <p14:creationId xmlns:p14="http://schemas.microsoft.com/office/powerpoint/2010/main" val="3976012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These are the number of new cases by age group: you can notice that the group above 75 has the highest number of new cases in Lebanon compared to other </a:t>
            </a:r>
            <a:r>
              <a:rPr lang="en-US" dirty="0" err="1"/>
              <a:t>lebanese</a:t>
            </a:r>
            <a:r>
              <a:rPr lang="en-US" dirty="0"/>
              <a:t> groups;</a:t>
            </a:r>
          </a:p>
          <a:p>
            <a:r>
              <a:rPr lang="en-US" dirty="0"/>
              <a:t>Moreover, if you do the ratio between new cases by age group in Lebanon and new cases in western </a:t>
            </a:r>
            <a:r>
              <a:rPr lang="en-US" dirty="0" err="1"/>
              <a:t>asia</a:t>
            </a:r>
            <a:r>
              <a:rPr lang="en-US" dirty="0"/>
              <a:t> respectively you notice that the ratio is alarming . WHERE the incidence GROUP is the highest that means between 45 and 49yo. The ratio is 3 per cent in this younger age compared to 9 PER CENT IN THE OLDER AGE</a:t>
            </a:r>
          </a:p>
          <a:p>
            <a:r>
              <a:rPr lang="en-US" dirty="0"/>
              <a:t>THAT means these LEBANESE women were never screened or improperly screened</a:t>
            </a:r>
          </a:p>
          <a:p>
            <a:r>
              <a:rPr lang="en-US" dirty="0"/>
              <a:t>That is why taking the whole screening  history of the patient is essential</a:t>
            </a:r>
          </a:p>
          <a:p>
            <a:endParaRPr lang="en-US" dirty="0"/>
          </a:p>
        </p:txBody>
      </p:sp>
      <p:sp>
        <p:nvSpPr>
          <p:cNvPr id="4" name="Espace réservé du numéro de diapositive 3"/>
          <p:cNvSpPr>
            <a:spLocks noGrp="1"/>
          </p:cNvSpPr>
          <p:nvPr>
            <p:ph type="sldNum" sz="quarter" idx="5"/>
          </p:nvPr>
        </p:nvSpPr>
        <p:spPr/>
        <p:txBody>
          <a:bodyPr/>
          <a:lstStyle/>
          <a:p>
            <a:fld id="{21A7D937-2BD1-8941-9BDE-9E30198D164A}" type="slidenum">
              <a:rPr lang="en-US" smtClean="0"/>
              <a:t>16</a:t>
            </a:fld>
            <a:endParaRPr lang="en-US" dirty="0"/>
          </a:p>
        </p:txBody>
      </p:sp>
    </p:spTree>
    <p:extLst>
      <p:ext uri="{BB962C8B-B14F-4D97-AF65-F5344CB8AC3E}">
        <p14:creationId xmlns:p14="http://schemas.microsoft.com/office/powerpoint/2010/main" val="189635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r>
              <a:rPr lang="en-LB" dirty="0"/>
              <a:t>hen we look deeper in the numbers, we see that death number is high compared to western asia. </a:t>
            </a:r>
            <a:r>
              <a:rPr lang="en-US" dirty="0"/>
              <a:t>T</a:t>
            </a:r>
            <a:r>
              <a:rPr lang="en-LB" dirty="0"/>
              <a:t>he causes are multiple: opportunistic screening, diagnosis at late stage, inadequate treatment? </a:t>
            </a:r>
            <a:r>
              <a:rPr lang="en-US" dirty="0"/>
              <a:t>T</a:t>
            </a:r>
            <a:r>
              <a:rPr lang="en-LB" dirty="0"/>
              <a:t>he age standardized incidence rate and mortality are higher than the recommended ASIR and the incidences in western asia. </a:t>
            </a:r>
            <a:r>
              <a:rPr lang="en-US" dirty="0"/>
              <a:t>W</a:t>
            </a:r>
            <a:r>
              <a:rPr lang="en-LB" dirty="0"/>
              <a:t>e are in a bad place , because of lack of awareness, lack of national screening policies, and we must find solutions</a:t>
            </a:r>
          </a:p>
        </p:txBody>
      </p:sp>
      <p:sp>
        <p:nvSpPr>
          <p:cNvPr id="4" name="Slide Number Placeholder 3"/>
          <p:cNvSpPr>
            <a:spLocks noGrp="1"/>
          </p:cNvSpPr>
          <p:nvPr>
            <p:ph type="sldNum" sz="quarter" idx="5"/>
          </p:nvPr>
        </p:nvSpPr>
        <p:spPr/>
        <p:txBody>
          <a:bodyPr/>
          <a:lstStyle/>
          <a:p>
            <a:fld id="{EB9B9E5B-C918-044B-8918-682CAA53005A}" type="slidenum">
              <a:rPr lang="en-LB" smtClean="0"/>
              <a:t>17</a:t>
            </a:fld>
            <a:endParaRPr lang="en-LB"/>
          </a:p>
        </p:txBody>
      </p:sp>
    </p:spTree>
    <p:extLst>
      <p:ext uri="{BB962C8B-B14F-4D97-AF65-F5344CB8AC3E}">
        <p14:creationId xmlns:p14="http://schemas.microsoft.com/office/powerpoint/2010/main" val="234633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LB" dirty="0"/>
              <a:t>hese are numbers from the united arab emirates, where the incidence of cervical cancer is quite high: 9,4/100000 because of the high number of foreigners coming from europe, africa ans east asia, india, where the incidence of HPV is high</a:t>
            </a:r>
          </a:p>
        </p:txBody>
      </p:sp>
      <p:sp>
        <p:nvSpPr>
          <p:cNvPr id="4" name="Slide Number Placeholder 3"/>
          <p:cNvSpPr>
            <a:spLocks noGrp="1"/>
          </p:cNvSpPr>
          <p:nvPr>
            <p:ph type="sldNum" sz="quarter" idx="5"/>
          </p:nvPr>
        </p:nvSpPr>
        <p:spPr/>
        <p:txBody>
          <a:bodyPr/>
          <a:lstStyle/>
          <a:p>
            <a:fld id="{EB9B9E5B-C918-044B-8918-682CAA53005A}" type="slidenum">
              <a:rPr lang="en-LB" smtClean="0"/>
              <a:t>18</a:t>
            </a:fld>
            <a:endParaRPr lang="en-LB"/>
          </a:p>
        </p:txBody>
      </p:sp>
    </p:spTree>
    <p:extLst>
      <p:ext uri="{BB962C8B-B14F-4D97-AF65-F5344CB8AC3E}">
        <p14:creationId xmlns:p14="http://schemas.microsoft.com/office/powerpoint/2010/main" val="150639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3B990394-0FC3-E44D-8345-5BC8CC7A93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eaLnBrk="1" hangingPunct="1"/>
            <a:fld id="{B99AE1CB-230D-3B4C-9149-1CD628144481}" type="slidenum">
              <a:rPr lang="fr-FR" altLang="fr-FR" sz="1200">
                <a:solidFill>
                  <a:schemeClr val="tx1"/>
                </a:solidFill>
              </a:rPr>
              <a:pPr eaLnBrk="1" hangingPunct="1"/>
              <a:t>19</a:t>
            </a:fld>
            <a:endParaRPr lang="fr-FR" altLang="fr-FR" sz="1200">
              <a:solidFill>
                <a:schemeClr val="tx1"/>
              </a:solidFill>
            </a:endParaRPr>
          </a:p>
        </p:txBody>
      </p:sp>
      <p:sp>
        <p:nvSpPr>
          <p:cNvPr id="120835" name="Rectangle 2">
            <a:extLst>
              <a:ext uri="{FF2B5EF4-FFF2-40B4-BE49-F238E27FC236}">
                <a16:creationId xmlns:a16="http://schemas.microsoft.com/office/drawing/2014/main" id="{D0910D61-0556-E44C-9089-84FF38C66D10}"/>
              </a:ext>
            </a:extLst>
          </p:cNvPr>
          <p:cNvSpPr>
            <a:spLocks noGrp="1" noRot="1" noChangeAspect="1" noChangeArrowheads="1" noTextEdit="1"/>
          </p:cNvSpPr>
          <p:nvPr>
            <p:ph type="sldImg"/>
          </p:nvPr>
        </p:nvSpPr>
        <p:spPr>
          <a:xfrm>
            <a:off x="382588" y="684213"/>
            <a:ext cx="6097587" cy="3430587"/>
          </a:xfrm>
          <a:ln/>
        </p:spPr>
      </p:sp>
      <p:sp>
        <p:nvSpPr>
          <p:cNvPr id="120836" name="Rectangle 3">
            <a:extLst>
              <a:ext uri="{FF2B5EF4-FFF2-40B4-BE49-F238E27FC236}">
                <a16:creationId xmlns:a16="http://schemas.microsoft.com/office/drawing/2014/main" id="{E2E118F4-C168-0F41-948B-AEBB9F1F40DD}"/>
              </a:ext>
            </a:extLst>
          </p:cNvPr>
          <p:cNvSpPr>
            <a:spLocks noGrp="1" noChangeArrowheads="1"/>
          </p:cNvSpPr>
          <p:nvPr>
            <p:ph type="body" idx="1"/>
          </p:nvPr>
        </p:nvSpPr>
        <p:spPr>
          <a:xfrm>
            <a:off x="927100" y="4191000"/>
            <a:ext cx="5026025" cy="411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3" tIns="44956" rIns="89913" bIns="44956"/>
          <a:lstStyle/>
          <a:p>
            <a:pPr eaLnBrk="1" hangingPunct="1"/>
            <a:r>
              <a:rPr lang="fr-FR" altLang="fr-FR" dirty="0">
                <a:latin typeface="Arial" panose="020B0604020202020204" pitchFamily="34" charset="0"/>
                <a:cs typeface="Arial" panose="020B0604020202020204" pitchFamily="34" charset="0"/>
              </a:rPr>
              <a:t>The incidence of cervical cancer </a:t>
            </a:r>
            <a:r>
              <a:rPr lang="fr-FR" altLang="fr-FR" dirty="0" err="1">
                <a:latin typeface="Arial" panose="020B0604020202020204" pitchFamily="34" charset="0"/>
                <a:cs typeface="Arial" panose="020B0604020202020204" pitchFamily="34" charset="0"/>
              </a:rPr>
              <a:t>is</a:t>
            </a:r>
            <a:r>
              <a:rPr lang="fr-FR" altLang="fr-FR" dirty="0">
                <a:latin typeface="Arial" panose="020B0604020202020204" pitchFamily="34" charset="0"/>
                <a:cs typeface="Arial" panose="020B0604020202020204" pitchFamily="34" charset="0"/>
              </a:rPr>
              <a:t> not </a:t>
            </a:r>
            <a:r>
              <a:rPr lang="fr-FR" altLang="fr-FR" dirty="0" err="1">
                <a:latin typeface="Arial" panose="020B0604020202020204" pitchFamily="34" charset="0"/>
                <a:cs typeface="Arial" panose="020B0604020202020204" pitchFamily="34" charset="0"/>
              </a:rPr>
              <a:t>very</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low</a:t>
            </a:r>
            <a:r>
              <a:rPr lang="fr-FR" altLang="fr-FR" dirty="0">
                <a:latin typeface="Arial" panose="020B0604020202020204" pitchFamily="34" charset="0"/>
                <a:cs typeface="Arial" panose="020B0604020202020204" pitchFamily="34" charset="0"/>
              </a:rPr>
              <a:t> as </a:t>
            </a:r>
            <a:r>
              <a:rPr lang="fr-FR" altLang="fr-FR" dirty="0" err="1">
                <a:latin typeface="Arial" panose="020B0604020202020204" pitchFamily="34" charset="0"/>
                <a:cs typeface="Arial" panose="020B0604020202020204" pitchFamily="34" charset="0"/>
              </a:rPr>
              <a:t>written</a:t>
            </a:r>
            <a:r>
              <a:rPr lang="fr-FR" altLang="fr-FR" dirty="0">
                <a:latin typeface="Arial" panose="020B0604020202020204" pitchFamily="34" charset="0"/>
                <a:cs typeface="Arial" panose="020B0604020202020204" pitchFamily="34" charset="0"/>
              </a:rPr>
              <a:t> in the </a:t>
            </a:r>
            <a:r>
              <a:rPr lang="fr-FR" altLang="fr-FR" dirty="0" err="1">
                <a:latin typeface="Arial" panose="020B0604020202020204" pitchFamily="34" charset="0"/>
                <a:cs typeface="Arial" panose="020B0604020202020204" pitchFamily="34" charset="0"/>
              </a:rPr>
              <a:t>litterature</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probably</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numbers</a:t>
            </a:r>
            <a:r>
              <a:rPr lang="fr-FR" altLang="fr-FR" dirty="0">
                <a:latin typeface="Arial" panose="020B0604020202020204" pitchFamily="34" charset="0"/>
                <a:cs typeface="Arial" panose="020B0604020202020204" pitchFamily="34" charset="0"/>
              </a:rPr>
              <a:t> are </a:t>
            </a:r>
            <a:r>
              <a:rPr lang="fr-FR" altLang="fr-FR" dirty="0" err="1">
                <a:latin typeface="Arial" panose="020B0604020202020204" pitchFamily="34" charset="0"/>
                <a:cs typeface="Arial" panose="020B0604020202020204" pitchFamily="34" charset="0"/>
              </a:rPr>
              <a:t>higher</a:t>
            </a:r>
            <a:r>
              <a:rPr lang="fr-FR" altLang="fr-FR" dirty="0">
                <a:latin typeface="Arial" panose="020B0604020202020204" pitchFamily="34" charset="0"/>
                <a:cs typeface="Arial" panose="020B0604020202020204" pitchFamily="34" charset="0"/>
              </a:rPr>
              <a:t> but </a:t>
            </a:r>
            <a:r>
              <a:rPr lang="fr-FR" altLang="fr-FR" dirty="0" err="1">
                <a:latin typeface="Arial" panose="020B0604020202020204" pitchFamily="34" charset="0"/>
                <a:cs typeface="Arial" panose="020B0604020202020204" pitchFamily="34" charset="0"/>
              </a:rPr>
              <a:t>underreported</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Here</a:t>
            </a:r>
            <a:r>
              <a:rPr lang="fr-FR" altLang="fr-FR" dirty="0">
                <a:latin typeface="Arial" panose="020B0604020202020204" pitchFamily="34" charset="0"/>
                <a:cs typeface="Arial" panose="020B0604020202020204" pitchFamily="34" charset="0"/>
              </a:rPr>
              <a:t> in </a:t>
            </a:r>
            <a:r>
              <a:rPr lang="fr-FR" altLang="fr-FR" dirty="0" err="1">
                <a:latin typeface="Arial" panose="020B0604020202020204" pitchFamily="34" charset="0"/>
                <a:cs typeface="Arial" panose="020B0604020202020204" pitchFamily="34" charset="0"/>
              </a:rPr>
              <a:t>this</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study</a:t>
            </a:r>
            <a:r>
              <a:rPr lang="fr-FR" altLang="fr-FR" dirty="0">
                <a:latin typeface="Arial" panose="020B0604020202020204" pitchFamily="34" charset="0"/>
                <a:cs typeface="Arial" panose="020B0604020202020204" pitchFamily="34" charset="0"/>
              </a:rPr>
              <a:t> in 2000, the incidence of cervical cancer </a:t>
            </a:r>
            <a:r>
              <a:rPr lang="fr-FR" altLang="fr-FR" dirty="0" err="1">
                <a:latin typeface="Arial" panose="020B0604020202020204" pitchFamily="34" charset="0"/>
                <a:cs typeface="Arial" panose="020B0604020202020204" pitchFamily="34" charset="0"/>
              </a:rPr>
              <a:t>is</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almost</a:t>
            </a:r>
            <a:r>
              <a:rPr lang="fr-FR" altLang="fr-FR" dirty="0">
                <a:latin typeface="Arial" panose="020B0604020202020204" pitchFamily="34" charset="0"/>
                <a:cs typeface="Arial" panose="020B0604020202020204" pitchFamily="34" charset="0"/>
              </a:rPr>
              <a:t> 10 % of the cancers in </a:t>
            </a:r>
            <a:r>
              <a:rPr lang="fr-FR" altLang="fr-FR" dirty="0" err="1">
                <a:latin typeface="Arial" panose="020B0604020202020204" pitchFamily="34" charset="0"/>
                <a:cs typeface="Arial" panose="020B0604020202020204" pitchFamily="34" charset="0"/>
              </a:rPr>
              <a:t>women</a:t>
            </a:r>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520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r>
              <a:rPr lang="en-LB" dirty="0"/>
              <a:t>aying all that , developing new guidelines is necessary and every practitioner must be aware of the newest A</a:t>
            </a:r>
            <a:r>
              <a:rPr lang="en-US" dirty="0"/>
              <a:t>s</a:t>
            </a:r>
            <a:r>
              <a:rPr lang="en-LB" dirty="0"/>
              <a:t>ccp guidelines</a:t>
            </a:r>
          </a:p>
        </p:txBody>
      </p:sp>
      <p:sp>
        <p:nvSpPr>
          <p:cNvPr id="4" name="Slide Number Placeholder 3"/>
          <p:cNvSpPr>
            <a:spLocks noGrp="1"/>
          </p:cNvSpPr>
          <p:nvPr>
            <p:ph type="sldNum" sz="quarter" idx="5"/>
          </p:nvPr>
        </p:nvSpPr>
        <p:spPr/>
        <p:txBody>
          <a:bodyPr/>
          <a:lstStyle/>
          <a:p>
            <a:fld id="{EB9B9E5B-C918-044B-8918-682CAA53005A}" type="slidenum">
              <a:rPr lang="en-LB" smtClean="0"/>
              <a:t>21</a:t>
            </a:fld>
            <a:endParaRPr lang="en-LB"/>
          </a:p>
        </p:txBody>
      </p:sp>
    </p:spTree>
    <p:extLst>
      <p:ext uri="{BB962C8B-B14F-4D97-AF65-F5344CB8AC3E}">
        <p14:creationId xmlns:p14="http://schemas.microsoft.com/office/powerpoint/2010/main" val="3874238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LB" dirty="0"/>
              <a:t>n new asccp guidelines, patients with ascus and negative HR hpv and patientes with normal pap and positive HPV have lower calculated risks than the threshold of action, thus they wont have a colposcopy reducing by that mean psychological and physical morbidity of this procedure</a:t>
            </a:r>
          </a:p>
        </p:txBody>
      </p:sp>
      <p:sp>
        <p:nvSpPr>
          <p:cNvPr id="4" name="Slide Number Placeholder 3"/>
          <p:cNvSpPr>
            <a:spLocks noGrp="1"/>
          </p:cNvSpPr>
          <p:nvPr>
            <p:ph type="sldNum" sz="quarter" idx="5"/>
          </p:nvPr>
        </p:nvSpPr>
        <p:spPr/>
        <p:txBody>
          <a:bodyPr/>
          <a:lstStyle/>
          <a:p>
            <a:fld id="{EB9B9E5B-C918-044B-8918-682CAA53005A}" type="slidenum">
              <a:rPr lang="en-LB" smtClean="0"/>
              <a:t>22</a:t>
            </a:fld>
            <a:endParaRPr lang="en-LB"/>
          </a:p>
        </p:txBody>
      </p:sp>
    </p:spTree>
    <p:extLst>
      <p:ext uri="{BB962C8B-B14F-4D97-AF65-F5344CB8AC3E}">
        <p14:creationId xmlns:p14="http://schemas.microsoft.com/office/powerpoint/2010/main" val="2790638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Pap cytology would no longer function as a suitable primary test for cervical cancer screening</a:t>
            </a:r>
          </a:p>
          <a:p>
            <a:endParaRPr lang="en-US" dirty="0"/>
          </a:p>
        </p:txBody>
      </p:sp>
      <p:sp>
        <p:nvSpPr>
          <p:cNvPr id="4" name="Slide Number Placeholder 3"/>
          <p:cNvSpPr>
            <a:spLocks noGrp="1"/>
          </p:cNvSpPr>
          <p:nvPr>
            <p:ph type="sldNum" sz="quarter" idx="5"/>
          </p:nvPr>
        </p:nvSpPr>
        <p:spPr/>
        <p:txBody>
          <a:bodyPr/>
          <a:lstStyle/>
          <a:p>
            <a:fld id="{27A7785E-CDF1-3C4C-B829-2FB0CB6DB12C}" type="slidenum">
              <a:rPr lang="en-US" smtClean="0"/>
              <a:t>23</a:t>
            </a:fld>
            <a:endParaRPr lang="en-US"/>
          </a:p>
        </p:txBody>
      </p:sp>
    </p:spTree>
    <p:extLst>
      <p:ext uri="{BB962C8B-B14F-4D97-AF65-F5344CB8AC3E}">
        <p14:creationId xmlns:p14="http://schemas.microsoft.com/office/powerpoint/2010/main" val="145270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reduction in precancerous lesions already observed in many vaccinated populations</a:t>
            </a:r>
          </a:p>
          <a:p>
            <a:r>
              <a:rPr lang="en-US" sz="1200" kern="1200" dirty="0">
                <a:solidFill>
                  <a:schemeClr val="tx1"/>
                </a:solidFill>
                <a:effectLst/>
                <a:latin typeface="+mn-lt"/>
                <a:ea typeface="+mn-ea"/>
                <a:cs typeface="+mn-cs"/>
              </a:rPr>
              <a:t>underscores the urgency to adopt an alternative primary screening test</a:t>
            </a:r>
          </a:p>
          <a:p>
            <a:endParaRPr lang="en-US" dirty="0"/>
          </a:p>
        </p:txBody>
      </p:sp>
      <p:sp>
        <p:nvSpPr>
          <p:cNvPr id="4" name="Slide Number Placeholder 3"/>
          <p:cNvSpPr>
            <a:spLocks noGrp="1"/>
          </p:cNvSpPr>
          <p:nvPr>
            <p:ph type="sldNum" sz="quarter" idx="5"/>
          </p:nvPr>
        </p:nvSpPr>
        <p:spPr/>
        <p:txBody>
          <a:bodyPr/>
          <a:lstStyle/>
          <a:p>
            <a:fld id="{27A7785E-CDF1-3C4C-B829-2FB0CB6DB12C}" type="slidenum">
              <a:rPr lang="en-US" smtClean="0"/>
              <a:t>24</a:t>
            </a:fld>
            <a:endParaRPr lang="en-US"/>
          </a:p>
        </p:txBody>
      </p:sp>
    </p:spTree>
    <p:extLst>
      <p:ext uri="{BB962C8B-B14F-4D97-AF65-F5344CB8AC3E}">
        <p14:creationId xmlns:p14="http://schemas.microsoft.com/office/powerpoint/2010/main" val="2839643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Medscape </a:t>
            </a:r>
          </a:p>
        </p:txBody>
      </p:sp>
      <p:sp>
        <p:nvSpPr>
          <p:cNvPr id="4" name="Slide Number Placeholder 3"/>
          <p:cNvSpPr>
            <a:spLocks noGrp="1"/>
          </p:cNvSpPr>
          <p:nvPr>
            <p:ph type="sldNum" sz="quarter" idx="5"/>
          </p:nvPr>
        </p:nvSpPr>
        <p:spPr/>
        <p:txBody>
          <a:bodyPr/>
          <a:lstStyle/>
          <a:p>
            <a:fld id="{27A7785E-CDF1-3C4C-B829-2FB0CB6DB12C}" type="slidenum">
              <a:rPr lang="en-US" smtClean="0"/>
              <a:t>25</a:t>
            </a:fld>
            <a:endParaRPr lang="en-US"/>
          </a:p>
        </p:txBody>
      </p:sp>
    </p:spTree>
    <p:extLst>
      <p:ext uri="{BB962C8B-B14F-4D97-AF65-F5344CB8AC3E}">
        <p14:creationId xmlns:p14="http://schemas.microsoft.com/office/powerpoint/2010/main" val="538217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highest</a:t>
            </a:r>
            <a:r>
              <a:rPr lang="fr-FR"/>
              <a:t> </a:t>
            </a:r>
            <a:r>
              <a:rPr lang="fr-FR" err="1"/>
              <a:t>specificity</a:t>
            </a:r>
            <a:r>
              <a:rPr lang="fr-FR"/>
              <a:t> for </a:t>
            </a:r>
            <a:r>
              <a:rPr lang="fr-FR" err="1"/>
              <a:t>evolution</a:t>
            </a:r>
            <a:r>
              <a:rPr lang="fr-FR"/>
              <a:t> </a:t>
            </a:r>
            <a:r>
              <a:rPr lang="fr-FR" err="1"/>
              <a:t>towards</a:t>
            </a:r>
            <a:r>
              <a:rPr lang="fr-FR"/>
              <a:t> cancer</a:t>
            </a:r>
          </a:p>
        </p:txBody>
      </p:sp>
      <p:sp>
        <p:nvSpPr>
          <p:cNvPr id="4" name="Espace réservé du numéro de diapositive 3"/>
          <p:cNvSpPr>
            <a:spLocks noGrp="1"/>
          </p:cNvSpPr>
          <p:nvPr>
            <p:ph type="sldNum" sz="quarter" idx="5"/>
          </p:nvPr>
        </p:nvSpPr>
        <p:spPr/>
        <p:txBody>
          <a:bodyPr/>
          <a:lstStyle/>
          <a:p>
            <a:fld id="{27A7785E-CDF1-3C4C-B829-2FB0CB6DB12C}" type="slidenum">
              <a:rPr lang="en-US" smtClean="0"/>
              <a:t>27</a:t>
            </a:fld>
            <a:endParaRPr lang="en-US"/>
          </a:p>
        </p:txBody>
      </p:sp>
    </p:spTree>
    <p:extLst>
      <p:ext uri="{BB962C8B-B14F-4D97-AF65-F5344CB8AC3E}">
        <p14:creationId xmlns:p14="http://schemas.microsoft.com/office/powerpoint/2010/main" val="158398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68000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THIS AIMED INCIDENCE IS EXACTLY THE ACTUAL INCIDENCE FOUND IN WESTERN ASIA THAT IS 4.1 PER 100000, however in northern Africa </a:t>
            </a:r>
            <a:r>
              <a:rPr lang="en-US" sz="2000" dirty="0" err="1"/>
              <a:t>wich</a:t>
            </a:r>
            <a:r>
              <a:rPr lang="en-US" sz="2000" dirty="0"/>
              <a:t> is a part in the </a:t>
            </a:r>
            <a:r>
              <a:rPr lang="en-US" sz="2000" dirty="0" err="1"/>
              <a:t>memago</a:t>
            </a:r>
            <a:r>
              <a:rPr lang="en-US" sz="2000" dirty="0"/>
              <a:t> region is higher</a:t>
            </a:r>
          </a:p>
          <a:p>
            <a:endParaRPr lang="en-US" sz="2000" b="0" strike="noStrike" spc="-1" dirty="0">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Age-</a:t>
            </a:r>
            <a:r>
              <a:rPr lang="en-US" sz="900" b="0" strike="noStrike" spc="-1" dirty="0" err="1">
                <a:latin typeface="Arial"/>
              </a:rPr>
              <a:t>standardised</a:t>
            </a:r>
            <a:r>
              <a:rPr lang="en-US" sz="900" b="0" strike="noStrike" spc="-1" dirty="0">
                <a:latin typeface="Arial"/>
              </a:rPr>
              <a:t> cervical cancer mortality over time for all 78 LMICs</a:t>
            </a:r>
          </a:p>
          <a:p>
            <a:endParaRPr lang="en-US" sz="900" b="0" strike="noStrike" spc="-1" dirty="0">
              <a:latin typeface="Arial"/>
            </a:endParaRPr>
          </a:p>
          <a:p>
            <a:r>
              <a:rPr lang="en-US" sz="900" b="0" strike="noStrike" spc="-1" dirty="0">
                <a:latin typeface="Arial"/>
              </a:rPr>
              <a:t>The solid lines represent the median outcome of the three models; the shading represents the range of model outputs. HPV=human papillomavirus. LMICs=low-income and lower-middle-income countries. S0=status quo (no scale-up of vaccination, screening or treatment). S1=female-only vaccination at 9 years with multi-age cohort catch-up to age 14 years in 2020. S2=female-only vaccination and once-lifetime HPV testing at age 35 years with cancer treatment scale-up. S3=female-only vaccination and twice-lifetime HPV testing at age 35 years and 45 years with cancer treatment scale-up. Supplementary S4=female-only vaccination at 9 years with extended multi-age cohort catch-up to age 25 years in 2020. Supplementary S5=female and male vaccination at age 9 years with multi-age cohort catch-up to age 14 years in 2020. All scenarios assume the use of a broad-spectrum HPV vaccine with protection against seven oncogenic types.</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Projected cervical cancer deaths across all 78 low-income and lower-middle-income countries</a:t>
            </a:r>
          </a:p>
          <a:p>
            <a:endParaRPr lang="en-US" sz="900" b="0" strike="noStrike" spc="-1" dirty="0">
              <a:latin typeface="Arial"/>
            </a:endParaRPr>
          </a:p>
          <a:p>
            <a:r>
              <a:rPr lang="en-US" sz="900" b="0" strike="noStrike" spc="-1" dirty="0">
                <a:latin typeface="Arial"/>
              </a:rPr>
              <a:t>(A) Annual cervical cancer deaths. (B) Cumulative cervical cancer deaths averted. The solid lines in panel A represent the median of the three models and the shading represents the range of the model outputs. In panel B the column height represents the median of the three models and the error bars represent the range of the three models. HPV=human papillomavirus. S0=status quo (no scale-up of vaccination, screening, or treatment). S1=female-only vaccination at age 9 years with multi-age cohort catch-up to age 14 years in 2020. S2=female-only vaccination and once-lifetime HPV testing at age 35 years with cancer treatment scale-up. S3=female-only vaccination and twice-lifetime HPV testing at age 35 years and 45 years with cancer treatment scale-up. Supplementary S4=female-only vaccination at age 9 years with extended multi-age cohort catch-up to age 25 years in 2020. Supplementary S5=female and male vaccination at age 9 years with multi-age cohort catch-up to age 14 years in 2020. All scenarios assume the use of a broad-spectrum HPV vaccine with protection against seven oncogenic types.</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Age-</a:t>
            </a:r>
            <a:r>
              <a:rPr lang="en-US" sz="900" b="0" strike="noStrike" spc="-1" dirty="0" err="1">
                <a:latin typeface="Arial"/>
              </a:rPr>
              <a:t>standardised</a:t>
            </a:r>
            <a:r>
              <a:rPr lang="en-US" sz="900" b="0" strike="noStrike" spc="-1" dirty="0">
                <a:latin typeface="Arial"/>
              </a:rPr>
              <a:t> cervical cancer mortality over time for LMICs in each region</a:t>
            </a:r>
          </a:p>
          <a:p>
            <a:endParaRPr lang="en-US" sz="900" b="0" strike="noStrike" spc="-1" dirty="0">
              <a:latin typeface="Arial"/>
            </a:endParaRPr>
          </a:p>
          <a:p>
            <a:r>
              <a:rPr lang="en-US" sz="900" b="0" strike="noStrike" spc="-1" dirty="0">
                <a:latin typeface="Arial"/>
              </a:rPr>
              <a:t>The solid lines represent the median outcome of the three models; the shading represents the range of model outputs. HPV=human papillomavirus. LMICs=low-income and lower-middle-income countries. S0=status quo (no scale-up of vaccination, screening or treatment). S1=female-only vaccination at 9 years with multi-age cohort catch-up to age 14 years in 2020. S2=female-only vaccination and once-lifetime HPV testing at age 35 years with cancer treatment scale-up. S3=female-only vaccination and twice-lifetime HPV testing at age 35 years and 45 years with cancer treatment scale-up. Supplementary S4=female-only vaccination at 9 years with extended multi-age cohort catch-up to age 25 years in 2020. Supplementary S5=female and male vaccination at age 9 years with multi-age cohort catch-up to age 14 years in 2020. All scenarios assume the use of a broad-spectrum HPV vaccine with protection against seven oncogenic types.</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1DA12DF3-AD66-7242-ACC3-BD525CC14A33}" type="slidenum">
              <a:rPr lang="en-US" smtClean="0"/>
              <a:t>32</a:t>
            </a:fld>
            <a:endParaRPr lang="en-US"/>
          </a:p>
        </p:txBody>
      </p:sp>
    </p:spTree>
    <p:extLst>
      <p:ext uri="{BB962C8B-B14F-4D97-AF65-F5344CB8AC3E}">
        <p14:creationId xmlns:p14="http://schemas.microsoft.com/office/powerpoint/2010/main" val="4112231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LB" dirty="0"/>
              <a:t>n this slide, we see the prevalence of HPV in normal pap smears, in the world the prevalence is 11,7, in our region it’s 1,7. these numbers are in 2010</a:t>
            </a:r>
          </a:p>
        </p:txBody>
      </p:sp>
      <p:sp>
        <p:nvSpPr>
          <p:cNvPr id="4" name="Slide Number Placeholder 3"/>
          <p:cNvSpPr>
            <a:spLocks noGrp="1"/>
          </p:cNvSpPr>
          <p:nvPr>
            <p:ph type="sldNum" sz="quarter" idx="5"/>
          </p:nvPr>
        </p:nvSpPr>
        <p:spPr/>
        <p:txBody>
          <a:bodyPr/>
          <a:lstStyle/>
          <a:p>
            <a:fld id="{EB9B9E5B-C918-044B-8918-682CAA53005A}" type="slidenum">
              <a:rPr lang="en-LB" smtClean="0"/>
              <a:t>4</a:t>
            </a:fld>
            <a:endParaRPr lang="en-LB"/>
          </a:p>
        </p:txBody>
      </p:sp>
    </p:spTree>
    <p:extLst>
      <p:ext uri="{BB962C8B-B14F-4D97-AF65-F5344CB8AC3E}">
        <p14:creationId xmlns:p14="http://schemas.microsoft.com/office/powerpoint/2010/main" val="20557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LB" dirty="0"/>
              <a:t>hese are the geographic distribution of the world age standardized incidence of cervical cancer by country estimated in 2008. u can see our region : western asia and part of the northern africa in dark green : means very low incidence of cervical cancer, but in other parts of northern africa, the incidence is higher: lighter green</a:t>
            </a:r>
          </a:p>
        </p:txBody>
      </p:sp>
      <p:sp>
        <p:nvSpPr>
          <p:cNvPr id="4" name="Slide Number Placeholder 3"/>
          <p:cNvSpPr>
            <a:spLocks noGrp="1"/>
          </p:cNvSpPr>
          <p:nvPr>
            <p:ph type="sldNum" sz="quarter" idx="5"/>
          </p:nvPr>
        </p:nvSpPr>
        <p:spPr/>
        <p:txBody>
          <a:bodyPr/>
          <a:lstStyle/>
          <a:p>
            <a:fld id="{EB9B9E5B-C918-044B-8918-682CAA53005A}" type="slidenum">
              <a:rPr lang="en-LB" smtClean="0"/>
              <a:t>9</a:t>
            </a:fld>
            <a:endParaRPr lang="en-LB"/>
          </a:p>
        </p:txBody>
      </p:sp>
    </p:spTree>
    <p:extLst>
      <p:ext uri="{BB962C8B-B14F-4D97-AF65-F5344CB8AC3E}">
        <p14:creationId xmlns:p14="http://schemas.microsoft.com/office/powerpoint/2010/main" val="419319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LB" dirty="0"/>
              <a:t>n western asia, we notice low cervical cancer rate despite lack of proactive national screening or vaccination programs, and also low HPV infection in cancer samples compared to the worldwide estimates. </a:t>
            </a:r>
            <a:r>
              <a:rPr lang="en-US" dirty="0"/>
              <a:t>I</a:t>
            </a:r>
            <a:r>
              <a:rPr lang="en-LB" dirty="0"/>
              <a:t>s it a problem in sampling or is it genetic polymorphism?</a:t>
            </a:r>
          </a:p>
        </p:txBody>
      </p:sp>
      <p:sp>
        <p:nvSpPr>
          <p:cNvPr id="4" name="Slide Number Placeholder 3"/>
          <p:cNvSpPr>
            <a:spLocks noGrp="1"/>
          </p:cNvSpPr>
          <p:nvPr>
            <p:ph type="sldNum" sz="quarter" idx="5"/>
          </p:nvPr>
        </p:nvSpPr>
        <p:spPr/>
        <p:txBody>
          <a:bodyPr/>
          <a:lstStyle/>
          <a:p>
            <a:fld id="{EB9B9E5B-C918-044B-8918-682CAA53005A}" type="slidenum">
              <a:rPr lang="en-LB" smtClean="0"/>
              <a:t>10</a:t>
            </a:fld>
            <a:endParaRPr lang="en-LB"/>
          </a:p>
        </p:txBody>
      </p:sp>
    </p:spTree>
    <p:extLst>
      <p:ext uri="{BB962C8B-B14F-4D97-AF65-F5344CB8AC3E}">
        <p14:creationId xmlns:p14="http://schemas.microsoft.com/office/powerpoint/2010/main" val="3843816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LB" dirty="0"/>
              <a:t>his is a paper from Marc Arbyn published in 2011, stating numbers from 2008. he shows that the lowest ASIR are in the middle east: gaza, syria, yemen, iraq, saudi arabia,…in  lebanon it was 3,8, but most of the cases were locally advanced</a:t>
            </a:r>
          </a:p>
        </p:txBody>
      </p:sp>
      <p:sp>
        <p:nvSpPr>
          <p:cNvPr id="4" name="Slide Number Placeholder 3"/>
          <p:cNvSpPr>
            <a:spLocks noGrp="1"/>
          </p:cNvSpPr>
          <p:nvPr>
            <p:ph type="sldNum" sz="quarter" idx="5"/>
          </p:nvPr>
        </p:nvSpPr>
        <p:spPr/>
        <p:txBody>
          <a:bodyPr/>
          <a:lstStyle/>
          <a:p>
            <a:fld id="{EB9B9E5B-C918-044B-8918-682CAA53005A}" type="slidenum">
              <a:rPr lang="en-LB" smtClean="0"/>
              <a:t>12</a:t>
            </a:fld>
            <a:endParaRPr lang="en-LB"/>
          </a:p>
        </p:txBody>
      </p:sp>
    </p:spTree>
    <p:extLst>
      <p:ext uri="{BB962C8B-B14F-4D97-AF65-F5344CB8AC3E}">
        <p14:creationId xmlns:p14="http://schemas.microsoft.com/office/powerpoint/2010/main" val="15646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10 years later, the age standardized incidence rate has increased to 5,7 compared to 3,8 in 2008, and it’s the 3rd highest number in the arab countries after UAE and oman and in front of turkey where the sreening strategies are proactive and efficient unlike lebanon where even before the economical crisis, the screening was still opportunistic.</a:t>
            </a:r>
          </a:p>
        </p:txBody>
      </p:sp>
      <p:sp>
        <p:nvSpPr>
          <p:cNvPr id="4" name="Slide Number Placeholder 3"/>
          <p:cNvSpPr>
            <a:spLocks noGrp="1"/>
          </p:cNvSpPr>
          <p:nvPr>
            <p:ph type="sldNum" sz="quarter" idx="5"/>
          </p:nvPr>
        </p:nvSpPr>
        <p:spPr/>
        <p:txBody>
          <a:bodyPr/>
          <a:lstStyle/>
          <a:p>
            <a:fld id="{EB9B9E5B-C918-044B-8918-682CAA53005A}" type="slidenum">
              <a:rPr lang="en-LB" smtClean="0"/>
              <a:t>13</a:t>
            </a:fld>
            <a:endParaRPr lang="en-LB"/>
          </a:p>
        </p:txBody>
      </p:sp>
    </p:spTree>
    <p:extLst>
      <p:ext uri="{BB962C8B-B14F-4D97-AF65-F5344CB8AC3E}">
        <p14:creationId xmlns:p14="http://schemas.microsoft.com/office/powerpoint/2010/main" val="2531097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LB" dirty="0"/>
              <a:t>n this slide borrowed from my friend reem abdallah, we show the evolotion of  ASIR in the world between 2008 and 2020. </a:t>
            </a:r>
          </a:p>
        </p:txBody>
      </p:sp>
      <p:sp>
        <p:nvSpPr>
          <p:cNvPr id="4" name="Slide Number Placeholder 3"/>
          <p:cNvSpPr>
            <a:spLocks noGrp="1"/>
          </p:cNvSpPr>
          <p:nvPr>
            <p:ph type="sldNum" sz="quarter" idx="5"/>
          </p:nvPr>
        </p:nvSpPr>
        <p:spPr/>
        <p:txBody>
          <a:bodyPr/>
          <a:lstStyle/>
          <a:p>
            <a:fld id="{EB9B9E5B-C918-044B-8918-682CAA53005A}" type="slidenum">
              <a:rPr lang="en-LB" smtClean="0"/>
              <a:t>14</a:t>
            </a:fld>
            <a:endParaRPr lang="en-LB"/>
          </a:p>
        </p:txBody>
      </p:sp>
    </p:spTree>
    <p:extLst>
      <p:ext uri="{BB962C8B-B14F-4D97-AF65-F5344CB8AC3E}">
        <p14:creationId xmlns:p14="http://schemas.microsoft.com/office/powerpoint/2010/main" val="2697832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LB" dirty="0"/>
              <a:t>hese are the data about cervical cancer cases gathered from lebanese ministry of public health, showin the increasing number starting from 2005, and the sharp increase starting from 2014, and 2018 , 192 cases were diagnosed and this is worrisome</a:t>
            </a:r>
          </a:p>
        </p:txBody>
      </p:sp>
      <p:sp>
        <p:nvSpPr>
          <p:cNvPr id="4" name="Slide Number Placeholder 3"/>
          <p:cNvSpPr>
            <a:spLocks noGrp="1"/>
          </p:cNvSpPr>
          <p:nvPr>
            <p:ph type="sldNum" sz="quarter" idx="5"/>
          </p:nvPr>
        </p:nvSpPr>
        <p:spPr/>
        <p:txBody>
          <a:bodyPr/>
          <a:lstStyle/>
          <a:p>
            <a:fld id="{EB9B9E5B-C918-044B-8918-682CAA53005A}" type="slidenum">
              <a:rPr lang="en-LB" smtClean="0"/>
              <a:t>15</a:t>
            </a:fld>
            <a:endParaRPr lang="en-LB"/>
          </a:p>
        </p:txBody>
      </p:sp>
    </p:spTree>
    <p:extLst>
      <p:ext uri="{BB962C8B-B14F-4D97-AF65-F5344CB8AC3E}">
        <p14:creationId xmlns:p14="http://schemas.microsoft.com/office/powerpoint/2010/main" val="138656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76264-A419-E640-60B5-D3B5DB145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LB"/>
          </a:p>
        </p:txBody>
      </p:sp>
      <p:sp>
        <p:nvSpPr>
          <p:cNvPr id="3" name="Subtitle 2">
            <a:extLst>
              <a:ext uri="{FF2B5EF4-FFF2-40B4-BE49-F238E27FC236}">
                <a16:creationId xmlns:a16="http://schemas.microsoft.com/office/drawing/2014/main" id="{14FFF4E7-3466-F133-CCAE-2CCE8455DC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LB"/>
          </a:p>
        </p:txBody>
      </p:sp>
      <p:sp>
        <p:nvSpPr>
          <p:cNvPr id="4" name="Date Placeholder 3">
            <a:extLst>
              <a:ext uri="{FF2B5EF4-FFF2-40B4-BE49-F238E27FC236}">
                <a16:creationId xmlns:a16="http://schemas.microsoft.com/office/drawing/2014/main" id="{96B26786-C1BB-8E51-E6E0-2544A144A51B}"/>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5" name="Footer Placeholder 4">
            <a:extLst>
              <a:ext uri="{FF2B5EF4-FFF2-40B4-BE49-F238E27FC236}">
                <a16:creationId xmlns:a16="http://schemas.microsoft.com/office/drawing/2014/main" id="{E714A22C-9849-C34F-0D73-47C749AE9716}"/>
              </a:ext>
            </a:extLst>
          </p:cNvPr>
          <p:cNvSpPr>
            <a:spLocks noGrp="1"/>
          </p:cNvSpPr>
          <p:nvPr>
            <p:ph type="ftr" sz="quarter" idx="11"/>
          </p:nvPr>
        </p:nvSpPr>
        <p:spPr/>
        <p:txBody>
          <a:bodyPr/>
          <a:lstStyle/>
          <a:p>
            <a:endParaRPr lang="en-LB"/>
          </a:p>
        </p:txBody>
      </p:sp>
      <p:sp>
        <p:nvSpPr>
          <p:cNvPr id="6" name="Slide Number Placeholder 5">
            <a:extLst>
              <a:ext uri="{FF2B5EF4-FFF2-40B4-BE49-F238E27FC236}">
                <a16:creationId xmlns:a16="http://schemas.microsoft.com/office/drawing/2014/main" id="{A3B9C321-298A-FF55-521E-C957AF46D2D3}"/>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152036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4EA0-6B71-3CBB-C0A8-06AEB2A85097}"/>
              </a:ext>
            </a:extLst>
          </p:cNvPr>
          <p:cNvSpPr>
            <a:spLocks noGrp="1"/>
          </p:cNvSpPr>
          <p:nvPr>
            <p:ph type="title"/>
          </p:nvPr>
        </p:nvSpPr>
        <p:spPr/>
        <p:txBody>
          <a:bodyPr/>
          <a:lstStyle/>
          <a:p>
            <a:r>
              <a:rPr lang="en-US"/>
              <a:t>Click to edit Master title style</a:t>
            </a:r>
            <a:endParaRPr lang="en-LB"/>
          </a:p>
        </p:txBody>
      </p:sp>
      <p:sp>
        <p:nvSpPr>
          <p:cNvPr id="3" name="Vertical Text Placeholder 2">
            <a:extLst>
              <a:ext uri="{FF2B5EF4-FFF2-40B4-BE49-F238E27FC236}">
                <a16:creationId xmlns:a16="http://schemas.microsoft.com/office/drawing/2014/main" id="{BD0837D5-0754-8A6E-61C9-4E43ACF98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Date Placeholder 3">
            <a:extLst>
              <a:ext uri="{FF2B5EF4-FFF2-40B4-BE49-F238E27FC236}">
                <a16:creationId xmlns:a16="http://schemas.microsoft.com/office/drawing/2014/main" id="{31B96C4A-D8F3-7CCE-8240-59732126726E}"/>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5" name="Footer Placeholder 4">
            <a:extLst>
              <a:ext uri="{FF2B5EF4-FFF2-40B4-BE49-F238E27FC236}">
                <a16:creationId xmlns:a16="http://schemas.microsoft.com/office/drawing/2014/main" id="{02A4936C-82FD-6E33-8213-3926EE97DDA6}"/>
              </a:ext>
            </a:extLst>
          </p:cNvPr>
          <p:cNvSpPr>
            <a:spLocks noGrp="1"/>
          </p:cNvSpPr>
          <p:nvPr>
            <p:ph type="ftr" sz="quarter" idx="11"/>
          </p:nvPr>
        </p:nvSpPr>
        <p:spPr/>
        <p:txBody>
          <a:bodyPr/>
          <a:lstStyle/>
          <a:p>
            <a:endParaRPr lang="en-LB"/>
          </a:p>
        </p:txBody>
      </p:sp>
      <p:sp>
        <p:nvSpPr>
          <p:cNvPr id="6" name="Slide Number Placeholder 5">
            <a:extLst>
              <a:ext uri="{FF2B5EF4-FFF2-40B4-BE49-F238E27FC236}">
                <a16:creationId xmlns:a16="http://schemas.microsoft.com/office/drawing/2014/main" id="{75D6BB29-F1DA-7543-BF71-546BD327F10E}"/>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225216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241F16-7558-DE42-A4D3-9E5C1C9AB2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LB"/>
          </a:p>
        </p:txBody>
      </p:sp>
      <p:sp>
        <p:nvSpPr>
          <p:cNvPr id="3" name="Vertical Text Placeholder 2">
            <a:extLst>
              <a:ext uri="{FF2B5EF4-FFF2-40B4-BE49-F238E27FC236}">
                <a16:creationId xmlns:a16="http://schemas.microsoft.com/office/drawing/2014/main" id="{F386FA0B-D5DC-B2D7-84C4-36BE11CD46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Date Placeholder 3">
            <a:extLst>
              <a:ext uri="{FF2B5EF4-FFF2-40B4-BE49-F238E27FC236}">
                <a16:creationId xmlns:a16="http://schemas.microsoft.com/office/drawing/2014/main" id="{E52A4D91-56F0-5598-67F1-B492407D66BD}"/>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5" name="Footer Placeholder 4">
            <a:extLst>
              <a:ext uri="{FF2B5EF4-FFF2-40B4-BE49-F238E27FC236}">
                <a16:creationId xmlns:a16="http://schemas.microsoft.com/office/drawing/2014/main" id="{C77AB0C6-4DF0-150B-3E12-CC93502142DC}"/>
              </a:ext>
            </a:extLst>
          </p:cNvPr>
          <p:cNvSpPr>
            <a:spLocks noGrp="1"/>
          </p:cNvSpPr>
          <p:nvPr>
            <p:ph type="ftr" sz="quarter" idx="11"/>
          </p:nvPr>
        </p:nvSpPr>
        <p:spPr/>
        <p:txBody>
          <a:bodyPr/>
          <a:lstStyle/>
          <a:p>
            <a:endParaRPr lang="en-LB"/>
          </a:p>
        </p:txBody>
      </p:sp>
      <p:sp>
        <p:nvSpPr>
          <p:cNvPr id="6" name="Slide Number Placeholder 5">
            <a:extLst>
              <a:ext uri="{FF2B5EF4-FFF2-40B4-BE49-F238E27FC236}">
                <a16:creationId xmlns:a16="http://schemas.microsoft.com/office/drawing/2014/main" id="{9E45A4EE-E7BB-CCEF-80AD-A321697B8473}"/>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947397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a:t>Modifiez le style du titre</a:t>
            </a:r>
            <a:endParaRPr lang="en-GB"/>
          </a:p>
        </p:txBody>
      </p:sp>
      <p:sp>
        <p:nvSpPr>
          <p:cNvPr id="6" name="Text Placeholder 7"/>
          <p:cNvSpPr>
            <a:spLocks noGrp="1"/>
          </p:cNvSpPr>
          <p:nvPr>
            <p:ph type="body" sz="quarter" idx="11"/>
          </p:nvPr>
        </p:nvSpPr>
        <p:spPr>
          <a:xfrm>
            <a:off x="509060" y="6477622"/>
            <a:ext cx="2276585" cy="276935"/>
          </a:xfrm>
        </p:spPr>
        <p:txBody>
          <a:bodyPr wrap="none" anchor="b">
            <a:spAutoFit/>
          </a:bodyPr>
          <a:lstStyle>
            <a:lvl1pPr marL="0" indent="0">
              <a:lnSpc>
                <a:spcPct val="90000"/>
              </a:lnSpc>
              <a:spcBef>
                <a:spcPts val="0"/>
              </a:spcBef>
              <a:buFontTx/>
              <a:buNone/>
              <a:defRPr sz="1333"/>
            </a:lvl1pPr>
          </a:lstStyle>
          <a:p>
            <a:pPr lvl="0"/>
            <a:r>
              <a:rPr lang="fr-FR"/>
              <a:t>Modifier les styles du texte du masque
Deuxième niveau
Troisième niveau
Quatrième niveau
Cinquième niveau</a:t>
            </a:r>
            <a:endParaRPr lang="en-CA"/>
          </a:p>
        </p:txBody>
      </p:sp>
      <p:sp>
        <p:nvSpPr>
          <p:cNvPr id="7" name="Text Placeholder 7"/>
          <p:cNvSpPr>
            <a:spLocks noGrp="1"/>
          </p:cNvSpPr>
          <p:nvPr>
            <p:ph type="body" sz="quarter" idx="12"/>
          </p:nvPr>
        </p:nvSpPr>
        <p:spPr>
          <a:xfrm>
            <a:off x="9454316" y="6478416"/>
            <a:ext cx="2276585" cy="276935"/>
          </a:xfrm>
        </p:spPr>
        <p:txBody>
          <a:bodyPr wrap="none" anchor="b">
            <a:spAutoFit/>
          </a:bodyPr>
          <a:lstStyle>
            <a:lvl1pPr marL="0" indent="0" algn="r">
              <a:lnSpc>
                <a:spcPct val="90000"/>
              </a:lnSpc>
              <a:spcBef>
                <a:spcPts val="0"/>
              </a:spcBef>
              <a:buFontTx/>
              <a:buNone/>
              <a:defRPr sz="1333"/>
            </a:lvl1pPr>
          </a:lstStyle>
          <a:p>
            <a:pPr lvl="0"/>
            <a:r>
              <a:rPr lang="fr-FR"/>
              <a:t>Modifier les styles du texte du masque
Deuxième niveau
Troisième niveau
Quatrième niveau
Cinquième niveau</a:t>
            </a:r>
            <a:endParaRPr lang="en-CA"/>
          </a:p>
        </p:txBody>
      </p:sp>
    </p:spTree>
    <p:extLst>
      <p:ext uri="{BB962C8B-B14F-4D97-AF65-F5344CB8AC3E}">
        <p14:creationId xmlns:p14="http://schemas.microsoft.com/office/powerpoint/2010/main" val="3586913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418584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89EB-6463-594E-2280-3292BE8F2005}"/>
              </a:ext>
            </a:extLst>
          </p:cNvPr>
          <p:cNvSpPr>
            <a:spLocks noGrp="1"/>
          </p:cNvSpPr>
          <p:nvPr>
            <p:ph type="title"/>
          </p:nvPr>
        </p:nvSpPr>
        <p:spPr/>
        <p:txBody>
          <a:bodyPr/>
          <a:lstStyle/>
          <a:p>
            <a:r>
              <a:rPr lang="en-US"/>
              <a:t>Click to edit Master title style</a:t>
            </a:r>
            <a:endParaRPr lang="en-LB"/>
          </a:p>
        </p:txBody>
      </p:sp>
      <p:sp>
        <p:nvSpPr>
          <p:cNvPr id="3" name="Content Placeholder 2">
            <a:extLst>
              <a:ext uri="{FF2B5EF4-FFF2-40B4-BE49-F238E27FC236}">
                <a16:creationId xmlns:a16="http://schemas.microsoft.com/office/drawing/2014/main" id="{1D97D41A-7203-8E81-E45E-FBA79EB353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Date Placeholder 3">
            <a:extLst>
              <a:ext uri="{FF2B5EF4-FFF2-40B4-BE49-F238E27FC236}">
                <a16:creationId xmlns:a16="http://schemas.microsoft.com/office/drawing/2014/main" id="{071AA7FF-303D-B247-CDFF-9A55393EB375}"/>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5" name="Footer Placeholder 4">
            <a:extLst>
              <a:ext uri="{FF2B5EF4-FFF2-40B4-BE49-F238E27FC236}">
                <a16:creationId xmlns:a16="http://schemas.microsoft.com/office/drawing/2014/main" id="{84B4BB65-8E52-5727-4292-DB8DAD35B38B}"/>
              </a:ext>
            </a:extLst>
          </p:cNvPr>
          <p:cNvSpPr>
            <a:spLocks noGrp="1"/>
          </p:cNvSpPr>
          <p:nvPr>
            <p:ph type="ftr" sz="quarter" idx="11"/>
          </p:nvPr>
        </p:nvSpPr>
        <p:spPr/>
        <p:txBody>
          <a:bodyPr/>
          <a:lstStyle/>
          <a:p>
            <a:endParaRPr lang="en-LB"/>
          </a:p>
        </p:txBody>
      </p:sp>
      <p:sp>
        <p:nvSpPr>
          <p:cNvPr id="6" name="Slide Number Placeholder 5">
            <a:extLst>
              <a:ext uri="{FF2B5EF4-FFF2-40B4-BE49-F238E27FC236}">
                <a16:creationId xmlns:a16="http://schemas.microsoft.com/office/drawing/2014/main" id="{71A39511-C1B7-213F-5887-05D79B87F5E7}"/>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2130016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0DE0-EE30-87AE-985D-441D536072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LB"/>
          </a:p>
        </p:txBody>
      </p:sp>
      <p:sp>
        <p:nvSpPr>
          <p:cNvPr id="3" name="Text Placeholder 2">
            <a:extLst>
              <a:ext uri="{FF2B5EF4-FFF2-40B4-BE49-F238E27FC236}">
                <a16:creationId xmlns:a16="http://schemas.microsoft.com/office/drawing/2014/main" id="{E7DDF28A-3762-9565-7097-4262FFC438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C8B03-9B86-179F-8BE6-149816ED67AA}"/>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5" name="Footer Placeholder 4">
            <a:extLst>
              <a:ext uri="{FF2B5EF4-FFF2-40B4-BE49-F238E27FC236}">
                <a16:creationId xmlns:a16="http://schemas.microsoft.com/office/drawing/2014/main" id="{F296E746-6B3C-12C1-8146-F25BB1AFEAE6}"/>
              </a:ext>
            </a:extLst>
          </p:cNvPr>
          <p:cNvSpPr>
            <a:spLocks noGrp="1"/>
          </p:cNvSpPr>
          <p:nvPr>
            <p:ph type="ftr" sz="quarter" idx="11"/>
          </p:nvPr>
        </p:nvSpPr>
        <p:spPr/>
        <p:txBody>
          <a:bodyPr/>
          <a:lstStyle/>
          <a:p>
            <a:endParaRPr lang="en-LB"/>
          </a:p>
        </p:txBody>
      </p:sp>
      <p:sp>
        <p:nvSpPr>
          <p:cNvPr id="6" name="Slide Number Placeholder 5">
            <a:extLst>
              <a:ext uri="{FF2B5EF4-FFF2-40B4-BE49-F238E27FC236}">
                <a16:creationId xmlns:a16="http://schemas.microsoft.com/office/drawing/2014/main" id="{347C0176-D32E-BD90-238F-2168FFDD9016}"/>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1528806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F0D8-8E69-4681-128A-2550B74EA733}"/>
              </a:ext>
            </a:extLst>
          </p:cNvPr>
          <p:cNvSpPr>
            <a:spLocks noGrp="1"/>
          </p:cNvSpPr>
          <p:nvPr>
            <p:ph type="title"/>
          </p:nvPr>
        </p:nvSpPr>
        <p:spPr/>
        <p:txBody>
          <a:bodyPr/>
          <a:lstStyle/>
          <a:p>
            <a:r>
              <a:rPr lang="en-US"/>
              <a:t>Click to edit Master title style</a:t>
            </a:r>
            <a:endParaRPr lang="en-LB"/>
          </a:p>
        </p:txBody>
      </p:sp>
      <p:sp>
        <p:nvSpPr>
          <p:cNvPr id="3" name="Content Placeholder 2">
            <a:extLst>
              <a:ext uri="{FF2B5EF4-FFF2-40B4-BE49-F238E27FC236}">
                <a16:creationId xmlns:a16="http://schemas.microsoft.com/office/drawing/2014/main" id="{2558341F-8B7D-4DC5-DFD4-EA0817956F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07324E08-E58B-1A1E-DB36-1EF26EC19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Date Placeholder 4">
            <a:extLst>
              <a:ext uri="{FF2B5EF4-FFF2-40B4-BE49-F238E27FC236}">
                <a16:creationId xmlns:a16="http://schemas.microsoft.com/office/drawing/2014/main" id="{88E9D92D-2F18-4D7C-0405-1BA17123F2B9}"/>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6" name="Footer Placeholder 5">
            <a:extLst>
              <a:ext uri="{FF2B5EF4-FFF2-40B4-BE49-F238E27FC236}">
                <a16:creationId xmlns:a16="http://schemas.microsoft.com/office/drawing/2014/main" id="{AA37D429-D80E-5846-841A-F41D7B1CE92F}"/>
              </a:ext>
            </a:extLst>
          </p:cNvPr>
          <p:cNvSpPr>
            <a:spLocks noGrp="1"/>
          </p:cNvSpPr>
          <p:nvPr>
            <p:ph type="ftr" sz="quarter" idx="11"/>
          </p:nvPr>
        </p:nvSpPr>
        <p:spPr/>
        <p:txBody>
          <a:bodyPr/>
          <a:lstStyle/>
          <a:p>
            <a:endParaRPr lang="en-LB"/>
          </a:p>
        </p:txBody>
      </p:sp>
      <p:sp>
        <p:nvSpPr>
          <p:cNvPr id="7" name="Slide Number Placeholder 6">
            <a:extLst>
              <a:ext uri="{FF2B5EF4-FFF2-40B4-BE49-F238E27FC236}">
                <a16:creationId xmlns:a16="http://schemas.microsoft.com/office/drawing/2014/main" id="{573B2E25-2985-C49B-BDD6-289878FD7EFF}"/>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1635307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A09A-BF3C-A9D2-FE5A-F8D8AD1799AD}"/>
              </a:ext>
            </a:extLst>
          </p:cNvPr>
          <p:cNvSpPr>
            <a:spLocks noGrp="1"/>
          </p:cNvSpPr>
          <p:nvPr>
            <p:ph type="title"/>
          </p:nvPr>
        </p:nvSpPr>
        <p:spPr>
          <a:xfrm>
            <a:off x="839788" y="365125"/>
            <a:ext cx="10515600" cy="1325563"/>
          </a:xfrm>
        </p:spPr>
        <p:txBody>
          <a:bodyPr/>
          <a:lstStyle/>
          <a:p>
            <a:r>
              <a:rPr lang="en-US"/>
              <a:t>Click to edit Master title style</a:t>
            </a:r>
            <a:endParaRPr lang="en-LB"/>
          </a:p>
        </p:txBody>
      </p:sp>
      <p:sp>
        <p:nvSpPr>
          <p:cNvPr id="3" name="Text Placeholder 2">
            <a:extLst>
              <a:ext uri="{FF2B5EF4-FFF2-40B4-BE49-F238E27FC236}">
                <a16:creationId xmlns:a16="http://schemas.microsoft.com/office/drawing/2014/main" id="{7AE1ACE1-9E98-2AB1-E567-0F00AC48F0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400100-A70A-F9FE-9E93-0307E0EF9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ext Placeholder 4">
            <a:extLst>
              <a:ext uri="{FF2B5EF4-FFF2-40B4-BE49-F238E27FC236}">
                <a16:creationId xmlns:a16="http://schemas.microsoft.com/office/drawing/2014/main" id="{4630BD42-A37A-348E-D93B-49C901FFA3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0691C2-70FC-AB3A-1D80-F36B8223C7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7" name="Date Placeholder 6">
            <a:extLst>
              <a:ext uri="{FF2B5EF4-FFF2-40B4-BE49-F238E27FC236}">
                <a16:creationId xmlns:a16="http://schemas.microsoft.com/office/drawing/2014/main" id="{5A7247F1-3ED1-3630-78CC-8E352188E1C9}"/>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8" name="Footer Placeholder 7">
            <a:extLst>
              <a:ext uri="{FF2B5EF4-FFF2-40B4-BE49-F238E27FC236}">
                <a16:creationId xmlns:a16="http://schemas.microsoft.com/office/drawing/2014/main" id="{843C407E-977E-227E-EDED-CEE3DCEDE613}"/>
              </a:ext>
            </a:extLst>
          </p:cNvPr>
          <p:cNvSpPr>
            <a:spLocks noGrp="1"/>
          </p:cNvSpPr>
          <p:nvPr>
            <p:ph type="ftr" sz="quarter" idx="11"/>
          </p:nvPr>
        </p:nvSpPr>
        <p:spPr/>
        <p:txBody>
          <a:bodyPr/>
          <a:lstStyle/>
          <a:p>
            <a:endParaRPr lang="en-LB"/>
          </a:p>
        </p:txBody>
      </p:sp>
      <p:sp>
        <p:nvSpPr>
          <p:cNvPr id="9" name="Slide Number Placeholder 8">
            <a:extLst>
              <a:ext uri="{FF2B5EF4-FFF2-40B4-BE49-F238E27FC236}">
                <a16:creationId xmlns:a16="http://schemas.microsoft.com/office/drawing/2014/main" id="{0CF6BDBD-5CA3-3292-E766-5FFDD817F7DF}"/>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112173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E28B-B096-4F06-9B28-CCD6FB0F3BCF}"/>
              </a:ext>
            </a:extLst>
          </p:cNvPr>
          <p:cNvSpPr>
            <a:spLocks noGrp="1"/>
          </p:cNvSpPr>
          <p:nvPr>
            <p:ph type="title"/>
          </p:nvPr>
        </p:nvSpPr>
        <p:spPr/>
        <p:txBody>
          <a:bodyPr/>
          <a:lstStyle/>
          <a:p>
            <a:r>
              <a:rPr lang="en-US"/>
              <a:t>Click to edit Master title style</a:t>
            </a:r>
            <a:endParaRPr lang="en-LB"/>
          </a:p>
        </p:txBody>
      </p:sp>
      <p:sp>
        <p:nvSpPr>
          <p:cNvPr id="3" name="Date Placeholder 2">
            <a:extLst>
              <a:ext uri="{FF2B5EF4-FFF2-40B4-BE49-F238E27FC236}">
                <a16:creationId xmlns:a16="http://schemas.microsoft.com/office/drawing/2014/main" id="{71D49AC3-4E30-97D7-26B0-CFB3530BDF5E}"/>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4" name="Footer Placeholder 3">
            <a:extLst>
              <a:ext uri="{FF2B5EF4-FFF2-40B4-BE49-F238E27FC236}">
                <a16:creationId xmlns:a16="http://schemas.microsoft.com/office/drawing/2014/main" id="{1E5E8DCE-C4DD-C50E-3A7B-8D15CFB89FBC}"/>
              </a:ext>
            </a:extLst>
          </p:cNvPr>
          <p:cNvSpPr>
            <a:spLocks noGrp="1"/>
          </p:cNvSpPr>
          <p:nvPr>
            <p:ph type="ftr" sz="quarter" idx="11"/>
          </p:nvPr>
        </p:nvSpPr>
        <p:spPr/>
        <p:txBody>
          <a:bodyPr/>
          <a:lstStyle/>
          <a:p>
            <a:endParaRPr lang="en-LB"/>
          </a:p>
        </p:txBody>
      </p:sp>
      <p:sp>
        <p:nvSpPr>
          <p:cNvPr id="5" name="Slide Number Placeholder 4">
            <a:extLst>
              <a:ext uri="{FF2B5EF4-FFF2-40B4-BE49-F238E27FC236}">
                <a16:creationId xmlns:a16="http://schemas.microsoft.com/office/drawing/2014/main" id="{55D68CA2-9A54-8975-F4CF-6E611D165B45}"/>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94857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7E3B40-B0B0-3854-5B20-FE3AB60BD2C6}"/>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3" name="Footer Placeholder 2">
            <a:extLst>
              <a:ext uri="{FF2B5EF4-FFF2-40B4-BE49-F238E27FC236}">
                <a16:creationId xmlns:a16="http://schemas.microsoft.com/office/drawing/2014/main" id="{D86F61E4-B021-649D-87B1-48E9DDF15440}"/>
              </a:ext>
            </a:extLst>
          </p:cNvPr>
          <p:cNvSpPr>
            <a:spLocks noGrp="1"/>
          </p:cNvSpPr>
          <p:nvPr>
            <p:ph type="ftr" sz="quarter" idx="11"/>
          </p:nvPr>
        </p:nvSpPr>
        <p:spPr/>
        <p:txBody>
          <a:bodyPr/>
          <a:lstStyle/>
          <a:p>
            <a:endParaRPr lang="en-LB"/>
          </a:p>
        </p:txBody>
      </p:sp>
      <p:sp>
        <p:nvSpPr>
          <p:cNvPr id="4" name="Slide Number Placeholder 3">
            <a:extLst>
              <a:ext uri="{FF2B5EF4-FFF2-40B4-BE49-F238E27FC236}">
                <a16:creationId xmlns:a16="http://schemas.microsoft.com/office/drawing/2014/main" id="{51713A4D-2D53-C4D3-2FEE-3590AC1E9BC6}"/>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13972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A400-3E55-9C5C-8FFD-15D2C373CB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B"/>
          </a:p>
        </p:txBody>
      </p:sp>
      <p:sp>
        <p:nvSpPr>
          <p:cNvPr id="3" name="Content Placeholder 2">
            <a:extLst>
              <a:ext uri="{FF2B5EF4-FFF2-40B4-BE49-F238E27FC236}">
                <a16:creationId xmlns:a16="http://schemas.microsoft.com/office/drawing/2014/main" id="{B16D354A-801B-B67F-EC9F-573CB9DFCD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Text Placeholder 3">
            <a:extLst>
              <a:ext uri="{FF2B5EF4-FFF2-40B4-BE49-F238E27FC236}">
                <a16:creationId xmlns:a16="http://schemas.microsoft.com/office/drawing/2014/main" id="{C9D256E3-4378-D731-E7AA-66D6430DE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822A74-EC16-A04A-0E86-A5681036F05F}"/>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6" name="Footer Placeholder 5">
            <a:extLst>
              <a:ext uri="{FF2B5EF4-FFF2-40B4-BE49-F238E27FC236}">
                <a16:creationId xmlns:a16="http://schemas.microsoft.com/office/drawing/2014/main" id="{F1EAF97F-FDFF-1627-0497-8AED1B9778F1}"/>
              </a:ext>
            </a:extLst>
          </p:cNvPr>
          <p:cNvSpPr>
            <a:spLocks noGrp="1"/>
          </p:cNvSpPr>
          <p:nvPr>
            <p:ph type="ftr" sz="quarter" idx="11"/>
          </p:nvPr>
        </p:nvSpPr>
        <p:spPr/>
        <p:txBody>
          <a:bodyPr/>
          <a:lstStyle/>
          <a:p>
            <a:endParaRPr lang="en-LB"/>
          </a:p>
        </p:txBody>
      </p:sp>
      <p:sp>
        <p:nvSpPr>
          <p:cNvPr id="7" name="Slide Number Placeholder 6">
            <a:extLst>
              <a:ext uri="{FF2B5EF4-FFF2-40B4-BE49-F238E27FC236}">
                <a16:creationId xmlns:a16="http://schemas.microsoft.com/office/drawing/2014/main" id="{145CF96B-605C-25CF-94A8-9C8D13F6991A}"/>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159956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8C24-FE8D-4F5A-CD7C-D9F4E461F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B"/>
          </a:p>
        </p:txBody>
      </p:sp>
      <p:sp>
        <p:nvSpPr>
          <p:cNvPr id="3" name="Picture Placeholder 2">
            <a:extLst>
              <a:ext uri="{FF2B5EF4-FFF2-40B4-BE49-F238E27FC236}">
                <a16:creationId xmlns:a16="http://schemas.microsoft.com/office/drawing/2014/main" id="{730BB4C7-A190-6549-F751-BA4C02DE3E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B"/>
          </a:p>
        </p:txBody>
      </p:sp>
      <p:sp>
        <p:nvSpPr>
          <p:cNvPr id="4" name="Text Placeholder 3">
            <a:extLst>
              <a:ext uri="{FF2B5EF4-FFF2-40B4-BE49-F238E27FC236}">
                <a16:creationId xmlns:a16="http://schemas.microsoft.com/office/drawing/2014/main" id="{EF7606FF-2CB1-B6A3-BF14-BBD7320A8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33BA7-7961-9972-EB5F-F7BA30D4A646}"/>
              </a:ext>
            </a:extLst>
          </p:cNvPr>
          <p:cNvSpPr>
            <a:spLocks noGrp="1"/>
          </p:cNvSpPr>
          <p:nvPr>
            <p:ph type="dt" sz="half" idx="10"/>
          </p:nvPr>
        </p:nvSpPr>
        <p:spPr/>
        <p:txBody>
          <a:bodyPr/>
          <a:lstStyle/>
          <a:p>
            <a:fld id="{DEFE75E6-F9B9-5C4A-8F56-5349D8E35487}" type="datetimeFigureOut">
              <a:rPr lang="en-LB" smtClean="0"/>
              <a:t>23/11/2024</a:t>
            </a:fld>
            <a:endParaRPr lang="en-LB"/>
          </a:p>
        </p:txBody>
      </p:sp>
      <p:sp>
        <p:nvSpPr>
          <p:cNvPr id="6" name="Footer Placeholder 5">
            <a:extLst>
              <a:ext uri="{FF2B5EF4-FFF2-40B4-BE49-F238E27FC236}">
                <a16:creationId xmlns:a16="http://schemas.microsoft.com/office/drawing/2014/main" id="{8BD6EA9F-0308-9468-B795-F76822285DA1}"/>
              </a:ext>
            </a:extLst>
          </p:cNvPr>
          <p:cNvSpPr>
            <a:spLocks noGrp="1"/>
          </p:cNvSpPr>
          <p:nvPr>
            <p:ph type="ftr" sz="quarter" idx="11"/>
          </p:nvPr>
        </p:nvSpPr>
        <p:spPr/>
        <p:txBody>
          <a:bodyPr/>
          <a:lstStyle/>
          <a:p>
            <a:endParaRPr lang="en-LB"/>
          </a:p>
        </p:txBody>
      </p:sp>
      <p:sp>
        <p:nvSpPr>
          <p:cNvPr id="7" name="Slide Number Placeholder 6">
            <a:extLst>
              <a:ext uri="{FF2B5EF4-FFF2-40B4-BE49-F238E27FC236}">
                <a16:creationId xmlns:a16="http://schemas.microsoft.com/office/drawing/2014/main" id="{BA2523F0-77F1-3291-6B4D-C1CC55239B9A}"/>
              </a:ext>
            </a:extLst>
          </p:cNvPr>
          <p:cNvSpPr>
            <a:spLocks noGrp="1"/>
          </p:cNvSpPr>
          <p:nvPr>
            <p:ph type="sldNum" sz="quarter" idx="12"/>
          </p:nvPr>
        </p:nvSpPr>
        <p:spPr/>
        <p:txBody>
          <a:bodyPr/>
          <a:lstStyle/>
          <a:p>
            <a:fld id="{DF1C7931-EB95-C649-B52D-9BFE048B7F6E}" type="slidenum">
              <a:rPr lang="en-LB" smtClean="0"/>
              <a:t>‹#›</a:t>
            </a:fld>
            <a:endParaRPr lang="en-LB"/>
          </a:p>
        </p:txBody>
      </p:sp>
    </p:spTree>
    <p:extLst>
      <p:ext uri="{BB962C8B-B14F-4D97-AF65-F5344CB8AC3E}">
        <p14:creationId xmlns:p14="http://schemas.microsoft.com/office/powerpoint/2010/main" val="1674958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761FA-2A18-D2F0-575F-0E05D3BA3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LB"/>
          </a:p>
        </p:txBody>
      </p:sp>
      <p:sp>
        <p:nvSpPr>
          <p:cNvPr id="3" name="Text Placeholder 2">
            <a:extLst>
              <a:ext uri="{FF2B5EF4-FFF2-40B4-BE49-F238E27FC236}">
                <a16:creationId xmlns:a16="http://schemas.microsoft.com/office/drawing/2014/main" id="{A4C7CF38-6D7A-293E-B902-820A031CE2AE}"/>
              </a:ext>
            </a:extLst>
          </p:cNvPr>
          <p:cNvSpPr>
            <a:spLocks noGrp="1"/>
          </p:cNvSpPr>
          <p:nvPr>
            <p:ph type="body" idx="1"/>
          </p:nvPr>
        </p:nvSpPr>
        <p:spPr>
          <a:xfrm>
            <a:off x="838200" y="179028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Date Placeholder 3">
            <a:extLst>
              <a:ext uri="{FF2B5EF4-FFF2-40B4-BE49-F238E27FC236}">
                <a16:creationId xmlns:a16="http://schemas.microsoft.com/office/drawing/2014/main" id="{4B254522-44BD-C77B-16F5-0B6A3FBABC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FE75E6-F9B9-5C4A-8F56-5349D8E35487}" type="datetimeFigureOut">
              <a:rPr lang="en-LB" smtClean="0"/>
              <a:t>23/11/2024</a:t>
            </a:fld>
            <a:endParaRPr lang="en-LB"/>
          </a:p>
        </p:txBody>
      </p:sp>
      <p:sp>
        <p:nvSpPr>
          <p:cNvPr id="5" name="Footer Placeholder 4">
            <a:extLst>
              <a:ext uri="{FF2B5EF4-FFF2-40B4-BE49-F238E27FC236}">
                <a16:creationId xmlns:a16="http://schemas.microsoft.com/office/drawing/2014/main" id="{66DB5889-17D9-F4D8-1BAD-68F1F6F4D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LB"/>
          </a:p>
        </p:txBody>
      </p:sp>
      <p:sp>
        <p:nvSpPr>
          <p:cNvPr id="6" name="Slide Number Placeholder 5">
            <a:extLst>
              <a:ext uri="{FF2B5EF4-FFF2-40B4-BE49-F238E27FC236}">
                <a16:creationId xmlns:a16="http://schemas.microsoft.com/office/drawing/2014/main" id="{AF570F91-FAC6-FF8D-971C-2B4DBF5D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1C7931-EB95-C649-B52D-9BFE048B7F6E}" type="slidenum">
              <a:rPr lang="en-LB" smtClean="0"/>
              <a:t>‹#›</a:t>
            </a:fld>
            <a:endParaRPr lang="en-LB"/>
          </a:p>
        </p:txBody>
      </p:sp>
      <p:pic>
        <p:nvPicPr>
          <p:cNvPr id="1026" name="Picture 2" descr="Hôtel Dieu de France">
            <a:extLst>
              <a:ext uri="{FF2B5EF4-FFF2-40B4-BE49-F238E27FC236}">
                <a16:creationId xmlns:a16="http://schemas.microsoft.com/office/drawing/2014/main" id="{17152EF7-6209-609D-CB55-4D2DB4AFB7D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610139" cy="5918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tact Us | Middle East and Mediterranean Association of ...">
            <a:extLst>
              <a:ext uri="{FF2B5EF4-FFF2-40B4-BE49-F238E27FC236}">
                <a16:creationId xmlns:a16="http://schemas.microsoft.com/office/drawing/2014/main" id="{79BBCF4D-2276-859A-A66A-059DEA3E835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211339" y="0"/>
            <a:ext cx="980661" cy="91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798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0.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hyperlink" Target="https://twitter.com/hashtag/WorldCancerDay?src=hashtag_click"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twitter.com/CancerCareMBFdn" TargetMode="External"/><Relationship Id="rId4" Type="http://schemas.openxmlformats.org/officeDocument/2006/relationships/hyperlink" Target="https://twitter.com/hashtag/EndCervicalCancer?src=hashtag_clic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0.png"/><Relationship Id="rId5" Type="http://schemas.openxmlformats.org/officeDocument/2006/relationships/image" Target="../media/image27.jpe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hyperlink" Target="http://www.elsevier.com/termsandcondit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hyperlink" Target="http://www.elsevier.com/termsandcondition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hyperlink" Target="http://www.elsevier.com/termsandcondition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2829-45B4-20BD-A674-FDB4991CAA66}"/>
              </a:ext>
            </a:extLst>
          </p:cNvPr>
          <p:cNvSpPr>
            <a:spLocks noGrp="1"/>
          </p:cNvSpPr>
          <p:nvPr>
            <p:ph type="ctrTitle"/>
          </p:nvPr>
        </p:nvSpPr>
        <p:spPr/>
        <p:txBody>
          <a:bodyPr>
            <a:normAutofit fontScale="90000"/>
          </a:bodyPr>
          <a:lstStyle/>
          <a:p>
            <a:r>
              <a:rPr lang="en-US"/>
              <a:t>C</a:t>
            </a:r>
            <a:r>
              <a:rPr lang="en-LB"/>
              <a:t>ervical cancer screening strategies in the MEMAGO region</a:t>
            </a:r>
            <a:endParaRPr lang="en-LB" dirty="0"/>
          </a:p>
        </p:txBody>
      </p:sp>
      <p:sp>
        <p:nvSpPr>
          <p:cNvPr id="3" name="Subtitle 2">
            <a:extLst>
              <a:ext uri="{FF2B5EF4-FFF2-40B4-BE49-F238E27FC236}">
                <a16:creationId xmlns:a16="http://schemas.microsoft.com/office/drawing/2014/main" id="{2AF1DC9F-9A81-69F1-7BD5-948FD11836EA}"/>
              </a:ext>
            </a:extLst>
          </p:cNvPr>
          <p:cNvSpPr>
            <a:spLocks noGrp="1"/>
          </p:cNvSpPr>
          <p:nvPr>
            <p:ph type="subTitle" idx="1"/>
          </p:nvPr>
        </p:nvSpPr>
        <p:spPr/>
        <p:txBody>
          <a:bodyPr>
            <a:normAutofit lnSpcReduction="10000"/>
          </a:bodyPr>
          <a:lstStyle/>
          <a:p>
            <a:r>
              <a:rPr lang="en-LB" dirty="0"/>
              <a:t>Nadine EL KASSIS, MD, MSc</a:t>
            </a:r>
          </a:p>
          <a:p>
            <a:r>
              <a:rPr lang="en-LB" dirty="0"/>
              <a:t>Gynecologic Oncology</a:t>
            </a:r>
          </a:p>
          <a:p>
            <a:r>
              <a:rPr lang="en-LB" dirty="0"/>
              <a:t>Hotel Dieu de France hospital, Beirut</a:t>
            </a:r>
          </a:p>
          <a:p>
            <a:r>
              <a:rPr lang="en-LB" dirty="0"/>
              <a:t>Saint Joseph University</a:t>
            </a:r>
          </a:p>
          <a:p>
            <a:endParaRPr lang="en-LB" dirty="0"/>
          </a:p>
        </p:txBody>
      </p:sp>
    </p:spTree>
    <p:extLst>
      <p:ext uri="{BB962C8B-B14F-4D97-AF65-F5344CB8AC3E}">
        <p14:creationId xmlns:p14="http://schemas.microsoft.com/office/powerpoint/2010/main" val="3027594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73183" y="693547"/>
            <a:ext cx="9014660" cy="523220"/>
          </a:xfrm>
          <a:prstGeom prst="rect">
            <a:avLst/>
          </a:prstGeom>
          <a:solidFill>
            <a:schemeClr val="tx2">
              <a:lumMod val="50000"/>
              <a:lumOff val="50000"/>
            </a:schemeClr>
          </a:solidFill>
        </p:spPr>
        <p:txBody>
          <a:bodyPr wrap="square" rtlCol="0" anchor="ctr">
            <a:spAutoFit/>
          </a:bodyPr>
          <a:lstStyle/>
          <a:p>
            <a:pPr algn="ctr"/>
            <a:r>
              <a:rPr lang="en-US" sz="2800" b="1" dirty="0">
                <a:latin typeface="Calibri" panose="020F0502020204030204" pitchFamily="34" charset="0"/>
                <a:cs typeface="Calibri" panose="020F0502020204030204" pitchFamily="34" charset="0"/>
              </a:rPr>
              <a:t>HPV AND CERVICAL CANCER IN MIDDLE EAST</a:t>
            </a:r>
          </a:p>
        </p:txBody>
      </p:sp>
      <p:sp>
        <p:nvSpPr>
          <p:cNvPr id="6" name="CasellaDiTesto 5"/>
          <p:cNvSpPr txBox="1"/>
          <p:nvPr/>
        </p:nvSpPr>
        <p:spPr>
          <a:xfrm>
            <a:off x="3306888" y="1328823"/>
            <a:ext cx="2169207" cy="574293"/>
          </a:xfrm>
          <a:prstGeom prst="rect">
            <a:avLst/>
          </a:prstGeom>
          <a:solidFill>
            <a:srgbClr val="FF0000"/>
          </a:solidFill>
        </p:spPr>
        <p:txBody>
          <a:bodyPr anchor="ctr">
            <a:noAutofit/>
          </a:bodyPr>
          <a:lstStyle>
            <a:defPPr>
              <a:defRPr lang="it-IT"/>
            </a:defPPr>
            <a:lvl1pPr algn="ctr">
              <a:lnSpc>
                <a:spcPct val="90000"/>
              </a:lnSpc>
              <a:spcBef>
                <a:spcPct val="0"/>
              </a:spcBef>
              <a:defRPr sz="2000" b="1">
                <a:solidFill>
                  <a:srgbClr val="002060"/>
                </a:solidFill>
                <a:latin typeface="Comic Sans MS" charset="0"/>
                <a:ea typeface="MS PGothic" charset="0"/>
                <a:cs typeface="MS PGothic" charset="0"/>
              </a:defRPr>
            </a:lvl1pPr>
          </a:lstStyle>
          <a:p>
            <a:r>
              <a:rPr lang="it-IT" sz="2400">
                <a:solidFill>
                  <a:schemeClr val="bg1"/>
                </a:solidFill>
                <a:latin typeface="Calibri" panose="020F0502020204030204" pitchFamily="34" charset="0"/>
                <a:cs typeface="Calibri" panose="020F0502020204030204" pitchFamily="34" charset="0"/>
              </a:rPr>
              <a:t>WESTERN ASIA</a:t>
            </a:r>
          </a:p>
        </p:txBody>
      </p:sp>
      <p:sp>
        <p:nvSpPr>
          <p:cNvPr id="7" name="CasellaDiTesto 6"/>
          <p:cNvSpPr txBox="1"/>
          <p:nvPr/>
        </p:nvSpPr>
        <p:spPr>
          <a:xfrm>
            <a:off x="7653737" y="1615970"/>
            <a:ext cx="2852928" cy="1473663"/>
          </a:xfrm>
          <a:prstGeom prst="rect">
            <a:avLst/>
          </a:prstGeom>
          <a:noFill/>
        </p:spPr>
        <p:txBody>
          <a:bodyPr anchor="ctr">
            <a:noAutofit/>
          </a:bodyPr>
          <a:lstStyle>
            <a:defPPr>
              <a:defRPr lang="it-IT"/>
            </a:defPPr>
            <a:lvl1pPr algn="ctr">
              <a:lnSpc>
                <a:spcPct val="90000"/>
              </a:lnSpc>
              <a:spcBef>
                <a:spcPct val="0"/>
              </a:spcBef>
              <a:defRPr sz="2000" b="1">
                <a:solidFill>
                  <a:srgbClr val="002060"/>
                </a:solidFill>
                <a:latin typeface="Comic Sans MS" charset="0"/>
                <a:ea typeface="MS PGothic" charset="0"/>
                <a:cs typeface="MS PGothic" charset="0"/>
              </a:defRPr>
            </a:lvl1pPr>
          </a:lstStyle>
          <a:p>
            <a:r>
              <a:rPr lang="en-US" sz="1800">
                <a:latin typeface="Calibri" panose="020F0502020204030204" pitchFamily="34" charset="0"/>
                <a:cs typeface="Calibri" panose="020F0502020204030204" pitchFamily="34" charset="0"/>
              </a:rPr>
              <a:t>WESTERN ASIA SHOWS UNEXPLAINABLY LOW</a:t>
            </a:r>
          </a:p>
          <a:p>
            <a:r>
              <a:rPr lang="en-US" sz="1800">
                <a:latin typeface="Calibri" panose="020F0502020204030204" pitchFamily="34" charset="0"/>
                <a:cs typeface="Calibri" panose="020F0502020204030204" pitchFamily="34" charset="0"/>
              </a:rPr>
              <a:t>CERVICAL CANCER INCIDENCE DESPITE THE LACK Of PROACTIVE</a:t>
            </a:r>
          </a:p>
          <a:p>
            <a:r>
              <a:rPr lang="en-US" sz="1800">
                <a:latin typeface="Calibri" panose="020F0502020204030204" pitchFamily="34" charset="0"/>
                <a:cs typeface="Calibri" panose="020F0502020204030204" pitchFamily="34" charset="0"/>
              </a:rPr>
              <a:t>NATIONAL SCREENING OR VACCINATION PROGRAMS</a:t>
            </a:r>
            <a:endParaRPr lang="it-IT" sz="1800">
              <a:latin typeface="Calibri" panose="020F0502020204030204" pitchFamily="34" charset="0"/>
              <a:cs typeface="Calibri" panose="020F0502020204030204" pitchFamily="34" charset="0"/>
            </a:endParaRPr>
          </a:p>
        </p:txBody>
      </p:sp>
      <p:cxnSp>
        <p:nvCxnSpPr>
          <p:cNvPr id="11" name="Connettore 2 10"/>
          <p:cNvCxnSpPr/>
          <p:nvPr/>
        </p:nvCxnSpPr>
        <p:spPr>
          <a:xfrm>
            <a:off x="4550664" y="2209071"/>
            <a:ext cx="960120" cy="372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8976444" y="6310936"/>
            <a:ext cx="1587294" cy="230832"/>
          </a:xfrm>
          <a:prstGeom prst="rect">
            <a:avLst/>
          </a:prstGeom>
        </p:spPr>
        <p:txBody>
          <a:bodyPr wrap="none">
            <a:spAutoFit/>
          </a:bodyPr>
          <a:lstStyle/>
          <a:p>
            <a:r>
              <a:rPr lang="en-US" sz="900" i="1">
                <a:solidFill>
                  <a:srgbClr val="002060"/>
                </a:solidFill>
                <a:latin typeface="Calibri" panose="020F0502020204030204" pitchFamily="34" charset="0"/>
                <a:cs typeface="Calibri" panose="020F0502020204030204" pitchFamily="34" charset="0"/>
              </a:rPr>
              <a:t>Asian Pac J Cancer Prev. 2018 </a:t>
            </a:r>
          </a:p>
        </p:txBody>
      </p:sp>
      <p:pic>
        <p:nvPicPr>
          <p:cNvPr id="8" name="Immagine 7"/>
          <p:cNvPicPr>
            <a:picLocks noChangeAspect="1"/>
          </p:cNvPicPr>
          <p:nvPr/>
        </p:nvPicPr>
        <p:blipFill rotWithShape="1">
          <a:blip r:embed="rId3"/>
          <a:srcRect l="11500" t="14160" r="21600" b="15201"/>
          <a:stretch/>
        </p:blipFill>
        <p:spPr>
          <a:xfrm>
            <a:off x="1601732" y="2100835"/>
            <a:ext cx="6117336" cy="3633365"/>
          </a:xfrm>
          <a:prstGeom prst="rect">
            <a:avLst/>
          </a:prstGeom>
        </p:spPr>
      </p:pic>
      <p:sp>
        <p:nvSpPr>
          <p:cNvPr id="9" name="Ovale 8"/>
          <p:cNvSpPr/>
          <p:nvPr/>
        </p:nvSpPr>
        <p:spPr>
          <a:xfrm>
            <a:off x="4788408" y="2906714"/>
            <a:ext cx="1320654" cy="11238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Rettangolo 11"/>
          <p:cNvSpPr/>
          <p:nvPr/>
        </p:nvSpPr>
        <p:spPr>
          <a:xfrm>
            <a:off x="7911978" y="3836968"/>
            <a:ext cx="2651760" cy="2308324"/>
          </a:xfrm>
          <a:prstGeom prst="rect">
            <a:avLst/>
          </a:prstGeom>
          <a:solidFill>
            <a:srgbClr val="FF0000"/>
          </a:solidFill>
        </p:spPr>
        <p:txBody>
          <a:bodyPr wrap="square">
            <a:spAutoFit/>
          </a:bodyPr>
          <a:lstStyle/>
          <a:p>
            <a:pPr algn="ctr"/>
            <a:r>
              <a:rPr lang="en-US" b="1">
                <a:solidFill>
                  <a:schemeClr val="bg1"/>
                </a:solidFill>
                <a:latin typeface="Calibri" panose="020F0502020204030204" pitchFamily="34" charset="0"/>
                <a:cs typeface="Calibri" panose="020F0502020204030204" pitchFamily="34" charset="0"/>
              </a:rPr>
              <a:t>THE RATE OF HPV INFECTION IN CANCER SAMPLES, WE FOUND RELATIVELY </a:t>
            </a:r>
            <a:r>
              <a:rPr lang="en-US" b="1">
                <a:solidFill>
                  <a:srgbClr val="FFFF00"/>
                </a:solidFill>
                <a:latin typeface="Calibri" panose="020F0502020204030204" pitchFamily="34" charset="0"/>
                <a:cs typeface="Calibri" panose="020F0502020204030204" pitchFamily="34" charset="0"/>
              </a:rPr>
              <a:t>LOWER RATE (77%) </a:t>
            </a:r>
            <a:r>
              <a:rPr lang="en-US" b="1">
                <a:solidFill>
                  <a:schemeClr val="bg1"/>
                </a:solidFill>
                <a:latin typeface="Calibri" panose="020F0502020204030204" pitchFamily="34" charset="0"/>
                <a:cs typeface="Calibri" panose="020F0502020204030204" pitchFamily="34" charset="0"/>
              </a:rPr>
              <a:t>OF INFECTION COMPARED TO WORLDWIDE ESTIMATE (85-99%). </a:t>
            </a:r>
            <a:endParaRPr lang="it-IT" b="1">
              <a:solidFill>
                <a:schemeClr val="bg1"/>
              </a:solidFill>
              <a:latin typeface="Calibri" panose="020F0502020204030204" pitchFamily="34" charset="0"/>
              <a:cs typeface="Calibri" panose="020F0502020204030204" pitchFamily="34" charset="0"/>
            </a:endParaRPr>
          </a:p>
        </p:txBody>
      </p:sp>
      <p:cxnSp>
        <p:nvCxnSpPr>
          <p:cNvPr id="15" name="Connettore 2 14"/>
          <p:cNvCxnSpPr/>
          <p:nvPr/>
        </p:nvCxnSpPr>
        <p:spPr>
          <a:xfrm>
            <a:off x="9026598" y="3170182"/>
            <a:ext cx="32666" cy="7473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3160776" y="5631836"/>
            <a:ext cx="4288536" cy="323165"/>
          </a:xfrm>
          <a:prstGeom prst="rect">
            <a:avLst/>
          </a:prstGeom>
          <a:noFill/>
        </p:spPr>
        <p:txBody>
          <a:bodyPr wrap="square">
            <a:spAutoFit/>
          </a:bodyPr>
          <a:lstStyle/>
          <a:p>
            <a:pPr algn="ctr"/>
            <a:r>
              <a:rPr lang="en-US" sz="1500" b="1">
                <a:solidFill>
                  <a:srgbClr val="FF0000"/>
                </a:solidFill>
                <a:latin typeface="Comic Sans MS" panose="030F0702030302020204" pitchFamily="66" charset="0"/>
              </a:rPr>
              <a:t>+ </a:t>
            </a:r>
            <a:r>
              <a:rPr lang="en-US" sz="1500" b="1">
                <a:solidFill>
                  <a:srgbClr val="FF0000"/>
                </a:solidFill>
                <a:latin typeface="Calibri" panose="020F0502020204030204" pitchFamily="34" charset="0"/>
                <a:cs typeface="Calibri" panose="020F0502020204030204" pitchFamily="34" charset="0"/>
              </a:rPr>
              <a:t>GENETIC POLYMORPHISMS</a:t>
            </a:r>
            <a:endParaRPr lang="it-IT" sz="1500" b="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8354787"/>
      </p:ext>
    </p:extLst>
  </p:cSld>
  <p:clrMapOvr>
    <a:masterClrMapping/>
  </p:clrMapOvr>
  <mc:AlternateContent xmlns:mc="http://schemas.openxmlformats.org/markup-compatibility/2006" xmlns:p14="http://schemas.microsoft.com/office/powerpoint/2010/main">
    <mc:Choice Requires="p14">
      <p:transition spd="slow" p14:dur="2000" advTm="18084"/>
    </mc:Choice>
    <mc:Fallback xmlns="">
      <p:transition spd="slow" advTm="1808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1A23B5-4DDE-0444-AA5A-C99C816437D3}"/>
              </a:ext>
            </a:extLst>
          </p:cNvPr>
          <p:cNvSpPr>
            <a:spLocks noGrp="1"/>
          </p:cNvSpPr>
          <p:nvPr>
            <p:ph type="title"/>
          </p:nvPr>
        </p:nvSpPr>
        <p:spPr/>
        <p:txBody>
          <a:bodyPr/>
          <a:lstStyle/>
          <a:p>
            <a:pPr algn="ctr"/>
            <a:r>
              <a:rPr lang="fr-FR"/>
              <a:t>IN LEBANON</a:t>
            </a:r>
          </a:p>
        </p:txBody>
      </p:sp>
      <p:sp>
        <p:nvSpPr>
          <p:cNvPr id="3" name="Espace réservé du contenu 2">
            <a:extLst>
              <a:ext uri="{FF2B5EF4-FFF2-40B4-BE49-F238E27FC236}">
                <a16:creationId xmlns:a16="http://schemas.microsoft.com/office/drawing/2014/main" id="{3D438644-02BF-874F-B37E-963F98F82BA7}"/>
              </a:ext>
            </a:extLst>
          </p:cNvPr>
          <p:cNvSpPr>
            <a:spLocks noGrp="1"/>
          </p:cNvSpPr>
          <p:nvPr>
            <p:ph idx="1"/>
          </p:nvPr>
        </p:nvSpPr>
        <p:spPr/>
        <p:txBody>
          <a:bodyPr/>
          <a:lstStyle/>
          <a:p>
            <a:endParaRPr lang="fr-FR"/>
          </a:p>
          <a:p>
            <a:endParaRPr lang="fr-FR"/>
          </a:p>
          <a:p>
            <a:endParaRPr lang="fr-FR"/>
          </a:p>
          <a:p>
            <a:endParaRPr lang="fr-FR"/>
          </a:p>
          <a:p>
            <a:pPr marL="0" indent="0">
              <a:buNone/>
            </a:pPr>
            <a:r>
              <a:rPr lang="fr-FR" b="1">
                <a:solidFill>
                  <a:srgbClr val="FF0000"/>
                </a:solidFill>
              </a:rPr>
              <a:t>                          WE ARE IN A LOW PREVALENCE SETTING </a:t>
            </a:r>
          </a:p>
        </p:txBody>
      </p:sp>
    </p:spTree>
    <p:extLst>
      <p:ext uri="{BB962C8B-B14F-4D97-AF65-F5344CB8AC3E}">
        <p14:creationId xmlns:p14="http://schemas.microsoft.com/office/powerpoint/2010/main" val="1632156629"/>
      </p:ext>
    </p:extLst>
  </p:cSld>
  <p:clrMapOvr>
    <a:masterClrMapping/>
  </p:clrMapOvr>
  <mc:AlternateContent xmlns:mc="http://schemas.openxmlformats.org/markup-compatibility/2006" xmlns:p14="http://schemas.microsoft.com/office/powerpoint/2010/main">
    <mc:Choice Requires="p14">
      <p:transition spd="slow" p14:dur="2000" advTm="6873"/>
    </mc:Choice>
    <mc:Fallback xmlns="">
      <p:transition spd="slow" advTm="687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0EC238-5EB9-714D-9C2A-CC036D2C7725}"/>
              </a:ext>
            </a:extLst>
          </p:cNvPr>
          <p:cNvSpPr>
            <a:spLocks noGrp="1"/>
          </p:cNvSpPr>
          <p:nvPr>
            <p:ph sz="half" idx="1"/>
          </p:nvPr>
        </p:nvSpPr>
        <p:spPr>
          <a:xfrm>
            <a:off x="511443" y="588935"/>
            <a:ext cx="5408909" cy="5987555"/>
          </a:xfrm>
          <a:solidFill>
            <a:schemeClr val="accent6"/>
          </a:solidFill>
        </p:spPr>
        <p:txBody>
          <a:bodyPr/>
          <a:lstStyle/>
          <a:p>
            <a:r>
              <a:rPr lang="fr-FR" dirty="0">
                <a:solidFill>
                  <a:schemeClr val="accent6">
                    <a:lumMod val="40000"/>
                    <a:lumOff val="60000"/>
                  </a:schemeClr>
                </a:solidFill>
              </a:rPr>
              <a:t>The </a:t>
            </a:r>
            <a:r>
              <a:rPr lang="fr-FR" dirty="0" err="1">
                <a:solidFill>
                  <a:schemeClr val="accent6">
                    <a:lumMod val="40000"/>
                    <a:lumOff val="60000"/>
                  </a:schemeClr>
                </a:solidFill>
              </a:rPr>
              <a:t>lowest</a:t>
            </a:r>
            <a:r>
              <a:rPr lang="fr-FR" dirty="0">
                <a:solidFill>
                  <a:schemeClr val="accent6">
                    <a:lumMod val="40000"/>
                    <a:lumOff val="60000"/>
                  </a:schemeClr>
                </a:solidFill>
              </a:rPr>
              <a:t> ASIR values (&lt;5/100 000)    </a:t>
            </a:r>
            <a:r>
              <a:rPr lang="fr-FR" sz="1800" i="1" u="sng" dirty="0" err="1">
                <a:solidFill>
                  <a:schemeClr val="accent6">
                    <a:lumMod val="40000"/>
                    <a:lumOff val="60000"/>
                  </a:schemeClr>
                </a:solidFill>
              </a:rPr>
              <a:t>Estimates</a:t>
            </a:r>
            <a:r>
              <a:rPr lang="fr-FR" sz="1800" i="1" u="sng" dirty="0">
                <a:solidFill>
                  <a:schemeClr val="accent6">
                    <a:lumMod val="40000"/>
                    <a:lumOff val="60000"/>
                  </a:schemeClr>
                </a:solidFill>
              </a:rPr>
              <a:t> 2008</a:t>
            </a:r>
          </a:p>
          <a:p>
            <a:pPr marL="457200" indent="-457200">
              <a:buFont typeface="+mj-lt"/>
              <a:buAutoNum type="arabicPeriod"/>
            </a:pPr>
            <a:r>
              <a:rPr lang="fr-FR" sz="2400" dirty="0">
                <a:solidFill>
                  <a:schemeClr val="tx1"/>
                </a:solidFill>
              </a:rPr>
              <a:t> Gaza and West Bank (ASIR &lt; 1)</a:t>
            </a:r>
          </a:p>
          <a:p>
            <a:pPr marL="457200" indent="-457200">
              <a:buFont typeface="+mj-lt"/>
              <a:buAutoNum type="arabicPeriod"/>
            </a:pPr>
            <a:r>
              <a:rPr lang="fr-FR" sz="2400" dirty="0">
                <a:solidFill>
                  <a:schemeClr val="tx1"/>
                </a:solidFill>
              </a:rPr>
              <a:t> </a:t>
            </a:r>
            <a:r>
              <a:rPr lang="fr-FR" sz="2400" dirty="0" err="1">
                <a:solidFill>
                  <a:schemeClr val="tx1"/>
                </a:solidFill>
              </a:rPr>
              <a:t>Syrian</a:t>
            </a:r>
            <a:r>
              <a:rPr lang="fr-FR" sz="2400" dirty="0">
                <a:solidFill>
                  <a:schemeClr val="tx1"/>
                </a:solidFill>
              </a:rPr>
              <a:t> Arab Republic (2.0/100 000)</a:t>
            </a:r>
          </a:p>
          <a:p>
            <a:pPr marL="457200" indent="-457200">
              <a:buFont typeface="+mj-lt"/>
              <a:buAutoNum type="arabicPeriod"/>
            </a:pPr>
            <a:r>
              <a:rPr lang="fr-FR" sz="2400" dirty="0" err="1">
                <a:solidFill>
                  <a:schemeClr val="tx1"/>
                </a:solidFill>
              </a:rPr>
              <a:t>Saudi</a:t>
            </a:r>
            <a:r>
              <a:rPr lang="fr-FR" sz="2400" dirty="0">
                <a:solidFill>
                  <a:schemeClr val="tx1"/>
                </a:solidFill>
              </a:rPr>
              <a:t> Arabia (2.1/100 000) </a:t>
            </a:r>
          </a:p>
          <a:p>
            <a:pPr marL="457200" indent="-457200">
              <a:buFont typeface="+mj-lt"/>
              <a:buAutoNum type="arabicPeriod"/>
            </a:pPr>
            <a:r>
              <a:rPr lang="fr-FR" sz="2400" dirty="0" err="1">
                <a:solidFill>
                  <a:schemeClr val="tx1"/>
                </a:solidFill>
              </a:rPr>
              <a:t>Yemen</a:t>
            </a:r>
            <a:r>
              <a:rPr lang="fr-FR" sz="2400" dirty="0">
                <a:solidFill>
                  <a:schemeClr val="tx1"/>
                </a:solidFill>
              </a:rPr>
              <a:t> (3.0/100 000),</a:t>
            </a:r>
          </a:p>
          <a:p>
            <a:pPr marL="457200" indent="-457200">
              <a:buFont typeface="+mj-lt"/>
              <a:buAutoNum type="arabicPeriod"/>
            </a:pPr>
            <a:r>
              <a:rPr lang="fr-FR" sz="2400" dirty="0">
                <a:solidFill>
                  <a:schemeClr val="tx1"/>
                </a:solidFill>
              </a:rPr>
              <a:t> Iraq (3.1/100 000), </a:t>
            </a:r>
          </a:p>
          <a:p>
            <a:pPr marL="457200" indent="-457200">
              <a:buFont typeface="+mj-lt"/>
              <a:buAutoNum type="arabicPeriod"/>
            </a:pPr>
            <a:r>
              <a:rPr lang="fr-FR" sz="2400" dirty="0">
                <a:solidFill>
                  <a:schemeClr val="tx1"/>
                </a:solidFill>
              </a:rPr>
              <a:t>Jordan (3.6/100 000), </a:t>
            </a:r>
          </a:p>
          <a:p>
            <a:pPr marL="457200" indent="-457200">
              <a:buFont typeface="+mj-lt"/>
              <a:buAutoNum type="arabicPeriod"/>
            </a:pPr>
            <a:r>
              <a:rPr lang="fr-FR" sz="2400" dirty="0">
                <a:solidFill>
                  <a:schemeClr val="tx1"/>
                </a:solidFill>
              </a:rPr>
              <a:t>Lebanon (3.8/100 000), </a:t>
            </a:r>
          </a:p>
          <a:p>
            <a:pPr marL="457200" indent="-457200">
              <a:buFont typeface="+mj-lt"/>
              <a:buAutoNum type="arabicPeriod"/>
            </a:pPr>
            <a:r>
              <a:rPr lang="fr-FR" sz="2400" dirty="0" err="1">
                <a:solidFill>
                  <a:schemeClr val="tx1"/>
                </a:solidFill>
              </a:rPr>
              <a:t>Turkey</a:t>
            </a:r>
            <a:r>
              <a:rPr lang="fr-FR" sz="2400" dirty="0">
                <a:solidFill>
                  <a:schemeClr val="tx1"/>
                </a:solidFill>
              </a:rPr>
              <a:t> (4.2/100 000)]</a:t>
            </a:r>
            <a:endParaRPr lang="en-US" sz="2400" dirty="0">
              <a:solidFill>
                <a:schemeClr val="tx1"/>
              </a:solidFill>
            </a:endParaRPr>
          </a:p>
        </p:txBody>
      </p:sp>
      <p:pic>
        <p:nvPicPr>
          <p:cNvPr id="6" name="Espace réservé du contenu 5">
            <a:extLst>
              <a:ext uri="{FF2B5EF4-FFF2-40B4-BE49-F238E27FC236}">
                <a16:creationId xmlns:a16="http://schemas.microsoft.com/office/drawing/2014/main" id="{D95235D4-880B-5449-9DB7-7775FFF7AD8D}"/>
              </a:ext>
            </a:extLst>
          </p:cNvPr>
          <p:cNvPicPr>
            <a:picLocks noGrp="1" noChangeAspect="1"/>
          </p:cNvPicPr>
          <p:nvPr>
            <p:ph sz="half" idx="2"/>
          </p:nvPr>
        </p:nvPicPr>
        <p:blipFill>
          <a:blip r:embed="rId4"/>
          <a:stretch>
            <a:fillRect/>
          </a:stretch>
        </p:blipFill>
        <p:spPr>
          <a:xfrm>
            <a:off x="6394372" y="588935"/>
            <a:ext cx="5610787" cy="5987555"/>
          </a:xfrm>
        </p:spPr>
      </p:pic>
      <p:sp>
        <p:nvSpPr>
          <p:cNvPr id="7" name="Bouée 6">
            <a:extLst>
              <a:ext uri="{FF2B5EF4-FFF2-40B4-BE49-F238E27FC236}">
                <a16:creationId xmlns:a16="http://schemas.microsoft.com/office/drawing/2014/main" id="{4A5BDF08-A791-9C4A-898A-BC81924F3F43}"/>
              </a:ext>
            </a:extLst>
          </p:cNvPr>
          <p:cNvSpPr/>
          <p:nvPr/>
        </p:nvSpPr>
        <p:spPr bwMode="auto">
          <a:xfrm>
            <a:off x="746239" y="4505740"/>
            <a:ext cx="3494457" cy="755374"/>
          </a:xfrm>
          <a:prstGeom prst="donut">
            <a:avLst>
              <a:gd name="adj" fmla="val 8329"/>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a:solidFill>
                <a:schemeClr val="tx1"/>
              </a:solidFill>
              <a:latin typeface="Calibri" panose="020F0502020204030204" pitchFamily="34" charset="0"/>
            </a:endParaRPr>
          </a:p>
        </p:txBody>
      </p:sp>
      <p:sp>
        <p:nvSpPr>
          <p:cNvPr id="2" name="Rectangle 1">
            <a:extLst>
              <a:ext uri="{FF2B5EF4-FFF2-40B4-BE49-F238E27FC236}">
                <a16:creationId xmlns:a16="http://schemas.microsoft.com/office/drawing/2014/main" id="{166D69CE-B0ED-C646-AFD9-76A58E585CD0}"/>
              </a:ext>
            </a:extLst>
          </p:cNvPr>
          <p:cNvSpPr/>
          <p:nvPr/>
        </p:nvSpPr>
        <p:spPr>
          <a:xfrm>
            <a:off x="4017267" y="6361046"/>
            <a:ext cx="1903085" cy="215444"/>
          </a:xfrm>
          <a:prstGeom prst="rect">
            <a:avLst/>
          </a:prstGeom>
        </p:spPr>
        <p:txBody>
          <a:bodyPr wrap="none">
            <a:spAutoFit/>
          </a:bodyPr>
          <a:lstStyle/>
          <a:p>
            <a:r>
              <a:rPr lang="fr-FR" sz="800" err="1">
                <a:latin typeface="AdvHelN"/>
              </a:rPr>
              <a:t>Annals</a:t>
            </a:r>
            <a:r>
              <a:rPr lang="fr-FR" sz="800">
                <a:latin typeface="AdvHelN"/>
              </a:rPr>
              <a:t> of </a:t>
            </a:r>
            <a:r>
              <a:rPr lang="fr-FR" sz="800" err="1">
                <a:latin typeface="AdvHelN"/>
              </a:rPr>
              <a:t>Oncology</a:t>
            </a:r>
            <a:r>
              <a:rPr lang="fr-FR" sz="800">
                <a:latin typeface="AdvHelN"/>
              </a:rPr>
              <a:t> 22: 2675–2686, 2011 </a:t>
            </a:r>
            <a:endParaRPr lang="fr-FR"/>
          </a:p>
        </p:txBody>
      </p:sp>
    </p:spTree>
    <p:custDataLst>
      <p:tags r:id="rId1"/>
    </p:custDataLst>
    <p:extLst>
      <p:ext uri="{BB962C8B-B14F-4D97-AF65-F5344CB8AC3E}">
        <p14:creationId xmlns:p14="http://schemas.microsoft.com/office/powerpoint/2010/main" val="3348811968"/>
      </p:ext>
    </p:extLst>
  </p:cSld>
  <p:clrMapOvr>
    <a:masterClrMapping/>
  </p:clrMapOvr>
  <mc:AlternateContent xmlns:mc="http://schemas.openxmlformats.org/markup-compatibility/2006" xmlns:p14="http://schemas.microsoft.com/office/powerpoint/2010/main">
    <mc:Choice Requires="p14">
      <p:transition spd="slow" p14:dur="2000" advTm="59714"/>
    </mc:Choice>
    <mc:Fallback xmlns="">
      <p:transition spd="slow" advTm="59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9BD456-6D2B-AA41-A245-293A941BAB6F}"/>
              </a:ext>
            </a:extLst>
          </p:cNvPr>
          <p:cNvSpPr>
            <a:spLocks noGrp="1"/>
          </p:cNvSpPr>
          <p:nvPr>
            <p:ph type="title"/>
          </p:nvPr>
        </p:nvSpPr>
        <p:spPr>
          <a:xfrm>
            <a:off x="263471" y="238127"/>
            <a:ext cx="11778712" cy="1103313"/>
          </a:xfrm>
        </p:spPr>
        <p:txBody>
          <a:bodyPr>
            <a:noAutofit/>
          </a:bodyPr>
          <a:lstStyle/>
          <a:p>
            <a:pPr algn="ctr"/>
            <a:r>
              <a:rPr lang="fr-FR" sz="2800" dirty="0"/>
              <a:t>Age-</a:t>
            </a:r>
            <a:r>
              <a:rPr lang="en-US" sz="2800" dirty="0"/>
              <a:t>Standardized</a:t>
            </a:r>
            <a:r>
              <a:rPr lang="fr-FR" sz="2800" dirty="0"/>
              <a:t> incidence rates of cervical cancer of Lebanon (estimatesfor2018) </a:t>
            </a:r>
            <a:br>
              <a:rPr lang="fr-FR" sz="2800" dirty="0"/>
            </a:br>
            <a:endParaRPr lang="en-US" sz="2800" dirty="0"/>
          </a:p>
        </p:txBody>
      </p:sp>
      <p:pic>
        <p:nvPicPr>
          <p:cNvPr id="5" name="Espace réservé du contenu 4">
            <a:extLst>
              <a:ext uri="{FF2B5EF4-FFF2-40B4-BE49-F238E27FC236}">
                <a16:creationId xmlns:a16="http://schemas.microsoft.com/office/drawing/2014/main" id="{C029E409-8C3A-B64C-AD77-3E1A6C2659A4}"/>
              </a:ext>
            </a:extLst>
          </p:cNvPr>
          <p:cNvPicPr>
            <a:picLocks noGrp="1" noChangeAspect="1"/>
          </p:cNvPicPr>
          <p:nvPr>
            <p:ph idx="1"/>
          </p:nvPr>
        </p:nvPicPr>
        <p:blipFill>
          <a:blip r:embed="rId3"/>
          <a:stretch>
            <a:fillRect/>
          </a:stretch>
        </p:blipFill>
        <p:spPr>
          <a:xfrm>
            <a:off x="1547789" y="1341440"/>
            <a:ext cx="9934414" cy="5421862"/>
          </a:xfrm>
        </p:spPr>
      </p:pic>
    </p:spTree>
    <p:extLst>
      <p:ext uri="{BB962C8B-B14F-4D97-AF65-F5344CB8AC3E}">
        <p14:creationId xmlns:p14="http://schemas.microsoft.com/office/powerpoint/2010/main" val="3819043749"/>
      </p:ext>
    </p:extLst>
  </p:cSld>
  <p:clrMapOvr>
    <a:masterClrMapping/>
  </p:clrMapOvr>
  <mc:AlternateContent xmlns:mc="http://schemas.openxmlformats.org/markup-compatibility/2006" xmlns:p14="http://schemas.microsoft.com/office/powerpoint/2010/main">
    <mc:Choice Requires="p14">
      <p:transition spd="slow" p14:dur="2000" advTm="45753"/>
    </mc:Choice>
    <mc:Fallback xmlns="">
      <p:transition spd="slow" advTm="4575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4A4253-37EF-FC0B-9B55-9C98734DEF00}"/>
              </a:ext>
            </a:extLst>
          </p:cNvPr>
          <p:cNvPicPr>
            <a:picLocks noChangeAspect="1"/>
          </p:cNvPicPr>
          <p:nvPr/>
        </p:nvPicPr>
        <p:blipFill>
          <a:blip r:embed="rId3"/>
          <a:stretch>
            <a:fillRect/>
          </a:stretch>
        </p:blipFill>
        <p:spPr>
          <a:xfrm>
            <a:off x="702365" y="757912"/>
            <a:ext cx="10405146" cy="5342176"/>
          </a:xfrm>
          <a:prstGeom prst="rect">
            <a:avLst/>
          </a:prstGeom>
        </p:spPr>
      </p:pic>
      <p:sp>
        <p:nvSpPr>
          <p:cNvPr id="8" name="TextBox 7">
            <a:extLst>
              <a:ext uri="{FF2B5EF4-FFF2-40B4-BE49-F238E27FC236}">
                <a16:creationId xmlns:a16="http://schemas.microsoft.com/office/drawing/2014/main" id="{EA10B563-DFCE-66E0-809D-ED53ECDAC823}"/>
              </a:ext>
            </a:extLst>
          </p:cNvPr>
          <p:cNvSpPr txBox="1"/>
          <p:nvPr/>
        </p:nvSpPr>
        <p:spPr>
          <a:xfrm>
            <a:off x="9479973" y="6494942"/>
            <a:ext cx="6096000" cy="276999"/>
          </a:xfrm>
          <a:prstGeom prst="rect">
            <a:avLst/>
          </a:prstGeom>
          <a:noFill/>
        </p:spPr>
        <p:txBody>
          <a:bodyPr wrap="square">
            <a:spAutoFit/>
          </a:bodyPr>
          <a:lstStyle/>
          <a:p>
            <a:pPr algn="l"/>
            <a:r>
              <a:rPr lang="en-US" sz="1200" b="0" i="0" u="none" strike="noStrike" dirty="0">
                <a:solidFill>
                  <a:srgbClr val="1B1B1B"/>
                </a:solidFill>
                <a:effectLst/>
                <a:latin typeface="Source Sans Pro Web"/>
              </a:rPr>
              <a:t>Cancer Control </a:t>
            </a:r>
            <a:r>
              <a:rPr lang="en-US" sz="1200" b="0" i="0" u="none" strike="noStrike" dirty="0">
                <a:solidFill>
                  <a:srgbClr val="1B1B1B"/>
                </a:solidFill>
                <a:effectLst/>
                <a:highlight>
                  <a:srgbClr val="FFFFFF"/>
                </a:highlight>
                <a:latin typeface="Source Sans Pro Web"/>
              </a:rPr>
              <a:t>. 2022 Jan 10;29</a:t>
            </a:r>
            <a:endParaRPr lang="en-LB" sz="1200" dirty="0"/>
          </a:p>
        </p:txBody>
      </p:sp>
      <p:sp>
        <p:nvSpPr>
          <p:cNvPr id="9" name="Frame 8">
            <a:extLst>
              <a:ext uri="{FF2B5EF4-FFF2-40B4-BE49-F238E27FC236}">
                <a16:creationId xmlns:a16="http://schemas.microsoft.com/office/drawing/2014/main" id="{EB619F17-2761-8331-498D-E119C43D78BD}"/>
              </a:ext>
            </a:extLst>
          </p:cNvPr>
          <p:cNvSpPr/>
          <p:nvPr/>
        </p:nvSpPr>
        <p:spPr>
          <a:xfrm>
            <a:off x="2971800" y="914400"/>
            <a:ext cx="976745" cy="322118"/>
          </a:xfrm>
          <a:prstGeom prst="fram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LB">
              <a:ln w="0"/>
              <a:solidFill>
                <a:schemeClr val="accent1"/>
              </a:solidFill>
              <a:effectLst>
                <a:outerShdw blurRad="38100" dist="25400" dir="5400000" algn="ctr" rotWithShape="0">
                  <a:srgbClr val="6E747A">
                    <a:alpha val="43000"/>
                  </a:srgbClr>
                </a:outerShdw>
              </a:effectLst>
            </a:endParaRPr>
          </a:p>
        </p:txBody>
      </p:sp>
      <p:sp>
        <p:nvSpPr>
          <p:cNvPr id="10" name="Frame 9">
            <a:extLst>
              <a:ext uri="{FF2B5EF4-FFF2-40B4-BE49-F238E27FC236}">
                <a16:creationId xmlns:a16="http://schemas.microsoft.com/office/drawing/2014/main" id="{A7EB47E9-313D-58E3-4E25-3758D1114EA2}"/>
              </a:ext>
            </a:extLst>
          </p:cNvPr>
          <p:cNvSpPr/>
          <p:nvPr/>
        </p:nvSpPr>
        <p:spPr>
          <a:xfrm>
            <a:off x="2971800" y="1589809"/>
            <a:ext cx="976745" cy="238991"/>
          </a:xfrm>
          <a:prstGeom prst="fra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LB">
              <a:solidFill>
                <a:schemeClr val="tx1"/>
              </a:solidFill>
            </a:endParaRPr>
          </a:p>
        </p:txBody>
      </p:sp>
    </p:spTree>
    <p:extLst>
      <p:ext uri="{BB962C8B-B14F-4D97-AF65-F5344CB8AC3E}">
        <p14:creationId xmlns:p14="http://schemas.microsoft.com/office/powerpoint/2010/main" val="415562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DA08E-C0DF-0241-9BD3-31E5AAE36A5F}"/>
              </a:ext>
            </a:extLst>
          </p:cNvPr>
          <p:cNvSpPr>
            <a:spLocks noGrp="1"/>
          </p:cNvSpPr>
          <p:nvPr>
            <p:ph type="title"/>
          </p:nvPr>
        </p:nvSpPr>
        <p:spPr/>
        <p:txBody>
          <a:bodyPr/>
          <a:lstStyle/>
          <a:p>
            <a:r>
              <a:rPr lang="en-US"/>
              <a:t>Trend since 2005</a:t>
            </a:r>
          </a:p>
        </p:txBody>
      </p:sp>
      <p:sp>
        <p:nvSpPr>
          <p:cNvPr id="3" name="Espace réservé du texte 2">
            <a:extLst>
              <a:ext uri="{FF2B5EF4-FFF2-40B4-BE49-F238E27FC236}">
                <a16:creationId xmlns:a16="http://schemas.microsoft.com/office/drawing/2014/main" id="{37B50801-0CC7-4447-B5A8-67BEC1CCB63C}"/>
              </a:ext>
            </a:extLst>
          </p:cNvPr>
          <p:cNvSpPr>
            <a:spLocks noGrp="1"/>
          </p:cNvSpPr>
          <p:nvPr>
            <p:ph type="body" sz="quarter" idx="11"/>
          </p:nvPr>
        </p:nvSpPr>
        <p:spPr>
          <a:xfrm>
            <a:off x="509060" y="6477622"/>
            <a:ext cx="2140330" cy="276935"/>
          </a:xfrm>
        </p:spPr>
        <p:txBody>
          <a:bodyPr/>
          <a:lstStyle/>
          <a:p>
            <a:r>
              <a:rPr lang="en-US"/>
              <a:t>Slide David Atallah MD, MSc</a:t>
            </a:r>
          </a:p>
        </p:txBody>
      </p:sp>
      <p:sp>
        <p:nvSpPr>
          <p:cNvPr id="4" name="Espace réservé du texte 3">
            <a:extLst>
              <a:ext uri="{FF2B5EF4-FFF2-40B4-BE49-F238E27FC236}">
                <a16:creationId xmlns:a16="http://schemas.microsoft.com/office/drawing/2014/main" id="{DA4A0DAD-F75B-0B4B-876E-EBEECBF8C2AF}"/>
              </a:ext>
            </a:extLst>
          </p:cNvPr>
          <p:cNvSpPr>
            <a:spLocks noGrp="1"/>
          </p:cNvSpPr>
          <p:nvPr>
            <p:ph type="body" sz="quarter" idx="12"/>
          </p:nvPr>
        </p:nvSpPr>
        <p:spPr>
          <a:xfrm>
            <a:off x="8761818" y="6478416"/>
            <a:ext cx="2969083" cy="276935"/>
          </a:xfrm>
        </p:spPr>
        <p:txBody>
          <a:bodyPr/>
          <a:lstStyle/>
          <a:p>
            <a:r>
              <a:rPr lang="en-US"/>
              <a:t>New cases according to MOPH and IARC</a:t>
            </a:r>
          </a:p>
        </p:txBody>
      </p:sp>
      <p:graphicFrame>
        <p:nvGraphicFramePr>
          <p:cNvPr id="5" name="Graphique 4">
            <a:extLst>
              <a:ext uri="{FF2B5EF4-FFF2-40B4-BE49-F238E27FC236}">
                <a16:creationId xmlns:a16="http://schemas.microsoft.com/office/drawing/2014/main" id="{C4D40317-665F-5846-AB5E-C144255C995D}"/>
              </a:ext>
            </a:extLst>
          </p:cNvPr>
          <p:cNvGraphicFramePr>
            <a:graphicFrameLocks/>
          </p:cNvGraphicFramePr>
          <p:nvPr/>
        </p:nvGraphicFramePr>
        <p:xfrm>
          <a:off x="1357744" y="1344613"/>
          <a:ext cx="9376474" cy="47579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8930971"/>
      </p:ext>
    </p:extLst>
  </p:cSld>
  <p:clrMapOvr>
    <a:masterClrMapping/>
  </p:clrMapOvr>
  <mc:AlternateContent xmlns:mc="http://schemas.openxmlformats.org/markup-compatibility/2006" xmlns:p14="http://schemas.microsoft.com/office/powerpoint/2010/main">
    <mc:Choice Requires="p14">
      <p:transition spd="slow" p14:dur="2000" advTm="33159"/>
    </mc:Choice>
    <mc:Fallback xmlns="">
      <p:transition spd="slow" advTm="3315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AA8612-6B8B-204C-946D-5D293462E3A0}"/>
              </a:ext>
            </a:extLst>
          </p:cNvPr>
          <p:cNvSpPr>
            <a:spLocks noGrp="1"/>
          </p:cNvSpPr>
          <p:nvPr>
            <p:ph type="title"/>
          </p:nvPr>
        </p:nvSpPr>
        <p:spPr>
          <a:xfrm>
            <a:off x="561622" y="309966"/>
            <a:ext cx="10872444" cy="1099660"/>
          </a:xfrm>
        </p:spPr>
        <p:txBody>
          <a:bodyPr>
            <a:normAutofit fontScale="90000"/>
          </a:bodyPr>
          <a:lstStyle/>
          <a:p>
            <a:pPr algn="ctr"/>
            <a:r>
              <a:rPr lang="fr-FR" sz="3100" err="1"/>
              <a:t>Annual</a:t>
            </a:r>
            <a:r>
              <a:rPr lang="fr-FR" sz="3100"/>
              <a:t> </a:t>
            </a:r>
            <a:r>
              <a:rPr lang="fr-FR" sz="3100" err="1"/>
              <a:t>number</a:t>
            </a:r>
            <a:r>
              <a:rPr lang="fr-FR" sz="3100"/>
              <a:t> of new cases of cervical cancer by </a:t>
            </a:r>
            <a:r>
              <a:rPr lang="fr-FR" sz="3100" err="1"/>
              <a:t>age</a:t>
            </a:r>
            <a:r>
              <a:rPr lang="fr-FR" sz="3100"/>
              <a:t> group in Lebanon (</a:t>
            </a:r>
            <a:r>
              <a:rPr lang="fr-FR" sz="3100" err="1"/>
              <a:t>estimates</a:t>
            </a:r>
            <a:r>
              <a:rPr lang="fr-FR" sz="3100"/>
              <a:t> for 2018) </a:t>
            </a:r>
            <a:br>
              <a:rPr lang="fr-FR"/>
            </a:br>
            <a:endParaRPr lang="en-US"/>
          </a:p>
        </p:txBody>
      </p:sp>
      <p:pic>
        <p:nvPicPr>
          <p:cNvPr id="5" name="Espace réservé du contenu 4">
            <a:extLst>
              <a:ext uri="{FF2B5EF4-FFF2-40B4-BE49-F238E27FC236}">
                <a16:creationId xmlns:a16="http://schemas.microsoft.com/office/drawing/2014/main" id="{4E89CEFF-558D-6545-AA7D-30F8C96FD0E8}"/>
              </a:ext>
            </a:extLst>
          </p:cNvPr>
          <p:cNvPicPr>
            <a:picLocks noGrp="1" noChangeAspect="1"/>
          </p:cNvPicPr>
          <p:nvPr>
            <p:ph idx="1"/>
          </p:nvPr>
        </p:nvPicPr>
        <p:blipFill>
          <a:blip r:embed="rId6"/>
          <a:stretch>
            <a:fillRect/>
          </a:stretch>
        </p:blipFill>
        <p:spPr>
          <a:xfrm>
            <a:off x="898902" y="1409625"/>
            <a:ext cx="10197884" cy="5413599"/>
          </a:xfrm>
        </p:spPr>
      </p:pic>
      <p:sp>
        <p:nvSpPr>
          <p:cNvPr id="6" name="Bouée 5">
            <a:extLst>
              <a:ext uri="{FF2B5EF4-FFF2-40B4-BE49-F238E27FC236}">
                <a16:creationId xmlns:a16="http://schemas.microsoft.com/office/drawing/2014/main" id="{BA776B49-ED38-764E-9D26-EAEA75767FDF}"/>
              </a:ext>
            </a:extLst>
          </p:cNvPr>
          <p:cNvSpPr/>
          <p:nvPr/>
        </p:nvSpPr>
        <p:spPr bwMode="auto">
          <a:xfrm>
            <a:off x="9149907" y="3339884"/>
            <a:ext cx="1410346" cy="3518116"/>
          </a:xfrm>
          <a:prstGeom prst="donut">
            <a:avLst>
              <a:gd name="adj" fmla="val 6319"/>
            </a:avLst>
          </a:prstGeom>
          <a:solidFill>
            <a:schemeClr val="accent1"/>
          </a:solidFill>
          <a:ln w="0" cmpd="dbl">
            <a:solidFill>
              <a:schemeClr val="bg2"/>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a:solidFill>
                <a:schemeClr val="tx1"/>
              </a:solidFill>
              <a:latin typeface="Calibri" panose="020F0502020204030204" pitchFamily="34" charset="0"/>
            </a:endParaRPr>
          </a:p>
        </p:txBody>
      </p:sp>
      <p:sp>
        <p:nvSpPr>
          <p:cNvPr id="7" name="Rectangle 6">
            <a:extLst>
              <a:ext uri="{FF2B5EF4-FFF2-40B4-BE49-F238E27FC236}">
                <a16:creationId xmlns:a16="http://schemas.microsoft.com/office/drawing/2014/main" id="{2E32D91C-7BD9-C645-B92A-52BC007A4A36}"/>
              </a:ext>
            </a:extLst>
          </p:cNvPr>
          <p:cNvSpPr/>
          <p:nvPr/>
        </p:nvSpPr>
        <p:spPr>
          <a:xfrm>
            <a:off x="104805" y="6361559"/>
            <a:ext cx="2209116" cy="461665"/>
          </a:xfrm>
          <a:prstGeom prst="rect">
            <a:avLst/>
          </a:prstGeom>
          <a:solidFill>
            <a:schemeClr val="accent6"/>
          </a:solidFill>
        </p:spPr>
        <p:txBody>
          <a:bodyPr wrap="square">
            <a:spAutoFit/>
          </a:bodyPr>
          <a:lstStyle/>
          <a:p>
            <a:r>
              <a:rPr lang="fr-FR" sz="1200">
                <a:latin typeface="CenturySchL"/>
              </a:rPr>
              <a:t>ICO/IARC HPV Information Centre </a:t>
            </a:r>
            <a:endParaRPr lang="fr-FR" sz="1200"/>
          </a:p>
        </p:txBody>
      </p:sp>
      <p:pic>
        <p:nvPicPr>
          <p:cNvPr id="9" name="Audio 8">
            <a:hlinkClick r:id="" action="ppaction://media"/>
            <a:extLst>
              <a:ext uri="{FF2B5EF4-FFF2-40B4-BE49-F238E27FC236}">
                <a16:creationId xmlns:a16="http://schemas.microsoft.com/office/drawing/2014/main" id="{BDE3068A-5C4A-0344-B8E0-80B1356F286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694470586"/>
      </p:ext>
    </p:extLst>
  </p:cSld>
  <p:clrMapOvr>
    <a:masterClrMapping/>
  </p:clrMapOvr>
  <mc:AlternateContent xmlns:mc="http://schemas.openxmlformats.org/markup-compatibility/2006" xmlns:p14="http://schemas.microsoft.com/office/powerpoint/2010/main">
    <mc:Choice Requires="p14">
      <p:transition spd="slow" p14:dur="2000" advTm="106395"/>
    </mc:Choice>
    <mc:Fallback xmlns="">
      <p:transition spd="slow" advTm="10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6D275B-9F50-4D4C-B2B0-707FB2F3B11A}"/>
              </a:ext>
            </a:extLst>
          </p:cNvPr>
          <p:cNvSpPr>
            <a:spLocks noGrp="1"/>
          </p:cNvSpPr>
          <p:nvPr>
            <p:ph type="title"/>
          </p:nvPr>
        </p:nvSpPr>
        <p:spPr/>
        <p:txBody>
          <a:bodyPr/>
          <a:lstStyle/>
          <a:p>
            <a:r>
              <a:rPr lang="en-US" dirty="0"/>
              <a:t>Cervical cancer Incidence/</a:t>
            </a:r>
            <a:r>
              <a:rPr lang="en-US" dirty="0">
                <a:solidFill>
                  <a:srgbClr val="FF0000"/>
                </a:solidFill>
              </a:rPr>
              <a:t>Death</a:t>
            </a:r>
            <a:r>
              <a:rPr lang="en-US" dirty="0"/>
              <a:t> in Lebanon (2018)</a:t>
            </a:r>
          </a:p>
        </p:txBody>
      </p:sp>
      <p:graphicFrame>
        <p:nvGraphicFramePr>
          <p:cNvPr id="4" name="Espace réservé du contenu 3">
            <a:extLst>
              <a:ext uri="{FF2B5EF4-FFF2-40B4-BE49-F238E27FC236}">
                <a16:creationId xmlns:a16="http://schemas.microsoft.com/office/drawing/2014/main" id="{DA4321FE-3CFE-CF41-A3EF-9D26907423EA}"/>
              </a:ext>
            </a:extLst>
          </p:cNvPr>
          <p:cNvGraphicFramePr>
            <a:graphicFrameLocks noGrp="1"/>
          </p:cNvGraphicFramePr>
          <p:nvPr>
            <p:ph idx="1"/>
            <p:extLst>
              <p:ext uri="{D42A27DB-BD31-4B8C-83A1-F6EECF244321}">
                <p14:modId xmlns:p14="http://schemas.microsoft.com/office/powerpoint/2010/main" val="3083681979"/>
              </p:ext>
            </p:extLst>
          </p:nvPr>
        </p:nvGraphicFramePr>
        <p:xfrm>
          <a:off x="594303" y="1690688"/>
          <a:ext cx="11003394" cy="4480560"/>
        </p:xfrm>
        <a:graphic>
          <a:graphicData uri="http://schemas.openxmlformats.org/drawingml/2006/table">
            <a:tbl>
              <a:tblPr firstRow="1" bandRow="1">
                <a:tableStyleId>{5C22544A-7EE6-4342-B048-85BDC9FD1C3A}</a:tableStyleId>
              </a:tblPr>
              <a:tblGrid>
                <a:gridCol w="4434154">
                  <a:extLst>
                    <a:ext uri="{9D8B030D-6E8A-4147-A177-3AD203B41FA5}">
                      <a16:colId xmlns:a16="http://schemas.microsoft.com/office/drawing/2014/main" val="2290271446"/>
                    </a:ext>
                  </a:extLst>
                </a:gridCol>
                <a:gridCol w="1549830">
                  <a:extLst>
                    <a:ext uri="{9D8B030D-6E8A-4147-A177-3AD203B41FA5}">
                      <a16:colId xmlns:a16="http://schemas.microsoft.com/office/drawing/2014/main" val="113572628"/>
                    </a:ext>
                  </a:extLst>
                </a:gridCol>
                <a:gridCol w="2047712">
                  <a:extLst>
                    <a:ext uri="{9D8B030D-6E8A-4147-A177-3AD203B41FA5}">
                      <a16:colId xmlns:a16="http://schemas.microsoft.com/office/drawing/2014/main" val="3703739906"/>
                    </a:ext>
                  </a:extLst>
                </a:gridCol>
                <a:gridCol w="2971698">
                  <a:extLst>
                    <a:ext uri="{9D8B030D-6E8A-4147-A177-3AD203B41FA5}">
                      <a16:colId xmlns:a16="http://schemas.microsoft.com/office/drawing/2014/main" val="59213729"/>
                    </a:ext>
                  </a:extLst>
                </a:gridCol>
              </a:tblGrid>
              <a:tr h="5339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cs typeface="Calibri" panose="020F0502020204030204" pitchFamily="34" charset="0"/>
                        </a:rPr>
                        <a:t>Indicator</a:t>
                      </a:r>
                    </a:p>
                    <a:p>
                      <a:pPr algn="ct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cs typeface="Calibri" panose="020F0502020204030204" pitchFamily="34" charset="0"/>
                        </a:rPr>
                        <a:t>Lebanon</a:t>
                      </a:r>
                    </a:p>
                    <a:p>
                      <a:pPr algn="ct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cs typeface="Calibri" panose="020F0502020204030204" pitchFamily="34" charset="0"/>
                        </a:rPr>
                        <a:t>Western Asia</a:t>
                      </a:r>
                    </a:p>
                    <a:p>
                      <a:pPr algn="ct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cs typeface="Calibri" panose="020F0502020204030204" pitchFamily="34" charset="0"/>
                        </a:rPr>
                        <a:t>World</a:t>
                      </a:r>
                    </a:p>
                    <a:p>
                      <a:pPr algn="ctr"/>
                      <a:endParaRPr lang="en-US" sz="2400" dirty="0"/>
                    </a:p>
                  </a:txBody>
                  <a:tcPr/>
                </a:tc>
                <a:extLst>
                  <a:ext uri="{0D108BD9-81ED-4DB2-BD59-A6C34878D82A}">
                    <a16:rowId xmlns:a16="http://schemas.microsoft.com/office/drawing/2014/main" val="3666190276"/>
                  </a:ext>
                </a:extLst>
              </a:tr>
              <a:tr h="765096">
                <a:tc>
                  <a:txBody>
                    <a:bodyPr/>
                    <a:lstStyle/>
                    <a:p>
                      <a:pPr algn="l"/>
                      <a:r>
                        <a:rPr lang="en-US" sz="2400" b="1" dirty="0">
                          <a:latin typeface="Calibri" panose="020F0502020204030204" pitchFamily="34" charset="0"/>
                          <a:cs typeface="Calibri" panose="020F0502020204030204" pitchFamily="34" charset="0"/>
                        </a:rPr>
                        <a:t>Annual Number of New Cases</a:t>
                      </a:r>
                    </a:p>
                    <a:p>
                      <a:pPr algn="l"/>
                      <a:r>
                        <a:rPr lang="en-US" sz="2400" b="1" dirty="0">
                          <a:solidFill>
                            <a:srgbClr val="FF0000"/>
                          </a:solidFill>
                          <a:latin typeface="Calibri" panose="020F0502020204030204" pitchFamily="34" charset="0"/>
                          <a:cs typeface="Calibri" panose="020F0502020204030204" pitchFamily="34" charset="0"/>
                        </a:rPr>
                        <a:t>Death</a:t>
                      </a:r>
                    </a:p>
                  </a:txBody>
                  <a:tcPr/>
                </a:tc>
                <a:tc>
                  <a:txBody>
                    <a:bodyPr/>
                    <a:lstStyle/>
                    <a:p>
                      <a:pPr algn="ctr"/>
                      <a:r>
                        <a:rPr lang="en-US" sz="2400" dirty="0">
                          <a:latin typeface="Calibri" panose="020F0502020204030204" pitchFamily="34" charset="0"/>
                          <a:cs typeface="Calibri" panose="020F0502020204030204" pitchFamily="34" charset="0"/>
                        </a:rPr>
                        <a:t>192</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kern="1200" dirty="0">
                          <a:solidFill>
                            <a:srgbClr val="FF0000"/>
                          </a:solidFill>
                          <a:effectLst/>
                          <a:latin typeface="Calibri" panose="020F0502020204030204" pitchFamily="34" charset="0"/>
                          <a:ea typeface="+mn-ea"/>
                          <a:cs typeface="Calibri" panose="020F0502020204030204" pitchFamily="34" charset="0"/>
                        </a:rPr>
                        <a:t>125</a:t>
                      </a:r>
                      <a:endParaRPr lang="fr-FR" sz="2400" b="1" dirty="0">
                        <a:solidFill>
                          <a:srgbClr val="FF0000"/>
                        </a:solidFill>
                        <a:latin typeface="Calibri" panose="020F0502020204030204" pitchFamily="34" charset="0"/>
                        <a:cs typeface="Calibri" panose="020F0502020204030204" pitchFamily="34" charset="0"/>
                      </a:endParaRPr>
                    </a:p>
                  </a:txBody>
                  <a:tcPr/>
                </a:tc>
                <a:tc>
                  <a:txBody>
                    <a:bodyPr/>
                    <a:lstStyle/>
                    <a:p>
                      <a:pPr algn="ctr"/>
                      <a:r>
                        <a:rPr lang="en-US" sz="2400" dirty="0">
                          <a:latin typeface="Calibri" panose="020F0502020204030204" pitchFamily="34" charset="0"/>
                          <a:cs typeface="Calibri" panose="020F0502020204030204" pitchFamily="34" charset="0"/>
                        </a:rPr>
                        <a:t>5092</a:t>
                      </a:r>
                    </a:p>
                    <a:p>
                      <a:pPr algn="ctr"/>
                      <a:r>
                        <a:rPr lang="en-US" sz="2400" b="1" dirty="0">
                          <a:solidFill>
                            <a:srgbClr val="FF0000"/>
                          </a:solidFill>
                          <a:latin typeface="Calibri" panose="020F0502020204030204" pitchFamily="34" charset="0"/>
                          <a:cs typeface="Calibri" panose="020F0502020204030204" pitchFamily="34" charset="0"/>
                        </a:rPr>
                        <a:t>2995</a:t>
                      </a:r>
                      <a:endParaRPr lang="en-US" sz="2400" dirty="0"/>
                    </a:p>
                  </a:txBody>
                  <a:tcPr/>
                </a:tc>
                <a:tc>
                  <a:txBody>
                    <a:bodyPr/>
                    <a:lstStyle/>
                    <a:p>
                      <a:pPr algn="ctr"/>
                      <a:r>
                        <a:rPr lang="en-US" sz="2400" dirty="0">
                          <a:latin typeface="Calibri" panose="020F0502020204030204" pitchFamily="34" charset="0"/>
                          <a:cs typeface="Calibri" panose="020F0502020204030204" pitchFamily="34" charset="0"/>
                        </a:rPr>
                        <a:t>569847</a:t>
                      </a:r>
                    </a:p>
                    <a:p>
                      <a:pPr algn="ctr"/>
                      <a:r>
                        <a:rPr lang="en-US" sz="2400" b="1" dirty="0">
                          <a:solidFill>
                            <a:srgbClr val="FF0000"/>
                          </a:solidFill>
                          <a:latin typeface="Calibri" panose="020F0502020204030204" pitchFamily="34" charset="0"/>
                          <a:cs typeface="Calibri" panose="020F0502020204030204" pitchFamily="34" charset="0"/>
                        </a:rPr>
                        <a:t>311365</a:t>
                      </a:r>
                    </a:p>
                  </a:txBody>
                  <a:tcPr/>
                </a:tc>
                <a:extLst>
                  <a:ext uri="{0D108BD9-81ED-4DB2-BD59-A6C34878D82A}">
                    <a16:rowId xmlns:a16="http://schemas.microsoft.com/office/drawing/2014/main" val="1756769172"/>
                  </a:ext>
                </a:extLst>
              </a:tr>
              <a:tr h="593021">
                <a:tc>
                  <a:txBody>
                    <a:bodyPr/>
                    <a:lstStyle/>
                    <a:p>
                      <a:pPr algn="l"/>
                      <a:r>
                        <a:rPr lang="en-US" sz="2400" b="1" dirty="0">
                          <a:latin typeface="Calibri" panose="020F0502020204030204" pitchFamily="34" charset="0"/>
                          <a:cs typeface="Calibri" panose="020F0502020204030204" pitchFamily="34" charset="0"/>
                        </a:rPr>
                        <a:t>Crude Incidence Rate</a:t>
                      </a:r>
                    </a:p>
                    <a:p>
                      <a:pPr algn="l"/>
                      <a:r>
                        <a:rPr lang="en-US" sz="2400" b="1" dirty="0">
                          <a:solidFill>
                            <a:srgbClr val="FF0000"/>
                          </a:solidFill>
                          <a:latin typeface="Calibri" panose="020F0502020204030204" pitchFamily="34" charset="0"/>
                          <a:cs typeface="Calibri" panose="020F0502020204030204" pitchFamily="34" charset="0"/>
                        </a:rPr>
                        <a:t>Crude Mortality Rate</a:t>
                      </a:r>
                    </a:p>
                  </a:txBody>
                  <a:tcPr/>
                </a:tc>
                <a:tc>
                  <a:txBody>
                    <a:bodyPr/>
                    <a:lstStyle/>
                    <a:p>
                      <a:pPr algn="ctr"/>
                      <a:r>
                        <a:rPr lang="en-US" sz="2400" dirty="0">
                          <a:latin typeface="Calibri" panose="020F0502020204030204" pitchFamily="34" charset="0"/>
                          <a:cs typeface="Calibri" panose="020F0502020204030204" pitchFamily="34" charset="0"/>
                        </a:rPr>
                        <a:t>6.3</a:t>
                      </a:r>
                    </a:p>
                    <a:p>
                      <a:pPr algn="ctr"/>
                      <a:r>
                        <a:rPr lang="en-US" sz="2400" b="1" dirty="0">
                          <a:solidFill>
                            <a:srgbClr val="FF0000"/>
                          </a:solidFill>
                          <a:latin typeface="Calibri" panose="020F0502020204030204" pitchFamily="34" charset="0"/>
                          <a:cs typeface="Calibri" panose="020F0502020204030204" pitchFamily="34" charset="0"/>
                        </a:rPr>
                        <a:t>4.1</a:t>
                      </a:r>
                    </a:p>
                  </a:txBody>
                  <a:tcPr/>
                </a:tc>
                <a:tc>
                  <a:txBody>
                    <a:bodyPr/>
                    <a:lstStyle/>
                    <a:p>
                      <a:pPr algn="ctr"/>
                      <a:r>
                        <a:rPr lang="en-US" sz="2400" dirty="0">
                          <a:latin typeface="Calibri" panose="020F0502020204030204" pitchFamily="34" charset="0"/>
                          <a:cs typeface="Calibri" panose="020F0502020204030204" pitchFamily="34" charset="0"/>
                        </a:rPr>
                        <a:t>3.9</a:t>
                      </a:r>
                    </a:p>
                    <a:p>
                      <a:pPr algn="ctr"/>
                      <a:r>
                        <a:rPr lang="en-US" sz="2400" b="1" dirty="0">
                          <a:solidFill>
                            <a:srgbClr val="FF0000"/>
                          </a:solidFill>
                          <a:latin typeface="Calibri" panose="020F0502020204030204" pitchFamily="34" charset="0"/>
                          <a:cs typeface="Calibri" panose="020F0502020204030204" pitchFamily="34" charset="0"/>
                        </a:rPr>
                        <a:t>2.3</a:t>
                      </a:r>
                    </a:p>
                  </a:txBody>
                  <a:tcPr/>
                </a:tc>
                <a:tc>
                  <a:txBody>
                    <a:bodyPr/>
                    <a:lstStyle/>
                    <a:p>
                      <a:pPr algn="ctr"/>
                      <a:r>
                        <a:rPr lang="en-US" sz="2400" dirty="0">
                          <a:latin typeface="Calibri" panose="020F0502020204030204" pitchFamily="34" charset="0"/>
                          <a:cs typeface="Calibri" panose="020F0502020204030204" pitchFamily="34" charset="0"/>
                        </a:rPr>
                        <a:t>15.1</a:t>
                      </a:r>
                    </a:p>
                    <a:p>
                      <a:pPr algn="ctr"/>
                      <a:r>
                        <a:rPr lang="en-US" sz="2400" b="1" dirty="0">
                          <a:solidFill>
                            <a:srgbClr val="FF0000"/>
                          </a:solidFill>
                          <a:latin typeface="Calibri" panose="020F0502020204030204" pitchFamily="34" charset="0"/>
                          <a:cs typeface="Calibri" panose="020F0502020204030204" pitchFamily="34" charset="0"/>
                        </a:rPr>
                        <a:t>8.2</a:t>
                      </a:r>
                    </a:p>
                  </a:txBody>
                  <a:tcPr/>
                </a:tc>
                <a:extLst>
                  <a:ext uri="{0D108BD9-81ED-4DB2-BD59-A6C34878D82A}">
                    <a16:rowId xmlns:a16="http://schemas.microsoft.com/office/drawing/2014/main" val="469572869"/>
                  </a:ext>
                </a:extLst>
              </a:tr>
              <a:tr h="991625">
                <a:tc>
                  <a:txBody>
                    <a:bodyPr/>
                    <a:lstStyle/>
                    <a:p>
                      <a:pPr algn="l"/>
                      <a:r>
                        <a:rPr lang="en-US" sz="2400" b="1" dirty="0">
                          <a:latin typeface="Calibri" panose="020F0502020204030204" pitchFamily="34" charset="0"/>
                          <a:cs typeface="Calibri" panose="020F0502020204030204" pitchFamily="34" charset="0"/>
                        </a:rPr>
                        <a:t>Age-Standardized Rate</a:t>
                      </a:r>
                    </a:p>
                    <a:p>
                      <a:pPr algn="l"/>
                      <a:r>
                        <a:rPr lang="en-US" sz="2400" b="1" dirty="0">
                          <a:solidFill>
                            <a:srgbClr val="FF0000"/>
                          </a:solidFill>
                          <a:latin typeface="Calibri" panose="020F0502020204030204" pitchFamily="34" charset="0"/>
                          <a:cs typeface="Calibri" panose="020F0502020204030204" pitchFamily="34" charset="0"/>
                        </a:rPr>
                        <a:t>Age-Standardized Mortality Rate</a:t>
                      </a:r>
                    </a:p>
                    <a:p>
                      <a:pPr algn="l"/>
                      <a:endParaRPr lang="en-US" sz="2400" dirty="0"/>
                    </a:p>
                  </a:txBody>
                  <a:tcPr/>
                </a:tc>
                <a:tc>
                  <a:txBody>
                    <a:bodyPr/>
                    <a:lstStyle/>
                    <a:p>
                      <a:pPr algn="ctr"/>
                      <a:r>
                        <a:rPr lang="en-US" sz="2400" dirty="0">
                          <a:latin typeface="Calibri" panose="020F0502020204030204" pitchFamily="34" charset="0"/>
                          <a:cs typeface="Calibri" panose="020F0502020204030204" pitchFamily="34" charset="0"/>
                        </a:rPr>
                        <a:t>5.7</a:t>
                      </a:r>
                    </a:p>
                    <a:p>
                      <a:pPr algn="ctr"/>
                      <a:r>
                        <a:rPr lang="en-US" sz="2400" b="1" dirty="0">
                          <a:solidFill>
                            <a:srgbClr val="FF0000"/>
                          </a:solidFill>
                          <a:latin typeface="Calibri" panose="020F0502020204030204" pitchFamily="34" charset="0"/>
                          <a:cs typeface="Calibri" panose="020F0502020204030204" pitchFamily="34" charset="0"/>
                        </a:rPr>
                        <a:t>3.6</a:t>
                      </a:r>
                    </a:p>
                    <a:p>
                      <a:pPr algn="ctr"/>
                      <a:endParaRPr lang="en-US" sz="2400" dirty="0"/>
                    </a:p>
                  </a:txBody>
                  <a:tcPr/>
                </a:tc>
                <a:tc>
                  <a:txBody>
                    <a:bodyPr/>
                    <a:lstStyle/>
                    <a:p>
                      <a:pPr algn="ctr"/>
                      <a:r>
                        <a:rPr lang="en-US" sz="2400" dirty="0">
                          <a:latin typeface="Calibri" panose="020F0502020204030204" pitchFamily="34" charset="0"/>
                          <a:cs typeface="Calibri" panose="020F0502020204030204" pitchFamily="34" charset="0"/>
                        </a:rPr>
                        <a:t>4.1</a:t>
                      </a:r>
                    </a:p>
                    <a:p>
                      <a:pPr algn="ctr"/>
                      <a:r>
                        <a:rPr lang="en-US" sz="2400" b="1" dirty="0">
                          <a:solidFill>
                            <a:srgbClr val="FF0000"/>
                          </a:solidFill>
                          <a:latin typeface="Calibri" panose="020F0502020204030204" pitchFamily="34" charset="0"/>
                          <a:cs typeface="Calibri" panose="020F0502020204030204" pitchFamily="34" charset="0"/>
                        </a:rPr>
                        <a:t>2.5</a:t>
                      </a:r>
                      <a:endParaRPr lang="en-US" sz="2400" dirty="0"/>
                    </a:p>
                  </a:txBody>
                  <a:tcPr/>
                </a:tc>
                <a:tc>
                  <a:txBody>
                    <a:bodyPr/>
                    <a:lstStyle/>
                    <a:p>
                      <a:pPr algn="ctr"/>
                      <a:r>
                        <a:rPr lang="en-US" sz="2400" dirty="0">
                          <a:latin typeface="Calibri" panose="020F0502020204030204" pitchFamily="34" charset="0"/>
                          <a:cs typeface="Calibri" panose="020F0502020204030204" pitchFamily="34" charset="0"/>
                        </a:rPr>
                        <a:t>13.1</a:t>
                      </a:r>
                    </a:p>
                    <a:p>
                      <a:pPr algn="ctr"/>
                      <a:r>
                        <a:rPr lang="en-US" sz="2400" b="1" dirty="0">
                          <a:solidFill>
                            <a:srgbClr val="FF0000"/>
                          </a:solidFill>
                          <a:latin typeface="Calibri" panose="020F0502020204030204" pitchFamily="34" charset="0"/>
                          <a:cs typeface="Calibri" panose="020F0502020204030204" pitchFamily="34" charset="0"/>
                        </a:rPr>
                        <a:t>6.9</a:t>
                      </a:r>
                    </a:p>
                    <a:p>
                      <a:pPr algn="ctr"/>
                      <a:endParaRPr lang="en-US" sz="2400" dirty="0"/>
                    </a:p>
                  </a:txBody>
                  <a:tcPr/>
                </a:tc>
                <a:extLst>
                  <a:ext uri="{0D108BD9-81ED-4DB2-BD59-A6C34878D82A}">
                    <a16:rowId xmlns:a16="http://schemas.microsoft.com/office/drawing/2014/main" val="1094144274"/>
                  </a:ext>
                </a:extLst>
              </a:tr>
              <a:tr h="187418">
                <a:tc>
                  <a:txBody>
                    <a:bodyPr/>
                    <a:lstStyle/>
                    <a:p>
                      <a:pPr algn="l"/>
                      <a:r>
                        <a:rPr lang="en-US" sz="2400" b="1" dirty="0">
                          <a:latin typeface="Calibri" panose="020F0502020204030204" pitchFamily="34" charset="0"/>
                          <a:cs typeface="Calibri" panose="020F0502020204030204" pitchFamily="34" charset="0"/>
                        </a:rPr>
                        <a:t>Cumulative Risk (%) at 75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Calibri" panose="020F0502020204030204" pitchFamily="34" charset="0"/>
                          <a:cs typeface="Calibri" panose="020F0502020204030204" pitchFamily="34" charset="0"/>
                        </a:rPr>
                        <a:t>Cumulative Risk (%) at 75 years</a:t>
                      </a:r>
                    </a:p>
                  </a:txBody>
                  <a:tcPr/>
                </a:tc>
                <a:tc>
                  <a:txBody>
                    <a:bodyPr/>
                    <a:lstStyle/>
                    <a:p>
                      <a:pPr algn="ctr"/>
                      <a:r>
                        <a:rPr lang="en-US" sz="2400" dirty="0">
                          <a:latin typeface="Calibri" panose="020F0502020204030204" pitchFamily="34" charset="0"/>
                          <a:cs typeface="Calibri" panose="020F0502020204030204" pitchFamily="34" charset="0"/>
                        </a:rPr>
                        <a:t>0.6</a:t>
                      </a:r>
                    </a:p>
                    <a:p>
                      <a:pPr algn="ctr"/>
                      <a:r>
                        <a:rPr lang="en-US" sz="2400" b="1" dirty="0">
                          <a:solidFill>
                            <a:srgbClr val="FF0000"/>
                          </a:solidFill>
                          <a:latin typeface="Calibri" panose="020F0502020204030204" pitchFamily="34" charset="0"/>
                          <a:cs typeface="Calibri" panose="020F0502020204030204" pitchFamily="34" charset="0"/>
                        </a:rPr>
                        <a:t>0,4</a:t>
                      </a:r>
                    </a:p>
                  </a:txBody>
                  <a:tcPr/>
                </a:tc>
                <a:tc>
                  <a:txBody>
                    <a:bodyPr/>
                    <a:lstStyle/>
                    <a:p>
                      <a:pPr algn="ctr"/>
                      <a:r>
                        <a:rPr lang="en-US" sz="2400" dirty="0">
                          <a:latin typeface="Calibri" panose="020F0502020204030204" pitchFamily="34" charset="0"/>
                          <a:cs typeface="Calibri" panose="020F0502020204030204" pitchFamily="34" charset="0"/>
                        </a:rPr>
                        <a:t>0.4</a:t>
                      </a:r>
                    </a:p>
                    <a:p>
                      <a:pPr algn="ctr"/>
                      <a:r>
                        <a:rPr lang="en-US" sz="2400" b="1" dirty="0">
                          <a:solidFill>
                            <a:srgbClr val="FF0000"/>
                          </a:solidFill>
                          <a:latin typeface="Calibri" panose="020F0502020204030204" pitchFamily="34" charset="0"/>
                          <a:cs typeface="Calibri" panose="020F0502020204030204" pitchFamily="34" charset="0"/>
                        </a:rPr>
                        <a:t>0.3</a:t>
                      </a:r>
                      <a:endParaRPr lang="en-US" sz="2400" dirty="0"/>
                    </a:p>
                  </a:txBody>
                  <a:tcPr/>
                </a:tc>
                <a:tc>
                  <a:txBody>
                    <a:bodyPr/>
                    <a:lstStyle/>
                    <a:p>
                      <a:pPr algn="ctr"/>
                      <a:r>
                        <a:rPr lang="en-US" sz="2400" dirty="0">
                          <a:latin typeface="Calibri" panose="020F0502020204030204" pitchFamily="34" charset="0"/>
                          <a:cs typeface="Calibri" panose="020F0502020204030204" pitchFamily="34" charset="0"/>
                        </a:rPr>
                        <a:t>1.4</a:t>
                      </a:r>
                    </a:p>
                    <a:p>
                      <a:pPr algn="ctr"/>
                      <a:r>
                        <a:rPr lang="en-US" sz="2400" b="1" dirty="0">
                          <a:solidFill>
                            <a:srgbClr val="FF0000"/>
                          </a:solidFill>
                          <a:latin typeface="Calibri" panose="020F0502020204030204" pitchFamily="34" charset="0"/>
                          <a:cs typeface="Calibri" panose="020F0502020204030204" pitchFamily="34" charset="0"/>
                        </a:rPr>
                        <a:t>0.8</a:t>
                      </a:r>
                    </a:p>
                  </a:txBody>
                  <a:tcPr/>
                </a:tc>
                <a:extLst>
                  <a:ext uri="{0D108BD9-81ED-4DB2-BD59-A6C34878D82A}">
                    <a16:rowId xmlns:a16="http://schemas.microsoft.com/office/drawing/2014/main" val="2751719804"/>
                  </a:ext>
                </a:extLst>
              </a:tr>
            </a:tbl>
          </a:graphicData>
        </a:graphic>
      </p:graphicFrame>
    </p:spTree>
    <p:extLst>
      <p:ext uri="{BB962C8B-B14F-4D97-AF65-F5344CB8AC3E}">
        <p14:creationId xmlns:p14="http://schemas.microsoft.com/office/powerpoint/2010/main" val="169941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srcRect l="30081" t="36799" r="14459" b="3799"/>
          <a:stretch/>
        </p:blipFill>
        <p:spPr>
          <a:xfrm>
            <a:off x="1573158" y="2225863"/>
            <a:ext cx="4431893" cy="2670096"/>
          </a:xfrm>
          <a:prstGeom prst="rect">
            <a:avLst/>
          </a:prstGeom>
        </p:spPr>
      </p:pic>
      <p:sp>
        <p:nvSpPr>
          <p:cNvPr id="4" name="CasellaDiTesto 3"/>
          <p:cNvSpPr txBox="1"/>
          <p:nvPr/>
        </p:nvSpPr>
        <p:spPr>
          <a:xfrm>
            <a:off x="1573158" y="401257"/>
            <a:ext cx="9014660" cy="523220"/>
          </a:xfrm>
          <a:prstGeom prst="rect">
            <a:avLst/>
          </a:prstGeom>
          <a:solidFill>
            <a:schemeClr val="accent6"/>
          </a:solidFill>
        </p:spPr>
        <p:txBody>
          <a:bodyPr wrap="square" rtlCol="0" anchor="ctr">
            <a:spAutoFit/>
          </a:bodyPr>
          <a:lstStyle/>
          <a:p>
            <a:pPr algn="ctr"/>
            <a:r>
              <a:rPr lang="en-US" sz="2800" b="1">
                <a:latin typeface="Calibri" panose="020F0502020204030204" pitchFamily="34" charset="0"/>
                <a:cs typeface="Calibri" panose="020F0502020204030204" pitchFamily="34" charset="0"/>
              </a:rPr>
              <a:t>HPV And Cervical Cancer in Middle East</a:t>
            </a:r>
          </a:p>
        </p:txBody>
      </p:sp>
      <p:sp>
        <p:nvSpPr>
          <p:cNvPr id="6" name="Rettangolo 5"/>
          <p:cNvSpPr/>
          <p:nvPr/>
        </p:nvSpPr>
        <p:spPr>
          <a:xfrm>
            <a:off x="7749787" y="6433081"/>
            <a:ext cx="4084130" cy="230832"/>
          </a:xfrm>
          <a:prstGeom prst="rect">
            <a:avLst/>
          </a:prstGeom>
        </p:spPr>
        <p:txBody>
          <a:bodyPr wrap="square">
            <a:spAutoFit/>
          </a:bodyPr>
          <a:lstStyle/>
          <a:p>
            <a:r>
              <a:rPr lang="en-US" sz="900" i="1">
                <a:solidFill>
                  <a:srgbClr val="002060"/>
                </a:solidFill>
                <a:latin typeface="Comic Sans MS" panose="030F0702030302020204" pitchFamily="66" charset="0"/>
              </a:rPr>
              <a:t>Human Papillomavirus and Related Diseases Report in Emirates, 2019</a:t>
            </a:r>
          </a:p>
        </p:txBody>
      </p:sp>
      <p:pic>
        <p:nvPicPr>
          <p:cNvPr id="7" name="Immagine 6"/>
          <p:cNvPicPr>
            <a:picLocks noChangeAspect="1"/>
          </p:cNvPicPr>
          <p:nvPr/>
        </p:nvPicPr>
        <p:blipFill rotWithShape="1">
          <a:blip r:embed="rId4"/>
          <a:srcRect l="23065" t="37133" r="9113" b="48244"/>
          <a:stretch/>
        </p:blipFill>
        <p:spPr>
          <a:xfrm>
            <a:off x="4115528" y="5204499"/>
            <a:ext cx="6201697" cy="752168"/>
          </a:xfrm>
          <a:prstGeom prst="rect">
            <a:avLst/>
          </a:prstGeom>
        </p:spPr>
      </p:pic>
      <p:pic>
        <p:nvPicPr>
          <p:cNvPr id="8" name="Immagine 7"/>
          <p:cNvPicPr>
            <a:picLocks noChangeAspect="1"/>
          </p:cNvPicPr>
          <p:nvPr/>
        </p:nvPicPr>
        <p:blipFill rotWithShape="1">
          <a:blip r:embed="rId5"/>
          <a:srcRect l="45322" t="27384" r="30243" b="46810"/>
          <a:stretch/>
        </p:blipFill>
        <p:spPr>
          <a:xfrm>
            <a:off x="7119026" y="2364071"/>
            <a:ext cx="3579171" cy="2126242"/>
          </a:xfrm>
          <a:prstGeom prst="rect">
            <a:avLst/>
          </a:prstGeom>
        </p:spPr>
      </p:pic>
      <p:sp>
        <p:nvSpPr>
          <p:cNvPr id="9" name="CasellaDiTesto 8"/>
          <p:cNvSpPr txBox="1"/>
          <p:nvPr/>
        </p:nvSpPr>
        <p:spPr>
          <a:xfrm>
            <a:off x="7136611" y="1046150"/>
            <a:ext cx="2852928" cy="1317921"/>
          </a:xfrm>
          <a:prstGeom prst="rect">
            <a:avLst/>
          </a:prstGeom>
          <a:noFill/>
        </p:spPr>
        <p:txBody>
          <a:bodyPr anchor="ctr">
            <a:noAutofit/>
          </a:bodyPr>
          <a:lstStyle>
            <a:defPPr>
              <a:defRPr lang="it-IT"/>
            </a:defPPr>
            <a:lvl1pPr algn="ctr">
              <a:lnSpc>
                <a:spcPct val="90000"/>
              </a:lnSpc>
              <a:spcBef>
                <a:spcPct val="0"/>
              </a:spcBef>
              <a:defRPr sz="2000" b="1">
                <a:solidFill>
                  <a:srgbClr val="002060"/>
                </a:solidFill>
                <a:latin typeface="Comic Sans MS" charset="0"/>
                <a:ea typeface="MS PGothic" charset="0"/>
                <a:cs typeface="MS PGothic" charset="0"/>
              </a:defRPr>
            </a:lvl1pPr>
          </a:lstStyle>
          <a:p>
            <a:r>
              <a:rPr lang="en-US" sz="1800">
                <a:solidFill>
                  <a:schemeClr val="tx1"/>
                </a:solidFill>
                <a:latin typeface="Calibri" panose="020F0502020204030204" pitchFamily="34" charset="0"/>
                <a:cs typeface="Calibri" panose="020F0502020204030204" pitchFamily="34" charset="0"/>
              </a:rPr>
              <a:t>HPV-RELATED CANCER INCIDENCE IN THE UNITED ARAB EMIRATES (ESTIMATES FOR 2012)</a:t>
            </a:r>
            <a:endParaRPr lang="it-IT" sz="1800">
              <a:solidFill>
                <a:schemeClr val="tx1"/>
              </a:solidFill>
              <a:latin typeface="Calibri" panose="020F0502020204030204" pitchFamily="34" charset="0"/>
              <a:cs typeface="Calibri" panose="020F0502020204030204" pitchFamily="34" charset="0"/>
            </a:endParaRPr>
          </a:p>
        </p:txBody>
      </p:sp>
      <p:sp>
        <p:nvSpPr>
          <p:cNvPr id="10" name="CasellaDiTesto 9"/>
          <p:cNvSpPr txBox="1"/>
          <p:nvPr/>
        </p:nvSpPr>
        <p:spPr>
          <a:xfrm>
            <a:off x="1461252" y="1046150"/>
            <a:ext cx="5107188" cy="1074574"/>
          </a:xfrm>
          <a:prstGeom prst="rect">
            <a:avLst/>
          </a:prstGeom>
          <a:noFill/>
          <a:ln>
            <a:solidFill>
              <a:schemeClr val="tx1"/>
            </a:solidFill>
          </a:ln>
        </p:spPr>
        <p:txBody>
          <a:bodyPr anchor="ctr">
            <a:noAutofit/>
          </a:bodyPr>
          <a:lstStyle>
            <a:defPPr>
              <a:defRPr lang="it-IT"/>
            </a:defPPr>
            <a:lvl1pPr algn="ctr">
              <a:lnSpc>
                <a:spcPct val="90000"/>
              </a:lnSpc>
              <a:spcBef>
                <a:spcPct val="0"/>
              </a:spcBef>
              <a:defRPr sz="2000" b="1">
                <a:solidFill>
                  <a:srgbClr val="002060"/>
                </a:solidFill>
                <a:latin typeface="Comic Sans MS" charset="0"/>
                <a:ea typeface="MS PGothic" charset="0"/>
                <a:cs typeface="MS PGothic" charset="0"/>
              </a:defRPr>
            </a:lvl1pPr>
          </a:lstStyle>
          <a:p>
            <a:r>
              <a:rPr lang="en-US" sz="1800">
                <a:solidFill>
                  <a:schemeClr val="tx1"/>
                </a:solidFill>
                <a:latin typeface="Calibri" panose="020F0502020204030204" pitchFamily="34" charset="0"/>
                <a:cs typeface="Calibri" panose="020F0502020204030204" pitchFamily="34" charset="0"/>
              </a:rPr>
              <a:t>COMPARISON OF CERVICAL CANCER INCIDENCE TO OTHER CANCERS IN WOMEN OF ALL AGES IN THE MIDDLE EAST (ESTIMATES FOR 2018</a:t>
            </a:r>
            <a:r>
              <a:rPr lang="en-US" sz="1050">
                <a:solidFill>
                  <a:schemeClr val="tx1"/>
                </a:solidFill>
              </a:rPr>
              <a:t>)</a:t>
            </a:r>
            <a:endParaRPr lang="it-IT" sz="1050">
              <a:solidFill>
                <a:schemeClr val="tx1"/>
              </a:solidFill>
            </a:endParaRPr>
          </a:p>
        </p:txBody>
      </p:sp>
    </p:spTree>
    <p:extLst>
      <p:ext uri="{BB962C8B-B14F-4D97-AF65-F5344CB8AC3E}">
        <p14:creationId xmlns:p14="http://schemas.microsoft.com/office/powerpoint/2010/main" val="3033260766"/>
      </p:ext>
    </p:extLst>
  </p:cSld>
  <p:clrMapOvr>
    <a:masterClrMapping/>
  </p:clrMapOvr>
  <mc:AlternateContent xmlns:mc="http://schemas.openxmlformats.org/markup-compatibility/2006" xmlns:p14="http://schemas.microsoft.com/office/powerpoint/2010/main">
    <mc:Choice Requires="p14">
      <p:transition spd="slow" p14:dur="2000" advTm="37169"/>
    </mc:Choice>
    <mc:Fallback xmlns="">
      <p:transition spd="slow" advTm="3716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2B7A7B0D-381E-5F4C-91E2-158EA1CB5422}"/>
              </a:ext>
            </a:extLst>
          </p:cNvPr>
          <p:cNvSpPr>
            <a:spLocks noGrp="1" noChangeArrowheads="1"/>
          </p:cNvSpPr>
          <p:nvPr>
            <p:ph type="title"/>
          </p:nvPr>
        </p:nvSpPr>
        <p:spPr>
          <a:xfrm>
            <a:off x="2132014" y="282575"/>
            <a:ext cx="8154987" cy="1873250"/>
          </a:xfrm>
        </p:spPr>
        <p:txBody>
          <a:bodyPr/>
          <a:lstStyle/>
          <a:p>
            <a:pPr eaLnBrk="1" hangingPunct="1">
              <a:defRPr/>
            </a:pPr>
            <a:r>
              <a:rPr lang="en-US" sz="3900" b="1" dirty="0">
                <a:effectLst>
                  <a:outerShdw blurRad="38100" dist="38100" dir="2700000" algn="tl">
                    <a:srgbClr val="FFFFFF"/>
                  </a:outerShdw>
                </a:effectLst>
              </a:rPr>
              <a:t>Incidence of Gynecologic Cancers in Egyptian Women with cancer: 2,8 </a:t>
            </a:r>
            <a:r>
              <a:rPr lang="en-US" sz="1800" dirty="0">
                <a:effectLst>
                  <a:outerShdw blurRad="38100" dist="38100" dir="2700000" algn="tl">
                    <a:srgbClr val="FFFFFF"/>
                  </a:outerShdw>
                </a:effectLst>
              </a:rPr>
              <a:t>(</a:t>
            </a:r>
            <a:r>
              <a:rPr lang="en-US" sz="1800" dirty="0" err="1">
                <a:effectLst>
                  <a:outerShdw blurRad="38100" dist="38100" dir="2700000" algn="tl">
                    <a:srgbClr val="FFFFFF"/>
                  </a:outerShdw>
                </a:effectLst>
              </a:rPr>
              <a:t>globocan</a:t>
            </a:r>
            <a:r>
              <a:rPr lang="en-US" sz="1800" dirty="0">
                <a:effectLst>
                  <a:outerShdw blurRad="38100" dist="38100" dir="2700000" algn="tl">
                    <a:srgbClr val="FFFFFF"/>
                  </a:outerShdw>
                </a:effectLst>
              </a:rPr>
              <a:t> 2022)</a:t>
            </a:r>
          </a:p>
        </p:txBody>
      </p:sp>
      <p:sp>
        <p:nvSpPr>
          <p:cNvPr id="119811" name="Rectangle 3">
            <a:extLst>
              <a:ext uri="{FF2B5EF4-FFF2-40B4-BE49-F238E27FC236}">
                <a16:creationId xmlns:a16="http://schemas.microsoft.com/office/drawing/2014/main" id="{A294221E-CF36-6849-8675-D1C98299D1F8}"/>
              </a:ext>
            </a:extLst>
          </p:cNvPr>
          <p:cNvSpPr>
            <a:spLocks noChangeArrowheads="1"/>
          </p:cNvSpPr>
          <p:nvPr/>
        </p:nvSpPr>
        <p:spPr bwMode="auto">
          <a:xfrm>
            <a:off x="4795838" y="2622551"/>
            <a:ext cx="569912" cy="2511425"/>
          </a:xfrm>
          <a:prstGeom prst="rect">
            <a:avLst/>
          </a:prstGeom>
          <a:solidFill>
            <a:srgbClr val="CC3300"/>
          </a:solidFill>
          <a:ln>
            <a:noFill/>
          </a:ln>
          <a:extLst>
            <a:ext uri="{91240B29-F687-4F45-9708-019B960494DF}">
              <a14:hiddenLine xmlns:a14="http://schemas.microsoft.com/office/drawing/2010/main" w="15875">
                <a:solidFill>
                  <a:srgbClr val="000000"/>
                </a:solidFill>
                <a:miter lim="800000"/>
                <a:headEnd/>
                <a:tailEnd/>
              </a14:hiddenLine>
            </a:ext>
          </a:extLst>
        </p:spPr>
        <p:txBody>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eaLnBrk="1" hangingPunct="1"/>
            <a:endParaRPr lang="fr-FR" altLang="fr-FR"/>
          </a:p>
        </p:txBody>
      </p:sp>
      <p:sp>
        <p:nvSpPr>
          <p:cNvPr id="119812" name="Rectangle 4">
            <a:extLst>
              <a:ext uri="{FF2B5EF4-FFF2-40B4-BE49-F238E27FC236}">
                <a16:creationId xmlns:a16="http://schemas.microsoft.com/office/drawing/2014/main" id="{2BAF9FCE-4FDA-C74C-95AD-783125572DA8}"/>
              </a:ext>
            </a:extLst>
          </p:cNvPr>
          <p:cNvSpPr>
            <a:spLocks noChangeArrowheads="1"/>
          </p:cNvSpPr>
          <p:nvPr/>
        </p:nvSpPr>
        <p:spPr bwMode="auto">
          <a:xfrm>
            <a:off x="6100764" y="3994151"/>
            <a:ext cx="568325" cy="1139825"/>
          </a:xfrm>
          <a:prstGeom prst="rect">
            <a:avLst/>
          </a:prstGeom>
          <a:solidFill>
            <a:srgbClr val="CC3300"/>
          </a:solidFill>
          <a:ln>
            <a:noFill/>
          </a:ln>
          <a:extLst>
            <a:ext uri="{91240B29-F687-4F45-9708-019B960494DF}">
              <a14:hiddenLine xmlns:a14="http://schemas.microsoft.com/office/drawing/2010/main" w="15875">
                <a:solidFill>
                  <a:srgbClr val="000000"/>
                </a:solidFill>
                <a:miter lim="800000"/>
                <a:headEnd/>
                <a:tailEnd/>
              </a14:hiddenLine>
            </a:ext>
          </a:extLst>
        </p:spPr>
        <p:txBody>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eaLnBrk="1" hangingPunct="1"/>
            <a:endParaRPr lang="fr-FR" altLang="fr-FR"/>
          </a:p>
        </p:txBody>
      </p:sp>
      <p:sp>
        <p:nvSpPr>
          <p:cNvPr id="119813" name="Rectangle 5">
            <a:extLst>
              <a:ext uri="{FF2B5EF4-FFF2-40B4-BE49-F238E27FC236}">
                <a16:creationId xmlns:a16="http://schemas.microsoft.com/office/drawing/2014/main" id="{F54FECE3-C2CC-B747-8A0D-6565F52D47EA}"/>
              </a:ext>
            </a:extLst>
          </p:cNvPr>
          <p:cNvSpPr>
            <a:spLocks noChangeArrowheads="1"/>
          </p:cNvSpPr>
          <p:nvPr/>
        </p:nvSpPr>
        <p:spPr bwMode="auto">
          <a:xfrm>
            <a:off x="7373938" y="4832351"/>
            <a:ext cx="569912" cy="301625"/>
          </a:xfrm>
          <a:prstGeom prst="rect">
            <a:avLst/>
          </a:prstGeom>
          <a:solidFill>
            <a:srgbClr val="CC3300"/>
          </a:solidFill>
          <a:ln>
            <a:noFill/>
          </a:ln>
          <a:extLst>
            <a:ext uri="{91240B29-F687-4F45-9708-019B960494DF}">
              <a14:hiddenLine xmlns:a14="http://schemas.microsoft.com/office/drawing/2010/main" w="15875">
                <a:solidFill>
                  <a:srgbClr val="000000"/>
                </a:solidFill>
                <a:miter lim="800000"/>
                <a:headEnd/>
                <a:tailEnd/>
              </a14:hiddenLine>
            </a:ext>
          </a:extLst>
        </p:spPr>
        <p:txBody>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eaLnBrk="1" hangingPunct="1"/>
            <a:endParaRPr lang="fr-FR" altLang="fr-FR"/>
          </a:p>
        </p:txBody>
      </p:sp>
      <p:sp>
        <p:nvSpPr>
          <p:cNvPr id="119814" name="Rectangle 6">
            <a:extLst>
              <a:ext uri="{FF2B5EF4-FFF2-40B4-BE49-F238E27FC236}">
                <a16:creationId xmlns:a16="http://schemas.microsoft.com/office/drawing/2014/main" id="{08B15F79-B27B-EE4B-A61F-C4E4D0ED8AAD}"/>
              </a:ext>
            </a:extLst>
          </p:cNvPr>
          <p:cNvSpPr>
            <a:spLocks noChangeArrowheads="1"/>
          </p:cNvSpPr>
          <p:nvPr/>
        </p:nvSpPr>
        <p:spPr bwMode="auto">
          <a:xfrm>
            <a:off x="8672514" y="4832350"/>
            <a:ext cx="568325" cy="304800"/>
          </a:xfrm>
          <a:prstGeom prst="rect">
            <a:avLst/>
          </a:prstGeom>
          <a:solidFill>
            <a:srgbClr val="CC3300"/>
          </a:solidFill>
          <a:ln>
            <a:noFill/>
          </a:ln>
          <a:extLst>
            <a:ext uri="{91240B29-F687-4F45-9708-019B960494DF}">
              <a14:hiddenLine xmlns:a14="http://schemas.microsoft.com/office/drawing/2010/main" w="15875">
                <a:solidFill>
                  <a:srgbClr val="000000"/>
                </a:solidFill>
                <a:miter lim="800000"/>
                <a:headEnd/>
                <a:tailEnd/>
              </a14:hiddenLine>
            </a:ext>
          </a:extLst>
        </p:spPr>
        <p:txBody>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eaLnBrk="1" hangingPunct="1"/>
            <a:endParaRPr lang="fr-FR" altLang="fr-FR"/>
          </a:p>
        </p:txBody>
      </p:sp>
      <p:sp>
        <p:nvSpPr>
          <p:cNvPr id="119815" name="Line 7">
            <a:extLst>
              <a:ext uri="{FF2B5EF4-FFF2-40B4-BE49-F238E27FC236}">
                <a16:creationId xmlns:a16="http://schemas.microsoft.com/office/drawing/2014/main" id="{D3571FD1-E16B-794D-83BF-8FBE42D22C63}"/>
              </a:ext>
            </a:extLst>
          </p:cNvPr>
          <p:cNvSpPr>
            <a:spLocks noChangeShapeType="1"/>
          </p:cNvSpPr>
          <p:nvPr/>
        </p:nvSpPr>
        <p:spPr bwMode="auto">
          <a:xfrm>
            <a:off x="4425950" y="2413000"/>
            <a:ext cx="1588" cy="27241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6" name="Line 8">
            <a:extLst>
              <a:ext uri="{FF2B5EF4-FFF2-40B4-BE49-F238E27FC236}">
                <a16:creationId xmlns:a16="http://schemas.microsoft.com/office/drawing/2014/main" id="{6726B8FE-86FA-304F-8517-824736530A9E}"/>
              </a:ext>
            </a:extLst>
          </p:cNvPr>
          <p:cNvSpPr>
            <a:spLocks noChangeShapeType="1"/>
          </p:cNvSpPr>
          <p:nvPr/>
        </p:nvSpPr>
        <p:spPr bwMode="auto">
          <a:xfrm>
            <a:off x="4341814" y="5133976"/>
            <a:ext cx="84137" cy="317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7" name="Line 9">
            <a:extLst>
              <a:ext uri="{FF2B5EF4-FFF2-40B4-BE49-F238E27FC236}">
                <a16:creationId xmlns:a16="http://schemas.microsoft.com/office/drawing/2014/main" id="{9A947B6B-0EBF-F14D-A1C7-B8C4EE34770B}"/>
              </a:ext>
            </a:extLst>
          </p:cNvPr>
          <p:cNvSpPr>
            <a:spLocks noChangeShapeType="1"/>
          </p:cNvSpPr>
          <p:nvPr/>
        </p:nvSpPr>
        <p:spPr bwMode="auto">
          <a:xfrm>
            <a:off x="4341814" y="4595814"/>
            <a:ext cx="84137" cy="1587"/>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9818" name="Line 10">
            <a:extLst>
              <a:ext uri="{FF2B5EF4-FFF2-40B4-BE49-F238E27FC236}">
                <a16:creationId xmlns:a16="http://schemas.microsoft.com/office/drawing/2014/main" id="{A98E671A-A3F7-0949-82BE-09B952EC8644}"/>
              </a:ext>
            </a:extLst>
          </p:cNvPr>
          <p:cNvSpPr>
            <a:spLocks noChangeShapeType="1"/>
          </p:cNvSpPr>
          <p:nvPr/>
        </p:nvSpPr>
        <p:spPr bwMode="auto">
          <a:xfrm>
            <a:off x="4341814" y="4054475"/>
            <a:ext cx="84137" cy="158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9819" name="Line 11">
            <a:extLst>
              <a:ext uri="{FF2B5EF4-FFF2-40B4-BE49-F238E27FC236}">
                <a16:creationId xmlns:a16="http://schemas.microsoft.com/office/drawing/2014/main" id="{855ADCCA-2D33-FD46-A7A4-7BBF558F3896}"/>
              </a:ext>
            </a:extLst>
          </p:cNvPr>
          <p:cNvSpPr>
            <a:spLocks noChangeShapeType="1"/>
          </p:cNvSpPr>
          <p:nvPr/>
        </p:nvSpPr>
        <p:spPr bwMode="auto">
          <a:xfrm>
            <a:off x="4341814" y="3511551"/>
            <a:ext cx="84137" cy="317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9820" name="Line 12">
            <a:extLst>
              <a:ext uri="{FF2B5EF4-FFF2-40B4-BE49-F238E27FC236}">
                <a16:creationId xmlns:a16="http://schemas.microsoft.com/office/drawing/2014/main" id="{6DE2777B-9315-A245-93FD-34F541BC8264}"/>
              </a:ext>
            </a:extLst>
          </p:cNvPr>
          <p:cNvSpPr>
            <a:spLocks noChangeShapeType="1"/>
          </p:cNvSpPr>
          <p:nvPr/>
        </p:nvSpPr>
        <p:spPr bwMode="auto">
          <a:xfrm>
            <a:off x="4425950" y="5133976"/>
            <a:ext cx="5157788" cy="317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1" name="Line 13">
            <a:extLst>
              <a:ext uri="{FF2B5EF4-FFF2-40B4-BE49-F238E27FC236}">
                <a16:creationId xmlns:a16="http://schemas.microsoft.com/office/drawing/2014/main" id="{78FF3DC4-BF80-384C-85BD-9674CE1AD6B8}"/>
              </a:ext>
            </a:extLst>
          </p:cNvPr>
          <p:cNvSpPr>
            <a:spLocks noChangeShapeType="1"/>
          </p:cNvSpPr>
          <p:nvPr/>
        </p:nvSpPr>
        <p:spPr bwMode="auto">
          <a:xfrm flipV="1">
            <a:off x="4425950" y="5133975"/>
            <a:ext cx="1588" cy="952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2" name="Line 14">
            <a:extLst>
              <a:ext uri="{FF2B5EF4-FFF2-40B4-BE49-F238E27FC236}">
                <a16:creationId xmlns:a16="http://schemas.microsoft.com/office/drawing/2014/main" id="{5FCEF754-C340-7349-BD64-B5123365FB26}"/>
              </a:ext>
            </a:extLst>
          </p:cNvPr>
          <p:cNvSpPr>
            <a:spLocks noChangeShapeType="1"/>
          </p:cNvSpPr>
          <p:nvPr/>
        </p:nvSpPr>
        <p:spPr bwMode="auto">
          <a:xfrm flipV="1">
            <a:off x="5721350" y="5133975"/>
            <a:ext cx="1588" cy="952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3" name="Line 15">
            <a:extLst>
              <a:ext uri="{FF2B5EF4-FFF2-40B4-BE49-F238E27FC236}">
                <a16:creationId xmlns:a16="http://schemas.microsoft.com/office/drawing/2014/main" id="{6375B1A2-B673-2640-A1F9-A7287AB2AE26}"/>
              </a:ext>
            </a:extLst>
          </p:cNvPr>
          <p:cNvSpPr>
            <a:spLocks noChangeShapeType="1"/>
          </p:cNvSpPr>
          <p:nvPr/>
        </p:nvSpPr>
        <p:spPr bwMode="auto">
          <a:xfrm flipV="1">
            <a:off x="6997701" y="5133975"/>
            <a:ext cx="3175" cy="952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4" name="Line 16">
            <a:extLst>
              <a:ext uri="{FF2B5EF4-FFF2-40B4-BE49-F238E27FC236}">
                <a16:creationId xmlns:a16="http://schemas.microsoft.com/office/drawing/2014/main" id="{7E6F1492-7973-9E4C-8C84-0CAC567C47AE}"/>
              </a:ext>
            </a:extLst>
          </p:cNvPr>
          <p:cNvSpPr>
            <a:spLocks noChangeShapeType="1"/>
          </p:cNvSpPr>
          <p:nvPr/>
        </p:nvSpPr>
        <p:spPr bwMode="auto">
          <a:xfrm flipV="1">
            <a:off x="9569451" y="5133975"/>
            <a:ext cx="3175" cy="952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809" name="Rectangle 17">
            <a:extLst>
              <a:ext uri="{FF2B5EF4-FFF2-40B4-BE49-F238E27FC236}">
                <a16:creationId xmlns:a16="http://schemas.microsoft.com/office/drawing/2014/main" id="{F6B8253F-6959-A646-84F5-DDD8301D30DC}"/>
              </a:ext>
            </a:extLst>
          </p:cNvPr>
          <p:cNvSpPr>
            <a:spLocks noChangeArrowheads="1"/>
          </p:cNvSpPr>
          <p:nvPr/>
        </p:nvSpPr>
        <p:spPr bwMode="auto">
          <a:xfrm>
            <a:off x="4070350" y="4948238"/>
            <a:ext cx="171522" cy="369332"/>
          </a:xfrm>
          <a:prstGeom prst="rect">
            <a:avLst/>
          </a:prstGeom>
          <a:noFill/>
          <a:ln w="9525">
            <a:noFill/>
            <a:miter lim="800000"/>
            <a:headEnd/>
            <a:tailEnd/>
          </a:ln>
        </p:spPr>
        <p:txBody>
          <a:bodyPr wrap="none" lIns="0" tIns="0" rIns="0" bIns="0">
            <a:spAutoFit/>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a:spcBef>
                <a:spcPct val="0"/>
              </a:spcBef>
              <a:buFontTx/>
              <a:buNone/>
            </a:pPr>
            <a:r>
              <a:rPr lang="en-US" altLang="fr-FR" sz="2400" b="1">
                <a:solidFill>
                  <a:schemeClr val="tx1"/>
                </a:solidFill>
                <a:effectLst>
                  <a:outerShdw blurRad="38100" dist="38100" dir="2700000" algn="tl">
                    <a:srgbClr val="FFFFFF"/>
                  </a:outerShdw>
                </a:effectLst>
              </a:rPr>
              <a:t>0</a:t>
            </a:r>
            <a:endParaRPr lang="en-US" altLang="fr-FR" sz="2400" b="1">
              <a:solidFill>
                <a:schemeClr val="tx1"/>
              </a:solidFill>
              <a:effectLst>
                <a:outerShdw blurRad="38100" dist="38100" dir="2700000" algn="tl">
                  <a:srgbClr val="FFFFFF"/>
                </a:outerShdw>
              </a:effectLst>
              <a:latin typeface="Times New Roman" panose="02020603050405020304" pitchFamily="18" charset="0"/>
            </a:endParaRPr>
          </a:p>
        </p:txBody>
      </p:sp>
      <p:sp>
        <p:nvSpPr>
          <p:cNvPr id="161810" name="Rectangle 18">
            <a:extLst>
              <a:ext uri="{FF2B5EF4-FFF2-40B4-BE49-F238E27FC236}">
                <a16:creationId xmlns:a16="http://schemas.microsoft.com/office/drawing/2014/main" id="{6E557D09-49D7-9249-A463-FE3A42055C68}"/>
              </a:ext>
            </a:extLst>
          </p:cNvPr>
          <p:cNvSpPr>
            <a:spLocks noChangeArrowheads="1"/>
          </p:cNvSpPr>
          <p:nvPr/>
        </p:nvSpPr>
        <p:spPr bwMode="auto">
          <a:xfrm>
            <a:off x="4052816" y="4405313"/>
            <a:ext cx="171522" cy="369332"/>
          </a:xfrm>
          <a:prstGeom prst="rect">
            <a:avLst/>
          </a:prstGeom>
          <a:noFill/>
          <a:ln w="9525">
            <a:noFill/>
            <a:miter lim="800000"/>
            <a:headEnd/>
            <a:tailEnd/>
          </a:ln>
        </p:spPr>
        <p:txBody>
          <a:bodyPr wrap="none" lIns="0" tIns="0" rIns="0" bIns="0">
            <a:spAutoFit/>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algn="r">
              <a:spcBef>
                <a:spcPct val="0"/>
              </a:spcBef>
              <a:buFontTx/>
              <a:buNone/>
            </a:pPr>
            <a:r>
              <a:rPr lang="en-US" altLang="fr-FR" sz="2400" b="1">
                <a:solidFill>
                  <a:schemeClr val="bg1"/>
                </a:solidFill>
                <a:effectLst>
                  <a:outerShdw blurRad="38100" dist="38100" dir="2700000" algn="tl">
                    <a:srgbClr val="FFFFFF"/>
                  </a:outerShdw>
                </a:effectLst>
              </a:rPr>
              <a:t>5</a:t>
            </a:r>
            <a:endParaRPr lang="en-US" altLang="fr-FR" sz="2400" b="1">
              <a:solidFill>
                <a:schemeClr val="bg1"/>
              </a:solidFill>
              <a:effectLst>
                <a:outerShdw blurRad="38100" dist="38100" dir="2700000" algn="tl">
                  <a:srgbClr val="FFFFFF"/>
                </a:outerShdw>
              </a:effectLst>
              <a:latin typeface="Times New Roman" panose="02020603050405020304" pitchFamily="18" charset="0"/>
            </a:endParaRPr>
          </a:p>
        </p:txBody>
      </p:sp>
      <p:sp>
        <p:nvSpPr>
          <p:cNvPr id="161811" name="Rectangle 19">
            <a:extLst>
              <a:ext uri="{FF2B5EF4-FFF2-40B4-BE49-F238E27FC236}">
                <a16:creationId xmlns:a16="http://schemas.microsoft.com/office/drawing/2014/main" id="{94ACE755-FA84-7D47-B165-39982CE96793}"/>
              </a:ext>
            </a:extLst>
          </p:cNvPr>
          <p:cNvSpPr>
            <a:spLocks noChangeArrowheads="1"/>
          </p:cNvSpPr>
          <p:nvPr/>
        </p:nvSpPr>
        <p:spPr bwMode="auto">
          <a:xfrm>
            <a:off x="3881296" y="3863975"/>
            <a:ext cx="343043" cy="369332"/>
          </a:xfrm>
          <a:prstGeom prst="rect">
            <a:avLst/>
          </a:prstGeom>
          <a:noFill/>
          <a:ln w="9525">
            <a:noFill/>
            <a:miter lim="800000"/>
            <a:headEnd/>
            <a:tailEnd/>
          </a:ln>
        </p:spPr>
        <p:txBody>
          <a:bodyPr wrap="none" lIns="0" tIns="0" rIns="0" bIns="0">
            <a:spAutoFit/>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algn="r">
              <a:spcBef>
                <a:spcPct val="0"/>
              </a:spcBef>
              <a:buFontTx/>
              <a:buNone/>
            </a:pPr>
            <a:r>
              <a:rPr lang="en-US" altLang="fr-FR" sz="2400" b="1">
                <a:solidFill>
                  <a:schemeClr val="bg1"/>
                </a:solidFill>
                <a:effectLst>
                  <a:outerShdw blurRad="38100" dist="38100" dir="2700000" algn="tl">
                    <a:srgbClr val="FFFFFF"/>
                  </a:outerShdw>
                </a:effectLst>
              </a:rPr>
              <a:t>10</a:t>
            </a:r>
            <a:endParaRPr lang="en-US" altLang="fr-FR" sz="2400" b="1">
              <a:solidFill>
                <a:schemeClr val="bg1"/>
              </a:solidFill>
              <a:effectLst>
                <a:outerShdw blurRad="38100" dist="38100" dir="2700000" algn="tl">
                  <a:srgbClr val="FFFFFF"/>
                </a:outerShdw>
              </a:effectLst>
              <a:latin typeface="Times New Roman" panose="02020603050405020304" pitchFamily="18" charset="0"/>
            </a:endParaRPr>
          </a:p>
        </p:txBody>
      </p:sp>
      <p:sp>
        <p:nvSpPr>
          <p:cNvPr id="161812" name="Rectangle 20">
            <a:extLst>
              <a:ext uri="{FF2B5EF4-FFF2-40B4-BE49-F238E27FC236}">
                <a16:creationId xmlns:a16="http://schemas.microsoft.com/office/drawing/2014/main" id="{840DB382-734F-6149-B8AE-61A6D124523C}"/>
              </a:ext>
            </a:extLst>
          </p:cNvPr>
          <p:cNvSpPr>
            <a:spLocks noChangeArrowheads="1"/>
          </p:cNvSpPr>
          <p:nvPr/>
        </p:nvSpPr>
        <p:spPr bwMode="auto">
          <a:xfrm>
            <a:off x="3881296" y="3324225"/>
            <a:ext cx="343043" cy="369332"/>
          </a:xfrm>
          <a:prstGeom prst="rect">
            <a:avLst/>
          </a:prstGeom>
          <a:noFill/>
          <a:ln w="9525">
            <a:noFill/>
            <a:miter lim="800000"/>
            <a:headEnd/>
            <a:tailEnd/>
          </a:ln>
        </p:spPr>
        <p:txBody>
          <a:bodyPr wrap="none" lIns="0" tIns="0" rIns="0" bIns="0">
            <a:spAutoFit/>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algn="r">
              <a:spcBef>
                <a:spcPct val="0"/>
              </a:spcBef>
              <a:buFontTx/>
              <a:buNone/>
            </a:pPr>
            <a:r>
              <a:rPr lang="en-US" altLang="fr-FR" sz="2400" b="1">
                <a:solidFill>
                  <a:schemeClr val="bg1"/>
                </a:solidFill>
                <a:effectLst>
                  <a:outerShdw blurRad="38100" dist="38100" dir="2700000" algn="tl">
                    <a:srgbClr val="FFFFFF"/>
                  </a:outerShdw>
                </a:effectLst>
              </a:rPr>
              <a:t>15</a:t>
            </a:r>
            <a:endParaRPr lang="en-US" altLang="fr-FR" sz="2400" b="1">
              <a:solidFill>
                <a:schemeClr val="bg1"/>
              </a:solidFill>
              <a:effectLst>
                <a:outerShdw blurRad="38100" dist="38100" dir="2700000" algn="tl">
                  <a:srgbClr val="FFFFFF"/>
                </a:outerShdw>
              </a:effectLst>
              <a:latin typeface="Times New Roman" panose="02020603050405020304" pitchFamily="18" charset="0"/>
            </a:endParaRPr>
          </a:p>
        </p:txBody>
      </p:sp>
      <p:sp>
        <p:nvSpPr>
          <p:cNvPr id="161813" name="Rectangle 21">
            <a:extLst>
              <a:ext uri="{FF2B5EF4-FFF2-40B4-BE49-F238E27FC236}">
                <a16:creationId xmlns:a16="http://schemas.microsoft.com/office/drawing/2014/main" id="{DF578D4C-954D-4C40-82E7-6029C1D37B4D}"/>
              </a:ext>
            </a:extLst>
          </p:cNvPr>
          <p:cNvSpPr>
            <a:spLocks noChangeArrowheads="1"/>
          </p:cNvSpPr>
          <p:nvPr/>
        </p:nvSpPr>
        <p:spPr bwMode="auto">
          <a:xfrm>
            <a:off x="3881296" y="2782888"/>
            <a:ext cx="343043" cy="369332"/>
          </a:xfrm>
          <a:prstGeom prst="rect">
            <a:avLst/>
          </a:prstGeom>
          <a:noFill/>
          <a:ln w="9525">
            <a:noFill/>
            <a:miter lim="800000"/>
            <a:headEnd/>
            <a:tailEnd/>
          </a:ln>
        </p:spPr>
        <p:txBody>
          <a:bodyPr wrap="none" lIns="0" tIns="0" rIns="0" bIns="0">
            <a:spAutoFit/>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algn="r">
              <a:spcBef>
                <a:spcPct val="0"/>
              </a:spcBef>
              <a:buFontTx/>
              <a:buNone/>
            </a:pPr>
            <a:r>
              <a:rPr lang="en-US" altLang="fr-FR" sz="2400" b="1">
                <a:solidFill>
                  <a:schemeClr val="bg1"/>
                </a:solidFill>
                <a:effectLst>
                  <a:outerShdw blurRad="38100" dist="38100" dir="2700000" algn="tl">
                    <a:srgbClr val="FFFFFF"/>
                  </a:outerShdw>
                </a:effectLst>
              </a:rPr>
              <a:t>20</a:t>
            </a:r>
            <a:endParaRPr lang="en-US" altLang="fr-FR" sz="2400" b="1">
              <a:solidFill>
                <a:schemeClr val="bg1"/>
              </a:solidFill>
              <a:effectLst>
                <a:outerShdw blurRad="38100" dist="38100" dir="2700000" algn="tl">
                  <a:srgbClr val="FFFFFF"/>
                </a:outerShdw>
              </a:effectLst>
              <a:latin typeface="Times New Roman" panose="02020603050405020304" pitchFamily="18" charset="0"/>
            </a:endParaRPr>
          </a:p>
        </p:txBody>
      </p:sp>
      <p:sp>
        <p:nvSpPr>
          <p:cNvPr id="161814" name="Rectangle 22">
            <a:extLst>
              <a:ext uri="{FF2B5EF4-FFF2-40B4-BE49-F238E27FC236}">
                <a16:creationId xmlns:a16="http://schemas.microsoft.com/office/drawing/2014/main" id="{61B7885A-CF93-FD4C-936C-A0CFC61B81A2}"/>
              </a:ext>
            </a:extLst>
          </p:cNvPr>
          <p:cNvSpPr>
            <a:spLocks noChangeArrowheads="1"/>
          </p:cNvSpPr>
          <p:nvPr/>
        </p:nvSpPr>
        <p:spPr bwMode="auto">
          <a:xfrm>
            <a:off x="3892408" y="2241550"/>
            <a:ext cx="343043" cy="369332"/>
          </a:xfrm>
          <a:prstGeom prst="rect">
            <a:avLst/>
          </a:prstGeom>
          <a:noFill/>
          <a:ln w="9525">
            <a:noFill/>
            <a:miter lim="800000"/>
            <a:headEnd/>
            <a:tailEnd/>
          </a:ln>
        </p:spPr>
        <p:txBody>
          <a:bodyPr wrap="none" lIns="0" tIns="0" rIns="0" bIns="0">
            <a:spAutoFit/>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algn="r">
              <a:spcBef>
                <a:spcPct val="0"/>
              </a:spcBef>
              <a:buFontTx/>
              <a:buNone/>
            </a:pPr>
            <a:r>
              <a:rPr lang="en-US" altLang="fr-FR" sz="2400" b="1">
                <a:solidFill>
                  <a:schemeClr val="tx1"/>
                </a:solidFill>
                <a:effectLst>
                  <a:outerShdw blurRad="38100" dist="38100" dir="2700000" algn="tl">
                    <a:srgbClr val="FFFFFF"/>
                  </a:outerShdw>
                </a:effectLst>
              </a:rPr>
              <a:t>25</a:t>
            </a:r>
            <a:endParaRPr lang="en-US" altLang="fr-FR" sz="2400" b="1">
              <a:solidFill>
                <a:schemeClr val="tx1"/>
              </a:solidFill>
              <a:effectLst>
                <a:outerShdw blurRad="38100" dist="38100" dir="2700000" algn="tl">
                  <a:srgbClr val="FFFFFF"/>
                </a:outerShdw>
              </a:effectLst>
              <a:latin typeface="Times New Roman" panose="02020603050405020304" pitchFamily="18" charset="0"/>
            </a:endParaRPr>
          </a:p>
        </p:txBody>
      </p:sp>
      <p:sp>
        <p:nvSpPr>
          <p:cNvPr id="161815" name="Rectangle 23">
            <a:extLst>
              <a:ext uri="{FF2B5EF4-FFF2-40B4-BE49-F238E27FC236}">
                <a16:creationId xmlns:a16="http://schemas.microsoft.com/office/drawing/2014/main" id="{3703F8A4-C9FF-764C-A57E-E7E3B3DBB841}"/>
              </a:ext>
            </a:extLst>
          </p:cNvPr>
          <p:cNvSpPr>
            <a:spLocks noChangeArrowheads="1"/>
          </p:cNvSpPr>
          <p:nvPr/>
        </p:nvSpPr>
        <p:spPr bwMode="auto">
          <a:xfrm>
            <a:off x="4585996" y="5213350"/>
            <a:ext cx="1045158" cy="738664"/>
          </a:xfrm>
          <a:prstGeom prst="rect">
            <a:avLst/>
          </a:prstGeom>
          <a:noFill/>
          <a:ln w="9525">
            <a:noFill/>
            <a:miter lim="800000"/>
            <a:headEnd/>
            <a:tailEnd/>
          </a:ln>
        </p:spPr>
        <p:txBody>
          <a:bodyPr wrap="none" lIns="0" tIns="0" rIns="0" bIns="0">
            <a:spAutoFit/>
          </a:bodyPr>
          <a:lstStyle/>
          <a:p>
            <a:pPr algn="ctr" eaLnBrk="0" hangingPunct="0">
              <a:spcBef>
                <a:spcPct val="0"/>
              </a:spcBef>
              <a:buFontTx/>
              <a:buNone/>
              <a:defRPr/>
            </a:pPr>
            <a:r>
              <a:rPr lang="en-US" sz="2400" b="1" dirty="0">
                <a:effectLst>
                  <a:outerShdw blurRad="38100" dist="38100" dir="2700000" algn="tl">
                    <a:srgbClr val="FFFFFF"/>
                  </a:outerShdw>
                </a:effectLst>
                <a:latin typeface="Arial" charset="0"/>
                <a:cs typeface="Arial" charset="0"/>
              </a:rPr>
              <a:t>Breast </a:t>
            </a:r>
            <a:br>
              <a:rPr lang="en-US" sz="2400" b="1" dirty="0">
                <a:effectLst>
                  <a:outerShdw blurRad="38100" dist="38100" dir="2700000" algn="tl">
                    <a:srgbClr val="FFFFFF"/>
                  </a:outerShdw>
                </a:effectLst>
                <a:latin typeface="Arial" charset="0"/>
                <a:cs typeface="Arial" charset="0"/>
              </a:rPr>
            </a:br>
            <a:r>
              <a:rPr lang="en-US" sz="2400" b="1" dirty="0">
                <a:effectLst>
                  <a:outerShdw blurRad="38100" dist="38100" dir="2700000" algn="tl">
                    <a:srgbClr val="FFFFFF"/>
                  </a:outerShdw>
                </a:effectLst>
                <a:latin typeface="Arial" charset="0"/>
                <a:cs typeface="Arial" charset="0"/>
              </a:rPr>
              <a:t>Cancer</a:t>
            </a:r>
          </a:p>
        </p:txBody>
      </p:sp>
      <p:sp>
        <p:nvSpPr>
          <p:cNvPr id="161816" name="Rectangle 24">
            <a:extLst>
              <a:ext uri="{FF2B5EF4-FFF2-40B4-BE49-F238E27FC236}">
                <a16:creationId xmlns:a16="http://schemas.microsoft.com/office/drawing/2014/main" id="{84A7791E-4343-3349-9256-8A22E3EAE19E}"/>
              </a:ext>
            </a:extLst>
          </p:cNvPr>
          <p:cNvSpPr>
            <a:spLocks noChangeArrowheads="1"/>
          </p:cNvSpPr>
          <p:nvPr/>
        </p:nvSpPr>
        <p:spPr bwMode="auto">
          <a:xfrm>
            <a:off x="5761972" y="5213350"/>
            <a:ext cx="1284006" cy="738664"/>
          </a:xfrm>
          <a:prstGeom prst="rect">
            <a:avLst/>
          </a:prstGeom>
          <a:noFill/>
          <a:ln w="9525">
            <a:noFill/>
            <a:miter lim="800000"/>
            <a:headEnd/>
            <a:tailEnd/>
          </a:ln>
        </p:spPr>
        <p:txBody>
          <a:bodyPr wrap="none" lIns="0" tIns="0" rIns="0" bIns="0">
            <a:spAutoFit/>
          </a:bodyPr>
          <a:lstStyle>
            <a:lvl1pPr eaLnBrk="0" hangingPunct="0">
              <a:defRPr sz="3200">
                <a:solidFill>
                  <a:srgbClr val="FFFF00"/>
                </a:solidFill>
                <a:latin typeface="Arial" panose="020B0604020202020204" pitchFamily="34" charset="0"/>
                <a:cs typeface="Arial" panose="020B0604020202020204" pitchFamily="34" charset="0"/>
              </a:defRPr>
            </a:lvl1pPr>
            <a:lvl2pPr marL="37931725" indent="-37474525" eaLnBrk="0" hangingPunct="0">
              <a:defRPr sz="3200">
                <a:solidFill>
                  <a:srgbClr val="FFFF00"/>
                </a:solidFill>
                <a:latin typeface="Arial" panose="020B0604020202020204" pitchFamily="34" charset="0"/>
                <a:cs typeface="Arial" panose="020B0604020202020204" pitchFamily="34" charset="0"/>
              </a:defRPr>
            </a:lvl2pPr>
            <a:lvl3pPr eaLnBrk="0" hangingPunct="0">
              <a:defRPr sz="3200">
                <a:solidFill>
                  <a:srgbClr val="FFFF00"/>
                </a:solidFill>
                <a:latin typeface="Arial" panose="020B0604020202020204" pitchFamily="34" charset="0"/>
                <a:cs typeface="Arial" panose="020B0604020202020204" pitchFamily="34" charset="0"/>
              </a:defRPr>
            </a:lvl3pPr>
            <a:lvl4pPr eaLnBrk="0" hangingPunct="0">
              <a:defRPr sz="3200">
                <a:solidFill>
                  <a:srgbClr val="FFFF00"/>
                </a:solidFill>
                <a:latin typeface="Arial" panose="020B0604020202020204" pitchFamily="34" charset="0"/>
                <a:cs typeface="Arial" panose="020B0604020202020204" pitchFamily="34" charset="0"/>
              </a:defRPr>
            </a:lvl4pPr>
            <a:lvl5pPr eaLnBrk="0" hangingPunct="0">
              <a:defRPr sz="3200">
                <a:solidFill>
                  <a:srgbClr val="FFFF00"/>
                </a:solidFill>
                <a:latin typeface="Arial" panose="020B0604020202020204" pitchFamily="34" charset="0"/>
                <a:cs typeface="Arial" panose="020B0604020202020204" pitchFamily="34" charset="0"/>
              </a:defRPr>
            </a:lvl5pPr>
            <a:lvl6pPr marL="4572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6pPr>
            <a:lvl7pPr marL="9144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7pPr>
            <a:lvl8pPr marL="13716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8pPr>
            <a:lvl9pPr marL="1828800" eaLnBrk="0" fontAlgn="base" hangingPunct="0">
              <a:spcBef>
                <a:spcPct val="20000"/>
              </a:spcBef>
              <a:spcAft>
                <a:spcPct val="0"/>
              </a:spcAft>
              <a:defRPr sz="3200">
                <a:solidFill>
                  <a:srgbClr val="FFFF00"/>
                </a:solidFill>
                <a:latin typeface="Arial" panose="020B0604020202020204" pitchFamily="34" charset="0"/>
                <a:cs typeface="Arial" panose="020B0604020202020204" pitchFamily="34" charset="0"/>
              </a:defRPr>
            </a:lvl9pPr>
          </a:lstStyle>
          <a:p>
            <a:pPr algn="ctr">
              <a:spcBef>
                <a:spcPct val="0"/>
              </a:spcBef>
              <a:buFontTx/>
              <a:buNone/>
            </a:pPr>
            <a:r>
              <a:rPr lang="en-US" altLang="fr-FR" sz="2400" b="1" dirty="0">
                <a:solidFill>
                  <a:schemeClr val="tx1"/>
                </a:solidFill>
                <a:effectLst>
                  <a:outerShdw blurRad="38100" dist="38100" dir="2700000" algn="tl">
                    <a:srgbClr val="FFFFFF"/>
                  </a:outerShdw>
                </a:effectLst>
              </a:rPr>
              <a:t>Cervical </a:t>
            </a:r>
            <a:br>
              <a:rPr lang="en-US" altLang="fr-FR" sz="2400" b="1" dirty="0">
                <a:solidFill>
                  <a:schemeClr val="tx1"/>
                </a:solidFill>
                <a:effectLst>
                  <a:outerShdw blurRad="38100" dist="38100" dir="2700000" algn="tl">
                    <a:srgbClr val="FFFFFF"/>
                  </a:outerShdw>
                </a:effectLst>
              </a:rPr>
            </a:br>
            <a:r>
              <a:rPr lang="en-US" altLang="fr-FR" sz="2400" b="1" dirty="0">
                <a:solidFill>
                  <a:schemeClr val="tx1"/>
                </a:solidFill>
                <a:effectLst>
                  <a:outerShdw blurRad="38100" dist="38100" dir="2700000" algn="tl">
                    <a:srgbClr val="FFFFFF"/>
                  </a:outerShdw>
                </a:effectLst>
              </a:rPr>
              <a:t>Cancer</a:t>
            </a:r>
            <a:endParaRPr lang="en-US" altLang="fr-FR" sz="2400" b="1" dirty="0">
              <a:solidFill>
                <a:schemeClr val="tx1"/>
              </a:solidFill>
              <a:effectLst>
                <a:outerShdw blurRad="38100" dist="38100" dir="2700000" algn="tl">
                  <a:srgbClr val="FFFFFF"/>
                </a:outerShdw>
              </a:effectLst>
              <a:latin typeface="Times New Roman" panose="02020603050405020304" pitchFamily="18" charset="0"/>
            </a:endParaRPr>
          </a:p>
        </p:txBody>
      </p:sp>
      <p:sp>
        <p:nvSpPr>
          <p:cNvPr id="161817" name="Rectangle 25">
            <a:extLst>
              <a:ext uri="{FF2B5EF4-FFF2-40B4-BE49-F238E27FC236}">
                <a16:creationId xmlns:a16="http://schemas.microsoft.com/office/drawing/2014/main" id="{842934CB-8EEF-014F-9EDA-9A628C078A6E}"/>
              </a:ext>
            </a:extLst>
          </p:cNvPr>
          <p:cNvSpPr>
            <a:spLocks noChangeArrowheads="1"/>
          </p:cNvSpPr>
          <p:nvPr/>
        </p:nvSpPr>
        <p:spPr bwMode="auto">
          <a:xfrm>
            <a:off x="7052867" y="5213350"/>
            <a:ext cx="1231107" cy="738664"/>
          </a:xfrm>
          <a:prstGeom prst="rect">
            <a:avLst/>
          </a:prstGeom>
          <a:noFill/>
          <a:ln w="9525">
            <a:noFill/>
            <a:miter lim="800000"/>
            <a:headEnd/>
            <a:tailEnd/>
          </a:ln>
        </p:spPr>
        <p:txBody>
          <a:bodyPr wrap="none" lIns="0" tIns="0" rIns="0" bIns="0">
            <a:spAutoFit/>
          </a:bodyPr>
          <a:lstStyle/>
          <a:p>
            <a:pPr algn="ctr" eaLnBrk="0" hangingPunct="0">
              <a:spcBef>
                <a:spcPct val="0"/>
              </a:spcBef>
              <a:buFontTx/>
              <a:buNone/>
              <a:defRPr/>
            </a:pPr>
            <a:r>
              <a:rPr lang="en-US" sz="2400" b="1" dirty="0">
                <a:effectLst>
                  <a:outerShdw blurRad="38100" dist="38100" dir="2700000" algn="tl">
                    <a:srgbClr val="FFFFFF"/>
                  </a:outerShdw>
                </a:effectLst>
                <a:latin typeface="Arial" charset="0"/>
                <a:cs typeface="Arial" charset="0"/>
              </a:rPr>
              <a:t>Ovarian </a:t>
            </a:r>
            <a:br>
              <a:rPr lang="en-US" sz="2400" b="1" dirty="0">
                <a:effectLst>
                  <a:outerShdw blurRad="38100" dist="38100" dir="2700000" algn="tl">
                    <a:srgbClr val="FFFFFF"/>
                  </a:outerShdw>
                </a:effectLst>
                <a:latin typeface="Arial" charset="0"/>
                <a:cs typeface="Arial" charset="0"/>
              </a:rPr>
            </a:br>
            <a:r>
              <a:rPr lang="en-US" sz="2400" b="1" dirty="0">
                <a:effectLst>
                  <a:outerShdw blurRad="38100" dist="38100" dir="2700000" algn="tl">
                    <a:srgbClr val="FFFFFF"/>
                  </a:outerShdw>
                </a:effectLst>
                <a:latin typeface="Arial" charset="0"/>
                <a:cs typeface="Arial" charset="0"/>
              </a:rPr>
              <a:t>Cancer</a:t>
            </a:r>
          </a:p>
        </p:txBody>
      </p:sp>
      <p:sp>
        <p:nvSpPr>
          <p:cNvPr id="161818" name="Rectangle 26">
            <a:extLst>
              <a:ext uri="{FF2B5EF4-FFF2-40B4-BE49-F238E27FC236}">
                <a16:creationId xmlns:a16="http://schemas.microsoft.com/office/drawing/2014/main" id="{EE5A0FFD-00E8-4444-80F5-AE67A3623DEF}"/>
              </a:ext>
            </a:extLst>
          </p:cNvPr>
          <p:cNvSpPr>
            <a:spLocks noChangeArrowheads="1"/>
          </p:cNvSpPr>
          <p:nvPr/>
        </p:nvSpPr>
        <p:spPr bwMode="auto">
          <a:xfrm>
            <a:off x="8417350" y="5213350"/>
            <a:ext cx="1061188" cy="738664"/>
          </a:xfrm>
          <a:prstGeom prst="rect">
            <a:avLst/>
          </a:prstGeom>
          <a:noFill/>
          <a:ln w="9525">
            <a:noFill/>
            <a:miter lim="800000"/>
            <a:headEnd/>
            <a:tailEnd/>
          </a:ln>
        </p:spPr>
        <p:txBody>
          <a:bodyPr wrap="none" lIns="0" tIns="0" rIns="0" bIns="0">
            <a:spAutoFit/>
          </a:bodyPr>
          <a:lstStyle/>
          <a:p>
            <a:pPr algn="ctr" eaLnBrk="0" hangingPunct="0">
              <a:spcBef>
                <a:spcPct val="0"/>
              </a:spcBef>
              <a:buFontTx/>
              <a:buNone/>
              <a:defRPr/>
            </a:pPr>
            <a:r>
              <a:rPr lang="en-US" sz="2400" b="1" dirty="0">
                <a:effectLst>
                  <a:outerShdw blurRad="38100" dist="38100" dir="2700000" algn="tl">
                    <a:srgbClr val="FFFFFF"/>
                  </a:outerShdw>
                </a:effectLst>
                <a:latin typeface="Arial" charset="0"/>
                <a:cs typeface="Arial" charset="0"/>
              </a:rPr>
              <a:t>Uterine</a:t>
            </a:r>
            <a:br>
              <a:rPr lang="en-US" sz="2400" b="1" dirty="0">
                <a:effectLst>
                  <a:outerShdw blurRad="38100" dist="38100" dir="2700000" algn="tl">
                    <a:srgbClr val="FFFFFF"/>
                  </a:outerShdw>
                </a:effectLst>
                <a:latin typeface="Arial" charset="0"/>
                <a:cs typeface="Arial" charset="0"/>
              </a:rPr>
            </a:br>
            <a:r>
              <a:rPr lang="en-US" sz="2400" b="1" dirty="0">
                <a:effectLst>
                  <a:outerShdw blurRad="38100" dist="38100" dir="2700000" algn="tl">
                    <a:srgbClr val="FFFFFF"/>
                  </a:outerShdw>
                </a:effectLst>
                <a:latin typeface="Arial" charset="0"/>
                <a:cs typeface="Arial" charset="0"/>
              </a:rPr>
              <a:t>Cancer</a:t>
            </a:r>
          </a:p>
        </p:txBody>
      </p:sp>
      <p:sp>
        <p:nvSpPr>
          <p:cNvPr id="161819" name="Text Box 27">
            <a:extLst>
              <a:ext uri="{FF2B5EF4-FFF2-40B4-BE49-F238E27FC236}">
                <a16:creationId xmlns:a16="http://schemas.microsoft.com/office/drawing/2014/main" id="{A974A105-F80E-3340-8FF5-513B8DFD09B3}"/>
              </a:ext>
            </a:extLst>
          </p:cNvPr>
          <p:cNvSpPr txBox="1">
            <a:spLocks noChangeArrowheads="1"/>
          </p:cNvSpPr>
          <p:nvPr/>
        </p:nvSpPr>
        <p:spPr bwMode="auto">
          <a:xfrm>
            <a:off x="2438400" y="3424239"/>
            <a:ext cx="1316066" cy="462307"/>
          </a:xfrm>
          <a:prstGeom prst="rect">
            <a:avLst/>
          </a:prstGeom>
          <a:noFill/>
          <a:ln w="9525">
            <a:noFill/>
            <a:miter lim="800000"/>
            <a:headEnd/>
            <a:tailEnd/>
          </a:ln>
          <a:effectLst/>
        </p:spPr>
        <p:txBody>
          <a:bodyPr wrap="none" lIns="92075" tIns="46038" rIns="92075" bIns="46038">
            <a:spAutoFit/>
          </a:bodyPr>
          <a:lstStyle/>
          <a:p>
            <a:pPr eaLnBrk="0" hangingPunct="0">
              <a:spcBef>
                <a:spcPct val="0"/>
              </a:spcBef>
              <a:buFontTx/>
              <a:buNone/>
              <a:defRPr/>
            </a:pPr>
            <a:r>
              <a:rPr lang="en-US" sz="2400" b="1">
                <a:effectLst>
                  <a:outerShdw blurRad="38100" dist="38100" dir="2700000" algn="tl">
                    <a:srgbClr val="FFFFFF"/>
                  </a:outerShdw>
                </a:effectLst>
                <a:latin typeface="Arial" charset="0"/>
                <a:cs typeface="Arial" charset="0"/>
              </a:rPr>
              <a:t>Percent</a:t>
            </a:r>
          </a:p>
        </p:txBody>
      </p:sp>
      <p:sp>
        <p:nvSpPr>
          <p:cNvPr id="119836" name="Line 28">
            <a:extLst>
              <a:ext uri="{FF2B5EF4-FFF2-40B4-BE49-F238E27FC236}">
                <a16:creationId xmlns:a16="http://schemas.microsoft.com/office/drawing/2014/main" id="{2E289160-A39B-394F-8740-8475FC1A6DB9}"/>
              </a:ext>
            </a:extLst>
          </p:cNvPr>
          <p:cNvSpPr>
            <a:spLocks noChangeShapeType="1"/>
          </p:cNvSpPr>
          <p:nvPr/>
        </p:nvSpPr>
        <p:spPr bwMode="auto">
          <a:xfrm flipV="1">
            <a:off x="8315326" y="5137150"/>
            <a:ext cx="3175" cy="952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7" name="Line 29">
            <a:extLst>
              <a:ext uri="{FF2B5EF4-FFF2-40B4-BE49-F238E27FC236}">
                <a16:creationId xmlns:a16="http://schemas.microsoft.com/office/drawing/2014/main" id="{44975054-4E21-3648-A353-0D04ADBBE9AC}"/>
              </a:ext>
            </a:extLst>
          </p:cNvPr>
          <p:cNvSpPr>
            <a:spLocks noChangeShapeType="1"/>
          </p:cNvSpPr>
          <p:nvPr/>
        </p:nvSpPr>
        <p:spPr bwMode="auto">
          <a:xfrm>
            <a:off x="4341814" y="2971801"/>
            <a:ext cx="84137" cy="317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9838" name="Line 30">
            <a:extLst>
              <a:ext uri="{FF2B5EF4-FFF2-40B4-BE49-F238E27FC236}">
                <a16:creationId xmlns:a16="http://schemas.microsoft.com/office/drawing/2014/main" id="{87D20442-D16D-F944-AA16-0BBF984998DA}"/>
              </a:ext>
            </a:extLst>
          </p:cNvPr>
          <p:cNvSpPr>
            <a:spLocks noChangeShapeType="1"/>
          </p:cNvSpPr>
          <p:nvPr/>
        </p:nvSpPr>
        <p:spPr bwMode="auto">
          <a:xfrm>
            <a:off x="4341814" y="2422526"/>
            <a:ext cx="84137" cy="317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1823" name="Text Box 31">
            <a:extLst>
              <a:ext uri="{FF2B5EF4-FFF2-40B4-BE49-F238E27FC236}">
                <a16:creationId xmlns:a16="http://schemas.microsoft.com/office/drawing/2014/main" id="{6D1204F3-F2D7-F546-92C7-E59064741CE9}"/>
              </a:ext>
            </a:extLst>
          </p:cNvPr>
          <p:cNvSpPr txBox="1">
            <a:spLocks noChangeArrowheads="1"/>
          </p:cNvSpPr>
          <p:nvPr/>
        </p:nvSpPr>
        <p:spPr bwMode="auto">
          <a:xfrm>
            <a:off x="383383" y="6307138"/>
            <a:ext cx="5826124" cy="630942"/>
          </a:xfrm>
          <a:prstGeom prst="rect">
            <a:avLst/>
          </a:prstGeom>
          <a:noFill/>
          <a:ln w="9525">
            <a:noFill/>
            <a:miter lim="800000"/>
            <a:headEnd/>
            <a:tailEnd/>
          </a:ln>
          <a:effectLst/>
        </p:spPr>
        <p:txBody>
          <a:bodyPr wrap="square">
            <a:spAutoFit/>
          </a:bodyPr>
          <a:lstStyle/>
          <a:p>
            <a:pPr eaLnBrk="0" hangingPunct="0">
              <a:spcBef>
                <a:spcPct val="50000"/>
              </a:spcBef>
              <a:buFontTx/>
              <a:buNone/>
              <a:defRPr/>
            </a:pPr>
            <a:r>
              <a:rPr lang="en-US" sz="1400" b="1" dirty="0">
                <a:effectLst>
                  <a:outerShdw blurRad="38100" dist="38100" dir="2700000" algn="tl">
                    <a:srgbClr val="FFFFFF"/>
                  </a:outerShdw>
                </a:effectLst>
                <a:latin typeface="Helvetica" charset="0"/>
                <a:cs typeface="Arial" charset="0"/>
              </a:rPr>
              <a:t>Source:  GLOBOCAN 2000. Abou Bakr </a:t>
            </a:r>
            <a:r>
              <a:rPr lang="en-US" sz="1400" b="1" dirty="0" err="1">
                <a:effectLst>
                  <a:outerShdw blurRad="38100" dist="38100" dir="2700000" algn="tl">
                    <a:srgbClr val="FFFFFF"/>
                  </a:outerShdw>
                </a:effectLst>
                <a:latin typeface="Helvetica" charset="0"/>
                <a:cs typeface="Arial" charset="0"/>
              </a:rPr>
              <a:t>el</a:t>
            </a:r>
            <a:r>
              <a:rPr lang="en-US" sz="1400" b="1" dirty="0">
                <a:effectLst>
                  <a:outerShdw blurRad="38100" dist="38100" dir="2700000" algn="tl">
                    <a:srgbClr val="FFFFFF"/>
                  </a:outerShdw>
                </a:effectLst>
                <a:latin typeface="Helvetica" charset="0"/>
                <a:cs typeface="Arial" charset="0"/>
              </a:rPr>
              <a:t> </a:t>
            </a:r>
            <a:r>
              <a:rPr lang="en-US" sz="1400" b="1" dirty="0" err="1">
                <a:effectLst>
                  <a:outerShdw blurRad="38100" dist="38100" dir="2700000" algn="tl">
                    <a:srgbClr val="FFFFFF"/>
                  </a:outerShdw>
                </a:effectLst>
                <a:latin typeface="Helvetica" charset="0"/>
                <a:cs typeface="Arial" charset="0"/>
              </a:rPr>
              <a:t>Nachar</a:t>
            </a:r>
            <a:endParaRPr lang="en-US" sz="1400" b="1" dirty="0">
              <a:effectLst>
                <a:outerShdw blurRad="38100" dist="38100" dir="2700000" algn="tl">
                  <a:srgbClr val="FFFFFF"/>
                </a:outerShdw>
              </a:effectLst>
              <a:latin typeface="Helvetica" charset="0"/>
              <a:cs typeface="Arial" charset="0"/>
            </a:endParaRPr>
          </a:p>
          <a:p>
            <a:pPr eaLnBrk="0" hangingPunct="0">
              <a:spcBef>
                <a:spcPct val="50000"/>
              </a:spcBef>
              <a:buFontTx/>
              <a:buNone/>
              <a:defRPr/>
            </a:pPr>
            <a:endParaRPr lang="en-US" sz="1400" b="1" dirty="0">
              <a:effectLst>
                <a:outerShdw blurRad="38100" dist="38100" dir="2700000" algn="tl">
                  <a:srgbClr val="FFFFFF"/>
                </a:outerShdw>
              </a:effectLst>
              <a:latin typeface="Helvetica" charset="0"/>
              <a:cs typeface="Arial" charset="0"/>
            </a:endParaRPr>
          </a:p>
        </p:txBody>
      </p:sp>
      <p:pic>
        <p:nvPicPr>
          <p:cNvPr id="2" name="Audio 1">
            <a:hlinkClick r:id="" action="ppaction://media"/>
            <a:extLst>
              <a:ext uri="{FF2B5EF4-FFF2-40B4-BE49-F238E27FC236}">
                <a16:creationId xmlns:a16="http://schemas.microsoft.com/office/drawing/2014/main" id="{4AB90A05-48D7-6B45-A03E-76DE4F59D7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17950961"/>
      </p:ext>
    </p:extLst>
  </p:cSld>
  <p:clrMapOvr>
    <a:masterClrMapping/>
  </p:clrMapOvr>
  <mc:AlternateContent xmlns:mc="http://schemas.openxmlformats.org/markup-compatibility/2006" xmlns:p14="http://schemas.microsoft.com/office/powerpoint/2010/main">
    <mc:Choice Requires="p14">
      <p:transition spd="slow" p14:dur="2000" advTm="39484"/>
    </mc:Choice>
    <mc:Fallback xmlns="">
      <p:transition spd="slow" advTm="3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099BF8-B524-4447-A08E-453CACA24CF9}"/>
              </a:ext>
            </a:extLst>
          </p:cNvPr>
          <p:cNvSpPr>
            <a:spLocks noGrp="1"/>
          </p:cNvSpPr>
          <p:nvPr>
            <p:ph sz="half" idx="1"/>
          </p:nvPr>
        </p:nvSpPr>
        <p:spPr>
          <a:xfrm>
            <a:off x="601820" y="1167830"/>
            <a:ext cx="4155918" cy="4678738"/>
          </a:xfrm>
          <a:solidFill>
            <a:schemeClr val="accent6"/>
          </a:solidFill>
          <a:ln>
            <a:solidFill>
              <a:schemeClr val="tx1"/>
            </a:solidFill>
          </a:ln>
        </p:spPr>
        <p:txBody>
          <a:bodyPr/>
          <a:lstStyle/>
          <a:p>
            <a:endParaRPr lang="en-US" dirty="0"/>
          </a:p>
          <a:p>
            <a:endParaRPr lang="en-US" dirty="0"/>
          </a:p>
          <a:p>
            <a:pPr marL="0" indent="0">
              <a:buNone/>
            </a:pPr>
            <a:r>
              <a:rPr lang="en-US" sz="4800" dirty="0">
                <a:solidFill>
                  <a:schemeClr val="tx1"/>
                </a:solidFill>
              </a:rPr>
              <a:t>A Preventable </a:t>
            </a:r>
          </a:p>
          <a:p>
            <a:pPr marL="0" indent="0">
              <a:buNone/>
            </a:pPr>
            <a:r>
              <a:rPr lang="en-US" sz="4800" dirty="0">
                <a:solidFill>
                  <a:schemeClr val="tx1"/>
                </a:solidFill>
              </a:rPr>
              <a:t>    Cancer</a:t>
            </a:r>
          </a:p>
        </p:txBody>
      </p:sp>
      <p:sp>
        <p:nvSpPr>
          <p:cNvPr id="4" name="Espace réservé du contenu 3">
            <a:extLst>
              <a:ext uri="{FF2B5EF4-FFF2-40B4-BE49-F238E27FC236}">
                <a16:creationId xmlns:a16="http://schemas.microsoft.com/office/drawing/2014/main" id="{9AECEF7A-60E4-BB4D-8D87-DBCA42BEE7EC}"/>
              </a:ext>
            </a:extLst>
          </p:cNvPr>
          <p:cNvSpPr>
            <a:spLocks noGrp="1"/>
          </p:cNvSpPr>
          <p:nvPr>
            <p:ph sz="half" idx="2"/>
          </p:nvPr>
        </p:nvSpPr>
        <p:spPr>
          <a:xfrm>
            <a:off x="4757738" y="1167830"/>
            <a:ext cx="6724466" cy="4679462"/>
          </a:xfrm>
        </p:spPr>
        <p:txBody>
          <a:bodyPr/>
          <a:lstStyle/>
          <a:p>
            <a:r>
              <a:rPr lang="en-US" dirty="0"/>
              <a:t>In Canada, 8,3/100.000 women are diagnosed with cervical cancer</a:t>
            </a:r>
          </a:p>
          <a:p>
            <a:endParaRPr lang="en-US" dirty="0"/>
          </a:p>
          <a:p>
            <a:r>
              <a:rPr lang="en-US" dirty="0"/>
              <a:t>In Manitoba, about 50 cases per year</a:t>
            </a:r>
          </a:p>
          <a:p>
            <a:endParaRPr lang="en-US" dirty="0"/>
          </a:p>
          <a:p>
            <a:pPr marL="0" indent="0">
              <a:buNone/>
            </a:pPr>
            <a:r>
              <a:rPr lang="en-US" dirty="0"/>
              <a:t>            </a:t>
            </a:r>
            <a:r>
              <a:rPr lang="en-US" sz="3600" dirty="0"/>
              <a:t>Goal: &lt; 4/100.000</a:t>
            </a:r>
            <a:endParaRPr lang="en-US" dirty="0"/>
          </a:p>
        </p:txBody>
      </p:sp>
      <p:sp>
        <p:nvSpPr>
          <p:cNvPr id="5" name="Rectangle 4">
            <a:extLst>
              <a:ext uri="{FF2B5EF4-FFF2-40B4-BE49-F238E27FC236}">
                <a16:creationId xmlns:a16="http://schemas.microsoft.com/office/drawing/2014/main" id="{59B6B10D-0BE6-D84D-8D9A-62721AB36A93}"/>
              </a:ext>
            </a:extLst>
          </p:cNvPr>
          <p:cNvSpPr/>
          <p:nvPr/>
        </p:nvSpPr>
        <p:spPr>
          <a:xfrm>
            <a:off x="5327494" y="6036316"/>
            <a:ext cx="7172324" cy="646331"/>
          </a:xfrm>
          <a:prstGeom prst="rect">
            <a:avLst/>
          </a:prstGeom>
        </p:spPr>
        <p:txBody>
          <a:bodyPr wrap="square">
            <a:spAutoFit/>
          </a:bodyPr>
          <a:lstStyle/>
          <a:p>
            <a:r>
              <a:rPr lang="fr-FR" b="0" i="0" u="none" strike="noStrike" dirty="0">
                <a:solidFill>
                  <a:srgbClr val="14171A"/>
                </a:solidFill>
                <a:effectLst/>
                <a:latin typeface="system-ui"/>
              </a:rPr>
              <a:t>Dr. Erin Dean sharing </a:t>
            </a:r>
            <a:r>
              <a:rPr lang="fr-FR" b="0" i="0" u="none" strike="noStrike" dirty="0" err="1">
                <a:solidFill>
                  <a:srgbClr val="14171A"/>
                </a:solidFill>
                <a:effectLst/>
                <a:latin typeface="system-ui"/>
              </a:rPr>
              <a:t>her</a:t>
            </a:r>
            <a:r>
              <a:rPr lang="fr-FR" b="0" i="0" u="none" strike="noStrike">
                <a:solidFill>
                  <a:srgbClr val="14171A"/>
                </a:solidFill>
                <a:effectLst/>
                <a:latin typeface="system-ui"/>
              </a:rPr>
              <a:t> </a:t>
            </a:r>
            <a:r>
              <a:rPr lang="fr-FR" b="0" i="0" u="none" strike="noStrike">
                <a:solidFill>
                  <a:srgbClr val="1B95E0"/>
                </a:solidFill>
                <a:effectLst/>
                <a:latin typeface="system-ui"/>
                <a:hlinkClick r:id="rId3"/>
              </a:rPr>
              <a:t>#WorldCancerDay</a:t>
            </a:r>
            <a:r>
              <a:rPr lang="fr-FR" b="0" i="0" u="none" strike="noStrike">
                <a:solidFill>
                  <a:srgbClr val="14171A"/>
                </a:solidFill>
                <a:effectLst/>
                <a:latin typeface="system-ui"/>
              </a:rPr>
              <a:t> message on cervical cancer </a:t>
            </a:r>
            <a:r>
              <a:rPr lang="fr-FR" b="0" i="0" u="none" strike="noStrike" err="1">
                <a:solidFill>
                  <a:srgbClr val="14171A"/>
                </a:solidFill>
                <a:effectLst/>
                <a:latin typeface="system-ui"/>
              </a:rPr>
              <a:t>prevention</a:t>
            </a:r>
            <a:r>
              <a:rPr lang="fr-FR" b="0" i="0" u="none" strike="noStrike">
                <a:solidFill>
                  <a:srgbClr val="14171A"/>
                </a:solidFill>
                <a:effectLst/>
                <a:latin typeface="system-ui"/>
              </a:rPr>
              <a:t> </a:t>
            </a:r>
            <a:r>
              <a:rPr lang="fr-FR" b="0" i="0" u="none" strike="noStrike">
                <a:solidFill>
                  <a:srgbClr val="1B95E0"/>
                </a:solidFill>
                <a:effectLst/>
                <a:latin typeface="system-ui"/>
                <a:hlinkClick r:id="rId4"/>
              </a:rPr>
              <a:t>#EndCervicalCancer</a:t>
            </a:r>
            <a:r>
              <a:rPr lang="fr-FR" b="0" i="0" u="none" strike="noStrike">
                <a:solidFill>
                  <a:srgbClr val="14171A"/>
                </a:solidFill>
                <a:effectLst/>
                <a:latin typeface="system-ui"/>
              </a:rPr>
              <a:t> </a:t>
            </a:r>
            <a:r>
              <a:rPr lang="fr-FR" b="0" i="0" u="none" strike="noStrike">
                <a:solidFill>
                  <a:srgbClr val="1B95E0"/>
                </a:solidFill>
                <a:effectLst/>
                <a:latin typeface="system-ui"/>
                <a:hlinkClick r:id="rId5"/>
              </a:rPr>
              <a:t>@CancerCareMBFdn</a:t>
            </a:r>
            <a:endParaRPr lang="fr-FR" b="0" i="0" u="none" strike="noStrike">
              <a:solidFill>
                <a:srgbClr val="14171A"/>
              </a:solidFill>
              <a:effectLst/>
              <a:latin typeface="system-ui"/>
            </a:endParaRPr>
          </a:p>
        </p:txBody>
      </p:sp>
    </p:spTree>
    <p:extLst>
      <p:ext uri="{BB962C8B-B14F-4D97-AF65-F5344CB8AC3E}">
        <p14:creationId xmlns:p14="http://schemas.microsoft.com/office/powerpoint/2010/main" val="544117240"/>
      </p:ext>
    </p:extLst>
  </p:cSld>
  <p:clrMapOvr>
    <a:masterClrMapping/>
  </p:clrMapOvr>
  <mc:AlternateContent xmlns:mc="http://schemas.openxmlformats.org/markup-compatibility/2006" xmlns:p14="http://schemas.microsoft.com/office/powerpoint/2010/main">
    <mc:Choice Requires="p14">
      <p:transition spd="slow" p14:dur="2000" advTm="33938"/>
    </mc:Choice>
    <mc:Fallback xmlns="">
      <p:transition spd="slow" advTm="3393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12CBD7-B79E-DD70-3C1C-E77276CBFB17}"/>
              </a:ext>
            </a:extLst>
          </p:cNvPr>
          <p:cNvPicPr>
            <a:picLocks noChangeAspect="1"/>
          </p:cNvPicPr>
          <p:nvPr/>
        </p:nvPicPr>
        <p:blipFill>
          <a:blip r:embed="rId2"/>
          <a:stretch>
            <a:fillRect/>
          </a:stretch>
        </p:blipFill>
        <p:spPr>
          <a:xfrm>
            <a:off x="1891748" y="323576"/>
            <a:ext cx="7772400" cy="2341211"/>
          </a:xfrm>
          <a:prstGeom prst="rect">
            <a:avLst/>
          </a:prstGeom>
        </p:spPr>
      </p:pic>
      <p:pic>
        <p:nvPicPr>
          <p:cNvPr id="6" name="Picture 5">
            <a:extLst>
              <a:ext uri="{FF2B5EF4-FFF2-40B4-BE49-F238E27FC236}">
                <a16:creationId xmlns:a16="http://schemas.microsoft.com/office/drawing/2014/main" id="{C6C9BE7E-2AF0-6BFE-452E-AA74A1612CA6}"/>
              </a:ext>
            </a:extLst>
          </p:cNvPr>
          <p:cNvPicPr>
            <a:picLocks noChangeAspect="1"/>
          </p:cNvPicPr>
          <p:nvPr/>
        </p:nvPicPr>
        <p:blipFill>
          <a:blip r:embed="rId3"/>
          <a:stretch>
            <a:fillRect/>
          </a:stretch>
        </p:blipFill>
        <p:spPr>
          <a:xfrm>
            <a:off x="1891748" y="3282581"/>
            <a:ext cx="7772400" cy="292837"/>
          </a:xfrm>
          <a:prstGeom prst="rect">
            <a:avLst/>
          </a:prstGeom>
        </p:spPr>
      </p:pic>
      <p:pic>
        <p:nvPicPr>
          <p:cNvPr id="9" name="Picture 8">
            <a:extLst>
              <a:ext uri="{FF2B5EF4-FFF2-40B4-BE49-F238E27FC236}">
                <a16:creationId xmlns:a16="http://schemas.microsoft.com/office/drawing/2014/main" id="{727C2A1A-DDC2-40BD-A7CB-DED9675E72BB}"/>
              </a:ext>
            </a:extLst>
          </p:cNvPr>
          <p:cNvPicPr>
            <a:picLocks noChangeAspect="1"/>
          </p:cNvPicPr>
          <p:nvPr/>
        </p:nvPicPr>
        <p:blipFill>
          <a:blip r:embed="rId4"/>
          <a:stretch>
            <a:fillRect/>
          </a:stretch>
        </p:blipFill>
        <p:spPr>
          <a:xfrm>
            <a:off x="1772478" y="3768882"/>
            <a:ext cx="7772400" cy="2580268"/>
          </a:xfrm>
          <a:prstGeom prst="rect">
            <a:avLst/>
          </a:prstGeom>
        </p:spPr>
      </p:pic>
      <p:sp>
        <p:nvSpPr>
          <p:cNvPr id="10" name="Frame 9">
            <a:extLst>
              <a:ext uri="{FF2B5EF4-FFF2-40B4-BE49-F238E27FC236}">
                <a16:creationId xmlns:a16="http://schemas.microsoft.com/office/drawing/2014/main" id="{5E24B0F6-1640-5867-3C60-BFC7E8A0BADB}"/>
              </a:ext>
            </a:extLst>
          </p:cNvPr>
          <p:cNvSpPr/>
          <p:nvPr/>
        </p:nvSpPr>
        <p:spPr>
          <a:xfrm>
            <a:off x="1891748" y="4094922"/>
            <a:ext cx="3766930" cy="251791"/>
          </a:xfrm>
          <a:prstGeom prst="fram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LB">
              <a:solidFill>
                <a:schemeClr val="tx1"/>
              </a:solidFill>
            </a:endParaRPr>
          </a:p>
        </p:txBody>
      </p:sp>
      <p:sp>
        <p:nvSpPr>
          <p:cNvPr id="11" name="Left-Right Arrow 10">
            <a:extLst>
              <a:ext uri="{FF2B5EF4-FFF2-40B4-BE49-F238E27FC236}">
                <a16:creationId xmlns:a16="http://schemas.microsoft.com/office/drawing/2014/main" id="{47E3C796-4B8C-0D76-6497-CB59E2A16A3C}"/>
              </a:ext>
            </a:extLst>
          </p:cNvPr>
          <p:cNvSpPr/>
          <p:nvPr/>
        </p:nvSpPr>
        <p:spPr>
          <a:xfrm>
            <a:off x="7991061" y="4572000"/>
            <a:ext cx="1580321" cy="7951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2" name="Left-Right Arrow 11">
            <a:extLst>
              <a:ext uri="{FF2B5EF4-FFF2-40B4-BE49-F238E27FC236}">
                <a16:creationId xmlns:a16="http://schemas.microsoft.com/office/drawing/2014/main" id="{48FC3ED0-5E02-7365-D349-542AB6A28B6C}"/>
              </a:ext>
            </a:extLst>
          </p:cNvPr>
          <p:cNvSpPr/>
          <p:nvPr/>
        </p:nvSpPr>
        <p:spPr>
          <a:xfrm>
            <a:off x="1891748" y="4818491"/>
            <a:ext cx="1871869" cy="4571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3" name="Left-Right Arrow 12">
            <a:extLst>
              <a:ext uri="{FF2B5EF4-FFF2-40B4-BE49-F238E27FC236}">
                <a16:creationId xmlns:a16="http://schemas.microsoft.com/office/drawing/2014/main" id="{44B060AF-59CE-09B9-CB11-7CC988D723B0}"/>
              </a:ext>
            </a:extLst>
          </p:cNvPr>
          <p:cNvSpPr/>
          <p:nvPr/>
        </p:nvSpPr>
        <p:spPr>
          <a:xfrm>
            <a:off x="2647123" y="5323587"/>
            <a:ext cx="1500808" cy="127221"/>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4" name="Left-Right Arrow 13">
            <a:extLst>
              <a:ext uri="{FF2B5EF4-FFF2-40B4-BE49-F238E27FC236}">
                <a16:creationId xmlns:a16="http://schemas.microsoft.com/office/drawing/2014/main" id="{86BA5E56-F687-F755-AC43-4765AB586C86}"/>
              </a:ext>
            </a:extLst>
          </p:cNvPr>
          <p:cNvSpPr/>
          <p:nvPr/>
        </p:nvSpPr>
        <p:spPr>
          <a:xfrm>
            <a:off x="3899454" y="5580661"/>
            <a:ext cx="1500808" cy="127221"/>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5" name="Left-Right Arrow 14">
            <a:extLst>
              <a:ext uri="{FF2B5EF4-FFF2-40B4-BE49-F238E27FC236}">
                <a16:creationId xmlns:a16="http://schemas.microsoft.com/office/drawing/2014/main" id="{A150AB07-57F4-5356-4FFC-8783BBB579F5}"/>
              </a:ext>
            </a:extLst>
          </p:cNvPr>
          <p:cNvSpPr/>
          <p:nvPr/>
        </p:nvSpPr>
        <p:spPr>
          <a:xfrm flipV="1">
            <a:off x="6096000" y="5577194"/>
            <a:ext cx="2862470" cy="45719"/>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6" name="Left-Right Arrow 15">
            <a:extLst>
              <a:ext uri="{FF2B5EF4-FFF2-40B4-BE49-F238E27FC236}">
                <a16:creationId xmlns:a16="http://schemas.microsoft.com/office/drawing/2014/main" id="{91905649-D1EC-A5F7-24A2-DA9AB35FBA93}"/>
              </a:ext>
            </a:extLst>
          </p:cNvPr>
          <p:cNvSpPr/>
          <p:nvPr/>
        </p:nvSpPr>
        <p:spPr>
          <a:xfrm>
            <a:off x="1891748" y="5816377"/>
            <a:ext cx="1686338" cy="142761"/>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7" name="Left-Right Arrow 16">
            <a:extLst>
              <a:ext uri="{FF2B5EF4-FFF2-40B4-BE49-F238E27FC236}">
                <a16:creationId xmlns:a16="http://schemas.microsoft.com/office/drawing/2014/main" id="{6589C027-DD03-90CF-00EE-37282969BDBD}"/>
              </a:ext>
            </a:extLst>
          </p:cNvPr>
          <p:cNvSpPr/>
          <p:nvPr/>
        </p:nvSpPr>
        <p:spPr>
          <a:xfrm>
            <a:off x="4267200" y="5816377"/>
            <a:ext cx="2597426" cy="142761"/>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p>
        </p:txBody>
      </p:sp>
    </p:spTree>
    <p:extLst>
      <p:ext uri="{BB962C8B-B14F-4D97-AF65-F5344CB8AC3E}">
        <p14:creationId xmlns:p14="http://schemas.microsoft.com/office/powerpoint/2010/main" val="90658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5CED7A-8617-1246-B350-7189DA2FC8B4}"/>
              </a:ext>
            </a:extLst>
          </p:cNvPr>
          <p:cNvSpPr>
            <a:spLocks noGrp="1"/>
          </p:cNvSpPr>
          <p:nvPr>
            <p:ph type="title"/>
          </p:nvPr>
        </p:nvSpPr>
        <p:spPr/>
        <p:txBody>
          <a:bodyPr/>
          <a:lstStyle/>
          <a:p>
            <a:r>
              <a:rPr lang="en-US"/>
              <a:t>Distillation</a:t>
            </a:r>
          </a:p>
        </p:txBody>
      </p:sp>
      <p:sp>
        <p:nvSpPr>
          <p:cNvPr id="3" name="Espace réservé du contenu 2">
            <a:extLst>
              <a:ext uri="{FF2B5EF4-FFF2-40B4-BE49-F238E27FC236}">
                <a16:creationId xmlns:a16="http://schemas.microsoft.com/office/drawing/2014/main" id="{5F7F8DAF-C326-FF42-8A18-D8674AF64913}"/>
              </a:ext>
            </a:extLst>
          </p:cNvPr>
          <p:cNvSpPr>
            <a:spLocks noGrp="1"/>
          </p:cNvSpPr>
          <p:nvPr>
            <p:ph idx="1"/>
          </p:nvPr>
        </p:nvSpPr>
        <p:spPr/>
        <p:txBody>
          <a:bodyPr/>
          <a:lstStyle/>
          <a:p>
            <a:r>
              <a:rPr lang="en-US" dirty="0"/>
              <a:t>New ASCCP guidelines:</a:t>
            </a:r>
          </a:p>
          <a:p>
            <a:pPr lvl="1"/>
            <a:r>
              <a:rPr lang="en-US" dirty="0"/>
              <a:t>Change in paradigm of screening</a:t>
            </a:r>
          </a:p>
          <a:p>
            <a:pPr lvl="1"/>
            <a:r>
              <a:rPr lang="en-US" dirty="0"/>
              <a:t>Screening has to predict ahead of time the risk of developing cancer</a:t>
            </a:r>
          </a:p>
          <a:p>
            <a:pPr lvl="1"/>
            <a:r>
              <a:rPr lang="en-US" dirty="0"/>
              <a:t>Developing cancer is a continuum starting by infection happening long time ago</a:t>
            </a:r>
          </a:p>
          <a:p>
            <a:pPr lvl="1"/>
            <a:r>
              <a:rPr lang="en-US" dirty="0"/>
              <a:t>So taking patients holistically is essential in order to predict a risk</a:t>
            </a:r>
          </a:p>
          <a:p>
            <a:pPr lvl="1"/>
            <a:endParaRPr lang="en-US" dirty="0"/>
          </a:p>
          <a:p>
            <a:pPr lvl="1"/>
            <a:endParaRPr lang="en-US" dirty="0"/>
          </a:p>
        </p:txBody>
      </p:sp>
    </p:spTree>
    <p:extLst>
      <p:ext uri="{BB962C8B-B14F-4D97-AF65-F5344CB8AC3E}">
        <p14:creationId xmlns:p14="http://schemas.microsoft.com/office/powerpoint/2010/main" val="59606012"/>
      </p:ext>
    </p:extLst>
  </p:cSld>
  <p:clrMapOvr>
    <a:masterClrMapping/>
  </p:clrMapOvr>
  <mc:AlternateContent xmlns:mc="http://schemas.openxmlformats.org/markup-compatibility/2006" xmlns:p14="http://schemas.microsoft.com/office/powerpoint/2010/main">
    <mc:Choice Requires="p14">
      <p:transition spd="slow" p14:dur="2000" advTm="40683"/>
    </mc:Choice>
    <mc:Fallback xmlns="">
      <p:transition spd="slow" advTm="4068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1C140-5496-964C-96F6-AC434E472E97}"/>
              </a:ext>
            </a:extLst>
          </p:cNvPr>
          <p:cNvSpPr>
            <a:spLocks noGrp="1"/>
          </p:cNvSpPr>
          <p:nvPr>
            <p:ph type="title"/>
          </p:nvPr>
        </p:nvSpPr>
        <p:spPr/>
        <p:txBody>
          <a:bodyPr/>
          <a:lstStyle/>
          <a:p>
            <a:r>
              <a:rPr lang="en-US"/>
              <a:t>Distillation</a:t>
            </a:r>
          </a:p>
        </p:txBody>
      </p:sp>
      <p:sp>
        <p:nvSpPr>
          <p:cNvPr id="3" name="Espace réservé du contenu 2">
            <a:extLst>
              <a:ext uri="{FF2B5EF4-FFF2-40B4-BE49-F238E27FC236}">
                <a16:creationId xmlns:a16="http://schemas.microsoft.com/office/drawing/2014/main" id="{FBDB8B1B-9473-CD4B-B42C-DC60EE415C1D}"/>
              </a:ext>
            </a:extLst>
          </p:cNvPr>
          <p:cNvSpPr>
            <a:spLocks noGrp="1"/>
          </p:cNvSpPr>
          <p:nvPr>
            <p:ph idx="1"/>
          </p:nvPr>
        </p:nvSpPr>
        <p:spPr/>
        <p:txBody>
          <a:bodyPr/>
          <a:lstStyle/>
          <a:p>
            <a:r>
              <a:rPr lang="en-US" dirty="0"/>
              <a:t>A patient with negative pap or HPV history</a:t>
            </a:r>
          </a:p>
          <a:p>
            <a:pPr lvl="1"/>
            <a:r>
              <a:rPr lang="en-US" dirty="0"/>
              <a:t>ASCUS with HPV – : won’t have anymore colposcopy</a:t>
            </a:r>
          </a:p>
          <a:p>
            <a:pPr lvl="1"/>
            <a:r>
              <a:rPr lang="en-US" dirty="0"/>
              <a:t>NILM with HPV+ : won’t have anymore immediate colposcopy</a:t>
            </a:r>
          </a:p>
          <a:p>
            <a:r>
              <a:rPr lang="en-US" dirty="0"/>
              <a:t>Reducing by that mean (psychologic and physical) morbidity of colposcopy </a:t>
            </a:r>
          </a:p>
          <a:p>
            <a:pPr lvl="1"/>
            <a:endParaRPr lang="en-US" dirty="0"/>
          </a:p>
        </p:txBody>
      </p:sp>
    </p:spTree>
    <p:extLst>
      <p:ext uri="{BB962C8B-B14F-4D97-AF65-F5344CB8AC3E}">
        <p14:creationId xmlns:p14="http://schemas.microsoft.com/office/powerpoint/2010/main" val="2479451357"/>
      </p:ext>
    </p:extLst>
  </p:cSld>
  <p:clrMapOvr>
    <a:masterClrMapping/>
  </p:clrMapOvr>
  <mc:AlternateContent xmlns:mc="http://schemas.openxmlformats.org/markup-compatibility/2006" xmlns:p14="http://schemas.microsoft.com/office/powerpoint/2010/main">
    <mc:Choice Requires="p14">
      <p:transition spd="slow" p14:dur="2000" advTm="52308"/>
    </mc:Choice>
    <mc:Fallback xmlns="">
      <p:transition spd="slow" advTm="5230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BF58-B86B-AF45-AD26-393443DB2682}"/>
              </a:ext>
            </a:extLst>
          </p:cNvPr>
          <p:cNvSpPr>
            <a:spLocks noGrp="1"/>
          </p:cNvSpPr>
          <p:nvPr>
            <p:ph type="title"/>
          </p:nvPr>
        </p:nvSpPr>
        <p:spPr/>
        <p:txBody>
          <a:bodyPr/>
          <a:lstStyle/>
          <a:p>
            <a:pPr algn="ctr"/>
            <a:r>
              <a:rPr lang="en-US" b="1" dirty="0"/>
              <a:t>Screening</a:t>
            </a:r>
            <a:r>
              <a:rPr lang="en-US" b="1" dirty="0">
                <a:solidFill>
                  <a:srgbClr val="192EB6"/>
                </a:solidFill>
              </a:rPr>
              <a:t> – </a:t>
            </a:r>
            <a:r>
              <a:rPr lang="en-US" b="1" dirty="0"/>
              <a:t>low incidence setting</a:t>
            </a:r>
          </a:p>
        </p:txBody>
      </p:sp>
      <p:sp>
        <p:nvSpPr>
          <p:cNvPr id="3" name="Content Placeholder 2">
            <a:extLst>
              <a:ext uri="{FF2B5EF4-FFF2-40B4-BE49-F238E27FC236}">
                <a16:creationId xmlns:a16="http://schemas.microsoft.com/office/drawing/2014/main" id="{69FAE40B-BB46-D748-B1E3-A76601BCB793}"/>
              </a:ext>
            </a:extLst>
          </p:cNvPr>
          <p:cNvSpPr>
            <a:spLocks noGrp="1"/>
          </p:cNvSpPr>
          <p:nvPr>
            <p:ph idx="1"/>
          </p:nvPr>
        </p:nvSpPr>
        <p:spPr/>
        <p:txBody>
          <a:bodyPr/>
          <a:lstStyle/>
          <a:p>
            <a:r>
              <a:rPr lang="en-US" dirty="0"/>
              <a:t>Lower incidence of CIN2+ due to reduced incidence of HPV type induced lesions</a:t>
            </a:r>
          </a:p>
          <a:p>
            <a:endParaRPr lang="en-US" dirty="0"/>
          </a:p>
          <a:p>
            <a:pPr lvl="1"/>
            <a:r>
              <a:rPr lang="en-US" dirty="0"/>
              <a:t>Decreased PPV </a:t>
            </a:r>
          </a:p>
          <a:p>
            <a:pPr lvl="2"/>
            <a:r>
              <a:rPr lang="en-US" dirty="0"/>
              <a:t>True positives decreased – false positives unchanged</a:t>
            </a:r>
          </a:p>
          <a:p>
            <a:pPr lvl="2"/>
            <a:endParaRPr lang="en-US" dirty="0"/>
          </a:p>
          <a:p>
            <a:pPr lvl="1"/>
            <a:endParaRPr lang="en-US" dirty="0"/>
          </a:p>
          <a:p>
            <a:pPr lvl="1"/>
            <a:r>
              <a:rPr lang="en-US" dirty="0"/>
              <a:t>Decreased sensitivity for cytology</a:t>
            </a:r>
          </a:p>
          <a:p>
            <a:pPr lvl="2"/>
            <a:r>
              <a:rPr lang="en-US" dirty="0"/>
              <a:t>Abnormalities rarer, loss of concentration</a:t>
            </a:r>
          </a:p>
        </p:txBody>
      </p:sp>
    </p:spTree>
    <p:custDataLst>
      <p:tags r:id="rId1"/>
    </p:custDataLst>
    <p:extLst>
      <p:ext uri="{BB962C8B-B14F-4D97-AF65-F5344CB8AC3E}">
        <p14:creationId xmlns:p14="http://schemas.microsoft.com/office/powerpoint/2010/main" val="1724644340"/>
      </p:ext>
    </p:extLst>
  </p:cSld>
  <p:clrMapOvr>
    <a:masterClrMapping/>
  </p:clrMapOvr>
  <mc:AlternateContent xmlns:mc="http://schemas.openxmlformats.org/markup-compatibility/2006" xmlns:p14="http://schemas.microsoft.com/office/powerpoint/2010/main">
    <mc:Choice Requires="p14">
      <p:transition spd="slow" p14:dur="2000" advTm="31345"/>
    </mc:Choice>
    <mc:Fallback xmlns="">
      <p:transition spd="slow" advTm="313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9ACB-6FF8-774D-8029-BD5E92DFBDD1}"/>
              </a:ext>
            </a:extLst>
          </p:cNvPr>
          <p:cNvSpPr>
            <a:spLocks noGrp="1"/>
          </p:cNvSpPr>
          <p:nvPr>
            <p:ph type="title"/>
          </p:nvPr>
        </p:nvSpPr>
        <p:spPr/>
        <p:txBody>
          <a:bodyPr/>
          <a:lstStyle/>
          <a:p>
            <a:pPr algn="ctr"/>
            <a:r>
              <a:rPr lang="en-US" b="1" dirty="0"/>
              <a:t>Screening – </a:t>
            </a:r>
            <a:r>
              <a:rPr lang="en-US" dirty="0"/>
              <a:t>low incidence setting</a:t>
            </a:r>
          </a:p>
        </p:txBody>
      </p:sp>
      <p:sp>
        <p:nvSpPr>
          <p:cNvPr id="3" name="Content Placeholder 2">
            <a:extLst>
              <a:ext uri="{FF2B5EF4-FFF2-40B4-BE49-F238E27FC236}">
                <a16:creationId xmlns:a16="http://schemas.microsoft.com/office/drawing/2014/main" id="{0ED9745C-A674-724B-81A9-B936AC87CE46}"/>
              </a:ext>
            </a:extLst>
          </p:cNvPr>
          <p:cNvSpPr>
            <a:spLocks noGrp="1"/>
          </p:cNvSpPr>
          <p:nvPr>
            <p:ph idx="1"/>
          </p:nvPr>
        </p:nvSpPr>
        <p:spPr/>
        <p:txBody>
          <a:bodyPr/>
          <a:lstStyle/>
          <a:p>
            <a:r>
              <a:rPr lang="en-US"/>
              <a:t>Screening less cost effective</a:t>
            </a:r>
          </a:p>
          <a:p>
            <a:endParaRPr lang="en-US"/>
          </a:p>
          <a:p>
            <a:endParaRPr lang="en-US"/>
          </a:p>
          <a:p>
            <a:r>
              <a:rPr lang="en-US"/>
              <a:t>Objective, automated methods of HPV testing will be even more important  for low prevalence setting </a:t>
            </a:r>
          </a:p>
          <a:p>
            <a:endParaRPr lang="en-US"/>
          </a:p>
        </p:txBody>
      </p:sp>
      <p:pic>
        <p:nvPicPr>
          <p:cNvPr id="5" name="Audio 4">
            <a:hlinkClick r:id="" action="ppaction://media"/>
            <a:extLst>
              <a:ext uri="{FF2B5EF4-FFF2-40B4-BE49-F238E27FC236}">
                <a16:creationId xmlns:a16="http://schemas.microsoft.com/office/drawing/2014/main" id="{7644B585-FEA7-454B-BEC0-32F94DDC95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617313961"/>
      </p:ext>
    </p:extLst>
  </p:cSld>
  <p:clrMapOvr>
    <a:masterClrMapping/>
  </p:clrMapOvr>
  <mc:AlternateContent xmlns:mc="http://schemas.openxmlformats.org/markup-compatibility/2006" xmlns:p14="http://schemas.microsoft.com/office/powerpoint/2010/main">
    <mc:Choice Requires="p14">
      <p:transition spd="slow" p14:dur="2000" advTm="18692"/>
    </mc:Choice>
    <mc:Fallback xmlns="">
      <p:transition spd="slow" advTm="18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5ADE-A5CF-EE4D-B9D6-EB15E1A05A44}"/>
              </a:ext>
            </a:extLst>
          </p:cNvPr>
          <p:cNvSpPr>
            <a:spLocks noGrp="1"/>
          </p:cNvSpPr>
          <p:nvPr>
            <p:ph type="title"/>
          </p:nvPr>
        </p:nvSpPr>
        <p:spPr/>
        <p:txBody>
          <a:bodyPr/>
          <a:lstStyle/>
          <a:p>
            <a:r>
              <a:rPr lang="en-US" b="1" dirty="0"/>
              <a:t>Need for more colposcopies !</a:t>
            </a:r>
          </a:p>
        </p:txBody>
      </p:sp>
      <p:sp>
        <p:nvSpPr>
          <p:cNvPr id="3" name="Content Placeholder 2">
            <a:extLst>
              <a:ext uri="{FF2B5EF4-FFF2-40B4-BE49-F238E27FC236}">
                <a16:creationId xmlns:a16="http://schemas.microsoft.com/office/drawing/2014/main" id="{69E32B90-385C-E346-9353-7180CB8D85E1}"/>
              </a:ext>
            </a:extLst>
          </p:cNvPr>
          <p:cNvSpPr>
            <a:spLocks noGrp="1"/>
          </p:cNvSpPr>
          <p:nvPr>
            <p:ph idx="1"/>
          </p:nvPr>
        </p:nvSpPr>
        <p:spPr/>
        <p:txBody>
          <a:bodyPr>
            <a:normAutofit/>
          </a:bodyPr>
          <a:lstStyle/>
          <a:p>
            <a:r>
              <a:rPr lang="en-US" dirty="0"/>
              <a:t>A potential concern regarding HPV-based screening is that the lower CIN2+ specificity of HPV testing vs cytology will result in higher screen positive rates and the need for more colposcopies and biopsies.</a:t>
            </a:r>
          </a:p>
          <a:p>
            <a:endParaRPr lang="en-US" dirty="0"/>
          </a:p>
          <a:p>
            <a:r>
              <a:rPr lang="en-US" dirty="0"/>
              <a:t>Unnecessary colposcopies may cause unintended harm to women and increased costs to healthcare systems.</a:t>
            </a:r>
          </a:p>
          <a:p>
            <a:r>
              <a:rPr lang="en-US" dirty="0"/>
              <a:t>But this is addressed by the new ASCCP Screening guidelines </a:t>
            </a:r>
          </a:p>
          <a:p>
            <a:endParaRPr lang="en-US" dirty="0"/>
          </a:p>
        </p:txBody>
      </p:sp>
    </p:spTree>
    <p:custDataLst>
      <p:tags r:id="rId1"/>
    </p:custDataLst>
    <p:extLst>
      <p:ext uri="{BB962C8B-B14F-4D97-AF65-F5344CB8AC3E}">
        <p14:creationId xmlns:p14="http://schemas.microsoft.com/office/powerpoint/2010/main" val="1409694904"/>
      </p:ext>
    </p:extLst>
  </p:cSld>
  <p:clrMapOvr>
    <a:masterClrMapping/>
  </p:clrMapOvr>
  <mc:AlternateContent xmlns:mc="http://schemas.openxmlformats.org/markup-compatibility/2006" xmlns:p14="http://schemas.microsoft.com/office/powerpoint/2010/main">
    <mc:Choice Requires="p14">
      <p:transition spd="slow" p14:dur="2000" advTm="42968"/>
    </mc:Choice>
    <mc:Fallback xmlns="">
      <p:transition spd="slow" advTm="42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1A23B5-4DDE-0444-AA5A-C99C816437D3}"/>
              </a:ext>
            </a:extLst>
          </p:cNvPr>
          <p:cNvSpPr>
            <a:spLocks noGrp="1"/>
          </p:cNvSpPr>
          <p:nvPr>
            <p:ph type="title"/>
          </p:nvPr>
        </p:nvSpPr>
        <p:spPr/>
        <p:txBody>
          <a:bodyPr/>
          <a:lstStyle/>
          <a:p>
            <a:pPr algn="ctr"/>
            <a:r>
              <a:rPr lang="fr-FR"/>
              <a:t>IN LEBANON</a:t>
            </a:r>
          </a:p>
        </p:txBody>
      </p:sp>
      <p:sp>
        <p:nvSpPr>
          <p:cNvPr id="3" name="Espace réservé du contenu 2">
            <a:extLst>
              <a:ext uri="{FF2B5EF4-FFF2-40B4-BE49-F238E27FC236}">
                <a16:creationId xmlns:a16="http://schemas.microsoft.com/office/drawing/2014/main" id="{3D438644-02BF-874F-B37E-963F98F82BA7}"/>
              </a:ext>
            </a:extLst>
          </p:cNvPr>
          <p:cNvSpPr>
            <a:spLocks noGrp="1"/>
          </p:cNvSpPr>
          <p:nvPr>
            <p:ph idx="1"/>
          </p:nvPr>
        </p:nvSpPr>
        <p:spPr>
          <a:xfrm>
            <a:off x="838200" y="1283368"/>
            <a:ext cx="10515600" cy="5361272"/>
          </a:xfrm>
        </p:spPr>
        <p:txBody>
          <a:bodyPr/>
          <a:lstStyle/>
          <a:p>
            <a:pPr marL="0" indent="0">
              <a:buNone/>
            </a:pPr>
            <a:endParaRPr lang="fr-FR" dirty="0"/>
          </a:p>
          <a:p>
            <a:pPr marL="0" indent="0">
              <a:buNone/>
            </a:pPr>
            <a:r>
              <a:rPr lang="fr-FR" b="1" dirty="0">
                <a:solidFill>
                  <a:srgbClr val="FF0000"/>
                </a:solidFill>
              </a:rPr>
              <a:t>                          </a:t>
            </a:r>
            <a:r>
              <a:rPr lang="fr-FR" b="1" dirty="0">
                <a:solidFill>
                  <a:schemeClr val="accent6"/>
                </a:solidFill>
              </a:rPr>
              <a:t>WE ARE IN A « LOW PREVALENCE SETTING », but an </a:t>
            </a:r>
            <a:r>
              <a:rPr lang="fr-FR" b="1" dirty="0" err="1">
                <a:solidFill>
                  <a:schemeClr val="accent6"/>
                </a:solidFill>
              </a:rPr>
              <a:t>alert</a:t>
            </a:r>
            <a:r>
              <a:rPr lang="fr-FR" b="1" dirty="0">
                <a:solidFill>
                  <a:schemeClr val="accent6"/>
                </a:solidFill>
              </a:rPr>
              <a:t> has to </a:t>
            </a:r>
            <a:r>
              <a:rPr lang="fr-FR" b="1" dirty="0" err="1">
                <a:solidFill>
                  <a:schemeClr val="accent6"/>
                </a:solidFill>
              </a:rPr>
              <a:t>be</a:t>
            </a:r>
            <a:r>
              <a:rPr lang="fr-FR" b="1" dirty="0">
                <a:solidFill>
                  <a:schemeClr val="accent6"/>
                </a:solidFill>
              </a:rPr>
              <a:t> </a:t>
            </a:r>
            <a:r>
              <a:rPr lang="fr-FR" b="1" dirty="0" err="1">
                <a:solidFill>
                  <a:schemeClr val="accent6"/>
                </a:solidFill>
              </a:rPr>
              <a:t>triggered</a:t>
            </a:r>
            <a:r>
              <a:rPr lang="fr-FR" b="1" dirty="0">
                <a:solidFill>
                  <a:schemeClr val="accent6"/>
                </a:solidFill>
              </a:rPr>
              <a:t> </a:t>
            </a:r>
            <a:r>
              <a:rPr lang="fr-FR" b="1" dirty="0" err="1">
                <a:solidFill>
                  <a:schemeClr val="accent6"/>
                </a:solidFill>
              </a:rPr>
              <a:t>because</a:t>
            </a:r>
            <a:r>
              <a:rPr lang="fr-FR" b="1" dirty="0">
                <a:solidFill>
                  <a:schemeClr val="accent6"/>
                </a:solidFill>
              </a:rPr>
              <a:t> of an </a:t>
            </a:r>
            <a:r>
              <a:rPr lang="fr-FR" b="1" dirty="0" err="1">
                <a:solidFill>
                  <a:schemeClr val="accent6"/>
                </a:solidFill>
              </a:rPr>
              <a:t>alarming</a:t>
            </a:r>
            <a:r>
              <a:rPr lang="fr-FR" b="1" dirty="0">
                <a:solidFill>
                  <a:schemeClr val="accent6"/>
                </a:solidFill>
              </a:rPr>
              <a:t> </a:t>
            </a:r>
            <a:r>
              <a:rPr lang="fr-FR" b="1" dirty="0" err="1">
                <a:solidFill>
                  <a:schemeClr val="accent6"/>
                </a:solidFill>
              </a:rPr>
              <a:t>increase</a:t>
            </a:r>
            <a:r>
              <a:rPr lang="fr-FR" b="1" dirty="0">
                <a:solidFill>
                  <a:schemeClr val="accent6"/>
                </a:solidFill>
              </a:rPr>
              <a:t> of incidence</a:t>
            </a:r>
          </a:p>
          <a:p>
            <a:pPr marL="0" indent="0">
              <a:buNone/>
            </a:pPr>
            <a:endParaRPr lang="fr-FR" b="1" dirty="0">
              <a:solidFill>
                <a:srgbClr val="FF0000"/>
              </a:solidFill>
            </a:endParaRPr>
          </a:p>
          <a:p>
            <a:pPr marL="0" indent="0">
              <a:buNone/>
            </a:pPr>
            <a:r>
              <a:rPr lang="fr-FR" b="1" dirty="0">
                <a:solidFill>
                  <a:schemeClr val="accent6"/>
                </a:solidFill>
              </a:rPr>
              <a:t>How</a:t>
            </a:r>
            <a:r>
              <a:rPr lang="fr-FR" b="1" dirty="0">
                <a:solidFill>
                  <a:srgbClr val="FF0000"/>
                </a:solidFill>
              </a:rPr>
              <a:t> </a:t>
            </a:r>
            <a:r>
              <a:rPr lang="fr-FR" b="1" dirty="0" err="1">
                <a:solidFill>
                  <a:schemeClr val="accent1"/>
                </a:solidFill>
              </a:rPr>
              <a:t>can</a:t>
            </a:r>
            <a:r>
              <a:rPr lang="fr-FR" b="1" dirty="0">
                <a:solidFill>
                  <a:schemeClr val="accent1"/>
                </a:solidFill>
              </a:rPr>
              <a:t> </a:t>
            </a:r>
            <a:r>
              <a:rPr lang="fr-FR" b="1" dirty="0" err="1">
                <a:solidFill>
                  <a:schemeClr val="accent1"/>
                </a:solidFill>
              </a:rPr>
              <a:t>we</a:t>
            </a:r>
            <a:r>
              <a:rPr lang="fr-FR" b="1" dirty="0">
                <a:solidFill>
                  <a:schemeClr val="accent1"/>
                </a:solidFill>
              </a:rPr>
              <a:t> </a:t>
            </a:r>
            <a:r>
              <a:rPr lang="fr-FR" b="1" dirty="0" err="1">
                <a:solidFill>
                  <a:schemeClr val="accent1"/>
                </a:solidFill>
              </a:rPr>
              <a:t>reduce</a:t>
            </a:r>
            <a:r>
              <a:rPr lang="fr-FR" b="1" dirty="0">
                <a:solidFill>
                  <a:schemeClr val="accent1"/>
                </a:solidFill>
              </a:rPr>
              <a:t> more </a:t>
            </a:r>
            <a:r>
              <a:rPr lang="fr-FR" b="1" dirty="0" err="1">
                <a:solidFill>
                  <a:schemeClr val="accent6"/>
                </a:solidFill>
              </a:rPr>
              <a:t>knowing</a:t>
            </a:r>
            <a:r>
              <a:rPr lang="fr-FR" b="1" dirty="0">
                <a:solidFill>
                  <a:schemeClr val="accent6"/>
                </a:solidFill>
              </a:rPr>
              <a:t> </a:t>
            </a:r>
            <a:r>
              <a:rPr lang="fr-FR" b="1" dirty="0" err="1">
                <a:solidFill>
                  <a:schemeClr val="accent6"/>
                </a:solidFill>
              </a:rPr>
              <a:t>that</a:t>
            </a:r>
            <a:r>
              <a:rPr lang="fr-FR" b="1" dirty="0">
                <a:solidFill>
                  <a:schemeClr val="accent6"/>
                </a:solidFill>
              </a:rPr>
              <a:t> </a:t>
            </a:r>
            <a:r>
              <a:rPr lang="fr-FR" b="1" dirty="0" err="1">
                <a:solidFill>
                  <a:schemeClr val="accent6"/>
                </a:solidFill>
              </a:rPr>
              <a:t>our</a:t>
            </a:r>
            <a:r>
              <a:rPr lang="fr-FR" b="1" dirty="0">
                <a:solidFill>
                  <a:schemeClr val="accent6"/>
                </a:solidFill>
              </a:rPr>
              <a:t> </a:t>
            </a:r>
            <a:r>
              <a:rPr lang="fr-FR" b="1" dirty="0" err="1">
                <a:solidFill>
                  <a:schemeClr val="accent6"/>
                </a:solidFill>
              </a:rPr>
              <a:t>acutal</a:t>
            </a:r>
            <a:r>
              <a:rPr lang="fr-FR" b="1" dirty="0">
                <a:solidFill>
                  <a:schemeClr val="accent6"/>
                </a:solidFill>
              </a:rPr>
              <a:t> rate </a:t>
            </a:r>
            <a:r>
              <a:rPr lang="fr-FR" b="1" dirty="0" err="1">
                <a:solidFill>
                  <a:schemeClr val="accent6"/>
                </a:solidFill>
              </a:rPr>
              <a:t>is</a:t>
            </a:r>
            <a:r>
              <a:rPr lang="fr-FR" b="1" dirty="0">
                <a:solidFill>
                  <a:schemeClr val="accent6"/>
                </a:solidFill>
              </a:rPr>
              <a:t> </a:t>
            </a:r>
            <a:r>
              <a:rPr lang="fr-FR" b="1" dirty="0">
                <a:solidFill>
                  <a:schemeClr val="accent1"/>
                </a:solidFill>
              </a:rPr>
              <a:t>comparable</a:t>
            </a:r>
            <a:r>
              <a:rPr lang="fr-FR" b="1" dirty="0">
                <a:solidFill>
                  <a:srgbClr val="FF0000"/>
                </a:solidFill>
              </a:rPr>
              <a:t> </a:t>
            </a:r>
            <a:r>
              <a:rPr lang="fr-FR" b="1" dirty="0">
                <a:solidFill>
                  <a:schemeClr val="accent6"/>
                </a:solidFill>
              </a:rPr>
              <a:t>to the </a:t>
            </a:r>
            <a:r>
              <a:rPr lang="fr-FR" b="1" dirty="0" err="1">
                <a:solidFill>
                  <a:schemeClr val="accent6"/>
                </a:solidFill>
              </a:rPr>
              <a:t>projected</a:t>
            </a:r>
            <a:r>
              <a:rPr lang="fr-FR" b="1" dirty="0">
                <a:solidFill>
                  <a:schemeClr val="accent6"/>
                </a:solidFill>
              </a:rPr>
              <a:t> rate in </a:t>
            </a:r>
            <a:r>
              <a:rPr lang="fr-FR" b="1" dirty="0" err="1">
                <a:solidFill>
                  <a:schemeClr val="accent6"/>
                </a:solidFill>
              </a:rPr>
              <a:t>Australia</a:t>
            </a:r>
            <a:r>
              <a:rPr lang="fr-FR" b="1" dirty="0">
                <a:solidFill>
                  <a:schemeClr val="accent6"/>
                </a:solidFill>
              </a:rPr>
              <a:t> </a:t>
            </a:r>
            <a:r>
              <a:rPr lang="fr-FR" b="1" dirty="0" err="1">
                <a:solidFill>
                  <a:schemeClr val="accent6"/>
                </a:solidFill>
              </a:rPr>
              <a:t>after</a:t>
            </a:r>
            <a:r>
              <a:rPr lang="fr-FR" b="1" dirty="0">
                <a:solidFill>
                  <a:schemeClr val="accent6"/>
                </a:solidFill>
              </a:rPr>
              <a:t> vaccination? </a:t>
            </a:r>
          </a:p>
          <a:p>
            <a:pPr marL="0" indent="0">
              <a:buNone/>
            </a:pPr>
            <a:endParaRPr lang="fr-FR" b="1" dirty="0">
              <a:solidFill>
                <a:schemeClr val="accent6"/>
              </a:solidFill>
            </a:endParaRPr>
          </a:p>
          <a:p>
            <a:pPr marL="0" indent="0">
              <a:buNone/>
            </a:pPr>
            <a:r>
              <a:rPr lang="fr-FR" b="1" dirty="0" err="1">
                <a:solidFill>
                  <a:schemeClr val="accent6"/>
                </a:solidFill>
              </a:rPr>
              <a:t>Here</a:t>
            </a:r>
            <a:r>
              <a:rPr lang="fr-FR" b="1" dirty="0">
                <a:solidFill>
                  <a:schemeClr val="accent6"/>
                </a:solidFill>
              </a:rPr>
              <a:t>….. HPV </a:t>
            </a:r>
            <a:r>
              <a:rPr lang="fr-FR" b="1" dirty="0" err="1">
                <a:solidFill>
                  <a:schemeClr val="accent6"/>
                </a:solidFill>
              </a:rPr>
              <a:t>primary</a:t>
            </a:r>
            <a:r>
              <a:rPr lang="fr-FR" b="1" dirty="0">
                <a:solidFill>
                  <a:schemeClr val="accent6"/>
                </a:solidFill>
              </a:rPr>
              <a:t> screening </a:t>
            </a:r>
            <a:r>
              <a:rPr lang="fr-FR" b="1" dirty="0" err="1">
                <a:solidFill>
                  <a:schemeClr val="accent6"/>
                </a:solidFill>
              </a:rPr>
              <a:t>is</a:t>
            </a:r>
            <a:r>
              <a:rPr lang="fr-FR" b="1" dirty="0">
                <a:solidFill>
                  <a:schemeClr val="accent6"/>
                </a:solidFill>
              </a:rPr>
              <a:t> the solution</a:t>
            </a:r>
          </a:p>
          <a:p>
            <a:pPr marL="0" indent="0">
              <a:buNone/>
            </a:pPr>
            <a:r>
              <a:rPr lang="fr-FR" b="1" dirty="0">
                <a:solidFill>
                  <a:schemeClr val="accent6"/>
                </a:solidFill>
              </a:rPr>
              <a:t>	</a:t>
            </a:r>
            <a:r>
              <a:rPr lang="fr-FR" b="1" dirty="0" err="1">
                <a:solidFill>
                  <a:schemeClr val="accent6"/>
                </a:solidFill>
              </a:rPr>
              <a:t>We</a:t>
            </a:r>
            <a:r>
              <a:rPr lang="fr-FR" b="1" dirty="0">
                <a:solidFill>
                  <a:schemeClr val="accent6"/>
                </a:solidFill>
              </a:rPr>
              <a:t> have </a:t>
            </a:r>
            <a:r>
              <a:rPr lang="fr-FR" b="1" dirty="0" err="1">
                <a:solidFill>
                  <a:schemeClr val="accent6"/>
                </a:solidFill>
              </a:rPr>
              <a:t>limited</a:t>
            </a:r>
            <a:r>
              <a:rPr lang="fr-FR" b="1" dirty="0">
                <a:solidFill>
                  <a:schemeClr val="accent6"/>
                </a:solidFill>
              </a:rPr>
              <a:t> </a:t>
            </a:r>
            <a:r>
              <a:rPr lang="fr-FR" b="1" dirty="0" err="1">
                <a:solidFill>
                  <a:schemeClr val="accent6"/>
                </a:solidFill>
              </a:rPr>
              <a:t>resource</a:t>
            </a:r>
            <a:endParaRPr lang="fr-FR" b="1" dirty="0">
              <a:solidFill>
                <a:schemeClr val="accent6"/>
              </a:solidFill>
            </a:endParaRPr>
          </a:p>
          <a:p>
            <a:pPr marL="0" indent="0">
              <a:buNone/>
            </a:pPr>
            <a:r>
              <a:rPr lang="fr-FR" b="1" dirty="0">
                <a:solidFill>
                  <a:schemeClr val="accent6"/>
                </a:solidFill>
              </a:rPr>
              <a:t>	</a:t>
            </a:r>
            <a:r>
              <a:rPr lang="fr-FR" b="1" dirty="0" err="1">
                <a:solidFill>
                  <a:schemeClr val="accent6"/>
                </a:solidFill>
              </a:rPr>
              <a:t>We</a:t>
            </a:r>
            <a:r>
              <a:rPr lang="fr-FR" b="1" dirty="0">
                <a:solidFill>
                  <a:schemeClr val="accent6"/>
                </a:solidFill>
              </a:rPr>
              <a:t> </a:t>
            </a:r>
            <a:r>
              <a:rPr lang="fr-FR" b="1" dirty="0" err="1">
                <a:solidFill>
                  <a:schemeClr val="accent6"/>
                </a:solidFill>
              </a:rPr>
              <a:t>need</a:t>
            </a:r>
            <a:r>
              <a:rPr lang="fr-FR" b="1" dirty="0">
                <a:solidFill>
                  <a:schemeClr val="accent6"/>
                </a:solidFill>
              </a:rPr>
              <a:t> to </a:t>
            </a:r>
            <a:r>
              <a:rPr lang="fr-FR" b="1" dirty="0" err="1">
                <a:solidFill>
                  <a:schemeClr val="accent6"/>
                </a:solidFill>
              </a:rPr>
              <a:t>choose</a:t>
            </a:r>
            <a:r>
              <a:rPr lang="fr-FR" b="1" dirty="0">
                <a:solidFill>
                  <a:schemeClr val="accent6"/>
                </a:solidFill>
              </a:rPr>
              <a:t> a </a:t>
            </a:r>
            <a:r>
              <a:rPr lang="fr-FR" b="1" dirty="0" err="1">
                <a:solidFill>
                  <a:schemeClr val="accent6"/>
                </a:solidFill>
              </a:rPr>
              <a:t>pragmatic</a:t>
            </a:r>
            <a:r>
              <a:rPr lang="fr-FR" b="1" dirty="0">
                <a:solidFill>
                  <a:schemeClr val="accent6"/>
                </a:solidFill>
              </a:rPr>
              <a:t> </a:t>
            </a:r>
            <a:r>
              <a:rPr lang="fr-FR" b="1" dirty="0" err="1">
                <a:solidFill>
                  <a:schemeClr val="accent6"/>
                </a:solidFill>
              </a:rPr>
              <a:t>way</a:t>
            </a:r>
            <a:endParaRPr lang="fr-FR" b="1" dirty="0">
              <a:solidFill>
                <a:schemeClr val="accent6"/>
              </a:solidFill>
            </a:endParaRPr>
          </a:p>
          <a:p>
            <a:pPr marL="0" indent="0">
              <a:buNone/>
            </a:pPr>
            <a:endParaRPr lang="fr-FR" b="1" dirty="0">
              <a:solidFill>
                <a:srgbClr val="FF0000"/>
              </a:solidFill>
            </a:endParaRPr>
          </a:p>
          <a:p>
            <a:pPr marL="0" indent="0">
              <a:buNone/>
            </a:pPr>
            <a:endParaRPr lang="fr-FR" b="1" dirty="0">
              <a:solidFill>
                <a:srgbClr val="FF0000"/>
              </a:solidFill>
            </a:endParaRPr>
          </a:p>
          <a:p>
            <a:pPr marL="0" indent="0">
              <a:buNone/>
            </a:pPr>
            <a:endParaRPr lang="fr-FR" b="1" dirty="0">
              <a:solidFill>
                <a:srgbClr val="FF0000"/>
              </a:solidFill>
            </a:endParaRPr>
          </a:p>
          <a:p>
            <a:pPr marL="0" indent="0">
              <a:buNone/>
            </a:pPr>
            <a:endParaRPr lang="fr-FR" b="1" dirty="0">
              <a:solidFill>
                <a:srgbClr val="FF0000"/>
              </a:solidFill>
            </a:endParaRPr>
          </a:p>
        </p:txBody>
      </p:sp>
    </p:spTree>
    <p:custDataLst>
      <p:tags r:id="rId1"/>
    </p:custDataLst>
    <p:extLst>
      <p:ext uri="{BB962C8B-B14F-4D97-AF65-F5344CB8AC3E}">
        <p14:creationId xmlns:p14="http://schemas.microsoft.com/office/powerpoint/2010/main" val="4046405535"/>
      </p:ext>
    </p:extLst>
  </p:cSld>
  <p:clrMapOvr>
    <a:masterClrMapping/>
  </p:clrMapOvr>
  <mc:AlternateContent xmlns:mc="http://schemas.openxmlformats.org/markup-compatibility/2006" xmlns:p14="http://schemas.microsoft.com/office/powerpoint/2010/main">
    <mc:Choice Requires="p14">
      <p:transition spd="slow" p14:dur="2000" advTm="48271"/>
    </mc:Choice>
    <mc:Fallback xmlns="">
      <p:transition spd="slow" advTm="482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E560F137-6DEE-9B4B-8A95-C8CAE08069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E82EC56-F8A7-2948-B522-8A0DB09BF1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79932181"/>
      </p:ext>
    </p:extLst>
  </p:cSld>
  <p:clrMapOvr>
    <a:masterClrMapping/>
  </p:clrMapOvr>
  <mc:AlternateContent xmlns:mc="http://schemas.openxmlformats.org/markup-compatibility/2006" xmlns:p14="http://schemas.microsoft.com/office/powerpoint/2010/main">
    <mc:Choice Requires="p14">
      <p:transition spd="slow" p14:dur="2000" advTm="17581"/>
    </mc:Choice>
    <mc:Fallback xmlns="">
      <p:transition spd="slow" advTm="1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52D7CD-7C85-1CE4-CD7A-C1ECC9AE665B}"/>
              </a:ext>
            </a:extLst>
          </p:cNvPr>
          <p:cNvSpPr txBox="1"/>
          <p:nvPr/>
        </p:nvSpPr>
        <p:spPr>
          <a:xfrm>
            <a:off x="748145" y="2005445"/>
            <a:ext cx="10255827" cy="2308324"/>
          </a:xfrm>
          <a:prstGeom prst="rect">
            <a:avLst/>
          </a:prstGeom>
          <a:noFill/>
        </p:spPr>
        <p:txBody>
          <a:bodyPr wrap="square">
            <a:spAutoFit/>
          </a:bodyPr>
          <a:lstStyle/>
          <a:p>
            <a:r>
              <a:rPr lang="en-US" sz="2400" i="1" u="none" strike="noStrike" dirty="0">
                <a:effectLst/>
                <a:highlight>
                  <a:srgbClr val="FFFFFF"/>
                </a:highlight>
                <a:latin typeface="Cambria" panose="02040503050406030204" pitchFamily="18" charset="0"/>
              </a:rPr>
              <a:t>The World Health Organization</a:t>
            </a:r>
            <a:r>
              <a:rPr lang="en-US" sz="2400" i="1" u="none" strike="noStrike" baseline="30000" dirty="0">
                <a:effectLst/>
                <a:latin typeface="Cambria" panose="02040503050406030204" pitchFamily="18" charset="0"/>
              </a:rPr>
              <a:t> </a:t>
            </a:r>
            <a:r>
              <a:rPr lang="en-US" sz="2400" i="1" u="sng" strike="noStrike" baseline="30000" dirty="0">
                <a:effectLst/>
                <a:latin typeface="Cambria" panose="02040503050406030204" pitchFamily="18" charset="0"/>
              </a:rPr>
              <a:t> </a:t>
            </a:r>
            <a:r>
              <a:rPr lang="en-US" sz="2400" i="1" u="none" strike="noStrike" dirty="0">
                <a:effectLst/>
                <a:highlight>
                  <a:srgbClr val="FFFFFF"/>
                </a:highlight>
                <a:latin typeface="Cambria" panose="02040503050406030204" pitchFamily="18" charset="0"/>
              </a:rPr>
              <a:t>(WHO) Cervical Cancer Elimination Modeling Consortium aims at reducing the ASR of </a:t>
            </a:r>
            <a:r>
              <a:rPr lang="en-US" sz="2400" i="1" u="none" strike="noStrike" dirty="0" err="1">
                <a:effectLst/>
                <a:highlight>
                  <a:srgbClr val="FFFFFF"/>
                </a:highlight>
                <a:latin typeface="Cambria" panose="02040503050406030204" pitchFamily="18" charset="0"/>
              </a:rPr>
              <a:t>CUca</a:t>
            </a:r>
            <a:r>
              <a:rPr lang="en-US" sz="2400" i="1" u="none" strike="noStrike" dirty="0">
                <a:effectLst/>
                <a:highlight>
                  <a:srgbClr val="FFFFFF"/>
                </a:highlight>
                <a:latin typeface="Cambria" panose="02040503050406030204" pitchFamily="18" charset="0"/>
              </a:rPr>
              <a:t> to less than 4.0 per 100 000 women worldwide by 2030, through following the 90-70-90 targets.</a:t>
            </a:r>
            <a:r>
              <a:rPr lang="en-US" sz="2400" i="1" u="none" strike="noStrike" baseline="30000" dirty="0">
                <a:effectLst/>
                <a:latin typeface="Cambria" panose="02040503050406030204" pitchFamily="18" charset="0"/>
              </a:rPr>
              <a:t> </a:t>
            </a:r>
            <a:r>
              <a:rPr lang="en-US" sz="2400" i="1" u="none" strike="noStrike" dirty="0">
                <a:effectLst/>
                <a:highlight>
                  <a:srgbClr val="FFFFFF"/>
                </a:highlight>
                <a:latin typeface="Cambria" panose="02040503050406030204" pitchFamily="18" charset="0"/>
              </a:rPr>
              <a:t>This means vaccinating 90% of all girls by age 15 years, screening 70% of women with a high-performance test at least twice (at age 35 and 45 years) and treating at least 90% of all precancerous lesions detected during screening.</a:t>
            </a:r>
            <a:r>
              <a:rPr lang="en-US" sz="2400" i="1" u="none" strike="noStrike" baseline="30000" dirty="0">
                <a:effectLst/>
                <a:latin typeface="Cambria" panose="02040503050406030204" pitchFamily="18" charset="0"/>
              </a:rPr>
              <a:t> </a:t>
            </a:r>
            <a:endParaRPr lang="en-LB" sz="2400" i="1" dirty="0"/>
          </a:p>
        </p:txBody>
      </p:sp>
      <p:sp>
        <p:nvSpPr>
          <p:cNvPr id="5" name="TextBox 4">
            <a:extLst>
              <a:ext uri="{FF2B5EF4-FFF2-40B4-BE49-F238E27FC236}">
                <a16:creationId xmlns:a16="http://schemas.microsoft.com/office/drawing/2014/main" id="{25B12F70-90C0-07D6-CD26-9347F41DAF63}"/>
              </a:ext>
            </a:extLst>
          </p:cNvPr>
          <p:cNvSpPr txBox="1"/>
          <p:nvPr/>
        </p:nvSpPr>
        <p:spPr>
          <a:xfrm>
            <a:off x="748145" y="522054"/>
            <a:ext cx="9975273" cy="646331"/>
          </a:xfrm>
          <a:prstGeom prst="rect">
            <a:avLst/>
          </a:prstGeom>
          <a:noFill/>
        </p:spPr>
        <p:txBody>
          <a:bodyPr wrap="square">
            <a:spAutoFit/>
          </a:bodyPr>
          <a:lstStyle/>
          <a:p>
            <a:r>
              <a:rPr lang="en-US" b="0" i="0" u="none" strike="noStrike" dirty="0">
                <a:solidFill>
                  <a:srgbClr val="333333"/>
                </a:solidFill>
                <a:effectLst/>
                <a:highlight>
                  <a:srgbClr val="FFFFFF"/>
                </a:highlight>
                <a:latin typeface="Source Sans Pro Web"/>
              </a:rPr>
              <a:t>World Health Organization . Global Strategy to Accelerate the Elimination of Cervical Cancer as a Public Health Problem; 2020. Geneva, Switzerland: World Health Organization.</a:t>
            </a:r>
            <a:endParaRPr lang="en-LB" dirty="0"/>
          </a:p>
        </p:txBody>
      </p:sp>
    </p:spTree>
    <p:extLst>
      <p:ext uri="{BB962C8B-B14F-4D97-AF65-F5344CB8AC3E}">
        <p14:creationId xmlns:p14="http://schemas.microsoft.com/office/powerpoint/2010/main" val="3024016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1 </a:t>
            </a:r>
          </a:p>
        </p:txBody>
      </p:sp>
      <p:pic>
        <p:nvPicPr>
          <p:cNvPr id="48" name="Main graphic"/>
          <p:cNvPicPr/>
          <p:nvPr/>
        </p:nvPicPr>
        <p:blipFill>
          <a:blip r:embed="rId3"/>
          <a:stretch/>
        </p:blipFill>
        <p:spPr>
          <a:xfrm>
            <a:off x="2733478" y="1678465"/>
            <a:ext cx="7334644" cy="4583015"/>
          </a:xfrm>
          <a:prstGeom prst="rect">
            <a:avLst/>
          </a:prstGeom>
          <a:ln>
            <a:noFill/>
          </a:ln>
        </p:spPr>
      </p:pic>
      <p:sp>
        <p:nvSpPr>
          <p:cNvPr id="49" name="TextShape 2"/>
          <p:cNvSpPr txBox="1"/>
          <p:nvPr/>
        </p:nvSpPr>
        <p:spPr>
          <a:xfrm>
            <a:off x="2476560" y="6477120"/>
            <a:ext cx="8254800" cy="231120"/>
          </a:xfrm>
          <a:prstGeom prst="rect">
            <a:avLst/>
          </a:prstGeom>
          <a:noFill/>
          <a:ln>
            <a:noFill/>
          </a:ln>
        </p:spPr>
        <p:txBody>
          <a:bodyPr lIns="90000" tIns="45000" rIns="90000" bIns="45000"/>
          <a:lstStyle/>
          <a:p>
            <a:r>
              <a:rPr lang="en-US" sz="900" i="1" spc="-1">
                <a:latin typeface="Arial"/>
              </a:rPr>
              <a:t>The Lancet</a:t>
            </a:r>
            <a:r>
              <a:rPr lang="en-US" sz="900" spc="-1">
                <a:latin typeface="Arial"/>
              </a:rPr>
              <a:t> 2020 395591-603DOI: (10.1016/S0140-6736(20)30157-4) </a:t>
            </a:r>
          </a:p>
        </p:txBody>
      </p:sp>
      <p:sp>
        <p:nvSpPr>
          <p:cNvPr id="50" name="TextShape 3"/>
          <p:cNvSpPr txBox="1"/>
          <p:nvPr/>
        </p:nvSpPr>
        <p:spPr>
          <a:xfrm>
            <a:off x="2476560" y="6643010"/>
            <a:ext cx="5556240" cy="368280"/>
          </a:xfrm>
          <a:prstGeom prst="rect">
            <a:avLst/>
          </a:prstGeom>
          <a:noFill/>
          <a:ln>
            <a:noFill/>
          </a:ln>
        </p:spPr>
        <p:txBody>
          <a:bodyPr lIns="90000" tIns="46800" rIns="90000" bIns="46800" anchor="ctr"/>
          <a:lstStyle/>
          <a:p>
            <a:r>
              <a:rPr lang="en-US" sz="900" spc="-1" dirty="0">
                <a:latin typeface="Arial"/>
              </a:rPr>
              <a:t>Copyright © 2020 The Author(s). Published by Elsevier Ltd. This is an Open Access article under the CC BY-NC-ND 4.0 license</a:t>
            </a:r>
            <a:r>
              <a:rPr lang="en-US" sz="900" spc="-1" dirty="0">
                <a:latin typeface="Arial"/>
                <a:hlinkClick r:id="rId4">
                  <a:extLst>
                    <a:ext uri="{A12FA001-AC4F-418D-AE19-62706E023703}">
                      <ahyp:hlinkClr xmlns:ahyp="http://schemas.microsoft.com/office/drawing/2018/hyperlinkcolor" val="tx"/>
                    </a:ext>
                  </a:extLst>
                </a:hlinkClick>
              </a:rPr>
              <a:t> Terms and Conditions</a:t>
            </a:r>
            <a:endParaRPr lang="en-US" sz="900" spc="-1" dirty="0">
              <a:latin typeface="Arial"/>
            </a:endParaRPr>
          </a:p>
        </p:txBody>
      </p:sp>
      <p:pic>
        <p:nvPicPr>
          <p:cNvPr id="51" name="Logo"/>
          <p:cNvPicPr/>
          <p:nvPr/>
        </p:nvPicPr>
        <p:blipFill>
          <a:blip r:embed="rId5"/>
          <a:stretch/>
        </p:blipFill>
        <p:spPr>
          <a:xfrm>
            <a:off x="1603560" y="6064200"/>
            <a:ext cx="707760" cy="793800"/>
          </a:xfrm>
          <a:prstGeom prst="rect">
            <a:avLst/>
          </a:prstGeom>
          <a:ln>
            <a:noFill/>
          </a:ln>
        </p:spPr>
      </p:pic>
      <p:sp>
        <p:nvSpPr>
          <p:cNvPr id="4" name="ZoneTexte 3">
            <a:extLst>
              <a:ext uri="{FF2B5EF4-FFF2-40B4-BE49-F238E27FC236}">
                <a16:creationId xmlns:a16="http://schemas.microsoft.com/office/drawing/2014/main" id="{872949FF-780C-7850-231B-29E6B63CD163}"/>
              </a:ext>
            </a:extLst>
          </p:cNvPr>
          <p:cNvSpPr txBox="1"/>
          <p:nvPr/>
        </p:nvSpPr>
        <p:spPr>
          <a:xfrm>
            <a:off x="1428750" y="214990"/>
            <a:ext cx="9944100" cy="1384995"/>
          </a:xfrm>
          <a:prstGeom prst="rect">
            <a:avLst/>
          </a:prstGeom>
          <a:noFill/>
        </p:spPr>
        <p:txBody>
          <a:bodyPr wrap="square">
            <a:spAutoFit/>
          </a:bodyPr>
          <a:lstStyle/>
          <a:p>
            <a:pPr algn="ctr">
              <a:lnSpc>
                <a:spcPct val="100000"/>
              </a:lnSpc>
              <a:spcAft>
                <a:spcPts val="3186"/>
              </a:spcAft>
            </a:pPr>
            <a:r>
              <a:rPr lang="en-US" sz="2800" b="1" i="1" strike="noStrike" spc="-1" dirty="0">
                <a:latin typeface="Arial"/>
              </a:rPr>
              <a:t>Mortality impact of achieving WHO cervical cancer elimination targets: a comparative modelling analysis in 78 low-income and lower-middle-income countries</a:t>
            </a:r>
            <a:r>
              <a:rPr lang="en-US" sz="2800" b="1" strike="noStrike" spc="-1" dirty="0">
                <a:latin typeface="Arial"/>
              </a:rPr>
              <a:t> </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784000" y="152280"/>
            <a:ext cx="7200000" cy="451800"/>
          </a:xfrm>
          <a:prstGeom prst="rect">
            <a:avLst/>
          </a:prstGeom>
          <a:noFill/>
          <a:ln>
            <a:noFill/>
          </a:ln>
        </p:spPr>
        <p:txBody>
          <a:bodyPr lIns="90000" tIns="46800" rIns="90000" bIns="46800"/>
          <a:lstStyle/>
          <a:p>
            <a:r>
              <a:rPr lang="en-US" sz="1100" spc="-1">
                <a:solidFill>
                  <a:srgbClr val="000000"/>
                </a:solidFill>
                <a:latin typeface="Arial"/>
              </a:rPr>
              <a:t>Global Cancer Statistics 2020: GLOBOCAN Estimates of Incidence and Mortality Worldwide for 36 Cancers in 185 Countries</a:t>
            </a:r>
          </a:p>
        </p:txBody>
      </p:sp>
      <p:sp>
        <p:nvSpPr>
          <p:cNvPr id="45" name="TextShape 2"/>
          <p:cNvSpPr txBox="1"/>
          <p:nvPr/>
        </p:nvSpPr>
        <p:spPr>
          <a:xfrm>
            <a:off x="3646540" y="6479820"/>
            <a:ext cx="8640000" cy="451800"/>
          </a:xfrm>
          <a:prstGeom prst="rect">
            <a:avLst/>
          </a:prstGeom>
          <a:noFill/>
          <a:ln>
            <a:noFill/>
          </a:ln>
        </p:spPr>
        <p:txBody>
          <a:bodyPr lIns="90000" tIns="45000" rIns="90000" bIns="45000"/>
          <a:lstStyle/>
          <a:p>
            <a:r>
              <a:rPr lang="en-US" sz="800" b="1" spc="-1" dirty="0">
                <a:solidFill>
                  <a:srgbClr val="0054A6"/>
                </a:solidFill>
                <a:latin typeface="Arial"/>
              </a:rPr>
              <a:t>CA A Cancer J Clinicians, Volume: 71, Issue: 3, Pages: 209-249, First published: 04 February 2021, DOI: (10.3322/caac.21660) </a:t>
            </a:r>
            <a:endParaRPr lang="en-US" sz="800" spc="-1" dirty="0">
              <a:solidFill>
                <a:srgbClr val="000000"/>
              </a:solidFill>
              <a:latin typeface="Arial"/>
            </a:endParaRPr>
          </a:p>
        </p:txBody>
      </p:sp>
      <p:pic>
        <p:nvPicPr>
          <p:cNvPr id="46" name="Main graphic"/>
          <p:cNvPicPr/>
          <p:nvPr/>
        </p:nvPicPr>
        <p:blipFill>
          <a:blip r:embed="rId3"/>
          <a:stretch/>
        </p:blipFill>
        <p:spPr>
          <a:xfrm>
            <a:off x="2478157" y="762119"/>
            <a:ext cx="7200000" cy="5135098"/>
          </a:xfrm>
          <a:prstGeom prst="rect">
            <a:avLst/>
          </a:prstGeom>
          <a:ln>
            <a:noFill/>
          </a:ln>
        </p:spPr>
      </p:pic>
      <p:sp>
        <p:nvSpPr>
          <p:cNvPr id="2" name="Right Arrow 1">
            <a:extLst>
              <a:ext uri="{FF2B5EF4-FFF2-40B4-BE49-F238E27FC236}">
                <a16:creationId xmlns:a16="http://schemas.microsoft.com/office/drawing/2014/main" id="{856A94D0-77D4-289B-538D-A797ED0BEA32}"/>
              </a:ext>
            </a:extLst>
          </p:cNvPr>
          <p:cNvSpPr/>
          <p:nvPr/>
        </p:nvSpPr>
        <p:spPr>
          <a:xfrm>
            <a:off x="1003124" y="4459357"/>
            <a:ext cx="1643270" cy="1457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3" name="Right Arrow 2">
            <a:extLst>
              <a:ext uri="{FF2B5EF4-FFF2-40B4-BE49-F238E27FC236}">
                <a16:creationId xmlns:a16="http://schemas.microsoft.com/office/drawing/2014/main" id="{548D0A0D-20E1-7538-2073-A6907A687B6E}"/>
              </a:ext>
            </a:extLst>
          </p:cNvPr>
          <p:cNvSpPr/>
          <p:nvPr/>
        </p:nvSpPr>
        <p:spPr>
          <a:xfrm>
            <a:off x="1003124" y="5105400"/>
            <a:ext cx="1643270" cy="1457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2 </a:t>
            </a:r>
          </a:p>
        </p:txBody>
      </p:sp>
      <p:pic>
        <p:nvPicPr>
          <p:cNvPr id="48" name="Main graphic"/>
          <p:cNvPicPr/>
          <p:nvPr/>
        </p:nvPicPr>
        <p:blipFill>
          <a:blip r:embed="rId3"/>
          <a:stretch/>
        </p:blipFill>
        <p:spPr>
          <a:xfrm>
            <a:off x="2734235" y="79200"/>
            <a:ext cx="6723530" cy="6397920"/>
          </a:xfrm>
          <a:prstGeom prst="rect">
            <a:avLst/>
          </a:prstGeom>
          <a:ln>
            <a:noFill/>
          </a:ln>
        </p:spPr>
      </p:pic>
      <p:sp>
        <p:nvSpPr>
          <p:cNvPr id="49" name="TextShape 2"/>
          <p:cNvSpPr txBox="1"/>
          <p:nvPr/>
        </p:nvSpPr>
        <p:spPr>
          <a:xfrm>
            <a:off x="2476560" y="6477120"/>
            <a:ext cx="8254800" cy="231120"/>
          </a:xfrm>
          <a:prstGeom prst="rect">
            <a:avLst/>
          </a:prstGeom>
          <a:noFill/>
          <a:ln>
            <a:noFill/>
          </a:ln>
        </p:spPr>
        <p:txBody>
          <a:bodyPr lIns="90000" tIns="45000" rIns="90000" bIns="45000"/>
          <a:lstStyle/>
          <a:p>
            <a:r>
              <a:rPr lang="en-US" sz="900" i="1" spc="-1">
                <a:latin typeface="Arial"/>
              </a:rPr>
              <a:t>The Lancet</a:t>
            </a:r>
            <a:r>
              <a:rPr lang="en-US" sz="900" spc="-1">
                <a:latin typeface="Arial"/>
              </a:rPr>
              <a:t> 2020 395591-603DOI: (10.1016/S0140-6736(20)30157-4) </a:t>
            </a:r>
          </a:p>
        </p:txBody>
      </p:sp>
      <p:sp>
        <p:nvSpPr>
          <p:cNvPr id="50" name="TextShape 3"/>
          <p:cNvSpPr txBox="1"/>
          <p:nvPr/>
        </p:nvSpPr>
        <p:spPr>
          <a:xfrm>
            <a:off x="6603960" y="6477120"/>
            <a:ext cx="5556240" cy="368280"/>
          </a:xfrm>
          <a:prstGeom prst="rect">
            <a:avLst/>
          </a:prstGeom>
          <a:noFill/>
          <a:ln>
            <a:noFill/>
          </a:ln>
        </p:spPr>
        <p:txBody>
          <a:bodyPr lIns="90000" tIns="46800" rIns="90000" bIns="46800" anchor="ctr"/>
          <a:lstStyle/>
          <a:p>
            <a:r>
              <a:rPr lang="en-US" sz="900" spc="-1" dirty="0">
                <a:solidFill>
                  <a:srgbClr val="FFFFFF"/>
                </a:solidFill>
                <a:latin typeface="Arial"/>
              </a:rPr>
              <a:t>Copyright © </a:t>
            </a:r>
            <a:r>
              <a:rPr lang="en-US" sz="900" spc="-1" dirty="0">
                <a:latin typeface="Arial"/>
              </a:rPr>
              <a:t>2020 The Author(s). Published by Elsevier Ltd. This is an Open Access article under the CC BY-NC-ND 4.0 license</a:t>
            </a:r>
            <a:r>
              <a:rPr lang="en-US" sz="900" spc="-1" dirty="0">
                <a:latin typeface="Arial"/>
                <a:hlinkClick r:id="rId4">
                  <a:extLst>
                    <a:ext uri="{A12FA001-AC4F-418D-AE19-62706E023703}">
                      <ahyp:hlinkClr xmlns:ahyp="http://schemas.microsoft.com/office/drawing/2018/hyperlinkcolor" val="tx"/>
                    </a:ext>
                  </a:extLst>
                </a:hlinkClick>
              </a:rPr>
              <a:t> Terms and Conditions</a:t>
            </a:r>
            <a:endParaRPr lang="en-US" sz="900" spc="-1" dirty="0">
              <a:latin typeface="Arial"/>
            </a:endParaRPr>
          </a:p>
        </p:txBody>
      </p:sp>
      <p:pic>
        <p:nvPicPr>
          <p:cNvPr id="51" name="Logo"/>
          <p:cNvPicPr/>
          <p:nvPr/>
        </p:nvPicPr>
        <p:blipFill>
          <a:blip r:embed="rId5"/>
          <a:stretch/>
        </p:blipFill>
        <p:spPr>
          <a:xfrm>
            <a:off x="1603560" y="6064200"/>
            <a:ext cx="707760" cy="7938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48" name="Main graphic"/>
          <p:cNvPicPr/>
          <p:nvPr/>
        </p:nvPicPr>
        <p:blipFill>
          <a:blip r:embed="rId3"/>
          <a:stretch/>
        </p:blipFill>
        <p:spPr>
          <a:xfrm>
            <a:off x="2814918" y="149760"/>
            <a:ext cx="6759388" cy="6405840"/>
          </a:xfrm>
          <a:prstGeom prst="rect">
            <a:avLst/>
          </a:prstGeom>
          <a:ln>
            <a:noFill/>
          </a:ln>
        </p:spPr>
      </p:pic>
      <p:sp>
        <p:nvSpPr>
          <p:cNvPr id="49" name="TextShape 2"/>
          <p:cNvSpPr txBox="1"/>
          <p:nvPr/>
        </p:nvSpPr>
        <p:spPr>
          <a:xfrm>
            <a:off x="2476560" y="6477120"/>
            <a:ext cx="8254800" cy="231120"/>
          </a:xfrm>
          <a:prstGeom prst="rect">
            <a:avLst/>
          </a:prstGeom>
          <a:noFill/>
          <a:ln>
            <a:noFill/>
          </a:ln>
        </p:spPr>
        <p:txBody>
          <a:bodyPr lIns="90000" tIns="45000" rIns="90000" bIns="45000"/>
          <a:lstStyle/>
          <a:p>
            <a:r>
              <a:rPr lang="en-US" sz="900" i="1" spc="-1">
                <a:solidFill>
                  <a:srgbClr val="FFFFFF"/>
                </a:solidFill>
                <a:latin typeface="Arial"/>
              </a:rPr>
              <a:t>The Lancet</a:t>
            </a:r>
            <a:r>
              <a:rPr lang="en-US" sz="900" spc="-1">
                <a:solidFill>
                  <a:srgbClr val="FFFFFF"/>
                </a:solidFill>
                <a:latin typeface="Arial"/>
              </a:rPr>
              <a:t> 2020 395591-603DOI: (10.1016/S0140-6736(20)30157-4) </a:t>
            </a:r>
          </a:p>
        </p:txBody>
      </p:sp>
      <p:sp>
        <p:nvSpPr>
          <p:cNvPr id="50" name="TextShape 3"/>
          <p:cNvSpPr txBox="1"/>
          <p:nvPr/>
        </p:nvSpPr>
        <p:spPr>
          <a:xfrm>
            <a:off x="2476560" y="6555600"/>
            <a:ext cx="5556240" cy="368280"/>
          </a:xfrm>
          <a:prstGeom prst="rect">
            <a:avLst/>
          </a:prstGeom>
          <a:noFill/>
          <a:ln>
            <a:noFill/>
          </a:ln>
        </p:spPr>
        <p:txBody>
          <a:bodyPr lIns="90000" tIns="46800" rIns="90000" bIns="46800" anchor="ctr"/>
          <a:lstStyle/>
          <a:p>
            <a:r>
              <a:rPr lang="en-US" sz="900" spc="-1">
                <a:solidFill>
                  <a:srgbClr val="FFFFFF"/>
                </a:solidFill>
                <a:latin typeface="Arial"/>
              </a:rPr>
              <a:t>Copyright © 2020 The Author(s). Published by Elsevier Ltd. This is an Open Access article under the CC BY-NC-ND 4.0 license</a:t>
            </a:r>
            <a:r>
              <a:rPr lang="en-US" sz="900" spc="-1">
                <a:solidFill>
                  <a:srgbClr val="FFFFFF"/>
                </a:solidFill>
                <a:latin typeface="Arial"/>
                <a:hlinkClick r:id="rId4"/>
              </a:rPr>
              <a:t> Terms and Conditions</a:t>
            </a:r>
            <a:endParaRPr lang="en-US" sz="900" spc="-1">
              <a:solidFill>
                <a:srgbClr val="FFFFFF"/>
              </a:solidFill>
              <a:latin typeface="Arial"/>
            </a:endParaRPr>
          </a:p>
        </p:txBody>
      </p:sp>
      <p:pic>
        <p:nvPicPr>
          <p:cNvPr id="51" name="Logo"/>
          <p:cNvPicPr/>
          <p:nvPr/>
        </p:nvPicPr>
        <p:blipFill>
          <a:blip r:embed="rId5"/>
          <a:stretch/>
        </p:blipFill>
        <p:spPr>
          <a:xfrm>
            <a:off x="1603560" y="6064200"/>
            <a:ext cx="707760" cy="7938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8F8A75E-ADDB-D84F-3991-6CD4B77BD9BB}"/>
              </a:ext>
            </a:extLst>
          </p:cNvPr>
          <p:cNvPicPr>
            <a:picLocks noChangeAspect="1"/>
          </p:cNvPicPr>
          <p:nvPr/>
        </p:nvPicPr>
        <p:blipFill>
          <a:blip r:embed="rId3"/>
          <a:stretch>
            <a:fillRect/>
          </a:stretch>
        </p:blipFill>
        <p:spPr>
          <a:xfrm>
            <a:off x="2209800" y="679020"/>
            <a:ext cx="7772400" cy="5499960"/>
          </a:xfrm>
          <a:prstGeom prst="rect">
            <a:avLst/>
          </a:prstGeom>
        </p:spPr>
      </p:pic>
      <p:sp>
        <p:nvSpPr>
          <p:cNvPr id="3" name="ZoneTexte 2">
            <a:extLst>
              <a:ext uri="{FF2B5EF4-FFF2-40B4-BE49-F238E27FC236}">
                <a16:creationId xmlns:a16="http://schemas.microsoft.com/office/drawing/2014/main" id="{FC7DA55D-AC02-133D-4CF3-1EA5FA18B641}"/>
              </a:ext>
            </a:extLst>
          </p:cNvPr>
          <p:cNvSpPr txBox="1"/>
          <p:nvPr/>
        </p:nvSpPr>
        <p:spPr>
          <a:xfrm>
            <a:off x="9807388" y="5056094"/>
            <a:ext cx="652743" cy="369332"/>
          </a:xfrm>
          <a:prstGeom prst="rect">
            <a:avLst/>
          </a:prstGeom>
          <a:noFill/>
        </p:spPr>
        <p:txBody>
          <a:bodyPr wrap="none" rtlCol="0">
            <a:spAutoFit/>
          </a:bodyPr>
          <a:lstStyle/>
          <a:p>
            <a:r>
              <a:rPr lang="en-US" b="1" dirty="0"/>
              <a:t>2120</a:t>
            </a:r>
          </a:p>
        </p:txBody>
      </p:sp>
    </p:spTree>
    <p:extLst>
      <p:ext uri="{BB962C8B-B14F-4D97-AF65-F5344CB8AC3E}">
        <p14:creationId xmlns:p14="http://schemas.microsoft.com/office/powerpoint/2010/main" val="3772310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F20A-0DB2-EDA3-9E9B-A8F27D2A6F91}"/>
              </a:ext>
            </a:extLst>
          </p:cNvPr>
          <p:cNvSpPr>
            <a:spLocks noGrp="1"/>
          </p:cNvSpPr>
          <p:nvPr>
            <p:ph type="title"/>
          </p:nvPr>
        </p:nvSpPr>
        <p:spPr/>
        <p:txBody>
          <a:bodyPr/>
          <a:lstStyle/>
          <a:p>
            <a:r>
              <a:rPr lang="en-US" dirty="0"/>
              <a:t>C</a:t>
            </a:r>
            <a:r>
              <a:rPr lang="en-LB" dirty="0"/>
              <a:t>onclusion </a:t>
            </a:r>
          </a:p>
        </p:txBody>
      </p:sp>
      <p:sp>
        <p:nvSpPr>
          <p:cNvPr id="3" name="Content Placeholder 2">
            <a:extLst>
              <a:ext uri="{FF2B5EF4-FFF2-40B4-BE49-F238E27FC236}">
                <a16:creationId xmlns:a16="http://schemas.microsoft.com/office/drawing/2014/main" id="{5EE73D04-E2A2-94EA-E9DD-71213D4AFA64}"/>
              </a:ext>
            </a:extLst>
          </p:cNvPr>
          <p:cNvSpPr>
            <a:spLocks noGrp="1"/>
          </p:cNvSpPr>
          <p:nvPr>
            <p:ph idx="1"/>
          </p:nvPr>
        </p:nvSpPr>
        <p:spPr/>
        <p:txBody>
          <a:bodyPr/>
          <a:lstStyle/>
          <a:p>
            <a:r>
              <a:rPr lang="en-US" dirty="0"/>
              <a:t>C</a:t>
            </a:r>
            <a:r>
              <a:rPr lang="en-LB" dirty="0"/>
              <a:t>ombining one dose HPV vaccination to girls at 12 years and 2 times hr HPV screening may be the best strategy to eradicate cervical cancer in low incidence setting and low income countries. </a:t>
            </a:r>
          </a:p>
          <a:p>
            <a:r>
              <a:rPr lang="en-US" dirty="0"/>
              <a:t>T</a:t>
            </a:r>
            <a:r>
              <a:rPr lang="en-LB" dirty="0"/>
              <a:t>reating precancerous/cancer</a:t>
            </a:r>
          </a:p>
          <a:p>
            <a:r>
              <a:rPr lang="en-US" dirty="0"/>
              <a:t>A</a:t>
            </a:r>
            <a:r>
              <a:rPr lang="en-LB" dirty="0"/>
              <a:t>wareness</a:t>
            </a:r>
          </a:p>
          <a:p>
            <a:r>
              <a:rPr lang="en-US" dirty="0"/>
              <a:t>N</a:t>
            </a:r>
            <a:r>
              <a:rPr lang="en-LB" dirty="0"/>
              <a:t>ational programs</a:t>
            </a:r>
          </a:p>
        </p:txBody>
      </p:sp>
    </p:spTree>
    <p:extLst>
      <p:ext uri="{BB962C8B-B14F-4D97-AF65-F5344CB8AC3E}">
        <p14:creationId xmlns:p14="http://schemas.microsoft.com/office/powerpoint/2010/main" val="4225446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40B3-02A8-8710-63DB-CCB2BEDD4A13}"/>
              </a:ext>
            </a:extLst>
          </p:cNvPr>
          <p:cNvSpPr>
            <a:spLocks noGrp="1"/>
          </p:cNvSpPr>
          <p:nvPr>
            <p:ph type="title"/>
          </p:nvPr>
        </p:nvSpPr>
        <p:spPr>
          <a:xfrm>
            <a:off x="838200" y="500062"/>
            <a:ext cx="10515600" cy="1325563"/>
          </a:xfrm>
        </p:spPr>
        <p:txBody>
          <a:bodyPr/>
          <a:lstStyle/>
          <a:p>
            <a:r>
              <a:rPr lang="en-US" dirty="0"/>
              <a:t>T</a:t>
            </a:r>
            <a:r>
              <a:rPr lang="en-LB" dirty="0"/>
              <a:t>hank you </a:t>
            </a:r>
            <a:br>
              <a:rPr lang="en-LB" dirty="0"/>
            </a:br>
            <a:endParaRPr lang="en-LB" dirty="0"/>
          </a:p>
        </p:txBody>
      </p:sp>
      <p:sp>
        <p:nvSpPr>
          <p:cNvPr id="4" name="Content Placeholder 3">
            <a:extLst>
              <a:ext uri="{FF2B5EF4-FFF2-40B4-BE49-F238E27FC236}">
                <a16:creationId xmlns:a16="http://schemas.microsoft.com/office/drawing/2014/main" id="{F99FFD85-2C07-85E7-779E-9E3F83D9E803}"/>
              </a:ext>
            </a:extLst>
          </p:cNvPr>
          <p:cNvSpPr>
            <a:spLocks noGrp="1"/>
          </p:cNvSpPr>
          <p:nvPr>
            <p:ph sz="half" idx="2"/>
          </p:nvPr>
        </p:nvSpPr>
        <p:spPr/>
        <p:txBody>
          <a:bodyPr/>
          <a:lstStyle/>
          <a:p>
            <a:endParaRPr lang="en-LB"/>
          </a:p>
        </p:txBody>
      </p:sp>
      <p:pic>
        <p:nvPicPr>
          <p:cNvPr id="2050" name="Picture 2" descr="cedars haddath">
            <a:extLst>
              <a:ext uri="{FF2B5EF4-FFF2-40B4-BE49-F238E27FC236}">
                <a16:creationId xmlns:a16="http://schemas.microsoft.com/office/drawing/2014/main" id="{028A6976-34CC-0661-3B21-C3E6C3427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351525"/>
            <a:ext cx="565785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e Gray, Beirut - Wishing Lebanon peace and... | Facebook">
            <a:extLst>
              <a:ext uri="{FF2B5EF4-FFF2-40B4-BE49-F238E27FC236}">
                <a16:creationId xmlns:a16="http://schemas.microsoft.com/office/drawing/2014/main" id="{C964E872-C6BC-36CD-4313-4898932F15A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162843"/>
            <a:ext cx="3771899" cy="547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090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ADEA96-62B7-3546-8D9E-81C3CEB8E7FF}"/>
              </a:ext>
            </a:extLst>
          </p:cNvPr>
          <p:cNvSpPr>
            <a:spLocks noGrp="1"/>
          </p:cNvSpPr>
          <p:nvPr>
            <p:ph type="title"/>
          </p:nvPr>
        </p:nvSpPr>
        <p:spPr/>
        <p:txBody>
          <a:bodyPr/>
          <a:lstStyle/>
          <a:p>
            <a:r>
              <a:rPr lang="en-US"/>
              <a:t>HPV Prevalence In Normal PAP Smear(%) </a:t>
            </a:r>
          </a:p>
        </p:txBody>
      </p:sp>
      <p:graphicFrame>
        <p:nvGraphicFramePr>
          <p:cNvPr id="4" name="Espace réservé du contenu 3">
            <a:extLst>
              <a:ext uri="{FF2B5EF4-FFF2-40B4-BE49-F238E27FC236}">
                <a16:creationId xmlns:a16="http://schemas.microsoft.com/office/drawing/2014/main" id="{67D39213-844B-E341-A32A-78E480A136BE}"/>
              </a:ext>
            </a:extLst>
          </p:cNvPr>
          <p:cNvGraphicFramePr>
            <a:graphicFrameLocks noGrp="1"/>
          </p:cNvGraphicFramePr>
          <p:nvPr>
            <p:ph idx="1"/>
          </p:nvPr>
        </p:nvGraphicFramePr>
        <p:xfrm>
          <a:off x="604838" y="1512888"/>
          <a:ext cx="10877550" cy="465137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9C801888-D273-C04F-A302-DA5081A60FD3}"/>
              </a:ext>
            </a:extLst>
          </p:cNvPr>
          <p:cNvSpPr/>
          <p:nvPr/>
        </p:nvSpPr>
        <p:spPr>
          <a:xfrm>
            <a:off x="8434203" y="6335711"/>
            <a:ext cx="6096000" cy="276999"/>
          </a:xfrm>
          <a:prstGeom prst="rect">
            <a:avLst/>
          </a:prstGeom>
        </p:spPr>
        <p:txBody>
          <a:bodyPr>
            <a:spAutoFit/>
          </a:bodyPr>
          <a:lstStyle/>
          <a:p>
            <a:r>
              <a:rPr lang="fr-FR" sz="1200" b="1">
                <a:solidFill>
                  <a:srgbClr val="212121"/>
                </a:solidFill>
                <a:latin typeface="BlinkMacSystemFont"/>
              </a:rPr>
              <a:t>Bruni L,  </a:t>
            </a:r>
            <a:r>
              <a:rPr lang="fr-FR" sz="1200" b="1" i="1">
                <a:solidFill>
                  <a:srgbClr val="212121"/>
                </a:solidFill>
                <a:latin typeface="BlinkMacSystemFont"/>
              </a:rPr>
              <a:t>J Infect Dis</a:t>
            </a:r>
            <a:r>
              <a:rPr lang="fr-FR" sz="1200" b="1">
                <a:solidFill>
                  <a:srgbClr val="212121"/>
                </a:solidFill>
                <a:latin typeface="BlinkMacSystemFont"/>
              </a:rPr>
              <a:t>. 2010;202(12):1789-1799.</a:t>
            </a:r>
            <a:endParaRPr lang="en-US" sz="1200" b="1"/>
          </a:p>
        </p:txBody>
      </p:sp>
    </p:spTree>
    <p:extLst>
      <p:ext uri="{BB962C8B-B14F-4D97-AF65-F5344CB8AC3E}">
        <p14:creationId xmlns:p14="http://schemas.microsoft.com/office/powerpoint/2010/main" val="2159392308"/>
      </p:ext>
    </p:extLst>
  </p:cSld>
  <p:clrMapOvr>
    <a:masterClrMapping/>
  </p:clrMapOvr>
  <mc:AlternateContent xmlns:mc="http://schemas.openxmlformats.org/markup-compatibility/2006" xmlns:p14="http://schemas.microsoft.com/office/powerpoint/2010/main">
    <mc:Choice Requires="p14">
      <p:transition spd="slow" p14:dur="2000" advTm="39852"/>
    </mc:Choice>
    <mc:Fallback xmlns="">
      <p:transition spd="slow" advTm="3985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8BEA-32D7-D594-C5F8-B6A2B3A1AD95}"/>
              </a:ext>
            </a:extLst>
          </p:cNvPr>
          <p:cNvSpPr>
            <a:spLocks noGrp="1"/>
          </p:cNvSpPr>
          <p:nvPr>
            <p:ph type="title"/>
          </p:nvPr>
        </p:nvSpPr>
        <p:spPr>
          <a:xfrm>
            <a:off x="2030896" y="416287"/>
            <a:ext cx="10515600" cy="1325563"/>
          </a:xfrm>
        </p:spPr>
        <p:txBody>
          <a:bodyPr/>
          <a:lstStyle/>
          <a:p>
            <a:r>
              <a:rPr lang="en-US" dirty="0"/>
              <a:t>Hotel Dieu de France Data</a:t>
            </a:r>
            <a:endParaRPr lang="en-LB" dirty="0"/>
          </a:p>
        </p:txBody>
      </p:sp>
      <p:pic>
        <p:nvPicPr>
          <p:cNvPr id="6146" name="Picture 2">
            <a:extLst>
              <a:ext uri="{FF2B5EF4-FFF2-40B4-BE49-F238E27FC236}">
                <a16:creationId xmlns:a16="http://schemas.microsoft.com/office/drawing/2014/main" id="{BA33C437-C5C1-F9D8-F07E-7787CF8A4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188"/>
            <a:ext cx="1762539" cy="11750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BE5BBC3C-C6E7-8C17-DCA3-7E281A497C28}"/>
              </a:ext>
            </a:extLst>
          </p:cNvPr>
          <p:cNvSpPr>
            <a:spLocks noChangeArrowheads="1"/>
          </p:cNvSpPr>
          <p:nvPr/>
        </p:nvSpPr>
        <p:spPr bwMode="auto">
          <a:xfrm>
            <a:off x="0" y="1765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LB"/>
          </a:p>
        </p:txBody>
      </p:sp>
      <p:pic>
        <p:nvPicPr>
          <p:cNvPr id="6147" name="Picture 1">
            <a:extLst>
              <a:ext uri="{FF2B5EF4-FFF2-40B4-BE49-F238E27FC236}">
                <a16:creationId xmlns:a16="http://schemas.microsoft.com/office/drawing/2014/main" id="{03CAFA8B-A477-579F-F287-0282A23C2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00"/>
            <a:ext cx="4406900" cy="4635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0442C550-AA9F-1FE1-BEE1-AFC9511D5AEE}"/>
              </a:ext>
            </a:extLst>
          </p:cNvPr>
          <p:cNvSpPr>
            <a:spLocks noChangeArrowheads="1"/>
          </p:cNvSpPr>
          <p:nvPr/>
        </p:nvSpPr>
        <p:spPr bwMode="auto">
          <a:xfrm>
            <a:off x="0" y="6858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LB"/>
          </a:p>
        </p:txBody>
      </p:sp>
      <p:sp>
        <p:nvSpPr>
          <p:cNvPr id="6" name="TextBox 5">
            <a:extLst>
              <a:ext uri="{FF2B5EF4-FFF2-40B4-BE49-F238E27FC236}">
                <a16:creationId xmlns:a16="http://schemas.microsoft.com/office/drawing/2014/main" id="{C35901F1-9159-1253-598F-1F622D3B080A}"/>
              </a:ext>
            </a:extLst>
          </p:cNvPr>
          <p:cNvSpPr txBox="1"/>
          <p:nvPr/>
        </p:nvSpPr>
        <p:spPr>
          <a:xfrm>
            <a:off x="1355311" y="4578112"/>
            <a:ext cx="2888974" cy="369332"/>
          </a:xfrm>
          <a:prstGeom prst="rect">
            <a:avLst/>
          </a:prstGeom>
          <a:noFill/>
        </p:spPr>
        <p:txBody>
          <a:bodyPr wrap="square" rtlCol="0">
            <a:spAutoFit/>
          </a:bodyPr>
          <a:lstStyle/>
          <a:p>
            <a:r>
              <a:rPr lang="en-LB" dirty="0"/>
              <a:t>3500 patients</a:t>
            </a:r>
          </a:p>
        </p:txBody>
      </p:sp>
      <p:sp>
        <p:nvSpPr>
          <p:cNvPr id="7" name="Rectangle 7">
            <a:extLst>
              <a:ext uri="{FF2B5EF4-FFF2-40B4-BE49-F238E27FC236}">
                <a16:creationId xmlns:a16="http://schemas.microsoft.com/office/drawing/2014/main" id="{5360A377-3528-679E-ED79-4513065D75B9}"/>
              </a:ext>
            </a:extLst>
          </p:cNvPr>
          <p:cNvSpPr>
            <a:spLocks noChangeArrowheads="1"/>
          </p:cNvSpPr>
          <p:nvPr/>
        </p:nvSpPr>
        <p:spPr bwMode="auto">
          <a:xfrm>
            <a:off x="5552661" y="25796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LB"/>
          </a:p>
        </p:txBody>
      </p:sp>
      <p:pic>
        <p:nvPicPr>
          <p:cNvPr id="6150" name="Picture 1">
            <a:extLst>
              <a:ext uri="{FF2B5EF4-FFF2-40B4-BE49-F238E27FC236}">
                <a16:creationId xmlns:a16="http://schemas.microsoft.com/office/drawing/2014/main" id="{6D4E3DEC-8B2D-311F-68B6-960FF25E2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070" y="2169210"/>
            <a:ext cx="7037722" cy="4219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B6786687-1111-ED90-90F8-F8752E3B1198}"/>
              </a:ext>
            </a:extLst>
          </p:cNvPr>
          <p:cNvSpPr>
            <a:spLocks noChangeArrowheads="1"/>
          </p:cNvSpPr>
          <p:nvPr/>
        </p:nvSpPr>
        <p:spPr bwMode="auto">
          <a:xfrm>
            <a:off x="5552661" y="6326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LB"/>
          </a:p>
        </p:txBody>
      </p:sp>
    </p:spTree>
    <p:extLst>
      <p:ext uri="{BB962C8B-B14F-4D97-AF65-F5344CB8AC3E}">
        <p14:creationId xmlns:p14="http://schemas.microsoft.com/office/powerpoint/2010/main" val="3458810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872C-498A-9D2A-DDA6-463FFDBDF7DE}"/>
              </a:ext>
            </a:extLst>
          </p:cNvPr>
          <p:cNvSpPr>
            <a:spLocks noGrp="1"/>
          </p:cNvSpPr>
          <p:nvPr>
            <p:ph type="title"/>
          </p:nvPr>
        </p:nvSpPr>
        <p:spPr>
          <a:xfrm>
            <a:off x="2388704" y="563907"/>
            <a:ext cx="10515600" cy="1325563"/>
          </a:xfrm>
        </p:spPr>
        <p:txBody>
          <a:bodyPr/>
          <a:lstStyle/>
          <a:p>
            <a:r>
              <a:rPr lang="en-US" dirty="0"/>
              <a:t>Hotel Dieu de France Data</a:t>
            </a:r>
            <a:endParaRPr lang="en-LB" dirty="0"/>
          </a:p>
        </p:txBody>
      </p:sp>
      <p:pic>
        <p:nvPicPr>
          <p:cNvPr id="3" name="Picture 2">
            <a:extLst>
              <a:ext uri="{FF2B5EF4-FFF2-40B4-BE49-F238E27FC236}">
                <a16:creationId xmlns:a16="http://schemas.microsoft.com/office/drawing/2014/main" id="{901B310E-E5BF-27BE-1E2B-236A4D087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188"/>
            <a:ext cx="1762539" cy="1175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1B11E1-6609-5123-B4A6-E418810AE1BB}"/>
              </a:ext>
            </a:extLst>
          </p:cNvPr>
          <p:cNvPicPr>
            <a:picLocks noChangeAspect="1"/>
          </p:cNvPicPr>
          <p:nvPr/>
        </p:nvPicPr>
        <p:blipFill>
          <a:blip r:embed="rId3"/>
          <a:stretch>
            <a:fillRect/>
          </a:stretch>
        </p:blipFill>
        <p:spPr>
          <a:xfrm>
            <a:off x="649357" y="2229679"/>
            <a:ext cx="3889512" cy="3889512"/>
          </a:xfrm>
          <a:prstGeom prst="rect">
            <a:avLst/>
          </a:prstGeom>
        </p:spPr>
      </p:pic>
      <p:sp>
        <p:nvSpPr>
          <p:cNvPr id="5" name="Rectangle 2">
            <a:extLst>
              <a:ext uri="{FF2B5EF4-FFF2-40B4-BE49-F238E27FC236}">
                <a16:creationId xmlns:a16="http://schemas.microsoft.com/office/drawing/2014/main" id="{8DF46142-1DFF-1E39-68E1-AB6F7EC956F4}"/>
              </a:ext>
            </a:extLst>
          </p:cNvPr>
          <p:cNvSpPr>
            <a:spLocks noChangeArrowheads="1"/>
          </p:cNvSpPr>
          <p:nvPr/>
        </p:nvSpPr>
        <p:spPr bwMode="auto">
          <a:xfrm>
            <a:off x="5512904" y="107439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LB"/>
          </a:p>
        </p:txBody>
      </p:sp>
      <p:pic>
        <p:nvPicPr>
          <p:cNvPr id="7169" name="Picture 1">
            <a:extLst>
              <a:ext uri="{FF2B5EF4-FFF2-40B4-BE49-F238E27FC236}">
                <a16:creationId xmlns:a16="http://schemas.microsoft.com/office/drawing/2014/main" id="{6564E47C-649D-A74D-9005-18132B88E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904" y="1710532"/>
            <a:ext cx="62611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E3ABFF2-6391-D02C-29D7-6D03B5A7CBB4}"/>
              </a:ext>
            </a:extLst>
          </p:cNvPr>
          <p:cNvSpPr>
            <a:spLocks noChangeArrowheads="1"/>
          </p:cNvSpPr>
          <p:nvPr/>
        </p:nvSpPr>
        <p:spPr bwMode="auto">
          <a:xfrm>
            <a:off x="5512904" y="62940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LB"/>
          </a:p>
        </p:txBody>
      </p:sp>
    </p:spTree>
    <p:extLst>
      <p:ext uri="{BB962C8B-B14F-4D97-AF65-F5344CB8AC3E}">
        <p14:creationId xmlns:p14="http://schemas.microsoft.com/office/powerpoint/2010/main" val="1700094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76635E-8FAF-3A3A-B38F-B2286602A253}"/>
              </a:ext>
            </a:extLst>
          </p:cNvPr>
          <p:cNvPicPr>
            <a:picLocks noChangeAspect="1"/>
          </p:cNvPicPr>
          <p:nvPr/>
        </p:nvPicPr>
        <p:blipFill>
          <a:blip r:embed="rId2"/>
          <a:stretch>
            <a:fillRect/>
          </a:stretch>
        </p:blipFill>
        <p:spPr>
          <a:xfrm>
            <a:off x="2425148" y="178905"/>
            <a:ext cx="6427304" cy="1606826"/>
          </a:xfrm>
          <a:prstGeom prst="rect">
            <a:avLst/>
          </a:prstGeom>
        </p:spPr>
      </p:pic>
      <p:pic>
        <p:nvPicPr>
          <p:cNvPr id="5" name="Picture 4">
            <a:extLst>
              <a:ext uri="{FF2B5EF4-FFF2-40B4-BE49-F238E27FC236}">
                <a16:creationId xmlns:a16="http://schemas.microsoft.com/office/drawing/2014/main" id="{56360154-D6A6-41C4-E0D1-9E84DB5C351C}"/>
              </a:ext>
            </a:extLst>
          </p:cNvPr>
          <p:cNvPicPr>
            <a:picLocks noChangeAspect="1"/>
          </p:cNvPicPr>
          <p:nvPr/>
        </p:nvPicPr>
        <p:blipFill>
          <a:blip r:embed="rId3"/>
          <a:stretch>
            <a:fillRect/>
          </a:stretch>
        </p:blipFill>
        <p:spPr>
          <a:xfrm>
            <a:off x="222426" y="1785732"/>
            <a:ext cx="3726722" cy="3601904"/>
          </a:xfrm>
          <a:prstGeom prst="rect">
            <a:avLst/>
          </a:prstGeom>
        </p:spPr>
      </p:pic>
      <p:sp>
        <p:nvSpPr>
          <p:cNvPr id="6" name="TextBox 5">
            <a:extLst>
              <a:ext uri="{FF2B5EF4-FFF2-40B4-BE49-F238E27FC236}">
                <a16:creationId xmlns:a16="http://schemas.microsoft.com/office/drawing/2014/main" id="{E08BC237-DFFA-C14B-1742-3BC47C4F3318}"/>
              </a:ext>
            </a:extLst>
          </p:cNvPr>
          <p:cNvSpPr txBox="1"/>
          <p:nvPr/>
        </p:nvSpPr>
        <p:spPr>
          <a:xfrm>
            <a:off x="622304" y="5792625"/>
            <a:ext cx="3181618" cy="1200329"/>
          </a:xfrm>
          <a:prstGeom prst="rect">
            <a:avLst/>
          </a:prstGeom>
          <a:noFill/>
        </p:spPr>
        <p:txBody>
          <a:bodyPr wrap="square" rtlCol="0">
            <a:spAutoFit/>
          </a:bodyPr>
          <a:lstStyle/>
          <a:p>
            <a:r>
              <a:rPr lang="en-LB" dirty="0"/>
              <a:t>97 HPV +/1000 patients</a:t>
            </a:r>
          </a:p>
          <a:p>
            <a:r>
              <a:rPr lang="en-US" dirty="0">
                <a:effectLst/>
              </a:rPr>
              <a:t>23 women (23.7%) had many subtypes  </a:t>
            </a:r>
          </a:p>
          <a:p>
            <a:r>
              <a:rPr lang="en-LB" dirty="0"/>
              <a:t> </a:t>
            </a:r>
          </a:p>
        </p:txBody>
      </p:sp>
      <p:pic>
        <p:nvPicPr>
          <p:cNvPr id="7" name="Picture 6">
            <a:extLst>
              <a:ext uri="{FF2B5EF4-FFF2-40B4-BE49-F238E27FC236}">
                <a16:creationId xmlns:a16="http://schemas.microsoft.com/office/drawing/2014/main" id="{AB831028-BFA9-E827-D5D1-B0BED3F63DA9}"/>
              </a:ext>
            </a:extLst>
          </p:cNvPr>
          <p:cNvPicPr>
            <a:picLocks noChangeAspect="1"/>
          </p:cNvPicPr>
          <p:nvPr/>
        </p:nvPicPr>
        <p:blipFill>
          <a:blip r:embed="rId4"/>
          <a:stretch>
            <a:fillRect/>
          </a:stretch>
        </p:blipFill>
        <p:spPr>
          <a:xfrm>
            <a:off x="5638800" y="2358023"/>
            <a:ext cx="5814536" cy="2393121"/>
          </a:xfrm>
          <a:prstGeom prst="rect">
            <a:avLst/>
          </a:prstGeom>
        </p:spPr>
      </p:pic>
      <p:pic>
        <p:nvPicPr>
          <p:cNvPr id="3076" name="Picture 4" descr="Egypt's Flag Now">
            <a:extLst>
              <a:ext uri="{FF2B5EF4-FFF2-40B4-BE49-F238E27FC236}">
                <a16:creationId xmlns:a16="http://schemas.microsoft.com/office/drawing/2014/main" id="{90667FB8-F5A0-6E05-509B-B7E3EA95E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5210"/>
            <a:ext cx="2353130" cy="132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411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nisia national flag vector - tunisia flag stock illustrations">
            <a:extLst>
              <a:ext uri="{FF2B5EF4-FFF2-40B4-BE49-F238E27FC236}">
                <a16:creationId xmlns:a16="http://schemas.microsoft.com/office/drawing/2014/main" id="{89AF1CD0-03D1-3D23-363C-4F24A2BA4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83" y="583096"/>
            <a:ext cx="2042492" cy="13616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EE4F9A-73F2-F47F-DEE0-0DD74CD810BD}"/>
              </a:ext>
            </a:extLst>
          </p:cNvPr>
          <p:cNvSpPr>
            <a:spLocks noGrp="1"/>
          </p:cNvSpPr>
          <p:nvPr>
            <p:ph type="title"/>
          </p:nvPr>
        </p:nvSpPr>
        <p:spPr>
          <a:xfrm>
            <a:off x="2504660" y="583096"/>
            <a:ext cx="8849139" cy="1107592"/>
          </a:xfrm>
        </p:spPr>
        <p:txBody>
          <a:bodyPr>
            <a:normAutofit/>
          </a:bodyPr>
          <a:lstStyle/>
          <a:p>
            <a:pPr algn="ctr"/>
            <a:r>
              <a:rPr lang="en-US" sz="3200" dirty="0"/>
              <a:t>C</a:t>
            </a:r>
            <a:r>
              <a:rPr lang="en-LB" sz="3200" dirty="0"/>
              <a:t>ervical cancer screening by HPV testing Pilot study in Tunisia 2022-2023 </a:t>
            </a:r>
          </a:p>
        </p:txBody>
      </p:sp>
      <p:sp>
        <p:nvSpPr>
          <p:cNvPr id="3" name="Content Placeholder 2">
            <a:extLst>
              <a:ext uri="{FF2B5EF4-FFF2-40B4-BE49-F238E27FC236}">
                <a16:creationId xmlns:a16="http://schemas.microsoft.com/office/drawing/2014/main" id="{51120A64-AECC-99DF-8036-B1C520351A40}"/>
              </a:ext>
            </a:extLst>
          </p:cNvPr>
          <p:cNvSpPr>
            <a:spLocks noGrp="1"/>
          </p:cNvSpPr>
          <p:nvPr>
            <p:ph idx="1"/>
          </p:nvPr>
        </p:nvSpPr>
        <p:spPr/>
        <p:txBody>
          <a:bodyPr/>
          <a:lstStyle/>
          <a:p>
            <a:endParaRPr lang="en-LB" dirty="0"/>
          </a:p>
          <a:p>
            <a:r>
              <a:rPr lang="en-LB" dirty="0"/>
              <a:t>3264 tests: 136 HPV pos :4,5%</a:t>
            </a:r>
          </a:p>
          <a:p>
            <a:endParaRPr lang="en-LB" dirty="0"/>
          </a:p>
        </p:txBody>
      </p:sp>
      <p:graphicFrame>
        <p:nvGraphicFramePr>
          <p:cNvPr id="4" name="Table 3">
            <a:extLst>
              <a:ext uri="{FF2B5EF4-FFF2-40B4-BE49-F238E27FC236}">
                <a16:creationId xmlns:a16="http://schemas.microsoft.com/office/drawing/2014/main" id="{EDCA46CA-3ED2-359C-77C2-264B1B69CDB1}"/>
              </a:ext>
            </a:extLst>
          </p:cNvPr>
          <p:cNvGraphicFramePr>
            <a:graphicFrameLocks noGrp="1"/>
          </p:cNvGraphicFramePr>
          <p:nvPr>
            <p:extLst>
              <p:ext uri="{D42A27DB-BD31-4B8C-83A1-F6EECF244321}">
                <p14:modId xmlns:p14="http://schemas.microsoft.com/office/powerpoint/2010/main" val="3896742004"/>
              </p:ext>
            </p:extLst>
          </p:nvPr>
        </p:nvGraphicFramePr>
        <p:xfrm>
          <a:off x="984136" y="3006055"/>
          <a:ext cx="5945093" cy="1576070"/>
        </p:xfrm>
        <a:graphic>
          <a:graphicData uri="http://schemas.openxmlformats.org/drawingml/2006/table">
            <a:tbl>
              <a:tblPr firstRow="1" bandRow="1">
                <a:tableStyleId>{5C22544A-7EE6-4342-B048-85BDC9FD1C3A}</a:tableStyleId>
              </a:tblPr>
              <a:tblGrid>
                <a:gridCol w="712781">
                  <a:extLst>
                    <a:ext uri="{9D8B030D-6E8A-4147-A177-3AD203B41FA5}">
                      <a16:colId xmlns:a16="http://schemas.microsoft.com/office/drawing/2014/main" val="3304785953"/>
                    </a:ext>
                  </a:extLst>
                </a:gridCol>
                <a:gridCol w="635046">
                  <a:extLst>
                    <a:ext uri="{9D8B030D-6E8A-4147-A177-3AD203B41FA5}">
                      <a16:colId xmlns:a16="http://schemas.microsoft.com/office/drawing/2014/main" val="3636640812"/>
                    </a:ext>
                  </a:extLst>
                </a:gridCol>
                <a:gridCol w="608716">
                  <a:extLst>
                    <a:ext uri="{9D8B030D-6E8A-4147-A177-3AD203B41FA5}">
                      <a16:colId xmlns:a16="http://schemas.microsoft.com/office/drawing/2014/main" val="1504799657"/>
                    </a:ext>
                  </a:extLst>
                </a:gridCol>
                <a:gridCol w="1132801">
                  <a:extLst>
                    <a:ext uri="{9D8B030D-6E8A-4147-A177-3AD203B41FA5}">
                      <a16:colId xmlns:a16="http://schemas.microsoft.com/office/drawing/2014/main" val="4204468706"/>
                    </a:ext>
                  </a:extLst>
                </a:gridCol>
                <a:gridCol w="644449">
                  <a:extLst>
                    <a:ext uri="{9D8B030D-6E8A-4147-A177-3AD203B41FA5}">
                      <a16:colId xmlns:a16="http://schemas.microsoft.com/office/drawing/2014/main" val="2223220884"/>
                    </a:ext>
                  </a:extLst>
                </a:gridCol>
                <a:gridCol w="977331">
                  <a:extLst>
                    <a:ext uri="{9D8B030D-6E8A-4147-A177-3AD203B41FA5}">
                      <a16:colId xmlns:a16="http://schemas.microsoft.com/office/drawing/2014/main" val="337281065"/>
                    </a:ext>
                  </a:extLst>
                </a:gridCol>
                <a:gridCol w="622508">
                  <a:extLst>
                    <a:ext uri="{9D8B030D-6E8A-4147-A177-3AD203B41FA5}">
                      <a16:colId xmlns:a16="http://schemas.microsoft.com/office/drawing/2014/main" val="3531412869"/>
                    </a:ext>
                  </a:extLst>
                </a:gridCol>
                <a:gridCol w="116840">
                  <a:extLst>
                    <a:ext uri="{9D8B030D-6E8A-4147-A177-3AD203B41FA5}">
                      <a16:colId xmlns:a16="http://schemas.microsoft.com/office/drawing/2014/main" val="559445939"/>
                    </a:ext>
                  </a:extLst>
                </a:gridCol>
                <a:gridCol w="494621">
                  <a:extLst>
                    <a:ext uri="{9D8B030D-6E8A-4147-A177-3AD203B41FA5}">
                      <a16:colId xmlns:a16="http://schemas.microsoft.com/office/drawing/2014/main" val="3396292873"/>
                    </a:ext>
                  </a:extLst>
                </a:gridCol>
              </a:tblGrid>
              <a:tr h="788035">
                <a:tc>
                  <a:txBody>
                    <a:bodyPr/>
                    <a:lstStyle/>
                    <a:p>
                      <a:pPr algn="just">
                        <a:lnSpc>
                          <a:spcPct val="150000"/>
                        </a:lnSpc>
                        <a:spcAft>
                          <a:spcPts val="800"/>
                        </a:spcAft>
                      </a:pPr>
                      <a:r>
                        <a:rPr lang="fr-FR" sz="1100" kern="100">
                          <a:effectLst/>
                        </a:rPr>
                        <a:t>Type</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HPV 16</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HPV 18/45</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HPV 31,33,35,52,58</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HPV 51,59</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HPV 39,56,66,68</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HPV mixte</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gridSpan="2">
                  <a:txBody>
                    <a:bodyPr/>
                    <a:lstStyle/>
                    <a:p>
                      <a:pPr>
                        <a:lnSpc>
                          <a:spcPct val="150000"/>
                        </a:lnSpc>
                        <a:spcAft>
                          <a:spcPts val="800"/>
                        </a:spcAft>
                      </a:pPr>
                      <a:r>
                        <a:rPr lang="fr-FR" sz="1100" kern="100">
                          <a:effectLst/>
                        </a:rPr>
                        <a:t>Total</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hMerge="1">
                  <a:txBody>
                    <a:bodyPr/>
                    <a:lstStyle/>
                    <a:p>
                      <a:endParaRPr lang="en-LB"/>
                    </a:p>
                  </a:txBody>
                  <a:tcPr/>
                </a:tc>
                <a:extLst>
                  <a:ext uri="{0D108BD9-81ED-4DB2-BD59-A6C34878D82A}">
                    <a16:rowId xmlns:a16="http://schemas.microsoft.com/office/drawing/2014/main" val="2380086584"/>
                  </a:ext>
                </a:extLst>
              </a:tr>
              <a:tr h="788035">
                <a:tc>
                  <a:txBody>
                    <a:bodyPr/>
                    <a:lstStyle/>
                    <a:p>
                      <a:pPr algn="just">
                        <a:lnSpc>
                          <a:spcPct val="150000"/>
                        </a:lnSpc>
                        <a:spcAft>
                          <a:spcPts val="800"/>
                        </a:spcAft>
                      </a:pPr>
                      <a:r>
                        <a:rPr lang="fr-FR" sz="1100" kern="100" dirty="0" err="1">
                          <a:effectLst/>
                        </a:rPr>
                        <a:t>number</a:t>
                      </a:r>
                      <a:r>
                        <a:rPr lang="fr-FR" sz="1100" kern="100" dirty="0">
                          <a:effectLst/>
                        </a:rPr>
                        <a:t> </a:t>
                      </a:r>
                      <a:endParaRPr lang="en-LB" sz="1100" kern="100" dirty="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31</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15</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34</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10</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just">
                        <a:lnSpc>
                          <a:spcPct val="150000"/>
                        </a:lnSpc>
                        <a:spcAft>
                          <a:spcPts val="800"/>
                        </a:spcAft>
                      </a:pPr>
                      <a:r>
                        <a:rPr lang="fr-FR" sz="1100" kern="100">
                          <a:effectLst/>
                        </a:rPr>
                        <a:t>24</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gridSpan="2">
                  <a:txBody>
                    <a:bodyPr/>
                    <a:lstStyle/>
                    <a:p>
                      <a:pPr algn="just">
                        <a:lnSpc>
                          <a:spcPct val="150000"/>
                        </a:lnSpc>
                        <a:spcAft>
                          <a:spcPts val="800"/>
                        </a:spcAft>
                      </a:pPr>
                      <a:r>
                        <a:rPr lang="fr-FR" sz="1100" kern="100">
                          <a:effectLst/>
                        </a:rPr>
                        <a:t>22</a:t>
                      </a:r>
                      <a:endParaRPr lang="en-LB" sz="1100" kern="100">
                        <a:effectLst/>
                        <a:latin typeface="Calibri" panose="020F0502020204030204" pitchFamily="34" charset="0"/>
                        <a:ea typeface="Calibri" panose="020F0502020204030204" pitchFamily="34" charset="0"/>
                        <a:cs typeface="Arial" panose="020B0604020202020204" pitchFamily="34" charset="0"/>
                      </a:endParaRPr>
                    </a:p>
                  </a:txBody>
                  <a:tcPr/>
                </a:tc>
                <a:tc hMerge="1">
                  <a:txBody>
                    <a:bodyPr/>
                    <a:lstStyle/>
                    <a:p>
                      <a:endParaRPr lang="en-LB"/>
                    </a:p>
                  </a:txBody>
                  <a:tcPr/>
                </a:tc>
                <a:tc>
                  <a:txBody>
                    <a:bodyPr/>
                    <a:lstStyle/>
                    <a:p>
                      <a:pPr algn="just">
                        <a:lnSpc>
                          <a:spcPct val="150000"/>
                        </a:lnSpc>
                        <a:spcAft>
                          <a:spcPts val="800"/>
                        </a:spcAft>
                      </a:pPr>
                      <a:r>
                        <a:rPr lang="fr-FR" sz="1100" kern="100" dirty="0">
                          <a:effectLst/>
                        </a:rPr>
                        <a:t>136</a:t>
                      </a:r>
                      <a:endParaRPr lang="en-LB" sz="1100" kern="100" dirty="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87443945"/>
                  </a:ext>
                </a:extLst>
              </a:tr>
            </a:tbl>
          </a:graphicData>
        </a:graphic>
      </p:graphicFrame>
      <p:sp>
        <p:nvSpPr>
          <p:cNvPr id="6" name="TextBox 5">
            <a:extLst>
              <a:ext uri="{FF2B5EF4-FFF2-40B4-BE49-F238E27FC236}">
                <a16:creationId xmlns:a16="http://schemas.microsoft.com/office/drawing/2014/main" id="{9C81A933-105A-CC24-A680-DD6B8876390B}"/>
              </a:ext>
            </a:extLst>
          </p:cNvPr>
          <p:cNvSpPr txBox="1"/>
          <p:nvPr/>
        </p:nvSpPr>
        <p:spPr>
          <a:xfrm>
            <a:off x="984136" y="4942479"/>
            <a:ext cx="6096000" cy="1164421"/>
          </a:xfrm>
          <a:prstGeom prst="rect">
            <a:avLst/>
          </a:prstGeom>
          <a:noFill/>
        </p:spPr>
        <p:txBody>
          <a:bodyPr wrap="square">
            <a:spAutoFit/>
          </a:bodyPr>
          <a:lstStyle/>
          <a:p>
            <a:pPr algn="just">
              <a:lnSpc>
                <a:spcPct val="150000"/>
              </a:lnSpc>
              <a:spcAft>
                <a:spcPts val="800"/>
              </a:spcAft>
            </a:pPr>
            <a:r>
              <a:rPr lang="fr-FR" sz="1800" kern="100" dirty="0">
                <a:effectLst/>
                <a:latin typeface="Arial" panose="020B0604020202020204" pitchFamily="34" charset="0"/>
                <a:ea typeface="Calibri" panose="020F0502020204030204" pitchFamily="34" charset="0"/>
                <a:cs typeface="Arial" panose="020B0604020202020204" pitchFamily="34" charset="0"/>
              </a:rPr>
              <a:t>- 38 (30,8%) </a:t>
            </a:r>
            <a:r>
              <a:rPr lang="en-US" sz="1800" kern="100" dirty="0">
                <a:effectLst/>
                <a:latin typeface="Arial" panose="020B0604020202020204" pitchFamily="34" charset="0"/>
                <a:ea typeface="Calibri" panose="020F0502020204030204" pitchFamily="34" charset="0"/>
                <a:cs typeface="Arial" panose="020B0604020202020204" pitchFamily="34" charset="0"/>
              </a:rPr>
              <a:t>normal pap smear</a:t>
            </a:r>
            <a:endParaRPr lang="en-LB" sz="1800" kern="1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Tx/>
              <a:buChar char="-"/>
            </a:pPr>
            <a:r>
              <a:rPr lang="fr-FR" sz="1800" dirty="0">
                <a:effectLst/>
                <a:latin typeface="Arial" panose="020B0604020202020204" pitchFamily="34" charset="0"/>
                <a:ea typeface="Calibri" panose="020F0502020204030204" pitchFamily="34" charset="0"/>
              </a:rPr>
              <a:t>85 (69,1%)</a:t>
            </a:r>
            <a:r>
              <a:rPr lang="en-LB" dirty="0">
                <a:effectLst/>
              </a:rPr>
              <a:t>  abnormal pap smear</a:t>
            </a:r>
          </a:p>
          <a:p>
            <a:pPr marL="285750" indent="-285750">
              <a:buFontTx/>
              <a:buChar char="-"/>
            </a:pPr>
            <a:r>
              <a:rPr lang="en-US" dirty="0"/>
              <a:t>C</a:t>
            </a:r>
            <a:r>
              <a:rPr lang="en-LB" dirty="0"/>
              <a:t>ervical cancer rate: 5,3/100000</a:t>
            </a:r>
          </a:p>
        </p:txBody>
      </p:sp>
    </p:spTree>
    <p:extLst>
      <p:ext uri="{BB962C8B-B14F-4D97-AF65-F5344CB8AC3E}">
        <p14:creationId xmlns:p14="http://schemas.microsoft.com/office/powerpoint/2010/main" val="1221892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BE7508-01C0-6247-BE63-DC5AE1B79BA0}"/>
              </a:ext>
            </a:extLst>
          </p:cNvPr>
          <p:cNvSpPr>
            <a:spLocks noGrp="1"/>
          </p:cNvSpPr>
          <p:nvPr>
            <p:ph type="title"/>
          </p:nvPr>
        </p:nvSpPr>
        <p:spPr>
          <a:xfrm>
            <a:off x="609759" y="377611"/>
            <a:ext cx="10872444" cy="1103313"/>
          </a:xfrm>
        </p:spPr>
        <p:txBody>
          <a:bodyPr>
            <a:normAutofit fontScale="90000"/>
          </a:bodyPr>
          <a:lstStyle/>
          <a:p>
            <a:r>
              <a:rPr lang="fr-FR"/>
              <a:t>Geographic distribution of the world ASIR of cervical cancer , by country , </a:t>
            </a:r>
            <a:r>
              <a:rPr lang="fr-FR" err="1"/>
              <a:t>estimated</a:t>
            </a:r>
            <a:r>
              <a:rPr lang="fr-FR"/>
              <a:t> for 2008 </a:t>
            </a:r>
            <a:br>
              <a:rPr lang="fr-FR"/>
            </a:br>
            <a:endParaRPr lang="en-US"/>
          </a:p>
        </p:txBody>
      </p:sp>
      <p:pic>
        <p:nvPicPr>
          <p:cNvPr id="5" name="Espace réservé du contenu 4">
            <a:extLst>
              <a:ext uri="{FF2B5EF4-FFF2-40B4-BE49-F238E27FC236}">
                <a16:creationId xmlns:a16="http://schemas.microsoft.com/office/drawing/2014/main" id="{62B68827-3532-EB4C-AE3A-A874A883B7DD}"/>
              </a:ext>
            </a:extLst>
          </p:cNvPr>
          <p:cNvPicPr>
            <a:picLocks noGrp="1" noChangeAspect="1"/>
          </p:cNvPicPr>
          <p:nvPr>
            <p:ph idx="1"/>
          </p:nvPr>
        </p:nvPicPr>
        <p:blipFill>
          <a:blip r:embed="rId4"/>
          <a:stretch>
            <a:fillRect/>
          </a:stretch>
        </p:blipFill>
        <p:spPr>
          <a:xfrm>
            <a:off x="1580827" y="1347493"/>
            <a:ext cx="9159499" cy="5510507"/>
          </a:xfrm>
        </p:spPr>
      </p:pic>
      <p:sp>
        <p:nvSpPr>
          <p:cNvPr id="6" name="Rectangle 5">
            <a:extLst>
              <a:ext uri="{FF2B5EF4-FFF2-40B4-BE49-F238E27FC236}">
                <a16:creationId xmlns:a16="http://schemas.microsoft.com/office/drawing/2014/main" id="{748C33F5-D13B-FC4F-B4C7-5834B0AF691B}"/>
              </a:ext>
            </a:extLst>
          </p:cNvPr>
          <p:cNvSpPr/>
          <p:nvPr/>
        </p:nvSpPr>
        <p:spPr>
          <a:xfrm>
            <a:off x="10288915" y="6498431"/>
            <a:ext cx="1903085" cy="215444"/>
          </a:xfrm>
          <a:prstGeom prst="rect">
            <a:avLst/>
          </a:prstGeom>
          <a:solidFill>
            <a:schemeClr val="accent6"/>
          </a:solidFill>
        </p:spPr>
        <p:txBody>
          <a:bodyPr wrap="none">
            <a:spAutoFit/>
          </a:bodyPr>
          <a:lstStyle/>
          <a:p>
            <a:r>
              <a:rPr lang="fr-FR" sz="800" err="1">
                <a:latin typeface="AdvHelN"/>
              </a:rPr>
              <a:t>Annals</a:t>
            </a:r>
            <a:r>
              <a:rPr lang="fr-FR" sz="800">
                <a:latin typeface="AdvHelN"/>
              </a:rPr>
              <a:t> of </a:t>
            </a:r>
            <a:r>
              <a:rPr lang="fr-FR" sz="800" err="1">
                <a:latin typeface="AdvHelN"/>
              </a:rPr>
              <a:t>Oncology</a:t>
            </a:r>
            <a:r>
              <a:rPr lang="fr-FR" sz="800">
                <a:latin typeface="AdvHelN"/>
              </a:rPr>
              <a:t> 22: 2675–2686, 2011 </a:t>
            </a:r>
            <a:endParaRPr lang="fr-FR"/>
          </a:p>
        </p:txBody>
      </p:sp>
      <p:sp>
        <p:nvSpPr>
          <p:cNvPr id="7" name="Cadre 6">
            <a:extLst>
              <a:ext uri="{FF2B5EF4-FFF2-40B4-BE49-F238E27FC236}">
                <a16:creationId xmlns:a16="http://schemas.microsoft.com/office/drawing/2014/main" id="{A649BB15-0907-D24C-9ACE-083502702516}"/>
              </a:ext>
            </a:extLst>
          </p:cNvPr>
          <p:cNvSpPr/>
          <p:nvPr/>
        </p:nvSpPr>
        <p:spPr bwMode="auto">
          <a:xfrm>
            <a:off x="6338807" y="2758697"/>
            <a:ext cx="1441342" cy="1146876"/>
          </a:xfrm>
          <a:prstGeom prst="fram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a:solidFill>
                <a:schemeClr val="tx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60627042"/>
      </p:ext>
    </p:extLst>
  </p:cSld>
  <p:clrMapOvr>
    <a:masterClrMapping/>
  </p:clrMapOvr>
  <mc:AlternateContent xmlns:mc="http://schemas.openxmlformats.org/markup-compatibility/2006" xmlns:p14="http://schemas.microsoft.com/office/powerpoint/2010/main">
    <mc:Choice Requires="p14">
      <p:transition spd="slow" p14:dur="2000" advTm="25442"/>
    </mc:Choice>
    <mc:Fallback xmlns="">
      <p:transition spd="slow" advTm="254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3"/>
</p:tagLst>
</file>

<file path=ppt/tags/tag2.xml><?xml version="1.0" encoding="utf-8"?>
<p:tagLst xmlns:a="http://schemas.openxmlformats.org/drawingml/2006/main" xmlns:r="http://schemas.openxmlformats.org/officeDocument/2006/relationships" xmlns:p="http://schemas.openxmlformats.org/presentationml/2006/main">
  <p:tag name="TIMING" val="|49.4"/>
</p:tagLst>
</file>

<file path=ppt/tags/tag3.xml><?xml version="1.0" encoding="utf-8"?>
<p:tagLst xmlns:a="http://schemas.openxmlformats.org/drawingml/2006/main" xmlns:r="http://schemas.openxmlformats.org/officeDocument/2006/relationships" xmlns:p="http://schemas.openxmlformats.org/presentationml/2006/main">
  <p:tag name="TIMING" val="|7.4"/>
</p:tagLst>
</file>

<file path=ppt/tags/tag4.xml><?xml version="1.0" encoding="utf-8"?>
<p:tagLst xmlns:a="http://schemas.openxmlformats.org/drawingml/2006/main" xmlns:r="http://schemas.openxmlformats.org/officeDocument/2006/relationships" xmlns:p="http://schemas.openxmlformats.org/presentationml/2006/main">
  <p:tag name="TIMING" val="|9.7|11.2|5.3"/>
</p:tagLst>
</file>

<file path=ppt/tags/tag5.xml><?xml version="1.0" encoding="utf-8"?>
<p:tagLst xmlns:a="http://schemas.openxmlformats.org/drawingml/2006/main" xmlns:r="http://schemas.openxmlformats.org/officeDocument/2006/relationships" xmlns:p="http://schemas.openxmlformats.org/presentationml/2006/main">
  <p:tag name="TIMING" val="|5.2|2.3"/>
</p:tagLst>
</file>

<file path=ppt/tags/tag6.xml><?xml version="1.0" encoding="utf-8"?>
<p:tagLst xmlns:a="http://schemas.openxmlformats.org/drawingml/2006/main" xmlns:r="http://schemas.openxmlformats.org/officeDocument/2006/relationships" xmlns:p="http://schemas.openxmlformats.org/presentationml/2006/main">
  <p:tag name="TIMING" val="|4.9|14|11.5"/>
</p:tagLst>
</file>

<file path=ppt/tags/tag7.xml><?xml version="1.0" encoding="utf-8"?>
<p:tagLst xmlns:a="http://schemas.openxmlformats.org/drawingml/2006/main" xmlns:r="http://schemas.openxmlformats.org/officeDocument/2006/relationships" xmlns:p="http://schemas.openxmlformats.org/presentationml/2006/main">
  <p:tag name="TIMING" val="|2.7|8.8|13.9|11.8|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6541</TotalTime>
  <Words>2614</Words>
  <Application>Microsoft Macintosh PowerPoint</Application>
  <PresentationFormat>Widescreen</PresentationFormat>
  <Paragraphs>251</Paragraphs>
  <Slides>34</Slides>
  <Notes>23</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AdvHelN</vt:lpstr>
      <vt:lpstr>Aptos</vt:lpstr>
      <vt:lpstr>Aptos Display</vt:lpstr>
      <vt:lpstr>Arial</vt:lpstr>
      <vt:lpstr>BlinkMacSystemFont</vt:lpstr>
      <vt:lpstr>Calibri</vt:lpstr>
      <vt:lpstr>Cambria</vt:lpstr>
      <vt:lpstr>CenturySchL</vt:lpstr>
      <vt:lpstr>Comic Sans MS</vt:lpstr>
      <vt:lpstr>Helvetica</vt:lpstr>
      <vt:lpstr>Source Sans Pro Web</vt:lpstr>
      <vt:lpstr>system-ui</vt:lpstr>
      <vt:lpstr>Times New Roman</vt:lpstr>
      <vt:lpstr>Office Theme</vt:lpstr>
      <vt:lpstr>Cervical cancer screening strategies in the MEMAGO region</vt:lpstr>
      <vt:lpstr>PowerPoint Presentation</vt:lpstr>
      <vt:lpstr>PowerPoint Presentation</vt:lpstr>
      <vt:lpstr>HPV Prevalence In Normal PAP Smear(%) </vt:lpstr>
      <vt:lpstr>Hotel Dieu de France Data</vt:lpstr>
      <vt:lpstr>Hotel Dieu de France Data</vt:lpstr>
      <vt:lpstr>PowerPoint Presentation</vt:lpstr>
      <vt:lpstr>Cervical cancer screening by HPV testing Pilot study in Tunisia 2022-2023 </vt:lpstr>
      <vt:lpstr>Geographic distribution of the world ASIR of cervical cancer , by country , estimated for 2008  </vt:lpstr>
      <vt:lpstr>PowerPoint Presentation</vt:lpstr>
      <vt:lpstr>IN LEBANON</vt:lpstr>
      <vt:lpstr>PowerPoint Presentation</vt:lpstr>
      <vt:lpstr>Age-Standardized incidence rates of cervical cancer of Lebanon (estimatesfor2018)  </vt:lpstr>
      <vt:lpstr>PowerPoint Presentation</vt:lpstr>
      <vt:lpstr>Trend since 2005</vt:lpstr>
      <vt:lpstr>Annual number of new cases of cervical cancer by age group in Lebanon (estimates for 2018)  </vt:lpstr>
      <vt:lpstr>Cervical cancer Incidence/Death in Lebanon (2018)</vt:lpstr>
      <vt:lpstr>PowerPoint Presentation</vt:lpstr>
      <vt:lpstr>Incidence of Gynecologic Cancers in Egyptian Women with cancer: 2,8 (globocan 2022)</vt:lpstr>
      <vt:lpstr>PowerPoint Presentation</vt:lpstr>
      <vt:lpstr>Distillation</vt:lpstr>
      <vt:lpstr>Distillation</vt:lpstr>
      <vt:lpstr>Screening – low incidence setting</vt:lpstr>
      <vt:lpstr>Screening – low incidence setting</vt:lpstr>
      <vt:lpstr>Need for more colposcopies !</vt:lpstr>
      <vt:lpstr>IN LEBANON</vt:lpstr>
      <vt:lpstr>PowerPoint Presentation</vt:lpstr>
      <vt:lpstr>PowerPoint Presentation</vt:lpstr>
      <vt:lpstr>PowerPoint Presentation</vt:lpstr>
      <vt:lpstr>PowerPoint Presentation</vt:lpstr>
      <vt:lpstr>PowerPoint Presentation</vt:lpstr>
      <vt:lpstr>PowerPoint Presentation</vt:lpstr>
      <vt:lpstr>Conclusion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nadine elkassis</dc:creator>
  <cp:lastModifiedBy>nadine elkassis</cp:lastModifiedBy>
  <cp:revision>29</cp:revision>
  <dcterms:created xsi:type="dcterms:W3CDTF">2024-11-23T18:17:37Z</dcterms:created>
  <dcterms:modified xsi:type="dcterms:W3CDTF">2024-11-28T07:19:18Z</dcterms:modified>
</cp:coreProperties>
</file>