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6" r:id="rId1"/>
  </p:sldMasterIdLst>
  <p:notesMasterIdLst>
    <p:notesMasterId r:id="rId48"/>
  </p:notesMasterIdLst>
  <p:sldIdLst>
    <p:sldId id="289" r:id="rId2"/>
    <p:sldId id="367" r:id="rId3"/>
    <p:sldId id="443" r:id="rId4"/>
    <p:sldId id="557" r:id="rId5"/>
    <p:sldId id="553" r:id="rId6"/>
    <p:sldId id="432" r:id="rId7"/>
    <p:sldId id="261" r:id="rId8"/>
    <p:sldId id="362" r:id="rId9"/>
    <p:sldId id="552" r:id="rId10"/>
    <p:sldId id="435" r:id="rId11"/>
    <p:sldId id="434" r:id="rId12"/>
    <p:sldId id="433" r:id="rId13"/>
    <p:sldId id="273" r:id="rId14"/>
    <p:sldId id="260" r:id="rId15"/>
    <p:sldId id="267" r:id="rId16"/>
    <p:sldId id="291" r:id="rId17"/>
    <p:sldId id="286" r:id="rId18"/>
    <p:sldId id="554" r:id="rId19"/>
    <p:sldId id="293" r:id="rId20"/>
    <p:sldId id="294" r:id="rId21"/>
    <p:sldId id="295" r:id="rId22"/>
    <p:sldId id="504" r:id="rId23"/>
    <p:sldId id="508" r:id="rId24"/>
    <p:sldId id="537" r:id="rId25"/>
    <p:sldId id="514" r:id="rId26"/>
    <p:sldId id="545" r:id="rId27"/>
    <p:sldId id="399" r:id="rId28"/>
    <p:sldId id="369" r:id="rId29"/>
    <p:sldId id="401" r:id="rId30"/>
    <p:sldId id="296" r:id="rId31"/>
    <p:sldId id="454" r:id="rId32"/>
    <p:sldId id="459" r:id="rId33"/>
    <p:sldId id="460" r:id="rId34"/>
    <p:sldId id="388" r:id="rId35"/>
    <p:sldId id="544" r:id="rId36"/>
    <p:sldId id="470" r:id="rId37"/>
    <p:sldId id="555" r:id="rId38"/>
    <p:sldId id="377" r:id="rId39"/>
    <p:sldId id="398" r:id="rId40"/>
    <p:sldId id="465" r:id="rId41"/>
    <p:sldId id="548" r:id="rId42"/>
    <p:sldId id="415" r:id="rId43"/>
    <p:sldId id="550" r:id="rId44"/>
    <p:sldId id="551" r:id="rId45"/>
    <p:sldId id="466" r:id="rId46"/>
    <p:sldId id="556" r:id="rId4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8449" autoAdjust="0"/>
    <p:restoredTop sz="95267" autoAdjust="0"/>
  </p:normalViewPr>
  <p:slideViewPr>
    <p:cSldViewPr>
      <p:cViewPr>
        <p:scale>
          <a:sx n="140" d="100"/>
          <a:sy n="140" d="100"/>
        </p:scale>
        <p:origin x="360" y="52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9" d="100"/>
        <a:sy n="79" d="100"/>
      </p:scale>
      <p:origin x="0" y="68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4" Type="http://schemas.openxmlformats.org/officeDocument/2006/relationships/image" Target="../media/image38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4" Type="http://schemas.openxmlformats.org/officeDocument/2006/relationships/image" Target="../media/image3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24F6B3-B11F-4AB0-A4D3-15C1201B45D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6B67D5-C80E-4EBF-8B4E-C55D9913977A}">
      <dgm:prSet/>
      <dgm:spPr/>
      <dgm:t>
        <a:bodyPr/>
        <a:lstStyle/>
        <a:p>
          <a:r>
            <a:rPr lang="en-US" dirty="0"/>
            <a:t>PDS – Primary Debulking Surgery</a:t>
          </a:r>
        </a:p>
      </dgm:t>
    </dgm:pt>
    <dgm:pt modelId="{3F942F8C-2529-4FD3-B2A5-2B9269EBC712}" type="parTrans" cxnId="{89762723-1D72-451E-BCFA-EA7DC48333C2}">
      <dgm:prSet/>
      <dgm:spPr/>
      <dgm:t>
        <a:bodyPr/>
        <a:lstStyle/>
        <a:p>
          <a:endParaRPr lang="en-US"/>
        </a:p>
      </dgm:t>
    </dgm:pt>
    <dgm:pt modelId="{8AEB2245-CCBA-4765-BF9C-D001A2249D80}" type="sibTrans" cxnId="{89762723-1D72-451E-BCFA-EA7DC48333C2}">
      <dgm:prSet/>
      <dgm:spPr/>
      <dgm:t>
        <a:bodyPr/>
        <a:lstStyle/>
        <a:p>
          <a:endParaRPr lang="en-US"/>
        </a:p>
      </dgm:t>
    </dgm:pt>
    <dgm:pt modelId="{0E6E820C-80A8-4030-BD9D-F5376DE0B293}">
      <dgm:prSet/>
      <dgm:spPr/>
      <dgm:t>
        <a:bodyPr/>
        <a:lstStyle/>
        <a:p>
          <a:r>
            <a:rPr lang="en-US" dirty="0"/>
            <a:t>IDS – Interval Debulking Surgery</a:t>
          </a:r>
        </a:p>
      </dgm:t>
    </dgm:pt>
    <dgm:pt modelId="{ED5272C1-54B1-4AA3-ADC6-15C062486E10}" type="parTrans" cxnId="{7A8F5F8D-58B0-4A88-90E6-9705515C3196}">
      <dgm:prSet/>
      <dgm:spPr/>
      <dgm:t>
        <a:bodyPr/>
        <a:lstStyle/>
        <a:p>
          <a:endParaRPr lang="en-US"/>
        </a:p>
      </dgm:t>
    </dgm:pt>
    <dgm:pt modelId="{33886D3C-796D-4AC0-910C-A7E81F859C98}" type="sibTrans" cxnId="{7A8F5F8D-58B0-4A88-90E6-9705515C3196}">
      <dgm:prSet/>
      <dgm:spPr/>
      <dgm:t>
        <a:bodyPr/>
        <a:lstStyle/>
        <a:p>
          <a:endParaRPr lang="en-US"/>
        </a:p>
      </dgm:t>
    </dgm:pt>
    <dgm:pt modelId="{37700CC1-A722-43C6-A1E4-18F1FB7AD9A8}">
      <dgm:prSet/>
      <dgm:spPr/>
      <dgm:t>
        <a:bodyPr/>
        <a:lstStyle/>
        <a:p>
          <a:r>
            <a:rPr lang="en-US"/>
            <a:t>DPS – Delayed Primary Surgery</a:t>
          </a:r>
        </a:p>
      </dgm:t>
    </dgm:pt>
    <dgm:pt modelId="{EFE5894A-0879-42F6-AEF7-FD83EB56F7BE}" type="parTrans" cxnId="{1C5509D3-0A9E-423E-B30D-3F4755F7B423}">
      <dgm:prSet/>
      <dgm:spPr/>
      <dgm:t>
        <a:bodyPr/>
        <a:lstStyle/>
        <a:p>
          <a:endParaRPr lang="en-US"/>
        </a:p>
      </dgm:t>
    </dgm:pt>
    <dgm:pt modelId="{D51F030F-E21F-4CEE-AD81-933A46347337}" type="sibTrans" cxnId="{1C5509D3-0A9E-423E-B30D-3F4755F7B423}">
      <dgm:prSet/>
      <dgm:spPr/>
      <dgm:t>
        <a:bodyPr/>
        <a:lstStyle/>
        <a:p>
          <a:endParaRPr lang="en-US"/>
        </a:p>
      </dgm:t>
    </dgm:pt>
    <dgm:pt modelId="{CC34E363-F43E-0646-B181-6E61327175CC}" type="pres">
      <dgm:prSet presAssocID="{3624F6B3-B11F-4AB0-A4D3-15C1201B45D4}" presName="linear" presStyleCnt="0">
        <dgm:presLayoutVars>
          <dgm:animLvl val="lvl"/>
          <dgm:resizeHandles val="exact"/>
        </dgm:presLayoutVars>
      </dgm:prSet>
      <dgm:spPr/>
    </dgm:pt>
    <dgm:pt modelId="{469E3FE2-B8DE-284A-A8A7-7A7544680C63}" type="pres">
      <dgm:prSet presAssocID="{706B67D5-C80E-4EBF-8B4E-C55D9913977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DF076A1-EA8F-F84D-979E-40824C24738B}" type="pres">
      <dgm:prSet presAssocID="{8AEB2245-CCBA-4765-BF9C-D001A2249D80}" presName="spacer" presStyleCnt="0"/>
      <dgm:spPr/>
    </dgm:pt>
    <dgm:pt modelId="{0E4C77E2-F8A3-FB41-967D-89D818BC0A0D}" type="pres">
      <dgm:prSet presAssocID="{0E6E820C-80A8-4030-BD9D-F5376DE0B29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E0ACC38-989A-DE49-9AF8-A4AEA4D40543}" type="pres">
      <dgm:prSet presAssocID="{33886D3C-796D-4AC0-910C-A7E81F859C98}" presName="spacer" presStyleCnt="0"/>
      <dgm:spPr/>
    </dgm:pt>
    <dgm:pt modelId="{3A7252EC-EAD7-BC45-BEBE-33B1F662868E}" type="pres">
      <dgm:prSet presAssocID="{37700CC1-A722-43C6-A1E4-18F1FB7AD9A8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89762723-1D72-451E-BCFA-EA7DC48333C2}" srcId="{3624F6B3-B11F-4AB0-A4D3-15C1201B45D4}" destId="{706B67D5-C80E-4EBF-8B4E-C55D9913977A}" srcOrd="0" destOrd="0" parTransId="{3F942F8C-2529-4FD3-B2A5-2B9269EBC712}" sibTransId="{8AEB2245-CCBA-4765-BF9C-D001A2249D80}"/>
    <dgm:cxn modelId="{ECAE4E3D-A17F-3543-B697-44C802E69E3E}" type="presOf" srcId="{0E6E820C-80A8-4030-BD9D-F5376DE0B293}" destId="{0E4C77E2-F8A3-FB41-967D-89D818BC0A0D}" srcOrd="0" destOrd="0" presId="urn:microsoft.com/office/officeart/2005/8/layout/vList2"/>
    <dgm:cxn modelId="{CB644454-803C-E94B-B58E-273FDF7B5118}" type="presOf" srcId="{37700CC1-A722-43C6-A1E4-18F1FB7AD9A8}" destId="{3A7252EC-EAD7-BC45-BEBE-33B1F662868E}" srcOrd="0" destOrd="0" presId="urn:microsoft.com/office/officeart/2005/8/layout/vList2"/>
    <dgm:cxn modelId="{BA2AEA54-B2C1-6B44-AE67-2AC6A77DABAF}" type="presOf" srcId="{3624F6B3-B11F-4AB0-A4D3-15C1201B45D4}" destId="{CC34E363-F43E-0646-B181-6E61327175CC}" srcOrd="0" destOrd="0" presId="urn:microsoft.com/office/officeart/2005/8/layout/vList2"/>
    <dgm:cxn modelId="{AFFC226E-3962-E54C-9F10-9C6FF1D51E34}" type="presOf" srcId="{706B67D5-C80E-4EBF-8B4E-C55D9913977A}" destId="{469E3FE2-B8DE-284A-A8A7-7A7544680C63}" srcOrd="0" destOrd="0" presId="urn:microsoft.com/office/officeart/2005/8/layout/vList2"/>
    <dgm:cxn modelId="{7A8F5F8D-58B0-4A88-90E6-9705515C3196}" srcId="{3624F6B3-B11F-4AB0-A4D3-15C1201B45D4}" destId="{0E6E820C-80A8-4030-BD9D-F5376DE0B293}" srcOrd="1" destOrd="0" parTransId="{ED5272C1-54B1-4AA3-ADC6-15C062486E10}" sibTransId="{33886D3C-796D-4AC0-910C-A7E81F859C98}"/>
    <dgm:cxn modelId="{1C5509D3-0A9E-423E-B30D-3F4755F7B423}" srcId="{3624F6B3-B11F-4AB0-A4D3-15C1201B45D4}" destId="{37700CC1-A722-43C6-A1E4-18F1FB7AD9A8}" srcOrd="2" destOrd="0" parTransId="{EFE5894A-0879-42F6-AEF7-FD83EB56F7BE}" sibTransId="{D51F030F-E21F-4CEE-AD81-933A46347337}"/>
    <dgm:cxn modelId="{3D5941E5-3B7E-BB4C-A21E-F2201746A2CC}" type="presParOf" srcId="{CC34E363-F43E-0646-B181-6E61327175CC}" destId="{469E3FE2-B8DE-284A-A8A7-7A7544680C63}" srcOrd="0" destOrd="0" presId="urn:microsoft.com/office/officeart/2005/8/layout/vList2"/>
    <dgm:cxn modelId="{AFE2CDFC-43B4-F944-BA75-0334112F69BE}" type="presParOf" srcId="{CC34E363-F43E-0646-B181-6E61327175CC}" destId="{2DF076A1-EA8F-F84D-979E-40824C24738B}" srcOrd="1" destOrd="0" presId="urn:microsoft.com/office/officeart/2005/8/layout/vList2"/>
    <dgm:cxn modelId="{3AAF897E-5E44-F740-B596-2DB448239EB4}" type="presParOf" srcId="{CC34E363-F43E-0646-B181-6E61327175CC}" destId="{0E4C77E2-F8A3-FB41-967D-89D818BC0A0D}" srcOrd="2" destOrd="0" presId="urn:microsoft.com/office/officeart/2005/8/layout/vList2"/>
    <dgm:cxn modelId="{C6692645-0211-0D4A-BF7D-AF802F19B5B7}" type="presParOf" srcId="{CC34E363-F43E-0646-B181-6E61327175CC}" destId="{3E0ACC38-989A-DE49-9AF8-A4AEA4D40543}" srcOrd="3" destOrd="0" presId="urn:microsoft.com/office/officeart/2005/8/layout/vList2"/>
    <dgm:cxn modelId="{DEAA4DB2-E3C1-914F-96E5-FE73C118E93C}" type="presParOf" srcId="{CC34E363-F43E-0646-B181-6E61327175CC}" destId="{3A7252EC-EAD7-BC45-BEBE-33B1F662868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40AD8CB-D729-4160-B303-9F72001A582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69D4103-2DEE-416D-99BA-64DF11455A85}">
      <dgm:prSet custT="1"/>
      <dgm:spPr/>
      <dgm:t>
        <a:bodyPr/>
        <a:lstStyle/>
        <a:p>
          <a:r>
            <a:rPr lang="en-GB" sz="1600" dirty="0"/>
            <a:t>PS  0 or 1</a:t>
          </a:r>
          <a:endParaRPr lang="en-US" sz="1600" dirty="0"/>
        </a:p>
      </dgm:t>
    </dgm:pt>
    <dgm:pt modelId="{B5841925-9653-46AB-9FE4-F89D6AEFF038}" type="parTrans" cxnId="{A73A05A6-8819-46F8-BEA1-7EA87E1019D7}">
      <dgm:prSet/>
      <dgm:spPr/>
      <dgm:t>
        <a:bodyPr/>
        <a:lstStyle/>
        <a:p>
          <a:endParaRPr lang="en-US"/>
        </a:p>
      </dgm:t>
    </dgm:pt>
    <dgm:pt modelId="{ECE3E7F8-8C1A-4EA8-8456-13084501CE72}" type="sibTrans" cxnId="{A73A05A6-8819-46F8-BEA1-7EA87E1019D7}">
      <dgm:prSet/>
      <dgm:spPr/>
      <dgm:t>
        <a:bodyPr/>
        <a:lstStyle/>
        <a:p>
          <a:endParaRPr lang="en-US"/>
        </a:p>
      </dgm:t>
    </dgm:pt>
    <dgm:pt modelId="{A12F16E6-AF57-407E-8BC9-CD2018A7A267}">
      <dgm:prSet custT="1"/>
      <dgm:spPr/>
      <dgm:t>
        <a:bodyPr/>
        <a:lstStyle/>
        <a:p>
          <a:r>
            <a:rPr lang="en-GB" sz="1600" dirty="0"/>
            <a:t>No multiple cancer sites above diaphragm, or multiple parenchymal liver cancer sites</a:t>
          </a:r>
          <a:endParaRPr lang="en-US" sz="1600" dirty="0"/>
        </a:p>
      </dgm:t>
    </dgm:pt>
    <dgm:pt modelId="{B52B37C7-623F-4D28-8D85-4226997A4893}" type="parTrans" cxnId="{522C6AF6-2B97-42DA-8586-8E44F3FDB022}">
      <dgm:prSet/>
      <dgm:spPr/>
      <dgm:t>
        <a:bodyPr/>
        <a:lstStyle/>
        <a:p>
          <a:endParaRPr lang="en-US"/>
        </a:p>
      </dgm:t>
    </dgm:pt>
    <dgm:pt modelId="{E20D4429-FFDD-4C60-96E2-871EAA8F52CD}" type="sibTrans" cxnId="{522C6AF6-2B97-42DA-8586-8E44F3FDB022}">
      <dgm:prSet/>
      <dgm:spPr/>
      <dgm:t>
        <a:bodyPr/>
        <a:lstStyle/>
        <a:p>
          <a:endParaRPr lang="en-US"/>
        </a:p>
      </dgm:t>
    </dgm:pt>
    <dgm:pt modelId="{833CC8B0-A2F4-4035-8DB7-28E9E477B594}">
      <dgm:prSet custT="1"/>
      <dgm:spPr/>
      <dgm:t>
        <a:bodyPr/>
        <a:lstStyle/>
        <a:p>
          <a:r>
            <a:rPr lang="en-GB" sz="1600" dirty="0"/>
            <a:t>No recent thromboembolic episode or MI or significant cardiopulmonary disease.</a:t>
          </a:r>
          <a:endParaRPr lang="en-US" sz="1600" dirty="0"/>
        </a:p>
      </dgm:t>
    </dgm:pt>
    <dgm:pt modelId="{4D7FAA69-639F-44FC-A755-59ADF6BFDA61}" type="parTrans" cxnId="{DB539D9D-3878-4F18-9267-3E046FF8FA58}">
      <dgm:prSet/>
      <dgm:spPr/>
      <dgm:t>
        <a:bodyPr/>
        <a:lstStyle/>
        <a:p>
          <a:endParaRPr lang="en-US"/>
        </a:p>
      </dgm:t>
    </dgm:pt>
    <dgm:pt modelId="{546948B3-AFA3-4470-A805-353ADB6C6F33}" type="sibTrans" cxnId="{DB539D9D-3878-4F18-9267-3E046FF8FA58}">
      <dgm:prSet/>
      <dgm:spPr/>
      <dgm:t>
        <a:bodyPr/>
        <a:lstStyle/>
        <a:p>
          <a:endParaRPr lang="en-US"/>
        </a:p>
      </dgm:t>
    </dgm:pt>
    <dgm:pt modelId="{FA6C66F7-AC5D-457C-B2E2-460531997313}">
      <dgm:prSet custT="1"/>
      <dgm:spPr/>
      <dgm:t>
        <a:bodyPr/>
        <a:lstStyle/>
        <a:p>
          <a:r>
            <a:rPr lang="en-GB" sz="1600" dirty="0" err="1"/>
            <a:t>Resectable</a:t>
          </a:r>
          <a:r>
            <a:rPr lang="en-GB" sz="1600" dirty="0"/>
            <a:t> carcinosis (carcinosis at the entire small bowel serosa or gastric serosa)</a:t>
          </a:r>
          <a:endParaRPr lang="en-US" sz="1600" dirty="0"/>
        </a:p>
      </dgm:t>
    </dgm:pt>
    <dgm:pt modelId="{B4C671E9-4A52-43A9-85C7-7FC9880E2C29}" type="parTrans" cxnId="{C3858B56-126F-470D-B87E-9F43C6E9ECDF}">
      <dgm:prSet/>
      <dgm:spPr/>
      <dgm:t>
        <a:bodyPr/>
        <a:lstStyle/>
        <a:p>
          <a:endParaRPr lang="en-US"/>
        </a:p>
      </dgm:t>
    </dgm:pt>
    <dgm:pt modelId="{C7D769BC-45C3-41F0-A5C3-9311FBA14788}" type="sibTrans" cxnId="{C3858B56-126F-470D-B87E-9F43C6E9ECDF}">
      <dgm:prSet/>
      <dgm:spPr/>
      <dgm:t>
        <a:bodyPr/>
        <a:lstStyle/>
        <a:p>
          <a:endParaRPr lang="en-US"/>
        </a:p>
      </dgm:t>
    </dgm:pt>
    <dgm:pt modelId="{B3E3D1DB-90D2-4EAC-BD0A-C70EC938685D}">
      <dgm:prSet custT="1"/>
      <dgm:spPr/>
      <dgm:t>
        <a:bodyPr/>
        <a:lstStyle/>
        <a:p>
          <a:r>
            <a:rPr lang="en-GB" sz="1600" dirty="0"/>
            <a:t>Patients MUST understand this type of surgery(COMPLEXITY + COMPLICATIONS) </a:t>
          </a:r>
        </a:p>
      </dgm:t>
    </dgm:pt>
    <dgm:pt modelId="{D99F6921-DD38-4E0A-A8B5-B3ED02DE6006}" type="parTrans" cxnId="{23152A10-BD5A-4E4A-A58D-309E4B62BB61}">
      <dgm:prSet/>
      <dgm:spPr/>
      <dgm:t>
        <a:bodyPr/>
        <a:lstStyle/>
        <a:p>
          <a:endParaRPr lang="en-US"/>
        </a:p>
      </dgm:t>
    </dgm:pt>
    <dgm:pt modelId="{FE2E1FC9-C38E-45CE-B6B6-63D867F7AE93}" type="sibTrans" cxnId="{23152A10-BD5A-4E4A-A58D-309E4B62BB61}">
      <dgm:prSet/>
      <dgm:spPr/>
      <dgm:t>
        <a:bodyPr/>
        <a:lstStyle/>
        <a:p>
          <a:endParaRPr lang="en-US"/>
        </a:p>
      </dgm:t>
    </dgm:pt>
    <dgm:pt modelId="{38EBE562-C543-9546-9B23-62DF6A0F7236}" type="pres">
      <dgm:prSet presAssocID="{140AD8CB-D729-4160-B303-9F72001A5827}" presName="linear" presStyleCnt="0">
        <dgm:presLayoutVars>
          <dgm:animLvl val="lvl"/>
          <dgm:resizeHandles val="exact"/>
        </dgm:presLayoutVars>
      </dgm:prSet>
      <dgm:spPr/>
    </dgm:pt>
    <dgm:pt modelId="{E37A6AA8-A71C-5841-A366-55A75D6B9B76}" type="pres">
      <dgm:prSet presAssocID="{B69D4103-2DEE-416D-99BA-64DF11455A85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61044159-CD37-FF47-9CD5-D0C85D112E83}" type="pres">
      <dgm:prSet presAssocID="{ECE3E7F8-8C1A-4EA8-8456-13084501CE72}" presName="spacer" presStyleCnt="0"/>
      <dgm:spPr/>
    </dgm:pt>
    <dgm:pt modelId="{EE70CB83-658C-FC4B-AA51-411EDFC8744C}" type="pres">
      <dgm:prSet presAssocID="{A12F16E6-AF57-407E-8BC9-CD2018A7A267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D137208C-83CD-7141-B1E8-88479E9017D6}" type="pres">
      <dgm:prSet presAssocID="{E20D4429-FFDD-4C60-96E2-871EAA8F52CD}" presName="spacer" presStyleCnt="0"/>
      <dgm:spPr/>
    </dgm:pt>
    <dgm:pt modelId="{6D9F523D-1F3E-9B40-A0F5-5B5AFFC33CBB}" type="pres">
      <dgm:prSet presAssocID="{833CC8B0-A2F4-4035-8DB7-28E9E477B594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BD7D39DD-B650-1142-B4C2-0D48257F2599}" type="pres">
      <dgm:prSet presAssocID="{546948B3-AFA3-4470-A805-353ADB6C6F33}" presName="spacer" presStyleCnt="0"/>
      <dgm:spPr/>
    </dgm:pt>
    <dgm:pt modelId="{D0DB6CA3-8664-0D41-A46A-14EED15BFB70}" type="pres">
      <dgm:prSet presAssocID="{FA6C66F7-AC5D-457C-B2E2-460531997313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CF15836D-5ECB-6643-998A-7254FC0444B0}" type="pres">
      <dgm:prSet presAssocID="{C7D769BC-45C3-41F0-A5C3-9311FBA14788}" presName="spacer" presStyleCnt="0"/>
      <dgm:spPr/>
    </dgm:pt>
    <dgm:pt modelId="{1C119EC5-52FD-8143-9824-4AC499E39832}" type="pres">
      <dgm:prSet presAssocID="{B3E3D1DB-90D2-4EAC-BD0A-C70EC938685D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2044610D-7ACE-304B-86F1-8963438A9DDF}" type="presOf" srcId="{A12F16E6-AF57-407E-8BC9-CD2018A7A267}" destId="{EE70CB83-658C-FC4B-AA51-411EDFC8744C}" srcOrd="0" destOrd="0" presId="urn:microsoft.com/office/officeart/2005/8/layout/vList2"/>
    <dgm:cxn modelId="{ACFB610D-A493-024C-9D5D-68B0C1485F62}" type="presOf" srcId="{833CC8B0-A2F4-4035-8DB7-28E9E477B594}" destId="{6D9F523D-1F3E-9B40-A0F5-5B5AFFC33CBB}" srcOrd="0" destOrd="0" presId="urn:microsoft.com/office/officeart/2005/8/layout/vList2"/>
    <dgm:cxn modelId="{23152A10-BD5A-4E4A-A58D-309E4B62BB61}" srcId="{140AD8CB-D729-4160-B303-9F72001A5827}" destId="{B3E3D1DB-90D2-4EAC-BD0A-C70EC938685D}" srcOrd="4" destOrd="0" parTransId="{D99F6921-DD38-4E0A-A8B5-B3ED02DE6006}" sibTransId="{FE2E1FC9-C38E-45CE-B6B6-63D867F7AE93}"/>
    <dgm:cxn modelId="{C3858B56-126F-470D-B87E-9F43C6E9ECDF}" srcId="{140AD8CB-D729-4160-B303-9F72001A5827}" destId="{FA6C66F7-AC5D-457C-B2E2-460531997313}" srcOrd="3" destOrd="0" parTransId="{B4C671E9-4A52-43A9-85C7-7FC9880E2C29}" sibTransId="{C7D769BC-45C3-41F0-A5C3-9311FBA14788}"/>
    <dgm:cxn modelId="{A781E964-6C93-2F4C-90AA-A14B4DA0C9F7}" type="presOf" srcId="{B69D4103-2DEE-416D-99BA-64DF11455A85}" destId="{E37A6AA8-A71C-5841-A366-55A75D6B9B76}" srcOrd="0" destOrd="0" presId="urn:microsoft.com/office/officeart/2005/8/layout/vList2"/>
    <dgm:cxn modelId="{8CB7AD81-40B5-E64A-826B-A8F4D48E6A01}" type="presOf" srcId="{FA6C66F7-AC5D-457C-B2E2-460531997313}" destId="{D0DB6CA3-8664-0D41-A46A-14EED15BFB70}" srcOrd="0" destOrd="0" presId="urn:microsoft.com/office/officeart/2005/8/layout/vList2"/>
    <dgm:cxn modelId="{DB539D9D-3878-4F18-9267-3E046FF8FA58}" srcId="{140AD8CB-D729-4160-B303-9F72001A5827}" destId="{833CC8B0-A2F4-4035-8DB7-28E9E477B594}" srcOrd="2" destOrd="0" parTransId="{4D7FAA69-639F-44FC-A755-59ADF6BFDA61}" sibTransId="{546948B3-AFA3-4470-A805-353ADB6C6F33}"/>
    <dgm:cxn modelId="{A73A05A6-8819-46F8-BEA1-7EA87E1019D7}" srcId="{140AD8CB-D729-4160-B303-9F72001A5827}" destId="{B69D4103-2DEE-416D-99BA-64DF11455A85}" srcOrd="0" destOrd="0" parTransId="{B5841925-9653-46AB-9FE4-F89D6AEFF038}" sibTransId="{ECE3E7F8-8C1A-4EA8-8456-13084501CE72}"/>
    <dgm:cxn modelId="{C95A34E2-6EDF-8241-BE5C-0471AE2A36FF}" type="presOf" srcId="{B3E3D1DB-90D2-4EAC-BD0A-C70EC938685D}" destId="{1C119EC5-52FD-8143-9824-4AC499E39832}" srcOrd="0" destOrd="0" presId="urn:microsoft.com/office/officeart/2005/8/layout/vList2"/>
    <dgm:cxn modelId="{C8A0FDF0-1807-F449-A340-BA66E8BB9955}" type="presOf" srcId="{140AD8CB-D729-4160-B303-9F72001A5827}" destId="{38EBE562-C543-9546-9B23-62DF6A0F7236}" srcOrd="0" destOrd="0" presId="urn:microsoft.com/office/officeart/2005/8/layout/vList2"/>
    <dgm:cxn modelId="{522C6AF6-2B97-42DA-8586-8E44F3FDB022}" srcId="{140AD8CB-D729-4160-B303-9F72001A5827}" destId="{A12F16E6-AF57-407E-8BC9-CD2018A7A267}" srcOrd="1" destOrd="0" parTransId="{B52B37C7-623F-4D28-8D85-4226997A4893}" sibTransId="{E20D4429-FFDD-4C60-96E2-871EAA8F52CD}"/>
    <dgm:cxn modelId="{5B9DFF25-CBC9-244F-8C0E-246BAC64CEFE}" type="presParOf" srcId="{38EBE562-C543-9546-9B23-62DF6A0F7236}" destId="{E37A6AA8-A71C-5841-A366-55A75D6B9B76}" srcOrd="0" destOrd="0" presId="urn:microsoft.com/office/officeart/2005/8/layout/vList2"/>
    <dgm:cxn modelId="{AE4EA9C3-0BDD-6942-B100-BA373F0A3A9D}" type="presParOf" srcId="{38EBE562-C543-9546-9B23-62DF6A0F7236}" destId="{61044159-CD37-FF47-9CD5-D0C85D112E83}" srcOrd="1" destOrd="0" presId="urn:microsoft.com/office/officeart/2005/8/layout/vList2"/>
    <dgm:cxn modelId="{2A647965-9213-0143-BC0F-290E111472E3}" type="presParOf" srcId="{38EBE562-C543-9546-9B23-62DF6A0F7236}" destId="{EE70CB83-658C-FC4B-AA51-411EDFC8744C}" srcOrd="2" destOrd="0" presId="urn:microsoft.com/office/officeart/2005/8/layout/vList2"/>
    <dgm:cxn modelId="{C3274672-F8C1-7542-BC37-F788291C8D35}" type="presParOf" srcId="{38EBE562-C543-9546-9B23-62DF6A0F7236}" destId="{D137208C-83CD-7141-B1E8-88479E9017D6}" srcOrd="3" destOrd="0" presId="urn:microsoft.com/office/officeart/2005/8/layout/vList2"/>
    <dgm:cxn modelId="{7FB3E169-3BFA-4F4F-89B3-39DB89F5F8D6}" type="presParOf" srcId="{38EBE562-C543-9546-9B23-62DF6A0F7236}" destId="{6D9F523D-1F3E-9B40-A0F5-5B5AFFC33CBB}" srcOrd="4" destOrd="0" presId="urn:microsoft.com/office/officeart/2005/8/layout/vList2"/>
    <dgm:cxn modelId="{CC1428BF-DF2B-A043-8E57-8CE467A7FFC9}" type="presParOf" srcId="{38EBE562-C543-9546-9B23-62DF6A0F7236}" destId="{BD7D39DD-B650-1142-B4C2-0D48257F2599}" srcOrd="5" destOrd="0" presId="urn:microsoft.com/office/officeart/2005/8/layout/vList2"/>
    <dgm:cxn modelId="{785A14C9-2DF6-BE46-86E7-127DDA839422}" type="presParOf" srcId="{38EBE562-C543-9546-9B23-62DF6A0F7236}" destId="{D0DB6CA3-8664-0D41-A46A-14EED15BFB70}" srcOrd="6" destOrd="0" presId="urn:microsoft.com/office/officeart/2005/8/layout/vList2"/>
    <dgm:cxn modelId="{F5C1F5CE-AD10-2046-BFD5-1018B61398AB}" type="presParOf" srcId="{38EBE562-C543-9546-9B23-62DF6A0F7236}" destId="{CF15836D-5ECB-6643-998A-7254FC0444B0}" srcOrd="7" destOrd="0" presId="urn:microsoft.com/office/officeart/2005/8/layout/vList2"/>
    <dgm:cxn modelId="{81AA9E82-B7BB-3E42-A7C4-4056D9AD7694}" type="presParOf" srcId="{38EBE562-C543-9546-9B23-62DF6A0F7236}" destId="{1C119EC5-52FD-8143-9824-4AC499E39832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6013F5D-83BD-4A01-8633-A89A5CAC46B7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557E15B-ADD4-4CC3-BC6D-CF25EF5B336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/>
            <a:t>Pretreatment work up</a:t>
          </a:r>
        </a:p>
      </dgm:t>
    </dgm:pt>
    <dgm:pt modelId="{6F3662BA-7AB3-419E-A5C4-1E2565039B2D}" type="parTrans" cxnId="{518D1D64-6E66-4365-81B6-3AA22E30A101}">
      <dgm:prSet/>
      <dgm:spPr/>
      <dgm:t>
        <a:bodyPr/>
        <a:lstStyle/>
        <a:p>
          <a:endParaRPr lang="en-US"/>
        </a:p>
      </dgm:t>
    </dgm:pt>
    <dgm:pt modelId="{89A64C0A-1631-45C9-A6FE-7632F7C451AA}" type="sibTrans" cxnId="{518D1D64-6E66-4365-81B6-3AA22E30A101}">
      <dgm:prSet/>
      <dgm:spPr/>
      <dgm:t>
        <a:bodyPr/>
        <a:lstStyle/>
        <a:p>
          <a:endParaRPr lang="en-US"/>
        </a:p>
      </dgm:t>
    </dgm:pt>
    <dgm:pt modelId="{61286C43-EAE8-4DBF-9AA4-5DA1112C786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/>
            <a:t>Gynaecological Oncology MDT </a:t>
          </a:r>
        </a:p>
        <a:p>
          <a:pPr>
            <a:lnSpc>
              <a:spcPct val="100000"/>
            </a:lnSpc>
          </a:pPr>
          <a:endParaRPr lang="en-US" sz="1800" dirty="0"/>
        </a:p>
        <a:p>
          <a:pPr>
            <a:lnSpc>
              <a:spcPct val="100000"/>
            </a:lnSpc>
          </a:pPr>
          <a:r>
            <a:rPr lang="en-US" sz="1800" dirty="0"/>
            <a:t>Management</a:t>
          </a:r>
          <a:r>
            <a:rPr lang="el-GR" sz="1800" dirty="0"/>
            <a:t> </a:t>
          </a:r>
          <a:r>
            <a:rPr lang="en-GB" sz="1800" dirty="0"/>
            <a:t>in GO </a:t>
          </a:r>
          <a:r>
            <a:rPr lang="en-GB" sz="1800" dirty="0" err="1"/>
            <a:t>Centers</a:t>
          </a:r>
          <a:endParaRPr lang="en-US" sz="1800" dirty="0"/>
        </a:p>
      </dgm:t>
    </dgm:pt>
    <dgm:pt modelId="{BF024D41-2673-48D8-BF6C-9F3B24E43AB6}" type="parTrans" cxnId="{D9407067-A1D4-4BD0-A2A7-7184E6B00BCF}">
      <dgm:prSet/>
      <dgm:spPr/>
      <dgm:t>
        <a:bodyPr/>
        <a:lstStyle/>
        <a:p>
          <a:endParaRPr lang="en-US"/>
        </a:p>
      </dgm:t>
    </dgm:pt>
    <dgm:pt modelId="{859FB722-A4E6-41F0-98C2-C081E705DF2E}" type="sibTrans" cxnId="{D9407067-A1D4-4BD0-A2A7-7184E6B00BCF}">
      <dgm:prSet/>
      <dgm:spPr/>
      <dgm:t>
        <a:bodyPr/>
        <a:lstStyle/>
        <a:p>
          <a:endParaRPr lang="en-US"/>
        </a:p>
      </dgm:t>
    </dgm:pt>
    <dgm:pt modelId="{D36827AC-5248-4E3C-89B6-6828D257A812}" type="pres">
      <dgm:prSet presAssocID="{E6013F5D-83BD-4A01-8633-A89A5CAC46B7}" presName="root" presStyleCnt="0">
        <dgm:presLayoutVars>
          <dgm:dir/>
          <dgm:resizeHandles val="exact"/>
        </dgm:presLayoutVars>
      </dgm:prSet>
      <dgm:spPr/>
    </dgm:pt>
    <dgm:pt modelId="{966D5575-D35B-4FBF-91B7-6DAB80534E54}" type="pres">
      <dgm:prSet presAssocID="{9557E15B-ADD4-4CC3-BC6D-CF25EF5B336A}" presName="compNode" presStyleCnt="0"/>
      <dgm:spPr/>
    </dgm:pt>
    <dgm:pt modelId="{2AE01B7B-3EB4-414A-BF0D-DFC5C6D48F3E}" type="pres">
      <dgm:prSet presAssocID="{9557E15B-ADD4-4CC3-BC6D-CF25EF5B336A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A8AF8ECD-AA8F-4E26-9F7A-3C6CCFAAEF93}" type="pres">
      <dgm:prSet presAssocID="{9557E15B-ADD4-4CC3-BC6D-CF25EF5B336A}" presName="spaceRect" presStyleCnt="0"/>
      <dgm:spPr/>
    </dgm:pt>
    <dgm:pt modelId="{42CD9045-7F49-42FA-A572-D27E8BA86016}" type="pres">
      <dgm:prSet presAssocID="{9557E15B-ADD4-4CC3-BC6D-CF25EF5B336A}" presName="textRect" presStyleLbl="revTx" presStyleIdx="0" presStyleCnt="2">
        <dgm:presLayoutVars>
          <dgm:chMax val="1"/>
          <dgm:chPref val="1"/>
        </dgm:presLayoutVars>
      </dgm:prSet>
      <dgm:spPr/>
    </dgm:pt>
    <dgm:pt modelId="{FADA7A74-39E1-4A18-8943-501A6E0AA325}" type="pres">
      <dgm:prSet presAssocID="{89A64C0A-1631-45C9-A6FE-7632F7C451AA}" presName="sibTrans" presStyleCnt="0"/>
      <dgm:spPr/>
    </dgm:pt>
    <dgm:pt modelId="{737B4AA4-0A31-44E6-A116-69DB25DFB6F1}" type="pres">
      <dgm:prSet presAssocID="{61286C43-EAE8-4DBF-9AA4-5DA1112C7862}" presName="compNode" presStyleCnt="0"/>
      <dgm:spPr/>
    </dgm:pt>
    <dgm:pt modelId="{CA585BA3-60B0-4B67-B4DC-1ACC2DA5DDFF}" type="pres">
      <dgm:prSet presAssocID="{61286C43-EAE8-4DBF-9AA4-5DA1112C7862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ick"/>
        </a:ext>
      </dgm:extLst>
    </dgm:pt>
    <dgm:pt modelId="{3FE21AFE-FAD0-4754-8293-183C91B5226C}" type="pres">
      <dgm:prSet presAssocID="{61286C43-EAE8-4DBF-9AA4-5DA1112C7862}" presName="spaceRect" presStyleCnt="0"/>
      <dgm:spPr/>
    </dgm:pt>
    <dgm:pt modelId="{8F0E64A0-2BEB-4ED0-9CF6-2358811FA052}" type="pres">
      <dgm:prSet presAssocID="{61286C43-EAE8-4DBF-9AA4-5DA1112C7862}" presName="textRect" presStyleLbl="revTx" presStyleIdx="1" presStyleCnt="2" custScaleX="218485">
        <dgm:presLayoutVars>
          <dgm:chMax val="1"/>
          <dgm:chPref val="1"/>
        </dgm:presLayoutVars>
      </dgm:prSet>
      <dgm:spPr/>
    </dgm:pt>
  </dgm:ptLst>
  <dgm:cxnLst>
    <dgm:cxn modelId="{AB8B1430-13C7-4598-9204-DBC66BD96525}" type="presOf" srcId="{61286C43-EAE8-4DBF-9AA4-5DA1112C7862}" destId="{8F0E64A0-2BEB-4ED0-9CF6-2358811FA052}" srcOrd="0" destOrd="0" presId="urn:microsoft.com/office/officeart/2018/2/layout/IconLabelList"/>
    <dgm:cxn modelId="{3B4C1A36-90E2-44B2-A608-CB7BB6946453}" type="presOf" srcId="{9557E15B-ADD4-4CC3-BC6D-CF25EF5B336A}" destId="{42CD9045-7F49-42FA-A572-D27E8BA86016}" srcOrd="0" destOrd="0" presId="urn:microsoft.com/office/officeart/2018/2/layout/IconLabelList"/>
    <dgm:cxn modelId="{518D1D64-6E66-4365-81B6-3AA22E30A101}" srcId="{E6013F5D-83BD-4A01-8633-A89A5CAC46B7}" destId="{9557E15B-ADD4-4CC3-BC6D-CF25EF5B336A}" srcOrd="0" destOrd="0" parTransId="{6F3662BA-7AB3-419E-A5C4-1E2565039B2D}" sibTransId="{89A64C0A-1631-45C9-A6FE-7632F7C451AA}"/>
    <dgm:cxn modelId="{D9407067-A1D4-4BD0-A2A7-7184E6B00BCF}" srcId="{E6013F5D-83BD-4A01-8633-A89A5CAC46B7}" destId="{61286C43-EAE8-4DBF-9AA4-5DA1112C7862}" srcOrd="1" destOrd="0" parTransId="{BF024D41-2673-48D8-BF6C-9F3B24E43AB6}" sibTransId="{859FB722-A4E6-41F0-98C2-C081E705DF2E}"/>
    <dgm:cxn modelId="{963FE2E1-B029-4C14-90F5-2588451E11A7}" type="presOf" srcId="{E6013F5D-83BD-4A01-8633-A89A5CAC46B7}" destId="{D36827AC-5248-4E3C-89B6-6828D257A812}" srcOrd="0" destOrd="0" presId="urn:microsoft.com/office/officeart/2018/2/layout/IconLabelList"/>
    <dgm:cxn modelId="{0C35EC04-181F-4453-9024-947737AA5105}" type="presParOf" srcId="{D36827AC-5248-4E3C-89B6-6828D257A812}" destId="{966D5575-D35B-4FBF-91B7-6DAB80534E54}" srcOrd="0" destOrd="0" presId="urn:microsoft.com/office/officeart/2018/2/layout/IconLabelList"/>
    <dgm:cxn modelId="{BB1B31CF-C3BD-4E5F-9992-9FEEC92E8D04}" type="presParOf" srcId="{966D5575-D35B-4FBF-91B7-6DAB80534E54}" destId="{2AE01B7B-3EB4-414A-BF0D-DFC5C6D48F3E}" srcOrd="0" destOrd="0" presId="urn:microsoft.com/office/officeart/2018/2/layout/IconLabelList"/>
    <dgm:cxn modelId="{5DB96E00-1A2A-4206-BD47-9E514DC94FED}" type="presParOf" srcId="{966D5575-D35B-4FBF-91B7-6DAB80534E54}" destId="{A8AF8ECD-AA8F-4E26-9F7A-3C6CCFAAEF93}" srcOrd="1" destOrd="0" presId="urn:microsoft.com/office/officeart/2018/2/layout/IconLabelList"/>
    <dgm:cxn modelId="{26C6F2DA-22BA-4186-A83E-64053784AB81}" type="presParOf" srcId="{966D5575-D35B-4FBF-91B7-6DAB80534E54}" destId="{42CD9045-7F49-42FA-A572-D27E8BA86016}" srcOrd="2" destOrd="0" presId="urn:microsoft.com/office/officeart/2018/2/layout/IconLabelList"/>
    <dgm:cxn modelId="{334BDBAB-C7E1-4630-BD37-CBCFC6B40945}" type="presParOf" srcId="{D36827AC-5248-4E3C-89B6-6828D257A812}" destId="{FADA7A74-39E1-4A18-8943-501A6E0AA325}" srcOrd="1" destOrd="0" presId="urn:microsoft.com/office/officeart/2018/2/layout/IconLabelList"/>
    <dgm:cxn modelId="{01226B1B-7461-4195-BBC6-293D9BE1F5A6}" type="presParOf" srcId="{D36827AC-5248-4E3C-89B6-6828D257A812}" destId="{737B4AA4-0A31-44E6-A116-69DB25DFB6F1}" srcOrd="2" destOrd="0" presId="urn:microsoft.com/office/officeart/2018/2/layout/IconLabelList"/>
    <dgm:cxn modelId="{1D3EA3A6-48FB-47D0-8196-189D4F41DFA5}" type="presParOf" srcId="{737B4AA4-0A31-44E6-A116-69DB25DFB6F1}" destId="{CA585BA3-60B0-4B67-B4DC-1ACC2DA5DDFF}" srcOrd="0" destOrd="0" presId="urn:microsoft.com/office/officeart/2018/2/layout/IconLabelList"/>
    <dgm:cxn modelId="{B8367A1D-DF94-434C-BA14-966AF6C1E68C}" type="presParOf" srcId="{737B4AA4-0A31-44E6-A116-69DB25DFB6F1}" destId="{3FE21AFE-FAD0-4754-8293-183C91B5226C}" srcOrd="1" destOrd="0" presId="urn:microsoft.com/office/officeart/2018/2/layout/IconLabelList"/>
    <dgm:cxn modelId="{99C42034-0F5C-4D12-9004-745A1CA6E9E4}" type="presParOf" srcId="{737B4AA4-0A31-44E6-A116-69DB25DFB6F1}" destId="{8F0E64A0-2BEB-4ED0-9CF6-2358811FA052}" srcOrd="2" destOrd="0" presId="urn:microsoft.com/office/officeart/2018/2/layout/IconLabel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4309567-ECE2-4867-843C-5B2785E3EAA3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E5BA6496-49FC-4F4C-845C-E24115794C82}">
      <dgm:prSet/>
      <dgm:spPr/>
      <dgm:t>
        <a:bodyPr/>
        <a:lstStyle/>
        <a:p>
          <a:r>
            <a:rPr lang="en-US"/>
            <a:t>Splenectomy n=23 (19.5%) </a:t>
          </a:r>
        </a:p>
      </dgm:t>
    </dgm:pt>
    <dgm:pt modelId="{99BFA1D4-A803-469D-B327-49B029987562}" type="parTrans" cxnId="{AA3B2B64-55C4-494D-BF32-7BED533986CB}">
      <dgm:prSet/>
      <dgm:spPr/>
      <dgm:t>
        <a:bodyPr/>
        <a:lstStyle/>
        <a:p>
          <a:endParaRPr lang="en-US"/>
        </a:p>
      </dgm:t>
    </dgm:pt>
    <dgm:pt modelId="{251AC883-7E48-464E-90FE-4BE5521956C2}" type="sibTrans" cxnId="{AA3B2B64-55C4-494D-BF32-7BED533986CB}">
      <dgm:prSet/>
      <dgm:spPr/>
      <dgm:t>
        <a:bodyPr/>
        <a:lstStyle/>
        <a:p>
          <a:endParaRPr lang="en-US"/>
        </a:p>
      </dgm:t>
    </dgm:pt>
    <dgm:pt modelId="{7470F4E2-F3D6-4838-8D17-B57ED40ABF35}">
      <dgm:prSet/>
      <dgm:spPr/>
      <dgm:t>
        <a:bodyPr/>
        <a:lstStyle/>
        <a:p>
          <a:r>
            <a:rPr lang="en-US"/>
            <a:t>Resection in stomach/lesser sack n=31 (26.3%)</a:t>
          </a:r>
        </a:p>
      </dgm:t>
    </dgm:pt>
    <dgm:pt modelId="{A1654FBE-A542-474E-9057-C9EF573F87A7}" type="parTrans" cxnId="{7375B487-B39D-46AB-A528-10333595B4E8}">
      <dgm:prSet/>
      <dgm:spPr/>
      <dgm:t>
        <a:bodyPr/>
        <a:lstStyle/>
        <a:p>
          <a:endParaRPr lang="en-US"/>
        </a:p>
      </dgm:t>
    </dgm:pt>
    <dgm:pt modelId="{430B19C3-2C32-4201-A2CC-F8E98C00CE2F}" type="sibTrans" cxnId="{7375B487-B39D-46AB-A528-10333595B4E8}">
      <dgm:prSet/>
      <dgm:spPr/>
      <dgm:t>
        <a:bodyPr/>
        <a:lstStyle/>
        <a:p>
          <a:endParaRPr lang="en-US"/>
        </a:p>
      </dgm:t>
    </dgm:pt>
    <dgm:pt modelId="{C9D213E6-1242-4A6F-85C8-49C4037FCEFE}">
      <dgm:prSet/>
      <dgm:spPr/>
      <dgm:t>
        <a:bodyPr/>
        <a:lstStyle/>
        <a:p>
          <a:r>
            <a:rPr lang="en-US"/>
            <a:t>Diaphragmatic stripping/resection n=79 (67%) </a:t>
          </a:r>
        </a:p>
      </dgm:t>
    </dgm:pt>
    <dgm:pt modelId="{AFB82608-15BE-4B87-A41B-05E0EEDF6DC3}" type="parTrans" cxnId="{60DBAB33-47D8-48DC-839A-B43699DC6BE5}">
      <dgm:prSet/>
      <dgm:spPr/>
      <dgm:t>
        <a:bodyPr/>
        <a:lstStyle/>
        <a:p>
          <a:endParaRPr lang="en-US"/>
        </a:p>
      </dgm:t>
    </dgm:pt>
    <dgm:pt modelId="{935032B2-3BCB-41D4-8877-92EDF5341E8C}" type="sibTrans" cxnId="{60DBAB33-47D8-48DC-839A-B43699DC6BE5}">
      <dgm:prSet/>
      <dgm:spPr/>
      <dgm:t>
        <a:bodyPr/>
        <a:lstStyle/>
        <a:p>
          <a:endParaRPr lang="en-US"/>
        </a:p>
      </dgm:t>
    </dgm:pt>
    <dgm:pt modelId="{C0939128-A8B1-4DEC-B741-A2471BCD0CD6}">
      <dgm:prSet/>
      <dgm:spPr/>
      <dgm:t>
        <a:bodyPr/>
        <a:lstStyle/>
        <a:p>
          <a:r>
            <a:rPr lang="en-US"/>
            <a:t>Large bowel resection n=81 (68.6%)</a:t>
          </a:r>
        </a:p>
      </dgm:t>
    </dgm:pt>
    <dgm:pt modelId="{A9EC0EAC-0456-4E15-87BD-3326F2A746AF}" type="parTrans" cxnId="{30CB0CD6-CA58-464F-964B-DDAE13219383}">
      <dgm:prSet/>
      <dgm:spPr/>
      <dgm:t>
        <a:bodyPr/>
        <a:lstStyle/>
        <a:p>
          <a:endParaRPr lang="en-US"/>
        </a:p>
      </dgm:t>
    </dgm:pt>
    <dgm:pt modelId="{38194929-5A14-45B4-BA35-327437D00B26}" type="sibTrans" cxnId="{30CB0CD6-CA58-464F-964B-DDAE13219383}">
      <dgm:prSet/>
      <dgm:spPr/>
      <dgm:t>
        <a:bodyPr/>
        <a:lstStyle/>
        <a:p>
          <a:endParaRPr lang="en-US"/>
        </a:p>
      </dgm:t>
    </dgm:pt>
    <dgm:pt modelId="{F4B7CF20-A4F2-4D9D-B607-936B68CDB5DD}">
      <dgm:prSet/>
      <dgm:spPr/>
      <dgm:t>
        <a:bodyPr/>
        <a:lstStyle/>
        <a:p>
          <a:r>
            <a:rPr lang="en-US"/>
            <a:t>Small bowel resection n=32 (27.1%)</a:t>
          </a:r>
        </a:p>
      </dgm:t>
    </dgm:pt>
    <dgm:pt modelId="{D460BE4B-3306-4C55-A177-25A7F3236100}" type="parTrans" cxnId="{3B86E66D-6CEF-4F14-AD1F-45E9D0C8D240}">
      <dgm:prSet/>
      <dgm:spPr/>
      <dgm:t>
        <a:bodyPr/>
        <a:lstStyle/>
        <a:p>
          <a:endParaRPr lang="en-US"/>
        </a:p>
      </dgm:t>
    </dgm:pt>
    <dgm:pt modelId="{9077F2A8-383C-4686-88E0-4308E94EEE17}" type="sibTrans" cxnId="{3B86E66D-6CEF-4F14-AD1F-45E9D0C8D240}">
      <dgm:prSet/>
      <dgm:spPr/>
      <dgm:t>
        <a:bodyPr/>
        <a:lstStyle/>
        <a:p>
          <a:endParaRPr lang="en-US"/>
        </a:p>
      </dgm:t>
    </dgm:pt>
    <dgm:pt modelId="{3A4764F8-6802-4948-AECC-268E8FC58AEA}">
      <dgm:prSet/>
      <dgm:spPr/>
      <dgm:t>
        <a:bodyPr/>
        <a:lstStyle/>
        <a:p>
          <a:r>
            <a:rPr lang="en-US"/>
            <a:t>Liver/ liver capsule resection n=46 (39%)</a:t>
          </a:r>
        </a:p>
      </dgm:t>
    </dgm:pt>
    <dgm:pt modelId="{C2A09A47-BEA9-48C5-8B0C-79C62F35AF0B}" type="parTrans" cxnId="{E0C26ED7-01DB-402C-A981-B21B163872DB}">
      <dgm:prSet/>
      <dgm:spPr/>
      <dgm:t>
        <a:bodyPr/>
        <a:lstStyle/>
        <a:p>
          <a:endParaRPr lang="en-US"/>
        </a:p>
      </dgm:t>
    </dgm:pt>
    <dgm:pt modelId="{02A4C64D-82AA-442F-A066-2D2660013A93}" type="sibTrans" cxnId="{E0C26ED7-01DB-402C-A981-B21B163872DB}">
      <dgm:prSet/>
      <dgm:spPr/>
      <dgm:t>
        <a:bodyPr/>
        <a:lstStyle/>
        <a:p>
          <a:endParaRPr lang="en-US"/>
        </a:p>
      </dgm:t>
    </dgm:pt>
    <dgm:pt modelId="{5D2251DC-9856-4FD3-9A53-F813C859345D}">
      <dgm:prSet/>
      <dgm:spPr/>
      <dgm:t>
        <a:bodyPr/>
        <a:lstStyle/>
        <a:p>
          <a:r>
            <a:rPr lang="en-US"/>
            <a:t>Pelvic LND n=47 (40%)</a:t>
          </a:r>
        </a:p>
      </dgm:t>
    </dgm:pt>
    <dgm:pt modelId="{3F8DDCC9-4414-4534-903E-00771070C1EC}" type="parTrans" cxnId="{B6BC8BE0-4DAB-45F4-A92B-7A62AD52AB64}">
      <dgm:prSet/>
      <dgm:spPr/>
      <dgm:t>
        <a:bodyPr/>
        <a:lstStyle/>
        <a:p>
          <a:endParaRPr lang="en-US"/>
        </a:p>
      </dgm:t>
    </dgm:pt>
    <dgm:pt modelId="{915EAB38-C0FB-4F8F-9B2C-346913A7B498}" type="sibTrans" cxnId="{B6BC8BE0-4DAB-45F4-A92B-7A62AD52AB64}">
      <dgm:prSet/>
      <dgm:spPr/>
      <dgm:t>
        <a:bodyPr/>
        <a:lstStyle/>
        <a:p>
          <a:endParaRPr lang="en-US"/>
        </a:p>
      </dgm:t>
    </dgm:pt>
    <dgm:pt modelId="{73CA1FAC-B9E3-4521-8AF4-9A6BED24FB24}">
      <dgm:prSet/>
      <dgm:spPr/>
      <dgm:t>
        <a:bodyPr/>
        <a:lstStyle/>
        <a:p>
          <a:r>
            <a:rPr lang="en-US"/>
            <a:t>Paraaortic LND n=47 (40%)</a:t>
          </a:r>
        </a:p>
      </dgm:t>
    </dgm:pt>
    <dgm:pt modelId="{D0F45D9A-4D69-4C07-B01D-F265B5B824B2}" type="parTrans" cxnId="{402F5605-0AC0-472B-8AA1-5C56BF7B914C}">
      <dgm:prSet/>
      <dgm:spPr/>
      <dgm:t>
        <a:bodyPr/>
        <a:lstStyle/>
        <a:p>
          <a:endParaRPr lang="en-US"/>
        </a:p>
      </dgm:t>
    </dgm:pt>
    <dgm:pt modelId="{2593B990-5607-4243-A7BC-ED104CA9A10B}" type="sibTrans" cxnId="{402F5605-0AC0-472B-8AA1-5C56BF7B914C}">
      <dgm:prSet/>
      <dgm:spPr/>
      <dgm:t>
        <a:bodyPr/>
        <a:lstStyle/>
        <a:p>
          <a:endParaRPr lang="en-US"/>
        </a:p>
      </dgm:t>
    </dgm:pt>
    <dgm:pt modelId="{C127380B-611C-4DF7-B573-9DEC09EFC7BB}">
      <dgm:prSet/>
      <dgm:spPr/>
      <dgm:t>
        <a:bodyPr/>
        <a:lstStyle/>
        <a:p>
          <a:r>
            <a:rPr lang="en-US"/>
            <a:t>Cholecystectomy n=3 (2.5%)</a:t>
          </a:r>
        </a:p>
      </dgm:t>
    </dgm:pt>
    <dgm:pt modelId="{7946794E-8EEC-481C-8381-6A8D6492532E}" type="parTrans" cxnId="{72446A5F-8C3C-4A1F-8902-9DCCFF223190}">
      <dgm:prSet/>
      <dgm:spPr/>
      <dgm:t>
        <a:bodyPr/>
        <a:lstStyle/>
        <a:p>
          <a:endParaRPr lang="en-US"/>
        </a:p>
      </dgm:t>
    </dgm:pt>
    <dgm:pt modelId="{E9A0EC6A-18B6-4E0A-934B-D9FEA4AA0BC9}" type="sibTrans" cxnId="{72446A5F-8C3C-4A1F-8902-9DCCFF223190}">
      <dgm:prSet/>
      <dgm:spPr/>
      <dgm:t>
        <a:bodyPr/>
        <a:lstStyle/>
        <a:p>
          <a:endParaRPr lang="en-US"/>
        </a:p>
      </dgm:t>
    </dgm:pt>
    <dgm:pt modelId="{727DE80A-BA3A-4B00-8B2C-CE81F93B1ED9}">
      <dgm:prSet/>
      <dgm:spPr/>
      <dgm:t>
        <a:bodyPr/>
        <a:lstStyle/>
        <a:p>
          <a:r>
            <a:rPr lang="en-US"/>
            <a:t>Partial pleura resection n=20 (17%)</a:t>
          </a:r>
        </a:p>
      </dgm:t>
    </dgm:pt>
    <dgm:pt modelId="{B906E8CD-70A3-4055-880E-3FA67346E6A1}" type="parTrans" cxnId="{99E8C7E3-C50B-4B63-889C-07AA0B68DD3B}">
      <dgm:prSet/>
      <dgm:spPr/>
      <dgm:t>
        <a:bodyPr/>
        <a:lstStyle/>
        <a:p>
          <a:endParaRPr lang="en-US"/>
        </a:p>
      </dgm:t>
    </dgm:pt>
    <dgm:pt modelId="{23DC136D-4276-459C-891F-277C6BB8AACC}" type="sibTrans" cxnId="{99E8C7E3-C50B-4B63-889C-07AA0B68DD3B}">
      <dgm:prSet/>
      <dgm:spPr/>
      <dgm:t>
        <a:bodyPr/>
        <a:lstStyle/>
        <a:p>
          <a:endParaRPr lang="en-US"/>
        </a:p>
      </dgm:t>
    </dgm:pt>
    <dgm:pt modelId="{F5BCF97A-EEF0-4067-8151-F05CB71B3709}">
      <dgm:prSet/>
      <dgm:spPr/>
      <dgm:t>
        <a:bodyPr/>
        <a:lstStyle/>
        <a:p>
          <a:r>
            <a:rPr lang="en-US"/>
            <a:t>Peritoneal stripping n=115 (98%)</a:t>
          </a:r>
        </a:p>
      </dgm:t>
    </dgm:pt>
    <dgm:pt modelId="{635F2B56-99DE-45AF-B1BD-D4A0A140859B}" type="parTrans" cxnId="{94EF4483-017D-486F-93B2-8570E2122E68}">
      <dgm:prSet/>
      <dgm:spPr/>
      <dgm:t>
        <a:bodyPr/>
        <a:lstStyle/>
        <a:p>
          <a:endParaRPr lang="en-US"/>
        </a:p>
      </dgm:t>
    </dgm:pt>
    <dgm:pt modelId="{5BFEC2E7-F199-4163-8FC6-FA8A96D4B1D2}" type="sibTrans" cxnId="{94EF4483-017D-486F-93B2-8570E2122E68}">
      <dgm:prSet/>
      <dgm:spPr/>
      <dgm:t>
        <a:bodyPr/>
        <a:lstStyle/>
        <a:p>
          <a:endParaRPr lang="en-US"/>
        </a:p>
      </dgm:t>
    </dgm:pt>
    <dgm:pt modelId="{C68ACEDB-CA16-454A-99D2-C940E5220D56}">
      <dgm:prSet/>
      <dgm:spPr/>
      <dgm:t>
        <a:bodyPr/>
        <a:lstStyle/>
        <a:p>
          <a:r>
            <a:rPr lang="en-US"/>
            <a:t>Coeliac trunc/subdiaphragmatic LN removal n=9 (8%)</a:t>
          </a:r>
        </a:p>
      </dgm:t>
    </dgm:pt>
    <dgm:pt modelId="{C97EE507-6C53-4C25-A7B2-F85A065BDE8E}" type="parTrans" cxnId="{2930C413-4899-42AA-935B-DFBB6F595BC4}">
      <dgm:prSet/>
      <dgm:spPr/>
      <dgm:t>
        <a:bodyPr/>
        <a:lstStyle/>
        <a:p>
          <a:endParaRPr lang="en-US"/>
        </a:p>
      </dgm:t>
    </dgm:pt>
    <dgm:pt modelId="{F7240E4B-1041-4C86-B6A7-E781571EF121}" type="sibTrans" cxnId="{2930C413-4899-42AA-935B-DFBB6F595BC4}">
      <dgm:prSet/>
      <dgm:spPr/>
      <dgm:t>
        <a:bodyPr/>
        <a:lstStyle/>
        <a:p>
          <a:endParaRPr lang="en-US"/>
        </a:p>
      </dgm:t>
    </dgm:pt>
    <dgm:pt modelId="{749AC968-C4BF-4E42-B972-161722FE4565}" type="pres">
      <dgm:prSet presAssocID="{D4309567-ECE2-4867-843C-5B2785E3EAA3}" presName="linear" presStyleCnt="0">
        <dgm:presLayoutVars>
          <dgm:animLvl val="lvl"/>
          <dgm:resizeHandles val="exact"/>
        </dgm:presLayoutVars>
      </dgm:prSet>
      <dgm:spPr/>
    </dgm:pt>
    <dgm:pt modelId="{55225334-C8B5-B542-8D9F-86C3F21C3292}" type="pres">
      <dgm:prSet presAssocID="{E5BA6496-49FC-4F4C-845C-E24115794C82}" presName="parentText" presStyleLbl="node1" presStyleIdx="0" presStyleCnt="12">
        <dgm:presLayoutVars>
          <dgm:chMax val="0"/>
          <dgm:bulletEnabled val="1"/>
        </dgm:presLayoutVars>
      </dgm:prSet>
      <dgm:spPr/>
    </dgm:pt>
    <dgm:pt modelId="{B5F3C9EC-A3B8-ED42-8E76-72E3EAF96953}" type="pres">
      <dgm:prSet presAssocID="{251AC883-7E48-464E-90FE-4BE5521956C2}" presName="spacer" presStyleCnt="0"/>
      <dgm:spPr/>
    </dgm:pt>
    <dgm:pt modelId="{3D6AE838-755E-6745-B20E-D722C68A4BBA}" type="pres">
      <dgm:prSet presAssocID="{7470F4E2-F3D6-4838-8D17-B57ED40ABF35}" presName="parentText" presStyleLbl="node1" presStyleIdx="1" presStyleCnt="12">
        <dgm:presLayoutVars>
          <dgm:chMax val="0"/>
          <dgm:bulletEnabled val="1"/>
        </dgm:presLayoutVars>
      </dgm:prSet>
      <dgm:spPr/>
    </dgm:pt>
    <dgm:pt modelId="{8BAF3459-F655-F44F-9C1C-7F228CCAED95}" type="pres">
      <dgm:prSet presAssocID="{430B19C3-2C32-4201-A2CC-F8E98C00CE2F}" presName="spacer" presStyleCnt="0"/>
      <dgm:spPr/>
    </dgm:pt>
    <dgm:pt modelId="{D1DD4BD9-8066-5C49-98A9-736246748BC0}" type="pres">
      <dgm:prSet presAssocID="{C9D213E6-1242-4A6F-85C8-49C4037FCEFE}" presName="parentText" presStyleLbl="node1" presStyleIdx="2" presStyleCnt="12">
        <dgm:presLayoutVars>
          <dgm:chMax val="0"/>
          <dgm:bulletEnabled val="1"/>
        </dgm:presLayoutVars>
      </dgm:prSet>
      <dgm:spPr/>
    </dgm:pt>
    <dgm:pt modelId="{416561A7-F056-2545-87B0-BAEF70584BFB}" type="pres">
      <dgm:prSet presAssocID="{935032B2-3BCB-41D4-8877-92EDF5341E8C}" presName="spacer" presStyleCnt="0"/>
      <dgm:spPr/>
    </dgm:pt>
    <dgm:pt modelId="{47E547CF-3D89-6545-B1AD-DD4810759B14}" type="pres">
      <dgm:prSet presAssocID="{C0939128-A8B1-4DEC-B741-A2471BCD0CD6}" presName="parentText" presStyleLbl="node1" presStyleIdx="3" presStyleCnt="12">
        <dgm:presLayoutVars>
          <dgm:chMax val="0"/>
          <dgm:bulletEnabled val="1"/>
        </dgm:presLayoutVars>
      </dgm:prSet>
      <dgm:spPr/>
    </dgm:pt>
    <dgm:pt modelId="{7CB34D67-0F94-6348-AE21-4EDAA5F56B96}" type="pres">
      <dgm:prSet presAssocID="{38194929-5A14-45B4-BA35-327437D00B26}" presName="spacer" presStyleCnt="0"/>
      <dgm:spPr/>
    </dgm:pt>
    <dgm:pt modelId="{785C3DD3-2337-9B40-92E8-B1BF2DE62CD3}" type="pres">
      <dgm:prSet presAssocID="{F4B7CF20-A4F2-4D9D-B607-936B68CDB5DD}" presName="parentText" presStyleLbl="node1" presStyleIdx="4" presStyleCnt="12">
        <dgm:presLayoutVars>
          <dgm:chMax val="0"/>
          <dgm:bulletEnabled val="1"/>
        </dgm:presLayoutVars>
      </dgm:prSet>
      <dgm:spPr/>
    </dgm:pt>
    <dgm:pt modelId="{03492FEC-7A1F-744D-95CF-6BE29804756E}" type="pres">
      <dgm:prSet presAssocID="{9077F2A8-383C-4686-88E0-4308E94EEE17}" presName="spacer" presStyleCnt="0"/>
      <dgm:spPr/>
    </dgm:pt>
    <dgm:pt modelId="{E4E56CB2-1377-4A4B-9663-806571059B58}" type="pres">
      <dgm:prSet presAssocID="{3A4764F8-6802-4948-AECC-268E8FC58AEA}" presName="parentText" presStyleLbl="node1" presStyleIdx="5" presStyleCnt="12">
        <dgm:presLayoutVars>
          <dgm:chMax val="0"/>
          <dgm:bulletEnabled val="1"/>
        </dgm:presLayoutVars>
      </dgm:prSet>
      <dgm:spPr/>
    </dgm:pt>
    <dgm:pt modelId="{1200042B-8B99-A54B-BAF8-D04BCF82A92C}" type="pres">
      <dgm:prSet presAssocID="{02A4C64D-82AA-442F-A066-2D2660013A93}" presName="spacer" presStyleCnt="0"/>
      <dgm:spPr/>
    </dgm:pt>
    <dgm:pt modelId="{88584ECC-B43D-6A4B-96D6-9FF0380D3A49}" type="pres">
      <dgm:prSet presAssocID="{5D2251DC-9856-4FD3-9A53-F813C859345D}" presName="parentText" presStyleLbl="node1" presStyleIdx="6" presStyleCnt="12">
        <dgm:presLayoutVars>
          <dgm:chMax val="0"/>
          <dgm:bulletEnabled val="1"/>
        </dgm:presLayoutVars>
      </dgm:prSet>
      <dgm:spPr/>
    </dgm:pt>
    <dgm:pt modelId="{D9FFA14D-23F7-F447-A539-9582C81435CD}" type="pres">
      <dgm:prSet presAssocID="{915EAB38-C0FB-4F8F-9B2C-346913A7B498}" presName="spacer" presStyleCnt="0"/>
      <dgm:spPr/>
    </dgm:pt>
    <dgm:pt modelId="{747E2D5B-FC1E-E144-9D33-5B8BD93F2253}" type="pres">
      <dgm:prSet presAssocID="{73CA1FAC-B9E3-4521-8AF4-9A6BED24FB24}" presName="parentText" presStyleLbl="node1" presStyleIdx="7" presStyleCnt="12">
        <dgm:presLayoutVars>
          <dgm:chMax val="0"/>
          <dgm:bulletEnabled val="1"/>
        </dgm:presLayoutVars>
      </dgm:prSet>
      <dgm:spPr/>
    </dgm:pt>
    <dgm:pt modelId="{5DE1B933-D37B-E943-AA55-89A5A22BA8CD}" type="pres">
      <dgm:prSet presAssocID="{2593B990-5607-4243-A7BC-ED104CA9A10B}" presName="spacer" presStyleCnt="0"/>
      <dgm:spPr/>
    </dgm:pt>
    <dgm:pt modelId="{C4CC325A-550F-534A-B49D-A42922405AC0}" type="pres">
      <dgm:prSet presAssocID="{C127380B-611C-4DF7-B573-9DEC09EFC7BB}" presName="parentText" presStyleLbl="node1" presStyleIdx="8" presStyleCnt="12">
        <dgm:presLayoutVars>
          <dgm:chMax val="0"/>
          <dgm:bulletEnabled val="1"/>
        </dgm:presLayoutVars>
      </dgm:prSet>
      <dgm:spPr/>
    </dgm:pt>
    <dgm:pt modelId="{EE57FF36-F708-AA43-B887-21970C0FB351}" type="pres">
      <dgm:prSet presAssocID="{E9A0EC6A-18B6-4E0A-934B-D9FEA4AA0BC9}" presName="spacer" presStyleCnt="0"/>
      <dgm:spPr/>
    </dgm:pt>
    <dgm:pt modelId="{62E3CB09-A1C7-4743-88CF-B7133DC52ADA}" type="pres">
      <dgm:prSet presAssocID="{727DE80A-BA3A-4B00-8B2C-CE81F93B1ED9}" presName="parentText" presStyleLbl="node1" presStyleIdx="9" presStyleCnt="12">
        <dgm:presLayoutVars>
          <dgm:chMax val="0"/>
          <dgm:bulletEnabled val="1"/>
        </dgm:presLayoutVars>
      </dgm:prSet>
      <dgm:spPr/>
    </dgm:pt>
    <dgm:pt modelId="{DF202ED1-5B44-9F47-B58B-C9841A795C8F}" type="pres">
      <dgm:prSet presAssocID="{23DC136D-4276-459C-891F-277C6BB8AACC}" presName="spacer" presStyleCnt="0"/>
      <dgm:spPr/>
    </dgm:pt>
    <dgm:pt modelId="{1C47CFA5-15BB-0D42-A453-D16E37B46424}" type="pres">
      <dgm:prSet presAssocID="{F5BCF97A-EEF0-4067-8151-F05CB71B3709}" presName="parentText" presStyleLbl="node1" presStyleIdx="10" presStyleCnt="12">
        <dgm:presLayoutVars>
          <dgm:chMax val="0"/>
          <dgm:bulletEnabled val="1"/>
        </dgm:presLayoutVars>
      </dgm:prSet>
      <dgm:spPr/>
    </dgm:pt>
    <dgm:pt modelId="{12472889-A91C-3D4B-BB79-366CBE47A0C5}" type="pres">
      <dgm:prSet presAssocID="{5BFEC2E7-F199-4163-8FC6-FA8A96D4B1D2}" presName="spacer" presStyleCnt="0"/>
      <dgm:spPr/>
    </dgm:pt>
    <dgm:pt modelId="{BDA4C97A-9C7F-2B43-B09C-65C3FAAD6A1E}" type="pres">
      <dgm:prSet presAssocID="{C68ACEDB-CA16-454A-99D2-C940E5220D56}" presName="parentText" presStyleLbl="node1" presStyleIdx="11" presStyleCnt="12">
        <dgm:presLayoutVars>
          <dgm:chMax val="0"/>
          <dgm:bulletEnabled val="1"/>
        </dgm:presLayoutVars>
      </dgm:prSet>
      <dgm:spPr/>
    </dgm:pt>
  </dgm:ptLst>
  <dgm:cxnLst>
    <dgm:cxn modelId="{402F5605-0AC0-472B-8AA1-5C56BF7B914C}" srcId="{D4309567-ECE2-4867-843C-5B2785E3EAA3}" destId="{73CA1FAC-B9E3-4521-8AF4-9A6BED24FB24}" srcOrd="7" destOrd="0" parTransId="{D0F45D9A-4D69-4C07-B01D-F265B5B824B2}" sibTransId="{2593B990-5607-4243-A7BC-ED104CA9A10B}"/>
    <dgm:cxn modelId="{5132B30A-240E-5C4A-AA12-99052E45D453}" type="presOf" srcId="{C68ACEDB-CA16-454A-99D2-C940E5220D56}" destId="{BDA4C97A-9C7F-2B43-B09C-65C3FAAD6A1E}" srcOrd="0" destOrd="0" presId="urn:microsoft.com/office/officeart/2005/8/layout/vList2"/>
    <dgm:cxn modelId="{2930C413-4899-42AA-935B-DFBB6F595BC4}" srcId="{D4309567-ECE2-4867-843C-5B2785E3EAA3}" destId="{C68ACEDB-CA16-454A-99D2-C940E5220D56}" srcOrd="11" destOrd="0" parTransId="{C97EE507-6C53-4C25-A7B2-F85A065BDE8E}" sibTransId="{F7240E4B-1041-4C86-B6A7-E781571EF121}"/>
    <dgm:cxn modelId="{568ECA2C-9557-F44E-929E-82B13BB75119}" type="presOf" srcId="{7470F4E2-F3D6-4838-8D17-B57ED40ABF35}" destId="{3D6AE838-755E-6745-B20E-D722C68A4BBA}" srcOrd="0" destOrd="0" presId="urn:microsoft.com/office/officeart/2005/8/layout/vList2"/>
    <dgm:cxn modelId="{EA382533-066B-0A45-8E5C-70A1EEAF9E71}" type="presOf" srcId="{5D2251DC-9856-4FD3-9A53-F813C859345D}" destId="{88584ECC-B43D-6A4B-96D6-9FF0380D3A49}" srcOrd="0" destOrd="0" presId="urn:microsoft.com/office/officeart/2005/8/layout/vList2"/>
    <dgm:cxn modelId="{60DBAB33-47D8-48DC-839A-B43699DC6BE5}" srcId="{D4309567-ECE2-4867-843C-5B2785E3EAA3}" destId="{C9D213E6-1242-4A6F-85C8-49C4037FCEFE}" srcOrd="2" destOrd="0" parTransId="{AFB82608-15BE-4B87-A41B-05E0EEDF6DC3}" sibTransId="{935032B2-3BCB-41D4-8877-92EDF5341E8C}"/>
    <dgm:cxn modelId="{F4F22937-CCF0-2A47-89B6-551E9AD07E63}" type="presOf" srcId="{F4B7CF20-A4F2-4D9D-B607-936B68CDB5DD}" destId="{785C3DD3-2337-9B40-92E8-B1BF2DE62CD3}" srcOrd="0" destOrd="0" presId="urn:microsoft.com/office/officeart/2005/8/layout/vList2"/>
    <dgm:cxn modelId="{4F59C539-977A-874A-8FA2-2898E4391C56}" type="presOf" srcId="{D4309567-ECE2-4867-843C-5B2785E3EAA3}" destId="{749AC968-C4BF-4E42-B972-161722FE4565}" srcOrd="0" destOrd="0" presId="urn:microsoft.com/office/officeart/2005/8/layout/vList2"/>
    <dgm:cxn modelId="{A519E341-7622-6948-A151-B0876FC54669}" type="presOf" srcId="{C127380B-611C-4DF7-B573-9DEC09EFC7BB}" destId="{C4CC325A-550F-534A-B49D-A42922405AC0}" srcOrd="0" destOrd="0" presId="urn:microsoft.com/office/officeart/2005/8/layout/vList2"/>
    <dgm:cxn modelId="{72446A5F-8C3C-4A1F-8902-9DCCFF223190}" srcId="{D4309567-ECE2-4867-843C-5B2785E3EAA3}" destId="{C127380B-611C-4DF7-B573-9DEC09EFC7BB}" srcOrd="8" destOrd="0" parTransId="{7946794E-8EEC-481C-8381-6A8D6492532E}" sibTransId="{E9A0EC6A-18B6-4E0A-934B-D9FEA4AA0BC9}"/>
    <dgm:cxn modelId="{AA3B2B64-55C4-494D-BF32-7BED533986CB}" srcId="{D4309567-ECE2-4867-843C-5B2785E3EAA3}" destId="{E5BA6496-49FC-4F4C-845C-E24115794C82}" srcOrd="0" destOrd="0" parTransId="{99BFA1D4-A803-469D-B327-49B029987562}" sibTransId="{251AC883-7E48-464E-90FE-4BE5521956C2}"/>
    <dgm:cxn modelId="{3B86E66D-6CEF-4F14-AD1F-45E9D0C8D240}" srcId="{D4309567-ECE2-4867-843C-5B2785E3EAA3}" destId="{F4B7CF20-A4F2-4D9D-B607-936B68CDB5DD}" srcOrd="4" destOrd="0" parTransId="{D460BE4B-3306-4C55-A177-25A7F3236100}" sibTransId="{9077F2A8-383C-4686-88E0-4308E94EEE17}"/>
    <dgm:cxn modelId="{94EF4483-017D-486F-93B2-8570E2122E68}" srcId="{D4309567-ECE2-4867-843C-5B2785E3EAA3}" destId="{F5BCF97A-EEF0-4067-8151-F05CB71B3709}" srcOrd="10" destOrd="0" parTransId="{635F2B56-99DE-45AF-B1BD-D4A0A140859B}" sibTransId="{5BFEC2E7-F199-4163-8FC6-FA8A96D4B1D2}"/>
    <dgm:cxn modelId="{7375B487-B39D-46AB-A528-10333595B4E8}" srcId="{D4309567-ECE2-4867-843C-5B2785E3EAA3}" destId="{7470F4E2-F3D6-4838-8D17-B57ED40ABF35}" srcOrd="1" destOrd="0" parTransId="{A1654FBE-A542-474E-9057-C9EF573F87A7}" sibTransId="{430B19C3-2C32-4201-A2CC-F8E98C00CE2F}"/>
    <dgm:cxn modelId="{15E3978C-211F-C546-B49F-696ECF536E30}" type="presOf" srcId="{C9D213E6-1242-4A6F-85C8-49C4037FCEFE}" destId="{D1DD4BD9-8066-5C49-98A9-736246748BC0}" srcOrd="0" destOrd="0" presId="urn:microsoft.com/office/officeart/2005/8/layout/vList2"/>
    <dgm:cxn modelId="{17A1D38F-016F-2E4D-A2CE-6B29DBD69A0A}" type="presOf" srcId="{F5BCF97A-EEF0-4067-8151-F05CB71B3709}" destId="{1C47CFA5-15BB-0D42-A453-D16E37B46424}" srcOrd="0" destOrd="0" presId="urn:microsoft.com/office/officeart/2005/8/layout/vList2"/>
    <dgm:cxn modelId="{B5EC1D9D-6BF0-D04F-85FF-6966091BE90F}" type="presOf" srcId="{73CA1FAC-B9E3-4521-8AF4-9A6BED24FB24}" destId="{747E2D5B-FC1E-E144-9D33-5B8BD93F2253}" srcOrd="0" destOrd="0" presId="urn:microsoft.com/office/officeart/2005/8/layout/vList2"/>
    <dgm:cxn modelId="{3436AEA2-E802-2D45-9EDC-6CDF5D7D655D}" type="presOf" srcId="{3A4764F8-6802-4948-AECC-268E8FC58AEA}" destId="{E4E56CB2-1377-4A4B-9663-806571059B58}" srcOrd="0" destOrd="0" presId="urn:microsoft.com/office/officeart/2005/8/layout/vList2"/>
    <dgm:cxn modelId="{613FEEAA-4A3A-D447-AB87-B627F1AB4133}" type="presOf" srcId="{E5BA6496-49FC-4F4C-845C-E24115794C82}" destId="{55225334-C8B5-B542-8D9F-86C3F21C3292}" srcOrd="0" destOrd="0" presId="urn:microsoft.com/office/officeart/2005/8/layout/vList2"/>
    <dgm:cxn modelId="{2634F3B1-46B2-7841-BC87-A65DFF9182E2}" type="presOf" srcId="{C0939128-A8B1-4DEC-B741-A2471BCD0CD6}" destId="{47E547CF-3D89-6545-B1AD-DD4810759B14}" srcOrd="0" destOrd="0" presId="urn:microsoft.com/office/officeart/2005/8/layout/vList2"/>
    <dgm:cxn modelId="{30CB0CD6-CA58-464F-964B-DDAE13219383}" srcId="{D4309567-ECE2-4867-843C-5B2785E3EAA3}" destId="{C0939128-A8B1-4DEC-B741-A2471BCD0CD6}" srcOrd="3" destOrd="0" parTransId="{A9EC0EAC-0456-4E15-87BD-3326F2A746AF}" sibTransId="{38194929-5A14-45B4-BA35-327437D00B26}"/>
    <dgm:cxn modelId="{E0C26ED7-01DB-402C-A981-B21B163872DB}" srcId="{D4309567-ECE2-4867-843C-5B2785E3EAA3}" destId="{3A4764F8-6802-4948-AECC-268E8FC58AEA}" srcOrd="5" destOrd="0" parTransId="{C2A09A47-BEA9-48C5-8B0C-79C62F35AF0B}" sibTransId="{02A4C64D-82AA-442F-A066-2D2660013A93}"/>
    <dgm:cxn modelId="{D6A35EDC-3A66-9A46-8771-4FFDEB98273D}" type="presOf" srcId="{727DE80A-BA3A-4B00-8B2C-CE81F93B1ED9}" destId="{62E3CB09-A1C7-4743-88CF-B7133DC52ADA}" srcOrd="0" destOrd="0" presId="urn:microsoft.com/office/officeart/2005/8/layout/vList2"/>
    <dgm:cxn modelId="{B6BC8BE0-4DAB-45F4-A92B-7A62AD52AB64}" srcId="{D4309567-ECE2-4867-843C-5B2785E3EAA3}" destId="{5D2251DC-9856-4FD3-9A53-F813C859345D}" srcOrd="6" destOrd="0" parTransId="{3F8DDCC9-4414-4534-903E-00771070C1EC}" sibTransId="{915EAB38-C0FB-4F8F-9B2C-346913A7B498}"/>
    <dgm:cxn modelId="{99E8C7E3-C50B-4B63-889C-07AA0B68DD3B}" srcId="{D4309567-ECE2-4867-843C-5B2785E3EAA3}" destId="{727DE80A-BA3A-4B00-8B2C-CE81F93B1ED9}" srcOrd="9" destOrd="0" parTransId="{B906E8CD-70A3-4055-880E-3FA67346E6A1}" sibTransId="{23DC136D-4276-459C-891F-277C6BB8AACC}"/>
    <dgm:cxn modelId="{E9362FB1-14C4-6F45-A229-C25128626BD5}" type="presParOf" srcId="{749AC968-C4BF-4E42-B972-161722FE4565}" destId="{55225334-C8B5-B542-8D9F-86C3F21C3292}" srcOrd="0" destOrd="0" presId="urn:microsoft.com/office/officeart/2005/8/layout/vList2"/>
    <dgm:cxn modelId="{5A14B34A-54EE-B442-B134-150238098339}" type="presParOf" srcId="{749AC968-C4BF-4E42-B972-161722FE4565}" destId="{B5F3C9EC-A3B8-ED42-8E76-72E3EAF96953}" srcOrd="1" destOrd="0" presId="urn:microsoft.com/office/officeart/2005/8/layout/vList2"/>
    <dgm:cxn modelId="{97DE6102-0A4E-D849-9269-CBE194BB7DEC}" type="presParOf" srcId="{749AC968-C4BF-4E42-B972-161722FE4565}" destId="{3D6AE838-755E-6745-B20E-D722C68A4BBA}" srcOrd="2" destOrd="0" presId="urn:microsoft.com/office/officeart/2005/8/layout/vList2"/>
    <dgm:cxn modelId="{499869FB-3487-D341-ACDF-BD6D5E9D872B}" type="presParOf" srcId="{749AC968-C4BF-4E42-B972-161722FE4565}" destId="{8BAF3459-F655-F44F-9C1C-7F228CCAED95}" srcOrd="3" destOrd="0" presId="urn:microsoft.com/office/officeart/2005/8/layout/vList2"/>
    <dgm:cxn modelId="{5CDE927E-67C9-1F49-85C2-B3066AA06FC6}" type="presParOf" srcId="{749AC968-C4BF-4E42-B972-161722FE4565}" destId="{D1DD4BD9-8066-5C49-98A9-736246748BC0}" srcOrd="4" destOrd="0" presId="urn:microsoft.com/office/officeart/2005/8/layout/vList2"/>
    <dgm:cxn modelId="{9D4E471E-2E45-454E-8464-64F662EA6FD5}" type="presParOf" srcId="{749AC968-C4BF-4E42-B972-161722FE4565}" destId="{416561A7-F056-2545-87B0-BAEF70584BFB}" srcOrd="5" destOrd="0" presId="urn:microsoft.com/office/officeart/2005/8/layout/vList2"/>
    <dgm:cxn modelId="{D8ECD1DE-89DD-D848-B204-1DD45A7249CA}" type="presParOf" srcId="{749AC968-C4BF-4E42-B972-161722FE4565}" destId="{47E547CF-3D89-6545-B1AD-DD4810759B14}" srcOrd="6" destOrd="0" presId="urn:microsoft.com/office/officeart/2005/8/layout/vList2"/>
    <dgm:cxn modelId="{E8D82A52-A622-1249-8F7A-D90D814CE55B}" type="presParOf" srcId="{749AC968-C4BF-4E42-B972-161722FE4565}" destId="{7CB34D67-0F94-6348-AE21-4EDAA5F56B96}" srcOrd="7" destOrd="0" presId="urn:microsoft.com/office/officeart/2005/8/layout/vList2"/>
    <dgm:cxn modelId="{17FBDC03-C011-E148-88CE-6729EEB7A933}" type="presParOf" srcId="{749AC968-C4BF-4E42-B972-161722FE4565}" destId="{785C3DD3-2337-9B40-92E8-B1BF2DE62CD3}" srcOrd="8" destOrd="0" presId="urn:microsoft.com/office/officeart/2005/8/layout/vList2"/>
    <dgm:cxn modelId="{AB7FC17E-F174-D54F-AE7D-29D17F223678}" type="presParOf" srcId="{749AC968-C4BF-4E42-B972-161722FE4565}" destId="{03492FEC-7A1F-744D-95CF-6BE29804756E}" srcOrd="9" destOrd="0" presId="urn:microsoft.com/office/officeart/2005/8/layout/vList2"/>
    <dgm:cxn modelId="{C45594C4-07E0-FC49-9D04-C4D8D6E7A052}" type="presParOf" srcId="{749AC968-C4BF-4E42-B972-161722FE4565}" destId="{E4E56CB2-1377-4A4B-9663-806571059B58}" srcOrd="10" destOrd="0" presId="urn:microsoft.com/office/officeart/2005/8/layout/vList2"/>
    <dgm:cxn modelId="{AB80857C-D73C-F142-A6EE-A93748EE8296}" type="presParOf" srcId="{749AC968-C4BF-4E42-B972-161722FE4565}" destId="{1200042B-8B99-A54B-BAF8-D04BCF82A92C}" srcOrd="11" destOrd="0" presId="urn:microsoft.com/office/officeart/2005/8/layout/vList2"/>
    <dgm:cxn modelId="{4A5618AD-7C8E-804E-AC02-485DE179337D}" type="presParOf" srcId="{749AC968-C4BF-4E42-B972-161722FE4565}" destId="{88584ECC-B43D-6A4B-96D6-9FF0380D3A49}" srcOrd="12" destOrd="0" presId="urn:microsoft.com/office/officeart/2005/8/layout/vList2"/>
    <dgm:cxn modelId="{842C097A-C1E3-6A45-9463-388497DF3B2E}" type="presParOf" srcId="{749AC968-C4BF-4E42-B972-161722FE4565}" destId="{D9FFA14D-23F7-F447-A539-9582C81435CD}" srcOrd="13" destOrd="0" presId="urn:microsoft.com/office/officeart/2005/8/layout/vList2"/>
    <dgm:cxn modelId="{A58729A5-6736-244B-9814-42B760E7744C}" type="presParOf" srcId="{749AC968-C4BF-4E42-B972-161722FE4565}" destId="{747E2D5B-FC1E-E144-9D33-5B8BD93F2253}" srcOrd="14" destOrd="0" presId="urn:microsoft.com/office/officeart/2005/8/layout/vList2"/>
    <dgm:cxn modelId="{26A34843-10BC-ED4A-B0CA-744095E5E2BB}" type="presParOf" srcId="{749AC968-C4BF-4E42-B972-161722FE4565}" destId="{5DE1B933-D37B-E943-AA55-89A5A22BA8CD}" srcOrd="15" destOrd="0" presId="urn:microsoft.com/office/officeart/2005/8/layout/vList2"/>
    <dgm:cxn modelId="{85C5D4E0-993D-C64D-B29A-06358B728D90}" type="presParOf" srcId="{749AC968-C4BF-4E42-B972-161722FE4565}" destId="{C4CC325A-550F-534A-B49D-A42922405AC0}" srcOrd="16" destOrd="0" presId="urn:microsoft.com/office/officeart/2005/8/layout/vList2"/>
    <dgm:cxn modelId="{69A42D01-53B0-9A4D-A61D-9017FF0EF829}" type="presParOf" srcId="{749AC968-C4BF-4E42-B972-161722FE4565}" destId="{EE57FF36-F708-AA43-B887-21970C0FB351}" srcOrd="17" destOrd="0" presId="urn:microsoft.com/office/officeart/2005/8/layout/vList2"/>
    <dgm:cxn modelId="{B5CD8EF2-F3E5-1E42-8A87-378E61C3D8C0}" type="presParOf" srcId="{749AC968-C4BF-4E42-B972-161722FE4565}" destId="{62E3CB09-A1C7-4743-88CF-B7133DC52ADA}" srcOrd="18" destOrd="0" presId="urn:microsoft.com/office/officeart/2005/8/layout/vList2"/>
    <dgm:cxn modelId="{A1E249AE-8CD2-0D4F-91E5-4859E1F10A3A}" type="presParOf" srcId="{749AC968-C4BF-4E42-B972-161722FE4565}" destId="{DF202ED1-5B44-9F47-B58B-C9841A795C8F}" srcOrd="19" destOrd="0" presId="urn:microsoft.com/office/officeart/2005/8/layout/vList2"/>
    <dgm:cxn modelId="{255D3674-0803-F14A-849C-E50470354AA8}" type="presParOf" srcId="{749AC968-C4BF-4E42-B972-161722FE4565}" destId="{1C47CFA5-15BB-0D42-A453-D16E37B46424}" srcOrd="20" destOrd="0" presId="urn:microsoft.com/office/officeart/2005/8/layout/vList2"/>
    <dgm:cxn modelId="{54CBA11C-6A28-8945-8B86-2F72EBF8B507}" type="presParOf" srcId="{749AC968-C4BF-4E42-B972-161722FE4565}" destId="{12472889-A91C-3D4B-BB79-366CBE47A0C5}" srcOrd="21" destOrd="0" presId="urn:microsoft.com/office/officeart/2005/8/layout/vList2"/>
    <dgm:cxn modelId="{B3F0B0EA-5DD1-EB4A-8709-998AFB62BEF3}" type="presParOf" srcId="{749AC968-C4BF-4E42-B972-161722FE4565}" destId="{BDA4C97A-9C7F-2B43-B09C-65C3FAAD6A1E}" srcOrd="2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9E3FE2-B8DE-284A-A8A7-7A7544680C63}">
      <dsp:nvSpPr>
        <dsp:cNvPr id="0" name=""/>
        <dsp:cNvSpPr/>
      </dsp:nvSpPr>
      <dsp:spPr>
        <a:xfrm>
          <a:off x="0" y="477656"/>
          <a:ext cx="8568952" cy="9827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PDS – Primary Debulking Surgery</a:t>
          </a:r>
        </a:p>
      </dsp:txBody>
      <dsp:txXfrm>
        <a:off x="47976" y="525632"/>
        <a:ext cx="8473000" cy="886847"/>
      </dsp:txXfrm>
    </dsp:sp>
    <dsp:sp modelId="{0E4C77E2-F8A3-FB41-967D-89D818BC0A0D}">
      <dsp:nvSpPr>
        <dsp:cNvPr id="0" name=""/>
        <dsp:cNvSpPr/>
      </dsp:nvSpPr>
      <dsp:spPr>
        <a:xfrm>
          <a:off x="0" y="1581416"/>
          <a:ext cx="8568952" cy="9827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IDS – Interval Debulking Surgery</a:t>
          </a:r>
        </a:p>
      </dsp:txBody>
      <dsp:txXfrm>
        <a:off x="47976" y="1629392"/>
        <a:ext cx="8473000" cy="886847"/>
      </dsp:txXfrm>
    </dsp:sp>
    <dsp:sp modelId="{3A7252EC-EAD7-BC45-BEBE-33B1F662868E}">
      <dsp:nvSpPr>
        <dsp:cNvPr id="0" name=""/>
        <dsp:cNvSpPr/>
      </dsp:nvSpPr>
      <dsp:spPr>
        <a:xfrm>
          <a:off x="0" y="2685175"/>
          <a:ext cx="8568952" cy="9827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/>
            <a:t>DPS – Delayed Primary Surgery</a:t>
          </a:r>
        </a:p>
      </dsp:txBody>
      <dsp:txXfrm>
        <a:off x="47976" y="2733151"/>
        <a:ext cx="8473000" cy="8868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7A6AA8-A71C-5841-A366-55A75D6B9B76}">
      <dsp:nvSpPr>
        <dsp:cNvPr id="0" name=""/>
        <dsp:cNvSpPr/>
      </dsp:nvSpPr>
      <dsp:spPr>
        <a:xfrm>
          <a:off x="0" y="52388"/>
          <a:ext cx="8229600" cy="636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PS  0 or 1</a:t>
          </a:r>
          <a:endParaRPr lang="en-US" sz="1600" kern="1200" dirty="0"/>
        </a:p>
      </dsp:txBody>
      <dsp:txXfrm>
        <a:off x="31070" y="83458"/>
        <a:ext cx="8167460" cy="574340"/>
      </dsp:txXfrm>
    </dsp:sp>
    <dsp:sp modelId="{EE70CB83-658C-FC4B-AA51-411EDFC8744C}">
      <dsp:nvSpPr>
        <dsp:cNvPr id="0" name=""/>
        <dsp:cNvSpPr/>
      </dsp:nvSpPr>
      <dsp:spPr>
        <a:xfrm>
          <a:off x="0" y="786788"/>
          <a:ext cx="8229600" cy="636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No multiple cancer sites above diaphragm, or multiple parenchymal liver cancer sites</a:t>
          </a:r>
          <a:endParaRPr lang="en-US" sz="1600" kern="1200" dirty="0"/>
        </a:p>
      </dsp:txBody>
      <dsp:txXfrm>
        <a:off x="31070" y="817858"/>
        <a:ext cx="8167460" cy="574340"/>
      </dsp:txXfrm>
    </dsp:sp>
    <dsp:sp modelId="{6D9F523D-1F3E-9B40-A0F5-5B5AFFC33CBB}">
      <dsp:nvSpPr>
        <dsp:cNvPr id="0" name=""/>
        <dsp:cNvSpPr/>
      </dsp:nvSpPr>
      <dsp:spPr>
        <a:xfrm>
          <a:off x="0" y="1521188"/>
          <a:ext cx="8229600" cy="636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No recent thromboembolic episode or MI or significant cardiopulmonary disease.</a:t>
          </a:r>
          <a:endParaRPr lang="en-US" sz="1600" kern="1200" dirty="0"/>
        </a:p>
      </dsp:txBody>
      <dsp:txXfrm>
        <a:off x="31070" y="1552258"/>
        <a:ext cx="8167460" cy="574340"/>
      </dsp:txXfrm>
    </dsp:sp>
    <dsp:sp modelId="{D0DB6CA3-8664-0D41-A46A-14EED15BFB70}">
      <dsp:nvSpPr>
        <dsp:cNvPr id="0" name=""/>
        <dsp:cNvSpPr/>
      </dsp:nvSpPr>
      <dsp:spPr>
        <a:xfrm>
          <a:off x="0" y="2255588"/>
          <a:ext cx="8229600" cy="636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 err="1"/>
            <a:t>Resectable</a:t>
          </a:r>
          <a:r>
            <a:rPr lang="en-GB" sz="1600" kern="1200" dirty="0"/>
            <a:t> carcinosis (carcinosis at the entire small bowel serosa or gastric serosa)</a:t>
          </a:r>
          <a:endParaRPr lang="en-US" sz="1600" kern="1200" dirty="0"/>
        </a:p>
      </dsp:txBody>
      <dsp:txXfrm>
        <a:off x="31070" y="2286658"/>
        <a:ext cx="8167460" cy="574340"/>
      </dsp:txXfrm>
    </dsp:sp>
    <dsp:sp modelId="{1C119EC5-52FD-8143-9824-4AC499E39832}">
      <dsp:nvSpPr>
        <dsp:cNvPr id="0" name=""/>
        <dsp:cNvSpPr/>
      </dsp:nvSpPr>
      <dsp:spPr>
        <a:xfrm>
          <a:off x="0" y="2989988"/>
          <a:ext cx="8229600" cy="636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Patients MUST understand this type of surgery(COMPLEXITY + COMPLICATIONS) </a:t>
          </a:r>
        </a:p>
      </dsp:txBody>
      <dsp:txXfrm>
        <a:off x="31070" y="3021058"/>
        <a:ext cx="8167460" cy="5743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E01B7B-3EB4-414A-BF0D-DFC5C6D48F3E}">
      <dsp:nvSpPr>
        <dsp:cNvPr id="0" name=""/>
        <dsp:cNvSpPr/>
      </dsp:nvSpPr>
      <dsp:spPr>
        <a:xfrm>
          <a:off x="716561" y="363903"/>
          <a:ext cx="1164375" cy="11643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CD9045-7F49-42FA-A572-D27E8BA86016}">
      <dsp:nvSpPr>
        <dsp:cNvPr id="0" name=""/>
        <dsp:cNvSpPr/>
      </dsp:nvSpPr>
      <dsp:spPr>
        <a:xfrm>
          <a:off x="4998" y="1908633"/>
          <a:ext cx="2587500" cy="990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Pretreatment work up</a:t>
          </a:r>
        </a:p>
      </dsp:txBody>
      <dsp:txXfrm>
        <a:off x="4998" y="1908633"/>
        <a:ext cx="2587500" cy="990966"/>
      </dsp:txXfrm>
    </dsp:sp>
    <dsp:sp modelId="{CA585BA3-60B0-4B67-B4DC-1ACC2DA5DDFF}">
      <dsp:nvSpPr>
        <dsp:cNvPr id="0" name=""/>
        <dsp:cNvSpPr/>
      </dsp:nvSpPr>
      <dsp:spPr>
        <a:xfrm>
          <a:off x="5289773" y="363903"/>
          <a:ext cx="1164375" cy="116437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0E64A0-2BEB-4ED0-9CF6-2358811FA052}">
      <dsp:nvSpPr>
        <dsp:cNvPr id="0" name=""/>
        <dsp:cNvSpPr/>
      </dsp:nvSpPr>
      <dsp:spPr>
        <a:xfrm>
          <a:off x="3045311" y="1908633"/>
          <a:ext cx="5653299" cy="990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Gynaecological Oncology MDT 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Management</a:t>
          </a:r>
          <a:r>
            <a:rPr lang="el-GR" sz="1800" kern="1200" dirty="0"/>
            <a:t> </a:t>
          </a:r>
          <a:r>
            <a:rPr lang="en-GB" sz="1800" kern="1200" dirty="0"/>
            <a:t>in GO </a:t>
          </a:r>
          <a:r>
            <a:rPr lang="en-GB" sz="1800" kern="1200" dirty="0" err="1"/>
            <a:t>Centers</a:t>
          </a:r>
          <a:endParaRPr lang="en-US" sz="1800" kern="1200" dirty="0"/>
        </a:p>
      </dsp:txBody>
      <dsp:txXfrm>
        <a:off x="3045311" y="1908633"/>
        <a:ext cx="5653299" cy="99096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225334-C8B5-B542-8D9F-86C3F21C3292}">
      <dsp:nvSpPr>
        <dsp:cNvPr id="0" name=""/>
        <dsp:cNvSpPr/>
      </dsp:nvSpPr>
      <dsp:spPr>
        <a:xfrm>
          <a:off x="0" y="64379"/>
          <a:ext cx="4929186" cy="3042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Splenectomy n=23 (19.5%) </a:t>
          </a:r>
        </a:p>
      </dsp:txBody>
      <dsp:txXfrm>
        <a:off x="14850" y="79229"/>
        <a:ext cx="4899486" cy="274500"/>
      </dsp:txXfrm>
    </dsp:sp>
    <dsp:sp modelId="{3D6AE838-755E-6745-B20E-D722C68A4BBA}">
      <dsp:nvSpPr>
        <dsp:cNvPr id="0" name=""/>
        <dsp:cNvSpPr/>
      </dsp:nvSpPr>
      <dsp:spPr>
        <a:xfrm>
          <a:off x="0" y="406019"/>
          <a:ext cx="4929186" cy="304200"/>
        </a:xfrm>
        <a:prstGeom prst="roundRect">
          <a:avLst/>
        </a:prstGeom>
        <a:solidFill>
          <a:schemeClr val="accent5">
            <a:hueOff val="149507"/>
            <a:satOff val="3122"/>
            <a:lumOff val="-17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Resection in stomach/lesser sack n=31 (26.3%)</a:t>
          </a:r>
        </a:p>
      </dsp:txBody>
      <dsp:txXfrm>
        <a:off x="14850" y="420869"/>
        <a:ext cx="4899486" cy="274500"/>
      </dsp:txXfrm>
    </dsp:sp>
    <dsp:sp modelId="{D1DD4BD9-8066-5C49-98A9-736246748BC0}">
      <dsp:nvSpPr>
        <dsp:cNvPr id="0" name=""/>
        <dsp:cNvSpPr/>
      </dsp:nvSpPr>
      <dsp:spPr>
        <a:xfrm>
          <a:off x="0" y="747659"/>
          <a:ext cx="4929186" cy="304200"/>
        </a:xfrm>
        <a:prstGeom prst="roundRect">
          <a:avLst/>
        </a:prstGeom>
        <a:solidFill>
          <a:schemeClr val="accent5">
            <a:hueOff val="299015"/>
            <a:satOff val="6244"/>
            <a:lumOff val="-3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Diaphragmatic stripping/resection n=79 (67%) </a:t>
          </a:r>
        </a:p>
      </dsp:txBody>
      <dsp:txXfrm>
        <a:off x="14850" y="762509"/>
        <a:ext cx="4899486" cy="274500"/>
      </dsp:txXfrm>
    </dsp:sp>
    <dsp:sp modelId="{47E547CF-3D89-6545-B1AD-DD4810759B14}">
      <dsp:nvSpPr>
        <dsp:cNvPr id="0" name=""/>
        <dsp:cNvSpPr/>
      </dsp:nvSpPr>
      <dsp:spPr>
        <a:xfrm>
          <a:off x="0" y="1089299"/>
          <a:ext cx="4929186" cy="304200"/>
        </a:xfrm>
        <a:prstGeom prst="roundRect">
          <a:avLst/>
        </a:prstGeom>
        <a:solidFill>
          <a:schemeClr val="accent5">
            <a:hueOff val="448522"/>
            <a:satOff val="9366"/>
            <a:lumOff val="-53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Large bowel resection n=81 (68.6%)</a:t>
          </a:r>
        </a:p>
      </dsp:txBody>
      <dsp:txXfrm>
        <a:off x="14850" y="1104149"/>
        <a:ext cx="4899486" cy="274500"/>
      </dsp:txXfrm>
    </dsp:sp>
    <dsp:sp modelId="{785C3DD3-2337-9B40-92E8-B1BF2DE62CD3}">
      <dsp:nvSpPr>
        <dsp:cNvPr id="0" name=""/>
        <dsp:cNvSpPr/>
      </dsp:nvSpPr>
      <dsp:spPr>
        <a:xfrm>
          <a:off x="0" y="1430939"/>
          <a:ext cx="4929186" cy="304200"/>
        </a:xfrm>
        <a:prstGeom prst="roundRect">
          <a:avLst/>
        </a:prstGeom>
        <a:solidFill>
          <a:schemeClr val="accent5">
            <a:hueOff val="598029"/>
            <a:satOff val="12488"/>
            <a:lumOff val="-71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Small bowel resection n=32 (27.1%)</a:t>
          </a:r>
        </a:p>
      </dsp:txBody>
      <dsp:txXfrm>
        <a:off x="14850" y="1445789"/>
        <a:ext cx="4899486" cy="274500"/>
      </dsp:txXfrm>
    </dsp:sp>
    <dsp:sp modelId="{E4E56CB2-1377-4A4B-9663-806571059B58}">
      <dsp:nvSpPr>
        <dsp:cNvPr id="0" name=""/>
        <dsp:cNvSpPr/>
      </dsp:nvSpPr>
      <dsp:spPr>
        <a:xfrm>
          <a:off x="0" y="1772579"/>
          <a:ext cx="4929186" cy="304200"/>
        </a:xfrm>
        <a:prstGeom prst="roundRect">
          <a:avLst/>
        </a:prstGeom>
        <a:solidFill>
          <a:schemeClr val="accent5">
            <a:hueOff val="747536"/>
            <a:satOff val="15610"/>
            <a:lumOff val="-89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Liver/ liver capsule resection n=46 (39%)</a:t>
          </a:r>
        </a:p>
      </dsp:txBody>
      <dsp:txXfrm>
        <a:off x="14850" y="1787429"/>
        <a:ext cx="4899486" cy="274500"/>
      </dsp:txXfrm>
    </dsp:sp>
    <dsp:sp modelId="{88584ECC-B43D-6A4B-96D6-9FF0380D3A49}">
      <dsp:nvSpPr>
        <dsp:cNvPr id="0" name=""/>
        <dsp:cNvSpPr/>
      </dsp:nvSpPr>
      <dsp:spPr>
        <a:xfrm>
          <a:off x="0" y="2114219"/>
          <a:ext cx="4929186" cy="304200"/>
        </a:xfrm>
        <a:prstGeom prst="roundRect">
          <a:avLst/>
        </a:prstGeom>
        <a:solidFill>
          <a:schemeClr val="accent5">
            <a:hueOff val="897044"/>
            <a:satOff val="18733"/>
            <a:lumOff val="-107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Pelvic LND n=47 (40%)</a:t>
          </a:r>
        </a:p>
      </dsp:txBody>
      <dsp:txXfrm>
        <a:off x="14850" y="2129069"/>
        <a:ext cx="4899486" cy="274500"/>
      </dsp:txXfrm>
    </dsp:sp>
    <dsp:sp modelId="{747E2D5B-FC1E-E144-9D33-5B8BD93F2253}">
      <dsp:nvSpPr>
        <dsp:cNvPr id="0" name=""/>
        <dsp:cNvSpPr/>
      </dsp:nvSpPr>
      <dsp:spPr>
        <a:xfrm>
          <a:off x="0" y="2455860"/>
          <a:ext cx="4929186" cy="304200"/>
        </a:xfrm>
        <a:prstGeom prst="roundRect">
          <a:avLst/>
        </a:prstGeom>
        <a:solidFill>
          <a:schemeClr val="accent5">
            <a:hueOff val="1046551"/>
            <a:satOff val="21855"/>
            <a:lumOff val="-124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Paraaortic LND n=47 (40%)</a:t>
          </a:r>
        </a:p>
      </dsp:txBody>
      <dsp:txXfrm>
        <a:off x="14850" y="2470710"/>
        <a:ext cx="4899486" cy="274500"/>
      </dsp:txXfrm>
    </dsp:sp>
    <dsp:sp modelId="{C4CC325A-550F-534A-B49D-A42922405AC0}">
      <dsp:nvSpPr>
        <dsp:cNvPr id="0" name=""/>
        <dsp:cNvSpPr/>
      </dsp:nvSpPr>
      <dsp:spPr>
        <a:xfrm>
          <a:off x="0" y="2797500"/>
          <a:ext cx="4929186" cy="304200"/>
        </a:xfrm>
        <a:prstGeom prst="roundRect">
          <a:avLst/>
        </a:prstGeom>
        <a:solidFill>
          <a:schemeClr val="accent5">
            <a:hueOff val="1196058"/>
            <a:satOff val="24977"/>
            <a:lumOff val="-14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Cholecystectomy n=3 (2.5%)</a:t>
          </a:r>
        </a:p>
      </dsp:txBody>
      <dsp:txXfrm>
        <a:off x="14850" y="2812350"/>
        <a:ext cx="4899486" cy="274500"/>
      </dsp:txXfrm>
    </dsp:sp>
    <dsp:sp modelId="{62E3CB09-A1C7-4743-88CF-B7133DC52ADA}">
      <dsp:nvSpPr>
        <dsp:cNvPr id="0" name=""/>
        <dsp:cNvSpPr/>
      </dsp:nvSpPr>
      <dsp:spPr>
        <a:xfrm>
          <a:off x="0" y="3139140"/>
          <a:ext cx="4929186" cy="304200"/>
        </a:xfrm>
        <a:prstGeom prst="roundRect">
          <a:avLst/>
        </a:prstGeom>
        <a:solidFill>
          <a:schemeClr val="accent5">
            <a:hueOff val="1345566"/>
            <a:satOff val="28099"/>
            <a:lumOff val="-16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Partial pleura resection n=20 (17%)</a:t>
          </a:r>
        </a:p>
      </dsp:txBody>
      <dsp:txXfrm>
        <a:off x="14850" y="3153990"/>
        <a:ext cx="4899486" cy="274500"/>
      </dsp:txXfrm>
    </dsp:sp>
    <dsp:sp modelId="{1C47CFA5-15BB-0D42-A453-D16E37B46424}">
      <dsp:nvSpPr>
        <dsp:cNvPr id="0" name=""/>
        <dsp:cNvSpPr/>
      </dsp:nvSpPr>
      <dsp:spPr>
        <a:xfrm>
          <a:off x="0" y="3480780"/>
          <a:ext cx="4929186" cy="304200"/>
        </a:xfrm>
        <a:prstGeom prst="roundRect">
          <a:avLst/>
        </a:prstGeom>
        <a:solidFill>
          <a:schemeClr val="accent5">
            <a:hueOff val="1495073"/>
            <a:satOff val="31221"/>
            <a:lumOff val="-17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Peritoneal stripping n=115 (98%)</a:t>
          </a:r>
        </a:p>
      </dsp:txBody>
      <dsp:txXfrm>
        <a:off x="14850" y="3495630"/>
        <a:ext cx="4899486" cy="274500"/>
      </dsp:txXfrm>
    </dsp:sp>
    <dsp:sp modelId="{BDA4C97A-9C7F-2B43-B09C-65C3FAAD6A1E}">
      <dsp:nvSpPr>
        <dsp:cNvPr id="0" name=""/>
        <dsp:cNvSpPr/>
      </dsp:nvSpPr>
      <dsp:spPr>
        <a:xfrm>
          <a:off x="0" y="3822420"/>
          <a:ext cx="4929186" cy="304200"/>
        </a:xfrm>
        <a:prstGeom prst="roundRect">
          <a:avLst/>
        </a:prstGeom>
        <a:solidFill>
          <a:schemeClr val="accent5">
            <a:hueOff val="1644580"/>
            <a:satOff val="34343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Coeliac trunc/subdiaphragmatic LN removal n=9 (8%)</a:t>
          </a:r>
        </a:p>
      </dsp:txBody>
      <dsp:txXfrm>
        <a:off x="14850" y="3837270"/>
        <a:ext cx="4899486" cy="2745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8AB56-870F-4332-B271-571538C14B63}" type="datetimeFigureOut">
              <a:rPr lang="en-GB" smtClean="0"/>
              <a:pPr/>
              <a:t>25/11/2024</a:t>
            </a:fld>
            <a:endParaRPr lang="en-GB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GB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84FD2C-7ADF-43AF-AC72-B77181E0DC05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84FD2C-7ADF-43AF-AC72-B77181E0DC05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9482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84FD2C-7ADF-43AF-AC72-B77181E0DC05}" type="slidenum">
              <a:rPr lang="en-GB" smtClean="0"/>
              <a:pPr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21028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More recently, the approach to secondary, tertiary, and later recurrence has been changed by the introduction of PARP inhibitors, which resulted effective as maintenance monotherapy in both platinum-sensitive and platinum-resistant recurrence when the genetic background of the </a:t>
            </a:r>
            <a:r>
              <a:rPr lang="en-GB" sz="1200" dirty="0" err="1"/>
              <a:t>tumor</a:t>
            </a:r>
            <a:r>
              <a:rPr lang="en-GB" sz="1200" dirty="0"/>
              <a:t> allows their application with a significant improvement of oncological outcomes.</a:t>
            </a:r>
            <a:endParaRPr lang="en-US" sz="1200" dirty="0"/>
          </a:p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84FD2C-7ADF-43AF-AC72-B77181E0DC05}" type="slidenum">
              <a:rPr lang="en-GB" smtClean="0"/>
              <a:pPr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50657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84FD2C-7ADF-43AF-AC72-B77181E0DC05}" type="slidenum">
              <a:rPr lang="en-GB" smtClean="0"/>
              <a:pPr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4200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200" dirty="0">
                <a:latin typeface="Arial" pitchFamily="34" charset="0"/>
              </a:rPr>
              <a:t>Japan has a low incidence ? Dietary causes(animal fat) / </a:t>
            </a:r>
            <a:r>
              <a:rPr lang="en-GB" sz="1200" dirty="0" err="1">
                <a:latin typeface="Arial" pitchFamily="34" charset="0"/>
              </a:rPr>
              <a:t>protectants</a:t>
            </a:r>
            <a:r>
              <a:rPr lang="en-GB" sz="1200" dirty="0">
                <a:latin typeface="Arial" pitchFamily="34" charset="0"/>
              </a:rPr>
              <a:t> (vegetable fibre)</a:t>
            </a:r>
          </a:p>
          <a:p>
            <a:endParaRPr lang="en-GB" sz="1200" dirty="0">
              <a:latin typeface="Arial" pitchFamily="34" charset="0"/>
            </a:endParaRPr>
          </a:p>
          <a:p>
            <a:r>
              <a:rPr lang="en-GB" sz="1200" dirty="0">
                <a:latin typeface="Arial" pitchFamily="34" charset="0"/>
              </a:rPr>
              <a:t>Japanese women who emigrate to USA, and their daughters have an increased incidence</a:t>
            </a:r>
          </a:p>
          <a:p>
            <a:endParaRPr lang="en-GB" sz="1200" dirty="0">
              <a:latin typeface="Arial" pitchFamily="34" charset="0"/>
            </a:endParaRPr>
          </a:p>
          <a:p>
            <a:r>
              <a:rPr lang="en-GB" sz="1200" dirty="0">
                <a:latin typeface="Arial" pitchFamily="34" charset="0"/>
              </a:rPr>
              <a:t>Age-specific mortality curve becomes parallel with general population at 15-20 years post diagnosis</a:t>
            </a:r>
          </a:p>
          <a:p>
            <a:endParaRPr lang="en-GB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4FD2C-7ADF-43AF-AC72-B77181E0DC05}" type="slidenum">
              <a:rPr lang="en-GB" smtClean="0"/>
              <a:pPr/>
              <a:t>8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0804DD-05D4-46B6-A15D-2858D21ACFBD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82613" y="798513"/>
            <a:ext cx="5694362" cy="3203575"/>
          </a:xfrm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9750"/>
            <a:ext cx="5029200" cy="3381375"/>
          </a:xfrm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160245-E950-46E8-A1E8-2F84FF687EF0}" type="slidenum">
              <a:rPr lang="de-DE" smtClean="0"/>
              <a:pPr/>
              <a:t>20</a:t>
            </a:fld>
            <a:endParaRPr lang="de-DE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“The hypothesis that platinum-resistant clones are generated by </a:t>
            </a:r>
            <a:r>
              <a:rPr lang="en-US" sz="1200" dirty="0" err="1"/>
              <a:t>clonal</a:t>
            </a:r>
            <a:r>
              <a:rPr lang="en-US" sz="1200" dirty="0"/>
              <a:t> diversity from the outset of the disease and co-exist in the </a:t>
            </a:r>
            <a:r>
              <a:rPr lang="en-US" sz="1200" dirty="0" err="1"/>
              <a:t>chemonaive</a:t>
            </a:r>
            <a:r>
              <a:rPr lang="en-US" sz="1200" dirty="0"/>
              <a:t> state, and represent a slowly growing </a:t>
            </a:r>
            <a:r>
              <a:rPr lang="en-US" sz="1200" dirty="0" err="1"/>
              <a:t>chemoresistant</a:t>
            </a:r>
            <a:r>
              <a:rPr lang="en-US" sz="1200" dirty="0"/>
              <a:t> “second disease” that eventually recurs clinically well after the dominant presenting clone has been thoroughly controlled”</a:t>
            </a:r>
            <a:endParaRPr lang="de-DE" sz="1200" dirty="0"/>
          </a:p>
          <a:p>
            <a:endParaRPr lang="en-GB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4FD2C-7ADF-43AF-AC72-B77181E0DC05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45754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84FD2C-7ADF-43AF-AC72-B77181E0DC05}" type="slidenum">
              <a:rPr lang="en-GB" smtClean="0"/>
              <a:pPr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9973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84FD2C-7ADF-43AF-AC72-B77181E0DC05}" type="slidenum">
              <a:rPr lang="en-GB" smtClean="0"/>
              <a:pPr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63748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84FD2C-7ADF-43AF-AC72-B77181E0DC05}" type="slidenum">
              <a:rPr lang="en-GB" smtClean="0"/>
              <a:pPr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95247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84FD2C-7ADF-43AF-AC72-B77181E0DC05}" type="slidenum">
              <a:rPr lang="en-GB" smtClean="0"/>
              <a:pPr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54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90626" y="1010210"/>
            <a:ext cx="7667244" cy="60512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690626" y="3224773"/>
            <a:ext cx="7667244" cy="60512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690626" y="1113584"/>
            <a:ext cx="7667244" cy="20574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0" name="Group 9"/>
          <p:cNvGrpSpPr/>
          <p:nvPr/>
        </p:nvGrpSpPr>
        <p:grpSpPr>
          <a:xfrm>
            <a:off x="7236911" y="3051692"/>
            <a:ext cx="810678" cy="810677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074167"/>
            <a:ext cx="7475220" cy="2276856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5400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3291840"/>
            <a:ext cx="5918454" cy="802386"/>
          </a:xfrm>
        </p:spPr>
        <p:txBody>
          <a:bodyPr>
            <a:normAutofit/>
          </a:bodyPr>
          <a:lstStyle>
            <a:lvl1pPr marL="0" indent="0" algn="l">
              <a:buNone/>
              <a:defRPr sz="1650">
                <a:solidFill>
                  <a:schemeClr val="tx1"/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461C1-B401-48C9-91EF-4F5DDDCB94F0}" type="datetimeFigureOut">
              <a:rPr lang="en-GB" smtClean="0"/>
              <a:pPr/>
              <a:t>25/11/2024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94550" y="3217001"/>
            <a:ext cx="895401" cy="480060"/>
          </a:xfrm>
        </p:spPr>
        <p:txBody>
          <a:bodyPr/>
          <a:lstStyle>
            <a:lvl1pPr>
              <a:defRPr sz="2100" b="0"/>
            </a:lvl1pPr>
          </a:lstStyle>
          <a:p>
            <a:fld id="{8CCB6C9D-7AFA-4025-B667-97123C5B4E3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1928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461C1-B401-48C9-91EF-4F5DDDCB94F0}" type="datetimeFigureOut">
              <a:rPr lang="en-GB" smtClean="0"/>
              <a:pPr/>
              <a:t>25/11/2024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B6C9D-7AFA-4025-B667-97123C5B4E3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0532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00050"/>
            <a:ext cx="1914525" cy="42291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400050"/>
            <a:ext cx="5629275" cy="42291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461C1-B401-48C9-91EF-4F5DDDCB94F0}" type="datetimeFigureOut">
              <a:rPr lang="en-GB" smtClean="0"/>
              <a:pPr/>
              <a:t>25/11/2024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B6C9D-7AFA-4025-B667-97123C5B4E3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39722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1" y="259556"/>
            <a:ext cx="6696075" cy="36790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05B651-D916-49E1-AC40-D5DF974B44F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6447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461C1-B401-48C9-91EF-4F5DDDCB94F0}" type="datetimeFigureOut">
              <a:rPr lang="en-GB" smtClean="0"/>
              <a:pPr/>
              <a:t>25/11/2024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B6C9D-7AFA-4025-B667-97123C5B4E3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5915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688492"/>
            <a:ext cx="9144000" cy="1455008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918972"/>
            <a:ext cx="6960870" cy="264033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5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1" y="3765042"/>
            <a:ext cx="6789420" cy="800100"/>
          </a:xfrm>
        </p:spPr>
        <p:txBody>
          <a:bodyPr anchor="t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4704588"/>
            <a:ext cx="1983232" cy="273844"/>
          </a:xfrm>
        </p:spPr>
        <p:txBody>
          <a:bodyPr/>
          <a:lstStyle/>
          <a:p>
            <a:fld id="{34D461C1-B401-48C9-91EF-4F5DDDCB94F0}" type="datetimeFigureOut">
              <a:rPr lang="en-GB" smtClean="0"/>
              <a:pPr/>
              <a:t>25/11/2024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7031" y="4704588"/>
            <a:ext cx="4745736" cy="273844"/>
          </a:xfrm>
        </p:spPr>
        <p:txBody>
          <a:bodyPr/>
          <a:lstStyle/>
          <a:p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673049" y="1744386"/>
            <a:ext cx="810678" cy="810677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776" y="1879600"/>
            <a:ext cx="891224" cy="540249"/>
          </a:xfrm>
        </p:spPr>
        <p:txBody>
          <a:bodyPr/>
          <a:lstStyle>
            <a:lvl1pPr>
              <a:defRPr sz="2100"/>
            </a:lvl1pPr>
          </a:lstStyle>
          <a:p>
            <a:fld id="{8CCB6C9D-7AFA-4025-B667-97123C5B4E3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4966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2386" y="1645920"/>
            <a:ext cx="3566160" cy="298323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3168" y="1645920"/>
            <a:ext cx="3566160" cy="298323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461C1-B401-48C9-91EF-4F5DDDCB94F0}" type="datetimeFigureOut">
              <a:rPr lang="en-GB" smtClean="0"/>
              <a:pPr/>
              <a:t>25/11/2024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B6C9D-7AFA-4025-B667-97123C5B4E3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92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100" y="1536192"/>
            <a:ext cx="3566160" cy="480060"/>
          </a:xfrm>
        </p:spPr>
        <p:txBody>
          <a:bodyPr anchor="ctr">
            <a:normAutofit/>
          </a:bodyPr>
          <a:lstStyle>
            <a:lvl1pPr marL="0" indent="0">
              <a:buNone/>
              <a:defRPr sz="1500" b="1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2386" y="2057400"/>
            <a:ext cx="3566160" cy="246888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3168" y="1536192"/>
            <a:ext cx="3566160" cy="480060"/>
          </a:xfrm>
        </p:spPr>
        <p:txBody>
          <a:bodyPr anchor="ctr">
            <a:normAutofit/>
          </a:bodyPr>
          <a:lstStyle>
            <a:lvl1pPr marL="0" indent="0">
              <a:buNone/>
              <a:defRPr sz="1500" b="1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3168" y="2057400"/>
            <a:ext cx="3566160" cy="246888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461C1-B401-48C9-91EF-4F5DDDCB94F0}" type="datetimeFigureOut">
              <a:rPr lang="en-GB" smtClean="0"/>
              <a:pPr/>
              <a:t>25/11/2024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B6C9D-7AFA-4025-B667-97123C5B4E3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327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461C1-B401-48C9-91EF-4F5DDDCB94F0}" type="datetimeFigureOut">
              <a:rPr lang="en-GB" smtClean="0"/>
              <a:pPr/>
              <a:t>25/11/2024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B6C9D-7AFA-4025-B667-97123C5B4E3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2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461C1-B401-48C9-91EF-4F5DDDCB94F0}" type="datetimeFigureOut">
              <a:rPr lang="en-GB" smtClean="0"/>
              <a:pPr/>
              <a:t>25/11/2024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B6C9D-7AFA-4025-B667-97123C5B4E3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1095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51434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514350"/>
            <a:ext cx="2400300" cy="130302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514350"/>
            <a:ext cx="5033772" cy="3765042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1817370"/>
            <a:ext cx="2400300" cy="24688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750"/>
              </a:spcBef>
              <a:buNone/>
              <a:defRPr sz="1050">
                <a:solidFill>
                  <a:schemeClr val="accent1">
                    <a:lumMod val="50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461C1-B401-48C9-91EF-4F5DDDCB94F0}" type="datetimeFigureOut">
              <a:rPr lang="en-GB" smtClean="0"/>
              <a:pPr/>
              <a:t>25/11/2024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B6C9D-7AFA-4025-B667-97123C5B4E3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179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51434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514350"/>
            <a:ext cx="2400300" cy="130302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227805" cy="51435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1817370"/>
            <a:ext cx="2400300" cy="24688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750"/>
              </a:spcBef>
              <a:buNone/>
              <a:defRPr sz="1050">
                <a:solidFill>
                  <a:schemeClr val="accent1">
                    <a:lumMod val="50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461C1-B401-48C9-91EF-4F5DDDCB94F0}" type="datetimeFigureOut">
              <a:rPr lang="en-GB" smtClean="0"/>
              <a:pPr/>
              <a:t>25/11/2024</a:t>
            </a:fld>
            <a:endParaRPr lang="en-GB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B6C9D-7AFA-4025-B667-97123C5B4E3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2570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2386" y="363474"/>
            <a:ext cx="7543800" cy="1207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386" y="1591056"/>
            <a:ext cx="7543800" cy="30380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3318" y="4704588"/>
            <a:ext cx="245516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2"/>
                </a:solidFill>
              </a:defRPr>
            </a:lvl1pPr>
          </a:lstStyle>
          <a:p>
            <a:fld id="{34D461C1-B401-48C9-91EF-4F5DDDCB94F0}" type="datetimeFigureOut">
              <a:rPr lang="en-GB" smtClean="0"/>
              <a:pPr/>
              <a:t>25/11/2024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6102" y="4704588"/>
            <a:ext cx="474573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4704588"/>
            <a:ext cx="48006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0">
                <a:solidFill>
                  <a:srgbClr val="FFFFFF"/>
                </a:solidFill>
                <a:latin typeface="+mj-lt"/>
              </a:defRPr>
            </a:lvl1pPr>
          </a:lstStyle>
          <a:p>
            <a:fld id="{8CCB6C9D-7AFA-4025-B667-97123C5B4E3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5200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kern="1200" cap="none" baseline="0">
          <a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37160" indent="-137160" algn="l" defTabSz="685800" rtl="0" eaLnBrk="1" latinLnBrk="0" hangingPunct="1">
        <a:lnSpc>
          <a:spcPct val="90000"/>
        </a:lnSpc>
        <a:spcBef>
          <a:spcPts val="9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60120" indent="-13716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425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650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875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emf"/><Relationship Id="rId4" Type="http://schemas.openxmlformats.org/officeDocument/2006/relationships/oleObject" Target="../embeddings/oleObject2.bin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39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hdphoto" Target="../media/hdphoto2.wdp"/><Relationship Id="rId7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tiff"/><Relationship Id="rId5" Type="http://schemas.openxmlformats.org/officeDocument/2006/relationships/image" Target="../media/image5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://www.targetovariancancer.org.uk/what-are-symptoms-ovarian-cancer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3568" y="1311610"/>
            <a:ext cx="7704856" cy="2052228"/>
          </a:xfrm>
        </p:spPr>
        <p:txBody>
          <a:bodyPr/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Primary management of advanced EOC</a:t>
            </a:r>
            <a:br>
              <a:rPr lang="en-GB" sz="2400" dirty="0">
                <a:solidFill>
                  <a:srgbClr val="002060"/>
                </a:solidFill>
              </a:rPr>
            </a:br>
            <a:br>
              <a:rPr lang="en-GB" sz="2400" dirty="0">
                <a:solidFill>
                  <a:srgbClr val="002060"/>
                </a:solidFill>
              </a:rPr>
            </a:br>
            <a:r>
              <a:rPr lang="en-GB" sz="2400" dirty="0">
                <a:solidFill>
                  <a:srgbClr val="002060"/>
                </a:solidFill>
              </a:rPr>
              <a:t> </a:t>
            </a:r>
            <a:br>
              <a:rPr lang="en-GB" sz="2400" dirty="0">
                <a:solidFill>
                  <a:srgbClr val="002060"/>
                </a:solidFill>
              </a:rPr>
            </a:br>
            <a:r>
              <a:rPr lang="en-GB" sz="2400" dirty="0">
                <a:solidFill>
                  <a:srgbClr val="002060"/>
                </a:solidFill>
              </a:rPr>
              <a:t>Up front surgery with primary cytoreduction</a:t>
            </a:r>
            <a:endParaRPr lang="en-GB" sz="24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6" name="3 - TextBox">
            <a:extLst>
              <a:ext uri="{FF2B5EF4-FFF2-40B4-BE49-F238E27FC236}">
                <a16:creationId xmlns:a16="http://schemas.microsoft.com/office/drawing/2014/main" id="{8C06BCC4-86E3-A353-8C65-F366DA9A16BA}"/>
              </a:ext>
            </a:extLst>
          </p:cNvPr>
          <p:cNvSpPr txBox="1"/>
          <p:nvPr/>
        </p:nvSpPr>
        <p:spPr>
          <a:xfrm>
            <a:off x="1172469" y="3412146"/>
            <a:ext cx="6855916" cy="1686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  <a:latin typeface="Arial Narrow" pitchFamily="34" charset="0"/>
              </a:rPr>
              <a:t>Dr  Kostas  Lathouras  PhD</a:t>
            </a:r>
          </a:p>
          <a:p>
            <a:pPr marL="16933" marR="6773" indent="316637" algn="ctr">
              <a:lnSpc>
                <a:spcPct val="104200"/>
              </a:lnSpc>
              <a:spcBef>
                <a:spcPts val="53"/>
              </a:spcBef>
            </a:pPr>
            <a:endParaRPr lang="en-GB" sz="1400" b="1" dirty="0">
              <a:solidFill>
                <a:srgbClr val="002060"/>
              </a:solidFill>
              <a:latin typeface="Arial Narrow" pitchFamily="34" charset="0"/>
            </a:endParaRPr>
          </a:p>
          <a:p>
            <a:pPr marL="16933" marR="6773" indent="316637" algn="ctr">
              <a:lnSpc>
                <a:spcPct val="104200"/>
              </a:lnSpc>
              <a:spcBef>
                <a:spcPts val="53"/>
              </a:spcBef>
            </a:pPr>
            <a:endParaRPr lang="en-GB" sz="1400" b="1" spc="-33" dirty="0">
              <a:solidFill>
                <a:srgbClr val="002060"/>
              </a:solidFill>
              <a:latin typeface="Arial Narrow" pitchFamily="34" charset="0"/>
              <a:cs typeface="Microsoft Sans Serif"/>
            </a:endParaRPr>
          </a:p>
          <a:p>
            <a:pPr marL="16933" marR="6773" indent="316637" algn="ctr">
              <a:lnSpc>
                <a:spcPct val="104200"/>
              </a:lnSpc>
              <a:spcBef>
                <a:spcPts val="53"/>
              </a:spcBef>
            </a:pPr>
            <a:r>
              <a:rPr lang="en-GB" sz="1400" b="1" spc="-33" dirty="0">
                <a:solidFill>
                  <a:srgbClr val="002060"/>
                </a:solidFill>
                <a:cs typeface="Microsoft Sans Serif"/>
              </a:rPr>
              <a:t>Consultant  Gynaecological Oncologist  </a:t>
            </a:r>
          </a:p>
          <a:p>
            <a:pPr marL="16933" marR="6773" indent="316637" algn="ctr">
              <a:lnSpc>
                <a:spcPct val="104200"/>
              </a:lnSpc>
              <a:spcBef>
                <a:spcPts val="53"/>
              </a:spcBef>
            </a:pPr>
            <a:r>
              <a:rPr lang="el-GR" sz="1400" b="1" dirty="0">
                <a:solidFill>
                  <a:srgbClr val="002060"/>
                </a:solidFill>
                <a:cs typeface="Microsoft Sans Serif"/>
              </a:rPr>
              <a:t> </a:t>
            </a:r>
            <a:endParaRPr lang="en-GB" sz="1400" b="1" dirty="0">
              <a:solidFill>
                <a:srgbClr val="002060"/>
              </a:solidFill>
              <a:cs typeface="Microsoft Sans Serif"/>
            </a:endParaRPr>
          </a:p>
          <a:p>
            <a:pPr algn="ctr"/>
            <a:endParaRPr lang="en-GB" sz="1400" b="1" i="1" dirty="0">
              <a:solidFill>
                <a:srgbClr val="002060"/>
              </a:solidFill>
              <a:cs typeface="Arial Narrow" panose="020B0604020202020204" pitchFamily="34" charset="0"/>
            </a:endParaRPr>
          </a:p>
          <a:p>
            <a:pPr algn="ctr"/>
            <a:r>
              <a:rPr lang="en-GB" sz="1000" b="1" i="1" dirty="0">
                <a:solidFill>
                  <a:srgbClr val="002060"/>
                </a:solidFill>
                <a:cs typeface="Arial Narrow" panose="020B0604020202020204" pitchFamily="34" charset="0"/>
              </a:rPr>
              <a:t>Honorary Senior Clinical Lecturer in Department of Cancer and Surgery at Imperial College London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6A5465-1EDE-9DBD-873D-60157EB8E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4855" y="4659982"/>
            <a:ext cx="1403649" cy="461039"/>
          </a:xfrm>
          <a:prstGeom prst="rect">
            <a:avLst/>
          </a:prstGeom>
        </p:spPr>
      </p:pic>
      <p:pic>
        <p:nvPicPr>
          <p:cNvPr id="8" name="Picture 2" descr="Imperial College London University Apply">
            <a:extLst>
              <a:ext uri="{FF2B5EF4-FFF2-40B4-BE49-F238E27FC236}">
                <a16:creationId xmlns:a16="http://schemas.microsoft.com/office/drawing/2014/main" id="{CBD8D66B-4F1A-1025-AD80-74323DE69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60244"/>
            <a:ext cx="1403648" cy="46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068FB0-0A15-A40F-173C-8FF1E24CC7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-20538"/>
            <a:ext cx="8352928" cy="136815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492A38-54FF-334D-BA89-EA134EDEE2CD}"/>
              </a:ext>
            </a:extLst>
          </p:cNvPr>
          <p:cNvSpPr txBox="1"/>
          <p:nvPr/>
        </p:nvSpPr>
        <p:spPr>
          <a:xfrm>
            <a:off x="129242" y="3435846"/>
            <a:ext cx="5306854" cy="11041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dirty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Pathogenesis of ovarian carcinomas</a:t>
            </a:r>
          </a:p>
        </p:txBody>
      </p:sp>
      <p:pic>
        <p:nvPicPr>
          <p:cNvPr id="7170" name="Picture 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C831A8A-39C4-8A4E-B6D4-15D05CD9B4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" t="20704" r="16314" b="12083"/>
          <a:stretch/>
        </p:blipFill>
        <p:spPr bwMode="auto">
          <a:xfrm>
            <a:off x="362681" y="123478"/>
            <a:ext cx="4957791" cy="304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 descr="Diagram, schematic&#10;&#10;Description automatically generated">
            <a:extLst>
              <a:ext uri="{FF2B5EF4-FFF2-40B4-BE49-F238E27FC236}">
                <a16:creationId xmlns:a16="http://schemas.microsoft.com/office/drawing/2014/main" id="{B362687B-9898-5D42-A361-4E51B98E3E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7" r="14332" b="2"/>
          <a:stretch/>
        </p:blipFill>
        <p:spPr bwMode="auto">
          <a:xfrm>
            <a:off x="4716016" y="195487"/>
            <a:ext cx="4332478" cy="3585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3682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tint val="75000"/>
                <a:shade val="58000"/>
                <a:satMod val="120000"/>
              </a:schemeClr>
              <a:schemeClr val="bg1">
                <a:tint val="50000"/>
                <a:shade val="96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3E9FBC8E-8666-4442-8D7D-B250510CD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263" y="1503"/>
            <a:ext cx="8181474" cy="5140494"/>
          </a:xfrm>
          <a:custGeom>
            <a:avLst/>
            <a:gdLst>
              <a:gd name="connsiteX0" fmla="*/ 9059740 w 10908632"/>
              <a:gd name="connsiteY0" fmla="*/ 0 h 6853991"/>
              <a:gd name="connsiteX1" fmla="*/ 9694921 w 10908632"/>
              <a:gd name="connsiteY1" fmla="*/ 0 h 6853991"/>
              <a:gd name="connsiteX2" fmla="*/ 9825053 w 10908632"/>
              <a:gd name="connsiteY2" fmla="*/ 165594 h 6853991"/>
              <a:gd name="connsiteX3" fmla="*/ 10908632 w 10908632"/>
              <a:gd name="connsiteY3" fmla="*/ 3429000 h 6853991"/>
              <a:gd name="connsiteX4" fmla="*/ 9825053 w 10908632"/>
              <a:gd name="connsiteY4" fmla="*/ 6692406 h 6853991"/>
              <a:gd name="connsiteX5" fmla="*/ 9698072 w 10908632"/>
              <a:gd name="connsiteY5" fmla="*/ 6853991 h 6853991"/>
              <a:gd name="connsiteX6" fmla="*/ 9063562 w 10908632"/>
              <a:gd name="connsiteY6" fmla="*/ 6853991 h 6853991"/>
              <a:gd name="connsiteX7" fmla="*/ 9138428 w 10908632"/>
              <a:gd name="connsiteY7" fmla="*/ 6775466 h 6853991"/>
              <a:gd name="connsiteX8" fmla="*/ 10431379 w 10908632"/>
              <a:gd name="connsiteY8" fmla="*/ 3429000 h 6853991"/>
              <a:gd name="connsiteX9" fmla="*/ 9138428 w 10908632"/>
              <a:gd name="connsiteY9" fmla="*/ 82534 h 6853991"/>
              <a:gd name="connsiteX10" fmla="*/ 2037821 w 10908632"/>
              <a:gd name="connsiteY10" fmla="*/ 0 h 6853991"/>
              <a:gd name="connsiteX11" fmla="*/ 8870811 w 10908632"/>
              <a:gd name="connsiteY11" fmla="*/ 0 h 6853991"/>
              <a:gd name="connsiteX12" fmla="*/ 8877212 w 10908632"/>
              <a:gd name="connsiteY12" fmla="*/ 6103 h 6853991"/>
              <a:gd name="connsiteX13" fmla="*/ 10295021 w 10908632"/>
              <a:gd name="connsiteY13" fmla="*/ 3429000 h 6853991"/>
              <a:gd name="connsiteX14" fmla="*/ 8877212 w 10908632"/>
              <a:gd name="connsiteY14" fmla="*/ 6851897 h 6853991"/>
              <a:gd name="connsiteX15" fmla="*/ 8875015 w 10908632"/>
              <a:gd name="connsiteY15" fmla="*/ 6853991 h 6853991"/>
              <a:gd name="connsiteX16" fmla="*/ 2033617 w 10908632"/>
              <a:gd name="connsiteY16" fmla="*/ 6853991 h 6853991"/>
              <a:gd name="connsiteX17" fmla="*/ 2031421 w 10908632"/>
              <a:gd name="connsiteY17" fmla="*/ 6851897 h 6853991"/>
              <a:gd name="connsiteX18" fmla="*/ 613611 w 10908632"/>
              <a:gd name="connsiteY18" fmla="*/ 3429000 h 6853991"/>
              <a:gd name="connsiteX19" fmla="*/ 2031420 w 10908632"/>
              <a:gd name="connsiteY19" fmla="*/ 6103 h 6853991"/>
              <a:gd name="connsiteX20" fmla="*/ 1213711 w 10908632"/>
              <a:gd name="connsiteY20" fmla="*/ 0 h 6853991"/>
              <a:gd name="connsiteX21" fmla="*/ 1848893 w 10908632"/>
              <a:gd name="connsiteY21" fmla="*/ 0 h 6853991"/>
              <a:gd name="connsiteX22" fmla="*/ 1770204 w 10908632"/>
              <a:gd name="connsiteY22" fmla="*/ 82534 h 6853991"/>
              <a:gd name="connsiteX23" fmla="*/ 477253 w 10908632"/>
              <a:gd name="connsiteY23" fmla="*/ 3429000 h 6853991"/>
              <a:gd name="connsiteX24" fmla="*/ 1770204 w 10908632"/>
              <a:gd name="connsiteY24" fmla="*/ 6775466 h 6853991"/>
              <a:gd name="connsiteX25" fmla="*/ 1845071 w 10908632"/>
              <a:gd name="connsiteY25" fmla="*/ 6853991 h 6853991"/>
              <a:gd name="connsiteX26" fmla="*/ 1210561 w 10908632"/>
              <a:gd name="connsiteY26" fmla="*/ 6853991 h 6853991"/>
              <a:gd name="connsiteX27" fmla="*/ 1083579 w 10908632"/>
              <a:gd name="connsiteY27" fmla="*/ 6692406 h 6853991"/>
              <a:gd name="connsiteX28" fmla="*/ 0 w 10908632"/>
              <a:gd name="connsiteY28" fmla="*/ 3429000 h 6853991"/>
              <a:gd name="connsiteX29" fmla="*/ 1083579 w 10908632"/>
              <a:gd name="connsiteY29" fmla="*/ 165594 h 6853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0908632" h="6853991">
                <a:moveTo>
                  <a:pt x="9059740" y="0"/>
                </a:moveTo>
                <a:lnTo>
                  <a:pt x="9694921" y="0"/>
                </a:lnTo>
                <a:lnTo>
                  <a:pt x="9825053" y="165594"/>
                </a:lnTo>
                <a:cubicBezTo>
                  <a:pt x="10505610" y="1075607"/>
                  <a:pt x="10908632" y="2205238"/>
                  <a:pt x="10908632" y="3429000"/>
                </a:cubicBezTo>
                <a:cubicBezTo>
                  <a:pt x="10908632" y="4652762"/>
                  <a:pt x="10505610" y="5782393"/>
                  <a:pt x="9825053" y="6692406"/>
                </a:cubicBezTo>
                <a:lnTo>
                  <a:pt x="9698072" y="6853991"/>
                </a:lnTo>
                <a:lnTo>
                  <a:pt x="9063562" y="6853991"/>
                </a:lnTo>
                <a:lnTo>
                  <a:pt x="9138428" y="6775466"/>
                </a:lnTo>
                <a:cubicBezTo>
                  <a:pt x="9941761" y="5891604"/>
                  <a:pt x="10431379" y="4717480"/>
                  <a:pt x="10431379" y="3429000"/>
                </a:cubicBezTo>
                <a:cubicBezTo>
                  <a:pt x="10431379" y="2140521"/>
                  <a:pt x="9941761" y="966397"/>
                  <a:pt x="9138428" y="82534"/>
                </a:cubicBezTo>
                <a:close/>
                <a:moveTo>
                  <a:pt x="2037821" y="0"/>
                </a:moveTo>
                <a:lnTo>
                  <a:pt x="8870811" y="0"/>
                </a:lnTo>
                <a:lnTo>
                  <a:pt x="8877212" y="6103"/>
                </a:lnTo>
                <a:cubicBezTo>
                  <a:pt x="9753207" y="882099"/>
                  <a:pt x="10295021" y="2092275"/>
                  <a:pt x="10295021" y="3429000"/>
                </a:cubicBezTo>
                <a:cubicBezTo>
                  <a:pt x="10295021" y="4765725"/>
                  <a:pt x="9753207" y="5975902"/>
                  <a:pt x="8877212" y="6851897"/>
                </a:cubicBezTo>
                <a:lnTo>
                  <a:pt x="8875015" y="6853991"/>
                </a:lnTo>
                <a:lnTo>
                  <a:pt x="2033617" y="6853991"/>
                </a:lnTo>
                <a:lnTo>
                  <a:pt x="2031421" y="6851897"/>
                </a:lnTo>
                <a:cubicBezTo>
                  <a:pt x="1155426" y="5975902"/>
                  <a:pt x="613611" y="4765725"/>
                  <a:pt x="613611" y="3429000"/>
                </a:cubicBezTo>
                <a:cubicBezTo>
                  <a:pt x="613611" y="2092275"/>
                  <a:pt x="1155425" y="882099"/>
                  <a:pt x="2031420" y="6103"/>
                </a:cubicBezTo>
                <a:close/>
                <a:moveTo>
                  <a:pt x="1213711" y="0"/>
                </a:moveTo>
                <a:lnTo>
                  <a:pt x="1848893" y="0"/>
                </a:lnTo>
                <a:lnTo>
                  <a:pt x="1770204" y="82534"/>
                </a:lnTo>
                <a:cubicBezTo>
                  <a:pt x="966871" y="966397"/>
                  <a:pt x="477253" y="2140521"/>
                  <a:pt x="477253" y="3429000"/>
                </a:cubicBezTo>
                <a:cubicBezTo>
                  <a:pt x="477253" y="4717480"/>
                  <a:pt x="966872" y="5891604"/>
                  <a:pt x="1770204" y="6775466"/>
                </a:cubicBezTo>
                <a:lnTo>
                  <a:pt x="1845071" y="6853991"/>
                </a:lnTo>
                <a:lnTo>
                  <a:pt x="1210561" y="6853991"/>
                </a:lnTo>
                <a:lnTo>
                  <a:pt x="1083579" y="6692406"/>
                </a:lnTo>
                <a:cubicBezTo>
                  <a:pt x="403022" y="5782393"/>
                  <a:pt x="0" y="4652762"/>
                  <a:pt x="0" y="3429000"/>
                </a:cubicBezTo>
                <a:cubicBezTo>
                  <a:pt x="0" y="2205238"/>
                  <a:pt x="403022" y="1075607"/>
                  <a:pt x="1083579" y="16559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pic>
        <p:nvPicPr>
          <p:cNvPr id="6146" name="Picture 1">
            <a:extLst>
              <a:ext uri="{FF2B5EF4-FFF2-40B4-BE49-F238E27FC236}">
                <a16:creationId xmlns:a16="http://schemas.microsoft.com/office/drawing/2014/main" id="{EBF90181-421F-F141-A282-86631F57A4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8920" y="694439"/>
            <a:ext cx="5006160" cy="375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35745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>
            <a:extLst>
              <a:ext uri="{FF2B5EF4-FFF2-40B4-BE49-F238E27FC236}">
                <a16:creationId xmlns:a16="http://schemas.microsoft.com/office/drawing/2014/main" id="{0778F770-8B84-DD4C-B60A-ACF2D27241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" t="23165" r="-653" b="-1"/>
          <a:stretch/>
        </p:blipFill>
        <p:spPr bwMode="auto">
          <a:xfrm>
            <a:off x="1187624" y="1009108"/>
            <a:ext cx="6856276" cy="393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798AB1-A82B-8846-9C96-384B04E65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208"/>
            <a:ext cx="9144000" cy="1207008"/>
          </a:xfrm>
        </p:spPr>
        <p:txBody>
          <a:bodyPr>
            <a:normAutofit/>
          </a:bodyPr>
          <a:lstStyle/>
          <a:p>
            <a:pPr algn="ctr"/>
            <a:r>
              <a:rPr lang="en-GR" sz="2000" dirty="0"/>
              <a:t>Distribution of EPITHELIAL ovarian tumours</a:t>
            </a:r>
          </a:p>
        </p:txBody>
      </p:sp>
    </p:spTree>
    <p:extLst>
      <p:ext uri="{BB962C8B-B14F-4D97-AF65-F5344CB8AC3E}">
        <p14:creationId xmlns:p14="http://schemas.microsoft.com/office/powerpoint/2010/main" val="16532572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>
            <a:extLst>
              <a:ext uri="{FF2B5EF4-FFF2-40B4-BE49-F238E27FC236}">
                <a16:creationId xmlns:a16="http://schemas.microsoft.com/office/drawing/2014/main" id="{CC49A103-3C1D-A84D-989F-F0A9308E13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10202"/>
          <a:stretch/>
        </p:blipFill>
        <p:spPr bwMode="auto">
          <a:xfrm>
            <a:off x="323528" y="123478"/>
            <a:ext cx="3528391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72F53EA6-2C72-1B4B-9955-093AADF90E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5" b="10060"/>
          <a:stretch/>
        </p:blipFill>
        <p:spPr bwMode="auto">
          <a:xfrm>
            <a:off x="482600" y="2632074"/>
            <a:ext cx="3008122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F8ABDF9F-45AD-3A41-A6B0-FFFF0786A7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" r="4399" b="2"/>
          <a:stretch/>
        </p:blipFill>
        <p:spPr bwMode="auto">
          <a:xfrm>
            <a:off x="3609474" y="482600"/>
            <a:ext cx="5051925" cy="417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6098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C06EAFD-0C69-4B3B-BEA7-E7E11DDF9C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066C89-42FB-4624-9AFE-3A31B36491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08" y="0"/>
            <a:ext cx="3486126" cy="5143500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/>
            <a:tile tx="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14400"/>
            <a:endParaRPr lang="en-US" sz="2000" kern="0">
              <a:solidFill>
                <a:prstClr val="white"/>
              </a:solidFill>
              <a:latin typeface="Rockwell Extra Bold" pitchFamily="18" charset="0"/>
            </a:endParaRPr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82601" y="482599"/>
            <a:ext cx="2764734" cy="4146551"/>
          </a:xfrm>
        </p:spPr>
        <p:txBody>
          <a:bodyPr>
            <a:normAutofit/>
          </a:bodyPr>
          <a:lstStyle/>
          <a:p>
            <a:pPr algn="ctr"/>
            <a:r>
              <a:rPr lang="en-GB" sz="2500" dirty="0" err="1">
                <a:solidFill>
                  <a:srgbClr val="FFFFFF"/>
                </a:solidFill>
              </a:rPr>
              <a:t>Epidimiolgy</a:t>
            </a:r>
            <a:endParaRPr lang="en-GB" sz="2500" dirty="0">
              <a:solidFill>
                <a:srgbClr val="FFFFFF"/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790335" y="449826"/>
            <a:ext cx="4555850" cy="4179324"/>
          </a:xfrm>
        </p:spPr>
        <p:txBody>
          <a:bodyPr anchor="ctr">
            <a:normAutofit lnSpcReduction="10000"/>
          </a:bodyPr>
          <a:lstStyle/>
          <a:p>
            <a:endParaRPr lang="en-GB" sz="1300" b="1" dirty="0">
              <a:latin typeface="Arial" pitchFamily="34" charset="0"/>
              <a:cs typeface="Arial" pitchFamily="34" charset="0"/>
            </a:endParaRPr>
          </a:p>
          <a:p>
            <a:r>
              <a:rPr lang="en-GB" sz="1300" b="1" dirty="0">
                <a:latin typeface="Arial" pitchFamily="34" charset="0"/>
                <a:cs typeface="Arial" pitchFamily="34" charset="0"/>
              </a:rPr>
              <a:t>2%</a:t>
            </a:r>
            <a:r>
              <a:rPr lang="en-GB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GB" sz="1300" dirty="0">
                <a:latin typeface="Arial" pitchFamily="34" charset="0"/>
                <a:cs typeface="Arial" pitchFamily="34" charset="0"/>
              </a:rPr>
              <a:t>OC in general population</a:t>
            </a:r>
          </a:p>
          <a:p>
            <a:endParaRPr lang="el-GR" sz="1300" dirty="0">
              <a:latin typeface="Arial" pitchFamily="34" charset="0"/>
              <a:cs typeface="Arial" pitchFamily="34" charset="0"/>
            </a:endParaRPr>
          </a:p>
          <a:p>
            <a:endParaRPr lang="el-GR" sz="1300" dirty="0">
              <a:latin typeface="Arial" pitchFamily="34" charset="0"/>
              <a:cs typeface="Arial" pitchFamily="34" charset="0"/>
            </a:endParaRPr>
          </a:p>
          <a:p>
            <a:r>
              <a:rPr lang="en-GB" sz="1300" b="1" dirty="0">
                <a:latin typeface="Arial" pitchFamily="34" charset="0"/>
                <a:cs typeface="Arial" pitchFamily="34" charset="0"/>
              </a:rPr>
              <a:t>7,300</a:t>
            </a:r>
            <a:r>
              <a:rPr lang="en-GB" sz="1300" dirty="0">
                <a:latin typeface="Arial" pitchFamily="34" charset="0"/>
                <a:cs typeface="Arial" pitchFamily="34" charset="0"/>
              </a:rPr>
              <a:t> new diagnosis</a:t>
            </a:r>
            <a:r>
              <a:rPr lang="el-GR" sz="1300" dirty="0">
                <a:latin typeface="Arial" pitchFamily="34" charset="0"/>
                <a:cs typeface="Arial" pitchFamily="34" charset="0"/>
              </a:rPr>
              <a:t> / </a:t>
            </a:r>
            <a:r>
              <a:rPr lang="en-GB" sz="1300" dirty="0">
                <a:latin typeface="Arial" pitchFamily="34" charset="0"/>
                <a:cs typeface="Arial" pitchFamily="34" charset="0"/>
              </a:rPr>
              <a:t>year in</a:t>
            </a:r>
            <a:r>
              <a:rPr lang="el-GR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GB" sz="1300" dirty="0">
                <a:latin typeface="Arial" pitchFamily="34" charset="0"/>
                <a:cs typeface="Arial" pitchFamily="34" charset="0"/>
              </a:rPr>
              <a:t> UK </a:t>
            </a:r>
            <a:endParaRPr lang="el-GR" sz="1300" dirty="0">
              <a:latin typeface="Arial" pitchFamily="34" charset="0"/>
              <a:cs typeface="Arial" pitchFamily="34" charset="0"/>
            </a:endParaRPr>
          </a:p>
          <a:p>
            <a:endParaRPr lang="el-GR" sz="1300" dirty="0">
              <a:latin typeface="Arial" pitchFamily="34" charset="0"/>
              <a:cs typeface="Arial" pitchFamily="34" charset="0"/>
            </a:endParaRPr>
          </a:p>
          <a:p>
            <a:endParaRPr lang="en-GB" sz="1300" dirty="0">
              <a:latin typeface="Arial" pitchFamily="34" charset="0"/>
              <a:cs typeface="Arial" pitchFamily="34" charset="0"/>
            </a:endParaRPr>
          </a:p>
          <a:p>
            <a:r>
              <a:rPr lang="en-GB" sz="1300" dirty="0">
                <a:latin typeface="Arial" pitchFamily="34" charset="0"/>
              </a:rPr>
              <a:t>Approximately</a:t>
            </a:r>
            <a:r>
              <a:rPr lang="el-GR" sz="1300" dirty="0">
                <a:latin typeface="Arial" pitchFamily="34" charset="0"/>
              </a:rPr>
              <a:t> </a:t>
            </a:r>
            <a:r>
              <a:rPr lang="en-US" sz="1300" dirty="0">
                <a:latin typeface="Arial" pitchFamily="34" charset="0"/>
              </a:rPr>
              <a:t> </a:t>
            </a:r>
            <a:r>
              <a:rPr lang="en-US" sz="1300" b="1" dirty="0">
                <a:latin typeface="Arial" pitchFamily="34" charset="0"/>
              </a:rPr>
              <a:t>4430</a:t>
            </a:r>
            <a:r>
              <a:rPr lang="en-US" sz="1300" dirty="0">
                <a:latin typeface="Arial" pitchFamily="34" charset="0"/>
              </a:rPr>
              <a:t> </a:t>
            </a:r>
            <a:r>
              <a:rPr lang="en-GB" sz="1300" dirty="0">
                <a:latin typeface="Arial" pitchFamily="34" charset="0"/>
              </a:rPr>
              <a:t>deaths</a:t>
            </a:r>
            <a:r>
              <a:rPr lang="el-GR" sz="1300" dirty="0">
                <a:latin typeface="Arial" pitchFamily="34" charset="0"/>
              </a:rPr>
              <a:t> / </a:t>
            </a:r>
            <a:r>
              <a:rPr lang="en-GB" sz="1300" dirty="0">
                <a:latin typeface="Arial" pitchFamily="34" charset="0"/>
              </a:rPr>
              <a:t>year</a:t>
            </a:r>
            <a:endParaRPr lang="en-US" sz="1300" dirty="0">
              <a:latin typeface="Arial" pitchFamily="34" charset="0"/>
            </a:endParaRPr>
          </a:p>
          <a:p>
            <a:endParaRPr lang="el-GR" sz="1300" dirty="0">
              <a:latin typeface="Arial" pitchFamily="34" charset="0"/>
              <a:cs typeface="Arial" pitchFamily="34" charset="0"/>
            </a:endParaRPr>
          </a:p>
          <a:p>
            <a:endParaRPr lang="en-GB" sz="1300" dirty="0">
              <a:latin typeface="Arial" pitchFamily="34" charset="0"/>
              <a:cs typeface="Arial" pitchFamily="34" charset="0"/>
            </a:endParaRPr>
          </a:p>
          <a:p>
            <a:r>
              <a:rPr lang="el-GR" sz="1600" b="1" dirty="0">
                <a:latin typeface="Arial" pitchFamily="34" charset="0"/>
                <a:cs typeface="Arial" pitchFamily="34" charset="0"/>
              </a:rPr>
              <a:t>60% - 80% </a:t>
            </a:r>
            <a:r>
              <a:rPr lang="en-GB" sz="1600" b="1" dirty="0">
                <a:latin typeface="Arial" pitchFamily="34" charset="0"/>
                <a:cs typeface="Arial" pitchFamily="34" charset="0"/>
              </a:rPr>
              <a:t>diagnosis in FIGO stage</a:t>
            </a:r>
            <a:r>
              <a:rPr lang="el-GR" sz="1600" b="1" dirty="0">
                <a:latin typeface="Arial" pitchFamily="34" charset="0"/>
                <a:cs typeface="Arial" pitchFamily="34" charset="0"/>
              </a:rPr>
              <a:t> ΙΙΙ</a:t>
            </a:r>
            <a:r>
              <a:rPr lang="en-GB" sz="1600" b="1" dirty="0">
                <a:latin typeface="Arial" pitchFamily="34" charset="0"/>
                <a:cs typeface="Arial" pitchFamily="34" charset="0"/>
              </a:rPr>
              <a:t> – IV</a:t>
            </a:r>
          </a:p>
          <a:p>
            <a:endParaRPr lang="el-GR" sz="1600" dirty="0">
              <a:latin typeface="Arial" pitchFamily="34" charset="0"/>
              <a:cs typeface="Arial" pitchFamily="34" charset="0"/>
            </a:endParaRPr>
          </a:p>
          <a:p>
            <a:endParaRPr lang="en-GB" sz="1600" dirty="0">
              <a:latin typeface="Arial" pitchFamily="34" charset="0"/>
              <a:cs typeface="Arial" pitchFamily="34" charset="0"/>
            </a:endParaRPr>
          </a:p>
          <a:p>
            <a:r>
              <a:rPr lang="en-GB" sz="1600" b="1" dirty="0">
                <a:latin typeface="Arial" pitchFamily="34" charset="0"/>
                <a:cs typeface="Arial" pitchFamily="34" charset="0"/>
              </a:rPr>
              <a:t>40% - 50% </a:t>
            </a:r>
            <a:r>
              <a:rPr lang="el-GR" sz="1600" b="1" dirty="0">
                <a:latin typeface="Arial" pitchFamily="34" charset="0"/>
                <a:cs typeface="Arial" pitchFamily="34" charset="0"/>
              </a:rPr>
              <a:t> 5</a:t>
            </a:r>
            <a:r>
              <a:rPr lang="en-GB" sz="1600" b="1" dirty="0">
                <a:latin typeface="Arial" pitchFamily="34" charset="0"/>
                <a:cs typeface="Arial" pitchFamily="34" charset="0"/>
              </a:rPr>
              <a:t> year Overall Survival </a:t>
            </a:r>
            <a:r>
              <a:rPr lang="el-GR" sz="1600" b="1" dirty="0">
                <a:latin typeface="Arial" pitchFamily="34" charset="0"/>
                <a:cs typeface="Arial" pitchFamily="34" charset="0"/>
              </a:rPr>
              <a:t> </a:t>
            </a:r>
            <a:endParaRPr lang="en-GB" sz="1600" b="1" dirty="0">
              <a:latin typeface="Arial" pitchFamily="34" charset="0"/>
              <a:cs typeface="Arial" pitchFamily="34" charset="0"/>
            </a:endParaRPr>
          </a:p>
          <a:p>
            <a:endParaRPr lang="el-GR" sz="1300" dirty="0">
              <a:latin typeface="Arial" pitchFamily="34" charset="0"/>
            </a:endParaRPr>
          </a:p>
          <a:p>
            <a:endParaRPr lang="en-US" sz="1300" dirty="0">
              <a:latin typeface="Arial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A218FBC-B2D6-48CA-9289-C4110162E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51293" y="4672260"/>
            <a:ext cx="342900" cy="342900"/>
          </a:xfrm>
          <a:prstGeom prst="ellipse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DED9084-49DA-4911-ACB7-5F9E4DEFA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73188" y="4694155"/>
            <a:ext cx="299110" cy="299111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3"/>
          <p:cNvSpPr>
            <a:spLocks noGrp="1"/>
          </p:cNvSpPr>
          <p:nvPr>
            <p:ph type="ctrTitle"/>
          </p:nvPr>
        </p:nvSpPr>
        <p:spPr>
          <a:xfrm>
            <a:off x="4267510" y="1508078"/>
            <a:ext cx="4048906" cy="1174401"/>
          </a:xfrm>
        </p:spPr>
        <p:txBody>
          <a:bodyPr>
            <a:noAutofit/>
          </a:bodyPr>
          <a:lstStyle/>
          <a:p>
            <a:pPr algn="ctr"/>
            <a:r>
              <a:rPr lang="de-DE" sz="2800" i="1" dirty="0">
                <a:solidFill>
                  <a:schemeClr val="bg2">
                    <a:lumMod val="50000"/>
                  </a:schemeClr>
                </a:solidFill>
              </a:rPr>
              <a:t>„The Silent Killer“</a:t>
            </a:r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38100" y="146112"/>
            <a:ext cx="4173860" cy="4855908"/>
            <a:chOff x="530" y="1040"/>
            <a:chExt cx="2179" cy="3109"/>
          </a:xfrm>
        </p:grpSpPr>
        <p:sp>
          <p:nvSpPr>
            <p:cNvPr id="10244" name="AutoShape 17"/>
            <p:cNvSpPr>
              <a:spLocks noChangeArrowheads="1"/>
            </p:cNvSpPr>
            <p:nvPr/>
          </p:nvSpPr>
          <p:spPr bwMode="auto">
            <a:xfrm>
              <a:off x="530" y="1040"/>
              <a:ext cx="2179" cy="3109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3" name="Group 36"/>
            <p:cNvGrpSpPr>
              <a:grpSpLocks/>
            </p:cNvGrpSpPr>
            <p:nvPr/>
          </p:nvGrpSpPr>
          <p:grpSpPr bwMode="auto">
            <a:xfrm>
              <a:off x="561" y="1814"/>
              <a:ext cx="2112" cy="1554"/>
              <a:chOff x="436" y="1814"/>
              <a:chExt cx="2252" cy="1554"/>
            </a:xfrm>
          </p:grpSpPr>
          <p:sp>
            <p:nvSpPr>
              <p:cNvPr id="10250" name="Line 30"/>
              <p:cNvSpPr>
                <a:spLocks noChangeShapeType="1"/>
              </p:cNvSpPr>
              <p:nvPr/>
            </p:nvSpPr>
            <p:spPr bwMode="auto">
              <a:xfrm>
                <a:off x="436" y="1814"/>
                <a:ext cx="2252" cy="0"/>
              </a:xfrm>
              <a:prstGeom prst="line">
                <a:avLst/>
              </a:prstGeom>
              <a:noFill/>
              <a:ln w="12700">
                <a:solidFill>
                  <a:srgbClr val="030374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251" name="Line 32"/>
              <p:cNvSpPr>
                <a:spLocks noChangeShapeType="1"/>
              </p:cNvSpPr>
              <p:nvPr/>
            </p:nvSpPr>
            <p:spPr bwMode="auto">
              <a:xfrm>
                <a:off x="436" y="2591"/>
                <a:ext cx="2252" cy="0"/>
              </a:xfrm>
              <a:prstGeom prst="line">
                <a:avLst/>
              </a:prstGeom>
              <a:noFill/>
              <a:ln w="12700">
                <a:solidFill>
                  <a:srgbClr val="030374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252" name="Line 33"/>
              <p:cNvSpPr>
                <a:spLocks noChangeShapeType="1"/>
              </p:cNvSpPr>
              <p:nvPr/>
            </p:nvSpPr>
            <p:spPr bwMode="auto">
              <a:xfrm>
                <a:off x="436" y="3368"/>
                <a:ext cx="2252" cy="0"/>
              </a:xfrm>
              <a:prstGeom prst="line">
                <a:avLst/>
              </a:prstGeom>
              <a:noFill/>
              <a:ln w="12700">
                <a:solidFill>
                  <a:srgbClr val="030374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pic>
          <p:nvPicPr>
            <p:cNvPr id="10246" name="Picture 24" descr="Module_4_Fig_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67" y="1073"/>
              <a:ext cx="1829" cy="6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47" name="Picture 25" descr="Module_4_Fig_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95" y="1912"/>
              <a:ext cx="1641" cy="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48" name="Picture 26" descr="Module_4_Fig_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49" y="2669"/>
              <a:ext cx="1834" cy="6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49" name="Picture 27" descr="Module_4_Fig_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20" y="3424"/>
              <a:ext cx="950" cy="6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TextBox 12"/>
          <p:cNvSpPr txBox="1"/>
          <p:nvPr/>
        </p:nvSpPr>
        <p:spPr>
          <a:xfrm>
            <a:off x="3635896" y="4681468"/>
            <a:ext cx="5076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600" b="1" i="1" dirty="0">
                <a:latin typeface="Arial" pitchFamily="34" charset="0"/>
                <a:cs typeface="Arial" pitchFamily="34" charset="0"/>
              </a:rPr>
              <a:t>Vaughan S</a:t>
            </a:r>
            <a:r>
              <a:rPr lang="el-GR" sz="1600" b="1" i="1" dirty="0">
                <a:latin typeface="Arial" pitchFamily="34" charset="0"/>
                <a:cs typeface="Arial" pitchFamily="34" charset="0"/>
              </a:rPr>
              <a:t>. </a:t>
            </a:r>
            <a:r>
              <a:rPr lang="de-DE" sz="1600" b="1" i="1" dirty="0">
                <a:latin typeface="Arial" pitchFamily="34" charset="0"/>
                <a:cs typeface="Arial" pitchFamily="34" charset="0"/>
              </a:rPr>
              <a:t>et.al., Nat Rev Cancer. 2011 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G_6529"/>
          <p:cNvPicPr>
            <a:picLocks noChangeAspect="1" noChangeArrowheads="1"/>
          </p:cNvPicPr>
          <p:nvPr/>
        </p:nvPicPr>
        <p:blipFill>
          <a:blip r:embed="rId2" cstate="print"/>
          <a:srcRect l="16923" b="15418"/>
          <a:stretch>
            <a:fillRect/>
          </a:stretch>
        </p:blipFill>
        <p:spPr bwMode="auto">
          <a:xfrm>
            <a:off x="53988" y="1059582"/>
            <a:ext cx="9090013" cy="408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719064" y="57150"/>
            <a:ext cx="8424936" cy="10024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dirty="0">
                <a:latin typeface="Arial" pitchFamily="34" charset="0"/>
                <a:ea typeface="+mj-ea"/>
                <a:cs typeface="+mj-cs"/>
              </a:rPr>
              <a:t>This is the problem</a:t>
            </a:r>
            <a:r>
              <a:rPr kumimoji="0" lang="el-GR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> ! </a:t>
            </a:r>
            <a:endParaRPr lang="el-GR" sz="4400" dirty="0">
              <a:latin typeface="Arial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> </a:t>
            </a:r>
            <a:r>
              <a:rPr lang="en-GB" sz="4400" dirty="0">
                <a:solidFill>
                  <a:srgbClr val="FF0000"/>
                </a:solidFill>
                <a:latin typeface="Arial" pitchFamily="34" charset="0"/>
                <a:ea typeface="+mj-ea"/>
                <a:cs typeface="+mj-cs"/>
              </a:rPr>
              <a:t>It is NOT METASTATIC DISEASE</a:t>
            </a:r>
            <a:r>
              <a:rPr kumimoji="0" lang="el-GR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> !!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>!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> 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GB" sz="4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It is a LOCOREGIONAL PERITONEAL DISSEMINATION</a:t>
            </a:r>
            <a:r>
              <a:rPr lang="el-GR" sz="4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2" name="Rectangle 14341">
            <a:extLst>
              <a:ext uri="{FF2B5EF4-FFF2-40B4-BE49-F238E27FC236}">
                <a16:creationId xmlns:a16="http://schemas.microsoft.com/office/drawing/2014/main" id="{F34EEB25-7B22-4B9B-9D86-A90E0EA8FE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0625" y="1010209"/>
            <a:ext cx="7667244" cy="60512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344" name="Rectangle 14343">
            <a:extLst>
              <a:ext uri="{FF2B5EF4-FFF2-40B4-BE49-F238E27FC236}">
                <a16:creationId xmlns:a16="http://schemas.microsoft.com/office/drawing/2014/main" id="{4FF8DDC4-32CD-4A9D-BB4D-0C467097C0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0625" y="3224772"/>
            <a:ext cx="7667244" cy="60512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346" name="Rectangle 14345">
            <a:extLst>
              <a:ext uri="{FF2B5EF4-FFF2-40B4-BE49-F238E27FC236}">
                <a16:creationId xmlns:a16="http://schemas.microsoft.com/office/drawing/2014/main" id="{9D90FC36-4980-4585-830B-1D9BA13F0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0625" y="1113584"/>
            <a:ext cx="7667244" cy="20574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4348" name="Group 14347">
            <a:extLst>
              <a:ext uri="{FF2B5EF4-FFF2-40B4-BE49-F238E27FC236}">
                <a16:creationId xmlns:a16="http://schemas.microsoft.com/office/drawing/2014/main" id="{FCE5BB73-BCFF-4787-B082-4385AAB22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236911" y="3051692"/>
            <a:ext cx="810678" cy="810676"/>
            <a:chOff x="9685338" y="4460675"/>
            <a:chExt cx="1080904" cy="1080902"/>
          </a:xfrm>
        </p:grpSpPr>
        <p:sp>
          <p:nvSpPr>
            <p:cNvPr id="14349" name="Oval 14348">
              <a:extLst>
                <a:ext uri="{FF2B5EF4-FFF2-40B4-BE49-F238E27FC236}">
                  <a16:creationId xmlns:a16="http://schemas.microsoft.com/office/drawing/2014/main" id="{9D6AAC68-9000-47B8-9753-225D7818B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350" name="Oval 14349">
              <a:extLst>
                <a:ext uri="{FF2B5EF4-FFF2-40B4-BE49-F238E27FC236}">
                  <a16:creationId xmlns:a16="http://schemas.microsoft.com/office/drawing/2014/main" id="{230D036D-CB8F-402F-9E36-715E9F07C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14352" name="Rectangle 14351">
            <a:extLst>
              <a:ext uri="{FF2B5EF4-FFF2-40B4-BE49-F238E27FC236}">
                <a16:creationId xmlns:a16="http://schemas.microsoft.com/office/drawing/2014/main" id="{2799DEF0-3D68-4C0B-82D8-01A99ABB1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5715" y="0"/>
            <a:ext cx="915543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C56C92D-0972-814D-8EAF-769F266F8BC1}"/>
              </a:ext>
            </a:extLst>
          </p:cNvPr>
          <p:cNvSpPr/>
          <p:nvPr/>
        </p:nvSpPr>
        <p:spPr>
          <a:xfrm>
            <a:off x="3789947" y="3499203"/>
            <a:ext cx="5091123" cy="969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b="1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Locoregional Peritoneal Dissemination</a:t>
            </a:r>
            <a:endParaRPr lang="en-US" dirty="0">
              <a:blipFill dpi="0" rotWithShape="1">
                <a:blip r:embed="rId4"/>
                <a:srcRect/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</p:txBody>
      </p:sp>
      <p:pic>
        <p:nvPicPr>
          <p:cNvPr id="14337" name="Picture 1" descr="A person holding a device with a large body&#10;&#10;Description automatically generated with medium confidence"/>
          <p:cNvPicPr>
            <a:picLocks noChangeAspect="1" noChangeArrowheads="1"/>
          </p:cNvPicPr>
          <p:nvPr/>
        </p:nvPicPr>
        <p:blipFill>
          <a:blip r:embed="rId6" cstate="print"/>
          <a:srcRect t="5715" r="-2" b="446"/>
          <a:stretch/>
        </p:blipFill>
        <p:spPr bwMode="auto">
          <a:xfrm>
            <a:off x="229735" y="251093"/>
            <a:ext cx="3406493" cy="4649519"/>
          </a:xfrm>
          <a:prstGeom prst="rect">
            <a:avLst/>
          </a:prstGeom>
          <a:solidFill>
            <a:srgbClr val="FFFFFF"/>
          </a:solidFill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Picture 2" descr="C:\Users\kosta\Desktop\Oncology photos\Gynaecological Oncology Photos\IMG_20180501_101251.jpg">
            <a:extLst>
              <a:ext uri="{FF2B5EF4-FFF2-40B4-BE49-F238E27FC236}">
                <a16:creationId xmlns:a16="http://schemas.microsoft.com/office/drawing/2014/main" id="{7444A6B2-86BA-6B05-987D-D937AE2AB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t="14750" r="-1" b="14077"/>
          <a:stretch/>
        </p:blipFill>
        <p:spPr bwMode="auto">
          <a:xfrm>
            <a:off x="3729037" y="251093"/>
            <a:ext cx="5172074" cy="3018485"/>
          </a:xfrm>
          <a:prstGeom prst="rect">
            <a:avLst/>
          </a:prstGeom>
          <a:solidFill>
            <a:srgbClr val="FFFFFF"/>
          </a:solidFill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4354" name="Rectangle 14353">
            <a:extLst>
              <a:ext uri="{FF2B5EF4-FFF2-40B4-BE49-F238E27FC236}">
                <a16:creationId xmlns:a16="http://schemas.microsoft.com/office/drawing/2014/main" id="{0459219A-6A1B-4B28-9C5E-DECDAE124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29037" y="3373020"/>
            <a:ext cx="5170932" cy="60512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56" name="Rectangle 14355">
            <a:extLst>
              <a:ext uri="{FF2B5EF4-FFF2-40B4-BE49-F238E27FC236}">
                <a16:creationId xmlns:a16="http://schemas.microsoft.com/office/drawing/2014/main" id="{CD495DBF-9D18-46D8-9640-0FB3ADF8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29037" y="4824208"/>
            <a:ext cx="5170932" cy="60512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F58757-75CF-E68F-56A0-D82F332F6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1590"/>
            <a:ext cx="9144000" cy="43514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9D878E-4151-B8FF-FFC5-D316EA1C3FAA}"/>
              </a:ext>
            </a:extLst>
          </p:cNvPr>
          <p:cNvSpPr txBox="1"/>
          <p:nvPr/>
        </p:nvSpPr>
        <p:spPr>
          <a:xfrm>
            <a:off x="1115616" y="411510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R" dirty="0"/>
              <a:t> </a:t>
            </a:r>
            <a:r>
              <a:rPr lang="en-GR" sz="2000" b="1" dirty="0"/>
              <a:t>SURGERY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B9C21C-4BF0-D408-2335-64773898E00E}"/>
              </a:ext>
            </a:extLst>
          </p:cNvPr>
          <p:cNvSpPr txBox="1"/>
          <p:nvPr/>
        </p:nvSpPr>
        <p:spPr>
          <a:xfrm>
            <a:off x="3426577" y="411510"/>
            <a:ext cx="23695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R" sz="2000" b="1" dirty="0"/>
              <a:t>CHEMOTHERAPY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FCAD7C-CABC-214F-2A10-C4310230DB05}"/>
              </a:ext>
            </a:extLst>
          </p:cNvPr>
          <p:cNvSpPr txBox="1"/>
          <p:nvPr/>
        </p:nvSpPr>
        <p:spPr>
          <a:xfrm>
            <a:off x="6536696" y="411510"/>
            <a:ext cx="17077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R" sz="2000" b="1" dirty="0"/>
              <a:t>MAINTANCE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9124F1-2154-26AA-0848-0A2111EE0F04}"/>
              </a:ext>
            </a:extLst>
          </p:cNvPr>
          <p:cNvSpPr txBox="1"/>
          <p:nvPr/>
        </p:nvSpPr>
        <p:spPr>
          <a:xfrm>
            <a:off x="-39357" y="5217462"/>
            <a:ext cx="9144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en-GB" sz="1000" dirty="0">
                <a:solidFill>
                  <a:schemeClr val="bg1"/>
                </a:solidFill>
              </a:rPr>
              <a:t>CCN, Ovarian Cancer, Version 1.2020, https:// </a:t>
            </a:r>
            <a:r>
              <a:rPr lang="en-GB" sz="1000" dirty="0" err="1">
                <a:solidFill>
                  <a:schemeClr val="bg1"/>
                </a:solidFill>
              </a:rPr>
              <a:t>www.nccn.org</a:t>
            </a:r>
            <a:r>
              <a:rPr lang="en-GB" sz="1000" dirty="0">
                <a:solidFill>
                  <a:schemeClr val="bg1"/>
                </a:solidFill>
              </a:rPr>
              <a:t>/professionals/</a:t>
            </a:r>
            <a:r>
              <a:rPr lang="en-GB" sz="1000" dirty="0" err="1">
                <a:solidFill>
                  <a:schemeClr val="bg1"/>
                </a:solidFill>
              </a:rPr>
              <a:t>physician_gls</a:t>
            </a:r>
            <a:r>
              <a:rPr lang="en-GB" sz="1000" dirty="0">
                <a:solidFill>
                  <a:schemeClr val="bg1"/>
                </a:solidFill>
              </a:rPr>
              <a:t>/pdf/</a:t>
            </a:r>
            <a:r>
              <a:rPr lang="en-GB" sz="1000" dirty="0" err="1">
                <a:solidFill>
                  <a:schemeClr val="bg1"/>
                </a:solidFill>
              </a:rPr>
              <a:t>ovarian_blocks.pdf</a:t>
            </a:r>
            <a:r>
              <a:rPr lang="en-GB" sz="1000" dirty="0">
                <a:solidFill>
                  <a:schemeClr val="bg1"/>
                </a:solidFill>
              </a:rPr>
              <a:t> 2020 (Updated 3/11/2020. Accessed 5/2020)</a:t>
            </a:r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0519333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95486"/>
            <a:ext cx="9144000" cy="54006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 eaLnBrk="1" hangingPunct="1">
              <a:defRPr/>
            </a:pPr>
            <a:r>
              <a:rPr lang="en-GB" sz="3200" dirty="0">
                <a:latin typeface="Calibri" pitchFamily="34" charset="0"/>
                <a:cs typeface="Calibri" pitchFamily="34" charset="0"/>
              </a:rPr>
              <a:t>Brief history of significance of residual disease</a:t>
            </a:r>
          </a:p>
        </p:txBody>
      </p:sp>
      <p:sp>
        <p:nvSpPr>
          <p:cNvPr id="2052" name="Rectangle 9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0" y="1170130"/>
            <a:ext cx="9144000" cy="3273828"/>
          </a:xfrm>
          <a:noFill/>
          <a:ln w="12700"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  <a:normAutofit fontScale="70000" lnSpcReduction="20000"/>
          </a:bodyPr>
          <a:lstStyle/>
          <a:p>
            <a:pPr>
              <a:lnSpc>
                <a:spcPct val="80000"/>
              </a:lnSpc>
            </a:pPr>
            <a:r>
              <a:rPr lang="en-GB" sz="2200" dirty="0">
                <a:latin typeface="Calibri" pitchFamily="34" charset="0"/>
                <a:cs typeface="Calibri" pitchFamily="34" charset="0"/>
              </a:rPr>
              <a:t>Meigs   (1934) / </a:t>
            </a:r>
            <a:r>
              <a:rPr lang="en-GB" sz="2200" dirty="0" err="1">
                <a:latin typeface="Calibri" pitchFamily="34" charset="0"/>
                <a:cs typeface="Calibri" pitchFamily="34" charset="0"/>
              </a:rPr>
              <a:t>Mannel</a:t>
            </a:r>
            <a:r>
              <a:rPr lang="en-GB" sz="2200" dirty="0">
                <a:latin typeface="Calibri" pitchFamily="34" charset="0"/>
                <a:cs typeface="Calibri" pitchFamily="34" charset="0"/>
              </a:rPr>
              <a:t> (1968) </a:t>
            </a:r>
            <a:r>
              <a:rPr lang="el-GR" sz="2200" dirty="0">
                <a:latin typeface="Calibri" pitchFamily="34" charset="0"/>
                <a:cs typeface="Calibri" pitchFamily="34" charset="0"/>
              </a:rPr>
              <a:t>      	Μ</a:t>
            </a:r>
            <a:r>
              <a:rPr lang="en-GB" sz="2200" dirty="0" err="1">
                <a:latin typeface="Calibri" pitchFamily="34" charset="0"/>
                <a:cs typeface="Calibri" pitchFamily="34" charset="0"/>
              </a:rPr>
              <a:t>aximal</a:t>
            </a:r>
            <a:r>
              <a:rPr lang="en-GB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GB" sz="2200" dirty="0" err="1">
                <a:latin typeface="Calibri" pitchFamily="34" charset="0"/>
                <a:cs typeface="Calibri" pitchFamily="34" charset="0"/>
              </a:rPr>
              <a:t>tumor</a:t>
            </a:r>
            <a:r>
              <a:rPr lang="en-GB" sz="2200" dirty="0">
                <a:latin typeface="Calibri" pitchFamily="34" charset="0"/>
                <a:cs typeface="Calibri" pitchFamily="34" charset="0"/>
              </a:rPr>
              <a:t> reduction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sz="2200" dirty="0">
                <a:latin typeface="Calibri" pitchFamily="34" charset="0"/>
                <a:cs typeface="Calibri" pitchFamily="34" charset="0"/>
              </a:rPr>
              <a:t>	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sz="2200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sz="2200" dirty="0">
                <a:latin typeface="Calibri" pitchFamily="34" charset="0"/>
                <a:cs typeface="Calibri" pitchFamily="34" charset="0"/>
              </a:rPr>
              <a:t>Griffith  (1975) 			</a:t>
            </a:r>
            <a:r>
              <a:rPr lang="el-GR" sz="2200" dirty="0">
                <a:latin typeface="Calibri" pitchFamily="34" charset="0"/>
                <a:cs typeface="Calibri" pitchFamily="34" charset="0"/>
              </a:rPr>
              <a:t>	</a:t>
            </a:r>
            <a:r>
              <a:rPr lang="en-GB" sz="2200" dirty="0">
                <a:latin typeface="Calibri" pitchFamily="34" charset="0"/>
                <a:cs typeface="Calibri" pitchFamily="34" charset="0"/>
              </a:rPr>
              <a:t>”Debulking-surgery”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en-GB" sz="2200" dirty="0">
                <a:latin typeface="Calibri" pitchFamily="34" charset="0"/>
                <a:cs typeface="Calibri" pitchFamily="34" charset="0"/>
              </a:rPr>
              <a:t>						</a:t>
            </a:r>
            <a:r>
              <a:rPr lang="en-GB" sz="2200" dirty="0" err="1">
                <a:latin typeface="Calibri" pitchFamily="34" charset="0"/>
                <a:cs typeface="Calibri" pitchFamily="34" charset="0"/>
              </a:rPr>
              <a:t>tumor</a:t>
            </a:r>
            <a:r>
              <a:rPr lang="en-GB" sz="2200" dirty="0">
                <a:latin typeface="Calibri" pitchFamily="34" charset="0"/>
                <a:cs typeface="Calibri" pitchFamily="34" charset="0"/>
              </a:rPr>
              <a:t> residuals and survival: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en-GB" sz="2200" dirty="0">
                <a:latin typeface="Calibri" pitchFamily="34" charset="0"/>
                <a:cs typeface="Calibri" pitchFamily="34" charset="0"/>
              </a:rPr>
              <a:t>						</a:t>
            </a:r>
            <a:r>
              <a:rPr lang="en-GB" sz="22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0.5cm        40 	</a:t>
            </a:r>
            <a:r>
              <a:rPr lang="en-US" sz="22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m</a:t>
            </a:r>
            <a:r>
              <a:rPr lang="en-GB" sz="22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onths</a:t>
            </a:r>
            <a:endParaRPr lang="en-GB" sz="220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en-GB" sz="22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						1.5 cm       18 	months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en-GB" sz="22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						&gt;1.5cm        6 	months</a:t>
            </a:r>
          </a:p>
          <a:p>
            <a:pPr eaLnBrk="1" hangingPunct="1">
              <a:lnSpc>
                <a:spcPct val="80000"/>
              </a:lnSpc>
              <a:buNone/>
            </a:pPr>
            <a:endParaRPr lang="en-GB" sz="220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sz="2200" dirty="0">
                <a:latin typeface="Calibri" pitchFamily="34" charset="0"/>
                <a:cs typeface="Calibri" pitchFamily="34" charset="0"/>
              </a:rPr>
              <a:t>Hoskins (1994)	 		</a:t>
            </a:r>
            <a:r>
              <a:rPr lang="el-GR" sz="2200" dirty="0">
                <a:latin typeface="Calibri" pitchFamily="34" charset="0"/>
                <a:cs typeface="Calibri" pitchFamily="34" charset="0"/>
              </a:rPr>
              <a:t>	</a:t>
            </a:r>
            <a:r>
              <a:rPr lang="en-GB" sz="2200" dirty="0" err="1">
                <a:latin typeface="Calibri" pitchFamily="34" charset="0"/>
                <a:cs typeface="Calibri" pitchFamily="34" charset="0"/>
              </a:rPr>
              <a:t>tumor</a:t>
            </a:r>
            <a:r>
              <a:rPr lang="en-GB" sz="2200" dirty="0">
                <a:latin typeface="Calibri" pitchFamily="34" charset="0"/>
                <a:cs typeface="Calibri" pitchFamily="34" charset="0"/>
              </a:rPr>
              <a:t> residual &lt; 2cm:  significant benefit</a:t>
            </a:r>
          </a:p>
          <a:p>
            <a:pPr>
              <a:lnSpc>
                <a:spcPct val="80000"/>
              </a:lnSpc>
            </a:pPr>
            <a:endParaRPr lang="en-GB" sz="2200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0000"/>
              </a:lnSpc>
            </a:pPr>
            <a:endParaRPr lang="en-GB" sz="2200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0000"/>
              </a:lnSpc>
            </a:pPr>
            <a:r>
              <a:rPr lang="de-DE" sz="2200" dirty="0">
                <a:latin typeface="Calibri" pitchFamily="34" charset="0"/>
                <a:cs typeface="Calibri" pitchFamily="34" charset="0"/>
              </a:rPr>
              <a:t>Lichtenegger (1998)		</a:t>
            </a:r>
            <a:r>
              <a:rPr lang="el-GR" sz="2200" dirty="0">
                <a:latin typeface="Calibri" pitchFamily="34" charset="0"/>
                <a:cs typeface="Calibri" pitchFamily="34" charset="0"/>
              </a:rPr>
              <a:t>	</a:t>
            </a:r>
            <a:r>
              <a:rPr lang="en-GB" sz="1800" dirty="0">
                <a:latin typeface="Arial" pitchFamily="34" charset="0"/>
                <a:cs typeface="Arial" pitchFamily="34" charset="0"/>
              </a:rPr>
              <a:t>Radical </a:t>
            </a:r>
            <a:r>
              <a:rPr lang="en-GB" sz="1800" dirty="0" err="1">
                <a:latin typeface="Arial" pitchFamily="34" charset="0"/>
                <a:cs typeface="Arial" pitchFamily="34" charset="0"/>
              </a:rPr>
              <a:t>multivisceral</a:t>
            </a:r>
            <a:r>
              <a:rPr lang="en-GB" sz="1800" dirty="0">
                <a:latin typeface="Arial" pitchFamily="34" charset="0"/>
                <a:cs typeface="Arial" pitchFamily="34" charset="0"/>
              </a:rPr>
              <a:t> surgery is feasible, safe and efficient in PDS and SDS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E8035907-EB9C-4E11-8A9B-D25B0AD8D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4CFDD4A-4FA1-4CD9-90D5-E253C2040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86113" y="540053"/>
            <a:ext cx="4063401" cy="4063393"/>
            <a:chOff x="1311770" y="720071"/>
            <a:chExt cx="5417868" cy="5417858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AB5B6FA-7B4F-437A-9C78-144C7DCD1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1770" y="720071"/>
              <a:ext cx="5417868" cy="5417858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400000"/>
                        </a14:imgEffect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4199C21-6AE0-4F6F-AA96-6FFF97BB9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8390" y="1006688"/>
              <a:ext cx="4844628" cy="4844620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1288130" y="987667"/>
            <a:ext cx="3454795" cy="3168162"/>
          </a:xfrm>
        </p:spPr>
        <p:txBody>
          <a:bodyPr rtlCol="0">
            <a:normAutofit/>
          </a:bodyPr>
          <a:lstStyle/>
          <a:p>
            <a:pPr algn="ctr"/>
            <a:br>
              <a:rPr lang="el-GR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Nothing to declare </a:t>
            </a:r>
            <a:endParaRPr lang="el-GR" sz="1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C69FA7-0958-4ED9-A0DF-E87A0C137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58906" y="2541493"/>
            <a:ext cx="2743200" cy="60512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3 - TextBox">
            <a:extLst>
              <a:ext uri="{FF2B5EF4-FFF2-40B4-BE49-F238E27FC236}">
                <a16:creationId xmlns:a16="http://schemas.microsoft.com/office/drawing/2014/main" id="{956228D2-EE39-F84D-A927-4F796AA18548}"/>
              </a:ext>
            </a:extLst>
          </p:cNvPr>
          <p:cNvSpPr txBox="1"/>
          <p:nvPr/>
        </p:nvSpPr>
        <p:spPr>
          <a:xfrm>
            <a:off x="5364088" y="4155829"/>
            <a:ext cx="3806606" cy="1003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002060"/>
                </a:solidFill>
                <a:latin typeface="Arial Narrow" pitchFamily="34" charset="0"/>
              </a:rPr>
              <a:t>Dr  Kostas  Lathouras  PhD</a:t>
            </a:r>
          </a:p>
          <a:p>
            <a:pPr marL="16933" marR="6773" indent="316637" algn="ctr">
              <a:lnSpc>
                <a:spcPct val="104200"/>
              </a:lnSpc>
              <a:spcBef>
                <a:spcPts val="53"/>
              </a:spcBef>
            </a:pPr>
            <a:endParaRPr lang="en-GB" sz="1400" b="1" dirty="0">
              <a:solidFill>
                <a:srgbClr val="002060"/>
              </a:solidFill>
              <a:latin typeface="Arial Narrow" pitchFamily="34" charset="0"/>
            </a:endParaRPr>
          </a:p>
          <a:p>
            <a:pPr marL="16933" marR="6773" indent="316637" algn="ctr">
              <a:lnSpc>
                <a:spcPct val="104200"/>
              </a:lnSpc>
              <a:spcBef>
                <a:spcPts val="53"/>
              </a:spcBef>
            </a:pPr>
            <a:endParaRPr lang="en-GB" sz="1400" b="1" spc="-33" dirty="0">
              <a:solidFill>
                <a:srgbClr val="002060"/>
              </a:solidFill>
              <a:latin typeface="Arial Narrow" pitchFamily="34" charset="0"/>
              <a:cs typeface="Microsoft Sans Serif"/>
            </a:endParaRPr>
          </a:p>
          <a:p>
            <a:pPr marL="16933" marR="6773" indent="316637" algn="ctr">
              <a:lnSpc>
                <a:spcPct val="104200"/>
              </a:lnSpc>
              <a:spcBef>
                <a:spcPts val="53"/>
              </a:spcBef>
            </a:pPr>
            <a:r>
              <a:rPr lang="en-GB" sz="1400" b="1" spc="-33" dirty="0" err="1">
                <a:solidFill>
                  <a:srgbClr val="002060"/>
                </a:solidFill>
                <a:cs typeface="Microsoft Sans Serif"/>
              </a:rPr>
              <a:t>Consultnat</a:t>
            </a:r>
            <a:r>
              <a:rPr lang="en-GB" sz="1400" b="1" spc="-33" dirty="0">
                <a:solidFill>
                  <a:srgbClr val="002060"/>
                </a:solidFill>
                <a:cs typeface="Microsoft Sans Serif"/>
              </a:rPr>
              <a:t>  Gynaecological Oncologist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FB3D33-E4C4-2AEB-F004-A265B26F1B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9295" y="-1"/>
            <a:ext cx="4471217" cy="76826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2276" y="735806"/>
            <a:ext cx="5688013" cy="3992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Line 3"/>
          <p:cNvSpPr>
            <a:spLocks noChangeShapeType="1"/>
          </p:cNvSpPr>
          <p:nvPr/>
        </p:nvSpPr>
        <p:spPr bwMode="auto">
          <a:xfrm>
            <a:off x="3990975" y="2081213"/>
            <a:ext cx="0" cy="648891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de-DE"/>
          </a:p>
        </p:txBody>
      </p:sp>
      <p:sp>
        <p:nvSpPr>
          <p:cNvPr id="24580" name="Line 4"/>
          <p:cNvSpPr>
            <a:spLocks noChangeShapeType="1"/>
          </p:cNvSpPr>
          <p:nvPr/>
        </p:nvSpPr>
        <p:spPr bwMode="auto">
          <a:xfrm flipV="1">
            <a:off x="5867400" y="1707357"/>
            <a:ext cx="0" cy="864394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de-DE"/>
          </a:p>
        </p:txBody>
      </p:sp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7838" y="66675"/>
            <a:ext cx="7910512" cy="722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6012160" y="4839891"/>
            <a:ext cx="31670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863600">
              <a:spcBef>
                <a:spcPct val="50000"/>
              </a:spcBef>
            </a:pPr>
            <a:r>
              <a:rPr lang="de-DE" i="1" dirty="0">
                <a:latin typeface="Arial" pitchFamily="34" charset="0"/>
              </a:rPr>
              <a:t>Bristow et al. JCO 2002</a:t>
            </a:r>
          </a:p>
        </p:txBody>
      </p:sp>
      <p:sp>
        <p:nvSpPr>
          <p:cNvPr id="461831" name="Text Box 7"/>
          <p:cNvSpPr txBox="1">
            <a:spLocks noChangeArrowheads="1"/>
          </p:cNvSpPr>
          <p:nvPr/>
        </p:nvSpPr>
        <p:spPr bwMode="auto">
          <a:xfrm>
            <a:off x="7020272" y="2085696"/>
            <a:ext cx="2051720" cy="46166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863600"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  <a:cs typeface="Arial" pitchFamily="34" charset="0"/>
              </a:rPr>
              <a:t>Ø </a:t>
            </a:r>
            <a:r>
              <a:rPr lang="de-DE" sz="2400" dirty="0">
                <a:solidFill>
                  <a:srgbClr val="FF0000"/>
                </a:solidFill>
                <a:cs typeface="Arial" pitchFamily="34" charset="0"/>
              </a:rPr>
              <a:t>&lt;</a:t>
            </a:r>
            <a:r>
              <a:rPr lang="en-US" sz="2400" dirty="0">
                <a:solidFill>
                  <a:srgbClr val="FF0000"/>
                </a:solidFill>
                <a:cs typeface="Arial" pitchFamily="34" charset="0"/>
              </a:rPr>
              <a:t>2cm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2"/>
          <p:cNvSpPr txBox="1">
            <a:spLocks noChangeArrowheads="1"/>
          </p:cNvSpPr>
          <p:nvPr/>
        </p:nvSpPr>
        <p:spPr bwMode="auto">
          <a:xfrm>
            <a:off x="0" y="-20538"/>
            <a:ext cx="9144000" cy="492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buClr>
                <a:srgbClr val="FF0000"/>
              </a:buClr>
            </a:pPr>
            <a:r>
              <a:rPr lang="de-DE" sz="2600" dirty="0">
                <a:latin typeface="Calibri" pitchFamily="34" charset="0"/>
                <a:cs typeface="Calibri" pitchFamily="34" charset="0"/>
              </a:rPr>
              <a:t>Postoperative residual disease has the strongest impact on survival</a:t>
            </a:r>
            <a:endParaRPr lang="de-DE" sz="2600" b="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2129945"/>
              </p:ext>
            </p:extLst>
          </p:nvPr>
        </p:nvGraphicFramePr>
        <p:xfrm>
          <a:off x="755576" y="1437085"/>
          <a:ext cx="7346950" cy="28789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gramm" r:id="rId2" imgW="4181475" imgH="2752725" progId="Excel.Sheet.8">
                  <p:embed/>
                </p:oleObj>
              </mc:Choice>
              <mc:Fallback>
                <p:oleObj name="Diagramm" r:id="rId2" imgW="4181475" imgH="2752725" progId="Excel.Shee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10417"/>
                      <a:stretch>
                        <a:fillRect/>
                      </a:stretch>
                    </p:blipFill>
                    <p:spPr bwMode="auto">
                      <a:xfrm>
                        <a:off x="755576" y="1437085"/>
                        <a:ext cx="7346950" cy="2878931"/>
                      </a:xfrm>
                      <a:prstGeom prst="rect">
                        <a:avLst/>
                      </a:prstGeom>
                      <a:solidFill>
                        <a:srgbClr val="6666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317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7" name="Text Box 4"/>
          <p:cNvSpPr txBox="1">
            <a:spLocks noChangeArrowheads="1"/>
          </p:cNvSpPr>
          <p:nvPr/>
        </p:nvSpPr>
        <p:spPr bwMode="auto">
          <a:xfrm>
            <a:off x="898526" y="627534"/>
            <a:ext cx="7345363" cy="769441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buClr>
                <a:srgbClr val="FF0000"/>
              </a:buClr>
            </a:pPr>
            <a:r>
              <a:rPr lang="de-DE" sz="2000" b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AGO-OVAR Meta-database (OVAR 3, OVAR 5, OVAR 7)</a:t>
            </a:r>
          </a:p>
          <a:p>
            <a:pPr algn="ctr" eaLnBrk="0" hangingPunct="0">
              <a:lnSpc>
                <a:spcPct val="120000"/>
              </a:lnSpc>
              <a:buClr>
                <a:srgbClr val="FF0000"/>
              </a:buClr>
            </a:pPr>
            <a:r>
              <a:rPr lang="de-DE" sz="2000" b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2,924 Pat with OC FIGO IIB-IV </a:t>
            </a:r>
            <a:r>
              <a:rPr lang="de-DE" sz="2000" b="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and</a:t>
            </a:r>
            <a:r>
              <a:rPr lang="de-DE" sz="2000" b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post-OP Carbo/Taxol (+)</a:t>
            </a:r>
          </a:p>
        </p:txBody>
      </p:sp>
      <p:sp>
        <p:nvSpPr>
          <p:cNvPr id="3078" name="Text Box 5"/>
          <p:cNvSpPr txBox="1">
            <a:spLocks noChangeArrowheads="1"/>
          </p:cNvSpPr>
          <p:nvPr/>
        </p:nvSpPr>
        <p:spPr bwMode="auto">
          <a:xfrm>
            <a:off x="6445448" y="1491630"/>
            <a:ext cx="2159000" cy="88947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</a:pPr>
            <a:r>
              <a:rPr lang="de-DE" sz="1400" dirty="0">
                <a:solidFill>
                  <a:srgbClr val="FFFFFF"/>
                </a:solidFill>
                <a:latin typeface="Arial" pitchFamily="34" charset="0"/>
              </a:rPr>
              <a:t>No </a:t>
            </a:r>
            <a:r>
              <a:rPr lang="de-DE" sz="1400" b="0" dirty="0">
                <a:solidFill>
                  <a:srgbClr val="FFFFFF"/>
                </a:solidFill>
                <a:latin typeface="Arial" pitchFamily="34" charset="0"/>
              </a:rPr>
              <a:t>Tumor residuals</a:t>
            </a:r>
          </a:p>
          <a:p>
            <a:pPr eaLnBrk="0" hangingPunct="0">
              <a:lnSpc>
                <a:spcPct val="90000"/>
              </a:lnSpc>
              <a:spcBef>
                <a:spcPct val="50000"/>
              </a:spcBef>
            </a:pPr>
            <a:r>
              <a:rPr lang="de-DE" sz="1400" b="0" dirty="0">
                <a:solidFill>
                  <a:srgbClr val="FFFFFF"/>
                </a:solidFill>
                <a:latin typeface="Arial" pitchFamily="34" charset="0"/>
              </a:rPr>
              <a:t> 1-10 mm</a:t>
            </a:r>
          </a:p>
          <a:p>
            <a:pPr eaLnBrk="0" hangingPunct="0">
              <a:lnSpc>
                <a:spcPct val="90000"/>
              </a:lnSpc>
              <a:spcBef>
                <a:spcPct val="50000"/>
              </a:spcBef>
            </a:pPr>
            <a:r>
              <a:rPr lang="de-DE" sz="1400" b="0" dirty="0">
                <a:solidFill>
                  <a:srgbClr val="FFFFFF"/>
                </a:solidFill>
                <a:latin typeface="Arial" pitchFamily="34" charset="0"/>
              </a:rPr>
              <a:t>&gt;10 mm</a:t>
            </a:r>
          </a:p>
        </p:txBody>
      </p:sp>
      <p:sp>
        <p:nvSpPr>
          <p:cNvPr id="3079" name="Line 6"/>
          <p:cNvSpPr>
            <a:spLocks noChangeShapeType="1"/>
          </p:cNvSpPr>
          <p:nvPr/>
        </p:nvSpPr>
        <p:spPr bwMode="auto">
          <a:xfrm>
            <a:off x="6011864" y="1635646"/>
            <a:ext cx="288925" cy="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080" name="Line 7"/>
          <p:cNvSpPr>
            <a:spLocks noChangeShapeType="1"/>
          </p:cNvSpPr>
          <p:nvPr/>
        </p:nvSpPr>
        <p:spPr bwMode="auto">
          <a:xfrm>
            <a:off x="6011864" y="1924050"/>
            <a:ext cx="288925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081" name="Line 8"/>
          <p:cNvSpPr>
            <a:spLocks noChangeShapeType="1"/>
          </p:cNvSpPr>
          <p:nvPr/>
        </p:nvSpPr>
        <p:spPr bwMode="auto">
          <a:xfrm>
            <a:off x="6013450" y="2211710"/>
            <a:ext cx="287338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graphicFrame>
        <p:nvGraphicFramePr>
          <p:cNvPr id="307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0976417"/>
              </p:ext>
            </p:extLst>
          </p:nvPr>
        </p:nvGraphicFramePr>
        <p:xfrm>
          <a:off x="718517" y="4354116"/>
          <a:ext cx="7381875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kument" r:id="rId4" imgW="7754326" imgH="4043147" progId="Word.Document.8">
                  <p:embed/>
                </p:oleObj>
              </mc:Choice>
              <mc:Fallback>
                <p:oleObj name="Dokument" r:id="rId4" imgW="7754326" imgH="4043147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3294" r="7259" b="72876"/>
                      <a:stretch>
                        <a:fillRect/>
                      </a:stretch>
                    </p:blipFill>
                    <p:spPr bwMode="auto">
                      <a:xfrm>
                        <a:off x="718517" y="4354116"/>
                        <a:ext cx="7381875" cy="8096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82" name="Picture 10" descr="PPT_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350" y="3706416"/>
            <a:ext cx="4318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3" name="Oval 11"/>
          <p:cNvSpPr>
            <a:spLocks noChangeArrowheads="1"/>
          </p:cNvSpPr>
          <p:nvPr/>
        </p:nvSpPr>
        <p:spPr bwMode="auto">
          <a:xfrm>
            <a:off x="6804248" y="4300537"/>
            <a:ext cx="1511300" cy="842963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- Τίτλος"/>
          <p:cNvSpPr>
            <a:spLocks noGrp="1"/>
          </p:cNvSpPr>
          <p:nvPr>
            <p:ph type="title"/>
          </p:nvPr>
        </p:nvSpPr>
        <p:spPr>
          <a:xfrm>
            <a:off x="802386" y="0"/>
            <a:ext cx="7543800" cy="1042454"/>
          </a:xfrm>
        </p:spPr>
        <p:txBody>
          <a:bodyPr>
            <a:normAutofit/>
          </a:bodyPr>
          <a:lstStyle/>
          <a:p>
            <a:pPr algn="ctr"/>
            <a:r>
              <a:rPr lang="en-GB" sz="3200" dirty="0">
                <a:latin typeface="Calibri" pitchFamily="34" charset="0"/>
                <a:cs typeface="Calibri" pitchFamily="34" charset="0"/>
              </a:rPr>
              <a:t>Significance of residual disease</a:t>
            </a:r>
            <a:endParaRPr lang="en-GB" sz="32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07504" y="1211590"/>
            <a:ext cx="9036496" cy="3448392"/>
          </a:xfrm>
        </p:spPr>
        <p:txBody>
          <a:bodyPr>
            <a:normAutofit fontScale="92500" lnSpcReduction="20000"/>
          </a:bodyPr>
          <a:lstStyle/>
          <a:p>
            <a:endParaRPr lang="en-GB" sz="1100" dirty="0"/>
          </a:p>
          <a:p>
            <a:r>
              <a:rPr lang="en-GB" sz="1200" dirty="0"/>
              <a:t>The survival benefit associated with </a:t>
            </a:r>
            <a:r>
              <a:rPr lang="en-GB" sz="1200" b="1" dirty="0">
                <a:solidFill>
                  <a:srgbClr val="C00000"/>
                </a:solidFill>
              </a:rPr>
              <a:t>resection of bulky </a:t>
            </a:r>
            <a:r>
              <a:rPr lang="en-GB" sz="1200" b="1" dirty="0" err="1">
                <a:solidFill>
                  <a:srgbClr val="C00000"/>
                </a:solidFill>
              </a:rPr>
              <a:t>tumors</a:t>
            </a:r>
            <a:r>
              <a:rPr lang="en-GB" sz="1200" b="1" dirty="0">
                <a:solidFill>
                  <a:srgbClr val="C00000"/>
                </a:solidFill>
              </a:rPr>
              <a:t> </a:t>
            </a:r>
            <a:r>
              <a:rPr lang="en-GB" sz="1200" dirty="0"/>
              <a:t>during frontline treatment has been recognized since the 1970s</a:t>
            </a:r>
          </a:p>
          <a:p>
            <a:pPr marL="0" indent="0" algn="r">
              <a:buNone/>
            </a:pPr>
            <a:r>
              <a:rPr lang="en-GB" sz="800" dirty="0"/>
              <a:t>C.T. Griffiths, Surgical resection of </a:t>
            </a:r>
            <a:r>
              <a:rPr lang="en-GB" sz="800" dirty="0" err="1"/>
              <a:t>tumor</a:t>
            </a:r>
            <a:r>
              <a:rPr lang="en-GB" sz="800" dirty="0"/>
              <a:t> bulk in the primary treatment of ovarian carcinoma, Natl. Cancer Inst. </a:t>
            </a:r>
            <a:r>
              <a:rPr lang="en-GB" sz="800" dirty="0" err="1"/>
              <a:t>Monogr</a:t>
            </a:r>
            <a:r>
              <a:rPr lang="en-GB" sz="800" dirty="0"/>
              <a:t>. 42 (1975) 101–104</a:t>
            </a:r>
          </a:p>
          <a:p>
            <a:endParaRPr lang="en-GB" sz="1100" dirty="0"/>
          </a:p>
          <a:p>
            <a:endParaRPr lang="en-GB" sz="1100" dirty="0"/>
          </a:p>
          <a:p>
            <a:endParaRPr lang="en-GB" sz="1100" dirty="0"/>
          </a:p>
          <a:p>
            <a:pPr algn="ctr"/>
            <a:r>
              <a:rPr lang="en-GB" sz="1200" dirty="0"/>
              <a:t>Based on data from cooperative group trials, the goal of cytoreductive surgery has evolved</a:t>
            </a:r>
          </a:p>
          <a:p>
            <a:pPr algn="ctr"/>
            <a:endParaRPr lang="en-GB" sz="1200" dirty="0"/>
          </a:p>
          <a:p>
            <a:pPr algn="ctr"/>
            <a:r>
              <a:rPr lang="en-GB" sz="1700" dirty="0"/>
              <a:t>first towards </a:t>
            </a:r>
            <a:r>
              <a:rPr lang="en-GB" sz="1700" b="1" i="1" dirty="0">
                <a:solidFill>
                  <a:srgbClr val="C00000"/>
                </a:solidFill>
              </a:rPr>
              <a:t>a goal of  &lt;1 cm </a:t>
            </a:r>
            <a:r>
              <a:rPr lang="en-GB" sz="1700" dirty="0"/>
              <a:t>of residual cancer </a:t>
            </a:r>
          </a:p>
          <a:p>
            <a:pPr algn="ctr"/>
            <a:r>
              <a:rPr lang="en-GB" sz="1700" dirty="0"/>
              <a:t>and more recently to </a:t>
            </a:r>
            <a:r>
              <a:rPr lang="en-GB" sz="1700" b="1" i="1" dirty="0">
                <a:solidFill>
                  <a:srgbClr val="C00000"/>
                </a:solidFill>
              </a:rPr>
              <a:t>complete gross resection (CGR) </a:t>
            </a:r>
            <a:r>
              <a:rPr lang="en-GB" sz="1700" dirty="0"/>
              <a:t>of all macroscopic disease</a:t>
            </a:r>
          </a:p>
          <a:p>
            <a:endParaRPr lang="en-GB" sz="1200" dirty="0"/>
          </a:p>
          <a:p>
            <a:pPr marL="0" indent="0" algn="r">
              <a:buNone/>
            </a:pPr>
            <a:r>
              <a:rPr lang="en-GB" sz="700" dirty="0"/>
              <a:t>G.A. </a:t>
            </a:r>
            <a:r>
              <a:rPr lang="en-GB" sz="700" dirty="0" err="1"/>
              <a:t>Omura</a:t>
            </a:r>
            <a:r>
              <a:rPr lang="en-GB" sz="700" dirty="0"/>
              <a:t>, The influence of cytoreductive surgery on recurrence-free interval and survival in small-volume stage III epithelial ovarian cancer: a </a:t>
            </a:r>
            <a:r>
              <a:rPr lang="en-GB" sz="700" dirty="0" err="1"/>
              <a:t>Gynecologic</a:t>
            </a:r>
            <a:r>
              <a:rPr lang="en-GB" sz="700" dirty="0"/>
              <a:t> Oncology Group study, Gynecol. Oncol. 47 (2) (1992) 159–166.</a:t>
            </a:r>
          </a:p>
          <a:p>
            <a:pPr marL="0" indent="0" algn="r">
              <a:buNone/>
            </a:pPr>
            <a:r>
              <a:rPr lang="en-GB" sz="700" dirty="0"/>
              <a:t>R. </a:t>
            </a:r>
            <a:r>
              <a:rPr lang="en-GB" sz="700" dirty="0" err="1"/>
              <a:t>Kimmig</a:t>
            </a:r>
            <a:r>
              <a:rPr lang="en-GB" sz="700" dirty="0"/>
              <a:t>, et al., Prognostic factors for complete debulking in advanced ovarian cancer and its impact on survival. An exploratory analysis of a prospectively randomized phase III study of the </a:t>
            </a:r>
            <a:r>
              <a:rPr lang="en-GB" sz="700" dirty="0" err="1"/>
              <a:t>Arbeitsgemeinschaft</a:t>
            </a:r>
            <a:r>
              <a:rPr lang="en-GB" sz="700" dirty="0"/>
              <a:t> </a:t>
            </a:r>
            <a:r>
              <a:rPr lang="en-GB" sz="700" dirty="0" err="1"/>
              <a:t>Gynaekologische</a:t>
            </a:r>
            <a:r>
              <a:rPr lang="en-GB" sz="700" dirty="0"/>
              <a:t> </a:t>
            </a:r>
            <a:r>
              <a:rPr lang="en-GB" sz="700" dirty="0" err="1"/>
              <a:t>Onkologie</a:t>
            </a:r>
            <a:r>
              <a:rPr lang="en-GB" sz="700" dirty="0"/>
              <a:t> ovarian Cancer study group (AGO-OVAR), Gynecol. Oncol. 106 (1) (2007) 69–74</a:t>
            </a:r>
          </a:p>
          <a:p>
            <a:pPr marL="0" indent="0" algn="r">
              <a:buNone/>
            </a:pPr>
            <a:r>
              <a:rPr lang="en-GB" sz="700" dirty="0"/>
              <a:t>R.E. Bristow, Survival effect of maximal cytoreductive surgery for advanced ovarian carcinoma during the platinum era: a meta-analysis, J. Clin. Oncol. 20 (5) (2002) 1248–1259§</a:t>
            </a:r>
          </a:p>
          <a:p>
            <a:pPr marL="0" indent="0" algn="r">
              <a:buNone/>
            </a:pPr>
            <a:r>
              <a:rPr lang="en-GB" sz="700" dirty="0"/>
              <a:t>C. Tian, et al., Prognostic factors for stage III epithelial ovarian cancer: a </a:t>
            </a:r>
            <a:r>
              <a:rPr lang="en-GB" sz="700" dirty="0" err="1"/>
              <a:t>gynecologic</a:t>
            </a:r>
            <a:r>
              <a:rPr lang="en-GB" sz="700" dirty="0"/>
              <a:t> oncology group study, J. Clin. Oncol. 25 (24) (2007) 3621–3627</a:t>
            </a:r>
          </a:p>
          <a:p>
            <a:endParaRPr lang="en-GB" sz="1100" dirty="0"/>
          </a:p>
          <a:p>
            <a:pPr marL="0" indent="0">
              <a:buNone/>
            </a:pPr>
            <a:endParaRPr lang="en-GB" sz="1100" dirty="0"/>
          </a:p>
          <a:p>
            <a:pPr marL="0" indent="0">
              <a:buNone/>
            </a:pPr>
            <a:endParaRPr lang="en-GB" sz="9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7737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386" y="363474"/>
            <a:ext cx="7543800" cy="1207008"/>
          </a:xfrm>
        </p:spPr>
        <p:txBody>
          <a:bodyPr>
            <a:normAutofit/>
          </a:bodyPr>
          <a:lstStyle/>
          <a:p>
            <a:pPr algn="ctr"/>
            <a:r>
              <a:rPr lang="de-DE" sz="1800" dirty="0" err="1"/>
              <a:t>Why</a:t>
            </a:r>
            <a:r>
              <a:rPr lang="de-DE" sz="1800" dirty="0"/>
              <a:t> </a:t>
            </a:r>
            <a:r>
              <a:rPr lang="de-DE" sz="1800" dirty="0" err="1"/>
              <a:t>is</a:t>
            </a:r>
            <a:r>
              <a:rPr lang="de-DE" sz="1800" dirty="0"/>
              <a:t> </a:t>
            </a:r>
            <a:r>
              <a:rPr lang="de-DE" sz="1800" dirty="0" err="1"/>
              <a:t>it</a:t>
            </a:r>
            <a:r>
              <a:rPr lang="de-DE" sz="1800" dirty="0"/>
              <a:t> </a:t>
            </a:r>
            <a:r>
              <a:rPr lang="de-DE" sz="1800" dirty="0" err="1"/>
              <a:t>important</a:t>
            </a:r>
            <a:r>
              <a:rPr lang="de-DE" sz="1800" dirty="0"/>
              <a:t> </a:t>
            </a:r>
            <a:r>
              <a:rPr lang="de-DE" sz="1800" dirty="0" err="1"/>
              <a:t>to</a:t>
            </a:r>
            <a:r>
              <a:rPr lang="de-DE" sz="1800" dirty="0"/>
              <a:t> </a:t>
            </a:r>
            <a:r>
              <a:rPr lang="de-DE" sz="1800" dirty="0" err="1"/>
              <a:t>operate</a:t>
            </a:r>
            <a:r>
              <a:rPr lang="de-DE" sz="1800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2386" y="1740309"/>
            <a:ext cx="7543800" cy="341857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e-DE" sz="1200" dirty="0">
                <a:latin typeface="Arial" pitchFamily="34" charset="0"/>
                <a:cs typeface="Arial" pitchFamily="34" charset="0"/>
              </a:rPr>
              <a:t>Amelioration </a:t>
            </a:r>
            <a:r>
              <a:rPr lang="de-DE" sz="1200" dirty="0" err="1">
                <a:latin typeface="Arial" pitchFamily="34" charset="0"/>
                <a:cs typeface="Arial" pitchFamily="34" charset="0"/>
              </a:rPr>
              <a:t>of</a:t>
            </a:r>
            <a:r>
              <a:rPr lang="de-DE" sz="1200" dirty="0">
                <a:latin typeface="Arial" pitchFamily="34" charset="0"/>
                <a:cs typeface="Arial" pitchFamily="34" charset="0"/>
              </a:rPr>
              <a:t> PFS </a:t>
            </a:r>
            <a:r>
              <a:rPr lang="de-DE" sz="1200" dirty="0" err="1">
                <a:latin typeface="Arial" pitchFamily="34" charset="0"/>
                <a:cs typeface="Arial" pitchFamily="34" charset="0"/>
              </a:rPr>
              <a:t>and</a:t>
            </a:r>
            <a:r>
              <a:rPr lang="de-DE" sz="1200" dirty="0">
                <a:latin typeface="Arial" pitchFamily="34" charset="0"/>
                <a:cs typeface="Arial" pitchFamily="34" charset="0"/>
              </a:rPr>
              <a:t> OS </a:t>
            </a:r>
            <a:r>
              <a:rPr lang="de-DE" sz="1200" dirty="0" err="1">
                <a:latin typeface="Arial" pitchFamily="34" charset="0"/>
                <a:cs typeface="Arial" pitchFamily="34" charset="0"/>
              </a:rPr>
              <a:t>through</a:t>
            </a:r>
            <a:r>
              <a:rPr lang="de-DE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200" b="1" i="1" dirty="0">
                <a:latin typeface="Arial" pitchFamily="34" charset="0"/>
                <a:cs typeface="Arial" pitchFamily="34" charset="0"/>
              </a:rPr>
              <a:t>optimal </a:t>
            </a:r>
            <a:r>
              <a:rPr lang="de-DE" sz="1200" b="1" i="1" dirty="0" err="1">
                <a:latin typeface="Arial" pitchFamily="34" charset="0"/>
                <a:cs typeface="Arial" pitchFamily="34" charset="0"/>
              </a:rPr>
              <a:t>cytoreduction</a:t>
            </a:r>
            <a:r>
              <a:rPr lang="de-DE" sz="12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200" dirty="0">
                <a:latin typeface="Arial" pitchFamily="34" charset="0"/>
                <a:cs typeface="Arial" pitchFamily="34" charset="0"/>
              </a:rPr>
              <a:t>due </a:t>
            </a:r>
            <a:r>
              <a:rPr lang="de-DE" sz="1200" dirty="0" err="1">
                <a:latin typeface="Arial" pitchFamily="34" charset="0"/>
                <a:cs typeface="Arial" pitchFamily="34" charset="0"/>
              </a:rPr>
              <a:t>to</a:t>
            </a:r>
            <a:r>
              <a:rPr lang="de-DE" sz="1200" dirty="0">
                <a:latin typeface="Arial" pitchFamily="34" charset="0"/>
                <a:cs typeface="Arial" pitchFamily="34" charset="0"/>
              </a:rPr>
              <a:t>: </a:t>
            </a:r>
          </a:p>
          <a:p>
            <a:pPr marL="690372" lvl="2" indent="-342900">
              <a:spcBef>
                <a:spcPts val="400"/>
              </a:spcBef>
              <a:buSzPct val="68000"/>
            </a:pPr>
            <a:endParaRPr lang="de-DE" dirty="0">
              <a:latin typeface="Arial" pitchFamily="34" charset="0"/>
              <a:cs typeface="Arial" pitchFamily="34" charset="0"/>
            </a:endParaRPr>
          </a:p>
          <a:p>
            <a:pPr marL="690372" lvl="2" indent="-342900">
              <a:spcBef>
                <a:spcPts val="400"/>
              </a:spcBef>
              <a:buSzPct val="68000"/>
            </a:pPr>
            <a:r>
              <a:rPr lang="de-DE" dirty="0" err="1">
                <a:latin typeface="Arial" pitchFamily="34" charset="0"/>
                <a:cs typeface="Arial" pitchFamily="34" charset="0"/>
              </a:rPr>
              <a:t>Reduction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of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tumor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induced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immunosupression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</a:p>
          <a:p>
            <a:pPr marL="690372" lvl="2" indent="-342900">
              <a:spcBef>
                <a:spcPts val="400"/>
              </a:spcBef>
              <a:buSzPct val="68000"/>
            </a:pPr>
            <a:endParaRPr lang="de-DE" dirty="0">
              <a:latin typeface="Arial" pitchFamily="34" charset="0"/>
              <a:cs typeface="Arial" pitchFamily="34" charset="0"/>
            </a:endParaRPr>
          </a:p>
          <a:p>
            <a:pPr marL="690372" lvl="2" indent="-342900">
              <a:spcBef>
                <a:spcPts val="400"/>
              </a:spcBef>
              <a:buSzPct val="68000"/>
            </a:pPr>
            <a:r>
              <a:rPr lang="de-DE" dirty="0" err="1">
                <a:latin typeface="Arial" pitchFamily="34" charset="0"/>
                <a:cs typeface="Arial" pitchFamily="34" charset="0"/>
              </a:rPr>
              <a:t>Improves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host‘s</a:t>
            </a:r>
            <a:r>
              <a:rPr lang="de-DE" dirty="0">
                <a:latin typeface="Arial" pitchFamily="34" charset="0"/>
                <a:cs typeface="Arial" pitchFamily="34" charset="0"/>
              </a:rPr>
              <a:t> immune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response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>
              <a:buNone/>
            </a:pPr>
            <a:endParaRPr lang="de-DE" sz="12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de-DE" sz="1200" dirty="0">
              <a:latin typeface="Arial" pitchFamily="34" charset="0"/>
              <a:cs typeface="Arial" pitchFamily="34" charset="0"/>
            </a:endParaRPr>
          </a:p>
          <a:p>
            <a:pPr marL="395478" lvl="1" indent="-285750">
              <a:spcBef>
                <a:spcPts val="400"/>
              </a:spcBef>
              <a:buSzPct val="68000"/>
            </a:pPr>
            <a:r>
              <a:rPr lang="de-DE" sz="1200" b="1" dirty="0" err="1">
                <a:latin typeface="Arial" panose="020B0604020202020204" pitchFamily="34" charset="0"/>
                <a:cs typeface="Arial" pitchFamily="34" charset="0"/>
              </a:rPr>
              <a:t>Enhance</a:t>
            </a:r>
            <a:r>
              <a:rPr lang="de-DE" sz="1200" b="1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  <a:cs typeface="Arial" pitchFamily="34" charset="0"/>
              </a:rPr>
              <a:t>of</a:t>
            </a:r>
            <a:r>
              <a:rPr lang="de-DE" sz="1200" b="1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  <a:cs typeface="Arial" pitchFamily="34" charset="0"/>
              </a:rPr>
              <a:t>responce</a:t>
            </a:r>
            <a:r>
              <a:rPr lang="de-DE" sz="1200" b="1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  <a:cs typeface="Arial" pitchFamily="34" charset="0"/>
              </a:rPr>
              <a:t>to</a:t>
            </a:r>
            <a:r>
              <a:rPr lang="de-DE" sz="1200" b="1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  <a:cs typeface="Arial" pitchFamily="34" charset="0"/>
              </a:rPr>
              <a:t>chemotherapy</a:t>
            </a:r>
            <a:r>
              <a:rPr lang="de-DE" sz="1200" b="1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  <a:cs typeface="Arial" pitchFamily="34" charset="0"/>
              </a:rPr>
              <a:t>through</a:t>
            </a:r>
            <a:r>
              <a:rPr lang="de-DE" sz="1200" b="1" dirty="0">
                <a:latin typeface="Arial" panose="020B0604020202020204" pitchFamily="34" charset="0"/>
                <a:cs typeface="Arial" pitchFamily="34" charset="0"/>
              </a:rPr>
              <a:t>:</a:t>
            </a:r>
          </a:p>
          <a:p>
            <a:pPr marL="395478" lvl="1" indent="-285750">
              <a:spcBef>
                <a:spcPts val="400"/>
              </a:spcBef>
              <a:buSzPct val="68000"/>
            </a:pPr>
            <a:endParaRPr lang="de-DE" sz="1200" dirty="0">
              <a:latin typeface="Arial" pitchFamily="34" charset="0"/>
              <a:cs typeface="Arial" pitchFamily="34" charset="0"/>
            </a:endParaRPr>
          </a:p>
          <a:p>
            <a:pPr marL="395478" lvl="1" indent="-285750">
              <a:spcBef>
                <a:spcPts val="400"/>
              </a:spcBef>
              <a:buSzPct val="68000"/>
            </a:pPr>
            <a:r>
              <a:rPr lang="de-DE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200" dirty="0" err="1">
                <a:latin typeface="Arial" pitchFamily="34" charset="0"/>
                <a:cs typeface="Arial" pitchFamily="34" charset="0"/>
              </a:rPr>
              <a:t>Reduction</a:t>
            </a:r>
            <a:r>
              <a:rPr lang="de-DE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200" dirty="0" err="1">
                <a:latin typeface="Arial" pitchFamily="34" charset="0"/>
                <a:cs typeface="Arial" pitchFamily="34" charset="0"/>
              </a:rPr>
              <a:t>of</a:t>
            </a:r>
            <a:r>
              <a:rPr lang="de-DE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200" dirty="0" err="1">
                <a:latin typeface="Arial" pitchFamily="34" charset="0"/>
                <a:cs typeface="Arial" pitchFamily="34" charset="0"/>
              </a:rPr>
              <a:t>tumor</a:t>
            </a:r>
            <a:r>
              <a:rPr lang="de-DE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200" dirty="0" err="1">
                <a:latin typeface="Arial" pitchFamily="34" charset="0"/>
                <a:cs typeface="Arial" pitchFamily="34" charset="0"/>
              </a:rPr>
              <a:t>load</a:t>
            </a:r>
            <a:r>
              <a:rPr lang="de-DE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200" dirty="0" err="1">
                <a:latin typeface="Arial" pitchFamily="34" charset="0"/>
                <a:cs typeface="Arial" pitchFamily="34" charset="0"/>
              </a:rPr>
              <a:t>responsible</a:t>
            </a:r>
            <a:r>
              <a:rPr lang="de-DE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200" dirty="0" err="1">
                <a:latin typeface="Arial" pitchFamily="34" charset="0"/>
                <a:cs typeface="Arial" pitchFamily="34" charset="0"/>
              </a:rPr>
              <a:t>for</a:t>
            </a:r>
            <a:r>
              <a:rPr lang="de-DE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200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de-DE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200" dirty="0" err="1">
                <a:latin typeface="Arial" pitchFamily="34" charset="0"/>
                <a:cs typeface="Arial" pitchFamily="34" charset="0"/>
              </a:rPr>
              <a:t>development</a:t>
            </a:r>
            <a:r>
              <a:rPr lang="de-DE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200" dirty="0" err="1">
                <a:latin typeface="Arial" pitchFamily="34" charset="0"/>
                <a:cs typeface="Arial" pitchFamily="34" charset="0"/>
              </a:rPr>
              <a:t>of</a:t>
            </a:r>
            <a:r>
              <a:rPr lang="de-DE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200" dirty="0" err="1">
                <a:latin typeface="Arial" pitchFamily="34" charset="0"/>
                <a:cs typeface="Arial" pitchFamily="34" charset="0"/>
              </a:rPr>
              <a:t>future</a:t>
            </a:r>
            <a:r>
              <a:rPr lang="de-DE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200" dirty="0" err="1">
                <a:latin typeface="Arial" pitchFamily="34" charset="0"/>
                <a:cs typeface="Arial" pitchFamily="34" charset="0"/>
              </a:rPr>
              <a:t>chemoresistance</a:t>
            </a:r>
            <a:endParaRPr lang="de-DE" sz="1200" dirty="0">
              <a:latin typeface="Arial" pitchFamily="34" charset="0"/>
              <a:cs typeface="Arial" pitchFamily="34" charset="0"/>
            </a:endParaRPr>
          </a:p>
          <a:p>
            <a:pPr marL="395478" lvl="1" indent="-285750">
              <a:spcBef>
                <a:spcPts val="400"/>
              </a:spcBef>
              <a:buSzPct val="68000"/>
            </a:pPr>
            <a:endParaRPr lang="de-DE" sz="1200" dirty="0">
              <a:latin typeface="Arial" pitchFamily="34" charset="0"/>
              <a:cs typeface="Arial" pitchFamily="34" charset="0"/>
            </a:endParaRPr>
          </a:p>
          <a:p>
            <a:pPr marL="395478" lvl="1" indent="-285750">
              <a:spcBef>
                <a:spcPts val="400"/>
              </a:spcBef>
              <a:buSzPct val="68000"/>
            </a:pPr>
            <a:r>
              <a:rPr lang="de-DE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200" dirty="0" err="1">
                <a:latin typeface="Arial" pitchFamily="34" charset="0"/>
                <a:cs typeface="Arial" pitchFamily="34" charset="0"/>
              </a:rPr>
              <a:t>Resection</a:t>
            </a:r>
            <a:r>
              <a:rPr lang="de-DE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200" dirty="0" err="1">
                <a:latin typeface="Arial" pitchFamily="34" charset="0"/>
                <a:cs typeface="Arial" pitchFamily="34" charset="0"/>
              </a:rPr>
              <a:t>of</a:t>
            </a:r>
            <a:r>
              <a:rPr lang="de-DE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200" dirty="0" err="1">
                <a:latin typeface="Arial" pitchFamily="34" charset="0"/>
                <a:cs typeface="Arial" pitchFamily="34" charset="0"/>
              </a:rPr>
              <a:t>preexistant</a:t>
            </a:r>
            <a:r>
              <a:rPr lang="de-DE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200" dirty="0" err="1">
                <a:latin typeface="Arial" pitchFamily="34" charset="0"/>
                <a:cs typeface="Arial" pitchFamily="34" charset="0"/>
              </a:rPr>
              <a:t>chemotherapy</a:t>
            </a:r>
            <a:r>
              <a:rPr lang="de-DE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200" dirty="0" err="1">
                <a:latin typeface="Arial" pitchFamily="34" charset="0"/>
                <a:cs typeface="Arial" pitchFamily="34" charset="0"/>
              </a:rPr>
              <a:t>resistant</a:t>
            </a:r>
            <a:r>
              <a:rPr lang="de-DE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200" dirty="0" err="1">
                <a:latin typeface="Arial" pitchFamily="34" charset="0"/>
                <a:cs typeface="Arial" pitchFamily="34" charset="0"/>
              </a:rPr>
              <a:t>clones</a:t>
            </a:r>
            <a:endParaRPr lang="de-DE" sz="1200" dirty="0">
              <a:latin typeface="Arial" pitchFamily="34" charset="0"/>
              <a:cs typeface="Arial" pitchFamily="34" charset="0"/>
            </a:endParaRPr>
          </a:p>
          <a:p>
            <a:pPr marL="395478" lvl="1" indent="-285750">
              <a:spcBef>
                <a:spcPts val="400"/>
              </a:spcBef>
              <a:buSzPct val="68000"/>
            </a:pPr>
            <a:endParaRPr lang="de-DE" sz="1200" dirty="0">
              <a:latin typeface="Arial" pitchFamily="34" charset="0"/>
              <a:cs typeface="Arial" pitchFamily="34" charset="0"/>
            </a:endParaRPr>
          </a:p>
          <a:p>
            <a:pPr marL="395478" lvl="1" indent="-285750">
              <a:spcBef>
                <a:spcPts val="400"/>
              </a:spcBef>
              <a:buSzPct val="68000"/>
            </a:pPr>
            <a:r>
              <a:rPr lang="de-DE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200" dirty="0" err="1">
                <a:latin typeface="Arial" pitchFamily="34" charset="0"/>
                <a:cs typeface="Arial" pitchFamily="34" charset="0"/>
              </a:rPr>
              <a:t>Resection</a:t>
            </a:r>
            <a:r>
              <a:rPr lang="de-DE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200" dirty="0" err="1">
                <a:latin typeface="Arial" pitchFamily="34" charset="0"/>
                <a:cs typeface="Arial" pitchFamily="34" charset="0"/>
              </a:rPr>
              <a:t>of</a:t>
            </a:r>
            <a:r>
              <a:rPr lang="de-DE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200" dirty="0" err="1">
                <a:latin typeface="Arial" pitchFamily="34" charset="0"/>
                <a:cs typeface="Arial" pitchFamily="34" charset="0"/>
              </a:rPr>
              <a:t>bulky</a:t>
            </a:r>
            <a:r>
              <a:rPr lang="de-DE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200" dirty="0" err="1">
                <a:latin typeface="Arial" pitchFamily="34" charset="0"/>
                <a:cs typeface="Arial" pitchFamily="34" charset="0"/>
              </a:rPr>
              <a:t>tumours</a:t>
            </a:r>
            <a:r>
              <a:rPr lang="de-DE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200" dirty="0" err="1">
                <a:latin typeface="Arial" pitchFamily="34" charset="0"/>
                <a:cs typeface="Arial" pitchFamily="34" charset="0"/>
              </a:rPr>
              <a:t>that</a:t>
            </a:r>
            <a:r>
              <a:rPr lang="de-DE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200" dirty="0" err="1">
                <a:latin typeface="Arial" pitchFamily="34" charset="0"/>
                <a:cs typeface="Arial" pitchFamily="34" charset="0"/>
              </a:rPr>
              <a:t>have</a:t>
            </a:r>
            <a:r>
              <a:rPr lang="de-DE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200" dirty="0" err="1">
                <a:latin typeface="Arial" pitchFamily="34" charset="0"/>
                <a:cs typeface="Arial" pitchFamily="34" charset="0"/>
              </a:rPr>
              <a:t>reduced</a:t>
            </a:r>
            <a:r>
              <a:rPr lang="de-DE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200" dirty="0" err="1">
                <a:latin typeface="Arial" pitchFamily="34" charset="0"/>
                <a:cs typeface="Arial" pitchFamily="34" charset="0"/>
              </a:rPr>
              <a:t>perfusion</a:t>
            </a:r>
            <a:r>
              <a:rPr lang="de-DE" sz="1200" dirty="0">
                <a:latin typeface="Arial" pitchFamily="34" charset="0"/>
                <a:cs typeface="Arial" pitchFamily="34" charset="0"/>
              </a:rPr>
              <a:t> </a:t>
            </a:r>
          </a:p>
          <a:p>
            <a:pPr marL="395478" lvl="1" indent="-285750">
              <a:spcBef>
                <a:spcPts val="400"/>
              </a:spcBef>
              <a:buSzPct val="68000"/>
            </a:pPr>
            <a:endParaRPr lang="de-DE" sz="1200" dirty="0">
              <a:latin typeface="Arial" pitchFamily="34" charset="0"/>
              <a:cs typeface="Arial" pitchFamily="34" charset="0"/>
            </a:endParaRPr>
          </a:p>
          <a:p>
            <a:pPr marL="395478" lvl="1" indent="-285750">
              <a:spcBef>
                <a:spcPts val="400"/>
              </a:spcBef>
              <a:buSzPct val="68000"/>
            </a:pPr>
            <a:r>
              <a:rPr lang="en-GB" sz="1200" dirty="0"/>
              <a:t>Optimizes perfusion of the cancer for systemic therapy</a:t>
            </a:r>
            <a:endParaRPr lang="de-DE" sz="1200" dirty="0">
              <a:latin typeface="Arial" pitchFamily="34" charset="0"/>
              <a:cs typeface="Arial" pitchFamily="34" charset="0"/>
            </a:endParaRPr>
          </a:p>
          <a:p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3442197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00025"/>
            <a:ext cx="6858000" cy="657225"/>
          </a:xfrm>
        </p:spPr>
        <p:txBody>
          <a:bodyPr vert="horz" lIns="67865" tIns="33338" rIns="67865" bIns="33338" rtlCol="0" anchor="ctr">
            <a:normAutofit/>
          </a:bodyPr>
          <a:lstStyle/>
          <a:p>
            <a:pPr eaLnBrk="1" hangingPunct="1"/>
            <a:r>
              <a:rPr lang="en-GB" sz="2400">
                <a:solidFill>
                  <a:srgbClr val="FF0000"/>
                </a:solidFill>
                <a:latin typeface="Calibri" charset="0"/>
              </a:rPr>
              <a:t>Ovarian Cancer is typically a Chronic Disease</a:t>
            </a:r>
            <a:endParaRPr lang="en-GB">
              <a:solidFill>
                <a:srgbClr val="FF0000"/>
              </a:solidFill>
              <a:latin typeface="Calibri" charset="0"/>
            </a:endParaRPr>
          </a:p>
        </p:txBody>
      </p:sp>
      <p:grpSp>
        <p:nvGrpSpPr>
          <p:cNvPr id="16386" name="Group 3"/>
          <p:cNvGrpSpPr>
            <a:grpSpLocks/>
          </p:cNvGrpSpPr>
          <p:nvPr/>
        </p:nvGrpSpPr>
        <p:grpSpPr bwMode="auto">
          <a:xfrm>
            <a:off x="538996" y="1275606"/>
            <a:ext cx="7533454" cy="3373041"/>
            <a:chOff x="138" y="1187"/>
            <a:chExt cx="5378" cy="2687"/>
          </a:xfrm>
        </p:grpSpPr>
        <p:sp>
          <p:nvSpPr>
            <p:cNvPr id="16389" name="Rectangle 4"/>
            <p:cNvSpPr>
              <a:spLocks noChangeArrowheads="1"/>
            </p:cNvSpPr>
            <p:nvPr/>
          </p:nvSpPr>
          <p:spPr bwMode="auto">
            <a:xfrm>
              <a:off x="998" y="1617"/>
              <a:ext cx="9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390" name="Oval 5"/>
            <p:cNvSpPr>
              <a:spLocks noChangeArrowheads="1"/>
            </p:cNvSpPr>
            <p:nvPr/>
          </p:nvSpPr>
          <p:spPr bwMode="auto">
            <a:xfrm>
              <a:off x="1060" y="2260"/>
              <a:ext cx="568" cy="472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391" name="Oval 6"/>
            <p:cNvSpPr>
              <a:spLocks noChangeArrowheads="1"/>
            </p:cNvSpPr>
            <p:nvPr/>
          </p:nvSpPr>
          <p:spPr bwMode="auto">
            <a:xfrm>
              <a:off x="2143" y="2334"/>
              <a:ext cx="280" cy="136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392" name="Line 7"/>
            <p:cNvSpPr>
              <a:spLocks noChangeShapeType="1"/>
            </p:cNvSpPr>
            <p:nvPr/>
          </p:nvSpPr>
          <p:spPr bwMode="auto">
            <a:xfrm>
              <a:off x="1790" y="2400"/>
              <a:ext cx="260" cy="0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393" name="Line 8"/>
            <p:cNvSpPr>
              <a:spLocks noChangeShapeType="1"/>
            </p:cNvSpPr>
            <p:nvPr/>
          </p:nvSpPr>
          <p:spPr bwMode="auto">
            <a:xfrm>
              <a:off x="2645" y="2400"/>
              <a:ext cx="308" cy="0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394" name="Rectangle 9"/>
            <p:cNvSpPr>
              <a:spLocks noChangeArrowheads="1"/>
            </p:cNvSpPr>
            <p:nvPr/>
          </p:nvSpPr>
          <p:spPr bwMode="auto">
            <a:xfrm>
              <a:off x="1063" y="1187"/>
              <a:ext cx="575" cy="38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 lIns="67865" tIns="33338" rIns="67865" bIns="33338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350" dirty="0">
                  <a:solidFill>
                    <a:srgbClr val="0000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Primary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350" dirty="0">
                  <a:solidFill>
                    <a:srgbClr val="0000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Surgery</a:t>
              </a:r>
              <a:endParaRPr lang="en-GB" sz="1350" dirty="0">
                <a:solidFill>
                  <a:prstClr val="black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395" name="Rectangle 10"/>
            <p:cNvSpPr>
              <a:spLocks noChangeArrowheads="1"/>
            </p:cNvSpPr>
            <p:nvPr/>
          </p:nvSpPr>
          <p:spPr bwMode="auto">
            <a:xfrm>
              <a:off x="2630" y="2678"/>
              <a:ext cx="1070" cy="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396" name="Rectangle 11"/>
            <p:cNvSpPr>
              <a:spLocks noChangeArrowheads="1"/>
            </p:cNvSpPr>
            <p:nvPr/>
          </p:nvSpPr>
          <p:spPr bwMode="auto">
            <a:xfrm>
              <a:off x="1926" y="1187"/>
              <a:ext cx="731" cy="385"/>
            </a:xfrm>
            <a:prstGeom prst="rect">
              <a:avLst/>
            </a:prstGeom>
            <a:solidFill>
              <a:srgbClr val="FF66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 lIns="67865" tIns="33338" rIns="67865" bIns="33338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350" dirty="0">
                  <a:solidFill>
                    <a:srgbClr val="0000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Platinum +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350" dirty="0">
                  <a:solidFill>
                    <a:srgbClr val="0000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Other drugs</a:t>
              </a:r>
              <a:endParaRPr lang="en-GB" sz="1350" dirty="0">
                <a:solidFill>
                  <a:prstClr val="black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397" name="Oval 12"/>
            <p:cNvSpPr>
              <a:spLocks noChangeArrowheads="1"/>
            </p:cNvSpPr>
            <p:nvPr/>
          </p:nvSpPr>
          <p:spPr bwMode="auto">
            <a:xfrm>
              <a:off x="4612" y="2308"/>
              <a:ext cx="232" cy="184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398" name="Oval 13"/>
            <p:cNvSpPr>
              <a:spLocks noChangeArrowheads="1"/>
            </p:cNvSpPr>
            <p:nvPr/>
          </p:nvSpPr>
          <p:spPr bwMode="auto">
            <a:xfrm>
              <a:off x="5428" y="2356"/>
              <a:ext cx="88" cy="88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400" name="Line 15"/>
            <p:cNvSpPr>
              <a:spLocks noChangeShapeType="1"/>
            </p:cNvSpPr>
            <p:nvPr/>
          </p:nvSpPr>
          <p:spPr bwMode="auto">
            <a:xfrm>
              <a:off x="3713" y="2400"/>
              <a:ext cx="332" cy="0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401" name="Line 16"/>
            <p:cNvSpPr>
              <a:spLocks noChangeShapeType="1"/>
            </p:cNvSpPr>
            <p:nvPr/>
          </p:nvSpPr>
          <p:spPr bwMode="auto">
            <a:xfrm>
              <a:off x="4199" y="2400"/>
              <a:ext cx="308" cy="0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402" name="Line 17"/>
            <p:cNvSpPr>
              <a:spLocks noChangeShapeType="1"/>
            </p:cNvSpPr>
            <p:nvPr/>
          </p:nvSpPr>
          <p:spPr bwMode="auto">
            <a:xfrm>
              <a:off x="5006" y="2400"/>
              <a:ext cx="356" cy="0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403" name="Line 18"/>
            <p:cNvSpPr>
              <a:spLocks noChangeShapeType="1"/>
            </p:cNvSpPr>
            <p:nvPr/>
          </p:nvSpPr>
          <p:spPr bwMode="auto">
            <a:xfrm>
              <a:off x="1344" y="1888"/>
              <a:ext cx="0" cy="304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404" name="Line 19"/>
            <p:cNvSpPr>
              <a:spLocks noChangeShapeType="1"/>
            </p:cNvSpPr>
            <p:nvPr/>
          </p:nvSpPr>
          <p:spPr bwMode="auto">
            <a:xfrm>
              <a:off x="2297" y="1920"/>
              <a:ext cx="0" cy="256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405" name="Rectangle 20"/>
            <p:cNvSpPr>
              <a:spLocks noChangeArrowheads="1"/>
            </p:cNvSpPr>
            <p:nvPr/>
          </p:nvSpPr>
          <p:spPr bwMode="auto">
            <a:xfrm>
              <a:off x="234" y="2243"/>
              <a:ext cx="540" cy="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7865" tIns="33338" rIns="67865" bIns="33338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350">
                  <a:solidFill>
                    <a:srgbClr val="0000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Tumour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350">
                  <a:solidFill>
                    <a:srgbClr val="0000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volume</a:t>
              </a:r>
            </a:p>
          </p:txBody>
        </p:sp>
        <p:sp>
          <p:nvSpPr>
            <p:cNvPr id="16406" name="Oval 21"/>
            <p:cNvSpPr>
              <a:spLocks noChangeArrowheads="1"/>
            </p:cNvSpPr>
            <p:nvPr/>
          </p:nvSpPr>
          <p:spPr bwMode="auto">
            <a:xfrm>
              <a:off x="3017" y="2404"/>
              <a:ext cx="40" cy="4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407" name="Oval 22"/>
            <p:cNvSpPr>
              <a:spLocks noChangeArrowheads="1"/>
            </p:cNvSpPr>
            <p:nvPr/>
          </p:nvSpPr>
          <p:spPr bwMode="auto">
            <a:xfrm>
              <a:off x="4108" y="2392"/>
              <a:ext cx="40" cy="4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408" name="Rectangle 23"/>
            <p:cNvSpPr>
              <a:spLocks noChangeArrowheads="1"/>
            </p:cNvSpPr>
            <p:nvPr/>
          </p:nvSpPr>
          <p:spPr bwMode="auto">
            <a:xfrm>
              <a:off x="1109" y="3600"/>
              <a:ext cx="4027" cy="274"/>
            </a:xfrm>
            <a:prstGeom prst="rect">
              <a:avLst/>
            </a:prstGeom>
            <a:solidFill>
              <a:srgbClr val="FFCC99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67865" tIns="33338" rIns="67865" bIns="33338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Tx/>
                <a:buChar char="•"/>
              </a:pPr>
              <a:r>
                <a:rPr lang="en-GB">
                  <a:solidFill>
                    <a:srgbClr val="0000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Chronic survivability ends with drug resistance</a:t>
              </a:r>
            </a:p>
          </p:txBody>
        </p:sp>
        <p:sp>
          <p:nvSpPr>
            <p:cNvPr id="16409" name="Line 24"/>
            <p:cNvSpPr>
              <a:spLocks noChangeShapeType="1"/>
            </p:cNvSpPr>
            <p:nvPr/>
          </p:nvSpPr>
          <p:spPr bwMode="auto">
            <a:xfrm>
              <a:off x="4704" y="1696"/>
              <a:ext cx="0" cy="400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410" name="Rectangle 25"/>
            <p:cNvSpPr>
              <a:spLocks noChangeArrowheads="1"/>
            </p:cNvSpPr>
            <p:nvPr/>
          </p:nvSpPr>
          <p:spPr bwMode="auto">
            <a:xfrm>
              <a:off x="5130" y="1916"/>
              <a:ext cx="243" cy="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7865" tIns="33338" rIns="67865" bIns="33338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2700" b="1">
                  <a:solidFill>
                    <a:srgbClr val="FF00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?</a:t>
              </a:r>
              <a:endParaRPr lang="en-GB" sz="2700">
                <a:solidFill>
                  <a:srgbClr val="1F497D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411" name="Rectangle 26"/>
            <p:cNvSpPr>
              <a:spLocks noChangeArrowheads="1"/>
            </p:cNvSpPr>
            <p:nvPr/>
          </p:nvSpPr>
          <p:spPr bwMode="auto">
            <a:xfrm>
              <a:off x="5130" y="3020"/>
              <a:ext cx="228" cy="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7865" tIns="33338" rIns="67865" bIns="33338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2700" dirty="0">
                  <a:solidFill>
                    <a:srgbClr val="7599FD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?</a:t>
              </a:r>
              <a:endParaRPr lang="en-GB" sz="2700" dirty="0">
                <a:solidFill>
                  <a:srgbClr val="1F497D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412" name="Rectangle 27"/>
            <p:cNvSpPr>
              <a:spLocks noChangeArrowheads="1"/>
            </p:cNvSpPr>
            <p:nvPr/>
          </p:nvSpPr>
          <p:spPr bwMode="auto">
            <a:xfrm>
              <a:off x="330" y="3098"/>
              <a:ext cx="886" cy="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7865" tIns="33338" rIns="67865" bIns="33338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2400">
                  <a:solidFill>
                    <a:srgbClr val="0000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CA-125</a:t>
              </a:r>
            </a:p>
          </p:txBody>
        </p:sp>
        <p:sp>
          <p:nvSpPr>
            <p:cNvPr id="16413" name="Rectangle 28"/>
            <p:cNvSpPr>
              <a:spLocks noChangeArrowheads="1"/>
            </p:cNvSpPr>
            <p:nvPr/>
          </p:nvSpPr>
          <p:spPr bwMode="auto">
            <a:xfrm>
              <a:off x="138" y="1283"/>
              <a:ext cx="66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7865" tIns="33338" rIns="67865" bIns="33338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350">
                  <a:solidFill>
                    <a:srgbClr val="0000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Treatment</a:t>
              </a:r>
              <a:endParaRPr lang="en-GB" sz="1350">
                <a:solidFill>
                  <a:prstClr val="black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414" name="Freeform 29"/>
            <p:cNvSpPr>
              <a:spLocks/>
            </p:cNvSpPr>
            <p:nvPr/>
          </p:nvSpPr>
          <p:spPr bwMode="auto">
            <a:xfrm>
              <a:off x="1116" y="2965"/>
              <a:ext cx="2364" cy="481"/>
            </a:xfrm>
            <a:custGeom>
              <a:avLst/>
              <a:gdLst>
                <a:gd name="T0" fmla="*/ 0 w 4105"/>
                <a:gd name="T1" fmla="*/ 0 h 481"/>
                <a:gd name="T2" fmla="*/ 52 w 4105"/>
                <a:gd name="T3" fmla="*/ 0 h 481"/>
                <a:gd name="T4" fmla="*/ 117 w 4105"/>
                <a:gd name="T5" fmla="*/ 240 h 481"/>
                <a:gd name="T6" fmla="*/ 148 w 4105"/>
                <a:gd name="T7" fmla="*/ 480 h 481"/>
                <a:gd name="T8" fmla="*/ 312 w 4105"/>
                <a:gd name="T9" fmla="*/ 480 h 481"/>
                <a:gd name="T10" fmla="*/ 388 w 4105"/>
                <a:gd name="T11" fmla="*/ 144 h 481"/>
                <a:gd name="T12" fmla="*/ 388 w 4105"/>
                <a:gd name="T13" fmla="*/ 144 h 481"/>
                <a:gd name="T14" fmla="*/ 388 w 4105"/>
                <a:gd name="T15" fmla="*/ 144 h 481"/>
                <a:gd name="T16" fmla="*/ 388 w 4105"/>
                <a:gd name="T17" fmla="*/ 144 h 48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105"/>
                <a:gd name="T28" fmla="*/ 0 h 481"/>
                <a:gd name="T29" fmla="*/ 4105 w 4105"/>
                <a:gd name="T30" fmla="*/ 481 h 48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105" h="481">
                  <a:moveTo>
                    <a:pt x="0" y="0"/>
                  </a:moveTo>
                  <a:lnTo>
                    <a:pt x="540" y="0"/>
                  </a:lnTo>
                  <a:lnTo>
                    <a:pt x="1242" y="240"/>
                  </a:lnTo>
                  <a:lnTo>
                    <a:pt x="1566" y="480"/>
                  </a:lnTo>
                  <a:lnTo>
                    <a:pt x="3294" y="480"/>
                  </a:lnTo>
                  <a:lnTo>
                    <a:pt x="4104" y="144"/>
                  </a:lnTo>
                </a:path>
              </a:pathLst>
            </a:custGeom>
            <a:noFill/>
            <a:ln w="76200" cap="rnd">
              <a:solidFill>
                <a:srgbClr val="33CCCC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415" name="Freeform 30"/>
            <p:cNvSpPr>
              <a:spLocks/>
            </p:cNvSpPr>
            <p:nvPr/>
          </p:nvSpPr>
          <p:spPr bwMode="auto">
            <a:xfrm>
              <a:off x="4765" y="3137"/>
              <a:ext cx="721" cy="333"/>
            </a:xfrm>
            <a:custGeom>
              <a:avLst/>
              <a:gdLst>
                <a:gd name="T0" fmla="*/ 0 w 811"/>
                <a:gd name="T1" fmla="*/ 0 h 337"/>
                <a:gd name="T2" fmla="*/ 25 w 811"/>
                <a:gd name="T3" fmla="*/ 336 h 337"/>
                <a:gd name="T4" fmla="*/ 77 w 811"/>
                <a:gd name="T5" fmla="*/ 336 h 337"/>
                <a:gd name="T6" fmla="*/ 0 60000 65536"/>
                <a:gd name="T7" fmla="*/ 0 60000 65536"/>
                <a:gd name="T8" fmla="*/ 0 60000 65536"/>
                <a:gd name="T9" fmla="*/ 0 w 811"/>
                <a:gd name="T10" fmla="*/ 0 h 337"/>
                <a:gd name="T11" fmla="*/ 811 w 811"/>
                <a:gd name="T12" fmla="*/ 337 h 33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11" h="337">
                  <a:moveTo>
                    <a:pt x="0" y="0"/>
                  </a:moveTo>
                  <a:lnTo>
                    <a:pt x="270" y="336"/>
                  </a:lnTo>
                  <a:lnTo>
                    <a:pt x="810" y="336"/>
                  </a:lnTo>
                </a:path>
              </a:pathLst>
            </a:custGeom>
            <a:noFill/>
            <a:ln w="50800" cap="rnd">
              <a:solidFill>
                <a:srgbClr val="33CCCC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 dirty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6388" name="Rectangle 32"/>
          <p:cNvSpPr>
            <a:spLocks noChangeArrowheads="1"/>
          </p:cNvSpPr>
          <p:nvPr/>
        </p:nvSpPr>
        <p:spPr bwMode="auto">
          <a:xfrm flipH="1">
            <a:off x="3312319" y="3954066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" name="Rectangle 14">
            <a:extLst>
              <a:ext uri="{FF2B5EF4-FFF2-40B4-BE49-F238E27FC236}">
                <a16:creationId xmlns:a16="http://schemas.microsoft.com/office/drawing/2014/main" id="{7152D146-6E1A-A045-84CF-22F04D47A2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5259" y="1275606"/>
            <a:ext cx="847479" cy="483298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lIns="67865" tIns="33338" rIns="67865" bIns="333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350" b="1" dirty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Relapse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350" b="1" dirty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Therapy</a:t>
            </a:r>
            <a:endParaRPr lang="en-GB" sz="1350" dirty="0">
              <a:solidFill>
                <a:prstClr val="black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4" name="Line 24">
            <a:extLst>
              <a:ext uri="{FF2B5EF4-FFF2-40B4-BE49-F238E27FC236}">
                <a16:creationId xmlns:a16="http://schemas.microsoft.com/office/drawing/2014/main" id="{DC3270F3-6202-324D-8D7A-F894CF1F4EB7}"/>
              </a:ext>
            </a:extLst>
          </p:cNvPr>
          <p:cNvSpPr>
            <a:spLocks noChangeShapeType="1"/>
          </p:cNvSpPr>
          <p:nvPr/>
        </p:nvSpPr>
        <p:spPr bwMode="auto">
          <a:xfrm>
            <a:off x="5364088" y="2066963"/>
            <a:ext cx="0" cy="502127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3" name="Line 24">
            <a:extLst>
              <a:ext uri="{FF2B5EF4-FFF2-40B4-BE49-F238E27FC236}">
                <a16:creationId xmlns:a16="http://schemas.microsoft.com/office/drawing/2014/main" id="{DEA218CA-D418-4E4D-BD82-C6D9E8309F1B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8424" y="1995686"/>
            <a:ext cx="0" cy="502127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4" name="Line 17">
            <a:extLst>
              <a:ext uri="{FF2B5EF4-FFF2-40B4-BE49-F238E27FC236}">
                <a16:creationId xmlns:a16="http://schemas.microsoft.com/office/drawing/2014/main" id="{647C4242-F5AA-E94F-9C26-244F6ED74726}"/>
              </a:ext>
            </a:extLst>
          </p:cNvPr>
          <p:cNvSpPr>
            <a:spLocks noChangeShapeType="1"/>
          </p:cNvSpPr>
          <p:nvPr/>
        </p:nvSpPr>
        <p:spPr bwMode="auto">
          <a:xfrm>
            <a:off x="8249782" y="2787774"/>
            <a:ext cx="498682" cy="0"/>
          </a:xfrm>
          <a:prstGeom prst="line">
            <a:avLst/>
          </a:prstGeom>
          <a:noFill/>
          <a:ln w="50800">
            <a:solidFill>
              <a:srgbClr val="00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" name="Rectangle 26">
            <a:extLst>
              <a:ext uri="{FF2B5EF4-FFF2-40B4-BE49-F238E27FC236}">
                <a16:creationId xmlns:a16="http://schemas.microsoft.com/office/drawing/2014/main" id="{E0A71E6B-1351-D145-BB0F-941D62D7FC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6376" y="3579862"/>
            <a:ext cx="319380" cy="483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865" tIns="33338" rIns="67865" bIns="333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700" dirty="0">
                <a:solidFill>
                  <a:srgbClr val="7599FD"/>
                </a:solidFill>
                <a:latin typeface="Times" charset="0"/>
                <a:ea typeface="ＭＳ Ｐゴシック" charset="0"/>
                <a:cs typeface="ＭＳ Ｐゴシック" charset="0"/>
              </a:rPr>
              <a:t>?</a:t>
            </a:r>
            <a:endParaRPr lang="en-GB" sz="2700" dirty="0">
              <a:solidFill>
                <a:srgbClr val="1F497D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7" name="Rectangle 26">
            <a:extLst>
              <a:ext uri="{FF2B5EF4-FFF2-40B4-BE49-F238E27FC236}">
                <a16:creationId xmlns:a16="http://schemas.microsoft.com/office/drawing/2014/main" id="{9F0DDEF5-5375-9542-BCB9-658E5B1AE6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7076" y="3579862"/>
            <a:ext cx="319380" cy="483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865" tIns="33338" rIns="67865" bIns="333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700" dirty="0">
                <a:solidFill>
                  <a:srgbClr val="7599FD"/>
                </a:solidFill>
                <a:latin typeface="Times" charset="0"/>
                <a:ea typeface="ＭＳ Ｐゴシック" charset="0"/>
                <a:cs typeface="ＭＳ Ｐゴシック" charset="0"/>
              </a:rPr>
              <a:t>?</a:t>
            </a:r>
            <a:endParaRPr lang="en-GB" sz="2700" dirty="0">
              <a:solidFill>
                <a:srgbClr val="1F497D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8" name="Line 16">
            <a:extLst>
              <a:ext uri="{FF2B5EF4-FFF2-40B4-BE49-F238E27FC236}">
                <a16:creationId xmlns:a16="http://schemas.microsoft.com/office/drawing/2014/main" id="{7B94B4B3-AD8F-6B4A-9589-634E53D1AE38}"/>
              </a:ext>
            </a:extLst>
          </p:cNvPr>
          <p:cNvSpPr>
            <a:spLocks noChangeShapeType="1"/>
          </p:cNvSpPr>
          <p:nvPr/>
        </p:nvSpPr>
        <p:spPr bwMode="auto">
          <a:xfrm>
            <a:off x="4716016" y="2787774"/>
            <a:ext cx="431444" cy="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9" name="Oval 12">
            <a:extLst>
              <a:ext uri="{FF2B5EF4-FFF2-40B4-BE49-F238E27FC236}">
                <a16:creationId xmlns:a16="http://schemas.microsoft.com/office/drawing/2014/main" id="{F913C9FB-E9E2-8942-986A-1734CC890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3121" y="2643758"/>
            <a:ext cx="324983" cy="230979"/>
          </a:xfrm>
          <a:prstGeom prst="ellipse">
            <a:avLst/>
          </a:prstGeom>
          <a:solidFill>
            <a:srgbClr val="00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" name="Freeform 29">
            <a:extLst>
              <a:ext uri="{FF2B5EF4-FFF2-40B4-BE49-F238E27FC236}">
                <a16:creationId xmlns:a16="http://schemas.microsoft.com/office/drawing/2014/main" id="{BA2FA051-375A-9A4F-8970-12FD5487492F}"/>
              </a:ext>
            </a:extLst>
          </p:cNvPr>
          <p:cNvSpPr>
            <a:spLocks/>
          </p:cNvSpPr>
          <p:nvPr/>
        </p:nvSpPr>
        <p:spPr bwMode="auto">
          <a:xfrm>
            <a:off x="5288935" y="3674520"/>
            <a:ext cx="1678433" cy="495278"/>
          </a:xfrm>
          <a:custGeom>
            <a:avLst/>
            <a:gdLst>
              <a:gd name="T0" fmla="*/ 0 w 4105"/>
              <a:gd name="T1" fmla="*/ 0 h 481"/>
              <a:gd name="T2" fmla="*/ 52 w 4105"/>
              <a:gd name="T3" fmla="*/ 0 h 481"/>
              <a:gd name="T4" fmla="*/ 117 w 4105"/>
              <a:gd name="T5" fmla="*/ 240 h 481"/>
              <a:gd name="T6" fmla="*/ 148 w 4105"/>
              <a:gd name="T7" fmla="*/ 480 h 481"/>
              <a:gd name="T8" fmla="*/ 312 w 4105"/>
              <a:gd name="T9" fmla="*/ 480 h 481"/>
              <a:gd name="T10" fmla="*/ 388 w 4105"/>
              <a:gd name="T11" fmla="*/ 144 h 481"/>
              <a:gd name="T12" fmla="*/ 388 w 4105"/>
              <a:gd name="T13" fmla="*/ 144 h 481"/>
              <a:gd name="T14" fmla="*/ 388 w 4105"/>
              <a:gd name="T15" fmla="*/ 144 h 481"/>
              <a:gd name="T16" fmla="*/ 388 w 4105"/>
              <a:gd name="T17" fmla="*/ 144 h 48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105"/>
              <a:gd name="T28" fmla="*/ 0 h 481"/>
              <a:gd name="T29" fmla="*/ 4105 w 4105"/>
              <a:gd name="T30" fmla="*/ 481 h 48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105" h="481">
                <a:moveTo>
                  <a:pt x="0" y="0"/>
                </a:moveTo>
                <a:lnTo>
                  <a:pt x="540" y="0"/>
                </a:lnTo>
                <a:lnTo>
                  <a:pt x="1242" y="240"/>
                </a:lnTo>
                <a:lnTo>
                  <a:pt x="1566" y="480"/>
                </a:lnTo>
                <a:lnTo>
                  <a:pt x="3294" y="480"/>
                </a:lnTo>
                <a:lnTo>
                  <a:pt x="4104" y="144"/>
                </a:lnTo>
              </a:path>
            </a:pathLst>
          </a:custGeom>
          <a:noFill/>
          <a:ln w="76200" cap="rnd">
            <a:solidFill>
              <a:srgbClr val="33CC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3ABA26-D2D4-754E-BEB2-4112DB80F0BD}"/>
              </a:ext>
            </a:extLst>
          </p:cNvPr>
          <p:cNvSpPr/>
          <p:nvPr/>
        </p:nvSpPr>
        <p:spPr>
          <a:xfrm>
            <a:off x="3900337" y="2067694"/>
            <a:ext cx="139174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2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PFS 1</a:t>
            </a:r>
            <a:endParaRPr lang="en-GB" sz="32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4AE2A40-5720-CA1C-CC88-8594CF8D2CA1}"/>
              </a:ext>
            </a:extLst>
          </p:cNvPr>
          <p:cNvSpPr/>
          <p:nvPr/>
        </p:nvSpPr>
        <p:spPr>
          <a:xfrm>
            <a:off x="5717860" y="2171640"/>
            <a:ext cx="94237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PFS 2</a:t>
            </a:r>
            <a:endParaRPr lang="en-GB" sz="20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7318139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386" y="701154"/>
            <a:ext cx="7543800" cy="862484"/>
          </a:xfrm>
        </p:spPr>
        <p:txBody>
          <a:bodyPr>
            <a:normAutofit/>
          </a:bodyPr>
          <a:lstStyle/>
          <a:p>
            <a:pPr algn="ctr"/>
            <a:r>
              <a:rPr lang="en-US" sz="1800" dirty="0"/>
              <a:t>The problem of platinum resistance in HGSOC 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2386" y="1740308"/>
            <a:ext cx="7543800" cy="327485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70% of patients responded to platinum, will relapse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80% relapse within 10 years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All of these patients </a:t>
            </a:r>
            <a:r>
              <a:rPr lang="en-US" b="1" i="1" dirty="0"/>
              <a:t>die of ovarian cancer due to platinum resistance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Cure rates have not changed at all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>
                <a:solidFill>
                  <a:srgbClr val="C00000"/>
                </a:solidFill>
              </a:rPr>
              <a:t>5 year survival (OS) has improved from 20% to 50% over 20 years</a:t>
            </a:r>
          </a:p>
        </p:txBody>
      </p:sp>
    </p:spTree>
    <p:extLst>
      <p:ext uri="{BB962C8B-B14F-4D97-AF65-F5344CB8AC3E}">
        <p14:creationId xmlns:p14="http://schemas.microsoft.com/office/powerpoint/2010/main" val="2513635254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D277E-640F-734D-9067-96EAC1A973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GR" sz="3200" dirty="0"/>
              <a:t>PDS + Chemotherapy</a:t>
            </a:r>
          </a:p>
        </p:txBody>
      </p:sp>
    </p:spTree>
    <p:extLst>
      <p:ext uri="{BB962C8B-B14F-4D97-AF65-F5344CB8AC3E}">
        <p14:creationId xmlns:p14="http://schemas.microsoft.com/office/powerpoint/2010/main" val="26123840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>
            <a:normAutofit/>
          </a:bodyPr>
          <a:lstStyle/>
          <a:p>
            <a:pPr algn="ctr"/>
            <a:r>
              <a:rPr lang="en-GB" sz="2400" dirty="0"/>
              <a:t>Primary  surgery  -  Patient  selection</a:t>
            </a:r>
          </a:p>
        </p:txBody>
      </p:sp>
      <p:graphicFrame>
        <p:nvGraphicFramePr>
          <p:cNvPr id="7" name="2 - Θέση περιεχομένου">
            <a:extLst>
              <a:ext uri="{FF2B5EF4-FFF2-40B4-BE49-F238E27FC236}">
                <a16:creationId xmlns:a16="http://schemas.microsoft.com/office/drawing/2014/main" id="{8728F3FC-D700-483F-AAC6-518980A6F0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7714843"/>
              </p:ext>
            </p:extLst>
          </p:nvPr>
        </p:nvGraphicFramePr>
        <p:xfrm>
          <a:off x="467544" y="1269157"/>
          <a:ext cx="8229600" cy="36788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D01C78F-0021-399E-887E-31A591759A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5090073"/>
              </p:ext>
            </p:extLst>
          </p:nvPr>
        </p:nvGraphicFramePr>
        <p:xfrm>
          <a:off x="292475" y="1972542"/>
          <a:ext cx="8703609" cy="326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3DBBED8B-5860-D6D4-AEC6-5CAD03B9A5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76" y="4643615"/>
            <a:ext cx="1473629" cy="496341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B247164-0A43-E6E6-4844-027B2AE22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386" y="1292734"/>
            <a:ext cx="7543800" cy="1207008"/>
          </a:xfrm>
        </p:spPr>
        <p:txBody>
          <a:bodyPr>
            <a:noAutofit/>
          </a:bodyPr>
          <a:lstStyle/>
          <a:p>
            <a:pPr algn="ctr"/>
            <a:r>
              <a:rPr lang="en-GR" sz="2000" dirty="0"/>
              <a:t>Primary Debulking Surgery</a:t>
            </a:r>
            <a:br>
              <a:rPr lang="en-GR" sz="2000" dirty="0"/>
            </a:br>
            <a:endParaRPr lang="en-GR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6E7901-3965-A246-D2EB-C86ECBABDF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5976" y="0"/>
            <a:ext cx="4463532" cy="141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9905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195486"/>
            <a:ext cx="4176464" cy="1217749"/>
          </a:xfrm>
        </p:spPr>
        <p:txBody>
          <a:bodyPr>
            <a:noAutofit/>
          </a:bodyPr>
          <a:lstStyle/>
          <a:p>
            <a:pPr algn="ctr"/>
            <a:r>
              <a:rPr lang="en-US" sz="1600" dirty="0"/>
              <a:t>Intraoperative tumor dissemination pattern and sites of tumor residual disease according to </a:t>
            </a:r>
            <a:br>
              <a:rPr lang="en-US" sz="1600" dirty="0"/>
            </a:br>
            <a:r>
              <a:rPr lang="en-US" sz="1600" dirty="0"/>
              <a:t>“IMO” (= Intraoperative Mapping of Ovarian Cancer”)</a:t>
            </a:r>
            <a:br>
              <a:rPr lang="de-DE" sz="2800" dirty="0"/>
            </a:br>
            <a:endParaRPr lang="de-DE" sz="2800" dirty="0"/>
          </a:p>
        </p:txBody>
      </p:sp>
      <p:pic>
        <p:nvPicPr>
          <p:cNvPr id="4" name="Picture 3" descr="logo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35646"/>
            <a:ext cx="3681409" cy="3147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1502657" y="4016520"/>
            <a:ext cx="1341151" cy="46166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de-DE" sz="2400" b="1">
                <a:latin typeface="Calibri" pitchFamily="34" charset="0"/>
                <a:cs typeface="Arial" pitchFamily="34" charset="0"/>
              </a:rPr>
              <a:t>97.5%</a:t>
            </a:r>
            <a:endParaRPr lang="de-DE" sz="4000">
              <a:latin typeface="Arial" pitchFamily="34" charset="0"/>
              <a:cs typeface="Arial" pitchFamily="34" charset="0"/>
            </a:endParaRP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1502657" y="3052031"/>
            <a:ext cx="1341151" cy="46166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de-DE" sz="2400" b="1" dirty="0">
                <a:latin typeface="Calibri" pitchFamily="34" charset="0"/>
                <a:cs typeface="Arial" pitchFamily="34" charset="0"/>
              </a:rPr>
              <a:t>95.8%</a:t>
            </a:r>
            <a:endParaRPr lang="de-DE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1547664" y="2110085"/>
            <a:ext cx="1296144" cy="46166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de-DE" sz="2400" b="1" dirty="0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83.1%</a:t>
            </a:r>
            <a:endParaRPr lang="de-DE" sz="4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3B589D-29C8-4CCF-043A-2176C6784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447544"/>
            <a:ext cx="4559864" cy="421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4956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1F19C67C-F499-405D-BCEC-B2D08401D0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8808593"/>
              </p:ext>
            </p:extLst>
          </p:nvPr>
        </p:nvGraphicFramePr>
        <p:xfrm>
          <a:off x="395536" y="483518"/>
          <a:ext cx="8568952" cy="4145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500874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ChangeArrowheads="1"/>
          </p:cNvSpPr>
          <p:nvPr/>
        </p:nvSpPr>
        <p:spPr bwMode="auto">
          <a:xfrm>
            <a:off x="0" y="1088529"/>
            <a:ext cx="9144000" cy="4075509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23137"/>
                  <a:invGamma/>
                </a:schemeClr>
              </a:gs>
            </a:gsLst>
            <a:lin ang="5400000" scaled="1"/>
          </a:gradFill>
          <a:ln w="25400">
            <a:solidFill>
              <a:srgbClr val="39BCB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cs typeface="+mn-cs"/>
            </a:endParaRP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323528" y="3219822"/>
            <a:ext cx="2792412" cy="7053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/>
            <a:r>
              <a:rPr lang="en-US" sz="2000" dirty="0">
                <a:latin typeface="Calibri" pitchFamily="34" charset="0"/>
                <a:cs typeface="Calibri" pitchFamily="34" charset="0"/>
              </a:rPr>
              <a:t>Exploration of all</a:t>
            </a:r>
          </a:p>
          <a:p>
            <a:pPr eaLnBrk="0" hangingPunct="0"/>
            <a:r>
              <a:rPr lang="en-US" sz="2000" dirty="0">
                <a:latin typeface="Calibri" pitchFamily="34" charset="0"/>
                <a:cs typeface="Calibri" pitchFamily="34" charset="0"/>
              </a:rPr>
              <a:t>f</a:t>
            </a:r>
            <a:r>
              <a:rPr lang="en-US" sz="2000" b="0" dirty="0">
                <a:latin typeface="Calibri" pitchFamily="34" charset="0"/>
                <a:cs typeface="Calibri" pitchFamily="34" charset="0"/>
              </a:rPr>
              <a:t>our abdominal fields</a:t>
            </a:r>
          </a:p>
        </p:txBody>
      </p:sp>
      <p:sp>
        <p:nvSpPr>
          <p:cNvPr id="32772" name="Freeform 4"/>
          <p:cNvSpPr>
            <a:spLocks/>
          </p:cNvSpPr>
          <p:nvPr/>
        </p:nvSpPr>
        <p:spPr bwMode="auto">
          <a:xfrm>
            <a:off x="3952875" y="1587103"/>
            <a:ext cx="2413000" cy="1127522"/>
          </a:xfrm>
          <a:custGeom>
            <a:avLst/>
            <a:gdLst>
              <a:gd name="T0" fmla="*/ 2147483647 w 1710"/>
              <a:gd name="T1" fmla="*/ 2147483647 h 947"/>
              <a:gd name="T2" fmla="*/ 2147483647 w 1710"/>
              <a:gd name="T3" fmla="*/ 2147483647 h 947"/>
              <a:gd name="T4" fmla="*/ 2147483647 w 1710"/>
              <a:gd name="T5" fmla="*/ 2147483647 h 947"/>
              <a:gd name="T6" fmla="*/ 2147483647 w 1710"/>
              <a:gd name="T7" fmla="*/ 2147483647 h 947"/>
              <a:gd name="T8" fmla="*/ 2147483647 w 1710"/>
              <a:gd name="T9" fmla="*/ 2147483647 h 947"/>
              <a:gd name="T10" fmla="*/ 2147483647 w 1710"/>
              <a:gd name="T11" fmla="*/ 2147483647 h 947"/>
              <a:gd name="T12" fmla="*/ 2147483647 w 1710"/>
              <a:gd name="T13" fmla="*/ 2147483647 h 947"/>
              <a:gd name="T14" fmla="*/ 2147483647 w 1710"/>
              <a:gd name="T15" fmla="*/ 2147483647 h 947"/>
              <a:gd name="T16" fmla="*/ 2147483647 w 1710"/>
              <a:gd name="T17" fmla="*/ 2147483647 h 947"/>
              <a:gd name="T18" fmla="*/ 2147483647 w 1710"/>
              <a:gd name="T19" fmla="*/ 2147483647 h 947"/>
              <a:gd name="T20" fmla="*/ 2147483647 w 1710"/>
              <a:gd name="T21" fmla="*/ 2147483647 h 947"/>
              <a:gd name="T22" fmla="*/ 2147483647 w 1710"/>
              <a:gd name="T23" fmla="*/ 2147483647 h 947"/>
              <a:gd name="T24" fmla="*/ 2147483647 w 1710"/>
              <a:gd name="T25" fmla="*/ 2147483647 h 947"/>
              <a:gd name="T26" fmla="*/ 2147483647 w 1710"/>
              <a:gd name="T27" fmla="*/ 2147483647 h 947"/>
              <a:gd name="T28" fmla="*/ 2147483647 w 1710"/>
              <a:gd name="T29" fmla="*/ 2147483647 h 947"/>
              <a:gd name="T30" fmla="*/ 2147483647 w 1710"/>
              <a:gd name="T31" fmla="*/ 2147483647 h 947"/>
              <a:gd name="T32" fmla="*/ 2147483647 w 1710"/>
              <a:gd name="T33" fmla="*/ 2147483647 h 947"/>
              <a:gd name="T34" fmla="*/ 2147483647 w 1710"/>
              <a:gd name="T35" fmla="*/ 2147483647 h 947"/>
              <a:gd name="T36" fmla="*/ 2147483647 w 1710"/>
              <a:gd name="T37" fmla="*/ 2147483647 h 947"/>
              <a:gd name="T38" fmla="*/ 2147483647 w 1710"/>
              <a:gd name="T39" fmla="*/ 2147483647 h 947"/>
              <a:gd name="T40" fmla="*/ 2147483647 w 1710"/>
              <a:gd name="T41" fmla="*/ 2147483647 h 947"/>
              <a:gd name="T42" fmla="*/ 2147483647 w 1710"/>
              <a:gd name="T43" fmla="*/ 2147483647 h 947"/>
              <a:gd name="T44" fmla="*/ 2147483647 w 1710"/>
              <a:gd name="T45" fmla="*/ 2147483647 h 947"/>
              <a:gd name="T46" fmla="*/ 2147483647 w 1710"/>
              <a:gd name="T47" fmla="*/ 2147483647 h 947"/>
              <a:gd name="T48" fmla="*/ 2147483647 w 1710"/>
              <a:gd name="T49" fmla="*/ 2147483647 h 947"/>
              <a:gd name="T50" fmla="*/ 2147483647 w 1710"/>
              <a:gd name="T51" fmla="*/ 2147483647 h 947"/>
              <a:gd name="T52" fmla="*/ 2147483647 w 1710"/>
              <a:gd name="T53" fmla="*/ 2147483647 h 947"/>
              <a:gd name="T54" fmla="*/ 2147483647 w 1710"/>
              <a:gd name="T55" fmla="*/ 2147483647 h 947"/>
              <a:gd name="T56" fmla="*/ 2147483647 w 1710"/>
              <a:gd name="T57" fmla="*/ 2147483647 h 947"/>
              <a:gd name="T58" fmla="*/ 2147483647 w 1710"/>
              <a:gd name="T59" fmla="*/ 2147483647 h 947"/>
              <a:gd name="T60" fmla="*/ 2147483647 w 1710"/>
              <a:gd name="T61" fmla="*/ 2147483647 h 947"/>
              <a:gd name="T62" fmla="*/ 2147483647 w 1710"/>
              <a:gd name="T63" fmla="*/ 2147483647 h 947"/>
              <a:gd name="T64" fmla="*/ 2147483647 w 1710"/>
              <a:gd name="T65" fmla="*/ 2147483647 h 947"/>
              <a:gd name="T66" fmla="*/ 2147483647 w 1710"/>
              <a:gd name="T67" fmla="*/ 2147483647 h 947"/>
              <a:gd name="T68" fmla="*/ 2147483647 w 1710"/>
              <a:gd name="T69" fmla="*/ 2147483647 h 947"/>
              <a:gd name="T70" fmla="*/ 2147483647 w 1710"/>
              <a:gd name="T71" fmla="*/ 2147483647 h 947"/>
              <a:gd name="T72" fmla="*/ 2147483647 w 1710"/>
              <a:gd name="T73" fmla="*/ 2147483647 h 947"/>
              <a:gd name="T74" fmla="*/ 2147483647 w 1710"/>
              <a:gd name="T75" fmla="*/ 2147483647 h 947"/>
              <a:gd name="T76" fmla="*/ 2147483647 w 1710"/>
              <a:gd name="T77" fmla="*/ 2147483647 h 947"/>
              <a:gd name="T78" fmla="*/ 2147483647 w 1710"/>
              <a:gd name="T79" fmla="*/ 2147483647 h 947"/>
              <a:gd name="T80" fmla="*/ 2147483647 w 1710"/>
              <a:gd name="T81" fmla="*/ 2147483647 h 947"/>
              <a:gd name="T82" fmla="*/ 2147483647 w 1710"/>
              <a:gd name="T83" fmla="*/ 2147483647 h 947"/>
              <a:gd name="T84" fmla="*/ 2147483647 w 1710"/>
              <a:gd name="T85" fmla="*/ 2147483647 h 947"/>
              <a:gd name="T86" fmla="*/ 0 w 1710"/>
              <a:gd name="T87" fmla="*/ 2147483647 h 947"/>
              <a:gd name="T88" fmla="*/ 0 w 1710"/>
              <a:gd name="T89" fmla="*/ 2147483647 h 947"/>
              <a:gd name="T90" fmla="*/ 2147483647 w 1710"/>
              <a:gd name="T91" fmla="*/ 2147483647 h 947"/>
              <a:gd name="T92" fmla="*/ 2147483647 w 1710"/>
              <a:gd name="T93" fmla="*/ 2147483647 h 947"/>
              <a:gd name="T94" fmla="*/ 2147483647 w 1710"/>
              <a:gd name="T95" fmla="*/ 2147483647 h 947"/>
              <a:gd name="T96" fmla="*/ 2147483647 w 1710"/>
              <a:gd name="T97" fmla="*/ 2147483647 h 947"/>
              <a:gd name="T98" fmla="*/ 2147483647 w 1710"/>
              <a:gd name="T99" fmla="*/ 2147483647 h 947"/>
              <a:gd name="T100" fmla="*/ 2147483647 w 1710"/>
              <a:gd name="T101" fmla="*/ 2147483647 h 947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710"/>
              <a:gd name="T154" fmla="*/ 0 h 947"/>
              <a:gd name="T155" fmla="*/ 1710 w 1710"/>
              <a:gd name="T156" fmla="*/ 947 h 947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710" h="947">
                <a:moveTo>
                  <a:pt x="12" y="512"/>
                </a:moveTo>
                <a:lnTo>
                  <a:pt x="41" y="496"/>
                </a:lnTo>
                <a:lnTo>
                  <a:pt x="69" y="483"/>
                </a:lnTo>
                <a:lnTo>
                  <a:pt x="102" y="467"/>
                </a:lnTo>
                <a:lnTo>
                  <a:pt x="131" y="459"/>
                </a:lnTo>
                <a:lnTo>
                  <a:pt x="164" y="446"/>
                </a:lnTo>
                <a:lnTo>
                  <a:pt x="192" y="438"/>
                </a:lnTo>
                <a:lnTo>
                  <a:pt x="225" y="430"/>
                </a:lnTo>
                <a:lnTo>
                  <a:pt x="254" y="422"/>
                </a:lnTo>
                <a:lnTo>
                  <a:pt x="283" y="414"/>
                </a:lnTo>
                <a:lnTo>
                  <a:pt x="311" y="406"/>
                </a:lnTo>
                <a:lnTo>
                  <a:pt x="340" y="397"/>
                </a:lnTo>
                <a:lnTo>
                  <a:pt x="369" y="389"/>
                </a:lnTo>
                <a:lnTo>
                  <a:pt x="397" y="377"/>
                </a:lnTo>
                <a:lnTo>
                  <a:pt x="422" y="356"/>
                </a:lnTo>
                <a:lnTo>
                  <a:pt x="451" y="332"/>
                </a:lnTo>
                <a:lnTo>
                  <a:pt x="479" y="299"/>
                </a:lnTo>
                <a:lnTo>
                  <a:pt x="684" y="119"/>
                </a:lnTo>
                <a:lnTo>
                  <a:pt x="807" y="0"/>
                </a:lnTo>
                <a:lnTo>
                  <a:pt x="828" y="17"/>
                </a:lnTo>
                <a:lnTo>
                  <a:pt x="848" y="37"/>
                </a:lnTo>
                <a:lnTo>
                  <a:pt x="869" y="62"/>
                </a:lnTo>
                <a:lnTo>
                  <a:pt x="881" y="86"/>
                </a:lnTo>
                <a:lnTo>
                  <a:pt x="885" y="107"/>
                </a:lnTo>
                <a:lnTo>
                  <a:pt x="885" y="131"/>
                </a:lnTo>
                <a:lnTo>
                  <a:pt x="885" y="160"/>
                </a:lnTo>
                <a:lnTo>
                  <a:pt x="885" y="180"/>
                </a:lnTo>
                <a:lnTo>
                  <a:pt x="881" y="193"/>
                </a:lnTo>
                <a:lnTo>
                  <a:pt x="877" y="201"/>
                </a:lnTo>
                <a:lnTo>
                  <a:pt x="873" y="209"/>
                </a:lnTo>
                <a:lnTo>
                  <a:pt x="873" y="217"/>
                </a:lnTo>
                <a:lnTo>
                  <a:pt x="881" y="238"/>
                </a:lnTo>
                <a:lnTo>
                  <a:pt x="885" y="258"/>
                </a:lnTo>
                <a:lnTo>
                  <a:pt x="889" y="279"/>
                </a:lnTo>
                <a:lnTo>
                  <a:pt x="893" y="299"/>
                </a:lnTo>
                <a:lnTo>
                  <a:pt x="897" y="320"/>
                </a:lnTo>
                <a:lnTo>
                  <a:pt x="902" y="340"/>
                </a:lnTo>
                <a:lnTo>
                  <a:pt x="902" y="361"/>
                </a:lnTo>
                <a:lnTo>
                  <a:pt x="902" y="385"/>
                </a:lnTo>
                <a:lnTo>
                  <a:pt x="922" y="397"/>
                </a:lnTo>
                <a:lnTo>
                  <a:pt x="951" y="410"/>
                </a:lnTo>
                <a:lnTo>
                  <a:pt x="984" y="418"/>
                </a:lnTo>
                <a:lnTo>
                  <a:pt x="1016" y="426"/>
                </a:lnTo>
                <a:lnTo>
                  <a:pt x="1053" y="430"/>
                </a:lnTo>
                <a:lnTo>
                  <a:pt x="1094" y="430"/>
                </a:lnTo>
                <a:lnTo>
                  <a:pt x="1135" y="422"/>
                </a:lnTo>
                <a:lnTo>
                  <a:pt x="1180" y="410"/>
                </a:lnTo>
                <a:lnTo>
                  <a:pt x="1246" y="410"/>
                </a:lnTo>
                <a:lnTo>
                  <a:pt x="1303" y="414"/>
                </a:lnTo>
                <a:lnTo>
                  <a:pt x="1348" y="430"/>
                </a:lnTo>
                <a:lnTo>
                  <a:pt x="1381" y="451"/>
                </a:lnTo>
                <a:lnTo>
                  <a:pt x="1410" y="475"/>
                </a:lnTo>
                <a:lnTo>
                  <a:pt x="1434" y="500"/>
                </a:lnTo>
                <a:lnTo>
                  <a:pt x="1455" y="528"/>
                </a:lnTo>
                <a:lnTo>
                  <a:pt x="1475" y="553"/>
                </a:lnTo>
                <a:lnTo>
                  <a:pt x="1492" y="577"/>
                </a:lnTo>
                <a:lnTo>
                  <a:pt x="1508" y="602"/>
                </a:lnTo>
                <a:lnTo>
                  <a:pt x="1525" y="631"/>
                </a:lnTo>
                <a:lnTo>
                  <a:pt x="1537" y="659"/>
                </a:lnTo>
                <a:lnTo>
                  <a:pt x="1549" y="688"/>
                </a:lnTo>
                <a:lnTo>
                  <a:pt x="1562" y="712"/>
                </a:lnTo>
                <a:lnTo>
                  <a:pt x="1574" y="741"/>
                </a:lnTo>
                <a:lnTo>
                  <a:pt x="1582" y="766"/>
                </a:lnTo>
                <a:lnTo>
                  <a:pt x="1594" y="782"/>
                </a:lnTo>
                <a:lnTo>
                  <a:pt x="1615" y="794"/>
                </a:lnTo>
                <a:lnTo>
                  <a:pt x="1635" y="806"/>
                </a:lnTo>
                <a:lnTo>
                  <a:pt x="1652" y="819"/>
                </a:lnTo>
                <a:lnTo>
                  <a:pt x="1668" y="835"/>
                </a:lnTo>
                <a:lnTo>
                  <a:pt x="1685" y="851"/>
                </a:lnTo>
                <a:lnTo>
                  <a:pt x="1701" y="872"/>
                </a:lnTo>
                <a:lnTo>
                  <a:pt x="1709" y="896"/>
                </a:lnTo>
                <a:lnTo>
                  <a:pt x="1709" y="913"/>
                </a:lnTo>
                <a:lnTo>
                  <a:pt x="1701" y="929"/>
                </a:lnTo>
                <a:lnTo>
                  <a:pt x="1680" y="941"/>
                </a:lnTo>
                <a:lnTo>
                  <a:pt x="1631" y="946"/>
                </a:lnTo>
                <a:lnTo>
                  <a:pt x="1603" y="941"/>
                </a:lnTo>
                <a:lnTo>
                  <a:pt x="1578" y="937"/>
                </a:lnTo>
                <a:lnTo>
                  <a:pt x="1557" y="929"/>
                </a:lnTo>
                <a:lnTo>
                  <a:pt x="1541" y="925"/>
                </a:lnTo>
                <a:lnTo>
                  <a:pt x="1525" y="921"/>
                </a:lnTo>
                <a:lnTo>
                  <a:pt x="1508" y="913"/>
                </a:lnTo>
                <a:lnTo>
                  <a:pt x="1492" y="909"/>
                </a:lnTo>
                <a:lnTo>
                  <a:pt x="1475" y="901"/>
                </a:lnTo>
                <a:lnTo>
                  <a:pt x="1443" y="892"/>
                </a:lnTo>
                <a:lnTo>
                  <a:pt x="1410" y="880"/>
                </a:lnTo>
                <a:lnTo>
                  <a:pt x="1377" y="872"/>
                </a:lnTo>
                <a:lnTo>
                  <a:pt x="1344" y="860"/>
                </a:lnTo>
                <a:lnTo>
                  <a:pt x="1316" y="843"/>
                </a:lnTo>
                <a:lnTo>
                  <a:pt x="1287" y="827"/>
                </a:lnTo>
                <a:lnTo>
                  <a:pt x="1262" y="811"/>
                </a:lnTo>
                <a:lnTo>
                  <a:pt x="1238" y="786"/>
                </a:lnTo>
                <a:lnTo>
                  <a:pt x="1209" y="770"/>
                </a:lnTo>
                <a:lnTo>
                  <a:pt x="1184" y="761"/>
                </a:lnTo>
                <a:lnTo>
                  <a:pt x="1156" y="753"/>
                </a:lnTo>
                <a:lnTo>
                  <a:pt x="1127" y="749"/>
                </a:lnTo>
                <a:lnTo>
                  <a:pt x="1086" y="749"/>
                </a:lnTo>
                <a:lnTo>
                  <a:pt x="1045" y="749"/>
                </a:lnTo>
                <a:lnTo>
                  <a:pt x="1004" y="745"/>
                </a:lnTo>
                <a:lnTo>
                  <a:pt x="963" y="745"/>
                </a:lnTo>
                <a:lnTo>
                  <a:pt x="922" y="745"/>
                </a:lnTo>
                <a:lnTo>
                  <a:pt x="885" y="745"/>
                </a:lnTo>
                <a:lnTo>
                  <a:pt x="844" y="745"/>
                </a:lnTo>
                <a:lnTo>
                  <a:pt x="807" y="749"/>
                </a:lnTo>
                <a:lnTo>
                  <a:pt x="770" y="753"/>
                </a:lnTo>
                <a:lnTo>
                  <a:pt x="734" y="761"/>
                </a:lnTo>
                <a:lnTo>
                  <a:pt x="701" y="774"/>
                </a:lnTo>
                <a:lnTo>
                  <a:pt x="668" y="782"/>
                </a:lnTo>
                <a:lnTo>
                  <a:pt x="631" y="794"/>
                </a:lnTo>
                <a:lnTo>
                  <a:pt x="598" y="802"/>
                </a:lnTo>
                <a:lnTo>
                  <a:pt x="565" y="815"/>
                </a:lnTo>
                <a:lnTo>
                  <a:pt x="533" y="823"/>
                </a:lnTo>
                <a:lnTo>
                  <a:pt x="488" y="823"/>
                </a:lnTo>
                <a:lnTo>
                  <a:pt x="447" y="823"/>
                </a:lnTo>
                <a:lnTo>
                  <a:pt x="401" y="823"/>
                </a:lnTo>
                <a:lnTo>
                  <a:pt x="356" y="819"/>
                </a:lnTo>
                <a:lnTo>
                  <a:pt x="315" y="811"/>
                </a:lnTo>
                <a:lnTo>
                  <a:pt x="274" y="802"/>
                </a:lnTo>
                <a:lnTo>
                  <a:pt x="233" y="782"/>
                </a:lnTo>
                <a:lnTo>
                  <a:pt x="197" y="761"/>
                </a:lnTo>
                <a:lnTo>
                  <a:pt x="188" y="753"/>
                </a:lnTo>
                <a:lnTo>
                  <a:pt x="180" y="745"/>
                </a:lnTo>
                <a:lnTo>
                  <a:pt x="172" y="741"/>
                </a:lnTo>
                <a:lnTo>
                  <a:pt x="160" y="737"/>
                </a:lnTo>
                <a:lnTo>
                  <a:pt x="135" y="737"/>
                </a:lnTo>
                <a:lnTo>
                  <a:pt x="110" y="733"/>
                </a:lnTo>
                <a:lnTo>
                  <a:pt x="90" y="721"/>
                </a:lnTo>
                <a:lnTo>
                  <a:pt x="74" y="696"/>
                </a:lnTo>
                <a:lnTo>
                  <a:pt x="57" y="704"/>
                </a:lnTo>
                <a:lnTo>
                  <a:pt x="37" y="704"/>
                </a:lnTo>
                <a:lnTo>
                  <a:pt x="16" y="700"/>
                </a:lnTo>
                <a:lnTo>
                  <a:pt x="0" y="688"/>
                </a:lnTo>
                <a:lnTo>
                  <a:pt x="0" y="680"/>
                </a:lnTo>
                <a:lnTo>
                  <a:pt x="0" y="667"/>
                </a:lnTo>
                <a:lnTo>
                  <a:pt x="0" y="655"/>
                </a:lnTo>
                <a:lnTo>
                  <a:pt x="0" y="643"/>
                </a:lnTo>
                <a:lnTo>
                  <a:pt x="20" y="647"/>
                </a:lnTo>
                <a:lnTo>
                  <a:pt x="41" y="651"/>
                </a:lnTo>
                <a:lnTo>
                  <a:pt x="61" y="655"/>
                </a:lnTo>
                <a:lnTo>
                  <a:pt x="78" y="663"/>
                </a:lnTo>
                <a:lnTo>
                  <a:pt x="102" y="655"/>
                </a:lnTo>
                <a:lnTo>
                  <a:pt x="127" y="655"/>
                </a:lnTo>
                <a:lnTo>
                  <a:pt x="147" y="663"/>
                </a:lnTo>
                <a:lnTo>
                  <a:pt x="172" y="671"/>
                </a:lnTo>
                <a:lnTo>
                  <a:pt x="164" y="659"/>
                </a:lnTo>
                <a:lnTo>
                  <a:pt x="160" y="647"/>
                </a:lnTo>
                <a:lnTo>
                  <a:pt x="151" y="635"/>
                </a:lnTo>
                <a:lnTo>
                  <a:pt x="147" y="626"/>
                </a:lnTo>
                <a:lnTo>
                  <a:pt x="123" y="581"/>
                </a:lnTo>
                <a:lnTo>
                  <a:pt x="94" y="553"/>
                </a:lnTo>
                <a:lnTo>
                  <a:pt x="61" y="536"/>
                </a:lnTo>
                <a:lnTo>
                  <a:pt x="28" y="528"/>
                </a:lnTo>
                <a:lnTo>
                  <a:pt x="24" y="524"/>
                </a:lnTo>
                <a:lnTo>
                  <a:pt x="20" y="520"/>
                </a:lnTo>
                <a:lnTo>
                  <a:pt x="12" y="516"/>
                </a:lnTo>
                <a:lnTo>
                  <a:pt x="12" y="512"/>
                </a:lnTo>
              </a:path>
            </a:pathLst>
          </a:custGeom>
          <a:solidFill>
            <a:srgbClr val="FFCC66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773" name="Freeform 5"/>
          <p:cNvSpPr>
            <a:spLocks/>
          </p:cNvSpPr>
          <p:nvPr/>
        </p:nvSpPr>
        <p:spPr bwMode="auto">
          <a:xfrm>
            <a:off x="3952875" y="1587103"/>
            <a:ext cx="2413000" cy="1127522"/>
          </a:xfrm>
          <a:custGeom>
            <a:avLst/>
            <a:gdLst>
              <a:gd name="T0" fmla="*/ 2147483647 w 1710"/>
              <a:gd name="T1" fmla="*/ 2147483647 h 947"/>
              <a:gd name="T2" fmla="*/ 2147483647 w 1710"/>
              <a:gd name="T3" fmla="*/ 2147483647 h 947"/>
              <a:gd name="T4" fmla="*/ 2147483647 w 1710"/>
              <a:gd name="T5" fmla="*/ 2147483647 h 947"/>
              <a:gd name="T6" fmla="*/ 2147483647 w 1710"/>
              <a:gd name="T7" fmla="*/ 2147483647 h 947"/>
              <a:gd name="T8" fmla="*/ 2147483647 w 1710"/>
              <a:gd name="T9" fmla="*/ 2147483647 h 947"/>
              <a:gd name="T10" fmla="*/ 2147483647 w 1710"/>
              <a:gd name="T11" fmla="*/ 2147483647 h 947"/>
              <a:gd name="T12" fmla="*/ 2147483647 w 1710"/>
              <a:gd name="T13" fmla="*/ 2147483647 h 947"/>
              <a:gd name="T14" fmla="*/ 2147483647 w 1710"/>
              <a:gd name="T15" fmla="*/ 2147483647 h 947"/>
              <a:gd name="T16" fmla="*/ 2147483647 w 1710"/>
              <a:gd name="T17" fmla="*/ 2147483647 h 947"/>
              <a:gd name="T18" fmla="*/ 2147483647 w 1710"/>
              <a:gd name="T19" fmla="*/ 2147483647 h 947"/>
              <a:gd name="T20" fmla="*/ 2147483647 w 1710"/>
              <a:gd name="T21" fmla="*/ 2147483647 h 947"/>
              <a:gd name="T22" fmla="*/ 2147483647 w 1710"/>
              <a:gd name="T23" fmla="*/ 2147483647 h 947"/>
              <a:gd name="T24" fmla="*/ 2147483647 w 1710"/>
              <a:gd name="T25" fmla="*/ 2147483647 h 947"/>
              <a:gd name="T26" fmla="*/ 2147483647 w 1710"/>
              <a:gd name="T27" fmla="*/ 2147483647 h 947"/>
              <a:gd name="T28" fmla="*/ 2147483647 w 1710"/>
              <a:gd name="T29" fmla="*/ 2147483647 h 947"/>
              <a:gd name="T30" fmla="*/ 2147483647 w 1710"/>
              <a:gd name="T31" fmla="*/ 2147483647 h 947"/>
              <a:gd name="T32" fmla="*/ 2147483647 w 1710"/>
              <a:gd name="T33" fmla="*/ 2147483647 h 947"/>
              <a:gd name="T34" fmla="*/ 2147483647 w 1710"/>
              <a:gd name="T35" fmla="*/ 2147483647 h 947"/>
              <a:gd name="T36" fmla="*/ 2147483647 w 1710"/>
              <a:gd name="T37" fmla="*/ 2147483647 h 947"/>
              <a:gd name="T38" fmla="*/ 2147483647 w 1710"/>
              <a:gd name="T39" fmla="*/ 2147483647 h 947"/>
              <a:gd name="T40" fmla="*/ 2147483647 w 1710"/>
              <a:gd name="T41" fmla="*/ 2147483647 h 947"/>
              <a:gd name="T42" fmla="*/ 2147483647 w 1710"/>
              <a:gd name="T43" fmla="*/ 2147483647 h 947"/>
              <a:gd name="T44" fmla="*/ 2147483647 w 1710"/>
              <a:gd name="T45" fmla="*/ 2147483647 h 947"/>
              <a:gd name="T46" fmla="*/ 2147483647 w 1710"/>
              <a:gd name="T47" fmla="*/ 2147483647 h 947"/>
              <a:gd name="T48" fmla="*/ 2147483647 w 1710"/>
              <a:gd name="T49" fmla="*/ 2147483647 h 947"/>
              <a:gd name="T50" fmla="*/ 2147483647 w 1710"/>
              <a:gd name="T51" fmla="*/ 2147483647 h 947"/>
              <a:gd name="T52" fmla="*/ 2147483647 w 1710"/>
              <a:gd name="T53" fmla="*/ 2147483647 h 947"/>
              <a:gd name="T54" fmla="*/ 2147483647 w 1710"/>
              <a:gd name="T55" fmla="*/ 2147483647 h 947"/>
              <a:gd name="T56" fmla="*/ 2147483647 w 1710"/>
              <a:gd name="T57" fmla="*/ 2147483647 h 947"/>
              <a:gd name="T58" fmla="*/ 2147483647 w 1710"/>
              <a:gd name="T59" fmla="*/ 2147483647 h 947"/>
              <a:gd name="T60" fmla="*/ 2147483647 w 1710"/>
              <a:gd name="T61" fmla="*/ 2147483647 h 947"/>
              <a:gd name="T62" fmla="*/ 2147483647 w 1710"/>
              <a:gd name="T63" fmla="*/ 2147483647 h 947"/>
              <a:gd name="T64" fmla="*/ 2147483647 w 1710"/>
              <a:gd name="T65" fmla="*/ 2147483647 h 947"/>
              <a:gd name="T66" fmla="*/ 2147483647 w 1710"/>
              <a:gd name="T67" fmla="*/ 2147483647 h 947"/>
              <a:gd name="T68" fmla="*/ 2147483647 w 1710"/>
              <a:gd name="T69" fmla="*/ 2147483647 h 947"/>
              <a:gd name="T70" fmla="*/ 2147483647 w 1710"/>
              <a:gd name="T71" fmla="*/ 2147483647 h 947"/>
              <a:gd name="T72" fmla="*/ 2147483647 w 1710"/>
              <a:gd name="T73" fmla="*/ 2147483647 h 947"/>
              <a:gd name="T74" fmla="*/ 2147483647 w 1710"/>
              <a:gd name="T75" fmla="*/ 2147483647 h 947"/>
              <a:gd name="T76" fmla="*/ 2147483647 w 1710"/>
              <a:gd name="T77" fmla="*/ 2147483647 h 947"/>
              <a:gd name="T78" fmla="*/ 2147483647 w 1710"/>
              <a:gd name="T79" fmla="*/ 2147483647 h 947"/>
              <a:gd name="T80" fmla="*/ 2147483647 w 1710"/>
              <a:gd name="T81" fmla="*/ 2147483647 h 947"/>
              <a:gd name="T82" fmla="*/ 2147483647 w 1710"/>
              <a:gd name="T83" fmla="*/ 2147483647 h 947"/>
              <a:gd name="T84" fmla="*/ 2147483647 w 1710"/>
              <a:gd name="T85" fmla="*/ 2147483647 h 947"/>
              <a:gd name="T86" fmla="*/ 0 w 1710"/>
              <a:gd name="T87" fmla="*/ 2147483647 h 947"/>
              <a:gd name="T88" fmla="*/ 0 w 1710"/>
              <a:gd name="T89" fmla="*/ 2147483647 h 947"/>
              <a:gd name="T90" fmla="*/ 2147483647 w 1710"/>
              <a:gd name="T91" fmla="*/ 2147483647 h 947"/>
              <a:gd name="T92" fmla="*/ 2147483647 w 1710"/>
              <a:gd name="T93" fmla="*/ 2147483647 h 947"/>
              <a:gd name="T94" fmla="*/ 2147483647 w 1710"/>
              <a:gd name="T95" fmla="*/ 2147483647 h 947"/>
              <a:gd name="T96" fmla="*/ 2147483647 w 1710"/>
              <a:gd name="T97" fmla="*/ 2147483647 h 947"/>
              <a:gd name="T98" fmla="*/ 2147483647 w 1710"/>
              <a:gd name="T99" fmla="*/ 2147483647 h 947"/>
              <a:gd name="T100" fmla="*/ 2147483647 w 1710"/>
              <a:gd name="T101" fmla="*/ 2147483647 h 947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710"/>
              <a:gd name="T154" fmla="*/ 0 h 947"/>
              <a:gd name="T155" fmla="*/ 1710 w 1710"/>
              <a:gd name="T156" fmla="*/ 947 h 947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710" h="947">
                <a:moveTo>
                  <a:pt x="12" y="512"/>
                </a:moveTo>
                <a:lnTo>
                  <a:pt x="41" y="496"/>
                </a:lnTo>
                <a:lnTo>
                  <a:pt x="69" y="483"/>
                </a:lnTo>
                <a:lnTo>
                  <a:pt x="102" y="467"/>
                </a:lnTo>
                <a:lnTo>
                  <a:pt x="131" y="459"/>
                </a:lnTo>
                <a:lnTo>
                  <a:pt x="164" y="446"/>
                </a:lnTo>
                <a:lnTo>
                  <a:pt x="192" y="438"/>
                </a:lnTo>
                <a:lnTo>
                  <a:pt x="225" y="430"/>
                </a:lnTo>
                <a:lnTo>
                  <a:pt x="254" y="422"/>
                </a:lnTo>
                <a:lnTo>
                  <a:pt x="283" y="414"/>
                </a:lnTo>
                <a:lnTo>
                  <a:pt x="311" y="406"/>
                </a:lnTo>
                <a:lnTo>
                  <a:pt x="340" y="397"/>
                </a:lnTo>
                <a:lnTo>
                  <a:pt x="369" y="389"/>
                </a:lnTo>
                <a:lnTo>
                  <a:pt x="397" y="377"/>
                </a:lnTo>
                <a:lnTo>
                  <a:pt x="422" y="356"/>
                </a:lnTo>
                <a:lnTo>
                  <a:pt x="451" y="332"/>
                </a:lnTo>
                <a:lnTo>
                  <a:pt x="479" y="299"/>
                </a:lnTo>
                <a:lnTo>
                  <a:pt x="684" y="119"/>
                </a:lnTo>
                <a:lnTo>
                  <a:pt x="807" y="0"/>
                </a:lnTo>
                <a:lnTo>
                  <a:pt x="828" y="17"/>
                </a:lnTo>
                <a:lnTo>
                  <a:pt x="848" y="37"/>
                </a:lnTo>
                <a:lnTo>
                  <a:pt x="869" y="62"/>
                </a:lnTo>
                <a:lnTo>
                  <a:pt x="881" y="86"/>
                </a:lnTo>
                <a:lnTo>
                  <a:pt x="885" y="107"/>
                </a:lnTo>
                <a:lnTo>
                  <a:pt x="885" y="131"/>
                </a:lnTo>
                <a:lnTo>
                  <a:pt x="885" y="160"/>
                </a:lnTo>
                <a:lnTo>
                  <a:pt x="885" y="180"/>
                </a:lnTo>
                <a:lnTo>
                  <a:pt x="881" y="193"/>
                </a:lnTo>
                <a:lnTo>
                  <a:pt x="877" y="201"/>
                </a:lnTo>
                <a:lnTo>
                  <a:pt x="873" y="209"/>
                </a:lnTo>
                <a:lnTo>
                  <a:pt x="873" y="217"/>
                </a:lnTo>
                <a:lnTo>
                  <a:pt x="881" y="238"/>
                </a:lnTo>
                <a:lnTo>
                  <a:pt x="885" y="258"/>
                </a:lnTo>
                <a:lnTo>
                  <a:pt x="889" y="279"/>
                </a:lnTo>
                <a:lnTo>
                  <a:pt x="893" y="299"/>
                </a:lnTo>
                <a:lnTo>
                  <a:pt x="897" y="320"/>
                </a:lnTo>
                <a:lnTo>
                  <a:pt x="902" y="340"/>
                </a:lnTo>
                <a:lnTo>
                  <a:pt x="902" y="361"/>
                </a:lnTo>
                <a:lnTo>
                  <a:pt x="902" y="385"/>
                </a:lnTo>
                <a:lnTo>
                  <a:pt x="922" y="397"/>
                </a:lnTo>
                <a:lnTo>
                  <a:pt x="951" y="410"/>
                </a:lnTo>
                <a:lnTo>
                  <a:pt x="984" y="418"/>
                </a:lnTo>
                <a:lnTo>
                  <a:pt x="1016" y="426"/>
                </a:lnTo>
                <a:lnTo>
                  <a:pt x="1053" y="430"/>
                </a:lnTo>
                <a:lnTo>
                  <a:pt x="1094" y="430"/>
                </a:lnTo>
                <a:lnTo>
                  <a:pt x="1135" y="422"/>
                </a:lnTo>
                <a:lnTo>
                  <a:pt x="1180" y="410"/>
                </a:lnTo>
                <a:lnTo>
                  <a:pt x="1246" y="410"/>
                </a:lnTo>
                <a:lnTo>
                  <a:pt x="1303" y="414"/>
                </a:lnTo>
                <a:lnTo>
                  <a:pt x="1348" y="430"/>
                </a:lnTo>
                <a:lnTo>
                  <a:pt x="1381" y="451"/>
                </a:lnTo>
                <a:lnTo>
                  <a:pt x="1410" y="475"/>
                </a:lnTo>
                <a:lnTo>
                  <a:pt x="1434" y="500"/>
                </a:lnTo>
                <a:lnTo>
                  <a:pt x="1455" y="528"/>
                </a:lnTo>
                <a:lnTo>
                  <a:pt x="1475" y="553"/>
                </a:lnTo>
                <a:lnTo>
                  <a:pt x="1492" y="577"/>
                </a:lnTo>
                <a:lnTo>
                  <a:pt x="1508" y="602"/>
                </a:lnTo>
                <a:lnTo>
                  <a:pt x="1525" y="631"/>
                </a:lnTo>
                <a:lnTo>
                  <a:pt x="1537" y="659"/>
                </a:lnTo>
                <a:lnTo>
                  <a:pt x="1549" y="688"/>
                </a:lnTo>
                <a:lnTo>
                  <a:pt x="1562" y="712"/>
                </a:lnTo>
                <a:lnTo>
                  <a:pt x="1574" y="741"/>
                </a:lnTo>
                <a:lnTo>
                  <a:pt x="1582" y="766"/>
                </a:lnTo>
                <a:lnTo>
                  <a:pt x="1594" y="782"/>
                </a:lnTo>
                <a:lnTo>
                  <a:pt x="1615" y="794"/>
                </a:lnTo>
                <a:lnTo>
                  <a:pt x="1635" y="806"/>
                </a:lnTo>
                <a:lnTo>
                  <a:pt x="1652" y="819"/>
                </a:lnTo>
                <a:lnTo>
                  <a:pt x="1668" y="835"/>
                </a:lnTo>
                <a:lnTo>
                  <a:pt x="1685" y="851"/>
                </a:lnTo>
                <a:lnTo>
                  <a:pt x="1701" y="872"/>
                </a:lnTo>
                <a:lnTo>
                  <a:pt x="1709" y="896"/>
                </a:lnTo>
                <a:lnTo>
                  <a:pt x="1709" y="913"/>
                </a:lnTo>
                <a:lnTo>
                  <a:pt x="1701" y="929"/>
                </a:lnTo>
                <a:lnTo>
                  <a:pt x="1680" y="941"/>
                </a:lnTo>
                <a:lnTo>
                  <a:pt x="1631" y="946"/>
                </a:lnTo>
                <a:lnTo>
                  <a:pt x="1603" y="941"/>
                </a:lnTo>
                <a:lnTo>
                  <a:pt x="1578" y="937"/>
                </a:lnTo>
                <a:lnTo>
                  <a:pt x="1557" y="929"/>
                </a:lnTo>
                <a:lnTo>
                  <a:pt x="1541" y="925"/>
                </a:lnTo>
                <a:lnTo>
                  <a:pt x="1525" y="921"/>
                </a:lnTo>
                <a:lnTo>
                  <a:pt x="1508" y="913"/>
                </a:lnTo>
                <a:lnTo>
                  <a:pt x="1492" y="909"/>
                </a:lnTo>
                <a:lnTo>
                  <a:pt x="1475" y="901"/>
                </a:lnTo>
                <a:lnTo>
                  <a:pt x="1443" y="892"/>
                </a:lnTo>
                <a:lnTo>
                  <a:pt x="1410" y="880"/>
                </a:lnTo>
                <a:lnTo>
                  <a:pt x="1377" y="872"/>
                </a:lnTo>
                <a:lnTo>
                  <a:pt x="1344" y="860"/>
                </a:lnTo>
                <a:lnTo>
                  <a:pt x="1316" y="843"/>
                </a:lnTo>
                <a:lnTo>
                  <a:pt x="1287" y="827"/>
                </a:lnTo>
                <a:lnTo>
                  <a:pt x="1262" y="811"/>
                </a:lnTo>
                <a:lnTo>
                  <a:pt x="1238" y="786"/>
                </a:lnTo>
                <a:lnTo>
                  <a:pt x="1209" y="770"/>
                </a:lnTo>
                <a:lnTo>
                  <a:pt x="1184" y="761"/>
                </a:lnTo>
                <a:lnTo>
                  <a:pt x="1156" y="753"/>
                </a:lnTo>
                <a:lnTo>
                  <a:pt x="1127" y="749"/>
                </a:lnTo>
                <a:lnTo>
                  <a:pt x="1086" y="749"/>
                </a:lnTo>
                <a:lnTo>
                  <a:pt x="1045" y="749"/>
                </a:lnTo>
                <a:lnTo>
                  <a:pt x="1004" y="745"/>
                </a:lnTo>
                <a:lnTo>
                  <a:pt x="963" y="745"/>
                </a:lnTo>
                <a:lnTo>
                  <a:pt x="922" y="745"/>
                </a:lnTo>
                <a:lnTo>
                  <a:pt x="885" y="745"/>
                </a:lnTo>
                <a:lnTo>
                  <a:pt x="844" y="745"/>
                </a:lnTo>
                <a:lnTo>
                  <a:pt x="807" y="749"/>
                </a:lnTo>
                <a:lnTo>
                  <a:pt x="770" y="753"/>
                </a:lnTo>
                <a:lnTo>
                  <a:pt x="734" y="761"/>
                </a:lnTo>
                <a:lnTo>
                  <a:pt x="701" y="774"/>
                </a:lnTo>
                <a:lnTo>
                  <a:pt x="668" y="782"/>
                </a:lnTo>
                <a:lnTo>
                  <a:pt x="631" y="794"/>
                </a:lnTo>
                <a:lnTo>
                  <a:pt x="598" y="802"/>
                </a:lnTo>
                <a:lnTo>
                  <a:pt x="565" y="815"/>
                </a:lnTo>
                <a:lnTo>
                  <a:pt x="533" y="823"/>
                </a:lnTo>
                <a:lnTo>
                  <a:pt x="488" y="823"/>
                </a:lnTo>
                <a:lnTo>
                  <a:pt x="447" y="823"/>
                </a:lnTo>
                <a:lnTo>
                  <a:pt x="401" y="823"/>
                </a:lnTo>
                <a:lnTo>
                  <a:pt x="356" y="819"/>
                </a:lnTo>
                <a:lnTo>
                  <a:pt x="315" y="811"/>
                </a:lnTo>
                <a:lnTo>
                  <a:pt x="274" y="802"/>
                </a:lnTo>
                <a:lnTo>
                  <a:pt x="233" y="782"/>
                </a:lnTo>
                <a:lnTo>
                  <a:pt x="197" y="761"/>
                </a:lnTo>
                <a:lnTo>
                  <a:pt x="188" y="753"/>
                </a:lnTo>
                <a:lnTo>
                  <a:pt x="180" y="745"/>
                </a:lnTo>
                <a:lnTo>
                  <a:pt x="172" y="741"/>
                </a:lnTo>
                <a:lnTo>
                  <a:pt x="160" y="737"/>
                </a:lnTo>
                <a:lnTo>
                  <a:pt x="135" y="737"/>
                </a:lnTo>
                <a:lnTo>
                  <a:pt x="110" y="733"/>
                </a:lnTo>
                <a:lnTo>
                  <a:pt x="90" y="721"/>
                </a:lnTo>
                <a:lnTo>
                  <a:pt x="74" y="696"/>
                </a:lnTo>
                <a:lnTo>
                  <a:pt x="57" y="704"/>
                </a:lnTo>
                <a:lnTo>
                  <a:pt x="37" y="704"/>
                </a:lnTo>
                <a:lnTo>
                  <a:pt x="16" y="700"/>
                </a:lnTo>
                <a:lnTo>
                  <a:pt x="0" y="688"/>
                </a:lnTo>
                <a:lnTo>
                  <a:pt x="0" y="680"/>
                </a:lnTo>
                <a:lnTo>
                  <a:pt x="0" y="667"/>
                </a:lnTo>
                <a:lnTo>
                  <a:pt x="0" y="655"/>
                </a:lnTo>
                <a:lnTo>
                  <a:pt x="0" y="643"/>
                </a:lnTo>
                <a:lnTo>
                  <a:pt x="20" y="647"/>
                </a:lnTo>
                <a:lnTo>
                  <a:pt x="41" y="651"/>
                </a:lnTo>
                <a:lnTo>
                  <a:pt x="61" y="655"/>
                </a:lnTo>
                <a:lnTo>
                  <a:pt x="78" y="663"/>
                </a:lnTo>
                <a:lnTo>
                  <a:pt x="102" y="655"/>
                </a:lnTo>
                <a:lnTo>
                  <a:pt x="127" y="655"/>
                </a:lnTo>
                <a:lnTo>
                  <a:pt x="147" y="663"/>
                </a:lnTo>
                <a:lnTo>
                  <a:pt x="172" y="671"/>
                </a:lnTo>
                <a:lnTo>
                  <a:pt x="164" y="659"/>
                </a:lnTo>
                <a:lnTo>
                  <a:pt x="160" y="647"/>
                </a:lnTo>
                <a:lnTo>
                  <a:pt x="151" y="635"/>
                </a:lnTo>
                <a:lnTo>
                  <a:pt x="147" y="626"/>
                </a:lnTo>
                <a:lnTo>
                  <a:pt x="123" y="581"/>
                </a:lnTo>
                <a:lnTo>
                  <a:pt x="94" y="553"/>
                </a:lnTo>
                <a:lnTo>
                  <a:pt x="61" y="536"/>
                </a:lnTo>
                <a:lnTo>
                  <a:pt x="28" y="528"/>
                </a:lnTo>
                <a:lnTo>
                  <a:pt x="24" y="524"/>
                </a:lnTo>
                <a:lnTo>
                  <a:pt x="20" y="520"/>
                </a:lnTo>
                <a:lnTo>
                  <a:pt x="12" y="516"/>
                </a:lnTo>
                <a:lnTo>
                  <a:pt x="12" y="512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774" name="Freeform 6"/>
          <p:cNvSpPr>
            <a:spLocks/>
          </p:cNvSpPr>
          <p:nvPr/>
        </p:nvSpPr>
        <p:spPr bwMode="auto">
          <a:xfrm>
            <a:off x="4152901" y="3652838"/>
            <a:ext cx="563563" cy="171450"/>
          </a:xfrm>
          <a:custGeom>
            <a:avLst/>
            <a:gdLst>
              <a:gd name="T0" fmla="*/ 0 w 399"/>
              <a:gd name="T1" fmla="*/ 2147483647 h 144"/>
              <a:gd name="T2" fmla="*/ 2147483647 w 399"/>
              <a:gd name="T3" fmla="*/ 2147483647 h 144"/>
              <a:gd name="T4" fmla="*/ 2147483647 w 399"/>
              <a:gd name="T5" fmla="*/ 2147483647 h 144"/>
              <a:gd name="T6" fmla="*/ 2147483647 w 399"/>
              <a:gd name="T7" fmla="*/ 2147483647 h 144"/>
              <a:gd name="T8" fmla="*/ 2147483647 w 399"/>
              <a:gd name="T9" fmla="*/ 2147483647 h 144"/>
              <a:gd name="T10" fmla="*/ 2147483647 w 399"/>
              <a:gd name="T11" fmla="*/ 2147483647 h 144"/>
              <a:gd name="T12" fmla="*/ 2147483647 w 399"/>
              <a:gd name="T13" fmla="*/ 2147483647 h 144"/>
              <a:gd name="T14" fmla="*/ 2147483647 w 399"/>
              <a:gd name="T15" fmla="*/ 2147483647 h 144"/>
              <a:gd name="T16" fmla="*/ 2147483647 w 399"/>
              <a:gd name="T17" fmla="*/ 2147483647 h 144"/>
              <a:gd name="T18" fmla="*/ 2147483647 w 399"/>
              <a:gd name="T19" fmla="*/ 2147483647 h 144"/>
              <a:gd name="T20" fmla="*/ 2147483647 w 399"/>
              <a:gd name="T21" fmla="*/ 2147483647 h 144"/>
              <a:gd name="T22" fmla="*/ 2147483647 w 399"/>
              <a:gd name="T23" fmla="*/ 2147483647 h 144"/>
              <a:gd name="T24" fmla="*/ 2147483647 w 399"/>
              <a:gd name="T25" fmla="*/ 2147483647 h 144"/>
              <a:gd name="T26" fmla="*/ 2147483647 w 399"/>
              <a:gd name="T27" fmla="*/ 2147483647 h 144"/>
              <a:gd name="T28" fmla="*/ 2147483647 w 399"/>
              <a:gd name="T29" fmla="*/ 2147483647 h 144"/>
              <a:gd name="T30" fmla="*/ 2147483647 w 399"/>
              <a:gd name="T31" fmla="*/ 2147483647 h 144"/>
              <a:gd name="T32" fmla="*/ 2147483647 w 399"/>
              <a:gd name="T33" fmla="*/ 2147483647 h 144"/>
              <a:gd name="T34" fmla="*/ 2147483647 w 399"/>
              <a:gd name="T35" fmla="*/ 2147483647 h 144"/>
              <a:gd name="T36" fmla="*/ 2147483647 w 399"/>
              <a:gd name="T37" fmla="*/ 2147483647 h 144"/>
              <a:gd name="T38" fmla="*/ 2147483647 w 399"/>
              <a:gd name="T39" fmla="*/ 2147483647 h 144"/>
              <a:gd name="T40" fmla="*/ 2147483647 w 399"/>
              <a:gd name="T41" fmla="*/ 2147483647 h 144"/>
              <a:gd name="T42" fmla="*/ 2147483647 w 399"/>
              <a:gd name="T43" fmla="*/ 2147483647 h 144"/>
              <a:gd name="T44" fmla="*/ 2147483647 w 399"/>
              <a:gd name="T45" fmla="*/ 2147483647 h 144"/>
              <a:gd name="T46" fmla="*/ 2147483647 w 399"/>
              <a:gd name="T47" fmla="*/ 2147483647 h 144"/>
              <a:gd name="T48" fmla="*/ 2147483647 w 399"/>
              <a:gd name="T49" fmla="*/ 2147483647 h 144"/>
              <a:gd name="T50" fmla="*/ 2147483647 w 399"/>
              <a:gd name="T51" fmla="*/ 2147483647 h 144"/>
              <a:gd name="T52" fmla="*/ 2147483647 w 399"/>
              <a:gd name="T53" fmla="*/ 2147483647 h 144"/>
              <a:gd name="T54" fmla="*/ 2147483647 w 399"/>
              <a:gd name="T55" fmla="*/ 0 h 144"/>
              <a:gd name="T56" fmla="*/ 2147483647 w 399"/>
              <a:gd name="T57" fmla="*/ 2147483647 h 144"/>
              <a:gd name="T58" fmla="*/ 2147483647 w 399"/>
              <a:gd name="T59" fmla="*/ 2147483647 h 144"/>
              <a:gd name="T60" fmla="*/ 2147483647 w 399"/>
              <a:gd name="T61" fmla="*/ 2147483647 h 144"/>
              <a:gd name="T62" fmla="*/ 2147483647 w 399"/>
              <a:gd name="T63" fmla="*/ 2147483647 h 144"/>
              <a:gd name="T64" fmla="*/ 2147483647 w 399"/>
              <a:gd name="T65" fmla="*/ 2147483647 h 144"/>
              <a:gd name="T66" fmla="*/ 0 w 399"/>
              <a:gd name="T67" fmla="*/ 2147483647 h 144"/>
              <a:gd name="T68" fmla="*/ 0 w 399"/>
              <a:gd name="T69" fmla="*/ 2147483647 h 14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399"/>
              <a:gd name="T106" fmla="*/ 0 h 144"/>
              <a:gd name="T107" fmla="*/ 399 w 399"/>
              <a:gd name="T108" fmla="*/ 144 h 144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399" h="144">
                <a:moveTo>
                  <a:pt x="0" y="115"/>
                </a:moveTo>
                <a:lnTo>
                  <a:pt x="25" y="123"/>
                </a:lnTo>
                <a:lnTo>
                  <a:pt x="49" y="127"/>
                </a:lnTo>
                <a:lnTo>
                  <a:pt x="82" y="131"/>
                </a:lnTo>
                <a:lnTo>
                  <a:pt x="111" y="131"/>
                </a:lnTo>
                <a:lnTo>
                  <a:pt x="123" y="135"/>
                </a:lnTo>
                <a:lnTo>
                  <a:pt x="131" y="139"/>
                </a:lnTo>
                <a:lnTo>
                  <a:pt x="140" y="143"/>
                </a:lnTo>
                <a:lnTo>
                  <a:pt x="148" y="143"/>
                </a:lnTo>
                <a:lnTo>
                  <a:pt x="201" y="143"/>
                </a:lnTo>
                <a:lnTo>
                  <a:pt x="234" y="135"/>
                </a:lnTo>
                <a:lnTo>
                  <a:pt x="250" y="135"/>
                </a:lnTo>
                <a:lnTo>
                  <a:pt x="271" y="135"/>
                </a:lnTo>
                <a:lnTo>
                  <a:pt x="295" y="135"/>
                </a:lnTo>
                <a:lnTo>
                  <a:pt x="324" y="139"/>
                </a:lnTo>
                <a:lnTo>
                  <a:pt x="328" y="139"/>
                </a:lnTo>
                <a:lnTo>
                  <a:pt x="336" y="135"/>
                </a:lnTo>
                <a:lnTo>
                  <a:pt x="345" y="135"/>
                </a:lnTo>
                <a:lnTo>
                  <a:pt x="353" y="135"/>
                </a:lnTo>
                <a:lnTo>
                  <a:pt x="373" y="123"/>
                </a:lnTo>
                <a:lnTo>
                  <a:pt x="390" y="102"/>
                </a:lnTo>
                <a:lnTo>
                  <a:pt x="398" y="78"/>
                </a:lnTo>
                <a:lnTo>
                  <a:pt x="390" y="53"/>
                </a:lnTo>
                <a:lnTo>
                  <a:pt x="369" y="37"/>
                </a:lnTo>
                <a:lnTo>
                  <a:pt x="345" y="25"/>
                </a:lnTo>
                <a:lnTo>
                  <a:pt x="316" y="12"/>
                </a:lnTo>
                <a:lnTo>
                  <a:pt x="275" y="4"/>
                </a:lnTo>
                <a:lnTo>
                  <a:pt x="201" y="0"/>
                </a:lnTo>
                <a:lnTo>
                  <a:pt x="140" y="4"/>
                </a:lnTo>
                <a:lnTo>
                  <a:pt x="90" y="12"/>
                </a:lnTo>
                <a:lnTo>
                  <a:pt x="54" y="29"/>
                </a:lnTo>
                <a:lnTo>
                  <a:pt x="25" y="49"/>
                </a:lnTo>
                <a:lnTo>
                  <a:pt x="8" y="70"/>
                </a:lnTo>
                <a:lnTo>
                  <a:pt x="0" y="94"/>
                </a:lnTo>
                <a:lnTo>
                  <a:pt x="0" y="115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775" name="Freeform 7"/>
          <p:cNvSpPr>
            <a:spLocks/>
          </p:cNvSpPr>
          <p:nvPr/>
        </p:nvSpPr>
        <p:spPr bwMode="auto">
          <a:xfrm>
            <a:off x="4538664" y="3657600"/>
            <a:ext cx="396875" cy="342900"/>
          </a:xfrm>
          <a:custGeom>
            <a:avLst/>
            <a:gdLst>
              <a:gd name="T0" fmla="*/ 0 w 256"/>
              <a:gd name="T1" fmla="*/ 2147483647 h 226"/>
              <a:gd name="T2" fmla="*/ 2147483647 w 256"/>
              <a:gd name="T3" fmla="*/ 2147483647 h 226"/>
              <a:gd name="T4" fmla="*/ 2147483647 w 256"/>
              <a:gd name="T5" fmla="*/ 0 h 226"/>
              <a:gd name="T6" fmla="*/ 0 60000 65536"/>
              <a:gd name="T7" fmla="*/ 0 60000 65536"/>
              <a:gd name="T8" fmla="*/ 0 60000 65536"/>
              <a:gd name="T9" fmla="*/ 0 w 256"/>
              <a:gd name="T10" fmla="*/ 0 h 226"/>
              <a:gd name="T11" fmla="*/ 256 w 256"/>
              <a:gd name="T12" fmla="*/ 226 h 22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6" h="226">
                <a:moveTo>
                  <a:pt x="0" y="225"/>
                </a:moveTo>
                <a:lnTo>
                  <a:pt x="13" y="225"/>
                </a:lnTo>
                <a:lnTo>
                  <a:pt x="255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776" name="Freeform 8"/>
          <p:cNvSpPr>
            <a:spLocks/>
          </p:cNvSpPr>
          <p:nvPr/>
        </p:nvSpPr>
        <p:spPr bwMode="auto">
          <a:xfrm>
            <a:off x="4697414" y="3219450"/>
            <a:ext cx="782637" cy="566738"/>
          </a:xfrm>
          <a:custGeom>
            <a:avLst/>
            <a:gdLst>
              <a:gd name="T0" fmla="*/ 0 w 554"/>
              <a:gd name="T1" fmla="*/ 2147483647 h 476"/>
              <a:gd name="T2" fmla="*/ 2147483647 w 554"/>
              <a:gd name="T3" fmla="*/ 2147483647 h 476"/>
              <a:gd name="T4" fmla="*/ 2147483647 w 554"/>
              <a:gd name="T5" fmla="*/ 0 h 476"/>
              <a:gd name="T6" fmla="*/ 0 60000 65536"/>
              <a:gd name="T7" fmla="*/ 0 60000 65536"/>
              <a:gd name="T8" fmla="*/ 0 60000 65536"/>
              <a:gd name="T9" fmla="*/ 0 w 554"/>
              <a:gd name="T10" fmla="*/ 0 h 476"/>
              <a:gd name="T11" fmla="*/ 554 w 554"/>
              <a:gd name="T12" fmla="*/ 476 h 4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54" h="476">
                <a:moveTo>
                  <a:pt x="0" y="475"/>
                </a:moveTo>
                <a:lnTo>
                  <a:pt x="418" y="127"/>
                </a:lnTo>
                <a:lnTo>
                  <a:pt x="553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777" name="Freeform 9"/>
          <p:cNvSpPr>
            <a:spLocks/>
          </p:cNvSpPr>
          <p:nvPr/>
        </p:nvSpPr>
        <p:spPr bwMode="auto">
          <a:xfrm>
            <a:off x="4981576" y="3244454"/>
            <a:ext cx="561975" cy="381000"/>
          </a:xfrm>
          <a:custGeom>
            <a:avLst/>
            <a:gdLst>
              <a:gd name="T0" fmla="*/ 0 w 399"/>
              <a:gd name="T1" fmla="*/ 2147483647 h 320"/>
              <a:gd name="T2" fmla="*/ 2147483647 w 399"/>
              <a:gd name="T3" fmla="*/ 2147483647 h 320"/>
              <a:gd name="T4" fmla="*/ 2147483647 w 399"/>
              <a:gd name="T5" fmla="*/ 2147483647 h 320"/>
              <a:gd name="T6" fmla="*/ 2147483647 w 399"/>
              <a:gd name="T7" fmla="*/ 2147483647 h 320"/>
              <a:gd name="T8" fmla="*/ 2147483647 w 399"/>
              <a:gd name="T9" fmla="*/ 2147483647 h 320"/>
              <a:gd name="T10" fmla="*/ 2147483647 w 399"/>
              <a:gd name="T11" fmla="*/ 2147483647 h 320"/>
              <a:gd name="T12" fmla="*/ 2147483647 w 399"/>
              <a:gd name="T13" fmla="*/ 2147483647 h 320"/>
              <a:gd name="T14" fmla="*/ 2147483647 w 399"/>
              <a:gd name="T15" fmla="*/ 2147483647 h 320"/>
              <a:gd name="T16" fmla="*/ 2147483647 w 399"/>
              <a:gd name="T17" fmla="*/ 0 h 32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99"/>
              <a:gd name="T28" fmla="*/ 0 h 320"/>
              <a:gd name="T29" fmla="*/ 399 w 399"/>
              <a:gd name="T30" fmla="*/ 320 h 32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99" h="320">
                <a:moveTo>
                  <a:pt x="0" y="319"/>
                </a:moveTo>
                <a:lnTo>
                  <a:pt x="50" y="278"/>
                </a:lnTo>
                <a:lnTo>
                  <a:pt x="99" y="237"/>
                </a:lnTo>
                <a:lnTo>
                  <a:pt x="144" y="192"/>
                </a:lnTo>
                <a:lnTo>
                  <a:pt x="193" y="151"/>
                </a:lnTo>
                <a:lnTo>
                  <a:pt x="238" y="110"/>
                </a:lnTo>
                <a:lnTo>
                  <a:pt x="287" y="69"/>
                </a:lnTo>
                <a:lnTo>
                  <a:pt x="341" y="32"/>
                </a:lnTo>
                <a:lnTo>
                  <a:pt x="398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778" name="Freeform 10"/>
          <p:cNvSpPr>
            <a:spLocks/>
          </p:cNvSpPr>
          <p:nvPr/>
        </p:nvSpPr>
        <p:spPr bwMode="auto">
          <a:xfrm>
            <a:off x="3025775" y="1553766"/>
            <a:ext cx="419100" cy="3103959"/>
          </a:xfrm>
          <a:custGeom>
            <a:avLst/>
            <a:gdLst>
              <a:gd name="T0" fmla="*/ 2147483647 w 296"/>
              <a:gd name="T1" fmla="*/ 0 h 2607"/>
              <a:gd name="T2" fmla="*/ 2147483647 w 296"/>
              <a:gd name="T3" fmla="*/ 2147483647 h 2607"/>
              <a:gd name="T4" fmla="*/ 2147483647 w 296"/>
              <a:gd name="T5" fmla="*/ 2147483647 h 2607"/>
              <a:gd name="T6" fmla="*/ 2147483647 w 296"/>
              <a:gd name="T7" fmla="*/ 2147483647 h 2607"/>
              <a:gd name="T8" fmla="*/ 2147483647 w 296"/>
              <a:gd name="T9" fmla="*/ 2147483647 h 2607"/>
              <a:gd name="T10" fmla="*/ 2147483647 w 296"/>
              <a:gd name="T11" fmla="*/ 2147483647 h 2607"/>
              <a:gd name="T12" fmla="*/ 2147483647 w 296"/>
              <a:gd name="T13" fmla="*/ 2147483647 h 2607"/>
              <a:gd name="T14" fmla="*/ 2147483647 w 296"/>
              <a:gd name="T15" fmla="*/ 2147483647 h 2607"/>
              <a:gd name="T16" fmla="*/ 2147483647 w 296"/>
              <a:gd name="T17" fmla="*/ 2147483647 h 2607"/>
              <a:gd name="T18" fmla="*/ 2147483647 w 296"/>
              <a:gd name="T19" fmla="*/ 2147483647 h 2607"/>
              <a:gd name="T20" fmla="*/ 2147483647 w 296"/>
              <a:gd name="T21" fmla="*/ 2147483647 h 2607"/>
              <a:gd name="T22" fmla="*/ 2147483647 w 296"/>
              <a:gd name="T23" fmla="*/ 2147483647 h 2607"/>
              <a:gd name="T24" fmla="*/ 2147483647 w 296"/>
              <a:gd name="T25" fmla="*/ 2147483647 h 2607"/>
              <a:gd name="T26" fmla="*/ 2147483647 w 296"/>
              <a:gd name="T27" fmla="*/ 2147483647 h 2607"/>
              <a:gd name="T28" fmla="*/ 2147483647 w 296"/>
              <a:gd name="T29" fmla="*/ 2147483647 h 2607"/>
              <a:gd name="T30" fmla="*/ 2147483647 w 296"/>
              <a:gd name="T31" fmla="*/ 2147483647 h 2607"/>
              <a:gd name="T32" fmla="*/ 2147483647 w 296"/>
              <a:gd name="T33" fmla="*/ 2147483647 h 2607"/>
              <a:gd name="T34" fmla="*/ 2147483647 w 296"/>
              <a:gd name="T35" fmla="*/ 2147483647 h 2607"/>
              <a:gd name="T36" fmla="*/ 2147483647 w 296"/>
              <a:gd name="T37" fmla="*/ 2147483647 h 2607"/>
              <a:gd name="T38" fmla="*/ 2147483647 w 296"/>
              <a:gd name="T39" fmla="*/ 2147483647 h 2607"/>
              <a:gd name="T40" fmla="*/ 2147483647 w 296"/>
              <a:gd name="T41" fmla="*/ 2147483647 h 2607"/>
              <a:gd name="T42" fmla="*/ 2147483647 w 296"/>
              <a:gd name="T43" fmla="*/ 2147483647 h 2607"/>
              <a:gd name="T44" fmla="*/ 2147483647 w 296"/>
              <a:gd name="T45" fmla="*/ 2147483647 h 2607"/>
              <a:gd name="T46" fmla="*/ 2147483647 w 296"/>
              <a:gd name="T47" fmla="*/ 2147483647 h 2607"/>
              <a:gd name="T48" fmla="*/ 2147483647 w 296"/>
              <a:gd name="T49" fmla="*/ 2147483647 h 2607"/>
              <a:gd name="T50" fmla="*/ 2147483647 w 296"/>
              <a:gd name="T51" fmla="*/ 2147483647 h 2607"/>
              <a:gd name="T52" fmla="*/ 2147483647 w 296"/>
              <a:gd name="T53" fmla="*/ 2147483647 h 2607"/>
              <a:gd name="T54" fmla="*/ 2147483647 w 296"/>
              <a:gd name="T55" fmla="*/ 2147483647 h 2607"/>
              <a:gd name="T56" fmla="*/ 2147483647 w 296"/>
              <a:gd name="T57" fmla="*/ 2147483647 h 2607"/>
              <a:gd name="T58" fmla="*/ 2147483647 w 296"/>
              <a:gd name="T59" fmla="*/ 2147483647 h 2607"/>
              <a:gd name="T60" fmla="*/ 2147483647 w 296"/>
              <a:gd name="T61" fmla="*/ 2147483647 h 2607"/>
              <a:gd name="T62" fmla="*/ 2147483647 w 296"/>
              <a:gd name="T63" fmla="*/ 2147483647 h 2607"/>
              <a:gd name="T64" fmla="*/ 2147483647 w 296"/>
              <a:gd name="T65" fmla="*/ 2147483647 h 2607"/>
              <a:gd name="T66" fmla="*/ 2147483647 w 296"/>
              <a:gd name="T67" fmla="*/ 2147483647 h 2607"/>
              <a:gd name="T68" fmla="*/ 2147483647 w 296"/>
              <a:gd name="T69" fmla="*/ 2147483647 h 2607"/>
              <a:gd name="T70" fmla="*/ 0 w 296"/>
              <a:gd name="T71" fmla="*/ 2147483647 h 2607"/>
              <a:gd name="T72" fmla="*/ 0 w 296"/>
              <a:gd name="T73" fmla="*/ 2147483647 h 2607"/>
              <a:gd name="T74" fmla="*/ 2147483647 w 296"/>
              <a:gd name="T75" fmla="*/ 2147483647 h 2607"/>
              <a:gd name="T76" fmla="*/ 2147483647 w 296"/>
              <a:gd name="T77" fmla="*/ 2147483647 h 2607"/>
              <a:gd name="T78" fmla="*/ 2147483647 w 296"/>
              <a:gd name="T79" fmla="*/ 2147483647 h 2607"/>
              <a:gd name="T80" fmla="*/ 2147483647 w 296"/>
              <a:gd name="T81" fmla="*/ 2147483647 h 2607"/>
              <a:gd name="T82" fmla="*/ 2147483647 w 296"/>
              <a:gd name="T83" fmla="*/ 2147483647 h 2607"/>
              <a:gd name="T84" fmla="*/ 2147483647 w 296"/>
              <a:gd name="T85" fmla="*/ 2147483647 h 2607"/>
              <a:gd name="T86" fmla="*/ 2147483647 w 296"/>
              <a:gd name="T87" fmla="*/ 2147483647 h 2607"/>
              <a:gd name="T88" fmla="*/ 2147483647 w 296"/>
              <a:gd name="T89" fmla="*/ 2147483647 h 2607"/>
              <a:gd name="T90" fmla="*/ 2147483647 w 296"/>
              <a:gd name="T91" fmla="*/ 2147483647 h 2607"/>
              <a:gd name="T92" fmla="*/ 2147483647 w 296"/>
              <a:gd name="T93" fmla="*/ 2147483647 h 2607"/>
              <a:gd name="T94" fmla="*/ 2147483647 w 296"/>
              <a:gd name="T95" fmla="*/ 2147483647 h 2607"/>
              <a:gd name="T96" fmla="*/ 2147483647 w 296"/>
              <a:gd name="T97" fmla="*/ 2147483647 h 2607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96"/>
              <a:gd name="T148" fmla="*/ 0 h 2607"/>
              <a:gd name="T149" fmla="*/ 296 w 296"/>
              <a:gd name="T150" fmla="*/ 2607 h 2607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96" h="2607">
                <a:moveTo>
                  <a:pt x="258" y="0"/>
                </a:moveTo>
                <a:lnTo>
                  <a:pt x="254" y="73"/>
                </a:lnTo>
                <a:lnTo>
                  <a:pt x="258" y="147"/>
                </a:lnTo>
                <a:lnTo>
                  <a:pt x="266" y="221"/>
                </a:lnTo>
                <a:lnTo>
                  <a:pt x="275" y="294"/>
                </a:lnTo>
                <a:lnTo>
                  <a:pt x="283" y="368"/>
                </a:lnTo>
                <a:lnTo>
                  <a:pt x="291" y="442"/>
                </a:lnTo>
                <a:lnTo>
                  <a:pt x="295" y="515"/>
                </a:lnTo>
                <a:lnTo>
                  <a:pt x="295" y="589"/>
                </a:lnTo>
                <a:lnTo>
                  <a:pt x="291" y="642"/>
                </a:lnTo>
                <a:lnTo>
                  <a:pt x="279" y="691"/>
                </a:lnTo>
                <a:lnTo>
                  <a:pt x="266" y="740"/>
                </a:lnTo>
                <a:lnTo>
                  <a:pt x="246" y="789"/>
                </a:lnTo>
                <a:lnTo>
                  <a:pt x="225" y="834"/>
                </a:lnTo>
                <a:lnTo>
                  <a:pt x="201" y="884"/>
                </a:lnTo>
                <a:lnTo>
                  <a:pt x="176" y="933"/>
                </a:lnTo>
                <a:lnTo>
                  <a:pt x="152" y="982"/>
                </a:lnTo>
                <a:lnTo>
                  <a:pt x="131" y="1031"/>
                </a:lnTo>
                <a:lnTo>
                  <a:pt x="115" y="1076"/>
                </a:lnTo>
                <a:lnTo>
                  <a:pt x="102" y="1129"/>
                </a:lnTo>
                <a:lnTo>
                  <a:pt x="94" y="1182"/>
                </a:lnTo>
                <a:lnTo>
                  <a:pt x="90" y="1235"/>
                </a:lnTo>
                <a:lnTo>
                  <a:pt x="86" y="1293"/>
                </a:lnTo>
                <a:lnTo>
                  <a:pt x="86" y="1358"/>
                </a:lnTo>
                <a:lnTo>
                  <a:pt x="90" y="1420"/>
                </a:lnTo>
                <a:lnTo>
                  <a:pt x="86" y="1460"/>
                </a:lnTo>
                <a:lnTo>
                  <a:pt x="78" y="1493"/>
                </a:lnTo>
                <a:lnTo>
                  <a:pt x="74" y="1526"/>
                </a:lnTo>
                <a:lnTo>
                  <a:pt x="70" y="1559"/>
                </a:lnTo>
                <a:lnTo>
                  <a:pt x="61" y="1591"/>
                </a:lnTo>
                <a:lnTo>
                  <a:pt x="53" y="1620"/>
                </a:lnTo>
                <a:lnTo>
                  <a:pt x="45" y="1653"/>
                </a:lnTo>
                <a:lnTo>
                  <a:pt x="37" y="1685"/>
                </a:lnTo>
                <a:lnTo>
                  <a:pt x="16" y="1755"/>
                </a:lnTo>
                <a:lnTo>
                  <a:pt x="4" y="1820"/>
                </a:lnTo>
                <a:lnTo>
                  <a:pt x="0" y="1890"/>
                </a:lnTo>
                <a:lnTo>
                  <a:pt x="0" y="1955"/>
                </a:lnTo>
                <a:lnTo>
                  <a:pt x="4" y="2025"/>
                </a:lnTo>
                <a:lnTo>
                  <a:pt x="8" y="2090"/>
                </a:lnTo>
                <a:lnTo>
                  <a:pt x="16" y="2160"/>
                </a:lnTo>
                <a:lnTo>
                  <a:pt x="20" y="2226"/>
                </a:lnTo>
                <a:lnTo>
                  <a:pt x="29" y="2279"/>
                </a:lnTo>
                <a:lnTo>
                  <a:pt x="41" y="2328"/>
                </a:lnTo>
                <a:lnTo>
                  <a:pt x="53" y="2373"/>
                </a:lnTo>
                <a:lnTo>
                  <a:pt x="70" y="2422"/>
                </a:lnTo>
                <a:lnTo>
                  <a:pt x="86" y="2467"/>
                </a:lnTo>
                <a:lnTo>
                  <a:pt x="107" y="2512"/>
                </a:lnTo>
                <a:lnTo>
                  <a:pt x="123" y="2561"/>
                </a:lnTo>
                <a:lnTo>
                  <a:pt x="139" y="2606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779" name="Freeform 11"/>
          <p:cNvSpPr>
            <a:spLocks/>
          </p:cNvSpPr>
          <p:nvPr/>
        </p:nvSpPr>
        <p:spPr bwMode="auto">
          <a:xfrm>
            <a:off x="5426075" y="1558529"/>
            <a:ext cx="38100" cy="292894"/>
          </a:xfrm>
          <a:custGeom>
            <a:avLst/>
            <a:gdLst>
              <a:gd name="T0" fmla="*/ 2147483647 w 26"/>
              <a:gd name="T1" fmla="*/ 0 h 246"/>
              <a:gd name="T2" fmla="*/ 2147483647 w 26"/>
              <a:gd name="T3" fmla="*/ 2147483647 h 246"/>
              <a:gd name="T4" fmla="*/ 2147483647 w 26"/>
              <a:gd name="T5" fmla="*/ 2147483647 h 246"/>
              <a:gd name="T6" fmla="*/ 2147483647 w 26"/>
              <a:gd name="T7" fmla="*/ 2147483647 h 246"/>
              <a:gd name="T8" fmla="*/ 2147483647 w 26"/>
              <a:gd name="T9" fmla="*/ 2147483647 h 246"/>
              <a:gd name="T10" fmla="*/ 2147483647 w 26"/>
              <a:gd name="T11" fmla="*/ 2147483647 h 246"/>
              <a:gd name="T12" fmla="*/ 2147483647 w 26"/>
              <a:gd name="T13" fmla="*/ 2147483647 h 246"/>
              <a:gd name="T14" fmla="*/ 2147483647 w 26"/>
              <a:gd name="T15" fmla="*/ 2147483647 h 246"/>
              <a:gd name="T16" fmla="*/ 0 w 26"/>
              <a:gd name="T17" fmla="*/ 2147483647 h 2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6"/>
              <a:gd name="T28" fmla="*/ 0 h 246"/>
              <a:gd name="T29" fmla="*/ 26 w 26"/>
              <a:gd name="T30" fmla="*/ 246 h 2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6" h="246">
                <a:moveTo>
                  <a:pt x="25" y="0"/>
                </a:moveTo>
                <a:lnTo>
                  <a:pt x="25" y="29"/>
                </a:lnTo>
                <a:lnTo>
                  <a:pt x="25" y="61"/>
                </a:lnTo>
                <a:lnTo>
                  <a:pt x="21" y="90"/>
                </a:lnTo>
                <a:lnTo>
                  <a:pt x="16" y="123"/>
                </a:lnTo>
                <a:lnTo>
                  <a:pt x="12" y="151"/>
                </a:lnTo>
                <a:lnTo>
                  <a:pt x="8" y="184"/>
                </a:lnTo>
                <a:lnTo>
                  <a:pt x="4" y="217"/>
                </a:lnTo>
                <a:lnTo>
                  <a:pt x="0" y="245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780" name="Freeform 12"/>
          <p:cNvSpPr>
            <a:spLocks/>
          </p:cNvSpPr>
          <p:nvPr/>
        </p:nvSpPr>
        <p:spPr bwMode="auto">
          <a:xfrm>
            <a:off x="5426076" y="2478881"/>
            <a:ext cx="358775" cy="2144316"/>
          </a:xfrm>
          <a:custGeom>
            <a:avLst/>
            <a:gdLst>
              <a:gd name="T0" fmla="*/ 0 w 255"/>
              <a:gd name="T1" fmla="*/ 0 h 1801"/>
              <a:gd name="T2" fmla="*/ 2147483647 w 255"/>
              <a:gd name="T3" fmla="*/ 2147483647 h 1801"/>
              <a:gd name="T4" fmla="*/ 2147483647 w 255"/>
              <a:gd name="T5" fmla="*/ 2147483647 h 1801"/>
              <a:gd name="T6" fmla="*/ 2147483647 w 255"/>
              <a:gd name="T7" fmla="*/ 2147483647 h 1801"/>
              <a:gd name="T8" fmla="*/ 2147483647 w 255"/>
              <a:gd name="T9" fmla="*/ 2147483647 h 1801"/>
              <a:gd name="T10" fmla="*/ 2147483647 w 255"/>
              <a:gd name="T11" fmla="*/ 2147483647 h 1801"/>
              <a:gd name="T12" fmla="*/ 2147483647 w 255"/>
              <a:gd name="T13" fmla="*/ 2147483647 h 1801"/>
              <a:gd name="T14" fmla="*/ 2147483647 w 255"/>
              <a:gd name="T15" fmla="*/ 2147483647 h 1801"/>
              <a:gd name="T16" fmla="*/ 2147483647 w 255"/>
              <a:gd name="T17" fmla="*/ 2147483647 h 1801"/>
              <a:gd name="T18" fmla="*/ 2147483647 w 255"/>
              <a:gd name="T19" fmla="*/ 2147483647 h 1801"/>
              <a:gd name="T20" fmla="*/ 2147483647 w 255"/>
              <a:gd name="T21" fmla="*/ 2147483647 h 1801"/>
              <a:gd name="T22" fmla="*/ 2147483647 w 255"/>
              <a:gd name="T23" fmla="*/ 2147483647 h 1801"/>
              <a:gd name="T24" fmla="*/ 2147483647 w 255"/>
              <a:gd name="T25" fmla="*/ 2147483647 h 1801"/>
              <a:gd name="T26" fmla="*/ 2147483647 w 255"/>
              <a:gd name="T27" fmla="*/ 2147483647 h 1801"/>
              <a:gd name="T28" fmla="*/ 2147483647 w 255"/>
              <a:gd name="T29" fmla="*/ 2147483647 h 1801"/>
              <a:gd name="T30" fmla="*/ 2147483647 w 255"/>
              <a:gd name="T31" fmla="*/ 2147483647 h 1801"/>
              <a:gd name="T32" fmla="*/ 2147483647 w 255"/>
              <a:gd name="T33" fmla="*/ 2147483647 h 1801"/>
              <a:gd name="T34" fmla="*/ 2147483647 w 255"/>
              <a:gd name="T35" fmla="*/ 2147483647 h 1801"/>
              <a:gd name="T36" fmla="*/ 2147483647 w 255"/>
              <a:gd name="T37" fmla="*/ 2147483647 h 1801"/>
              <a:gd name="T38" fmla="*/ 2147483647 w 255"/>
              <a:gd name="T39" fmla="*/ 2147483647 h 1801"/>
              <a:gd name="T40" fmla="*/ 2147483647 w 255"/>
              <a:gd name="T41" fmla="*/ 2147483647 h 1801"/>
              <a:gd name="T42" fmla="*/ 2147483647 w 255"/>
              <a:gd name="T43" fmla="*/ 2147483647 h 1801"/>
              <a:gd name="T44" fmla="*/ 2147483647 w 255"/>
              <a:gd name="T45" fmla="*/ 2147483647 h 1801"/>
              <a:gd name="T46" fmla="*/ 2147483647 w 255"/>
              <a:gd name="T47" fmla="*/ 2147483647 h 1801"/>
              <a:gd name="T48" fmla="*/ 2147483647 w 255"/>
              <a:gd name="T49" fmla="*/ 2147483647 h 1801"/>
              <a:gd name="T50" fmla="*/ 2147483647 w 255"/>
              <a:gd name="T51" fmla="*/ 2147483647 h 1801"/>
              <a:gd name="T52" fmla="*/ 2147483647 w 255"/>
              <a:gd name="T53" fmla="*/ 2147483647 h 1801"/>
              <a:gd name="T54" fmla="*/ 2147483647 w 255"/>
              <a:gd name="T55" fmla="*/ 2147483647 h 1801"/>
              <a:gd name="T56" fmla="*/ 2147483647 w 255"/>
              <a:gd name="T57" fmla="*/ 2147483647 h 1801"/>
              <a:gd name="T58" fmla="*/ 2147483647 w 255"/>
              <a:gd name="T59" fmla="*/ 2147483647 h 1801"/>
              <a:gd name="T60" fmla="*/ 2147483647 w 255"/>
              <a:gd name="T61" fmla="*/ 2147483647 h 1801"/>
              <a:gd name="T62" fmla="*/ 2147483647 w 255"/>
              <a:gd name="T63" fmla="*/ 2147483647 h 1801"/>
              <a:gd name="T64" fmla="*/ 2147483647 w 255"/>
              <a:gd name="T65" fmla="*/ 2147483647 h 180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55"/>
              <a:gd name="T100" fmla="*/ 0 h 1801"/>
              <a:gd name="T101" fmla="*/ 255 w 255"/>
              <a:gd name="T102" fmla="*/ 1801 h 180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55" h="1801">
                <a:moveTo>
                  <a:pt x="0" y="0"/>
                </a:moveTo>
                <a:lnTo>
                  <a:pt x="49" y="66"/>
                </a:lnTo>
                <a:lnTo>
                  <a:pt x="94" y="135"/>
                </a:lnTo>
                <a:lnTo>
                  <a:pt x="127" y="209"/>
                </a:lnTo>
                <a:lnTo>
                  <a:pt x="156" y="291"/>
                </a:lnTo>
                <a:lnTo>
                  <a:pt x="176" y="368"/>
                </a:lnTo>
                <a:lnTo>
                  <a:pt x="189" y="450"/>
                </a:lnTo>
                <a:lnTo>
                  <a:pt x="197" y="536"/>
                </a:lnTo>
                <a:lnTo>
                  <a:pt x="197" y="618"/>
                </a:lnTo>
                <a:lnTo>
                  <a:pt x="197" y="675"/>
                </a:lnTo>
                <a:lnTo>
                  <a:pt x="201" y="733"/>
                </a:lnTo>
                <a:lnTo>
                  <a:pt x="205" y="782"/>
                </a:lnTo>
                <a:lnTo>
                  <a:pt x="213" y="831"/>
                </a:lnTo>
                <a:lnTo>
                  <a:pt x="221" y="880"/>
                </a:lnTo>
                <a:lnTo>
                  <a:pt x="234" y="925"/>
                </a:lnTo>
                <a:lnTo>
                  <a:pt x="242" y="974"/>
                </a:lnTo>
                <a:lnTo>
                  <a:pt x="250" y="1019"/>
                </a:lnTo>
                <a:lnTo>
                  <a:pt x="254" y="1068"/>
                </a:lnTo>
                <a:lnTo>
                  <a:pt x="254" y="1117"/>
                </a:lnTo>
                <a:lnTo>
                  <a:pt x="254" y="1166"/>
                </a:lnTo>
                <a:lnTo>
                  <a:pt x="250" y="1215"/>
                </a:lnTo>
                <a:lnTo>
                  <a:pt x="246" y="1264"/>
                </a:lnTo>
                <a:lnTo>
                  <a:pt x="242" y="1313"/>
                </a:lnTo>
                <a:lnTo>
                  <a:pt x="238" y="1363"/>
                </a:lnTo>
                <a:lnTo>
                  <a:pt x="230" y="1408"/>
                </a:lnTo>
                <a:lnTo>
                  <a:pt x="225" y="1457"/>
                </a:lnTo>
                <a:lnTo>
                  <a:pt x="217" y="1506"/>
                </a:lnTo>
                <a:lnTo>
                  <a:pt x="209" y="1555"/>
                </a:lnTo>
                <a:lnTo>
                  <a:pt x="201" y="1604"/>
                </a:lnTo>
                <a:lnTo>
                  <a:pt x="193" y="1653"/>
                </a:lnTo>
                <a:lnTo>
                  <a:pt x="189" y="1702"/>
                </a:lnTo>
                <a:lnTo>
                  <a:pt x="180" y="1751"/>
                </a:lnTo>
                <a:lnTo>
                  <a:pt x="172" y="180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781" name="Freeform 13"/>
          <p:cNvSpPr>
            <a:spLocks/>
          </p:cNvSpPr>
          <p:nvPr/>
        </p:nvSpPr>
        <p:spPr bwMode="auto">
          <a:xfrm>
            <a:off x="4189413" y="3974307"/>
            <a:ext cx="381000" cy="289322"/>
          </a:xfrm>
          <a:custGeom>
            <a:avLst/>
            <a:gdLst>
              <a:gd name="T0" fmla="*/ 0 w 271"/>
              <a:gd name="T1" fmla="*/ 2147483647 h 243"/>
              <a:gd name="T2" fmla="*/ 2147483647 w 271"/>
              <a:gd name="T3" fmla="*/ 2147483647 h 243"/>
              <a:gd name="T4" fmla="*/ 2147483647 w 271"/>
              <a:gd name="T5" fmla="*/ 2147483647 h 243"/>
              <a:gd name="T6" fmla="*/ 2147483647 w 271"/>
              <a:gd name="T7" fmla="*/ 2147483647 h 243"/>
              <a:gd name="T8" fmla="*/ 2147483647 w 271"/>
              <a:gd name="T9" fmla="*/ 2147483647 h 243"/>
              <a:gd name="T10" fmla="*/ 2147483647 w 271"/>
              <a:gd name="T11" fmla="*/ 2147483647 h 243"/>
              <a:gd name="T12" fmla="*/ 2147483647 w 271"/>
              <a:gd name="T13" fmla="*/ 2147483647 h 243"/>
              <a:gd name="T14" fmla="*/ 2147483647 w 271"/>
              <a:gd name="T15" fmla="*/ 2147483647 h 243"/>
              <a:gd name="T16" fmla="*/ 2147483647 w 271"/>
              <a:gd name="T17" fmla="*/ 2147483647 h 243"/>
              <a:gd name="T18" fmla="*/ 2147483647 w 271"/>
              <a:gd name="T19" fmla="*/ 2147483647 h 243"/>
              <a:gd name="T20" fmla="*/ 2147483647 w 271"/>
              <a:gd name="T21" fmla="*/ 2147483647 h 243"/>
              <a:gd name="T22" fmla="*/ 2147483647 w 271"/>
              <a:gd name="T23" fmla="*/ 2147483647 h 243"/>
              <a:gd name="T24" fmla="*/ 2147483647 w 271"/>
              <a:gd name="T25" fmla="*/ 2147483647 h 243"/>
              <a:gd name="T26" fmla="*/ 2147483647 w 271"/>
              <a:gd name="T27" fmla="*/ 2147483647 h 243"/>
              <a:gd name="T28" fmla="*/ 2147483647 w 271"/>
              <a:gd name="T29" fmla="*/ 2147483647 h 243"/>
              <a:gd name="T30" fmla="*/ 2147483647 w 271"/>
              <a:gd name="T31" fmla="*/ 2147483647 h 243"/>
              <a:gd name="T32" fmla="*/ 2147483647 w 271"/>
              <a:gd name="T33" fmla="*/ 2147483647 h 243"/>
              <a:gd name="T34" fmla="*/ 2147483647 w 271"/>
              <a:gd name="T35" fmla="*/ 2147483647 h 243"/>
              <a:gd name="T36" fmla="*/ 2147483647 w 271"/>
              <a:gd name="T37" fmla="*/ 2147483647 h 243"/>
              <a:gd name="T38" fmla="*/ 2147483647 w 271"/>
              <a:gd name="T39" fmla="*/ 2147483647 h 243"/>
              <a:gd name="T40" fmla="*/ 2147483647 w 271"/>
              <a:gd name="T41" fmla="*/ 0 h 24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271"/>
              <a:gd name="T64" fmla="*/ 0 h 243"/>
              <a:gd name="T65" fmla="*/ 271 w 271"/>
              <a:gd name="T66" fmla="*/ 243 h 243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271" h="243">
                <a:moveTo>
                  <a:pt x="0" y="29"/>
                </a:moveTo>
                <a:lnTo>
                  <a:pt x="24" y="53"/>
                </a:lnTo>
                <a:lnTo>
                  <a:pt x="45" y="78"/>
                </a:lnTo>
                <a:lnTo>
                  <a:pt x="65" y="103"/>
                </a:lnTo>
                <a:lnTo>
                  <a:pt x="82" y="127"/>
                </a:lnTo>
                <a:lnTo>
                  <a:pt x="94" y="152"/>
                </a:lnTo>
                <a:lnTo>
                  <a:pt x="111" y="180"/>
                </a:lnTo>
                <a:lnTo>
                  <a:pt x="127" y="205"/>
                </a:lnTo>
                <a:lnTo>
                  <a:pt x="143" y="233"/>
                </a:lnTo>
                <a:lnTo>
                  <a:pt x="152" y="242"/>
                </a:lnTo>
                <a:lnTo>
                  <a:pt x="168" y="242"/>
                </a:lnTo>
                <a:lnTo>
                  <a:pt x="184" y="238"/>
                </a:lnTo>
                <a:lnTo>
                  <a:pt x="193" y="225"/>
                </a:lnTo>
                <a:lnTo>
                  <a:pt x="201" y="197"/>
                </a:lnTo>
                <a:lnTo>
                  <a:pt x="209" y="172"/>
                </a:lnTo>
                <a:lnTo>
                  <a:pt x="217" y="143"/>
                </a:lnTo>
                <a:lnTo>
                  <a:pt x="225" y="115"/>
                </a:lnTo>
                <a:lnTo>
                  <a:pt x="233" y="90"/>
                </a:lnTo>
                <a:lnTo>
                  <a:pt x="242" y="62"/>
                </a:lnTo>
                <a:lnTo>
                  <a:pt x="254" y="29"/>
                </a:lnTo>
                <a:lnTo>
                  <a:pt x="270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782" name="Freeform 14"/>
          <p:cNvSpPr>
            <a:spLocks/>
          </p:cNvSpPr>
          <p:nvPr/>
        </p:nvSpPr>
        <p:spPr bwMode="auto">
          <a:xfrm>
            <a:off x="4452938" y="4208860"/>
            <a:ext cx="23812" cy="360759"/>
          </a:xfrm>
          <a:custGeom>
            <a:avLst/>
            <a:gdLst>
              <a:gd name="T0" fmla="*/ 2147483647 w 17"/>
              <a:gd name="T1" fmla="*/ 0 h 303"/>
              <a:gd name="T2" fmla="*/ 2147483647 w 17"/>
              <a:gd name="T3" fmla="*/ 2147483647 h 303"/>
              <a:gd name="T4" fmla="*/ 2147483647 w 17"/>
              <a:gd name="T5" fmla="*/ 2147483647 h 303"/>
              <a:gd name="T6" fmla="*/ 2147483647 w 17"/>
              <a:gd name="T7" fmla="*/ 2147483647 h 303"/>
              <a:gd name="T8" fmla="*/ 0 w 17"/>
              <a:gd name="T9" fmla="*/ 2147483647 h 303"/>
              <a:gd name="T10" fmla="*/ 0 w 17"/>
              <a:gd name="T11" fmla="*/ 2147483647 h 303"/>
              <a:gd name="T12" fmla="*/ 0 w 17"/>
              <a:gd name="T13" fmla="*/ 2147483647 h 303"/>
              <a:gd name="T14" fmla="*/ 0 w 17"/>
              <a:gd name="T15" fmla="*/ 2147483647 h 303"/>
              <a:gd name="T16" fmla="*/ 0 w 17"/>
              <a:gd name="T17" fmla="*/ 2147483647 h 30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7"/>
              <a:gd name="T28" fmla="*/ 0 h 303"/>
              <a:gd name="T29" fmla="*/ 17 w 17"/>
              <a:gd name="T30" fmla="*/ 303 h 30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7" h="303">
                <a:moveTo>
                  <a:pt x="16" y="0"/>
                </a:moveTo>
                <a:lnTo>
                  <a:pt x="11" y="36"/>
                </a:lnTo>
                <a:lnTo>
                  <a:pt x="6" y="73"/>
                </a:lnTo>
                <a:lnTo>
                  <a:pt x="6" y="114"/>
                </a:lnTo>
                <a:lnTo>
                  <a:pt x="0" y="151"/>
                </a:lnTo>
                <a:lnTo>
                  <a:pt x="0" y="192"/>
                </a:lnTo>
                <a:lnTo>
                  <a:pt x="0" y="229"/>
                </a:lnTo>
                <a:lnTo>
                  <a:pt x="0" y="266"/>
                </a:lnTo>
                <a:lnTo>
                  <a:pt x="0" y="302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783" name="Freeform 15"/>
          <p:cNvSpPr>
            <a:spLocks/>
          </p:cNvSpPr>
          <p:nvPr/>
        </p:nvSpPr>
        <p:spPr bwMode="auto">
          <a:xfrm>
            <a:off x="4356101" y="4213622"/>
            <a:ext cx="49213" cy="366713"/>
          </a:xfrm>
          <a:custGeom>
            <a:avLst/>
            <a:gdLst>
              <a:gd name="T0" fmla="*/ 0 w 34"/>
              <a:gd name="T1" fmla="*/ 0 h 308"/>
              <a:gd name="T2" fmla="*/ 2147483647 w 34"/>
              <a:gd name="T3" fmla="*/ 2147483647 h 308"/>
              <a:gd name="T4" fmla="*/ 2147483647 w 34"/>
              <a:gd name="T5" fmla="*/ 2147483647 h 308"/>
              <a:gd name="T6" fmla="*/ 2147483647 w 34"/>
              <a:gd name="T7" fmla="*/ 2147483647 h 308"/>
              <a:gd name="T8" fmla="*/ 2147483647 w 34"/>
              <a:gd name="T9" fmla="*/ 2147483647 h 308"/>
              <a:gd name="T10" fmla="*/ 2147483647 w 34"/>
              <a:gd name="T11" fmla="*/ 2147483647 h 308"/>
              <a:gd name="T12" fmla="*/ 2147483647 w 34"/>
              <a:gd name="T13" fmla="*/ 2147483647 h 308"/>
              <a:gd name="T14" fmla="*/ 2147483647 w 34"/>
              <a:gd name="T15" fmla="*/ 2147483647 h 308"/>
              <a:gd name="T16" fmla="*/ 2147483647 w 34"/>
              <a:gd name="T17" fmla="*/ 2147483647 h 30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4"/>
              <a:gd name="T28" fmla="*/ 0 h 308"/>
              <a:gd name="T29" fmla="*/ 34 w 34"/>
              <a:gd name="T30" fmla="*/ 308 h 30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4" h="308">
                <a:moveTo>
                  <a:pt x="0" y="0"/>
                </a:moveTo>
                <a:lnTo>
                  <a:pt x="16" y="41"/>
                </a:lnTo>
                <a:lnTo>
                  <a:pt x="24" y="77"/>
                </a:lnTo>
                <a:lnTo>
                  <a:pt x="28" y="118"/>
                </a:lnTo>
                <a:lnTo>
                  <a:pt x="33" y="155"/>
                </a:lnTo>
                <a:lnTo>
                  <a:pt x="33" y="192"/>
                </a:lnTo>
                <a:lnTo>
                  <a:pt x="33" y="229"/>
                </a:lnTo>
                <a:lnTo>
                  <a:pt x="33" y="266"/>
                </a:lnTo>
                <a:lnTo>
                  <a:pt x="33" y="307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784" name="Freeform 16"/>
          <p:cNvSpPr>
            <a:spLocks/>
          </p:cNvSpPr>
          <p:nvPr/>
        </p:nvSpPr>
        <p:spPr bwMode="auto">
          <a:xfrm>
            <a:off x="3305176" y="3180160"/>
            <a:ext cx="525463" cy="445294"/>
          </a:xfrm>
          <a:custGeom>
            <a:avLst/>
            <a:gdLst>
              <a:gd name="T0" fmla="*/ 0 w 374"/>
              <a:gd name="T1" fmla="*/ 0 h 374"/>
              <a:gd name="T2" fmla="*/ 2147483647 w 374"/>
              <a:gd name="T3" fmla="*/ 2147483647 h 374"/>
              <a:gd name="T4" fmla="*/ 2147483647 w 374"/>
              <a:gd name="T5" fmla="*/ 2147483647 h 374"/>
              <a:gd name="T6" fmla="*/ 2147483647 w 374"/>
              <a:gd name="T7" fmla="*/ 2147483647 h 374"/>
              <a:gd name="T8" fmla="*/ 2147483647 w 374"/>
              <a:gd name="T9" fmla="*/ 2147483647 h 374"/>
              <a:gd name="T10" fmla="*/ 2147483647 w 374"/>
              <a:gd name="T11" fmla="*/ 2147483647 h 374"/>
              <a:gd name="T12" fmla="*/ 2147483647 w 374"/>
              <a:gd name="T13" fmla="*/ 2147483647 h 374"/>
              <a:gd name="T14" fmla="*/ 2147483647 w 374"/>
              <a:gd name="T15" fmla="*/ 2147483647 h 374"/>
              <a:gd name="T16" fmla="*/ 2147483647 w 374"/>
              <a:gd name="T17" fmla="*/ 2147483647 h 37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74"/>
              <a:gd name="T28" fmla="*/ 0 h 374"/>
              <a:gd name="T29" fmla="*/ 374 w 374"/>
              <a:gd name="T30" fmla="*/ 374 h 37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74" h="374">
                <a:moveTo>
                  <a:pt x="0" y="0"/>
                </a:moveTo>
                <a:lnTo>
                  <a:pt x="49" y="45"/>
                </a:lnTo>
                <a:lnTo>
                  <a:pt x="94" y="90"/>
                </a:lnTo>
                <a:lnTo>
                  <a:pt x="143" y="135"/>
                </a:lnTo>
                <a:lnTo>
                  <a:pt x="188" y="184"/>
                </a:lnTo>
                <a:lnTo>
                  <a:pt x="233" y="229"/>
                </a:lnTo>
                <a:lnTo>
                  <a:pt x="278" y="279"/>
                </a:lnTo>
                <a:lnTo>
                  <a:pt x="324" y="324"/>
                </a:lnTo>
                <a:lnTo>
                  <a:pt x="373" y="373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785" name="Freeform 17"/>
          <p:cNvSpPr>
            <a:spLocks/>
          </p:cNvSpPr>
          <p:nvPr/>
        </p:nvSpPr>
        <p:spPr bwMode="auto">
          <a:xfrm>
            <a:off x="3898900" y="3682603"/>
            <a:ext cx="300038" cy="317897"/>
          </a:xfrm>
          <a:custGeom>
            <a:avLst/>
            <a:gdLst>
              <a:gd name="T0" fmla="*/ 0 w 194"/>
              <a:gd name="T1" fmla="*/ 0 h 177"/>
              <a:gd name="T2" fmla="*/ 2147483647 w 194"/>
              <a:gd name="T3" fmla="*/ 2147483647 h 177"/>
              <a:gd name="T4" fmla="*/ 2147483647 w 194"/>
              <a:gd name="T5" fmla="*/ 2147483647 h 177"/>
              <a:gd name="T6" fmla="*/ 2147483647 w 194"/>
              <a:gd name="T7" fmla="*/ 2147483647 h 177"/>
              <a:gd name="T8" fmla="*/ 2147483647 w 194"/>
              <a:gd name="T9" fmla="*/ 2147483647 h 177"/>
              <a:gd name="T10" fmla="*/ 2147483647 w 194"/>
              <a:gd name="T11" fmla="*/ 2147483647 h 177"/>
              <a:gd name="T12" fmla="*/ 2147483647 w 194"/>
              <a:gd name="T13" fmla="*/ 2147483647 h 177"/>
              <a:gd name="T14" fmla="*/ 2147483647 w 194"/>
              <a:gd name="T15" fmla="*/ 2147483647 h 177"/>
              <a:gd name="T16" fmla="*/ 2147483647 w 194"/>
              <a:gd name="T17" fmla="*/ 2147483647 h 1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94"/>
              <a:gd name="T28" fmla="*/ 0 h 177"/>
              <a:gd name="T29" fmla="*/ 194 w 194"/>
              <a:gd name="T30" fmla="*/ 177 h 1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94" h="177">
                <a:moveTo>
                  <a:pt x="0" y="0"/>
                </a:moveTo>
                <a:lnTo>
                  <a:pt x="24" y="24"/>
                </a:lnTo>
                <a:lnTo>
                  <a:pt x="49" y="45"/>
                </a:lnTo>
                <a:lnTo>
                  <a:pt x="74" y="65"/>
                </a:lnTo>
                <a:lnTo>
                  <a:pt x="98" y="86"/>
                </a:lnTo>
                <a:lnTo>
                  <a:pt x="123" y="106"/>
                </a:lnTo>
                <a:lnTo>
                  <a:pt x="147" y="131"/>
                </a:lnTo>
                <a:lnTo>
                  <a:pt x="168" y="151"/>
                </a:lnTo>
                <a:lnTo>
                  <a:pt x="193" y="176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786" name="Freeform 18"/>
          <p:cNvSpPr>
            <a:spLocks/>
          </p:cNvSpPr>
          <p:nvPr/>
        </p:nvSpPr>
        <p:spPr bwMode="auto">
          <a:xfrm>
            <a:off x="3389314" y="3165873"/>
            <a:ext cx="758825" cy="625078"/>
          </a:xfrm>
          <a:custGeom>
            <a:avLst/>
            <a:gdLst>
              <a:gd name="T0" fmla="*/ 2147483647 w 538"/>
              <a:gd name="T1" fmla="*/ 2147483647 h 525"/>
              <a:gd name="T2" fmla="*/ 2147483647 w 538"/>
              <a:gd name="T3" fmla="*/ 2147483647 h 525"/>
              <a:gd name="T4" fmla="*/ 2147483647 w 538"/>
              <a:gd name="T5" fmla="*/ 2147483647 h 525"/>
              <a:gd name="T6" fmla="*/ 2147483647 w 538"/>
              <a:gd name="T7" fmla="*/ 2147483647 h 525"/>
              <a:gd name="T8" fmla="*/ 2147483647 w 538"/>
              <a:gd name="T9" fmla="*/ 2147483647 h 525"/>
              <a:gd name="T10" fmla="*/ 2147483647 w 538"/>
              <a:gd name="T11" fmla="*/ 2147483647 h 525"/>
              <a:gd name="T12" fmla="*/ 2147483647 w 538"/>
              <a:gd name="T13" fmla="*/ 2147483647 h 525"/>
              <a:gd name="T14" fmla="*/ 2147483647 w 538"/>
              <a:gd name="T15" fmla="*/ 2147483647 h 525"/>
              <a:gd name="T16" fmla="*/ 2147483647 w 538"/>
              <a:gd name="T17" fmla="*/ 2147483647 h 525"/>
              <a:gd name="T18" fmla="*/ 2147483647 w 538"/>
              <a:gd name="T19" fmla="*/ 2147483647 h 525"/>
              <a:gd name="T20" fmla="*/ 2147483647 w 538"/>
              <a:gd name="T21" fmla="*/ 2147483647 h 525"/>
              <a:gd name="T22" fmla="*/ 2147483647 w 538"/>
              <a:gd name="T23" fmla="*/ 2147483647 h 525"/>
              <a:gd name="T24" fmla="*/ 2147483647 w 538"/>
              <a:gd name="T25" fmla="*/ 2147483647 h 525"/>
              <a:gd name="T26" fmla="*/ 2147483647 w 538"/>
              <a:gd name="T27" fmla="*/ 2147483647 h 525"/>
              <a:gd name="T28" fmla="*/ 2147483647 w 538"/>
              <a:gd name="T29" fmla="*/ 2147483647 h 525"/>
              <a:gd name="T30" fmla="*/ 2147483647 w 538"/>
              <a:gd name="T31" fmla="*/ 2147483647 h 525"/>
              <a:gd name="T32" fmla="*/ 2147483647 w 538"/>
              <a:gd name="T33" fmla="*/ 2147483647 h 525"/>
              <a:gd name="T34" fmla="*/ 0 w 538"/>
              <a:gd name="T35" fmla="*/ 0 h 52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538"/>
              <a:gd name="T55" fmla="*/ 0 h 525"/>
              <a:gd name="T56" fmla="*/ 538 w 538"/>
              <a:gd name="T57" fmla="*/ 525 h 525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538" h="525">
                <a:moveTo>
                  <a:pt x="537" y="524"/>
                </a:moveTo>
                <a:lnTo>
                  <a:pt x="410" y="458"/>
                </a:lnTo>
                <a:lnTo>
                  <a:pt x="385" y="430"/>
                </a:lnTo>
                <a:lnTo>
                  <a:pt x="357" y="401"/>
                </a:lnTo>
                <a:lnTo>
                  <a:pt x="332" y="372"/>
                </a:lnTo>
                <a:lnTo>
                  <a:pt x="304" y="344"/>
                </a:lnTo>
                <a:lnTo>
                  <a:pt x="275" y="315"/>
                </a:lnTo>
                <a:lnTo>
                  <a:pt x="250" y="286"/>
                </a:lnTo>
                <a:lnTo>
                  <a:pt x="222" y="258"/>
                </a:lnTo>
                <a:lnTo>
                  <a:pt x="197" y="229"/>
                </a:lnTo>
                <a:lnTo>
                  <a:pt x="172" y="201"/>
                </a:lnTo>
                <a:lnTo>
                  <a:pt x="148" y="172"/>
                </a:lnTo>
                <a:lnTo>
                  <a:pt x="123" y="143"/>
                </a:lnTo>
                <a:lnTo>
                  <a:pt x="99" y="115"/>
                </a:lnTo>
                <a:lnTo>
                  <a:pt x="74" y="86"/>
                </a:lnTo>
                <a:lnTo>
                  <a:pt x="49" y="57"/>
                </a:lnTo>
                <a:lnTo>
                  <a:pt x="25" y="29"/>
                </a:lnTo>
                <a:lnTo>
                  <a:pt x="0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787" name="Freeform 19"/>
          <p:cNvSpPr>
            <a:spLocks/>
          </p:cNvSpPr>
          <p:nvPr/>
        </p:nvSpPr>
        <p:spPr bwMode="auto">
          <a:xfrm>
            <a:off x="4056064" y="3473053"/>
            <a:ext cx="776287" cy="176213"/>
          </a:xfrm>
          <a:custGeom>
            <a:avLst/>
            <a:gdLst>
              <a:gd name="T0" fmla="*/ 2147483647 w 550"/>
              <a:gd name="T1" fmla="*/ 2147483647 h 148"/>
              <a:gd name="T2" fmla="*/ 2147483647 w 550"/>
              <a:gd name="T3" fmla="*/ 2147483647 h 148"/>
              <a:gd name="T4" fmla="*/ 2147483647 w 550"/>
              <a:gd name="T5" fmla="*/ 2147483647 h 148"/>
              <a:gd name="T6" fmla="*/ 2147483647 w 550"/>
              <a:gd name="T7" fmla="*/ 2147483647 h 148"/>
              <a:gd name="T8" fmla="*/ 2147483647 w 550"/>
              <a:gd name="T9" fmla="*/ 2147483647 h 148"/>
              <a:gd name="T10" fmla="*/ 2147483647 w 550"/>
              <a:gd name="T11" fmla="*/ 2147483647 h 148"/>
              <a:gd name="T12" fmla="*/ 2147483647 w 550"/>
              <a:gd name="T13" fmla="*/ 2147483647 h 148"/>
              <a:gd name="T14" fmla="*/ 2147483647 w 550"/>
              <a:gd name="T15" fmla="*/ 2147483647 h 148"/>
              <a:gd name="T16" fmla="*/ 0 w 550"/>
              <a:gd name="T17" fmla="*/ 2147483647 h 148"/>
              <a:gd name="T18" fmla="*/ 0 w 550"/>
              <a:gd name="T19" fmla="*/ 2147483647 h 148"/>
              <a:gd name="T20" fmla="*/ 0 w 550"/>
              <a:gd name="T21" fmla="*/ 2147483647 h 148"/>
              <a:gd name="T22" fmla="*/ 0 w 550"/>
              <a:gd name="T23" fmla="*/ 2147483647 h 148"/>
              <a:gd name="T24" fmla="*/ 0 w 550"/>
              <a:gd name="T25" fmla="*/ 2147483647 h 148"/>
              <a:gd name="T26" fmla="*/ 2147483647 w 550"/>
              <a:gd name="T27" fmla="*/ 2147483647 h 148"/>
              <a:gd name="T28" fmla="*/ 2147483647 w 550"/>
              <a:gd name="T29" fmla="*/ 2147483647 h 148"/>
              <a:gd name="T30" fmla="*/ 2147483647 w 550"/>
              <a:gd name="T31" fmla="*/ 2147483647 h 148"/>
              <a:gd name="T32" fmla="*/ 2147483647 w 550"/>
              <a:gd name="T33" fmla="*/ 2147483647 h 148"/>
              <a:gd name="T34" fmla="*/ 2147483647 w 550"/>
              <a:gd name="T35" fmla="*/ 2147483647 h 148"/>
              <a:gd name="T36" fmla="*/ 2147483647 w 550"/>
              <a:gd name="T37" fmla="*/ 2147483647 h 148"/>
              <a:gd name="T38" fmla="*/ 2147483647 w 550"/>
              <a:gd name="T39" fmla="*/ 2147483647 h 148"/>
              <a:gd name="T40" fmla="*/ 2147483647 w 550"/>
              <a:gd name="T41" fmla="*/ 2147483647 h 148"/>
              <a:gd name="T42" fmla="*/ 2147483647 w 550"/>
              <a:gd name="T43" fmla="*/ 2147483647 h 148"/>
              <a:gd name="T44" fmla="*/ 2147483647 w 550"/>
              <a:gd name="T45" fmla="*/ 2147483647 h 148"/>
              <a:gd name="T46" fmla="*/ 2147483647 w 550"/>
              <a:gd name="T47" fmla="*/ 0 h 148"/>
              <a:gd name="T48" fmla="*/ 2147483647 w 550"/>
              <a:gd name="T49" fmla="*/ 0 h 148"/>
              <a:gd name="T50" fmla="*/ 2147483647 w 550"/>
              <a:gd name="T51" fmla="*/ 2147483647 h 148"/>
              <a:gd name="T52" fmla="*/ 2147483647 w 550"/>
              <a:gd name="T53" fmla="*/ 2147483647 h 148"/>
              <a:gd name="T54" fmla="*/ 2147483647 w 550"/>
              <a:gd name="T55" fmla="*/ 2147483647 h 148"/>
              <a:gd name="T56" fmla="*/ 2147483647 w 550"/>
              <a:gd name="T57" fmla="*/ 2147483647 h 148"/>
              <a:gd name="T58" fmla="*/ 2147483647 w 550"/>
              <a:gd name="T59" fmla="*/ 2147483647 h 148"/>
              <a:gd name="T60" fmla="*/ 2147483647 w 550"/>
              <a:gd name="T61" fmla="*/ 2147483647 h 148"/>
              <a:gd name="T62" fmla="*/ 2147483647 w 550"/>
              <a:gd name="T63" fmla="*/ 2147483647 h 148"/>
              <a:gd name="T64" fmla="*/ 2147483647 w 550"/>
              <a:gd name="T65" fmla="*/ 2147483647 h 148"/>
              <a:gd name="T66" fmla="*/ 2147483647 w 550"/>
              <a:gd name="T67" fmla="*/ 2147483647 h 148"/>
              <a:gd name="T68" fmla="*/ 2147483647 w 550"/>
              <a:gd name="T69" fmla="*/ 2147483647 h 148"/>
              <a:gd name="T70" fmla="*/ 2147483647 w 550"/>
              <a:gd name="T71" fmla="*/ 2147483647 h 148"/>
              <a:gd name="T72" fmla="*/ 2147483647 w 550"/>
              <a:gd name="T73" fmla="*/ 2147483647 h 148"/>
              <a:gd name="T74" fmla="*/ 2147483647 w 550"/>
              <a:gd name="T75" fmla="*/ 2147483647 h 148"/>
              <a:gd name="T76" fmla="*/ 2147483647 w 550"/>
              <a:gd name="T77" fmla="*/ 2147483647 h 148"/>
              <a:gd name="T78" fmla="*/ 2147483647 w 550"/>
              <a:gd name="T79" fmla="*/ 2147483647 h 148"/>
              <a:gd name="T80" fmla="*/ 2147483647 w 550"/>
              <a:gd name="T81" fmla="*/ 2147483647 h 148"/>
              <a:gd name="T82" fmla="*/ 2147483647 w 550"/>
              <a:gd name="T83" fmla="*/ 2147483647 h 148"/>
              <a:gd name="T84" fmla="*/ 2147483647 w 550"/>
              <a:gd name="T85" fmla="*/ 2147483647 h 148"/>
              <a:gd name="T86" fmla="*/ 2147483647 w 550"/>
              <a:gd name="T87" fmla="*/ 2147483647 h 148"/>
              <a:gd name="T88" fmla="*/ 2147483647 w 550"/>
              <a:gd name="T89" fmla="*/ 2147483647 h 148"/>
              <a:gd name="T90" fmla="*/ 2147483647 w 550"/>
              <a:gd name="T91" fmla="*/ 2147483647 h 148"/>
              <a:gd name="T92" fmla="*/ 2147483647 w 550"/>
              <a:gd name="T93" fmla="*/ 2147483647 h 148"/>
              <a:gd name="T94" fmla="*/ 2147483647 w 550"/>
              <a:gd name="T95" fmla="*/ 2147483647 h 148"/>
              <a:gd name="T96" fmla="*/ 2147483647 w 550"/>
              <a:gd name="T97" fmla="*/ 2147483647 h 148"/>
              <a:gd name="T98" fmla="*/ 2147483647 w 550"/>
              <a:gd name="T99" fmla="*/ 2147483647 h 148"/>
              <a:gd name="T100" fmla="*/ 2147483647 w 550"/>
              <a:gd name="T101" fmla="*/ 2147483647 h 148"/>
              <a:gd name="T102" fmla="*/ 2147483647 w 550"/>
              <a:gd name="T103" fmla="*/ 2147483647 h 148"/>
              <a:gd name="T104" fmla="*/ 2147483647 w 550"/>
              <a:gd name="T105" fmla="*/ 2147483647 h 148"/>
              <a:gd name="T106" fmla="*/ 2147483647 w 550"/>
              <a:gd name="T107" fmla="*/ 2147483647 h 148"/>
              <a:gd name="T108" fmla="*/ 2147483647 w 550"/>
              <a:gd name="T109" fmla="*/ 2147483647 h 148"/>
              <a:gd name="T110" fmla="*/ 2147483647 w 550"/>
              <a:gd name="T111" fmla="*/ 2147483647 h 148"/>
              <a:gd name="T112" fmla="*/ 2147483647 w 550"/>
              <a:gd name="T113" fmla="*/ 2147483647 h 148"/>
              <a:gd name="T114" fmla="*/ 2147483647 w 550"/>
              <a:gd name="T115" fmla="*/ 2147483647 h 148"/>
              <a:gd name="T116" fmla="*/ 2147483647 w 550"/>
              <a:gd name="T117" fmla="*/ 2147483647 h 148"/>
              <a:gd name="T118" fmla="*/ 2147483647 w 550"/>
              <a:gd name="T119" fmla="*/ 2147483647 h 148"/>
              <a:gd name="T120" fmla="*/ 2147483647 w 550"/>
              <a:gd name="T121" fmla="*/ 2147483647 h 14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550"/>
              <a:gd name="T184" fmla="*/ 0 h 148"/>
              <a:gd name="T185" fmla="*/ 550 w 550"/>
              <a:gd name="T186" fmla="*/ 148 h 148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550" h="148">
                <a:moveTo>
                  <a:pt x="139" y="114"/>
                </a:moveTo>
                <a:lnTo>
                  <a:pt x="118" y="118"/>
                </a:lnTo>
                <a:lnTo>
                  <a:pt x="98" y="123"/>
                </a:lnTo>
                <a:lnTo>
                  <a:pt x="77" y="127"/>
                </a:lnTo>
                <a:lnTo>
                  <a:pt x="61" y="127"/>
                </a:lnTo>
                <a:lnTo>
                  <a:pt x="41" y="127"/>
                </a:lnTo>
                <a:lnTo>
                  <a:pt x="24" y="123"/>
                </a:lnTo>
                <a:lnTo>
                  <a:pt x="12" y="118"/>
                </a:lnTo>
                <a:lnTo>
                  <a:pt x="0" y="106"/>
                </a:lnTo>
                <a:lnTo>
                  <a:pt x="0" y="94"/>
                </a:lnTo>
                <a:lnTo>
                  <a:pt x="0" y="86"/>
                </a:lnTo>
                <a:lnTo>
                  <a:pt x="0" y="73"/>
                </a:lnTo>
                <a:lnTo>
                  <a:pt x="0" y="61"/>
                </a:lnTo>
                <a:lnTo>
                  <a:pt x="4" y="57"/>
                </a:lnTo>
                <a:lnTo>
                  <a:pt x="12" y="49"/>
                </a:lnTo>
                <a:lnTo>
                  <a:pt x="20" y="45"/>
                </a:lnTo>
                <a:lnTo>
                  <a:pt x="36" y="37"/>
                </a:lnTo>
                <a:lnTo>
                  <a:pt x="57" y="28"/>
                </a:lnTo>
                <a:lnTo>
                  <a:pt x="82" y="28"/>
                </a:lnTo>
                <a:lnTo>
                  <a:pt x="110" y="28"/>
                </a:lnTo>
                <a:lnTo>
                  <a:pt x="147" y="37"/>
                </a:lnTo>
                <a:lnTo>
                  <a:pt x="188" y="16"/>
                </a:lnTo>
                <a:lnTo>
                  <a:pt x="229" y="4"/>
                </a:lnTo>
                <a:lnTo>
                  <a:pt x="266" y="0"/>
                </a:lnTo>
                <a:lnTo>
                  <a:pt x="303" y="0"/>
                </a:lnTo>
                <a:lnTo>
                  <a:pt x="336" y="8"/>
                </a:lnTo>
                <a:lnTo>
                  <a:pt x="364" y="16"/>
                </a:lnTo>
                <a:lnTo>
                  <a:pt x="385" y="28"/>
                </a:lnTo>
                <a:lnTo>
                  <a:pt x="397" y="41"/>
                </a:lnTo>
                <a:lnTo>
                  <a:pt x="414" y="37"/>
                </a:lnTo>
                <a:lnTo>
                  <a:pt x="434" y="33"/>
                </a:lnTo>
                <a:lnTo>
                  <a:pt x="450" y="28"/>
                </a:lnTo>
                <a:lnTo>
                  <a:pt x="471" y="24"/>
                </a:lnTo>
                <a:lnTo>
                  <a:pt x="487" y="24"/>
                </a:lnTo>
                <a:lnTo>
                  <a:pt x="508" y="28"/>
                </a:lnTo>
                <a:lnTo>
                  <a:pt x="524" y="37"/>
                </a:lnTo>
                <a:lnTo>
                  <a:pt x="537" y="49"/>
                </a:lnTo>
                <a:lnTo>
                  <a:pt x="545" y="65"/>
                </a:lnTo>
                <a:lnTo>
                  <a:pt x="549" y="78"/>
                </a:lnTo>
                <a:lnTo>
                  <a:pt x="545" y="94"/>
                </a:lnTo>
                <a:lnTo>
                  <a:pt x="537" y="106"/>
                </a:lnTo>
                <a:lnTo>
                  <a:pt x="516" y="114"/>
                </a:lnTo>
                <a:lnTo>
                  <a:pt x="500" y="123"/>
                </a:lnTo>
                <a:lnTo>
                  <a:pt x="479" y="127"/>
                </a:lnTo>
                <a:lnTo>
                  <a:pt x="463" y="127"/>
                </a:lnTo>
                <a:lnTo>
                  <a:pt x="442" y="127"/>
                </a:lnTo>
                <a:lnTo>
                  <a:pt x="426" y="123"/>
                </a:lnTo>
                <a:lnTo>
                  <a:pt x="405" y="114"/>
                </a:lnTo>
                <a:lnTo>
                  <a:pt x="389" y="106"/>
                </a:lnTo>
                <a:lnTo>
                  <a:pt x="356" y="131"/>
                </a:lnTo>
                <a:lnTo>
                  <a:pt x="319" y="143"/>
                </a:lnTo>
                <a:lnTo>
                  <a:pt x="282" y="147"/>
                </a:lnTo>
                <a:lnTo>
                  <a:pt x="246" y="147"/>
                </a:lnTo>
                <a:lnTo>
                  <a:pt x="217" y="139"/>
                </a:lnTo>
                <a:lnTo>
                  <a:pt x="188" y="127"/>
                </a:lnTo>
                <a:lnTo>
                  <a:pt x="168" y="114"/>
                </a:lnTo>
                <a:lnTo>
                  <a:pt x="155" y="106"/>
                </a:lnTo>
                <a:lnTo>
                  <a:pt x="151" y="110"/>
                </a:lnTo>
                <a:lnTo>
                  <a:pt x="147" y="110"/>
                </a:lnTo>
                <a:lnTo>
                  <a:pt x="143" y="114"/>
                </a:lnTo>
                <a:lnTo>
                  <a:pt x="139" y="114"/>
                </a:lnTo>
              </a:path>
            </a:pathLst>
          </a:custGeom>
          <a:solidFill>
            <a:srgbClr val="80008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788" name="Freeform 20"/>
          <p:cNvSpPr>
            <a:spLocks/>
          </p:cNvSpPr>
          <p:nvPr/>
        </p:nvSpPr>
        <p:spPr bwMode="auto">
          <a:xfrm>
            <a:off x="4056064" y="3473053"/>
            <a:ext cx="776287" cy="176213"/>
          </a:xfrm>
          <a:custGeom>
            <a:avLst/>
            <a:gdLst>
              <a:gd name="T0" fmla="*/ 2147483647 w 550"/>
              <a:gd name="T1" fmla="*/ 2147483647 h 148"/>
              <a:gd name="T2" fmla="*/ 2147483647 w 550"/>
              <a:gd name="T3" fmla="*/ 2147483647 h 148"/>
              <a:gd name="T4" fmla="*/ 2147483647 w 550"/>
              <a:gd name="T5" fmla="*/ 2147483647 h 148"/>
              <a:gd name="T6" fmla="*/ 2147483647 w 550"/>
              <a:gd name="T7" fmla="*/ 2147483647 h 148"/>
              <a:gd name="T8" fmla="*/ 2147483647 w 550"/>
              <a:gd name="T9" fmla="*/ 2147483647 h 148"/>
              <a:gd name="T10" fmla="*/ 2147483647 w 550"/>
              <a:gd name="T11" fmla="*/ 2147483647 h 148"/>
              <a:gd name="T12" fmla="*/ 2147483647 w 550"/>
              <a:gd name="T13" fmla="*/ 2147483647 h 148"/>
              <a:gd name="T14" fmla="*/ 2147483647 w 550"/>
              <a:gd name="T15" fmla="*/ 2147483647 h 148"/>
              <a:gd name="T16" fmla="*/ 0 w 550"/>
              <a:gd name="T17" fmla="*/ 2147483647 h 148"/>
              <a:gd name="T18" fmla="*/ 0 w 550"/>
              <a:gd name="T19" fmla="*/ 2147483647 h 148"/>
              <a:gd name="T20" fmla="*/ 0 w 550"/>
              <a:gd name="T21" fmla="*/ 2147483647 h 148"/>
              <a:gd name="T22" fmla="*/ 0 w 550"/>
              <a:gd name="T23" fmla="*/ 2147483647 h 148"/>
              <a:gd name="T24" fmla="*/ 0 w 550"/>
              <a:gd name="T25" fmla="*/ 2147483647 h 148"/>
              <a:gd name="T26" fmla="*/ 2147483647 w 550"/>
              <a:gd name="T27" fmla="*/ 2147483647 h 148"/>
              <a:gd name="T28" fmla="*/ 2147483647 w 550"/>
              <a:gd name="T29" fmla="*/ 2147483647 h 148"/>
              <a:gd name="T30" fmla="*/ 2147483647 w 550"/>
              <a:gd name="T31" fmla="*/ 2147483647 h 148"/>
              <a:gd name="T32" fmla="*/ 2147483647 w 550"/>
              <a:gd name="T33" fmla="*/ 2147483647 h 148"/>
              <a:gd name="T34" fmla="*/ 2147483647 w 550"/>
              <a:gd name="T35" fmla="*/ 2147483647 h 148"/>
              <a:gd name="T36" fmla="*/ 2147483647 w 550"/>
              <a:gd name="T37" fmla="*/ 2147483647 h 148"/>
              <a:gd name="T38" fmla="*/ 2147483647 w 550"/>
              <a:gd name="T39" fmla="*/ 2147483647 h 148"/>
              <a:gd name="T40" fmla="*/ 2147483647 w 550"/>
              <a:gd name="T41" fmla="*/ 2147483647 h 148"/>
              <a:gd name="T42" fmla="*/ 2147483647 w 550"/>
              <a:gd name="T43" fmla="*/ 2147483647 h 148"/>
              <a:gd name="T44" fmla="*/ 2147483647 w 550"/>
              <a:gd name="T45" fmla="*/ 2147483647 h 148"/>
              <a:gd name="T46" fmla="*/ 2147483647 w 550"/>
              <a:gd name="T47" fmla="*/ 0 h 148"/>
              <a:gd name="T48" fmla="*/ 2147483647 w 550"/>
              <a:gd name="T49" fmla="*/ 0 h 148"/>
              <a:gd name="T50" fmla="*/ 2147483647 w 550"/>
              <a:gd name="T51" fmla="*/ 2147483647 h 148"/>
              <a:gd name="T52" fmla="*/ 2147483647 w 550"/>
              <a:gd name="T53" fmla="*/ 2147483647 h 148"/>
              <a:gd name="T54" fmla="*/ 2147483647 w 550"/>
              <a:gd name="T55" fmla="*/ 2147483647 h 148"/>
              <a:gd name="T56" fmla="*/ 2147483647 w 550"/>
              <a:gd name="T57" fmla="*/ 2147483647 h 148"/>
              <a:gd name="T58" fmla="*/ 2147483647 w 550"/>
              <a:gd name="T59" fmla="*/ 2147483647 h 148"/>
              <a:gd name="T60" fmla="*/ 2147483647 w 550"/>
              <a:gd name="T61" fmla="*/ 2147483647 h 148"/>
              <a:gd name="T62" fmla="*/ 2147483647 w 550"/>
              <a:gd name="T63" fmla="*/ 2147483647 h 148"/>
              <a:gd name="T64" fmla="*/ 2147483647 w 550"/>
              <a:gd name="T65" fmla="*/ 2147483647 h 148"/>
              <a:gd name="T66" fmla="*/ 2147483647 w 550"/>
              <a:gd name="T67" fmla="*/ 2147483647 h 148"/>
              <a:gd name="T68" fmla="*/ 2147483647 w 550"/>
              <a:gd name="T69" fmla="*/ 2147483647 h 148"/>
              <a:gd name="T70" fmla="*/ 2147483647 w 550"/>
              <a:gd name="T71" fmla="*/ 2147483647 h 148"/>
              <a:gd name="T72" fmla="*/ 2147483647 w 550"/>
              <a:gd name="T73" fmla="*/ 2147483647 h 148"/>
              <a:gd name="T74" fmla="*/ 2147483647 w 550"/>
              <a:gd name="T75" fmla="*/ 2147483647 h 148"/>
              <a:gd name="T76" fmla="*/ 2147483647 w 550"/>
              <a:gd name="T77" fmla="*/ 2147483647 h 148"/>
              <a:gd name="T78" fmla="*/ 2147483647 w 550"/>
              <a:gd name="T79" fmla="*/ 2147483647 h 148"/>
              <a:gd name="T80" fmla="*/ 2147483647 w 550"/>
              <a:gd name="T81" fmla="*/ 2147483647 h 148"/>
              <a:gd name="T82" fmla="*/ 2147483647 w 550"/>
              <a:gd name="T83" fmla="*/ 2147483647 h 148"/>
              <a:gd name="T84" fmla="*/ 2147483647 w 550"/>
              <a:gd name="T85" fmla="*/ 2147483647 h 148"/>
              <a:gd name="T86" fmla="*/ 2147483647 w 550"/>
              <a:gd name="T87" fmla="*/ 2147483647 h 148"/>
              <a:gd name="T88" fmla="*/ 2147483647 w 550"/>
              <a:gd name="T89" fmla="*/ 2147483647 h 148"/>
              <a:gd name="T90" fmla="*/ 2147483647 w 550"/>
              <a:gd name="T91" fmla="*/ 2147483647 h 148"/>
              <a:gd name="T92" fmla="*/ 2147483647 w 550"/>
              <a:gd name="T93" fmla="*/ 2147483647 h 148"/>
              <a:gd name="T94" fmla="*/ 2147483647 w 550"/>
              <a:gd name="T95" fmla="*/ 2147483647 h 148"/>
              <a:gd name="T96" fmla="*/ 2147483647 w 550"/>
              <a:gd name="T97" fmla="*/ 2147483647 h 148"/>
              <a:gd name="T98" fmla="*/ 2147483647 w 550"/>
              <a:gd name="T99" fmla="*/ 2147483647 h 148"/>
              <a:gd name="T100" fmla="*/ 2147483647 w 550"/>
              <a:gd name="T101" fmla="*/ 2147483647 h 148"/>
              <a:gd name="T102" fmla="*/ 2147483647 w 550"/>
              <a:gd name="T103" fmla="*/ 2147483647 h 148"/>
              <a:gd name="T104" fmla="*/ 2147483647 w 550"/>
              <a:gd name="T105" fmla="*/ 2147483647 h 148"/>
              <a:gd name="T106" fmla="*/ 2147483647 w 550"/>
              <a:gd name="T107" fmla="*/ 2147483647 h 148"/>
              <a:gd name="T108" fmla="*/ 2147483647 w 550"/>
              <a:gd name="T109" fmla="*/ 2147483647 h 148"/>
              <a:gd name="T110" fmla="*/ 2147483647 w 550"/>
              <a:gd name="T111" fmla="*/ 2147483647 h 148"/>
              <a:gd name="T112" fmla="*/ 2147483647 w 550"/>
              <a:gd name="T113" fmla="*/ 2147483647 h 148"/>
              <a:gd name="T114" fmla="*/ 2147483647 w 550"/>
              <a:gd name="T115" fmla="*/ 2147483647 h 148"/>
              <a:gd name="T116" fmla="*/ 2147483647 w 550"/>
              <a:gd name="T117" fmla="*/ 2147483647 h 148"/>
              <a:gd name="T118" fmla="*/ 2147483647 w 550"/>
              <a:gd name="T119" fmla="*/ 2147483647 h 148"/>
              <a:gd name="T120" fmla="*/ 2147483647 w 550"/>
              <a:gd name="T121" fmla="*/ 2147483647 h 14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550"/>
              <a:gd name="T184" fmla="*/ 0 h 148"/>
              <a:gd name="T185" fmla="*/ 550 w 550"/>
              <a:gd name="T186" fmla="*/ 148 h 148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550" h="148">
                <a:moveTo>
                  <a:pt x="139" y="114"/>
                </a:moveTo>
                <a:lnTo>
                  <a:pt x="118" y="118"/>
                </a:lnTo>
                <a:lnTo>
                  <a:pt x="98" y="123"/>
                </a:lnTo>
                <a:lnTo>
                  <a:pt x="77" y="127"/>
                </a:lnTo>
                <a:lnTo>
                  <a:pt x="61" y="127"/>
                </a:lnTo>
                <a:lnTo>
                  <a:pt x="41" y="127"/>
                </a:lnTo>
                <a:lnTo>
                  <a:pt x="24" y="123"/>
                </a:lnTo>
                <a:lnTo>
                  <a:pt x="12" y="118"/>
                </a:lnTo>
                <a:lnTo>
                  <a:pt x="0" y="106"/>
                </a:lnTo>
                <a:lnTo>
                  <a:pt x="0" y="94"/>
                </a:lnTo>
                <a:lnTo>
                  <a:pt x="0" y="86"/>
                </a:lnTo>
                <a:lnTo>
                  <a:pt x="0" y="73"/>
                </a:lnTo>
                <a:lnTo>
                  <a:pt x="0" y="61"/>
                </a:lnTo>
                <a:lnTo>
                  <a:pt x="4" y="57"/>
                </a:lnTo>
                <a:lnTo>
                  <a:pt x="12" y="49"/>
                </a:lnTo>
                <a:lnTo>
                  <a:pt x="20" y="45"/>
                </a:lnTo>
                <a:lnTo>
                  <a:pt x="36" y="37"/>
                </a:lnTo>
                <a:lnTo>
                  <a:pt x="57" y="28"/>
                </a:lnTo>
                <a:lnTo>
                  <a:pt x="82" y="28"/>
                </a:lnTo>
                <a:lnTo>
                  <a:pt x="110" y="28"/>
                </a:lnTo>
                <a:lnTo>
                  <a:pt x="147" y="37"/>
                </a:lnTo>
                <a:lnTo>
                  <a:pt x="188" y="16"/>
                </a:lnTo>
                <a:lnTo>
                  <a:pt x="229" y="4"/>
                </a:lnTo>
                <a:lnTo>
                  <a:pt x="266" y="0"/>
                </a:lnTo>
                <a:lnTo>
                  <a:pt x="303" y="0"/>
                </a:lnTo>
                <a:lnTo>
                  <a:pt x="336" y="8"/>
                </a:lnTo>
                <a:lnTo>
                  <a:pt x="364" y="16"/>
                </a:lnTo>
                <a:lnTo>
                  <a:pt x="385" y="28"/>
                </a:lnTo>
                <a:lnTo>
                  <a:pt x="397" y="41"/>
                </a:lnTo>
                <a:lnTo>
                  <a:pt x="414" y="37"/>
                </a:lnTo>
                <a:lnTo>
                  <a:pt x="434" y="33"/>
                </a:lnTo>
                <a:lnTo>
                  <a:pt x="450" y="28"/>
                </a:lnTo>
                <a:lnTo>
                  <a:pt x="471" y="24"/>
                </a:lnTo>
                <a:lnTo>
                  <a:pt x="487" y="24"/>
                </a:lnTo>
                <a:lnTo>
                  <a:pt x="508" y="28"/>
                </a:lnTo>
                <a:lnTo>
                  <a:pt x="524" y="37"/>
                </a:lnTo>
                <a:lnTo>
                  <a:pt x="537" y="49"/>
                </a:lnTo>
                <a:lnTo>
                  <a:pt x="545" y="65"/>
                </a:lnTo>
                <a:lnTo>
                  <a:pt x="549" y="78"/>
                </a:lnTo>
                <a:lnTo>
                  <a:pt x="545" y="94"/>
                </a:lnTo>
                <a:lnTo>
                  <a:pt x="537" y="106"/>
                </a:lnTo>
                <a:lnTo>
                  <a:pt x="516" y="114"/>
                </a:lnTo>
                <a:lnTo>
                  <a:pt x="500" y="123"/>
                </a:lnTo>
                <a:lnTo>
                  <a:pt x="479" y="127"/>
                </a:lnTo>
                <a:lnTo>
                  <a:pt x="463" y="127"/>
                </a:lnTo>
                <a:lnTo>
                  <a:pt x="442" y="127"/>
                </a:lnTo>
                <a:lnTo>
                  <a:pt x="426" y="123"/>
                </a:lnTo>
                <a:lnTo>
                  <a:pt x="405" y="114"/>
                </a:lnTo>
                <a:lnTo>
                  <a:pt x="389" y="106"/>
                </a:lnTo>
                <a:lnTo>
                  <a:pt x="356" y="131"/>
                </a:lnTo>
                <a:lnTo>
                  <a:pt x="319" y="143"/>
                </a:lnTo>
                <a:lnTo>
                  <a:pt x="282" y="147"/>
                </a:lnTo>
                <a:lnTo>
                  <a:pt x="246" y="147"/>
                </a:lnTo>
                <a:lnTo>
                  <a:pt x="217" y="139"/>
                </a:lnTo>
                <a:lnTo>
                  <a:pt x="188" y="127"/>
                </a:lnTo>
                <a:lnTo>
                  <a:pt x="168" y="114"/>
                </a:lnTo>
                <a:lnTo>
                  <a:pt x="155" y="106"/>
                </a:lnTo>
                <a:lnTo>
                  <a:pt x="151" y="110"/>
                </a:lnTo>
                <a:lnTo>
                  <a:pt x="147" y="110"/>
                </a:lnTo>
                <a:lnTo>
                  <a:pt x="143" y="114"/>
                </a:lnTo>
                <a:lnTo>
                  <a:pt x="139" y="114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789" name="Freeform 21"/>
          <p:cNvSpPr>
            <a:spLocks/>
          </p:cNvSpPr>
          <p:nvPr/>
        </p:nvSpPr>
        <p:spPr bwMode="auto">
          <a:xfrm>
            <a:off x="5187951" y="1821657"/>
            <a:ext cx="327025" cy="273844"/>
          </a:xfrm>
          <a:custGeom>
            <a:avLst/>
            <a:gdLst>
              <a:gd name="T0" fmla="*/ 0 w 231"/>
              <a:gd name="T1" fmla="*/ 2147483647 h 230"/>
              <a:gd name="T2" fmla="*/ 2147483647 w 231"/>
              <a:gd name="T3" fmla="*/ 2147483647 h 230"/>
              <a:gd name="T4" fmla="*/ 2147483647 w 231"/>
              <a:gd name="T5" fmla="*/ 0 h 230"/>
              <a:gd name="T6" fmla="*/ 2147483647 w 231"/>
              <a:gd name="T7" fmla="*/ 2147483647 h 230"/>
              <a:gd name="T8" fmla="*/ 2147483647 w 231"/>
              <a:gd name="T9" fmla="*/ 2147483647 h 230"/>
              <a:gd name="T10" fmla="*/ 2147483647 w 231"/>
              <a:gd name="T11" fmla="*/ 2147483647 h 230"/>
              <a:gd name="T12" fmla="*/ 2147483647 w 231"/>
              <a:gd name="T13" fmla="*/ 2147483647 h 230"/>
              <a:gd name="T14" fmla="*/ 2147483647 w 231"/>
              <a:gd name="T15" fmla="*/ 2147483647 h 230"/>
              <a:gd name="T16" fmla="*/ 2147483647 w 231"/>
              <a:gd name="T17" fmla="*/ 2147483647 h 230"/>
              <a:gd name="T18" fmla="*/ 2147483647 w 231"/>
              <a:gd name="T19" fmla="*/ 2147483647 h 230"/>
              <a:gd name="T20" fmla="*/ 2147483647 w 231"/>
              <a:gd name="T21" fmla="*/ 2147483647 h 230"/>
              <a:gd name="T22" fmla="*/ 2147483647 w 231"/>
              <a:gd name="T23" fmla="*/ 2147483647 h 230"/>
              <a:gd name="T24" fmla="*/ 2147483647 w 231"/>
              <a:gd name="T25" fmla="*/ 2147483647 h 230"/>
              <a:gd name="T26" fmla="*/ 2147483647 w 231"/>
              <a:gd name="T27" fmla="*/ 2147483647 h 230"/>
              <a:gd name="T28" fmla="*/ 2147483647 w 231"/>
              <a:gd name="T29" fmla="*/ 2147483647 h 230"/>
              <a:gd name="T30" fmla="*/ 2147483647 w 231"/>
              <a:gd name="T31" fmla="*/ 2147483647 h 230"/>
              <a:gd name="T32" fmla="*/ 2147483647 w 231"/>
              <a:gd name="T33" fmla="*/ 2147483647 h 230"/>
              <a:gd name="T34" fmla="*/ 2147483647 w 231"/>
              <a:gd name="T35" fmla="*/ 2147483647 h 230"/>
              <a:gd name="T36" fmla="*/ 2147483647 w 231"/>
              <a:gd name="T37" fmla="*/ 2147483647 h 230"/>
              <a:gd name="T38" fmla="*/ 2147483647 w 231"/>
              <a:gd name="T39" fmla="*/ 2147483647 h 230"/>
              <a:gd name="T40" fmla="*/ 2147483647 w 231"/>
              <a:gd name="T41" fmla="*/ 2147483647 h 23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231"/>
              <a:gd name="T64" fmla="*/ 0 h 230"/>
              <a:gd name="T65" fmla="*/ 231 w 231"/>
              <a:gd name="T66" fmla="*/ 230 h 23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231" h="230">
                <a:moveTo>
                  <a:pt x="0" y="24"/>
                </a:moveTo>
                <a:lnTo>
                  <a:pt x="20" y="4"/>
                </a:lnTo>
                <a:lnTo>
                  <a:pt x="45" y="0"/>
                </a:lnTo>
                <a:lnTo>
                  <a:pt x="70" y="4"/>
                </a:lnTo>
                <a:lnTo>
                  <a:pt x="94" y="8"/>
                </a:lnTo>
                <a:lnTo>
                  <a:pt x="107" y="8"/>
                </a:lnTo>
                <a:lnTo>
                  <a:pt x="119" y="8"/>
                </a:lnTo>
                <a:lnTo>
                  <a:pt x="127" y="12"/>
                </a:lnTo>
                <a:lnTo>
                  <a:pt x="139" y="20"/>
                </a:lnTo>
                <a:lnTo>
                  <a:pt x="152" y="20"/>
                </a:lnTo>
                <a:lnTo>
                  <a:pt x="168" y="29"/>
                </a:lnTo>
                <a:lnTo>
                  <a:pt x="189" y="37"/>
                </a:lnTo>
                <a:lnTo>
                  <a:pt x="205" y="53"/>
                </a:lnTo>
                <a:lnTo>
                  <a:pt x="221" y="74"/>
                </a:lnTo>
                <a:lnTo>
                  <a:pt x="230" y="98"/>
                </a:lnTo>
                <a:lnTo>
                  <a:pt x="230" y="135"/>
                </a:lnTo>
                <a:lnTo>
                  <a:pt x="213" y="180"/>
                </a:lnTo>
                <a:lnTo>
                  <a:pt x="213" y="192"/>
                </a:lnTo>
                <a:lnTo>
                  <a:pt x="213" y="204"/>
                </a:lnTo>
                <a:lnTo>
                  <a:pt x="213" y="217"/>
                </a:lnTo>
                <a:lnTo>
                  <a:pt x="213" y="229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790" name="Freeform 22"/>
          <p:cNvSpPr>
            <a:spLocks/>
          </p:cNvSpPr>
          <p:nvPr/>
        </p:nvSpPr>
        <p:spPr bwMode="auto">
          <a:xfrm>
            <a:off x="5218113" y="1840707"/>
            <a:ext cx="157162" cy="94060"/>
          </a:xfrm>
          <a:custGeom>
            <a:avLst/>
            <a:gdLst>
              <a:gd name="T0" fmla="*/ 0 w 112"/>
              <a:gd name="T1" fmla="*/ 2147483647 h 79"/>
              <a:gd name="T2" fmla="*/ 2147483647 w 112"/>
              <a:gd name="T3" fmla="*/ 2147483647 h 79"/>
              <a:gd name="T4" fmla="*/ 2147483647 w 112"/>
              <a:gd name="T5" fmla="*/ 2147483647 h 79"/>
              <a:gd name="T6" fmla="*/ 2147483647 w 112"/>
              <a:gd name="T7" fmla="*/ 2147483647 h 79"/>
              <a:gd name="T8" fmla="*/ 2147483647 w 112"/>
              <a:gd name="T9" fmla="*/ 0 h 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2"/>
              <a:gd name="T16" fmla="*/ 0 h 79"/>
              <a:gd name="T17" fmla="*/ 112 w 112"/>
              <a:gd name="T18" fmla="*/ 79 h 7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2" h="79">
                <a:moveTo>
                  <a:pt x="0" y="78"/>
                </a:moveTo>
                <a:lnTo>
                  <a:pt x="25" y="49"/>
                </a:lnTo>
                <a:lnTo>
                  <a:pt x="50" y="25"/>
                </a:lnTo>
                <a:lnTo>
                  <a:pt x="78" y="13"/>
                </a:lnTo>
                <a:lnTo>
                  <a:pt x="111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791" name="Freeform 23"/>
          <p:cNvSpPr>
            <a:spLocks/>
          </p:cNvSpPr>
          <p:nvPr/>
        </p:nvSpPr>
        <p:spPr bwMode="auto">
          <a:xfrm>
            <a:off x="5200650" y="1831182"/>
            <a:ext cx="127000" cy="69056"/>
          </a:xfrm>
          <a:custGeom>
            <a:avLst/>
            <a:gdLst>
              <a:gd name="T0" fmla="*/ 0 w 91"/>
              <a:gd name="T1" fmla="*/ 2147483647 h 58"/>
              <a:gd name="T2" fmla="*/ 2147483647 w 91"/>
              <a:gd name="T3" fmla="*/ 2147483647 h 58"/>
              <a:gd name="T4" fmla="*/ 2147483647 w 91"/>
              <a:gd name="T5" fmla="*/ 2147483647 h 58"/>
              <a:gd name="T6" fmla="*/ 2147483647 w 91"/>
              <a:gd name="T7" fmla="*/ 2147483647 h 58"/>
              <a:gd name="T8" fmla="*/ 2147483647 w 91"/>
              <a:gd name="T9" fmla="*/ 0 h 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1"/>
              <a:gd name="T16" fmla="*/ 0 h 58"/>
              <a:gd name="T17" fmla="*/ 91 w 91"/>
              <a:gd name="T18" fmla="*/ 58 h 5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1" h="58">
                <a:moveTo>
                  <a:pt x="0" y="57"/>
                </a:moveTo>
                <a:lnTo>
                  <a:pt x="21" y="41"/>
                </a:lnTo>
                <a:lnTo>
                  <a:pt x="37" y="21"/>
                </a:lnTo>
                <a:lnTo>
                  <a:pt x="62" y="8"/>
                </a:lnTo>
                <a:lnTo>
                  <a:pt x="90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792" name="Freeform 24"/>
          <p:cNvSpPr>
            <a:spLocks/>
          </p:cNvSpPr>
          <p:nvPr/>
        </p:nvSpPr>
        <p:spPr bwMode="auto">
          <a:xfrm>
            <a:off x="5299076" y="1947862"/>
            <a:ext cx="53975" cy="128588"/>
          </a:xfrm>
          <a:custGeom>
            <a:avLst/>
            <a:gdLst>
              <a:gd name="T0" fmla="*/ 2147483647 w 38"/>
              <a:gd name="T1" fmla="*/ 0 h 108"/>
              <a:gd name="T2" fmla="*/ 2147483647 w 38"/>
              <a:gd name="T3" fmla="*/ 2147483647 h 108"/>
              <a:gd name="T4" fmla="*/ 2147483647 w 38"/>
              <a:gd name="T5" fmla="*/ 2147483647 h 108"/>
              <a:gd name="T6" fmla="*/ 2147483647 w 38"/>
              <a:gd name="T7" fmla="*/ 2147483647 h 108"/>
              <a:gd name="T8" fmla="*/ 0 w 38"/>
              <a:gd name="T9" fmla="*/ 2147483647 h 1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"/>
              <a:gd name="T16" fmla="*/ 0 h 108"/>
              <a:gd name="T17" fmla="*/ 38 w 38"/>
              <a:gd name="T18" fmla="*/ 108 h 1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" h="108">
                <a:moveTo>
                  <a:pt x="37" y="0"/>
                </a:moveTo>
                <a:lnTo>
                  <a:pt x="37" y="33"/>
                </a:lnTo>
                <a:lnTo>
                  <a:pt x="29" y="62"/>
                </a:lnTo>
                <a:lnTo>
                  <a:pt x="16" y="86"/>
                </a:lnTo>
                <a:lnTo>
                  <a:pt x="0" y="107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793" name="Freeform 25"/>
          <p:cNvSpPr>
            <a:spLocks/>
          </p:cNvSpPr>
          <p:nvPr/>
        </p:nvSpPr>
        <p:spPr bwMode="auto">
          <a:xfrm>
            <a:off x="5345113" y="1968104"/>
            <a:ext cx="55562" cy="50006"/>
          </a:xfrm>
          <a:custGeom>
            <a:avLst/>
            <a:gdLst>
              <a:gd name="T0" fmla="*/ 2147483647 w 38"/>
              <a:gd name="T1" fmla="*/ 0 h 42"/>
              <a:gd name="T2" fmla="*/ 2147483647 w 38"/>
              <a:gd name="T3" fmla="*/ 2147483647 h 42"/>
              <a:gd name="T4" fmla="*/ 2147483647 w 38"/>
              <a:gd name="T5" fmla="*/ 2147483647 h 42"/>
              <a:gd name="T6" fmla="*/ 2147483647 w 38"/>
              <a:gd name="T7" fmla="*/ 2147483647 h 42"/>
              <a:gd name="T8" fmla="*/ 0 w 38"/>
              <a:gd name="T9" fmla="*/ 2147483647 h 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"/>
              <a:gd name="T16" fmla="*/ 0 h 42"/>
              <a:gd name="T17" fmla="*/ 38 w 38"/>
              <a:gd name="T18" fmla="*/ 42 h 4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" h="42">
                <a:moveTo>
                  <a:pt x="37" y="0"/>
                </a:moveTo>
                <a:lnTo>
                  <a:pt x="24" y="8"/>
                </a:lnTo>
                <a:lnTo>
                  <a:pt x="16" y="16"/>
                </a:lnTo>
                <a:lnTo>
                  <a:pt x="8" y="28"/>
                </a:lnTo>
                <a:lnTo>
                  <a:pt x="0" y="41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794" name="Freeform 26"/>
          <p:cNvSpPr>
            <a:spLocks/>
          </p:cNvSpPr>
          <p:nvPr/>
        </p:nvSpPr>
        <p:spPr bwMode="auto">
          <a:xfrm>
            <a:off x="5351463" y="1996678"/>
            <a:ext cx="23812" cy="89297"/>
          </a:xfrm>
          <a:custGeom>
            <a:avLst/>
            <a:gdLst>
              <a:gd name="T0" fmla="*/ 2147483647 w 17"/>
              <a:gd name="T1" fmla="*/ 0 h 75"/>
              <a:gd name="T2" fmla="*/ 2147483647 w 17"/>
              <a:gd name="T3" fmla="*/ 2147483647 h 75"/>
              <a:gd name="T4" fmla="*/ 2147483647 w 17"/>
              <a:gd name="T5" fmla="*/ 2147483647 h 75"/>
              <a:gd name="T6" fmla="*/ 2147483647 w 17"/>
              <a:gd name="T7" fmla="*/ 2147483647 h 75"/>
              <a:gd name="T8" fmla="*/ 0 w 17"/>
              <a:gd name="T9" fmla="*/ 2147483647 h 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75"/>
              <a:gd name="T17" fmla="*/ 17 w 17"/>
              <a:gd name="T18" fmla="*/ 75 h 7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75">
                <a:moveTo>
                  <a:pt x="8" y="0"/>
                </a:moveTo>
                <a:lnTo>
                  <a:pt x="16" y="17"/>
                </a:lnTo>
                <a:lnTo>
                  <a:pt x="12" y="37"/>
                </a:lnTo>
                <a:lnTo>
                  <a:pt x="8" y="57"/>
                </a:lnTo>
                <a:lnTo>
                  <a:pt x="0" y="74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795" name="Freeform 27"/>
          <p:cNvSpPr>
            <a:spLocks/>
          </p:cNvSpPr>
          <p:nvPr/>
        </p:nvSpPr>
        <p:spPr bwMode="auto">
          <a:xfrm>
            <a:off x="5281614" y="2016919"/>
            <a:ext cx="46037" cy="20241"/>
          </a:xfrm>
          <a:custGeom>
            <a:avLst/>
            <a:gdLst>
              <a:gd name="T0" fmla="*/ 2147483647 w 33"/>
              <a:gd name="T1" fmla="*/ 2147483647 h 17"/>
              <a:gd name="T2" fmla="*/ 2147483647 w 33"/>
              <a:gd name="T3" fmla="*/ 2147483647 h 17"/>
              <a:gd name="T4" fmla="*/ 2147483647 w 33"/>
              <a:gd name="T5" fmla="*/ 2147483647 h 17"/>
              <a:gd name="T6" fmla="*/ 2147483647 w 33"/>
              <a:gd name="T7" fmla="*/ 2147483647 h 17"/>
              <a:gd name="T8" fmla="*/ 0 w 33"/>
              <a:gd name="T9" fmla="*/ 0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3"/>
              <a:gd name="T16" fmla="*/ 0 h 17"/>
              <a:gd name="T17" fmla="*/ 33 w 33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" h="17">
                <a:moveTo>
                  <a:pt x="32" y="16"/>
                </a:moveTo>
                <a:lnTo>
                  <a:pt x="24" y="16"/>
                </a:lnTo>
                <a:lnTo>
                  <a:pt x="16" y="12"/>
                </a:lnTo>
                <a:lnTo>
                  <a:pt x="8" y="8"/>
                </a:lnTo>
                <a:lnTo>
                  <a:pt x="0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796" name="Freeform 28"/>
          <p:cNvSpPr>
            <a:spLocks/>
          </p:cNvSpPr>
          <p:nvPr/>
        </p:nvSpPr>
        <p:spPr bwMode="auto">
          <a:xfrm>
            <a:off x="5218113" y="1972866"/>
            <a:ext cx="93662" cy="83344"/>
          </a:xfrm>
          <a:custGeom>
            <a:avLst/>
            <a:gdLst>
              <a:gd name="T0" fmla="*/ 2147483647 w 67"/>
              <a:gd name="T1" fmla="*/ 2147483647 h 70"/>
              <a:gd name="T2" fmla="*/ 2147483647 w 67"/>
              <a:gd name="T3" fmla="*/ 2147483647 h 70"/>
              <a:gd name="T4" fmla="*/ 2147483647 w 67"/>
              <a:gd name="T5" fmla="*/ 2147483647 h 70"/>
              <a:gd name="T6" fmla="*/ 2147483647 w 67"/>
              <a:gd name="T7" fmla="*/ 2147483647 h 70"/>
              <a:gd name="T8" fmla="*/ 0 w 67"/>
              <a:gd name="T9" fmla="*/ 0 h 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7"/>
              <a:gd name="T16" fmla="*/ 0 h 70"/>
              <a:gd name="T17" fmla="*/ 67 w 67"/>
              <a:gd name="T18" fmla="*/ 70 h 7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7" h="70">
                <a:moveTo>
                  <a:pt x="66" y="69"/>
                </a:moveTo>
                <a:lnTo>
                  <a:pt x="46" y="57"/>
                </a:lnTo>
                <a:lnTo>
                  <a:pt x="29" y="41"/>
                </a:lnTo>
                <a:lnTo>
                  <a:pt x="13" y="20"/>
                </a:lnTo>
                <a:lnTo>
                  <a:pt x="0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797" name="Freeform 29"/>
          <p:cNvSpPr>
            <a:spLocks/>
          </p:cNvSpPr>
          <p:nvPr/>
        </p:nvSpPr>
        <p:spPr bwMode="auto">
          <a:xfrm>
            <a:off x="5218113" y="2010966"/>
            <a:ext cx="82550" cy="60722"/>
          </a:xfrm>
          <a:custGeom>
            <a:avLst/>
            <a:gdLst>
              <a:gd name="T0" fmla="*/ 2147483647 w 59"/>
              <a:gd name="T1" fmla="*/ 2147483647 h 51"/>
              <a:gd name="T2" fmla="*/ 2147483647 w 59"/>
              <a:gd name="T3" fmla="*/ 2147483647 h 51"/>
              <a:gd name="T4" fmla="*/ 2147483647 w 59"/>
              <a:gd name="T5" fmla="*/ 2147483647 h 51"/>
              <a:gd name="T6" fmla="*/ 2147483647 w 59"/>
              <a:gd name="T7" fmla="*/ 2147483647 h 51"/>
              <a:gd name="T8" fmla="*/ 0 w 59"/>
              <a:gd name="T9" fmla="*/ 0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9"/>
              <a:gd name="T16" fmla="*/ 0 h 51"/>
              <a:gd name="T17" fmla="*/ 59 w 59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9" h="51">
                <a:moveTo>
                  <a:pt x="58" y="50"/>
                </a:moveTo>
                <a:lnTo>
                  <a:pt x="46" y="37"/>
                </a:lnTo>
                <a:lnTo>
                  <a:pt x="29" y="25"/>
                </a:lnTo>
                <a:lnTo>
                  <a:pt x="13" y="13"/>
                </a:lnTo>
                <a:lnTo>
                  <a:pt x="0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798" name="Freeform 30"/>
          <p:cNvSpPr>
            <a:spLocks/>
          </p:cNvSpPr>
          <p:nvPr/>
        </p:nvSpPr>
        <p:spPr bwMode="auto">
          <a:xfrm>
            <a:off x="5332413" y="1656160"/>
            <a:ext cx="38100" cy="180975"/>
          </a:xfrm>
          <a:custGeom>
            <a:avLst/>
            <a:gdLst>
              <a:gd name="T0" fmla="*/ 0 w 26"/>
              <a:gd name="T1" fmla="*/ 0 h 152"/>
              <a:gd name="T2" fmla="*/ 2147483647 w 26"/>
              <a:gd name="T3" fmla="*/ 2147483647 h 152"/>
              <a:gd name="T4" fmla="*/ 2147483647 w 26"/>
              <a:gd name="T5" fmla="*/ 2147483647 h 152"/>
              <a:gd name="T6" fmla="*/ 2147483647 w 26"/>
              <a:gd name="T7" fmla="*/ 2147483647 h 152"/>
              <a:gd name="T8" fmla="*/ 2147483647 w 26"/>
              <a:gd name="T9" fmla="*/ 2147483647 h 152"/>
              <a:gd name="T10" fmla="*/ 2147483647 w 26"/>
              <a:gd name="T11" fmla="*/ 2147483647 h 152"/>
              <a:gd name="T12" fmla="*/ 2147483647 w 26"/>
              <a:gd name="T13" fmla="*/ 2147483647 h 152"/>
              <a:gd name="T14" fmla="*/ 2147483647 w 26"/>
              <a:gd name="T15" fmla="*/ 2147483647 h 152"/>
              <a:gd name="T16" fmla="*/ 2147483647 w 26"/>
              <a:gd name="T17" fmla="*/ 2147483647 h 15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6"/>
              <a:gd name="T28" fmla="*/ 0 h 152"/>
              <a:gd name="T29" fmla="*/ 26 w 26"/>
              <a:gd name="T30" fmla="*/ 152 h 15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6" h="152">
                <a:moveTo>
                  <a:pt x="0" y="0"/>
                </a:moveTo>
                <a:lnTo>
                  <a:pt x="9" y="16"/>
                </a:lnTo>
                <a:lnTo>
                  <a:pt x="13" y="37"/>
                </a:lnTo>
                <a:lnTo>
                  <a:pt x="17" y="53"/>
                </a:lnTo>
                <a:lnTo>
                  <a:pt x="17" y="73"/>
                </a:lnTo>
                <a:lnTo>
                  <a:pt x="21" y="94"/>
                </a:lnTo>
                <a:lnTo>
                  <a:pt x="21" y="110"/>
                </a:lnTo>
                <a:lnTo>
                  <a:pt x="21" y="131"/>
                </a:lnTo>
                <a:lnTo>
                  <a:pt x="25" y="151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799" name="Freeform 31"/>
          <p:cNvSpPr>
            <a:spLocks/>
          </p:cNvSpPr>
          <p:nvPr/>
        </p:nvSpPr>
        <p:spPr bwMode="auto">
          <a:xfrm>
            <a:off x="5303838" y="1665685"/>
            <a:ext cx="36512" cy="161925"/>
          </a:xfrm>
          <a:custGeom>
            <a:avLst/>
            <a:gdLst>
              <a:gd name="T0" fmla="*/ 0 w 26"/>
              <a:gd name="T1" fmla="*/ 0 h 136"/>
              <a:gd name="T2" fmla="*/ 2147483647 w 26"/>
              <a:gd name="T3" fmla="*/ 2147483647 h 136"/>
              <a:gd name="T4" fmla="*/ 2147483647 w 26"/>
              <a:gd name="T5" fmla="*/ 2147483647 h 136"/>
              <a:gd name="T6" fmla="*/ 2147483647 w 26"/>
              <a:gd name="T7" fmla="*/ 2147483647 h 136"/>
              <a:gd name="T8" fmla="*/ 2147483647 w 26"/>
              <a:gd name="T9" fmla="*/ 2147483647 h 136"/>
              <a:gd name="T10" fmla="*/ 2147483647 w 26"/>
              <a:gd name="T11" fmla="*/ 2147483647 h 136"/>
              <a:gd name="T12" fmla="*/ 2147483647 w 26"/>
              <a:gd name="T13" fmla="*/ 2147483647 h 136"/>
              <a:gd name="T14" fmla="*/ 2147483647 w 26"/>
              <a:gd name="T15" fmla="*/ 2147483647 h 136"/>
              <a:gd name="T16" fmla="*/ 2147483647 w 26"/>
              <a:gd name="T17" fmla="*/ 2147483647 h 1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6"/>
              <a:gd name="T28" fmla="*/ 0 h 136"/>
              <a:gd name="T29" fmla="*/ 26 w 26"/>
              <a:gd name="T30" fmla="*/ 136 h 1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6" h="136">
                <a:moveTo>
                  <a:pt x="0" y="0"/>
                </a:moveTo>
                <a:lnTo>
                  <a:pt x="8" y="16"/>
                </a:lnTo>
                <a:lnTo>
                  <a:pt x="12" y="33"/>
                </a:lnTo>
                <a:lnTo>
                  <a:pt x="12" y="49"/>
                </a:lnTo>
                <a:lnTo>
                  <a:pt x="16" y="65"/>
                </a:lnTo>
                <a:lnTo>
                  <a:pt x="20" y="82"/>
                </a:lnTo>
                <a:lnTo>
                  <a:pt x="20" y="98"/>
                </a:lnTo>
                <a:lnTo>
                  <a:pt x="20" y="119"/>
                </a:lnTo>
                <a:lnTo>
                  <a:pt x="25" y="135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00" name="Freeform 32"/>
          <p:cNvSpPr>
            <a:spLocks/>
          </p:cNvSpPr>
          <p:nvPr/>
        </p:nvSpPr>
        <p:spPr bwMode="auto">
          <a:xfrm>
            <a:off x="5124450" y="1714500"/>
            <a:ext cx="65088" cy="142875"/>
          </a:xfrm>
          <a:custGeom>
            <a:avLst/>
            <a:gdLst>
              <a:gd name="T0" fmla="*/ 2147483647 w 46"/>
              <a:gd name="T1" fmla="*/ 0 h 120"/>
              <a:gd name="T2" fmla="*/ 2147483647 w 46"/>
              <a:gd name="T3" fmla="*/ 2147483647 h 120"/>
              <a:gd name="T4" fmla="*/ 2147483647 w 46"/>
              <a:gd name="T5" fmla="*/ 2147483647 h 120"/>
              <a:gd name="T6" fmla="*/ 2147483647 w 46"/>
              <a:gd name="T7" fmla="*/ 2147483647 h 120"/>
              <a:gd name="T8" fmla="*/ 0 w 46"/>
              <a:gd name="T9" fmla="*/ 2147483647 h 120"/>
              <a:gd name="T10" fmla="*/ 2147483647 w 46"/>
              <a:gd name="T11" fmla="*/ 2147483647 h 120"/>
              <a:gd name="T12" fmla="*/ 2147483647 w 46"/>
              <a:gd name="T13" fmla="*/ 2147483647 h 120"/>
              <a:gd name="T14" fmla="*/ 2147483647 w 46"/>
              <a:gd name="T15" fmla="*/ 2147483647 h 120"/>
              <a:gd name="T16" fmla="*/ 2147483647 w 46"/>
              <a:gd name="T17" fmla="*/ 2147483647 h 12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6"/>
              <a:gd name="T28" fmla="*/ 0 h 120"/>
              <a:gd name="T29" fmla="*/ 46 w 46"/>
              <a:gd name="T30" fmla="*/ 120 h 12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6" h="120">
                <a:moveTo>
                  <a:pt x="24" y="0"/>
                </a:moveTo>
                <a:lnTo>
                  <a:pt x="20" y="12"/>
                </a:lnTo>
                <a:lnTo>
                  <a:pt x="12" y="24"/>
                </a:lnTo>
                <a:lnTo>
                  <a:pt x="8" y="33"/>
                </a:lnTo>
                <a:lnTo>
                  <a:pt x="0" y="41"/>
                </a:lnTo>
                <a:lnTo>
                  <a:pt x="12" y="61"/>
                </a:lnTo>
                <a:lnTo>
                  <a:pt x="24" y="82"/>
                </a:lnTo>
                <a:lnTo>
                  <a:pt x="33" y="102"/>
                </a:lnTo>
                <a:lnTo>
                  <a:pt x="45" y="119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01" name="Freeform 33"/>
          <p:cNvSpPr>
            <a:spLocks/>
          </p:cNvSpPr>
          <p:nvPr/>
        </p:nvSpPr>
        <p:spPr bwMode="auto">
          <a:xfrm>
            <a:off x="3551238" y="1363266"/>
            <a:ext cx="1776412" cy="284559"/>
          </a:xfrm>
          <a:custGeom>
            <a:avLst/>
            <a:gdLst>
              <a:gd name="T0" fmla="*/ 2147483647 w 1259"/>
              <a:gd name="T1" fmla="*/ 2147483647 h 239"/>
              <a:gd name="T2" fmla="*/ 2147483647 w 1259"/>
              <a:gd name="T3" fmla="*/ 2147483647 h 239"/>
              <a:gd name="T4" fmla="*/ 2147483647 w 1259"/>
              <a:gd name="T5" fmla="*/ 2147483647 h 239"/>
              <a:gd name="T6" fmla="*/ 2147483647 w 1259"/>
              <a:gd name="T7" fmla="*/ 2147483647 h 239"/>
              <a:gd name="T8" fmla="*/ 2147483647 w 1259"/>
              <a:gd name="T9" fmla="*/ 2147483647 h 239"/>
              <a:gd name="T10" fmla="*/ 2147483647 w 1259"/>
              <a:gd name="T11" fmla="*/ 2147483647 h 239"/>
              <a:gd name="T12" fmla="*/ 2147483647 w 1259"/>
              <a:gd name="T13" fmla="*/ 2147483647 h 239"/>
              <a:gd name="T14" fmla="*/ 2147483647 w 1259"/>
              <a:gd name="T15" fmla="*/ 2147483647 h 239"/>
              <a:gd name="T16" fmla="*/ 2147483647 w 1259"/>
              <a:gd name="T17" fmla="*/ 2147483647 h 239"/>
              <a:gd name="T18" fmla="*/ 2147483647 w 1259"/>
              <a:gd name="T19" fmla="*/ 2147483647 h 239"/>
              <a:gd name="T20" fmla="*/ 2147483647 w 1259"/>
              <a:gd name="T21" fmla="*/ 2147483647 h 239"/>
              <a:gd name="T22" fmla="*/ 2147483647 w 1259"/>
              <a:gd name="T23" fmla="*/ 2147483647 h 239"/>
              <a:gd name="T24" fmla="*/ 2147483647 w 1259"/>
              <a:gd name="T25" fmla="*/ 2147483647 h 239"/>
              <a:gd name="T26" fmla="*/ 2147483647 w 1259"/>
              <a:gd name="T27" fmla="*/ 2147483647 h 239"/>
              <a:gd name="T28" fmla="*/ 2147483647 w 1259"/>
              <a:gd name="T29" fmla="*/ 2147483647 h 239"/>
              <a:gd name="T30" fmla="*/ 2147483647 w 1259"/>
              <a:gd name="T31" fmla="*/ 2147483647 h 239"/>
              <a:gd name="T32" fmla="*/ 2147483647 w 1259"/>
              <a:gd name="T33" fmla="*/ 2147483647 h 239"/>
              <a:gd name="T34" fmla="*/ 2147483647 w 1259"/>
              <a:gd name="T35" fmla="*/ 2147483647 h 239"/>
              <a:gd name="T36" fmla="*/ 2147483647 w 1259"/>
              <a:gd name="T37" fmla="*/ 2147483647 h 239"/>
              <a:gd name="T38" fmla="*/ 2147483647 w 1259"/>
              <a:gd name="T39" fmla="*/ 2147483647 h 239"/>
              <a:gd name="T40" fmla="*/ 2147483647 w 1259"/>
              <a:gd name="T41" fmla="*/ 2147483647 h 239"/>
              <a:gd name="T42" fmla="*/ 2147483647 w 1259"/>
              <a:gd name="T43" fmla="*/ 2147483647 h 239"/>
              <a:gd name="T44" fmla="*/ 2147483647 w 1259"/>
              <a:gd name="T45" fmla="*/ 2147483647 h 239"/>
              <a:gd name="T46" fmla="*/ 2147483647 w 1259"/>
              <a:gd name="T47" fmla="*/ 2147483647 h 239"/>
              <a:gd name="T48" fmla="*/ 2147483647 w 1259"/>
              <a:gd name="T49" fmla="*/ 2147483647 h 239"/>
              <a:gd name="T50" fmla="*/ 2147483647 w 1259"/>
              <a:gd name="T51" fmla="*/ 2147483647 h 239"/>
              <a:gd name="T52" fmla="*/ 2147483647 w 1259"/>
              <a:gd name="T53" fmla="*/ 2147483647 h 239"/>
              <a:gd name="T54" fmla="*/ 2147483647 w 1259"/>
              <a:gd name="T55" fmla="*/ 2147483647 h 239"/>
              <a:gd name="T56" fmla="*/ 2147483647 w 1259"/>
              <a:gd name="T57" fmla="*/ 2147483647 h 239"/>
              <a:gd name="T58" fmla="*/ 2147483647 w 1259"/>
              <a:gd name="T59" fmla="*/ 2147483647 h 239"/>
              <a:gd name="T60" fmla="*/ 2147483647 w 1259"/>
              <a:gd name="T61" fmla="*/ 2147483647 h 239"/>
              <a:gd name="T62" fmla="*/ 2147483647 w 1259"/>
              <a:gd name="T63" fmla="*/ 2147483647 h 239"/>
              <a:gd name="T64" fmla="*/ 2147483647 w 1259"/>
              <a:gd name="T65" fmla="*/ 2147483647 h 239"/>
              <a:gd name="T66" fmla="*/ 2147483647 w 1259"/>
              <a:gd name="T67" fmla="*/ 2147483647 h 239"/>
              <a:gd name="T68" fmla="*/ 2147483647 w 1259"/>
              <a:gd name="T69" fmla="*/ 2147483647 h 239"/>
              <a:gd name="T70" fmla="*/ 2147483647 w 1259"/>
              <a:gd name="T71" fmla="*/ 0 h 239"/>
              <a:gd name="T72" fmla="*/ 2147483647 w 1259"/>
              <a:gd name="T73" fmla="*/ 0 h 239"/>
              <a:gd name="T74" fmla="*/ 2147483647 w 1259"/>
              <a:gd name="T75" fmla="*/ 0 h 239"/>
              <a:gd name="T76" fmla="*/ 2147483647 w 1259"/>
              <a:gd name="T77" fmla="*/ 2147483647 h 239"/>
              <a:gd name="T78" fmla="*/ 2147483647 w 1259"/>
              <a:gd name="T79" fmla="*/ 2147483647 h 239"/>
              <a:gd name="T80" fmla="*/ 2147483647 w 1259"/>
              <a:gd name="T81" fmla="*/ 2147483647 h 239"/>
              <a:gd name="T82" fmla="*/ 2147483647 w 1259"/>
              <a:gd name="T83" fmla="*/ 2147483647 h 239"/>
              <a:gd name="T84" fmla="*/ 2147483647 w 1259"/>
              <a:gd name="T85" fmla="*/ 2147483647 h 239"/>
              <a:gd name="T86" fmla="*/ 2147483647 w 1259"/>
              <a:gd name="T87" fmla="*/ 2147483647 h 239"/>
              <a:gd name="T88" fmla="*/ 2147483647 w 1259"/>
              <a:gd name="T89" fmla="*/ 2147483647 h 239"/>
              <a:gd name="T90" fmla="*/ 2147483647 w 1259"/>
              <a:gd name="T91" fmla="*/ 2147483647 h 239"/>
              <a:gd name="T92" fmla="*/ 2147483647 w 1259"/>
              <a:gd name="T93" fmla="*/ 2147483647 h 239"/>
              <a:gd name="T94" fmla="*/ 2147483647 w 1259"/>
              <a:gd name="T95" fmla="*/ 2147483647 h 239"/>
              <a:gd name="T96" fmla="*/ 2147483647 w 1259"/>
              <a:gd name="T97" fmla="*/ 2147483647 h 239"/>
              <a:gd name="T98" fmla="*/ 2147483647 w 1259"/>
              <a:gd name="T99" fmla="*/ 2147483647 h 239"/>
              <a:gd name="T100" fmla="*/ 2147483647 w 1259"/>
              <a:gd name="T101" fmla="*/ 2147483647 h 239"/>
              <a:gd name="T102" fmla="*/ 2147483647 w 1259"/>
              <a:gd name="T103" fmla="*/ 2147483647 h 239"/>
              <a:gd name="T104" fmla="*/ 0 w 1259"/>
              <a:gd name="T105" fmla="*/ 2147483647 h 23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259"/>
              <a:gd name="T160" fmla="*/ 0 h 239"/>
              <a:gd name="T161" fmla="*/ 1259 w 1259"/>
              <a:gd name="T162" fmla="*/ 239 h 239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259" h="239">
                <a:moveTo>
                  <a:pt x="1258" y="233"/>
                </a:moveTo>
                <a:lnTo>
                  <a:pt x="1246" y="209"/>
                </a:lnTo>
                <a:lnTo>
                  <a:pt x="1234" y="188"/>
                </a:lnTo>
                <a:lnTo>
                  <a:pt x="1221" y="164"/>
                </a:lnTo>
                <a:lnTo>
                  <a:pt x="1205" y="143"/>
                </a:lnTo>
                <a:lnTo>
                  <a:pt x="1185" y="123"/>
                </a:lnTo>
                <a:lnTo>
                  <a:pt x="1160" y="107"/>
                </a:lnTo>
                <a:lnTo>
                  <a:pt x="1131" y="90"/>
                </a:lnTo>
                <a:lnTo>
                  <a:pt x="1094" y="78"/>
                </a:lnTo>
                <a:lnTo>
                  <a:pt x="1066" y="74"/>
                </a:lnTo>
                <a:lnTo>
                  <a:pt x="1037" y="70"/>
                </a:lnTo>
                <a:lnTo>
                  <a:pt x="1008" y="66"/>
                </a:lnTo>
                <a:lnTo>
                  <a:pt x="984" y="66"/>
                </a:lnTo>
                <a:lnTo>
                  <a:pt x="955" y="66"/>
                </a:lnTo>
                <a:lnTo>
                  <a:pt x="926" y="66"/>
                </a:lnTo>
                <a:lnTo>
                  <a:pt x="898" y="66"/>
                </a:lnTo>
                <a:lnTo>
                  <a:pt x="869" y="66"/>
                </a:lnTo>
                <a:lnTo>
                  <a:pt x="844" y="66"/>
                </a:lnTo>
                <a:lnTo>
                  <a:pt x="824" y="66"/>
                </a:lnTo>
                <a:lnTo>
                  <a:pt x="803" y="66"/>
                </a:lnTo>
                <a:lnTo>
                  <a:pt x="783" y="66"/>
                </a:lnTo>
                <a:lnTo>
                  <a:pt x="758" y="66"/>
                </a:lnTo>
                <a:lnTo>
                  <a:pt x="738" y="66"/>
                </a:lnTo>
                <a:lnTo>
                  <a:pt x="717" y="66"/>
                </a:lnTo>
                <a:lnTo>
                  <a:pt x="697" y="62"/>
                </a:lnTo>
                <a:lnTo>
                  <a:pt x="664" y="62"/>
                </a:lnTo>
                <a:lnTo>
                  <a:pt x="631" y="58"/>
                </a:lnTo>
                <a:lnTo>
                  <a:pt x="598" y="49"/>
                </a:lnTo>
                <a:lnTo>
                  <a:pt x="570" y="41"/>
                </a:lnTo>
                <a:lnTo>
                  <a:pt x="537" y="33"/>
                </a:lnTo>
                <a:lnTo>
                  <a:pt x="508" y="25"/>
                </a:lnTo>
                <a:lnTo>
                  <a:pt x="475" y="17"/>
                </a:lnTo>
                <a:lnTo>
                  <a:pt x="443" y="13"/>
                </a:lnTo>
                <a:lnTo>
                  <a:pt x="418" y="8"/>
                </a:lnTo>
                <a:lnTo>
                  <a:pt x="393" y="4"/>
                </a:lnTo>
                <a:lnTo>
                  <a:pt x="365" y="0"/>
                </a:lnTo>
                <a:lnTo>
                  <a:pt x="340" y="0"/>
                </a:lnTo>
                <a:lnTo>
                  <a:pt x="311" y="0"/>
                </a:lnTo>
                <a:lnTo>
                  <a:pt x="283" y="4"/>
                </a:lnTo>
                <a:lnTo>
                  <a:pt x="254" y="8"/>
                </a:lnTo>
                <a:lnTo>
                  <a:pt x="225" y="17"/>
                </a:lnTo>
                <a:lnTo>
                  <a:pt x="197" y="25"/>
                </a:lnTo>
                <a:lnTo>
                  <a:pt x="168" y="37"/>
                </a:lnTo>
                <a:lnTo>
                  <a:pt x="139" y="53"/>
                </a:lnTo>
                <a:lnTo>
                  <a:pt x="115" y="70"/>
                </a:lnTo>
                <a:lnTo>
                  <a:pt x="90" y="90"/>
                </a:lnTo>
                <a:lnTo>
                  <a:pt x="66" y="115"/>
                </a:lnTo>
                <a:lnTo>
                  <a:pt x="45" y="139"/>
                </a:lnTo>
                <a:lnTo>
                  <a:pt x="25" y="172"/>
                </a:lnTo>
                <a:lnTo>
                  <a:pt x="12" y="193"/>
                </a:lnTo>
                <a:lnTo>
                  <a:pt x="8" y="209"/>
                </a:lnTo>
                <a:lnTo>
                  <a:pt x="4" y="221"/>
                </a:lnTo>
                <a:lnTo>
                  <a:pt x="0" y="238"/>
                </a:lnTo>
              </a:path>
            </a:pathLst>
          </a:custGeom>
          <a:noFill/>
          <a:ln w="28575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02" name="Freeform 34"/>
          <p:cNvSpPr>
            <a:spLocks/>
          </p:cNvSpPr>
          <p:nvPr/>
        </p:nvSpPr>
        <p:spPr bwMode="auto">
          <a:xfrm>
            <a:off x="3535363" y="1388269"/>
            <a:ext cx="1776412" cy="283369"/>
          </a:xfrm>
          <a:custGeom>
            <a:avLst/>
            <a:gdLst>
              <a:gd name="T0" fmla="*/ 2147483647 w 1259"/>
              <a:gd name="T1" fmla="*/ 2147483647 h 238"/>
              <a:gd name="T2" fmla="*/ 2147483647 w 1259"/>
              <a:gd name="T3" fmla="*/ 2147483647 h 238"/>
              <a:gd name="T4" fmla="*/ 2147483647 w 1259"/>
              <a:gd name="T5" fmla="*/ 2147483647 h 238"/>
              <a:gd name="T6" fmla="*/ 2147483647 w 1259"/>
              <a:gd name="T7" fmla="*/ 2147483647 h 238"/>
              <a:gd name="T8" fmla="*/ 2147483647 w 1259"/>
              <a:gd name="T9" fmla="*/ 2147483647 h 238"/>
              <a:gd name="T10" fmla="*/ 2147483647 w 1259"/>
              <a:gd name="T11" fmla="*/ 2147483647 h 238"/>
              <a:gd name="T12" fmla="*/ 2147483647 w 1259"/>
              <a:gd name="T13" fmla="*/ 2147483647 h 238"/>
              <a:gd name="T14" fmla="*/ 2147483647 w 1259"/>
              <a:gd name="T15" fmla="*/ 2147483647 h 238"/>
              <a:gd name="T16" fmla="*/ 2147483647 w 1259"/>
              <a:gd name="T17" fmla="*/ 2147483647 h 238"/>
              <a:gd name="T18" fmla="*/ 2147483647 w 1259"/>
              <a:gd name="T19" fmla="*/ 2147483647 h 238"/>
              <a:gd name="T20" fmla="*/ 2147483647 w 1259"/>
              <a:gd name="T21" fmla="*/ 2147483647 h 238"/>
              <a:gd name="T22" fmla="*/ 2147483647 w 1259"/>
              <a:gd name="T23" fmla="*/ 2147483647 h 238"/>
              <a:gd name="T24" fmla="*/ 2147483647 w 1259"/>
              <a:gd name="T25" fmla="*/ 2147483647 h 238"/>
              <a:gd name="T26" fmla="*/ 2147483647 w 1259"/>
              <a:gd name="T27" fmla="*/ 2147483647 h 238"/>
              <a:gd name="T28" fmla="*/ 2147483647 w 1259"/>
              <a:gd name="T29" fmla="*/ 2147483647 h 238"/>
              <a:gd name="T30" fmla="*/ 2147483647 w 1259"/>
              <a:gd name="T31" fmla="*/ 2147483647 h 238"/>
              <a:gd name="T32" fmla="*/ 2147483647 w 1259"/>
              <a:gd name="T33" fmla="*/ 2147483647 h 238"/>
              <a:gd name="T34" fmla="*/ 2147483647 w 1259"/>
              <a:gd name="T35" fmla="*/ 2147483647 h 238"/>
              <a:gd name="T36" fmla="*/ 2147483647 w 1259"/>
              <a:gd name="T37" fmla="*/ 2147483647 h 238"/>
              <a:gd name="T38" fmla="*/ 2147483647 w 1259"/>
              <a:gd name="T39" fmla="*/ 2147483647 h 238"/>
              <a:gd name="T40" fmla="*/ 2147483647 w 1259"/>
              <a:gd name="T41" fmla="*/ 2147483647 h 238"/>
              <a:gd name="T42" fmla="*/ 2147483647 w 1259"/>
              <a:gd name="T43" fmla="*/ 2147483647 h 238"/>
              <a:gd name="T44" fmla="*/ 2147483647 w 1259"/>
              <a:gd name="T45" fmla="*/ 2147483647 h 238"/>
              <a:gd name="T46" fmla="*/ 2147483647 w 1259"/>
              <a:gd name="T47" fmla="*/ 2147483647 h 238"/>
              <a:gd name="T48" fmla="*/ 2147483647 w 1259"/>
              <a:gd name="T49" fmla="*/ 2147483647 h 238"/>
              <a:gd name="T50" fmla="*/ 2147483647 w 1259"/>
              <a:gd name="T51" fmla="*/ 2147483647 h 238"/>
              <a:gd name="T52" fmla="*/ 2147483647 w 1259"/>
              <a:gd name="T53" fmla="*/ 2147483647 h 238"/>
              <a:gd name="T54" fmla="*/ 2147483647 w 1259"/>
              <a:gd name="T55" fmla="*/ 2147483647 h 238"/>
              <a:gd name="T56" fmla="*/ 2147483647 w 1259"/>
              <a:gd name="T57" fmla="*/ 2147483647 h 238"/>
              <a:gd name="T58" fmla="*/ 2147483647 w 1259"/>
              <a:gd name="T59" fmla="*/ 2147483647 h 238"/>
              <a:gd name="T60" fmla="*/ 2147483647 w 1259"/>
              <a:gd name="T61" fmla="*/ 2147483647 h 238"/>
              <a:gd name="T62" fmla="*/ 2147483647 w 1259"/>
              <a:gd name="T63" fmla="*/ 2147483647 h 238"/>
              <a:gd name="T64" fmla="*/ 2147483647 w 1259"/>
              <a:gd name="T65" fmla="*/ 2147483647 h 238"/>
              <a:gd name="T66" fmla="*/ 2147483647 w 1259"/>
              <a:gd name="T67" fmla="*/ 2147483647 h 238"/>
              <a:gd name="T68" fmla="*/ 2147483647 w 1259"/>
              <a:gd name="T69" fmla="*/ 2147483647 h 238"/>
              <a:gd name="T70" fmla="*/ 2147483647 w 1259"/>
              <a:gd name="T71" fmla="*/ 2147483647 h 238"/>
              <a:gd name="T72" fmla="*/ 2147483647 w 1259"/>
              <a:gd name="T73" fmla="*/ 0 h 238"/>
              <a:gd name="T74" fmla="*/ 2147483647 w 1259"/>
              <a:gd name="T75" fmla="*/ 0 h 238"/>
              <a:gd name="T76" fmla="*/ 2147483647 w 1259"/>
              <a:gd name="T77" fmla="*/ 2147483647 h 238"/>
              <a:gd name="T78" fmla="*/ 2147483647 w 1259"/>
              <a:gd name="T79" fmla="*/ 2147483647 h 238"/>
              <a:gd name="T80" fmla="*/ 2147483647 w 1259"/>
              <a:gd name="T81" fmla="*/ 2147483647 h 238"/>
              <a:gd name="T82" fmla="*/ 2147483647 w 1259"/>
              <a:gd name="T83" fmla="*/ 2147483647 h 238"/>
              <a:gd name="T84" fmla="*/ 2147483647 w 1259"/>
              <a:gd name="T85" fmla="*/ 2147483647 h 238"/>
              <a:gd name="T86" fmla="*/ 2147483647 w 1259"/>
              <a:gd name="T87" fmla="*/ 2147483647 h 238"/>
              <a:gd name="T88" fmla="*/ 2147483647 w 1259"/>
              <a:gd name="T89" fmla="*/ 2147483647 h 238"/>
              <a:gd name="T90" fmla="*/ 2147483647 w 1259"/>
              <a:gd name="T91" fmla="*/ 2147483647 h 238"/>
              <a:gd name="T92" fmla="*/ 2147483647 w 1259"/>
              <a:gd name="T93" fmla="*/ 2147483647 h 238"/>
              <a:gd name="T94" fmla="*/ 2147483647 w 1259"/>
              <a:gd name="T95" fmla="*/ 2147483647 h 238"/>
              <a:gd name="T96" fmla="*/ 2147483647 w 1259"/>
              <a:gd name="T97" fmla="*/ 2147483647 h 238"/>
              <a:gd name="T98" fmla="*/ 2147483647 w 1259"/>
              <a:gd name="T99" fmla="*/ 2147483647 h 238"/>
              <a:gd name="T100" fmla="*/ 2147483647 w 1259"/>
              <a:gd name="T101" fmla="*/ 2147483647 h 238"/>
              <a:gd name="T102" fmla="*/ 0 w 1259"/>
              <a:gd name="T103" fmla="*/ 2147483647 h 238"/>
              <a:gd name="T104" fmla="*/ 0 w 1259"/>
              <a:gd name="T105" fmla="*/ 2147483647 h 238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259"/>
              <a:gd name="T160" fmla="*/ 0 h 238"/>
              <a:gd name="T161" fmla="*/ 1259 w 1259"/>
              <a:gd name="T162" fmla="*/ 238 h 238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259" h="238">
                <a:moveTo>
                  <a:pt x="1258" y="233"/>
                </a:moveTo>
                <a:lnTo>
                  <a:pt x="1246" y="212"/>
                </a:lnTo>
                <a:lnTo>
                  <a:pt x="1233" y="188"/>
                </a:lnTo>
                <a:lnTo>
                  <a:pt x="1221" y="167"/>
                </a:lnTo>
                <a:lnTo>
                  <a:pt x="1205" y="147"/>
                </a:lnTo>
                <a:lnTo>
                  <a:pt x="1184" y="127"/>
                </a:lnTo>
                <a:lnTo>
                  <a:pt x="1160" y="106"/>
                </a:lnTo>
                <a:lnTo>
                  <a:pt x="1131" y="90"/>
                </a:lnTo>
                <a:lnTo>
                  <a:pt x="1094" y="82"/>
                </a:lnTo>
                <a:lnTo>
                  <a:pt x="1065" y="73"/>
                </a:lnTo>
                <a:lnTo>
                  <a:pt x="1037" y="69"/>
                </a:lnTo>
                <a:lnTo>
                  <a:pt x="1008" y="69"/>
                </a:lnTo>
                <a:lnTo>
                  <a:pt x="979" y="65"/>
                </a:lnTo>
                <a:lnTo>
                  <a:pt x="955" y="65"/>
                </a:lnTo>
                <a:lnTo>
                  <a:pt x="926" y="65"/>
                </a:lnTo>
                <a:lnTo>
                  <a:pt x="897" y="65"/>
                </a:lnTo>
                <a:lnTo>
                  <a:pt x="869" y="69"/>
                </a:lnTo>
                <a:lnTo>
                  <a:pt x="844" y="69"/>
                </a:lnTo>
                <a:lnTo>
                  <a:pt x="824" y="69"/>
                </a:lnTo>
                <a:lnTo>
                  <a:pt x="803" y="69"/>
                </a:lnTo>
                <a:lnTo>
                  <a:pt x="783" y="65"/>
                </a:lnTo>
                <a:lnTo>
                  <a:pt x="758" y="65"/>
                </a:lnTo>
                <a:lnTo>
                  <a:pt x="737" y="65"/>
                </a:lnTo>
                <a:lnTo>
                  <a:pt x="717" y="65"/>
                </a:lnTo>
                <a:lnTo>
                  <a:pt x="696" y="65"/>
                </a:lnTo>
                <a:lnTo>
                  <a:pt x="664" y="61"/>
                </a:lnTo>
                <a:lnTo>
                  <a:pt x="631" y="57"/>
                </a:lnTo>
                <a:lnTo>
                  <a:pt x="598" y="49"/>
                </a:lnTo>
                <a:lnTo>
                  <a:pt x="569" y="45"/>
                </a:lnTo>
                <a:lnTo>
                  <a:pt x="537" y="37"/>
                </a:lnTo>
                <a:lnTo>
                  <a:pt x="508" y="28"/>
                </a:lnTo>
                <a:lnTo>
                  <a:pt x="475" y="20"/>
                </a:lnTo>
                <a:lnTo>
                  <a:pt x="442" y="12"/>
                </a:lnTo>
                <a:lnTo>
                  <a:pt x="418" y="8"/>
                </a:lnTo>
                <a:lnTo>
                  <a:pt x="393" y="4"/>
                </a:lnTo>
                <a:lnTo>
                  <a:pt x="364" y="4"/>
                </a:lnTo>
                <a:lnTo>
                  <a:pt x="340" y="0"/>
                </a:lnTo>
                <a:lnTo>
                  <a:pt x="311" y="0"/>
                </a:lnTo>
                <a:lnTo>
                  <a:pt x="282" y="4"/>
                </a:lnTo>
                <a:lnTo>
                  <a:pt x="254" y="8"/>
                </a:lnTo>
                <a:lnTo>
                  <a:pt x="225" y="16"/>
                </a:lnTo>
                <a:lnTo>
                  <a:pt x="196" y="28"/>
                </a:lnTo>
                <a:lnTo>
                  <a:pt x="168" y="41"/>
                </a:lnTo>
                <a:lnTo>
                  <a:pt x="139" y="53"/>
                </a:lnTo>
                <a:lnTo>
                  <a:pt x="114" y="73"/>
                </a:lnTo>
                <a:lnTo>
                  <a:pt x="90" y="90"/>
                </a:lnTo>
                <a:lnTo>
                  <a:pt x="65" y="114"/>
                </a:lnTo>
                <a:lnTo>
                  <a:pt x="45" y="143"/>
                </a:lnTo>
                <a:lnTo>
                  <a:pt x="24" y="176"/>
                </a:lnTo>
                <a:lnTo>
                  <a:pt x="12" y="192"/>
                </a:lnTo>
                <a:lnTo>
                  <a:pt x="8" y="208"/>
                </a:lnTo>
                <a:lnTo>
                  <a:pt x="0" y="225"/>
                </a:lnTo>
                <a:lnTo>
                  <a:pt x="0" y="237"/>
                </a:lnTo>
              </a:path>
            </a:pathLst>
          </a:custGeom>
          <a:noFill/>
          <a:ln w="12700" cap="rnd" cmpd="sng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03" name="Freeform 35"/>
          <p:cNvSpPr>
            <a:spLocks/>
          </p:cNvSpPr>
          <p:nvPr/>
        </p:nvSpPr>
        <p:spPr bwMode="auto">
          <a:xfrm>
            <a:off x="3575051" y="1412082"/>
            <a:ext cx="1535113" cy="245269"/>
          </a:xfrm>
          <a:custGeom>
            <a:avLst/>
            <a:gdLst>
              <a:gd name="T0" fmla="*/ 0 w 1088"/>
              <a:gd name="T1" fmla="*/ 2147483647 h 206"/>
              <a:gd name="T2" fmla="*/ 0 w 1088"/>
              <a:gd name="T3" fmla="*/ 2147483647 h 206"/>
              <a:gd name="T4" fmla="*/ 0 w 1088"/>
              <a:gd name="T5" fmla="*/ 2147483647 h 206"/>
              <a:gd name="T6" fmla="*/ 2147483647 w 1088"/>
              <a:gd name="T7" fmla="*/ 2147483647 h 206"/>
              <a:gd name="T8" fmla="*/ 2147483647 w 1088"/>
              <a:gd name="T9" fmla="*/ 2147483647 h 206"/>
              <a:gd name="T10" fmla="*/ 2147483647 w 1088"/>
              <a:gd name="T11" fmla="*/ 2147483647 h 206"/>
              <a:gd name="T12" fmla="*/ 2147483647 w 1088"/>
              <a:gd name="T13" fmla="*/ 2147483647 h 206"/>
              <a:gd name="T14" fmla="*/ 2147483647 w 1088"/>
              <a:gd name="T15" fmla="*/ 2147483647 h 206"/>
              <a:gd name="T16" fmla="*/ 2147483647 w 1088"/>
              <a:gd name="T17" fmla="*/ 2147483647 h 206"/>
              <a:gd name="T18" fmla="*/ 2147483647 w 1088"/>
              <a:gd name="T19" fmla="*/ 2147483647 h 206"/>
              <a:gd name="T20" fmla="*/ 2147483647 w 1088"/>
              <a:gd name="T21" fmla="*/ 2147483647 h 206"/>
              <a:gd name="T22" fmla="*/ 2147483647 w 1088"/>
              <a:gd name="T23" fmla="*/ 2147483647 h 206"/>
              <a:gd name="T24" fmla="*/ 2147483647 w 1088"/>
              <a:gd name="T25" fmla="*/ 2147483647 h 206"/>
              <a:gd name="T26" fmla="*/ 2147483647 w 1088"/>
              <a:gd name="T27" fmla="*/ 2147483647 h 206"/>
              <a:gd name="T28" fmla="*/ 2147483647 w 1088"/>
              <a:gd name="T29" fmla="*/ 0 h 206"/>
              <a:gd name="T30" fmla="*/ 2147483647 w 1088"/>
              <a:gd name="T31" fmla="*/ 0 h 206"/>
              <a:gd name="T32" fmla="*/ 2147483647 w 1088"/>
              <a:gd name="T33" fmla="*/ 0 h 206"/>
              <a:gd name="T34" fmla="*/ 2147483647 w 1088"/>
              <a:gd name="T35" fmla="*/ 2147483647 h 206"/>
              <a:gd name="T36" fmla="*/ 2147483647 w 1088"/>
              <a:gd name="T37" fmla="*/ 2147483647 h 206"/>
              <a:gd name="T38" fmla="*/ 2147483647 w 1088"/>
              <a:gd name="T39" fmla="*/ 2147483647 h 206"/>
              <a:gd name="T40" fmla="*/ 2147483647 w 1088"/>
              <a:gd name="T41" fmla="*/ 2147483647 h 206"/>
              <a:gd name="T42" fmla="*/ 2147483647 w 1088"/>
              <a:gd name="T43" fmla="*/ 2147483647 h 206"/>
              <a:gd name="T44" fmla="*/ 2147483647 w 1088"/>
              <a:gd name="T45" fmla="*/ 2147483647 h 206"/>
              <a:gd name="T46" fmla="*/ 2147483647 w 1088"/>
              <a:gd name="T47" fmla="*/ 2147483647 h 206"/>
              <a:gd name="T48" fmla="*/ 2147483647 w 1088"/>
              <a:gd name="T49" fmla="*/ 2147483647 h 206"/>
              <a:gd name="T50" fmla="*/ 2147483647 w 1088"/>
              <a:gd name="T51" fmla="*/ 2147483647 h 206"/>
              <a:gd name="T52" fmla="*/ 2147483647 w 1088"/>
              <a:gd name="T53" fmla="*/ 2147483647 h 206"/>
              <a:gd name="T54" fmla="*/ 2147483647 w 1088"/>
              <a:gd name="T55" fmla="*/ 2147483647 h 206"/>
              <a:gd name="T56" fmla="*/ 2147483647 w 1088"/>
              <a:gd name="T57" fmla="*/ 2147483647 h 206"/>
              <a:gd name="T58" fmla="*/ 2147483647 w 1088"/>
              <a:gd name="T59" fmla="*/ 2147483647 h 206"/>
              <a:gd name="T60" fmla="*/ 2147483647 w 1088"/>
              <a:gd name="T61" fmla="*/ 2147483647 h 206"/>
              <a:gd name="T62" fmla="*/ 2147483647 w 1088"/>
              <a:gd name="T63" fmla="*/ 2147483647 h 206"/>
              <a:gd name="T64" fmla="*/ 2147483647 w 1088"/>
              <a:gd name="T65" fmla="*/ 2147483647 h 206"/>
              <a:gd name="T66" fmla="*/ 2147483647 w 1088"/>
              <a:gd name="T67" fmla="*/ 2147483647 h 206"/>
              <a:gd name="T68" fmla="*/ 2147483647 w 1088"/>
              <a:gd name="T69" fmla="*/ 2147483647 h 206"/>
              <a:gd name="T70" fmla="*/ 2147483647 w 1088"/>
              <a:gd name="T71" fmla="*/ 2147483647 h 206"/>
              <a:gd name="T72" fmla="*/ 2147483647 w 1088"/>
              <a:gd name="T73" fmla="*/ 2147483647 h 206"/>
              <a:gd name="T74" fmla="*/ 2147483647 w 1088"/>
              <a:gd name="T75" fmla="*/ 2147483647 h 206"/>
              <a:gd name="T76" fmla="*/ 2147483647 w 1088"/>
              <a:gd name="T77" fmla="*/ 2147483647 h 206"/>
              <a:gd name="T78" fmla="*/ 2147483647 w 1088"/>
              <a:gd name="T79" fmla="*/ 2147483647 h 206"/>
              <a:gd name="T80" fmla="*/ 2147483647 w 1088"/>
              <a:gd name="T81" fmla="*/ 2147483647 h 206"/>
              <a:gd name="T82" fmla="*/ 2147483647 w 1088"/>
              <a:gd name="T83" fmla="*/ 2147483647 h 206"/>
              <a:gd name="T84" fmla="*/ 2147483647 w 1088"/>
              <a:gd name="T85" fmla="*/ 2147483647 h 206"/>
              <a:gd name="T86" fmla="*/ 2147483647 w 1088"/>
              <a:gd name="T87" fmla="*/ 2147483647 h 206"/>
              <a:gd name="T88" fmla="*/ 2147483647 w 1088"/>
              <a:gd name="T89" fmla="*/ 2147483647 h 206"/>
              <a:gd name="T90" fmla="*/ 2147483647 w 1088"/>
              <a:gd name="T91" fmla="*/ 2147483647 h 206"/>
              <a:gd name="T92" fmla="*/ 2147483647 w 1088"/>
              <a:gd name="T93" fmla="*/ 2147483647 h 206"/>
              <a:gd name="T94" fmla="*/ 2147483647 w 1088"/>
              <a:gd name="T95" fmla="*/ 2147483647 h 20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088"/>
              <a:gd name="T145" fmla="*/ 0 h 206"/>
              <a:gd name="T146" fmla="*/ 1088 w 1088"/>
              <a:gd name="T147" fmla="*/ 206 h 20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088" h="206">
                <a:moveTo>
                  <a:pt x="0" y="205"/>
                </a:moveTo>
                <a:lnTo>
                  <a:pt x="0" y="192"/>
                </a:lnTo>
                <a:lnTo>
                  <a:pt x="0" y="184"/>
                </a:lnTo>
                <a:lnTo>
                  <a:pt x="9" y="172"/>
                </a:lnTo>
                <a:lnTo>
                  <a:pt x="29" y="139"/>
                </a:lnTo>
                <a:lnTo>
                  <a:pt x="50" y="115"/>
                </a:lnTo>
                <a:lnTo>
                  <a:pt x="74" y="90"/>
                </a:lnTo>
                <a:lnTo>
                  <a:pt x="99" y="70"/>
                </a:lnTo>
                <a:lnTo>
                  <a:pt x="123" y="53"/>
                </a:lnTo>
                <a:lnTo>
                  <a:pt x="152" y="37"/>
                </a:lnTo>
                <a:lnTo>
                  <a:pt x="181" y="25"/>
                </a:lnTo>
                <a:lnTo>
                  <a:pt x="209" y="17"/>
                </a:lnTo>
                <a:lnTo>
                  <a:pt x="238" y="8"/>
                </a:lnTo>
                <a:lnTo>
                  <a:pt x="267" y="4"/>
                </a:lnTo>
                <a:lnTo>
                  <a:pt x="295" y="0"/>
                </a:lnTo>
                <a:lnTo>
                  <a:pt x="324" y="0"/>
                </a:lnTo>
                <a:lnTo>
                  <a:pt x="349" y="0"/>
                </a:lnTo>
                <a:lnTo>
                  <a:pt x="377" y="4"/>
                </a:lnTo>
                <a:lnTo>
                  <a:pt x="402" y="8"/>
                </a:lnTo>
                <a:lnTo>
                  <a:pt x="427" y="12"/>
                </a:lnTo>
                <a:lnTo>
                  <a:pt x="459" y="17"/>
                </a:lnTo>
                <a:lnTo>
                  <a:pt x="492" y="25"/>
                </a:lnTo>
                <a:lnTo>
                  <a:pt x="521" y="33"/>
                </a:lnTo>
                <a:lnTo>
                  <a:pt x="554" y="41"/>
                </a:lnTo>
                <a:lnTo>
                  <a:pt x="582" y="49"/>
                </a:lnTo>
                <a:lnTo>
                  <a:pt x="615" y="53"/>
                </a:lnTo>
                <a:lnTo>
                  <a:pt x="648" y="62"/>
                </a:lnTo>
                <a:lnTo>
                  <a:pt x="681" y="62"/>
                </a:lnTo>
                <a:lnTo>
                  <a:pt x="701" y="62"/>
                </a:lnTo>
                <a:lnTo>
                  <a:pt x="722" y="66"/>
                </a:lnTo>
                <a:lnTo>
                  <a:pt x="742" y="66"/>
                </a:lnTo>
                <a:lnTo>
                  <a:pt x="767" y="66"/>
                </a:lnTo>
                <a:lnTo>
                  <a:pt x="787" y="66"/>
                </a:lnTo>
                <a:lnTo>
                  <a:pt x="808" y="66"/>
                </a:lnTo>
                <a:lnTo>
                  <a:pt x="828" y="66"/>
                </a:lnTo>
                <a:lnTo>
                  <a:pt x="853" y="66"/>
                </a:lnTo>
                <a:lnTo>
                  <a:pt x="882" y="66"/>
                </a:lnTo>
                <a:lnTo>
                  <a:pt x="910" y="66"/>
                </a:lnTo>
                <a:lnTo>
                  <a:pt x="939" y="66"/>
                </a:lnTo>
                <a:lnTo>
                  <a:pt x="972" y="70"/>
                </a:lnTo>
                <a:lnTo>
                  <a:pt x="1001" y="70"/>
                </a:lnTo>
                <a:lnTo>
                  <a:pt x="1029" y="74"/>
                </a:lnTo>
                <a:lnTo>
                  <a:pt x="1058" y="82"/>
                </a:lnTo>
                <a:lnTo>
                  <a:pt x="1087" y="86"/>
                </a:lnTo>
                <a:lnTo>
                  <a:pt x="1078" y="107"/>
                </a:lnTo>
                <a:lnTo>
                  <a:pt x="1066" y="131"/>
                </a:lnTo>
                <a:lnTo>
                  <a:pt x="1054" y="152"/>
                </a:lnTo>
                <a:lnTo>
                  <a:pt x="1046" y="172"/>
                </a:lnTo>
              </a:path>
            </a:pathLst>
          </a:custGeom>
          <a:noFill/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04" name="Line 36"/>
          <p:cNvSpPr>
            <a:spLocks noChangeShapeType="1"/>
          </p:cNvSpPr>
          <p:nvPr/>
        </p:nvSpPr>
        <p:spPr bwMode="auto">
          <a:xfrm>
            <a:off x="5078413" y="1577578"/>
            <a:ext cx="6350" cy="4763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2805" name="Freeform 37"/>
          <p:cNvSpPr>
            <a:spLocks/>
          </p:cNvSpPr>
          <p:nvPr/>
        </p:nvSpPr>
        <p:spPr bwMode="auto">
          <a:xfrm>
            <a:off x="4743450" y="1539479"/>
            <a:ext cx="88900" cy="20240"/>
          </a:xfrm>
          <a:custGeom>
            <a:avLst/>
            <a:gdLst>
              <a:gd name="T0" fmla="*/ 0 w 63"/>
              <a:gd name="T1" fmla="*/ 0 h 17"/>
              <a:gd name="T2" fmla="*/ 2147483647 w 63"/>
              <a:gd name="T3" fmla="*/ 2147483647 h 17"/>
              <a:gd name="T4" fmla="*/ 2147483647 w 63"/>
              <a:gd name="T5" fmla="*/ 2147483647 h 17"/>
              <a:gd name="T6" fmla="*/ 2147483647 w 63"/>
              <a:gd name="T7" fmla="*/ 2147483647 h 17"/>
              <a:gd name="T8" fmla="*/ 2147483647 w 63"/>
              <a:gd name="T9" fmla="*/ 2147483647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3"/>
              <a:gd name="T16" fmla="*/ 0 h 17"/>
              <a:gd name="T17" fmla="*/ 63 w 63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3" h="17">
                <a:moveTo>
                  <a:pt x="0" y="0"/>
                </a:moveTo>
                <a:lnTo>
                  <a:pt x="17" y="5"/>
                </a:lnTo>
                <a:lnTo>
                  <a:pt x="29" y="10"/>
                </a:lnTo>
                <a:lnTo>
                  <a:pt x="45" y="16"/>
                </a:lnTo>
                <a:lnTo>
                  <a:pt x="62" y="16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06" name="Freeform 38"/>
          <p:cNvSpPr>
            <a:spLocks/>
          </p:cNvSpPr>
          <p:nvPr/>
        </p:nvSpPr>
        <p:spPr bwMode="auto">
          <a:xfrm>
            <a:off x="3516314" y="1670448"/>
            <a:ext cx="65087" cy="658415"/>
          </a:xfrm>
          <a:custGeom>
            <a:avLst/>
            <a:gdLst>
              <a:gd name="T0" fmla="*/ 2147483647 w 46"/>
              <a:gd name="T1" fmla="*/ 0 h 553"/>
              <a:gd name="T2" fmla="*/ 2147483647 w 46"/>
              <a:gd name="T3" fmla="*/ 2147483647 h 553"/>
              <a:gd name="T4" fmla="*/ 0 w 46"/>
              <a:gd name="T5" fmla="*/ 2147483647 h 553"/>
              <a:gd name="T6" fmla="*/ 0 w 46"/>
              <a:gd name="T7" fmla="*/ 2147483647 h 553"/>
              <a:gd name="T8" fmla="*/ 0 w 46"/>
              <a:gd name="T9" fmla="*/ 2147483647 h 553"/>
              <a:gd name="T10" fmla="*/ 0 w 46"/>
              <a:gd name="T11" fmla="*/ 2147483647 h 553"/>
              <a:gd name="T12" fmla="*/ 2147483647 w 46"/>
              <a:gd name="T13" fmla="*/ 2147483647 h 553"/>
              <a:gd name="T14" fmla="*/ 2147483647 w 46"/>
              <a:gd name="T15" fmla="*/ 2147483647 h 553"/>
              <a:gd name="T16" fmla="*/ 2147483647 w 46"/>
              <a:gd name="T17" fmla="*/ 2147483647 h 553"/>
              <a:gd name="T18" fmla="*/ 2147483647 w 46"/>
              <a:gd name="T19" fmla="*/ 2147483647 h 553"/>
              <a:gd name="T20" fmla="*/ 2147483647 w 46"/>
              <a:gd name="T21" fmla="*/ 2147483647 h 553"/>
              <a:gd name="T22" fmla="*/ 2147483647 w 46"/>
              <a:gd name="T23" fmla="*/ 2147483647 h 553"/>
              <a:gd name="T24" fmla="*/ 2147483647 w 46"/>
              <a:gd name="T25" fmla="*/ 2147483647 h 553"/>
              <a:gd name="T26" fmla="*/ 2147483647 w 46"/>
              <a:gd name="T27" fmla="*/ 2147483647 h 553"/>
              <a:gd name="T28" fmla="*/ 2147483647 w 46"/>
              <a:gd name="T29" fmla="*/ 2147483647 h 553"/>
              <a:gd name="T30" fmla="*/ 2147483647 w 46"/>
              <a:gd name="T31" fmla="*/ 2147483647 h 553"/>
              <a:gd name="T32" fmla="*/ 2147483647 w 46"/>
              <a:gd name="T33" fmla="*/ 2147483647 h 55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6"/>
              <a:gd name="T52" fmla="*/ 0 h 553"/>
              <a:gd name="T53" fmla="*/ 46 w 46"/>
              <a:gd name="T54" fmla="*/ 553 h 553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6" h="553">
                <a:moveTo>
                  <a:pt x="9" y="0"/>
                </a:moveTo>
                <a:lnTo>
                  <a:pt x="4" y="33"/>
                </a:lnTo>
                <a:lnTo>
                  <a:pt x="0" y="65"/>
                </a:lnTo>
                <a:lnTo>
                  <a:pt x="0" y="98"/>
                </a:lnTo>
                <a:lnTo>
                  <a:pt x="0" y="131"/>
                </a:lnTo>
                <a:lnTo>
                  <a:pt x="0" y="164"/>
                </a:lnTo>
                <a:lnTo>
                  <a:pt x="4" y="196"/>
                </a:lnTo>
                <a:lnTo>
                  <a:pt x="4" y="229"/>
                </a:lnTo>
                <a:lnTo>
                  <a:pt x="9" y="262"/>
                </a:lnTo>
                <a:lnTo>
                  <a:pt x="13" y="299"/>
                </a:lnTo>
                <a:lnTo>
                  <a:pt x="21" y="336"/>
                </a:lnTo>
                <a:lnTo>
                  <a:pt x="25" y="372"/>
                </a:lnTo>
                <a:lnTo>
                  <a:pt x="29" y="405"/>
                </a:lnTo>
                <a:lnTo>
                  <a:pt x="33" y="442"/>
                </a:lnTo>
                <a:lnTo>
                  <a:pt x="37" y="479"/>
                </a:lnTo>
                <a:lnTo>
                  <a:pt x="41" y="516"/>
                </a:lnTo>
                <a:lnTo>
                  <a:pt x="45" y="552"/>
                </a:lnTo>
              </a:path>
            </a:pathLst>
          </a:custGeom>
          <a:noFill/>
          <a:ln w="28575" cap="rnd" cmpd="sng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07" name="Freeform 39"/>
          <p:cNvSpPr>
            <a:spLocks/>
          </p:cNvSpPr>
          <p:nvPr/>
        </p:nvSpPr>
        <p:spPr bwMode="auto">
          <a:xfrm>
            <a:off x="3546475" y="1675210"/>
            <a:ext cx="71438" cy="658415"/>
          </a:xfrm>
          <a:custGeom>
            <a:avLst/>
            <a:gdLst>
              <a:gd name="T0" fmla="*/ 2147483647 w 50"/>
              <a:gd name="T1" fmla="*/ 0 h 553"/>
              <a:gd name="T2" fmla="*/ 2147483647 w 50"/>
              <a:gd name="T3" fmla="*/ 2147483647 h 553"/>
              <a:gd name="T4" fmla="*/ 2147483647 w 50"/>
              <a:gd name="T5" fmla="*/ 2147483647 h 553"/>
              <a:gd name="T6" fmla="*/ 0 w 50"/>
              <a:gd name="T7" fmla="*/ 2147483647 h 553"/>
              <a:gd name="T8" fmla="*/ 0 w 50"/>
              <a:gd name="T9" fmla="*/ 2147483647 h 553"/>
              <a:gd name="T10" fmla="*/ 0 w 50"/>
              <a:gd name="T11" fmla="*/ 2147483647 h 553"/>
              <a:gd name="T12" fmla="*/ 2147483647 w 50"/>
              <a:gd name="T13" fmla="*/ 2147483647 h 553"/>
              <a:gd name="T14" fmla="*/ 2147483647 w 50"/>
              <a:gd name="T15" fmla="*/ 2147483647 h 553"/>
              <a:gd name="T16" fmla="*/ 2147483647 w 50"/>
              <a:gd name="T17" fmla="*/ 2147483647 h 553"/>
              <a:gd name="T18" fmla="*/ 2147483647 w 50"/>
              <a:gd name="T19" fmla="*/ 2147483647 h 553"/>
              <a:gd name="T20" fmla="*/ 2147483647 w 50"/>
              <a:gd name="T21" fmla="*/ 2147483647 h 553"/>
              <a:gd name="T22" fmla="*/ 2147483647 w 50"/>
              <a:gd name="T23" fmla="*/ 2147483647 h 553"/>
              <a:gd name="T24" fmla="*/ 2147483647 w 50"/>
              <a:gd name="T25" fmla="*/ 2147483647 h 553"/>
              <a:gd name="T26" fmla="*/ 2147483647 w 50"/>
              <a:gd name="T27" fmla="*/ 2147483647 h 553"/>
              <a:gd name="T28" fmla="*/ 2147483647 w 50"/>
              <a:gd name="T29" fmla="*/ 2147483647 h 553"/>
              <a:gd name="T30" fmla="*/ 2147483647 w 50"/>
              <a:gd name="T31" fmla="*/ 2147483647 h 553"/>
              <a:gd name="T32" fmla="*/ 2147483647 w 50"/>
              <a:gd name="T33" fmla="*/ 2147483647 h 55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50"/>
              <a:gd name="T52" fmla="*/ 0 h 553"/>
              <a:gd name="T53" fmla="*/ 50 w 50"/>
              <a:gd name="T54" fmla="*/ 553 h 553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50" h="553">
                <a:moveTo>
                  <a:pt x="16" y="0"/>
                </a:moveTo>
                <a:lnTo>
                  <a:pt x="8" y="33"/>
                </a:lnTo>
                <a:lnTo>
                  <a:pt x="4" y="61"/>
                </a:lnTo>
                <a:lnTo>
                  <a:pt x="0" y="90"/>
                </a:lnTo>
                <a:lnTo>
                  <a:pt x="0" y="123"/>
                </a:lnTo>
                <a:lnTo>
                  <a:pt x="0" y="152"/>
                </a:lnTo>
                <a:lnTo>
                  <a:pt x="4" y="180"/>
                </a:lnTo>
                <a:lnTo>
                  <a:pt x="8" y="213"/>
                </a:lnTo>
                <a:lnTo>
                  <a:pt x="12" y="242"/>
                </a:lnTo>
                <a:lnTo>
                  <a:pt x="16" y="278"/>
                </a:lnTo>
                <a:lnTo>
                  <a:pt x="20" y="319"/>
                </a:lnTo>
                <a:lnTo>
                  <a:pt x="24" y="356"/>
                </a:lnTo>
                <a:lnTo>
                  <a:pt x="29" y="397"/>
                </a:lnTo>
                <a:lnTo>
                  <a:pt x="33" y="434"/>
                </a:lnTo>
                <a:lnTo>
                  <a:pt x="41" y="475"/>
                </a:lnTo>
                <a:lnTo>
                  <a:pt x="45" y="512"/>
                </a:lnTo>
                <a:lnTo>
                  <a:pt x="49" y="552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08" name="Freeform 40"/>
          <p:cNvSpPr>
            <a:spLocks/>
          </p:cNvSpPr>
          <p:nvPr/>
        </p:nvSpPr>
        <p:spPr bwMode="auto">
          <a:xfrm>
            <a:off x="3568700" y="1684735"/>
            <a:ext cx="88900" cy="692944"/>
          </a:xfrm>
          <a:custGeom>
            <a:avLst/>
            <a:gdLst>
              <a:gd name="T0" fmla="*/ 2147483647 w 63"/>
              <a:gd name="T1" fmla="*/ 0 h 582"/>
              <a:gd name="T2" fmla="*/ 2147483647 w 63"/>
              <a:gd name="T3" fmla="*/ 2147483647 h 582"/>
              <a:gd name="T4" fmla="*/ 2147483647 w 63"/>
              <a:gd name="T5" fmla="*/ 2147483647 h 582"/>
              <a:gd name="T6" fmla="*/ 0 w 63"/>
              <a:gd name="T7" fmla="*/ 2147483647 h 582"/>
              <a:gd name="T8" fmla="*/ 0 w 63"/>
              <a:gd name="T9" fmla="*/ 2147483647 h 582"/>
              <a:gd name="T10" fmla="*/ 2147483647 w 63"/>
              <a:gd name="T11" fmla="*/ 2147483647 h 582"/>
              <a:gd name="T12" fmla="*/ 2147483647 w 63"/>
              <a:gd name="T13" fmla="*/ 2147483647 h 582"/>
              <a:gd name="T14" fmla="*/ 2147483647 w 63"/>
              <a:gd name="T15" fmla="*/ 2147483647 h 582"/>
              <a:gd name="T16" fmla="*/ 2147483647 w 63"/>
              <a:gd name="T17" fmla="*/ 2147483647 h 582"/>
              <a:gd name="T18" fmla="*/ 2147483647 w 63"/>
              <a:gd name="T19" fmla="*/ 2147483647 h 582"/>
              <a:gd name="T20" fmla="*/ 2147483647 w 63"/>
              <a:gd name="T21" fmla="*/ 2147483647 h 582"/>
              <a:gd name="T22" fmla="*/ 2147483647 w 63"/>
              <a:gd name="T23" fmla="*/ 2147483647 h 582"/>
              <a:gd name="T24" fmla="*/ 2147483647 w 63"/>
              <a:gd name="T25" fmla="*/ 2147483647 h 582"/>
              <a:gd name="T26" fmla="*/ 2147483647 w 63"/>
              <a:gd name="T27" fmla="*/ 2147483647 h 582"/>
              <a:gd name="T28" fmla="*/ 2147483647 w 63"/>
              <a:gd name="T29" fmla="*/ 2147483647 h 582"/>
              <a:gd name="T30" fmla="*/ 2147483647 w 63"/>
              <a:gd name="T31" fmla="*/ 2147483647 h 582"/>
              <a:gd name="T32" fmla="*/ 2147483647 w 63"/>
              <a:gd name="T33" fmla="*/ 2147483647 h 58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63"/>
              <a:gd name="T52" fmla="*/ 0 h 582"/>
              <a:gd name="T53" fmla="*/ 63 w 63"/>
              <a:gd name="T54" fmla="*/ 582 h 582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63" h="582">
                <a:moveTo>
                  <a:pt x="17" y="0"/>
                </a:moveTo>
                <a:lnTo>
                  <a:pt x="8" y="37"/>
                </a:lnTo>
                <a:lnTo>
                  <a:pt x="4" y="70"/>
                </a:lnTo>
                <a:lnTo>
                  <a:pt x="0" y="103"/>
                </a:lnTo>
                <a:lnTo>
                  <a:pt x="0" y="135"/>
                </a:lnTo>
                <a:lnTo>
                  <a:pt x="4" y="168"/>
                </a:lnTo>
                <a:lnTo>
                  <a:pt x="8" y="205"/>
                </a:lnTo>
                <a:lnTo>
                  <a:pt x="8" y="238"/>
                </a:lnTo>
                <a:lnTo>
                  <a:pt x="13" y="270"/>
                </a:lnTo>
                <a:lnTo>
                  <a:pt x="17" y="311"/>
                </a:lnTo>
                <a:lnTo>
                  <a:pt x="21" y="348"/>
                </a:lnTo>
                <a:lnTo>
                  <a:pt x="29" y="389"/>
                </a:lnTo>
                <a:lnTo>
                  <a:pt x="33" y="426"/>
                </a:lnTo>
                <a:lnTo>
                  <a:pt x="41" y="467"/>
                </a:lnTo>
                <a:lnTo>
                  <a:pt x="49" y="504"/>
                </a:lnTo>
                <a:lnTo>
                  <a:pt x="58" y="540"/>
                </a:lnTo>
                <a:lnTo>
                  <a:pt x="62" y="581"/>
                </a:lnTo>
              </a:path>
            </a:pathLst>
          </a:custGeom>
          <a:noFill/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09" name="Freeform 41"/>
          <p:cNvSpPr>
            <a:spLocks/>
          </p:cNvSpPr>
          <p:nvPr/>
        </p:nvSpPr>
        <p:spPr bwMode="auto">
          <a:xfrm>
            <a:off x="3736975" y="2322910"/>
            <a:ext cx="458788" cy="664369"/>
          </a:xfrm>
          <a:custGeom>
            <a:avLst/>
            <a:gdLst>
              <a:gd name="T0" fmla="*/ 2147483647 w 325"/>
              <a:gd name="T1" fmla="*/ 2147483647 h 558"/>
              <a:gd name="T2" fmla="*/ 2147483647 w 325"/>
              <a:gd name="T3" fmla="*/ 2147483647 h 558"/>
              <a:gd name="T4" fmla="*/ 2147483647 w 325"/>
              <a:gd name="T5" fmla="*/ 2147483647 h 558"/>
              <a:gd name="T6" fmla="*/ 2147483647 w 325"/>
              <a:gd name="T7" fmla="*/ 2147483647 h 558"/>
              <a:gd name="T8" fmla="*/ 2147483647 w 325"/>
              <a:gd name="T9" fmla="*/ 2147483647 h 558"/>
              <a:gd name="T10" fmla="*/ 2147483647 w 325"/>
              <a:gd name="T11" fmla="*/ 2147483647 h 558"/>
              <a:gd name="T12" fmla="*/ 2147483647 w 325"/>
              <a:gd name="T13" fmla="*/ 2147483647 h 558"/>
              <a:gd name="T14" fmla="*/ 2147483647 w 325"/>
              <a:gd name="T15" fmla="*/ 2147483647 h 558"/>
              <a:gd name="T16" fmla="*/ 2147483647 w 325"/>
              <a:gd name="T17" fmla="*/ 0 h 558"/>
              <a:gd name="T18" fmla="*/ 2147483647 w 325"/>
              <a:gd name="T19" fmla="*/ 2147483647 h 558"/>
              <a:gd name="T20" fmla="*/ 2147483647 w 325"/>
              <a:gd name="T21" fmla="*/ 2147483647 h 558"/>
              <a:gd name="T22" fmla="*/ 2147483647 w 325"/>
              <a:gd name="T23" fmla="*/ 2147483647 h 558"/>
              <a:gd name="T24" fmla="*/ 2147483647 w 325"/>
              <a:gd name="T25" fmla="*/ 2147483647 h 558"/>
              <a:gd name="T26" fmla="*/ 2147483647 w 325"/>
              <a:gd name="T27" fmla="*/ 2147483647 h 558"/>
              <a:gd name="T28" fmla="*/ 2147483647 w 325"/>
              <a:gd name="T29" fmla="*/ 2147483647 h 558"/>
              <a:gd name="T30" fmla="*/ 2147483647 w 325"/>
              <a:gd name="T31" fmla="*/ 2147483647 h 558"/>
              <a:gd name="T32" fmla="*/ 2147483647 w 325"/>
              <a:gd name="T33" fmla="*/ 2147483647 h 558"/>
              <a:gd name="T34" fmla="*/ 2147483647 w 325"/>
              <a:gd name="T35" fmla="*/ 2147483647 h 558"/>
              <a:gd name="T36" fmla="*/ 2147483647 w 325"/>
              <a:gd name="T37" fmla="*/ 2147483647 h 558"/>
              <a:gd name="T38" fmla="*/ 2147483647 w 325"/>
              <a:gd name="T39" fmla="*/ 2147483647 h 558"/>
              <a:gd name="T40" fmla="*/ 2147483647 w 325"/>
              <a:gd name="T41" fmla="*/ 2147483647 h 558"/>
              <a:gd name="T42" fmla="*/ 2147483647 w 325"/>
              <a:gd name="T43" fmla="*/ 2147483647 h 558"/>
              <a:gd name="T44" fmla="*/ 2147483647 w 325"/>
              <a:gd name="T45" fmla="*/ 2147483647 h 558"/>
              <a:gd name="T46" fmla="*/ 2147483647 w 325"/>
              <a:gd name="T47" fmla="*/ 2147483647 h 558"/>
              <a:gd name="T48" fmla="*/ 2147483647 w 325"/>
              <a:gd name="T49" fmla="*/ 2147483647 h 558"/>
              <a:gd name="T50" fmla="*/ 2147483647 w 325"/>
              <a:gd name="T51" fmla="*/ 2147483647 h 558"/>
              <a:gd name="T52" fmla="*/ 2147483647 w 325"/>
              <a:gd name="T53" fmla="*/ 2147483647 h 558"/>
              <a:gd name="T54" fmla="*/ 2147483647 w 325"/>
              <a:gd name="T55" fmla="*/ 2147483647 h 558"/>
              <a:gd name="T56" fmla="*/ 0 w 325"/>
              <a:gd name="T57" fmla="*/ 2147483647 h 558"/>
              <a:gd name="T58" fmla="*/ 2147483647 w 325"/>
              <a:gd name="T59" fmla="*/ 2147483647 h 558"/>
              <a:gd name="T60" fmla="*/ 2147483647 w 325"/>
              <a:gd name="T61" fmla="*/ 2147483647 h 558"/>
              <a:gd name="T62" fmla="*/ 2147483647 w 325"/>
              <a:gd name="T63" fmla="*/ 2147483647 h 558"/>
              <a:gd name="T64" fmla="*/ 2147483647 w 325"/>
              <a:gd name="T65" fmla="*/ 2147483647 h 558"/>
              <a:gd name="T66" fmla="*/ 2147483647 w 325"/>
              <a:gd name="T67" fmla="*/ 2147483647 h 558"/>
              <a:gd name="T68" fmla="*/ 2147483647 w 325"/>
              <a:gd name="T69" fmla="*/ 2147483647 h 558"/>
              <a:gd name="T70" fmla="*/ 2147483647 w 325"/>
              <a:gd name="T71" fmla="*/ 2147483647 h 558"/>
              <a:gd name="T72" fmla="*/ 2147483647 w 325"/>
              <a:gd name="T73" fmla="*/ 2147483647 h 558"/>
              <a:gd name="T74" fmla="*/ 2147483647 w 325"/>
              <a:gd name="T75" fmla="*/ 2147483647 h 558"/>
              <a:gd name="T76" fmla="*/ 2147483647 w 325"/>
              <a:gd name="T77" fmla="*/ 2147483647 h 558"/>
              <a:gd name="T78" fmla="*/ 2147483647 w 325"/>
              <a:gd name="T79" fmla="*/ 2147483647 h 558"/>
              <a:gd name="T80" fmla="*/ 2147483647 w 325"/>
              <a:gd name="T81" fmla="*/ 2147483647 h 558"/>
              <a:gd name="T82" fmla="*/ 2147483647 w 325"/>
              <a:gd name="T83" fmla="*/ 2147483647 h 558"/>
              <a:gd name="T84" fmla="*/ 2147483647 w 325"/>
              <a:gd name="T85" fmla="*/ 2147483647 h 558"/>
              <a:gd name="T86" fmla="*/ 2147483647 w 325"/>
              <a:gd name="T87" fmla="*/ 2147483647 h 558"/>
              <a:gd name="T88" fmla="*/ 2147483647 w 325"/>
              <a:gd name="T89" fmla="*/ 2147483647 h 558"/>
              <a:gd name="T90" fmla="*/ 2147483647 w 325"/>
              <a:gd name="T91" fmla="*/ 2147483647 h 558"/>
              <a:gd name="T92" fmla="*/ 2147483647 w 325"/>
              <a:gd name="T93" fmla="*/ 2147483647 h 558"/>
              <a:gd name="T94" fmla="*/ 2147483647 w 325"/>
              <a:gd name="T95" fmla="*/ 2147483647 h 558"/>
              <a:gd name="T96" fmla="*/ 2147483647 w 325"/>
              <a:gd name="T97" fmla="*/ 2147483647 h 558"/>
              <a:gd name="T98" fmla="*/ 2147483647 w 325"/>
              <a:gd name="T99" fmla="*/ 2147483647 h 558"/>
              <a:gd name="T100" fmla="*/ 2147483647 w 325"/>
              <a:gd name="T101" fmla="*/ 2147483647 h 558"/>
              <a:gd name="T102" fmla="*/ 2147483647 w 325"/>
              <a:gd name="T103" fmla="*/ 2147483647 h 558"/>
              <a:gd name="T104" fmla="*/ 2147483647 w 325"/>
              <a:gd name="T105" fmla="*/ 2147483647 h 558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325"/>
              <a:gd name="T160" fmla="*/ 0 h 558"/>
              <a:gd name="T161" fmla="*/ 325 w 325"/>
              <a:gd name="T162" fmla="*/ 558 h 558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325" h="558">
                <a:moveTo>
                  <a:pt x="308" y="25"/>
                </a:moveTo>
                <a:lnTo>
                  <a:pt x="283" y="17"/>
                </a:lnTo>
                <a:lnTo>
                  <a:pt x="262" y="13"/>
                </a:lnTo>
                <a:lnTo>
                  <a:pt x="242" y="13"/>
                </a:lnTo>
                <a:lnTo>
                  <a:pt x="217" y="17"/>
                </a:lnTo>
                <a:lnTo>
                  <a:pt x="197" y="13"/>
                </a:lnTo>
                <a:lnTo>
                  <a:pt x="180" y="8"/>
                </a:lnTo>
                <a:lnTo>
                  <a:pt x="164" y="4"/>
                </a:lnTo>
                <a:lnTo>
                  <a:pt x="144" y="0"/>
                </a:lnTo>
                <a:lnTo>
                  <a:pt x="144" y="17"/>
                </a:lnTo>
                <a:lnTo>
                  <a:pt x="148" y="33"/>
                </a:lnTo>
                <a:lnTo>
                  <a:pt x="148" y="49"/>
                </a:lnTo>
                <a:lnTo>
                  <a:pt x="144" y="66"/>
                </a:lnTo>
                <a:lnTo>
                  <a:pt x="144" y="86"/>
                </a:lnTo>
                <a:lnTo>
                  <a:pt x="135" y="103"/>
                </a:lnTo>
                <a:lnTo>
                  <a:pt x="127" y="119"/>
                </a:lnTo>
                <a:lnTo>
                  <a:pt x="119" y="135"/>
                </a:lnTo>
                <a:lnTo>
                  <a:pt x="119" y="164"/>
                </a:lnTo>
                <a:lnTo>
                  <a:pt x="111" y="193"/>
                </a:lnTo>
                <a:lnTo>
                  <a:pt x="103" y="221"/>
                </a:lnTo>
                <a:lnTo>
                  <a:pt x="82" y="250"/>
                </a:lnTo>
                <a:lnTo>
                  <a:pt x="82" y="278"/>
                </a:lnTo>
                <a:lnTo>
                  <a:pt x="70" y="303"/>
                </a:lnTo>
                <a:lnTo>
                  <a:pt x="58" y="323"/>
                </a:lnTo>
                <a:lnTo>
                  <a:pt x="45" y="340"/>
                </a:lnTo>
                <a:lnTo>
                  <a:pt x="45" y="377"/>
                </a:lnTo>
                <a:lnTo>
                  <a:pt x="37" y="409"/>
                </a:lnTo>
                <a:lnTo>
                  <a:pt x="17" y="434"/>
                </a:lnTo>
                <a:lnTo>
                  <a:pt x="0" y="454"/>
                </a:lnTo>
                <a:lnTo>
                  <a:pt x="17" y="475"/>
                </a:lnTo>
                <a:lnTo>
                  <a:pt x="25" y="499"/>
                </a:lnTo>
                <a:lnTo>
                  <a:pt x="25" y="524"/>
                </a:lnTo>
                <a:lnTo>
                  <a:pt x="25" y="544"/>
                </a:lnTo>
                <a:lnTo>
                  <a:pt x="49" y="536"/>
                </a:lnTo>
                <a:lnTo>
                  <a:pt x="70" y="540"/>
                </a:lnTo>
                <a:lnTo>
                  <a:pt x="82" y="549"/>
                </a:lnTo>
                <a:lnTo>
                  <a:pt x="94" y="557"/>
                </a:lnTo>
                <a:lnTo>
                  <a:pt x="115" y="536"/>
                </a:lnTo>
                <a:lnTo>
                  <a:pt x="135" y="516"/>
                </a:lnTo>
                <a:lnTo>
                  <a:pt x="156" y="495"/>
                </a:lnTo>
                <a:lnTo>
                  <a:pt x="176" y="479"/>
                </a:lnTo>
                <a:lnTo>
                  <a:pt x="197" y="467"/>
                </a:lnTo>
                <a:lnTo>
                  <a:pt x="217" y="458"/>
                </a:lnTo>
                <a:lnTo>
                  <a:pt x="238" y="450"/>
                </a:lnTo>
                <a:lnTo>
                  <a:pt x="258" y="450"/>
                </a:lnTo>
                <a:lnTo>
                  <a:pt x="267" y="434"/>
                </a:lnTo>
                <a:lnTo>
                  <a:pt x="275" y="418"/>
                </a:lnTo>
                <a:lnTo>
                  <a:pt x="287" y="397"/>
                </a:lnTo>
                <a:lnTo>
                  <a:pt x="295" y="377"/>
                </a:lnTo>
                <a:lnTo>
                  <a:pt x="303" y="356"/>
                </a:lnTo>
                <a:lnTo>
                  <a:pt x="312" y="336"/>
                </a:lnTo>
                <a:lnTo>
                  <a:pt x="320" y="319"/>
                </a:lnTo>
                <a:lnTo>
                  <a:pt x="324" y="303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10" name="Freeform 42"/>
          <p:cNvSpPr>
            <a:spLocks/>
          </p:cNvSpPr>
          <p:nvPr/>
        </p:nvSpPr>
        <p:spPr bwMode="auto">
          <a:xfrm>
            <a:off x="3863975" y="3024188"/>
            <a:ext cx="65088" cy="65485"/>
          </a:xfrm>
          <a:custGeom>
            <a:avLst/>
            <a:gdLst>
              <a:gd name="T0" fmla="*/ 0 w 46"/>
              <a:gd name="T1" fmla="*/ 0 h 55"/>
              <a:gd name="T2" fmla="*/ 0 w 46"/>
              <a:gd name="T3" fmla="*/ 2147483647 h 55"/>
              <a:gd name="T4" fmla="*/ 2147483647 w 46"/>
              <a:gd name="T5" fmla="*/ 2147483647 h 55"/>
              <a:gd name="T6" fmla="*/ 2147483647 w 46"/>
              <a:gd name="T7" fmla="*/ 2147483647 h 55"/>
              <a:gd name="T8" fmla="*/ 2147483647 w 46"/>
              <a:gd name="T9" fmla="*/ 2147483647 h 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6"/>
              <a:gd name="T16" fmla="*/ 0 h 55"/>
              <a:gd name="T17" fmla="*/ 46 w 46"/>
              <a:gd name="T18" fmla="*/ 55 h 5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6" h="55">
                <a:moveTo>
                  <a:pt x="0" y="0"/>
                </a:moveTo>
                <a:lnTo>
                  <a:pt x="0" y="21"/>
                </a:lnTo>
                <a:lnTo>
                  <a:pt x="13" y="33"/>
                </a:lnTo>
                <a:lnTo>
                  <a:pt x="29" y="45"/>
                </a:lnTo>
                <a:lnTo>
                  <a:pt x="45" y="54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11" name="Freeform 43"/>
          <p:cNvSpPr>
            <a:spLocks/>
          </p:cNvSpPr>
          <p:nvPr/>
        </p:nvSpPr>
        <p:spPr bwMode="auto">
          <a:xfrm>
            <a:off x="3968751" y="2961085"/>
            <a:ext cx="233363" cy="117872"/>
          </a:xfrm>
          <a:custGeom>
            <a:avLst/>
            <a:gdLst>
              <a:gd name="T0" fmla="*/ 2147483647 w 165"/>
              <a:gd name="T1" fmla="*/ 2147483647 h 99"/>
              <a:gd name="T2" fmla="*/ 2147483647 w 165"/>
              <a:gd name="T3" fmla="*/ 2147483647 h 99"/>
              <a:gd name="T4" fmla="*/ 2147483647 w 165"/>
              <a:gd name="T5" fmla="*/ 2147483647 h 99"/>
              <a:gd name="T6" fmla="*/ 2147483647 w 165"/>
              <a:gd name="T7" fmla="*/ 2147483647 h 99"/>
              <a:gd name="T8" fmla="*/ 2147483647 w 165"/>
              <a:gd name="T9" fmla="*/ 0 h 99"/>
              <a:gd name="T10" fmla="*/ 2147483647 w 165"/>
              <a:gd name="T11" fmla="*/ 2147483647 h 99"/>
              <a:gd name="T12" fmla="*/ 2147483647 w 165"/>
              <a:gd name="T13" fmla="*/ 2147483647 h 99"/>
              <a:gd name="T14" fmla="*/ 2147483647 w 165"/>
              <a:gd name="T15" fmla="*/ 2147483647 h 99"/>
              <a:gd name="T16" fmla="*/ 0 w 165"/>
              <a:gd name="T17" fmla="*/ 2147483647 h 9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65"/>
              <a:gd name="T28" fmla="*/ 0 h 99"/>
              <a:gd name="T29" fmla="*/ 165 w 165"/>
              <a:gd name="T30" fmla="*/ 99 h 9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65" h="99">
                <a:moveTo>
                  <a:pt x="164" y="21"/>
                </a:moveTo>
                <a:lnTo>
                  <a:pt x="148" y="21"/>
                </a:lnTo>
                <a:lnTo>
                  <a:pt x="135" y="13"/>
                </a:lnTo>
                <a:lnTo>
                  <a:pt x="119" y="4"/>
                </a:lnTo>
                <a:lnTo>
                  <a:pt x="107" y="0"/>
                </a:lnTo>
                <a:lnTo>
                  <a:pt x="66" y="17"/>
                </a:lnTo>
                <a:lnTo>
                  <a:pt x="37" y="37"/>
                </a:lnTo>
                <a:lnTo>
                  <a:pt x="16" y="66"/>
                </a:lnTo>
                <a:lnTo>
                  <a:pt x="0" y="98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12" name="Freeform 44"/>
          <p:cNvSpPr>
            <a:spLocks/>
          </p:cNvSpPr>
          <p:nvPr/>
        </p:nvSpPr>
        <p:spPr bwMode="auto">
          <a:xfrm>
            <a:off x="4152900" y="2976562"/>
            <a:ext cx="146050" cy="166688"/>
          </a:xfrm>
          <a:custGeom>
            <a:avLst/>
            <a:gdLst>
              <a:gd name="T0" fmla="*/ 2147483647 w 104"/>
              <a:gd name="T1" fmla="*/ 0 h 140"/>
              <a:gd name="T2" fmla="*/ 0 w 104"/>
              <a:gd name="T3" fmla="*/ 2147483647 h 140"/>
              <a:gd name="T4" fmla="*/ 2147483647 w 104"/>
              <a:gd name="T5" fmla="*/ 2147483647 h 140"/>
              <a:gd name="T6" fmla="*/ 2147483647 w 104"/>
              <a:gd name="T7" fmla="*/ 2147483647 h 140"/>
              <a:gd name="T8" fmla="*/ 2147483647 w 104"/>
              <a:gd name="T9" fmla="*/ 2147483647 h 140"/>
              <a:gd name="T10" fmla="*/ 2147483647 w 104"/>
              <a:gd name="T11" fmla="*/ 2147483647 h 140"/>
              <a:gd name="T12" fmla="*/ 2147483647 w 104"/>
              <a:gd name="T13" fmla="*/ 2147483647 h 140"/>
              <a:gd name="T14" fmla="*/ 2147483647 w 104"/>
              <a:gd name="T15" fmla="*/ 2147483647 h 140"/>
              <a:gd name="T16" fmla="*/ 2147483647 w 104"/>
              <a:gd name="T17" fmla="*/ 2147483647 h 14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4"/>
              <a:gd name="T28" fmla="*/ 0 h 140"/>
              <a:gd name="T29" fmla="*/ 104 w 104"/>
              <a:gd name="T30" fmla="*/ 140 h 14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4" h="140">
                <a:moveTo>
                  <a:pt x="8" y="0"/>
                </a:moveTo>
                <a:lnTo>
                  <a:pt x="0" y="32"/>
                </a:lnTo>
                <a:lnTo>
                  <a:pt x="4" y="61"/>
                </a:lnTo>
                <a:lnTo>
                  <a:pt x="13" y="81"/>
                </a:lnTo>
                <a:lnTo>
                  <a:pt x="25" y="102"/>
                </a:lnTo>
                <a:lnTo>
                  <a:pt x="41" y="118"/>
                </a:lnTo>
                <a:lnTo>
                  <a:pt x="62" y="126"/>
                </a:lnTo>
                <a:lnTo>
                  <a:pt x="82" y="135"/>
                </a:lnTo>
                <a:lnTo>
                  <a:pt x="103" y="139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13" name="Freeform 45"/>
          <p:cNvSpPr>
            <a:spLocks/>
          </p:cNvSpPr>
          <p:nvPr/>
        </p:nvSpPr>
        <p:spPr bwMode="auto">
          <a:xfrm>
            <a:off x="4292601" y="2552700"/>
            <a:ext cx="100013" cy="590550"/>
          </a:xfrm>
          <a:custGeom>
            <a:avLst/>
            <a:gdLst>
              <a:gd name="T0" fmla="*/ 2147483647 w 70"/>
              <a:gd name="T1" fmla="*/ 0 h 496"/>
              <a:gd name="T2" fmla="*/ 2147483647 w 70"/>
              <a:gd name="T3" fmla="*/ 2147483647 h 496"/>
              <a:gd name="T4" fmla="*/ 2147483647 w 70"/>
              <a:gd name="T5" fmla="*/ 2147483647 h 496"/>
              <a:gd name="T6" fmla="*/ 2147483647 w 70"/>
              <a:gd name="T7" fmla="*/ 2147483647 h 496"/>
              <a:gd name="T8" fmla="*/ 2147483647 w 70"/>
              <a:gd name="T9" fmla="*/ 2147483647 h 496"/>
              <a:gd name="T10" fmla="*/ 2147483647 w 70"/>
              <a:gd name="T11" fmla="*/ 2147483647 h 496"/>
              <a:gd name="T12" fmla="*/ 2147483647 w 70"/>
              <a:gd name="T13" fmla="*/ 2147483647 h 496"/>
              <a:gd name="T14" fmla="*/ 2147483647 w 70"/>
              <a:gd name="T15" fmla="*/ 2147483647 h 496"/>
              <a:gd name="T16" fmla="*/ 0 w 70"/>
              <a:gd name="T17" fmla="*/ 2147483647 h 496"/>
              <a:gd name="T18" fmla="*/ 2147483647 w 70"/>
              <a:gd name="T19" fmla="*/ 2147483647 h 496"/>
              <a:gd name="T20" fmla="*/ 2147483647 w 70"/>
              <a:gd name="T21" fmla="*/ 2147483647 h 496"/>
              <a:gd name="T22" fmla="*/ 2147483647 w 70"/>
              <a:gd name="T23" fmla="*/ 2147483647 h 496"/>
              <a:gd name="T24" fmla="*/ 0 w 70"/>
              <a:gd name="T25" fmla="*/ 2147483647 h 496"/>
              <a:gd name="T26" fmla="*/ 2147483647 w 70"/>
              <a:gd name="T27" fmla="*/ 2147483647 h 496"/>
              <a:gd name="T28" fmla="*/ 2147483647 w 70"/>
              <a:gd name="T29" fmla="*/ 2147483647 h 496"/>
              <a:gd name="T30" fmla="*/ 2147483647 w 70"/>
              <a:gd name="T31" fmla="*/ 2147483647 h 496"/>
              <a:gd name="T32" fmla="*/ 2147483647 w 70"/>
              <a:gd name="T33" fmla="*/ 2147483647 h 496"/>
              <a:gd name="T34" fmla="*/ 2147483647 w 70"/>
              <a:gd name="T35" fmla="*/ 2147483647 h 496"/>
              <a:gd name="T36" fmla="*/ 2147483647 w 70"/>
              <a:gd name="T37" fmla="*/ 2147483647 h 496"/>
              <a:gd name="T38" fmla="*/ 2147483647 w 70"/>
              <a:gd name="T39" fmla="*/ 2147483647 h 496"/>
              <a:gd name="T40" fmla="*/ 2147483647 w 70"/>
              <a:gd name="T41" fmla="*/ 2147483647 h 49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70"/>
              <a:gd name="T64" fmla="*/ 0 h 496"/>
              <a:gd name="T65" fmla="*/ 70 w 70"/>
              <a:gd name="T66" fmla="*/ 496 h 49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70" h="496">
                <a:moveTo>
                  <a:pt x="69" y="0"/>
                </a:moveTo>
                <a:lnTo>
                  <a:pt x="49" y="32"/>
                </a:lnTo>
                <a:lnTo>
                  <a:pt x="37" y="65"/>
                </a:lnTo>
                <a:lnTo>
                  <a:pt x="24" y="102"/>
                </a:lnTo>
                <a:lnTo>
                  <a:pt x="20" y="135"/>
                </a:lnTo>
                <a:lnTo>
                  <a:pt x="12" y="167"/>
                </a:lnTo>
                <a:lnTo>
                  <a:pt x="8" y="204"/>
                </a:lnTo>
                <a:lnTo>
                  <a:pt x="4" y="237"/>
                </a:lnTo>
                <a:lnTo>
                  <a:pt x="0" y="270"/>
                </a:lnTo>
                <a:lnTo>
                  <a:pt x="12" y="294"/>
                </a:lnTo>
                <a:lnTo>
                  <a:pt x="12" y="319"/>
                </a:lnTo>
                <a:lnTo>
                  <a:pt x="8" y="343"/>
                </a:lnTo>
                <a:lnTo>
                  <a:pt x="0" y="364"/>
                </a:lnTo>
                <a:lnTo>
                  <a:pt x="8" y="376"/>
                </a:lnTo>
                <a:lnTo>
                  <a:pt x="16" y="384"/>
                </a:lnTo>
                <a:lnTo>
                  <a:pt x="28" y="384"/>
                </a:lnTo>
                <a:lnTo>
                  <a:pt x="37" y="384"/>
                </a:lnTo>
                <a:lnTo>
                  <a:pt x="57" y="417"/>
                </a:lnTo>
                <a:lnTo>
                  <a:pt x="49" y="450"/>
                </a:lnTo>
                <a:lnTo>
                  <a:pt x="24" y="478"/>
                </a:lnTo>
                <a:lnTo>
                  <a:pt x="4" y="495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14" name="Freeform 46"/>
          <p:cNvSpPr>
            <a:spLocks/>
          </p:cNvSpPr>
          <p:nvPr/>
        </p:nvSpPr>
        <p:spPr bwMode="auto">
          <a:xfrm>
            <a:off x="4183063" y="2630091"/>
            <a:ext cx="87312" cy="234553"/>
          </a:xfrm>
          <a:custGeom>
            <a:avLst/>
            <a:gdLst>
              <a:gd name="T0" fmla="*/ 2147483647 w 62"/>
              <a:gd name="T1" fmla="*/ 0 h 197"/>
              <a:gd name="T2" fmla="*/ 2147483647 w 62"/>
              <a:gd name="T3" fmla="*/ 2147483647 h 197"/>
              <a:gd name="T4" fmla="*/ 2147483647 w 62"/>
              <a:gd name="T5" fmla="*/ 2147483647 h 197"/>
              <a:gd name="T6" fmla="*/ 2147483647 w 62"/>
              <a:gd name="T7" fmla="*/ 2147483647 h 197"/>
              <a:gd name="T8" fmla="*/ 2147483647 w 62"/>
              <a:gd name="T9" fmla="*/ 2147483647 h 197"/>
              <a:gd name="T10" fmla="*/ 2147483647 w 62"/>
              <a:gd name="T11" fmla="*/ 2147483647 h 197"/>
              <a:gd name="T12" fmla="*/ 2147483647 w 62"/>
              <a:gd name="T13" fmla="*/ 2147483647 h 197"/>
              <a:gd name="T14" fmla="*/ 2147483647 w 62"/>
              <a:gd name="T15" fmla="*/ 2147483647 h 197"/>
              <a:gd name="T16" fmla="*/ 0 w 62"/>
              <a:gd name="T17" fmla="*/ 2147483647 h 19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2"/>
              <a:gd name="T28" fmla="*/ 0 h 197"/>
              <a:gd name="T29" fmla="*/ 62 w 62"/>
              <a:gd name="T30" fmla="*/ 197 h 19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2" h="197">
                <a:moveTo>
                  <a:pt x="61" y="0"/>
                </a:moveTo>
                <a:lnTo>
                  <a:pt x="53" y="25"/>
                </a:lnTo>
                <a:lnTo>
                  <a:pt x="41" y="49"/>
                </a:lnTo>
                <a:lnTo>
                  <a:pt x="33" y="74"/>
                </a:lnTo>
                <a:lnTo>
                  <a:pt x="24" y="98"/>
                </a:lnTo>
                <a:lnTo>
                  <a:pt x="16" y="123"/>
                </a:lnTo>
                <a:lnTo>
                  <a:pt x="12" y="147"/>
                </a:lnTo>
                <a:lnTo>
                  <a:pt x="8" y="172"/>
                </a:lnTo>
                <a:lnTo>
                  <a:pt x="0" y="196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15" name="Freeform 47"/>
          <p:cNvSpPr>
            <a:spLocks/>
          </p:cNvSpPr>
          <p:nvPr/>
        </p:nvSpPr>
        <p:spPr bwMode="auto">
          <a:xfrm>
            <a:off x="4235451" y="2653904"/>
            <a:ext cx="47625" cy="226219"/>
          </a:xfrm>
          <a:custGeom>
            <a:avLst/>
            <a:gdLst>
              <a:gd name="T0" fmla="*/ 2147483647 w 33"/>
              <a:gd name="T1" fmla="*/ 0 h 190"/>
              <a:gd name="T2" fmla="*/ 2147483647 w 33"/>
              <a:gd name="T3" fmla="*/ 2147483647 h 190"/>
              <a:gd name="T4" fmla="*/ 2147483647 w 33"/>
              <a:gd name="T5" fmla="*/ 2147483647 h 190"/>
              <a:gd name="T6" fmla="*/ 2147483647 w 33"/>
              <a:gd name="T7" fmla="*/ 2147483647 h 190"/>
              <a:gd name="T8" fmla="*/ 2147483647 w 33"/>
              <a:gd name="T9" fmla="*/ 2147483647 h 190"/>
              <a:gd name="T10" fmla="*/ 2147483647 w 33"/>
              <a:gd name="T11" fmla="*/ 2147483647 h 190"/>
              <a:gd name="T12" fmla="*/ 2147483647 w 33"/>
              <a:gd name="T13" fmla="*/ 2147483647 h 190"/>
              <a:gd name="T14" fmla="*/ 0 w 33"/>
              <a:gd name="T15" fmla="*/ 2147483647 h 190"/>
              <a:gd name="T16" fmla="*/ 0 w 33"/>
              <a:gd name="T17" fmla="*/ 2147483647 h 19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3"/>
              <a:gd name="T28" fmla="*/ 0 h 190"/>
              <a:gd name="T29" fmla="*/ 33 w 33"/>
              <a:gd name="T30" fmla="*/ 190 h 19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3" h="190">
                <a:moveTo>
                  <a:pt x="32" y="0"/>
                </a:moveTo>
                <a:lnTo>
                  <a:pt x="24" y="25"/>
                </a:lnTo>
                <a:lnTo>
                  <a:pt x="20" y="50"/>
                </a:lnTo>
                <a:lnTo>
                  <a:pt x="16" y="70"/>
                </a:lnTo>
                <a:lnTo>
                  <a:pt x="12" y="95"/>
                </a:lnTo>
                <a:lnTo>
                  <a:pt x="8" y="119"/>
                </a:lnTo>
                <a:lnTo>
                  <a:pt x="4" y="144"/>
                </a:lnTo>
                <a:lnTo>
                  <a:pt x="0" y="168"/>
                </a:lnTo>
                <a:lnTo>
                  <a:pt x="0" y="189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16" name="Freeform 48"/>
          <p:cNvSpPr>
            <a:spLocks/>
          </p:cNvSpPr>
          <p:nvPr/>
        </p:nvSpPr>
        <p:spPr bwMode="auto">
          <a:xfrm>
            <a:off x="4257675" y="2653904"/>
            <a:ext cx="58738" cy="235744"/>
          </a:xfrm>
          <a:custGeom>
            <a:avLst/>
            <a:gdLst>
              <a:gd name="T0" fmla="*/ 2147483647 w 42"/>
              <a:gd name="T1" fmla="*/ 0 h 198"/>
              <a:gd name="T2" fmla="*/ 2147483647 w 42"/>
              <a:gd name="T3" fmla="*/ 2147483647 h 198"/>
              <a:gd name="T4" fmla="*/ 2147483647 w 42"/>
              <a:gd name="T5" fmla="*/ 2147483647 h 198"/>
              <a:gd name="T6" fmla="*/ 2147483647 w 42"/>
              <a:gd name="T7" fmla="*/ 2147483647 h 198"/>
              <a:gd name="T8" fmla="*/ 2147483647 w 42"/>
              <a:gd name="T9" fmla="*/ 2147483647 h 198"/>
              <a:gd name="T10" fmla="*/ 2147483647 w 42"/>
              <a:gd name="T11" fmla="*/ 2147483647 h 198"/>
              <a:gd name="T12" fmla="*/ 2147483647 w 42"/>
              <a:gd name="T13" fmla="*/ 2147483647 h 198"/>
              <a:gd name="T14" fmla="*/ 2147483647 w 42"/>
              <a:gd name="T15" fmla="*/ 2147483647 h 198"/>
              <a:gd name="T16" fmla="*/ 0 w 42"/>
              <a:gd name="T17" fmla="*/ 2147483647 h 19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2"/>
              <a:gd name="T28" fmla="*/ 0 h 198"/>
              <a:gd name="T29" fmla="*/ 42 w 42"/>
              <a:gd name="T30" fmla="*/ 198 h 19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2" h="198">
                <a:moveTo>
                  <a:pt x="41" y="0"/>
                </a:moveTo>
                <a:lnTo>
                  <a:pt x="33" y="25"/>
                </a:lnTo>
                <a:lnTo>
                  <a:pt x="25" y="50"/>
                </a:lnTo>
                <a:lnTo>
                  <a:pt x="21" y="74"/>
                </a:lnTo>
                <a:lnTo>
                  <a:pt x="16" y="99"/>
                </a:lnTo>
                <a:lnTo>
                  <a:pt x="12" y="123"/>
                </a:lnTo>
                <a:lnTo>
                  <a:pt x="8" y="148"/>
                </a:lnTo>
                <a:lnTo>
                  <a:pt x="4" y="172"/>
                </a:lnTo>
                <a:lnTo>
                  <a:pt x="0" y="197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17" name="Freeform 49"/>
          <p:cNvSpPr>
            <a:spLocks/>
          </p:cNvSpPr>
          <p:nvPr/>
        </p:nvSpPr>
        <p:spPr bwMode="auto">
          <a:xfrm>
            <a:off x="4198938" y="2552700"/>
            <a:ext cx="49212" cy="166688"/>
          </a:xfrm>
          <a:custGeom>
            <a:avLst/>
            <a:gdLst>
              <a:gd name="T0" fmla="*/ 2147483647 w 34"/>
              <a:gd name="T1" fmla="*/ 0 h 140"/>
              <a:gd name="T2" fmla="*/ 2147483647 w 34"/>
              <a:gd name="T3" fmla="*/ 2147483647 h 140"/>
              <a:gd name="T4" fmla="*/ 2147483647 w 34"/>
              <a:gd name="T5" fmla="*/ 2147483647 h 140"/>
              <a:gd name="T6" fmla="*/ 2147483647 w 34"/>
              <a:gd name="T7" fmla="*/ 2147483647 h 140"/>
              <a:gd name="T8" fmla="*/ 2147483647 w 34"/>
              <a:gd name="T9" fmla="*/ 2147483647 h 140"/>
              <a:gd name="T10" fmla="*/ 2147483647 w 34"/>
              <a:gd name="T11" fmla="*/ 2147483647 h 140"/>
              <a:gd name="T12" fmla="*/ 2147483647 w 34"/>
              <a:gd name="T13" fmla="*/ 2147483647 h 140"/>
              <a:gd name="T14" fmla="*/ 2147483647 w 34"/>
              <a:gd name="T15" fmla="*/ 2147483647 h 140"/>
              <a:gd name="T16" fmla="*/ 0 w 34"/>
              <a:gd name="T17" fmla="*/ 2147483647 h 14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4"/>
              <a:gd name="T28" fmla="*/ 0 h 140"/>
              <a:gd name="T29" fmla="*/ 34 w 34"/>
              <a:gd name="T30" fmla="*/ 140 h 14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4" h="140">
                <a:moveTo>
                  <a:pt x="33" y="0"/>
                </a:moveTo>
                <a:lnTo>
                  <a:pt x="29" y="20"/>
                </a:lnTo>
                <a:lnTo>
                  <a:pt x="25" y="36"/>
                </a:lnTo>
                <a:lnTo>
                  <a:pt x="21" y="53"/>
                </a:lnTo>
                <a:lnTo>
                  <a:pt x="21" y="69"/>
                </a:lnTo>
                <a:lnTo>
                  <a:pt x="12" y="90"/>
                </a:lnTo>
                <a:lnTo>
                  <a:pt x="8" y="106"/>
                </a:lnTo>
                <a:lnTo>
                  <a:pt x="4" y="122"/>
                </a:lnTo>
                <a:lnTo>
                  <a:pt x="0" y="139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18" name="Freeform 50"/>
          <p:cNvSpPr>
            <a:spLocks/>
          </p:cNvSpPr>
          <p:nvPr/>
        </p:nvSpPr>
        <p:spPr bwMode="auto">
          <a:xfrm>
            <a:off x="4135439" y="2746772"/>
            <a:ext cx="53975" cy="117872"/>
          </a:xfrm>
          <a:custGeom>
            <a:avLst/>
            <a:gdLst>
              <a:gd name="T0" fmla="*/ 2147483647 w 38"/>
              <a:gd name="T1" fmla="*/ 0 h 99"/>
              <a:gd name="T2" fmla="*/ 2147483647 w 38"/>
              <a:gd name="T3" fmla="*/ 2147483647 h 99"/>
              <a:gd name="T4" fmla="*/ 2147483647 w 38"/>
              <a:gd name="T5" fmla="*/ 2147483647 h 99"/>
              <a:gd name="T6" fmla="*/ 2147483647 w 38"/>
              <a:gd name="T7" fmla="*/ 2147483647 h 99"/>
              <a:gd name="T8" fmla="*/ 0 w 38"/>
              <a:gd name="T9" fmla="*/ 2147483647 h 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"/>
              <a:gd name="T16" fmla="*/ 0 h 99"/>
              <a:gd name="T17" fmla="*/ 38 w 38"/>
              <a:gd name="T18" fmla="*/ 99 h 9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" h="99">
                <a:moveTo>
                  <a:pt x="37" y="0"/>
                </a:moveTo>
                <a:lnTo>
                  <a:pt x="29" y="25"/>
                </a:lnTo>
                <a:lnTo>
                  <a:pt x="20" y="49"/>
                </a:lnTo>
                <a:lnTo>
                  <a:pt x="8" y="74"/>
                </a:lnTo>
                <a:lnTo>
                  <a:pt x="0" y="98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19" name="Freeform 51"/>
          <p:cNvSpPr>
            <a:spLocks/>
          </p:cNvSpPr>
          <p:nvPr/>
        </p:nvSpPr>
        <p:spPr bwMode="auto">
          <a:xfrm>
            <a:off x="3686176" y="2220517"/>
            <a:ext cx="334963" cy="478631"/>
          </a:xfrm>
          <a:custGeom>
            <a:avLst/>
            <a:gdLst>
              <a:gd name="T0" fmla="*/ 2147483647 w 239"/>
              <a:gd name="T1" fmla="*/ 0 h 402"/>
              <a:gd name="T2" fmla="*/ 2147483647 w 239"/>
              <a:gd name="T3" fmla="*/ 2147483647 h 402"/>
              <a:gd name="T4" fmla="*/ 2147483647 w 239"/>
              <a:gd name="T5" fmla="*/ 2147483647 h 402"/>
              <a:gd name="T6" fmla="*/ 2147483647 w 239"/>
              <a:gd name="T7" fmla="*/ 2147483647 h 402"/>
              <a:gd name="T8" fmla="*/ 2147483647 w 239"/>
              <a:gd name="T9" fmla="*/ 2147483647 h 402"/>
              <a:gd name="T10" fmla="*/ 2147483647 w 239"/>
              <a:gd name="T11" fmla="*/ 2147483647 h 402"/>
              <a:gd name="T12" fmla="*/ 2147483647 w 239"/>
              <a:gd name="T13" fmla="*/ 2147483647 h 402"/>
              <a:gd name="T14" fmla="*/ 2147483647 w 239"/>
              <a:gd name="T15" fmla="*/ 2147483647 h 402"/>
              <a:gd name="T16" fmla="*/ 2147483647 w 239"/>
              <a:gd name="T17" fmla="*/ 2147483647 h 402"/>
              <a:gd name="T18" fmla="*/ 2147483647 w 239"/>
              <a:gd name="T19" fmla="*/ 2147483647 h 402"/>
              <a:gd name="T20" fmla="*/ 2147483647 w 239"/>
              <a:gd name="T21" fmla="*/ 2147483647 h 402"/>
              <a:gd name="T22" fmla="*/ 2147483647 w 239"/>
              <a:gd name="T23" fmla="*/ 2147483647 h 402"/>
              <a:gd name="T24" fmla="*/ 2147483647 w 239"/>
              <a:gd name="T25" fmla="*/ 2147483647 h 402"/>
              <a:gd name="T26" fmla="*/ 2147483647 w 239"/>
              <a:gd name="T27" fmla="*/ 2147483647 h 402"/>
              <a:gd name="T28" fmla="*/ 2147483647 w 239"/>
              <a:gd name="T29" fmla="*/ 2147483647 h 402"/>
              <a:gd name="T30" fmla="*/ 2147483647 w 239"/>
              <a:gd name="T31" fmla="*/ 2147483647 h 402"/>
              <a:gd name="T32" fmla="*/ 2147483647 w 239"/>
              <a:gd name="T33" fmla="*/ 2147483647 h 402"/>
              <a:gd name="T34" fmla="*/ 2147483647 w 239"/>
              <a:gd name="T35" fmla="*/ 2147483647 h 402"/>
              <a:gd name="T36" fmla="*/ 2147483647 w 239"/>
              <a:gd name="T37" fmla="*/ 2147483647 h 402"/>
              <a:gd name="T38" fmla="*/ 2147483647 w 239"/>
              <a:gd name="T39" fmla="*/ 2147483647 h 402"/>
              <a:gd name="T40" fmla="*/ 2147483647 w 239"/>
              <a:gd name="T41" fmla="*/ 2147483647 h 402"/>
              <a:gd name="T42" fmla="*/ 2147483647 w 239"/>
              <a:gd name="T43" fmla="*/ 2147483647 h 402"/>
              <a:gd name="T44" fmla="*/ 2147483647 w 239"/>
              <a:gd name="T45" fmla="*/ 2147483647 h 402"/>
              <a:gd name="T46" fmla="*/ 2147483647 w 239"/>
              <a:gd name="T47" fmla="*/ 2147483647 h 402"/>
              <a:gd name="T48" fmla="*/ 0 w 239"/>
              <a:gd name="T49" fmla="*/ 2147483647 h 40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239"/>
              <a:gd name="T76" fmla="*/ 0 h 402"/>
              <a:gd name="T77" fmla="*/ 239 w 239"/>
              <a:gd name="T78" fmla="*/ 402 h 40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239" h="402">
                <a:moveTo>
                  <a:pt x="238" y="0"/>
                </a:moveTo>
                <a:lnTo>
                  <a:pt x="217" y="9"/>
                </a:lnTo>
                <a:lnTo>
                  <a:pt x="193" y="17"/>
                </a:lnTo>
                <a:lnTo>
                  <a:pt x="164" y="25"/>
                </a:lnTo>
                <a:lnTo>
                  <a:pt x="140" y="37"/>
                </a:lnTo>
                <a:lnTo>
                  <a:pt x="115" y="54"/>
                </a:lnTo>
                <a:lnTo>
                  <a:pt x="99" y="74"/>
                </a:lnTo>
                <a:lnTo>
                  <a:pt x="90" y="107"/>
                </a:lnTo>
                <a:lnTo>
                  <a:pt x="90" y="144"/>
                </a:lnTo>
                <a:lnTo>
                  <a:pt x="82" y="160"/>
                </a:lnTo>
                <a:lnTo>
                  <a:pt x="74" y="176"/>
                </a:lnTo>
                <a:lnTo>
                  <a:pt x="66" y="193"/>
                </a:lnTo>
                <a:lnTo>
                  <a:pt x="62" y="213"/>
                </a:lnTo>
                <a:lnTo>
                  <a:pt x="54" y="229"/>
                </a:lnTo>
                <a:lnTo>
                  <a:pt x="49" y="246"/>
                </a:lnTo>
                <a:lnTo>
                  <a:pt x="45" y="262"/>
                </a:lnTo>
                <a:lnTo>
                  <a:pt x="45" y="279"/>
                </a:lnTo>
                <a:lnTo>
                  <a:pt x="41" y="287"/>
                </a:lnTo>
                <a:lnTo>
                  <a:pt x="37" y="299"/>
                </a:lnTo>
                <a:lnTo>
                  <a:pt x="29" y="311"/>
                </a:lnTo>
                <a:lnTo>
                  <a:pt x="25" y="328"/>
                </a:lnTo>
                <a:lnTo>
                  <a:pt x="17" y="344"/>
                </a:lnTo>
                <a:lnTo>
                  <a:pt x="13" y="364"/>
                </a:lnTo>
                <a:lnTo>
                  <a:pt x="4" y="385"/>
                </a:lnTo>
                <a:lnTo>
                  <a:pt x="0" y="401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20" name="Freeform 52"/>
          <p:cNvSpPr>
            <a:spLocks/>
          </p:cNvSpPr>
          <p:nvPr/>
        </p:nvSpPr>
        <p:spPr bwMode="auto">
          <a:xfrm>
            <a:off x="3614739" y="2707481"/>
            <a:ext cx="390525" cy="639366"/>
          </a:xfrm>
          <a:custGeom>
            <a:avLst/>
            <a:gdLst>
              <a:gd name="T0" fmla="*/ 2147483647 w 276"/>
              <a:gd name="T1" fmla="*/ 2147483647 h 537"/>
              <a:gd name="T2" fmla="*/ 2147483647 w 276"/>
              <a:gd name="T3" fmla="*/ 2147483647 h 537"/>
              <a:gd name="T4" fmla="*/ 2147483647 w 276"/>
              <a:gd name="T5" fmla="*/ 2147483647 h 537"/>
              <a:gd name="T6" fmla="*/ 2147483647 w 276"/>
              <a:gd name="T7" fmla="*/ 2147483647 h 537"/>
              <a:gd name="T8" fmla="*/ 2147483647 w 276"/>
              <a:gd name="T9" fmla="*/ 2147483647 h 537"/>
              <a:gd name="T10" fmla="*/ 2147483647 w 276"/>
              <a:gd name="T11" fmla="*/ 2147483647 h 537"/>
              <a:gd name="T12" fmla="*/ 2147483647 w 276"/>
              <a:gd name="T13" fmla="*/ 2147483647 h 537"/>
              <a:gd name="T14" fmla="*/ 2147483647 w 276"/>
              <a:gd name="T15" fmla="*/ 2147483647 h 537"/>
              <a:gd name="T16" fmla="*/ 2147483647 w 276"/>
              <a:gd name="T17" fmla="*/ 2147483647 h 537"/>
              <a:gd name="T18" fmla="*/ 2147483647 w 276"/>
              <a:gd name="T19" fmla="*/ 2147483647 h 537"/>
              <a:gd name="T20" fmla="*/ 2147483647 w 276"/>
              <a:gd name="T21" fmla="*/ 2147483647 h 537"/>
              <a:gd name="T22" fmla="*/ 2147483647 w 276"/>
              <a:gd name="T23" fmla="*/ 2147483647 h 537"/>
              <a:gd name="T24" fmla="*/ 2147483647 w 276"/>
              <a:gd name="T25" fmla="*/ 2147483647 h 537"/>
              <a:gd name="T26" fmla="*/ 2147483647 w 276"/>
              <a:gd name="T27" fmla="*/ 2147483647 h 537"/>
              <a:gd name="T28" fmla="*/ 2147483647 w 276"/>
              <a:gd name="T29" fmla="*/ 2147483647 h 537"/>
              <a:gd name="T30" fmla="*/ 2147483647 w 276"/>
              <a:gd name="T31" fmla="*/ 2147483647 h 537"/>
              <a:gd name="T32" fmla="*/ 2147483647 w 276"/>
              <a:gd name="T33" fmla="*/ 2147483647 h 537"/>
              <a:gd name="T34" fmla="*/ 2147483647 w 276"/>
              <a:gd name="T35" fmla="*/ 2147483647 h 537"/>
              <a:gd name="T36" fmla="*/ 2147483647 w 276"/>
              <a:gd name="T37" fmla="*/ 2147483647 h 537"/>
              <a:gd name="T38" fmla="*/ 2147483647 w 276"/>
              <a:gd name="T39" fmla="*/ 2147483647 h 537"/>
              <a:gd name="T40" fmla="*/ 2147483647 w 276"/>
              <a:gd name="T41" fmla="*/ 2147483647 h 537"/>
              <a:gd name="T42" fmla="*/ 2147483647 w 276"/>
              <a:gd name="T43" fmla="*/ 2147483647 h 537"/>
              <a:gd name="T44" fmla="*/ 2147483647 w 276"/>
              <a:gd name="T45" fmla="*/ 2147483647 h 537"/>
              <a:gd name="T46" fmla="*/ 2147483647 w 276"/>
              <a:gd name="T47" fmla="*/ 2147483647 h 537"/>
              <a:gd name="T48" fmla="*/ 2147483647 w 276"/>
              <a:gd name="T49" fmla="*/ 2147483647 h 537"/>
              <a:gd name="T50" fmla="*/ 2147483647 w 276"/>
              <a:gd name="T51" fmla="*/ 2147483647 h 537"/>
              <a:gd name="T52" fmla="*/ 2147483647 w 276"/>
              <a:gd name="T53" fmla="*/ 2147483647 h 537"/>
              <a:gd name="T54" fmla="*/ 2147483647 w 276"/>
              <a:gd name="T55" fmla="*/ 2147483647 h 537"/>
              <a:gd name="T56" fmla="*/ 2147483647 w 276"/>
              <a:gd name="T57" fmla="*/ 2147483647 h 537"/>
              <a:gd name="T58" fmla="*/ 2147483647 w 276"/>
              <a:gd name="T59" fmla="*/ 2147483647 h 537"/>
              <a:gd name="T60" fmla="*/ 2147483647 w 276"/>
              <a:gd name="T61" fmla="*/ 2147483647 h 537"/>
              <a:gd name="T62" fmla="*/ 2147483647 w 276"/>
              <a:gd name="T63" fmla="*/ 2147483647 h 537"/>
              <a:gd name="T64" fmla="*/ 2147483647 w 276"/>
              <a:gd name="T65" fmla="*/ 2147483647 h 537"/>
              <a:gd name="T66" fmla="*/ 2147483647 w 276"/>
              <a:gd name="T67" fmla="*/ 2147483647 h 537"/>
              <a:gd name="T68" fmla="*/ 2147483647 w 276"/>
              <a:gd name="T69" fmla="*/ 2147483647 h 537"/>
              <a:gd name="T70" fmla="*/ 2147483647 w 276"/>
              <a:gd name="T71" fmla="*/ 2147483647 h 537"/>
              <a:gd name="T72" fmla="*/ 2147483647 w 276"/>
              <a:gd name="T73" fmla="*/ 2147483647 h 537"/>
              <a:gd name="T74" fmla="*/ 2147483647 w 276"/>
              <a:gd name="T75" fmla="*/ 2147483647 h 537"/>
              <a:gd name="T76" fmla="*/ 2147483647 w 276"/>
              <a:gd name="T77" fmla="*/ 2147483647 h 537"/>
              <a:gd name="T78" fmla="*/ 0 w 276"/>
              <a:gd name="T79" fmla="*/ 2147483647 h 537"/>
              <a:gd name="T80" fmla="*/ 2147483647 w 276"/>
              <a:gd name="T81" fmla="*/ 2147483647 h 537"/>
              <a:gd name="T82" fmla="*/ 2147483647 w 276"/>
              <a:gd name="T83" fmla="*/ 2147483647 h 537"/>
              <a:gd name="T84" fmla="*/ 2147483647 w 276"/>
              <a:gd name="T85" fmla="*/ 2147483647 h 537"/>
              <a:gd name="T86" fmla="*/ 2147483647 w 276"/>
              <a:gd name="T87" fmla="*/ 2147483647 h 537"/>
              <a:gd name="T88" fmla="*/ 2147483647 w 276"/>
              <a:gd name="T89" fmla="*/ 2147483647 h 537"/>
              <a:gd name="T90" fmla="*/ 2147483647 w 276"/>
              <a:gd name="T91" fmla="*/ 2147483647 h 537"/>
              <a:gd name="T92" fmla="*/ 2147483647 w 276"/>
              <a:gd name="T93" fmla="*/ 2147483647 h 537"/>
              <a:gd name="T94" fmla="*/ 2147483647 w 276"/>
              <a:gd name="T95" fmla="*/ 2147483647 h 537"/>
              <a:gd name="T96" fmla="*/ 2147483647 w 276"/>
              <a:gd name="T97" fmla="*/ 0 h 537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76"/>
              <a:gd name="T148" fmla="*/ 0 h 537"/>
              <a:gd name="T149" fmla="*/ 276 w 276"/>
              <a:gd name="T150" fmla="*/ 537 h 537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76" h="537">
                <a:moveTo>
                  <a:pt x="254" y="295"/>
                </a:moveTo>
                <a:lnTo>
                  <a:pt x="266" y="311"/>
                </a:lnTo>
                <a:lnTo>
                  <a:pt x="275" y="332"/>
                </a:lnTo>
                <a:lnTo>
                  <a:pt x="275" y="356"/>
                </a:lnTo>
                <a:lnTo>
                  <a:pt x="254" y="381"/>
                </a:lnTo>
                <a:lnTo>
                  <a:pt x="266" y="397"/>
                </a:lnTo>
                <a:lnTo>
                  <a:pt x="271" y="414"/>
                </a:lnTo>
                <a:lnTo>
                  <a:pt x="262" y="430"/>
                </a:lnTo>
                <a:lnTo>
                  <a:pt x="246" y="459"/>
                </a:lnTo>
                <a:lnTo>
                  <a:pt x="238" y="471"/>
                </a:lnTo>
                <a:lnTo>
                  <a:pt x="234" y="483"/>
                </a:lnTo>
                <a:lnTo>
                  <a:pt x="238" y="496"/>
                </a:lnTo>
                <a:lnTo>
                  <a:pt x="258" y="504"/>
                </a:lnTo>
                <a:lnTo>
                  <a:pt x="271" y="504"/>
                </a:lnTo>
                <a:lnTo>
                  <a:pt x="275" y="508"/>
                </a:lnTo>
                <a:lnTo>
                  <a:pt x="275" y="516"/>
                </a:lnTo>
                <a:lnTo>
                  <a:pt x="275" y="528"/>
                </a:lnTo>
                <a:lnTo>
                  <a:pt x="262" y="536"/>
                </a:lnTo>
                <a:lnTo>
                  <a:pt x="254" y="536"/>
                </a:lnTo>
                <a:lnTo>
                  <a:pt x="242" y="536"/>
                </a:lnTo>
                <a:lnTo>
                  <a:pt x="234" y="536"/>
                </a:lnTo>
                <a:lnTo>
                  <a:pt x="221" y="528"/>
                </a:lnTo>
                <a:lnTo>
                  <a:pt x="209" y="520"/>
                </a:lnTo>
                <a:lnTo>
                  <a:pt x="197" y="504"/>
                </a:lnTo>
                <a:lnTo>
                  <a:pt x="193" y="483"/>
                </a:lnTo>
                <a:lnTo>
                  <a:pt x="205" y="463"/>
                </a:lnTo>
                <a:lnTo>
                  <a:pt x="217" y="446"/>
                </a:lnTo>
                <a:lnTo>
                  <a:pt x="230" y="426"/>
                </a:lnTo>
                <a:lnTo>
                  <a:pt x="238" y="406"/>
                </a:lnTo>
                <a:lnTo>
                  <a:pt x="230" y="426"/>
                </a:lnTo>
                <a:lnTo>
                  <a:pt x="213" y="438"/>
                </a:lnTo>
                <a:lnTo>
                  <a:pt x="193" y="438"/>
                </a:lnTo>
                <a:lnTo>
                  <a:pt x="172" y="438"/>
                </a:lnTo>
                <a:lnTo>
                  <a:pt x="139" y="422"/>
                </a:lnTo>
                <a:lnTo>
                  <a:pt x="103" y="401"/>
                </a:lnTo>
                <a:lnTo>
                  <a:pt x="70" y="381"/>
                </a:lnTo>
                <a:lnTo>
                  <a:pt x="41" y="348"/>
                </a:lnTo>
                <a:lnTo>
                  <a:pt x="21" y="311"/>
                </a:lnTo>
                <a:lnTo>
                  <a:pt x="4" y="271"/>
                </a:lnTo>
                <a:lnTo>
                  <a:pt x="0" y="217"/>
                </a:lnTo>
                <a:lnTo>
                  <a:pt x="12" y="156"/>
                </a:lnTo>
                <a:lnTo>
                  <a:pt x="8" y="131"/>
                </a:lnTo>
                <a:lnTo>
                  <a:pt x="12" y="107"/>
                </a:lnTo>
                <a:lnTo>
                  <a:pt x="12" y="86"/>
                </a:lnTo>
                <a:lnTo>
                  <a:pt x="16" y="70"/>
                </a:lnTo>
                <a:lnTo>
                  <a:pt x="25" y="54"/>
                </a:lnTo>
                <a:lnTo>
                  <a:pt x="29" y="37"/>
                </a:lnTo>
                <a:lnTo>
                  <a:pt x="37" y="17"/>
                </a:lnTo>
                <a:lnTo>
                  <a:pt x="41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21" name="Freeform 53"/>
          <p:cNvSpPr>
            <a:spLocks/>
          </p:cNvSpPr>
          <p:nvPr/>
        </p:nvSpPr>
        <p:spPr bwMode="auto">
          <a:xfrm>
            <a:off x="4286251" y="3014662"/>
            <a:ext cx="47625" cy="128588"/>
          </a:xfrm>
          <a:custGeom>
            <a:avLst/>
            <a:gdLst>
              <a:gd name="T0" fmla="*/ 2147483647 w 33"/>
              <a:gd name="T1" fmla="*/ 2147483647 h 108"/>
              <a:gd name="T2" fmla="*/ 0 w 33"/>
              <a:gd name="T3" fmla="*/ 2147483647 h 108"/>
              <a:gd name="T4" fmla="*/ 0 w 33"/>
              <a:gd name="T5" fmla="*/ 2147483647 h 108"/>
              <a:gd name="T6" fmla="*/ 2147483647 w 33"/>
              <a:gd name="T7" fmla="*/ 2147483647 h 108"/>
              <a:gd name="T8" fmla="*/ 2147483647 w 33"/>
              <a:gd name="T9" fmla="*/ 0 h 1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3"/>
              <a:gd name="T16" fmla="*/ 0 h 108"/>
              <a:gd name="T17" fmla="*/ 33 w 33"/>
              <a:gd name="T18" fmla="*/ 108 h 1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" h="108">
                <a:moveTo>
                  <a:pt x="8" y="107"/>
                </a:moveTo>
                <a:lnTo>
                  <a:pt x="0" y="86"/>
                </a:lnTo>
                <a:lnTo>
                  <a:pt x="0" y="58"/>
                </a:lnTo>
                <a:lnTo>
                  <a:pt x="12" y="29"/>
                </a:lnTo>
                <a:lnTo>
                  <a:pt x="32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22" name="Freeform 54"/>
          <p:cNvSpPr>
            <a:spLocks/>
          </p:cNvSpPr>
          <p:nvPr/>
        </p:nvSpPr>
        <p:spPr bwMode="auto">
          <a:xfrm>
            <a:off x="4303714" y="3034904"/>
            <a:ext cx="47625" cy="78581"/>
          </a:xfrm>
          <a:custGeom>
            <a:avLst/>
            <a:gdLst>
              <a:gd name="T0" fmla="*/ 2147483647 w 34"/>
              <a:gd name="T1" fmla="*/ 0 h 66"/>
              <a:gd name="T2" fmla="*/ 2147483647 w 34"/>
              <a:gd name="T3" fmla="*/ 2147483647 h 66"/>
              <a:gd name="T4" fmla="*/ 2147483647 w 34"/>
              <a:gd name="T5" fmla="*/ 2147483647 h 66"/>
              <a:gd name="T6" fmla="*/ 2147483647 w 34"/>
              <a:gd name="T7" fmla="*/ 2147483647 h 66"/>
              <a:gd name="T8" fmla="*/ 2147483647 w 34"/>
              <a:gd name="T9" fmla="*/ 2147483647 h 66"/>
              <a:gd name="T10" fmla="*/ 0 w 34"/>
              <a:gd name="T11" fmla="*/ 2147483647 h 66"/>
              <a:gd name="T12" fmla="*/ 2147483647 w 34"/>
              <a:gd name="T13" fmla="*/ 2147483647 h 66"/>
              <a:gd name="T14" fmla="*/ 2147483647 w 34"/>
              <a:gd name="T15" fmla="*/ 2147483647 h 66"/>
              <a:gd name="T16" fmla="*/ 2147483647 w 34"/>
              <a:gd name="T17" fmla="*/ 2147483647 h 66"/>
              <a:gd name="T18" fmla="*/ 2147483647 w 34"/>
              <a:gd name="T19" fmla="*/ 2147483647 h 66"/>
              <a:gd name="T20" fmla="*/ 2147483647 w 34"/>
              <a:gd name="T21" fmla="*/ 2147483647 h 66"/>
              <a:gd name="T22" fmla="*/ 2147483647 w 34"/>
              <a:gd name="T23" fmla="*/ 0 h 66"/>
              <a:gd name="T24" fmla="*/ 2147483647 w 34"/>
              <a:gd name="T25" fmla="*/ 0 h 6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4"/>
              <a:gd name="T40" fmla="*/ 0 h 66"/>
              <a:gd name="T41" fmla="*/ 34 w 34"/>
              <a:gd name="T42" fmla="*/ 66 h 6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4" h="66">
                <a:moveTo>
                  <a:pt x="29" y="0"/>
                </a:moveTo>
                <a:lnTo>
                  <a:pt x="33" y="20"/>
                </a:lnTo>
                <a:lnTo>
                  <a:pt x="33" y="41"/>
                </a:lnTo>
                <a:lnTo>
                  <a:pt x="20" y="57"/>
                </a:lnTo>
                <a:lnTo>
                  <a:pt x="8" y="65"/>
                </a:lnTo>
                <a:lnTo>
                  <a:pt x="0" y="61"/>
                </a:lnTo>
                <a:lnTo>
                  <a:pt x="4" y="49"/>
                </a:lnTo>
                <a:lnTo>
                  <a:pt x="8" y="32"/>
                </a:lnTo>
                <a:lnTo>
                  <a:pt x="12" y="20"/>
                </a:lnTo>
                <a:lnTo>
                  <a:pt x="16" y="12"/>
                </a:lnTo>
                <a:lnTo>
                  <a:pt x="20" y="4"/>
                </a:lnTo>
                <a:lnTo>
                  <a:pt x="24" y="0"/>
                </a:lnTo>
                <a:lnTo>
                  <a:pt x="29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23" name="Freeform 55"/>
          <p:cNvSpPr>
            <a:spLocks/>
          </p:cNvSpPr>
          <p:nvPr/>
        </p:nvSpPr>
        <p:spPr bwMode="auto">
          <a:xfrm>
            <a:off x="3632200" y="3112294"/>
            <a:ext cx="215900" cy="122635"/>
          </a:xfrm>
          <a:custGeom>
            <a:avLst/>
            <a:gdLst>
              <a:gd name="T0" fmla="*/ 2147483647 w 153"/>
              <a:gd name="T1" fmla="*/ 2147483647 h 103"/>
              <a:gd name="T2" fmla="*/ 2147483647 w 153"/>
              <a:gd name="T3" fmla="*/ 2147483647 h 103"/>
              <a:gd name="T4" fmla="*/ 2147483647 w 153"/>
              <a:gd name="T5" fmla="*/ 2147483647 h 103"/>
              <a:gd name="T6" fmla="*/ 2147483647 w 153"/>
              <a:gd name="T7" fmla="*/ 2147483647 h 103"/>
              <a:gd name="T8" fmla="*/ 2147483647 w 153"/>
              <a:gd name="T9" fmla="*/ 2147483647 h 103"/>
              <a:gd name="T10" fmla="*/ 2147483647 w 153"/>
              <a:gd name="T11" fmla="*/ 2147483647 h 103"/>
              <a:gd name="T12" fmla="*/ 2147483647 w 153"/>
              <a:gd name="T13" fmla="*/ 2147483647 h 103"/>
              <a:gd name="T14" fmla="*/ 2147483647 w 153"/>
              <a:gd name="T15" fmla="*/ 2147483647 h 103"/>
              <a:gd name="T16" fmla="*/ 0 w 153"/>
              <a:gd name="T17" fmla="*/ 0 h 10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3"/>
              <a:gd name="T28" fmla="*/ 0 h 103"/>
              <a:gd name="T29" fmla="*/ 153 w 153"/>
              <a:gd name="T30" fmla="*/ 103 h 10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3" h="103">
                <a:moveTo>
                  <a:pt x="152" y="94"/>
                </a:moveTo>
                <a:lnTo>
                  <a:pt x="140" y="102"/>
                </a:lnTo>
                <a:lnTo>
                  <a:pt x="119" y="102"/>
                </a:lnTo>
                <a:lnTo>
                  <a:pt x="99" y="98"/>
                </a:lnTo>
                <a:lnTo>
                  <a:pt x="74" y="86"/>
                </a:lnTo>
                <a:lnTo>
                  <a:pt x="50" y="70"/>
                </a:lnTo>
                <a:lnTo>
                  <a:pt x="29" y="49"/>
                </a:lnTo>
                <a:lnTo>
                  <a:pt x="13" y="25"/>
                </a:lnTo>
                <a:lnTo>
                  <a:pt x="0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24" name="Freeform 56"/>
          <p:cNvSpPr>
            <a:spLocks/>
          </p:cNvSpPr>
          <p:nvPr/>
        </p:nvSpPr>
        <p:spPr bwMode="auto">
          <a:xfrm>
            <a:off x="3592513" y="2313385"/>
            <a:ext cx="203200" cy="751284"/>
          </a:xfrm>
          <a:custGeom>
            <a:avLst/>
            <a:gdLst>
              <a:gd name="T0" fmla="*/ 2147483647 w 144"/>
              <a:gd name="T1" fmla="*/ 2147483647 h 631"/>
              <a:gd name="T2" fmla="*/ 2147483647 w 144"/>
              <a:gd name="T3" fmla="*/ 2147483647 h 631"/>
              <a:gd name="T4" fmla="*/ 2147483647 w 144"/>
              <a:gd name="T5" fmla="*/ 2147483647 h 631"/>
              <a:gd name="T6" fmla="*/ 2147483647 w 144"/>
              <a:gd name="T7" fmla="*/ 2147483647 h 631"/>
              <a:gd name="T8" fmla="*/ 0 w 144"/>
              <a:gd name="T9" fmla="*/ 2147483647 h 631"/>
              <a:gd name="T10" fmla="*/ 0 w 144"/>
              <a:gd name="T11" fmla="*/ 2147483647 h 631"/>
              <a:gd name="T12" fmla="*/ 0 w 144"/>
              <a:gd name="T13" fmla="*/ 2147483647 h 631"/>
              <a:gd name="T14" fmla="*/ 2147483647 w 144"/>
              <a:gd name="T15" fmla="*/ 2147483647 h 631"/>
              <a:gd name="T16" fmla="*/ 2147483647 w 144"/>
              <a:gd name="T17" fmla="*/ 2147483647 h 631"/>
              <a:gd name="T18" fmla="*/ 2147483647 w 144"/>
              <a:gd name="T19" fmla="*/ 2147483647 h 631"/>
              <a:gd name="T20" fmla="*/ 2147483647 w 144"/>
              <a:gd name="T21" fmla="*/ 2147483647 h 631"/>
              <a:gd name="T22" fmla="*/ 2147483647 w 144"/>
              <a:gd name="T23" fmla="*/ 2147483647 h 631"/>
              <a:gd name="T24" fmla="*/ 2147483647 w 144"/>
              <a:gd name="T25" fmla="*/ 2147483647 h 631"/>
              <a:gd name="T26" fmla="*/ 2147483647 w 144"/>
              <a:gd name="T27" fmla="*/ 2147483647 h 631"/>
              <a:gd name="T28" fmla="*/ 2147483647 w 144"/>
              <a:gd name="T29" fmla="*/ 2147483647 h 631"/>
              <a:gd name="T30" fmla="*/ 2147483647 w 144"/>
              <a:gd name="T31" fmla="*/ 2147483647 h 631"/>
              <a:gd name="T32" fmla="*/ 2147483647 w 144"/>
              <a:gd name="T33" fmla="*/ 2147483647 h 631"/>
              <a:gd name="T34" fmla="*/ 2147483647 w 144"/>
              <a:gd name="T35" fmla="*/ 2147483647 h 631"/>
              <a:gd name="T36" fmla="*/ 2147483647 w 144"/>
              <a:gd name="T37" fmla="*/ 2147483647 h 631"/>
              <a:gd name="T38" fmla="*/ 2147483647 w 144"/>
              <a:gd name="T39" fmla="*/ 2147483647 h 631"/>
              <a:gd name="T40" fmla="*/ 2147483647 w 144"/>
              <a:gd name="T41" fmla="*/ 2147483647 h 631"/>
              <a:gd name="T42" fmla="*/ 2147483647 w 144"/>
              <a:gd name="T43" fmla="*/ 2147483647 h 631"/>
              <a:gd name="T44" fmla="*/ 2147483647 w 144"/>
              <a:gd name="T45" fmla="*/ 2147483647 h 631"/>
              <a:gd name="T46" fmla="*/ 2147483647 w 144"/>
              <a:gd name="T47" fmla="*/ 2147483647 h 631"/>
              <a:gd name="T48" fmla="*/ 2147483647 w 144"/>
              <a:gd name="T49" fmla="*/ 2147483647 h 631"/>
              <a:gd name="T50" fmla="*/ 2147483647 w 144"/>
              <a:gd name="T51" fmla="*/ 2147483647 h 631"/>
              <a:gd name="T52" fmla="*/ 2147483647 w 144"/>
              <a:gd name="T53" fmla="*/ 2147483647 h 631"/>
              <a:gd name="T54" fmla="*/ 2147483647 w 144"/>
              <a:gd name="T55" fmla="*/ 2147483647 h 631"/>
              <a:gd name="T56" fmla="*/ 2147483647 w 144"/>
              <a:gd name="T57" fmla="*/ 2147483647 h 631"/>
              <a:gd name="T58" fmla="*/ 2147483647 w 144"/>
              <a:gd name="T59" fmla="*/ 2147483647 h 631"/>
              <a:gd name="T60" fmla="*/ 2147483647 w 144"/>
              <a:gd name="T61" fmla="*/ 2147483647 h 631"/>
              <a:gd name="T62" fmla="*/ 2147483647 w 144"/>
              <a:gd name="T63" fmla="*/ 2147483647 h 631"/>
              <a:gd name="T64" fmla="*/ 2147483647 w 144"/>
              <a:gd name="T65" fmla="*/ 0 h 63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4"/>
              <a:gd name="T100" fmla="*/ 0 h 631"/>
              <a:gd name="T101" fmla="*/ 144 w 144"/>
              <a:gd name="T102" fmla="*/ 631 h 63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4" h="631">
                <a:moveTo>
                  <a:pt x="16" y="630"/>
                </a:moveTo>
                <a:lnTo>
                  <a:pt x="12" y="614"/>
                </a:lnTo>
                <a:lnTo>
                  <a:pt x="8" y="597"/>
                </a:lnTo>
                <a:lnTo>
                  <a:pt x="4" y="581"/>
                </a:lnTo>
                <a:lnTo>
                  <a:pt x="0" y="565"/>
                </a:lnTo>
                <a:lnTo>
                  <a:pt x="0" y="548"/>
                </a:lnTo>
                <a:lnTo>
                  <a:pt x="0" y="532"/>
                </a:lnTo>
                <a:lnTo>
                  <a:pt x="4" y="516"/>
                </a:lnTo>
                <a:lnTo>
                  <a:pt x="12" y="499"/>
                </a:lnTo>
                <a:lnTo>
                  <a:pt x="8" y="479"/>
                </a:lnTo>
                <a:lnTo>
                  <a:pt x="4" y="458"/>
                </a:lnTo>
                <a:lnTo>
                  <a:pt x="4" y="438"/>
                </a:lnTo>
                <a:lnTo>
                  <a:pt x="4" y="413"/>
                </a:lnTo>
                <a:lnTo>
                  <a:pt x="8" y="393"/>
                </a:lnTo>
                <a:lnTo>
                  <a:pt x="16" y="372"/>
                </a:lnTo>
                <a:lnTo>
                  <a:pt x="28" y="348"/>
                </a:lnTo>
                <a:lnTo>
                  <a:pt x="45" y="327"/>
                </a:lnTo>
                <a:lnTo>
                  <a:pt x="45" y="311"/>
                </a:lnTo>
                <a:lnTo>
                  <a:pt x="49" y="295"/>
                </a:lnTo>
                <a:lnTo>
                  <a:pt x="53" y="278"/>
                </a:lnTo>
                <a:lnTo>
                  <a:pt x="57" y="262"/>
                </a:lnTo>
                <a:lnTo>
                  <a:pt x="61" y="250"/>
                </a:lnTo>
                <a:lnTo>
                  <a:pt x="69" y="233"/>
                </a:lnTo>
                <a:lnTo>
                  <a:pt x="78" y="217"/>
                </a:lnTo>
                <a:lnTo>
                  <a:pt x="86" y="201"/>
                </a:lnTo>
                <a:lnTo>
                  <a:pt x="94" y="172"/>
                </a:lnTo>
                <a:lnTo>
                  <a:pt x="102" y="139"/>
                </a:lnTo>
                <a:lnTo>
                  <a:pt x="114" y="111"/>
                </a:lnTo>
                <a:lnTo>
                  <a:pt x="131" y="82"/>
                </a:lnTo>
                <a:lnTo>
                  <a:pt x="139" y="66"/>
                </a:lnTo>
                <a:lnTo>
                  <a:pt x="143" y="41"/>
                </a:lnTo>
                <a:lnTo>
                  <a:pt x="139" y="21"/>
                </a:lnTo>
                <a:lnTo>
                  <a:pt x="139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25" name="Freeform 57"/>
          <p:cNvSpPr>
            <a:spLocks/>
          </p:cNvSpPr>
          <p:nvPr/>
        </p:nvSpPr>
        <p:spPr bwMode="auto">
          <a:xfrm>
            <a:off x="3465514" y="2357438"/>
            <a:ext cx="382587" cy="907256"/>
          </a:xfrm>
          <a:custGeom>
            <a:avLst/>
            <a:gdLst>
              <a:gd name="T0" fmla="*/ 2147483647 w 272"/>
              <a:gd name="T1" fmla="*/ 2147483647 h 762"/>
              <a:gd name="T2" fmla="*/ 2147483647 w 272"/>
              <a:gd name="T3" fmla="*/ 2147483647 h 762"/>
              <a:gd name="T4" fmla="*/ 2147483647 w 272"/>
              <a:gd name="T5" fmla="*/ 2147483647 h 762"/>
              <a:gd name="T6" fmla="*/ 2147483647 w 272"/>
              <a:gd name="T7" fmla="*/ 2147483647 h 762"/>
              <a:gd name="T8" fmla="*/ 2147483647 w 272"/>
              <a:gd name="T9" fmla="*/ 2147483647 h 762"/>
              <a:gd name="T10" fmla="*/ 2147483647 w 272"/>
              <a:gd name="T11" fmla="*/ 2147483647 h 762"/>
              <a:gd name="T12" fmla="*/ 2147483647 w 272"/>
              <a:gd name="T13" fmla="*/ 2147483647 h 762"/>
              <a:gd name="T14" fmla="*/ 2147483647 w 272"/>
              <a:gd name="T15" fmla="*/ 2147483647 h 762"/>
              <a:gd name="T16" fmla="*/ 2147483647 w 272"/>
              <a:gd name="T17" fmla="*/ 2147483647 h 762"/>
              <a:gd name="T18" fmla="*/ 2147483647 w 272"/>
              <a:gd name="T19" fmla="*/ 2147483647 h 762"/>
              <a:gd name="T20" fmla="*/ 2147483647 w 272"/>
              <a:gd name="T21" fmla="*/ 2147483647 h 762"/>
              <a:gd name="T22" fmla="*/ 2147483647 w 272"/>
              <a:gd name="T23" fmla="*/ 2147483647 h 762"/>
              <a:gd name="T24" fmla="*/ 2147483647 w 272"/>
              <a:gd name="T25" fmla="*/ 2147483647 h 762"/>
              <a:gd name="T26" fmla="*/ 2147483647 w 272"/>
              <a:gd name="T27" fmla="*/ 2147483647 h 762"/>
              <a:gd name="T28" fmla="*/ 2147483647 w 272"/>
              <a:gd name="T29" fmla="*/ 2147483647 h 762"/>
              <a:gd name="T30" fmla="*/ 2147483647 w 272"/>
              <a:gd name="T31" fmla="*/ 2147483647 h 762"/>
              <a:gd name="T32" fmla="*/ 2147483647 w 272"/>
              <a:gd name="T33" fmla="*/ 2147483647 h 762"/>
              <a:gd name="T34" fmla="*/ 2147483647 w 272"/>
              <a:gd name="T35" fmla="*/ 2147483647 h 762"/>
              <a:gd name="T36" fmla="*/ 2147483647 w 272"/>
              <a:gd name="T37" fmla="*/ 2147483647 h 762"/>
              <a:gd name="T38" fmla="*/ 2147483647 w 272"/>
              <a:gd name="T39" fmla="*/ 2147483647 h 762"/>
              <a:gd name="T40" fmla="*/ 0 w 272"/>
              <a:gd name="T41" fmla="*/ 2147483647 h 762"/>
              <a:gd name="T42" fmla="*/ 0 w 272"/>
              <a:gd name="T43" fmla="*/ 2147483647 h 762"/>
              <a:gd name="T44" fmla="*/ 2147483647 w 272"/>
              <a:gd name="T45" fmla="*/ 2147483647 h 762"/>
              <a:gd name="T46" fmla="*/ 2147483647 w 272"/>
              <a:gd name="T47" fmla="*/ 2147483647 h 762"/>
              <a:gd name="T48" fmla="*/ 2147483647 w 272"/>
              <a:gd name="T49" fmla="*/ 2147483647 h 762"/>
              <a:gd name="T50" fmla="*/ 2147483647 w 272"/>
              <a:gd name="T51" fmla="*/ 2147483647 h 762"/>
              <a:gd name="T52" fmla="*/ 2147483647 w 272"/>
              <a:gd name="T53" fmla="*/ 2147483647 h 762"/>
              <a:gd name="T54" fmla="*/ 2147483647 w 272"/>
              <a:gd name="T55" fmla="*/ 2147483647 h 762"/>
              <a:gd name="T56" fmla="*/ 2147483647 w 272"/>
              <a:gd name="T57" fmla="*/ 2147483647 h 762"/>
              <a:gd name="T58" fmla="*/ 2147483647 w 272"/>
              <a:gd name="T59" fmla="*/ 2147483647 h 762"/>
              <a:gd name="T60" fmla="*/ 2147483647 w 272"/>
              <a:gd name="T61" fmla="*/ 2147483647 h 762"/>
              <a:gd name="T62" fmla="*/ 2147483647 w 272"/>
              <a:gd name="T63" fmla="*/ 2147483647 h 762"/>
              <a:gd name="T64" fmla="*/ 2147483647 w 272"/>
              <a:gd name="T65" fmla="*/ 2147483647 h 762"/>
              <a:gd name="T66" fmla="*/ 2147483647 w 272"/>
              <a:gd name="T67" fmla="*/ 2147483647 h 762"/>
              <a:gd name="T68" fmla="*/ 2147483647 w 272"/>
              <a:gd name="T69" fmla="*/ 2147483647 h 762"/>
              <a:gd name="T70" fmla="*/ 2147483647 w 272"/>
              <a:gd name="T71" fmla="*/ 2147483647 h 762"/>
              <a:gd name="T72" fmla="*/ 2147483647 w 272"/>
              <a:gd name="T73" fmla="*/ 2147483647 h 762"/>
              <a:gd name="T74" fmla="*/ 2147483647 w 272"/>
              <a:gd name="T75" fmla="*/ 2147483647 h 762"/>
              <a:gd name="T76" fmla="*/ 2147483647 w 272"/>
              <a:gd name="T77" fmla="*/ 2147483647 h 762"/>
              <a:gd name="T78" fmla="*/ 2147483647 w 272"/>
              <a:gd name="T79" fmla="*/ 2147483647 h 762"/>
              <a:gd name="T80" fmla="*/ 2147483647 w 272"/>
              <a:gd name="T81" fmla="*/ 2147483647 h 762"/>
              <a:gd name="T82" fmla="*/ 2147483647 w 272"/>
              <a:gd name="T83" fmla="*/ 2147483647 h 762"/>
              <a:gd name="T84" fmla="*/ 2147483647 w 272"/>
              <a:gd name="T85" fmla="*/ 2147483647 h 762"/>
              <a:gd name="T86" fmla="*/ 2147483647 w 272"/>
              <a:gd name="T87" fmla="*/ 2147483647 h 762"/>
              <a:gd name="T88" fmla="*/ 2147483647 w 272"/>
              <a:gd name="T89" fmla="*/ 2147483647 h 762"/>
              <a:gd name="T90" fmla="*/ 2147483647 w 272"/>
              <a:gd name="T91" fmla="*/ 2147483647 h 762"/>
              <a:gd name="T92" fmla="*/ 2147483647 w 272"/>
              <a:gd name="T93" fmla="*/ 2147483647 h 762"/>
              <a:gd name="T94" fmla="*/ 2147483647 w 272"/>
              <a:gd name="T95" fmla="*/ 0 h 762"/>
              <a:gd name="T96" fmla="*/ 2147483647 w 272"/>
              <a:gd name="T97" fmla="*/ 2147483647 h 762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72"/>
              <a:gd name="T148" fmla="*/ 0 h 762"/>
              <a:gd name="T149" fmla="*/ 272 w 272"/>
              <a:gd name="T150" fmla="*/ 762 h 762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72" h="762">
                <a:moveTo>
                  <a:pt x="271" y="732"/>
                </a:moveTo>
                <a:lnTo>
                  <a:pt x="251" y="745"/>
                </a:lnTo>
                <a:lnTo>
                  <a:pt x="226" y="753"/>
                </a:lnTo>
                <a:lnTo>
                  <a:pt x="201" y="761"/>
                </a:lnTo>
                <a:lnTo>
                  <a:pt x="177" y="761"/>
                </a:lnTo>
                <a:lnTo>
                  <a:pt x="152" y="757"/>
                </a:lnTo>
                <a:lnTo>
                  <a:pt x="132" y="745"/>
                </a:lnTo>
                <a:lnTo>
                  <a:pt x="111" y="724"/>
                </a:lnTo>
                <a:lnTo>
                  <a:pt x="95" y="700"/>
                </a:lnTo>
                <a:lnTo>
                  <a:pt x="82" y="687"/>
                </a:lnTo>
                <a:lnTo>
                  <a:pt x="66" y="675"/>
                </a:lnTo>
                <a:lnTo>
                  <a:pt x="54" y="663"/>
                </a:lnTo>
                <a:lnTo>
                  <a:pt x="46" y="646"/>
                </a:lnTo>
                <a:lnTo>
                  <a:pt x="37" y="630"/>
                </a:lnTo>
                <a:lnTo>
                  <a:pt x="33" y="610"/>
                </a:lnTo>
                <a:lnTo>
                  <a:pt x="29" y="589"/>
                </a:lnTo>
                <a:lnTo>
                  <a:pt x="33" y="565"/>
                </a:lnTo>
                <a:lnTo>
                  <a:pt x="21" y="552"/>
                </a:lnTo>
                <a:lnTo>
                  <a:pt x="13" y="536"/>
                </a:lnTo>
                <a:lnTo>
                  <a:pt x="5" y="515"/>
                </a:lnTo>
                <a:lnTo>
                  <a:pt x="0" y="491"/>
                </a:lnTo>
                <a:lnTo>
                  <a:pt x="0" y="466"/>
                </a:lnTo>
                <a:lnTo>
                  <a:pt x="5" y="442"/>
                </a:lnTo>
                <a:lnTo>
                  <a:pt x="17" y="417"/>
                </a:lnTo>
                <a:lnTo>
                  <a:pt x="33" y="393"/>
                </a:lnTo>
                <a:lnTo>
                  <a:pt x="33" y="380"/>
                </a:lnTo>
                <a:lnTo>
                  <a:pt x="29" y="364"/>
                </a:lnTo>
                <a:lnTo>
                  <a:pt x="29" y="344"/>
                </a:lnTo>
                <a:lnTo>
                  <a:pt x="33" y="327"/>
                </a:lnTo>
                <a:lnTo>
                  <a:pt x="37" y="307"/>
                </a:lnTo>
                <a:lnTo>
                  <a:pt x="46" y="290"/>
                </a:lnTo>
                <a:lnTo>
                  <a:pt x="58" y="270"/>
                </a:lnTo>
                <a:lnTo>
                  <a:pt x="78" y="258"/>
                </a:lnTo>
                <a:lnTo>
                  <a:pt x="78" y="233"/>
                </a:lnTo>
                <a:lnTo>
                  <a:pt x="78" y="204"/>
                </a:lnTo>
                <a:lnTo>
                  <a:pt x="91" y="180"/>
                </a:lnTo>
                <a:lnTo>
                  <a:pt x="115" y="155"/>
                </a:lnTo>
                <a:lnTo>
                  <a:pt x="115" y="131"/>
                </a:lnTo>
                <a:lnTo>
                  <a:pt x="115" y="106"/>
                </a:lnTo>
                <a:lnTo>
                  <a:pt x="123" y="82"/>
                </a:lnTo>
                <a:lnTo>
                  <a:pt x="144" y="61"/>
                </a:lnTo>
                <a:lnTo>
                  <a:pt x="144" y="53"/>
                </a:lnTo>
                <a:lnTo>
                  <a:pt x="144" y="45"/>
                </a:lnTo>
                <a:lnTo>
                  <a:pt x="140" y="33"/>
                </a:lnTo>
                <a:lnTo>
                  <a:pt x="140" y="24"/>
                </a:lnTo>
                <a:lnTo>
                  <a:pt x="160" y="16"/>
                </a:lnTo>
                <a:lnTo>
                  <a:pt x="181" y="8"/>
                </a:lnTo>
                <a:lnTo>
                  <a:pt x="197" y="0"/>
                </a:lnTo>
                <a:lnTo>
                  <a:pt x="222" y="8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26" name="Freeform 58"/>
          <p:cNvSpPr>
            <a:spLocks/>
          </p:cNvSpPr>
          <p:nvPr/>
        </p:nvSpPr>
        <p:spPr bwMode="auto">
          <a:xfrm>
            <a:off x="3251200" y="2921794"/>
            <a:ext cx="139700" cy="275035"/>
          </a:xfrm>
          <a:custGeom>
            <a:avLst/>
            <a:gdLst>
              <a:gd name="T0" fmla="*/ 2147483647 w 99"/>
              <a:gd name="T1" fmla="*/ 0 h 231"/>
              <a:gd name="T2" fmla="*/ 2147483647 w 99"/>
              <a:gd name="T3" fmla="*/ 2147483647 h 231"/>
              <a:gd name="T4" fmla="*/ 2147483647 w 99"/>
              <a:gd name="T5" fmla="*/ 2147483647 h 231"/>
              <a:gd name="T6" fmla="*/ 2147483647 w 99"/>
              <a:gd name="T7" fmla="*/ 2147483647 h 231"/>
              <a:gd name="T8" fmla="*/ 2147483647 w 99"/>
              <a:gd name="T9" fmla="*/ 2147483647 h 231"/>
              <a:gd name="T10" fmla="*/ 0 w 99"/>
              <a:gd name="T11" fmla="*/ 2147483647 h 231"/>
              <a:gd name="T12" fmla="*/ 2147483647 w 99"/>
              <a:gd name="T13" fmla="*/ 2147483647 h 231"/>
              <a:gd name="T14" fmla="*/ 2147483647 w 99"/>
              <a:gd name="T15" fmla="*/ 2147483647 h 231"/>
              <a:gd name="T16" fmla="*/ 2147483647 w 99"/>
              <a:gd name="T17" fmla="*/ 2147483647 h 231"/>
              <a:gd name="T18" fmla="*/ 2147483647 w 99"/>
              <a:gd name="T19" fmla="*/ 2147483647 h 231"/>
              <a:gd name="T20" fmla="*/ 2147483647 w 99"/>
              <a:gd name="T21" fmla="*/ 2147483647 h 231"/>
              <a:gd name="T22" fmla="*/ 2147483647 w 99"/>
              <a:gd name="T23" fmla="*/ 2147483647 h 231"/>
              <a:gd name="T24" fmla="*/ 2147483647 w 99"/>
              <a:gd name="T25" fmla="*/ 2147483647 h 23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99"/>
              <a:gd name="T40" fmla="*/ 0 h 231"/>
              <a:gd name="T41" fmla="*/ 99 w 99"/>
              <a:gd name="T42" fmla="*/ 231 h 23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99" h="231">
                <a:moveTo>
                  <a:pt x="33" y="0"/>
                </a:moveTo>
                <a:lnTo>
                  <a:pt x="24" y="21"/>
                </a:lnTo>
                <a:lnTo>
                  <a:pt x="16" y="46"/>
                </a:lnTo>
                <a:lnTo>
                  <a:pt x="8" y="70"/>
                </a:lnTo>
                <a:lnTo>
                  <a:pt x="4" y="95"/>
                </a:lnTo>
                <a:lnTo>
                  <a:pt x="0" y="123"/>
                </a:lnTo>
                <a:lnTo>
                  <a:pt x="4" y="152"/>
                </a:lnTo>
                <a:lnTo>
                  <a:pt x="16" y="185"/>
                </a:lnTo>
                <a:lnTo>
                  <a:pt x="33" y="217"/>
                </a:lnTo>
                <a:lnTo>
                  <a:pt x="49" y="230"/>
                </a:lnTo>
                <a:lnTo>
                  <a:pt x="69" y="230"/>
                </a:lnTo>
                <a:lnTo>
                  <a:pt x="86" y="217"/>
                </a:lnTo>
                <a:lnTo>
                  <a:pt x="98" y="193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27" name="Freeform 59"/>
          <p:cNvSpPr>
            <a:spLocks/>
          </p:cNvSpPr>
          <p:nvPr/>
        </p:nvSpPr>
        <p:spPr bwMode="auto">
          <a:xfrm>
            <a:off x="3378201" y="3093244"/>
            <a:ext cx="30163" cy="39291"/>
          </a:xfrm>
          <a:custGeom>
            <a:avLst/>
            <a:gdLst>
              <a:gd name="T0" fmla="*/ 0 w 21"/>
              <a:gd name="T1" fmla="*/ 0 h 33"/>
              <a:gd name="T2" fmla="*/ 0 w 21"/>
              <a:gd name="T3" fmla="*/ 2147483647 h 33"/>
              <a:gd name="T4" fmla="*/ 2147483647 w 21"/>
              <a:gd name="T5" fmla="*/ 2147483647 h 33"/>
              <a:gd name="T6" fmla="*/ 2147483647 w 21"/>
              <a:gd name="T7" fmla="*/ 2147483647 h 33"/>
              <a:gd name="T8" fmla="*/ 2147483647 w 21"/>
              <a:gd name="T9" fmla="*/ 2147483647 h 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"/>
              <a:gd name="T16" fmla="*/ 0 h 33"/>
              <a:gd name="T17" fmla="*/ 21 w 21"/>
              <a:gd name="T18" fmla="*/ 33 h 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" h="33">
                <a:moveTo>
                  <a:pt x="0" y="0"/>
                </a:moveTo>
                <a:lnTo>
                  <a:pt x="0" y="8"/>
                </a:lnTo>
                <a:lnTo>
                  <a:pt x="4" y="16"/>
                </a:lnTo>
                <a:lnTo>
                  <a:pt x="12" y="24"/>
                </a:lnTo>
                <a:lnTo>
                  <a:pt x="20" y="32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28" name="Freeform 60"/>
          <p:cNvSpPr>
            <a:spLocks/>
          </p:cNvSpPr>
          <p:nvPr/>
        </p:nvSpPr>
        <p:spPr bwMode="auto">
          <a:xfrm>
            <a:off x="4056063" y="3517107"/>
            <a:ext cx="227012" cy="108347"/>
          </a:xfrm>
          <a:custGeom>
            <a:avLst/>
            <a:gdLst>
              <a:gd name="T0" fmla="*/ 2147483647 w 160"/>
              <a:gd name="T1" fmla="*/ 2147483647 h 91"/>
              <a:gd name="T2" fmla="*/ 0 w 160"/>
              <a:gd name="T3" fmla="*/ 2147483647 h 91"/>
              <a:gd name="T4" fmla="*/ 2147483647 w 160"/>
              <a:gd name="T5" fmla="*/ 2147483647 h 91"/>
              <a:gd name="T6" fmla="*/ 2147483647 w 160"/>
              <a:gd name="T7" fmla="*/ 2147483647 h 91"/>
              <a:gd name="T8" fmla="*/ 2147483647 w 160"/>
              <a:gd name="T9" fmla="*/ 2147483647 h 91"/>
              <a:gd name="T10" fmla="*/ 2147483647 w 160"/>
              <a:gd name="T11" fmla="*/ 2147483647 h 91"/>
              <a:gd name="T12" fmla="*/ 2147483647 w 160"/>
              <a:gd name="T13" fmla="*/ 0 h 91"/>
              <a:gd name="T14" fmla="*/ 2147483647 w 160"/>
              <a:gd name="T15" fmla="*/ 0 h 91"/>
              <a:gd name="T16" fmla="*/ 2147483647 w 160"/>
              <a:gd name="T17" fmla="*/ 2147483647 h 91"/>
              <a:gd name="T18" fmla="*/ 2147483647 w 160"/>
              <a:gd name="T19" fmla="*/ 2147483647 h 91"/>
              <a:gd name="T20" fmla="*/ 2147483647 w 160"/>
              <a:gd name="T21" fmla="*/ 2147483647 h 91"/>
              <a:gd name="T22" fmla="*/ 2147483647 w 160"/>
              <a:gd name="T23" fmla="*/ 2147483647 h 91"/>
              <a:gd name="T24" fmla="*/ 2147483647 w 160"/>
              <a:gd name="T25" fmla="*/ 2147483647 h 91"/>
              <a:gd name="T26" fmla="*/ 2147483647 w 160"/>
              <a:gd name="T27" fmla="*/ 2147483647 h 91"/>
              <a:gd name="T28" fmla="*/ 2147483647 w 160"/>
              <a:gd name="T29" fmla="*/ 2147483647 h 91"/>
              <a:gd name="T30" fmla="*/ 2147483647 w 160"/>
              <a:gd name="T31" fmla="*/ 2147483647 h 91"/>
              <a:gd name="T32" fmla="*/ 2147483647 w 160"/>
              <a:gd name="T33" fmla="*/ 2147483647 h 91"/>
              <a:gd name="T34" fmla="*/ 2147483647 w 160"/>
              <a:gd name="T35" fmla="*/ 2147483647 h 91"/>
              <a:gd name="T36" fmla="*/ 2147483647 w 160"/>
              <a:gd name="T37" fmla="*/ 2147483647 h 91"/>
              <a:gd name="T38" fmla="*/ 2147483647 w 160"/>
              <a:gd name="T39" fmla="*/ 2147483647 h 91"/>
              <a:gd name="T40" fmla="*/ 2147483647 w 160"/>
              <a:gd name="T41" fmla="*/ 2147483647 h 91"/>
              <a:gd name="T42" fmla="*/ 2147483647 w 160"/>
              <a:gd name="T43" fmla="*/ 2147483647 h 91"/>
              <a:gd name="T44" fmla="*/ 2147483647 w 160"/>
              <a:gd name="T45" fmla="*/ 2147483647 h 91"/>
              <a:gd name="T46" fmla="*/ 2147483647 w 160"/>
              <a:gd name="T47" fmla="*/ 2147483647 h 91"/>
              <a:gd name="T48" fmla="*/ 2147483647 w 160"/>
              <a:gd name="T49" fmla="*/ 2147483647 h 9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60"/>
              <a:gd name="T76" fmla="*/ 0 h 91"/>
              <a:gd name="T77" fmla="*/ 160 w 160"/>
              <a:gd name="T78" fmla="*/ 91 h 91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60" h="91">
                <a:moveTo>
                  <a:pt x="4" y="73"/>
                </a:moveTo>
                <a:lnTo>
                  <a:pt x="0" y="57"/>
                </a:lnTo>
                <a:lnTo>
                  <a:pt x="4" y="41"/>
                </a:lnTo>
                <a:lnTo>
                  <a:pt x="16" y="28"/>
                </a:lnTo>
                <a:lnTo>
                  <a:pt x="32" y="16"/>
                </a:lnTo>
                <a:lnTo>
                  <a:pt x="57" y="4"/>
                </a:lnTo>
                <a:lnTo>
                  <a:pt x="82" y="0"/>
                </a:lnTo>
                <a:lnTo>
                  <a:pt x="110" y="0"/>
                </a:lnTo>
                <a:lnTo>
                  <a:pt x="135" y="12"/>
                </a:lnTo>
                <a:lnTo>
                  <a:pt x="139" y="16"/>
                </a:lnTo>
                <a:lnTo>
                  <a:pt x="147" y="20"/>
                </a:lnTo>
                <a:lnTo>
                  <a:pt x="151" y="28"/>
                </a:lnTo>
                <a:lnTo>
                  <a:pt x="155" y="36"/>
                </a:lnTo>
                <a:lnTo>
                  <a:pt x="155" y="49"/>
                </a:lnTo>
                <a:lnTo>
                  <a:pt x="159" y="57"/>
                </a:lnTo>
                <a:lnTo>
                  <a:pt x="159" y="65"/>
                </a:lnTo>
                <a:lnTo>
                  <a:pt x="155" y="73"/>
                </a:lnTo>
                <a:lnTo>
                  <a:pt x="139" y="77"/>
                </a:lnTo>
                <a:lnTo>
                  <a:pt x="118" y="81"/>
                </a:lnTo>
                <a:lnTo>
                  <a:pt x="98" y="86"/>
                </a:lnTo>
                <a:lnTo>
                  <a:pt x="77" y="90"/>
                </a:lnTo>
                <a:lnTo>
                  <a:pt x="57" y="90"/>
                </a:lnTo>
                <a:lnTo>
                  <a:pt x="36" y="90"/>
                </a:lnTo>
                <a:lnTo>
                  <a:pt x="20" y="81"/>
                </a:lnTo>
                <a:lnTo>
                  <a:pt x="4" y="73"/>
                </a:lnTo>
              </a:path>
            </a:pathLst>
          </a:custGeom>
          <a:solidFill>
            <a:srgbClr val="39BCB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29" name="Freeform 61"/>
          <p:cNvSpPr>
            <a:spLocks/>
          </p:cNvSpPr>
          <p:nvPr/>
        </p:nvSpPr>
        <p:spPr bwMode="auto">
          <a:xfrm>
            <a:off x="4056063" y="3517107"/>
            <a:ext cx="227012" cy="108347"/>
          </a:xfrm>
          <a:custGeom>
            <a:avLst/>
            <a:gdLst>
              <a:gd name="T0" fmla="*/ 2147483647 w 160"/>
              <a:gd name="T1" fmla="*/ 2147483647 h 91"/>
              <a:gd name="T2" fmla="*/ 0 w 160"/>
              <a:gd name="T3" fmla="*/ 2147483647 h 91"/>
              <a:gd name="T4" fmla="*/ 2147483647 w 160"/>
              <a:gd name="T5" fmla="*/ 2147483647 h 91"/>
              <a:gd name="T6" fmla="*/ 2147483647 w 160"/>
              <a:gd name="T7" fmla="*/ 2147483647 h 91"/>
              <a:gd name="T8" fmla="*/ 2147483647 w 160"/>
              <a:gd name="T9" fmla="*/ 2147483647 h 91"/>
              <a:gd name="T10" fmla="*/ 2147483647 w 160"/>
              <a:gd name="T11" fmla="*/ 2147483647 h 91"/>
              <a:gd name="T12" fmla="*/ 2147483647 w 160"/>
              <a:gd name="T13" fmla="*/ 0 h 91"/>
              <a:gd name="T14" fmla="*/ 2147483647 w 160"/>
              <a:gd name="T15" fmla="*/ 0 h 91"/>
              <a:gd name="T16" fmla="*/ 2147483647 w 160"/>
              <a:gd name="T17" fmla="*/ 2147483647 h 91"/>
              <a:gd name="T18" fmla="*/ 2147483647 w 160"/>
              <a:gd name="T19" fmla="*/ 2147483647 h 91"/>
              <a:gd name="T20" fmla="*/ 2147483647 w 160"/>
              <a:gd name="T21" fmla="*/ 2147483647 h 91"/>
              <a:gd name="T22" fmla="*/ 2147483647 w 160"/>
              <a:gd name="T23" fmla="*/ 2147483647 h 91"/>
              <a:gd name="T24" fmla="*/ 2147483647 w 160"/>
              <a:gd name="T25" fmla="*/ 2147483647 h 91"/>
              <a:gd name="T26" fmla="*/ 2147483647 w 160"/>
              <a:gd name="T27" fmla="*/ 2147483647 h 91"/>
              <a:gd name="T28" fmla="*/ 2147483647 w 160"/>
              <a:gd name="T29" fmla="*/ 2147483647 h 91"/>
              <a:gd name="T30" fmla="*/ 2147483647 w 160"/>
              <a:gd name="T31" fmla="*/ 2147483647 h 91"/>
              <a:gd name="T32" fmla="*/ 2147483647 w 160"/>
              <a:gd name="T33" fmla="*/ 2147483647 h 91"/>
              <a:gd name="T34" fmla="*/ 2147483647 w 160"/>
              <a:gd name="T35" fmla="*/ 2147483647 h 91"/>
              <a:gd name="T36" fmla="*/ 2147483647 w 160"/>
              <a:gd name="T37" fmla="*/ 2147483647 h 91"/>
              <a:gd name="T38" fmla="*/ 2147483647 w 160"/>
              <a:gd name="T39" fmla="*/ 2147483647 h 91"/>
              <a:gd name="T40" fmla="*/ 2147483647 w 160"/>
              <a:gd name="T41" fmla="*/ 2147483647 h 91"/>
              <a:gd name="T42" fmla="*/ 2147483647 w 160"/>
              <a:gd name="T43" fmla="*/ 2147483647 h 91"/>
              <a:gd name="T44" fmla="*/ 2147483647 w 160"/>
              <a:gd name="T45" fmla="*/ 2147483647 h 91"/>
              <a:gd name="T46" fmla="*/ 2147483647 w 160"/>
              <a:gd name="T47" fmla="*/ 2147483647 h 91"/>
              <a:gd name="T48" fmla="*/ 2147483647 w 160"/>
              <a:gd name="T49" fmla="*/ 2147483647 h 9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60"/>
              <a:gd name="T76" fmla="*/ 0 h 91"/>
              <a:gd name="T77" fmla="*/ 160 w 160"/>
              <a:gd name="T78" fmla="*/ 91 h 91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60" h="91">
                <a:moveTo>
                  <a:pt x="4" y="73"/>
                </a:moveTo>
                <a:lnTo>
                  <a:pt x="0" y="57"/>
                </a:lnTo>
                <a:lnTo>
                  <a:pt x="4" y="41"/>
                </a:lnTo>
                <a:lnTo>
                  <a:pt x="16" y="28"/>
                </a:lnTo>
                <a:lnTo>
                  <a:pt x="32" y="16"/>
                </a:lnTo>
                <a:lnTo>
                  <a:pt x="57" y="4"/>
                </a:lnTo>
                <a:lnTo>
                  <a:pt x="82" y="0"/>
                </a:lnTo>
                <a:lnTo>
                  <a:pt x="110" y="0"/>
                </a:lnTo>
                <a:lnTo>
                  <a:pt x="135" y="12"/>
                </a:lnTo>
                <a:lnTo>
                  <a:pt x="139" y="16"/>
                </a:lnTo>
                <a:lnTo>
                  <a:pt x="147" y="20"/>
                </a:lnTo>
                <a:lnTo>
                  <a:pt x="151" y="28"/>
                </a:lnTo>
                <a:lnTo>
                  <a:pt x="155" y="36"/>
                </a:lnTo>
                <a:lnTo>
                  <a:pt x="155" y="49"/>
                </a:lnTo>
                <a:lnTo>
                  <a:pt x="159" y="57"/>
                </a:lnTo>
                <a:lnTo>
                  <a:pt x="159" y="65"/>
                </a:lnTo>
                <a:lnTo>
                  <a:pt x="155" y="73"/>
                </a:lnTo>
                <a:lnTo>
                  <a:pt x="139" y="77"/>
                </a:lnTo>
                <a:lnTo>
                  <a:pt x="118" y="81"/>
                </a:lnTo>
                <a:lnTo>
                  <a:pt x="98" y="86"/>
                </a:lnTo>
                <a:lnTo>
                  <a:pt x="77" y="90"/>
                </a:lnTo>
                <a:lnTo>
                  <a:pt x="57" y="90"/>
                </a:lnTo>
                <a:lnTo>
                  <a:pt x="36" y="90"/>
                </a:lnTo>
                <a:lnTo>
                  <a:pt x="20" y="81"/>
                </a:lnTo>
                <a:lnTo>
                  <a:pt x="4" y="73"/>
                </a:lnTo>
              </a:path>
            </a:pathLst>
          </a:custGeom>
          <a:solidFill>
            <a:srgbClr val="FFFFCC"/>
          </a:solidFill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30" name="Freeform 62"/>
          <p:cNvSpPr>
            <a:spLocks/>
          </p:cNvSpPr>
          <p:nvPr/>
        </p:nvSpPr>
        <p:spPr bwMode="auto">
          <a:xfrm>
            <a:off x="4600576" y="3526632"/>
            <a:ext cx="206375" cy="103585"/>
          </a:xfrm>
          <a:custGeom>
            <a:avLst/>
            <a:gdLst>
              <a:gd name="T0" fmla="*/ 2147483647 w 148"/>
              <a:gd name="T1" fmla="*/ 2147483647 h 87"/>
              <a:gd name="T2" fmla="*/ 0 w 148"/>
              <a:gd name="T3" fmla="*/ 2147483647 h 87"/>
              <a:gd name="T4" fmla="*/ 2147483647 w 148"/>
              <a:gd name="T5" fmla="*/ 2147483647 h 87"/>
              <a:gd name="T6" fmla="*/ 2147483647 w 148"/>
              <a:gd name="T7" fmla="*/ 2147483647 h 87"/>
              <a:gd name="T8" fmla="*/ 2147483647 w 148"/>
              <a:gd name="T9" fmla="*/ 2147483647 h 87"/>
              <a:gd name="T10" fmla="*/ 2147483647 w 148"/>
              <a:gd name="T11" fmla="*/ 2147483647 h 87"/>
              <a:gd name="T12" fmla="*/ 2147483647 w 148"/>
              <a:gd name="T13" fmla="*/ 0 h 87"/>
              <a:gd name="T14" fmla="*/ 2147483647 w 148"/>
              <a:gd name="T15" fmla="*/ 0 h 87"/>
              <a:gd name="T16" fmla="*/ 2147483647 w 148"/>
              <a:gd name="T17" fmla="*/ 0 h 87"/>
              <a:gd name="T18" fmla="*/ 2147483647 w 148"/>
              <a:gd name="T19" fmla="*/ 2147483647 h 87"/>
              <a:gd name="T20" fmla="*/ 2147483647 w 148"/>
              <a:gd name="T21" fmla="*/ 2147483647 h 87"/>
              <a:gd name="T22" fmla="*/ 2147483647 w 148"/>
              <a:gd name="T23" fmla="*/ 2147483647 h 87"/>
              <a:gd name="T24" fmla="*/ 2147483647 w 148"/>
              <a:gd name="T25" fmla="*/ 2147483647 h 87"/>
              <a:gd name="T26" fmla="*/ 2147483647 w 148"/>
              <a:gd name="T27" fmla="*/ 2147483647 h 87"/>
              <a:gd name="T28" fmla="*/ 2147483647 w 148"/>
              <a:gd name="T29" fmla="*/ 2147483647 h 87"/>
              <a:gd name="T30" fmla="*/ 2147483647 w 148"/>
              <a:gd name="T31" fmla="*/ 2147483647 h 87"/>
              <a:gd name="T32" fmla="*/ 2147483647 w 148"/>
              <a:gd name="T33" fmla="*/ 2147483647 h 87"/>
              <a:gd name="T34" fmla="*/ 2147483647 w 148"/>
              <a:gd name="T35" fmla="*/ 2147483647 h 87"/>
              <a:gd name="T36" fmla="*/ 2147483647 w 148"/>
              <a:gd name="T37" fmla="*/ 2147483647 h 87"/>
              <a:gd name="T38" fmla="*/ 2147483647 w 148"/>
              <a:gd name="T39" fmla="*/ 2147483647 h 87"/>
              <a:gd name="T40" fmla="*/ 2147483647 w 148"/>
              <a:gd name="T41" fmla="*/ 2147483647 h 8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48"/>
              <a:gd name="T64" fmla="*/ 0 h 87"/>
              <a:gd name="T65" fmla="*/ 148 w 148"/>
              <a:gd name="T66" fmla="*/ 87 h 87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48" h="87">
                <a:moveTo>
                  <a:pt x="4" y="57"/>
                </a:moveTo>
                <a:lnTo>
                  <a:pt x="0" y="41"/>
                </a:lnTo>
                <a:lnTo>
                  <a:pt x="8" y="28"/>
                </a:lnTo>
                <a:lnTo>
                  <a:pt x="16" y="20"/>
                </a:lnTo>
                <a:lnTo>
                  <a:pt x="29" y="12"/>
                </a:lnTo>
                <a:lnTo>
                  <a:pt x="49" y="4"/>
                </a:lnTo>
                <a:lnTo>
                  <a:pt x="74" y="0"/>
                </a:lnTo>
                <a:lnTo>
                  <a:pt x="98" y="0"/>
                </a:lnTo>
                <a:lnTo>
                  <a:pt x="119" y="0"/>
                </a:lnTo>
                <a:lnTo>
                  <a:pt x="139" y="12"/>
                </a:lnTo>
                <a:lnTo>
                  <a:pt x="147" y="28"/>
                </a:lnTo>
                <a:lnTo>
                  <a:pt x="143" y="45"/>
                </a:lnTo>
                <a:lnTo>
                  <a:pt x="143" y="61"/>
                </a:lnTo>
                <a:lnTo>
                  <a:pt x="123" y="73"/>
                </a:lnTo>
                <a:lnTo>
                  <a:pt x="106" y="82"/>
                </a:lnTo>
                <a:lnTo>
                  <a:pt x="86" y="86"/>
                </a:lnTo>
                <a:lnTo>
                  <a:pt x="70" y="82"/>
                </a:lnTo>
                <a:lnTo>
                  <a:pt x="49" y="82"/>
                </a:lnTo>
                <a:lnTo>
                  <a:pt x="33" y="73"/>
                </a:lnTo>
                <a:lnTo>
                  <a:pt x="20" y="65"/>
                </a:lnTo>
                <a:lnTo>
                  <a:pt x="4" y="57"/>
                </a:lnTo>
              </a:path>
            </a:pathLst>
          </a:custGeom>
          <a:solidFill>
            <a:srgbClr val="39BCB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31" name="Freeform 63"/>
          <p:cNvSpPr>
            <a:spLocks/>
          </p:cNvSpPr>
          <p:nvPr/>
        </p:nvSpPr>
        <p:spPr bwMode="auto">
          <a:xfrm>
            <a:off x="4600576" y="3526632"/>
            <a:ext cx="206375" cy="103585"/>
          </a:xfrm>
          <a:custGeom>
            <a:avLst/>
            <a:gdLst>
              <a:gd name="T0" fmla="*/ 2147483647 w 148"/>
              <a:gd name="T1" fmla="*/ 2147483647 h 87"/>
              <a:gd name="T2" fmla="*/ 0 w 148"/>
              <a:gd name="T3" fmla="*/ 2147483647 h 87"/>
              <a:gd name="T4" fmla="*/ 2147483647 w 148"/>
              <a:gd name="T5" fmla="*/ 2147483647 h 87"/>
              <a:gd name="T6" fmla="*/ 2147483647 w 148"/>
              <a:gd name="T7" fmla="*/ 2147483647 h 87"/>
              <a:gd name="T8" fmla="*/ 2147483647 w 148"/>
              <a:gd name="T9" fmla="*/ 2147483647 h 87"/>
              <a:gd name="T10" fmla="*/ 2147483647 w 148"/>
              <a:gd name="T11" fmla="*/ 2147483647 h 87"/>
              <a:gd name="T12" fmla="*/ 2147483647 w 148"/>
              <a:gd name="T13" fmla="*/ 0 h 87"/>
              <a:gd name="T14" fmla="*/ 2147483647 w 148"/>
              <a:gd name="T15" fmla="*/ 0 h 87"/>
              <a:gd name="T16" fmla="*/ 2147483647 w 148"/>
              <a:gd name="T17" fmla="*/ 0 h 87"/>
              <a:gd name="T18" fmla="*/ 2147483647 w 148"/>
              <a:gd name="T19" fmla="*/ 2147483647 h 87"/>
              <a:gd name="T20" fmla="*/ 2147483647 w 148"/>
              <a:gd name="T21" fmla="*/ 2147483647 h 87"/>
              <a:gd name="T22" fmla="*/ 2147483647 w 148"/>
              <a:gd name="T23" fmla="*/ 2147483647 h 87"/>
              <a:gd name="T24" fmla="*/ 2147483647 w 148"/>
              <a:gd name="T25" fmla="*/ 2147483647 h 87"/>
              <a:gd name="T26" fmla="*/ 2147483647 w 148"/>
              <a:gd name="T27" fmla="*/ 2147483647 h 87"/>
              <a:gd name="T28" fmla="*/ 2147483647 w 148"/>
              <a:gd name="T29" fmla="*/ 2147483647 h 87"/>
              <a:gd name="T30" fmla="*/ 2147483647 w 148"/>
              <a:gd name="T31" fmla="*/ 2147483647 h 87"/>
              <a:gd name="T32" fmla="*/ 2147483647 w 148"/>
              <a:gd name="T33" fmla="*/ 2147483647 h 87"/>
              <a:gd name="T34" fmla="*/ 2147483647 w 148"/>
              <a:gd name="T35" fmla="*/ 2147483647 h 87"/>
              <a:gd name="T36" fmla="*/ 2147483647 w 148"/>
              <a:gd name="T37" fmla="*/ 2147483647 h 87"/>
              <a:gd name="T38" fmla="*/ 2147483647 w 148"/>
              <a:gd name="T39" fmla="*/ 2147483647 h 87"/>
              <a:gd name="T40" fmla="*/ 2147483647 w 148"/>
              <a:gd name="T41" fmla="*/ 2147483647 h 8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48"/>
              <a:gd name="T64" fmla="*/ 0 h 87"/>
              <a:gd name="T65" fmla="*/ 148 w 148"/>
              <a:gd name="T66" fmla="*/ 87 h 87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48" h="87">
                <a:moveTo>
                  <a:pt x="4" y="57"/>
                </a:moveTo>
                <a:lnTo>
                  <a:pt x="0" y="41"/>
                </a:lnTo>
                <a:lnTo>
                  <a:pt x="8" y="28"/>
                </a:lnTo>
                <a:lnTo>
                  <a:pt x="16" y="20"/>
                </a:lnTo>
                <a:lnTo>
                  <a:pt x="29" y="12"/>
                </a:lnTo>
                <a:lnTo>
                  <a:pt x="49" y="4"/>
                </a:lnTo>
                <a:lnTo>
                  <a:pt x="74" y="0"/>
                </a:lnTo>
                <a:lnTo>
                  <a:pt x="98" y="0"/>
                </a:lnTo>
                <a:lnTo>
                  <a:pt x="119" y="0"/>
                </a:lnTo>
                <a:lnTo>
                  <a:pt x="139" y="12"/>
                </a:lnTo>
                <a:lnTo>
                  <a:pt x="147" y="28"/>
                </a:lnTo>
                <a:lnTo>
                  <a:pt x="143" y="45"/>
                </a:lnTo>
                <a:lnTo>
                  <a:pt x="143" y="61"/>
                </a:lnTo>
                <a:lnTo>
                  <a:pt x="123" y="73"/>
                </a:lnTo>
                <a:lnTo>
                  <a:pt x="106" y="82"/>
                </a:lnTo>
                <a:lnTo>
                  <a:pt x="86" y="86"/>
                </a:lnTo>
                <a:lnTo>
                  <a:pt x="70" y="82"/>
                </a:lnTo>
                <a:lnTo>
                  <a:pt x="49" y="82"/>
                </a:lnTo>
                <a:lnTo>
                  <a:pt x="33" y="73"/>
                </a:lnTo>
                <a:lnTo>
                  <a:pt x="20" y="65"/>
                </a:lnTo>
                <a:lnTo>
                  <a:pt x="4" y="57"/>
                </a:lnTo>
              </a:path>
            </a:pathLst>
          </a:custGeom>
          <a:solidFill>
            <a:srgbClr val="FFFFCC"/>
          </a:solidFill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32" name="Freeform 64"/>
          <p:cNvSpPr>
            <a:spLocks/>
          </p:cNvSpPr>
          <p:nvPr/>
        </p:nvSpPr>
        <p:spPr bwMode="auto">
          <a:xfrm>
            <a:off x="4273550" y="3151585"/>
            <a:ext cx="228600" cy="346472"/>
          </a:xfrm>
          <a:custGeom>
            <a:avLst/>
            <a:gdLst>
              <a:gd name="T0" fmla="*/ 2147483647 w 161"/>
              <a:gd name="T1" fmla="*/ 2147483647 h 291"/>
              <a:gd name="T2" fmla="*/ 2147483647 w 161"/>
              <a:gd name="T3" fmla="*/ 2147483647 h 291"/>
              <a:gd name="T4" fmla="*/ 2147483647 w 161"/>
              <a:gd name="T5" fmla="*/ 2147483647 h 291"/>
              <a:gd name="T6" fmla="*/ 2147483647 w 161"/>
              <a:gd name="T7" fmla="*/ 2147483647 h 291"/>
              <a:gd name="T8" fmla="*/ 2147483647 w 161"/>
              <a:gd name="T9" fmla="*/ 2147483647 h 291"/>
              <a:gd name="T10" fmla="*/ 0 w 161"/>
              <a:gd name="T11" fmla="*/ 2147483647 h 291"/>
              <a:gd name="T12" fmla="*/ 2147483647 w 161"/>
              <a:gd name="T13" fmla="*/ 2147483647 h 291"/>
              <a:gd name="T14" fmla="*/ 2147483647 w 161"/>
              <a:gd name="T15" fmla="*/ 2147483647 h 291"/>
              <a:gd name="T16" fmla="*/ 2147483647 w 161"/>
              <a:gd name="T17" fmla="*/ 2147483647 h 291"/>
              <a:gd name="T18" fmla="*/ 2147483647 w 161"/>
              <a:gd name="T19" fmla="*/ 0 h 291"/>
              <a:gd name="T20" fmla="*/ 2147483647 w 161"/>
              <a:gd name="T21" fmla="*/ 2147483647 h 291"/>
              <a:gd name="T22" fmla="*/ 2147483647 w 161"/>
              <a:gd name="T23" fmla="*/ 2147483647 h 291"/>
              <a:gd name="T24" fmla="*/ 2147483647 w 161"/>
              <a:gd name="T25" fmla="*/ 2147483647 h 29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61"/>
              <a:gd name="T40" fmla="*/ 0 h 291"/>
              <a:gd name="T41" fmla="*/ 161 w 161"/>
              <a:gd name="T42" fmla="*/ 291 h 29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61" h="291">
                <a:moveTo>
                  <a:pt x="25" y="290"/>
                </a:moveTo>
                <a:lnTo>
                  <a:pt x="21" y="262"/>
                </a:lnTo>
                <a:lnTo>
                  <a:pt x="13" y="229"/>
                </a:lnTo>
                <a:lnTo>
                  <a:pt x="9" y="196"/>
                </a:lnTo>
                <a:lnTo>
                  <a:pt x="4" y="159"/>
                </a:lnTo>
                <a:lnTo>
                  <a:pt x="0" y="123"/>
                </a:lnTo>
                <a:lnTo>
                  <a:pt x="9" y="86"/>
                </a:lnTo>
                <a:lnTo>
                  <a:pt x="21" y="53"/>
                </a:lnTo>
                <a:lnTo>
                  <a:pt x="41" y="20"/>
                </a:lnTo>
                <a:lnTo>
                  <a:pt x="86" y="0"/>
                </a:lnTo>
                <a:lnTo>
                  <a:pt x="123" y="12"/>
                </a:lnTo>
                <a:lnTo>
                  <a:pt x="148" y="37"/>
                </a:lnTo>
                <a:lnTo>
                  <a:pt x="160" y="57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33" name="Freeform 65"/>
          <p:cNvSpPr>
            <a:spLocks/>
          </p:cNvSpPr>
          <p:nvPr/>
        </p:nvSpPr>
        <p:spPr bwMode="auto">
          <a:xfrm>
            <a:off x="4356100" y="3131344"/>
            <a:ext cx="196850" cy="94060"/>
          </a:xfrm>
          <a:custGeom>
            <a:avLst/>
            <a:gdLst>
              <a:gd name="T0" fmla="*/ 0 w 140"/>
              <a:gd name="T1" fmla="*/ 2147483647 h 79"/>
              <a:gd name="T2" fmla="*/ 2147483647 w 140"/>
              <a:gd name="T3" fmla="*/ 2147483647 h 79"/>
              <a:gd name="T4" fmla="*/ 2147483647 w 140"/>
              <a:gd name="T5" fmla="*/ 2147483647 h 79"/>
              <a:gd name="T6" fmla="*/ 2147483647 w 140"/>
              <a:gd name="T7" fmla="*/ 0 h 79"/>
              <a:gd name="T8" fmla="*/ 2147483647 w 140"/>
              <a:gd name="T9" fmla="*/ 0 h 79"/>
              <a:gd name="T10" fmla="*/ 2147483647 w 140"/>
              <a:gd name="T11" fmla="*/ 2147483647 h 79"/>
              <a:gd name="T12" fmla="*/ 2147483647 w 140"/>
              <a:gd name="T13" fmla="*/ 2147483647 h 79"/>
              <a:gd name="T14" fmla="*/ 2147483647 w 140"/>
              <a:gd name="T15" fmla="*/ 2147483647 h 79"/>
              <a:gd name="T16" fmla="*/ 2147483647 w 140"/>
              <a:gd name="T17" fmla="*/ 2147483647 h 7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40"/>
              <a:gd name="T28" fmla="*/ 0 h 79"/>
              <a:gd name="T29" fmla="*/ 140 w 140"/>
              <a:gd name="T30" fmla="*/ 79 h 7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40" h="79">
                <a:moveTo>
                  <a:pt x="0" y="17"/>
                </a:moveTo>
                <a:lnTo>
                  <a:pt x="12" y="9"/>
                </a:lnTo>
                <a:lnTo>
                  <a:pt x="24" y="5"/>
                </a:lnTo>
                <a:lnTo>
                  <a:pt x="41" y="0"/>
                </a:lnTo>
                <a:lnTo>
                  <a:pt x="61" y="0"/>
                </a:lnTo>
                <a:lnTo>
                  <a:pt x="82" y="9"/>
                </a:lnTo>
                <a:lnTo>
                  <a:pt x="102" y="21"/>
                </a:lnTo>
                <a:lnTo>
                  <a:pt x="119" y="45"/>
                </a:lnTo>
                <a:lnTo>
                  <a:pt x="139" y="78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34" name="Freeform 66"/>
          <p:cNvSpPr>
            <a:spLocks/>
          </p:cNvSpPr>
          <p:nvPr/>
        </p:nvSpPr>
        <p:spPr bwMode="auto">
          <a:xfrm>
            <a:off x="4402139" y="2503885"/>
            <a:ext cx="701675" cy="833438"/>
          </a:xfrm>
          <a:custGeom>
            <a:avLst/>
            <a:gdLst>
              <a:gd name="T0" fmla="*/ 0 w 496"/>
              <a:gd name="T1" fmla="*/ 2147483647 h 700"/>
              <a:gd name="T2" fmla="*/ 2147483647 w 496"/>
              <a:gd name="T3" fmla="*/ 2147483647 h 700"/>
              <a:gd name="T4" fmla="*/ 2147483647 w 496"/>
              <a:gd name="T5" fmla="*/ 2147483647 h 700"/>
              <a:gd name="T6" fmla="*/ 2147483647 w 496"/>
              <a:gd name="T7" fmla="*/ 2147483647 h 700"/>
              <a:gd name="T8" fmla="*/ 2147483647 w 496"/>
              <a:gd name="T9" fmla="*/ 2147483647 h 700"/>
              <a:gd name="T10" fmla="*/ 2147483647 w 496"/>
              <a:gd name="T11" fmla="*/ 2147483647 h 700"/>
              <a:gd name="T12" fmla="*/ 2147483647 w 496"/>
              <a:gd name="T13" fmla="*/ 2147483647 h 700"/>
              <a:gd name="T14" fmla="*/ 2147483647 w 496"/>
              <a:gd name="T15" fmla="*/ 2147483647 h 700"/>
              <a:gd name="T16" fmla="*/ 2147483647 w 496"/>
              <a:gd name="T17" fmla="*/ 2147483647 h 700"/>
              <a:gd name="T18" fmla="*/ 2147483647 w 496"/>
              <a:gd name="T19" fmla="*/ 2147483647 h 700"/>
              <a:gd name="T20" fmla="*/ 2147483647 w 496"/>
              <a:gd name="T21" fmla="*/ 2147483647 h 700"/>
              <a:gd name="T22" fmla="*/ 2147483647 w 496"/>
              <a:gd name="T23" fmla="*/ 2147483647 h 700"/>
              <a:gd name="T24" fmla="*/ 2147483647 w 496"/>
              <a:gd name="T25" fmla="*/ 2147483647 h 700"/>
              <a:gd name="T26" fmla="*/ 2147483647 w 496"/>
              <a:gd name="T27" fmla="*/ 2147483647 h 700"/>
              <a:gd name="T28" fmla="*/ 2147483647 w 496"/>
              <a:gd name="T29" fmla="*/ 2147483647 h 700"/>
              <a:gd name="T30" fmla="*/ 2147483647 w 496"/>
              <a:gd name="T31" fmla="*/ 2147483647 h 700"/>
              <a:gd name="T32" fmla="*/ 2147483647 w 496"/>
              <a:gd name="T33" fmla="*/ 2147483647 h 700"/>
              <a:gd name="T34" fmla="*/ 2147483647 w 496"/>
              <a:gd name="T35" fmla="*/ 2147483647 h 700"/>
              <a:gd name="T36" fmla="*/ 2147483647 w 496"/>
              <a:gd name="T37" fmla="*/ 2147483647 h 700"/>
              <a:gd name="T38" fmla="*/ 2147483647 w 496"/>
              <a:gd name="T39" fmla="*/ 2147483647 h 700"/>
              <a:gd name="T40" fmla="*/ 2147483647 w 496"/>
              <a:gd name="T41" fmla="*/ 2147483647 h 700"/>
              <a:gd name="T42" fmla="*/ 2147483647 w 496"/>
              <a:gd name="T43" fmla="*/ 2147483647 h 700"/>
              <a:gd name="T44" fmla="*/ 2147483647 w 496"/>
              <a:gd name="T45" fmla="*/ 2147483647 h 700"/>
              <a:gd name="T46" fmla="*/ 2147483647 w 496"/>
              <a:gd name="T47" fmla="*/ 2147483647 h 700"/>
              <a:gd name="T48" fmla="*/ 2147483647 w 496"/>
              <a:gd name="T49" fmla="*/ 2147483647 h 700"/>
              <a:gd name="T50" fmla="*/ 2147483647 w 496"/>
              <a:gd name="T51" fmla="*/ 2147483647 h 700"/>
              <a:gd name="T52" fmla="*/ 2147483647 w 496"/>
              <a:gd name="T53" fmla="*/ 2147483647 h 700"/>
              <a:gd name="T54" fmla="*/ 2147483647 w 496"/>
              <a:gd name="T55" fmla="*/ 2147483647 h 700"/>
              <a:gd name="T56" fmla="*/ 2147483647 w 496"/>
              <a:gd name="T57" fmla="*/ 2147483647 h 700"/>
              <a:gd name="T58" fmla="*/ 2147483647 w 496"/>
              <a:gd name="T59" fmla="*/ 2147483647 h 700"/>
              <a:gd name="T60" fmla="*/ 2147483647 w 496"/>
              <a:gd name="T61" fmla="*/ 2147483647 h 700"/>
              <a:gd name="T62" fmla="*/ 2147483647 w 496"/>
              <a:gd name="T63" fmla="*/ 2147483647 h 700"/>
              <a:gd name="T64" fmla="*/ 2147483647 w 496"/>
              <a:gd name="T65" fmla="*/ 2147483647 h 700"/>
              <a:gd name="T66" fmla="*/ 2147483647 w 496"/>
              <a:gd name="T67" fmla="*/ 2147483647 h 700"/>
              <a:gd name="T68" fmla="*/ 2147483647 w 496"/>
              <a:gd name="T69" fmla="*/ 2147483647 h 700"/>
              <a:gd name="T70" fmla="*/ 2147483647 w 496"/>
              <a:gd name="T71" fmla="*/ 2147483647 h 700"/>
              <a:gd name="T72" fmla="*/ 2147483647 w 496"/>
              <a:gd name="T73" fmla="*/ 2147483647 h 700"/>
              <a:gd name="T74" fmla="*/ 2147483647 w 496"/>
              <a:gd name="T75" fmla="*/ 2147483647 h 700"/>
              <a:gd name="T76" fmla="*/ 2147483647 w 496"/>
              <a:gd name="T77" fmla="*/ 2147483647 h 700"/>
              <a:gd name="T78" fmla="*/ 2147483647 w 496"/>
              <a:gd name="T79" fmla="*/ 2147483647 h 700"/>
              <a:gd name="T80" fmla="*/ 2147483647 w 496"/>
              <a:gd name="T81" fmla="*/ 2147483647 h 700"/>
              <a:gd name="T82" fmla="*/ 2147483647 w 496"/>
              <a:gd name="T83" fmla="*/ 2147483647 h 700"/>
              <a:gd name="T84" fmla="*/ 2147483647 w 496"/>
              <a:gd name="T85" fmla="*/ 2147483647 h 700"/>
              <a:gd name="T86" fmla="*/ 2147483647 w 496"/>
              <a:gd name="T87" fmla="*/ 2147483647 h 700"/>
              <a:gd name="T88" fmla="*/ 2147483647 w 496"/>
              <a:gd name="T89" fmla="*/ 2147483647 h 700"/>
              <a:gd name="T90" fmla="*/ 2147483647 w 496"/>
              <a:gd name="T91" fmla="*/ 2147483647 h 700"/>
              <a:gd name="T92" fmla="*/ 2147483647 w 496"/>
              <a:gd name="T93" fmla="*/ 2147483647 h 700"/>
              <a:gd name="T94" fmla="*/ 2147483647 w 496"/>
              <a:gd name="T95" fmla="*/ 2147483647 h 700"/>
              <a:gd name="T96" fmla="*/ 2147483647 w 496"/>
              <a:gd name="T97" fmla="*/ 2147483647 h 700"/>
              <a:gd name="T98" fmla="*/ 2147483647 w 496"/>
              <a:gd name="T99" fmla="*/ 2147483647 h 700"/>
              <a:gd name="T100" fmla="*/ 2147483647 w 496"/>
              <a:gd name="T101" fmla="*/ 2147483647 h 700"/>
              <a:gd name="T102" fmla="*/ 2147483647 w 496"/>
              <a:gd name="T103" fmla="*/ 2147483647 h 700"/>
              <a:gd name="T104" fmla="*/ 2147483647 w 496"/>
              <a:gd name="T105" fmla="*/ 0 h 700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496"/>
              <a:gd name="T160" fmla="*/ 0 h 700"/>
              <a:gd name="T161" fmla="*/ 496 w 496"/>
              <a:gd name="T162" fmla="*/ 700 h 700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496" h="700">
                <a:moveTo>
                  <a:pt x="0" y="527"/>
                </a:moveTo>
                <a:lnTo>
                  <a:pt x="12" y="519"/>
                </a:lnTo>
                <a:lnTo>
                  <a:pt x="24" y="511"/>
                </a:lnTo>
                <a:lnTo>
                  <a:pt x="36" y="503"/>
                </a:lnTo>
                <a:lnTo>
                  <a:pt x="53" y="503"/>
                </a:lnTo>
                <a:lnTo>
                  <a:pt x="73" y="507"/>
                </a:lnTo>
                <a:lnTo>
                  <a:pt x="94" y="515"/>
                </a:lnTo>
                <a:lnTo>
                  <a:pt x="114" y="536"/>
                </a:lnTo>
                <a:lnTo>
                  <a:pt x="139" y="564"/>
                </a:lnTo>
                <a:lnTo>
                  <a:pt x="168" y="572"/>
                </a:lnTo>
                <a:lnTo>
                  <a:pt x="192" y="589"/>
                </a:lnTo>
                <a:lnTo>
                  <a:pt x="213" y="605"/>
                </a:lnTo>
                <a:lnTo>
                  <a:pt x="233" y="626"/>
                </a:lnTo>
                <a:lnTo>
                  <a:pt x="274" y="630"/>
                </a:lnTo>
                <a:lnTo>
                  <a:pt x="291" y="654"/>
                </a:lnTo>
                <a:lnTo>
                  <a:pt x="299" y="679"/>
                </a:lnTo>
                <a:lnTo>
                  <a:pt x="299" y="699"/>
                </a:lnTo>
                <a:lnTo>
                  <a:pt x="303" y="687"/>
                </a:lnTo>
                <a:lnTo>
                  <a:pt x="307" y="679"/>
                </a:lnTo>
                <a:lnTo>
                  <a:pt x="315" y="675"/>
                </a:lnTo>
                <a:lnTo>
                  <a:pt x="327" y="679"/>
                </a:lnTo>
                <a:lnTo>
                  <a:pt x="327" y="642"/>
                </a:lnTo>
                <a:lnTo>
                  <a:pt x="344" y="622"/>
                </a:lnTo>
                <a:lnTo>
                  <a:pt x="360" y="613"/>
                </a:lnTo>
                <a:lnTo>
                  <a:pt x="377" y="609"/>
                </a:lnTo>
                <a:lnTo>
                  <a:pt x="381" y="572"/>
                </a:lnTo>
                <a:lnTo>
                  <a:pt x="389" y="548"/>
                </a:lnTo>
                <a:lnTo>
                  <a:pt x="405" y="536"/>
                </a:lnTo>
                <a:lnTo>
                  <a:pt x="426" y="532"/>
                </a:lnTo>
                <a:lnTo>
                  <a:pt x="430" y="491"/>
                </a:lnTo>
                <a:lnTo>
                  <a:pt x="442" y="466"/>
                </a:lnTo>
                <a:lnTo>
                  <a:pt x="463" y="454"/>
                </a:lnTo>
                <a:lnTo>
                  <a:pt x="483" y="450"/>
                </a:lnTo>
                <a:lnTo>
                  <a:pt x="467" y="417"/>
                </a:lnTo>
                <a:lnTo>
                  <a:pt x="467" y="392"/>
                </a:lnTo>
                <a:lnTo>
                  <a:pt x="479" y="380"/>
                </a:lnTo>
                <a:lnTo>
                  <a:pt x="495" y="376"/>
                </a:lnTo>
                <a:lnTo>
                  <a:pt x="479" y="351"/>
                </a:lnTo>
                <a:lnTo>
                  <a:pt x="471" y="327"/>
                </a:lnTo>
                <a:lnTo>
                  <a:pt x="471" y="302"/>
                </a:lnTo>
                <a:lnTo>
                  <a:pt x="471" y="278"/>
                </a:lnTo>
                <a:lnTo>
                  <a:pt x="450" y="253"/>
                </a:lnTo>
                <a:lnTo>
                  <a:pt x="442" y="229"/>
                </a:lnTo>
                <a:lnTo>
                  <a:pt x="438" y="204"/>
                </a:lnTo>
                <a:lnTo>
                  <a:pt x="438" y="180"/>
                </a:lnTo>
                <a:lnTo>
                  <a:pt x="418" y="155"/>
                </a:lnTo>
                <a:lnTo>
                  <a:pt x="409" y="135"/>
                </a:lnTo>
                <a:lnTo>
                  <a:pt x="414" y="114"/>
                </a:lnTo>
                <a:lnTo>
                  <a:pt x="414" y="90"/>
                </a:lnTo>
                <a:lnTo>
                  <a:pt x="397" y="69"/>
                </a:lnTo>
                <a:lnTo>
                  <a:pt x="389" y="45"/>
                </a:lnTo>
                <a:lnTo>
                  <a:pt x="389" y="20"/>
                </a:lnTo>
                <a:lnTo>
                  <a:pt x="389" y="0"/>
                </a:lnTo>
              </a:path>
            </a:pathLst>
          </a:custGeom>
          <a:noFill/>
          <a:ln w="12700" cap="rnd" cmpd="sng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35" name="Freeform 67"/>
          <p:cNvSpPr>
            <a:spLocks/>
          </p:cNvSpPr>
          <p:nvPr/>
        </p:nvSpPr>
        <p:spPr bwMode="auto">
          <a:xfrm>
            <a:off x="4900614" y="2469357"/>
            <a:ext cx="446087" cy="1107281"/>
          </a:xfrm>
          <a:custGeom>
            <a:avLst/>
            <a:gdLst>
              <a:gd name="T0" fmla="*/ 2147483647 w 317"/>
              <a:gd name="T1" fmla="*/ 0 h 930"/>
              <a:gd name="T2" fmla="*/ 2147483647 w 317"/>
              <a:gd name="T3" fmla="*/ 2147483647 h 930"/>
              <a:gd name="T4" fmla="*/ 2147483647 w 317"/>
              <a:gd name="T5" fmla="*/ 2147483647 h 930"/>
              <a:gd name="T6" fmla="*/ 2147483647 w 317"/>
              <a:gd name="T7" fmla="*/ 2147483647 h 930"/>
              <a:gd name="T8" fmla="*/ 2147483647 w 317"/>
              <a:gd name="T9" fmla="*/ 2147483647 h 930"/>
              <a:gd name="T10" fmla="*/ 2147483647 w 317"/>
              <a:gd name="T11" fmla="*/ 2147483647 h 930"/>
              <a:gd name="T12" fmla="*/ 2147483647 w 317"/>
              <a:gd name="T13" fmla="*/ 2147483647 h 930"/>
              <a:gd name="T14" fmla="*/ 2147483647 w 317"/>
              <a:gd name="T15" fmla="*/ 2147483647 h 930"/>
              <a:gd name="T16" fmla="*/ 2147483647 w 317"/>
              <a:gd name="T17" fmla="*/ 2147483647 h 930"/>
              <a:gd name="T18" fmla="*/ 2147483647 w 317"/>
              <a:gd name="T19" fmla="*/ 2147483647 h 930"/>
              <a:gd name="T20" fmla="*/ 2147483647 w 317"/>
              <a:gd name="T21" fmla="*/ 2147483647 h 930"/>
              <a:gd name="T22" fmla="*/ 2147483647 w 317"/>
              <a:gd name="T23" fmla="*/ 2147483647 h 930"/>
              <a:gd name="T24" fmla="*/ 2147483647 w 317"/>
              <a:gd name="T25" fmla="*/ 2147483647 h 930"/>
              <a:gd name="T26" fmla="*/ 2147483647 w 317"/>
              <a:gd name="T27" fmla="*/ 2147483647 h 930"/>
              <a:gd name="T28" fmla="*/ 2147483647 w 317"/>
              <a:gd name="T29" fmla="*/ 2147483647 h 930"/>
              <a:gd name="T30" fmla="*/ 2147483647 w 317"/>
              <a:gd name="T31" fmla="*/ 2147483647 h 930"/>
              <a:gd name="T32" fmla="*/ 2147483647 w 317"/>
              <a:gd name="T33" fmla="*/ 2147483647 h 930"/>
              <a:gd name="T34" fmla="*/ 2147483647 w 317"/>
              <a:gd name="T35" fmla="*/ 2147483647 h 930"/>
              <a:gd name="T36" fmla="*/ 2147483647 w 317"/>
              <a:gd name="T37" fmla="*/ 2147483647 h 930"/>
              <a:gd name="T38" fmla="*/ 2147483647 w 317"/>
              <a:gd name="T39" fmla="*/ 2147483647 h 930"/>
              <a:gd name="T40" fmla="*/ 2147483647 w 317"/>
              <a:gd name="T41" fmla="*/ 2147483647 h 930"/>
              <a:gd name="T42" fmla="*/ 2147483647 w 317"/>
              <a:gd name="T43" fmla="*/ 2147483647 h 930"/>
              <a:gd name="T44" fmla="*/ 2147483647 w 317"/>
              <a:gd name="T45" fmla="*/ 2147483647 h 930"/>
              <a:gd name="T46" fmla="*/ 2147483647 w 317"/>
              <a:gd name="T47" fmla="*/ 2147483647 h 930"/>
              <a:gd name="T48" fmla="*/ 2147483647 w 317"/>
              <a:gd name="T49" fmla="*/ 2147483647 h 930"/>
              <a:gd name="T50" fmla="*/ 2147483647 w 317"/>
              <a:gd name="T51" fmla="*/ 2147483647 h 930"/>
              <a:gd name="T52" fmla="*/ 2147483647 w 317"/>
              <a:gd name="T53" fmla="*/ 2147483647 h 930"/>
              <a:gd name="T54" fmla="*/ 2147483647 w 317"/>
              <a:gd name="T55" fmla="*/ 2147483647 h 930"/>
              <a:gd name="T56" fmla="*/ 2147483647 w 317"/>
              <a:gd name="T57" fmla="*/ 2147483647 h 930"/>
              <a:gd name="T58" fmla="*/ 2147483647 w 317"/>
              <a:gd name="T59" fmla="*/ 2147483647 h 930"/>
              <a:gd name="T60" fmla="*/ 2147483647 w 317"/>
              <a:gd name="T61" fmla="*/ 2147483647 h 930"/>
              <a:gd name="T62" fmla="*/ 2147483647 w 317"/>
              <a:gd name="T63" fmla="*/ 2147483647 h 930"/>
              <a:gd name="T64" fmla="*/ 2147483647 w 317"/>
              <a:gd name="T65" fmla="*/ 2147483647 h 930"/>
              <a:gd name="T66" fmla="*/ 2147483647 w 317"/>
              <a:gd name="T67" fmla="*/ 2147483647 h 930"/>
              <a:gd name="T68" fmla="*/ 2147483647 w 317"/>
              <a:gd name="T69" fmla="*/ 2147483647 h 930"/>
              <a:gd name="T70" fmla="*/ 2147483647 w 317"/>
              <a:gd name="T71" fmla="*/ 2147483647 h 930"/>
              <a:gd name="T72" fmla="*/ 2147483647 w 317"/>
              <a:gd name="T73" fmla="*/ 2147483647 h 930"/>
              <a:gd name="T74" fmla="*/ 2147483647 w 317"/>
              <a:gd name="T75" fmla="*/ 2147483647 h 930"/>
              <a:gd name="T76" fmla="*/ 2147483647 w 317"/>
              <a:gd name="T77" fmla="*/ 2147483647 h 930"/>
              <a:gd name="T78" fmla="*/ 2147483647 w 317"/>
              <a:gd name="T79" fmla="*/ 2147483647 h 930"/>
              <a:gd name="T80" fmla="*/ 2147483647 w 317"/>
              <a:gd name="T81" fmla="*/ 2147483647 h 930"/>
              <a:gd name="T82" fmla="*/ 2147483647 w 317"/>
              <a:gd name="T83" fmla="*/ 2147483647 h 930"/>
              <a:gd name="T84" fmla="*/ 2147483647 w 317"/>
              <a:gd name="T85" fmla="*/ 2147483647 h 930"/>
              <a:gd name="T86" fmla="*/ 2147483647 w 317"/>
              <a:gd name="T87" fmla="*/ 2147483647 h 930"/>
              <a:gd name="T88" fmla="*/ 2147483647 w 317"/>
              <a:gd name="T89" fmla="*/ 2147483647 h 930"/>
              <a:gd name="T90" fmla="*/ 2147483647 w 317"/>
              <a:gd name="T91" fmla="*/ 2147483647 h 930"/>
              <a:gd name="T92" fmla="*/ 2147483647 w 317"/>
              <a:gd name="T93" fmla="*/ 2147483647 h 930"/>
              <a:gd name="T94" fmla="*/ 2147483647 w 317"/>
              <a:gd name="T95" fmla="*/ 2147483647 h 930"/>
              <a:gd name="T96" fmla="*/ 0 w 317"/>
              <a:gd name="T97" fmla="*/ 2147483647 h 93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317"/>
              <a:gd name="T148" fmla="*/ 0 h 930"/>
              <a:gd name="T149" fmla="*/ 317 w 317"/>
              <a:gd name="T150" fmla="*/ 930 h 930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317" h="930">
                <a:moveTo>
                  <a:pt x="213" y="0"/>
                </a:moveTo>
                <a:lnTo>
                  <a:pt x="221" y="25"/>
                </a:lnTo>
                <a:lnTo>
                  <a:pt x="230" y="49"/>
                </a:lnTo>
                <a:lnTo>
                  <a:pt x="230" y="74"/>
                </a:lnTo>
                <a:lnTo>
                  <a:pt x="221" y="102"/>
                </a:lnTo>
                <a:lnTo>
                  <a:pt x="238" y="119"/>
                </a:lnTo>
                <a:lnTo>
                  <a:pt x="250" y="139"/>
                </a:lnTo>
                <a:lnTo>
                  <a:pt x="250" y="164"/>
                </a:lnTo>
                <a:lnTo>
                  <a:pt x="238" y="188"/>
                </a:lnTo>
                <a:lnTo>
                  <a:pt x="258" y="209"/>
                </a:lnTo>
                <a:lnTo>
                  <a:pt x="275" y="233"/>
                </a:lnTo>
                <a:lnTo>
                  <a:pt x="279" y="262"/>
                </a:lnTo>
                <a:lnTo>
                  <a:pt x="275" y="290"/>
                </a:lnTo>
                <a:lnTo>
                  <a:pt x="295" y="311"/>
                </a:lnTo>
                <a:lnTo>
                  <a:pt x="312" y="335"/>
                </a:lnTo>
                <a:lnTo>
                  <a:pt x="312" y="368"/>
                </a:lnTo>
                <a:lnTo>
                  <a:pt x="307" y="397"/>
                </a:lnTo>
                <a:lnTo>
                  <a:pt x="307" y="413"/>
                </a:lnTo>
                <a:lnTo>
                  <a:pt x="312" y="426"/>
                </a:lnTo>
                <a:lnTo>
                  <a:pt x="316" y="442"/>
                </a:lnTo>
                <a:lnTo>
                  <a:pt x="316" y="458"/>
                </a:lnTo>
                <a:lnTo>
                  <a:pt x="316" y="475"/>
                </a:lnTo>
                <a:lnTo>
                  <a:pt x="312" y="491"/>
                </a:lnTo>
                <a:lnTo>
                  <a:pt x="303" y="507"/>
                </a:lnTo>
                <a:lnTo>
                  <a:pt x="291" y="520"/>
                </a:lnTo>
                <a:lnTo>
                  <a:pt x="291" y="544"/>
                </a:lnTo>
                <a:lnTo>
                  <a:pt x="283" y="565"/>
                </a:lnTo>
                <a:lnTo>
                  <a:pt x="271" y="581"/>
                </a:lnTo>
                <a:lnTo>
                  <a:pt x="250" y="593"/>
                </a:lnTo>
                <a:lnTo>
                  <a:pt x="238" y="618"/>
                </a:lnTo>
                <a:lnTo>
                  <a:pt x="230" y="638"/>
                </a:lnTo>
                <a:lnTo>
                  <a:pt x="213" y="659"/>
                </a:lnTo>
                <a:lnTo>
                  <a:pt x="184" y="667"/>
                </a:lnTo>
                <a:lnTo>
                  <a:pt x="184" y="691"/>
                </a:lnTo>
                <a:lnTo>
                  <a:pt x="176" y="716"/>
                </a:lnTo>
                <a:lnTo>
                  <a:pt x="156" y="736"/>
                </a:lnTo>
                <a:lnTo>
                  <a:pt x="123" y="757"/>
                </a:lnTo>
                <a:lnTo>
                  <a:pt x="123" y="781"/>
                </a:lnTo>
                <a:lnTo>
                  <a:pt x="111" y="806"/>
                </a:lnTo>
                <a:lnTo>
                  <a:pt x="94" y="822"/>
                </a:lnTo>
                <a:lnTo>
                  <a:pt x="78" y="826"/>
                </a:lnTo>
                <a:lnTo>
                  <a:pt x="74" y="847"/>
                </a:lnTo>
                <a:lnTo>
                  <a:pt x="70" y="867"/>
                </a:lnTo>
                <a:lnTo>
                  <a:pt x="62" y="888"/>
                </a:lnTo>
                <a:lnTo>
                  <a:pt x="49" y="900"/>
                </a:lnTo>
                <a:lnTo>
                  <a:pt x="37" y="908"/>
                </a:lnTo>
                <a:lnTo>
                  <a:pt x="25" y="916"/>
                </a:lnTo>
                <a:lnTo>
                  <a:pt x="12" y="921"/>
                </a:lnTo>
                <a:lnTo>
                  <a:pt x="0" y="929"/>
                </a:lnTo>
              </a:path>
            </a:pathLst>
          </a:custGeom>
          <a:noFill/>
          <a:ln w="12700" cap="rnd" cmpd="sng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36" name="Freeform 68"/>
          <p:cNvSpPr>
            <a:spLocks/>
          </p:cNvSpPr>
          <p:nvPr/>
        </p:nvSpPr>
        <p:spPr bwMode="auto">
          <a:xfrm>
            <a:off x="5294313" y="2737248"/>
            <a:ext cx="342900" cy="502444"/>
          </a:xfrm>
          <a:custGeom>
            <a:avLst/>
            <a:gdLst>
              <a:gd name="T0" fmla="*/ 0 w 243"/>
              <a:gd name="T1" fmla="*/ 0 h 422"/>
              <a:gd name="T2" fmla="*/ 2147483647 w 243"/>
              <a:gd name="T3" fmla="*/ 2147483647 h 422"/>
              <a:gd name="T4" fmla="*/ 2147483647 w 243"/>
              <a:gd name="T5" fmla="*/ 2147483647 h 422"/>
              <a:gd name="T6" fmla="*/ 2147483647 w 243"/>
              <a:gd name="T7" fmla="*/ 2147483647 h 422"/>
              <a:gd name="T8" fmla="*/ 2147483647 w 243"/>
              <a:gd name="T9" fmla="*/ 2147483647 h 422"/>
              <a:gd name="T10" fmla="*/ 2147483647 w 243"/>
              <a:gd name="T11" fmla="*/ 2147483647 h 422"/>
              <a:gd name="T12" fmla="*/ 2147483647 w 243"/>
              <a:gd name="T13" fmla="*/ 2147483647 h 422"/>
              <a:gd name="T14" fmla="*/ 2147483647 w 243"/>
              <a:gd name="T15" fmla="*/ 2147483647 h 422"/>
              <a:gd name="T16" fmla="*/ 2147483647 w 243"/>
              <a:gd name="T17" fmla="*/ 2147483647 h 422"/>
              <a:gd name="T18" fmla="*/ 2147483647 w 243"/>
              <a:gd name="T19" fmla="*/ 2147483647 h 422"/>
              <a:gd name="T20" fmla="*/ 2147483647 w 243"/>
              <a:gd name="T21" fmla="*/ 2147483647 h 422"/>
              <a:gd name="T22" fmla="*/ 2147483647 w 243"/>
              <a:gd name="T23" fmla="*/ 2147483647 h 422"/>
              <a:gd name="T24" fmla="*/ 2147483647 w 243"/>
              <a:gd name="T25" fmla="*/ 2147483647 h 422"/>
              <a:gd name="T26" fmla="*/ 2147483647 w 243"/>
              <a:gd name="T27" fmla="*/ 2147483647 h 422"/>
              <a:gd name="T28" fmla="*/ 2147483647 w 243"/>
              <a:gd name="T29" fmla="*/ 2147483647 h 422"/>
              <a:gd name="T30" fmla="*/ 2147483647 w 243"/>
              <a:gd name="T31" fmla="*/ 2147483647 h 422"/>
              <a:gd name="T32" fmla="*/ 2147483647 w 243"/>
              <a:gd name="T33" fmla="*/ 2147483647 h 422"/>
              <a:gd name="T34" fmla="*/ 2147483647 w 243"/>
              <a:gd name="T35" fmla="*/ 2147483647 h 422"/>
              <a:gd name="T36" fmla="*/ 2147483647 w 243"/>
              <a:gd name="T37" fmla="*/ 2147483647 h 422"/>
              <a:gd name="T38" fmla="*/ 2147483647 w 243"/>
              <a:gd name="T39" fmla="*/ 2147483647 h 422"/>
              <a:gd name="T40" fmla="*/ 2147483647 w 243"/>
              <a:gd name="T41" fmla="*/ 2147483647 h 42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243"/>
              <a:gd name="T64" fmla="*/ 0 h 422"/>
              <a:gd name="T65" fmla="*/ 243 w 243"/>
              <a:gd name="T66" fmla="*/ 422 h 422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243" h="422">
                <a:moveTo>
                  <a:pt x="0" y="0"/>
                </a:moveTo>
                <a:lnTo>
                  <a:pt x="33" y="12"/>
                </a:lnTo>
                <a:lnTo>
                  <a:pt x="65" y="29"/>
                </a:lnTo>
                <a:lnTo>
                  <a:pt x="94" y="49"/>
                </a:lnTo>
                <a:lnTo>
                  <a:pt x="123" y="65"/>
                </a:lnTo>
                <a:lnTo>
                  <a:pt x="151" y="90"/>
                </a:lnTo>
                <a:lnTo>
                  <a:pt x="172" y="110"/>
                </a:lnTo>
                <a:lnTo>
                  <a:pt x="192" y="135"/>
                </a:lnTo>
                <a:lnTo>
                  <a:pt x="209" y="164"/>
                </a:lnTo>
                <a:lnTo>
                  <a:pt x="225" y="201"/>
                </a:lnTo>
                <a:lnTo>
                  <a:pt x="233" y="241"/>
                </a:lnTo>
                <a:lnTo>
                  <a:pt x="242" y="274"/>
                </a:lnTo>
                <a:lnTo>
                  <a:pt x="238" y="311"/>
                </a:lnTo>
                <a:lnTo>
                  <a:pt x="233" y="340"/>
                </a:lnTo>
                <a:lnTo>
                  <a:pt x="225" y="368"/>
                </a:lnTo>
                <a:lnTo>
                  <a:pt x="209" y="393"/>
                </a:lnTo>
                <a:lnTo>
                  <a:pt x="192" y="409"/>
                </a:lnTo>
                <a:lnTo>
                  <a:pt x="160" y="421"/>
                </a:lnTo>
                <a:lnTo>
                  <a:pt x="139" y="409"/>
                </a:lnTo>
                <a:lnTo>
                  <a:pt x="131" y="385"/>
                </a:lnTo>
                <a:lnTo>
                  <a:pt x="131" y="356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37" name="Freeform 69"/>
          <p:cNvSpPr>
            <a:spLocks/>
          </p:cNvSpPr>
          <p:nvPr/>
        </p:nvSpPr>
        <p:spPr bwMode="auto">
          <a:xfrm>
            <a:off x="5484813" y="2981325"/>
            <a:ext cx="30162" cy="122635"/>
          </a:xfrm>
          <a:custGeom>
            <a:avLst/>
            <a:gdLst>
              <a:gd name="T0" fmla="*/ 2147483647 w 22"/>
              <a:gd name="T1" fmla="*/ 2147483647 h 103"/>
              <a:gd name="T2" fmla="*/ 2147483647 w 22"/>
              <a:gd name="T3" fmla="*/ 2147483647 h 103"/>
              <a:gd name="T4" fmla="*/ 2147483647 w 22"/>
              <a:gd name="T5" fmla="*/ 2147483647 h 103"/>
              <a:gd name="T6" fmla="*/ 2147483647 w 22"/>
              <a:gd name="T7" fmla="*/ 2147483647 h 103"/>
              <a:gd name="T8" fmla="*/ 2147483647 w 22"/>
              <a:gd name="T9" fmla="*/ 2147483647 h 103"/>
              <a:gd name="T10" fmla="*/ 2147483647 w 22"/>
              <a:gd name="T11" fmla="*/ 2147483647 h 103"/>
              <a:gd name="T12" fmla="*/ 2147483647 w 22"/>
              <a:gd name="T13" fmla="*/ 2147483647 h 103"/>
              <a:gd name="T14" fmla="*/ 2147483647 w 22"/>
              <a:gd name="T15" fmla="*/ 2147483647 h 103"/>
              <a:gd name="T16" fmla="*/ 0 w 22"/>
              <a:gd name="T17" fmla="*/ 0 h 10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2"/>
              <a:gd name="T28" fmla="*/ 0 h 103"/>
              <a:gd name="T29" fmla="*/ 22 w 22"/>
              <a:gd name="T30" fmla="*/ 103 h 10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2" h="103">
                <a:moveTo>
                  <a:pt x="12" y="102"/>
                </a:moveTo>
                <a:lnTo>
                  <a:pt x="16" y="90"/>
                </a:lnTo>
                <a:lnTo>
                  <a:pt x="21" y="77"/>
                </a:lnTo>
                <a:lnTo>
                  <a:pt x="21" y="65"/>
                </a:lnTo>
                <a:lnTo>
                  <a:pt x="16" y="53"/>
                </a:lnTo>
                <a:lnTo>
                  <a:pt x="21" y="36"/>
                </a:lnTo>
                <a:lnTo>
                  <a:pt x="16" y="20"/>
                </a:lnTo>
                <a:lnTo>
                  <a:pt x="8" y="8"/>
                </a:lnTo>
                <a:lnTo>
                  <a:pt x="0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38" name="Freeform 70"/>
          <p:cNvSpPr>
            <a:spLocks/>
          </p:cNvSpPr>
          <p:nvPr/>
        </p:nvSpPr>
        <p:spPr bwMode="auto">
          <a:xfrm>
            <a:off x="5108575" y="2503885"/>
            <a:ext cx="134938" cy="634603"/>
          </a:xfrm>
          <a:custGeom>
            <a:avLst/>
            <a:gdLst>
              <a:gd name="T0" fmla="*/ 0 w 95"/>
              <a:gd name="T1" fmla="*/ 0 h 533"/>
              <a:gd name="T2" fmla="*/ 0 w 95"/>
              <a:gd name="T3" fmla="*/ 2147483647 h 533"/>
              <a:gd name="T4" fmla="*/ 0 w 95"/>
              <a:gd name="T5" fmla="*/ 2147483647 h 533"/>
              <a:gd name="T6" fmla="*/ 2147483647 w 95"/>
              <a:gd name="T7" fmla="*/ 2147483647 h 533"/>
              <a:gd name="T8" fmla="*/ 2147483647 w 95"/>
              <a:gd name="T9" fmla="*/ 2147483647 h 533"/>
              <a:gd name="T10" fmla="*/ 2147483647 w 95"/>
              <a:gd name="T11" fmla="*/ 2147483647 h 533"/>
              <a:gd name="T12" fmla="*/ 2147483647 w 95"/>
              <a:gd name="T13" fmla="*/ 2147483647 h 533"/>
              <a:gd name="T14" fmla="*/ 2147483647 w 95"/>
              <a:gd name="T15" fmla="*/ 2147483647 h 533"/>
              <a:gd name="T16" fmla="*/ 2147483647 w 95"/>
              <a:gd name="T17" fmla="*/ 2147483647 h 533"/>
              <a:gd name="T18" fmla="*/ 2147483647 w 95"/>
              <a:gd name="T19" fmla="*/ 2147483647 h 533"/>
              <a:gd name="T20" fmla="*/ 2147483647 w 95"/>
              <a:gd name="T21" fmla="*/ 2147483647 h 533"/>
              <a:gd name="T22" fmla="*/ 2147483647 w 95"/>
              <a:gd name="T23" fmla="*/ 2147483647 h 533"/>
              <a:gd name="T24" fmla="*/ 2147483647 w 95"/>
              <a:gd name="T25" fmla="*/ 2147483647 h 533"/>
              <a:gd name="T26" fmla="*/ 2147483647 w 95"/>
              <a:gd name="T27" fmla="*/ 2147483647 h 533"/>
              <a:gd name="T28" fmla="*/ 2147483647 w 95"/>
              <a:gd name="T29" fmla="*/ 2147483647 h 533"/>
              <a:gd name="T30" fmla="*/ 2147483647 w 95"/>
              <a:gd name="T31" fmla="*/ 2147483647 h 533"/>
              <a:gd name="T32" fmla="*/ 2147483647 w 95"/>
              <a:gd name="T33" fmla="*/ 2147483647 h 533"/>
              <a:gd name="T34" fmla="*/ 2147483647 w 95"/>
              <a:gd name="T35" fmla="*/ 2147483647 h 533"/>
              <a:gd name="T36" fmla="*/ 2147483647 w 95"/>
              <a:gd name="T37" fmla="*/ 2147483647 h 533"/>
              <a:gd name="T38" fmla="*/ 2147483647 w 95"/>
              <a:gd name="T39" fmla="*/ 2147483647 h 533"/>
              <a:gd name="T40" fmla="*/ 2147483647 w 95"/>
              <a:gd name="T41" fmla="*/ 2147483647 h 533"/>
              <a:gd name="T42" fmla="*/ 2147483647 w 95"/>
              <a:gd name="T43" fmla="*/ 2147483647 h 533"/>
              <a:gd name="T44" fmla="*/ 2147483647 w 95"/>
              <a:gd name="T45" fmla="*/ 2147483647 h 533"/>
              <a:gd name="T46" fmla="*/ 2147483647 w 95"/>
              <a:gd name="T47" fmla="*/ 2147483647 h 533"/>
              <a:gd name="T48" fmla="*/ 2147483647 w 95"/>
              <a:gd name="T49" fmla="*/ 2147483647 h 53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95"/>
              <a:gd name="T76" fmla="*/ 0 h 533"/>
              <a:gd name="T77" fmla="*/ 95 w 95"/>
              <a:gd name="T78" fmla="*/ 533 h 533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95" h="533">
                <a:moveTo>
                  <a:pt x="0" y="0"/>
                </a:moveTo>
                <a:lnTo>
                  <a:pt x="0" y="24"/>
                </a:lnTo>
                <a:lnTo>
                  <a:pt x="0" y="53"/>
                </a:lnTo>
                <a:lnTo>
                  <a:pt x="8" y="77"/>
                </a:lnTo>
                <a:lnTo>
                  <a:pt x="24" y="102"/>
                </a:lnTo>
                <a:lnTo>
                  <a:pt x="24" y="118"/>
                </a:lnTo>
                <a:lnTo>
                  <a:pt x="28" y="139"/>
                </a:lnTo>
                <a:lnTo>
                  <a:pt x="36" y="155"/>
                </a:lnTo>
                <a:lnTo>
                  <a:pt x="45" y="171"/>
                </a:lnTo>
                <a:lnTo>
                  <a:pt x="49" y="196"/>
                </a:lnTo>
                <a:lnTo>
                  <a:pt x="53" y="221"/>
                </a:lnTo>
                <a:lnTo>
                  <a:pt x="61" y="245"/>
                </a:lnTo>
                <a:lnTo>
                  <a:pt x="69" y="274"/>
                </a:lnTo>
                <a:lnTo>
                  <a:pt x="69" y="298"/>
                </a:lnTo>
                <a:lnTo>
                  <a:pt x="73" y="323"/>
                </a:lnTo>
                <a:lnTo>
                  <a:pt x="86" y="347"/>
                </a:lnTo>
                <a:lnTo>
                  <a:pt x="94" y="368"/>
                </a:lnTo>
                <a:lnTo>
                  <a:pt x="82" y="392"/>
                </a:lnTo>
                <a:lnTo>
                  <a:pt x="77" y="421"/>
                </a:lnTo>
                <a:lnTo>
                  <a:pt x="73" y="446"/>
                </a:lnTo>
                <a:lnTo>
                  <a:pt x="73" y="474"/>
                </a:lnTo>
                <a:lnTo>
                  <a:pt x="61" y="487"/>
                </a:lnTo>
                <a:lnTo>
                  <a:pt x="53" y="503"/>
                </a:lnTo>
                <a:lnTo>
                  <a:pt x="49" y="515"/>
                </a:lnTo>
                <a:lnTo>
                  <a:pt x="49" y="532"/>
                </a:lnTo>
              </a:path>
            </a:pathLst>
          </a:custGeom>
          <a:noFill/>
          <a:ln w="12700" cap="rnd" cmpd="sng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39" name="Freeform 71"/>
          <p:cNvSpPr>
            <a:spLocks/>
          </p:cNvSpPr>
          <p:nvPr/>
        </p:nvSpPr>
        <p:spPr bwMode="auto">
          <a:xfrm>
            <a:off x="5073651" y="2057401"/>
            <a:ext cx="87313" cy="269081"/>
          </a:xfrm>
          <a:custGeom>
            <a:avLst/>
            <a:gdLst>
              <a:gd name="T0" fmla="*/ 0 w 62"/>
              <a:gd name="T1" fmla="*/ 0 h 226"/>
              <a:gd name="T2" fmla="*/ 0 w 62"/>
              <a:gd name="T3" fmla="*/ 2147483647 h 226"/>
              <a:gd name="T4" fmla="*/ 0 w 62"/>
              <a:gd name="T5" fmla="*/ 2147483647 h 226"/>
              <a:gd name="T6" fmla="*/ 2147483647 w 62"/>
              <a:gd name="T7" fmla="*/ 2147483647 h 226"/>
              <a:gd name="T8" fmla="*/ 2147483647 w 62"/>
              <a:gd name="T9" fmla="*/ 2147483647 h 226"/>
              <a:gd name="T10" fmla="*/ 2147483647 w 62"/>
              <a:gd name="T11" fmla="*/ 2147483647 h 226"/>
              <a:gd name="T12" fmla="*/ 2147483647 w 62"/>
              <a:gd name="T13" fmla="*/ 2147483647 h 226"/>
              <a:gd name="T14" fmla="*/ 2147483647 w 62"/>
              <a:gd name="T15" fmla="*/ 2147483647 h 226"/>
              <a:gd name="T16" fmla="*/ 2147483647 w 62"/>
              <a:gd name="T17" fmla="*/ 2147483647 h 226"/>
              <a:gd name="T18" fmla="*/ 2147483647 w 62"/>
              <a:gd name="T19" fmla="*/ 2147483647 h 226"/>
              <a:gd name="T20" fmla="*/ 2147483647 w 62"/>
              <a:gd name="T21" fmla="*/ 2147483647 h 226"/>
              <a:gd name="T22" fmla="*/ 2147483647 w 62"/>
              <a:gd name="T23" fmla="*/ 2147483647 h 226"/>
              <a:gd name="T24" fmla="*/ 2147483647 w 62"/>
              <a:gd name="T25" fmla="*/ 2147483647 h 226"/>
              <a:gd name="T26" fmla="*/ 2147483647 w 62"/>
              <a:gd name="T27" fmla="*/ 2147483647 h 226"/>
              <a:gd name="T28" fmla="*/ 2147483647 w 62"/>
              <a:gd name="T29" fmla="*/ 2147483647 h 226"/>
              <a:gd name="T30" fmla="*/ 2147483647 w 62"/>
              <a:gd name="T31" fmla="*/ 2147483647 h 226"/>
              <a:gd name="T32" fmla="*/ 2147483647 w 62"/>
              <a:gd name="T33" fmla="*/ 2147483647 h 22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62"/>
              <a:gd name="T52" fmla="*/ 0 h 226"/>
              <a:gd name="T53" fmla="*/ 62 w 62"/>
              <a:gd name="T54" fmla="*/ 226 h 22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62" h="226">
                <a:moveTo>
                  <a:pt x="0" y="0"/>
                </a:moveTo>
                <a:lnTo>
                  <a:pt x="0" y="16"/>
                </a:lnTo>
                <a:lnTo>
                  <a:pt x="0" y="33"/>
                </a:lnTo>
                <a:lnTo>
                  <a:pt x="4" y="45"/>
                </a:lnTo>
                <a:lnTo>
                  <a:pt x="8" y="61"/>
                </a:lnTo>
                <a:lnTo>
                  <a:pt x="12" y="78"/>
                </a:lnTo>
                <a:lnTo>
                  <a:pt x="20" y="94"/>
                </a:lnTo>
                <a:lnTo>
                  <a:pt x="25" y="106"/>
                </a:lnTo>
                <a:lnTo>
                  <a:pt x="33" y="123"/>
                </a:lnTo>
                <a:lnTo>
                  <a:pt x="37" y="135"/>
                </a:lnTo>
                <a:lnTo>
                  <a:pt x="41" y="147"/>
                </a:lnTo>
                <a:lnTo>
                  <a:pt x="49" y="159"/>
                </a:lnTo>
                <a:lnTo>
                  <a:pt x="57" y="172"/>
                </a:lnTo>
                <a:lnTo>
                  <a:pt x="53" y="184"/>
                </a:lnTo>
                <a:lnTo>
                  <a:pt x="53" y="196"/>
                </a:lnTo>
                <a:lnTo>
                  <a:pt x="57" y="213"/>
                </a:lnTo>
                <a:lnTo>
                  <a:pt x="61" y="225"/>
                </a:lnTo>
              </a:path>
            </a:pathLst>
          </a:custGeom>
          <a:noFill/>
          <a:ln w="12700" cap="rnd" cmpd="sng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40" name="Freeform 72"/>
          <p:cNvSpPr>
            <a:spLocks/>
          </p:cNvSpPr>
          <p:nvPr/>
        </p:nvSpPr>
        <p:spPr bwMode="auto">
          <a:xfrm>
            <a:off x="5167313" y="2830116"/>
            <a:ext cx="30162" cy="141684"/>
          </a:xfrm>
          <a:custGeom>
            <a:avLst/>
            <a:gdLst>
              <a:gd name="T0" fmla="*/ 0 w 21"/>
              <a:gd name="T1" fmla="*/ 0 h 119"/>
              <a:gd name="T2" fmla="*/ 2147483647 w 21"/>
              <a:gd name="T3" fmla="*/ 2147483647 h 119"/>
              <a:gd name="T4" fmla="*/ 2147483647 w 21"/>
              <a:gd name="T5" fmla="*/ 2147483647 h 119"/>
              <a:gd name="T6" fmla="*/ 2147483647 w 21"/>
              <a:gd name="T7" fmla="*/ 2147483647 h 119"/>
              <a:gd name="T8" fmla="*/ 2147483647 w 21"/>
              <a:gd name="T9" fmla="*/ 2147483647 h 1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"/>
              <a:gd name="T16" fmla="*/ 0 h 119"/>
              <a:gd name="T17" fmla="*/ 21 w 21"/>
              <a:gd name="T18" fmla="*/ 119 h 1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" h="119">
                <a:moveTo>
                  <a:pt x="0" y="0"/>
                </a:moveTo>
                <a:lnTo>
                  <a:pt x="12" y="28"/>
                </a:lnTo>
                <a:lnTo>
                  <a:pt x="20" y="57"/>
                </a:lnTo>
                <a:lnTo>
                  <a:pt x="20" y="86"/>
                </a:lnTo>
                <a:lnTo>
                  <a:pt x="20" y="118"/>
                </a:lnTo>
              </a:path>
            </a:pathLst>
          </a:custGeom>
          <a:noFill/>
          <a:ln w="12700" cap="rnd" cmpd="sng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41" name="Freeform 73"/>
          <p:cNvSpPr>
            <a:spLocks/>
          </p:cNvSpPr>
          <p:nvPr/>
        </p:nvSpPr>
        <p:spPr bwMode="auto">
          <a:xfrm>
            <a:off x="4981576" y="3161110"/>
            <a:ext cx="161925" cy="171450"/>
          </a:xfrm>
          <a:custGeom>
            <a:avLst/>
            <a:gdLst>
              <a:gd name="T0" fmla="*/ 2147483647 w 116"/>
              <a:gd name="T1" fmla="*/ 0 h 144"/>
              <a:gd name="T2" fmla="*/ 2147483647 w 116"/>
              <a:gd name="T3" fmla="*/ 2147483647 h 144"/>
              <a:gd name="T4" fmla="*/ 2147483647 w 116"/>
              <a:gd name="T5" fmla="*/ 2147483647 h 144"/>
              <a:gd name="T6" fmla="*/ 2147483647 w 116"/>
              <a:gd name="T7" fmla="*/ 2147483647 h 144"/>
              <a:gd name="T8" fmla="*/ 2147483647 w 116"/>
              <a:gd name="T9" fmla="*/ 2147483647 h 144"/>
              <a:gd name="T10" fmla="*/ 2147483647 w 116"/>
              <a:gd name="T11" fmla="*/ 2147483647 h 144"/>
              <a:gd name="T12" fmla="*/ 2147483647 w 116"/>
              <a:gd name="T13" fmla="*/ 2147483647 h 144"/>
              <a:gd name="T14" fmla="*/ 2147483647 w 116"/>
              <a:gd name="T15" fmla="*/ 2147483647 h 144"/>
              <a:gd name="T16" fmla="*/ 0 w 116"/>
              <a:gd name="T17" fmla="*/ 2147483647 h 14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16"/>
              <a:gd name="T28" fmla="*/ 0 h 144"/>
              <a:gd name="T29" fmla="*/ 116 w 116"/>
              <a:gd name="T30" fmla="*/ 144 h 14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16" h="144">
                <a:moveTo>
                  <a:pt x="115" y="0"/>
                </a:moveTo>
                <a:lnTo>
                  <a:pt x="103" y="8"/>
                </a:lnTo>
                <a:lnTo>
                  <a:pt x="95" y="20"/>
                </a:lnTo>
                <a:lnTo>
                  <a:pt x="91" y="29"/>
                </a:lnTo>
                <a:lnTo>
                  <a:pt x="82" y="41"/>
                </a:lnTo>
                <a:lnTo>
                  <a:pt x="54" y="61"/>
                </a:lnTo>
                <a:lnTo>
                  <a:pt x="33" y="86"/>
                </a:lnTo>
                <a:lnTo>
                  <a:pt x="17" y="115"/>
                </a:lnTo>
                <a:lnTo>
                  <a:pt x="0" y="143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42" name="Freeform 74"/>
          <p:cNvSpPr>
            <a:spLocks/>
          </p:cNvSpPr>
          <p:nvPr/>
        </p:nvSpPr>
        <p:spPr bwMode="auto">
          <a:xfrm>
            <a:off x="4951413" y="3345657"/>
            <a:ext cx="30162" cy="30956"/>
          </a:xfrm>
          <a:custGeom>
            <a:avLst/>
            <a:gdLst>
              <a:gd name="T0" fmla="*/ 2147483647 w 21"/>
              <a:gd name="T1" fmla="*/ 0 h 26"/>
              <a:gd name="T2" fmla="*/ 2147483647 w 21"/>
              <a:gd name="T3" fmla="*/ 2147483647 h 26"/>
              <a:gd name="T4" fmla="*/ 2147483647 w 21"/>
              <a:gd name="T5" fmla="*/ 2147483647 h 26"/>
              <a:gd name="T6" fmla="*/ 0 w 21"/>
              <a:gd name="T7" fmla="*/ 2147483647 h 26"/>
              <a:gd name="T8" fmla="*/ 0 w 21"/>
              <a:gd name="T9" fmla="*/ 2147483647 h 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"/>
              <a:gd name="T16" fmla="*/ 0 h 26"/>
              <a:gd name="T17" fmla="*/ 21 w 21"/>
              <a:gd name="T18" fmla="*/ 26 h 2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" h="26">
                <a:moveTo>
                  <a:pt x="20" y="0"/>
                </a:moveTo>
                <a:lnTo>
                  <a:pt x="12" y="5"/>
                </a:lnTo>
                <a:lnTo>
                  <a:pt x="4" y="9"/>
                </a:lnTo>
                <a:lnTo>
                  <a:pt x="0" y="17"/>
                </a:lnTo>
                <a:lnTo>
                  <a:pt x="0" y="25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43" name="Freeform 75"/>
          <p:cNvSpPr>
            <a:spLocks/>
          </p:cNvSpPr>
          <p:nvPr/>
        </p:nvSpPr>
        <p:spPr bwMode="auto">
          <a:xfrm>
            <a:off x="4887914" y="3399235"/>
            <a:ext cx="47625" cy="54769"/>
          </a:xfrm>
          <a:custGeom>
            <a:avLst/>
            <a:gdLst>
              <a:gd name="T0" fmla="*/ 2147483647 w 34"/>
              <a:gd name="T1" fmla="*/ 0 h 46"/>
              <a:gd name="T2" fmla="*/ 2147483647 w 34"/>
              <a:gd name="T3" fmla="*/ 2147483647 h 46"/>
              <a:gd name="T4" fmla="*/ 2147483647 w 34"/>
              <a:gd name="T5" fmla="*/ 2147483647 h 46"/>
              <a:gd name="T6" fmla="*/ 2147483647 w 34"/>
              <a:gd name="T7" fmla="*/ 2147483647 h 46"/>
              <a:gd name="T8" fmla="*/ 2147483647 w 34"/>
              <a:gd name="T9" fmla="*/ 2147483647 h 46"/>
              <a:gd name="T10" fmla="*/ 2147483647 w 34"/>
              <a:gd name="T11" fmla="*/ 2147483647 h 46"/>
              <a:gd name="T12" fmla="*/ 2147483647 w 34"/>
              <a:gd name="T13" fmla="*/ 2147483647 h 46"/>
              <a:gd name="T14" fmla="*/ 2147483647 w 34"/>
              <a:gd name="T15" fmla="*/ 2147483647 h 46"/>
              <a:gd name="T16" fmla="*/ 0 w 34"/>
              <a:gd name="T17" fmla="*/ 2147483647 h 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4"/>
              <a:gd name="T28" fmla="*/ 0 h 46"/>
              <a:gd name="T29" fmla="*/ 34 w 34"/>
              <a:gd name="T30" fmla="*/ 46 h 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4" h="46">
                <a:moveTo>
                  <a:pt x="33" y="0"/>
                </a:moveTo>
                <a:lnTo>
                  <a:pt x="29" y="9"/>
                </a:lnTo>
                <a:lnTo>
                  <a:pt x="24" y="13"/>
                </a:lnTo>
                <a:lnTo>
                  <a:pt x="20" y="21"/>
                </a:lnTo>
                <a:lnTo>
                  <a:pt x="16" y="25"/>
                </a:lnTo>
                <a:lnTo>
                  <a:pt x="12" y="33"/>
                </a:lnTo>
                <a:lnTo>
                  <a:pt x="8" y="41"/>
                </a:lnTo>
                <a:lnTo>
                  <a:pt x="4" y="45"/>
                </a:lnTo>
                <a:lnTo>
                  <a:pt x="0" y="45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44" name="Freeform 76"/>
          <p:cNvSpPr>
            <a:spLocks/>
          </p:cNvSpPr>
          <p:nvPr/>
        </p:nvSpPr>
        <p:spPr bwMode="auto">
          <a:xfrm>
            <a:off x="4900613" y="3014663"/>
            <a:ext cx="284162" cy="381000"/>
          </a:xfrm>
          <a:custGeom>
            <a:avLst/>
            <a:gdLst>
              <a:gd name="T0" fmla="*/ 2147483647 w 202"/>
              <a:gd name="T1" fmla="*/ 0 h 320"/>
              <a:gd name="T2" fmla="*/ 2147483647 w 202"/>
              <a:gd name="T3" fmla="*/ 2147483647 h 320"/>
              <a:gd name="T4" fmla="*/ 2147483647 w 202"/>
              <a:gd name="T5" fmla="*/ 2147483647 h 320"/>
              <a:gd name="T6" fmla="*/ 2147483647 w 202"/>
              <a:gd name="T7" fmla="*/ 2147483647 h 320"/>
              <a:gd name="T8" fmla="*/ 2147483647 w 202"/>
              <a:gd name="T9" fmla="*/ 2147483647 h 320"/>
              <a:gd name="T10" fmla="*/ 2147483647 w 202"/>
              <a:gd name="T11" fmla="*/ 2147483647 h 320"/>
              <a:gd name="T12" fmla="*/ 2147483647 w 202"/>
              <a:gd name="T13" fmla="*/ 2147483647 h 320"/>
              <a:gd name="T14" fmla="*/ 2147483647 w 202"/>
              <a:gd name="T15" fmla="*/ 2147483647 h 320"/>
              <a:gd name="T16" fmla="*/ 2147483647 w 202"/>
              <a:gd name="T17" fmla="*/ 2147483647 h 320"/>
              <a:gd name="T18" fmla="*/ 2147483647 w 202"/>
              <a:gd name="T19" fmla="*/ 2147483647 h 320"/>
              <a:gd name="T20" fmla="*/ 2147483647 w 202"/>
              <a:gd name="T21" fmla="*/ 2147483647 h 320"/>
              <a:gd name="T22" fmla="*/ 2147483647 w 202"/>
              <a:gd name="T23" fmla="*/ 2147483647 h 320"/>
              <a:gd name="T24" fmla="*/ 2147483647 w 202"/>
              <a:gd name="T25" fmla="*/ 2147483647 h 320"/>
              <a:gd name="T26" fmla="*/ 2147483647 w 202"/>
              <a:gd name="T27" fmla="*/ 2147483647 h 320"/>
              <a:gd name="T28" fmla="*/ 2147483647 w 202"/>
              <a:gd name="T29" fmla="*/ 2147483647 h 320"/>
              <a:gd name="T30" fmla="*/ 2147483647 w 202"/>
              <a:gd name="T31" fmla="*/ 2147483647 h 320"/>
              <a:gd name="T32" fmla="*/ 0 w 202"/>
              <a:gd name="T33" fmla="*/ 2147483647 h 32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02"/>
              <a:gd name="T52" fmla="*/ 0 h 320"/>
              <a:gd name="T53" fmla="*/ 202 w 202"/>
              <a:gd name="T54" fmla="*/ 320 h 320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02" h="320">
                <a:moveTo>
                  <a:pt x="201" y="0"/>
                </a:moveTo>
                <a:lnTo>
                  <a:pt x="197" y="33"/>
                </a:lnTo>
                <a:lnTo>
                  <a:pt x="189" y="62"/>
                </a:lnTo>
                <a:lnTo>
                  <a:pt x="172" y="90"/>
                </a:lnTo>
                <a:lnTo>
                  <a:pt x="152" y="119"/>
                </a:lnTo>
                <a:lnTo>
                  <a:pt x="135" y="135"/>
                </a:lnTo>
                <a:lnTo>
                  <a:pt x="119" y="156"/>
                </a:lnTo>
                <a:lnTo>
                  <a:pt x="103" y="172"/>
                </a:lnTo>
                <a:lnTo>
                  <a:pt x="86" y="188"/>
                </a:lnTo>
                <a:lnTo>
                  <a:pt x="74" y="209"/>
                </a:lnTo>
                <a:lnTo>
                  <a:pt x="62" y="225"/>
                </a:lnTo>
                <a:lnTo>
                  <a:pt x="45" y="246"/>
                </a:lnTo>
                <a:lnTo>
                  <a:pt x="37" y="266"/>
                </a:lnTo>
                <a:lnTo>
                  <a:pt x="29" y="283"/>
                </a:lnTo>
                <a:lnTo>
                  <a:pt x="21" y="295"/>
                </a:lnTo>
                <a:lnTo>
                  <a:pt x="12" y="307"/>
                </a:lnTo>
                <a:lnTo>
                  <a:pt x="0" y="319"/>
                </a:lnTo>
              </a:path>
            </a:pathLst>
          </a:custGeom>
          <a:noFill/>
          <a:ln w="12700" cap="rnd" cmpd="sng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45" name="Freeform 77"/>
          <p:cNvSpPr>
            <a:spLocks/>
          </p:cNvSpPr>
          <p:nvPr/>
        </p:nvSpPr>
        <p:spPr bwMode="auto">
          <a:xfrm>
            <a:off x="4737100" y="3380185"/>
            <a:ext cx="152400" cy="79772"/>
          </a:xfrm>
          <a:custGeom>
            <a:avLst/>
            <a:gdLst>
              <a:gd name="T0" fmla="*/ 2147483647 w 108"/>
              <a:gd name="T1" fmla="*/ 2147483647 h 67"/>
              <a:gd name="T2" fmla="*/ 2147483647 w 108"/>
              <a:gd name="T3" fmla="*/ 2147483647 h 67"/>
              <a:gd name="T4" fmla="*/ 2147483647 w 108"/>
              <a:gd name="T5" fmla="*/ 2147483647 h 67"/>
              <a:gd name="T6" fmla="*/ 2147483647 w 108"/>
              <a:gd name="T7" fmla="*/ 2147483647 h 67"/>
              <a:gd name="T8" fmla="*/ 0 w 108"/>
              <a:gd name="T9" fmla="*/ 0 h 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8"/>
              <a:gd name="T16" fmla="*/ 0 h 67"/>
              <a:gd name="T17" fmla="*/ 108 w 108"/>
              <a:gd name="T18" fmla="*/ 67 h 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8" h="67">
                <a:moveTo>
                  <a:pt x="107" y="29"/>
                </a:moveTo>
                <a:lnTo>
                  <a:pt x="66" y="66"/>
                </a:lnTo>
                <a:lnTo>
                  <a:pt x="37" y="57"/>
                </a:lnTo>
                <a:lnTo>
                  <a:pt x="17" y="25"/>
                </a:lnTo>
                <a:lnTo>
                  <a:pt x="0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46" name="Freeform 78"/>
          <p:cNvSpPr>
            <a:spLocks/>
          </p:cNvSpPr>
          <p:nvPr/>
        </p:nvSpPr>
        <p:spPr bwMode="auto">
          <a:xfrm>
            <a:off x="4570413" y="3238500"/>
            <a:ext cx="225425" cy="147638"/>
          </a:xfrm>
          <a:custGeom>
            <a:avLst/>
            <a:gdLst>
              <a:gd name="T0" fmla="*/ 0 w 161"/>
              <a:gd name="T1" fmla="*/ 0 h 124"/>
              <a:gd name="T2" fmla="*/ 2147483647 w 161"/>
              <a:gd name="T3" fmla="*/ 2147483647 h 124"/>
              <a:gd name="T4" fmla="*/ 2147483647 w 161"/>
              <a:gd name="T5" fmla="*/ 2147483647 h 124"/>
              <a:gd name="T6" fmla="*/ 2147483647 w 161"/>
              <a:gd name="T7" fmla="*/ 2147483647 h 124"/>
              <a:gd name="T8" fmla="*/ 2147483647 w 161"/>
              <a:gd name="T9" fmla="*/ 2147483647 h 124"/>
              <a:gd name="T10" fmla="*/ 2147483647 w 161"/>
              <a:gd name="T11" fmla="*/ 2147483647 h 124"/>
              <a:gd name="T12" fmla="*/ 2147483647 w 161"/>
              <a:gd name="T13" fmla="*/ 2147483647 h 124"/>
              <a:gd name="T14" fmla="*/ 2147483647 w 161"/>
              <a:gd name="T15" fmla="*/ 2147483647 h 124"/>
              <a:gd name="T16" fmla="*/ 2147483647 w 161"/>
              <a:gd name="T17" fmla="*/ 2147483647 h 12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61"/>
              <a:gd name="T28" fmla="*/ 0 h 124"/>
              <a:gd name="T29" fmla="*/ 161 w 161"/>
              <a:gd name="T30" fmla="*/ 124 h 12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61" h="124">
                <a:moveTo>
                  <a:pt x="0" y="0"/>
                </a:moveTo>
                <a:lnTo>
                  <a:pt x="25" y="13"/>
                </a:lnTo>
                <a:lnTo>
                  <a:pt x="41" y="29"/>
                </a:lnTo>
                <a:lnTo>
                  <a:pt x="62" y="45"/>
                </a:lnTo>
                <a:lnTo>
                  <a:pt x="78" y="58"/>
                </a:lnTo>
                <a:lnTo>
                  <a:pt x="86" y="82"/>
                </a:lnTo>
                <a:lnTo>
                  <a:pt x="107" y="103"/>
                </a:lnTo>
                <a:lnTo>
                  <a:pt x="132" y="115"/>
                </a:lnTo>
                <a:lnTo>
                  <a:pt x="160" y="123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47" name="Freeform 79"/>
          <p:cNvSpPr>
            <a:spLocks/>
          </p:cNvSpPr>
          <p:nvPr/>
        </p:nvSpPr>
        <p:spPr bwMode="auto">
          <a:xfrm>
            <a:off x="4546600" y="3258741"/>
            <a:ext cx="290513" cy="234553"/>
          </a:xfrm>
          <a:custGeom>
            <a:avLst/>
            <a:gdLst>
              <a:gd name="T0" fmla="*/ 0 w 206"/>
              <a:gd name="T1" fmla="*/ 0 h 197"/>
              <a:gd name="T2" fmla="*/ 2147483647 w 206"/>
              <a:gd name="T3" fmla="*/ 2147483647 h 197"/>
              <a:gd name="T4" fmla="*/ 2147483647 w 206"/>
              <a:gd name="T5" fmla="*/ 2147483647 h 197"/>
              <a:gd name="T6" fmla="*/ 2147483647 w 206"/>
              <a:gd name="T7" fmla="*/ 2147483647 h 197"/>
              <a:gd name="T8" fmla="*/ 2147483647 w 206"/>
              <a:gd name="T9" fmla="*/ 2147483647 h 197"/>
              <a:gd name="T10" fmla="*/ 2147483647 w 206"/>
              <a:gd name="T11" fmla="*/ 2147483647 h 197"/>
              <a:gd name="T12" fmla="*/ 2147483647 w 206"/>
              <a:gd name="T13" fmla="*/ 2147483647 h 197"/>
              <a:gd name="T14" fmla="*/ 2147483647 w 206"/>
              <a:gd name="T15" fmla="*/ 2147483647 h 197"/>
              <a:gd name="T16" fmla="*/ 2147483647 w 206"/>
              <a:gd name="T17" fmla="*/ 2147483647 h 197"/>
              <a:gd name="T18" fmla="*/ 2147483647 w 206"/>
              <a:gd name="T19" fmla="*/ 2147483647 h 197"/>
              <a:gd name="T20" fmla="*/ 2147483647 w 206"/>
              <a:gd name="T21" fmla="*/ 2147483647 h 197"/>
              <a:gd name="T22" fmla="*/ 2147483647 w 206"/>
              <a:gd name="T23" fmla="*/ 2147483647 h 197"/>
              <a:gd name="T24" fmla="*/ 2147483647 w 206"/>
              <a:gd name="T25" fmla="*/ 2147483647 h 19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06"/>
              <a:gd name="T40" fmla="*/ 0 h 197"/>
              <a:gd name="T41" fmla="*/ 206 w 206"/>
              <a:gd name="T42" fmla="*/ 197 h 19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06" h="197">
                <a:moveTo>
                  <a:pt x="0" y="0"/>
                </a:moveTo>
                <a:lnTo>
                  <a:pt x="20" y="16"/>
                </a:lnTo>
                <a:lnTo>
                  <a:pt x="37" y="37"/>
                </a:lnTo>
                <a:lnTo>
                  <a:pt x="57" y="57"/>
                </a:lnTo>
                <a:lnTo>
                  <a:pt x="78" y="73"/>
                </a:lnTo>
                <a:lnTo>
                  <a:pt x="86" y="82"/>
                </a:lnTo>
                <a:lnTo>
                  <a:pt x="98" y="94"/>
                </a:lnTo>
                <a:lnTo>
                  <a:pt x="107" y="102"/>
                </a:lnTo>
                <a:lnTo>
                  <a:pt x="115" y="110"/>
                </a:lnTo>
                <a:lnTo>
                  <a:pt x="123" y="143"/>
                </a:lnTo>
                <a:lnTo>
                  <a:pt x="143" y="168"/>
                </a:lnTo>
                <a:lnTo>
                  <a:pt x="172" y="188"/>
                </a:lnTo>
                <a:lnTo>
                  <a:pt x="205" y="196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48" name="Freeform 80"/>
          <p:cNvSpPr>
            <a:spLocks/>
          </p:cNvSpPr>
          <p:nvPr/>
        </p:nvSpPr>
        <p:spPr bwMode="auto">
          <a:xfrm>
            <a:off x="4500563" y="3298031"/>
            <a:ext cx="36512" cy="185738"/>
          </a:xfrm>
          <a:custGeom>
            <a:avLst/>
            <a:gdLst>
              <a:gd name="T0" fmla="*/ 0 w 26"/>
              <a:gd name="T1" fmla="*/ 0 h 156"/>
              <a:gd name="T2" fmla="*/ 2147483647 w 26"/>
              <a:gd name="T3" fmla="*/ 2147483647 h 156"/>
              <a:gd name="T4" fmla="*/ 2147483647 w 26"/>
              <a:gd name="T5" fmla="*/ 2147483647 h 156"/>
              <a:gd name="T6" fmla="*/ 2147483647 w 26"/>
              <a:gd name="T7" fmla="*/ 2147483647 h 156"/>
              <a:gd name="T8" fmla="*/ 2147483647 w 26"/>
              <a:gd name="T9" fmla="*/ 2147483647 h 156"/>
              <a:gd name="T10" fmla="*/ 2147483647 w 26"/>
              <a:gd name="T11" fmla="*/ 2147483647 h 156"/>
              <a:gd name="T12" fmla="*/ 2147483647 w 26"/>
              <a:gd name="T13" fmla="*/ 2147483647 h 156"/>
              <a:gd name="T14" fmla="*/ 2147483647 w 26"/>
              <a:gd name="T15" fmla="*/ 2147483647 h 156"/>
              <a:gd name="T16" fmla="*/ 2147483647 w 26"/>
              <a:gd name="T17" fmla="*/ 2147483647 h 1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6"/>
              <a:gd name="T28" fmla="*/ 0 h 156"/>
              <a:gd name="T29" fmla="*/ 26 w 26"/>
              <a:gd name="T30" fmla="*/ 156 h 15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6" h="156">
                <a:moveTo>
                  <a:pt x="0" y="0"/>
                </a:moveTo>
                <a:lnTo>
                  <a:pt x="12" y="16"/>
                </a:lnTo>
                <a:lnTo>
                  <a:pt x="21" y="36"/>
                </a:lnTo>
                <a:lnTo>
                  <a:pt x="25" y="53"/>
                </a:lnTo>
                <a:lnTo>
                  <a:pt x="25" y="73"/>
                </a:lnTo>
                <a:lnTo>
                  <a:pt x="25" y="94"/>
                </a:lnTo>
                <a:lnTo>
                  <a:pt x="25" y="114"/>
                </a:lnTo>
                <a:lnTo>
                  <a:pt x="21" y="135"/>
                </a:lnTo>
                <a:lnTo>
                  <a:pt x="17" y="155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49" name="Freeform 81"/>
          <p:cNvSpPr>
            <a:spLocks/>
          </p:cNvSpPr>
          <p:nvPr/>
        </p:nvSpPr>
        <p:spPr bwMode="auto">
          <a:xfrm>
            <a:off x="4529138" y="3287316"/>
            <a:ext cx="87312" cy="123825"/>
          </a:xfrm>
          <a:custGeom>
            <a:avLst/>
            <a:gdLst>
              <a:gd name="T0" fmla="*/ 2147483647 w 62"/>
              <a:gd name="T1" fmla="*/ 0 h 104"/>
              <a:gd name="T2" fmla="*/ 2147483647 w 62"/>
              <a:gd name="T3" fmla="*/ 2147483647 h 104"/>
              <a:gd name="T4" fmla="*/ 0 w 62"/>
              <a:gd name="T5" fmla="*/ 2147483647 h 104"/>
              <a:gd name="T6" fmla="*/ 2147483647 w 62"/>
              <a:gd name="T7" fmla="*/ 2147483647 h 104"/>
              <a:gd name="T8" fmla="*/ 2147483647 w 62"/>
              <a:gd name="T9" fmla="*/ 2147483647 h 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"/>
              <a:gd name="T16" fmla="*/ 0 h 104"/>
              <a:gd name="T17" fmla="*/ 62 w 62"/>
              <a:gd name="T18" fmla="*/ 104 h 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" h="104">
                <a:moveTo>
                  <a:pt x="4" y="0"/>
                </a:moveTo>
                <a:lnTo>
                  <a:pt x="8" y="33"/>
                </a:lnTo>
                <a:lnTo>
                  <a:pt x="0" y="66"/>
                </a:lnTo>
                <a:lnTo>
                  <a:pt x="12" y="94"/>
                </a:lnTo>
                <a:lnTo>
                  <a:pt x="61" y="103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50" name="Freeform 82"/>
          <p:cNvSpPr>
            <a:spLocks/>
          </p:cNvSpPr>
          <p:nvPr/>
        </p:nvSpPr>
        <p:spPr bwMode="auto">
          <a:xfrm>
            <a:off x="4592638" y="3409951"/>
            <a:ext cx="112712" cy="69056"/>
          </a:xfrm>
          <a:custGeom>
            <a:avLst/>
            <a:gdLst>
              <a:gd name="T0" fmla="*/ 0 w 79"/>
              <a:gd name="T1" fmla="*/ 0 h 58"/>
              <a:gd name="T2" fmla="*/ 2147483647 w 79"/>
              <a:gd name="T3" fmla="*/ 2147483647 h 58"/>
              <a:gd name="T4" fmla="*/ 2147483647 w 79"/>
              <a:gd name="T5" fmla="*/ 2147483647 h 58"/>
              <a:gd name="T6" fmla="*/ 2147483647 w 79"/>
              <a:gd name="T7" fmla="*/ 2147483647 h 58"/>
              <a:gd name="T8" fmla="*/ 2147483647 w 79"/>
              <a:gd name="T9" fmla="*/ 2147483647 h 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9"/>
              <a:gd name="T16" fmla="*/ 0 h 58"/>
              <a:gd name="T17" fmla="*/ 79 w 79"/>
              <a:gd name="T18" fmla="*/ 58 h 5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9" h="58">
                <a:moveTo>
                  <a:pt x="0" y="0"/>
                </a:moveTo>
                <a:lnTo>
                  <a:pt x="8" y="28"/>
                </a:lnTo>
                <a:lnTo>
                  <a:pt x="24" y="49"/>
                </a:lnTo>
                <a:lnTo>
                  <a:pt x="49" y="57"/>
                </a:lnTo>
                <a:lnTo>
                  <a:pt x="78" y="53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51" name="Line 83"/>
          <p:cNvSpPr>
            <a:spLocks noChangeShapeType="1"/>
          </p:cNvSpPr>
          <p:nvPr/>
        </p:nvSpPr>
        <p:spPr bwMode="auto">
          <a:xfrm>
            <a:off x="4667250" y="3477816"/>
            <a:ext cx="6350" cy="1905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2852" name="Freeform 84"/>
          <p:cNvSpPr>
            <a:spLocks/>
          </p:cNvSpPr>
          <p:nvPr/>
        </p:nvSpPr>
        <p:spPr bwMode="auto">
          <a:xfrm>
            <a:off x="4437063" y="3024188"/>
            <a:ext cx="36512" cy="84535"/>
          </a:xfrm>
          <a:custGeom>
            <a:avLst/>
            <a:gdLst>
              <a:gd name="T0" fmla="*/ 0 w 26"/>
              <a:gd name="T1" fmla="*/ 2147483647 h 71"/>
              <a:gd name="T2" fmla="*/ 2147483647 w 26"/>
              <a:gd name="T3" fmla="*/ 2147483647 h 71"/>
              <a:gd name="T4" fmla="*/ 2147483647 w 26"/>
              <a:gd name="T5" fmla="*/ 2147483647 h 71"/>
              <a:gd name="T6" fmla="*/ 2147483647 w 26"/>
              <a:gd name="T7" fmla="*/ 2147483647 h 71"/>
              <a:gd name="T8" fmla="*/ 2147483647 w 26"/>
              <a:gd name="T9" fmla="*/ 0 h 7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"/>
              <a:gd name="T16" fmla="*/ 0 h 71"/>
              <a:gd name="T17" fmla="*/ 26 w 26"/>
              <a:gd name="T18" fmla="*/ 71 h 7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" h="71">
                <a:moveTo>
                  <a:pt x="0" y="70"/>
                </a:moveTo>
                <a:lnTo>
                  <a:pt x="8" y="54"/>
                </a:lnTo>
                <a:lnTo>
                  <a:pt x="17" y="37"/>
                </a:lnTo>
                <a:lnTo>
                  <a:pt x="21" y="21"/>
                </a:lnTo>
                <a:lnTo>
                  <a:pt x="25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53" name="Freeform 85"/>
          <p:cNvSpPr>
            <a:spLocks/>
          </p:cNvSpPr>
          <p:nvPr/>
        </p:nvSpPr>
        <p:spPr bwMode="auto">
          <a:xfrm>
            <a:off x="4460875" y="2702719"/>
            <a:ext cx="65088" cy="396479"/>
          </a:xfrm>
          <a:custGeom>
            <a:avLst/>
            <a:gdLst>
              <a:gd name="T0" fmla="*/ 2147483647 w 46"/>
              <a:gd name="T1" fmla="*/ 2147483647 h 333"/>
              <a:gd name="T2" fmla="*/ 2147483647 w 46"/>
              <a:gd name="T3" fmla="*/ 2147483647 h 333"/>
              <a:gd name="T4" fmla="*/ 2147483647 w 46"/>
              <a:gd name="T5" fmla="*/ 2147483647 h 333"/>
              <a:gd name="T6" fmla="*/ 2147483647 w 46"/>
              <a:gd name="T7" fmla="*/ 2147483647 h 333"/>
              <a:gd name="T8" fmla="*/ 2147483647 w 46"/>
              <a:gd name="T9" fmla="*/ 2147483647 h 333"/>
              <a:gd name="T10" fmla="*/ 2147483647 w 46"/>
              <a:gd name="T11" fmla="*/ 2147483647 h 333"/>
              <a:gd name="T12" fmla="*/ 2147483647 w 46"/>
              <a:gd name="T13" fmla="*/ 2147483647 h 333"/>
              <a:gd name="T14" fmla="*/ 0 w 46"/>
              <a:gd name="T15" fmla="*/ 2147483647 h 333"/>
              <a:gd name="T16" fmla="*/ 0 w 46"/>
              <a:gd name="T17" fmla="*/ 2147483647 h 333"/>
              <a:gd name="T18" fmla="*/ 2147483647 w 46"/>
              <a:gd name="T19" fmla="*/ 2147483647 h 333"/>
              <a:gd name="T20" fmla="*/ 2147483647 w 46"/>
              <a:gd name="T21" fmla="*/ 2147483647 h 333"/>
              <a:gd name="T22" fmla="*/ 2147483647 w 46"/>
              <a:gd name="T23" fmla="*/ 2147483647 h 333"/>
              <a:gd name="T24" fmla="*/ 2147483647 w 46"/>
              <a:gd name="T25" fmla="*/ 2147483647 h 333"/>
              <a:gd name="T26" fmla="*/ 2147483647 w 46"/>
              <a:gd name="T27" fmla="*/ 2147483647 h 333"/>
              <a:gd name="T28" fmla="*/ 2147483647 w 46"/>
              <a:gd name="T29" fmla="*/ 2147483647 h 333"/>
              <a:gd name="T30" fmla="*/ 2147483647 w 46"/>
              <a:gd name="T31" fmla="*/ 2147483647 h 333"/>
              <a:gd name="T32" fmla="*/ 2147483647 w 46"/>
              <a:gd name="T33" fmla="*/ 0 h 33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6"/>
              <a:gd name="T52" fmla="*/ 0 h 333"/>
              <a:gd name="T53" fmla="*/ 46 w 46"/>
              <a:gd name="T54" fmla="*/ 333 h 333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6" h="333">
                <a:moveTo>
                  <a:pt x="8" y="332"/>
                </a:moveTo>
                <a:lnTo>
                  <a:pt x="12" y="303"/>
                </a:lnTo>
                <a:lnTo>
                  <a:pt x="12" y="275"/>
                </a:lnTo>
                <a:lnTo>
                  <a:pt x="12" y="246"/>
                </a:lnTo>
                <a:lnTo>
                  <a:pt x="12" y="217"/>
                </a:lnTo>
                <a:lnTo>
                  <a:pt x="8" y="197"/>
                </a:lnTo>
                <a:lnTo>
                  <a:pt x="4" y="172"/>
                </a:lnTo>
                <a:lnTo>
                  <a:pt x="0" y="152"/>
                </a:lnTo>
                <a:lnTo>
                  <a:pt x="0" y="131"/>
                </a:lnTo>
                <a:lnTo>
                  <a:pt x="4" y="111"/>
                </a:lnTo>
                <a:lnTo>
                  <a:pt x="4" y="90"/>
                </a:lnTo>
                <a:lnTo>
                  <a:pt x="8" y="70"/>
                </a:lnTo>
                <a:lnTo>
                  <a:pt x="12" y="54"/>
                </a:lnTo>
                <a:lnTo>
                  <a:pt x="20" y="37"/>
                </a:lnTo>
                <a:lnTo>
                  <a:pt x="28" y="25"/>
                </a:lnTo>
                <a:lnTo>
                  <a:pt x="36" y="13"/>
                </a:lnTo>
                <a:lnTo>
                  <a:pt x="45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54" name="Freeform 86"/>
          <p:cNvSpPr>
            <a:spLocks/>
          </p:cNvSpPr>
          <p:nvPr/>
        </p:nvSpPr>
        <p:spPr bwMode="auto">
          <a:xfrm>
            <a:off x="4379913" y="2566987"/>
            <a:ext cx="82550" cy="425054"/>
          </a:xfrm>
          <a:custGeom>
            <a:avLst/>
            <a:gdLst>
              <a:gd name="T0" fmla="*/ 0 w 59"/>
              <a:gd name="T1" fmla="*/ 2147483647 h 357"/>
              <a:gd name="T2" fmla="*/ 2147483647 w 59"/>
              <a:gd name="T3" fmla="*/ 2147483647 h 357"/>
              <a:gd name="T4" fmla="*/ 2147483647 w 59"/>
              <a:gd name="T5" fmla="*/ 2147483647 h 357"/>
              <a:gd name="T6" fmla="*/ 2147483647 w 59"/>
              <a:gd name="T7" fmla="*/ 2147483647 h 357"/>
              <a:gd name="T8" fmla="*/ 2147483647 w 59"/>
              <a:gd name="T9" fmla="*/ 2147483647 h 357"/>
              <a:gd name="T10" fmla="*/ 2147483647 w 59"/>
              <a:gd name="T11" fmla="*/ 2147483647 h 357"/>
              <a:gd name="T12" fmla="*/ 2147483647 w 59"/>
              <a:gd name="T13" fmla="*/ 2147483647 h 357"/>
              <a:gd name="T14" fmla="*/ 2147483647 w 59"/>
              <a:gd name="T15" fmla="*/ 2147483647 h 357"/>
              <a:gd name="T16" fmla="*/ 2147483647 w 59"/>
              <a:gd name="T17" fmla="*/ 2147483647 h 357"/>
              <a:gd name="T18" fmla="*/ 2147483647 w 59"/>
              <a:gd name="T19" fmla="*/ 2147483647 h 357"/>
              <a:gd name="T20" fmla="*/ 2147483647 w 59"/>
              <a:gd name="T21" fmla="*/ 2147483647 h 357"/>
              <a:gd name="T22" fmla="*/ 2147483647 w 59"/>
              <a:gd name="T23" fmla="*/ 2147483647 h 357"/>
              <a:gd name="T24" fmla="*/ 2147483647 w 59"/>
              <a:gd name="T25" fmla="*/ 2147483647 h 357"/>
              <a:gd name="T26" fmla="*/ 2147483647 w 59"/>
              <a:gd name="T27" fmla="*/ 2147483647 h 357"/>
              <a:gd name="T28" fmla="*/ 2147483647 w 59"/>
              <a:gd name="T29" fmla="*/ 2147483647 h 357"/>
              <a:gd name="T30" fmla="*/ 2147483647 w 59"/>
              <a:gd name="T31" fmla="*/ 2147483647 h 357"/>
              <a:gd name="T32" fmla="*/ 2147483647 w 59"/>
              <a:gd name="T33" fmla="*/ 0 h 35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59"/>
              <a:gd name="T52" fmla="*/ 0 h 357"/>
              <a:gd name="T53" fmla="*/ 59 w 59"/>
              <a:gd name="T54" fmla="*/ 357 h 357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59" h="357">
                <a:moveTo>
                  <a:pt x="0" y="356"/>
                </a:moveTo>
                <a:lnTo>
                  <a:pt x="12" y="344"/>
                </a:lnTo>
                <a:lnTo>
                  <a:pt x="25" y="327"/>
                </a:lnTo>
                <a:lnTo>
                  <a:pt x="33" y="311"/>
                </a:lnTo>
                <a:lnTo>
                  <a:pt x="41" y="294"/>
                </a:lnTo>
                <a:lnTo>
                  <a:pt x="45" y="278"/>
                </a:lnTo>
                <a:lnTo>
                  <a:pt x="49" y="262"/>
                </a:lnTo>
                <a:lnTo>
                  <a:pt x="49" y="249"/>
                </a:lnTo>
                <a:lnTo>
                  <a:pt x="53" y="233"/>
                </a:lnTo>
                <a:lnTo>
                  <a:pt x="49" y="200"/>
                </a:lnTo>
                <a:lnTo>
                  <a:pt x="49" y="172"/>
                </a:lnTo>
                <a:lnTo>
                  <a:pt x="49" y="143"/>
                </a:lnTo>
                <a:lnTo>
                  <a:pt x="49" y="114"/>
                </a:lnTo>
                <a:lnTo>
                  <a:pt x="49" y="86"/>
                </a:lnTo>
                <a:lnTo>
                  <a:pt x="49" y="53"/>
                </a:lnTo>
                <a:lnTo>
                  <a:pt x="53" y="24"/>
                </a:lnTo>
                <a:lnTo>
                  <a:pt x="58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55" name="Freeform 87"/>
          <p:cNvSpPr>
            <a:spLocks/>
          </p:cNvSpPr>
          <p:nvPr/>
        </p:nvSpPr>
        <p:spPr bwMode="auto">
          <a:xfrm>
            <a:off x="4703764" y="2566987"/>
            <a:ext cx="58737" cy="604838"/>
          </a:xfrm>
          <a:custGeom>
            <a:avLst/>
            <a:gdLst>
              <a:gd name="T0" fmla="*/ 2147483647 w 42"/>
              <a:gd name="T1" fmla="*/ 0 h 508"/>
              <a:gd name="T2" fmla="*/ 0 w 42"/>
              <a:gd name="T3" fmla="*/ 2147483647 h 508"/>
              <a:gd name="T4" fmla="*/ 0 w 42"/>
              <a:gd name="T5" fmla="*/ 2147483647 h 508"/>
              <a:gd name="T6" fmla="*/ 2147483647 w 42"/>
              <a:gd name="T7" fmla="*/ 2147483647 h 508"/>
              <a:gd name="T8" fmla="*/ 2147483647 w 42"/>
              <a:gd name="T9" fmla="*/ 2147483647 h 508"/>
              <a:gd name="T10" fmla="*/ 2147483647 w 42"/>
              <a:gd name="T11" fmla="*/ 2147483647 h 508"/>
              <a:gd name="T12" fmla="*/ 2147483647 w 42"/>
              <a:gd name="T13" fmla="*/ 2147483647 h 508"/>
              <a:gd name="T14" fmla="*/ 2147483647 w 42"/>
              <a:gd name="T15" fmla="*/ 2147483647 h 508"/>
              <a:gd name="T16" fmla="*/ 2147483647 w 42"/>
              <a:gd name="T17" fmla="*/ 2147483647 h 508"/>
              <a:gd name="T18" fmla="*/ 2147483647 w 42"/>
              <a:gd name="T19" fmla="*/ 2147483647 h 508"/>
              <a:gd name="T20" fmla="*/ 2147483647 w 42"/>
              <a:gd name="T21" fmla="*/ 2147483647 h 508"/>
              <a:gd name="T22" fmla="*/ 2147483647 w 42"/>
              <a:gd name="T23" fmla="*/ 2147483647 h 508"/>
              <a:gd name="T24" fmla="*/ 2147483647 w 42"/>
              <a:gd name="T25" fmla="*/ 2147483647 h 508"/>
              <a:gd name="T26" fmla="*/ 2147483647 w 42"/>
              <a:gd name="T27" fmla="*/ 2147483647 h 508"/>
              <a:gd name="T28" fmla="*/ 2147483647 w 42"/>
              <a:gd name="T29" fmla="*/ 2147483647 h 508"/>
              <a:gd name="T30" fmla="*/ 2147483647 w 42"/>
              <a:gd name="T31" fmla="*/ 2147483647 h 508"/>
              <a:gd name="T32" fmla="*/ 2147483647 w 42"/>
              <a:gd name="T33" fmla="*/ 2147483647 h 508"/>
              <a:gd name="T34" fmla="*/ 2147483647 w 42"/>
              <a:gd name="T35" fmla="*/ 2147483647 h 508"/>
              <a:gd name="T36" fmla="*/ 2147483647 w 42"/>
              <a:gd name="T37" fmla="*/ 2147483647 h 508"/>
              <a:gd name="T38" fmla="*/ 2147483647 w 42"/>
              <a:gd name="T39" fmla="*/ 2147483647 h 508"/>
              <a:gd name="T40" fmla="*/ 2147483647 w 42"/>
              <a:gd name="T41" fmla="*/ 2147483647 h 508"/>
              <a:gd name="T42" fmla="*/ 2147483647 w 42"/>
              <a:gd name="T43" fmla="*/ 2147483647 h 508"/>
              <a:gd name="T44" fmla="*/ 2147483647 w 42"/>
              <a:gd name="T45" fmla="*/ 2147483647 h 508"/>
              <a:gd name="T46" fmla="*/ 2147483647 w 42"/>
              <a:gd name="T47" fmla="*/ 2147483647 h 508"/>
              <a:gd name="T48" fmla="*/ 2147483647 w 42"/>
              <a:gd name="T49" fmla="*/ 2147483647 h 50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42"/>
              <a:gd name="T76" fmla="*/ 0 h 508"/>
              <a:gd name="T77" fmla="*/ 42 w 42"/>
              <a:gd name="T78" fmla="*/ 508 h 508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42" h="508">
                <a:moveTo>
                  <a:pt x="4" y="0"/>
                </a:moveTo>
                <a:lnTo>
                  <a:pt x="0" y="16"/>
                </a:lnTo>
                <a:lnTo>
                  <a:pt x="0" y="33"/>
                </a:lnTo>
                <a:lnTo>
                  <a:pt x="4" y="49"/>
                </a:lnTo>
                <a:lnTo>
                  <a:pt x="4" y="69"/>
                </a:lnTo>
                <a:lnTo>
                  <a:pt x="8" y="86"/>
                </a:lnTo>
                <a:lnTo>
                  <a:pt x="8" y="102"/>
                </a:lnTo>
                <a:lnTo>
                  <a:pt x="12" y="118"/>
                </a:lnTo>
                <a:lnTo>
                  <a:pt x="12" y="135"/>
                </a:lnTo>
                <a:lnTo>
                  <a:pt x="12" y="163"/>
                </a:lnTo>
                <a:lnTo>
                  <a:pt x="12" y="188"/>
                </a:lnTo>
                <a:lnTo>
                  <a:pt x="12" y="217"/>
                </a:lnTo>
                <a:lnTo>
                  <a:pt x="12" y="241"/>
                </a:lnTo>
                <a:lnTo>
                  <a:pt x="12" y="270"/>
                </a:lnTo>
                <a:lnTo>
                  <a:pt x="16" y="294"/>
                </a:lnTo>
                <a:lnTo>
                  <a:pt x="24" y="319"/>
                </a:lnTo>
                <a:lnTo>
                  <a:pt x="28" y="344"/>
                </a:lnTo>
                <a:lnTo>
                  <a:pt x="37" y="368"/>
                </a:lnTo>
                <a:lnTo>
                  <a:pt x="37" y="397"/>
                </a:lnTo>
                <a:lnTo>
                  <a:pt x="41" y="421"/>
                </a:lnTo>
                <a:lnTo>
                  <a:pt x="37" y="450"/>
                </a:lnTo>
                <a:lnTo>
                  <a:pt x="28" y="462"/>
                </a:lnTo>
                <a:lnTo>
                  <a:pt x="20" y="479"/>
                </a:lnTo>
                <a:lnTo>
                  <a:pt x="16" y="495"/>
                </a:lnTo>
                <a:lnTo>
                  <a:pt x="8" y="507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56" name="Freeform 88"/>
          <p:cNvSpPr>
            <a:spLocks/>
          </p:cNvSpPr>
          <p:nvPr/>
        </p:nvSpPr>
        <p:spPr bwMode="auto">
          <a:xfrm>
            <a:off x="4664075" y="2566988"/>
            <a:ext cx="63500" cy="600075"/>
          </a:xfrm>
          <a:custGeom>
            <a:avLst/>
            <a:gdLst>
              <a:gd name="T0" fmla="*/ 2147483647 w 46"/>
              <a:gd name="T1" fmla="*/ 0 h 504"/>
              <a:gd name="T2" fmla="*/ 2147483647 w 46"/>
              <a:gd name="T3" fmla="*/ 2147483647 h 504"/>
              <a:gd name="T4" fmla="*/ 0 w 46"/>
              <a:gd name="T5" fmla="*/ 2147483647 h 504"/>
              <a:gd name="T6" fmla="*/ 0 w 46"/>
              <a:gd name="T7" fmla="*/ 2147483647 h 504"/>
              <a:gd name="T8" fmla="*/ 0 w 46"/>
              <a:gd name="T9" fmla="*/ 2147483647 h 504"/>
              <a:gd name="T10" fmla="*/ 2147483647 w 46"/>
              <a:gd name="T11" fmla="*/ 2147483647 h 504"/>
              <a:gd name="T12" fmla="*/ 2147483647 w 46"/>
              <a:gd name="T13" fmla="*/ 2147483647 h 504"/>
              <a:gd name="T14" fmla="*/ 2147483647 w 46"/>
              <a:gd name="T15" fmla="*/ 2147483647 h 504"/>
              <a:gd name="T16" fmla="*/ 2147483647 w 46"/>
              <a:gd name="T17" fmla="*/ 2147483647 h 504"/>
              <a:gd name="T18" fmla="*/ 2147483647 w 46"/>
              <a:gd name="T19" fmla="*/ 2147483647 h 504"/>
              <a:gd name="T20" fmla="*/ 2147483647 w 46"/>
              <a:gd name="T21" fmla="*/ 2147483647 h 504"/>
              <a:gd name="T22" fmla="*/ 2147483647 w 46"/>
              <a:gd name="T23" fmla="*/ 2147483647 h 504"/>
              <a:gd name="T24" fmla="*/ 2147483647 w 46"/>
              <a:gd name="T25" fmla="*/ 2147483647 h 504"/>
              <a:gd name="T26" fmla="*/ 2147483647 w 46"/>
              <a:gd name="T27" fmla="*/ 2147483647 h 504"/>
              <a:gd name="T28" fmla="*/ 2147483647 w 46"/>
              <a:gd name="T29" fmla="*/ 2147483647 h 504"/>
              <a:gd name="T30" fmla="*/ 2147483647 w 46"/>
              <a:gd name="T31" fmla="*/ 2147483647 h 504"/>
              <a:gd name="T32" fmla="*/ 2147483647 w 46"/>
              <a:gd name="T33" fmla="*/ 2147483647 h 504"/>
              <a:gd name="T34" fmla="*/ 2147483647 w 46"/>
              <a:gd name="T35" fmla="*/ 2147483647 h 504"/>
              <a:gd name="T36" fmla="*/ 2147483647 w 46"/>
              <a:gd name="T37" fmla="*/ 2147483647 h 504"/>
              <a:gd name="T38" fmla="*/ 2147483647 w 46"/>
              <a:gd name="T39" fmla="*/ 2147483647 h 504"/>
              <a:gd name="T40" fmla="*/ 2147483647 w 46"/>
              <a:gd name="T41" fmla="*/ 2147483647 h 50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46"/>
              <a:gd name="T64" fmla="*/ 0 h 504"/>
              <a:gd name="T65" fmla="*/ 46 w 46"/>
              <a:gd name="T66" fmla="*/ 504 h 504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46" h="504">
                <a:moveTo>
                  <a:pt x="4" y="0"/>
                </a:moveTo>
                <a:lnTo>
                  <a:pt x="4" y="12"/>
                </a:lnTo>
                <a:lnTo>
                  <a:pt x="0" y="28"/>
                </a:lnTo>
                <a:lnTo>
                  <a:pt x="0" y="41"/>
                </a:lnTo>
                <a:lnTo>
                  <a:pt x="0" y="53"/>
                </a:lnTo>
                <a:lnTo>
                  <a:pt x="8" y="82"/>
                </a:lnTo>
                <a:lnTo>
                  <a:pt x="12" y="114"/>
                </a:lnTo>
                <a:lnTo>
                  <a:pt x="16" y="143"/>
                </a:lnTo>
                <a:lnTo>
                  <a:pt x="16" y="172"/>
                </a:lnTo>
                <a:lnTo>
                  <a:pt x="16" y="200"/>
                </a:lnTo>
                <a:lnTo>
                  <a:pt x="16" y="229"/>
                </a:lnTo>
                <a:lnTo>
                  <a:pt x="20" y="258"/>
                </a:lnTo>
                <a:lnTo>
                  <a:pt x="20" y="286"/>
                </a:lnTo>
                <a:lnTo>
                  <a:pt x="25" y="315"/>
                </a:lnTo>
                <a:lnTo>
                  <a:pt x="29" y="339"/>
                </a:lnTo>
                <a:lnTo>
                  <a:pt x="37" y="364"/>
                </a:lnTo>
                <a:lnTo>
                  <a:pt x="41" y="384"/>
                </a:lnTo>
                <a:lnTo>
                  <a:pt x="45" y="413"/>
                </a:lnTo>
                <a:lnTo>
                  <a:pt x="45" y="438"/>
                </a:lnTo>
                <a:lnTo>
                  <a:pt x="45" y="470"/>
                </a:lnTo>
                <a:lnTo>
                  <a:pt x="37" y="503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57" name="Freeform 89"/>
          <p:cNvSpPr>
            <a:spLocks/>
          </p:cNvSpPr>
          <p:nvPr/>
        </p:nvSpPr>
        <p:spPr bwMode="auto">
          <a:xfrm>
            <a:off x="4610101" y="2562226"/>
            <a:ext cx="53975" cy="69056"/>
          </a:xfrm>
          <a:custGeom>
            <a:avLst/>
            <a:gdLst>
              <a:gd name="T0" fmla="*/ 0 w 38"/>
              <a:gd name="T1" fmla="*/ 0 h 58"/>
              <a:gd name="T2" fmla="*/ 2147483647 w 38"/>
              <a:gd name="T3" fmla="*/ 2147483647 h 58"/>
              <a:gd name="T4" fmla="*/ 2147483647 w 38"/>
              <a:gd name="T5" fmla="*/ 2147483647 h 58"/>
              <a:gd name="T6" fmla="*/ 2147483647 w 38"/>
              <a:gd name="T7" fmla="*/ 2147483647 h 58"/>
              <a:gd name="T8" fmla="*/ 2147483647 w 38"/>
              <a:gd name="T9" fmla="*/ 2147483647 h 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"/>
              <a:gd name="T16" fmla="*/ 0 h 58"/>
              <a:gd name="T17" fmla="*/ 38 w 38"/>
              <a:gd name="T18" fmla="*/ 58 h 5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" h="58">
                <a:moveTo>
                  <a:pt x="0" y="0"/>
                </a:moveTo>
                <a:lnTo>
                  <a:pt x="12" y="16"/>
                </a:lnTo>
                <a:lnTo>
                  <a:pt x="21" y="28"/>
                </a:lnTo>
                <a:lnTo>
                  <a:pt x="29" y="41"/>
                </a:lnTo>
                <a:lnTo>
                  <a:pt x="37" y="57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58" name="Freeform 90"/>
          <p:cNvSpPr>
            <a:spLocks/>
          </p:cNvSpPr>
          <p:nvPr/>
        </p:nvSpPr>
        <p:spPr bwMode="auto">
          <a:xfrm>
            <a:off x="4537076" y="2566987"/>
            <a:ext cx="195263" cy="795338"/>
          </a:xfrm>
          <a:custGeom>
            <a:avLst/>
            <a:gdLst>
              <a:gd name="T0" fmla="*/ 2147483647 w 140"/>
              <a:gd name="T1" fmla="*/ 0 h 668"/>
              <a:gd name="T2" fmla="*/ 2147483647 w 140"/>
              <a:gd name="T3" fmla="*/ 2147483647 h 668"/>
              <a:gd name="T4" fmla="*/ 2147483647 w 140"/>
              <a:gd name="T5" fmla="*/ 2147483647 h 668"/>
              <a:gd name="T6" fmla="*/ 2147483647 w 140"/>
              <a:gd name="T7" fmla="*/ 2147483647 h 668"/>
              <a:gd name="T8" fmla="*/ 2147483647 w 140"/>
              <a:gd name="T9" fmla="*/ 2147483647 h 668"/>
              <a:gd name="T10" fmla="*/ 0 w 140"/>
              <a:gd name="T11" fmla="*/ 2147483647 h 668"/>
              <a:gd name="T12" fmla="*/ 0 w 140"/>
              <a:gd name="T13" fmla="*/ 2147483647 h 668"/>
              <a:gd name="T14" fmla="*/ 2147483647 w 140"/>
              <a:gd name="T15" fmla="*/ 2147483647 h 668"/>
              <a:gd name="T16" fmla="*/ 2147483647 w 140"/>
              <a:gd name="T17" fmla="*/ 2147483647 h 668"/>
              <a:gd name="T18" fmla="*/ 2147483647 w 140"/>
              <a:gd name="T19" fmla="*/ 2147483647 h 668"/>
              <a:gd name="T20" fmla="*/ 2147483647 w 140"/>
              <a:gd name="T21" fmla="*/ 2147483647 h 668"/>
              <a:gd name="T22" fmla="*/ 2147483647 w 140"/>
              <a:gd name="T23" fmla="*/ 2147483647 h 668"/>
              <a:gd name="T24" fmla="*/ 2147483647 w 140"/>
              <a:gd name="T25" fmla="*/ 2147483647 h 668"/>
              <a:gd name="T26" fmla="*/ 2147483647 w 140"/>
              <a:gd name="T27" fmla="*/ 2147483647 h 668"/>
              <a:gd name="T28" fmla="*/ 2147483647 w 140"/>
              <a:gd name="T29" fmla="*/ 2147483647 h 668"/>
              <a:gd name="T30" fmla="*/ 2147483647 w 140"/>
              <a:gd name="T31" fmla="*/ 2147483647 h 668"/>
              <a:gd name="T32" fmla="*/ 2147483647 w 140"/>
              <a:gd name="T33" fmla="*/ 2147483647 h 668"/>
              <a:gd name="T34" fmla="*/ 2147483647 w 140"/>
              <a:gd name="T35" fmla="*/ 2147483647 h 668"/>
              <a:gd name="T36" fmla="*/ 2147483647 w 140"/>
              <a:gd name="T37" fmla="*/ 2147483647 h 668"/>
              <a:gd name="T38" fmla="*/ 2147483647 w 140"/>
              <a:gd name="T39" fmla="*/ 2147483647 h 668"/>
              <a:gd name="T40" fmla="*/ 2147483647 w 140"/>
              <a:gd name="T41" fmla="*/ 2147483647 h 668"/>
              <a:gd name="T42" fmla="*/ 2147483647 w 140"/>
              <a:gd name="T43" fmla="*/ 2147483647 h 668"/>
              <a:gd name="T44" fmla="*/ 2147483647 w 140"/>
              <a:gd name="T45" fmla="*/ 2147483647 h 668"/>
              <a:gd name="T46" fmla="*/ 2147483647 w 140"/>
              <a:gd name="T47" fmla="*/ 2147483647 h 668"/>
              <a:gd name="T48" fmla="*/ 2147483647 w 140"/>
              <a:gd name="T49" fmla="*/ 2147483647 h 668"/>
              <a:gd name="T50" fmla="*/ 2147483647 w 140"/>
              <a:gd name="T51" fmla="*/ 2147483647 h 668"/>
              <a:gd name="T52" fmla="*/ 2147483647 w 140"/>
              <a:gd name="T53" fmla="*/ 2147483647 h 668"/>
              <a:gd name="T54" fmla="*/ 2147483647 w 140"/>
              <a:gd name="T55" fmla="*/ 2147483647 h 668"/>
              <a:gd name="T56" fmla="*/ 2147483647 w 140"/>
              <a:gd name="T57" fmla="*/ 2147483647 h 668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40"/>
              <a:gd name="T88" fmla="*/ 0 h 668"/>
              <a:gd name="T89" fmla="*/ 140 w 140"/>
              <a:gd name="T90" fmla="*/ 668 h 668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40" h="668">
                <a:moveTo>
                  <a:pt x="28" y="0"/>
                </a:moveTo>
                <a:lnTo>
                  <a:pt x="28" y="12"/>
                </a:lnTo>
                <a:lnTo>
                  <a:pt x="28" y="24"/>
                </a:lnTo>
                <a:lnTo>
                  <a:pt x="24" y="37"/>
                </a:lnTo>
                <a:lnTo>
                  <a:pt x="12" y="49"/>
                </a:lnTo>
                <a:lnTo>
                  <a:pt x="0" y="82"/>
                </a:lnTo>
                <a:lnTo>
                  <a:pt x="0" y="114"/>
                </a:lnTo>
                <a:lnTo>
                  <a:pt x="8" y="143"/>
                </a:lnTo>
                <a:lnTo>
                  <a:pt x="20" y="168"/>
                </a:lnTo>
                <a:lnTo>
                  <a:pt x="20" y="200"/>
                </a:lnTo>
                <a:lnTo>
                  <a:pt x="20" y="229"/>
                </a:lnTo>
                <a:lnTo>
                  <a:pt x="28" y="258"/>
                </a:lnTo>
                <a:lnTo>
                  <a:pt x="37" y="282"/>
                </a:lnTo>
                <a:lnTo>
                  <a:pt x="45" y="311"/>
                </a:lnTo>
                <a:lnTo>
                  <a:pt x="57" y="339"/>
                </a:lnTo>
                <a:lnTo>
                  <a:pt x="65" y="368"/>
                </a:lnTo>
                <a:lnTo>
                  <a:pt x="74" y="393"/>
                </a:lnTo>
                <a:lnTo>
                  <a:pt x="86" y="413"/>
                </a:lnTo>
                <a:lnTo>
                  <a:pt x="94" y="434"/>
                </a:lnTo>
                <a:lnTo>
                  <a:pt x="106" y="454"/>
                </a:lnTo>
                <a:lnTo>
                  <a:pt x="119" y="470"/>
                </a:lnTo>
                <a:lnTo>
                  <a:pt x="127" y="495"/>
                </a:lnTo>
                <a:lnTo>
                  <a:pt x="135" y="519"/>
                </a:lnTo>
                <a:lnTo>
                  <a:pt x="139" y="544"/>
                </a:lnTo>
                <a:lnTo>
                  <a:pt x="139" y="569"/>
                </a:lnTo>
                <a:lnTo>
                  <a:pt x="139" y="593"/>
                </a:lnTo>
                <a:lnTo>
                  <a:pt x="139" y="618"/>
                </a:lnTo>
                <a:lnTo>
                  <a:pt x="139" y="642"/>
                </a:lnTo>
                <a:lnTo>
                  <a:pt x="135" y="667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59" name="Freeform 91"/>
          <p:cNvSpPr>
            <a:spLocks/>
          </p:cNvSpPr>
          <p:nvPr/>
        </p:nvSpPr>
        <p:spPr bwMode="auto">
          <a:xfrm>
            <a:off x="4540251" y="2620566"/>
            <a:ext cx="49213" cy="94059"/>
          </a:xfrm>
          <a:custGeom>
            <a:avLst/>
            <a:gdLst>
              <a:gd name="T0" fmla="*/ 2147483647 w 34"/>
              <a:gd name="T1" fmla="*/ 0 h 79"/>
              <a:gd name="T2" fmla="*/ 2147483647 w 34"/>
              <a:gd name="T3" fmla="*/ 2147483647 h 79"/>
              <a:gd name="T4" fmla="*/ 2147483647 w 34"/>
              <a:gd name="T5" fmla="*/ 2147483647 h 79"/>
              <a:gd name="T6" fmla="*/ 2147483647 w 34"/>
              <a:gd name="T7" fmla="*/ 2147483647 h 79"/>
              <a:gd name="T8" fmla="*/ 2147483647 w 34"/>
              <a:gd name="T9" fmla="*/ 2147483647 h 79"/>
              <a:gd name="T10" fmla="*/ 2147483647 w 34"/>
              <a:gd name="T11" fmla="*/ 2147483647 h 79"/>
              <a:gd name="T12" fmla="*/ 2147483647 w 34"/>
              <a:gd name="T13" fmla="*/ 2147483647 h 79"/>
              <a:gd name="T14" fmla="*/ 2147483647 w 34"/>
              <a:gd name="T15" fmla="*/ 2147483647 h 79"/>
              <a:gd name="T16" fmla="*/ 2147483647 w 34"/>
              <a:gd name="T17" fmla="*/ 2147483647 h 79"/>
              <a:gd name="T18" fmla="*/ 2147483647 w 34"/>
              <a:gd name="T19" fmla="*/ 2147483647 h 79"/>
              <a:gd name="T20" fmla="*/ 2147483647 w 34"/>
              <a:gd name="T21" fmla="*/ 2147483647 h 79"/>
              <a:gd name="T22" fmla="*/ 0 w 34"/>
              <a:gd name="T23" fmla="*/ 2147483647 h 79"/>
              <a:gd name="T24" fmla="*/ 0 w 34"/>
              <a:gd name="T25" fmla="*/ 2147483647 h 79"/>
              <a:gd name="T26" fmla="*/ 2147483647 w 34"/>
              <a:gd name="T27" fmla="*/ 2147483647 h 79"/>
              <a:gd name="T28" fmla="*/ 2147483647 w 34"/>
              <a:gd name="T29" fmla="*/ 2147483647 h 79"/>
              <a:gd name="T30" fmla="*/ 2147483647 w 34"/>
              <a:gd name="T31" fmla="*/ 2147483647 h 79"/>
              <a:gd name="T32" fmla="*/ 2147483647 w 34"/>
              <a:gd name="T33" fmla="*/ 0 h 7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4"/>
              <a:gd name="T52" fmla="*/ 0 h 79"/>
              <a:gd name="T53" fmla="*/ 34 w 34"/>
              <a:gd name="T54" fmla="*/ 79 h 79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4" h="79">
                <a:moveTo>
                  <a:pt x="16" y="0"/>
                </a:moveTo>
                <a:lnTo>
                  <a:pt x="24" y="4"/>
                </a:lnTo>
                <a:lnTo>
                  <a:pt x="29" y="12"/>
                </a:lnTo>
                <a:lnTo>
                  <a:pt x="33" y="24"/>
                </a:lnTo>
                <a:lnTo>
                  <a:pt x="33" y="41"/>
                </a:lnTo>
                <a:lnTo>
                  <a:pt x="29" y="53"/>
                </a:lnTo>
                <a:lnTo>
                  <a:pt x="24" y="65"/>
                </a:lnTo>
                <a:lnTo>
                  <a:pt x="20" y="73"/>
                </a:lnTo>
                <a:lnTo>
                  <a:pt x="16" y="78"/>
                </a:lnTo>
                <a:lnTo>
                  <a:pt x="8" y="73"/>
                </a:lnTo>
                <a:lnTo>
                  <a:pt x="4" y="65"/>
                </a:lnTo>
                <a:lnTo>
                  <a:pt x="0" y="53"/>
                </a:lnTo>
                <a:lnTo>
                  <a:pt x="0" y="37"/>
                </a:lnTo>
                <a:lnTo>
                  <a:pt x="4" y="24"/>
                </a:lnTo>
                <a:lnTo>
                  <a:pt x="4" y="12"/>
                </a:lnTo>
                <a:lnTo>
                  <a:pt x="12" y="4"/>
                </a:lnTo>
                <a:lnTo>
                  <a:pt x="16" y="0"/>
                </a:lnTo>
              </a:path>
            </a:pathLst>
          </a:custGeom>
          <a:solidFill>
            <a:srgbClr val="FFCC66"/>
          </a:solidFill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60" name="Freeform 92"/>
          <p:cNvSpPr>
            <a:spLocks/>
          </p:cNvSpPr>
          <p:nvPr/>
        </p:nvSpPr>
        <p:spPr bwMode="auto">
          <a:xfrm>
            <a:off x="4664075" y="3209926"/>
            <a:ext cx="46038" cy="89297"/>
          </a:xfrm>
          <a:custGeom>
            <a:avLst/>
            <a:gdLst>
              <a:gd name="T0" fmla="*/ 2147483647 w 34"/>
              <a:gd name="T1" fmla="*/ 0 h 75"/>
              <a:gd name="T2" fmla="*/ 2147483647 w 34"/>
              <a:gd name="T3" fmla="*/ 2147483647 h 75"/>
              <a:gd name="T4" fmla="*/ 2147483647 w 34"/>
              <a:gd name="T5" fmla="*/ 2147483647 h 75"/>
              <a:gd name="T6" fmla="*/ 2147483647 w 34"/>
              <a:gd name="T7" fmla="*/ 2147483647 h 75"/>
              <a:gd name="T8" fmla="*/ 2147483647 w 34"/>
              <a:gd name="T9" fmla="*/ 2147483647 h 75"/>
              <a:gd name="T10" fmla="*/ 2147483647 w 34"/>
              <a:gd name="T11" fmla="*/ 2147483647 h 75"/>
              <a:gd name="T12" fmla="*/ 2147483647 w 34"/>
              <a:gd name="T13" fmla="*/ 2147483647 h 75"/>
              <a:gd name="T14" fmla="*/ 2147483647 w 34"/>
              <a:gd name="T15" fmla="*/ 2147483647 h 75"/>
              <a:gd name="T16" fmla="*/ 2147483647 w 34"/>
              <a:gd name="T17" fmla="*/ 2147483647 h 75"/>
              <a:gd name="T18" fmla="*/ 2147483647 w 34"/>
              <a:gd name="T19" fmla="*/ 2147483647 h 75"/>
              <a:gd name="T20" fmla="*/ 0 w 34"/>
              <a:gd name="T21" fmla="*/ 2147483647 h 75"/>
              <a:gd name="T22" fmla="*/ 0 w 34"/>
              <a:gd name="T23" fmla="*/ 2147483647 h 75"/>
              <a:gd name="T24" fmla="*/ 2147483647 w 34"/>
              <a:gd name="T25" fmla="*/ 2147483647 h 75"/>
              <a:gd name="T26" fmla="*/ 2147483647 w 34"/>
              <a:gd name="T27" fmla="*/ 2147483647 h 75"/>
              <a:gd name="T28" fmla="*/ 2147483647 w 34"/>
              <a:gd name="T29" fmla="*/ 2147483647 h 75"/>
              <a:gd name="T30" fmla="*/ 2147483647 w 34"/>
              <a:gd name="T31" fmla="*/ 2147483647 h 75"/>
              <a:gd name="T32" fmla="*/ 2147483647 w 34"/>
              <a:gd name="T33" fmla="*/ 0 h 7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4"/>
              <a:gd name="T52" fmla="*/ 0 h 75"/>
              <a:gd name="T53" fmla="*/ 34 w 34"/>
              <a:gd name="T54" fmla="*/ 75 h 75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4" h="75">
                <a:moveTo>
                  <a:pt x="25" y="0"/>
                </a:moveTo>
                <a:lnTo>
                  <a:pt x="29" y="4"/>
                </a:lnTo>
                <a:lnTo>
                  <a:pt x="33" y="12"/>
                </a:lnTo>
                <a:lnTo>
                  <a:pt x="33" y="24"/>
                </a:lnTo>
                <a:lnTo>
                  <a:pt x="33" y="41"/>
                </a:lnTo>
                <a:lnTo>
                  <a:pt x="29" y="53"/>
                </a:lnTo>
                <a:lnTo>
                  <a:pt x="20" y="65"/>
                </a:lnTo>
                <a:lnTo>
                  <a:pt x="16" y="74"/>
                </a:lnTo>
                <a:lnTo>
                  <a:pt x="8" y="74"/>
                </a:lnTo>
                <a:lnTo>
                  <a:pt x="4" y="69"/>
                </a:lnTo>
                <a:lnTo>
                  <a:pt x="0" y="61"/>
                </a:lnTo>
                <a:lnTo>
                  <a:pt x="0" y="49"/>
                </a:lnTo>
                <a:lnTo>
                  <a:pt x="4" y="33"/>
                </a:lnTo>
                <a:lnTo>
                  <a:pt x="8" y="20"/>
                </a:lnTo>
                <a:lnTo>
                  <a:pt x="12" y="8"/>
                </a:lnTo>
                <a:lnTo>
                  <a:pt x="16" y="4"/>
                </a:lnTo>
                <a:lnTo>
                  <a:pt x="25" y="0"/>
                </a:lnTo>
              </a:path>
            </a:pathLst>
          </a:custGeom>
          <a:solidFill>
            <a:srgbClr val="FFCC66"/>
          </a:solidFill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61" name="Freeform 93"/>
          <p:cNvSpPr>
            <a:spLocks/>
          </p:cNvSpPr>
          <p:nvPr/>
        </p:nvSpPr>
        <p:spPr bwMode="auto">
          <a:xfrm>
            <a:off x="4664076" y="3302794"/>
            <a:ext cx="41275" cy="92869"/>
          </a:xfrm>
          <a:custGeom>
            <a:avLst/>
            <a:gdLst>
              <a:gd name="T0" fmla="*/ 2147483647 w 30"/>
              <a:gd name="T1" fmla="*/ 0 h 78"/>
              <a:gd name="T2" fmla="*/ 2147483647 w 30"/>
              <a:gd name="T3" fmla="*/ 2147483647 h 78"/>
              <a:gd name="T4" fmla="*/ 2147483647 w 30"/>
              <a:gd name="T5" fmla="*/ 2147483647 h 78"/>
              <a:gd name="T6" fmla="*/ 2147483647 w 30"/>
              <a:gd name="T7" fmla="*/ 2147483647 h 78"/>
              <a:gd name="T8" fmla="*/ 2147483647 w 30"/>
              <a:gd name="T9" fmla="*/ 2147483647 h 78"/>
              <a:gd name="T10" fmla="*/ 2147483647 w 30"/>
              <a:gd name="T11" fmla="*/ 2147483647 h 78"/>
              <a:gd name="T12" fmla="*/ 2147483647 w 30"/>
              <a:gd name="T13" fmla="*/ 2147483647 h 78"/>
              <a:gd name="T14" fmla="*/ 2147483647 w 30"/>
              <a:gd name="T15" fmla="*/ 2147483647 h 78"/>
              <a:gd name="T16" fmla="*/ 2147483647 w 30"/>
              <a:gd name="T17" fmla="*/ 2147483647 h 78"/>
              <a:gd name="T18" fmla="*/ 2147483647 w 30"/>
              <a:gd name="T19" fmla="*/ 2147483647 h 78"/>
              <a:gd name="T20" fmla="*/ 2147483647 w 30"/>
              <a:gd name="T21" fmla="*/ 2147483647 h 78"/>
              <a:gd name="T22" fmla="*/ 0 w 30"/>
              <a:gd name="T23" fmla="*/ 2147483647 h 78"/>
              <a:gd name="T24" fmla="*/ 0 w 30"/>
              <a:gd name="T25" fmla="*/ 2147483647 h 78"/>
              <a:gd name="T26" fmla="*/ 0 w 30"/>
              <a:gd name="T27" fmla="*/ 2147483647 h 78"/>
              <a:gd name="T28" fmla="*/ 2147483647 w 30"/>
              <a:gd name="T29" fmla="*/ 2147483647 h 78"/>
              <a:gd name="T30" fmla="*/ 2147483647 w 30"/>
              <a:gd name="T31" fmla="*/ 2147483647 h 78"/>
              <a:gd name="T32" fmla="*/ 2147483647 w 30"/>
              <a:gd name="T33" fmla="*/ 0 h 7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0"/>
              <a:gd name="T52" fmla="*/ 0 h 78"/>
              <a:gd name="T53" fmla="*/ 30 w 30"/>
              <a:gd name="T54" fmla="*/ 78 h 7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0" h="78">
                <a:moveTo>
                  <a:pt x="12" y="0"/>
                </a:moveTo>
                <a:lnTo>
                  <a:pt x="20" y="4"/>
                </a:lnTo>
                <a:lnTo>
                  <a:pt x="25" y="12"/>
                </a:lnTo>
                <a:lnTo>
                  <a:pt x="29" y="24"/>
                </a:lnTo>
                <a:lnTo>
                  <a:pt x="29" y="36"/>
                </a:lnTo>
                <a:lnTo>
                  <a:pt x="29" y="53"/>
                </a:lnTo>
                <a:lnTo>
                  <a:pt x="29" y="65"/>
                </a:lnTo>
                <a:lnTo>
                  <a:pt x="20" y="73"/>
                </a:lnTo>
                <a:lnTo>
                  <a:pt x="16" y="77"/>
                </a:lnTo>
                <a:lnTo>
                  <a:pt x="12" y="73"/>
                </a:lnTo>
                <a:lnTo>
                  <a:pt x="4" y="65"/>
                </a:lnTo>
                <a:lnTo>
                  <a:pt x="0" y="53"/>
                </a:lnTo>
                <a:lnTo>
                  <a:pt x="0" y="41"/>
                </a:lnTo>
                <a:lnTo>
                  <a:pt x="0" y="24"/>
                </a:lnTo>
                <a:lnTo>
                  <a:pt x="4" y="12"/>
                </a:lnTo>
                <a:lnTo>
                  <a:pt x="8" y="4"/>
                </a:lnTo>
                <a:lnTo>
                  <a:pt x="12" y="0"/>
                </a:lnTo>
              </a:path>
            </a:pathLst>
          </a:custGeom>
          <a:solidFill>
            <a:srgbClr val="FFCC66"/>
          </a:solidFill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62" name="Freeform 94"/>
          <p:cNvSpPr>
            <a:spLocks/>
          </p:cNvSpPr>
          <p:nvPr/>
        </p:nvSpPr>
        <p:spPr bwMode="auto">
          <a:xfrm>
            <a:off x="4806951" y="3340894"/>
            <a:ext cx="47625" cy="89297"/>
          </a:xfrm>
          <a:custGeom>
            <a:avLst/>
            <a:gdLst>
              <a:gd name="T0" fmla="*/ 2147483647 w 34"/>
              <a:gd name="T1" fmla="*/ 0 h 75"/>
              <a:gd name="T2" fmla="*/ 2147483647 w 34"/>
              <a:gd name="T3" fmla="*/ 0 h 75"/>
              <a:gd name="T4" fmla="*/ 2147483647 w 34"/>
              <a:gd name="T5" fmla="*/ 2147483647 h 75"/>
              <a:gd name="T6" fmla="*/ 2147483647 w 34"/>
              <a:gd name="T7" fmla="*/ 2147483647 h 75"/>
              <a:gd name="T8" fmla="*/ 2147483647 w 34"/>
              <a:gd name="T9" fmla="*/ 2147483647 h 75"/>
              <a:gd name="T10" fmla="*/ 2147483647 w 34"/>
              <a:gd name="T11" fmla="*/ 2147483647 h 75"/>
              <a:gd name="T12" fmla="*/ 2147483647 w 34"/>
              <a:gd name="T13" fmla="*/ 2147483647 h 75"/>
              <a:gd name="T14" fmla="*/ 2147483647 w 34"/>
              <a:gd name="T15" fmla="*/ 2147483647 h 75"/>
              <a:gd name="T16" fmla="*/ 2147483647 w 34"/>
              <a:gd name="T17" fmla="*/ 2147483647 h 75"/>
              <a:gd name="T18" fmla="*/ 2147483647 w 34"/>
              <a:gd name="T19" fmla="*/ 2147483647 h 75"/>
              <a:gd name="T20" fmla="*/ 2147483647 w 34"/>
              <a:gd name="T21" fmla="*/ 2147483647 h 75"/>
              <a:gd name="T22" fmla="*/ 2147483647 w 34"/>
              <a:gd name="T23" fmla="*/ 2147483647 h 75"/>
              <a:gd name="T24" fmla="*/ 0 w 34"/>
              <a:gd name="T25" fmla="*/ 2147483647 h 75"/>
              <a:gd name="T26" fmla="*/ 0 w 34"/>
              <a:gd name="T27" fmla="*/ 2147483647 h 75"/>
              <a:gd name="T28" fmla="*/ 0 w 34"/>
              <a:gd name="T29" fmla="*/ 2147483647 h 75"/>
              <a:gd name="T30" fmla="*/ 0 w 34"/>
              <a:gd name="T31" fmla="*/ 2147483647 h 75"/>
              <a:gd name="T32" fmla="*/ 2147483647 w 34"/>
              <a:gd name="T33" fmla="*/ 0 h 7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4"/>
              <a:gd name="T52" fmla="*/ 0 h 75"/>
              <a:gd name="T53" fmla="*/ 34 w 34"/>
              <a:gd name="T54" fmla="*/ 75 h 75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4" h="75">
                <a:moveTo>
                  <a:pt x="9" y="0"/>
                </a:moveTo>
                <a:lnTo>
                  <a:pt x="13" y="0"/>
                </a:lnTo>
                <a:lnTo>
                  <a:pt x="21" y="9"/>
                </a:lnTo>
                <a:lnTo>
                  <a:pt x="25" y="21"/>
                </a:lnTo>
                <a:lnTo>
                  <a:pt x="29" y="33"/>
                </a:lnTo>
                <a:lnTo>
                  <a:pt x="33" y="49"/>
                </a:lnTo>
                <a:lnTo>
                  <a:pt x="33" y="62"/>
                </a:lnTo>
                <a:lnTo>
                  <a:pt x="29" y="70"/>
                </a:lnTo>
                <a:lnTo>
                  <a:pt x="25" y="74"/>
                </a:lnTo>
                <a:lnTo>
                  <a:pt x="17" y="70"/>
                </a:lnTo>
                <a:lnTo>
                  <a:pt x="13" y="66"/>
                </a:lnTo>
                <a:lnTo>
                  <a:pt x="5" y="54"/>
                </a:lnTo>
                <a:lnTo>
                  <a:pt x="0" y="41"/>
                </a:lnTo>
                <a:lnTo>
                  <a:pt x="0" y="25"/>
                </a:lnTo>
                <a:lnTo>
                  <a:pt x="0" y="13"/>
                </a:lnTo>
                <a:lnTo>
                  <a:pt x="0" y="4"/>
                </a:lnTo>
                <a:lnTo>
                  <a:pt x="9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63" name="Freeform 95"/>
          <p:cNvSpPr>
            <a:spLocks/>
          </p:cNvSpPr>
          <p:nvPr/>
        </p:nvSpPr>
        <p:spPr bwMode="auto">
          <a:xfrm>
            <a:off x="4870451" y="3458767"/>
            <a:ext cx="47625" cy="88106"/>
          </a:xfrm>
          <a:custGeom>
            <a:avLst/>
            <a:gdLst>
              <a:gd name="T0" fmla="*/ 2147483647 w 33"/>
              <a:gd name="T1" fmla="*/ 0 h 74"/>
              <a:gd name="T2" fmla="*/ 2147483647 w 33"/>
              <a:gd name="T3" fmla="*/ 2147483647 h 74"/>
              <a:gd name="T4" fmla="*/ 2147483647 w 33"/>
              <a:gd name="T5" fmla="*/ 2147483647 h 74"/>
              <a:gd name="T6" fmla="*/ 2147483647 w 33"/>
              <a:gd name="T7" fmla="*/ 2147483647 h 74"/>
              <a:gd name="T8" fmla="*/ 2147483647 w 33"/>
              <a:gd name="T9" fmla="*/ 2147483647 h 74"/>
              <a:gd name="T10" fmla="*/ 2147483647 w 33"/>
              <a:gd name="T11" fmla="*/ 2147483647 h 74"/>
              <a:gd name="T12" fmla="*/ 2147483647 w 33"/>
              <a:gd name="T13" fmla="*/ 2147483647 h 74"/>
              <a:gd name="T14" fmla="*/ 2147483647 w 33"/>
              <a:gd name="T15" fmla="*/ 2147483647 h 74"/>
              <a:gd name="T16" fmla="*/ 2147483647 w 33"/>
              <a:gd name="T17" fmla="*/ 2147483647 h 74"/>
              <a:gd name="T18" fmla="*/ 2147483647 w 33"/>
              <a:gd name="T19" fmla="*/ 2147483647 h 74"/>
              <a:gd name="T20" fmla="*/ 2147483647 w 33"/>
              <a:gd name="T21" fmla="*/ 2147483647 h 74"/>
              <a:gd name="T22" fmla="*/ 0 w 33"/>
              <a:gd name="T23" fmla="*/ 2147483647 h 74"/>
              <a:gd name="T24" fmla="*/ 0 w 33"/>
              <a:gd name="T25" fmla="*/ 2147483647 h 74"/>
              <a:gd name="T26" fmla="*/ 0 w 33"/>
              <a:gd name="T27" fmla="*/ 2147483647 h 74"/>
              <a:gd name="T28" fmla="*/ 2147483647 w 33"/>
              <a:gd name="T29" fmla="*/ 2147483647 h 74"/>
              <a:gd name="T30" fmla="*/ 2147483647 w 33"/>
              <a:gd name="T31" fmla="*/ 2147483647 h 74"/>
              <a:gd name="T32" fmla="*/ 2147483647 w 33"/>
              <a:gd name="T33" fmla="*/ 0 h 7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3"/>
              <a:gd name="T52" fmla="*/ 0 h 74"/>
              <a:gd name="T53" fmla="*/ 33 w 33"/>
              <a:gd name="T54" fmla="*/ 74 h 74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3" h="74">
                <a:moveTo>
                  <a:pt x="16" y="0"/>
                </a:moveTo>
                <a:lnTo>
                  <a:pt x="20" y="4"/>
                </a:lnTo>
                <a:lnTo>
                  <a:pt x="24" y="12"/>
                </a:lnTo>
                <a:lnTo>
                  <a:pt x="28" y="24"/>
                </a:lnTo>
                <a:lnTo>
                  <a:pt x="32" y="36"/>
                </a:lnTo>
                <a:lnTo>
                  <a:pt x="28" y="53"/>
                </a:lnTo>
                <a:lnTo>
                  <a:pt x="24" y="65"/>
                </a:lnTo>
                <a:lnTo>
                  <a:pt x="20" y="73"/>
                </a:lnTo>
                <a:lnTo>
                  <a:pt x="16" y="73"/>
                </a:lnTo>
                <a:lnTo>
                  <a:pt x="8" y="73"/>
                </a:lnTo>
                <a:lnTo>
                  <a:pt x="4" y="65"/>
                </a:lnTo>
                <a:lnTo>
                  <a:pt x="0" y="53"/>
                </a:lnTo>
                <a:lnTo>
                  <a:pt x="0" y="36"/>
                </a:lnTo>
                <a:lnTo>
                  <a:pt x="0" y="24"/>
                </a:lnTo>
                <a:lnTo>
                  <a:pt x="4" y="12"/>
                </a:lnTo>
                <a:lnTo>
                  <a:pt x="8" y="4"/>
                </a:lnTo>
                <a:lnTo>
                  <a:pt x="16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64" name="Freeform 96"/>
          <p:cNvSpPr>
            <a:spLocks/>
          </p:cNvSpPr>
          <p:nvPr/>
        </p:nvSpPr>
        <p:spPr bwMode="auto">
          <a:xfrm>
            <a:off x="4767263" y="3619501"/>
            <a:ext cx="49212" cy="88106"/>
          </a:xfrm>
          <a:custGeom>
            <a:avLst/>
            <a:gdLst>
              <a:gd name="T0" fmla="*/ 2147483647 w 34"/>
              <a:gd name="T1" fmla="*/ 0 h 74"/>
              <a:gd name="T2" fmla="*/ 2147483647 w 34"/>
              <a:gd name="T3" fmla="*/ 2147483647 h 74"/>
              <a:gd name="T4" fmla="*/ 2147483647 w 34"/>
              <a:gd name="T5" fmla="*/ 2147483647 h 74"/>
              <a:gd name="T6" fmla="*/ 2147483647 w 34"/>
              <a:gd name="T7" fmla="*/ 2147483647 h 74"/>
              <a:gd name="T8" fmla="*/ 2147483647 w 34"/>
              <a:gd name="T9" fmla="*/ 2147483647 h 74"/>
              <a:gd name="T10" fmla="*/ 2147483647 w 34"/>
              <a:gd name="T11" fmla="*/ 2147483647 h 74"/>
              <a:gd name="T12" fmla="*/ 2147483647 w 34"/>
              <a:gd name="T13" fmla="*/ 2147483647 h 74"/>
              <a:gd name="T14" fmla="*/ 2147483647 w 34"/>
              <a:gd name="T15" fmla="*/ 2147483647 h 74"/>
              <a:gd name="T16" fmla="*/ 2147483647 w 34"/>
              <a:gd name="T17" fmla="*/ 2147483647 h 74"/>
              <a:gd name="T18" fmla="*/ 2147483647 w 34"/>
              <a:gd name="T19" fmla="*/ 2147483647 h 74"/>
              <a:gd name="T20" fmla="*/ 2147483647 w 34"/>
              <a:gd name="T21" fmla="*/ 2147483647 h 74"/>
              <a:gd name="T22" fmla="*/ 2147483647 w 34"/>
              <a:gd name="T23" fmla="*/ 2147483647 h 74"/>
              <a:gd name="T24" fmla="*/ 0 w 34"/>
              <a:gd name="T25" fmla="*/ 2147483647 h 74"/>
              <a:gd name="T26" fmla="*/ 2147483647 w 34"/>
              <a:gd name="T27" fmla="*/ 2147483647 h 74"/>
              <a:gd name="T28" fmla="*/ 2147483647 w 34"/>
              <a:gd name="T29" fmla="*/ 2147483647 h 74"/>
              <a:gd name="T30" fmla="*/ 2147483647 w 34"/>
              <a:gd name="T31" fmla="*/ 2147483647 h 74"/>
              <a:gd name="T32" fmla="*/ 2147483647 w 34"/>
              <a:gd name="T33" fmla="*/ 0 h 7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4"/>
              <a:gd name="T52" fmla="*/ 0 h 74"/>
              <a:gd name="T53" fmla="*/ 34 w 34"/>
              <a:gd name="T54" fmla="*/ 74 h 74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4" h="74">
                <a:moveTo>
                  <a:pt x="16" y="0"/>
                </a:moveTo>
                <a:lnTo>
                  <a:pt x="24" y="4"/>
                </a:lnTo>
                <a:lnTo>
                  <a:pt x="28" y="12"/>
                </a:lnTo>
                <a:lnTo>
                  <a:pt x="33" y="24"/>
                </a:lnTo>
                <a:lnTo>
                  <a:pt x="33" y="36"/>
                </a:lnTo>
                <a:lnTo>
                  <a:pt x="33" y="53"/>
                </a:lnTo>
                <a:lnTo>
                  <a:pt x="28" y="65"/>
                </a:lnTo>
                <a:lnTo>
                  <a:pt x="24" y="73"/>
                </a:lnTo>
                <a:lnTo>
                  <a:pt x="16" y="73"/>
                </a:lnTo>
                <a:lnTo>
                  <a:pt x="12" y="73"/>
                </a:lnTo>
                <a:lnTo>
                  <a:pt x="4" y="65"/>
                </a:lnTo>
                <a:lnTo>
                  <a:pt x="4" y="53"/>
                </a:lnTo>
                <a:lnTo>
                  <a:pt x="0" y="36"/>
                </a:lnTo>
                <a:lnTo>
                  <a:pt x="4" y="24"/>
                </a:lnTo>
                <a:lnTo>
                  <a:pt x="4" y="12"/>
                </a:lnTo>
                <a:lnTo>
                  <a:pt x="12" y="4"/>
                </a:lnTo>
                <a:lnTo>
                  <a:pt x="16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65" name="Freeform 97"/>
          <p:cNvSpPr>
            <a:spLocks/>
          </p:cNvSpPr>
          <p:nvPr/>
        </p:nvSpPr>
        <p:spPr bwMode="auto">
          <a:xfrm>
            <a:off x="4679951" y="3117057"/>
            <a:ext cx="42863" cy="89297"/>
          </a:xfrm>
          <a:custGeom>
            <a:avLst/>
            <a:gdLst>
              <a:gd name="T0" fmla="*/ 2147483647 w 30"/>
              <a:gd name="T1" fmla="*/ 0 h 75"/>
              <a:gd name="T2" fmla="*/ 2147483647 w 30"/>
              <a:gd name="T3" fmla="*/ 2147483647 h 75"/>
              <a:gd name="T4" fmla="*/ 2147483647 w 30"/>
              <a:gd name="T5" fmla="*/ 2147483647 h 75"/>
              <a:gd name="T6" fmla="*/ 2147483647 w 30"/>
              <a:gd name="T7" fmla="*/ 2147483647 h 75"/>
              <a:gd name="T8" fmla="*/ 2147483647 w 30"/>
              <a:gd name="T9" fmla="*/ 2147483647 h 75"/>
              <a:gd name="T10" fmla="*/ 2147483647 w 30"/>
              <a:gd name="T11" fmla="*/ 2147483647 h 75"/>
              <a:gd name="T12" fmla="*/ 2147483647 w 30"/>
              <a:gd name="T13" fmla="*/ 2147483647 h 75"/>
              <a:gd name="T14" fmla="*/ 2147483647 w 30"/>
              <a:gd name="T15" fmla="*/ 2147483647 h 75"/>
              <a:gd name="T16" fmla="*/ 2147483647 w 30"/>
              <a:gd name="T17" fmla="*/ 2147483647 h 75"/>
              <a:gd name="T18" fmla="*/ 2147483647 w 30"/>
              <a:gd name="T19" fmla="*/ 2147483647 h 75"/>
              <a:gd name="T20" fmla="*/ 0 w 30"/>
              <a:gd name="T21" fmla="*/ 2147483647 h 75"/>
              <a:gd name="T22" fmla="*/ 0 w 30"/>
              <a:gd name="T23" fmla="*/ 2147483647 h 75"/>
              <a:gd name="T24" fmla="*/ 0 w 30"/>
              <a:gd name="T25" fmla="*/ 2147483647 h 75"/>
              <a:gd name="T26" fmla="*/ 2147483647 w 30"/>
              <a:gd name="T27" fmla="*/ 2147483647 h 75"/>
              <a:gd name="T28" fmla="*/ 2147483647 w 30"/>
              <a:gd name="T29" fmla="*/ 2147483647 h 75"/>
              <a:gd name="T30" fmla="*/ 2147483647 w 30"/>
              <a:gd name="T31" fmla="*/ 0 h 75"/>
              <a:gd name="T32" fmla="*/ 2147483647 w 30"/>
              <a:gd name="T33" fmla="*/ 0 h 7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0"/>
              <a:gd name="T52" fmla="*/ 0 h 75"/>
              <a:gd name="T53" fmla="*/ 30 w 30"/>
              <a:gd name="T54" fmla="*/ 75 h 75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0" h="75">
                <a:moveTo>
                  <a:pt x="17" y="0"/>
                </a:moveTo>
                <a:lnTo>
                  <a:pt x="25" y="4"/>
                </a:lnTo>
                <a:lnTo>
                  <a:pt x="29" y="12"/>
                </a:lnTo>
                <a:lnTo>
                  <a:pt x="29" y="25"/>
                </a:lnTo>
                <a:lnTo>
                  <a:pt x="29" y="37"/>
                </a:lnTo>
                <a:lnTo>
                  <a:pt x="29" y="53"/>
                </a:lnTo>
                <a:lnTo>
                  <a:pt x="25" y="62"/>
                </a:lnTo>
                <a:lnTo>
                  <a:pt x="17" y="70"/>
                </a:lnTo>
                <a:lnTo>
                  <a:pt x="13" y="74"/>
                </a:lnTo>
                <a:lnTo>
                  <a:pt x="4" y="70"/>
                </a:lnTo>
                <a:lnTo>
                  <a:pt x="0" y="62"/>
                </a:lnTo>
                <a:lnTo>
                  <a:pt x="0" y="49"/>
                </a:lnTo>
                <a:lnTo>
                  <a:pt x="0" y="33"/>
                </a:lnTo>
                <a:lnTo>
                  <a:pt x="4" y="21"/>
                </a:lnTo>
                <a:lnTo>
                  <a:pt x="8" y="8"/>
                </a:lnTo>
                <a:lnTo>
                  <a:pt x="13" y="0"/>
                </a:lnTo>
                <a:lnTo>
                  <a:pt x="17" y="0"/>
                </a:lnTo>
              </a:path>
            </a:pathLst>
          </a:custGeom>
          <a:solidFill>
            <a:srgbClr val="FFCC66"/>
          </a:solidFill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66" name="Freeform 98"/>
          <p:cNvSpPr>
            <a:spLocks/>
          </p:cNvSpPr>
          <p:nvPr/>
        </p:nvSpPr>
        <p:spPr bwMode="auto">
          <a:xfrm>
            <a:off x="4546601" y="2761059"/>
            <a:ext cx="42863" cy="89297"/>
          </a:xfrm>
          <a:custGeom>
            <a:avLst/>
            <a:gdLst>
              <a:gd name="T0" fmla="*/ 2147483647 w 30"/>
              <a:gd name="T1" fmla="*/ 0 h 75"/>
              <a:gd name="T2" fmla="*/ 2147483647 w 30"/>
              <a:gd name="T3" fmla="*/ 0 h 75"/>
              <a:gd name="T4" fmla="*/ 2147483647 w 30"/>
              <a:gd name="T5" fmla="*/ 2147483647 h 75"/>
              <a:gd name="T6" fmla="*/ 2147483647 w 30"/>
              <a:gd name="T7" fmla="*/ 2147483647 h 75"/>
              <a:gd name="T8" fmla="*/ 2147483647 w 30"/>
              <a:gd name="T9" fmla="*/ 2147483647 h 75"/>
              <a:gd name="T10" fmla="*/ 2147483647 w 30"/>
              <a:gd name="T11" fmla="*/ 2147483647 h 75"/>
              <a:gd name="T12" fmla="*/ 2147483647 w 30"/>
              <a:gd name="T13" fmla="*/ 2147483647 h 75"/>
              <a:gd name="T14" fmla="*/ 2147483647 w 30"/>
              <a:gd name="T15" fmla="*/ 2147483647 h 75"/>
              <a:gd name="T16" fmla="*/ 2147483647 w 30"/>
              <a:gd name="T17" fmla="*/ 2147483647 h 75"/>
              <a:gd name="T18" fmla="*/ 2147483647 w 30"/>
              <a:gd name="T19" fmla="*/ 2147483647 h 75"/>
              <a:gd name="T20" fmla="*/ 2147483647 w 30"/>
              <a:gd name="T21" fmla="*/ 2147483647 h 75"/>
              <a:gd name="T22" fmla="*/ 0 w 30"/>
              <a:gd name="T23" fmla="*/ 2147483647 h 75"/>
              <a:gd name="T24" fmla="*/ 0 w 30"/>
              <a:gd name="T25" fmla="*/ 2147483647 h 75"/>
              <a:gd name="T26" fmla="*/ 0 w 30"/>
              <a:gd name="T27" fmla="*/ 2147483647 h 75"/>
              <a:gd name="T28" fmla="*/ 2147483647 w 30"/>
              <a:gd name="T29" fmla="*/ 2147483647 h 75"/>
              <a:gd name="T30" fmla="*/ 2147483647 w 30"/>
              <a:gd name="T31" fmla="*/ 0 h 75"/>
              <a:gd name="T32" fmla="*/ 2147483647 w 30"/>
              <a:gd name="T33" fmla="*/ 0 h 7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0"/>
              <a:gd name="T52" fmla="*/ 0 h 75"/>
              <a:gd name="T53" fmla="*/ 30 w 30"/>
              <a:gd name="T54" fmla="*/ 75 h 75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0" h="75">
                <a:moveTo>
                  <a:pt x="16" y="0"/>
                </a:moveTo>
                <a:lnTo>
                  <a:pt x="20" y="0"/>
                </a:lnTo>
                <a:lnTo>
                  <a:pt x="25" y="9"/>
                </a:lnTo>
                <a:lnTo>
                  <a:pt x="29" y="21"/>
                </a:lnTo>
                <a:lnTo>
                  <a:pt x="29" y="37"/>
                </a:lnTo>
                <a:lnTo>
                  <a:pt x="29" y="50"/>
                </a:lnTo>
                <a:lnTo>
                  <a:pt x="25" y="62"/>
                </a:lnTo>
                <a:lnTo>
                  <a:pt x="20" y="70"/>
                </a:lnTo>
                <a:lnTo>
                  <a:pt x="12" y="74"/>
                </a:lnTo>
                <a:lnTo>
                  <a:pt x="8" y="70"/>
                </a:lnTo>
                <a:lnTo>
                  <a:pt x="4" y="62"/>
                </a:lnTo>
                <a:lnTo>
                  <a:pt x="0" y="50"/>
                </a:lnTo>
                <a:lnTo>
                  <a:pt x="0" y="37"/>
                </a:lnTo>
                <a:lnTo>
                  <a:pt x="0" y="21"/>
                </a:lnTo>
                <a:lnTo>
                  <a:pt x="4" y="9"/>
                </a:lnTo>
                <a:lnTo>
                  <a:pt x="8" y="0"/>
                </a:lnTo>
                <a:lnTo>
                  <a:pt x="16" y="0"/>
                </a:lnTo>
              </a:path>
            </a:pathLst>
          </a:custGeom>
          <a:solidFill>
            <a:srgbClr val="FFCC66"/>
          </a:solidFill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67" name="Freeform 99"/>
          <p:cNvSpPr>
            <a:spLocks/>
          </p:cNvSpPr>
          <p:nvPr/>
        </p:nvSpPr>
        <p:spPr bwMode="auto">
          <a:xfrm>
            <a:off x="4425951" y="2737247"/>
            <a:ext cx="47625" cy="89297"/>
          </a:xfrm>
          <a:custGeom>
            <a:avLst/>
            <a:gdLst>
              <a:gd name="T0" fmla="*/ 2147483647 w 34"/>
              <a:gd name="T1" fmla="*/ 0 h 75"/>
              <a:gd name="T2" fmla="*/ 2147483647 w 34"/>
              <a:gd name="T3" fmla="*/ 2147483647 h 75"/>
              <a:gd name="T4" fmla="*/ 2147483647 w 34"/>
              <a:gd name="T5" fmla="*/ 2147483647 h 75"/>
              <a:gd name="T6" fmla="*/ 2147483647 w 34"/>
              <a:gd name="T7" fmla="*/ 2147483647 h 75"/>
              <a:gd name="T8" fmla="*/ 2147483647 w 34"/>
              <a:gd name="T9" fmla="*/ 2147483647 h 75"/>
              <a:gd name="T10" fmla="*/ 2147483647 w 34"/>
              <a:gd name="T11" fmla="*/ 2147483647 h 75"/>
              <a:gd name="T12" fmla="*/ 2147483647 w 34"/>
              <a:gd name="T13" fmla="*/ 2147483647 h 75"/>
              <a:gd name="T14" fmla="*/ 2147483647 w 34"/>
              <a:gd name="T15" fmla="*/ 2147483647 h 75"/>
              <a:gd name="T16" fmla="*/ 2147483647 w 34"/>
              <a:gd name="T17" fmla="*/ 2147483647 h 75"/>
              <a:gd name="T18" fmla="*/ 2147483647 w 34"/>
              <a:gd name="T19" fmla="*/ 2147483647 h 75"/>
              <a:gd name="T20" fmla="*/ 2147483647 w 34"/>
              <a:gd name="T21" fmla="*/ 2147483647 h 75"/>
              <a:gd name="T22" fmla="*/ 0 w 34"/>
              <a:gd name="T23" fmla="*/ 2147483647 h 75"/>
              <a:gd name="T24" fmla="*/ 0 w 34"/>
              <a:gd name="T25" fmla="*/ 2147483647 h 75"/>
              <a:gd name="T26" fmla="*/ 2147483647 w 34"/>
              <a:gd name="T27" fmla="*/ 2147483647 h 75"/>
              <a:gd name="T28" fmla="*/ 2147483647 w 34"/>
              <a:gd name="T29" fmla="*/ 2147483647 h 75"/>
              <a:gd name="T30" fmla="*/ 2147483647 w 34"/>
              <a:gd name="T31" fmla="*/ 2147483647 h 75"/>
              <a:gd name="T32" fmla="*/ 2147483647 w 34"/>
              <a:gd name="T33" fmla="*/ 0 h 7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4"/>
              <a:gd name="T52" fmla="*/ 0 h 75"/>
              <a:gd name="T53" fmla="*/ 34 w 34"/>
              <a:gd name="T54" fmla="*/ 75 h 75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4" h="75">
                <a:moveTo>
                  <a:pt x="16" y="0"/>
                </a:moveTo>
                <a:lnTo>
                  <a:pt x="25" y="4"/>
                </a:lnTo>
                <a:lnTo>
                  <a:pt x="29" y="12"/>
                </a:lnTo>
                <a:lnTo>
                  <a:pt x="29" y="25"/>
                </a:lnTo>
                <a:lnTo>
                  <a:pt x="33" y="37"/>
                </a:lnTo>
                <a:lnTo>
                  <a:pt x="29" y="53"/>
                </a:lnTo>
                <a:lnTo>
                  <a:pt x="25" y="65"/>
                </a:lnTo>
                <a:lnTo>
                  <a:pt x="20" y="74"/>
                </a:lnTo>
                <a:lnTo>
                  <a:pt x="16" y="74"/>
                </a:lnTo>
                <a:lnTo>
                  <a:pt x="8" y="74"/>
                </a:lnTo>
                <a:lnTo>
                  <a:pt x="4" y="65"/>
                </a:lnTo>
                <a:lnTo>
                  <a:pt x="0" y="53"/>
                </a:lnTo>
                <a:lnTo>
                  <a:pt x="0" y="37"/>
                </a:lnTo>
                <a:lnTo>
                  <a:pt x="4" y="25"/>
                </a:lnTo>
                <a:lnTo>
                  <a:pt x="4" y="12"/>
                </a:lnTo>
                <a:lnTo>
                  <a:pt x="12" y="4"/>
                </a:lnTo>
                <a:lnTo>
                  <a:pt x="16" y="0"/>
                </a:lnTo>
              </a:path>
            </a:pathLst>
          </a:custGeom>
          <a:solidFill>
            <a:srgbClr val="FFCC66"/>
          </a:solidFill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68" name="Freeform 100"/>
          <p:cNvSpPr>
            <a:spLocks/>
          </p:cNvSpPr>
          <p:nvPr/>
        </p:nvSpPr>
        <p:spPr bwMode="auto">
          <a:xfrm>
            <a:off x="4646614" y="3014663"/>
            <a:ext cx="46037" cy="89297"/>
          </a:xfrm>
          <a:custGeom>
            <a:avLst/>
            <a:gdLst>
              <a:gd name="T0" fmla="*/ 2147483647 w 33"/>
              <a:gd name="T1" fmla="*/ 0 h 75"/>
              <a:gd name="T2" fmla="*/ 2147483647 w 33"/>
              <a:gd name="T3" fmla="*/ 2147483647 h 75"/>
              <a:gd name="T4" fmla="*/ 2147483647 w 33"/>
              <a:gd name="T5" fmla="*/ 2147483647 h 75"/>
              <a:gd name="T6" fmla="*/ 2147483647 w 33"/>
              <a:gd name="T7" fmla="*/ 2147483647 h 75"/>
              <a:gd name="T8" fmla="*/ 2147483647 w 33"/>
              <a:gd name="T9" fmla="*/ 2147483647 h 75"/>
              <a:gd name="T10" fmla="*/ 2147483647 w 33"/>
              <a:gd name="T11" fmla="*/ 2147483647 h 75"/>
              <a:gd name="T12" fmla="*/ 2147483647 w 33"/>
              <a:gd name="T13" fmla="*/ 2147483647 h 75"/>
              <a:gd name="T14" fmla="*/ 2147483647 w 33"/>
              <a:gd name="T15" fmla="*/ 2147483647 h 75"/>
              <a:gd name="T16" fmla="*/ 2147483647 w 33"/>
              <a:gd name="T17" fmla="*/ 2147483647 h 75"/>
              <a:gd name="T18" fmla="*/ 2147483647 w 33"/>
              <a:gd name="T19" fmla="*/ 2147483647 h 75"/>
              <a:gd name="T20" fmla="*/ 2147483647 w 33"/>
              <a:gd name="T21" fmla="*/ 2147483647 h 75"/>
              <a:gd name="T22" fmla="*/ 2147483647 w 33"/>
              <a:gd name="T23" fmla="*/ 2147483647 h 75"/>
              <a:gd name="T24" fmla="*/ 0 w 33"/>
              <a:gd name="T25" fmla="*/ 2147483647 h 75"/>
              <a:gd name="T26" fmla="*/ 0 w 33"/>
              <a:gd name="T27" fmla="*/ 2147483647 h 75"/>
              <a:gd name="T28" fmla="*/ 2147483647 w 33"/>
              <a:gd name="T29" fmla="*/ 2147483647 h 75"/>
              <a:gd name="T30" fmla="*/ 2147483647 w 33"/>
              <a:gd name="T31" fmla="*/ 2147483647 h 75"/>
              <a:gd name="T32" fmla="*/ 2147483647 w 33"/>
              <a:gd name="T33" fmla="*/ 0 h 7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3"/>
              <a:gd name="T52" fmla="*/ 0 h 75"/>
              <a:gd name="T53" fmla="*/ 33 w 33"/>
              <a:gd name="T54" fmla="*/ 75 h 75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3" h="75">
                <a:moveTo>
                  <a:pt x="12" y="0"/>
                </a:moveTo>
                <a:lnTo>
                  <a:pt x="20" y="4"/>
                </a:lnTo>
                <a:lnTo>
                  <a:pt x="24" y="8"/>
                </a:lnTo>
                <a:lnTo>
                  <a:pt x="28" y="21"/>
                </a:lnTo>
                <a:lnTo>
                  <a:pt x="32" y="37"/>
                </a:lnTo>
                <a:lnTo>
                  <a:pt x="32" y="49"/>
                </a:lnTo>
                <a:lnTo>
                  <a:pt x="28" y="62"/>
                </a:lnTo>
                <a:lnTo>
                  <a:pt x="24" y="70"/>
                </a:lnTo>
                <a:lnTo>
                  <a:pt x="20" y="74"/>
                </a:lnTo>
                <a:lnTo>
                  <a:pt x="12" y="74"/>
                </a:lnTo>
                <a:lnTo>
                  <a:pt x="8" y="66"/>
                </a:lnTo>
                <a:lnTo>
                  <a:pt x="4" y="53"/>
                </a:lnTo>
                <a:lnTo>
                  <a:pt x="0" y="37"/>
                </a:lnTo>
                <a:lnTo>
                  <a:pt x="0" y="25"/>
                </a:lnTo>
                <a:lnTo>
                  <a:pt x="4" y="13"/>
                </a:lnTo>
                <a:lnTo>
                  <a:pt x="8" y="4"/>
                </a:lnTo>
                <a:lnTo>
                  <a:pt x="12" y="0"/>
                </a:lnTo>
              </a:path>
            </a:pathLst>
          </a:custGeom>
          <a:solidFill>
            <a:srgbClr val="FFCC66"/>
          </a:solidFill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69" name="Freeform 101"/>
          <p:cNvSpPr>
            <a:spLocks/>
          </p:cNvSpPr>
          <p:nvPr/>
        </p:nvSpPr>
        <p:spPr bwMode="auto">
          <a:xfrm>
            <a:off x="4679950" y="3312319"/>
            <a:ext cx="52388" cy="185738"/>
          </a:xfrm>
          <a:custGeom>
            <a:avLst/>
            <a:gdLst>
              <a:gd name="T0" fmla="*/ 0 w 38"/>
              <a:gd name="T1" fmla="*/ 2147483647 h 156"/>
              <a:gd name="T2" fmla="*/ 0 w 38"/>
              <a:gd name="T3" fmla="*/ 2147483647 h 156"/>
              <a:gd name="T4" fmla="*/ 2147483647 w 38"/>
              <a:gd name="T5" fmla="*/ 2147483647 h 156"/>
              <a:gd name="T6" fmla="*/ 2147483647 w 38"/>
              <a:gd name="T7" fmla="*/ 2147483647 h 156"/>
              <a:gd name="T8" fmla="*/ 2147483647 w 38"/>
              <a:gd name="T9" fmla="*/ 2147483647 h 156"/>
              <a:gd name="T10" fmla="*/ 2147483647 w 38"/>
              <a:gd name="T11" fmla="*/ 2147483647 h 156"/>
              <a:gd name="T12" fmla="*/ 2147483647 w 38"/>
              <a:gd name="T13" fmla="*/ 2147483647 h 156"/>
              <a:gd name="T14" fmla="*/ 2147483647 w 38"/>
              <a:gd name="T15" fmla="*/ 2147483647 h 156"/>
              <a:gd name="T16" fmla="*/ 2147483647 w 38"/>
              <a:gd name="T17" fmla="*/ 2147483647 h 156"/>
              <a:gd name="T18" fmla="*/ 2147483647 w 38"/>
              <a:gd name="T19" fmla="*/ 2147483647 h 156"/>
              <a:gd name="T20" fmla="*/ 2147483647 w 38"/>
              <a:gd name="T21" fmla="*/ 2147483647 h 156"/>
              <a:gd name="T22" fmla="*/ 2147483647 w 38"/>
              <a:gd name="T23" fmla="*/ 2147483647 h 156"/>
              <a:gd name="T24" fmla="*/ 2147483647 w 38"/>
              <a:gd name="T25" fmla="*/ 2147483647 h 156"/>
              <a:gd name="T26" fmla="*/ 2147483647 w 38"/>
              <a:gd name="T27" fmla="*/ 2147483647 h 156"/>
              <a:gd name="T28" fmla="*/ 2147483647 w 38"/>
              <a:gd name="T29" fmla="*/ 2147483647 h 156"/>
              <a:gd name="T30" fmla="*/ 2147483647 w 38"/>
              <a:gd name="T31" fmla="*/ 2147483647 h 156"/>
              <a:gd name="T32" fmla="*/ 2147483647 w 38"/>
              <a:gd name="T33" fmla="*/ 0 h 15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8"/>
              <a:gd name="T52" fmla="*/ 0 h 156"/>
              <a:gd name="T53" fmla="*/ 38 w 38"/>
              <a:gd name="T54" fmla="*/ 156 h 15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8" h="156">
                <a:moveTo>
                  <a:pt x="0" y="61"/>
                </a:moveTo>
                <a:lnTo>
                  <a:pt x="0" y="78"/>
                </a:lnTo>
                <a:lnTo>
                  <a:pt x="4" y="94"/>
                </a:lnTo>
                <a:lnTo>
                  <a:pt x="8" y="110"/>
                </a:lnTo>
                <a:lnTo>
                  <a:pt x="17" y="127"/>
                </a:lnTo>
                <a:lnTo>
                  <a:pt x="17" y="135"/>
                </a:lnTo>
                <a:lnTo>
                  <a:pt x="25" y="143"/>
                </a:lnTo>
                <a:lnTo>
                  <a:pt x="29" y="151"/>
                </a:lnTo>
                <a:lnTo>
                  <a:pt x="33" y="155"/>
                </a:lnTo>
                <a:lnTo>
                  <a:pt x="29" y="143"/>
                </a:lnTo>
                <a:lnTo>
                  <a:pt x="29" y="131"/>
                </a:lnTo>
                <a:lnTo>
                  <a:pt x="25" y="118"/>
                </a:lnTo>
                <a:lnTo>
                  <a:pt x="25" y="106"/>
                </a:lnTo>
                <a:lnTo>
                  <a:pt x="29" y="78"/>
                </a:lnTo>
                <a:lnTo>
                  <a:pt x="29" y="53"/>
                </a:lnTo>
                <a:lnTo>
                  <a:pt x="33" y="24"/>
                </a:lnTo>
                <a:lnTo>
                  <a:pt x="37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70" name="Freeform 102"/>
          <p:cNvSpPr>
            <a:spLocks/>
          </p:cNvSpPr>
          <p:nvPr/>
        </p:nvSpPr>
        <p:spPr bwMode="auto">
          <a:xfrm>
            <a:off x="4737101" y="3249216"/>
            <a:ext cx="130175" cy="117872"/>
          </a:xfrm>
          <a:custGeom>
            <a:avLst/>
            <a:gdLst>
              <a:gd name="T0" fmla="*/ 0 w 91"/>
              <a:gd name="T1" fmla="*/ 0 h 99"/>
              <a:gd name="T2" fmla="*/ 2147483647 w 91"/>
              <a:gd name="T3" fmla="*/ 2147483647 h 99"/>
              <a:gd name="T4" fmla="*/ 2147483647 w 91"/>
              <a:gd name="T5" fmla="*/ 2147483647 h 99"/>
              <a:gd name="T6" fmla="*/ 2147483647 w 91"/>
              <a:gd name="T7" fmla="*/ 2147483647 h 99"/>
              <a:gd name="T8" fmla="*/ 2147483647 w 91"/>
              <a:gd name="T9" fmla="*/ 2147483647 h 99"/>
              <a:gd name="T10" fmla="*/ 2147483647 w 91"/>
              <a:gd name="T11" fmla="*/ 2147483647 h 99"/>
              <a:gd name="T12" fmla="*/ 2147483647 w 91"/>
              <a:gd name="T13" fmla="*/ 2147483647 h 99"/>
              <a:gd name="T14" fmla="*/ 2147483647 w 91"/>
              <a:gd name="T15" fmla="*/ 2147483647 h 99"/>
              <a:gd name="T16" fmla="*/ 2147483647 w 91"/>
              <a:gd name="T17" fmla="*/ 2147483647 h 9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1"/>
              <a:gd name="T28" fmla="*/ 0 h 99"/>
              <a:gd name="T29" fmla="*/ 91 w 91"/>
              <a:gd name="T30" fmla="*/ 99 h 9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1" h="99">
                <a:moveTo>
                  <a:pt x="0" y="0"/>
                </a:moveTo>
                <a:lnTo>
                  <a:pt x="25" y="20"/>
                </a:lnTo>
                <a:lnTo>
                  <a:pt x="37" y="41"/>
                </a:lnTo>
                <a:lnTo>
                  <a:pt x="49" y="61"/>
                </a:lnTo>
                <a:lnTo>
                  <a:pt x="58" y="81"/>
                </a:lnTo>
                <a:lnTo>
                  <a:pt x="74" y="73"/>
                </a:lnTo>
                <a:lnTo>
                  <a:pt x="82" y="77"/>
                </a:lnTo>
                <a:lnTo>
                  <a:pt x="90" y="90"/>
                </a:lnTo>
                <a:lnTo>
                  <a:pt x="90" y="98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71" name="Freeform 103"/>
          <p:cNvSpPr>
            <a:spLocks/>
          </p:cNvSpPr>
          <p:nvPr/>
        </p:nvSpPr>
        <p:spPr bwMode="auto">
          <a:xfrm>
            <a:off x="4819651" y="3429000"/>
            <a:ext cx="60325" cy="273844"/>
          </a:xfrm>
          <a:custGeom>
            <a:avLst/>
            <a:gdLst>
              <a:gd name="T0" fmla="*/ 2147483647 w 42"/>
              <a:gd name="T1" fmla="*/ 0 h 230"/>
              <a:gd name="T2" fmla="*/ 2147483647 w 42"/>
              <a:gd name="T3" fmla="*/ 2147483647 h 230"/>
              <a:gd name="T4" fmla="*/ 2147483647 w 42"/>
              <a:gd name="T5" fmla="*/ 2147483647 h 230"/>
              <a:gd name="T6" fmla="*/ 2147483647 w 42"/>
              <a:gd name="T7" fmla="*/ 2147483647 h 230"/>
              <a:gd name="T8" fmla="*/ 2147483647 w 42"/>
              <a:gd name="T9" fmla="*/ 2147483647 h 230"/>
              <a:gd name="T10" fmla="*/ 2147483647 w 42"/>
              <a:gd name="T11" fmla="*/ 2147483647 h 230"/>
              <a:gd name="T12" fmla="*/ 2147483647 w 42"/>
              <a:gd name="T13" fmla="*/ 2147483647 h 230"/>
              <a:gd name="T14" fmla="*/ 2147483647 w 42"/>
              <a:gd name="T15" fmla="*/ 2147483647 h 230"/>
              <a:gd name="T16" fmla="*/ 2147483647 w 42"/>
              <a:gd name="T17" fmla="*/ 2147483647 h 230"/>
              <a:gd name="T18" fmla="*/ 0 w 42"/>
              <a:gd name="T19" fmla="*/ 2147483647 h 23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2"/>
              <a:gd name="T31" fmla="*/ 0 h 230"/>
              <a:gd name="T32" fmla="*/ 42 w 42"/>
              <a:gd name="T33" fmla="*/ 230 h 23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2" h="230">
                <a:moveTo>
                  <a:pt x="24" y="0"/>
                </a:moveTo>
                <a:lnTo>
                  <a:pt x="32" y="20"/>
                </a:lnTo>
                <a:lnTo>
                  <a:pt x="37" y="45"/>
                </a:lnTo>
                <a:lnTo>
                  <a:pt x="41" y="70"/>
                </a:lnTo>
                <a:lnTo>
                  <a:pt x="37" y="94"/>
                </a:lnTo>
                <a:lnTo>
                  <a:pt x="32" y="119"/>
                </a:lnTo>
                <a:lnTo>
                  <a:pt x="24" y="139"/>
                </a:lnTo>
                <a:lnTo>
                  <a:pt x="16" y="164"/>
                </a:lnTo>
                <a:lnTo>
                  <a:pt x="4" y="188"/>
                </a:lnTo>
                <a:lnTo>
                  <a:pt x="0" y="229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72" name="Freeform 104"/>
          <p:cNvSpPr>
            <a:spLocks/>
          </p:cNvSpPr>
          <p:nvPr/>
        </p:nvSpPr>
        <p:spPr bwMode="auto">
          <a:xfrm>
            <a:off x="4806951" y="3424238"/>
            <a:ext cx="42863" cy="210741"/>
          </a:xfrm>
          <a:custGeom>
            <a:avLst/>
            <a:gdLst>
              <a:gd name="T0" fmla="*/ 2147483647 w 30"/>
              <a:gd name="T1" fmla="*/ 0 h 177"/>
              <a:gd name="T2" fmla="*/ 2147483647 w 30"/>
              <a:gd name="T3" fmla="*/ 2147483647 h 177"/>
              <a:gd name="T4" fmla="*/ 2147483647 w 30"/>
              <a:gd name="T5" fmla="*/ 2147483647 h 177"/>
              <a:gd name="T6" fmla="*/ 2147483647 w 30"/>
              <a:gd name="T7" fmla="*/ 2147483647 h 177"/>
              <a:gd name="T8" fmla="*/ 2147483647 w 30"/>
              <a:gd name="T9" fmla="*/ 2147483647 h 177"/>
              <a:gd name="T10" fmla="*/ 2147483647 w 30"/>
              <a:gd name="T11" fmla="*/ 2147483647 h 177"/>
              <a:gd name="T12" fmla="*/ 2147483647 w 30"/>
              <a:gd name="T13" fmla="*/ 2147483647 h 177"/>
              <a:gd name="T14" fmla="*/ 2147483647 w 30"/>
              <a:gd name="T15" fmla="*/ 2147483647 h 177"/>
              <a:gd name="T16" fmla="*/ 0 w 30"/>
              <a:gd name="T17" fmla="*/ 2147483647 h 1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0"/>
              <a:gd name="T28" fmla="*/ 0 h 177"/>
              <a:gd name="T29" fmla="*/ 30 w 30"/>
              <a:gd name="T30" fmla="*/ 177 h 1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0" h="177">
                <a:moveTo>
                  <a:pt x="21" y="0"/>
                </a:moveTo>
                <a:lnTo>
                  <a:pt x="25" y="16"/>
                </a:lnTo>
                <a:lnTo>
                  <a:pt x="25" y="33"/>
                </a:lnTo>
                <a:lnTo>
                  <a:pt x="25" y="49"/>
                </a:lnTo>
                <a:lnTo>
                  <a:pt x="29" y="61"/>
                </a:lnTo>
                <a:lnTo>
                  <a:pt x="29" y="94"/>
                </a:lnTo>
                <a:lnTo>
                  <a:pt x="21" y="123"/>
                </a:lnTo>
                <a:lnTo>
                  <a:pt x="9" y="147"/>
                </a:lnTo>
                <a:lnTo>
                  <a:pt x="0" y="176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73" name="Line 105"/>
          <p:cNvSpPr>
            <a:spLocks noChangeShapeType="1"/>
          </p:cNvSpPr>
          <p:nvPr/>
        </p:nvSpPr>
        <p:spPr bwMode="auto">
          <a:xfrm flipH="1">
            <a:off x="4773614" y="3701654"/>
            <a:ext cx="20637" cy="2024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2874" name="Freeform 106"/>
          <p:cNvSpPr>
            <a:spLocks/>
          </p:cNvSpPr>
          <p:nvPr/>
        </p:nvSpPr>
        <p:spPr bwMode="auto">
          <a:xfrm>
            <a:off x="4384676" y="3657601"/>
            <a:ext cx="117475" cy="117872"/>
          </a:xfrm>
          <a:custGeom>
            <a:avLst/>
            <a:gdLst>
              <a:gd name="T0" fmla="*/ 2147483647 w 83"/>
              <a:gd name="T1" fmla="*/ 2147483647 h 99"/>
              <a:gd name="T2" fmla="*/ 0 w 83"/>
              <a:gd name="T3" fmla="*/ 0 h 99"/>
              <a:gd name="T4" fmla="*/ 2147483647 w 83"/>
              <a:gd name="T5" fmla="*/ 2147483647 h 99"/>
              <a:gd name="T6" fmla="*/ 2147483647 w 83"/>
              <a:gd name="T7" fmla="*/ 2147483647 h 99"/>
              <a:gd name="T8" fmla="*/ 2147483647 w 83"/>
              <a:gd name="T9" fmla="*/ 2147483647 h 99"/>
              <a:gd name="T10" fmla="*/ 2147483647 w 83"/>
              <a:gd name="T11" fmla="*/ 2147483647 h 99"/>
              <a:gd name="T12" fmla="*/ 2147483647 w 83"/>
              <a:gd name="T13" fmla="*/ 2147483647 h 99"/>
              <a:gd name="T14" fmla="*/ 2147483647 w 83"/>
              <a:gd name="T15" fmla="*/ 2147483647 h 99"/>
              <a:gd name="T16" fmla="*/ 2147483647 w 83"/>
              <a:gd name="T17" fmla="*/ 2147483647 h 99"/>
              <a:gd name="T18" fmla="*/ 2147483647 w 83"/>
              <a:gd name="T19" fmla="*/ 2147483647 h 99"/>
              <a:gd name="T20" fmla="*/ 2147483647 w 83"/>
              <a:gd name="T21" fmla="*/ 2147483647 h 99"/>
              <a:gd name="T22" fmla="*/ 2147483647 w 83"/>
              <a:gd name="T23" fmla="*/ 2147483647 h 99"/>
              <a:gd name="T24" fmla="*/ 2147483647 w 83"/>
              <a:gd name="T25" fmla="*/ 2147483647 h 99"/>
              <a:gd name="T26" fmla="*/ 2147483647 w 83"/>
              <a:gd name="T27" fmla="*/ 2147483647 h 99"/>
              <a:gd name="T28" fmla="*/ 2147483647 w 83"/>
              <a:gd name="T29" fmla="*/ 2147483647 h 99"/>
              <a:gd name="T30" fmla="*/ 2147483647 w 83"/>
              <a:gd name="T31" fmla="*/ 2147483647 h 99"/>
              <a:gd name="T32" fmla="*/ 2147483647 w 83"/>
              <a:gd name="T33" fmla="*/ 2147483647 h 99"/>
              <a:gd name="T34" fmla="*/ 2147483647 w 83"/>
              <a:gd name="T35" fmla="*/ 0 h 99"/>
              <a:gd name="T36" fmla="*/ 2147483647 w 83"/>
              <a:gd name="T37" fmla="*/ 2147483647 h 9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83"/>
              <a:gd name="T58" fmla="*/ 0 h 99"/>
              <a:gd name="T59" fmla="*/ 83 w 83"/>
              <a:gd name="T60" fmla="*/ 99 h 99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83" h="99">
                <a:moveTo>
                  <a:pt x="37" y="98"/>
                </a:moveTo>
                <a:lnTo>
                  <a:pt x="0" y="0"/>
                </a:lnTo>
                <a:lnTo>
                  <a:pt x="4" y="4"/>
                </a:lnTo>
                <a:lnTo>
                  <a:pt x="8" y="4"/>
                </a:lnTo>
                <a:lnTo>
                  <a:pt x="13" y="8"/>
                </a:lnTo>
                <a:lnTo>
                  <a:pt x="21" y="8"/>
                </a:lnTo>
                <a:lnTo>
                  <a:pt x="25" y="8"/>
                </a:lnTo>
                <a:lnTo>
                  <a:pt x="29" y="13"/>
                </a:lnTo>
                <a:lnTo>
                  <a:pt x="33" y="13"/>
                </a:lnTo>
                <a:lnTo>
                  <a:pt x="41" y="13"/>
                </a:lnTo>
                <a:lnTo>
                  <a:pt x="45" y="13"/>
                </a:lnTo>
                <a:lnTo>
                  <a:pt x="49" y="13"/>
                </a:lnTo>
                <a:lnTo>
                  <a:pt x="54" y="13"/>
                </a:lnTo>
                <a:lnTo>
                  <a:pt x="62" y="8"/>
                </a:lnTo>
                <a:lnTo>
                  <a:pt x="66" y="8"/>
                </a:lnTo>
                <a:lnTo>
                  <a:pt x="70" y="8"/>
                </a:lnTo>
                <a:lnTo>
                  <a:pt x="74" y="4"/>
                </a:lnTo>
                <a:lnTo>
                  <a:pt x="82" y="0"/>
                </a:lnTo>
                <a:lnTo>
                  <a:pt x="37" y="9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75" name="Freeform 107"/>
          <p:cNvSpPr>
            <a:spLocks/>
          </p:cNvSpPr>
          <p:nvPr/>
        </p:nvSpPr>
        <p:spPr bwMode="auto">
          <a:xfrm>
            <a:off x="4430713" y="3559969"/>
            <a:ext cx="88900" cy="157163"/>
          </a:xfrm>
          <a:custGeom>
            <a:avLst/>
            <a:gdLst>
              <a:gd name="T0" fmla="*/ 2147483647 w 62"/>
              <a:gd name="T1" fmla="*/ 0 h 132"/>
              <a:gd name="T2" fmla="*/ 2147483647 w 62"/>
              <a:gd name="T3" fmla="*/ 0 h 132"/>
              <a:gd name="T4" fmla="*/ 2147483647 w 62"/>
              <a:gd name="T5" fmla="*/ 2147483647 h 132"/>
              <a:gd name="T6" fmla="*/ 2147483647 w 62"/>
              <a:gd name="T7" fmla="*/ 2147483647 h 132"/>
              <a:gd name="T8" fmla="*/ 2147483647 w 62"/>
              <a:gd name="T9" fmla="*/ 2147483647 h 132"/>
              <a:gd name="T10" fmla="*/ 0 w 62"/>
              <a:gd name="T11" fmla="*/ 2147483647 h 132"/>
              <a:gd name="T12" fmla="*/ 0 w 62"/>
              <a:gd name="T13" fmla="*/ 2147483647 h 132"/>
              <a:gd name="T14" fmla="*/ 0 w 62"/>
              <a:gd name="T15" fmla="*/ 2147483647 h 132"/>
              <a:gd name="T16" fmla="*/ 0 w 62"/>
              <a:gd name="T17" fmla="*/ 2147483647 h 132"/>
              <a:gd name="T18" fmla="*/ 2147483647 w 62"/>
              <a:gd name="T19" fmla="*/ 2147483647 h 132"/>
              <a:gd name="T20" fmla="*/ 2147483647 w 62"/>
              <a:gd name="T21" fmla="*/ 2147483647 h 132"/>
              <a:gd name="T22" fmla="*/ 2147483647 w 62"/>
              <a:gd name="T23" fmla="*/ 2147483647 h 132"/>
              <a:gd name="T24" fmla="*/ 2147483647 w 62"/>
              <a:gd name="T25" fmla="*/ 2147483647 h 132"/>
              <a:gd name="T26" fmla="*/ 2147483647 w 62"/>
              <a:gd name="T27" fmla="*/ 2147483647 h 132"/>
              <a:gd name="T28" fmla="*/ 2147483647 w 62"/>
              <a:gd name="T29" fmla="*/ 2147483647 h 132"/>
              <a:gd name="T30" fmla="*/ 2147483647 w 62"/>
              <a:gd name="T31" fmla="*/ 2147483647 h 132"/>
              <a:gd name="T32" fmla="*/ 2147483647 w 62"/>
              <a:gd name="T33" fmla="*/ 2147483647 h 132"/>
              <a:gd name="T34" fmla="*/ 2147483647 w 62"/>
              <a:gd name="T35" fmla="*/ 2147483647 h 132"/>
              <a:gd name="T36" fmla="*/ 2147483647 w 62"/>
              <a:gd name="T37" fmla="*/ 0 h 13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62"/>
              <a:gd name="T58" fmla="*/ 0 h 132"/>
              <a:gd name="T59" fmla="*/ 62 w 62"/>
              <a:gd name="T60" fmla="*/ 132 h 132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62" h="132">
                <a:moveTo>
                  <a:pt x="61" y="0"/>
                </a:moveTo>
                <a:lnTo>
                  <a:pt x="41" y="0"/>
                </a:lnTo>
                <a:lnTo>
                  <a:pt x="25" y="9"/>
                </a:lnTo>
                <a:lnTo>
                  <a:pt x="12" y="25"/>
                </a:lnTo>
                <a:lnTo>
                  <a:pt x="4" y="41"/>
                </a:lnTo>
                <a:lnTo>
                  <a:pt x="0" y="62"/>
                </a:lnTo>
                <a:lnTo>
                  <a:pt x="0" y="82"/>
                </a:lnTo>
                <a:lnTo>
                  <a:pt x="0" y="107"/>
                </a:lnTo>
                <a:lnTo>
                  <a:pt x="0" y="131"/>
                </a:lnTo>
                <a:lnTo>
                  <a:pt x="12" y="131"/>
                </a:lnTo>
                <a:lnTo>
                  <a:pt x="12" y="107"/>
                </a:lnTo>
                <a:lnTo>
                  <a:pt x="12" y="86"/>
                </a:lnTo>
                <a:lnTo>
                  <a:pt x="16" y="62"/>
                </a:lnTo>
                <a:lnTo>
                  <a:pt x="16" y="45"/>
                </a:lnTo>
                <a:lnTo>
                  <a:pt x="25" y="29"/>
                </a:lnTo>
                <a:lnTo>
                  <a:pt x="33" y="21"/>
                </a:lnTo>
                <a:lnTo>
                  <a:pt x="45" y="13"/>
                </a:lnTo>
                <a:lnTo>
                  <a:pt x="61" y="13"/>
                </a:lnTo>
                <a:lnTo>
                  <a:pt x="61" y="0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76" name="Freeform 108"/>
          <p:cNvSpPr>
            <a:spLocks/>
          </p:cNvSpPr>
          <p:nvPr/>
        </p:nvSpPr>
        <p:spPr bwMode="auto">
          <a:xfrm>
            <a:off x="4973639" y="2210991"/>
            <a:ext cx="338137" cy="113109"/>
          </a:xfrm>
          <a:custGeom>
            <a:avLst/>
            <a:gdLst>
              <a:gd name="T0" fmla="*/ 0 w 239"/>
              <a:gd name="T1" fmla="*/ 0 h 95"/>
              <a:gd name="T2" fmla="*/ 2147483647 w 239"/>
              <a:gd name="T3" fmla="*/ 2147483647 h 95"/>
              <a:gd name="T4" fmla="*/ 2147483647 w 239"/>
              <a:gd name="T5" fmla="*/ 2147483647 h 95"/>
              <a:gd name="T6" fmla="*/ 2147483647 w 239"/>
              <a:gd name="T7" fmla="*/ 2147483647 h 95"/>
              <a:gd name="T8" fmla="*/ 2147483647 w 239"/>
              <a:gd name="T9" fmla="*/ 2147483647 h 95"/>
              <a:gd name="T10" fmla="*/ 2147483647 w 239"/>
              <a:gd name="T11" fmla="*/ 2147483647 h 95"/>
              <a:gd name="T12" fmla="*/ 2147483647 w 239"/>
              <a:gd name="T13" fmla="*/ 2147483647 h 95"/>
              <a:gd name="T14" fmla="*/ 2147483647 w 239"/>
              <a:gd name="T15" fmla="*/ 2147483647 h 95"/>
              <a:gd name="T16" fmla="*/ 2147483647 w 239"/>
              <a:gd name="T17" fmla="*/ 2147483647 h 9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39"/>
              <a:gd name="T28" fmla="*/ 0 h 95"/>
              <a:gd name="T29" fmla="*/ 239 w 239"/>
              <a:gd name="T30" fmla="*/ 95 h 9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39" h="95">
                <a:moveTo>
                  <a:pt x="0" y="0"/>
                </a:moveTo>
                <a:lnTo>
                  <a:pt x="21" y="33"/>
                </a:lnTo>
                <a:lnTo>
                  <a:pt x="50" y="53"/>
                </a:lnTo>
                <a:lnTo>
                  <a:pt x="78" y="70"/>
                </a:lnTo>
                <a:lnTo>
                  <a:pt x="111" y="82"/>
                </a:lnTo>
                <a:lnTo>
                  <a:pt x="144" y="86"/>
                </a:lnTo>
                <a:lnTo>
                  <a:pt x="177" y="90"/>
                </a:lnTo>
                <a:lnTo>
                  <a:pt x="209" y="90"/>
                </a:lnTo>
                <a:lnTo>
                  <a:pt x="238" y="94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77" name="Freeform 109"/>
          <p:cNvSpPr>
            <a:spLocks/>
          </p:cNvSpPr>
          <p:nvPr/>
        </p:nvSpPr>
        <p:spPr bwMode="auto">
          <a:xfrm>
            <a:off x="5454651" y="2347913"/>
            <a:ext cx="290513" cy="122635"/>
          </a:xfrm>
          <a:custGeom>
            <a:avLst/>
            <a:gdLst>
              <a:gd name="T0" fmla="*/ 0 w 205"/>
              <a:gd name="T1" fmla="*/ 0 h 103"/>
              <a:gd name="T2" fmla="*/ 2147483647 w 205"/>
              <a:gd name="T3" fmla="*/ 2147483647 h 103"/>
              <a:gd name="T4" fmla="*/ 2147483647 w 205"/>
              <a:gd name="T5" fmla="*/ 2147483647 h 103"/>
              <a:gd name="T6" fmla="*/ 2147483647 w 205"/>
              <a:gd name="T7" fmla="*/ 2147483647 h 103"/>
              <a:gd name="T8" fmla="*/ 2147483647 w 205"/>
              <a:gd name="T9" fmla="*/ 2147483647 h 103"/>
              <a:gd name="T10" fmla="*/ 2147483647 w 205"/>
              <a:gd name="T11" fmla="*/ 2147483647 h 103"/>
              <a:gd name="T12" fmla="*/ 2147483647 w 205"/>
              <a:gd name="T13" fmla="*/ 2147483647 h 103"/>
              <a:gd name="T14" fmla="*/ 2147483647 w 205"/>
              <a:gd name="T15" fmla="*/ 2147483647 h 103"/>
              <a:gd name="T16" fmla="*/ 2147483647 w 205"/>
              <a:gd name="T17" fmla="*/ 2147483647 h 10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05"/>
              <a:gd name="T28" fmla="*/ 0 h 103"/>
              <a:gd name="T29" fmla="*/ 205 w 205"/>
              <a:gd name="T30" fmla="*/ 103 h 10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05" h="103">
                <a:moveTo>
                  <a:pt x="0" y="0"/>
                </a:moveTo>
                <a:lnTo>
                  <a:pt x="24" y="4"/>
                </a:lnTo>
                <a:lnTo>
                  <a:pt x="45" y="4"/>
                </a:lnTo>
                <a:lnTo>
                  <a:pt x="69" y="8"/>
                </a:lnTo>
                <a:lnTo>
                  <a:pt x="90" y="16"/>
                </a:lnTo>
                <a:lnTo>
                  <a:pt x="114" y="28"/>
                </a:lnTo>
                <a:lnTo>
                  <a:pt x="143" y="45"/>
                </a:lnTo>
                <a:lnTo>
                  <a:pt x="172" y="69"/>
                </a:lnTo>
                <a:lnTo>
                  <a:pt x="204" y="102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78" name="Freeform 110"/>
          <p:cNvSpPr>
            <a:spLocks/>
          </p:cNvSpPr>
          <p:nvPr/>
        </p:nvSpPr>
        <p:spPr bwMode="auto">
          <a:xfrm>
            <a:off x="4719638" y="2308622"/>
            <a:ext cx="366712" cy="94059"/>
          </a:xfrm>
          <a:custGeom>
            <a:avLst/>
            <a:gdLst>
              <a:gd name="T0" fmla="*/ 0 w 259"/>
              <a:gd name="T1" fmla="*/ 0 h 79"/>
              <a:gd name="T2" fmla="*/ 2147483647 w 259"/>
              <a:gd name="T3" fmla="*/ 2147483647 h 79"/>
              <a:gd name="T4" fmla="*/ 2147483647 w 259"/>
              <a:gd name="T5" fmla="*/ 2147483647 h 79"/>
              <a:gd name="T6" fmla="*/ 2147483647 w 259"/>
              <a:gd name="T7" fmla="*/ 2147483647 h 79"/>
              <a:gd name="T8" fmla="*/ 2147483647 w 259"/>
              <a:gd name="T9" fmla="*/ 2147483647 h 79"/>
              <a:gd name="T10" fmla="*/ 2147483647 w 259"/>
              <a:gd name="T11" fmla="*/ 2147483647 h 79"/>
              <a:gd name="T12" fmla="*/ 2147483647 w 259"/>
              <a:gd name="T13" fmla="*/ 2147483647 h 79"/>
              <a:gd name="T14" fmla="*/ 2147483647 w 259"/>
              <a:gd name="T15" fmla="*/ 2147483647 h 79"/>
              <a:gd name="T16" fmla="*/ 2147483647 w 259"/>
              <a:gd name="T17" fmla="*/ 2147483647 h 7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59"/>
              <a:gd name="T28" fmla="*/ 0 h 79"/>
              <a:gd name="T29" fmla="*/ 259 w 259"/>
              <a:gd name="T30" fmla="*/ 79 h 7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59" h="79">
                <a:moveTo>
                  <a:pt x="0" y="0"/>
                </a:moveTo>
                <a:lnTo>
                  <a:pt x="25" y="16"/>
                </a:lnTo>
                <a:lnTo>
                  <a:pt x="49" y="33"/>
                </a:lnTo>
                <a:lnTo>
                  <a:pt x="78" y="45"/>
                </a:lnTo>
                <a:lnTo>
                  <a:pt x="111" y="57"/>
                </a:lnTo>
                <a:lnTo>
                  <a:pt x="143" y="65"/>
                </a:lnTo>
                <a:lnTo>
                  <a:pt x="176" y="74"/>
                </a:lnTo>
                <a:lnTo>
                  <a:pt x="217" y="78"/>
                </a:lnTo>
                <a:lnTo>
                  <a:pt x="258" y="78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79" name="Freeform 111"/>
          <p:cNvSpPr>
            <a:spLocks/>
          </p:cNvSpPr>
          <p:nvPr/>
        </p:nvSpPr>
        <p:spPr bwMode="auto">
          <a:xfrm>
            <a:off x="5535614" y="2133600"/>
            <a:ext cx="528637" cy="152400"/>
          </a:xfrm>
          <a:custGeom>
            <a:avLst/>
            <a:gdLst>
              <a:gd name="T0" fmla="*/ 0 w 374"/>
              <a:gd name="T1" fmla="*/ 2147483647 h 128"/>
              <a:gd name="T2" fmla="*/ 2147483647 w 374"/>
              <a:gd name="T3" fmla="*/ 0 h 128"/>
              <a:gd name="T4" fmla="*/ 2147483647 w 374"/>
              <a:gd name="T5" fmla="*/ 2147483647 h 128"/>
              <a:gd name="T6" fmla="*/ 2147483647 w 374"/>
              <a:gd name="T7" fmla="*/ 2147483647 h 128"/>
              <a:gd name="T8" fmla="*/ 2147483647 w 374"/>
              <a:gd name="T9" fmla="*/ 2147483647 h 128"/>
              <a:gd name="T10" fmla="*/ 2147483647 w 374"/>
              <a:gd name="T11" fmla="*/ 2147483647 h 128"/>
              <a:gd name="T12" fmla="*/ 2147483647 w 374"/>
              <a:gd name="T13" fmla="*/ 2147483647 h 128"/>
              <a:gd name="T14" fmla="*/ 2147483647 w 374"/>
              <a:gd name="T15" fmla="*/ 2147483647 h 128"/>
              <a:gd name="T16" fmla="*/ 2147483647 w 374"/>
              <a:gd name="T17" fmla="*/ 2147483647 h 12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74"/>
              <a:gd name="T28" fmla="*/ 0 h 128"/>
              <a:gd name="T29" fmla="*/ 374 w 374"/>
              <a:gd name="T30" fmla="*/ 128 h 12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74" h="128">
                <a:moveTo>
                  <a:pt x="0" y="4"/>
                </a:moveTo>
                <a:lnTo>
                  <a:pt x="53" y="0"/>
                </a:lnTo>
                <a:lnTo>
                  <a:pt x="102" y="8"/>
                </a:lnTo>
                <a:lnTo>
                  <a:pt x="156" y="20"/>
                </a:lnTo>
                <a:lnTo>
                  <a:pt x="205" y="37"/>
                </a:lnTo>
                <a:lnTo>
                  <a:pt x="250" y="61"/>
                </a:lnTo>
                <a:lnTo>
                  <a:pt x="295" y="82"/>
                </a:lnTo>
                <a:lnTo>
                  <a:pt x="336" y="106"/>
                </a:lnTo>
                <a:lnTo>
                  <a:pt x="373" y="127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80" name="Freeform 112"/>
          <p:cNvSpPr>
            <a:spLocks/>
          </p:cNvSpPr>
          <p:nvPr/>
        </p:nvSpPr>
        <p:spPr bwMode="auto">
          <a:xfrm>
            <a:off x="4727575" y="2108597"/>
            <a:ext cx="231775" cy="79772"/>
          </a:xfrm>
          <a:custGeom>
            <a:avLst/>
            <a:gdLst>
              <a:gd name="T0" fmla="*/ 0 w 165"/>
              <a:gd name="T1" fmla="*/ 0 h 67"/>
              <a:gd name="T2" fmla="*/ 2147483647 w 165"/>
              <a:gd name="T3" fmla="*/ 2147483647 h 67"/>
              <a:gd name="T4" fmla="*/ 2147483647 w 165"/>
              <a:gd name="T5" fmla="*/ 2147483647 h 67"/>
              <a:gd name="T6" fmla="*/ 2147483647 w 165"/>
              <a:gd name="T7" fmla="*/ 2147483647 h 67"/>
              <a:gd name="T8" fmla="*/ 2147483647 w 165"/>
              <a:gd name="T9" fmla="*/ 2147483647 h 67"/>
              <a:gd name="T10" fmla="*/ 2147483647 w 165"/>
              <a:gd name="T11" fmla="*/ 2147483647 h 67"/>
              <a:gd name="T12" fmla="*/ 2147483647 w 165"/>
              <a:gd name="T13" fmla="*/ 2147483647 h 67"/>
              <a:gd name="T14" fmla="*/ 2147483647 w 165"/>
              <a:gd name="T15" fmla="*/ 2147483647 h 67"/>
              <a:gd name="T16" fmla="*/ 2147483647 w 165"/>
              <a:gd name="T17" fmla="*/ 2147483647 h 6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65"/>
              <a:gd name="T28" fmla="*/ 0 h 67"/>
              <a:gd name="T29" fmla="*/ 165 w 165"/>
              <a:gd name="T30" fmla="*/ 67 h 6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65" h="67">
                <a:moveTo>
                  <a:pt x="0" y="0"/>
                </a:moveTo>
                <a:lnTo>
                  <a:pt x="21" y="4"/>
                </a:lnTo>
                <a:lnTo>
                  <a:pt x="41" y="4"/>
                </a:lnTo>
                <a:lnTo>
                  <a:pt x="62" y="8"/>
                </a:lnTo>
                <a:lnTo>
                  <a:pt x="82" y="17"/>
                </a:lnTo>
                <a:lnTo>
                  <a:pt x="103" y="25"/>
                </a:lnTo>
                <a:lnTo>
                  <a:pt x="123" y="37"/>
                </a:lnTo>
                <a:lnTo>
                  <a:pt x="144" y="49"/>
                </a:lnTo>
                <a:lnTo>
                  <a:pt x="164" y="66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81" name="Freeform 113"/>
          <p:cNvSpPr>
            <a:spLocks/>
          </p:cNvSpPr>
          <p:nvPr/>
        </p:nvSpPr>
        <p:spPr bwMode="auto">
          <a:xfrm>
            <a:off x="4697413" y="2157412"/>
            <a:ext cx="152400" cy="147638"/>
          </a:xfrm>
          <a:custGeom>
            <a:avLst/>
            <a:gdLst>
              <a:gd name="T0" fmla="*/ 0 w 107"/>
              <a:gd name="T1" fmla="*/ 0 h 124"/>
              <a:gd name="T2" fmla="*/ 2147483647 w 107"/>
              <a:gd name="T3" fmla="*/ 2147483647 h 124"/>
              <a:gd name="T4" fmla="*/ 2147483647 w 107"/>
              <a:gd name="T5" fmla="*/ 2147483647 h 124"/>
              <a:gd name="T6" fmla="*/ 2147483647 w 107"/>
              <a:gd name="T7" fmla="*/ 2147483647 h 124"/>
              <a:gd name="T8" fmla="*/ 2147483647 w 107"/>
              <a:gd name="T9" fmla="*/ 2147483647 h 124"/>
              <a:gd name="T10" fmla="*/ 2147483647 w 107"/>
              <a:gd name="T11" fmla="*/ 2147483647 h 124"/>
              <a:gd name="T12" fmla="*/ 2147483647 w 107"/>
              <a:gd name="T13" fmla="*/ 2147483647 h 124"/>
              <a:gd name="T14" fmla="*/ 2147483647 w 107"/>
              <a:gd name="T15" fmla="*/ 2147483647 h 124"/>
              <a:gd name="T16" fmla="*/ 2147483647 w 107"/>
              <a:gd name="T17" fmla="*/ 2147483647 h 12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7"/>
              <a:gd name="T28" fmla="*/ 0 h 124"/>
              <a:gd name="T29" fmla="*/ 107 w 107"/>
              <a:gd name="T30" fmla="*/ 124 h 12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7" h="124">
                <a:moveTo>
                  <a:pt x="0" y="0"/>
                </a:moveTo>
                <a:lnTo>
                  <a:pt x="16" y="8"/>
                </a:lnTo>
                <a:lnTo>
                  <a:pt x="32" y="17"/>
                </a:lnTo>
                <a:lnTo>
                  <a:pt x="49" y="29"/>
                </a:lnTo>
                <a:lnTo>
                  <a:pt x="61" y="41"/>
                </a:lnTo>
                <a:lnTo>
                  <a:pt x="77" y="57"/>
                </a:lnTo>
                <a:lnTo>
                  <a:pt x="90" y="74"/>
                </a:lnTo>
                <a:lnTo>
                  <a:pt x="98" y="98"/>
                </a:lnTo>
                <a:lnTo>
                  <a:pt x="106" y="123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82" name="Freeform 114"/>
          <p:cNvSpPr>
            <a:spLocks/>
          </p:cNvSpPr>
          <p:nvPr/>
        </p:nvSpPr>
        <p:spPr bwMode="auto">
          <a:xfrm>
            <a:off x="4656138" y="2215754"/>
            <a:ext cx="66675" cy="75009"/>
          </a:xfrm>
          <a:custGeom>
            <a:avLst/>
            <a:gdLst>
              <a:gd name="T0" fmla="*/ 0 w 46"/>
              <a:gd name="T1" fmla="*/ 0 h 63"/>
              <a:gd name="T2" fmla="*/ 2147483647 w 46"/>
              <a:gd name="T3" fmla="*/ 2147483647 h 63"/>
              <a:gd name="T4" fmla="*/ 2147483647 w 46"/>
              <a:gd name="T5" fmla="*/ 2147483647 h 63"/>
              <a:gd name="T6" fmla="*/ 2147483647 w 46"/>
              <a:gd name="T7" fmla="*/ 2147483647 h 63"/>
              <a:gd name="T8" fmla="*/ 2147483647 w 46"/>
              <a:gd name="T9" fmla="*/ 2147483647 h 6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6"/>
              <a:gd name="T16" fmla="*/ 0 h 63"/>
              <a:gd name="T17" fmla="*/ 46 w 46"/>
              <a:gd name="T18" fmla="*/ 63 h 6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6" h="63">
                <a:moveTo>
                  <a:pt x="0" y="0"/>
                </a:moveTo>
                <a:lnTo>
                  <a:pt x="12" y="17"/>
                </a:lnTo>
                <a:lnTo>
                  <a:pt x="29" y="29"/>
                </a:lnTo>
                <a:lnTo>
                  <a:pt x="41" y="45"/>
                </a:lnTo>
                <a:lnTo>
                  <a:pt x="45" y="62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83" name="Freeform 115"/>
          <p:cNvSpPr>
            <a:spLocks/>
          </p:cNvSpPr>
          <p:nvPr/>
        </p:nvSpPr>
        <p:spPr bwMode="auto">
          <a:xfrm flipH="1">
            <a:off x="4470400" y="2269332"/>
            <a:ext cx="69850" cy="73819"/>
          </a:xfrm>
          <a:custGeom>
            <a:avLst/>
            <a:gdLst>
              <a:gd name="T0" fmla="*/ 0 w 58"/>
              <a:gd name="T1" fmla="*/ 0 h 79"/>
              <a:gd name="T2" fmla="*/ 2147483647 w 58"/>
              <a:gd name="T3" fmla="*/ 2147483647 h 79"/>
              <a:gd name="T4" fmla="*/ 2147483647 w 58"/>
              <a:gd name="T5" fmla="*/ 2147483647 h 79"/>
              <a:gd name="T6" fmla="*/ 2147483647 w 58"/>
              <a:gd name="T7" fmla="*/ 2147483647 h 79"/>
              <a:gd name="T8" fmla="*/ 2147483647 w 58"/>
              <a:gd name="T9" fmla="*/ 2147483647 h 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8"/>
              <a:gd name="T16" fmla="*/ 0 h 79"/>
              <a:gd name="T17" fmla="*/ 58 w 58"/>
              <a:gd name="T18" fmla="*/ 79 h 7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8" h="79">
                <a:moveTo>
                  <a:pt x="0" y="0"/>
                </a:moveTo>
                <a:lnTo>
                  <a:pt x="16" y="8"/>
                </a:lnTo>
                <a:lnTo>
                  <a:pt x="33" y="25"/>
                </a:lnTo>
                <a:lnTo>
                  <a:pt x="45" y="49"/>
                </a:lnTo>
                <a:lnTo>
                  <a:pt x="57" y="78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84" name="Freeform 116"/>
          <p:cNvSpPr>
            <a:spLocks/>
          </p:cNvSpPr>
          <p:nvPr/>
        </p:nvSpPr>
        <p:spPr bwMode="auto">
          <a:xfrm>
            <a:off x="4476751" y="2318148"/>
            <a:ext cx="73025" cy="69056"/>
          </a:xfrm>
          <a:custGeom>
            <a:avLst/>
            <a:gdLst>
              <a:gd name="T0" fmla="*/ 0 w 50"/>
              <a:gd name="T1" fmla="*/ 0 h 58"/>
              <a:gd name="T2" fmla="*/ 2147483647 w 50"/>
              <a:gd name="T3" fmla="*/ 2147483647 h 58"/>
              <a:gd name="T4" fmla="*/ 2147483647 w 50"/>
              <a:gd name="T5" fmla="*/ 2147483647 h 58"/>
              <a:gd name="T6" fmla="*/ 2147483647 w 50"/>
              <a:gd name="T7" fmla="*/ 2147483647 h 58"/>
              <a:gd name="T8" fmla="*/ 2147483647 w 50"/>
              <a:gd name="T9" fmla="*/ 2147483647 h 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0"/>
              <a:gd name="T16" fmla="*/ 0 h 58"/>
              <a:gd name="T17" fmla="*/ 50 w 50"/>
              <a:gd name="T18" fmla="*/ 58 h 5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0" h="58">
                <a:moveTo>
                  <a:pt x="0" y="0"/>
                </a:moveTo>
                <a:lnTo>
                  <a:pt x="16" y="8"/>
                </a:lnTo>
                <a:lnTo>
                  <a:pt x="24" y="25"/>
                </a:lnTo>
                <a:lnTo>
                  <a:pt x="37" y="41"/>
                </a:lnTo>
                <a:lnTo>
                  <a:pt x="49" y="57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85" name="Freeform 117"/>
          <p:cNvSpPr>
            <a:spLocks/>
          </p:cNvSpPr>
          <p:nvPr/>
        </p:nvSpPr>
        <p:spPr bwMode="auto">
          <a:xfrm>
            <a:off x="4627563" y="2396729"/>
            <a:ext cx="146050" cy="25003"/>
          </a:xfrm>
          <a:custGeom>
            <a:avLst/>
            <a:gdLst>
              <a:gd name="T0" fmla="*/ 0 w 104"/>
              <a:gd name="T1" fmla="*/ 0 h 21"/>
              <a:gd name="T2" fmla="*/ 2147483647 w 104"/>
              <a:gd name="T3" fmla="*/ 2147483647 h 21"/>
              <a:gd name="T4" fmla="*/ 2147483647 w 104"/>
              <a:gd name="T5" fmla="*/ 2147483647 h 21"/>
              <a:gd name="T6" fmla="*/ 2147483647 w 104"/>
              <a:gd name="T7" fmla="*/ 2147483647 h 21"/>
              <a:gd name="T8" fmla="*/ 2147483647 w 104"/>
              <a:gd name="T9" fmla="*/ 2147483647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4"/>
              <a:gd name="T16" fmla="*/ 0 h 21"/>
              <a:gd name="T17" fmla="*/ 104 w 104"/>
              <a:gd name="T18" fmla="*/ 21 h 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4" h="21">
                <a:moveTo>
                  <a:pt x="0" y="0"/>
                </a:moveTo>
                <a:lnTo>
                  <a:pt x="25" y="8"/>
                </a:lnTo>
                <a:lnTo>
                  <a:pt x="50" y="12"/>
                </a:lnTo>
                <a:lnTo>
                  <a:pt x="74" y="16"/>
                </a:lnTo>
                <a:lnTo>
                  <a:pt x="103" y="2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86" name="Freeform 118"/>
          <p:cNvSpPr>
            <a:spLocks/>
          </p:cNvSpPr>
          <p:nvPr/>
        </p:nvSpPr>
        <p:spPr bwMode="auto">
          <a:xfrm>
            <a:off x="4697413" y="2366963"/>
            <a:ext cx="76200" cy="26194"/>
          </a:xfrm>
          <a:custGeom>
            <a:avLst/>
            <a:gdLst>
              <a:gd name="T0" fmla="*/ 0 w 54"/>
              <a:gd name="T1" fmla="*/ 0 h 22"/>
              <a:gd name="T2" fmla="*/ 2147483647 w 54"/>
              <a:gd name="T3" fmla="*/ 2147483647 h 22"/>
              <a:gd name="T4" fmla="*/ 2147483647 w 54"/>
              <a:gd name="T5" fmla="*/ 2147483647 h 22"/>
              <a:gd name="T6" fmla="*/ 2147483647 w 54"/>
              <a:gd name="T7" fmla="*/ 2147483647 h 22"/>
              <a:gd name="T8" fmla="*/ 2147483647 w 54"/>
              <a:gd name="T9" fmla="*/ 2147483647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"/>
              <a:gd name="T16" fmla="*/ 0 h 22"/>
              <a:gd name="T17" fmla="*/ 54 w 54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" h="22">
                <a:moveTo>
                  <a:pt x="0" y="0"/>
                </a:moveTo>
                <a:lnTo>
                  <a:pt x="8" y="8"/>
                </a:lnTo>
                <a:lnTo>
                  <a:pt x="20" y="12"/>
                </a:lnTo>
                <a:lnTo>
                  <a:pt x="36" y="21"/>
                </a:lnTo>
                <a:lnTo>
                  <a:pt x="53" y="21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87" name="Freeform 119"/>
          <p:cNvSpPr>
            <a:spLocks/>
          </p:cNvSpPr>
          <p:nvPr/>
        </p:nvSpPr>
        <p:spPr bwMode="auto">
          <a:xfrm>
            <a:off x="4524376" y="2493169"/>
            <a:ext cx="180975" cy="21431"/>
          </a:xfrm>
          <a:custGeom>
            <a:avLst/>
            <a:gdLst>
              <a:gd name="T0" fmla="*/ 0 w 128"/>
              <a:gd name="T1" fmla="*/ 0 h 18"/>
              <a:gd name="T2" fmla="*/ 2147483647 w 128"/>
              <a:gd name="T3" fmla="*/ 2147483647 h 18"/>
              <a:gd name="T4" fmla="*/ 2147483647 w 128"/>
              <a:gd name="T5" fmla="*/ 2147483647 h 18"/>
              <a:gd name="T6" fmla="*/ 2147483647 w 128"/>
              <a:gd name="T7" fmla="*/ 2147483647 h 18"/>
              <a:gd name="T8" fmla="*/ 2147483647 w 128"/>
              <a:gd name="T9" fmla="*/ 2147483647 h 18"/>
              <a:gd name="T10" fmla="*/ 2147483647 w 128"/>
              <a:gd name="T11" fmla="*/ 2147483647 h 18"/>
              <a:gd name="T12" fmla="*/ 2147483647 w 128"/>
              <a:gd name="T13" fmla="*/ 2147483647 h 18"/>
              <a:gd name="T14" fmla="*/ 2147483647 w 128"/>
              <a:gd name="T15" fmla="*/ 2147483647 h 18"/>
              <a:gd name="T16" fmla="*/ 2147483647 w 128"/>
              <a:gd name="T17" fmla="*/ 2147483647 h 1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8"/>
              <a:gd name="T28" fmla="*/ 0 h 18"/>
              <a:gd name="T29" fmla="*/ 128 w 128"/>
              <a:gd name="T30" fmla="*/ 18 h 1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8" h="18">
                <a:moveTo>
                  <a:pt x="0" y="0"/>
                </a:moveTo>
                <a:lnTo>
                  <a:pt x="12" y="5"/>
                </a:lnTo>
                <a:lnTo>
                  <a:pt x="28" y="9"/>
                </a:lnTo>
                <a:lnTo>
                  <a:pt x="45" y="13"/>
                </a:lnTo>
                <a:lnTo>
                  <a:pt x="61" y="13"/>
                </a:lnTo>
                <a:lnTo>
                  <a:pt x="73" y="17"/>
                </a:lnTo>
                <a:lnTo>
                  <a:pt x="90" y="17"/>
                </a:lnTo>
                <a:lnTo>
                  <a:pt x="110" y="17"/>
                </a:lnTo>
                <a:lnTo>
                  <a:pt x="127" y="17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88" name="Line 120"/>
          <p:cNvSpPr>
            <a:spLocks noChangeShapeType="1"/>
          </p:cNvSpPr>
          <p:nvPr/>
        </p:nvSpPr>
        <p:spPr bwMode="auto">
          <a:xfrm>
            <a:off x="4465639" y="2527697"/>
            <a:ext cx="117475" cy="4763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2889" name="Line 121"/>
          <p:cNvSpPr>
            <a:spLocks noChangeShapeType="1"/>
          </p:cNvSpPr>
          <p:nvPr/>
        </p:nvSpPr>
        <p:spPr bwMode="auto">
          <a:xfrm>
            <a:off x="4410075" y="2434829"/>
            <a:ext cx="26988" cy="2024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2890" name="Line 122"/>
          <p:cNvSpPr>
            <a:spLocks noChangeShapeType="1"/>
          </p:cNvSpPr>
          <p:nvPr/>
        </p:nvSpPr>
        <p:spPr bwMode="auto">
          <a:xfrm>
            <a:off x="4448176" y="2411016"/>
            <a:ext cx="17463" cy="34528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2891" name="Line 123"/>
          <p:cNvSpPr>
            <a:spLocks noChangeShapeType="1"/>
          </p:cNvSpPr>
          <p:nvPr/>
        </p:nvSpPr>
        <p:spPr bwMode="auto">
          <a:xfrm>
            <a:off x="4473575" y="2415779"/>
            <a:ext cx="33338" cy="9525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2892" name="Freeform 124"/>
          <p:cNvSpPr>
            <a:spLocks/>
          </p:cNvSpPr>
          <p:nvPr/>
        </p:nvSpPr>
        <p:spPr bwMode="auto">
          <a:xfrm>
            <a:off x="4321175" y="2434829"/>
            <a:ext cx="84138" cy="59531"/>
          </a:xfrm>
          <a:custGeom>
            <a:avLst/>
            <a:gdLst>
              <a:gd name="T0" fmla="*/ 0 w 59"/>
              <a:gd name="T1" fmla="*/ 0 h 50"/>
              <a:gd name="T2" fmla="*/ 2147483647 w 59"/>
              <a:gd name="T3" fmla="*/ 2147483647 h 50"/>
              <a:gd name="T4" fmla="*/ 2147483647 w 59"/>
              <a:gd name="T5" fmla="*/ 2147483647 h 50"/>
              <a:gd name="T6" fmla="*/ 2147483647 w 59"/>
              <a:gd name="T7" fmla="*/ 2147483647 h 50"/>
              <a:gd name="T8" fmla="*/ 2147483647 w 59"/>
              <a:gd name="T9" fmla="*/ 2147483647 h 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9"/>
              <a:gd name="T16" fmla="*/ 0 h 50"/>
              <a:gd name="T17" fmla="*/ 59 w 59"/>
              <a:gd name="T18" fmla="*/ 50 h 5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9" h="50">
                <a:moveTo>
                  <a:pt x="0" y="0"/>
                </a:moveTo>
                <a:lnTo>
                  <a:pt x="8" y="21"/>
                </a:lnTo>
                <a:lnTo>
                  <a:pt x="25" y="29"/>
                </a:lnTo>
                <a:lnTo>
                  <a:pt x="41" y="41"/>
                </a:lnTo>
                <a:lnTo>
                  <a:pt x="58" y="49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93" name="Line 125"/>
          <p:cNvSpPr>
            <a:spLocks noChangeShapeType="1"/>
          </p:cNvSpPr>
          <p:nvPr/>
        </p:nvSpPr>
        <p:spPr bwMode="auto">
          <a:xfrm flipH="1" flipV="1">
            <a:off x="4270375" y="2362200"/>
            <a:ext cx="33338" cy="48816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2894" name="Freeform 126"/>
          <p:cNvSpPr>
            <a:spLocks/>
          </p:cNvSpPr>
          <p:nvPr/>
        </p:nvSpPr>
        <p:spPr bwMode="auto">
          <a:xfrm>
            <a:off x="4303714" y="2322910"/>
            <a:ext cx="47625" cy="59531"/>
          </a:xfrm>
          <a:custGeom>
            <a:avLst/>
            <a:gdLst>
              <a:gd name="T0" fmla="*/ 2147483647 w 34"/>
              <a:gd name="T1" fmla="*/ 2147483647 h 50"/>
              <a:gd name="T2" fmla="*/ 2147483647 w 34"/>
              <a:gd name="T3" fmla="*/ 2147483647 h 50"/>
              <a:gd name="T4" fmla="*/ 2147483647 w 34"/>
              <a:gd name="T5" fmla="*/ 2147483647 h 50"/>
              <a:gd name="T6" fmla="*/ 2147483647 w 34"/>
              <a:gd name="T7" fmla="*/ 2147483647 h 50"/>
              <a:gd name="T8" fmla="*/ 0 w 34"/>
              <a:gd name="T9" fmla="*/ 0 h 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4"/>
              <a:gd name="T16" fmla="*/ 0 h 50"/>
              <a:gd name="T17" fmla="*/ 34 w 34"/>
              <a:gd name="T18" fmla="*/ 50 h 5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4" h="50">
                <a:moveTo>
                  <a:pt x="33" y="49"/>
                </a:moveTo>
                <a:lnTo>
                  <a:pt x="29" y="33"/>
                </a:lnTo>
                <a:lnTo>
                  <a:pt x="20" y="25"/>
                </a:lnTo>
                <a:lnTo>
                  <a:pt x="12" y="13"/>
                </a:lnTo>
                <a:lnTo>
                  <a:pt x="0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95" name="Freeform 127"/>
          <p:cNvSpPr>
            <a:spLocks/>
          </p:cNvSpPr>
          <p:nvPr/>
        </p:nvSpPr>
        <p:spPr bwMode="auto">
          <a:xfrm>
            <a:off x="4325939" y="2299098"/>
            <a:ext cx="79375" cy="54769"/>
          </a:xfrm>
          <a:custGeom>
            <a:avLst/>
            <a:gdLst>
              <a:gd name="T0" fmla="*/ 2147483647 w 55"/>
              <a:gd name="T1" fmla="*/ 2147483647 h 46"/>
              <a:gd name="T2" fmla="*/ 2147483647 w 55"/>
              <a:gd name="T3" fmla="*/ 2147483647 h 46"/>
              <a:gd name="T4" fmla="*/ 2147483647 w 55"/>
              <a:gd name="T5" fmla="*/ 2147483647 h 46"/>
              <a:gd name="T6" fmla="*/ 2147483647 w 55"/>
              <a:gd name="T7" fmla="*/ 2147483647 h 46"/>
              <a:gd name="T8" fmla="*/ 0 w 55"/>
              <a:gd name="T9" fmla="*/ 0 h 4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5"/>
              <a:gd name="T16" fmla="*/ 0 h 46"/>
              <a:gd name="T17" fmla="*/ 55 w 55"/>
              <a:gd name="T18" fmla="*/ 46 h 4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5" h="46">
                <a:moveTo>
                  <a:pt x="54" y="45"/>
                </a:moveTo>
                <a:lnTo>
                  <a:pt x="45" y="28"/>
                </a:lnTo>
                <a:lnTo>
                  <a:pt x="29" y="16"/>
                </a:lnTo>
                <a:lnTo>
                  <a:pt x="17" y="8"/>
                </a:lnTo>
                <a:lnTo>
                  <a:pt x="0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896" name="Line 128"/>
          <p:cNvSpPr>
            <a:spLocks noChangeShapeType="1"/>
          </p:cNvSpPr>
          <p:nvPr/>
        </p:nvSpPr>
        <p:spPr bwMode="auto">
          <a:xfrm>
            <a:off x="4198938" y="2283619"/>
            <a:ext cx="23812" cy="64294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2897" name="Line 129"/>
          <p:cNvSpPr>
            <a:spLocks noChangeShapeType="1"/>
          </p:cNvSpPr>
          <p:nvPr/>
        </p:nvSpPr>
        <p:spPr bwMode="auto">
          <a:xfrm flipH="1" flipV="1">
            <a:off x="4206876" y="2396729"/>
            <a:ext cx="15875" cy="9644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2898" name="Line 130"/>
          <p:cNvSpPr>
            <a:spLocks noChangeShapeType="1"/>
          </p:cNvSpPr>
          <p:nvPr/>
        </p:nvSpPr>
        <p:spPr bwMode="auto">
          <a:xfrm>
            <a:off x="4113214" y="2235994"/>
            <a:ext cx="33337" cy="14288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2899" name="Line 131"/>
          <p:cNvSpPr>
            <a:spLocks noChangeShapeType="1"/>
          </p:cNvSpPr>
          <p:nvPr/>
        </p:nvSpPr>
        <p:spPr bwMode="auto">
          <a:xfrm>
            <a:off x="4146550" y="2240756"/>
            <a:ext cx="69850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2900" name="Line 132"/>
          <p:cNvSpPr>
            <a:spLocks noChangeShapeType="1"/>
          </p:cNvSpPr>
          <p:nvPr/>
        </p:nvSpPr>
        <p:spPr bwMode="auto">
          <a:xfrm>
            <a:off x="4198938" y="2225279"/>
            <a:ext cx="100012" cy="5953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2901" name="Freeform 133"/>
          <p:cNvSpPr>
            <a:spLocks/>
          </p:cNvSpPr>
          <p:nvPr/>
        </p:nvSpPr>
        <p:spPr bwMode="auto">
          <a:xfrm>
            <a:off x="4257675" y="2245519"/>
            <a:ext cx="134938" cy="40481"/>
          </a:xfrm>
          <a:custGeom>
            <a:avLst/>
            <a:gdLst>
              <a:gd name="T0" fmla="*/ 0 w 95"/>
              <a:gd name="T1" fmla="*/ 0 h 34"/>
              <a:gd name="T2" fmla="*/ 2147483647 w 95"/>
              <a:gd name="T3" fmla="*/ 2147483647 h 34"/>
              <a:gd name="T4" fmla="*/ 2147483647 w 95"/>
              <a:gd name="T5" fmla="*/ 2147483647 h 34"/>
              <a:gd name="T6" fmla="*/ 2147483647 w 95"/>
              <a:gd name="T7" fmla="*/ 2147483647 h 34"/>
              <a:gd name="T8" fmla="*/ 2147483647 w 95"/>
              <a:gd name="T9" fmla="*/ 2147483647 h 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5"/>
              <a:gd name="T16" fmla="*/ 0 h 34"/>
              <a:gd name="T17" fmla="*/ 95 w 95"/>
              <a:gd name="T18" fmla="*/ 34 h 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5" h="34">
                <a:moveTo>
                  <a:pt x="0" y="0"/>
                </a:moveTo>
                <a:lnTo>
                  <a:pt x="25" y="4"/>
                </a:lnTo>
                <a:lnTo>
                  <a:pt x="49" y="8"/>
                </a:lnTo>
                <a:lnTo>
                  <a:pt x="70" y="16"/>
                </a:lnTo>
                <a:lnTo>
                  <a:pt x="94" y="33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902" name="Freeform 134"/>
          <p:cNvSpPr>
            <a:spLocks/>
          </p:cNvSpPr>
          <p:nvPr/>
        </p:nvSpPr>
        <p:spPr bwMode="auto">
          <a:xfrm>
            <a:off x="4303714" y="2215754"/>
            <a:ext cx="111125" cy="21431"/>
          </a:xfrm>
          <a:custGeom>
            <a:avLst/>
            <a:gdLst>
              <a:gd name="T0" fmla="*/ 0 w 79"/>
              <a:gd name="T1" fmla="*/ 0 h 18"/>
              <a:gd name="T2" fmla="*/ 2147483647 w 79"/>
              <a:gd name="T3" fmla="*/ 2147483647 h 18"/>
              <a:gd name="T4" fmla="*/ 2147483647 w 79"/>
              <a:gd name="T5" fmla="*/ 2147483647 h 18"/>
              <a:gd name="T6" fmla="*/ 2147483647 w 79"/>
              <a:gd name="T7" fmla="*/ 2147483647 h 18"/>
              <a:gd name="T8" fmla="*/ 2147483647 w 79"/>
              <a:gd name="T9" fmla="*/ 2147483647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9"/>
              <a:gd name="T16" fmla="*/ 0 h 18"/>
              <a:gd name="T17" fmla="*/ 79 w 79"/>
              <a:gd name="T18" fmla="*/ 18 h 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9" h="18">
                <a:moveTo>
                  <a:pt x="0" y="0"/>
                </a:moveTo>
                <a:lnTo>
                  <a:pt x="20" y="4"/>
                </a:lnTo>
                <a:lnTo>
                  <a:pt x="41" y="4"/>
                </a:lnTo>
                <a:lnTo>
                  <a:pt x="61" y="8"/>
                </a:lnTo>
                <a:lnTo>
                  <a:pt x="78" y="17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903" name="Line 135"/>
          <p:cNvSpPr>
            <a:spLocks noChangeShapeType="1"/>
          </p:cNvSpPr>
          <p:nvPr/>
        </p:nvSpPr>
        <p:spPr bwMode="auto">
          <a:xfrm>
            <a:off x="4448175" y="2215753"/>
            <a:ext cx="88900" cy="4763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2904" name="Freeform 136"/>
          <p:cNvSpPr>
            <a:spLocks/>
          </p:cNvSpPr>
          <p:nvPr/>
        </p:nvSpPr>
        <p:spPr bwMode="auto">
          <a:xfrm>
            <a:off x="4397376" y="2187179"/>
            <a:ext cx="207963" cy="29765"/>
          </a:xfrm>
          <a:custGeom>
            <a:avLst/>
            <a:gdLst>
              <a:gd name="T0" fmla="*/ 0 w 149"/>
              <a:gd name="T1" fmla="*/ 0 h 25"/>
              <a:gd name="T2" fmla="*/ 2147483647 w 149"/>
              <a:gd name="T3" fmla="*/ 0 h 25"/>
              <a:gd name="T4" fmla="*/ 2147483647 w 149"/>
              <a:gd name="T5" fmla="*/ 0 h 25"/>
              <a:gd name="T6" fmla="*/ 2147483647 w 149"/>
              <a:gd name="T7" fmla="*/ 0 h 25"/>
              <a:gd name="T8" fmla="*/ 2147483647 w 149"/>
              <a:gd name="T9" fmla="*/ 0 h 25"/>
              <a:gd name="T10" fmla="*/ 2147483647 w 149"/>
              <a:gd name="T11" fmla="*/ 2147483647 h 25"/>
              <a:gd name="T12" fmla="*/ 2147483647 w 149"/>
              <a:gd name="T13" fmla="*/ 2147483647 h 25"/>
              <a:gd name="T14" fmla="*/ 2147483647 w 149"/>
              <a:gd name="T15" fmla="*/ 2147483647 h 25"/>
              <a:gd name="T16" fmla="*/ 2147483647 w 149"/>
              <a:gd name="T17" fmla="*/ 2147483647 h 2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49"/>
              <a:gd name="T28" fmla="*/ 0 h 25"/>
              <a:gd name="T29" fmla="*/ 149 w 149"/>
              <a:gd name="T30" fmla="*/ 25 h 2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49" h="25">
                <a:moveTo>
                  <a:pt x="0" y="0"/>
                </a:moveTo>
                <a:lnTo>
                  <a:pt x="17" y="0"/>
                </a:lnTo>
                <a:lnTo>
                  <a:pt x="37" y="0"/>
                </a:lnTo>
                <a:lnTo>
                  <a:pt x="58" y="0"/>
                </a:lnTo>
                <a:lnTo>
                  <a:pt x="78" y="0"/>
                </a:lnTo>
                <a:lnTo>
                  <a:pt x="95" y="4"/>
                </a:lnTo>
                <a:lnTo>
                  <a:pt x="115" y="4"/>
                </a:lnTo>
                <a:lnTo>
                  <a:pt x="132" y="12"/>
                </a:lnTo>
                <a:lnTo>
                  <a:pt x="148" y="24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905" name="Freeform 137"/>
          <p:cNvSpPr>
            <a:spLocks/>
          </p:cNvSpPr>
          <p:nvPr/>
        </p:nvSpPr>
        <p:spPr bwMode="auto">
          <a:xfrm>
            <a:off x="4546600" y="2157413"/>
            <a:ext cx="69850" cy="20241"/>
          </a:xfrm>
          <a:custGeom>
            <a:avLst/>
            <a:gdLst>
              <a:gd name="T0" fmla="*/ 2147483647 w 50"/>
              <a:gd name="T1" fmla="*/ 2147483647 h 17"/>
              <a:gd name="T2" fmla="*/ 0 w 50"/>
              <a:gd name="T3" fmla="*/ 2147483647 h 17"/>
              <a:gd name="T4" fmla="*/ 2147483647 w 50"/>
              <a:gd name="T5" fmla="*/ 0 h 17"/>
              <a:gd name="T6" fmla="*/ 0 60000 65536"/>
              <a:gd name="T7" fmla="*/ 0 60000 65536"/>
              <a:gd name="T8" fmla="*/ 0 60000 65536"/>
              <a:gd name="T9" fmla="*/ 0 w 50"/>
              <a:gd name="T10" fmla="*/ 0 h 17"/>
              <a:gd name="T11" fmla="*/ 50 w 50"/>
              <a:gd name="T12" fmla="*/ 17 h 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0" h="17">
                <a:moveTo>
                  <a:pt x="16" y="16"/>
                </a:moveTo>
                <a:lnTo>
                  <a:pt x="0" y="5"/>
                </a:lnTo>
                <a:lnTo>
                  <a:pt x="49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906" name="Line 138"/>
          <p:cNvSpPr>
            <a:spLocks noChangeShapeType="1"/>
          </p:cNvSpPr>
          <p:nvPr/>
        </p:nvSpPr>
        <p:spPr bwMode="auto">
          <a:xfrm>
            <a:off x="4616451" y="2138363"/>
            <a:ext cx="23813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2907" name="Line 139"/>
          <p:cNvSpPr>
            <a:spLocks noChangeShapeType="1"/>
          </p:cNvSpPr>
          <p:nvPr/>
        </p:nvSpPr>
        <p:spPr bwMode="auto">
          <a:xfrm>
            <a:off x="4656138" y="2124075"/>
            <a:ext cx="36512" cy="4763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2908" name="Line 140"/>
          <p:cNvSpPr>
            <a:spLocks noChangeShapeType="1"/>
          </p:cNvSpPr>
          <p:nvPr/>
        </p:nvSpPr>
        <p:spPr bwMode="auto">
          <a:xfrm>
            <a:off x="4767263" y="2094310"/>
            <a:ext cx="74612" cy="14288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2909" name="Freeform 141"/>
          <p:cNvSpPr>
            <a:spLocks/>
          </p:cNvSpPr>
          <p:nvPr/>
        </p:nvSpPr>
        <p:spPr bwMode="auto">
          <a:xfrm>
            <a:off x="4778376" y="2064544"/>
            <a:ext cx="93663" cy="35719"/>
          </a:xfrm>
          <a:custGeom>
            <a:avLst/>
            <a:gdLst>
              <a:gd name="T0" fmla="*/ 2147483647 w 67"/>
              <a:gd name="T1" fmla="*/ 2147483647 h 30"/>
              <a:gd name="T2" fmla="*/ 2147483647 w 67"/>
              <a:gd name="T3" fmla="*/ 2147483647 h 30"/>
              <a:gd name="T4" fmla="*/ 2147483647 w 67"/>
              <a:gd name="T5" fmla="*/ 2147483647 h 30"/>
              <a:gd name="T6" fmla="*/ 2147483647 w 67"/>
              <a:gd name="T7" fmla="*/ 2147483647 h 30"/>
              <a:gd name="T8" fmla="*/ 0 w 67"/>
              <a:gd name="T9" fmla="*/ 2147483647 h 30"/>
              <a:gd name="T10" fmla="*/ 2147483647 w 67"/>
              <a:gd name="T11" fmla="*/ 0 h 3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7"/>
              <a:gd name="T19" fmla="*/ 0 h 30"/>
              <a:gd name="T20" fmla="*/ 67 w 67"/>
              <a:gd name="T21" fmla="*/ 30 h 3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7" h="30">
                <a:moveTo>
                  <a:pt x="66" y="29"/>
                </a:moveTo>
                <a:lnTo>
                  <a:pt x="49" y="25"/>
                </a:lnTo>
                <a:lnTo>
                  <a:pt x="33" y="17"/>
                </a:lnTo>
                <a:lnTo>
                  <a:pt x="16" y="13"/>
                </a:lnTo>
                <a:lnTo>
                  <a:pt x="0" y="9"/>
                </a:lnTo>
                <a:lnTo>
                  <a:pt x="66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910" name="Line 142"/>
          <p:cNvSpPr>
            <a:spLocks noChangeShapeType="1"/>
          </p:cNvSpPr>
          <p:nvPr/>
        </p:nvSpPr>
        <p:spPr bwMode="auto">
          <a:xfrm>
            <a:off x="4876800" y="2031206"/>
            <a:ext cx="69850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2911" name="Line 143"/>
          <p:cNvSpPr>
            <a:spLocks noChangeShapeType="1"/>
          </p:cNvSpPr>
          <p:nvPr/>
        </p:nvSpPr>
        <p:spPr bwMode="auto">
          <a:xfrm>
            <a:off x="4905375" y="2016919"/>
            <a:ext cx="46038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2912" name="Line 144"/>
          <p:cNvSpPr>
            <a:spLocks noChangeShapeType="1"/>
          </p:cNvSpPr>
          <p:nvPr/>
        </p:nvSpPr>
        <p:spPr bwMode="auto">
          <a:xfrm>
            <a:off x="4927601" y="1991916"/>
            <a:ext cx="41275" cy="4763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2913" name="Freeform 145"/>
          <p:cNvSpPr>
            <a:spLocks/>
          </p:cNvSpPr>
          <p:nvPr/>
        </p:nvSpPr>
        <p:spPr bwMode="auto">
          <a:xfrm>
            <a:off x="4933951" y="1968104"/>
            <a:ext cx="93663" cy="29765"/>
          </a:xfrm>
          <a:custGeom>
            <a:avLst/>
            <a:gdLst>
              <a:gd name="T0" fmla="*/ 0 w 66"/>
              <a:gd name="T1" fmla="*/ 0 h 25"/>
              <a:gd name="T2" fmla="*/ 2147483647 w 66"/>
              <a:gd name="T3" fmla="*/ 2147483647 h 25"/>
              <a:gd name="T4" fmla="*/ 2147483647 w 66"/>
              <a:gd name="T5" fmla="*/ 2147483647 h 25"/>
              <a:gd name="T6" fmla="*/ 2147483647 w 66"/>
              <a:gd name="T7" fmla="*/ 2147483647 h 25"/>
              <a:gd name="T8" fmla="*/ 2147483647 w 66"/>
              <a:gd name="T9" fmla="*/ 2147483647 h 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6"/>
              <a:gd name="T16" fmla="*/ 0 h 25"/>
              <a:gd name="T17" fmla="*/ 66 w 66"/>
              <a:gd name="T18" fmla="*/ 25 h 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6" h="25">
                <a:moveTo>
                  <a:pt x="0" y="0"/>
                </a:moveTo>
                <a:lnTo>
                  <a:pt x="16" y="4"/>
                </a:lnTo>
                <a:lnTo>
                  <a:pt x="32" y="8"/>
                </a:lnTo>
                <a:lnTo>
                  <a:pt x="49" y="16"/>
                </a:lnTo>
                <a:lnTo>
                  <a:pt x="65" y="24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914" name="Line 146"/>
          <p:cNvSpPr>
            <a:spLocks noChangeShapeType="1"/>
          </p:cNvSpPr>
          <p:nvPr/>
        </p:nvSpPr>
        <p:spPr bwMode="auto">
          <a:xfrm>
            <a:off x="5003800" y="1924050"/>
            <a:ext cx="46038" cy="4763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2915" name="Line 147"/>
          <p:cNvSpPr>
            <a:spLocks noChangeShapeType="1"/>
          </p:cNvSpPr>
          <p:nvPr/>
        </p:nvSpPr>
        <p:spPr bwMode="auto">
          <a:xfrm>
            <a:off x="5010150" y="1889522"/>
            <a:ext cx="39688" cy="9525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2916" name="Line 148"/>
          <p:cNvSpPr>
            <a:spLocks noChangeShapeType="1"/>
          </p:cNvSpPr>
          <p:nvPr/>
        </p:nvSpPr>
        <p:spPr bwMode="auto">
          <a:xfrm>
            <a:off x="5021263" y="1865710"/>
            <a:ext cx="36512" cy="9525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2917" name="Line 149"/>
          <p:cNvSpPr>
            <a:spLocks noChangeShapeType="1"/>
          </p:cNvSpPr>
          <p:nvPr/>
        </p:nvSpPr>
        <p:spPr bwMode="auto">
          <a:xfrm flipH="1" flipV="1">
            <a:off x="5045076" y="1840706"/>
            <a:ext cx="15875" cy="25004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2918" name="Line 150"/>
          <p:cNvSpPr>
            <a:spLocks noChangeShapeType="1"/>
          </p:cNvSpPr>
          <p:nvPr/>
        </p:nvSpPr>
        <p:spPr bwMode="auto">
          <a:xfrm flipH="1" flipV="1">
            <a:off x="5049839" y="1821656"/>
            <a:ext cx="28575" cy="39291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2919" name="Line 151"/>
          <p:cNvSpPr>
            <a:spLocks noChangeShapeType="1"/>
          </p:cNvSpPr>
          <p:nvPr/>
        </p:nvSpPr>
        <p:spPr bwMode="auto">
          <a:xfrm>
            <a:off x="5067301" y="2015729"/>
            <a:ext cx="23813" cy="34528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2920" name="Line 152"/>
          <p:cNvSpPr>
            <a:spLocks noChangeShapeType="1"/>
          </p:cNvSpPr>
          <p:nvPr/>
        </p:nvSpPr>
        <p:spPr bwMode="auto">
          <a:xfrm>
            <a:off x="4994275" y="2210991"/>
            <a:ext cx="0" cy="4763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2921" name="Line 153"/>
          <p:cNvSpPr>
            <a:spLocks noChangeShapeType="1"/>
          </p:cNvSpPr>
          <p:nvPr/>
        </p:nvSpPr>
        <p:spPr bwMode="auto">
          <a:xfrm>
            <a:off x="5003801" y="2191941"/>
            <a:ext cx="11113" cy="9525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2922" name="Line 154"/>
          <p:cNvSpPr>
            <a:spLocks noChangeShapeType="1"/>
          </p:cNvSpPr>
          <p:nvPr/>
        </p:nvSpPr>
        <p:spPr bwMode="auto">
          <a:xfrm>
            <a:off x="5027613" y="2187178"/>
            <a:ext cx="12700" cy="4763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2923" name="Line 155"/>
          <p:cNvSpPr>
            <a:spLocks noChangeShapeType="1"/>
          </p:cNvSpPr>
          <p:nvPr/>
        </p:nvSpPr>
        <p:spPr bwMode="auto">
          <a:xfrm>
            <a:off x="5130801" y="2133600"/>
            <a:ext cx="23813" cy="9525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2924" name="Line 156"/>
          <p:cNvSpPr>
            <a:spLocks noChangeShapeType="1"/>
          </p:cNvSpPr>
          <p:nvPr/>
        </p:nvSpPr>
        <p:spPr bwMode="auto">
          <a:xfrm>
            <a:off x="5154613" y="2133600"/>
            <a:ext cx="50800" cy="4763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2925" name="Freeform 157"/>
          <p:cNvSpPr>
            <a:spLocks/>
          </p:cNvSpPr>
          <p:nvPr/>
        </p:nvSpPr>
        <p:spPr bwMode="auto">
          <a:xfrm>
            <a:off x="4864101" y="2269331"/>
            <a:ext cx="36513" cy="20241"/>
          </a:xfrm>
          <a:custGeom>
            <a:avLst/>
            <a:gdLst>
              <a:gd name="T0" fmla="*/ 2147483647 w 26"/>
              <a:gd name="T1" fmla="*/ 2147483647 h 17"/>
              <a:gd name="T2" fmla="*/ 0 w 26"/>
              <a:gd name="T3" fmla="*/ 0 h 17"/>
              <a:gd name="T4" fmla="*/ 2147483647 w 26"/>
              <a:gd name="T5" fmla="*/ 2147483647 h 17"/>
              <a:gd name="T6" fmla="*/ 0 60000 65536"/>
              <a:gd name="T7" fmla="*/ 0 60000 65536"/>
              <a:gd name="T8" fmla="*/ 0 60000 65536"/>
              <a:gd name="T9" fmla="*/ 0 w 26"/>
              <a:gd name="T10" fmla="*/ 0 h 17"/>
              <a:gd name="T11" fmla="*/ 26 w 26"/>
              <a:gd name="T12" fmla="*/ 17 h 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" h="17">
                <a:moveTo>
                  <a:pt x="9" y="16"/>
                </a:moveTo>
                <a:lnTo>
                  <a:pt x="0" y="0"/>
                </a:lnTo>
                <a:lnTo>
                  <a:pt x="25" y="9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926" name="Line 158"/>
          <p:cNvSpPr>
            <a:spLocks noChangeShapeType="1"/>
          </p:cNvSpPr>
          <p:nvPr/>
        </p:nvSpPr>
        <p:spPr bwMode="auto">
          <a:xfrm>
            <a:off x="4918075" y="2255044"/>
            <a:ext cx="12700" cy="9525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2927" name="Line 159"/>
          <p:cNvSpPr>
            <a:spLocks noChangeShapeType="1"/>
          </p:cNvSpPr>
          <p:nvPr/>
        </p:nvSpPr>
        <p:spPr bwMode="auto">
          <a:xfrm>
            <a:off x="4303713" y="2459831"/>
            <a:ext cx="12700" cy="1905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2928" name="Freeform 160"/>
          <p:cNvSpPr>
            <a:spLocks/>
          </p:cNvSpPr>
          <p:nvPr/>
        </p:nvSpPr>
        <p:spPr bwMode="auto">
          <a:xfrm>
            <a:off x="3673476" y="2191941"/>
            <a:ext cx="295275" cy="190500"/>
          </a:xfrm>
          <a:custGeom>
            <a:avLst/>
            <a:gdLst>
              <a:gd name="T0" fmla="*/ 0 w 210"/>
              <a:gd name="T1" fmla="*/ 2147483647 h 160"/>
              <a:gd name="T2" fmla="*/ 2147483647 w 210"/>
              <a:gd name="T3" fmla="*/ 2147483647 h 160"/>
              <a:gd name="T4" fmla="*/ 2147483647 w 210"/>
              <a:gd name="T5" fmla="*/ 2147483647 h 160"/>
              <a:gd name="T6" fmla="*/ 2147483647 w 210"/>
              <a:gd name="T7" fmla="*/ 2147483647 h 160"/>
              <a:gd name="T8" fmla="*/ 2147483647 w 210"/>
              <a:gd name="T9" fmla="*/ 2147483647 h 160"/>
              <a:gd name="T10" fmla="*/ 2147483647 w 210"/>
              <a:gd name="T11" fmla="*/ 2147483647 h 160"/>
              <a:gd name="T12" fmla="*/ 2147483647 w 210"/>
              <a:gd name="T13" fmla="*/ 2147483647 h 160"/>
              <a:gd name="T14" fmla="*/ 2147483647 w 210"/>
              <a:gd name="T15" fmla="*/ 2147483647 h 160"/>
              <a:gd name="T16" fmla="*/ 2147483647 w 210"/>
              <a:gd name="T17" fmla="*/ 0 h 16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10"/>
              <a:gd name="T28" fmla="*/ 0 h 160"/>
              <a:gd name="T29" fmla="*/ 210 w 210"/>
              <a:gd name="T30" fmla="*/ 160 h 16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10" h="160">
                <a:moveTo>
                  <a:pt x="0" y="159"/>
                </a:moveTo>
                <a:lnTo>
                  <a:pt x="25" y="143"/>
                </a:lnTo>
                <a:lnTo>
                  <a:pt x="53" y="123"/>
                </a:lnTo>
                <a:lnTo>
                  <a:pt x="78" y="102"/>
                </a:lnTo>
                <a:lnTo>
                  <a:pt x="103" y="78"/>
                </a:lnTo>
                <a:lnTo>
                  <a:pt x="127" y="53"/>
                </a:lnTo>
                <a:lnTo>
                  <a:pt x="156" y="33"/>
                </a:lnTo>
                <a:lnTo>
                  <a:pt x="180" y="12"/>
                </a:lnTo>
                <a:lnTo>
                  <a:pt x="209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929" name="Freeform 161"/>
          <p:cNvSpPr>
            <a:spLocks/>
          </p:cNvSpPr>
          <p:nvPr/>
        </p:nvSpPr>
        <p:spPr bwMode="auto">
          <a:xfrm>
            <a:off x="4389438" y="2912269"/>
            <a:ext cx="49212" cy="94060"/>
          </a:xfrm>
          <a:custGeom>
            <a:avLst/>
            <a:gdLst>
              <a:gd name="T0" fmla="*/ 0 w 34"/>
              <a:gd name="T1" fmla="*/ 2147483647 h 79"/>
              <a:gd name="T2" fmla="*/ 2147483647 w 34"/>
              <a:gd name="T3" fmla="*/ 2147483647 h 79"/>
              <a:gd name="T4" fmla="*/ 2147483647 w 34"/>
              <a:gd name="T5" fmla="*/ 2147483647 h 79"/>
              <a:gd name="T6" fmla="*/ 2147483647 w 34"/>
              <a:gd name="T7" fmla="*/ 2147483647 h 79"/>
              <a:gd name="T8" fmla="*/ 2147483647 w 34"/>
              <a:gd name="T9" fmla="*/ 0 h 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4"/>
              <a:gd name="T16" fmla="*/ 0 h 79"/>
              <a:gd name="T17" fmla="*/ 34 w 34"/>
              <a:gd name="T18" fmla="*/ 79 h 7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4" h="79">
                <a:moveTo>
                  <a:pt x="0" y="78"/>
                </a:moveTo>
                <a:lnTo>
                  <a:pt x="13" y="62"/>
                </a:lnTo>
                <a:lnTo>
                  <a:pt x="21" y="41"/>
                </a:lnTo>
                <a:lnTo>
                  <a:pt x="29" y="21"/>
                </a:lnTo>
                <a:lnTo>
                  <a:pt x="33" y="0"/>
                </a:lnTo>
              </a:path>
            </a:pathLst>
          </a:custGeom>
          <a:solidFill>
            <a:srgbClr val="FFCC66"/>
          </a:solidFill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930" name="Freeform 162"/>
          <p:cNvSpPr>
            <a:spLocks/>
          </p:cNvSpPr>
          <p:nvPr/>
        </p:nvSpPr>
        <p:spPr bwMode="auto">
          <a:xfrm>
            <a:off x="4894263" y="3550444"/>
            <a:ext cx="23812" cy="84535"/>
          </a:xfrm>
          <a:custGeom>
            <a:avLst/>
            <a:gdLst>
              <a:gd name="T0" fmla="*/ 0 w 17"/>
              <a:gd name="T1" fmla="*/ 0 h 71"/>
              <a:gd name="T2" fmla="*/ 2147483647 w 17"/>
              <a:gd name="T3" fmla="*/ 2147483647 h 71"/>
              <a:gd name="T4" fmla="*/ 2147483647 w 17"/>
              <a:gd name="T5" fmla="*/ 2147483647 h 71"/>
              <a:gd name="T6" fmla="*/ 2147483647 w 17"/>
              <a:gd name="T7" fmla="*/ 2147483647 h 71"/>
              <a:gd name="T8" fmla="*/ 2147483647 w 17"/>
              <a:gd name="T9" fmla="*/ 2147483647 h 7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71"/>
              <a:gd name="T17" fmla="*/ 17 w 17"/>
              <a:gd name="T18" fmla="*/ 71 h 7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71">
                <a:moveTo>
                  <a:pt x="0" y="0"/>
                </a:moveTo>
                <a:lnTo>
                  <a:pt x="5" y="17"/>
                </a:lnTo>
                <a:lnTo>
                  <a:pt x="10" y="33"/>
                </a:lnTo>
                <a:lnTo>
                  <a:pt x="10" y="53"/>
                </a:lnTo>
                <a:lnTo>
                  <a:pt x="16" y="7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931" name="Freeform 163"/>
          <p:cNvSpPr>
            <a:spLocks/>
          </p:cNvSpPr>
          <p:nvPr/>
        </p:nvSpPr>
        <p:spPr bwMode="auto">
          <a:xfrm>
            <a:off x="4864101" y="3575448"/>
            <a:ext cx="42863" cy="20240"/>
          </a:xfrm>
          <a:custGeom>
            <a:avLst/>
            <a:gdLst>
              <a:gd name="T0" fmla="*/ 0 w 30"/>
              <a:gd name="T1" fmla="*/ 2147483647 h 17"/>
              <a:gd name="T2" fmla="*/ 2147483647 w 30"/>
              <a:gd name="T3" fmla="*/ 2147483647 h 17"/>
              <a:gd name="T4" fmla="*/ 2147483647 w 30"/>
              <a:gd name="T5" fmla="*/ 2147483647 h 17"/>
              <a:gd name="T6" fmla="*/ 2147483647 w 30"/>
              <a:gd name="T7" fmla="*/ 2147483647 h 17"/>
              <a:gd name="T8" fmla="*/ 2147483647 w 30"/>
              <a:gd name="T9" fmla="*/ 0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17"/>
              <a:gd name="T17" fmla="*/ 30 w 30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17">
                <a:moveTo>
                  <a:pt x="0" y="16"/>
                </a:moveTo>
                <a:lnTo>
                  <a:pt x="9" y="10"/>
                </a:lnTo>
                <a:lnTo>
                  <a:pt x="13" y="10"/>
                </a:lnTo>
                <a:lnTo>
                  <a:pt x="21" y="5"/>
                </a:lnTo>
                <a:lnTo>
                  <a:pt x="29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932" name="Line 164"/>
          <p:cNvSpPr>
            <a:spLocks noChangeShapeType="1"/>
          </p:cNvSpPr>
          <p:nvPr/>
        </p:nvSpPr>
        <p:spPr bwMode="auto">
          <a:xfrm flipV="1">
            <a:off x="5689600" y="1943100"/>
            <a:ext cx="203200" cy="114300"/>
          </a:xfrm>
          <a:prstGeom prst="line">
            <a:avLst/>
          </a:prstGeom>
          <a:noFill/>
          <a:ln w="158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2933" name="Freeform 165"/>
          <p:cNvSpPr>
            <a:spLocks/>
          </p:cNvSpPr>
          <p:nvPr/>
        </p:nvSpPr>
        <p:spPr bwMode="auto">
          <a:xfrm>
            <a:off x="4246563" y="3604022"/>
            <a:ext cx="400050" cy="75009"/>
          </a:xfrm>
          <a:custGeom>
            <a:avLst/>
            <a:gdLst>
              <a:gd name="T0" fmla="*/ 2147483647 w 284"/>
              <a:gd name="T1" fmla="*/ 2147483647 h 63"/>
              <a:gd name="T2" fmla="*/ 2147483647 w 284"/>
              <a:gd name="T3" fmla="*/ 2147483647 h 63"/>
              <a:gd name="T4" fmla="*/ 2147483647 w 284"/>
              <a:gd name="T5" fmla="*/ 2147483647 h 63"/>
              <a:gd name="T6" fmla="*/ 2147483647 w 284"/>
              <a:gd name="T7" fmla="*/ 2147483647 h 63"/>
              <a:gd name="T8" fmla="*/ 0 w 284"/>
              <a:gd name="T9" fmla="*/ 2147483647 h 63"/>
              <a:gd name="T10" fmla="*/ 2147483647 w 284"/>
              <a:gd name="T11" fmla="*/ 2147483647 h 63"/>
              <a:gd name="T12" fmla="*/ 2147483647 w 284"/>
              <a:gd name="T13" fmla="*/ 2147483647 h 63"/>
              <a:gd name="T14" fmla="*/ 2147483647 w 284"/>
              <a:gd name="T15" fmla="*/ 0 h 63"/>
              <a:gd name="T16" fmla="*/ 2147483647 w 284"/>
              <a:gd name="T17" fmla="*/ 0 h 63"/>
              <a:gd name="T18" fmla="*/ 2147483647 w 284"/>
              <a:gd name="T19" fmla="*/ 2147483647 h 63"/>
              <a:gd name="T20" fmla="*/ 2147483647 w 284"/>
              <a:gd name="T21" fmla="*/ 2147483647 h 63"/>
              <a:gd name="T22" fmla="*/ 2147483647 w 284"/>
              <a:gd name="T23" fmla="*/ 2147483647 h 63"/>
              <a:gd name="T24" fmla="*/ 2147483647 w 284"/>
              <a:gd name="T25" fmla="*/ 2147483647 h 63"/>
              <a:gd name="T26" fmla="*/ 2147483647 w 284"/>
              <a:gd name="T27" fmla="*/ 2147483647 h 63"/>
              <a:gd name="T28" fmla="*/ 2147483647 w 284"/>
              <a:gd name="T29" fmla="*/ 2147483647 h 63"/>
              <a:gd name="T30" fmla="*/ 2147483647 w 284"/>
              <a:gd name="T31" fmla="*/ 2147483647 h 63"/>
              <a:gd name="T32" fmla="*/ 2147483647 w 284"/>
              <a:gd name="T33" fmla="*/ 2147483647 h 63"/>
              <a:gd name="T34" fmla="*/ 2147483647 w 284"/>
              <a:gd name="T35" fmla="*/ 2147483647 h 63"/>
              <a:gd name="T36" fmla="*/ 2147483647 w 284"/>
              <a:gd name="T37" fmla="*/ 2147483647 h 63"/>
              <a:gd name="T38" fmla="*/ 2147483647 w 284"/>
              <a:gd name="T39" fmla="*/ 2147483647 h 63"/>
              <a:gd name="T40" fmla="*/ 2147483647 w 284"/>
              <a:gd name="T41" fmla="*/ 2147483647 h 63"/>
              <a:gd name="T42" fmla="*/ 2147483647 w 284"/>
              <a:gd name="T43" fmla="*/ 2147483647 h 63"/>
              <a:gd name="T44" fmla="*/ 2147483647 w 284"/>
              <a:gd name="T45" fmla="*/ 2147483647 h 63"/>
              <a:gd name="T46" fmla="*/ 2147483647 w 284"/>
              <a:gd name="T47" fmla="*/ 2147483647 h 63"/>
              <a:gd name="T48" fmla="*/ 2147483647 w 284"/>
              <a:gd name="T49" fmla="*/ 2147483647 h 63"/>
              <a:gd name="T50" fmla="*/ 2147483647 w 284"/>
              <a:gd name="T51" fmla="*/ 2147483647 h 63"/>
              <a:gd name="T52" fmla="*/ 2147483647 w 284"/>
              <a:gd name="T53" fmla="*/ 2147483647 h 63"/>
              <a:gd name="T54" fmla="*/ 2147483647 w 284"/>
              <a:gd name="T55" fmla="*/ 2147483647 h 63"/>
              <a:gd name="T56" fmla="*/ 2147483647 w 284"/>
              <a:gd name="T57" fmla="*/ 2147483647 h 63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284"/>
              <a:gd name="T88" fmla="*/ 0 h 63"/>
              <a:gd name="T89" fmla="*/ 284 w 284"/>
              <a:gd name="T90" fmla="*/ 63 h 63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284" h="63">
                <a:moveTo>
                  <a:pt x="24" y="53"/>
                </a:moveTo>
                <a:lnTo>
                  <a:pt x="20" y="41"/>
                </a:lnTo>
                <a:lnTo>
                  <a:pt x="12" y="29"/>
                </a:lnTo>
                <a:lnTo>
                  <a:pt x="8" y="17"/>
                </a:lnTo>
                <a:lnTo>
                  <a:pt x="0" y="4"/>
                </a:lnTo>
                <a:lnTo>
                  <a:pt x="8" y="4"/>
                </a:lnTo>
                <a:lnTo>
                  <a:pt x="12" y="4"/>
                </a:lnTo>
                <a:lnTo>
                  <a:pt x="16" y="0"/>
                </a:lnTo>
                <a:lnTo>
                  <a:pt x="20" y="0"/>
                </a:lnTo>
                <a:lnTo>
                  <a:pt x="53" y="17"/>
                </a:lnTo>
                <a:lnTo>
                  <a:pt x="86" y="29"/>
                </a:lnTo>
                <a:lnTo>
                  <a:pt x="119" y="37"/>
                </a:lnTo>
                <a:lnTo>
                  <a:pt x="152" y="37"/>
                </a:lnTo>
                <a:lnTo>
                  <a:pt x="180" y="33"/>
                </a:lnTo>
                <a:lnTo>
                  <a:pt x="205" y="29"/>
                </a:lnTo>
                <a:lnTo>
                  <a:pt x="229" y="17"/>
                </a:lnTo>
                <a:lnTo>
                  <a:pt x="246" y="4"/>
                </a:lnTo>
                <a:lnTo>
                  <a:pt x="266" y="17"/>
                </a:lnTo>
                <a:lnTo>
                  <a:pt x="279" y="33"/>
                </a:lnTo>
                <a:lnTo>
                  <a:pt x="283" y="49"/>
                </a:lnTo>
                <a:lnTo>
                  <a:pt x="283" y="62"/>
                </a:lnTo>
                <a:lnTo>
                  <a:pt x="246" y="53"/>
                </a:lnTo>
                <a:lnTo>
                  <a:pt x="209" y="45"/>
                </a:lnTo>
                <a:lnTo>
                  <a:pt x="172" y="41"/>
                </a:lnTo>
                <a:lnTo>
                  <a:pt x="139" y="41"/>
                </a:lnTo>
                <a:lnTo>
                  <a:pt x="106" y="41"/>
                </a:lnTo>
                <a:lnTo>
                  <a:pt x="78" y="45"/>
                </a:lnTo>
                <a:lnTo>
                  <a:pt x="53" y="49"/>
                </a:lnTo>
                <a:lnTo>
                  <a:pt x="24" y="53"/>
                </a:lnTo>
              </a:path>
            </a:pathLst>
          </a:custGeom>
          <a:solidFill>
            <a:srgbClr val="39BCB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934" name="Freeform 166"/>
          <p:cNvSpPr>
            <a:spLocks/>
          </p:cNvSpPr>
          <p:nvPr/>
        </p:nvSpPr>
        <p:spPr bwMode="auto">
          <a:xfrm>
            <a:off x="4246563" y="3604022"/>
            <a:ext cx="400050" cy="75009"/>
          </a:xfrm>
          <a:custGeom>
            <a:avLst/>
            <a:gdLst>
              <a:gd name="T0" fmla="*/ 2147483647 w 284"/>
              <a:gd name="T1" fmla="*/ 2147483647 h 63"/>
              <a:gd name="T2" fmla="*/ 2147483647 w 284"/>
              <a:gd name="T3" fmla="*/ 2147483647 h 63"/>
              <a:gd name="T4" fmla="*/ 2147483647 w 284"/>
              <a:gd name="T5" fmla="*/ 2147483647 h 63"/>
              <a:gd name="T6" fmla="*/ 2147483647 w 284"/>
              <a:gd name="T7" fmla="*/ 2147483647 h 63"/>
              <a:gd name="T8" fmla="*/ 0 w 284"/>
              <a:gd name="T9" fmla="*/ 2147483647 h 63"/>
              <a:gd name="T10" fmla="*/ 2147483647 w 284"/>
              <a:gd name="T11" fmla="*/ 2147483647 h 63"/>
              <a:gd name="T12" fmla="*/ 2147483647 w 284"/>
              <a:gd name="T13" fmla="*/ 2147483647 h 63"/>
              <a:gd name="T14" fmla="*/ 2147483647 w 284"/>
              <a:gd name="T15" fmla="*/ 0 h 63"/>
              <a:gd name="T16" fmla="*/ 2147483647 w 284"/>
              <a:gd name="T17" fmla="*/ 0 h 63"/>
              <a:gd name="T18" fmla="*/ 2147483647 w 284"/>
              <a:gd name="T19" fmla="*/ 2147483647 h 63"/>
              <a:gd name="T20" fmla="*/ 2147483647 w 284"/>
              <a:gd name="T21" fmla="*/ 2147483647 h 63"/>
              <a:gd name="T22" fmla="*/ 2147483647 w 284"/>
              <a:gd name="T23" fmla="*/ 2147483647 h 63"/>
              <a:gd name="T24" fmla="*/ 2147483647 w 284"/>
              <a:gd name="T25" fmla="*/ 2147483647 h 63"/>
              <a:gd name="T26" fmla="*/ 2147483647 w 284"/>
              <a:gd name="T27" fmla="*/ 2147483647 h 63"/>
              <a:gd name="T28" fmla="*/ 2147483647 w 284"/>
              <a:gd name="T29" fmla="*/ 2147483647 h 63"/>
              <a:gd name="T30" fmla="*/ 2147483647 w 284"/>
              <a:gd name="T31" fmla="*/ 2147483647 h 63"/>
              <a:gd name="T32" fmla="*/ 2147483647 w 284"/>
              <a:gd name="T33" fmla="*/ 2147483647 h 63"/>
              <a:gd name="T34" fmla="*/ 2147483647 w 284"/>
              <a:gd name="T35" fmla="*/ 2147483647 h 63"/>
              <a:gd name="T36" fmla="*/ 2147483647 w 284"/>
              <a:gd name="T37" fmla="*/ 2147483647 h 63"/>
              <a:gd name="T38" fmla="*/ 2147483647 w 284"/>
              <a:gd name="T39" fmla="*/ 2147483647 h 63"/>
              <a:gd name="T40" fmla="*/ 2147483647 w 284"/>
              <a:gd name="T41" fmla="*/ 2147483647 h 63"/>
              <a:gd name="T42" fmla="*/ 2147483647 w 284"/>
              <a:gd name="T43" fmla="*/ 2147483647 h 63"/>
              <a:gd name="T44" fmla="*/ 2147483647 w 284"/>
              <a:gd name="T45" fmla="*/ 2147483647 h 63"/>
              <a:gd name="T46" fmla="*/ 2147483647 w 284"/>
              <a:gd name="T47" fmla="*/ 2147483647 h 63"/>
              <a:gd name="T48" fmla="*/ 2147483647 w 284"/>
              <a:gd name="T49" fmla="*/ 2147483647 h 63"/>
              <a:gd name="T50" fmla="*/ 2147483647 w 284"/>
              <a:gd name="T51" fmla="*/ 2147483647 h 63"/>
              <a:gd name="T52" fmla="*/ 2147483647 w 284"/>
              <a:gd name="T53" fmla="*/ 2147483647 h 63"/>
              <a:gd name="T54" fmla="*/ 2147483647 w 284"/>
              <a:gd name="T55" fmla="*/ 2147483647 h 63"/>
              <a:gd name="T56" fmla="*/ 2147483647 w 284"/>
              <a:gd name="T57" fmla="*/ 2147483647 h 63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284"/>
              <a:gd name="T88" fmla="*/ 0 h 63"/>
              <a:gd name="T89" fmla="*/ 284 w 284"/>
              <a:gd name="T90" fmla="*/ 63 h 63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284" h="63">
                <a:moveTo>
                  <a:pt x="24" y="53"/>
                </a:moveTo>
                <a:lnTo>
                  <a:pt x="20" y="41"/>
                </a:lnTo>
                <a:lnTo>
                  <a:pt x="12" y="29"/>
                </a:lnTo>
                <a:lnTo>
                  <a:pt x="8" y="17"/>
                </a:lnTo>
                <a:lnTo>
                  <a:pt x="0" y="4"/>
                </a:lnTo>
                <a:lnTo>
                  <a:pt x="8" y="4"/>
                </a:lnTo>
                <a:lnTo>
                  <a:pt x="12" y="4"/>
                </a:lnTo>
                <a:lnTo>
                  <a:pt x="16" y="0"/>
                </a:lnTo>
                <a:lnTo>
                  <a:pt x="20" y="0"/>
                </a:lnTo>
                <a:lnTo>
                  <a:pt x="53" y="17"/>
                </a:lnTo>
                <a:lnTo>
                  <a:pt x="86" y="29"/>
                </a:lnTo>
                <a:lnTo>
                  <a:pt x="119" y="37"/>
                </a:lnTo>
                <a:lnTo>
                  <a:pt x="152" y="37"/>
                </a:lnTo>
                <a:lnTo>
                  <a:pt x="180" y="33"/>
                </a:lnTo>
                <a:lnTo>
                  <a:pt x="205" y="29"/>
                </a:lnTo>
                <a:lnTo>
                  <a:pt x="229" y="17"/>
                </a:lnTo>
                <a:lnTo>
                  <a:pt x="246" y="4"/>
                </a:lnTo>
                <a:lnTo>
                  <a:pt x="266" y="17"/>
                </a:lnTo>
                <a:lnTo>
                  <a:pt x="279" y="33"/>
                </a:lnTo>
                <a:lnTo>
                  <a:pt x="283" y="49"/>
                </a:lnTo>
                <a:lnTo>
                  <a:pt x="283" y="62"/>
                </a:lnTo>
                <a:lnTo>
                  <a:pt x="246" y="53"/>
                </a:lnTo>
                <a:lnTo>
                  <a:pt x="209" y="45"/>
                </a:lnTo>
                <a:lnTo>
                  <a:pt x="172" y="41"/>
                </a:lnTo>
                <a:lnTo>
                  <a:pt x="139" y="41"/>
                </a:lnTo>
                <a:lnTo>
                  <a:pt x="106" y="41"/>
                </a:lnTo>
                <a:lnTo>
                  <a:pt x="78" y="45"/>
                </a:lnTo>
                <a:lnTo>
                  <a:pt x="53" y="49"/>
                </a:lnTo>
                <a:lnTo>
                  <a:pt x="24" y="53"/>
                </a:lnTo>
              </a:path>
            </a:pathLst>
          </a:custGeom>
          <a:solidFill>
            <a:srgbClr val="800080"/>
          </a:solidFill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935" name="Rectangle 167"/>
          <p:cNvSpPr>
            <a:spLocks noChangeArrowheads="1"/>
          </p:cNvSpPr>
          <p:nvPr/>
        </p:nvSpPr>
        <p:spPr bwMode="auto">
          <a:xfrm>
            <a:off x="5689601" y="1800225"/>
            <a:ext cx="2897141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000" dirty="0" err="1">
                <a:latin typeface="Calibri" pitchFamily="34" charset="0"/>
                <a:cs typeface="Calibri" pitchFamily="34" charset="0"/>
              </a:rPr>
              <a:t>Infragastric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Omentectomy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936" name="Rectangle 168"/>
          <p:cNvSpPr>
            <a:spLocks noChangeArrowheads="1"/>
          </p:cNvSpPr>
          <p:nvPr/>
        </p:nvSpPr>
        <p:spPr bwMode="auto">
          <a:xfrm>
            <a:off x="6236468" y="2733768"/>
            <a:ext cx="2439988" cy="22442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/>
            <a:r>
              <a:rPr lang="en-US" sz="2000" dirty="0">
                <a:latin typeface="Calibri" pitchFamily="34" charset="0"/>
                <a:cs typeface="Calibri" pitchFamily="34" charset="0"/>
              </a:rPr>
              <a:t>Pelvic /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paraaortic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 eaLnBrk="0" hangingPunct="0"/>
            <a:r>
              <a:rPr lang="en-US" sz="2000" dirty="0">
                <a:latin typeface="Calibri" pitchFamily="34" charset="0"/>
                <a:cs typeface="Calibri" pitchFamily="34" charset="0"/>
              </a:rPr>
              <a:t>Lymph node dissection </a:t>
            </a:r>
          </a:p>
          <a:p>
            <a:pPr eaLnBrk="0" hangingPunct="0"/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 eaLnBrk="0" hangingPunct="0"/>
            <a:r>
              <a:rPr lang="en-US" sz="2000" dirty="0" err="1">
                <a:latin typeface="Calibri" pitchFamily="34" charset="0"/>
                <a:cs typeface="Calibri" pitchFamily="34" charset="0"/>
              </a:rPr>
              <a:t>Extrafascial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hysterectomy and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salpingoophorectomy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937" name="Rectangle 169"/>
          <p:cNvSpPr>
            <a:spLocks noChangeArrowheads="1"/>
          </p:cNvSpPr>
          <p:nvPr/>
        </p:nvSpPr>
        <p:spPr bwMode="auto">
          <a:xfrm>
            <a:off x="6367464" y="2058591"/>
            <a:ext cx="2301875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/>
            <a:r>
              <a:rPr lang="en-US" sz="2000" dirty="0">
                <a:latin typeface="Calibri" pitchFamily="34" charset="0"/>
                <a:cs typeface="Calibri" pitchFamily="34" charset="0"/>
              </a:rPr>
              <a:t>Intestinal resection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938" name="Text Box 170"/>
          <p:cNvSpPr txBox="1">
            <a:spLocks noChangeArrowheads="1"/>
          </p:cNvSpPr>
          <p:nvPr/>
        </p:nvSpPr>
        <p:spPr bwMode="auto">
          <a:xfrm>
            <a:off x="677864" y="1604963"/>
            <a:ext cx="2598737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400" dirty="0" err="1">
                <a:latin typeface="Calibri" pitchFamily="34" charset="0"/>
                <a:cs typeface="Calibri" pitchFamily="34" charset="0"/>
              </a:rPr>
              <a:t>Peritonectomy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939" name="Line 171"/>
          <p:cNvSpPr>
            <a:spLocks noChangeShapeType="1"/>
          </p:cNvSpPr>
          <p:nvPr/>
        </p:nvSpPr>
        <p:spPr bwMode="auto">
          <a:xfrm>
            <a:off x="2709863" y="1485900"/>
            <a:ext cx="1219200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2940" name="Line 172"/>
          <p:cNvSpPr>
            <a:spLocks noChangeShapeType="1"/>
          </p:cNvSpPr>
          <p:nvPr/>
        </p:nvSpPr>
        <p:spPr bwMode="auto">
          <a:xfrm>
            <a:off x="4605339" y="2914650"/>
            <a:ext cx="1558925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2941" name="Line 173"/>
          <p:cNvSpPr>
            <a:spLocks noChangeShapeType="1"/>
          </p:cNvSpPr>
          <p:nvPr/>
        </p:nvSpPr>
        <p:spPr bwMode="auto">
          <a:xfrm flipV="1">
            <a:off x="5148263" y="2343150"/>
            <a:ext cx="1219200" cy="40005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2942" name="Line 175"/>
          <p:cNvSpPr>
            <a:spLocks noChangeShapeType="1"/>
          </p:cNvSpPr>
          <p:nvPr/>
        </p:nvSpPr>
        <p:spPr bwMode="auto">
          <a:xfrm flipV="1">
            <a:off x="4741863" y="2914650"/>
            <a:ext cx="1422400" cy="4572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2943" name="Line 176"/>
          <p:cNvSpPr>
            <a:spLocks noChangeShapeType="1"/>
          </p:cNvSpPr>
          <p:nvPr/>
        </p:nvSpPr>
        <p:spPr bwMode="auto">
          <a:xfrm flipH="1">
            <a:off x="3929064" y="3200400"/>
            <a:ext cx="66675" cy="5715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2944" name="Line 177"/>
          <p:cNvSpPr>
            <a:spLocks noChangeShapeType="1"/>
          </p:cNvSpPr>
          <p:nvPr/>
        </p:nvSpPr>
        <p:spPr bwMode="auto">
          <a:xfrm>
            <a:off x="3929063" y="3257550"/>
            <a:ext cx="0" cy="5715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2945" name="Line 178"/>
          <p:cNvSpPr>
            <a:spLocks noChangeShapeType="1"/>
          </p:cNvSpPr>
          <p:nvPr/>
        </p:nvSpPr>
        <p:spPr bwMode="auto">
          <a:xfrm>
            <a:off x="3929064" y="3314700"/>
            <a:ext cx="66675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2946" name="Freeform 179"/>
          <p:cNvSpPr>
            <a:spLocks/>
          </p:cNvSpPr>
          <p:nvPr/>
        </p:nvSpPr>
        <p:spPr bwMode="auto">
          <a:xfrm>
            <a:off x="4673600" y="2286000"/>
            <a:ext cx="49213" cy="94060"/>
          </a:xfrm>
          <a:custGeom>
            <a:avLst/>
            <a:gdLst>
              <a:gd name="T0" fmla="*/ 2147483647 w 34"/>
              <a:gd name="T1" fmla="*/ 0 h 79"/>
              <a:gd name="T2" fmla="*/ 2147483647 w 34"/>
              <a:gd name="T3" fmla="*/ 2147483647 h 79"/>
              <a:gd name="T4" fmla="*/ 2147483647 w 34"/>
              <a:gd name="T5" fmla="*/ 2147483647 h 79"/>
              <a:gd name="T6" fmla="*/ 2147483647 w 34"/>
              <a:gd name="T7" fmla="*/ 2147483647 h 79"/>
              <a:gd name="T8" fmla="*/ 2147483647 w 34"/>
              <a:gd name="T9" fmla="*/ 2147483647 h 79"/>
              <a:gd name="T10" fmla="*/ 2147483647 w 34"/>
              <a:gd name="T11" fmla="*/ 2147483647 h 79"/>
              <a:gd name="T12" fmla="*/ 2147483647 w 34"/>
              <a:gd name="T13" fmla="*/ 2147483647 h 79"/>
              <a:gd name="T14" fmla="*/ 2147483647 w 34"/>
              <a:gd name="T15" fmla="*/ 2147483647 h 79"/>
              <a:gd name="T16" fmla="*/ 2147483647 w 34"/>
              <a:gd name="T17" fmla="*/ 2147483647 h 79"/>
              <a:gd name="T18" fmla="*/ 2147483647 w 34"/>
              <a:gd name="T19" fmla="*/ 2147483647 h 79"/>
              <a:gd name="T20" fmla="*/ 2147483647 w 34"/>
              <a:gd name="T21" fmla="*/ 2147483647 h 79"/>
              <a:gd name="T22" fmla="*/ 0 w 34"/>
              <a:gd name="T23" fmla="*/ 2147483647 h 79"/>
              <a:gd name="T24" fmla="*/ 0 w 34"/>
              <a:gd name="T25" fmla="*/ 2147483647 h 79"/>
              <a:gd name="T26" fmla="*/ 2147483647 w 34"/>
              <a:gd name="T27" fmla="*/ 2147483647 h 79"/>
              <a:gd name="T28" fmla="*/ 2147483647 w 34"/>
              <a:gd name="T29" fmla="*/ 2147483647 h 79"/>
              <a:gd name="T30" fmla="*/ 2147483647 w 34"/>
              <a:gd name="T31" fmla="*/ 2147483647 h 79"/>
              <a:gd name="T32" fmla="*/ 2147483647 w 34"/>
              <a:gd name="T33" fmla="*/ 0 h 7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4"/>
              <a:gd name="T52" fmla="*/ 0 h 79"/>
              <a:gd name="T53" fmla="*/ 34 w 34"/>
              <a:gd name="T54" fmla="*/ 79 h 79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4" h="79">
                <a:moveTo>
                  <a:pt x="16" y="0"/>
                </a:moveTo>
                <a:lnTo>
                  <a:pt x="24" y="4"/>
                </a:lnTo>
                <a:lnTo>
                  <a:pt x="29" y="12"/>
                </a:lnTo>
                <a:lnTo>
                  <a:pt x="33" y="24"/>
                </a:lnTo>
                <a:lnTo>
                  <a:pt x="33" y="41"/>
                </a:lnTo>
                <a:lnTo>
                  <a:pt x="29" y="53"/>
                </a:lnTo>
                <a:lnTo>
                  <a:pt x="24" y="65"/>
                </a:lnTo>
                <a:lnTo>
                  <a:pt x="20" y="73"/>
                </a:lnTo>
                <a:lnTo>
                  <a:pt x="16" y="78"/>
                </a:lnTo>
                <a:lnTo>
                  <a:pt x="8" y="73"/>
                </a:lnTo>
                <a:lnTo>
                  <a:pt x="4" y="65"/>
                </a:lnTo>
                <a:lnTo>
                  <a:pt x="0" y="53"/>
                </a:lnTo>
                <a:lnTo>
                  <a:pt x="0" y="37"/>
                </a:lnTo>
                <a:lnTo>
                  <a:pt x="4" y="24"/>
                </a:lnTo>
                <a:lnTo>
                  <a:pt x="4" y="12"/>
                </a:lnTo>
                <a:lnTo>
                  <a:pt x="12" y="4"/>
                </a:lnTo>
                <a:lnTo>
                  <a:pt x="16" y="0"/>
                </a:lnTo>
              </a:path>
            </a:pathLst>
          </a:custGeom>
          <a:solidFill>
            <a:schemeClr val="tx2"/>
          </a:solidFill>
          <a:ln w="38100" cap="rnd" cmpd="sng">
            <a:solidFill>
              <a:srgbClr val="996633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947" name="Freeform 180"/>
          <p:cNvSpPr>
            <a:spLocks/>
          </p:cNvSpPr>
          <p:nvPr/>
        </p:nvSpPr>
        <p:spPr bwMode="auto">
          <a:xfrm>
            <a:off x="5011738" y="2114550"/>
            <a:ext cx="49212" cy="94060"/>
          </a:xfrm>
          <a:custGeom>
            <a:avLst/>
            <a:gdLst>
              <a:gd name="T0" fmla="*/ 2147483647 w 34"/>
              <a:gd name="T1" fmla="*/ 0 h 79"/>
              <a:gd name="T2" fmla="*/ 2147483647 w 34"/>
              <a:gd name="T3" fmla="*/ 2147483647 h 79"/>
              <a:gd name="T4" fmla="*/ 2147483647 w 34"/>
              <a:gd name="T5" fmla="*/ 2147483647 h 79"/>
              <a:gd name="T6" fmla="*/ 2147483647 w 34"/>
              <a:gd name="T7" fmla="*/ 2147483647 h 79"/>
              <a:gd name="T8" fmla="*/ 2147483647 w 34"/>
              <a:gd name="T9" fmla="*/ 2147483647 h 79"/>
              <a:gd name="T10" fmla="*/ 2147483647 w 34"/>
              <a:gd name="T11" fmla="*/ 2147483647 h 79"/>
              <a:gd name="T12" fmla="*/ 2147483647 w 34"/>
              <a:gd name="T13" fmla="*/ 2147483647 h 79"/>
              <a:gd name="T14" fmla="*/ 2147483647 w 34"/>
              <a:gd name="T15" fmla="*/ 2147483647 h 79"/>
              <a:gd name="T16" fmla="*/ 2147483647 w 34"/>
              <a:gd name="T17" fmla="*/ 2147483647 h 79"/>
              <a:gd name="T18" fmla="*/ 2147483647 w 34"/>
              <a:gd name="T19" fmla="*/ 2147483647 h 79"/>
              <a:gd name="T20" fmla="*/ 2147483647 w 34"/>
              <a:gd name="T21" fmla="*/ 2147483647 h 79"/>
              <a:gd name="T22" fmla="*/ 0 w 34"/>
              <a:gd name="T23" fmla="*/ 2147483647 h 79"/>
              <a:gd name="T24" fmla="*/ 0 w 34"/>
              <a:gd name="T25" fmla="*/ 2147483647 h 79"/>
              <a:gd name="T26" fmla="*/ 2147483647 w 34"/>
              <a:gd name="T27" fmla="*/ 2147483647 h 79"/>
              <a:gd name="T28" fmla="*/ 2147483647 w 34"/>
              <a:gd name="T29" fmla="*/ 2147483647 h 79"/>
              <a:gd name="T30" fmla="*/ 2147483647 w 34"/>
              <a:gd name="T31" fmla="*/ 2147483647 h 79"/>
              <a:gd name="T32" fmla="*/ 2147483647 w 34"/>
              <a:gd name="T33" fmla="*/ 0 h 7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4"/>
              <a:gd name="T52" fmla="*/ 0 h 79"/>
              <a:gd name="T53" fmla="*/ 34 w 34"/>
              <a:gd name="T54" fmla="*/ 79 h 79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4" h="79">
                <a:moveTo>
                  <a:pt x="16" y="0"/>
                </a:moveTo>
                <a:lnTo>
                  <a:pt x="24" y="4"/>
                </a:lnTo>
                <a:lnTo>
                  <a:pt x="29" y="12"/>
                </a:lnTo>
                <a:lnTo>
                  <a:pt x="33" y="24"/>
                </a:lnTo>
                <a:lnTo>
                  <a:pt x="33" y="41"/>
                </a:lnTo>
                <a:lnTo>
                  <a:pt x="29" y="53"/>
                </a:lnTo>
                <a:lnTo>
                  <a:pt x="24" y="65"/>
                </a:lnTo>
                <a:lnTo>
                  <a:pt x="20" y="73"/>
                </a:lnTo>
                <a:lnTo>
                  <a:pt x="16" y="78"/>
                </a:lnTo>
                <a:lnTo>
                  <a:pt x="8" y="73"/>
                </a:lnTo>
                <a:lnTo>
                  <a:pt x="4" y="65"/>
                </a:lnTo>
                <a:lnTo>
                  <a:pt x="0" y="53"/>
                </a:lnTo>
                <a:lnTo>
                  <a:pt x="0" y="37"/>
                </a:lnTo>
                <a:lnTo>
                  <a:pt x="4" y="24"/>
                </a:lnTo>
                <a:lnTo>
                  <a:pt x="4" y="12"/>
                </a:lnTo>
                <a:lnTo>
                  <a:pt x="12" y="4"/>
                </a:lnTo>
                <a:lnTo>
                  <a:pt x="16" y="0"/>
                </a:lnTo>
              </a:path>
            </a:pathLst>
          </a:custGeom>
          <a:solidFill>
            <a:schemeClr val="tx2"/>
          </a:solidFill>
          <a:ln w="38100" cap="rnd" cmpd="sng">
            <a:solidFill>
              <a:srgbClr val="996633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948" name="Freeform 181"/>
          <p:cNvSpPr>
            <a:spLocks/>
          </p:cNvSpPr>
          <p:nvPr/>
        </p:nvSpPr>
        <p:spPr bwMode="auto">
          <a:xfrm>
            <a:off x="5961063" y="2400300"/>
            <a:ext cx="49212" cy="94060"/>
          </a:xfrm>
          <a:custGeom>
            <a:avLst/>
            <a:gdLst>
              <a:gd name="T0" fmla="*/ 2147483647 w 34"/>
              <a:gd name="T1" fmla="*/ 0 h 79"/>
              <a:gd name="T2" fmla="*/ 2147483647 w 34"/>
              <a:gd name="T3" fmla="*/ 2147483647 h 79"/>
              <a:gd name="T4" fmla="*/ 2147483647 w 34"/>
              <a:gd name="T5" fmla="*/ 2147483647 h 79"/>
              <a:gd name="T6" fmla="*/ 2147483647 w 34"/>
              <a:gd name="T7" fmla="*/ 2147483647 h 79"/>
              <a:gd name="T8" fmla="*/ 2147483647 w 34"/>
              <a:gd name="T9" fmla="*/ 2147483647 h 79"/>
              <a:gd name="T10" fmla="*/ 2147483647 w 34"/>
              <a:gd name="T11" fmla="*/ 2147483647 h 79"/>
              <a:gd name="T12" fmla="*/ 2147483647 w 34"/>
              <a:gd name="T13" fmla="*/ 2147483647 h 79"/>
              <a:gd name="T14" fmla="*/ 2147483647 w 34"/>
              <a:gd name="T15" fmla="*/ 2147483647 h 79"/>
              <a:gd name="T16" fmla="*/ 2147483647 w 34"/>
              <a:gd name="T17" fmla="*/ 2147483647 h 79"/>
              <a:gd name="T18" fmla="*/ 2147483647 w 34"/>
              <a:gd name="T19" fmla="*/ 2147483647 h 79"/>
              <a:gd name="T20" fmla="*/ 2147483647 w 34"/>
              <a:gd name="T21" fmla="*/ 2147483647 h 79"/>
              <a:gd name="T22" fmla="*/ 0 w 34"/>
              <a:gd name="T23" fmla="*/ 2147483647 h 79"/>
              <a:gd name="T24" fmla="*/ 0 w 34"/>
              <a:gd name="T25" fmla="*/ 2147483647 h 79"/>
              <a:gd name="T26" fmla="*/ 2147483647 w 34"/>
              <a:gd name="T27" fmla="*/ 2147483647 h 79"/>
              <a:gd name="T28" fmla="*/ 2147483647 w 34"/>
              <a:gd name="T29" fmla="*/ 2147483647 h 79"/>
              <a:gd name="T30" fmla="*/ 2147483647 w 34"/>
              <a:gd name="T31" fmla="*/ 2147483647 h 79"/>
              <a:gd name="T32" fmla="*/ 2147483647 w 34"/>
              <a:gd name="T33" fmla="*/ 0 h 7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4"/>
              <a:gd name="T52" fmla="*/ 0 h 79"/>
              <a:gd name="T53" fmla="*/ 34 w 34"/>
              <a:gd name="T54" fmla="*/ 79 h 79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4" h="79">
                <a:moveTo>
                  <a:pt x="16" y="0"/>
                </a:moveTo>
                <a:lnTo>
                  <a:pt x="24" y="4"/>
                </a:lnTo>
                <a:lnTo>
                  <a:pt x="29" y="12"/>
                </a:lnTo>
                <a:lnTo>
                  <a:pt x="33" y="24"/>
                </a:lnTo>
                <a:lnTo>
                  <a:pt x="33" y="41"/>
                </a:lnTo>
                <a:lnTo>
                  <a:pt x="29" y="53"/>
                </a:lnTo>
                <a:lnTo>
                  <a:pt x="24" y="65"/>
                </a:lnTo>
                <a:lnTo>
                  <a:pt x="20" y="73"/>
                </a:lnTo>
                <a:lnTo>
                  <a:pt x="16" y="78"/>
                </a:lnTo>
                <a:lnTo>
                  <a:pt x="8" y="73"/>
                </a:lnTo>
                <a:lnTo>
                  <a:pt x="4" y="65"/>
                </a:lnTo>
                <a:lnTo>
                  <a:pt x="0" y="53"/>
                </a:lnTo>
                <a:lnTo>
                  <a:pt x="0" y="37"/>
                </a:lnTo>
                <a:lnTo>
                  <a:pt x="4" y="24"/>
                </a:lnTo>
                <a:lnTo>
                  <a:pt x="4" y="12"/>
                </a:lnTo>
                <a:lnTo>
                  <a:pt x="12" y="4"/>
                </a:lnTo>
                <a:lnTo>
                  <a:pt x="16" y="0"/>
                </a:lnTo>
              </a:path>
            </a:pathLst>
          </a:custGeom>
          <a:solidFill>
            <a:schemeClr val="tx2"/>
          </a:solidFill>
          <a:ln w="38100" cap="rnd" cmpd="sng">
            <a:solidFill>
              <a:srgbClr val="996633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949" name="Freeform 182"/>
          <p:cNvSpPr>
            <a:spLocks/>
          </p:cNvSpPr>
          <p:nvPr/>
        </p:nvSpPr>
        <p:spPr bwMode="auto">
          <a:xfrm>
            <a:off x="5011738" y="1885950"/>
            <a:ext cx="49212" cy="94060"/>
          </a:xfrm>
          <a:custGeom>
            <a:avLst/>
            <a:gdLst>
              <a:gd name="T0" fmla="*/ 2147483647 w 34"/>
              <a:gd name="T1" fmla="*/ 0 h 79"/>
              <a:gd name="T2" fmla="*/ 2147483647 w 34"/>
              <a:gd name="T3" fmla="*/ 2147483647 h 79"/>
              <a:gd name="T4" fmla="*/ 2147483647 w 34"/>
              <a:gd name="T5" fmla="*/ 2147483647 h 79"/>
              <a:gd name="T6" fmla="*/ 2147483647 w 34"/>
              <a:gd name="T7" fmla="*/ 2147483647 h 79"/>
              <a:gd name="T8" fmla="*/ 2147483647 w 34"/>
              <a:gd name="T9" fmla="*/ 2147483647 h 79"/>
              <a:gd name="T10" fmla="*/ 2147483647 w 34"/>
              <a:gd name="T11" fmla="*/ 2147483647 h 79"/>
              <a:gd name="T12" fmla="*/ 2147483647 w 34"/>
              <a:gd name="T13" fmla="*/ 2147483647 h 79"/>
              <a:gd name="T14" fmla="*/ 2147483647 w 34"/>
              <a:gd name="T15" fmla="*/ 2147483647 h 79"/>
              <a:gd name="T16" fmla="*/ 2147483647 w 34"/>
              <a:gd name="T17" fmla="*/ 2147483647 h 79"/>
              <a:gd name="T18" fmla="*/ 2147483647 w 34"/>
              <a:gd name="T19" fmla="*/ 2147483647 h 79"/>
              <a:gd name="T20" fmla="*/ 2147483647 w 34"/>
              <a:gd name="T21" fmla="*/ 2147483647 h 79"/>
              <a:gd name="T22" fmla="*/ 0 w 34"/>
              <a:gd name="T23" fmla="*/ 2147483647 h 79"/>
              <a:gd name="T24" fmla="*/ 0 w 34"/>
              <a:gd name="T25" fmla="*/ 2147483647 h 79"/>
              <a:gd name="T26" fmla="*/ 2147483647 w 34"/>
              <a:gd name="T27" fmla="*/ 2147483647 h 79"/>
              <a:gd name="T28" fmla="*/ 2147483647 w 34"/>
              <a:gd name="T29" fmla="*/ 2147483647 h 79"/>
              <a:gd name="T30" fmla="*/ 2147483647 w 34"/>
              <a:gd name="T31" fmla="*/ 2147483647 h 79"/>
              <a:gd name="T32" fmla="*/ 2147483647 w 34"/>
              <a:gd name="T33" fmla="*/ 0 h 7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4"/>
              <a:gd name="T52" fmla="*/ 0 h 79"/>
              <a:gd name="T53" fmla="*/ 34 w 34"/>
              <a:gd name="T54" fmla="*/ 79 h 79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4" h="79">
                <a:moveTo>
                  <a:pt x="16" y="0"/>
                </a:moveTo>
                <a:lnTo>
                  <a:pt x="24" y="4"/>
                </a:lnTo>
                <a:lnTo>
                  <a:pt x="29" y="12"/>
                </a:lnTo>
                <a:lnTo>
                  <a:pt x="33" y="24"/>
                </a:lnTo>
                <a:lnTo>
                  <a:pt x="33" y="41"/>
                </a:lnTo>
                <a:lnTo>
                  <a:pt x="29" y="53"/>
                </a:lnTo>
                <a:lnTo>
                  <a:pt x="24" y="65"/>
                </a:lnTo>
                <a:lnTo>
                  <a:pt x="20" y="73"/>
                </a:lnTo>
                <a:lnTo>
                  <a:pt x="16" y="78"/>
                </a:lnTo>
                <a:lnTo>
                  <a:pt x="8" y="73"/>
                </a:lnTo>
                <a:lnTo>
                  <a:pt x="4" y="65"/>
                </a:lnTo>
                <a:lnTo>
                  <a:pt x="0" y="53"/>
                </a:lnTo>
                <a:lnTo>
                  <a:pt x="0" y="37"/>
                </a:lnTo>
                <a:lnTo>
                  <a:pt x="4" y="24"/>
                </a:lnTo>
                <a:lnTo>
                  <a:pt x="4" y="12"/>
                </a:lnTo>
                <a:lnTo>
                  <a:pt x="12" y="4"/>
                </a:lnTo>
                <a:lnTo>
                  <a:pt x="16" y="0"/>
                </a:lnTo>
              </a:path>
            </a:pathLst>
          </a:custGeom>
          <a:solidFill>
            <a:schemeClr val="tx2"/>
          </a:solidFill>
          <a:ln w="38100" cap="rnd" cmpd="sng">
            <a:solidFill>
              <a:srgbClr val="996633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de-DE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5B4606E-2C99-48C7-FFE2-B875F267F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520" y="27799"/>
            <a:ext cx="2803847" cy="1577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/>
            </a:outerShdw>
          </a:effectLst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0113" y="195486"/>
            <a:ext cx="3456384" cy="3960440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1800" b="1" dirty="0"/>
              <a:t>Surgical procedures outside of the</a:t>
            </a:r>
            <a:br>
              <a:rPr lang="en-US" sz="1800" b="1" dirty="0"/>
            </a:br>
            <a:r>
              <a:rPr lang="en-US" sz="1800" b="1" dirty="0"/>
              <a:t>“standard” hysterectomy</a:t>
            </a:r>
            <a:br>
              <a:rPr lang="en-US" sz="1800" b="1" dirty="0"/>
            </a:br>
            <a:br>
              <a:rPr lang="en-GR" sz="1050" dirty="0"/>
            </a:br>
            <a:r>
              <a:rPr lang="en-US" sz="1800" b="1" dirty="0"/>
              <a:t>BSO and omentectomy</a:t>
            </a:r>
            <a:endParaRPr lang="de-DE" sz="1800" b="1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D5ECA3A-D79A-4190-AEDB-CF5787379F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1811956"/>
              </p:ext>
            </p:extLst>
          </p:nvPr>
        </p:nvGraphicFramePr>
        <p:xfrm>
          <a:off x="466725" y="51470"/>
          <a:ext cx="4929187" cy="419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3F84CD8-B7C9-B8B9-8544-AC0566579784}"/>
              </a:ext>
            </a:extLst>
          </p:cNvPr>
          <p:cNvSpPr txBox="1"/>
          <p:nvPr/>
        </p:nvSpPr>
        <p:spPr>
          <a:xfrm>
            <a:off x="23976" y="4148375"/>
            <a:ext cx="9144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000" b="0" i="0" dirty="0" err="1">
                <a:solidFill>
                  <a:srgbClr val="212121"/>
                </a:solidFill>
                <a:effectLst/>
                <a:latin typeface="system-ui"/>
              </a:rPr>
              <a:t>Fotopoulou</a:t>
            </a:r>
            <a:r>
              <a:rPr lang="en-GB" sz="1000" b="0" i="0" dirty="0">
                <a:solidFill>
                  <a:srgbClr val="212121"/>
                </a:solidFill>
                <a:effectLst/>
                <a:latin typeface="system-ui"/>
              </a:rPr>
              <a:t> C</a:t>
            </a:r>
            <a:r>
              <a:rPr lang="en-GB" sz="1000" dirty="0">
                <a:solidFill>
                  <a:srgbClr val="212121"/>
                </a:solidFill>
                <a:latin typeface="system-ui"/>
              </a:rPr>
              <a:t> et al </a:t>
            </a:r>
            <a:r>
              <a:rPr lang="en-GB" sz="1000" b="0" i="0" dirty="0">
                <a:solidFill>
                  <a:srgbClr val="212121"/>
                </a:solidFill>
                <a:effectLst/>
                <a:latin typeface="system-ui"/>
              </a:rPr>
              <a:t>Primary radical surgery in elderly patients with epithelial ovarian cancer: analysis of surgical outcome and long-term survival. IGC 2010</a:t>
            </a:r>
          </a:p>
          <a:p>
            <a:pPr algn="r"/>
            <a:r>
              <a:rPr lang="en-GB" sz="1000" b="0" i="0" dirty="0" err="1">
                <a:solidFill>
                  <a:srgbClr val="212121"/>
                </a:solidFill>
                <a:effectLst/>
                <a:latin typeface="system-ui"/>
              </a:rPr>
              <a:t>Fotopoulou</a:t>
            </a:r>
            <a:r>
              <a:rPr lang="en-GB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en-GB" sz="1000" b="0" i="0" dirty="0" err="1">
                <a:solidFill>
                  <a:srgbClr val="212121"/>
                </a:solidFill>
                <a:effectLst/>
                <a:latin typeface="system-ui"/>
              </a:rPr>
              <a:t>CPrimary</a:t>
            </a:r>
            <a:r>
              <a:rPr lang="en-GB" sz="1000" b="0" i="0" dirty="0">
                <a:solidFill>
                  <a:srgbClr val="212121"/>
                </a:solidFill>
                <a:effectLst/>
                <a:latin typeface="system-ui"/>
              </a:rPr>
              <a:t> radical surgery in elderly patients with epithelial ovarian cancer: analysis of surgical outcome and long-term survival. IGC 2010.</a:t>
            </a:r>
          </a:p>
          <a:p>
            <a:pPr algn="r"/>
            <a:r>
              <a:rPr lang="en-GB" sz="1000" b="0" i="0" dirty="0" err="1">
                <a:solidFill>
                  <a:srgbClr val="212121"/>
                </a:solidFill>
                <a:effectLst/>
                <a:latin typeface="system-ui"/>
              </a:rPr>
              <a:t>Fotopoulou</a:t>
            </a:r>
            <a:r>
              <a:rPr lang="en-GB" sz="1000" b="0" i="0" dirty="0">
                <a:solidFill>
                  <a:srgbClr val="212121"/>
                </a:solidFill>
                <a:effectLst/>
                <a:latin typeface="system-ui"/>
              </a:rPr>
              <a:t> C et al. Surgical outcome and survival analysis of young patients with primary epithelial ovarian cancer. Anticancer Res. 2009 </a:t>
            </a:r>
          </a:p>
          <a:p>
            <a:pPr algn="r"/>
            <a:r>
              <a:rPr lang="en-GB" sz="1000" b="0" i="0" dirty="0">
                <a:solidFill>
                  <a:srgbClr val="212121"/>
                </a:solidFill>
                <a:effectLst/>
                <a:latin typeface="system-ui"/>
              </a:rPr>
              <a:t>Nasser S, Lathouras K, Impact of right upper quadrant cytoreductive techniques with extensive liver mobilization on postoperative hepatic function and risk of liver failure in patients with advanced ovarian cancer. </a:t>
            </a:r>
            <a:r>
              <a:rPr lang="en-GB" sz="1000" dirty="0">
                <a:solidFill>
                  <a:srgbClr val="212121"/>
                </a:solidFill>
                <a:latin typeface="system-ui"/>
              </a:rPr>
              <a:t>IGC </a:t>
            </a:r>
            <a:r>
              <a:rPr lang="en-GB" sz="1000" b="0" i="0" dirty="0">
                <a:solidFill>
                  <a:srgbClr val="212121"/>
                </a:solidFill>
                <a:effectLst/>
                <a:latin typeface="system-ui"/>
              </a:rPr>
              <a:t>2018</a:t>
            </a:r>
            <a:br>
              <a:rPr lang="en-GB" sz="1000" b="0" i="0" dirty="0">
                <a:solidFill>
                  <a:srgbClr val="212121"/>
                </a:solidFill>
                <a:effectLst/>
                <a:latin typeface="system-ui"/>
              </a:rPr>
            </a:br>
            <a:r>
              <a:rPr lang="en-GB" sz="1000" b="0" i="0" dirty="0">
                <a:solidFill>
                  <a:srgbClr val="212121"/>
                </a:solidFill>
                <a:effectLst/>
                <a:latin typeface="system-ui"/>
              </a:rPr>
              <a:t>Lathouras K. Diagnostic value of post-operative platelet-to-white blood cell ratio after splenectomy in patients with advanced ovarian cancer. Int J </a:t>
            </a:r>
            <a:r>
              <a:rPr lang="en-GB" sz="1000" b="0" i="0" dirty="0" err="1">
                <a:solidFill>
                  <a:srgbClr val="212121"/>
                </a:solidFill>
                <a:effectLst/>
                <a:latin typeface="system-ui"/>
              </a:rPr>
              <a:t>Gynecol</a:t>
            </a:r>
            <a:r>
              <a:rPr lang="en-GB" sz="1000" b="0" i="0" dirty="0">
                <a:solidFill>
                  <a:srgbClr val="212121"/>
                </a:solidFill>
                <a:effectLst/>
                <a:latin typeface="system-ui"/>
              </a:rPr>
              <a:t> Cancer. 2019 Oct</a:t>
            </a:r>
            <a:endParaRPr lang="en-GR" sz="1000" dirty="0"/>
          </a:p>
        </p:txBody>
      </p:sp>
    </p:spTree>
    <p:extLst>
      <p:ext uri="{BB962C8B-B14F-4D97-AF65-F5344CB8AC3E}">
        <p14:creationId xmlns:p14="http://schemas.microsoft.com/office/powerpoint/2010/main" val="23948137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7708"/>
            <a:ext cx="9144000" cy="857250"/>
          </a:xfrm>
        </p:spPr>
        <p:txBody>
          <a:bodyPr>
            <a:normAutofit/>
          </a:bodyPr>
          <a:lstStyle/>
          <a:p>
            <a:pPr algn="ctr"/>
            <a:r>
              <a:rPr lang="de-DE" sz="3200" b="1" dirty="0"/>
              <a:t>   </a:t>
            </a:r>
            <a:r>
              <a:rPr lang="de-DE" sz="2400" b="1" dirty="0"/>
              <a:t>1 month Surgical Morbidity/Mortality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83518"/>
            <a:ext cx="9144000" cy="3921900"/>
          </a:xfrm>
        </p:spPr>
        <p:txBody>
          <a:bodyPr>
            <a:noAutofit/>
          </a:bodyPr>
          <a:lstStyle/>
          <a:p>
            <a:r>
              <a:rPr lang="en-US" sz="1200" dirty="0">
                <a:latin typeface="Arial" pitchFamily="34" charset="0"/>
                <a:cs typeface="Arial" pitchFamily="34" charset="0"/>
              </a:rPr>
              <a:t>22 patients (18.6%) → at least one major surgical complication</a:t>
            </a:r>
          </a:p>
          <a:p>
            <a:r>
              <a:rPr lang="en-US" sz="1200" dirty="0">
                <a:latin typeface="Arial" pitchFamily="34" charset="0"/>
                <a:cs typeface="Arial" pitchFamily="34" charset="0"/>
              </a:rPr>
              <a:t>28 days surgical mortality: 1.7% (N=2; one patients from fulminant sepsis and one patient from fulminant liver failure, both on day 3 postoperatively)</a:t>
            </a:r>
          </a:p>
          <a:p>
            <a:r>
              <a:rPr lang="en-US" sz="1200" dirty="0">
                <a:latin typeface="Arial" pitchFamily="34" charset="0"/>
                <a:cs typeface="Arial" pitchFamily="34" charset="0"/>
              </a:rPr>
              <a:t>Systemic sepsis (n=4; 3.4%)</a:t>
            </a:r>
          </a:p>
          <a:p>
            <a:r>
              <a:rPr lang="en-US" sz="1200" dirty="0">
                <a:latin typeface="Arial" pitchFamily="34" charset="0"/>
                <a:cs typeface="Arial" pitchFamily="34" charset="0"/>
              </a:rPr>
              <a:t>Fulminant liver failure (n=1; 0.8%)</a:t>
            </a:r>
          </a:p>
          <a:p>
            <a:r>
              <a:rPr lang="en-US" sz="1200" dirty="0">
                <a:latin typeface="Arial" pitchFamily="34" charset="0"/>
                <a:cs typeface="Arial" pitchFamily="34" charset="0"/>
              </a:rPr>
              <a:t>Renal failure (n=2; 1.7%)</a:t>
            </a:r>
          </a:p>
          <a:p>
            <a:r>
              <a:rPr lang="en-US" sz="1200" dirty="0">
                <a:latin typeface="Arial" pitchFamily="34" charset="0"/>
                <a:cs typeface="Arial" pitchFamily="34" charset="0"/>
              </a:rPr>
              <a:t>Deep venous thrombosis (n=2; 1.7%) / pulmonary embolism (n=4; 3.4%)</a:t>
            </a:r>
          </a:p>
          <a:p>
            <a:r>
              <a:rPr lang="en-US" sz="1200" dirty="0" err="1">
                <a:latin typeface="Arial" pitchFamily="34" charset="0"/>
                <a:cs typeface="Arial" pitchFamily="34" charset="0"/>
              </a:rPr>
              <a:t>Anastomotic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leak (n=1; 0.8%)</a:t>
            </a:r>
          </a:p>
          <a:p>
            <a:r>
              <a:rPr lang="en-US" sz="1200" dirty="0">
                <a:latin typeface="Arial" pitchFamily="34" charset="0"/>
                <a:cs typeface="Arial" pitchFamily="34" charset="0"/>
              </a:rPr>
              <a:t>Myocardial infarction (n=1; 0.8%)</a:t>
            </a:r>
          </a:p>
          <a:p>
            <a:r>
              <a:rPr lang="en-US" sz="1200" dirty="0" err="1">
                <a:latin typeface="Arial" pitchFamily="34" charset="0"/>
                <a:cs typeface="Arial" pitchFamily="34" charset="0"/>
              </a:rPr>
              <a:t>Intraabdominal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abscess formation (n=1; 0.8%)</a:t>
            </a:r>
          </a:p>
          <a:p>
            <a:r>
              <a:rPr lang="en-US" sz="1200" dirty="0">
                <a:latin typeface="Arial" pitchFamily="34" charset="0"/>
                <a:cs typeface="Arial" pitchFamily="34" charset="0"/>
              </a:rPr>
              <a:t>Persistent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lymphorrhea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(n=7; 5.9%)</a:t>
            </a:r>
          </a:p>
          <a:p>
            <a:r>
              <a:rPr lang="en-US" sz="1200" dirty="0">
                <a:latin typeface="Arial" pitchFamily="34" charset="0"/>
                <a:cs typeface="Arial" pitchFamily="34" charset="0"/>
              </a:rPr>
              <a:t>Nerve compression injury (n=3; 2.5%)</a:t>
            </a:r>
          </a:p>
          <a:p>
            <a:r>
              <a:rPr lang="en-US" sz="1200" dirty="0">
                <a:latin typeface="Arial" pitchFamily="34" charset="0"/>
                <a:cs typeface="Arial" pitchFamily="34" charset="0"/>
              </a:rPr>
              <a:t>Fistula/bowel perforation (n=4; 3.4%) </a:t>
            </a:r>
          </a:p>
          <a:p>
            <a:r>
              <a:rPr lang="en-US" sz="1200" dirty="0">
                <a:latin typeface="Arial" pitchFamily="34" charset="0"/>
                <a:cs typeface="Arial" pitchFamily="34" charset="0"/>
              </a:rPr>
              <a:t>Secondary wound healing needing vacuum dressing and/or surgical intervention (n=2; 1.7%)</a:t>
            </a:r>
          </a:p>
          <a:p>
            <a:endParaRPr lang="de-DE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D03F36-CDFA-1921-DA3A-C44BCA7C78E0}"/>
              </a:ext>
            </a:extLst>
          </p:cNvPr>
          <p:cNvSpPr txBox="1"/>
          <p:nvPr/>
        </p:nvSpPr>
        <p:spPr>
          <a:xfrm>
            <a:off x="23976" y="4384144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000" b="0" i="0" dirty="0" err="1">
                <a:solidFill>
                  <a:srgbClr val="212121"/>
                </a:solidFill>
                <a:effectLst/>
                <a:latin typeface="system-ui"/>
              </a:rPr>
              <a:t>Fotopoulou</a:t>
            </a:r>
            <a:r>
              <a:rPr lang="en-GB" sz="1000" b="0" i="0" dirty="0">
                <a:solidFill>
                  <a:srgbClr val="212121"/>
                </a:solidFill>
                <a:effectLst/>
                <a:latin typeface="system-ui"/>
              </a:rPr>
              <a:t> C et al. Surgical outcome and survival analysis of young patients with primary epithelial ovarian cancer. Anticancer Res. 2009 </a:t>
            </a:r>
          </a:p>
          <a:p>
            <a:pPr algn="r"/>
            <a:r>
              <a:rPr lang="en-GB" sz="1000" b="0" i="0" dirty="0">
                <a:solidFill>
                  <a:srgbClr val="212121"/>
                </a:solidFill>
                <a:effectLst/>
                <a:latin typeface="system-ui"/>
              </a:rPr>
              <a:t>Nasser S, Lathouras K, Impact of right upper quadrant cytoreductive techniques with extensive liver mobilization on postoperative hepatic function and risk of liver failure in patients with advanced ovarian cancer. </a:t>
            </a:r>
            <a:r>
              <a:rPr lang="en-GB" sz="1000" dirty="0">
                <a:solidFill>
                  <a:srgbClr val="212121"/>
                </a:solidFill>
                <a:latin typeface="system-ui"/>
              </a:rPr>
              <a:t>IGC </a:t>
            </a:r>
            <a:r>
              <a:rPr lang="en-GB" sz="1000" b="0" i="0" dirty="0">
                <a:solidFill>
                  <a:srgbClr val="212121"/>
                </a:solidFill>
                <a:effectLst/>
                <a:latin typeface="system-ui"/>
              </a:rPr>
              <a:t>2018</a:t>
            </a:r>
            <a:br>
              <a:rPr lang="en-GB" sz="1000" b="0" i="0" dirty="0">
                <a:solidFill>
                  <a:srgbClr val="212121"/>
                </a:solidFill>
                <a:effectLst/>
                <a:latin typeface="system-ui"/>
              </a:rPr>
            </a:br>
            <a:r>
              <a:rPr lang="en-GB" sz="1000" b="0" i="0" dirty="0">
                <a:solidFill>
                  <a:srgbClr val="212121"/>
                </a:solidFill>
                <a:effectLst/>
                <a:latin typeface="system-ui"/>
              </a:rPr>
              <a:t>Lathouras K. Diagnostic value of post-operative platelet-to-white blood cell ratio after splenectomy in patients with advanced ovarian cancer. Int J </a:t>
            </a:r>
            <a:r>
              <a:rPr lang="en-GB" sz="1000" b="0" i="0" dirty="0" err="1">
                <a:solidFill>
                  <a:srgbClr val="212121"/>
                </a:solidFill>
                <a:effectLst/>
                <a:latin typeface="system-ui"/>
              </a:rPr>
              <a:t>Gynecol</a:t>
            </a:r>
            <a:r>
              <a:rPr lang="en-GB" sz="1000" b="0" i="0" dirty="0">
                <a:solidFill>
                  <a:srgbClr val="212121"/>
                </a:solidFill>
                <a:effectLst/>
                <a:latin typeface="system-ui"/>
              </a:rPr>
              <a:t> Cancer. 2019 Oct</a:t>
            </a:r>
            <a:endParaRPr lang="en-GR" sz="1000" dirty="0"/>
          </a:p>
        </p:txBody>
      </p:sp>
    </p:spTree>
    <p:extLst>
      <p:ext uri="{BB962C8B-B14F-4D97-AF65-F5344CB8AC3E}">
        <p14:creationId xmlns:p14="http://schemas.microsoft.com/office/powerpoint/2010/main" val="29701750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2546"/>
            <a:ext cx="9144000" cy="857250"/>
          </a:xfrm>
        </p:spPr>
        <p:txBody>
          <a:bodyPr>
            <a:normAutofit/>
          </a:bodyPr>
          <a:lstStyle/>
          <a:p>
            <a:pPr algn="ctr"/>
            <a:r>
              <a:rPr lang="de-DE" sz="2800" b="1" dirty="0"/>
              <a:t>Reoperation and readmission rates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27534"/>
            <a:ext cx="9144000" cy="4050450"/>
          </a:xfrm>
        </p:spPr>
        <p:txBody>
          <a:bodyPr>
            <a:noAutofit/>
          </a:bodyPr>
          <a:lstStyle/>
          <a:p>
            <a:r>
              <a:rPr lang="en-US" sz="1200" dirty="0">
                <a:latin typeface="Arial" pitchFamily="34" charset="0"/>
                <a:cs typeface="Arial" pitchFamily="34" charset="0"/>
              </a:rPr>
              <a:t>4 patients had to be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reoperated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(3.4%)</a:t>
            </a:r>
          </a:p>
          <a:p>
            <a:r>
              <a:rPr lang="en-US" sz="1200" dirty="0">
                <a:latin typeface="Arial" pitchFamily="34" charset="0"/>
                <a:cs typeface="Arial" pitchFamily="34" charset="0"/>
              </a:rPr>
              <a:t>Reasons for reoperation were as follows:</a:t>
            </a:r>
          </a:p>
          <a:p>
            <a:pPr lvl="1">
              <a:buFont typeface="Wingdings" pitchFamily="2" charset="2"/>
              <a:buChar char="ü"/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n=2: postoperative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haemorrhage</a:t>
            </a:r>
            <a:endParaRPr lang="en-US" sz="1200" dirty="0">
              <a:latin typeface="Arial" pitchFamily="34" charset="0"/>
              <a:cs typeface="Arial" pitchFamily="34" charset="0"/>
            </a:endParaRPr>
          </a:p>
          <a:p>
            <a:pPr lvl="1">
              <a:buFont typeface="Wingdings" pitchFamily="2" charset="2"/>
              <a:buChar char="ü"/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n=2: GI- fistula/perforation outside of any bowel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anastomosis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. </a:t>
            </a:r>
          </a:p>
          <a:p>
            <a:endParaRPr lang="en-US" sz="1200" dirty="0">
              <a:latin typeface="Arial" pitchFamily="34" charset="0"/>
              <a:cs typeface="Arial" pitchFamily="34" charset="0"/>
            </a:endParaRPr>
          </a:p>
          <a:p>
            <a:r>
              <a:rPr lang="en-US" sz="1200" dirty="0">
                <a:latin typeface="Arial" pitchFamily="34" charset="0"/>
                <a:cs typeface="Arial" pitchFamily="34" charset="0"/>
              </a:rPr>
              <a:t>Readmission rate within the first 28 days postoperatively was 10% (n=12).</a:t>
            </a:r>
          </a:p>
          <a:p>
            <a:r>
              <a:rPr lang="en-US" sz="1200" dirty="0">
                <a:latin typeface="Arial" pitchFamily="34" charset="0"/>
                <a:cs typeface="Arial" pitchFamily="34" charset="0"/>
              </a:rPr>
              <a:t>Reasons for readmission were as follows: </a:t>
            </a:r>
          </a:p>
          <a:p>
            <a:pPr lvl="1">
              <a:buFont typeface="Wingdings" pitchFamily="2" charset="2"/>
              <a:buChar char="ü"/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n=3 due to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lymphorrhea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lymphocyst</a:t>
            </a:r>
            <a:endParaRPr lang="en-US" sz="1200" dirty="0">
              <a:latin typeface="Arial" pitchFamily="34" charset="0"/>
              <a:cs typeface="Arial" pitchFamily="34" charset="0"/>
            </a:endParaRPr>
          </a:p>
          <a:p>
            <a:pPr lvl="1">
              <a:buFont typeface="Wingdings" pitchFamily="2" charset="2"/>
              <a:buChar char="ü"/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n=1 for diarrhea</a:t>
            </a:r>
          </a:p>
          <a:p>
            <a:pPr lvl="1">
              <a:buFont typeface="Wingdings" pitchFamily="2" charset="2"/>
              <a:buChar char="ü"/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n=1 for social issues</a:t>
            </a:r>
          </a:p>
          <a:p>
            <a:pPr lvl="1">
              <a:buFont typeface="Wingdings" pitchFamily="2" charset="2"/>
              <a:buChar char="ü"/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n=1 for preoperatively existent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hyponatriemia</a:t>
            </a:r>
            <a:endParaRPr lang="en-US" sz="1200" dirty="0">
              <a:latin typeface="Arial" pitchFamily="34" charset="0"/>
              <a:cs typeface="Arial" pitchFamily="34" charset="0"/>
            </a:endParaRPr>
          </a:p>
          <a:p>
            <a:pPr lvl="1">
              <a:buFont typeface="Wingdings" pitchFamily="2" charset="2"/>
              <a:buChar char="ü"/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n=1 fistula formation</a:t>
            </a:r>
          </a:p>
          <a:p>
            <a:pPr lvl="1">
              <a:buFont typeface="Wingdings" pitchFamily="2" charset="2"/>
              <a:buChar char="ü"/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n=1 massive progress </a:t>
            </a:r>
          </a:p>
          <a:p>
            <a:pPr lvl="1">
              <a:buFont typeface="Wingdings" pitchFamily="2" charset="2"/>
              <a:buChar char="ü"/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n=1 superficial wound dehiscence. </a:t>
            </a:r>
            <a:endParaRPr lang="de-DE" sz="1200" dirty="0">
              <a:latin typeface="Arial" pitchFamily="34" charset="0"/>
              <a:cs typeface="Arial" pitchFamily="34" charset="0"/>
            </a:endParaRPr>
          </a:p>
          <a:p>
            <a:endParaRPr lang="de-DE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BC228B-90A1-D49C-3AB6-4712F4BB74D5}"/>
              </a:ext>
            </a:extLst>
          </p:cNvPr>
          <p:cNvSpPr txBox="1"/>
          <p:nvPr/>
        </p:nvSpPr>
        <p:spPr>
          <a:xfrm>
            <a:off x="23976" y="4148375"/>
            <a:ext cx="9144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000" b="0" i="0" dirty="0" err="1">
                <a:solidFill>
                  <a:srgbClr val="212121"/>
                </a:solidFill>
                <a:effectLst/>
                <a:latin typeface="system-ui"/>
              </a:rPr>
              <a:t>Fotopoulou</a:t>
            </a:r>
            <a:r>
              <a:rPr lang="en-GB" sz="1000" b="0" i="0" dirty="0">
                <a:solidFill>
                  <a:srgbClr val="212121"/>
                </a:solidFill>
                <a:effectLst/>
                <a:latin typeface="system-ui"/>
              </a:rPr>
              <a:t> C</a:t>
            </a:r>
            <a:r>
              <a:rPr lang="en-GB" sz="1000" dirty="0">
                <a:solidFill>
                  <a:srgbClr val="212121"/>
                </a:solidFill>
                <a:latin typeface="system-ui"/>
              </a:rPr>
              <a:t> et al </a:t>
            </a:r>
            <a:r>
              <a:rPr lang="en-GB" sz="1000" b="0" i="0" dirty="0">
                <a:solidFill>
                  <a:srgbClr val="212121"/>
                </a:solidFill>
                <a:effectLst/>
                <a:latin typeface="system-ui"/>
              </a:rPr>
              <a:t>Primary radical surgery in elderly patients with epithelial ovarian cancer: analysis of surgical outcome and long-term survival. IGC 2010</a:t>
            </a:r>
          </a:p>
          <a:p>
            <a:pPr algn="r"/>
            <a:r>
              <a:rPr lang="en-GB" sz="1000" b="0" i="0" dirty="0" err="1">
                <a:solidFill>
                  <a:srgbClr val="212121"/>
                </a:solidFill>
                <a:effectLst/>
                <a:latin typeface="system-ui"/>
              </a:rPr>
              <a:t>Fotopoulou</a:t>
            </a:r>
            <a:r>
              <a:rPr lang="en-GB" sz="1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en-GB" sz="1000" b="0" i="0" dirty="0" err="1">
                <a:solidFill>
                  <a:srgbClr val="212121"/>
                </a:solidFill>
                <a:effectLst/>
                <a:latin typeface="system-ui"/>
              </a:rPr>
              <a:t>CPrimary</a:t>
            </a:r>
            <a:r>
              <a:rPr lang="en-GB" sz="1000" b="0" i="0" dirty="0">
                <a:solidFill>
                  <a:srgbClr val="212121"/>
                </a:solidFill>
                <a:effectLst/>
                <a:latin typeface="system-ui"/>
              </a:rPr>
              <a:t> radical surgery in elderly patients with epithelial ovarian cancer: analysis of surgical outcome and long-term survival. IGC 2010.</a:t>
            </a:r>
          </a:p>
          <a:p>
            <a:pPr algn="r"/>
            <a:r>
              <a:rPr lang="en-GB" sz="1000" b="0" i="0" dirty="0" err="1">
                <a:solidFill>
                  <a:srgbClr val="212121"/>
                </a:solidFill>
                <a:effectLst/>
                <a:latin typeface="system-ui"/>
              </a:rPr>
              <a:t>Fotopoulou</a:t>
            </a:r>
            <a:r>
              <a:rPr lang="en-GB" sz="1000" b="0" i="0" dirty="0">
                <a:solidFill>
                  <a:srgbClr val="212121"/>
                </a:solidFill>
                <a:effectLst/>
                <a:latin typeface="system-ui"/>
              </a:rPr>
              <a:t> C et al. Surgical outcome and survival analysis of young patients with primary epithelial ovarian cancer. Anticancer Res. 2009 </a:t>
            </a:r>
          </a:p>
          <a:p>
            <a:pPr algn="r"/>
            <a:r>
              <a:rPr lang="en-GB" sz="1000" b="0" i="0" dirty="0">
                <a:solidFill>
                  <a:srgbClr val="212121"/>
                </a:solidFill>
                <a:effectLst/>
                <a:latin typeface="system-ui"/>
              </a:rPr>
              <a:t>Nasser S, Lathouras K, Impact of right upper quadrant cytoreductive techniques with extensive liver mobilization on postoperative hepatic function and risk of liver failure in patients with advanced ovarian cancer. </a:t>
            </a:r>
            <a:r>
              <a:rPr lang="en-GB" sz="1000" dirty="0">
                <a:solidFill>
                  <a:srgbClr val="212121"/>
                </a:solidFill>
                <a:latin typeface="system-ui"/>
              </a:rPr>
              <a:t>IGC </a:t>
            </a:r>
            <a:r>
              <a:rPr lang="en-GB" sz="1000" b="0" i="0" dirty="0">
                <a:solidFill>
                  <a:srgbClr val="212121"/>
                </a:solidFill>
                <a:effectLst/>
                <a:latin typeface="system-ui"/>
              </a:rPr>
              <a:t>2018</a:t>
            </a:r>
            <a:br>
              <a:rPr lang="en-GB" sz="1000" b="0" i="0" dirty="0">
                <a:solidFill>
                  <a:srgbClr val="212121"/>
                </a:solidFill>
                <a:effectLst/>
                <a:latin typeface="system-ui"/>
              </a:rPr>
            </a:br>
            <a:r>
              <a:rPr lang="en-GB" sz="1000" b="0" i="0" dirty="0">
                <a:solidFill>
                  <a:srgbClr val="212121"/>
                </a:solidFill>
                <a:effectLst/>
                <a:latin typeface="system-ui"/>
              </a:rPr>
              <a:t>Lathouras K. Diagnostic value of post-operative platelet-to-white blood cell ratio after splenectomy in patients with advanced ovarian cancer. Int J </a:t>
            </a:r>
            <a:r>
              <a:rPr lang="en-GB" sz="1000" b="0" i="0" dirty="0" err="1">
                <a:solidFill>
                  <a:srgbClr val="212121"/>
                </a:solidFill>
                <a:effectLst/>
                <a:latin typeface="system-ui"/>
              </a:rPr>
              <a:t>Gynecol</a:t>
            </a:r>
            <a:r>
              <a:rPr lang="en-GB" sz="1000" b="0" i="0" dirty="0">
                <a:solidFill>
                  <a:srgbClr val="212121"/>
                </a:solidFill>
                <a:effectLst/>
                <a:latin typeface="system-ui"/>
              </a:rPr>
              <a:t> Cancer. 2019 Oct</a:t>
            </a:r>
            <a:endParaRPr lang="en-GR" sz="1000" dirty="0"/>
          </a:p>
        </p:txBody>
      </p:sp>
    </p:spTree>
    <p:extLst>
      <p:ext uri="{BB962C8B-B14F-4D97-AF65-F5344CB8AC3E}">
        <p14:creationId xmlns:p14="http://schemas.microsoft.com/office/powerpoint/2010/main" val="20428040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AE21613-CDE4-4A8D-A40A-08EC8F5E40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5715" y="0"/>
            <a:ext cx="915543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F7CA863-FC83-480D-A538-5D81DD775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93025"/>
            <a:ext cx="9144000" cy="1957848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2 - Τίτλος"/>
          <p:cNvSpPr>
            <a:spLocks noGrp="1"/>
          </p:cNvSpPr>
          <p:nvPr>
            <p:ph type="ctrTitle"/>
          </p:nvPr>
        </p:nvSpPr>
        <p:spPr>
          <a:xfrm>
            <a:off x="0" y="3843846"/>
            <a:ext cx="7759545" cy="1104168"/>
          </a:xfrm>
        </p:spPr>
        <p:txBody>
          <a:bodyPr anchor="b">
            <a:normAutofit/>
          </a:bodyPr>
          <a:lstStyle/>
          <a:p>
            <a:pPr algn="ctr"/>
            <a:r>
              <a:rPr lang="en-GB" sz="2000" dirty="0"/>
              <a:t>Ultra – radical  Debulking  Cytoreductive  Surgery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B1EB9B-AD12-9C72-1231-BE60F2CE0A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81"/>
          <a:stretch/>
        </p:blipFill>
        <p:spPr>
          <a:xfrm>
            <a:off x="179512" y="111200"/>
            <a:ext cx="3269821" cy="1839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58B7AD-2822-5DBF-F78D-284967D181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024" y="29761"/>
            <a:ext cx="3915855" cy="139991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76A193E-F1A8-4E35-93AD-7D6F3ADC5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84192" y="3833622"/>
            <a:ext cx="810678" cy="810676"/>
            <a:chOff x="9685338" y="4460675"/>
            <a:chExt cx="1080904" cy="1080902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FA708A5-1C32-4D1E-9A8E-8E8A9C4B0C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8089150-355B-41C0-8D9A-09C783E5B5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Picture 2">
            <a:extLst>
              <a:ext uri="{FF2B5EF4-FFF2-40B4-BE49-F238E27FC236}">
                <a16:creationId xmlns:a16="http://schemas.microsoft.com/office/drawing/2014/main" id="{4EB31723-024A-11C5-8C90-5CCE6790D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44613" y="1872206"/>
            <a:ext cx="3419875" cy="1923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52CCDAE2-667A-C714-BE46-4F3F43E8CB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512" y="1923678"/>
            <a:ext cx="3587072" cy="12252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53DBA0-B28B-3959-6B10-0EF892F339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0221" y="2967595"/>
            <a:ext cx="2477761" cy="110416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47EF1E0-2203-187A-FF94-9340CD4B86AE}"/>
              </a:ext>
            </a:extLst>
          </p:cNvPr>
          <p:cNvSpPr txBox="1">
            <a:spLocks/>
          </p:cNvSpPr>
          <p:nvPr/>
        </p:nvSpPr>
        <p:spPr>
          <a:xfrm>
            <a:off x="3153280" y="1557247"/>
            <a:ext cx="3915855" cy="3222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kern="1200" cap="none" baseline="0">
                <a:blipFill dpi="0" rotWithShape="1">
                  <a:blip r:embed="rId6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/>
              <a:t>Complications</a:t>
            </a:r>
            <a:endParaRPr lang="en-GR" sz="28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D277E-640F-734D-9067-96EAC1A973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4086" y="1074167"/>
            <a:ext cx="7652330" cy="2145655"/>
          </a:xfrm>
        </p:spPr>
        <p:txBody>
          <a:bodyPr/>
          <a:lstStyle/>
          <a:p>
            <a:pPr algn="ctr"/>
            <a:r>
              <a:rPr lang="en-GR" sz="3000" dirty="0"/>
              <a:t>   Neoadjuant Chemotherapy + IDS</a:t>
            </a:r>
          </a:p>
        </p:txBody>
      </p:sp>
    </p:spTree>
    <p:extLst>
      <p:ext uri="{BB962C8B-B14F-4D97-AF65-F5344CB8AC3E}">
        <p14:creationId xmlns:p14="http://schemas.microsoft.com/office/powerpoint/2010/main" val="26479029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DBEF9-9537-A9ED-9290-8B39E1E0F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56954"/>
            <a:ext cx="8755206" cy="1207008"/>
          </a:xfrm>
        </p:spPr>
        <p:txBody>
          <a:bodyPr>
            <a:normAutofit/>
          </a:bodyPr>
          <a:lstStyle/>
          <a:p>
            <a:pPr algn="ctr"/>
            <a:r>
              <a:rPr lang="en-GR" sz="2800" dirty="0"/>
              <a:t>Neo adjuvant Chemotherapy + IDS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883BE80-A0B1-0873-3856-E25F6418054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51520" y="1419622"/>
                <a:ext cx="8755206" cy="335695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GR" dirty="0"/>
                  <a:t>Stage IV disease (with multiple above diaphragm carcinosis / multiple liver parencymal carcinosis)</a:t>
                </a:r>
              </a:p>
              <a:p>
                <a:r>
                  <a:rPr lang="en-GR" dirty="0"/>
                  <a:t>Mesenteric root carcinosis</a:t>
                </a:r>
              </a:p>
              <a:p>
                <a:r>
                  <a:rPr lang="en-GR" dirty="0"/>
                  <a:t>Gastric carcinosis</a:t>
                </a:r>
              </a:p>
              <a:p>
                <a:r>
                  <a:rPr lang="en-GR" dirty="0"/>
                  <a:t>Porta Hepatis carcinosis</a:t>
                </a:r>
              </a:p>
              <a:p>
                <a:r>
                  <a:rPr lang="en-GR" dirty="0"/>
                  <a:t>PS </a:t>
                </a:r>
                <a14:m>
                  <m:oMath xmlns:m="http://schemas.openxmlformats.org/officeDocument/2006/math">
                    <m:r>
                      <a:rPr lang="en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GB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endParaRPr lang="en-GR" dirty="0"/>
              </a:p>
              <a:p>
                <a:r>
                  <a:rPr lang="en-GR" dirty="0"/>
                  <a:t>PE</a:t>
                </a:r>
              </a:p>
              <a:p>
                <a:r>
                  <a:rPr lang="en-GR" dirty="0"/>
                  <a:t>DVT</a:t>
                </a:r>
              </a:p>
              <a:p>
                <a:r>
                  <a:rPr lang="en-GR" dirty="0"/>
                  <a:t>COMORBITIES ?</a:t>
                </a:r>
              </a:p>
              <a:p>
                <a:r>
                  <a:rPr lang="en-GR" dirty="0"/>
                  <a:t>AGE ?</a:t>
                </a:r>
              </a:p>
              <a:p>
                <a:r>
                  <a:rPr lang="en-GR" dirty="0"/>
                  <a:t>NO ACCESS TO SURGICAL ONCOLOGY SURGEON/ CENTRE ?</a:t>
                </a:r>
              </a:p>
              <a:p>
                <a:r>
                  <a:rPr lang="en-GB" dirty="0"/>
                  <a:t>N</a:t>
                </a:r>
                <a:r>
                  <a:rPr lang="en-GR" dirty="0"/>
                  <a:t>o understanding of the complexity/complications of surgery </a:t>
                </a:r>
                <a:r>
                  <a:rPr lang="en-GB" dirty="0"/>
                  <a:t>or patients that do not want surgery</a:t>
                </a:r>
                <a:endParaRPr lang="en-US" dirty="0"/>
              </a:p>
              <a:p>
                <a:endParaRPr lang="en-GR" dirty="0"/>
              </a:p>
              <a:p>
                <a:endParaRPr lang="en-GR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883BE80-A0B1-0873-3856-E25F641805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0" y="1419622"/>
                <a:ext cx="8755206" cy="3356958"/>
              </a:xfrm>
              <a:blipFill>
                <a:blip r:embed="rId2"/>
                <a:stretch>
                  <a:fillRect t="-1880"/>
                </a:stretch>
              </a:blipFill>
            </p:spPr>
            <p:txBody>
              <a:bodyPr/>
              <a:lstStyle/>
              <a:p>
                <a:r>
                  <a:rPr lang="en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73925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D97A8D-C97F-3C8A-F976-256DFEF0B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36" y="205401"/>
            <a:ext cx="3470144" cy="1779918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E4BDFEEE-4B56-00D5-864A-3B36674DA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19505"/>
          <a:stretch>
            <a:fillRect/>
          </a:stretch>
        </p:blipFill>
        <p:spPr bwMode="auto">
          <a:xfrm>
            <a:off x="4283968" y="2042469"/>
            <a:ext cx="4164013" cy="1574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B41F4F-52E6-17E3-BA44-1DA783FC9737}"/>
              </a:ext>
            </a:extLst>
          </p:cNvPr>
          <p:cNvSpPr txBox="1"/>
          <p:nvPr/>
        </p:nvSpPr>
        <p:spPr>
          <a:xfrm>
            <a:off x="0" y="3723878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latin typeface="Arial" pitchFamily="34" charset="0"/>
                <a:cs typeface="Arial" pitchFamily="34" charset="0"/>
              </a:rPr>
              <a:t>Postoperative rates of 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adverse effects and mortality tended to be higher after primary </a:t>
            </a:r>
            <a:r>
              <a:rPr lang="en-US" sz="1600" b="1" dirty="0" err="1">
                <a:latin typeface="Arial" pitchFamily="34" charset="0"/>
                <a:cs typeface="Arial" pitchFamily="34" charset="0"/>
              </a:rPr>
              <a:t>debulking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than </a:t>
            </a:r>
            <a:r>
              <a:rPr lang="de-DE" sz="1600" b="1" dirty="0">
                <a:latin typeface="Arial" pitchFamily="34" charset="0"/>
                <a:cs typeface="Arial" pitchFamily="34" charset="0"/>
              </a:rPr>
              <a:t>after interval debulking.</a:t>
            </a:r>
          </a:p>
          <a:p>
            <a:endParaRPr lang="en-US" sz="1600" b="1" dirty="0">
              <a:solidFill>
                <a:srgbClr val="A2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600" b="1" i="1" dirty="0">
                <a:solidFill>
                  <a:srgbClr val="A20000"/>
                </a:solidFill>
                <a:latin typeface="Arial" pitchFamily="34" charset="0"/>
                <a:cs typeface="Arial" pitchFamily="34" charset="0"/>
              </a:rPr>
              <a:t>… but: </a:t>
            </a:r>
            <a:r>
              <a:rPr lang="en-US" sz="1600" b="1" dirty="0">
                <a:solidFill>
                  <a:srgbClr val="A20000"/>
                </a:solidFill>
                <a:latin typeface="Arial" pitchFamily="34" charset="0"/>
                <a:cs typeface="Arial" pitchFamily="34" charset="0"/>
              </a:rPr>
              <a:t>Complete resection of all macroscopic disease (at primary or interval surgery) was the </a:t>
            </a:r>
            <a:r>
              <a:rPr lang="en-US" sz="1600" b="1" i="1" dirty="0">
                <a:solidFill>
                  <a:srgbClr val="A20000"/>
                </a:solidFill>
                <a:latin typeface="Arial" pitchFamily="34" charset="0"/>
                <a:cs typeface="Arial" pitchFamily="34" charset="0"/>
              </a:rPr>
              <a:t>strongest independent variable </a:t>
            </a:r>
            <a:r>
              <a:rPr lang="en-US" sz="1600" b="1" dirty="0">
                <a:solidFill>
                  <a:srgbClr val="A20000"/>
                </a:solidFill>
                <a:latin typeface="Arial" pitchFamily="34" charset="0"/>
                <a:cs typeface="Arial" pitchFamily="34" charset="0"/>
              </a:rPr>
              <a:t>in predicting overall survival.</a:t>
            </a:r>
            <a:endParaRPr lang="de-DE" sz="1600" b="1" dirty="0">
              <a:solidFill>
                <a:srgbClr val="A2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41D65C-A83D-6F98-9359-8BDE6A2F6D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2272864"/>
            <a:ext cx="3382144" cy="11703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094643-B003-0466-814A-6487DAB5A4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4496" y="205401"/>
            <a:ext cx="3686498" cy="144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1138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roup 191">
            <a:extLst>
              <a:ext uri="{FF2B5EF4-FFF2-40B4-BE49-F238E27FC236}">
                <a16:creationId xmlns:a16="http://schemas.microsoft.com/office/drawing/2014/main" id="{8E517B64-8E09-4304-8D71-7EDCAB04A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551293" y="4672260"/>
            <a:ext cx="342900" cy="342900"/>
            <a:chOff x="11361456" y="6195813"/>
            <a:chExt cx="548640" cy="548640"/>
          </a:xfrm>
        </p:grpSpPr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C5E58E8F-F745-4CB3-8EB2-71B3C5347E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0943A29A-CD4A-4902-BECB-F71F97E8C6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195" name="Rectangle 194">
            <a:extLst>
              <a:ext uri="{FF2B5EF4-FFF2-40B4-BE49-F238E27FC236}">
                <a16:creationId xmlns:a16="http://schemas.microsoft.com/office/drawing/2014/main" id="{68598658-8579-447E-B96E-7C0CDFF69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43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6EAEFD1B-6AFB-4ECA-A47F-11A07AEAF6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5143499"/>
          </a:xfrm>
          <a:prstGeom prst="rect">
            <a:avLst/>
          </a:prstGeom>
          <a:blipFill dpi="0" rotWithShape="1">
            <a:blip r:embed="rId4">
              <a:alphaModFix amt="5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83D5706E-D323-4862-B67C-73000F1847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8" y="360044"/>
            <a:ext cx="8428482" cy="442341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94345" y="339502"/>
            <a:ext cx="4465687" cy="3293442"/>
          </a:xfrm>
          <a:prstGeom prst="rect">
            <a:avLst/>
          </a:prstGeom>
          <a:noFill/>
        </p:spPr>
      </p:pic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4099205" y="2211710"/>
            <a:ext cx="4649259" cy="24534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tint val="75000"/>
                <a:shade val="58000"/>
                <a:satMod val="120000"/>
              </a:schemeClr>
              <a:schemeClr val="bg1">
                <a:tint val="50000"/>
                <a:shade val="96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08" name="Group 70">
            <a:extLst>
              <a:ext uri="{FF2B5EF4-FFF2-40B4-BE49-F238E27FC236}">
                <a16:creationId xmlns:a16="http://schemas.microsoft.com/office/drawing/2014/main" id="{2A313B03-D361-4EC9-AF52-0B3C1C92C2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551293" y="4672260"/>
            <a:ext cx="342900" cy="342900"/>
            <a:chOff x="11361456" y="6195813"/>
            <a:chExt cx="548640" cy="548640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5E79CB85-A08A-4579-86F6-A8AA97551B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D6C61C9C-364D-4CB6-B9D1-1A6F50F6A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72709" name="Freeform: Shape 74">
            <a:extLst>
              <a:ext uri="{FF2B5EF4-FFF2-40B4-BE49-F238E27FC236}">
                <a16:creationId xmlns:a16="http://schemas.microsoft.com/office/drawing/2014/main" id="{3E9FBC8E-8666-4442-8D7D-B250510CD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263" y="1503"/>
            <a:ext cx="8181474" cy="5140494"/>
          </a:xfrm>
          <a:custGeom>
            <a:avLst/>
            <a:gdLst>
              <a:gd name="connsiteX0" fmla="*/ 9059740 w 10908632"/>
              <a:gd name="connsiteY0" fmla="*/ 0 h 6853991"/>
              <a:gd name="connsiteX1" fmla="*/ 9694921 w 10908632"/>
              <a:gd name="connsiteY1" fmla="*/ 0 h 6853991"/>
              <a:gd name="connsiteX2" fmla="*/ 9825053 w 10908632"/>
              <a:gd name="connsiteY2" fmla="*/ 165594 h 6853991"/>
              <a:gd name="connsiteX3" fmla="*/ 10908632 w 10908632"/>
              <a:gd name="connsiteY3" fmla="*/ 3429000 h 6853991"/>
              <a:gd name="connsiteX4" fmla="*/ 9825053 w 10908632"/>
              <a:gd name="connsiteY4" fmla="*/ 6692406 h 6853991"/>
              <a:gd name="connsiteX5" fmla="*/ 9698072 w 10908632"/>
              <a:gd name="connsiteY5" fmla="*/ 6853991 h 6853991"/>
              <a:gd name="connsiteX6" fmla="*/ 9063562 w 10908632"/>
              <a:gd name="connsiteY6" fmla="*/ 6853991 h 6853991"/>
              <a:gd name="connsiteX7" fmla="*/ 9138428 w 10908632"/>
              <a:gd name="connsiteY7" fmla="*/ 6775466 h 6853991"/>
              <a:gd name="connsiteX8" fmla="*/ 10431379 w 10908632"/>
              <a:gd name="connsiteY8" fmla="*/ 3429000 h 6853991"/>
              <a:gd name="connsiteX9" fmla="*/ 9138428 w 10908632"/>
              <a:gd name="connsiteY9" fmla="*/ 82534 h 6853991"/>
              <a:gd name="connsiteX10" fmla="*/ 2037821 w 10908632"/>
              <a:gd name="connsiteY10" fmla="*/ 0 h 6853991"/>
              <a:gd name="connsiteX11" fmla="*/ 8870811 w 10908632"/>
              <a:gd name="connsiteY11" fmla="*/ 0 h 6853991"/>
              <a:gd name="connsiteX12" fmla="*/ 8877212 w 10908632"/>
              <a:gd name="connsiteY12" fmla="*/ 6103 h 6853991"/>
              <a:gd name="connsiteX13" fmla="*/ 10295021 w 10908632"/>
              <a:gd name="connsiteY13" fmla="*/ 3429000 h 6853991"/>
              <a:gd name="connsiteX14" fmla="*/ 8877212 w 10908632"/>
              <a:gd name="connsiteY14" fmla="*/ 6851897 h 6853991"/>
              <a:gd name="connsiteX15" fmla="*/ 8875015 w 10908632"/>
              <a:gd name="connsiteY15" fmla="*/ 6853991 h 6853991"/>
              <a:gd name="connsiteX16" fmla="*/ 2033617 w 10908632"/>
              <a:gd name="connsiteY16" fmla="*/ 6853991 h 6853991"/>
              <a:gd name="connsiteX17" fmla="*/ 2031421 w 10908632"/>
              <a:gd name="connsiteY17" fmla="*/ 6851897 h 6853991"/>
              <a:gd name="connsiteX18" fmla="*/ 613611 w 10908632"/>
              <a:gd name="connsiteY18" fmla="*/ 3429000 h 6853991"/>
              <a:gd name="connsiteX19" fmla="*/ 2031420 w 10908632"/>
              <a:gd name="connsiteY19" fmla="*/ 6103 h 6853991"/>
              <a:gd name="connsiteX20" fmla="*/ 1213711 w 10908632"/>
              <a:gd name="connsiteY20" fmla="*/ 0 h 6853991"/>
              <a:gd name="connsiteX21" fmla="*/ 1848893 w 10908632"/>
              <a:gd name="connsiteY21" fmla="*/ 0 h 6853991"/>
              <a:gd name="connsiteX22" fmla="*/ 1770204 w 10908632"/>
              <a:gd name="connsiteY22" fmla="*/ 82534 h 6853991"/>
              <a:gd name="connsiteX23" fmla="*/ 477253 w 10908632"/>
              <a:gd name="connsiteY23" fmla="*/ 3429000 h 6853991"/>
              <a:gd name="connsiteX24" fmla="*/ 1770204 w 10908632"/>
              <a:gd name="connsiteY24" fmla="*/ 6775466 h 6853991"/>
              <a:gd name="connsiteX25" fmla="*/ 1845071 w 10908632"/>
              <a:gd name="connsiteY25" fmla="*/ 6853991 h 6853991"/>
              <a:gd name="connsiteX26" fmla="*/ 1210561 w 10908632"/>
              <a:gd name="connsiteY26" fmla="*/ 6853991 h 6853991"/>
              <a:gd name="connsiteX27" fmla="*/ 1083579 w 10908632"/>
              <a:gd name="connsiteY27" fmla="*/ 6692406 h 6853991"/>
              <a:gd name="connsiteX28" fmla="*/ 0 w 10908632"/>
              <a:gd name="connsiteY28" fmla="*/ 3429000 h 6853991"/>
              <a:gd name="connsiteX29" fmla="*/ 1083579 w 10908632"/>
              <a:gd name="connsiteY29" fmla="*/ 165594 h 6853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0908632" h="6853991">
                <a:moveTo>
                  <a:pt x="9059740" y="0"/>
                </a:moveTo>
                <a:lnTo>
                  <a:pt x="9694921" y="0"/>
                </a:lnTo>
                <a:lnTo>
                  <a:pt x="9825053" y="165594"/>
                </a:lnTo>
                <a:cubicBezTo>
                  <a:pt x="10505610" y="1075607"/>
                  <a:pt x="10908632" y="2205238"/>
                  <a:pt x="10908632" y="3429000"/>
                </a:cubicBezTo>
                <a:cubicBezTo>
                  <a:pt x="10908632" y="4652762"/>
                  <a:pt x="10505610" y="5782393"/>
                  <a:pt x="9825053" y="6692406"/>
                </a:cubicBezTo>
                <a:lnTo>
                  <a:pt x="9698072" y="6853991"/>
                </a:lnTo>
                <a:lnTo>
                  <a:pt x="9063562" y="6853991"/>
                </a:lnTo>
                <a:lnTo>
                  <a:pt x="9138428" y="6775466"/>
                </a:lnTo>
                <a:cubicBezTo>
                  <a:pt x="9941761" y="5891604"/>
                  <a:pt x="10431379" y="4717480"/>
                  <a:pt x="10431379" y="3429000"/>
                </a:cubicBezTo>
                <a:cubicBezTo>
                  <a:pt x="10431379" y="2140521"/>
                  <a:pt x="9941761" y="966397"/>
                  <a:pt x="9138428" y="82534"/>
                </a:cubicBezTo>
                <a:close/>
                <a:moveTo>
                  <a:pt x="2037821" y="0"/>
                </a:moveTo>
                <a:lnTo>
                  <a:pt x="8870811" y="0"/>
                </a:lnTo>
                <a:lnTo>
                  <a:pt x="8877212" y="6103"/>
                </a:lnTo>
                <a:cubicBezTo>
                  <a:pt x="9753207" y="882099"/>
                  <a:pt x="10295021" y="2092275"/>
                  <a:pt x="10295021" y="3429000"/>
                </a:cubicBezTo>
                <a:cubicBezTo>
                  <a:pt x="10295021" y="4765725"/>
                  <a:pt x="9753207" y="5975902"/>
                  <a:pt x="8877212" y="6851897"/>
                </a:cubicBezTo>
                <a:lnTo>
                  <a:pt x="8875015" y="6853991"/>
                </a:lnTo>
                <a:lnTo>
                  <a:pt x="2033617" y="6853991"/>
                </a:lnTo>
                <a:lnTo>
                  <a:pt x="2031421" y="6851897"/>
                </a:lnTo>
                <a:cubicBezTo>
                  <a:pt x="1155426" y="5975902"/>
                  <a:pt x="613611" y="4765725"/>
                  <a:pt x="613611" y="3429000"/>
                </a:cubicBezTo>
                <a:cubicBezTo>
                  <a:pt x="613611" y="2092275"/>
                  <a:pt x="1155425" y="882099"/>
                  <a:pt x="2031420" y="6103"/>
                </a:cubicBezTo>
                <a:close/>
                <a:moveTo>
                  <a:pt x="1213711" y="0"/>
                </a:moveTo>
                <a:lnTo>
                  <a:pt x="1848893" y="0"/>
                </a:lnTo>
                <a:lnTo>
                  <a:pt x="1770204" y="82534"/>
                </a:lnTo>
                <a:cubicBezTo>
                  <a:pt x="966871" y="966397"/>
                  <a:pt x="477253" y="2140521"/>
                  <a:pt x="477253" y="3429000"/>
                </a:cubicBezTo>
                <a:cubicBezTo>
                  <a:pt x="477253" y="4717480"/>
                  <a:pt x="966872" y="5891604"/>
                  <a:pt x="1770204" y="6775466"/>
                </a:cubicBezTo>
                <a:lnTo>
                  <a:pt x="1845071" y="6853991"/>
                </a:lnTo>
                <a:lnTo>
                  <a:pt x="1210561" y="6853991"/>
                </a:lnTo>
                <a:lnTo>
                  <a:pt x="1083579" y="6692406"/>
                </a:lnTo>
                <a:cubicBezTo>
                  <a:pt x="403022" y="5782393"/>
                  <a:pt x="0" y="4652762"/>
                  <a:pt x="0" y="3429000"/>
                </a:cubicBezTo>
                <a:cubicBezTo>
                  <a:pt x="0" y="2205238"/>
                  <a:pt x="403022" y="1075607"/>
                  <a:pt x="1083579" y="16559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068920" y="694440"/>
            <a:ext cx="5006160" cy="3754619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6BDFBD-598B-4840-8976-C376ACA9DF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7237" y="0"/>
            <a:ext cx="551267" cy="569243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F58757-75CF-E68F-56A0-D82F332F6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1590"/>
            <a:ext cx="9144000" cy="43514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9D878E-4151-B8FF-FFC5-D316EA1C3FAA}"/>
              </a:ext>
            </a:extLst>
          </p:cNvPr>
          <p:cNvSpPr txBox="1"/>
          <p:nvPr/>
        </p:nvSpPr>
        <p:spPr>
          <a:xfrm>
            <a:off x="1115616" y="411510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R" dirty="0"/>
              <a:t> </a:t>
            </a:r>
            <a:r>
              <a:rPr lang="en-GR" sz="2000" b="1" dirty="0"/>
              <a:t>SURGERY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B9C21C-4BF0-D408-2335-64773898E00E}"/>
              </a:ext>
            </a:extLst>
          </p:cNvPr>
          <p:cNvSpPr txBox="1"/>
          <p:nvPr/>
        </p:nvSpPr>
        <p:spPr>
          <a:xfrm>
            <a:off x="3426577" y="411510"/>
            <a:ext cx="23695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R" sz="2000" b="1" dirty="0"/>
              <a:t>CHEMOTHERAPY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FCAD7C-CABC-214F-2A10-C4310230DB05}"/>
              </a:ext>
            </a:extLst>
          </p:cNvPr>
          <p:cNvSpPr txBox="1"/>
          <p:nvPr/>
        </p:nvSpPr>
        <p:spPr>
          <a:xfrm>
            <a:off x="6536696" y="411510"/>
            <a:ext cx="17077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R" sz="2000" b="1" dirty="0"/>
              <a:t>MAINTANCE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9124F1-2154-26AA-0848-0A2111EE0F04}"/>
              </a:ext>
            </a:extLst>
          </p:cNvPr>
          <p:cNvSpPr txBox="1"/>
          <p:nvPr/>
        </p:nvSpPr>
        <p:spPr>
          <a:xfrm>
            <a:off x="-39357" y="5217462"/>
            <a:ext cx="9144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en-GB" sz="1000" dirty="0">
                <a:solidFill>
                  <a:schemeClr val="bg1"/>
                </a:solidFill>
              </a:rPr>
              <a:t>CCN, Ovarian Cancer, Version 1.2020, https:// </a:t>
            </a:r>
            <a:r>
              <a:rPr lang="en-GB" sz="1000" dirty="0" err="1">
                <a:solidFill>
                  <a:schemeClr val="bg1"/>
                </a:solidFill>
              </a:rPr>
              <a:t>www.nccn.org</a:t>
            </a:r>
            <a:r>
              <a:rPr lang="en-GB" sz="1000" dirty="0">
                <a:solidFill>
                  <a:schemeClr val="bg1"/>
                </a:solidFill>
              </a:rPr>
              <a:t>/professionals/</a:t>
            </a:r>
            <a:r>
              <a:rPr lang="en-GB" sz="1000" dirty="0" err="1">
                <a:solidFill>
                  <a:schemeClr val="bg1"/>
                </a:solidFill>
              </a:rPr>
              <a:t>physician_gls</a:t>
            </a:r>
            <a:r>
              <a:rPr lang="en-GB" sz="1000" dirty="0">
                <a:solidFill>
                  <a:schemeClr val="bg1"/>
                </a:solidFill>
              </a:rPr>
              <a:t>/pdf/</a:t>
            </a:r>
            <a:r>
              <a:rPr lang="en-GB" sz="1000" dirty="0" err="1">
                <a:solidFill>
                  <a:schemeClr val="bg1"/>
                </a:solidFill>
              </a:rPr>
              <a:t>ovarian_blocks.pdf</a:t>
            </a:r>
            <a:r>
              <a:rPr lang="en-GB" sz="1000" dirty="0">
                <a:solidFill>
                  <a:schemeClr val="bg1"/>
                </a:solidFill>
              </a:rPr>
              <a:t> 2020 (Updated 3/11/2020. Accessed 5/2020)</a:t>
            </a:r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1564235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118BA95-03E7-41B7-B442-0AF8C0A7F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799C3D5-7D55-4046-808C-F290F456D6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5776" y="1259676"/>
            <a:ext cx="2624148" cy="2624144"/>
            <a:chOff x="1061035" y="1679569"/>
            <a:chExt cx="3498864" cy="3498858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59D8741-EAD6-41B1-A882-70D70FC358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61035" y="1679569"/>
              <a:ext cx="3498864" cy="3498858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400000"/>
                        </a14:imgEffect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5444F36-3103-4D11-A25F-C054D4606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46134" y="1864667"/>
              <a:ext cx="3128666" cy="312866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8" y="1782646"/>
            <a:ext cx="1980485" cy="1578205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2100" dirty="0">
                <a:solidFill>
                  <a:srgbClr val="FFFFFF"/>
                </a:solidFill>
              </a:rPr>
              <a:t>Conclusions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D9B3EAD-A2B3-42C4-927C-3455E3E69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626708" y="2541494"/>
            <a:ext cx="2743200" cy="60512"/>
          </a:xfrm>
          <a:prstGeom prst="rect">
            <a:avLst/>
          </a:prstGeom>
          <a:blipFill dpi="0" rotWithShape="1">
            <a:blip r:embed="rId5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0467" y="699542"/>
            <a:ext cx="4941248" cy="4248472"/>
          </a:xfrm>
        </p:spPr>
        <p:txBody>
          <a:bodyPr anchor="ctr">
            <a:norm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sz="2400" dirty="0"/>
              <a:t>Individualized </a:t>
            </a:r>
            <a:r>
              <a:rPr lang="en-GB" sz="2400" dirty="0"/>
              <a:t>medical treatment</a:t>
            </a:r>
            <a:endParaRPr lang="en-US" sz="2400" dirty="0"/>
          </a:p>
          <a:p>
            <a:endParaRPr lang="en-US" dirty="0"/>
          </a:p>
          <a:p>
            <a:endParaRPr lang="en-US" sz="2000" dirty="0"/>
          </a:p>
          <a:p>
            <a:pPr algn="ctr"/>
            <a:r>
              <a:rPr lang="en-US" sz="2000" dirty="0">
                <a:solidFill>
                  <a:srgbClr val="C00000"/>
                </a:solidFill>
              </a:rPr>
              <a:t>“Right treatment to the right patient”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1592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118BA95-03E7-41B7-B442-0AF8C0A7F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799C3D5-7D55-4046-808C-F290F456D6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5776" y="1259676"/>
            <a:ext cx="2624148" cy="2624144"/>
            <a:chOff x="1061035" y="1679569"/>
            <a:chExt cx="3498864" cy="3498858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59D8741-EAD6-41B1-A882-70D70FC358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61035" y="1679569"/>
              <a:ext cx="3498864" cy="3498858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400000"/>
                        </a14:imgEffect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5444F36-3103-4D11-A25F-C054D4606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46134" y="1864667"/>
              <a:ext cx="3128666" cy="312866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8" y="1782646"/>
            <a:ext cx="1980485" cy="1578205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2100" dirty="0">
                <a:solidFill>
                  <a:srgbClr val="FFFFFF"/>
                </a:solidFill>
              </a:rPr>
              <a:t>Conclusions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D9B3EAD-A2B3-42C4-927C-3455E3E69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626708" y="2541494"/>
            <a:ext cx="2743200" cy="60512"/>
          </a:xfrm>
          <a:prstGeom prst="rect">
            <a:avLst/>
          </a:prstGeom>
          <a:blipFill dpi="0" rotWithShape="1">
            <a:blip r:embed="rId5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0467" y="0"/>
            <a:ext cx="4941248" cy="5143500"/>
          </a:xfrm>
        </p:spPr>
        <p:txBody>
          <a:bodyPr anchor="ctr">
            <a:normAutofit/>
          </a:bodyPr>
          <a:lstStyle/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Research in </a:t>
            </a:r>
            <a:r>
              <a:rPr lang="en-US" sz="2400" dirty="0" err="1"/>
              <a:t>tumour</a:t>
            </a:r>
            <a:r>
              <a:rPr lang="en-US" sz="2400" dirty="0"/>
              <a:t> biology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0343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118BA95-03E7-41B7-B442-0AF8C0A7F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799C3D5-7D55-4046-808C-F290F456D6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5776" y="1259676"/>
            <a:ext cx="2624148" cy="2624144"/>
            <a:chOff x="1061035" y="1679569"/>
            <a:chExt cx="3498864" cy="3498858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59D8741-EAD6-41B1-A882-70D70FC358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61035" y="1679569"/>
              <a:ext cx="3498864" cy="3498858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400000"/>
                        </a14:imgEffect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5444F36-3103-4D11-A25F-C054D4606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46134" y="1864667"/>
              <a:ext cx="3128666" cy="312866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8" y="1782646"/>
            <a:ext cx="1980485" cy="1578205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2100" dirty="0">
                <a:solidFill>
                  <a:srgbClr val="FFFFFF"/>
                </a:solidFill>
              </a:rPr>
              <a:t>Conclusions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D9B3EAD-A2B3-42C4-927C-3455E3E69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626708" y="2541494"/>
            <a:ext cx="2743200" cy="60512"/>
          </a:xfrm>
          <a:prstGeom prst="rect">
            <a:avLst/>
          </a:prstGeom>
          <a:blipFill dpi="0" rotWithShape="1">
            <a:blip r:embed="rId5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0467" y="699542"/>
            <a:ext cx="4941248" cy="424847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GB" sz="1600" b="1" dirty="0">
                <a:solidFill>
                  <a:srgbClr val="C00000"/>
                </a:solidFill>
              </a:rPr>
              <a:t>Antiangiogenic therapy</a:t>
            </a:r>
          </a:p>
          <a:p>
            <a:r>
              <a:rPr lang="en-GB" dirty="0"/>
              <a:t>Bevacizumab</a:t>
            </a:r>
            <a:r>
              <a:rPr lang="en-GB" sz="1600" b="1" dirty="0">
                <a:solidFill>
                  <a:srgbClr val="C00000"/>
                </a:solidFill>
              </a:rPr>
              <a:t> </a:t>
            </a:r>
          </a:p>
          <a:p>
            <a:endParaRPr lang="en-GB" sz="1600" b="1" dirty="0">
              <a:solidFill>
                <a:srgbClr val="C00000"/>
              </a:solidFill>
            </a:endParaRPr>
          </a:p>
          <a:p>
            <a:endParaRPr lang="en-US" sz="1600" b="1" dirty="0">
              <a:solidFill>
                <a:srgbClr val="C00000"/>
              </a:solidFill>
            </a:endParaRPr>
          </a:p>
          <a:p>
            <a:r>
              <a:rPr lang="en-GB" sz="1600" b="1" dirty="0">
                <a:solidFill>
                  <a:srgbClr val="C00000"/>
                </a:solidFill>
              </a:rPr>
              <a:t>PARP inhibitors</a:t>
            </a:r>
          </a:p>
          <a:p>
            <a:r>
              <a:rPr lang="en-GB" dirty="0"/>
              <a:t>Olaparib, Niraparib, Rucaparib</a:t>
            </a:r>
            <a:endParaRPr lang="en-GB" sz="1600" b="1" dirty="0">
              <a:solidFill>
                <a:srgbClr val="C00000"/>
              </a:solidFill>
            </a:endParaRP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9120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118BA95-03E7-41B7-B442-0AF8C0A7F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799C3D5-7D55-4046-808C-F290F456D6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5776" y="1259676"/>
            <a:ext cx="2624148" cy="2624144"/>
            <a:chOff x="1061035" y="1679569"/>
            <a:chExt cx="3498864" cy="3498858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59D8741-EAD6-41B1-A882-70D70FC358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61035" y="1679569"/>
              <a:ext cx="3498864" cy="3498858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400000"/>
                        </a14:imgEffect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5444F36-3103-4D11-A25F-C054D4606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46134" y="1864667"/>
              <a:ext cx="3128666" cy="312866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8" y="1782646"/>
            <a:ext cx="1980485" cy="1578205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2100" dirty="0">
                <a:solidFill>
                  <a:srgbClr val="FFFFFF"/>
                </a:solidFill>
              </a:rPr>
              <a:t>Conclusions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D9B3EAD-A2B3-42C4-927C-3455E3E69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626708" y="2541494"/>
            <a:ext cx="2743200" cy="60512"/>
          </a:xfrm>
          <a:prstGeom prst="rect">
            <a:avLst/>
          </a:prstGeom>
          <a:blipFill dpi="0" rotWithShape="1">
            <a:blip r:embed="rId5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0467" y="699542"/>
            <a:ext cx="4941248" cy="424847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sz="1600" dirty="0"/>
              <a:t>Multidisciplinary approach and management</a:t>
            </a:r>
            <a:endParaRPr lang="el-GR" sz="1600" dirty="0"/>
          </a:p>
          <a:p>
            <a:endParaRPr lang="el-GR" sz="1600" dirty="0"/>
          </a:p>
          <a:p>
            <a:endParaRPr lang="el-GR" sz="1600" dirty="0"/>
          </a:p>
          <a:p>
            <a:r>
              <a:rPr lang="en-GB" sz="1600" dirty="0"/>
              <a:t>Improve Quality of Life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1222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118BA95-03E7-41B7-B442-0AF8C0A7F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799C3D5-7D55-4046-808C-F290F456D6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5776" y="1259676"/>
            <a:ext cx="2624148" cy="2624144"/>
            <a:chOff x="1061035" y="1679569"/>
            <a:chExt cx="3498864" cy="3498858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59D8741-EAD6-41B1-A882-70D70FC358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61035" y="1679569"/>
              <a:ext cx="3498864" cy="3498858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400000"/>
                        </a14:imgEffect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5444F36-3103-4D11-A25F-C054D4606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46134" y="1864667"/>
              <a:ext cx="3128666" cy="312866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8" y="1782646"/>
            <a:ext cx="1980485" cy="1578205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2100" dirty="0">
                <a:solidFill>
                  <a:srgbClr val="FFFFFF"/>
                </a:solidFill>
              </a:rPr>
              <a:t>Conclusions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D9B3EAD-A2B3-42C4-927C-3455E3E69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626708" y="2541494"/>
            <a:ext cx="2743200" cy="60512"/>
          </a:xfrm>
          <a:prstGeom prst="rect">
            <a:avLst/>
          </a:prstGeom>
          <a:blipFill dpi="0" rotWithShape="1">
            <a:blip r:embed="rId5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0467" y="699542"/>
            <a:ext cx="4941248" cy="424847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sz="1600" dirty="0" err="1"/>
              <a:t>Subspecialised</a:t>
            </a:r>
            <a:r>
              <a:rPr lang="en-US" sz="1600" dirty="0"/>
              <a:t> surgeons</a:t>
            </a:r>
            <a:r>
              <a:rPr lang="el-GR" sz="1600" dirty="0"/>
              <a:t>  </a:t>
            </a:r>
            <a:endParaRPr lang="en-GB" sz="1600" dirty="0"/>
          </a:p>
          <a:p>
            <a:endParaRPr lang="en-GB" sz="1600" dirty="0"/>
          </a:p>
          <a:p>
            <a:r>
              <a:rPr lang="en-GB" sz="1600" dirty="0"/>
              <a:t>Subspecialised medical oncologists</a:t>
            </a:r>
          </a:p>
          <a:p>
            <a:endParaRPr lang="en-GB" sz="1600" dirty="0"/>
          </a:p>
          <a:p>
            <a:r>
              <a:rPr lang="en-GB" sz="1600" dirty="0"/>
              <a:t>Specialized </a:t>
            </a:r>
            <a:r>
              <a:rPr lang="en-GB" sz="1600" dirty="0" err="1"/>
              <a:t>centers</a:t>
            </a:r>
            <a:endParaRPr lang="en-GB" sz="1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9662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ny question marks on black background">
            <a:extLst>
              <a:ext uri="{FF2B5EF4-FFF2-40B4-BE49-F238E27FC236}">
                <a16:creationId xmlns:a16="http://schemas.microsoft.com/office/drawing/2014/main" id="{D6BBA457-B1CA-416C-9D49-6AF3655993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87"/>
          <a:stretch/>
        </p:blipFill>
        <p:spPr>
          <a:xfrm>
            <a:off x="20" y="10"/>
            <a:ext cx="9143980" cy="514348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BC9A3F9-9965-49F2-BDA9-58E516D012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5143500"/>
          </a:xfrm>
          <a:prstGeom prst="rect">
            <a:avLst/>
          </a:prstGeom>
          <a:blipFill dpi="0" rotWithShape="1">
            <a:blip r:embed="rId4">
              <a:alphaModFix amt="35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D23C82-369F-47E8-8C41-5E7DF6DD5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386" y="-3410"/>
            <a:ext cx="7543800" cy="1207008"/>
          </a:xfrm>
        </p:spPr>
        <p:txBody>
          <a:bodyPr anchor="ctr"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843558"/>
            <a:ext cx="8424936" cy="342962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2500" dirty="0"/>
          </a:p>
          <a:p>
            <a:pPr marL="0" indent="0">
              <a:buNone/>
            </a:pPr>
            <a:endParaRPr lang="en-US" sz="2500" dirty="0"/>
          </a:p>
          <a:p>
            <a:r>
              <a:rPr lang="en-US" sz="2500" dirty="0"/>
              <a:t>Moving from PFS 1 towards PFS 2…PFS 3… </a:t>
            </a:r>
          </a:p>
          <a:p>
            <a:endParaRPr lang="en-US" sz="2500" dirty="0"/>
          </a:p>
          <a:p>
            <a:endParaRPr lang="en-US" sz="2500" dirty="0"/>
          </a:p>
          <a:p>
            <a:pPr marL="0" indent="0">
              <a:buNone/>
            </a:pPr>
            <a:endParaRPr lang="en-US" sz="2500" dirty="0"/>
          </a:p>
          <a:p>
            <a:r>
              <a:rPr lang="en-US" sz="2500" dirty="0"/>
              <a:t>Transforming a lethal disease to a chronic problem…</a:t>
            </a:r>
          </a:p>
          <a:p>
            <a:pPr marL="0" indent="0">
              <a:buNone/>
            </a:pPr>
            <a:r>
              <a:rPr lang="en-US" sz="2500" dirty="0"/>
              <a:t>  and maybe find the solution to the problem…</a:t>
            </a:r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1BB6EB5-7368-4D9C-8A6C-3A796297B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551293" y="4672260"/>
            <a:ext cx="342900" cy="342900"/>
            <a:chOff x="11361456" y="6195813"/>
            <a:chExt cx="548640" cy="54864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F81331A-8A51-4CE6-A07F-F85C854694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02E292A-7703-4F08-8A37-6CDCDD3FEA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4952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3568" y="1311610"/>
            <a:ext cx="7704856" cy="2052228"/>
          </a:xfrm>
        </p:spPr>
        <p:txBody>
          <a:bodyPr/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Primary management of advanced EOC</a:t>
            </a:r>
            <a:br>
              <a:rPr lang="en-GB" sz="2400" dirty="0">
                <a:solidFill>
                  <a:srgbClr val="002060"/>
                </a:solidFill>
              </a:rPr>
            </a:br>
            <a:br>
              <a:rPr lang="en-GB" sz="2400" dirty="0">
                <a:solidFill>
                  <a:srgbClr val="002060"/>
                </a:solidFill>
              </a:rPr>
            </a:br>
            <a:r>
              <a:rPr lang="en-GB" sz="2400" dirty="0">
                <a:solidFill>
                  <a:srgbClr val="002060"/>
                </a:solidFill>
              </a:rPr>
              <a:t> </a:t>
            </a:r>
            <a:br>
              <a:rPr lang="en-GB" sz="2400" dirty="0">
                <a:solidFill>
                  <a:srgbClr val="002060"/>
                </a:solidFill>
              </a:rPr>
            </a:br>
            <a:r>
              <a:rPr lang="en-GB" sz="2400" dirty="0">
                <a:solidFill>
                  <a:srgbClr val="002060"/>
                </a:solidFill>
              </a:rPr>
              <a:t>Up front surgery with primary cytoreduction</a:t>
            </a:r>
            <a:endParaRPr lang="en-GB" sz="24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6" name="3 - TextBox">
            <a:extLst>
              <a:ext uri="{FF2B5EF4-FFF2-40B4-BE49-F238E27FC236}">
                <a16:creationId xmlns:a16="http://schemas.microsoft.com/office/drawing/2014/main" id="{8C06BCC4-86E3-A353-8C65-F366DA9A16BA}"/>
              </a:ext>
            </a:extLst>
          </p:cNvPr>
          <p:cNvSpPr txBox="1"/>
          <p:nvPr/>
        </p:nvSpPr>
        <p:spPr>
          <a:xfrm>
            <a:off x="1172469" y="3291830"/>
            <a:ext cx="6855916" cy="1901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002060"/>
                </a:solidFill>
                <a:latin typeface="Arial Narrow" pitchFamily="34" charset="0"/>
              </a:rPr>
              <a:t>Dr  Kostas  Lathouras  PhD</a:t>
            </a:r>
          </a:p>
          <a:p>
            <a:pPr marL="16933" marR="6773" indent="316637" algn="ctr">
              <a:lnSpc>
                <a:spcPct val="104200"/>
              </a:lnSpc>
              <a:spcBef>
                <a:spcPts val="53"/>
              </a:spcBef>
            </a:pPr>
            <a:endParaRPr lang="en-GB" sz="1400" b="1" spc="-33" dirty="0">
              <a:solidFill>
                <a:srgbClr val="002060"/>
              </a:solidFill>
              <a:latin typeface="Arial Narrow" pitchFamily="34" charset="0"/>
              <a:cs typeface="Microsoft Sans Serif"/>
            </a:endParaRPr>
          </a:p>
          <a:p>
            <a:pPr marL="16933" marR="6773" indent="316637" algn="ctr">
              <a:lnSpc>
                <a:spcPct val="104200"/>
              </a:lnSpc>
              <a:spcBef>
                <a:spcPts val="53"/>
              </a:spcBef>
            </a:pPr>
            <a:r>
              <a:rPr lang="en-GB" sz="1400" b="1" spc="-33" dirty="0" err="1">
                <a:solidFill>
                  <a:srgbClr val="002060"/>
                </a:solidFill>
                <a:cs typeface="Microsoft Sans Serif"/>
              </a:rPr>
              <a:t>Consultnat</a:t>
            </a:r>
            <a:r>
              <a:rPr lang="en-GB" sz="1400" b="1" spc="-33" dirty="0">
                <a:solidFill>
                  <a:srgbClr val="002060"/>
                </a:solidFill>
                <a:cs typeface="Microsoft Sans Serif"/>
              </a:rPr>
              <a:t>  Gynaecological Oncologist  </a:t>
            </a:r>
          </a:p>
          <a:p>
            <a:pPr marL="16933" marR="6773" indent="316637" algn="ctr">
              <a:lnSpc>
                <a:spcPct val="104200"/>
              </a:lnSpc>
              <a:spcBef>
                <a:spcPts val="53"/>
              </a:spcBef>
            </a:pPr>
            <a:endParaRPr lang="en-GB" sz="1400" b="1" dirty="0">
              <a:solidFill>
                <a:srgbClr val="002060"/>
              </a:solidFill>
              <a:cs typeface="Microsoft Sans Serif"/>
            </a:endParaRPr>
          </a:p>
          <a:p>
            <a:pPr marL="16933" marR="6773" indent="316637" algn="ctr">
              <a:lnSpc>
                <a:spcPct val="104200"/>
              </a:lnSpc>
              <a:spcBef>
                <a:spcPts val="53"/>
              </a:spcBef>
            </a:pPr>
            <a:r>
              <a:rPr lang="el-GR" sz="1400" b="1" dirty="0">
                <a:solidFill>
                  <a:srgbClr val="002060"/>
                </a:solidFill>
                <a:cs typeface="Microsoft Sans Serif"/>
              </a:rPr>
              <a:t> </a:t>
            </a:r>
            <a:endParaRPr lang="en-GB" sz="1400" b="1" dirty="0">
              <a:solidFill>
                <a:srgbClr val="002060"/>
              </a:solidFill>
              <a:cs typeface="Microsoft Sans Serif"/>
            </a:endParaRPr>
          </a:p>
          <a:p>
            <a:pPr algn="ctr"/>
            <a:r>
              <a:rPr lang="en-GB" sz="1400" b="1" i="1" dirty="0" err="1">
                <a:solidFill>
                  <a:srgbClr val="FF0000"/>
                </a:solidFill>
                <a:cs typeface="Arial Narrow" panose="020B0604020202020204" pitchFamily="34" charset="0"/>
              </a:rPr>
              <a:t>info@lathouras.gr</a:t>
            </a:r>
            <a:endParaRPr lang="en-GB" sz="1400" b="1" i="1" dirty="0">
              <a:solidFill>
                <a:srgbClr val="FF0000"/>
              </a:solidFill>
              <a:cs typeface="Arial Narrow" panose="020B0604020202020204" pitchFamily="34" charset="0"/>
            </a:endParaRPr>
          </a:p>
          <a:p>
            <a:pPr algn="ctr"/>
            <a:endParaRPr lang="en-GB" sz="1400" b="1" i="1" dirty="0">
              <a:solidFill>
                <a:srgbClr val="002060"/>
              </a:solidFill>
              <a:cs typeface="Arial Narrow" panose="020B0604020202020204" pitchFamily="34" charset="0"/>
            </a:endParaRPr>
          </a:p>
          <a:p>
            <a:pPr algn="ctr"/>
            <a:endParaRPr lang="en-GB" sz="1400" b="1" i="1" dirty="0">
              <a:solidFill>
                <a:srgbClr val="C00000"/>
              </a:solidFill>
              <a:cs typeface="Arial Narrow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6A5465-1EDE-9DBD-873D-60157EB8E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4855" y="4659982"/>
            <a:ext cx="1403649" cy="461039"/>
          </a:xfrm>
          <a:prstGeom prst="rect">
            <a:avLst/>
          </a:prstGeom>
        </p:spPr>
      </p:pic>
      <p:pic>
        <p:nvPicPr>
          <p:cNvPr id="8" name="Picture 2" descr="Imperial College London University Apply">
            <a:extLst>
              <a:ext uri="{FF2B5EF4-FFF2-40B4-BE49-F238E27FC236}">
                <a16:creationId xmlns:a16="http://schemas.microsoft.com/office/drawing/2014/main" id="{CBD8D66B-4F1A-1025-AD80-74323DE69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60244"/>
            <a:ext cx="1403648" cy="46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068FB0-0A15-A40F-173C-8FF1E24CC7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-20538"/>
            <a:ext cx="8352928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6346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A50A7D-4956-5C16-DA03-5F7C9FC4C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4475" y="34916"/>
            <a:ext cx="3764613" cy="5111768"/>
          </a:xfrm>
          <a:prstGeom prst="rect">
            <a:avLst/>
          </a:prstGeom>
        </p:spPr>
      </p:pic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95536" y="414656"/>
            <a:ext cx="5080781" cy="446135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GB" sz="135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PS</a:t>
            </a:r>
          </a:p>
          <a:p>
            <a:endParaRPr lang="en-GB" sz="1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Age</a:t>
            </a:r>
          </a:p>
          <a:p>
            <a:endParaRPr lang="en-GB" sz="1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Medical comorbidities</a:t>
            </a:r>
          </a:p>
          <a:p>
            <a:endParaRPr lang="en-GB" sz="1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Stage</a:t>
            </a:r>
          </a:p>
          <a:p>
            <a:endParaRPr lang="en-GB" sz="1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Grade</a:t>
            </a:r>
          </a:p>
          <a:p>
            <a:endParaRPr lang="en-GB" sz="1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Histological subtype</a:t>
            </a:r>
          </a:p>
          <a:p>
            <a:endParaRPr lang="en-GB" sz="1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Volume of residual disease after surgery</a:t>
            </a:r>
          </a:p>
          <a:p>
            <a:pPr marL="0" indent="0">
              <a:buNone/>
            </a:pPr>
            <a:r>
              <a:rPr lang="en-GB" sz="135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				</a:t>
            </a:r>
            <a:r>
              <a:rPr lang="en-GB" sz="900" dirty="0" err="1">
                <a:latin typeface="Arial" pitchFamily="34" charset="0"/>
                <a:cs typeface="Arial" pitchFamily="34" charset="0"/>
              </a:rPr>
              <a:t>Benedet</a:t>
            </a:r>
            <a:r>
              <a:rPr lang="en-GB" sz="900" dirty="0">
                <a:latin typeface="Arial" pitchFamily="34" charset="0"/>
                <a:cs typeface="Arial" pitchFamily="34" charset="0"/>
              </a:rPr>
              <a:t> 2000</a:t>
            </a:r>
          </a:p>
          <a:p>
            <a:endParaRPr lang="en-GB" sz="1350" dirty="0">
              <a:latin typeface="Arial" pitchFamily="34" charset="0"/>
              <a:cs typeface="Arial" pitchFamily="34" charset="0"/>
            </a:endParaRPr>
          </a:p>
          <a:p>
            <a:endParaRPr lang="en-GB" sz="1350" dirty="0">
              <a:latin typeface="Arial" pitchFamily="34" charset="0"/>
              <a:cs typeface="Arial" pitchFamily="34" charset="0"/>
            </a:endParaRPr>
          </a:p>
          <a:p>
            <a:endParaRPr lang="en-GB" sz="1350" dirty="0">
              <a:latin typeface="Arial" pitchFamily="34" charset="0"/>
              <a:cs typeface="Arial" pitchFamily="34" charset="0"/>
            </a:endParaRPr>
          </a:p>
          <a:p>
            <a:endParaRPr lang="en-GB" sz="1350" dirty="0">
              <a:latin typeface="Arial" pitchFamily="34" charset="0"/>
              <a:cs typeface="Arial" pitchFamily="34" charset="0"/>
            </a:endParaRPr>
          </a:p>
          <a:p>
            <a:endParaRPr lang="en-GB" sz="13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1 - Τίτλος"/>
          <p:cNvSpPr txBox="1">
            <a:spLocks/>
          </p:cNvSpPr>
          <p:nvPr/>
        </p:nvSpPr>
        <p:spPr>
          <a:xfrm>
            <a:off x="0" y="34916"/>
            <a:ext cx="8388424" cy="37974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GB" b="1" u="sng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Ovarian Cancer Treatment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3568" y="1487461"/>
            <a:ext cx="7776864" cy="1372321"/>
          </a:xfrm>
        </p:spPr>
        <p:txBody>
          <a:bodyPr/>
          <a:lstStyle/>
          <a:p>
            <a:pPr algn="ctr"/>
            <a:r>
              <a:rPr lang="en-GB" sz="4000" dirty="0"/>
              <a:t>Facts</a:t>
            </a:r>
          </a:p>
        </p:txBody>
      </p:sp>
    </p:spTree>
    <p:extLst>
      <p:ext uri="{BB962C8B-B14F-4D97-AF65-F5344CB8AC3E}">
        <p14:creationId xmlns:p14="http://schemas.microsoft.com/office/powerpoint/2010/main" val="2924514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378" y="348089"/>
            <a:ext cx="7667244" cy="60512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378" y="451464"/>
            <a:ext cx="7667244" cy="1039405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378" y="1528991"/>
            <a:ext cx="7667244" cy="60512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1 - Τίτλος"/>
          <p:cNvSpPr>
            <a:spLocks noGrp="1"/>
          </p:cNvSpPr>
          <p:nvPr>
            <p:ph type="title"/>
          </p:nvPr>
        </p:nvSpPr>
        <p:spPr>
          <a:xfrm>
            <a:off x="802386" y="363474"/>
            <a:ext cx="7543800" cy="1207008"/>
          </a:xfrm>
        </p:spPr>
        <p:txBody>
          <a:bodyPr>
            <a:normAutofit/>
          </a:bodyPr>
          <a:lstStyle/>
          <a:p>
            <a:r>
              <a:rPr lang="en-GB" dirty="0" err="1"/>
              <a:t>Epedimiology</a:t>
            </a:r>
            <a:endParaRPr lang="en-GB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95536" y="1635646"/>
            <a:ext cx="8424936" cy="3507854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en-GB" sz="5600" b="1" dirty="0">
                <a:latin typeface="Arial" pitchFamily="34" charset="0"/>
                <a:cs typeface="Arial" pitchFamily="34" charset="0"/>
              </a:rPr>
              <a:t>Age</a:t>
            </a:r>
            <a:endParaRPr lang="el-GR" sz="5600" b="1" dirty="0">
              <a:latin typeface="Arial" pitchFamily="34" charset="0"/>
              <a:cs typeface="Arial" pitchFamily="34" charset="0"/>
            </a:endParaRPr>
          </a:p>
          <a:p>
            <a:endParaRPr lang="en-GB" sz="5600" b="1" dirty="0">
              <a:latin typeface="Arial" pitchFamily="34" charset="0"/>
              <a:cs typeface="Arial" pitchFamily="34" charset="0"/>
            </a:endParaRPr>
          </a:p>
          <a:p>
            <a:r>
              <a:rPr lang="en-GB" sz="5600" dirty="0">
                <a:latin typeface="Arial" pitchFamily="34" charset="0"/>
                <a:cs typeface="Arial" pitchFamily="34" charset="0"/>
              </a:rPr>
              <a:t>Women </a:t>
            </a:r>
            <a:r>
              <a:rPr lang="en-GB" sz="5600" b="1" dirty="0">
                <a:latin typeface="Arial" pitchFamily="34" charset="0"/>
                <a:cs typeface="Arial" pitchFamily="34" charset="0"/>
              </a:rPr>
              <a:t>over the age of 50 </a:t>
            </a:r>
            <a:r>
              <a:rPr lang="en-GB" sz="5600" dirty="0">
                <a:latin typeface="Arial" pitchFamily="34" charset="0"/>
                <a:cs typeface="Arial" pitchFamily="34" charset="0"/>
              </a:rPr>
              <a:t>have a higher risk, and most cases of ovarian cancer occur in women who have already gone through the menopause</a:t>
            </a:r>
          </a:p>
          <a:p>
            <a:endParaRPr lang="en-GB" sz="5600" dirty="0">
              <a:latin typeface="Arial" pitchFamily="34" charset="0"/>
              <a:cs typeface="Arial" pitchFamily="34" charset="0"/>
            </a:endParaRPr>
          </a:p>
          <a:p>
            <a:endParaRPr lang="el-GR" sz="5600" dirty="0">
              <a:latin typeface="Arial" pitchFamily="34" charset="0"/>
              <a:cs typeface="Arial" pitchFamily="34" charset="0"/>
            </a:endParaRPr>
          </a:p>
          <a:p>
            <a:r>
              <a:rPr lang="en-GB" sz="5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sz="5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&gt; 50% </a:t>
            </a:r>
            <a:r>
              <a:rPr lang="en-GB" sz="5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the cases of ovarian cancer diagnosed are women over 65 years</a:t>
            </a:r>
          </a:p>
          <a:p>
            <a:endParaRPr lang="en-GB" sz="5600" dirty="0">
              <a:latin typeface="Arial" pitchFamily="34" charset="0"/>
              <a:cs typeface="Arial" pitchFamily="34" charset="0"/>
            </a:endParaRPr>
          </a:p>
          <a:p>
            <a:endParaRPr lang="el-GR" sz="5600" dirty="0">
              <a:latin typeface="Arial" pitchFamily="34" charset="0"/>
              <a:cs typeface="Arial" pitchFamily="34" charset="0"/>
            </a:endParaRPr>
          </a:p>
          <a:p>
            <a:r>
              <a:rPr lang="en-GB" sz="5600" b="1" dirty="0">
                <a:latin typeface="Arial" pitchFamily="34" charset="0"/>
                <a:cs typeface="Arial" pitchFamily="34" charset="0"/>
              </a:rPr>
              <a:t>1000 women under the age of 50 </a:t>
            </a:r>
            <a:r>
              <a:rPr lang="en-GB" sz="5600" dirty="0">
                <a:latin typeface="Arial" pitchFamily="34" charset="0"/>
                <a:cs typeface="Arial" pitchFamily="34" charset="0"/>
              </a:rPr>
              <a:t>develop ovarian cancer every year which is why it is important that all women should be aware of the </a:t>
            </a:r>
            <a:r>
              <a:rPr lang="en-GB" sz="5600" dirty="0">
                <a:latin typeface="Arial" pitchFamily="34" charset="0"/>
                <a:cs typeface="Arial" pitchFamily="34" charset="0"/>
                <a:hlinkClick r:id="rId4"/>
              </a:rPr>
              <a:t>symptoms of ovarian cancer</a:t>
            </a:r>
            <a:r>
              <a:rPr lang="en-GB" sz="56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marL="0" indent="0">
              <a:buNone/>
            </a:pPr>
            <a:r>
              <a:rPr lang="en-GB" sz="5600" dirty="0">
                <a:latin typeface="Arial" pitchFamily="34" charset="0"/>
                <a:cs typeface="Arial" pitchFamily="34" charset="0"/>
              </a:rPr>
              <a:t>	This is especially important if women have a family history of ovarian or breast cancer.</a:t>
            </a:r>
          </a:p>
          <a:p>
            <a:endParaRPr lang="el-GR" sz="5600" dirty="0">
              <a:latin typeface="Arial" pitchFamily="34" charset="0"/>
              <a:cs typeface="Arial" pitchFamily="34" charset="0"/>
            </a:endParaRPr>
          </a:p>
          <a:p>
            <a:r>
              <a:rPr lang="en-GB" sz="5600" b="1" dirty="0">
                <a:latin typeface="Arial" pitchFamily="34" charset="0"/>
                <a:cs typeface="Arial" pitchFamily="34" charset="0"/>
              </a:rPr>
              <a:t>Very rare in women &lt; 30</a:t>
            </a:r>
            <a:endParaRPr lang="el-GR" sz="5600" b="1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l-GR" sz="1700" dirty="0">
              <a:latin typeface="Arial" pitchFamily="34" charset="0"/>
              <a:cs typeface="Arial" pitchFamily="34" charset="0"/>
            </a:endParaRPr>
          </a:p>
          <a:p>
            <a:endParaRPr lang="el-GR" sz="1700" dirty="0">
              <a:latin typeface="Arial" pitchFamily="34" charset="0"/>
              <a:cs typeface="Arial" pitchFamily="34" charset="0"/>
            </a:endParaRPr>
          </a:p>
          <a:p>
            <a:endParaRPr lang="en-GB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51293" y="4672260"/>
            <a:ext cx="342900" cy="342900"/>
          </a:xfrm>
          <a:prstGeom prst="ellipse">
            <a:avLst/>
          </a:prstGeom>
          <a:blipFill dpi="0"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73188" y="4694155"/>
            <a:ext cx="299110" cy="299111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ath through billowing grass">
            <a:extLst>
              <a:ext uri="{FF2B5EF4-FFF2-40B4-BE49-F238E27FC236}">
                <a16:creationId xmlns:a16="http://schemas.microsoft.com/office/drawing/2014/main" id="{EFF0707D-51B2-49E1-95F1-D108650771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589" b="4141"/>
          <a:stretch/>
        </p:blipFill>
        <p:spPr>
          <a:xfrm>
            <a:off x="20" y="10"/>
            <a:ext cx="9143980" cy="51434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C9A3F9-9965-49F2-BDA9-58E516D012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5143500"/>
          </a:xfrm>
          <a:prstGeom prst="rect">
            <a:avLst/>
          </a:prstGeom>
          <a:blipFill dpi="0" rotWithShape="1">
            <a:blip r:embed="rId4">
              <a:alphaModFix amt="35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D23C82-369F-47E8-8C41-5E7DF6DD5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29AA55-1DD6-6B4A-A341-A398DED1B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386" y="363474"/>
            <a:ext cx="7543800" cy="120700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3700" b="1">
                <a:solidFill>
                  <a:schemeClr val="tx1"/>
                </a:solidFill>
              </a:rPr>
              <a:t>Family history</a:t>
            </a:r>
            <a:br>
              <a:rPr lang="en-US" sz="3700" b="1">
                <a:solidFill>
                  <a:schemeClr val="tx1"/>
                </a:solidFill>
              </a:rPr>
            </a:br>
            <a:endParaRPr lang="en-US" sz="3700">
              <a:solidFill>
                <a:schemeClr val="tx1"/>
              </a:solidFill>
            </a:endParaRPr>
          </a:p>
        </p:txBody>
      </p:sp>
      <p:sp>
        <p:nvSpPr>
          <p:cNvPr id="5" name="4 - Ορθογώνιο"/>
          <p:cNvSpPr/>
          <p:nvPr/>
        </p:nvSpPr>
        <p:spPr>
          <a:xfrm>
            <a:off x="395536" y="1591056"/>
            <a:ext cx="8476762" cy="303809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endParaRPr lang="en-US" sz="900" b="1" dirty="0"/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endParaRPr lang="en-US" sz="900" b="1" dirty="0"/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900" dirty="0"/>
              <a:t> </a:t>
            </a:r>
            <a:r>
              <a:rPr lang="en-US" sz="2100" b="1" dirty="0"/>
              <a:t>80% – 85% </a:t>
            </a:r>
            <a:r>
              <a:rPr lang="en-US" sz="2100" dirty="0"/>
              <a:t>of ovarian cancer cases are 'sporadic‘</a:t>
            </a:r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endParaRPr lang="en-US" sz="2100" dirty="0"/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endParaRPr lang="en-US" sz="2100" dirty="0"/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endParaRPr lang="en-US" sz="2100" dirty="0"/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2100" b="1" dirty="0"/>
              <a:t>15% – 20%  </a:t>
            </a:r>
            <a:r>
              <a:rPr lang="en-US" sz="2100" dirty="0"/>
              <a:t>BRCA1 or BRCA2 gene.</a:t>
            </a:r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endParaRPr lang="en-US" sz="1400" dirty="0"/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endParaRPr lang="en-US" sz="1400" dirty="0"/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400" dirty="0"/>
              <a:t>Women who inherit a mutated copy of the BRCA1 or BRCA2 gene have a much higher risk of developing breast and/or ovarian cancer than the general population. </a:t>
            </a:r>
            <a:r>
              <a:rPr lang="en-US" sz="1400" b="1" dirty="0"/>
              <a:t>30% - 60% </a:t>
            </a:r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endParaRPr lang="en-US" sz="1400" dirty="0"/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endParaRPr lang="en-US" sz="1400" dirty="0"/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400" dirty="0"/>
              <a:t>Other genes which have also been linked to ovarian cancer such </a:t>
            </a:r>
            <a:r>
              <a:rPr lang="en-US" sz="1400" b="1" dirty="0"/>
              <a:t>as RAD51C </a:t>
            </a:r>
            <a:r>
              <a:rPr lang="en-US" sz="1400" dirty="0"/>
              <a:t>and </a:t>
            </a:r>
            <a:r>
              <a:rPr lang="en-US" sz="1400" b="1" dirty="0"/>
              <a:t>RAD51D, STK11, BRIP1 (FABCJ) </a:t>
            </a:r>
            <a:r>
              <a:rPr lang="en-US" sz="1400" dirty="0"/>
              <a:t>and those linked to </a:t>
            </a:r>
            <a:r>
              <a:rPr lang="en-US" sz="1400" b="1" dirty="0"/>
              <a:t>Lynch Syndrome </a:t>
            </a:r>
            <a:r>
              <a:rPr lang="en-US" sz="1400" dirty="0"/>
              <a:t>(also known as hereditary non polyposis colorectal cancer, HNPCC). </a:t>
            </a:r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endParaRPr lang="en-US" sz="9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1BB6EB5-7368-4D9C-8A6C-3A796297B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551293" y="4672260"/>
            <a:ext cx="342900" cy="342900"/>
            <a:chOff x="11361456" y="6195813"/>
            <a:chExt cx="548640" cy="54864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F81331A-8A51-4CE6-A07F-F85C854694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02E292A-7703-4F08-8A37-6CDCDD3FEA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0936" y="-20538"/>
            <a:ext cx="7879842" cy="761238"/>
          </a:xfrm>
        </p:spPr>
        <p:txBody>
          <a:bodyPr vert="horz" lIns="68580" tIns="34290" rIns="68580" bIns="34290" rtlCol="0" anchor="b">
            <a:normAutofit/>
          </a:bodyPr>
          <a:lstStyle/>
          <a:p>
            <a:pPr algn="ctr"/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Ovarian cancer is many diseases</a:t>
            </a:r>
          </a:p>
        </p:txBody>
      </p:sp>
      <p:pic>
        <p:nvPicPr>
          <p:cNvPr id="2" name="Picture 1" descr="Screen Shot 2013-03-13 at 07.50.20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157" y="953263"/>
            <a:ext cx="3758364" cy="34504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04337" y="4527681"/>
            <a:ext cx="37583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514350">
              <a:spcAft>
                <a:spcPts val="450"/>
              </a:spcAft>
            </a:pPr>
            <a:r>
              <a:rPr lang="de-DE" sz="900" b="1" i="1">
                <a:latin typeface="Arial" pitchFamily="34" charset="0"/>
                <a:cs typeface="Arial" pitchFamily="34" charset="0"/>
              </a:rPr>
              <a:t>Vaughan S</a:t>
            </a:r>
            <a:r>
              <a:rPr lang="el-GR" sz="900" b="1" i="1">
                <a:latin typeface="Arial" pitchFamily="34" charset="0"/>
                <a:cs typeface="Arial" pitchFamily="34" charset="0"/>
              </a:rPr>
              <a:t>. </a:t>
            </a:r>
            <a:r>
              <a:rPr lang="de-DE" sz="900" b="1" i="1">
                <a:latin typeface="Arial" pitchFamily="34" charset="0"/>
                <a:cs typeface="Arial" pitchFamily="34" charset="0"/>
              </a:rPr>
              <a:t>et.al., Nat Rev Cancer. 2011 </a:t>
            </a:r>
            <a:endParaRPr lang="de-DE" sz="1200" b="1" i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0EA49A-FA34-F4CC-0F8E-9539AA59F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2480" y="988831"/>
            <a:ext cx="3336132" cy="38349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36778301"/>
      </p:ext>
    </p:extLst>
  </p:cSld>
  <p:clrMapOvr>
    <a:masterClrMapping/>
  </p:clrMapOvr>
  <p:transition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Wood Type">
      <a:majorFont>
        <a:latin typeface="Arial Black" panose="020B0A04020102020204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 panose="020B0604020202020204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BE1B6DD8-9976-4550-A6F4-B2DD4EA939D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7076</TotalTime>
  <Words>2342</Words>
  <Application>Microsoft Macintosh PowerPoint</Application>
  <PresentationFormat>On-screen Show (16:9)</PresentationFormat>
  <Paragraphs>355</Paragraphs>
  <Slides>46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8" baseType="lpstr">
      <vt:lpstr>Arial</vt:lpstr>
      <vt:lpstr>Arial Black</vt:lpstr>
      <vt:lpstr>Arial Narrow</vt:lpstr>
      <vt:lpstr>Calibri</vt:lpstr>
      <vt:lpstr>Cambria Math</vt:lpstr>
      <vt:lpstr>Rockwell Extra Bold</vt:lpstr>
      <vt:lpstr>system-ui</vt:lpstr>
      <vt:lpstr>Times</vt:lpstr>
      <vt:lpstr>Wingdings</vt:lpstr>
      <vt:lpstr>Wood Type</vt:lpstr>
      <vt:lpstr>Diagramm</vt:lpstr>
      <vt:lpstr>Dokument</vt:lpstr>
      <vt:lpstr>Primary management of advanced EOC    Up front surgery with primary cytoreduction</vt:lpstr>
      <vt:lpstr> Nothing to declare </vt:lpstr>
      <vt:lpstr>PowerPoint Presentation</vt:lpstr>
      <vt:lpstr>PowerPoint Presentation</vt:lpstr>
      <vt:lpstr>PowerPoint Presentation</vt:lpstr>
      <vt:lpstr>Facts</vt:lpstr>
      <vt:lpstr>Epedimiology</vt:lpstr>
      <vt:lpstr>Family history </vt:lpstr>
      <vt:lpstr>Ovarian cancer is many diseases</vt:lpstr>
      <vt:lpstr>PowerPoint Presentation</vt:lpstr>
      <vt:lpstr>PowerPoint Presentation</vt:lpstr>
      <vt:lpstr>Distribution of EPITHELIAL ovarian tumours</vt:lpstr>
      <vt:lpstr>PowerPoint Presentation</vt:lpstr>
      <vt:lpstr>Epidimiolgy</vt:lpstr>
      <vt:lpstr>„The Silent Killer“</vt:lpstr>
      <vt:lpstr>PowerPoint Presentation</vt:lpstr>
      <vt:lpstr>PowerPoint Presentation</vt:lpstr>
      <vt:lpstr>PowerPoint Presentation</vt:lpstr>
      <vt:lpstr>Brief history of significance of residual disease</vt:lpstr>
      <vt:lpstr>PowerPoint Presentation</vt:lpstr>
      <vt:lpstr>PowerPoint Presentation</vt:lpstr>
      <vt:lpstr>Significance of residual disease</vt:lpstr>
      <vt:lpstr>Why is it important to operate?</vt:lpstr>
      <vt:lpstr>Ovarian Cancer is typically a Chronic Disease</vt:lpstr>
      <vt:lpstr>The problem of platinum resistance in HGSOC  </vt:lpstr>
      <vt:lpstr>PDS + Chemotherapy</vt:lpstr>
      <vt:lpstr>Primary  surgery  -  Patient  selection</vt:lpstr>
      <vt:lpstr>Primary Debulking Surgery </vt:lpstr>
      <vt:lpstr>Intraoperative tumor dissemination pattern and sites of tumor residual disease according to  “IMO” (= Intraoperative Mapping of Ovarian Cancer”) </vt:lpstr>
      <vt:lpstr>PowerPoint Presentation</vt:lpstr>
      <vt:lpstr>Surgical procedures outside of the “standard” hysterectomy  BSO and omentectomy</vt:lpstr>
      <vt:lpstr>   1 month Surgical Morbidity/Mortality </vt:lpstr>
      <vt:lpstr>Reoperation and readmission rates</vt:lpstr>
      <vt:lpstr>Ultra – radical  Debulking  Cytoreductive  Surgery</vt:lpstr>
      <vt:lpstr>   Neoadjuant Chemotherapy + IDS</vt:lpstr>
      <vt:lpstr>Neo adjuvant Chemotherapy + IDS</vt:lpstr>
      <vt:lpstr>PowerPoint Presentation</vt:lpstr>
      <vt:lpstr>PowerPoint Presentation</vt:lpstr>
      <vt:lpstr>PowerPoint Presentation</vt:lpstr>
      <vt:lpstr>Conclusions</vt:lpstr>
      <vt:lpstr>Conclusions</vt:lpstr>
      <vt:lpstr>Conclusions</vt:lpstr>
      <vt:lpstr>Conclusions</vt:lpstr>
      <vt:lpstr>Conclusions</vt:lpstr>
      <vt:lpstr>Conclusions</vt:lpstr>
      <vt:lpstr>Primary management of advanced EOC    Up front surgery with primary cytoreduction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Εξελίξεις στη Πρωτογενή &amp; Δευτερογενή Χειρουργική    Αντιμετώπιση του Επιθηλιακού Καρκίνου Ωοθηκών</dc:title>
  <dc:creator>Lathouras, Konstantinos</dc:creator>
  <cp:lastModifiedBy>Lathouras, Konstantinos</cp:lastModifiedBy>
  <cp:revision>55</cp:revision>
  <dcterms:created xsi:type="dcterms:W3CDTF">2021-03-19T16:22:39Z</dcterms:created>
  <dcterms:modified xsi:type="dcterms:W3CDTF">2024-11-29T09:36:03Z</dcterms:modified>
</cp:coreProperties>
</file>