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423" r:id="rId3"/>
    <p:sldId id="257" r:id="rId4"/>
    <p:sldId id="542" r:id="rId5"/>
    <p:sldId id="557" r:id="rId6"/>
    <p:sldId id="558" r:id="rId7"/>
    <p:sldId id="497" r:id="rId8"/>
    <p:sldId id="559" r:id="rId9"/>
    <p:sldId id="561" r:id="rId10"/>
    <p:sldId id="563" r:id="rId11"/>
    <p:sldId id="566" r:id="rId12"/>
    <p:sldId id="564" r:id="rId13"/>
    <p:sldId id="570" r:id="rId14"/>
    <p:sldId id="565" r:id="rId15"/>
    <p:sldId id="568" r:id="rId16"/>
    <p:sldId id="569" r:id="rId17"/>
    <p:sldId id="567" r:id="rId18"/>
    <p:sldId id="551" r:id="rId19"/>
    <p:sldId id="571" r:id="rId20"/>
    <p:sldId id="556" r:id="rId21"/>
    <p:sldId id="537" r:id="rId22"/>
    <p:sldId id="572" r:id="rId23"/>
    <p:sldId id="419" r:id="rId24"/>
    <p:sldId id="496" r:id="rId2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90" autoAdjust="0"/>
    <p:restoredTop sz="94745"/>
  </p:normalViewPr>
  <p:slideViewPr>
    <p:cSldViewPr>
      <p:cViewPr varScale="1">
        <p:scale>
          <a:sx n="70" d="100"/>
          <a:sy n="70" d="100"/>
        </p:scale>
        <p:origin x="1228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82C456-2909-0242-BD44-12EBD2DFD5CC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7DE341-9787-0341-A503-594863E1FC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31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DE341-9787-0341-A503-594863E1FC0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082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50ACC-198E-C0BF-E717-99A2B574A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0C05B9-7E64-E5EE-9C71-8848509930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30012F-FFED-4999-B941-E4CE5AF52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FF0D3-60FC-B765-F7D6-9CC35D5E95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DE341-9787-0341-A503-594863E1FC0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57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DE341-9787-0341-A503-594863E1FC0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80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3549D-169F-A74F-9CB5-DE60695FA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06A231-848F-C186-2150-0E2301796D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8F03CA-E374-BC0A-1C1D-053B2E53C0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51BD96-F171-988F-EE7A-5F68E2C031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DE341-9787-0341-A503-594863E1FC0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96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F39F-DE76-4980-8189-31FA5AE5320B}" type="datetimeFigureOut">
              <a:rPr lang="el-GR" smtClean="0"/>
              <a:pPr/>
              <a:t>28/11/2024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D9303-8D41-4B3E-AC7A-2CD65FC0C53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F39F-DE76-4980-8189-31FA5AE5320B}" type="datetimeFigureOut">
              <a:rPr lang="el-GR" smtClean="0"/>
              <a:pPr/>
              <a:t>28/11/2024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D9303-8D41-4B3E-AC7A-2CD65FC0C53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F39F-DE76-4980-8189-31FA5AE5320B}" type="datetimeFigureOut">
              <a:rPr lang="el-GR" smtClean="0"/>
              <a:pPr/>
              <a:t>28/11/2024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D9303-8D41-4B3E-AC7A-2CD65FC0C53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F39F-DE76-4980-8189-31FA5AE5320B}" type="datetimeFigureOut">
              <a:rPr lang="el-GR" smtClean="0"/>
              <a:pPr/>
              <a:t>28/11/2024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D9303-8D41-4B3E-AC7A-2CD65FC0C53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F39F-DE76-4980-8189-31FA5AE5320B}" type="datetimeFigureOut">
              <a:rPr lang="el-GR" smtClean="0"/>
              <a:pPr/>
              <a:t>28/11/2024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D9303-8D41-4B3E-AC7A-2CD65FC0C53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F39F-DE76-4980-8189-31FA5AE5320B}" type="datetimeFigureOut">
              <a:rPr lang="el-GR" smtClean="0"/>
              <a:pPr/>
              <a:t>28/11/2024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D9303-8D41-4B3E-AC7A-2CD65FC0C53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F39F-DE76-4980-8189-31FA5AE5320B}" type="datetimeFigureOut">
              <a:rPr lang="el-GR" smtClean="0"/>
              <a:pPr/>
              <a:t>28/11/2024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D9303-8D41-4B3E-AC7A-2CD65FC0C53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F39F-DE76-4980-8189-31FA5AE5320B}" type="datetimeFigureOut">
              <a:rPr lang="el-GR" smtClean="0"/>
              <a:pPr/>
              <a:t>28/11/2024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D9303-8D41-4B3E-AC7A-2CD65FC0C53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F39F-DE76-4980-8189-31FA5AE5320B}" type="datetimeFigureOut">
              <a:rPr lang="el-GR" smtClean="0"/>
              <a:pPr/>
              <a:t>28/11/2024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D9303-8D41-4B3E-AC7A-2CD65FC0C53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F39F-DE76-4980-8189-31FA5AE5320B}" type="datetimeFigureOut">
              <a:rPr lang="el-GR" smtClean="0"/>
              <a:pPr/>
              <a:t>28/11/2024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D9303-8D41-4B3E-AC7A-2CD65FC0C53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F39F-DE76-4980-8189-31FA5AE5320B}" type="datetimeFigureOut">
              <a:rPr lang="el-GR" smtClean="0"/>
              <a:pPr/>
              <a:t>28/11/2024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D9303-8D41-4B3E-AC7A-2CD65FC0C53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6F39F-DE76-4980-8189-31FA5AE5320B}" type="datetimeFigureOut">
              <a:rPr lang="el-GR" smtClean="0"/>
              <a:pPr/>
              <a:t>28/11/2024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D9303-8D41-4B3E-AC7A-2CD65FC0C536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- Τίτλος"/>
          <p:cNvSpPr txBox="1">
            <a:spLocks/>
          </p:cNvSpPr>
          <p:nvPr/>
        </p:nvSpPr>
        <p:spPr>
          <a:xfrm>
            <a:off x="539552" y="1413572"/>
            <a:ext cx="806489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Georgia"/>
                <a:cs typeface="Georgia"/>
              </a:rPr>
              <a:t>Management of borderline ovarian tumors (BOTs)</a:t>
            </a:r>
            <a:endParaRPr lang="el-GR" sz="2800" b="1" dirty="0">
              <a:latin typeface="Georgia"/>
              <a:cs typeface="Georgia"/>
            </a:endParaRPr>
          </a:p>
        </p:txBody>
      </p:sp>
      <p:pic>
        <p:nvPicPr>
          <p:cNvPr id="4" name="Picture 3" descr="MSKCC.jpg">
            <a:extLst>
              <a:ext uri="{FF2B5EF4-FFF2-40B4-BE49-F238E27FC236}">
                <a16:creationId xmlns:a16="http://schemas.microsoft.com/office/drawing/2014/main" id="{97581A82-A265-243E-366B-18DC0C3338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28" y="6167983"/>
            <a:ext cx="1789877" cy="5801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677CCB-2E8A-CF8F-B5B1-39CE04E09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9248" y="54347"/>
            <a:ext cx="813748" cy="10678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F797EB-C7D8-37C4-0CE2-1684F7518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832" y="276999"/>
            <a:ext cx="613792" cy="68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12 - TextBox">
            <a:extLst>
              <a:ext uri="{FF2B5EF4-FFF2-40B4-BE49-F238E27FC236}">
                <a16:creationId xmlns:a16="http://schemas.microsoft.com/office/drawing/2014/main" id="{67381483-37C9-B968-E30A-B0019B8E5AD1}"/>
              </a:ext>
            </a:extLst>
          </p:cNvPr>
          <p:cNvSpPr txBox="1"/>
          <p:nvPr/>
        </p:nvSpPr>
        <p:spPr>
          <a:xfrm>
            <a:off x="179512" y="0"/>
            <a:ext cx="1475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www.sioulas-gyn.gr</a:t>
            </a: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E7CDEEC3-4817-545E-0408-0777642A7B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7664" y="5847399"/>
            <a:ext cx="1955332" cy="464140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6AB21E00-E71B-4728-FC4F-25C2361216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3075" y="6368712"/>
            <a:ext cx="1789921" cy="464140"/>
          </a:xfrm>
          <a:prstGeom prst="rect">
            <a:avLst/>
          </a:prstGeom>
        </p:spPr>
      </p:pic>
      <p:sp>
        <p:nvSpPr>
          <p:cNvPr id="16" name="2 - Υπότιτλος">
            <a:extLst>
              <a:ext uri="{FF2B5EF4-FFF2-40B4-BE49-F238E27FC236}">
                <a16:creationId xmlns:a16="http://schemas.microsoft.com/office/drawing/2014/main" id="{57513717-7A5F-7837-A25A-0F8F80DA4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3824" y="3402528"/>
            <a:ext cx="7200800" cy="2016224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orbel"/>
                <a:cs typeface="Corbel"/>
              </a:rPr>
              <a:t>Gynecologic Oncologist </a:t>
            </a:r>
            <a:r>
              <a:rPr lang="el-GR" sz="1600" dirty="0">
                <a:solidFill>
                  <a:schemeClr val="tx1"/>
                </a:solidFill>
                <a:latin typeface="Corbel"/>
                <a:cs typeface="Corbel"/>
              </a:rPr>
              <a:t>(</a:t>
            </a:r>
            <a:r>
              <a:rPr lang="en-US" sz="1600" dirty="0">
                <a:solidFill>
                  <a:schemeClr val="tx1"/>
                </a:solidFill>
                <a:latin typeface="Corbel"/>
                <a:cs typeface="Corbel"/>
              </a:rPr>
              <a:t>MSKCC/ESGO)</a:t>
            </a:r>
            <a:endParaRPr lang="en-US" sz="2000" dirty="0">
              <a:solidFill>
                <a:schemeClr val="tx1"/>
              </a:solidFill>
              <a:latin typeface="Corbel"/>
              <a:cs typeface="Corbel"/>
            </a:endParaRPr>
          </a:p>
          <a:p>
            <a:r>
              <a:rPr lang="en-US" sz="1600" dirty="0">
                <a:latin typeface="Corbel"/>
                <a:cs typeface="Corbel"/>
              </a:rPr>
              <a:t>Chairman of the 1</a:t>
            </a:r>
            <a:r>
              <a:rPr lang="en-US" sz="1600" baseline="30000" dirty="0">
                <a:latin typeface="Corbel"/>
                <a:cs typeface="Corbel"/>
              </a:rPr>
              <a:t>st</a:t>
            </a:r>
            <a:r>
              <a:rPr lang="en-US" sz="1600" dirty="0">
                <a:latin typeface="Corbel"/>
                <a:cs typeface="Corbel"/>
              </a:rPr>
              <a:t> Department of Gynecologic Oncology and the Scientific Board</a:t>
            </a:r>
          </a:p>
          <a:p>
            <a:r>
              <a:rPr lang="en-US" sz="1600" dirty="0">
                <a:latin typeface="Corbel"/>
                <a:cs typeface="Corbel"/>
              </a:rPr>
              <a:t>MITERA Hospital (HHG)</a:t>
            </a:r>
            <a:endParaRPr lang="el-GR" sz="1600" dirty="0">
              <a:latin typeface="Corbel"/>
              <a:cs typeface="Corbel"/>
            </a:endParaRPr>
          </a:p>
        </p:txBody>
      </p:sp>
      <p:sp>
        <p:nvSpPr>
          <p:cNvPr id="19" name="1 - Τίτλος">
            <a:extLst>
              <a:ext uri="{FF2B5EF4-FFF2-40B4-BE49-F238E27FC236}">
                <a16:creationId xmlns:a16="http://schemas.microsoft.com/office/drawing/2014/main" id="{C81C55E8-B985-E0CB-A53F-9A15B0C4BA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9376" y="2238868"/>
            <a:ext cx="7200800" cy="1470025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Corbel"/>
                <a:cs typeface="Corbel"/>
              </a:rPr>
              <a:t>Vasileios D. Sioulas </a:t>
            </a:r>
            <a:r>
              <a:rPr lang="en-US" sz="1200" b="1" dirty="0">
                <a:latin typeface="Corbel"/>
                <a:cs typeface="Corbel"/>
              </a:rPr>
              <a:t>MD</a:t>
            </a:r>
            <a:r>
              <a:rPr lang="el-GR" sz="1200" b="1" dirty="0">
                <a:latin typeface="Corbel"/>
                <a:cs typeface="Corbel"/>
              </a:rPr>
              <a:t>, </a:t>
            </a:r>
            <a:r>
              <a:rPr lang="en-US" sz="1200" b="1" dirty="0">
                <a:latin typeface="Corbel"/>
                <a:cs typeface="Corbel"/>
              </a:rPr>
              <a:t>PhD</a:t>
            </a:r>
            <a:endParaRPr lang="el-GR" sz="1200" b="1" dirty="0">
              <a:latin typeface="Corbel"/>
              <a:cs typeface="Corbel"/>
            </a:endParaRPr>
          </a:p>
        </p:txBody>
      </p:sp>
      <p:pic>
        <p:nvPicPr>
          <p:cNvPr id="20" name="Picture 2" descr="Harvard Medical School - Wikipedia">
            <a:extLst>
              <a:ext uri="{FF2B5EF4-FFF2-40B4-BE49-F238E27FC236}">
                <a16:creationId xmlns:a16="http://schemas.microsoft.com/office/drawing/2014/main" id="{94D3A296-5F58-47B5-CEFD-D0973A66E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92" y="6165304"/>
            <a:ext cx="613792" cy="58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3D9EC-BCF5-46F6-3D99-051F95C74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id="{ADEBDFD6-42DE-46ED-1757-8792021A2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1600201"/>
            <a:ext cx="7355160" cy="492514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1800" b="1" dirty="0">
                <a:latin typeface="Corbel"/>
                <a:cs typeface="Corbel"/>
              </a:rPr>
              <a:t>Role of lymphadenectomy (LND) in standard surgery of BOTs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Corbel"/>
                <a:cs typeface="Corbel"/>
              </a:rPr>
              <a:t>LNs are involved in 25% of patients with advanced stage disease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Corbel"/>
                <a:cs typeface="Corbel"/>
              </a:rPr>
              <a:t>Women with (+) LNs have 98% survival rates 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Corbel"/>
                <a:cs typeface="Corbel"/>
              </a:rPr>
              <a:t>If no enlarged LNs, LND should not be carried out   </a:t>
            </a:r>
            <a:endParaRPr lang="el-GR" sz="1800" dirty="0">
              <a:latin typeface="Corbel"/>
              <a:cs typeface="Corbel"/>
            </a:endParaRPr>
          </a:p>
          <a:p>
            <a:pPr marL="0" indent="0">
              <a:buNone/>
            </a:pPr>
            <a:endParaRPr lang="el-GR" sz="2200" dirty="0">
              <a:latin typeface="Corbel"/>
              <a:cs typeface="Corbel"/>
            </a:endParaRPr>
          </a:p>
          <a:p>
            <a:pPr marL="0" indent="0">
              <a:buNone/>
            </a:pPr>
            <a:r>
              <a:rPr lang="el-GR" sz="2200" dirty="0">
                <a:latin typeface="Corbel"/>
                <a:cs typeface="Corbel"/>
              </a:rPr>
              <a:t>      </a:t>
            </a:r>
            <a:r>
              <a:rPr lang="el-GR" sz="2000" dirty="0">
                <a:latin typeface="Corbel"/>
                <a:cs typeface="Corbel"/>
              </a:rPr>
              <a:t>  </a:t>
            </a:r>
          </a:p>
          <a:p>
            <a:pPr marL="0" indent="0">
              <a:buNone/>
            </a:pPr>
            <a:r>
              <a:rPr lang="el-GR" sz="2000" dirty="0">
                <a:latin typeface="Corbel"/>
                <a:cs typeface="Corbel"/>
              </a:rPr>
              <a:t>      </a:t>
            </a:r>
          </a:p>
          <a:p>
            <a:pPr>
              <a:buNone/>
            </a:pPr>
            <a:endParaRPr lang="el-GR" sz="2000" dirty="0">
              <a:latin typeface="Corbel"/>
              <a:cs typeface="Corbel"/>
            </a:endParaRPr>
          </a:p>
          <a:p>
            <a:pPr>
              <a:buNone/>
            </a:pPr>
            <a:endParaRPr lang="el-GR" sz="2000" dirty="0">
              <a:latin typeface="Corbel"/>
              <a:cs typeface="Corbel"/>
            </a:endParaRPr>
          </a:p>
          <a:p>
            <a:pPr>
              <a:buNone/>
            </a:pPr>
            <a:endParaRPr lang="el-GR" sz="2400" dirty="0"/>
          </a:p>
        </p:txBody>
      </p:sp>
      <p:sp>
        <p:nvSpPr>
          <p:cNvPr id="2" name="12 - TextBox">
            <a:extLst>
              <a:ext uri="{FF2B5EF4-FFF2-40B4-BE49-F238E27FC236}">
                <a16:creationId xmlns:a16="http://schemas.microsoft.com/office/drawing/2014/main" id="{3FC90489-D1E2-166E-5241-06BE2CEDD86B}"/>
              </a:ext>
            </a:extLst>
          </p:cNvPr>
          <p:cNvSpPr txBox="1"/>
          <p:nvPr/>
        </p:nvSpPr>
        <p:spPr>
          <a:xfrm>
            <a:off x="179512" y="0"/>
            <a:ext cx="1475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www.sioulas-gyn.gr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2E2A5-76F1-D59E-5190-01E2824F7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831" y="247276"/>
            <a:ext cx="613792" cy="68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1 - Τίτλος">
            <a:extLst>
              <a:ext uri="{FF2B5EF4-FFF2-40B4-BE49-F238E27FC236}">
                <a16:creationId xmlns:a16="http://schemas.microsoft.com/office/drawing/2014/main" id="{BF3F69E5-4885-4691-835A-B96A0F2E2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3" y="404664"/>
            <a:ext cx="7822003" cy="893063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latin typeface="Georgia"/>
                <a:cs typeface="Georgia"/>
              </a:rPr>
              <a:t>Management of BOTs</a:t>
            </a:r>
            <a:br>
              <a:rPr lang="el-GR" sz="1800" dirty="0">
                <a:latin typeface="Georgia"/>
                <a:cs typeface="Georgia"/>
              </a:rPr>
            </a:br>
            <a:r>
              <a:rPr lang="en-US" sz="2400" b="1" dirty="0">
                <a:latin typeface="Georgia"/>
                <a:cs typeface="Georgia"/>
              </a:rPr>
              <a:t>Surgery for BOTs</a:t>
            </a:r>
            <a:endParaRPr lang="el-GR" sz="2400" b="1" dirty="0">
              <a:latin typeface="Georgia"/>
              <a:cs typeface="Georgi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DCC273-A5B9-E4D1-094A-6668BF587DF5}"/>
              </a:ext>
            </a:extLst>
          </p:cNvPr>
          <p:cNvSpPr txBox="1"/>
          <p:nvPr/>
        </p:nvSpPr>
        <p:spPr>
          <a:xfrm>
            <a:off x="1187623" y="6021288"/>
            <a:ext cx="475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rbel"/>
                <a:cs typeface="Corbel"/>
              </a:rPr>
              <a:t>ESMO/ESGO. Int J </a:t>
            </a:r>
            <a:r>
              <a:rPr lang="en-US" sz="1200" dirty="0" err="1">
                <a:latin typeface="Corbel"/>
                <a:cs typeface="Corbel"/>
              </a:rPr>
              <a:t>Gynecol</a:t>
            </a:r>
            <a:r>
              <a:rPr lang="en-US" sz="1200" dirty="0">
                <a:latin typeface="Corbel"/>
                <a:cs typeface="Corbel"/>
              </a:rPr>
              <a:t> Cancer 2019</a:t>
            </a:r>
            <a:endParaRPr lang="el-GR" sz="1200" dirty="0">
              <a:latin typeface="Corbel"/>
              <a:cs typeface="Corbel"/>
            </a:endParaRPr>
          </a:p>
          <a:p>
            <a:r>
              <a:rPr lang="en-US" sz="1200" dirty="0">
                <a:latin typeface="Corbel" charset="0"/>
                <a:cs typeface="Corbel" charset="0"/>
              </a:rPr>
              <a:t>UpToDate 2024</a:t>
            </a:r>
          </a:p>
          <a:p>
            <a:pPr marL="228600" indent="-228600"/>
            <a:r>
              <a:rPr lang="en-US" sz="1200" dirty="0">
                <a:latin typeface="Corbel" panose="020B0503020204020204" pitchFamily="34" charset="0"/>
              </a:rPr>
              <a:t>Morice et al. Lancet Oncol 2012;13:e103-15</a:t>
            </a:r>
            <a:endParaRPr lang="el-GR" sz="1200" dirty="0">
              <a:latin typeface="Corbel" panose="020B0503020204020204" pitchFamily="34" charset="0"/>
            </a:endParaRPr>
          </a:p>
          <a:p>
            <a:pPr marL="228600" indent="-228600"/>
            <a:r>
              <a:rPr lang="en-US" sz="1200" dirty="0">
                <a:latin typeface="Corbel" panose="020B0503020204020204" pitchFamily="34" charset="0"/>
              </a:rPr>
              <a:t>Menczer et al. </a:t>
            </a:r>
            <a:r>
              <a:rPr lang="en-US" sz="1200" dirty="0" err="1">
                <a:latin typeface="Corbel" panose="020B0503020204020204" pitchFamily="34" charset="0"/>
              </a:rPr>
              <a:t>Gynecol</a:t>
            </a:r>
            <a:r>
              <a:rPr lang="en-US" sz="1200" dirty="0">
                <a:latin typeface="Corbel" panose="020B0503020204020204" pitchFamily="34" charset="0"/>
              </a:rPr>
              <a:t> Oncol 2012;125:372-5</a:t>
            </a:r>
            <a:endParaRPr lang="en-US" sz="1200" dirty="0">
              <a:latin typeface="Corbel" panose="020B0503020204020204" pitchFamily="34" charset="0"/>
              <a:cs typeface="Corbel" charset="0"/>
            </a:endParaRP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B5BAF034-A7F6-9E34-633A-0283B1AC3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4939447"/>
            <a:ext cx="2097968" cy="1749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6841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FB18A-4805-D8DE-736E-08709ED9D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2 - TextBox">
            <a:extLst>
              <a:ext uri="{FF2B5EF4-FFF2-40B4-BE49-F238E27FC236}">
                <a16:creationId xmlns:a16="http://schemas.microsoft.com/office/drawing/2014/main" id="{362140E9-C18E-CDD5-A8C8-764679603503}"/>
              </a:ext>
            </a:extLst>
          </p:cNvPr>
          <p:cNvSpPr txBox="1"/>
          <p:nvPr/>
        </p:nvSpPr>
        <p:spPr>
          <a:xfrm>
            <a:off x="179512" y="0"/>
            <a:ext cx="1475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www.sioulas-gyn.gr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DDBEE2-3DBA-A276-FE3F-3FBDA9EC7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831" y="247276"/>
            <a:ext cx="613792" cy="68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1 - Τίτλος">
            <a:extLst>
              <a:ext uri="{FF2B5EF4-FFF2-40B4-BE49-F238E27FC236}">
                <a16:creationId xmlns:a16="http://schemas.microsoft.com/office/drawing/2014/main" id="{DB23BF35-9246-B21C-5117-1F65E817C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3" y="404664"/>
            <a:ext cx="7822003" cy="893063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latin typeface="Georgia"/>
                <a:cs typeface="Georgia"/>
              </a:rPr>
              <a:t>Management of BOTs</a:t>
            </a:r>
            <a:br>
              <a:rPr lang="el-GR" sz="1800" dirty="0">
                <a:latin typeface="Georgia"/>
                <a:cs typeface="Georgia"/>
              </a:rPr>
            </a:br>
            <a:r>
              <a:rPr lang="en-US" sz="2400" b="1" dirty="0">
                <a:latin typeface="Georgia"/>
                <a:cs typeface="Georgia"/>
              </a:rPr>
              <a:t>Surgery for BOTs</a:t>
            </a:r>
            <a:endParaRPr lang="el-GR" sz="2400" b="1" dirty="0">
              <a:latin typeface="Georgia"/>
              <a:cs typeface="Georgi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9039FC-C5BF-9581-E0A9-642919BEFA74}"/>
              </a:ext>
            </a:extLst>
          </p:cNvPr>
          <p:cNvSpPr txBox="1"/>
          <p:nvPr/>
        </p:nvSpPr>
        <p:spPr>
          <a:xfrm>
            <a:off x="1187623" y="6021288"/>
            <a:ext cx="475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rbel"/>
                <a:cs typeface="Corbel"/>
              </a:rPr>
              <a:t>ESMO/ESGO. Int J </a:t>
            </a:r>
            <a:r>
              <a:rPr lang="en-US" sz="1200" dirty="0" err="1">
                <a:latin typeface="Corbel"/>
                <a:cs typeface="Corbel"/>
              </a:rPr>
              <a:t>Gynecol</a:t>
            </a:r>
            <a:r>
              <a:rPr lang="en-US" sz="1200" dirty="0">
                <a:latin typeface="Corbel"/>
                <a:cs typeface="Corbel"/>
              </a:rPr>
              <a:t> Cancer 2019</a:t>
            </a:r>
            <a:endParaRPr lang="el-GR" sz="1200" dirty="0">
              <a:latin typeface="Corbel"/>
              <a:cs typeface="Corbel"/>
            </a:endParaRPr>
          </a:p>
          <a:p>
            <a:r>
              <a:rPr lang="en-US" sz="1200" dirty="0">
                <a:latin typeface="Corbel" charset="0"/>
                <a:cs typeface="Corbel" charset="0"/>
              </a:rPr>
              <a:t>UpToDate 2024</a:t>
            </a:r>
          </a:p>
          <a:p>
            <a:pPr marL="228600" indent="-228600"/>
            <a:r>
              <a:rPr lang="en-US" sz="1200" dirty="0">
                <a:latin typeface="Corbel" panose="020B0503020204020204" pitchFamily="34" charset="0"/>
              </a:rPr>
              <a:t>Morice et al. Lancet Oncol 2012;13:e103-15</a:t>
            </a:r>
            <a:endParaRPr lang="el-GR" sz="1200" dirty="0">
              <a:latin typeface="Corbel" panose="020B0503020204020204" pitchFamily="34" charset="0"/>
            </a:endParaRPr>
          </a:p>
          <a:p>
            <a:pPr marL="228600" indent="-228600"/>
            <a:r>
              <a:rPr lang="en-US" sz="1200" dirty="0">
                <a:latin typeface="Corbel" panose="020B0503020204020204" pitchFamily="34" charset="0"/>
              </a:rPr>
              <a:t>Menczer et al. </a:t>
            </a:r>
            <a:r>
              <a:rPr lang="en-US" sz="1200" dirty="0" err="1">
                <a:latin typeface="Corbel" panose="020B0503020204020204" pitchFamily="34" charset="0"/>
              </a:rPr>
              <a:t>Gynecol</a:t>
            </a:r>
            <a:r>
              <a:rPr lang="en-US" sz="1200" dirty="0">
                <a:latin typeface="Corbel" panose="020B0503020204020204" pitchFamily="34" charset="0"/>
              </a:rPr>
              <a:t> Oncol 2012;125:372-5</a:t>
            </a:r>
            <a:endParaRPr lang="en-US" sz="1200" dirty="0">
              <a:latin typeface="Corbel" panose="020B0503020204020204" pitchFamily="34" charset="0"/>
              <a:cs typeface="Corbel" charset="0"/>
            </a:endParaRP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516908AB-F235-CD4E-02DB-EFA1B6430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1340768"/>
            <a:ext cx="4113820" cy="4680520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86F48A8F-35D7-AB38-2FD6-A0461816F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264" y="2647185"/>
            <a:ext cx="3780036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750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F8F5B-43B5-FEA6-7015-9888E98D8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id="{0AF737A9-F619-7885-9050-3640E15F1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1600203"/>
            <a:ext cx="7355160" cy="4925143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  <a:buFont typeface="Wingdings" charset="2"/>
              <a:buChar char="Ø"/>
            </a:pPr>
            <a:endParaRPr lang="el-GR" sz="2600" dirty="0">
              <a:latin typeface="Corbel"/>
              <a:cs typeface="Corbel"/>
            </a:endParaRPr>
          </a:p>
          <a:p>
            <a:pPr marL="0" indent="0">
              <a:buNone/>
            </a:pPr>
            <a:endParaRPr lang="el-GR" sz="2000" dirty="0">
              <a:latin typeface="Corbel"/>
              <a:cs typeface="Corbel"/>
            </a:endParaRPr>
          </a:p>
          <a:p>
            <a:pPr marL="0" indent="0">
              <a:buNone/>
            </a:pPr>
            <a:endParaRPr lang="el-GR" sz="2200" dirty="0">
              <a:latin typeface="Corbel"/>
              <a:cs typeface="Corbel"/>
            </a:endParaRPr>
          </a:p>
          <a:p>
            <a:pPr>
              <a:buFont typeface="Wingdings" charset="2"/>
              <a:buChar char="Ø"/>
            </a:pPr>
            <a:endParaRPr lang="el-GR" sz="2200" dirty="0">
              <a:latin typeface="Corbel"/>
              <a:cs typeface="Corbel"/>
            </a:endParaRPr>
          </a:p>
          <a:p>
            <a:pPr marL="0" indent="0">
              <a:buNone/>
            </a:pPr>
            <a:r>
              <a:rPr lang="el-GR" sz="2200" dirty="0">
                <a:latin typeface="Corbel"/>
                <a:cs typeface="Corbel"/>
              </a:rPr>
              <a:t>      </a:t>
            </a:r>
            <a:r>
              <a:rPr lang="el-GR" sz="2000" dirty="0">
                <a:latin typeface="Corbel"/>
                <a:cs typeface="Corbel"/>
              </a:rPr>
              <a:t>  </a:t>
            </a:r>
          </a:p>
          <a:p>
            <a:pPr marL="0" indent="0">
              <a:buNone/>
            </a:pPr>
            <a:r>
              <a:rPr lang="el-GR" sz="2000" dirty="0">
                <a:latin typeface="Corbel"/>
                <a:cs typeface="Corbel"/>
              </a:rPr>
              <a:t>      </a:t>
            </a:r>
          </a:p>
          <a:p>
            <a:pPr>
              <a:buNone/>
            </a:pPr>
            <a:endParaRPr lang="el-GR" sz="2000" dirty="0">
              <a:latin typeface="Corbel"/>
              <a:cs typeface="Corbel"/>
            </a:endParaRPr>
          </a:p>
          <a:p>
            <a:pPr>
              <a:buNone/>
            </a:pPr>
            <a:endParaRPr lang="el-GR" sz="2000" dirty="0">
              <a:latin typeface="Corbel"/>
              <a:cs typeface="Corbel"/>
            </a:endParaRPr>
          </a:p>
          <a:p>
            <a:pPr>
              <a:buNone/>
            </a:pPr>
            <a:endParaRPr lang="el-GR" sz="2400" dirty="0"/>
          </a:p>
        </p:txBody>
      </p:sp>
      <p:graphicFrame>
        <p:nvGraphicFramePr>
          <p:cNvPr id="7" name="Table 1">
            <a:extLst>
              <a:ext uri="{FF2B5EF4-FFF2-40B4-BE49-F238E27FC236}">
                <a16:creationId xmlns:a16="http://schemas.microsoft.com/office/drawing/2014/main" id="{C45424D3-771D-5B69-D787-85E943E063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683327"/>
              </p:ext>
            </p:extLst>
          </p:nvPr>
        </p:nvGraphicFramePr>
        <p:xfrm>
          <a:off x="323528" y="2134475"/>
          <a:ext cx="684076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40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538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rbel"/>
                          <a:cs typeface="Corbel"/>
                        </a:rPr>
                        <a:t>Fertility sparing surgery (FSS) is the standard of care  in young women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9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orbel"/>
                          <a:cs typeface="Corbel"/>
                        </a:rPr>
                        <a:t>Serous</a:t>
                      </a:r>
                      <a:r>
                        <a:rPr lang="el-GR" sz="1800" dirty="0">
                          <a:latin typeface="Corbel"/>
                          <a:cs typeface="Corbel"/>
                        </a:rPr>
                        <a:t> </a:t>
                      </a:r>
                      <a:r>
                        <a:rPr lang="en-US" sz="1800" dirty="0">
                          <a:latin typeface="Corbel"/>
                          <a:cs typeface="Corbel"/>
                        </a:rPr>
                        <a:t>BOTs -&gt; cystectomy is acceptable</a:t>
                      </a:r>
                    </a:p>
                    <a:p>
                      <a:endParaRPr lang="en-US" sz="1800" dirty="0">
                        <a:latin typeface="Corbel"/>
                        <a:cs typeface="Corbe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6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orbel"/>
                          <a:cs typeface="Corbel"/>
                        </a:rPr>
                        <a:t>Mucinous</a:t>
                      </a:r>
                      <a:r>
                        <a:rPr lang="el-GR" sz="1800" dirty="0">
                          <a:latin typeface="Corbel"/>
                          <a:cs typeface="Corbel"/>
                        </a:rPr>
                        <a:t> </a:t>
                      </a:r>
                      <a:r>
                        <a:rPr lang="en-US" sz="1800" dirty="0">
                          <a:latin typeface="Corbel"/>
                          <a:cs typeface="Corbel"/>
                        </a:rPr>
                        <a:t>BOTs - USO</a:t>
                      </a:r>
                    </a:p>
                    <a:p>
                      <a:endParaRPr lang="en-US" sz="1800" dirty="0">
                        <a:latin typeface="Corbel"/>
                        <a:cs typeface="Corbe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96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orbel"/>
                          <a:cs typeface="Corbel"/>
                        </a:rPr>
                        <a:t>No biopsies from contralateral, normal-appearing ovary</a:t>
                      </a:r>
                    </a:p>
                    <a:p>
                      <a:endParaRPr lang="en-US" sz="1800" dirty="0">
                        <a:latin typeface="Corbel"/>
                        <a:cs typeface="Corbe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84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orbel"/>
                          <a:cs typeface="Corbel"/>
                        </a:rPr>
                        <a:t>If bilateral ovarian involvement, preserve of at least part of one ovary and the uterus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05F6AB9-A542-446D-D802-E31E98962747}"/>
              </a:ext>
            </a:extLst>
          </p:cNvPr>
          <p:cNvSpPr txBox="1"/>
          <p:nvPr/>
        </p:nvSpPr>
        <p:spPr>
          <a:xfrm>
            <a:off x="100" y="6109847"/>
            <a:ext cx="4752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rbel"/>
                <a:cs typeface="Corbel"/>
              </a:rPr>
              <a:t>ESMO/ESGO. </a:t>
            </a:r>
            <a:r>
              <a:rPr lang="en-US" sz="1200" dirty="0" err="1">
                <a:latin typeface="Corbel"/>
                <a:cs typeface="Corbel"/>
              </a:rPr>
              <a:t>Int</a:t>
            </a:r>
            <a:r>
              <a:rPr lang="en-US" sz="1200" dirty="0">
                <a:latin typeface="Corbel"/>
                <a:cs typeface="Corbel"/>
              </a:rPr>
              <a:t> J </a:t>
            </a:r>
            <a:r>
              <a:rPr lang="en-US" sz="1200" dirty="0" err="1">
                <a:latin typeface="Corbel"/>
                <a:cs typeface="Corbel"/>
              </a:rPr>
              <a:t>Gynecol</a:t>
            </a:r>
            <a:r>
              <a:rPr lang="en-US" sz="1200" dirty="0">
                <a:latin typeface="Corbel"/>
                <a:cs typeface="Corbel"/>
              </a:rPr>
              <a:t> Cancer 2019</a:t>
            </a:r>
            <a:endParaRPr lang="el-GR" sz="1200" dirty="0">
              <a:latin typeface="Corbel"/>
              <a:cs typeface="Corbel"/>
            </a:endParaRPr>
          </a:p>
          <a:p>
            <a:r>
              <a:rPr lang="en-US" sz="1200" dirty="0">
                <a:latin typeface="Corbel"/>
                <a:cs typeface="Corbel"/>
              </a:rPr>
              <a:t>ESGO/ISUOG/IOTA/ESGE Int J </a:t>
            </a:r>
            <a:r>
              <a:rPr lang="en-US" sz="1200" dirty="0" err="1">
                <a:latin typeface="Corbel"/>
                <a:cs typeface="Corbel"/>
              </a:rPr>
              <a:t>Gynecol</a:t>
            </a:r>
            <a:r>
              <a:rPr lang="en-US" sz="1200" dirty="0">
                <a:latin typeface="Corbel"/>
                <a:cs typeface="Corbel"/>
              </a:rPr>
              <a:t> Cancer 2021;31:961-82</a:t>
            </a:r>
          </a:p>
          <a:p>
            <a:endParaRPr lang="el-GR" sz="1200" dirty="0">
              <a:latin typeface="Corbel"/>
              <a:cs typeface="Corbel"/>
            </a:endParaRPr>
          </a:p>
          <a:p>
            <a:endParaRPr lang="el-GR" sz="1200" dirty="0">
              <a:latin typeface="Corbel"/>
              <a:cs typeface="Corbel"/>
            </a:endParaRPr>
          </a:p>
          <a:p>
            <a:endParaRPr lang="en-US" sz="1200" dirty="0">
              <a:latin typeface="Corbel"/>
              <a:cs typeface="Corbe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B9EF9B-B9E9-486C-5DE8-92A73B468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214910" y="2701318"/>
            <a:ext cx="2003610" cy="18453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94B6F2-96F6-BAAF-DE70-C65854F30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831" y="247276"/>
            <a:ext cx="613792" cy="68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2 - TextBox">
            <a:extLst>
              <a:ext uri="{FF2B5EF4-FFF2-40B4-BE49-F238E27FC236}">
                <a16:creationId xmlns:a16="http://schemas.microsoft.com/office/drawing/2014/main" id="{970ADB9F-7A47-F025-3E3A-7A3D8F7DDFAD}"/>
              </a:ext>
            </a:extLst>
          </p:cNvPr>
          <p:cNvSpPr txBox="1"/>
          <p:nvPr/>
        </p:nvSpPr>
        <p:spPr>
          <a:xfrm>
            <a:off x="179512" y="0"/>
            <a:ext cx="1475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www.sioulas-gyn.gr</a:t>
            </a:r>
          </a:p>
        </p:txBody>
      </p:sp>
      <p:sp>
        <p:nvSpPr>
          <p:cNvPr id="8" name="1 - Τίτλος">
            <a:extLst>
              <a:ext uri="{FF2B5EF4-FFF2-40B4-BE49-F238E27FC236}">
                <a16:creationId xmlns:a16="http://schemas.microsoft.com/office/drawing/2014/main" id="{A90BE01D-A050-6173-6371-58FB12AED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3" y="404664"/>
            <a:ext cx="7822003" cy="893063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latin typeface="Georgia"/>
                <a:cs typeface="Georgia"/>
              </a:rPr>
              <a:t>Management of BOTs</a:t>
            </a:r>
            <a:br>
              <a:rPr lang="el-GR" sz="1800" dirty="0">
                <a:latin typeface="Georgia"/>
                <a:cs typeface="Georgia"/>
              </a:rPr>
            </a:br>
            <a:r>
              <a:rPr lang="en-US" sz="2400" b="1" dirty="0">
                <a:latin typeface="Georgia"/>
                <a:cs typeface="Georgia"/>
              </a:rPr>
              <a:t>Surgery for BOTs</a:t>
            </a:r>
            <a:endParaRPr lang="el-GR" sz="2400" b="1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513710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35659-7805-4AE3-F30D-30C793E11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id="{26A51C6D-6C26-9B2B-4BC9-B0F72E9D1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057" y="1719886"/>
            <a:ext cx="7355160" cy="4925143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  <a:buFont typeface="Wingdings" charset="2"/>
              <a:buChar char="Ø"/>
            </a:pPr>
            <a:endParaRPr lang="el-GR" sz="2600" dirty="0">
              <a:latin typeface="Corbel"/>
              <a:cs typeface="Corbel"/>
            </a:endParaRPr>
          </a:p>
          <a:p>
            <a:pPr marL="0" indent="0">
              <a:buNone/>
            </a:pPr>
            <a:endParaRPr lang="el-GR" sz="2000" dirty="0">
              <a:latin typeface="Corbel"/>
              <a:cs typeface="Corbel"/>
            </a:endParaRPr>
          </a:p>
          <a:p>
            <a:pPr marL="0" indent="0">
              <a:buNone/>
            </a:pPr>
            <a:endParaRPr lang="el-GR" sz="2200" dirty="0">
              <a:latin typeface="Corbel"/>
              <a:cs typeface="Corbel"/>
            </a:endParaRPr>
          </a:p>
          <a:p>
            <a:pPr>
              <a:buFont typeface="Wingdings" charset="2"/>
              <a:buChar char="Ø"/>
            </a:pPr>
            <a:endParaRPr lang="el-GR" sz="2200" dirty="0">
              <a:latin typeface="Corbel"/>
              <a:cs typeface="Corbel"/>
            </a:endParaRPr>
          </a:p>
          <a:p>
            <a:pPr marL="0" indent="0">
              <a:buNone/>
            </a:pPr>
            <a:r>
              <a:rPr lang="el-GR" sz="2200" dirty="0">
                <a:latin typeface="Corbel"/>
                <a:cs typeface="Corbel"/>
              </a:rPr>
              <a:t>      </a:t>
            </a:r>
            <a:r>
              <a:rPr lang="el-GR" sz="2000" dirty="0">
                <a:latin typeface="Corbel"/>
                <a:cs typeface="Corbel"/>
              </a:rPr>
              <a:t>  </a:t>
            </a:r>
          </a:p>
          <a:p>
            <a:pPr marL="0" indent="0">
              <a:buNone/>
            </a:pPr>
            <a:r>
              <a:rPr lang="el-GR" sz="2000" dirty="0">
                <a:latin typeface="Corbel"/>
                <a:cs typeface="Corbel"/>
              </a:rPr>
              <a:t>      </a:t>
            </a:r>
          </a:p>
          <a:p>
            <a:pPr>
              <a:buNone/>
            </a:pPr>
            <a:endParaRPr lang="el-GR" sz="2000" dirty="0">
              <a:latin typeface="Corbel"/>
              <a:cs typeface="Corbel"/>
            </a:endParaRPr>
          </a:p>
          <a:p>
            <a:pPr>
              <a:buNone/>
            </a:pPr>
            <a:endParaRPr lang="el-GR" sz="2000" dirty="0">
              <a:latin typeface="Corbel"/>
              <a:cs typeface="Corbel"/>
            </a:endParaRPr>
          </a:p>
          <a:p>
            <a:pPr>
              <a:buNone/>
            </a:pPr>
            <a:endParaRPr lang="el-GR" sz="2400" dirty="0"/>
          </a:p>
        </p:txBody>
      </p:sp>
      <p:sp>
        <p:nvSpPr>
          <p:cNvPr id="8" name="2 - Θέση περιεχομένου">
            <a:extLst>
              <a:ext uri="{FF2B5EF4-FFF2-40B4-BE49-F238E27FC236}">
                <a16:creationId xmlns:a16="http://schemas.microsoft.com/office/drawing/2014/main" id="{266AF363-3CF7-0F5C-029F-F56516B06E38}"/>
              </a:ext>
            </a:extLst>
          </p:cNvPr>
          <p:cNvSpPr txBox="1">
            <a:spLocks/>
          </p:cNvSpPr>
          <p:nvPr/>
        </p:nvSpPr>
        <p:spPr>
          <a:xfrm>
            <a:off x="963216" y="1685581"/>
            <a:ext cx="7355160" cy="4925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  <a:buFont typeface="Wingdings" charset="2"/>
              <a:buChar char="Ø"/>
            </a:pPr>
            <a:r>
              <a:rPr lang="en-US" sz="1800" b="1" dirty="0">
                <a:latin typeface="Corbel"/>
                <a:cs typeface="Corbel"/>
              </a:rPr>
              <a:t>Serous BOTs </a:t>
            </a:r>
            <a:r>
              <a:rPr lang="el-GR" sz="1800" b="1" dirty="0">
                <a:latin typeface="Corbel"/>
                <a:cs typeface="Corbel"/>
              </a:rPr>
              <a:t>– </a:t>
            </a:r>
            <a:r>
              <a:rPr lang="en-US" sz="1800" b="1" dirty="0">
                <a:latin typeface="Corbel"/>
                <a:cs typeface="Corbel"/>
              </a:rPr>
              <a:t>bilateral involvement in 15-25% of cases</a:t>
            </a:r>
          </a:p>
          <a:p>
            <a:pPr marL="0" indent="0">
              <a:lnSpc>
                <a:spcPct val="140000"/>
              </a:lnSpc>
              <a:buNone/>
            </a:pPr>
            <a:endParaRPr lang="en-US" sz="1800" dirty="0">
              <a:latin typeface="Corbel"/>
              <a:cs typeface="Corbel"/>
            </a:endParaRPr>
          </a:p>
          <a:p>
            <a:pPr>
              <a:lnSpc>
                <a:spcPct val="140000"/>
              </a:lnSpc>
            </a:pPr>
            <a:endParaRPr lang="en-US" sz="1800" baseline="30000" dirty="0">
              <a:latin typeface="Corbel"/>
              <a:cs typeface="Corbel"/>
            </a:endParaRPr>
          </a:p>
          <a:p>
            <a:pPr marL="0" indent="0">
              <a:lnSpc>
                <a:spcPct val="140000"/>
              </a:lnSpc>
              <a:buNone/>
            </a:pPr>
            <a:endParaRPr lang="el-GR" sz="2600" dirty="0">
              <a:latin typeface="Corbel"/>
              <a:cs typeface="Corbel"/>
            </a:endParaRPr>
          </a:p>
          <a:p>
            <a:pPr marL="0" indent="0">
              <a:buNone/>
            </a:pPr>
            <a:endParaRPr lang="el-GR" sz="2000" dirty="0">
              <a:latin typeface="Corbel"/>
              <a:cs typeface="Corbel"/>
            </a:endParaRPr>
          </a:p>
          <a:p>
            <a:pPr marL="0" indent="0">
              <a:buNone/>
            </a:pPr>
            <a:endParaRPr lang="el-GR" sz="2200" dirty="0">
              <a:latin typeface="Corbel"/>
              <a:cs typeface="Corbel"/>
            </a:endParaRPr>
          </a:p>
          <a:p>
            <a:pPr marL="0" indent="0">
              <a:buNone/>
            </a:pPr>
            <a:endParaRPr lang="el-GR" sz="2200" dirty="0">
              <a:latin typeface="Corbel"/>
              <a:cs typeface="Corbel"/>
            </a:endParaRPr>
          </a:p>
          <a:p>
            <a:pPr marL="0" indent="0">
              <a:buNone/>
            </a:pPr>
            <a:r>
              <a:rPr lang="el-GR" sz="2200" dirty="0">
                <a:latin typeface="Corbel"/>
                <a:cs typeface="Corbel"/>
              </a:rPr>
              <a:t>   </a:t>
            </a:r>
            <a:endParaRPr lang="el-GR" sz="2000" dirty="0">
              <a:latin typeface="Corbel"/>
              <a:cs typeface="Corbel"/>
            </a:endParaRPr>
          </a:p>
          <a:p>
            <a:pPr marL="0" indent="0">
              <a:buNone/>
            </a:pPr>
            <a:r>
              <a:rPr lang="el-GR" sz="2000" dirty="0">
                <a:latin typeface="Corbel"/>
                <a:cs typeface="Corbel"/>
              </a:rPr>
              <a:t>      </a:t>
            </a:r>
          </a:p>
          <a:p>
            <a:pPr>
              <a:buFont typeface="Arial" pitchFamily="34" charset="0"/>
              <a:buNone/>
            </a:pPr>
            <a:endParaRPr lang="el-GR" sz="2000" dirty="0">
              <a:latin typeface="Corbel"/>
              <a:cs typeface="Corbel"/>
            </a:endParaRPr>
          </a:p>
          <a:p>
            <a:pPr>
              <a:buFont typeface="Arial" pitchFamily="34" charset="0"/>
              <a:buNone/>
            </a:pPr>
            <a:endParaRPr lang="el-GR" sz="2000" dirty="0">
              <a:latin typeface="Corbel"/>
              <a:cs typeface="Corbel"/>
            </a:endParaRPr>
          </a:p>
          <a:p>
            <a:pPr>
              <a:buFont typeface="Arial" pitchFamily="34" charset="0"/>
              <a:buNone/>
            </a:pPr>
            <a:endParaRPr lang="el-GR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353346-9F09-8496-71C8-037902F07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831" y="247276"/>
            <a:ext cx="613792" cy="68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2 - TextBox">
            <a:extLst>
              <a:ext uri="{FF2B5EF4-FFF2-40B4-BE49-F238E27FC236}">
                <a16:creationId xmlns:a16="http://schemas.microsoft.com/office/drawing/2014/main" id="{E43D4E9E-BB86-FD79-F860-C1176F3B40B8}"/>
              </a:ext>
            </a:extLst>
          </p:cNvPr>
          <p:cNvSpPr txBox="1"/>
          <p:nvPr/>
        </p:nvSpPr>
        <p:spPr>
          <a:xfrm>
            <a:off x="179512" y="0"/>
            <a:ext cx="1475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www.sioulas-gyn.gr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6FD2D4-8EB5-1BA2-F8ED-C3B313C67939}"/>
              </a:ext>
            </a:extLst>
          </p:cNvPr>
          <p:cNvSpPr txBox="1"/>
          <p:nvPr/>
        </p:nvSpPr>
        <p:spPr>
          <a:xfrm>
            <a:off x="1187623" y="6017512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Corbel"/>
                <a:cs typeface="Corbel"/>
              </a:rPr>
              <a:t>Palomba</a:t>
            </a:r>
            <a:r>
              <a:rPr lang="en-US" sz="1200" dirty="0">
                <a:latin typeface="Corbel"/>
                <a:cs typeface="Corbel"/>
              </a:rPr>
              <a:t> et al. Hum </a:t>
            </a:r>
            <a:r>
              <a:rPr lang="en-US" sz="1200" dirty="0" err="1">
                <a:latin typeface="Corbel"/>
                <a:cs typeface="Corbel"/>
              </a:rPr>
              <a:t>Reprod</a:t>
            </a:r>
            <a:r>
              <a:rPr lang="en-US" sz="1200" dirty="0">
                <a:latin typeface="Corbel"/>
                <a:cs typeface="Corbel"/>
              </a:rPr>
              <a:t> 2010;25:1966-72</a:t>
            </a:r>
            <a:endParaRPr lang="el-GR" sz="1200" dirty="0">
              <a:latin typeface="Corbel"/>
              <a:cs typeface="Corbel"/>
            </a:endParaRPr>
          </a:p>
          <a:p>
            <a:endParaRPr lang="en-US" sz="1200" dirty="0">
              <a:latin typeface="Corbel"/>
              <a:cs typeface="Corbel"/>
            </a:endParaRPr>
          </a:p>
          <a:p>
            <a:endParaRPr lang="en-US" sz="1200" dirty="0">
              <a:latin typeface="Corbel"/>
              <a:cs typeface="Corbe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E3FC7A-EBA4-FB53-3E0B-0D669BDCA5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12" t="27600" r="23226" b="27600"/>
          <a:stretch/>
        </p:blipFill>
        <p:spPr>
          <a:xfrm>
            <a:off x="286078" y="2367200"/>
            <a:ext cx="4069898" cy="33660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E6D8A1-5952-AAAE-85D7-6B0D462D3C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313" t="20328" r="52363" b="12200"/>
          <a:stretch/>
        </p:blipFill>
        <p:spPr>
          <a:xfrm>
            <a:off x="5148062" y="2367200"/>
            <a:ext cx="3039973" cy="4243523"/>
          </a:xfrm>
          <a:prstGeom prst="rect">
            <a:avLst/>
          </a:prstGeom>
        </p:spPr>
      </p:pic>
      <p:sp>
        <p:nvSpPr>
          <p:cNvPr id="2" name="1 - Τίτλος">
            <a:extLst>
              <a:ext uri="{FF2B5EF4-FFF2-40B4-BE49-F238E27FC236}">
                <a16:creationId xmlns:a16="http://schemas.microsoft.com/office/drawing/2014/main" id="{9370EFDD-B4C8-3AD7-F051-6D88360B6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3" y="404664"/>
            <a:ext cx="7822003" cy="893063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latin typeface="Georgia"/>
                <a:cs typeface="Georgia"/>
              </a:rPr>
              <a:t>Management of BOTs</a:t>
            </a:r>
            <a:br>
              <a:rPr lang="el-GR" sz="1800" dirty="0">
                <a:latin typeface="Georgia"/>
                <a:cs typeface="Georgia"/>
              </a:rPr>
            </a:br>
            <a:r>
              <a:rPr lang="en-US" sz="2400" b="1" dirty="0">
                <a:latin typeface="Georgia"/>
                <a:cs typeface="Georgia"/>
              </a:rPr>
              <a:t>Surgery for BOTs</a:t>
            </a:r>
            <a:endParaRPr lang="el-GR" sz="2400" b="1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89693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AE4C3-9648-4AF5-EED5-EC999E7FC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2 - TextBox">
            <a:extLst>
              <a:ext uri="{FF2B5EF4-FFF2-40B4-BE49-F238E27FC236}">
                <a16:creationId xmlns:a16="http://schemas.microsoft.com/office/drawing/2014/main" id="{A6466B64-BA38-255A-5BFB-41A90FDA3DB2}"/>
              </a:ext>
            </a:extLst>
          </p:cNvPr>
          <p:cNvSpPr txBox="1"/>
          <p:nvPr/>
        </p:nvSpPr>
        <p:spPr>
          <a:xfrm>
            <a:off x="179512" y="0"/>
            <a:ext cx="1475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www.sioulas-gyn.gr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E29544-5459-6B37-03F0-8FFD56877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831" y="247276"/>
            <a:ext cx="613792" cy="68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1 - Τίτλος">
            <a:extLst>
              <a:ext uri="{FF2B5EF4-FFF2-40B4-BE49-F238E27FC236}">
                <a16:creationId xmlns:a16="http://schemas.microsoft.com/office/drawing/2014/main" id="{8FD70F7F-8351-6BF2-E29E-6C10ED071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3" y="404664"/>
            <a:ext cx="7822003" cy="893063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latin typeface="Georgia"/>
                <a:cs typeface="Georgia"/>
              </a:rPr>
              <a:t>Management of BOTs</a:t>
            </a:r>
            <a:br>
              <a:rPr lang="el-GR" sz="1800" dirty="0">
                <a:latin typeface="Georgia"/>
                <a:cs typeface="Georgia"/>
              </a:rPr>
            </a:br>
            <a:r>
              <a:rPr lang="en-US" sz="2400" b="1" dirty="0">
                <a:latin typeface="Georgia"/>
                <a:cs typeface="Georgia"/>
              </a:rPr>
              <a:t>Surgery for BOTs</a:t>
            </a:r>
            <a:endParaRPr lang="el-GR" sz="2400" b="1" dirty="0">
              <a:latin typeface="Georgia"/>
              <a:cs typeface="Georgia"/>
            </a:endParaRP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5EE74782-2AD2-6586-AB47-A27848CFE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4149080"/>
            <a:ext cx="4932040" cy="1296144"/>
          </a:xfrm>
          <a:prstGeom prst="rect">
            <a:avLst/>
          </a:prstGeom>
        </p:spPr>
      </p:pic>
      <p:sp>
        <p:nvSpPr>
          <p:cNvPr id="12" name="2 - Θέση περιεχομένου">
            <a:extLst>
              <a:ext uri="{FF2B5EF4-FFF2-40B4-BE49-F238E27FC236}">
                <a16:creationId xmlns:a16="http://schemas.microsoft.com/office/drawing/2014/main" id="{5A5879E5-FE43-2F44-7D24-EACF1377F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1600201"/>
            <a:ext cx="7355160" cy="492514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1800" b="1" dirty="0">
                <a:latin typeface="Corbel"/>
                <a:cs typeface="Corbel"/>
              </a:rPr>
              <a:t>BOTs of all stages (without invasive implants) can be offered FSS, independently of the presence of microinvasion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1800" b="1" dirty="0">
                <a:latin typeface="Corbel"/>
                <a:cs typeface="Corbel"/>
              </a:rPr>
              <a:t>All peritoneal implants should be removed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1800" b="1" dirty="0">
                <a:latin typeface="Corbel"/>
                <a:cs typeface="Corbel"/>
              </a:rPr>
              <a:t>Reproductive Medicine consultation before treatment is mandatory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dirty="0">
                <a:latin typeface="Corbel"/>
                <a:cs typeface="Corbel"/>
              </a:rPr>
              <a:t>       </a:t>
            </a:r>
            <a:r>
              <a:rPr lang="en-US" sz="1800" dirty="0">
                <a:latin typeface="Corbel"/>
                <a:cs typeface="Corbel"/>
              </a:rPr>
              <a:t>       </a:t>
            </a:r>
            <a:endParaRPr lang="el-GR" sz="1800" dirty="0">
              <a:latin typeface="Corbel"/>
              <a:cs typeface="Corbel"/>
            </a:endParaRPr>
          </a:p>
          <a:p>
            <a:pPr marL="0" indent="0">
              <a:buNone/>
            </a:pPr>
            <a:endParaRPr lang="el-GR" sz="2200" dirty="0">
              <a:latin typeface="Corbel"/>
              <a:cs typeface="Corbel"/>
            </a:endParaRPr>
          </a:p>
          <a:p>
            <a:pPr marL="0" indent="0">
              <a:buNone/>
            </a:pPr>
            <a:r>
              <a:rPr lang="el-GR" sz="2200" dirty="0">
                <a:latin typeface="Corbel"/>
                <a:cs typeface="Corbel"/>
              </a:rPr>
              <a:t>      </a:t>
            </a:r>
            <a:r>
              <a:rPr lang="el-GR" sz="2000" dirty="0">
                <a:latin typeface="Corbel"/>
                <a:cs typeface="Corbel"/>
              </a:rPr>
              <a:t>  </a:t>
            </a:r>
          </a:p>
          <a:p>
            <a:pPr marL="0" indent="0">
              <a:buNone/>
            </a:pPr>
            <a:r>
              <a:rPr lang="el-GR" sz="2000" dirty="0">
                <a:latin typeface="Corbel"/>
                <a:cs typeface="Corbel"/>
              </a:rPr>
              <a:t>      </a:t>
            </a:r>
          </a:p>
          <a:p>
            <a:pPr>
              <a:buNone/>
            </a:pPr>
            <a:endParaRPr lang="el-GR" sz="2000" dirty="0">
              <a:latin typeface="Corbel"/>
              <a:cs typeface="Corbel"/>
            </a:endParaRPr>
          </a:p>
          <a:p>
            <a:pPr>
              <a:buNone/>
            </a:pPr>
            <a:endParaRPr lang="el-GR" sz="2000" dirty="0">
              <a:latin typeface="Corbel"/>
              <a:cs typeface="Corbel"/>
            </a:endParaRPr>
          </a:p>
          <a:p>
            <a:pPr>
              <a:buNone/>
            </a:pPr>
            <a:endParaRPr lang="el-GR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CE5259-AE5D-F2F8-21DF-385D3E1CD40E}"/>
              </a:ext>
            </a:extLst>
          </p:cNvPr>
          <p:cNvSpPr txBox="1"/>
          <p:nvPr/>
        </p:nvSpPr>
        <p:spPr>
          <a:xfrm>
            <a:off x="1187623" y="6021288"/>
            <a:ext cx="47525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rbel" charset="0"/>
                <a:cs typeface="Corbel" charset="0"/>
              </a:rPr>
              <a:t>Morice P et al. Lancet Oncol 2024;25:e602-e610</a:t>
            </a:r>
          </a:p>
        </p:txBody>
      </p:sp>
    </p:spTree>
    <p:extLst>
      <p:ext uri="{BB962C8B-B14F-4D97-AF65-F5344CB8AC3E}">
        <p14:creationId xmlns:p14="http://schemas.microsoft.com/office/powerpoint/2010/main" val="3325354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417C8-7B4B-1297-A2BF-125432DD2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2 - TextBox">
            <a:extLst>
              <a:ext uri="{FF2B5EF4-FFF2-40B4-BE49-F238E27FC236}">
                <a16:creationId xmlns:a16="http://schemas.microsoft.com/office/drawing/2014/main" id="{D536AA6C-9DA4-8FB5-9C7F-A5B3601F0567}"/>
              </a:ext>
            </a:extLst>
          </p:cNvPr>
          <p:cNvSpPr txBox="1"/>
          <p:nvPr/>
        </p:nvSpPr>
        <p:spPr>
          <a:xfrm>
            <a:off x="179512" y="0"/>
            <a:ext cx="1475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www.sioulas-gyn.gr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08446C-9CC6-E490-720C-63998924A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831" y="247276"/>
            <a:ext cx="613792" cy="68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1 - Τίτλος">
            <a:extLst>
              <a:ext uri="{FF2B5EF4-FFF2-40B4-BE49-F238E27FC236}">
                <a16:creationId xmlns:a16="http://schemas.microsoft.com/office/drawing/2014/main" id="{72ACA416-372C-0476-7F0D-37EF81C7E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3" y="404664"/>
            <a:ext cx="7822003" cy="893063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latin typeface="Georgia"/>
                <a:cs typeface="Georgia"/>
              </a:rPr>
              <a:t>Management of BOTs</a:t>
            </a:r>
            <a:br>
              <a:rPr lang="el-GR" sz="1800" dirty="0">
                <a:latin typeface="Georgia"/>
                <a:cs typeface="Georgia"/>
              </a:rPr>
            </a:br>
            <a:r>
              <a:rPr lang="en-US" sz="2400" b="1" dirty="0">
                <a:latin typeface="Georgia"/>
                <a:cs typeface="Georgia"/>
              </a:rPr>
              <a:t>Special issues</a:t>
            </a:r>
            <a:endParaRPr lang="el-GR" sz="2400" b="1" dirty="0">
              <a:latin typeface="Georgia"/>
              <a:cs typeface="Georgia"/>
            </a:endParaRPr>
          </a:p>
        </p:txBody>
      </p:sp>
      <p:sp>
        <p:nvSpPr>
          <p:cNvPr id="12" name="2 - Θέση περιεχομένου">
            <a:extLst>
              <a:ext uri="{FF2B5EF4-FFF2-40B4-BE49-F238E27FC236}">
                <a16:creationId xmlns:a16="http://schemas.microsoft.com/office/drawing/2014/main" id="{8C9134A6-79DB-13A7-DCBE-956D35E98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1600201"/>
            <a:ext cx="7355160" cy="492514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1800" b="1" dirty="0">
                <a:latin typeface="Corbel"/>
                <a:cs typeface="Corbel"/>
              </a:rPr>
              <a:t>There is no benefit in adding adjuvant chemotherapy to upfront surgery even in cases with invasive implants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dirty="0">
                <a:latin typeface="Corbel"/>
                <a:cs typeface="Corbel"/>
              </a:rPr>
              <a:t>       </a:t>
            </a:r>
            <a:r>
              <a:rPr lang="en-US" sz="1800" dirty="0">
                <a:latin typeface="Corbel"/>
                <a:cs typeface="Corbel"/>
              </a:rPr>
              <a:t>       </a:t>
            </a:r>
            <a:endParaRPr lang="el-GR" sz="1800" dirty="0">
              <a:latin typeface="Corbel"/>
              <a:cs typeface="Corbel"/>
            </a:endParaRPr>
          </a:p>
          <a:p>
            <a:pPr marL="0" indent="0">
              <a:buNone/>
            </a:pPr>
            <a:endParaRPr lang="el-GR" sz="2200" dirty="0">
              <a:latin typeface="Corbel"/>
              <a:cs typeface="Corbel"/>
            </a:endParaRPr>
          </a:p>
          <a:p>
            <a:pPr marL="0" indent="0">
              <a:buNone/>
            </a:pPr>
            <a:r>
              <a:rPr lang="el-GR" sz="2200" dirty="0">
                <a:latin typeface="Corbel"/>
                <a:cs typeface="Corbel"/>
              </a:rPr>
              <a:t>      </a:t>
            </a:r>
            <a:r>
              <a:rPr lang="el-GR" sz="2000" dirty="0">
                <a:latin typeface="Corbel"/>
                <a:cs typeface="Corbel"/>
              </a:rPr>
              <a:t>  </a:t>
            </a:r>
          </a:p>
          <a:p>
            <a:pPr marL="0" indent="0">
              <a:buNone/>
            </a:pPr>
            <a:r>
              <a:rPr lang="el-GR" sz="2000" dirty="0">
                <a:latin typeface="Corbel"/>
                <a:cs typeface="Corbel"/>
              </a:rPr>
              <a:t>      </a:t>
            </a:r>
          </a:p>
          <a:p>
            <a:pPr>
              <a:buNone/>
            </a:pPr>
            <a:endParaRPr lang="el-GR" sz="2000" dirty="0">
              <a:latin typeface="Corbel"/>
              <a:cs typeface="Corbel"/>
            </a:endParaRPr>
          </a:p>
          <a:p>
            <a:pPr>
              <a:buNone/>
            </a:pPr>
            <a:endParaRPr lang="el-GR" sz="2000" dirty="0">
              <a:latin typeface="Corbel"/>
              <a:cs typeface="Corbel"/>
            </a:endParaRPr>
          </a:p>
          <a:p>
            <a:pPr>
              <a:buNone/>
            </a:pPr>
            <a:endParaRPr lang="el-GR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8E88BF-C140-E4AF-D19B-96FFFFE0BE92}"/>
              </a:ext>
            </a:extLst>
          </p:cNvPr>
          <p:cNvSpPr txBox="1"/>
          <p:nvPr/>
        </p:nvSpPr>
        <p:spPr>
          <a:xfrm>
            <a:off x="1187623" y="6021288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rbel" charset="0"/>
                <a:cs typeface="Corbel" charset="0"/>
              </a:rPr>
              <a:t>Vasconcelos I et al. The Oncologist 2015;20:151-8</a:t>
            </a:r>
          </a:p>
          <a:p>
            <a:r>
              <a:rPr lang="en-US" sz="1200" dirty="0">
                <a:latin typeface="Corbel" charset="0"/>
                <a:cs typeface="Corbel" charset="0"/>
              </a:rPr>
              <a:t> </a:t>
            </a:r>
            <a:r>
              <a:rPr lang="en-US" sz="1200" dirty="0">
                <a:latin typeface="Corbel"/>
                <a:cs typeface="Corbel"/>
              </a:rPr>
              <a:t>ESMO/ESGO. Int J </a:t>
            </a:r>
            <a:r>
              <a:rPr lang="en-US" sz="1200" dirty="0" err="1">
                <a:latin typeface="Corbel"/>
                <a:cs typeface="Corbel"/>
              </a:rPr>
              <a:t>Gynecol</a:t>
            </a:r>
            <a:r>
              <a:rPr lang="en-US" sz="1200" dirty="0">
                <a:latin typeface="Corbel"/>
                <a:cs typeface="Corbel"/>
              </a:rPr>
              <a:t> Cancer 2019</a:t>
            </a:r>
            <a:endParaRPr lang="el-GR" sz="1200" dirty="0">
              <a:latin typeface="Corbel"/>
              <a:cs typeface="Corbel"/>
            </a:endParaRPr>
          </a:p>
          <a:p>
            <a:endParaRPr lang="en-US" sz="1200" dirty="0">
              <a:latin typeface="Corbel" charset="0"/>
              <a:cs typeface="Corbel" charset="0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1C3229BA-504F-8532-90BB-56D442C08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00" y="3207347"/>
            <a:ext cx="4230700" cy="1710849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47D6C1E2-7242-174D-F374-D5042284F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4243588"/>
            <a:ext cx="3997132" cy="162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06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ACAA3-0EAD-622F-3514-7F773C3ED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2 - TextBox">
            <a:extLst>
              <a:ext uri="{FF2B5EF4-FFF2-40B4-BE49-F238E27FC236}">
                <a16:creationId xmlns:a16="http://schemas.microsoft.com/office/drawing/2014/main" id="{5B229481-220B-0748-44EA-05ABD26D9787}"/>
              </a:ext>
            </a:extLst>
          </p:cNvPr>
          <p:cNvSpPr txBox="1"/>
          <p:nvPr/>
        </p:nvSpPr>
        <p:spPr>
          <a:xfrm>
            <a:off x="179512" y="0"/>
            <a:ext cx="1475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www.sioulas-gyn.gr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BEB2B2-6196-5CA4-57B8-B959401A4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831" y="247276"/>
            <a:ext cx="613792" cy="68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1 - Τίτλος">
            <a:extLst>
              <a:ext uri="{FF2B5EF4-FFF2-40B4-BE49-F238E27FC236}">
                <a16:creationId xmlns:a16="http://schemas.microsoft.com/office/drawing/2014/main" id="{4F5CA2A4-EE1E-8525-8CE5-63859D77E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3" y="404664"/>
            <a:ext cx="7822003" cy="893063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latin typeface="Georgia"/>
                <a:cs typeface="Georgia"/>
              </a:rPr>
              <a:t>Management of BOTs</a:t>
            </a:r>
            <a:br>
              <a:rPr lang="el-GR" sz="1800" dirty="0">
                <a:latin typeface="Georgia"/>
                <a:cs typeface="Georgia"/>
              </a:rPr>
            </a:br>
            <a:r>
              <a:rPr lang="en-US" sz="2400" b="1" dirty="0">
                <a:latin typeface="Georgia"/>
                <a:cs typeface="Georgia"/>
              </a:rPr>
              <a:t>Special issues</a:t>
            </a:r>
            <a:endParaRPr lang="el-GR" sz="2400" b="1" dirty="0">
              <a:latin typeface="Georgia"/>
              <a:cs typeface="Georgia"/>
            </a:endParaRPr>
          </a:p>
        </p:txBody>
      </p:sp>
      <p:sp>
        <p:nvSpPr>
          <p:cNvPr id="12" name="2 - Θέση περιεχομένου">
            <a:extLst>
              <a:ext uri="{FF2B5EF4-FFF2-40B4-BE49-F238E27FC236}">
                <a16:creationId xmlns:a16="http://schemas.microsoft.com/office/drawing/2014/main" id="{99698810-0A4E-FF7D-4E89-B5665D5F1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1600201"/>
            <a:ext cx="7355160" cy="492514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1800" b="1" dirty="0">
                <a:latin typeface="Corbel"/>
                <a:cs typeface="Corbel"/>
              </a:rPr>
              <a:t>Current guidelines on the use hormone therapy in patients with BOTs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Corbel"/>
                <a:cs typeface="Corbel"/>
              </a:rPr>
              <a:t> Insufficient data to provide robust recommendations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Corbel"/>
                <a:cs typeface="Corbel"/>
              </a:rPr>
              <a:t> May consider it in case of completely resected disease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Corbel"/>
                <a:cs typeface="Corbel"/>
              </a:rPr>
              <a:t> Take into account ER/PR status and patient’s preferences    </a:t>
            </a:r>
            <a:endParaRPr lang="el-GR" sz="1800" dirty="0">
              <a:latin typeface="Corbel"/>
              <a:cs typeface="Corbel"/>
            </a:endParaRPr>
          </a:p>
          <a:p>
            <a:pPr marL="0" indent="0">
              <a:buNone/>
            </a:pPr>
            <a:endParaRPr lang="el-GR" sz="2200" dirty="0">
              <a:latin typeface="Corbel"/>
              <a:cs typeface="Corbel"/>
            </a:endParaRPr>
          </a:p>
          <a:p>
            <a:pPr marL="0" indent="0">
              <a:buNone/>
            </a:pPr>
            <a:r>
              <a:rPr lang="el-GR" sz="2200" dirty="0">
                <a:latin typeface="Corbel"/>
                <a:cs typeface="Corbel"/>
              </a:rPr>
              <a:t>      </a:t>
            </a:r>
            <a:r>
              <a:rPr lang="el-GR" sz="2000" dirty="0">
                <a:latin typeface="Corbel"/>
                <a:cs typeface="Corbel"/>
              </a:rPr>
              <a:t>  </a:t>
            </a:r>
          </a:p>
          <a:p>
            <a:pPr marL="0" indent="0">
              <a:buNone/>
            </a:pPr>
            <a:r>
              <a:rPr lang="el-GR" sz="2000" dirty="0">
                <a:latin typeface="Corbel"/>
                <a:cs typeface="Corbel"/>
              </a:rPr>
              <a:t>      </a:t>
            </a:r>
          </a:p>
          <a:p>
            <a:pPr>
              <a:buNone/>
            </a:pPr>
            <a:endParaRPr lang="el-GR" sz="2000" dirty="0">
              <a:latin typeface="Corbel"/>
              <a:cs typeface="Corbel"/>
            </a:endParaRPr>
          </a:p>
          <a:p>
            <a:pPr>
              <a:buNone/>
            </a:pPr>
            <a:endParaRPr lang="el-GR" sz="2000" dirty="0">
              <a:latin typeface="Corbel"/>
              <a:cs typeface="Corbel"/>
            </a:endParaRPr>
          </a:p>
          <a:p>
            <a:pPr>
              <a:buNone/>
            </a:pPr>
            <a:endParaRPr lang="el-GR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161B3D-39D4-3F23-B2F9-83546C65C280}"/>
              </a:ext>
            </a:extLst>
          </p:cNvPr>
          <p:cNvSpPr txBox="1"/>
          <p:nvPr/>
        </p:nvSpPr>
        <p:spPr>
          <a:xfrm>
            <a:off x="1187623" y="6021288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Corbel" charset="0"/>
                <a:cs typeface="Corbel" charset="0"/>
              </a:rPr>
              <a:t>Sinno</a:t>
            </a:r>
            <a:r>
              <a:rPr lang="en-US" sz="1200" dirty="0">
                <a:latin typeface="Corbel" charset="0"/>
                <a:cs typeface="Corbel" charset="0"/>
              </a:rPr>
              <a:t> AK et al. </a:t>
            </a:r>
            <a:r>
              <a:rPr lang="en-US" sz="1200" dirty="0" err="1">
                <a:latin typeface="Corbel" charset="0"/>
                <a:cs typeface="Corbel" charset="0"/>
              </a:rPr>
              <a:t>Gynecol</a:t>
            </a:r>
            <a:r>
              <a:rPr lang="en-US" sz="1200" dirty="0">
                <a:latin typeface="Corbel" charset="0"/>
                <a:cs typeface="Corbel" charset="0"/>
              </a:rPr>
              <a:t> Oncol 202;157:303-6</a:t>
            </a:r>
          </a:p>
          <a:p>
            <a:r>
              <a:rPr lang="en-US" sz="1200" dirty="0">
                <a:latin typeface="Corbel"/>
                <a:cs typeface="Corbel" charset="0"/>
              </a:rPr>
              <a:t>Rees M et al. Int J </a:t>
            </a:r>
            <a:r>
              <a:rPr lang="en-US" sz="1200" dirty="0" err="1">
                <a:latin typeface="Corbel"/>
                <a:cs typeface="Corbel" charset="0"/>
              </a:rPr>
              <a:t>Gynecol</a:t>
            </a:r>
            <a:r>
              <a:rPr lang="en-US" sz="1200" dirty="0">
                <a:latin typeface="Corbel"/>
                <a:cs typeface="Corbel" charset="0"/>
              </a:rPr>
              <a:t> Cancer 2020;30:428-33</a:t>
            </a:r>
            <a:endParaRPr lang="el-GR" sz="1200" dirty="0">
              <a:latin typeface="Corbel"/>
              <a:cs typeface="Corbel"/>
            </a:endParaRPr>
          </a:p>
          <a:p>
            <a:endParaRPr lang="en-US" sz="1200" dirty="0">
              <a:latin typeface="Corbel" charset="0"/>
              <a:cs typeface="Corbel" charset="0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2FC33B54-9BEF-369D-AE0B-75FEF5E79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682" y="5377869"/>
            <a:ext cx="4067944" cy="1258878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F4E32093-1C8A-4F8D-73FB-987E8D372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1683" y="3803215"/>
            <a:ext cx="4067944" cy="142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55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3AC7C-D674-585D-6ECB-820185287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2 - TextBox">
            <a:extLst>
              <a:ext uri="{FF2B5EF4-FFF2-40B4-BE49-F238E27FC236}">
                <a16:creationId xmlns:a16="http://schemas.microsoft.com/office/drawing/2014/main" id="{A04FC8AD-BF1B-D029-CBCE-DBD3F1940457}"/>
              </a:ext>
            </a:extLst>
          </p:cNvPr>
          <p:cNvSpPr txBox="1"/>
          <p:nvPr/>
        </p:nvSpPr>
        <p:spPr>
          <a:xfrm>
            <a:off x="179512" y="0"/>
            <a:ext cx="1475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www.sioulas-gyn.gr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04ED9E-755C-3456-55D8-89E2462A6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831" y="247276"/>
            <a:ext cx="613792" cy="68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1 - Τίτλος">
            <a:extLst>
              <a:ext uri="{FF2B5EF4-FFF2-40B4-BE49-F238E27FC236}">
                <a16:creationId xmlns:a16="http://schemas.microsoft.com/office/drawing/2014/main" id="{656FFAD3-0DED-2485-CE20-84AD16614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3" y="404664"/>
            <a:ext cx="7822003" cy="893063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latin typeface="Georgia"/>
                <a:cs typeface="Georgia"/>
              </a:rPr>
              <a:t>Management of BOTs</a:t>
            </a:r>
            <a:br>
              <a:rPr lang="el-GR" sz="1800" dirty="0">
                <a:latin typeface="Georgia"/>
                <a:cs typeface="Georgia"/>
              </a:rPr>
            </a:br>
            <a:r>
              <a:rPr lang="en-US" sz="2400" b="1" dirty="0">
                <a:latin typeface="Georgia"/>
                <a:cs typeface="Georgia"/>
              </a:rPr>
              <a:t>Special issues</a:t>
            </a:r>
            <a:endParaRPr lang="el-GR" sz="2400" b="1" dirty="0">
              <a:latin typeface="Georgia"/>
              <a:cs typeface="Georgi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605697-2F90-FF63-DDA8-3B6406B0B335}"/>
              </a:ext>
            </a:extLst>
          </p:cNvPr>
          <p:cNvSpPr txBox="1"/>
          <p:nvPr/>
        </p:nvSpPr>
        <p:spPr>
          <a:xfrm>
            <a:off x="1187623" y="6021288"/>
            <a:ext cx="47525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rbel" charset="0"/>
                <a:cs typeface="Corbel" charset="0"/>
              </a:rPr>
              <a:t>NCCN 2024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A0DB3BE0-7E60-A16E-E521-53A1F07F9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015" y="1780268"/>
            <a:ext cx="7389969" cy="377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39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187624" y="1600201"/>
            <a:ext cx="7355160" cy="4925143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  <a:buFont typeface="Wingdings" charset="2"/>
              <a:buChar char="Ø"/>
            </a:pPr>
            <a:r>
              <a:rPr lang="en-US" sz="1800" b="1" dirty="0">
                <a:latin typeface="Corbel"/>
                <a:cs typeface="Corbel"/>
              </a:rPr>
              <a:t>The recurrence rates following FSS for BOTs range from</a:t>
            </a:r>
            <a:r>
              <a:rPr lang="el-GR" sz="1800" b="1" dirty="0">
                <a:latin typeface="Corbel"/>
                <a:cs typeface="Corbel"/>
              </a:rPr>
              <a:t> 10</a:t>
            </a:r>
            <a:r>
              <a:rPr lang="en-US" sz="1800" b="1" dirty="0">
                <a:latin typeface="Corbel"/>
                <a:cs typeface="Corbel"/>
              </a:rPr>
              <a:t>% to </a:t>
            </a:r>
            <a:r>
              <a:rPr lang="el-GR" sz="1800" b="1" dirty="0">
                <a:latin typeface="Corbel"/>
                <a:cs typeface="Corbel"/>
              </a:rPr>
              <a:t>20% (</a:t>
            </a:r>
            <a:r>
              <a:rPr lang="en-US" sz="1800" b="1" dirty="0">
                <a:latin typeface="Corbel"/>
                <a:cs typeface="Corbel"/>
              </a:rPr>
              <a:t>vs. 5%</a:t>
            </a:r>
            <a:r>
              <a:rPr lang="el-GR" sz="1800" b="1" dirty="0">
                <a:latin typeface="Corbel"/>
                <a:cs typeface="Corbel"/>
              </a:rPr>
              <a:t> </a:t>
            </a:r>
            <a:r>
              <a:rPr lang="en-US" sz="1800" b="1" dirty="0">
                <a:latin typeface="Corbel"/>
                <a:cs typeface="Corbel"/>
              </a:rPr>
              <a:t>in cases undergoing standard surgery</a:t>
            </a:r>
            <a:r>
              <a:rPr lang="el-GR" sz="1800" b="1" dirty="0">
                <a:latin typeface="Corbel"/>
                <a:cs typeface="Corbel"/>
              </a:rPr>
              <a:t>)</a:t>
            </a:r>
          </a:p>
          <a:p>
            <a:pPr>
              <a:lnSpc>
                <a:spcPct val="140000"/>
              </a:lnSpc>
              <a:buFont typeface="Wingdings" charset="2"/>
              <a:buChar char="Ø"/>
            </a:pPr>
            <a:endParaRPr lang="el-GR" sz="1800" b="1" dirty="0">
              <a:latin typeface="Corbel"/>
              <a:cs typeface="Corbel"/>
            </a:endParaRPr>
          </a:p>
          <a:p>
            <a:pPr>
              <a:lnSpc>
                <a:spcPct val="140000"/>
              </a:lnSpc>
              <a:buFont typeface="Wingdings" charset="2"/>
              <a:buChar char="Ø"/>
            </a:pPr>
            <a:r>
              <a:rPr lang="en-US" sz="1800" b="1" dirty="0">
                <a:latin typeface="Corbel"/>
                <a:cs typeface="Corbel"/>
              </a:rPr>
              <a:t>Conservative treatment of advanced disease is associated with higher risk of recurrence</a:t>
            </a:r>
            <a:endParaRPr lang="el-GR" sz="1800" dirty="0">
              <a:latin typeface="Corbel"/>
              <a:cs typeface="Corbel"/>
            </a:endParaRPr>
          </a:p>
          <a:p>
            <a:pPr marL="0" indent="0">
              <a:lnSpc>
                <a:spcPct val="140000"/>
              </a:lnSpc>
              <a:buNone/>
            </a:pPr>
            <a:endParaRPr lang="el-GR" sz="1800" dirty="0">
              <a:latin typeface="Corbel"/>
              <a:cs typeface="Corbel"/>
            </a:endParaRPr>
          </a:p>
          <a:p>
            <a:pPr marL="0" indent="0">
              <a:buNone/>
            </a:pPr>
            <a:endParaRPr lang="el-GR" sz="2000" dirty="0">
              <a:latin typeface="Corbel"/>
              <a:cs typeface="Corbel"/>
            </a:endParaRPr>
          </a:p>
          <a:p>
            <a:pPr marL="0" indent="0">
              <a:buNone/>
            </a:pPr>
            <a:endParaRPr lang="el-GR" sz="2200" dirty="0">
              <a:latin typeface="Corbel"/>
              <a:cs typeface="Corbel"/>
            </a:endParaRPr>
          </a:p>
          <a:p>
            <a:pPr>
              <a:buFont typeface="Wingdings" charset="2"/>
              <a:buChar char="Ø"/>
            </a:pPr>
            <a:endParaRPr lang="el-GR" sz="2200" dirty="0">
              <a:latin typeface="Corbel"/>
              <a:cs typeface="Corbel"/>
            </a:endParaRPr>
          </a:p>
          <a:p>
            <a:pPr marL="0" indent="0">
              <a:buNone/>
            </a:pPr>
            <a:r>
              <a:rPr lang="el-GR" sz="2200" dirty="0">
                <a:latin typeface="Corbel"/>
                <a:cs typeface="Corbel"/>
              </a:rPr>
              <a:t>      </a:t>
            </a:r>
            <a:r>
              <a:rPr lang="el-GR" sz="2000" dirty="0">
                <a:latin typeface="Corbel"/>
                <a:cs typeface="Corbel"/>
              </a:rPr>
              <a:t>  </a:t>
            </a:r>
          </a:p>
          <a:p>
            <a:pPr marL="0" indent="0">
              <a:buNone/>
            </a:pPr>
            <a:r>
              <a:rPr lang="el-GR" sz="2000" dirty="0">
                <a:latin typeface="Corbel"/>
                <a:cs typeface="Corbel"/>
              </a:rPr>
              <a:t>      </a:t>
            </a:r>
          </a:p>
          <a:p>
            <a:pPr>
              <a:buNone/>
            </a:pPr>
            <a:endParaRPr lang="el-GR" sz="2000" dirty="0">
              <a:latin typeface="Corbel"/>
              <a:cs typeface="Corbel"/>
            </a:endParaRPr>
          </a:p>
          <a:p>
            <a:pPr>
              <a:buNone/>
            </a:pPr>
            <a:endParaRPr lang="el-GR" sz="2000" dirty="0">
              <a:latin typeface="Corbel"/>
              <a:cs typeface="Corbel"/>
            </a:endParaRPr>
          </a:p>
          <a:p>
            <a:pPr>
              <a:buNone/>
            </a:pPr>
            <a:endParaRPr lang="el-GR" sz="2400" dirty="0"/>
          </a:p>
        </p:txBody>
      </p:sp>
      <p:sp>
        <p:nvSpPr>
          <p:cNvPr id="2" name="12 - TextBox">
            <a:extLst>
              <a:ext uri="{FF2B5EF4-FFF2-40B4-BE49-F238E27FC236}">
                <a16:creationId xmlns:a16="http://schemas.microsoft.com/office/drawing/2014/main" id="{BF597088-B6D7-F7E4-2B34-781AB9A32523}"/>
              </a:ext>
            </a:extLst>
          </p:cNvPr>
          <p:cNvSpPr txBox="1"/>
          <p:nvPr/>
        </p:nvSpPr>
        <p:spPr>
          <a:xfrm>
            <a:off x="179512" y="0"/>
            <a:ext cx="1475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www.sioulas-gyn.gr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8EA3F8-E3A4-6F29-3500-81FF24EAD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831" y="247276"/>
            <a:ext cx="613792" cy="68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F63972-2D8F-A377-8799-97769B5F7DC5}"/>
              </a:ext>
            </a:extLst>
          </p:cNvPr>
          <p:cNvSpPr txBox="1"/>
          <p:nvPr/>
        </p:nvSpPr>
        <p:spPr>
          <a:xfrm>
            <a:off x="1187623" y="6017512"/>
            <a:ext cx="475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rbel"/>
                <a:cs typeface="Corbel"/>
              </a:rPr>
              <a:t>Du </a:t>
            </a:r>
            <a:r>
              <a:rPr lang="en-US" sz="1200" dirty="0" err="1">
                <a:latin typeface="Corbel"/>
                <a:cs typeface="Corbel"/>
              </a:rPr>
              <a:t>Bois</a:t>
            </a:r>
            <a:r>
              <a:rPr lang="en-US" sz="1200" dirty="0">
                <a:latin typeface="Corbel"/>
                <a:cs typeface="Corbel"/>
              </a:rPr>
              <a:t> et al. Ann Oncol 2016;27 (Supp; 1):i20-i22</a:t>
            </a:r>
          </a:p>
          <a:p>
            <a:r>
              <a:rPr lang="en-US" sz="1200" dirty="0">
                <a:latin typeface="Corbel"/>
                <a:cs typeface="Corbel"/>
              </a:rPr>
              <a:t>ESMO/ESGO. Int J </a:t>
            </a:r>
            <a:r>
              <a:rPr lang="en-US" sz="1200" dirty="0" err="1">
                <a:latin typeface="Corbel"/>
                <a:cs typeface="Corbel"/>
              </a:rPr>
              <a:t>Gynecol</a:t>
            </a:r>
            <a:r>
              <a:rPr lang="en-US" sz="1200" dirty="0">
                <a:latin typeface="Corbel"/>
                <a:cs typeface="Corbel"/>
              </a:rPr>
              <a:t> Cancer 2019</a:t>
            </a:r>
          </a:p>
          <a:p>
            <a:r>
              <a:rPr lang="en-US" sz="1200" dirty="0" err="1">
                <a:latin typeface="Corbel"/>
                <a:cs typeface="Corbel"/>
              </a:rPr>
              <a:t>Uzan</a:t>
            </a:r>
            <a:r>
              <a:rPr lang="en-US" sz="1200" dirty="0">
                <a:latin typeface="Corbel"/>
                <a:cs typeface="Corbel"/>
              </a:rPr>
              <a:t> et al. Ann Oncol 2014;25:1312-9</a:t>
            </a:r>
            <a:endParaRPr lang="el-GR" sz="1200" dirty="0">
              <a:latin typeface="Corbel"/>
              <a:cs typeface="Corbel"/>
            </a:endParaRPr>
          </a:p>
          <a:p>
            <a:endParaRPr lang="el-GR" sz="1200" dirty="0">
              <a:latin typeface="Corbel"/>
              <a:cs typeface="Corbel"/>
            </a:endParaRPr>
          </a:p>
          <a:p>
            <a:endParaRPr lang="en-US" sz="1200" dirty="0">
              <a:latin typeface="Corbel"/>
              <a:cs typeface="Corbel"/>
            </a:endParaRPr>
          </a:p>
          <a:p>
            <a:endParaRPr lang="en-US" sz="1200" dirty="0">
              <a:latin typeface="Corbel"/>
              <a:cs typeface="Corbel"/>
            </a:endParaRPr>
          </a:p>
        </p:txBody>
      </p:sp>
      <p:sp>
        <p:nvSpPr>
          <p:cNvPr id="4" name="1 - Τίτλος">
            <a:extLst>
              <a:ext uri="{FF2B5EF4-FFF2-40B4-BE49-F238E27FC236}">
                <a16:creationId xmlns:a16="http://schemas.microsoft.com/office/drawing/2014/main" id="{86BD33E4-538E-4271-D221-1889606AE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3" y="404664"/>
            <a:ext cx="7822003" cy="893063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latin typeface="Georgia"/>
                <a:cs typeface="Georgia"/>
              </a:rPr>
              <a:t>Management of BOTs</a:t>
            </a:r>
            <a:br>
              <a:rPr lang="el-GR" sz="1800" dirty="0">
                <a:latin typeface="Georgia"/>
                <a:cs typeface="Georgia"/>
              </a:rPr>
            </a:br>
            <a:r>
              <a:rPr lang="en-US" sz="2400" b="1" dirty="0">
                <a:latin typeface="Georgia"/>
                <a:cs typeface="Georgia"/>
              </a:rPr>
              <a:t>Oncologic and reproductive outcomes</a:t>
            </a:r>
            <a:endParaRPr lang="el-GR" sz="2400" b="1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41109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9F0DD-3215-CFA3-6A3B-788AE4D1A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id="{DF944629-67A0-94F4-1973-ECCF11737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1600201"/>
            <a:ext cx="7355160" cy="4925143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  <a:buFont typeface="Wingdings" charset="2"/>
              <a:buChar char="Ø"/>
            </a:pPr>
            <a:r>
              <a:rPr lang="en-US" sz="1800" b="1" dirty="0">
                <a:latin typeface="Corbel"/>
                <a:cs typeface="Corbel"/>
              </a:rPr>
              <a:t>The risk of invasive recurrence following FSS is 0.5%, but is greater in cases of mucinous BOTs</a:t>
            </a:r>
            <a:endParaRPr lang="el-GR" sz="1800" b="1" dirty="0">
              <a:latin typeface="Corbel"/>
              <a:cs typeface="Corbel"/>
            </a:endParaRPr>
          </a:p>
          <a:p>
            <a:pPr>
              <a:lnSpc>
                <a:spcPct val="140000"/>
              </a:lnSpc>
              <a:buFont typeface="Wingdings" charset="2"/>
              <a:buChar char="Ø"/>
            </a:pPr>
            <a:endParaRPr lang="el-GR" sz="1800" b="1" dirty="0">
              <a:latin typeface="Corbel"/>
              <a:cs typeface="Corbel"/>
            </a:endParaRPr>
          </a:p>
          <a:p>
            <a:pPr marL="0" indent="0">
              <a:lnSpc>
                <a:spcPct val="140000"/>
              </a:lnSpc>
              <a:buNone/>
            </a:pPr>
            <a:endParaRPr lang="el-GR" sz="1800" dirty="0">
              <a:latin typeface="Corbel"/>
              <a:cs typeface="Corbel"/>
            </a:endParaRPr>
          </a:p>
          <a:p>
            <a:pPr marL="0" indent="0">
              <a:buNone/>
            </a:pPr>
            <a:endParaRPr lang="el-GR" sz="2000" dirty="0">
              <a:latin typeface="Corbel"/>
              <a:cs typeface="Corbel"/>
            </a:endParaRPr>
          </a:p>
          <a:p>
            <a:pPr marL="0" indent="0">
              <a:buNone/>
            </a:pPr>
            <a:endParaRPr lang="el-GR" sz="2200" dirty="0">
              <a:latin typeface="Corbel"/>
              <a:cs typeface="Corbel"/>
            </a:endParaRPr>
          </a:p>
          <a:p>
            <a:pPr>
              <a:buFont typeface="Wingdings" charset="2"/>
              <a:buChar char="Ø"/>
            </a:pPr>
            <a:endParaRPr lang="el-GR" sz="2200" dirty="0">
              <a:latin typeface="Corbel"/>
              <a:cs typeface="Corbel"/>
            </a:endParaRPr>
          </a:p>
          <a:p>
            <a:pPr marL="0" indent="0">
              <a:buNone/>
            </a:pPr>
            <a:r>
              <a:rPr lang="el-GR" sz="2200" dirty="0">
                <a:latin typeface="Corbel"/>
                <a:cs typeface="Corbel"/>
              </a:rPr>
              <a:t>      </a:t>
            </a:r>
            <a:r>
              <a:rPr lang="el-GR" sz="2000" dirty="0">
                <a:latin typeface="Corbel"/>
                <a:cs typeface="Corbel"/>
              </a:rPr>
              <a:t>  </a:t>
            </a:r>
          </a:p>
          <a:p>
            <a:pPr marL="0" indent="0">
              <a:buNone/>
            </a:pPr>
            <a:r>
              <a:rPr lang="el-GR" sz="2000" dirty="0">
                <a:latin typeface="Corbel"/>
                <a:cs typeface="Corbel"/>
              </a:rPr>
              <a:t>      </a:t>
            </a:r>
          </a:p>
          <a:p>
            <a:pPr>
              <a:buNone/>
            </a:pPr>
            <a:endParaRPr lang="el-GR" sz="2000" dirty="0">
              <a:latin typeface="Corbel"/>
              <a:cs typeface="Corbel"/>
            </a:endParaRPr>
          </a:p>
          <a:p>
            <a:pPr>
              <a:buNone/>
            </a:pPr>
            <a:endParaRPr lang="el-GR" sz="2000" dirty="0">
              <a:latin typeface="Corbel"/>
              <a:cs typeface="Corbel"/>
            </a:endParaRPr>
          </a:p>
          <a:p>
            <a:pPr>
              <a:buNone/>
            </a:pPr>
            <a:endParaRPr lang="el-GR" sz="2400" dirty="0"/>
          </a:p>
        </p:txBody>
      </p:sp>
      <p:sp>
        <p:nvSpPr>
          <p:cNvPr id="2" name="12 - TextBox">
            <a:extLst>
              <a:ext uri="{FF2B5EF4-FFF2-40B4-BE49-F238E27FC236}">
                <a16:creationId xmlns:a16="http://schemas.microsoft.com/office/drawing/2014/main" id="{616ED268-8439-D51B-12DD-74CD3292D4FF}"/>
              </a:ext>
            </a:extLst>
          </p:cNvPr>
          <p:cNvSpPr txBox="1"/>
          <p:nvPr/>
        </p:nvSpPr>
        <p:spPr>
          <a:xfrm>
            <a:off x="179512" y="0"/>
            <a:ext cx="1475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www.sioulas-gyn.gr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092810-FC22-C02B-C72A-11BABA1FE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831" y="247276"/>
            <a:ext cx="613792" cy="68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4EFBF2-58F6-75CE-2DBD-A9E18CB3A793}"/>
              </a:ext>
            </a:extLst>
          </p:cNvPr>
          <p:cNvSpPr txBox="1"/>
          <p:nvPr/>
        </p:nvSpPr>
        <p:spPr>
          <a:xfrm>
            <a:off x="1187623" y="6017512"/>
            <a:ext cx="4752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rbel"/>
                <a:cs typeface="Corbel"/>
              </a:rPr>
              <a:t>ESMO/ESGO. Int J </a:t>
            </a:r>
            <a:r>
              <a:rPr lang="en-US" sz="1200" dirty="0" err="1">
                <a:latin typeface="Corbel"/>
                <a:cs typeface="Corbel"/>
              </a:rPr>
              <a:t>Gynecol</a:t>
            </a:r>
            <a:r>
              <a:rPr lang="en-US" sz="1200" dirty="0">
                <a:latin typeface="Corbel"/>
                <a:cs typeface="Corbel"/>
              </a:rPr>
              <a:t> Cancer 2019</a:t>
            </a:r>
          </a:p>
          <a:p>
            <a:r>
              <a:rPr lang="en-US" sz="1200" dirty="0" err="1">
                <a:latin typeface="Corbel"/>
                <a:cs typeface="Corbel"/>
              </a:rPr>
              <a:t>Uzan</a:t>
            </a:r>
            <a:r>
              <a:rPr lang="en-US" sz="1200" dirty="0">
                <a:latin typeface="Corbel"/>
                <a:cs typeface="Corbel"/>
              </a:rPr>
              <a:t> et al. Ann Oncol 2014;25:1312-9</a:t>
            </a:r>
            <a:endParaRPr lang="el-GR" sz="1200" dirty="0">
              <a:latin typeface="Corbel"/>
              <a:cs typeface="Corbel"/>
            </a:endParaRPr>
          </a:p>
          <a:p>
            <a:endParaRPr lang="el-GR" sz="1200" dirty="0">
              <a:latin typeface="Corbel"/>
              <a:cs typeface="Corbel"/>
            </a:endParaRPr>
          </a:p>
          <a:p>
            <a:endParaRPr lang="en-US" sz="1200" dirty="0">
              <a:latin typeface="Corbel"/>
              <a:cs typeface="Corbel"/>
            </a:endParaRPr>
          </a:p>
          <a:p>
            <a:endParaRPr lang="en-US" sz="1200" dirty="0">
              <a:latin typeface="Corbel"/>
              <a:cs typeface="Corbel"/>
            </a:endParaRPr>
          </a:p>
        </p:txBody>
      </p:sp>
      <p:sp>
        <p:nvSpPr>
          <p:cNvPr id="4" name="1 - Τίτλος">
            <a:extLst>
              <a:ext uri="{FF2B5EF4-FFF2-40B4-BE49-F238E27FC236}">
                <a16:creationId xmlns:a16="http://schemas.microsoft.com/office/drawing/2014/main" id="{452A3AC1-1028-F1BC-9A7A-27D6CFC45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3" y="404664"/>
            <a:ext cx="7822003" cy="893063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latin typeface="Georgia"/>
                <a:cs typeface="Georgia"/>
              </a:rPr>
              <a:t>Management of BOTs</a:t>
            </a:r>
            <a:br>
              <a:rPr lang="el-GR" sz="1800" dirty="0">
                <a:latin typeface="Georgia"/>
                <a:cs typeface="Georgia"/>
              </a:rPr>
            </a:br>
            <a:r>
              <a:rPr lang="en-US" sz="2400" b="1" dirty="0">
                <a:latin typeface="Georgia"/>
                <a:cs typeface="Georgia"/>
              </a:rPr>
              <a:t>Oncologic and reproductive outcomes</a:t>
            </a:r>
            <a:endParaRPr lang="el-GR" sz="2400" b="1" dirty="0">
              <a:latin typeface="Georgia"/>
              <a:cs typeface="Georgia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50774510-7AE7-96E7-75CA-F0C3C3E4E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2987713"/>
            <a:ext cx="3686689" cy="346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15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187624" y="1772816"/>
            <a:ext cx="7632848" cy="43204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800" b="1" dirty="0">
                <a:latin typeface="Corbel"/>
                <a:cs typeface="Corbel"/>
              </a:rPr>
              <a:t>Nothing to declare</a:t>
            </a:r>
            <a:endParaRPr lang="el-GR" sz="1800" b="1" dirty="0">
              <a:latin typeface="Corbel"/>
              <a:cs typeface="Corbel"/>
            </a:endParaRPr>
          </a:p>
          <a:p>
            <a:pPr>
              <a:buNone/>
            </a:pPr>
            <a:endParaRPr lang="el-GR" sz="1500" dirty="0">
              <a:latin typeface="Corbel"/>
              <a:cs typeface="Corbel"/>
            </a:endParaRPr>
          </a:p>
          <a:p>
            <a:pPr>
              <a:buNone/>
            </a:pPr>
            <a:endParaRPr lang="el-GR" sz="1800" dirty="0"/>
          </a:p>
        </p:txBody>
      </p:sp>
      <p:sp>
        <p:nvSpPr>
          <p:cNvPr id="8" name="1 - Τίτλος"/>
          <p:cNvSpPr txBox="1">
            <a:spLocks/>
          </p:cNvSpPr>
          <p:nvPr/>
        </p:nvSpPr>
        <p:spPr>
          <a:xfrm>
            <a:off x="1187624" y="476672"/>
            <a:ext cx="7776864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latin typeface="Georgia"/>
                <a:cs typeface="Georgia"/>
              </a:rPr>
              <a:t>Management of BOTs</a:t>
            </a:r>
            <a:endParaRPr lang="el-GR" sz="2000" dirty="0">
              <a:latin typeface="Georgia"/>
              <a:cs typeface="Georgia"/>
            </a:endParaRPr>
          </a:p>
          <a:p>
            <a:pPr algn="l"/>
            <a:r>
              <a:rPr lang="en-US" sz="2700" b="1" dirty="0">
                <a:latin typeface="Georgia"/>
                <a:cs typeface="Georgia"/>
              </a:rPr>
              <a:t>Conflict of Interest</a:t>
            </a:r>
            <a:endParaRPr lang="el-GR" sz="2700" b="1" dirty="0">
              <a:latin typeface="Georgia"/>
              <a:cs typeface="Georgia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832" y="276999"/>
            <a:ext cx="613792" cy="68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2 - TextBox"/>
          <p:cNvSpPr txBox="1"/>
          <p:nvPr/>
        </p:nvSpPr>
        <p:spPr>
          <a:xfrm>
            <a:off x="179512" y="0"/>
            <a:ext cx="1475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www.sioulas-gyn.gr</a:t>
            </a:r>
          </a:p>
        </p:txBody>
      </p:sp>
    </p:spTree>
    <p:extLst>
      <p:ext uri="{BB962C8B-B14F-4D97-AF65-F5344CB8AC3E}">
        <p14:creationId xmlns:p14="http://schemas.microsoft.com/office/powerpoint/2010/main" val="642177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187624" y="2057406"/>
            <a:ext cx="7355160" cy="3693857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  <a:buFont typeface="Wingdings" charset="2"/>
              <a:buChar char="Ø"/>
            </a:pPr>
            <a:endParaRPr lang="el-GR" sz="2600" dirty="0">
              <a:latin typeface="Corbel"/>
              <a:cs typeface="Corbel"/>
            </a:endParaRPr>
          </a:p>
          <a:p>
            <a:pPr marL="0" indent="0">
              <a:buNone/>
            </a:pPr>
            <a:endParaRPr lang="el-GR" sz="2000" dirty="0">
              <a:latin typeface="Corbel"/>
              <a:cs typeface="Corbel"/>
            </a:endParaRPr>
          </a:p>
          <a:p>
            <a:pPr marL="0" indent="0">
              <a:buNone/>
            </a:pPr>
            <a:endParaRPr lang="el-GR" sz="2200" dirty="0">
              <a:latin typeface="Corbel"/>
              <a:cs typeface="Corbel"/>
            </a:endParaRPr>
          </a:p>
          <a:p>
            <a:pPr>
              <a:buFont typeface="Wingdings" charset="2"/>
              <a:buChar char="Ø"/>
            </a:pPr>
            <a:endParaRPr lang="el-GR" sz="2200" dirty="0">
              <a:latin typeface="Corbel"/>
              <a:cs typeface="Corbel"/>
            </a:endParaRPr>
          </a:p>
          <a:p>
            <a:pPr marL="0" indent="0">
              <a:buNone/>
            </a:pPr>
            <a:r>
              <a:rPr lang="el-GR" sz="2200" dirty="0">
                <a:latin typeface="Corbel"/>
                <a:cs typeface="Corbel"/>
              </a:rPr>
              <a:t>      </a:t>
            </a:r>
            <a:r>
              <a:rPr lang="el-GR" sz="2000" dirty="0">
                <a:latin typeface="Corbel"/>
                <a:cs typeface="Corbel"/>
              </a:rPr>
              <a:t>  </a:t>
            </a:r>
          </a:p>
          <a:p>
            <a:pPr marL="0" indent="0">
              <a:buNone/>
            </a:pPr>
            <a:r>
              <a:rPr lang="el-GR" sz="2000" dirty="0">
                <a:latin typeface="Corbel"/>
                <a:cs typeface="Corbel"/>
              </a:rPr>
              <a:t>      </a:t>
            </a:r>
          </a:p>
          <a:p>
            <a:pPr>
              <a:buNone/>
            </a:pPr>
            <a:endParaRPr lang="el-GR" sz="2000" dirty="0">
              <a:latin typeface="Corbel"/>
              <a:cs typeface="Corbel"/>
            </a:endParaRPr>
          </a:p>
          <a:p>
            <a:pPr>
              <a:buNone/>
            </a:pPr>
            <a:endParaRPr lang="el-GR" sz="2000" dirty="0">
              <a:latin typeface="Corbel"/>
              <a:cs typeface="Corbel"/>
            </a:endParaRPr>
          </a:p>
          <a:p>
            <a:pPr>
              <a:buNone/>
            </a:pPr>
            <a:endParaRPr lang="el-GR" sz="2400" dirty="0"/>
          </a:p>
        </p:txBody>
      </p:sp>
      <p:sp>
        <p:nvSpPr>
          <p:cNvPr id="8" name="2 - Θέση περιεχομένου"/>
          <p:cNvSpPr txBox="1">
            <a:spLocks/>
          </p:cNvSpPr>
          <p:nvPr/>
        </p:nvSpPr>
        <p:spPr>
          <a:xfrm>
            <a:off x="1340024" y="1472521"/>
            <a:ext cx="7355160" cy="49618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  <a:buFont typeface="Wingdings" charset="2"/>
              <a:buChar char="Ø"/>
            </a:pPr>
            <a:r>
              <a:rPr lang="en-US" sz="1900" b="1" dirty="0">
                <a:latin typeface="Corbel"/>
                <a:cs typeface="Corbel"/>
              </a:rPr>
              <a:t>BOTs</a:t>
            </a:r>
          </a:p>
          <a:p>
            <a:pPr>
              <a:lnSpc>
                <a:spcPct val="170000"/>
              </a:lnSpc>
            </a:pPr>
            <a:r>
              <a:rPr lang="en-US" sz="1900" dirty="0">
                <a:latin typeface="Corbel"/>
                <a:cs typeface="Corbel"/>
              </a:rPr>
              <a:t>1</a:t>
            </a:r>
            <a:r>
              <a:rPr lang="el-GR" sz="1900" dirty="0">
                <a:latin typeface="Corbel"/>
                <a:cs typeface="Corbel"/>
              </a:rPr>
              <a:t>26 </a:t>
            </a:r>
            <a:r>
              <a:rPr lang="en-US" sz="1900" dirty="0">
                <a:latin typeface="Corbel"/>
                <a:cs typeface="Corbel"/>
              </a:rPr>
              <a:t>women underwent COH (104 with early-disease</a:t>
            </a:r>
            <a:r>
              <a:rPr lang="el-GR" sz="1900" dirty="0">
                <a:latin typeface="Corbel"/>
                <a:cs typeface="Corbel"/>
              </a:rPr>
              <a:t>)</a:t>
            </a:r>
          </a:p>
          <a:p>
            <a:pPr>
              <a:lnSpc>
                <a:spcPct val="170000"/>
              </a:lnSpc>
            </a:pPr>
            <a:r>
              <a:rPr lang="el-GR" sz="1900" dirty="0">
                <a:latin typeface="Corbel"/>
                <a:cs typeface="Corbel"/>
              </a:rPr>
              <a:t> 80% </a:t>
            </a:r>
            <a:r>
              <a:rPr lang="en-US" sz="1900" dirty="0">
                <a:latin typeface="Corbel"/>
                <a:cs typeface="Corbel"/>
              </a:rPr>
              <a:t>pregnancy rate</a:t>
            </a:r>
            <a:endParaRPr lang="el-GR" sz="1900" dirty="0">
              <a:latin typeface="Corbel"/>
              <a:cs typeface="Corbel"/>
            </a:endParaRPr>
          </a:p>
          <a:p>
            <a:pPr>
              <a:lnSpc>
                <a:spcPct val="170000"/>
              </a:lnSpc>
            </a:pPr>
            <a:r>
              <a:rPr lang="el-GR" sz="1900" dirty="0">
                <a:latin typeface="Corbel"/>
                <a:cs typeface="Corbel"/>
              </a:rPr>
              <a:t>23% </a:t>
            </a:r>
            <a:r>
              <a:rPr lang="en-US" sz="1900" dirty="0">
                <a:latin typeface="Corbel"/>
                <a:cs typeface="Corbel"/>
              </a:rPr>
              <a:t>recurrence rate </a:t>
            </a:r>
          </a:p>
          <a:p>
            <a:pPr>
              <a:lnSpc>
                <a:spcPct val="170000"/>
              </a:lnSpc>
            </a:pPr>
            <a:r>
              <a:rPr lang="el-GR" sz="1900" dirty="0">
                <a:latin typeface="Corbel"/>
                <a:cs typeface="Corbel"/>
              </a:rPr>
              <a:t>1 </a:t>
            </a:r>
            <a:r>
              <a:rPr lang="en-US" sz="1900" dirty="0">
                <a:latin typeface="Corbel"/>
                <a:cs typeface="Corbel"/>
              </a:rPr>
              <a:t>patient ended up with invasive disease</a:t>
            </a:r>
            <a:endParaRPr lang="en-US" sz="1900" baseline="30000" dirty="0">
              <a:latin typeface="Corbel"/>
              <a:cs typeface="Corbel"/>
            </a:endParaRPr>
          </a:p>
          <a:p>
            <a:pPr marL="0" indent="0">
              <a:lnSpc>
                <a:spcPct val="140000"/>
              </a:lnSpc>
              <a:buNone/>
            </a:pPr>
            <a:endParaRPr lang="el-GR" sz="2600" dirty="0">
              <a:latin typeface="Corbel"/>
              <a:cs typeface="Corbel"/>
            </a:endParaRPr>
          </a:p>
          <a:p>
            <a:pPr marL="0" indent="0">
              <a:buNone/>
            </a:pPr>
            <a:endParaRPr lang="el-GR" sz="2000" dirty="0">
              <a:latin typeface="Corbel"/>
              <a:cs typeface="Corbel"/>
            </a:endParaRPr>
          </a:p>
          <a:p>
            <a:pPr marL="0" indent="0">
              <a:buNone/>
            </a:pPr>
            <a:endParaRPr lang="el-GR" sz="2200" dirty="0">
              <a:latin typeface="Corbel"/>
              <a:cs typeface="Corbel"/>
            </a:endParaRPr>
          </a:p>
          <a:p>
            <a:pPr marL="0" indent="0">
              <a:buNone/>
            </a:pPr>
            <a:endParaRPr lang="el-GR" sz="2200" dirty="0">
              <a:latin typeface="Corbel"/>
              <a:cs typeface="Corbel"/>
            </a:endParaRPr>
          </a:p>
          <a:p>
            <a:pPr marL="0" indent="0">
              <a:buNone/>
            </a:pPr>
            <a:r>
              <a:rPr lang="el-GR" sz="2200" dirty="0">
                <a:latin typeface="Corbel"/>
                <a:cs typeface="Corbel"/>
              </a:rPr>
              <a:t>   </a:t>
            </a:r>
            <a:endParaRPr lang="el-GR" sz="2000" dirty="0">
              <a:latin typeface="Corbel"/>
              <a:cs typeface="Corbel"/>
            </a:endParaRPr>
          </a:p>
          <a:p>
            <a:pPr marL="0" indent="0">
              <a:buNone/>
            </a:pPr>
            <a:r>
              <a:rPr lang="el-GR" sz="2000" dirty="0">
                <a:latin typeface="Corbel"/>
                <a:cs typeface="Corbel"/>
              </a:rPr>
              <a:t>      </a:t>
            </a:r>
          </a:p>
          <a:p>
            <a:pPr>
              <a:buFont typeface="Arial" pitchFamily="34" charset="0"/>
              <a:buNone/>
            </a:pPr>
            <a:endParaRPr lang="el-GR" sz="2000" dirty="0">
              <a:latin typeface="Corbel"/>
              <a:cs typeface="Corbel"/>
            </a:endParaRPr>
          </a:p>
          <a:p>
            <a:pPr>
              <a:buFont typeface="Arial" pitchFamily="34" charset="0"/>
              <a:buNone/>
            </a:pPr>
            <a:endParaRPr lang="el-GR" sz="2000" dirty="0">
              <a:latin typeface="Corbel"/>
              <a:cs typeface="Corbel"/>
            </a:endParaRPr>
          </a:p>
          <a:p>
            <a:pPr>
              <a:buFont typeface="Arial" pitchFamily="34" charset="0"/>
              <a:buNone/>
            </a:pPr>
            <a:endParaRPr lang="el-GR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47A805-4A38-090B-1CBD-6CDAAF3E2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831" y="247276"/>
            <a:ext cx="613792" cy="68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12 - TextBox">
            <a:extLst>
              <a:ext uri="{FF2B5EF4-FFF2-40B4-BE49-F238E27FC236}">
                <a16:creationId xmlns:a16="http://schemas.microsoft.com/office/drawing/2014/main" id="{B08AB9BA-631A-20BB-6017-205E10E70EF9}"/>
              </a:ext>
            </a:extLst>
          </p:cNvPr>
          <p:cNvSpPr txBox="1"/>
          <p:nvPr/>
        </p:nvSpPr>
        <p:spPr>
          <a:xfrm>
            <a:off x="179512" y="0"/>
            <a:ext cx="1475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www.sioulas-gyn.gr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762379-D7C5-F01D-FF18-9A3843DFE491}"/>
              </a:ext>
            </a:extLst>
          </p:cNvPr>
          <p:cNvSpPr txBox="1"/>
          <p:nvPr/>
        </p:nvSpPr>
        <p:spPr>
          <a:xfrm>
            <a:off x="1187623" y="6157358"/>
            <a:ext cx="47525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Corbel"/>
                <a:cs typeface="Corbel"/>
              </a:rPr>
              <a:t>Magnili</a:t>
            </a:r>
            <a:r>
              <a:rPr lang="en-US" sz="1200" dirty="0">
                <a:latin typeface="Corbel"/>
                <a:cs typeface="Corbel"/>
              </a:rPr>
              <a:t> G et al. Cancer Treat Rev 2016;49:13-24</a:t>
            </a:r>
          </a:p>
        </p:txBody>
      </p:sp>
      <p:sp>
        <p:nvSpPr>
          <p:cNvPr id="4" name="1 - Τίτλος">
            <a:extLst>
              <a:ext uri="{FF2B5EF4-FFF2-40B4-BE49-F238E27FC236}">
                <a16:creationId xmlns:a16="http://schemas.microsoft.com/office/drawing/2014/main" id="{D8BD8AAF-599C-7A52-68C7-BEC8712BC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3" y="404664"/>
            <a:ext cx="7822003" cy="893063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latin typeface="Georgia"/>
                <a:cs typeface="Georgia"/>
              </a:rPr>
              <a:t>Management of BOTs</a:t>
            </a:r>
            <a:br>
              <a:rPr lang="el-GR" sz="1800" dirty="0">
                <a:latin typeface="Georgia"/>
                <a:cs typeface="Georgia"/>
              </a:rPr>
            </a:br>
            <a:r>
              <a:rPr lang="en-US" sz="2400" b="1" dirty="0">
                <a:latin typeface="Georgia"/>
                <a:cs typeface="Georgia"/>
              </a:rPr>
              <a:t>Oncologic and reproductive outcomes</a:t>
            </a:r>
            <a:endParaRPr lang="el-GR" sz="2400" b="1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741965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187624" y="2057406"/>
            <a:ext cx="7355160" cy="3693857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  <a:buFont typeface="Wingdings" charset="2"/>
              <a:buChar char="Ø"/>
            </a:pPr>
            <a:endParaRPr lang="el-GR" sz="2600" dirty="0">
              <a:latin typeface="Corbel"/>
              <a:cs typeface="Corbel"/>
            </a:endParaRPr>
          </a:p>
          <a:p>
            <a:pPr marL="0" indent="0">
              <a:buNone/>
            </a:pPr>
            <a:endParaRPr lang="el-GR" sz="2000" dirty="0">
              <a:latin typeface="Corbel"/>
              <a:cs typeface="Corbel"/>
            </a:endParaRPr>
          </a:p>
          <a:p>
            <a:pPr marL="0" indent="0">
              <a:buNone/>
            </a:pPr>
            <a:endParaRPr lang="el-GR" sz="2200" dirty="0">
              <a:latin typeface="Corbel"/>
              <a:cs typeface="Corbel"/>
            </a:endParaRPr>
          </a:p>
          <a:p>
            <a:pPr>
              <a:buFont typeface="Wingdings" charset="2"/>
              <a:buChar char="Ø"/>
            </a:pPr>
            <a:endParaRPr lang="el-GR" sz="2200" dirty="0">
              <a:latin typeface="Corbel"/>
              <a:cs typeface="Corbel"/>
            </a:endParaRPr>
          </a:p>
          <a:p>
            <a:pPr marL="0" indent="0">
              <a:buNone/>
            </a:pPr>
            <a:r>
              <a:rPr lang="el-GR" sz="2200" dirty="0">
                <a:latin typeface="Corbel"/>
                <a:cs typeface="Corbel"/>
              </a:rPr>
              <a:t>      </a:t>
            </a:r>
            <a:r>
              <a:rPr lang="el-GR" sz="2000" dirty="0">
                <a:latin typeface="Corbel"/>
                <a:cs typeface="Corbel"/>
              </a:rPr>
              <a:t>  </a:t>
            </a:r>
          </a:p>
          <a:p>
            <a:pPr marL="0" indent="0">
              <a:buNone/>
            </a:pPr>
            <a:r>
              <a:rPr lang="el-GR" sz="2000" dirty="0">
                <a:latin typeface="Corbel"/>
                <a:cs typeface="Corbel"/>
              </a:rPr>
              <a:t>      </a:t>
            </a:r>
          </a:p>
          <a:p>
            <a:pPr>
              <a:buNone/>
            </a:pPr>
            <a:endParaRPr lang="el-GR" sz="2000" dirty="0">
              <a:latin typeface="Corbel"/>
              <a:cs typeface="Corbel"/>
            </a:endParaRPr>
          </a:p>
          <a:p>
            <a:pPr>
              <a:buNone/>
            </a:pPr>
            <a:endParaRPr lang="el-GR" sz="2000" dirty="0">
              <a:latin typeface="Corbel"/>
              <a:cs typeface="Corbel"/>
            </a:endParaRPr>
          </a:p>
          <a:p>
            <a:pPr>
              <a:buNone/>
            </a:pPr>
            <a:endParaRPr lang="el-GR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094319"/>
              </p:ext>
            </p:extLst>
          </p:nvPr>
        </p:nvGraphicFramePr>
        <p:xfrm>
          <a:off x="880727" y="1844824"/>
          <a:ext cx="7322248" cy="3388152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7322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416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rbel" charset="0"/>
                          <a:ea typeface="Corbel" charset="0"/>
                          <a:cs typeface="Corbel" charset="0"/>
                        </a:rPr>
                        <a:t>ART</a:t>
                      </a:r>
                      <a:r>
                        <a:rPr lang="el-GR" sz="1800" dirty="0">
                          <a:latin typeface="Corbel" charset="0"/>
                          <a:ea typeface="Corbel" charset="0"/>
                          <a:cs typeface="Corbel" charset="0"/>
                        </a:rPr>
                        <a:t> -&gt;</a:t>
                      </a:r>
                      <a:r>
                        <a:rPr lang="en-US" sz="1800" dirty="0">
                          <a:latin typeface="Corbel" charset="0"/>
                          <a:ea typeface="Corbel" charset="0"/>
                          <a:cs typeface="Corbel" charset="0"/>
                        </a:rPr>
                        <a:t> if indicated, proceed only postoperatively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164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Corbel" charset="0"/>
                          <a:ea typeface="Corbel" charset="0"/>
                          <a:cs typeface="Corbel" charset="0"/>
                        </a:rPr>
                        <a:t>Avoid spillage during egg retrieval</a:t>
                      </a:r>
                      <a:endParaRPr lang="el-GR" sz="1800" dirty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164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Corbel" charset="0"/>
                          <a:ea typeface="Corbel" charset="0"/>
                          <a:cs typeface="Corbel" charset="0"/>
                        </a:rPr>
                        <a:t>Confirm histology and stage of the disease</a:t>
                      </a:r>
                      <a:endParaRPr lang="el-GR" sz="1800" dirty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4164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Corbel" charset="0"/>
                          <a:ea typeface="Corbel" charset="0"/>
                          <a:cs typeface="Corbel" charset="0"/>
                        </a:rPr>
                        <a:t>Avoid growth of the disease in case of ER(+)</a:t>
                      </a:r>
                      <a:endParaRPr lang="el-GR" sz="1800" dirty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1496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Corbel" charset="0"/>
                          <a:ea typeface="Corbel" charset="0"/>
                          <a:cs typeface="Corbel" charset="0"/>
                        </a:rPr>
                        <a:t>Ovarian tissue freezing and immature oocytes retrieval in case of bilateral oophorectomy may be offered</a:t>
                      </a:r>
                      <a:endParaRPr lang="el-GR" sz="1800" dirty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5EE1AA09-17F7-4B3D-20AE-B3B6817C5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831" y="247276"/>
            <a:ext cx="613792" cy="68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2 - TextBox">
            <a:extLst>
              <a:ext uri="{FF2B5EF4-FFF2-40B4-BE49-F238E27FC236}">
                <a16:creationId xmlns:a16="http://schemas.microsoft.com/office/drawing/2014/main" id="{038135BC-B7B9-BC4E-03E7-276BBFB4DD4B}"/>
              </a:ext>
            </a:extLst>
          </p:cNvPr>
          <p:cNvSpPr txBox="1"/>
          <p:nvPr/>
        </p:nvSpPr>
        <p:spPr>
          <a:xfrm>
            <a:off x="179512" y="0"/>
            <a:ext cx="1475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www.sioulas-gyn.gr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54FACF-EC46-71D6-AF10-DF993459E28F}"/>
              </a:ext>
            </a:extLst>
          </p:cNvPr>
          <p:cNvSpPr txBox="1"/>
          <p:nvPr/>
        </p:nvSpPr>
        <p:spPr>
          <a:xfrm>
            <a:off x="1187623" y="5895615"/>
            <a:ext cx="4752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rbel"/>
                <a:cs typeface="Corbel"/>
              </a:rPr>
              <a:t>Groen RS et al. </a:t>
            </a:r>
            <a:r>
              <a:rPr lang="en-US" sz="1200" dirty="0" err="1">
                <a:latin typeface="Corbel"/>
                <a:cs typeface="Corbel"/>
              </a:rPr>
              <a:t>Gynecol</a:t>
            </a:r>
            <a:r>
              <a:rPr lang="en-US" sz="1200" dirty="0">
                <a:latin typeface="Corbel"/>
                <a:cs typeface="Corbel"/>
              </a:rPr>
              <a:t> Oncol 2015-136:373-83</a:t>
            </a:r>
          </a:p>
          <a:p>
            <a:r>
              <a:rPr lang="en-US" sz="1200" dirty="0">
                <a:latin typeface="Corbel"/>
                <a:cs typeface="Corbel"/>
              </a:rPr>
              <a:t>Xu W et al. Crit Rev Oncol </a:t>
            </a:r>
            <a:r>
              <a:rPr lang="en-US" sz="1200" dirty="0" err="1">
                <a:latin typeface="Corbel"/>
                <a:cs typeface="Corbel"/>
              </a:rPr>
              <a:t>Hematol</a:t>
            </a:r>
            <a:r>
              <a:rPr lang="en-US" sz="1200" dirty="0">
                <a:latin typeface="Corbel"/>
                <a:cs typeface="Corbel"/>
              </a:rPr>
              <a:t> 206;102:26-36</a:t>
            </a:r>
            <a:endParaRPr lang="el-GR" sz="1200" dirty="0">
              <a:latin typeface="Corbel"/>
              <a:cs typeface="Corbel"/>
            </a:endParaRPr>
          </a:p>
          <a:p>
            <a:r>
              <a:rPr lang="en-US" sz="1200" dirty="0" err="1">
                <a:latin typeface="Corbel"/>
                <a:cs typeface="Corbel"/>
              </a:rPr>
              <a:t>Magnili</a:t>
            </a:r>
            <a:r>
              <a:rPr lang="en-US" sz="1200" dirty="0">
                <a:latin typeface="Corbel"/>
                <a:cs typeface="Corbel"/>
              </a:rPr>
              <a:t> G et al. Cancer Treat Rev 2016;49:13-24</a:t>
            </a:r>
          </a:p>
          <a:p>
            <a:r>
              <a:rPr lang="en-US" sz="1200" dirty="0">
                <a:latin typeface="Corbel" charset="0"/>
                <a:cs typeface="Corbel" charset="0"/>
              </a:rPr>
              <a:t>Morice P et al. Lancet Oncol 2024;25:e602-e610</a:t>
            </a:r>
          </a:p>
          <a:p>
            <a:endParaRPr lang="en-US" sz="1200" dirty="0">
              <a:latin typeface="Corbel"/>
              <a:cs typeface="Corbel"/>
            </a:endParaRPr>
          </a:p>
        </p:txBody>
      </p:sp>
      <p:sp>
        <p:nvSpPr>
          <p:cNvPr id="5" name="1 - Τίτλος">
            <a:extLst>
              <a:ext uri="{FF2B5EF4-FFF2-40B4-BE49-F238E27FC236}">
                <a16:creationId xmlns:a16="http://schemas.microsoft.com/office/drawing/2014/main" id="{8C9B6902-ADB5-6B56-D2FA-58D596D67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3" y="404664"/>
            <a:ext cx="7822003" cy="893063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latin typeface="Georgia"/>
                <a:cs typeface="Georgia"/>
              </a:rPr>
              <a:t>Management of BOTs</a:t>
            </a:r>
            <a:br>
              <a:rPr lang="el-GR" sz="1800" dirty="0">
                <a:latin typeface="Georgia"/>
                <a:cs typeface="Georgia"/>
              </a:rPr>
            </a:br>
            <a:r>
              <a:rPr lang="en-US" sz="2400" b="1" dirty="0">
                <a:latin typeface="Georgia"/>
                <a:cs typeface="Georgia"/>
              </a:rPr>
              <a:t>Oncologic and reproductive outcomes</a:t>
            </a:r>
            <a:endParaRPr lang="el-GR" sz="2400" b="1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586100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12BBA-A2F0-9DA5-F436-434B0610B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id="{FAD19091-6C1D-AFF0-5A42-FFFC111BF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2057406"/>
            <a:ext cx="7355160" cy="3693857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  <a:buFont typeface="Wingdings" charset="2"/>
              <a:buChar char="Ø"/>
            </a:pPr>
            <a:endParaRPr lang="el-GR" sz="2600" dirty="0">
              <a:latin typeface="Corbel"/>
              <a:cs typeface="Corbel"/>
            </a:endParaRPr>
          </a:p>
          <a:p>
            <a:pPr marL="0" indent="0">
              <a:buNone/>
            </a:pPr>
            <a:endParaRPr lang="el-GR" sz="2000" dirty="0">
              <a:latin typeface="Corbel"/>
              <a:cs typeface="Corbel"/>
            </a:endParaRPr>
          </a:p>
          <a:p>
            <a:pPr marL="0" indent="0">
              <a:buNone/>
            </a:pPr>
            <a:endParaRPr lang="el-GR" sz="2200" dirty="0">
              <a:latin typeface="Corbel"/>
              <a:cs typeface="Corbel"/>
            </a:endParaRPr>
          </a:p>
          <a:p>
            <a:pPr>
              <a:buFont typeface="Wingdings" charset="2"/>
              <a:buChar char="Ø"/>
            </a:pPr>
            <a:endParaRPr lang="el-GR" sz="2200" dirty="0">
              <a:latin typeface="Corbel"/>
              <a:cs typeface="Corbel"/>
            </a:endParaRPr>
          </a:p>
          <a:p>
            <a:pPr marL="0" indent="0">
              <a:buNone/>
            </a:pPr>
            <a:r>
              <a:rPr lang="el-GR" sz="2200" dirty="0">
                <a:latin typeface="Corbel"/>
                <a:cs typeface="Corbel"/>
              </a:rPr>
              <a:t>      </a:t>
            </a:r>
            <a:r>
              <a:rPr lang="el-GR" sz="2000" dirty="0">
                <a:latin typeface="Corbel"/>
                <a:cs typeface="Corbel"/>
              </a:rPr>
              <a:t>  </a:t>
            </a:r>
          </a:p>
          <a:p>
            <a:pPr marL="0" indent="0">
              <a:buNone/>
            </a:pPr>
            <a:r>
              <a:rPr lang="el-GR" sz="2000" dirty="0">
                <a:latin typeface="Corbel"/>
                <a:cs typeface="Corbel"/>
              </a:rPr>
              <a:t>      </a:t>
            </a:r>
          </a:p>
          <a:p>
            <a:pPr>
              <a:buNone/>
            </a:pPr>
            <a:endParaRPr lang="el-GR" sz="2000" dirty="0">
              <a:latin typeface="Corbel"/>
              <a:cs typeface="Corbel"/>
            </a:endParaRPr>
          </a:p>
          <a:p>
            <a:pPr>
              <a:buNone/>
            </a:pPr>
            <a:endParaRPr lang="el-GR" sz="2000" dirty="0">
              <a:latin typeface="Corbel"/>
              <a:cs typeface="Corbel"/>
            </a:endParaRPr>
          </a:p>
          <a:p>
            <a:pPr>
              <a:buNone/>
            </a:pPr>
            <a:endParaRPr lang="el-GR" sz="2400" dirty="0"/>
          </a:p>
        </p:txBody>
      </p:sp>
      <p:sp>
        <p:nvSpPr>
          <p:cNvPr id="8" name="2 - Θέση περιεχομένου">
            <a:extLst>
              <a:ext uri="{FF2B5EF4-FFF2-40B4-BE49-F238E27FC236}">
                <a16:creationId xmlns:a16="http://schemas.microsoft.com/office/drawing/2014/main" id="{31807C5D-F5DD-2E0D-AEFA-78EA1C069420}"/>
              </a:ext>
            </a:extLst>
          </p:cNvPr>
          <p:cNvSpPr txBox="1">
            <a:spLocks/>
          </p:cNvSpPr>
          <p:nvPr/>
        </p:nvSpPr>
        <p:spPr>
          <a:xfrm>
            <a:off x="1340024" y="1472521"/>
            <a:ext cx="7355160" cy="548487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  <a:buFont typeface="Wingdings" charset="2"/>
              <a:buChar char="Ø"/>
            </a:pPr>
            <a:r>
              <a:rPr lang="en-US" sz="2300" b="1" dirty="0">
                <a:latin typeface="Corbel"/>
                <a:cs typeface="Corbel"/>
              </a:rPr>
              <a:t>ART</a:t>
            </a:r>
          </a:p>
          <a:p>
            <a:pPr>
              <a:lnSpc>
                <a:spcPct val="170000"/>
              </a:lnSpc>
            </a:pPr>
            <a:r>
              <a:rPr lang="en-US" sz="2300" dirty="0">
                <a:latin typeface="Corbel"/>
                <a:cs typeface="Corbel"/>
              </a:rPr>
              <a:t>May be offered after complete resection of non-invasive implants</a:t>
            </a:r>
          </a:p>
          <a:p>
            <a:pPr>
              <a:lnSpc>
                <a:spcPct val="170000"/>
              </a:lnSpc>
            </a:pPr>
            <a:r>
              <a:rPr lang="en-US" sz="2300" dirty="0">
                <a:latin typeface="Corbel"/>
                <a:cs typeface="Corbel"/>
              </a:rPr>
              <a:t>ER(+) is not a contraindication postoperatively</a:t>
            </a:r>
          </a:p>
          <a:p>
            <a:pPr>
              <a:lnSpc>
                <a:spcPct val="170000"/>
              </a:lnSpc>
            </a:pPr>
            <a:r>
              <a:rPr lang="en-US" sz="2300" dirty="0">
                <a:latin typeface="Corbel"/>
                <a:cs typeface="Corbel"/>
              </a:rPr>
              <a:t>In case of recurrence, COH may be offered prior to surgery, as far as no peritoneal implants are identified on imaging</a:t>
            </a:r>
          </a:p>
          <a:p>
            <a:pPr>
              <a:lnSpc>
                <a:spcPct val="170000"/>
              </a:lnSpc>
            </a:pPr>
            <a:r>
              <a:rPr lang="en-US" sz="2300" dirty="0">
                <a:latin typeface="Corbel"/>
                <a:cs typeface="Corbel"/>
              </a:rPr>
              <a:t>If natural conception is feasible and immediate pregnancy is desired, at least 6 months of attempts are advised</a:t>
            </a:r>
          </a:p>
          <a:p>
            <a:pPr marL="0" indent="0">
              <a:lnSpc>
                <a:spcPct val="170000"/>
              </a:lnSpc>
              <a:buNone/>
            </a:pPr>
            <a:endParaRPr lang="en-US" sz="1900" baseline="30000" dirty="0">
              <a:latin typeface="Corbel"/>
              <a:cs typeface="Corbel"/>
            </a:endParaRPr>
          </a:p>
          <a:p>
            <a:pPr marL="0" indent="0">
              <a:lnSpc>
                <a:spcPct val="140000"/>
              </a:lnSpc>
              <a:buNone/>
            </a:pPr>
            <a:endParaRPr lang="el-GR" sz="2600" dirty="0">
              <a:latin typeface="Corbel"/>
              <a:cs typeface="Corbel"/>
            </a:endParaRPr>
          </a:p>
          <a:p>
            <a:pPr marL="0" indent="0">
              <a:buNone/>
            </a:pPr>
            <a:endParaRPr lang="el-GR" sz="2000" dirty="0">
              <a:latin typeface="Corbel"/>
              <a:cs typeface="Corbel"/>
            </a:endParaRPr>
          </a:p>
          <a:p>
            <a:pPr marL="0" indent="0">
              <a:buNone/>
            </a:pPr>
            <a:endParaRPr lang="el-GR" sz="2200" dirty="0">
              <a:latin typeface="Corbel"/>
              <a:cs typeface="Corbel"/>
            </a:endParaRPr>
          </a:p>
          <a:p>
            <a:pPr marL="0" indent="0">
              <a:buNone/>
            </a:pPr>
            <a:endParaRPr lang="el-GR" sz="2200" dirty="0">
              <a:latin typeface="Corbel"/>
              <a:cs typeface="Corbel"/>
            </a:endParaRPr>
          </a:p>
          <a:p>
            <a:pPr marL="0" indent="0">
              <a:buNone/>
            </a:pPr>
            <a:r>
              <a:rPr lang="el-GR" sz="2200" dirty="0">
                <a:latin typeface="Corbel"/>
                <a:cs typeface="Corbel"/>
              </a:rPr>
              <a:t>   </a:t>
            </a:r>
            <a:endParaRPr lang="el-GR" sz="2000" dirty="0">
              <a:latin typeface="Corbel"/>
              <a:cs typeface="Corbel"/>
            </a:endParaRPr>
          </a:p>
          <a:p>
            <a:pPr marL="0" indent="0">
              <a:buNone/>
            </a:pPr>
            <a:r>
              <a:rPr lang="el-GR" sz="2000" dirty="0">
                <a:latin typeface="Corbel"/>
                <a:cs typeface="Corbel"/>
              </a:rPr>
              <a:t>      </a:t>
            </a:r>
          </a:p>
          <a:p>
            <a:pPr>
              <a:buFont typeface="Arial" pitchFamily="34" charset="0"/>
              <a:buNone/>
            </a:pPr>
            <a:endParaRPr lang="el-GR" sz="2000" dirty="0">
              <a:latin typeface="Corbel"/>
              <a:cs typeface="Corbel"/>
            </a:endParaRPr>
          </a:p>
          <a:p>
            <a:pPr>
              <a:buFont typeface="Arial" pitchFamily="34" charset="0"/>
              <a:buNone/>
            </a:pPr>
            <a:endParaRPr lang="el-GR" sz="2000" dirty="0">
              <a:latin typeface="Corbel"/>
              <a:cs typeface="Corbel"/>
            </a:endParaRPr>
          </a:p>
          <a:p>
            <a:pPr>
              <a:buFont typeface="Arial" pitchFamily="34" charset="0"/>
              <a:buNone/>
            </a:pPr>
            <a:endParaRPr lang="el-GR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D3C51D-FACC-FD32-1D39-6F72E5B24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831" y="247276"/>
            <a:ext cx="613792" cy="68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12 - TextBox">
            <a:extLst>
              <a:ext uri="{FF2B5EF4-FFF2-40B4-BE49-F238E27FC236}">
                <a16:creationId xmlns:a16="http://schemas.microsoft.com/office/drawing/2014/main" id="{A91689E3-C9D7-C569-2064-B8878C364F1E}"/>
              </a:ext>
            </a:extLst>
          </p:cNvPr>
          <p:cNvSpPr txBox="1"/>
          <p:nvPr/>
        </p:nvSpPr>
        <p:spPr>
          <a:xfrm>
            <a:off x="179512" y="0"/>
            <a:ext cx="1475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www.sioulas-gyn.gr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63C470-9313-1CAC-7986-79F7772A5C0B}"/>
              </a:ext>
            </a:extLst>
          </p:cNvPr>
          <p:cNvSpPr txBox="1"/>
          <p:nvPr/>
        </p:nvSpPr>
        <p:spPr>
          <a:xfrm>
            <a:off x="1187623" y="6157358"/>
            <a:ext cx="47525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rbel" charset="0"/>
                <a:cs typeface="Corbel" charset="0"/>
              </a:rPr>
              <a:t>Morice P et al. Lancet Oncol 2024;25:e602-e610</a:t>
            </a:r>
          </a:p>
        </p:txBody>
      </p:sp>
      <p:sp>
        <p:nvSpPr>
          <p:cNvPr id="4" name="1 - Τίτλος">
            <a:extLst>
              <a:ext uri="{FF2B5EF4-FFF2-40B4-BE49-F238E27FC236}">
                <a16:creationId xmlns:a16="http://schemas.microsoft.com/office/drawing/2014/main" id="{BE9B0748-EA43-8436-7614-66B22979C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3" y="404664"/>
            <a:ext cx="7822003" cy="893063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latin typeface="Georgia"/>
                <a:cs typeface="Georgia"/>
              </a:rPr>
              <a:t>Management of BOTs</a:t>
            </a:r>
            <a:br>
              <a:rPr lang="el-GR" sz="1800" dirty="0">
                <a:latin typeface="Georgia"/>
                <a:cs typeface="Georgia"/>
              </a:rPr>
            </a:br>
            <a:r>
              <a:rPr lang="en-US" sz="2400" b="1" dirty="0">
                <a:latin typeface="Georgia"/>
                <a:cs typeface="Georgia"/>
              </a:rPr>
              <a:t>Oncologic and reproductive outcomes</a:t>
            </a:r>
            <a:endParaRPr lang="el-GR" sz="2400" b="1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3045950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426216" y="1425392"/>
            <a:ext cx="7344816" cy="6264696"/>
          </a:xfrm>
        </p:spPr>
        <p:txBody>
          <a:bodyPr>
            <a:normAutofit fontScale="32500" lnSpcReduction="20000"/>
          </a:bodyPr>
          <a:lstStyle/>
          <a:p>
            <a:pPr marL="0" indent="0">
              <a:lnSpc>
                <a:spcPct val="140000"/>
              </a:lnSpc>
              <a:buNone/>
            </a:pPr>
            <a:endParaRPr lang="el-GR" sz="5500" dirty="0">
              <a:latin typeface="Corbel"/>
              <a:cs typeface="Corbel"/>
            </a:endParaRPr>
          </a:p>
          <a:p>
            <a:pPr>
              <a:lnSpc>
                <a:spcPct val="140000"/>
              </a:lnSpc>
              <a:buFont typeface="Wingdings" charset="2"/>
              <a:buChar char="Ø"/>
            </a:pPr>
            <a:r>
              <a:rPr lang="en-US" sz="5500" b="1" dirty="0">
                <a:latin typeface="Corbel"/>
                <a:cs typeface="Corbel"/>
              </a:rPr>
              <a:t>Patients with suspicious adnexal masses should be referred to specialized centers for further evaluation and treatment 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sz="5500" dirty="0">
                <a:latin typeface="Corbel"/>
                <a:cs typeface="Corbel"/>
              </a:rPr>
              <a:t>        </a:t>
            </a:r>
          </a:p>
          <a:p>
            <a:pPr>
              <a:lnSpc>
                <a:spcPct val="140000"/>
              </a:lnSpc>
              <a:buFont typeface="Wingdings" charset="2"/>
              <a:buChar char="Ø"/>
            </a:pPr>
            <a:r>
              <a:rPr lang="en-US" sz="5500" b="1" dirty="0">
                <a:latin typeface="Corbel"/>
                <a:cs typeface="Corbel"/>
              </a:rPr>
              <a:t>FSS in young women with BOTs is the standard of care, as it is associated with excellent oncologic and reproductive outcomes</a:t>
            </a:r>
          </a:p>
          <a:p>
            <a:pPr>
              <a:lnSpc>
                <a:spcPct val="140000"/>
              </a:lnSpc>
              <a:buFont typeface="Wingdings" charset="2"/>
              <a:buChar char="Ø"/>
            </a:pPr>
            <a:endParaRPr lang="en-US" sz="5500" b="1" dirty="0">
              <a:latin typeface="Corbel"/>
              <a:cs typeface="Corbel"/>
            </a:endParaRPr>
          </a:p>
          <a:p>
            <a:pPr>
              <a:lnSpc>
                <a:spcPct val="140000"/>
              </a:lnSpc>
              <a:buFont typeface="Wingdings" charset="2"/>
              <a:buChar char="Ø"/>
            </a:pPr>
            <a:r>
              <a:rPr lang="en-US" sz="5500" b="1" dirty="0">
                <a:latin typeface="Corbel"/>
                <a:cs typeface="Corbel"/>
              </a:rPr>
              <a:t>In case of advanced disease, complete cytoreduction remains a crucial prognostic factor</a:t>
            </a:r>
          </a:p>
          <a:p>
            <a:pPr>
              <a:lnSpc>
                <a:spcPct val="140000"/>
              </a:lnSpc>
              <a:buFont typeface="Wingdings" charset="2"/>
              <a:buChar char="Ø"/>
            </a:pPr>
            <a:endParaRPr lang="en-US" sz="2900" b="1" dirty="0">
              <a:latin typeface="Corbel"/>
              <a:cs typeface="Corbel"/>
            </a:endParaRPr>
          </a:p>
          <a:p>
            <a:pPr>
              <a:lnSpc>
                <a:spcPct val="140000"/>
              </a:lnSpc>
              <a:buFont typeface="Wingdings" charset="2"/>
              <a:buChar char="Ø"/>
            </a:pPr>
            <a:endParaRPr lang="en-US" sz="2900" b="1" dirty="0">
              <a:latin typeface="Corbel"/>
              <a:cs typeface="Corbel"/>
            </a:endParaRPr>
          </a:p>
          <a:p>
            <a:pPr marL="0" indent="0">
              <a:lnSpc>
                <a:spcPct val="140000"/>
              </a:lnSpc>
              <a:buNone/>
            </a:pPr>
            <a:endParaRPr lang="el-GR" sz="7200" dirty="0">
              <a:latin typeface="Corbel"/>
              <a:cs typeface="Corbel"/>
            </a:endParaRPr>
          </a:p>
          <a:p>
            <a:pPr>
              <a:lnSpc>
                <a:spcPct val="140000"/>
              </a:lnSpc>
              <a:buFont typeface="Wingdings" charset="2"/>
              <a:buChar char="Ø"/>
            </a:pPr>
            <a:endParaRPr lang="el-GR" sz="5500" dirty="0">
              <a:latin typeface="Corbel"/>
              <a:cs typeface="Corbel"/>
            </a:endParaRPr>
          </a:p>
          <a:p>
            <a:pPr>
              <a:lnSpc>
                <a:spcPct val="140000"/>
              </a:lnSpc>
              <a:buFont typeface="Wingdings" charset="2"/>
              <a:buChar char="Ø"/>
            </a:pPr>
            <a:endParaRPr lang="el-GR" sz="4500" dirty="0">
              <a:latin typeface="Corbel"/>
              <a:cs typeface="Corbel"/>
            </a:endParaRPr>
          </a:p>
          <a:p>
            <a:pPr marL="0" indent="0">
              <a:lnSpc>
                <a:spcPct val="140000"/>
              </a:lnSpc>
              <a:buNone/>
            </a:pPr>
            <a:endParaRPr lang="en-US" sz="2300" dirty="0">
              <a:latin typeface="Corbel"/>
              <a:cs typeface="Corbel"/>
            </a:endParaRPr>
          </a:p>
          <a:p>
            <a:pPr marL="0" indent="0">
              <a:lnSpc>
                <a:spcPct val="120000"/>
              </a:lnSpc>
              <a:buNone/>
            </a:pPr>
            <a:endParaRPr lang="el-GR" sz="1800" dirty="0">
              <a:latin typeface="Corbel"/>
              <a:cs typeface="Corbel"/>
            </a:endParaRPr>
          </a:p>
          <a:p>
            <a:pPr>
              <a:lnSpc>
                <a:spcPct val="120000"/>
              </a:lnSpc>
              <a:buFont typeface="Wingdings" charset="2"/>
              <a:buChar char="Ø"/>
            </a:pPr>
            <a:endParaRPr lang="el-GR" sz="1800" dirty="0">
              <a:latin typeface="Corbel"/>
              <a:cs typeface="Corbel"/>
            </a:endParaRPr>
          </a:p>
          <a:p>
            <a:pPr>
              <a:lnSpc>
                <a:spcPct val="120000"/>
              </a:lnSpc>
              <a:buFont typeface="Wingdings" charset="2"/>
              <a:buChar char="Ø"/>
            </a:pPr>
            <a:endParaRPr lang="el-GR" sz="1800" dirty="0">
              <a:latin typeface="Corbel"/>
              <a:cs typeface="Corbel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l-GR" sz="2000" dirty="0">
                <a:latin typeface="Corbel"/>
                <a:cs typeface="Corbel"/>
              </a:rPr>
              <a:t>  </a:t>
            </a:r>
          </a:p>
          <a:p>
            <a:pPr marL="0" indent="0">
              <a:buNone/>
            </a:pPr>
            <a:r>
              <a:rPr lang="el-GR" sz="2000" dirty="0">
                <a:latin typeface="Corbel"/>
                <a:cs typeface="Corbel"/>
              </a:rPr>
              <a:t>      </a:t>
            </a:r>
          </a:p>
          <a:p>
            <a:pPr>
              <a:buNone/>
            </a:pPr>
            <a:endParaRPr lang="el-GR" sz="2000" dirty="0">
              <a:latin typeface="Corbel"/>
              <a:cs typeface="Corbel"/>
            </a:endParaRPr>
          </a:p>
          <a:p>
            <a:pPr>
              <a:buNone/>
            </a:pPr>
            <a:endParaRPr lang="el-GR" sz="2000" dirty="0">
              <a:latin typeface="Corbel"/>
              <a:cs typeface="Corbel"/>
            </a:endParaRPr>
          </a:p>
          <a:p>
            <a:pPr>
              <a:buNone/>
            </a:pPr>
            <a:endParaRPr lang="el-GR" sz="2400" dirty="0"/>
          </a:p>
        </p:txBody>
      </p:sp>
      <p:sp>
        <p:nvSpPr>
          <p:cNvPr id="7" name="12 - TextBox"/>
          <p:cNvSpPr txBox="1"/>
          <p:nvPr/>
        </p:nvSpPr>
        <p:spPr>
          <a:xfrm>
            <a:off x="179512" y="0"/>
            <a:ext cx="1475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www.sioulas-gyn.gr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832" y="276999"/>
            <a:ext cx="613792" cy="68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- Τίτλος">
            <a:extLst>
              <a:ext uri="{FF2B5EF4-FFF2-40B4-BE49-F238E27FC236}">
                <a16:creationId xmlns:a16="http://schemas.microsoft.com/office/drawing/2014/main" id="{18EF0666-6BD9-8AC9-6D38-E7A43FE27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3" y="404664"/>
            <a:ext cx="7822003" cy="893063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latin typeface="Georgia"/>
                <a:cs typeface="Georgia"/>
              </a:rPr>
              <a:t>Management of BOTs</a:t>
            </a:r>
            <a:br>
              <a:rPr lang="el-GR" sz="1800" dirty="0">
                <a:latin typeface="Georgia"/>
                <a:cs typeface="Georgia"/>
              </a:rPr>
            </a:br>
            <a:r>
              <a:rPr lang="en-US" sz="2400" b="1" dirty="0">
                <a:latin typeface="Georgia"/>
                <a:cs typeface="Georgia"/>
              </a:rPr>
              <a:t>Conclusions</a:t>
            </a:r>
            <a:endParaRPr lang="el-GR" sz="2400" b="1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66036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187624" y="404664"/>
            <a:ext cx="6336704" cy="596637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Georgia"/>
                <a:cs typeface="Georgia"/>
              </a:rPr>
              <a:t>Thank you</a:t>
            </a:r>
            <a:endParaRPr lang="el-GR" sz="2800" b="1" dirty="0">
              <a:latin typeface="Georgia"/>
              <a:cs typeface="Georgia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2860948" cy="2708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9"/>
          <p:cNvSpPr txBox="1"/>
          <p:nvPr/>
        </p:nvSpPr>
        <p:spPr>
          <a:xfrm>
            <a:off x="3491880" y="2276872"/>
            <a:ext cx="5400600" cy="24929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l-GR" b="1" dirty="0"/>
          </a:p>
          <a:p>
            <a:pPr algn="ctr"/>
            <a:r>
              <a:rPr lang="en-US" b="1" dirty="0"/>
              <a:t>“Surgery is craft,</a:t>
            </a:r>
          </a:p>
          <a:p>
            <a:pPr algn="ctr"/>
            <a:r>
              <a:rPr lang="en-US" b="1" dirty="0"/>
              <a:t>Indication is science”</a:t>
            </a:r>
          </a:p>
          <a:p>
            <a:pPr algn="ctr"/>
            <a:endParaRPr lang="en-US" sz="1400" b="1" dirty="0"/>
          </a:p>
          <a:p>
            <a:pPr algn="ctr"/>
            <a:endParaRPr lang="en-US" sz="1400" b="1" dirty="0"/>
          </a:p>
          <a:p>
            <a:r>
              <a:rPr lang="en-US" sz="1400" b="1" dirty="0"/>
              <a:t>Prof. Ernst </a:t>
            </a:r>
            <a:r>
              <a:rPr lang="en-US" sz="1400" b="1" dirty="0" err="1"/>
              <a:t>Bumm</a:t>
            </a:r>
            <a:endParaRPr lang="en-US" sz="1400" b="1" dirty="0"/>
          </a:p>
          <a:p>
            <a:r>
              <a:rPr lang="en-US" sz="1400" b="1" dirty="0"/>
              <a:t>1904 Head of Department </a:t>
            </a:r>
            <a:r>
              <a:rPr lang="en-US" sz="1400" b="1" dirty="0" err="1"/>
              <a:t>Gynaecology</a:t>
            </a:r>
            <a:r>
              <a:rPr lang="en-US" sz="1400" b="1" dirty="0"/>
              <a:t>, </a:t>
            </a:r>
            <a:r>
              <a:rPr lang="en-US" sz="1400" b="1" dirty="0" err="1"/>
              <a:t>Charité</a:t>
            </a:r>
            <a:r>
              <a:rPr lang="en-US" sz="1400" b="1" dirty="0"/>
              <a:t>, Berlin, Germany</a:t>
            </a:r>
          </a:p>
          <a:p>
            <a:endParaRPr lang="en-US" sz="1400" b="1" dirty="0"/>
          </a:p>
          <a:p>
            <a:r>
              <a:rPr lang="en-US" sz="1400" b="1" dirty="0" err="1"/>
              <a:t>Concin</a:t>
            </a:r>
            <a:r>
              <a:rPr lang="en-US" sz="1400" b="1" dirty="0"/>
              <a:t> N. ESGO 2019</a:t>
            </a:r>
            <a:endParaRPr lang="el-GR" sz="1400" b="1" dirty="0"/>
          </a:p>
          <a:p>
            <a:pPr algn="ctr"/>
            <a:r>
              <a:rPr lang="en-US" b="1" dirty="0"/>
              <a:t> </a:t>
            </a:r>
          </a:p>
        </p:txBody>
      </p:sp>
      <p:sp>
        <p:nvSpPr>
          <p:cNvPr id="10" name="12 - TextBox"/>
          <p:cNvSpPr txBox="1"/>
          <p:nvPr/>
        </p:nvSpPr>
        <p:spPr>
          <a:xfrm>
            <a:off x="179512" y="0"/>
            <a:ext cx="1475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www.sioulas-gyn.gr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832" y="276999"/>
            <a:ext cx="613792" cy="68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28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187623" y="404664"/>
            <a:ext cx="7822003" cy="893063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latin typeface="Georgia"/>
                <a:cs typeface="Georgia"/>
              </a:rPr>
              <a:t>Management of BOTs</a:t>
            </a:r>
            <a:br>
              <a:rPr lang="el-GR" sz="1800" dirty="0">
                <a:latin typeface="Georgia"/>
                <a:cs typeface="Georgia"/>
              </a:rPr>
            </a:br>
            <a:r>
              <a:rPr lang="el-GR" sz="2400" b="1" dirty="0">
                <a:latin typeface="Georgia"/>
                <a:cs typeface="Georgia"/>
              </a:rPr>
              <a:t>A</a:t>
            </a:r>
            <a:r>
              <a:rPr lang="en-US" sz="2400" b="1" dirty="0" err="1">
                <a:latin typeface="Georgia"/>
                <a:cs typeface="Georgia"/>
              </a:rPr>
              <a:t>genda</a:t>
            </a:r>
            <a:endParaRPr lang="el-GR" sz="2400" b="1" dirty="0">
              <a:latin typeface="Georgia"/>
              <a:cs typeface="Georgia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187623" y="1412776"/>
            <a:ext cx="7488832" cy="5573215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  <a:buFont typeface="Wingdings" charset="2"/>
              <a:buChar char="ü"/>
            </a:pPr>
            <a:r>
              <a:rPr lang="en-US" sz="1800" b="1" dirty="0">
                <a:latin typeface="Corbel"/>
                <a:cs typeface="Corbel"/>
              </a:rPr>
              <a:t>Introduction</a:t>
            </a:r>
            <a:endParaRPr lang="el-GR" sz="1800" b="1" dirty="0">
              <a:latin typeface="Corbel"/>
              <a:cs typeface="Corbel"/>
            </a:endParaRPr>
          </a:p>
          <a:p>
            <a:pPr>
              <a:lnSpc>
                <a:spcPct val="140000"/>
              </a:lnSpc>
              <a:buFont typeface="Wingdings" charset="2"/>
              <a:buChar char="ü"/>
            </a:pPr>
            <a:r>
              <a:rPr lang="en-US" sz="1800" b="1" dirty="0">
                <a:latin typeface="Corbel"/>
                <a:cs typeface="Corbel"/>
              </a:rPr>
              <a:t>Surgery for BOTs</a:t>
            </a:r>
          </a:p>
          <a:p>
            <a:pPr>
              <a:lnSpc>
                <a:spcPct val="140000"/>
              </a:lnSpc>
            </a:pPr>
            <a:r>
              <a:rPr lang="en-US" sz="1800" dirty="0">
                <a:latin typeface="Corbel"/>
                <a:cs typeface="Corbel"/>
              </a:rPr>
              <a:t>Standard surgery</a:t>
            </a:r>
          </a:p>
          <a:p>
            <a:pPr>
              <a:lnSpc>
                <a:spcPct val="140000"/>
              </a:lnSpc>
            </a:pPr>
            <a:r>
              <a:rPr lang="en-US" sz="1800" dirty="0">
                <a:latin typeface="Corbel"/>
                <a:cs typeface="Corbel"/>
              </a:rPr>
              <a:t>Fertility sparing surgery (FSS)</a:t>
            </a:r>
            <a:endParaRPr lang="el-GR" sz="1800" dirty="0">
              <a:latin typeface="Corbel"/>
              <a:cs typeface="Corbel"/>
            </a:endParaRPr>
          </a:p>
          <a:p>
            <a:pPr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en-US" sz="1800" b="1" dirty="0">
                <a:latin typeface="Corbel"/>
                <a:cs typeface="Corbel"/>
              </a:rPr>
              <a:t>Special issues</a:t>
            </a:r>
          </a:p>
          <a:p>
            <a:pPr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en-US" sz="1800" b="1" dirty="0">
                <a:latin typeface="Corbel"/>
                <a:cs typeface="Corbel"/>
              </a:rPr>
              <a:t>Oncologic and reproductive outcomes</a:t>
            </a:r>
            <a:endParaRPr lang="el-GR" sz="1800" b="1" dirty="0">
              <a:latin typeface="Corbel"/>
              <a:cs typeface="Corbel"/>
            </a:endParaRPr>
          </a:p>
          <a:p>
            <a:pPr>
              <a:lnSpc>
                <a:spcPct val="140000"/>
              </a:lnSpc>
              <a:buFont typeface="Wingdings" charset="2"/>
              <a:buChar char="ü"/>
            </a:pPr>
            <a:r>
              <a:rPr lang="en-US" sz="1800" b="1" dirty="0">
                <a:latin typeface="Corbel"/>
                <a:cs typeface="Corbel"/>
              </a:rPr>
              <a:t>Conclusions</a:t>
            </a:r>
            <a:endParaRPr lang="el-GR" sz="1800" b="1" dirty="0">
              <a:latin typeface="Corbel"/>
              <a:cs typeface="Corbel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000" b="1" dirty="0">
              <a:latin typeface="Corbel"/>
              <a:cs typeface="Corbel"/>
            </a:endParaRPr>
          </a:p>
          <a:p>
            <a:pPr>
              <a:lnSpc>
                <a:spcPct val="120000"/>
              </a:lnSpc>
              <a:buFont typeface="Wingdings" charset="2"/>
              <a:buChar char="ü"/>
            </a:pPr>
            <a:endParaRPr lang="el-GR" sz="2000" b="1" dirty="0">
              <a:latin typeface="Corbel"/>
              <a:cs typeface="Corbel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l-GR" sz="2000" dirty="0">
                <a:latin typeface="Corbel"/>
                <a:cs typeface="Corbel"/>
              </a:rPr>
              <a:t>      </a:t>
            </a:r>
          </a:p>
          <a:p>
            <a:pPr>
              <a:buNone/>
            </a:pPr>
            <a:endParaRPr lang="el-GR" sz="2000" dirty="0">
              <a:latin typeface="Corbel"/>
              <a:cs typeface="Corbel"/>
            </a:endParaRPr>
          </a:p>
          <a:p>
            <a:pPr>
              <a:buNone/>
            </a:pPr>
            <a:endParaRPr lang="el-GR" sz="2000" dirty="0">
              <a:latin typeface="Corbel"/>
              <a:cs typeface="Corbel"/>
            </a:endParaRPr>
          </a:p>
          <a:p>
            <a:pPr>
              <a:buNone/>
            </a:pPr>
            <a:endParaRPr lang="el-GR" sz="2400" dirty="0"/>
          </a:p>
        </p:txBody>
      </p:sp>
      <p:sp>
        <p:nvSpPr>
          <p:cNvPr id="8" name="12 - TextBox"/>
          <p:cNvSpPr txBox="1"/>
          <p:nvPr/>
        </p:nvSpPr>
        <p:spPr>
          <a:xfrm>
            <a:off x="179512" y="0"/>
            <a:ext cx="1475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www.sioulas-gyn.gr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832" y="276999"/>
            <a:ext cx="613792" cy="68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187624" y="1600201"/>
            <a:ext cx="7355160" cy="492514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1800" b="1" dirty="0">
                <a:latin typeface="Corbel"/>
                <a:cs typeface="Corbel"/>
              </a:rPr>
              <a:t>BOTs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Corbel"/>
                <a:cs typeface="Corbel"/>
              </a:rPr>
              <a:t>Are marked by lack of stromal invasion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Corbel"/>
                <a:cs typeface="Corbel"/>
              </a:rPr>
              <a:t>Account for 10-20% of epithelial ovarian tumors</a:t>
            </a:r>
          </a:p>
          <a:p>
            <a:pPr>
              <a:lnSpc>
                <a:spcPct val="150000"/>
              </a:lnSpc>
            </a:pPr>
            <a:r>
              <a:rPr lang="el-GR" sz="1800" dirty="0">
                <a:latin typeface="Corbel" panose="020B0503020204020204" pitchFamily="34" charset="0"/>
                <a:cs typeface="Arial"/>
              </a:rPr>
              <a:t>1.8-4.8 </a:t>
            </a:r>
            <a:r>
              <a:rPr lang="en-US" sz="1800" dirty="0">
                <a:latin typeface="Corbel" panose="020B0503020204020204" pitchFamily="34" charset="0"/>
                <a:cs typeface="Arial"/>
              </a:rPr>
              <a:t>new cases</a:t>
            </a:r>
            <a:r>
              <a:rPr lang="el-GR" sz="1800" dirty="0">
                <a:latin typeface="Corbel" panose="020B0503020204020204" pitchFamily="34" charset="0"/>
                <a:cs typeface="Arial"/>
              </a:rPr>
              <a:t>/ 100000 </a:t>
            </a:r>
            <a:r>
              <a:rPr lang="en-US" sz="1800" dirty="0">
                <a:latin typeface="Corbel" panose="020B0503020204020204" pitchFamily="34" charset="0"/>
                <a:cs typeface="Arial"/>
              </a:rPr>
              <a:t>women annually</a:t>
            </a:r>
            <a:endParaRPr lang="en-US" sz="1800" dirty="0">
              <a:latin typeface="Corbel" panose="020B0503020204020204" pitchFamily="34" charset="0"/>
              <a:cs typeface="Corbel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latin typeface="Corbel"/>
                <a:cs typeface="Corbel"/>
              </a:rPr>
              <a:t>1/3 of cases are diagnosed in patients &lt;40 </a:t>
            </a:r>
            <a:r>
              <a:rPr lang="en-US" sz="1800" dirty="0" err="1">
                <a:latin typeface="Corbel"/>
                <a:cs typeface="Corbel"/>
              </a:rPr>
              <a:t>yo</a:t>
            </a:r>
            <a:endParaRPr lang="el-GR" sz="1800" dirty="0">
              <a:latin typeface="Corbel"/>
              <a:cs typeface="Corbel"/>
            </a:endParaRPr>
          </a:p>
          <a:p>
            <a:pPr marL="0" indent="0">
              <a:lnSpc>
                <a:spcPct val="150000"/>
              </a:lnSpc>
              <a:buNone/>
            </a:pPr>
            <a:endParaRPr lang="el-GR" sz="1800" dirty="0">
              <a:latin typeface="Corbel"/>
              <a:cs typeface="Corbel"/>
            </a:endParaRPr>
          </a:p>
          <a:p>
            <a:pPr marL="0" indent="0">
              <a:buNone/>
            </a:pPr>
            <a:endParaRPr lang="el-GR" sz="2200" dirty="0">
              <a:latin typeface="Corbel"/>
              <a:cs typeface="Corbel"/>
            </a:endParaRPr>
          </a:p>
          <a:p>
            <a:pPr marL="0" indent="0">
              <a:buNone/>
            </a:pPr>
            <a:r>
              <a:rPr lang="el-GR" sz="2200" dirty="0">
                <a:latin typeface="Corbel"/>
                <a:cs typeface="Corbel"/>
              </a:rPr>
              <a:t>      </a:t>
            </a:r>
            <a:r>
              <a:rPr lang="el-GR" sz="2000" dirty="0">
                <a:latin typeface="Corbel"/>
                <a:cs typeface="Corbel"/>
              </a:rPr>
              <a:t>  </a:t>
            </a:r>
          </a:p>
          <a:p>
            <a:pPr marL="0" indent="0">
              <a:buNone/>
            </a:pPr>
            <a:r>
              <a:rPr lang="el-GR" sz="2000" dirty="0">
                <a:latin typeface="Corbel"/>
                <a:cs typeface="Corbel"/>
              </a:rPr>
              <a:t>      </a:t>
            </a:r>
          </a:p>
          <a:p>
            <a:pPr>
              <a:buNone/>
            </a:pPr>
            <a:endParaRPr lang="el-GR" sz="2000" dirty="0">
              <a:latin typeface="Corbel"/>
              <a:cs typeface="Corbel"/>
            </a:endParaRPr>
          </a:p>
          <a:p>
            <a:pPr>
              <a:buNone/>
            </a:pPr>
            <a:endParaRPr lang="el-GR" sz="2000" dirty="0">
              <a:latin typeface="Corbel"/>
              <a:cs typeface="Corbel"/>
            </a:endParaRPr>
          </a:p>
          <a:p>
            <a:pPr>
              <a:buNone/>
            </a:pPr>
            <a:endParaRPr lang="el-GR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187623" y="6017512"/>
            <a:ext cx="4752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rbel"/>
                <a:cs typeface="Corbel"/>
              </a:rPr>
              <a:t>Du </a:t>
            </a:r>
            <a:r>
              <a:rPr lang="en-US" sz="1200" dirty="0" err="1">
                <a:latin typeface="Corbel"/>
                <a:cs typeface="Corbel"/>
              </a:rPr>
              <a:t>Bois</a:t>
            </a:r>
            <a:r>
              <a:rPr lang="en-US" sz="1200" dirty="0">
                <a:latin typeface="Corbel"/>
                <a:cs typeface="Corbel"/>
              </a:rPr>
              <a:t> et al. Ann Oncol 2016;27 (Supp; 1):i20-i22</a:t>
            </a:r>
          </a:p>
          <a:p>
            <a:r>
              <a:rPr lang="en-US" sz="1200" dirty="0">
                <a:latin typeface="Corbel"/>
                <a:cs typeface="Corbel"/>
              </a:rPr>
              <a:t>Morice et al. Lancet Oncol 2012;13:e103-15</a:t>
            </a:r>
          </a:p>
          <a:p>
            <a:r>
              <a:rPr lang="en-US" sz="1200" dirty="0" err="1">
                <a:latin typeface="Corbel"/>
                <a:cs typeface="Corbel"/>
              </a:rPr>
              <a:t>Fischerova</a:t>
            </a:r>
            <a:r>
              <a:rPr lang="en-US" sz="1200" dirty="0">
                <a:latin typeface="Corbel"/>
                <a:cs typeface="Corbel"/>
              </a:rPr>
              <a:t> et al. Oncologist 2012;17:1515-33</a:t>
            </a:r>
            <a:endParaRPr lang="el-GR" sz="1200" dirty="0">
              <a:latin typeface="Corbel"/>
              <a:cs typeface="Corbel"/>
            </a:endParaRPr>
          </a:p>
          <a:p>
            <a:r>
              <a:rPr lang="en-US" sz="1200" dirty="0">
                <a:latin typeface="Corbel"/>
                <a:cs typeface="Corbel"/>
              </a:rPr>
              <a:t>UpToDate 2024</a:t>
            </a:r>
          </a:p>
          <a:p>
            <a:endParaRPr lang="en-US" sz="1200" dirty="0">
              <a:latin typeface="Corbel"/>
              <a:cs typeface="Corbel"/>
            </a:endParaRPr>
          </a:p>
        </p:txBody>
      </p:sp>
      <p:sp>
        <p:nvSpPr>
          <p:cNvPr id="2" name="12 - TextBox">
            <a:extLst>
              <a:ext uri="{FF2B5EF4-FFF2-40B4-BE49-F238E27FC236}">
                <a16:creationId xmlns:a16="http://schemas.microsoft.com/office/drawing/2014/main" id="{BF597088-B6D7-F7E4-2B34-781AB9A32523}"/>
              </a:ext>
            </a:extLst>
          </p:cNvPr>
          <p:cNvSpPr txBox="1"/>
          <p:nvPr/>
        </p:nvSpPr>
        <p:spPr>
          <a:xfrm>
            <a:off x="179512" y="0"/>
            <a:ext cx="1475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www.sioulas-gyn.gr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8EA3F8-E3A4-6F29-3500-81FF24EAD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831" y="247276"/>
            <a:ext cx="613792" cy="68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73FC9A-A246-FAF0-C775-BD51482BDA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63" t="27600" r="69687" b="37400"/>
          <a:stretch/>
        </p:blipFill>
        <p:spPr>
          <a:xfrm>
            <a:off x="6295543" y="4515016"/>
            <a:ext cx="2741475" cy="2312802"/>
          </a:xfrm>
          <a:prstGeom prst="rect">
            <a:avLst/>
          </a:prstGeom>
        </p:spPr>
      </p:pic>
      <p:sp>
        <p:nvSpPr>
          <p:cNvPr id="7" name="1 - Τίτλος">
            <a:extLst>
              <a:ext uri="{FF2B5EF4-FFF2-40B4-BE49-F238E27FC236}">
                <a16:creationId xmlns:a16="http://schemas.microsoft.com/office/drawing/2014/main" id="{0455D58B-2F3E-0ACE-31BA-E0795343B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3" y="404664"/>
            <a:ext cx="7822003" cy="893063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latin typeface="Georgia"/>
                <a:cs typeface="Georgia"/>
              </a:rPr>
              <a:t>Management of BOTs</a:t>
            </a:r>
            <a:br>
              <a:rPr lang="el-GR" sz="1800" dirty="0">
                <a:latin typeface="Georgia"/>
                <a:cs typeface="Georgia"/>
              </a:rPr>
            </a:br>
            <a:r>
              <a:rPr lang="en-US" sz="2400" b="1" dirty="0">
                <a:latin typeface="Georgia"/>
                <a:cs typeface="Georgia"/>
              </a:rPr>
              <a:t>Introduction</a:t>
            </a:r>
            <a:endParaRPr lang="el-GR" sz="2400" b="1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940416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2B26B-10B3-C170-66DB-34AE4DD3E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D13A33C-8914-678F-2EEF-6B9D229406E2}"/>
              </a:ext>
            </a:extLst>
          </p:cNvPr>
          <p:cNvSpPr txBox="1"/>
          <p:nvPr/>
        </p:nvSpPr>
        <p:spPr>
          <a:xfrm>
            <a:off x="1187623" y="6017512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Corbel"/>
                <a:cs typeface="Corbel"/>
              </a:rPr>
              <a:t>Fischerova</a:t>
            </a:r>
            <a:r>
              <a:rPr lang="en-US" sz="1200" dirty="0">
                <a:latin typeface="Corbel"/>
                <a:cs typeface="Corbel"/>
              </a:rPr>
              <a:t> et al. Oncologist 2012;17:1515-33</a:t>
            </a:r>
            <a:endParaRPr lang="el-GR" sz="1200" dirty="0">
              <a:latin typeface="Corbel"/>
              <a:cs typeface="Corbel"/>
            </a:endParaRPr>
          </a:p>
          <a:p>
            <a:r>
              <a:rPr lang="en-US" sz="1200" dirty="0">
                <a:latin typeface="Corbel"/>
                <a:cs typeface="Corbel"/>
              </a:rPr>
              <a:t>UpToDate 2024</a:t>
            </a:r>
          </a:p>
          <a:p>
            <a:endParaRPr lang="en-US" sz="1200" dirty="0">
              <a:latin typeface="Corbel"/>
              <a:cs typeface="Corbel"/>
            </a:endParaRPr>
          </a:p>
        </p:txBody>
      </p:sp>
      <p:sp>
        <p:nvSpPr>
          <p:cNvPr id="2" name="12 - TextBox">
            <a:extLst>
              <a:ext uri="{FF2B5EF4-FFF2-40B4-BE49-F238E27FC236}">
                <a16:creationId xmlns:a16="http://schemas.microsoft.com/office/drawing/2014/main" id="{6B621BEA-F2C5-AB5B-31D3-3A1A51B572F8}"/>
              </a:ext>
            </a:extLst>
          </p:cNvPr>
          <p:cNvSpPr txBox="1"/>
          <p:nvPr/>
        </p:nvSpPr>
        <p:spPr>
          <a:xfrm>
            <a:off x="179512" y="0"/>
            <a:ext cx="1475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www.sioulas-gyn.gr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F8ACCE-1698-967D-013B-802D41375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831" y="247276"/>
            <a:ext cx="613792" cy="68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Πίνακας 8">
            <a:extLst>
              <a:ext uri="{FF2B5EF4-FFF2-40B4-BE49-F238E27FC236}">
                <a16:creationId xmlns:a16="http://schemas.microsoft.com/office/drawing/2014/main" id="{223AC9C1-3888-F211-4200-B89EF076EA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574154"/>
              </p:ext>
            </p:extLst>
          </p:nvPr>
        </p:nvGraphicFramePr>
        <p:xfrm>
          <a:off x="1524000" y="1916832"/>
          <a:ext cx="4632176" cy="3240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2176">
                  <a:extLst>
                    <a:ext uri="{9D8B030D-6E8A-4147-A177-3AD203B41FA5}">
                      <a16:colId xmlns:a16="http://schemas.microsoft.com/office/drawing/2014/main" val="293135736"/>
                    </a:ext>
                  </a:extLst>
                </a:gridCol>
              </a:tblGrid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BOTs histology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768670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dirty="0"/>
                        <a:t>Serous 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167071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dirty="0"/>
                        <a:t>Mucinous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9247473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dirty="0"/>
                        <a:t>Endometrioid / Clear cell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7029269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dirty="0"/>
                        <a:t>Brenner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8881319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dirty="0"/>
                        <a:t>Mixed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9918233"/>
                  </a:ext>
                </a:extLst>
              </a:tr>
            </a:tbl>
          </a:graphicData>
        </a:graphic>
      </p:graphicFrame>
      <p:pic>
        <p:nvPicPr>
          <p:cNvPr id="10" name="Picture 6" descr="IMG_1393.jpg">
            <a:extLst>
              <a:ext uri="{FF2B5EF4-FFF2-40B4-BE49-F238E27FC236}">
                <a16:creationId xmlns:a16="http://schemas.microsoft.com/office/drawing/2014/main" id="{C3871DC1-0DB3-438F-90D1-9D4BAE776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642" y="4797152"/>
            <a:ext cx="2514600" cy="1932434"/>
          </a:xfrm>
          <a:prstGeom prst="rect">
            <a:avLst/>
          </a:prstGeom>
        </p:spPr>
      </p:pic>
      <p:sp>
        <p:nvSpPr>
          <p:cNvPr id="6" name="1 - Τίτλος">
            <a:extLst>
              <a:ext uri="{FF2B5EF4-FFF2-40B4-BE49-F238E27FC236}">
                <a16:creationId xmlns:a16="http://schemas.microsoft.com/office/drawing/2014/main" id="{DCB463E8-5446-A912-8E71-49561013F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3" y="404664"/>
            <a:ext cx="7822003" cy="893063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latin typeface="Georgia"/>
                <a:cs typeface="Georgia"/>
              </a:rPr>
              <a:t>Management of BOTs</a:t>
            </a:r>
            <a:br>
              <a:rPr lang="el-GR" sz="1800" dirty="0">
                <a:latin typeface="Georgia"/>
                <a:cs typeface="Georgia"/>
              </a:rPr>
            </a:br>
            <a:r>
              <a:rPr lang="en-US" sz="2400" b="1" dirty="0">
                <a:latin typeface="Georgia"/>
                <a:cs typeface="Georgia"/>
              </a:rPr>
              <a:t>Introduction</a:t>
            </a:r>
            <a:endParaRPr lang="el-GR" sz="2400" b="1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506337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3DB74-B35D-5518-15C5-BA7E17C96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774F13-DA5F-4D46-41FB-4BE38476CE6A}"/>
              </a:ext>
            </a:extLst>
          </p:cNvPr>
          <p:cNvSpPr txBox="1"/>
          <p:nvPr/>
        </p:nvSpPr>
        <p:spPr>
          <a:xfrm>
            <a:off x="1187623" y="6017512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Corbel"/>
                <a:cs typeface="Corbel"/>
              </a:rPr>
              <a:t>Berek</a:t>
            </a:r>
            <a:r>
              <a:rPr lang="en-US" sz="1200" dirty="0">
                <a:latin typeface="Corbel"/>
                <a:cs typeface="Corbel"/>
              </a:rPr>
              <a:t> JS et al. Int J </a:t>
            </a:r>
            <a:r>
              <a:rPr lang="en-US" sz="1200" dirty="0" err="1">
                <a:latin typeface="Corbel"/>
                <a:cs typeface="Corbel"/>
              </a:rPr>
              <a:t>Gynecol</a:t>
            </a:r>
            <a:r>
              <a:rPr lang="en-US" sz="1200" dirty="0">
                <a:latin typeface="Corbel"/>
                <a:cs typeface="Corbel"/>
              </a:rPr>
              <a:t> </a:t>
            </a:r>
            <a:r>
              <a:rPr lang="en-US" sz="1200" dirty="0" err="1">
                <a:latin typeface="Corbel"/>
                <a:cs typeface="Corbel"/>
              </a:rPr>
              <a:t>Obstet</a:t>
            </a:r>
            <a:r>
              <a:rPr lang="en-US" sz="1200" dirty="0">
                <a:latin typeface="Corbel"/>
                <a:cs typeface="Corbel"/>
              </a:rPr>
              <a:t> 2021;155 (Suppl. 1):61-85</a:t>
            </a:r>
          </a:p>
          <a:p>
            <a:endParaRPr lang="en-US" sz="1200" dirty="0">
              <a:latin typeface="Corbel"/>
              <a:cs typeface="Corbel"/>
            </a:endParaRPr>
          </a:p>
        </p:txBody>
      </p:sp>
      <p:sp>
        <p:nvSpPr>
          <p:cNvPr id="2" name="12 - TextBox">
            <a:extLst>
              <a:ext uri="{FF2B5EF4-FFF2-40B4-BE49-F238E27FC236}">
                <a16:creationId xmlns:a16="http://schemas.microsoft.com/office/drawing/2014/main" id="{FEDA1B48-6862-BB79-BCBE-4EA54C54F8D8}"/>
              </a:ext>
            </a:extLst>
          </p:cNvPr>
          <p:cNvSpPr txBox="1"/>
          <p:nvPr/>
        </p:nvSpPr>
        <p:spPr>
          <a:xfrm>
            <a:off x="179512" y="0"/>
            <a:ext cx="1475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www.sioulas-gyn.gr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178D37-4664-00E3-7E84-156377001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831" y="247276"/>
            <a:ext cx="613792" cy="68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1 - Τίτλος">
            <a:extLst>
              <a:ext uri="{FF2B5EF4-FFF2-40B4-BE49-F238E27FC236}">
                <a16:creationId xmlns:a16="http://schemas.microsoft.com/office/drawing/2014/main" id="{9B4C5578-0D5D-4B2D-2811-B9081FAAA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3" y="404664"/>
            <a:ext cx="7822003" cy="893063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latin typeface="Georgia"/>
                <a:cs typeface="Georgia"/>
              </a:rPr>
              <a:t>Management of BOTs</a:t>
            </a:r>
            <a:br>
              <a:rPr lang="el-GR" sz="1800" dirty="0">
                <a:latin typeface="Georgia"/>
                <a:cs typeface="Georgia"/>
              </a:rPr>
            </a:br>
            <a:r>
              <a:rPr lang="en-US" sz="2400" b="1" dirty="0">
                <a:latin typeface="Georgia"/>
                <a:cs typeface="Georgia"/>
              </a:rPr>
              <a:t>Introduction</a:t>
            </a:r>
            <a:endParaRPr lang="el-GR" sz="2400" b="1" dirty="0">
              <a:latin typeface="Georgia"/>
              <a:cs typeface="Georgia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89446C32-308C-B842-24E1-99E5332BE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484784"/>
            <a:ext cx="6624736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52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187624" y="1600201"/>
            <a:ext cx="7355160" cy="492514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2100" b="1" dirty="0">
                <a:latin typeface="Corbel"/>
                <a:cs typeface="Corbel"/>
              </a:rPr>
              <a:t>Serous BOTs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Corbel"/>
                <a:cs typeface="Corbel"/>
              </a:rPr>
              <a:t>Presence of extraovarian peritoneal implants in 14-30% of cases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Corbel"/>
                <a:cs typeface="Corbel"/>
              </a:rPr>
              <a:t>Non-invasive vs. invasive -&gt; worse prognosis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Corbel"/>
                <a:cs typeface="Corbel"/>
              </a:rPr>
              <a:t>Micropapillary features increase the risk of invasive implants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100" dirty="0">
              <a:latin typeface="Corbel"/>
              <a:cs typeface="Corbel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100" b="1" dirty="0">
                <a:latin typeface="Corbel"/>
                <a:cs typeface="Corbel"/>
              </a:rPr>
              <a:t>Implants in the context of mucinous BOTs should be considered as metastatic disease from ovary or elsewhere</a:t>
            </a:r>
            <a:endParaRPr lang="el-GR" sz="2100" b="1" dirty="0">
              <a:latin typeface="Corbel"/>
              <a:cs typeface="Corbel"/>
            </a:endParaRPr>
          </a:p>
          <a:p>
            <a:pPr marL="0" indent="0">
              <a:lnSpc>
                <a:spcPct val="150000"/>
              </a:lnSpc>
              <a:buNone/>
            </a:pPr>
            <a:endParaRPr lang="el-GR" sz="1800" dirty="0">
              <a:latin typeface="Corbel"/>
              <a:cs typeface="Corbel"/>
            </a:endParaRPr>
          </a:p>
          <a:p>
            <a:pPr marL="0" indent="0">
              <a:buNone/>
            </a:pPr>
            <a:endParaRPr lang="el-GR" sz="2000" dirty="0">
              <a:latin typeface="Corbel"/>
              <a:cs typeface="Corbel"/>
            </a:endParaRPr>
          </a:p>
          <a:p>
            <a:pPr marL="0" indent="0">
              <a:buNone/>
            </a:pPr>
            <a:endParaRPr lang="el-GR" sz="2200" dirty="0">
              <a:latin typeface="Corbel"/>
              <a:cs typeface="Corbel"/>
            </a:endParaRPr>
          </a:p>
          <a:p>
            <a:pPr>
              <a:buFont typeface="Wingdings" charset="2"/>
              <a:buChar char="Ø"/>
            </a:pPr>
            <a:endParaRPr lang="el-GR" sz="2200" dirty="0">
              <a:latin typeface="Corbel"/>
              <a:cs typeface="Corbel"/>
            </a:endParaRPr>
          </a:p>
          <a:p>
            <a:pPr marL="0" indent="0">
              <a:buNone/>
            </a:pPr>
            <a:r>
              <a:rPr lang="el-GR" sz="2200" dirty="0">
                <a:latin typeface="Corbel"/>
                <a:cs typeface="Corbel"/>
              </a:rPr>
              <a:t>      </a:t>
            </a:r>
            <a:r>
              <a:rPr lang="el-GR" sz="2000" dirty="0">
                <a:latin typeface="Corbel"/>
                <a:cs typeface="Corbel"/>
              </a:rPr>
              <a:t>  </a:t>
            </a:r>
          </a:p>
          <a:p>
            <a:pPr marL="0" indent="0">
              <a:buNone/>
            </a:pPr>
            <a:r>
              <a:rPr lang="el-GR" sz="2000" dirty="0">
                <a:latin typeface="Corbel"/>
                <a:cs typeface="Corbel"/>
              </a:rPr>
              <a:t>      </a:t>
            </a:r>
          </a:p>
          <a:p>
            <a:pPr>
              <a:buNone/>
            </a:pPr>
            <a:endParaRPr lang="el-GR" sz="2000" dirty="0">
              <a:latin typeface="Corbel"/>
              <a:cs typeface="Corbel"/>
            </a:endParaRPr>
          </a:p>
          <a:p>
            <a:pPr>
              <a:buNone/>
            </a:pPr>
            <a:endParaRPr lang="el-GR" sz="2000" dirty="0">
              <a:latin typeface="Corbel"/>
              <a:cs typeface="Corbel"/>
            </a:endParaRPr>
          </a:p>
          <a:p>
            <a:pPr>
              <a:buNone/>
            </a:pPr>
            <a:endParaRPr lang="el-GR" sz="2400" dirty="0"/>
          </a:p>
        </p:txBody>
      </p:sp>
      <p:sp>
        <p:nvSpPr>
          <p:cNvPr id="2" name="12 - TextBox">
            <a:extLst>
              <a:ext uri="{FF2B5EF4-FFF2-40B4-BE49-F238E27FC236}">
                <a16:creationId xmlns:a16="http://schemas.microsoft.com/office/drawing/2014/main" id="{BF597088-B6D7-F7E4-2B34-781AB9A32523}"/>
              </a:ext>
            </a:extLst>
          </p:cNvPr>
          <p:cNvSpPr txBox="1"/>
          <p:nvPr/>
        </p:nvSpPr>
        <p:spPr>
          <a:xfrm>
            <a:off x="179512" y="0"/>
            <a:ext cx="1475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www.sioulas-gyn.gr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8EA3F8-E3A4-6F29-3500-81FF24EAD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831" y="247276"/>
            <a:ext cx="613792" cy="68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1 - Τίτλος">
            <a:extLst>
              <a:ext uri="{FF2B5EF4-FFF2-40B4-BE49-F238E27FC236}">
                <a16:creationId xmlns:a16="http://schemas.microsoft.com/office/drawing/2014/main" id="{21142ADA-92CE-39CD-43FC-ED4CE20C8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3" y="404664"/>
            <a:ext cx="7822003" cy="893063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latin typeface="Georgia"/>
                <a:cs typeface="Georgia"/>
              </a:rPr>
              <a:t>Management of BOTs</a:t>
            </a:r>
            <a:br>
              <a:rPr lang="el-GR" sz="1800" dirty="0">
                <a:latin typeface="Georgia"/>
                <a:cs typeface="Georgia"/>
              </a:rPr>
            </a:br>
            <a:r>
              <a:rPr lang="en-US" sz="2400" b="1" dirty="0">
                <a:latin typeface="Georgia"/>
                <a:cs typeface="Georgia"/>
              </a:rPr>
              <a:t>Introduction</a:t>
            </a:r>
            <a:endParaRPr lang="el-GR" sz="2400" b="1" dirty="0">
              <a:latin typeface="Georgia"/>
              <a:cs typeface="Georgi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F7D068-A2B0-60E6-A926-72FE093B8CCD}"/>
              </a:ext>
            </a:extLst>
          </p:cNvPr>
          <p:cNvSpPr txBox="1"/>
          <p:nvPr/>
        </p:nvSpPr>
        <p:spPr>
          <a:xfrm>
            <a:off x="1187623" y="6021288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rbel" charset="0"/>
                <a:cs typeface="Corbel" charset="0"/>
              </a:rPr>
              <a:t>Ledermann JA et al. Ann Oncol 2024;35:248-66</a:t>
            </a:r>
          </a:p>
          <a:p>
            <a:r>
              <a:rPr lang="en-US" sz="1200" dirty="0">
                <a:latin typeface="Corbel"/>
                <a:cs typeface="Corbel"/>
              </a:rPr>
              <a:t>ESMO/ESGO. Int J </a:t>
            </a:r>
            <a:r>
              <a:rPr lang="en-US" sz="1200" dirty="0" err="1">
                <a:latin typeface="Corbel"/>
                <a:cs typeface="Corbel"/>
              </a:rPr>
              <a:t>Gynecol</a:t>
            </a:r>
            <a:r>
              <a:rPr lang="en-US" sz="1200" dirty="0">
                <a:latin typeface="Corbel"/>
                <a:cs typeface="Corbel"/>
              </a:rPr>
              <a:t> Cancer 2019</a:t>
            </a:r>
            <a:endParaRPr lang="el-GR" sz="1200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461385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282F8-3342-37F2-3955-EF43F10F9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2 - TextBox">
            <a:extLst>
              <a:ext uri="{FF2B5EF4-FFF2-40B4-BE49-F238E27FC236}">
                <a16:creationId xmlns:a16="http://schemas.microsoft.com/office/drawing/2014/main" id="{EEBCFFE6-FF1A-D919-6DB4-7E18852B6A74}"/>
              </a:ext>
            </a:extLst>
          </p:cNvPr>
          <p:cNvSpPr txBox="1"/>
          <p:nvPr/>
        </p:nvSpPr>
        <p:spPr>
          <a:xfrm>
            <a:off x="179512" y="0"/>
            <a:ext cx="1475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www.sioulas-gyn.gr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7EC06C-8FA8-C1B3-9833-70DF21796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831" y="247276"/>
            <a:ext cx="613792" cy="68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1 - Τίτλος">
            <a:extLst>
              <a:ext uri="{FF2B5EF4-FFF2-40B4-BE49-F238E27FC236}">
                <a16:creationId xmlns:a16="http://schemas.microsoft.com/office/drawing/2014/main" id="{16FE5880-27B4-90CF-337B-C8DF50D9D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3" y="404664"/>
            <a:ext cx="7822003" cy="893063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latin typeface="Georgia"/>
                <a:cs typeface="Georgia"/>
              </a:rPr>
              <a:t>Management of BOTs</a:t>
            </a:r>
            <a:br>
              <a:rPr lang="el-GR" sz="1800" dirty="0">
                <a:latin typeface="Georgia"/>
                <a:cs typeface="Georgia"/>
              </a:rPr>
            </a:br>
            <a:r>
              <a:rPr lang="en-US" sz="2400" b="1" dirty="0">
                <a:latin typeface="Georgia"/>
                <a:cs typeface="Georgia"/>
              </a:rPr>
              <a:t>Introduction</a:t>
            </a:r>
            <a:endParaRPr lang="el-GR" sz="2400" b="1" dirty="0">
              <a:latin typeface="Georgia"/>
              <a:cs typeface="Georgi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4A6A39-C375-B38D-9C47-FF99ABC3C228}"/>
              </a:ext>
            </a:extLst>
          </p:cNvPr>
          <p:cNvSpPr txBox="1"/>
          <p:nvPr/>
        </p:nvSpPr>
        <p:spPr>
          <a:xfrm>
            <a:off x="1187623" y="6021288"/>
            <a:ext cx="47525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rbel" charset="0"/>
                <a:cs typeface="Corbel" charset="0"/>
              </a:rPr>
              <a:t>Ledermann JA et al. Ann Oncol 2024;35:248-66</a:t>
            </a:r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4BBD3756-C49C-5EF7-412C-4FE896EB5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425392"/>
            <a:ext cx="3498655" cy="2065773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0F6BC85D-DEDA-9F38-BDCA-C3BA16165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200" y="1425391"/>
            <a:ext cx="5095749" cy="447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51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10F8F-213C-DAEB-4D4A-08FDD977C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id="{997F573F-2FA3-6E59-6404-B435E221B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1600201"/>
            <a:ext cx="7355160" cy="492514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1800" b="1" dirty="0">
                <a:latin typeface="Corbel"/>
                <a:cs typeface="Corbel"/>
              </a:rPr>
              <a:t>Surgery is the primary treatment of BOTs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Corbel"/>
                <a:cs typeface="Corbel"/>
              </a:rPr>
              <a:t>Follows the rules of ovarian cancer surgery (staging vs. debulking)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Corbel"/>
                <a:cs typeface="Corbel"/>
              </a:rPr>
              <a:t>Fertility-sparing surgery in young patients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Corbel" panose="020B0503020204020204" pitchFamily="34" charset="0"/>
                <a:cs typeface="Arial"/>
              </a:rPr>
              <a:t>MIS avoiding tumor rupture is acceptable for early-stage disease</a:t>
            </a:r>
            <a:endParaRPr lang="el-GR" sz="1800" dirty="0">
              <a:latin typeface="Corbel"/>
              <a:cs typeface="Corbel"/>
            </a:endParaRPr>
          </a:p>
          <a:p>
            <a:endParaRPr lang="el-GR" sz="2200" dirty="0">
              <a:latin typeface="Corbel"/>
              <a:cs typeface="Corbel"/>
            </a:endParaRPr>
          </a:p>
          <a:p>
            <a:pPr marL="0" indent="0">
              <a:buNone/>
            </a:pPr>
            <a:r>
              <a:rPr lang="el-GR" sz="2200" dirty="0">
                <a:latin typeface="Corbel"/>
                <a:cs typeface="Corbel"/>
              </a:rPr>
              <a:t>      </a:t>
            </a:r>
            <a:r>
              <a:rPr lang="el-GR" sz="2000" dirty="0">
                <a:latin typeface="Corbel"/>
                <a:cs typeface="Corbel"/>
              </a:rPr>
              <a:t>  </a:t>
            </a:r>
          </a:p>
          <a:p>
            <a:pPr marL="0" indent="0">
              <a:buNone/>
            </a:pPr>
            <a:r>
              <a:rPr lang="el-GR" sz="2000" dirty="0">
                <a:latin typeface="Corbel"/>
                <a:cs typeface="Corbel"/>
              </a:rPr>
              <a:t>      </a:t>
            </a:r>
          </a:p>
          <a:p>
            <a:pPr>
              <a:buNone/>
            </a:pPr>
            <a:endParaRPr lang="el-GR" sz="2000" dirty="0">
              <a:latin typeface="Corbel"/>
              <a:cs typeface="Corbel"/>
            </a:endParaRPr>
          </a:p>
          <a:p>
            <a:pPr>
              <a:buNone/>
            </a:pPr>
            <a:endParaRPr lang="el-GR" sz="2000" dirty="0">
              <a:latin typeface="Corbel"/>
              <a:cs typeface="Corbel"/>
            </a:endParaRPr>
          </a:p>
          <a:p>
            <a:pPr>
              <a:buNone/>
            </a:pPr>
            <a:endParaRPr lang="el-GR" sz="2400" dirty="0"/>
          </a:p>
        </p:txBody>
      </p:sp>
      <p:sp>
        <p:nvSpPr>
          <p:cNvPr id="2" name="12 - TextBox">
            <a:extLst>
              <a:ext uri="{FF2B5EF4-FFF2-40B4-BE49-F238E27FC236}">
                <a16:creationId xmlns:a16="http://schemas.microsoft.com/office/drawing/2014/main" id="{C759DF34-B00D-7C96-B4FF-AA5B3BBF1F6A}"/>
              </a:ext>
            </a:extLst>
          </p:cNvPr>
          <p:cNvSpPr txBox="1"/>
          <p:nvPr/>
        </p:nvSpPr>
        <p:spPr>
          <a:xfrm>
            <a:off x="179512" y="0"/>
            <a:ext cx="1475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www.sioulas-gyn.gr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05D932-587E-9CE9-EE24-487B095B3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831" y="247276"/>
            <a:ext cx="613792" cy="68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1 - Τίτλος">
            <a:extLst>
              <a:ext uri="{FF2B5EF4-FFF2-40B4-BE49-F238E27FC236}">
                <a16:creationId xmlns:a16="http://schemas.microsoft.com/office/drawing/2014/main" id="{656191CF-9FE4-FADA-A669-93AECDF7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3" y="404664"/>
            <a:ext cx="7822003" cy="893063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latin typeface="Georgia"/>
                <a:cs typeface="Georgia"/>
              </a:rPr>
              <a:t>Management of BOTs</a:t>
            </a:r>
            <a:br>
              <a:rPr lang="el-GR" sz="1800" dirty="0">
                <a:latin typeface="Georgia"/>
                <a:cs typeface="Georgia"/>
              </a:rPr>
            </a:br>
            <a:r>
              <a:rPr lang="en-US" sz="2400" b="1" dirty="0">
                <a:latin typeface="Georgia"/>
                <a:cs typeface="Georgia"/>
              </a:rPr>
              <a:t>Surgery for BOTs</a:t>
            </a:r>
            <a:endParaRPr lang="el-GR" sz="2400" b="1" dirty="0">
              <a:latin typeface="Georgia"/>
              <a:cs typeface="Georgi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FE0B1-1E7E-A8F7-A349-D53E2188A0CF}"/>
              </a:ext>
            </a:extLst>
          </p:cNvPr>
          <p:cNvSpPr txBox="1"/>
          <p:nvPr/>
        </p:nvSpPr>
        <p:spPr>
          <a:xfrm>
            <a:off x="1187623" y="6021288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rbel" charset="0"/>
                <a:cs typeface="Corbel" charset="0"/>
              </a:rPr>
              <a:t>Ledermann JA et al. Ann Oncol 2024;35:248-66</a:t>
            </a:r>
          </a:p>
          <a:p>
            <a:r>
              <a:rPr lang="en-US" sz="1200" dirty="0">
                <a:latin typeface="Corbel" charset="0"/>
                <a:cs typeface="Corbel" charset="0"/>
              </a:rPr>
              <a:t>NCCN 2024</a:t>
            </a:r>
          </a:p>
        </p:txBody>
      </p:sp>
    </p:spTree>
    <p:extLst>
      <p:ext uri="{BB962C8B-B14F-4D97-AF65-F5344CB8AC3E}">
        <p14:creationId xmlns:p14="http://schemas.microsoft.com/office/powerpoint/2010/main" val="2711878324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12794</TotalTime>
  <Words>1268</Words>
  <Application>Microsoft Office PowerPoint</Application>
  <PresentationFormat>Προβολή στην οθόνη (4:3)</PresentationFormat>
  <Paragraphs>306</Paragraphs>
  <Slides>24</Slides>
  <Notes>4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24</vt:i4>
      </vt:variant>
    </vt:vector>
  </HeadingPairs>
  <TitlesOfParts>
    <vt:vector size="30" baseType="lpstr">
      <vt:lpstr>Arial</vt:lpstr>
      <vt:lpstr>Calibri</vt:lpstr>
      <vt:lpstr>Corbel</vt:lpstr>
      <vt:lpstr>Georgia</vt:lpstr>
      <vt:lpstr>Wingdings</vt:lpstr>
      <vt:lpstr>Θέμα του Office</vt:lpstr>
      <vt:lpstr>Vasileios D. Sioulas MD, PhD</vt:lpstr>
      <vt:lpstr>Παρουσίαση του PowerPoint</vt:lpstr>
      <vt:lpstr>Management of BOTs Agenda</vt:lpstr>
      <vt:lpstr>Management of BOTs Introduction</vt:lpstr>
      <vt:lpstr>Management of BOTs Introduction</vt:lpstr>
      <vt:lpstr>Management of BOTs Introduction</vt:lpstr>
      <vt:lpstr>Management of BOTs Introduction</vt:lpstr>
      <vt:lpstr>Management of BOTs Introduction</vt:lpstr>
      <vt:lpstr>Management of BOTs Surgery for BOTs</vt:lpstr>
      <vt:lpstr>Management of BOTs Surgery for BOTs</vt:lpstr>
      <vt:lpstr>Management of BOTs Surgery for BOTs</vt:lpstr>
      <vt:lpstr>Management of BOTs Surgery for BOTs</vt:lpstr>
      <vt:lpstr>Management of BOTs Surgery for BOTs</vt:lpstr>
      <vt:lpstr>Management of BOTs Surgery for BOTs</vt:lpstr>
      <vt:lpstr>Management of BOTs Special issues</vt:lpstr>
      <vt:lpstr>Management of BOTs Special issues</vt:lpstr>
      <vt:lpstr>Management of BOTs Special issues</vt:lpstr>
      <vt:lpstr>Management of BOTs Oncologic and reproductive outcomes</vt:lpstr>
      <vt:lpstr>Management of BOTs Oncologic and reproductive outcomes</vt:lpstr>
      <vt:lpstr>Management of BOTs Oncologic and reproductive outcomes</vt:lpstr>
      <vt:lpstr>Management of BOTs Oncologic and reproductive outcomes</vt:lpstr>
      <vt:lpstr>Management of BOTs Oncologic and reproductive outcomes</vt:lpstr>
      <vt:lpstr>Management of BOTs Conclusions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Βασίλης Σιούλας MD, PhD</dc:title>
  <dc:creator>Pegy</dc:creator>
  <cp:lastModifiedBy>Vasileios Sioulas</cp:lastModifiedBy>
  <cp:revision>1116</cp:revision>
  <dcterms:created xsi:type="dcterms:W3CDTF">2016-11-23T10:44:32Z</dcterms:created>
  <dcterms:modified xsi:type="dcterms:W3CDTF">2024-11-28T20:32:58Z</dcterms:modified>
</cp:coreProperties>
</file>