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1574" r:id="rId2"/>
    <p:sldId id="1609" r:id="rId3"/>
    <p:sldId id="1575" r:id="rId4"/>
    <p:sldId id="263" r:id="rId5"/>
    <p:sldId id="266" r:id="rId6"/>
    <p:sldId id="267" r:id="rId7"/>
    <p:sldId id="268" r:id="rId8"/>
    <p:sldId id="271" r:id="rId9"/>
    <p:sldId id="1590" r:id="rId10"/>
    <p:sldId id="1405" r:id="rId11"/>
    <p:sldId id="1610" r:id="rId12"/>
    <p:sldId id="1408" r:id="rId13"/>
    <p:sldId id="1576" r:id="rId14"/>
    <p:sldId id="1578" r:id="rId15"/>
    <p:sldId id="273" r:id="rId16"/>
    <p:sldId id="1482" r:id="rId17"/>
    <p:sldId id="1580" r:id="rId18"/>
    <p:sldId id="274" r:id="rId19"/>
    <p:sldId id="1583" r:id="rId20"/>
    <p:sldId id="1584" r:id="rId21"/>
    <p:sldId id="1586" r:id="rId22"/>
    <p:sldId id="1585" r:id="rId23"/>
    <p:sldId id="1489" r:id="rId24"/>
    <p:sldId id="1588" r:id="rId25"/>
    <p:sldId id="1493" r:id="rId26"/>
    <p:sldId id="1592" r:id="rId27"/>
    <p:sldId id="1594" r:id="rId28"/>
    <p:sldId id="1595" r:id="rId29"/>
    <p:sldId id="1252" r:id="rId30"/>
    <p:sldId id="1444" r:id="rId31"/>
    <p:sldId id="1483" r:id="rId32"/>
    <p:sldId id="1172" r:id="rId33"/>
    <p:sldId id="1612" r:id="rId34"/>
    <p:sldId id="1488" r:id="rId35"/>
    <p:sldId id="1409" r:id="rId36"/>
    <p:sldId id="1410" r:id="rId37"/>
    <p:sldId id="279" r:id="rId38"/>
    <p:sldId id="280" r:id="rId39"/>
    <p:sldId id="1614" r:id="rId40"/>
    <p:sldId id="1598" r:id="rId41"/>
    <p:sldId id="1597" r:id="rId42"/>
    <p:sldId id="1615" r:id="rId43"/>
    <p:sldId id="1599" r:id="rId44"/>
    <p:sldId id="282" r:id="rId45"/>
    <p:sldId id="1600" r:id="rId46"/>
    <p:sldId id="1601" r:id="rId47"/>
    <p:sldId id="284" r:id="rId48"/>
    <p:sldId id="1602" r:id="rId49"/>
    <p:sldId id="1603" r:id="rId50"/>
    <p:sldId id="257" r:id="rId51"/>
    <p:sldId id="1604" r:id="rId52"/>
    <p:sldId id="285" r:id="rId53"/>
    <p:sldId id="291" r:id="rId54"/>
    <p:sldId id="1606" r:id="rId55"/>
    <p:sldId id="1607" r:id="rId56"/>
    <p:sldId id="286" r:id="rId57"/>
    <p:sldId id="287" r:id="rId58"/>
    <p:sldId id="1173" r:id="rId59"/>
    <p:sldId id="1435" r:id="rId60"/>
    <p:sldId id="1613" r:id="rId61"/>
    <p:sldId id="1608" r:id="rId62"/>
    <p:sldId id="1616" r:id="rId63"/>
    <p:sldId id="1299" r:id="rId64"/>
    <p:sldId id="262" r:id="rId65"/>
    <p:sldId id="1322" r:id="rId66"/>
    <p:sldId id="277" r:id="rId67"/>
    <p:sldId id="1611" r:id="rId68"/>
    <p:sldId id="281" r:id="rId69"/>
    <p:sldId id="1391" r:id="rId70"/>
    <p:sldId id="1582" r:id="rId71"/>
    <p:sldId id="289" r:id="rId72"/>
    <p:sldId id="1591" r:id="rId73"/>
    <p:sldId id="272" r:id="rId74"/>
    <p:sldId id="275" r:id="rId75"/>
    <p:sldId id="1605" r:id="rId76"/>
    <p:sldId id="1470" r:id="rId77"/>
    <p:sldId id="270" r:id="rId78"/>
    <p:sldId id="1593" r:id="rId79"/>
    <p:sldId id="1596" r:id="rId80"/>
    <p:sldId id="288" r:id="rId81"/>
    <p:sldId id="1581" r:id="rId82"/>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2" d="100"/>
          <a:sy n="122" d="100"/>
        </p:scale>
        <p:origin x="816" y="108"/>
      </p:cViewPr>
      <p:guideLst/>
    </p:cSldViewPr>
  </p:slideViewPr>
  <p:notesTextViewPr>
    <p:cViewPr>
      <p:scale>
        <a:sx n="1" d="1"/>
        <a:sy n="1" d="1"/>
      </p:scale>
      <p:origin x="0" y="0"/>
    </p:cViewPr>
  </p:notesTextViewPr>
  <p:sorterViewPr>
    <p:cViewPr varScale="1">
      <p:scale>
        <a:sx n="1" d="1"/>
        <a:sy n="1" d="1"/>
      </p:scale>
      <p:origin x="0" y="-12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1AF318B-1E86-43BD-9028-10F668C2D4A1}" type="datetimeFigureOut">
              <a:rPr lang="el-GR" smtClean="0"/>
              <a:t>27/Νοε/2024</a:t>
            </a:fld>
            <a:endParaRPr lang="el-GR"/>
          </a:p>
        </p:txBody>
      </p:sp>
      <p:sp>
        <p:nvSpPr>
          <p:cNvPr id="4" name="Θέση εικόνας διαφάνειας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A233697-8CC6-428D-A042-33512111A26E}" type="slidenum">
              <a:rPr lang="el-GR" smtClean="0"/>
              <a:t>‹#›</a:t>
            </a:fld>
            <a:endParaRPr lang="el-GR"/>
          </a:p>
        </p:txBody>
      </p:sp>
    </p:spTree>
    <p:extLst>
      <p:ext uri="{BB962C8B-B14F-4D97-AF65-F5344CB8AC3E}">
        <p14:creationId xmlns:p14="http://schemas.microsoft.com/office/powerpoint/2010/main" val="135143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 Θέση εικόνας διαφάνειας">
            <a:extLst>
              <a:ext uri="{FF2B5EF4-FFF2-40B4-BE49-F238E27FC236}">
                <a16:creationId xmlns:a16="http://schemas.microsoft.com/office/drawing/2014/main" id="{80117A86-542B-C92F-7B25-E66E5CEC9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2 - Θέση σημειώσεων">
            <a:extLst>
              <a:ext uri="{FF2B5EF4-FFF2-40B4-BE49-F238E27FC236}">
                <a16:creationId xmlns:a16="http://schemas.microsoft.com/office/drawing/2014/main" id="{8CAFC044-73A2-5F25-76F1-AA721D5891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109572" name="3 - Θέση αριθμού διαφάνειας">
            <a:extLst>
              <a:ext uri="{FF2B5EF4-FFF2-40B4-BE49-F238E27FC236}">
                <a16:creationId xmlns:a16="http://schemas.microsoft.com/office/drawing/2014/main" id="{3DADD552-3213-115C-151E-FBA8F214A5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EC774A-6AC4-4213-B07A-0F18B6648ED2}" type="slidenum">
              <a:rPr lang="el-GR" altLang="el-GR" smtClean="0"/>
              <a:pPr/>
              <a:t>58</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A7AFD344-0998-428F-85AB-D3893929CB4D}" type="datetime1">
              <a:rPr lang="el-GR" smtClean="0"/>
              <a:t>27/Νοε/2024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940329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63ED3BC-9645-4F67-8E64-D2BC16D365BE}" type="datetime1">
              <a:rPr lang="el-GR" smtClean="0"/>
              <a:t>27/Νοε/2024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204524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57FF0D2A-6636-400F-ADD4-DA266C3E0929}" type="datetime1">
              <a:rPr lang="el-GR" smtClean="0"/>
              <a:t>27/Νοε/2024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414217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B2572B79-16C7-404A-914A-C642D855B5CF}" type="datetime1">
              <a:rPr lang="el-GR" smtClean="0"/>
              <a:t>27/Νοε/2024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314263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EC61A36A-6FAD-418B-AD3E-4D8F901B9787}" type="datetime1">
              <a:rPr lang="el-GR" smtClean="0"/>
              <a:t>27/Νοε/2024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2381822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2FC93DC4-C565-442F-A1C9-24A145EF383B}" type="datetime1">
              <a:rPr lang="el-GR" smtClean="0"/>
              <a:t>27/Νοε/2024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202273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75440960-0051-4073-9806-6784B579A05A}" type="datetime1">
              <a:rPr lang="el-GR" smtClean="0"/>
              <a:t>27/Νοε/2024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331180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2D298BD8-BAC2-4192-93FB-0DD912B82F67}" type="datetime1">
              <a:rPr lang="el-GR" smtClean="0"/>
              <a:t>27/Νοε/2024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260520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2141A-C076-4F24-BBBD-4D51B37B9D97}" type="datetime1">
              <a:rPr lang="el-GR" smtClean="0"/>
              <a:t>27/Νοε/2024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63820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A337D7FE-0CDB-4EDC-B7AC-59E6A1602748}" type="datetime1">
              <a:rPr lang="el-GR" smtClean="0"/>
              <a:t>27/Νοε/2024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3853528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0226AA41-0F12-416D-B66D-7646FAB6B496}" type="datetime1">
              <a:rPr lang="el-GR" smtClean="0"/>
              <a:t>27/Νοε/2024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5D9DEF5-655B-44F4-86D4-FE63F4539B0F}" type="slidenum">
              <a:rPr lang="el-GR" smtClean="0"/>
              <a:t>‹#›</a:t>
            </a:fld>
            <a:endParaRPr lang="el-GR"/>
          </a:p>
        </p:txBody>
      </p:sp>
    </p:spTree>
    <p:extLst>
      <p:ext uri="{BB962C8B-B14F-4D97-AF65-F5344CB8AC3E}">
        <p14:creationId xmlns:p14="http://schemas.microsoft.com/office/powerpoint/2010/main" val="3161368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11C61-F3EF-4A7C-80D3-B3C5C3842341}" type="datetime1">
              <a:rPr lang="el-GR" smtClean="0"/>
              <a:t>27/Νοε/2024</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9DEF5-655B-44F4-86D4-FE63F4539B0F}" type="slidenum">
              <a:rPr lang="el-GR" smtClean="0"/>
              <a:t>‹#›</a:t>
            </a:fld>
            <a:endParaRPr lang="el-GR"/>
          </a:p>
        </p:txBody>
      </p:sp>
    </p:spTree>
    <p:extLst>
      <p:ext uri="{BB962C8B-B14F-4D97-AF65-F5344CB8AC3E}">
        <p14:creationId xmlns:p14="http://schemas.microsoft.com/office/powerpoint/2010/main" val="109629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7.bin"/><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0.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1.bin"/><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oleObject" Target="../embeddings/oleObject1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3.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4.bin"/><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6.bin"/><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17.bin"/><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18.bin"/><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9.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20.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21.bin"/><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21.bin"/><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22.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23.bin"/><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cbi.nlm.nih.gov/pubmed/30476379"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24.bin"/><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25.bin"/><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oleObject" Target="../embeddings/oleObject26.bin"/></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27.bin"/><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28.bin"/><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29.bin"/><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30.bin"/><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31.bin"/><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3.emf"/><Relationship Id="rId2" Type="http://schemas.openxmlformats.org/officeDocument/2006/relationships/oleObject" Target="../embeddings/oleObject32.bin"/><Relationship Id="rId1" Type="http://schemas.openxmlformats.org/officeDocument/2006/relationships/slideLayout" Target="../slideLayouts/slideLayout7.xml"/><Relationship Id="rId6" Type="http://schemas.openxmlformats.org/officeDocument/2006/relationships/oleObject" Target="../embeddings/oleObject34.bin"/><Relationship Id="rId5" Type="http://schemas.openxmlformats.org/officeDocument/2006/relationships/image" Target="../media/image52.emf"/><Relationship Id="rId4" Type="http://schemas.openxmlformats.org/officeDocument/2006/relationships/oleObject" Target="../embeddings/oleObject33.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oleObject" Target="../embeddings/oleObject35.bin"/><Relationship Id="rId1" Type="http://schemas.openxmlformats.org/officeDocument/2006/relationships/slideLayout" Target="../slideLayouts/slideLayout2.xml"/><Relationship Id="rId6" Type="http://schemas.openxmlformats.org/officeDocument/2006/relationships/oleObject" Target="../embeddings/oleObject37.bin"/><Relationship Id="rId5" Type="http://schemas.openxmlformats.org/officeDocument/2006/relationships/image" Target="../media/image55.png"/><Relationship Id="rId4" Type="http://schemas.openxmlformats.org/officeDocument/2006/relationships/oleObject" Target="../embeddings/oleObject36.bin"/></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oleObject" Target="../embeddings/oleObject38.bin"/><Relationship Id="rId1" Type="http://schemas.openxmlformats.org/officeDocument/2006/relationships/slideLayout" Target="../slideLayouts/slideLayout7.xml"/><Relationship Id="rId6" Type="http://schemas.openxmlformats.org/officeDocument/2006/relationships/oleObject" Target="../embeddings/oleObject40.bin"/><Relationship Id="rId5" Type="http://schemas.openxmlformats.org/officeDocument/2006/relationships/image" Target="../media/image58.png"/><Relationship Id="rId4" Type="http://schemas.openxmlformats.org/officeDocument/2006/relationships/oleObject" Target="../embeddings/oleObject39.bin"/></Relationships>
</file>

<file path=ppt/slides/_rels/slide5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41.bin"/><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3.emf"/><Relationship Id="rId2" Type="http://schemas.openxmlformats.org/officeDocument/2006/relationships/oleObject" Target="../embeddings/oleObject42.bin"/><Relationship Id="rId1" Type="http://schemas.openxmlformats.org/officeDocument/2006/relationships/slideLayout" Target="../slideLayouts/slideLayout7.xml"/><Relationship Id="rId6" Type="http://schemas.openxmlformats.org/officeDocument/2006/relationships/oleObject" Target="../embeddings/oleObject44.bin"/><Relationship Id="rId5" Type="http://schemas.openxmlformats.org/officeDocument/2006/relationships/image" Target="../media/image62.emf"/><Relationship Id="rId4" Type="http://schemas.openxmlformats.org/officeDocument/2006/relationships/oleObject" Target="../embeddings/oleObject43.bin"/></Relationships>
</file>

<file path=ppt/slides/_rels/slide5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oleObject" Target="../embeddings/oleObject45.bin"/><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oleObject" Target="../embeddings/oleObject46.bin"/><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47.bin"/><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48.bin"/><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oleObject" Target="../embeddings/oleObject49.bin"/><Relationship Id="rId1" Type="http://schemas.openxmlformats.org/officeDocument/2006/relationships/slideLayout" Target="../slideLayouts/slideLayout7.xml"/><Relationship Id="rId5" Type="http://schemas.openxmlformats.org/officeDocument/2006/relationships/image" Target="../media/image69.emf"/><Relationship Id="rId4" Type="http://schemas.openxmlformats.org/officeDocument/2006/relationships/oleObject" Target="../embeddings/oleObject50.bin"/></Relationships>
</file>

<file path=ppt/slides/_rels/slide63.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2.emf"/><Relationship Id="rId2" Type="http://schemas.openxmlformats.org/officeDocument/2006/relationships/oleObject" Target="../embeddings/oleObject51.bin"/><Relationship Id="rId1" Type="http://schemas.openxmlformats.org/officeDocument/2006/relationships/slideLayout" Target="../slideLayouts/slideLayout7.xml"/><Relationship Id="rId6" Type="http://schemas.openxmlformats.org/officeDocument/2006/relationships/oleObject" Target="../embeddings/oleObject53.bin"/><Relationship Id="rId5" Type="http://schemas.openxmlformats.org/officeDocument/2006/relationships/image" Target="../media/image71.emf"/><Relationship Id="rId4" Type="http://schemas.openxmlformats.org/officeDocument/2006/relationships/oleObject" Target="../embeddings/oleObject52.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22.bin"/><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oleObject" Target="../embeddings/oleObject54.bin"/><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oleObject" Target="../embeddings/oleObject6.bin"/></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55.bin"/><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56.bin"/><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57.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a:extLst>
              <a:ext uri="{FF2B5EF4-FFF2-40B4-BE49-F238E27FC236}">
                <a16:creationId xmlns:a16="http://schemas.microsoft.com/office/drawing/2014/main" id="{5F5489C3-26E6-2B28-371C-6BF54EB2DA47}"/>
              </a:ext>
            </a:extLst>
          </p:cNvPr>
          <p:cNvSpPr txBox="1">
            <a:spLocks noChangeArrowheads="1"/>
          </p:cNvSpPr>
          <p:nvPr/>
        </p:nvSpPr>
        <p:spPr bwMode="auto">
          <a:xfrm>
            <a:off x="273050" y="2413000"/>
            <a:ext cx="8142288"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sz="3600" b="1" dirty="0">
                <a:solidFill>
                  <a:srgbClr val="C00000"/>
                </a:solidFill>
              </a:rPr>
              <a:t>Less radical surgery for early-stage cervical cancer: Efficacy and safety</a:t>
            </a:r>
            <a:endParaRPr lang="el-GR" altLang="el-GR" sz="3600" b="1" dirty="0">
              <a:solidFill>
                <a:srgbClr val="C00000"/>
              </a:solidFill>
            </a:endParaRPr>
          </a:p>
          <a:p>
            <a:pPr algn="ctr">
              <a:lnSpc>
                <a:spcPct val="100000"/>
              </a:lnSpc>
              <a:spcBef>
                <a:spcPct val="0"/>
              </a:spcBef>
              <a:buFontTx/>
              <a:buNone/>
            </a:pPr>
            <a:endParaRPr lang="el-GR" altLang="el-GR" sz="3600" b="1" dirty="0">
              <a:solidFill>
                <a:srgbClr val="C00000"/>
              </a:solidFill>
            </a:endParaRPr>
          </a:p>
          <a:p>
            <a:pPr algn="ctr">
              <a:lnSpc>
                <a:spcPct val="100000"/>
              </a:lnSpc>
              <a:spcBef>
                <a:spcPct val="0"/>
              </a:spcBef>
              <a:buFontTx/>
              <a:buNone/>
            </a:pPr>
            <a:endParaRPr lang="el-GR" altLang="el-GR" b="1" dirty="0">
              <a:solidFill>
                <a:srgbClr val="0070C0"/>
              </a:solidFill>
            </a:endParaRPr>
          </a:p>
        </p:txBody>
      </p:sp>
      <p:sp>
        <p:nvSpPr>
          <p:cNvPr id="3075" name="TextBox 1">
            <a:extLst>
              <a:ext uri="{FF2B5EF4-FFF2-40B4-BE49-F238E27FC236}">
                <a16:creationId xmlns:a16="http://schemas.microsoft.com/office/drawing/2014/main" id="{BE6BE6D2-A62E-189E-A892-A4B47D2F5FC4}"/>
              </a:ext>
            </a:extLst>
          </p:cNvPr>
          <p:cNvSpPr txBox="1">
            <a:spLocks noChangeArrowheads="1"/>
          </p:cNvSpPr>
          <p:nvPr/>
        </p:nvSpPr>
        <p:spPr bwMode="auto">
          <a:xfrm>
            <a:off x="273050" y="4350360"/>
            <a:ext cx="853281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altLang="el-GR" b="1" dirty="0">
              <a:solidFill>
                <a:srgbClr val="002060"/>
              </a:solidFill>
            </a:endParaRPr>
          </a:p>
          <a:p>
            <a:pPr algn="ctr">
              <a:lnSpc>
                <a:spcPct val="100000"/>
              </a:lnSpc>
              <a:spcBef>
                <a:spcPct val="0"/>
              </a:spcBef>
              <a:buFontTx/>
              <a:buNone/>
            </a:pPr>
            <a:r>
              <a:rPr lang="en-US" altLang="el-GR" b="1" dirty="0"/>
              <a:t>Nikolaos Thomakos</a:t>
            </a:r>
            <a:endParaRPr lang="el-GR" altLang="el-GR" b="1" dirty="0"/>
          </a:p>
          <a:p>
            <a:pPr algn="ctr">
              <a:lnSpc>
                <a:spcPct val="100000"/>
              </a:lnSpc>
              <a:spcBef>
                <a:spcPct val="0"/>
              </a:spcBef>
              <a:buFontTx/>
              <a:buNone/>
            </a:pPr>
            <a:r>
              <a:rPr lang="en-US" altLang="el-GR" sz="1600" i="1" dirty="0"/>
              <a:t>Associate Professor of Obstetrics &amp; Gynecology and </a:t>
            </a:r>
            <a:r>
              <a:rPr lang="en-US" altLang="el-GR" sz="1600" i="1" dirty="0" err="1"/>
              <a:t>Gynaecological</a:t>
            </a:r>
            <a:r>
              <a:rPr lang="en-US" altLang="el-GR" sz="1600" i="1" dirty="0"/>
              <a:t> Oncology</a:t>
            </a:r>
          </a:p>
          <a:p>
            <a:pPr algn="ctr">
              <a:lnSpc>
                <a:spcPct val="100000"/>
              </a:lnSpc>
              <a:spcBef>
                <a:spcPct val="0"/>
              </a:spcBef>
              <a:buFontTx/>
              <a:buNone/>
            </a:pPr>
            <a:r>
              <a:rPr lang="en-US" altLang="el-GR" sz="1600" i="1" dirty="0"/>
              <a:t>National and </a:t>
            </a:r>
            <a:r>
              <a:rPr lang="en-US" altLang="el-GR" sz="1600" i="1" dirty="0" err="1"/>
              <a:t>Kapodistrian</a:t>
            </a:r>
            <a:r>
              <a:rPr lang="en-US" altLang="el-GR" sz="1600" i="1" dirty="0"/>
              <a:t> University of Athens “Alexandra” Hospital</a:t>
            </a:r>
            <a:endParaRPr lang="el-GR" altLang="el-GR" sz="1800" b="1" dirty="0">
              <a:solidFill>
                <a:srgbClr val="FF0000"/>
              </a:solidFill>
            </a:endParaRPr>
          </a:p>
          <a:p>
            <a:pPr algn="ctr">
              <a:lnSpc>
                <a:spcPct val="100000"/>
              </a:lnSpc>
              <a:spcBef>
                <a:spcPct val="0"/>
              </a:spcBef>
              <a:buFontTx/>
              <a:buNone/>
            </a:pPr>
            <a:endParaRPr lang="el-GR" altLang="el-GR" sz="2400" b="1" dirty="0">
              <a:solidFill>
                <a:srgbClr val="FF0000"/>
              </a:solidFill>
            </a:endParaRPr>
          </a:p>
          <a:p>
            <a:pPr>
              <a:lnSpc>
                <a:spcPct val="100000"/>
              </a:lnSpc>
              <a:spcBef>
                <a:spcPct val="0"/>
              </a:spcBef>
              <a:buFontTx/>
              <a:buNone/>
            </a:pPr>
            <a:endParaRPr lang="el-GR" altLang="el-GR" sz="1800" dirty="0"/>
          </a:p>
        </p:txBody>
      </p:sp>
      <p:graphicFrame>
        <p:nvGraphicFramePr>
          <p:cNvPr id="3" name="Αντικείμενο 2">
            <a:extLst>
              <a:ext uri="{FF2B5EF4-FFF2-40B4-BE49-F238E27FC236}">
                <a16:creationId xmlns:a16="http://schemas.microsoft.com/office/drawing/2014/main" id="{A96CE4EF-29AF-3003-262B-6F41DD8909D1}"/>
              </a:ext>
            </a:extLst>
          </p:cNvPr>
          <p:cNvGraphicFramePr>
            <a:graphicFrameLocks noChangeAspect="1"/>
          </p:cNvGraphicFramePr>
          <p:nvPr>
            <p:extLst>
              <p:ext uri="{D42A27DB-BD31-4B8C-83A1-F6EECF244321}">
                <p14:modId xmlns:p14="http://schemas.microsoft.com/office/powerpoint/2010/main" val="2992014050"/>
              </p:ext>
            </p:extLst>
          </p:nvPr>
        </p:nvGraphicFramePr>
        <p:xfrm>
          <a:off x="-252863" y="214470"/>
          <a:ext cx="9899965" cy="1374229"/>
        </p:xfrm>
        <a:graphic>
          <a:graphicData uri="http://schemas.openxmlformats.org/presentationml/2006/ole">
            <mc:AlternateContent xmlns:mc="http://schemas.openxmlformats.org/markup-compatibility/2006">
              <mc:Choice xmlns:v="urn:schemas-microsoft-com:vml" Requires="v">
                <p:oleObj name="Image" r:id="rId2" imgW="7398712" imgH="1027289" progId="Photoshop.Image.13">
                  <p:embed/>
                </p:oleObj>
              </mc:Choice>
              <mc:Fallback>
                <p:oleObj name="Image" r:id="rId2" imgW="7398712" imgH="1027289" progId="Photoshop.Image.13">
                  <p:embed/>
                  <p:pic>
                    <p:nvPicPr>
                      <p:cNvPr id="0" name=""/>
                      <p:cNvPicPr/>
                      <p:nvPr/>
                    </p:nvPicPr>
                    <p:blipFill>
                      <a:blip r:embed="rId3"/>
                      <a:stretch>
                        <a:fillRect/>
                      </a:stretch>
                    </p:blipFill>
                    <p:spPr>
                      <a:xfrm>
                        <a:off x="-252863" y="214470"/>
                        <a:ext cx="9899965" cy="1374229"/>
                      </a:xfrm>
                      <a:prstGeom prst="rect">
                        <a:avLst/>
                      </a:prstGeom>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Ορθογώνιο">
            <a:extLst>
              <a:ext uri="{FF2B5EF4-FFF2-40B4-BE49-F238E27FC236}">
                <a16:creationId xmlns:a16="http://schemas.microsoft.com/office/drawing/2014/main" id="{B75D7AC2-A1EB-4090-10B6-068912258AE5}"/>
              </a:ext>
            </a:extLst>
          </p:cNvPr>
          <p:cNvSpPr>
            <a:spLocks noChangeArrowheads="1"/>
          </p:cNvSpPr>
          <p:nvPr/>
        </p:nvSpPr>
        <p:spPr bwMode="auto">
          <a:xfrm>
            <a:off x="323850" y="188913"/>
            <a:ext cx="856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l-GR" sz="2000" b="1">
                <a:solidFill>
                  <a:srgbClr val="FF0000"/>
                </a:solidFill>
                <a:latin typeface="Arial" panose="020B0604020202020204" pitchFamily="34" charset="0"/>
              </a:rPr>
              <a:t>Parametrial involvement rates in women with early cervical cancer with favorable pathologic characteristics</a:t>
            </a:r>
            <a:endParaRPr lang="el-GR" altLang="el-GR" sz="2000" b="1">
              <a:solidFill>
                <a:srgbClr val="FF0000"/>
              </a:solidFill>
              <a:latin typeface="Arial" panose="020B0604020202020204" pitchFamily="34" charset="0"/>
            </a:endParaRPr>
          </a:p>
        </p:txBody>
      </p:sp>
      <p:pic>
        <p:nvPicPr>
          <p:cNvPr id="91139" name="Picture 2">
            <a:extLst>
              <a:ext uri="{FF2B5EF4-FFF2-40B4-BE49-F238E27FC236}">
                <a16:creationId xmlns:a16="http://schemas.microsoft.com/office/drawing/2014/main" id="{A96CA768-D94F-1A37-0DFE-A5A4A40F1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83740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3 - TextBox">
            <a:extLst>
              <a:ext uri="{FF2B5EF4-FFF2-40B4-BE49-F238E27FC236}">
                <a16:creationId xmlns:a16="http://schemas.microsoft.com/office/drawing/2014/main" id="{21632111-2183-A1F0-C062-9851EB1B2E92}"/>
              </a:ext>
            </a:extLst>
          </p:cNvPr>
          <p:cNvSpPr txBox="1">
            <a:spLocks noChangeArrowheads="1"/>
          </p:cNvSpPr>
          <p:nvPr/>
        </p:nvSpPr>
        <p:spPr bwMode="auto">
          <a:xfrm>
            <a:off x="5364163" y="6237288"/>
            <a:ext cx="6553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i="1">
                <a:latin typeface="Arial" panose="020B0604020202020204" pitchFamily="34" charset="0"/>
              </a:rPr>
              <a:t>S</a:t>
            </a:r>
            <a:r>
              <a:rPr lang="de-DE" altLang="el-GR" sz="1200" i="1">
                <a:latin typeface="Arial" panose="020B0604020202020204" pitchFamily="34" charset="0"/>
              </a:rPr>
              <a:t>chmeler</a:t>
            </a:r>
            <a:r>
              <a:rPr lang="el-GR" altLang="el-GR" sz="1200" i="1">
                <a:latin typeface="Arial" panose="020B0604020202020204" pitchFamily="34" charset="0"/>
              </a:rPr>
              <a:t> ΚΜ </a:t>
            </a:r>
            <a:r>
              <a:rPr lang="en-US" altLang="el-GR" sz="1200" i="1">
                <a:latin typeface="Arial" panose="020B0604020202020204" pitchFamily="34" charset="0"/>
              </a:rPr>
              <a:t>et al. Gynecol Oncol, 2011.</a:t>
            </a:r>
            <a:endParaRPr lang="el-GR" altLang="el-GR" sz="1200" i="1">
              <a:latin typeface="Arial" panose="020B0604020202020204" pitchFamily="34" charset="0"/>
            </a:endParaRPr>
          </a:p>
        </p:txBody>
      </p:sp>
      <p:sp>
        <p:nvSpPr>
          <p:cNvPr id="2" name="Ορθογώνιο 1">
            <a:extLst>
              <a:ext uri="{FF2B5EF4-FFF2-40B4-BE49-F238E27FC236}">
                <a16:creationId xmlns:a16="http://schemas.microsoft.com/office/drawing/2014/main" id="{874688A2-BBA5-9054-27C8-F1F952A66C14}"/>
              </a:ext>
            </a:extLst>
          </p:cNvPr>
          <p:cNvSpPr/>
          <p:nvPr/>
        </p:nvSpPr>
        <p:spPr>
          <a:xfrm>
            <a:off x="7269480" y="1412876"/>
            <a:ext cx="1491965" cy="3168456"/>
          </a:xfrm>
          <a:prstGeom prst="rect">
            <a:avLst/>
          </a:prstGeom>
          <a:noFill/>
          <a:ln w="825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0746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1CF959-E5A3-9CE4-4A65-1BEEC32EFFF9}"/>
              </a:ext>
            </a:extLst>
          </p:cNvPr>
          <p:cNvSpPr txBox="1"/>
          <p:nvPr/>
        </p:nvSpPr>
        <p:spPr>
          <a:xfrm>
            <a:off x="1122218" y="180306"/>
            <a:ext cx="6899563" cy="830997"/>
          </a:xfrm>
          <a:prstGeom prst="rect">
            <a:avLst/>
          </a:prstGeom>
          <a:noFill/>
        </p:spPr>
        <p:txBody>
          <a:bodyPr wrap="square" rtlCol="0">
            <a:spAutoFit/>
          </a:bodyPr>
          <a:lstStyle/>
          <a:p>
            <a:pPr algn="ctr"/>
            <a:r>
              <a:rPr lang="en-US" sz="2400" b="1" dirty="0">
                <a:solidFill>
                  <a:srgbClr val="FF0000"/>
                </a:solidFill>
              </a:rPr>
              <a:t>Impact of the type of surgery on recurrence and DFS</a:t>
            </a:r>
          </a:p>
          <a:p>
            <a:pPr algn="ctr"/>
            <a:endParaRPr lang="el-GR" sz="2400" b="1" dirty="0">
              <a:solidFill>
                <a:srgbClr val="FF0000"/>
              </a:solidFill>
            </a:endParaRPr>
          </a:p>
        </p:txBody>
      </p:sp>
      <p:graphicFrame>
        <p:nvGraphicFramePr>
          <p:cNvPr id="4" name="Αντικείμενο 3">
            <a:extLst>
              <a:ext uri="{FF2B5EF4-FFF2-40B4-BE49-F238E27FC236}">
                <a16:creationId xmlns:a16="http://schemas.microsoft.com/office/drawing/2014/main" id="{BDB1D5EC-F01E-B858-80ED-1CCFE4BC74F5}"/>
              </a:ext>
            </a:extLst>
          </p:cNvPr>
          <p:cNvGraphicFramePr>
            <a:graphicFrameLocks noChangeAspect="1"/>
          </p:cNvGraphicFramePr>
          <p:nvPr/>
        </p:nvGraphicFramePr>
        <p:xfrm>
          <a:off x="1803862" y="801940"/>
          <a:ext cx="4927060" cy="1478609"/>
        </p:xfrm>
        <a:graphic>
          <a:graphicData uri="http://schemas.openxmlformats.org/presentationml/2006/ole">
            <mc:AlternateContent xmlns:mc="http://schemas.openxmlformats.org/markup-compatibility/2006">
              <mc:Choice xmlns:v="urn:schemas-microsoft-com:vml" Requires="v">
                <p:oleObj name="Image" r:id="rId2" imgW="6369439" imgH="1911350" progId="Photoshop.Image.13">
                  <p:embed/>
                </p:oleObj>
              </mc:Choice>
              <mc:Fallback>
                <p:oleObj name="Image" r:id="rId2" imgW="6369439" imgH="1911350" progId="Photoshop.Image.13">
                  <p:embed/>
                  <p:pic>
                    <p:nvPicPr>
                      <p:cNvPr id="4" name="Αντικείμενο 3">
                        <a:extLst>
                          <a:ext uri="{FF2B5EF4-FFF2-40B4-BE49-F238E27FC236}">
                            <a16:creationId xmlns:a16="http://schemas.microsoft.com/office/drawing/2014/main" id="{BDB1D5EC-F01E-B858-80ED-1CCFE4BC74F5}"/>
                          </a:ext>
                        </a:extLst>
                      </p:cNvPr>
                      <p:cNvPicPr/>
                      <p:nvPr/>
                    </p:nvPicPr>
                    <p:blipFill>
                      <a:blip r:embed="rId3"/>
                      <a:stretch>
                        <a:fillRect/>
                      </a:stretch>
                    </p:blipFill>
                    <p:spPr>
                      <a:xfrm>
                        <a:off x="1803862" y="801940"/>
                        <a:ext cx="4927060" cy="147860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EAD42C37-47A7-BA2F-A825-A84E7C899B87}"/>
              </a:ext>
            </a:extLst>
          </p:cNvPr>
          <p:cNvSpPr txBox="1"/>
          <p:nvPr/>
        </p:nvSpPr>
        <p:spPr>
          <a:xfrm>
            <a:off x="399011" y="2288522"/>
            <a:ext cx="8744989" cy="584775"/>
          </a:xfrm>
          <a:prstGeom prst="rect">
            <a:avLst/>
          </a:prstGeom>
          <a:noFill/>
        </p:spPr>
        <p:txBody>
          <a:bodyPr wrap="square" rtlCol="0">
            <a:spAutoFit/>
          </a:bodyPr>
          <a:lstStyle/>
          <a:p>
            <a:pPr algn="l"/>
            <a:r>
              <a:rPr lang="en-US" sz="1600" b="1" i="0" dirty="0">
                <a:solidFill>
                  <a:srgbClr val="212121"/>
                </a:solidFill>
                <a:effectLst/>
                <a:highlight>
                  <a:srgbClr val="FFFFFF"/>
                </a:highlight>
                <a:latin typeface="BlinkMacSystemFont"/>
              </a:rPr>
              <a:t>The extent of </a:t>
            </a:r>
            <a:r>
              <a:rPr lang="en-US" sz="1600" b="1" i="0" dirty="0" err="1">
                <a:solidFill>
                  <a:srgbClr val="212121"/>
                </a:solidFill>
                <a:effectLst/>
                <a:highlight>
                  <a:srgbClr val="FFFFFF"/>
                </a:highlight>
                <a:latin typeface="BlinkMacSystemFont"/>
              </a:rPr>
              <a:t>parametrectomy</a:t>
            </a:r>
            <a:r>
              <a:rPr lang="en-US" sz="1600" b="1" i="0" dirty="0">
                <a:solidFill>
                  <a:srgbClr val="212121"/>
                </a:solidFill>
                <a:effectLst/>
                <a:highlight>
                  <a:srgbClr val="FFFFFF"/>
                </a:highlight>
                <a:latin typeface="BlinkMacSystemFont"/>
              </a:rPr>
              <a:t> had no influence on survival in tumors of 20 mm or less. For larger tumors, a more radical hysterectomy might be associated with better DFS. </a:t>
            </a:r>
            <a:endParaRPr lang="el-GR" sz="1600" b="1" dirty="0"/>
          </a:p>
        </p:txBody>
      </p:sp>
      <p:graphicFrame>
        <p:nvGraphicFramePr>
          <p:cNvPr id="6" name="Αντικείμενο 5">
            <a:extLst>
              <a:ext uri="{FF2B5EF4-FFF2-40B4-BE49-F238E27FC236}">
                <a16:creationId xmlns:a16="http://schemas.microsoft.com/office/drawing/2014/main" id="{94FDD1D0-9740-0D1F-BEBB-50E2108F87F4}"/>
              </a:ext>
            </a:extLst>
          </p:cNvPr>
          <p:cNvGraphicFramePr>
            <a:graphicFrameLocks noChangeAspect="1"/>
          </p:cNvGraphicFramePr>
          <p:nvPr>
            <p:extLst>
              <p:ext uri="{D42A27DB-BD31-4B8C-83A1-F6EECF244321}">
                <p14:modId xmlns:p14="http://schemas.microsoft.com/office/powerpoint/2010/main" val="3748629589"/>
              </p:ext>
            </p:extLst>
          </p:nvPr>
        </p:nvGraphicFramePr>
        <p:xfrm>
          <a:off x="1382560" y="3259143"/>
          <a:ext cx="6378877" cy="2033556"/>
        </p:xfrm>
        <a:graphic>
          <a:graphicData uri="http://schemas.openxmlformats.org/presentationml/2006/ole">
            <mc:AlternateContent xmlns:mc="http://schemas.openxmlformats.org/markup-compatibility/2006">
              <mc:Choice xmlns:v="urn:schemas-microsoft-com:vml" Requires="v">
                <p:oleObj name="Image" r:id="rId4" imgW="6590023" imgH="2338564" progId="Photoshop.Image.13">
                  <p:embed/>
                </p:oleObj>
              </mc:Choice>
              <mc:Fallback>
                <p:oleObj name="Image" r:id="rId4" imgW="6590023" imgH="2338564" progId="Photoshop.Image.13">
                  <p:embed/>
                  <p:pic>
                    <p:nvPicPr>
                      <p:cNvPr id="6" name="Αντικείμενο 5">
                        <a:extLst>
                          <a:ext uri="{FF2B5EF4-FFF2-40B4-BE49-F238E27FC236}">
                            <a16:creationId xmlns:a16="http://schemas.microsoft.com/office/drawing/2014/main" id="{94FDD1D0-9740-0D1F-BEBB-50E2108F87F4}"/>
                          </a:ext>
                        </a:extLst>
                      </p:cNvPr>
                      <p:cNvPicPr/>
                      <p:nvPr/>
                    </p:nvPicPr>
                    <p:blipFill>
                      <a:blip r:embed="rId5"/>
                      <a:stretch>
                        <a:fillRect/>
                      </a:stretch>
                    </p:blipFill>
                    <p:spPr>
                      <a:xfrm>
                        <a:off x="1382560" y="3259143"/>
                        <a:ext cx="6378877" cy="203355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D1306F9D-6A25-7B6F-29A4-DBB97AABB429}"/>
              </a:ext>
            </a:extLst>
          </p:cNvPr>
          <p:cNvSpPr txBox="1"/>
          <p:nvPr/>
        </p:nvSpPr>
        <p:spPr>
          <a:xfrm>
            <a:off x="399011" y="5292699"/>
            <a:ext cx="8545484" cy="1600438"/>
          </a:xfrm>
          <a:prstGeom prst="rect">
            <a:avLst/>
          </a:prstGeom>
          <a:noFill/>
        </p:spPr>
        <p:txBody>
          <a:bodyPr wrap="square" rtlCol="0">
            <a:spAutoFit/>
          </a:bodyPr>
          <a:lstStyle/>
          <a:p>
            <a:pPr algn="l"/>
            <a:r>
              <a:rPr lang="en-US" sz="1400" b="1" i="0" dirty="0">
                <a:solidFill>
                  <a:srgbClr val="212121"/>
                </a:solidFill>
                <a:effectLst/>
                <a:highlight>
                  <a:srgbClr val="FFFFFF"/>
                </a:highlight>
                <a:latin typeface="BlinkMacSystemFont"/>
              </a:rPr>
              <a:t>Objectives</a:t>
            </a:r>
          </a:p>
          <a:p>
            <a:pPr algn="l"/>
            <a:r>
              <a:rPr lang="en-US" sz="1400" b="0" i="0" dirty="0">
                <a:solidFill>
                  <a:srgbClr val="212121"/>
                </a:solidFill>
                <a:effectLst/>
                <a:highlight>
                  <a:srgbClr val="FFFFFF"/>
                </a:highlight>
                <a:latin typeface="BlinkMacSystemFont"/>
              </a:rPr>
              <a:t>Define parameters associated with a low risk for parametrial spread</a:t>
            </a:r>
          </a:p>
          <a:p>
            <a:pPr algn="l"/>
            <a:endParaRPr lang="en-US" sz="1400" b="0" i="0" dirty="0">
              <a:solidFill>
                <a:srgbClr val="212121"/>
              </a:solidFill>
              <a:effectLst/>
              <a:highlight>
                <a:srgbClr val="FFFFFF"/>
              </a:highlight>
              <a:latin typeface="BlinkMacSystemFont"/>
            </a:endParaRPr>
          </a:p>
          <a:p>
            <a:pPr algn="l"/>
            <a:r>
              <a:rPr lang="en-US" sz="1400" b="1" i="0" dirty="0">
                <a:solidFill>
                  <a:srgbClr val="212121"/>
                </a:solidFill>
                <a:effectLst/>
                <a:highlight>
                  <a:srgbClr val="FFFFFF"/>
                </a:highlight>
                <a:latin typeface="BlinkMacSystemFont"/>
              </a:rPr>
              <a:t>Conclusion</a:t>
            </a:r>
          </a:p>
          <a:p>
            <a:pPr algn="l"/>
            <a:r>
              <a:rPr lang="en-US" sz="1400" b="1" i="0" dirty="0">
                <a:solidFill>
                  <a:srgbClr val="212121"/>
                </a:solidFill>
                <a:effectLst/>
                <a:highlight>
                  <a:srgbClr val="FFFFFF"/>
                </a:highlight>
                <a:latin typeface="BlinkMacSystemFont"/>
              </a:rPr>
              <a:t>Patients with a tumor depth of invasion of ≤10 mm, no LVSI, and aged ≤50 years, could be considered for less radical surgery such as modified radical hysterectomy or simple hysterectomy with pelvic lymphadenectomy.</a:t>
            </a:r>
          </a:p>
          <a:p>
            <a:endParaRPr lang="el-GR" sz="1400" dirty="0"/>
          </a:p>
        </p:txBody>
      </p:sp>
      <p:cxnSp>
        <p:nvCxnSpPr>
          <p:cNvPr id="8" name="Ευθεία γραμμή σύνδεσης 7">
            <a:extLst>
              <a:ext uri="{FF2B5EF4-FFF2-40B4-BE49-F238E27FC236}">
                <a16:creationId xmlns:a16="http://schemas.microsoft.com/office/drawing/2014/main" id="{CEF78A45-7C5C-4732-12E6-DB85274338BE}"/>
              </a:ext>
            </a:extLst>
          </p:cNvPr>
          <p:cNvCxnSpPr/>
          <p:nvPr/>
        </p:nvCxnSpPr>
        <p:spPr>
          <a:xfrm>
            <a:off x="0" y="3032370"/>
            <a:ext cx="9144000" cy="0"/>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75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 TextBox">
            <a:extLst>
              <a:ext uri="{FF2B5EF4-FFF2-40B4-BE49-F238E27FC236}">
                <a16:creationId xmlns:a16="http://schemas.microsoft.com/office/drawing/2014/main" id="{A2F9A083-5C94-A0C2-E8B2-2E63B77812B7}"/>
              </a:ext>
            </a:extLst>
          </p:cNvPr>
          <p:cNvSpPr txBox="1">
            <a:spLocks noChangeArrowheads="1"/>
          </p:cNvSpPr>
          <p:nvPr/>
        </p:nvSpPr>
        <p:spPr bwMode="auto">
          <a:xfrm>
            <a:off x="250825" y="2205038"/>
            <a:ext cx="92535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l-GR" sz="1600" b="1">
                <a:latin typeface="Arial" panose="020B0604020202020204" pitchFamily="34" charset="0"/>
              </a:rPr>
              <a:t>Less radical surgery possible in patients with stage IB1 cervical cancer</a:t>
            </a:r>
            <a:br>
              <a:rPr lang="en-US" altLang="el-GR" sz="1600">
                <a:latin typeface="Arial" panose="020B0604020202020204" pitchFamily="34" charset="0"/>
              </a:rPr>
            </a:br>
            <a:r>
              <a:rPr lang="en-US" altLang="el-GR" sz="1600" b="1" u="sng">
                <a:solidFill>
                  <a:srgbClr val="FF0000"/>
                </a:solidFill>
                <a:latin typeface="Arial" panose="020B0604020202020204" pitchFamily="34" charset="0"/>
              </a:rPr>
              <a:t>N. </a:t>
            </a:r>
            <a:r>
              <a:rPr lang="en-US" altLang="el-GR" sz="1600" u="sng">
                <a:solidFill>
                  <a:srgbClr val="FF0000"/>
                </a:solidFill>
                <a:latin typeface="Arial" panose="020B0604020202020204" pitchFamily="34" charset="0"/>
              </a:rPr>
              <a:t>Thomakos</a:t>
            </a:r>
            <a:r>
              <a:rPr lang="en-US" altLang="el-GR" sz="1600" u="sng">
                <a:solidFill>
                  <a:srgbClr val="FFC000"/>
                </a:solidFill>
                <a:latin typeface="Arial" panose="020B0604020202020204" pitchFamily="34" charset="0"/>
              </a:rPr>
              <a:t>,</a:t>
            </a:r>
            <a:r>
              <a:rPr lang="en-US" altLang="el-GR" sz="1600">
                <a:solidFill>
                  <a:srgbClr val="FFC000"/>
                </a:solidFill>
                <a:latin typeface="Arial" panose="020B0604020202020204" pitchFamily="34" charset="0"/>
              </a:rPr>
              <a:t> </a:t>
            </a:r>
            <a:r>
              <a:rPr lang="en-US" altLang="el-GR" sz="1600">
                <a:latin typeface="Arial" panose="020B0604020202020204" pitchFamily="34" charset="0"/>
              </a:rPr>
              <a:t>D. Zacharakis, D. Louradou, A. Rodolakis</a:t>
            </a:r>
            <a:r>
              <a:rPr lang="en-US" altLang="el-GR" sz="1600" baseline="30000">
                <a:latin typeface="Arial" panose="020B0604020202020204" pitchFamily="34" charset="0"/>
              </a:rPr>
              <a:t>,</a:t>
            </a:r>
            <a:r>
              <a:rPr lang="en-US" altLang="el-GR" sz="1600">
                <a:latin typeface="Arial" panose="020B0604020202020204" pitchFamily="34" charset="0"/>
              </a:rPr>
              <a:t> N. Skampardonis, </a:t>
            </a:r>
          </a:p>
          <a:p>
            <a:pPr eaLnBrk="1" hangingPunct="1">
              <a:lnSpc>
                <a:spcPct val="150000"/>
              </a:lnSpc>
              <a:spcBef>
                <a:spcPct val="0"/>
              </a:spcBef>
              <a:buFontTx/>
              <a:buNone/>
            </a:pPr>
            <a:r>
              <a:rPr lang="en-US" altLang="el-GR" sz="1600">
                <a:latin typeface="Arial" panose="020B0604020202020204" pitchFamily="34" charset="0"/>
              </a:rPr>
              <a:t>M. Sotiropoulou, D. Haidopoulos, G. Vlachos, A. Antsaklis</a:t>
            </a:r>
          </a:p>
          <a:p>
            <a:pPr eaLnBrk="1" hangingPunct="1">
              <a:lnSpc>
                <a:spcPct val="150000"/>
              </a:lnSpc>
              <a:spcBef>
                <a:spcPct val="0"/>
              </a:spcBef>
              <a:buFontTx/>
              <a:buNone/>
            </a:pPr>
            <a:r>
              <a:rPr lang="el-GR" altLang="el-GR" sz="1600" i="1">
                <a:latin typeface="Arial" panose="020B0604020202020204" pitchFamily="34" charset="0"/>
              </a:rPr>
              <a:t>Gynecol Oncol 2013;130(1):e54</a:t>
            </a:r>
            <a:endParaRPr lang="el-GR" altLang="el-GR" sz="1600">
              <a:latin typeface="Arial" panose="020B0604020202020204" pitchFamily="34" charset="0"/>
            </a:endParaRPr>
          </a:p>
        </p:txBody>
      </p:sp>
      <p:pic>
        <p:nvPicPr>
          <p:cNvPr id="112643" name="Picture 2" descr="https://www.sgo.org/wp-content/uploads/2012/12/annual-meeting-on-Womens-cancer1.jpg">
            <a:extLst>
              <a:ext uri="{FF2B5EF4-FFF2-40B4-BE49-F238E27FC236}">
                <a16:creationId xmlns:a16="http://schemas.microsoft.com/office/drawing/2014/main" id="{48250763-6114-D9B2-B189-EE1C7713A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88913"/>
            <a:ext cx="517525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a:extLst>
              <a:ext uri="{FF2B5EF4-FFF2-40B4-BE49-F238E27FC236}">
                <a16:creationId xmlns:a16="http://schemas.microsoft.com/office/drawing/2014/main" id="{E56DD203-95A6-4A28-611F-9C92C2837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2276475"/>
            <a:ext cx="10033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4 - Ορθογώνιο">
            <a:extLst>
              <a:ext uri="{FF2B5EF4-FFF2-40B4-BE49-F238E27FC236}">
                <a16:creationId xmlns:a16="http://schemas.microsoft.com/office/drawing/2014/main" id="{B1A5AD9C-A52E-21F3-ACD4-19850DB40342}"/>
              </a:ext>
            </a:extLst>
          </p:cNvPr>
          <p:cNvSpPr>
            <a:spLocks noChangeArrowheads="1"/>
          </p:cNvSpPr>
          <p:nvPr/>
        </p:nvSpPr>
        <p:spPr bwMode="auto">
          <a:xfrm>
            <a:off x="971550" y="4005263"/>
            <a:ext cx="597535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l-GR" sz="1800" dirty="0">
                <a:latin typeface="Arial" panose="020B0604020202020204" pitchFamily="34" charset="0"/>
              </a:rPr>
              <a:t>Tumor size</a:t>
            </a:r>
            <a:r>
              <a:rPr lang="el-GR" altLang="el-GR" sz="1800" dirty="0">
                <a:latin typeface="Arial" panose="020B0604020202020204" pitchFamily="34" charset="0"/>
              </a:rPr>
              <a:t>&lt; 2 </a:t>
            </a:r>
            <a:r>
              <a:rPr lang="en-US" altLang="el-GR" sz="1800" dirty="0">
                <a:latin typeface="Arial" panose="020B0604020202020204" pitchFamily="34" charset="0"/>
              </a:rPr>
              <a:t>cm</a:t>
            </a:r>
          </a:p>
          <a:p>
            <a:pPr eaLnBrk="1" hangingPunct="1">
              <a:lnSpc>
                <a:spcPct val="150000"/>
              </a:lnSpc>
              <a:spcBef>
                <a:spcPct val="0"/>
              </a:spcBef>
              <a:buFontTx/>
              <a:buNone/>
            </a:pPr>
            <a:r>
              <a:rPr lang="en-US" altLang="el-GR" sz="1800" dirty="0">
                <a:latin typeface="Arial" panose="020B0604020202020204" pitchFamily="34" charset="0"/>
              </a:rPr>
              <a:t>DOI &lt; 10mm</a:t>
            </a:r>
          </a:p>
          <a:p>
            <a:pPr eaLnBrk="1" hangingPunct="1">
              <a:lnSpc>
                <a:spcPct val="150000"/>
              </a:lnSpc>
              <a:spcBef>
                <a:spcPct val="0"/>
              </a:spcBef>
              <a:buFontTx/>
              <a:buNone/>
            </a:pPr>
            <a:r>
              <a:rPr lang="en-US" altLang="el-GR" sz="1800" dirty="0">
                <a:latin typeface="Arial" panose="020B0604020202020204" pitchFamily="34" charset="0"/>
              </a:rPr>
              <a:t>LVSI (-)</a:t>
            </a:r>
          </a:p>
        </p:txBody>
      </p:sp>
      <p:sp>
        <p:nvSpPr>
          <p:cNvPr id="6" name="5 - Δεξιό άγκιστρο">
            <a:extLst>
              <a:ext uri="{FF2B5EF4-FFF2-40B4-BE49-F238E27FC236}">
                <a16:creationId xmlns:a16="http://schemas.microsoft.com/office/drawing/2014/main" id="{A8F637A1-6A15-F3FF-93C3-EB0E7195C14B}"/>
              </a:ext>
            </a:extLst>
          </p:cNvPr>
          <p:cNvSpPr/>
          <p:nvPr/>
        </p:nvSpPr>
        <p:spPr>
          <a:xfrm>
            <a:off x="3708400" y="4076700"/>
            <a:ext cx="360363" cy="1223963"/>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l-GR"/>
          </a:p>
        </p:txBody>
      </p:sp>
      <p:sp>
        <p:nvSpPr>
          <p:cNvPr id="112647" name="2 - TextBox">
            <a:extLst>
              <a:ext uri="{FF2B5EF4-FFF2-40B4-BE49-F238E27FC236}">
                <a16:creationId xmlns:a16="http://schemas.microsoft.com/office/drawing/2014/main" id="{2113501C-E60C-09B0-FE54-C711C3F7D2EF}"/>
              </a:ext>
            </a:extLst>
          </p:cNvPr>
          <p:cNvSpPr txBox="1">
            <a:spLocks noChangeArrowheads="1"/>
          </p:cNvSpPr>
          <p:nvPr/>
        </p:nvSpPr>
        <p:spPr bwMode="auto">
          <a:xfrm>
            <a:off x="4211638" y="4508500"/>
            <a:ext cx="345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dirty="0">
                <a:latin typeface="Arial" panose="020B0604020202020204" pitchFamily="34" charset="0"/>
              </a:rPr>
              <a:t>Parametrial involvement </a:t>
            </a:r>
            <a:r>
              <a:rPr lang="el-GR" altLang="el-GR" sz="1800" dirty="0">
                <a:latin typeface="Arial" panose="020B0604020202020204" pitchFamily="34" charset="0"/>
              </a:rPr>
              <a:t>&lt; 0,6%</a:t>
            </a:r>
          </a:p>
        </p:txBody>
      </p:sp>
      <p:sp>
        <p:nvSpPr>
          <p:cNvPr id="8" name="4 - Ορθογώνιο">
            <a:extLst>
              <a:ext uri="{FF2B5EF4-FFF2-40B4-BE49-F238E27FC236}">
                <a16:creationId xmlns:a16="http://schemas.microsoft.com/office/drawing/2014/main" id="{DDF405D2-94A5-8285-215A-276A785C4184}"/>
              </a:ext>
            </a:extLst>
          </p:cNvPr>
          <p:cNvSpPr>
            <a:spLocks noChangeArrowheads="1"/>
          </p:cNvSpPr>
          <p:nvPr/>
        </p:nvSpPr>
        <p:spPr bwMode="auto">
          <a:xfrm>
            <a:off x="4139952" y="5445224"/>
            <a:ext cx="4572000" cy="1200329"/>
          </a:xfrm>
          <a:prstGeom prst="rect">
            <a:avLst/>
          </a:prstGeom>
          <a:noFill/>
          <a:ln w="9525">
            <a:noFill/>
            <a:miter lim="800000"/>
            <a:headEnd/>
            <a:tailEnd/>
          </a:ln>
        </p:spPr>
        <p:txBody>
          <a:bodyPr>
            <a:spAutoFit/>
          </a:bodyPr>
          <a:lstStyle/>
          <a:p>
            <a:pPr algn="r" eaLnBrk="1" hangingPunct="1">
              <a:lnSpc>
                <a:spcPct val="150000"/>
              </a:lnSpc>
              <a:defRPr/>
            </a:pPr>
            <a:r>
              <a:rPr lang="en-US" sz="1200" i="1" dirty="0">
                <a:latin typeface="Arial" charset="0"/>
              </a:rPr>
              <a:t>Covens A, et al. </a:t>
            </a:r>
            <a:r>
              <a:rPr lang="en-US" sz="1200" i="1" dirty="0" err="1">
                <a:latin typeface="Arial" charset="0"/>
              </a:rPr>
              <a:t>Gynecol</a:t>
            </a:r>
            <a:r>
              <a:rPr lang="en-US" sz="1200" i="1" dirty="0">
                <a:latin typeface="Arial" charset="0"/>
              </a:rPr>
              <a:t> </a:t>
            </a:r>
            <a:r>
              <a:rPr lang="en-US" sz="1200" i="1" dirty="0" err="1">
                <a:latin typeface="Arial" charset="0"/>
              </a:rPr>
              <a:t>Oncol</a:t>
            </a:r>
            <a:r>
              <a:rPr lang="en-US" sz="1200" i="1" dirty="0">
                <a:latin typeface="Arial" charset="0"/>
              </a:rPr>
              <a:t>, 2002.</a:t>
            </a:r>
          </a:p>
          <a:p>
            <a:pPr algn="r" eaLnBrk="1" hangingPunct="1">
              <a:lnSpc>
                <a:spcPct val="150000"/>
              </a:lnSpc>
              <a:defRPr/>
            </a:pPr>
            <a:r>
              <a:rPr lang="en-US" sz="1200" i="1" dirty="0" err="1">
                <a:latin typeface="Arial" charset="0"/>
              </a:rPr>
              <a:t>Stegeman</a:t>
            </a:r>
            <a:r>
              <a:rPr lang="en-US" sz="1200" i="1" dirty="0">
                <a:latin typeface="Arial" charset="0"/>
              </a:rPr>
              <a:t> M, et al. </a:t>
            </a:r>
            <a:r>
              <a:rPr lang="en-US" sz="1200" i="1" dirty="0" err="1">
                <a:latin typeface="Arial" charset="0"/>
              </a:rPr>
              <a:t>Gynecol</a:t>
            </a:r>
            <a:r>
              <a:rPr lang="en-US" sz="1200" i="1" dirty="0">
                <a:latin typeface="Arial" charset="0"/>
              </a:rPr>
              <a:t> </a:t>
            </a:r>
            <a:r>
              <a:rPr lang="en-US" sz="1200" i="1" dirty="0" err="1">
                <a:latin typeface="Arial" charset="0"/>
              </a:rPr>
              <a:t>Oncol</a:t>
            </a:r>
            <a:r>
              <a:rPr lang="en-US" sz="1200" i="1" dirty="0">
                <a:latin typeface="Arial" charset="0"/>
              </a:rPr>
              <a:t>, 2007.</a:t>
            </a:r>
            <a:endParaRPr lang="el-GR" sz="1200" i="1" dirty="0">
              <a:latin typeface="Arial" charset="0"/>
            </a:endParaRPr>
          </a:p>
          <a:p>
            <a:pPr marL="444500" lvl="8" algn="r">
              <a:lnSpc>
                <a:spcPct val="150000"/>
              </a:lnSpc>
              <a:defRPr/>
            </a:pPr>
            <a:r>
              <a:rPr lang="en-US" sz="1200" i="1" dirty="0">
                <a:latin typeface="Arial" charset="0"/>
              </a:rPr>
              <a:t>Steed H, et al. </a:t>
            </a:r>
            <a:r>
              <a:rPr lang="en-US" sz="1200" i="1" dirty="0" err="1">
                <a:latin typeface="Arial" charset="0"/>
              </a:rPr>
              <a:t>Gynecol</a:t>
            </a:r>
            <a:r>
              <a:rPr lang="en-US" sz="1200" i="1" dirty="0">
                <a:latin typeface="Arial" charset="0"/>
              </a:rPr>
              <a:t> </a:t>
            </a:r>
            <a:r>
              <a:rPr lang="en-US" sz="1200" i="1" dirty="0" err="1">
                <a:latin typeface="Arial" charset="0"/>
              </a:rPr>
              <a:t>Oncol</a:t>
            </a:r>
            <a:r>
              <a:rPr lang="en-US" sz="1200" i="1" dirty="0">
                <a:latin typeface="Arial" charset="0"/>
              </a:rPr>
              <a:t>, 2006.</a:t>
            </a:r>
          </a:p>
          <a:p>
            <a:pPr marL="444500" lvl="8" algn="r">
              <a:lnSpc>
                <a:spcPct val="150000"/>
              </a:lnSpc>
              <a:defRPr/>
            </a:pPr>
            <a:r>
              <a:rPr lang="el-GR" sz="1200" i="1" dirty="0">
                <a:latin typeface="Arial" charset="0"/>
              </a:rPr>
              <a:t>	</a:t>
            </a:r>
            <a:r>
              <a:rPr lang="en-US" sz="1200" i="1" dirty="0">
                <a:latin typeface="Arial" charset="0"/>
              </a:rPr>
              <a:t>Wright JD, et al. Cancer, 2007.</a:t>
            </a:r>
            <a:endParaRPr lang="el-GR" sz="1400" i="1" dirty="0">
              <a:latin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963A5C-0038-BA0A-5377-5B4A054B4899}"/>
              </a:ext>
            </a:extLst>
          </p:cNvPr>
          <p:cNvSpPr txBox="1"/>
          <p:nvPr/>
        </p:nvSpPr>
        <p:spPr>
          <a:xfrm>
            <a:off x="362926" y="1494205"/>
            <a:ext cx="8206154" cy="1631216"/>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Incidence of parametrial tumor involvement in selected pts with early </a:t>
            </a:r>
            <a:r>
              <a:rPr lang="en-US" sz="2000" dirty="0" err="1"/>
              <a:t>CaCx</a:t>
            </a:r>
            <a:r>
              <a:rPr lang="en-US" sz="2000" dirty="0"/>
              <a:t> is </a:t>
            </a:r>
            <a:r>
              <a:rPr lang="en-US" sz="2000" b="1" dirty="0"/>
              <a:t>too low </a:t>
            </a:r>
            <a:r>
              <a:rPr lang="en-US" sz="2000" dirty="0"/>
              <a:t>to justify </a:t>
            </a:r>
            <a:r>
              <a:rPr lang="en-US" sz="2000" dirty="0" err="1"/>
              <a:t>parametrectomy</a:t>
            </a:r>
            <a:endParaRPr lang="en-US" sz="2000" dirty="0"/>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sym typeface="Symbol" panose="05050102010706020507" pitchFamily="18" charset="2"/>
              </a:rPr>
              <a:t> </a:t>
            </a:r>
            <a:r>
              <a:rPr lang="en-US" sz="2000" dirty="0"/>
              <a:t>Importance of </a:t>
            </a:r>
            <a:r>
              <a:rPr lang="en-US" sz="2000" dirty="0" err="1"/>
              <a:t>parametrectomy</a:t>
            </a:r>
            <a:r>
              <a:rPr lang="en-US" sz="2000" dirty="0"/>
              <a:t> in the surgical management of early stage </a:t>
            </a:r>
            <a:r>
              <a:rPr lang="en-US" sz="2000" dirty="0" err="1"/>
              <a:t>CaCx</a:t>
            </a:r>
            <a:endParaRPr lang="el-GR" sz="2000" dirty="0"/>
          </a:p>
        </p:txBody>
      </p:sp>
      <p:sp>
        <p:nvSpPr>
          <p:cNvPr id="5" name="TextBox 4">
            <a:extLst>
              <a:ext uri="{FF2B5EF4-FFF2-40B4-BE49-F238E27FC236}">
                <a16:creationId xmlns:a16="http://schemas.microsoft.com/office/drawing/2014/main" id="{F7CAA1CD-30D6-7AC0-7AC0-E3EF462E97BF}"/>
              </a:ext>
            </a:extLst>
          </p:cNvPr>
          <p:cNvSpPr txBox="1"/>
          <p:nvPr/>
        </p:nvSpPr>
        <p:spPr>
          <a:xfrm>
            <a:off x="4360251" y="5782757"/>
            <a:ext cx="4572000" cy="938719"/>
          </a:xfrm>
          <a:prstGeom prst="rect">
            <a:avLst/>
          </a:prstGeom>
          <a:noFill/>
        </p:spPr>
        <p:txBody>
          <a:bodyPr wrap="square">
            <a:spAutoFit/>
          </a:bodyPr>
          <a:lstStyle/>
          <a:p>
            <a:pPr algn="r" eaLnBrk="1" hangingPunct="1">
              <a:spcBef>
                <a:spcPct val="0"/>
              </a:spcBef>
              <a:buFontTx/>
              <a:buNone/>
            </a:pPr>
            <a:r>
              <a:rPr lang="en-US" altLang="el-GR" sz="1100" i="1" dirty="0">
                <a:latin typeface="Arial" panose="020B0604020202020204" pitchFamily="34" charset="0"/>
              </a:rPr>
              <a:t>Covens A, et al. </a:t>
            </a:r>
            <a:r>
              <a:rPr lang="en-US" altLang="el-GR" sz="1100" i="1" dirty="0" err="1">
                <a:latin typeface="Arial" panose="020B0604020202020204" pitchFamily="34" charset="0"/>
              </a:rPr>
              <a:t>Gynecol</a:t>
            </a:r>
            <a:r>
              <a:rPr lang="en-US" altLang="el-GR" sz="1100" i="1" dirty="0">
                <a:latin typeface="Arial" panose="020B0604020202020204" pitchFamily="34" charset="0"/>
              </a:rPr>
              <a:t> Oncol, 2002.</a:t>
            </a:r>
          </a:p>
          <a:p>
            <a:pPr algn="r" eaLnBrk="1" hangingPunct="1">
              <a:spcBef>
                <a:spcPct val="0"/>
              </a:spcBef>
              <a:buFontTx/>
              <a:buNone/>
            </a:pPr>
            <a:r>
              <a:rPr lang="en-US" altLang="el-GR" sz="1100" i="1" dirty="0">
                <a:latin typeface="Arial" panose="020B0604020202020204" pitchFamily="34" charset="0"/>
              </a:rPr>
              <a:t>Stegeman M, et al. </a:t>
            </a:r>
            <a:r>
              <a:rPr lang="en-US" altLang="el-GR" sz="1100" i="1" dirty="0" err="1">
                <a:latin typeface="Arial" panose="020B0604020202020204" pitchFamily="34" charset="0"/>
              </a:rPr>
              <a:t>Gynecol</a:t>
            </a:r>
            <a:r>
              <a:rPr lang="en-US" altLang="el-GR" sz="1100" i="1" dirty="0">
                <a:latin typeface="Arial" panose="020B0604020202020204" pitchFamily="34" charset="0"/>
              </a:rPr>
              <a:t> Oncol, 2007.</a:t>
            </a:r>
            <a:endParaRPr lang="el-GR" altLang="el-GR" sz="1100" i="1" dirty="0">
              <a:latin typeface="Arial" panose="020B0604020202020204" pitchFamily="34" charset="0"/>
            </a:endParaRPr>
          </a:p>
          <a:p>
            <a:pPr algn="r" eaLnBrk="1" hangingPunct="1">
              <a:spcBef>
                <a:spcPct val="0"/>
              </a:spcBef>
              <a:buFontTx/>
              <a:buNone/>
            </a:pPr>
            <a:r>
              <a:rPr lang="en-US" altLang="el-GR" sz="1100" i="1" dirty="0" err="1">
                <a:latin typeface="Arial" panose="020B0604020202020204" pitchFamily="34" charset="0"/>
              </a:rPr>
              <a:t>Frumovitz</a:t>
            </a:r>
            <a:r>
              <a:rPr lang="en-US" altLang="el-GR" sz="1100" i="1" dirty="0">
                <a:latin typeface="Arial" panose="020B0604020202020204" pitchFamily="34" charset="0"/>
              </a:rPr>
              <a:t> M et al. </a:t>
            </a:r>
            <a:r>
              <a:rPr lang="en-US" altLang="el-GR" sz="1100" i="1" dirty="0" err="1">
                <a:latin typeface="Arial" panose="020B0604020202020204" pitchFamily="34" charset="0"/>
              </a:rPr>
              <a:t>Obstet</a:t>
            </a:r>
            <a:r>
              <a:rPr lang="en-US" altLang="el-GR" sz="1100" i="1" dirty="0">
                <a:latin typeface="Arial" panose="020B0604020202020204" pitchFamily="34" charset="0"/>
              </a:rPr>
              <a:t> </a:t>
            </a:r>
            <a:r>
              <a:rPr lang="en-US" altLang="el-GR" sz="1100" i="1" dirty="0" err="1">
                <a:latin typeface="Arial" panose="020B0604020202020204" pitchFamily="34" charset="0"/>
              </a:rPr>
              <a:t>Gynecol</a:t>
            </a:r>
            <a:r>
              <a:rPr lang="en-US" altLang="el-GR" sz="1100" i="1" dirty="0">
                <a:latin typeface="Arial" panose="020B0604020202020204" pitchFamily="34" charset="0"/>
              </a:rPr>
              <a:t>, 2009</a:t>
            </a:r>
            <a:r>
              <a:rPr lang="en-US" altLang="el-GR" sz="1100" i="1" dirty="0">
                <a:solidFill>
                  <a:srgbClr val="FFC000"/>
                </a:solidFill>
                <a:latin typeface="Arial" panose="020B0604020202020204" pitchFamily="34" charset="0"/>
              </a:rPr>
              <a:t>.</a:t>
            </a:r>
            <a:endParaRPr lang="el-GR" altLang="el-GR" sz="1100" i="1" dirty="0">
              <a:solidFill>
                <a:srgbClr val="FFC000"/>
              </a:solidFill>
              <a:latin typeface="Arial" panose="020B0604020202020204" pitchFamily="34" charset="0"/>
            </a:endParaRPr>
          </a:p>
          <a:p>
            <a:pPr algn="r" eaLnBrk="1" hangingPunct="1">
              <a:spcBef>
                <a:spcPct val="0"/>
              </a:spcBef>
              <a:buFontTx/>
              <a:buNone/>
            </a:pPr>
            <a:r>
              <a:rPr lang="en-US" altLang="el-GR" sz="1100" i="1" dirty="0">
                <a:latin typeface="Arial" panose="020B0604020202020204" pitchFamily="34" charset="0"/>
              </a:rPr>
              <a:t>Steed H, et al. </a:t>
            </a:r>
            <a:r>
              <a:rPr lang="en-US" altLang="el-GR" sz="1100" i="1" dirty="0" err="1">
                <a:latin typeface="Arial" panose="020B0604020202020204" pitchFamily="34" charset="0"/>
              </a:rPr>
              <a:t>Gynecol</a:t>
            </a:r>
            <a:r>
              <a:rPr lang="en-US" altLang="el-GR" sz="1100" i="1" dirty="0">
                <a:latin typeface="Arial" panose="020B0604020202020204" pitchFamily="34" charset="0"/>
              </a:rPr>
              <a:t> Oncol, 2006.</a:t>
            </a:r>
          </a:p>
          <a:p>
            <a:pPr algn="r" eaLnBrk="1" hangingPunct="1">
              <a:spcBef>
                <a:spcPct val="0"/>
              </a:spcBef>
              <a:buFontTx/>
              <a:buNone/>
            </a:pPr>
            <a:r>
              <a:rPr lang="en-US" altLang="el-GR" sz="1100" i="1" dirty="0">
                <a:latin typeface="Arial" panose="020B0604020202020204" pitchFamily="34" charset="0"/>
              </a:rPr>
              <a:t>Wright JD, et al. Cancer, 2007.</a:t>
            </a:r>
            <a:endParaRPr lang="el-GR" sz="1100" dirty="0"/>
          </a:p>
        </p:txBody>
      </p:sp>
      <p:sp>
        <p:nvSpPr>
          <p:cNvPr id="4" name="1 - TextBox"/>
          <p:cNvSpPr txBox="1">
            <a:spLocks noChangeArrowheads="1"/>
          </p:cNvSpPr>
          <p:nvPr/>
        </p:nvSpPr>
        <p:spPr bwMode="auto">
          <a:xfrm>
            <a:off x="362926" y="136524"/>
            <a:ext cx="8569325" cy="1077218"/>
          </a:xfrm>
          <a:prstGeom prst="rect">
            <a:avLst/>
          </a:prstGeom>
          <a:noFill/>
          <a:ln w="9525">
            <a:noFill/>
            <a:miter lim="800000"/>
            <a:headEnd/>
            <a:tailEnd/>
          </a:ln>
        </p:spPr>
        <p:txBody>
          <a:bodyPr>
            <a:spAutoFit/>
          </a:bodyPr>
          <a:lstStyle/>
          <a:p>
            <a:pPr algn="ctr" eaLnBrk="1" hangingPunct="1">
              <a:defRPr/>
            </a:pPr>
            <a:r>
              <a:rPr lang="en-US" sz="3200" b="1" dirty="0">
                <a:solidFill>
                  <a:srgbClr val="FF0000"/>
                </a:solidFill>
              </a:rPr>
              <a:t>Decreasing Radicality  </a:t>
            </a:r>
          </a:p>
          <a:p>
            <a:pPr algn="ctr" eaLnBrk="1" hangingPunct="1">
              <a:defRPr/>
            </a:pPr>
            <a:r>
              <a:rPr lang="en-US" sz="3200" b="1" dirty="0" err="1">
                <a:solidFill>
                  <a:srgbClr val="FF0000"/>
                </a:solidFill>
              </a:rPr>
              <a:t>Parametrectomy</a:t>
            </a:r>
            <a:r>
              <a:rPr lang="en-US" sz="3200" b="1" dirty="0">
                <a:solidFill>
                  <a:srgbClr val="FF0000"/>
                </a:solidFill>
              </a:rPr>
              <a:t> may not be necessary</a:t>
            </a:r>
            <a:endParaRPr lang="el-GR" sz="2400" b="1" i="1" dirty="0">
              <a:solidFill>
                <a:srgbClr val="00B0F0"/>
              </a:solidFill>
            </a:endParaRPr>
          </a:p>
        </p:txBody>
      </p:sp>
      <p:graphicFrame>
        <p:nvGraphicFramePr>
          <p:cNvPr id="6" name="Αντικείμενο 5">
            <a:extLst>
              <a:ext uri="{FF2B5EF4-FFF2-40B4-BE49-F238E27FC236}">
                <a16:creationId xmlns:a16="http://schemas.microsoft.com/office/drawing/2014/main" id="{2E558DE4-AD16-5E47-6B57-36D6CFCBA583}"/>
              </a:ext>
            </a:extLst>
          </p:cNvPr>
          <p:cNvGraphicFramePr>
            <a:graphicFrameLocks noChangeAspect="1"/>
          </p:cNvGraphicFramePr>
          <p:nvPr>
            <p:extLst>
              <p:ext uri="{D42A27DB-BD31-4B8C-83A1-F6EECF244321}">
                <p14:modId xmlns:p14="http://schemas.microsoft.com/office/powerpoint/2010/main" val="2747970575"/>
              </p:ext>
            </p:extLst>
          </p:nvPr>
        </p:nvGraphicFramePr>
        <p:xfrm>
          <a:off x="362926" y="3540361"/>
          <a:ext cx="2565644" cy="1561483"/>
        </p:xfrm>
        <a:graphic>
          <a:graphicData uri="http://schemas.openxmlformats.org/presentationml/2006/ole">
            <mc:AlternateContent xmlns:mc="http://schemas.openxmlformats.org/markup-compatibility/2006">
              <mc:Choice xmlns:v="urn:schemas-microsoft-com:vml" Requires="v">
                <p:oleObj name="Image" r:id="rId2" imgW="3317211" imgH="2018947" progId="Photoshop.Image.13">
                  <p:embed/>
                </p:oleObj>
              </mc:Choice>
              <mc:Fallback>
                <p:oleObj name="Image" r:id="rId2" imgW="3317211" imgH="2018947" progId="Photoshop.Image.13">
                  <p:embed/>
                  <p:pic>
                    <p:nvPicPr>
                      <p:cNvPr id="4" name="Αντικείμενο 3">
                        <a:extLst>
                          <a:ext uri="{FF2B5EF4-FFF2-40B4-BE49-F238E27FC236}">
                            <a16:creationId xmlns:a16="http://schemas.microsoft.com/office/drawing/2014/main" id="{C756B12C-CB01-0747-4A82-753E91368DB2}"/>
                          </a:ext>
                        </a:extLst>
                      </p:cNvPr>
                      <p:cNvPicPr/>
                      <p:nvPr/>
                    </p:nvPicPr>
                    <p:blipFill>
                      <a:blip r:embed="rId3"/>
                      <a:stretch>
                        <a:fillRect/>
                      </a:stretch>
                    </p:blipFill>
                    <p:spPr>
                      <a:xfrm>
                        <a:off x="362926" y="3540361"/>
                        <a:ext cx="2565644" cy="1561483"/>
                      </a:xfrm>
                      <a:prstGeom prst="rect">
                        <a:avLst/>
                      </a:prstGeom>
                    </p:spPr>
                  </p:pic>
                </p:oleObj>
              </mc:Fallback>
            </mc:AlternateContent>
          </a:graphicData>
        </a:graphic>
      </p:graphicFrame>
      <p:graphicFrame>
        <p:nvGraphicFramePr>
          <p:cNvPr id="7" name="Αντικείμενο 6">
            <a:extLst>
              <a:ext uri="{FF2B5EF4-FFF2-40B4-BE49-F238E27FC236}">
                <a16:creationId xmlns:a16="http://schemas.microsoft.com/office/drawing/2014/main" id="{6E680731-74BC-77F9-F63D-219EFD37A286}"/>
              </a:ext>
            </a:extLst>
          </p:cNvPr>
          <p:cNvGraphicFramePr>
            <a:graphicFrameLocks noChangeAspect="1"/>
          </p:cNvGraphicFramePr>
          <p:nvPr>
            <p:extLst>
              <p:ext uri="{D42A27DB-BD31-4B8C-83A1-F6EECF244321}">
                <p14:modId xmlns:p14="http://schemas.microsoft.com/office/powerpoint/2010/main" val="2015654623"/>
              </p:ext>
            </p:extLst>
          </p:nvPr>
        </p:nvGraphicFramePr>
        <p:xfrm>
          <a:off x="3393587" y="3427290"/>
          <a:ext cx="2565644" cy="1611623"/>
        </p:xfrm>
        <a:graphic>
          <a:graphicData uri="http://schemas.openxmlformats.org/presentationml/2006/ole">
            <mc:AlternateContent xmlns:mc="http://schemas.openxmlformats.org/markup-compatibility/2006">
              <mc:Choice xmlns:v="urn:schemas-microsoft-com:vml" Requires="v">
                <p:oleObj name="Image" r:id="rId4" imgW="3269641" imgH="2054931" progId="Photoshop.Image.13">
                  <p:embed/>
                </p:oleObj>
              </mc:Choice>
              <mc:Fallback>
                <p:oleObj name="Image" r:id="rId4" imgW="3269641" imgH="2054931" progId="Photoshop.Image.13">
                  <p:embed/>
                  <p:pic>
                    <p:nvPicPr>
                      <p:cNvPr id="5" name="Αντικείμενο 4">
                        <a:extLst>
                          <a:ext uri="{FF2B5EF4-FFF2-40B4-BE49-F238E27FC236}">
                            <a16:creationId xmlns:a16="http://schemas.microsoft.com/office/drawing/2014/main" id="{07A85826-0059-9139-EB63-8061237F0DFF}"/>
                          </a:ext>
                        </a:extLst>
                      </p:cNvPr>
                      <p:cNvPicPr/>
                      <p:nvPr/>
                    </p:nvPicPr>
                    <p:blipFill>
                      <a:blip r:embed="rId5"/>
                      <a:stretch>
                        <a:fillRect/>
                      </a:stretch>
                    </p:blipFill>
                    <p:spPr>
                      <a:xfrm>
                        <a:off x="3393587" y="3427290"/>
                        <a:ext cx="2565644" cy="161162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22422993-94E1-6E3C-624C-1337493C5827}"/>
              </a:ext>
            </a:extLst>
          </p:cNvPr>
          <p:cNvSpPr txBox="1"/>
          <p:nvPr/>
        </p:nvSpPr>
        <p:spPr>
          <a:xfrm>
            <a:off x="949569" y="5112176"/>
            <a:ext cx="4572000" cy="369332"/>
          </a:xfrm>
          <a:prstGeom prst="rect">
            <a:avLst/>
          </a:prstGeom>
          <a:noFill/>
        </p:spPr>
        <p:txBody>
          <a:bodyPr wrap="square">
            <a:spAutoFit/>
          </a:bodyPr>
          <a:lstStyle/>
          <a:p>
            <a:r>
              <a:rPr lang="fr-FR" dirty="0" err="1"/>
              <a:t>Conization</a:t>
            </a:r>
            <a:endParaRPr lang="el-GR" dirty="0"/>
          </a:p>
        </p:txBody>
      </p:sp>
      <p:sp>
        <p:nvSpPr>
          <p:cNvPr id="9" name="TextBox 8">
            <a:extLst>
              <a:ext uri="{FF2B5EF4-FFF2-40B4-BE49-F238E27FC236}">
                <a16:creationId xmlns:a16="http://schemas.microsoft.com/office/drawing/2014/main" id="{EE3B4E02-95BC-421D-A5D4-7750231E2364}"/>
              </a:ext>
            </a:extLst>
          </p:cNvPr>
          <p:cNvSpPr txBox="1"/>
          <p:nvPr/>
        </p:nvSpPr>
        <p:spPr>
          <a:xfrm>
            <a:off x="3622431" y="5122508"/>
            <a:ext cx="4572000" cy="369332"/>
          </a:xfrm>
          <a:prstGeom prst="rect">
            <a:avLst/>
          </a:prstGeom>
          <a:noFill/>
        </p:spPr>
        <p:txBody>
          <a:bodyPr wrap="square">
            <a:spAutoFit/>
          </a:bodyPr>
          <a:lstStyle/>
          <a:p>
            <a:r>
              <a:rPr lang="fr-FR" dirty="0"/>
              <a:t>Simple </a:t>
            </a:r>
            <a:r>
              <a:rPr lang="fr-FR" dirty="0" err="1"/>
              <a:t>trachelectomy</a:t>
            </a:r>
            <a:endParaRPr lang="el-GR" dirty="0"/>
          </a:p>
        </p:txBody>
      </p:sp>
    </p:spTree>
    <p:extLst>
      <p:ext uri="{BB962C8B-B14F-4D97-AF65-F5344CB8AC3E}">
        <p14:creationId xmlns:p14="http://schemas.microsoft.com/office/powerpoint/2010/main" val="26092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E8C21B3A-2DD0-4A9F-76F9-D805A6C141EA}"/>
              </a:ext>
            </a:extLst>
          </p:cNvPr>
          <p:cNvGraphicFramePr>
            <a:graphicFrameLocks noChangeAspect="1"/>
          </p:cNvGraphicFramePr>
          <p:nvPr>
            <p:extLst>
              <p:ext uri="{D42A27DB-BD31-4B8C-83A1-F6EECF244321}">
                <p14:modId xmlns:p14="http://schemas.microsoft.com/office/powerpoint/2010/main" val="3277120319"/>
              </p:ext>
            </p:extLst>
          </p:nvPr>
        </p:nvGraphicFramePr>
        <p:xfrm>
          <a:off x="742705" y="0"/>
          <a:ext cx="6830402" cy="2232114"/>
        </p:xfrm>
        <a:graphic>
          <a:graphicData uri="http://schemas.openxmlformats.org/presentationml/2006/ole">
            <mc:AlternateContent xmlns:mc="http://schemas.openxmlformats.org/markup-compatibility/2006">
              <mc:Choice xmlns:v="urn:schemas-microsoft-com:vml" Requires="v">
                <p:oleObj name="Image" r:id="rId2" imgW="6470922" imgH="2114550" progId="Photoshop.Image.13">
                  <p:embed/>
                </p:oleObj>
              </mc:Choice>
              <mc:Fallback>
                <p:oleObj name="Image" r:id="rId2" imgW="6470922" imgH="2114550" progId="Photoshop.Image.13">
                  <p:embed/>
                  <p:pic>
                    <p:nvPicPr>
                      <p:cNvPr id="0" name=""/>
                      <p:cNvPicPr/>
                      <p:nvPr/>
                    </p:nvPicPr>
                    <p:blipFill>
                      <a:blip r:embed="rId3"/>
                      <a:stretch>
                        <a:fillRect/>
                      </a:stretch>
                    </p:blipFill>
                    <p:spPr>
                      <a:xfrm>
                        <a:off x="742705" y="0"/>
                        <a:ext cx="6830402" cy="223211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2D89F98-AA45-0AF9-C1B2-4133FF263271}"/>
              </a:ext>
            </a:extLst>
          </p:cNvPr>
          <p:cNvSpPr txBox="1"/>
          <p:nvPr/>
        </p:nvSpPr>
        <p:spPr>
          <a:xfrm>
            <a:off x="392479" y="2271026"/>
            <a:ext cx="8359042" cy="1323439"/>
          </a:xfrm>
          <a:prstGeom prst="rect">
            <a:avLst/>
          </a:prstGeom>
          <a:noFill/>
        </p:spPr>
        <p:txBody>
          <a:bodyPr wrap="square" rtlCol="0">
            <a:spAutoFit/>
          </a:bodyPr>
          <a:lstStyle/>
          <a:p>
            <a:pPr algn="l"/>
            <a:r>
              <a:rPr lang="en-US" sz="1600" b="1" i="0" dirty="0">
                <a:solidFill>
                  <a:srgbClr val="212121"/>
                </a:solidFill>
                <a:effectLst/>
                <a:highlight>
                  <a:srgbClr val="FFFFFF"/>
                </a:highlight>
                <a:latin typeface="BlinkMacSystemFont"/>
              </a:rPr>
              <a:t>Results</a:t>
            </a:r>
          </a:p>
          <a:p>
            <a:pPr algn="l"/>
            <a:r>
              <a:rPr lang="en-US" sz="1600" b="0" i="0" dirty="0">
                <a:solidFill>
                  <a:srgbClr val="212121"/>
                </a:solidFill>
                <a:effectLst/>
                <a:highlight>
                  <a:srgbClr val="FFFFFF"/>
                </a:highlight>
                <a:latin typeface="BlinkMacSystemFont"/>
              </a:rPr>
              <a:t>5-year PFS and OS was 97.9% and 97.6%, respectively. </a:t>
            </a:r>
          </a:p>
          <a:p>
            <a:pPr algn="l"/>
            <a:r>
              <a:rPr lang="en-US" sz="1600" b="1" i="0" dirty="0">
                <a:solidFill>
                  <a:srgbClr val="212121"/>
                </a:solidFill>
                <a:effectLst/>
                <a:highlight>
                  <a:srgbClr val="FFFFFF"/>
                </a:highlight>
                <a:latin typeface="BlinkMacSystemFont"/>
              </a:rPr>
              <a:t>Conclusion</a:t>
            </a:r>
          </a:p>
          <a:p>
            <a:pPr algn="l"/>
            <a:r>
              <a:rPr lang="en-US" sz="1600" b="1" i="0" dirty="0">
                <a:solidFill>
                  <a:srgbClr val="FF0000"/>
                </a:solidFill>
                <a:effectLst/>
                <a:highlight>
                  <a:srgbClr val="FFFFFF"/>
                </a:highlight>
                <a:latin typeface="BlinkMacSystemFont"/>
              </a:rPr>
              <a:t>Simple trachelectomy/conization and lymph node assessment is an </a:t>
            </a:r>
            <a:r>
              <a:rPr lang="en-US" sz="1600" b="1" i="0" dirty="0" err="1">
                <a:solidFill>
                  <a:srgbClr val="FF0000"/>
                </a:solidFill>
                <a:effectLst/>
                <a:highlight>
                  <a:srgbClr val="FFFFFF"/>
                </a:highlight>
                <a:latin typeface="BlinkMacSystemFont"/>
              </a:rPr>
              <a:t>oncologically</a:t>
            </a:r>
            <a:r>
              <a:rPr lang="en-US" sz="1600" b="1" i="0" dirty="0">
                <a:solidFill>
                  <a:srgbClr val="FF0000"/>
                </a:solidFill>
                <a:effectLst/>
                <a:highlight>
                  <a:srgbClr val="FFFFFF"/>
                </a:highlight>
                <a:latin typeface="BlinkMacSystemFont"/>
              </a:rPr>
              <a:t> safe fertility-preserving surgery in well-selected patients with low-risk early-stage cervical cancer (&lt;2 cm). </a:t>
            </a:r>
            <a:endParaRPr lang="el-GR" sz="1600" b="1" dirty="0">
              <a:solidFill>
                <a:srgbClr val="FF0000"/>
              </a:solidFill>
            </a:endParaRPr>
          </a:p>
        </p:txBody>
      </p:sp>
      <p:graphicFrame>
        <p:nvGraphicFramePr>
          <p:cNvPr id="2" name="Αντικείμενο 1">
            <a:extLst>
              <a:ext uri="{FF2B5EF4-FFF2-40B4-BE49-F238E27FC236}">
                <a16:creationId xmlns:a16="http://schemas.microsoft.com/office/drawing/2014/main" id="{76BB1EB9-B44E-27D0-C3F5-CB12A298D258}"/>
              </a:ext>
            </a:extLst>
          </p:cNvPr>
          <p:cNvGraphicFramePr>
            <a:graphicFrameLocks noChangeAspect="1"/>
          </p:cNvGraphicFramePr>
          <p:nvPr>
            <p:extLst>
              <p:ext uri="{D42A27DB-BD31-4B8C-83A1-F6EECF244321}">
                <p14:modId xmlns:p14="http://schemas.microsoft.com/office/powerpoint/2010/main" val="1047547384"/>
              </p:ext>
            </p:extLst>
          </p:nvPr>
        </p:nvGraphicFramePr>
        <p:xfrm>
          <a:off x="577126" y="4503140"/>
          <a:ext cx="7989748" cy="1985107"/>
        </p:xfrm>
        <a:graphic>
          <a:graphicData uri="http://schemas.openxmlformats.org/presentationml/2006/ole">
            <mc:AlternateContent xmlns:mc="http://schemas.openxmlformats.org/markup-compatibility/2006">
              <mc:Choice xmlns:v="urn:schemas-microsoft-com:vml" Requires="v">
                <p:oleObj name="Image" r:id="rId4" imgW="5901139" imgH="1768122" progId="Photoshop.Image.13">
                  <p:embed/>
                </p:oleObj>
              </mc:Choice>
              <mc:Fallback>
                <p:oleObj name="Image" r:id="rId4" imgW="5901139" imgH="1768122" progId="Photoshop.Image.13">
                  <p:embed/>
                  <p:pic>
                    <p:nvPicPr>
                      <p:cNvPr id="3" name="Αντικείμενο 2">
                        <a:extLst>
                          <a:ext uri="{FF2B5EF4-FFF2-40B4-BE49-F238E27FC236}">
                            <a16:creationId xmlns:a16="http://schemas.microsoft.com/office/drawing/2014/main" id="{D248F938-7404-D4E2-60D5-19969F61B5BB}"/>
                          </a:ext>
                        </a:extLst>
                      </p:cNvPr>
                      <p:cNvPicPr/>
                      <p:nvPr/>
                    </p:nvPicPr>
                    <p:blipFill>
                      <a:blip r:embed="rId5"/>
                      <a:stretch>
                        <a:fillRect/>
                      </a:stretch>
                    </p:blipFill>
                    <p:spPr>
                      <a:xfrm>
                        <a:off x="577126" y="4503140"/>
                        <a:ext cx="7989748" cy="1985107"/>
                      </a:xfrm>
                      <a:prstGeom prst="rect">
                        <a:avLst/>
                      </a:prstGeom>
                    </p:spPr>
                  </p:pic>
                </p:oleObj>
              </mc:Fallback>
            </mc:AlternateContent>
          </a:graphicData>
        </a:graphic>
      </p:graphicFrame>
      <p:sp>
        <p:nvSpPr>
          <p:cNvPr id="5" name="Ορθογώνιο 4">
            <a:extLst>
              <a:ext uri="{FF2B5EF4-FFF2-40B4-BE49-F238E27FC236}">
                <a16:creationId xmlns:a16="http://schemas.microsoft.com/office/drawing/2014/main" id="{91EE472C-E2A9-7145-C052-8EF40C3A9CC7}"/>
              </a:ext>
            </a:extLst>
          </p:cNvPr>
          <p:cNvSpPr/>
          <p:nvPr/>
        </p:nvSpPr>
        <p:spPr>
          <a:xfrm>
            <a:off x="256198" y="4025943"/>
            <a:ext cx="8495323" cy="4571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483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478971" y="1792666"/>
            <a:ext cx="8186057" cy="1143070"/>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Up to now RCTs have been performed, showed no difference in recurrence rate or 5-year OS between pts. undergoing SH or RH </a:t>
            </a:r>
          </a:p>
        </p:txBody>
      </p:sp>
    </p:spTree>
    <p:extLst>
      <p:ext uri="{BB962C8B-B14F-4D97-AF65-F5344CB8AC3E}">
        <p14:creationId xmlns:p14="http://schemas.microsoft.com/office/powerpoint/2010/main" val="249199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Αντικείμενο 1">
            <a:extLst>
              <a:ext uri="{FF2B5EF4-FFF2-40B4-BE49-F238E27FC236}">
                <a16:creationId xmlns:a16="http://schemas.microsoft.com/office/drawing/2014/main" id="{383A00B4-B425-6F7A-4FE8-5AF95900AC01}"/>
              </a:ext>
            </a:extLst>
          </p:cNvPr>
          <p:cNvGraphicFramePr>
            <a:graphicFrameLocks noChangeAspect="1"/>
          </p:cNvGraphicFramePr>
          <p:nvPr/>
        </p:nvGraphicFramePr>
        <p:xfrm>
          <a:off x="1238972" y="254203"/>
          <a:ext cx="6416675" cy="1927225"/>
        </p:xfrm>
        <a:graphic>
          <a:graphicData uri="http://schemas.openxmlformats.org/presentationml/2006/ole">
            <mc:AlternateContent xmlns:mc="http://schemas.openxmlformats.org/markup-compatibility/2006">
              <mc:Choice xmlns:v="urn:schemas-microsoft-com:vml" Requires="v">
                <p:oleObj name="Image" r:id="rId2" imgW="6417009" imgH="1926519" progId="Photoshop.Image.13">
                  <p:embed/>
                </p:oleObj>
              </mc:Choice>
              <mc:Fallback>
                <p:oleObj name="Image" r:id="rId2" imgW="6417009" imgH="1926519" progId="Photoshop.Image.13">
                  <p:embed/>
                  <p:pic>
                    <p:nvPicPr>
                      <p:cNvPr id="2" name="Αντικείμενο 1">
                        <a:extLst>
                          <a:ext uri="{FF2B5EF4-FFF2-40B4-BE49-F238E27FC236}">
                            <a16:creationId xmlns:a16="http://schemas.microsoft.com/office/drawing/2014/main" id="{383A00B4-B425-6F7A-4FE8-5AF95900AC01}"/>
                          </a:ext>
                        </a:extLst>
                      </p:cNvPr>
                      <p:cNvPicPr/>
                      <p:nvPr/>
                    </p:nvPicPr>
                    <p:blipFill>
                      <a:blip r:embed="rId3"/>
                      <a:stretch>
                        <a:fillRect/>
                      </a:stretch>
                    </p:blipFill>
                    <p:spPr>
                      <a:xfrm>
                        <a:off x="1238972" y="254203"/>
                        <a:ext cx="6416675" cy="192722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3BB2A6ED-CFC1-927A-11BE-CE4D27399A31}"/>
              </a:ext>
            </a:extLst>
          </p:cNvPr>
          <p:cNvSpPr txBox="1"/>
          <p:nvPr/>
        </p:nvSpPr>
        <p:spPr>
          <a:xfrm>
            <a:off x="365760" y="2468413"/>
            <a:ext cx="8412480" cy="4031873"/>
          </a:xfrm>
          <a:prstGeom prst="rect">
            <a:avLst/>
          </a:prstGeom>
          <a:noFill/>
        </p:spPr>
        <p:txBody>
          <a:bodyPr wrap="square" rtlCol="0">
            <a:spAutoFit/>
          </a:bodyPr>
          <a:lstStyle/>
          <a:p>
            <a:pPr algn="l"/>
            <a:r>
              <a:rPr lang="en-US" sz="1600" b="1" i="0" dirty="0">
                <a:solidFill>
                  <a:srgbClr val="212121"/>
                </a:solidFill>
                <a:effectLst/>
                <a:highlight>
                  <a:srgbClr val="FFFFFF"/>
                </a:highlight>
                <a:latin typeface="BlinkMacSystemFont"/>
              </a:rPr>
              <a:t>Objective</a:t>
            </a:r>
          </a:p>
          <a:p>
            <a:pPr algn="l"/>
            <a:r>
              <a:rPr lang="en-US" sz="1600" b="0" i="0" dirty="0">
                <a:solidFill>
                  <a:srgbClr val="212121"/>
                </a:solidFill>
                <a:effectLst/>
                <a:highlight>
                  <a:srgbClr val="FFFFFF"/>
                </a:highlight>
                <a:latin typeface="BlinkMacSystemFont"/>
              </a:rPr>
              <a:t>The objective was to determine the role of class I radical hysterectomy compared to class III radical hysterectomy in terms of morbidity, overall survival, DFS and patterns of relapse in patients undergoing primary surgery.</a:t>
            </a:r>
          </a:p>
          <a:p>
            <a:pPr algn="l"/>
            <a:endParaRPr lang="en-US" sz="1600" b="0" i="0" dirty="0">
              <a:solidFill>
                <a:srgbClr val="212121"/>
              </a:solidFill>
              <a:effectLst/>
              <a:highlight>
                <a:srgbClr val="FFFFFF"/>
              </a:highlight>
              <a:latin typeface="BlinkMacSystemFont"/>
            </a:endParaRPr>
          </a:p>
          <a:p>
            <a:pPr algn="l"/>
            <a:r>
              <a:rPr lang="en-US" sz="1600" b="1" i="0" dirty="0">
                <a:solidFill>
                  <a:srgbClr val="212121"/>
                </a:solidFill>
                <a:effectLst/>
                <a:highlight>
                  <a:srgbClr val="FFFFFF"/>
                </a:highlight>
                <a:latin typeface="BlinkMacSystemFont"/>
              </a:rPr>
              <a:t>Materials and methods</a:t>
            </a:r>
          </a:p>
          <a:p>
            <a:pPr algn="l"/>
            <a:r>
              <a:rPr lang="en-US" sz="1600" b="0" i="0" dirty="0">
                <a:solidFill>
                  <a:srgbClr val="212121"/>
                </a:solidFill>
                <a:effectLst/>
                <a:highlight>
                  <a:srgbClr val="FFFFFF"/>
                </a:highlight>
                <a:latin typeface="BlinkMacSystemFont"/>
              </a:rPr>
              <a:t>125 patients with stage IB1 and IIA cervical cancer ≤ 4 cm were randomized between type I and type III hysterectomy</a:t>
            </a:r>
          </a:p>
          <a:p>
            <a:pPr algn="l"/>
            <a:endParaRPr lang="en-US" sz="1600" b="0" i="0" dirty="0">
              <a:solidFill>
                <a:srgbClr val="212121"/>
              </a:solidFill>
              <a:effectLst/>
              <a:highlight>
                <a:srgbClr val="FFFFFF"/>
              </a:highlight>
              <a:latin typeface="BlinkMacSystemFont"/>
            </a:endParaRPr>
          </a:p>
          <a:p>
            <a:pPr algn="l"/>
            <a:r>
              <a:rPr lang="en-US" sz="1600" b="1" i="0" dirty="0">
                <a:solidFill>
                  <a:srgbClr val="212121"/>
                </a:solidFill>
                <a:effectLst/>
                <a:highlight>
                  <a:srgbClr val="FFFFFF"/>
                </a:highlight>
                <a:latin typeface="BlinkMacSystemFont"/>
              </a:rPr>
              <a:t>Results</a:t>
            </a:r>
          </a:p>
          <a:p>
            <a:pPr algn="l"/>
            <a:r>
              <a:rPr lang="en-US" sz="1600" b="0" i="0" dirty="0">
                <a:solidFill>
                  <a:srgbClr val="212121"/>
                </a:solidFill>
                <a:effectLst/>
                <a:highlight>
                  <a:srgbClr val="FFFFFF"/>
                </a:highlight>
                <a:latin typeface="BlinkMacSystemFont"/>
              </a:rPr>
              <a:t>Morbidity rates were higher after class III surgery (84% versus 45%). </a:t>
            </a:r>
          </a:p>
          <a:p>
            <a:pPr algn="l"/>
            <a:endParaRPr lang="en-US" sz="1600" b="0" i="0" dirty="0">
              <a:solidFill>
                <a:srgbClr val="212121"/>
              </a:solidFill>
              <a:effectLst/>
              <a:highlight>
                <a:srgbClr val="FFFFFF"/>
              </a:highlight>
              <a:latin typeface="BlinkMacSystemFont"/>
            </a:endParaRPr>
          </a:p>
          <a:p>
            <a:pPr algn="l"/>
            <a:r>
              <a:rPr lang="en-US" sz="1600" b="1" i="0" dirty="0">
                <a:solidFill>
                  <a:srgbClr val="212121"/>
                </a:solidFill>
                <a:effectLst/>
                <a:highlight>
                  <a:srgbClr val="FFFFFF"/>
                </a:highlight>
                <a:latin typeface="BlinkMacSystemFont"/>
              </a:rPr>
              <a:t>Conclusions</a:t>
            </a:r>
          </a:p>
          <a:p>
            <a:pPr algn="l"/>
            <a:r>
              <a:rPr lang="en-US" sz="1600" b="1" i="0" dirty="0">
                <a:solidFill>
                  <a:srgbClr val="212121"/>
                </a:solidFill>
                <a:effectLst/>
                <a:highlight>
                  <a:srgbClr val="FFFFFF"/>
                </a:highlight>
                <a:latin typeface="BlinkMacSystemFont"/>
              </a:rPr>
              <a:t>No significant differences in terms of both recurrence rate and overall survival among patients with stage IB-IIA cervical cancer undergoing simple </a:t>
            </a:r>
            <a:r>
              <a:rPr lang="en-US" sz="1600" b="1" i="0" dirty="0" err="1">
                <a:solidFill>
                  <a:srgbClr val="212121"/>
                </a:solidFill>
                <a:effectLst/>
                <a:highlight>
                  <a:srgbClr val="FFFFFF"/>
                </a:highlight>
                <a:latin typeface="BlinkMacSystemFont"/>
              </a:rPr>
              <a:t>extrafascial</a:t>
            </a:r>
            <a:r>
              <a:rPr lang="en-US" sz="1600" b="1" i="0" dirty="0">
                <a:solidFill>
                  <a:srgbClr val="212121"/>
                </a:solidFill>
                <a:effectLst/>
                <a:highlight>
                  <a:srgbClr val="FFFFFF"/>
                </a:highlight>
                <a:latin typeface="BlinkMacSystemFont"/>
              </a:rPr>
              <a:t> hysterectomy (class I) or radical hysterectomy (class III). </a:t>
            </a:r>
            <a:endParaRPr lang="el-GR" sz="1600" b="1" dirty="0"/>
          </a:p>
        </p:txBody>
      </p:sp>
      <p:cxnSp>
        <p:nvCxnSpPr>
          <p:cNvPr id="5" name="Ευθεία γραμμή σύνδεσης 4">
            <a:extLst>
              <a:ext uri="{FF2B5EF4-FFF2-40B4-BE49-F238E27FC236}">
                <a16:creationId xmlns:a16="http://schemas.microsoft.com/office/drawing/2014/main" id="{707397E1-6406-7721-DBFA-137B7C19581C}"/>
              </a:ext>
            </a:extLst>
          </p:cNvPr>
          <p:cNvCxnSpPr/>
          <p:nvPr/>
        </p:nvCxnSpPr>
        <p:spPr>
          <a:xfrm>
            <a:off x="3149600" y="1766277"/>
            <a:ext cx="2469662"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286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Αντικείμενο 3">
            <a:extLst>
              <a:ext uri="{FF2B5EF4-FFF2-40B4-BE49-F238E27FC236}">
                <a16:creationId xmlns:a16="http://schemas.microsoft.com/office/drawing/2014/main" id="{1CBEE212-671E-26AC-3788-F889A7B2728C}"/>
              </a:ext>
            </a:extLst>
          </p:cNvPr>
          <p:cNvGraphicFramePr>
            <a:graphicFrameLocks noChangeAspect="1"/>
          </p:cNvGraphicFramePr>
          <p:nvPr>
            <p:extLst>
              <p:ext uri="{D42A27DB-BD31-4B8C-83A1-F6EECF244321}">
                <p14:modId xmlns:p14="http://schemas.microsoft.com/office/powerpoint/2010/main" val="3181131912"/>
              </p:ext>
            </p:extLst>
          </p:nvPr>
        </p:nvGraphicFramePr>
        <p:xfrm>
          <a:off x="354867" y="256259"/>
          <a:ext cx="7670440" cy="2182141"/>
        </p:xfrm>
        <a:graphic>
          <a:graphicData uri="http://schemas.openxmlformats.org/presentationml/2006/ole">
            <mc:AlternateContent xmlns:mc="http://schemas.openxmlformats.org/markup-compatibility/2006">
              <mc:Choice xmlns:v="urn:schemas-microsoft-com:vml" Requires="v">
                <p:oleObj name="Image" r:id="rId2" imgW="6467750" imgH="1839736" progId="Photoshop.Image.13">
                  <p:embed/>
                </p:oleObj>
              </mc:Choice>
              <mc:Fallback>
                <p:oleObj name="Image" r:id="rId2" imgW="6467750" imgH="1839736" progId="Photoshop.Image.13">
                  <p:embed/>
                  <p:pic>
                    <p:nvPicPr>
                      <p:cNvPr id="0" name=""/>
                      <p:cNvPicPr/>
                      <p:nvPr/>
                    </p:nvPicPr>
                    <p:blipFill>
                      <a:blip r:embed="rId3"/>
                      <a:stretch>
                        <a:fillRect/>
                      </a:stretch>
                    </p:blipFill>
                    <p:spPr>
                      <a:xfrm>
                        <a:off x="354867" y="256259"/>
                        <a:ext cx="7670440" cy="2182141"/>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73B2806E-AEFA-8D49-0E09-156B44E2D7F6}"/>
              </a:ext>
            </a:extLst>
          </p:cNvPr>
          <p:cNvSpPr txBox="1"/>
          <p:nvPr/>
        </p:nvSpPr>
        <p:spPr>
          <a:xfrm>
            <a:off x="577126" y="3429000"/>
            <a:ext cx="7989748" cy="2270109"/>
          </a:xfrm>
          <a:prstGeom prst="rect">
            <a:avLst/>
          </a:prstGeom>
          <a:noFill/>
        </p:spPr>
        <p:txBody>
          <a:bodyPr wrap="square" rtlCol="0">
            <a:spAutoFit/>
          </a:bodyPr>
          <a:lstStyle/>
          <a:p>
            <a:pPr marL="285750" indent="-285750" algn="l">
              <a:lnSpc>
                <a:spcPct val="150000"/>
              </a:lnSpc>
              <a:buFont typeface="Arial" panose="020B0604020202020204" pitchFamily="34" charset="0"/>
              <a:buChar char="•"/>
            </a:pPr>
            <a:r>
              <a:rPr lang="en-US" sz="1600" b="1" i="0" dirty="0">
                <a:solidFill>
                  <a:srgbClr val="212121"/>
                </a:solidFill>
                <a:effectLst/>
                <a:highlight>
                  <a:srgbClr val="FFFFFF"/>
                </a:highlight>
                <a:latin typeface="BlinkMacSystemFont"/>
              </a:rPr>
              <a:t>Design: </a:t>
            </a:r>
            <a:r>
              <a:rPr lang="en-US" sz="1600" b="0" i="0" dirty="0">
                <a:solidFill>
                  <a:srgbClr val="212121"/>
                </a:solidFill>
                <a:effectLst/>
                <a:highlight>
                  <a:srgbClr val="FFFFFF"/>
                </a:highlight>
                <a:latin typeface="BlinkMacSystemFont"/>
              </a:rPr>
              <a:t>Prospective cohort study.</a:t>
            </a:r>
          </a:p>
          <a:p>
            <a:pPr marL="285750" indent="-285750" algn="l">
              <a:lnSpc>
                <a:spcPct val="150000"/>
              </a:lnSpc>
              <a:buFont typeface="Arial" panose="020B0604020202020204" pitchFamily="34" charset="0"/>
              <a:buChar char="•"/>
            </a:pPr>
            <a:r>
              <a:rPr lang="en-US" sz="1600" b="1" i="0" dirty="0">
                <a:solidFill>
                  <a:srgbClr val="212121"/>
                </a:solidFill>
                <a:effectLst/>
                <a:highlight>
                  <a:srgbClr val="FFFFFF"/>
                </a:highlight>
                <a:latin typeface="BlinkMacSystemFont"/>
              </a:rPr>
              <a:t>Results: </a:t>
            </a:r>
            <a:r>
              <a:rPr lang="en-US" sz="1600" b="0" i="0" dirty="0">
                <a:solidFill>
                  <a:srgbClr val="212121"/>
                </a:solidFill>
                <a:effectLst/>
                <a:highlight>
                  <a:srgbClr val="FFFFFF"/>
                </a:highlight>
                <a:latin typeface="BlinkMacSystemFont"/>
              </a:rPr>
              <a:t>SVT (n = 15) or RVT (n = 51), with pelvic lymphadenectomy, for stage IA2                         or IB1 cervical cancer. </a:t>
            </a:r>
          </a:p>
          <a:p>
            <a:pPr marL="285750" indent="-285750" algn="l">
              <a:lnSpc>
                <a:spcPct val="150000"/>
              </a:lnSpc>
              <a:buFont typeface="Arial" panose="020B0604020202020204" pitchFamily="34" charset="0"/>
              <a:buChar char="•"/>
            </a:pPr>
            <a:r>
              <a:rPr lang="en-US" sz="1600" b="1" i="0" dirty="0">
                <a:solidFill>
                  <a:srgbClr val="212121"/>
                </a:solidFill>
                <a:effectLst/>
                <a:highlight>
                  <a:srgbClr val="FFFFFF"/>
                </a:highlight>
                <a:latin typeface="BlinkMacSystemFont"/>
              </a:rPr>
              <a:t>No recurrences in SVT group (F/U 96 months)</a:t>
            </a:r>
          </a:p>
          <a:p>
            <a:pPr marL="285750" indent="-285750" algn="l">
              <a:lnSpc>
                <a:spcPct val="150000"/>
              </a:lnSpc>
              <a:buFont typeface="Arial" panose="020B0604020202020204" pitchFamily="34" charset="0"/>
              <a:buChar char="•"/>
            </a:pPr>
            <a:r>
              <a:rPr lang="en-US" sz="1600" b="1" dirty="0">
                <a:solidFill>
                  <a:srgbClr val="212121"/>
                </a:solidFill>
                <a:highlight>
                  <a:srgbClr val="FFFFFF"/>
                </a:highlight>
                <a:latin typeface="BlinkMacSystemFont"/>
              </a:rPr>
              <a:t>No residual disease in 53% in SVT vs 29% RVT</a:t>
            </a:r>
            <a:endParaRPr lang="en-US" sz="1600" b="0" i="0" dirty="0">
              <a:solidFill>
                <a:srgbClr val="212121"/>
              </a:solidFill>
              <a:effectLst/>
              <a:highlight>
                <a:srgbClr val="FFFFFF"/>
              </a:highlight>
              <a:latin typeface="BlinkMacSystemFont"/>
            </a:endParaRPr>
          </a:p>
          <a:p>
            <a:pPr>
              <a:lnSpc>
                <a:spcPct val="150000"/>
              </a:lnSpc>
            </a:pPr>
            <a:endParaRPr lang="el-GR" sz="1600" dirty="0"/>
          </a:p>
        </p:txBody>
      </p:sp>
    </p:spTree>
    <p:extLst>
      <p:ext uri="{BB962C8B-B14F-4D97-AF65-F5344CB8AC3E}">
        <p14:creationId xmlns:p14="http://schemas.microsoft.com/office/powerpoint/2010/main" val="2992135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679269" y="1151805"/>
            <a:ext cx="8186057" cy="1143070"/>
          </a:xfrm>
          <a:prstGeom prst="rect">
            <a:avLst/>
          </a:prstGeom>
          <a:noFill/>
          <a:ln w="9525">
            <a:noFill/>
            <a:miter lim="800000"/>
            <a:headEnd/>
            <a:tailEnd/>
          </a:ln>
        </p:spPr>
        <p:txBody>
          <a:bodyPr wrap="square">
            <a:spAutoFit/>
          </a:bodyPr>
          <a:lstStyle/>
          <a:p>
            <a:pPr marL="87312" algn="ctr" eaLnBrk="1" hangingPunct="1">
              <a:lnSpc>
                <a:spcPct val="150000"/>
              </a:lnSpc>
              <a:defRPr/>
            </a:pPr>
            <a:r>
              <a:rPr lang="en-US" sz="2400" dirty="0">
                <a:solidFill>
                  <a:srgbClr val="FF0000"/>
                </a:solidFill>
                <a:latin typeface="Calibri" pitchFamily="34" charset="0"/>
              </a:rPr>
              <a:t>Similarly prospective cohort studies observed </a:t>
            </a:r>
          </a:p>
          <a:p>
            <a:pPr marL="87312" algn="ctr" eaLnBrk="1" hangingPunct="1">
              <a:lnSpc>
                <a:spcPct val="150000"/>
              </a:lnSpc>
              <a:defRPr/>
            </a:pPr>
            <a:r>
              <a:rPr lang="en-US" sz="2400" dirty="0">
                <a:solidFill>
                  <a:srgbClr val="FF0000"/>
                </a:solidFill>
                <a:latin typeface="Calibri" pitchFamily="34" charset="0"/>
              </a:rPr>
              <a:t>low number of recurrences following LRS (0 – 6%)</a:t>
            </a:r>
          </a:p>
        </p:txBody>
      </p:sp>
    </p:spTree>
    <p:extLst>
      <p:ext uri="{BB962C8B-B14F-4D97-AF65-F5344CB8AC3E}">
        <p14:creationId xmlns:p14="http://schemas.microsoft.com/office/powerpoint/2010/main" val="3216780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684E3D21-0963-F6E8-BCE7-F8912A44834F}"/>
              </a:ext>
            </a:extLst>
          </p:cNvPr>
          <p:cNvGraphicFramePr>
            <a:graphicFrameLocks noChangeAspect="1"/>
          </p:cNvGraphicFramePr>
          <p:nvPr>
            <p:extLst>
              <p:ext uri="{D42A27DB-BD31-4B8C-83A1-F6EECF244321}">
                <p14:modId xmlns:p14="http://schemas.microsoft.com/office/powerpoint/2010/main" val="359548667"/>
              </p:ext>
            </p:extLst>
          </p:nvPr>
        </p:nvGraphicFramePr>
        <p:xfrm>
          <a:off x="746247" y="66186"/>
          <a:ext cx="7318745" cy="2280876"/>
        </p:xfrm>
        <a:graphic>
          <a:graphicData uri="http://schemas.openxmlformats.org/presentationml/2006/ole">
            <mc:AlternateContent xmlns:mc="http://schemas.openxmlformats.org/markup-compatibility/2006">
              <mc:Choice xmlns:v="urn:schemas-microsoft-com:vml" Requires="v">
                <p:oleObj name="Image" r:id="rId2" imgW="6619974" imgH="2464153" progId="Photoshop.Image.13">
                  <p:embed/>
                </p:oleObj>
              </mc:Choice>
              <mc:Fallback>
                <p:oleObj name="Image" r:id="rId2" imgW="6619974" imgH="2464153" progId="Photoshop.Image.13">
                  <p:embed/>
                  <p:pic>
                    <p:nvPicPr>
                      <p:cNvPr id="0" name=""/>
                      <p:cNvPicPr/>
                      <p:nvPr/>
                    </p:nvPicPr>
                    <p:blipFill>
                      <a:blip r:embed="rId3"/>
                      <a:stretch>
                        <a:fillRect/>
                      </a:stretch>
                    </p:blipFill>
                    <p:spPr>
                      <a:xfrm>
                        <a:off x="746247" y="66186"/>
                        <a:ext cx="7318745" cy="2280876"/>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2B2E259-2D38-493D-F0DA-9DA8CD837758}"/>
              </a:ext>
            </a:extLst>
          </p:cNvPr>
          <p:cNvSpPr txBox="1"/>
          <p:nvPr/>
        </p:nvSpPr>
        <p:spPr>
          <a:xfrm>
            <a:off x="336062" y="2412644"/>
            <a:ext cx="8581292" cy="584775"/>
          </a:xfrm>
          <a:prstGeom prst="rect">
            <a:avLst/>
          </a:prstGeom>
          <a:noFill/>
        </p:spPr>
        <p:txBody>
          <a:bodyPr wrap="square" rtlCol="0">
            <a:spAutoFit/>
          </a:bodyPr>
          <a:lstStyle/>
          <a:p>
            <a:r>
              <a:rPr lang="en-US" sz="1600" b="1" dirty="0"/>
              <a:t>Cervical loop biopsy or simple hysterectomy combined with negative pelvic lymphadenectomy for small-volume stage 1B1 cervical cancer offers excellent prognosis in terms of survival.</a:t>
            </a:r>
            <a:endParaRPr lang="el-GR" sz="1600" b="1" dirty="0"/>
          </a:p>
        </p:txBody>
      </p:sp>
      <p:sp>
        <p:nvSpPr>
          <p:cNvPr id="5" name="Ορθογώνιο 4">
            <a:extLst>
              <a:ext uri="{FF2B5EF4-FFF2-40B4-BE49-F238E27FC236}">
                <a16:creationId xmlns:a16="http://schemas.microsoft.com/office/drawing/2014/main" id="{1157A3BC-1198-5325-5FF5-5D91FC7AA01A}"/>
              </a:ext>
            </a:extLst>
          </p:cNvPr>
          <p:cNvSpPr/>
          <p:nvPr/>
        </p:nvSpPr>
        <p:spPr>
          <a:xfrm>
            <a:off x="336062" y="3109131"/>
            <a:ext cx="8495323" cy="4571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6" name="Αντικείμενο 5">
            <a:extLst>
              <a:ext uri="{FF2B5EF4-FFF2-40B4-BE49-F238E27FC236}">
                <a16:creationId xmlns:a16="http://schemas.microsoft.com/office/drawing/2014/main" id="{34733AD6-6BAE-27CF-6B5B-DC140CCC9636}"/>
              </a:ext>
            </a:extLst>
          </p:cNvPr>
          <p:cNvGraphicFramePr>
            <a:graphicFrameLocks noChangeAspect="1"/>
          </p:cNvGraphicFramePr>
          <p:nvPr>
            <p:extLst>
              <p:ext uri="{D42A27DB-BD31-4B8C-83A1-F6EECF244321}">
                <p14:modId xmlns:p14="http://schemas.microsoft.com/office/powerpoint/2010/main" val="737405226"/>
              </p:ext>
            </p:extLst>
          </p:nvPr>
        </p:nvGraphicFramePr>
        <p:xfrm>
          <a:off x="1112350" y="3266562"/>
          <a:ext cx="6608762" cy="2073644"/>
        </p:xfrm>
        <a:graphic>
          <a:graphicData uri="http://schemas.openxmlformats.org/presentationml/2006/ole">
            <mc:AlternateContent xmlns:mc="http://schemas.openxmlformats.org/markup-compatibility/2006">
              <mc:Choice xmlns:v="urn:schemas-microsoft-com:vml" Requires="v">
                <p:oleObj name="Image" r:id="rId4" imgW="6607994" imgH="2499783" progId="Photoshop.Image.13">
                  <p:embed/>
                </p:oleObj>
              </mc:Choice>
              <mc:Fallback>
                <p:oleObj name="Image" r:id="rId4" imgW="6607994" imgH="2499783" progId="Photoshop.Image.13">
                  <p:embed/>
                  <p:pic>
                    <p:nvPicPr>
                      <p:cNvPr id="0" name=""/>
                      <p:cNvPicPr/>
                      <p:nvPr/>
                    </p:nvPicPr>
                    <p:blipFill>
                      <a:blip r:embed="rId5"/>
                      <a:stretch>
                        <a:fillRect/>
                      </a:stretch>
                    </p:blipFill>
                    <p:spPr>
                      <a:xfrm>
                        <a:off x="1112350" y="3266562"/>
                        <a:ext cx="6608762" cy="2073644"/>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71F8276-0DFE-EE6D-AF4F-999FFAAAD5B0}"/>
              </a:ext>
            </a:extLst>
          </p:cNvPr>
          <p:cNvSpPr txBox="1"/>
          <p:nvPr/>
        </p:nvSpPr>
        <p:spPr>
          <a:xfrm>
            <a:off x="426427" y="5461695"/>
            <a:ext cx="8088923" cy="1077218"/>
          </a:xfrm>
          <a:prstGeom prst="rect">
            <a:avLst/>
          </a:prstGeom>
          <a:noFill/>
        </p:spPr>
        <p:txBody>
          <a:bodyPr wrap="square">
            <a:spAutoFit/>
          </a:bodyPr>
          <a:lstStyle/>
          <a:p>
            <a:r>
              <a:rPr lang="en-US" sz="1600" b="1" i="0" dirty="0">
                <a:solidFill>
                  <a:srgbClr val="212121"/>
                </a:solidFill>
                <a:effectLst/>
                <a:highlight>
                  <a:srgbClr val="FFFFFF"/>
                </a:highlight>
                <a:latin typeface="BlinkMacSystemFont"/>
              </a:rPr>
              <a:t>Cervical conization stage IB1 cervical cancer </a:t>
            </a:r>
            <a:endParaRPr lang="en-US" sz="1600" b="1" dirty="0">
              <a:solidFill>
                <a:srgbClr val="212121"/>
              </a:solidFill>
              <a:highlight>
                <a:srgbClr val="FFFFFF"/>
              </a:highlight>
              <a:latin typeface="BlinkMacSystemFont"/>
            </a:endParaRPr>
          </a:p>
          <a:p>
            <a:r>
              <a:rPr lang="en-US" sz="1600" b="1" i="0" dirty="0">
                <a:solidFill>
                  <a:srgbClr val="212121"/>
                </a:solidFill>
                <a:effectLst/>
                <a:highlight>
                  <a:srgbClr val="FFFFFF"/>
                </a:highlight>
                <a:latin typeface="BlinkMacSystemFont"/>
              </a:rPr>
              <a:t>low risk of relapse</a:t>
            </a:r>
          </a:p>
          <a:p>
            <a:r>
              <a:rPr lang="en-US" sz="1600" b="1" i="0" dirty="0">
                <a:solidFill>
                  <a:srgbClr val="212121"/>
                </a:solidFill>
                <a:effectLst/>
                <a:highlight>
                  <a:srgbClr val="FFFFFF"/>
                </a:highlight>
                <a:latin typeface="BlinkMacSystemFont"/>
              </a:rPr>
              <a:t>Conization would be suitable to treat stage IB lesions smaller than 15-20mm with pathologic negative </a:t>
            </a:r>
            <a:r>
              <a:rPr lang="en-US" sz="1600" b="1" i="0" dirty="0" err="1">
                <a:solidFill>
                  <a:srgbClr val="212121"/>
                </a:solidFill>
                <a:effectLst/>
                <a:highlight>
                  <a:srgbClr val="FFFFFF"/>
                </a:highlight>
                <a:latin typeface="BlinkMacSystemFont"/>
              </a:rPr>
              <a:t>lymphnodes</a:t>
            </a:r>
            <a:r>
              <a:rPr lang="en-US" sz="1600" b="1" i="0" dirty="0">
                <a:solidFill>
                  <a:srgbClr val="212121"/>
                </a:solidFill>
                <a:effectLst/>
                <a:highlight>
                  <a:srgbClr val="FFFFFF"/>
                </a:highlight>
                <a:latin typeface="BlinkMacSystemFont"/>
              </a:rPr>
              <a:t>.</a:t>
            </a:r>
            <a:endParaRPr lang="el-GR" sz="1600" b="1" dirty="0"/>
          </a:p>
        </p:txBody>
      </p:sp>
    </p:spTree>
    <p:extLst>
      <p:ext uri="{BB962C8B-B14F-4D97-AF65-F5344CB8AC3E}">
        <p14:creationId xmlns:p14="http://schemas.microsoft.com/office/powerpoint/2010/main" val="4032862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5EB7D3-14A0-2FDD-C554-30E6A80D6266}"/>
              </a:ext>
            </a:extLst>
          </p:cNvPr>
          <p:cNvSpPr txBox="1"/>
          <p:nvPr/>
        </p:nvSpPr>
        <p:spPr>
          <a:xfrm>
            <a:off x="4845539" y="5619262"/>
            <a:ext cx="3876431" cy="276999"/>
          </a:xfrm>
          <a:prstGeom prst="rect">
            <a:avLst/>
          </a:prstGeom>
          <a:noFill/>
        </p:spPr>
        <p:txBody>
          <a:bodyPr wrap="square" rtlCol="0">
            <a:spAutoFit/>
          </a:bodyPr>
          <a:lstStyle/>
          <a:p>
            <a:pPr algn="r"/>
            <a:r>
              <a:rPr lang="en-US" sz="1200" i="1" dirty="0"/>
              <a:t>No conflict of interest</a:t>
            </a:r>
            <a:endParaRPr lang="el-GR" sz="1200" i="1" dirty="0"/>
          </a:p>
        </p:txBody>
      </p:sp>
    </p:spTree>
    <p:extLst>
      <p:ext uri="{BB962C8B-B14F-4D97-AF65-F5344CB8AC3E}">
        <p14:creationId xmlns:p14="http://schemas.microsoft.com/office/powerpoint/2010/main" val="1009012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BC621086-6FFB-2D60-F1B2-8472D049D5E2}"/>
              </a:ext>
            </a:extLst>
          </p:cNvPr>
          <p:cNvGraphicFramePr>
            <a:graphicFrameLocks noChangeAspect="1"/>
          </p:cNvGraphicFramePr>
          <p:nvPr>
            <p:extLst>
              <p:ext uri="{D42A27DB-BD31-4B8C-83A1-F6EECF244321}">
                <p14:modId xmlns:p14="http://schemas.microsoft.com/office/powerpoint/2010/main" val="1717142592"/>
              </p:ext>
            </p:extLst>
          </p:nvPr>
        </p:nvGraphicFramePr>
        <p:xfrm>
          <a:off x="1267619" y="339727"/>
          <a:ext cx="6608762" cy="2028334"/>
        </p:xfrm>
        <a:graphic>
          <a:graphicData uri="http://schemas.openxmlformats.org/presentationml/2006/ole">
            <mc:AlternateContent xmlns:mc="http://schemas.openxmlformats.org/markup-compatibility/2006">
              <mc:Choice xmlns:v="urn:schemas-microsoft-com:vml" Requires="v">
                <p:oleObj name="Image" r:id="rId2" imgW="6607994" imgH="2078567" progId="Photoshop.Image.13">
                  <p:embed/>
                </p:oleObj>
              </mc:Choice>
              <mc:Fallback>
                <p:oleObj name="Image" r:id="rId2" imgW="6607994" imgH="2078567" progId="Photoshop.Image.13">
                  <p:embed/>
                  <p:pic>
                    <p:nvPicPr>
                      <p:cNvPr id="0" name=""/>
                      <p:cNvPicPr/>
                      <p:nvPr/>
                    </p:nvPicPr>
                    <p:blipFill>
                      <a:blip r:embed="rId3"/>
                      <a:stretch>
                        <a:fillRect/>
                      </a:stretch>
                    </p:blipFill>
                    <p:spPr>
                      <a:xfrm>
                        <a:off x="1267619" y="339727"/>
                        <a:ext cx="6608762" cy="202833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2DE7C2E-2ADD-420D-A68B-ACEEC4D45D6E}"/>
              </a:ext>
            </a:extLst>
          </p:cNvPr>
          <p:cNvSpPr txBox="1"/>
          <p:nvPr/>
        </p:nvSpPr>
        <p:spPr>
          <a:xfrm>
            <a:off x="320430" y="2911223"/>
            <a:ext cx="8253046" cy="2186432"/>
          </a:xfrm>
          <a:prstGeom prst="rect">
            <a:avLst/>
          </a:prstGeom>
          <a:noFill/>
        </p:spPr>
        <p:txBody>
          <a:bodyPr wrap="square" rtlCol="0">
            <a:spAutoFit/>
          </a:bodyPr>
          <a:lstStyle/>
          <a:p>
            <a:pPr algn="l">
              <a:lnSpc>
                <a:spcPct val="200000"/>
              </a:lnSpc>
            </a:pPr>
            <a:r>
              <a:rPr lang="en-US" sz="1400" b="1" i="0" dirty="0">
                <a:solidFill>
                  <a:srgbClr val="212121"/>
                </a:solidFill>
                <a:effectLst/>
                <a:highlight>
                  <a:srgbClr val="FFFFFF"/>
                </a:highlight>
                <a:latin typeface="BlinkMacSystemFont"/>
              </a:rPr>
              <a:t>Simple Hysterectomy or Cone Biopsy + LN assessment</a:t>
            </a:r>
          </a:p>
          <a:p>
            <a:pPr algn="l">
              <a:lnSpc>
                <a:spcPct val="200000"/>
              </a:lnSpc>
            </a:pPr>
            <a:r>
              <a:rPr lang="en-US" sz="1400" b="0" i="0" dirty="0">
                <a:solidFill>
                  <a:srgbClr val="212121"/>
                </a:solidFill>
                <a:effectLst/>
                <a:highlight>
                  <a:srgbClr val="FFFFFF"/>
                </a:highlight>
                <a:latin typeface="BlinkMacSystemFont"/>
              </a:rPr>
              <a:t>Non-radical surgery in appropriately selected early-stage cervical cancer patients results in a </a:t>
            </a:r>
            <a:r>
              <a:rPr lang="en-US" sz="1400" b="1" i="0" dirty="0">
                <a:solidFill>
                  <a:srgbClr val="212121"/>
                </a:solidFill>
                <a:effectLst/>
                <a:highlight>
                  <a:srgbClr val="FFFFFF"/>
                </a:highlight>
                <a:latin typeface="BlinkMacSystemFont"/>
              </a:rPr>
              <a:t>low complication rate and excellent oncologic outcomes</a:t>
            </a:r>
            <a:r>
              <a:rPr lang="en-US" sz="1400" b="0" i="0" dirty="0">
                <a:solidFill>
                  <a:srgbClr val="212121"/>
                </a:solidFill>
                <a:effectLst/>
                <a:highlight>
                  <a:srgbClr val="FFFFFF"/>
                </a:highlight>
                <a:latin typeface="BlinkMacSystemFont"/>
              </a:rPr>
              <a:t>. This approach seems to be a reasonable option in well-selected patients.</a:t>
            </a:r>
          </a:p>
          <a:p>
            <a:pPr>
              <a:lnSpc>
                <a:spcPct val="200000"/>
              </a:lnSpc>
            </a:pPr>
            <a:endParaRPr lang="el-GR" sz="1400" dirty="0"/>
          </a:p>
        </p:txBody>
      </p:sp>
    </p:spTree>
    <p:extLst>
      <p:ext uri="{BB962C8B-B14F-4D97-AF65-F5344CB8AC3E}">
        <p14:creationId xmlns:p14="http://schemas.microsoft.com/office/powerpoint/2010/main" val="3730356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6F03A1-E4FA-C31C-2847-CBF97A5AFAB3}"/>
              </a:ext>
            </a:extLst>
          </p:cNvPr>
          <p:cNvSpPr txBox="1"/>
          <p:nvPr/>
        </p:nvSpPr>
        <p:spPr>
          <a:xfrm>
            <a:off x="365089" y="1570892"/>
            <a:ext cx="8583526" cy="2031325"/>
          </a:xfrm>
          <a:prstGeom prst="rect">
            <a:avLst/>
          </a:prstGeom>
          <a:noFill/>
        </p:spPr>
        <p:txBody>
          <a:bodyPr wrap="square" rtlCol="0">
            <a:spAutoFit/>
          </a:bodyPr>
          <a:lstStyle/>
          <a:p>
            <a:pPr algn="l"/>
            <a:r>
              <a:rPr lang="en-US" sz="1400" b="1" i="0" dirty="0">
                <a:solidFill>
                  <a:srgbClr val="212121"/>
                </a:solidFill>
                <a:effectLst/>
                <a:highlight>
                  <a:srgbClr val="FFFFFF"/>
                </a:highlight>
                <a:latin typeface="BlinkMacSystemFont"/>
              </a:rPr>
              <a:t>Results</a:t>
            </a:r>
          </a:p>
          <a:p>
            <a:pPr algn="l"/>
            <a:r>
              <a:rPr lang="en-US" sz="1400" b="0" i="0" dirty="0">
                <a:solidFill>
                  <a:srgbClr val="212121"/>
                </a:solidFill>
                <a:effectLst/>
                <a:highlight>
                  <a:srgbClr val="FFFFFF"/>
                </a:highlight>
                <a:latin typeface="BlinkMacSystemFont"/>
              </a:rPr>
              <a:t>The difference in recurrence rate between the class I and class III groups was not statistically significant (p &gt; 0.05). The 5-year overall survival rate was 93% and 91%, respectively (p &gt; 0.05). </a:t>
            </a:r>
            <a:r>
              <a:rPr lang="en-US" sz="1400" b="1" i="0" dirty="0">
                <a:solidFill>
                  <a:srgbClr val="FF0000"/>
                </a:solidFill>
                <a:effectLst/>
                <a:highlight>
                  <a:srgbClr val="FFFFFF"/>
                </a:highlight>
                <a:latin typeface="BlinkMacSystemFont"/>
              </a:rPr>
              <a:t>There were no significant differences in terms of recurrence rate or overall survival among patients with stage Ia2-Ib1 cervical cancer &lt; 2 cm who underwent class I or radical (class III) hysterectomy.</a:t>
            </a:r>
            <a:r>
              <a:rPr lang="en-US" sz="1400" b="0" i="0" dirty="0">
                <a:solidFill>
                  <a:srgbClr val="212121"/>
                </a:solidFill>
                <a:effectLst/>
                <a:highlight>
                  <a:srgbClr val="FFFFFF"/>
                </a:highlight>
                <a:latin typeface="BlinkMacSystemFont"/>
              </a:rPr>
              <a:t> Morbidity was proportional to the extent of radicality.</a:t>
            </a:r>
          </a:p>
          <a:p>
            <a:pPr algn="l"/>
            <a:r>
              <a:rPr lang="en-US" sz="1400" b="1" i="0" dirty="0">
                <a:solidFill>
                  <a:srgbClr val="212121"/>
                </a:solidFill>
                <a:effectLst/>
                <a:highlight>
                  <a:srgbClr val="FFFFFF"/>
                </a:highlight>
                <a:latin typeface="BlinkMacSystemFont"/>
              </a:rPr>
              <a:t>Conclusions</a:t>
            </a:r>
          </a:p>
          <a:p>
            <a:pPr algn="l"/>
            <a:r>
              <a:rPr lang="en-US" sz="1400" b="0" i="0" dirty="0">
                <a:solidFill>
                  <a:srgbClr val="212121"/>
                </a:solidFill>
                <a:effectLst/>
                <a:highlight>
                  <a:srgbClr val="FFFFFF"/>
                </a:highlight>
                <a:latin typeface="BlinkMacSystemFont"/>
              </a:rPr>
              <a:t>These data confirm the need for reducing surgical radicality in the treatment of patients with early cervical cancer, by tailoring the extent of resection according to the extent of disease.</a:t>
            </a:r>
          </a:p>
          <a:p>
            <a:endParaRPr lang="el-GR" sz="1400" dirty="0"/>
          </a:p>
        </p:txBody>
      </p:sp>
      <p:graphicFrame>
        <p:nvGraphicFramePr>
          <p:cNvPr id="2" name="Αντικείμενο 1">
            <a:extLst>
              <a:ext uri="{FF2B5EF4-FFF2-40B4-BE49-F238E27FC236}">
                <a16:creationId xmlns:a16="http://schemas.microsoft.com/office/drawing/2014/main" id="{9AFF4DF5-839B-0109-7331-27EB1F4536A4}"/>
              </a:ext>
            </a:extLst>
          </p:cNvPr>
          <p:cNvGraphicFramePr>
            <a:graphicFrameLocks noChangeAspect="1"/>
          </p:cNvGraphicFramePr>
          <p:nvPr>
            <p:extLst>
              <p:ext uri="{D42A27DB-BD31-4B8C-83A1-F6EECF244321}">
                <p14:modId xmlns:p14="http://schemas.microsoft.com/office/powerpoint/2010/main" val="4096078824"/>
              </p:ext>
            </p:extLst>
          </p:nvPr>
        </p:nvGraphicFramePr>
        <p:xfrm>
          <a:off x="1625600" y="4299299"/>
          <a:ext cx="5591156" cy="1486005"/>
        </p:xfrm>
        <a:graphic>
          <a:graphicData uri="http://schemas.openxmlformats.org/presentationml/2006/ole">
            <mc:AlternateContent xmlns:mc="http://schemas.openxmlformats.org/markup-compatibility/2006">
              <mc:Choice xmlns:v="urn:schemas-microsoft-com:vml" Requires="v">
                <p:oleObj name="Image" r:id="rId2" imgW="6578394" imgH="2234142" progId="Photoshop.Image.13">
                  <p:embed/>
                </p:oleObj>
              </mc:Choice>
              <mc:Fallback>
                <p:oleObj name="Image" r:id="rId2" imgW="6578394" imgH="2234142" progId="Photoshop.Image.13">
                  <p:embed/>
                  <p:pic>
                    <p:nvPicPr>
                      <p:cNvPr id="3" name="Αντικείμενο 2">
                        <a:extLst>
                          <a:ext uri="{FF2B5EF4-FFF2-40B4-BE49-F238E27FC236}">
                            <a16:creationId xmlns:a16="http://schemas.microsoft.com/office/drawing/2014/main" id="{9AFF4DF5-839B-0109-7331-27EB1F4536A4}"/>
                          </a:ext>
                        </a:extLst>
                      </p:cNvPr>
                      <p:cNvPicPr/>
                      <p:nvPr/>
                    </p:nvPicPr>
                    <p:blipFill>
                      <a:blip r:embed="rId3"/>
                      <a:stretch>
                        <a:fillRect/>
                      </a:stretch>
                    </p:blipFill>
                    <p:spPr>
                      <a:xfrm>
                        <a:off x="1625600" y="4299299"/>
                        <a:ext cx="5591156" cy="148600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3D98F66-3C3D-03D9-2815-968495EB4239}"/>
              </a:ext>
            </a:extLst>
          </p:cNvPr>
          <p:cNvSpPr txBox="1"/>
          <p:nvPr/>
        </p:nvSpPr>
        <p:spPr>
          <a:xfrm>
            <a:off x="439108" y="5947507"/>
            <a:ext cx="8171473" cy="584775"/>
          </a:xfrm>
          <a:prstGeom prst="rect">
            <a:avLst/>
          </a:prstGeom>
          <a:noFill/>
        </p:spPr>
        <p:txBody>
          <a:bodyPr wrap="square" rtlCol="0">
            <a:spAutoFit/>
          </a:bodyPr>
          <a:lstStyle/>
          <a:p>
            <a:r>
              <a:rPr lang="en-US" sz="1600" b="1" i="0" dirty="0">
                <a:solidFill>
                  <a:srgbClr val="212121"/>
                </a:solidFill>
                <a:effectLst/>
                <a:highlight>
                  <a:srgbClr val="FFFFFF"/>
                </a:highlight>
                <a:latin typeface="BlinkMacSystemFont"/>
              </a:rPr>
              <a:t>Class I hysterectomy oncological safe alternative to Class III radical hysterectomy in treatment of stage IB1 cervical cancer (tumor ≤ 2 cm)</a:t>
            </a:r>
            <a:endParaRPr lang="el-GR" sz="1600" b="1" dirty="0"/>
          </a:p>
        </p:txBody>
      </p:sp>
      <p:graphicFrame>
        <p:nvGraphicFramePr>
          <p:cNvPr id="6" name="Αντικείμενο 5">
            <a:extLst>
              <a:ext uri="{FF2B5EF4-FFF2-40B4-BE49-F238E27FC236}">
                <a16:creationId xmlns:a16="http://schemas.microsoft.com/office/drawing/2014/main" id="{ACE812BE-9E02-2813-238B-8B7012834259}"/>
              </a:ext>
            </a:extLst>
          </p:cNvPr>
          <p:cNvGraphicFramePr>
            <a:graphicFrameLocks noChangeAspect="1"/>
          </p:cNvGraphicFramePr>
          <p:nvPr>
            <p:extLst>
              <p:ext uri="{D42A27DB-BD31-4B8C-83A1-F6EECF244321}">
                <p14:modId xmlns:p14="http://schemas.microsoft.com/office/powerpoint/2010/main" val="2887701318"/>
              </p:ext>
            </p:extLst>
          </p:nvPr>
        </p:nvGraphicFramePr>
        <p:xfrm>
          <a:off x="1266091" y="66065"/>
          <a:ext cx="6962091" cy="1504827"/>
        </p:xfrm>
        <a:graphic>
          <a:graphicData uri="http://schemas.openxmlformats.org/presentationml/2006/ole">
            <mc:AlternateContent xmlns:mc="http://schemas.openxmlformats.org/markup-compatibility/2006">
              <mc:Choice xmlns:v="urn:schemas-microsoft-com:vml" Requires="v">
                <p:oleObj name="Image" r:id="rId4" imgW="10191948" imgH="2202392" progId="Photoshop.Image.13">
                  <p:embed/>
                </p:oleObj>
              </mc:Choice>
              <mc:Fallback>
                <p:oleObj name="Image" r:id="rId4" imgW="10191948" imgH="2202392" progId="Photoshop.Image.13">
                  <p:embed/>
                  <p:pic>
                    <p:nvPicPr>
                      <p:cNvPr id="0" name=""/>
                      <p:cNvPicPr/>
                      <p:nvPr/>
                    </p:nvPicPr>
                    <p:blipFill>
                      <a:blip r:embed="rId5"/>
                      <a:stretch>
                        <a:fillRect/>
                      </a:stretch>
                    </p:blipFill>
                    <p:spPr>
                      <a:xfrm>
                        <a:off x="1266091" y="66065"/>
                        <a:ext cx="6962091" cy="1504827"/>
                      </a:xfrm>
                      <a:prstGeom prst="rect">
                        <a:avLst/>
                      </a:prstGeom>
                    </p:spPr>
                  </p:pic>
                </p:oleObj>
              </mc:Fallback>
            </mc:AlternateContent>
          </a:graphicData>
        </a:graphic>
      </p:graphicFrame>
      <p:sp>
        <p:nvSpPr>
          <p:cNvPr id="7" name="Ορθογώνιο 6">
            <a:extLst>
              <a:ext uri="{FF2B5EF4-FFF2-40B4-BE49-F238E27FC236}">
                <a16:creationId xmlns:a16="http://schemas.microsoft.com/office/drawing/2014/main" id="{607BC5CA-095D-32F1-C96D-A5B52ABC5582}"/>
              </a:ext>
            </a:extLst>
          </p:cNvPr>
          <p:cNvSpPr/>
          <p:nvPr/>
        </p:nvSpPr>
        <p:spPr>
          <a:xfrm>
            <a:off x="187569" y="3683318"/>
            <a:ext cx="8761046"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44546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DC1955A7-5D66-ADA8-5F5A-471B9EF67D8B}"/>
              </a:ext>
            </a:extLst>
          </p:cNvPr>
          <p:cNvGraphicFramePr>
            <a:graphicFrameLocks noChangeAspect="1"/>
          </p:cNvGraphicFramePr>
          <p:nvPr>
            <p:extLst>
              <p:ext uri="{D42A27DB-BD31-4B8C-83A1-F6EECF244321}">
                <p14:modId xmlns:p14="http://schemas.microsoft.com/office/powerpoint/2010/main" val="1248698130"/>
              </p:ext>
            </p:extLst>
          </p:nvPr>
        </p:nvGraphicFramePr>
        <p:xfrm>
          <a:off x="1566008" y="136524"/>
          <a:ext cx="6121400" cy="3117850"/>
        </p:xfrm>
        <a:graphic>
          <a:graphicData uri="http://schemas.openxmlformats.org/presentationml/2006/ole">
            <mc:AlternateContent xmlns:mc="http://schemas.openxmlformats.org/markup-compatibility/2006">
              <mc:Choice xmlns:v="urn:schemas-microsoft-com:vml" Requires="v">
                <p:oleObj name="Image" r:id="rId2" imgW="6121723" imgH="3118203" progId="Photoshop.Image.13">
                  <p:embed/>
                </p:oleObj>
              </mc:Choice>
              <mc:Fallback>
                <p:oleObj name="Image" r:id="rId2" imgW="6121723" imgH="3118203" progId="Photoshop.Image.13">
                  <p:embed/>
                  <p:pic>
                    <p:nvPicPr>
                      <p:cNvPr id="0" name=""/>
                      <p:cNvPicPr/>
                      <p:nvPr/>
                    </p:nvPicPr>
                    <p:blipFill>
                      <a:blip r:embed="rId3"/>
                      <a:stretch>
                        <a:fillRect/>
                      </a:stretch>
                    </p:blipFill>
                    <p:spPr>
                      <a:xfrm>
                        <a:off x="1566008" y="136524"/>
                        <a:ext cx="6121400" cy="311785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FF97C9A-44FB-100E-8692-8F673C8AEC9E}"/>
              </a:ext>
            </a:extLst>
          </p:cNvPr>
          <p:cNvSpPr txBox="1"/>
          <p:nvPr/>
        </p:nvSpPr>
        <p:spPr>
          <a:xfrm>
            <a:off x="488462" y="3860800"/>
            <a:ext cx="8276491" cy="2308324"/>
          </a:xfrm>
          <a:prstGeom prst="rect">
            <a:avLst/>
          </a:prstGeom>
          <a:noFill/>
        </p:spPr>
        <p:txBody>
          <a:bodyPr wrap="square" rtlCol="0">
            <a:spAutoFit/>
          </a:bodyPr>
          <a:lstStyle/>
          <a:p>
            <a:pPr marL="285750" indent="-285750" algn="l">
              <a:buFont typeface="Arial" panose="020B0604020202020204" pitchFamily="34" charset="0"/>
              <a:buChar char="•"/>
            </a:pPr>
            <a:r>
              <a:rPr lang="en-US" sz="1600" b="0" i="0" dirty="0">
                <a:solidFill>
                  <a:srgbClr val="212121"/>
                </a:solidFill>
                <a:effectLst/>
                <a:highlight>
                  <a:srgbClr val="FFFFFF"/>
                </a:highlight>
                <a:latin typeface="BlinkMacSystemFont"/>
              </a:rPr>
              <a:t>SEER Database, n = 2571 pts</a:t>
            </a:r>
          </a:p>
          <a:p>
            <a:pPr marL="285750" indent="-285750" algn="l">
              <a:buFont typeface="Arial" panose="020B0604020202020204" pitchFamily="34" charset="0"/>
              <a:buChar char="•"/>
            </a:pPr>
            <a:endParaRPr lang="en-US" sz="1600" b="0" i="0" dirty="0">
              <a:solidFill>
                <a:srgbClr val="212121"/>
              </a:solidFill>
              <a:effectLst/>
              <a:highlight>
                <a:srgbClr val="FFFFFF"/>
              </a:highlight>
              <a:latin typeface="BlinkMacSystemFont"/>
            </a:endParaRPr>
          </a:p>
          <a:p>
            <a:pPr marL="285750" indent="-285750" algn="l">
              <a:buFont typeface="Arial" panose="020B0604020202020204" pitchFamily="34" charset="0"/>
              <a:buChar char="•"/>
            </a:pPr>
            <a:r>
              <a:rPr lang="en-US" sz="1600" b="0" i="0" dirty="0">
                <a:solidFill>
                  <a:srgbClr val="212121"/>
                </a:solidFill>
                <a:effectLst/>
                <a:highlight>
                  <a:srgbClr val="FFFFFF"/>
                </a:highlight>
                <a:latin typeface="BlinkMacSystemFont"/>
              </a:rPr>
              <a:t>This study assesses survival outcomes of those treated with less radical surgery (LRS; conization, trachelectomy, simple hysterectomy) compared to more radical surgery (MRS; modified radical, radical hysterectomy).</a:t>
            </a:r>
          </a:p>
          <a:p>
            <a:pPr marL="285750" indent="-285750" algn="l">
              <a:buFont typeface="Arial" panose="020B0604020202020204" pitchFamily="34" charset="0"/>
              <a:buChar char="•"/>
            </a:pPr>
            <a:endParaRPr lang="en-US" sz="1600" b="0" i="0" dirty="0">
              <a:solidFill>
                <a:srgbClr val="212121"/>
              </a:solidFill>
              <a:effectLst/>
              <a:highlight>
                <a:srgbClr val="FFFFFF"/>
              </a:highlight>
              <a:latin typeface="BlinkMacSystemFont"/>
            </a:endParaRPr>
          </a:p>
          <a:p>
            <a:pPr marL="285750" indent="-285750" algn="l">
              <a:buFont typeface="Arial" panose="020B0604020202020204" pitchFamily="34" charset="0"/>
              <a:buChar char="•"/>
            </a:pPr>
            <a:r>
              <a:rPr lang="en-US" sz="1600" b="1" i="0" dirty="0">
                <a:solidFill>
                  <a:srgbClr val="212121"/>
                </a:solidFill>
                <a:effectLst/>
                <a:highlight>
                  <a:srgbClr val="FFFFFF"/>
                </a:highlight>
                <a:latin typeface="BlinkMacSystemFont"/>
              </a:rPr>
              <a:t>In a select group of young women with stage IB1 cervical cancer, LRS compared to MRS does not appear to compromise DSS.</a:t>
            </a:r>
          </a:p>
          <a:p>
            <a:endParaRPr lang="el-GR" sz="1600" dirty="0"/>
          </a:p>
        </p:txBody>
      </p:sp>
    </p:spTree>
    <p:extLst>
      <p:ext uri="{BB962C8B-B14F-4D97-AF65-F5344CB8AC3E}">
        <p14:creationId xmlns:p14="http://schemas.microsoft.com/office/powerpoint/2010/main" val="2551992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Αντικείμενο 1">
            <a:extLst>
              <a:ext uri="{FF2B5EF4-FFF2-40B4-BE49-F238E27FC236}">
                <a16:creationId xmlns:a16="http://schemas.microsoft.com/office/drawing/2014/main" id="{5943E33D-758B-F6C1-C2AC-04E9CD88658B}"/>
              </a:ext>
            </a:extLst>
          </p:cNvPr>
          <p:cNvGraphicFramePr>
            <a:graphicFrameLocks noChangeAspect="1"/>
          </p:cNvGraphicFramePr>
          <p:nvPr/>
        </p:nvGraphicFramePr>
        <p:xfrm>
          <a:off x="1154906" y="105670"/>
          <a:ext cx="6834188" cy="2606675"/>
        </p:xfrm>
        <a:graphic>
          <a:graphicData uri="http://schemas.openxmlformats.org/presentationml/2006/ole">
            <mc:AlternateContent xmlns:mc="http://schemas.openxmlformats.org/markup-compatibility/2006">
              <mc:Choice xmlns:v="urn:schemas-microsoft-com:vml" Requires="v">
                <p:oleObj name="Image" r:id="rId2" imgW="6834920" imgH="2607381" progId="Photoshop.Image.13">
                  <p:embed/>
                </p:oleObj>
              </mc:Choice>
              <mc:Fallback>
                <p:oleObj name="Image" r:id="rId2" imgW="6834920" imgH="2607381" progId="Photoshop.Image.13">
                  <p:embed/>
                  <p:pic>
                    <p:nvPicPr>
                      <p:cNvPr id="2" name="Αντικείμενο 1">
                        <a:extLst>
                          <a:ext uri="{FF2B5EF4-FFF2-40B4-BE49-F238E27FC236}">
                            <a16:creationId xmlns:a16="http://schemas.microsoft.com/office/drawing/2014/main" id="{5943E33D-758B-F6C1-C2AC-04E9CD88658B}"/>
                          </a:ext>
                        </a:extLst>
                      </p:cNvPr>
                      <p:cNvPicPr/>
                      <p:nvPr/>
                    </p:nvPicPr>
                    <p:blipFill>
                      <a:blip r:embed="rId3"/>
                      <a:stretch>
                        <a:fillRect/>
                      </a:stretch>
                    </p:blipFill>
                    <p:spPr>
                      <a:xfrm>
                        <a:off x="1154906" y="105670"/>
                        <a:ext cx="6834188" cy="26066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B8C6355-EEA1-4CB5-E2E4-7ACC04639BC5}"/>
              </a:ext>
            </a:extLst>
          </p:cNvPr>
          <p:cNvSpPr txBox="1"/>
          <p:nvPr/>
        </p:nvSpPr>
        <p:spPr>
          <a:xfrm>
            <a:off x="490451" y="3445626"/>
            <a:ext cx="8179724" cy="2308324"/>
          </a:xfrm>
          <a:prstGeom prst="rect">
            <a:avLst/>
          </a:prstGeom>
          <a:noFill/>
        </p:spPr>
        <p:txBody>
          <a:bodyPr wrap="square" rtlCol="0">
            <a:spAutoFit/>
          </a:bodyPr>
          <a:lstStyle/>
          <a:p>
            <a:pPr algn="l"/>
            <a:r>
              <a:rPr lang="en-US" b="1" i="0" dirty="0">
                <a:solidFill>
                  <a:srgbClr val="212121"/>
                </a:solidFill>
                <a:effectLst/>
                <a:highlight>
                  <a:srgbClr val="FFFFFF"/>
                </a:highlight>
                <a:latin typeface="BlinkMacSystemFont"/>
              </a:rPr>
              <a:t>Conclusion</a:t>
            </a:r>
          </a:p>
          <a:p>
            <a:pPr algn="l"/>
            <a:endParaRPr lang="en-US" b="1" dirty="0">
              <a:solidFill>
                <a:srgbClr val="212121"/>
              </a:solidFill>
              <a:highlight>
                <a:srgbClr val="FFFFFF"/>
              </a:highlight>
              <a:latin typeface="BlinkMacSystemFont"/>
            </a:endParaRPr>
          </a:p>
          <a:p>
            <a:pPr algn="l"/>
            <a:r>
              <a:rPr lang="en-US" b="0" i="0" dirty="0">
                <a:solidFill>
                  <a:srgbClr val="212121"/>
                </a:solidFill>
                <a:effectLst/>
                <a:highlight>
                  <a:srgbClr val="FFFFFF"/>
                </a:highlight>
                <a:latin typeface="BlinkMacSystemFont"/>
              </a:rPr>
              <a:t>This meta-analysis suggested there are </a:t>
            </a:r>
            <a:r>
              <a:rPr lang="en-US" b="1" i="0" dirty="0">
                <a:solidFill>
                  <a:srgbClr val="212121"/>
                </a:solidFill>
                <a:effectLst/>
                <a:highlight>
                  <a:srgbClr val="FFFFFF"/>
                </a:highlight>
                <a:latin typeface="BlinkMacSystemFont"/>
              </a:rPr>
              <a:t>no significant differences in terms of both recurrence rate and overall survival among patients with stage IA2-IB1 cervical cancer undergoing SH or RH, </a:t>
            </a:r>
            <a:r>
              <a:rPr lang="en-US" b="0" i="0" dirty="0">
                <a:solidFill>
                  <a:srgbClr val="212121"/>
                </a:solidFill>
                <a:effectLst/>
                <a:highlight>
                  <a:srgbClr val="FFFFFF"/>
                </a:highlight>
                <a:latin typeface="BlinkMacSystemFont"/>
              </a:rPr>
              <a:t>while the SH group has better surgery-related outcomes. These data confirm the need to narrow the indication for RH in early-stage cervical cancer.</a:t>
            </a:r>
          </a:p>
          <a:p>
            <a:endParaRPr lang="el-GR" dirty="0"/>
          </a:p>
        </p:txBody>
      </p:sp>
    </p:spTree>
    <p:extLst>
      <p:ext uri="{BB962C8B-B14F-4D97-AF65-F5344CB8AC3E}">
        <p14:creationId xmlns:p14="http://schemas.microsoft.com/office/powerpoint/2010/main" val="155185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0DED4DA2-91C6-CDCB-5449-E5E65102B02B}"/>
              </a:ext>
            </a:extLst>
          </p:cNvPr>
          <p:cNvGraphicFramePr>
            <a:graphicFrameLocks noChangeAspect="1"/>
          </p:cNvGraphicFramePr>
          <p:nvPr>
            <p:extLst>
              <p:ext uri="{D42A27DB-BD31-4B8C-83A1-F6EECF244321}">
                <p14:modId xmlns:p14="http://schemas.microsoft.com/office/powerpoint/2010/main" val="1952252879"/>
              </p:ext>
            </p:extLst>
          </p:nvPr>
        </p:nvGraphicFramePr>
        <p:xfrm>
          <a:off x="1082485" y="1726373"/>
          <a:ext cx="7432865" cy="2546107"/>
        </p:xfrm>
        <a:graphic>
          <a:graphicData uri="http://schemas.openxmlformats.org/presentationml/2006/ole">
            <mc:AlternateContent xmlns:mc="http://schemas.openxmlformats.org/markup-compatibility/2006">
              <mc:Choice xmlns:v="urn:schemas-microsoft-com:vml" Requires="v">
                <p:oleObj name="Image" r:id="rId2" imgW="6145684" imgH="2105731" progId="Photoshop.Image.13">
                  <p:embed/>
                </p:oleObj>
              </mc:Choice>
              <mc:Fallback>
                <p:oleObj name="Image" r:id="rId2" imgW="6145684" imgH="2105731" progId="Photoshop.Image.13">
                  <p:embed/>
                  <p:pic>
                    <p:nvPicPr>
                      <p:cNvPr id="0" name=""/>
                      <p:cNvPicPr/>
                      <p:nvPr/>
                    </p:nvPicPr>
                    <p:blipFill>
                      <a:blip r:embed="rId3"/>
                      <a:stretch>
                        <a:fillRect/>
                      </a:stretch>
                    </p:blipFill>
                    <p:spPr>
                      <a:xfrm>
                        <a:off x="1082485" y="1726373"/>
                        <a:ext cx="7432865" cy="254610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9EDAB5A-CCEB-DDAE-C5E9-E578B8F722E5}"/>
              </a:ext>
            </a:extLst>
          </p:cNvPr>
          <p:cNvSpPr txBox="1"/>
          <p:nvPr/>
        </p:nvSpPr>
        <p:spPr>
          <a:xfrm>
            <a:off x="429846" y="4627628"/>
            <a:ext cx="8284307" cy="2031325"/>
          </a:xfrm>
          <a:prstGeom prst="rect">
            <a:avLst/>
          </a:prstGeom>
          <a:noFill/>
        </p:spPr>
        <p:txBody>
          <a:bodyPr wrap="square" rtlCol="0">
            <a:spAutoFit/>
          </a:bodyPr>
          <a:lstStyle/>
          <a:p>
            <a:pPr algn="l"/>
            <a:r>
              <a:rPr lang="en-US" i="0" dirty="0">
                <a:solidFill>
                  <a:srgbClr val="212121"/>
                </a:solidFill>
                <a:effectLst/>
                <a:highlight>
                  <a:srgbClr val="FFFFFF"/>
                </a:highlight>
                <a:latin typeface="BlinkMacSystemFont"/>
              </a:rPr>
              <a:t>SH</a:t>
            </a:r>
            <a:r>
              <a:rPr lang="en-US" b="0" i="0" dirty="0">
                <a:solidFill>
                  <a:srgbClr val="212121"/>
                </a:solidFill>
                <a:effectLst/>
                <a:highlight>
                  <a:srgbClr val="FFFFFF"/>
                </a:highlight>
                <a:latin typeface="BlinkMacSystemFont"/>
              </a:rPr>
              <a:t> vs RH for women with early-stage cervical cancer.</a:t>
            </a:r>
          </a:p>
          <a:p>
            <a:pPr algn="l"/>
            <a:endParaRPr lang="en-US" b="0" i="0" dirty="0">
              <a:solidFill>
                <a:srgbClr val="212121"/>
              </a:solidFill>
              <a:effectLst/>
              <a:highlight>
                <a:srgbClr val="FFFFFF"/>
              </a:highlight>
              <a:latin typeface="BlinkMacSystemFont"/>
            </a:endParaRPr>
          </a:p>
          <a:p>
            <a:pPr algn="l"/>
            <a:r>
              <a:rPr lang="en-US" b="0" i="0" dirty="0">
                <a:solidFill>
                  <a:srgbClr val="212121"/>
                </a:solidFill>
                <a:effectLst/>
                <a:highlight>
                  <a:srgbClr val="FFFFFF"/>
                </a:highlight>
                <a:latin typeface="BlinkMacSystemFont"/>
              </a:rPr>
              <a:t>Although there was no association between surgical radicality and survival for women with stage IA2 tumors, there was a </a:t>
            </a:r>
            <a:r>
              <a:rPr lang="en-US" b="1" i="0" dirty="0">
                <a:solidFill>
                  <a:srgbClr val="212121"/>
                </a:solidFill>
                <a:effectLst/>
                <a:highlight>
                  <a:srgbClr val="FFFFFF"/>
                </a:highlight>
                <a:latin typeface="BlinkMacSystemFont"/>
              </a:rPr>
              <a:t>55% increase in mortality for women with stage IB1 neoplasms who underwent simple compared with radical hysterectomy</a:t>
            </a:r>
            <a:r>
              <a:rPr lang="en-US" b="0" i="0" dirty="0">
                <a:solidFill>
                  <a:srgbClr val="212121"/>
                </a:solidFill>
                <a:effectLst/>
                <a:highlight>
                  <a:srgbClr val="FFFFFF"/>
                </a:highlight>
                <a:latin typeface="BlinkMacSystemFont"/>
              </a:rPr>
              <a:t>. Radical hysterectomy is the treatment of choice for women with stage IB1 cervical cancer.</a:t>
            </a:r>
          </a:p>
          <a:p>
            <a:endParaRPr lang="el-GR" dirty="0"/>
          </a:p>
        </p:txBody>
      </p:sp>
      <p:sp>
        <p:nvSpPr>
          <p:cNvPr id="5" name="TextBox 4">
            <a:extLst>
              <a:ext uri="{FF2B5EF4-FFF2-40B4-BE49-F238E27FC236}">
                <a16:creationId xmlns:a16="http://schemas.microsoft.com/office/drawing/2014/main" id="{7FFC3A88-3504-52C9-4118-398A8069D1CC}"/>
              </a:ext>
            </a:extLst>
          </p:cNvPr>
          <p:cNvSpPr txBox="1"/>
          <p:nvPr/>
        </p:nvSpPr>
        <p:spPr>
          <a:xfrm>
            <a:off x="875322" y="678071"/>
            <a:ext cx="7260493" cy="461665"/>
          </a:xfrm>
          <a:prstGeom prst="rect">
            <a:avLst/>
          </a:prstGeom>
          <a:noFill/>
        </p:spPr>
        <p:txBody>
          <a:bodyPr wrap="square" rtlCol="0">
            <a:spAutoFit/>
          </a:bodyPr>
          <a:lstStyle/>
          <a:p>
            <a:pPr algn="ctr"/>
            <a:r>
              <a:rPr lang="en-US" sz="2400" b="1" dirty="0">
                <a:solidFill>
                  <a:srgbClr val="FF0000"/>
                </a:solidFill>
              </a:rPr>
              <a:t>In contrast one retrospective population based study</a:t>
            </a:r>
            <a:endParaRPr lang="el-GR" sz="2400" b="1" dirty="0">
              <a:solidFill>
                <a:srgbClr val="FF0000"/>
              </a:solidFill>
            </a:endParaRPr>
          </a:p>
        </p:txBody>
      </p:sp>
    </p:spTree>
    <p:extLst>
      <p:ext uri="{BB962C8B-B14F-4D97-AF65-F5344CB8AC3E}">
        <p14:creationId xmlns:p14="http://schemas.microsoft.com/office/powerpoint/2010/main" val="2403306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Αντικείμενο 1">
            <a:extLst>
              <a:ext uri="{FF2B5EF4-FFF2-40B4-BE49-F238E27FC236}">
                <a16:creationId xmlns:a16="http://schemas.microsoft.com/office/drawing/2014/main" id="{3CC5F3E1-9215-105E-04E3-060895F3BFD9}"/>
              </a:ext>
            </a:extLst>
          </p:cNvPr>
          <p:cNvGraphicFramePr>
            <a:graphicFrameLocks noChangeAspect="1"/>
          </p:cNvGraphicFramePr>
          <p:nvPr/>
        </p:nvGraphicFramePr>
        <p:xfrm>
          <a:off x="701242" y="208163"/>
          <a:ext cx="8045064" cy="2269029"/>
        </p:xfrm>
        <a:graphic>
          <a:graphicData uri="http://schemas.openxmlformats.org/presentationml/2006/ole">
            <mc:AlternateContent xmlns:mc="http://schemas.openxmlformats.org/markup-compatibility/2006">
              <mc:Choice xmlns:v="urn:schemas-microsoft-com:vml" Requires="v">
                <p:oleObj name="Image" r:id="rId2" imgW="7160157" imgH="2018947" progId="Photoshop.Image.13">
                  <p:embed/>
                </p:oleObj>
              </mc:Choice>
              <mc:Fallback>
                <p:oleObj name="Image" r:id="rId2" imgW="7160157" imgH="2018947" progId="Photoshop.Image.13">
                  <p:embed/>
                  <p:pic>
                    <p:nvPicPr>
                      <p:cNvPr id="2" name="Αντικείμενο 1">
                        <a:extLst>
                          <a:ext uri="{FF2B5EF4-FFF2-40B4-BE49-F238E27FC236}">
                            <a16:creationId xmlns:a16="http://schemas.microsoft.com/office/drawing/2014/main" id="{3CC5F3E1-9215-105E-04E3-060895F3BFD9}"/>
                          </a:ext>
                        </a:extLst>
                      </p:cNvPr>
                      <p:cNvPicPr/>
                      <p:nvPr/>
                    </p:nvPicPr>
                    <p:blipFill>
                      <a:blip r:embed="rId3"/>
                      <a:stretch>
                        <a:fillRect/>
                      </a:stretch>
                    </p:blipFill>
                    <p:spPr>
                      <a:xfrm>
                        <a:off x="701242" y="208163"/>
                        <a:ext cx="8045064" cy="226902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7AFB5D8B-67CB-EE31-FE05-DCFD20AD1580}"/>
              </a:ext>
            </a:extLst>
          </p:cNvPr>
          <p:cNvSpPr txBox="1"/>
          <p:nvPr/>
        </p:nvSpPr>
        <p:spPr>
          <a:xfrm>
            <a:off x="433578" y="2895650"/>
            <a:ext cx="8312728" cy="2677656"/>
          </a:xfrm>
          <a:prstGeom prst="rect">
            <a:avLst/>
          </a:prstGeom>
          <a:noFill/>
        </p:spPr>
        <p:txBody>
          <a:bodyPr wrap="square" rtlCol="0">
            <a:spAutoFit/>
          </a:bodyPr>
          <a:lstStyle/>
          <a:p>
            <a:r>
              <a:rPr lang="en-US" sz="1400" dirty="0"/>
              <a:t>RESULTS</a:t>
            </a:r>
          </a:p>
          <a:p>
            <a:r>
              <a:rPr lang="en-US" sz="1400" dirty="0"/>
              <a:t>A total of 21 studies were included, of which 3 were randomized control trials, 14 retrospective studies, 2 prospective studies, and 2 population-level data sets. The cohort included 2662 women who underwent simple hysterectomy, of which 36.1% had stage IA2 disease and 61.0% stage IB1 disease. </a:t>
            </a:r>
          </a:p>
          <a:p>
            <a:endParaRPr lang="en-US" sz="1400" dirty="0"/>
          </a:p>
          <a:p>
            <a:r>
              <a:rPr lang="en-US" sz="1400" dirty="0"/>
              <a:t>CONCLUSION</a:t>
            </a:r>
          </a:p>
          <a:p>
            <a:r>
              <a:rPr lang="en-US" sz="1400" b="1" dirty="0">
                <a:solidFill>
                  <a:srgbClr val="0070C0"/>
                </a:solidFill>
              </a:rPr>
              <a:t>The use of less radical surgery for women with stage IA2 and small volume IB1 cervical cancers appears favorable</a:t>
            </a:r>
            <a:r>
              <a:rPr lang="en-US" sz="1400" dirty="0"/>
              <a:t>. However, there is concern that simple hysterectomy in women with stage IB1 tumors may adversely impact survival. Overall, the quality of studies available is modest, limiting the conclusions that can be drawn from the available literature.</a:t>
            </a:r>
          </a:p>
          <a:p>
            <a:endParaRPr lang="en-US" sz="1400" dirty="0"/>
          </a:p>
          <a:p>
            <a:r>
              <a:rPr lang="en-US" sz="1400" b="1" dirty="0">
                <a:solidFill>
                  <a:srgbClr val="C00000"/>
                </a:solidFill>
              </a:rPr>
              <a:t>A death rate of 5.8% after simple hysterectomy as compared with 4.5% after radical hysterectomy.</a:t>
            </a:r>
            <a:endParaRPr lang="el-GR" sz="1400" b="1" dirty="0">
              <a:solidFill>
                <a:srgbClr val="C00000"/>
              </a:solidFill>
            </a:endParaRPr>
          </a:p>
        </p:txBody>
      </p:sp>
    </p:spTree>
    <p:extLst>
      <p:ext uri="{BB962C8B-B14F-4D97-AF65-F5344CB8AC3E}">
        <p14:creationId xmlns:p14="http://schemas.microsoft.com/office/powerpoint/2010/main" val="1961879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AE433BCB-DE6E-2FE1-5AF8-2553C78C0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628775"/>
            <a:ext cx="89884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2 - Ορθογώνιο">
            <a:extLst>
              <a:ext uri="{FF2B5EF4-FFF2-40B4-BE49-F238E27FC236}">
                <a16:creationId xmlns:a16="http://schemas.microsoft.com/office/drawing/2014/main" id="{B74FFC58-E4A1-6D99-5663-3703AD4E80BA}"/>
              </a:ext>
            </a:extLst>
          </p:cNvPr>
          <p:cNvSpPr>
            <a:spLocks noChangeArrowheads="1"/>
          </p:cNvSpPr>
          <p:nvPr/>
        </p:nvSpPr>
        <p:spPr bwMode="auto">
          <a:xfrm>
            <a:off x="5580063" y="6237288"/>
            <a:ext cx="3190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l-GR" sz="1400" i="1"/>
              <a:t>Reade CJ et al. Gynecol Oncol, 2013.</a:t>
            </a:r>
            <a:endParaRPr lang="el-GR" altLang="el-GR" sz="1400" i="1"/>
          </a:p>
        </p:txBody>
      </p:sp>
      <p:sp>
        <p:nvSpPr>
          <p:cNvPr id="118788" name="1 - TextBox">
            <a:extLst>
              <a:ext uri="{FF2B5EF4-FFF2-40B4-BE49-F238E27FC236}">
                <a16:creationId xmlns:a16="http://schemas.microsoft.com/office/drawing/2014/main" id="{6B763F81-82BF-5CFA-F812-6394DB2F9689}"/>
              </a:ext>
            </a:extLst>
          </p:cNvPr>
          <p:cNvSpPr txBox="1">
            <a:spLocks noChangeArrowheads="1"/>
          </p:cNvSpPr>
          <p:nvPr/>
        </p:nvSpPr>
        <p:spPr bwMode="auto">
          <a:xfrm>
            <a:off x="684213" y="0"/>
            <a:ext cx="7848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l-GR" altLang="el-GR" sz="2800" b="1" dirty="0">
              <a:solidFill>
                <a:srgbClr val="FF0000"/>
              </a:solidFill>
            </a:endParaRPr>
          </a:p>
          <a:p>
            <a:pPr algn="ctr" eaLnBrk="1" hangingPunct="1">
              <a:spcBef>
                <a:spcPct val="0"/>
              </a:spcBef>
              <a:buFontTx/>
              <a:buNone/>
            </a:pPr>
            <a:r>
              <a:rPr lang="en-US" altLang="el-GR" sz="2800" b="1" dirty="0">
                <a:solidFill>
                  <a:srgbClr val="FF0000"/>
                </a:solidFill>
              </a:rPr>
              <a:t>Conization </a:t>
            </a:r>
            <a:r>
              <a:rPr lang="en-US" altLang="el-GR" sz="2800" b="1" dirty="0" err="1">
                <a:solidFill>
                  <a:srgbClr val="FF0000"/>
                </a:solidFill>
              </a:rPr>
              <a:t>CaCx</a:t>
            </a:r>
            <a:r>
              <a:rPr lang="en-US" altLang="el-GR" sz="2800" b="1" dirty="0">
                <a:solidFill>
                  <a:srgbClr val="FF0000"/>
                </a:solidFill>
              </a:rPr>
              <a:t> ≥ IA</a:t>
            </a:r>
            <a:r>
              <a:rPr lang="en-US" altLang="el-GR" sz="2800" b="1" baseline="-25000" dirty="0">
                <a:solidFill>
                  <a:srgbClr val="FF0000"/>
                </a:solidFill>
              </a:rPr>
              <a:t>2</a:t>
            </a:r>
            <a:endParaRPr lang="el-GR" altLang="el-GR" sz="2800" b="1" baseline="-25000" dirty="0">
              <a:solidFill>
                <a:srgbClr val="FF0000"/>
              </a:solidFill>
            </a:endParaRPr>
          </a:p>
          <a:p>
            <a:pPr algn="ctr" eaLnBrk="1" hangingPunct="1">
              <a:spcBef>
                <a:spcPct val="0"/>
              </a:spcBef>
              <a:buFontTx/>
              <a:buNone/>
            </a:pPr>
            <a:endParaRPr lang="en-US" altLang="el-GR" sz="1400" i="1" dirty="0">
              <a:solidFill>
                <a:srgbClr val="FF0000"/>
              </a:solidFill>
            </a:endParaRPr>
          </a:p>
        </p:txBody>
      </p:sp>
      <p:sp>
        <p:nvSpPr>
          <p:cNvPr id="5" name="4 - Ορθογώνιο">
            <a:extLst>
              <a:ext uri="{FF2B5EF4-FFF2-40B4-BE49-F238E27FC236}">
                <a16:creationId xmlns:a16="http://schemas.microsoft.com/office/drawing/2014/main" id="{F9A1CEC1-A59D-C6E4-B887-3060ED72A838}"/>
              </a:ext>
            </a:extLst>
          </p:cNvPr>
          <p:cNvSpPr/>
          <p:nvPr/>
        </p:nvSpPr>
        <p:spPr>
          <a:xfrm>
            <a:off x="1649413" y="5307013"/>
            <a:ext cx="7162800" cy="35877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18790" name="4 - TextBox">
            <a:extLst>
              <a:ext uri="{FF2B5EF4-FFF2-40B4-BE49-F238E27FC236}">
                <a16:creationId xmlns:a16="http://schemas.microsoft.com/office/drawing/2014/main" id="{01F31806-34CE-B73A-E81F-49A703486702}"/>
              </a:ext>
            </a:extLst>
          </p:cNvPr>
          <p:cNvSpPr txBox="1">
            <a:spLocks noChangeArrowheads="1"/>
          </p:cNvSpPr>
          <p:nvPr/>
        </p:nvSpPr>
        <p:spPr bwMode="auto">
          <a:xfrm>
            <a:off x="250825" y="5853113"/>
            <a:ext cx="7777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l-GR" sz="1800" b="1" dirty="0">
                <a:solidFill>
                  <a:srgbClr val="0033CC"/>
                </a:solidFill>
              </a:rPr>
              <a:t>Cold knife cone</a:t>
            </a:r>
          </a:p>
          <a:p>
            <a:pPr eaLnBrk="1" hangingPunct="1">
              <a:spcBef>
                <a:spcPct val="0"/>
              </a:spcBef>
              <a:buFontTx/>
              <a:buNone/>
            </a:pPr>
            <a:r>
              <a:rPr lang="en-US" altLang="el-GR" sz="1800" b="1" dirty="0">
                <a:solidFill>
                  <a:srgbClr val="0033CC"/>
                </a:solidFill>
              </a:rPr>
              <a:t>LLETZ</a:t>
            </a:r>
          </a:p>
          <a:p>
            <a:pPr eaLnBrk="1" hangingPunct="1">
              <a:spcBef>
                <a:spcPct val="0"/>
              </a:spcBef>
              <a:buFontTx/>
              <a:buNone/>
            </a:pPr>
            <a:r>
              <a:rPr lang="en-US" altLang="el-GR" sz="1800" b="1" dirty="0">
                <a:solidFill>
                  <a:srgbClr val="0033CC"/>
                </a:solidFill>
              </a:rPr>
              <a:t>Laser conization</a:t>
            </a:r>
          </a:p>
          <a:p>
            <a:pPr algn="ctr" eaLnBrk="1" hangingPunct="1">
              <a:spcBef>
                <a:spcPct val="0"/>
              </a:spcBef>
              <a:buFontTx/>
              <a:buNone/>
            </a:pPr>
            <a:endParaRPr lang="el-GR" altLang="el-GR" sz="1800" b="1" dirty="0">
              <a:solidFill>
                <a:srgbClr val="0033CC"/>
              </a:solidFill>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9FFD70D4-8761-24D6-0C9D-AB51CE3C6C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0" y="1457325"/>
            <a:ext cx="824547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1">
            <a:extLst>
              <a:ext uri="{FF2B5EF4-FFF2-40B4-BE49-F238E27FC236}">
                <a16:creationId xmlns:a16="http://schemas.microsoft.com/office/drawing/2014/main" id="{9BA37785-C919-094A-8E99-D2D798FF2AD4}"/>
              </a:ext>
            </a:extLst>
          </p:cNvPr>
          <p:cNvSpPr txBox="1">
            <a:spLocks noChangeArrowheads="1"/>
          </p:cNvSpPr>
          <p:nvPr/>
        </p:nvSpPr>
        <p:spPr bwMode="auto">
          <a:xfrm>
            <a:off x="336550" y="71438"/>
            <a:ext cx="85804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800" b="1" dirty="0">
                <a:solidFill>
                  <a:srgbClr val="FF0000"/>
                </a:solidFill>
              </a:rPr>
              <a:t>Simple Trachelectomy </a:t>
            </a:r>
          </a:p>
          <a:p>
            <a:pPr algn="ctr" eaLnBrk="1" hangingPunct="1">
              <a:spcBef>
                <a:spcPct val="0"/>
              </a:spcBef>
              <a:buFontTx/>
              <a:buNone/>
            </a:pPr>
            <a:r>
              <a:rPr lang="en-US" altLang="el-GR" sz="2800" b="1" dirty="0">
                <a:solidFill>
                  <a:srgbClr val="FF0000"/>
                </a:solidFill>
              </a:rPr>
              <a:t>Conization</a:t>
            </a:r>
          </a:p>
        </p:txBody>
      </p:sp>
      <p:sp>
        <p:nvSpPr>
          <p:cNvPr id="120836" name="3 - TextBox">
            <a:extLst>
              <a:ext uri="{FF2B5EF4-FFF2-40B4-BE49-F238E27FC236}">
                <a16:creationId xmlns:a16="http://schemas.microsoft.com/office/drawing/2014/main" id="{DD46267A-AFE9-83A3-B853-84149B0B6DFF}"/>
              </a:ext>
            </a:extLst>
          </p:cNvPr>
          <p:cNvSpPr txBox="1">
            <a:spLocks noChangeArrowheads="1"/>
          </p:cNvSpPr>
          <p:nvPr/>
        </p:nvSpPr>
        <p:spPr bwMode="auto">
          <a:xfrm>
            <a:off x="4284663" y="6478588"/>
            <a:ext cx="6669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400" i="1"/>
              <a:t>Willows K, Lennox G, Covens A. Gynecol Oncol Res Pract, 2016.</a:t>
            </a:r>
            <a:endParaRPr lang="el-GR" altLang="el-GR" sz="1400" i="1"/>
          </a:p>
        </p:txBody>
      </p:sp>
      <p:sp>
        <p:nvSpPr>
          <p:cNvPr id="5" name="4 - Ορθογώνιο">
            <a:extLst>
              <a:ext uri="{FF2B5EF4-FFF2-40B4-BE49-F238E27FC236}">
                <a16:creationId xmlns:a16="http://schemas.microsoft.com/office/drawing/2014/main" id="{9E823AB0-417E-F0AC-C339-457FC0591B59}"/>
              </a:ext>
            </a:extLst>
          </p:cNvPr>
          <p:cNvSpPr/>
          <p:nvPr/>
        </p:nvSpPr>
        <p:spPr>
          <a:xfrm>
            <a:off x="4502150" y="5222875"/>
            <a:ext cx="3200400" cy="36036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AE43D03D-B535-F397-26E3-9EABF8C60D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9138"/>
            <a:ext cx="91773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2 - Ορθογώνιο">
            <a:extLst>
              <a:ext uri="{FF2B5EF4-FFF2-40B4-BE49-F238E27FC236}">
                <a16:creationId xmlns:a16="http://schemas.microsoft.com/office/drawing/2014/main" id="{3E8FE75C-14D2-9D18-A7F1-1FF84B1BC824}"/>
              </a:ext>
            </a:extLst>
          </p:cNvPr>
          <p:cNvSpPr>
            <a:spLocks noChangeArrowheads="1"/>
          </p:cNvSpPr>
          <p:nvPr/>
        </p:nvSpPr>
        <p:spPr bwMode="auto">
          <a:xfrm>
            <a:off x="5773738" y="6505575"/>
            <a:ext cx="3190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l-GR" sz="1400" i="1">
                <a:latin typeface="Arial" panose="020B0604020202020204" pitchFamily="34" charset="0"/>
              </a:rPr>
              <a:t>Reade CJ et al. Gynecol Oncol, 2013.</a:t>
            </a:r>
            <a:endParaRPr lang="el-GR" altLang="el-GR" sz="1400" i="1">
              <a:latin typeface="Arial" panose="020B0604020202020204" pitchFamily="34" charset="0"/>
            </a:endParaRPr>
          </a:p>
        </p:txBody>
      </p:sp>
      <p:sp>
        <p:nvSpPr>
          <p:cNvPr id="121860" name="1 - TextBox">
            <a:extLst>
              <a:ext uri="{FF2B5EF4-FFF2-40B4-BE49-F238E27FC236}">
                <a16:creationId xmlns:a16="http://schemas.microsoft.com/office/drawing/2014/main" id="{A08F163C-F5FE-A29F-5581-8D2B12D64040}"/>
              </a:ext>
            </a:extLst>
          </p:cNvPr>
          <p:cNvSpPr txBox="1">
            <a:spLocks noChangeArrowheads="1"/>
          </p:cNvSpPr>
          <p:nvPr/>
        </p:nvSpPr>
        <p:spPr bwMode="auto">
          <a:xfrm>
            <a:off x="-31750" y="214838"/>
            <a:ext cx="92408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400" b="1" dirty="0">
                <a:solidFill>
                  <a:srgbClr val="FF0000"/>
                </a:solidFill>
                <a:latin typeface="Arial" panose="020B0604020202020204" pitchFamily="34" charset="0"/>
              </a:rPr>
              <a:t>Simple Hysterectomy</a:t>
            </a:r>
          </a:p>
          <a:p>
            <a:pPr algn="ctr" eaLnBrk="1" hangingPunct="1">
              <a:spcBef>
                <a:spcPct val="0"/>
              </a:spcBef>
              <a:buFontTx/>
              <a:buNone/>
            </a:pPr>
            <a:r>
              <a:rPr lang="en-US" altLang="el-GR" sz="2400" b="1" dirty="0">
                <a:solidFill>
                  <a:srgbClr val="FF0000"/>
                </a:solidFill>
                <a:latin typeface="Arial" panose="020B0604020202020204" pitchFamily="34" charset="0"/>
              </a:rPr>
              <a:t>Simple Trachelectomy</a:t>
            </a:r>
          </a:p>
          <a:p>
            <a:pPr algn="ctr" eaLnBrk="1" hangingPunct="1">
              <a:spcBef>
                <a:spcPct val="0"/>
              </a:spcBef>
              <a:buFontTx/>
              <a:buNone/>
            </a:pPr>
            <a:r>
              <a:rPr lang="en-US" altLang="el-GR" sz="2400" b="1" dirty="0" err="1">
                <a:solidFill>
                  <a:srgbClr val="FF0000"/>
                </a:solidFill>
                <a:latin typeface="Arial" panose="020B0604020202020204" pitchFamily="34" charset="0"/>
              </a:rPr>
              <a:t>CaCx</a:t>
            </a:r>
            <a:r>
              <a:rPr lang="en-US" altLang="el-GR" sz="2400" b="1" dirty="0">
                <a:solidFill>
                  <a:srgbClr val="FF0000"/>
                </a:solidFill>
                <a:latin typeface="Arial" panose="020B0604020202020204" pitchFamily="34" charset="0"/>
              </a:rPr>
              <a:t> ≥ IA</a:t>
            </a:r>
            <a:r>
              <a:rPr lang="en-US" altLang="el-GR" sz="2400" b="1" baseline="-25000" dirty="0">
                <a:solidFill>
                  <a:srgbClr val="FF0000"/>
                </a:solidFill>
                <a:latin typeface="Arial" panose="020B0604020202020204" pitchFamily="34" charset="0"/>
              </a:rPr>
              <a:t>2</a:t>
            </a:r>
            <a:endParaRPr lang="en-US" altLang="el-GR" sz="1200" i="1" dirty="0">
              <a:solidFill>
                <a:srgbClr val="FF0000"/>
              </a:solidFill>
              <a:latin typeface="Arial" panose="020B0604020202020204" pitchFamily="34" charset="0"/>
            </a:endParaRPr>
          </a:p>
        </p:txBody>
      </p:sp>
      <p:sp>
        <p:nvSpPr>
          <p:cNvPr id="6" name="5 - Ορθογώνιο">
            <a:extLst>
              <a:ext uri="{FF2B5EF4-FFF2-40B4-BE49-F238E27FC236}">
                <a16:creationId xmlns:a16="http://schemas.microsoft.com/office/drawing/2014/main" id="{A690DC68-B54C-EF04-1A82-380F8F2DBCE8}"/>
              </a:ext>
            </a:extLst>
          </p:cNvPr>
          <p:cNvSpPr/>
          <p:nvPr/>
        </p:nvSpPr>
        <p:spPr>
          <a:xfrm>
            <a:off x="1371600" y="6110288"/>
            <a:ext cx="7494588" cy="3603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2">
            <a:extLst>
              <a:ext uri="{FF2B5EF4-FFF2-40B4-BE49-F238E27FC236}">
                <a16:creationId xmlns:a16="http://schemas.microsoft.com/office/drawing/2014/main" id="{4774B00E-36A9-463F-4A3E-3A23A04985CC}"/>
              </a:ext>
            </a:extLst>
          </p:cNvPr>
          <p:cNvSpPr txBox="1">
            <a:spLocks noChangeArrowheads="1"/>
          </p:cNvSpPr>
          <p:nvPr/>
        </p:nvSpPr>
        <p:spPr bwMode="auto">
          <a:xfrm>
            <a:off x="323850" y="188913"/>
            <a:ext cx="842486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l-GR" sz="2400" b="1">
                <a:solidFill>
                  <a:srgbClr val="FF0000"/>
                </a:solidFill>
                <a:latin typeface="Arial" panose="020B0604020202020204" pitchFamily="34" charset="0"/>
              </a:rPr>
              <a:t>ConCerv: A prospective trial of conservative surgery </a:t>
            </a:r>
          </a:p>
          <a:p>
            <a:pPr algn="ctr">
              <a:spcBef>
                <a:spcPct val="0"/>
              </a:spcBef>
              <a:buFontTx/>
              <a:buNone/>
            </a:pPr>
            <a:r>
              <a:rPr lang="en-US" altLang="el-GR" sz="2400" b="1">
                <a:solidFill>
                  <a:srgbClr val="FF0000"/>
                </a:solidFill>
                <a:latin typeface="Arial" panose="020B0604020202020204" pitchFamily="34" charset="0"/>
              </a:rPr>
              <a:t>for low-risk early stage cervical cancer</a:t>
            </a: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l-GR" altLang="el-GR" sz="2000">
              <a:latin typeface="Arial" panose="020B0604020202020204" pitchFamily="34" charset="0"/>
            </a:endParaRPr>
          </a:p>
          <a:p>
            <a:pPr>
              <a:spcBef>
                <a:spcPct val="0"/>
              </a:spcBef>
              <a:buFontTx/>
              <a:buNone/>
            </a:pPr>
            <a:endParaRPr lang="en-US" altLang="el-GR" sz="2000">
              <a:latin typeface="Arial" panose="020B0604020202020204" pitchFamily="34" charset="0"/>
            </a:endParaRPr>
          </a:p>
        </p:txBody>
      </p:sp>
      <p:graphicFrame>
        <p:nvGraphicFramePr>
          <p:cNvPr id="90115" name="Αντικείμενο 3">
            <a:extLst>
              <a:ext uri="{FF2B5EF4-FFF2-40B4-BE49-F238E27FC236}">
                <a16:creationId xmlns:a16="http://schemas.microsoft.com/office/drawing/2014/main" id="{8E355555-57CC-5A4E-1D0E-E3F9899B58EE}"/>
              </a:ext>
            </a:extLst>
          </p:cNvPr>
          <p:cNvGraphicFramePr>
            <a:graphicFrameLocks noChangeAspect="1"/>
          </p:cNvGraphicFramePr>
          <p:nvPr/>
        </p:nvGraphicFramePr>
        <p:xfrm>
          <a:off x="532015" y="1566112"/>
          <a:ext cx="7834854" cy="4443990"/>
        </p:xfrm>
        <a:graphic>
          <a:graphicData uri="http://schemas.openxmlformats.org/presentationml/2006/ole">
            <mc:AlternateContent xmlns:mc="http://schemas.openxmlformats.org/markup-compatibility/2006">
              <mc:Choice xmlns:v="urn:schemas-microsoft-com:vml" Requires="v">
                <p:oleObj name="Image" r:id="rId2" imgW="7009524" imgH="4482540" progId="Photoshop.Image.16">
                  <p:embed/>
                </p:oleObj>
              </mc:Choice>
              <mc:Fallback>
                <p:oleObj name="Image" r:id="rId2" imgW="7009524" imgH="4482540" progId="Photoshop.Image.16">
                  <p:embed/>
                  <p:pic>
                    <p:nvPicPr>
                      <p:cNvPr id="90115" name="Αντικείμενο 3">
                        <a:extLst>
                          <a:ext uri="{FF2B5EF4-FFF2-40B4-BE49-F238E27FC236}">
                            <a16:creationId xmlns:a16="http://schemas.microsoft.com/office/drawing/2014/main" id="{8E355555-57CC-5A4E-1D0E-E3F9899B5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15" y="1566112"/>
                        <a:ext cx="7834854" cy="4443990"/>
                      </a:xfrm>
                      <a:prstGeom prst="rect">
                        <a:avLst/>
                      </a:prstGeom>
                      <a:noFill/>
                      <a:ln>
                        <a:noFill/>
                      </a:ln>
                    </p:spPr>
                  </p:pic>
                </p:oleObj>
              </mc:Fallback>
            </mc:AlternateContent>
          </a:graphicData>
        </a:graphic>
      </p:graphicFrame>
      <p:sp>
        <p:nvSpPr>
          <p:cNvPr id="2" name="Ορθογώνιο 1">
            <a:extLst>
              <a:ext uri="{FF2B5EF4-FFF2-40B4-BE49-F238E27FC236}">
                <a16:creationId xmlns:a16="http://schemas.microsoft.com/office/drawing/2014/main" id="{8A69693B-997D-409D-A782-C2DAB03ADF31}"/>
              </a:ext>
            </a:extLst>
          </p:cNvPr>
          <p:cNvSpPr/>
          <p:nvPr/>
        </p:nvSpPr>
        <p:spPr>
          <a:xfrm>
            <a:off x="443254" y="5291888"/>
            <a:ext cx="8012376" cy="77531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D46FF7-4438-036A-8EDB-F518C1D3058C}"/>
              </a:ext>
            </a:extLst>
          </p:cNvPr>
          <p:cNvSpPr txBox="1"/>
          <p:nvPr/>
        </p:nvSpPr>
        <p:spPr>
          <a:xfrm>
            <a:off x="789354" y="695569"/>
            <a:ext cx="7901353" cy="512294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t>Radical Surgery / Morbidity</a:t>
            </a:r>
          </a:p>
          <a:p>
            <a:pPr marL="342900" indent="-342900">
              <a:lnSpc>
                <a:spcPct val="150000"/>
              </a:lnSpc>
              <a:buFont typeface="Arial" panose="020B0604020202020204" pitchFamily="34" charset="0"/>
              <a:buChar char="•"/>
            </a:pPr>
            <a:r>
              <a:rPr lang="en-US" sz="2000" dirty="0"/>
              <a:t>Concept / Philosophy of Less Radical Surgery</a:t>
            </a:r>
          </a:p>
          <a:p>
            <a:pPr>
              <a:lnSpc>
                <a:spcPct val="150000"/>
              </a:lnSpc>
            </a:pPr>
            <a:endParaRPr lang="en-US" sz="2000" dirty="0"/>
          </a:p>
          <a:p>
            <a:pPr>
              <a:lnSpc>
                <a:spcPct val="150000"/>
              </a:lnSpc>
            </a:pPr>
            <a:r>
              <a:rPr lang="en-US" sz="2000" b="1" dirty="0"/>
              <a:t>Oncological Safety</a:t>
            </a:r>
          </a:p>
          <a:p>
            <a:pPr marL="342900" indent="-342900">
              <a:lnSpc>
                <a:spcPct val="150000"/>
              </a:lnSpc>
              <a:buFont typeface="Arial" panose="020B0604020202020204" pitchFamily="34" charset="0"/>
              <a:buChar char="•"/>
            </a:pPr>
            <a:r>
              <a:rPr lang="en-US" sz="2000" dirty="0"/>
              <a:t>Simple Hysterectomy</a:t>
            </a:r>
          </a:p>
          <a:p>
            <a:pPr marL="342900" indent="-342900">
              <a:lnSpc>
                <a:spcPct val="150000"/>
              </a:lnSpc>
              <a:buFont typeface="Arial" panose="020B0604020202020204" pitchFamily="34" charset="0"/>
              <a:buChar char="•"/>
            </a:pPr>
            <a:r>
              <a:rPr lang="en-US" sz="2000" dirty="0"/>
              <a:t>Cone Biopsy</a:t>
            </a:r>
          </a:p>
          <a:p>
            <a:pPr marL="342900" indent="-342900">
              <a:lnSpc>
                <a:spcPct val="150000"/>
              </a:lnSpc>
              <a:buFont typeface="Arial" panose="020B0604020202020204" pitchFamily="34" charset="0"/>
              <a:buChar char="•"/>
            </a:pPr>
            <a:r>
              <a:rPr lang="en-US" sz="2000" dirty="0"/>
              <a:t>Simple trachelectomy</a:t>
            </a:r>
          </a:p>
          <a:p>
            <a:pPr marL="342900" indent="-342900">
              <a:lnSpc>
                <a:spcPct val="150000"/>
              </a:lnSpc>
              <a:buFont typeface="Arial" panose="020B0604020202020204" pitchFamily="34" charset="0"/>
              <a:buChar char="•"/>
            </a:pPr>
            <a:r>
              <a:rPr lang="en-US" sz="2000" dirty="0"/>
              <a:t>Lymph Node Assessment</a:t>
            </a:r>
          </a:p>
          <a:p>
            <a:pPr marL="342900" indent="-342900">
              <a:lnSpc>
                <a:spcPct val="150000"/>
              </a:lnSpc>
              <a:buFont typeface="Arial" panose="020B0604020202020204" pitchFamily="34" charset="0"/>
              <a:buChar char="•"/>
            </a:pPr>
            <a:r>
              <a:rPr lang="en-US" sz="2000" dirty="0"/>
              <a:t>Minimally Invasive Surgery</a:t>
            </a:r>
          </a:p>
          <a:p>
            <a:pPr>
              <a:lnSpc>
                <a:spcPct val="150000"/>
              </a:lnSpc>
            </a:pPr>
            <a:endParaRPr lang="en-US" sz="2000" dirty="0"/>
          </a:p>
          <a:p>
            <a:pPr>
              <a:lnSpc>
                <a:spcPct val="150000"/>
              </a:lnSpc>
            </a:pPr>
            <a:r>
              <a:rPr lang="en-US" sz="2000" b="1" dirty="0"/>
              <a:t>Conclusions </a:t>
            </a:r>
            <a:endParaRPr lang="el-GR" sz="2000" b="1" dirty="0"/>
          </a:p>
        </p:txBody>
      </p:sp>
      <p:sp>
        <p:nvSpPr>
          <p:cNvPr id="4" name="TextBox 3">
            <a:extLst>
              <a:ext uri="{FF2B5EF4-FFF2-40B4-BE49-F238E27FC236}">
                <a16:creationId xmlns:a16="http://schemas.microsoft.com/office/drawing/2014/main" id="{A0645836-5ABE-1843-CAE6-709E4AC6B36F}"/>
              </a:ext>
            </a:extLst>
          </p:cNvPr>
          <p:cNvSpPr txBox="1"/>
          <p:nvPr/>
        </p:nvSpPr>
        <p:spPr>
          <a:xfrm>
            <a:off x="4509477" y="4138202"/>
            <a:ext cx="2141415" cy="369332"/>
          </a:xfrm>
          <a:prstGeom prst="rect">
            <a:avLst/>
          </a:prstGeom>
          <a:noFill/>
        </p:spPr>
        <p:txBody>
          <a:bodyPr wrap="square" rtlCol="0">
            <a:spAutoFit/>
          </a:bodyPr>
          <a:lstStyle/>
          <a:p>
            <a:r>
              <a:rPr lang="en-US" dirty="0"/>
              <a:t>Less radical surgery</a:t>
            </a:r>
            <a:endParaRPr lang="el-GR" dirty="0"/>
          </a:p>
        </p:txBody>
      </p:sp>
      <p:sp>
        <p:nvSpPr>
          <p:cNvPr id="5" name="Δεξί άγκιστρο 4">
            <a:extLst>
              <a:ext uri="{FF2B5EF4-FFF2-40B4-BE49-F238E27FC236}">
                <a16:creationId xmlns:a16="http://schemas.microsoft.com/office/drawing/2014/main" id="{12B9BB9A-612A-6F4B-2FBD-9C3EC5AF6C75}"/>
              </a:ext>
            </a:extLst>
          </p:cNvPr>
          <p:cNvSpPr/>
          <p:nvPr/>
        </p:nvSpPr>
        <p:spPr>
          <a:xfrm>
            <a:off x="4149969" y="4079631"/>
            <a:ext cx="328246" cy="71901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3324960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1">
            <a:extLst>
              <a:ext uri="{FF2B5EF4-FFF2-40B4-BE49-F238E27FC236}">
                <a16:creationId xmlns:a16="http://schemas.microsoft.com/office/drawing/2014/main" id="{70D82CCC-06CE-4E98-6787-81C57C4E3A18}"/>
              </a:ext>
            </a:extLst>
          </p:cNvPr>
          <p:cNvSpPr txBox="1">
            <a:spLocks noChangeArrowheads="1"/>
          </p:cNvSpPr>
          <p:nvPr/>
        </p:nvSpPr>
        <p:spPr bwMode="auto">
          <a:xfrm>
            <a:off x="3630614" y="2849995"/>
            <a:ext cx="5513386" cy="334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ct val="0"/>
              </a:spcBef>
              <a:buFontTx/>
              <a:buNone/>
            </a:pPr>
            <a:endParaRPr lang="en-US" altLang="el-GR" sz="1100" dirty="0">
              <a:latin typeface="Arial" panose="020B0604020202020204" pitchFamily="34" charset="0"/>
            </a:endParaRPr>
          </a:p>
          <a:p>
            <a:pPr algn="ctr">
              <a:lnSpc>
                <a:spcPct val="150000"/>
              </a:lnSpc>
              <a:spcBef>
                <a:spcPct val="0"/>
              </a:spcBef>
              <a:buFontTx/>
              <a:buNone/>
            </a:pPr>
            <a:endParaRPr lang="en-US" altLang="el-GR" sz="1100" dirty="0">
              <a:latin typeface="Arial" panose="020B0604020202020204" pitchFamily="34" charset="0"/>
            </a:endParaRPr>
          </a:p>
          <a:p>
            <a:pPr algn="ctr">
              <a:lnSpc>
                <a:spcPct val="150000"/>
              </a:lnSpc>
              <a:spcBef>
                <a:spcPct val="0"/>
              </a:spcBef>
              <a:buFontTx/>
              <a:buNone/>
            </a:pPr>
            <a:endParaRPr lang="el-GR" altLang="el-GR" sz="1100" dirty="0">
              <a:latin typeface="Arial" panose="020B0604020202020204" pitchFamily="34" charset="0"/>
            </a:endParaRPr>
          </a:p>
          <a:p>
            <a:pPr>
              <a:lnSpc>
                <a:spcPct val="150000"/>
              </a:lnSpc>
              <a:spcBef>
                <a:spcPct val="0"/>
              </a:spcBef>
              <a:buFontTx/>
              <a:buNone/>
            </a:pPr>
            <a:r>
              <a:rPr lang="en-US" altLang="el-GR" sz="1600" b="1" dirty="0">
                <a:solidFill>
                  <a:srgbClr val="FF0000"/>
                </a:solidFill>
                <a:latin typeface="Arial" panose="020B0604020202020204" pitchFamily="34" charset="0"/>
              </a:rPr>
              <a:t>Primary Objective: </a:t>
            </a:r>
            <a:r>
              <a:rPr lang="en-US" altLang="el-GR" sz="1600" dirty="0">
                <a:latin typeface="Arial" panose="020B0604020202020204" pitchFamily="34" charset="0"/>
              </a:rPr>
              <a:t>Safety and feasibility of conservative surgery in early </a:t>
            </a:r>
            <a:r>
              <a:rPr lang="en-US" altLang="el-GR" sz="1600" dirty="0" err="1">
                <a:latin typeface="Arial" panose="020B0604020202020204" pitchFamily="34" charset="0"/>
              </a:rPr>
              <a:t>st.</a:t>
            </a:r>
            <a:r>
              <a:rPr lang="en-US" altLang="el-GR" sz="1600" dirty="0">
                <a:latin typeface="Arial" panose="020B0604020202020204" pitchFamily="34" charset="0"/>
              </a:rPr>
              <a:t> </a:t>
            </a:r>
            <a:r>
              <a:rPr lang="en-US" altLang="el-GR" sz="1600" dirty="0" err="1">
                <a:latin typeface="Arial" panose="020B0604020202020204" pitchFamily="34" charset="0"/>
              </a:rPr>
              <a:t>CaCx</a:t>
            </a:r>
            <a:r>
              <a:rPr lang="en-US" altLang="el-GR" sz="1600" dirty="0">
                <a:latin typeface="Arial" panose="020B0604020202020204" pitchFamily="34" charset="0"/>
              </a:rPr>
              <a:t>?</a:t>
            </a:r>
          </a:p>
          <a:p>
            <a:pPr>
              <a:lnSpc>
                <a:spcPct val="150000"/>
              </a:lnSpc>
              <a:spcBef>
                <a:spcPct val="0"/>
              </a:spcBef>
              <a:buFontTx/>
              <a:buNone/>
            </a:pPr>
            <a:r>
              <a:rPr lang="en-US" altLang="el-GR" sz="1600" b="1" dirty="0">
                <a:solidFill>
                  <a:srgbClr val="FF0000"/>
                </a:solidFill>
                <a:latin typeface="Arial" panose="020B0604020202020204" pitchFamily="34" charset="0"/>
                <a:sym typeface="Symbol" panose="05050102010706020507" pitchFamily="18" charset="2"/>
              </a:rPr>
              <a:t>Conservative Surgery Options:</a:t>
            </a:r>
          </a:p>
          <a:p>
            <a:pPr marL="285750" indent="-285750">
              <a:lnSpc>
                <a:spcPct val="150000"/>
              </a:lnSpc>
              <a:spcBef>
                <a:spcPct val="0"/>
              </a:spcBef>
            </a:pPr>
            <a:r>
              <a:rPr lang="en-US" altLang="el-GR" sz="1600" dirty="0">
                <a:latin typeface="Arial" panose="020B0604020202020204" pitchFamily="34" charset="0"/>
                <a:sym typeface="Symbol" panose="05050102010706020507" pitchFamily="18" charset="2"/>
              </a:rPr>
              <a:t>Future Fertility Desired: </a:t>
            </a:r>
            <a:r>
              <a:rPr lang="en-US" altLang="el-GR" sz="1600" b="1" dirty="0">
                <a:solidFill>
                  <a:srgbClr val="0070C0"/>
                </a:solidFill>
                <a:latin typeface="Arial" panose="020B0604020202020204" pitchFamily="34" charset="0"/>
                <a:sym typeface="Symbol" panose="05050102010706020507" pitchFamily="18" charset="2"/>
              </a:rPr>
              <a:t>Cone Bx</a:t>
            </a:r>
            <a:r>
              <a:rPr lang="en-US" altLang="el-GR" sz="1600" dirty="0">
                <a:latin typeface="Arial" panose="020B0604020202020204" pitchFamily="34" charset="0"/>
                <a:sym typeface="Symbol" panose="05050102010706020507" pitchFamily="18" charset="2"/>
              </a:rPr>
              <a:t> + PLN assessment </a:t>
            </a:r>
            <a:r>
              <a:rPr lang="en-US" altLang="el-GR" sz="1400" dirty="0">
                <a:latin typeface="Arial" panose="020B0604020202020204" pitchFamily="34" charset="0"/>
                <a:sym typeface="Symbol" panose="05050102010706020507" pitchFamily="18" charset="2"/>
              </a:rPr>
              <a:t>                                        </a:t>
            </a:r>
            <a:r>
              <a:rPr lang="el-GR" altLang="el-GR" sz="1400" dirty="0">
                <a:latin typeface="Arial" panose="020B0604020202020204" pitchFamily="34" charset="0"/>
                <a:sym typeface="Symbol" panose="05050102010706020507" pitchFamily="18" charset="2"/>
              </a:rPr>
              <a:t>		</a:t>
            </a:r>
            <a:r>
              <a:rPr lang="en-US" altLang="el-GR" sz="1400" dirty="0">
                <a:latin typeface="Arial" panose="020B0604020202020204" pitchFamily="34" charset="0"/>
                <a:sym typeface="Symbol" panose="05050102010706020507" pitchFamily="18" charset="2"/>
              </a:rPr>
              <a:t>(SLN or full PLND)</a:t>
            </a:r>
          </a:p>
          <a:p>
            <a:pPr marL="285750" indent="-285750">
              <a:lnSpc>
                <a:spcPct val="150000"/>
              </a:lnSpc>
              <a:spcBef>
                <a:spcPct val="0"/>
              </a:spcBef>
            </a:pPr>
            <a:r>
              <a:rPr lang="en-US" altLang="el-GR" sz="1600" dirty="0">
                <a:latin typeface="Arial" panose="020B0604020202020204" pitchFamily="34" charset="0"/>
                <a:sym typeface="Symbol" panose="05050102010706020507" pitchFamily="18" charset="2"/>
              </a:rPr>
              <a:t>Future Fertility NOT Desired: </a:t>
            </a:r>
            <a:r>
              <a:rPr lang="en-US" altLang="el-GR" sz="1600" b="1" dirty="0">
                <a:solidFill>
                  <a:srgbClr val="0070C0"/>
                </a:solidFill>
                <a:latin typeface="Arial" panose="020B0604020202020204" pitchFamily="34" charset="0"/>
                <a:sym typeface="Symbol" panose="05050102010706020507" pitchFamily="18" charset="2"/>
              </a:rPr>
              <a:t>Simple </a:t>
            </a:r>
            <a:r>
              <a:rPr lang="en-US" altLang="el-GR" sz="1600" b="1" dirty="0" err="1">
                <a:solidFill>
                  <a:srgbClr val="0070C0"/>
                </a:solidFill>
                <a:latin typeface="Arial" panose="020B0604020202020204" pitchFamily="34" charset="0"/>
                <a:sym typeface="Symbol" panose="05050102010706020507" pitchFamily="18" charset="2"/>
              </a:rPr>
              <a:t>hyst</a:t>
            </a:r>
            <a:r>
              <a:rPr lang="en-US" altLang="el-GR" sz="1600" b="1" dirty="0">
                <a:solidFill>
                  <a:srgbClr val="0070C0"/>
                </a:solidFill>
                <a:latin typeface="Arial" panose="020B0604020202020204" pitchFamily="34" charset="0"/>
                <a:sym typeface="Symbol" panose="05050102010706020507" pitchFamily="18" charset="2"/>
              </a:rPr>
              <a:t> </a:t>
            </a:r>
            <a:r>
              <a:rPr lang="en-US" altLang="el-GR" sz="1600" dirty="0">
                <a:latin typeface="Arial" panose="020B0604020202020204" pitchFamily="34" charset="0"/>
                <a:sym typeface="Symbol" panose="05050102010706020507" pitchFamily="18" charset="2"/>
              </a:rPr>
              <a:t>+  			</a:t>
            </a:r>
            <a:r>
              <a:rPr lang="en-US" altLang="el-GR" sz="1400" dirty="0">
                <a:latin typeface="Arial" panose="020B0604020202020204" pitchFamily="34" charset="0"/>
                <a:sym typeface="Symbol" panose="05050102010706020507" pitchFamily="18" charset="2"/>
              </a:rPr>
              <a:t>(PLN assessment ± SLN biopsy)</a:t>
            </a:r>
            <a:endParaRPr lang="el-GR" altLang="el-GR" sz="1100" dirty="0">
              <a:latin typeface="Arial" panose="020B0604020202020204" pitchFamily="34" charset="0"/>
            </a:endParaRPr>
          </a:p>
        </p:txBody>
      </p:sp>
      <p:graphicFrame>
        <p:nvGraphicFramePr>
          <p:cNvPr id="94211" name="Αντικείμενο 2">
            <a:extLst>
              <a:ext uri="{FF2B5EF4-FFF2-40B4-BE49-F238E27FC236}">
                <a16:creationId xmlns:a16="http://schemas.microsoft.com/office/drawing/2014/main" id="{5B6D8745-5726-F244-E163-3A0246993618}"/>
              </a:ext>
            </a:extLst>
          </p:cNvPr>
          <p:cNvGraphicFramePr>
            <a:graphicFrameLocks noChangeAspect="1"/>
          </p:cNvGraphicFramePr>
          <p:nvPr/>
        </p:nvGraphicFramePr>
        <p:xfrm>
          <a:off x="1010709" y="47449"/>
          <a:ext cx="6831013" cy="2344738"/>
        </p:xfrm>
        <a:graphic>
          <a:graphicData uri="http://schemas.openxmlformats.org/presentationml/2006/ole">
            <mc:AlternateContent xmlns:mc="http://schemas.openxmlformats.org/markup-compatibility/2006">
              <mc:Choice xmlns:v="urn:schemas-microsoft-com:vml" Requires="v">
                <p:oleObj name="Image" r:id="rId2" imgW="6830582" imgH="2345441" progId="Photoshop.Image.16">
                  <p:embed/>
                </p:oleObj>
              </mc:Choice>
              <mc:Fallback>
                <p:oleObj name="Image" r:id="rId2" imgW="6830582" imgH="2345441" progId="Photoshop.Image.16">
                  <p:embed/>
                  <p:pic>
                    <p:nvPicPr>
                      <p:cNvPr id="94211" name="Αντικείμενο 2">
                        <a:extLst>
                          <a:ext uri="{FF2B5EF4-FFF2-40B4-BE49-F238E27FC236}">
                            <a16:creationId xmlns:a16="http://schemas.microsoft.com/office/drawing/2014/main" id="{5B6D8745-5726-F244-E163-3A0246993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09" y="47449"/>
                        <a:ext cx="6831013"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AE012DC2-DB3C-241F-2F24-93FF662D693A}"/>
              </a:ext>
            </a:extLst>
          </p:cNvPr>
          <p:cNvSpPr txBox="1"/>
          <p:nvPr/>
        </p:nvSpPr>
        <p:spPr>
          <a:xfrm>
            <a:off x="209665" y="3879809"/>
            <a:ext cx="2954867"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70C0"/>
                </a:solidFill>
              </a:rPr>
              <a:t>Early Stage IA2-IB1</a:t>
            </a:r>
          </a:p>
          <a:p>
            <a:endParaRPr lang="en-US" dirty="0"/>
          </a:p>
          <a:p>
            <a:r>
              <a:rPr lang="en-US" b="1" dirty="0"/>
              <a:t>Low risk :</a:t>
            </a:r>
          </a:p>
          <a:p>
            <a:pPr marL="285750" indent="-285750">
              <a:buFont typeface="Arial" panose="020B0604020202020204" pitchFamily="34" charset="0"/>
              <a:buChar char="•"/>
            </a:pPr>
            <a:r>
              <a:rPr lang="en-US" dirty="0"/>
              <a:t>LVSI (-)</a:t>
            </a:r>
          </a:p>
          <a:p>
            <a:pPr marL="285750" indent="-285750">
              <a:buFont typeface="Arial" panose="020B0604020202020204" pitchFamily="34" charset="0"/>
              <a:buChar char="•"/>
            </a:pPr>
            <a:r>
              <a:rPr lang="en-US" dirty="0"/>
              <a:t>Negative cone margins               n =100 &lt; 2cm</a:t>
            </a:r>
          </a:p>
          <a:p>
            <a:pPr marL="285750" indent="-285750">
              <a:buFont typeface="Arial" panose="020B0604020202020204" pitchFamily="34" charset="0"/>
              <a:buChar char="•"/>
            </a:pPr>
            <a:r>
              <a:rPr lang="en-US" dirty="0"/>
              <a:t>&lt; 10 mm DOI</a:t>
            </a:r>
            <a:endParaRPr lang="el-GR" dirty="0"/>
          </a:p>
        </p:txBody>
      </p:sp>
      <p:sp>
        <p:nvSpPr>
          <p:cNvPr id="5" name="TextBox 4">
            <a:extLst>
              <a:ext uri="{FF2B5EF4-FFF2-40B4-BE49-F238E27FC236}">
                <a16:creationId xmlns:a16="http://schemas.microsoft.com/office/drawing/2014/main" id="{E62731DA-8B2F-BA8A-A965-E793C0E5CB2F}"/>
              </a:ext>
            </a:extLst>
          </p:cNvPr>
          <p:cNvSpPr txBox="1"/>
          <p:nvPr/>
        </p:nvSpPr>
        <p:spPr>
          <a:xfrm>
            <a:off x="2323307" y="2932424"/>
            <a:ext cx="4910667" cy="369332"/>
          </a:xfrm>
          <a:prstGeom prst="rect">
            <a:avLst/>
          </a:prstGeom>
          <a:noFill/>
        </p:spPr>
        <p:txBody>
          <a:bodyPr wrap="square" rtlCol="0">
            <a:spAutoFit/>
          </a:bodyPr>
          <a:lstStyle/>
          <a:p>
            <a:r>
              <a:rPr lang="en-US" b="1" dirty="0"/>
              <a:t>Single arm, International Prospective Study</a:t>
            </a:r>
            <a:endParaRPr lang="el-GR" b="1" dirty="0"/>
          </a:p>
        </p:txBody>
      </p:sp>
      <p:sp>
        <p:nvSpPr>
          <p:cNvPr id="6" name="Δεξί άγκιστρο 5">
            <a:extLst>
              <a:ext uri="{FF2B5EF4-FFF2-40B4-BE49-F238E27FC236}">
                <a16:creationId xmlns:a16="http://schemas.microsoft.com/office/drawing/2014/main" id="{E21859E4-5D4D-9DA5-C770-B1003C5BB849}"/>
              </a:ext>
            </a:extLst>
          </p:cNvPr>
          <p:cNvSpPr/>
          <p:nvPr/>
        </p:nvSpPr>
        <p:spPr>
          <a:xfrm>
            <a:off x="3014133" y="3674533"/>
            <a:ext cx="616481" cy="234473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 name="TextBox 2">
            <a:extLst>
              <a:ext uri="{FF2B5EF4-FFF2-40B4-BE49-F238E27FC236}">
                <a16:creationId xmlns:a16="http://schemas.microsoft.com/office/drawing/2014/main" id="{8BF2D0F3-4072-AFFD-ECF4-CA614DB34A17}"/>
              </a:ext>
            </a:extLst>
          </p:cNvPr>
          <p:cNvSpPr txBox="1"/>
          <p:nvPr/>
        </p:nvSpPr>
        <p:spPr>
          <a:xfrm>
            <a:off x="5580183" y="1219818"/>
            <a:ext cx="3188677" cy="261610"/>
          </a:xfrm>
          <a:prstGeom prst="rect">
            <a:avLst/>
          </a:prstGeom>
          <a:noFill/>
        </p:spPr>
        <p:txBody>
          <a:bodyPr wrap="square" rtlCol="0">
            <a:spAutoFit/>
          </a:bodyPr>
          <a:lstStyle/>
          <a:p>
            <a:r>
              <a:rPr lang="it-IT" sz="1100" i="1" dirty="0"/>
              <a:t>Int J Gynecol Cancer, 2021 </a:t>
            </a:r>
            <a:endParaRPr lang="el-GR" sz="1100"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91BD3-A21A-2B99-6E0A-270B5B270348}"/>
              </a:ext>
            </a:extLst>
          </p:cNvPr>
          <p:cNvSpPr txBox="1"/>
          <p:nvPr/>
        </p:nvSpPr>
        <p:spPr>
          <a:xfrm>
            <a:off x="339254" y="3256247"/>
            <a:ext cx="8173921" cy="2542363"/>
          </a:xfrm>
          <a:prstGeom prst="rect">
            <a:avLst/>
          </a:prstGeom>
          <a:noFill/>
        </p:spPr>
        <p:txBody>
          <a:bodyPr wrap="square">
            <a:spAutoFit/>
          </a:bodyPr>
          <a:lstStyle/>
          <a:p>
            <a:pPr marL="342900" indent="-342900">
              <a:lnSpc>
                <a:spcPct val="150000"/>
              </a:lnSpc>
              <a:buFont typeface="Arial" panose="020B0604020202020204" pitchFamily="34" charset="0"/>
              <a:buChar char="•"/>
              <a:defRPr/>
            </a:pPr>
            <a:r>
              <a:rPr lang="en-US" sz="1800" dirty="0">
                <a:solidFill>
                  <a:srgbClr val="002060"/>
                </a:solidFill>
              </a:rPr>
              <a:t>Conservative surgery was associated with a 3,5% recurrence rate and a LN (+) rate 5% (LN assessment is required)</a:t>
            </a:r>
          </a:p>
          <a:p>
            <a:pPr marL="342900" indent="-342900">
              <a:lnSpc>
                <a:spcPct val="150000"/>
              </a:lnSpc>
              <a:buFont typeface="Arial" panose="020B0604020202020204" pitchFamily="34" charset="0"/>
              <a:buChar char="•"/>
              <a:defRPr/>
            </a:pPr>
            <a:r>
              <a:rPr lang="en-US" sz="1800" b="1" dirty="0">
                <a:solidFill>
                  <a:srgbClr val="C00000"/>
                </a:solidFill>
              </a:rPr>
              <a:t>Conservative surgery is well tolerated and feasible in specific women with early stage low risk </a:t>
            </a:r>
            <a:r>
              <a:rPr lang="en-US" sz="1800" b="1" dirty="0" err="1">
                <a:solidFill>
                  <a:srgbClr val="C00000"/>
                </a:solidFill>
              </a:rPr>
              <a:t>CaCx</a:t>
            </a:r>
            <a:endParaRPr lang="en-US" sz="1800" b="1" dirty="0">
              <a:solidFill>
                <a:srgbClr val="C00000"/>
              </a:solidFill>
            </a:endParaRPr>
          </a:p>
          <a:p>
            <a:pPr marL="342900" indent="-342900">
              <a:lnSpc>
                <a:spcPct val="150000"/>
              </a:lnSpc>
              <a:buFont typeface="Arial" panose="020B0604020202020204" pitchFamily="34" charset="0"/>
              <a:buChar char="•"/>
              <a:defRPr/>
            </a:pPr>
            <a:r>
              <a:rPr lang="en-US" sz="1800" dirty="0">
                <a:solidFill>
                  <a:srgbClr val="002060"/>
                </a:solidFill>
              </a:rPr>
              <a:t>Further F/U is needed to determine if the long term oncologic outcomes of conservative surgery are equivalent to radical surgery</a:t>
            </a:r>
          </a:p>
        </p:txBody>
      </p:sp>
      <p:graphicFrame>
        <p:nvGraphicFramePr>
          <p:cNvPr id="2" name="Αντικείμενο 2">
            <a:extLst>
              <a:ext uri="{FF2B5EF4-FFF2-40B4-BE49-F238E27FC236}">
                <a16:creationId xmlns:a16="http://schemas.microsoft.com/office/drawing/2014/main" id="{F4E1581C-18B8-4B4B-381C-BDC04D20542F}"/>
              </a:ext>
            </a:extLst>
          </p:cNvPr>
          <p:cNvGraphicFramePr>
            <a:graphicFrameLocks noChangeAspect="1"/>
          </p:cNvGraphicFramePr>
          <p:nvPr/>
        </p:nvGraphicFramePr>
        <p:xfrm>
          <a:off x="832909" y="352249"/>
          <a:ext cx="7498291" cy="2344738"/>
        </p:xfrm>
        <a:graphic>
          <a:graphicData uri="http://schemas.openxmlformats.org/presentationml/2006/ole">
            <mc:AlternateContent xmlns:mc="http://schemas.openxmlformats.org/markup-compatibility/2006">
              <mc:Choice xmlns:v="urn:schemas-microsoft-com:vml" Requires="v">
                <p:oleObj name="Image" r:id="rId2" imgW="6830582" imgH="2345441" progId="Photoshop.Image.16">
                  <p:embed/>
                </p:oleObj>
              </mc:Choice>
              <mc:Fallback>
                <p:oleObj name="Image" r:id="rId2" imgW="6830582" imgH="2345441" progId="Photoshop.Image.16">
                  <p:embed/>
                  <p:pic>
                    <p:nvPicPr>
                      <p:cNvPr id="2" name="Αντικείμενο 2">
                        <a:extLst>
                          <a:ext uri="{FF2B5EF4-FFF2-40B4-BE49-F238E27FC236}">
                            <a16:creationId xmlns:a16="http://schemas.microsoft.com/office/drawing/2014/main" id="{F4E1581C-18B8-4B4B-381C-BDC04D205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09" y="352249"/>
                        <a:ext cx="7498291" cy="2344738"/>
                      </a:xfrm>
                      <a:prstGeom prst="rect">
                        <a:avLst/>
                      </a:prstGeom>
                      <a:noFill/>
                      <a:ln>
                        <a:noFill/>
                      </a:ln>
                    </p:spPr>
                  </p:pic>
                </p:oleObj>
              </mc:Fallback>
            </mc:AlternateContent>
          </a:graphicData>
        </a:graphic>
      </p:graphicFrame>
      <p:sp>
        <p:nvSpPr>
          <p:cNvPr id="4" name="TextBox 3">
            <a:extLst>
              <a:ext uri="{FF2B5EF4-FFF2-40B4-BE49-F238E27FC236}">
                <a16:creationId xmlns:a16="http://schemas.microsoft.com/office/drawing/2014/main" id="{25704D7C-1292-8FA8-59EA-65C4887D4B65}"/>
              </a:ext>
            </a:extLst>
          </p:cNvPr>
          <p:cNvSpPr txBox="1"/>
          <p:nvPr/>
        </p:nvSpPr>
        <p:spPr>
          <a:xfrm>
            <a:off x="5634891" y="1524618"/>
            <a:ext cx="3188677" cy="261610"/>
          </a:xfrm>
          <a:prstGeom prst="rect">
            <a:avLst/>
          </a:prstGeom>
          <a:noFill/>
        </p:spPr>
        <p:txBody>
          <a:bodyPr wrap="square" rtlCol="0">
            <a:spAutoFit/>
          </a:bodyPr>
          <a:lstStyle/>
          <a:p>
            <a:r>
              <a:rPr lang="it-IT" sz="1100" i="1" dirty="0"/>
              <a:t>Int J Gynecol Cancer, 2021 </a:t>
            </a:r>
            <a:endParaRPr lang="el-GR" sz="1100" i="1" dirty="0"/>
          </a:p>
        </p:txBody>
      </p:sp>
    </p:spTree>
    <p:extLst>
      <p:ext uri="{BB962C8B-B14F-4D97-AF65-F5344CB8AC3E}">
        <p14:creationId xmlns:p14="http://schemas.microsoft.com/office/powerpoint/2010/main" val="3158898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 TextBox">
            <a:extLst>
              <a:ext uri="{FF2B5EF4-FFF2-40B4-BE49-F238E27FC236}">
                <a16:creationId xmlns:a16="http://schemas.microsoft.com/office/drawing/2014/main" id="{0F43E504-ED31-D9BD-017F-746F2A2ABC6B}"/>
              </a:ext>
            </a:extLst>
          </p:cNvPr>
          <p:cNvSpPr txBox="1">
            <a:spLocks noChangeArrowheads="1"/>
          </p:cNvSpPr>
          <p:nvPr/>
        </p:nvSpPr>
        <p:spPr bwMode="auto">
          <a:xfrm>
            <a:off x="431800" y="300567"/>
            <a:ext cx="828040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000" b="1" dirty="0">
                <a:latin typeface="Arial" panose="020B0604020202020204" pitchFamily="34" charset="0"/>
              </a:rPr>
              <a:t>SHAPE</a:t>
            </a:r>
            <a:r>
              <a:rPr lang="en-US" altLang="el-GR" sz="1800" b="1" dirty="0">
                <a:solidFill>
                  <a:srgbClr val="FF0000"/>
                </a:solidFill>
                <a:latin typeface="Arial" panose="020B0604020202020204" pitchFamily="34" charset="0"/>
              </a:rPr>
              <a:t> Trial</a:t>
            </a:r>
          </a:p>
          <a:p>
            <a:pPr algn="ctr" eaLnBrk="1" hangingPunct="1">
              <a:spcBef>
                <a:spcPct val="0"/>
              </a:spcBef>
              <a:buFontTx/>
              <a:buNone/>
            </a:pPr>
            <a:r>
              <a:rPr lang="en-US" altLang="el-GR" sz="2000" b="1" dirty="0">
                <a:latin typeface="Arial" panose="020B0604020202020204" pitchFamily="34" charset="0"/>
              </a:rPr>
              <a:t>S</a:t>
            </a:r>
            <a:r>
              <a:rPr lang="en-US" altLang="el-GR" sz="1800" dirty="0">
                <a:solidFill>
                  <a:srgbClr val="FF0000"/>
                </a:solidFill>
                <a:latin typeface="Arial" panose="020B0604020202020204" pitchFamily="34" charset="0"/>
              </a:rPr>
              <a:t>imple </a:t>
            </a:r>
            <a:r>
              <a:rPr lang="en-US" altLang="el-GR" sz="2000" b="1" dirty="0">
                <a:latin typeface="Arial" panose="020B0604020202020204" pitchFamily="34" charset="0"/>
              </a:rPr>
              <a:t>H</a:t>
            </a:r>
            <a:r>
              <a:rPr lang="en-US" altLang="el-GR" sz="1800" dirty="0">
                <a:solidFill>
                  <a:srgbClr val="FF0000"/>
                </a:solidFill>
                <a:latin typeface="Arial" panose="020B0604020202020204" pitchFamily="34" charset="0"/>
              </a:rPr>
              <a:t>ysterectomy </a:t>
            </a:r>
            <a:r>
              <a:rPr lang="en-US" altLang="el-GR" sz="1800" b="1" dirty="0">
                <a:latin typeface="Arial" panose="020B0604020202020204" pitchFamily="34" charset="0"/>
              </a:rPr>
              <a:t>A</a:t>
            </a:r>
            <a:r>
              <a:rPr lang="en-US" altLang="el-GR" sz="1800" dirty="0">
                <a:solidFill>
                  <a:srgbClr val="FF0000"/>
                </a:solidFill>
                <a:latin typeface="Arial" panose="020B0604020202020204" pitchFamily="34" charset="0"/>
              </a:rPr>
              <a:t>nd </a:t>
            </a:r>
            <a:r>
              <a:rPr lang="en-US" altLang="el-GR" sz="1800" b="1" dirty="0">
                <a:latin typeface="Arial" panose="020B0604020202020204" pitchFamily="34" charset="0"/>
              </a:rPr>
              <a:t>P</a:t>
            </a:r>
            <a:r>
              <a:rPr lang="en-US" altLang="el-GR" sz="1800" dirty="0">
                <a:solidFill>
                  <a:srgbClr val="FF0000"/>
                </a:solidFill>
                <a:latin typeface="Arial" panose="020B0604020202020204" pitchFamily="34" charset="0"/>
              </a:rPr>
              <a:t>elvic node dissection in </a:t>
            </a:r>
            <a:r>
              <a:rPr lang="en-US" altLang="el-GR" sz="1800" b="1" dirty="0">
                <a:latin typeface="Arial" panose="020B0604020202020204" pitchFamily="34" charset="0"/>
              </a:rPr>
              <a:t>E</a:t>
            </a:r>
            <a:r>
              <a:rPr lang="en-US" altLang="el-GR" sz="1800" dirty="0">
                <a:solidFill>
                  <a:srgbClr val="FF0000"/>
                </a:solidFill>
                <a:latin typeface="Arial" panose="020B0604020202020204" pitchFamily="34" charset="0"/>
              </a:rPr>
              <a:t>arly </a:t>
            </a:r>
            <a:r>
              <a:rPr lang="en-US" altLang="el-GR" sz="1800" dirty="0" err="1">
                <a:solidFill>
                  <a:srgbClr val="FF0000"/>
                </a:solidFill>
                <a:latin typeface="Arial" panose="020B0604020202020204" pitchFamily="34" charset="0"/>
              </a:rPr>
              <a:t>CaCx</a:t>
            </a:r>
            <a:endParaRPr lang="en-US" altLang="el-GR" sz="1800" dirty="0">
              <a:solidFill>
                <a:srgbClr val="FF0000"/>
              </a:solidFill>
              <a:latin typeface="Arial" panose="020B0604020202020204" pitchFamily="34" charset="0"/>
            </a:endParaRPr>
          </a:p>
          <a:p>
            <a:pPr algn="ctr" eaLnBrk="1" hangingPunct="1">
              <a:spcBef>
                <a:spcPct val="0"/>
              </a:spcBef>
              <a:buFontTx/>
              <a:buNone/>
            </a:pPr>
            <a:endParaRPr lang="en-US" altLang="el-GR" sz="1800" dirty="0">
              <a:solidFill>
                <a:srgbClr val="FF0000"/>
              </a:solidFill>
              <a:latin typeface="Arial" panose="020B0604020202020204" pitchFamily="34" charset="0"/>
            </a:endParaRPr>
          </a:p>
          <a:p>
            <a:pPr eaLnBrk="1" hangingPunct="1">
              <a:spcBef>
                <a:spcPct val="0"/>
              </a:spcBef>
              <a:buFontTx/>
              <a:buNone/>
            </a:pPr>
            <a:endParaRPr lang="en-US" altLang="el-GR" sz="1400" dirty="0">
              <a:latin typeface="Arial" panose="020B0604020202020204" pitchFamily="34" charset="0"/>
            </a:endParaRPr>
          </a:p>
          <a:p>
            <a:pPr eaLnBrk="1" hangingPunct="1">
              <a:spcBef>
                <a:spcPct val="0"/>
              </a:spcBef>
              <a:buFontTx/>
              <a:buNone/>
            </a:pPr>
            <a:endParaRPr lang="el-GR" altLang="el-GR" sz="1400" dirty="0">
              <a:latin typeface="Arial" panose="020B0604020202020204" pitchFamily="34" charset="0"/>
            </a:endParaRPr>
          </a:p>
          <a:p>
            <a:pPr eaLnBrk="1" hangingPunct="1">
              <a:spcBef>
                <a:spcPct val="0"/>
              </a:spcBef>
              <a:buFontTx/>
              <a:buNone/>
            </a:pPr>
            <a:endParaRPr lang="en-US" altLang="el-GR" sz="1400" dirty="0">
              <a:latin typeface="Arial" panose="020B0604020202020204" pitchFamily="34" charset="0"/>
            </a:endParaRPr>
          </a:p>
          <a:p>
            <a:pPr eaLnBrk="1" hangingPunct="1">
              <a:spcBef>
                <a:spcPct val="0"/>
              </a:spcBef>
              <a:buFontTx/>
              <a:buNone/>
            </a:pPr>
            <a:endParaRPr lang="el-GR" altLang="el-GR" sz="1400" dirty="0">
              <a:latin typeface="Arial" panose="020B0604020202020204" pitchFamily="34" charset="0"/>
            </a:endParaRPr>
          </a:p>
          <a:p>
            <a:pPr eaLnBrk="1" hangingPunct="1">
              <a:lnSpc>
                <a:spcPct val="200000"/>
              </a:lnSpc>
              <a:spcBef>
                <a:spcPct val="0"/>
              </a:spcBef>
              <a:buFontTx/>
              <a:buNone/>
            </a:pPr>
            <a:r>
              <a:rPr lang="en-US" altLang="el-GR" sz="1800" dirty="0" err="1">
                <a:latin typeface="Arial" panose="020B0604020202020204" pitchFamily="34" charset="0"/>
              </a:rPr>
              <a:t>CaCx</a:t>
            </a:r>
            <a:r>
              <a:rPr lang="en-US" altLang="el-GR" sz="1800" dirty="0">
                <a:latin typeface="Arial" panose="020B0604020202020204" pitchFamily="34" charset="0"/>
              </a:rPr>
              <a:t> IA</a:t>
            </a:r>
            <a:r>
              <a:rPr lang="en-US" altLang="el-GR" sz="1800" baseline="-25000" dirty="0">
                <a:latin typeface="Arial" panose="020B0604020202020204" pitchFamily="34" charset="0"/>
              </a:rPr>
              <a:t>2</a:t>
            </a:r>
            <a:r>
              <a:rPr lang="en-US" altLang="el-GR" sz="1800" dirty="0">
                <a:latin typeface="Arial" panose="020B0604020202020204" pitchFamily="34" charset="0"/>
              </a:rPr>
              <a:t>, IB</a:t>
            </a:r>
            <a:r>
              <a:rPr lang="en-US" altLang="el-GR" sz="1800" baseline="-25000" dirty="0">
                <a:latin typeface="Arial" panose="020B0604020202020204" pitchFamily="34" charset="0"/>
              </a:rPr>
              <a:t>1</a:t>
            </a:r>
          </a:p>
          <a:p>
            <a:pPr eaLnBrk="1" hangingPunct="1">
              <a:lnSpc>
                <a:spcPct val="200000"/>
              </a:lnSpc>
              <a:spcBef>
                <a:spcPct val="0"/>
              </a:spcBef>
              <a:buFontTx/>
              <a:buNone/>
            </a:pPr>
            <a:r>
              <a:rPr lang="en-US" altLang="el-GR" sz="1800" dirty="0">
                <a:latin typeface="Arial" panose="020B0604020202020204" pitchFamily="34" charset="0"/>
              </a:rPr>
              <a:t>≤ 2 cm</a:t>
            </a:r>
            <a:endParaRPr lang="el-GR" altLang="el-GR" sz="1800" dirty="0">
              <a:latin typeface="Arial" panose="020B0604020202020204" pitchFamily="34" charset="0"/>
            </a:endParaRPr>
          </a:p>
          <a:p>
            <a:pPr eaLnBrk="1" hangingPunct="1">
              <a:lnSpc>
                <a:spcPct val="200000"/>
              </a:lnSpc>
              <a:spcBef>
                <a:spcPct val="0"/>
              </a:spcBef>
              <a:buFontTx/>
              <a:buNone/>
            </a:pPr>
            <a:r>
              <a:rPr lang="en-US" altLang="el-GR" sz="1800" dirty="0">
                <a:latin typeface="Arial" panose="020B0604020202020204" pitchFamily="34" charset="0"/>
              </a:rPr>
              <a:t>DOI &lt; 10mm</a:t>
            </a:r>
          </a:p>
          <a:p>
            <a:pPr eaLnBrk="1" hangingPunct="1">
              <a:lnSpc>
                <a:spcPct val="200000"/>
              </a:lnSpc>
              <a:spcBef>
                <a:spcPct val="0"/>
              </a:spcBef>
              <a:buFontTx/>
              <a:buNone/>
            </a:pPr>
            <a:r>
              <a:rPr lang="en-US" altLang="el-GR" sz="1800" dirty="0">
                <a:latin typeface="Arial" panose="020B0604020202020204" pitchFamily="34" charset="0"/>
              </a:rPr>
              <a:t>n = 700 pts</a:t>
            </a:r>
            <a:endParaRPr lang="el-GR" altLang="el-GR" sz="1800" dirty="0">
              <a:latin typeface="Arial" panose="020B0604020202020204" pitchFamily="34" charset="0"/>
            </a:endParaRPr>
          </a:p>
          <a:p>
            <a:pPr eaLnBrk="1" hangingPunct="1">
              <a:lnSpc>
                <a:spcPct val="200000"/>
              </a:lnSpc>
              <a:spcBef>
                <a:spcPct val="0"/>
              </a:spcBef>
              <a:buFontTx/>
              <a:buNone/>
            </a:pPr>
            <a:endParaRPr lang="en-US" altLang="el-GR" sz="1800" dirty="0">
              <a:latin typeface="Arial" panose="020B0604020202020204" pitchFamily="34" charset="0"/>
            </a:endParaRPr>
          </a:p>
          <a:p>
            <a:pPr eaLnBrk="1" hangingPunct="1">
              <a:lnSpc>
                <a:spcPct val="200000"/>
              </a:lnSpc>
              <a:spcBef>
                <a:spcPct val="0"/>
              </a:spcBef>
              <a:buFontTx/>
              <a:buNone/>
            </a:pPr>
            <a:r>
              <a:rPr lang="en-US" altLang="el-GR" sz="1800" dirty="0">
                <a:latin typeface="Arial" panose="020B0604020202020204" pitchFamily="34" charset="0"/>
              </a:rPr>
              <a:t>Assessing the oncologic outcomes of less radical procedures</a:t>
            </a:r>
          </a:p>
          <a:p>
            <a:pPr eaLnBrk="1" hangingPunct="1">
              <a:spcBef>
                <a:spcPct val="0"/>
              </a:spcBef>
              <a:buFontTx/>
              <a:buNone/>
            </a:pPr>
            <a:endParaRPr lang="en-US" altLang="el-GR" sz="1600" dirty="0">
              <a:latin typeface="Arial" panose="020B0604020202020204" pitchFamily="34" charset="0"/>
            </a:endParaRPr>
          </a:p>
        </p:txBody>
      </p:sp>
      <p:sp>
        <p:nvSpPr>
          <p:cNvPr id="107523" name="2 - TextBox">
            <a:extLst>
              <a:ext uri="{FF2B5EF4-FFF2-40B4-BE49-F238E27FC236}">
                <a16:creationId xmlns:a16="http://schemas.microsoft.com/office/drawing/2014/main" id="{63C17F50-31D9-D51B-952E-46F46934D5FB}"/>
              </a:ext>
            </a:extLst>
          </p:cNvPr>
          <p:cNvSpPr txBox="1">
            <a:spLocks noChangeArrowheads="1"/>
          </p:cNvSpPr>
          <p:nvPr/>
        </p:nvSpPr>
        <p:spPr bwMode="auto">
          <a:xfrm>
            <a:off x="2912269" y="2363701"/>
            <a:ext cx="5003800" cy="149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200000"/>
              </a:lnSpc>
              <a:spcBef>
                <a:spcPct val="0"/>
              </a:spcBef>
              <a:buFontTx/>
              <a:buNone/>
            </a:pPr>
            <a:r>
              <a:rPr lang="en-US" altLang="el-GR" sz="1600" b="1" dirty="0">
                <a:solidFill>
                  <a:srgbClr val="0070C0"/>
                </a:solidFill>
                <a:latin typeface="Arial" panose="020B0604020202020204" pitchFamily="34" charset="0"/>
              </a:rPr>
              <a:t>Radical Hysterectomy + LN assessment</a:t>
            </a:r>
          </a:p>
          <a:p>
            <a:pPr algn="ctr" eaLnBrk="1" hangingPunct="1">
              <a:lnSpc>
                <a:spcPct val="200000"/>
              </a:lnSpc>
              <a:spcBef>
                <a:spcPct val="0"/>
              </a:spcBef>
              <a:buFontTx/>
              <a:buNone/>
            </a:pPr>
            <a:r>
              <a:rPr lang="en-US" altLang="el-GR" sz="1600" b="1" dirty="0">
                <a:solidFill>
                  <a:srgbClr val="0070C0"/>
                </a:solidFill>
                <a:latin typeface="Arial" panose="020B0604020202020204" pitchFamily="34" charset="0"/>
              </a:rPr>
              <a:t>vs</a:t>
            </a:r>
            <a:endParaRPr lang="el-GR" altLang="el-GR" sz="1600" b="1" dirty="0">
              <a:solidFill>
                <a:srgbClr val="0070C0"/>
              </a:solidFill>
              <a:latin typeface="Arial" panose="020B0604020202020204" pitchFamily="34" charset="0"/>
            </a:endParaRPr>
          </a:p>
          <a:p>
            <a:pPr algn="ctr" eaLnBrk="1" hangingPunct="1">
              <a:lnSpc>
                <a:spcPct val="200000"/>
              </a:lnSpc>
              <a:spcBef>
                <a:spcPct val="0"/>
              </a:spcBef>
              <a:buFontTx/>
              <a:buNone/>
            </a:pPr>
            <a:r>
              <a:rPr lang="en-US" altLang="el-GR" sz="1600" b="1" dirty="0">
                <a:solidFill>
                  <a:srgbClr val="0070C0"/>
                </a:solidFill>
                <a:latin typeface="Arial" panose="020B0604020202020204" pitchFamily="34" charset="0"/>
              </a:rPr>
              <a:t>Simple Hysterectomy + LN assessment</a:t>
            </a:r>
            <a:endParaRPr lang="el-GR" altLang="el-GR" sz="1600" b="1" dirty="0">
              <a:solidFill>
                <a:srgbClr val="0070C0"/>
              </a:solidFill>
              <a:latin typeface="Arial" panose="020B0604020202020204" pitchFamily="34" charset="0"/>
            </a:endParaRPr>
          </a:p>
        </p:txBody>
      </p:sp>
      <p:sp>
        <p:nvSpPr>
          <p:cNvPr id="5" name="4 - Δεξιό άγκιστρο">
            <a:extLst>
              <a:ext uri="{FF2B5EF4-FFF2-40B4-BE49-F238E27FC236}">
                <a16:creationId xmlns:a16="http://schemas.microsoft.com/office/drawing/2014/main" id="{7397E383-7858-E496-D7D2-DC856473E62A}"/>
              </a:ext>
            </a:extLst>
          </p:cNvPr>
          <p:cNvSpPr/>
          <p:nvPr/>
        </p:nvSpPr>
        <p:spPr>
          <a:xfrm>
            <a:off x="2624138" y="2107671"/>
            <a:ext cx="576262" cy="2141537"/>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l-GR" sz="1400"/>
          </a:p>
        </p:txBody>
      </p:sp>
      <p:sp>
        <p:nvSpPr>
          <p:cNvPr id="107525" name="5 - Ορθογώνιο">
            <a:extLst>
              <a:ext uri="{FF2B5EF4-FFF2-40B4-BE49-F238E27FC236}">
                <a16:creationId xmlns:a16="http://schemas.microsoft.com/office/drawing/2014/main" id="{9AB10711-74B8-5279-2450-3D10B7119059}"/>
              </a:ext>
            </a:extLst>
          </p:cNvPr>
          <p:cNvSpPr>
            <a:spLocks noChangeArrowheads="1"/>
          </p:cNvSpPr>
          <p:nvPr/>
        </p:nvSpPr>
        <p:spPr bwMode="auto">
          <a:xfrm>
            <a:off x="6485236" y="6381750"/>
            <a:ext cx="2039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1200" i="1">
                <a:latin typeface="Arial" panose="020B0604020202020204" pitchFamily="34" charset="0"/>
              </a:rPr>
              <a:t>Plante M. The SHAPE trial.</a:t>
            </a:r>
            <a:endParaRPr lang="el-GR" altLang="el-GR" sz="1200" i="1">
              <a:latin typeface="Arial" panose="020B0604020202020204" pitchFamily="34" charset="0"/>
            </a:endParaRPr>
          </a:p>
        </p:txBody>
      </p:sp>
      <p:sp>
        <p:nvSpPr>
          <p:cNvPr id="107526" name="5 - Ορθογώνιο">
            <a:extLst>
              <a:ext uri="{FF2B5EF4-FFF2-40B4-BE49-F238E27FC236}">
                <a16:creationId xmlns:a16="http://schemas.microsoft.com/office/drawing/2014/main" id="{4281B530-C279-A3B8-D439-BBCADA7719D3}"/>
              </a:ext>
            </a:extLst>
          </p:cNvPr>
          <p:cNvSpPr>
            <a:spLocks noChangeArrowheads="1"/>
          </p:cNvSpPr>
          <p:nvPr/>
        </p:nvSpPr>
        <p:spPr bwMode="auto">
          <a:xfrm>
            <a:off x="431800" y="1498514"/>
            <a:ext cx="8020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1800" b="1" dirty="0">
                <a:latin typeface="Arial" panose="020B0604020202020204" pitchFamily="34" charset="0"/>
              </a:rPr>
              <a:t>Large multicenter non-inferiority randomized phase III study comparing</a:t>
            </a:r>
            <a:endParaRPr lang="el-GR" altLang="el-GR" sz="1800" b="1" dirty="0">
              <a:latin typeface="Arial" panose="020B0604020202020204"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648F-D988-EE90-ABA2-1B48B0097B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DE8A662-B18A-04D1-09E1-F9E2E822B84A}"/>
              </a:ext>
            </a:extLst>
          </p:cNvPr>
          <p:cNvSpPr txBox="1">
            <a:spLocks noChangeArrowheads="1"/>
          </p:cNvSpPr>
          <p:nvPr/>
        </p:nvSpPr>
        <p:spPr bwMode="auto">
          <a:xfrm>
            <a:off x="359569" y="3727182"/>
            <a:ext cx="8424862" cy="166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nSpc>
                <a:spcPct val="150000"/>
              </a:lnSpc>
              <a:spcBef>
                <a:spcPct val="0"/>
              </a:spcBef>
            </a:pPr>
            <a:r>
              <a:rPr lang="en-US" sz="1800" dirty="0"/>
              <a:t>F/u  4.5 years, </a:t>
            </a:r>
            <a:r>
              <a:rPr lang="en-US" sz="1800" b="1" dirty="0">
                <a:solidFill>
                  <a:srgbClr val="C00000"/>
                </a:solidFill>
              </a:rPr>
              <a:t>pelvic recurrence at 3 years was</a:t>
            </a:r>
          </a:p>
          <a:p>
            <a:pPr>
              <a:lnSpc>
                <a:spcPct val="150000"/>
              </a:lnSpc>
              <a:spcBef>
                <a:spcPct val="0"/>
              </a:spcBef>
              <a:buNone/>
            </a:pPr>
            <a:endParaRPr lang="en-US" altLang="el-GR" sz="1600" dirty="0"/>
          </a:p>
          <a:p>
            <a:pPr marL="285750" indent="-285750">
              <a:lnSpc>
                <a:spcPct val="150000"/>
              </a:lnSpc>
              <a:spcBef>
                <a:spcPct val="0"/>
              </a:spcBef>
            </a:pPr>
            <a:r>
              <a:rPr lang="en-US" sz="1800" b="1" dirty="0"/>
              <a:t>Patients with low-risk cervical cancer, simple hysterectomy was not inferior to radical hysterectomy with respect to the 3-year incidence of pelvic recurrence</a:t>
            </a:r>
            <a:endParaRPr lang="el-GR" sz="1800" b="1" dirty="0"/>
          </a:p>
        </p:txBody>
      </p:sp>
      <p:graphicFrame>
        <p:nvGraphicFramePr>
          <p:cNvPr id="125955" name="Αντικείμενο 1">
            <a:extLst>
              <a:ext uri="{FF2B5EF4-FFF2-40B4-BE49-F238E27FC236}">
                <a16:creationId xmlns:a16="http://schemas.microsoft.com/office/drawing/2014/main" id="{40A8BBCE-A774-BB11-829C-D0949511053A}"/>
              </a:ext>
            </a:extLst>
          </p:cNvPr>
          <p:cNvGraphicFramePr>
            <a:graphicFrameLocks noChangeAspect="1"/>
          </p:cNvGraphicFramePr>
          <p:nvPr/>
        </p:nvGraphicFramePr>
        <p:xfrm>
          <a:off x="487363" y="118802"/>
          <a:ext cx="8405812" cy="3113617"/>
        </p:xfrm>
        <a:graphic>
          <a:graphicData uri="http://schemas.openxmlformats.org/presentationml/2006/ole">
            <mc:AlternateContent xmlns:mc="http://schemas.openxmlformats.org/markup-compatibility/2006">
              <mc:Choice xmlns:v="urn:schemas-microsoft-com:vml" Requires="v">
                <p:oleObj name="Image" r:id="rId2" imgW="15946502" imgH="6557786" progId="Photoshop.Image.16">
                  <p:embed/>
                </p:oleObj>
              </mc:Choice>
              <mc:Fallback>
                <p:oleObj name="Image" r:id="rId2" imgW="15946502" imgH="6557786" progId="Photoshop.Image.16">
                  <p:embed/>
                  <p:pic>
                    <p:nvPicPr>
                      <p:cNvPr id="125955" name="Αντικείμενο 1">
                        <a:extLst>
                          <a:ext uri="{FF2B5EF4-FFF2-40B4-BE49-F238E27FC236}">
                            <a16:creationId xmlns:a16="http://schemas.microsoft.com/office/drawing/2014/main" id="{DC4ACB32-6886-6276-8BC1-DFE6FD1BD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18802"/>
                        <a:ext cx="8405812" cy="3113617"/>
                      </a:xfrm>
                      <a:prstGeom prst="rect">
                        <a:avLst/>
                      </a:prstGeom>
                      <a:noFill/>
                      <a:ln>
                        <a:noFill/>
                      </a:ln>
                    </p:spPr>
                  </p:pic>
                </p:oleObj>
              </mc:Fallback>
            </mc:AlternateContent>
          </a:graphicData>
        </a:graphic>
      </p:graphicFrame>
      <p:sp>
        <p:nvSpPr>
          <p:cNvPr id="3" name="TextBox 2">
            <a:extLst>
              <a:ext uri="{FF2B5EF4-FFF2-40B4-BE49-F238E27FC236}">
                <a16:creationId xmlns:a16="http://schemas.microsoft.com/office/drawing/2014/main" id="{D98A0051-944B-FC8F-BEB2-B9619880E5B1}"/>
              </a:ext>
            </a:extLst>
          </p:cNvPr>
          <p:cNvSpPr txBox="1"/>
          <p:nvPr/>
        </p:nvSpPr>
        <p:spPr>
          <a:xfrm>
            <a:off x="5451229" y="3524565"/>
            <a:ext cx="4572000" cy="880369"/>
          </a:xfrm>
          <a:prstGeom prst="rect">
            <a:avLst/>
          </a:prstGeom>
          <a:noFill/>
        </p:spPr>
        <p:txBody>
          <a:bodyPr wrap="square">
            <a:spAutoFit/>
          </a:bodyPr>
          <a:lstStyle/>
          <a:p>
            <a:pPr marL="285750" indent="-285750">
              <a:lnSpc>
                <a:spcPct val="150000"/>
              </a:lnSpc>
              <a:spcBef>
                <a:spcPct val="0"/>
              </a:spcBef>
            </a:pPr>
            <a:r>
              <a:rPr lang="en-US" sz="1800" b="1" dirty="0">
                <a:solidFill>
                  <a:srgbClr val="C00000"/>
                </a:solidFill>
              </a:rPr>
              <a:t>2.17% RH group</a:t>
            </a:r>
          </a:p>
          <a:p>
            <a:pPr marL="285750" indent="-285750">
              <a:lnSpc>
                <a:spcPct val="150000"/>
              </a:lnSpc>
              <a:spcBef>
                <a:spcPct val="0"/>
              </a:spcBef>
            </a:pPr>
            <a:r>
              <a:rPr lang="en-US" sz="1800" b="1" dirty="0">
                <a:solidFill>
                  <a:srgbClr val="C00000"/>
                </a:solidFill>
              </a:rPr>
              <a:t>2.52% in SH group </a:t>
            </a:r>
          </a:p>
        </p:txBody>
      </p:sp>
      <p:sp>
        <p:nvSpPr>
          <p:cNvPr id="5" name="4 - Δεξιό άγκιστρο">
            <a:extLst>
              <a:ext uri="{FF2B5EF4-FFF2-40B4-BE49-F238E27FC236}">
                <a16:creationId xmlns:a16="http://schemas.microsoft.com/office/drawing/2014/main" id="{E4D34D08-F4D2-81EC-048D-1257F08D3370}"/>
              </a:ext>
            </a:extLst>
          </p:cNvPr>
          <p:cNvSpPr/>
          <p:nvPr/>
        </p:nvSpPr>
        <p:spPr>
          <a:xfrm>
            <a:off x="5197230" y="3727182"/>
            <a:ext cx="253999" cy="522026"/>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l-GR" sz="1400"/>
          </a:p>
        </p:txBody>
      </p:sp>
      <p:sp>
        <p:nvSpPr>
          <p:cNvPr id="2" name="TextBox 1">
            <a:extLst>
              <a:ext uri="{FF2B5EF4-FFF2-40B4-BE49-F238E27FC236}">
                <a16:creationId xmlns:a16="http://schemas.microsoft.com/office/drawing/2014/main" id="{2DC87435-1FB5-72F8-D18C-0C43B3946E3C}"/>
              </a:ext>
            </a:extLst>
          </p:cNvPr>
          <p:cNvSpPr txBox="1">
            <a:spLocks noChangeArrowheads="1"/>
          </p:cNvSpPr>
          <p:nvPr/>
        </p:nvSpPr>
        <p:spPr bwMode="auto">
          <a:xfrm>
            <a:off x="359569" y="5559885"/>
            <a:ext cx="8424862" cy="46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nSpc>
                <a:spcPct val="150000"/>
              </a:lnSpc>
              <a:spcBef>
                <a:spcPct val="0"/>
              </a:spcBef>
            </a:pPr>
            <a:r>
              <a:rPr lang="en-US" altLang="el-GR" sz="1800" b="1" dirty="0">
                <a:solidFill>
                  <a:srgbClr val="C00000"/>
                </a:solidFill>
              </a:rPr>
              <a:t>Radical Hysterectomy </a:t>
            </a:r>
            <a:r>
              <a:rPr lang="el-GR" altLang="el-GR" sz="1800" b="1" dirty="0">
                <a:solidFill>
                  <a:srgbClr val="C00000"/>
                </a:solidFill>
                <a:sym typeface="Symbol" panose="05050102010706020507" pitchFamily="18" charset="2"/>
              </a:rPr>
              <a:t> </a:t>
            </a:r>
            <a:r>
              <a:rPr lang="en-US" altLang="el-GR" sz="1800" b="1" dirty="0">
                <a:solidFill>
                  <a:srgbClr val="C00000"/>
                </a:solidFill>
                <a:sym typeface="Symbol" panose="05050102010706020507" pitchFamily="18" charset="2"/>
              </a:rPr>
              <a:t>Simple Hysterectomy</a:t>
            </a:r>
            <a:endParaRPr lang="en-US" altLang="el-GR" sz="1800" b="1" dirty="0">
              <a:solidFill>
                <a:srgbClr val="C00000"/>
              </a:solidFill>
            </a:endParaRPr>
          </a:p>
        </p:txBody>
      </p:sp>
    </p:spTree>
    <p:extLst>
      <p:ext uri="{BB962C8B-B14F-4D97-AF65-F5344CB8AC3E}">
        <p14:creationId xmlns:p14="http://schemas.microsoft.com/office/powerpoint/2010/main" val="82472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Αντικείμενο 1">
            <a:extLst>
              <a:ext uri="{FF2B5EF4-FFF2-40B4-BE49-F238E27FC236}">
                <a16:creationId xmlns:a16="http://schemas.microsoft.com/office/drawing/2014/main" id="{EC924ABE-6CF0-3029-FFFB-BBEE206723D3}"/>
              </a:ext>
            </a:extLst>
          </p:cNvPr>
          <p:cNvGraphicFramePr>
            <a:graphicFrameLocks noChangeAspect="1"/>
          </p:cNvGraphicFramePr>
          <p:nvPr/>
        </p:nvGraphicFramePr>
        <p:xfrm>
          <a:off x="925483" y="133206"/>
          <a:ext cx="6630785" cy="2433637"/>
        </p:xfrm>
        <a:graphic>
          <a:graphicData uri="http://schemas.openxmlformats.org/presentationml/2006/ole">
            <mc:AlternateContent xmlns:mc="http://schemas.openxmlformats.org/markup-compatibility/2006">
              <mc:Choice xmlns:v="urn:schemas-microsoft-com:vml" Requires="v">
                <p:oleObj name="Image" r:id="rId2" imgW="13150094" imgH="5251097" progId="Photoshop.Image.13">
                  <p:embed/>
                </p:oleObj>
              </mc:Choice>
              <mc:Fallback>
                <p:oleObj name="Image" r:id="rId2" imgW="13150094" imgH="5251097" progId="Photoshop.Image.13">
                  <p:embed/>
                  <p:pic>
                    <p:nvPicPr>
                      <p:cNvPr id="2" name="Αντικείμενο 1">
                        <a:extLst>
                          <a:ext uri="{FF2B5EF4-FFF2-40B4-BE49-F238E27FC236}">
                            <a16:creationId xmlns:a16="http://schemas.microsoft.com/office/drawing/2014/main" id="{EC924ABE-6CF0-3029-FFFB-BBEE206723D3}"/>
                          </a:ext>
                        </a:extLst>
                      </p:cNvPr>
                      <p:cNvPicPr/>
                      <p:nvPr/>
                    </p:nvPicPr>
                    <p:blipFill>
                      <a:blip r:embed="rId3"/>
                      <a:stretch>
                        <a:fillRect/>
                      </a:stretch>
                    </p:blipFill>
                    <p:spPr>
                      <a:xfrm>
                        <a:off x="925483" y="133206"/>
                        <a:ext cx="6630785" cy="243363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2028213-F20C-5550-55AA-ED748C8F1BD3}"/>
              </a:ext>
            </a:extLst>
          </p:cNvPr>
          <p:cNvSpPr txBox="1"/>
          <p:nvPr/>
        </p:nvSpPr>
        <p:spPr>
          <a:xfrm>
            <a:off x="477982" y="3167149"/>
            <a:ext cx="8375073" cy="3416320"/>
          </a:xfrm>
          <a:prstGeom prst="rect">
            <a:avLst/>
          </a:prstGeom>
          <a:noFill/>
        </p:spPr>
        <p:txBody>
          <a:bodyPr wrap="square" rtlCol="0">
            <a:spAutoFit/>
          </a:bodyPr>
          <a:lstStyle/>
          <a:p>
            <a:pPr algn="l"/>
            <a:r>
              <a:rPr lang="en-US" b="1" i="0" dirty="0">
                <a:solidFill>
                  <a:srgbClr val="333333"/>
                </a:solidFill>
                <a:effectLst/>
                <a:highlight>
                  <a:srgbClr val="FFFFFF"/>
                </a:highlight>
                <a:latin typeface="interfaceregular"/>
              </a:rPr>
              <a:t>Methods</a:t>
            </a:r>
            <a:r>
              <a:rPr lang="en-US" b="0" i="0" dirty="0">
                <a:solidFill>
                  <a:srgbClr val="333333"/>
                </a:solidFill>
                <a:effectLst/>
                <a:highlight>
                  <a:srgbClr val="FFFFFF"/>
                </a:highlight>
                <a:latin typeface="interfaceregular"/>
              </a:rPr>
              <a:t> </a:t>
            </a:r>
          </a:p>
          <a:p>
            <a:pPr algn="l"/>
            <a:r>
              <a:rPr lang="en-US" dirty="0">
                <a:solidFill>
                  <a:srgbClr val="333333"/>
                </a:solidFill>
                <a:highlight>
                  <a:srgbClr val="FFFFFF"/>
                </a:highlight>
                <a:latin typeface="interfaceregular"/>
              </a:rPr>
              <a:t>R</a:t>
            </a:r>
            <a:r>
              <a:rPr lang="en-US" b="0" i="0" dirty="0">
                <a:solidFill>
                  <a:srgbClr val="333333"/>
                </a:solidFill>
                <a:effectLst/>
                <a:highlight>
                  <a:srgbClr val="FFFFFF"/>
                </a:highlight>
                <a:latin typeface="interfaceregular"/>
              </a:rPr>
              <a:t>andomized phase II non-inferiority trial</a:t>
            </a:r>
          </a:p>
          <a:p>
            <a:pPr algn="l"/>
            <a:endParaRPr lang="en-US" b="0" i="0" dirty="0">
              <a:solidFill>
                <a:srgbClr val="333333"/>
              </a:solidFill>
              <a:effectLst/>
              <a:highlight>
                <a:srgbClr val="FFFFFF"/>
              </a:highlight>
              <a:latin typeface="interfaceregular"/>
            </a:endParaRPr>
          </a:p>
          <a:p>
            <a:pPr algn="l"/>
            <a:r>
              <a:rPr lang="en-US" b="1" i="0" dirty="0">
                <a:solidFill>
                  <a:srgbClr val="333333"/>
                </a:solidFill>
                <a:effectLst/>
                <a:highlight>
                  <a:srgbClr val="FFFFFF"/>
                </a:highlight>
                <a:latin typeface="interfaceregular"/>
              </a:rPr>
              <a:t>Results</a:t>
            </a:r>
            <a:r>
              <a:rPr lang="en-US" b="0" i="0" dirty="0">
                <a:solidFill>
                  <a:srgbClr val="333333"/>
                </a:solidFill>
                <a:effectLst/>
                <a:highlight>
                  <a:srgbClr val="FFFFFF"/>
                </a:highlight>
                <a:latin typeface="interfaceregular"/>
              </a:rPr>
              <a:t> </a:t>
            </a:r>
          </a:p>
          <a:p>
            <a:pPr algn="l"/>
            <a:r>
              <a:rPr lang="en-US" b="0" i="0" dirty="0">
                <a:solidFill>
                  <a:srgbClr val="333333"/>
                </a:solidFill>
                <a:effectLst/>
                <a:highlight>
                  <a:srgbClr val="FFFFFF"/>
                </a:highlight>
                <a:latin typeface="interfaceregular"/>
              </a:rPr>
              <a:t>F/U 52.1 months </a:t>
            </a:r>
          </a:p>
          <a:p>
            <a:pPr algn="l"/>
            <a:r>
              <a:rPr lang="en-US" b="0" i="0" dirty="0">
                <a:solidFill>
                  <a:srgbClr val="333333"/>
                </a:solidFill>
                <a:effectLst/>
                <a:highlight>
                  <a:srgbClr val="FFFFFF"/>
                </a:highlight>
                <a:latin typeface="interfaceregular"/>
              </a:rPr>
              <a:t>3-year DFS 95% after SH,  100% after modified RH </a:t>
            </a:r>
          </a:p>
          <a:p>
            <a:pPr algn="l"/>
            <a:r>
              <a:rPr lang="en-US" dirty="0">
                <a:solidFill>
                  <a:srgbClr val="333333"/>
                </a:solidFill>
                <a:highlight>
                  <a:srgbClr val="FFFFFF"/>
                </a:highlight>
                <a:latin typeface="interfaceregular"/>
              </a:rPr>
              <a:t>5</a:t>
            </a:r>
            <a:r>
              <a:rPr lang="en-US" b="0" i="0" dirty="0">
                <a:solidFill>
                  <a:srgbClr val="333333"/>
                </a:solidFill>
                <a:effectLst/>
                <a:highlight>
                  <a:srgbClr val="FFFFFF"/>
                </a:highlight>
                <a:latin typeface="interfaceregular"/>
              </a:rPr>
              <a:t>-year OS rates were 90% and 91% respectively</a:t>
            </a:r>
          </a:p>
          <a:p>
            <a:pPr algn="l"/>
            <a:endParaRPr lang="en-US" b="0" i="0" dirty="0">
              <a:solidFill>
                <a:srgbClr val="333333"/>
              </a:solidFill>
              <a:effectLst/>
              <a:highlight>
                <a:srgbClr val="FFFFFF"/>
              </a:highlight>
              <a:latin typeface="interfaceregular"/>
            </a:endParaRPr>
          </a:p>
          <a:p>
            <a:pPr algn="l"/>
            <a:r>
              <a:rPr lang="en-US" b="1" i="0" dirty="0">
                <a:solidFill>
                  <a:srgbClr val="333333"/>
                </a:solidFill>
                <a:effectLst/>
                <a:highlight>
                  <a:srgbClr val="FFFFFF"/>
                </a:highlight>
                <a:latin typeface="interfaceregular"/>
              </a:rPr>
              <a:t>Conclusions</a:t>
            </a:r>
            <a:r>
              <a:rPr lang="en-US" b="0" i="0" dirty="0">
                <a:solidFill>
                  <a:srgbClr val="333333"/>
                </a:solidFill>
                <a:effectLst/>
                <a:highlight>
                  <a:srgbClr val="FFFFFF"/>
                </a:highlight>
                <a:latin typeface="interfaceregular"/>
              </a:rPr>
              <a:t> </a:t>
            </a:r>
          </a:p>
          <a:p>
            <a:pPr algn="l"/>
            <a:r>
              <a:rPr lang="en-US" b="1" i="0" dirty="0">
                <a:solidFill>
                  <a:srgbClr val="0070C0"/>
                </a:solidFill>
                <a:effectLst/>
                <a:highlight>
                  <a:srgbClr val="FFFFFF"/>
                </a:highlight>
                <a:latin typeface="interfaceregular"/>
              </a:rPr>
              <a:t>Simple hysterectomy is safe and potentially non-inferior to the radical surgery in patients with early-stage cervical cancer ≤2 cm.</a:t>
            </a:r>
          </a:p>
          <a:p>
            <a:endParaRPr lang="el-GR" dirty="0"/>
          </a:p>
        </p:txBody>
      </p:sp>
      <p:sp>
        <p:nvSpPr>
          <p:cNvPr id="4" name="TextBox 3">
            <a:extLst>
              <a:ext uri="{FF2B5EF4-FFF2-40B4-BE49-F238E27FC236}">
                <a16:creationId xmlns:a16="http://schemas.microsoft.com/office/drawing/2014/main" id="{AE266079-BBB6-2C74-8843-7B8E8B123F27}"/>
              </a:ext>
            </a:extLst>
          </p:cNvPr>
          <p:cNvSpPr txBox="1"/>
          <p:nvPr/>
        </p:nvSpPr>
        <p:spPr>
          <a:xfrm>
            <a:off x="5900614" y="2436038"/>
            <a:ext cx="3188677" cy="261610"/>
          </a:xfrm>
          <a:prstGeom prst="rect">
            <a:avLst/>
          </a:prstGeom>
          <a:noFill/>
        </p:spPr>
        <p:txBody>
          <a:bodyPr wrap="square" rtlCol="0">
            <a:spAutoFit/>
          </a:bodyPr>
          <a:lstStyle/>
          <a:p>
            <a:r>
              <a:rPr lang="it-IT" sz="1100" i="1" dirty="0"/>
              <a:t>Int J Gynecol Cancer, 2023 </a:t>
            </a:r>
            <a:endParaRPr lang="el-GR" sz="1100" i="1" dirty="0"/>
          </a:p>
        </p:txBody>
      </p:sp>
    </p:spTree>
    <p:extLst>
      <p:ext uri="{BB962C8B-B14F-4D97-AF65-F5344CB8AC3E}">
        <p14:creationId xmlns:p14="http://schemas.microsoft.com/office/powerpoint/2010/main" val="2695928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6CA5DC4F-0EA5-2A52-5AF1-1CF2555F2A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196975"/>
            <a:ext cx="87757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 Ευθεία γραμμή σύνδεσης">
            <a:extLst>
              <a:ext uri="{FF2B5EF4-FFF2-40B4-BE49-F238E27FC236}">
                <a16:creationId xmlns:a16="http://schemas.microsoft.com/office/drawing/2014/main" id="{24070079-986B-4481-8D5A-2EC25C7BA1FA}"/>
              </a:ext>
            </a:extLst>
          </p:cNvPr>
          <p:cNvCxnSpPr/>
          <p:nvPr/>
        </p:nvCxnSpPr>
        <p:spPr>
          <a:xfrm>
            <a:off x="250825" y="4221163"/>
            <a:ext cx="15843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92400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a:extLst>
              <a:ext uri="{FF2B5EF4-FFF2-40B4-BE49-F238E27FC236}">
                <a16:creationId xmlns:a16="http://schemas.microsoft.com/office/drawing/2014/main" id="{7F46A8AE-1CA1-5E40-AC61-3B73598C0E20}"/>
              </a:ext>
            </a:extLst>
          </p:cNvPr>
          <p:cNvSpPr txBox="1"/>
          <p:nvPr/>
        </p:nvSpPr>
        <p:spPr>
          <a:xfrm>
            <a:off x="179388" y="188913"/>
            <a:ext cx="8559800" cy="4338637"/>
          </a:xfrm>
          <a:prstGeom prst="rect">
            <a:avLst/>
          </a:prstGeom>
          <a:noFill/>
        </p:spPr>
        <p:txBody>
          <a:bodyPr>
            <a:spAutoFit/>
          </a:bodyPr>
          <a:lstStyle/>
          <a:p>
            <a:pPr algn="ctr">
              <a:defRPr/>
            </a:pPr>
            <a:endParaRPr lang="en-US" sz="2800" dirty="0">
              <a:latin typeface="Arial" charset="0"/>
            </a:endParaRPr>
          </a:p>
          <a:p>
            <a:pPr algn="ctr">
              <a:defRPr/>
            </a:pPr>
            <a:r>
              <a:rPr lang="de-DE" sz="2800" dirty="0">
                <a:latin typeface="Arial" charset="0"/>
                <a:hlinkClick r:id="rId2"/>
              </a:rPr>
              <a:t>The </a:t>
            </a:r>
            <a:r>
              <a:rPr lang="de-DE" sz="2800" b="1" dirty="0">
                <a:latin typeface="Arial" charset="0"/>
                <a:hlinkClick r:id="rId2"/>
              </a:rPr>
              <a:t>potential</a:t>
            </a:r>
            <a:r>
              <a:rPr lang="de-DE" sz="2800" dirty="0">
                <a:latin typeface="Arial" charset="0"/>
                <a:hlinkClick r:id="rId2"/>
              </a:rPr>
              <a:t> </a:t>
            </a:r>
            <a:r>
              <a:rPr lang="de-DE" sz="2800" dirty="0" err="1">
                <a:latin typeface="Arial" charset="0"/>
                <a:hlinkClick r:id="rId2"/>
              </a:rPr>
              <a:t>of</a:t>
            </a:r>
            <a:r>
              <a:rPr lang="de-DE" sz="2800" dirty="0">
                <a:latin typeface="Arial" charset="0"/>
                <a:hlinkClick r:id="rId2"/>
              </a:rPr>
              <a:t> </a:t>
            </a:r>
            <a:r>
              <a:rPr lang="de-DE" sz="2800" b="1" dirty="0" err="1">
                <a:latin typeface="Arial" charset="0"/>
                <a:hlinkClick r:id="rId2"/>
              </a:rPr>
              <a:t>less</a:t>
            </a:r>
            <a:r>
              <a:rPr lang="de-DE" sz="2800" dirty="0">
                <a:latin typeface="Arial" charset="0"/>
                <a:hlinkClick r:id="rId2"/>
              </a:rPr>
              <a:t> </a:t>
            </a:r>
            <a:r>
              <a:rPr lang="de-DE" sz="2800" b="1" dirty="0" err="1">
                <a:latin typeface="Arial" charset="0"/>
                <a:hlinkClick r:id="rId2"/>
              </a:rPr>
              <a:t>radical</a:t>
            </a:r>
            <a:r>
              <a:rPr lang="de-DE" sz="2800" dirty="0">
                <a:latin typeface="Arial" charset="0"/>
                <a:hlinkClick r:id="rId2"/>
              </a:rPr>
              <a:t> </a:t>
            </a:r>
            <a:r>
              <a:rPr lang="de-DE" sz="2800" b="1" dirty="0" err="1">
                <a:latin typeface="Arial" charset="0"/>
                <a:hlinkClick r:id="rId2"/>
              </a:rPr>
              <a:t>surgery</a:t>
            </a:r>
            <a:r>
              <a:rPr lang="de-DE" sz="2800" dirty="0">
                <a:latin typeface="Arial" charset="0"/>
                <a:hlinkClick r:id="rId2"/>
              </a:rPr>
              <a:t> </a:t>
            </a:r>
            <a:r>
              <a:rPr lang="de-DE" sz="2800" dirty="0" err="1">
                <a:latin typeface="Arial" charset="0"/>
                <a:hlinkClick r:id="rId2"/>
              </a:rPr>
              <a:t>without</a:t>
            </a:r>
            <a:r>
              <a:rPr lang="de-DE" sz="2800" dirty="0">
                <a:latin typeface="Arial" charset="0"/>
                <a:hlinkClick r:id="rId2"/>
              </a:rPr>
              <a:t> </a:t>
            </a:r>
            <a:r>
              <a:rPr lang="de-DE" sz="2800" dirty="0" err="1">
                <a:latin typeface="Arial" charset="0"/>
                <a:hlinkClick r:id="rId2"/>
              </a:rPr>
              <a:t>parametrectomy</a:t>
            </a:r>
            <a:r>
              <a:rPr lang="de-DE" sz="2800" dirty="0">
                <a:latin typeface="Arial" charset="0"/>
                <a:hlinkClick r:id="rId2"/>
              </a:rPr>
              <a:t>. Are </a:t>
            </a:r>
            <a:r>
              <a:rPr lang="de-DE" sz="2800" dirty="0" err="1">
                <a:latin typeface="Arial" charset="0"/>
                <a:hlinkClick r:id="rId2"/>
              </a:rPr>
              <a:t>we</a:t>
            </a:r>
            <a:r>
              <a:rPr lang="de-DE" sz="2800" dirty="0">
                <a:latin typeface="Arial" charset="0"/>
                <a:hlinkClick r:id="rId2"/>
              </a:rPr>
              <a:t> </a:t>
            </a:r>
            <a:r>
              <a:rPr lang="de-DE" sz="2800" b="1" dirty="0" err="1">
                <a:latin typeface="Arial" charset="0"/>
                <a:hlinkClick r:id="rId2"/>
              </a:rPr>
              <a:t>safe</a:t>
            </a:r>
            <a:r>
              <a:rPr lang="de-DE" sz="2800" b="1" dirty="0">
                <a:latin typeface="Arial" charset="0"/>
                <a:hlinkClick r:id="rId2"/>
              </a:rPr>
              <a:t>?</a:t>
            </a:r>
            <a:endParaRPr lang="de-DE" sz="2800" dirty="0">
              <a:latin typeface="Arial" charset="0"/>
            </a:endParaRPr>
          </a:p>
          <a:p>
            <a:pPr algn="ctr">
              <a:defRPr/>
            </a:pPr>
            <a:r>
              <a:rPr lang="de-DE" sz="2400" dirty="0" err="1">
                <a:latin typeface="Arial" charset="0"/>
              </a:rPr>
              <a:t>Ntzeros</a:t>
            </a:r>
            <a:r>
              <a:rPr lang="de-DE" sz="2400" dirty="0">
                <a:latin typeface="Arial" charset="0"/>
              </a:rPr>
              <a:t> K, </a:t>
            </a:r>
            <a:r>
              <a:rPr lang="de-DE" sz="2400" b="1" dirty="0">
                <a:solidFill>
                  <a:srgbClr val="FF0000"/>
                </a:solidFill>
                <a:latin typeface="Arial" charset="0"/>
              </a:rPr>
              <a:t>Thomakos N</a:t>
            </a:r>
            <a:r>
              <a:rPr lang="de-DE" sz="2400" dirty="0">
                <a:latin typeface="Arial" charset="0"/>
              </a:rPr>
              <a:t>, </a:t>
            </a:r>
            <a:r>
              <a:rPr lang="de-DE" sz="2400" dirty="0" err="1">
                <a:latin typeface="Arial" charset="0"/>
              </a:rPr>
              <a:t>Papapanagiotou</a:t>
            </a:r>
            <a:r>
              <a:rPr lang="de-DE" sz="2400" dirty="0">
                <a:latin typeface="Arial" charset="0"/>
              </a:rPr>
              <a:t> I, Rodolakis A.</a:t>
            </a:r>
          </a:p>
          <a:p>
            <a:pPr algn="ctr">
              <a:defRPr/>
            </a:pPr>
            <a:r>
              <a:rPr lang="de-DE" sz="2800" dirty="0">
                <a:latin typeface="Arial" charset="0"/>
              </a:rPr>
              <a:t>J </a:t>
            </a:r>
            <a:r>
              <a:rPr lang="de-DE" sz="2800" dirty="0" err="1">
                <a:latin typeface="Arial" charset="0"/>
              </a:rPr>
              <a:t>Exp</a:t>
            </a:r>
            <a:r>
              <a:rPr lang="de-DE" sz="2800" dirty="0">
                <a:latin typeface="Arial" charset="0"/>
              </a:rPr>
              <a:t> </a:t>
            </a:r>
            <a:r>
              <a:rPr lang="de-DE" sz="2800" dirty="0" err="1">
                <a:latin typeface="Arial" charset="0"/>
              </a:rPr>
              <a:t>Ther</a:t>
            </a:r>
            <a:r>
              <a:rPr lang="de-DE" sz="2800" dirty="0">
                <a:latin typeface="Arial" charset="0"/>
              </a:rPr>
              <a:t> </a:t>
            </a:r>
            <a:r>
              <a:rPr lang="de-DE" sz="2800" dirty="0" err="1">
                <a:latin typeface="Arial" charset="0"/>
              </a:rPr>
              <a:t>Oncol</a:t>
            </a:r>
            <a:r>
              <a:rPr lang="de-DE" sz="2800" dirty="0">
                <a:latin typeface="Arial" charset="0"/>
              </a:rPr>
              <a:t>. 2018 </a:t>
            </a:r>
            <a:r>
              <a:rPr lang="de-DE" sz="2800" dirty="0" err="1">
                <a:latin typeface="Arial" charset="0"/>
              </a:rPr>
              <a:t>Nov;12</a:t>
            </a:r>
            <a:r>
              <a:rPr lang="de-DE" sz="2800" dirty="0">
                <a:latin typeface="Arial" charset="0"/>
              </a:rPr>
              <a:t>(4):261-266</a:t>
            </a:r>
          </a:p>
          <a:p>
            <a:pPr algn="ctr">
              <a:defRPr/>
            </a:pPr>
            <a:endParaRPr lang="en-US" sz="2800" dirty="0">
              <a:latin typeface="Arial" charset="0"/>
            </a:endParaRPr>
          </a:p>
          <a:p>
            <a:pPr algn="ctr">
              <a:defRPr/>
            </a:pPr>
            <a:endParaRPr lang="en-US" sz="2800" dirty="0">
              <a:latin typeface="Arial" charset="0"/>
            </a:endParaRPr>
          </a:p>
          <a:p>
            <a:pPr algn="ctr">
              <a:defRPr/>
            </a:pPr>
            <a:endParaRPr lang="en-US" sz="2800" dirty="0">
              <a:latin typeface="Arial" charset="0"/>
            </a:endParaRPr>
          </a:p>
          <a:p>
            <a:pPr marL="355600" indent="-355600" algn="ctr">
              <a:buFont typeface="Arial" pitchFamily="34" charset="0"/>
              <a:buChar char="•"/>
              <a:defRPr/>
            </a:pPr>
            <a:endParaRPr lang="en-US" sz="2800" dirty="0">
              <a:latin typeface="Arial" charset="0"/>
              <a:sym typeface="Symbol"/>
            </a:endParaRPr>
          </a:p>
          <a:p>
            <a:pPr algn="ctr">
              <a:defRPr/>
            </a:pPr>
            <a:endParaRPr lang="el-GR" sz="2800" dirty="0">
              <a:latin typeface="Arial" charset="0"/>
            </a:endParaRPr>
          </a:p>
        </p:txBody>
      </p:sp>
      <p:pic>
        <p:nvPicPr>
          <p:cNvPr id="115715" name="Picture 3">
            <a:extLst>
              <a:ext uri="{FF2B5EF4-FFF2-40B4-BE49-F238E27FC236}">
                <a16:creationId xmlns:a16="http://schemas.microsoft.com/office/drawing/2014/main" id="{F08BCDDF-03EC-BE87-4B54-CE2FCBA18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636838"/>
            <a:ext cx="251936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8758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426720" y="706328"/>
            <a:ext cx="8595639" cy="1697068"/>
          </a:xfrm>
          <a:prstGeom prst="rect">
            <a:avLst/>
          </a:prstGeom>
          <a:noFill/>
          <a:ln w="9525">
            <a:noFill/>
            <a:miter lim="800000"/>
            <a:headEnd/>
            <a:tailEnd/>
          </a:ln>
        </p:spPr>
        <p:txBody>
          <a:bodyPr wrap="square">
            <a:spAutoFit/>
          </a:bodyPr>
          <a:lstStyle/>
          <a:p>
            <a:pPr marL="87312" algn="ctr" eaLnBrk="1" hangingPunct="1">
              <a:lnSpc>
                <a:spcPct val="150000"/>
              </a:lnSpc>
              <a:defRPr/>
            </a:pPr>
            <a:r>
              <a:rPr lang="en-US" sz="2400" b="1" dirty="0">
                <a:solidFill>
                  <a:srgbClr val="FF0000"/>
                </a:solidFill>
                <a:latin typeface="Calibri" pitchFamily="34" charset="0"/>
              </a:rPr>
              <a:t>Lymph Node Assessment – Important Prognostic Indicator</a:t>
            </a:r>
          </a:p>
          <a:p>
            <a:pPr marL="87312" eaLnBrk="1" hangingPunct="1">
              <a:lnSpc>
                <a:spcPct val="150000"/>
              </a:lnSpc>
              <a:defRPr/>
            </a:pPr>
            <a:endParaRPr lang="en-US" sz="2400" b="1" dirty="0">
              <a:latin typeface="Calibri" pitchFamily="34" charset="0"/>
            </a:endParaRPr>
          </a:p>
          <a:p>
            <a:pPr marL="430212" indent="-342900" eaLnBrk="1" hangingPunct="1">
              <a:lnSpc>
                <a:spcPct val="150000"/>
              </a:lnSpc>
              <a:buFont typeface="Arial" panose="020B0604020202020204" pitchFamily="34" charset="0"/>
              <a:buChar char="•"/>
              <a:defRPr/>
            </a:pPr>
            <a:r>
              <a:rPr lang="en-US" sz="2400" dirty="0">
                <a:latin typeface="Calibri" pitchFamily="34" charset="0"/>
              </a:rPr>
              <a:t>Positive lymph node rates  of 3-8% despite low risk features</a:t>
            </a:r>
          </a:p>
        </p:txBody>
      </p:sp>
      <p:sp>
        <p:nvSpPr>
          <p:cNvPr id="2" name="1 - TextBox">
            <a:extLst>
              <a:ext uri="{FF2B5EF4-FFF2-40B4-BE49-F238E27FC236}">
                <a16:creationId xmlns:a16="http://schemas.microsoft.com/office/drawing/2014/main" id="{B06A12EC-942C-0B34-40A1-E491F51540A1}"/>
              </a:ext>
            </a:extLst>
          </p:cNvPr>
          <p:cNvSpPr txBox="1">
            <a:spLocks noChangeArrowheads="1"/>
          </p:cNvSpPr>
          <p:nvPr/>
        </p:nvSpPr>
        <p:spPr bwMode="auto">
          <a:xfrm>
            <a:off x="426720" y="3429000"/>
            <a:ext cx="8258440" cy="923330"/>
          </a:xfrm>
          <a:prstGeom prst="rect">
            <a:avLst/>
          </a:prstGeom>
          <a:noFill/>
          <a:ln w="9525">
            <a:noFill/>
            <a:miter lim="800000"/>
            <a:headEnd/>
            <a:tailEnd/>
          </a:ln>
        </p:spPr>
        <p:txBody>
          <a:bodyPr wrap="square">
            <a:spAutoFit/>
          </a:bodyPr>
          <a:lstStyle/>
          <a:p>
            <a:pPr marL="87312" algn="r" eaLnBrk="1" hangingPunct="1">
              <a:defRPr/>
            </a:pPr>
            <a:r>
              <a:rPr lang="en-US" i="1" dirty="0" err="1">
                <a:latin typeface="Calibri" pitchFamily="34" charset="0"/>
              </a:rPr>
              <a:t>Schmeler</a:t>
            </a:r>
            <a:r>
              <a:rPr lang="en-US" i="1" dirty="0">
                <a:latin typeface="Calibri" pitchFamily="34" charset="0"/>
              </a:rPr>
              <a:t> KM, et al. Con </a:t>
            </a:r>
            <a:r>
              <a:rPr lang="en-US" i="1" dirty="0" err="1">
                <a:latin typeface="Calibri" pitchFamily="34" charset="0"/>
              </a:rPr>
              <a:t>Cerv</a:t>
            </a:r>
            <a:r>
              <a:rPr lang="en-US" i="1" dirty="0">
                <a:latin typeface="Calibri" pitchFamily="34" charset="0"/>
              </a:rPr>
              <a:t>, Int J </a:t>
            </a:r>
            <a:r>
              <a:rPr lang="en-US" i="1" dirty="0" err="1">
                <a:latin typeface="Calibri" pitchFamily="34" charset="0"/>
              </a:rPr>
              <a:t>Gynecol</a:t>
            </a:r>
            <a:r>
              <a:rPr lang="en-US" i="1" dirty="0">
                <a:latin typeface="Calibri" pitchFamily="34" charset="0"/>
              </a:rPr>
              <a:t> Cancer, 2018</a:t>
            </a:r>
          </a:p>
          <a:p>
            <a:pPr marL="87312" algn="r" eaLnBrk="1" hangingPunct="1">
              <a:defRPr/>
            </a:pPr>
            <a:r>
              <a:rPr lang="en-US" i="1" dirty="0">
                <a:latin typeface="Calibri" pitchFamily="34" charset="0"/>
              </a:rPr>
              <a:t>Plante M, et al. Int J </a:t>
            </a:r>
            <a:r>
              <a:rPr lang="en-US" i="1" dirty="0" err="1">
                <a:latin typeface="Calibri" pitchFamily="34" charset="0"/>
              </a:rPr>
              <a:t>Gynecol</a:t>
            </a:r>
            <a:r>
              <a:rPr lang="en-US" i="1" dirty="0">
                <a:latin typeface="Calibri" pitchFamily="34" charset="0"/>
              </a:rPr>
              <a:t> Cancer, 2020</a:t>
            </a:r>
          </a:p>
          <a:p>
            <a:pPr marL="87312" algn="r" eaLnBrk="1" hangingPunct="1">
              <a:defRPr/>
            </a:pPr>
            <a:r>
              <a:rPr lang="en-US" i="1" dirty="0">
                <a:latin typeface="Calibri" pitchFamily="34" charset="0"/>
              </a:rPr>
              <a:t>Smith ES, et al. </a:t>
            </a:r>
            <a:r>
              <a:rPr lang="en-US" i="1" dirty="0" err="1">
                <a:latin typeface="Calibri" pitchFamily="34" charset="0"/>
              </a:rPr>
              <a:t>Obstet</a:t>
            </a:r>
            <a:r>
              <a:rPr lang="en-US" i="1" dirty="0">
                <a:latin typeface="Calibri" pitchFamily="34" charset="0"/>
              </a:rPr>
              <a:t> </a:t>
            </a:r>
            <a:r>
              <a:rPr lang="en-US" i="1" dirty="0" err="1">
                <a:latin typeface="Calibri" pitchFamily="34" charset="0"/>
              </a:rPr>
              <a:t>Gynecol</a:t>
            </a:r>
            <a:r>
              <a:rPr lang="en-US" i="1" dirty="0">
                <a:latin typeface="Calibri" pitchFamily="34" charset="0"/>
              </a:rPr>
              <a:t>, 2020.</a:t>
            </a:r>
          </a:p>
        </p:txBody>
      </p:sp>
    </p:spTree>
    <p:extLst>
      <p:ext uri="{BB962C8B-B14F-4D97-AF65-F5344CB8AC3E}">
        <p14:creationId xmlns:p14="http://schemas.microsoft.com/office/powerpoint/2010/main" val="3281544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354012" y="3741187"/>
            <a:ext cx="8779132" cy="504305"/>
          </a:xfrm>
          <a:prstGeom prst="rect">
            <a:avLst/>
          </a:prstGeom>
          <a:noFill/>
          <a:ln w="9525">
            <a:noFill/>
            <a:miter lim="800000"/>
            <a:headEnd/>
            <a:tailEnd/>
          </a:ln>
        </p:spPr>
        <p:txBody>
          <a:bodyPr wrap="square">
            <a:spAutoFit/>
          </a:bodyPr>
          <a:lstStyle/>
          <a:p>
            <a:pPr marL="87312" eaLnBrk="1" hangingPunct="1">
              <a:lnSpc>
                <a:spcPct val="150000"/>
              </a:lnSpc>
              <a:defRPr/>
            </a:pPr>
            <a:r>
              <a:rPr lang="en-US" sz="2000" b="1" dirty="0">
                <a:solidFill>
                  <a:srgbClr val="FF0000"/>
                </a:solidFill>
                <a:latin typeface="Calibri" pitchFamily="34" charset="0"/>
              </a:rPr>
              <a:t>In pts. with tumor size &gt; 2 cm </a:t>
            </a:r>
            <a:r>
              <a:rPr lang="en-US" sz="2000" b="1" dirty="0">
                <a:solidFill>
                  <a:srgbClr val="FF0000"/>
                </a:solidFill>
                <a:latin typeface="Calibri" pitchFamily="34" charset="0"/>
                <a:sym typeface="Wingdings" panose="05000000000000000000" pitchFamily="2" charset="2"/>
              </a:rPr>
              <a:t> incidence of LN(+)  33%</a:t>
            </a:r>
            <a:endParaRPr lang="en-US" sz="2000" b="1" dirty="0">
              <a:solidFill>
                <a:srgbClr val="FF0000"/>
              </a:solidFill>
              <a:latin typeface="Calibri" pitchFamily="34" charset="0"/>
            </a:endParaRPr>
          </a:p>
        </p:txBody>
      </p:sp>
      <p:graphicFrame>
        <p:nvGraphicFramePr>
          <p:cNvPr id="2" name="Αντικείμενο 1">
            <a:extLst>
              <a:ext uri="{FF2B5EF4-FFF2-40B4-BE49-F238E27FC236}">
                <a16:creationId xmlns:a16="http://schemas.microsoft.com/office/drawing/2014/main" id="{F2B04A34-A9AC-54E0-81C1-86E8C37ADE73}"/>
              </a:ext>
            </a:extLst>
          </p:cNvPr>
          <p:cNvGraphicFramePr>
            <a:graphicFrameLocks noChangeAspect="1"/>
          </p:cNvGraphicFramePr>
          <p:nvPr>
            <p:extLst>
              <p:ext uri="{D42A27DB-BD31-4B8C-83A1-F6EECF244321}">
                <p14:modId xmlns:p14="http://schemas.microsoft.com/office/powerpoint/2010/main" val="5088299"/>
              </p:ext>
            </p:extLst>
          </p:nvPr>
        </p:nvGraphicFramePr>
        <p:xfrm>
          <a:off x="572843" y="136524"/>
          <a:ext cx="7877425" cy="2980290"/>
        </p:xfrm>
        <a:graphic>
          <a:graphicData uri="http://schemas.openxmlformats.org/presentationml/2006/ole">
            <mc:AlternateContent xmlns:mc="http://schemas.openxmlformats.org/markup-compatibility/2006">
              <mc:Choice xmlns:v="urn:schemas-microsoft-com:vml" Requires="v">
                <p:oleObj name="Image" r:id="rId2" imgW="6607994" imgH="2499783" progId="Photoshop.Image.13">
                  <p:embed/>
                </p:oleObj>
              </mc:Choice>
              <mc:Fallback>
                <p:oleObj name="Image" r:id="rId2" imgW="6607994" imgH="2499783" progId="Photoshop.Image.13">
                  <p:embed/>
                  <p:pic>
                    <p:nvPicPr>
                      <p:cNvPr id="0" name=""/>
                      <p:cNvPicPr/>
                      <p:nvPr/>
                    </p:nvPicPr>
                    <p:blipFill>
                      <a:blip r:embed="rId3"/>
                      <a:stretch>
                        <a:fillRect/>
                      </a:stretch>
                    </p:blipFill>
                    <p:spPr>
                      <a:xfrm>
                        <a:off x="572843" y="136524"/>
                        <a:ext cx="7877425" cy="298029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3A29303-3857-3ECB-BEF0-6D406AC65D15}"/>
              </a:ext>
            </a:extLst>
          </p:cNvPr>
          <p:cNvSpPr txBox="1"/>
          <p:nvPr/>
        </p:nvSpPr>
        <p:spPr>
          <a:xfrm>
            <a:off x="398463" y="4734318"/>
            <a:ext cx="7773988" cy="1477328"/>
          </a:xfrm>
          <a:prstGeom prst="rect">
            <a:avLst/>
          </a:prstGeom>
          <a:noFill/>
        </p:spPr>
        <p:txBody>
          <a:bodyPr wrap="square">
            <a:spAutoFit/>
          </a:bodyPr>
          <a:lstStyle/>
          <a:p>
            <a:r>
              <a:rPr lang="en-US" dirty="0">
                <a:effectLst/>
              </a:rPr>
              <a:t>Selection of patients with stage I cervical carcinoma&gt;2cm, eligible for fertility preservation should include histopathologic evaluation of lymph node status before any further treatment.</a:t>
            </a:r>
          </a:p>
          <a:p>
            <a:endParaRPr lang="en-US" dirty="0"/>
          </a:p>
          <a:p>
            <a:r>
              <a:rPr lang="en-US" b="1" dirty="0">
                <a:solidFill>
                  <a:srgbClr val="FF0000"/>
                </a:solidFill>
                <a:effectLst/>
              </a:rPr>
              <a:t>LN assessment represents an important prognostic indicator</a:t>
            </a:r>
          </a:p>
        </p:txBody>
      </p:sp>
    </p:spTree>
    <p:extLst>
      <p:ext uri="{BB962C8B-B14F-4D97-AF65-F5344CB8AC3E}">
        <p14:creationId xmlns:p14="http://schemas.microsoft.com/office/powerpoint/2010/main" val="3796840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EF882-63D0-76ED-FF97-83379E0AE4E5}"/>
              </a:ext>
            </a:extLst>
          </p:cNvPr>
          <p:cNvSpPr txBox="1"/>
          <p:nvPr/>
        </p:nvSpPr>
        <p:spPr>
          <a:xfrm>
            <a:off x="625231" y="359508"/>
            <a:ext cx="6924431" cy="923330"/>
          </a:xfrm>
          <a:prstGeom prst="rect">
            <a:avLst/>
          </a:prstGeom>
          <a:noFill/>
        </p:spPr>
        <p:txBody>
          <a:bodyPr wrap="square" rtlCol="0">
            <a:spAutoFit/>
          </a:bodyPr>
          <a:lstStyle/>
          <a:p>
            <a:r>
              <a:rPr lang="en-US" dirty="0"/>
              <a:t>Given the surgical morbidity associated with lymphadenectomy, several studies have investigated the use of SLN biopsy.</a:t>
            </a:r>
          </a:p>
          <a:p>
            <a:endParaRPr lang="el-GR" dirty="0"/>
          </a:p>
        </p:txBody>
      </p:sp>
      <p:pic>
        <p:nvPicPr>
          <p:cNvPr id="1026" name="Picture 2">
            <a:extLst>
              <a:ext uri="{FF2B5EF4-FFF2-40B4-BE49-F238E27FC236}">
                <a16:creationId xmlns:a16="http://schemas.microsoft.com/office/drawing/2014/main" id="{1E6532F7-DA28-60EF-A9D2-A762FCA78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141" y="1373491"/>
            <a:ext cx="6033721" cy="4892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95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121640" y="388493"/>
            <a:ext cx="8900719" cy="586699"/>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early </a:t>
            </a:r>
            <a:r>
              <a:rPr lang="en-US" sz="2400" dirty="0" err="1">
                <a:latin typeface="Calibri" pitchFamily="34" charset="0"/>
              </a:rPr>
              <a:t>st.</a:t>
            </a:r>
            <a:r>
              <a:rPr lang="en-US" sz="2400" dirty="0">
                <a:latin typeface="Calibri" pitchFamily="34" charset="0"/>
              </a:rPr>
              <a:t> </a:t>
            </a:r>
            <a:r>
              <a:rPr lang="en-US" sz="2400" dirty="0" err="1">
                <a:latin typeface="Calibri" pitchFamily="34" charset="0"/>
              </a:rPr>
              <a:t>Cacx</a:t>
            </a:r>
            <a:r>
              <a:rPr lang="en-US" sz="2400" dirty="0">
                <a:latin typeface="Calibri" pitchFamily="34" charset="0"/>
              </a:rPr>
              <a:t> </a:t>
            </a:r>
            <a:r>
              <a:rPr lang="en-US" sz="2400" dirty="0">
                <a:latin typeface="Calibri" pitchFamily="34" charset="0"/>
                <a:sym typeface="Wingdings" panose="05000000000000000000" pitchFamily="2" charset="2"/>
              </a:rPr>
              <a:t> standard  treatment  Radical hysterectomy + BPLN</a:t>
            </a:r>
            <a:endParaRPr lang="en-US" sz="2400" dirty="0">
              <a:latin typeface="Calibri" pitchFamily="34" charset="0"/>
            </a:endParaRPr>
          </a:p>
        </p:txBody>
      </p:sp>
      <p:sp>
        <p:nvSpPr>
          <p:cNvPr id="2" name="1 - TextBox">
            <a:extLst>
              <a:ext uri="{FF2B5EF4-FFF2-40B4-BE49-F238E27FC236}">
                <a16:creationId xmlns:a16="http://schemas.microsoft.com/office/drawing/2014/main" id="{B06A12EC-942C-0B34-40A1-E491F51540A1}"/>
              </a:ext>
            </a:extLst>
          </p:cNvPr>
          <p:cNvSpPr txBox="1">
            <a:spLocks noChangeArrowheads="1"/>
          </p:cNvSpPr>
          <p:nvPr/>
        </p:nvSpPr>
        <p:spPr bwMode="auto">
          <a:xfrm>
            <a:off x="466725" y="1432661"/>
            <a:ext cx="8467725" cy="646331"/>
          </a:xfrm>
          <a:prstGeom prst="rect">
            <a:avLst/>
          </a:prstGeom>
          <a:noFill/>
          <a:ln w="9525">
            <a:noFill/>
            <a:miter lim="800000"/>
            <a:headEnd/>
            <a:tailEnd/>
          </a:ln>
        </p:spPr>
        <p:txBody>
          <a:bodyPr wrap="square">
            <a:spAutoFit/>
          </a:bodyPr>
          <a:lstStyle/>
          <a:p>
            <a:pPr marL="87312" algn="r" eaLnBrk="1" hangingPunct="1">
              <a:defRPr/>
            </a:pPr>
            <a:r>
              <a:rPr lang="en-US" i="1" dirty="0">
                <a:latin typeface="Calibri" pitchFamily="34" charset="0"/>
              </a:rPr>
              <a:t>Siegel RL, et al. CA Cancer J Clin, 2018</a:t>
            </a:r>
            <a:r>
              <a:rPr lang="el-GR" i="1" dirty="0">
                <a:latin typeface="Calibri" pitchFamily="34" charset="0"/>
              </a:rPr>
              <a:t>.</a:t>
            </a:r>
            <a:endParaRPr lang="en-US" i="1" dirty="0">
              <a:latin typeface="Calibri" pitchFamily="34" charset="0"/>
            </a:endParaRPr>
          </a:p>
          <a:p>
            <a:pPr marL="87312" algn="r" eaLnBrk="1" hangingPunct="1">
              <a:defRPr/>
            </a:pPr>
            <a:r>
              <a:rPr lang="en-US" i="1" dirty="0" err="1">
                <a:latin typeface="Calibri" pitchFamily="34" charset="0"/>
              </a:rPr>
              <a:t>Cibula</a:t>
            </a:r>
            <a:r>
              <a:rPr lang="en-US" i="1" dirty="0">
                <a:latin typeface="Calibri" pitchFamily="34" charset="0"/>
              </a:rPr>
              <a:t> D, et al. ESGO / ESTRO / ESP Guidelines, 2018</a:t>
            </a:r>
            <a:r>
              <a:rPr lang="el-GR" i="1" dirty="0">
                <a:latin typeface="Calibri" pitchFamily="34" charset="0"/>
              </a:rPr>
              <a:t>, 2023.</a:t>
            </a:r>
            <a:endParaRPr lang="en-US" i="1" dirty="0">
              <a:latin typeface="Calibri" pitchFamily="34" charset="0"/>
            </a:endParaRPr>
          </a:p>
        </p:txBody>
      </p:sp>
      <p:sp>
        <p:nvSpPr>
          <p:cNvPr id="4" name="1 - TextBox">
            <a:extLst>
              <a:ext uri="{FF2B5EF4-FFF2-40B4-BE49-F238E27FC236}">
                <a16:creationId xmlns:a16="http://schemas.microsoft.com/office/drawing/2014/main" id="{7621BC65-0D46-8FA4-D963-23E16E7F7280}"/>
              </a:ext>
            </a:extLst>
          </p:cNvPr>
          <p:cNvSpPr txBox="1">
            <a:spLocks noChangeArrowheads="1"/>
          </p:cNvSpPr>
          <p:nvPr/>
        </p:nvSpPr>
        <p:spPr bwMode="auto">
          <a:xfrm>
            <a:off x="180115" y="2517686"/>
            <a:ext cx="8555634" cy="586699"/>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5 year overall survival rates 73 to 98%</a:t>
            </a:r>
          </a:p>
        </p:txBody>
      </p:sp>
      <p:sp>
        <p:nvSpPr>
          <p:cNvPr id="5" name="1 - TextBox">
            <a:extLst>
              <a:ext uri="{FF2B5EF4-FFF2-40B4-BE49-F238E27FC236}">
                <a16:creationId xmlns:a16="http://schemas.microsoft.com/office/drawing/2014/main" id="{31561B0C-0CC9-F33C-5370-CD62381DCA0D}"/>
              </a:ext>
            </a:extLst>
          </p:cNvPr>
          <p:cNvSpPr txBox="1">
            <a:spLocks noChangeArrowheads="1"/>
          </p:cNvSpPr>
          <p:nvPr/>
        </p:nvSpPr>
        <p:spPr bwMode="auto">
          <a:xfrm>
            <a:off x="268024" y="3214416"/>
            <a:ext cx="8467725" cy="369332"/>
          </a:xfrm>
          <a:prstGeom prst="rect">
            <a:avLst/>
          </a:prstGeom>
          <a:noFill/>
          <a:ln w="9525">
            <a:noFill/>
            <a:miter lim="800000"/>
            <a:headEnd/>
            <a:tailEnd/>
          </a:ln>
        </p:spPr>
        <p:txBody>
          <a:bodyPr wrap="square">
            <a:spAutoFit/>
          </a:bodyPr>
          <a:lstStyle/>
          <a:p>
            <a:pPr marL="87312" algn="r" eaLnBrk="1" hangingPunct="1">
              <a:defRPr/>
            </a:pPr>
            <a:r>
              <a:rPr lang="en-US" i="1" dirty="0">
                <a:latin typeface="Calibri" pitchFamily="34" charset="0"/>
              </a:rPr>
              <a:t>Park JY, et al. Ann Oncol, 2011</a:t>
            </a:r>
            <a:r>
              <a:rPr lang="el-GR" i="1" dirty="0">
                <a:latin typeface="Calibri" pitchFamily="34" charset="0"/>
              </a:rPr>
              <a:t>.</a:t>
            </a:r>
            <a:endParaRPr lang="en-US" i="1" dirty="0">
              <a:latin typeface="Calibri" pitchFamily="34" charset="0"/>
            </a:endParaRPr>
          </a:p>
        </p:txBody>
      </p:sp>
      <p:sp>
        <p:nvSpPr>
          <p:cNvPr id="3" name="Θέση αριθμού διαφάνειας 2">
            <a:extLst>
              <a:ext uri="{FF2B5EF4-FFF2-40B4-BE49-F238E27FC236}">
                <a16:creationId xmlns:a16="http://schemas.microsoft.com/office/drawing/2014/main" id="{227F7BC3-05E9-BC40-EEED-C24B195C2E95}"/>
              </a:ext>
            </a:extLst>
          </p:cNvPr>
          <p:cNvSpPr>
            <a:spLocks noGrp="1"/>
          </p:cNvSpPr>
          <p:nvPr>
            <p:ph type="sldNum" sz="quarter" idx="12"/>
          </p:nvPr>
        </p:nvSpPr>
        <p:spPr/>
        <p:txBody>
          <a:bodyPr/>
          <a:lstStyle/>
          <a:p>
            <a:fld id="{25D9DEF5-655B-44F4-86D4-FE63F4539B0F}" type="slidenum">
              <a:rPr lang="el-GR" smtClean="0"/>
              <a:t>4</a:t>
            </a:fld>
            <a:endParaRPr lang="el-GR"/>
          </a:p>
        </p:txBody>
      </p:sp>
      <p:pic>
        <p:nvPicPr>
          <p:cNvPr id="6" name="2 - Εικόνα">
            <a:extLst>
              <a:ext uri="{FF2B5EF4-FFF2-40B4-BE49-F238E27FC236}">
                <a16:creationId xmlns:a16="http://schemas.microsoft.com/office/drawing/2014/main" id="{147C765D-54C4-6532-7864-ADD28AD5AA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0289" y="4400395"/>
            <a:ext cx="1828433" cy="233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 - Εικόνα">
            <a:extLst>
              <a:ext uri="{FF2B5EF4-FFF2-40B4-BE49-F238E27FC236}">
                <a16:creationId xmlns:a16="http://schemas.microsoft.com/office/drawing/2014/main" id="{1A3DEBB5-177B-77E1-63AC-133139CF3F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0541" y="4577462"/>
            <a:ext cx="1932496" cy="199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 - Εικόνα">
            <a:extLst>
              <a:ext uri="{FF2B5EF4-FFF2-40B4-BE49-F238E27FC236}">
                <a16:creationId xmlns:a16="http://schemas.microsoft.com/office/drawing/2014/main" id="{BAF81C45-9649-9FEF-F6BA-A8A2EAF862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115" y="4339244"/>
            <a:ext cx="1965666" cy="233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2 - Εικόνα">
            <a:extLst>
              <a:ext uri="{FF2B5EF4-FFF2-40B4-BE49-F238E27FC236}">
                <a16:creationId xmlns:a16="http://schemas.microsoft.com/office/drawing/2014/main" id="{9F45B61C-2DBC-1757-095E-4784DDEDBB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7242" y="4411620"/>
            <a:ext cx="2107122" cy="209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359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TextBox">
            <a:extLst>
              <a:ext uri="{FF2B5EF4-FFF2-40B4-BE49-F238E27FC236}">
                <a16:creationId xmlns:a16="http://schemas.microsoft.com/office/drawing/2014/main" id="{6346F101-EA6D-4D54-2C66-D04A2D0006B7}"/>
              </a:ext>
            </a:extLst>
          </p:cNvPr>
          <p:cNvSpPr txBox="1">
            <a:spLocks noChangeArrowheads="1"/>
          </p:cNvSpPr>
          <p:nvPr/>
        </p:nvSpPr>
        <p:spPr bwMode="auto">
          <a:xfrm>
            <a:off x="-87493" y="3385521"/>
            <a:ext cx="9028293" cy="547714"/>
          </a:xfrm>
          <a:prstGeom prst="rect">
            <a:avLst/>
          </a:prstGeom>
          <a:noFill/>
          <a:ln w="9525">
            <a:noFill/>
            <a:miter lim="800000"/>
            <a:headEnd/>
            <a:tailEnd/>
          </a:ln>
        </p:spPr>
        <p:txBody>
          <a:bodyPr wrap="square">
            <a:spAutoFit/>
          </a:bodyPr>
          <a:lstStyle/>
          <a:p>
            <a:pPr marL="87312" algn="ctr" eaLnBrk="1" hangingPunct="1">
              <a:lnSpc>
                <a:spcPct val="150000"/>
              </a:lnSpc>
              <a:defRPr/>
            </a:pPr>
            <a:r>
              <a:rPr lang="en-US" sz="2200" b="1" dirty="0">
                <a:solidFill>
                  <a:srgbClr val="FF0000"/>
                </a:solidFill>
                <a:latin typeface="Calibri" pitchFamily="34" charset="0"/>
              </a:rPr>
              <a:t>SLN biopsy appears to be a safe and accurate method for LN assessment</a:t>
            </a:r>
          </a:p>
        </p:txBody>
      </p:sp>
      <p:sp>
        <p:nvSpPr>
          <p:cNvPr id="2" name="TextBox 1">
            <a:extLst>
              <a:ext uri="{FF2B5EF4-FFF2-40B4-BE49-F238E27FC236}">
                <a16:creationId xmlns:a16="http://schemas.microsoft.com/office/drawing/2014/main" id="{EFD536B8-DB43-51E8-FC0D-FD33C710096E}"/>
              </a:ext>
            </a:extLst>
          </p:cNvPr>
          <p:cNvSpPr txBox="1"/>
          <p:nvPr/>
        </p:nvSpPr>
        <p:spPr>
          <a:xfrm>
            <a:off x="311091" y="2228671"/>
            <a:ext cx="7408985" cy="1200329"/>
          </a:xfrm>
          <a:prstGeom prst="rect">
            <a:avLst/>
          </a:prstGeom>
          <a:noFill/>
        </p:spPr>
        <p:txBody>
          <a:bodyPr wrap="square" rtlCol="0">
            <a:spAutoFit/>
          </a:bodyPr>
          <a:lstStyle/>
          <a:p>
            <a:r>
              <a:rPr lang="en-US" b="1" i="0" dirty="0">
                <a:solidFill>
                  <a:srgbClr val="212121"/>
                </a:solidFill>
                <a:effectLst/>
                <a:latin typeface="BlinkMacSystemFont"/>
              </a:rPr>
              <a:t>Results</a:t>
            </a:r>
          </a:p>
          <a:p>
            <a:r>
              <a:rPr lang="en-US" b="0" i="0" dirty="0">
                <a:solidFill>
                  <a:srgbClr val="212121"/>
                </a:solidFill>
                <a:effectLst/>
                <a:latin typeface="BlinkMacSystemFont"/>
              </a:rPr>
              <a:t>67 studies</a:t>
            </a:r>
          </a:p>
          <a:p>
            <a:r>
              <a:rPr lang="en-US" b="0" i="0" dirty="0">
                <a:solidFill>
                  <a:srgbClr val="212121"/>
                </a:solidFill>
                <a:effectLst/>
                <a:latin typeface="BlinkMacSystemFont"/>
              </a:rPr>
              <a:t>Pooled detection rate was 89.2%</a:t>
            </a:r>
          </a:p>
          <a:p>
            <a:r>
              <a:rPr lang="en-US" b="0" i="0" dirty="0">
                <a:solidFill>
                  <a:srgbClr val="212121"/>
                </a:solidFill>
                <a:effectLst/>
                <a:latin typeface="BlinkMacSystemFont"/>
              </a:rPr>
              <a:t>Pooled sensitivity was 90%</a:t>
            </a:r>
            <a:endParaRPr lang="el-GR" dirty="0"/>
          </a:p>
        </p:txBody>
      </p:sp>
      <p:graphicFrame>
        <p:nvGraphicFramePr>
          <p:cNvPr id="5" name="Αντικείμενο 4">
            <a:extLst>
              <a:ext uri="{FF2B5EF4-FFF2-40B4-BE49-F238E27FC236}">
                <a16:creationId xmlns:a16="http://schemas.microsoft.com/office/drawing/2014/main" id="{307CD3D0-6849-3833-81A8-E804124C5A06}"/>
              </a:ext>
            </a:extLst>
          </p:cNvPr>
          <p:cNvGraphicFramePr>
            <a:graphicFrameLocks noChangeAspect="1"/>
          </p:cNvGraphicFramePr>
          <p:nvPr>
            <p:extLst>
              <p:ext uri="{D42A27DB-BD31-4B8C-83A1-F6EECF244321}">
                <p14:modId xmlns:p14="http://schemas.microsoft.com/office/powerpoint/2010/main" val="4114511446"/>
              </p:ext>
            </p:extLst>
          </p:nvPr>
        </p:nvGraphicFramePr>
        <p:xfrm>
          <a:off x="1581963" y="0"/>
          <a:ext cx="6138113" cy="2247168"/>
        </p:xfrm>
        <a:graphic>
          <a:graphicData uri="http://schemas.openxmlformats.org/presentationml/2006/ole">
            <mc:AlternateContent xmlns:mc="http://schemas.openxmlformats.org/markup-compatibility/2006">
              <mc:Choice xmlns:v="urn:schemas-microsoft-com:vml" Requires="v">
                <p:oleObj name="Image" r:id="rId2" imgW="6399391" imgH="2619375" progId="Photoshop.Image.13">
                  <p:embed/>
                </p:oleObj>
              </mc:Choice>
              <mc:Fallback>
                <p:oleObj name="Image" r:id="rId2" imgW="6399391" imgH="2619375" progId="Photoshop.Image.13">
                  <p:embed/>
                  <p:pic>
                    <p:nvPicPr>
                      <p:cNvPr id="0" name=""/>
                      <p:cNvPicPr/>
                      <p:nvPr/>
                    </p:nvPicPr>
                    <p:blipFill>
                      <a:blip r:embed="rId3"/>
                      <a:stretch>
                        <a:fillRect/>
                      </a:stretch>
                    </p:blipFill>
                    <p:spPr>
                      <a:xfrm>
                        <a:off x="1581963" y="0"/>
                        <a:ext cx="6138113" cy="2247168"/>
                      </a:xfrm>
                      <a:prstGeom prst="rect">
                        <a:avLst/>
                      </a:prstGeom>
                    </p:spPr>
                  </p:pic>
                </p:oleObj>
              </mc:Fallback>
            </mc:AlternateContent>
          </a:graphicData>
        </a:graphic>
      </p:graphicFrame>
      <p:graphicFrame>
        <p:nvGraphicFramePr>
          <p:cNvPr id="6" name="Αντικείμενο 5">
            <a:extLst>
              <a:ext uri="{FF2B5EF4-FFF2-40B4-BE49-F238E27FC236}">
                <a16:creationId xmlns:a16="http://schemas.microsoft.com/office/drawing/2014/main" id="{75CE5DA7-20B7-461D-3D37-0CDEF42D5686}"/>
              </a:ext>
            </a:extLst>
          </p:cNvPr>
          <p:cNvGraphicFramePr>
            <a:graphicFrameLocks noChangeAspect="1"/>
          </p:cNvGraphicFramePr>
          <p:nvPr>
            <p:extLst>
              <p:ext uri="{D42A27DB-BD31-4B8C-83A1-F6EECF244321}">
                <p14:modId xmlns:p14="http://schemas.microsoft.com/office/powerpoint/2010/main" val="1934793434"/>
              </p:ext>
            </p:extLst>
          </p:nvPr>
        </p:nvGraphicFramePr>
        <p:xfrm>
          <a:off x="451094" y="4463683"/>
          <a:ext cx="8064256" cy="2075230"/>
        </p:xfrm>
        <a:graphic>
          <a:graphicData uri="http://schemas.openxmlformats.org/presentationml/2006/ole">
            <mc:AlternateContent xmlns:mc="http://schemas.openxmlformats.org/markup-compatibility/2006">
              <mc:Choice xmlns:v="urn:schemas-microsoft-com:vml" Requires="v">
                <p:oleObj name="Image" r:id="rId4" imgW="6545272" imgH="1684514" progId="Photoshop.Image.13">
                  <p:embed/>
                </p:oleObj>
              </mc:Choice>
              <mc:Fallback>
                <p:oleObj name="Image" r:id="rId4" imgW="6545272" imgH="1684514" progId="Photoshop.Image.13">
                  <p:embed/>
                  <p:pic>
                    <p:nvPicPr>
                      <p:cNvPr id="3" name="Αντικείμενο 2">
                        <a:extLst>
                          <a:ext uri="{FF2B5EF4-FFF2-40B4-BE49-F238E27FC236}">
                            <a16:creationId xmlns:a16="http://schemas.microsoft.com/office/drawing/2014/main" id="{550AC558-91FF-C0AB-24A6-F103BD7E2BF3}"/>
                          </a:ext>
                        </a:extLst>
                      </p:cNvPr>
                      <p:cNvPicPr/>
                      <p:nvPr/>
                    </p:nvPicPr>
                    <p:blipFill>
                      <a:blip r:embed="rId5"/>
                      <a:stretch>
                        <a:fillRect/>
                      </a:stretch>
                    </p:blipFill>
                    <p:spPr>
                      <a:xfrm>
                        <a:off x="451094" y="4463683"/>
                        <a:ext cx="8064256" cy="2075230"/>
                      </a:xfrm>
                      <a:prstGeom prst="rect">
                        <a:avLst/>
                      </a:prstGeom>
                    </p:spPr>
                  </p:pic>
                </p:oleObj>
              </mc:Fallback>
            </mc:AlternateContent>
          </a:graphicData>
        </a:graphic>
      </p:graphicFrame>
      <p:cxnSp>
        <p:nvCxnSpPr>
          <p:cNvPr id="8" name="Ευθεία γραμμή σύνδεσης 7">
            <a:extLst>
              <a:ext uri="{FF2B5EF4-FFF2-40B4-BE49-F238E27FC236}">
                <a16:creationId xmlns:a16="http://schemas.microsoft.com/office/drawing/2014/main" id="{405593A8-EDB5-2AF4-6111-7F53A1E8E0E3}"/>
              </a:ext>
            </a:extLst>
          </p:cNvPr>
          <p:cNvCxnSpPr/>
          <p:nvPr/>
        </p:nvCxnSpPr>
        <p:spPr>
          <a:xfrm>
            <a:off x="0" y="4181231"/>
            <a:ext cx="9073662"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93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02F75707-1939-3FB3-0BD7-BAC9FF0FC4AE}"/>
              </a:ext>
            </a:extLst>
          </p:cNvPr>
          <p:cNvGraphicFramePr>
            <a:graphicFrameLocks noChangeAspect="1"/>
          </p:cNvGraphicFramePr>
          <p:nvPr>
            <p:extLst>
              <p:ext uri="{D42A27DB-BD31-4B8C-83A1-F6EECF244321}">
                <p14:modId xmlns:p14="http://schemas.microsoft.com/office/powerpoint/2010/main" val="828222090"/>
              </p:ext>
            </p:extLst>
          </p:nvPr>
        </p:nvGraphicFramePr>
        <p:xfrm>
          <a:off x="1416844" y="136524"/>
          <a:ext cx="6310312" cy="3474184"/>
        </p:xfrm>
        <a:graphic>
          <a:graphicData uri="http://schemas.openxmlformats.org/presentationml/2006/ole">
            <mc:AlternateContent xmlns:mc="http://schemas.openxmlformats.org/markup-compatibility/2006">
              <mc:Choice xmlns:v="urn:schemas-microsoft-com:vml" Requires="v">
                <p:oleObj name="Image" r:id="rId2" imgW="6309889" imgH="3835047" progId="Photoshop.Image.13">
                  <p:embed/>
                </p:oleObj>
              </mc:Choice>
              <mc:Fallback>
                <p:oleObj name="Image" r:id="rId2" imgW="6309889" imgH="3835047" progId="Photoshop.Image.13">
                  <p:embed/>
                  <p:pic>
                    <p:nvPicPr>
                      <p:cNvPr id="0" name=""/>
                      <p:cNvPicPr/>
                      <p:nvPr/>
                    </p:nvPicPr>
                    <p:blipFill>
                      <a:blip r:embed="rId3"/>
                      <a:stretch>
                        <a:fillRect/>
                      </a:stretch>
                    </p:blipFill>
                    <p:spPr>
                      <a:xfrm>
                        <a:off x="1416844" y="136524"/>
                        <a:ext cx="6310312" cy="347418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733B8FE-78A9-49D3-8A5B-BAC9B9314006}"/>
              </a:ext>
            </a:extLst>
          </p:cNvPr>
          <p:cNvSpPr txBox="1"/>
          <p:nvPr/>
        </p:nvSpPr>
        <p:spPr>
          <a:xfrm>
            <a:off x="468923" y="3612933"/>
            <a:ext cx="8206154" cy="3108543"/>
          </a:xfrm>
          <a:prstGeom prst="rect">
            <a:avLst/>
          </a:prstGeom>
          <a:noFill/>
        </p:spPr>
        <p:txBody>
          <a:bodyPr wrap="square" rtlCol="0">
            <a:spAutoFit/>
          </a:bodyPr>
          <a:lstStyle/>
          <a:p>
            <a:pPr algn="l"/>
            <a:r>
              <a:rPr lang="en-US" sz="1600" b="1" i="0" dirty="0">
                <a:solidFill>
                  <a:srgbClr val="212121"/>
                </a:solidFill>
                <a:effectLst/>
                <a:latin typeface="BlinkMacSystemFont"/>
              </a:rPr>
              <a:t>Materials and methods</a:t>
            </a:r>
          </a:p>
          <a:p>
            <a:pPr algn="l"/>
            <a:r>
              <a:rPr lang="en-US" sz="1600" b="0" i="0" dirty="0">
                <a:solidFill>
                  <a:srgbClr val="212121"/>
                </a:solidFill>
                <a:effectLst/>
                <a:latin typeface="BlinkMacSystemFont"/>
              </a:rPr>
              <a:t>Early cervical carcinoma (FIGO 2009 stage IA2 to IIA1) </a:t>
            </a:r>
          </a:p>
          <a:p>
            <a:pPr marL="285750" indent="-285750" algn="l">
              <a:buFontTx/>
              <a:buChar char="-"/>
            </a:pPr>
            <a:r>
              <a:rPr lang="en-US" sz="1600" b="0" i="0" dirty="0">
                <a:solidFill>
                  <a:srgbClr val="212121"/>
                </a:solidFill>
                <a:effectLst/>
                <a:latin typeface="BlinkMacSystemFont"/>
              </a:rPr>
              <a:t>SN resection alone (SN arm) </a:t>
            </a:r>
          </a:p>
          <a:p>
            <a:pPr marL="285750" indent="-285750" algn="l">
              <a:buFontTx/>
              <a:buChar char="-"/>
            </a:pPr>
            <a:r>
              <a:rPr lang="en-US" sz="1600" b="0" i="0" dirty="0">
                <a:solidFill>
                  <a:srgbClr val="212121"/>
                </a:solidFill>
                <a:effectLst/>
                <a:latin typeface="BlinkMacSystemFont"/>
              </a:rPr>
              <a:t>SN and pelvic lymph node dissection (SN + PLND arm). </a:t>
            </a:r>
          </a:p>
          <a:p>
            <a:pPr algn="l"/>
            <a:endParaRPr lang="en-US" sz="1600" b="0" i="0" dirty="0">
              <a:solidFill>
                <a:srgbClr val="212121"/>
              </a:solidFill>
              <a:effectLst/>
              <a:latin typeface="BlinkMacSystemFont"/>
            </a:endParaRPr>
          </a:p>
          <a:p>
            <a:pPr algn="l"/>
            <a:r>
              <a:rPr lang="en-US" sz="1600" b="1" i="0" dirty="0">
                <a:solidFill>
                  <a:srgbClr val="212121"/>
                </a:solidFill>
                <a:effectLst/>
                <a:latin typeface="BlinkMacSystemFont"/>
              </a:rPr>
              <a:t>Results</a:t>
            </a:r>
          </a:p>
          <a:p>
            <a:pPr algn="l"/>
            <a:r>
              <a:rPr lang="en-US" sz="1600" b="0" i="0" dirty="0">
                <a:solidFill>
                  <a:srgbClr val="212121"/>
                </a:solidFill>
                <a:effectLst/>
                <a:latin typeface="BlinkMacSystemFont"/>
              </a:rPr>
              <a:t>The 3-year recurrence-free survival was not significantly different (92.0% in SN arm and 94.4% in SN + PLND arm).</a:t>
            </a:r>
          </a:p>
          <a:p>
            <a:pPr algn="l"/>
            <a:endParaRPr lang="en-US" sz="1600" b="0" i="0" dirty="0">
              <a:solidFill>
                <a:srgbClr val="212121"/>
              </a:solidFill>
              <a:effectLst/>
              <a:latin typeface="BlinkMacSystemFont"/>
            </a:endParaRPr>
          </a:p>
          <a:p>
            <a:pPr algn="l"/>
            <a:r>
              <a:rPr lang="en-US" sz="1600" b="1" i="0" dirty="0">
                <a:solidFill>
                  <a:srgbClr val="212121"/>
                </a:solidFill>
                <a:effectLst/>
                <a:latin typeface="BlinkMacSystemFont"/>
              </a:rPr>
              <a:t>Conclusion</a:t>
            </a:r>
          </a:p>
          <a:p>
            <a:pPr algn="l"/>
            <a:r>
              <a:rPr lang="en-US" sz="1600" b="1" i="0" dirty="0">
                <a:solidFill>
                  <a:srgbClr val="0070C0"/>
                </a:solidFill>
                <a:effectLst/>
                <a:latin typeface="BlinkMacSystemFont"/>
              </a:rPr>
              <a:t>SN resection alone is associated with early decreased lymphatic morbidity when compared with SN + PLND in early cervical cancer.</a:t>
            </a:r>
            <a:endParaRPr lang="el-GR" sz="1600" b="1" dirty="0">
              <a:solidFill>
                <a:srgbClr val="0070C0"/>
              </a:solidFill>
            </a:endParaRPr>
          </a:p>
        </p:txBody>
      </p:sp>
    </p:spTree>
    <p:extLst>
      <p:ext uri="{BB962C8B-B14F-4D97-AF65-F5344CB8AC3E}">
        <p14:creationId xmlns:p14="http://schemas.microsoft.com/office/powerpoint/2010/main" val="4013693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BF59CDFD-F17F-8F03-573B-2539701E8D7D}"/>
              </a:ext>
            </a:extLst>
          </p:cNvPr>
          <p:cNvGraphicFramePr>
            <a:graphicFrameLocks noChangeAspect="1"/>
          </p:cNvGraphicFramePr>
          <p:nvPr>
            <p:extLst>
              <p:ext uri="{D42A27DB-BD31-4B8C-83A1-F6EECF244321}">
                <p14:modId xmlns:p14="http://schemas.microsoft.com/office/powerpoint/2010/main" val="1359801891"/>
              </p:ext>
            </p:extLst>
          </p:nvPr>
        </p:nvGraphicFramePr>
        <p:xfrm>
          <a:off x="1418431" y="136524"/>
          <a:ext cx="6307138" cy="3378200"/>
        </p:xfrm>
        <a:graphic>
          <a:graphicData uri="http://schemas.openxmlformats.org/presentationml/2006/ole">
            <mc:AlternateContent xmlns:mc="http://schemas.openxmlformats.org/markup-compatibility/2006">
              <mc:Choice xmlns:v="urn:schemas-microsoft-com:vml" Requires="v">
                <p:oleObj name="Image" r:id="rId2" imgW="6306717" imgH="3377847" progId="Photoshop.Image.13">
                  <p:embed/>
                </p:oleObj>
              </mc:Choice>
              <mc:Fallback>
                <p:oleObj name="Image" r:id="rId2" imgW="6306717" imgH="3377847" progId="Photoshop.Image.13">
                  <p:embed/>
                  <p:pic>
                    <p:nvPicPr>
                      <p:cNvPr id="0" name=""/>
                      <p:cNvPicPr/>
                      <p:nvPr/>
                    </p:nvPicPr>
                    <p:blipFill>
                      <a:blip r:embed="rId3"/>
                      <a:stretch>
                        <a:fillRect/>
                      </a:stretch>
                    </p:blipFill>
                    <p:spPr>
                      <a:xfrm>
                        <a:off x="1418431" y="136524"/>
                        <a:ext cx="6307138" cy="3378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F0F5555-8262-F264-517D-43001740C735}"/>
              </a:ext>
            </a:extLst>
          </p:cNvPr>
          <p:cNvSpPr txBox="1"/>
          <p:nvPr/>
        </p:nvSpPr>
        <p:spPr>
          <a:xfrm>
            <a:off x="779584" y="4581594"/>
            <a:ext cx="7584831" cy="707886"/>
          </a:xfrm>
          <a:prstGeom prst="rect">
            <a:avLst/>
          </a:prstGeom>
          <a:noFill/>
        </p:spPr>
        <p:txBody>
          <a:bodyPr wrap="square">
            <a:spAutoFit/>
          </a:bodyPr>
          <a:lstStyle/>
          <a:p>
            <a:r>
              <a:rPr lang="en-US" sz="2000" b="1" i="0" dirty="0">
                <a:solidFill>
                  <a:srgbClr val="C00000"/>
                </a:solidFill>
                <a:effectLst/>
                <a:latin typeface="BlinkMacSystemFont"/>
              </a:rPr>
              <a:t>SLN biopsy can achieve high bilateral SLN detection in patients with </a:t>
            </a:r>
            <a:r>
              <a:rPr lang="en-US" sz="2000" b="1" i="0" dirty="0" err="1">
                <a:solidFill>
                  <a:srgbClr val="C00000"/>
                </a:solidFill>
                <a:effectLst/>
                <a:latin typeface="BlinkMacSystemFont"/>
              </a:rPr>
              <a:t>tumours</a:t>
            </a:r>
            <a:r>
              <a:rPr lang="en-US" sz="2000" b="1" i="0" dirty="0">
                <a:solidFill>
                  <a:srgbClr val="C00000"/>
                </a:solidFill>
                <a:effectLst/>
                <a:latin typeface="BlinkMacSystemFont"/>
              </a:rPr>
              <a:t> of 4 cm or smaller. </a:t>
            </a:r>
            <a:endParaRPr lang="el-GR" sz="2000" b="1" dirty="0">
              <a:solidFill>
                <a:srgbClr val="C00000"/>
              </a:solidFill>
            </a:endParaRPr>
          </a:p>
        </p:txBody>
      </p:sp>
    </p:spTree>
    <p:extLst>
      <p:ext uri="{BB962C8B-B14F-4D97-AF65-F5344CB8AC3E}">
        <p14:creationId xmlns:p14="http://schemas.microsoft.com/office/powerpoint/2010/main" val="3952543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B30CEEDA-9A01-1685-03AC-6513E512491C}"/>
              </a:ext>
            </a:extLst>
          </p:cNvPr>
          <p:cNvGraphicFramePr>
            <a:graphicFrameLocks noChangeAspect="1"/>
          </p:cNvGraphicFramePr>
          <p:nvPr>
            <p:extLst>
              <p:ext uri="{D42A27DB-BD31-4B8C-83A1-F6EECF244321}">
                <p14:modId xmlns:p14="http://schemas.microsoft.com/office/powerpoint/2010/main" val="4261531121"/>
              </p:ext>
            </p:extLst>
          </p:nvPr>
        </p:nvGraphicFramePr>
        <p:xfrm>
          <a:off x="1208576" y="71682"/>
          <a:ext cx="6461125" cy="2416175"/>
        </p:xfrm>
        <a:graphic>
          <a:graphicData uri="http://schemas.openxmlformats.org/presentationml/2006/ole">
            <mc:AlternateContent xmlns:mc="http://schemas.openxmlformats.org/markup-compatibility/2006">
              <mc:Choice xmlns:v="urn:schemas-microsoft-com:vml" Requires="v">
                <p:oleObj name="Image" r:id="rId2" imgW="6461760" imgH="2416175" progId="Photoshop.Image.13">
                  <p:embed/>
                </p:oleObj>
              </mc:Choice>
              <mc:Fallback>
                <p:oleObj name="Image" r:id="rId2" imgW="6461760" imgH="2416175" progId="Photoshop.Image.13">
                  <p:embed/>
                  <p:pic>
                    <p:nvPicPr>
                      <p:cNvPr id="0" name=""/>
                      <p:cNvPicPr/>
                      <p:nvPr/>
                    </p:nvPicPr>
                    <p:blipFill>
                      <a:blip r:embed="rId3"/>
                      <a:stretch>
                        <a:fillRect/>
                      </a:stretch>
                    </p:blipFill>
                    <p:spPr>
                      <a:xfrm>
                        <a:off x="1208576" y="71682"/>
                        <a:ext cx="6461125" cy="241617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BD560E4-FB9F-68EA-E0B5-28901B076D14}"/>
              </a:ext>
            </a:extLst>
          </p:cNvPr>
          <p:cNvSpPr txBox="1"/>
          <p:nvPr/>
        </p:nvSpPr>
        <p:spPr>
          <a:xfrm>
            <a:off x="257907" y="2812431"/>
            <a:ext cx="8628186" cy="3785652"/>
          </a:xfrm>
          <a:prstGeom prst="rect">
            <a:avLst/>
          </a:prstGeom>
          <a:noFill/>
        </p:spPr>
        <p:txBody>
          <a:bodyPr wrap="square" rtlCol="0">
            <a:spAutoFit/>
          </a:bodyPr>
          <a:lstStyle/>
          <a:p>
            <a:pPr algn="l"/>
            <a:r>
              <a:rPr lang="en-US" sz="1600" b="1" i="0" dirty="0">
                <a:solidFill>
                  <a:srgbClr val="212121"/>
                </a:solidFill>
                <a:effectLst/>
                <a:latin typeface="BlinkMacSystemFont"/>
              </a:rPr>
              <a:t>Primary objective</a:t>
            </a:r>
          </a:p>
          <a:p>
            <a:pPr algn="l"/>
            <a:r>
              <a:rPr lang="en-US" sz="1600" b="1" i="0" dirty="0">
                <a:solidFill>
                  <a:srgbClr val="00B0F0"/>
                </a:solidFill>
                <a:effectLst/>
                <a:latin typeface="BlinkMacSystemFont"/>
              </a:rPr>
              <a:t>To comprehensively compare the oncological outcomes of SLN biopsy with pelvic lymphadenectomy in patients with and without SLN metastasis.</a:t>
            </a:r>
          </a:p>
          <a:p>
            <a:r>
              <a:rPr lang="en-US" sz="1600" b="1" dirty="0">
                <a:solidFill>
                  <a:srgbClr val="212121"/>
                </a:solidFill>
                <a:latin typeface="BlinkMacSystemFont"/>
              </a:rPr>
              <a:t>Primary endpoint</a:t>
            </a:r>
          </a:p>
          <a:p>
            <a:r>
              <a:rPr lang="en-US" sz="1600" b="1" dirty="0">
                <a:solidFill>
                  <a:srgbClr val="00B0F0"/>
                </a:solidFill>
                <a:latin typeface="BlinkMacSystemFont"/>
              </a:rPr>
              <a:t>The primary endpoint is disease-free survival.</a:t>
            </a:r>
          </a:p>
          <a:p>
            <a:r>
              <a:rPr lang="en-US" sz="1600" b="1" dirty="0">
                <a:solidFill>
                  <a:srgbClr val="212121"/>
                </a:solidFill>
                <a:latin typeface="BlinkMacSystemFont"/>
              </a:rPr>
              <a:t>Estimated dates for completing accrual and presenting results: </a:t>
            </a:r>
            <a:r>
              <a:rPr lang="en-US" sz="1600" dirty="0">
                <a:solidFill>
                  <a:srgbClr val="212121"/>
                </a:solidFill>
                <a:latin typeface="BlinkMacSystemFont"/>
              </a:rPr>
              <a:t>As of May 2020, more than 600 eligible patients have been enrolled. Enrollment is expected to be completed by December 2022, and presentation of results is expected in 2026.</a:t>
            </a:r>
            <a:endParaRPr lang="el-GR" sz="1600" dirty="0"/>
          </a:p>
          <a:p>
            <a:pPr algn="l"/>
            <a:r>
              <a:rPr lang="en-US" sz="1600" b="1" i="0" dirty="0">
                <a:solidFill>
                  <a:srgbClr val="212121"/>
                </a:solidFill>
                <a:effectLst/>
                <a:latin typeface="BlinkMacSystemFont"/>
              </a:rPr>
              <a:t>Trial design: </a:t>
            </a:r>
            <a:r>
              <a:rPr lang="en-US" sz="1600" b="0" i="0" dirty="0">
                <a:solidFill>
                  <a:srgbClr val="212121"/>
                </a:solidFill>
                <a:effectLst/>
                <a:latin typeface="BlinkMacSystemFont"/>
              </a:rPr>
              <a:t>In each cohort of this trial, patients will be randomized in a 1:1 ratio into the experimental (SLN biopsy alone) or reference (pelvic lymphadenectomy) arm. Radical hysterectomy will be performed for all patients, and adjuvant treatments will be planned according to post-operative pathological factors.</a:t>
            </a:r>
            <a:r>
              <a:rPr lang="en-US" sz="1600" b="1" i="0" dirty="0">
                <a:solidFill>
                  <a:srgbClr val="212121"/>
                </a:solidFill>
                <a:effectLst/>
                <a:latin typeface="BlinkMacSystemFont"/>
              </a:rPr>
              <a:t> </a:t>
            </a:r>
          </a:p>
          <a:p>
            <a:pPr algn="l"/>
            <a:r>
              <a:rPr lang="en-US" sz="1600" b="1" i="0" dirty="0">
                <a:solidFill>
                  <a:srgbClr val="212121"/>
                </a:solidFill>
                <a:effectLst/>
                <a:latin typeface="BlinkMacSystemFont"/>
              </a:rPr>
              <a:t>Sample size</a:t>
            </a:r>
          </a:p>
          <a:p>
            <a:pPr algn="l"/>
            <a:r>
              <a:rPr lang="en-US" sz="1600" b="0" i="0" dirty="0">
                <a:solidFill>
                  <a:srgbClr val="212121"/>
                </a:solidFill>
                <a:effectLst/>
                <a:latin typeface="BlinkMacSystemFont"/>
              </a:rPr>
              <a:t>Estimated sample sizes of 830 and 250 are required to fulfill the study objectives of PHENIX-I and II, respectively.</a:t>
            </a:r>
          </a:p>
        </p:txBody>
      </p:sp>
      <p:sp>
        <p:nvSpPr>
          <p:cNvPr id="6" name="TextBox 5">
            <a:extLst>
              <a:ext uri="{FF2B5EF4-FFF2-40B4-BE49-F238E27FC236}">
                <a16:creationId xmlns:a16="http://schemas.microsoft.com/office/drawing/2014/main" id="{D4BCAE5A-A656-6271-6008-C155F531AEFD}"/>
              </a:ext>
            </a:extLst>
          </p:cNvPr>
          <p:cNvSpPr txBox="1"/>
          <p:nvPr/>
        </p:nvSpPr>
        <p:spPr>
          <a:xfrm>
            <a:off x="144585" y="-22103"/>
            <a:ext cx="4572000" cy="423449"/>
          </a:xfrm>
          <a:prstGeom prst="rect">
            <a:avLst/>
          </a:prstGeom>
          <a:noFill/>
        </p:spPr>
        <p:txBody>
          <a:bodyPr wrap="square">
            <a:spAutoFit/>
          </a:bodyPr>
          <a:lstStyle/>
          <a:p>
            <a:pPr marL="87312" eaLnBrk="1" hangingPunct="1">
              <a:lnSpc>
                <a:spcPct val="150000"/>
              </a:lnSpc>
              <a:defRPr/>
            </a:pPr>
            <a:r>
              <a:rPr lang="en-US" sz="1600" b="1" dirty="0">
                <a:solidFill>
                  <a:srgbClr val="FF0000"/>
                </a:solidFill>
                <a:latin typeface="Calibri" pitchFamily="34" charset="0"/>
              </a:rPr>
              <a:t>Ongoing multicenter randomized controlled trial</a:t>
            </a:r>
          </a:p>
        </p:txBody>
      </p:sp>
    </p:spTree>
    <p:extLst>
      <p:ext uri="{BB962C8B-B14F-4D97-AF65-F5344CB8AC3E}">
        <p14:creationId xmlns:p14="http://schemas.microsoft.com/office/powerpoint/2010/main" val="4085319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TextBox">
            <a:extLst>
              <a:ext uri="{FF2B5EF4-FFF2-40B4-BE49-F238E27FC236}">
                <a16:creationId xmlns:a16="http://schemas.microsoft.com/office/drawing/2014/main" id="{B55997D0-73CC-4B70-D28E-C463CEEF764E}"/>
              </a:ext>
            </a:extLst>
          </p:cNvPr>
          <p:cNvSpPr txBox="1">
            <a:spLocks noChangeArrowheads="1"/>
          </p:cNvSpPr>
          <p:nvPr/>
        </p:nvSpPr>
        <p:spPr bwMode="auto">
          <a:xfrm>
            <a:off x="182440" y="-70339"/>
            <a:ext cx="9104313" cy="152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l-GR" sz="3200" b="1" dirty="0">
                <a:solidFill>
                  <a:srgbClr val="FF0000"/>
                </a:solidFill>
              </a:rPr>
              <a:t>SLN - </a:t>
            </a:r>
            <a:r>
              <a:rPr lang="en-US" altLang="el-GR" sz="3200" b="1" dirty="0" err="1">
                <a:solidFill>
                  <a:srgbClr val="FF0000"/>
                </a:solidFill>
              </a:rPr>
              <a:t>Ultrastaging</a:t>
            </a:r>
            <a:endParaRPr lang="el-GR" altLang="el-GR" sz="3200" b="1" dirty="0">
              <a:solidFill>
                <a:srgbClr val="FF0000"/>
              </a:solidFill>
            </a:endParaRPr>
          </a:p>
          <a:p>
            <a:pPr eaLnBrk="1" hangingPunct="1">
              <a:lnSpc>
                <a:spcPct val="150000"/>
              </a:lnSpc>
            </a:pPr>
            <a:endParaRPr lang="el-GR" altLang="el-GR" sz="500" dirty="0"/>
          </a:p>
          <a:p>
            <a:pPr eaLnBrk="1" hangingPunct="1">
              <a:lnSpc>
                <a:spcPct val="150000"/>
              </a:lnSpc>
            </a:pPr>
            <a:endParaRPr lang="en-US" altLang="el-GR" sz="900" dirty="0"/>
          </a:p>
          <a:p>
            <a:pPr eaLnBrk="1" hangingPunct="1">
              <a:lnSpc>
                <a:spcPct val="150000"/>
              </a:lnSpc>
            </a:pPr>
            <a:endParaRPr lang="el-GR" altLang="el-GR" dirty="0"/>
          </a:p>
        </p:txBody>
      </p:sp>
      <p:pic>
        <p:nvPicPr>
          <p:cNvPr id="36867" name="Picture 5">
            <a:extLst>
              <a:ext uri="{FF2B5EF4-FFF2-40B4-BE49-F238E27FC236}">
                <a16:creationId xmlns:a16="http://schemas.microsoft.com/office/drawing/2014/main" id="{D42E0334-EC72-142C-D0D1-3D5F82DF3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40" y="2540085"/>
            <a:ext cx="5671284"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a:extLst>
              <a:ext uri="{FF2B5EF4-FFF2-40B4-BE49-F238E27FC236}">
                <a16:creationId xmlns:a16="http://schemas.microsoft.com/office/drawing/2014/main" id="{A3F040BF-7DE8-4B4D-5556-3447A66E2C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595" y="2465716"/>
            <a:ext cx="3627865" cy="282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CB07A5-BDAE-4212-832E-EA75BEE53695}"/>
              </a:ext>
            </a:extLst>
          </p:cNvPr>
          <p:cNvSpPr txBox="1"/>
          <p:nvPr/>
        </p:nvSpPr>
        <p:spPr>
          <a:xfrm>
            <a:off x="377825" y="1276820"/>
            <a:ext cx="8602052" cy="707886"/>
          </a:xfrm>
          <a:prstGeom prst="rect">
            <a:avLst/>
          </a:prstGeom>
          <a:noFill/>
        </p:spPr>
        <p:txBody>
          <a:bodyPr wrap="square">
            <a:spAutoFit/>
          </a:bodyPr>
          <a:lstStyle/>
          <a:p>
            <a:r>
              <a:rPr lang="en-US" sz="2000" dirty="0"/>
              <a:t>SLN procedure in early stage </a:t>
            </a:r>
            <a:r>
              <a:rPr lang="en-US" sz="2000" dirty="0" err="1"/>
              <a:t>CaCx</a:t>
            </a:r>
            <a:r>
              <a:rPr lang="en-US" sz="2000" dirty="0"/>
              <a:t> may be well tolerated for the detection of LNs “M”</a:t>
            </a:r>
            <a:endParaRPr lang="el-GR" sz="2000" dirty="0"/>
          </a:p>
        </p:txBody>
      </p:sp>
    </p:spTree>
    <p:extLst>
      <p:ext uri="{BB962C8B-B14F-4D97-AF65-F5344CB8AC3E}">
        <p14:creationId xmlns:p14="http://schemas.microsoft.com/office/powerpoint/2010/main" val="3170084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Ομάδα 7">
            <a:extLst>
              <a:ext uri="{FF2B5EF4-FFF2-40B4-BE49-F238E27FC236}">
                <a16:creationId xmlns:a16="http://schemas.microsoft.com/office/drawing/2014/main" id="{0C7B6201-1854-AE5A-927D-872B289598F9}"/>
              </a:ext>
            </a:extLst>
          </p:cNvPr>
          <p:cNvGrpSpPr/>
          <p:nvPr/>
        </p:nvGrpSpPr>
        <p:grpSpPr>
          <a:xfrm>
            <a:off x="132855" y="2159798"/>
            <a:ext cx="9309242" cy="3789701"/>
            <a:chOff x="389649" y="2095842"/>
            <a:chExt cx="9309242" cy="3789701"/>
          </a:xfrm>
        </p:grpSpPr>
        <p:sp>
          <p:nvSpPr>
            <p:cNvPr id="3" name="TextBox 2">
              <a:extLst>
                <a:ext uri="{FF2B5EF4-FFF2-40B4-BE49-F238E27FC236}">
                  <a16:creationId xmlns:a16="http://schemas.microsoft.com/office/drawing/2014/main" id="{7BBE253A-23D2-99B7-CC7F-5E7DDCB2CC46}"/>
                </a:ext>
              </a:extLst>
            </p:cNvPr>
            <p:cNvSpPr txBox="1"/>
            <p:nvPr/>
          </p:nvSpPr>
          <p:spPr>
            <a:xfrm>
              <a:off x="389649" y="2095842"/>
              <a:ext cx="7604370"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Radical Hysterectomy used to be performed by laparotomy but from the  90’s onwards, the laparoscopic approach was introduced.</a:t>
              </a:r>
              <a:endParaRPr lang="el-GR" sz="2000" dirty="0"/>
            </a:p>
          </p:txBody>
        </p:sp>
        <p:graphicFrame>
          <p:nvGraphicFramePr>
            <p:cNvPr id="4" name="Αντικείμενο 3">
              <a:extLst>
                <a:ext uri="{FF2B5EF4-FFF2-40B4-BE49-F238E27FC236}">
                  <a16:creationId xmlns:a16="http://schemas.microsoft.com/office/drawing/2014/main" id="{4AABB86A-E40A-0465-3171-BFFFA99D4A7E}"/>
                </a:ext>
              </a:extLst>
            </p:cNvPr>
            <p:cNvGraphicFramePr>
              <a:graphicFrameLocks noChangeAspect="1"/>
            </p:cNvGraphicFramePr>
            <p:nvPr>
              <p:extLst>
                <p:ext uri="{D42A27DB-BD31-4B8C-83A1-F6EECF244321}">
                  <p14:modId xmlns:p14="http://schemas.microsoft.com/office/powerpoint/2010/main" val="4186258589"/>
                </p:ext>
              </p:extLst>
            </p:nvPr>
          </p:nvGraphicFramePr>
          <p:xfrm>
            <a:off x="742461" y="3036615"/>
            <a:ext cx="6791569" cy="989186"/>
          </p:xfrm>
          <a:graphic>
            <a:graphicData uri="http://schemas.openxmlformats.org/presentationml/2006/ole">
              <mc:AlternateContent xmlns:mc="http://schemas.openxmlformats.org/markup-compatibility/2006">
                <mc:Choice xmlns:v="urn:schemas-microsoft-com:vml" Requires="v">
                  <p:oleObj name="Image" r:id="rId2" imgW="4304904" imgH="627239" progId="Photoshop.Image.13">
                    <p:embed/>
                  </p:oleObj>
                </mc:Choice>
                <mc:Fallback>
                  <p:oleObj name="Image" r:id="rId2" imgW="4304904" imgH="627239" progId="Photoshop.Image.13">
                    <p:embed/>
                    <p:pic>
                      <p:nvPicPr>
                        <p:cNvPr id="0" name=""/>
                        <p:cNvPicPr/>
                        <p:nvPr/>
                      </p:nvPicPr>
                      <p:blipFill>
                        <a:blip r:embed="rId3"/>
                        <a:stretch>
                          <a:fillRect/>
                        </a:stretch>
                      </p:blipFill>
                      <p:spPr>
                        <a:xfrm>
                          <a:off x="742461" y="3036615"/>
                          <a:ext cx="6791569" cy="989186"/>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D3738E4-C28B-3832-4363-4DAFC6BE236C}"/>
                </a:ext>
              </a:extLst>
            </p:cNvPr>
            <p:cNvSpPr txBox="1"/>
            <p:nvPr/>
          </p:nvSpPr>
          <p:spPr>
            <a:xfrm>
              <a:off x="639740" y="4485160"/>
              <a:ext cx="9059151" cy="1400383"/>
            </a:xfrm>
            <a:prstGeom prst="rect">
              <a:avLst/>
            </a:prstGeom>
            <a:noFill/>
          </p:spPr>
          <p:txBody>
            <a:bodyPr wrap="square">
              <a:spAutoFit/>
            </a:bodyPr>
            <a:lstStyle/>
            <a:p>
              <a:pPr marL="285750" indent="-285750" algn="l">
                <a:buFont typeface="Arial" panose="020B0604020202020204" pitchFamily="34" charset="0"/>
                <a:buChar char="•"/>
              </a:pPr>
              <a:r>
                <a:rPr lang="en-US" sz="1700" b="0" i="0" dirty="0">
                  <a:solidFill>
                    <a:srgbClr val="333333"/>
                  </a:solidFill>
                  <a:effectLst/>
                  <a:latin typeface="Fira Sans" panose="020B0503050000020004" pitchFamily="34" charset="0"/>
                </a:rPr>
                <a:t>Less intraoperative bleeding</a:t>
              </a:r>
            </a:p>
            <a:p>
              <a:pPr marL="285750" indent="-285750" algn="l">
                <a:buFont typeface="Arial" panose="020B0604020202020204" pitchFamily="34" charset="0"/>
                <a:buChar char="•"/>
              </a:pPr>
              <a:r>
                <a:rPr lang="en-US" sz="1700" b="0" i="0" dirty="0">
                  <a:solidFill>
                    <a:srgbClr val="333333"/>
                  </a:solidFill>
                  <a:effectLst/>
                  <a:latin typeface="Fira Sans" panose="020B0503050000020004" pitchFamily="34" charset="0"/>
                </a:rPr>
                <a:t>shorter hospital stay </a:t>
              </a:r>
            </a:p>
            <a:p>
              <a:pPr marL="285750" indent="-285750" algn="l">
                <a:buFont typeface="Arial" panose="020B0604020202020204" pitchFamily="34" charset="0"/>
                <a:buChar char="•"/>
              </a:pPr>
              <a:r>
                <a:rPr lang="en-US" sz="1700" b="0" i="0" dirty="0">
                  <a:solidFill>
                    <a:srgbClr val="333333"/>
                  </a:solidFill>
                  <a:effectLst/>
                  <a:latin typeface="Fira Sans" panose="020B0503050000020004" pitchFamily="34" charset="0"/>
                </a:rPr>
                <a:t>less morbidity </a:t>
              </a:r>
            </a:p>
            <a:p>
              <a:pPr marL="285750" indent="-285750" algn="l">
                <a:buFont typeface="Arial" panose="020B0604020202020204" pitchFamily="34" charset="0"/>
                <a:buChar char="•"/>
              </a:pPr>
              <a:r>
                <a:rPr lang="en-US" sz="1700" b="0" i="0" dirty="0">
                  <a:solidFill>
                    <a:srgbClr val="333333"/>
                  </a:solidFill>
                  <a:effectLst/>
                  <a:latin typeface="Fira Sans" panose="020B0503050000020004" pitchFamily="34" charset="0"/>
                </a:rPr>
                <a:t>shorter convalescence period </a:t>
              </a:r>
            </a:p>
            <a:p>
              <a:pPr marL="285750" indent="-285750" algn="l">
                <a:buFont typeface="Arial" panose="020B0604020202020204" pitchFamily="34" charset="0"/>
                <a:buChar char="•"/>
              </a:pPr>
              <a:r>
                <a:rPr lang="en-US" sz="1700" b="0" i="0" dirty="0">
                  <a:solidFill>
                    <a:srgbClr val="333333"/>
                  </a:solidFill>
                  <a:effectLst/>
                  <a:latin typeface="Fira Sans" panose="020B0503050000020004" pitchFamily="34" charset="0"/>
                </a:rPr>
                <a:t>obvious advantages of laparoscopic in comparison with abdominal hysterectomy.</a:t>
              </a:r>
            </a:p>
          </p:txBody>
        </p:sp>
      </p:grpSp>
      <p:sp>
        <p:nvSpPr>
          <p:cNvPr id="7" name="TextBox 6">
            <a:extLst>
              <a:ext uri="{FF2B5EF4-FFF2-40B4-BE49-F238E27FC236}">
                <a16:creationId xmlns:a16="http://schemas.microsoft.com/office/drawing/2014/main" id="{4C09F205-2C6C-E87F-6FAC-85249FA1A470}"/>
              </a:ext>
            </a:extLst>
          </p:cNvPr>
          <p:cNvSpPr txBox="1"/>
          <p:nvPr/>
        </p:nvSpPr>
        <p:spPr>
          <a:xfrm>
            <a:off x="155186" y="908501"/>
            <a:ext cx="7604370" cy="707886"/>
          </a:xfrm>
          <a:prstGeom prst="rect">
            <a:avLst/>
          </a:prstGeom>
          <a:noFill/>
        </p:spPr>
        <p:txBody>
          <a:bodyPr wrap="square" rtlCol="0">
            <a:spAutoFit/>
          </a:bodyPr>
          <a:lstStyle/>
          <a:p>
            <a:pPr marL="457200" indent="-457200">
              <a:buFont typeface="Wingdings" panose="05000000000000000000" pitchFamily="2" charset="2"/>
              <a:buChar char="Ø"/>
            </a:pPr>
            <a:r>
              <a:rPr lang="en-US" sz="2000" dirty="0"/>
              <a:t>Another important topic on the extent for cervical cancer surgery is the comparison between MI and ARH</a:t>
            </a:r>
          </a:p>
        </p:txBody>
      </p:sp>
    </p:spTree>
    <p:extLst>
      <p:ext uri="{BB962C8B-B14F-4D97-AF65-F5344CB8AC3E}">
        <p14:creationId xmlns:p14="http://schemas.microsoft.com/office/powerpoint/2010/main" val="3699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378D7C-7CC3-48B0-BCC5-07DC3A648D66}"/>
              </a:ext>
            </a:extLst>
          </p:cNvPr>
          <p:cNvSpPr txBox="1"/>
          <p:nvPr/>
        </p:nvSpPr>
        <p:spPr>
          <a:xfrm>
            <a:off x="-3769579" y="4367629"/>
            <a:ext cx="8440615"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graphicFrame>
        <p:nvGraphicFramePr>
          <p:cNvPr id="4" name="Αντικείμενο 3">
            <a:extLst>
              <a:ext uri="{FF2B5EF4-FFF2-40B4-BE49-F238E27FC236}">
                <a16:creationId xmlns:a16="http://schemas.microsoft.com/office/drawing/2014/main" id="{6FBB750F-331C-B8BF-589E-782FD0D85E32}"/>
              </a:ext>
            </a:extLst>
          </p:cNvPr>
          <p:cNvGraphicFramePr>
            <a:graphicFrameLocks noChangeAspect="1"/>
          </p:cNvGraphicFramePr>
          <p:nvPr>
            <p:extLst>
              <p:ext uri="{D42A27DB-BD31-4B8C-83A1-F6EECF244321}">
                <p14:modId xmlns:p14="http://schemas.microsoft.com/office/powerpoint/2010/main" val="4011651482"/>
              </p:ext>
            </p:extLst>
          </p:nvPr>
        </p:nvGraphicFramePr>
        <p:xfrm>
          <a:off x="372574" y="232142"/>
          <a:ext cx="8239171" cy="2581396"/>
        </p:xfrm>
        <a:graphic>
          <a:graphicData uri="http://schemas.openxmlformats.org/presentationml/2006/ole">
            <mc:AlternateContent xmlns:mc="http://schemas.openxmlformats.org/markup-compatibility/2006">
              <mc:Choice xmlns:v="urn:schemas-microsoft-com:vml" Requires="v">
                <p:oleObj name="Image" r:id="rId2" imgW="6631955" imgH="2078567" progId="Photoshop.Image.13">
                  <p:embed/>
                </p:oleObj>
              </mc:Choice>
              <mc:Fallback>
                <p:oleObj name="Image" r:id="rId2" imgW="6631955" imgH="2078567" progId="Photoshop.Image.13">
                  <p:embed/>
                  <p:pic>
                    <p:nvPicPr>
                      <p:cNvPr id="0" name=""/>
                      <p:cNvPicPr/>
                      <p:nvPr/>
                    </p:nvPicPr>
                    <p:blipFill>
                      <a:blip r:embed="rId3"/>
                      <a:stretch>
                        <a:fillRect/>
                      </a:stretch>
                    </p:blipFill>
                    <p:spPr>
                      <a:xfrm>
                        <a:off x="372574" y="232142"/>
                        <a:ext cx="8239171" cy="258139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7A46E63-E6C5-0E80-2759-F2ACEC0FC410}"/>
              </a:ext>
            </a:extLst>
          </p:cNvPr>
          <p:cNvSpPr txBox="1"/>
          <p:nvPr/>
        </p:nvSpPr>
        <p:spPr>
          <a:xfrm>
            <a:off x="1351211" y="4024941"/>
            <a:ext cx="3513015"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212121"/>
                </a:solidFill>
                <a:latin typeface="BlinkMacSystemFont"/>
              </a:rPr>
              <a:t>Intraoperative morbidity </a:t>
            </a:r>
          </a:p>
          <a:p>
            <a:pPr marL="285750" indent="-285750">
              <a:buFont typeface="Arial" panose="020B0604020202020204" pitchFamily="34" charset="0"/>
              <a:buChar char="•"/>
            </a:pPr>
            <a:r>
              <a:rPr lang="en-US" dirty="0"/>
              <a:t>Intra-op blood loss</a:t>
            </a:r>
          </a:p>
          <a:p>
            <a:pPr marL="285750" indent="-285750">
              <a:buFont typeface="Arial" panose="020B0604020202020204" pitchFamily="34" charset="0"/>
              <a:buChar char="•"/>
            </a:pPr>
            <a:r>
              <a:rPr lang="en-US" dirty="0"/>
              <a:t>Risk of wound infection duration of hospital stay</a:t>
            </a:r>
          </a:p>
        </p:txBody>
      </p:sp>
      <p:sp>
        <p:nvSpPr>
          <p:cNvPr id="8" name="Αριστερό άγκιστρο 7">
            <a:extLst>
              <a:ext uri="{FF2B5EF4-FFF2-40B4-BE49-F238E27FC236}">
                <a16:creationId xmlns:a16="http://schemas.microsoft.com/office/drawing/2014/main" id="{E2B44339-9D81-180C-3AE7-5DB7E99952BC}"/>
              </a:ext>
            </a:extLst>
          </p:cNvPr>
          <p:cNvSpPr/>
          <p:nvPr/>
        </p:nvSpPr>
        <p:spPr>
          <a:xfrm>
            <a:off x="495826" y="3921720"/>
            <a:ext cx="405919" cy="105579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9" name="Βέλος: Κάτω 8">
            <a:extLst>
              <a:ext uri="{FF2B5EF4-FFF2-40B4-BE49-F238E27FC236}">
                <a16:creationId xmlns:a16="http://schemas.microsoft.com/office/drawing/2014/main" id="{0FA6DA57-3B56-992E-12A3-98391814E576}"/>
              </a:ext>
            </a:extLst>
          </p:cNvPr>
          <p:cNvSpPr/>
          <p:nvPr/>
        </p:nvSpPr>
        <p:spPr>
          <a:xfrm>
            <a:off x="1094935" y="4156313"/>
            <a:ext cx="256276" cy="6643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3EE37E17-4BDE-E252-2E6C-D7C38A1F92DD}"/>
              </a:ext>
            </a:extLst>
          </p:cNvPr>
          <p:cNvSpPr txBox="1"/>
          <p:nvPr/>
        </p:nvSpPr>
        <p:spPr>
          <a:xfrm>
            <a:off x="372574" y="3474744"/>
            <a:ext cx="4572000" cy="369332"/>
          </a:xfrm>
          <a:prstGeom prst="rect">
            <a:avLst/>
          </a:prstGeom>
          <a:noFill/>
        </p:spPr>
        <p:txBody>
          <a:bodyPr wrap="square">
            <a:spAutoFit/>
          </a:bodyPr>
          <a:lstStyle/>
          <a:p>
            <a:r>
              <a:rPr lang="en-US" dirty="0"/>
              <a:t>Laparoscopic surgery is associated with:</a:t>
            </a:r>
          </a:p>
        </p:txBody>
      </p:sp>
      <p:sp>
        <p:nvSpPr>
          <p:cNvPr id="13" name="TextBox 12">
            <a:extLst>
              <a:ext uri="{FF2B5EF4-FFF2-40B4-BE49-F238E27FC236}">
                <a16:creationId xmlns:a16="http://schemas.microsoft.com/office/drawing/2014/main" id="{02E79B6C-189C-7082-67A8-24FB1829A0A3}"/>
              </a:ext>
            </a:extLst>
          </p:cNvPr>
          <p:cNvSpPr txBox="1"/>
          <p:nvPr/>
        </p:nvSpPr>
        <p:spPr>
          <a:xfrm>
            <a:off x="450728" y="5734453"/>
            <a:ext cx="6456458" cy="369332"/>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212121"/>
                </a:solidFill>
                <a:latin typeface="BlinkMacSystemFont"/>
              </a:rPr>
              <a:t>Improved </a:t>
            </a:r>
            <a:r>
              <a:rPr lang="en-US" dirty="0" err="1">
                <a:solidFill>
                  <a:srgbClr val="212121"/>
                </a:solidFill>
                <a:latin typeface="BlinkMacSystemFont"/>
              </a:rPr>
              <a:t>reconvalescence</a:t>
            </a:r>
            <a:r>
              <a:rPr lang="en-US" dirty="0">
                <a:solidFill>
                  <a:srgbClr val="212121"/>
                </a:solidFill>
                <a:latin typeface="BlinkMacSystemFont"/>
              </a:rPr>
              <a:t> after surgery</a:t>
            </a:r>
            <a:endParaRPr lang="el-GR" dirty="0"/>
          </a:p>
        </p:txBody>
      </p:sp>
    </p:spTree>
    <p:extLst>
      <p:ext uri="{BB962C8B-B14F-4D97-AF65-F5344CB8AC3E}">
        <p14:creationId xmlns:p14="http://schemas.microsoft.com/office/powerpoint/2010/main" val="4076236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274180" y="-67395"/>
            <a:ext cx="8595639" cy="589072"/>
          </a:xfrm>
          <a:prstGeom prst="rect">
            <a:avLst/>
          </a:prstGeom>
          <a:noFill/>
          <a:ln w="9525">
            <a:noFill/>
            <a:miter lim="800000"/>
            <a:headEnd/>
            <a:tailEnd/>
          </a:ln>
        </p:spPr>
        <p:txBody>
          <a:bodyPr wrap="square">
            <a:spAutoFit/>
          </a:bodyPr>
          <a:lstStyle/>
          <a:p>
            <a:pPr marL="87312" algn="ctr" eaLnBrk="1" hangingPunct="1">
              <a:lnSpc>
                <a:spcPct val="150000"/>
              </a:lnSpc>
              <a:defRPr/>
            </a:pPr>
            <a:r>
              <a:rPr lang="en-US" sz="2400" b="1" dirty="0">
                <a:solidFill>
                  <a:srgbClr val="FF0000"/>
                </a:solidFill>
                <a:latin typeface="Calibri" pitchFamily="34" charset="0"/>
              </a:rPr>
              <a:t>Comparable DFS and OS following Abdominal RH vs MI Rad </a:t>
            </a:r>
            <a:r>
              <a:rPr lang="en-US" sz="2400" b="1" dirty="0" err="1">
                <a:solidFill>
                  <a:srgbClr val="FF0000"/>
                </a:solidFill>
                <a:latin typeface="Calibri" pitchFamily="34" charset="0"/>
              </a:rPr>
              <a:t>Hyst</a:t>
            </a:r>
            <a:endParaRPr lang="en-US" sz="2400" b="1" dirty="0">
              <a:solidFill>
                <a:srgbClr val="FF0000"/>
              </a:solidFill>
              <a:latin typeface="Calibri" pitchFamily="34" charset="0"/>
            </a:endParaRPr>
          </a:p>
        </p:txBody>
      </p:sp>
      <p:graphicFrame>
        <p:nvGraphicFramePr>
          <p:cNvPr id="4" name="Αντικείμενο 3">
            <a:extLst>
              <a:ext uri="{FF2B5EF4-FFF2-40B4-BE49-F238E27FC236}">
                <a16:creationId xmlns:a16="http://schemas.microsoft.com/office/drawing/2014/main" id="{6471FD71-4E8B-9E8B-2197-532228EFDE3E}"/>
              </a:ext>
            </a:extLst>
          </p:cNvPr>
          <p:cNvGraphicFramePr>
            <a:graphicFrameLocks noChangeAspect="1"/>
          </p:cNvGraphicFramePr>
          <p:nvPr>
            <p:extLst>
              <p:ext uri="{D42A27DB-BD31-4B8C-83A1-F6EECF244321}">
                <p14:modId xmlns:p14="http://schemas.microsoft.com/office/powerpoint/2010/main" val="4092480900"/>
              </p:ext>
            </p:extLst>
          </p:nvPr>
        </p:nvGraphicFramePr>
        <p:xfrm>
          <a:off x="3509747" y="2269785"/>
          <a:ext cx="5559669" cy="2013684"/>
        </p:xfrm>
        <a:graphic>
          <a:graphicData uri="http://schemas.openxmlformats.org/presentationml/2006/ole">
            <mc:AlternateContent xmlns:mc="http://schemas.openxmlformats.org/markup-compatibility/2006">
              <mc:Choice xmlns:v="urn:schemas-microsoft-com:vml" Requires="v">
                <p:oleObj name="Image" r:id="rId2" imgW="6306717" imgH="2284942" progId="Photoshop.Image.13">
                  <p:embed/>
                </p:oleObj>
              </mc:Choice>
              <mc:Fallback>
                <p:oleObj name="Image" r:id="rId2" imgW="6306717" imgH="2284942" progId="Photoshop.Image.13">
                  <p:embed/>
                  <p:pic>
                    <p:nvPicPr>
                      <p:cNvPr id="0" name=""/>
                      <p:cNvPicPr/>
                      <p:nvPr/>
                    </p:nvPicPr>
                    <p:blipFill>
                      <a:blip r:embed="rId3"/>
                      <a:stretch>
                        <a:fillRect/>
                      </a:stretch>
                    </p:blipFill>
                    <p:spPr>
                      <a:xfrm>
                        <a:off x="3509747" y="2269785"/>
                        <a:ext cx="5559669" cy="2013684"/>
                      </a:xfrm>
                      <a:prstGeom prst="rect">
                        <a:avLst/>
                      </a:prstGeom>
                    </p:spPr>
                  </p:pic>
                </p:oleObj>
              </mc:Fallback>
            </mc:AlternateContent>
          </a:graphicData>
        </a:graphic>
      </p:graphicFrame>
      <p:graphicFrame>
        <p:nvGraphicFramePr>
          <p:cNvPr id="5" name="Αντικείμενο 4">
            <a:extLst>
              <a:ext uri="{FF2B5EF4-FFF2-40B4-BE49-F238E27FC236}">
                <a16:creationId xmlns:a16="http://schemas.microsoft.com/office/drawing/2014/main" id="{E66F9FC1-7F95-03DE-575B-114EF7E98188}"/>
              </a:ext>
            </a:extLst>
          </p:cNvPr>
          <p:cNvGraphicFramePr>
            <a:graphicFrameLocks noChangeAspect="1"/>
          </p:cNvGraphicFramePr>
          <p:nvPr>
            <p:extLst>
              <p:ext uri="{D42A27DB-BD31-4B8C-83A1-F6EECF244321}">
                <p14:modId xmlns:p14="http://schemas.microsoft.com/office/powerpoint/2010/main" val="1078763483"/>
              </p:ext>
            </p:extLst>
          </p:nvPr>
        </p:nvGraphicFramePr>
        <p:xfrm>
          <a:off x="485193" y="4596601"/>
          <a:ext cx="5559669" cy="1942312"/>
        </p:xfrm>
        <a:graphic>
          <a:graphicData uri="http://schemas.openxmlformats.org/presentationml/2006/ole">
            <mc:AlternateContent xmlns:mc="http://schemas.openxmlformats.org/markup-compatibility/2006">
              <mc:Choice xmlns:v="urn:schemas-microsoft-com:vml" Requires="v">
                <p:oleObj name="Image" r:id="rId4" imgW="6670715" imgH="2329744" progId="Photoshop.Image.13">
                  <p:embed/>
                </p:oleObj>
              </mc:Choice>
              <mc:Fallback>
                <p:oleObj name="Image" r:id="rId4" imgW="6670715" imgH="2329744" progId="Photoshop.Image.13">
                  <p:embed/>
                  <p:pic>
                    <p:nvPicPr>
                      <p:cNvPr id="0" name=""/>
                      <p:cNvPicPr/>
                      <p:nvPr/>
                    </p:nvPicPr>
                    <p:blipFill>
                      <a:blip r:embed="rId5"/>
                      <a:stretch>
                        <a:fillRect/>
                      </a:stretch>
                    </p:blipFill>
                    <p:spPr>
                      <a:xfrm>
                        <a:off x="485193" y="4596601"/>
                        <a:ext cx="5559669" cy="1942312"/>
                      </a:xfrm>
                      <a:prstGeom prst="rect">
                        <a:avLst/>
                      </a:prstGeom>
                    </p:spPr>
                  </p:pic>
                </p:oleObj>
              </mc:Fallback>
            </mc:AlternateContent>
          </a:graphicData>
        </a:graphic>
      </p:graphicFrame>
      <p:graphicFrame>
        <p:nvGraphicFramePr>
          <p:cNvPr id="6" name="Αντικείμενο 5">
            <a:extLst>
              <a:ext uri="{FF2B5EF4-FFF2-40B4-BE49-F238E27FC236}">
                <a16:creationId xmlns:a16="http://schemas.microsoft.com/office/drawing/2014/main" id="{4FEAC94E-E9EC-F71D-3D86-97D26A16D2A7}"/>
              </a:ext>
            </a:extLst>
          </p:cNvPr>
          <p:cNvGraphicFramePr>
            <a:graphicFrameLocks noChangeAspect="1"/>
          </p:cNvGraphicFramePr>
          <p:nvPr>
            <p:extLst>
              <p:ext uri="{D42A27DB-BD31-4B8C-83A1-F6EECF244321}">
                <p14:modId xmlns:p14="http://schemas.microsoft.com/office/powerpoint/2010/main" val="2004894465"/>
              </p:ext>
            </p:extLst>
          </p:nvPr>
        </p:nvGraphicFramePr>
        <p:xfrm>
          <a:off x="229117" y="766914"/>
          <a:ext cx="5761037" cy="1257300"/>
        </p:xfrm>
        <a:graphic>
          <a:graphicData uri="http://schemas.openxmlformats.org/presentationml/2006/ole">
            <mc:AlternateContent xmlns:mc="http://schemas.openxmlformats.org/markup-compatibility/2006">
              <mc:Choice xmlns:v="urn:schemas-microsoft-com:vml" Requires="v">
                <p:oleObj name="Image" r:id="rId6" imgW="5760896" imgH="1257300" progId="Photoshop.Image.13">
                  <p:embed/>
                </p:oleObj>
              </mc:Choice>
              <mc:Fallback>
                <p:oleObj name="Image" r:id="rId6" imgW="5760896" imgH="1257300" progId="Photoshop.Image.13">
                  <p:embed/>
                  <p:pic>
                    <p:nvPicPr>
                      <p:cNvPr id="0" name=""/>
                      <p:cNvPicPr/>
                      <p:nvPr/>
                    </p:nvPicPr>
                    <p:blipFill>
                      <a:blip r:embed="rId7"/>
                      <a:stretch>
                        <a:fillRect/>
                      </a:stretch>
                    </p:blipFill>
                    <p:spPr>
                      <a:xfrm>
                        <a:off x="229117" y="766914"/>
                        <a:ext cx="5761037" cy="1257300"/>
                      </a:xfrm>
                      <a:prstGeom prst="rect">
                        <a:avLst/>
                      </a:prstGeom>
                    </p:spPr>
                  </p:pic>
                </p:oleObj>
              </mc:Fallback>
            </mc:AlternateContent>
          </a:graphicData>
        </a:graphic>
      </p:graphicFrame>
    </p:spTree>
    <p:extLst>
      <p:ext uri="{BB962C8B-B14F-4D97-AF65-F5344CB8AC3E}">
        <p14:creationId xmlns:p14="http://schemas.microsoft.com/office/powerpoint/2010/main" val="407321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7875B-A31B-4698-7E34-59134B5A513C}"/>
              </a:ext>
            </a:extLst>
          </p:cNvPr>
          <p:cNvSpPr txBox="1"/>
          <p:nvPr/>
        </p:nvSpPr>
        <p:spPr>
          <a:xfrm>
            <a:off x="687754" y="1312985"/>
            <a:ext cx="8104554" cy="2204899"/>
          </a:xfrm>
          <a:prstGeom prst="rect">
            <a:avLst/>
          </a:prstGeom>
          <a:noFill/>
        </p:spPr>
        <p:txBody>
          <a:bodyPr wrap="square" rtlCol="0">
            <a:spAutoFit/>
          </a:bodyPr>
          <a:lstStyle/>
          <a:p>
            <a:pPr>
              <a:lnSpc>
                <a:spcPct val="200000"/>
              </a:lnSpc>
            </a:pPr>
            <a:r>
              <a:rPr lang="en-US" sz="2400" dirty="0"/>
              <a:t>However, the general consensus on safety of MI RH changed dramatically in 2018, when the results of the recently published multicenter randomized LACC trial demonstrated.</a:t>
            </a:r>
            <a:endParaRPr lang="el-GR" sz="2400" dirty="0"/>
          </a:p>
        </p:txBody>
      </p:sp>
    </p:spTree>
    <p:extLst>
      <p:ext uri="{BB962C8B-B14F-4D97-AF65-F5344CB8AC3E}">
        <p14:creationId xmlns:p14="http://schemas.microsoft.com/office/powerpoint/2010/main" val="2937083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Αντικείμενο 1">
            <a:extLst>
              <a:ext uri="{FF2B5EF4-FFF2-40B4-BE49-F238E27FC236}">
                <a16:creationId xmlns:a16="http://schemas.microsoft.com/office/drawing/2014/main" id="{40922611-A6A1-F98E-C997-EBCEDF1351D9}"/>
              </a:ext>
            </a:extLst>
          </p:cNvPr>
          <p:cNvGraphicFramePr>
            <a:graphicFrameLocks noChangeAspect="1"/>
          </p:cNvGraphicFramePr>
          <p:nvPr/>
        </p:nvGraphicFramePr>
        <p:xfrm>
          <a:off x="1766888" y="0"/>
          <a:ext cx="5327650" cy="2540000"/>
        </p:xfrm>
        <a:graphic>
          <a:graphicData uri="http://schemas.openxmlformats.org/presentationml/2006/ole">
            <mc:AlternateContent xmlns:mc="http://schemas.openxmlformats.org/markup-compatibility/2006">
              <mc:Choice xmlns:v="urn:schemas-microsoft-com:vml" Requires="v">
                <p:oleObj name="Image" r:id="rId2" imgW="6419101" imgH="3058674" progId="Photoshop.Image.16">
                  <p:embed/>
                </p:oleObj>
              </mc:Choice>
              <mc:Fallback>
                <p:oleObj name="Image" r:id="rId2" imgW="6419101" imgH="3058674" progId="Photoshop.Image.16">
                  <p:embed/>
                  <p:pic>
                    <p:nvPicPr>
                      <p:cNvPr id="23554" name="Αντικείμενο 1">
                        <a:extLst>
                          <a:ext uri="{FF2B5EF4-FFF2-40B4-BE49-F238E27FC236}">
                            <a16:creationId xmlns:a16="http://schemas.microsoft.com/office/drawing/2014/main" id="{40922611-A6A1-F98E-C997-EBCEDF135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0"/>
                        <a:ext cx="53276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5" name="Αντικείμενο 2">
            <a:extLst>
              <a:ext uri="{FF2B5EF4-FFF2-40B4-BE49-F238E27FC236}">
                <a16:creationId xmlns:a16="http://schemas.microsoft.com/office/drawing/2014/main" id="{F77B53A9-A0CE-CD6D-B9A7-66318999AAA5}"/>
              </a:ext>
            </a:extLst>
          </p:cNvPr>
          <p:cNvGraphicFramePr>
            <a:graphicFrameLocks noChangeAspect="1"/>
          </p:cNvGraphicFramePr>
          <p:nvPr/>
        </p:nvGraphicFramePr>
        <p:xfrm>
          <a:off x="174625" y="2692400"/>
          <a:ext cx="4397375" cy="2660650"/>
        </p:xfrm>
        <a:graphic>
          <a:graphicData uri="http://schemas.openxmlformats.org/presentationml/2006/ole">
            <mc:AlternateContent xmlns:mc="http://schemas.openxmlformats.org/markup-compatibility/2006">
              <mc:Choice xmlns:v="urn:schemas-microsoft-com:vml" Requires="v">
                <p:oleObj name="Image" r:id="rId4" imgW="4636017" imgH="2660909" progId="Photoshop.Image.16">
                  <p:embed/>
                </p:oleObj>
              </mc:Choice>
              <mc:Fallback>
                <p:oleObj name="Image" r:id="rId4" imgW="4636017" imgH="2660909" progId="Photoshop.Image.16">
                  <p:embed/>
                  <p:pic>
                    <p:nvPicPr>
                      <p:cNvPr id="23555" name="Αντικείμενο 2">
                        <a:extLst>
                          <a:ext uri="{FF2B5EF4-FFF2-40B4-BE49-F238E27FC236}">
                            <a16:creationId xmlns:a16="http://schemas.microsoft.com/office/drawing/2014/main" id="{F77B53A9-A0CE-CD6D-B9A7-66318999AA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25" y="2692400"/>
                        <a:ext cx="43973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556" name="Αντικείμενο 3">
            <a:extLst>
              <a:ext uri="{FF2B5EF4-FFF2-40B4-BE49-F238E27FC236}">
                <a16:creationId xmlns:a16="http://schemas.microsoft.com/office/drawing/2014/main" id="{D0BF2A7E-1842-ADD7-5926-FEDDBCDB49F5}"/>
              </a:ext>
            </a:extLst>
          </p:cNvPr>
          <p:cNvGraphicFramePr>
            <a:graphicFrameLocks noChangeAspect="1"/>
          </p:cNvGraphicFramePr>
          <p:nvPr/>
        </p:nvGraphicFramePr>
        <p:xfrm>
          <a:off x="4964113" y="2700338"/>
          <a:ext cx="3867150" cy="2665412"/>
        </p:xfrm>
        <a:graphic>
          <a:graphicData uri="http://schemas.openxmlformats.org/presentationml/2006/ole">
            <mc:AlternateContent xmlns:mc="http://schemas.openxmlformats.org/markup-compatibility/2006">
              <mc:Choice xmlns:v="urn:schemas-microsoft-com:vml" Requires="v">
                <p:oleObj name="Image" r:id="rId6" imgW="3264415" imgH="2249428" progId="Photoshop.Image.16">
                  <p:embed/>
                </p:oleObj>
              </mc:Choice>
              <mc:Fallback>
                <p:oleObj name="Image" r:id="rId6" imgW="3264415" imgH="2249428" progId="Photoshop.Image.16">
                  <p:embed/>
                  <p:pic>
                    <p:nvPicPr>
                      <p:cNvPr id="23556" name="Αντικείμενο 3">
                        <a:extLst>
                          <a:ext uri="{FF2B5EF4-FFF2-40B4-BE49-F238E27FC236}">
                            <a16:creationId xmlns:a16="http://schemas.microsoft.com/office/drawing/2014/main" id="{D0BF2A7E-1842-ADD7-5926-FEDDBCDB49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4113" y="2700338"/>
                        <a:ext cx="386715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7" name="TextBox 5">
            <a:extLst>
              <a:ext uri="{FF2B5EF4-FFF2-40B4-BE49-F238E27FC236}">
                <a16:creationId xmlns:a16="http://schemas.microsoft.com/office/drawing/2014/main" id="{183C2D63-1B85-0207-CEDA-7E703C7FBF49}"/>
              </a:ext>
            </a:extLst>
          </p:cNvPr>
          <p:cNvSpPr txBox="1">
            <a:spLocks noChangeArrowheads="1"/>
          </p:cNvSpPr>
          <p:nvPr/>
        </p:nvSpPr>
        <p:spPr bwMode="auto">
          <a:xfrm>
            <a:off x="320675" y="5662490"/>
            <a:ext cx="85026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el-GR" sz="1400" b="1" dirty="0">
                <a:solidFill>
                  <a:srgbClr val="FF0000"/>
                </a:solidFill>
                <a:latin typeface="OTNEJMScalaSansSmallLFCap-Bold"/>
              </a:rPr>
              <a:t>CONCLUSIONS</a:t>
            </a:r>
          </a:p>
          <a:p>
            <a:pPr>
              <a:spcBef>
                <a:spcPct val="0"/>
              </a:spcBef>
              <a:buFontTx/>
              <a:buNone/>
            </a:pPr>
            <a:r>
              <a:rPr lang="en-US" altLang="el-GR" sz="1400" dirty="0">
                <a:solidFill>
                  <a:srgbClr val="000000"/>
                </a:solidFill>
                <a:latin typeface="OTNEJMQuadraat"/>
              </a:rPr>
              <a:t>In this trial, </a:t>
            </a:r>
            <a:r>
              <a:rPr lang="en-US" altLang="el-GR" sz="1400" b="1" dirty="0">
                <a:solidFill>
                  <a:srgbClr val="000000"/>
                </a:solidFill>
                <a:latin typeface="OTNEJMQuadraat"/>
              </a:rPr>
              <a:t>minimally invasive radical hysterectomy was associated with lower rates of disease-free survival and overall survival than open abdominal radical hysterectomy</a:t>
            </a:r>
            <a:r>
              <a:rPr lang="en-US" altLang="el-GR" sz="1400" dirty="0">
                <a:solidFill>
                  <a:srgbClr val="000000"/>
                </a:solidFill>
                <a:latin typeface="OTNEJMQuadraat"/>
              </a:rPr>
              <a:t> among women with early-stage cervical cancer. </a:t>
            </a:r>
            <a:endParaRPr lang="el-GR" altLang="el-GR"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378816" y="706328"/>
            <a:ext cx="8643543" cy="586699"/>
          </a:xfrm>
          <a:prstGeom prst="rect">
            <a:avLst/>
          </a:prstGeom>
          <a:noFill/>
          <a:ln w="9525">
            <a:noFill/>
            <a:miter lim="800000"/>
            <a:headEnd/>
            <a:tailEnd/>
          </a:ln>
        </p:spPr>
        <p:txBody>
          <a:bodyPr wrap="square">
            <a:spAutoFit/>
          </a:bodyPr>
          <a:lstStyle/>
          <a:p>
            <a:pPr marL="87312" eaLnBrk="1" hangingPunct="1">
              <a:lnSpc>
                <a:spcPct val="150000"/>
              </a:lnSpc>
              <a:defRPr/>
            </a:pPr>
            <a:r>
              <a:rPr lang="el-GR" sz="2400" dirty="0">
                <a:latin typeface="Calibri" pitchFamily="34" charset="0"/>
              </a:rPr>
              <a:t>- </a:t>
            </a:r>
            <a:r>
              <a:rPr lang="en-US" sz="2400" dirty="0">
                <a:latin typeface="Calibri" pitchFamily="34" charset="0"/>
              </a:rPr>
              <a:t>Radical surgery </a:t>
            </a:r>
            <a:r>
              <a:rPr lang="en-US" sz="2400" dirty="0">
                <a:latin typeface="Calibri" pitchFamily="34" charset="0"/>
                <a:sym typeface="Wingdings" panose="05000000000000000000" pitchFamily="2" charset="2"/>
              </a:rPr>
              <a:t> significant morbidity  25% of pts</a:t>
            </a:r>
            <a:endParaRPr lang="en-US" sz="2400" dirty="0">
              <a:latin typeface="Calibri" pitchFamily="34" charset="0"/>
            </a:endParaRPr>
          </a:p>
        </p:txBody>
      </p:sp>
      <p:sp>
        <p:nvSpPr>
          <p:cNvPr id="2" name="1 - TextBox">
            <a:extLst>
              <a:ext uri="{FF2B5EF4-FFF2-40B4-BE49-F238E27FC236}">
                <a16:creationId xmlns:a16="http://schemas.microsoft.com/office/drawing/2014/main" id="{B06A12EC-942C-0B34-40A1-E491F51540A1}"/>
              </a:ext>
            </a:extLst>
          </p:cNvPr>
          <p:cNvSpPr txBox="1">
            <a:spLocks noChangeArrowheads="1"/>
          </p:cNvSpPr>
          <p:nvPr/>
        </p:nvSpPr>
        <p:spPr bwMode="auto">
          <a:xfrm>
            <a:off x="378817" y="1454888"/>
            <a:ext cx="8536584" cy="369332"/>
          </a:xfrm>
          <a:prstGeom prst="rect">
            <a:avLst/>
          </a:prstGeom>
          <a:noFill/>
          <a:ln w="9525">
            <a:noFill/>
            <a:miter lim="800000"/>
            <a:headEnd/>
            <a:tailEnd/>
          </a:ln>
        </p:spPr>
        <p:txBody>
          <a:bodyPr wrap="square">
            <a:spAutoFit/>
          </a:bodyPr>
          <a:lstStyle/>
          <a:p>
            <a:pPr marL="87312" algn="r" eaLnBrk="1" hangingPunct="1">
              <a:defRPr/>
            </a:pPr>
            <a:r>
              <a:rPr lang="en-US" i="1" dirty="0" err="1">
                <a:latin typeface="Calibri" pitchFamily="34" charset="0"/>
              </a:rPr>
              <a:t>Landoni</a:t>
            </a:r>
            <a:r>
              <a:rPr lang="en-US" i="1" dirty="0">
                <a:latin typeface="Calibri" pitchFamily="34" charset="0"/>
              </a:rPr>
              <a:t> F, et al. Lancet, 1997</a:t>
            </a:r>
          </a:p>
        </p:txBody>
      </p:sp>
      <p:sp>
        <p:nvSpPr>
          <p:cNvPr id="5" name="1 - TextBox">
            <a:extLst>
              <a:ext uri="{FF2B5EF4-FFF2-40B4-BE49-F238E27FC236}">
                <a16:creationId xmlns:a16="http://schemas.microsoft.com/office/drawing/2014/main" id="{31561B0C-0CC9-F33C-5370-CD62381DCA0D}"/>
              </a:ext>
            </a:extLst>
          </p:cNvPr>
          <p:cNvSpPr txBox="1">
            <a:spLocks noChangeArrowheads="1"/>
          </p:cNvSpPr>
          <p:nvPr/>
        </p:nvSpPr>
        <p:spPr bwMode="auto">
          <a:xfrm>
            <a:off x="228599" y="4850842"/>
            <a:ext cx="8467725" cy="1107996"/>
          </a:xfrm>
          <a:prstGeom prst="rect">
            <a:avLst/>
          </a:prstGeom>
          <a:noFill/>
          <a:ln w="9525">
            <a:noFill/>
            <a:miter lim="800000"/>
            <a:headEnd/>
            <a:tailEnd/>
          </a:ln>
        </p:spPr>
        <p:txBody>
          <a:bodyPr wrap="square">
            <a:spAutoFit/>
          </a:bodyPr>
          <a:lstStyle/>
          <a:p>
            <a:pPr marL="87312" eaLnBrk="1" hangingPunct="1">
              <a:defRPr/>
            </a:pPr>
            <a:r>
              <a:rPr lang="en-US" sz="1100" i="1" dirty="0">
                <a:latin typeface="Calibri" pitchFamily="34" charset="0"/>
              </a:rPr>
              <a:t>Huang L, et al. J </a:t>
            </a:r>
            <a:r>
              <a:rPr lang="en-US" sz="1100" i="1" dirty="0" err="1">
                <a:latin typeface="Calibri" pitchFamily="34" charset="0"/>
              </a:rPr>
              <a:t>Obstet</a:t>
            </a:r>
            <a:r>
              <a:rPr lang="en-US" sz="1100" i="1" dirty="0">
                <a:latin typeface="Calibri" pitchFamily="34" charset="0"/>
              </a:rPr>
              <a:t> </a:t>
            </a:r>
            <a:r>
              <a:rPr lang="en-US" sz="1100" i="1" dirty="0" err="1">
                <a:latin typeface="Calibri" pitchFamily="34" charset="0"/>
              </a:rPr>
              <a:t>Gynaecol</a:t>
            </a:r>
            <a:r>
              <a:rPr lang="en-US" sz="1100" i="1" dirty="0">
                <a:latin typeface="Calibri" pitchFamily="34" charset="0"/>
              </a:rPr>
              <a:t>, 2022</a:t>
            </a:r>
          </a:p>
          <a:p>
            <a:pPr marL="87312" eaLnBrk="1" hangingPunct="1">
              <a:defRPr/>
            </a:pPr>
            <a:r>
              <a:rPr lang="en-US" sz="1100" i="1" dirty="0">
                <a:latin typeface="Calibri" pitchFamily="34" charset="0"/>
              </a:rPr>
              <a:t>Brooks RA, et al. </a:t>
            </a:r>
            <a:r>
              <a:rPr lang="en-US" sz="1100" i="1" dirty="0" err="1">
                <a:latin typeface="Calibri" pitchFamily="34" charset="0"/>
              </a:rPr>
              <a:t>Gynecol</a:t>
            </a:r>
            <a:r>
              <a:rPr lang="en-US" sz="1100" i="1" dirty="0">
                <a:latin typeface="Calibri" pitchFamily="34" charset="0"/>
              </a:rPr>
              <a:t> Oncol, 2009</a:t>
            </a:r>
          </a:p>
          <a:p>
            <a:pPr marL="87312" eaLnBrk="1" hangingPunct="1">
              <a:defRPr/>
            </a:pPr>
            <a:r>
              <a:rPr lang="en-US" sz="1100" i="1" dirty="0">
                <a:latin typeface="Calibri" pitchFamily="34" charset="0"/>
              </a:rPr>
              <a:t>Sood AK, et al. J Am Coll Surg, 2002</a:t>
            </a:r>
          </a:p>
          <a:p>
            <a:pPr marL="87312" eaLnBrk="1" hangingPunct="1">
              <a:defRPr/>
            </a:pPr>
            <a:r>
              <a:rPr lang="en-US" sz="1100" i="1" dirty="0" err="1">
                <a:latin typeface="Calibri" pitchFamily="34" charset="0"/>
              </a:rPr>
              <a:t>Frumovitz</a:t>
            </a:r>
            <a:r>
              <a:rPr lang="en-US" sz="1100" i="1" dirty="0">
                <a:latin typeface="Calibri" pitchFamily="34" charset="0"/>
              </a:rPr>
              <a:t> M, et al. J Clin Oncol, 2005</a:t>
            </a:r>
          </a:p>
          <a:p>
            <a:pPr marL="87312" eaLnBrk="1" hangingPunct="1">
              <a:defRPr/>
            </a:pPr>
            <a:r>
              <a:rPr lang="en-US" sz="1100" i="1" dirty="0" err="1">
                <a:latin typeface="Calibri" pitchFamily="34" charset="0"/>
              </a:rPr>
              <a:t>Bergmark</a:t>
            </a:r>
            <a:r>
              <a:rPr lang="en-US" sz="1100" i="1" dirty="0">
                <a:latin typeface="Calibri" pitchFamily="34" charset="0"/>
              </a:rPr>
              <a:t> K, et al. Int J </a:t>
            </a:r>
            <a:r>
              <a:rPr lang="en-US" sz="1100" i="1" dirty="0" err="1">
                <a:latin typeface="Calibri" pitchFamily="34" charset="0"/>
              </a:rPr>
              <a:t>Gynecol</a:t>
            </a:r>
            <a:r>
              <a:rPr lang="en-US" sz="1100" i="1" dirty="0">
                <a:latin typeface="Calibri" pitchFamily="34" charset="0"/>
              </a:rPr>
              <a:t> Cancer, 2006</a:t>
            </a:r>
          </a:p>
          <a:p>
            <a:pPr marL="87312" eaLnBrk="1" hangingPunct="1">
              <a:defRPr/>
            </a:pPr>
            <a:r>
              <a:rPr lang="en-US" sz="1100" i="1" dirty="0">
                <a:latin typeface="Calibri" pitchFamily="34" charset="0"/>
              </a:rPr>
              <a:t>Pieterse Q, et al. Int J </a:t>
            </a:r>
            <a:r>
              <a:rPr lang="en-US" sz="1100" i="1" dirty="0" err="1">
                <a:latin typeface="Calibri" pitchFamily="34" charset="0"/>
              </a:rPr>
              <a:t>Gynecol</a:t>
            </a:r>
            <a:r>
              <a:rPr lang="en-US" sz="1100" i="1" dirty="0">
                <a:latin typeface="Calibri" pitchFamily="34" charset="0"/>
              </a:rPr>
              <a:t> Cancer, 2006</a:t>
            </a:r>
          </a:p>
        </p:txBody>
      </p:sp>
      <p:sp>
        <p:nvSpPr>
          <p:cNvPr id="3" name="1 - TextBox">
            <a:extLst>
              <a:ext uri="{FF2B5EF4-FFF2-40B4-BE49-F238E27FC236}">
                <a16:creationId xmlns:a16="http://schemas.microsoft.com/office/drawing/2014/main" id="{F1884D49-2249-A958-E6C3-A631D7969651}"/>
              </a:ext>
            </a:extLst>
          </p:cNvPr>
          <p:cNvSpPr txBox="1">
            <a:spLocks noChangeArrowheads="1"/>
          </p:cNvSpPr>
          <p:nvPr/>
        </p:nvSpPr>
        <p:spPr bwMode="auto">
          <a:xfrm>
            <a:off x="120909" y="1986081"/>
            <a:ext cx="8643543" cy="586699"/>
          </a:xfrm>
          <a:prstGeom prst="rect">
            <a:avLst/>
          </a:prstGeom>
          <a:noFill/>
          <a:ln w="9525">
            <a:noFill/>
            <a:miter lim="800000"/>
            <a:headEnd/>
            <a:tailEnd/>
          </a:ln>
        </p:spPr>
        <p:txBody>
          <a:bodyPr wrap="square">
            <a:spAutoFit/>
          </a:bodyPr>
          <a:lstStyle/>
          <a:p>
            <a:pPr marL="87312" eaLnBrk="1" hangingPunct="1">
              <a:lnSpc>
                <a:spcPct val="150000"/>
              </a:lnSpc>
              <a:defRPr/>
            </a:pPr>
            <a:r>
              <a:rPr lang="el-GR" sz="2400" dirty="0">
                <a:latin typeface="Calibri" pitchFamily="34" charset="0"/>
              </a:rPr>
              <a:t>- </a:t>
            </a:r>
            <a:r>
              <a:rPr lang="en-US" sz="2400" dirty="0">
                <a:latin typeface="Calibri" pitchFamily="34" charset="0"/>
              </a:rPr>
              <a:t>QoL</a:t>
            </a:r>
          </a:p>
        </p:txBody>
      </p:sp>
      <p:sp>
        <p:nvSpPr>
          <p:cNvPr id="7" name="1 - TextBox">
            <a:extLst>
              <a:ext uri="{FF2B5EF4-FFF2-40B4-BE49-F238E27FC236}">
                <a16:creationId xmlns:a16="http://schemas.microsoft.com/office/drawing/2014/main" id="{AEE845E4-DE1B-6555-0EAB-327C796271CF}"/>
              </a:ext>
            </a:extLst>
          </p:cNvPr>
          <p:cNvSpPr txBox="1">
            <a:spLocks noChangeArrowheads="1"/>
          </p:cNvSpPr>
          <p:nvPr/>
        </p:nvSpPr>
        <p:spPr bwMode="auto">
          <a:xfrm>
            <a:off x="121641" y="2279430"/>
            <a:ext cx="8643543" cy="2554545"/>
          </a:xfrm>
          <a:prstGeom prst="rect">
            <a:avLst/>
          </a:prstGeom>
          <a:noFill/>
          <a:ln w="9525">
            <a:noFill/>
            <a:miter lim="800000"/>
            <a:headEnd/>
            <a:tailEnd/>
          </a:ln>
        </p:spPr>
        <p:txBody>
          <a:bodyPr wrap="square">
            <a:spAutoFit/>
          </a:bodyPr>
          <a:lstStyle/>
          <a:p>
            <a:pPr marL="85725" eaLnBrk="1" hangingPunct="1">
              <a:defRPr/>
            </a:pPr>
            <a:endParaRPr lang="en-US" sz="2000" dirty="0"/>
          </a:p>
          <a:p>
            <a:pPr marL="371475" indent="-285750" eaLnBrk="1" hangingPunct="1">
              <a:buFont typeface="Arial" panose="020B0604020202020204" pitchFamily="34" charset="0"/>
              <a:buChar char="•"/>
              <a:defRPr/>
            </a:pPr>
            <a:r>
              <a:rPr lang="en-US" sz="2000" dirty="0"/>
              <a:t>Long term bladder dysfunction</a:t>
            </a:r>
          </a:p>
          <a:p>
            <a:pPr marL="371475" indent="-285750" eaLnBrk="1" hangingPunct="1">
              <a:buFont typeface="Arial" panose="020B0604020202020204" pitchFamily="34" charset="0"/>
              <a:buChar char="•"/>
              <a:defRPr/>
            </a:pPr>
            <a:r>
              <a:rPr lang="en-US" sz="2000" dirty="0"/>
              <a:t>Lymphedema</a:t>
            </a:r>
          </a:p>
          <a:p>
            <a:pPr marL="371475" indent="-285750" eaLnBrk="1" hangingPunct="1">
              <a:buFont typeface="Arial" panose="020B0604020202020204" pitchFamily="34" charset="0"/>
              <a:buChar char="•"/>
              <a:defRPr/>
            </a:pPr>
            <a:r>
              <a:rPr lang="en-US" sz="2000" dirty="0"/>
              <a:t>Bowel dysfunction</a:t>
            </a:r>
          </a:p>
          <a:p>
            <a:pPr marL="371475" indent="-285750" eaLnBrk="1" hangingPunct="1">
              <a:buFont typeface="Arial" panose="020B0604020202020204" pitchFamily="34" charset="0"/>
              <a:buChar char="•"/>
              <a:defRPr/>
            </a:pPr>
            <a:r>
              <a:rPr lang="en-US" sz="2000" dirty="0"/>
              <a:t>Sexual dysfunction</a:t>
            </a:r>
          </a:p>
          <a:p>
            <a:pPr marL="371475" indent="-285750" eaLnBrk="1" hangingPunct="1">
              <a:buFont typeface="Arial" panose="020B0604020202020204" pitchFamily="34" charset="0"/>
              <a:buChar char="•"/>
              <a:defRPr/>
            </a:pPr>
            <a:r>
              <a:rPr lang="en-US" sz="2000" dirty="0"/>
              <a:t>Psychological dysfunction</a:t>
            </a:r>
          </a:p>
          <a:p>
            <a:pPr marL="371475" indent="-285750" eaLnBrk="1" hangingPunct="1">
              <a:buFont typeface="Arial" panose="020B0604020202020204" pitchFamily="34" charset="0"/>
              <a:buChar char="•"/>
              <a:defRPr/>
            </a:pPr>
            <a:r>
              <a:rPr lang="en-US" altLang="el-GR" sz="2000" dirty="0"/>
              <a:t>Quality of partner relationship</a:t>
            </a:r>
            <a:endParaRPr lang="el-GR" altLang="el-GR" sz="2000" dirty="0"/>
          </a:p>
          <a:p>
            <a:pPr marL="266700" indent="-180975" eaLnBrk="1" hangingPunct="1">
              <a:defRPr/>
            </a:pPr>
            <a:endParaRPr lang="en-US" sz="2000" dirty="0"/>
          </a:p>
        </p:txBody>
      </p:sp>
      <p:pic>
        <p:nvPicPr>
          <p:cNvPr id="6" name="Picture 2">
            <a:extLst>
              <a:ext uri="{FF2B5EF4-FFF2-40B4-BE49-F238E27FC236}">
                <a16:creationId xmlns:a16="http://schemas.microsoft.com/office/drawing/2014/main" id="{2C4D94E4-9C2C-FB6A-B1F8-DD3D95C522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451" y="2938586"/>
            <a:ext cx="4755950" cy="332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74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Αντικείμενο 1">
            <a:extLst>
              <a:ext uri="{FF2B5EF4-FFF2-40B4-BE49-F238E27FC236}">
                <a16:creationId xmlns:a16="http://schemas.microsoft.com/office/drawing/2014/main" id="{BD88B492-6284-DDC8-F42B-6EAC79ECB327}"/>
              </a:ext>
            </a:extLst>
          </p:cNvPr>
          <p:cNvGraphicFramePr>
            <a:graphicFrameLocks noChangeAspect="1"/>
          </p:cNvGraphicFramePr>
          <p:nvPr/>
        </p:nvGraphicFramePr>
        <p:xfrm>
          <a:off x="1438275" y="73025"/>
          <a:ext cx="5510213" cy="2495550"/>
        </p:xfrm>
        <a:graphic>
          <a:graphicData uri="http://schemas.openxmlformats.org/presentationml/2006/ole">
            <mc:AlternateContent xmlns:mc="http://schemas.openxmlformats.org/markup-compatibility/2006">
              <mc:Choice xmlns:v="urn:schemas-microsoft-com:vml" Requires="v">
                <p:oleObj name="Image" r:id="rId2" imgW="4512573" imgH="2770638" progId="Photoshop.Image.16">
                  <p:embed/>
                </p:oleObj>
              </mc:Choice>
              <mc:Fallback>
                <p:oleObj name="Image" r:id="rId2" imgW="4512573" imgH="2770638" progId="Photoshop.Image.16">
                  <p:embed/>
                  <p:pic>
                    <p:nvPicPr>
                      <p:cNvPr id="24578" name="Αντικείμενο 1">
                        <a:extLst>
                          <a:ext uri="{FF2B5EF4-FFF2-40B4-BE49-F238E27FC236}">
                            <a16:creationId xmlns:a16="http://schemas.microsoft.com/office/drawing/2014/main" id="{BD88B492-6284-DDC8-F42B-6EAC79ECB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73025"/>
                        <a:ext cx="551021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79" name="Αντικείμενο 2">
            <a:extLst>
              <a:ext uri="{FF2B5EF4-FFF2-40B4-BE49-F238E27FC236}">
                <a16:creationId xmlns:a16="http://schemas.microsoft.com/office/drawing/2014/main" id="{8709407F-0199-51A6-C0FA-A8A0FAF59A80}"/>
              </a:ext>
            </a:extLst>
          </p:cNvPr>
          <p:cNvGraphicFramePr>
            <a:graphicFrameLocks noChangeAspect="1"/>
          </p:cNvGraphicFramePr>
          <p:nvPr/>
        </p:nvGraphicFramePr>
        <p:xfrm>
          <a:off x="398463" y="2640013"/>
          <a:ext cx="3790950" cy="2870200"/>
        </p:xfrm>
        <a:graphic>
          <a:graphicData uri="http://schemas.openxmlformats.org/presentationml/2006/ole">
            <mc:AlternateContent xmlns:mc="http://schemas.openxmlformats.org/markup-compatibility/2006">
              <mc:Choice xmlns:v="urn:schemas-microsoft-com:vml" Requires="v">
                <p:oleObj name="Image" r:id="rId4" imgW="3291847" imgH="2496317" progId="Photoshop.Image.16">
                  <p:embed/>
                </p:oleObj>
              </mc:Choice>
              <mc:Fallback>
                <p:oleObj name="Image" r:id="rId4" imgW="3291847" imgH="2496317" progId="Photoshop.Image.16">
                  <p:embed/>
                  <p:pic>
                    <p:nvPicPr>
                      <p:cNvPr id="24579" name="Αντικείμενο 2">
                        <a:extLst>
                          <a:ext uri="{FF2B5EF4-FFF2-40B4-BE49-F238E27FC236}">
                            <a16:creationId xmlns:a16="http://schemas.microsoft.com/office/drawing/2014/main" id="{8709407F-0199-51A6-C0FA-A8A0FAF59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3" y="2640013"/>
                        <a:ext cx="37909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0" name="Αντικείμενο 3">
            <a:extLst>
              <a:ext uri="{FF2B5EF4-FFF2-40B4-BE49-F238E27FC236}">
                <a16:creationId xmlns:a16="http://schemas.microsoft.com/office/drawing/2014/main" id="{1E4B1D1E-1E10-966F-2D9F-E23D88FFF2D3}"/>
              </a:ext>
            </a:extLst>
          </p:cNvPr>
          <p:cNvGraphicFramePr>
            <a:graphicFrameLocks noChangeAspect="1"/>
          </p:cNvGraphicFramePr>
          <p:nvPr/>
        </p:nvGraphicFramePr>
        <p:xfrm>
          <a:off x="4611688" y="2570163"/>
          <a:ext cx="3806825" cy="2868612"/>
        </p:xfrm>
        <a:graphic>
          <a:graphicData uri="http://schemas.openxmlformats.org/presentationml/2006/ole">
            <mc:AlternateContent xmlns:mc="http://schemas.openxmlformats.org/markup-compatibility/2006">
              <mc:Choice xmlns:v="urn:schemas-microsoft-com:vml" Requires="v">
                <p:oleObj name="Image" r:id="rId6" imgW="3305563" imgH="3127254" progId="Photoshop.Image.16">
                  <p:embed/>
                </p:oleObj>
              </mc:Choice>
              <mc:Fallback>
                <p:oleObj name="Image" r:id="rId6" imgW="3305563" imgH="3127254" progId="Photoshop.Image.16">
                  <p:embed/>
                  <p:pic>
                    <p:nvPicPr>
                      <p:cNvPr id="24580" name="Αντικείμενο 3">
                        <a:extLst>
                          <a:ext uri="{FF2B5EF4-FFF2-40B4-BE49-F238E27FC236}">
                            <a16:creationId xmlns:a16="http://schemas.microsoft.com/office/drawing/2014/main" id="{1E4B1D1E-1E10-966F-2D9F-E23D88FFF2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1688" y="2570163"/>
                        <a:ext cx="380682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1" name="TextBox 4">
            <a:extLst>
              <a:ext uri="{FF2B5EF4-FFF2-40B4-BE49-F238E27FC236}">
                <a16:creationId xmlns:a16="http://schemas.microsoft.com/office/drawing/2014/main" id="{B36D8BED-266A-1F4D-81C1-6AB5C4C8C326}"/>
              </a:ext>
            </a:extLst>
          </p:cNvPr>
          <p:cNvSpPr txBox="1">
            <a:spLocks noChangeArrowheads="1"/>
          </p:cNvSpPr>
          <p:nvPr/>
        </p:nvSpPr>
        <p:spPr bwMode="auto">
          <a:xfrm>
            <a:off x="398463" y="5657850"/>
            <a:ext cx="8261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r-FR" altLang="el-GR" sz="1600" b="1" dirty="0">
                <a:solidFill>
                  <a:srgbClr val="FF0000"/>
                </a:solidFill>
                <a:latin typeface="OTNEJMScalaSansSmallLFCap-Bold"/>
              </a:rPr>
              <a:t>CONCLUSIONS</a:t>
            </a:r>
          </a:p>
          <a:p>
            <a:pPr>
              <a:spcBef>
                <a:spcPct val="0"/>
              </a:spcBef>
              <a:buFontTx/>
              <a:buNone/>
            </a:pPr>
            <a:r>
              <a:rPr lang="en-US" altLang="el-GR" sz="1600" dirty="0">
                <a:solidFill>
                  <a:srgbClr val="000000"/>
                </a:solidFill>
                <a:latin typeface="OTNEJMQuadraat"/>
              </a:rPr>
              <a:t>In an epidemiologic study, </a:t>
            </a:r>
            <a:r>
              <a:rPr lang="en-US" altLang="el-GR" sz="1600" b="1" dirty="0">
                <a:solidFill>
                  <a:srgbClr val="000000"/>
                </a:solidFill>
                <a:latin typeface="OTNEJMQuadraat"/>
              </a:rPr>
              <a:t>minimally invasive radical hysterectomy was associated with shorter overall survival than open surgery among women with stage IA2 or IB1 cervical carcinoma</a:t>
            </a:r>
            <a:r>
              <a:rPr lang="en-US" altLang="el-GR" sz="1600" dirty="0">
                <a:solidFill>
                  <a:srgbClr val="000000"/>
                </a:solidFill>
                <a:latin typeface="OTNEJMQuadraat"/>
              </a:rPr>
              <a:t>. </a:t>
            </a:r>
            <a:endParaRPr lang="el-GR" altLang="el-GR" sz="1600" dirty="0"/>
          </a:p>
        </p:txBody>
      </p:sp>
      <p:sp>
        <p:nvSpPr>
          <p:cNvPr id="2" name="TextBox 1">
            <a:extLst>
              <a:ext uri="{FF2B5EF4-FFF2-40B4-BE49-F238E27FC236}">
                <a16:creationId xmlns:a16="http://schemas.microsoft.com/office/drawing/2014/main" id="{FE194510-79E3-A67B-6346-99A7A701F75C}"/>
              </a:ext>
            </a:extLst>
          </p:cNvPr>
          <p:cNvSpPr txBox="1"/>
          <p:nvPr/>
        </p:nvSpPr>
        <p:spPr>
          <a:xfrm>
            <a:off x="3438769" y="269608"/>
            <a:ext cx="2063262" cy="261610"/>
          </a:xfrm>
          <a:prstGeom prst="rect">
            <a:avLst/>
          </a:prstGeom>
          <a:noFill/>
        </p:spPr>
        <p:txBody>
          <a:bodyPr wrap="square" rtlCol="0">
            <a:spAutoFit/>
          </a:bodyPr>
          <a:lstStyle/>
          <a:p>
            <a:r>
              <a:rPr lang="fr-FR" sz="1100" i="1" dirty="0"/>
              <a:t>N </a:t>
            </a:r>
            <a:r>
              <a:rPr lang="fr-FR" sz="1100" i="1" dirty="0" err="1"/>
              <a:t>Engl</a:t>
            </a:r>
            <a:r>
              <a:rPr lang="fr-FR" sz="1100" i="1" dirty="0"/>
              <a:t> J Med. 2018</a:t>
            </a:r>
            <a:endParaRPr lang="el-GR" sz="1100"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396C14AE-E3D9-FFA9-492F-703B9CA82839}"/>
              </a:ext>
            </a:extLst>
          </p:cNvPr>
          <p:cNvGraphicFramePr>
            <a:graphicFrameLocks noChangeAspect="1"/>
          </p:cNvGraphicFramePr>
          <p:nvPr>
            <p:extLst>
              <p:ext uri="{D42A27DB-BD31-4B8C-83A1-F6EECF244321}">
                <p14:modId xmlns:p14="http://schemas.microsoft.com/office/powerpoint/2010/main" val="728745353"/>
              </p:ext>
            </p:extLst>
          </p:nvPr>
        </p:nvGraphicFramePr>
        <p:xfrm>
          <a:off x="547076" y="136524"/>
          <a:ext cx="8018153" cy="2465999"/>
        </p:xfrm>
        <a:graphic>
          <a:graphicData uri="http://schemas.openxmlformats.org/presentationml/2006/ole">
            <mc:AlternateContent xmlns:mc="http://schemas.openxmlformats.org/markup-compatibility/2006">
              <mc:Choice xmlns:v="urn:schemas-microsoft-com:vml" Requires="v">
                <p:oleObj name="Image" r:id="rId2" imgW="12217723" imgH="3757789" progId="Photoshop.Image.13">
                  <p:embed/>
                </p:oleObj>
              </mc:Choice>
              <mc:Fallback>
                <p:oleObj name="Image" r:id="rId2" imgW="12217723" imgH="3757789" progId="Photoshop.Image.13">
                  <p:embed/>
                  <p:pic>
                    <p:nvPicPr>
                      <p:cNvPr id="0" name=""/>
                      <p:cNvPicPr/>
                      <p:nvPr/>
                    </p:nvPicPr>
                    <p:blipFill>
                      <a:blip r:embed="rId3"/>
                      <a:stretch>
                        <a:fillRect/>
                      </a:stretch>
                    </p:blipFill>
                    <p:spPr>
                      <a:xfrm>
                        <a:off x="547076" y="136524"/>
                        <a:ext cx="8018153" cy="246599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0EB4654A-B85C-22EA-9BA5-5C98E045DDDD}"/>
              </a:ext>
            </a:extLst>
          </p:cNvPr>
          <p:cNvSpPr txBox="1"/>
          <p:nvPr/>
        </p:nvSpPr>
        <p:spPr>
          <a:xfrm>
            <a:off x="800589" y="3833105"/>
            <a:ext cx="7022123" cy="646331"/>
          </a:xfrm>
          <a:prstGeom prst="rect">
            <a:avLst/>
          </a:prstGeom>
          <a:noFill/>
        </p:spPr>
        <p:txBody>
          <a:bodyPr wrap="square">
            <a:spAutoFit/>
          </a:bodyPr>
          <a:lstStyle/>
          <a:p>
            <a:r>
              <a:rPr lang="en-US" b="1" i="0" dirty="0">
                <a:solidFill>
                  <a:srgbClr val="212121"/>
                </a:solidFill>
                <a:effectLst/>
                <a:latin typeface="BlinkMacSystemFont"/>
              </a:rPr>
              <a:t>Higher recurrence rate and worse overall survival with minimally invasive surgery, an open approach should be standard of care.</a:t>
            </a:r>
            <a:endParaRPr lang="el-GR" b="1" dirty="0"/>
          </a:p>
        </p:txBody>
      </p:sp>
    </p:spTree>
    <p:extLst>
      <p:ext uri="{BB962C8B-B14F-4D97-AF65-F5344CB8AC3E}">
        <p14:creationId xmlns:p14="http://schemas.microsoft.com/office/powerpoint/2010/main" val="918291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0" y="55189"/>
            <a:ext cx="8595639" cy="880369"/>
          </a:xfrm>
          <a:prstGeom prst="rect">
            <a:avLst/>
          </a:prstGeom>
          <a:noFill/>
          <a:ln w="9525">
            <a:noFill/>
            <a:miter lim="800000"/>
            <a:headEnd/>
            <a:tailEnd/>
          </a:ln>
        </p:spPr>
        <p:txBody>
          <a:bodyPr wrap="square">
            <a:spAutoFit/>
          </a:bodyPr>
          <a:lstStyle/>
          <a:p>
            <a:pPr marL="87312" eaLnBrk="1" hangingPunct="1">
              <a:lnSpc>
                <a:spcPct val="150000"/>
              </a:lnSpc>
              <a:defRPr/>
            </a:pPr>
            <a:r>
              <a:rPr lang="en-US" b="1" dirty="0">
                <a:latin typeface="Calibri" pitchFamily="34" charset="0"/>
              </a:rPr>
              <a:t>Recently published meta-analyses demonstrated decreased OS and DFS in pts undergoing MIS RH compared with pts undergoing Abd. RH in early </a:t>
            </a:r>
            <a:r>
              <a:rPr lang="en-US" b="1" dirty="0" err="1">
                <a:latin typeface="Calibri" pitchFamily="34" charset="0"/>
              </a:rPr>
              <a:t>st.</a:t>
            </a:r>
            <a:r>
              <a:rPr lang="en-US" b="1" dirty="0">
                <a:latin typeface="Calibri" pitchFamily="34" charset="0"/>
              </a:rPr>
              <a:t> </a:t>
            </a:r>
            <a:r>
              <a:rPr lang="en-US" b="1" dirty="0" err="1">
                <a:latin typeface="Calibri" pitchFamily="34" charset="0"/>
              </a:rPr>
              <a:t>Cacx</a:t>
            </a:r>
            <a:endParaRPr lang="en-US" b="1" dirty="0">
              <a:latin typeface="Calibri" pitchFamily="34" charset="0"/>
            </a:endParaRPr>
          </a:p>
        </p:txBody>
      </p:sp>
      <p:graphicFrame>
        <p:nvGraphicFramePr>
          <p:cNvPr id="3" name="Αντικείμενο 2">
            <a:extLst>
              <a:ext uri="{FF2B5EF4-FFF2-40B4-BE49-F238E27FC236}">
                <a16:creationId xmlns:a16="http://schemas.microsoft.com/office/drawing/2014/main" id="{135D3D7C-369F-6607-1883-7F312100B06C}"/>
              </a:ext>
            </a:extLst>
          </p:cNvPr>
          <p:cNvGraphicFramePr>
            <a:graphicFrameLocks noChangeAspect="1"/>
          </p:cNvGraphicFramePr>
          <p:nvPr>
            <p:extLst>
              <p:ext uri="{D42A27DB-BD31-4B8C-83A1-F6EECF244321}">
                <p14:modId xmlns:p14="http://schemas.microsoft.com/office/powerpoint/2010/main" val="1200152981"/>
              </p:ext>
            </p:extLst>
          </p:nvPr>
        </p:nvGraphicFramePr>
        <p:xfrm>
          <a:off x="3601244" y="2901395"/>
          <a:ext cx="5614987" cy="1795463"/>
        </p:xfrm>
        <a:graphic>
          <a:graphicData uri="http://schemas.openxmlformats.org/presentationml/2006/ole">
            <mc:AlternateContent xmlns:mc="http://schemas.openxmlformats.org/markup-compatibility/2006">
              <mc:Choice xmlns:v="urn:schemas-microsoft-com:vml" Requires="v">
                <p:oleObj name="Image" r:id="rId2" imgW="5614663" imgH="1654528" progId="Photoshop.Image.13">
                  <p:embed/>
                </p:oleObj>
              </mc:Choice>
              <mc:Fallback>
                <p:oleObj name="Image" r:id="rId2" imgW="5614663" imgH="1654528" progId="Photoshop.Image.13">
                  <p:embed/>
                  <p:pic>
                    <p:nvPicPr>
                      <p:cNvPr id="0" name=""/>
                      <p:cNvPicPr/>
                      <p:nvPr/>
                    </p:nvPicPr>
                    <p:blipFill>
                      <a:blip r:embed="rId3"/>
                      <a:stretch>
                        <a:fillRect/>
                      </a:stretch>
                    </p:blipFill>
                    <p:spPr>
                      <a:xfrm>
                        <a:off x="3601244" y="2901395"/>
                        <a:ext cx="5614987" cy="1795463"/>
                      </a:xfrm>
                      <a:prstGeom prst="rect">
                        <a:avLst/>
                      </a:prstGeom>
                    </p:spPr>
                  </p:pic>
                </p:oleObj>
              </mc:Fallback>
            </mc:AlternateContent>
          </a:graphicData>
        </a:graphic>
      </p:graphicFrame>
      <p:graphicFrame>
        <p:nvGraphicFramePr>
          <p:cNvPr id="4" name="Αντικείμενο 3">
            <a:extLst>
              <a:ext uri="{FF2B5EF4-FFF2-40B4-BE49-F238E27FC236}">
                <a16:creationId xmlns:a16="http://schemas.microsoft.com/office/drawing/2014/main" id="{02291A68-503C-564F-2244-27D3A4F7D9E9}"/>
              </a:ext>
            </a:extLst>
          </p:cNvPr>
          <p:cNvGraphicFramePr>
            <a:graphicFrameLocks noChangeAspect="1"/>
          </p:cNvGraphicFramePr>
          <p:nvPr>
            <p:extLst>
              <p:ext uri="{D42A27DB-BD31-4B8C-83A1-F6EECF244321}">
                <p14:modId xmlns:p14="http://schemas.microsoft.com/office/powerpoint/2010/main" val="27141046"/>
              </p:ext>
            </p:extLst>
          </p:nvPr>
        </p:nvGraphicFramePr>
        <p:xfrm>
          <a:off x="312614" y="1104705"/>
          <a:ext cx="6096123" cy="1636908"/>
        </p:xfrm>
        <a:graphic>
          <a:graphicData uri="http://schemas.openxmlformats.org/presentationml/2006/ole">
            <mc:AlternateContent xmlns:mc="http://schemas.openxmlformats.org/markup-compatibility/2006">
              <mc:Choice xmlns:v="urn:schemas-microsoft-com:vml" Requires="v">
                <p:oleObj name="Image" r:id="rId4" imgW="6408200" imgH="1720144" progId="Photoshop.Image.13">
                  <p:embed/>
                </p:oleObj>
              </mc:Choice>
              <mc:Fallback>
                <p:oleObj name="Image" r:id="rId4" imgW="6408200" imgH="1720144" progId="Photoshop.Image.13">
                  <p:embed/>
                  <p:pic>
                    <p:nvPicPr>
                      <p:cNvPr id="0" name=""/>
                      <p:cNvPicPr/>
                      <p:nvPr/>
                    </p:nvPicPr>
                    <p:blipFill>
                      <a:blip r:embed="rId5"/>
                      <a:stretch>
                        <a:fillRect/>
                      </a:stretch>
                    </p:blipFill>
                    <p:spPr>
                      <a:xfrm>
                        <a:off x="312614" y="1104705"/>
                        <a:ext cx="6096123" cy="1636908"/>
                      </a:xfrm>
                      <a:prstGeom prst="rect">
                        <a:avLst/>
                      </a:prstGeom>
                    </p:spPr>
                  </p:pic>
                </p:oleObj>
              </mc:Fallback>
            </mc:AlternateContent>
          </a:graphicData>
        </a:graphic>
      </p:graphicFrame>
      <p:graphicFrame>
        <p:nvGraphicFramePr>
          <p:cNvPr id="5" name="Αντικείμενο 4">
            <a:extLst>
              <a:ext uri="{FF2B5EF4-FFF2-40B4-BE49-F238E27FC236}">
                <a16:creationId xmlns:a16="http://schemas.microsoft.com/office/drawing/2014/main" id="{24026938-209C-692A-73ED-38068EE02317}"/>
              </a:ext>
            </a:extLst>
          </p:cNvPr>
          <p:cNvGraphicFramePr>
            <a:graphicFrameLocks noChangeAspect="1"/>
          </p:cNvGraphicFramePr>
          <p:nvPr>
            <p:extLst>
              <p:ext uri="{D42A27DB-BD31-4B8C-83A1-F6EECF244321}">
                <p14:modId xmlns:p14="http://schemas.microsoft.com/office/powerpoint/2010/main" val="3947875140"/>
              </p:ext>
            </p:extLst>
          </p:nvPr>
        </p:nvGraphicFramePr>
        <p:xfrm>
          <a:off x="174747" y="4926013"/>
          <a:ext cx="7031038" cy="1795463"/>
        </p:xfrm>
        <a:graphic>
          <a:graphicData uri="http://schemas.openxmlformats.org/presentationml/2006/ole">
            <mc:AlternateContent xmlns:mc="http://schemas.openxmlformats.org/markup-compatibility/2006">
              <mc:Choice xmlns:v="urn:schemas-microsoft-com:vml" Requires="v">
                <p:oleObj name="Image" r:id="rId6" imgW="7031542" imgH="1794933" progId="Photoshop.Image.13">
                  <p:embed/>
                </p:oleObj>
              </mc:Choice>
              <mc:Fallback>
                <p:oleObj name="Image" r:id="rId6" imgW="7031542" imgH="1794933" progId="Photoshop.Image.13">
                  <p:embed/>
                  <p:pic>
                    <p:nvPicPr>
                      <p:cNvPr id="0" name=""/>
                      <p:cNvPicPr/>
                      <p:nvPr/>
                    </p:nvPicPr>
                    <p:blipFill>
                      <a:blip r:embed="rId7"/>
                      <a:stretch>
                        <a:fillRect/>
                      </a:stretch>
                    </p:blipFill>
                    <p:spPr>
                      <a:xfrm>
                        <a:off x="174747" y="4926013"/>
                        <a:ext cx="7031038" cy="179546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3E489C0-04D8-D887-3971-12B435A7ACBE}"/>
              </a:ext>
            </a:extLst>
          </p:cNvPr>
          <p:cNvSpPr txBox="1"/>
          <p:nvPr/>
        </p:nvSpPr>
        <p:spPr>
          <a:xfrm>
            <a:off x="3988471" y="6293363"/>
            <a:ext cx="4607168" cy="261610"/>
          </a:xfrm>
          <a:prstGeom prst="rect">
            <a:avLst/>
          </a:prstGeom>
          <a:noFill/>
        </p:spPr>
        <p:txBody>
          <a:bodyPr wrap="square">
            <a:spAutoFit/>
          </a:bodyPr>
          <a:lstStyle/>
          <a:p>
            <a:r>
              <a:rPr lang="el-GR" sz="1100" i="1" dirty="0" err="1"/>
              <a:t>Int</a:t>
            </a:r>
            <a:r>
              <a:rPr lang="el-GR" sz="1100" i="1" dirty="0"/>
              <a:t> J </a:t>
            </a:r>
            <a:r>
              <a:rPr lang="el-GR" sz="1100" i="1" dirty="0" err="1"/>
              <a:t>Gynaecol</a:t>
            </a:r>
            <a:r>
              <a:rPr lang="el-GR" sz="1100" i="1" dirty="0"/>
              <a:t> </a:t>
            </a:r>
            <a:r>
              <a:rPr lang="el-GR" sz="1100" i="1" dirty="0" err="1"/>
              <a:t>Obstet</a:t>
            </a:r>
            <a:r>
              <a:rPr lang="el-GR" sz="1100" i="1" dirty="0"/>
              <a:t>. 2022</a:t>
            </a:r>
          </a:p>
        </p:txBody>
      </p:sp>
      <p:sp>
        <p:nvSpPr>
          <p:cNvPr id="7" name="TextBox 6">
            <a:extLst>
              <a:ext uri="{FF2B5EF4-FFF2-40B4-BE49-F238E27FC236}">
                <a16:creationId xmlns:a16="http://schemas.microsoft.com/office/drawing/2014/main" id="{7691C1D7-A734-7A07-E68E-06C0048C2C51}"/>
              </a:ext>
            </a:extLst>
          </p:cNvPr>
          <p:cNvSpPr txBox="1"/>
          <p:nvPr/>
        </p:nvSpPr>
        <p:spPr>
          <a:xfrm>
            <a:off x="4572000" y="4707450"/>
            <a:ext cx="2430585" cy="692981"/>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3316075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Box 2">
            <a:extLst>
              <a:ext uri="{FF2B5EF4-FFF2-40B4-BE49-F238E27FC236}">
                <a16:creationId xmlns:a16="http://schemas.microsoft.com/office/drawing/2014/main" id="{2F6A2CCA-F3D2-ABC1-AF9A-A5E91B850C0E}"/>
              </a:ext>
            </a:extLst>
          </p:cNvPr>
          <p:cNvSpPr txBox="1">
            <a:spLocks noChangeArrowheads="1"/>
          </p:cNvSpPr>
          <p:nvPr/>
        </p:nvSpPr>
        <p:spPr bwMode="auto">
          <a:xfrm>
            <a:off x="586581" y="3139830"/>
            <a:ext cx="797083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1800" b="1" i="0" dirty="0">
                <a:solidFill>
                  <a:srgbClr val="00B0F0"/>
                </a:solidFill>
                <a:effectLst/>
                <a:latin typeface="+mn-lt"/>
              </a:rPr>
              <a:t>A European, multicenter, retrospective, observational cohort study, to evaluate disease-free survival in patients with stage IB1 (FIGO 2009) cervical cancer undergoing open vs minimally invasive radical hysterectomy.</a:t>
            </a:r>
          </a:p>
          <a:p>
            <a:pPr>
              <a:spcBef>
                <a:spcPct val="0"/>
              </a:spcBef>
              <a:buFontTx/>
              <a:buNone/>
            </a:pPr>
            <a:endParaRPr lang="en-US" altLang="el-GR" sz="1800" b="1" dirty="0">
              <a:solidFill>
                <a:srgbClr val="333333"/>
              </a:solidFill>
              <a:latin typeface="+mn-lt"/>
            </a:endParaRPr>
          </a:p>
          <a:p>
            <a:pPr>
              <a:spcBef>
                <a:spcPct val="0"/>
              </a:spcBef>
              <a:buFontTx/>
              <a:buNone/>
            </a:pPr>
            <a:endParaRPr lang="en-US" altLang="el-GR" sz="1800" b="1" dirty="0">
              <a:solidFill>
                <a:srgbClr val="333333"/>
              </a:solidFill>
              <a:latin typeface="+mn-lt"/>
            </a:endParaRPr>
          </a:p>
          <a:p>
            <a:pPr>
              <a:spcBef>
                <a:spcPct val="0"/>
              </a:spcBef>
              <a:buFontTx/>
              <a:buNone/>
            </a:pPr>
            <a:r>
              <a:rPr lang="en-US" altLang="el-GR" sz="1800" b="1" dirty="0">
                <a:solidFill>
                  <a:srgbClr val="333333"/>
                </a:solidFill>
                <a:latin typeface="+mn-lt"/>
              </a:rPr>
              <a:t>Conclusions</a:t>
            </a:r>
            <a:r>
              <a:rPr lang="en-US" altLang="el-GR" sz="1800" dirty="0">
                <a:solidFill>
                  <a:srgbClr val="333333"/>
                </a:solidFill>
                <a:latin typeface="+mn-lt"/>
              </a:rPr>
              <a:t> </a:t>
            </a:r>
          </a:p>
          <a:p>
            <a:pPr>
              <a:spcBef>
                <a:spcPct val="0"/>
              </a:spcBef>
              <a:buFontTx/>
              <a:buNone/>
            </a:pPr>
            <a:r>
              <a:rPr lang="en-US" altLang="el-GR" sz="1800" b="1" dirty="0">
                <a:solidFill>
                  <a:srgbClr val="FF0000"/>
                </a:solidFill>
                <a:latin typeface="+mn-lt"/>
              </a:rPr>
              <a:t>Minimally invasive surgery in cervical cancer increased the risk of relapse and death compared with open surgery</a:t>
            </a:r>
            <a:r>
              <a:rPr lang="en-US" altLang="el-GR" sz="1800" dirty="0">
                <a:solidFill>
                  <a:srgbClr val="333333"/>
                </a:solidFill>
                <a:latin typeface="+mn-lt"/>
              </a:rPr>
              <a:t>. In this study, avoiding the uterine manipulator and using maneuvers to avoid tumor spread at the time of colpotomy in minimally invasive surgery was associated with similar outcomes to open surgery. Further prospective studies are warranted.</a:t>
            </a:r>
            <a:endParaRPr lang="el-GR" altLang="el-GR" sz="1800" dirty="0">
              <a:latin typeface="+mn-lt"/>
            </a:endParaRPr>
          </a:p>
        </p:txBody>
      </p:sp>
      <p:sp>
        <p:nvSpPr>
          <p:cNvPr id="3" name="TextBox 2">
            <a:extLst>
              <a:ext uri="{FF2B5EF4-FFF2-40B4-BE49-F238E27FC236}">
                <a16:creationId xmlns:a16="http://schemas.microsoft.com/office/drawing/2014/main" id="{BEA936CB-86C1-DFCE-9B6F-3B9033352D78}"/>
              </a:ext>
            </a:extLst>
          </p:cNvPr>
          <p:cNvSpPr txBox="1"/>
          <p:nvPr/>
        </p:nvSpPr>
        <p:spPr>
          <a:xfrm>
            <a:off x="1629508" y="2144319"/>
            <a:ext cx="4572000" cy="369332"/>
          </a:xfrm>
          <a:prstGeom prst="rect">
            <a:avLst/>
          </a:prstGeom>
          <a:noFill/>
        </p:spPr>
        <p:txBody>
          <a:bodyPr wrap="square">
            <a:spAutoFit/>
          </a:bodyPr>
          <a:lstStyle/>
          <a:p>
            <a:r>
              <a:rPr lang="el-GR" b="1" dirty="0" err="1"/>
              <a:t>Chiva</a:t>
            </a:r>
            <a:r>
              <a:rPr lang="el-GR" b="1" dirty="0"/>
              <a:t> L </a:t>
            </a:r>
            <a:r>
              <a:rPr lang="el-GR" b="1" dirty="0" err="1"/>
              <a:t>et</a:t>
            </a:r>
            <a:r>
              <a:rPr lang="el-GR" b="1" dirty="0"/>
              <a:t> al, SUCCOR </a:t>
            </a:r>
            <a:r>
              <a:rPr lang="el-GR" b="1" dirty="0" err="1"/>
              <a:t>Study</a:t>
            </a:r>
            <a:r>
              <a:rPr lang="el-GR" b="1" dirty="0"/>
              <a:t> </a:t>
            </a:r>
            <a:r>
              <a:rPr lang="el-GR" b="1" dirty="0" err="1"/>
              <a:t>Group</a:t>
            </a:r>
            <a:endParaRPr lang="el-GR" b="1" dirty="0"/>
          </a:p>
        </p:txBody>
      </p:sp>
      <p:graphicFrame>
        <p:nvGraphicFramePr>
          <p:cNvPr id="4" name="Αντικείμενο 3">
            <a:extLst>
              <a:ext uri="{FF2B5EF4-FFF2-40B4-BE49-F238E27FC236}">
                <a16:creationId xmlns:a16="http://schemas.microsoft.com/office/drawing/2014/main" id="{29D0926B-0203-137A-DCFE-9B6E21A316F8}"/>
              </a:ext>
            </a:extLst>
          </p:cNvPr>
          <p:cNvGraphicFramePr>
            <a:graphicFrameLocks noChangeAspect="1"/>
          </p:cNvGraphicFramePr>
          <p:nvPr>
            <p:extLst>
              <p:ext uri="{D42A27DB-BD31-4B8C-83A1-F6EECF244321}">
                <p14:modId xmlns:p14="http://schemas.microsoft.com/office/powerpoint/2010/main" val="2575248938"/>
              </p:ext>
            </p:extLst>
          </p:nvPr>
        </p:nvGraphicFramePr>
        <p:xfrm>
          <a:off x="1506171" y="59715"/>
          <a:ext cx="6586538" cy="2141537"/>
        </p:xfrm>
        <a:graphic>
          <a:graphicData uri="http://schemas.openxmlformats.org/presentationml/2006/ole">
            <mc:AlternateContent xmlns:mc="http://schemas.openxmlformats.org/markup-compatibility/2006">
              <mc:Choice xmlns:v="urn:schemas-microsoft-com:vml" Requires="v">
                <p:oleObj name="Image" r:id="rId2" imgW="6587204" imgH="2141361" progId="Photoshop.Image.13">
                  <p:embed/>
                </p:oleObj>
              </mc:Choice>
              <mc:Fallback>
                <p:oleObj name="Image" r:id="rId2" imgW="6587204" imgH="2141361" progId="Photoshop.Image.13">
                  <p:embed/>
                  <p:pic>
                    <p:nvPicPr>
                      <p:cNvPr id="0" name=""/>
                      <p:cNvPicPr/>
                      <p:nvPr/>
                    </p:nvPicPr>
                    <p:blipFill>
                      <a:blip r:embed="rId3"/>
                      <a:stretch>
                        <a:fillRect/>
                      </a:stretch>
                    </p:blipFill>
                    <p:spPr>
                      <a:xfrm>
                        <a:off x="1506171" y="59715"/>
                        <a:ext cx="6586538" cy="2141537"/>
                      </a:xfrm>
                      <a:prstGeom prst="rect">
                        <a:avLst/>
                      </a:prstGeom>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853B5781-E40B-6D7A-18ED-8C3145B10382}"/>
              </a:ext>
            </a:extLst>
          </p:cNvPr>
          <p:cNvGraphicFramePr>
            <a:graphicFrameLocks noChangeAspect="1"/>
          </p:cNvGraphicFramePr>
          <p:nvPr>
            <p:extLst>
              <p:ext uri="{D42A27DB-BD31-4B8C-83A1-F6EECF244321}">
                <p14:modId xmlns:p14="http://schemas.microsoft.com/office/powerpoint/2010/main" val="1544127580"/>
              </p:ext>
            </p:extLst>
          </p:nvPr>
        </p:nvGraphicFramePr>
        <p:xfrm>
          <a:off x="1093909" y="136524"/>
          <a:ext cx="6534150" cy="3178175"/>
        </p:xfrm>
        <a:graphic>
          <a:graphicData uri="http://schemas.openxmlformats.org/presentationml/2006/ole">
            <mc:AlternateContent xmlns:mc="http://schemas.openxmlformats.org/markup-compatibility/2006">
              <mc:Choice xmlns:v="urn:schemas-microsoft-com:vml" Requires="v">
                <p:oleObj name="Image" r:id="rId2" imgW="6533643" imgH="3177822" progId="Photoshop.Image.13">
                  <p:embed/>
                </p:oleObj>
              </mc:Choice>
              <mc:Fallback>
                <p:oleObj name="Image" r:id="rId2" imgW="6533643" imgH="3177822" progId="Photoshop.Image.13">
                  <p:embed/>
                  <p:pic>
                    <p:nvPicPr>
                      <p:cNvPr id="0" name=""/>
                      <p:cNvPicPr/>
                      <p:nvPr/>
                    </p:nvPicPr>
                    <p:blipFill>
                      <a:blip r:embed="rId3"/>
                      <a:stretch>
                        <a:fillRect/>
                      </a:stretch>
                    </p:blipFill>
                    <p:spPr>
                      <a:xfrm>
                        <a:off x="1093909" y="136524"/>
                        <a:ext cx="6534150" cy="317817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3C08F2F-9793-D176-6209-7AAA5DDC4528}"/>
              </a:ext>
            </a:extLst>
          </p:cNvPr>
          <p:cNvSpPr txBox="1"/>
          <p:nvPr/>
        </p:nvSpPr>
        <p:spPr>
          <a:xfrm>
            <a:off x="382953" y="3665416"/>
            <a:ext cx="8565661"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BlinkMacSystemFont"/>
              </a:rPr>
              <a:t>Evaluate DFS of cervical conization prior to RH in patients with stage IB1 cervical cancer</a:t>
            </a:r>
          </a:p>
          <a:p>
            <a:pPr marL="285750" indent="-285750">
              <a:buFont typeface="Arial" panose="020B0604020202020204" pitchFamily="34" charset="0"/>
              <a:buChar char="•"/>
            </a:pPr>
            <a:endParaRPr lang="en-US" dirty="0">
              <a:solidFill>
                <a:srgbClr val="212121"/>
              </a:solidFill>
              <a:latin typeface="BlinkMacSystemFont"/>
            </a:endParaRPr>
          </a:p>
          <a:p>
            <a:pPr marL="285750" indent="-285750">
              <a:buFont typeface="Arial" panose="020B0604020202020204" pitchFamily="34" charset="0"/>
              <a:buChar char="•"/>
            </a:pPr>
            <a:r>
              <a:rPr lang="en-US" b="0" i="0" dirty="0">
                <a:solidFill>
                  <a:srgbClr val="C00000"/>
                </a:solidFill>
                <a:effectLst/>
                <a:latin typeface="BlinkMacSystemFont"/>
              </a:rPr>
              <a:t>Patients who underwent minimally invasive surgery without prior conization had a 5.63 times higher chance of relapse compared with those who had an open approach and previous conization. </a:t>
            </a:r>
          </a:p>
          <a:p>
            <a:endParaRPr lang="en-US" b="0" i="0" dirty="0">
              <a:solidFill>
                <a:srgbClr val="212121"/>
              </a:solidFill>
              <a:effectLst/>
              <a:latin typeface="BlinkMacSystemFont"/>
            </a:endParaRPr>
          </a:p>
          <a:p>
            <a:pPr marL="285750" indent="-285750">
              <a:buFont typeface="Arial" panose="020B0604020202020204" pitchFamily="34" charset="0"/>
              <a:buChar char="•"/>
            </a:pPr>
            <a:r>
              <a:rPr lang="en-US" dirty="0">
                <a:solidFill>
                  <a:srgbClr val="212121"/>
                </a:solidFill>
                <a:latin typeface="BlinkMacSystemFont"/>
              </a:rPr>
              <a:t>Increased DFS of pts undergoing conization prior to RH compared with pts without conization </a:t>
            </a:r>
          </a:p>
          <a:p>
            <a:r>
              <a:rPr lang="en-US" b="1" dirty="0">
                <a:solidFill>
                  <a:srgbClr val="212121"/>
                </a:solidFill>
                <a:latin typeface="BlinkMacSystemFont"/>
              </a:rPr>
              <a:t>     (conization protective effect with regard to recurrence prior to MIS RH)</a:t>
            </a:r>
            <a:endParaRPr lang="el-GR" b="1" dirty="0"/>
          </a:p>
        </p:txBody>
      </p:sp>
    </p:spTree>
    <p:extLst>
      <p:ext uri="{BB962C8B-B14F-4D97-AF65-F5344CB8AC3E}">
        <p14:creationId xmlns:p14="http://schemas.microsoft.com/office/powerpoint/2010/main" val="2412715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F71E03-23C2-59A8-5B7B-D7BCAD26848C}"/>
              </a:ext>
            </a:extLst>
          </p:cNvPr>
          <p:cNvSpPr txBox="1"/>
          <p:nvPr/>
        </p:nvSpPr>
        <p:spPr>
          <a:xfrm>
            <a:off x="336061" y="136524"/>
            <a:ext cx="8893908" cy="923330"/>
          </a:xfrm>
          <a:prstGeom prst="rect">
            <a:avLst/>
          </a:prstGeom>
          <a:noFill/>
        </p:spPr>
        <p:txBody>
          <a:bodyPr wrap="square" rtlCol="0">
            <a:spAutoFit/>
          </a:bodyPr>
          <a:lstStyle/>
          <a:p>
            <a:r>
              <a:rPr lang="en-US" dirty="0"/>
              <a:t>Another interesting ongoing trial is the RACC trial</a:t>
            </a:r>
          </a:p>
          <a:p>
            <a:r>
              <a:rPr lang="en-US" b="0" i="0" dirty="0">
                <a:solidFill>
                  <a:srgbClr val="212121"/>
                </a:solidFill>
                <a:effectLst/>
                <a:latin typeface="BlinkMacSystemFont"/>
              </a:rPr>
              <a:t>Prospective, multi-institutional, international, open-label randomized clinical trial. </a:t>
            </a:r>
          </a:p>
          <a:p>
            <a:endParaRPr lang="el-GR" dirty="0"/>
          </a:p>
        </p:txBody>
      </p:sp>
      <p:sp>
        <p:nvSpPr>
          <p:cNvPr id="4" name="TextBox 3">
            <a:extLst>
              <a:ext uri="{FF2B5EF4-FFF2-40B4-BE49-F238E27FC236}">
                <a16:creationId xmlns:a16="http://schemas.microsoft.com/office/drawing/2014/main" id="{C8D59B09-5BAB-8844-CA60-4D7642D1C650}"/>
              </a:ext>
            </a:extLst>
          </p:cNvPr>
          <p:cNvSpPr txBox="1"/>
          <p:nvPr/>
        </p:nvSpPr>
        <p:spPr>
          <a:xfrm>
            <a:off x="398584" y="3801395"/>
            <a:ext cx="8346831" cy="2862322"/>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rgbClr val="212121"/>
                </a:solidFill>
                <a:latin typeface="BlinkMacSystemFont"/>
              </a:rPr>
              <a:t>I</a:t>
            </a:r>
            <a:r>
              <a:rPr lang="en-US" b="0" i="0" dirty="0">
                <a:solidFill>
                  <a:srgbClr val="212121"/>
                </a:solidFill>
                <a:effectLst/>
                <a:latin typeface="BlinkMacSystemFont"/>
              </a:rPr>
              <a:t>nvestigate the oncologic safety of robot-assisted surgery for early-stage cervical cancer as compared with standard laparotomy.</a:t>
            </a:r>
          </a:p>
          <a:p>
            <a:pPr marL="285750" indent="-285750" algn="l">
              <a:buFont typeface="Arial" panose="020B0604020202020204" pitchFamily="34" charset="0"/>
              <a:buChar char="•"/>
            </a:pPr>
            <a:endParaRPr lang="en-US" b="0" i="0" dirty="0">
              <a:solidFill>
                <a:srgbClr val="212121"/>
              </a:solidFill>
              <a:effectLst/>
              <a:latin typeface="BlinkMacSystemFont"/>
            </a:endParaRPr>
          </a:p>
          <a:p>
            <a:pPr marL="285750" indent="-285750" algn="l">
              <a:buFont typeface="Arial" panose="020B0604020202020204" pitchFamily="34" charset="0"/>
              <a:buChar char="•"/>
            </a:pPr>
            <a:r>
              <a:rPr lang="en-US" b="1" i="0" dirty="0">
                <a:solidFill>
                  <a:srgbClr val="212121"/>
                </a:solidFill>
                <a:effectLst/>
                <a:latin typeface="BlinkMacSystemFont"/>
              </a:rPr>
              <a:t>Primary end point: </a:t>
            </a:r>
            <a:r>
              <a:rPr lang="en-US" b="0" i="0" dirty="0">
                <a:solidFill>
                  <a:srgbClr val="212121"/>
                </a:solidFill>
                <a:effectLst/>
                <a:latin typeface="BlinkMacSystemFont"/>
              </a:rPr>
              <a:t>Recurrence-free survival at 5 years between women who underwent robot-assisted laparoscopic surgery versus laparotomy for early-stage cervical cancer.</a:t>
            </a:r>
          </a:p>
          <a:p>
            <a:pPr algn="l"/>
            <a:endParaRPr lang="en-US" b="0" i="0" dirty="0">
              <a:solidFill>
                <a:srgbClr val="212121"/>
              </a:solidFill>
              <a:effectLst/>
              <a:latin typeface="BlinkMacSystemFont"/>
            </a:endParaRPr>
          </a:p>
          <a:p>
            <a:pPr marL="285750" indent="-285750" algn="l">
              <a:buFont typeface="Arial" panose="020B0604020202020204" pitchFamily="34" charset="0"/>
              <a:buChar char="•"/>
            </a:pPr>
            <a:r>
              <a:rPr lang="en-US" b="0" i="0" dirty="0">
                <a:solidFill>
                  <a:srgbClr val="212121"/>
                </a:solidFill>
                <a:effectLst/>
                <a:latin typeface="BlinkMacSystemFont"/>
              </a:rPr>
              <a:t>Trial launch is estimated to be May 2019 and the trial is estimated to close in May 2027 with presentation of data shortly thereafter.</a:t>
            </a:r>
          </a:p>
          <a:p>
            <a:endParaRPr lang="el-GR" dirty="0"/>
          </a:p>
        </p:txBody>
      </p:sp>
      <p:graphicFrame>
        <p:nvGraphicFramePr>
          <p:cNvPr id="5" name="Αντικείμενο 4">
            <a:extLst>
              <a:ext uri="{FF2B5EF4-FFF2-40B4-BE49-F238E27FC236}">
                <a16:creationId xmlns:a16="http://schemas.microsoft.com/office/drawing/2014/main" id="{BEF0BBD0-4F24-846F-0B7F-A9A1DBF34EAF}"/>
              </a:ext>
            </a:extLst>
          </p:cNvPr>
          <p:cNvGraphicFramePr>
            <a:graphicFrameLocks noChangeAspect="1"/>
          </p:cNvGraphicFramePr>
          <p:nvPr>
            <p:extLst>
              <p:ext uri="{D42A27DB-BD31-4B8C-83A1-F6EECF244321}">
                <p14:modId xmlns:p14="http://schemas.microsoft.com/office/powerpoint/2010/main" val="2686934142"/>
              </p:ext>
            </p:extLst>
          </p:nvPr>
        </p:nvGraphicFramePr>
        <p:xfrm>
          <a:off x="629383" y="1244681"/>
          <a:ext cx="7080188" cy="2444182"/>
        </p:xfrm>
        <a:graphic>
          <a:graphicData uri="http://schemas.openxmlformats.org/presentationml/2006/ole">
            <mc:AlternateContent xmlns:mc="http://schemas.openxmlformats.org/markup-compatibility/2006">
              <mc:Choice xmlns:v="urn:schemas-microsoft-com:vml" Requires="v">
                <p:oleObj name="Image" r:id="rId2" imgW="6369439" imgH="2198158" progId="Photoshop.Image.13">
                  <p:embed/>
                </p:oleObj>
              </mc:Choice>
              <mc:Fallback>
                <p:oleObj name="Image" r:id="rId2" imgW="6369439" imgH="2198158" progId="Photoshop.Image.13">
                  <p:embed/>
                  <p:pic>
                    <p:nvPicPr>
                      <p:cNvPr id="0" name=""/>
                      <p:cNvPicPr/>
                      <p:nvPr/>
                    </p:nvPicPr>
                    <p:blipFill>
                      <a:blip r:embed="rId3"/>
                      <a:stretch>
                        <a:fillRect/>
                      </a:stretch>
                    </p:blipFill>
                    <p:spPr>
                      <a:xfrm>
                        <a:off x="629383" y="1244681"/>
                        <a:ext cx="7080188" cy="244418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BAE399DD-1FAB-412C-1011-56B8034E417D}"/>
              </a:ext>
            </a:extLst>
          </p:cNvPr>
          <p:cNvSpPr txBox="1"/>
          <p:nvPr/>
        </p:nvSpPr>
        <p:spPr>
          <a:xfrm>
            <a:off x="5605245" y="2609057"/>
            <a:ext cx="4614984" cy="307777"/>
          </a:xfrm>
          <a:prstGeom prst="rect">
            <a:avLst/>
          </a:prstGeom>
          <a:noFill/>
        </p:spPr>
        <p:txBody>
          <a:bodyPr wrap="square">
            <a:spAutoFit/>
          </a:bodyPr>
          <a:lstStyle/>
          <a:p>
            <a:r>
              <a:rPr lang="el-GR" sz="1400" i="1" dirty="0" err="1"/>
              <a:t>Int</a:t>
            </a:r>
            <a:r>
              <a:rPr lang="el-GR" sz="1400" i="1" dirty="0"/>
              <a:t> J </a:t>
            </a:r>
            <a:r>
              <a:rPr lang="el-GR" sz="1400" i="1" dirty="0" err="1"/>
              <a:t>Gynecol</a:t>
            </a:r>
            <a:r>
              <a:rPr lang="el-GR" sz="1400" i="1" dirty="0"/>
              <a:t> </a:t>
            </a:r>
            <a:r>
              <a:rPr lang="el-GR" sz="1400" i="1" dirty="0" err="1"/>
              <a:t>Cancer</a:t>
            </a:r>
            <a:r>
              <a:rPr lang="el-GR" sz="1400" i="1" dirty="0"/>
              <a:t> 2019</a:t>
            </a:r>
          </a:p>
        </p:txBody>
      </p:sp>
    </p:spTree>
    <p:extLst>
      <p:ext uri="{BB962C8B-B14F-4D97-AF65-F5344CB8AC3E}">
        <p14:creationId xmlns:p14="http://schemas.microsoft.com/office/powerpoint/2010/main" val="2732559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348343" y="1491537"/>
            <a:ext cx="8447314" cy="1429622"/>
          </a:xfrm>
          <a:prstGeom prst="rect">
            <a:avLst/>
          </a:prstGeom>
          <a:noFill/>
          <a:ln w="9525">
            <a:noFill/>
            <a:miter lim="800000"/>
            <a:headEnd/>
            <a:tailEnd/>
          </a:ln>
        </p:spPr>
        <p:txBody>
          <a:bodyPr wrap="square">
            <a:spAutoFit/>
          </a:bodyPr>
          <a:lstStyle/>
          <a:p>
            <a:pPr marL="430212" indent="-342900" eaLnBrk="1" hangingPunct="1">
              <a:lnSpc>
                <a:spcPct val="150000"/>
              </a:lnSpc>
              <a:buFont typeface="Arial" panose="020B0604020202020204" pitchFamily="34" charset="0"/>
              <a:buChar char="•"/>
              <a:defRPr/>
            </a:pPr>
            <a:r>
              <a:rPr lang="en-US" sz="2000" dirty="0">
                <a:latin typeface="Calibri" pitchFamily="34" charset="0"/>
              </a:rPr>
              <a:t>Radical Surgery </a:t>
            </a:r>
            <a:r>
              <a:rPr lang="en-US" sz="2000" dirty="0">
                <a:latin typeface="Calibri" pitchFamily="34" charset="0"/>
                <a:sym typeface="Wingdings" panose="05000000000000000000" pitchFamily="2" charset="2"/>
              </a:rPr>
              <a:t> standard of care for early stage </a:t>
            </a:r>
            <a:r>
              <a:rPr lang="en-US" sz="2000" dirty="0" err="1">
                <a:latin typeface="Calibri" pitchFamily="34" charset="0"/>
                <a:sym typeface="Wingdings" panose="05000000000000000000" pitchFamily="2" charset="2"/>
              </a:rPr>
              <a:t>Cacx</a:t>
            </a:r>
            <a:endParaRPr lang="en-US" sz="2000" dirty="0">
              <a:latin typeface="Calibri" pitchFamily="34" charset="0"/>
              <a:sym typeface="Wingdings" panose="05000000000000000000" pitchFamily="2" charset="2"/>
            </a:endParaRPr>
          </a:p>
          <a:p>
            <a:pPr marL="430212" indent="-342900" eaLnBrk="1" hangingPunct="1">
              <a:lnSpc>
                <a:spcPct val="150000"/>
              </a:lnSpc>
              <a:buFont typeface="Arial" panose="020B0604020202020204" pitchFamily="34" charset="0"/>
              <a:buChar char="•"/>
              <a:defRPr/>
            </a:pPr>
            <a:r>
              <a:rPr lang="en-US" sz="2000" dirty="0">
                <a:latin typeface="Calibri" pitchFamily="34" charset="0"/>
                <a:sym typeface="Wingdings" panose="05000000000000000000" pitchFamily="2" charset="2"/>
              </a:rPr>
              <a:t>In carefully selected pts  non-radical surgery  without sacrificing oncologic outcomes</a:t>
            </a:r>
          </a:p>
        </p:txBody>
      </p:sp>
      <p:sp>
        <p:nvSpPr>
          <p:cNvPr id="3" name="1 - TextBox">
            <a:extLst>
              <a:ext uri="{FF2B5EF4-FFF2-40B4-BE49-F238E27FC236}">
                <a16:creationId xmlns:a16="http://schemas.microsoft.com/office/drawing/2014/main" id="{3F4F74B5-6C13-9BFD-C812-ECF6F245BEFB}"/>
              </a:ext>
            </a:extLst>
          </p:cNvPr>
          <p:cNvSpPr txBox="1">
            <a:spLocks noChangeArrowheads="1"/>
          </p:cNvSpPr>
          <p:nvPr/>
        </p:nvSpPr>
        <p:spPr bwMode="auto">
          <a:xfrm>
            <a:off x="374774" y="3403768"/>
            <a:ext cx="3065418" cy="1429622"/>
          </a:xfrm>
          <a:prstGeom prst="rect">
            <a:avLst/>
          </a:prstGeom>
          <a:noFill/>
          <a:ln w="9525">
            <a:noFill/>
            <a:miter lim="800000"/>
            <a:headEnd/>
            <a:tailEnd/>
          </a:ln>
        </p:spPr>
        <p:txBody>
          <a:bodyPr wrap="square">
            <a:spAutoFit/>
          </a:bodyPr>
          <a:lstStyle/>
          <a:p>
            <a:pPr marL="428625" indent="-342900" eaLnBrk="1" hangingPunct="1">
              <a:lnSpc>
                <a:spcPct val="150000"/>
              </a:lnSpc>
              <a:buFont typeface="Arial" panose="020B0604020202020204" pitchFamily="34" charset="0"/>
              <a:buChar char="•"/>
              <a:defRPr/>
            </a:pPr>
            <a:r>
              <a:rPr lang="en-US" sz="2000" dirty="0">
                <a:latin typeface="Calibri" pitchFamily="34" charset="0"/>
              </a:rPr>
              <a:t>tumors ≤ 2 cm</a:t>
            </a:r>
          </a:p>
          <a:p>
            <a:pPr marL="428625" indent="-342900" eaLnBrk="1" hangingPunct="1">
              <a:lnSpc>
                <a:spcPct val="150000"/>
              </a:lnSpc>
              <a:defRPr/>
            </a:pPr>
            <a:r>
              <a:rPr lang="en-US" sz="2000" dirty="0">
                <a:latin typeface="Calibri" pitchFamily="34" charset="0"/>
                <a:sym typeface="Wingdings" panose="05000000000000000000" pitchFamily="2" charset="2"/>
              </a:rPr>
              <a:t>	low risk histology</a:t>
            </a:r>
          </a:p>
          <a:p>
            <a:pPr marL="428625" indent="-342900" eaLnBrk="1" hangingPunct="1">
              <a:lnSpc>
                <a:spcPct val="150000"/>
              </a:lnSpc>
              <a:defRPr/>
            </a:pPr>
            <a:r>
              <a:rPr lang="en-US" sz="2000" dirty="0">
                <a:latin typeface="Calibri" pitchFamily="34" charset="0"/>
                <a:sym typeface="Wingdings" panose="05000000000000000000" pitchFamily="2" charset="2"/>
              </a:rPr>
              <a:t>	LVSI (-)</a:t>
            </a:r>
          </a:p>
        </p:txBody>
      </p:sp>
      <p:sp>
        <p:nvSpPr>
          <p:cNvPr id="4" name="Δεξί άγκιστρο 3">
            <a:extLst>
              <a:ext uri="{FF2B5EF4-FFF2-40B4-BE49-F238E27FC236}">
                <a16:creationId xmlns:a16="http://schemas.microsoft.com/office/drawing/2014/main" id="{A433B3E9-A94D-FE52-3606-420AD566E7C1}"/>
              </a:ext>
            </a:extLst>
          </p:cNvPr>
          <p:cNvSpPr/>
          <p:nvPr/>
        </p:nvSpPr>
        <p:spPr>
          <a:xfrm>
            <a:off x="3214334" y="3527554"/>
            <a:ext cx="417637" cy="146957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1600"/>
          </a:p>
        </p:txBody>
      </p:sp>
      <p:sp>
        <p:nvSpPr>
          <p:cNvPr id="5" name="1 - TextBox">
            <a:extLst>
              <a:ext uri="{FF2B5EF4-FFF2-40B4-BE49-F238E27FC236}">
                <a16:creationId xmlns:a16="http://schemas.microsoft.com/office/drawing/2014/main" id="{2643B8FC-253A-D753-00A1-536617D3C3AC}"/>
              </a:ext>
            </a:extLst>
          </p:cNvPr>
          <p:cNvSpPr txBox="1">
            <a:spLocks noChangeArrowheads="1"/>
          </p:cNvSpPr>
          <p:nvPr/>
        </p:nvSpPr>
        <p:spPr bwMode="auto">
          <a:xfrm>
            <a:off x="3631971" y="3882974"/>
            <a:ext cx="5268890" cy="506292"/>
          </a:xfrm>
          <a:prstGeom prst="rect">
            <a:avLst/>
          </a:prstGeom>
          <a:noFill/>
          <a:ln w="9525">
            <a:noFill/>
            <a:miter lim="800000"/>
            <a:headEnd/>
            <a:tailEnd/>
          </a:ln>
        </p:spPr>
        <p:txBody>
          <a:bodyPr wrap="square">
            <a:spAutoFit/>
          </a:bodyPr>
          <a:lstStyle/>
          <a:p>
            <a:pPr marL="85725" eaLnBrk="1" hangingPunct="1">
              <a:lnSpc>
                <a:spcPct val="150000"/>
              </a:lnSpc>
              <a:defRPr/>
            </a:pPr>
            <a:r>
              <a:rPr lang="en-US" sz="2000" dirty="0">
                <a:latin typeface="Calibri" pitchFamily="34" charset="0"/>
              </a:rPr>
              <a:t>risk of parametrial invasion very low</a:t>
            </a:r>
          </a:p>
        </p:txBody>
      </p:sp>
      <p:sp>
        <p:nvSpPr>
          <p:cNvPr id="6" name="1 - TextBox">
            <a:extLst>
              <a:ext uri="{FF2B5EF4-FFF2-40B4-BE49-F238E27FC236}">
                <a16:creationId xmlns:a16="http://schemas.microsoft.com/office/drawing/2014/main" id="{D919F6A1-7AC3-CDC0-FF95-BE7F72FD250B}"/>
              </a:ext>
            </a:extLst>
          </p:cNvPr>
          <p:cNvSpPr txBox="1">
            <a:spLocks noChangeArrowheads="1"/>
          </p:cNvSpPr>
          <p:nvPr/>
        </p:nvSpPr>
        <p:spPr bwMode="auto">
          <a:xfrm>
            <a:off x="374774" y="5328333"/>
            <a:ext cx="8839199" cy="967957"/>
          </a:xfrm>
          <a:prstGeom prst="rect">
            <a:avLst/>
          </a:prstGeom>
          <a:noFill/>
          <a:ln w="9525">
            <a:noFill/>
            <a:miter lim="800000"/>
            <a:headEnd/>
            <a:tailEnd/>
          </a:ln>
        </p:spPr>
        <p:txBody>
          <a:bodyPr wrap="square">
            <a:spAutoFit/>
          </a:bodyPr>
          <a:lstStyle/>
          <a:p>
            <a:pPr marL="430212" indent="-342900" eaLnBrk="1" hangingPunct="1">
              <a:lnSpc>
                <a:spcPct val="150000"/>
              </a:lnSpc>
              <a:buFont typeface="Arial" panose="020B0604020202020204" pitchFamily="34" charset="0"/>
              <a:buChar char="•"/>
              <a:defRPr/>
            </a:pPr>
            <a:r>
              <a:rPr lang="en-US" sz="2000" dirty="0">
                <a:latin typeface="Calibri" pitchFamily="34" charset="0"/>
              </a:rPr>
              <a:t>Less radical surgery – is promising</a:t>
            </a:r>
          </a:p>
          <a:p>
            <a:pPr marL="430212" indent="-342900" eaLnBrk="1" hangingPunct="1">
              <a:lnSpc>
                <a:spcPct val="150000"/>
              </a:lnSpc>
              <a:buFont typeface="Arial" panose="020B0604020202020204" pitchFamily="34" charset="0"/>
              <a:buChar char="•"/>
              <a:defRPr/>
            </a:pPr>
            <a:r>
              <a:rPr lang="en-US" sz="2000" dirty="0">
                <a:latin typeface="Calibri" pitchFamily="34" charset="0"/>
                <a:sym typeface="Wingdings" panose="05000000000000000000" pitchFamily="2" charset="2"/>
              </a:rPr>
              <a:t>Several unanswered questions</a:t>
            </a:r>
          </a:p>
        </p:txBody>
      </p:sp>
      <p:sp>
        <p:nvSpPr>
          <p:cNvPr id="2" name="1 - TextBox">
            <a:extLst>
              <a:ext uri="{FF2B5EF4-FFF2-40B4-BE49-F238E27FC236}">
                <a16:creationId xmlns:a16="http://schemas.microsoft.com/office/drawing/2014/main" id="{00634062-3B1E-7BFC-34FD-01DD24CE650C}"/>
              </a:ext>
            </a:extLst>
          </p:cNvPr>
          <p:cNvSpPr txBox="1">
            <a:spLocks noChangeArrowheads="1"/>
          </p:cNvSpPr>
          <p:nvPr/>
        </p:nvSpPr>
        <p:spPr bwMode="auto">
          <a:xfrm>
            <a:off x="124667" y="621330"/>
            <a:ext cx="8595639" cy="461665"/>
          </a:xfrm>
          <a:prstGeom prst="rect">
            <a:avLst/>
          </a:prstGeom>
          <a:noFill/>
          <a:ln w="9525">
            <a:noFill/>
            <a:miter lim="800000"/>
            <a:headEnd/>
            <a:tailEnd/>
          </a:ln>
        </p:spPr>
        <p:txBody>
          <a:bodyPr wrap="square">
            <a:spAutoFit/>
          </a:bodyPr>
          <a:lstStyle/>
          <a:p>
            <a:pPr marL="87312" algn="ctr" eaLnBrk="1" hangingPunct="1">
              <a:defRPr/>
            </a:pPr>
            <a:r>
              <a:rPr lang="en-US" sz="2400" b="1" dirty="0">
                <a:solidFill>
                  <a:srgbClr val="FF0000"/>
                </a:solidFill>
                <a:latin typeface="Calibri" pitchFamily="34" charset="0"/>
              </a:rPr>
              <a:t>Conclusions </a:t>
            </a:r>
          </a:p>
        </p:txBody>
      </p:sp>
    </p:spTree>
    <p:extLst>
      <p:ext uri="{BB962C8B-B14F-4D97-AF65-F5344CB8AC3E}">
        <p14:creationId xmlns:p14="http://schemas.microsoft.com/office/powerpoint/2010/main" val="689394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333103" y="405054"/>
            <a:ext cx="8477793" cy="2579039"/>
          </a:xfrm>
          <a:prstGeom prst="rect">
            <a:avLst/>
          </a:prstGeom>
          <a:noFill/>
          <a:ln w="9525">
            <a:noFill/>
            <a:miter lim="800000"/>
            <a:headEnd/>
            <a:tailEnd/>
          </a:ln>
        </p:spPr>
        <p:txBody>
          <a:bodyPr wrap="square">
            <a:spAutoFit/>
          </a:bodyPr>
          <a:lstStyle/>
          <a:p>
            <a:pPr marL="544512" indent="-457200" eaLnBrk="1" hangingPunct="1">
              <a:lnSpc>
                <a:spcPct val="150000"/>
              </a:lnSpc>
              <a:buFont typeface="+mj-lt"/>
              <a:buAutoNum type="arabicPeriod"/>
              <a:defRPr/>
            </a:pPr>
            <a:r>
              <a:rPr lang="en-US" sz="2200" dirty="0">
                <a:latin typeface="Calibri" pitchFamily="34" charset="0"/>
                <a:sym typeface="Wingdings" panose="05000000000000000000" pitchFamily="2" charset="2"/>
              </a:rPr>
              <a:t>LACC trial  further study may shed more light on the oncologic safety of MIS</a:t>
            </a:r>
          </a:p>
          <a:p>
            <a:pPr marL="544512" indent="-457200" eaLnBrk="1" hangingPunct="1">
              <a:lnSpc>
                <a:spcPct val="150000"/>
              </a:lnSpc>
              <a:buFont typeface="+mj-lt"/>
              <a:buAutoNum type="arabicPeriod"/>
              <a:defRPr/>
            </a:pPr>
            <a:r>
              <a:rPr lang="en-US" sz="2200" dirty="0">
                <a:latin typeface="Calibri" pitchFamily="34" charset="0"/>
                <a:sym typeface="Wingdings" panose="05000000000000000000" pitchFamily="2" charset="2"/>
              </a:rPr>
              <a:t>Various trials (prospective and RCTs) are ongoing </a:t>
            </a:r>
          </a:p>
          <a:p>
            <a:pPr marL="444500" eaLnBrk="1" hangingPunct="1">
              <a:lnSpc>
                <a:spcPct val="150000"/>
              </a:lnSpc>
              <a:defRPr/>
            </a:pPr>
            <a:r>
              <a:rPr lang="en-US" sz="2200" dirty="0">
                <a:latin typeface="Calibri" pitchFamily="34" charset="0"/>
                <a:sym typeface="Wingdings" panose="05000000000000000000" pitchFamily="2" charset="2"/>
              </a:rPr>
              <a:t>  results will further determine the safety and feasibility of new  surgical treatments in early stage </a:t>
            </a:r>
            <a:r>
              <a:rPr lang="en-US" sz="2200" dirty="0" err="1">
                <a:latin typeface="Calibri" pitchFamily="34" charset="0"/>
                <a:sym typeface="Wingdings" panose="05000000000000000000" pitchFamily="2" charset="2"/>
              </a:rPr>
              <a:t>Cacx</a:t>
            </a:r>
            <a:endParaRPr lang="en-US" sz="2200" dirty="0">
              <a:latin typeface="Calibri" pitchFamily="34" charset="0"/>
              <a:sym typeface="Wingdings" panose="05000000000000000000" pitchFamily="2" charset="2"/>
            </a:endParaRPr>
          </a:p>
        </p:txBody>
      </p:sp>
      <p:sp>
        <p:nvSpPr>
          <p:cNvPr id="3" name="1 - TextBox">
            <a:extLst>
              <a:ext uri="{FF2B5EF4-FFF2-40B4-BE49-F238E27FC236}">
                <a16:creationId xmlns:a16="http://schemas.microsoft.com/office/drawing/2014/main" id="{E61A5070-C4A7-D1A1-88C3-AEFD8B52FA72}"/>
              </a:ext>
            </a:extLst>
          </p:cNvPr>
          <p:cNvSpPr txBox="1">
            <a:spLocks noChangeArrowheads="1"/>
          </p:cNvSpPr>
          <p:nvPr/>
        </p:nvSpPr>
        <p:spPr bwMode="auto">
          <a:xfrm>
            <a:off x="333102" y="3288556"/>
            <a:ext cx="8477793" cy="2579039"/>
          </a:xfrm>
          <a:prstGeom prst="rect">
            <a:avLst/>
          </a:prstGeom>
          <a:noFill/>
          <a:ln w="9525">
            <a:noFill/>
            <a:miter lim="800000"/>
            <a:headEnd/>
            <a:tailEnd/>
          </a:ln>
        </p:spPr>
        <p:txBody>
          <a:bodyPr wrap="square">
            <a:spAutoFit/>
          </a:bodyPr>
          <a:lstStyle/>
          <a:p>
            <a:pPr marL="87312">
              <a:lnSpc>
                <a:spcPct val="150000"/>
              </a:lnSpc>
              <a:defRPr/>
            </a:pPr>
            <a:r>
              <a:rPr lang="en-US" sz="2200" dirty="0">
                <a:latin typeface="Calibri" pitchFamily="34" charset="0"/>
                <a:sym typeface="Wingdings" panose="05000000000000000000" pitchFamily="2" charset="2"/>
              </a:rPr>
              <a:t>3.   Oncological safety (DFS) of SLN biopsy </a:t>
            </a:r>
            <a:r>
              <a:rPr lang="en-US" sz="2200" b="1" dirty="0">
                <a:latin typeface="Calibri" pitchFamily="34" charset="0"/>
                <a:sym typeface="Wingdings" panose="05000000000000000000" pitchFamily="2" charset="2"/>
              </a:rPr>
              <a:t>vs</a:t>
            </a:r>
            <a:r>
              <a:rPr lang="en-US" sz="2200" dirty="0">
                <a:latin typeface="Calibri" pitchFamily="34" charset="0"/>
                <a:sym typeface="Wingdings" panose="05000000000000000000" pitchFamily="2" charset="2"/>
              </a:rPr>
              <a:t> pelvic lymphadenectomy</a:t>
            </a:r>
          </a:p>
          <a:p>
            <a:pPr marL="87312">
              <a:lnSpc>
                <a:spcPct val="150000"/>
              </a:lnSpc>
              <a:defRPr/>
            </a:pPr>
            <a:r>
              <a:rPr lang="en-US" sz="2200" dirty="0">
                <a:latin typeface="Calibri" pitchFamily="34" charset="0"/>
                <a:sym typeface="Wingdings" panose="05000000000000000000" pitchFamily="2" charset="2"/>
              </a:rPr>
              <a:t>       (PHENIX trial)</a:t>
            </a:r>
          </a:p>
          <a:p>
            <a:pPr marL="87312">
              <a:lnSpc>
                <a:spcPct val="150000"/>
              </a:lnSpc>
              <a:defRPr/>
            </a:pPr>
            <a:r>
              <a:rPr lang="en-US" sz="2200" dirty="0">
                <a:latin typeface="Calibri" pitchFamily="34" charset="0"/>
              </a:rPr>
              <a:t>4.   Neoadjuvant chemotherapy prior to surgery – as a way to offer </a:t>
            </a:r>
          </a:p>
          <a:p>
            <a:pPr marL="87312">
              <a:lnSpc>
                <a:spcPct val="150000"/>
              </a:lnSpc>
              <a:defRPr/>
            </a:pPr>
            <a:r>
              <a:rPr lang="en-US" sz="2200" dirty="0">
                <a:latin typeface="Calibri" pitchFamily="34" charset="0"/>
              </a:rPr>
              <a:t>       fertility-sparing treatment with tumors 2-3 cm (CONTESSA trial)</a:t>
            </a:r>
          </a:p>
          <a:p>
            <a:pPr marL="444500" eaLnBrk="1" hangingPunct="1">
              <a:lnSpc>
                <a:spcPct val="150000"/>
              </a:lnSpc>
              <a:defRPr/>
            </a:pPr>
            <a:endParaRPr lang="en-US" sz="2200" dirty="0">
              <a:latin typeface="Calibri" pitchFamily="34" charset="0"/>
              <a:sym typeface="Wingdings" panose="05000000000000000000" pitchFamily="2" charset="2"/>
            </a:endParaRPr>
          </a:p>
        </p:txBody>
      </p:sp>
    </p:spTree>
    <p:extLst>
      <p:ext uri="{BB962C8B-B14F-4D97-AF65-F5344CB8AC3E}">
        <p14:creationId xmlns:p14="http://schemas.microsoft.com/office/powerpoint/2010/main" val="29199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TextBox">
            <a:extLst>
              <a:ext uri="{FF2B5EF4-FFF2-40B4-BE49-F238E27FC236}">
                <a16:creationId xmlns:a16="http://schemas.microsoft.com/office/drawing/2014/main" id="{C5C2B670-0D9B-CBCB-01A9-4ABF220015F6}"/>
              </a:ext>
            </a:extLst>
          </p:cNvPr>
          <p:cNvSpPr txBox="1">
            <a:spLocks noChangeArrowheads="1"/>
          </p:cNvSpPr>
          <p:nvPr/>
        </p:nvSpPr>
        <p:spPr bwMode="auto">
          <a:xfrm>
            <a:off x="539750" y="476250"/>
            <a:ext cx="82804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l-GR" sz="2000" b="1" dirty="0">
              <a:latin typeface="+mn-lt"/>
            </a:endParaRPr>
          </a:p>
          <a:p>
            <a:pPr eaLnBrk="1" hangingPunct="1">
              <a:spcBef>
                <a:spcPct val="0"/>
              </a:spcBef>
              <a:buFontTx/>
              <a:buNone/>
            </a:pPr>
            <a:endParaRPr lang="en-US" altLang="el-GR" sz="1800" dirty="0">
              <a:latin typeface="+mn-lt"/>
            </a:endParaRPr>
          </a:p>
          <a:p>
            <a:pPr eaLnBrk="1" hangingPunct="1">
              <a:spcBef>
                <a:spcPct val="0"/>
              </a:spcBef>
              <a:buFontTx/>
              <a:buNone/>
            </a:pPr>
            <a:endParaRPr lang="en-US" altLang="el-GR" sz="1800" dirty="0">
              <a:latin typeface="+mn-lt"/>
            </a:endParaRPr>
          </a:p>
          <a:p>
            <a:pPr eaLnBrk="1" hangingPunct="1">
              <a:spcBef>
                <a:spcPct val="0"/>
              </a:spcBef>
              <a:buFontTx/>
              <a:buNone/>
            </a:pPr>
            <a:endParaRPr lang="el-GR" altLang="el-GR" sz="1800" dirty="0">
              <a:latin typeface="+mn-lt"/>
            </a:endParaRPr>
          </a:p>
          <a:p>
            <a:pPr eaLnBrk="1" hangingPunct="1">
              <a:spcBef>
                <a:spcPct val="0"/>
              </a:spcBef>
              <a:buFontTx/>
              <a:buNone/>
            </a:pPr>
            <a:endParaRPr lang="en-US" altLang="el-GR" sz="1800" dirty="0">
              <a:latin typeface="+mn-lt"/>
            </a:endParaRPr>
          </a:p>
          <a:p>
            <a:pPr eaLnBrk="1" hangingPunct="1">
              <a:spcBef>
                <a:spcPct val="0"/>
              </a:spcBef>
              <a:buFontTx/>
              <a:buNone/>
            </a:pPr>
            <a:endParaRPr lang="en-US" altLang="el-GR" sz="1800" dirty="0">
              <a:latin typeface="+mn-lt"/>
            </a:endParaRPr>
          </a:p>
          <a:p>
            <a:pPr eaLnBrk="1" hangingPunct="1">
              <a:spcBef>
                <a:spcPct val="0"/>
              </a:spcBef>
              <a:buFontTx/>
              <a:buNone/>
            </a:pPr>
            <a:endParaRPr lang="el-GR" altLang="el-GR" sz="1800" dirty="0">
              <a:latin typeface="+mn-lt"/>
            </a:endParaRPr>
          </a:p>
          <a:p>
            <a:pPr eaLnBrk="1" hangingPunct="1">
              <a:spcBef>
                <a:spcPct val="0"/>
              </a:spcBef>
              <a:buFontTx/>
              <a:buNone/>
            </a:pPr>
            <a:r>
              <a:rPr lang="en-US" altLang="el-GR" sz="2000" dirty="0" err="1">
                <a:latin typeface="+mn-lt"/>
              </a:rPr>
              <a:t>CaCx</a:t>
            </a:r>
            <a:r>
              <a:rPr lang="en-US" altLang="el-GR" sz="2000" dirty="0">
                <a:latin typeface="+mn-lt"/>
              </a:rPr>
              <a:t> IA</a:t>
            </a:r>
            <a:r>
              <a:rPr lang="el-GR" altLang="el-GR" sz="2000" baseline="-25000" dirty="0">
                <a:latin typeface="+mn-lt"/>
              </a:rPr>
              <a:t>1</a:t>
            </a:r>
            <a:r>
              <a:rPr lang="en-US" altLang="el-GR" sz="2000" dirty="0">
                <a:latin typeface="+mn-lt"/>
              </a:rPr>
              <a:t>,</a:t>
            </a:r>
            <a:r>
              <a:rPr lang="el-GR" altLang="el-GR" sz="2000" dirty="0">
                <a:latin typeface="+mn-lt"/>
              </a:rPr>
              <a:t> </a:t>
            </a:r>
            <a:r>
              <a:rPr lang="en-US" altLang="el-GR" sz="2000" dirty="0">
                <a:latin typeface="+mn-lt"/>
              </a:rPr>
              <a:t>LVSI </a:t>
            </a:r>
            <a:r>
              <a:rPr lang="el-GR" altLang="el-GR" sz="2000" dirty="0">
                <a:latin typeface="+mn-lt"/>
              </a:rPr>
              <a:t>+</a:t>
            </a:r>
            <a:endParaRPr lang="en-US" altLang="el-GR" sz="2000" dirty="0">
              <a:latin typeface="+mn-lt"/>
            </a:endParaRPr>
          </a:p>
          <a:p>
            <a:pPr eaLnBrk="1" hangingPunct="1">
              <a:spcBef>
                <a:spcPct val="0"/>
              </a:spcBef>
              <a:buFontTx/>
              <a:buNone/>
            </a:pPr>
            <a:r>
              <a:rPr lang="en-US" altLang="el-GR" sz="2000" dirty="0">
                <a:latin typeface="+mn-lt"/>
              </a:rPr>
              <a:t>IA</a:t>
            </a:r>
            <a:r>
              <a:rPr lang="en-US" altLang="el-GR" sz="2000" baseline="-25000" dirty="0">
                <a:latin typeface="+mn-lt"/>
              </a:rPr>
              <a:t>2 </a:t>
            </a:r>
            <a:r>
              <a:rPr lang="en-US" altLang="el-GR" sz="2000" dirty="0">
                <a:latin typeface="+mn-lt"/>
              </a:rPr>
              <a:t>, IB</a:t>
            </a:r>
            <a:r>
              <a:rPr lang="en-US" altLang="el-GR" sz="2000" baseline="-25000" dirty="0">
                <a:latin typeface="+mn-lt"/>
              </a:rPr>
              <a:t>1</a:t>
            </a:r>
            <a:r>
              <a:rPr lang="en-US" altLang="el-GR" sz="2000" dirty="0">
                <a:latin typeface="+mn-lt"/>
              </a:rPr>
              <a:t> ≤ 2 cm</a:t>
            </a:r>
          </a:p>
          <a:p>
            <a:pPr eaLnBrk="1" hangingPunct="1">
              <a:spcBef>
                <a:spcPct val="0"/>
              </a:spcBef>
              <a:buFontTx/>
              <a:buNone/>
            </a:pPr>
            <a:r>
              <a:rPr lang="en-US" altLang="el-GR" sz="2000" dirty="0">
                <a:latin typeface="+mn-lt"/>
              </a:rPr>
              <a:t>SCC, </a:t>
            </a:r>
            <a:r>
              <a:rPr lang="en-US" altLang="el-GR" sz="2000" dirty="0" err="1">
                <a:latin typeface="+mn-lt"/>
              </a:rPr>
              <a:t>adenoCa</a:t>
            </a:r>
            <a:r>
              <a:rPr lang="en-US" altLang="el-GR" sz="2000" dirty="0">
                <a:latin typeface="+mn-lt"/>
              </a:rPr>
              <a:t>,</a:t>
            </a:r>
          </a:p>
          <a:p>
            <a:pPr eaLnBrk="1" hangingPunct="1">
              <a:spcBef>
                <a:spcPct val="0"/>
              </a:spcBef>
              <a:buFontTx/>
              <a:buNone/>
            </a:pPr>
            <a:r>
              <a:rPr lang="en-US" altLang="el-GR" sz="2000" dirty="0" err="1">
                <a:latin typeface="+mn-lt"/>
              </a:rPr>
              <a:t>Adenosquamous</a:t>
            </a:r>
            <a:endParaRPr lang="en-US" altLang="el-GR" sz="2000" dirty="0">
              <a:latin typeface="+mn-lt"/>
            </a:endParaRPr>
          </a:p>
          <a:p>
            <a:pPr eaLnBrk="1" hangingPunct="1">
              <a:spcBef>
                <a:spcPct val="0"/>
              </a:spcBef>
              <a:buFontTx/>
              <a:buNone/>
            </a:pPr>
            <a:r>
              <a:rPr lang="en-US" altLang="el-GR" sz="2000" dirty="0">
                <a:latin typeface="+mn-lt"/>
              </a:rPr>
              <a:t>Any grade</a:t>
            </a:r>
          </a:p>
          <a:p>
            <a:pPr eaLnBrk="1" hangingPunct="1">
              <a:spcBef>
                <a:spcPct val="0"/>
              </a:spcBef>
              <a:buFontTx/>
              <a:buNone/>
            </a:pPr>
            <a:r>
              <a:rPr lang="en-US" altLang="el-GR" sz="2000" dirty="0">
                <a:latin typeface="+mn-lt"/>
              </a:rPr>
              <a:t>DOI &lt; 10mm</a:t>
            </a:r>
          </a:p>
          <a:p>
            <a:pPr eaLnBrk="1" hangingPunct="1">
              <a:spcBef>
                <a:spcPct val="0"/>
              </a:spcBef>
              <a:buFontTx/>
              <a:buNone/>
            </a:pPr>
            <a:endParaRPr lang="el-GR" altLang="el-GR" sz="2000" dirty="0">
              <a:latin typeface="+mn-lt"/>
            </a:endParaRPr>
          </a:p>
        </p:txBody>
      </p:sp>
      <p:sp>
        <p:nvSpPr>
          <p:cNvPr id="108547" name="2 - TextBox">
            <a:extLst>
              <a:ext uri="{FF2B5EF4-FFF2-40B4-BE49-F238E27FC236}">
                <a16:creationId xmlns:a16="http://schemas.microsoft.com/office/drawing/2014/main" id="{D37998F8-F9C9-DCBA-AFB7-20A428893870}"/>
              </a:ext>
            </a:extLst>
          </p:cNvPr>
          <p:cNvSpPr txBox="1">
            <a:spLocks noChangeArrowheads="1"/>
          </p:cNvSpPr>
          <p:nvPr/>
        </p:nvSpPr>
        <p:spPr bwMode="auto">
          <a:xfrm>
            <a:off x="3635375" y="2609850"/>
            <a:ext cx="50053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000" dirty="0" err="1">
                <a:latin typeface="+mn-lt"/>
              </a:rPr>
              <a:t>Extrafascial</a:t>
            </a:r>
            <a:r>
              <a:rPr lang="en-US" altLang="el-GR" sz="2000" dirty="0">
                <a:latin typeface="+mn-lt"/>
              </a:rPr>
              <a:t> hysterectomy</a:t>
            </a:r>
          </a:p>
          <a:p>
            <a:pPr algn="ctr" eaLnBrk="1" hangingPunct="1">
              <a:spcBef>
                <a:spcPct val="0"/>
              </a:spcBef>
              <a:buFontTx/>
              <a:buNone/>
            </a:pPr>
            <a:r>
              <a:rPr lang="en-US" altLang="el-GR" sz="2000" dirty="0">
                <a:latin typeface="+mn-lt"/>
              </a:rPr>
              <a:t>or</a:t>
            </a:r>
          </a:p>
          <a:p>
            <a:pPr algn="ctr" eaLnBrk="1" hangingPunct="1">
              <a:spcBef>
                <a:spcPct val="0"/>
              </a:spcBef>
              <a:buFontTx/>
              <a:buNone/>
            </a:pPr>
            <a:r>
              <a:rPr lang="en-US" altLang="el-GR" sz="2000" dirty="0">
                <a:latin typeface="+mn-lt"/>
              </a:rPr>
              <a:t>Cone biopsy + pelvic lymphadenectomy</a:t>
            </a:r>
          </a:p>
          <a:p>
            <a:pPr algn="ctr" eaLnBrk="1" hangingPunct="1">
              <a:spcBef>
                <a:spcPct val="0"/>
              </a:spcBef>
              <a:buFontTx/>
              <a:buNone/>
            </a:pPr>
            <a:endParaRPr lang="el-GR" altLang="el-GR" sz="2000" dirty="0">
              <a:latin typeface="+mn-lt"/>
            </a:endParaRPr>
          </a:p>
        </p:txBody>
      </p:sp>
      <p:sp>
        <p:nvSpPr>
          <p:cNvPr id="108548" name="4 - Ορθογώνιο">
            <a:extLst>
              <a:ext uri="{FF2B5EF4-FFF2-40B4-BE49-F238E27FC236}">
                <a16:creationId xmlns:a16="http://schemas.microsoft.com/office/drawing/2014/main" id="{1B669565-CC61-BA66-6D04-FF29136D0FFD}"/>
              </a:ext>
            </a:extLst>
          </p:cNvPr>
          <p:cNvSpPr>
            <a:spLocks noChangeArrowheads="1"/>
          </p:cNvSpPr>
          <p:nvPr/>
        </p:nvSpPr>
        <p:spPr bwMode="auto">
          <a:xfrm>
            <a:off x="6130020" y="6092825"/>
            <a:ext cx="22751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1400" i="1" dirty="0">
                <a:latin typeface="+mn-lt"/>
              </a:rPr>
              <a:t>Covens A, GOG Protocol 278.</a:t>
            </a:r>
          </a:p>
        </p:txBody>
      </p:sp>
      <p:sp>
        <p:nvSpPr>
          <p:cNvPr id="6" name="5 - Δεξιό άγκιστρο">
            <a:extLst>
              <a:ext uri="{FF2B5EF4-FFF2-40B4-BE49-F238E27FC236}">
                <a16:creationId xmlns:a16="http://schemas.microsoft.com/office/drawing/2014/main" id="{8D4C9AE1-64D1-5AA6-0652-F6D08E815342}"/>
              </a:ext>
            </a:extLst>
          </p:cNvPr>
          <p:cNvSpPr/>
          <p:nvPr/>
        </p:nvSpPr>
        <p:spPr>
          <a:xfrm>
            <a:off x="2710295" y="2384425"/>
            <a:ext cx="504825" cy="208915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l-GR"/>
          </a:p>
        </p:txBody>
      </p:sp>
      <p:sp>
        <p:nvSpPr>
          <p:cNvPr id="108550" name="2 - TextBox">
            <a:extLst>
              <a:ext uri="{FF2B5EF4-FFF2-40B4-BE49-F238E27FC236}">
                <a16:creationId xmlns:a16="http://schemas.microsoft.com/office/drawing/2014/main" id="{5D21818C-8AE0-037E-485E-08F759E32DF1}"/>
              </a:ext>
            </a:extLst>
          </p:cNvPr>
          <p:cNvSpPr txBox="1">
            <a:spLocks noChangeArrowheads="1"/>
          </p:cNvSpPr>
          <p:nvPr/>
        </p:nvSpPr>
        <p:spPr bwMode="auto">
          <a:xfrm>
            <a:off x="-20376" y="4886722"/>
            <a:ext cx="8770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1800" dirty="0">
                <a:latin typeface="+mn-lt"/>
              </a:rPr>
              <a:t>(impact of non-radical surgery on bladder, bowel, sexual function, lymphedema)</a:t>
            </a:r>
          </a:p>
          <a:p>
            <a:pPr algn="ctr" eaLnBrk="1" hangingPunct="1">
              <a:spcBef>
                <a:spcPct val="0"/>
              </a:spcBef>
              <a:buFontTx/>
              <a:buNone/>
            </a:pPr>
            <a:r>
              <a:rPr lang="en-US" altLang="el-GR" sz="1800" dirty="0">
                <a:latin typeface="+mn-lt"/>
              </a:rPr>
              <a:t>Secondary objectives : site of recurrence, OS, RFS</a:t>
            </a:r>
            <a:endParaRPr lang="el-GR" altLang="el-GR" sz="1800" dirty="0">
              <a:latin typeface="+mn-lt"/>
            </a:endParaRPr>
          </a:p>
        </p:txBody>
      </p:sp>
      <p:sp>
        <p:nvSpPr>
          <p:cNvPr id="108551" name="6 - Ορθογώνιο">
            <a:extLst>
              <a:ext uri="{FF2B5EF4-FFF2-40B4-BE49-F238E27FC236}">
                <a16:creationId xmlns:a16="http://schemas.microsoft.com/office/drawing/2014/main" id="{56B0864A-FFB1-C905-1CAB-7DC1F82B114D}"/>
              </a:ext>
            </a:extLst>
          </p:cNvPr>
          <p:cNvSpPr>
            <a:spLocks noChangeArrowheads="1"/>
          </p:cNvSpPr>
          <p:nvPr/>
        </p:nvSpPr>
        <p:spPr bwMode="auto">
          <a:xfrm>
            <a:off x="2745154" y="1408847"/>
            <a:ext cx="35092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l-GR" sz="2000" b="1" dirty="0">
                <a:latin typeface="+mn-lt"/>
              </a:rPr>
              <a:t>Large prospective Cohort Study</a:t>
            </a:r>
            <a:endParaRPr lang="el-GR" altLang="el-GR" sz="2000" b="1" dirty="0">
              <a:latin typeface="+mn-lt"/>
            </a:endParaRPr>
          </a:p>
        </p:txBody>
      </p:sp>
      <p:sp>
        <p:nvSpPr>
          <p:cNvPr id="3" name="TextBox 2">
            <a:extLst>
              <a:ext uri="{FF2B5EF4-FFF2-40B4-BE49-F238E27FC236}">
                <a16:creationId xmlns:a16="http://schemas.microsoft.com/office/drawing/2014/main" id="{11A12668-DED6-8DD9-5384-7818D1582565}"/>
              </a:ext>
            </a:extLst>
          </p:cNvPr>
          <p:cNvSpPr txBox="1"/>
          <p:nvPr/>
        </p:nvSpPr>
        <p:spPr>
          <a:xfrm>
            <a:off x="174105" y="142575"/>
            <a:ext cx="8770389" cy="1323439"/>
          </a:xfrm>
          <a:prstGeom prst="rect">
            <a:avLst/>
          </a:prstGeom>
          <a:noFill/>
        </p:spPr>
        <p:txBody>
          <a:bodyPr wrap="square" rtlCol="0">
            <a:spAutoFit/>
          </a:bodyPr>
          <a:lstStyle/>
          <a:p>
            <a:pPr algn="ctr"/>
            <a:r>
              <a:rPr lang="fr-FR" sz="2000" b="1" i="0" dirty="0">
                <a:solidFill>
                  <a:srgbClr val="98012E"/>
                </a:solidFill>
                <a:effectLst/>
                <a:highlight>
                  <a:srgbClr val="FFFFFF"/>
                </a:highlight>
              </a:rPr>
              <a:t>Evaluation of Physical </a:t>
            </a:r>
            <a:r>
              <a:rPr lang="fr-FR" sz="2000" b="1" i="0" dirty="0" err="1">
                <a:solidFill>
                  <a:srgbClr val="98012E"/>
                </a:solidFill>
                <a:effectLst/>
                <a:highlight>
                  <a:srgbClr val="FFFFFF"/>
                </a:highlight>
              </a:rPr>
              <a:t>Function</a:t>
            </a:r>
            <a:r>
              <a:rPr lang="fr-FR" sz="2000" b="1" i="0" dirty="0">
                <a:solidFill>
                  <a:srgbClr val="98012E"/>
                </a:solidFill>
                <a:effectLst/>
                <a:highlight>
                  <a:srgbClr val="FFFFFF"/>
                </a:highlight>
              </a:rPr>
              <a:t> and </a:t>
            </a:r>
            <a:r>
              <a:rPr lang="fr-FR" sz="2000" b="1" i="0" dirty="0" err="1">
                <a:solidFill>
                  <a:srgbClr val="98012E"/>
                </a:solidFill>
                <a:effectLst/>
                <a:highlight>
                  <a:srgbClr val="FFFFFF"/>
                </a:highlight>
              </a:rPr>
              <a:t>Quality</a:t>
            </a:r>
            <a:r>
              <a:rPr lang="fr-FR" sz="2000" b="1" i="0" dirty="0">
                <a:solidFill>
                  <a:srgbClr val="98012E"/>
                </a:solidFill>
                <a:effectLst/>
                <a:highlight>
                  <a:srgbClr val="FFFFFF"/>
                </a:highlight>
              </a:rPr>
              <a:t> of Life (QOL) </a:t>
            </a:r>
            <a:r>
              <a:rPr lang="fr-FR" sz="2000" b="1" i="0" dirty="0" err="1">
                <a:solidFill>
                  <a:srgbClr val="98012E"/>
                </a:solidFill>
                <a:effectLst/>
                <a:highlight>
                  <a:srgbClr val="FFFFFF"/>
                </a:highlight>
              </a:rPr>
              <a:t>Before</a:t>
            </a:r>
            <a:r>
              <a:rPr lang="fr-FR" sz="2000" b="1" i="0" dirty="0">
                <a:solidFill>
                  <a:srgbClr val="98012E"/>
                </a:solidFill>
                <a:effectLst/>
                <a:highlight>
                  <a:srgbClr val="FFFFFF"/>
                </a:highlight>
              </a:rPr>
              <a:t> and </a:t>
            </a:r>
            <a:r>
              <a:rPr lang="fr-FR" sz="2000" b="1" i="0" dirty="0" err="1">
                <a:solidFill>
                  <a:srgbClr val="98012E"/>
                </a:solidFill>
                <a:effectLst/>
                <a:highlight>
                  <a:srgbClr val="FFFFFF"/>
                </a:highlight>
              </a:rPr>
              <a:t>After</a:t>
            </a:r>
            <a:r>
              <a:rPr lang="fr-FR" sz="2000" b="1" i="0" dirty="0">
                <a:solidFill>
                  <a:srgbClr val="98012E"/>
                </a:solidFill>
                <a:effectLst/>
                <a:highlight>
                  <a:srgbClr val="FFFFFF"/>
                </a:highlight>
              </a:rPr>
              <a:t> Non-Radical </a:t>
            </a:r>
            <a:r>
              <a:rPr lang="fr-FR" sz="2000" b="1" i="0" dirty="0" err="1">
                <a:solidFill>
                  <a:srgbClr val="98012E"/>
                </a:solidFill>
                <a:effectLst/>
                <a:highlight>
                  <a:srgbClr val="FFFFFF"/>
                </a:highlight>
              </a:rPr>
              <a:t>Surgical</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Therapy</a:t>
            </a:r>
            <a:r>
              <a:rPr lang="fr-FR" sz="2000" b="1" i="0" dirty="0">
                <a:solidFill>
                  <a:srgbClr val="98012E"/>
                </a:solidFill>
                <a:effectLst/>
                <a:highlight>
                  <a:srgbClr val="FFFFFF"/>
                </a:highlight>
              </a:rPr>
              <a:t> (Extra Fascial </a:t>
            </a:r>
            <a:r>
              <a:rPr lang="fr-FR" sz="2000" b="1" i="0" dirty="0" err="1">
                <a:solidFill>
                  <a:srgbClr val="98012E"/>
                </a:solidFill>
                <a:effectLst/>
                <a:highlight>
                  <a:srgbClr val="FFFFFF"/>
                </a:highlight>
              </a:rPr>
              <a:t>Hysterectomy</a:t>
            </a:r>
            <a:r>
              <a:rPr lang="fr-FR" sz="2000" b="1" i="0" dirty="0">
                <a:solidFill>
                  <a:srgbClr val="98012E"/>
                </a:solidFill>
                <a:effectLst/>
                <a:highlight>
                  <a:srgbClr val="FFFFFF"/>
                </a:highlight>
              </a:rPr>
              <a:t> or </a:t>
            </a:r>
            <a:r>
              <a:rPr lang="fr-FR" sz="2000" b="1" i="0" dirty="0" err="1">
                <a:solidFill>
                  <a:srgbClr val="98012E"/>
                </a:solidFill>
                <a:effectLst/>
                <a:highlight>
                  <a:srgbClr val="FFFFFF"/>
                </a:highlight>
              </a:rPr>
              <a:t>Cone</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Biopsy</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with</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Pelvic</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Lymphadenectomy</a:t>
            </a:r>
            <a:r>
              <a:rPr lang="fr-FR" sz="2000" b="1" i="0" dirty="0">
                <a:solidFill>
                  <a:srgbClr val="98012E"/>
                </a:solidFill>
                <a:effectLst/>
                <a:highlight>
                  <a:srgbClr val="FFFFFF"/>
                </a:highlight>
              </a:rPr>
              <a:t>) for Stage IA1 (LVSI+) and IA2-IB1 (</a:t>
            </a:r>
            <a:r>
              <a:rPr lang="fr-FR" sz="2000" b="1" i="0" dirty="0">
                <a:solidFill>
                  <a:srgbClr val="98012E"/>
                </a:solidFill>
                <a:effectLst/>
                <a:highlight>
                  <a:srgbClr val="FFFFFF"/>
                </a:highlight>
                <a:sym typeface="Symbol" panose="05050102010706020507" pitchFamily="18" charset="2"/>
              </a:rPr>
              <a:t></a:t>
            </a:r>
            <a:r>
              <a:rPr lang="fr-FR" sz="2000" b="1" i="0" dirty="0">
                <a:solidFill>
                  <a:srgbClr val="98012E"/>
                </a:solidFill>
                <a:effectLst/>
                <a:highlight>
                  <a:srgbClr val="FFFFFF"/>
                </a:highlight>
              </a:rPr>
              <a:t> 2 cm) Cervical Cancer</a:t>
            </a:r>
          </a:p>
          <a:p>
            <a:pPr algn="ctr"/>
            <a:endParaRPr lang="el-GR" sz="2000" dirty="0"/>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a:extLst>
              <a:ext uri="{FF2B5EF4-FFF2-40B4-BE49-F238E27FC236}">
                <a16:creationId xmlns:a16="http://schemas.microsoft.com/office/drawing/2014/main" id="{96BDCC71-247E-AC72-D076-BBBE6DF4F7C3}"/>
              </a:ext>
            </a:extLst>
          </p:cNvPr>
          <p:cNvSpPr txBox="1">
            <a:spLocks noChangeArrowheads="1"/>
          </p:cNvSpPr>
          <p:nvPr/>
        </p:nvSpPr>
        <p:spPr bwMode="auto">
          <a:xfrm>
            <a:off x="334963" y="192088"/>
            <a:ext cx="8739187" cy="61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nSpc>
                <a:spcPct val="150000"/>
              </a:lnSpc>
              <a:spcBef>
                <a:spcPct val="0"/>
              </a:spcBef>
              <a:buFontTx/>
              <a:buNone/>
            </a:pPr>
            <a:endParaRPr lang="en-US" altLang="el-GR" sz="1200" dirty="0">
              <a:latin typeface="+mn-lt"/>
            </a:endParaRPr>
          </a:p>
          <a:p>
            <a:pPr marL="0" lvl="1">
              <a:lnSpc>
                <a:spcPct val="150000"/>
              </a:lnSpc>
              <a:spcBef>
                <a:spcPct val="0"/>
              </a:spcBef>
              <a:buFontTx/>
              <a:buNone/>
            </a:pPr>
            <a:endParaRPr lang="el-GR" altLang="el-GR" sz="1200" dirty="0">
              <a:latin typeface="+mn-lt"/>
            </a:endParaRPr>
          </a:p>
        </p:txBody>
      </p:sp>
      <p:sp>
        <p:nvSpPr>
          <p:cNvPr id="3" name="TextBox 2">
            <a:extLst>
              <a:ext uri="{FF2B5EF4-FFF2-40B4-BE49-F238E27FC236}">
                <a16:creationId xmlns:a16="http://schemas.microsoft.com/office/drawing/2014/main" id="{3901A95A-AD72-5DAC-9698-95397988C4FF}"/>
              </a:ext>
            </a:extLst>
          </p:cNvPr>
          <p:cNvSpPr txBox="1"/>
          <p:nvPr/>
        </p:nvSpPr>
        <p:spPr>
          <a:xfrm>
            <a:off x="174105" y="142575"/>
            <a:ext cx="8770389" cy="2660728"/>
          </a:xfrm>
          <a:prstGeom prst="rect">
            <a:avLst/>
          </a:prstGeom>
          <a:noFill/>
        </p:spPr>
        <p:txBody>
          <a:bodyPr wrap="square" rtlCol="0">
            <a:spAutoFit/>
          </a:bodyPr>
          <a:lstStyle/>
          <a:p>
            <a:pPr algn="ctr"/>
            <a:r>
              <a:rPr lang="fr-FR" sz="2000" b="1" i="0" dirty="0">
                <a:solidFill>
                  <a:srgbClr val="98012E"/>
                </a:solidFill>
                <a:effectLst/>
                <a:highlight>
                  <a:srgbClr val="FFFFFF"/>
                </a:highlight>
              </a:rPr>
              <a:t>Evaluation of Physical </a:t>
            </a:r>
            <a:r>
              <a:rPr lang="fr-FR" sz="2000" b="1" i="0" dirty="0" err="1">
                <a:solidFill>
                  <a:srgbClr val="98012E"/>
                </a:solidFill>
                <a:effectLst/>
                <a:highlight>
                  <a:srgbClr val="FFFFFF"/>
                </a:highlight>
              </a:rPr>
              <a:t>Function</a:t>
            </a:r>
            <a:r>
              <a:rPr lang="fr-FR" sz="2000" b="1" i="0" dirty="0">
                <a:solidFill>
                  <a:srgbClr val="98012E"/>
                </a:solidFill>
                <a:effectLst/>
                <a:highlight>
                  <a:srgbClr val="FFFFFF"/>
                </a:highlight>
              </a:rPr>
              <a:t> and </a:t>
            </a:r>
            <a:r>
              <a:rPr lang="fr-FR" sz="2000" b="1" i="0" dirty="0" err="1">
                <a:solidFill>
                  <a:srgbClr val="98012E"/>
                </a:solidFill>
                <a:effectLst/>
                <a:highlight>
                  <a:srgbClr val="FFFFFF"/>
                </a:highlight>
              </a:rPr>
              <a:t>Quality</a:t>
            </a:r>
            <a:r>
              <a:rPr lang="fr-FR" sz="2000" b="1" i="0" dirty="0">
                <a:solidFill>
                  <a:srgbClr val="98012E"/>
                </a:solidFill>
                <a:effectLst/>
                <a:highlight>
                  <a:srgbClr val="FFFFFF"/>
                </a:highlight>
              </a:rPr>
              <a:t> of Life (QOL) </a:t>
            </a:r>
            <a:r>
              <a:rPr lang="fr-FR" sz="2000" b="1" i="0" dirty="0" err="1">
                <a:solidFill>
                  <a:srgbClr val="98012E"/>
                </a:solidFill>
                <a:effectLst/>
                <a:highlight>
                  <a:srgbClr val="FFFFFF"/>
                </a:highlight>
              </a:rPr>
              <a:t>Before</a:t>
            </a:r>
            <a:r>
              <a:rPr lang="fr-FR" sz="2000" b="1" i="0" dirty="0">
                <a:solidFill>
                  <a:srgbClr val="98012E"/>
                </a:solidFill>
                <a:effectLst/>
                <a:highlight>
                  <a:srgbClr val="FFFFFF"/>
                </a:highlight>
              </a:rPr>
              <a:t> and </a:t>
            </a:r>
            <a:r>
              <a:rPr lang="fr-FR" sz="2000" b="1" i="0" dirty="0" err="1">
                <a:solidFill>
                  <a:srgbClr val="98012E"/>
                </a:solidFill>
                <a:effectLst/>
                <a:highlight>
                  <a:srgbClr val="FFFFFF"/>
                </a:highlight>
              </a:rPr>
              <a:t>After</a:t>
            </a:r>
            <a:r>
              <a:rPr lang="fr-FR" sz="2000" b="1" i="0" dirty="0">
                <a:solidFill>
                  <a:srgbClr val="98012E"/>
                </a:solidFill>
                <a:effectLst/>
                <a:highlight>
                  <a:srgbClr val="FFFFFF"/>
                </a:highlight>
              </a:rPr>
              <a:t> Non-Radical </a:t>
            </a:r>
            <a:r>
              <a:rPr lang="fr-FR" sz="2000" b="1" i="0" dirty="0" err="1">
                <a:solidFill>
                  <a:srgbClr val="98012E"/>
                </a:solidFill>
                <a:effectLst/>
                <a:highlight>
                  <a:srgbClr val="FFFFFF"/>
                </a:highlight>
              </a:rPr>
              <a:t>Surgical</a:t>
            </a:r>
            <a:r>
              <a:rPr lang="fr-FR" sz="2000" b="1" i="0" dirty="0">
                <a:solidFill>
                  <a:srgbClr val="98012E"/>
                </a:solidFill>
                <a:effectLst/>
                <a:highlight>
                  <a:srgbClr val="FFFFFF"/>
                </a:highlight>
              </a:rPr>
              <a:t> Therapy (Extra Fascial </a:t>
            </a:r>
            <a:r>
              <a:rPr lang="fr-FR" sz="2000" b="1" i="0" dirty="0" err="1">
                <a:solidFill>
                  <a:srgbClr val="98012E"/>
                </a:solidFill>
                <a:effectLst/>
                <a:highlight>
                  <a:srgbClr val="FFFFFF"/>
                </a:highlight>
              </a:rPr>
              <a:t>Hysterectomy</a:t>
            </a:r>
            <a:r>
              <a:rPr lang="fr-FR" sz="2000" b="1" i="0" dirty="0">
                <a:solidFill>
                  <a:srgbClr val="98012E"/>
                </a:solidFill>
                <a:effectLst/>
                <a:highlight>
                  <a:srgbClr val="FFFFFF"/>
                </a:highlight>
              </a:rPr>
              <a:t> or </a:t>
            </a:r>
            <a:r>
              <a:rPr lang="fr-FR" sz="2000" b="1" i="0" dirty="0" err="1">
                <a:solidFill>
                  <a:srgbClr val="98012E"/>
                </a:solidFill>
                <a:effectLst/>
                <a:highlight>
                  <a:srgbClr val="FFFFFF"/>
                </a:highlight>
              </a:rPr>
              <a:t>Cone</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Biopsy</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with</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Pelvic</a:t>
            </a:r>
            <a:r>
              <a:rPr lang="fr-FR" sz="2000" b="1" i="0" dirty="0">
                <a:solidFill>
                  <a:srgbClr val="98012E"/>
                </a:solidFill>
                <a:effectLst/>
                <a:highlight>
                  <a:srgbClr val="FFFFFF"/>
                </a:highlight>
              </a:rPr>
              <a:t> </a:t>
            </a:r>
            <a:r>
              <a:rPr lang="fr-FR" sz="2000" b="1" i="0" dirty="0" err="1">
                <a:solidFill>
                  <a:srgbClr val="98012E"/>
                </a:solidFill>
                <a:effectLst/>
                <a:highlight>
                  <a:srgbClr val="FFFFFF"/>
                </a:highlight>
              </a:rPr>
              <a:t>Lymphadenectomy</a:t>
            </a:r>
            <a:r>
              <a:rPr lang="fr-FR" sz="2000" b="1" i="0" dirty="0">
                <a:solidFill>
                  <a:srgbClr val="98012E"/>
                </a:solidFill>
                <a:effectLst/>
                <a:highlight>
                  <a:srgbClr val="FFFFFF"/>
                </a:highlight>
              </a:rPr>
              <a:t>) for Stage IA1 (LVSI+) and IA2-IB1 (</a:t>
            </a:r>
            <a:r>
              <a:rPr lang="fr-FR" sz="2000" b="1" i="0" dirty="0">
                <a:solidFill>
                  <a:srgbClr val="98012E"/>
                </a:solidFill>
                <a:effectLst/>
                <a:highlight>
                  <a:srgbClr val="FFFFFF"/>
                </a:highlight>
                <a:sym typeface="Symbol" panose="05050102010706020507" pitchFamily="18" charset="2"/>
              </a:rPr>
              <a:t></a:t>
            </a:r>
            <a:r>
              <a:rPr lang="fr-FR" sz="2000" b="1" i="0" dirty="0">
                <a:solidFill>
                  <a:srgbClr val="98012E"/>
                </a:solidFill>
                <a:effectLst/>
                <a:highlight>
                  <a:srgbClr val="FFFFFF"/>
                </a:highlight>
              </a:rPr>
              <a:t> 2 cm) Cervical Cancer</a:t>
            </a:r>
          </a:p>
          <a:p>
            <a:pPr algn="ctr"/>
            <a:endParaRPr lang="fr-FR" sz="2000" b="1" dirty="0">
              <a:solidFill>
                <a:srgbClr val="98012E"/>
              </a:solidFill>
              <a:highlight>
                <a:srgbClr val="FFFFFF"/>
              </a:highlight>
            </a:endParaRPr>
          </a:p>
          <a:p>
            <a:pPr algn="ctr"/>
            <a:endParaRPr lang="fr-FR" sz="2000" b="1" i="0" dirty="0">
              <a:solidFill>
                <a:srgbClr val="98012E"/>
              </a:solidFill>
              <a:effectLst/>
              <a:highlight>
                <a:srgbClr val="FFFFFF"/>
              </a:highlight>
            </a:endParaRPr>
          </a:p>
          <a:p>
            <a:pPr marL="342900" indent="-342900">
              <a:buFont typeface="Arial" panose="020B0604020202020204" pitchFamily="34" charset="0"/>
              <a:buChar char="•"/>
            </a:pPr>
            <a:r>
              <a:rPr lang="en-US" sz="2000" b="1" i="0" dirty="0">
                <a:solidFill>
                  <a:srgbClr val="2E2E2E"/>
                </a:solidFill>
                <a:effectLst/>
                <a:latin typeface="Elsevier Sans"/>
              </a:rPr>
              <a:t>If non-radical surgery for early-stage cervical cancer can offer a safe and effective treatment, it can change clinical care guidelines</a:t>
            </a:r>
          </a:p>
          <a:p>
            <a:pPr>
              <a:lnSpc>
                <a:spcPct val="150000"/>
              </a:lnSpc>
            </a:pPr>
            <a:endParaRPr lang="en-US" sz="2000" b="0" i="0" dirty="0">
              <a:solidFill>
                <a:srgbClr val="2E2E2E"/>
              </a:solidFill>
              <a:effectLst/>
              <a:latin typeface="Elsevier Sans"/>
            </a:endParaRPr>
          </a:p>
        </p:txBody>
      </p:sp>
      <p:sp>
        <p:nvSpPr>
          <p:cNvPr id="5" name="TextBox 4">
            <a:extLst>
              <a:ext uri="{FF2B5EF4-FFF2-40B4-BE49-F238E27FC236}">
                <a16:creationId xmlns:a16="http://schemas.microsoft.com/office/drawing/2014/main" id="{F6FBF9C0-3ADF-F406-D8FD-C4CB61E48068}"/>
              </a:ext>
            </a:extLst>
          </p:cNvPr>
          <p:cNvSpPr txBox="1"/>
          <p:nvPr/>
        </p:nvSpPr>
        <p:spPr>
          <a:xfrm>
            <a:off x="4396152" y="6198495"/>
            <a:ext cx="6795477" cy="338554"/>
          </a:xfrm>
          <a:prstGeom prst="rect">
            <a:avLst/>
          </a:prstGeom>
          <a:noFill/>
        </p:spPr>
        <p:txBody>
          <a:bodyPr wrap="square">
            <a:spAutoFit/>
          </a:bodyPr>
          <a:lstStyle/>
          <a:p>
            <a:r>
              <a:rPr lang="el-GR" sz="1600" i="1" dirty="0" err="1"/>
              <a:t>Gynecologic</a:t>
            </a:r>
            <a:r>
              <a:rPr lang="el-GR" sz="1600" i="1" dirty="0"/>
              <a:t> </a:t>
            </a:r>
            <a:r>
              <a:rPr lang="el-GR" sz="1600" i="1" dirty="0" err="1"/>
              <a:t>Oncology</a:t>
            </a:r>
            <a:r>
              <a:rPr lang="en-US" sz="1600" i="1" dirty="0"/>
              <a:t>, vol.</a:t>
            </a:r>
            <a:r>
              <a:rPr lang="el-GR" sz="1600" i="1" dirty="0"/>
              <a:t> 190, </a:t>
            </a:r>
            <a:r>
              <a:rPr lang="el-GR" sz="1600" i="1" dirty="0" err="1"/>
              <a:t>Suppl</a:t>
            </a:r>
            <a:r>
              <a:rPr lang="el-GR" sz="1600" i="1" dirty="0"/>
              <a:t> 1, </a:t>
            </a:r>
            <a:r>
              <a:rPr lang="el-GR" sz="1600" i="1" dirty="0" err="1"/>
              <a:t>Nov</a:t>
            </a:r>
            <a:r>
              <a:rPr lang="en-US" sz="1600" i="1" dirty="0"/>
              <a:t>.</a:t>
            </a:r>
            <a:r>
              <a:rPr lang="el-GR" sz="1600" i="1" dirty="0"/>
              <a:t> 2024</a:t>
            </a:r>
            <a:r>
              <a:rPr lang="en-US" sz="1600" i="1" dirty="0"/>
              <a:t>.</a:t>
            </a:r>
            <a:endParaRPr lang="el-GR" sz="1600" i="1" dirty="0"/>
          </a:p>
        </p:txBody>
      </p:sp>
      <p:sp>
        <p:nvSpPr>
          <p:cNvPr id="6" name="TextBox 5">
            <a:extLst>
              <a:ext uri="{FF2B5EF4-FFF2-40B4-BE49-F238E27FC236}">
                <a16:creationId xmlns:a16="http://schemas.microsoft.com/office/drawing/2014/main" id="{6CBDC80D-9743-F7FB-3750-44FF02C0600D}"/>
              </a:ext>
            </a:extLst>
          </p:cNvPr>
          <p:cNvSpPr txBox="1"/>
          <p:nvPr/>
        </p:nvSpPr>
        <p:spPr>
          <a:xfrm>
            <a:off x="199506" y="2720760"/>
            <a:ext cx="8770389" cy="1323439"/>
          </a:xfrm>
          <a:prstGeom prst="rect">
            <a:avLst/>
          </a:prstGeom>
          <a:noFill/>
        </p:spPr>
        <p:txBody>
          <a:bodyPr wrap="square" rtlCol="0">
            <a:spAutoFit/>
          </a:bodyPr>
          <a:lstStyle/>
          <a:p>
            <a:pPr marL="342900" indent="-342900">
              <a:buFont typeface="Arial" panose="020B0604020202020204" pitchFamily="34" charset="0"/>
              <a:buChar char="•"/>
            </a:pPr>
            <a:r>
              <a:rPr lang="en-US" sz="2000" b="0" i="0" dirty="0">
                <a:solidFill>
                  <a:srgbClr val="1F1F1F"/>
                </a:solidFill>
                <a:effectLst/>
                <a:latin typeface="ElsevierGulliver"/>
              </a:rPr>
              <a:t>Non-radical surgery for early-stage cervical cancer was associated with small decreases in sexual function and bladder/bowel function at 4–6 weeks postoperative but quickly improved to baseline after 6 months </a:t>
            </a:r>
          </a:p>
          <a:p>
            <a:pPr marL="342900" indent="-342900">
              <a:buFont typeface="Arial" panose="020B0604020202020204" pitchFamily="34" charset="0"/>
              <a:buChar char="•"/>
            </a:pPr>
            <a:endParaRPr lang="en-US" sz="2000" b="0" i="0" dirty="0">
              <a:solidFill>
                <a:srgbClr val="1F1F1F"/>
              </a:solidFill>
              <a:effectLst/>
              <a:latin typeface="ElsevierGulliver"/>
            </a:endParaRPr>
          </a:p>
        </p:txBody>
      </p:sp>
      <p:sp>
        <p:nvSpPr>
          <p:cNvPr id="2" name="TextBox 1">
            <a:extLst>
              <a:ext uri="{FF2B5EF4-FFF2-40B4-BE49-F238E27FC236}">
                <a16:creationId xmlns:a16="http://schemas.microsoft.com/office/drawing/2014/main" id="{25B3B416-9E49-8ECF-80A4-B6ADD15BCEF1}"/>
              </a:ext>
            </a:extLst>
          </p:cNvPr>
          <p:cNvSpPr txBox="1"/>
          <p:nvPr/>
        </p:nvSpPr>
        <p:spPr>
          <a:xfrm>
            <a:off x="174105" y="3838213"/>
            <a:ext cx="8770389" cy="1015663"/>
          </a:xfrm>
          <a:prstGeom prst="rect">
            <a:avLst/>
          </a:prstGeom>
          <a:noFill/>
        </p:spPr>
        <p:txBody>
          <a:bodyPr wrap="square" rtlCol="0">
            <a:spAutoFit/>
          </a:bodyPr>
          <a:lstStyle/>
          <a:p>
            <a:pPr marL="342900" indent="-342900">
              <a:buFont typeface="Arial" panose="020B0604020202020204" pitchFamily="34" charset="0"/>
              <a:buChar char="•"/>
            </a:pPr>
            <a:r>
              <a:rPr lang="en-US" sz="2000" b="0" i="0" dirty="0">
                <a:solidFill>
                  <a:srgbClr val="1F1F1F"/>
                </a:solidFill>
                <a:effectLst/>
                <a:latin typeface="ElsevierGulliver"/>
              </a:rPr>
              <a:t>An improvement in QoL and decreased cancer worry postoperatively was also seen. </a:t>
            </a:r>
          </a:p>
          <a:p>
            <a:endParaRPr lang="en-US" sz="2000" b="0" i="0" dirty="0">
              <a:solidFill>
                <a:srgbClr val="1F1F1F"/>
              </a:solidFill>
              <a:effectLst/>
              <a:latin typeface="ElsevierGulliver"/>
            </a:endParaRPr>
          </a:p>
        </p:txBody>
      </p:sp>
      <p:sp>
        <p:nvSpPr>
          <p:cNvPr id="4" name="TextBox 3">
            <a:extLst>
              <a:ext uri="{FF2B5EF4-FFF2-40B4-BE49-F238E27FC236}">
                <a16:creationId xmlns:a16="http://schemas.microsoft.com/office/drawing/2014/main" id="{ACDA8F6C-E744-2F3E-9455-A64BA3C09AB1}"/>
              </a:ext>
            </a:extLst>
          </p:cNvPr>
          <p:cNvSpPr txBox="1"/>
          <p:nvPr/>
        </p:nvSpPr>
        <p:spPr>
          <a:xfrm>
            <a:off x="199506" y="4571277"/>
            <a:ext cx="8770389" cy="1015663"/>
          </a:xfrm>
          <a:prstGeom prst="rect">
            <a:avLst/>
          </a:prstGeom>
          <a:noFill/>
        </p:spPr>
        <p:txBody>
          <a:bodyPr wrap="square" rtlCol="0">
            <a:spAutoFit/>
          </a:bodyPr>
          <a:lstStyle/>
          <a:p>
            <a:pPr marL="342900" indent="-342900">
              <a:buFont typeface="Arial" panose="020B0604020202020204" pitchFamily="34" charset="0"/>
              <a:buChar char="•"/>
            </a:pPr>
            <a:endParaRPr lang="en-US" sz="2000" b="0" i="0" dirty="0">
              <a:solidFill>
                <a:srgbClr val="1F1F1F"/>
              </a:solidFill>
              <a:effectLst/>
              <a:latin typeface="ElsevierGulliver"/>
            </a:endParaRPr>
          </a:p>
          <a:p>
            <a:pPr marL="342900" indent="-342900">
              <a:buFont typeface="Arial" panose="020B0604020202020204" pitchFamily="34" charset="0"/>
              <a:buChar char="•"/>
            </a:pPr>
            <a:r>
              <a:rPr lang="en-US" sz="2000" b="0" i="0" dirty="0">
                <a:solidFill>
                  <a:srgbClr val="1F1F1F"/>
                </a:solidFill>
                <a:effectLst/>
                <a:latin typeface="ElsevierGulliver"/>
              </a:rPr>
              <a:t>A lymphedema diagnosis with a GCLQ score change ≥4 was uncommon and equal in both groups</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188316" y="706328"/>
            <a:ext cx="8834043" cy="586699"/>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Nerve-sparing RH </a:t>
            </a:r>
            <a:r>
              <a:rPr lang="en-US" sz="2400" dirty="0">
                <a:latin typeface="Calibri" pitchFamily="34" charset="0"/>
                <a:sym typeface="Wingdings" panose="05000000000000000000" pitchFamily="2" charset="2"/>
              </a:rPr>
              <a:t> it is not clear whether it helps reduce morbidity </a:t>
            </a:r>
            <a:endParaRPr lang="en-US" sz="2400" dirty="0">
              <a:latin typeface="Calibri" pitchFamily="34" charset="0"/>
            </a:endParaRPr>
          </a:p>
        </p:txBody>
      </p:sp>
      <p:sp>
        <p:nvSpPr>
          <p:cNvPr id="2" name="1 - TextBox">
            <a:extLst>
              <a:ext uri="{FF2B5EF4-FFF2-40B4-BE49-F238E27FC236}">
                <a16:creationId xmlns:a16="http://schemas.microsoft.com/office/drawing/2014/main" id="{B06A12EC-942C-0B34-40A1-E491F51540A1}"/>
              </a:ext>
            </a:extLst>
          </p:cNvPr>
          <p:cNvSpPr txBox="1">
            <a:spLocks noChangeArrowheads="1"/>
          </p:cNvSpPr>
          <p:nvPr/>
        </p:nvSpPr>
        <p:spPr bwMode="auto">
          <a:xfrm>
            <a:off x="466725" y="1750496"/>
            <a:ext cx="8467725" cy="369332"/>
          </a:xfrm>
          <a:prstGeom prst="rect">
            <a:avLst/>
          </a:prstGeom>
          <a:noFill/>
          <a:ln w="9525">
            <a:noFill/>
            <a:miter lim="800000"/>
            <a:headEnd/>
            <a:tailEnd/>
          </a:ln>
        </p:spPr>
        <p:txBody>
          <a:bodyPr wrap="square">
            <a:spAutoFit/>
          </a:bodyPr>
          <a:lstStyle/>
          <a:p>
            <a:pPr marL="87312" algn="r" eaLnBrk="1" hangingPunct="1">
              <a:defRPr/>
            </a:pPr>
            <a:r>
              <a:rPr lang="en-US" i="1" dirty="0" err="1">
                <a:latin typeface="Calibri" pitchFamily="34" charset="0"/>
              </a:rPr>
              <a:t>Kjetpeerakool</a:t>
            </a:r>
            <a:r>
              <a:rPr lang="en-US" i="1" dirty="0">
                <a:latin typeface="Calibri" pitchFamily="34" charset="0"/>
              </a:rPr>
              <a:t> et al. Cochrane Syst Rev, 2019</a:t>
            </a:r>
          </a:p>
        </p:txBody>
      </p:sp>
      <p:pic>
        <p:nvPicPr>
          <p:cNvPr id="4" name="Picture 2">
            <a:extLst>
              <a:ext uri="{FF2B5EF4-FFF2-40B4-BE49-F238E27FC236}">
                <a16:creationId xmlns:a16="http://schemas.microsoft.com/office/drawing/2014/main" id="{EEDE577C-0090-E46E-03BD-D25E42F9A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384" y="2392661"/>
            <a:ext cx="5065835" cy="438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44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a:extLst>
              <a:ext uri="{FF2B5EF4-FFF2-40B4-BE49-F238E27FC236}">
                <a16:creationId xmlns:a16="http://schemas.microsoft.com/office/drawing/2014/main" id="{D10B5F5B-9932-DAD1-41C1-7294821C3172}"/>
              </a:ext>
            </a:extLst>
          </p:cNvPr>
          <p:cNvSpPr txBox="1">
            <a:spLocks noChangeArrowheads="1"/>
          </p:cNvSpPr>
          <p:nvPr/>
        </p:nvSpPr>
        <p:spPr bwMode="auto">
          <a:xfrm>
            <a:off x="302897" y="2753860"/>
            <a:ext cx="8477793" cy="727571"/>
          </a:xfrm>
          <a:prstGeom prst="rect">
            <a:avLst/>
          </a:prstGeom>
          <a:noFill/>
          <a:ln w="9525">
            <a:noFill/>
            <a:miter lim="800000"/>
            <a:headEnd/>
            <a:tailEnd/>
          </a:ln>
        </p:spPr>
        <p:txBody>
          <a:bodyPr wrap="square">
            <a:spAutoFit/>
          </a:bodyPr>
          <a:lstStyle/>
          <a:p>
            <a:pPr marL="87312" algn="ctr" eaLnBrk="1" hangingPunct="1">
              <a:lnSpc>
                <a:spcPct val="200000"/>
              </a:lnSpc>
              <a:defRPr/>
            </a:pPr>
            <a:r>
              <a:rPr lang="en-US" sz="2400" dirty="0" err="1">
                <a:latin typeface="Calibri" pitchFamily="34" charset="0"/>
              </a:rPr>
              <a:t>Parametrectomy</a:t>
            </a:r>
            <a:r>
              <a:rPr lang="en-US" sz="2400" dirty="0">
                <a:latin typeface="Calibri" pitchFamily="34" charset="0"/>
              </a:rPr>
              <a:t> not necessary</a:t>
            </a:r>
            <a:endParaRPr lang="en-US" sz="2400" dirty="0">
              <a:latin typeface="Calibri" pitchFamily="34" charset="0"/>
              <a:sym typeface="Wingdings" panose="05000000000000000000" pitchFamily="2" charset="2"/>
            </a:endParaRPr>
          </a:p>
        </p:txBody>
      </p:sp>
      <p:sp>
        <p:nvSpPr>
          <p:cNvPr id="4" name="1 - TextBox">
            <a:extLst>
              <a:ext uri="{FF2B5EF4-FFF2-40B4-BE49-F238E27FC236}">
                <a16:creationId xmlns:a16="http://schemas.microsoft.com/office/drawing/2014/main" id="{9876B2B6-07C9-80F3-6D9D-7520FA077D05}"/>
              </a:ext>
            </a:extLst>
          </p:cNvPr>
          <p:cNvSpPr txBox="1">
            <a:spLocks noChangeArrowheads="1"/>
          </p:cNvSpPr>
          <p:nvPr/>
        </p:nvSpPr>
        <p:spPr bwMode="auto">
          <a:xfrm>
            <a:off x="0" y="1709615"/>
            <a:ext cx="8595639" cy="1200329"/>
          </a:xfrm>
          <a:prstGeom prst="rect">
            <a:avLst/>
          </a:prstGeom>
          <a:noFill/>
          <a:ln w="9525">
            <a:noFill/>
            <a:miter lim="800000"/>
            <a:headEnd/>
            <a:tailEnd/>
          </a:ln>
        </p:spPr>
        <p:txBody>
          <a:bodyPr wrap="square">
            <a:spAutoFit/>
          </a:bodyPr>
          <a:lstStyle/>
          <a:p>
            <a:pPr marL="87312" algn="ctr" eaLnBrk="1" hangingPunct="1">
              <a:defRPr/>
            </a:pPr>
            <a:r>
              <a:rPr lang="el-GR" sz="2400" b="1" dirty="0">
                <a:solidFill>
                  <a:srgbClr val="FF0000"/>
                </a:solidFill>
                <a:latin typeface="Calibri" pitchFamily="34" charset="0"/>
              </a:rPr>
              <a:t>Ε</a:t>
            </a:r>
            <a:r>
              <a:rPr lang="en-US" sz="2400" b="1" dirty="0">
                <a:solidFill>
                  <a:srgbClr val="FF0000"/>
                </a:solidFill>
                <a:latin typeface="Calibri" pitchFamily="34" charset="0"/>
              </a:rPr>
              <a:t>RA OF PERSONALIZED SURGERY</a:t>
            </a:r>
            <a:endParaRPr lang="el-GR" sz="2400" b="1" dirty="0">
              <a:solidFill>
                <a:srgbClr val="FF0000"/>
              </a:solidFill>
              <a:latin typeface="Calibri" pitchFamily="34" charset="0"/>
            </a:endParaRPr>
          </a:p>
          <a:p>
            <a:pPr marL="87312" algn="ctr" eaLnBrk="1" hangingPunct="1">
              <a:defRPr/>
            </a:pPr>
            <a:r>
              <a:rPr lang="en-US" sz="2400" b="1" dirty="0">
                <a:solidFill>
                  <a:srgbClr val="FF0000"/>
                </a:solidFill>
                <a:latin typeface="Calibri" pitchFamily="34" charset="0"/>
              </a:rPr>
              <a:t>Low risk </a:t>
            </a:r>
            <a:r>
              <a:rPr lang="en-US" sz="2400" b="1" dirty="0" err="1">
                <a:solidFill>
                  <a:srgbClr val="FF0000"/>
                </a:solidFill>
                <a:latin typeface="Calibri" pitchFamily="34" charset="0"/>
              </a:rPr>
              <a:t>Cacx</a:t>
            </a:r>
            <a:endParaRPr lang="en-US" sz="2400" b="1" dirty="0">
              <a:solidFill>
                <a:srgbClr val="FF0000"/>
              </a:solidFill>
              <a:latin typeface="Calibri" pitchFamily="34" charset="0"/>
            </a:endParaRPr>
          </a:p>
          <a:p>
            <a:pPr marL="87312" algn="ctr" eaLnBrk="1" hangingPunct="1">
              <a:defRPr/>
            </a:pPr>
            <a:r>
              <a:rPr lang="en-US" sz="2400" b="1" dirty="0">
                <a:solidFill>
                  <a:srgbClr val="FF0000"/>
                </a:solidFill>
                <a:latin typeface="Calibri" pitchFamily="34" charset="0"/>
              </a:rPr>
              <a:t>Time to change </a:t>
            </a:r>
            <a:r>
              <a:rPr lang="en-US" sz="2400" b="1" dirty="0">
                <a:solidFill>
                  <a:srgbClr val="FF0000"/>
                </a:solidFill>
                <a:latin typeface="Calibri" pitchFamily="34" charset="0"/>
                <a:sym typeface="Symbol" panose="05050102010706020507" pitchFamily="18" charset="2"/>
              </a:rPr>
              <a:t> Less radical surgery </a:t>
            </a:r>
            <a:endParaRPr lang="en-US" sz="2400" b="1" dirty="0">
              <a:solidFill>
                <a:srgbClr val="FF0000"/>
              </a:solidFill>
              <a:latin typeface="Calibri" pitchFamily="34" charset="0"/>
            </a:endParaRPr>
          </a:p>
        </p:txBody>
      </p:sp>
      <p:sp>
        <p:nvSpPr>
          <p:cNvPr id="6" name="TextBox 5">
            <a:extLst>
              <a:ext uri="{FF2B5EF4-FFF2-40B4-BE49-F238E27FC236}">
                <a16:creationId xmlns:a16="http://schemas.microsoft.com/office/drawing/2014/main" id="{A0B65D4A-397D-7BE9-909C-389DDC600AE3}"/>
              </a:ext>
            </a:extLst>
          </p:cNvPr>
          <p:cNvSpPr txBox="1"/>
          <p:nvPr/>
        </p:nvSpPr>
        <p:spPr>
          <a:xfrm>
            <a:off x="669270" y="6034045"/>
            <a:ext cx="9349848" cy="276999"/>
          </a:xfrm>
          <a:prstGeom prst="rect">
            <a:avLst/>
          </a:prstGeom>
          <a:noFill/>
        </p:spPr>
        <p:txBody>
          <a:bodyPr wrap="square" rtlCol="0">
            <a:spAutoFit/>
          </a:bodyPr>
          <a:lstStyle/>
          <a:p>
            <a:r>
              <a:rPr lang="en-US" sz="1200" i="1" dirty="0"/>
              <a:t>Thomakos N, et al. Controversies and advances in the Personalized Surgical Treatment of cervical cancer. J Pers Med, 2024</a:t>
            </a:r>
            <a:endParaRPr lang="el-GR" sz="1200" i="1" dirty="0"/>
          </a:p>
        </p:txBody>
      </p:sp>
    </p:spTree>
    <p:extLst>
      <p:ext uri="{BB962C8B-B14F-4D97-AF65-F5344CB8AC3E}">
        <p14:creationId xmlns:p14="http://schemas.microsoft.com/office/powerpoint/2010/main" val="135126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Αντικείμενο 3">
            <a:extLst>
              <a:ext uri="{FF2B5EF4-FFF2-40B4-BE49-F238E27FC236}">
                <a16:creationId xmlns:a16="http://schemas.microsoft.com/office/drawing/2014/main" id="{DF0B884E-0A42-479B-9328-0AC78E55B44C}"/>
              </a:ext>
            </a:extLst>
          </p:cNvPr>
          <p:cNvGraphicFramePr>
            <a:graphicFrameLocks noChangeAspect="1"/>
          </p:cNvGraphicFramePr>
          <p:nvPr/>
        </p:nvGraphicFramePr>
        <p:xfrm>
          <a:off x="0" y="295275"/>
          <a:ext cx="9144000" cy="5146675"/>
        </p:xfrm>
        <a:graphic>
          <a:graphicData uri="http://schemas.openxmlformats.org/presentationml/2006/ole">
            <mc:AlternateContent xmlns:mc="http://schemas.openxmlformats.org/markup-compatibility/2006">
              <mc:Choice xmlns:v="urn:schemas-microsoft-com:vml" Requires="v">
                <p:oleObj name="Image" r:id="rId2" imgW="24380952" imgH="13714286" progId="Photoshop.Image.16">
                  <p:embed/>
                </p:oleObj>
              </mc:Choice>
              <mc:Fallback>
                <p:oleObj name="Image" r:id="rId2" imgW="24380952" imgH="13714286" progId="Photoshop.Image.16">
                  <p:embed/>
                  <p:pic>
                    <p:nvPicPr>
                      <p:cNvPr id="81923" name="Αντικείμενο 3">
                        <a:extLst>
                          <a:ext uri="{FF2B5EF4-FFF2-40B4-BE49-F238E27FC236}">
                            <a16:creationId xmlns:a16="http://schemas.microsoft.com/office/drawing/2014/main" id="{EF0DCCE5-AB30-0216-139B-7B86A5FA8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27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CE07DB58-846E-3E9F-49D6-AD7ABEA34A42}"/>
              </a:ext>
            </a:extLst>
          </p:cNvPr>
          <p:cNvSpPr txBox="1"/>
          <p:nvPr/>
        </p:nvSpPr>
        <p:spPr>
          <a:xfrm>
            <a:off x="7362092" y="5894686"/>
            <a:ext cx="3915508" cy="461665"/>
          </a:xfrm>
          <a:prstGeom prst="rect">
            <a:avLst/>
          </a:prstGeom>
          <a:noFill/>
        </p:spPr>
        <p:txBody>
          <a:bodyPr wrap="square" rtlCol="0">
            <a:spAutoFit/>
          </a:bodyPr>
          <a:lstStyle/>
          <a:p>
            <a:r>
              <a:rPr lang="en-US" sz="2400" i="1" dirty="0">
                <a:solidFill>
                  <a:srgbClr val="0070C0"/>
                </a:solidFill>
              </a:rPr>
              <a:t>Thank you!</a:t>
            </a:r>
            <a:endParaRPr lang="el-GR" sz="2400" i="1" dirty="0">
              <a:solidFill>
                <a:srgbClr val="0070C0"/>
              </a:solidFill>
            </a:endParaRPr>
          </a:p>
        </p:txBody>
      </p:sp>
      <p:sp>
        <p:nvSpPr>
          <p:cNvPr id="4" name="TextBox 2">
            <a:extLst>
              <a:ext uri="{FF2B5EF4-FFF2-40B4-BE49-F238E27FC236}">
                <a16:creationId xmlns:a16="http://schemas.microsoft.com/office/drawing/2014/main" id="{634FCDDE-87ED-A6E4-F4CE-E8E0E36AD75E}"/>
              </a:ext>
            </a:extLst>
          </p:cNvPr>
          <p:cNvSpPr txBox="1">
            <a:spLocks noChangeArrowheads="1"/>
          </p:cNvSpPr>
          <p:nvPr/>
        </p:nvSpPr>
        <p:spPr bwMode="auto">
          <a:xfrm>
            <a:off x="-701064" y="521877"/>
            <a:ext cx="574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l-GR" sz="2400" b="1" i="1" dirty="0">
                <a:solidFill>
                  <a:srgbClr val="C00000"/>
                </a:solidFill>
              </a:rPr>
              <a:t>Welcome to Athens!! </a:t>
            </a:r>
            <a:endParaRPr lang="el-GR" altLang="el-GR" sz="2400" b="1" i="1" dirty="0">
              <a:solidFill>
                <a:srgbClr val="C00000"/>
              </a:solidFill>
            </a:endParaRPr>
          </a:p>
        </p:txBody>
      </p:sp>
    </p:spTree>
    <p:extLst>
      <p:ext uri="{BB962C8B-B14F-4D97-AF65-F5344CB8AC3E}">
        <p14:creationId xmlns:p14="http://schemas.microsoft.com/office/powerpoint/2010/main" val="31918762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D1B01C-473B-3311-F981-BE4FD521636C}"/>
              </a:ext>
            </a:extLst>
          </p:cNvPr>
          <p:cNvSpPr txBox="1"/>
          <p:nvPr/>
        </p:nvSpPr>
        <p:spPr>
          <a:xfrm>
            <a:off x="463636" y="1968192"/>
            <a:ext cx="8522421" cy="2045175"/>
          </a:xfrm>
          <a:prstGeom prst="rect">
            <a:avLst/>
          </a:prstGeom>
          <a:noFill/>
        </p:spPr>
        <p:txBody>
          <a:bodyPr wrap="square" rtlCol="0">
            <a:spAutoFit/>
          </a:bodyPr>
          <a:lstStyle/>
          <a:p>
            <a:pPr>
              <a:lnSpc>
                <a:spcPct val="200000"/>
              </a:lnSpc>
            </a:pPr>
            <a:r>
              <a:rPr lang="en-US" sz="2000" b="1" dirty="0">
                <a:solidFill>
                  <a:srgbClr val="FF0000"/>
                </a:solidFill>
              </a:rPr>
              <a:t>Tumor-free distance (TFD)</a:t>
            </a:r>
          </a:p>
          <a:p>
            <a:pPr marL="342900" indent="-342900">
              <a:lnSpc>
                <a:spcPct val="150000"/>
              </a:lnSpc>
              <a:buFont typeface="Arial" panose="020B0604020202020204" pitchFamily="34" charset="0"/>
              <a:buChar char="•"/>
            </a:pPr>
            <a:r>
              <a:rPr lang="en-US" sz="2000" dirty="0"/>
              <a:t>The minimum distance of uninvolved stroma between the tumor and the </a:t>
            </a:r>
            <a:r>
              <a:rPr lang="en-US" sz="2000" dirty="0" err="1"/>
              <a:t>pericervical</a:t>
            </a:r>
            <a:r>
              <a:rPr lang="en-US" sz="2000" dirty="0"/>
              <a:t> ring</a:t>
            </a:r>
          </a:p>
          <a:p>
            <a:pPr marL="342900" indent="-342900">
              <a:lnSpc>
                <a:spcPct val="150000"/>
              </a:lnSpc>
              <a:buFont typeface="Arial" panose="020B0604020202020204" pitchFamily="34" charset="0"/>
              <a:buChar char="•"/>
            </a:pPr>
            <a:r>
              <a:rPr lang="el-GR" sz="2000" dirty="0"/>
              <a:t>Καλύτερη πρόβλεψη της διήθησης του παραμητρίου</a:t>
            </a:r>
          </a:p>
        </p:txBody>
      </p:sp>
      <p:graphicFrame>
        <p:nvGraphicFramePr>
          <p:cNvPr id="3" name="Αντικείμενο 2">
            <a:extLst>
              <a:ext uri="{FF2B5EF4-FFF2-40B4-BE49-F238E27FC236}">
                <a16:creationId xmlns:a16="http://schemas.microsoft.com/office/drawing/2014/main" id="{AF01ECAE-EAAD-A63A-E9BD-F331DAC47042}"/>
              </a:ext>
            </a:extLst>
          </p:cNvPr>
          <p:cNvGraphicFramePr>
            <a:graphicFrameLocks noChangeAspect="1"/>
          </p:cNvGraphicFramePr>
          <p:nvPr/>
        </p:nvGraphicFramePr>
        <p:xfrm>
          <a:off x="463637" y="109723"/>
          <a:ext cx="8042394" cy="1660887"/>
        </p:xfrm>
        <a:graphic>
          <a:graphicData uri="http://schemas.openxmlformats.org/presentationml/2006/ole">
            <mc:AlternateContent xmlns:mc="http://schemas.openxmlformats.org/markup-compatibility/2006">
              <mc:Choice xmlns:v="urn:schemas-microsoft-com:vml" Requires="v">
                <p:oleObj name="Image" r:id="rId2" imgW="6479731" imgH="1338086" progId="Photoshop.Image.13">
                  <p:embed/>
                </p:oleObj>
              </mc:Choice>
              <mc:Fallback>
                <p:oleObj name="Image" r:id="rId2" imgW="6479731" imgH="1338086" progId="Photoshop.Image.13">
                  <p:embed/>
                  <p:pic>
                    <p:nvPicPr>
                      <p:cNvPr id="3" name="Αντικείμενο 2">
                        <a:extLst>
                          <a:ext uri="{FF2B5EF4-FFF2-40B4-BE49-F238E27FC236}">
                            <a16:creationId xmlns:a16="http://schemas.microsoft.com/office/drawing/2014/main" id="{AF01ECAE-EAAD-A63A-E9BD-F331DAC47042}"/>
                          </a:ext>
                        </a:extLst>
                      </p:cNvPr>
                      <p:cNvPicPr/>
                      <p:nvPr/>
                    </p:nvPicPr>
                    <p:blipFill>
                      <a:blip r:embed="rId3"/>
                      <a:stretch>
                        <a:fillRect/>
                      </a:stretch>
                    </p:blipFill>
                    <p:spPr>
                      <a:xfrm>
                        <a:off x="463637" y="109723"/>
                        <a:ext cx="8042394" cy="1660887"/>
                      </a:xfrm>
                      <a:prstGeom prst="rect">
                        <a:avLst/>
                      </a:prstGeom>
                    </p:spPr>
                  </p:pic>
                </p:oleObj>
              </mc:Fallback>
            </mc:AlternateContent>
          </a:graphicData>
        </a:graphic>
      </p:graphicFrame>
      <p:graphicFrame>
        <p:nvGraphicFramePr>
          <p:cNvPr id="4" name="Αντικείμενο 3">
            <a:extLst>
              <a:ext uri="{FF2B5EF4-FFF2-40B4-BE49-F238E27FC236}">
                <a16:creationId xmlns:a16="http://schemas.microsoft.com/office/drawing/2014/main" id="{B4EE6790-4D12-4D70-1C73-1719723C7805}"/>
              </a:ext>
            </a:extLst>
          </p:cNvPr>
          <p:cNvGraphicFramePr>
            <a:graphicFrameLocks noChangeAspect="1"/>
          </p:cNvGraphicFramePr>
          <p:nvPr/>
        </p:nvGraphicFramePr>
        <p:xfrm>
          <a:off x="2686843" y="4275095"/>
          <a:ext cx="3770313" cy="2365375"/>
        </p:xfrm>
        <a:graphic>
          <a:graphicData uri="http://schemas.openxmlformats.org/presentationml/2006/ole">
            <mc:AlternateContent xmlns:mc="http://schemas.openxmlformats.org/markup-compatibility/2006">
              <mc:Choice xmlns:v="urn:schemas-microsoft-com:vml" Requires="v">
                <p:oleObj name="Image" r:id="rId4" imgW="3770711" imgH="2365375" progId="Photoshop.Image.13">
                  <p:embed/>
                </p:oleObj>
              </mc:Choice>
              <mc:Fallback>
                <p:oleObj name="Image" r:id="rId4" imgW="3770711" imgH="2365375" progId="Photoshop.Image.13">
                  <p:embed/>
                  <p:pic>
                    <p:nvPicPr>
                      <p:cNvPr id="4" name="Αντικείμενο 3">
                        <a:extLst>
                          <a:ext uri="{FF2B5EF4-FFF2-40B4-BE49-F238E27FC236}">
                            <a16:creationId xmlns:a16="http://schemas.microsoft.com/office/drawing/2014/main" id="{B4EE6790-4D12-4D70-1C73-1719723C7805}"/>
                          </a:ext>
                        </a:extLst>
                      </p:cNvPr>
                      <p:cNvPicPr/>
                      <p:nvPr/>
                    </p:nvPicPr>
                    <p:blipFill>
                      <a:blip r:embed="rId5"/>
                      <a:stretch>
                        <a:fillRect/>
                      </a:stretch>
                    </p:blipFill>
                    <p:spPr>
                      <a:xfrm>
                        <a:off x="2686843" y="4275095"/>
                        <a:ext cx="3770313" cy="2365375"/>
                      </a:xfrm>
                      <a:prstGeom prst="rect">
                        <a:avLst/>
                      </a:prstGeom>
                    </p:spPr>
                  </p:pic>
                </p:oleObj>
              </mc:Fallback>
            </mc:AlternateContent>
          </a:graphicData>
        </a:graphic>
      </p:graphicFrame>
    </p:spTree>
    <p:extLst>
      <p:ext uri="{BB962C8B-B14F-4D97-AF65-F5344CB8AC3E}">
        <p14:creationId xmlns:p14="http://schemas.microsoft.com/office/powerpoint/2010/main" val="3140181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Αντικείμενο 1">
            <a:extLst>
              <a:ext uri="{FF2B5EF4-FFF2-40B4-BE49-F238E27FC236}">
                <a16:creationId xmlns:a16="http://schemas.microsoft.com/office/drawing/2014/main" id="{6253BB52-B873-7FC4-CD1A-BF273F8E0C77}"/>
              </a:ext>
            </a:extLst>
          </p:cNvPr>
          <p:cNvGraphicFramePr>
            <a:graphicFrameLocks noChangeAspect="1"/>
          </p:cNvGraphicFramePr>
          <p:nvPr/>
        </p:nvGraphicFramePr>
        <p:xfrm>
          <a:off x="742098" y="-62661"/>
          <a:ext cx="7094538" cy="2049404"/>
        </p:xfrm>
        <a:graphic>
          <a:graphicData uri="http://schemas.openxmlformats.org/presentationml/2006/ole">
            <mc:AlternateContent xmlns:mc="http://schemas.openxmlformats.org/markup-compatibility/2006">
              <mc:Choice xmlns:v="urn:schemas-microsoft-com:vml" Requires="v">
                <p:oleObj name="Image" r:id="rId2" imgW="7094264" imgH="2377369" progId="Photoshop.Image.13">
                  <p:embed/>
                </p:oleObj>
              </mc:Choice>
              <mc:Fallback>
                <p:oleObj name="Image" r:id="rId2" imgW="7094264" imgH="2377369" progId="Photoshop.Image.13">
                  <p:embed/>
                  <p:pic>
                    <p:nvPicPr>
                      <p:cNvPr id="2" name="Αντικείμενο 1">
                        <a:extLst>
                          <a:ext uri="{FF2B5EF4-FFF2-40B4-BE49-F238E27FC236}">
                            <a16:creationId xmlns:a16="http://schemas.microsoft.com/office/drawing/2014/main" id="{6253BB52-B873-7FC4-CD1A-BF273F8E0C77}"/>
                          </a:ext>
                        </a:extLst>
                      </p:cNvPr>
                      <p:cNvPicPr/>
                      <p:nvPr/>
                    </p:nvPicPr>
                    <p:blipFill>
                      <a:blip r:embed="rId3"/>
                      <a:stretch>
                        <a:fillRect/>
                      </a:stretch>
                    </p:blipFill>
                    <p:spPr>
                      <a:xfrm>
                        <a:off x="742098" y="-62661"/>
                        <a:ext cx="7094538" cy="2049404"/>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0810E06D-32D9-ADD1-CABF-D82DCFA6BDE8}"/>
              </a:ext>
            </a:extLst>
          </p:cNvPr>
          <p:cNvSpPr txBox="1"/>
          <p:nvPr/>
        </p:nvSpPr>
        <p:spPr>
          <a:xfrm>
            <a:off x="180614" y="1833275"/>
            <a:ext cx="7581207" cy="830997"/>
          </a:xfrm>
          <a:prstGeom prst="rect">
            <a:avLst/>
          </a:prstGeom>
          <a:noFill/>
        </p:spPr>
        <p:txBody>
          <a:bodyPr wrap="square" rtlCol="0">
            <a:spAutoFit/>
          </a:bodyPr>
          <a:lstStyle/>
          <a:p>
            <a:endParaRPr lang="en-US" sz="1600" dirty="0"/>
          </a:p>
          <a:p>
            <a:r>
              <a:rPr lang="en-US" sz="1600" b="1" dirty="0">
                <a:solidFill>
                  <a:srgbClr val="FF0000"/>
                </a:solidFill>
              </a:rPr>
              <a:t>The best predictive model for the whole cohort entailed a combination of </a:t>
            </a:r>
            <a:r>
              <a:rPr lang="en-US" sz="1600" b="1" dirty="0" err="1">
                <a:solidFill>
                  <a:srgbClr val="FF0000"/>
                </a:solidFill>
              </a:rPr>
              <a:t>tumour</a:t>
            </a:r>
            <a:r>
              <a:rPr lang="en-US" sz="1600" b="1" dirty="0">
                <a:solidFill>
                  <a:srgbClr val="FF0000"/>
                </a:solidFill>
              </a:rPr>
              <a:t>-free distance (TFD) ≤ 3.5 mm and LN positivity.</a:t>
            </a:r>
            <a:endParaRPr lang="el-GR" sz="1600" dirty="0"/>
          </a:p>
        </p:txBody>
      </p:sp>
      <p:graphicFrame>
        <p:nvGraphicFramePr>
          <p:cNvPr id="4" name="Αντικείμενο 3">
            <a:extLst>
              <a:ext uri="{FF2B5EF4-FFF2-40B4-BE49-F238E27FC236}">
                <a16:creationId xmlns:a16="http://schemas.microsoft.com/office/drawing/2014/main" id="{3452982F-B153-9E60-85C9-C9A9556F9B99}"/>
              </a:ext>
            </a:extLst>
          </p:cNvPr>
          <p:cNvGraphicFramePr>
            <a:graphicFrameLocks noChangeAspect="1"/>
          </p:cNvGraphicFramePr>
          <p:nvPr/>
        </p:nvGraphicFramePr>
        <p:xfrm>
          <a:off x="1156054" y="2664273"/>
          <a:ext cx="6266626" cy="1724848"/>
        </p:xfrm>
        <a:graphic>
          <a:graphicData uri="http://schemas.openxmlformats.org/presentationml/2006/ole">
            <mc:AlternateContent xmlns:mc="http://schemas.openxmlformats.org/markup-compatibility/2006">
              <mc:Choice xmlns:v="urn:schemas-microsoft-com:vml" Requires="v">
                <p:oleObj name="Image" r:id="rId4" imgW="6754227" imgH="2123369" progId="Photoshop.Image.13">
                  <p:embed/>
                </p:oleObj>
              </mc:Choice>
              <mc:Fallback>
                <p:oleObj name="Image" r:id="rId4" imgW="6754227" imgH="2123369" progId="Photoshop.Image.13">
                  <p:embed/>
                  <p:pic>
                    <p:nvPicPr>
                      <p:cNvPr id="4" name="Αντικείμενο 3">
                        <a:extLst>
                          <a:ext uri="{FF2B5EF4-FFF2-40B4-BE49-F238E27FC236}">
                            <a16:creationId xmlns:a16="http://schemas.microsoft.com/office/drawing/2014/main" id="{3452982F-B153-9E60-85C9-C9A9556F9B99}"/>
                          </a:ext>
                        </a:extLst>
                      </p:cNvPr>
                      <p:cNvPicPr/>
                      <p:nvPr/>
                    </p:nvPicPr>
                    <p:blipFill>
                      <a:blip r:embed="rId5"/>
                      <a:stretch>
                        <a:fillRect/>
                      </a:stretch>
                    </p:blipFill>
                    <p:spPr>
                      <a:xfrm>
                        <a:off x="1156054" y="2664273"/>
                        <a:ext cx="6266626" cy="1724848"/>
                      </a:xfrm>
                      <a:prstGeom prst="rect">
                        <a:avLst/>
                      </a:prstGeom>
                    </p:spPr>
                  </p:pic>
                </p:oleObj>
              </mc:Fallback>
            </mc:AlternateContent>
          </a:graphicData>
        </a:graphic>
      </p:graphicFrame>
      <p:graphicFrame>
        <p:nvGraphicFramePr>
          <p:cNvPr id="5" name="Αντικείμενο 4">
            <a:extLst>
              <a:ext uri="{FF2B5EF4-FFF2-40B4-BE49-F238E27FC236}">
                <a16:creationId xmlns:a16="http://schemas.microsoft.com/office/drawing/2014/main" id="{17EA9F2E-F23A-A2D1-4C43-4BBA205E945B}"/>
              </a:ext>
            </a:extLst>
          </p:cNvPr>
          <p:cNvGraphicFramePr>
            <a:graphicFrameLocks noChangeAspect="1"/>
          </p:cNvGraphicFramePr>
          <p:nvPr/>
        </p:nvGraphicFramePr>
        <p:xfrm>
          <a:off x="321098" y="4389121"/>
          <a:ext cx="2975755" cy="2197966"/>
        </p:xfrm>
        <a:graphic>
          <a:graphicData uri="http://schemas.openxmlformats.org/presentationml/2006/ole">
            <mc:AlternateContent xmlns:mc="http://schemas.openxmlformats.org/markup-compatibility/2006">
              <mc:Choice xmlns:v="urn:schemas-microsoft-com:vml" Requires="v">
                <p:oleObj name="Image" r:id="rId6" imgW="3275631" imgH="2688167" progId="Photoshop.Image.13">
                  <p:embed/>
                </p:oleObj>
              </mc:Choice>
              <mc:Fallback>
                <p:oleObj name="Image" r:id="rId6" imgW="3275631" imgH="2688167" progId="Photoshop.Image.13">
                  <p:embed/>
                  <p:pic>
                    <p:nvPicPr>
                      <p:cNvPr id="5" name="Αντικείμενο 4">
                        <a:extLst>
                          <a:ext uri="{FF2B5EF4-FFF2-40B4-BE49-F238E27FC236}">
                            <a16:creationId xmlns:a16="http://schemas.microsoft.com/office/drawing/2014/main" id="{17EA9F2E-F23A-A2D1-4C43-4BBA205E945B}"/>
                          </a:ext>
                        </a:extLst>
                      </p:cNvPr>
                      <p:cNvPicPr/>
                      <p:nvPr/>
                    </p:nvPicPr>
                    <p:blipFill>
                      <a:blip r:embed="rId7"/>
                      <a:stretch>
                        <a:fillRect/>
                      </a:stretch>
                    </p:blipFill>
                    <p:spPr>
                      <a:xfrm>
                        <a:off x="321098" y="4389121"/>
                        <a:ext cx="2975755" cy="219796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2D0472DC-BF98-ACEF-52E1-10C9D45BC18E}"/>
              </a:ext>
            </a:extLst>
          </p:cNvPr>
          <p:cNvSpPr txBox="1"/>
          <p:nvPr/>
        </p:nvSpPr>
        <p:spPr>
          <a:xfrm>
            <a:off x="3671960" y="5257562"/>
            <a:ext cx="4881837" cy="1600438"/>
          </a:xfrm>
          <a:prstGeom prst="rect">
            <a:avLst/>
          </a:prstGeom>
          <a:noFill/>
        </p:spPr>
        <p:txBody>
          <a:bodyPr wrap="square" rtlCol="0">
            <a:spAutoFit/>
          </a:bodyPr>
          <a:lstStyle/>
          <a:p>
            <a:r>
              <a:rPr lang="en-US" sz="1400" b="1" dirty="0"/>
              <a:t>Inverse relationship between TFD and presents of LN + suggesting its implementation for recurrence risk stratification and primary treatment triage</a:t>
            </a:r>
          </a:p>
          <a:p>
            <a:endParaRPr lang="en-US" sz="1200" dirty="0"/>
          </a:p>
          <a:p>
            <a:r>
              <a:rPr lang="en-US" sz="1400" dirty="0"/>
              <a:t>Kaplan–Meier recurrence-free survival (RFS) curve for Model 2 in the whole cohort.</a:t>
            </a:r>
            <a:endParaRPr lang="el-GR" sz="1400" dirty="0"/>
          </a:p>
          <a:p>
            <a:endParaRPr lang="el-GR" sz="1400" dirty="0"/>
          </a:p>
        </p:txBody>
      </p:sp>
      <p:sp>
        <p:nvSpPr>
          <p:cNvPr id="8" name="TextBox 7">
            <a:extLst>
              <a:ext uri="{FF2B5EF4-FFF2-40B4-BE49-F238E27FC236}">
                <a16:creationId xmlns:a16="http://schemas.microsoft.com/office/drawing/2014/main" id="{286E2D65-5B98-45FF-B298-9A23ED833B1E}"/>
              </a:ext>
            </a:extLst>
          </p:cNvPr>
          <p:cNvSpPr txBox="1"/>
          <p:nvPr/>
        </p:nvSpPr>
        <p:spPr>
          <a:xfrm>
            <a:off x="2856278" y="4601492"/>
            <a:ext cx="7697585" cy="338554"/>
          </a:xfrm>
          <a:prstGeom prst="rect">
            <a:avLst/>
          </a:prstGeom>
          <a:noFill/>
        </p:spPr>
        <p:txBody>
          <a:bodyPr wrap="square" rtlCol="0">
            <a:spAutoFit/>
          </a:bodyPr>
          <a:lstStyle/>
          <a:p>
            <a:r>
              <a:rPr lang="el-GR" sz="1600" dirty="0">
                <a:solidFill>
                  <a:srgbClr val="FF0000"/>
                </a:solidFill>
              </a:rPr>
              <a:t>Τ</a:t>
            </a:r>
            <a:r>
              <a:rPr lang="en-US" sz="1600" dirty="0">
                <a:solidFill>
                  <a:srgbClr val="FF0000"/>
                </a:solidFill>
              </a:rPr>
              <a:t>FD </a:t>
            </a:r>
            <a:r>
              <a:rPr lang="en-US" sz="1600" dirty="0">
                <a:solidFill>
                  <a:srgbClr val="FF0000"/>
                </a:solidFill>
                <a:sym typeface="Symbol" panose="05050102010706020507" pitchFamily="18" charset="2"/>
              </a:rPr>
              <a:t> 3,5mm  </a:t>
            </a:r>
            <a:r>
              <a:rPr lang="el-GR" sz="1600" dirty="0">
                <a:solidFill>
                  <a:srgbClr val="FF0000"/>
                </a:solidFill>
                <a:sym typeface="Symbol" panose="05050102010706020507" pitchFamily="18" charset="2"/>
              </a:rPr>
              <a:t>ανεξάρτητος προγνωστικός παράγοντας για υποτροπή</a:t>
            </a:r>
            <a:endParaRPr lang="el-GR" sz="1600" dirty="0">
              <a:solidFill>
                <a:srgbClr val="FF0000"/>
              </a:solidFill>
            </a:endParaRPr>
          </a:p>
        </p:txBody>
      </p:sp>
      <p:sp>
        <p:nvSpPr>
          <p:cNvPr id="10" name="TextBox 9">
            <a:extLst>
              <a:ext uri="{FF2B5EF4-FFF2-40B4-BE49-F238E27FC236}">
                <a16:creationId xmlns:a16="http://schemas.microsoft.com/office/drawing/2014/main" id="{D098B207-1D94-42B0-326C-BDFEDA6ABFFB}"/>
              </a:ext>
            </a:extLst>
          </p:cNvPr>
          <p:cNvSpPr txBox="1"/>
          <p:nvPr/>
        </p:nvSpPr>
        <p:spPr>
          <a:xfrm>
            <a:off x="6371705" y="878747"/>
            <a:ext cx="5278582" cy="276999"/>
          </a:xfrm>
          <a:prstGeom prst="rect">
            <a:avLst/>
          </a:prstGeom>
          <a:noFill/>
        </p:spPr>
        <p:txBody>
          <a:bodyPr wrap="square">
            <a:spAutoFit/>
          </a:bodyPr>
          <a:lstStyle/>
          <a:p>
            <a:r>
              <a:rPr lang="el-GR" sz="1200" i="1" dirty="0" err="1"/>
              <a:t>Br</a:t>
            </a:r>
            <a:r>
              <a:rPr lang="el-GR" sz="1200" i="1" dirty="0"/>
              <a:t> J </a:t>
            </a:r>
            <a:r>
              <a:rPr lang="el-GR" sz="1200" i="1" dirty="0" err="1"/>
              <a:t>Cancer</a:t>
            </a:r>
            <a:r>
              <a:rPr lang="en-US" sz="1200" i="1" dirty="0"/>
              <a:t>,</a:t>
            </a:r>
            <a:r>
              <a:rPr lang="el-GR" sz="1200" i="1" dirty="0"/>
              <a:t> 2021</a:t>
            </a:r>
          </a:p>
        </p:txBody>
      </p:sp>
    </p:spTree>
    <p:extLst>
      <p:ext uri="{BB962C8B-B14F-4D97-AF65-F5344CB8AC3E}">
        <p14:creationId xmlns:p14="http://schemas.microsoft.com/office/powerpoint/2010/main" val="2124059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4249783" y="1903166"/>
            <a:ext cx="2921056" cy="1015663"/>
          </a:xfrm>
          <a:prstGeom prst="rect">
            <a:avLst/>
          </a:prstGeom>
          <a:noFill/>
          <a:ln w="9525">
            <a:noFill/>
            <a:miter lim="800000"/>
            <a:headEnd/>
            <a:tailEnd/>
          </a:ln>
        </p:spPr>
        <p:txBody>
          <a:bodyPr wrap="square">
            <a:spAutoFit/>
          </a:bodyPr>
          <a:lstStyle/>
          <a:p>
            <a:pPr marL="87312" eaLnBrk="1" hangingPunct="1">
              <a:defRPr/>
            </a:pPr>
            <a:r>
              <a:rPr lang="en-US" sz="2000" dirty="0">
                <a:latin typeface="Calibri" pitchFamily="34" charset="0"/>
              </a:rPr>
              <a:t>0% of women with tumor size ≤ 2 cm </a:t>
            </a:r>
          </a:p>
          <a:p>
            <a:pPr marL="87312" eaLnBrk="1" hangingPunct="1">
              <a:defRPr/>
            </a:pPr>
            <a:r>
              <a:rPr lang="en-US" sz="2000" dirty="0">
                <a:latin typeface="Calibri" pitchFamily="34" charset="0"/>
              </a:rPr>
              <a:t>LVSI (-)</a:t>
            </a:r>
          </a:p>
        </p:txBody>
      </p:sp>
      <p:sp>
        <p:nvSpPr>
          <p:cNvPr id="2" name="Δεξί άγκιστρο 1">
            <a:extLst>
              <a:ext uri="{FF2B5EF4-FFF2-40B4-BE49-F238E27FC236}">
                <a16:creationId xmlns:a16="http://schemas.microsoft.com/office/drawing/2014/main" id="{7443196F-FE84-9CB5-1226-2E48AE99D436}"/>
              </a:ext>
            </a:extLst>
          </p:cNvPr>
          <p:cNvSpPr/>
          <p:nvPr/>
        </p:nvSpPr>
        <p:spPr>
          <a:xfrm>
            <a:off x="7170839" y="1919683"/>
            <a:ext cx="209006" cy="101566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1 - TextBox">
            <a:extLst>
              <a:ext uri="{FF2B5EF4-FFF2-40B4-BE49-F238E27FC236}">
                <a16:creationId xmlns:a16="http://schemas.microsoft.com/office/drawing/2014/main" id="{15C3B049-FFE6-6E82-841C-52D38557A7C2}"/>
              </a:ext>
            </a:extLst>
          </p:cNvPr>
          <p:cNvSpPr txBox="1">
            <a:spLocks noChangeArrowheads="1"/>
          </p:cNvSpPr>
          <p:nvPr/>
        </p:nvSpPr>
        <p:spPr bwMode="auto">
          <a:xfrm>
            <a:off x="7379845" y="1903165"/>
            <a:ext cx="1764155" cy="1015663"/>
          </a:xfrm>
          <a:prstGeom prst="rect">
            <a:avLst/>
          </a:prstGeom>
          <a:noFill/>
          <a:ln w="9525">
            <a:noFill/>
            <a:miter lim="800000"/>
            <a:headEnd/>
            <a:tailEnd/>
          </a:ln>
        </p:spPr>
        <p:txBody>
          <a:bodyPr wrap="square">
            <a:spAutoFit/>
          </a:bodyPr>
          <a:lstStyle/>
          <a:p>
            <a:pPr marL="87312" eaLnBrk="1" hangingPunct="1">
              <a:defRPr/>
            </a:pPr>
            <a:r>
              <a:rPr lang="en-US" sz="2000" dirty="0">
                <a:latin typeface="Calibri" pitchFamily="34" charset="0"/>
              </a:rPr>
              <a:t>had parametrial involvement</a:t>
            </a:r>
          </a:p>
        </p:txBody>
      </p:sp>
      <p:sp>
        <p:nvSpPr>
          <p:cNvPr id="5" name="1 - TextBox">
            <a:extLst>
              <a:ext uri="{FF2B5EF4-FFF2-40B4-BE49-F238E27FC236}">
                <a16:creationId xmlns:a16="http://schemas.microsoft.com/office/drawing/2014/main" id="{11591CE0-0A45-9224-A975-B7395A853584}"/>
              </a:ext>
            </a:extLst>
          </p:cNvPr>
          <p:cNvSpPr txBox="1">
            <a:spLocks noChangeArrowheads="1"/>
          </p:cNvSpPr>
          <p:nvPr/>
        </p:nvSpPr>
        <p:spPr bwMode="auto">
          <a:xfrm>
            <a:off x="4249782" y="3431340"/>
            <a:ext cx="4643392" cy="707886"/>
          </a:xfrm>
          <a:prstGeom prst="rect">
            <a:avLst/>
          </a:prstGeom>
          <a:noFill/>
          <a:ln w="9525">
            <a:noFill/>
            <a:miter lim="800000"/>
            <a:headEnd/>
            <a:tailEnd/>
          </a:ln>
        </p:spPr>
        <p:txBody>
          <a:bodyPr wrap="square">
            <a:spAutoFit/>
          </a:bodyPr>
          <a:lstStyle/>
          <a:p>
            <a:pPr marL="87312" eaLnBrk="1" hangingPunct="1">
              <a:defRPr/>
            </a:pPr>
            <a:r>
              <a:rPr lang="en-US" sz="2000" dirty="0">
                <a:latin typeface="Calibri" pitchFamily="34" charset="0"/>
              </a:rPr>
              <a:t>0,7% of pts. had a (+)LN with negative </a:t>
            </a:r>
            <a:r>
              <a:rPr lang="en-US" sz="2000" dirty="0" err="1">
                <a:latin typeface="Calibri" pitchFamily="34" charset="0"/>
              </a:rPr>
              <a:t>parametrius</a:t>
            </a:r>
            <a:endParaRPr lang="en-US" sz="2000" dirty="0">
              <a:latin typeface="Calibri" pitchFamily="34" charset="0"/>
            </a:endParaRPr>
          </a:p>
        </p:txBody>
      </p:sp>
      <p:sp>
        <p:nvSpPr>
          <p:cNvPr id="6" name="Θέση αριθμού διαφάνειας 5">
            <a:extLst>
              <a:ext uri="{FF2B5EF4-FFF2-40B4-BE49-F238E27FC236}">
                <a16:creationId xmlns:a16="http://schemas.microsoft.com/office/drawing/2014/main" id="{7070F77A-DE4B-F885-6D84-C641178D2614}"/>
              </a:ext>
            </a:extLst>
          </p:cNvPr>
          <p:cNvSpPr>
            <a:spLocks noGrp="1"/>
          </p:cNvSpPr>
          <p:nvPr>
            <p:ph type="sldNum" sz="quarter" idx="12"/>
          </p:nvPr>
        </p:nvSpPr>
        <p:spPr/>
        <p:txBody>
          <a:bodyPr/>
          <a:lstStyle/>
          <a:p>
            <a:fld id="{25D9DEF5-655B-44F4-86D4-FE63F4539B0F}" type="slidenum">
              <a:rPr lang="el-GR" smtClean="0"/>
              <a:t>64</a:t>
            </a:fld>
            <a:endParaRPr lang="el-GR"/>
          </a:p>
        </p:txBody>
      </p:sp>
    </p:spTree>
    <p:extLst>
      <p:ext uri="{BB962C8B-B14F-4D97-AF65-F5344CB8AC3E}">
        <p14:creationId xmlns:p14="http://schemas.microsoft.com/office/powerpoint/2010/main" val="1453821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F693C3-29D4-8652-A794-8BBAAB26456C}"/>
              </a:ext>
            </a:extLst>
          </p:cNvPr>
          <p:cNvSpPr txBox="1">
            <a:spLocks noChangeArrowheads="1"/>
          </p:cNvSpPr>
          <p:nvPr/>
        </p:nvSpPr>
        <p:spPr bwMode="auto">
          <a:xfrm>
            <a:off x="1682750" y="3552825"/>
            <a:ext cx="864076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50000"/>
              </a:lnSpc>
              <a:spcBef>
                <a:spcPct val="0"/>
              </a:spcBef>
            </a:pPr>
            <a:r>
              <a:rPr lang="el-GR" altLang="el-GR" sz="1800">
                <a:latin typeface="Arial" panose="020B0604020202020204" pitchFamily="34" charset="0"/>
              </a:rPr>
              <a:t>60% Ριζική Τραχηλεκτομή </a:t>
            </a:r>
            <a:r>
              <a:rPr lang="el-GR" altLang="el-GR" sz="1800">
                <a:latin typeface="Arial" panose="020B0604020202020204" pitchFamily="34" charset="0"/>
                <a:sym typeface="Symbol" panose="05050102010706020507" pitchFamily="18" charset="2"/>
              </a:rPr>
              <a:t>  χωρίς υπολειπόμενη νόσο</a:t>
            </a:r>
          </a:p>
          <a:p>
            <a:pPr eaLnBrk="1" hangingPunct="1">
              <a:lnSpc>
                <a:spcPct val="250000"/>
              </a:lnSpc>
              <a:spcBef>
                <a:spcPct val="0"/>
              </a:spcBef>
            </a:pPr>
            <a:r>
              <a:rPr lang="el-GR" altLang="el-GR" sz="1800">
                <a:latin typeface="Arial" panose="020B0604020202020204" pitchFamily="34" charset="0"/>
                <a:sym typeface="Symbol" panose="05050102010706020507" pitchFamily="18" charset="2"/>
              </a:rPr>
              <a:t>Λιγότερο Ριζικό χ/ο ?</a:t>
            </a:r>
          </a:p>
          <a:p>
            <a:pPr eaLnBrk="1" hangingPunct="1">
              <a:lnSpc>
                <a:spcPct val="250000"/>
              </a:lnSpc>
              <a:spcBef>
                <a:spcPct val="0"/>
              </a:spcBef>
            </a:pPr>
            <a:endParaRPr lang="el-GR" altLang="el-GR" sz="1800">
              <a:latin typeface="Arial" panose="020B0604020202020204" pitchFamily="34" charset="0"/>
            </a:endParaRPr>
          </a:p>
        </p:txBody>
      </p:sp>
      <p:sp>
        <p:nvSpPr>
          <p:cNvPr id="3" name="TextBox 2">
            <a:extLst>
              <a:ext uri="{FF2B5EF4-FFF2-40B4-BE49-F238E27FC236}">
                <a16:creationId xmlns:a16="http://schemas.microsoft.com/office/drawing/2014/main" id="{FF0BCE81-AD5B-A085-16BF-0405A7F081E0}"/>
              </a:ext>
            </a:extLst>
          </p:cNvPr>
          <p:cNvSpPr txBox="1">
            <a:spLocks noChangeArrowheads="1"/>
          </p:cNvSpPr>
          <p:nvPr/>
        </p:nvSpPr>
        <p:spPr bwMode="auto">
          <a:xfrm>
            <a:off x="1611313" y="1908175"/>
            <a:ext cx="86407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50000"/>
              </a:lnSpc>
              <a:spcBef>
                <a:spcPct val="0"/>
              </a:spcBef>
            </a:pPr>
            <a:r>
              <a:rPr lang="el-GR" altLang="el-GR" sz="1800">
                <a:latin typeface="Arial" panose="020B0604020202020204" pitchFamily="34" charset="0"/>
              </a:rPr>
              <a:t>Κωνοειδής εκτομή</a:t>
            </a:r>
          </a:p>
          <a:p>
            <a:pPr eaLnBrk="1" hangingPunct="1">
              <a:lnSpc>
                <a:spcPct val="250000"/>
              </a:lnSpc>
              <a:spcBef>
                <a:spcPct val="0"/>
              </a:spcBef>
            </a:pPr>
            <a:r>
              <a:rPr lang="el-GR" altLang="el-GR" sz="1800">
                <a:latin typeface="Arial" panose="020B0604020202020204" pitchFamily="34" charset="0"/>
              </a:rPr>
              <a:t>Απλή υστερεκτομή</a:t>
            </a:r>
          </a:p>
        </p:txBody>
      </p:sp>
      <p:grpSp>
        <p:nvGrpSpPr>
          <p:cNvPr id="4" name="Ομάδα 17">
            <a:extLst>
              <a:ext uri="{FF2B5EF4-FFF2-40B4-BE49-F238E27FC236}">
                <a16:creationId xmlns:a16="http://schemas.microsoft.com/office/drawing/2014/main" id="{13A500C4-238D-4A6F-11C7-EBA88F849A40}"/>
              </a:ext>
            </a:extLst>
          </p:cNvPr>
          <p:cNvGrpSpPr>
            <a:grpSpLocks/>
          </p:cNvGrpSpPr>
          <p:nvPr/>
        </p:nvGrpSpPr>
        <p:grpSpPr bwMode="auto">
          <a:xfrm>
            <a:off x="1971675" y="1116013"/>
            <a:ext cx="4103688" cy="996950"/>
            <a:chOff x="539552" y="1052736"/>
            <a:chExt cx="4104456" cy="997454"/>
          </a:xfrm>
        </p:grpSpPr>
        <p:cxnSp>
          <p:nvCxnSpPr>
            <p:cNvPr id="5" name="Ευθεία γραμμή σύνδεσης 4">
              <a:extLst>
                <a:ext uri="{FF2B5EF4-FFF2-40B4-BE49-F238E27FC236}">
                  <a16:creationId xmlns:a16="http://schemas.microsoft.com/office/drawing/2014/main" id="{AE5ED067-C48D-2050-DE62-29F40308895C}"/>
                </a:ext>
              </a:extLst>
            </p:cNvPr>
            <p:cNvCxnSpPr/>
            <p:nvPr/>
          </p:nvCxnSpPr>
          <p:spPr>
            <a:xfrm flipV="1">
              <a:off x="539552" y="1052736"/>
              <a:ext cx="4104456" cy="91803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Ευθεία γραμμή σύνδεσης 6">
              <a:extLst>
                <a:ext uri="{FF2B5EF4-FFF2-40B4-BE49-F238E27FC236}">
                  <a16:creationId xmlns:a16="http://schemas.microsoft.com/office/drawing/2014/main" id="{0A1DA5F0-6CA8-26F8-FBAD-1B1FE86CB536}"/>
                </a:ext>
              </a:extLst>
            </p:cNvPr>
            <p:cNvCxnSpPr/>
            <p:nvPr/>
          </p:nvCxnSpPr>
          <p:spPr>
            <a:xfrm>
              <a:off x="684042" y="1052736"/>
              <a:ext cx="3888515" cy="99745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Box 1">
            <a:extLst>
              <a:ext uri="{FF2B5EF4-FFF2-40B4-BE49-F238E27FC236}">
                <a16:creationId xmlns:a16="http://schemas.microsoft.com/office/drawing/2014/main" id="{AC30BDB7-6D03-B724-012E-1D3582909959}"/>
              </a:ext>
            </a:extLst>
          </p:cNvPr>
          <p:cNvSpPr txBox="1">
            <a:spLocks noChangeArrowheads="1"/>
          </p:cNvSpPr>
          <p:nvPr/>
        </p:nvSpPr>
        <p:spPr bwMode="auto">
          <a:xfrm>
            <a:off x="1763713" y="549275"/>
            <a:ext cx="86407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50000"/>
              </a:lnSpc>
              <a:spcBef>
                <a:spcPct val="0"/>
              </a:spcBef>
            </a:pPr>
            <a:r>
              <a:rPr lang="en-US" altLang="el-GR" sz="1800" dirty="0" err="1">
                <a:latin typeface="Arial" panose="020B0604020202020204" pitchFamily="34" charset="0"/>
              </a:rPr>
              <a:t>st.</a:t>
            </a:r>
            <a:r>
              <a:rPr lang="en-US" altLang="el-GR" sz="1800" dirty="0">
                <a:latin typeface="Arial" panose="020B0604020202020204" pitchFamily="34" charset="0"/>
              </a:rPr>
              <a:t> IA2 – IB1 </a:t>
            </a:r>
          </a:p>
          <a:p>
            <a:pPr eaLnBrk="1" hangingPunct="1">
              <a:lnSpc>
                <a:spcPct val="250000"/>
              </a:lnSpc>
              <a:spcBef>
                <a:spcPct val="0"/>
              </a:spcBef>
            </a:pPr>
            <a:r>
              <a:rPr lang="el-GR" altLang="el-GR" sz="1800" dirty="0">
                <a:latin typeface="Arial" panose="020B0604020202020204" pitchFamily="34" charset="0"/>
              </a:rPr>
              <a:t>Ριζική υστερεκτομή / Ριζική </a:t>
            </a:r>
            <a:r>
              <a:rPr lang="el-GR" altLang="el-GR" sz="1800" dirty="0" err="1">
                <a:latin typeface="Arial" panose="020B0604020202020204" pitchFamily="34" charset="0"/>
              </a:rPr>
              <a:t>τραχηλεκτομή</a:t>
            </a:r>
            <a:endParaRPr lang="el-GR" altLang="el-GR" sz="1800" dirty="0">
              <a:latin typeface="Arial" panose="020B0604020202020204" pitchFamily="34" charset="0"/>
            </a:endParaRPr>
          </a:p>
        </p:txBody>
      </p:sp>
      <p:sp>
        <p:nvSpPr>
          <p:cNvPr id="113670" name="8 - TextBox">
            <a:extLst>
              <a:ext uri="{FF2B5EF4-FFF2-40B4-BE49-F238E27FC236}">
                <a16:creationId xmlns:a16="http://schemas.microsoft.com/office/drawing/2014/main" id="{6062721E-F3B6-1022-04CD-D161E7292AF9}"/>
              </a:ext>
            </a:extLst>
          </p:cNvPr>
          <p:cNvSpPr txBox="1">
            <a:spLocks noChangeArrowheads="1"/>
          </p:cNvSpPr>
          <p:nvPr/>
        </p:nvSpPr>
        <p:spPr bwMode="auto">
          <a:xfrm>
            <a:off x="5364163" y="6237288"/>
            <a:ext cx="6553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i="1">
                <a:latin typeface="Arial" panose="020B0604020202020204" pitchFamily="34" charset="0"/>
              </a:rPr>
              <a:t>S</a:t>
            </a:r>
            <a:r>
              <a:rPr lang="de-DE" altLang="el-GR" sz="1200" i="1">
                <a:latin typeface="Arial" panose="020B0604020202020204" pitchFamily="34" charset="0"/>
              </a:rPr>
              <a:t>chmeler</a:t>
            </a:r>
            <a:r>
              <a:rPr lang="el-GR" altLang="el-GR" sz="1200" i="1">
                <a:latin typeface="Arial" panose="020B0604020202020204" pitchFamily="34" charset="0"/>
              </a:rPr>
              <a:t> ΚΜ </a:t>
            </a:r>
            <a:r>
              <a:rPr lang="en-US" altLang="el-GR" sz="1200" i="1">
                <a:latin typeface="Arial" panose="020B0604020202020204" pitchFamily="34" charset="0"/>
              </a:rPr>
              <a:t>et al. Gynecol Oncol, 2011.</a:t>
            </a:r>
            <a:endParaRPr lang="el-GR" altLang="el-GR" sz="1200" i="1">
              <a:latin typeface="Arial" panose="020B0604020202020204" pitchFamily="34" charset="0"/>
            </a:endParaRPr>
          </a:p>
        </p:txBody>
      </p:sp>
    </p:spTree>
    <p:extLst>
      <p:ext uri="{BB962C8B-B14F-4D97-AF65-F5344CB8AC3E}">
        <p14:creationId xmlns:p14="http://schemas.microsoft.com/office/powerpoint/2010/main" val="2272275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466725" y="706328"/>
            <a:ext cx="3608886" cy="2805063"/>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St IA2 – IB1, </a:t>
            </a:r>
            <a:r>
              <a:rPr lang="en-US" sz="2400" dirty="0" err="1">
                <a:latin typeface="Calibri" pitchFamily="34" charset="0"/>
              </a:rPr>
              <a:t>Cacx</a:t>
            </a:r>
            <a:endParaRPr lang="en-US" sz="2400" dirty="0">
              <a:latin typeface="Calibri" pitchFamily="34" charset="0"/>
            </a:endParaRPr>
          </a:p>
          <a:p>
            <a:pPr marL="87312" eaLnBrk="1" hangingPunct="1">
              <a:lnSpc>
                <a:spcPct val="150000"/>
              </a:lnSpc>
              <a:defRPr/>
            </a:pPr>
            <a:r>
              <a:rPr lang="en-US" sz="2400" dirty="0">
                <a:latin typeface="Calibri" pitchFamily="34" charset="0"/>
              </a:rPr>
              <a:t>low risk &lt;10 mm invasion on diagnostic path</a:t>
            </a:r>
          </a:p>
          <a:p>
            <a:pPr marL="87312" eaLnBrk="1" hangingPunct="1">
              <a:lnSpc>
                <a:spcPct val="150000"/>
              </a:lnSpc>
              <a:defRPr/>
            </a:pPr>
            <a:endParaRPr lang="en-US" sz="2400" dirty="0">
              <a:latin typeface="Calibri" pitchFamily="34" charset="0"/>
            </a:endParaRPr>
          </a:p>
          <a:p>
            <a:pPr marL="87312" eaLnBrk="1" hangingPunct="1">
              <a:lnSpc>
                <a:spcPct val="150000"/>
              </a:lnSpc>
              <a:defRPr/>
            </a:pPr>
            <a:r>
              <a:rPr lang="en-US" sz="2400" dirty="0">
                <a:latin typeface="Calibri" pitchFamily="34" charset="0"/>
              </a:rPr>
              <a:t>≤ 2 cm</a:t>
            </a:r>
          </a:p>
        </p:txBody>
      </p:sp>
      <p:sp>
        <p:nvSpPr>
          <p:cNvPr id="3" name="Δεξί άγκιστρο 2">
            <a:extLst>
              <a:ext uri="{FF2B5EF4-FFF2-40B4-BE49-F238E27FC236}">
                <a16:creationId xmlns:a16="http://schemas.microsoft.com/office/drawing/2014/main" id="{C14F8E65-549E-284B-C039-80751A71345D}"/>
              </a:ext>
            </a:extLst>
          </p:cNvPr>
          <p:cNvSpPr/>
          <p:nvPr/>
        </p:nvSpPr>
        <p:spPr>
          <a:xfrm>
            <a:off x="3866605" y="833083"/>
            <a:ext cx="209006" cy="259591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1 - TextBox">
            <a:extLst>
              <a:ext uri="{FF2B5EF4-FFF2-40B4-BE49-F238E27FC236}">
                <a16:creationId xmlns:a16="http://schemas.microsoft.com/office/drawing/2014/main" id="{8EF0315D-428D-E033-EFA7-D2D54BF3CEE9}"/>
              </a:ext>
            </a:extLst>
          </p:cNvPr>
          <p:cNvSpPr txBox="1">
            <a:spLocks noChangeArrowheads="1"/>
          </p:cNvSpPr>
          <p:nvPr/>
        </p:nvSpPr>
        <p:spPr bwMode="auto">
          <a:xfrm>
            <a:off x="4292510" y="1166393"/>
            <a:ext cx="4180930" cy="2262607"/>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Radical Hysterectomy + BPLND</a:t>
            </a:r>
          </a:p>
          <a:p>
            <a:pPr marL="87312" eaLnBrk="1" hangingPunct="1">
              <a:lnSpc>
                <a:spcPct val="150000"/>
              </a:lnSpc>
              <a:defRPr/>
            </a:pPr>
            <a:endParaRPr lang="en-US" sz="1050" dirty="0">
              <a:latin typeface="Calibri" pitchFamily="34" charset="0"/>
            </a:endParaRPr>
          </a:p>
          <a:p>
            <a:pPr marL="87312" eaLnBrk="1" hangingPunct="1">
              <a:lnSpc>
                <a:spcPct val="150000"/>
              </a:lnSpc>
              <a:defRPr/>
            </a:pPr>
            <a:r>
              <a:rPr lang="en-US" sz="2400" dirty="0">
                <a:latin typeface="Calibri" pitchFamily="34" charset="0"/>
              </a:rPr>
              <a:t>                         vs</a:t>
            </a:r>
          </a:p>
          <a:p>
            <a:pPr marL="87312" eaLnBrk="1" hangingPunct="1">
              <a:lnSpc>
                <a:spcPct val="150000"/>
              </a:lnSpc>
              <a:defRPr/>
            </a:pPr>
            <a:endParaRPr lang="en-US" sz="1200" dirty="0">
              <a:latin typeface="Calibri" pitchFamily="34" charset="0"/>
            </a:endParaRPr>
          </a:p>
          <a:p>
            <a:pPr marL="87312" eaLnBrk="1" hangingPunct="1">
              <a:lnSpc>
                <a:spcPct val="150000"/>
              </a:lnSpc>
              <a:defRPr/>
            </a:pPr>
            <a:r>
              <a:rPr lang="en-US" sz="2400" dirty="0">
                <a:latin typeface="Calibri" pitchFamily="34" charset="0"/>
              </a:rPr>
              <a:t>Simple Hysterectomy + BPLND</a:t>
            </a:r>
          </a:p>
        </p:txBody>
      </p:sp>
      <p:sp>
        <p:nvSpPr>
          <p:cNvPr id="2" name="1 - TextBox">
            <a:extLst>
              <a:ext uri="{FF2B5EF4-FFF2-40B4-BE49-F238E27FC236}">
                <a16:creationId xmlns:a16="http://schemas.microsoft.com/office/drawing/2014/main" id="{E1FF424C-B27A-39E6-18AC-04063D22DE20}"/>
              </a:ext>
            </a:extLst>
          </p:cNvPr>
          <p:cNvSpPr txBox="1">
            <a:spLocks noChangeArrowheads="1"/>
          </p:cNvSpPr>
          <p:nvPr/>
        </p:nvSpPr>
        <p:spPr bwMode="auto">
          <a:xfrm>
            <a:off x="522107" y="5435845"/>
            <a:ext cx="8359411" cy="589072"/>
          </a:xfrm>
          <a:prstGeom prst="rect">
            <a:avLst/>
          </a:prstGeom>
          <a:noFill/>
          <a:ln w="9525">
            <a:noFill/>
            <a:miter lim="800000"/>
            <a:headEnd/>
            <a:tailEnd/>
          </a:ln>
        </p:spPr>
        <p:txBody>
          <a:bodyPr wrap="square">
            <a:spAutoFit/>
          </a:bodyPr>
          <a:lstStyle/>
          <a:p>
            <a:pPr marL="87312" algn="ctr" eaLnBrk="1" hangingPunct="1">
              <a:lnSpc>
                <a:spcPct val="150000"/>
              </a:lnSpc>
              <a:defRPr/>
            </a:pPr>
            <a:r>
              <a:rPr lang="en-US" sz="2400" dirty="0">
                <a:latin typeface="Calibri" pitchFamily="34" charset="0"/>
              </a:rPr>
              <a:t>Assessing the oncologic outcomes of less radical procedures</a:t>
            </a:r>
          </a:p>
        </p:txBody>
      </p:sp>
      <p:sp>
        <p:nvSpPr>
          <p:cNvPr id="5" name="Θέση αριθμού διαφάνειας 4">
            <a:extLst>
              <a:ext uri="{FF2B5EF4-FFF2-40B4-BE49-F238E27FC236}">
                <a16:creationId xmlns:a16="http://schemas.microsoft.com/office/drawing/2014/main" id="{97DF8A04-F2B1-D232-D452-1F932E37B873}"/>
              </a:ext>
            </a:extLst>
          </p:cNvPr>
          <p:cNvSpPr>
            <a:spLocks noGrp="1"/>
          </p:cNvSpPr>
          <p:nvPr>
            <p:ph type="sldNum" sz="quarter" idx="12"/>
          </p:nvPr>
        </p:nvSpPr>
        <p:spPr/>
        <p:txBody>
          <a:bodyPr/>
          <a:lstStyle/>
          <a:p>
            <a:fld id="{25D9DEF5-655B-44F4-86D4-FE63F4539B0F}" type="slidenum">
              <a:rPr lang="el-GR" smtClean="0"/>
              <a:t>66</a:t>
            </a:fld>
            <a:endParaRPr lang="el-GR"/>
          </a:p>
        </p:txBody>
      </p:sp>
    </p:spTree>
    <p:extLst>
      <p:ext uri="{BB962C8B-B14F-4D97-AF65-F5344CB8AC3E}">
        <p14:creationId xmlns:p14="http://schemas.microsoft.com/office/powerpoint/2010/main" val="875234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01E878-3DD2-39E0-1B64-B2B0F64AF7AC}"/>
              </a:ext>
            </a:extLst>
          </p:cNvPr>
          <p:cNvSpPr txBox="1">
            <a:spLocks noChangeArrowheads="1"/>
          </p:cNvSpPr>
          <p:nvPr/>
        </p:nvSpPr>
        <p:spPr bwMode="auto">
          <a:xfrm>
            <a:off x="487363" y="3429000"/>
            <a:ext cx="8424862" cy="290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nSpc>
                <a:spcPct val="150000"/>
              </a:lnSpc>
              <a:spcBef>
                <a:spcPct val="0"/>
              </a:spcBef>
            </a:pPr>
            <a:r>
              <a:rPr lang="en-US" sz="1800" dirty="0"/>
              <a:t>F/u  4.5 years, </a:t>
            </a:r>
            <a:r>
              <a:rPr lang="en-US" sz="1800" b="1" dirty="0">
                <a:solidFill>
                  <a:srgbClr val="C00000"/>
                </a:solidFill>
              </a:rPr>
              <a:t>pelvic recurrence at 3 years was 2.17% RH group</a:t>
            </a:r>
          </a:p>
          <a:p>
            <a:pPr>
              <a:lnSpc>
                <a:spcPct val="150000"/>
              </a:lnSpc>
              <a:spcBef>
                <a:spcPct val="0"/>
              </a:spcBef>
              <a:buNone/>
            </a:pPr>
            <a:r>
              <a:rPr lang="en-US" sz="1800" b="1" dirty="0">
                <a:solidFill>
                  <a:srgbClr val="C00000"/>
                </a:solidFill>
              </a:rPr>
              <a:t>									          2.52% in SH group </a:t>
            </a:r>
          </a:p>
          <a:p>
            <a:pPr>
              <a:lnSpc>
                <a:spcPct val="150000"/>
              </a:lnSpc>
              <a:spcBef>
                <a:spcPct val="0"/>
              </a:spcBef>
              <a:buNone/>
            </a:pPr>
            <a:endParaRPr lang="en-US" altLang="el-GR" sz="1600" dirty="0"/>
          </a:p>
          <a:p>
            <a:pPr marL="285750" indent="-285750">
              <a:lnSpc>
                <a:spcPct val="150000"/>
              </a:lnSpc>
              <a:spcBef>
                <a:spcPct val="0"/>
              </a:spcBef>
            </a:pPr>
            <a:r>
              <a:rPr lang="en-US" sz="1800" b="1" dirty="0"/>
              <a:t>Patients with low-risk cervical cancer, simple hysterectomy was not inferior to radical hysterectomy with respect to the 3-year incidence of pelvic recurrence</a:t>
            </a:r>
            <a:endParaRPr lang="el-GR" sz="1800" b="1" dirty="0"/>
          </a:p>
          <a:p>
            <a:pPr marL="285750" indent="-285750">
              <a:lnSpc>
                <a:spcPct val="150000"/>
              </a:lnSpc>
              <a:spcBef>
                <a:spcPct val="0"/>
              </a:spcBef>
            </a:pPr>
            <a:endParaRPr lang="en-US" sz="1800" b="1" dirty="0"/>
          </a:p>
          <a:p>
            <a:pPr marL="285750" indent="-285750">
              <a:lnSpc>
                <a:spcPct val="150000"/>
              </a:lnSpc>
              <a:spcBef>
                <a:spcPct val="0"/>
              </a:spcBef>
            </a:pPr>
            <a:r>
              <a:rPr lang="el-GR" altLang="el-GR" sz="1800" b="1" dirty="0">
                <a:solidFill>
                  <a:srgbClr val="C00000"/>
                </a:solidFill>
              </a:rPr>
              <a:t>Ριζική Υστερεκτομή </a:t>
            </a:r>
            <a:r>
              <a:rPr lang="el-GR" altLang="el-GR" sz="1800" b="1" dirty="0">
                <a:solidFill>
                  <a:srgbClr val="C00000"/>
                </a:solidFill>
                <a:sym typeface="Symbol" panose="05050102010706020507" pitchFamily="18" charset="2"/>
              </a:rPr>
              <a:t> Απλή Υστερεκτομή</a:t>
            </a:r>
            <a:endParaRPr lang="en-US" altLang="el-GR" sz="1800" b="1" dirty="0">
              <a:solidFill>
                <a:srgbClr val="C00000"/>
              </a:solidFill>
            </a:endParaRPr>
          </a:p>
        </p:txBody>
      </p:sp>
      <p:graphicFrame>
        <p:nvGraphicFramePr>
          <p:cNvPr id="125955" name="Αντικείμενο 1">
            <a:extLst>
              <a:ext uri="{FF2B5EF4-FFF2-40B4-BE49-F238E27FC236}">
                <a16:creationId xmlns:a16="http://schemas.microsoft.com/office/drawing/2014/main" id="{DC4ACB32-6886-6276-8BC1-DFE6FD1BD12A}"/>
              </a:ext>
            </a:extLst>
          </p:cNvPr>
          <p:cNvGraphicFramePr>
            <a:graphicFrameLocks noChangeAspect="1"/>
          </p:cNvGraphicFramePr>
          <p:nvPr/>
        </p:nvGraphicFramePr>
        <p:xfrm>
          <a:off x="487363" y="118802"/>
          <a:ext cx="8405812" cy="3113617"/>
        </p:xfrm>
        <a:graphic>
          <a:graphicData uri="http://schemas.openxmlformats.org/presentationml/2006/ole">
            <mc:AlternateContent xmlns:mc="http://schemas.openxmlformats.org/markup-compatibility/2006">
              <mc:Choice xmlns:v="urn:schemas-microsoft-com:vml" Requires="v">
                <p:oleObj name="Image" r:id="rId2" imgW="15946502" imgH="6557786" progId="Photoshop.Image.16">
                  <p:embed/>
                </p:oleObj>
              </mc:Choice>
              <mc:Fallback>
                <p:oleObj name="Image" r:id="rId2" imgW="15946502" imgH="6557786" progId="Photoshop.Image.16">
                  <p:embed/>
                  <p:pic>
                    <p:nvPicPr>
                      <p:cNvPr id="125955" name="Αντικείμενο 1">
                        <a:extLst>
                          <a:ext uri="{FF2B5EF4-FFF2-40B4-BE49-F238E27FC236}">
                            <a16:creationId xmlns:a16="http://schemas.microsoft.com/office/drawing/2014/main" id="{DC4ACB32-6886-6276-8BC1-DFE6FD1BD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118802"/>
                        <a:ext cx="8405812" cy="3113617"/>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426720" y="706328"/>
            <a:ext cx="8595639" cy="1143070"/>
          </a:xfrm>
          <a:prstGeom prst="rect">
            <a:avLst/>
          </a:prstGeom>
          <a:noFill/>
          <a:ln w="9525">
            <a:noFill/>
            <a:miter lim="800000"/>
            <a:headEnd/>
            <a:tailEnd/>
          </a:ln>
        </p:spPr>
        <p:txBody>
          <a:bodyPr wrap="square">
            <a:spAutoFit/>
          </a:bodyPr>
          <a:lstStyle/>
          <a:p>
            <a:pPr marL="430212" indent="-342900" eaLnBrk="1" hangingPunct="1">
              <a:lnSpc>
                <a:spcPct val="150000"/>
              </a:lnSpc>
              <a:buFont typeface="Arial" panose="020B0604020202020204" pitchFamily="34" charset="0"/>
              <a:buChar char="•"/>
              <a:defRPr/>
            </a:pPr>
            <a:r>
              <a:rPr lang="en-US" sz="2400" dirty="0">
                <a:latin typeface="Calibri" pitchFamily="34" charset="0"/>
              </a:rPr>
              <a:t>NCCN also recommends consideration of SLN mapping at the time of surgery for early stage </a:t>
            </a:r>
            <a:r>
              <a:rPr lang="en-US" sz="2400" dirty="0" err="1">
                <a:latin typeface="Calibri" pitchFamily="34" charset="0"/>
              </a:rPr>
              <a:t>Cacx</a:t>
            </a:r>
            <a:endParaRPr lang="en-US" sz="2400" dirty="0">
              <a:latin typeface="Calibri" pitchFamily="34" charset="0"/>
            </a:endParaRPr>
          </a:p>
        </p:txBody>
      </p:sp>
      <p:sp>
        <p:nvSpPr>
          <p:cNvPr id="2" name="1 - TextBox">
            <a:extLst>
              <a:ext uri="{FF2B5EF4-FFF2-40B4-BE49-F238E27FC236}">
                <a16:creationId xmlns:a16="http://schemas.microsoft.com/office/drawing/2014/main" id="{B06A12EC-942C-0B34-40A1-E491F51540A1}"/>
              </a:ext>
            </a:extLst>
          </p:cNvPr>
          <p:cNvSpPr txBox="1">
            <a:spLocks noChangeArrowheads="1"/>
          </p:cNvSpPr>
          <p:nvPr/>
        </p:nvSpPr>
        <p:spPr bwMode="auto">
          <a:xfrm>
            <a:off x="595319" y="2227562"/>
            <a:ext cx="8258440" cy="369332"/>
          </a:xfrm>
          <a:prstGeom prst="rect">
            <a:avLst/>
          </a:prstGeom>
          <a:noFill/>
          <a:ln w="9525">
            <a:noFill/>
            <a:miter lim="800000"/>
            <a:headEnd/>
            <a:tailEnd/>
          </a:ln>
        </p:spPr>
        <p:txBody>
          <a:bodyPr wrap="square">
            <a:spAutoFit/>
          </a:bodyPr>
          <a:lstStyle/>
          <a:p>
            <a:pPr marL="87312" algn="r" eaLnBrk="1" hangingPunct="1">
              <a:defRPr/>
            </a:pPr>
            <a:r>
              <a:rPr lang="en-US" i="1" dirty="0">
                <a:latin typeface="Calibri" pitchFamily="34" charset="0"/>
              </a:rPr>
              <a:t>Cervical Cancer, NCCN, 2021</a:t>
            </a:r>
          </a:p>
        </p:txBody>
      </p:sp>
      <p:sp>
        <p:nvSpPr>
          <p:cNvPr id="3" name="Θέση αριθμού διαφάνειας 2">
            <a:extLst>
              <a:ext uri="{FF2B5EF4-FFF2-40B4-BE49-F238E27FC236}">
                <a16:creationId xmlns:a16="http://schemas.microsoft.com/office/drawing/2014/main" id="{D918984E-46EF-977E-3996-B1E92124354B}"/>
              </a:ext>
            </a:extLst>
          </p:cNvPr>
          <p:cNvSpPr>
            <a:spLocks noGrp="1"/>
          </p:cNvSpPr>
          <p:nvPr>
            <p:ph type="sldNum" sz="quarter" idx="12"/>
          </p:nvPr>
        </p:nvSpPr>
        <p:spPr/>
        <p:txBody>
          <a:bodyPr/>
          <a:lstStyle/>
          <a:p>
            <a:fld id="{25D9DEF5-655B-44F4-86D4-FE63F4539B0F}" type="slidenum">
              <a:rPr lang="el-GR" smtClean="0"/>
              <a:t>68</a:t>
            </a:fld>
            <a:endParaRPr lang="el-GR"/>
          </a:p>
        </p:txBody>
      </p:sp>
    </p:spTree>
    <p:extLst>
      <p:ext uri="{BB962C8B-B14F-4D97-AF65-F5344CB8AC3E}">
        <p14:creationId xmlns:p14="http://schemas.microsoft.com/office/powerpoint/2010/main" val="998793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 TextBox">
            <a:extLst>
              <a:ext uri="{FF2B5EF4-FFF2-40B4-BE49-F238E27FC236}">
                <a16:creationId xmlns:a16="http://schemas.microsoft.com/office/drawing/2014/main" id="{ED6A183E-1CB4-C049-1434-3991842B93E3}"/>
              </a:ext>
            </a:extLst>
          </p:cNvPr>
          <p:cNvSpPr txBox="1">
            <a:spLocks noChangeArrowheads="1"/>
          </p:cNvSpPr>
          <p:nvPr/>
        </p:nvSpPr>
        <p:spPr bwMode="auto">
          <a:xfrm>
            <a:off x="247650" y="260350"/>
            <a:ext cx="8572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1800" b="1">
                <a:latin typeface="Arial" panose="020B0604020202020204" pitchFamily="34" charset="0"/>
              </a:rPr>
              <a:t> </a:t>
            </a:r>
            <a:r>
              <a:rPr lang="el-GR" altLang="el-GR" sz="2800" b="1">
                <a:solidFill>
                  <a:srgbClr val="FF0000"/>
                </a:solidFill>
                <a:latin typeface="Arial" panose="020B0604020202020204" pitchFamily="34" charset="0"/>
              </a:rPr>
              <a:t>Ριζική Υστερεκτομή</a:t>
            </a:r>
            <a:endParaRPr lang="el-GR" altLang="el-GR" sz="1800" b="1">
              <a:solidFill>
                <a:srgbClr val="FF0000"/>
              </a:solidFill>
              <a:latin typeface="Arial" panose="020B0604020202020204" pitchFamily="34" charset="0"/>
            </a:endParaRPr>
          </a:p>
          <a:p>
            <a:pPr algn="ctr" eaLnBrk="1" hangingPunct="1">
              <a:spcBef>
                <a:spcPct val="0"/>
              </a:spcBef>
              <a:buFontTx/>
              <a:buNone/>
            </a:pPr>
            <a:endParaRPr lang="el-GR" altLang="el-GR" sz="1800">
              <a:latin typeface="Arial" panose="020B0604020202020204" pitchFamily="34" charset="0"/>
            </a:endParaRPr>
          </a:p>
          <a:p>
            <a:pPr algn="ctr" eaLnBrk="1" hangingPunct="1">
              <a:spcBef>
                <a:spcPct val="0"/>
              </a:spcBef>
              <a:buFontTx/>
              <a:buNone/>
            </a:pPr>
            <a:endParaRPr lang="en-US" altLang="el-GR" sz="2400">
              <a:latin typeface="Arial" panose="020B0604020202020204" pitchFamily="34" charset="0"/>
            </a:endParaRPr>
          </a:p>
        </p:txBody>
      </p:sp>
      <p:pic>
        <p:nvPicPr>
          <p:cNvPr id="98307" name="4 - Εικόνα">
            <a:extLst>
              <a:ext uri="{FF2B5EF4-FFF2-40B4-BE49-F238E27FC236}">
                <a16:creationId xmlns:a16="http://schemas.microsoft.com/office/drawing/2014/main" id="{413A6709-444D-620F-0AC1-5B094BFEEE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20938"/>
            <a:ext cx="431958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2">
            <a:extLst>
              <a:ext uri="{FF2B5EF4-FFF2-40B4-BE49-F238E27FC236}">
                <a16:creationId xmlns:a16="http://schemas.microsoft.com/office/drawing/2014/main" id="{1386720D-9153-3DEE-0DEC-E3248375D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69" r="1231" b="6912"/>
          <a:stretch>
            <a:fillRect/>
          </a:stretch>
        </p:blipFill>
        <p:spPr bwMode="auto">
          <a:xfrm>
            <a:off x="4427538" y="2420938"/>
            <a:ext cx="44783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0AEA60-F792-5215-44E2-48AEB025ED96}"/>
              </a:ext>
            </a:extLst>
          </p:cNvPr>
          <p:cNvSpPr txBox="1"/>
          <p:nvPr/>
        </p:nvSpPr>
        <p:spPr>
          <a:xfrm>
            <a:off x="790575" y="6022975"/>
            <a:ext cx="8353425" cy="862013"/>
          </a:xfrm>
          <a:prstGeom prst="rect">
            <a:avLst/>
          </a:prstGeom>
          <a:noFill/>
        </p:spPr>
        <p:txBody>
          <a:bodyPr>
            <a:spAutoFit/>
          </a:bodyPr>
          <a:lstStyle/>
          <a:p>
            <a:pPr algn="r" eaLnBrk="1" hangingPunct="1">
              <a:defRPr/>
            </a:pPr>
            <a:r>
              <a:rPr lang="en-US" sz="1600" i="1" dirty="0">
                <a:latin typeface="+mn-lt"/>
              </a:rPr>
              <a:t>Anatomic identification and functional outcomes of the nerve </a:t>
            </a:r>
          </a:p>
          <a:p>
            <a:pPr algn="r" eaLnBrk="1" hangingPunct="1">
              <a:defRPr/>
            </a:pPr>
            <a:r>
              <a:rPr lang="en-US" sz="1600" i="1" dirty="0">
                <a:latin typeface="+mn-lt"/>
              </a:rPr>
              <a:t>sparing </a:t>
            </a:r>
            <a:r>
              <a:rPr lang="en-US" sz="1600" i="1" dirty="0" err="1">
                <a:latin typeface="+mn-lt"/>
              </a:rPr>
              <a:t>Okabayashi</a:t>
            </a:r>
            <a:r>
              <a:rPr lang="en-US" sz="1600" i="1" dirty="0">
                <a:latin typeface="+mn-lt"/>
              </a:rPr>
              <a:t> radical hysterectomy.</a:t>
            </a:r>
          </a:p>
          <a:p>
            <a:pPr algn="r" eaLnBrk="1" hangingPunct="1">
              <a:defRPr/>
            </a:pPr>
            <a:r>
              <a:rPr lang="en-US" sz="1600" i="1" dirty="0">
                <a:latin typeface="+mn-lt"/>
              </a:rPr>
              <a:t>Fuji S. et al.</a:t>
            </a:r>
            <a:endParaRPr lang="el-GR" sz="1600" i="1" dirty="0">
              <a:latin typeface="+mn-lt"/>
            </a:endParaRPr>
          </a:p>
        </p:txBody>
      </p:sp>
      <p:sp>
        <p:nvSpPr>
          <p:cNvPr id="98310" name="5 - Ορθογώνιο">
            <a:extLst>
              <a:ext uri="{FF2B5EF4-FFF2-40B4-BE49-F238E27FC236}">
                <a16:creationId xmlns:a16="http://schemas.microsoft.com/office/drawing/2014/main" id="{8CE4BE5E-E6B5-77E3-4137-9A493B3878C1}"/>
              </a:ext>
            </a:extLst>
          </p:cNvPr>
          <p:cNvSpPr>
            <a:spLocks noChangeArrowheads="1"/>
          </p:cNvSpPr>
          <p:nvPr/>
        </p:nvSpPr>
        <p:spPr bwMode="auto">
          <a:xfrm>
            <a:off x="2987675" y="1341438"/>
            <a:ext cx="3300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800" b="1">
                <a:latin typeface="Arial" panose="020B0604020202020204" pitchFamily="34" charset="0"/>
              </a:rPr>
              <a:t>A</a:t>
            </a:r>
            <a:r>
              <a:rPr lang="el-GR" altLang="el-GR" sz="1800" b="1">
                <a:latin typeface="Arial" panose="020B0604020202020204" pitchFamily="34" charset="0"/>
              </a:rPr>
              <a:t>υτόνομη νεύρωση πυέλου</a:t>
            </a:r>
            <a:r>
              <a:rPr lang="en-US" altLang="el-GR" sz="1800" b="1">
                <a:latin typeface="Arial" panose="020B0604020202020204" pitchFamily="34" charset="0"/>
              </a:rPr>
              <a:t> </a:t>
            </a:r>
            <a:endParaRPr lang="el-GR" altLang="el-GR" sz="180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309957" y="252024"/>
            <a:ext cx="8834043" cy="1143070"/>
          </a:xfrm>
          <a:prstGeom prst="rect">
            <a:avLst/>
          </a:prstGeom>
          <a:noFill/>
          <a:ln w="9525">
            <a:noFill/>
            <a:miter lim="800000"/>
            <a:headEnd/>
            <a:tailEnd/>
          </a:ln>
        </p:spPr>
        <p:txBody>
          <a:bodyPr wrap="square">
            <a:spAutoFit/>
          </a:bodyPr>
          <a:lstStyle/>
          <a:p>
            <a:pPr marL="430212" indent="-342900" eaLnBrk="1" hangingPunct="1">
              <a:lnSpc>
                <a:spcPct val="150000"/>
              </a:lnSpc>
              <a:buFont typeface="Arial" panose="020B0604020202020204" pitchFamily="34" charset="0"/>
              <a:buChar char="•"/>
              <a:defRPr/>
            </a:pPr>
            <a:r>
              <a:rPr lang="en-US" sz="2400" dirty="0">
                <a:latin typeface="Calibri" pitchFamily="34" charset="0"/>
              </a:rPr>
              <a:t>Resection of the parametrial tissues adjacent to the cervix</a:t>
            </a:r>
          </a:p>
          <a:p>
            <a:pPr marL="430212" indent="-342900" eaLnBrk="1" hangingPunct="1">
              <a:lnSpc>
                <a:spcPct val="150000"/>
              </a:lnSpc>
              <a:buFont typeface="Arial" panose="020B0604020202020204" pitchFamily="34" charset="0"/>
              <a:buChar char="•"/>
              <a:defRPr/>
            </a:pPr>
            <a:r>
              <a:rPr lang="en-US" sz="2400" dirty="0">
                <a:latin typeface="Calibri" pitchFamily="34" charset="0"/>
              </a:rPr>
              <a:t>Critical gastrointestinal / genitourinary autonomic fibers</a:t>
            </a:r>
          </a:p>
        </p:txBody>
      </p:sp>
      <p:sp>
        <p:nvSpPr>
          <p:cNvPr id="2" name="1 - TextBox">
            <a:extLst>
              <a:ext uri="{FF2B5EF4-FFF2-40B4-BE49-F238E27FC236}">
                <a16:creationId xmlns:a16="http://schemas.microsoft.com/office/drawing/2014/main" id="{B06A12EC-942C-0B34-40A1-E491F51540A1}"/>
              </a:ext>
            </a:extLst>
          </p:cNvPr>
          <p:cNvSpPr txBox="1">
            <a:spLocks noChangeArrowheads="1"/>
          </p:cNvSpPr>
          <p:nvPr/>
        </p:nvSpPr>
        <p:spPr bwMode="auto">
          <a:xfrm>
            <a:off x="601526" y="1543804"/>
            <a:ext cx="8467725" cy="369332"/>
          </a:xfrm>
          <a:prstGeom prst="rect">
            <a:avLst/>
          </a:prstGeom>
          <a:noFill/>
          <a:ln w="9525">
            <a:noFill/>
            <a:miter lim="800000"/>
            <a:headEnd/>
            <a:tailEnd/>
          </a:ln>
        </p:spPr>
        <p:txBody>
          <a:bodyPr wrap="square">
            <a:spAutoFit/>
          </a:bodyPr>
          <a:lstStyle/>
          <a:p>
            <a:pPr marL="87312" algn="r" eaLnBrk="1" hangingPunct="1">
              <a:defRPr/>
            </a:pPr>
            <a:r>
              <a:rPr lang="en-US" i="1" dirty="0">
                <a:latin typeface="Calibri" pitchFamily="34" charset="0"/>
              </a:rPr>
              <a:t>Sartori E, et al. Int J </a:t>
            </a:r>
            <a:r>
              <a:rPr lang="en-US" i="1" dirty="0" err="1">
                <a:latin typeface="Calibri" pitchFamily="34" charset="0"/>
              </a:rPr>
              <a:t>Gynecol</a:t>
            </a:r>
            <a:r>
              <a:rPr lang="en-US" i="1" dirty="0">
                <a:latin typeface="Calibri" pitchFamily="34" charset="0"/>
              </a:rPr>
              <a:t> Cancer, 1995</a:t>
            </a:r>
          </a:p>
        </p:txBody>
      </p:sp>
      <p:pic>
        <p:nvPicPr>
          <p:cNvPr id="4" name="4 - Εικόνα">
            <a:extLst>
              <a:ext uri="{FF2B5EF4-FFF2-40B4-BE49-F238E27FC236}">
                <a16:creationId xmlns:a16="http://schemas.microsoft.com/office/drawing/2014/main" id="{76603918-F6CD-FAA1-E94E-54E4C9A753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46512"/>
            <a:ext cx="431958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35D08277-FB6D-B890-CF43-F462FC3F4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69" r="1231" b="6912"/>
          <a:stretch>
            <a:fillRect/>
          </a:stretch>
        </p:blipFill>
        <p:spPr bwMode="auto">
          <a:xfrm>
            <a:off x="4427538" y="2246512"/>
            <a:ext cx="4478337"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C42EBE-66AA-B34A-4724-9633A18C59A1}"/>
              </a:ext>
            </a:extLst>
          </p:cNvPr>
          <p:cNvSpPr txBox="1"/>
          <p:nvPr/>
        </p:nvSpPr>
        <p:spPr>
          <a:xfrm>
            <a:off x="550265" y="5995987"/>
            <a:ext cx="8353425" cy="862013"/>
          </a:xfrm>
          <a:prstGeom prst="rect">
            <a:avLst/>
          </a:prstGeom>
          <a:noFill/>
        </p:spPr>
        <p:txBody>
          <a:bodyPr>
            <a:spAutoFit/>
          </a:bodyPr>
          <a:lstStyle/>
          <a:p>
            <a:pPr algn="r" eaLnBrk="1" hangingPunct="1">
              <a:defRPr/>
            </a:pPr>
            <a:r>
              <a:rPr lang="en-US" sz="1600" i="1" dirty="0">
                <a:latin typeface="+mn-lt"/>
              </a:rPr>
              <a:t>Anatomic identification and functional outcomes of the nerve </a:t>
            </a:r>
          </a:p>
          <a:p>
            <a:pPr algn="r" eaLnBrk="1" hangingPunct="1">
              <a:defRPr/>
            </a:pPr>
            <a:r>
              <a:rPr lang="en-US" sz="1600" i="1" dirty="0">
                <a:latin typeface="+mn-lt"/>
              </a:rPr>
              <a:t>sparing </a:t>
            </a:r>
            <a:r>
              <a:rPr lang="en-US" sz="1600" i="1" dirty="0" err="1">
                <a:latin typeface="+mn-lt"/>
              </a:rPr>
              <a:t>Okabayashi</a:t>
            </a:r>
            <a:r>
              <a:rPr lang="en-US" sz="1600" i="1" dirty="0">
                <a:latin typeface="+mn-lt"/>
              </a:rPr>
              <a:t> radical hysterectomy.</a:t>
            </a:r>
          </a:p>
          <a:p>
            <a:pPr algn="r" eaLnBrk="1" hangingPunct="1">
              <a:defRPr/>
            </a:pPr>
            <a:r>
              <a:rPr lang="en-US" sz="1600" i="1" dirty="0">
                <a:latin typeface="+mn-lt"/>
              </a:rPr>
              <a:t>Fuji S. et al</a:t>
            </a:r>
            <a:r>
              <a:rPr lang="el-GR" sz="1600" i="1">
                <a:latin typeface="+mn-lt"/>
              </a:rPr>
              <a:t>, 2007</a:t>
            </a:r>
            <a:r>
              <a:rPr lang="en-US" sz="1600" i="1">
                <a:latin typeface="+mn-lt"/>
              </a:rPr>
              <a:t>.</a:t>
            </a:r>
            <a:endParaRPr lang="el-GR" sz="1600" i="1" dirty="0">
              <a:latin typeface="+mn-lt"/>
            </a:endParaRPr>
          </a:p>
        </p:txBody>
      </p:sp>
    </p:spTree>
    <p:extLst>
      <p:ext uri="{BB962C8B-B14F-4D97-AF65-F5344CB8AC3E}">
        <p14:creationId xmlns:p14="http://schemas.microsoft.com/office/powerpoint/2010/main" val="2152126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EBD60068-9DCC-4C83-BC26-273E04BAD102}"/>
              </a:ext>
            </a:extLst>
          </p:cNvPr>
          <p:cNvSpPr>
            <a:spLocks noGrp="1"/>
          </p:cNvSpPr>
          <p:nvPr>
            <p:ph type="sldNum" sz="quarter" idx="12"/>
          </p:nvPr>
        </p:nvSpPr>
        <p:spPr/>
        <p:txBody>
          <a:bodyPr/>
          <a:lstStyle/>
          <a:p>
            <a:fld id="{25D9DEF5-655B-44F4-86D4-FE63F4539B0F}" type="slidenum">
              <a:rPr lang="el-GR" smtClean="0"/>
              <a:t>70</a:t>
            </a:fld>
            <a:endParaRPr lang="el-GR"/>
          </a:p>
        </p:txBody>
      </p:sp>
      <p:graphicFrame>
        <p:nvGraphicFramePr>
          <p:cNvPr id="3" name="Αντικείμενο 2">
            <a:extLst>
              <a:ext uri="{FF2B5EF4-FFF2-40B4-BE49-F238E27FC236}">
                <a16:creationId xmlns:a16="http://schemas.microsoft.com/office/drawing/2014/main" id="{331C858A-9CE4-004B-F623-2721C1D3335D}"/>
              </a:ext>
            </a:extLst>
          </p:cNvPr>
          <p:cNvGraphicFramePr>
            <a:graphicFrameLocks noChangeAspect="1"/>
          </p:cNvGraphicFramePr>
          <p:nvPr>
            <p:extLst>
              <p:ext uri="{D42A27DB-BD31-4B8C-83A1-F6EECF244321}">
                <p14:modId xmlns:p14="http://schemas.microsoft.com/office/powerpoint/2010/main" val="1368958500"/>
              </p:ext>
            </p:extLst>
          </p:nvPr>
        </p:nvGraphicFramePr>
        <p:xfrm>
          <a:off x="230188" y="247405"/>
          <a:ext cx="8519575" cy="2214441"/>
        </p:xfrm>
        <a:graphic>
          <a:graphicData uri="http://schemas.openxmlformats.org/presentationml/2006/ole">
            <mc:AlternateContent xmlns:mc="http://schemas.openxmlformats.org/markup-compatibility/2006">
              <mc:Choice xmlns:v="urn:schemas-microsoft-com:vml" Requires="v">
                <p:oleObj name="Image" r:id="rId2" imgW="5838418" imgH="1517297" progId="Photoshop.Image.13">
                  <p:embed/>
                </p:oleObj>
              </mc:Choice>
              <mc:Fallback>
                <p:oleObj name="Image" r:id="rId2" imgW="5838418" imgH="1517297" progId="Photoshop.Image.13">
                  <p:embed/>
                  <p:pic>
                    <p:nvPicPr>
                      <p:cNvPr id="0" name=""/>
                      <p:cNvPicPr/>
                      <p:nvPr/>
                    </p:nvPicPr>
                    <p:blipFill>
                      <a:blip r:embed="rId3"/>
                      <a:stretch>
                        <a:fillRect/>
                      </a:stretch>
                    </p:blipFill>
                    <p:spPr>
                      <a:xfrm>
                        <a:off x="230188" y="247405"/>
                        <a:ext cx="8519575" cy="2214441"/>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97F24D8-7947-45B2-07A6-51F2E117F0DF}"/>
              </a:ext>
            </a:extLst>
          </p:cNvPr>
          <p:cNvSpPr txBox="1"/>
          <p:nvPr/>
        </p:nvSpPr>
        <p:spPr>
          <a:xfrm>
            <a:off x="343877" y="2719755"/>
            <a:ext cx="8565662" cy="3693319"/>
          </a:xfrm>
          <a:prstGeom prst="rect">
            <a:avLst/>
          </a:prstGeom>
          <a:noFill/>
        </p:spPr>
        <p:txBody>
          <a:bodyPr wrap="square" rtlCol="0">
            <a:spAutoFit/>
          </a:bodyPr>
          <a:lstStyle/>
          <a:p>
            <a:pPr algn="l"/>
            <a:r>
              <a:rPr lang="en-US" b="1" i="0" dirty="0">
                <a:solidFill>
                  <a:srgbClr val="212121"/>
                </a:solidFill>
                <a:effectLst/>
                <a:highlight>
                  <a:srgbClr val="FFFFFF"/>
                </a:highlight>
                <a:latin typeface="BlinkMacSystemFont"/>
              </a:rPr>
              <a:t>Aim</a:t>
            </a:r>
          </a:p>
          <a:p>
            <a:pPr algn="l"/>
            <a:r>
              <a:rPr lang="en-US" b="0" i="0" dirty="0">
                <a:solidFill>
                  <a:srgbClr val="212121"/>
                </a:solidFill>
                <a:effectLst/>
                <a:highlight>
                  <a:srgbClr val="FFFFFF"/>
                </a:highlight>
                <a:latin typeface="BlinkMacSystemFont"/>
              </a:rPr>
              <a:t>To determine the efficacy of class I radical hysterectomy compared with class III radical hysterectomy in terms of morbidity, overall survival, and patterns of relapse in patients with Ia2-Ib1 cervical cancer undergoing primary surgery.</a:t>
            </a:r>
          </a:p>
          <a:p>
            <a:pPr algn="l"/>
            <a:endParaRPr lang="en-US" b="0" i="0" dirty="0">
              <a:solidFill>
                <a:srgbClr val="212121"/>
              </a:solidFill>
              <a:effectLst/>
              <a:highlight>
                <a:srgbClr val="FFFFFF"/>
              </a:highlight>
              <a:latin typeface="BlinkMacSystemFont"/>
            </a:endParaRPr>
          </a:p>
          <a:p>
            <a:pPr algn="l"/>
            <a:r>
              <a:rPr lang="en-US" b="1" i="0" dirty="0">
                <a:solidFill>
                  <a:srgbClr val="212121"/>
                </a:solidFill>
                <a:effectLst/>
                <a:highlight>
                  <a:srgbClr val="FFFFFF"/>
                </a:highlight>
                <a:latin typeface="BlinkMacSystemFont"/>
              </a:rPr>
              <a:t>Results</a:t>
            </a:r>
          </a:p>
          <a:p>
            <a:pPr algn="l"/>
            <a:r>
              <a:rPr lang="en-US" b="1" i="0" dirty="0">
                <a:solidFill>
                  <a:srgbClr val="FF0000"/>
                </a:solidFill>
                <a:effectLst/>
                <a:highlight>
                  <a:srgbClr val="FFFFFF"/>
                </a:highlight>
                <a:latin typeface="BlinkMacSystemFont"/>
              </a:rPr>
              <a:t>The difference in recurrence rate between the class I and class III groups was not statistically significant (p &gt; 0.05). </a:t>
            </a:r>
            <a:r>
              <a:rPr lang="en-US" b="0" i="0" dirty="0">
                <a:solidFill>
                  <a:srgbClr val="212121"/>
                </a:solidFill>
                <a:effectLst/>
                <a:highlight>
                  <a:srgbClr val="FFFFFF"/>
                </a:highlight>
                <a:latin typeface="BlinkMacSystemFont"/>
              </a:rPr>
              <a:t>The 5-year overall survival rate was 93% and 91%, respectively (p &gt; 0.05). </a:t>
            </a:r>
          </a:p>
          <a:p>
            <a:pPr algn="l"/>
            <a:endParaRPr lang="en-US" b="0" i="0" dirty="0">
              <a:solidFill>
                <a:srgbClr val="212121"/>
              </a:solidFill>
              <a:effectLst/>
              <a:highlight>
                <a:srgbClr val="FFFFFF"/>
              </a:highlight>
              <a:latin typeface="BlinkMacSystemFont"/>
            </a:endParaRPr>
          </a:p>
          <a:p>
            <a:pPr algn="l"/>
            <a:r>
              <a:rPr lang="en-US" b="1" i="0" dirty="0">
                <a:solidFill>
                  <a:srgbClr val="212121"/>
                </a:solidFill>
                <a:effectLst/>
                <a:highlight>
                  <a:srgbClr val="FFFFFF"/>
                </a:highlight>
                <a:latin typeface="BlinkMacSystemFont"/>
              </a:rPr>
              <a:t>Conclusions</a:t>
            </a:r>
          </a:p>
          <a:p>
            <a:pPr algn="l"/>
            <a:r>
              <a:rPr lang="en-US" b="0" i="0" dirty="0">
                <a:solidFill>
                  <a:srgbClr val="212121"/>
                </a:solidFill>
                <a:effectLst/>
                <a:highlight>
                  <a:srgbClr val="FFFFFF"/>
                </a:highlight>
                <a:latin typeface="BlinkMacSystemFont"/>
              </a:rPr>
              <a:t>Need for reducing surgical radicality in the treatment of patients with early cervical cancer, by tailoring the extent of resection according to the extent of disease.</a:t>
            </a:r>
            <a:endParaRPr lang="el-GR" dirty="0"/>
          </a:p>
        </p:txBody>
      </p:sp>
    </p:spTree>
    <p:extLst>
      <p:ext uri="{BB962C8B-B14F-4D97-AF65-F5344CB8AC3E}">
        <p14:creationId xmlns:p14="http://schemas.microsoft.com/office/powerpoint/2010/main" val="252037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a:extLst>
              <a:ext uri="{FF2B5EF4-FFF2-40B4-BE49-F238E27FC236}">
                <a16:creationId xmlns:a16="http://schemas.microsoft.com/office/drawing/2014/main" id="{A401BFB2-DE53-543B-99F8-E029E283A14B}"/>
              </a:ext>
            </a:extLst>
          </p:cNvPr>
          <p:cNvSpPr txBox="1">
            <a:spLocks noChangeArrowheads="1"/>
          </p:cNvSpPr>
          <p:nvPr/>
        </p:nvSpPr>
        <p:spPr bwMode="auto">
          <a:xfrm>
            <a:off x="92528" y="238553"/>
            <a:ext cx="8958944" cy="1143070"/>
          </a:xfrm>
          <a:prstGeom prst="rect">
            <a:avLst/>
          </a:prstGeom>
          <a:noFill/>
          <a:ln w="9525">
            <a:noFill/>
            <a:miter lim="800000"/>
            <a:headEnd/>
            <a:tailEnd/>
          </a:ln>
        </p:spPr>
        <p:txBody>
          <a:bodyPr wrap="square">
            <a:spAutoFit/>
          </a:bodyPr>
          <a:lstStyle/>
          <a:p>
            <a:pPr marL="430212" indent="-342900" eaLnBrk="1" hangingPunct="1">
              <a:lnSpc>
                <a:spcPct val="150000"/>
              </a:lnSpc>
              <a:buFont typeface="Arial" panose="020B0604020202020204" pitchFamily="34" charset="0"/>
              <a:buChar char="•"/>
              <a:defRPr/>
            </a:pPr>
            <a:r>
              <a:rPr lang="en-US" sz="2400" dirty="0">
                <a:latin typeface="Calibri" pitchFamily="34" charset="0"/>
              </a:rPr>
              <a:t>SHAPE trial </a:t>
            </a:r>
            <a:r>
              <a:rPr lang="en-US" sz="2400" dirty="0">
                <a:latin typeface="Calibri" pitchFamily="34" charset="0"/>
                <a:sym typeface="Wingdings" panose="05000000000000000000" pitchFamily="2" charset="2"/>
              </a:rPr>
              <a:t> did not clearly specify the extent of </a:t>
            </a:r>
            <a:r>
              <a:rPr lang="en-US" sz="2400" dirty="0" err="1">
                <a:latin typeface="Calibri" pitchFamily="34" charset="0"/>
                <a:sym typeface="Wingdings" panose="05000000000000000000" pitchFamily="2" charset="2"/>
              </a:rPr>
              <a:t>parametrectomy</a:t>
            </a:r>
            <a:r>
              <a:rPr lang="en-US" sz="2400" dirty="0">
                <a:latin typeface="Calibri" pitchFamily="34" charset="0"/>
                <a:sym typeface="Wingdings" panose="05000000000000000000" pitchFamily="2" charset="2"/>
              </a:rPr>
              <a:t> in RH</a:t>
            </a:r>
          </a:p>
        </p:txBody>
      </p:sp>
      <p:sp>
        <p:nvSpPr>
          <p:cNvPr id="3" name="1 - TextBox">
            <a:extLst>
              <a:ext uri="{FF2B5EF4-FFF2-40B4-BE49-F238E27FC236}">
                <a16:creationId xmlns:a16="http://schemas.microsoft.com/office/drawing/2014/main" id="{52521BDD-3632-8768-D5AE-D7319166590B}"/>
              </a:ext>
            </a:extLst>
          </p:cNvPr>
          <p:cNvSpPr txBox="1">
            <a:spLocks noChangeArrowheads="1"/>
          </p:cNvSpPr>
          <p:nvPr/>
        </p:nvSpPr>
        <p:spPr bwMode="auto">
          <a:xfrm>
            <a:off x="92528" y="1749490"/>
            <a:ext cx="4575266" cy="830997"/>
          </a:xfrm>
          <a:prstGeom prst="rect">
            <a:avLst/>
          </a:prstGeom>
          <a:noFill/>
          <a:ln w="9525">
            <a:noFill/>
            <a:miter lim="800000"/>
            <a:headEnd/>
            <a:tailEnd/>
          </a:ln>
        </p:spPr>
        <p:txBody>
          <a:bodyPr wrap="square">
            <a:spAutoFit/>
          </a:bodyPr>
          <a:lstStyle/>
          <a:p>
            <a:pPr marL="87312" algn="r" eaLnBrk="1" hangingPunct="1">
              <a:defRPr/>
            </a:pPr>
            <a:r>
              <a:rPr lang="en-US" sz="2400" dirty="0">
                <a:latin typeface="Calibri" pitchFamily="34" charset="0"/>
                <a:sym typeface="Wingdings" panose="05000000000000000000" pitchFamily="2" charset="2"/>
              </a:rPr>
              <a:t> </a:t>
            </a:r>
            <a:r>
              <a:rPr lang="en-US" sz="2400" b="1" dirty="0">
                <a:solidFill>
                  <a:srgbClr val="FF0000"/>
                </a:solidFill>
                <a:latin typeface="Calibri" pitchFamily="34" charset="0"/>
                <a:sym typeface="Wingdings" panose="05000000000000000000" pitchFamily="2" charset="2"/>
              </a:rPr>
              <a:t>RH + Tailored </a:t>
            </a:r>
            <a:r>
              <a:rPr lang="en-US" sz="2400" b="1" dirty="0" err="1">
                <a:solidFill>
                  <a:srgbClr val="FF0000"/>
                </a:solidFill>
                <a:latin typeface="Calibri" pitchFamily="34" charset="0"/>
                <a:sym typeface="Wingdings" panose="05000000000000000000" pitchFamily="2" charset="2"/>
              </a:rPr>
              <a:t>parametrectomy</a:t>
            </a:r>
            <a:r>
              <a:rPr lang="en-US" sz="2400" b="1" dirty="0">
                <a:solidFill>
                  <a:srgbClr val="FF0000"/>
                </a:solidFill>
                <a:latin typeface="Calibri" pitchFamily="34" charset="0"/>
                <a:sym typeface="Wingdings" panose="05000000000000000000" pitchFamily="2" charset="2"/>
              </a:rPr>
              <a:t> </a:t>
            </a:r>
            <a:r>
              <a:rPr lang="en-US" sz="2400" dirty="0">
                <a:latin typeface="Calibri" pitchFamily="34" charset="0"/>
                <a:sym typeface="Wingdings" panose="05000000000000000000" pitchFamily="2" charset="2"/>
              </a:rPr>
              <a:t>	         (to reduce morbidity)</a:t>
            </a:r>
          </a:p>
        </p:txBody>
      </p:sp>
      <p:sp>
        <p:nvSpPr>
          <p:cNvPr id="4" name="1 - TextBox">
            <a:extLst>
              <a:ext uri="{FF2B5EF4-FFF2-40B4-BE49-F238E27FC236}">
                <a16:creationId xmlns:a16="http://schemas.microsoft.com/office/drawing/2014/main" id="{C434CB65-E30B-B81E-5637-C5EB0F81F9B7}"/>
              </a:ext>
            </a:extLst>
          </p:cNvPr>
          <p:cNvSpPr txBox="1">
            <a:spLocks noChangeArrowheads="1"/>
          </p:cNvSpPr>
          <p:nvPr/>
        </p:nvSpPr>
        <p:spPr bwMode="auto">
          <a:xfrm>
            <a:off x="4986746" y="1684175"/>
            <a:ext cx="3965666" cy="1200329"/>
          </a:xfrm>
          <a:prstGeom prst="rect">
            <a:avLst/>
          </a:prstGeom>
          <a:noFill/>
          <a:ln w="9525">
            <a:noFill/>
            <a:miter lim="800000"/>
            <a:headEnd/>
            <a:tailEnd/>
          </a:ln>
        </p:spPr>
        <p:txBody>
          <a:bodyPr wrap="square">
            <a:spAutoFit/>
          </a:bodyPr>
          <a:lstStyle/>
          <a:p>
            <a:pPr marL="87312" eaLnBrk="1" hangingPunct="1">
              <a:defRPr/>
            </a:pPr>
            <a:r>
              <a:rPr lang="en-US" sz="2400" dirty="0">
                <a:latin typeface="Calibri" pitchFamily="34" charset="0"/>
                <a:sym typeface="Wingdings" panose="05000000000000000000" pitchFamily="2" charset="2"/>
              </a:rPr>
              <a:t>(extent of </a:t>
            </a:r>
            <a:r>
              <a:rPr lang="en-US" sz="2400" dirty="0" err="1">
                <a:latin typeface="Calibri" pitchFamily="34" charset="0"/>
                <a:sym typeface="Wingdings" panose="05000000000000000000" pitchFamily="2" charset="2"/>
              </a:rPr>
              <a:t>parametrectomy</a:t>
            </a:r>
            <a:r>
              <a:rPr lang="en-US" sz="2400" dirty="0">
                <a:latin typeface="Calibri" pitchFamily="34" charset="0"/>
                <a:sym typeface="Wingdings" panose="05000000000000000000" pitchFamily="2" charset="2"/>
              </a:rPr>
              <a:t> adjusted considering the size and DOI)</a:t>
            </a:r>
          </a:p>
        </p:txBody>
      </p:sp>
      <p:sp>
        <p:nvSpPr>
          <p:cNvPr id="5" name="Θέση αριθμού διαφάνειας 4">
            <a:extLst>
              <a:ext uri="{FF2B5EF4-FFF2-40B4-BE49-F238E27FC236}">
                <a16:creationId xmlns:a16="http://schemas.microsoft.com/office/drawing/2014/main" id="{E7EBC86F-A456-AE2C-2D64-CE23AA01F83F}"/>
              </a:ext>
            </a:extLst>
          </p:cNvPr>
          <p:cNvSpPr>
            <a:spLocks noGrp="1"/>
          </p:cNvSpPr>
          <p:nvPr>
            <p:ph type="sldNum" sz="quarter" idx="12"/>
          </p:nvPr>
        </p:nvSpPr>
        <p:spPr/>
        <p:txBody>
          <a:bodyPr/>
          <a:lstStyle/>
          <a:p>
            <a:fld id="{25D9DEF5-655B-44F4-86D4-FE63F4539B0F}" type="slidenum">
              <a:rPr lang="el-GR" smtClean="0"/>
              <a:t>71</a:t>
            </a:fld>
            <a:endParaRPr lang="el-GR"/>
          </a:p>
        </p:txBody>
      </p:sp>
    </p:spTree>
    <p:extLst>
      <p:ext uri="{BB962C8B-B14F-4D97-AF65-F5344CB8AC3E}">
        <p14:creationId xmlns:p14="http://schemas.microsoft.com/office/powerpoint/2010/main" val="3230662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585484" y="229758"/>
            <a:ext cx="8186057" cy="1055545"/>
          </a:xfrm>
          <a:prstGeom prst="rect">
            <a:avLst/>
          </a:prstGeom>
          <a:noFill/>
          <a:ln w="9525">
            <a:noFill/>
            <a:miter lim="800000"/>
            <a:headEnd/>
            <a:tailEnd/>
          </a:ln>
        </p:spPr>
        <p:txBody>
          <a:bodyPr wrap="square">
            <a:spAutoFit/>
          </a:bodyPr>
          <a:lstStyle/>
          <a:p>
            <a:pPr marL="87312" eaLnBrk="1" hangingPunct="1">
              <a:lnSpc>
                <a:spcPct val="150000"/>
              </a:lnSpc>
              <a:defRPr/>
            </a:pPr>
            <a:r>
              <a:rPr lang="en-US" sz="2200" b="1" dirty="0">
                <a:solidFill>
                  <a:srgbClr val="FF0000"/>
                </a:solidFill>
                <a:latin typeface="Calibri" pitchFamily="34" charset="0"/>
              </a:rPr>
              <a:t>Cone biopsy:</a:t>
            </a:r>
            <a:r>
              <a:rPr lang="en-US" sz="2200" dirty="0">
                <a:latin typeface="Calibri" pitchFamily="34" charset="0"/>
              </a:rPr>
              <a:t> Excision of a cone -or wedge- shaped piece of the uterine cervix including the transformation zone</a:t>
            </a:r>
          </a:p>
        </p:txBody>
      </p:sp>
      <p:sp>
        <p:nvSpPr>
          <p:cNvPr id="2" name="1 - TextBox">
            <a:extLst>
              <a:ext uri="{FF2B5EF4-FFF2-40B4-BE49-F238E27FC236}">
                <a16:creationId xmlns:a16="http://schemas.microsoft.com/office/drawing/2014/main" id="{D1AC3240-B197-768A-3E4B-59B2031525C7}"/>
              </a:ext>
            </a:extLst>
          </p:cNvPr>
          <p:cNvSpPr txBox="1">
            <a:spLocks noChangeArrowheads="1"/>
          </p:cNvSpPr>
          <p:nvPr/>
        </p:nvSpPr>
        <p:spPr bwMode="auto">
          <a:xfrm>
            <a:off x="585484" y="1610066"/>
            <a:ext cx="8186057" cy="1563377"/>
          </a:xfrm>
          <a:prstGeom prst="rect">
            <a:avLst/>
          </a:prstGeom>
          <a:noFill/>
          <a:ln w="9525">
            <a:noFill/>
            <a:miter lim="800000"/>
            <a:headEnd/>
            <a:tailEnd/>
          </a:ln>
        </p:spPr>
        <p:txBody>
          <a:bodyPr wrap="square">
            <a:spAutoFit/>
          </a:bodyPr>
          <a:lstStyle/>
          <a:p>
            <a:pPr marL="87312" eaLnBrk="1" hangingPunct="1">
              <a:lnSpc>
                <a:spcPct val="150000"/>
              </a:lnSpc>
              <a:defRPr/>
            </a:pPr>
            <a:r>
              <a:rPr lang="en-US" sz="2200" b="1" dirty="0">
                <a:solidFill>
                  <a:srgbClr val="FF0000"/>
                </a:solidFill>
                <a:latin typeface="Calibri" pitchFamily="34" charset="0"/>
              </a:rPr>
              <a:t>Simple Trachelectomy</a:t>
            </a:r>
          </a:p>
          <a:p>
            <a:pPr marL="87312" eaLnBrk="1" hangingPunct="1">
              <a:lnSpc>
                <a:spcPct val="150000"/>
              </a:lnSpc>
              <a:defRPr/>
            </a:pPr>
            <a:r>
              <a:rPr lang="en-US" sz="2200" dirty="0">
                <a:latin typeface="Calibri" pitchFamily="34" charset="0"/>
              </a:rPr>
              <a:t>Removal of the uterine cervix without parametrial resection (difference from conization is a matter of degree of excision)</a:t>
            </a:r>
          </a:p>
        </p:txBody>
      </p:sp>
      <p:graphicFrame>
        <p:nvGraphicFramePr>
          <p:cNvPr id="4" name="Αντικείμενο 3">
            <a:extLst>
              <a:ext uri="{FF2B5EF4-FFF2-40B4-BE49-F238E27FC236}">
                <a16:creationId xmlns:a16="http://schemas.microsoft.com/office/drawing/2014/main" id="{C756B12C-CB01-0747-4A82-753E91368DB2}"/>
              </a:ext>
            </a:extLst>
          </p:cNvPr>
          <p:cNvGraphicFramePr>
            <a:graphicFrameLocks noChangeAspect="1"/>
          </p:cNvGraphicFramePr>
          <p:nvPr/>
        </p:nvGraphicFramePr>
        <p:xfrm>
          <a:off x="498109" y="3239733"/>
          <a:ext cx="3317875" cy="2019300"/>
        </p:xfrm>
        <a:graphic>
          <a:graphicData uri="http://schemas.openxmlformats.org/presentationml/2006/ole">
            <mc:AlternateContent xmlns:mc="http://schemas.openxmlformats.org/markup-compatibility/2006">
              <mc:Choice xmlns:v="urn:schemas-microsoft-com:vml" Requires="v">
                <p:oleObj name="Image" r:id="rId2" imgW="3317211" imgH="2018947" progId="Photoshop.Image.13">
                  <p:embed/>
                </p:oleObj>
              </mc:Choice>
              <mc:Fallback>
                <p:oleObj name="Image" r:id="rId2" imgW="3317211" imgH="2018947" progId="Photoshop.Image.13">
                  <p:embed/>
                  <p:pic>
                    <p:nvPicPr>
                      <p:cNvPr id="4" name="Αντικείμενο 3">
                        <a:extLst>
                          <a:ext uri="{FF2B5EF4-FFF2-40B4-BE49-F238E27FC236}">
                            <a16:creationId xmlns:a16="http://schemas.microsoft.com/office/drawing/2014/main" id="{C756B12C-CB01-0747-4A82-753E91368DB2}"/>
                          </a:ext>
                        </a:extLst>
                      </p:cNvPr>
                      <p:cNvPicPr/>
                      <p:nvPr/>
                    </p:nvPicPr>
                    <p:blipFill>
                      <a:blip r:embed="rId3"/>
                      <a:stretch>
                        <a:fillRect/>
                      </a:stretch>
                    </p:blipFill>
                    <p:spPr>
                      <a:xfrm>
                        <a:off x="498109" y="3239733"/>
                        <a:ext cx="3317875" cy="2019300"/>
                      </a:xfrm>
                      <a:prstGeom prst="rect">
                        <a:avLst/>
                      </a:prstGeom>
                    </p:spPr>
                  </p:pic>
                </p:oleObj>
              </mc:Fallback>
            </mc:AlternateContent>
          </a:graphicData>
        </a:graphic>
      </p:graphicFrame>
      <p:graphicFrame>
        <p:nvGraphicFramePr>
          <p:cNvPr id="5" name="Αντικείμενο 4">
            <a:extLst>
              <a:ext uri="{FF2B5EF4-FFF2-40B4-BE49-F238E27FC236}">
                <a16:creationId xmlns:a16="http://schemas.microsoft.com/office/drawing/2014/main" id="{07A85826-0059-9139-EB63-8061237F0DFF}"/>
              </a:ext>
            </a:extLst>
          </p:cNvPr>
          <p:cNvGraphicFramePr>
            <a:graphicFrameLocks noChangeAspect="1"/>
          </p:cNvGraphicFramePr>
          <p:nvPr/>
        </p:nvGraphicFramePr>
        <p:xfrm>
          <a:off x="4429613" y="3259394"/>
          <a:ext cx="3270250" cy="2054225"/>
        </p:xfrm>
        <a:graphic>
          <a:graphicData uri="http://schemas.openxmlformats.org/presentationml/2006/ole">
            <mc:AlternateContent xmlns:mc="http://schemas.openxmlformats.org/markup-compatibility/2006">
              <mc:Choice xmlns:v="urn:schemas-microsoft-com:vml" Requires="v">
                <p:oleObj name="Image" r:id="rId4" imgW="3269641" imgH="2054931" progId="Photoshop.Image.13">
                  <p:embed/>
                </p:oleObj>
              </mc:Choice>
              <mc:Fallback>
                <p:oleObj name="Image" r:id="rId4" imgW="3269641" imgH="2054931" progId="Photoshop.Image.13">
                  <p:embed/>
                  <p:pic>
                    <p:nvPicPr>
                      <p:cNvPr id="5" name="Αντικείμενο 4">
                        <a:extLst>
                          <a:ext uri="{FF2B5EF4-FFF2-40B4-BE49-F238E27FC236}">
                            <a16:creationId xmlns:a16="http://schemas.microsoft.com/office/drawing/2014/main" id="{07A85826-0059-9139-EB63-8061237F0DFF}"/>
                          </a:ext>
                        </a:extLst>
                      </p:cNvPr>
                      <p:cNvPicPr/>
                      <p:nvPr/>
                    </p:nvPicPr>
                    <p:blipFill>
                      <a:blip r:embed="rId5"/>
                      <a:stretch>
                        <a:fillRect/>
                      </a:stretch>
                    </p:blipFill>
                    <p:spPr>
                      <a:xfrm>
                        <a:off x="4429613" y="3259394"/>
                        <a:ext cx="3270250" cy="205422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C8EE186-1937-1A8C-03C5-D6B223BA9EE0}"/>
              </a:ext>
            </a:extLst>
          </p:cNvPr>
          <p:cNvSpPr txBox="1"/>
          <p:nvPr/>
        </p:nvSpPr>
        <p:spPr>
          <a:xfrm>
            <a:off x="1387231" y="5544151"/>
            <a:ext cx="4572000" cy="369332"/>
          </a:xfrm>
          <a:prstGeom prst="rect">
            <a:avLst/>
          </a:prstGeom>
          <a:noFill/>
        </p:spPr>
        <p:txBody>
          <a:bodyPr wrap="square">
            <a:spAutoFit/>
          </a:bodyPr>
          <a:lstStyle/>
          <a:p>
            <a:r>
              <a:rPr lang="fr-FR" dirty="0" err="1"/>
              <a:t>Conization</a:t>
            </a:r>
            <a:endParaRPr lang="el-GR" dirty="0"/>
          </a:p>
        </p:txBody>
      </p:sp>
      <p:sp>
        <p:nvSpPr>
          <p:cNvPr id="9" name="TextBox 8">
            <a:extLst>
              <a:ext uri="{FF2B5EF4-FFF2-40B4-BE49-F238E27FC236}">
                <a16:creationId xmlns:a16="http://schemas.microsoft.com/office/drawing/2014/main" id="{CB83B0CF-1D29-9D29-F578-72F7740793AE}"/>
              </a:ext>
            </a:extLst>
          </p:cNvPr>
          <p:cNvSpPr txBox="1"/>
          <p:nvPr/>
        </p:nvSpPr>
        <p:spPr>
          <a:xfrm>
            <a:off x="4943231" y="5481508"/>
            <a:ext cx="4572000" cy="369332"/>
          </a:xfrm>
          <a:prstGeom prst="rect">
            <a:avLst/>
          </a:prstGeom>
          <a:noFill/>
        </p:spPr>
        <p:txBody>
          <a:bodyPr wrap="square">
            <a:spAutoFit/>
          </a:bodyPr>
          <a:lstStyle/>
          <a:p>
            <a:r>
              <a:rPr lang="fr-FR" dirty="0"/>
              <a:t>Simple </a:t>
            </a:r>
            <a:r>
              <a:rPr lang="fr-FR" dirty="0" err="1"/>
              <a:t>trachelectomy</a:t>
            </a:r>
            <a:endParaRPr lang="el-GR" dirty="0"/>
          </a:p>
        </p:txBody>
      </p:sp>
      <p:sp>
        <p:nvSpPr>
          <p:cNvPr id="10" name="TextBox 9">
            <a:extLst>
              <a:ext uri="{FF2B5EF4-FFF2-40B4-BE49-F238E27FC236}">
                <a16:creationId xmlns:a16="http://schemas.microsoft.com/office/drawing/2014/main" id="{924D2648-47E8-02F6-9F61-B191F43CFB27}"/>
              </a:ext>
            </a:extLst>
          </p:cNvPr>
          <p:cNvSpPr txBox="1"/>
          <p:nvPr/>
        </p:nvSpPr>
        <p:spPr>
          <a:xfrm>
            <a:off x="6584462" y="6258910"/>
            <a:ext cx="2930769" cy="276999"/>
          </a:xfrm>
          <a:prstGeom prst="rect">
            <a:avLst/>
          </a:prstGeom>
          <a:noFill/>
        </p:spPr>
        <p:txBody>
          <a:bodyPr wrap="square" rtlCol="0">
            <a:spAutoFit/>
          </a:bodyPr>
          <a:lstStyle/>
          <a:p>
            <a:r>
              <a:rPr lang="en-US" sz="1200" i="1" dirty="0" err="1"/>
              <a:t>Cibula</a:t>
            </a:r>
            <a:r>
              <a:rPr lang="en-US" sz="1200" i="1" dirty="0"/>
              <a:t> D, et al, 2023.</a:t>
            </a:r>
            <a:endParaRPr lang="el-GR" sz="1200" i="1" dirty="0"/>
          </a:p>
        </p:txBody>
      </p:sp>
    </p:spTree>
    <p:extLst>
      <p:ext uri="{BB962C8B-B14F-4D97-AF65-F5344CB8AC3E}">
        <p14:creationId xmlns:p14="http://schemas.microsoft.com/office/powerpoint/2010/main" val="3401887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653143" y="706328"/>
            <a:ext cx="8133806" cy="586699"/>
          </a:xfrm>
          <a:prstGeom prst="rect">
            <a:avLst/>
          </a:prstGeom>
          <a:noFill/>
          <a:ln w="9525">
            <a:noFill/>
            <a:miter lim="800000"/>
            <a:headEnd/>
            <a:tailEnd/>
          </a:ln>
        </p:spPr>
        <p:txBody>
          <a:bodyPr wrap="square">
            <a:spAutoFit/>
          </a:bodyPr>
          <a:lstStyle/>
          <a:p>
            <a:pPr marL="87312" algn="ctr" eaLnBrk="1" hangingPunct="1">
              <a:lnSpc>
                <a:spcPct val="150000"/>
              </a:lnSpc>
              <a:defRPr/>
            </a:pPr>
            <a:r>
              <a:rPr lang="en-US" sz="2400" dirty="0">
                <a:latin typeface="Calibri" pitchFamily="34" charset="0"/>
              </a:rPr>
              <a:t>Whether a simple hysterectomy – parametrium is not removed </a:t>
            </a:r>
          </a:p>
        </p:txBody>
      </p:sp>
      <p:sp>
        <p:nvSpPr>
          <p:cNvPr id="3" name="1 - TextBox">
            <a:extLst>
              <a:ext uri="{FF2B5EF4-FFF2-40B4-BE49-F238E27FC236}">
                <a16:creationId xmlns:a16="http://schemas.microsoft.com/office/drawing/2014/main" id="{ABBAF0CD-D51B-D20A-E9F4-B7591677F2F3}"/>
              </a:ext>
            </a:extLst>
          </p:cNvPr>
          <p:cNvSpPr txBox="1">
            <a:spLocks noChangeArrowheads="1"/>
          </p:cNvSpPr>
          <p:nvPr/>
        </p:nvSpPr>
        <p:spPr bwMode="auto">
          <a:xfrm>
            <a:off x="653143" y="2115073"/>
            <a:ext cx="8133806" cy="586699"/>
          </a:xfrm>
          <a:prstGeom prst="rect">
            <a:avLst/>
          </a:prstGeom>
          <a:noFill/>
          <a:ln w="9525">
            <a:noFill/>
            <a:miter lim="800000"/>
            <a:headEnd/>
            <a:tailEnd/>
          </a:ln>
        </p:spPr>
        <p:txBody>
          <a:bodyPr wrap="square">
            <a:spAutoFit/>
          </a:bodyPr>
          <a:lstStyle/>
          <a:p>
            <a:pPr marL="87312" algn="ctr" eaLnBrk="1" hangingPunct="1">
              <a:lnSpc>
                <a:spcPct val="150000"/>
              </a:lnSpc>
              <a:defRPr/>
            </a:pPr>
            <a:r>
              <a:rPr lang="en-US" sz="2400" dirty="0">
                <a:latin typeface="Calibri" pitchFamily="34" charset="0"/>
              </a:rPr>
              <a:t>alternative treatment for tumors ≤ 2 cm</a:t>
            </a:r>
          </a:p>
        </p:txBody>
      </p:sp>
      <p:sp>
        <p:nvSpPr>
          <p:cNvPr id="4" name="Βέλος: Κάτω 3">
            <a:extLst>
              <a:ext uri="{FF2B5EF4-FFF2-40B4-BE49-F238E27FC236}">
                <a16:creationId xmlns:a16="http://schemas.microsoft.com/office/drawing/2014/main" id="{874A57CF-A3CC-AD0E-0432-5F039939F982}"/>
              </a:ext>
            </a:extLst>
          </p:cNvPr>
          <p:cNvSpPr/>
          <p:nvPr/>
        </p:nvSpPr>
        <p:spPr>
          <a:xfrm>
            <a:off x="4439138" y="1402080"/>
            <a:ext cx="559582" cy="80118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Θέση αριθμού διαφάνειας 4">
            <a:extLst>
              <a:ext uri="{FF2B5EF4-FFF2-40B4-BE49-F238E27FC236}">
                <a16:creationId xmlns:a16="http://schemas.microsoft.com/office/drawing/2014/main" id="{ADCC8EAE-DED2-BAE3-AEAD-3542B249ACF6}"/>
              </a:ext>
            </a:extLst>
          </p:cNvPr>
          <p:cNvSpPr>
            <a:spLocks noGrp="1"/>
          </p:cNvSpPr>
          <p:nvPr>
            <p:ph type="sldNum" sz="quarter" idx="12"/>
          </p:nvPr>
        </p:nvSpPr>
        <p:spPr/>
        <p:txBody>
          <a:bodyPr/>
          <a:lstStyle/>
          <a:p>
            <a:fld id="{25D9DEF5-655B-44F4-86D4-FE63F4539B0F}" type="slidenum">
              <a:rPr lang="el-GR" smtClean="0"/>
              <a:t>73</a:t>
            </a:fld>
            <a:endParaRPr lang="el-GR"/>
          </a:p>
        </p:txBody>
      </p:sp>
    </p:spTree>
    <p:extLst>
      <p:ext uri="{BB962C8B-B14F-4D97-AF65-F5344CB8AC3E}">
        <p14:creationId xmlns:p14="http://schemas.microsoft.com/office/powerpoint/2010/main" val="3739818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679269" y="706328"/>
            <a:ext cx="8186057" cy="589072"/>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Comparing LRS with RH comparable DFS, OS rates</a:t>
            </a:r>
          </a:p>
        </p:txBody>
      </p:sp>
      <p:sp>
        <p:nvSpPr>
          <p:cNvPr id="2" name="Θέση αριθμού διαφάνειας 1">
            <a:extLst>
              <a:ext uri="{FF2B5EF4-FFF2-40B4-BE49-F238E27FC236}">
                <a16:creationId xmlns:a16="http://schemas.microsoft.com/office/drawing/2014/main" id="{0FBBF3DC-E7F7-B0C7-E675-4D3C603B30CE}"/>
              </a:ext>
            </a:extLst>
          </p:cNvPr>
          <p:cNvSpPr>
            <a:spLocks noGrp="1"/>
          </p:cNvSpPr>
          <p:nvPr>
            <p:ph type="sldNum" sz="quarter" idx="12"/>
          </p:nvPr>
        </p:nvSpPr>
        <p:spPr/>
        <p:txBody>
          <a:bodyPr/>
          <a:lstStyle/>
          <a:p>
            <a:fld id="{25D9DEF5-655B-44F4-86D4-FE63F4539B0F}" type="slidenum">
              <a:rPr lang="el-GR" smtClean="0"/>
              <a:t>74</a:t>
            </a:fld>
            <a:endParaRPr lang="el-GR"/>
          </a:p>
        </p:txBody>
      </p:sp>
    </p:spTree>
    <p:extLst>
      <p:ext uri="{BB962C8B-B14F-4D97-AF65-F5344CB8AC3E}">
        <p14:creationId xmlns:p14="http://schemas.microsoft.com/office/powerpoint/2010/main" val="2143740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565FFF3-0352-AA09-E90C-47BB540032F3}"/>
              </a:ext>
            </a:extLst>
          </p:cNvPr>
          <p:cNvSpPr>
            <a:spLocks noGrp="1"/>
          </p:cNvSpPr>
          <p:nvPr>
            <p:ph type="sldNum" sz="quarter" idx="12"/>
          </p:nvPr>
        </p:nvSpPr>
        <p:spPr/>
        <p:txBody>
          <a:bodyPr/>
          <a:lstStyle/>
          <a:p>
            <a:fld id="{25D9DEF5-655B-44F4-86D4-FE63F4539B0F}" type="slidenum">
              <a:rPr lang="el-GR" smtClean="0"/>
              <a:t>75</a:t>
            </a:fld>
            <a:endParaRPr lang="el-GR"/>
          </a:p>
        </p:txBody>
      </p:sp>
      <p:sp>
        <p:nvSpPr>
          <p:cNvPr id="4" name="TextBox 3">
            <a:extLst>
              <a:ext uri="{FF2B5EF4-FFF2-40B4-BE49-F238E27FC236}">
                <a16:creationId xmlns:a16="http://schemas.microsoft.com/office/drawing/2014/main" id="{7961FAD0-59FB-B808-BB09-1932A53075EF}"/>
              </a:ext>
            </a:extLst>
          </p:cNvPr>
          <p:cNvSpPr txBox="1"/>
          <p:nvPr/>
        </p:nvSpPr>
        <p:spPr>
          <a:xfrm>
            <a:off x="337772" y="3429000"/>
            <a:ext cx="7975599" cy="1200329"/>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FF0000"/>
                </a:solidFill>
                <a:effectLst/>
                <a:latin typeface="Elsevier Sans"/>
              </a:rPr>
              <a:t>50 studies</a:t>
            </a:r>
          </a:p>
          <a:p>
            <a:pPr algn="l"/>
            <a:endParaRPr lang="en-US" b="1" i="0" dirty="0">
              <a:solidFill>
                <a:srgbClr val="FF0000"/>
              </a:solidFill>
              <a:effectLst/>
              <a:latin typeface="Elsevier Sans"/>
            </a:endParaRPr>
          </a:p>
          <a:p>
            <a:pPr marL="285750" indent="-285750" algn="l">
              <a:buFont typeface="Arial" panose="020B0604020202020204" pitchFamily="34" charset="0"/>
              <a:buChar char="•"/>
            </a:pPr>
            <a:r>
              <a:rPr lang="en-US" b="1" i="0" dirty="0">
                <a:solidFill>
                  <a:srgbClr val="FF0000"/>
                </a:solidFill>
                <a:effectLst/>
                <a:latin typeface="Elsevier Sans"/>
              </a:rPr>
              <a:t>MIS RH was associated with worse PFS than open RH for early-stage cervical cancer. </a:t>
            </a:r>
          </a:p>
        </p:txBody>
      </p:sp>
      <p:graphicFrame>
        <p:nvGraphicFramePr>
          <p:cNvPr id="5" name="Αντικείμενο 4">
            <a:extLst>
              <a:ext uri="{FF2B5EF4-FFF2-40B4-BE49-F238E27FC236}">
                <a16:creationId xmlns:a16="http://schemas.microsoft.com/office/drawing/2014/main" id="{5513BB34-91BD-93B5-6B55-B25E6AC6B19A}"/>
              </a:ext>
            </a:extLst>
          </p:cNvPr>
          <p:cNvGraphicFramePr>
            <a:graphicFrameLocks noChangeAspect="1"/>
          </p:cNvGraphicFramePr>
          <p:nvPr>
            <p:extLst>
              <p:ext uri="{D42A27DB-BD31-4B8C-83A1-F6EECF244321}">
                <p14:modId xmlns:p14="http://schemas.microsoft.com/office/powerpoint/2010/main" val="1181407994"/>
              </p:ext>
            </p:extLst>
          </p:nvPr>
        </p:nvGraphicFramePr>
        <p:xfrm>
          <a:off x="830629" y="82930"/>
          <a:ext cx="7203587" cy="2636823"/>
        </p:xfrm>
        <a:graphic>
          <a:graphicData uri="http://schemas.openxmlformats.org/presentationml/2006/ole">
            <mc:AlternateContent xmlns:mc="http://schemas.openxmlformats.org/markup-compatibility/2006">
              <mc:Choice xmlns:v="urn:schemas-microsoft-com:vml" Requires="v">
                <p:oleObj name="Image" r:id="rId2" imgW="8451593" imgH="3098447" progId="Photoshop.Image.13">
                  <p:embed/>
                </p:oleObj>
              </mc:Choice>
              <mc:Fallback>
                <p:oleObj name="Image" r:id="rId2" imgW="8451593" imgH="3098447" progId="Photoshop.Image.13">
                  <p:embed/>
                  <p:pic>
                    <p:nvPicPr>
                      <p:cNvPr id="0" name=""/>
                      <p:cNvPicPr/>
                      <p:nvPr/>
                    </p:nvPicPr>
                    <p:blipFill>
                      <a:blip r:embed="rId3"/>
                      <a:stretch>
                        <a:fillRect/>
                      </a:stretch>
                    </p:blipFill>
                    <p:spPr>
                      <a:xfrm>
                        <a:off x="830629" y="82930"/>
                        <a:ext cx="7203587" cy="2636823"/>
                      </a:xfrm>
                      <a:prstGeom prst="rect">
                        <a:avLst/>
                      </a:prstGeom>
                    </p:spPr>
                  </p:pic>
                </p:oleObj>
              </mc:Fallback>
            </mc:AlternateContent>
          </a:graphicData>
        </a:graphic>
      </p:graphicFrame>
    </p:spTree>
    <p:extLst>
      <p:ext uri="{BB962C8B-B14F-4D97-AF65-F5344CB8AC3E}">
        <p14:creationId xmlns:p14="http://schemas.microsoft.com/office/powerpoint/2010/main" val="158776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Αντικείμενο 1">
            <a:extLst>
              <a:ext uri="{FF2B5EF4-FFF2-40B4-BE49-F238E27FC236}">
                <a16:creationId xmlns:a16="http://schemas.microsoft.com/office/drawing/2014/main" id="{9689CBE0-BCE4-2736-3440-C5B790D3E29C}"/>
              </a:ext>
            </a:extLst>
          </p:cNvPr>
          <p:cNvGraphicFramePr>
            <a:graphicFrameLocks noChangeAspect="1"/>
          </p:cNvGraphicFramePr>
          <p:nvPr/>
        </p:nvGraphicFramePr>
        <p:xfrm>
          <a:off x="1524000" y="-25400"/>
          <a:ext cx="6096000" cy="3309938"/>
        </p:xfrm>
        <a:graphic>
          <a:graphicData uri="http://schemas.openxmlformats.org/presentationml/2006/ole">
            <mc:AlternateContent xmlns:mc="http://schemas.openxmlformats.org/markup-compatibility/2006">
              <mc:Choice xmlns:v="urn:schemas-microsoft-com:vml" Requires="v">
                <p:oleObj name="Image" r:id="rId2" imgW="9209893" imgH="5002036" progId="Photoshop.Image.16">
                  <p:embed/>
                </p:oleObj>
              </mc:Choice>
              <mc:Fallback>
                <p:oleObj name="Image" r:id="rId2" imgW="9209893" imgH="5002036" progId="Photoshop.Image.16">
                  <p:embed/>
                  <p:pic>
                    <p:nvPicPr>
                      <p:cNvPr id="56322" name="Αντικείμενο 1">
                        <a:extLst>
                          <a:ext uri="{FF2B5EF4-FFF2-40B4-BE49-F238E27FC236}">
                            <a16:creationId xmlns:a16="http://schemas.microsoft.com/office/drawing/2014/main" id="{9689CBE0-BCE4-2736-3440-C5B790D3E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400"/>
                        <a:ext cx="609600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26348690-2537-F6D0-9B96-D0EB22DB1C64}"/>
              </a:ext>
            </a:extLst>
          </p:cNvPr>
          <p:cNvSpPr txBox="1"/>
          <p:nvPr/>
        </p:nvSpPr>
        <p:spPr>
          <a:xfrm>
            <a:off x="540380" y="3933056"/>
            <a:ext cx="8568952" cy="2308324"/>
          </a:xfrm>
          <a:prstGeom prst="rect">
            <a:avLst/>
          </a:prstGeom>
          <a:noFill/>
        </p:spPr>
        <p:txBody>
          <a:bodyPr>
            <a:spAutoFit/>
          </a:bodyPr>
          <a:lstStyle/>
          <a:p>
            <a:pPr marL="285750" indent="-285750">
              <a:buFont typeface="Arial" panose="020B0604020202020204" pitchFamily="34" charset="0"/>
              <a:buChar char="•"/>
              <a:defRPr/>
            </a:pPr>
            <a:r>
              <a:rPr lang="en-US" dirty="0">
                <a:solidFill>
                  <a:srgbClr val="212121"/>
                </a:solidFill>
                <a:highlight>
                  <a:srgbClr val="FFFFFF"/>
                </a:highlight>
                <a:latin typeface="BlinkMacSystemFont"/>
              </a:rPr>
              <a:t>Collaborative, international retrospective study (International Radical Trachelectomy Assessment Study) of patients treated during 2005-2017 at 18 centers in 12 countries.</a:t>
            </a:r>
          </a:p>
          <a:p>
            <a:pPr marL="285750" indent="-285750">
              <a:buFont typeface="Arial" panose="020B0604020202020204" pitchFamily="34" charset="0"/>
              <a:buChar char="•"/>
              <a:defRPr/>
            </a:pPr>
            <a:endParaRPr lang="en-US" dirty="0">
              <a:solidFill>
                <a:srgbClr val="212121"/>
              </a:solidFill>
              <a:highlight>
                <a:srgbClr val="FFFFFF"/>
              </a:highlight>
              <a:latin typeface="BlinkMacSystemFont"/>
            </a:endParaRPr>
          </a:p>
          <a:p>
            <a:pPr marL="285750" indent="-285750">
              <a:buFont typeface="Arial" panose="020B0604020202020204" pitchFamily="34" charset="0"/>
              <a:buChar char="•"/>
              <a:defRPr/>
            </a:pPr>
            <a:r>
              <a:rPr lang="en-US" dirty="0">
                <a:solidFill>
                  <a:srgbClr val="212121"/>
                </a:solidFill>
                <a:highlight>
                  <a:srgbClr val="FFFFFF"/>
                </a:highlight>
                <a:latin typeface="BlinkMacSystemFont"/>
              </a:rPr>
              <a:t>646 patients, 358 underwent open surgery, and 288 underwent minimally invasive surgery.</a:t>
            </a:r>
          </a:p>
          <a:p>
            <a:pPr marL="285750" indent="-285750">
              <a:buFont typeface="Arial" panose="020B0604020202020204" pitchFamily="34" charset="0"/>
              <a:buChar char="•"/>
              <a:defRPr/>
            </a:pPr>
            <a:endParaRPr lang="en-US" dirty="0">
              <a:solidFill>
                <a:srgbClr val="212121"/>
              </a:solidFill>
              <a:highlight>
                <a:srgbClr val="FFFFFF"/>
              </a:highlight>
              <a:latin typeface="BlinkMacSystemFont"/>
            </a:endParaRPr>
          </a:p>
          <a:p>
            <a:pPr marL="285750" indent="-285750">
              <a:buFont typeface="Arial" panose="020B0604020202020204" pitchFamily="34" charset="0"/>
              <a:buChar char="•"/>
              <a:defRPr/>
            </a:pPr>
            <a:r>
              <a:rPr lang="en-US" b="1" dirty="0">
                <a:solidFill>
                  <a:srgbClr val="212121"/>
                </a:solidFill>
                <a:highlight>
                  <a:srgbClr val="FFFFFF"/>
                </a:highlight>
                <a:latin typeface="BlinkMacSystemFont"/>
              </a:rPr>
              <a:t>The 4.5-year disease-free survival rates did not differ between open radical trachelectomy and minimally invasive radical trachelectomy. </a:t>
            </a:r>
            <a:endParaRPr lang="el-GR"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121640" y="706328"/>
            <a:ext cx="8900719" cy="586699"/>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Parametrial resection – early </a:t>
            </a:r>
            <a:r>
              <a:rPr lang="en-US" sz="2400" dirty="0" err="1">
                <a:latin typeface="Calibri" pitchFamily="34" charset="0"/>
              </a:rPr>
              <a:t>Cacx</a:t>
            </a:r>
            <a:r>
              <a:rPr lang="en-US" sz="2400" dirty="0">
                <a:latin typeface="Calibri" pitchFamily="34" charset="0"/>
              </a:rPr>
              <a:t> </a:t>
            </a:r>
            <a:r>
              <a:rPr lang="en-US" sz="2400" dirty="0">
                <a:latin typeface="Calibri" pitchFamily="34" charset="0"/>
                <a:sym typeface="Wingdings" panose="05000000000000000000" pitchFamily="2" charset="2"/>
              </a:rPr>
              <a:t> Controversial </a:t>
            </a:r>
            <a:endParaRPr lang="en-US" sz="2400" dirty="0">
              <a:latin typeface="Calibri" pitchFamily="34" charset="0"/>
            </a:endParaRPr>
          </a:p>
        </p:txBody>
      </p:sp>
      <p:sp>
        <p:nvSpPr>
          <p:cNvPr id="2" name="1 - TextBox">
            <a:extLst>
              <a:ext uri="{FF2B5EF4-FFF2-40B4-BE49-F238E27FC236}">
                <a16:creationId xmlns:a16="http://schemas.microsoft.com/office/drawing/2014/main" id="{B06A12EC-942C-0B34-40A1-E491F51540A1}"/>
              </a:ext>
            </a:extLst>
          </p:cNvPr>
          <p:cNvSpPr txBox="1">
            <a:spLocks noChangeArrowheads="1"/>
          </p:cNvSpPr>
          <p:nvPr/>
        </p:nvSpPr>
        <p:spPr bwMode="auto">
          <a:xfrm>
            <a:off x="338136" y="2227235"/>
            <a:ext cx="8467725" cy="369332"/>
          </a:xfrm>
          <a:prstGeom prst="rect">
            <a:avLst/>
          </a:prstGeom>
          <a:noFill/>
          <a:ln w="9525">
            <a:noFill/>
            <a:miter lim="800000"/>
            <a:headEnd/>
            <a:tailEnd/>
          </a:ln>
        </p:spPr>
        <p:txBody>
          <a:bodyPr wrap="square">
            <a:spAutoFit/>
          </a:bodyPr>
          <a:lstStyle/>
          <a:p>
            <a:pPr marL="87312" algn="r" eaLnBrk="1" hangingPunct="1">
              <a:defRPr/>
            </a:pPr>
            <a:r>
              <a:rPr lang="en-US" i="1" dirty="0">
                <a:latin typeface="Calibri" pitchFamily="34" charset="0"/>
              </a:rPr>
              <a:t>Covens A, et al. </a:t>
            </a:r>
            <a:r>
              <a:rPr lang="en-US" i="1" dirty="0" err="1">
                <a:latin typeface="Calibri" pitchFamily="34" charset="0"/>
              </a:rPr>
              <a:t>Gynecol</a:t>
            </a:r>
            <a:r>
              <a:rPr lang="en-US" i="1" dirty="0">
                <a:latin typeface="Calibri" pitchFamily="34" charset="0"/>
              </a:rPr>
              <a:t> Oncol, 2002</a:t>
            </a:r>
          </a:p>
        </p:txBody>
      </p:sp>
      <p:sp>
        <p:nvSpPr>
          <p:cNvPr id="3" name="Θέση αριθμού διαφάνειας 2">
            <a:extLst>
              <a:ext uri="{FF2B5EF4-FFF2-40B4-BE49-F238E27FC236}">
                <a16:creationId xmlns:a16="http://schemas.microsoft.com/office/drawing/2014/main" id="{DEBFFF8F-9E4C-0979-ABBE-167CE1049EE1}"/>
              </a:ext>
            </a:extLst>
          </p:cNvPr>
          <p:cNvSpPr>
            <a:spLocks noGrp="1"/>
          </p:cNvSpPr>
          <p:nvPr>
            <p:ph type="sldNum" sz="quarter" idx="12"/>
          </p:nvPr>
        </p:nvSpPr>
        <p:spPr/>
        <p:txBody>
          <a:bodyPr/>
          <a:lstStyle/>
          <a:p>
            <a:fld id="{25D9DEF5-655B-44F4-86D4-FE63F4539B0F}" type="slidenum">
              <a:rPr lang="el-GR" smtClean="0"/>
              <a:t>77</a:t>
            </a:fld>
            <a:endParaRPr lang="el-GR"/>
          </a:p>
        </p:txBody>
      </p:sp>
    </p:spTree>
    <p:extLst>
      <p:ext uri="{BB962C8B-B14F-4D97-AF65-F5344CB8AC3E}">
        <p14:creationId xmlns:p14="http://schemas.microsoft.com/office/powerpoint/2010/main" val="10923528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extLst>
              <a:ext uri="{FF2B5EF4-FFF2-40B4-BE49-F238E27FC236}">
                <a16:creationId xmlns:a16="http://schemas.microsoft.com/office/drawing/2014/main" id="{D269A3CC-69E9-FE65-7E7E-39D58DE69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 y="1509713"/>
            <a:ext cx="7539038"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2 - TextBox">
            <a:extLst>
              <a:ext uri="{FF2B5EF4-FFF2-40B4-BE49-F238E27FC236}">
                <a16:creationId xmlns:a16="http://schemas.microsoft.com/office/drawing/2014/main" id="{9803BF31-AC6B-3546-2FA8-AA1F0D554643}"/>
              </a:ext>
            </a:extLst>
          </p:cNvPr>
          <p:cNvSpPr txBox="1">
            <a:spLocks noChangeArrowheads="1"/>
          </p:cNvSpPr>
          <p:nvPr/>
        </p:nvSpPr>
        <p:spPr bwMode="auto">
          <a:xfrm>
            <a:off x="673223" y="180280"/>
            <a:ext cx="83772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l-GR" sz="2800" b="1" dirty="0">
                <a:solidFill>
                  <a:srgbClr val="FF0000"/>
                </a:solidFill>
                <a:latin typeface="Arial" panose="020B0604020202020204" pitchFamily="34" charset="0"/>
              </a:rPr>
              <a:t>Less Radical Surgery</a:t>
            </a:r>
          </a:p>
          <a:p>
            <a:pPr algn="ctr">
              <a:spcBef>
                <a:spcPct val="0"/>
              </a:spcBef>
              <a:buFontTx/>
              <a:buNone/>
            </a:pPr>
            <a:r>
              <a:rPr lang="en-US" altLang="el-GR" sz="2800" b="1" dirty="0">
                <a:solidFill>
                  <a:srgbClr val="FF0000"/>
                </a:solidFill>
                <a:latin typeface="Arial" panose="020B0604020202020204" pitchFamily="34" charset="0"/>
              </a:rPr>
              <a:t>Prospective studies</a:t>
            </a:r>
          </a:p>
          <a:p>
            <a:pPr algn="ctr">
              <a:spcBef>
                <a:spcPct val="0"/>
              </a:spcBef>
              <a:buFontTx/>
              <a:buNone/>
            </a:pPr>
            <a:endParaRPr lang="el-GR" altLang="el-GR" sz="2800" b="1" dirty="0">
              <a:solidFill>
                <a:srgbClr val="FF0000"/>
              </a:solidFill>
              <a:latin typeface="Arial" panose="020B0604020202020204" pitchFamily="34" charset="0"/>
            </a:endParaRPr>
          </a:p>
        </p:txBody>
      </p:sp>
      <p:sp>
        <p:nvSpPr>
          <p:cNvPr id="119812" name="3 - TextBox">
            <a:extLst>
              <a:ext uri="{FF2B5EF4-FFF2-40B4-BE49-F238E27FC236}">
                <a16:creationId xmlns:a16="http://schemas.microsoft.com/office/drawing/2014/main" id="{4D626299-673C-27D2-3FA5-1148E5A04D98}"/>
              </a:ext>
            </a:extLst>
          </p:cNvPr>
          <p:cNvSpPr txBox="1">
            <a:spLocks noChangeArrowheads="1"/>
          </p:cNvSpPr>
          <p:nvPr/>
        </p:nvSpPr>
        <p:spPr bwMode="auto">
          <a:xfrm>
            <a:off x="4787900" y="6400800"/>
            <a:ext cx="5310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600" i="1">
                <a:latin typeface="Arial" panose="020B0604020202020204" pitchFamily="34" charset="0"/>
              </a:rPr>
              <a:t>Zigras T, …, Covens A. Curr Oncol Rep, 2017.</a:t>
            </a:r>
            <a:endParaRPr lang="el-GR" altLang="el-GR" sz="1600" i="1">
              <a:latin typeface="Arial" panose="020B0604020202020204" pitchFamily="34" charset="0"/>
            </a:endParaRPr>
          </a:p>
        </p:txBody>
      </p:sp>
      <p:sp>
        <p:nvSpPr>
          <p:cNvPr id="5" name="4 - Ορθογώνιο">
            <a:extLst>
              <a:ext uri="{FF2B5EF4-FFF2-40B4-BE49-F238E27FC236}">
                <a16:creationId xmlns:a16="http://schemas.microsoft.com/office/drawing/2014/main" id="{3AEBF39E-B002-8154-7C17-458386B79E31}"/>
              </a:ext>
            </a:extLst>
          </p:cNvPr>
          <p:cNvSpPr/>
          <p:nvPr/>
        </p:nvSpPr>
        <p:spPr>
          <a:xfrm>
            <a:off x="5943600" y="1666875"/>
            <a:ext cx="965200" cy="403066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75461466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09DF43-219B-2BAF-63AD-9C01381EBF84}"/>
              </a:ext>
            </a:extLst>
          </p:cNvPr>
          <p:cNvSpPr txBox="1"/>
          <p:nvPr/>
        </p:nvSpPr>
        <p:spPr>
          <a:xfrm>
            <a:off x="750277" y="719016"/>
            <a:ext cx="8393723" cy="547714"/>
          </a:xfrm>
          <a:prstGeom prst="rect">
            <a:avLst/>
          </a:prstGeom>
          <a:noFill/>
        </p:spPr>
        <p:txBody>
          <a:bodyPr wrap="square" rtlCol="0">
            <a:spAutoFit/>
          </a:bodyPr>
          <a:lstStyle/>
          <a:p>
            <a:pPr>
              <a:lnSpc>
                <a:spcPct val="150000"/>
              </a:lnSpc>
            </a:pPr>
            <a:r>
              <a:rPr lang="en-US" sz="2200" b="1" dirty="0">
                <a:solidFill>
                  <a:srgbClr val="FF0000"/>
                </a:solidFill>
              </a:rPr>
              <a:t>Question</a:t>
            </a:r>
            <a:r>
              <a:rPr lang="en-US" sz="2200" dirty="0">
                <a:solidFill>
                  <a:srgbClr val="FF0000"/>
                </a:solidFill>
              </a:rPr>
              <a:t> </a:t>
            </a:r>
          </a:p>
        </p:txBody>
      </p:sp>
      <p:sp>
        <p:nvSpPr>
          <p:cNvPr id="4" name="TextBox 3">
            <a:extLst>
              <a:ext uri="{FF2B5EF4-FFF2-40B4-BE49-F238E27FC236}">
                <a16:creationId xmlns:a16="http://schemas.microsoft.com/office/drawing/2014/main" id="{95188A57-DAF4-4F3A-8160-0B9B00D0B91D}"/>
              </a:ext>
            </a:extLst>
          </p:cNvPr>
          <p:cNvSpPr txBox="1"/>
          <p:nvPr/>
        </p:nvSpPr>
        <p:spPr>
          <a:xfrm>
            <a:off x="633042" y="1592149"/>
            <a:ext cx="8393723" cy="105554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200" dirty="0"/>
              <a:t>Development of models for less radical surgery with the aim                         of reducing morbidity and improve QoL</a:t>
            </a:r>
            <a:endParaRPr lang="el-GR" sz="2200" dirty="0"/>
          </a:p>
        </p:txBody>
      </p:sp>
    </p:spTree>
    <p:extLst>
      <p:ext uri="{BB962C8B-B14F-4D97-AF65-F5344CB8AC3E}">
        <p14:creationId xmlns:p14="http://schemas.microsoft.com/office/powerpoint/2010/main" val="266155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1723659" y="3301036"/>
            <a:ext cx="2624818" cy="1697068"/>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Tumor size &lt; 2 cm</a:t>
            </a:r>
          </a:p>
          <a:p>
            <a:pPr marL="87312" eaLnBrk="1" hangingPunct="1">
              <a:lnSpc>
                <a:spcPct val="150000"/>
              </a:lnSpc>
              <a:defRPr/>
            </a:pPr>
            <a:r>
              <a:rPr lang="en-US" sz="2400" dirty="0">
                <a:latin typeface="Calibri" pitchFamily="34" charset="0"/>
              </a:rPr>
              <a:t>LVSI</a:t>
            </a:r>
          </a:p>
          <a:p>
            <a:pPr marL="87312" eaLnBrk="1" hangingPunct="1">
              <a:lnSpc>
                <a:spcPct val="150000"/>
              </a:lnSpc>
              <a:defRPr/>
            </a:pPr>
            <a:r>
              <a:rPr lang="en-US" sz="2400" dirty="0">
                <a:latin typeface="Calibri" pitchFamily="34" charset="0"/>
              </a:rPr>
              <a:t>LN(+)</a:t>
            </a:r>
          </a:p>
        </p:txBody>
      </p:sp>
      <p:sp>
        <p:nvSpPr>
          <p:cNvPr id="3" name="Δεξί άγκιστρο 2">
            <a:extLst>
              <a:ext uri="{FF2B5EF4-FFF2-40B4-BE49-F238E27FC236}">
                <a16:creationId xmlns:a16="http://schemas.microsoft.com/office/drawing/2014/main" id="{C14F8E65-549E-284B-C039-80751A71345D}"/>
              </a:ext>
            </a:extLst>
          </p:cNvPr>
          <p:cNvSpPr/>
          <p:nvPr/>
        </p:nvSpPr>
        <p:spPr>
          <a:xfrm>
            <a:off x="4332847" y="3456857"/>
            <a:ext cx="446371" cy="154124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1 - TextBox">
            <a:extLst>
              <a:ext uri="{FF2B5EF4-FFF2-40B4-BE49-F238E27FC236}">
                <a16:creationId xmlns:a16="http://schemas.microsoft.com/office/drawing/2014/main" id="{8EF0315D-428D-E033-EFA7-D2D54BF3CEE9}"/>
              </a:ext>
            </a:extLst>
          </p:cNvPr>
          <p:cNvSpPr txBox="1">
            <a:spLocks noChangeArrowheads="1"/>
          </p:cNvSpPr>
          <p:nvPr/>
        </p:nvSpPr>
        <p:spPr bwMode="auto">
          <a:xfrm>
            <a:off x="4763513" y="3855034"/>
            <a:ext cx="4388303" cy="589072"/>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&lt; 1% risk of parametrial spread</a:t>
            </a:r>
          </a:p>
        </p:txBody>
      </p:sp>
      <p:sp>
        <p:nvSpPr>
          <p:cNvPr id="6" name="TextBox 5">
            <a:extLst>
              <a:ext uri="{FF2B5EF4-FFF2-40B4-BE49-F238E27FC236}">
                <a16:creationId xmlns:a16="http://schemas.microsoft.com/office/drawing/2014/main" id="{B9FFA468-4907-8689-3DF2-4DD65EBB2E52}"/>
              </a:ext>
            </a:extLst>
          </p:cNvPr>
          <p:cNvSpPr txBox="1"/>
          <p:nvPr/>
        </p:nvSpPr>
        <p:spPr>
          <a:xfrm>
            <a:off x="207218" y="4259439"/>
            <a:ext cx="4572000" cy="461665"/>
          </a:xfrm>
          <a:prstGeom prst="rect">
            <a:avLst/>
          </a:prstGeom>
          <a:noFill/>
        </p:spPr>
        <p:txBody>
          <a:bodyPr wrap="square">
            <a:spAutoFit/>
          </a:bodyPr>
          <a:lstStyle/>
          <a:p>
            <a:r>
              <a:rPr lang="en-US" sz="2400" dirty="0">
                <a:latin typeface="Calibri" pitchFamily="34" charset="0"/>
              </a:rPr>
              <a:t>Absence</a:t>
            </a:r>
            <a:endParaRPr lang="el-GR" sz="2400" dirty="0"/>
          </a:p>
        </p:txBody>
      </p:sp>
      <p:sp>
        <p:nvSpPr>
          <p:cNvPr id="7" name="Αριστερό άγκιστρο 6">
            <a:extLst>
              <a:ext uri="{FF2B5EF4-FFF2-40B4-BE49-F238E27FC236}">
                <a16:creationId xmlns:a16="http://schemas.microsoft.com/office/drawing/2014/main" id="{1F9C5C97-BEF3-6753-D827-EBBB3622C48B}"/>
              </a:ext>
            </a:extLst>
          </p:cNvPr>
          <p:cNvSpPr/>
          <p:nvPr/>
        </p:nvSpPr>
        <p:spPr>
          <a:xfrm>
            <a:off x="1509780" y="3982441"/>
            <a:ext cx="213879" cy="101566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 name="3 - TextBox">
            <a:extLst>
              <a:ext uri="{FF2B5EF4-FFF2-40B4-BE49-F238E27FC236}">
                <a16:creationId xmlns:a16="http://schemas.microsoft.com/office/drawing/2014/main" id="{DE2AE3BF-ABF7-AB26-D770-46148B921C64}"/>
              </a:ext>
            </a:extLst>
          </p:cNvPr>
          <p:cNvSpPr txBox="1">
            <a:spLocks noChangeArrowheads="1"/>
          </p:cNvSpPr>
          <p:nvPr/>
        </p:nvSpPr>
        <p:spPr bwMode="auto">
          <a:xfrm>
            <a:off x="4687483" y="5088970"/>
            <a:ext cx="6553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l-GR" sz="1200" i="1" dirty="0">
                <a:latin typeface="Arial" panose="020B0604020202020204" pitchFamily="34" charset="0"/>
              </a:rPr>
              <a:t>S</a:t>
            </a:r>
            <a:r>
              <a:rPr lang="de-DE" altLang="el-GR" sz="1200" i="1" dirty="0" err="1">
                <a:latin typeface="Arial" panose="020B0604020202020204" pitchFamily="34" charset="0"/>
              </a:rPr>
              <a:t>chmeler</a:t>
            </a:r>
            <a:r>
              <a:rPr lang="el-GR" altLang="el-GR" sz="1200" i="1" dirty="0">
                <a:latin typeface="Arial" panose="020B0604020202020204" pitchFamily="34" charset="0"/>
              </a:rPr>
              <a:t> ΚΜ </a:t>
            </a:r>
            <a:r>
              <a:rPr lang="en-US" altLang="el-GR" sz="1200" i="1" dirty="0">
                <a:latin typeface="Arial" panose="020B0604020202020204" pitchFamily="34" charset="0"/>
              </a:rPr>
              <a:t>et al. </a:t>
            </a:r>
            <a:r>
              <a:rPr lang="en-US" altLang="el-GR" sz="1200" i="1" dirty="0" err="1">
                <a:latin typeface="Arial" panose="020B0604020202020204" pitchFamily="34" charset="0"/>
              </a:rPr>
              <a:t>Gynecol</a:t>
            </a:r>
            <a:r>
              <a:rPr lang="en-US" altLang="el-GR" sz="1200" i="1" dirty="0">
                <a:latin typeface="Arial" panose="020B0604020202020204" pitchFamily="34" charset="0"/>
              </a:rPr>
              <a:t> Oncol, 2011.</a:t>
            </a:r>
          </a:p>
          <a:p>
            <a:pPr>
              <a:spcBef>
                <a:spcPct val="0"/>
              </a:spcBef>
              <a:buFontTx/>
              <a:buNone/>
            </a:pPr>
            <a:r>
              <a:rPr lang="en-US" altLang="el-GR" sz="1200" i="1" dirty="0">
                <a:latin typeface="Arial" panose="020B0604020202020204" pitchFamily="34" charset="0"/>
              </a:rPr>
              <a:t>Covens A, et al. </a:t>
            </a:r>
            <a:r>
              <a:rPr lang="en-US" altLang="el-GR" sz="1200" i="1" dirty="0" err="1">
                <a:latin typeface="Arial" panose="020B0604020202020204" pitchFamily="34" charset="0"/>
              </a:rPr>
              <a:t>Gynecol</a:t>
            </a:r>
            <a:r>
              <a:rPr lang="en-US" altLang="el-GR" sz="1200" i="1" dirty="0">
                <a:latin typeface="Arial" panose="020B0604020202020204" pitchFamily="34" charset="0"/>
              </a:rPr>
              <a:t> Oncol, 2002.</a:t>
            </a:r>
          </a:p>
          <a:p>
            <a:pPr>
              <a:spcBef>
                <a:spcPct val="0"/>
              </a:spcBef>
              <a:buFontTx/>
              <a:buNone/>
            </a:pPr>
            <a:r>
              <a:rPr lang="en-US" altLang="el-GR" sz="1200" i="1" dirty="0">
                <a:latin typeface="Arial" panose="020B0604020202020204" pitchFamily="34" charset="0"/>
              </a:rPr>
              <a:t>Stegeman M, et al. </a:t>
            </a:r>
            <a:r>
              <a:rPr lang="en-US" altLang="el-GR" sz="1200" i="1" dirty="0" err="1">
                <a:latin typeface="Arial" panose="020B0604020202020204" pitchFamily="34" charset="0"/>
              </a:rPr>
              <a:t>Gynecol</a:t>
            </a:r>
            <a:r>
              <a:rPr lang="en-US" altLang="el-GR" sz="1200" i="1" dirty="0">
                <a:latin typeface="Arial" panose="020B0604020202020204" pitchFamily="34" charset="0"/>
              </a:rPr>
              <a:t> Oncol, 2007.</a:t>
            </a:r>
          </a:p>
          <a:p>
            <a:pPr>
              <a:spcBef>
                <a:spcPct val="0"/>
              </a:spcBef>
              <a:buFontTx/>
              <a:buNone/>
            </a:pPr>
            <a:r>
              <a:rPr lang="en-US" altLang="el-GR" sz="1200" i="1" dirty="0" err="1">
                <a:latin typeface="Arial" panose="020B0604020202020204" pitchFamily="34" charset="0"/>
              </a:rPr>
              <a:t>Frumovitz</a:t>
            </a:r>
            <a:r>
              <a:rPr lang="en-US" altLang="el-GR" sz="1200" i="1" dirty="0">
                <a:latin typeface="Arial" panose="020B0604020202020204" pitchFamily="34" charset="0"/>
              </a:rPr>
              <a:t> M et al. </a:t>
            </a:r>
            <a:r>
              <a:rPr lang="en-US" altLang="el-GR" sz="1200" i="1" dirty="0" err="1">
                <a:latin typeface="Arial" panose="020B0604020202020204" pitchFamily="34" charset="0"/>
              </a:rPr>
              <a:t>Obstet</a:t>
            </a:r>
            <a:r>
              <a:rPr lang="en-US" altLang="el-GR" sz="1200" i="1" dirty="0">
                <a:latin typeface="Arial" panose="020B0604020202020204" pitchFamily="34" charset="0"/>
              </a:rPr>
              <a:t> </a:t>
            </a:r>
            <a:r>
              <a:rPr lang="en-US" altLang="el-GR" sz="1200" i="1" dirty="0" err="1">
                <a:latin typeface="Arial" panose="020B0604020202020204" pitchFamily="34" charset="0"/>
              </a:rPr>
              <a:t>Gynecol</a:t>
            </a:r>
            <a:r>
              <a:rPr lang="en-US" altLang="el-GR" sz="1200" i="1" dirty="0">
                <a:latin typeface="Arial" panose="020B0604020202020204" pitchFamily="34" charset="0"/>
              </a:rPr>
              <a:t>, 2009</a:t>
            </a:r>
            <a:r>
              <a:rPr lang="en-US" altLang="el-GR" sz="1200" i="1" dirty="0">
                <a:solidFill>
                  <a:srgbClr val="FFC000"/>
                </a:solidFill>
                <a:latin typeface="Arial" panose="020B0604020202020204" pitchFamily="34" charset="0"/>
              </a:rPr>
              <a:t>.</a:t>
            </a:r>
          </a:p>
          <a:p>
            <a:pPr>
              <a:spcBef>
                <a:spcPct val="0"/>
              </a:spcBef>
              <a:buFontTx/>
              <a:buNone/>
            </a:pPr>
            <a:r>
              <a:rPr lang="en-US" altLang="el-GR" sz="1200" i="1" dirty="0">
                <a:latin typeface="Arial" panose="020B0604020202020204" pitchFamily="34" charset="0"/>
              </a:rPr>
              <a:t>Steed H, et al. </a:t>
            </a:r>
            <a:r>
              <a:rPr lang="en-US" altLang="el-GR" sz="1200" i="1" dirty="0" err="1">
                <a:latin typeface="Arial" panose="020B0604020202020204" pitchFamily="34" charset="0"/>
              </a:rPr>
              <a:t>Gynecol</a:t>
            </a:r>
            <a:r>
              <a:rPr lang="en-US" altLang="el-GR" sz="1200" i="1" dirty="0">
                <a:latin typeface="Arial" panose="020B0604020202020204" pitchFamily="34" charset="0"/>
              </a:rPr>
              <a:t> Oncol, 2006.</a:t>
            </a:r>
          </a:p>
          <a:p>
            <a:pPr>
              <a:spcBef>
                <a:spcPct val="0"/>
              </a:spcBef>
              <a:buFontTx/>
              <a:buNone/>
            </a:pPr>
            <a:r>
              <a:rPr lang="en-US" altLang="el-GR" sz="1200" i="1" dirty="0">
                <a:latin typeface="Arial" panose="020B0604020202020204" pitchFamily="34" charset="0"/>
              </a:rPr>
              <a:t>Wright JD, et al. Cancer, 2007.</a:t>
            </a:r>
          </a:p>
          <a:p>
            <a:pPr>
              <a:spcBef>
                <a:spcPct val="0"/>
              </a:spcBef>
              <a:buNone/>
            </a:pPr>
            <a:r>
              <a:rPr lang="en-US" altLang="el-GR" sz="1200" i="1" dirty="0" err="1">
                <a:latin typeface="Arial" panose="020B0604020202020204" pitchFamily="34" charset="0"/>
              </a:rPr>
              <a:t>Zigras</a:t>
            </a:r>
            <a:r>
              <a:rPr lang="en-US" altLang="el-GR" sz="1200" i="1" dirty="0">
                <a:latin typeface="Arial" panose="020B0604020202020204" pitchFamily="34" charset="0"/>
              </a:rPr>
              <a:t> T, …, Covens A. Curr Oncol Rep, 2017.</a:t>
            </a:r>
            <a:endParaRPr lang="el-GR" altLang="el-GR" sz="1200" i="1" dirty="0">
              <a:latin typeface="Arial" panose="020B0604020202020204" pitchFamily="34" charset="0"/>
            </a:endParaRPr>
          </a:p>
          <a:p>
            <a:pPr>
              <a:spcBef>
                <a:spcPct val="0"/>
              </a:spcBef>
              <a:buFontTx/>
              <a:buNone/>
            </a:pPr>
            <a:endParaRPr lang="el-GR" altLang="el-GR" sz="1200" i="1" dirty="0">
              <a:latin typeface="Arial" panose="020B0604020202020204" pitchFamily="34" charset="0"/>
            </a:endParaRPr>
          </a:p>
        </p:txBody>
      </p:sp>
      <p:sp>
        <p:nvSpPr>
          <p:cNvPr id="2" name="1 - TextBox">
            <a:extLst>
              <a:ext uri="{FF2B5EF4-FFF2-40B4-BE49-F238E27FC236}">
                <a16:creationId xmlns:a16="http://schemas.microsoft.com/office/drawing/2014/main" id="{122851D3-26FC-5617-5EFE-D63292D73639}"/>
              </a:ext>
            </a:extLst>
          </p:cNvPr>
          <p:cNvSpPr txBox="1">
            <a:spLocks noChangeArrowheads="1"/>
          </p:cNvSpPr>
          <p:nvPr/>
        </p:nvSpPr>
        <p:spPr bwMode="auto">
          <a:xfrm>
            <a:off x="207218" y="483000"/>
            <a:ext cx="8900719" cy="586699"/>
          </a:xfrm>
          <a:prstGeom prst="rect">
            <a:avLst/>
          </a:prstGeom>
          <a:noFill/>
          <a:ln w="9525">
            <a:noFill/>
            <a:miter lim="800000"/>
            <a:headEnd/>
            <a:tailEnd/>
          </a:ln>
        </p:spPr>
        <p:txBody>
          <a:bodyPr wrap="square">
            <a:spAutoFit/>
          </a:bodyPr>
          <a:lstStyle/>
          <a:p>
            <a:pPr marL="87312" eaLnBrk="1" hangingPunct="1">
              <a:lnSpc>
                <a:spcPct val="150000"/>
              </a:lnSpc>
              <a:defRPr/>
            </a:pPr>
            <a:r>
              <a:rPr lang="en-US" sz="2400" dirty="0">
                <a:latin typeface="Calibri" pitchFamily="34" charset="0"/>
              </a:rPr>
              <a:t>Parametrial resection – early </a:t>
            </a:r>
            <a:r>
              <a:rPr lang="en-US" sz="2400" dirty="0" err="1">
                <a:latin typeface="Calibri" pitchFamily="34" charset="0"/>
              </a:rPr>
              <a:t>Cacx</a:t>
            </a:r>
            <a:r>
              <a:rPr lang="en-US" sz="2400" dirty="0">
                <a:latin typeface="Calibri" pitchFamily="34" charset="0"/>
              </a:rPr>
              <a:t> </a:t>
            </a:r>
            <a:r>
              <a:rPr lang="en-US" sz="2400" dirty="0">
                <a:latin typeface="Calibri" pitchFamily="34" charset="0"/>
                <a:sym typeface="Wingdings" panose="05000000000000000000" pitchFamily="2" charset="2"/>
              </a:rPr>
              <a:t> Controversial </a:t>
            </a:r>
            <a:endParaRPr lang="en-US" sz="2400" dirty="0">
              <a:latin typeface="Calibri" pitchFamily="34" charset="0"/>
            </a:endParaRPr>
          </a:p>
        </p:txBody>
      </p:sp>
      <p:sp>
        <p:nvSpPr>
          <p:cNvPr id="9" name="1 - TextBox">
            <a:extLst>
              <a:ext uri="{FF2B5EF4-FFF2-40B4-BE49-F238E27FC236}">
                <a16:creationId xmlns:a16="http://schemas.microsoft.com/office/drawing/2014/main" id="{6314E012-8B13-0B14-ED6D-58F7FF2EA6EC}"/>
              </a:ext>
            </a:extLst>
          </p:cNvPr>
          <p:cNvSpPr txBox="1">
            <a:spLocks noChangeArrowheads="1"/>
          </p:cNvSpPr>
          <p:nvPr/>
        </p:nvSpPr>
        <p:spPr bwMode="auto">
          <a:xfrm>
            <a:off x="-76010" y="1393505"/>
            <a:ext cx="8467725" cy="338554"/>
          </a:xfrm>
          <a:prstGeom prst="rect">
            <a:avLst/>
          </a:prstGeom>
          <a:noFill/>
          <a:ln w="9525">
            <a:noFill/>
            <a:miter lim="800000"/>
            <a:headEnd/>
            <a:tailEnd/>
          </a:ln>
        </p:spPr>
        <p:txBody>
          <a:bodyPr wrap="square">
            <a:spAutoFit/>
          </a:bodyPr>
          <a:lstStyle/>
          <a:p>
            <a:pPr marL="87312" algn="r" eaLnBrk="1" hangingPunct="1">
              <a:defRPr/>
            </a:pPr>
            <a:r>
              <a:rPr lang="en-US" sz="1600" i="1" dirty="0">
                <a:latin typeface="Calibri" pitchFamily="34" charset="0"/>
              </a:rPr>
              <a:t>Covens A, et al. </a:t>
            </a:r>
            <a:r>
              <a:rPr lang="en-US" sz="1600" i="1" dirty="0" err="1">
                <a:latin typeface="Calibri" pitchFamily="34" charset="0"/>
              </a:rPr>
              <a:t>Gynecol</a:t>
            </a:r>
            <a:r>
              <a:rPr lang="en-US" sz="1600" i="1" dirty="0">
                <a:latin typeface="Calibri" pitchFamily="34" charset="0"/>
              </a:rPr>
              <a:t> Oncol, 2002</a:t>
            </a:r>
          </a:p>
        </p:txBody>
      </p:sp>
    </p:spTree>
    <p:extLst>
      <p:ext uri="{BB962C8B-B14F-4D97-AF65-F5344CB8AC3E}">
        <p14:creationId xmlns:p14="http://schemas.microsoft.com/office/powerpoint/2010/main" val="2817376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TextBox"/>
          <p:cNvSpPr txBox="1">
            <a:spLocks noChangeArrowheads="1"/>
          </p:cNvSpPr>
          <p:nvPr/>
        </p:nvSpPr>
        <p:spPr bwMode="auto">
          <a:xfrm>
            <a:off x="333102" y="2136190"/>
            <a:ext cx="8477793" cy="2251065"/>
          </a:xfrm>
          <a:prstGeom prst="rect">
            <a:avLst/>
          </a:prstGeom>
          <a:noFill/>
          <a:ln w="9525">
            <a:noFill/>
            <a:miter lim="800000"/>
            <a:headEnd/>
            <a:tailEnd/>
          </a:ln>
        </p:spPr>
        <p:txBody>
          <a:bodyPr wrap="square">
            <a:spAutoFit/>
          </a:bodyPr>
          <a:lstStyle/>
          <a:p>
            <a:pPr marL="430212" indent="-342900" eaLnBrk="1" hangingPunct="1">
              <a:lnSpc>
                <a:spcPct val="150000"/>
              </a:lnSpc>
              <a:buFont typeface="Arial" panose="020B0604020202020204" pitchFamily="34" charset="0"/>
              <a:buChar char="•"/>
              <a:defRPr/>
            </a:pPr>
            <a:r>
              <a:rPr lang="en-US" sz="2400" dirty="0">
                <a:latin typeface="Calibri" pitchFamily="34" charset="0"/>
              </a:rPr>
              <a:t>If </a:t>
            </a:r>
            <a:r>
              <a:rPr lang="en-US" sz="2400" dirty="0" err="1">
                <a:latin typeface="Calibri" pitchFamily="34" charset="0"/>
              </a:rPr>
              <a:t>parametrectomy</a:t>
            </a:r>
            <a:r>
              <a:rPr lang="en-US" sz="2400" dirty="0">
                <a:latin typeface="Calibri" pitchFamily="34" charset="0"/>
              </a:rPr>
              <a:t> is omitted </a:t>
            </a:r>
            <a:r>
              <a:rPr lang="en-US" sz="2400" dirty="0">
                <a:latin typeface="Calibri" pitchFamily="34" charset="0"/>
                <a:sym typeface="Wingdings" panose="05000000000000000000" pitchFamily="2" charset="2"/>
              </a:rPr>
              <a:t> ? Decrease in survival rate?</a:t>
            </a:r>
          </a:p>
          <a:p>
            <a:pPr marL="430212" indent="-342900" eaLnBrk="1" hangingPunct="1">
              <a:lnSpc>
                <a:spcPct val="150000"/>
              </a:lnSpc>
              <a:buFont typeface="Arial" panose="020B0604020202020204" pitchFamily="34" charset="0"/>
              <a:buChar char="•"/>
              <a:defRPr/>
            </a:pPr>
            <a:endParaRPr lang="en-US" sz="2400" dirty="0">
              <a:latin typeface="Calibri" pitchFamily="34" charset="0"/>
              <a:sym typeface="Wingdings" panose="05000000000000000000" pitchFamily="2" charset="2"/>
            </a:endParaRPr>
          </a:p>
          <a:p>
            <a:pPr marL="430212" indent="-342900" eaLnBrk="1" hangingPunct="1">
              <a:lnSpc>
                <a:spcPct val="150000"/>
              </a:lnSpc>
              <a:buFont typeface="Arial" panose="020B0604020202020204" pitchFamily="34" charset="0"/>
              <a:buChar char="•"/>
              <a:defRPr/>
            </a:pPr>
            <a:r>
              <a:rPr lang="en-US" sz="2400" dirty="0">
                <a:latin typeface="Calibri" pitchFamily="34" charset="0"/>
                <a:sym typeface="Wingdings" panose="05000000000000000000" pitchFamily="2" charset="2"/>
              </a:rPr>
              <a:t>Low risk disease – Difficult / inaccurate to dx low risk disease before surgery (LVSI, DOI)</a:t>
            </a:r>
          </a:p>
        </p:txBody>
      </p:sp>
      <p:sp>
        <p:nvSpPr>
          <p:cNvPr id="2" name="1 - TextBox">
            <a:extLst>
              <a:ext uri="{FF2B5EF4-FFF2-40B4-BE49-F238E27FC236}">
                <a16:creationId xmlns:a16="http://schemas.microsoft.com/office/drawing/2014/main" id="{10CE7769-9D0C-94DE-C2EA-A991AFEA38D2}"/>
              </a:ext>
            </a:extLst>
          </p:cNvPr>
          <p:cNvSpPr txBox="1">
            <a:spLocks noChangeArrowheads="1"/>
          </p:cNvSpPr>
          <p:nvPr/>
        </p:nvSpPr>
        <p:spPr bwMode="auto">
          <a:xfrm>
            <a:off x="117873" y="439179"/>
            <a:ext cx="8595639" cy="830997"/>
          </a:xfrm>
          <a:prstGeom prst="rect">
            <a:avLst/>
          </a:prstGeom>
          <a:noFill/>
          <a:ln w="9525">
            <a:noFill/>
            <a:miter lim="800000"/>
            <a:headEnd/>
            <a:tailEnd/>
          </a:ln>
        </p:spPr>
        <p:txBody>
          <a:bodyPr wrap="square">
            <a:spAutoFit/>
          </a:bodyPr>
          <a:lstStyle/>
          <a:p>
            <a:pPr marL="87312" algn="ctr" eaLnBrk="1" hangingPunct="1">
              <a:defRPr/>
            </a:pPr>
            <a:r>
              <a:rPr lang="en-US" sz="2400" b="1" dirty="0">
                <a:solidFill>
                  <a:srgbClr val="FF0000"/>
                </a:solidFill>
                <a:latin typeface="Calibri" pitchFamily="34" charset="0"/>
              </a:rPr>
              <a:t>Low risk </a:t>
            </a:r>
            <a:r>
              <a:rPr lang="en-US" sz="2400" b="1" dirty="0" err="1">
                <a:solidFill>
                  <a:srgbClr val="FF0000"/>
                </a:solidFill>
                <a:latin typeface="Calibri" pitchFamily="34" charset="0"/>
              </a:rPr>
              <a:t>Cacx</a:t>
            </a:r>
            <a:endParaRPr lang="en-US" sz="2400" b="1" dirty="0">
              <a:solidFill>
                <a:srgbClr val="FF0000"/>
              </a:solidFill>
              <a:latin typeface="Calibri" pitchFamily="34" charset="0"/>
            </a:endParaRPr>
          </a:p>
          <a:p>
            <a:pPr marL="87312" algn="ctr" eaLnBrk="1" hangingPunct="1">
              <a:defRPr/>
            </a:pPr>
            <a:r>
              <a:rPr lang="en-US" sz="2400" b="1" dirty="0">
                <a:solidFill>
                  <a:srgbClr val="FF0000"/>
                </a:solidFill>
                <a:latin typeface="Calibri" pitchFamily="34" charset="0"/>
              </a:rPr>
              <a:t>Time to change surgery </a:t>
            </a:r>
            <a:r>
              <a:rPr lang="en-US" sz="2400" b="1" dirty="0">
                <a:solidFill>
                  <a:srgbClr val="FF0000"/>
                </a:solidFill>
                <a:latin typeface="Calibri" pitchFamily="34" charset="0"/>
                <a:sym typeface="Wingdings" panose="05000000000000000000" pitchFamily="2" charset="2"/>
              </a:rPr>
              <a:t> Simple Hysterectomy</a:t>
            </a:r>
            <a:endParaRPr lang="en-US" sz="2400" b="1" dirty="0">
              <a:solidFill>
                <a:srgbClr val="FF0000"/>
              </a:solidFill>
              <a:latin typeface="Calibri" pitchFamily="34" charset="0"/>
            </a:endParaRPr>
          </a:p>
        </p:txBody>
      </p:sp>
      <p:sp>
        <p:nvSpPr>
          <p:cNvPr id="10" name="Θέση αριθμού διαφάνειας 9">
            <a:extLst>
              <a:ext uri="{FF2B5EF4-FFF2-40B4-BE49-F238E27FC236}">
                <a16:creationId xmlns:a16="http://schemas.microsoft.com/office/drawing/2014/main" id="{F84D61DE-7F26-7D99-A0C7-8DED0F961E0F}"/>
              </a:ext>
            </a:extLst>
          </p:cNvPr>
          <p:cNvSpPr>
            <a:spLocks noGrp="1"/>
          </p:cNvSpPr>
          <p:nvPr>
            <p:ph type="sldNum" sz="quarter" idx="12"/>
          </p:nvPr>
        </p:nvSpPr>
        <p:spPr/>
        <p:txBody>
          <a:bodyPr/>
          <a:lstStyle/>
          <a:p>
            <a:fld id="{25D9DEF5-655B-44F4-86D4-FE63F4539B0F}" type="slidenum">
              <a:rPr lang="el-GR" smtClean="0"/>
              <a:t>80</a:t>
            </a:fld>
            <a:endParaRPr lang="el-GR"/>
          </a:p>
        </p:txBody>
      </p:sp>
    </p:spTree>
    <p:extLst>
      <p:ext uri="{BB962C8B-B14F-4D97-AF65-F5344CB8AC3E}">
        <p14:creationId xmlns:p14="http://schemas.microsoft.com/office/powerpoint/2010/main" val="4017586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3C9065-1407-B8DC-10BD-9D8581BA92C2}"/>
              </a:ext>
            </a:extLst>
          </p:cNvPr>
          <p:cNvSpPr txBox="1"/>
          <p:nvPr/>
        </p:nvSpPr>
        <p:spPr>
          <a:xfrm>
            <a:off x="357447" y="241069"/>
            <a:ext cx="8229600" cy="5092163"/>
          </a:xfrm>
          <a:prstGeom prst="rect">
            <a:avLst/>
          </a:prstGeom>
          <a:noFill/>
        </p:spPr>
        <p:txBody>
          <a:bodyPr wrap="square" rtlCol="0">
            <a:spAutoFit/>
          </a:bodyPr>
          <a:lstStyle/>
          <a:p>
            <a:pPr algn="ctr"/>
            <a:r>
              <a:rPr lang="en-US" sz="2400" b="1" dirty="0">
                <a:solidFill>
                  <a:srgbClr val="FF0000"/>
                </a:solidFill>
              </a:rPr>
              <a:t>Low Risk Cervical Cancer</a:t>
            </a:r>
          </a:p>
          <a:p>
            <a:pPr algn="ctr"/>
            <a:r>
              <a:rPr lang="en-US" sz="2400" b="1" dirty="0">
                <a:solidFill>
                  <a:srgbClr val="FF0000"/>
                </a:solidFill>
              </a:rPr>
              <a:t>(</a:t>
            </a:r>
            <a:r>
              <a:rPr lang="el-GR" sz="2400" b="1" dirty="0">
                <a:solidFill>
                  <a:srgbClr val="FF0000"/>
                </a:solidFill>
                <a:sym typeface="Symbol" panose="05050102010706020507" pitchFamily="18" charset="2"/>
              </a:rPr>
              <a:t></a:t>
            </a:r>
            <a:r>
              <a:rPr lang="en-US" sz="2400" b="1" dirty="0">
                <a:solidFill>
                  <a:srgbClr val="FF0000"/>
                </a:solidFill>
                <a:sym typeface="Symbol" panose="05050102010706020507" pitchFamily="18" charset="2"/>
              </a:rPr>
              <a:t> surgical radicality</a:t>
            </a:r>
            <a:r>
              <a:rPr lang="el-GR" sz="2400" b="1" dirty="0">
                <a:solidFill>
                  <a:srgbClr val="FF0000"/>
                </a:solidFill>
              </a:rPr>
              <a:t>)</a:t>
            </a:r>
          </a:p>
          <a:p>
            <a:endParaRPr lang="en-US" sz="2000" dirty="0"/>
          </a:p>
          <a:p>
            <a:endParaRPr lang="el-GR" sz="2000" dirty="0"/>
          </a:p>
          <a:p>
            <a:pPr marL="285750" indent="-285750">
              <a:lnSpc>
                <a:spcPct val="150000"/>
              </a:lnSpc>
              <a:buFont typeface="Arial" panose="020B0604020202020204" pitchFamily="34" charset="0"/>
              <a:buChar char="•"/>
            </a:pPr>
            <a:r>
              <a:rPr lang="en-US" sz="2000" dirty="0"/>
              <a:t>Prospective study</a:t>
            </a:r>
          </a:p>
          <a:p>
            <a:pPr marL="285750" indent="-285750">
              <a:lnSpc>
                <a:spcPct val="150000"/>
              </a:lnSpc>
              <a:buFont typeface="Arial" panose="020B0604020202020204" pitchFamily="34" charset="0"/>
              <a:buChar char="•"/>
            </a:pPr>
            <a:r>
              <a:rPr lang="en-US" sz="2000" dirty="0"/>
              <a:t>St IB </a:t>
            </a:r>
            <a:r>
              <a:rPr lang="en-US" sz="2000" dirty="0" err="1"/>
              <a:t>CaCx</a:t>
            </a:r>
            <a:endParaRPr lang="en-US" sz="2000" dirty="0"/>
          </a:p>
          <a:p>
            <a:pPr marL="285750" indent="-285750">
              <a:lnSpc>
                <a:spcPct val="150000"/>
              </a:lnSpc>
              <a:buFont typeface="Arial" panose="020B0604020202020204" pitchFamily="34" charset="0"/>
              <a:buChar char="•"/>
            </a:pPr>
            <a:r>
              <a:rPr lang="en-US" sz="2000" dirty="0"/>
              <a:t>n = 210 pts</a:t>
            </a:r>
          </a:p>
          <a:p>
            <a:pPr marL="285750" indent="-285750">
              <a:lnSpc>
                <a:spcPct val="150000"/>
              </a:lnSpc>
              <a:buFont typeface="Arial" panose="020B0604020202020204" pitchFamily="34" charset="0"/>
              <a:buChar char="•"/>
            </a:pPr>
            <a:r>
              <a:rPr lang="en-US" sz="2000" dirty="0" err="1"/>
              <a:t>Werheim’s</a:t>
            </a:r>
            <a:r>
              <a:rPr lang="en-US" sz="2000" dirty="0"/>
              <a:t> vs </a:t>
            </a:r>
            <a:r>
              <a:rPr lang="en-US" sz="2000" dirty="0" err="1"/>
              <a:t>Te</a:t>
            </a:r>
            <a:r>
              <a:rPr lang="en-US" sz="2000" dirty="0"/>
              <a:t> Linde </a:t>
            </a:r>
            <a:r>
              <a:rPr lang="en-US" sz="2000" dirty="0" err="1"/>
              <a:t>hyst</a:t>
            </a:r>
            <a:endParaRPr lang="en-US" sz="2000" dirty="0"/>
          </a:p>
          <a:p>
            <a:pPr marL="285750" indent="-285750">
              <a:lnSpc>
                <a:spcPct val="150000"/>
              </a:lnSpc>
              <a:buFont typeface="Arial" panose="020B0604020202020204" pitchFamily="34" charset="0"/>
              <a:buChar char="•"/>
            </a:pPr>
            <a:endParaRPr lang="en-US" sz="2000" dirty="0"/>
          </a:p>
          <a:p>
            <a:pPr>
              <a:lnSpc>
                <a:spcPct val="150000"/>
              </a:lnSpc>
            </a:pPr>
            <a:r>
              <a:rPr lang="en-US" sz="2000" dirty="0"/>
              <a:t>* limitations / criticism</a:t>
            </a:r>
          </a:p>
          <a:p>
            <a:pPr>
              <a:lnSpc>
                <a:spcPct val="150000"/>
              </a:lnSpc>
            </a:pPr>
            <a:r>
              <a:rPr lang="en-US" sz="2000" dirty="0"/>
              <a:t>   randomization was not performed / alternative matter</a:t>
            </a:r>
          </a:p>
          <a:p>
            <a:pPr>
              <a:lnSpc>
                <a:spcPct val="150000"/>
              </a:lnSpc>
            </a:pPr>
            <a:r>
              <a:rPr lang="en-US" sz="2000" dirty="0"/>
              <a:t>   many pts underwent adjustment treatment</a:t>
            </a:r>
            <a:endParaRPr lang="el-GR" sz="2000" dirty="0"/>
          </a:p>
        </p:txBody>
      </p:sp>
      <p:sp>
        <p:nvSpPr>
          <p:cNvPr id="4" name="TextBox 3">
            <a:extLst>
              <a:ext uri="{FF2B5EF4-FFF2-40B4-BE49-F238E27FC236}">
                <a16:creationId xmlns:a16="http://schemas.microsoft.com/office/drawing/2014/main" id="{75219315-77A6-1036-2C57-38D0D0E78E1A}"/>
              </a:ext>
            </a:extLst>
          </p:cNvPr>
          <p:cNvSpPr txBox="1"/>
          <p:nvPr/>
        </p:nvSpPr>
        <p:spPr>
          <a:xfrm>
            <a:off x="4897581" y="2026387"/>
            <a:ext cx="8229600" cy="967957"/>
          </a:xfrm>
          <a:prstGeom prst="rect">
            <a:avLst/>
          </a:prstGeom>
          <a:noFill/>
        </p:spPr>
        <p:txBody>
          <a:bodyPr wrap="square" rtlCol="0">
            <a:spAutoFit/>
          </a:bodyPr>
          <a:lstStyle/>
          <a:p>
            <a:pPr>
              <a:lnSpc>
                <a:spcPct val="150000"/>
              </a:lnSpc>
            </a:pPr>
            <a:r>
              <a:rPr lang="en-US" sz="2000" dirty="0"/>
              <a:t>Similar recurrence </a:t>
            </a:r>
          </a:p>
          <a:p>
            <a:pPr>
              <a:lnSpc>
                <a:spcPct val="150000"/>
              </a:lnSpc>
            </a:pPr>
            <a:r>
              <a:rPr lang="en-US" sz="2000" dirty="0"/>
              <a:t>and survival rates</a:t>
            </a:r>
            <a:endParaRPr lang="el-GR" sz="2000" dirty="0"/>
          </a:p>
        </p:txBody>
      </p:sp>
      <p:sp>
        <p:nvSpPr>
          <p:cNvPr id="5" name="Δεξί άγκιστρο 4">
            <a:extLst>
              <a:ext uri="{FF2B5EF4-FFF2-40B4-BE49-F238E27FC236}">
                <a16:creationId xmlns:a16="http://schemas.microsoft.com/office/drawing/2014/main" id="{B78E4F4A-CB02-DDED-BE48-67F9DECACDE4}"/>
              </a:ext>
            </a:extLst>
          </p:cNvPr>
          <p:cNvSpPr/>
          <p:nvPr/>
        </p:nvSpPr>
        <p:spPr>
          <a:xfrm>
            <a:off x="4064000" y="1676400"/>
            <a:ext cx="508000" cy="1667933"/>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aphicFrame>
        <p:nvGraphicFramePr>
          <p:cNvPr id="3" name="Αντικείμενο 2">
            <a:extLst>
              <a:ext uri="{FF2B5EF4-FFF2-40B4-BE49-F238E27FC236}">
                <a16:creationId xmlns:a16="http://schemas.microsoft.com/office/drawing/2014/main" id="{FA116A4B-5909-5756-F3D4-8AB7E6F802E5}"/>
              </a:ext>
            </a:extLst>
          </p:cNvPr>
          <p:cNvGraphicFramePr>
            <a:graphicFrameLocks noChangeAspect="1"/>
          </p:cNvGraphicFramePr>
          <p:nvPr/>
        </p:nvGraphicFramePr>
        <p:xfrm>
          <a:off x="5401733" y="5093968"/>
          <a:ext cx="3610648" cy="1639887"/>
        </p:xfrm>
        <a:graphic>
          <a:graphicData uri="http://schemas.openxmlformats.org/presentationml/2006/ole">
            <mc:AlternateContent xmlns:mc="http://schemas.openxmlformats.org/markup-compatibility/2006">
              <mc:Choice xmlns:v="urn:schemas-microsoft-com:vml" Requires="v">
                <p:oleObj name="Image" r:id="rId2" imgW="2959203" imgH="1639711" progId="Photoshop.Image.13">
                  <p:embed/>
                </p:oleObj>
              </mc:Choice>
              <mc:Fallback>
                <p:oleObj name="Image" r:id="rId2" imgW="2959203" imgH="1639711" progId="Photoshop.Image.13">
                  <p:embed/>
                  <p:pic>
                    <p:nvPicPr>
                      <p:cNvPr id="3" name="Αντικείμενο 2">
                        <a:extLst>
                          <a:ext uri="{FF2B5EF4-FFF2-40B4-BE49-F238E27FC236}">
                            <a16:creationId xmlns:a16="http://schemas.microsoft.com/office/drawing/2014/main" id="{FA116A4B-5909-5756-F3D4-8AB7E6F802E5}"/>
                          </a:ext>
                        </a:extLst>
                      </p:cNvPr>
                      <p:cNvPicPr/>
                      <p:nvPr/>
                    </p:nvPicPr>
                    <p:blipFill>
                      <a:blip r:embed="rId3"/>
                      <a:stretch>
                        <a:fillRect/>
                      </a:stretch>
                    </p:blipFill>
                    <p:spPr>
                      <a:xfrm>
                        <a:off x="5401733" y="5093968"/>
                        <a:ext cx="3610648" cy="1639887"/>
                      </a:xfrm>
                      <a:prstGeom prst="rect">
                        <a:avLst/>
                      </a:prstGeom>
                    </p:spPr>
                  </p:pic>
                </p:oleObj>
              </mc:Fallback>
            </mc:AlternateContent>
          </a:graphicData>
        </a:graphic>
      </p:graphicFrame>
    </p:spTree>
    <p:extLst>
      <p:ext uri="{BB962C8B-B14F-4D97-AF65-F5344CB8AC3E}">
        <p14:creationId xmlns:p14="http://schemas.microsoft.com/office/powerpoint/2010/main" val="354716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Αντικείμενο 2">
            <a:extLst>
              <a:ext uri="{FF2B5EF4-FFF2-40B4-BE49-F238E27FC236}">
                <a16:creationId xmlns:a16="http://schemas.microsoft.com/office/drawing/2014/main" id="{16DCE238-728E-DA6B-4CEB-68C558F5A373}"/>
              </a:ext>
            </a:extLst>
          </p:cNvPr>
          <p:cNvGraphicFramePr>
            <a:graphicFrameLocks noChangeAspect="1"/>
          </p:cNvGraphicFramePr>
          <p:nvPr/>
        </p:nvGraphicFramePr>
        <p:xfrm>
          <a:off x="791794" y="136524"/>
          <a:ext cx="7617559" cy="2262195"/>
        </p:xfrm>
        <a:graphic>
          <a:graphicData uri="http://schemas.openxmlformats.org/presentationml/2006/ole">
            <mc:AlternateContent xmlns:mc="http://schemas.openxmlformats.org/markup-compatibility/2006">
              <mc:Choice xmlns:v="urn:schemas-microsoft-com:vml" Requires="v">
                <p:oleObj name="Image" r:id="rId2" imgW="6184445" imgH="1836914" progId="Photoshop.Image.13">
                  <p:embed/>
                </p:oleObj>
              </mc:Choice>
              <mc:Fallback>
                <p:oleObj name="Image" r:id="rId2" imgW="6184445" imgH="1836914" progId="Photoshop.Image.13">
                  <p:embed/>
                  <p:pic>
                    <p:nvPicPr>
                      <p:cNvPr id="3" name="Αντικείμενο 2">
                        <a:extLst>
                          <a:ext uri="{FF2B5EF4-FFF2-40B4-BE49-F238E27FC236}">
                            <a16:creationId xmlns:a16="http://schemas.microsoft.com/office/drawing/2014/main" id="{16DCE238-728E-DA6B-4CEB-68C558F5A373}"/>
                          </a:ext>
                        </a:extLst>
                      </p:cNvPr>
                      <p:cNvPicPr/>
                      <p:nvPr/>
                    </p:nvPicPr>
                    <p:blipFill>
                      <a:blip r:embed="rId3"/>
                      <a:stretch>
                        <a:fillRect/>
                      </a:stretch>
                    </p:blipFill>
                    <p:spPr>
                      <a:xfrm>
                        <a:off x="791794" y="136524"/>
                        <a:ext cx="7617559" cy="2262195"/>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ACC337B-F38B-F692-05D5-161B0E48A257}"/>
              </a:ext>
            </a:extLst>
          </p:cNvPr>
          <p:cNvSpPr txBox="1"/>
          <p:nvPr/>
        </p:nvSpPr>
        <p:spPr>
          <a:xfrm>
            <a:off x="265723" y="3174819"/>
            <a:ext cx="8503139" cy="2862322"/>
          </a:xfrm>
          <a:prstGeom prst="rect">
            <a:avLst/>
          </a:prstGeom>
          <a:noFill/>
        </p:spPr>
        <p:txBody>
          <a:bodyPr wrap="square" rtlCol="0">
            <a:spAutoFit/>
          </a:bodyPr>
          <a:lstStyle/>
          <a:p>
            <a:pPr algn="l"/>
            <a:r>
              <a:rPr lang="en-US" b="1" i="0" dirty="0">
                <a:solidFill>
                  <a:srgbClr val="353535"/>
                </a:solidFill>
                <a:effectLst/>
                <a:highlight>
                  <a:srgbClr val="FFFFFF"/>
                </a:highlight>
                <a:latin typeface="Fira Sans" panose="020B0503050000020004" pitchFamily="34" charset="0"/>
              </a:rPr>
              <a:t>OBJECTIVE </a:t>
            </a:r>
          </a:p>
          <a:p>
            <a:pPr algn="l"/>
            <a:r>
              <a:rPr lang="en-US" b="0" i="0" dirty="0">
                <a:solidFill>
                  <a:srgbClr val="333333"/>
                </a:solidFill>
                <a:effectLst/>
                <a:highlight>
                  <a:srgbClr val="FFFFFF"/>
                </a:highlight>
                <a:latin typeface="Arial" panose="020B0604020202020204" pitchFamily="34" charset="0"/>
              </a:rPr>
              <a:t>Identify a cohort of patients at low risk for parametrial spread who may benefit from less radical surgery.</a:t>
            </a:r>
          </a:p>
          <a:p>
            <a:pPr algn="l"/>
            <a:endParaRPr lang="en-US" b="0" i="0" dirty="0">
              <a:solidFill>
                <a:srgbClr val="333333"/>
              </a:solidFill>
              <a:effectLst/>
              <a:highlight>
                <a:srgbClr val="FFFFFF"/>
              </a:highlight>
              <a:latin typeface="Arial" panose="020B0604020202020204" pitchFamily="34" charset="0"/>
            </a:endParaRPr>
          </a:p>
          <a:p>
            <a:pPr algn="l"/>
            <a:r>
              <a:rPr lang="en-US" b="1" i="0" dirty="0">
                <a:solidFill>
                  <a:srgbClr val="353535"/>
                </a:solidFill>
                <a:effectLst/>
                <a:highlight>
                  <a:srgbClr val="FFFFFF"/>
                </a:highlight>
                <a:latin typeface="Fira Sans" panose="020B0503050000020004" pitchFamily="34" charset="0"/>
              </a:rPr>
              <a:t>CONCLUSION </a:t>
            </a:r>
          </a:p>
          <a:p>
            <a:pPr algn="l"/>
            <a:r>
              <a:rPr lang="en-US" b="0" i="0" dirty="0">
                <a:solidFill>
                  <a:srgbClr val="333333"/>
                </a:solidFill>
                <a:effectLst/>
                <a:highlight>
                  <a:srgbClr val="FFFFFF"/>
                </a:highlight>
                <a:latin typeface="Arial" panose="020B0604020202020204" pitchFamily="34" charset="0"/>
              </a:rPr>
              <a:t>Less radical surgery—such as </a:t>
            </a:r>
            <a:r>
              <a:rPr lang="en-US" b="1" i="0" dirty="0">
                <a:solidFill>
                  <a:srgbClr val="333333"/>
                </a:solidFill>
                <a:effectLst/>
                <a:highlight>
                  <a:srgbClr val="FFFFFF"/>
                </a:highlight>
                <a:latin typeface="Arial" panose="020B0604020202020204" pitchFamily="34" charset="0"/>
              </a:rPr>
              <a:t>simple hysterectomy, simple trachelectomy, or conization</a:t>
            </a:r>
            <a:r>
              <a:rPr lang="en-US" b="0" i="0" dirty="0">
                <a:solidFill>
                  <a:srgbClr val="333333"/>
                </a:solidFill>
                <a:effectLst/>
                <a:highlight>
                  <a:srgbClr val="FFFFFF"/>
                </a:highlight>
                <a:latin typeface="Arial" panose="020B0604020202020204" pitchFamily="34" charset="0"/>
              </a:rPr>
              <a:t>—with pelvic lymphadenectomy may be a reasonable therapeutic option for women with primary tumors 2 cm or smaller and no </a:t>
            </a:r>
            <a:r>
              <a:rPr lang="en-US" b="0" i="0" dirty="0" err="1">
                <a:solidFill>
                  <a:srgbClr val="333333"/>
                </a:solidFill>
                <a:effectLst/>
                <a:highlight>
                  <a:srgbClr val="FFFFFF"/>
                </a:highlight>
                <a:latin typeface="Arial" panose="020B0604020202020204" pitchFamily="34" charset="0"/>
              </a:rPr>
              <a:t>lymphovascular</a:t>
            </a:r>
            <a:r>
              <a:rPr lang="en-US" b="0" i="0" dirty="0">
                <a:solidFill>
                  <a:srgbClr val="333333"/>
                </a:solidFill>
                <a:effectLst/>
                <a:highlight>
                  <a:srgbClr val="FFFFFF"/>
                </a:highlight>
                <a:latin typeface="Arial" panose="020B0604020202020204" pitchFamily="34" charset="0"/>
              </a:rPr>
              <a:t> space invasion.</a:t>
            </a:r>
          </a:p>
          <a:p>
            <a:endParaRPr lang="el-GR" dirty="0"/>
          </a:p>
        </p:txBody>
      </p:sp>
    </p:spTree>
    <p:extLst>
      <p:ext uri="{BB962C8B-B14F-4D97-AF65-F5344CB8AC3E}">
        <p14:creationId xmlns:p14="http://schemas.microsoft.com/office/powerpoint/2010/main" val="832996250"/>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686</TotalTime>
  <Words>4141</Words>
  <Application>Microsoft Office PowerPoint</Application>
  <PresentationFormat>Προβολή στην οθόνη (4:3)</PresentationFormat>
  <Paragraphs>482</Paragraphs>
  <Slides>81</Slides>
  <Notes>1</Notes>
  <HiddenSlides>0</HiddenSlides>
  <MMClips>0</MMClips>
  <ScaleCrop>false</ScaleCrop>
  <HeadingPairs>
    <vt:vector size="8" baseType="variant">
      <vt:variant>
        <vt:lpstr>Γραμματοσειρές που χρησιμοποιούνται</vt:lpstr>
      </vt:variant>
      <vt:variant>
        <vt:i4>12</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81</vt:i4>
      </vt:variant>
    </vt:vector>
  </HeadingPairs>
  <TitlesOfParts>
    <vt:vector size="95" baseType="lpstr">
      <vt:lpstr>BlinkMacSystemFont</vt:lpstr>
      <vt:lpstr>Elsevier Sans</vt:lpstr>
      <vt:lpstr>ElsevierGulliver</vt:lpstr>
      <vt:lpstr>interfaceregular</vt:lpstr>
      <vt:lpstr>OTNEJMQuadraat</vt:lpstr>
      <vt:lpstr>OTNEJMScalaSansSmallLFCap-Bold</vt:lpstr>
      <vt:lpstr>Arial</vt:lpstr>
      <vt:lpstr>Calibri</vt:lpstr>
      <vt:lpstr>Calibri Light</vt:lpstr>
      <vt:lpstr>Fira Sans</vt:lpstr>
      <vt:lpstr>Symbol</vt:lpstr>
      <vt:lpstr>Wingdings</vt:lpstr>
      <vt:lpstr>Θέμα του Office</vt:lpstr>
      <vt:lpstr>Image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Vasilis</dc:creator>
  <cp:lastModifiedBy>THANOS KATSIOLIS</cp:lastModifiedBy>
  <cp:revision>28</cp:revision>
  <cp:lastPrinted>2024-08-14T06:11:19Z</cp:lastPrinted>
  <dcterms:created xsi:type="dcterms:W3CDTF">2024-07-02T11:37:05Z</dcterms:created>
  <dcterms:modified xsi:type="dcterms:W3CDTF">2024-11-27T10:22:08Z</dcterms:modified>
</cp:coreProperties>
</file>