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93" r:id="rId4"/>
    <p:sldMasterId id="2147483718" r:id="rId5"/>
  </p:sldMasterIdLst>
  <p:notesMasterIdLst>
    <p:notesMasterId r:id="rId40"/>
  </p:notesMasterIdLst>
  <p:sldIdLst>
    <p:sldId id="256" r:id="rId6"/>
    <p:sldId id="2081" r:id="rId7"/>
    <p:sldId id="2082" r:id="rId8"/>
    <p:sldId id="2135714606" r:id="rId9"/>
    <p:sldId id="2135714617" r:id="rId10"/>
    <p:sldId id="873" r:id="rId11"/>
    <p:sldId id="2210" r:id="rId12"/>
    <p:sldId id="3091" r:id="rId13"/>
    <p:sldId id="2135714609" r:id="rId14"/>
    <p:sldId id="343" r:id="rId15"/>
    <p:sldId id="2141412092" r:id="rId16"/>
    <p:sldId id="499" r:id="rId17"/>
    <p:sldId id="2134959971" r:id="rId18"/>
    <p:sldId id="1238" r:id="rId19"/>
    <p:sldId id="1240" r:id="rId20"/>
    <p:sldId id="625" r:id="rId21"/>
    <p:sldId id="13341" r:id="rId22"/>
    <p:sldId id="13342" r:id="rId23"/>
    <p:sldId id="2135714611" r:id="rId24"/>
    <p:sldId id="12959" r:id="rId25"/>
    <p:sldId id="12960" r:id="rId26"/>
    <p:sldId id="12962" r:id="rId27"/>
    <p:sldId id="2045" r:id="rId28"/>
    <p:sldId id="3310" r:id="rId29"/>
    <p:sldId id="398" r:id="rId30"/>
    <p:sldId id="12964" r:id="rId31"/>
    <p:sldId id="12967" r:id="rId32"/>
    <p:sldId id="3504" r:id="rId33"/>
    <p:sldId id="3535" r:id="rId34"/>
    <p:sldId id="3538" r:id="rId35"/>
    <p:sldId id="2135714612" r:id="rId36"/>
    <p:sldId id="13340" r:id="rId37"/>
    <p:sldId id="2141412093" r:id="rId38"/>
    <p:sldId id="21414120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28"/>
  </p:normalViewPr>
  <p:slideViewPr>
    <p:cSldViewPr snapToGrid="0">
      <p:cViewPr varScale="1">
        <p:scale>
          <a:sx n="114" d="100"/>
          <a:sy n="114" d="100"/>
        </p:scale>
        <p:origin x="576"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5072769660165"/>
          <c:y val="0.1054077993218079"/>
          <c:w val="0.54953299598690675"/>
          <c:h val="0.77130612231107853"/>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0AB-4915-8596-D4B4D44AFE9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60AB-4915-8596-D4B4D44AFE9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0AB-4915-8596-D4B4D44AFE9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60AB-4915-8596-D4B4D44AFE9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0AB-4915-8596-D4B4D44AFE9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60AB-4915-8596-D4B4D44AFE9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0AB-4915-8596-D4B4D44AFE9B}"/>
              </c:ext>
            </c:extLst>
          </c:dPt>
          <c:dPt>
            <c:idx val="7"/>
            <c:bubble3D val="0"/>
            <c:explosion val="21"/>
            <c:spPr>
              <a:solidFill>
                <a:schemeClr val="accent3">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60AB-4915-8596-D4B4D44AFE9B}"/>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0AB-4915-8596-D4B4D44AFE9B}"/>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60AB-4915-8596-D4B4D44AFE9B}"/>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0AB-4915-8596-D4B4D44AFE9B}"/>
              </c:ext>
            </c:extLst>
          </c:dPt>
          <c:dLbls>
            <c:dLbl>
              <c:idx val="0"/>
              <c:layout>
                <c:manualLayout>
                  <c:x val="1.528529951363862E-2"/>
                  <c:y val="7.1513116181222119E-3"/>
                </c:manualLayout>
              </c:layout>
              <c:tx>
                <c:rich>
                  <a:bodyPr rot="0" spcFirstLastPara="1" vertOverflow="ellipsis" vert="horz" wrap="square" lIns="38100" tIns="19050" rIns="38100" bIns="19050" anchor="ctr" anchorCtr="1">
                    <a:spAutoFit/>
                  </a:bodyPr>
                  <a:lstStyle/>
                  <a:p>
                    <a:pPr>
                      <a:defRPr sz="900" b="0" i="0" u="none" strike="noStrike" kern="1200" spc="0" baseline="0">
                        <a:solidFill>
                          <a:schemeClr val="accent1"/>
                        </a:solidFill>
                        <a:latin typeface="+mn-lt"/>
                        <a:ea typeface="+mn-ea"/>
                        <a:cs typeface="+mn-cs"/>
                      </a:defRPr>
                    </a:pPr>
                    <a:fld id="{FA0FAEC7-19C8-4418-A07E-4A8981BD020D}" type="CATEGORYNAME">
                      <a:rPr lang="en-US" sz="1200" b="1" smtClean="0"/>
                      <a:pPr>
                        <a:defRPr sz="900" b="0"/>
                      </a:pPr>
                      <a:t>[CATEGORY NAME]</a:t>
                    </a:fld>
                    <a:r>
                      <a:rPr lang="en-US" sz="1200" b="1"/>
                      <a:t> </a:t>
                    </a:r>
                    <a:br>
                      <a:rPr lang="en-US" sz="900" b="1"/>
                    </a:br>
                    <a:r>
                      <a:rPr lang="en-US" sz="900" b="0"/>
                      <a:t>2,088,849 (24.2%)</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AB-4915-8596-D4B4D44AFE9B}"/>
                </c:ext>
              </c:extLst>
            </c:dLbl>
            <c:dLbl>
              <c:idx val="1"/>
              <c:layout>
                <c:manualLayout>
                  <c:x val="1.654497856643623E-2"/>
                  <c:y val="2.2664116309151633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C080DC4-35CF-4F97-B9C2-695FA4ED6415}" type="CATEGORYNAME">
                      <a:rPr lang="en-US" sz="1200" smtClean="0"/>
                      <a:pPr>
                        <a:defRPr>
                          <a:solidFill>
                            <a:schemeClr val="accent1"/>
                          </a:solidFill>
                        </a:defRPr>
                      </a:pPr>
                      <a:t>[CATEGORY NAME]</a:t>
                    </a:fld>
                    <a:br>
                      <a:rPr lang="en-US"/>
                    </a:br>
                    <a:r>
                      <a:rPr lang="en-US" sz="900" b="0"/>
                      <a:t>823,303 (9.5%)</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0AB-4915-8596-D4B4D44AFE9B}"/>
                </c:ext>
              </c:extLst>
            </c:dLbl>
            <c:dLbl>
              <c:idx val="2"/>
              <c:layout>
                <c:manualLayout>
                  <c:x val="1.8434432283515333E-2"/>
                  <c:y val="-7.670232186758474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FB74ADB-E5BA-44C6-8FB6-8615D23518B7}" type="CATEGORYNAME">
                      <a:rPr lang="en-US" sz="1200" smtClean="0"/>
                      <a:pPr>
                        <a:defRPr>
                          <a:solidFill>
                            <a:schemeClr val="accent1"/>
                          </a:solidFill>
                        </a:defRPr>
                      </a:pPr>
                      <a:t>[CATEGORY NAME]</a:t>
                    </a:fld>
                    <a:br>
                      <a:rPr lang="en-US" sz="1200"/>
                    </a:br>
                    <a:r>
                      <a:rPr lang="en-US" sz="900" b="0"/>
                      <a:t>725,352</a:t>
                    </a:r>
                    <a:r>
                      <a:rPr lang="en-US" sz="900" b="0" baseline="0"/>
                      <a:t> (9.5%)</a:t>
                    </a:r>
                    <a:br>
                      <a:rPr lang="en-US" sz="900" b="0"/>
                    </a:br>
                    <a:endParaRPr lang="en-US" sz="900" b="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AB-4915-8596-D4B4D44AFE9B}"/>
                </c:ext>
              </c:extLst>
            </c:dLbl>
            <c:dLbl>
              <c:idx val="3"/>
              <c:layout>
                <c:manualLayout>
                  <c:x val="5.2392432127047965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65F83181-6B7F-4384-8798-DA39E94484AF}" type="CATEGORYNAME">
                      <a:rPr lang="en-US" sz="1200" smtClean="0"/>
                      <a:pPr>
                        <a:defRPr>
                          <a:solidFill>
                            <a:schemeClr val="accent1"/>
                          </a:solidFill>
                        </a:defRPr>
                      </a:pPr>
                      <a:t>[CATEGORY NAME]</a:t>
                    </a:fld>
                    <a:br>
                      <a:rPr lang="en-US" sz="900" b="0"/>
                    </a:br>
                    <a:r>
                      <a:rPr lang="en-US" sz="900" b="0"/>
                      <a:t>569,847 (6.6%)</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AB-4915-8596-D4B4D44AFE9B}"/>
                </c:ext>
              </c:extLst>
            </c:dLbl>
            <c:dLbl>
              <c:idx val="4"/>
              <c:layout>
                <c:manualLayout>
                  <c:x val="6.447086585805685E-2"/>
                  <c:y val="-7.1513116181222119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209362D-FA1A-4982-937E-1F9827A39785}" type="CATEGORYNAME">
                      <a:rPr lang="en-US" sz="1200" smtClean="0"/>
                      <a:pPr>
                        <a:defRPr>
                          <a:solidFill>
                            <a:schemeClr val="accent1"/>
                          </a:solidFill>
                        </a:defRPr>
                      </a:pPr>
                      <a:t>[CATEGORY NAME]</a:t>
                    </a:fld>
                    <a:br>
                      <a:rPr lang="en-US" sz="1200"/>
                    </a:br>
                    <a:r>
                      <a:rPr lang="en-US" sz="900" b="0"/>
                      <a:t>436,344 (5.1%)</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AB-4915-8596-D4B4D44AFE9B}"/>
                </c:ext>
              </c:extLst>
            </c:dLbl>
            <c:dLbl>
              <c:idx val="5"/>
              <c:layout>
                <c:manualLayout>
                  <c:x val="2.429038699088619E-2"/>
                  <c:y val="3.555496993633643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lumMod val="50000"/>
                            <a:lumOff val="50000"/>
                          </a:schemeClr>
                        </a:solidFill>
                        <a:latin typeface="+mn-lt"/>
                        <a:ea typeface="+mn-ea"/>
                        <a:cs typeface="+mn-cs"/>
                      </a:defRPr>
                    </a:pPr>
                    <a:fld id="{2248F78B-C76E-4DC3-B7A2-BE2B4FB79333}" type="CATEGORYNAME">
                      <a:rPr lang="en-US" sz="1200" smtClean="0">
                        <a:solidFill>
                          <a:schemeClr val="tx1">
                            <a:lumMod val="50000"/>
                            <a:lumOff val="50000"/>
                          </a:schemeClr>
                        </a:solidFill>
                      </a:rPr>
                      <a:pPr>
                        <a:defRPr>
                          <a:solidFill>
                            <a:schemeClr val="tx1">
                              <a:lumMod val="50000"/>
                              <a:lumOff val="50000"/>
                            </a:schemeClr>
                          </a:solidFill>
                        </a:defRPr>
                      </a:pPr>
                      <a:t>[CATEGORY NAME]</a:t>
                    </a:fld>
                    <a:br>
                      <a:rPr lang="en-US" sz="1200">
                        <a:solidFill>
                          <a:schemeClr val="tx1">
                            <a:lumMod val="50000"/>
                            <a:lumOff val="50000"/>
                          </a:schemeClr>
                        </a:solidFill>
                      </a:rPr>
                    </a:br>
                    <a:r>
                      <a:rPr lang="en-US" sz="900" b="0">
                        <a:solidFill>
                          <a:schemeClr val="tx1">
                            <a:lumMod val="50000"/>
                            <a:lumOff val="50000"/>
                          </a:schemeClr>
                        </a:solidFill>
                      </a:rPr>
                      <a:t>382,069 (4.4%)</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50000"/>
                          <a:lumOff val="5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0AB-4915-8596-D4B4D44AFE9B}"/>
                </c:ext>
              </c:extLst>
            </c:dLbl>
            <c:dLbl>
              <c:idx val="6"/>
              <c:layout>
                <c:manualLayout>
                  <c:x val="-0.11399603866017329"/>
                  <c:y val="6.9084485708075571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A300ACB1-2C0F-4D25-ACAE-9A5AAFF8F126}" type="CATEGORYNAME">
                      <a:rPr lang="en-US" smtClean="0"/>
                      <a:pPr>
                        <a:defRPr sz="1200">
                          <a:solidFill>
                            <a:schemeClr val="accent1"/>
                          </a:solidFill>
                        </a:defRPr>
                      </a:pPr>
                      <a:t>[CATEGORY NAME]</a:t>
                    </a:fld>
                    <a:br>
                      <a:rPr lang="en-US"/>
                    </a:br>
                    <a:r>
                      <a:rPr lang="en-US" sz="900" b="0"/>
                      <a:t>349,947 (4.1%)</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0AB-4915-8596-D4B4D44AFE9B}"/>
                </c:ext>
              </c:extLst>
            </c:dLbl>
            <c:dLbl>
              <c:idx val="7"/>
              <c:layout>
                <c:manualLayout>
                  <c:x val="-7.7120009935672168E-2"/>
                  <c:y val="-2.2664116309151772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9DE39DC3-D573-457A-946F-1C0479A564CB}" type="CATEGORYNAME">
                      <a:rPr lang="en-US" smtClean="0">
                        <a:solidFill>
                          <a:schemeClr val="bg1"/>
                        </a:solidFill>
                      </a:rPr>
                      <a:pPr>
                        <a:defRPr sz="1200">
                          <a:solidFill>
                            <a:schemeClr val="bg1"/>
                          </a:solidFill>
                        </a:defRPr>
                      </a:pPr>
                      <a:t>[CATEGORY NAME]</a:t>
                    </a:fld>
                    <a:br>
                      <a:rPr lang="en-US">
                        <a:solidFill>
                          <a:schemeClr val="bg1"/>
                        </a:solidFill>
                      </a:rPr>
                    </a:br>
                    <a:r>
                      <a:rPr lang="en-US" sz="900" b="0">
                        <a:solidFill>
                          <a:schemeClr val="bg1"/>
                        </a:solidFill>
                      </a:rPr>
                      <a:t>295,414 (3.4%)</a:t>
                    </a:r>
                  </a:p>
                </c:rich>
              </c:tx>
              <c:spPr>
                <a:solidFill>
                  <a:schemeClr val="accent3">
                    <a:lumMod val="60000"/>
                    <a:lumOff val="40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0AB-4915-8596-D4B4D44AFE9B}"/>
                </c:ext>
              </c:extLst>
            </c:dLbl>
            <c:dLbl>
              <c:idx val="8"/>
              <c:layout>
                <c:manualLayout>
                  <c:x val="-4.4119942843829953E-2"/>
                  <c:y val="-6.421499620926289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9BFA0C17-E02C-4392-B531-D09479710657}" type="CATEGORYNAME">
                      <a:rPr lang="en-US" sz="1200" smtClean="0"/>
                      <a:pPr>
                        <a:defRPr>
                          <a:solidFill>
                            <a:schemeClr val="accent1"/>
                          </a:solidFill>
                        </a:defRPr>
                      </a:pPr>
                      <a:t>[CATEGORY NAME]</a:t>
                    </a:fld>
                    <a:br>
                      <a:rPr lang="en-US" sz="1200"/>
                    </a:br>
                    <a:r>
                      <a:rPr lang="en-US" sz="900" b="0"/>
                      <a:t>244,506 (2.8%)</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0AB-4915-8596-D4B4D44AFE9B}"/>
                </c:ext>
              </c:extLst>
            </c:dLbl>
            <c:dLbl>
              <c:idx val="9"/>
              <c:layout>
                <c:manualLayout>
                  <c:x val="-2.2059971421914976E-2"/>
                  <c:y val="-0.15864881416406143"/>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DFD2C903-8C59-4741-8CD8-DD060CAFEAC5}" type="CATEGORYNAME">
                      <a:rPr lang="en-US" smtClean="0"/>
                      <a:pPr>
                        <a:defRPr sz="1200">
                          <a:solidFill>
                            <a:schemeClr val="accent1"/>
                          </a:solidFill>
                        </a:defRPr>
                      </a:pPr>
                      <a:t>[CATEGORY NAME]</a:t>
                    </a:fld>
                    <a:br>
                      <a:rPr lang="en-US"/>
                    </a:br>
                    <a:r>
                      <a:rPr lang="en-US" sz="900" b="0"/>
                      <a:t>224,877 (2.6%)</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0AB-4915-8596-D4B4D44AFE9B}"/>
                </c:ext>
              </c:extLst>
            </c:dLbl>
            <c:dLbl>
              <c:idx val="1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13991616-BB97-468C-A05A-03A5937A16B3}" type="CATEGORYNAME">
                      <a:rPr lang="en-US" sz="1200" smtClean="0"/>
                      <a:pPr>
                        <a:defRPr>
                          <a:solidFill>
                            <a:schemeClr val="accent1"/>
                          </a:solidFill>
                        </a:defRPr>
                      </a:pPr>
                      <a:t>[CATEGORY NAME]</a:t>
                    </a:fld>
                    <a:br>
                      <a:rPr lang="en-US"/>
                    </a:br>
                    <a:r>
                      <a:rPr lang="en-US" sz="900" b="0"/>
                      <a:t>2,482,031 (28.8%)</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0AB-4915-8596-D4B4D44AFE9B}"/>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Breast</c:v>
                </c:pt>
                <c:pt idx="1">
                  <c:v>Colorectal</c:v>
                </c:pt>
                <c:pt idx="2">
                  <c:v>Lung</c:v>
                </c:pt>
                <c:pt idx="3">
                  <c:v>Cervix uteri</c:v>
                </c:pt>
                <c:pt idx="4">
                  <c:v>Thyroid</c:v>
                </c:pt>
                <c:pt idx="5">
                  <c:v>Corpus uteri</c:v>
                </c:pt>
                <c:pt idx="6">
                  <c:v>Stomach</c:v>
                </c:pt>
                <c:pt idx="7">
                  <c:v>Ovarian</c:v>
                </c:pt>
                <c:pt idx="8">
                  <c:v>Liver</c:v>
                </c:pt>
                <c:pt idx="9">
                  <c:v>NHL</c:v>
                </c:pt>
                <c:pt idx="10">
                  <c:v>Other cancers</c:v>
                </c:pt>
              </c:strCache>
            </c:strRef>
          </c:cat>
          <c:val>
            <c:numRef>
              <c:f>Sheet1!$B$2:$B$12</c:f>
              <c:numCache>
                <c:formatCode>General</c:formatCode>
                <c:ptCount val="11"/>
                <c:pt idx="0">
                  <c:v>24.2</c:v>
                </c:pt>
                <c:pt idx="1">
                  <c:v>9.5</c:v>
                </c:pt>
                <c:pt idx="2">
                  <c:v>8.4</c:v>
                </c:pt>
                <c:pt idx="3">
                  <c:v>6.6</c:v>
                </c:pt>
                <c:pt idx="4">
                  <c:v>5.0999999999999996</c:v>
                </c:pt>
                <c:pt idx="5">
                  <c:v>4.4000000000000004</c:v>
                </c:pt>
                <c:pt idx="6">
                  <c:v>4.0999999999999996</c:v>
                </c:pt>
                <c:pt idx="7">
                  <c:v>3.4</c:v>
                </c:pt>
                <c:pt idx="8">
                  <c:v>2.8</c:v>
                </c:pt>
                <c:pt idx="9">
                  <c:v>2.6</c:v>
                </c:pt>
                <c:pt idx="10">
                  <c:v>28.8</c:v>
                </c:pt>
              </c:numCache>
            </c:numRef>
          </c:val>
          <c:extLst>
            <c:ext xmlns:c16="http://schemas.microsoft.com/office/drawing/2014/chart" uri="{C3380CC4-5D6E-409C-BE32-E72D297353CC}">
              <c16:uniqueId val="{00000000-60AB-4915-8596-D4B4D44AFE9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patients</c:v>
                </c:pt>
              </c:strCache>
            </c:strRef>
          </c:tx>
          <c:spPr>
            <a:ln>
              <a:noFill/>
            </a:ln>
          </c:spPr>
          <c:dPt>
            <c:idx val="0"/>
            <c:bubble3D val="0"/>
            <c:spPr>
              <a:solidFill>
                <a:srgbClr val="B29FBB"/>
              </a:solidFill>
              <a:ln w="19050">
                <a:noFill/>
              </a:ln>
              <a:effectLst/>
            </c:spPr>
            <c:extLst>
              <c:ext xmlns:c16="http://schemas.microsoft.com/office/drawing/2014/chart" uri="{C3380CC4-5D6E-409C-BE32-E72D297353CC}">
                <c16:uniqueId val="{00000001-FCA5-F942-A8EF-6A9D6009BC58}"/>
              </c:ext>
            </c:extLst>
          </c:dPt>
          <c:dPt>
            <c:idx val="1"/>
            <c:bubble3D val="0"/>
            <c:spPr>
              <a:solidFill>
                <a:srgbClr val="B29FBB"/>
              </a:solidFill>
              <a:ln w="19050">
                <a:noFill/>
              </a:ln>
              <a:effectLst/>
            </c:spPr>
            <c:extLst>
              <c:ext xmlns:c16="http://schemas.microsoft.com/office/drawing/2014/chart" uri="{C3380CC4-5D6E-409C-BE32-E72D297353CC}">
                <c16:uniqueId val="{00000003-FCA5-F942-A8EF-6A9D6009BC58}"/>
              </c:ext>
            </c:extLst>
          </c:dPt>
          <c:dPt>
            <c:idx val="2"/>
            <c:bubble3D val="0"/>
            <c:spPr>
              <a:solidFill>
                <a:schemeClr val="accent1">
                  <a:lumMod val="20000"/>
                  <a:lumOff val="80000"/>
                </a:schemeClr>
              </a:solidFill>
              <a:ln w="19050">
                <a:noFill/>
              </a:ln>
              <a:effectLst/>
            </c:spPr>
            <c:extLst>
              <c:ext xmlns:c16="http://schemas.microsoft.com/office/drawing/2014/chart" uri="{C3380CC4-5D6E-409C-BE32-E72D297353CC}">
                <c16:uniqueId val="{00000005-FCA5-F942-A8EF-6A9D6009BC58}"/>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7-FCA5-F942-A8EF-6A9D6009BC58}"/>
              </c:ext>
            </c:extLst>
          </c:dPt>
          <c:dLbls>
            <c:delete val="1"/>
          </c:dLbls>
          <c:cat>
            <c:strRef>
              <c:f>Sheet1!$A$2:$A$5</c:f>
              <c:strCache>
                <c:ptCount val="4"/>
                <c:pt idx="0">
                  <c:v>BRCAm</c:v>
                </c:pt>
                <c:pt idx="1">
                  <c:v>HRD positive, non-BRCAm</c:v>
                </c:pt>
                <c:pt idx="2">
                  <c:v>Unknown</c:v>
                </c:pt>
                <c:pt idx="3">
                  <c:v>HRD negative</c:v>
                </c:pt>
              </c:strCache>
            </c:strRef>
          </c:cat>
          <c:val>
            <c:numRef>
              <c:f>Sheet1!$B$2:$B$5</c:f>
              <c:numCache>
                <c:formatCode>General</c:formatCode>
                <c:ptCount val="4"/>
                <c:pt idx="0">
                  <c:v>241</c:v>
                </c:pt>
                <c:pt idx="1">
                  <c:v>146</c:v>
                </c:pt>
                <c:pt idx="2">
                  <c:v>142</c:v>
                </c:pt>
                <c:pt idx="3">
                  <c:v>277</c:v>
                </c:pt>
              </c:numCache>
            </c:numRef>
          </c:val>
          <c:extLst>
            <c:ext xmlns:c16="http://schemas.microsoft.com/office/drawing/2014/chart" uri="{C3380CC4-5D6E-409C-BE32-E72D297353CC}">
              <c16:uniqueId val="{00000008-FCA5-F942-A8EF-6A9D6009BC5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patients</c:v>
                </c:pt>
              </c:strCache>
            </c:strRef>
          </c:tx>
          <c:spPr>
            <a:ln w="9525"/>
          </c:spPr>
          <c:dPt>
            <c:idx val="0"/>
            <c:bubble3D val="0"/>
            <c:spPr>
              <a:solidFill>
                <a:schemeClr val="accent3"/>
              </a:solidFill>
              <a:ln w="9525">
                <a:solidFill>
                  <a:schemeClr val="lt1"/>
                </a:solidFill>
              </a:ln>
              <a:effectLst/>
            </c:spPr>
            <c:extLst>
              <c:ext xmlns:c16="http://schemas.microsoft.com/office/drawing/2014/chart" uri="{C3380CC4-5D6E-409C-BE32-E72D297353CC}">
                <c16:uniqueId val="{00000002-84EC-A045-AEFB-EE62626B182C}"/>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84EC-A045-AEFB-EE62626B182C}"/>
              </c:ext>
            </c:extLst>
          </c:dPt>
          <c:dPt>
            <c:idx val="2"/>
            <c:bubble3D val="0"/>
            <c:spPr>
              <a:solidFill>
                <a:schemeClr val="accent1"/>
              </a:solidFill>
              <a:ln w="9525">
                <a:solidFill>
                  <a:schemeClr val="lt1"/>
                </a:solidFill>
              </a:ln>
              <a:effectLst/>
            </c:spPr>
            <c:extLst>
              <c:ext xmlns:c16="http://schemas.microsoft.com/office/drawing/2014/chart" uri="{C3380CC4-5D6E-409C-BE32-E72D297353CC}">
                <c16:uniqueId val="{00000004-84EC-A045-AEFB-EE62626B182C}"/>
              </c:ext>
            </c:extLst>
          </c:dPt>
          <c:dPt>
            <c:idx val="3"/>
            <c:bubble3D val="0"/>
            <c:spPr>
              <a:solidFill>
                <a:schemeClr val="tx1">
                  <a:lumMod val="50000"/>
                  <a:lumOff val="50000"/>
                </a:schemeClr>
              </a:solidFill>
              <a:ln w="9525">
                <a:solidFill>
                  <a:schemeClr val="lt1"/>
                </a:solidFill>
              </a:ln>
              <a:effectLst/>
            </c:spPr>
            <c:extLst>
              <c:ext xmlns:c16="http://schemas.microsoft.com/office/drawing/2014/chart" uri="{C3380CC4-5D6E-409C-BE32-E72D297353CC}">
                <c16:uniqueId val="{00000001-84EC-A045-AEFB-EE62626B182C}"/>
              </c:ext>
            </c:extLst>
          </c:dPt>
          <c:dLbls>
            <c:dLbl>
              <c:idx val="0"/>
              <c:layout>
                <c:manualLayout>
                  <c:x val="6.6477503040129587E-2"/>
                  <c:y val="-3.9360398686747025E-2"/>
                </c:manualLayout>
              </c:layout>
              <c:tx>
                <c:rich>
                  <a:bodyPr/>
                  <a:lstStyle/>
                  <a:p>
                    <a:r>
                      <a:rPr lang="en-US"/>
                      <a:t>t</a:t>
                    </a:r>
                    <a:fld id="{0AF170E1-5A21-4343-ADB5-9C32D8529E38}" type="CATEGORYNAME">
                      <a:rPr lang="en-US" smtClean="0"/>
                      <a:pPr/>
                      <a:t>[CATEGORY NAME]</a:t>
                    </a:fld>
                    <a:endParaRPr lang="en-US" baseline="0"/>
                  </a:p>
                  <a:p>
                    <a:r>
                      <a:rPr lang="en-US" b="0" baseline="0"/>
                      <a:t>n=</a:t>
                    </a:r>
                    <a:fld id="{692023D9-B7F4-E541-B510-11135D3107F3}" type="VALUE">
                      <a:rPr lang="en-US" b="0" baseline="0" smtClean="0"/>
                      <a:pPr/>
                      <a:t>[VALUE]</a:t>
                    </a:fld>
                    <a:r>
                      <a:rPr lang="en-US" baseline="0"/>
                      <a:t>; </a:t>
                    </a:r>
                    <a:fld id="{317E0668-AB53-E34F-B626-4E4BF45B8773}" type="PERCENTAGE">
                      <a:rPr lang="en-US" sz="1600" baseline="0">
                        <a:solidFill>
                          <a:schemeClr val="accent3"/>
                        </a:solidFill>
                      </a:rPr>
                      <a:pPr/>
                      <a:t>[PERCENTAGE]</a:t>
                    </a:fld>
                    <a:endParaRPr lang="en-US"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84EC-A045-AEFB-EE62626B182C}"/>
                </c:ext>
              </c:extLst>
            </c:dLbl>
            <c:dLbl>
              <c:idx val="1"/>
              <c:layout>
                <c:manualLayout>
                  <c:x val="0.10290109763843348"/>
                  <c:y val="-2.954398773268328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fld id="{AEEF8862-E864-0A4F-9372-A24E38E1A905}" type="CATEGORYNAME">
                      <a:rPr lang="en-US" smtClean="0"/>
                      <a:pPr>
                        <a:defRPr sz="1200" b="1">
                          <a:solidFill>
                            <a:schemeClr val="tx1"/>
                          </a:solidFill>
                        </a:defRPr>
                      </a:pPr>
                      <a:t>[CATEGORY NAME]</a:t>
                    </a:fld>
                    <a:endParaRPr lang="en-US" baseline="0"/>
                  </a:p>
                  <a:p>
                    <a:pPr>
                      <a:defRPr sz="1200" b="1">
                        <a:solidFill>
                          <a:schemeClr val="tx1"/>
                        </a:solidFill>
                      </a:defRPr>
                    </a:pPr>
                    <a:r>
                      <a:rPr lang="en-US" b="0" baseline="0"/>
                      <a:t>n=</a:t>
                    </a:r>
                    <a:fld id="{16004E93-1F8F-CD42-AD1F-F09F2BBDDCC0}" type="VALUE">
                      <a:rPr lang="en-US" b="0" baseline="0" smtClean="0"/>
                      <a:pPr>
                        <a:defRPr sz="1200" b="1">
                          <a:solidFill>
                            <a:schemeClr val="tx1"/>
                          </a:solidFill>
                        </a:defRPr>
                      </a:pPr>
                      <a:t>[VALUE]</a:t>
                    </a:fld>
                    <a:r>
                      <a:rPr lang="en-US" b="0" baseline="0"/>
                      <a:t>; </a:t>
                    </a:r>
                    <a:fld id="{6D858291-12C5-7040-8DE0-5E759E2B7FC5}" type="PERCENTAGE">
                      <a:rPr lang="en-US" sz="1600" baseline="0">
                        <a:solidFill>
                          <a:schemeClr val="accent2"/>
                        </a:solidFill>
                      </a:rPr>
                      <a:pPr>
                        <a:defRPr sz="1200" b="1">
                          <a:solidFill>
                            <a:schemeClr val="tx1"/>
                          </a:solidFill>
                        </a:defRPr>
                      </a:pPr>
                      <a:t>[PERCENTAGE]</a:t>
                    </a:fld>
                    <a:endParaRPr lang="en-US" b="0"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8999352077342177"/>
                      <c:h val="0.24422676929122913"/>
                    </c:manualLayout>
                  </c15:layout>
                  <c15:dlblFieldTable/>
                  <c15:showDataLabelsRange val="0"/>
                </c:ext>
                <c:ext xmlns:c16="http://schemas.microsoft.com/office/drawing/2014/chart" uri="{C3380CC4-5D6E-409C-BE32-E72D297353CC}">
                  <c16:uniqueId val="{00000003-84EC-A045-AEFB-EE62626B182C}"/>
                </c:ext>
              </c:extLst>
            </c:dLbl>
            <c:dLbl>
              <c:idx val="2"/>
              <c:layout>
                <c:manualLayout>
                  <c:x val="-0.15403323875152006"/>
                  <c:y val="-1.3120132895582459E-2"/>
                </c:manualLayout>
              </c:layout>
              <c:tx>
                <c:rich>
                  <a:bodyPr/>
                  <a:lstStyle/>
                  <a:p>
                    <a:fld id="{25109761-6516-9B4E-A402-6182D4B1FF09}" type="CATEGORYNAME">
                      <a:rPr lang="en-US" smtClean="0"/>
                      <a:pPr/>
                      <a:t>[CATEGORY NAME]</a:t>
                    </a:fld>
                    <a:endParaRPr lang="en-US" baseline="0"/>
                  </a:p>
                  <a:p>
                    <a:r>
                      <a:rPr lang="en-US" b="0" baseline="0"/>
                      <a:t>n=</a:t>
                    </a:r>
                    <a:fld id="{D614DFA1-D93A-9B4B-92A9-6FE08556E8F0}" type="VALUE">
                      <a:rPr lang="en-US" b="0" baseline="0" smtClean="0"/>
                      <a:pPr/>
                      <a:t>[VALUE]</a:t>
                    </a:fld>
                    <a:r>
                      <a:rPr lang="en-US" b="0" baseline="0"/>
                      <a:t>; </a:t>
                    </a:r>
                    <a:fld id="{98CDC66F-1770-9E44-8070-5935488EEF5B}" type="PERCENTAGE">
                      <a:rPr lang="en-US" sz="1600" baseline="0">
                        <a:solidFill>
                          <a:schemeClr val="accent1"/>
                        </a:solidFill>
                      </a:rPr>
                      <a:pPr/>
                      <a:t>[PERCENTAGE]</a:t>
                    </a:fld>
                    <a:endParaRPr lang="en-US" b="0"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84EC-A045-AEFB-EE62626B182C}"/>
                </c:ext>
              </c:extLst>
            </c:dLbl>
            <c:dLbl>
              <c:idx val="3"/>
              <c:layout>
                <c:manualLayout>
                  <c:x val="-9.0798540737738145E-2"/>
                  <c:y val="-9.840099671686784E-3"/>
                </c:manualLayout>
              </c:layout>
              <c:tx>
                <c:rich>
                  <a:bodyPr/>
                  <a:lstStyle/>
                  <a:p>
                    <a:fld id="{B4DF00D5-F9BC-B643-ABD7-5765D5522A0E}" type="CATEGORYNAME">
                      <a:rPr lang="en-US" smtClean="0"/>
                      <a:pPr/>
                      <a:t>[CATEGORY NAME]</a:t>
                    </a:fld>
                    <a:r>
                      <a:rPr lang="en-US" baseline="0"/>
                      <a:t> </a:t>
                    </a:r>
                    <a:r>
                      <a:rPr lang="en-US" b="0" baseline="0"/>
                      <a:t>n=</a:t>
                    </a:r>
                    <a:fld id="{4EAFE258-E33F-D24B-841D-97F987BCDA56}" type="VALUE">
                      <a:rPr lang="en-US" b="0" baseline="0" smtClean="0"/>
                      <a:pPr/>
                      <a:t>[VALUE]</a:t>
                    </a:fld>
                    <a:r>
                      <a:rPr lang="en-US" b="0" baseline="0"/>
                      <a:t>; </a:t>
                    </a:r>
                    <a:fld id="{141F8D1E-6F97-4343-9DB1-16CAAD707F71}" type="PERCENTAGE">
                      <a:rPr lang="en-US" sz="1600" baseline="0">
                        <a:solidFill>
                          <a:schemeClr val="tx1">
                            <a:lumMod val="50000"/>
                            <a:lumOff val="50000"/>
                          </a:schemeClr>
                        </a:solidFill>
                      </a:rPr>
                      <a:pPr/>
                      <a:t>[PERCENTAGE]</a:t>
                    </a:fld>
                    <a:endParaRPr lang="en-US" b="0"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4EC-A045-AEFB-EE62626B182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solidFill>
                  <a:round/>
                  <a:headEnd type="oval" w="med" len="med"/>
                </a:ln>
                <a:effectLst/>
              </c:spPr>
            </c:leaderLines>
            <c:extLst>
              <c:ext xmlns:c15="http://schemas.microsoft.com/office/drawing/2012/chart" uri="{CE6537A1-D6FC-4f65-9D91-7224C49458BB}"/>
            </c:extLst>
          </c:dLbls>
          <c:cat>
            <c:strRef>
              <c:f>Sheet1!$A$2:$A$5</c:f>
              <c:strCache>
                <c:ptCount val="4"/>
                <c:pt idx="0">
                  <c:v>BRCAm</c:v>
                </c:pt>
                <c:pt idx="1">
                  <c:v>HRD ≥42, excluding BRCAm</c:v>
                </c:pt>
                <c:pt idx="2">
                  <c:v>HRD status unknown</c:v>
                </c:pt>
                <c:pt idx="3">
                  <c:v>HRD negative</c:v>
                </c:pt>
              </c:strCache>
            </c:strRef>
          </c:cat>
          <c:val>
            <c:numRef>
              <c:f>Sheet1!$B$2:$B$5</c:f>
              <c:numCache>
                <c:formatCode>General</c:formatCode>
                <c:ptCount val="4"/>
                <c:pt idx="0">
                  <c:v>235</c:v>
                </c:pt>
                <c:pt idx="1">
                  <c:v>152</c:v>
                </c:pt>
                <c:pt idx="2">
                  <c:v>142</c:v>
                </c:pt>
                <c:pt idx="3">
                  <c:v>277</c:v>
                </c:pt>
              </c:numCache>
            </c:numRef>
          </c:val>
          <c:extLst>
            <c:ext xmlns:c16="http://schemas.microsoft.com/office/drawing/2014/chart" uri="{C3380CC4-5D6E-409C-BE32-E72D297353CC}">
              <c16:uniqueId val="{00000000-84EC-A045-AEFB-EE62626B182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patients</c:v>
                </c:pt>
              </c:strCache>
            </c:strRef>
          </c:tx>
          <c:spPr>
            <a:ln>
              <a:noFill/>
            </a:ln>
          </c:spPr>
          <c:dPt>
            <c:idx val="0"/>
            <c:bubble3D val="0"/>
            <c:spPr>
              <a:solidFill>
                <a:srgbClr val="009999">
                  <a:alpha val="16863"/>
                </a:srgbClr>
              </a:solidFill>
              <a:ln w="19050">
                <a:noFill/>
              </a:ln>
              <a:effectLst/>
            </c:spPr>
            <c:extLst>
              <c:ext xmlns:c16="http://schemas.microsoft.com/office/drawing/2014/chart" uri="{C3380CC4-5D6E-409C-BE32-E72D297353CC}">
                <c16:uniqueId val="{00000001-0387-4FAE-9EAE-BBB637085B93}"/>
              </c:ext>
            </c:extLst>
          </c:dPt>
          <c:dPt>
            <c:idx val="1"/>
            <c:bubble3D val="0"/>
            <c:spPr>
              <a:solidFill>
                <a:srgbClr val="009999">
                  <a:alpha val="20000"/>
                </a:srgbClr>
              </a:solidFill>
              <a:ln w="19050">
                <a:noFill/>
              </a:ln>
              <a:effectLst/>
            </c:spPr>
            <c:extLst>
              <c:ext xmlns:c16="http://schemas.microsoft.com/office/drawing/2014/chart" uri="{C3380CC4-5D6E-409C-BE32-E72D297353CC}">
                <c16:uniqueId val="{00000003-0387-4FAE-9EAE-BBB637085B93}"/>
              </c:ext>
            </c:extLst>
          </c:dPt>
          <c:dPt>
            <c:idx val="2"/>
            <c:bubble3D val="0"/>
            <c:spPr>
              <a:solidFill>
                <a:srgbClr val="1C345A">
                  <a:alpha val="20000"/>
                </a:srgbClr>
              </a:solidFill>
              <a:ln w="19050">
                <a:noFill/>
              </a:ln>
              <a:effectLst/>
            </c:spPr>
            <c:extLst>
              <c:ext xmlns:c16="http://schemas.microsoft.com/office/drawing/2014/chart" uri="{C3380CC4-5D6E-409C-BE32-E72D297353CC}">
                <c16:uniqueId val="{00000005-0387-4FAE-9EAE-BBB637085B93}"/>
              </c:ext>
            </c:extLst>
          </c:dPt>
          <c:dPt>
            <c:idx val="3"/>
            <c:bubble3D val="0"/>
            <c:spPr>
              <a:solidFill>
                <a:srgbClr val="9A2A3E">
                  <a:alpha val="20000"/>
                </a:srgbClr>
              </a:solidFill>
              <a:ln w="19050">
                <a:noFill/>
              </a:ln>
              <a:effectLst/>
            </c:spPr>
            <c:extLst>
              <c:ext xmlns:c16="http://schemas.microsoft.com/office/drawing/2014/chart" uri="{C3380CC4-5D6E-409C-BE32-E72D297353CC}">
                <c16:uniqueId val="{00000007-0387-4FAE-9EAE-BBB637085B93}"/>
              </c:ext>
            </c:extLst>
          </c:dPt>
          <c:dLbls>
            <c:delete val="1"/>
          </c:dLbls>
          <c:cat>
            <c:strRef>
              <c:f>Sheet1!$A$2:$A$5</c:f>
              <c:strCache>
                <c:ptCount val="4"/>
                <c:pt idx="0">
                  <c:v>BRCAm</c:v>
                </c:pt>
                <c:pt idx="1">
                  <c:v>HRD ≥42, excluding BRCAm</c:v>
                </c:pt>
                <c:pt idx="2">
                  <c:v>HRD status uknown</c:v>
                </c:pt>
                <c:pt idx="3">
                  <c:v>HRD negative</c:v>
                </c:pt>
              </c:strCache>
            </c:strRef>
          </c:cat>
          <c:val>
            <c:numRef>
              <c:f>Sheet1!$B$2:$B$5</c:f>
              <c:numCache>
                <c:formatCode>General</c:formatCode>
                <c:ptCount val="4"/>
                <c:pt idx="0">
                  <c:v>223</c:v>
                </c:pt>
                <c:pt idx="1">
                  <c:v>150</c:v>
                </c:pt>
                <c:pt idx="2">
                  <c:v>111</c:v>
                </c:pt>
                <c:pt idx="3">
                  <c:v>249</c:v>
                </c:pt>
              </c:numCache>
            </c:numRef>
          </c:val>
          <c:extLst>
            <c:ext xmlns:c16="http://schemas.microsoft.com/office/drawing/2014/chart" uri="{C3380CC4-5D6E-409C-BE32-E72D297353CC}">
              <c16:uniqueId val="{00000008-0387-4FAE-9EAE-BBB637085B93}"/>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patients</c:v>
                </c:pt>
              </c:strCache>
            </c:strRef>
          </c:tx>
          <c:spPr>
            <a:ln w="9525"/>
          </c:spPr>
          <c:dPt>
            <c:idx val="0"/>
            <c:bubble3D val="0"/>
            <c:spPr>
              <a:solidFill>
                <a:srgbClr val="0E8D89"/>
              </a:solidFill>
              <a:ln w="9525">
                <a:solidFill>
                  <a:schemeClr val="lt1"/>
                </a:solidFill>
              </a:ln>
              <a:effectLst/>
            </c:spPr>
            <c:extLst>
              <c:ext xmlns:c16="http://schemas.microsoft.com/office/drawing/2014/chart" uri="{C3380CC4-5D6E-409C-BE32-E72D297353CC}">
                <c16:uniqueId val="{00000001-1FCF-4503-BE0E-E2D1382D120E}"/>
              </c:ext>
            </c:extLst>
          </c:dPt>
          <c:dPt>
            <c:idx val="1"/>
            <c:bubble3D val="0"/>
            <c:spPr>
              <a:solidFill>
                <a:srgbClr val="E8EAEE"/>
              </a:solidFill>
              <a:ln w="9525">
                <a:solidFill>
                  <a:schemeClr val="lt1"/>
                </a:solidFill>
              </a:ln>
              <a:effectLst/>
            </c:spPr>
            <c:extLst>
              <c:ext xmlns:c16="http://schemas.microsoft.com/office/drawing/2014/chart" uri="{C3380CC4-5D6E-409C-BE32-E72D297353CC}">
                <c16:uniqueId val="{00000003-1FCF-4503-BE0E-E2D1382D120E}"/>
              </c:ext>
            </c:extLst>
          </c:dPt>
          <c:dPt>
            <c:idx val="2"/>
            <c:bubble3D val="0"/>
            <c:spPr>
              <a:solidFill>
                <a:srgbClr val="1C345A"/>
              </a:solidFill>
              <a:ln w="9525">
                <a:solidFill>
                  <a:schemeClr val="lt1"/>
                </a:solidFill>
              </a:ln>
              <a:effectLst/>
            </c:spPr>
            <c:extLst>
              <c:ext xmlns:c16="http://schemas.microsoft.com/office/drawing/2014/chart" uri="{C3380CC4-5D6E-409C-BE32-E72D297353CC}">
                <c16:uniqueId val="{00000005-1FCF-4503-BE0E-E2D1382D120E}"/>
              </c:ext>
            </c:extLst>
          </c:dPt>
          <c:dPt>
            <c:idx val="3"/>
            <c:bubble3D val="0"/>
            <c:spPr>
              <a:solidFill>
                <a:srgbClr val="9A2A3E"/>
              </a:solidFill>
              <a:ln w="9525">
                <a:solidFill>
                  <a:schemeClr val="lt1"/>
                </a:solidFill>
              </a:ln>
              <a:effectLst/>
            </c:spPr>
            <c:extLst>
              <c:ext xmlns:c16="http://schemas.microsoft.com/office/drawing/2014/chart" uri="{C3380CC4-5D6E-409C-BE32-E72D297353CC}">
                <c16:uniqueId val="{00000007-1FCF-4503-BE0E-E2D1382D120E}"/>
              </c:ext>
            </c:extLst>
          </c:dPt>
          <c:dLbls>
            <c:dLbl>
              <c:idx val="0"/>
              <c:layout>
                <c:manualLayout>
                  <c:x val="6.6477503040129587E-2"/>
                  <c:y val="-3.9360398686747025E-2"/>
                </c:manualLayout>
              </c:layout>
              <c:tx>
                <c:rich>
                  <a:bodyPr/>
                  <a:lstStyle/>
                  <a:p>
                    <a:r>
                      <a:rPr lang="en-US"/>
                      <a:t>t</a:t>
                    </a:r>
                    <a:fld id="{0AF170E1-5A21-4343-ADB5-9C32D8529E38}" type="CATEGORYNAME">
                      <a:rPr lang="en-US" smtClean="0"/>
                      <a:pPr/>
                      <a:t>[CATEGORY NAME]</a:t>
                    </a:fld>
                    <a:endParaRPr lang="en-US" baseline="0"/>
                  </a:p>
                  <a:p>
                    <a:r>
                      <a:rPr lang="en-US" b="0" baseline="0"/>
                      <a:t>n=</a:t>
                    </a:r>
                    <a:fld id="{692023D9-B7F4-E541-B510-11135D3107F3}" type="VALUE">
                      <a:rPr lang="en-US" b="0" baseline="0" smtClean="0"/>
                      <a:pPr/>
                      <a:t>[VALUE]</a:t>
                    </a:fld>
                    <a:r>
                      <a:rPr lang="en-US" baseline="0"/>
                      <a:t>;</a:t>
                    </a:r>
                    <a:r>
                      <a:rPr lang="en-US" baseline="0">
                        <a:solidFill>
                          <a:srgbClr val="0E8D89"/>
                        </a:solidFill>
                      </a:rPr>
                      <a:t> </a:t>
                    </a:r>
                    <a:fld id="{317E0668-AB53-E34F-B626-4E4BF45B8773}" type="PERCENTAGE">
                      <a:rPr lang="en-US" sz="1600" baseline="0">
                        <a:solidFill>
                          <a:srgbClr val="0E8D89"/>
                        </a:solidFill>
                      </a:rPr>
                      <a:pPr/>
                      <a:t>[PERCENTAGE]</a:t>
                    </a:fld>
                    <a:endParaRPr lang="en-US" baseline="0">
                      <a:solidFill>
                        <a:srgbClr val="0E8D89"/>
                      </a:solidFill>
                    </a:endParaRP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FCF-4503-BE0E-E2D1382D120E}"/>
                </c:ext>
              </c:extLst>
            </c:dLbl>
            <c:dLbl>
              <c:idx val="1"/>
              <c:layout>
                <c:manualLayout>
                  <c:x val="9.0132571430384362E-2"/>
                  <c:y val="-9.2077413067309211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fld id="{AEEF8862-E864-0A4F-9372-A24E38E1A905}" type="CATEGORYNAME">
                      <a:rPr lang="en-US" smtClean="0"/>
                      <a:pPr>
                        <a:defRPr sz="1200" b="1">
                          <a:solidFill>
                            <a:schemeClr val="tx1"/>
                          </a:solidFill>
                        </a:defRPr>
                      </a:pPr>
                      <a:t>[CATEGORY NAME]</a:t>
                    </a:fld>
                    <a:endParaRPr lang="en-US" baseline="0"/>
                  </a:p>
                  <a:p>
                    <a:pPr>
                      <a:defRPr sz="1200" b="1">
                        <a:solidFill>
                          <a:schemeClr val="tx1"/>
                        </a:solidFill>
                      </a:defRPr>
                    </a:pPr>
                    <a:r>
                      <a:rPr lang="en-US" b="0" baseline="0"/>
                      <a:t>n=</a:t>
                    </a:r>
                    <a:fld id="{16004E93-1F8F-CD42-AD1F-F09F2BBDDCC0}" type="VALUE">
                      <a:rPr lang="en-US" b="0" baseline="0" smtClean="0"/>
                      <a:pPr>
                        <a:defRPr sz="1200" b="1">
                          <a:solidFill>
                            <a:schemeClr val="tx1"/>
                          </a:solidFill>
                        </a:defRPr>
                      </a:pPr>
                      <a:t>[VALUE]</a:t>
                    </a:fld>
                    <a:r>
                      <a:rPr lang="en-US" b="0" baseline="0"/>
                      <a:t>; </a:t>
                    </a:r>
                    <a:fld id="{6D858291-12C5-7040-8DE0-5E759E2B7FC5}" type="PERCENTAGE">
                      <a:rPr lang="en-US" sz="1600" baseline="0">
                        <a:solidFill>
                          <a:schemeClr val="bg2">
                            <a:lumMod val="50000"/>
                          </a:schemeClr>
                        </a:solidFill>
                      </a:rPr>
                      <a:pPr>
                        <a:defRPr sz="1200" b="1">
                          <a:solidFill>
                            <a:schemeClr val="tx1"/>
                          </a:solidFill>
                        </a:defRPr>
                      </a:pPr>
                      <a:t>[PERCENTAGE]</a:t>
                    </a:fld>
                    <a:endParaRPr lang="en-US" b="0" baseline="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6445646835732353"/>
                      <c:h val="0.11915991862197726"/>
                    </c:manualLayout>
                  </c15:layout>
                  <c15:dlblFieldTable/>
                  <c15:showDataLabelsRange val="0"/>
                </c:ext>
                <c:ext xmlns:c16="http://schemas.microsoft.com/office/drawing/2014/chart" uri="{C3380CC4-5D6E-409C-BE32-E72D297353CC}">
                  <c16:uniqueId val="{00000003-1FCF-4503-BE0E-E2D1382D120E}"/>
                </c:ext>
              </c:extLst>
            </c:dLbl>
            <c:dLbl>
              <c:idx val="2"/>
              <c:layout>
                <c:manualLayout>
                  <c:x val="-0.15403323875152006"/>
                  <c:y val="-1.3120132895582459E-2"/>
                </c:manualLayout>
              </c:layout>
              <c:tx>
                <c:rich>
                  <a:bodyPr/>
                  <a:lstStyle/>
                  <a:p>
                    <a:fld id="{25109761-6516-9B4E-A402-6182D4B1FF09}" type="CATEGORYNAME">
                      <a:rPr lang="en-US" smtClean="0"/>
                      <a:pPr/>
                      <a:t>[CATEGORY NAME]</a:t>
                    </a:fld>
                    <a:endParaRPr lang="en-US" baseline="0"/>
                  </a:p>
                  <a:p>
                    <a:r>
                      <a:rPr lang="en-US" b="0" baseline="0"/>
                      <a:t>n=</a:t>
                    </a:r>
                    <a:fld id="{D614DFA1-D93A-9B4B-92A9-6FE08556E8F0}" type="VALUE">
                      <a:rPr lang="en-US" b="0" baseline="0" smtClean="0"/>
                      <a:pPr/>
                      <a:t>[VALUE]</a:t>
                    </a:fld>
                    <a:r>
                      <a:rPr lang="en-US" b="0" baseline="0"/>
                      <a:t>; </a:t>
                    </a:r>
                    <a:fld id="{98CDC66F-1770-9E44-8070-5935488EEF5B}" type="PERCENTAGE">
                      <a:rPr lang="en-US" sz="1600" baseline="0">
                        <a:solidFill>
                          <a:srgbClr val="1C345A"/>
                        </a:solidFill>
                      </a:rPr>
                      <a:pPr/>
                      <a:t>[PERCENTAGE]</a:t>
                    </a:fld>
                    <a:endParaRPr lang="en-US" b="0"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1FCF-4503-BE0E-E2D1382D120E}"/>
                </c:ext>
              </c:extLst>
            </c:dLbl>
            <c:dLbl>
              <c:idx val="3"/>
              <c:layout>
                <c:manualLayout>
                  <c:x val="-9.0798540737738145E-2"/>
                  <c:y val="-9.840099671686784E-3"/>
                </c:manualLayout>
              </c:layout>
              <c:tx>
                <c:rich>
                  <a:bodyPr/>
                  <a:lstStyle/>
                  <a:p>
                    <a:fld id="{B4DF00D5-F9BC-B643-ABD7-5765D5522A0E}" type="CATEGORYNAME">
                      <a:rPr lang="en-US" smtClean="0"/>
                      <a:pPr/>
                      <a:t>[CATEGORY NAME]</a:t>
                    </a:fld>
                    <a:r>
                      <a:rPr lang="en-US" baseline="0"/>
                      <a:t> </a:t>
                    </a:r>
                    <a:r>
                      <a:rPr lang="en-US" b="0" baseline="0"/>
                      <a:t>n=</a:t>
                    </a:r>
                    <a:fld id="{4EAFE258-E33F-D24B-841D-97F987BCDA56}" type="VALUE">
                      <a:rPr lang="en-US" b="0" baseline="0" smtClean="0"/>
                      <a:pPr/>
                      <a:t>[VALUE]</a:t>
                    </a:fld>
                    <a:r>
                      <a:rPr lang="en-US" b="0" baseline="0"/>
                      <a:t>; </a:t>
                    </a:r>
                    <a:fld id="{141F8D1E-6F97-4343-9DB1-16CAAD707F71}" type="PERCENTAGE">
                      <a:rPr lang="en-US" sz="1600" baseline="0">
                        <a:solidFill>
                          <a:srgbClr val="C00000"/>
                        </a:solidFill>
                      </a:rPr>
                      <a:pPr/>
                      <a:t>[PERCENTAGE]</a:t>
                    </a:fld>
                    <a:endParaRPr lang="en-US" b="0" baseline="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FCF-4503-BE0E-E2D1382D120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solidFill>
                  <a:round/>
                  <a:headEnd type="oval" w="med" len="med"/>
                </a:ln>
                <a:effectLst/>
              </c:spPr>
            </c:leaderLines>
            <c:extLst>
              <c:ext xmlns:c15="http://schemas.microsoft.com/office/drawing/2012/chart" uri="{CE6537A1-D6FC-4f65-9D91-7224C49458BB}"/>
            </c:extLst>
          </c:dLbls>
          <c:cat>
            <c:strRef>
              <c:f>Sheet1!$A$2:$A$5</c:f>
              <c:strCache>
                <c:ptCount val="4"/>
                <c:pt idx="0">
                  <c:v>BRCAm</c:v>
                </c:pt>
                <c:pt idx="1">
                  <c:v>HRD ≥42, BRCAwt</c:v>
                </c:pt>
                <c:pt idx="2">
                  <c:v>HRD status not determined</c:v>
                </c:pt>
                <c:pt idx="3">
                  <c:v>HRD negative</c:v>
                </c:pt>
              </c:strCache>
            </c:strRef>
          </c:cat>
          <c:val>
            <c:numRef>
              <c:f>Sheet1!$B$2:$B$5</c:f>
              <c:numCache>
                <c:formatCode>General</c:formatCode>
                <c:ptCount val="4"/>
                <c:pt idx="0">
                  <c:v>223</c:v>
                </c:pt>
                <c:pt idx="1">
                  <c:v>150</c:v>
                </c:pt>
                <c:pt idx="2">
                  <c:v>111</c:v>
                </c:pt>
                <c:pt idx="3">
                  <c:v>249</c:v>
                </c:pt>
              </c:numCache>
            </c:numRef>
          </c:val>
          <c:extLst>
            <c:ext xmlns:c16="http://schemas.microsoft.com/office/drawing/2014/chart" uri="{C3380CC4-5D6E-409C-BE32-E72D297353CC}">
              <c16:uniqueId val="{00000008-1FCF-4503-BE0E-E2D1382D120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F99F97-5787-4D33-BD3D-A025B244E61D}" type="doc">
      <dgm:prSet loTypeId="urn:microsoft.com/office/officeart/2005/8/layout/venn1" loCatId="relationship" qsTypeId="urn:microsoft.com/office/officeart/2005/8/quickstyle/simple1" qsCatId="simple" csTypeId="urn:microsoft.com/office/officeart/2005/8/colors/accent1_2" csCatId="accent1" phldr="1"/>
      <dgm:spPr/>
    </dgm:pt>
    <dgm:pt modelId="{EFA40511-DAE2-46D9-A94D-008FC76CC9D9}">
      <dgm:prSet phldrT="[Text]" custT="1"/>
      <dgm:spPr>
        <a:noFill/>
        <a:ln w="76200">
          <a:solidFill>
            <a:srgbClr val="F0AB00"/>
          </a:solidFill>
        </a:ln>
      </dgm:spPr>
      <dgm:t>
        <a:bodyPr/>
        <a:lstStyle/>
        <a:p>
          <a:endParaRPr lang="en-GB" sz="7200"/>
        </a:p>
      </dgm:t>
    </dgm:pt>
    <dgm:pt modelId="{40EFC456-1208-4435-AFB6-5C3E187B5F6E}" type="parTrans" cxnId="{90821469-4E74-4739-9452-85D3E5D12FB3}">
      <dgm:prSet/>
      <dgm:spPr/>
      <dgm:t>
        <a:bodyPr/>
        <a:lstStyle/>
        <a:p>
          <a:endParaRPr lang="en-GB" sz="2400"/>
        </a:p>
      </dgm:t>
    </dgm:pt>
    <dgm:pt modelId="{207BCBBB-9639-4274-A6A9-8F2BEEDEB497}" type="sibTrans" cxnId="{90821469-4E74-4739-9452-85D3E5D12FB3}">
      <dgm:prSet/>
      <dgm:spPr/>
      <dgm:t>
        <a:bodyPr/>
        <a:lstStyle/>
        <a:p>
          <a:endParaRPr lang="en-GB" sz="2400"/>
        </a:p>
      </dgm:t>
    </dgm:pt>
    <dgm:pt modelId="{06694DF6-45D0-4B60-9274-F88EC6E36F18}">
      <dgm:prSet phldrT="[Text]" custT="1"/>
      <dgm:spPr>
        <a:noFill/>
        <a:ln w="76200">
          <a:solidFill>
            <a:srgbClr val="830051"/>
          </a:solidFill>
        </a:ln>
      </dgm:spPr>
      <dgm:t>
        <a:bodyPr/>
        <a:lstStyle/>
        <a:p>
          <a:endParaRPr lang="en-GB" sz="7200"/>
        </a:p>
      </dgm:t>
    </dgm:pt>
    <dgm:pt modelId="{1C6761D8-CE14-4A30-A6D5-CC21BFC841E2}" type="parTrans" cxnId="{A100FD73-330E-4D6B-B534-645A3905DD39}">
      <dgm:prSet/>
      <dgm:spPr/>
      <dgm:t>
        <a:bodyPr/>
        <a:lstStyle/>
        <a:p>
          <a:endParaRPr lang="en-GB" sz="2400"/>
        </a:p>
      </dgm:t>
    </dgm:pt>
    <dgm:pt modelId="{D506BB48-3C74-4E89-9969-65AC3AE55AF6}" type="sibTrans" cxnId="{A100FD73-330E-4D6B-B534-645A3905DD39}">
      <dgm:prSet/>
      <dgm:spPr/>
      <dgm:t>
        <a:bodyPr/>
        <a:lstStyle/>
        <a:p>
          <a:endParaRPr lang="en-GB" sz="2400"/>
        </a:p>
      </dgm:t>
    </dgm:pt>
    <dgm:pt modelId="{D0943C1C-E437-43FC-B279-4563A542BD0A}" type="pres">
      <dgm:prSet presAssocID="{2FF99F97-5787-4D33-BD3D-A025B244E61D}" presName="compositeShape" presStyleCnt="0">
        <dgm:presLayoutVars>
          <dgm:chMax val="7"/>
          <dgm:dir/>
          <dgm:resizeHandles val="exact"/>
        </dgm:presLayoutVars>
      </dgm:prSet>
      <dgm:spPr/>
    </dgm:pt>
    <dgm:pt modelId="{6AEFB155-55E0-4E13-B01F-BC4D8088D0AA}" type="pres">
      <dgm:prSet presAssocID="{EFA40511-DAE2-46D9-A94D-008FC76CC9D9}" presName="circ1" presStyleLbl="vennNode1" presStyleIdx="0" presStyleCnt="2" custScaleY="91862"/>
      <dgm:spPr/>
    </dgm:pt>
    <dgm:pt modelId="{4B22398A-55CD-4DD4-A4D3-20A2A7359598}" type="pres">
      <dgm:prSet presAssocID="{EFA40511-DAE2-46D9-A94D-008FC76CC9D9}" presName="circ1Tx" presStyleLbl="revTx" presStyleIdx="0" presStyleCnt="0">
        <dgm:presLayoutVars>
          <dgm:chMax val="0"/>
          <dgm:chPref val="0"/>
          <dgm:bulletEnabled val="1"/>
        </dgm:presLayoutVars>
      </dgm:prSet>
      <dgm:spPr/>
    </dgm:pt>
    <dgm:pt modelId="{B359B9B9-3F22-488D-98E1-10985B60ED41}" type="pres">
      <dgm:prSet presAssocID="{06694DF6-45D0-4B60-9274-F88EC6E36F18}" presName="circ2" presStyleLbl="vennNode1" presStyleIdx="1" presStyleCnt="2" custScaleY="91862"/>
      <dgm:spPr/>
    </dgm:pt>
    <dgm:pt modelId="{FC3DD5F9-4859-449C-B3CC-8C19E3552B19}" type="pres">
      <dgm:prSet presAssocID="{06694DF6-45D0-4B60-9274-F88EC6E36F18}" presName="circ2Tx" presStyleLbl="revTx" presStyleIdx="0" presStyleCnt="0">
        <dgm:presLayoutVars>
          <dgm:chMax val="0"/>
          <dgm:chPref val="0"/>
          <dgm:bulletEnabled val="1"/>
        </dgm:presLayoutVars>
      </dgm:prSet>
      <dgm:spPr/>
    </dgm:pt>
  </dgm:ptLst>
  <dgm:cxnLst>
    <dgm:cxn modelId="{EC33A549-EE72-48CA-8608-7925F50573E8}" type="presOf" srcId="{06694DF6-45D0-4B60-9274-F88EC6E36F18}" destId="{B359B9B9-3F22-488D-98E1-10985B60ED41}" srcOrd="0" destOrd="0" presId="urn:microsoft.com/office/officeart/2005/8/layout/venn1"/>
    <dgm:cxn modelId="{90821469-4E74-4739-9452-85D3E5D12FB3}" srcId="{2FF99F97-5787-4D33-BD3D-A025B244E61D}" destId="{EFA40511-DAE2-46D9-A94D-008FC76CC9D9}" srcOrd="0" destOrd="0" parTransId="{40EFC456-1208-4435-AFB6-5C3E187B5F6E}" sibTransId="{207BCBBB-9639-4274-A6A9-8F2BEEDEB497}"/>
    <dgm:cxn modelId="{C7E91E6E-68E0-40D2-8A9E-376584A7F5D6}" type="presOf" srcId="{EFA40511-DAE2-46D9-A94D-008FC76CC9D9}" destId="{6AEFB155-55E0-4E13-B01F-BC4D8088D0AA}" srcOrd="0" destOrd="0" presId="urn:microsoft.com/office/officeart/2005/8/layout/venn1"/>
    <dgm:cxn modelId="{A100FD73-330E-4D6B-B534-645A3905DD39}" srcId="{2FF99F97-5787-4D33-BD3D-A025B244E61D}" destId="{06694DF6-45D0-4B60-9274-F88EC6E36F18}" srcOrd="1" destOrd="0" parTransId="{1C6761D8-CE14-4A30-A6D5-CC21BFC841E2}" sibTransId="{D506BB48-3C74-4E89-9969-65AC3AE55AF6}"/>
    <dgm:cxn modelId="{4167DD95-B518-4997-8238-AE508458D4EA}" type="presOf" srcId="{2FF99F97-5787-4D33-BD3D-A025B244E61D}" destId="{D0943C1C-E437-43FC-B279-4563A542BD0A}" srcOrd="0" destOrd="0" presId="urn:microsoft.com/office/officeart/2005/8/layout/venn1"/>
    <dgm:cxn modelId="{1AB946DB-20A1-4025-9285-BAAA98C6C086}" type="presOf" srcId="{06694DF6-45D0-4B60-9274-F88EC6E36F18}" destId="{FC3DD5F9-4859-449C-B3CC-8C19E3552B19}" srcOrd="1" destOrd="0" presId="urn:microsoft.com/office/officeart/2005/8/layout/venn1"/>
    <dgm:cxn modelId="{1279F1DF-E0B5-458C-95E1-647E316E6C69}" type="presOf" srcId="{EFA40511-DAE2-46D9-A94D-008FC76CC9D9}" destId="{4B22398A-55CD-4DD4-A4D3-20A2A7359598}" srcOrd="1" destOrd="0" presId="urn:microsoft.com/office/officeart/2005/8/layout/venn1"/>
    <dgm:cxn modelId="{260EF457-C225-4E05-9A96-04E1589D2117}" type="presParOf" srcId="{D0943C1C-E437-43FC-B279-4563A542BD0A}" destId="{6AEFB155-55E0-4E13-B01F-BC4D8088D0AA}" srcOrd="0" destOrd="0" presId="urn:microsoft.com/office/officeart/2005/8/layout/venn1"/>
    <dgm:cxn modelId="{19EDD069-A4CB-45C0-B5AB-48677F370ADD}" type="presParOf" srcId="{D0943C1C-E437-43FC-B279-4563A542BD0A}" destId="{4B22398A-55CD-4DD4-A4D3-20A2A7359598}" srcOrd="1" destOrd="0" presId="urn:microsoft.com/office/officeart/2005/8/layout/venn1"/>
    <dgm:cxn modelId="{C997EB08-DD60-4FE9-AC64-F7164F095817}" type="presParOf" srcId="{D0943C1C-E437-43FC-B279-4563A542BD0A}" destId="{B359B9B9-3F22-488D-98E1-10985B60ED41}" srcOrd="2" destOrd="0" presId="urn:microsoft.com/office/officeart/2005/8/layout/venn1"/>
    <dgm:cxn modelId="{EE88CFC7-9D4C-44F9-8418-95302CD2556E}" type="presParOf" srcId="{D0943C1C-E437-43FC-B279-4563A542BD0A}" destId="{FC3DD5F9-4859-449C-B3CC-8C19E3552B1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FB155-55E0-4E13-B01F-BC4D8088D0AA}">
      <dsp:nvSpPr>
        <dsp:cNvPr id="0" name=""/>
        <dsp:cNvSpPr/>
      </dsp:nvSpPr>
      <dsp:spPr>
        <a:xfrm>
          <a:off x="1132448" y="162081"/>
          <a:ext cx="3732465" cy="3428717"/>
        </a:xfrm>
        <a:prstGeom prst="ellipse">
          <a:avLst/>
        </a:prstGeom>
        <a:noFill/>
        <a:ln w="76200" cap="flat" cmpd="sng" algn="ctr">
          <a:solidFill>
            <a:srgbClr val="F0AB0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200400">
            <a:lnSpc>
              <a:spcPct val="90000"/>
            </a:lnSpc>
            <a:spcBef>
              <a:spcPct val="0"/>
            </a:spcBef>
            <a:spcAft>
              <a:spcPct val="35000"/>
            </a:spcAft>
            <a:buNone/>
          </a:pPr>
          <a:endParaRPr lang="en-GB" sz="7200" kern="1200"/>
        </a:p>
      </dsp:txBody>
      <dsp:txXfrm>
        <a:off x="1653648" y="566401"/>
        <a:ext cx="2152052" cy="2620078"/>
      </dsp:txXfrm>
    </dsp:sp>
    <dsp:sp modelId="{B359B9B9-3F22-488D-98E1-10985B60ED41}">
      <dsp:nvSpPr>
        <dsp:cNvPr id="0" name=""/>
        <dsp:cNvSpPr/>
      </dsp:nvSpPr>
      <dsp:spPr>
        <a:xfrm>
          <a:off x="3822513" y="162081"/>
          <a:ext cx="3732465" cy="3428717"/>
        </a:xfrm>
        <a:prstGeom prst="ellipse">
          <a:avLst/>
        </a:prstGeom>
        <a:noFill/>
        <a:ln w="76200" cap="flat" cmpd="sng" algn="ctr">
          <a:solidFill>
            <a:srgbClr val="83005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200400">
            <a:lnSpc>
              <a:spcPct val="90000"/>
            </a:lnSpc>
            <a:spcBef>
              <a:spcPct val="0"/>
            </a:spcBef>
            <a:spcAft>
              <a:spcPct val="35000"/>
            </a:spcAft>
            <a:buNone/>
          </a:pPr>
          <a:endParaRPr lang="en-GB" sz="7200" kern="1200"/>
        </a:p>
      </dsp:txBody>
      <dsp:txXfrm>
        <a:off x="4881726" y="566401"/>
        <a:ext cx="2152052" cy="262007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93B0C-6C6E-4B45-92CF-23512B26D9CB}" type="datetimeFigureOut">
              <a:rPr lang="en-US" smtClean="0"/>
              <a:t>11/29/24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A15C7-D6EA-664D-A1DD-3564732D372A}" type="slidenum">
              <a:rPr lang="en-US" smtClean="0"/>
              <a:t>‹#›</a:t>
            </a:fld>
            <a:endParaRPr lang="en-US" dirty="0"/>
          </a:p>
        </p:txBody>
      </p:sp>
    </p:spTree>
    <p:extLst>
      <p:ext uri="{BB962C8B-B14F-4D97-AF65-F5344CB8AC3E}">
        <p14:creationId xmlns:p14="http://schemas.microsoft.com/office/powerpoint/2010/main" val="158317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ell.com/current-biology/comments/S0960-9822(00)80005-6#FIG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highlights the global epidemiology of ovarian cancer, showing its significant burden among women </a:t>
            </a:r>
            <a:r>
              <a:rPr lang="en-CA" dirty="0" err="1"/>
              <a:t>worldwide.""Ovarian</a:t>
            </a:r>
            <a:r>
              <a:rPr lang="en-CA" dirty="0"/>
              <a:t> cancer is the </a:t>
            </a:r>
            <a:r>
              <a:rPr lang="en-CA" b="1" dirty="0"/>
              <a:t>eighth most common cancer</a:t>
            </a:r>
            <a:r>
              <a:rPr lang="en-CA" dirty="0"/>
              <a:t> in females, affecting over </a:t>
            </a:r>
            <a:r>
              <a:rPr lang="en-CA" b="1" dirty="0"/>
              <a:t>295,000 women annually</a:t>
            </a:r>
            <a:r>
              <a:rPr lang="en-CA" dirty="0"/>
              <a:t>, as shown here in the pie chart.</a:t>
            </a:r>
          </a:p>
          <a:p>
            <a:r>
              <a:rPr lang="en-CA" dirty="0"/>
              <a:t>we see that ovarian cancer accounts for approximately </a:t>
            </a:r>
            <a:r>
              <a:rPr lang="en-CA" b="1" dirty="0"/>
              <a:t>3.4% of all female cancer cases</a:t>
            </a:r>
            <a:r>
              <a:rPr lang="en-CA" dirty="0"/>
              <a:t>, significantly lower than breast cancer, which is the most common at </a:t>
            </a:r>
            <a:r>
              <a:rPr lang="en-CA" b="1" dirty="0"/>
              <a:t>24.2%</a:t>
            </a:r>
            <a:r>
              <a:rPr lang="en-CA" dirty="0"/>
              <a:t>."However, what makes ovarian cancer particularly concerning is not just its incidence but its high mortality rate, as it is often diagnosed at advanced stages.”</a:t>
            </a:r>
          </a:p>
          <a:p>
            <a:r>
              <a:rPr lang="en-CA" dirty="0"/>
              <a:t>Regions with higher prevalence, such as </a:t>
            </a:r>
            <a:r>
              <a:rPr lang="en-CA" b="1" dirty="0"/>
              <a:t>Eastern Europe and parts of Asia</a:t>
            </a:r>
            <a:r>
              <a:rPr lang="en-CA" dirty="0"/>
              <a:t>, may reflect late diagnoses or population-specific risk </a:t>
            </a:r>
            <a:r>
              <a:rPr lang="en-CA" dirty="0" err="1"/>
              <a:t>factors.""In</a:t>
            </a:r>
            <a:r>
              <a:rPr lang="en-CA" dirty="0"/>
              <a:t> contrast, regions with lighter colors may indicate underreporting or lower access to diagnostic services.”</a:t>
            </a:r>
          </a:p>
          <a:p>
            <a:endParaRPr lang="en-CA" dirty="0"/>
          </a:p>
          <a:p>
            <a:pPr>
              <a:buFont typeface="Arial" panose="020B0604020202020204" pitchFamily="34" charset="0"/>
              <a:buChar char="•"/>
            </a:pPr>
            <a:r>
              <a:rPr lang="en-CA" dirty="0"/>
              <a:t>such as those with genetic predispositions like </a:t>
            </a:r>
            <a:r>
              <a:rPr lang="en-CA" b="1" dirty="0"/>
              <a:t>BRCA mutations</a:t>
            </a:r>
            <a:r>
              <a:rPr lang="en-CA" dirty="0"/>
              <a:t>."</a:t>
            </a:r>
          </a:p>
          <a:p>
            <a:pPr>
              <a:buFont typeface="Arial" panose="020B0604020202020204" pitchFamily="34" charset="0"/>
              <a:buChar char="•"/>
            </a:pPr>
            <a:r>
              <a:rPr lang="en-CA" dirty="0"/>
              <a:t>"Finally, this underscores the urgent need for improved awareness, genetic testing, and personalized treatment strategies, especially in high-prevalence regions."</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2</a:t>
            </a:fld>
            <a:endParaRPr lang="en-US"/>
          </a:p>
        </p:txBody>
      </p:sp>
    </p:spTree>
    <p:extLst>
      <p:ext uri="{BB962C8B-B14F-4D97-AF65-F5344CB8AC3E}">
        <p14:creationId xmlns:p14="http://schemas.microsoft.com/office/powerpoint/2010/main" val="366974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i="1"/>
              <a:t>How can these guidelines improve care? By ensuring no patient is missed and precision therapies are widely accessible."</a:t>
            </a:r>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93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a:t>his slide explains the basic concepts of </a:t>
            </a:r>
            <a:r>
              <a:rPr lang="en-CA" b="1" dirty="0"/>
              <a:t>BRCA mutations</a:t>
            </a:r>
            <a:r>
              <a:rPr lang="en-CA" dirty="0"/>
              <a:t> and how they relate to homologous recombination (HR) deficiency."</a:t>
            </a:r>
          </a:p>
          <a:p>
            <a:pPr>
              <a:buFont typeface="Arial" panose="020B0604020202020204" pitchFamily="34" charset="0"/>
              <a:buChar char="•"/>
            </a:pPr>
            <a:r>
              <a:rPr lang="en-CA" dirty="0"/>
              <a:t>"BRCA mutations are a key driver of genomic instability in ovarian and other cancers."</a:t>
            </a:r>
          </a:p>
          <a:p>
            <a:r>
              <a:rPr lang="en-CA" b="1" dirty="0"/>
              <a:t>2. Key Explanation:</a:t>
            </a:r>
          </a:p>
          <a:p>
            <a:pPr>
              <a:buFont typeface="Arial" panose="020B0604020202020204" pitchFamily="34" charset="0"/>
              <a:buChar char="•"/>
            </a:pPr>
            <a:r>
              <a:rPr lang="en-CA" b="1" dirty="0"/>
              <a:t>Germline BRCA Mutations</a:t>
            </a:r>
            <a:r>
              <a:rPr lang="en-CA" dirty="0"/>
              <a:t>:</a:t>
            </a:r>
          </a:p>
          <a:p>
            <a:pPr marL="742950" lvl="1" indent="-285750">
              <a:buFont typeface="Arial" panose="020B0604020202020204" pitchFamily="34" charset="0"/>
              <a:buChar char="•"/>
            </a:pPr>
            <a:r>
              <a:rPr lang="en-CA" dirty="0"/>
              <a:t>"Inherited mutations in BRCA1 or BRCA2, present in all cells, significantly increase the risk of ovarian and breast cancer."</a:t>
            </a:r>
          </a:p>
          <a:p>
            <a:pPr>
              <a:buFont typeface="Arial" panose="020B0604020202020204" pitchFamily="34" charset="0"/>
              <a:buChar char="•"/>
            </a:pPr>
            <a:r>
              <a:rPr lang="en-CA" b="1" dirty="0"/>
              <a:t>Germline Non-BRCA Mutations</a:t>
            </a:r>
            <a:r>
              <a:rPr lang="en-CA" dirty="0"/>
              <a:t>:</a:t>
            </a:r>
          </a:p>
          <a:p>
            <a:pPr marL="742950" lvl="1" indent="-285750">
              <a:buFont typeface="Arial" panose="020B0604020202020204" pitchFamily="34" charset="0"/>
              <a:buChar char="•"/>
            </a:pPr>
            <a:r>
              <a:rPr lang="en-CA" dirty="0"/>
              <a:t>"Inherited mutations in other HR pathway genes, such as RAD51 or CDK12, can also lead to HR deficiency."</a:t>
            </a:r>
          </a:p>
          <a:p>
            <a:pPr>
              <a:buFont typeface="Arial" panose="020B0604020202020204" pitchFamily="34" charset="0"/>
              <a:buChar char="•"/>
            </a:pPr>
            <a:r>
              <a:rPr lang="en-CA" b="1" dirty="0"/>
              <a:t>Sporadic (Somatic) BRCA Mutations</a:t>
            </a:r>
            <a:r>
              <a:rPr lang="en-CA" dirty="0"/>
              <a:t>:</a:t>
            </a:r>
          </a:p>
          <a:p>
            <a:pPr marL="742950" lvl="1" indent="-285750">
              <a:buFont typeface="Arial" panose="020B0604020202020204" pitchFamily="34" charset="0"/>
              <a:buChar char="•"/>
            </a:pPr>
            <a:r>
              <a:rPr lang="en-CA" dirty="0"/>
              <a:t>"Acquired mutations found only in tumor cells also contribute to defective DNA repair mechanisms."</a:t>
            </a:r>
          </a:p>
          <a:p>
            <a:pPr>
              <a:buFont typeface="Arial" panose="020B0604020202020204" pitchFamily="34" charset="0"/>
              <a:buChar char="•"/>
            </a:pPr>
            <a:r>
              <a:rPr lang="en-CA" b="1" dirty="0"/>
              <a:t>Sporadic Non-BRCA Mutations</a:t>
            </a:r>
            <a:r>
              <a:rPr lang="en-CA" dirty="0"/>
              <a:t>:</a:t>
            </a:r>
          </a:p>
          <a:p>
            <a:pPr marL="742950" lvl="1" indent="-285750">
              <a:buFont typeface="Arial" panose="020B0604020202020204" pitchFamily="34" charset="0"/>
              <a:buChar char="•"/>
            </a:pPr>
            <a:r>
              <a:rPr lang="en-CA" dirty="0"/>
              <a:t>"Somatic mutations in non-BRCA HR-related genes add another layer of complexity in understanding HR deficiency."</a:t>
            </a:r>
          </a:p>
          <a:p>
            <a:r>
              <a:rPr lang="en-CA" b="1" dirty="0"/>
              <a:t>3. Clinical Relevance:</a:t>
            </a:r>
          </a:p>
          <a:p>
            <a:pPr>
              <a:buFont typeface="Arial" panose="020B0604020202020204" pitchFamily="34" charset="0"/>
              <a:buChar char="•"/>
            </a:pPr>
            <a:r>
              <a:rPr lang="en-CA" dirty="0"/>
              <a:t>"Together, these mutations contribute to HR deficiency, making tumors more sensitive to therapies like PARP inhibitors that exploit DNA repair vulnerabilities."</a:t>
            </a:r>
          </a:p>
          <a:p>
            <a:r>
              <a:rPr lang="en-CA" b="1" dirty="0"/>
              <a:t>4. Takeaway:</a:t>
            </a:r>
          </a:p>
          <a:p>
            <a:pPr>
              <a:buFont typeface="Arial" panose="020B0604020202020204" pitchFamily="34" charset="0"/>
              <a:buChar char="•"/>
            </a:pPr>
            <a:r>
              <a:rPr lang="en-CA" dirty="0"/>
              <a:t>"Understanding the different types of BRCA and HR pathway mutations helps guide therapeutic decisions and genetic counseling for both patients and their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a:t>
            </a:r>
          </a:p>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601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b="1" dirty="0"/>
              <a:t>Normal </a:t>
            </a:r>
            <a:r>
              <a:rPr lang="en-CA" b="1" dirty="0" err="1"/>
              <a:t>Cells</a:t>
            </a:r>
            <a:r>
              <a:rPr lang="en-CA" dirty="0" err="1"/>
              <a:t>:"In</a:t>
            </a:r>
            <a:r>
              <a:rPr lang="en-CA" dirty="0"/>
              <a:t> normal cells, double-strand DNA breaks are repaired efficiently by HR, preventing genomic instability."</a:t>
            </a:r>
          </a:p>
          <a:p>
            <a:pPr>
              <a:buFont typeface="Arial" panose="020B0604020202020204" pitchFamily="34" charset="0"/>
              <a:buChar char="•"/>
            </a:pPr>
            <a:r>
              <a:rPr lang="en-CA" dirty="0"/>
              <a:t>"When PARP inhibitors are introduced, DNA repair proteins still ensure high-fidelity repair."</a:t>
            </a:r>
          </a:p>
          <a:p>
            <a:endParaRPr lang="en-US" dirty="0"/>
          </a:p>
          <a:p>
            <a:r>
              <a:rPr lang="en-CA" dirty="0"/>
              <a:t>When homologous recombination (HR), the high-fidelity DNA repair pathway, is non-functional (as in HR-deficient cancer cells), the cell is forced to rely on </a:t>
            </a:r>
            <a:r>
              <a:rPr lang="en-CA" b="1" dirty="0"/>
              <a:t>error-prone repair mechanisms</a:t>
            </a:r>
            <a:r>
              <a:rPr lang="en-CA" dirty="0"/>
              <a:t>, which are less precise and lead to genomic instability. These mechanisms include:</a:t>
            </a:r>
          </a:p>
          <a:p>
            <a:r>
              <a:rPr lang="en-CA" b="1" dirty="0"/>
              <a:t>1. Non-Homologous End Joining (NHEJ)</a:t>
            </a:r>
          </a:p>
          <a:p>
            <a:pPr>
              <a:buFont typeface="Arial" panose="020B0604020202020204" pitchFamily="34" charset="0"/>
              <a:buChar char="•"/>
            </a:pPr>
            <a:r>
              <a:rPr lang="en-CA" b="1" dirty="0"/>
              <a:t>Process</a:t>
            </a:r>
            <a:r>
              <a:rPr lang="en-CA" dirty="0"/>
              <a:t>:</a:t>
            </a:r>
          </a:p>
          <a:p>
            <a:pPr marL="742950" lvl="1" indent="-285750">
              <a:buFont typeface="Arial" panose="020B0604020202020204" pitchFamily="34" charset="0"/>
              <a:buChar char="•"/>
            </a:pPr>
            <a:r>
              <a:rPr lang="en-CA" dirty="0"/>
              <a:t>NHEJ directly joins the broken ends of DNA without requiring a homologous template.</a:t>
            </a:r>
          </a:p>
          <a:p>
            <a:pPr marL="742950" lvl="1" indent="-285750">
              <a:buFont typeface="Arial" panose="020B0604020202020204" pitchFamily="34" charset="0"/>
              <a:buChar char="•"/>
            </a:pPr>
            <a:r>
              <a:rPr lang="en-CA" dirty="0"/>
              <a:t>This process is quick but lacks the accuracy of HR, often resulting in small insertions or deletions at the repair site.</a:t>
            </a:r>
          </a:p>
          <a:p>
            <a:pPr>
              <a:buFont typeface="Arial" panose="020B0604020202020204" pitchFamily="34" charset="0"/>
              <a:buChar char="•"/>
            </a:pPr>
            <a:r>
              <a:rPr lang="en-CA" b="1" dirty="0"/>
              <a:t>Consequences</a:t>
            </a:r>
            <a:r>
              <a:rPr lang="en-CA" dirty="0"/>
              <a:t>:</a:t>
            </a:r>
          </a:p>
          <a:p>
            <a:pPr marL="742950" lvl="1" indent="-285750">
              <a:buFont typeface="Arial" panose="020B0604020202020204" pitchFamily="34" charset="0"/>
              <a:buChar char="•"/>
            </a:pPr>
            <a:r>
              <a:rPr lang="en-CA" dirty="0"/>
              <a:t>NHEJ introduces mutations at the site of the DNA break, contributing to genomic instability.</a:t>
            </a:r>
          </a:p>
          <a:p>
            <a:pPr marL="742950" lvl="1" indent="-285750">
              <a:buFont typeface="Arial" panose="020B0604020202020204" pitchFamily="34" charset="0"/>
              <a:buChar char="•"/>
            </a:pPr>
            <a:r>
              <a:rPr lang="en-CA" dirty="0"/>
              <a:t>Accumulation of errors can disrupt critical genes or regulatory elements, accelerating tumor progression.</a:t>
            </a:r>
          </a:p>
          <a:p>
            <a:r>
              <a:rPr lang="en-CA" b="1" dirty="0"/>
              <a:t>2. Microhomology-Mediated End Joining (MMEJ)</a:t>
            </a:r>
          </a:p>
          <a:p>
            <a:pPr>
              <a:buFont typeface="Arial" panose="020B0604020202020204" pitchFamily="34" charset="0"/>
              <a:buChar char="•"/>
            </a:pPr>
            <a:r>
              <a:rPr lang="en-CA" b="1" dirty="0"/>
              <a:t>Process</a:t>
            </a:r>
            <a:r>
              <a:rPr lang="en-CA" dirty="0"/>
              <a:t>:</a:t>
            </a:r>
          </a:p>
          <a:p>
            <a:pPr marL="742950" lvl="1" indent="-285750">
              <a:buFont typeface="Arial" panose="020B0604020202020204" pitchFamily="34" charset="0"/>
              <a:buChar char="•"/>
            </a:pPr>
            <a:r>
              <a:rPr lang="en-CA" dirty="0"/>
              <a:t>MMEJ uses short homologous DNA sequences (microhomologies) near the break site to guide repair.</a:t>
            </a:r>
          </a:p>
          <a:p>
            <a:pPr marL="742950" lvl="1" indent="-285750">
              <a:buFont typeface="Arial" panose="020B0604020202020204" pitchFamily="34" charset="0"/>
              <a:buChar char="•"/>
            </a:pPr>
            <a:r>
              <a:rPr lang="en-CA" dirty="0"/>
              <a:t>This process is a backup mechanism activated when both HR and NHEJ are compromised.</a:t>
            </a:r>
          </a:p>
          <a:p>
            <a:pPr>
              <a:buFont typeface="Arial" panose="020B0604020202020204" pitchFamily="34" charset="0"/>
              <a:buChar char="•"/>
            </a:pPr>
            <a:r>
              <a:rPr lang="en-CA" b="1" dirty="0"/>
              <a:t>Consequences</a:t>
            </a:r>
            <a:r>
              <a:rPr lang="en-CA" dirty="0"/>
              <a:t>:</a:t>
            </a:r>
          </a:p>
          <a:p>
            <a:pPr marL="742950" lvl="1" indent="-285750">
              <a:buFont typeface="Arial" panose="020B0604020202020204" pitchFamily="34" charset="0"/>
              <a:buChar char="•"/>
            </a:pPr>
            <a:r>
              <a:rPr lang="en-CA" dirty="0"/>
              <a:t>MMEJ frequently causes large deletions and rearrangements, further increasing genomic instability.</a:t>
            </a:r>
          </a:p>
          <a:p>
            <a:pPr marL="742950" lvl="1" indent="-285750">
              <a:buFont typeface="Arial" panose="020B0604020202020204" pitchFamily="34" charset="0"/>
              <a:buChar char="•"/>
            </a:pPr>
            <a:r>
              <a:rPr lang="en-CA" dirty="0"/>
              <a:t>These alterations can drive oncogenesis or make cells more vulnerable to DNA-damaging therapies.</a:t>
            </a:r>
          </a:p>
          <a:p>
            <a:r>
              <a:rPr lang="en-CA" b="1" dirty="0"/>
              <a:t>Why These Pathways Are Important in HRD Contexts</a:t>
            </a:r>
          </a:p>
          <a:p>
            <a:pPr>
              <a:buFont typeface="Arial" panose="020B0604020202020204" pitchFamily="34" charset="0"/>
              <a:buChar char="•"/>
            </a:pPr>
            <a:r>
              <a:rPr lang="en-CA" dirty="0"/>
              <a:t>Cancer cells with homologous recombination deficiency (HRD) lack the ability to perform accurate DNA repair via HR.</a:t>
            </a:r>
          </a:p>
          <a:p>
            <a:pPr>
              <a:buFont typeface="Arial" panose="020B0604020202020204" pitchFamily="34" charset="0"/>
              <a:buChar char="•"/>
            </a:pPr>
            <a:r>
              <a:rPr lang="en-CA" dirty="0"/>
              <a:t>They become </a:t>
            </a:r>
            <a:r>
              <a:rPr lang="en-CA" b="1" dirty="0"/>
              <a:t>dependent on NHEJ and MMEJ</a:t>
            </a:r>
            <a:r>
              <a:rPr lang="en-CA" dirty="0"/>
              <a:t>, which leads to:</a:t>
            </a:r>
          </a:p>
          <a:p>
            <a:pPr marL="742950" lvl="1" indent="-285750">
              <a:buFont typeface="Arial" panose="020B0604020202020204" pitchFamily="34" charset="0"/>
              <a:buChar char="•"/>
            </a:pPr>
            <a:r>
              <a:rPr lang="en-CA" dirty="0"/>
              <a:t>Accumulation of mutations.</a:t>
            </a:r>
          </a:p>
          <a:p>
            <a:pPr marL="742950" lvl="1" indent="-285750">
              <a:buFont typeface="Arial" panose="020B0604020202020204" pitchFamily="34" charset="0"/>
              <a:buChar char="•"/>
            </a:pPr>
            <a:r>
              <a:rPr lang="en-CA" dirty="0"/>
              <a:t>Widespread chromosomal instability.</a:t>
            </a:r>
          </a:p>
          <a:p>
            <a:pPr marL="742950" lvl="1" indent="-285750">
              <a:buFont typeface="Arial" panose="020B0604020202020204" pitchFamily="34" charset="0"/>
              <a:buChar char="•"/>
            </a:pPr>
            <a:r>
              <a:rPr lang="en-CA" dirty="0"/>
              <a:t>A tipping point where the cell cannot survive, especially when treated with </a:t>
            </a:r>
            <a:r>
              <a:rPr lang="en-CA" b="1" dirty="0"/>
              <a:t>PARP inhibitors</a:t>
            </a:r>
            <a:r>
              <a:rPr lang="en-CA" dirty="0"/>
              <a:t>.</a:t>
            </a:r>
          </a:p>
          <a:p>
            <a:r>
              <a:rPr lang="en-CA" b="1" dirty="0"/>
              <a:t>Clinical Implications</a:t>
            </a:r>
          </a:p>
          <a:p>
            <a:pPr>
              <a:buFont typeface="Arial" panose="020B0604020202020204" pitchFamily="34" charset="0"/>
              <a:buChar char="•"/>
            </a:pPr>
            <a:r>
              <a:rPr lang="en-CA" b="1" dirty="0"/>
              <a:t>Therapeutic Targeting</a:t>
            </a:r>
            <a:r>
              <a:rPr lang="en-CA" dirty="0"/>
              <a:t>:</a:t>
            </a:r>
          </a:p>
          <a:p>
            <a:pPr marL="742950" lvl="1" indent="-285750">
              <a:buFont typeface="Arial" panose="020B0604020202020204" pitchFamily="34" charset="0"/>
              <a:buChar char="•"/>
            </a:pPr>
            <a:r>
              <a:rPr lang="en-CA" dirty="0"/>
              <a:t>By blocking PARP with inhibitors, single-strand breaks (SSBs) are converted to double-strand breaks (DSBs) during replication.</a:t>
            </a:r>
          </a:p>
          <a:p>
            <a:pPr marL="742950" lvl="1" indent="-285750">
              <a:buFont typeface="Arial" panose="020B0604020202020204" pitchFamily="34" charset="0"/>
              <a:buChar char="•"/>
            </a:pPr>
            <a:r>
              <a:rPr lang="en-CA" dirty="0"/>
              <a:t>In HRD cells, the reliance on NHEJ and MMEJ to repair these DSBs results in catastrophic genomic instability and cell death.</a:t>
            </a:r>
          </a:p>
          <a:p>
            <a:pPr>
              <a:buFont typeface="Arial" panose="020B0604020202020204" pitchFamily="34" charset="0"/>
              <a:buChar char="•"/>
            </a:pPr>
            <a:r>
              <a:rPr lang="en-CA" b="1" dirty="0"/>
              <a:t>Selectivity</a:t>
            </a:r>
            <a:r>
              <a:rPr lang="en-CA" dirty="0"/>
              <a:t>:</a:t>
            </a:r>
          </a:p>
          <a:p>
            <a:pPr marL="742950" lvl="1" indent="-285750">
              <a:buFont typeface="Arial" panose="020B0604020202020204" pitchFamily="34" charset="0"/>
              <a:buChar char="•"/>
            </a:pPr>
            <a:r>
              <a:rPr lang="en-CA" dirty="0"/>
              <a:t>This approach spares normal cells, which retain functional HR repair mechanisms, making PARP inhibitors both effective and safe for HRD-positive cancers.</a:t>
            </a:r>
          </a:p>
          <a:p>
            <a:pPr marL="742950" lvl="1" indent="-285750">
              <a:buFont typeface="Arial" panose="020B0604020202020204" pitchFamily="34" charset="0"/>
              <a:buChar char="•"/>
            </a:pPr>
            <a:endParaRPr lang="en-CA" dirty="0"/>
          </a:p>
          <a:p>
            <a:pPr marL="742950" lvl="1" indent="-285750">
              <a:buFont typeface="Arial" panose="020B0604020202020204" pitchFamily="34" charset="0"/>
              <a:buChar char="•"/>
            </a:pPr>
            <a:endParaRPr lang="en-CA" dirty="0"/>
          </a:p>
          <a:p>
            <a:r>
              <a:rPr lang="en-CA" b="1" dirty="0"/>
              <a:t>How HRP Cells Handle PARP Inhibition</a:t>
            </a:r>
          </a:p>
          <a:p>
            <a:pPr>
              <a:buFont typeface="Arial" panose="020B0604020202020204" pitchFamily="34" charset="0"/>
              <a:buChar char="•"/>
            </a:pPr>
            <a:r>
              <a:rPr lang="en-CA" b="1" dirty="0"/>
              <a:t>Homologous Recombination Repair (HRR)</a:t>
            </a:r>
            <a:r>
              <a:rPr lang="en-CA" dirty="0"/>
              <a:t>:</a:t>
            </a:r>
          </a:p>
          <a:p>
            <a:pPr marL="742950" lvl="1" indent="-285750">
              <a:buFont typeface="Arial" panose="020B0604020202020204" pitchFamily="34" charset="0"/>
              <a:buChar char="•"/>
            </a:pPr>
            <a:r>
              <a:rPr lang="en-CA" dirty="0"/>
              <a:t>HRP cells have intact HRR, allowing them to repair double-strand breaks (DSBs) effectively.</a:t>
            </a:r>
          </a:p>
          <a:p>
            <a:pPr marL="742950" lvl="1" indent="-285750">
              <a:buFont typeface="Arial" panose="020B0604020202020204" pitchFamily="34" charset="0"/>
              <a:buChar char="•"/>
            </a:pPr>
            <a:r>
              <a:rPr lang="en-CA" dirty="0"/>
              <a:t>When SSBs persist due to PARP inhibition, they are converted into DSBs during replication.</a:t>
            </a:r>
          </a:p>
          <a:p>
            <a:pPr marL="742950" lvl="1" indent="-285750">
              <a:buFont typeface="Arial" panose="020B0604020202020204" pitchFamily="34" charset="0"/>
              <a:buChar char="•"/>
            </a:pPr>
            <a:r>
              <a:rPr lang="en-CA" dirty="0"/>
              <a:t>HRP cells use the high-fidelity HR pathway to repair these DSBs, maintaining genomic stability.</a:t>
            </a:r>
          </a:p>
          <a:p>
            <a:r>
              <a:rPr lang="en-CA" b="1" dirty="0"/>
              <a:t>Clinical Implications</a:t>
            </a:r>
          </a:p>
          <a:p>
            <a:pPr>
              <a:buFont typeface="Arial" panose="020B0604020202020204" pitchFamily="34" charset="0"/>
              <a:buChar char="•"/>
            </a:pPr>
            <a:r>
              <a:rPr lang="en-CA" b="1" dirty="0"/>
              <a:t>Reduced Effectiveness</a:t>
            </a:r>
            <a:r>
              <a:rPr lang="en-CA" dirty="0"/>
              <a:t>:</a:t>
            </a:r>
          </a:p>
          <a:p>
            <a:pPr marL="742950" lvl="1" indent="-285750">
              <a:buFont typeface="Arial" panose="020B0604020202020204" pitchFamily="34" charset="0"/>
              <a:buChar char="•"/>
            </a:pPr>
            <a:r>
              <a:rPr lang="en-CA" dirty="0"/>
              <a:t>PARP inhibitors are not typically effective as monotherapy in HRP tumors.</a:t>
            </a:r>
          </a:p>
          <a:p>
            <a:pPr marL="742950" lvl="1" indent="-285750">
              <a:buFont typeface="Arial" panose="020B0604020202020204" pitchFamily="34" charset="0"/>
              <a:buChar char="•"/>
            </a:pPr>
            <a:r>
              <a:rPr lang="en-CA" dirty="0"/>
              <a:t>Combining PARP inhibitors with other treatments, such as radiation or chemotherapy, can increase DNA damage beyond the HRR capacity of HRP cells, leading to cell death.</a:t>
            </a:r>
          </a:p>
          <a:p>
            <a:pPr>
              <a:buFont typeface="Arial" panose="020B0604020202020204" pitchFamily="34" charset="0"/>
              <a:buChar char="•"/>
            </a:pPr>
            <a:r>
              <a:rPr lang="en-CA" b="1" dirty="0"/>
              <a:t>Therapeutic Resistance</a:t>
            </a:r>
            <a:r>
              <a:rPr lang="en-CA" dirty="0"/>
              <a:t>:</a:t>
            </a:r>
          </a:p>
          <a:p>
            <a:pPr marL="742950" lvl="1" indent="-285750">
              <a:buFont typeface="Arial" panose="020B0604020202020204" pitchFamily="34" charset="0"/>
              <a:buChar char="•"/>
            </a:pPr>
            <a:r>
              <a:rPr lang="en-CA" dirty="0"/>
              <a:t>Tumors initially responsive to PARP inhibitors (e.g., HRD tumors) can develop resistance by restoring HRR functionality, effectively converting into an HRP phenotype.</a:t>
            </a:r>
          </a:p>
          <a:p>
            <a:pPr marL="742950" lvl="1" indent="-285750">
              <a:buFont typeface="Arial" panose="020B0604020202020204" pitchFamily="34" charset="0"/>
              <a:buChar char="•"/>
            </a:pPr>
            <a:endParaRPr lang="en-CA" dirty="0"/>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13</a:t>
            </a:fld>
            <a:endParaRPr lang="en-US"/>
          </a:p>
        </p:txBody>
      </p:sp>
    </p:spTree>
    <p:extLst>
      <p:ext uri="{BB962C8B-B14F-4D97-AF65-F5344CB8AC3E}">
        <p14:creationId xmlns:p14="http://schemas.microsoft.com/office/powerpoint/2010/main" val="134686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505050"/>
                </a:solidFill>
                <a:effectLst/>
                <a:latin typeface="Helvetica" panose="020B0604020202020204" pitchFamily="34" charset="0"/>
              </a:rPr>
              <a:t>The Homologous recombination repair pathway as shown here utilizes an intricate array of proteins – </a:t>
            </a:r>
          </a:p>
          <a:p>
            <a:endParaRPr lang="en-CA" b="0" i="0" dirty="0">
              <a:solidFill>
                <a:srgbClr val="505050"/>
              </a:solidFill>
              <a:effectLst/>
              <a:latin typeface="Helvetica" panose="020B0604020202020204" pitchFamily="34" charset="0"/>
            </a:endParaRPr>
          </a:p>
          <a:p>
            <a:r>
              <a:rPr lang="en-CA" b="0" i="0" dirty="0">
                <a:solidFill>
                  <a:srgbClr val="505050"/>
                </a:solidFill>
                <a:effectLst/>
                <a:latin typeface="Helvetica" panose="020B0604020202020204" pitchFamily="34" charset="0"/>
              </a:rPr>
              <a:t>Repair of a DNA double-strand break by homologous recombination takes place by means of replication, using the homologous strand as template (see </a:t>
            </a:r>
            <a:r>
              <a:rPr lang="en-CA" b="0" i="0" u="none" strike="noStrike" dirty="0">
                <a:solidFill>
                  <a:srgbClr val="005789"/>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Figure 1</a:t>
            </a:r>
            <a:r>
              <a:rPr lang="en-CA" b="0" i="0" dirty="0">
                <a:solidFill>
                  <a:srgbClr val="505050"/>
                </a:solidFill>
                <a:effectLst/>
                <a:latin typeface="Helvetica" panose="020B0604020202020204" pitchFamily="34" charset="0"/>
              </a:rPr>
              <a:t>). Homologous recombination therefore requires extensive regions of DNA homology in another DNA duplex, and no loss of genetic information normally results. And for these reasons, homologous recombination repair is considered to be slow but also highly specific and accurate.</a:t>
            </a:r>
          </a:p>
          <a:p>
            <a:endParaRPr lang="en-CA" b="0" i="0" dirty="0">
              <a:solidFill>
                <a:srgbClr val="505050"/>
              </a:solidFill>
              <a:effectLst/>
              <a:latin typeface="Helvetica" panose="020B0604020202020204" pitchFamily="34" charset="0"/>
            </a:endParaRPr>
          </a:p>
          <a:p>
            <a:r>
              <a:rPr lang="en-CA" b="1" dirty="0"/>
              <a:t>Process of HRR:</a:t>
            </a:r>
          </a:p>
          <a:p>
            <a:pPr>
              <a:buFont typeface="Arial" panose="020B0604020202020204" pitchFamily="34" charset="0"/>
              <a:buChar char="•"/>
            </a:pPr>
            <a:r>
              <a:rPr lang="en-CA" dirty="0"/>
              <a:t>"HRR is a </a:t>
            </a:r>
            <a:r>
              <a:rPr lang="en-CA" b="1" dirty="0"/>
              <a:t>slow, specific, and accurate process</a:t>
            </a:r>
            <a:r>
              <a:rPr lang="en-CA" dirty="0"/>
              <a:t>, as outlined in the diagram."</a:t>
            </a:r>
          </a:p>
          <a:p>
            <a:pPr marL="742950" lvl="1" indent="-285750">
              <a:buFont typeface="Arial" panose="020B0604020202020204" pitchFamily="34" charset="0"/>
              <a:buChar char="•"/>
            </a:pPr>
            <a:r>
              <a:rPr lang="en-CA" b="1" dirty="0"/>
              <a:t>Detection</a:t>
            </a:r>
            <a:r>
              <a:rPr lang="en-CA" dirty="0"/>
              <a:t>: Double-strand breaks (DSBs) are detected by proteins like NBS1 and MRE11.</a:t>
            </a:r>
          </a:p>
          <a:p>
            <a:pPr marL="742950" lvl="1" indent="-285750">
              <a:buFont typeface="Arial" panose="020B0604020202020204" pitchFamily="34" charset="0"/>
              <a:buChar char="•"/>
            </a:pPr>
            <a:r>
              <a:rPr lang="en-CA" b="1" dirty="0"/>
              <a:t>Resection</a:t>
            </a:r>
            <a:r>
              <a:rPr lang="en-CA" dirty="0"/>
              <a:t>: DNA ends are resected to create single-stranded overhangs.</a:t>
            </a:r>
          </a:p>
          <a:p>
            <a:pPr marL="742950" lvl="1" indent="-285750">
              <a:buFont typeface="Arial" panose="020B0604020202020204" pitchFamily="34" charset="0"/>
              <a:buChar char="•"/>
            </a:pPr>
            <a:r>
              <a:rPr lang="en-CA" b="1" dirty="0"/>
              <a:t>Strand Invasion</a:t>
            </a:r>
            <a:r>
              <a:rPr lang="en-CA" dirty="0"/>
              <a:t>: RAD51 facilitates the invasion of the single-stranded DNA into a homologous template.</a:t>
            </a:r>
          </a:p>
          <a:p>
            <a:pPr marL="742950" lvl="1" indent="-285750">
              <a:buFont typeface="Arial" panose="020B0604020202020204" pitchFamily="34" charset="0"/>
              <a:buChar char="•"/>
            </a:pPr>
            <a:r>
              <a:rPr lang="en-CA" b="1" dirty="0"/>
              <a:t>Branch Migration and New DNA Synthesis</a:t>
            </a:r>
            <a:r>
              <a:rPr lang="en-CA" dirty="0"/>
              <a:t>: This step rebuilds the damaged region.</a:t>
            </a:r>
          </a:p>
          <a:p>
            <a:pPr marL="742950" lvl="1" indent="-285750">
              <a:buFont typeface="Arial" panose="020B0604020202020204" pitchFamily="34" charset="0"/>
              <a:buChar char="•"/>
            </a:pPr>
            <a:r>
              <a:rPr lang="en-CA" b="1" dirty="0"/>
              <a:t>Holliday Junction Resolution</a:t>
            </a:r>
            <a:r>
              <a:rPr lang="en-CA" dirty="0"/>
              <a:t>: The repair can occur with or without crossing over of DNA strands.</a:t>
            </a:r>
          </a:p>
          <a:p>
            <a:r>
              <a:rPr lang="en-CA" b="1" dirty="0"/>
              <a:t>3. Clinical Relevance:</a:t>
            </a:r>
          </a:p>
          <a:p>
            <a:pPr>
              <a:buFont typeface="Arial" panose="020B0604020202020204" pitchFamily="34" charset="0"/>
              <a:buChar char="•"/>
            </a:pPr>
            <a:r>
              <a:rPr lang="en-CA" dirty="0"/>
              <a:t>"Mutations in key HRR proteins, such as BRCA1/2, impair this process, leading to homologous recombination deficiency (HRD), which is central to many cancers."</a:t>
            </a:r>
          </a:p>
          <a:p>
            <a:endParaRPr lang="en-CA" dirty="0"/>
          </a:p>
          <a:p>
            <a:endParaRPr lang="en-CA"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8BF7E8-E6EC-40E1-B857-9431F2F6BD5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7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505050"/>
                </a:solidFill>
                <a:effectLst/>
                <a:latin typeface="Helvetica" panose="020B0604020202020204" pitchFamily="34" charset="0"/>
              </a:rPr>
              <a:t>In contrast to homologous recombination, nonhomologous end joining requires no homology with a second DNA duplex and no, or only a few base pairs of, homology between the two broken DNA ends. Therefore, non-homologous end-joining is considered to be fast, universal but also error-prone. </a:t>
            </a:r>
          </a:p>
          <a:p>
            <a:endParaRPr lang="en-CA" b="0" i="0" dirty="0">
              <a:solidFill>
                <a:srgbClr val="505050"/>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dirty="0">
                <a:solidFill>
                  <a:srgbClr val="505050"/>
                </a:solidFill>
                <a:effectLst/>
                <a:latin typeface="Helvetica" panose="020B0604020202020204" pitchFamily="34" charset="0"/>
              </a:rPr>
              <a:t>When homologous recombination repair as shown in the previous slide is defective, as a result on </a:t>
            </a:r>
            <a:r>
              <a:rPr lang="en-CA" b="1" i="0" dirty="0" err="1">
                <a:solidFill>
                  <a:srgbClr val="505050"/>
                </a:solidFill>
                <a:effectLst/>
                <a:latin typeface="Helvetica" panose="020B0604020202020204" pitchFamily="34" charset="0"/>
              </a:rPr>
              <a:t>muations</a:t>
            </a:r>
            <a:r>
              <a:rPr lang="en-CA" b="1" i="0" dirty="0">
                <a:solidFill>
                  <a:srgbClr val="505050"/>
                </a:solidFill>
                <a:effectLst/>
                <a:latin typeface="Helvetica" panose="020B0604020202020204" pitchFamily="34" charset="0"/>
              </a:rPr>
              <a:t> in BRCA1 or BRCA2 for instance, the cells becomes more reliant on NHEJ, which is </a:t>
            </a:r>
          </a:p>
          <a:p>
            <a:r>
              <a:rPr lang="en-CA" b="1" i="0" dirty="0">
                <a:solidFill>
                  <a:srgbClr val="505050"/>
                </a:solidFill>
                <a:effectLst/>
                <a:latin typeface="Helvetica" panose="020B0604020202020204" pitchFamily="34" charset="0"/>
              </a:rPr>
              <a:t>It is this inefficiency in accurately correcting double-stranded breaks that leads to genomic instability. </a:t>
            </a:r>
          </a:p>
          <a:p>
            <a:endParaRPr lang="en-CA" b="1" i="0" dirty="0">
              <a:solidFill>
                <a:srgbClr val="505050"/>
              </a:solidFill>
              <a:effectLst/>
              <a:latin typeface="Helvetica" panose="020B0604020202020204" pitchFamily="34" charset="0"/>
            </a:endParaRPr>
          </a:p>
          <a:p>
            <a:r>
              <a:rPr lang="en-CA" b="1" i="0" dirty="0">
                <a:solidFill>
                  <a:srgbClr val="505050"/>
                </a:solidFill>
                <a:effectLst/>
                <a:latin typeface="Helvetica" panose="020B0604020202020204" pitchFamily="34" charset="0"/>
              </a:rPr>
              <a:t>We discussed DNA damage and the response pathways to address such damage, now let’s look at the mutational status of these genes in cancer.</a:t>
            </a:r>
            <a:endParaRPr lang="en-CA" b="1" dirty="0"/>
          </a:p>
          <a:p>
            <a:pPr>
              <a:buFont typeface="Arial" panose="020B0604020202020204" pitchFamily="34" charset="0"/>
              <a:buChar char="•"/>
            </a:pPr>
            <a:r>
              <a:rPr lang="en-CA" b="1" dirty="0"/>
              <a:t>Outcomes:</a:t>
            </a:r>
          </a:p>
          <a:p>
            <a:pPr marL="742950" lvl="1" indent="-285750">
              <a:buFont typeface="Arial" panose="020B0604020202020204" pitchFamily="34" charset="0"/>
              <a:buChar char="•"/>
            </a:pPr>
            <a:r>
              <a:rPr lang="en-CA" b="1" dirty="0"/>
              <a:t>"NHEJ often introduces small insertions or deletions, leading to loss of genetic information or mutations."</a:t>
            </a:r>
          </a:p>
          <a:p>
            <a:r>
              <a:rPr lang="en-CA" b="1" dirty="0"/>
              <a:t>3. Clinical Implications:</a:t>
            </a:r>
          </a:p>
          <a:p>
            <a:pPr>
              <a:buFont typeface="Arial" panose="020B0604020202020204" pitchFamily="34" charset="0"/>
              <a:buChar char="•"/>
            </a:pPr>
            <a:r>
              <a:rPr lang="en-CA" b="1" dirty="0"/>
              <a:t>"In cancers with HRD, NHEJ is the only available repair mechanism, making these cells more susceptible to further genomic instability and targeted therapies like PARP inhibitors."</a:t>
            </a:r>
          </a:p>
          <a:p>
            <a:endParaRPr lang="en-CA"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8BF7E8-E6EC-40E1-B857-9431F2F6BD5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34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Biomarkers That Measure Homologous Recombination Repair Deficiency can be classified into main categories looking at either the cause or the effect/</a:t>
            </a:r>
          </a:p>
          <a:p>
            <a:r>
              <a:rPr lang="en-US" dirty="0"/>
              <a:t>For example, assays that look for the causes of the HRR deficiency (shown on the left), typically utilize gene panels to look for mutations in specific HRR genes for examples. But there are other causes of HRR deficiency such as promoter methylation or undetermined causes, which together lead to an inability to repair DNA. The effect, which is of defects in DNA repair result in shown on the right hand side. In general, assays that measure the effect of HRR deficiency are so called genomic scar tests </a:t>
            </a:r>
            <a:r>
              <a:rPr lang="en-CA" dirty="0"/>
              <a:t>that identify the consequences of HRR deficiency by looking for patterns of genomic damage</a:t>
            </a:r>
          </a:p>
          <a:p>
            <a:endParaRPr lang="en-CA" dirty="0"/>
          </a:p>
          <a:p>
            <a:r>
              <a:rPr lang="en-CA" b="1" dirty="0"/>
              <a:t>Two Types of Biomarkers:</a:t>
            </a:r>
          </a:p>
          <a:p>
            <a:pPr>
              <a:buFont typeface="Arial" panose="020B0604020202020204" pitchFamily="34" charset="0"/>
              <a:buChar char="•"/>
            </a:pPr>
            <a:r>
              <a:rPr lang="en-CA" b="1" dirty="0"/>
              <a:t>HRR Gene Panel (Cause):</a:t>
            </a:r>
          </a:p>
          <a:p>
            <a:pPr marL="742950" lvl="1" indent="-285750">
              <a:buFont typeface="Arial" panose="020B0604020202020204" pitchFamily="34" charset="0"/>
              <a:buChar char="•"/>
            </a:pPr>
            <a:r>
              <a:rPr lang="en-CA" b="1" dirty="0"/>
              <a:t>"Identifies genetic mutations or promoter methylation that cause HRD, such as BRCA1/2, ATM, and RAD51."</a:t>
            </a:r>
          </a:p>
          <a:p>
            <a:pPr>
              <a:buFont typeface="Arial" panose="020B0604020202020204" pitchFamily="34" charset="0"/>
              <a:buChar char="•"/>
            </a:pPr>
            <a:r>
              <a:rPr lang="en-CA" b="1" dirty="0"/>
              <a:t>HRD Genomic Scar (Effect):</a:t>
            </a:r>
          </a:p>
          <a:p>
            <a:pPr marL="742950" lvl="1" indent="-285750">
              <a:buFont typeface="Arial" panose="020B0604020202020204" pitchFamily="34" charset="0"/>
              <a:buChar char="•"/>
            </a:pPr>
            <a:r>
              <a:rPr lang="en-CA" b="1" dirty="0"/>
              <a:t>"Assesses the consequences of HRD by measuring genomic instability patterns like LOH, TAI, and LST."</a:t>
            </a:r>
          </a:p>
          <a:p>
            <a:r>
              <a:rPr lang="en-CA" b="1" dirty="0"/>
              <a:t>2. Relevance:</a:t>
            </a:r>
          </a:p>
          <a:p>
            <a:pPr>
              <a:buFont typeface="Arial" panose="020B0604020202020204" pitchFamily="34" charset="0"/>
              <a:buChar char="•"/>
            </a:pPr>
            <a:r>
              <a:rPr lang="en-CA" b="1" dirty="0"/>
              <a:t>"Both tests are complementary—gene panels identify the underlying defect, while genomic scars measure its functional impact."</a:t>
            </a:r>
          </a:p>
          <a:p>
            <a:endParaRPr lang="en-CA" b="1" dirty="0"/>
          </a:p>
          <a:p>
            <a:endParaRPr lang="en-US" b="1" dirty="0"/>
          </a:p>
          <a:p>
            <a:endParaRPr lang="en-US" dirty="0"/>
          </a:p>
        </p:txBody>
      </p:sp>
      <p:sp>
        <p:nvSpPr>
          <p:cNvPr id="4" name="Header Placeholder 3"/>
          <p:cNvSpPr>
            <a:spLocks noGrp="1"/>
          </p:cNvSpPr>
          <p:nvPr>
            <p:ph type="hdr" sz="quarter" idx="10"/>
          </p:nvPr>
        </p:nvSpPr>
        <p:spPr/>
        <p:txBody>
          <a:bodyP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24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41" rtl="0" eaLnBrk="1" fontAlgn="auto" latinLnBrk="0" hangingPunct="1">
              <a:lnSpc>
                <a:spcPct val="100000"/>
              </a:lnSpc>
              <a:spcBef>
                <a:spcPts val="0"/>
              </a:spcBef>
              <a:spcAft>
                <a:spcPts val="0"/>
              </a:spcAft>
              <a:buClrTx/>
              <a:buSzTx/>
              <a:buFontTx/>
              <a:buNone/>
              <a:tabLst/>
              <a:defRPr/>
            </a:pPr>
            <a:fld id="{8934F722-76B9-4C23-91E4-C0857E136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561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HRD-associated genomic instability can occur in non-BRCA1/2 mutated tumours, and conversely, not all BRCA mutations are associated with high levels of genomic instability. </a:t>
            </a:r>
            <a:r>
              <a:rPr lang="en-GB" dirty="0"/>
              <a:t>Genomic scar assays may not detect all </a:t>
            </a:r>
            <a:r>
              <a:rPr lang="en-GB" dirty="0" err="1"/>
              <a:t>BRCAm</a:t>
            </a:r>
            <a:r>
              <a:rPr lang="en-GB" dirty="0"/>
              <a:t> cases. As </a:t>
            </a:r>
            <a:r>
              <a:rPr lang="en-CA" dirty="0"/>
              <a:t>mutations in BRCA1/2 are the archetypal basis for HRD and genomic instability. For this reason, tumours harbouring deleterious BRCA1/2 mutations are automatically considered as being HRD positive.</a:t>
            </a:r>
          </a:p>
          <a:p>
            <a:endParaRPr lang="en-GB" dirty="0"/>
          </a:p>
          <a:p>
            <a:r>
              <a:rPr lang="en-GB" dirty="0"/>
              <a:t>Consequently, HRD genomic scar tests often measure both BRCA status and genomic scar status and use below ‘algorithm’ to determine HRD positive </a:t>
            </a:r>
          </a:p>
          <a:p>
            <a:r>
              <a:rPr lang="en-GB" dirty="0"/>
              <a:t>Therefore, as we will see in for the Myriad </a:t>
            </a:r>
            <a:r>
              <a:rPr lang="en-GB" dirty="0" err="1"/>
              <a:t>Mychoice</a:t>
            </a:r>
            <a:r>
              <a:rPr lang="en-GB" dirty="0"/>
              <a:t> assay, HRD positivity is defined as being BRCA1/2 mutated and/or having a genomic scar score above a pre-defined threshold.</a:t>
            </a:r>
          </a:p>
          <a:p>
            <a:endParaRPr lang="en-GB" dirty="0"/>
          </a:p>
          <a:p>
            <a:r>
              <a:rPr lang="en-CA" b="1" dirty="0"/>
              <a:t>Venn Diagram Explanation:</a:t>
            </a:r>
          </a:p>
          <a:p>
            <a:pPr>
              <a:buFont typeface="Arial" panose="020B0604020202020204" pitchFamily="34" charset="0"/>
              <a:buChar char="•"/>
            </a:pPr>
            <a:r>
              <a:rPr lang="en-CA" dirty="0"/>
              <a:t>"BRCA testing is central to both HRR gene panels and HRD genomic scar assays."</a:t>
            </a:r>
          </a:p>
          <a:p>
            <a:pPr marL="742950" lvl="1" indent="-285750">
              <a:buFont typeface="Arial" panose="020B0604020202020204" pitchFamily="34" charset="0"/>
              <a:buChar char="•"/>
            </a:pPr>
            <a:r>
              <a:rPr lang="en-CA" dirty="0"/>
              <a:t>"Gene panels cover BRCA1/2 and other HRR-related genes like ATM and CDK12."</a:t>
            </a:r>
          </a:p>
          <a:p>
            <a:pPr marL="742950" lvl="1" indent="-285750">
              <a:buFont typeface="Arial" panose="020B0604020202020204" pitchFamily="34" charset="0"/>
              <a:buChar char="•"/>
            </a:pPr>
            <a:r>
              <a:rPr lang="en-CA" dirty="0"/>
              <a:t>"Genomic scar assays evaluate BRCA mutations and broader patterns of genomic instability."</a:t>
            </a:r>
          </a:p>
          <a:p>
            <a:r>
              <a:rPr lang="en-CA" b="1" dirty="0"/>
              <a:t>2. Clinical Use:</a:t>
            </a:r>
          </a:p>
          <a:p>
            <a:pPr>
              <a:buFont typeface="Arial" panose="020B0604020202020204" pitchFamily="34" charset="0"/>
              <a:buChar char="•"/>
            </a:pPr>
            <a:r>
              <a:rPr lang="en-CA" dirty="0"/>
              <a:t>"Patients with BRCA mutations or HRD-positive scores are more likely to benefit from PARP inhibitors."</a:t>
            </a:r>
          </a:p>
          <a:p>
            <a:r>
              <a:rPr lang="en-CA" b="1" dirty="0"/>
              <a:t>3. Closing Statement:</a:t>
            </a:r>
          </a:p>
          <a:p>
            <a:pPr>
              <a:buFont typeface="Arial" panose="020B0604020202020204" pitchFamily="34" charset="0"/>
              <a:buChar char="•"/>
            </a:pPr>
            <a:r>
              <a:rPr lang="en-CA" dirty="0"/>
              <a:t>"Integrating both gene panels and genomic scar assays ensures comprehensive HRD detection and optimal therapy selection."</a:t>
            </a:r>
          </a:p>
          <a:p>
            <a:endParaRPr lang="en-CA" dirty="0"/>
          </a:p>
          <a:p>
            <a:endParaRPr lang="en-CA"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BF7E8-E6EC-40E1-B857-9431F2F6BD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8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previously discussed the causes and the effects of homologous recombination repair deficiency.</a:t>
            </a:r>
          </a:p>
          <a:p>
            <a:r>
              <a:rPr lang="en-CA" dirty="0"/>
              <a:t>Mutations in BRCA 1 and 2 genes can be considered as a cause of homologous recombination repair deficiency. Alternatively, tests have been developed that measure genome-wide effects of HRR deficiency. Collectively these are known as genomic scar assays. </a:t>
            </a:r>
          </a:p>
          <a:p>
            <a:r>
              <a:rPr lang="en-CA" dirty="0"/>
              <a:t>A genomic scar has been defined as a genomic aberration with a known origin. Genomic changes or instability come in various forms, and the three genomic aberrations listed below have been found to be characteristic of HRD. And these are:</a:t>
            </a:r>
          </a:p>
          <a:p>
            <a:pPr marL="719571" lvl="1" indent="-239595"/>
            <a:r>
              <a:rPr lang="en-GB" dirty="0">
                <a:latin typeface="Arial"/>
                <a:cs typeface="Arial"/>
              </a:rPr>
              <a:t>Loss of heterozygosity (LOH)</a:t>
            </a:r>
          </a:p>
          <a:p>
            <a:pPr marL="719571" lvl="1" indent="-239595"/>
            <a:r>
              <a:rPr lang="en-GB" dirty="0"/>
              <a:t>Telomeric allelic imbalance (TAI)</a:t>
            </a:r>
            <a:endParaRPr lang="en-GB" dirty="0">
              <a:latin typeface="Arial"/>
              <a:cs typeface="Arial"/>
            </a:endParaRPr>
          </a:p>
          <a:p>
            <a:pPr marL="719571" lvl="1" indent="-239595"/>
            <a:r>
              <a:rPr lang="en-GB" dirty="0">
                <a:latin typeface="Arial"/>
                <a:cs typeface="Arial"/>
              </a:rPr>
              <a:t>Large-scale state transition (LST)</a:t>
            </a:r>
          </a:p>
          <a:p>
            <a:pPr marL="719571" lvl="1" indent="-239595"/>
            <a:endParaRPr lang="en-GB" dirty="0">
              <a:latin typeface="Arial"/>
              <a:cs typeface="Arial"/>
            </a:endParaRPr>
          </a:p>
          <a:p>
            <a:pPr>
              <a:buFont typeface="Arial" panose="020B0604020202020204" pitchFamily="34" charset="0"/>
              <a:buChar char="•"/>
            </a:pPr>
            <a:r>
              <a:rPr lang="en-CA" b="1" dirty="0"/>
              <a:t>What are Genomic Scars?</a:t>
            </a:r>
            <a:endParaRPr lang="en-CA" dirty="0"/>
          </a:p>
          <a:p>
            <a:pPr marL="742950" lvl="1" indent="-285750">
              <a:buFont typeface="Arial" panose="020B0604020202020204" pitchFamily="34" charset="0"/>
              <a:buChar char="•"/>
            </a:pPr>
            <a:r>
              <a:rPr lang="en-CA" dirty="0"/>
              <a:t>"A genomic scar is defined as a genomic aberration with a known origin, indicative of defective homologous recombination repair."</a:t>
            </a:r>
          </a:p>
          <a:p>
            <a:pPr>
              <a:buFont typeface="Arial" panose="020B0604020202020204" pitchFamily="34" charset="0"/>
              <a:buChar char="•"/>
            </a:pPr>
            <a:r>
              <a:rPr lang="en-CA" b="1" dirty="0"/>
              <a:t>Types of Genomic Scars</a:t>
            </a:r>
            <a:r>
              <a:rPr lang="en-CA" dirty="0"/>
              <a:t>:</a:t>
            </a:r>
          </a:p>
          <a:p>
            <a:pPr marL="742950" lvl="1" indent="-285750">
              <a:buFont typeface="Arial" panose="020B0604020202020204" pitchFamily="34" charset="0"/>
              <a:buChar char="•"/>
            </a:pPr>
            <a:r>
              <a:rPr lang="en-CA" b="1" dirty="0"/>
              <a:t>Loss of Heterozygosity (LOH)</a:t>
            </a:r>
            <a:r>
              <a:rPr lang="en-CA" dirty="0"/>
              <a:t>: Loss of a single allele in certain chromosomal regions.</a:t>
            </a:r>
          </a:p>
          <a:p>
            <a:pPr marL="742950" lvl="1" indent="-285750">
              <a:buFont typeface="Arial" panose="020B0604020202020204" pitchFamily="34" charset="0"/>
              <a:buChar char="•"/>
            </a:pPr>
            <a:r>
              <a:rPr lang="en-CA" b="1" dirty="0"/>
              <a:t>Telomeric Allelic Imbalance (TAI)</a:t>
            </a:r>
            <a:r>
              <a:rPr lang="en-CA" dirty="0"/>
              <a:t>: Discrepancies in allele balance near telomeric regions.</a:t>
            </a:r>
          </a:p>
          <a:p>
            <a:pPr marL="742950" lvl="1" indent="-285750">
              <a:buFont typeface="Arial" panose="020B0604020202020204" pitchFamily="34" charset="0"/>
              <a:buChar char="•"/>
            </a:pPr>
            <a:r>
              <a:rPr lang="en-CA" b="1" dirty="0"/>
              <a:t>Large-Scale State Transitions (LST)</a:t>
            </a:r>
            <a:r>
              <a:rPr lang="en-CA" dirty="0"/>
              <a:t>: Chromosomal transitions that span large regions.</a:t>
            </a:r>
          </a:p>
          <a:p>
            <a:r>
              <a:rPr lang="en-CA" b="1" dirty="0"/>
              <a:t>3. Takeaway:</a:t>
            </a:r>
          </a:p>
          <a:p>
            <a:pPr>
              <a:buFont typeface="Arial" panose="020B0604020202020204" pitchFamily="34" charset="0"/>
              <a:buChar char="•"/>
            </a:pPr>
            <a:r>
              <a:rPr lang="en-CA" dirty="0"/>
              <a:t>"These scars collectively generate an HRD score, such as the </a:t>
            </a:r>
            <a:r>
              <a:rPr lang="en-CA" b="1" dirty="0" err="1"/>
              <a:t>myChoice</a:t>
            </a:r>
            <a:r>
              <a:rPr lang="en-CA" b="1" dirty="0"/>
              <a:t> HRD score</a:t>
            </a:r>
            <a:r>
              <a:rPr lang="en-CA" dirty="0"/>
              <a:t>, which helps identify patients who may benefit from PARP inhibitors."</a:t>
            </a:r>
          </a:p>
          <a:p>
            <a:pPr marL="719571" lvl="1" indent="-239595"/>
            <a:endParaRPr lang="en-GB" dirty="0">
              <a:latin typeface="Arial"/>
              <a:cs typeface="Arial"/>
            </a:endParaRPr>
          </a:p>
          <a:p>
            <a:endParaRPr lang="en-CA"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294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a:t>his slide summarizes the clinically validated methods for detecting HRD in newly diagnosed ovarian cancer, emphasizing both BRCA mutation testing and genomic instability scoring."</a:t>
            </a:r>
          </a:p>
          <a:p>
            <a:r>
              <a:rPr lang="en-CA" b="1" dirty="0"/>
              <a:t>2. Key Processes:</a:t>
            </a:r>
          </a:p>
          <a:p>
            <a:pPr>
              <a:buFont typeface="Arial" panose="020B0604020202020204" pitchFamily="34" charset="0"/>
              <a:buChar char="•"/>
            </a:pPr>
            <a:r>
              <a:rPr lang="en-CA" b="1" dirty="0"/>
              <a:t>BRCA Mutation Testing</a:t>
            </a:r>
            <a:r>
              <a:rPr lang="en-CA" dirty="0"/>
              <a:t>:</a:t>
            </a:r>
          </a:p>
          <a:p>
            <a:pPr marL="742950" lvl="1" indent="-285750">
              <a:buFont typeface="Arial" panose="020B0604020202020204" pitchFamily="34" charset="0"/>
              <a:buChar char="•"/>
            </a:pPr>
            <a:r>
              <a:rPr lang="en-CA" dirty="0"/>
              <a:t>"Tumor BRCA mutation testing identifies whether a BRCA mutation is present, which is the first step in determining HRD."</a:t>
            </a:r>
          </a:p>
          <a:p>
            <a:pPr>
              <a:buFont typeface="Arial" panose="020B0604020202020204" pitchFamily="34" charset="0"/>
              <a:buChar char="•"/>
            </a:pPr>
            <a:r>
              <a:rPr lang="en-CA" b="1" dirty="0"/>
              <a:t>Genomic Instability Testing</a:t>
            </a:r>
            <a:r>
              <a:rPr lang="en-CA" dirty="0"/>
              <a:t>:</a:t>
            </a:r>
          </a:p>
          <a:p>
            <a:pPr marL="742950" lvl="1" indent="-285750">
              <a:buFont typeface="Arial" panose="020B0604020202020204" pitchFamily="34" charset="0"/>
              <a:buChar char="•"/>
            </a:pPr>
            <a:r>
              <a:rPr lang="en-CA" dirty="0"/>
              <a:t>"For patients without a BRCA mutation, genomic instability testing evaluates HRD based on three markers:</a:t>
            </a:r>
          </a:p>
          <a:p>
            <a:pPr marL="1143000" lvl="2" indent="-228600">
              <a:buFont typeface="Arial" panose="020B0604020202020204" pitchFamily="34" charset="0"/>
              <a:buChar char="•"/>
            </a:pPr>
            <a:r>
              <a:rPr lang="en-CA" b="1" dirty="0"/>
              <a:t>Loss of Heterozygosity (LOH)</a:t>
            </a:r>
            <a:r>
              <a:rPr lang="en-CA" dirty="0"/>
              <a:t>.</a:t>
            </a:r>
          </a:p>
          <a:p>
            <a:pPr marL="1143000" lvl="2" indent="-228600">
              <a:buFont typeface="Arial" panose="020B0604020202020204" pitchFamily="34" charset="0"/>
              <a:buChar char="•"/>
            </a:pPr>
            <a:r>
              <a:rPr lang="en-CA" b="1" dirty="0"/>
              <a:t>Telomeric Allelic Imbalance (TAI)</a:t>
            </a:r>
            <a:r>
              <a:rPr lang="en-CA" dirty="0"/>
              <a:t>.</a:t>
            </a:r>
          </a:p>
          <a:p>
            <a:pPr marL="1143000" lvl="2" indent="-228600">
              <a:buFont typeface="Arial" panose="020B0604020202020204" pitchFamily="34" charset="0"/>
              <a:buChar char="•"/>
            </a:pPr>
            <a:r>
              <a:rPr lang="en-CA" b="1" dirty="0"/>
              <a:t>Large-Scale State Transitions (LST)</a:t>
            </a:r>
            <a:r>
              <a:rPr lang="en-CA" dirty="0"/>
              <a:t>."</a:t>
            </a:r>
          </a:p>
          <a:p>
            <a:pPr marL="742950" lvl="1" indent="-285750">
              <a:buFont typeface="Arial" panose="020B0604020202020204" pitchFamily="34" charset="0"/>
              <a:buChar char="•"/>
            </a:pPr>
            <a:r>
              <a:rPr lang="en-CA" dirty="0"/>
              <a:t>"These markers are combined into a score, with a threshold indicating HRD positivity."</a:t>
            </a:r>
          </a:p>
          <a:p>
            <a:r>
              <a:rPr lang="en-CA" b="1" dirty="0"/>
              <a:t>3. Takeaway:</a:t>
            </a:r>
          </a:p>
          <a:p>
            <a:pPr>
              <a:buFont typeface="Arial" panose="020B0604020202020204" pitchFamily="34" charset="0"/>
              <a:buChar char="•"/>
            </a:pPr>
            <a:r>
              <a:rPr lang="en-CA" dirty="0"/>
              <a:t>"Both BRCA mutation testing and genomic instability testing are essential for comprehensive HRD evaluation in ovarian cancer."</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19</a:t>
            </a:fld>
            <a:endParaRPr lang="en-US"/>
          </a:p>
        </p:txBody>
      </p:sp>
    </p:spTree>
    <p:extLst>
      <p:ext uri="{BB962C8B-B14F-4D97-AF65-F5344CB8AC3E}">
        <p14:creationId xmlns:p14="http://schemas.microsoft.com/office/powerpoint/2010/main" val="729925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Loss of heterozygosity (LOH) is a common genetic event in many cancer types</a:t>
            </a:r>
          </a:p>
          <a:p>
            <a:r>
              <a:rPr lang="en-GB" sz="1200"/>
              <a:t>The term refers to the transition from a heterozygous state in the germline to an apparently homozygous state in the tumour</a:t>
            </a:r>
          </a:p>
          <a:p>
            <a:r>
              <a:rPr lang="en-GB" sz="1200"/>
              <a:t>LOH can occur through copy number loss, in which all or part of one parental chromosome is deleted</a:t>
            </a:r>
          </a:p>
          <a:p>
            <a:r>
              <a:rPr lang="en-GB" sz="1200"/>
              <a:t>LOH can also occur in a copy-neutral fashion, in which both parental alleles become identical</a:t>
            </a:r>
          </a:p>
          <a:p>
            <a:pPr>
              <a:buFont typeface="Arial" panose="020B0604020202020204" pitchFamily="34" charset="0"/>
              <a:buChar char="•"/>
            </a:pPr>
            <a:r>
              <a:rPr lang="en-CA" b="1"/>
              <a:t>Definition</a:t>
            </a:r>
            <a:r>
              <a:rPr lang="en-CA"/>
              <a:t>:</a:t>
            </a:r>
          </a:p>
          <a:p>
            <a:pPr marL="742950" lvl="1" indent="-285750">
              <a:buFont typeface="Arial" panose="020B0604020202020204" pitchFamily="34" charset="0"/>
              <a:buChar char="•"/>
            </a:pPr>
            <a:r>
              <a:rPr lang="en-CA"/>
              <a:t>"LOH is a chromosomal event where one allele is lost, resulting in the absence of heterozygosity in that region."</a:t>
            </a:r>
          </a:p>
          <a:p>
            <a:pPr>
              <a:buFont typeface="Arial" panose="020B0604020202020204" pitchFamily="34" charset="0"/>
              <a:buChar char="•"/>
            </a:pPr>
            <a:r>
              <a:rPr lang="en-CA" b="1"/>
              <a:t>Clinical Implications</a:t>
            </a:r>
            <a:r>
              <a:rPr lang="en-CA"/>
              <a:t>:</a:t>
            </a:r>
          </a:p>
          <a:p>
            <a:pPr marL="742950" lvl="1" indent="-285750">
              <a:buFont typeface="Arial" panose="020B0604020202020204" pitchFamily="34" charset="0"/>
              <a:buChar char="•"/>
            </a:pPr>
            <a:r>
              <a:rPr lang="en-CA"/>
              <a:t>"LOH is indicative of chromosomal instability and is a hallmark of HRD-positive tumors."</a:t>
            </a:r>
          </a:p>
          <a:p>
            <a:r>
              <a:rPr lang="en-CA" b="1"/>
              <a:t>3. Takeaway:</a:t>
            </a:r>
          </a:p>
          <a:p>
            <a:pPr>
              <a:buFont typeface="Arial" panose="020B0604020202020204" pitchFamily="34" charset="0"/>
              <a:buChar char="•"/>
            </a:pPr>
            <a:r>
              <a:rPr lang="en-CA"/>
              <a:t>"LOH is a critical marker in genomic instability testing, contributing to the overall HRD score."</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65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Ovarian cancer ranks as the </a:t>
            </a:r>
            <a:r>
              <a:rPr lang="en-CA" b="1" dirty="0"/>
              <a:t>seventh leading cause of cancer mortality worldwide</a:t>
            </a:r>
            <a:r>
              <a:rPr lang="en-CA" dirty="0"/>
              <a:t> and accounts for over </a:t>
            </a:r>
            <a:r>
              <a:rPr lang="en-CA" b="1" dirty="0"/>
              <a:t>184,799 deaths annually</a:t>
            </a:r>
            <a:r>
              <a:rPr lang="en-CA" dirty="0"/>
              <a:t>, as indicated by the 2018 </a:t>
            </a:r>
            <a:r>
              <a:rPr lang="en-CA" dirty="0" err="1"/>
              <a:t>data."Why</a:t>
            </a:r>
            <a:r>
              <a:rPr lang="en-CA" dirty="0"/>
              <a:t> does ovarian cancer, with a relatively lower incidence, rank so high in mortality? The answer lies in late-stage </a:t>
            </a:r>
            <a:r>
              <a:rPr lang="en-CA" dirty="0" err="1"/>
              <a:t>diagnoses."These</a:t>
            </a:r>
            <a:r>
              <a:rPr lang="en-CA" dirty="0"/>
              <a:t> numbers remind us why early genetic evaluation and personalized therapies are vital."</a:t>
            </a:r>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3</a:t>
            </a:fld>
            <a:endParaRPr lang="en-US"/>
          </a:p>
        </p:txBody>
      </p:sp>
    </p:spTree>
    <p:extLst>
      <p:ext uri="{BB962C8B-B14F-4D97-AF65-F5344CB8AC3E}">
        <p14:creationId xmlns:p14="http://schemas.microsoft.com/office/powerpoint/2010/main" val="333847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a:p>
            <a:pPr marL="742950" lvl="1" indent="-285750">
              <a:buFont typeface="Arial" panose="020B0604020202020204" pitchFamily="34" charset="0"/>
              <a:buChar char="•"/>
            </a:pPr>
            <a:r>
              <a:rPr lang="en-CA" dirty="0"/>
              <a:t>TAI occurs when there is an imbalance in allele expression or structure near the telomeres of chromosomes."</a:t>
            </a:r>
          </a:p>
          <a:p>
            <a:pPr>
              <a:buFont typeface="Arial" panose="020B0604020202020204" pitchFamily="34" charset="0"/>
              <a:buChar char="•"/>
            </a:pPr>
            <a:r>
              <a:rPr lang="en-CA" b="1" dirty="0"/>
              <a:t>Clinical Implications</a:t>
            </a:r>
            <a:r>
              <a:rPr lang="en-CA" dirty="0"/>
              <a:t>:</a:t>
            </a:r>
          </a:p>
          <a:p>
            <a:pPr marL="742950" lvl="1" indent="-285750">
              <a:buFont typeface="Arial" panose="020B0604020202020204" pitchFamily="34" charset="0"/>
              <a:buChar char="•"/>
            </a:pPr>
            <a:r>
              <a:rPr lang="en-CA" dirty="0"/>
              <a:t>"It is a marker of DNA repair deficiency and is associated with sensitivity to platinum-based chemotherapy and PARP inhibitors."</a:t>
            </a:r>
          </a:p>
          <a:p>
            <a:r>
              <a:rPr lang="en-CA" b="1" dirty="0"/>
              <a:t>3. Takeaway:</a:t>
            </a:r>
          </a:p>
          <a:p>
            <a:pPr>
              <a:buFont typeface="Arial" panose="020B0604020202020204" pitchFamily="34" charset="0"/>
              <a:buChar char="•"/>
            </a:pPr>
            <a:r>
              <a:rPr lang="en-CA" dirty="0"/>
              <a:t>"TAI reflects impaired DNA repair and contributes to the HRD genomic scar score."</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21</a:t>
            </a:fld>
            <a:endParaRPr lang="en-US"/>
          </a:p>
        </p:txBody>
      </p:sp>
    </p:spTree>
    <p:extLst>
      <p:ext uri="{BB962C8B-B14F-4D97-AF65-F5344CB8AC3E}">
        <p14:creationId xmlns:p14="http://schemas.microsoft.com/office/powerpoint/2010/main" val="8867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CA" dirty="0"/>
          </a:p>
          <a:p>
            <a:pPr marL="742950" lvl="1" indent="-285750">
              <a:buFont typeface="Arial" panose="020B0604020202020204" pitchFamily="34" charset="0"/>
              <a:buChar char="•"/>
            </a:pPr>
            <a:r>
              <a:rPr lang="en-CA" dirty="0"/>
              <a:t>"LSTs refer to chromosomal breaks or rearrangements spanning large regions, typically greater than 10 Mb."</a:t>
            </a:r>
          </a:p>
          <a:p>
            <a:pPr>
              <a:buFont typeface="Arial" panose="020B0604020202020204" pitchFamily="34" charset="0"/>
              <a:buChar char="•"/>
            </a:pPr>
            <a:r>
              <a:rPr lang="en-CA" b="1" dirty="0"/>
              <a:t>Clinical Implications</a:t>
            </a:r>
            <a:r>
              <a:rPr lang="en-CA" dirty="0"/>
              <a:t>:</a:t>
            </a:r>
          </a:p>
          <a:p>
            <a:pPr marL="742950" lvl="1" indent="-285750">
              <a:buFont typeface="Arial" panose="020B0604020202020204" pitchFamily="34" charset="0"/>
              <a:buChar char="•"/>
            </a:pPr>
            <a:r>
              <a:rPr lang="en-CA" dirty="0"/>
              <a:t>"LSTs are another indication of genomic instability, highlighting defective DNA repair mechanisms."</a:t>
            </a:r>
          </a:p>
          <a:p>
            <a:r>
              <a:rPr lang="en-CA" b="1" dirty="0"/>
              <a:t>3. Takeaway:</a:t>
            </a:r>
          </a:p>
          <a:p>
            <a:pPr>
              <a:buFont typeface="Arial" panose="020B0604020202020204" pitchFamily="34" charset="0"/>
              <a:buChar char="•"/>
            </a:pPr>
            <a:r>
              <a:rPr lang="en-CA" dirty="0"/>
              <a:t>"LSTs are integral to calculating the HRD score, providing another measure of tumor genomic instability."</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22</a:t>
            </a:fld>
            <a:endParaRPr lang="en-US"/>
          </a:p>
        </p:txBody>
      </p:sp>
    </p:spTree>
    <p:extLst>
      <p:ext uri="{BB962C8B-B14F-4D97-AF65-F5344CB8AC3E}">
        <p14:creationId xmlns:p14="http://schemas.microsoft.com/office/powerpoint/2010/main" val="3113294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a:t>ntroduction</a:t>
            </a:r>
            <a:r>
              <a:rPr lang="en-CA" b="1" dirty="0"/>
              <a:t>:</a:t>
            </a:r>
          </a:p>
          <a:p>
            <a:pPr>
              <a:buFont typeface="Arial" panose="020B0604020202020204" pitchFamily="34" charset="0"/>
              <a:buChar char="•"/>
            </a:pPr>
            <a:r>
              <a:rPr lang="en-CA" dirty="0"/>
              <a:t>"This slide shows how combining three genomic instability scores—LOH, LST, and TAI—helps differentiate HRD-positive and HRD-negative tumors."</a:t>
            </a:r>
          </a:p>
          <a:p>
            <a:r>
              <a:rPr lang="en-CA" b="1" dirty="0"/>
              <a:t>2. Key Explanation:</a:t>
            </a:r>
          </a:p>
          <a:p>
            <a:pPr>
              <a:buFont typeface="Arial" panose="020B0604020202020204" pitchFamily="34" charset="0"/>
              <a:buChar char="•"/>
            </a:pPr>
            <a:r>
              <a:rPr lang="en-CA" b="1" dirty="0"/>
              <a:t>Individual Scores</a:t>
            </a:r>
            <a:r>
              <a:rPr lang="en-CA" dirty="0"/>
              <a:t>:</a:t>
            </a:r>
          </a:p>
          <a:p>
            <a:pPr marL="742950" lvl="1" indent="-285750">
              <a:buFont typeface="Arial" panose="020B0604020202020204" pitchFamily="34" charset="0"/>
              <a:buChar char="•"/>
            </a:pPr>
            <a:r>
              <a:rPr lang="en-CA" b="1" dirty="0"/>
              <a:t>LOH (Loss of Heterozygosity)</a:t>
            </a:r>
            <a:r>
              <a:rPr lang="en-CA" dirty="0"/>
              <a:t>: Tumors with LOH scores above the cutoff of 8 are 95% BRCA-deficient.</a:t>
            </a:r>
          </a:p>
          <a:p>
            <a:pPr marL="742950" lvl="1" indent="-285750">
              <a:buFont typeface="Arial" panose="020B0604020202020204" pitchFamily="34" charset="0"/>
              <a:buChar char="•"/>
            </a:pPr>
            <a:r>
              <a:rPr lang="en-CA" b="1" dirty="0"/>
              <a:t>LST (Large-Scale State Transitions)</a:t>
            </a:r>
            <a:r>
              <a:rPr lang="en-CA" dirty="0"/>
              <a:t>: Scores above 18 are associated with BRCA deficiency.</a:t>
            </a:r>
          </a:p>
          <a:p>
            <a:pPr marL="742950" lvl="1" indent="-285750">
              <a:buFont typeface="Arial" panose="020B0604020202020204" pitchFamily="34" charset="0"/>
              <a:buChar char="•"/>
            </a:pPr>
            <a:r>
              <a:rPr lang="en-CA" b="1" dirty="0"/>
              <a:t>TAI (Telomeric Allelic Imbalance)</a:t>
            </a:r>
            <a:r>
              <a:rPr lang="en-CA" dirty="0"/>
              <a:t>: A cutoff of 11 indicates HRD positivity.</a:t>
            </a:r>
          </a:p>
          <a:p>
            <a:pPr>
              <a:buFont typeface="Arial" panose="020B0604020202020204" pitchFamily="34" charset="0"/>
              <a:buChar char="•"/>
            </a:pPr>
            <a:r>
              <a:rPr lang="en-CA" b="1" dirty="0"/>
              <a:t>Combined HRD Score</a:t>
            </a:r>
            <a:r>
              <a:rPr lang="en-CA" dirty="0"/>
              <a:t>:</a:t>
            </a:r>
          </a:p>
          <a:p>
            <a:pPr marL="742950" lvl="1" indent="-285750">
              <a:buFont typeface="Arial" panose="020B0604020202020204" pitchFamily="34" charset="0"/>
              <a:buChar char="•"/>
            </a:pPr>
            <a:r>
              <a:rPr lang="en-CA" dirty="0"/>
              <a:t>"The combined score integrates LOH, LST, and TAI, with a cutoff of 42 separating HRD-positive from HRD-negative tumors."</a:t>
            </a:r>
          </a:p>
          <a:p>
            <a:pPr marL="742950" lvl="1" indent="-285750">
              <a:buFont typeface="Arial" panose="020B0604020202020204" pitchFamily="34" charset="0"/>
              <a:buChar char="•"/>
            </a:pPr>
            <a:r>
              <a:rPr lang="en-CA" dirty="0"/>
              <a:t>"This comprehensive approach provides greater accuracy in identifying HRD-positive cases than any individual score."</a:t>
            </a:r>
          </a:p>
          <a:p>
            <a:r>
              <a:rPr lang="en-CA" b="1" dirty="0"/>
              <a:t>3. Clinical Relevance:</a:t>
            </a:r>
          </a:p>
          <a:p>
            <a:pPr>
              <a:buFont typeface="Arial" panose="020B0604020202020204" pitchFamily="34" charset="0"/>
              <a:buChar char="•"/>
            </a:pPr>
            <a:r>
              <a:rPr lang="en-CA" dirty="0"/>
              <a:t>"By identifying HRD-positive tumors, we can select patients likely to respond to PARP inhibitors and platinum-based therapies."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317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this just a summary slide as a reminder of how are patients classified as being HRD test positive by the Myriad </a:t>
            </a:r>
            <a:r>
              <a:rPr lang="en-GB" dirty="0" err="1"/>
              <a:t>MyChoice</a:t>
            </a:r>
            <a:r>
              <a:rPr lang="en-GB" dirty="0"/>
              <a:t> assay? </a:t>
            </a:r>
            <a:r>
              <a:rPr lang="en-CA" b="1" dirty="0"/>
              <a:t>Introduction:</a:t>
            </a:r>
          </a:p>
          <a:p>
            <a:pPr>
              <a:buFont typeface="Arial" panose="020B0604020202020204" pitchFamily="34" charset="0"/>
              <a:buChar char="•"/>
            </a:pPr>
            <a:r>
              <a:rPr lang="en-CA" dirty="0"/>
              <a:t>"This slide explains how the Myriad HRD genomic scar test determines whether a patient is HRD-positive."</a:t>
            </a:r>
          </a:p>
          <a:p>
            <a:r>
              <a:rPr lang="en-CA" b="1" dirty="0"/>
              <a:t>2. Pathways to HRD-Positive Status:</a:t>
            </a:r>
          </a:p>
          <a:p>
            <a:pPr>
              <a:buFont typeface="Arial" panose="020B0604020202020204" pitchFamily="34" charset="0"/>
              <a:buChar char="•"/>
            </a:pPr>
            <a:r>
              <a:rPr lang="en-CA" b="1" dirty="0"/>
              <a:t>BRCA Mutation</a:t>
            </a:r>
            <a:r>
              <a:rPr lang="en-CA" dirty="0"/>
              <a:t>:</a:t>
            </a:r>
          </a:p>
          <a:p>
            <a:pPr marL="742950" lvl="1" indent="-285750">
              <a:buFont typeface="Arial" panose="020B0604020202020204" pitchFamily="34" charset="0"/>
              <a:buChar char="•"/>
            </a:pPr>
            <a:r>
              <a:rPr lang="en-CA" dirty="0"/>
              <a:t>"Patients with germline or somatic BRCA mutations are automatically classified as HRD-positive."</a:t>
            </a:r>
          </a:p>
          <a:p>
            <a:pPr>
              <a:buFont typeface="Arial" panose="020B0604020202020204" pitchFamily="34" charset="0"/>
              <a:buChar char="•"/>
            </a:pPr>
            <a:r>
              <a:rPr lang="en-CA" b="1" dirty="0"/>
              <a:t>Genomic Scar Testing</a:t>
            </a:r>
            <a:r>
              <a:rPr lang="en-CA" dirty="0"/>
              <a:t>:</a:t>
            </a:r>
          </a:p>
          <a:p>
            <a:pPr marL="742950" lvl="1" indent="-285750">
              <a:buFont typeface="Arial" panose="020B0604020202020204" pitchFamily="34" charset="0"/>
              <a:buChar char="•"/>
            </a:pPr>
            <a:r>
              <a:rPr lang="en-CA" dirty="0"/>
              <a:t>"Patients without BRCA mutations can still be HRD-positive if their genomic scar score exceeds the threshold of 42."</a:t>
            </a:r>
          </a:p>
          <a:p>
            <a:r>
              <a:rPr lang="en-CA" b="1" dirty="0"/>
              <a:t>3. Takeaway:</a:t>
            </a:r>
          </a:p>
          <a:p>
            <a:pPr>
              <a:buFont typeface="Arial" panose="020B0604020202020204" pitchFamily="34" charset="0"/>
              <a:buChar char="•"/>
            </a:pPr>
            <a:r>
              <a:rPr lang="en-CA" dirty="0"/>
              <a:t>"The Myriad test combines BRCA mutation status with genomic instability scores to provide a comprehensive HRD classification."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HRD test positive would be a patient that a BRCA1/2 mutation and or a </a:t>
            </a:r>
            <a:r>
              <a:rPr lang="en-GB" sz="1200" dirty="0">
                <a:solidFill>
                  <a:srgbClr val="000000"/>
                </a:solidFill>
                <a:latin typeface="Arial"/>
              </a:rPr>
              <a:t>Genomic scar result above pre-defined threshold (42). This also ties into how the clinical data is presented in that it is generally presented in the intent to treat population, then the HRD genomic scar test patient subgroup which includes BRCA1/2 mutated patients, HRD scar test positive patients excluding BRCA1/2 mutated patients and lastly HRD scar negative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Arial"/>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202E6E-A867-8D48-B3FD-AE8B73CEE2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588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Myriad </a:t>
            </a:r>
            <a:r>
              <a:rPr lang="en-CA" b="1" dirty="0" err="1"/>
              <a:t>myChoice</a:t>
            </a:r>
            <a:r>
              <a:rPr lang="en-CA" b="1" dirty="0"/>
              <a:t> Cutoff for HRD Positivity</a:t>
            </a:r>
          </a:p>
          <a:p>
            <a:r>
              <a:rPr lang="en-CA" b="1" dirty="0"/>
              <a:t>1. Introduction:</a:t>
            </a:r>
          </a:p>
          <a:p>
            <a:pPr>
              <a:buFont typeface="Arial" panose="020B0604020202020204" pitchFamily="34" charset="0"/>
              <a:buChar char="•"/>
            </a:pPr>
            <a:r>
              <a:rPr lang="en-CA" dirty="0"/>
              <a:t>"This slide illustrates how HRD positivity is determined using the Myriad </a:t>
            </a:r>
            <a:r>
              <a:rPr lang="en-CA" dirty="0" err="1"/>
              <a:t>myChoice</a:t>
            </a:r>
            <a:r>
              <a:rPr lang="en-CA" dirty="0"/>
              <a:t> assay."</a:t>
            </a:r>
          </a:p>
          <a:p>
            <a:r>
              <a:rPr lang="en-CA" b="1" dirty="0"/>
              <a:t>2. Key Points:</a:t>
            </a:r>
          </a:p>
          <a:p>
            <a:pPr>
              <a:buFont typeface="Arial" panose="020B0604020202020204" pitchFamily="34" charset="0"/>
              <a:buChar char="•"/>
            </a:pPr>
            <a:r>
              <a:rPr lang="en-CA" b="1" dirty="0"/>
              <a:t>Score Distribution</a:t>
            </a:r>
            <a:r>
              <a:rPr lang="en-CA" dirty="0"/>
              <a:t>:</a:t>
            </a:r>
          </a:p>
          <a:p>
            <a:pPr marL="742950" lvl="1" indent="-285750">
              <a:buFont typeface="Arial" panose="020B0604020202020204" pitchFamily="34" charset="0"/>
              <a:buChar char="•"/>
            </a:pPr>
            <a:r>
              <a:rPr lang="en-CA" dirty="0"/>
              <a:t>"Samples are categorized as HRD-positive if their genomic instability score is ≥42 or if a BRCA mutation is present."</a:t>
            </a:r>
          </a:p>
          <a:p>
            <a:pPr marL="742950" lvl="1" indent="-285750">
              <a:buFont typeface="Arial" panose="020B0604020202020204" pitchFamily="34" charset="0"/>
              <a:buChar char="•"/>
            </a:pPr>
            <a:r>
              <a:rPr lang="en-CA" dirty="0"/>
              <a:t>"HRD-negative tumors have scores &lt;42 and no BRCA mutation."</a:t>
            </a:r>
          </a:p>
          <a:p>
            <a:pPr>
              <a:buFont typeface="Arial" panose="020B0604020202020204" pitchFamily="34" charset="0"/>
              <a:buChar char="•"/>
            </a:pPr>
            <a:r>
              <a:rPr lang="en-CA" b="1" dirty="0"/>
              <a:t>Clinical Relevance</a:t>
            </a:r>
            <a:r>
              <a:rPr lang="en-CA" dirty="0"/>
              <a:t>:</a:t>
            </a:r>
          </a:p>
          <a:p>
            <a:pPr marL="742950" lvl="1" indent="-285750">
              <a:buFont typeface="Arial" panose="020B0604020202020204" pitchFamily="34" charset="0"/>
              <a:buChar char="•"/>
            </a:pPr>
            <a:r>
              <a:rPr lang="en-CA" dirty="0"/>
              <a:t>"This cutoff ensures that patients likely to benefit from targeted therapies are accurately identified."</a:t>
            </a:r>
          </a:p>
          <a:p>
            <a:r>
              <a:rPr lang="en-CA" b="1" dirty="0"/>
              <a:t>3. Takeaway:</a:t>
            </a:r>
          </a:p>
          <a:p>
            <a:pPr>
              <a:buFont typeface="Arial" panose="020B0604020202020204" pitchFamily="34" charset="0"/>
              <a:buChar char="•"/>
            </a:pPr>
            <a:r>
              <a:rPr lang="en-CA" dirty="0"/>
              <a:t>"The cutoff score of 42 is critical for stratifying patients for personalized treatment approaches."</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25</a:t>
            </a:fld>
            <a:endParaRPr lang="en-US"/>
          </a:p>
        </p:txBody>
      </p:sp>
    </p:spTree>
    <p:extLst>
      <p:ext uri="{BB962C8B-B14F-4D97-AF65-F5344CB8AC3E}">
        <p14:creationId xmlns:p14="http://schemas.microsoft.com/office/powerpoint/2010/main" val="377058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a:t>This slide presents the format of a </a:t>
            </a:r>
            <a:r>
              <a:rPr lang="en-CA" err="1"/>
              <a:t>MyChoice</a:t>
            </a:r>
            <a:r>
              <a:rPr lang="en-CA"/>
              <a:t> </a:t>
            </a:r>
            <a:r>
              <a:rPr lang="en-CA" err="1"/>
              <a:t>CDx</a:t>
            </a:r>
            <a:r>
              <a:rPr lang="en-CA"/>
              <a:t> test report, highlighting the key components."</a:t>
            </a:r>
          </a:p>
          <a:p>
            <a:r>
              <a:rPr lang="en-CA" b="1"/>
              <a:t>2. Key Sections:</a:t>
            </a:r>
          </a:p>
          <a:p>
            <a:pPr>
              <a:buFont typeface="Arial" panose="020B0604020202020204" pitchFamily="34" charset="0"/>
              <a:buChar char="•"/>
            </a:pPr>
            <a:r>
              <a:rPr lang="en-CA" b="1"/>
              <a:t>Genomic Instability Status</a:t>
            </a:r>
            <a:r>
              <a:rPr lang="en-CA"/>
              <a:t>:</a:t>
            </a:r>
          </a:p>
          <a:p>
            <a:pPr marL="742950" lvl="1" indent="-285750">
              <a:buFont typeface="Arial" panose="020B0604020202020204" pitchFamily="34" charset="0"/>
              <a:buChar char="•"/>
            </a:pPr>
            <a:r>
              <a:rPr lang="en-CA"/>
              <a:t>"The report indicates whether the genomic instability score is positive or negative."</a:t>
            </a:r>
          </a:p>
          <a:p>
            <a:pPr>
              <a:buFont typeface="Arial" panose="020B0604020202020204" pitchFamily="34" charset="0"/>
              <a:buChar char="•"/>
            </a:pPr>
            <a:r>
              <a:rPr lang="en-CA" b="1"/>
              <a:t>BRCA Status</a:t>
            </a:r>
            <a:r>
              <a:rPr lang="en-CA"/>
              <a:t>:</a:t>
            </a:r>
          </a:p>
          <a:p>
            <a:pPr marL="742950" lvl="1" indent="-285750">
              <a:buFont typeface="Arial" panose="020B0604020202020204" pitchFamily="34" charset="0"/>
              <a:buChar char="•"/>
            </a:pPr>
            <a:r>
              <a:rPr lang="en-CA"/>
              <a:t>"Identifies clinically significant BRCA1 or BRCA2 mutations."</a:t>
            </a:r>
          </a:p>
          <a:p>
            <a:pPr>
              <a:buFont typeface="Arial" panose="020B0604020202020204" pitchFamily="34" charset="0"/>
              <a:buChar char="•"/>
            </a:pPr>
            <a:r>
              <a:rPr lang="en-CA" b="1"/>
              <a:t>Therapeutic Implications</a:t>
            </a:r>
            <a:r>
              <a:rPr lang="en-CA"/>
              <a:t>:</a:t>
            </a:r>
          </a:p>
          <a:p>
            <a:pPr marL="742950" lvl="1" indent="-285750">
              <a:buFont typeface="Arial" panose="020B0604020202020204" pitchFamily="34" charset="0"/>
              <a:buChar char="•"/>
            </a:pPr>
            <a:r>
              <a:rPr lang="en-CA"/>
              <a:t>"Includes recommended therapies, such as PARP inhibitors, based on HRD status."</a:t>
            </a:r>
          </a:p>
          <a:p>
            <a:r>
              <a:rPr lang="en-CA" b="1"/>
              <a:t>3. Takeaway:</a:t>
            </a:r>
          </a:p>
          <a:p>
            <a:pPr>
              <a:buFont typeface="Arial" panose="020B0604020202020204" pitchFamily="34" charset="0"/>
              <a:buChar char="•"/>
            </a:pPr>
            <a:r>
              <a:rPr lang="en-CA"/>
              <a:t>"The </a:t>
            </a:r>
            <a:r>
              <a:rPr lang="en-CA" err="1"/>
              <a:t>MyChoice</a:t>
            </a:r>
            <a:r>
              <a:rPr lang="en-CA"/>
              <a:t> </a:t>
            </a:r>
            <a:r>
              <a:rPr lang="en-CA" err="1"/>
              <a:t>CDx</a:t>
            </a:r>
            <a:r>
              <a:rPr lang="en-CA"/>
              <a:t> report is a comprehensive tool for guiding treatment decisions in HRD-positive patients</a:t>
            </a:r>
          </a:p>
          <a:p>
            <a:endParaRPr lang="en-US"/>
          </a:p>
        </p:txBody>
      </p:sp>
      <p:sp>
        <p:nvSpPr>
          <p:cNvPr id="4" name="Slide Number Placeholder 3"/>
          <p:cNvSpPr>
            <a:spLocks noGrp="1"/>
          </p:cNvSpPr>
          <p:nvPr>
            <p:ph type="sldNum" sz="quarter" idx="5"/>
          </p:nvPr>
        </p:nvSpPr>
        <p:spPr/>
        <p:txBody>
          <a:bodyPr/>
          <a:lstStyle/>
          <a:p>
            <a:fld id="{56CA15C7-D6EA-664D-A1DD-3564732D372A}" type="slidenum">
              <a:rPr lang="en-US" smtClean="0"/>
              <a:t>26</a:t>
            </a:fld>
            <a:endParaRPr lang="en-US"/>
          </a:p>
        </p:txBody>
      </p:sp>
    </p:spTree>
    <p:extLst>
      <p:ext uri="{BB962C8B-B14F-4D97-AF65-F5344CB8AC3E}">
        <p14:creationId xmlns:p14="http://schemas.microsoft.com/office/powerpoint/2010/main" val="4067804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baseline="0" dirty="0">
                <a:latin typeface="Arial" panose="020B0604020202020204" pitchFamily="34" charset="0"/>
              </a:rPr>
              <a:t>19. What was the breakdown of the HRD Plus test status in PAOLA-1?</a:t>
            </a:r>
          </a:p>
          <a:p>
            <a:pPr marR="3900"/>
            <a:r>
              <a:rPr lang="en-CA" sz="1200" b="0" i="0" u="none" strike="noStrike" baseline="0" dirty="0">
                <a:solidFill>
                  <a:srgbClr val="000000"/>
                </a:solidFill>
                <a:latin typeface="Arial" panose="020B0604020202020204" pitchFamily="34" charset="0"/>
              </a:rPr>
              <a:t>In the presented analysis, 48% of patients (n=387) were considered HRD positive (</a:t>
            </a:r>
            <a:r>
              <a:rPr lang="en-CA" sz="1200" b="0" i="0" u="none" strike="noStrike" baseline="0" dirty="0" err="1">
                <a:solidFill>
                  <a:srgbClr val="000000"/>
                </a:solidFill>
                <a:latin typeface="Arial" panose="020B0604020202020204" pitchFamily="34" charset="0"/>
              </a:rPr>
              <a:t>tBRCAm</a:t>
            </a:r>
            <a:r>
              <a:rPr lang="en-CA" sz="1200" b="0" i="0" u="none" strike="noStrike" baseline="0" dirty="0">
                <a:solidFill>
                  <a:srgbClr val="000000"/>
                </a:solidFill>
                <a:latin typeface="Arial" panose="020B0604020202020204" pitchFamily="34" charset="0"/>
              </a:rPr>
              <a:t> or HRD test score ≥42) based on the results of the Myriad </a:t>
            </a:r>
            <a:r>
              <a:rPr lang="en-CA" sz="1200" b="0" i="0" u="none" strike="noStrike" baseline="0" dirty="0" err="1">
                <a:solidFill>
                  <a:srgbClr val="000000"/>
                </a:solidFill>
                <a:latin typeface="Arial" panose="020B0604020202020204" pitchFamily="34" charset="0"/>
              </a:rPr>
              <a:t>myChoice</a:t>
            </a:r>
            <a:r>
              <a:rPr lang="en-CA" sz="800" b="0" i="0" u="none" strike="noStrike" baseline="30000" dirty="0">
                <a:solidFill>
                  <a:srgbClr val="000000"/>
                </a:solidFill>
                <a:latin typeface="Arial" panose="020B0604020202020204" pitchFamily="34" charset="0"/>
              </a:rPr>
              <a:t>® </a:t>
            </a:r>
            <a:r>
              <a:rPr lang="en-CA" sz="1200" b="0" i="0" u="none" strike="noStrike" baseline="30000" dirty="0">
                <a:solidFill>
                  <a:srgbClr val="000000"/>
                </a:solidFill>
                <a:latin typeface="Arial" panose="020B0604020202020204" pitchFamily="34" charset="0"/>
              </a:rPr>
              <a:t>HRD Plus assay:</a:t>
            </a:r>
            <a:r>
              <a:rPr lang="en-CA" sz="800" b="0" i="0" u="none" strike="noStrike" baseline="30000" dirty="0">
                <a:solidFill>
                  <a:srgbClr val="000000"/>
                </a:solidFill>
                <a:latin typeface="Arial" panose="020B0604020202020204" pitchFamily="34" charset="0"/>
              </a:rPr>
              <a:t>7</a:t>
            </a:r>
          </a:p>
          <a:p>
            <a:pPr lvl="1"/>
            <a:r>
              <a:rPr lang="en-CA" sz="1200" b="0" i="0" u="none" strike="noStrike" baseline="0" dirty="0">
                <a:latin typeface="Arial" panose="020B0604020202020204" pitchFamily="34" charset="0"/>
              </a:rPr>
              <a:t>29% of patients were </a:t>
            </a:r>
            <a:r>
              <a:rPr lang="en-CA" sz="1200" b="0" i="0" u="none" strike="noStrike" baseline="0" dirty="0" err="1">
                <a:latin typeface="Arial" panose="020B0604020202020204" pitchFamily="34" charset="0"/>
              </a:rPr>
              <a:t>tBRCAm</a:t>
            </a:r>
            <a:r>
              <a:rPr lang="en-CA" sz="1200" b="0" i="0" u="none" strike="noStrike" baseline="0" dirty="0">
                <a:latin typeface="Arial" panose="020B0604020202020204" pitchFamily="34" charset="0"/>
              </a:rPr>
              <a:t> (n=235)</a:t>
            </a:r>
          </a:p>
          <a:p>
            <a:pPr lvl="1"/>
            <a:r>
              <a:rPr lang="en-CA" sz="1200" b="0" i="0" u="none" strike="noStrike" baseline="0" dirty="0">
                <a:latin typeface="Arial" panose="020B0604020202020204" pitchFamily="34" charset="0"/>
              </a:rPr>
              <a:t>19% were HRD positive (score ≥42), non-</a:t>
            </a:r>
            <a:r>
              <a:rPr lang="en-CA" sz="1200" b="0" i="0" u="none" strike="noStrike" baseline="0" dirty="0" err="1">
                <a:latin typeface="Arial" panose="020B0604020202020204" pitchFamily="34" charset="0"/>
              </a:rPr>
              <a:t>tBRCAm</a:t>
            </a:r>
            <a:r>
              <a:rPr lang="en-CA" sz="1200" b="0" i="0" u="none" strike="noStrike" baseline="0" dirty="0">
                <a:latin typeface="Arial" panose="020B0604020202020204" pitchFamily="34" charset="0"/>
              </a:rPr>
              <a:t> (n=152)</a:t>
            </a:r>
          </a:p>
          <a:p>
            <a:pPr lvl="1"/>
            <a:r>
              <a:rPr lang="en-CA" sz="1200" b="0" i="0" u="none" strike="noStrike" baseline="0" dirty="0">
                <a:solidFill>
                  <a:srgbClr val="000000"/>
                </a:solidFill>
                <a:latin typeface="Arial" panose="020B0604020202020204" pitchFamily="34" charset="0"/>
              </a:rPr>
              <a:t>Overall 52% of patients (n=419) were considered HRD negative/unknown:</a:t>
            </a:r>
          </a:p>
          <a:p>
            <a:pPr lvl="3"/>
            <a:r>
              <a:rPr lang="en-CA" sz="1200" b="0" i="0" u="none" strike="noStrike" baseline="0" dirty="0">
                <a:latin typeface="Arial" panose="020B0604020202020204" pitchFamily="34" charset="0"/>
              </a:rPr>
              <a:t>34% of patients (n=277) were HRD negative (non-</a:t>
            </a:r>
            <a:r>
              <a:rPr lang="en-CA" sz="1200" b="0" i="0" u="none" strike="noStrike" baseline="0" dirty="0" err="1">
                <a:latin typeface="Arial" panose="020B0604020202020204" pitchFamily="34" charset="0"/>
              </a:rPr>
              <a:t>tBRCAm</a:t>
            </a:r>
            <a:r>
              <a:rPr lang="en-CA" sz="1200" b="0" i="0" u="none" strike="noStrike" baseline="0" dirty="0">
                <a:latin typeface="Arial" panose="020B0604020202020204" pitchFamily="34" charset="0"/>
              </a:rPr>
              <a:t>, HRD test score &lt;42)</a:t>
            </a:r>
          </a:p>
          <a:p>
            <a:pPr lvl="3"/>
            <a:r>
              <a:rPr lang="en-CA" sz="1200" b="0" i="0" u="none" strike="noStrike" baseline="0" dirty="0">
                <a:latin typeface="Arial" panose="020B0604020202020204" pitchFamily="34" charset="0"/>
              </a:rPr>
              <a:t>18% of patients (n=142) were HRD status unknown</a:t>
            </a:r>
            <a:r>
              <a:rPr lang="en-CA" sz="800" b="0" i="0" u="none" strike="noStrike" baseline="30000" dirty="0">
                <a:latin typeface="Arial" panose="020B0604020202020204" pitchFamily="34" charset="0"/>
              </a:rPr>
              <a:t>7</a:t>
            </a:r>
          </a:p>
          <a:p>
            <a:r>
              <a:rPr lang="en-CA" sz="1200" b="0" i="0" u="none" strike="noStrike" baseline="0" dirty="0">
                <a:solidFill>
                  <a:srgbClr val="000000"/>
                </a:solidFill>
                <a:latin typeface="Arial" panose="020B0604020202020204" pitchFamily="34" charset="0"/>
              </a:rPr>
              <a:t>These data will be published at a later date</a:t>
            </a:r>
          </a:p>
          <a:p>
            <a:endParaRPr lang="en-CA" sz="1200" b="0" i="0" u="none" strike="noStrike" baseline="0" dirty="0">
              <a:solidFill>
                <a:srgbClr val="000000"/>
              </a:solidFill>
              <a:latin typeface="Arial" panose="020B0604020202020204" pitchFamily="34" charset="0"/>
            </a:endParaRPr>
          </a:p>
          <a:p>
            <a:pPr>
              <a:buFont typeface="Arial" panose="020B0604020202020204" pitchFamily="34" charset="0"/>
              <a:buChar char="•"/>
            </a:pPr>
            <a:r>
              <a:rPr lang="en-CA" dirty="0"/>
              <a:t>This slide summarizes HRD status findings from the PAOLA-1 study, which evaluated newly diagnosed ovarian cancer patients."</a:t>
            </a:r>
          </a:p>
          <a:p>
            <a:r>
              <a:rPr lang="en-CA" b="1" dirty="0"/>
              <a:t>2. Key Points:</a:t>
            </a:r>
          </a:p>
          <a:p>
            <a:pPr>
              <a:buFont typeface="Arial" panose="020B0604020202020204" pitchFamily="34" charset="0"/>
              <a:buChar char="•"/>
            </a:pPr>
            <a:r>
              <a:rPr lang="en-CA" b="1" dirty="0"/>
              <a:t>HRD-Positive Patients</a:t>
            </a:r>
            <a:r>
              <a:rPr lang="en-CA" dirty="0"/>
              <a:t>:</a:t>
            </a:r>
          </a:p>
          <a:p>
            <a:pPr marL="742950" lvl="1" indent="-285750">
              <a:buFont typeface="Arial" panose="020B0604020202020204" pitchFamily="34" charset="0"/>
              <a:buChar char="•"/>
            </a:pPr>
            <a:r>
              <a:rPr lang="en-CA" dirty="0"/>
              <a:t>"Approximately 50% of patients were HRD-positive, including 29% with tumor BRCA mutations (</a:t>
            </a:r>
            <a:r>
              <a:rPr lang="en-CA" dirty="0" err="1"/>
              <a:t>tBRCAm</a:t>
            </a:r>
            <a:r>
              <a:rPr lang="en-CA" dirty="0"/>
              <a:t>) and 19% HRD-positive without BRCA mutations."</a:t>
            </a:r>
          </a:p>
          <a:p>
            <a:pPr>
              <a:buFont typeface="Arial" panose="020B0604020202020204" pitchFamily="34" charset="0"/>
              <a:buChar char="•"/>
            </a:pPr>
            <a:r>
              <a:rPr lang="en-CA" b="1" dirty="0"/>
              <a:t>HRD-Negative and Unknown Status</a:t>
            </a:r>
            <a:r>
              <a:rPr lang="en-CA" dirty="0"/>
              <a:t>:</a:t>
            </a:r>
          </a:p>
          <a:p>
            <a:pPr marL="742950" lvl="1" indent="-285750">
              <a:buFont typeface="Arial" panose="020B0604020202020204" pitchFamily="34" charset="0"/>
              <a:buChar char="•"/>
            </a:pPr>
            <a:r>
              <a:rPr lang="en-CA" dirty="0"/>
              <a:t>"34% of patients were HRD-negative, while 18% had an unknown HRD status."</a:t>
            </a:r>
          </a:p>
          <a:p>
            <a:r>
              <a:rPr lang="en-CA" b="1" dirty="0"/>
              <a:t>3. Clinical Relevance:</a:t>
            </a:r>
          </a:p>
          <a:p>
            <a:pPr>
              <a:buFont typeface="Arial" panose="020B0604020202020204" pitchFamily="34" charset="0"/>
              <a:buChar char="•"/>
            </a:pPr>
            <a:r>
              <a:rPr lang="en-CA" dirty="0"/>
              <a:t>"Identifying HRD status helps in selecting patients who are more likely to benefit from PARP inhibitor therapy."</a:t>
            </a:r>
          </a:p>
          <a:p>
            <a:endParaRPr lang="en-CA" sz="1200" b="0" i="0" u="none" strike="noStrike" baseline="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27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baseline="0">
                <a:solidFill>
                  <a:schemeClr val="tx1"/>
                </a:solidFill>
                <a:latin typeface="+mn-lt"/>
                <a:ea typeface="+mn-ea"/>
                <a:cs typeface="+mn-cs"/>
              </a:rPr>
              <a:t>What were the results according to HRD test status? </a:t>
            </a:r>
            <a:endParaRPr lang="en-CA" sz="1200" b="0" i="0" u="none" strike="noStrike" kern="1200" baseline="0">
              <a:solidFill>
                <a:schemeClr val="tx1"/>
              </a:solidFill>
              <a:latin typeface="+mn-lt"/>
              <a:ea typeface="+mn-ea"/>
              <a:cs typeface="+mn-cs"/>
            </a:endParaRPr>
          </a:p>
          <a:p>
            <a:r>
              <a:rPr lang="en-CA" sz="1200" b="0" i="0" u="none" strike="noStrike" kern="1200" baseline="0">
                <a:solidFill>
                  <a:schemeClr val="tx1"/>
                </a:solidFill>
                <a:latin typeface="+mn-lt"/>
                <a:ea typeface="+mn-ea"/>
                <a:cs typeface="+mn-cs"/>
              </a:rPr>
              <a:t>• PAOLA-1 met its primary endpoint, showing a statistically significant and clinically meaningful improvement in PFS in the ITT population</a:t>
            </a:r>
          </a:p>
          <a:p>
            <a:endParaRPr lang="en-CA" sz="1200" b="0" i="0" u="none" strike="noStrike" kern="1200" baseline="0">
              <a:solidFill>
                <a:schemeClr val="tx1"/>
              </a:solidFill>
              <a:latin typeface="+mn-lt"/>
              <a:ea typeface="+mn-ea"/>
              <a:cs typeface="+mn-cs"/>
            </a:endParaRPr>
          </a:p>
          <a:p>
            <a:r>
              <a:rPr lang="en-CA" sz="1200" b="0" i="0" u="none" strike="noStrike" kern="1200" baseline="0">
                <a:solidFill>
                  <a:schemeClr val="tx1"/>
                </a:solidFill>
                <a:latin typeface="+mn-lt"/>
                <a:ea typeface="+mn-ea"/>
                <a:cs typeface="+mn-cs"/>
              </a:rPr>
              <a:t>• In the HRD positive subgroup (approximately 50% of patients)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reduced the risk of progression or death by 67% </a:t>
            </a:r>
          </a:p>
          <a:p>
            <a:endParaRPr lang="en-CA" sz="1200" b="0" i="0" u="none" strike="noStrike" kern="1200" baseline="0">
              <a:solidFill>
                <a:schemeClr val="tx1"/>
              </a:solidFill>
              <a:latin typeface="+mn-lt"/>
              <a:ea typeface="+mn-ea"/>
              <a:cs typeface="+mn-cs"/>
            </a:endParaRPr>
          </a:p>
          <a:p>
            <a:r>
              <a:rPr lang="en-CA" sz="1200" b="0" i="0" u="none" strike="noStrike" kern="1200" baseline="0">
                <a:solidFill>
                  <a:schemeClr val="tx1"/>
                </a:solidFill>
                <a:latin typeface="+mn-lt"/>
                <a:ea typeface="+mn-ea"/>
                <a:cs typeface="+mn-cs"/>
              </a:rPr>
              <a:t>89% vs. 71% of patients were progression-free at 12 months for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and 66% vs. 29% were progression-free at 24 months. The HR was 0.33with </a:t>
            </a:r>
            <a:r>
              <a:rPr lang="en-CA" sz="1200" b="0" i="0" u="none" strike="noStrike" kern="1200" baseline="0" err="1">
                <a:solidFill>
                  <a:schemeClr val="tx1"/>
                </a:solidFill>
                <a:latin typeface="+mn-lt"/>
                <a:ea typeface="+mn-ea"/>
                <a:cs typeface="+mn-cs"/>
              </a:rPr>
              <a:t>mPFS</a:t>
            </a:r>
            <a:r>
              <a:rPr lang="en-CA" sz="1200" b="0" i="0" u="none" strike="noStrike" kern="1200" baseline="0">
                <a:solidFill>
                  <a:schemeClr val="tx1"/>
                </a:solidFill>
                <a:latin typeface="+mn-lt"/>
                <a:ea typeface="+mn-ea"/>
                <a:cs typeface="+mn-cs"/>
              </a:rPr>
              <a:t> of 37.2 months vs. 17.7 months</a:t>
            </a:r>
          </a:p>
          <a:p>
            <a:endParaRPr lang="en-CA" sz="1200" b="0" i="0" u="none" strike="noStrike" kern="1200" baseline="0">
              <a:solidFill>
                <a:schemeClr val="tx1"/>
              </a:solidFill>
              <a:latin typeface="+mn-lt"/>
              <a:ea typeface="+mn-ea"/>
              <a:cs typeface="+mn-cs"/>
            </a:endParaRPr>
          </a:p>
          <a:p>
            <a:r>
              <a:rPr lang="en-CA" sz="1200" b="0" i="0" u="none" strike="noStrike" kern="1200" baseline="0">
                <a:solidFill>
                  <a:schemeClr val="tx1"/>
                </a:solidFill>
                <a:latin typeface="+mn-lt"/>
                <a:ea typeface="+mn-ea"/>
                <a:cs typeface="+mn-cs"/>
              </a:rPr>
              <a:t>• In the HRD positive subgroup, when excluding </a:t>
            </a:r>
            <a:r>
              <a:rPr lang="en-CA" sz="1200" b="0" i="0" u="none" strike="noStrike" kern="1200" baseline="0" err="1">
                <a:solidFill>
                  <a:schemeClr val="tx1"/>
                </a:solidFill>
                <a:latin typeface="+mn-lt"/>
                <a:ea typeface="+mn-ea"/>
                <a:cs typeface="+mn-cs"/>
              </a:rPr>
              <a:t>tBRCAm</a:t>
            </a:r>
            <a:r>
              <a:rPr lang="en-CA" sz="1200" b="0" i="0" u="none" strike="noStrike" kern="1200" baseline="0">
                <a:solidFill>
                  <a:schemeClr val="tx1"/>
                </a:solidFill>
                <a:latin typeface="+mn-lt"/>
                <a:ea typeface="+mn-ea"/>
                <a:cs typeface="+mn-cs"/>
              </a:rPr>
              <a:t> patients,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reduced the risk of progression or death by 57% with a HR of 0.43 (95% CI 0.28–0.66),with </a:t>
            </a:r>
            <a:r>
              <a:rPr lang="en-CA" sz="1200" b="0" i="0" u="none" strike="noStrike" kern="1200" baseline="0" err="1">
                <a:solidFill>
                  <a:schemeClr val="tx1"/>
                </a:solidFill>
                <a:latin typeface="+mn-lt"/>
                <a:ea typeface="+mn-ea"/>
                <a:cs typeface="+mn-cs"/>
              </a:rPr>
              <a:t>mPFS</a:t>
            </a:r>
            <a:r>
              <a:rPr lang="en-CA" sz="1200" b="0" i="0" u="none" strike="noStrike" kern="1200" baseline="0">
                <a:solidFill>
                  <a:schemeClr val="tx1"/>
                </a:solidFill>
                <a:latin typeface="+mn-lt"/>
                <a:ea typeface="+mn-ea"/>
                <a:cs typeface="+mn-cs"/>
              </a:rPr>
              <a:t> of 28.1 months vs. 16.6 months for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a:t>
            </a:r>
          </a:p>
          <a:p>
            <a:endParaRPr lang="en-CA" sz="1200" b="0" i="0" u="none" strike="noStrike" kern="1200" baseline="0">
              <a:solidFill>
                <a:schemeClr val="tx1"/>
              </a:solidFill>
              <a:latin typeface="+mn-lt"/>
              <a:ea typeface="+mn-ea"/>
              <a:cs typeface="+mn-cs"/>
            </a:endParaRPr>
          </a:p>
          <a:p>
            <a:r>
              <a:rPr lang="en-CA" sz="1200" b="0" i="0" u="none" strike="noStrike" kern="1200" baseline="0">
                <a:solidFill>
                  <a:schemeClr val="tx1"/>
                </a:solidFill>
                <a:latin typeface="+mn-lt"/>
                <a:ea typeface="+mn-ea"/>
                <a:cs typeface="+mn-cs"/>
              </a:rPr>
              <a:t>In the HRD negative/unknown subgroup, the hazard ratio for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was 0.92 with a </a:t>
            </a:r>
            <a:r>
              <a:rPr lang="en-CA" sz="1200" b="0" i="0" u="none" strike="noStrike" kern="1200" baseline="0" err="1">
                <a:solidFill>
                  <a:schemeClr val="tx1"/>
                </a:solidFill>
                <a:latin typeface="+mn-lt"/>
                <a:ea typeface="+mn-ea"/>
                <a:cs typeface="+mn-cs"/>
              </a:rPr>
              <a:t>mPFS</a:t>
            </a:r>
            <a:r>
              <a:rPr lang="en-CA" sz="1200" b="0" i="0" u="none" strike="noStrike" kern="1200" baseline="0">
                <a:solidFill>
                  <a:schemeClr val="tx1"/>
                </a:solidFill>
                <a:latin typeface="+mn-lt"/>
                <a:ea typeface="+mn-ea"/>
                <a:cs typeface="+mn-cs"/>
              </a:rPr>
              <a:t> of 16.9 months vs.16.0 months for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a:t>
            </a:r>
            <a:r>
              <a:rPr lang="en-CA" sz="1200" b="0" i="0" u="none" strike="noStrike" kern="1200" baseline="30000">
                <a:solidFill>
                  <a:schemeClr val="tx1"/>
                </a:solidFill>
                <a:latin typeface="+mn-lt"/>
                <a:ea typeface="+mn-ea"/>
                <a:cs typeface="+mn-cs"/>
              </a:rPr>
              <a:t>7</a:t>
            </a:r>
          </a:p>
          <a:p>
            <a:r>
              <a:rPr lang="en-CA" sz="1200" b="0" i="0" u="none" strike="noStrike" kern="1200" baseline="0">
                <a:solidFill>
                  <a:schemeClr val="tx1"/>
                </a:solidFill>
                <a:latin typeface="+mn-lt"/>
                <a:ea typeface="+mn-ea"/>
                <a:cs typeface="+mn-cs"/>
              </a:rPr>
              <a:t>In the HRD negative subgroup the hazard ratio for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was 1.00 (95% CI 0.75–1.35)</a:t>
            </a:r>
            <a:r>
              <a:rPr lang="en-CA" sz="1200" b="0" i="0" u="none" strike="noStrike" kern="1200" baseline="30000">
                <a:solidFill>
                  <a:schemeClr val="tx1"/>
                </a:solidFill>
                <a:latin typeface="+mn-lt"/>
                <a:ea typeface="+mn-ea"/>
                <a:cs typeface="+mn-cs"/>
              </a:rPr>
              <a:t>10</a:t>
            </a:r>
          </a:p>
          <a:p>
            <a:r>
              <a:rPr lang="en-CA" sz="1200" b="0" i="0" u="none" strike="noStrike" kern="1200" baseline="0">
                <a:solidFill>
                  <a:schemeClr val="tx1"/>
                </a:solidFill>
                <a:latin typeface="+mn-lt"/>
                <a:ea typeface="+mn-ea"/>
                <a:cs typeface="+mn-cs"/>
              </a:rPr>
              <a:t>In the HRD unknown subgroup the hazard ratio for </a:t>
            </a:r>
            <a:r>
              <a:rPr lang="en-CA" sz="1200" b="0" i="0" u="none" strike="noStrike" kern="1200" baseline="0" err="1">
                <a:solidFill>
                  <a:schemeClr val="tx1"/>
                </a:solidFill>
                <a:latin typeface="+mn-lt"/>
                <a:ea typeface="+mn-ea"/>
                <a:cs typeface="+mn-cs"/>
              </a:rPr>
              <a:t>olaparib</a:t>
            </a:r>
            <a:r>
              <a:rPr lang="en-CA" sz="1200" b="0" i="0" u="none" strike="noStrike" kern="1200" baseline="0">
                <a:solidFill>
                  <a:schemeClr val="tx1"/>
                </a:solidFill>
                <a:latin typeface="+mn-lt"/>
                <a:ea typeface="+mn-ea"/>
                <a:cs typeface="+mn-cs"/>
              </a:rPr>
              <a:t> vs. placebo added to bevacizumab was 0.71 (95% CI 0.46–1.10)</a:t>
            </a:r>
            <a:r>
              <a:rPr lang="en-CA" sz="1200" b="0" i="0" u="none" strike="noStrike" kern="1200" baseline="30000">
                <a:solidFill>
                  <a:schemeClr val="tx1"/>
                </a:solidFill>
                <a:latin typeface="+mn-lt"/>
                <a:ea typeface="+mn-ea"/>
                <a:cs typeface="+mn-cs"/>
              </a:rPr>
              <a:t>10</a:t>
            </a:r>
          </a:p>
          <a:p>
            <a:endParaRPr lang="en-CA" sz="1200" b="0" i="0" u="none" strike="noStrike" kern="1200" baseline="30000">
              <a:solidFill>
                <a:schemeClr val="tx1"/>
              </a:solidFill>
              <a:latin typeface="+mn-lt"/>
              <a:ea typeface="+mn-ea"/>
              <a:cs typeface="+mn-cs"/>
            </a:endParaRPr>
          </a:p>
          <a:p>
            <a:endParaRPr lang="en-CA" sz="1200" b="0" i="0" u="none" strike="noStrike" kern="1200" baseline="30000">
              <a:solidFill>
                <a:schemeClr val="tx1"/>
              </a:solidFill>
              <a:latin typeface="+mn-lt"/>
              <a:ea typeface="+mn-ea"/>
              <a:cs typeface="+mn-cs"/>
            </a:endParaRPr>
          </a:p>
          <a:p>
            <a:pPr>
              <a:buFont typeface="Arial" panose="020B0604020202020204" pitchFamily="34" charset="0"/>
              <a:buChar char="•"/>
            </a:pPr>
            <a:r>
              <a:rPr lang="en-CA"/>
              <a:t>"This slide presents the progression-free survival (PFS) benefits observed in HRD-positive patients treated with </a:t>
            </a:r>
            <a:r>
              <a:rPr lang="en-CA" err="1"/>
              <a:t>olaparib</a:t>
            </a:r>
            <a:r>
              <a:rPr lang="en-CA"/>
              <a:t> in the PAOLA-1 study."</a:t>
            </a:r>
          </a:p>
          <a:p>
            <a:r>
              <a:rPr lang="en-CA" b="1"/>
              <a:t>2. Key Points:</a:t>
            </a:r>
          </a:p>
          <a:p>
            <a:pPr>
              <a:buFont typeface="Arial" panose="020B0604020202020204" pitchFamily="34" charset="0"/>
              <a:buChar char="•"/>
            </a:pPr>
            <a:r>
              <a:rPr lang="en-CA" b="1"/>
              <a:t>HRD-Positive, Including </a:t>
            </a:r>
            <a:r>
              <a:rPr lang="en-CA" b="1" err="1"/>
              <a:t>tBRCAm</a:t>
            </a:r>
            <a:r>
              <a:rPr lang="en-CA"/>
              <a:t>:</a:t>
            </a:r>
          </a:p>
          <a:p>
            <a:pPr marL="742950" lvl="1" indent="-285750">
              <a:buFont typeface="Arial" panose="020B0604020202020204" pitchFamily="34" charset="0"/>
              <a:buChar char="•"/>
            </a:pPr>
            <a:r>
              <a:rPr lang="en-CA"/>
              <a:t>"A significant PFS benefit was observed (HR 0.33; 66% vs. 29% at 36 months)."</a:t>
            </a:r>
          </a:p>
          <a:p>
            <a:pPr>
              <a:buFont typeface="Arial" panose="020B0604020202020204" pitchFamily="34" charset="0"/>
              <a:buChar char="•"/>
            </a:pPr>
            <a:r>
              <a:rPr lang="en-CA" b="1"/>
              <a:t>HRD-Positive, Excluding </a:t>
            </a:r>
            <a:r>
              <a:rPr lang="en-CA" b="1" err="1"/>
              <a:t>tBRCAm</a:t>
            </a:r>
            <a:r>
              <a:rPr lang="en-CA"/>
              <a:t>:</a:t>
            </a:r>
          </a:p>
          <a:p>
            <a:pPr marL="742950" lvl="1" indent="-285750">
              <a:buFont typeface="Arial" panose="020B0604020202020204" pitchFamily="34" charset="0"/>
              <a:buChar char="•"/>
            </a:pPr>
            <a:r>
              <a:rPr lang="en-CA"/>
              <a:t>"A notable PFS improvement was seen in HRD-positive, BRCA wild-type patients (HR 0.43; 52% vs. 26%)."</a:t>
            </a:r>
          </a:p>
          <a:p>
            <a:pPr>
              <a:buFont typeface="Arial" panose="020B0604020202020204" pitchFamily="34" charset="0"/>
              <a:buChar char="•"/>
            </a:pPr>
            <a:r>
              <a:rPr lang="en-CA" b="1"/>
              <a:t>HRD-Negative or Unknown</a:t>
            </a:r>
            <a:r>
              <a:rPr lang="en-CA"/>
              <a:t>:</a:t>
            </a:r>
          </a:p>
          <a:p>
            <a:pPr marL="742950" lvl="1" indent="-285750">
              <a:buFont typeface="Arial" panose="020B0604020202020204" pitchFamily="34" charset="0"/>
              <a:buChar char="•"/>
            </a:pPr>
            <a:r>
              <a:rPr lang="en-CA"/>
              <a:t>"No substantial PFS benefit was observed in this group (HR 0.92)."</a:t>
            </a:r>
          </a:p>
          <a:p>
            <a:r>
              <a:rPr lang="en-CA" b="1"/>
              <a:t>3. Takeaway:</a:t>
            </a:r>
          </a:p>
          <a:p>
            <a:pPr>
              <a:buFont typeface="Arial" panose="020B0604020202020204" pitchFamily="34" charset="0"/>
              <a:buChar char="•"/>
            </a:pPr>
            <a:r>
              <a:rPr lang="en-CA"/>
              <a:t>"HRD-positive patients, especially those with BRCA mutations, derive the most benefit from PARP inhibitors like </a:t>
            </a:r>
            <a:r>
              <a:rPr lang="en-CA" err="1"/>
              <a:t>olaparib</a:t>
            </a:r>
            <a:r>
              <a:rPr lang="en-CA"/>
              <a:t>."</a:t>
            </a:r>
          </a:p>
          <a:p>
            <a:endParaRPr lang="en-CA"/>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8BF7E8-E6EC-40E1-B857-9431F2F6BD5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211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i="0" u="none"/>
              <a:t>Similar to PAOLA-1 in regards to prevalence, in PRIMA, approximately 50% of newly diagnosed ovarian cancer patients were HRD positive with 30% of patients having deleterious BRCA mutations and 21% were HRD positive (score ≥42), non-</a:t>
            </a:r>
            <a:r>
              <a:rPr lang="en-CA" i="0" u="none" err="1"/>
              <a:t>tBRCAm</a:t>
            </a:r>
            <a:r>
              <a:rPr lang="en-CA" i="0" u="none"/>
              <a:t> (n=152).</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i="0" u="none"/>
              <a:t>The HRD negative subgroup represented 34% of the patient population, while 15% of patients were HRD status unknown or not determined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0" u="none"/>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0" u="none"/>
          </a:p>
          <a:p>
            <a:pPr>
              <a:buFont typeface="Arial" panose="020B0604020202020204" pitchFamily="34" charset="0"/>
              <a:buChar char="•"/>
            </a:pPr>
            <a:r>
              <a:rPr lang="en-CA"/>
              <a:t>This slide highlights HRD status findings from the PRIMA study, similar to PAOLA-1."</a:t>
            </a:r>
          </a:p>
          <a:p>
            <a:r>
              <a:rPr lang="en-CA" b="1"/>
              <a:t>2. Key Points:</a:t>
            </a:r>
          </a:p>
          <a:p>
            <a:pPr>
              <a:buFont typeface="Arial" panose="020B0604020202020204" pitchFamily="34" charset="0"/>
              <a:buChar char="•"/>
            </a:pPr>
            <a:r>
              <a:rPr lang="en-CA" b="1"/>
              <a:t>HRD-Positive Patients</a:t>
            </a:r>
            <a:r>
              <a:rPr lang="en-CA"/>
              <a:t>:</a:t>
            </a:r>
          </a:p>
          <a:p>
            <a:pPr marL="742950" lvl="1" indent="-285750">
              <a:buFont typeface="Arial" panose="020B0604020202020204" pitchFamily="34" charset="0"/>
              <a:buChar char="•"/>
            </a:pPr>
            <a:r>
              <a:rPr lang="en-CA"/>
              <a:t>"51% of patients were HRD-positive, with 30% having </a:t>
            </a:r>
            <a:r>
              <a:rPr lang="en-CA" err="1"/>
              <a:t>tBRCAm</a:t>
            </a:r>
            <a:r>
              <a:rPr lang="en-CA"/>
              <a:t> and 21% HRD-positive without BRCA mutations."</a:t>
            </a:r>
          </a:p>
          <a:p>
            <a:pPr>
              <a:buFont typeface="Arial" panose="020B0604020202020204" pitchFamily="34" charset="0"/>
              <a:buChar char="•"/>
            </a:pPr>
            <a:r>
              <a:rPr lang="en-CA" b="1"/>
              <a:t>HRD-Negative and Unknown Status</a:t>
            </a:r>
            <a:r>
              <a:rPr lang="en-CA"/>
              <a:t>:</a:t>
            </a:r>
          </a:p>
          <a:p>
            <a:pPr marL="742950" lvl="1" indent="-285750">
              <a:buFont typeface="Arial" panose="020B0604020202020204" pitchFamily="34" charset="0"/>
              <a:buChar char="•"/>
            </a:pPr>
            <a:r>
              <a:rPr lang="en-CA"/>
              <a:t>"34% of patients were HRD-negative, and 15% had unknown HRD status."</a:t>
            </a:r>
          </a:p>
          <a:p>
            <a:r>
              <a:rPr lang="en-CA" b="1"/>
              <a:t>3. Takeaway:</a:t>
            </a:r>
          </a:p>
          <a:p>
            <a:pPr>
              <a:buFont typeface="Arial" panose="020B0604020202020204" pitchFamily="34" charset="0"/>
              <a:buChar char="•"/>
            </a:pPr>
            <a:r>
              <a:rPr lang="en-CA"/>
              <a:t>"Like PAOLA-1, HRD status played a critical role in stratifying patients for treatment in PRIMA."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0" u="none"/>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0" u="non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72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a:t>Within the HRD positive population including </a:t>
            </a:r>
            <a:r>
              <a:rPr lang="en-CA" err="1"/>
              <a:t>BRCAm</a:t>
            </a:r>
            <a:r>
              <a:rPr lang="en-CA"/>
              <a:t> patients, the median duration of progression free survival was 22.1 months in the niraparib group and 10.9 months in the placebo group with a (hazard ratio, 0.40; 95% CI, 0.27 to 0.62)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a:p>
          <a:p>
            <a:pPr marL="0" marR="0" lvl="0" indent="0" algn="l" defTabSz="457200" rtl="0" eaLnBrk="1" fontAlgn="auto" latinLnBrk="0" hangingPunct="1">
              <a:lnSpc>
                <a:spcPct val="100000"/>
              </a:lnSpc>
              <a:spcBef>
                <a:spcPts val="0"/>
              </a:spcBef>
              <a:spcAft>
                <a:spcPts val="0"/>
              </a:spcAft>
              <a:buClrTx/>
              <a:buSzTx/>
              <a:buFontTx/>
              <a:buNone/>
              <a:tabLst/>
              <a:defRPr/>
            </a:pPr>
            <a:r>
              <a:rPr lang="en-CA"/>
              <a:t>For the HRD positive subgroup excluding BRCA mutated patients  the median PFS was 19.6 months and 8.2 months with an HR of 0.50.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a:p>
          <a:p>
            <a:pPr marL="0" marR="0" lvl="0" indent="0" algn="l" defTabSz="457200" rtl="0" eaLnBrk="1" fontAlgn="auto" latinLnBrk="0" hangingPunct="1">
              <a:lnSpc>
                <a:spcPct val="100000"/>
              </a:lnSpc>
              <a:spcBef>
                <a:spcPts val="0"/>
              </a:spcBef>
              <a:spcAft>
                <a:spcPts val="0"/>
              </a:spcAft>
              <a:buClrTx/>
              <a:buSzTx/>
              <a:buFontTx/>
              <a:buNone/>
              <a:tabLst/>
              <a:defRPr/>
            </a:pPr>
            <a:r>
              <a:rPr lang="en-CA"/>
              <a:t>In the HRD negative , the median duration of progression-free survival was 8.1 months in the niraparib group and 5.4 months in the placebo group with a hazard ratio of 0.68.</a:t>
            </a:r>
          </a:p>
          <a:p>
            <a:pPr marL="0" marR="0" lvl="0" indent="0" algn="l" defTabSz="457200" rtl="0" eaLnBrk="1" fontAlgn="auto" latinLnBrk="0" hangingPunct="1">
              <a:lnSpc>
                <a:spcPct val="100000"/>
              </a:lnSpc>
              <a:spcBef>
                <a:spcPts val="0"/>
              </a:spcBef>
              <a:spcAft>
                <a:spcPts val="0"/>
              </a:spcAft>
              <a:buClrTx/>
              <a:buSzTx/>
              <a:buFontTx/>
              <a:buNone/>
              <a:tabLst/>
              <a:defRPr/>
            </a:pPr>
            <a:r>
              <a:rPr lang="en-CA" i="0" u="none"/>
              <a:t>One additional point</a:t>
            </a:r>
            <a:r>
              <a:rPr lang="en-GB" i="0" u="none"/>
              <a:t>, as covered in previous training by Richard Davidson, this HRD negative data is not a KM curve. It is an adjusted analysis for which we do not know the methodology used. It’s also interesting to note that the HRD unknowns (n=111) do not behave like the negatives (HR = 0.85). We still don’t know the real data for this population. More information can be covered in a separate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i="0" u="none"/>
          </a:p>
          <a:p>
            <a:pPr marR="1140"/>
            <a:r>
              <a:rPr lang="en-CA" sz="1200" b="0" i="0" u="none" strike="noStrike" baseline="0">
                <a:solidFill>
                  <a:srgbClr val="000000"/>
                </a:solidFill>
                <a:latin typeface="Arial" panose="020B0604020202020204" pitchFamily="34" charset="0"/>
              </a:rPr>
              <a:t>If we come back to the question of HRD scar test performance in PAOLA-1 versus PRIMA, it important to note that PAOLA-1 is the only PARP inhibitor maintenance study to include patients receiving bevacizumab, where the inclusion of bevacizumab maintenance increases the performance of the control arm (vs. placebo as in PRIMA) and sets a higher bar for comparison to the treatment arm, which may lead to dilution of marginal clinical effect of PARP inhibition in the HRD negative population</a:t>
            </a:r>
            <a:r>
              <a:rPr lang="en-CA" sz="800" b="0" i="0" u="none" strike="noStrike" baseline="30000">
                <a:solidFill>
                  <a:srgbClr val="000000"/>
                </a:solidFill>
                <a:latin typeface="Arial" panose="020B0604020202020204" pitchFamily="34" charset="0"/>
              </a:rPr>
              <a:t>. </a:t>
            </a:r>
          </a:p>
          <a:p>
            <a:pPr marR="1140"/>
            <a:r>
              <a:rPr lang="en-CA" sz="1200" b="0" i="0" u="none" strike="noStrike" baseline="0">
                <a:solidFill>
                  <a:srgbClr val="000000"/>
                </a:solidFill>
                <a:latin typeface="Arial" panose="020B0604020202020204" pitchFamily="34" charset="0"/>
              </a:rPr>
              <a:t>In summary, it is plausible that in a more heterogenous population in PAOLA-1 (vs. a platinum enriched population in PSR OC), the ability of the Myriad HRD test to discriminate between those who benefit is improved</a:t>
            </a:r>
          </a:p>
          <a:p>
            <a:pPr marR="1140"/>
            <a:endParaRPr lang="en-CA" sz="1200" b="0" i="0" u="none" strike="noStrike" baseline="0">
              <a:solidFill>
                <a:srgbClr val="000000"/>
              </a:solidFill>
              <a:latin typeface="Arial" panose="020B0604020202020204" pitchFamily="34" charset="0"/>
            </a:endParaRPr>
          </a:p>
          <a:p>
            <a:pPr>
              <a:buFont typeface="Arial" panose="020B0604020202020204" pitchFamily="34" charset="0"/>
              <a:buChar char="•"/>
            </a:pPr>
            <a:r>
              <a:rPr lang="en-CA"/>
              <a:t>This slide shows progression-free survival (PFS) benefits observed with niraparib in HRD-positive patients in the PRIMA study."</a:t>
            </a:r>
          </a:p>
          <a:p>
            <a:r>
              <a:rPr lang="en-CA" b="1"/>
              <a:t>2. Key Points:</a:t>
            </a:r>
          </a:p>
          <a:p>
            <a:pPr>
              <a:buFont typeface="Arial" panose="020B0604020202020204" pitchFamily="34" charset="0"/>
              <a:buChar char="•"/>
            </a:pPr>
            <a:r>
              <a:rPr lang="en-CA" b="1"/>
              <a:t>HRD-Positive, Including </a:t>
            </a:r>
            <a:r>
              <a:rPr lang="en-CA" b="1" err="1"/>
              <a:t>BRCAm</a:t>
            </a:r>
            <a:r>
              <a:rPr lang="en-CA"/>
              <a:t>:</a:t>
            </a:r>
          </a:p>
          <a:p>
            <a:pPr marL="742950" lvl="1" indent="-285750">
              <a:buFont typeface="Arial" panose="020B0604020202020204" pitchFamily="34" charset="0"/>
              <a:buChar char="•"/>
            </a:pPr>
            <a:r>
              <a:rPr lang="en-CA"/>
              <a:t>"A significant PFS benefit was observed (HR 0.40; median PFS improvement of 13.6 months vs. placebo)."</a:t>
            </a:r>
          </a:p>
          <a:p>
            <a:pPr>
              <a:buFont typeface="Arial" panose="020B0604020202020204" pitchFamily="34" charset="0"/>
              <a:buChar char="•"/>
            </a:pPr>
            <a:r>
              <a:rPr lang="en-CA" b="1"/>
              <a:t>HRD-Positive, Excluding </a:t>
            </a:r>
            <a:r>
              <a:rPr lang="en-CA" b="1" err="1"/>
              <a:t>BRCAm</a:t>
            </a:r>
            <a:r>
              <a:rPr lang="en-CA"/>
              <a:t>:</a:t>
            </a:r>
          </a:p>
          <a:p>
            <a:pPr marL="742950" lvl="1" indent="-285750">
              <a:buFont typeface="Arial" panose="020B0604020202020204" pitchFamily="34" charset="0"/>
              <a:buChar char="•"/>
            </a:pPr>
            <a:r>
              <a:rPr lang="en-CA"/>
              <a:t>"HRD-positive patients without BRCA mutations also benefited (HR 0.50)."</a:t>
            </a:r>
          </a:p>
          <a:p>
            <a:pPr>
              <a:buFont typeface="Arial" panose="020B0604020202020204" pitchFamily="34" charset="0"/>
              <a:buChar char="•"/>
            </a:pPr>
            <a:r>
              <a:rPr lang="en-CA" b="1"/>
              <a:t>HRD-Negative</a:t>
            </a:r>
            <a:r>
              <a:rPr lang="en-CA"/>
              <a:t>:</a:t>
            </a:r>
          </a:p>
          <a:p>
            <a:pPr marL="742950" lvl="1" indent="-285750">
              <a:buFont typeface="Arial" panose="020B0604020202020204" pitchFamily="34" charset="0"/>
              <a:buChar char="•"/>
            </a:pPr>
            <a:r>
              <a:rPr lang="en-CA"/>
              <a:t>"HRD-negative patients showed a modest PFS benefit (HR 0.68)."</a:t>
            </a:r>
          </a:p>
          <a:p>
            <a:r>
              <a:rPr lang="en-CA" b="1"/>
              <a:t>3. Clinical Relevance:</a:t>
            </a:r>
          </a:p>
          <a:p>
            <a:pPr>
              <a:buFont typeface="Arial" panose="020B0604020202020204" pitchFamily="34" charset="0"/>
              <a:buChar char="•"/>
            </a:pPr>
            <a:r>
              <a:rPr lang="en-CA"/>
              <a:t>"HRD status is a key biomarker for identifying patients who will respond to niraparib."</a:t>
            </a:r>
          </a:p>
          <a:p>
            <a:pPr marR="1140"/>
            <a:endParaRPr lang="en-CA" sz="1200" b="0" i="0" u="none" strike="noStrike" baseline="0">
              <a:solidFill>
                <a:srgbClr val="000000"/>
              </a:solidFill>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i="0" u="none"/>
          </a:p>
          <a:p>
            <a:pPr marL="0" marR="0" lvl="0" indent="0" algn="l" defTabSz="457200" rtl="0" eaLnBrk="1" fontAlgn="auto" latinLnBrk="0" hangingPunct="1">
              <a:lnSpc>
                <a:spcPct val="100000"/>
              </a:lnSpc>
              <a:spcBef>
                <a:spcPts val="0"/>
              </a:spcBef>
              <a:spcAft>
                <a:spcPts val="0"/>
              </a:spcAft>
              <a:buClrTx/>
              <a:buSzTx/>
              <a:buFontTx/>
              <a:buNone/>
              <a:tabLst/>
              <a:defRPr/>
            </a:pPr>
            <a:endParaRPr lang="en-GB" i="0" u="non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76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a:t>Ovarian cancer is not a single disease but rather a group of distinct subtypes, each with unique features and implications for </a:t>
            </a:r>
            <a:r>
              <a:rPr lang="en-CA" dirty="0" err="1"/>
              <a:t>treatment."HGSOC</a:t>
            </a:r>
            <a:r>
              <a:rPr lang="en-CA" dirty="0"/>
              <a:t>, classified as a </a:t>
            </a:r>
            <a:r>
              <a:rPr lang="en-CA" b="1" dirty="0"/>
              <a:t>Type II tumor</a:t>
            </a:r>
            <a:r>
              <a:rPr lang="en-CA" dirty="0"/>
              <a:t>, is associated with mutations in </a:t>
            </a:r>
            <a:r>
              <a:rPr lang="en-CA" b="1" dirty="0"/>
              <a:t>BRCA1/2</a:t>
            </a:r>
            <a:r>
              <a:rPr lang="en-CA" dirty="0"/>
              <a:t> and </a:t>
            </a:r>
            <a:r>
              <a:rPr lang="en-CA" b="1" dirty="0"/>
              <a:t>p53</a:t>
            </a:r>
            <a:r>
              <a:rPr lang="en-CA" dirty="0"/>
              <a:t>, as well as homologous recombination deficiencies (HRD).""It is often diagnosed at an advanced stage and linked to hereditary predispositions in 15%-25% of cases."</a:t>
            </a:r>
          </a:p>
          <a:p>
            <a:pPr marL="742950" lvl="1" indent="-285750">
              <a:buFont typeface="Arial" panose="020B0604020202020204" pitchFamily="34" charset="0"/>
              <a:buChar char="•"/>
            </a:pPr>
            <a:r>
              <a:rPr lang="en-CA" b="1" dirty="0"/>
              <a:t>LGSOC</a:t>
            </a:r>
            <a:r>
              <a:rPr lang="en-CA" dirty="0"/>
              <a:t>:</a:t>
            </a:r>
          </a:p>
          <a:p>
            <a:pPr marL="1143000" lvl="2" indent="-228600">
              <a:buFont typeface="Arial" panose="020B0604020202020204" pitchFamily="34" charset="0"/>
              <a:buChar char="•"/>
            </a:pPr>
            <a:r>
              <a:rPr lang="en-CA" dirty="0"/>
              <a:t>"LGSOC evolves from borderline tumors and has distinct features like mutations in the </a:t>
            </a:r>
            <a:r>
              <a:rPr lang="en-CA" b="1" dirty="0"/>
              <a:t>RAS</a:t>
            </a:r>
            <a:r>
              <a:rPr lang="en-CA" dirty="0"/>
              <a:t> and </a:t>
            </a:r>
            <a:r>
              <a:rPr lang="en-CA" b="1" dirty="0"/>
              <a:t>BRAF</a:t>
            </a:r>
            <a:r>
              <a:rPr lang="en-CA" dirty="0"/>
              <a:t> pathways."</a:t>
            </a:r>
          </a:p>
          <a:p>
            <a:pPr marL="742950" lvl="1" indent="-285750">
              <a:buFont typeface="Arial" panose="020B0604020202020204" pitchFamily="34" charset="0"/>
              <a:buChar char="•"/>
            </a:pPr>
            <a:r>
              <a:rPr lang="en-CA" b="1" dirty="0"/>
              <a:t>Clear Cell</a:t>
            </a:r>
            <a:r>
              <a:rPr lang="en-CA" dirty="0"/>
              <a:t>:</a:t>
            </a:r>
          </a:p>
          <a:p>
            <a:pPr marL="1143000" lvl="2" indent="-228600">
              <a:buFont typeface="Arial" panose="020B0604020202020204" pitchFamily="34" charset="0"/>
              <a:buChar char="•"/>
            </a:pPr>
            <a:r>
              <a:rPr lang="en-CA" dirty="0"/>
              <a:t>"Clear cell carcinoma often arises in the context of endometriosis and is associated with </a:t>
            </a:r>
            <a:r>
              <a:rPr lang="en-CA" b="1" dirty="0"/>
              <a:t>ARID1A mutations</a:t>
            </a:r>
            <a:r>
              <a:rPr lang="en-CA" dirty="0"/>
              <a:t>."</a:t>
            </a:r>
          </a:p>
          <a:p>
            <a:pPr marL="742950" lvl="1" indent="-285750">
              <a:buFont typeface="Arial" panose="020B0604020202020204" pitchFamily="34" charset="0"/>
              <a:buChar char="•"/>
            </a:pPr>
            <a:r>
              <a:rPr lang="en-CA" b="1" dirty="0"/>
              <a:t>Endometrioid</a:t>
            </a:r>
            <a:r>
              <a:rPr lang="en-CA" dirty="0"/>
              <a:t>:</a:t>
            </a:r>
          </a:p>
          <a:p>
            <a:pPr marL="1143000" lvl="2" indent="-228600">
              <a:buFont typeface="Arial" panose="020B0604020202020204" pitchFamily="34" charset="0"/>
              <a:buChar char="•"/>
            </a:pPr>
            <a:r>
              <a:rPr lang="en-CA" dirty="0"/>
              <a:t>"Similar to clear cell, endometrioid cancers can also be linked to endometriosis and show mutations in </a:t>
            </a:r>
            <a:r>
              <a:rPr lang="en-CA" b="1" dirty="0"/>
              <a:t>PIK3CA and ARID1A</a:t>
            </a:r>
            <a:r>
              <a:rPr lang="en-CA" dirty="0"/>
              <a:t>."</a:t>
            </a:r>
          </a:p>
          <a:p>
            <a:pPr marL="742950" lvl="1" indent="-285750">
              <a:buFont typeface="Arial" panose="020B0604020202020204" pitchFamily="34" charset="0"/>
              <a:buChar char="•"/>
            </a:pPr>
            <a:r>
              <a:rPr lang="en-CA" b="1" dirty="0"/>
              <a:t>Mucinous</a:t>
            </a:r>
            <a:r>
              <a:rPr lang="en-CA" dirty="0"/>
              <a:t>:</a:t>
            </a:r>
          </a:p>
          <a:p>
            <a:pPr marL="1143000" lvl="2" indent="-228600">
              <a:buFont typeface="Arial" panose="020B0604020202020204" pitchFamily="34" charset="0"/>
              <a:buChar char="•"/>
            </a:pPr>
            <a:r>
              <a:rPr lang="en-CA" dirty="0"/>
              <a:t>"Mucinous tumors are distinct in origin and exhibit </a:t>
            </a:r>
            <a:r>
              <a:rPr lang="en-CA" b="1" dirty="0"/>
              <a:t>KRAS mutations</a:t>
            </a:r>
            <a:r>
              <a:rPr lang="en-CA" dirty="0"/>
              <a:t>.”</a:t>
            </a:r>
          </a:p>
          <a:p>
            <a:pPr marL="1143000" lvl="2" indent="-228600">
              <a:buFont typeface="Arial" panose="020B0604020202020204" pitchFamily="34" charset="0"/>
              <a:buChar char="•"/>
            </a:pPr>
            <a:endParaRPr lang="en-CA" dirty="0"/>
          </a:p>
          <a:p>
            <a:pPr marL="1143000" lvl="2" indent="-228600">
              <a:buFont typeface="Arial" panose="020B0604020202020204" pitchFamily="34" charset="0"/>
              <a:buChar char="•"/>
            </a:pPr>
            <a:r>
              <a:rPr lang="en-CA" dirty="0"/>
              <a:t>In summary, ovarian cancer is a heterogeneous disease with distinct clinical and molecular profiles. By understanding these subtypes, we can tailor treatment strategies and improve patient survival."</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4</a:t>
            </a:fld>
            <a:endParaRPr lang="en-US"/>
          </a:p>
        </p:txBody>
      </p:sp>
    </p:spTree>
    <p:extLst>
      <p:ext uri="{BB962C8B-B14F-4D97-AF65-F5344CB8AC3E}">
        <p14:creationId xmlns:p14="http://schemas.microsoft.com/office/powerpoint/2010/main" val="1181586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a:t>This slide outlines the ideal pathway for collecting and processing samples for HRD testing."</a:t>
            </a:r>
          </a:p>
          <a:p>
            <a:r>
              <a:rPr lang="en-CA" b="1" dirty="0"/>
              <a:t>2. Key Steps:</a:t>
            </a:r>
          </a:p>
          <a:p>
            <a:pPr>
              <a:buFont typeface="Arial" panose="020B0604020202020204" pitchFamily="34" charset="0"/>
              <a:buChar char="•"/>
            </a:pPr>
            <a:r>
              <a:rPr lang="en-CA" b="1" dirty="0"/>
              <a:t>Sample Collection</a:t>
            </a:r>
            <a:r>
              <a:rPr lang="en-CA" dirty="0"/>
              <a:t>:</a:t>
            </a:r>
          </a:p>
          <a:p>
            <a:pPr marL="742950" lvl="1" indent="-285750">
              <a:buFont typeface="Arial" panose="020B0604020202020204" pitchFamily="34" charset="0"/>
              <a:buChar char="•"/>
            </a:pPr>
            <a:r>
              <a:rPr lang="en-CA" dirty="0"/>
              <a:t>"Physicians obtain consent and collect blood or tumor samples for BRCA and HRD testing."</a:t>
            </a:r>
          </a:p>
          <a:p>
            <a:pPr>
              <a:buFont typeface="Arial" panose="020B0604020202020204" pitchFamily="34" charset="0"/>
              <a:buChar char="•"/>
            </a:pPr>
            <a:r>
              <a:rPr lang="en-CA" b="1" dirty="0"/>
              <a:t>Analysis</a:t>
            </a:r>
            <a:r>
              <a:rPr lang="en-CA" dirty="0"/>
              <a:t>:</a:t>
            </a:r>
          </a:p>
          <a:p>
            <a:pPr marL="742950" lvl="1" indent="-285750">
              <a:buFont typeface="Arial" panose="020B0604020202020204" pitchFamily="34" charset="0"/>
              <a:buChar char="•"/>
            </a:pPr>
            <a:r>
              <a:rPr lang="en-CA" dirty="0"/>
              <a:t>"Pathologists prepare slides, and samples are analyzed using next-generation sequencing (NGS) for BRCA and HRD status."</a:t>
            </a:r>
          </a:p>
          <a:p>
            <a:pPr>
              <a:buFont typeface="Arial" panose="020B0604020202020204" pitchFamily="34" charset="0"/>
              <a:buChar char="•"/>
            </a:pPr>
            <a:r>
              <a:rPr lang="en-CA" b="1" dirty="0"/>
              <a:t>Report Generation</a:t>
            </a:r>
            <a:r>
              <a:rPr lang="en-CA" dirty="0"/>
              <a:t>:</a:t>
            </a:r>
          </a:p>
          <a:p>
            <a:pPr marL="742950" lvl="1" indent="-285750">
              <a:buFont typeface="Arial" panose="020B0604020202020204" pitchFamily="34" charset="0"/>
              <a:buChar char="•"/>
            </a:pPr>
            <a:r>
              <a:rPr lang="en-CA" dirty="0"/>
              <a:t>"Results are compiled into a comprehensive report for clinical decision-making."</a:t>
            </a:r>
          </a:p>
          <a:p>
            <a:r>
              <a:rPr lang="en-CA" b="1" dirty="0"/>
              <a:t>3. Takeaway:</a:t>
            </a:r>
          </a:p>
          <a:p>
            <a:pPr>
              <a:buFont typeface="Arial" panose="020B0604020202020204" pitchFamily="34" charset="0"/>
              <a:buChar char="•"/>
            </a:pPr>
            <a:r>
              <a:rPr lang="en-CA" dirty="0"/>
              <a:t>"Efficient processing ensures timely and accurate HRD status determination for treatment planning."</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31</a:t>
            </a:fld>
            <a:endParaRPr lang="en-US"/>
          </a:p>
        </p:txBody>
      </p:sp>
    </p:spTree>
    <p:extLst>
      <p:ext uri="{BB962C8B-B14F-4D97-AF65-F5344CB8AC3E}">
        <p14:creationId xmlns:p14="http://schemas.microsoft.com/office/powerpoint/2010/main" val="3220335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a:t>"This summary slide consolidates the key findings about homologous recombination deficiency (HRD) testing and its clinical relevance in ovarian cancer."</a:t>
            </a:r>
          </a:p>
          <a:p>
            <a:r>
              <a:rPr lang="en-CA" b="1" dirty="0"/>
              <a:t>2. Section 1: Identification of HRD Tumors</a:t>
            </a:r>
          </a:p>
          <a:p>
            <a:pPr>
              <a:buFont typeface="Arial" panose="020B0604020202020204" pitchFamily="34" charset="0"/>
              <a:buChar char="•"/>
            </a:pPr>
            <a:r>
              <a:rPr lang="en-CA" dirty="0"/>
              <a:t>"First, HRD tumors in ovarian cancer can be identified through two approaches:</a:t>
            </a:r>
          </a:p>
          <a:p>
            <a:pPr marL="742950" lvl="1" indent="-285750">
              <a:buFont typeface="Arial" panose="020B0604020202020204" pitchFamily="34" charset="0"/>
              <a:buChar char="•"/>
            </a:pPr>
            <a:r>
              <a:rPr lang="en-CA" dirty="0"/>
              <a:t>Sequencing of genes involved in the HRR pathway, such as BRCA1 and BRCA2, which identifies the cause of HRD.</a:t>
            </a:r>
          </a:p>
          <a:p>
            <a:pPr marL="742950" lvl="1" indent="-285750">
              <a:buFont typeface="Arial" panose="020B0604020202020204" pitchFamily="34" charset="0"/>
              <a:buChar char="•"/>
            </a:pPr>
            <a:r>
              <a:rPr lang="en-CA" dirty="0"/>
              <a:t>Genomic scar tests, which assess the genomic instability resulting from HRD and reflect its phenotype."</a:t>
            </a:r>
          </a:p>
          <a:p>
            <a:r>
              <a:rPr lang="en-CA" b="1" dirty="0"/>
              <a:t>3. Section 2: Myriad HRD Genomic Scar Test</a:t>
            </a:r>
          </a:p>
          <a:p>
            <a:pPr>
              <a:buFont typeface="Arial" panose="020B0604020202020204" pitchFamily="34" charset="0"/>
              <a:buChar char="•"/>
            </a:pPr>
            <a:r>
              <a:rPr lang="en-CA" dirty="0"/>
              <a:t>"The Myriad HRD genomic scar test is a comprehensive tool for assessing HRD. It includes:</a:t>
            </a:r>
          </a:p>
          <a:p>
            <a:pPr marL="742950" lvl="1" indent="-285750">
              <a:buFont typeface="Arial" panose="020B0604020202020204" pitchFamily="34" charset="0"/>
              <a:buChar char="•"/>
            </a:pPr>
            <a:r>
              <a:rPr lang="en-CA" dirty="0"/>
              <a:t>Tumor BRCA analysis for germline and somatic mutations.</a:t>
            </a:r>
          </a:p>
          <a:p>
            <a:pPr marL="742950" lvl="1" indent="-285750">
              <a:buFont typeface="Arial" panose="020B0604020202020204" pitchFamily="34" charset="0"/>
              <a:buChar char="•"/>
            </a:pPr>
            <a:r>
              <a:rPr lang="en-CA" dirty="0"/>
              <a:t>Genomic Instability Status, which is based on three biomarkers:</a:t>
            </a:r>
          </a:p>
          <a:p>
            <a:pPr marL="1143000" lvl="2" indent="-228600">
              <a:buFont typeface="Arial" panose="020B0604020202020204" pitchFamily="34" charset="0"/>
              <a:buChar char="•"/>
            </a:pPr>
            <a:r>
              <a:rPr lang="en-CA" dirty="0"/>
              <a:t>Loss of Heterozygosity (LOH),</a:t>
            </a:r>
          </a:p>
          <a:p>
            <a:pPr marL="1143000" lvl="2" indent="-228600">
              <a:buFont typeface="Arial" panose="020B0604020202020204" pitchFamily="34" charset="0"/>
              <a:buChar char="•"/>
            </a:pPr>
            <a:r>
              <a:rPr lang="en-CA" dirty="0"/>
              <a:t>Large-Scale State Transitions (LST),</a:t>
            </a:r>
          </a:p>
          <a:p>
            <a:pPr marL="1143000" lvl="2" indent="-228600">
              <a:buFont typeface="Arial" panose="020B0604020202020204" pitchFamily="34" charset="0"/>
              <a:buChar char="•"/>
            </a:pPr>
            <a:r>
              <a:rPr lang="en-CA" dirty="0"/>
              <a:t>Telomeric Allelic Imbalance (TAI)."</a:t>
            </a:r>
          </a:p>
          <a:p>
            <a:r>
              <a:rPr lang="en-CA" b="1" dirty="0"/>
              <a:t>4. Section 3: Key Findings from PAOLA-1 and PRIMA Studies</a:t>
            </a:r>
          </a:p>
          <a:p>
            <a:pPr>
              <a:buFont typeface="Arial" panose="020B0604020202020204" pitchFamily="34" charset="0"/>
              <a:buChar char="•"/>
            </a:pPr>
            <a:r>
              <a:rPr lang="en-CA" dirty="0"/>
              <a:t>"The clinical impact of HRD status was clearly demonstrated in two key studies—PAOLA-1 and PRIMA:</a:t>
            </a:r>
          </a:p>
          <a:p>
            <a:pPr marL="742950" lvl="1" indent="-285750">
              <a:buFont typeface="Arial" panose="020B0604020202020204" pitchFamily="34" charset="0"/>
              <a:buChar char="•"/>
            </a:pPr>
            <a:r>
              <a:rPr lang="en-CA" dirty="0"/>
              <a:t>About </a:t>
            </a:r>
            <a:r>
              <a:rPr lang="en-CA" b="1" dirty="0"/>
              <a:t>50% of newly diagnosed ovarian cancer patients were HRD-positive</a:t>
            </a:r>
            <a:r>
              <a:rPr lang="en-CA" dirty="0"/>
              <a:t>, and these patients derived a substantial progression-free survival (PFS) benefit from PARP inhibitor therapy.</a:t>
            </a:r>
          </a:p>
          <a:p>
            <a:pPr marL="742950" lvl="1" indent="-285750">
              <a:buFont typeface="Arial" panose="020B0604020202020204" pitchFamily="34" charset="0"/>
              <a:buChar char="•"/>
            </a:pPr>
            <a:r>
              <a:rPr lang="en-CA" dirty="0"/>
              <a:t>In PAOLA-1, HRD-positive patients treated with olaparib and bevacizumab had an HR of 0.33 compared to placebo, with a </a:t>
            </a:r>
            <a:r>
              <a:rPr lang="en-CA" b="1" dirty="0"/>
              <a:t>2-year PFS rate of 66% versus 29%.</a:t>
            </a:r>
            <a:r>
              <a:rPr lang="en-CA" dirty="0"/>
              <a:t>"</a:t>
            </a:r>
          </a:p>
          <a:p>
            <a:r>
              <a:rPr lang="en-CA" b="1" dirty="0"/>
              <a:t>5. Closing Takeaway</a:t>
            </a:r>
          </a:p>
          <a:p>
            <a:pPr>
              <a:buFont typeface="Arial" panose="020B0604020202020204" pitchFamily="34" charset="0"/>
              <a:buChar char="•"/>
            </a:pPr>
            <a:r>
              <a:rPr lang="en-CA" dirty="0"/>
              <a:t>"These findings highlight the critical role of HRD testing in stratifying ovarian cancer patients for targeted therapies, optimizing outcomes by identifying those most likely to benefit from PARP inhibitors."</a:t>
            </a:r>
          </a:p>
          <a:p>
            <a:r>
              <a:rPr lang="en-CA" b="1" dirty="0"/>
              <a:t>Tips for Delivery:</a:t>
            </a:r>
          </a:p>
          <a:p>
            <a:pPr>
              <a:buFont typeface="+mj-lt"/>
              <a:buAutoNum type="arabicPeriod"/>
            </a:pPr>
            <a:r>
              <a:rPr lang="en-CA" b="1" dirty="0"/>
              <a:t>Emphasize Key Figures</a:t>
            </a:r>
            <a:r>
              <a:rPr lang="en-CA" dirty="0"/>
              <a:t>:</a:t>
            </a:r>
          </a:p>
          <a:p>
            <a:pPr marL="742950" lvl="1" indent="-285750">
              <a:buFont typeface="+mj-lt"/>
              <a:buAutoNum type="arabicPeriod"/>
            </a:pPr>
            <a:r>
              <a:rPr lang="en-CA" dirty="0"/>
              <a:t>Highlight the 50% HRD-positive rate and the significant PFS improvements with PARP inhibitors.</a:t>
            </a:r>
          </a:p>
          <a:p>
            <a:pPr>
              <a:buFont typeface="+mj-lt"/>
              <a:buAutoNum type="arabicPeriod"/>
            </a:pPr>
            <a:r>
              <a:rPr lang="en-CA" b="1" dirty="0"/>
              <a:t>Connect to Clinical Application</a:t>
            </a:r>
            <a:r>
              <a:rPr lang="en-CA" dirty="0"/>
              <a:t>:</a:t>
            </a:r>
          </a:p>
          <a:p>
            <a:pPr marL="742950" lvl="1" indent="-285750">
              <a:buFont typeface="+mj-lt"/>
              <a:buAutoNum type="arabicPeriod"/>
            </a:pPr>
            <a:r>
              <a:rPr lang="en-CA" dirty="0"/>
              <a:t>Explain how these insights can guide oncologists in personalizing treatment plans.</a:t>
            </a:r>
          </a:p>
          <a:p>
            <a:pPr>
              <a:buFont typeface="+mj-lt"/>
              <a:buAutoNum type="arabicPeriod"/>
            </a:pPr>
            <a:r>
              <a:rPr lang="en-CA" b="1" dirty="0"/>
              <a:t>Use a Logical Flow</a:t>
            </a:r>
            <a:r>
              <a:rPr lang="en-CA" dirty="0"/>
              <a:t>:</a:t>
            </a:r>
          </a:p>
          <a:p>
            <a:pPr marL="742950" lvl="1" indent="-285750">
              <a:buFont typeface="+mj-lt"/>
              <a:buAutoNum type="arabicPeriod"/>
            </a:pPr>
            <a:r>
              <a:rPr lang="en-CA" dirty="0"/>
              <a:t>Start with how HRD is identified, then discuss the Myriad test, and finally tie it to the clinical outcomes from major trials.</a:t>
            </a:r>
          </a:p>
          <a:p>
            <a:endParaRPr lang="en-CA"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8BF7E8-E6EC-40E1-B857-9431F2F6BD5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476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where the tumor is depicted as a lock, and the treatments are represented as keys. The glowing key signifies finding the correct treatment through genetic testing, making therapy more targeted and effective. Let me know if you need any adjustments!</a:t>
            </a:r>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33</a:t>
            </a:fld>
            <a:endParaRPr lang="en-US" dirty="0"/>
          </a:p>
        </p:txBody>
      </p:sp>
    </p:spTree>
    <p:extLst>
      <p:ext uri="{BB962C8B-B14F-4D97-AF65-F5344CB8AC3E}">
        <p14:creationId xmlns:p14="http://schemas.microsoft.com/office/powerpoint/2010/main" val="372811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err="1"/>
              <a:t>ocuses</a:t>
            </a:r>
            <a:r>
              <a:rPr lang="en-CA" dirty="0"/>
              <a:t> on the genetic alterations in high-grade serous ovarian cancer (HGSOC), which is the most common and aggressive subtype of ovarian cancer."</a:t>
            </a:r>
          </a:p>
          <a:p>
            <a:pPr>
              <a:buFont typeface="Arial" panose="020B0604020202020204" pitchFamily="34" charset="0"/>
              <a:buChar char="•"/>
            </a:pPr>
            <a:r>
              <a:rPr lang="en-CA" dirty="0"/>
              <a:t>"HGSOC is characterized by extensive genomic instability, as shown in the images on the left, and mutations in key tumor suppressor genes and oncogenes."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his chromosomal instability is a hallmark of HGSOC and contributes to tumor progression and therapeutic </a:t>
            </a:r>
            <a:r>
              <a:rPr lang="en-CA" dirty="0" err="1"/>
              <a:t>resistance."high</a:t>
            </a:r>
            <a:r>
              <a:rPr lang="en-CA" dirty="0"/>
              <a:t>-grade serous ovarian cancer is driven by mutations in multiple genes, including </a:t>
            </a:r>
            <a:r>
              <a:rPr lang="en-CA" b="1" dirty="0"/>
              <a:t>p53</a:t>
            </a:r>
            <a:r>
              <a:rPr lang="en-CA" dirty="0"/>
              <a:t>, which is mutated in over 96% of </a:t>
            </a:r>
            <a:r>
              <a:rPr lang="en-CA" dirty="0" err="1"/>
              <a:t>cases.""Other</a:t>
            </a:r>
            <a:r>
              <a:rPr lang="en-CA" dirty="0"/>
              <a:t> significant mutations include genes involved in DNA repair and tumor suppression, such as </a:t>
            </a:r>
            <a:r>
              <a:rPr lang="en-CA" b="1" dirty="0"/>
              <a:t>BRCA1, BRCA2, NF1, and RB1</a:t>
            </a:r>
            <a:r>
              <a:rPr lang="en-CA" dirty="0"/>
              <a:t>.""BRCA1/2 mutations are particularly important as they lead to homologous recombination deficiency (HRD), which increases sensitivity to platinum-based chemotherapy and PARP inhibitors."</a:t>
            </a:r>
          </a:p>
          <a:p>
            <a:pPr>
              <a:buFont typeface="Arial" panose="020B0604020202020204" pitchFamily="34" charset="0"/>
              <a:buChar char="•"/>
            </a:pPr>
            <a:r>
              <a:rPr lang="en-CA" dirty="0"/>
              <a:t>ear-universal presence of p53 mutations makes it a defining feature of HGSOC. These mutations disrupt cell cycle control and allow unchecked tumor growth."</a:t>
            </a:r>
          </a:p>
          <a:p>
            <a:pPr>
              <a:buFont typeface="Arial" panose="020B0604020202020204" pitchFamily="34" charset="0"/>
              <a:buChar char="•"/>
            </a:pPr>
            <a:r>
              <a:rPr lang="en-CA" b="1" dirty="0"/>
              <a:t>BRCA1/2 and </a:t>
            </a:r>
            <a:r>
              <a:rPr lang="en-CA" b="1" dirty="0" err="1"/>
              <a:t>HRD</a:t>
            </a:r>
            <a:r>
              <a:rPr lang="en-CA" dirty="0" err="1"/>
              <a:t>:"Mutations</a:t>
            </a:r>
            <a:r>
              <a:rPr lang="en-CA" dirty="0"/>
              <a:t> in BRCA1/2 impair DNA repair, creating a vulnerability that can be exploited therapeutically with PARP inhibitors."</a:t>
            </a:r>
          </a:p>
          <a:p>
            <a:pPr>
              <a:buFont typeface="Arial" panose="020B0604020202020204" pitchFamily="34" charset="0"/>
              <a:buChar char="•"/>
            </a:pPr>
            <a:r>
              <a:rPr lang="en-CA" dirty="0"/>
              <a:t>"HRD-positive tumors, including those with non-BRCA HRD mutations, also show better responses to DNA-damaging agents."</a:t>
            </a:r>
          </a:p>
          <a:p>
            <a:pPr>
              <a:buFont typeface="Arial" panose="020B0604020202020204" pitchFamily="34" charset="0"/>
              <a:buChar char="•"/>
            </a:pPr>
            <a:r>
              <a:rPr lang="en-CA" b="1" dirty="0"/>
              <a:t>Other </a:t>
            </a:r>
            <a:r>
              <a:rPr lang="en-CA" b="1" dirty="0" err="1"/>
              <a:t>Mutations</a:t>
            </a:r>
            <a:r>
              <a:rPr lang="en-CA" dirty="0" err="1"/>
              <a:t>:"Mutations</a:t>
            </a:r>
            <a:r>
              <a:rPr lang="en-CA" dirty="0"/>
              <a:t> in NF1 and RB1 further disrupt cell signaling and tumor suppression, contributing to the aggressive nature of HGSOC</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5</a:t>
            </a:fld>
            <a:endParaRPr lang="en-US"/>
          </a:p>
        </p:txBody>
      </p:sp>
    </p:spTree>
    <p:extLst>
      <p:ext uri="{BB962C8B-B14F-4D97-AF65-F5344CB8AC3E}">
        <p14:creationId xmlns:p14="http://schemas.microsoft.com/office/powerpoint/2010/main" val="157438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Approximately 50% of high grade serous EOC have alterations in HR repair genes and the numbers to the right represent the </a:t>
            </a:r>
            <a:r>
              <a:rPr lang="en-CA" sz="1200" b="0" i="0" kern="1200" dirty="0">
                <a:solidFill>
                  <a:schemeClr val="tx1"/>
                </a:solidFill>
                <a:effectLst/>
                <a:latin typeface="+mn-lt"/>
                <a:ea typeface="+mn-ea"/>
                <a:cs typeface="+mn-cs"/>
              </a:rPr>
              <a:t>frequency of genetic and epigenetic changes involving HR pathway genes. </a:t>
            </a:r>
            <a:r>
              <a:rPr lang="en-CA" sz="1200" b="1"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BRCA1 and 2 mutations of course are found in a large number of ovarian cancers but also other genes that are involved in the homologous recombination.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defects can be identified using different clinical and molecular biomarkers and the gene mutations are those detected by gene panel-based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buFont typeface="Arial" panose="020B0604020202020204" pitchFamily="34" charset="0"/>
              <a:buChar char="•"/>
            </a:pPr>
            <a:r>
              <a:rPr lang="en-CA" dirty="0"/>
              <a:t>This category includes genes with indirect or partial contributions to HRR impairment, such as:</a:t>
            </a:r>
          </a:p>
          <a:p>
            <a:pPr marL="742950" lvl="1" indent="-285750">
              <a:buFont typeface="Arial" panose="020B0604020202020204" pitchFamily="34" charset="0"/>
              <a:buChar char="•"/>
            </a:pPr>
            <a:r>
              <a:rPr lang="en-CA" b="1" dirty="0"/>
              <a:t>NER mutations (4%-8%)</a:t>
            </a:r>
            <a:r>
              <a:rPr lang="en-CA" dirty="0"/>
              <a:t>, which affect nucleotide excision repair.</a:t>
            </a:r>
          </a:p>
          <a:p>
            <a:pPr marL="742950" lvl="1" indent="-285750">
              <a:buFont typeface="Arial" panose="020B0604020202020204" pitchFamily="34" charset="0"/>
              <a:buChar char="•"/>
            </a:pPr>
            <a:r>
              <a:rPr lang="en-CA" b="1" dirty="0"/>
              <a:t>MMR mutations (3%)</a:t>
            </a:r>
            <a:r>
              <a:rPr lang="en-CA" dirty="0"/>
              <a:t>, involved in mismatch repair.”</a:t>
            </a:r>
          </a:p>
          <a:p>
            <a:pPr marL="742950" lvl="1" indent="-285750">
              <a:buFont typeface="Arial" panose="020B0604020202020204" pitchFamily="34" charset="0"/>
              <a:buChar char="•"/>
            </a:pPr>
            <a:r>
              <a:rPr lang="en-CA" dirty="0"/>
              <a:t>Approximately </a:t>
            </a:r>
            <a:r>
              <a:rPr lang="en-CA" b="1" dirty="0"/>
              <a:t>15%</a:t>
            </a:r>
            <a:r>
              <a:rPr lang="en-CA" dirty="0"/>
              <a:t> of cases show </a:t>
            </a:r>
            <a:r>
              <a:rPr lang="en-CA" b="1" dirty="0"/>
              <a:t>Cyclin E1 amplification</a:t>
            </a:r>
            <a:r>
              <a:rPr lang="en-CA" dirty="0"/>
              <a:t>, while </a:t>
            </a:r>
            <a:r>
              <a:rPr lang="en-CA" b="1" dirty="0"/>
              <a:t>7%</a:t>
            </a:r>
            <a:r>
              <a:rPr lang="en-CA" dirty="0"/>
              <a:t> involve </a:t>
            </a:r>
            <a:r>
              <a:rPr lang="en-CA" b="1" dirty="0"/>
              <a:t>PTEN homozygous loss</a:t>
            </a:r>
            <a:r>
              <a:rPr lang="en-CA" dirty="0"/>
              <a:t>, indicating intact HRR pathways but alternative drivers of cancer progression."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Why is this classification important? Because it directly influences how we treat ovarian cancer."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75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9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b="1" dirty="0"/>
              <a:t>Blood Testing</a:t>
            </a:r>
            <a:r>
              <a:rPr lang="en-CA" dirty="0"/>
              <a:t>:</a:t>
            </a:r>
          </a:p>
          <a:p>
            <a:pPr marL="742950" lvl="1" indent="-285750">
              <a:buFont typeface="Arial" panose="020B0604020202020204" pitchFamily="34" charset="0"/>
              <a:buChar char="•"/>
            </a:pPr>
            <a:r>
              <a:rPr lang="en-CA" dirty="0"/>
              <a:t>"Blood testing detects only germline BRCA mutations."</a:t>
            </a:r>
          </a:p>
          <a:p>
            <a:pPr marL="742950" lvl="1" indent="-285750">
              <a:buFont typeface="Arial" panose="020B0604020202020204" pitchFamily="34" charset="0"/>
              <a:buChar char="•"/>
            </a:pPr>
            <a:r>
              <a:rPr lang="en-CA" dirty="0"/>
              <a:t>"A negative result does not rule out the presence of somatic BRCA mutations, which may still influence treatment."</a:t>
            </a:r>
          </a:p>
          <a:p>
            <a:pPr>
              <a:buFont typeface="Arial" panose="020B0604020202020204" pitchFamily="34" charset="0"/>
              <a:buChar char="•"/>
            </a:pPr>
            <a:r>
              <a:rPr lang="en-CA" b="1" dirty="0"/>
              <a:t>Tumor Testing</a:t>
            </a:r>
            <a:r>
              <a:rPr lang="en-CA" dirty="0"/>
              <a:t>:</a:t>
            </a:r>
          </a:p>
          <a:p>
            <a:pPr marL="742950" lvl="1" indent="-285750">
              <a:buFont typeface="Arial" panose="020B0604020202020204" pitchFamily="34" charset="0"/>
              <a:buChar char="•"/>
            </a:pPr>
            <a:r>
              <a:rPr lang="en-CA" dirty="0"/>
              <a:t>"Tumor testing can identify both somatic and germline BRCA mutations."</a:t>
            </a:r>
          </a:p>
          <a:p>
            <a:pPr marL="742950" lvl="1" indent="-285750">
              <a:buFont typeface="Arial" panose="020B0604020202020204" pitchFamily="34" charset="0"/>
              <a:buChar char="•"/>
            </a:pPr>
            <a:r>
              <a:rPr lang="en-CA" dirty="0"/>
              <a:t>"However, tumor testing alone cannot differentiate whether a mutation is inherited or acquired, requiring further confirmation via blood testing if a mutation is found."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E0C3E6-41E8-44B8-AC18-089E53284C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377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b="1" dirty="0"/>
              <a:t>Tumor </a:t>
            </a:r>
            <a:r>
              <a:rPr lang="en-CA" b="1" dirty="0" err="1"/>
              <a:t>Testing</a:t>
            </a:r>
            <a:r>
              <a:rPr lang="en-CA" dirty="0" err="1"/>
              <a:t>:"Approximately</a:t>
            </a:r>
            <a:r>
              <a:rPr lang="en-CA" dirty="0"/>
              <a:t> </a:t>
            </a:r>
            <a:r>
              <a:rPr lang="en-CA" b="1" dirty="0"/>
              <a:t>50% of women</a:t>
            </a:r>
            <a:r>
              <a:rPr lang="en-CA" dirty="0"/>
              <a:t> with ovarian cancer have HRD positivity, detected through genomic instability tests like LOH, TAI, or LST, which include BRCA."</a:t>
            </a:r>
          </a:p>
          <a:p>
            <a:pPr>
              <a:buFont typeface="Arial" panose="020B0604020202020204" pitchFamily="34" charset="0"/>
              <a:buChar char="•"/>
            </a:pPr>
            <a:r>
              <a:rPr lang="en-CA" dirty="0"/>
              <a:t>"About </a:t>
            </a:r>
            <a:r>
              <a:rPr lang="en-CA" b="1" dirty="0"/>
              <a:t>35% of women</a:t>
            </a:r>
            <a:r>
              <a:rPr lang="en-CA" dirty="0"/>
              <a:t> are identified as HRR-mutated via gene panel testing, and </a:t>
            </a:r>
            <a:r>
              <a:rPr lang="en-CA" b="1" dirty="0"/>
              <a:t>22% test positive for BRCA mutations in tumor samples.</a:t>
            </a:r>
            <a:r>
              <a:rPr lang="en-CA" dirty="0"/>
              <a:t>"</a:t>
            </a:r>
          </a:p>
          <a:p>
            <a:pPr>
              <a:buFont typeface="Arial" panose="020B0604020202020204" pitchFamily="34" charset="0"/>
              <a:buChar char="•"/>
            </a:pPr>
            <a:r>
              <a:rPr lang="en-CA" b="1" dirty="0"/>
              <a:t>Blood </a:t>
            </a:r>
            <a:r>
              <a:rPr lang="en-CA" b="1" dirty="0" err="1"/>
              <a:t>Testing</a:t>
            </a:r>
            <a:r>
              <a:rPr lang="en-CA" dirty="0" err="1"/>
              <a:t>:"Around</a:t>
            </a:r>
            <a:r>
              <a:rPr lang="en-CA" dirty="0"/>
              <a:t> </a:t>
            </a:r>
            <a:r>
              <a:rPr lang="en-CA" b="1" dirty="0"/>
              <a:t>15% of women</a:t>
            </a:r>
            <a:r>
              <a:rPr lang="en-CA" dirty="0"/>
              <a:t> have germline BRCA mutations, detectable through blood testing."</a:t>
            </a:r>
          </a:p>
          <a:p>
            <a:pPr>
              <a:buFont typeface="Arial" panose="020B0604020202020204" pitchFamily="34" charset="0"/>
              <a:buChar char="•"/>
            </a:pPr>
            <a:r>
              <a:rPr lang="en-CA" dirty="0"/>
              <a:t>"This lower percentage underscores the importance of tumor testing for somatic mutations that blood tests cannot identify."</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9</a:t>
            </a:fld>
            <a:endParaRPr lang="en-US"/>
          </a:p>
        </p:txBody>
      </p:sp>
    </p:spTree>
    <p:extLst>
      <p:ext uri="{BB962C8B-B14F-4D97-AF65-F5344CB8AC3E}">
        <p14:creationId xmlns:p14="http://schemas.microsoft.com/office/powerpoint/2010/main" val="3091210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CA" b="1" dirty="0"/>
              <a:t>Explanation of Each Question</a:t>
            </a:r>
            <a:r>
              <a:rPr lang="en-CA" dirty="0"/>
              <a:t>:</a:t>
            </a:r>
          </a:p>
          <a:p>
            <a:pPr marL="742950" lvl="1" indent="-285750">
              <a:buFont typeface="+mj-lt"/>
              <a:buAutoNum type="arabicPeriod"/>
            </a:pPr>
            <a:r>
              <a:rPr lang="en-CA" b="1" dirty="0"/>
              <a:t>Who</a:t>
            </a:r>
            <a:r>
              <a:rPr lang="en-CA" dirty="0"/>
              <a:t>:</a:t>
            </a:r>
          </a:p>
          <a:p>
            <a:pPr marL="1143000" lvl="2" indent="-228600">
              <a:buFont typeface="+mj-lt"/>
              <a:buAutoNum type="arabicPeriod"/>
            </a:pPr>
            <a:r>
              <a:rPr lang="en-CA" dirty="0"/>
              <a:t>"Genetic testing is recommended for </a:t>
            </a:r>
            <a:r>
              <a:rPr lang="en-CA" b="1" dirty="0"/>
              <a:t>all women</a:t>
            </a:r>
            <a:r>
              <a:rPr lang="en-CA" dirty="0"/>
              <a:t> diagnosed with ovarian cancer, regardless of family history, as mutations can occur even in the absence of a known hereditary link."</a:t>
            </a:r>
          </a:p>
          <a:p>
            <a:pPr marL="742950" lvl="1" indent="-285750">
              <a:buFont typeface="+mj-lt"/>
              <a:buAutoNum type="arabicPeriod"/>
            </a:pPr>
            <a:r>
              <a:rPr lang="en-CA" b="1" dirty="0"/>
              <a:t>What</a:t>
            </a:r>
            <a:r>
              <a:rPr lang="en-CA" dirty="0"/>
              <a:t>:</a:t>
            </a:r>
          </a:p>
          <a:p>
            <a:pPr marL="1143000" lvl="2" indent="-228600">
              <a:buFont typeface="+mj-lt"/>
              <a:buAutoNum type="arabicPeriod"/>
            </a:pPr>
            <a:r>
              <a:rPr lang="en-CA" dirty="0"/>
              <a:t>"Testing focuses on distinguishing between </a:t>
            </a:r>
            <a:r>
              <a:rPr lang="en-CA" b="1" dirty="0"/>
              <a:t>germline mutations</a:t>
            </a:r>
            <a:r>
              <a:rPr lang="en-CA" dirty="0"/>
              <a:t>, inherited and present in all cells, versus </a:t>
            </a:r>
            <a:r>
              <a:rPr lang="en-CA" b="1" dirty="0"/>
              <a:t>somatic mutations</a:t>
            </a:r>
            <a:r>
              <a:rPr lang="en-CA" dirty="0"/>
              <a:t>, which are acquired and confined to tumors."</a:t>
            </a:r>
          </a:p>
          <a:p>
            <a:pPr marL="742950" lvl="1" indent="-285750">
              <a:buFont typeface="+mj-lt"/>
              <a:buAutoNum type="arabicPeriod"/>
            </a:pPr>
            <a:r>
              <a:rPr lang="en-CA" b="1" dirty="0"/>
              <a:t>Where</a:t>
            </a:r>
            <a:r>
              <a:rPr lang="en-CA" dirty="0"/>
              <a:t>:</a:t>
            </a:r>
          </a:p>
          <a:p>
            <a:pPr marL="1143000" lvl="2" indent="-228600">
              <a:buFont typeface="+mj-lt"/>
              <a:buAutoNum type="arabicPeriod"/>
            </a:pPr>
            <a:r>
              <a:rPr lang="en-CA" dirty="0"/>
              <a:t>"Genetic testing should be conducted in collaboration with a </a:t>
            </a:r>
            <a:r>
              <a:rPr lang="en-CA" b="1" dirty="0"/>
              <a:t>genetic counselor</a:t>
            </a:r>
            <a:r>
              <a:rPr lang="en-CA" dirty="0"/>
              <a:t> or a qualified healthcare provider to ensure proper interpretation and care."</a:t>
            </a:r>
          </a:p>
          <a:p>
            <a:pPr marL="742950" lvl="1" indent="-285750">
              <a:buFont typeface="+mj-lt"/>
              <a:buAutoNum type="arabicPeriod"/>
            </a:pPr>
            <a:r>
              <a:rPr lang="en-CA" b="1" dirty="0"/>
              <a:t>When</a:t>
            </a:r>
            <a:r>
              <a:rPr lang="en-CA" dirty="0"/>
              <a:t>:</a:t>
            </a:r>
          </a:p>
          <a:p>
            <a:pPr marL="1143000" lvl="2" indent="-228600">
              <a:buFont typeface="+mj-lt"/>
              <a:buAutoNum type="arabicPeriod"/>
            </a:pPr>
            <a:r>
              <a:rPr lang="en-CA" dirty="0"/>
              <a:t>"The earlier, the better—testing should ideally occur at the time of diagnosis or before starting treatment to guide therapeutic decisions."</a:t>
            </a:r>
          </a:p>
          <a:p>
            <a:pPr marL="742950" lvl="1" indent="-285750">
              <a:buFont typeface="+mj-lt"/>
              <a:buAutoNum type="arabicPeriod"/>
            </a:pPr>
            <a:r>
              <a:rPr lang="en-CA" b="1" dirty="0"/>
              <a:t>Why</a:t>
            </a:r>
            <a:r>
              <a:rPr lang="en-CA" dirty="0"/>
              <a:t>:</a:t>
            </a:r>
          </a:p>
          <a:p>
            <a:pPr marL="1143000" lvl="2" indent="-228600">
              <a:buFont typeface="+mj-lt"/>
              <a:buAutoNum type="arabicPeriod"/>
            </a:pPr>
            <a:r>
              <a:rPr lang="en-CA" dirty="0"/>
              <a:t>"Identifying mutations has </a:t>
            </a:r>
            <a:r>
              <a:rPr lang="en-CA" b="1" dirty="0"/>
              <a:t>multiple implications</a:t>
            </a:r>
            <a:r>
              <a:rPr lang="en-CA" dirty="0"/>
              <a:t>, including prognosis, treatment selection, and familial risk assessment."</a:t>
            </a:r>
          </a:p>
          <a:p>
            <a:pPr marL="742950" lvl="1" indent="-285750">
              <a:buFont typeface="+mj-lt"/>
              <a:buAutoNum type="arabicPeriod"/>
            </a:pPr>
            <a:r>
              <a:rPr lang="en-CA" b="1" dirty="0"/>
              <a:t>How</a:t>
            </a:r>
            <a:r>
              <a:rPr lang="en-CA" dirty="0"/>
              <a:t>:</a:t>
            </a:r>
          </a:p>
          <a:p>
            <a:pPr marL="1143000" lvl="2" indent="-228600">
              <a:buFont typeface="+mj-lt"/>
              <a:buAutoNum type="arabicPeriod"/>
            </a:pPr>
            <a:r>
              <a:rPr lang="en-CA" dirty="0"/>
              <a:t>"Testing can range from single-gene tests like BRCA1/2 to broader </a:t>
            </a:r>
            <a:r>
              <a:rPr lang="en-CA" b="1" dirty="0"/>
              <a:t>multigene panels</a:t>
            </a:r>
            <a:r>
              <a:rPr lang="en-CA" dirty="0"/>
              <a:t>, which also assess other DNA repair genes."</a:t>
            </a:r>
          </a:p>
          <a:p>
            <a:pPr>
              <a:buFont typeface="+mj-lt"/>
              <a:buAutoNum type="arabicPeriod"/>
            </a:pPr>
            <a:r>
              <a:rPr lang="en-CA" b="1" dirty="0"/>
              <a:t>Closing Statement</a:t>
            </a:r>
            <a:r>
              <a:rPr lang="en-CA" dirty="0"/>
              <a:t>:</a:t>
            </a:r>
          </a:p>
          <a:p>
            <a:pPr marL="742950" lvl="1" indent="-285750">
              <a:buFont typeface="+mj-lt"/>
              <a:buAutoNum type="arabicPeriod"/>
            </a:pPr>
            <a:r>
              <a:rPr lang="en-CA" dirty="0"/>
              <a:t>"This framework ensures a comprehensive approach to genetic testing, maximizing its impact on patient outcomes and family risk management."</a:t>
            </a:r>
          </a:p>
          <a:p>
            <a:endParaRPr lang="en-US" dirty="0"/>
          </a:p>
        </p:txBody>
      </p:sp>
      <p:sp>
        <p:nvSpPr>
          <p:cNvPr id="4" name="Slide Number Placeholder 3"/>
          <p:cNvSpPr>
            <a:spLocks noGrp="1"/>
          </p:cNvSpPr>
          <p:nvPr>
            <p:ph type="sldNum" sz="quarter" idx="5"/>
          </p:nvPr>
        </p:nvSpPr>
        <p:spPr/>
        <p:txBody>
          <a:bodyPr/>
          <a:lstStyle/>
          <a:p>
            <a:fld id="{56CA15C7-D6EA-664D-A1DD-3564732D372A}" type="slidenum">
              <a:rPr lang="en-US" smtClean="0"/>
              <a:t>10</a:t>
            </a:fld>
            <a:endParaRPr lang="en-US"/>
          </a:p>
        </p:txBody>
      </p:sp>
    </p:spTree>
    <p:extLst>
      <p:ext uri="{BB962C8B-B14F-4D97-AF65-F5344CB8AC3E}">
        <p14:creationId xmlns:p14="http://schemas.microsoft.com/office/powerpoint/2010/main" val="1334122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2.png"/><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2.png"/><Relationship Id="rId4" Type="http://schemas.microsoft.com/office/2007/relationships/hdphoto" Target="../media/hdphoto3.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9682-5B84-3BAE-45F3-4825C6ADC1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C6EBEA-66D6-720A-025E-9D0F4A79B8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BF0B9D-212A-6542-B1F4-CDE8D99FA346}"/>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5" name="Footer Placeholder 4">
            <a:extLst>
              <a:ext uri="{FF2B5EF4-FFF2-40B4-BE49-F238E27FC236}">
                <a16:creationId xmlns:a16="http://schemas.microsoft.com/office/drawing/2014/main" id="{5C242FED-43EE-569A-9414-9CB70432C9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F595CA-1C8E-3623-36E6-9A97C1A8FCF2}"/>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319882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5EC4-9603-A6C9-D56A-310D3F54F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45CC8-628D-C710-E11B-09275E334D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DC36F-A6F3-0F42-F8FB-0A52054981F2}"/>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5" name="Footer Placeholder 4">
            <a:extLst>
              <a:ext uri="{FF2B5EF4-FFF2-40B4-BE49-F238E27FC236}">
                <a16:creationId xmlns:a16="http://schemas.microsoft.com/office/drawing/2014/main" id="{243DF52C-9A22-4ED8-D453-BD71B1025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2AF55D-77A1-75E5-9072-C7871832904E}"/>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3777282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515BE-09CC-8291-DB01-5F9CC7CE33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DB861F-7F3D-B615-8B50-985FECF35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25D48-9AB6-DB3A-A3D1-8A19E92D9689}"/>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5" name="Footer Placeholder 4">
            <a:extLst>
              <a:ext uri="{FF2B5EF4-FFF2-40B4-BE49-F238E27FC236}">
                <a16:creationId xmlns:a16="http://schemas.microsoft.com/office/drawing/2014/main" id="{5356E445-6E85-CD92-D86A-B3559910C8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CA455E-C334-61D2-144C-0FFB9332E002}"/>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131460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2" y="2855594"/>
            <a:ext cx="7768959" cy="1646303"/>
          </a:xfrm>
        </p:spPr>
        <p:txBody>
          <a:bodyPr anchor="b">
            <a:noAutofit/>
          </a:bodyPr>
          <a:lstStyle>
            <a:lvl1pPr algn="l">
              <a:defRPr sz="48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07462" y="4501896"/>
            <a:ext cx="7768959" cy="563499"/>
          </a:xfrm>
        </p:spPr>
        <p:txBody>
          <a:bodyPr anchor="t"/>
          <a:lstStyle>
            <a:lvl1pPr marL="0" indent="0" algn="l">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grpSp>
        <p:nvGrpSpPr>
          <p:cNvPr id="26" name="Group 25"/>
          <p:cNvGrpSpPr/>
          <p:nvPr/>
        </p:nvGrpSpPr>
        <p:grpSpPr>
          <a:xfrm>
            <a:off x="-13721" y="-8467"/>
            <a:ext cx="12243824" cy="6879169"/>
            <a:chOff x="-10291" y="-8468"/>
            <a:chExt cx="9182868" cy="6879169"/>
          </a:xfrm>
        </p:grpSpPr>
        <p:sp>
          <p:nvSpPr>
            <p:cNvPr id="27" name="Freeform 26"/>
            <p:cNvSpPr/>
            <p:nvPr/>
          </p:nvSpPr>
          <p:spPr>
            <a:xfrm>
              <a:off x="-10291" y="4013201"/>
              <a:ext cx="459023" cy="2857500"/>
            </a:xfrm>
            <a:custGeom>
              <a:avLst/>
              <a:gdLst>
                <a:gd name="connsiteX0" fmla="*/ 0 w 457200"/>
                <a:gd name="connsiteY0" fmla="*/ 0 h 2853267"/>
                <a:gd name="connsiteX1" fmla="*/ 457200 w 457200"/>
                <a:gd name="connsiteY1" fmla="*/ 2853267 h 2853267"/>
                <a:gd name="connsiteX2" fmla="*/ 5321 w 457200"/>
                <a:gd name="connsiteY2" fmla="*/ 2844800 h 2853267"/>
                <a:gd name="connsiteX3" fmla="*/ 0 w 457200"/>
                <a:gd name="connsiteY3" fmla="*/ 0 h 2853267"/>
                <a:gd name="connsiteX0" fmla="*/ 1823 w 459023"/>
                <a:gd name="connsiteY0" fmla="*/ 0 h 2857500"/>
                <a:gd name="connsiteX1" fmla="*/ 459023 w 459023"/>
                <a:gd name="connsiteY1" fmla="*/ 2853267 h 2857500"/>
                <a:gd name="connsiteX2" fmla="*/ 0 w 459023"/>
                <a:gd name="connsiteY2" fmla="*/ 2857500 h 2857500"/>
                <a:gd name="connsiteX3" fmla="*/ 1823 w 459023"/>
                <a:gd name="connsiteY3" fmla="*/ 0 h 2857500"/>
              </a:gdLst>
              <a:ahLst/>
              <a:cxnLst>
                <a:cxn ang="0">
                  <a:pos x="connsiteX0" y="connsiteY0"/>
                </a:cxn>
                <a:cxn ang="0">
                  <a:pos x="connsiteX1" y="connsiteY1"/>
                </a:cxn>
                <a:cxn ang="0">
                  <a:pos x="connsiteX2" y="connsiteY2"/>
                </a:cxn>
                <a:cxn ang="0">
                  <a:pos x="connsiteX3" y="connsiteY3"/>
                </a:cxn>
              </a:cxnLst>
              <a:rect l="l" t="t" r="r" b="b"/>
              <a:pathLst>
                <a:path w="459023" h="2857500">
                  <a:moveTo>
                    <a:pt x="1823" y="0"/>
                  </a:moveTo>
                  <a:lnTo>
                    <a:pt x="459023" y="2853267"/>
                  </a:lnTo>
                  <a:lnTo>
                    <a:pt x="0" y="2857500"/>
                  </a:lnTo>
                  <a:cubicBezTo>
                    <a:pt x="2822" y="1917700"/>
                    <a:pt x="7468" y="965200"/>
                    <a:pt x="1823" y="0"/>
                  </a:cubicBezTo>
                  <a:close/>
                </a:path>
              </a:pathLst>
            </a:custGeom>
            <a:solidFill>
              <a:srgbClr val="2B0554">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40000"/>
                <a:lumOff val="6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105807"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4">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dirty="0"/>
            </a:p>
          </p:txBody>
        </p:sp>
        <p:sp>
          <p:nvSpPr>
            <p:cNvPr id="37" name="Freeform 36"/>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Box 3">
            <a:extLst>
              <a:ext uri="{FF2B5EF4-FFF2-40B4-BE49-F238E27FC236}">
                <a16:creationId xmlns:a16="http://schemas.microsoft.com/office/drawing/2014/main" id="{62653BB2-8C7F-8548-A534-9D4920DEC8A1}"/>
              </a:ext>
            </a:extLst>
          </p:cNvPr>
          <p:cNvSpPr txBox="1"/>
          <p:nvPr userDrawn="1"/>
        </p:nvSpPr>
        <p:spPr>
          <a:xfrm>
            <a:off x="7461448" y="5429229"/>
            <a:ext cx="1805499" cy="461665"/>
          </a:xfrm>
          <a:prstGeom prst="rect">
            <a:avLst/>
          </a:prstGeom>
          <a:solidFill>
            <a:schemeClr val="accent4"/>
          </a:solidFill>
        </p:spPr>
        <p:txBody>
          <a:bodyPr wrap="square" rtlCol="0">
            <a:spAutoFit/>
          </a:bodyPr>
          <a:lstStyle/>
          <a:p>
            <a:r>
              <a:rPr lang="en-US" sz="2400" dirty="0">
                <a:solidFill>
                  <a:schemeClr val="bg1"/>
                </a:solidFill>
              </a:rPr>
              <a:t>ENTER</a:t>
            </a:r>
          </a:p>
        </p:txBody>
      </p:sp>
      <p:sp>
        <p:nvSpPr>
          <p:cNvPr id="5" name="Action Button: Custom 4">
            <a:hlinkClick r:id="" action="ppaction://noaction" highlightClick="1"/>
            <a:extLst>
              <a:ext uri="{FF2B5EF4-FFF2-40B4-BE49-F238E27FC236}">
                <a16:creationId xmlns:a16="http://schemas.microsoft.com/office/drawing/2014/main" id="{606699AE-324B-8B49-9C40-A11DDFDA8321}"/>
              </a:ext>
            </a:extLst>
          </p:cNvPr>
          <p:cNvSpPr/>
          <p:nvPr userDrawn="1"/>
        </p:nvSpPr>
        <p:spPr>
          <a:xfrm>
            <a:off x="8749966" y="5429229"/>
            <a:ext cx="516981" cy="461665"/>
          </a:xfrm>
          <a:prstGeom prst="actionButtonBlank">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a:extLst>
              <a:ext uri="{FF2B5EF4-FFF2-40B4-BE49-F238E27FC236}">
                <a16:creationId xmlns:a16="http://schemas.microsoft.com/office/drawing/2014/main" id="{29AAF436-9B67-C749-A48A-FA6C42F2DA4E}"/>
              </a:ext>
            </a:extLst>
          </p:cNvPr>
          <p:cNvSpPr/>
          <p:nvPr userDrawn="1"/>
        </p:nvSpPr>
        <p:spPr>
          <a:xfrm>
            <a:off x="8833269" y="5484873"/>
            <a:ext cx="350377" cy="35037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2CE8B98F-F34E-7543-A9BF-E785E3DE90FC}"/>
              </a:ext>
            </a:extLst>
          </p:cNvPr>
          <p:cNvSpPr txBox="1"/>
          <p:nvPr userDrawn="1"/>
        </p:nvSpPr>
        <p:spPr>
          <a:xfrm rot="16200000">
            <a:off x="8842781" y="5462576"/>
            <a:ext cx="324739" cy="369332"/>
          </a:xfrm>
          <a:prstGeom prst="rect">
            <a:avLst/>
          </a:prstGeom>
          <a:noFill/>
        </p:spPr>
        <p:txBody>
          <a:bodyPr wrap="square" rtlCol="0">
            <a:spAutoFit/>
          </a:bodyPr>
          <a:lstStyle/>
          <a:p>
            <a:r>
              <a:rPr lang="en-US" sz="1800" dirty="0">
                <a:solidFill>
                  <a:schemeClr val="bg1"/>
                </a:solidFill>
              </a:rPr>
              <a:t>v</a:t>
            </a:r>
          </a:p>
        </p:txBody>
      </p:sp>
      <p:sp>
        <p:nvSpPr>
          <p:cNvPr id="19" name="Oval 18">
            <a:extLst>
              <a:ext uri="{FF2B5EF4-FFF2-40B4-BE49-F238E27FC236}">
                <a16:creationId xmlns:a16="http://schemas.microsoft.com/office/drawing/2014/main" id="{0107CD56-890E-5349-9151-751C8A2B544E}"/>
              </a:ext>
            </a:extLst>
          </p:cNvPr>
          <p:cNvSpPr>
            <a:spLocks noChangeAspect="1"/>
          </p:cNvSpPr>
          <p:nvPr userDrawn="1"/>
        </p:nvSpPr>
        <p:spPr>
          <a:xfrm>
            <a:off x="8882455" y="5534060"/>
            <a:ext cx="252000" cy="252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object 33">
            <a:extLst>
              <a:ext uri="{FF2B5EF4-FFF2-40B4-BE49-F238E27FC236}">
                <a16:creationId xmlns:a16="http://schemas.microsoft.com/office/drawing/2014/main" id="{4B347D5E-5703-154B-B6F6-308A840CE06F}"/>
              </a:ext>
            </a:extLst>
          </p:cNvPr>
          <p:cNvSpPr txBox="1"/>
          <p:nvPr userDrawn="1"/>
        </p:nvSpPr>
        <p:spPr>
          <a:xfrm>
            <a:off x="1507785" y="5198093"/>
            <a:ext cx="5273263" cy="1093052"/>
          </a:xfrm>
          <a:prstGeom prst="rect">
            <a:avLst/>
          </a:prstGeom>
        </p:spPr>
        <p:txBody>
          <a:bodyPr vert="horz" lIns="91440" tIns="45720" rIns="91440" bIns="45720" rtlCol="0" anchor="t">
            <a:normAutofit/>
          </a:bodyPr>
          <a:lstStyle>
            <a:lvl1pPr indent="0" defTabSz="457200">
              <a:spcBef>
                <a:spcPts val="1000"/>
              </a:spcBef>
              <a:spcAft>
                <a:spcPts val="0"/>
              </a:spcAft>
              <a:buClr>
                <a:schemeClr val="accent1"/>
              </a:buClr>
              <a:buSzPct val="80000"/>
              <a:buFont typeface="Arial" panose="020B0604020202020204" pitchFamily="34" charset="0"/>
              <a:buNone/>
              <a:defRPr>
                <a:solidFill>
                  <a:schemeClr val="tx1">
                    <a:lumMod val="50000"/>
                    <a:lumOff val="50000"/>
                  </a:schemeClr>
                </a:solidFill>
                <a:latin typeface="Arial" charset="0"/>
                <a:ea typeface="Arial" charset="0"/>
                <a:cs typeface="Arial" charset="0"/>
              </a:defRPr>
            </a:lvl1pPr>
            <a:lvl2pPr indent="0" algn="ctr" defTabSz="457200">
              <a:spcBef>
                <a:spcPts val="1000"/>
              </a:spcBef>
              <a:spcAft>
                <a:spcPts val="0"/>
              </a:spcAft>
              <a:buClr>
                <a:schemeClr val="accent1"/>
              </a:buClr>
              <a:buSzPct val="80000"/>
              <a:buFont typeface="Arial" panose="020B0604020202020204" pitchFamily="34" charset="0"/>
              <a:buNone/>
              <a:defRPr sz="1600">
                <a:solidFill>
                  <a:schemeClr val="tx1">
                    <a:tint val="75000"/>
                  </a:schemeClr>
                </a:solidFill>
                <a:latin typeface="Arial" charset="0"/>
                <a:ea typeface="Arial" charset="0"/>
                <a:cs typeface="Arial" charset="0"/>
              </a:defRPr>
            </a:lvl2pPr>
            <a:lvl3pPr indent="0" algn="ctr" defTabSz="457200">
              <a:spcBef>
                <a:spcPts val="1000"/>
              </a:spcBef>
              <a:spcAft>
                <a:spcPts val="0"/>
              </a:spcAft>
              <a:buClr>
                <a:schemeClr val="accent1"/>
              </a:buClr>
              <a:buSzPct val="80000"/>
              <a:buFont typeface="Arial" panose="020B0604020202020204" pitchFamily="34" charset="0"/>
              <a:buNone/>
              <a:defRPr sz="1400">
                <a:solidFill>
                  <a:schemeClr val="tx1">
                    <a:tint val="75000"/>
                  </a:schemeClr>
                </a:solidFill>
                <a:latin typeface="Arial" charset="0"/>
                <a:ea typeface="Arial" charset="0"/>
                <a:cs typeface="Arial" charset="0"/>
              </a:defRPr>
            </a:lvl3pPr>
            <a:lvl4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4pPr>
            <a:lvl5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pPr lvl="0">
              <a:spcBef>
                <a:spcPts val="400"/>
              </a:spcBef>
            </a:pPr>
            <a:r>
              <a:rPr sz="1100" b="1" dirty="0">
                <a:solidFill>
                  <a:schemeClr val="tx1"/>
                </a:solidFill>
              </a:rPr>
              <a:t>FOR INTERNAL</a:t>
            </a:r>
            <a:r>
              <a:rPr lang="en-GB" sz="1100" b="1" dirty="0">
                <a:solidFill>
                  <a:schemeClr val="tx1"/>
                </a:solidFill>
              </a:rPr>
              <a:t> TRAINING</a:t>
            </a:r>
            <a:r>
              <a:rPr sz="1100" b="1" dirty="0">
                <a:solidFill>
                  <a:schemeClr val="tx1"/>
                </a:solidFill>
              </a:rPr>
              <a:t> USE ONLY</a:t>
            </a:r>
          </a:p>
          <a:p>
            <a:pPr lvl="0">
              <a:spcBef>
                <a:spcPts val="400"/>
              </a:spcBef>
            </a:pPr>
            <a:r>
              <a:rPr lang="en-GB" sz="1100" b="1" dirty="0">
                <a:solidFill>
                  <a:srgbClr val="FF0000"/>
                </a:solidFill>
              </a:rPr>
              <a:t>August 2018</a:t>
            </a:r>
          </a:p>
          <a:p>
            <a:pPr lvl="0">
              <a:spcBef>
                <a:spcPts val="400"/>
              </a:spcBef>
            </a:pPr>
            <a:r>
              <a:rPr sz="1100" dirty="0">
                <a:solidFill>
                  <a:schemeClr val="tx1"/>
                </a:solidFill>
              </a:rPr>
              <a:t>This material is for training use by AstraZeneca Internal Medical Personnel only</a:t>
            </a:r>
            <a:r>
              <a:rPr lang="en-GB" sz="1100" dirty="0">
                <a:solidFill>
                  <a:schemeClr val="tx1"/>
                </a:solidFill>
              </a:rPr>
              <a:t>.</a:t>
            </a:r>
            <a:r>
              <a:rPr sz="1100" dirty="0">
                <a:solidFill>
                  <a:schemeClr val="tx1"/>
                </a:solidFill>
              </a:rPr>
              <a:t>  This material may contain off-license information and may not be used for  promotional purposes</a:t>
            </a:r>
          </a:p>
        </p:txBody>
      </p:sp>
      <p:grpSp>
        <p:nvGrpSpPr>
          <p:cNvPr id="61" name="Group 60"/>
          <p:cNvGrpSpPr/>
          <p:nvPr userDrawn="1"/>
        </p:nvGrpSpPr>
        <p:grpSpPr>
          <a:xfrm>
            <a:off x="967386" y="400462"/>
            <a:ext cx="2107935" cy="2032927"/>
            <a:chOff x="5491486" y="769801"/>
            <a:chExt cx="1493130" cy="1440000"/>
          </a:xfrm>
        </p:grpSpPr>
        <p:sp>
          <p:nvSpPr>
            <p:cNvPr id="62" name="Oval 61">
              <a:extLst>
                <a:ext uri="{FF2B5EF4-FFF2-40B4-BE49-F238E27FC236}">
                  <a16:creationId xmlns:a16="http://schemas.microsoft.com/office/drawing/2014/main" id="{BC73FC20-F9F9-5644-875C-C91541A0D412}"/>
                </a:ext>
              </a:extLst>
            </p:cNvPr>
            <p:cNvSpPr/>
            <p:nvPr userDrawn="1"/>
          </p:nvSpPr>
          <p:spPr bwMode="auto">
            <a:xfrm>
              <a:off x="5514195" y="769801"/>
              <a:ext cx="1470421" cy="14400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Arial" charset="0"/>
              </a:endParaRPr>
            </a:p>
          </p:txBody>
        </p:sp>
        <p:pic>
          <p:nvPicPr>
            <p:cNvPr id="63" name="Picture 62" descr="4 cancer icons.png">
              <a:extLst>
                <a:ext uri="{FF2B5EF4-FFF2-40B4-BE49-F238E27FC236}">
                  <a16:creationId xmlns:a16="http://schemas.microsoft.com/office/drawing/2014/main" id="{18612B0B-1677-624C-8816-013D30EF89F0}"/>
                </a:ext>
              </a:extLst>
            </p:cNvPr>
            <p:cNvPicPr>
              <a:picLocks noChangeAspect="1"/>
            </p:cNvPicPr>
            <p:nvPr userDrawn="1"/>
          </p:nvPicPr>
          <p:blipFill rotWithShape="1">
            <a:blip r:embed="rId2">
              <a:alphaModFix amt="86000"/>
              <a:extLst>
                <a:ext uri="{28A0092B-C50C-407E-A947-70E740481C1C}">
                  <a14:useLocalDpi xmlns:a14="http://schemas.microsoft.com/office/drawing/2010/main" val="0"/>
                </a:ext>
              </a:extLst>
            </a:blip>
            <a:srcRect t="26264" b="53262"/>
            <a:stretch/>
          </p:blipFill>
          <p:spPr>
            <a:xfrm>
              <a:off x="5491486" y="815132"/>
              <a:ext cx="1383642" cy="1323378"/>
            </a:xfrm>
            <a:prstGeom prst="rect">
              <a:avLst/>
            </a:prstGeom>
          </p:spPr>
        </p:pic>
      </p:grpSp>
      <p:pic>
        <p:nvPicPr>
          <p:cNvPr id="23" name="Picture 22" descr="medical academy logo blue lin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2105" y="498731"/>
            <a:ext cx="2526792" cy="1819656"/>
          </a:xfrm>
          <a:prstGeom prst="rect">
            <a:avLst/>
          </a:prstGeom>
        </p:spPr>
      </p:pic>
      <p:sp>
        <p:nvSpPr>
          <p:cNvPr id="9" name="Oval 8">
            <a:extLst>
              <a:ext uri="{FF2B5EF4-FFF2-40B4-BE49-F238E27FC236}">
                <a16:creationId xmlns:a16="http://schemas.microsoft.com/office/drawing/2014/main" id="{1A062D7A-18B2-4149-A9A0-EDDD09426CAD}"/>
              </a:ext>
            </a:extLst>
          </p:cNvPr>
          <p:cNvSpPr/>
          <p:nvPr userDrawn="1"/>
        </p:nvSpPr>
        <p:spPr>
          <a:xfrm>
            <a:off x="988775" y="377518"/>
            <a:ext cx="2097215" cy="20972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25" name="Picture 24" descr="Artboard 62.png">
            <a:extLst>
              <a:ext uri="{FF2B5EF4-FFF2-40B4-BE49-F238E27FC236}">
                <a16:creationId xmlns:a16="http://schemas.microsoft.com/office/drawing/2014/main" id="{322444B2-A8E7-6D48-9B63-261E8D087ED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61995" t="1481" r="3841" b="2251"/>
          <a:stretch/>
        </p:blipFill>
        <p:spPr>
          <a:xfrm>
            <a:off x="1428053" y="603692"/>
            <a:ext cx="1032031" cy="1648213"/>
          </a:xfrm>
          <a:prstGeom prst="rect">
            <a:avLst/>
          </a:prstGeom>
        </p:spPr>
      </p:pic>
      <p:pic>
        <p:nvPicPr>
          <p:cNvPr id="28" name="bjClassifierImageBottom">
            <a:extLst>
              <a:ext uri="{FF2B5EF4-FFF2-40B4-BE49-F238E27FC236}">
                <a16:creationId xmlns:a16="http://schemas.microsoft.com/office/drawing/2014/main" id="{89C6511C-142B-0840-AC02-49F0F5FA6D8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33761" y="5975030"/>
            <a:ext cx="807791" cy="326164"/>
          </a:xfrm>
          <a:prstGeom prst="rect">
            <a:avLst/>
          </a:prstGeom>
        </p:spPr>
      </p:pic>
    </p:spTree>
    <p:extLst>
      <p:ext uri="{BB962C8B-B14F-4D97-AF65-F5344CB8AC3E}">
        <p14:creationId xmlns:p14="http://schemas.microsoft.com/office/powerpoint/2010/main" val="380078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2" y="2855594"/>
            <a:ext cx="7768959" cy="1646303"/>
          </a:xfrm>
        </p:spPr>
        <p:txBody>
          <a:bodyPr anchor="b">
            <a:noAutofit/>
          </a:bodyPr>
          <a:lstStyle>
            <a:lvl1pPr algn="l">
              <a:defRPr sz="48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07462" y="4501896"/>
            <a:ext cx="7768959" cy="563499"/>
          </a:xfrm>
        </p:spPr>
        <p:txBody>
          <a:bodyPr anchor="t"/>
          <a:lstStyle>
            <a:lvl1pPr marL="0" indent="0" algn="l">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grpSp>
        <p:nvGrpSpPr>
          <p:cNvPr id="26" name="Group 25"/>
          <p:cNvGrpSpPr/>
          <p:nvPr/>
        </p:nvGrpSpPr>
        <p:grpSpPr>
          <a:xfrm>
            <a:off x="-13721" y="-8467"/>
            <a:ext cx="12243824" cy="6879169"/>
            <a:chOff x="-10291" y="-8468"/>
            <a:chExt cx="9182868" cy="6879169"/>
          </a:xfrm>
        </p:grpSpPr>
        <p:sp>
          <p:nvSpPr>
            <p:cNvPr id="27" name="Freeform 26"/>
            <p:cNvSpPr/>
            <p:nvPr/>
          </p:nvSpPr>
          <p:spPr>
            <a:xfrm>
              <a:off x="-10291" y="4013201"/>
              <a:ext cx="459023" cy="2857500"/>
            </a:xfrm>
            <a:custGeom>
              <a:avLst/>
              <a:gdLst>
                <a:gd name="connsiteX0" fmla="*/ 0 w 457200"/>
                <a:gd name="connsiteY0" fmla="*/ 0 h 2853267"/>
                <a:gd name="connsiteX1" fmla="*/ 457200 w 457200"/>
                <a:gd name="connsiteY1" fmla="*/ 2853267 h 2853267"/>
                <a:gd name="connsiteX2" fmla="*/ 5321 w 457200"/>
                <a:gd name="connsiteY2" fmla="*/ 2844800 h 2853267"/>
                <a:gd name="connsiteX3" fmla="*/ 0 w 457200"/>
                <a:gd name="connsiteY3" fmla="*/ 0 h 2853267"/>
                <a:gd name="connsiteX0" fmla="*/ 1823 w 459023"/>
                <a:gd name="connsiteY0" fmla="*/ 0 h 2857500"/>
                <a:gd name="connsiteX1" fmla="*/ 459023 w 459023"/>
                <a:gd name="connsiteY1" fmla="*/ 2853267 h 2857500"/>
                <a:gd name="connsiteX2" fmla="*/ 0 w 459023"/>
                <a:gd name="connsiteY2" fmla="*/ 2857500 h 2857500"/>
                <a:gd name="connsiteX3" fmla="*/ 1823 w 459023"/>
                <a:gd name="connsiteY3" fmla="*/ 0 h 2857500"/>
              </a:gdLst>
              <a:ahLst/>
              <a:cxnLst>
                <a:cxn ang="0">
                  <a:pos x="connsiteX0" y="connsiteY0"/>
                </a:cxn>
                <a:cxn ang="0">
                  <a:pos x="connsiteX1" y="connsiteY1"/>
                </a:cxn>
                <a:cxn ang="0">
                  <a:pos x="connsiteX2" y="connsiteY2"/>
                </a:cxn>
                <a:cxn ang="0">
                  <a:pos x="connsiteX3" y="connsiteY3"/>
                </a:cxn>
              </a:cxnLst>
              <a:rect l="l" t="t" r="r" b="b"/>
              <a:pathLst>
                <a:path w="459023" h="2857500">
                  <a:moveTo>
                    <a:pt x="1823" y="0"/>
                  </a:moveTo>
                  <a:lnTo>
                    <a:pt x="459023" y="2853267"/>
                  </a:lnTo>
                  <a:lnTo>
                    <a:pt x="0" y="2857500"/>
                  </a:lnTo>
                  <a:cubicBezTo>
                    <a:pt x="2822" y="1917700"/>
                    <a:pt x="7468" y="965200"/>
                    <a:pt x="1823" y="0"/>
                  </a:cubicBezTo>
                  <a:close/>
                </a:path>
              </a:pathLst>
            </a:custGeom>
            <a:solidFill>
              <a:srgbClr val="2B0554">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40000"/>
                <a:lumOff val="6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105807"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4">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dirty="0"/>
            </a:p>
          </p:txBody>
        </p:sp>
        <p:sp>
          <p:nvSpPr>
            <p:cNvPr id="37" name="Freeform 36"/>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Box 3">
            <a:extLst>
              <a:ext uri="{FF2B5EF4-FFF2-40B4-BE49-F238E27FC236}">
                <a16:creationId xmlns:a16="http://schemas.microsoft.com/office/drawing/2014/main" id="{62653BB2-8C7F-8548-A534-9D4920DEC8A1}"/>
              </a:ext>
            </a:extLst>
          </p:cNvPr>
          <p:cNvSpPr txBox="1"/>
          <p:nvPr userDrawn="1"/>
        </p:nvSpPr>
        <p:spPr>
          <a:xfrm>
            <a:off x="7461448" y="5429229"/>
            <a:ext cx="1805499" cy="461665"/>
          </a:xfrm>
          <a:prstGeom prst="rect">
            <a:avLst/>
          </a:prstGeom>
          <a:solidFill>
            <a:schemeClr val="accent3"/>
          </a:solidFill>
        </p:spPr>
        <p:txBody>
          <a:bodyPr wrap="square" rtlCol="0">
            <a:spAutoFit/>
          </a:bodyPr>
          <a:lstStyle/>
          <a:p>
            <a:r>
              <a:rPr lang="en-US" sz="2400" dirty="0">
                <a:solidFill>
                  <a:schemeClr val="bg1"/>
                </a:solidFill>
              </a:rPr>
              <a:t>ENTER</a:t>
            </a:r>
          </a:p>
        </p:txBody>
      </p:sp>
      <p:sp>
        <p:nvSpPr>
          <p:cNvPr id="5" name="Action Button: Custom 4">
            <a:hlinkClick r:id="" action="ppaction://noaction" highlightClick="1"/>
            <a:extLst>
              <a:ext uri="{FF2B5EF4-FFF2-40B4-BE49-F238E27FC236}">
                <a16:creationId xmlns:a16="http://schemas.microsoft.com/office/drawing/2014/main" id="{606699AE-324B-8B49-9C40-A11DDFDA8321}"/>
              </a:ext>
            </a:extLst>
          </p:cNvPr>
          <p:cNvSpPr/>
          <p:nvPr userDrawn="1"/>
        </p:nvSpPr>
        <p:spPr>
          <a:xfrm>
            <a:off x="8749966" y="5429229"/>
            <a:ext cx="516981" cy="461665"/>
          </a:xfrm>
          <a:prstGeom prst="actionButtonBlank">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a:extLst>
              <a:ext uri="{FF2B5EF4-FFF2-40B4-BE49-F238E27FC236}">
                <a16:creationId xmlns:a16="http://schemas.microsoft.com/office/drawing/2014/main" id="{29AAF436-9B67-C749-A48A-FA6C42F2DA4E}"/>
              </a:ext>
            </a:extLst>
          </p:cNvPr>
          <p:cNvSpPr/>
          <p:nvPr userDrawn="1"/>
        </p:nvSpPr>
        <p:spPr>
          <a:xfrm>
            <a:off x="8833269" y="5484873"/>
            <a:ext cx="350377" cy="35037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2CE8B98F-F34E-7543-A9BF-E785E3DE90FC}"/>
              </a:ext>
            </a:extLst>
          </p:cNvPr>
          <p:cNvSpPr txBox="1"/>
          <p:nvPr userDrawn="1"/>
        </p:nvSpPr>
        <p:spPr>
          <a:xfrm rot="16200000">
            <a:off x="8842781" y="5462576"/>
            <a:ext cx="324739" cy="369332"/>
          </a:xfrm>
          <a:prstGeom prst="rect">
            <a:avLst/>
          </a:prstGeom>
          <a:noFill/>
        </p:spPr>
        <p:txBody>
          <a:bodyPr wrap="square" rtlCol="0">
            <a:spAutoFit/>
          </a:bodyPr>
          <a:lstStyle/>
          <a:p>
            <a:r>
              <a:rPr lang="en-US" sz="1800" dirty="0">
                <a:solidFill>
                  <a:schemeClr val="bg1"/>
                </a:solidFill>
              </a:rPr>
              <a:t>v</a:t>
            </a:r>
          </a:p>
        </p:txBody>
      </p:sp>
      <p:sp>
        <p:nvSpPr>
          <p:cNvPr id="19" name="Oval 18">
            <a:extLst>
              <a:ext uri="{FF2B5EF4-FFF2-40B4-BE49-F238E27FC236}">
                <a16:creationId xmlns:a16="http://schemas.microsoft.com/office/drawing/2014/main" id="{0107CD56-890E-5349-9151-751C8A2B544E}"/>
              </a:ext>
            </a:extLst>
          </p:cNvPr>
          <p:cNvSpPr>
            <a:spLocks noChangeAspect="1"/>
          </p:cNvSpPr>
          <p:nvPr userDrawn="1"/>
        </p:nvSpPr>
        <p:spPr>
          <a:xfrm>
            <a:off x="8882455" y="5534060"/>
            <a:ext cx="252000" cy="252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object 33">
            <a:extLst>
              <a:ext uri="{FF2B5EF4-FFF2-40B4-BE49-F238E27FC236}">
                <a16:creationId xmlns:a16="http://schemas.microsoft.com/office/drawing/2014/main" id="{4B347D5E-5703-154B-B6F6-308A840CE06F}"/>
              </a:ext>
            </a:extLst>
          </p:cNvPr>
          <p:cNvSpPr txBox="1"/>
          <p:nvPr userDrawn="1"/>
        </p:nvSpPr>
        <p:spPr>
          <a:xfrm>
            <a:off x="1507785" y="5198093"/>
            <a:ext cx="5273263" cy="1093052"/>
          </a:xfrm>
          <a:prstGeom prst="rect">
            <a:avLst/>
          </a:prstGeom>
        </p:spPr>
        <p:txBody>
          <a:bodyPr vert="horz" lIns="91440" tIns="45720" rIns="91440" bIns="45720" rtlCol="0" anchor="t">
            <a:normAutofit/>
          </a:bodyPr>
          <a:lstStyle>
            <a:lvl1pPr indent="0" defTabSz="457200">
              <a:spcBef>
                <a:spcPts val="1000"/>
              </a:spcBef>
              <a:spcAft>
                <a:spcPts val="0"/>
              </a:spcAft>
              <a:buClr>
                <a:schemeClr val="accent1"/>
              </a:buClr>
              <a:buSzPct val="80000"/>
              <a:buFont typeface="Arial" panose="020B0604020202020204" pitchFamily="34" charset="0"/>
              <a:buNone/>
              <a:defRPr>
                <a:solidFill>
                  <a:schemeClr val="tx1">
                    <a:lumMod val="50000"/>
                    <a:lumOff val="50000"/>
                  </a:schemeClr>
                </a:solidFill>
                <a:latin typeface="Arial" charset="0"/>
                <a:ea typeface="Arial" charset="0"/>
                <a:cs typeface="Arial" charset="0"/>
              </a:defRPr>
            </a:lvl1pPr>
            <a:lvl2pPr indent="0" algn="ctr" defTabSz="457200">
              <a:spcBef>
                <a:spcPts val="1000"/>
              </a:spcBef>
              <a:spcAft>
                <a:spcPts val="0"/>
              </a:spcAft>
              <a:buClr>
                <a:schemeClr val="accent1"/>
              </a:buClr>
              <a:buSzPct val="80000"/>
              <a:buFont typeface="Arial" panose="020B0604020202020204" pitchFamily="34" charset="0"/>
              <a:buNone/>
              <a:defRPr sz="1600">
                <a:solidFill>
                  <a:schemeClr val="tx1">
                    <a:tint val="75000"/>
                  </a:schemeClr>
                </a:solidFill>
                <a:latin typeface="Arial" charset="0"/>
                <a:ea typeface="Arial" charset="0"/>
                <a:cs typeface="Arial" charset="0"/>
              </a:defRPr>
            </a:lvl2pPr>
            <a:lvl3pPr indent="0" algn="ctr" defTabSz="457200">
              <a:spcBef>
                <a:spcPts val="1000"/>
              </a:spcBef>
              <a:spcAft>
                <a:spcPts val="0"/>
              </a:spcAft>
              <a:buClr>
                <a:schemeClr val="accent1"/>
              </a:buClr>
              <a:buSzPct val="80000"/>
              <a:buFont typeface="Arial" panose="020B0604020202020204" pitchFamily="34" charset="0"/>
              <a:buNone/>
              <a:defRPr sz="1400">
                <a:solidFill>
                  <a:schemeClr val="tx1">
                    <a:tint val="75000"/>
                  </a:schemeClr>
                </a:solidFill>
                <a:latin typeface="Arial" charset="0"/>
                <a:ea typeface="Arial" charset="0"/>
                <a:cs typeface="Arial" charset="0"/>
              </a:defRPr>
            </a:lvl3pPr>
            <a:lvl4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4pPr>
            <a:lvl5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pPr lvl="0">
              <a:spcBef>
                <a:spcPts val="400"/>
              </a:spcBef>
            </a:pPr>
            <a:r>
              <a:rPr sz="1100" b="1" dirty="0">
                <a:solidFill>
                  <a:schemeClr val="tx1"/>
                </a:solidFill>
              </a:rPr>
              <a:t>FOR INTERNAL</a:t>
            </a:r>
            <a:r>
              <a:rPr lang="en-GB" sz="1100" b="1" dirty="0">
                <a:solidFill>
                  <a:schemeClr val="tx1"/>
                </a:solidFill>
              </a:rPr>
              <a:t> TRAINING</a:t>
            </a:r>
            <a:r>
              <a:rPr sz="1100" b="1" dirty="0">
                <a:solidFill>
                  <a:schemeClr val="tx1"/>
                </a:solidFill>
              </a:rPr>
              <a:t> USE ONLY</a:t>
            </a:r>
          </a:p>
          <a:p>
            <a:pPr lvl="0">
              <a:spcBef>
                <a:spcPts val="400"/>
              </a:spcBef>
            </a:pPr>
            <a:r>
              <a:rPr lang="en-GB" sz="1100" b="1" dirty="0">
                <a:solidFill>
                  <a:schemeClr val="tx1"/>
                </a:solidFill>
              </a:rPr>
              <a:t>May 2019</a:t>
            </a:r>
          </a:p>
          <a:p>
            <a:pPr lvl="0">
              <a:spcBef>
                <a:spcPts val="400"/>
              </a:spcBef>
            </a:pPr>
            <a:r>
              <a:rPr sz="1100" dirty="0">
                <a:solidFill>
                  <a:schemeClr val="tx1"/>
                </a:solidFill>
              </a:rPr>
              <a:t>This material is for training use by AstraZeneca Internal Medical Personnel only</a:t>
            </a:r>
            <a:r>
              <a:rPr lang="en-GB" sz="1100" dirty="0">
                <a:solidFill>
                  <a:schemeClr val="tx1"/>
                </a:solidFill>
              </a:rPr>
              <a:t>.</a:t>
            </a:r>
            <a:r>
              <a:rPr sz="1100" dirty="0">
                <a:solidFill>
                  <a:schemeClr val="tx1"/>
                </a:solidFill>
              </a:rPr>
              <a:t>  This material may contain off-license information and may not be used for  promotional purposes</a:t>
            </a:r>
          </a:p>
        </p:txBody>
      </p:sp>
      <p:grpSp>
        <p:nvGrpSpPr>
          <p:cNvPr id="61" name="Group 60"/>
          <p:cNvGrpSpPr/>
          <p:nvPr userDrawn="1"/>
        </p:nvGrpSpPr>
        <p:grpSpPr>
          <a:xfrm>
            <a:off x="967386" y="400462"/>
            <a:ext cx="2107935" cy="2032927"/>
            <a:chOff x="5491486" y="769801"/>
            <a:chExt cx="1493130" cy="1440000"/>
          </a:xfrm>
        </p:grpSpPr>
        <p:sp>
          <p:nvSpPr>
            <p:cNvPr id="62" name="Oval 61">
              <a:extLst>
                <a:ext uri="{FF2B5EF4-FFF2-40B4-BE49-F238E27FC236}">
                  <a16:creationId xmlns:a16="http://schemas.microsoft.com/office/drawing/2014/main" id="{BC73FC20-F9F9-5644-875C-C91541A0D412}"/>
                </a:ext>
              </a:extLst>
            </p:cNvPr>
            <p:cNvSpPr/>
            <p:nvPr userDrawn="1"/>
          </p:nvSpPr>
          <p:spPr bwMode="auto">
            <a:xfrm>
              <a:off x="5514195" y="769801"/>
              <a:ext cx="1470421" cy="14400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Arial" charset="0"/>
              </a:endParaRPr>
            </a:p>
          </p:txBody>
        </p:sp>
        <p:pic>
          <p:nvPicPr>
            <p:cNvPr id="63" name="Picture 62" descr="4 cancer icons.png">
              <a:extLst>
                <a:ext uri="{FF2B5EF4-FFF2-40B4-BE49-F238E27FC236}">
                  <a16:creationId xmlns:a16="http://schemas.microsoft.com/office/drawing/2014/main" id="{18612B0B-1677-624C-8816-013D30EF89F0}"/>
                </a:ext>
              </a:extLst>
            </p:cNvPr>
            <p:cNvPicPr>
              <a:picLocks noChangeAspect="1"/>
            </p:cNvPicPr>
            <p:nvPr userDrawn="1"/>
          </p:nvPicPr>
          <p:blipFill rotWithShape="1">
            <a:blip r:embed="rId2">
              <a:alphaModFix amt="86000"/>
              <a:extLst>
                <a:ext uri="{28A0092B-C50C-407E-A947-70E740481C1C}">
                  <a14:useLocalDpi xmlns:a14="http://schemas.microsoft.com/office/drawing/2010/main" val="0"/>
                </a:ext>
              </a:extLst>
            </a:blip>
            <a:srcRect t="26264" b="53262"/>
            <a:stretch/>
          </p:blipFill>
          <p:spPr>
            <a:xfrm>
              <a:off x="5491486" y="815132"/>
              <a:ext cx="1383642" cy="1323378"/>
            </a:xfrm>
            <a:prstGeom prst="rect">
              <a:avLst/>
            </a:prstGeom>
          </p:spPr>
        </p:pic>
      </p:grpSp>
      <p:pic>
        <p:nvPicPr>
          <p:cNvPr id="23" name="Picture 22" descr="medical academy logo blue lin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2105" y="498731"/>
            <a:ext cx="2526792" cy="1819656"/>
          </a:xfrm>
          <a:prstGeom prst="rect">
            <a:avLst/>
          </a:prstGeom>
        </p:spPr>
      </p:pic>
      <p:sp>
        <p:nvSpPr>
          <p:cNvPr id="9" name="Oval 8">
            <a:extLst>
              <a:ext uri="{FF2B5EF4-FFF2-40B4-BE49-F238E27FC236}">
                <a16:creationId xmlns:a16="http://schemas.microsoft.com/office/drawing/2014/main" id="{1A062D7A-18B2-4149-A9A0-EDDD09426CAD}"/>
              </a:ext>
            </a:extLst>
          </p:cNvPr>
          <p:cNvSpPr/>
          <p:nvPr userDrawn="1"/>
        </p:nvSpPr>
        <p:spPr>
          <a:xfrm>
            <a:off x="988775" y="377518"/>
            <a:ext cx="2097215" cy="20972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8" name="Picture 7">
            <a:extLst>
              <a:ext uri="{FF2B5EF4-FFF2-40B4-BE49-F238E27FC236}">
                <a16:creationId xmlns:a16="http://schemas.microsoft.com/office/drawing/2014/main" id="{6D95BD43-D03B-DC46-BBB7-8B2F2E5E583D}"/>
              </a:ext>
            </a:extLst>
          </p:cNvPr>
          <p:cNvPicPr>
            <a:picLocks/>
          </p:cNvPicPr>
          <p:nvPr userDrawn="1"/>
        </p:nvPicPr>
        <p:blipFill>
          <a:blip r:embed="rId4"/>
          <a:stretch>
            <a:fillRect/>
          </a:stretch>
        </p:blipFill>
        <p:spPr>
          <a:xfrm>
            <a:off x="957959" y="498731"/>
            <a:ext cx="2140184" cy="2140184"/>
          </a:xfrm>
          <a:prstGeom prst="rect">
            <a:avLst/>
          </a:prstGeom>
        </p:spPr>
      </p:pic>
    </p:spTree>
    <p:extLst>
      <p:ext uri="{BB962C8B-B14F-4D97-AF65-F5344CB8AC3E}">
        <p14:creationId xmlns:p14="http://schemas.microsoft.com/office/powerpoint/2010/main" val="551813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2" y="2855594"/>
            <a:ext cx="7768959" cy="1646303"/>
          </a:xfrm>
        </p:spPr>
        <p:txBody>
          <a:bodyPr anchor="b">
            <a:noAutofit/>
          </a:bodyPr>
          <a:lstStyle>
            <a:lvl1pPr algn="l">
              <a:defRPr sz="48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07462" y="4501896"/>
            <a:ext cx="7768959" cy="563499"/>
          </a:xfrm>
        </p:spPr>
        <p:txBody>
          <a:bodyPr anchor="t"/>
          <a:lstStyle>
            <a:lvl1pPr marL="0" indent="0" algn="l">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grpSp>
        <p:nvGrpSpPr>
          <p:cNvPr id="26" name="Group 25"/>
          <p:cNvGrpSpPr/>
          <p:nvPr/>
        </p:nvGrpSpPr>
        <p:grpSpPr>
          <a:xfrm>
            <a:off x="-13721" y="-8467"/>
            <a:ext cx="12243824" cy="6879169"/>
            <a:chOff x="-10291" y="-8468"/>
            <a:chExt cx="9182868" cy="6879169"/>
          </a:xfrm>
        </p:grpSpPr>
        <p:sp>
          <p:nvSpPr>
            <p:cNvPr id="27" name="Freeform 26"/>
            <p:cNvSpPr/>
            <p:nvPr/>
          </p:nvSpPr>
          <p:spPr>
            <a:xfrm>
              <a:off x="-10291" y="4013201"/>
              <a:ext cx="459023" cy="2857500"/>
            </a:xfrm>
            <a:custGeom>
              <a:avLst/>
              <a:gdLst>
                <a:gd name="connsiteX0" fmla="*/ 0 w 457200"/>
                <a:gd name="connsiteY0" fmla="*/ 0 h 2853267"/>
                <a:gd name="connsiteX1" fmla="*/ 457200 w 457200"/>
                <a:gd name="connsiteY1" fmla="*/ 2853267 h 2853267"/>
                <a:gd name="connsiteX2" fmla="*/ 5321 w 457200"/>
                <a:gd name="connsiteY2" fmla="*/ 2844800 h 2853267"/>
                <a:gd name="connsiteX3" fmla="*/ 0 w 457200"/>
                <a:gd name="connsiteY3" fmla="*/ 0 h 2853267"/>
                <a:gd name="connsiteX0" fmla="*/ 1823 w 459023"/>
                <a:gd name="connsiteY0" fmla="*/ 0 h 2857500"/>
                <a:gd name="connsiteX1" fmla="*/ 459023 w 459023"/>
                <a:gd name="connsiteY1" fmla="*/ 2853267 h 2857500"/>
                <a:gd name="connsiteX2" fmla="*/ 0 w 459023"/>
                <a:gd name="connsiteY2" fmla="*/ 2857500 h 2857500"/>
                <a:gd name="connsiteX3" fmla="*/ 1823 w 459023"/>
                <a:gd name="connsiteY3" fmla="*/ 0 h 2857500"/>
              </a:gdLst>
              <a:ahLst/>
              <a:cxnLst>
                <a:cxn ang="0">
                  <a:pos x="connsiteX0" y="connsiteY0"/>
                </a:cxn>
                <a:cxn ang="0">
                  <a:pos x="connsiteX1" y="connsiteY1"/>
                </a:cxn>
                <a:cxn ang="0">
                  <a:pos x="connsiteX2" y="connsiteY2"/>
                </a:cxn>
                <a:cxn ang="0">
                  <a:pos x="connsiteX3" y="connsiteY3"/>
                </a:cxn>
              </a:cxnLst>
              <a:rect l="l" t="t" r="r" b="b"/>
              <a:pathLst>
                <a:path w="459023" h="2857500">
                  <a:moveTo>
                    <a:pt x="1823" y="0"/>
                  </a:moveTo>
                  <a:lnTo>
                    <a:pt x="459023" y="2853267"/>
                  </a:lnTo>
                  <a:lnTo>
                    <a:pt x="0" y="2857500"/>
                  </a:lnTo>
                  <a:cubicBezTo>
                    <a:pt x="2822" y="1917700"/>
                    <a:pt x="7468" y="965200"/>
                    <a:pt x="1823" y="0"/>
                  </a:cubicBezTo>
                  <a:close/>
                </a:path>
              </a:pathLst>
            </a:custGeom>
            <a:solidFill>
              <a:srgbClr val="2B0554">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40000"/>
                <a:lumOff val="6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105807"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4">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dirty="0"/>
            </a:p>
          </p:txBody>
        </p:sp>
        <p:sp>
          <p:nvSpPr>
            <p:cNvPr id="37" name="Freeform 36"/>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Box 3">
            <a:extLst>
              <a:ext uri="{FF2B5EF4-FFF2-40B4-BE49-F238E27FC236}">
                <a16:creationId xmlns:a16="http://schemas.microsoft.com/office/drawing/2014/main" id="{62653BB2-8C7F-8548-A534-9D4920DEC8A1}"/>
              </a:ext>
            </a:extLst>
          </p:cNvPr>
          <p:cNvSpPr txBox="1"/>
          <p:nvPr userDrawn="1"/>
        </p:nvSpPr>
        <p:spPr>
          <a:xfrm>
            <a:off x="7461448" y="5429229"/>
            <a:ext cx="1805499" cy="461665"/>
          </a:xfrm>
          <a:prstGeom prst="rect">
            <a:avLst/>
          </a:prstGeom>
          <a:solidFill>
            <a:schemeClr val="accent1"/>
          </a:solidFill>
        </p:spPr>
        <p:txBody>
          <a:bodyPr wrap="square" rtlCol="0">
            <a:spAutoFit/>
          </a:bodyPr>
          <a:lstStyle/>
          <a:p>
            <a:r>
              <a:rPr lang="en-US" sz="2400" dirty="0">
                <a:solidFill>
                  <a:schemeClr val="bg1"/>
                </a:solidFill>
              </a:rPr>
              <a:t>ENTER</a:t>
            </a:r>
          </a:p>
        </p:txBody>
      </p:sp>
      <p:sp>
        <p:nvSpPr>
          <p:cNvPr id="5" name="Action Button: Custom 4">
            <a:hlinkClick r:id="" action="ppaction://noaction" highlightClick="1"/>
            <a:extLst>
              <a:ext uri="{FF2B5EF4-FFF2-40B4-BE49-F238E27FC236}">
                <a16:creationId xmlns:a16="http://schemas.microsoft.com/office/drawing/2014/main" id="{606699AE-324B-8B49-9C40-A11DDFDA8321}"/>
              </a:ext>
            </a:extLst>
          </p:cNvPr>
          <p:cNvSpPr/>
          <p:nvPr userDrawn="1"/>
        </p:nvSpPr>
        <p:spPr>
          <a:xfrm>
            <a:off x="8749966" y="5429229"/>
            <a:ext cx="516981" cy="461665"/>
          </a:xfrm>
          <a:prstGeom prst="actionButtonBlank">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a:extLst>
              <a:ext uri="{FF2B5EF4-FFF2-40B4-BE49-F238E27FC236}">
                <a16:creationId xmlns:a16="http://schemas.microsoft.com/office/drawing/2014/main" id="{29AAF436-9B67-C749-A48A-FA6C42F2DA4E}"/>
              </a:ext>
            </a:extLst>
          </p:cNvPr>
          <p:cNvSpPr/>
          <p:nvPr userDrawn="1"/>
        </p:nvSpPr>
        <p:spPr>
          <a:xfrm>
            <a:off x="8833269" y="5484873"/>
            <a:ext cx="350377" cy="35037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2CE8B98F-F34E-7543-A9BF-E785E3DE90FC}"/>
              </a:ext>
            </a:extLst>
          </p:cNvPr>
          <p:cNvSpPr txBox="1"/>
          <p:nvPr userDrawn="1"/>
        </p:nvSpPr>
        <p:spPr>
          <a:xfrm rot="16200000">
            <a:off x="8842781" y="5462576"/>
            <a:ext cx="324739" cy="369332"/>
          </a:xfrm>
          <a:prstGeom prst="rect">
            <a:avLst/>
          </a:prstGeom>
          <a:noFill/>
        </p:spPr>
        <p:txBody>
          <a:bodyPr wrap="square" rtlCol="0">
            <a:spAutoFit/>
          </a:bodyPr>
          <a:lstStyle/>
          <a:p>
            <a:r>
              <a:rPr lang="en-US" sz="1800" dirty="0">
                <a:solidFill>
                  <a:schemeClr val="bg1"/>
                </a:solidFill>
              </a:rPr>
              <a:t>v</a:t>
            </a:r>
          </a:p>
        </p:txBody>
      </p:sp>
      <p:sp>
        <p:nvSpPr>
          <p:cNvPr id="19" name="Oval 18">
            <a:extLst>
              <a:ext uri="{FF2B5EF4-FFF2-40B4-BE49-F238E27FC236}">
                <a16:creationId xmlns:a16="http://schemas.microsoft.com/office/drawing/2014/main" id="{0107CD56-890E-5349-9151-751C8A2B544E}"/>
              </a:ext>
            </a:extLst>
          </p:cNvPr>
          <p:cNvSpPr>
            <a:spLocks noChangeAspect="1"/>
          </p:cNvSpPr>
          <p:nvPr userDrawn="1"/>
        </p:nvSpPr>
        <p:spPr>
          <a:xfrm>
            <a:off x="8882455" y="5534060"/>
            <a:ext cx="252000" cy="252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object 33">
            <a:extLst>
              <a:ext uri="{FF2B5EF4-FFF2-40B4-BE49-F238E27FC236}">
                <a16:creationId xmlns:a16="http://schemas.microsoft.com/office/drawing/2014/main" id="{4B347D5E-5703-154B-B6F6-308A840CE06F}"/>
              </a:ext>
            </a:extLst>
          </p:cNvPr>
          <p:cNvSpPr txBox="1"/>
          <p:nvPr userDrawn="1"/>
        </p:nvSpPr>
        <p:spPr>
          <a:xfrm>
            <a:off x="1507785" y="5198093"/>
            <a:ext cx="5273263" cy="1093052"/>
          </a:xfrm>
          <a:prstGeom prst="rect">
            <a:avLst/>
          </a:prstGeom>
        </p:spPr>
        <p:txBody>
          <a:bodyPr vert="horz" lIns="91440" tIns="45720" rIns="91440" bIns="45720" rtlCol="0" anchor="t">
            <a:normAutofit/>
          </a:bodyPr>
          <a:lstStyle>
            <a:lvl1pPr indent="0" defTabSz="457200">
              <a:spcBef>
                <a:spcPts val="1000"/>
              </a:spcBef>
              <a:spcAft>
                <a:spcPts val="0"/>
              </a:spcAft>
              <a:buClr>
                <a:schemeClr val="accent1"/>
              </a:buClr>
              <a:buSzPct val="80000"/>
              <a:buFont typeface="Arial" panose="020B0604020202020204" pitchFamily="34" charset="0"/>
              <a:buNone/>
              <a:defRPr>
                <a:solidFill>
                  <a:schemeClr val="tx1">
                    <a:lumMod val="50000"/>
                    <a:lumOff val="50000"/>
                  </a:schemeClr>
                </a:solidFill>
                <a:latin typeface="Arial" charset="0"/>
                <a:ea typeface="Arial" charset="0"/>
                <a:cs typeface="Arial" charset="0"/>
              </a:defRPr>
            </a:lvl1pPr>
            <a:lvl2pPr indent="0" algn="ctr" defTabSz="457200">
              <a:spcBef>
                <a:spcPts val="1000"/>
              </a:spcBef>
              <a:spcAft>
                <a:spcPts val="0"/>
              </a:spcAft>
              <a:buClr>
                <a:schemeClr val="accent1"/>
              </a:buClr>
              <a:buSzPct val="80000"/>
              <a:buFont typeface="Arial" panose="020B0604020202020204" pitchFamily="34" charset="0"/>
              <a:buNone/>
              <a:defRPr sz="1600">
                <a:solidFill>
                  <a:schemeClr val="tx1">
                    <a:tint val="75000"/>
                  </a:schemeClr>
                </a:solidFill>
                <a:latin typeface="Arial" charset="0"/>
                <a:ea typeface="Arial" charset="0"/>
                <a:cs typeface="Arial" charset="0"/>
              </a:defRPr>
            </a:lvl2pPr>
            <a:lvl3pPr indent="0" algn="ctr" defTabSz="457200">
              <a:spcBef>
                <a:spcPts val="1000"/>
              </a:spcBef>
              <a:spcAft>
                <a:spcPts val="0"/>
              </a:spcAft>
              <a:buClr>
                <a:schemeClr val="accent1"/>
              </a:buClr>
              <a:buSzPct val="80000"/>
              <a:buFont typeface="Arial" panose="020B0604020202020204" pitchFamily="34" charset="0"/>
              <a:buNone/>
              <a:defRPr sz="1400">
                <a:solidFill>
                  <a:schemeClr val="tx1">
                    <a:tint val="75000"/>
                  </a:schemeClr>
                </a:solidFill>
                <a:latin typeface="Arial" charset="0"/>
                <a:ea typeface="Arial" charset="0"/>
                <a:cs typeface="Arial" charset="0"/>
              </a:defRPr>
            </a:lvl3pPr>
            <a:lvl4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4pPr>
            <a:lvl5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pPr lvl="0">
              <a:spcBef>
                <a:spcPts val="400"/>
              </a:spcBef>
            </a:pPr>
            <a:r>
              <a:rPr sz="1100" b="1" dirty="0">
                <a:solidFill>
                  <a:schemeClr val="tx1"/>
                </a:solidFill>
              </a:rPr>
              <a:t>FOR INTERNAL</a:t>
            </a:r>
            <a:r>
              <a:rPr lang="en-GB" sz="1100" b="1" dirty="0">
                <a:solidFill>
                  <a:schemeClr val="tx1"/>
                </a:solidFill>
              </a:rPr>
              <a:t> TRAINING</a:t>
            </a:r>
            <a:r>
              <a:rPr sz="1100" b="1" dirty="0">
                <a:solidFill>
                  <a:schemeClr val="tx1"/>
                </a:solidFill>
              </a:rPr>
              <a:t> USE ONLY</a:t>
            </a:r>
          </a:p>
          <a:p>
            <a:pPr lvl="0">
              <a:spcBef>
                <a:spcPts val="400"/>
              </a:spcBef>
            </a:pPr>
            <a:r>
              <a:rPr lang="en-GB" sz="1100" b="1" dirty="0">
                <a:solidFill>
                  <a:srgbClr val="FF0000"/>
                </a:solidFill>
              </a:rPr>
              <a:t>August 2018</a:t>
            </a:r>
          </a:p>
          <a:p>
            <a:pPr lvl="0">
              <a:spcBef>
                <a:spcPts val="400"/>
              </a:spcBef>
            </a:pPr>
            <a:r>
              <a:rPr sz="1100" dirty="0">
                <a:solidFill>
                  <a:schemeClr val="tx1"/>
                </a:solidFill>
              </a:rPr>
              <a:t>This material is for training use by AstraZeneca Internal Medical Personnel only</a:t>
            </a:r>
            <a:r>
              <a:rPr lang="en-GB" sz="1100" dirty="0">
                <a:solidFill>
                  <a:schemeClr val="tx1"/>
                </a:solidFill>
              </a:rPr>
              <a:t>.</a:t>
            </a:r>
            <a:r>
              <a:rPr sz="1100" dirty="0">
                <a:solidFill>
                  <a:schemeClr val="tx1"/>
                </a:solidFill>
              </a:rPr>
              <a:t>  This material may contain off-license information and may not be used for  promotional purposes</a:t>
            </a:r>
          </a:p>
        </p:txBody>
      </p:sp>
      <p:grpSp>
        <p:nvGrpSpPr>
          <p:cNvPr id="61" name="Group 60"/>
          <p:cNvGrpSpPr/>
          <p:nvPr userDrawn="1"/>
        </p:nvGrpSpPr>
        <p:grpSpPr>
          <a:xfrm>
            <a:off x="967386" y="400462"/>
            <a:ext cx="2107935" cy="2032927"/>
            <a:chOff x="5491486" y="769801"/>
            <a:chExt cx="1493130" cy="1440000"/>
          </a:xfrm>
        </p:grpSpPr>
        <p:sp>
          <p:nvSpPr>
            <p:cNvPr id="62" name="Oval 61">
              <a:extLst>
                <a:ext uri="{FF2B5EF4-FFF2-40B4-BE49-F238E27FC236}">
                  <a16:creationId xmlns:a16="http://schemas.microsoft.com/office/drawing/2014/main" id="{BC73FC20-F9F9-5644-875C-C91541A0D412}"/>
                </a:ext>
              </a:extLst>
            </p:cNvPr>
            <p:cNvSpPr/>
            <p:nvPr userDrawn="1"/>
          </p:nvSpPr>
          <p:spPr bwMode="auto">
            <a:xfrm>
              <a:off x="5514195" y="769801"/>
              <a:ext cx="1470421" cy="14400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Arial" charset="0"/>
              </a:endParaRPr>
            </a:p>
          </p:txBody>
        </p:sp>
        <p:pic>
          <p:nvPicPr>
            <p:cNvPr id="63" name="Picture 62" descr="4 cancer icons.png">
              <a:extLst>
                <a:ext uri="{FF2B5EF4-FFF2-40B4-BE49-F238E27FC236}">
                  <a16:creationId xmlns:a16="http://schemas.microsoft.com/office/drawing/2014/main" id="{18612B0B-1677-624C-8816-013D30EF89F0}"/>
                </a:ext>
              </a:extLst>
            </p:cNvPr>
            <p:cNvPicPr>
              <a:picLocks noChangeAspect="1"/>
            </p:cNvPicPr>
            <p:nvPr userDrawn="1"/>
          </p:nvPicPr>
          <p:blipFill rotWithShape="1">
            <a:blip r:embed="rId2">
              <a:alphaModFix amt="86000"/>
              <a:extLst>
                <a:ext uri="{28A0092B-C50C-407E-A947-70E740481C1C}">
                  <a14:useLocalDpi xmlns:a14="http://schemas.microsoft.com/office/drawing/2010/main" val="0"/>
                </a:ext>
              </a:extLst>
            </a:blip>
            <a:srcRect t="26264" b="53262"/>
            <a:stretch/>
          </p:blipFill>
          <p:spPr>
            <a:xfrm>
              <a:off x="5491486" y="815132"/>
              <a:ext cx="1383642" cy="1323378"/>
            </a:xfrm>
            <a:prstGeom prst="rect">
              <a:avLst/>
            </a:prstGeom>
          </p:spPr>
        </p:pic>
      </p:grpSp>
      <p:pic>
        <p:nvPicPr>
          <p:cNvPr id="23" name="Picture 22" descr="medical academy logo blue lin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2105" y="498731"/>
            <a:ext cx="2526792" cy="1819656"/>
          </a:xfrm>
          <a:prstGeom prst="rect">
            <a:avLst/>
          </a:prstGeom>
        </p:spPr>
      </p:pic>
      <p:sp>
        <p:nvSpPr>
          <p:cNvPr id="9" name="Oval 8">
            <a:extLst>
              <a:ext uri="{FF2B5EF4-FFF2-40B4-BE49-F238E27FC236}">
                <a16:creationId xmlns:a16="http://schemas.microsoft.com/office/drawing/2014/main" id="{1A062D7A-18B2-4149-A9A0-EDDD09426CAD}"/>
              </a:ext>
            </a:extLst>
          </p:cNvPr>
          <p:cNvSpPr/>
          <p:nvPr userDrawn="1"/>
        </p:nvSpPr>
        <p:spPr>
          <a:xfrm>
            <a:off x="988775" y="377518"/>
            <a:ext cx="2097215" cy="2097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0" name="Picture 9">
            <a:extLst>
              <a:ext uri="{FF2B5EF4-FFF2-40B4-BE49-F238E27FC236}">
                <a16:creationId xmlns:a16="http://schemas.microsoft.com/office/drawing/2014/main" id="{2334544C-3D1B-9F4F-A2AB-0B4F70F9F82B}"/>
              </a:ext>
            </a:extLst>
          </p:cNvPr>
          <p:cNvPicPr>
            <a:picLocks/>
          </p:cNvPicPr>
          <p:nvPr userDrawn="1"/>
        </p:nvPicPr>
        <p:blipFill>
          <a:blip r:embed="rId4"/>
          <a:stretch>
            <a:fillRect/>
          </a:stretch>
        </p:blipFill>
        <p:spPr>
          <a:xfrm>
            <a:off x="1238144" y="377519"/>
            <a:ext cx="1682605" cy="2187592"/>
          </a:xfrm>
          <a:prstGeom prst="rect">
            <a:avLst/>
          </a:prstGeom>
        </p:spPr>
      </p:pic>
    </p:spTree>
    <p:extLst>
      <p:ext uri="{BB962C8B-B14F-4D97-AF65-F5344CB8AC3E}">
        <p14:creationId xmlns:p14="http://schemas.microsoft.com/office/powerpoint/2010/main" val="356536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2" y="2855594"/>
            <a:ext cx="7768959" cy="1646303"/>
          </a:xfrm>
        </p:spPr>
        <p:txBody>
          <a:bodyPr anchor="b">
            <a:noAutofit/>
          </a:bodyPr>
          <a:lstStyle>
            <a:lvl1pPr algn="l">
              <a:defRPr sz="48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507462" y="4501896"/>
            <a:ext cx="7768959" cy="563499"/>
          </a:xfrm>
        </p:spPr>
        <p:txBody>
          <a:bodyPr anchor="t"/>
          <a:lstStyle>
            <a:lvl1pPr marL="0" indent="0" algn="l">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grpSp>
        <p:nvGrpSpPr>
          <p:cNvPr id="26" name="Group 25"/>
          <p:cNvGrpSpPr/>
          <p:nvPr/>
        </p:nvGrpSpPr>
        <p:grpSpPr>
          <a:xfrm>
            <a:off x="-13721" y="-8467"/>
            <a:ext cx="12243824" cy="6879169"/>
            <a:chOff x="-10291" y="-8468"/>
            <a:chExt cx="9182868" cy="6879169"/>
          </a:xfrm>
        </p:grpSpPr>
        <p:sp>
          <p:nvSpPr>
            <p:cNvPr id="27" name="Freeform 26"/>
            <p:cNvSpPr/>
            <p:nvPr/>
          </p:nvSpPr>
          <p:spPr>
            <a:xfrm>
              <a:off x="-10291" y="4013201"/>
              <a:ext cx="459023" cy="2857500"/>
            </a:xfrm>
            <a:custGeom>
              <a:avLst/>
              <a:gdLst>
                <a:gd name="connsiteX0" fmla="*/ 0 w 457200"/>
                <a:gd name="connsiteY0" fmla="*/ 0 h 2853267"/>
                <a:gd name="connsiteX1" fmla="*/ 457200 w 457200"/>
                <a:gd name="connsiteY1" fmla="*/ 2853267 h 2853267"/>
                <a:gd name="connsiteX2" fmla="*/ 5321 w 457200"/>
                <a:gd name="connsiteY2" fmla="*/ 2844800 h 2853267"/>
                <a:gd name="connsiteX3" fmla="*/ 0 w 457200"/>
                <a:gd name="connsiteY3" fmla="*/ 0 h 2853267"/>
                <a:gd name="connsiteX0" fmla="*/ 1823 w 459023"/>
                <a:gd name="connsiteY0" fmla="*/ 0 h 2857500"/>
                <a:gd name="connsiteX1" fmla="*/ 459023 w 459023"/>
                <a:gd name="connsiteY1" fmla="*/ 2853267 h 2857500"/>
                <a:gd name="connsiteX2" fmla="*/ 0 w 459023"/>
                <a:gd name="connsiteY2" fmla="*/ 2857500 h 2857500"/>
                <a:gd name="connsiteX3" fmla="*/ 1823 w 459023"/>
                <a:gd name="connsiteY3" fmla="*/ 0 h 2857500"/>
              </a:gdLst>
              <a:ahLst/>
              <a:cxnLst>
                <a:cxn ang="0">
                  <a:pos x="connsiteX0" y="connsiteY0"/>
                </a:cxn>
                <a:cxn ang="0">
                  <a:pos x="connsiteX1" y="connsiteY1"/>
                </a:cxn>
                <a:cxn ang="0">
                  <a:pos x="connsiteX2" y="connsiteY2"/>
                </a:cxn>
                <a:cxn ang="0">
                  <a:pos x="connsiteX3" y="connsiteY3"/>
                </a:cxn>
              </a:cxnLst>
              <a:rect l="l" t="t" r="r" b="b"/>
              <a:pathLst>
                <a:path w="459023" h="2857500">
                  <a:moveTo>
                    <a:pt x="1823" y="0"/>
                  </a:moveTo>
                  <a:lnTo>
                    <a:pt x="459023" y="2853267"/>
                  </a:lnTo>
                  <a:lnTo>
                    <a:pt x="0" y="2857500"/>
                  </a:lnTo>
                  <a:cubicBezTo>
                    <a:pt x="2822" y="1917700"/>
                    <a:pt x="7468" y="965200"/>
                    <a:pt x="1823" y="0"/>
                  </a:cubicBezTo>
                  <a:close/>
                </a:path>
              </a:pathLst>
            </a:custGeom>
            <a:solidFill>
              <a:srgbClr val="2B0554">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40000"/>
                <a:lumOff val="6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105807"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4">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dirty="0"/>
            </a:p>
          </p:txBody>
        </p:sp>
        <p:sp>
          <p:nvSpPr>
            <p:cNvPr id="37" name="Freeform 36"/>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extBox 3">
            <a:extLst>
              <a:ext uri="{FF2B5EF4-FFF2-40B4-BE49-F238E27FC236}">
                <a16:creationId xmlns:a16="http://schemas.microsoft.com/office/drawing/2014/main" id="{62653BB2-8C7F-8548-A534-9D4920DEC8A1}"/>
              </a:ext>
            </a:extLst>
          </p:cNvPr>
          <p:cNvSpPr txBox="1"/>
          <p:nvPr userDrawn="1"/>
        </p:nvSpPr>
        <p:spPr>
          <a:xfrm>
            <a:off x="7461448" y="5429229"/>
            <a:ext cx="1805499" cy="461665"/>
          </a:xfrm>
          <a:prstGeom prst="rect">
            <a:avLst/>
          </a:prstGeom>
          <a:solidFill>
            <a:schemeClr val="accent2"/>
          </a:solidFill>
        </p:spPr>
        <p:txBody>
          <a:bodyPr wrap="square" rtlCol="0">
            <a:spAutoFit/>
          </a:bodyPr>
          <a:lstStyle/>
          <a:p>
            <a:r>
              <a:rPr lang="en-US" sz="2400" dirty="0">
                <a:solidFill>
                  <a:schemeClr val="bg1"/>
                </a:solidFill>
              </a:rPr>
              <a:t>ENTER</a:t>
            </a:r>
          </a:p>
        </p:txBody>
      </p:sp>
      <p:sp>
        <p:nvSpPr>
          <p:cNvPr id="5" name="Action Button: Custom 4">
            <a:hlinkClick r:id="" action="ppaction://noaction" highlightClick="1"/>
            <a:extLst>
              <a:ext uri="{FF2B5EF4-FFF2-40B4-BE49-F238E27FC236}">
                <a16:creationId xmlns:a16="http://schemas.microsoft.com/office/drawing/2014/main" id="{606699AE-324B-8B49-9C40-A11DDFDA8321}"/>
              </a:ext>
            </a:extLst>
          </p:cNvPr>
          <p:cNvSpPr/>
          <p:nvPr userDrawn="1"/>
        </p:nvSpPr>
        <p:spPr>
          <a:xfrm>
            <a:off x="8749966" y="5429229"/>
            <a:ext cx="516981" cy="461665"/>
          </a:xfrm>
          <a:prstGeom prst="actionButtonBlank">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a:extLst>
              <a:ext uri="{FF2B5EF4-FFF2-40B4-BE49-F238E27FC236}">
                <a16:creationId xmlns:a16="http://schemas.microsoft.com/office/drawing/2014/main" id="{29AAF436-9B67-C749-A48A-FA6C42F2DA4E}"/>
              </a:ext>
            </a:extLst>
          </p:cNvPr>
          <p:cNvSpPr/>
          <p:nvPr userDrawn="1"/>
        </p:nvSpPr>
        <p:spPr>
          <a:xfrm>
            <a:off x="8833269" y="5484873"/>
            <a:ext cx="350377" cy="35037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2CE8B98F-F34E-7543-A9BF-E785E3DE90FC}"/>
              </a:ext>
            </a:extLst>
          </p:cNvPr>
          <p:cNvSpPr txBox="1"/>
          <p:nvPr userDrawn="1"/>
        </p:nvSpPr>
        <p:spPr>
          <a:xfrm rot="16200000">
            <a:off x="8842781" y="5462576"/>
            <a:ext cx="324739" cy="369332"/>
          </a:xfrm>
          <a:prstGeom prst="rect">
            <a:avLst/>
          </a:prstGeom>
          <a:noFill/>
        </p:spPr>
        <p:txBody>
          <a:bodyPr wrap="square" rtlCol="0">
            <a:spAutoFit/>
          </a:bodyPr>
          <a:lstStyle/>
          <a:p>
            <a:r>
              <a:rPr lang="en-US" sz="1800" dirty="0">
                <a:solidFill>
                  <a:schemeClr val="bg1"/>
                </a:solidFill>
              </a:rPr>
              <a:t>v</a:t>
            </a:r>
          </a:p>
        </p:txBody>
      </p:sp>
      <p:sp>
        <p:nvSpPr>
          <p:cNvPr id="19" name="Oval 18">
            <a:extLst>
              <a:ext uri="{FF2B5EF4-FFF2-40B4-BE49-F238E27FC236}">
                <a16:creationId xmlns:a16="http://schemas.microsoft.com/office/drawing/2014/main" id="{0107CD56-890E-5349-9151-751C8A2B544E}"/>
              </a:ext>
            </a:extLst>
          </p:cNvPr>
          <p:cNvSpPr>
            <a:spLocks noChangeAspect="1"/>
          </p:cNvSpPr>
          <p:nvPr userDrawn="1"/>
        </p:nvSpPr>
        <p:spPr>
          <a:xfrm>
            <a:off x="8882455" y="5534060"/>
            <a:ext cx="252000" cy="252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object 33">
            <a:extLst>
              <a:ext uri="{FF2B5EF4-FFF2-40B4-BE49-F238E27FC236}">
                <a16:creationId xmlns:a16="http://schemas.microsoft.com/office/drawing/2014/main" id="{4B347D5E-5703-154B-B6F6-308A840CE06F}"/>
              </a:ext>
            </a:extLst>
          </p:cNvPr>
          <p:cNvSpPr txBox="1"/>
          <p:nvPr userDrawn="1"/>
        </p:nvSpPr>
        <p:spPr>
          <a:xfrm>
            <a:off x="1507785" y="5198093"/>
            <a:ext cx="5273263" cy="1093052"/>
          </a:xfrm>
          <a:prstGeom prst="rect">
            <a:avLst/>
          </a:prstGeom>
        </p:spPr>
        <p:txBody>
          <a:bodyPr vert="horz" lIns="91440" tIns="45720" rIns="91440" bIns="45720" rtlCol="0" anchor="t">
            <a:normAutofit/>
          </a:bodyPr>
          <a:lstStyle>
            <a:lvl1pPr indent="0" defTabSz="457200">
              <a:spcBef>
                <a:spcPts val="1000"/>
              </a:spcBef>
              <a:spcAft>
                <a:spcPts val="0"/>
              </a:spcAft>
              <a:buClr>
                <a:schemeClr val="accent1"/>
              </a:buClr>
              <a:buSzPct val="80000"/>
              <a:buFont typeface="Arial" panose="020B0604020202020204" pitchFamily="34" charset="0"/>
              <a:buNone/>
              <a:defRPr>
                <a:solidFill>
                  <a:schemeClr val="tx1">
                    <a:lumMod val="50000"/>
                    <a:lumOff val="50000"/>
                  </a:schemeClr>
                </a:solidFill>
                <a:latin typeface="Arial" charset="0"/>
                <a:ea typeface="Arial" charset="0"/>
                <a:cs typeface="Arial" charset="0"/>
              </a:defRPr>
            </a:lvl1pPr>
            <a:lvl2pPr indent="0" algn="ctr" defTabSz="457200">
              <a:spcBef>
                <a:spcPts val="1000"/>
              </a:spcBef>
              <a:spcAft>
                <a:spcPts val="0"/>
              </a:spcAft>
              <a:buClr>
                <a:schemeClr val="accent1"/>
              </a:buClr>
              <a:buSzPct val="80000"/>
              <a:buFont typeface="Arial" panose="020B0604020202020204" pitchFamily="34" charset="0"/>
              <a:buNone/>
              <a:defRPr sz="1600">
                <a:solidFill>
                  <a:schemeClr val="tx1">
                    <a:tint val="75000"/>
                  </a:schemeClr>
                </a:solidFill>
                <a:latin typeface="Arial" charset="0"/>
                <a:ea typeface="Arial" charset="0"/>
                <a:cs typeface="Arial" charset="0"/>
              </a:defRPr>
            </a:lvl2pPr>
            <a:lvl3pPr indent="0" algn="ctr" defTabSz="457200">
              <a:spcBef>
                <a:spcPts val="1000"/>
              </a:spcBef>
              <a:spcAft>
                <a:spcPts val="0"/>
              </a:spcAft>
              <a:buClr>
                <a:schemeClr val="accent1"/>
              </a:buClr>
              <a:buSzPct val="80000"/>
              <a:buFont typeface="Arial" panose="020B0604020202020204" pitchFamily="34" charset="0"/>
              <a:buNone/>
              <a:defRPr sz="1400">
                <a:solidFill>
                  <a:schemeClr val="tx1">
                    <a:tint val="75000"/>
                  </a:schemeClr>
                </a:solidFill>
                <a:latin typeface="Arial" charset="0"/>
                <a:ea typeface="Arial" charset="0"/>
                <a:cs typeface="Arial" charset="0"/>
              </a:defRPr>
            </a:lvl3pPr>
            <a:lvl4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4pPr>
            <a:lvl5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pPr lvl="0">
              <a:spcBef>
                <a:spcPts val="400"/>
              </a:spcBef>
            </a:pPr>
            <a:r>
              <a:rPr sz="1100" b="1" dirty="0">
                <a:solidFill>
                  <a:schemeClr val="tx1"/>
                </a:solidFill>
              </a:rPr>
              <a:t>FOR INTERNAL</a:t>
            </a:r>
            <a:r>
              <a:rPr lang="en-GB" sz="1100" b="1" dirty="0">
                <a:solidFill>
                  <a:schemeClr val="tx1"/>
                </a:solidFill>
              </a:rPr>
              <a:t> TRAINING</a:t>
            </a:r>
            <a:r>
              <a:rPr sz="1100" b="1" dirty="0">
                <a:solidFill>
                  <a:schemeClr val="tx1"/>
                </a:solidFill>
              </a:rPr>
              <a:t> USE ONLY</a:t>
            </a:r>
          </a:p>
          <a:p>
            <a:pPr lvl="0">
              <a:spcBef>
                <a:spcPts val="400"/>
              </a:spcBef>
            </a:pPr>
            <a:r>
              <a:rPr lang="en-GB" sz="1100" b="1" dirty="0">
                <a:solidFill>
                  <a:srgbClr val="FF0000"/>
                </a:solidFill>
              </a:rPr>
              <a:t>August 2018</a:t>
            </a:r>
          </a:p>
          <a:p>
            <a:pPr lvl="0">
              <a:spcBef>
                <a:spcPts val="400"/>
              </a:spcBef>
            </a:pPr>
            <a:r>
              <a:rPr sz="1100" dirty="0">
                <a:solidFill>
                  <a:schemeClr val="tx1"/>
                </a:solidFill>
              </a:rPr>
              <a:t>This material is for training use by AstraZeneca Internal Medical Personnel only</a:t>
            </a:r>
            <a:r>
              <a:rPr lang="en-GB" sz="1100" dirty="0">
                <a:solidFill>
                  <a:schemeClr val="tx1"/>
                </a:solidFill>
              </a:rPr>
              <a:t>.</a:t>
            </a:r>
            <a:r>
              <a:rPr sz="1100" dirty="0">
                <a:solidFill>
                  <a:schemeClr val="tx1"/>
                </a:solidFill>
              </a:rPr>
              <a:t>  This material may contain off-license information and may not be used for  promotional purposes</a:t>
            </a:r>
          </a:p>
        </p:txBody>
      </p:sp>
      <p:grpSp>
        <p:nvGrpSpPr>
          <p:cNvPr id="61" name="Group 60"/>
          <p:cNvGrpSpPr/>
          <p:nvPr userDrawn="1"/>
        </p:nvGrpSpPr>
        <p:grpSpPr>
          <a:xfrm>
            <a:off x="967386" y="400462"/>
            <a:ext cx="2107935" cy="2032927"/>
            <a:chOff x="5491486" y="769801"/>
            <a:chExt cx="1493130" cy="1440000"/>
          </a:xfrm>
        </p:grpSpPr>
        <p:sp>
          <p:nvSpPr>
            <p:cNvPr id="62" name="Oval 61">
              <a:extLst>
                <a:ext uri="{FF2B5EF4-FFF2-40B4-BE49-F238E27FC236}">
                  <a16:creationId xmlns:a16="http://schemas.microsoft.com/office/drawing/2014/main" id="{BC73FC20-F9F9-5644-875C-C91541A0D412}"/>
                </a:ext>
              </a:extLst>
            </p:cNvPr>
            <p:cNvSpPr/>
            <p:nvPr userDrawn="1"/>
          </p:nvSpPr>
          <p:spPr bwMode="auto">
            <a:xfrm>
              <a:off x="5514195" y="769801"/>
              <a:ext cx="1470421" cy="1440000"/>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Arial" charset="0"/>
              </a:endParaRPr>
            </a:p>
          </p:txBody>
        </p:sp>
        <p:pic>
          <p:nvPicPr>
            <p:cNvPr id="63" name="Picture 62" descr="4 cancer icons.png">
              <a:extLst>
                <a:ext uri="{FF2B5EF4-FFF2-40B4-BE49-F238E27FC236}">
                  <a16:creationId xmlns:a16="http://schemas.microsoft.com/office/drawing/2014/main" id="{18612B0B-1677-624C-8816-013D30EF89F0}"/>
                </a:ext>
              </a:extLst>
            </p:cNvPr>
            <p:cNvPicPr>
              <a:picLocks noChangeAspect="1"/>
            </p:cNvPicPr>
            <p:nvPr userDrawn="1"/>
          </p:nvPicPr>
          <p:blipFill rotWithShape="1">
            <a:blip r:embed="rId2">
              <a:alphaModFix amt="86000"/>
              <a:extLst>
                <a:ext uri="{28A0092B-C50C-407E-A947-70E740481C1C}">
                  <a14:useLocalDpi xmlns:a14="http://schemas.microsoft.com/office/drawing/2010/main" val="0"/>
                </a:ext>
              </a:extLst>
            </a:blip>
            <a:srcRect t="26264" b="53262"/>
            <a:stretch/>
          </p:blipFill>
          <p:spPr>
            <a:xfrm>
              <a:off x="5491486" y="815132"/>
              <a:ext cx="1383642" cy="1323378"/>
            </a:xfrm>
            <a:prstGeom prst="rect">
              <a:avLst/>
            </a:prstGeom>
          </p:spPr>
        </p:pic>
      </p:grpSp>
      <p:pic>
        <p:nvPicPr>
          <p:cNvPr id="23" name="Picture 22" descr="medical academy logo blue lin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2105" y="498731"/>
            <a:ext cx="2526792" cy="1819656"/>
          </a:xfrm>
          <a:prstGeom prst="rect">
            <a:avLst/>
          </a:prstGeom>
        </p:spPr>
      </p:pic>
      <p:sp>
        <p:nvSpPr>
          <p:cNvPr id="9" name="Oval 8">
            <a:extLst>
              <a:ext uri="{FF2B5EF4-FFF2-40B4-BE49-F238E27FC236}">
                <a16:creationId xmlns:a16="http://schemas.microsoft.com/office/drawing/2014/main" id="{1A062D7A-18B2-4149-A9A0-EDDD09426CAD}"/>
              </a:ext>
            </a:extLst>
          </p:cNvPr>
          <p:cNvSpPr/>
          <p:nvPr userDrawn="1"/>
        </p:nvSpPr>
        <p:spPr>
          <a:xfrm>
            <a:off x="988775" y="377518"/>
            <a:ext cx="2097215" cy="20972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8" name="Picture 7">
            <a:extLst>
              <a:ext uri="{FF2B5EF4-FFF2-40B4-BE49-F238E27FC236}">
                <a16:creationId xmlns:a16="http://schemas.microsoft.com/office/drawing/2014/main" id="{F4A4D901-1CEC-0C42-9BDF-FB583852D374}"/>
              </a:ext>
            </a:extLst>
          </p:cNvPr>
          <p:cNvPicPr>
            <a:picLocks/>
          </p:cNvPicPr>
          <p:nvPr userDrawn="1"/>
        </p:nvPicPr>
        <p:blipFill>
          <a:blip r:embed="rId4"/>
          <a:stretch>
            <a:fillRect/>
          </a:stretch>
        </p:blipFill>
        <p:spPr>
          <a:xfrm>
            <a:off x="619736" y="99174"/>
            <a:ext cx="2835293" cy="2835293"/>
          </a:xfrm>
          <a:prstGeom prst="rect">
            <a:avLst/>
          </a:prstGeom>
        </p:spPr>
      </p:pic>
    </p:spTree>
    <p:extLst>
      <p:ext uri="{BB962C8B-B14F-4D97-AF65-F5344CB8AC3E}">
        <p14:creationId xmlns:p14="http://schemas.microsoft.com/office/powerpoint/2010/main" val="3628288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9" y="2700870"/>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5941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2453" y="1786967"/>
            <a:ext cx="10732819" cy="4108867"/>
          </a:xfrm>
        </p:spPr>
        <p:txBody>
          <a:bodyPr/>
          <a:lstStyle>
            <a:lvl1pPr>
              <a:defRPr>
                <a:solidFill>
                  <a:schemeClr val="tx1"/>
                </a:solidFill>
              </a:defRPr>
            </a:lvl1pPr>
            <a:lvl2pPr marL="742932" indent="-285744">
              <a:buFont typeface="Arial" charset="0"/>
              <a:buChar char="•"/>
              <a:defRPr>
                <a:solidFill>
                  <a:schemeClr val="tx1"/>
                </a:solidFill>
              </a:defRPr>
            </a:lvl2pPr>
            <a:lvl3pPr marL="1142971" indent="-228594">
              <a:buFont typeface="Courier New" charset="0"/>
              <a:buChar char="o"/>
              <a:defRPr>
                <a:solidFill>
                  <a:schemeClr val="tx1"/>
                </a:solidFill>
              </a:defRPr>
            </a:lvl3pPr>
            <a:lvl4pPr marL="1600160" indent="-228594">
              <a:buFont typeface="Wingdings" charset="2"/>
              <a:buChar char="§"/>
              <a:defRPr>
                <a:solidFill>
                  <a:schemeClr val="tx1"/>
                </a:solidFill>
              </a:defRPr>
            </a:lvl4pPr>
            <a:lvl5pPr marL="2057349" indent="-228594">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2"/>
          </p:nvPr>
        </p:nvSpPr>
        <p:spPr>
          <a:xfrm>
            <a:off x="372453" y="1081741"/>
            <a:ext cx="10732819" cy="627531"/>
          </a:xfrm>
        </p:spPr>
        <p:txBody>
          <a:bodyPr anchor="t">
            <a:normAutofit/>
          </a:bodyPr>
          <a:lstStyle>
            <a:lvl1pPr marL="0" indent="0">
              <a:buNone/>
              <a:defRPr sz="1600" b="0">
                <a:solidFill>
                  <a:schemeClr val="accent4"/>
                </a:solidFill>
              </a:defRPr>
            </a:lvl1pPr>
          </a:lstStyle>
          <a:p>
            <a:pPr lvl="0"/>
            <a:r>
              <a:rPr lang="en-US" dirty="0"/>
              <a:t>Click to edit Master text styles</a:t>
            </a:r>
          </a:p>
        </p:txBody>
      </p:sp>
      <p:sp>
        <p:nvSpPr>
          <p:cNvPr id="5" name="Footer Placeholder 4">
            <a:extLst>
              <a:ext uri="{FF2B5EF4-FFF2-40B4-BE49-F238E27FC236}">
                <a16:creationId xmlns:a16="http://schemas.microsoft.com/office/drawing/2014/main" id="{0FFECCB5-6011-F848-A253-8D4FF525620F}"/>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614018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2452" y="1786967"/>
            <a:ext cx="4996253" cy="4108867"/>
          </a:xfrm>
        </p:spPr>
        <p:txBody>
          <a:bodyPr/>
          <a:lstStyle>
            <a:lvl1pPr>
              <a:defRPr>
                <a:solidFill>
                  <a:schemeClr val="tx1"/>
                </a:solidFill>
              </a:defRPr>
            </a:lvl1pPr>
            <a:lvl2pPr marL="742932" indent="-285744">
              <a:buFont typeface="Arial" charset="0"/>
              <a:buChar char="•"/>
              <a:defRPr>
                <a:solidFill>
                  <a:schemeClr val="tx1"/>
                </a:solidFill>
              </a:defRPr>
            </a:lvl2pPr>
            <a:lvl3pPr marL="1142971" indent="-228594">
              <a:buFont typeface="Courier New" charset="0"/>
              <a:buChar char="o"/>
              <a:defRPr>
                <a:solidFill>
                  <a:schemeClr val="tx1"/>
                </a:solidFill>
              </a:defRPr>
            </a:lvl3pPr>
            <a:lvl4pPr marL="1600160" indent="-228594">
              <a:buFont typeface="Wingdings" charset="2"/>
              <a:buChar char="§"/>
              <a:defRPr>
                <a:solidFill>
                  <a:schemeClr val="tx1"/>
                </a:solidFill>
              </a:defRPr>
            </a:lvl4pPr>
            <a:lvl5pPr marL="2057349" indent="-228594">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2"/>
          </p:nvPr>
        </p:nvSpPr>
        <p:spPr>
          <a:xfrm>
            <a:off x="372453" y="1081741"/>
            <a:ext cx="10732819" cy="627531"/>
          </a:xfrm>
        </p:spPr>
        <p:txBody>
          <a:bodyPr anchor="t">
            <a:normAutofit/>
          </a:bodyPr>
          <a:lstStyle>
            <a:lvl1pPr marL="0" indent="0">
              <a:buNone/>
              <a:defRPr sz="1600" b="0">
                <a:solidFill>
                  <a:schemeClr val="accent4"/>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0FFECCB5-6011-F848-A253-8D4FF525620F}"/>
              </a:ext>
            </a:extLst>
          </p:cNvPr>
          <p:cNvSpPr>
            <a:spLocks noGrp="1"/>
          </p:cNvSpPr>
          <p:nvPr>
            <p:ph type="ftr" sz="quarter" idx="13"/>
          </p:nvPr>
        </p:nvSpPr>
        <p:spPr/>
        <p:txBody>
          <a:bodyPr/>
          <a:lstStyle/>
          <a:p>
            <a:endParaRPr lang="en-US" dirty="0"/>
          </a:p>
        </p:txBody>
      </p:sp>
      <p:sp>
        <p:nvSpPr>
          <p:cNvPr id="6" name="Content Placeholder 2">
            <a:extLst>
              <a:ext uri="{FF2B5EF4-FFF2-40B4-BE49-F238E27FC236}">
                <a16:creationId xmlns:a16="http://schemas.microsoft.com/office/drawing/2014/main" id="{D8916C27-DD24-5D46-9891-D73ECC30713A}"/>
              </a:ext>
            </a:extLst>
          </p:cNvPr>
          <p:cNvSpPr>
            <a:spLocks noGrp="1"/>
          </p:cNvSpPr>
          <p:nvPr>
            <p:ph idx="14"/>
          </p:nvPr>
        </p:nvSpPr>
        <p:spPr>
          <a:xfrm>
            <a:off x="6109018" y="1786965"/>
            <a:ext cx="4996253" cy="4108867"/>
          </a:xfrm>
        </p:spPr>
        <p:txBody>
          <a:bodyPr/>
          <a:lstStyle>
            <a:lvl1pPr>
              <a:defRPr>
                <a:solidFill>
                  <a:schemeClr val="tx1"/>
                </a:solidFill>
              </a:defRPr>
            </a:lvl1pPr>
            <a:lvl2pPr marL="742932" indent="-285744">
              <a:buFont typeface="Arial" charset="0"/>
              <a:buChar char="•"/>
              <a:defRPr>
                <a:solidFill>
                  <a:schemeClr val="tx1"/>
                </a:solidFill>
              </a:defRPr>
            </a:lvl2pPr>
            <a:lvl3pPr marL="1142971" indent="-228594">
              <a:buFont typeface="Courier New" charset="0"/>
              <a:buChar char="o"/>
              <a:defRPr>
                <a:solidFill>
                  <a:schemeClr val="tx1"/>
                </a:solidFill>
              </a:defRPr>
            </a:lvl3pPr>
            <a:lvl4pPr marL="1600160" indent="-228594">
              <a:buFont typeface="Wingdings" charset="2"/>
              <a:buChar char="§"/>
              <a:defRPr>
                <a:solidFill>
                  <a:schemeClr val="tx1"/>
                </a:solidFill>
              </a:defRPr>
            </a:lvl4pPr>
            <a:lvl5pPr marL="2057349" indent="-228594">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160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5"/>
          <p:cNvSpPr>
            <a:spLocks noGrp="1"/>
          </p:cNvSpPr>
          <p:nvPr>
            <p:ph type="body" sz="quarter" idx="12"/>
          </p:nvPr>
        </p:nvSpPr>
        <p:spPr>
          <a:xfrm>
            <a:off x="372453" y="1081741"/>
            <a:ext cx="10732819" cy="627531"/>
          </a:xfrm>
        </p:spPr>
        <p:txBody>
          <a:bodyPr anchor="t">
            <a:normAutofit/>
          </a:bodyPr>
          <a:lstStyle>
            <a:lvl1pPr marL="0" indent="0">
              <a:buNone/>
              <a:defRPr sz="1600" b="0">
                <a:solidFill>
                  <a:schemeClr val="accent4"/>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0FFECCB5-6011-F848-A253-8D4FF525620F}"/>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61711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3B7F-D961-A156-734A-18D47E5AFD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2035F-1564-BA1A-2681-1B34122A69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768A2-76B9-8EBC-1AEC-197847DB69E3}"/>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5" name="Footer Placeholder 4">
            <a:extLst>
              <a:ext uri="{FF2B5EF4-FFF2-40B4-BE49-F238E27FC236}">
                <a16:creationId xmlns:a16="http://schemas.microsoft.com/office/drawing/2014/main" id="{CCB2980F-A9BF-81E2-4C69-10D6206B97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179F5D-BFC4-F9C7-FAC8-6D13663C3FDE}"/>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3354898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90802837-8734-AB4E-A5B6-87110C6C8107}"/>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96120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964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468794-C234-AC48-B023-BD06C52C35C7}"/>
              </a:ext>
            </a:extLst>
          </p:cNvPr>
          <p:cNvSpPr txBox="1">
            <a:spLocks/>
          </p:cNvSpPr>
          <p:nvPr userDrawn="1"/>
        </p:nvSpPr>
        <p:spPr>
          <a:xfrm>
            <a:off x="812799" y="2700870"/>
            <a:ext cx="8463620" cy="18265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600" b="0" kern="1200">
                <a:solidFill>
                  <a:schemeClr val="accent3"/>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CONGRATULATIONS</a:t>
            </a:r>
          </a:p>
        </p:txBody>
      </p:sp>
      <p:sp>
        <p:nvSpPr>
          <p:cNvPr id="5" name="Text Placeholder 2">
            <a:extLst>
              <a:ext uri="{FF2B5EF4-FFF2-40B4-BE49-F238E27FC236}">
                <a16:creationId xmlns:a16="http://schemas.microsoft.com/office/drawing/2014/main" id="{E93B2A55-2C5C-5549-A8C0-860C0FD66AD7}"/>
              </a:ext>
            </a:extLst>
          </p:cNvPr>
          <p:cNvSpPr>
            <a:spLocks noGrp="1"/>
          </p:cNvSpPr>
          <p:nvPr>
            <p:ph type="body" idx="1" hasCustomPrompt="1"/>
          </p:nvPr>
        </p:nvSpPr>
        <p:spPr>
          <a:xfrm>
            <a:off x="812799" y="4006452"/>
            <a:ext cx="8463620" cy="860400"/>
          </a:xfrm>
        </p:spPr>
        <p:txBody>
          <a:bodyPr/>
          <a:lstStyle>
            <a:lvl1pPr marL="0" indent="0">
              <a:buNone/>
              <a:defRPr>
                <a:solidFill>
                  <a:schemeClr val="tx2">
                    <a:lumMod val="50000"/>
                    <a:lumOff val="50000"/>
                  </a:schemeClr>
                </a:solidFill>
              </a:defRPr>
            </a:lvl1pPr>
          </a:lstStyle>
          <a:p>
            <a:r>
              <a:rPr lang="en-GB" dirty="0"/>
              <a:t>You have completed this asset</a:t>
            </a:r>
          </a:p>
        </p:txBody>
      </p:sp>
    </p:spTree>
    <p:extLst>
      <p:ext uri="{BB962C8B-B14F-4D97-AF65-F5344CB8AC3E}">
        <p14:creationId xmlns:p14="http://schemas.microsoft.com/office/powerpoint/2010/main" val="1567796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b="1"/>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lnSpc>
                <a:spcPct val="114000"/>
              </a:lnSpc>
              <a:defRPr sz="1600"/>
            </a:lvl1pPr>
          </a:lstStyle>
          <a:p>
            <a:pPr lvl="0"/>
            <a:r>
              <a:rPr lang="en-GB" dirty="0"/>
              <a:t>Click to edit Master text styles</a:t>
            </a:r>
          </a:p>
        </p:txBody>
      </p:sp>
      <p:sp>
        <p:nvSpPr>
          <p:cNvPr id="12" name="Text Placeholder 11"/>
          <p:cNvSpPr>
            <a:spLocks noGrp="1"/>
          </p:cNvSpPr>
          <p:nvPr>
            <p:ph type="body" sz="quarter" idx="12" hasCustomPrompt="1"/>
          </p:nvPr>
        </p:nvSpPr>
        <p:spPr>
          <a:xfrm>
            <a:off x="0" y="6310704"/>
            <a:ext cx="12192000" cy="276045"/>
          </a:xfrm>
        </p:spPr>
        <p:txBody>
          <a:bodyPr anchor="b">
            <a:normAutofit/>
          </a:bodyPr>
          <a:lstStyle>
            <a:lvl1pPr>
              <a:defRPr sz="800" b="0">
                <a:solidFill>
                  <a:schemeClr val="tx1">
                    <a:lumMod val="50000"/>
                    <a:lumOff val="50000"/>
                  </a:schemeClr>
                </a:solidFill>
              </a:defRPr>
            </a:lvl1pPr>
          </a:lstStyle>
          <a:p>
            <a:pPr lvl="0"/>
            <a:r>
              <a:rPr lang="en-GB" dirty="0"/>
              <a:t>Click to edit Master text styles</a:t>
            </a:r>
          </a:p>
        </p:txBody>
      </p:sp>
      <p:sp>
        <p:nvSpPr>
          <p:cNvPr id="5" name="Content Placeholder 4">
            <a:extLst>
              <a:ext uri="{FF2B5EF4-FFF2-40B4-BE49-F238E27FC236}">
                <a16:creationId xmlns:a16="http://schemas.microsoft.com/office/drawing/2014/main" id="{8AEF0521-A985-3743-8009-D252735EC799}"/>
              </a:ext>
            </a:extLst>
          </p:cNvPr>
          <p:cNvSpPr>
            <a:spLocks noGrp="1"/>
          </p:cNvSpPr>
          <p:nvPr>
            <p:ph sz="quarter" idx="13"/>
          </p:nvPr>
        </p:nvSpPr>
        <p:spPr>
          <a:xfrm>
            <a:off x="609600" y="2285042"/>
            <a:ext cx="10972800" cy="3457476"/>
          </a:xfrm>
        </p:spPr>
        <p:txBody>
          <a:bodyPr>
            <a:normAutofit/>
          </a:bodyPr>
          <a:lstStyle>
            <a:lvl1pPr marL="234939" indent="-234939">
              <a:buFont typeface="Arial" panose="020B0604020202020204" pitchFamily="34" charset="0"/>
              <a:buChar char="•"/>
              <a:defRPr sz="1600" b="0"/>
            </a:lvl1pPr>
            <a:lvl2pPr marL="990550" indent="-380981">
              <a:buFont typeface="Arial" panose="020B0604020202020204" pitchFamily="34" charset="0"/>
              <a:buChar char="•"/>
              <a:defRPr sz="1600" b="0"/>
            </a:lvl2pPr>
            <a:lvl3pPr marL="1600120" indent="-380981">
              <a:buFont typeface="Arial" panose="020B0604020202020204" pitchFamily="34" charset="0"/>
              <a:buChar char="•"/>
              <a:defRPr sz="1600" b="0"/>
            </a:lvl3pPr>
            <a:lvl4pPr marL="2209690" indent="-380981">
              <a:buFont typeface="Arial" panose="020B0604020202020204" pitchFamily="34" charset="0"/>
              <a:buChar char="•"/>
              <a:defRPr sz="1600" b="0"/>
            </a:lvl4pPr>
            <a:lvl5pPr marL="2819260" indent="-380981">
              <a:buFont typeface="Arial" panose="020B0604020202020204" pitchFamily="34" charset="0"/>
              <a:buChar char="•"/>
              <a:defRPr sz="1600"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2954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06425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4"/>
            <a:ext cx="10443633" cy="4451349"/>
          </a:xfrm>
        </p:spPr>
        <p:txBody>
          <a:bodyPr>
            <a:normAutofit/>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3" name="Footer Placeholder 2">
            <a:extLst>
              <a:ext uri="{FF2B5EF4-FFF2-40B4-BE49-F238E27FC236}">
                <a16:creationId xmlns:a16="http://schemas.microsoft.com/office/drawing/2014/main" id="{8685FB5B-7D97-A948-AA3E-72F94D943D6F}"/>
              </a:ext>
            </a:extLst>
          </p:cNvPr>
          <p:cNvSpPr>
            <a:spLocks noGrp="1"/>
          </p:cNvSpPr>
          <p:nvPr>
            <p:ph type="ftr" sz="quarter" idx="14"/>
          </p:nvPr>
        </p:nvSpPr>
        <p:spPr/>
        <p:txBody>
          <a:bodyPr/>
          <a:lstStyle/>
          <a:p>
            <a:endParaRPr lang="en-US" dirty="0"/>
          </a:p>
        </p:txBody>
      </p:sp>
      <p:sp>
        <p:nvSpPr>
          <p:cNvPr id="4" name="Title 3">
            <a:extLst>
              <a:ext uri="{FF2B5EF4-FFF2-40B4-BE49-F238E27FC236}">
                <a16:creationId xmlns:a16="http://schemas.microsoft.com/office/drawing/2014/main" id="{02C35E29-91C1-2849-8161-ED515F2CC565}"/>
              </a:ext>
            </a:extLst>
          </p:cNvPr>
          <p:cNvSpPr>
            <a:spLocks noGrp="1"/>
          </p:cNvSpPr>
          <p:nvPr>
            <p:ph type="title"/>
          </p:nvPr>
        </p:nvSpPr>
        <p:spPr/>
        <p:txBody>
          <a:bodyPr/>
          <a:lstStyle/>
          <a:p>
            <a:r>
              <a:rPr lang="en-US"/>
              <a:t>Click to edit Master title style</a:t>
            </a:r>
            <a:endParaRPr lang="en-GB"/>
          </a:p>
        </p:txBody>
      </p:sp>
      <p:sp>
        <p:nvSpPr>
          <p:cNvPr id="10" name="Slide Number Placeholder 4">
            <a:extLst>
              <a:ext uri="{FF2B5EF4-FFF2-40B4-BE49-F238E27FC236}">
                <a16:creationId xmlns:a16="http://schemas.microsoft.com/office/drawing/2014/main" id="{3FA443FF-3B28-3843-A944-F347B25657B5}"/>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3509838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0642588" cy="701273"/>
          </a:xfrm>
          <a:prstGeom prst="rect">
            <a:avLst/>
          </a:prstGeom>
          <a:noFill/>
          <a:ln>
            <a:noFill/>
          </a:ln>
        </p:spPr>
        <p:txBody>
          <a:bodyPr anchor="t">
            <a:noAutofit/>
          </a:bodyPr>
          <a:lstStyle>
            <a:lvl1pPr marL="0" indent="0">
              <a:lnSpc>
                <a:spcPct val="100000"/>
              </a:lnSpc>
              <a:buNone/>
              <a:defRPr sz="1867"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2426380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9" name="Content Placeholder 8"/>
          <p:cNvSpPr>
            <a:spLocks noGrp="1"/>
          </p:cNvSpPr>
          <p:nvPr>
            <p:ph sz="quarter" idx="13" hasCustomPrompt="1"/>
          </p:nvPr>
        </p:nvSpPr>
        <p:spPr>
          <a:xfrm>
            <a:off x="430604" y="1185333"/>
            <a:ext cx="10443633" cy="4953000"/>
          </a:xfrm>
        </p:spPr>
        <p:txBody>
          <a:bodyPr>
            <a:normAutofit/>
          </a:bodyPr>
          <a:lstStyle>
            <a:lvl1pPr>
              <a:spcAft>
                <a:spcPts val="400"/>
              </a:spcAft>
              <a:defRPr sz="2133" b="0">
                <a:solidFill>
                  <a:srgbClr val="4B306A"/>
                </a:solidFill>
              </a:defRPr>
            </a:lvl1pPr>
            <a:lvl2pPr marL="241289" indent="-239173">
              <a:lnSpc>
                <a:spcPct val="100000"/>
              </a:lnSpc>
              <a:spcAft>
                <a:spcPts val="400"/>
              </a:spcAft>
              <a:defRPr sz="2133" b="0">
                <a:solidFill>
                  <a:schemeClr val="tx1"/>
                </a:solidFill>
              </a:defRPr>
            </a:lvl2pPr>
            <a:lvl3pPr marL="666718" indent="-188374">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3" name="Footer Placeholder 2">
            <a:extLst>
              <a:ext uri="{FF2B5EF4-FFF2-40B4-BE49-F238E27FC236}">
                <a16:creationId xmlns:a16="http://schemas.microsoft.com/office/drawing/2014/main" id="{C9FFE4D6-FF34-9F43-86F9-B1C8D71B0D36}"/>
              </a:ext>
            </a:extLst>
          </p:cNvPr>
          <p:cNvSpPr>
            <a:spLocks noGrp="1"/>
          </p:cNvSpPr>
          <p:nvPr>
            <p:ph type="ftr" sz="quarter" idx="14"/>
          </p:nvPr>
        </p:nvSpPr>
        <p:spPr/>
        <p:txBody>
          <a:bodyPr/>
          <a:lstStyle/>
          <a:p>
            <a:endParaRPr lang="en-US" dirty="0"/>
          </a:p>
        </p:txBody>
      </p:sp>
      <p:sp>
        <p:nvSpPr>
          <p:cNvPr id="4" name="Title 3">
            <a:extLst>
              <a:ext uri="{FF2B5EF4-FFF2-40B4-BE49-F238E27FC236}">
                <a16:creationId xmlns:a16="http://schemas.microsoft.com/office/drawing/2014/main" id="{E14E8764-4D12-E245-BF6B-E4D3EFF72861}"/>
              </a:ext>
            </a:extLst>
          </p:cNvPr>
          <p:cNvSpPr>
            <a:spLocks noGrp="1"/>
          </p:cNvSpPr>
          <p:nvPr>
            <p:ph type="title"/>
          </p:nvPr>
        </p:nvSpPr>
        <p:spPr/>
        <p:txBody>
          <a:body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0EFE55C4-74AB-7547-9E27-939A4EE2ACE6}"/>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1191039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dirty="0"/>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358541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ank - 1 title">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
        <p:nvSpPr>
          <p:cNvPr id="7" name="Title 1">
            <a:extLst>
              <a:ext uri="{FF2B5EF4-FFF2-40B4-BE49-F238E27FC236}">
                <a16:creationId xmlns:a16="http://schemas.microsoft.com/office/drawing/2014/main" id="{BF0CA140-8842-9843-A309-3CA6AAEC2725}"/>
              </a:ext>
            </a:extLst>
          </p:cNvPr>
          <p:cNvSpPr>
            <a:spLocks noGrp="1"/>
          </p:cNvSpPr>
          <p:nvPr>
            <p:ph type="title"/>
          </p:nvPr>
        </p:nvSpPr>
        <p:spPr>
          <a:xfrm>
            <a:off x="419103" y="263784"/>
            <a:ext cx="11087100" cy="691520"/>
          </a:xfrm>
        </p:spPr>
        <p:txBody>
          <a:bodyPr/>
          <a:lstStyle/>
          <a:p>
            <a:r>
              <a:rPr lang="en-GB" sz="2800" dirty="0"/>
              <a:t>Welcome to today’s webinar!</a:t>
            </a:r>
            <a:endParaRPr lang="en-US" dirty="0"/>
          </a:p>
        </p:txBody>
      </p:sp>
      <p:sp>
        <p:nvSpPr>
          <p:cNvPr id="8" name="Rectangle 7">
            <a:extLst>
              <a:ext uri="{FF2B5EF4-FFF2-40B4-BE49-F238E27FC236}">
                <a16:creationId xmlns:a16="http://schemas.microsoft.com/office/drawing/2014/main" id="{F33114DF-1D86-0A43-86F8-34F4B49057FC}"/>
              </a:ext>
            </a:extLst>
          </p:cNvPr>
          <p:cNvSpPr/>
          <p:nvPr userDrawn="1"/>
        </p:nvSpPr>
        <p:spPr bwMode="auto">
          <a:xfrm>
            <a:off x="419103" y="1434519"/>
            <a:ext cx="3368879" cy="3858935"/>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4" fontAlgn="base">
              <a:spcBef>
                <a:spcPct val="0"/>
              </a:spcBef>
              <a:spcAft>
                <a:spcPct val="0"/>
              </a:spcAft>
            </a:pPr>
            <a:endParaRPr lang="en-US" sz="1800" b="1" dirty="0">
              <a:solidFill>
                <a:srgbClr val="000000"/>
              </a:solidFill>
              <a:latin typeface="Arial" charset="0"/>
            </a:endParaRPr>
          </a:p>
        </p:txBody>
      </p:sp>
      <p:sp>
        <p:nvSpPr>
          <p:cNvPr id="9" name="Rectangle 8">
            <a:extLst>
              <a:ext uri="{FF2B5EF4-FFF2-40B4-BE49-F238E27FC236}">
                <a16:creationId xmlns:a16="http://schemas.microsoft.com/office/drawing/2014/main" id="{68817CBE-4A7D-B644-9658-EA9162F704AE}"/>
              </a:ext>
            </a:extLst>
          </p:cNvPr>
          <p:cNvSpPr/>
          <p:nvPr userDrawn="1"/>
        </p:nvSpPr>
        <p:spPr bwMode="auto">
          <a:xfrm>
            <a:off x="3985821" y="1434519"/>
            <a:ext cx="7982659" cy="3858935"/>
          </a:xfrm>
          <a:prstGeom prst="rect">
            <a:avLst/>
          </a:prstGeom>
          <a:solidFill>
            <a:srgbClr val="D0CDD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4" fontAlgn="base">
              <a:spcBef>
                <a:spcPct val="0"/>
              </a:spcBef>
              <a:spcAft>
                <a:spcPct val="0"/>
              </a:spcAft>
            </a:pPr>
            <a:endParaRPr lang="en-US" sz="1800" b="1" dirty="0">
              <a:solidFill>
                <a:srgbClr val="000000"/>
              </a:solidFill>
              <a:latin typeface="Arial" charset="0"/>
            </a:endParaRPr>
          </a:p>
        </p:txBody>
      </p:sp>
      <p:sp>
        <p:nvSpPr>
          <p:cNvPr id="10" name="TextBox 9">
            <a:extLst>
              <a:ext uri="{FF2B5EF4-FFF2-40B4-BE49-F238E27FC236}">
                <a16:creationId xmlns:a16="http://schemas.microsoft.com/office/drawing/2014/main" id="{C0398D97-AEBB-D148-86BF-D3E7853A7177}"/>
              </a:ext>
            </a:extLst>
          </p:cNvPr>
          <p:cNvSpPr txBox="1"/>
          <p:nvPr userDrawn="1"/>
        </p:nvSpPr>
        <p:spPr>
          <a:xfrm rot="5400000">
            <a:off x="1824990" y="1193248"/>
            <a:ext cx="553998" cy="970416"/>
          </a:xfrm>
          <a:prstGeom prst="rect">
            <a:avLst/>
          </a:prstGeom>
          <a:noFill/>
        </p:spPr>
        <p:txBody>
          <a:bodyPr vert="vert270" wrap="square" rtlCol="0">
            <a:spAutoFit/>
          </a:bodyPr>
          <a:lstStyle/>
          <a:p>
            <a:pPr algn="ctr" defTabSz="609555"/>
            <a:r>
              <a:rPr lang="en-US" sz="2400" b="1" dirty="0">
                <a:solidFill>
                  <a:srgbClr val="F0AB00"/>
                </a:solidFill>
                <a:latin typeface="Arial"/>
              </a:rPr>
              <a:t>HOST</a:t>
            </a:r>
          </a:p>
        </p:txBody>
      </p:sp>
      <p:sp>
        <p:nvSpPr>
          <p:cNvPr id="11" name="TextBox 10">
            <a:extLst>
              <a:ext uri="{FF2B5EF4-FFF2-40B4-BE49-F238E27FC236}">
                <a16:creationId xmlns:a16="http://schemas.microsoft.com/office/drawing/2014/main" id="{9EF49486-895F-F246-AFCD-271ED79629A0}"/>
              </a:ext>
            </a:extLst>
          </p:cNvPr>
          <p:cNvSpPr txBox="1"/>
          <p:nvPr userDrawn="1"/>
        </p:nvSpPr>
        <p:spPr>
          <a:xfrm rot="5400000">
            <a:off x="7700151" y="748042"/>
            <a:ext cx="553998" cy="1895161"/>
          </a:xfrm>
          <a:prstGeom prst="rect">
            <a:avLst/>
          </a:prstGeom>
          <a:noFill/>
        </p:spPr>
        <p:txBody>
          <a:bodyPr vert="vert270" wrap="square" rtlCol="0">
            <a:spAutoFit/>
          </a:bodyPr>
          <a:lstStyle/>
          <a:p>
            <a:pPr algn="ctr" defTabSz="609555"/>
            <a:r>
              <a:rPr lang="en-US" sz="2400" b="1" dirty="0">
                <a:solidFill>
                  <a:srgbClr val="3C0F53"/>
                </a:solidFill>
                <a:latin typeface="Arial"/>
              </a:rPr>
              <a:t>SPEAKERS</a:t>
            </a:r>
          </a:p>
        </p:txBody>
      </p:sp>
      <p:sp>
        <p:nvSpPr>
          <p:cNvPr id="12" name="Rectangle 11">
            <a:extLst>
              <a:ext uri="{FF2B5EF4-FFF2-40B4-BE49-F238E27FC236}">
                <a16:creationId xmlns:a16="http://schemas.microsoft.com/office/drawing/2014/main" id="{A400AAF0-862D-7A41-92FD-4DD31BE35BA4}"/>
              </a:ext>
            </a:extLst>
          </p:cNvPr>
          <p:cNvSpPr/>
          <p:nvPr userDrawn="1"/>
        </p:nvSpPr>
        <p:spPr>
          <a:xfrm>
            <a:off x="4339501" y="4579366"/>
            <a:ext cx="2476571" cy="531043"/>
          </a:xfrm>
          <a:prstGeom prst="rect">
            <a:avLst/>
          </a:prstGeom>
        </p:spPr>
        <p:txBody>
          <a:bodyPr wrap="square">
            <a:spAutoFit/>
          </a:bodyPr>
          <a:lstStyle/>
          <a:p>
            <a:pPr algn="ctr" defTabSz="609555"/>
            <a:r>
              <a:rPr lang="en-GB" sz="1800" b="1" dirty="0">
                <a:solidFill>
                  <a:srgbClr val="000000"/>
                </a:solidFill>
                <a:latin typeface="Arial"/>
              </a:rPr>
              <a:t>Name</a:t>
            </a:r>
          </a:p>
          <a:p>
            <a:pPr algn="ctr" defTabSz="609555"/>
            <a:r>
              <a:rPr lang="en-GB" sz="1051" dirty="0">
                <a:solidFill>
                  <a:srgbClr val="000000"/>
                </a:solidFill>
                <a:latin typeface="Arial"/>
              </a:rPr>
              <a:t>Title</a:t>
            </a:r>
          </a:p>
        </p:txBody>
      </p:sp>
      <p:sp>
        <p:nvSpPr>
          <p:cNvPr id="14" name="Rectangle 13">
            <a:extLst>
              <a:ext uri="{FF2B5EF4-FFF2-40B4-BE49-F238E27FC236}">
                <a16:creationId xmlns:a16="http://schemas.microsoft.com/office/drawing/2014/main" id="{5AE0E3DB-D806-FA43-8414-DBCEF6333A9E}"/>
              </a:ext>
            </a:extLst>
          </p:cNvPr>
          <p:cNvSpPr/>
          <p:nvPr userDrawn="1"/>
        </p:nvSpPr>
        <p:spPr>
          <a:xfrm>
            <a:off x="920485" y="4585021"/>
            <a:ext cx="2476571" cy="531043"/>
          </a:xfrm>
          <a:prstGeom prst="rect">
            <a:avLst/>
          </a:prstGeom>
        </p:spPr>
        <p:txBody>
          <a:bodyPr wrap="square">
            <a:spAutoFit/>
          </a:bodyPr>
          <a:lstStyle/>
          <a:p>
            <a:pPr algn="ctr" defTabSz="609555"/>
            <a:r>
              <a:rPr lang="en-GB" sz="1800" b="1" dirty="0">
                <a:solidFill>
                  <a:srgbClr val="000000"/>
                </a:solidFill>
                <a:latin typeface="Arial"/>
              </a:rPr>
              <a:t>Name</a:t>
            </a:r>
          </a:p>
          <a:p>
            <a:pPr algn="ctr" defTabSz="609555"/>
            <a:r>
              <a:rPr lang="en-GB" sz="1051" dirty="0">
                <a:solidFill>
                  <a:srgbClr val="000000"/>
                </a:solidFill>
                <a:latin typeface="Arial"/>
              </a:rPr>
              <a:t>Title</a:t>
            </a:r>
          </a:p>
        </p:txBody>
      </p:sp>
      <p:sp>
        <p:nvSpPr>
          <p:cNvPr id="16" name="TextBox 15">
            <a:extLst>
              <a:ext uri="{FF2B5EF4-FFF2-40B4-BE49-F238E27FC236}">
                <a16:creationId xmlns:a16="http://schemas.microsoft.com/office/drawing/2014/main" id="{8C9EAB00-89C1-7443-9091-FD25A5AC2333}"/>
              </a:ext>
            </a:extLst>
          </p:cNvPr>
          <p:cNvSpPr txBox="1"/>
          <p:nvPr userDrawn="1"/>
        </p:nvSpPr>
        <p:spPr>
          <a:xfrm>
            <a:off x="1197413" y="5342553"/>
            <a:ext cx="9572187" cy="646986"/>
          </a:xfrm>
          <a:prstGeom prst="round2DiagRect">
            <a:avLst/>
          </a:prstGeom>
          <a:solidFill>
            <a:schemeClr val="accent1">
              <a:lumMod val="20000"/>
              <a:lumOff val="80000"/>
            </a:schemeClr>
          </a:solidFill>
        </p:spPr>
        <p:txBody>
          <a:bodyPr wrap="square" rtlCol="0">
            <a:spAutoFit/>
          </a:bodyPr>
          <a:lstStyle/>
          <a:p>
            <a:pPr lvl="0" algn="ctr" defTabSz="812740">
              <a:defRPr/>
            </a:pPr>
            <a:r>
              <a:rPr lang="en-GB" sz="1600" dirty="0">
                <a:solidFill>
                  <a:srgbClr val="000000"/>
                </a:solidFill>
              </a:rPr>
              <a:t>Your line will be muted please submit your questions using the Q&amp;A function.</a:t>
            </a:r>
          </a:p>
          <a:p>
            <a:pPr lvl="0" algn="ctr" defTabSz="812740">
              <a:defRPr/>
            </a:pPr>
            <a:r>
              <a:rPr lang="en-GB" sz="1600" dirty="0">
                <a:solidFill>
                  <a:srgbClr val="000000"/>
                </a:solidFill>
              </a:rPr>
              <a:t>This webinar will be recorded for future use.</a:t>
            </a:r>
          </a:p>
        </p:txBody>
      </p:sp>
      <p:sp>
        <p:nvSpPr>
          <p:cNvPr id="18" name="Rectangle 17">
            <a:extLst>
              <a:ext uri="{FF2B5EF4-FFF2-40B4-BE49-F238E27FC236}">
                <a16:creationId xmlns:a16="http://schemas.microsoft.com/office/drawing/2014/main" id="{59371B35-A875-694D-8787-8FC3BD947606}"/>
              </a:ext>
            </a:extLst>
          </p:cNvPr>
          <p:cNvSpPr/>
          <p:nvPr userDrawn="1"/>
        </p:nvSpPr>
        <p:spPr>
          <a:xfrm>
            <a:off x="6938450" y="4469765"/>
            <a:ext cx="2476569" cy="531043"/>
          </a:xfrm>
          <a:prstGeom prst="rect">
            <a:avLst/>
          </a:prstGeom>
        </p:spPr>
        <p:txBody>
          <a:bodyPr wrap="square">
            <a:spAutoFit/>
          </a:bodyPr>
          <a:lstStyle/>
          <a:p>
            <a:pPr marR="0" lvl="0" indent="0" algn="ctr" defTabSz="609555" fontAlgn="auto">
              <a:lnSpc>
                <a:spcPct val="100000"/>
              </a:lnSpc>
              <a:spcBef>
                <a:spcPts val="0"/>
              </a:spcBef>
              <a:spcAft>
                <a:spcPts val="0"/>
              </a:spcAft>
              <a:buClrTx/>
              <a:buSzTx/>
              <a:buFontTx/>
              <a:buNone/>
              <a:tabLst/>
              <a:defRPr/>
            </a:pPr>
            <a:r>
              <a:rPr lang="en-GB" sz="1800" b="1" dirty="0">
                <a:solidFill>
                  <a:srgbClr val="000000"/>
                </a:solidFill>
                <a:latin typeface="Arial"/>
              </a:rPr>
              <a:t>Name</a:t>
            </a:r>
          </a:p>
          <a:p>
            <a:pPr marL="0" marR="0" lvl="0" indent="0" algn="ctr" defTabSz="914354" rtl="0" eaLnBrk="1" fontAlgn="auto" latinLnBrk="0" hangingPunct="1">
              <a:lnSpc>
                <a:spcPct val="100000"/>
              </a:lnSpc>
              <a:spcBef>
                <a:spcPts val="0"/>
              </a:spcBef>
              <a:spcAft>
                <a:spcPts val="0"/>
              </a:spcAft>
              <a:buClrTx/>
              <a:buSzTx/>
              <a:buFontTx/>
              <a:buNone/>
              <a:tabLst/>
              <a:defRPr/>
            </a:pPr>
            <a:r>
              <a:rPr lang="en-GB" sz="1051" dirty="0">
                <a:solidFill>
                  <a:srgbClr val="000000"/>
                </a:solidFill>
                <a:latin typeface="Arial"/>
              </a:rPr>
              <a:t>Title</a:t>
            </a:r>
          </a:p>
        </p:txBody>
      </p:sp>
      <p:sp>
        <p:nvSpPr>
          <p:cNvPr id="19" name="Rectangle 18">
            <a:extLst>
              <a:ext uri="{FF2B5EF4-FFF2-40B4-BE49-F238E27FC236}">
                <a16:creationId xmlns:a16="http://schemas.microsoft.com/office/drawing/2014/main" id="{FA62FC76-4254-A24D-887C-9D3C27E5FF35}"/>
              </a:ext>
            </a:extLst>
          </p:cNvPr>
          <p:cNvSpPr/>
          <p:nvPr userDrawn="1"/>
        </p:nvSpPr>
        <p:spPr>
          <a:xfrm>
            <a:off x="9504737" y="4520853"/>
            <a:ext cx="2476571" cy="531043"/>
          </a:xfrm>
          <a:prstGeom prst="rect">
            <a:avLst/>
          </a:prstGeom>
        </p:spPr>
        <p:txBody>
          <a:bodyPr wrap="square">
            <a:spAutoFit/>
          </a:bodyPr>
          <a:lstStyle/>
          <a:p>
            <a:pPr algn="ctr" defTabSz="609555"/>
            <a:r>
              <a:rPr lang="en-GB" sz="1800" b="1" dirty="0">
                <a:solidFill>
                  <a:srgbClr val="000000"/>
                </a:solidFill>
                <a:latin typeface="Arial"/>
              </a:rPr>
              <a:t>Name</a:t>
            </a:r>
          </a:p>
          <a:p>
            <a:pPr algn="ctr" defTabSz="609555"/>
            <a:r>
              <a:rPr lang="en-GB" sz="1051" dirty="0">
                <a:solidFill>
                  <a:srgbClr val="000000"/>
                </a:solidFill>
                <a:latin typeface="Arial"/>
              </a:rPr>
              <a:t>Title</a:t>
            </a:r>
          </a:p>
        </p:txBody>
      </p:sp>
    </p:spTree>
    <p:extLst>
      <p:ext uri="{BB962C8B-B14F-4D97-AF65-F5344CB8AC3E}">
        <p14:creationId xmlns:p14="http://schemas.microsoft.com/office/powerpoint/2010/main" val="386830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dirty="0"/>
          </a:p>
        </p:txBody>
      </p:sp>
      <p:sp>
        <p:nvSpPr>
          <p:cNvPr id="5" name="Title 4">
            <a:extLst>
              <a:ext uri="{FF2B5EF4-FFF2-40B4-BE49-F238E27FC236}">
                <a16:creationId xmlns:a16="http://schemas.microsoft.com/office/drawing/2014/main" id="{5CB4152D-D86B-044C-A6A9-63DD50381CEB}"/>
              </a:ext>
            </a:extLst>
          </p:cNvPr>
          <p:cNvSpPr>
            <a:spLocks noGrp="1"/>
          </p:cNvSpPr>
          <p:nvPr>
            <p:ph type="title" hasCustomPrompt="1"/>
          </p:nvPr>
        </p:nvSpPr>
        <p:spPr/>
        <p:txBody>
          <a:bodyPr/>
          <a:lstStyle>
            <a:lvl1pPr>
              <a:defRPr/>
            </a:lvl1pPr>
          </a:lstStyle>
          <a:p>
            <a:r>
              <a:rPr lang="en-GB" dirty="0"/>
              <a:t>Today’s agenda</a:t>
            </a:r>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76392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0F38-36B3-C9B7-9D35-1286653F9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C55629-7A2F-E1DA-CB1A-680BA6FDE0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11C51-6885-A246-6B33-80768D65F7D0}"/>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5" name="Footer Placeholder 4">
            <a:extLst>
              <a:ext uri="{FF2B5EF4-FFF2-40B4-BE49-F238E27FC236}">
                <a16:creationId xmlns:a16="http://schemas.microsoft.com/office/drawing/2014/main" id="{1459A1FF-D23B-A80C-1BA5-C046F31F99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4FABC9-787A-5C0B-73A7-59C12D303CFB}"/>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3033936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dirty="0"/>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
        <p:nvSpPr>
          <p:cNvPr id="18" name="Title 6">
            <a:extLst>
              <a:ext uri="{FF2B5EF4-FFF2-40B4-BE49-F238E27FC236}">
                <a16:creationId xmlns:a16="http://schemas.microsoft.com/office/drawing/2014/main" id="{CF0241AC-34DF-8545-AD54-F284D118A659}"/>
              </a:ext>
            </a:extLst>
          </p:cNvPr>
          <p:cNvSpPr>
            <a:spLocks noGrp="1"/>
          </p:cNvSpPr>
          <p:nvPr>
            <p:ph type="title"/>
          </p:nvPr>
        </p:nvSpPr>
        <p:spPr>
          <a:xfrm>
            <a:off x="419103" y="263784"/>
            <a:ext cx="11087100" cy="691520"/>
          </a:xfrm>
        </p:spPr>
        <p:txBody>
          <a:bodyPr/>
          <a:lstStyle/>
          <a:p>
            <a:r>
              <a:rPr lang="en-GB" dirty="0"/>
              <a:t>Reminder: Accessing Medical Training content</a:t>
            </a:r>
          </a:p>
        </p:txBody>
      </p:sp>
    </p:spTree>
    <p:extLst>
      <p:ext uri="{BB962C8B-B14F-4D97-AF65-F5344CB8AC3E}">
        <p14:creationId xmlns:p14="http://schemas.microsoft.com/office/powerpoint/2010/main" val="39258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6589"/>
            <a:ext cx="10363200" cy="1470025"/>
          </a:xfrm>
          <a:prstGeom prst="rect">
            <a:avLst/>
          </a:prstGeom>
        </p:spPr>
        <p:txBody>
          <a:bodyPr/>
          <a:lstStyle>
            <a:lvl1pPr algn="ctr">
              <a:defRPr sz="4400" b="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828800" y="4136611"/>
            <a:ext cx="8534400" cy="761768"/>
          </a:xfrm>
          <a:prstGeom prst="rect">
            <a:avLst/>
          </a:prstGeom>
        </p:spPr>
        <p:txBody>
          <a:bodyPr>
            <a:normAutofit/>
          </a:bodyPr>
          <a:lstStyle>
            <a:lvl1pPr marL="0" indent="0" algn="ctr">
              <a:buNone/>
              <a:defRPr sz="2400" b="0">
                <a:solidFill>
                  <a:srgbClr val="D0CDD4"/>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GB" dirty="0"/>
              <a:t>Click to edit Master subtitle style</a:t>
            </a:r>
            <a:endParaRPr lang="en-US" dirty="0"/>
          </a:p>
        </p:txBody>
      </p:sp>
      <p:sp>
        <p:nvSpPr>
          <p:cNvPr id="6" name="Action Button: Custom 5">
            <a:hlinkClick r:id="" action="ppaction://noaction" highlightClick="1"/>
            <a:extLst>
              <a:ext uri="{FF2B5EF4-FFF2-40B4-BE49-F238E27FC236}">
                <a16:creationId xmlns:a16="http://schemas.microsoft.com/office/drawing/2014/main" id="{B3F8D92E-FEC9-D94A-A0D9-BE782442BA9D}"/>
              </a:ext>
            </a:extLst>
          </p:cNvPr>
          <p:cNvSpPr/>
          <p:nvPr userDrawn="1"/>
        </p:nvSpPr>
        <p:spPr bwMode="auto">
          <a:xfrm>
            <a:off x="10703065" y="913989"/>
            <a:ext cx="423416" cy="512267"/>
          </a:xfrm>
          <a:prstGeom prst="actionButtonBlank">
            <a:avLst/>
          </a:prstGeom>
          <a:gradFill flip="none" rotWithShape="1">
            <a:gsLst>
              <a:gs pos="1000">
                <a:srgbClr val="562866"/>
              </a:gs>
              <a:gs pos="100000">
                <a:srgbClr val="562866"/>
              </a:gs>
            </a:gsLst>
            <a:lin ang="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BD3DE49F-0FFF-C04E-B272-CB33DD2F6EC8}"/>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10124526" y="569020"/>
            <a:ext cx="709396" cy="689937"/>
          </a:xfrm>
          <a:prstGeom prst="rect">
            <a:avLst/>
          </a:prstGeom>
        </p:spPr>
      </p:pic>
      <p:pic>
        <p:nvPicPr>
          <p:cNvPr id="13" name="Picture 12" descr="A close up of a logo&#10;&#10;Description automatically generated">
            <a:extLst>
              <a:ext uri="{FF2B5EF4-FFF2-40B4-BE49-F238E27FC236}">
                <a16:creationId xmlns:a16="http://schemas.microsoft.com/office/drawing/2014/main" id="{56DA6767-4AB9-7A47-8B1F-EAC8F4A6139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73807" y="577092"/>
            <a:ext cx="474903" cy="604421"/>
          </a:xfrm>
          <a:prstGeom prst="rect">
            <a:avLst/>
          </a:prstGeom>
        </p:spPr>
      </p:pic>
      <p:sp>
        <p:nvSpPr>
          <p:cNvPr id="10" name="object 33">
            <a:extLst>
              <a:ext uri="{FF2B5EF4-FFF2-40B4-BE49-F238E27FC236}">
                <a16:creationId xmlns:a16="http://schemas.microsoft.com/office/drawing/2014/main" id="{01606C65-357C-6A41-A895-4BB5A7F0DBE0}"/>
              </a:ext>
            </a:extLst>
          </p:cNvPr>
          <p:cNvSpPr txBox="1"/>
          <p:nvPr userDrawn="1"/>
        </p:nvSpPr>
        <p:spPr>
          <a:xfrm>
            <a:off x="914400" y="5172831"/>
            <a:ext cx="10363200" cy="1093052"/>
          </a:xfrm>
          <a:prstGeom prst="rect">
            <a:avLst/>
          </a:prstGeom>
        </p:spPr>
        <p:txBody>
          <a:bodyPr vert="horz" lIns="91440" tIns="45720" rIns="91440" bIns="45720" rtlCol="0" anchor="ctr">
            <a:normAutofit/>
          </a:bodyPr>
          <a:lstStyle>
            <a:lvl1pPr indent="0" defTabSz="457200">
              <a:spcBef>
                <a:spcPts val="1000"/>
              </a:spcBef>
              <a:spcAft>
                <a:spcPts val="0"/>
              </a:spcAft>
              <a:buClr>
                <a:schemeClr val="accent1"/>
              </a:buClr>
              <a:buSzPct val="80000"/>
              <a:buFont typeface="Arial" panose="020B0604020202020204" pitchFamily="34" charset="0"/>
              <a:buNone/>
              <a:defRPr>
                <a:solidFill>
                  <a:schemeClr val="tx1">
                    <a:lumMod val="50000"/>
                    <a:lumOff val="50000"/>
                  </a:schemeClr>
                </a:solidFill>
                <a:latin typeface="Arial" charset="0"/>
                <a:ea typeface="Arial" charset="0"/>
                <a:cs typeface="Arial" charset="0"/>
              </a:defRPr>
            </a:lvl1pPr>
            <a:lvl2pPr indent="0" algn="ctr" defTabSz="457200">
              <a:spcBef>
                <a:spcPts val="1000"/>
              </a:spcBef>
              <a:spcAft>
                <a:spcPts val="0"/>
              </a:spcAft>
              <a:buClr>
                <a:schemeClr val="accent1"/>
              </a:buClr>
              <a:buSzPct val="80000"/>
              <a:buFont typeface="Arial" panose="020B0604020202020204" pitchFamily="34" charset="0"/>
              <a:buNone/>
              <a:defRPr sz="1600">
                <a:solidFill>
                  <a:schemeClr val="tx1">
                    <a:tint val="75000"/>
                  </a:schemeClr>
                </a:solidFill>
                <a:latin typeface="Arial" charset="0"/>
                <a:ea typeface="Arial" charset="0"/>
                <a:cs typeface="Arial" charset="0"/>
              </a:defRPr>
            </a:lvl2pPr>
            <a:lvl3pPr indent="0" algn="ctr" defTabSz="457200">
              <a:spcBef>
                <a:spcPts val="1000"/>
              </a:spcBef>
              <a:spcAft>
                <a:spcPts val="0"/>
              </a:spcAft>
              <a:buClr>
                <a:schemeClr val="accent1"/>
              </a:buClr>
              <a:buSzPct val="80000"/>
              <a:buFont typeface="Arial" panose="020B0604020202020204" pitchFamily="34" charset="0"/>
              <a:buNone/>
              <a:defRPr sz="1400">
                <a:solidFill>
                  <a:schemeClr val="tx1">
                    <a:tint val="75000"/>
                  </a:schemeClr>
                </a:solidFill>
                <a:latin typeface="Arial" charset="0"/>
                <a:ea typeface="Arial" charset="0"/>
                <a:cs typeface="Arial" charset="0"/>
              </a:defRPr>
            </a:lvl3pPr>
            <a:lvl4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4pPr>
            <a:lvl5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pPr algn="ctr" defTabSz="609570">
              <a:spcAft>
                <a:spcPts val="800"/>
              </a:spcAft>
            </a:pPr>
            <a:r>
              <a:rPr lang="en-US" sz="1067" b="1" dirty="0">
                <a:solidFill>
                  <a:srgbClr val="FFFFFF"/>
                </a:solidFill>
                <a:latin typeface="Arial"/>
              </a:rPr>
              <a:t>IMPORTANT DISCLAIMERS</a:t>
            </a:r>
            <a:endParaRPr lang="en-US" sz="1067" dirty="0">
              <a:solidFill>
                <a:srgbClr val="FFFFFF"/>
              </a:solidFill>
              <a:latin typeface="Arial"/>
            </a:endParaRPr>
          </a:p>
          <a:p>
            <a:pPr algn="ctr" defTabSz="609570">
              <a:spcAft>
                <a:spcPts val="800"/>
              </a:spcAft>
            </a:pPr>
            <a:r>
              <a:rPr lang="en-GB" sz="1067" dirty="0">
                <a:solidFill>
                  <a:srgbClr val="FFFFFF"/>
                </a:solidFill>
                <a:latin typeface="Arial"/>
              </a:rPr>
              <a:t>This material is for training use by AstraZeneca and Merck and MSD Internal Medical Personnel Only. This material may contain off-license information and may not be used for promotional purposes. This material may not be deployed or distributed outside of the companies.</a:t>
            </a:r>
          </a:p>
          <a:p>
            <a:pPr lvl="0" algn="ctr">
              <a:spcBef>
                <a:spcPts val="400"/>
              </a:spcBef>
            </a:pPr>
            <a:endParaRPr lang="en-GB" sz="1067" dirty="0">
              <a:solidFill>
                <a:schemeClr val="bg1"/>
              </a:solidFill>
            </a:endParaRPr>
          </a:p>
        </p:txBody>
      </p:sp>
      <p:pic>
        <p:nvPicPr>
          <p:cNvPr id="8" name="Google Shape;46;p39">
            <a:extLst>
              <a:ext uri="{FF2B5EF4-FFF2-40B4-BE49-F238E27FC236}">
                <a16:creationId xmlns:a16="http://schemas.microsoft.com/office/drawing/2014/main" id="{FAAC70DA-A464-4E99-A6E8-E21344DEAC58}"/>
              </a:ext>
            </a:extLst>
          </p:cNvPr>
          <p:cNvPicPr preferRelativeResize="0"/>
          <p:nvPr userDrawn="1"/>
        </p:nvPicPr>
        <p:blipFill rotWithShape="1">
          <a:blip r:embed="rId6">
            <a:alphaModFix/>
          </a:blip>
          <a:srcRect/>
          <a:stretch/>
        </p:blipFill>
        <p:spPr>
          <a:xfrm>
            <a:off x="1519404" y="6288773"/>
            <a:ext cx="1120647" cy="479496"/>
          </a:xfrm>
          <a:prstGeom prst="rect">
            <a:avLst/>
          </a:prstGeom>
          <a:noFill/>
          <a:ln>
            <a:noFill/>
          </a:ln>
        </p:spPr>
      </p:pic>
    </p:spTree>
    <p:extLst>
      <p:ext uri="{BB962C8B-B14F-4D97-AF65-F5344CB8AC3E}">
        <p14:creationId xmlns:p14="http://schemas.microsoft.com/office/powerpoint/2010/main" val="1571491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6589"/>
            <a:ext cx="10363200" cy="1470025"/>
          </a:xfrm>
          <a:prstGeom prst="rect">
            <a:avLst/>
          </a:prstGeom>
        </p:spPr>
        <p:txBody>
          <a:bodyPr/>
          <a:lstStyle>
            <a:lvl1pPr algn="ctr">
              <a:defRPr sz="4400" b="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828800" y="4136611"/>
            <a:ext cx="8534400" cy="761768"/>
          </a:xfrm>
          <a:prstGeom prst="rect">
            <a:avLst/>
          </a:prstGeom>
        </p:spPr>
        <p:txBody>
          <a:bodyPr>
            <a:normAutofit/>
          </a:bodyPr>
          <a:lstStyle>
            <a:lvl1pPr marL="0" indent="0" algn="ctr">
              <a:buNone/>
              <a:defRPr sz="2400" b="0">
                <a:solidFill>
                  <a:srgbClr val="D0CDD4"/>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GB" dirty="0"/>
              <a:t>Click to edit Master subtitle style</a:t>
            </a:r>
            <a:endParaRPr lang="en-US" dirty="0"/>
          </a:p>
        </p:txBody>
      </p:sp>
      <p:sp>
        <p:nvSpPr>
          <p:cNvPr id="6" name="Action Button: Custom 5">
            <a:hlinkClick r:id="" action="ppaction://noaction" highlightClick="1"/>
            <a:extLst>
              <a:ext uri="{FF2B5EF4-FFF2-40B4-BE49-F238E27FC236}">
                <a16:creationId xmlns:a16="http://schemas.microsoft.com/office/drawing/2014/main" id="{B3F8D92E-FEC9-D94A-A0D9-BE782442BA9D}"/>
              </a:ext>
            </a:extLst>
          </p:cNvPr>
          <p:cNvSpPr/>
          <p:nvPr userDrawn="1"/>
        </p:nvSpPr>
        <p:spPr bwMode="auto">
          <a:xfrm>
            <a:off x="10703065" y="913989"/>
            <a:ext cx="423416" cy="512267"/>
          </a:xfrm>
          <a:prstGeom prst="actionButtonBlank">
            <a:avLst/>
          </a:prstGeom>
          <a:gradFill flip="none" rotWithShape="1">
            <a:gsLst>
              <a:gs pos="1000">
                <a:srgbClr val="562866"/>
              </a:gs>
              <a:gs pos="100000">
                <a:srgbClr val="562866"/>
              </a:gs>
            </a:gsLst>
            <a:lin ang="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BD3DE49F-0FFF-C04E-B272-CB33DD2F6EC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r="59204"/>
          <a:stretch/>
        </p:blipFill>
        <p:spPr>
          <a:xfrm>
            <a:off x="10124526" y="569020"/>
            <a:ext cx="709396" cy="689937"/>
          </a:xfrm>
          <a:prstGeom prst="rect">
            <a:avLst/>
          </a:prstGeom>
        </p:spPr>
      </p:pic>
      <p:pic>
        <p:nvPicPr>
          <p:cNvPr id="13" name="Picture 12" descr="A close up of a logo&#10;&#10;Description automatically generated">
            <a:extLst>
              <a:ext uri="{FF2B5EF4-FFF2-40B4-BE49-F238E27FC236}">
                <a16:creationId xmlns:a16="http://schemas.microsoft.com/office/drawing/2014/main" id="{56DA6767-4AB9-7A47-8B1F-EAC8F4A61393}"/>
              </a:ext>
            </a:extLst>
          </p:cNvPr>
          <p:cNvPicPr>
            <a:picLocks noChangeAspect="1"/>
          </p:cNvPicPr>
          <p:nvPr userDrawn="1"/>
        </p:nvPicPr>
        <p:blipFill>
          <a:blip r:embed="rId5"/>
          <a:stretch>
            <a:fillRect/>
          </a:stretch>
        </p:blipFill>
        <p:spPr>
          <a:xfrm>
            <a:off x="11073807" y="577092"/>
            <a:ext cx="474903" cy="604421"/>
          </a:xfrm>
          <a:prstGeom prst="rect">
            <a:avLst/>
          </a:prstGeom>
        </p:spPr>
      </p:pic>
      <p:sp>
        <p:nvSpPr>
          <p:cNvPr id="10" name="object 33">
            <a:extLst>
              <a:ext uri="{FF2B5EF4-FFF2-40B4-BE49-F238E27FC236}">
                <a16:creationId xmlns:a16="http://schemas.microsoft.com/office/drawing/2014/main" id="{01606C65-357C-6A41-A895-4BB5A7F0DBE0}"/>
              </a:ext>
            </a:extLst>
          </p:cNvPr>
          <p:cNvSpPr txBox="1"/>
          <p:nvPr userDrawn="1"/>
        </p:nvSpPr>
        <p:spPr>
          <a:xfrm>
            <a:off x="914400" y="5172831"/>
            <a:ext cx="10363200" cy="1093052"/>
          </a:xfrm>
          <a:prstGeom prst="rect">
            <a:avLst/>
          </a:prstGeom>
        </p:spPr>
        <p:txBody>
          <a:bodyPr vert="horz" lIns="91440" tIns="45720" rIns="91440" bIns="45720" rtlCol="0" anchor="ctr">
            <a:normAutofit/>
          </a:bodyPr>
          <a:lstStyle>
            <a:lvl1pPr indent="0" defTabSz="457200">
              <a:spcBef>
                <a:spcPts val="1000"/>
              </a:spcBef>
              <a:spcAft>
                <a:spcPts val="0"/>
              </a:spcAft>
              <a:buClr>
                <a:schemeClr val="accent1"/>
              </a:buClr>
              <a:buSzPct val="80000"/>
              <a:buFont typeface="Arial" panose="020B0604020202020204" pitchFamily="34" charset="0"/>
              <a:buNone/>
              <a:defRPr>
                <a:solidFill>
                  <a:schemeClr val="tx1">
                    <a:lumMod val="50000"/>
                    <a:lumOff val="50000"/>
                  </a:schemeClr>
                </a:solidFill>
                <a:latin typeface="Arial" charset="0"/>
                <a:ea typeface="Arial" charset="0"/>
                <a:cs typeface="Arial" charset="0"/>
              </a:defRPr>
            </a:lvl1pPr>
            <a:lvl2pPr indent="0" algn="ctr" defTabSz="457200">
              <a:spcBef>
                <a:spcPts val="1000"/>
              </a:spcBef>
              <a:spcAft>
                <a:spcPts val="0"/>
              </a:spcAft>
              <a:buClr>
                <a:schemeClr val="accent1"/>
              </a:buClr>
              <a:buSzPct val="80000"/>
              <a:buFont typeface="Arial" panose="020B0604020202020204" pitchFamily="34" charset="0"/>
              <a:buNone/>
              <a:defRPr sz="1600">
                <a:solidFill>
                  <a:schemeClr val="tx1">
                    <a:tint val="75000"/>
                  </a:schemeClr>
                </a:solidFill>
                <a:latin typeface="Arial" charset="0"/>
                <a:ea typeface="Arial" charset="0"/>
                <a:cs typeface="Arial" charset="0"/>
              </a:defRPr>
            </a:lvl2pPr>
            <a:lvl3pPr indent="0" algn="ctr" defTabSz="457200">
              <a:spcBef>
                <a:spcPts val="1000"/>
              </a:spcBef>
              <a:spcAft>
                <a:spcPts val="0"/>
              </a:spcAft>
              <a:buClr>
                <a:schemeClr val="accent1"/>
              </a:buClr>
              <a:buSzPct val="80000"/>
              <a:buFont typeface="Arial" panose="020B0604020202020204" pitchFamily="34" charset="0"/>
              <a:buNone/>
              <a:defRPr sz="1400">
                <a:solidFill>
                  <a:schemeClr val="tx1">
                    <a:tint val="75000"/>
                  </a:schemeClr>
                </a:solidFill>
                <a:latin typeface="Arial" charset="0"/>
                <a:ea typeface="Arial" charset="0"/>
                <a:cs typeface="Arial" charset="0"/>
              </a:defRPr>
            </a:lvl3pPr>
            <a:lvl4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4pPr>
            <a:lvl5pPr indent="0" algn="ctr" defTabSz="457200">
              <a:spcBef>
                <a:spcPts val="1000"/>
              </a:spcBef>
              <a:spcAft>
                <a:spcPts val="0"/>
              </a:spcAft>
              <a:buClr>
                <a:schemeClr val="accent1"/>
              </a:buClr>
              <a:buSzPct val="80000"/>
              <a:buFont typeface="Arial" panose="020B0604020202020204" pitchFamily="34" charset="0"/>
              <a:buNone/>
              <a:defRPr sz="1200">
                <a:solidFill>
                  <a:schemeClr val="tx1">
                    <a:tint val="75000"/>
                  </a:schemeClr>
                </a:solidFill>
                <a:latin typeface="Arial" charset="0"/>
                <a:ea typeface="Arial" charset="0"/>
                <a:cs typeface="Arial" charset="0"/>
              </a:defRPr>
            </a:lvl5pPr>
            <a:lvl6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6pPr>
            <a:lvl7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7pPr>
            <a:lvl8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8pPr>
            <a:lvl9pPr indent="0" algn="ctr" defTabSz="457200">
              <a:spcBef>
                <a:spcPts val="1000"/>
              </a:spcBef>
              <a:spcAft>
                <a:spcPts val="0"/>
              </a:spcAft>
              <a:buClr>
                <a:schemeClr val="accent1"/>
              </a:buClr>
              <a:buSzPct val="80000"/>
              <a:buFont typeface="Wingdings 3" charset="2"/>
              <a:buNone/>
              <a:defRPr sz="1200">
                <a:solidFill>
                  <a:schemeClr val="tx1">
                    <a:tint val="75000"/>
                  </a:schemeClr>
                </a:solidFill>
              </a:defRPr>
            </a:lvl9pPr>
          </a:lstStyle>
          <a:p>
            <a:pPr lvl="0" algn="ctr">
              <a:spcBef>
                <a:spcPts val="400"/>
              </a:spcBef>
            </a:pPr>
            <a:r>
              <a:rPr lang="en-GB" sz="1333" b="1" dirty="0">
                <a:solidFill>
                  <a:schemeClr val="bg1"/>
                </a:solidFill>
              </a:rPr>
              <a:t>FOR INTERNAL TRAINING USE ONLY – November 2019</a:t>
            </a:r>
          </a:p>
          <a:p>
            <a:pPr lvl="0" algn="ctr">
              <a:spcBef>
                <a:spcPts val="400"/>
              </a:spcBef>
            </a:pPr>
            <a:r>
              <a:rPr lang="en-GB" sz="1067" b="0" i="0" kern="1200" dirty="0">
                <a:solidFill>
                  <a:schemeClr val="bg1"/>
                </a:solidFill>
                <a:effectLst/>
                <a:latin typeface="Arial" charset="0"/>
                <a:ea typeface="Arial" charset="0"/>
                <a:cs typeface="Arial" charset="0"/>
              </a:rPr>
              <a:t>This material is for training use by AstraZeneca and Merck and MSD Internal Medical Personnel Only. </a:t>
            </a:r>
            <a:br>
              <a:rPr lang="en-GB" sz="1067" b="0" i="0" kern="1200" dirty="0">
                <a:solidFill>
                  <a:schemeClr val="bg1"/>
                </a:solidFill>
                <a:effectLst/>
                <a:latin typeface="Arial" charset="0"/>
                <a:ea typeface="Arial" charset="0"/>
                <a:cs typeface="Arial" charset="0"/>
              </a:rPr>
            </a:br>
            <a:r>
              <a:rPr lang="en-GB" sz="1067" b="0" i="0" kern="1200" dirty="0">
                <a:solidFill>
                  <a:schemeClr val="bg1"/>
                </a:solidFill>
                <a:effectLst/>
                <a:latin typeface="Arial" charset="0"/>
                <a:ea typeface="Arial" charset="0"/>
                <a:cs typeface="Arial" charset="0"/>
              </a:rPr>
              <a:t>This material may contain off-license information and may not be used for promotional purposes. </a:t>
            </a:r>
            <a:br>
              <a:rPr lang="en-GB" sz="1067" b="0" i="0" kern="1200" dirty="0">
                <a:solidFill>
                  <a:schemeClr val="bg1"/>
                </a:solidFill>
                <a:effectLst/>
                <a:latin typeface="Arial" charset="0"/>
                <a:ea typeface="Arial" charset="0"/>
                <a:cs typeface="Arial" charset="0"/>
              </a:rPr>
            </a:br>
            <a:r>
              <a:rPr lang="en-GB" sz="1067" b="0" i="0" kern="1200" dirty="0">
                <a:solidFill>
                  <a:schemeClr val="bg1"/>
                </a:solidFill>
                <a:effectLst/>
                <a:latin typeface="Arial" charset="0"/>
                <a:ea typeface="Arial" charset="0"/>
                <a:cs typeface="Arial" charset="0"/>
              </a:rPr>
              <a:t>This material may not be deployed or distributed outside of the companies.</a:t>
            </a:r>
          </a:p>
        </p:txBody>
      </p:sp>
    </p:spTree>
    <p:extLst>
      <p:ext uri="{BB962C8B-B14F-4D97-AF65-F5344CB8AC3E}">
        <p14:creationId xmlns:p14="http://schemas.microsoft.com/office/powerpoint/2010/main" val="2241464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6589"/>
            <a:ext cx="10363200" cy="1470025"/>
          </a:xfrm>
          <a:prstGeom prst="rect">
            <a:avLst/>
          </a:prstGeom>
        </p:spPr>
        <p:txBody>
          <a:bodyPr/>
          <a:lstStyle>
            <a:lvl1pPr algn="ctr">
              <a:defRPr sz="4400" b="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828800" y="4136611"/>
            <a:ext cx="8534400" cy="761768"/>
          </a:xfrm>
          <a:prstGeom prst="rect">
            <a:avLst/>
          </a:prstGeom>
        </p:spPr>
        <p:txBody>
          <a:bodyPr>
            <a:normAutofit/>
          </a:bodyPr>
          <a:lstStyle>
            <a:lvl1pPr marL="0" indent="0" algn="ctr">
              <a:buNone/>
              <a:defRPr sz="2400" b="0">
                <a:solidFill>
                  <a:srgbClr val="D0CDD4"/>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GB" dirty="0"/>
              <a:t>Click to edit Master subtitle style</a:t>
            </a:r>
            <a:endParaRPr lang="en-US" dirty="0"/>
          </a:p>
        </p:txBody>
      </p:sp>
      <p:sp>
        <p:nvSpPr>
          <p:cNvPr id="6" name="Action Button: Custom 5">
            <a:hlinkClick r:id="" action="ppaction://noaction" highlightClick="1"/>
            <a:extLst>
              <a:ext uri="{FF2B5EF4-FFF2-40B4-BE49-F238E27FC236}">
                <a16:creationId xmlns:a16="http://schemas.microsoft.com/office/drawing/2014/main" id="{B3F8D92E-FEC9-D94A-A0D9-BE782442BA9D}"/>
              </a:ext>
            </a:extLst>
          </p:cNvPr>
          <p:cNvSpPr/>
          <p:nvPr userDrawn="1"/>
        </p:nvSpPr>
        <p:spPr bwMode="auto">
          <a:xfrm>
            <a:off x="10703065" y="913989"/>
            <a:ext cx="423416" cy="512267"/>
          </a:xfrm>
          <a:prstGeom prst="actionButtonBlank">
            <a:avLst/>
          </a:prstGeom>
          <a:gradFill flip="none" rotWithShape="1">
            <a:gsLst>
              <a:gs pos="1000">
                <a:srgbClr val="562866"/>
              </a:gs>
              <a:gs pos="100000">
                <a:srgbClr val="562866"/>
              </a:gs>
            </a:gsLst>
            <a:lin ang="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BD3DE49F-0FFF-C04E-B272-CB33DD2F6EC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r="59204"/>
          <a:stretch/>
        </p:blipFill>
        <p:spPr>
          <a:xfrm>
            <a:off x="10124526" y="569020"/>
            <a:ext cx="709396" cy="689937"/>
          </a:xfrm>
          <a:prstGeom prst="rect">
            <a:avLst/>
          </a:prstGeom>
        </p:spPr>
      </p:pic>
      <p:pic>
        <p:nvPicPr>
          <p:cNvPr id="13" name="Picture 12" descr="A close up of a logo&#10;&#10;Description automatically generated">
            <a:extLst>
              <a:ext uri="{FF2B5EF4-FFF2-40B4-BE49-F238E27FC236}">
                <a16:creationId xmlns:a16="http://schemas.microsoft.com/office/drawing/2014/main" id="{56DA6767-4AB9-7A47-8B1F-EAC8F4A61393}"/>
              </a:ext>
            </a:extLst>
          </p:cNvPr>
          <p:cNvPicPr>
            <a:picLocks noChangeAspect="1"/>
          </p:cNvPicPr>
          <p:nvPr userDrawn="1"/>
        </p:nvPicPr>
        <p:blipFill>
          <a:blip r:embed="rId5"/>
          <a:stretch>
            <a:fillRect/>
          </a:stretch>
        </p:blipFill>
        <p:spPr>
          <a:xfrm>
            <a:off x="11073807" y="577092"/>
            <a:ext cx="474903" cy="604421"/>
          </a:xfrm>
          <a:prstGeom prst="rect">
            <a:avLst/>
          </a:prstGeom>
        </p:spPr>
      </p:pic>
    </p:spTree>
    <p:extLst>
      <p:ext uri="{BB962C8B-B14F-4D97-AF65-F5344CB8AC3E}">
        <p14:creationId xmlns:p14="http://schemas.microsoft.com/office/powerpoint/2010/main" val="52010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442244"/>
            <a:ext cx="9097012" cy="1435161"/>
          </a:xfrm>
          <a:prstGeom prst="rect">
            <a:avLst/>
          </a:prstGeom>
        </p:spPr>
        <p:txBody>
          <a:bodyPr vert="horz" anchor="t"/>
          <a:lstStyle>
            <a:lvl1pPr algn="l">
              <a:lnSpc>
                <a:spcPct val="90000"/>
              </a:lnSpc>
              <a:defRPr sz="3733" b="1" baseline="0">
                <a:solidFill>
                  <a:schemeClr val="accent3"/>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b="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
        <p:nvSpPr>
          <p:cNvPr id="15" name="Rectangle 14"/>
          <p:cNvSpPr/>
          <p:nvPr userDrawn="1"/>
        </p:nvSpPr>
        <p:spPr>
          <a:xfrm>
            <a:off x="192004" y="3777347"/>
            <a:ext cx="11778761" cy="2812748"/>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56138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CK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442244"/>
            <a:ext cx="9097012" cy="1435161"/>
          </a:xfrm>
          <a:prstGeom prst="rect">
            <a:avLst/>
          </a:prstGeom>
        </p:spPr>
        <p:txBody>
          <a:bodyPr vert="horz" anchor="t"/>
          <a:lstStyle>
            <a:lvl1pPr algn="l">
              <a:lnSpc>
                <a:spcPct val="90000"/>
              </a:lnSpc>
              <a:defRPr sz="3733" b="1" baseline="0">
                <a:solidFill>
                  <a:schemeClr val="accent3"/>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3144144"/>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19144"/>
            <a:ext cx="8640000" cy="254400"/>
          </a:xfrm>
          <a:prstGeom prst="rect">
            <a:avLst/>
          </a:prstGeom>
        </p:spPr>
        <p:txBody>
          <a:bodyPr vert="horz"/>
          <a:lstStyle>
            <a:lvl1pPr marL="0" indent="0">
              <a:lnSpc>
                <a:spcPts val="1467"/>
              </a:lnSpc>
              <a:spcBef>
                <a:spcPts val="0"/>
              </a:spcBef>
              <a:buNone/>
              <a:defRPr sz="1600" b="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144144"/>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19144"/>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
        <p:nvSpPr>
          <p:cNvPr id="15" name="Rectangle 14"/>
          <p:cNvSpPr/>
          <p:nvPr userDrawn="1"/>
        </p:nvSpPr>
        <p:spPr>
          <a:xfrm>
            <a:off x="192004" y="3777347"/>
            <a:ext cx="11778761" cy="28127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07115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K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16CC89C-9454-114C-B47E-54C4EBA47C61}"/>
              </a:ext>
            </a:extLst>
          </p:cNvPr>
          <p:cNvSpPr>
            <a:spLocks noGrp="1"/>
          </p:cNvSpPr>
          <p:nvPr>
            <p:ph type="title"/>
          </p:nvPr>
        </p:nvSpPr>
        <p:spPr>
          <a:xfrm>
            <a:off x="812799" y="2700872"/>
            <a:ext cx="8463620" cy="1826581"/>
          </a:xfrm>
        </p:spPr>
        <p:txBody>
          <a:bodyPr anchor="b"/>
          <a:lstStyle>
            <a:lvl1pPr algn="l">
              <a:defRPr sz="4000" b="0" cap="none"/>
            </a:lvl1pPr>
          </a:lstStyle>
          <a:p>
            <a:r>
              <a:rPr lang="en-US"/>
              <a:t>Click to edit Master title style</a:t>
            </a:r>
            <a:endParaRPr lang="en-US" dirty="0"/>
          </a:p>
        </p:txBody>
      </p:sp>
      <p:sp>
        <p:nvSpPr>
          <p:cNvPr id="19" name="Text Placeholder 2">
            <a:extLst>
              <a:ext uri="{FF2B5EF4-FFF2-40B4-BE49-F238E27FC236}">
                <a16:creationId xmlns:a16="http://schemas.microsoft.com/office/drawing/2014/main" id="{77E95D82-397A-0E4A-A7E7-A4134D3FE7AF}"/>
              </a:ext>
            </a:extLst>
          </p:cNvPr>
          <p:cNvSpPr>
            <a:spLocks noGrp="1"/>
          </p:cNvSpPr>
          <p:nvPr>
            <p:ph type="body" idx="1"/>
          </p:nvPr>
        </p:nvSpPr>
        <p:spPr>
          <a:xfrm>
            <a:off x="812799" y="4527448"/>
            <a:ext cx="8463620" cy="860400"/>
          </a:xfrm>
        </p:spPr>
        <p:txBody>
          <a:bodyPr anchor="t"/>
          <a:lstStyle>
            <a:lvl1pPr marL="0" indent="0" algn="l">
              <a:buNone/>
              <a:defRPr sz="2000" b="0">
                <a:solidFill>
                  <a:schemeClr val="tx1">
                    <a:lumMod val="50000"/>
                    <a:lumOff val="50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2961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K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16CC89C-9454-114C-B47E-54C4EBA47C61}"/>
              </a:ext>
            </a:extLst>
          </p:cNvPr>
          <p:cNvSpPr>
            <a:spLocks noGrp="1"/>
          </p:cNvSpPr>
          <p:nvPr>
            <p:ph type="title"/>
          </p:nvPr>
        </p:nvSpPr>
        <p:spPr>
          <a:xfrm>
            <a:off x="812799" y="2700871"/>
            <a:ext cx="8463620" cy="1826581"/>
          </a:xfrm>
        </p:spPr>
        <p:txBody>
          <a:bodyPr anchor="b"/>
          <a:lstStyle>
            <a:lvl1pPr algn="l">
              <a:defRPr sz="4000" b="0" cap="none"/>
            </a:lvl1pPr>
          </a:lstStyle>
          <a:p>
            <a:r>
              <a:rPr lang="en-US"/>
              <a:t>Click to edit Master title style</a:t>
            </a:r>
            <a:endParaRPr lang="en-US" dirty="0"/>
          </a:p>
        </p:txBody>
      </p:sp>
      <p:sp>
        <p:nvSpPr>
          <p:cNvPr id="19" name="Text Placeholder 2">
            <a:extLst>
              <a:ext uri="{FF2B5EF4-FFF2-40B4-BE49-F238E27FC236}">
                <a16:creationId xmlns:a16="http://schemas.microsoft.com/office/drawing/2014/main" id="{77E95D82-397A-0E4A-A7E7-A4134D3FE7AF}"/>
              </a:ext>
            </a:extLst>
          </p:cNvPr>
          <p:cNvSpPr>
            <a:spLocks noGrp="1"/>
          </p:cNvSpPr>
          <p:nvPr>
            <p:ph type="body" idx="1"/>
          </p:nvPr>
        </p:nvSpPr>
        <p:spPr>
          <a:xfrm>
            <a:off x="812799" y="4527448"/>
            <a:ext cx="8463620" cy="860400"/>
          </a:xfrm>
        </p:spPr>
        <p:txBody>
          <a:bodyPr anchor="t"/>
          <a:lstStyle>
            <a:lvl1pPr marL="0" indent="0" algn="l">
              <a:buNone/>
              <a:defRPr sz="2000" b="0">
                <a:solidFill>
                  <a:schemeClr val="tx1">
                    <a:lumMod val="50000"/>
                    <a:lumOff val="50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9188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Introduc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AD4954-9F92-48A0-8E54-E7B0FA7B7B58}"/>
              </a:ext>
            </a:extLst>
          </p:cNvPr>
          <p:cNvSpPr>
            <a:spLocks noGrp="1"/>
          </p:cNvSpPr>
          <p:nvPr>
            <p:ph type="body" sz="quarter" idx="12"/>
          </p:nvPr>
        </p:nvSpPr>
        <p:spPr>
          <a:xfrm>
            <a:off x="316803" y="1980812"/>
            <a:ext cx="11540765" cy="4040477"/>
          </a:xfrm>
          <a:prstGeom prst="rect">
            <a:avLst/>
          </a:prstGeom>
        </p:spPr>
        <p:txBody>
          <a:bodyPr/>
          <a:lstStyle>
            <a:lvl1pPr>
              <a:defRPr sz="1867"/>
            </a:lvl1pPr>
            <a:lvl2pPr>
              <a:defRPr sz="1600"/>
            </a:lvl2pPr>
            <a:lvl3pPr>
              <a:defRPr sz="1467"/>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itle 8">
            <a:extLst>
              <a:ext uri="{FF2B5EF4-FFF2-40B4-BE49-F238E27FC236}">
                <a16:creationId xmlns:a16="http://schemas.microsoft.com/office/drawing/2014/main" id="{25E61857-215B-4D29-8C54-446D624DC60A}"/>
              </a:ext>
            </a:extLst>
          </p:cNvPr>
          <p:cNvSpPr>
            <a:spLocks noGrp="1"/>
          </p:cNvSpPr>
          <p:nvPr>
            <p:ph type="title" hasCustomPrompt="1"/>
          </p:nvPr>
        </p:nvSpPr>
        <p:spPr>
          <a:xfrm>
            <a:off x="316803" y="247396"/>
            <a:ext cx="11540765" cy="715493"/>
          </a:xfrm>
          <a:prstGeom prst="rect">
            <a:avLst/>
          </a:prstGeom>
        </p:spPr>
        <p:txBody>
          <a:bodyPr vert="horz" anchor="b"/>
          <a:lstStyle>
            <a:lvl1pPr algn="l">
              <a:lnSpc>
                <a:spcPct val="100000"/>
              </a:lnSpc>
              <a:defRPr sz="2133" b="1" baseline="0">
                <a:solidFill>
                  <a:schemeClr val="tx2"/>
                </a:solidFill>
                <a:latin typeface="Arial" pitchFamily="34" charset="0"/>
                <a:cs typeface="Arial" pitchFamily="34" charset="0"/>
              </a:defRPr>
            </a:lvl1pPr>
          </a:lstStyle>
          <a:p>
            <a:r>
              <a:rPr lang="en-GB" noProof="0" dirty="0"/>
              <a:t>Insert the full scientific session title here Insert the full scientific session title</a:t>
            </a:r>
          </a:p>
        </p:txBody>
      </p:sp>
      <p:sp>
        <p:nvSpPr>
          <p:cNvPr id="28" name="Text Placeholder 8">
            <a:extLst>
              <a:ext uri="{FF2B5EF4-FFF2-40B4-BE49-F238E27FC236}">
                <a16:creationId xmlns:a16="http://schemas.microsoft.com/office/drawing/2014/main" id="{E62C6DE9-D3D7-4DC6-B7B7-E8897802112E}"/>
              </a:ext>
            </a:extLst>
          </p:cNvPr>
          <p:cNvSpPr>
            <a:spLocks noGrp="1"/>
          </p:cNvSpPr>
          <p:nvPr>
            <p:ph type="body" sz="quarter" idx="13" hasCustomPrompt="1"/>
          </p:nvPr>
        </p:nvSpPr>
        <p:spPr>
          <a:xfrm>
            <a:off x="316803" y="1039823"/>
            <a:ext cx="11540765" cy="304800"/>
          </a:xfrm>
          <a:prstGeom prst="rect">
            <a:avLst/>
          </a:prstGeom>
        </p:spPr>
        <p:txBody>
          <a:bodyPr/>
          <a:lstStyle>
            <a:lvl1pPr marL="0" marR="0" indent="0" algn="l" defTabSz="609570" rtl="0" eaLnBrk="1" fontAlgn="auto" latinLnBrk="0" hangingPunct="1">
              <a:lnSpc>
                <a:spcPct val="100000"/>
              </a:lnSpc>
              <a:spcBef>
                <a:spcPct val="20000"/>
              </a:spcBef>
              <a:spcAft>
                <a:spcPts val="0"/>
              </a:spcAft>
              <a:buClrTx/>
              <a:buSzTx/>
              <a:buFont typeface="Arial"/>
              <a:buNone/>
              <a:tabLst/>
              <a:defRPr sz="1400">
                <a:solidFill>
                  <a:schemeClr val="tx2"/>
                </a:solidFill>
              </a:defRPr>
            </a:lvl1pPr>
            <a:lvl2pPr marL="609570" indent="0">
              <a:buNone/>
              <a:defRPr sz="2133"/>
            </a:lvl2pPr>
            <a:lvl3pPr>
              <a:defRPr sz="1867"/>
            </a:lvl3pPr>
            <a:lvl4pPr>
              <a:defRPr sz="1600"/>
            </a:lvl4pPr>
            <a:lvl5pPr>
              <a:defRPr sz="1600"/>
            </a:lvl5pPr>
          </a:lstStyle>
          <a:p>
            <a:pPr marL="0" marR="0" lvl="0" indent="0" algn="l" defTabSz="609570" rtl="0" eaLnBrk="1" fontAlgn="auto" latinLnBrk="0" hangingPunct="1">
              <a:lnSpc>
                <a:spcPct val="100000"/>
              </a:lnSpc>
              <a:spcBef>
                <a:spcPct val="20000"/>
              </a:spcBef>
              <a:spcAft>
                <a:spcPts val="0"/>
              </a:spcAft>
              <a:buClrTx/>
              <a:buSzTx/>
              <a:buFont typeface="Arial"/>
              <a:buNone/>
              <a:tabLst/>
              <a:defRPr/>
            </a:pPr>
            <a:r>
              <a:rPr lang="en-US" dirty="0"/>
              <a:t>Insert author(s) details here </a:t>
            </a:r>
          </a:p>
        </p:txBody>
      </p:sp>
      <p:sp>
        <p:nvSpPr>
          <p:cNvPr id="31" name="Slide Number Placeholder 5">
            <a:extLst>
              <a:ext uri="{FF2B5EF4-FFF2-40B4-BE49-F238E27FC236}">
                <a16:creationId xmlns:a16="http://schemas.microsoft.com/office/drawing/2014/main" id="{0E0D221E-78C0-4D73-9DDD-6BCEA682E3B4}"/>
              </a:ext>
            </a:extLst>
          </p:cNvPr>
          <p:cNvSpPr>
            <a:spLocks noGrp="1"/>
          </p:cNvSpPr>
          <p:nvPr>
            <p:ph type="sldNum" sz="quarter" idx="4"/>
          </p:nvPr>
        </p:nvSpPr>
        <p:spPr>
          <a:xfrm>
            <a:off x="316803" y="6214534"/>
            <a:ext cx="237765" cy="553969"/>
          </a:xfrm>
          <a:prstGeom prst="rect">
            <a:avLst/>
          </a:prstGeom>
        </p:spPr>
        <p:txBody>
          <a:bodyPr vert="horz" lIns="0" tIns="0" rIns="0" bIns="0" rtlCol="0" anchor="b"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32" name="Text Placeholder 4">
            <a:extLst>
              <a:ext uri="{FF2B5EF4-FFF2-40B4-BE49-F238E27FC236}">
                <a16:creationId xmlns:a16="http://schemas.microsoft.com/office/drawing/2014/main" id="{3E540F84-C618-43A4-8EB9-2ADD91044BE6}"/>
              </a:ext>
            </a:extLst>
          </p:cNvPr>
          <p:cNvSpPr>
            <a:spLocks noGrp="1"/>
          </p:cNvSpPr>
          <p:nvPr>
            <p:ph type="body" sz="quarter" idx="11" hasCustomPrompt="1"/>
          </p:nvPr>
        </p:nvSpPr>
        <p:spPr>
          <a:xfrm>
            <a:off x="554567" y="6214534"/>
            <a:ext cx="7729220" cy="553969"/>
          </a:xfrm>
          <a:prstGeom prst="rect">
            <a:avLst/>
          </a:prstGeom>
        </p:spPr>
        <p:txBody>
          <a:bodyPr bIns="0" anchor="b"/>
          <a:lstStyle>
            <a:lvl1pPr marL="0" indent="0">
              <a:buNone/>
              <a:defRPr lang="en-GB" sz="800" dirty="0">
                <a:latin typeface="Arial" panose="020B0604020202020204" pitchFamily="34" charset="0"/>
                <a:cs typeface="Arial" panose="020B0604020202020204" pitchFamily="34" charset="0"/>
              </a:defRPr>
            </a:lvl1pPr>
          </a:lstStyle>
          <a:p>
            <a:pPr marL="457178" lvl="0" indent="-457178"/>
            <a:r>
              <a:rPr lang="en-GB" dirty="0"/>
              <a:t>References</a:t>
            </a:r>
          </a:p>
        </p:txBody>
      </p:sp>
      <p:sp>
        <p:nvSpPr>
          <p:cNvPr id="7" name="Text Placeholder 8">
            <a:extLst>
              <a:ext uri="{FF2B5EF4-FFF2-40B4-BE49-F238E27FC236}">
                <a16:creationId xmlns:a16="http://schemas.microsoft.com/office/drawing/2014/main" id="{4CCF30FD-CE8C-5241-9C98-B340128F68CB}"/>
              </a:ext>
            </a:extLst>
          </p:cNvPr>
          <p:cNvSpPr>
            <a:spLocks noGrp="1"/>
          </p:cNvSpPr>
          <p:nvPr>
            <p:ph type="body" sz="quarter" idx="14" hasCustomPrompt="1"/>
          </p:nvPr>
        </p:nvSpPr>
        <p:spPr>
          <a:xfrm>
            <a:off x="316803" y="1431545"/>
            <a:ext cx="11540765" cy="441145"/>
          </a:xfrm>
          <a:prstGeom prst="rect">
            <a:avLst/>
          </a:prstGeom>
        </p:spPr>
        <p:txBody>
          <a:bodyPr anchor="b"/>
          <a:lstStyle>
            <a:lvl1pPr marL="0" marR="0" indent="0" algn="l" defTabSz="609570" rtl="0" eaLnBrk="1" fontAlgn="auto" latinLnBrk="0" hangingPunct="1">
              <a:lnSpc>
                <a:spcPct val="100000"/>
              </a:lnSpc>
              <a:spcBef>
                <a:spcPct val="20000"/>
              </a:spcBef>
              <a:spcAft>
                <a:spcPts val="0"/>
              </a:spcAft>
              <a:buClrTx/>
              <a:buSzTx/>
              <a:buFont typeface="Arial"/>
              <a:buNone/>
              <a:tabLst/>
              <a:defRPr sz="1400" b="1">
                <a:solidFill>
                  <a:schemeClr val="tx1"/>
                </a:solidFill>
              </a:defRPr>
            </a:lvl1pPr>
            <a:lvl2pPr marL="609570" indent="0">
              <a:buNone/>
              <a:defRPr sz="2133"/>
            </a:lvl2pPr>
            <a:lvl3pPr>
              <a:defRPr sz="1867"/>
            </a:lvl3pPr>
            <a:lvl4pPr>
              <a:defRPr sz="1600"/>
            </a:lvl4pPr>
            <a:lvl5pPr>
              <a:defRPr sz="1600"/>
            </a:lvl5pPr>
          </a:lstStyle>
          <a:p>
            <a:pPr marL="0" marR="0" lvl="0" indent="0" algn="l" defTabSz="609570" rtl="0" eaLnBrk="1" fontAlgn="auto" latinLnBrk="0" hangingPunct="1">
              <a:lnSpc>
                <a:spcPct val="100000"/>
              </a:lnSpc>
              <a:spcBef>
                <a:spcPct val="20000"/>
              </a:spcBef>
              <a:spcAft>
                <a:spcPts val="0"/>
              </a:spcAft>
              <a:buClrTx/>
              <a:buSzTx/>
              <a:buFont typeface="Arial"/>
              <a:buNone/>
              <a:tabLst/>
              <a:defRPr/>
            </a:pPr>
            <a:r>
              <a:rPr lang="en-US" dirty="0"/>
              <a:t>What are we looking at</a:t>
            </a:r>
          </a:p>
        </p:txBody>
      </p:sp>
    </p:spTree>
    <p:extLst>
      <p:ext uri="{BB962C8B-B14F-4D97-AF65-F5344CB8AC3E}">
        <p14:creationId xmlns:p14="http://schemas.microsoft.com/office/powerpoint/2010/main" val="2376516194"/>
      </p:ext>
    </p:extLst>
  </p:cSld>
  <p:clrMapOvr>
    <a:masterClrMapping/>
  </p:clrMapOvr>
  <p:extLst>
    <p:ext uri="{DCECCB84-F9BA-43D5-87BE-67443E8EF086}">
      <p15:sldGuideLst xmlns:p15="http://schemas.microsoft.com/office/powerpoint/2012/main">
        <p15:guide id="1" pos="5602">
          <p15:clr>
            <a:srgbClr val="FBAE40"/>
          </p15:clr>
        </p15:guide>
        <p15:guide id="2" orient="horz" pos="1620">
          <p15:clr>
            <a:srgbClr val="FBAE40"/>
          </p15:clr>
        </p15:guide>
        <p15:guide id="3" pos="2880">
          <p15:clr>
            <a:srgbClr val="FBAE40"/>
          </p15:clr>
        </p15:guide>
        <p15:guide id="4" orient="horz" pos="71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dirty="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7083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09CF-0014-26F6-C1DF-8D2CD20A8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558F44-42CD-6BD1-073D-CE638CD3CA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A5A0FA-6939-C5FE-A6CA-1C29DF72C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6ED603-5063-F4AE-6618-98BC40A2A8C6}"/>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6" name="Footer Placeholder 5">
            <a:extLst>
              <a:ext uri="{FF2B5EF4-FFF2-40B4-BE49-F238E27FC236}">
                <a16:creationId xmlns:a16="http://schemas.microsoft.com/office/drawing/2014/main" id="{93190B03-63A7-2693-E121-D140350B7B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4470E7-751F-C7AF-D8C0-264A3171932B}"/>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371250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1E6-F99B-CB49-B58F-6204A39B53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BA1092D-8DB0-E64E-9FAD-1DAEDFBBEC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F95CAC-7A40-1F41-BB6F-58C3FC2C549C}"/>
              </a:ext>
            </a:extLst>
          </p:cNvPr>
          <p:cNvSpPr>
            <a:spLocks noGrp="1"/>
          </p:cNvSpPr>
          <p:nvPr>
            <p:ph type="dt" sz="half" idx="10"/>
          </p:nvPr>
        </p:nvSpPr>
        <p:spPr/>
        <p:txBody>
          <a:bodyPr/>
          <a:lstStyle/>
          <a:p>
            <a:fld id="{C8D14E4A-6673-4F4F-8ED6-2F9584C7CD88}" type="datetimeFigureOut">
              <a:rPr lang="en-GB" smtClean="0"/>
              <a:t>29/11/2024</a:t>
            </a:fld>
            <a:endParaRPr lang="en-GB" dirty="0"/>
          </a:p>
        </p:txBody>
      </p:sp>
      <p:sp>
        <p:nvSpPr>
          <p:cNvPr id="5" name="Footer Placeholder 4">
            <a:extLst>
              <a:ext uri="{FF2B5EF4-FFF2-40B4-BE49-F238E27FC236}">
                <a16:creationId xmlns:a16="http://schemas.microsoft.com/office/drawing/2014/main" id="{AE8E7BED-709B-BE4B-805D-113D7FA4A46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3B20C6-354D-824B-B4ED-F39EF7E95A0B}"/>
              </a:ext>
            </a:extLst>
          </p:cNvPr>
          <p:cNvSpPr>
            <a:spLocks noGrp="1"/>
          </p:cNvSpPr>
          <p:nvPr>
            <p:ph type="sldNum" sz="quarter" idx="12"/>
          </p:nvPr>
        </p:nvSpPr>
        <p:spPr/>
        <p:txBody>
          <a:bodyPr/>
          <a:lstStyle/>
          <a:p>
            <a:fld id="{D10376CB-C141-A641-969E-4A7EA7B0A201}" type="slidenum">
              <a:rPr lang="en-GB" smtClean="0"/>
              <a:t>‹#›</a:t>
            </a:fld>
            <a:endParaRPr lang="en-GB" dirty="0"/>
          </a:p>
        </p:txBody>
      </p:sp>
    </p:spTree>
    <p:extLst>
      <p:ext uri="{BB962C8B-B14F-4D97-AF65-F5344CB8AC3E}">
        <p14:creationId xmlns:p14="http://schemas.microsoft.com/office/powerpoint/2010/main" val="1465686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67" b="1">
                <a:solidFill>
                  <a:srgbClr val="C00000"/>
                </a:solidFill>
                <a:latin typeface="+mn-lt"/>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buClr>
                <a:srgbClr val="C00000"/>
              </a:buClr>
              <a:defRPr sz="3200"/>
            </a:lvl1pPr>
            <a:lvl2pPr marL="838158" indent="-380981">
              <a:buClr>
                <a:srgbClr val="C00000"/>
              </a:buClr>
              <a:buFont typeface="Calibri" panose="020F0502020204030204" pitchFamily="34" charset="0"/>
              <a:buChar char="–"/>
              <a:defRPr sz="2667"/>
            </a:lvl2pPr>
            <a:lvl3pPr>
              <a:buClr>
                <a:srgbClr val="C00000"/>
              </a:buClr>
              <a:defRPr sz="2133"/>
            </a:lvl3pPr>
            <a:lvl4pPr marL="1600120" indent="-228589">
              <a:buClr>
                <a:srgbClr val="C00000"/>
              </a:buClr>
              <a:buFont typeface="Calibri" panose="020F0502020204030204" pitchFamily="34" charset="0"/>
              <a:buChar char="–"/>
              <a:defRPr sz="1867"/>
            </a:lvl4pPr>
            <a:lvl5pPr>
              <a:buClr>
                <a:srgbClr val="C00000"/>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1" hasCustomPrompt="1"/>
          </p:nvPr>
        </p:nvSpPr>
        <p:spPr>
          <a:xfrm>
            <a:off x="838200" y="6486980"/>
            <a:ext cx="10515600" cy="349251"/>
          </a:xfrm>
        </p:spPr>
        <p:txBody>
          <a:bodyPr anchor="b" anchorCtr="0">
            <a:noAutofit/>
          </a:bodyPr>
          <a:lstStyle>
            <a:lvl1pPr marL="0" indent="0">
              <a:lnSpc>
                <a:spcPct val="100000"/>
              </a:lnSpc>
              <a:spcBef>
                <a:spcPts val="0"/>
              </a:spcBef>
              <a:buNone/>
              <a:defRPr sz="1333"/>
            </a:lvl1pPr>
          </a:lstStyle>
          <a:p>
            <a:pPr lvl="0"/>
            <a:r>
              <a:rPr lang="en-US" dirty="0"/>
              <a:t>ref</a:t>
            </a:r>
            <a:endParaRPr lang="en-GB" dirty="0"/>
          </a:p>
        </p:txBody>
      </p:sp>
    </p:spTree>
    <p:extLst>
      <p:ext uri="{BB962C8B-B14F-4D97-AF65-F5344CB8AC3E}">
        <p14:creationId xmlns:p14="http://schemas.microsoft.com/office/powerpoint/2010/main" val="673840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64AB-3BD1-8441-913A-2482A16EC2D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1FEDC51-43B4-224C-A8D9-868C8A106DD0}"/>
              </a:ext>
            </a:extLst>
          </p:cNvPr>
          <p:cNvSpPr>
            <a:spLocks noGrp="1"/>
          </p:cNvSpPr>
          <p:nvPr>
            <p:ph type="dt" sz="half" idx="10"/>
          </p:nvPr>
        </p:nvSpPr>
        <p:spPr/>
        <p:txBody>
          <a:bodyPr/>
          <a:lstStyle/>
          <a:p>
            <a:fld id="{C8D14E4A-6673-4F4F-8ED6-2F9584C7CD88}" type="datetimeFigureOut">
              <a:rPr lang="en-GB" smtClean="0"/>
              <a:t>29/11/2024</a:t>
            </a:fld>
            <a:endParaRPr lang="en-GB" dirty="0"/>
          </a:p>
        </p:txBody>
      </p:sp>
      <p:sp>
        <p:nvSpPr>
          <p:cNvPr id="4" name="Footer Placeholder 3">
            <a:extLst>
              <a:ext uri="{FF2B5EF4-FFF2-40B4-BE49-F238E27FC236}">
                <a16:creationId xmlns:a16="http://schemas.microsoft.com/office/drawing/2014/main" id="{7CD6F363-9E87-7447-957F-14E9328E8FD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D67DAC8-0D97-814B-B91F-6FF7C7A667F1}"/>
              </a:ext>
            </a:extLst>
          </p:cNvPr>
          <p:cNvSpPr>
            <a:spLocks noGrp="1"/>
          </p:cNvSpPr>
          <p:nvPr>
            <p:ph type="sldNum" sz="quarter" idx="12"/>
          </p:nvPr>
        </p:nvSpPr>
        <p:spPr/>
        <p:txBody>
          <a:bodyPr/>
          <a:lstStyle/>
          <a:p>
            <a:fld id="{D10376CB-C141-A641-969E-4A7EA7B0A201}" type="slidenum">
              <a:rPr lang="en-GB" smtClean="0"/>
              <a:t>‹#›</a:t>
            </a:fld>
            <a:endParaRPr lang="en-GB" dirty="0"/>
          </a:p>
        </p:txBody>
      </p:sp>
    </p:spTree>
    <p:extLst>
      <p:ext uri="{BB962C8B-B14F-4D97-AF65-F5344CB8AC3E}">
        <p14:creationId xmlns:p14="http://schemas.microsoft.com/office/powerpoint/2010/main" val="57165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002" y="3835401"/>
            <a:ext cx="11778761" cy="2827200"/>
          </a:xfrm>
          <a:prstGeom prst="rect">
            <a:avLst/>
          </a:prstGeom>
        </p:spPr>
      </p:pic>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73491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K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777052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030773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617"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03224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VRM">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2" name="Picture 1" descr="CR_Science image_f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0428" y="3835400"/>
            <a:ext cx="11800491"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597190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tDN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5943"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229049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abete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pic>
        <p:nvPicPr>
          <p:cNvPr id="2" name="Picture 1" descr="Diabetes.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4733" y="3835400"/>
            <a:ext cx="11808000" cy="2836333"/>
          </a:xfrm>
          <a:prstGeom prst="rect">
            <a:avLst/>
          </a:prstGeom>
        </p:spPr>
      </p:pic>
    </p:spTree>
    <p:extLst>
      <p:ext uri="{BB962C8B-B14F-4D97-AF65-F5344CB8AC3E}">
        <p14:creationId xmlns:p14="http://schemas.microsoft.com/office/powerpoint/2010/main" val="106501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2928-6614-B480-8113-F581562403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7724F7-1C2A-DA00-C126-8DF2EA5C7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8D375-3BEC-373A-DF6E-8A3D829716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FD9945-563D-7D14-8C88-2EE3685686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1B3F65-2F2E-F7C0-AA21-FBA2B1AD4D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B63654-FAFF-FE4F-9452-4BFD3B311922}"/>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8" name="Footer Placeholder 7">
            <a:extLst>
              <a:ext uri="{FF2B5EF4-FFF2-40B4-BE49-F238E27FC236}">
                <a16:creationId xmlns:a16="http://schemas.microsoft.com/office/drawing/2014/main" id="{BE99C88C-E873-9CD0-4905-29AF1D906B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82C66B-F00D-FA90-1274-108CFFFCC819}"/>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2036567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IA TLR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486FD2-C3A7-1C42-A299-B8FF6953E8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92000" y="3870029"/>
            <a:ext cx="11808000" cy="2834217"/>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5965749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5943" y="3835400"/>
            <a:ext cx="11808000" cy="2834219"/>
          </a:xfrm>
          <a:prstGeom prst="rect">
            <a:avLst/>
          </a:prstGeom>
        </p:spPr>
      </p:pic>
      <p:sp>
        <p:nvSpPr>
          <p:cNvPr id="10"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509385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scovery Sciences_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000" y="3837282"/>
            <a:ext cx="11804109" cy="281865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404928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harma_Science">
    <p:spTree>
      <p:nvGrpSpPr>
        <p:cNvPr id="1" name=""/>
        <p:cNvGrpSpPr/>
        <p:nvPr/>
      </p:nvGrpSpPr>
      <p:grpSpPr>
        <a:xfrm>
          <a:off x="0" y="0"/>
          <a:ext cx="0" cy="0"/>
          <a:chOff x="0" y="0"/>
          <a:chExt cx="0" cy="0"/>
        </a:xfrm>
      </p:grpSpPr>
      <p:pic>
        <p:nvPicPr>
          <p:cNvPr id="3" name="Picture 2" descr="A picture containing cake, indoor&#10;&#10;Description automatically generated">
            <a:extLst>
              <a:ext uri="{FF2B5EF4-FFF2-40B4-BE49-F238E27FC236}">
                <a16:creationId xmlns:a16="http://schemas.microsoft.com/office/drawing/2014/main" id="{039D58CE-906A-0B48-B080-3AC203DB51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001" y="3837284"/>
            <a:ext cx="11804108" cy="281865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275308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harma_Science_2">
    <p:spTree>
      <p:nvGrpSpPr>
        <p:cNvPr id="1" name=""/>
        <p:cNvGrpSpPr/>
        <p:nvPr/>
      </p:nvGrpSpPr>
      <p:grpSpPr>
        <a:xfrm>
          <a:off x="0" y="0"/>
          <a:ext cx="0" cy="0"/>
          <a:chOff x="0" y="0"/>
          <a:chExt cx="0" cy="0"/>
        </a:xfrm>
      </p:grpSpPr>
      <p:pic>
        <p:nvPicPr>
          <p:cNvPr id="4" name="Picture 3" descr="A picture containing cake, tree, indoor&#10;&#10;Description automatically generated">
            <a:extLst>
              <a:ext uri="{FF2B5EF4-FFF2-40B4-BE49-F238E27FC236}">
                <a16:creationId xmlns:a16="http://schemas.microsoft.com/office/drawing/2014/main" id="{21295B4E-B6CB-D54A-89F0-ED27C4B167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908" y="3837285"/>
            <a:ext cx="11803200" cy="281865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685291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id="{D70BBD08-7D34-5548-A954-46F975288B59}"/>
              </a:ext>
            </a:extLst>
          </p:cNvPr>
          <p:cNvPicPr>
            <a:picLocks noChangeAspect="1"/>
          </p:cNvPicPr>
          <p:nvPr userDrawn="1"/>
        </p:nvPicPr>
        <p:blipFill rotWithShape="1">
          <a:blip r:embed="rId2"/>
          <a:srcRect t="28772" b="28772"/>
          <a:stretch/>
        </p:blipFill>
        <p:spPr>
          <a:xfrm>
            <a:off x="192000" y="3837285"/>
            <a:ext cx="11803200" cy="281865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880619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euro">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10" name="Picture Placeholder 13" descr="AZ1383_screen rotate.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209462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fec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2000" y="3837283"/>
            <a:ext cx="11804109" cy="283761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48337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enomic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2000" y="3837283"/>
            <a:ext cx="11808000" cy="2818660"/>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185447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VRM_TA">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2000" y="3838327"/>
            <a:ext cx="11804109" cy="283119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929134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CEFD-26C9-9F43-17E9-FCE378BAB3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FC0E22-1240-8A43-692F-A7D2FCE274FC}"/>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4" name="Footer Placeholder 3">
            <a:extLst>
              <a:ext uri="{FF2B5EF4-FFF2-40B4-BE49-F238E27FC236}">
                <a16:creationId xmlns:a16="http://schemas.microsoft.com/office/drawing/2014/main" id="{B3187A71-C23D-6AF3-B138-B5ADB91896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3D4B59-EABC-59F6-23DB-551A73558BF5}"/>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941702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enal_Cardio">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0354" y="3838327"/>
            <a:ext cx="11804109" cy="2831199"/>
          </a:xfrm>
          <a:prstGeom prst="rect">
            <a:avLst/>
          </a:prstGeom>
        </p:spPr>
      </p:pic>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9"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32851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UK Scientis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10" name="Picture Placeholder 23" descr="AZ138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168752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cientist Examining Placenta">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9" name="Picture Placeholder 3" descr="AZ142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228600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ross-Section of Cell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pic>
        <p:nvPicPr>
          <p:cNvPr id="9" name="Picture Placeholder 7" descr="AZ1466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2002" y="3833957"/>
            <a:ext cx="11806767" cy="2844000"/>
          </a:xfrm>
          <a:prstGeom prst="rect">
            <a:avLst/>
          </a:prstGeom>
        </p:spPr>
      </p:pic>
      <p:sp>
        <p:nvSpPr>
          <p:cNvPr id="16" name="Text Placeholder 29"/>
          <p:cNvSpPr>
            <a:spLocks noGrp="1"/>
          </p:cNvSpPr>
          <p:nvPr>
            <p:ph type="body" sz="quarter" idx="11" hasCustomPrompt="1"/>
          </p:nvPr>
        </p:nvSpPr>
        <p:spPr>
          <a:xfrm>
            <a:off x="287999" y="32022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87999" y="34772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9504000" y="32022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9504000" y="34772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789583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5013" y="142425"/>
            <a:ext cx="2664000" cy="879972"/>
          </a:xfrm>
          <a:prstGeom prst="rect">
            <a:avLst/>
          </a:prstGeom>
        </p:spPr>
      </p:pic>
      <p:sp>
        <p:nvSpPr>
          <p:cNvPr id="8" name="Title 8"/>
          <p:cNvSpPr>
            <a:spLocks noGrp="1"/>
          </p:cNvSpPr>
          <p:nvPr>
            <p:ph type="title" hasCustomPrompt="1"/>
          </p:nvPr>
        </p:nvSpPr>
        <p:spPr>
          <a:xfrm>
            <a:off x="288002" y="1442243"/>
            <a:ext cx="9097012" cy="672000"/>
          </a:xfrm>
          <a:prstGeom prst="rect">
            <a:avLst/>
          </a:prstGeom>
        </p:spPr>
        <p:txBody>
          <a:bodyPr vert="horz"/>
          <a:lstStyle>
            <a:lvl1pPr algn="l">
              <a:lnSpc>
                <a:spcPct val="90000"/>
              </a:lnSpc>
              <a:defRPr sz="3733"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87999" y="5945400"/>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87999" y="6220400"/>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9504000" y="5945400"/>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9504000" y="6220400"/>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07599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0097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44383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dirty="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592220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19740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76912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27BEC-9401-DA22-5C24-033F66B3E6AE}"/>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3" name="Footer Placeholder 2">
            <a:extLst>
              <a:ext uri="{FF2B5EF4-FFF2-40B4-BE49-F238E27FC236}">
                <a16:creationId xmlns:a16="http://schemas.microsoft.com/office/drawing/2014/main" id="{E5112454-7270-53A1-3DF5-6F8A6ACB66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8F792F-4326-EDF3-5E12-39998B4C132C}"/>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17859740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412591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240567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564184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dirty="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57874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noProof="0" dirty="0">
                <a:solidFill>
                  <a:schemeClr val="tx1"/>
                </a:solidFill>
                <a:latin typeface="+mn-lt"/>
                <a:cs typeface="Arial"/>
              </a:rPr>
              <a:t>This file is private and may contain confidential and proprietary information. If you have received this file in error, please notify us and remove </a:t>
            </a:r>
            <a:br>
              <a:rPr lang="en-GB" sz="1200" noProof="0" dirty="0">
                <a:solidFill>
                  <a:schemeClr val="tx1"/>
                </a:solidFill>
                <a:latin typeface="+mn-lt"/>
                <a:cs typeface="Arial"/>
              </a:rPr>
            </a:br>
            <a:r>
              <a:rPr lang="en-GB" sz="12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1200" kern="1200" dirty="0">
                <a:solidFill>
                  <a:schemeClr val="tx1"/>
                </a:solidFill>
                <a:latin typeface="+mn-lt"/>
                <a:ea typeface="+mn-ea"/>
                <a:cs typeface="Arial"/>
              </a:rPr>
              <a:t>1 Francis Crick Avenue</a:t>
            </a:r>
            <a:r>
              <a:rPr lang="en-US" sz="1200" kern="1200" baseline="0" dirty="0">
                <a:solidFill>
                  <a:schemeClr val="tx1"/>
                </a:solidFill>
                <a:latin typeface="+mn-lt"/>
                <a:ea typeface="+mn-ea"/>
                <a:cs typeface="Arial"/>
              </a:rPr>
              <a:t>, </a:t>
            </a:r>
            <a:r>
              <a:rPr lang="en-US" sz="1200" kern="1200" dirty="0">
                <a:solidFill>
                  <a:schemeClr val="tx1"/>
                </a:solidFill>
                <a:latin typeface="+mn-lt"/>
                <a:ea typeface="+mn-ea"/>
                <a:cs typeface="Arial"/>
              </a:rPr>
              <a:t>Cambridge Biomedical Campus, Cambridge, CB2 0AA</a:t>
            </a:r>
            <a:r>
              <a:rPr lang="en-GB" sz="12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477890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436408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1829466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448817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316800" y="3874617"/>
            <a:ext cx="9408000" cy="1926336"/>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6953684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316083" y="3874617"/>
            <a:ext cx="5448000" cy="1926336"/>
          </a:xfrm>
          <a:prstGeom prst="rect">
            <a:avLst/>
          </a:prstGeom>
        </p:spPr>
        <p:txBody>
          <a:bodyPr/>
          <a:lstStyle>
            <a:lvl1pPr marL="239994" indent="-239994">
              <a:lnSpc>
                <a:spcPct val="10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6240000" y="3874617"/>
            <a:ext cx="5448000" cy="1926336"/>
          </a:xfrm>
          <a:prstGeom prst="rect">
            <a:avLst/>
          </a:prstGeom>
        </p:spPr>
        <p:txBody>
          <a:bodyPr/>
          <a:lstStyle>
            <a:lvl1pPr marL="239994" indent="-239994">
              <a:lnSpc>
                <a:spcPct val="10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77340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BADA-2AA5-3D5B-2F76-38B8693647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1818E3-574C-C6BF-0C57-FC9FCF605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07F71C-DE7F-C976-D28A-670514690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BEE5D0-05BF-1D97-ED7F-9AE5F6D95C38}"/>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6" name="Footer Placeholder 5">
            <a:extLst>
              <a:ext uri="{FF2B5EF4-FFF2-40B4-BE49-F238E27FC236}">
                <a16:creationId xmlns:a16="http://schemas.microsoft.com/office/drawing/2014/main" id="{149086A3-98D4-07D3-0EA8-CE3FAAEEC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A2944F-7C05-36C0-959F-91D091705E2A}"/>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640744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316800" y="3871353"/>
            <a:ext cx="3552000" cy="1926336"/>
          </a:xfrm>
          <a:prstGeom prst="rect">
            <a:avLst/>
          </a:prstGeom>
        </p:spPr>
        <p:txBody>
          <a:bodyPr/>
          <a:lstStyle>
            <a:lvl1pPr marL="239994" indent="-239994">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82" indent="-239994">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0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0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Tree>
    <p:extLst>
      <p:ext uri="{BB962C8B-B14F-4D97-AF65-F5344CB8AC3E}">
        <p14:creationId xmlns:p14="http://schemas.microsoft.com/office/powerpoint/2010/main" val="36200253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479959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4052737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6237999" y="3634121"/>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6240000" y="1645920"/>
            <a:ext cx="5448000" cy="1828800"/>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723636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316081"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6240000" y="1645920"/>
            <a:ext cx="5448000" cy="2157984"/>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8484939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6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316800" y="2763760"/>
            <a:ext cx="3552000" cy="2687957"/>
          </a:xfrm>
          <a:prstGeom prst="rect">
            <a:avLst/>
          </a:prstGeom>
        </p:spPr>
        <p:txBody>
          <a:bodyPr/>
          <a:lstStyle>
            <a:lvl1pPr marL="239994" indent="-239994">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82" indent="-239994">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4333631" y="2763760"/>
            <a:ext cx="3552000" cy="2687957"/>
          </a:xfrm>
          <a:prstGeom prst="rect">
            <a:avLst/>
          </a:prstGeom>
        </p:spPr>
        <p:txBody>
          <a:bodyPr/>
          <a:lstStyle>
            <a:lvl1pPr marL="239994" indent="-239994">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82" indent="-239994">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8365631" y="2763760"/>
            <a:ext cx="3552000" cy="2687957"/>
          </a:xfrm>
          <a:prstGeom prst="rect">
            <a:avLst/>
          </a:prstGeom>
        </p:spPr>
        <p:txBody>
          <a:bodyPr/>
          <a:lstStyle>
            <a:lvl1pPr marL="239994" indent="-239994">
              <a:lnSpc>
                <a:spcPct val="10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719982" indent="-239994">
              <a:lnSpc>
                <a:spcPct val="100000"/>
              </a:lnSpc>
              <a:spcBef>
                <a:spcPts val="0"/>
              </a:spcBef>
              <a:defRPr sz="1867"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775806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3189263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424797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753810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98669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3673-5DEC-2738-5764-8F7E86D1D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D224DF-1A86-77E5-2C04-3CF53CFC9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C2830F6-6399-0BB6-74F3-B83EB41FB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65850-84B1-E769-641E-7B46EBAEAA25}"/>
              </a:ext>
            </a:extLst>
          </p:cNvPr>
          <p:cNvSpPr>
            <a:spLocks noGrp="1"/>
          </p:cNvSpPr>
          <p:nvPr>
            <p:ph type="dt" sz="half" idx="10"/>
          </p:nvPr>
        </p:nvSpPr>
        <p:spPr/>
        <p:txBody>
          <a:bodyPr/>
          <a:lstStyle/>
          <a:p>
            <a:fld id="{7F30D85F-F41A-044A-8863-AE113C5F9AAE}" type="datetimeFigureOut">
              <a:rPr lang="en-US" smtClean="0"/>
              <a:t>11/29/24</a:t>
            </a:fld>
            <a:endParaRPr lang="en-US" dirty="0"/>
          </a:p>
        </p:txBody>
      </p:sp>
      <p:sp>
        <p:nvSpPr>
          <p:cNvPr id="6" name="Footer Placeholder 5">
            <a:extLst>
              <a:ext uri="{FF2B5EF4-FFF2-40B4-BE49-F238E27FC236}">
                <a16:creationId xmlns:a16="http://schemas.microsoft.com/office/drawing/2014/main" id="{2795CBAF-D210-796E-C25B-A4737934C2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3EB848-8D88-B4B9-91E9-EB87A5C5664F}"/>
              </a:ext>
            </a:extLst>
          </p:cNvPr>
          <p:cNvSpPr>
            <a:spLocks noGrp="1"/>
          </p:cNvSpPr>
          <p:nvPr>
            <p:ph type="sldNum" sz="quarter" idx="12"/>
          </p:nvPr>
        </p:nvSpPr>
        <p:spPr/>
        <p:txBody>
          <a:bodyPr/>
          <a:lstStyle/>
          <a:p>
            <a:fld id="{FD3AF70A-2E8C-3949-97AF-9729743822F9}" type="slidenum">
              <a:rPr lang="en-US" smtClean="0"/>
              <a:t>‹#›</a:t>
            </a:fld>
            <a:endParaRPr lang="en-US" dirty="0"/>
          </a:p>
        </p:txBody>
      </p:sp>
    </p:spTree>
    <p:extLst>
      <p:ext uri="{BB962C8B-B14F-4D97-AF65-F5344CB8AC3E}">
        <p14:creationId xmlns:p14="http://schemas.microsoft.com/office/powerpoint/2010/main" val="3211892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524081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0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22781251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4516350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17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16.jpe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image" Target="../media/image16.jpe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theme" Target="../theme/theme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E6861-9FCE-B798-1741-2F1488A9A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906F23-73F3-10CD-3006-563FC1296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EFF63-F0A7-FAC3-42ED-B0A336FEBF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30D85F-F41A-044A-8863-AE113C5F9AAE}" type="datetimeFigureOut">
              <a:rPr lang="en-US" smtClean="0"/>
              <a:t>11/29/24</a:t>
            </a:fld>
            <a:endParaRPr lang="en-US" dirty="0"/>
          </a:p>
        </p:txBody>
      </p:sp>
      <p:sp>
        <p:nvSpPr>
          <p:cNvPr id="5" name="Footer Placeholder 4">
            <a:extLst>
              <a:ext uri="{FF2B5EF4-FFF2-40B4-BE49-F238E27FC236}">
                <a16:creationId xmlns:a16="http://schemas.microsoft.com/office/drawing/2014/main" id="{A4FE7144-BC25-3907-C98A-8EFCC8A7CB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60244D-844B-A688-0096-D40523439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3AF70A-2E8C-3949-97AF-9729743822F9}" type="slidenum">
              <a:rPr lang="en-US" smtClean="0"/>
              <a:t>‹#›</a:t>
            </a:fld>
            <a:endParaRPr lang="en-US" dirty="0"/>
          </a:p>
        </p:txBody>
      </p:sp>
    </p:spTree>
    <p:extLst>
      <p:ext uri="{BB962C8B-B14F-4D97-AF65-F5344CB8AC3E}">
        <p14:creationId xmlns:p14="http://schemas.microsoft.com/office/powerpoint/2010/main" val="3639991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D1DDE6-AD7F-2D4F-B40C-0B2297DB462C}"/>
              </a:ext>
            </a:extLst>
          </p:cNvPr>
          <p:cNvSpPr/>
          <p:nvPr userDrawn="1"/>
        </p:nvSpPr>
        <p:spPr>
          <a:xfrm>
            <a:off x="2" y="6367885"/>
            <a:ext cx="12201948" cy="498585"/>
          </a:xfrm>
          <a:prstGeom prst="rect">
            <a:avLst/>
          </a:prstGeom>
          <a:gradFill flip="none" rotWithShape="1">
            <a:gsLst>
              <a:gs pos="0">
                <a:schemeClr val="accent4">
                  <a:alpha val="80000"/>
                </a:schemeClr>
              </a:gs>
              <a:gs pos="100000">
                <a:schemeClr val="accent4"/>
              </a:gs>
              <a:gs pos="26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Freeform 9"/>
          <p:cNvSpPr/>
          <p:nvPr/>
        </p:nvSpPr>
        <p:spPr>
          <a:xfrm>
            <a:off x="11348349" y="1"/>
            <a:ext cx="866769" cy="6866467"/>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lumMod val="20000"/>
              <a:lumOff val="80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11460352" y="-8467"/>
            <a:ext cx="74405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11241940" y="3920068"/>
            <a:ext cx="960008"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40000"/>
              <a:lumOff val="60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dirty="0"/>
          </a:p>
        </p:txBody>
      </p:sp>
      <p:sp>
        <p:nvSpPr>
          <p:cNvPr id="13" name="Freeform 12"/>
          <p:cNvSpPr/>
          <p:nvPr/>
        </p:nvSpPr>
        <p:spPr>
          <a:xfrm>
            <a:off x="11385979" y="-8467"/>
            <a:ext cx="81842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1876892" y="-8467"/>
            <a:ext cx="327517"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11804566" y="-8468"/>
            <a:ext cx="407431"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4">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dirty="0"/>
          </a:p>
        </p:txBody>
      </p:sp>
      <p:sp>
        <p:nvSpPr>
          <p:cNvPr id="16" name="Freeform 15"/>
          <p:cNvSpPr/>
          <p:nvPr/>
        </p:nvSpPr>
        <p:spPr>
          <a:xfrm>
            <a:off x="11787980" y="4893735"/>
            <a:ext cx="417865"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72453" y="179698"/>
            <a:ext cx="10732819" cy="8370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2453" y="1109713"/>
            <a:ext cx="10732819" cy="4786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reeform 22">
            <a:extLst>
              <a:ext uri="{FF2B5EF4-FFF2-40B4-BE49-F238E27FC236}">
                <a16:creationId xmlns:a16="http://schemas.microsoft.com/office/drawing/2014/main" id="{B066B62A-4BDE-E846-BE48-4AE5C7E416B4}"/>
              </a:ext>
            </a:extLst>
          </p:cNvPr>
          <p:cNvSpPr/>
          <p:nvPr userDrawn="1"/>
        </p:nvSpPr>
        <p:spPr>
          <a:xfrm rot="18900000">
            <a:off x="5571743" y="6527941"/>
            <a:ext cx="170120" cy="170112"/>
          </a:xfrm>
          <a:custGeom>
            <a:avLst/>
            <a:gdLst>
              <a:gd name="connsiteX0" fmla="*/ 545322 w 545322"/>
              <a:gd name="connsiteY0" fmla="*/ 0 h 545292"/>
              <a:gd name="connsiteX1" fmla="*/ 0 w 545322"/>
              <a:gd name="connsiteY1" fmla="*/ 0 h 545292"/>
              <a:gd name="connsiteX2" fmla="*/ 7176 w 545322"/>
              <a:gd name="connsiteY2" fmla="*/ 545292 h 545292"/>
              <a:gd name="connsiteX3" fmla="*/ 7176 w 545322"/>
              <a:gd name="connsiteY3" fmla="*/ 545292 h 545292"/>
              <a:gd name="connsiteX4" fmla="*/ 7176 w 545322"/>
              <a:gd name="connsiteY4" fmla="*/ 545292 h 54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22" h="545292">
                <a:moveTo>
                  <a:pt x="545322" y="0"/>
                </a:moveTo>
                <a:lnTo>
                  <a:pt x="0" y="0"/>
                </a:lnTo>
                <a:lnTo>
                  <a:pt x="7176" y="545292"/>
                </a:lnTo>
                <a:lnTo>
                  <a:pt x="7176" y="545292"/>
                </a:lnTo>
                <a:lnTo>
                  <a:pt x="7176" y="545292"/>
                </a:lnTo>
              </a:path>
            </a:pathLst>
          </a:custGeom>
          <a:ln w="38100" cmpd="sng">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p>
        </p:txBody>
      </p:sp>
      <p:pic>
        <p:nvPicPr>
          <p:cNvPr id="24" name="Picture 23" descr="home button.png">
            <a:extLst>
              <a:ext uri="{FF2B5EF4-FFF2-40B4-BE49-F238E27FC236}">
                <a16:creationId xmlns:a16="http://schemas.microsoft.com/office/drawing/2014/main" id="{54469AEA-1A33-324F-AD0B-B7E182173B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46850" y="6489339"/>
            <a:ext cx="285751" cy="255672"/>
          </a:xfrm>
          <a:prstGeom prst="rect">
            <a:avLst/>
          </a:prstGeom>
          <a:ln>
            <a:noFill/>
          </a:ln>
          <a:effectLst>
            <a:outerShdw blurRad="50800" dist="38100" dir="2700000" algn="tl" rotWithShape="0">
              <a:prstClr val="black">
                <a:alpha val="40000"/>
              </a:prstClr>
            </a:outerShdw>
          </a:effectLst>
        </p:spPr>
      </p:pic>
      <p:sp>
        <p:nvSpPr>
          <p:cNvPr id="25" name="Freeform 24">
            <a:extLst>
              <a:ext uri="{FF2B5EF4-FFF2-40B4-BE49-F238E27FC236}">
                <a16:creationId xmlns:a16="http://schemas.microsoft.com/office/drawing/2014/main" id="{3EA2881B-2ED3-0246-8A46-3DC6F00C556A}"/>
              </a:ext>
            </a:extLst>
          </p:cNvPr>
          <p:cNvSpPr/>
          <p:nvPr userDrawn="1"/>
        </p:nvSpPr>
        <p:spPr>
          <a:xfrm rot="2700000" flipH="1">
            <a:off x="6450143" y="6527941"/>
            <a:ext cx="170120" cy="170112"/>
          </a:xfrm>
          <a:custGeom>
            <a:avLst/>
            <a:gdLst>
              <a:gd name="connsiteX0" fmla="*/ 545322 w 545322"/>
              <a:gd name="connsiteY0" fmla="*/ 0 h 545292"/>
              <a:gd name="connsiteX1" fmla="*/ 0 w 545322"/>
              <a:gd name="connsiteY1" fmla="*/ 0 h 545292"/>
              <a:gd name="connsiteX2" fmla="*/ 7176 w 545322"/>
              <a:gd name="connsiteY2" fmla="*/ 545292 h 545292"/>
              <a:gd name="connsiteX3" fmla="*/ 7176 w 545322"/>
              <a:gd name="connsiteY3" fmla="*/ 545292 h 545292"/>
              <a:gd name="connsiteX4" fmla="*/ 7176 w 545322"/>
              <a:gd name="connsiteY4" fmla="*/ 545292 h 54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22" h="545292">
                <a:moveTo>
                  <a:pt x="545322" y="0"/>
                </a:moveTo>
                <a:lnTo>
                  <a:pt x="0" y="0"/>
                </a:lnTo>
                <a:lnTo>
                  <a:pt x="7176" y="545292"/>
                </a:lnTo>
                <a:lnTo>
                  <a:pt x="7176" y="545292"/>
                </a:lnTo>
                <a:lnTo>
                  <a:pt x="7176" y="545292"/>
                </a:lnTo>
              </a:path>
            </a:pathLst>
          </a:custGeom>
          <a:ln w="38100" cmpd="sng">
            <a:solidFill>
              <a:srgbClr val="DACEE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p>
        </p:txBody>
      </p:sp>
      <p:sp>
        <p:nvSpPr>
          <p:cNvPr id="28" name="Action Button: Custom 27">
            <a:hlinkClick r:id="" action="ppaction://hlinkshowjump?jump=firstslide" highlightClick="1"/>
            <a:extLst>
              <a:ext uri="{FF2B5EF4-FFF2-40B4-BE49-F238E27FC236}">
                <a16:creationId xmlns:a16="http://schemas.microsoft.com/office/drawing/2014/main" id="{1AC97BD1-CC59-7F40-B4E6-DABDAA16B702}"/>
              </a:ext>
            </a:extLst>
          </p:cNvPr>
          <p:cNvSpPr/>
          <p:nvPr userDrawn="1"/>
        </p:nvSpPr>
        <p:spPr>
          <a:xfrm>
            <a:off x="5873893" y="6441887"/>
            <a:ext cx="419819" cy="34198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Footer Placeholder 5">
            <a:extLst>
              <a:ext uri="{FF2B5EF4-FFF2-40B4-BE49-F238E27FC236}">
                <a16:creationId xmlns:a16="http://schemas.microsoft.com/office/drawing/2014/main" id="{617171C9-98EA-0C45-86DB-BE1B09331DAB}"/>
              </a:ext>
            </a:extLst>
          </p:cNvPr>
          <p:cNvSpPr>
            <a:spLocks noGrp="1"/>
          </p:cNvSpPr>
          <p:nvPr userDrawn="1">
            <p:ph type="ftr" sz="quarter" idx="3"/>
          </p:nvPr>
        </p:nvSpPr>
        <p:spPr>
          <a:xfrm>
            <a:off x="372452" y="5960642"/>
            <a:ext cx="10732819" cy="365125"/>
          </a:xfrm>
          <a:prstGeom prst="rect">
            <a:avLst/>
          </a:prstGeom>
        </p:spPr>
        <p:txBody>
          <a:bodyPr vert="horz" lIns="91440" tIns="45720" rIns="91440" bIns="45720" rtlCol="0" anchor="b"/>
          <a:lstStyle>
            <a:lvl1pPr algn="l">
              <a:defRPr sz="800">
                <a:solidFill>
                  <a:schemeClr val="tx1">
                    <a:lumMod val="50000"/>
                    <a:lumOff val="50000"/>
                  </a:schemeClr>
                </a:solidFill>
              </a:defRPr>
            </a:lvl1pPr>
          </a:lstStyle>
          <a:p>
            <a:endParaRPr lang="en-US" dirty="0"/>
          </a:p>
        </p:txBody>
      </p:sp>
      <p:sp>
        <p:nvSpPr>
          <p:cNvPr id="7" name="Freeform 6"/>
          <p:cNvSpPr/>
          <p:nvPr userDrawn="1"/>
        </p:nvSpPr>
        <p:spPr>
          <a:xfrm>
            <a:off x="-11289" y="4013201"/>
            <a:ext cx="350373"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rgbClr val="2B0554">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19" name="Action Button: Custom 18">
            <a:hlinkClick r:id="" action="ppaction://hlinkshowjump?jump=previousslide" highlightClick="1"/>
            <a:extLst>
              <a:ext uri="{FF2B5EF4-FFF2-40B4-BE49-F238E27FC236}">
                <a16:creationId xmlns:a16="http://schemas.microsoft.com/office/drawing/2014/main" id="{68846FEB-2F4D-F640-9D93-6003CD140CD8}"/>
              </a:ext>
            </a:extLst>
          </p:cNvPr>
          <p:cNvSpPr/>
          <p:nvPr userDrawn="1"/>
        </p:nvSpPr>
        <p:spPr>
          <a:xfrm>
            <a:off x="5409617" y="6441887"/>
            <a:ext cx="419819" cy="34198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sz="1800" dirty="0"/>
          </a:p>
        </p:txBody>
      </p:sp>
      <p:sp>
        <p:nvSpPr>
          <p:cNvPr id="20" name="Action Button: Custom 19">
            <a:hlinkClick r:id="" action="ppaction://hlinkshowjump?jump=nextslide" highlightClick="1"/>
            <a:extLst>
              <a:ext uri="{FF2B5EF4-FFF2-40B4-BE49-F238E27FC236}">
                <a16:creationId xmlns:a16="http://schemas.microsoft.com/office/drawing/2014/main" id="{D3085B97-2414-A248-A677-7ECB92D6A048}"/>
              </a:ext>
            </a:extLst>
          </p:cNvPr>
          <p:cNvSpPr/>
          <p:nvPr userDrawn="1"/>
        </p:nvSpPr>
        <p:spPr>
          <a:xfrm>
            <a:off x="6381017" y="6438959"/>
            <a:ext cx="419819" cy="34198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sz="1800" dirty="0"/>
          </a:p>
        </p:txBody>
      </p:sp>
    </p:spTree>
    <p:extLst>
      <p:ext uri="{BB962C8B-B14F-4D97-AF65-F5344CB8AC3E}">
        <p14:creationId xmlns:p14="http://schemas.microsoft.com/office/powerpoint/2010/main" val="2279719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457189" rtl="0" eaLnBrk="1" latinLnBrk="0" hangingPunct="1">
        <a:spcBef>
          <a:spcPct val="0"/>
        </a:spcBef>
        <a:buNone/>
        <a:defRPr sz="2200" b="0" kern="1200">
          <a:solidFill>
            <a:schemeClr val="accent3"/>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7796" indent="-177796" algn="l" defTabSz="457189" rtl="0" eaLnBrk="1" latinLnBrk="0" hangingPunct="1">
        <a:spcBef>
          <a:spcPts val="1000"/>
        </a:spcBef>
        <a:spcAft>
          <a:spcPts val="0"/>
        </a:spcAft>
        <a:buClr>
          <a:schemeClr val="accent4"/>
        </a:buClr>
        <a:buSzPct val="80000"/>
        <a:buFont typeface="Arial" panose="020B0604020202020204" pitchFamily="34" charset="0"/>
        <a:buChar char="•"/>
        <a:defRPr sz="1800" kern="1200">
          <a:solidFill>
            <a:schemeClr val="tx1"/>
          </a:solidFill>
          <a:latin typeface="Arial" charset="0"/>
          <a:ea typeface="Arial" charset="0"/>
          <a:cs typeface="Arial" charset="0"/>
        </a:defRPr>
      </a:lvl1pPr>
      <a:lvl2pPr marL="623872" indent="-166684" algn="l" defTabSz="457189" rtl="0" eaLnBrk="1" latinLnBrk="0" hangingPunct="1">
        <a:spcBef>
          <a:spcPts val="1000"/>
        </a:spcBef>
        <a:spcAft>
          <a:spcPts val="0"/>
        </a:spcAft>
        <a:buClr>
          <a:schemeClr val="accent4"/>
        </a:buClr>
        <a:buSzPct val="80000"/>
        <a:buFont typeface="Arial" panose="020B0604020202020204" pitchFamily="34" charset="0"/>
        <a:buChar char="•"/>
        <a:defRPr sz="1600" kern="1200">
          <a:solidFill>
            <a:schemeClr val="tx1"/>
          </a:solidFill>
          <a:latin typeface="Arial" charset="0"/>
          <a:ea typeface="Arial" charset="0"/>
          <a:cs typeface="Arial" charset="0"/>
        </a:defRPr>
      </a:lvl2pPr>
      <a:lvl3pPr marL="1142971" indent="-228594" algn="l" defTabSz="457189" rtl="0" eaLnBrk="1" latinLnBrk="0" hangingPunct="1">
        <a:spcBef>
          <a:spcPts val="1000"/>
        </a:spcBef>
        <a:spcAft>
          <a:spcPts val="0"/>
        </a:spcAft>
        <a:buClr>
          <a:schemeClr val="accent4"/>
        </a:buClr>
        <a:buSzPct val="80000"/>
        <a:buFont typeface="Arial" panose="020B0604020202020204" pitchFamily="34" charset="0"/>
        <a:buChar char="•"/>
        <a:defRPr sz="1400" kern="1200">
          <a:solidFill>
            <a:schemeClr val="tx1"/>
          </a:solidFill>
          <a:latin typeface="Arial" charset="0"/>
          <a:ea typeface="Arial" charset="0"/>
          <a:cs typeface="Arial" charset="0"/>
        </a:defRPr>
      </a:lvl3pPr>
      <a:lvl4pPr marL="1600160" indent="-228594" algn="l" defTabSz="457189" rtl="0" eaLnBrk="1" latinLnBrk="0" hangingPunct="1">
        <a:spcBef>
          <a:spcPts val="1000"/>
        </a:spcBef>
        <a:spcAft>
          <a:spcPts val="0"/>
        </a:spcAft>
        <a:buClr>
          <a:schemeClr val="accent4"/>
        </a:buClr>
        <a:buSzPct val="80000"/>
        <a:buFont typeface="Arial" panose="020B0604020202020204" pitchFamily="34" charset="0"/>
        <a:buChar char="•"/>
        <a:defRPr sz="1200" kern="1200">
          <a:solidFill>
            <a:schemeClr val="tx1"/>
          </a:solidFill>
          <a:latin typeface="Arial" charset="0"/>
          <a:ea typeface="Arial" charset="0"/>
          <a:cs typeface="Arial" charset="0"/>
        </a:defRPr>
      </a:lvl4pPr>
      <a:lvl5pPr marL="2057349" indent="-228594" algn="l" defTabSz="457189" rtl="0" eaLnBrk="1" latinLnBrk="0" hangingPunct="1">
        <a:spcBef>
          <a:spcPts val="1000"/>
        </a:spcBef>
        <a:spcAft>
          <a:spcPts val="0"/>
        </a:spcAft>
        <a:buClr>
          <a:schemeClr val="accent4"/>
        </a:buClr>
        <a:buSzPct val="80000"/>
        <a:buFont typeface="Arial" panose="020B0604020202020204" pitchFamily="34" charset="0"/>
        <a:buChar char="•"/>
        <a:defRPr sz="1200" kern="1200">
          <a:solidFill>
            <a:schemeClr val="tx1"/>
          </a:solidFill>
          <a:latin typeface="Arial" charset="0"/>
          <a:ea typeface="Arial" charset="0"/>
          <a:cs typeface="Arial" charset="0"/>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19102" y="161841"/>
            <a:ext cx="10672383" cy="88472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GB" dirty="0"/>
              <a:t>Click to edit Master title style</a:t>
            </a:r>
          </a:p>
        </p:txBody>
      </p:sp>
      <p:sp>
        <p:nvSpPr>
          <p:cNvPr id="2" name="Text Placeholder 1"/>
          <p:cNvSpPr>
            <a:spLocks noGrp="1"/>
          </p:cNvSpPr>
          <p:nvPr>
            <p:ph type="body" idx="1"/>
          </p:nvPr>
        </p:nvSpPr>
        <p:spPr>
          <a:xfrm>
            <a:off x="427939" y="1677892"/>
            <a:ext cx="11211613" cy="4438649"/>
          </a:xfrm>
          <a:prstGeom prst="rect">
            <a:avLst/>
          </a:prstGeom>
        </p:spPr>
        <p:txBody>
          <a:bodyPr vert="horz" lIns="91440" tIns="45720" rIns="91440" bIns="45720" rtlCol="0">
            <a:normAutofit/>
          </a:bodyPr>
          <a:lstStyle/>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11350643" y="6491819"/>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
        <p:nvSpPr>
          <p:cNvPr id="4" name="Footer Placeholder 3">
            <a:extLst>
              <a:ext uri="{FF2B5EF4-FFF2-40B4-BE49-F238E27FC236}">
                <a16:creationId xmlns:a16="http://schemas.microsoft.com/office/drawing/2014/main" id="{381D223D-16B8-F743-8AC4-CEBE569430DB}"/>
              </a:ext>
            </a:extLst>
          </p:cNvPr>
          <p:cNvSpPr>
            <a:spLocks noGrp="1"/>
          </p:cNvSpPr>
          <p:nvPr>
            <p:ph type="ftr" sz="quarter" idx="3"/>
          </p:nvPr>
        </p:nvSpPr>
        <p:spPr>
          <a:xfrm>
            <a:off x="427939" y="6226579"/>
            <a:ext cx="10222663" cy="448331"/>
          </a:xfrm>
          <a:prstGeom prst="rect">
            <a:avLst/>
          </a:prstGeom>
        </p:spPr>
        <p:txBody>
          <a:bodyPr vert="horz" lIns="91440" tIns="45720" rIns="91440" bIns="45720" rtlCol="0" anchor="b"/>
          <a:lstStyle>
            <a:lvl1pPr algn="l">
              <a:defRPr sz="8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7067168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sldNum="0" hdr="0" dt="0"/>
  <p:txStyles>
    <p:titleStyle>
      <a:lvl1pPr algn="l" rtl="0" eaLnBrk="1" fontAlgn="base" hangingPunct="1">
        <a:spcBef>
          <a:spcPct val="0"/>
        </a:spcBef>
        <a:spcAft>
          <a:spcPct val="0"/>
        </a:spcAft>
        <a:defRPr sz="2667" b="1">
          <a:solidFill>
            <a:schemeClr val="accent3"/>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178" algn="l" rtl="0" eaLnBrk="1" fontAlgn="base" hangingPunct="1">
        <a:spcBef>
          <a:spcPct val="0"/>
        </a:spcBef>
        <a:spcAft>
          <a:spcPct val="0"/>
        </a:spcAft>
        <a:defRPr sz="2800" b="1">
          <a:solidFill>
            <a:schemeClr val="tx2"/>
          </a:solidFill>
          <a:latin typeface="Arial" charset="0"/>
        </a:defRPr>
      </a:lvl6pPr>
      <a:lvl7pPr marL="914354" algn="l" rtl="0" eaLnBrk="1" fontAlgn="base" hangingPunct="1">
        <a:spcBef>
          <a:spcPct val="0"/>
        </a:spcBef>
        <a:spcAft>
          <a:spcPct val="0"/>
        </a:spcAft>
        <a:defRPr sz="2800" b="1">
          <a:solidFill>
            <a:schemeClr val="tx2"/>
          </a:solidFill>
          <a:latin typeface="Arial" charset="0"/>
        </a:defRPr>
      </a:lvl7pPr>
      <a:lvl8pPr marL="1371532" algn="l" rtl="0" eaLnBrk="1" fontAlgn="base" hangingPunct="1">
        <a:spcBef>
          <a:spcPct val="0"/>
        </a:spcBef>
        <a:spcAft>
          <a:spcPct val="0"/>
        </a:spcAft>
        <a:defRPr sz="2800" b="1">
          <a:solidFill>
            <a:schemeClr val="tx2"/>
          </a:solidFill>
          <a:latin typeface="Arial" charset="0"/>
        </a:defRPr>
      </a:lvl8pPr>
      <a:lvl9pPr marL="1828709" algn="l" rtl="0" eaLnBrk="1" fontAlgn="base" hangingPunct="1">
        <a:spcBef>
          <a:spcPct val="0"/>
        </a:spcBef>
        <a:spcAft>
          <a:spcPct val="0"/>
        </a:spcAft>
        <a:defRPr sz="2800" b="1">
          <a:solidFill>
            <a:schemeClr val="tx2"/>
          </a:solidFill>
          <a:latin typeface="Arial" charset="0"/>
        </a:defRPr>
      </a:lvl9pPr>
    </p:titleStyle>
    <p:bodyStyle>
      <a:lvl1pPr marL="342882" marR="0" indent="-342882" algn="l" defTabSz="1219140" rtl="0" eaLnBrk="1" fontAlgn="base" latinLnBrk="0" hangingPunct="1">
        <a:lnSpc>
          <a:spcPct val="100000"/>
        </a:lnSpc>
        <a:spcBef>
          <a:spcPct val="0"/>
        </a:spcBef>
        <a:spcAft>
          <a:spcPts val="400"/>
        </a:spcAft>
        <a:buClr>
          <a:srgbClr val="7AB800"/>
        </a:buClr>
        <a:buSzTx/>
        <a:buFontTx/>
        <a:buNone/>
        <a:tabLst/>
        <a:defRPr sz="1867" b="1">
          <a:solidFill>
            <a:srgbClr val="000000"/>
          </a:solidFill>
          <a:latin typeface="+mn-lt"/>
          <a:ea typeface="+mn-ea"/>
          <a:cs typeface="+mn-cs"/>
        </a:defRPr>
      </a:lvl1pPr>
      <a:lvl2pPr marL="241289" indent="-239173" algn="l" rtl="0" eaLnBrk="1" fontAlgn="base" hangingPunct="1">
        <a:lnSpc>
          <a:spcPct val="100000"/>
        </a:lnSpc>
        <a:spcBef>
          <a:spcPct val="0"/>
        </a:spcBef>
        <a:spcAft>
          <a:spcPts val="400"/>
        </a:spcAft>
        <a:buClr>
          <a:srgbClr val="4B306A"/>
        </a:buClr>
        <a:buFont typeface="Arial" panose="020B0604020202020204" pitchFamily="34" charset="0"/>
        <a:buChar char="•"/>
        <a:defRPr sz="2133" b="0">
          <a:solidFill>
            <a:schemeClr val="tx1"/>
          </a:solidFill>
          <a:latin typeface="+mn-lt"/>
        </a:defRPr>
      </a:lvl2pPr>
      <a:lvl3pPr marL="673066" indent="-186258" algn="l" rtl="0" eaLnBrk="1" fontAlgn="base" hangingPunct="1">
        <a:lnSpc>
          <a:spcPct val="100000"/>
        </a:lnSpc>
        <a:spcBef>
          <a:spcPct val="0"/>
        </a:spcBef>
        <a:spcAft>
          <a:spcPts val="400"/>
        </a:spcAft>
        <a:buClr>
          <a:srgbClr val="4B306A"/>
        </a:buClr>
        <a:buSzPct val="75000"/>
        <a:buFont typeface="Arial" pitchFamily="34" charset="0"/>
        <a:buChar char="–"/>
        <a:defRPr sz="1867">
          <a:solidFill>
            <a:schemeClr val="tx1"/>
          </a:solidFill>
          <a:latin typeface="+mn-lt"/>
        </a:defRPr>
      </a:lvl3pPr>
      <a:lvl4pPr marL="954569" indent="-171442" algn="l" rtl="0" eaLnBrk="1" fontAlgn="base" hangingPunct="1">
        <a:lnSpc>
          <a:spcPct val="100000"/>
        </a:lnSpc>
        <a:spcBef>
          <a:spcPct val="0"/>
        </a:spcBef>
        <a:spcAft>
          <a:spcPts val="400"/>
        </a:spcAft>
        <a:buClr>
          <a:srgbClr val="4B306A"/>
        </a:buClr>
        <a:buSzPct val="100000"/>
        <a:buChar char="•"/>
        <a:defRPr sz="1600">
          <a:solidFill>
            <a:schemeClr val="tx1"/>
          </a:solidFill>
          <a:latin typeface="+mn-lt"/>
        </a:defRPr>
      </a:lvl4pPr>
      <a:lvl5pPr marL="1435028" indent="-175676" algn="l" rtl="0" eaLnBrk="1" fontAlgn="base" hangingPunct="1">
        <a:lnSpc>
          <a:spcPct val="100000"/>
        </a:lnSpc>
        <a:spcBef>
          <a:spcPct val="0"/>
        </a:spcBef>
        <a:spcAft>
          <a:spcPct val="0"/>
        </a:spcAft>
        <a:buClr>
          <a:srgbClr val="7AB800"/>
        </a:buClr>
        <a:buChar char="•"/>
        <a:defRPr sz="1467">
          <a:solidFill>
            <a:schemeClr val="tx1"/>
          </a:solidFill>
          <a:latin typeface="+mn-lt"/>
        </a:defRPr>
      </a:lvl5pPr>
      <a:lvl6pPr marL="1620758" indent="-176205" algn="l" rtl="0" eaLnBrk="1" fontAlgn="base" hangingPunct="1">
        <a:spcBef>
          <a:spcPct val="0"/>
        </a:spcBef>
        <a:spcAft>
          <a:spcPct val="0"/>
        </a:spcAft>
        <a:buChar char="•"/>
        <a:defRPr sz="1467">
          <a:solidFill>
            <a:schemeClr val="tx1"/>
          </a:solidFill>
          <a:latin typeface="+mn-lt"/>
        </a:defRPr>
      </a:lvl6pPr>
      <a:lvl7pPr marL="2077935" indent="-176205" algn="l" rtl="0" eaLnBrk="1" fontAlgn="base" hangingPunct="1">
        <a:spcBef>
          <a:spcPct val="0"/>
        </a:spcBef>
        <a:spcAft>
          <a:spcPct val="0"/>
        </a:spcAft>
        <a:buChar char="•"/>
        <a:defRPr sz="1467">
          <a:solidFill>
            <a:schemeClr val="tx1"/>
          </a:solidFill>
          <a:latin typeface="+mn-lt"/>
        </a:defRPr>
      </a:lvl7pPr>
      <a:lvl8pPr marL="2535111" indent="-176205" algn="l" rtl="0" eaLnBrk="1" fontAlgn="base" hangingPunct="1">
        <a:spcBef>
          <a:spcPct val="0"/>
        </a:spcBef>
        <a:spcAft>
          <a:spcPct val="0"/>
        </a:spcAft>
        <a:buChar char="•"/>
        <a:defRPr sz="1467">
          <a:solidFill>
            <a:schemeClr val="tx1"/>
          </a:solidFill>
          <a:latin typeface="+mn-lt"/>
        </a:defRPr>
      </a:lvl8pPr>
      <a:lvl9pPr marL="2992289" indent="-176205" algn="l" rtl="0" eaLnBrk="1" fontAlgn="base" hangingPunct="1">
        <a:spcBef>
          <a:spcPct val="0"/>
        </a:spcBef>
        <a:spcAft>
          <a:spcPct val="0"/>
        </a:spcAft>
        <a:buChar char="•"/>
        <a:defRPr sz="1467">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6938929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178155001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69.emf"/><Relationship Id="rId4" Type="http://schemas.openxmlformats.org/officeDocument/2006/relationships/image" Target="../media/image68.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6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svg"/><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EEDFD83B-474E-42D8-99FD-250991624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3429000"/>
          </a:xfrm>
          <a:prstGeom prst="rect">
            <a:avLst/>
          </a:prstGeom>
          <a:ln>
            <a:noFill/>
          </a:ln>
          <a:effectLst>
            <a:outerShdw blurRad="203200" dist="1270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2051F-6487-63A7-02A8-87B6D5FE6F89}"/>
              </a:ext>
            </a:extLst>
          </p:cNvPr>
          <p:cNvSpPr>
            <a:spLocks noGrp="1"/>
          </p:cNvSpPr>
          <p:nvPr>
            <p:ph type="ctrTitle"/>
          </p:nvPr>
        </p:nvSpPr>
        <p:spPr>
          <a:xfrm>
            <a:off x="1627808" y="-22988"/>
            <a:ext cx="8936380" cy="2658201"/>
          </a:xfrm>
        </p:spPr>
        <p:txBody>
          <a:bodyPr vert="horz" lIns="91440" tIns="45720" rIns="91440" bIns="45720" rtlCol="0" anchor="ctr">
            <a:normAutofit/>
          </a:bodyPr>
          <a:lstStyle/>
          <a:p>
            <a:r>
              <a:rPr lang="en-US" sz="4000" dirty="0"/>
              <a:t>Genetic testing and counselling for EOCs</a:t>
            </a:r>
          </a:p>
        </p:txBody>
      </p:sp>
      <p:sp>
        <p:nvSpPr>
          <p:cNvPr id="3" name="Subtitle 2">
            <a:extLst>
              <a:ext uri="{FF2B5EF4-FFF2-40B4-BE49-F238E27FC236}">
                <a16:creationId xmlns:a16="http://schemas.microsoft.com/office/drawing/2014/main" id="{61C65E68-2F52-2BA7-6EBD-8E2C50385B5A}"/>
              </a:ext>
            </a:extLst>
          </p:cNvPr>
          <p:cNvSpPr>
            <a:spLocks noGrp="1"/>
          </p:cNvSpPr>
          <p:nvPr>
            <p:ph type="subTitle" idx="1"/>
          </p:nvPr>
        </p:nvSpPr>
        <p:spPr>
          <a:xfrm>
            <a:off x="3541257" y="1681558"/>
            <a:ext cx="5257799" cy="2658201"/>
          </a:xfrm>
        </p:spPr>
        <p:txBody>
          <a:bodyPr vert="horz" lIns="91440" tIns="45720" rIns="91440" bIns="45720" rtlCol="0" anchor="ctr">
            <a:normAutofit/>
          </a:bodyPr>
          <a:lstStyle/>
          <a:p>
            <a:pPr indent="-228600" algn="l">
              <a:buFont typeface="Arial" panose="020B0604020202020204" pitchFamily="34" charset="0"/>
              <a:buChar char="•"/>
            </a:pPr>
            <a:r>
              <a:rPr lang="en-US" sz="2000" b="1" dirty="0"/>
              <a:t>Dr: Sarah Alrubaish </a:t>
            </a:r>
          </a:p>
          <a:p>
            <a:pPr indent="-228600" algn="l">
              <a:buFont typeface="Arial" panose="020B0604020202020204" pitchFamily="34" charset="0"/>
              <a:buChar char="•"/>
            </a:pPr>
            <a:r>
              <a:rPr lang="en-US" sz="2000" b="1" dirty="0"/>
              <a:t>Consultant Gynecology Oncology </a:t>
            </a:r>
          </a:p>
          <a:p>
            <a:pPr indent="-228600" algn="l">
              <a:buFont typeface="Arial" panose="020B0604020202020204" pitchFamily="34" charset="0"/>
              <a:buChar char="•"/>
            </a:pPr>
            <a:r>
              <a:rPr lang="en-US" sz="2000" b="1" dirty="0"/>
              <a:t>Dr-</a:t>
            </a:r>
            <a:r>
              <a:rPr lang="en-US" sz="2000" b="1" dirty="0" err="1"/>
              <a:t>suliman</a:t>
            </a:r>
            <a:r>
              <a:rPr lang="en-US" sz="2000" b="1" dirty="0"/>
              <a:t> </a:t>
            </a:r>
            <a:r>
              <a:rPr lang="en-US" sz="2000" b="1" dirty="0" err="1"/>
              <a:t>Alhabib</a:t>
            </a:r>
            <a:r>
              <a:rPr lang="en-US" sz="2000" b="1" dirty="0"/>
              <a:t> Hospital –AL-KHOBER </a:t>
            </a:r>
          </a:p>
          <a:p>
            <a:pPr indent="-228600" algn="l">
              <a:buFont typeface="Arial" panose="020B0604020202020204" pitchFamily="34" charset="0"/>
              <a:buChar char="•"/>
            </a:pPr>
            <a:r>
              <a:rPr lang="en-US" sz="2000" b="1" dirty="0"/>
              <a:t>KSA</a:t>
            </a:r>
          </a:p>
        </p:txBody>
      </p:sp>
      <p:pic>
        <p:nvPicPr>
          <p:cNvPr id="9" name="Picture 8" descr="A white sign with red text&#10;&#10;Description automatically generated">
            <a:extLst>
              <a:ext uri="{FF2B5EF4-FFF2-40B4-BE49-F238E27FC236}">
                <a16:creationId xmlns:a16="http://schemas.microsoft.com/office/drawing/2014/main" id="{7D7DF466-C283-560E-3E99-9AC530B8E060}"/>
              </a:ext>
            </a:extLst>
          </p:cNvPr>
          <p:cNvPicPr>
            <a:picLocks noChangeAspect="1"/>
          </p:cNvPicPr>
          <p:nvPr/>
        </p:nvPicPr>
        <p:blipFill>
          <a:blip r:embed="rId2"/>
          <a:srcRect r="3460"/>
          <a:stretch/>
        </p:blipFill>
        <p:spPr>
          <a:xfrm>
            <a:off x="761802" y="4499626"/>
            <a:ext cx="5160779" cy="1176063"/>
          </a:xfrm>
          <a:prstGeom prst="rect">
            <a:avLst/>
          </a:prstGeom>
          <a:solidFill>
            <a:schemeClr val="bg1">
              <a:alpha val="0"/>
            </a:schemeClr>
          </a:solidFill>
          <a:effectLst/>
        </p:spPr>
      </p:pic>
      <p:pic>
        <p:nvPicPr>
          <p:cNvPr id="7" name="Picture 6" descr="A logo with a red and white logo&#10;&#10;Description automatically generated">
            <a:extLst>
              <a:ext uri="{FF2B5EF4-FFF2-40B4-BE49-F238E27FC236}">
                <a16:creationId xmlns:a16="http://schemas.microsoft.com/office/drawing/2014/main" id="{7DFCDD83-70FF-F686-C214-3A0671E71AC6}"/>
              </a:ext>
            </a:extLst>
          </p:cNvPr>
          <p:cNvPicPr>
            <a:picLocks noChangeAspect="1"/>
          </p:cNvPicPr>
          <p:nvPr/>
        </p:nvPicPr>
        <p:blipFill>
          <a:blip r:embed="rId3"/>
          <a:srcRect l="11396" t="25953" r="12740" b="9561"/>
          <a:stretch/>
        </p:blipFill>
        <p:spPr>
          <a:xfrm>
            <a:off x="6244314" y="3968714"/>
            <a:ext cx="5109485" cy="2215017"/>
          </a:xfrm>
          <a:prstGeom prst="rect">
            <a:avLst/>
          </a:prstGeom>
          <a:solidFill>
            <a:schemeClr val="bg1">
              <a:alpha val="0"/>
            </a:schemeClr>
          </a:solidFill>
          <a:effectLst/>
        </p:spPr>
      </p:pic>
    </p:spTree>
    <p:extLst>
      <p:ext uri="{BB962C8B-B14F-4D97-AF65-F5344CB8AC3E}">
        <p14:creationId xmlns:p14="http://schemas.microsoft.com/office/powerpoint/2010/main" val="2334104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Grp="1" noChangeAspect="1" noChangeArrowheads="1"/>
          </p:cNvPicPr>
          <p:nvPr>
            <p:ph idx="1"/>
          </p:nvPr>
        </p:nvPicPr>
        <p:blipFill>
          <a:blip r:embed="rId3"/>
          <a:srcRect l="16328" t="24123" r="17380" b="10768"/>
          <a:stretch>
            <a:fillRect/>
          </a:stretch>
        </p:blipFill>
        <p:spPr bwMode="auto">
          <a:xfrm>
            <a:off x="609760" y="408373"/>
            <a:ext cx="10872443" cy="5841507"/>
          </a:xfrm>
          <a:prstGeom prst="rect">
            <a:avLst/>
          </a:prstGeom>
          <a:noFill/>
          <a:ln w="9525">
            <a:noFill/>
            <a:miter lim="800000"/>
            <a:headEnd/>
            <a:tailEnd/>
          </a:ln>
          <a:effectLst/>
        </p:spPr>
      </p:pic>
      <p:pic>
        <p:nvPicPr>
          <p:cNvPr id="3" name="Picture 2" descr="A red circle with a person in the middle&#10;&#10;Description automatically generated">
            <a:extLst>
              <a:ext uri="{FF2B5EF4-FFF2-40B4-BE49-F238E27FC236}">
                <a16:creationId xmlns:a16="http://schemas.microsoft.com/office/drawing/2014/main" id="{15EBC2CE-8F92-4B67-C7AC-FF99ADA753F8}"/>
              </a:ext>
            </a:extLst>
          </p:cNvPr>
          <p:cNvPicPr>
            <a:picLocks noChangeAspect="1"/>
          </p:cNvPicPr>
          <p:nvPr/>
        </p:nvPicPr>
        <p:blipFill>
          <a:blip r:embed="rId4"/>
          <a:srcRect l="9841" t="7055" r="10258" b="7890"/>
          <a:stretch/>
        </p:blipFill>
        <p:spPr>
          <a:xfrm>
            <a:off x="10043181" y="5665666"/>
            <a:ext cx="2120710" cy="1158395"/>
          </a:xfrm>
          <a:prstGeom prst="rect">
            <a:avLst/>
          </a:prstGeom>
        </p:spPr>
      </p:pic>
    </p:spTree>
    <p:extLst>
      <p:ext uri="{BB962C8B-B14F-4D97-AF65-F5344CB8AC3E}">
        <p14:creationId xmlns:p14="http://schemas.microsoft.com/office/powerpoint/2010/main" val="1891594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65209" y="5351797"/>
            <a:ext cx="10260212" cy="593111"/>
          </a:xfrm>
          <a:custGeom>
            <a:avLst/>
            <a:gdLst/>
            <a:ahLst/>
            <a:cxnLst/>
            <a:rect l="l" t="t" r="r" b="b"/>
            <a:pathLst>
              <a:path w="9753600" h="702945">
                <a:moveTo>
                  <a:pt x="9636506" y="0"/>
                </a:moveTo>
                <a:lnTo>
                  <a:pt x="117093" y="0"/>
                </a:lnTo>
                <a:lnTo>
                  <a:pt x="71516" y="9205"/>
                </a:lnTo>
                <a:lnTo>
                  <a:pt x="34296" y="34305"/>
                </a:lnTo>
                <a:lnTo>
                  <a:pt x="9201" y="71526"/>
                </a:lnTo>
                <a:lnTo>
                  <a:pt x="0" y="117093"/>
                </a:lnTo>
                <a:lnTo>
                  <a:pt x="0" y="585469"/>
                </a:lnTo>
                <a:lnTo>
                  <a:pt x="9201" y="631047"/>
                </a:lnTo>
                <a:lnTo>
                  <a:pt x="34296" y="668267"/>
                </a:lnTo>
                <a:lnTo>
                  <a:pt x="71516" y="693362"/>
                </a:lnTo>
                <a:lnTo>
                  <a:pt x="117093" y="702563"/>
                </a:lnTo>
                <a:lnTo>
                  <a:pt x="9636506" y="702563"/>
                </a:lnTo>
                <a:lnTo>
                  <a:pt x="9682073" y="693362"/>
                </a:lnTo>
                <a:lnTo>
                  <a:pt x="9719294" y="668267"/>
                </a:lnTo>
                <a:lnTo>
                  <a:pt x="9744394" y="631047"/>
                </a:lnTo>
                <a:lnTo>
                  <a:pt x="9753600" y="585469"/>
                </a:lnTo>
                <a:lnTo>
                  <a:pt x="9753600" y="117093"/>
                </a:lnTo>
                <a:lnTo>
                  <a:pt x="9744394" y="71526"/>
                </a:lnTo>
                <a:lnTo>
                  <a:pt x="9719294" y="34305"/>
                </a:lnTo>
                <a:lnTo>
                  <a:pt x="9682073" y="9205"/>
                </a:lnTo>
                <a:lnTo>
                  <a:pt x="9636506" y="0"/>
                </a:lnTo>
                <a:close/>
              </a:path>
            </a:pathLst>
          </a:custGeom>
          <a:solidFill>
            <a:schemeClr val="accent3"/>
          </a:solidFill>
        </p:spPr>
        <p:txBody>
          <a:bodyPr wrap="square" lIns="0" tIns="0" rIns="0" bIns="0" rtlCol="0" anchor="ctr"/>
          <a:lstStyle/>
          <a:p>
            <a:pPr algn="ctr" defTabSz="914377" eaLnBrk="0" fontAlgn="base" hangingPunct="0">
              <a:spcBef>
                <a:spcPct val="0"/>
              </a:spcBef>
              <a:spcAft>
                <a:spcPct val="0"/>
              </a:spcAft>
              <a:defRPr/>
            </a:pPr>
            <a:r>
              <a:rPr lang="en-US" sz="2400" b="1" spc="-4">
                <a:solidFill>
                  <a:srgbClr val="FFFFFF"/>
                </a:solidFill>
                <a:latin typeface="Calibri" panose="020F0502020204030204" pitchFamily="34" charset="0"/>
                <a:cs typeface="Calibri" panose="020F0502020204030204" pitchFamily="34" charset="0"/>
              </a:rPr>
              <a:t>Leading </a:t>
            </a:r>
            <a:r>
              <a:rPr lang="en-US" sz="2400" b="1">
                <a:solidFill>
                  <a:srgbClr val="FFFFFF"/>
                </a:solidFill>
                <a:latin typeface="Calibri" panose="020F0502020204030204" pitchFamily="34" charset="0"/>
                <a:cs typeface="Calibri" panose="020F0502020204030204" pitchFamily="34" charset="0"/>
              </a:rPr>
              <a:t>oncology </a:t>
            </a:r>
            <a:r>
              <a:rPr lang="en-US" sz="2400" b="1" spc="-4">
                <a:solidFill>
                  <a:srgbClr val="FFFFFF"/>
                </a:solidFill>
                <a:latin typeface="Calibri" panose="020F0502020204030204" pitchFamily="34" charset="0"/>
                <a:cs typeface="Calibri" panose="020F0502020204030204" pitchFamily="34" charset="0"/>
              </a:rPr>
              <a:t>societies recommend testing </a:t>
            </a:r>
            <a:r>
              <a:rPr lang="en-US" sz="2400" b="1" u="sng" spc="-4">
                <a:solidFill>
                  <a:srgbClr val="FFFFFF"/>
                </a:solidFill>
                <a:latin typeface="Calibri" panose="020F0502020204030204" pitchFamily="34" charset="0"/>
                <a:cs typeface="Calibri" panose="020F0502020204030204" pitchFamily="34" charset="0"/>
              </a:rPr>
              <a:t>ALL</a:t>
            </a:r>
            <a:r>
              <a:rPr lang="en-US" sz="2400" b="1" spc="-4">
                <a:solidFill>
                  <a:srgbClr val="FFFFFF"/>
                </a:solidFill>
                <a:latin typeface="Calibri" panose="020F0502020204030204" pitchFamily="34" charset="0"/>
                <a:cs typeface="Calibri" panose="020F0502020204030204" pitchFamily="34" charset="0"/>
              </a:rPr>
              <a:t> </a:t>
            </a:r>
            <a:r>
              <a:rPr lang="en-US" sz="2400" b="1" spc="4">
                <a:solidFill>
                  <a:srgbClr val="FFFFFF"/>
                </a:solidFill>
                <a:latin typeface="Calibri" panose="020F0502020204030204" pitchFamily="34" charset="0"/>
                <a:cs typeface="Calibri" panose="020F0502020204030204" pitchFamily="34" charset="0"/>
              </a:rPr>
              <a:t>women with </a:t>
            </a:r>
            <a:r>
              <a:rPr lang="en-US" sz="2400" b="1" spc="-9">
                <a:solidFill>
                  <a:srgbClr val="FFFFFF"/>
                </a:solidFill>
                <a:latin typeface="Calibri" panose="020F0502020204030204" pitchFamily="34" charset="0"/>
                <a:cs typeface="Calibri" panose="020F0502020204030204" pitchFamily="34" charset="0"/>
              </a:rPr>
              <a:t>ovarian</a:t>
            </a:r>
            <a:r>
              <a:rPr lang="en-US" sz="2400" b="1" spc="31">
                <a:solidFill>
                  <a:srgbClr val="FFFFFF"/>
                </a:solidFill>
                <a:latin typeface="Calibri" panose="020F0502020204030204" pitchFamily="34" charset="0"/>
                <a:cs typeface="Calibri" panose="020F0502020204030204" pitchFamily="34" charset="0"/>
              </a:rPr>
              <a:t> </a:t>
            </a:r>
            <a:r>
              <a:rPr lang="en-US" sz="2400" b="1" spc="-4">
                <a:solidFill>
                  <a:srgbClr val="FFFFFF"/>
                </a:solidFill>
                <a:latin typeface="Calibri" panose="020F0502020204030204" pitchFamily="34" charset="0"/>
                <a:cs typeface="Calibri" panose="020F0502020204030204" pitchFamily="34" charset="0"/>
              </a:rPr>
              <a:t>cancer</a:t>
            </a:r>
            <a:endParaRPr lang="en-US" sz="2400">
              <a:solidFill>
                <a:prstClr val="black"/>
              </a:solidFill>
              <a:latin typeface="Calibri" panose="020F0502020204030204" pitchFamily="34" charset="0"/>
              <a:cs typeface="Calibri" panose="020F0502020204030204" pitchFamily="34" charset="0"/>
            </a:endParaRPr>
          </a:p>
        </p:txBody>
      </p:sp>
      <p:sp>
        <p:nvSpPr>
          <p:cNvPr id="7" name="object 7"/>
          <p:cNvSpPr txBox="1"/>
          <p:nvPr/>
        </p:nvSpPr>
        <p:spPr>
          <a:xfrm>
            <a:off x="1142573" y="2731263"/>
            <a:ext cx="2108835" cy="2484005"/>
          </a:xfrm>
          <a:prstGeom prst="rect">
            <a:avLst/>
          </a:prstGeom>
          <a:solidFill>
            <a:srgbClr val="939393"/>
          </a:solidFill>
        </p:spPr>
        <p:txBody>
          <a:bodyPr vert="horz" wrap="square" lIns="0" tIns="4823" rIns="0" bIns="0" rtlCol="0" anchor="ctr">
            <a:noAutofit/>
          </a:bodyPr>
          <a:lstStyle/>
          <a:p>
            <a:pPr marL="89476" marR="83583" indent="-1607" algn="ctr" defTabSz="771551">
              <a:spcBef>
                <a:spcPts val="13"/>
              </a:spcBef>
              <a:defRPr/>
            </a:pPr>
            <a:r>
              <a:rPr sz="1600" b="1">
                <a:solidFill>
                  <a:srgbClr val="FFFFFF"/>
                </a:solidFill>
                <a:latin typeface="Calibri" panose="020F0502020204030204" pitchFamily="34" charset="0"/>
                <a:cs typeface="Calibri" panose="020F0502020204030204" pitchFamily="34" charset="0"/>
              </a:rPr>
              <a:t>Genetic counseling and  testing should be  considered </a:t>
            </a:r>
            <a:r>
              <a:rPr sz="1600" b="1" spc="-4">
                <a:solidFill>
                  <a:srgbClr val="FFFFFF"/>
                </a:solidFill>
                <a:latin typeface="Calibri" panose="020F0502020204030204" pitchFamily="34" charset="0"/>
                <a:cs typeface="Calibri" panose="020F0502020204030204" pitchFamily="34" charset="0"/>
              </a:rPr>
              <a:t>in </a:t>
            </a:r>
            <a:r>
              <a:rPr sz="1600" b="1" spc="4">
                <a:solidFill>
                  <a:srgbClr val="FFFFFF"/>
                </a:solidFill>
                <a:latin typeface="Calibri" panose="020F0502020204030204" pitchFamily="34" charset="0"/>
                <a:cs typeface="Calibri" panose="020F0502020204030204" pitchFamily="34" charset="0"/>
              </a:rPr>
              <a:t>women with</a:t>
            </a:r>
            <a:r>
              <a:rPr sz="1600" b="1" spc="-139">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a  history of ovarian  carcinoma, fallopian tube  </a:t>
            </a:r>
            <a:r>
              <a:rPr sz="1600" b="1" spc="-9">
                <a:solidFill>
                  <a:srgbClr val="FFFFFF"/>
                </a:solidFill>
                <a:latin typeface="Calibri" panose="020F0502020204030204" pitchFamily="34" charset="0"/>
                <a:cs typeface="Calibri" panose="020F0502020204030204" pitchFamily="34" charset="0"/>
              </a:rPr>
              <a:t>cancer, </a:t>
            </a:r>
            <a:r>
              <a:rPr sz="1600" b="1">
                <a:solidFill>
                  <a:srgbClr val="FFFFFF"/>
                </a:solidFill>
                <a:latin typeface="Calibri" panose="020F0502020204030204" pitchFamily="34" charset="0"/>
                <a:cs typeface="Calibri" panose="020F0502020204030204" pitchFamily="34" charset="0"/>
              </a:rPr>
              <a:t>or primary  peritoneal</a:t>
            </a:r>
            <a:r>
              <a:rPr sz="1600" b="1" spc="-35">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cancer</a:t>
            </a:r>
            <a:r>
              <a:rPr sz="1600" b="1" baseline="24691">
                <a:solidFill>
                  <a:srgbClr val="FFFFFF"/>
                </a:solidFill>
                <a:latin typeface="Calibri" panose="020F0502020204030204" pitchFamily="34" charset="0"/>
                <a:cs typeface="Calibri" panose="020F0502020204030204" pitchFamily="34" charset="0"/>
              </a:rPr>
              <a:t>1</a:t>
            </a:r>
            <a:endParaRPr sz="1600" baseline="24691">
              <a:solidFill>
                <a:prstClr val="black"/>
              </a:solidFill>
              <a:latin typeface="Calibri" panose="020F0502020204030204" pitchFamily="34" charset="0"/>
              <a:cs typeface="Calibri" panose="020F0502020204030204" pitchFamily="34" charset="0"/>
            </a:endParaRPr>
          </a:p>
        </p:txBody>
      </p:sp>
      <p:sp>
        <p:nvSpPr>
          <p:cNvPr id="8" name="object 8"/>
          <p:cNvSpPr txBox="1"/>
          <p:nvPr/>
        </p:nvSpPr>
        <p:spPr>
          <a:xfrm>
            <a:off x="3679605" y="2731263"/>
            <a:ext cx="2184105" cy="2484005"/>
          </a:xfrm>
          <a:prstGeom prst="rect">
            <a:avLst/>
          </a:prstGeom>
          <a:solidFill>
            <a:schemeClr val="accent1"/>
          </a:solidFill>
        </p:spPr>
        <p:txBody>
          <a:bodyPr vert="horz" wrap="square" lIns="0" tIns="536" rIns="0" bIns="0" rtlCol="0" anchor="ctr">
            <a:noAutofit/>
          </a:bodyPr>
          <a:lstStyle/>
          <a:p>
            <a:pPr marL="80369" indent="165559" algn="ctr" defTabSz="771551">
              <a:spcBef>
                <a:spcPts val="4"/>
              </a:spcBef>
              <a:defRPr/>
            </a:pPr>
            <a:r>
              <a:rPr sz="1600" b="1" spc="-4">
                <a:solidFill>
                  <a:srgbClr val="FFFFFF"/>
                </a:solidFill>
                <a:latin typeface="Calibri" panose="020F0502020204030204" pitchFamily="34" charset="0"/>
                <a:cs typeface="Calibri" panose="020F0502020204030204" pitchFamily="34" charset="0"/>
              </a:rPr>
              <a:t>Women </a:t>
            </a:r>
            <a:r>
              <a:rPr sz="1600" b="1">
                <a:solidFill>
                  <a:srgbClr val="FFFFFF"/>
                </a:solidFill>
                <a:latin typeface="Calibri" panose="020F0502020204030204" pitchFamily="34" charset="0"/>
                <a:cs typeface="Calibri" panose="020F0502020204030204" pitchFamily="34" charset="0"/>
              </a:rPr>
              <a:t>diagnosed</a:t>
            </a:r>
            <a:r>
              <a:rPr sz="1600" b="1" spc="-60">
                <a:solidFill>
                  <a:srgbClr val="FFFFFF"/>
                </a:solidFill>
                <a:latin typeface="Calibri" panose="020F0502020204030204" pitchFamily="34" charset="0"/>
                <a:cs typeface="Calibri" panose="020F0502020204030204" pitchFamily="34" charset="0"/>
              </a:rPr>
              <a:t> </a:t>
            </a:r>
            <a:r>
              <a:rPr sz="1600" b="1" spc="4">
                <a:solidFill>
                  <a:srgbClr val="FFFFFF"/>
                </a:solidFill>
                <a:latin typeface="Calibri" panose="020F0502020204030204" pitchFamily="34" charset="0"/>
                <a:cs typeface="Calibri" panose="020F0502020204030204" pitchFamily="34" charset="0"/>
              </a:rPr>
              <a:t>with</a:t>
            </a:r>
            <a:r>
              <a:rPr lang="en-US" sz="1600" b="1" spc="4">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epithelial ovarian, tubal,</a:t>
            </a:r>
            <a:r>
              <a:rPr sz="1600" b="1" spc="-95">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and  peritoneal cancers should  receive genetic counseling  and be offered genetic  testing, even </a:t>
            </a:r>
            <a:r>
              <a:rPr sz="1600" b="1" spc="-4">
                <a:solidFill>
                  <a:srgbClr val="FFFFFF"/>
                </a:solidFill>
                <a:latin typeface="Calibri" panose="020F0502020204030204" pitchFamily="34" charset="0"/>
                <a:cs typeface="Calibri" panose="020F0502020204030204" pitchFamily="34" charset="0"/>
              </a:rPr>
              <a:t>in </a:t>
            </a:r>
            <a:r>
              <a:rPr sz="1600" b="1">
                <a:solidFill>
                  <a:srgbClr val="FFFFFF"/>
                </a:solidFill>
                <a:latin typeface="Calibri" panose="020F0502020204030204" pitchFamily="34" charset="0"/>
                <a:cs typeface="Calibri" panose="020F0502020204030204" pitchFamily="34" charset="0"/>
              </a:rPr>
              <a:t>the</a:t>
            </a:r>
            <a:r>
              <a:rPr sz="1600" b="1" spc="-80">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absence of </a:t>
            </a:r>
            <a:r>
              <a:rPr sz="1600" b="1" spc="-4">
                <a:solidFill>
                  <a:srgbClr val="FFFFFF"/>
                </a:solidFill>
                <a:latin typeface="Calibri" panose="020F0502020204030204" pitchFamily="34" charset="0"/>
                <a:cs typeface="Calibri" panose="020F0502020204030204" pitchFamily="34" charset="0"/>
              </a:rPr>
              <a:t>family</a:t>
            </a:r>
            <a:r>
              <a:rPr sz="1600" b="1" spc="-27">
                <a:solidFill>
                  <a:srgbClr val="FFFFFF"/>
                </a:solidFill>
                <a:latin typeface="Calibri" panose="020F0502020204030204" pitchFamily="34" charset="0"/>
                <a:cs typeface="Calibri" panose="020F0502020204030204" pitchFamily="34" charset="0"/>
              </a:rPr>
              <a:t> </a:t>
            </a:r>
            <a:r>
              <a:rPr sz="1600" b="1" spc="-4">
                <a:solidFill>
                  <a:srgbClr val="FFFFFF"/>
                </a:solidFill>
                <a:latin typeface="Calibri" panose="020F0502020204030204" pitchFamily="34" charset="0"/>
                <a:cs typeface="Calibri" panose="020F0502020204030204" pitchFamily="34" charset="0"/>
              </a:rPr>
              <a:t>history</a:t>
            </a:r>
            <a:r>
              <a:rPr sz="1600" b="1" spc="-7" baseline="24691">
                <a:solidFill>
                  <a:srgbClr val="FFFFFF"/>
                </a:solidFill>
                <a:latin typeface="Calibri" panose="020F0502020204030204" pitchFamily="34" charset="0"/>
                <a:cs typeface="Calibri" panose="020F0502020204030204" pitchFamily="34" charset="0"/>
              </a:rPr>
              <a:t>2</a:t>
            </a:r>
            <a:endParaRPr sz="1600" baseline="24691">
              <a:solidFill>
                <a:prstClr val="black"/>
              </a:solidFill>
              <a:latin typeface="Calibri" panose="020F0502020204030204" pitchFamily="34" charset="0"/>
              <a:cs typeface="Calibri" panose="020F0502020204030204" pitchFamily="34" charset="0"/>
            </a:endParaRPr>
          </a:p>
        </p:txBody>
      </p:sp>
      <p:sp>
        <p:nvSpPr>
          <p:cNvPr id="9" name="object 9"/>
          <p:cNvSpPr txBox="1"/>
          <p:nvPr/>
        </p:nvSpPr>
        <p:spPr>
          <a:xfrm>
            <a:off x="6216635" y="2731219"/>
            <a:ext cx="2311619" cy="2485235"/>
          </a:xfrm>
          <a:prstGeom prst="rect">
            <a:avLst/>
          </a:prstGeom>
          <a:solidFill>
            <a:schemeClr val="accent2"/>
          </a:solidFill>
        </p:spPr>
        <p:txBody>
          <a:bodyPr vert="horz" wrap="square" lIns="0" tIns="536" rIns="0" bIns="0" rtlCol="0" anchor="ctr">
            <a:noAutofit/>
          </a:bodyPr>
          <a:lstStyle/>
          <a:p>
            <a:pPr marL="455419" indent="-217529" defTabSz="771551">
              <a:spcBef>
                <a:spcPts val="4"/>
              </a:spcBef>
              <a:defRPr/>
            </a:pPr>
            <a:r>
              <a:rPr sz="1600" b="1">
                <a:solidFill>
                  <a:srgbClr val="FFFFFF"/>
                </a:solidFill>
                <a:latin typeface="Calibri" panose="020F0502020204030204" pitchFamily="34" charset="0"/>
                <a:cs typeface="Calibri" panose="020F0502020204030204" pitchFamily="34" charset="0"/>
              </a:rPr>
              <a:t>Genetic counseling</a:t>
            </a:r>
            <a:r>
              <a:rPr sz="1600" b="1" spc="-68">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and</a:t>
            </a:r>
            <a:endParaRPr sz="1600">
              <a:solidFill>
                <a:prstClr val="black"/>
              </a:solidFill>
              <a:latin typeface="Calibri" panose="020F0502020204030204" pitchFamily="34" charset="0"/>
              <a:cs typeface="Calibri" panose="020F0502020204030204" pitchFamily="34" charset="0"/>
            </a:endParaRPr>
          </a:p>
          <a:p>
            <a:pPr marL="113052" marR="106087" indent="-1072" algn="ctr" defTabSz="771551">
              <a:spcBef>
                <a:spcPts val="13"/>
              </a:spcBef>
              <a:defRPr/>
            </a:pPr>
            <a:r>
              <a:rPr sz="1600" b="1">
                <a:solidFill>
                  <a:srgbClr val="FFFFFF"/>
                </a:solidFill>
                <a:latin typeface="Calibri" panose="020F0502020204030204" pitchFamily="34" charset="0"/>
                <a:cs typeface="Calibri" panose="020F0502020204030204" pitchFamily="34" charset="0"/>
              </a:rPr>
              <a:t>testing should be  considered </a:t>
            </a:r>
            <a:r>
              <a:rPr sz="1600" b="1" spc="-4">
                <a:solidFill>
                  <a:srgbClr val="FFFFFF"/>
                </a:solidFill>
                <a:latin typeface="Calibri" panose="020F0502020204030204" pitchFamily="34" charset="0"/>
                <a:cs typeface="Calibri" panose="020F0502020204030204" pitchFamily="34" charset="0"/>
              </a:rPr>
              <a:t>in </a:t>
            </a:r>
            <a:r>
              <a:rPr sz="1600" b="1" spc="4">
                <a:solidFill>
                  <a:srgbClr val="FFFFFF"/>
                </a:solidFill>
                <a:latin typeface="Calibri" panose="020F0502020204030204" pitchFamily="34" charset="0"/>
                <a:cs typeface="Calibri" panose="020F0502020204030204" pitchFamily="34" charset="0"/>
              </a:rPr>
              <a:t>women with  </a:t>
            </a:r>
            <a:r>
              <a:rPr sz="1600" b="1">
                <a:solidFill>
                  <a:srgbClr val="FFFFFF"/>
                </a:solidFill>
                <a:latin typeface="Calibri" panose="020F0502020204030204" pitchFamily="34" charset="0"/>
                <a:cs typeface="Calibri" panose="020F0502020204030204" pitchFamily="34" charset="0"/>
              </a:rPr>
              <a:t>epithelial ovarian, fallopian  tube, or primary peritoneal  cancer even </a:t>
            </a:r>
            <a:r>
              <a:rPr sz="1600" b="1" spc="-4">
                <a:solidFill>
                  <a:srgbClr val="FFFFFF"/>
                </a:solidFill>
                <a:latin typeface="Calibri" panose="020F0502020204030204" pitchFamily="34" charset="0"/>
                <a:cs typeface="Calibri" panose="020F0502020204030204" pitchFamily="34" charset="0"/>
              </a:rPr>
              <a:t>in </a:t>
            </a:r>
            <a:r>
              <a:rPr sz="1600" b="1">
                <a:solidFill>
                  <a:srgbClr val="FFFFFF"/>
                </a:solidFill>
                <a:latin typeface="Calibri" panose="020F0502020204030204" pitchFamily="34" charset="0"/>
                <a:cs typeface="Calibri" panose="020F0502020204030204" pitchFamily="34" charset="0"/>
              </a:rPr>
              <a:t>the</a:t>
            </a:r>
            <a:r>
              <a:rPr sz="1600" b="1" spc="-80">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absence  of </a:t>
            </a:r>
            <a:r>
              <a:rPr sz="1600" b="1" spc="-4">
                <a:solidFill>
                  <a:srgbClr val="FFFFFF"/>
                </a:solidFill>
                <a:latin typeface="Calibri" panose="020F0502020204030204" pitchFamily="34" charset="0"/>
                <a:cs typeface="Calibri" panose="020F0502020204030204" pitchFamily="34" charset="0"/>
              </a:rPr>
              <a:t>family</a:t>
            </a:r>
            <a:r>
              <a:rPr sz="1600" b="1" spc="-27">
                <a:solidFill>
                  <a:srgbClr val="FFFFFF"/>
                </a:solidFill>
                <a:latin typeface="Calibri" panose="020F0502020204030204" pitchFamily="34" charset="0"/>
                <a:cs typeface="Calibri" panose="020F0502020204030204" pitchFamily="34" charset="0"/>
              </a:rPr>
              <a:t> </a:t>
            </a:r>
            <a:r>
              <a:rPr sz="1600" b="1" spc="-4">
                <a:solidFill>
                  <a:srgbClr val="FFFFFF"/>
                </a:solidFill>
                <a:latin typeface="Calibri" panose="020F0502020204030204" pitchFamily="34" charset="0"/>
                <a:cs typeface="Calibri" panose="020F0502020204030204" pitchFamily="34" charset="0"/>
              </a:rPr>
              <a:t>history</a:t>
            </a:r>
            <a:r>
              <a:rPr sz="1600" b="1" spc="-7" baseline="24691">
                <a:solidFill>
                  <a:srgbClr val="FFFFFF"/>
                </a:solidFill>
                <a:latin typeface="Calibri" panose="020F0502020204030204" pitchFamily="34" charset="0"/>
                <a:cs typeface="Calibri" panose="020F0502020204030204" pitchFamily="34" charset="0"/>
              </a:rPr>
              <a:t>3</a:t>
            </a:r>
            <a:endParaRPr sz="1600" baseline="24691">
              <a:solidFill>
                <a:prstClr val="black"/>
              </a:solidFill>
              <a:latin typeface="Calibri" panose="020F0502020204030204" pitchFamily="34" charset="0"/>
              <a:cs typeface="Calibri" panose="020F0502020204030204" pitchFamily="34" charset="0"/>
            </a:endParaRPr>
          </a:p>
        </p:txBody>
      </p:sp>
      <p:sp>
        <p:nvSpPr>
          <p:cNvPr id="10" name="object 10"/>
          <p:cNvSpPr txBox="1"/>
          <p:nvPr/>
        </p:nvSpPr>
        <p:spPr>
          <a:xfrm>
            <a:off x="9112661" y="2734520"/>
            <a:ext cx="2184104" cy="2484005"/>
          </a:xfrm>
          <a:prstGeom prst="rect">
            <a:avLst/>
          </a:prstGeom>
          <a:solidFill>
            <a:schemeClr val="bg2"/>
          </a:solidFill>
        </p:spPr>
        <p:txBody>
          <a:bodyPr vert="horz" wrap="square" lIns="0" tIns="0" rIns="0" bIns="0" rtlCol="0" anchor="ctr">
            <a:noAutofit/>
          </a:bodyPr>
          <a:lstStyle/>
          <a:p>
            <a:pPr marL="98048" marR="90012" algn="ctr" defTabSz="771551">
              <a:lnSpc>
                <a:spcPct val="100400"/>
              </a:lnSpc>
              <a:defRPr/>
            </a:pPr>
            <a:r>
              <a:rPr sz="1600" b="1">
                <a:solidFill>
                  <a:srgbClr val="FFFFFF"/>
                </a:solidFill>
                <a:latin typeface="Calibri" panose="020F0502020204030204" pitchFamily="34" charset="0"/>
                <a:cs typeface="Calibri" panose="020F0502020204030204" pitchFamily="34" charset="0"/>
              </a:rPr>
              <a:t>Patients </a:t>
            </a:r>
            <a:r>
              <a:rPr sz="1600" b="1" spc="4">
                <a:solidFill>
                  <a:srgbClr val="FFFFFF"/>
                </a:solidFill>
                <a:latin typeface="Calibri" panose="020F0502020204030204" pitchFamily="34" charset="0"/>
                <a:cs typeface="Calibri" panose="020F0502020204030204" pitchFamily="34" charset="0"/>
              </a:rPr>
              <a:t>with </a:t>
            </a:r>
            <a:r>
              <a:rPr sz="1600" b="1">
                <a:solidFill>
                  <a:srgbClr val="FFFFFF"/>
                </a:solidFill>
                <a:latin typeface="Calibri" panose="020F0502020204030204" pitchFamily="34" charset="0"/>
                <a:cs typeface="Calibri" panose="020F0502020204030204" pitchFamily="34" charset="0"/>
              </a:rPr>
              <a:t>high-grade  tumors should be tested</a:t>
            </a:r>
            <a:r>
              <a:rPr sz="1600" b="1" spc="-105">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for  a </a:t>
            </a:r>
            <a:r>
              <a:rPr sz="1600" b="1" spc="-4">
                <a:solidFill>
                  <a:srgbClr val="FFFFFF"/>
                </a:solidFill>
                <a:latin typeface="Calibri" panose="020F0502020204030204" pitchFamily="34" charset="0"/>
                <a:cs typeface="Calibri" panose="020F0502020204030204" pitchFamily="34" charset="0"/>
              </a:rPr>
              <a:t>germline </a:t>
            </a:r>
            <a:r>
              <a:rPr sz="1600" b="1">
                <a:solidFill>
                  <a:srgbClr val="FFFFFF"/>
                </a:solidFill>
                <a:latin typeface="Calibri" panose="020F0502020204030204" pitchFamily="34" charset="0"/>
                <a:cs typeface="Calibri" panose="020F0502020204030204" pitchFamily="34" charset="0"/>
              </a:rPr>
              <a:t>BRCA</a:t>
            </a:r>
            <a:r>
              <a:rPr sz="1600" b="1" spc="-111">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mutation.</a:t>
            </a:r>
            <a:endParaRPr sz="1600">
              <a:solidFill>
                <a:prstClr val="black"/>
              </a:solidFill>
              <a:latin typeface="Calibri" panose="020F0502020204030204" pitchFamily="34" charset="0"/>
              <a:cs typeface="Calibri" panose="020F0502020204030204" pitchFamily="34" charset="0"/>
            </a:endParaRPr>
          </a:p>
          <a:p>
            <a:pPr marL="78761" marR="71260" indent="-1072" algn="ctr" defTabSz="771551">
              <a:defRPr/>
            </a:pPr>
            <a:r>
              <a:rPr sz="1600" b="1">
                <a:solidFill>
                  <a:srgbClr val="FFFFFF"/>
                </a:solidFill>
                <a:latin typeface="Calibri" panose="020F0502020204030204" pitchFamily="34" charset="0"/>
                <a:cs typeface="Calibri" panose="020F0502020204030204" pitchFamily="34" charset="0"/>
              </a:rPr>
              <a:t>Consideration should be  </a:t>
            </a:r>
            <a:r>
              <a:rPr sz="1600" b="1" spc="-4">
                <a:solidFill>
                  <a:srgbClr val="FFFFFF"/>
                </a:solidFill>
                <a:latin typeface="Calibri" panose="020F0502020204030204" pitchFamily="34" charset="0"/>
                <a:cs typeface="Calibri" panose="020F0502020204030204" pitchFamily="34" charset="0"/>
              </a:rPr>
              <a:t>given </a:t>
            </a:r>
            <a:r>
              <a:rPr sz="1600" b="1">
                <a:solidFill>
                  <a:srgbClr val="FFFFFF"/>
                </a:solidFill>
                <a:latin typeface="Calibri" panose="020F0502020204030204" pitchFamily="34" charset="0"/>
                <a:cs typeface="Calibri" panose="020F0502020204030204" pitchFamily="34" charset="0"/>
              </a:rPr>
              <a:t>to testing tumors for</a:t>
            </a:r>
            <a:r>
              <a:rPr sz="1600" b="1" spc="-101">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a  somatic </a:t>
            </a:r>
            <a:r>
              <a:rPr sz="1600" b="1" i="1" spc="4">
                <a:solidFill>
                  <a:srgbClr val="FFFFFF"/>
                </a:solidFill>
                <a:latin typeface="Calibri" panose="020F0502020204030204" pitchFamily="34" charset="0"/>
                <a:cs typeface="Calibri" panose="020F0502020204030204" pitchFamily="34" charset="0"/>
              </a:rPr>
              <a:t>BRCA</a:t>
            </a:r>
            <a:r>
              <a:rPr sz="1600" b="1" i="1" spc="-77">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mutation</a:t>
            </a:r>
            <a:r>
              <a:rPr sz="1600" b="1" baseline="24691">
                <a:solidFill>
                  <a:srgbClr val="FFFFFF"/>
                </a:solidFill>
                <a:latin typeface="Calibri" panose="020F0502020204030204" pitchFamily="34" charset="0"/>
                <a:cs typeface="Calibri" panose="020F0502020204030204" pitchFamily="34" charset="0"/>
              </a:rPr>
              <a:t>4</a:t>
            </a:r>
            <a:endParaRPr sz="1600" baseline="24691">
              <a:solidFill>
                <a:prstClr val="black"/>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93F9BA50-EE26-4AD3-9A12-7B5DF5A0C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0" b="370"/>
          <a:stretch/>
        </p:blipFill>
        <p:spPr bwMode="auto">
          <a:xfrm>
            <a:off x="1596700" y="1573911"/>
            <a:ext cx="1059875" cy="1059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GO - Association Development Solutions">
            <a:extLst>
              <a:ext uri="{FF2B5EF4-FFF2-40B4-BE49-F238E27FC236}">
                <a16:creationId xmlns:a16="http://schemas.microsoft.com/office/drawing/2014/main" id="{FFF4E1EF-7116-4C8B-82F1-72E6180FC0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8" t="14584" r="3444" b="16805"/>
          <a:stretch/>
        </p:blipFill>
        <p:spPr bwMode="auto">
          <a:xfrm>
            <a:off x="3818997" y="1477325"/>
            <a:ext cx="1905319" cy="1127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nitourinary Cancers Symposium 2020 - Cancer Health">
            <a:extLst>
              <a:ext uri="{FF2B5EF4-FFF2-40B4-BE49-F238E27FC236}">
                <a16:creationId xmlns:a16="http://schemas.microsoft.com/office/drawing/2014/main" id="{E6A6567C-D2AF-41F4-A5A0-C8A7E0B2CE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417" b="32083"/>
          <a:stretch/>
        </p:blipFill>
        <p:spPr bwMode="auto">
          <a:xfrm>
            <a:off x="6096097" y="1534825"/>
            <a:ext cx="2585791" cy="10989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RONAVIRUS - ESMO Update: ESMO is... - ESMO - European Society for Medical  Oncology | Facebook">
            <a:extLst>
              <a:ext uri="{FF2B5EF4-FFF2-40B4-BE49-F238E27FC236}">
                <a16:creationId xmlns:a16="http://schemas.microsoft.com/office/drawing/2014/main" id="{2EB03BCD-00A5-472A-BFD9-D92F28466A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7216" b="29546"/>
          <a:stretch/>
        </p:blipFill>
        <p:spPr bwMode="auto">
          <a:xfrm>
            <a:off x="9184006" y="1639476"/>
            <a:ext cx="2041415" cy="9306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FC7B7CC-0327-4806-B705-3FE4657D2801}"/>
              </a:ext>
            </a:extLst>
          </p:cNvPr>
          <p:cNvSpPr>
            <a:spLocks noGrp="1"/>
          </p:cNvSpPr>
          <p:nvPr>
            <p:ph type="title"/>
          </p:nvPr>
        </p:nvSpPr>
        <p:spPr/>
        <p:txBody>
          <a:bodyPr/>
          <a:lstStyle/>
          <a:p>
            <a:r>
              <a:rPr lang="en-US" sz="3200" b="1">
                <a:solidFill>
                  <a:schemeClr val="accent2"/>
                </a:solidFill>
              </a:rPr>
              <a:t>Genetic Testing in Ovarian Cancer: Who Should Be Tested?</a:t>
            </a:r>
          </a:p>
        </p:txBody>
      </p:sp>
      <p:sp>
        <p:nvSpPr>
          <p:cNvPr id="16" name="Footer Placeholder 3">
            <a:extLst>
              <a:ext uri="{FF2B5EF4-FFF2-40B4-BE49-F238E27FC236}">
                <a16:creationId xmlns:a16="http://schemas.microsoft.com/office/drawing/2014/main" id="{1CDD1C75-0BCB-4986-B179-80076ECC9BE2}"/>
              </a:ext>
            </a:extLst>
          </p:cNvPr>
          <p:cNvSpPr txBox="1">
            <a:spLocks/>
          </p:cNvSpPr>
          <p:nvPr/>
        </p:nvSpPr>
        <p:spPr>
          <a:xfrm>
            <a:off x="438229" y="6010359"/>
            <a:ext cx="7849123" cy="755756"/>
          </a:xfrm>
          <a:prstGeom prst="rect">
            <a:avLst/>
          </a:prstGeom>
        </p:spPr>
        <p:txBody>
          <a:bodyPr/>
          <a:lstStyle>
            <a:defPPr>
              <a:defRPr lang="de-DE"/>
            </a:defPPr>
            <a:lvl1pPr marL="0" algn="l" defTabSz="1218848" rtl="0" eaLnBrk="1" latinLnBrk="0" hangingPunct="1">
              <a:defRPr sz="2400" kern="1200">
                <a:solidFill>
                  <a:schemeClr val="tx1"/>
                </a:solidFill>
                <a:latin typeface="+mn-lt"/>
                <a:ea typeface="+mn-ea"/>
                <a:cs typeface="+mn-cs"/>
              </a:defRPr>
            </a:lvl1pPr>
            <a:lvl2pPr marL="609424" algn="l" defTabSz="1218848" rtl="0" eaLnBrk="1" latinLnBrk="0" hangingPunct="1">
              <a:defRPr sz="2400" kern="1200">
                <a:solidFill>
                  <a:schemeClr val="tx1"/>
                </a:solidFill>
                <a:latin typeface="+mn-lt"/>
                <a:ea typeface="+mn-ea"/>
                <a:cs typeface="+mn-cs"/>
              </a:defRPr>
            </a:lvl2pPr>
            <a:lvl3pPr marL="1218848" algn="l" defTabSz="1218848" rtl="0" eaLnBrk="1" latinLnBrk="0" hangingPunct="1">
              <a:defRPr sz="2400" kern="1200">
                <a:solidFill>
                  <a:schemeClr val="tx1"/>
                </a:solidFill>
                <a:latin typeface="+mn-lt"/>
                <a:ea typeface="+mn-ea"/>
                <a:cs typeface="+mn-cs"/>
              </a:defRPr>
            </a:lvl3pPr>
            <a:lvl4pPr marL="1828272" algn="l" defTabSz="1218848" rtl="0" eaLnBrk="1" latinLnBrk="0" hangingPunct="1">
              <a:defRPr sz="2400" kern="1200">
                <a:solidFill>
                  <a:schemeClr val="tx1"/>
                </a:solidFill>
                <a:latin typeface="+mn-lt"/>
                <a:ea typeface="+mn-ea"/>
                <a:cs typeface="+mn-cs"/>
              </a:defRPr>
            </a:lvl4pPr>
            <a:lvl5pPr marL="2437696" algn="l" defTabSz="1218848" rtl="0" eaLnBrk="1" latinLnBrk="0" hangingPunct="1">
              <a:defRPr sz="2400" kern="1200">
                <a:solidFill>
                  <a:schemeClr val="tx1"/>
                </a:solidFill>
                <a:latin typeface="+mn-lt"/>
                <a:ea typeface="+mn-ea"/>
                <a:cs typeface="+mn-cs"/>
              </a:defRPr>
            </a:lvl5pPr>
            <a:lvl6pPr marL="3047120" algn="l" defTabSz="1218848" rtl="0" eaLnBrk="1" latinLnBrk="0" hangingPunct="1">
              <a:defRPr sz="2400" kern="1200">
                <a:solidFill>
                  <a:schemeClr val="tx1"/>
                </a:solidFill>
                <a:latin typeface="+mn-lt"/>
                <a:ea typeface="+mn-ea"/>
                <a:cs typeface="+mn-cs"/>
              </a:defRPr>
            </a:lvl6pPr>
            <a:lvl7pPr marL="3656544" algn="l" defTabSz="1218848" rtl="0" eaLnBrk="1" latinLnBrk="0" hangingPunct="1">
              <a:defRPr sz="2400" kern="1200">
                <a:solidFill>
                  <a:schemeClr val="tx1"/>
                </a:solidFill>
                <a:latin typeface="+mn-lt"/>
                <a:ea typeface="+mn-ea"/>
                <a:cs typeface="+mn-cs"/>
              </a:defRPr>
            </a:lvl7pPr>
            <a:lvl8pPr marL="4265968" algn="l" defTabSz="1218848" rtl="0" eaLnBrk="1" latinLnBrk="0" hangingPunct="1">
              <a:defRPr sz="2400" kern="1200">
                <a:solidFill>
                  <a:schemeClr val="tx1"/>
                </a:solidFill>
                <a:latin typeface="+mn-lt"/>
                <a:ea typeface="+mn-ea"/>
                <a:cs typeface="+mn-cs"/>
              </a:defRPr>
            </a:lvl8pPr>
            <a:lvl9pPr marL="4875392" algn="l" defTabSz="1218848" rtl="0" eaLnBrk="1" latinLnBrk="0" hangingPunct="1">
              <a:defRPr sz="2400" kern="1200">
                <a:solidFill>
                  <a:schemeClr val="tx1"/>
                </a:solidFill>
                <a:latin typeface="+mn-lt"/>
                <a:ea typeface="+mn-ea"/>
                <a:cs typeface="+mn-cs"/>
              </a:defRPr>
            </a:lvl9pPr>
          </a:lstStyle>
          <a:p>
            <a:pPr defTabSz="914377">
              <a:defRPr/>
            </a:pPr>
            <a:r>
              <a:rPr lang="en-US" sz="1200">
                <a:solidFill>
                  <a:srgbClr val="455560"/>
                </a:solidFill>
                <a:latin typeface="Calibri" panose="020F0502020204030204"/>
                <a:cs typeface="Arial" panose="020B0604020202020204" pitchFamily="34" charset="0"/>
              </a:rPr>
              <a:t>1. NCCN Clinical </a:t>
            </a:r>
            <a:r>
              <a:rPr lang="en-US" sz="1200" err="1">
                <a:solidFill>
                  <a:srgbClr val="455560"/>
                </a:solidFill>
                <a:latin typeface="Calibri" panose="020F0502020204030204"/>
                <a:cs typeface="Arial" panose="020B0604020202020204" pitchFamily="34" charset="0"/>
              </a:rPr>
              <a:t>Practic</a:t>
            </a:r>
            <a:r>
              <a:rPr lang="en-US" sz="1200">
                <a:solidFill>
                  <a:srgbClr val="455560"/>
                </a:solidFill>
                <a:latin typeface="Calibri" panose="020F0502020204030204"/>
                <a:cs typeface="Arial" panose="020B0604020202020204" pitchFamily="34" charset="0"/>
              </a:rPr>
              <a:t>e Guidelines: Genetic/Familial High-Risk Assessment (v1.2021). 2. SGO Clinical Practice Guidelines: Genetic testing for ovarian cancer. 2014. 3. ASCO Genetics Toolkit. 2021. 4. ESMO Newly Diagnosed and Relapsed Epithelial Ovarian Carcinoma Treatment Recommendations. 2020.</a:t>
            </a:r>
          </a:p>
        </p:txBody>
      </p:sp>
      <p:pic>
        <p:nvPicPr>
          <p:cNvPr id="2" name="Picture 1" descr="A red circle with a person in the middle&#10;&#10;Description automatically generated">
            <a:extLst>
              <a:ext uri="{FF2B5EF4-FFF2-40B4-BE49-F238E27FC236}">
                <a16:creationId xmlns:a16="http://schemas.microsoft.com/office/drawing/2014/main" id="{8C5C9A33-4338-1ADE-53E4-9A77380C719F}"/>
              </a:ext>
            </a:extLst>
          </p:cNvPr>
          <p:cNvPicPr>
            <a:picLocks noChangeAspect="1"/>
          </p:cNvPicPr>
          <p:nvPr/>
        </p:nvPicPr>
        <p:blipFill>
          <a:blip r:embed="rId7"/>
          <a:srcRect l="9841" t="7055" r="10258" b="7890"/>
          <a:stretch/>
        </p:blipFill>
        <p:spPr>
          <a:xfrm>
            <a:off x="10043181" y="5944908"/>
            <a:ext cx="2120710" cy="879153"/>
          </a:xfrm>
          <a:prstGeom prst="rect">
            <a:avLst/>
          </a:prstGeom>
        </p:spPr>
      </p:pic>
    </p:spTree>
    <p:extLst>
      <p:ext uri="{BB962C8B-B14F-4D97-AF65-F5344CB8AC3E}">
        <p14:creationId xmlns:p14="http://schemas.microsoft.com/office/powerpoint/2010/main" val="108827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267" i="1">
                <a:solidFill>
                  <a:schemeClr val="accent1"/>
                </a:solidFill>
              </a:rPr>
              <a:t>BRCA</a:t>
            </a:r>
            <a:r>
              <a:rPr lang="en-US" sz="4267">
                <a:solidFill>
                  <a:schemeClr val="accent1"/>
                </a:solidFill>
              </a:rPr>
              <a:t> Mutations: Basic Concepts</a:t>
            </a:r>
          </a:p>
        </p:txBody>
      </p:sp>
      <p:grpSp>
        <p:nvGrpSpPr>
          <p:cNvPr id="13" name="Group 12"/>
          <p:cNvGrpSpPr/>
          <p:nvPr/>
        </p:nvGrpSpPr>
        <p:grpSpPr>
          <a:xfrm>
            <a:off x="2592584" y="1518396"/>
            <a:ext cx="7006832" cy="4560888"/>
            <a:chOff x="824432" y="1113460"/>
            <a:chExt cx="7554000" cy="5047628"/>
          </a:xfrm>
        </p:grpSpPr>
        <p:sp>
          <p:nvSpPr>
            <p:cNvPr id="14" name="Freeform 13"/>
            <p:cNvSpPr/>
            <p:nvPr/>
          </p:nvSpPr>
          <p:spPr>
            <a:xfrm rot="21600000">
              <a:off x="824432" y="1114116"/>
              <a:ext cx="3777000" cy="2523815"/>
            </a:xfrm>
            <a:custGeom>
              <a:avLst/>
              <a:gdLst>
                <a:gd name="connsiteX0" fmla="*/ 0 w 2523814"/>
                <a:gd name="connsiteY0" fmla="*/ 0 h 3776999"/>
                <a:gd name="connsiteX1" fmla="*/ 2103170 w 2523814"/>
                <a:gd name="connsiteY1" fmla="*/ 0 h 3776999"/>
                <a:gd name="connsiteX2" fmla="*/ 2523814 w 2523814"/>
                <a:gd name="connsiteY2" fmla="*/ 420644 h 3776999"/>
                <a:gd name="connsiteX3" fmla="*/ 2523814 w 2523814"/>
                <a:gd name="connsiteY3" fmla="*/ 3776999 h 3776999"/>
                <a:gd name="connsiteX4" fmla="*/ 0 w 2523814"/>
                <a:gd name="connsiteY4" fmla="*/ 3776999 h 3776999"/>
                <a:gd name="connsiteX5" fmla="*/ 0 w 2523814"/>
                <a:gd name="connsiteY5" fmla="*/ 0 h 37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3814" h="3776999">
                  <a:moveTo>
                    <a:pt x="0" y="3776998"/>
                  </a:moveTo>
                  <a:lnTo>
                    <a:pt x="0" y="629513"/>
                  </a:lnTo>
                  <a:cubicBezTo>
                    <a:pt x="0" y="281843"/>
                    <a:pt x="125843" y="1"/>
                    <a:pt x="281077" y="1"/>
                  </a:cubicBezTo>
                  <a:lnTo>
                    <a:pt x="2523814" y="1"/>
                  </a:lnTo>
                  <a:lnTo>
                    <a:pt x="2523814" y="3776998"/>
                  </a:lnTo>
                  <a:lnTo>
                    <a:pt x="0" y="3776998"/>
                  </a:lnTo>
                  <a:close/>
                </a:path>
              </a:pathLst>
            </a:custGeom>
            <a:ln>
              <a:noFill/>
            </a:ln>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70688" tIns="170688" rIns="170688" bIns="801643" numCol="1" spcCol="1270" anchor="ctr" anchorCtr="0">
              <a:noAutofit/>
            </a:bodyPr>
            <a:lstStyle/>
            <a:p>
              <a:pPr algn="ctr" defTabSz="1066773">
                <a:lnSpc>
                  <a:spcPct val="90000"/>
                </a:lnSpc>
                <a:spcBef>
                  <a:spcPct val="0"/>
                </a:spcBef>
                <a:spcAft>
                  <a:spcPct val="35000"/>
                </a:spcAft>
                <a:defRPr/>
              </a:pPr>
              <a:r>
                <a:rPr lang="en-US" sz="2400" b="1">
                  <a:solidFill>
                    <a:srgbClr val="FFFFFF"/>
                  </a:solidFill>
                  <a:latin typeface="Arial"/>
                </a:rPr>
                <a:t>Germline </a:t>
              </a:r>
              <a:r>
                <a:rPr lang="en-US" sz="2400" b="1" i="1">
                  <a:solidFill>
                    <a:srgbClr val="FFFFFF"/>
                  </a:solidFill>
                  <a:latin typeface="Arial"/>
                </a:rPr>
                <a:t>BRCA </a:t>
              </a:r>
              <a:r>
                <a:rPr lang="en-US" sz="2400" b="1">
                  <a:solidFill>
                    <a:srgbClr val="FFFFFF"/>
                  </a:solidFill>
                  <a:latin typeface="Arial"/>
                </a:rPr>
                <a:t>mutations</a:t>
              </a:r>
            </a:p>
          </p:txBody>
        </p:sp>
        <p:sp>
          <p:nvSpPr>
            <p:cNvPr id="15" name="Freeform 14"/>
            <p:cNvSpPr/>
            <p:nvPr/>
          </p:nvSpPr>
          <p:spPr>
            <a:xfrm>
              <a:off x="4601432" y="1113460"/>
              <a:ext cx="3776999" cy="2523814"/>
            </a:xfrm>
            <a:custGeom>
              <a:avLst/>
              <a:gdLst>
                <a:gd name="connsiteX0" fmla="*/ 0 w 3776999"/>
                <a:gd name="connsiteY0" fmla="*/ 0 h 2523814"/>
                <a:gd name="connsiteX1" fmla="*/ 3356355 w 3776999"/>
                <a:gd name="connsiteY1" fmla="*/ 0 h 2523814"/>
                <a:gd name="connsiteX2" fmla="*/ 3776999 w 3776999"/>
                <a:gd name="connsiteY2" fmla="*/ 420644 h 2523814"/>
                <a:gd name="connsiteX3" fmla="*/ 3776999 w 3776999"/>
                <a:gd name="connsiteY3" fmla="*/ 2523814 h 2523814"/>
                <a:gd name="connsiteX4" fmla="*/ 0 w 3776999"/>
                <a:gd name="connsiteY4" fmla="*/ 2523814 h 2523814"/>
                <a:gd name="connsiteX5" fmla="*/ 0 w 3776999"/>
                <a:gd name="connsiteY5" fmla="*/ 0 h 252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999" h="2523814">
                  <a:moveTo>
                    <a:pt x="0" y="0"/>
                  </a:moveTo>
                  <a:lnTo>
                    <a:pt x="3356355" y="0"/>
                  </a:lnTo>
                  <a:cubicBezTo>
                    <a:pt x="3588670" y="0"/>
                    <a:pt x="3776999" y="188329"/>
                    <a:pt x="3776999" y="420644"/>
                  </a:cubicBezTo>
                  <a:lnTo>
                    <a:pt x="3776999" y="2523814"/>
                  </a:lnTo>
                  <a:lnTo>
                    <a:pt x="0" y="2523814"/>
                  </a:lnTo>
                  <a:lnTo>
                    <a:pt x="0" y="0"/>
                  </a:lnTo>
                  <a:close/>
                </a:path>
              </a:pathLst>
            </a:custGeom>
            <a:solidFill>
              <a:schemeClr val="accent2">
                <a:lumMod val="50000"/>
              </a:schemeClr>
            </a:solidFill>
            <a:ln>
              <a:noFill/>
            </a:ln>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spcFirstLastPara="0" vert="horz" wrap="square" lIns="170688" tIns="170688" rIns="170688" bIns="801643" numCol="1" spcCol="1270" anchor="ctr" anchorCtr="0">
              <a:noAutofit/>
            </a:bodyPr>
            <a:lstStyle/>
            <a:p>
              <a:pPr algn="ctr" defTabSz="1066773">
                <a:lnSpc>
                  <a:spcPct val="90000"/>
                </a:lnSpc>
                <a:spcBef>
                  <a:spcPct val="0"/>
                </a:spcBef>
                <a:spcAft>
                  <a:spcPct val="35000"/>
                </a:spcAft>
                <a:defRPr/>
              </a:pPr>
              <a:r>
                <a:rPr lang="en-US" sz="2400" b="1">
                  <a:solidFill>
                    <a:srgbClr val="FFFFFF"/>
                  </a:solidFill>
                  <a:latin typeface="Arial"/>
                </a:rPr>
                <a:t>Germline non-</a:t>
              </a:r>
              <a:r>
                <a:rPr lang="en-US" sz="2400" b="1" i="1">
                  <a:solidFill>
                    <a:srgbClr val="FFFFFF"/>
                  </a:solidFill>
                  <a:latin typeface="Arial"/>
                </a:rPr>
                <a:t>BRCA</a:t>
              </a:r>
              <a:r>
                <a:rPr lang="en-US" sz="2400" b="1">
                  <a:solidFill>
                    <a:srgbClr val="FFFFFF"/>
                  </a:solidFill>
                  <a:latin typeface="Arial"/>
                </a:rPr>
                <a:t>  mutations in HR pathway proteins</a:t>
              </a:r>
            </a:p>
          </p:txBody>
        </p:sp>
        <p:sp>
          <p:nvSpPr>
            <p:cNvPr id="16" name="Freeform 15"/>
            <p:cNvSpPr/>
            <p:nvPr/>
          </p:nvSpPr>
          <p:spPr>
            <a:xfrm rot="21600000">
              <a:off x="824433" y="3637274"/>
              <a:ext cx="3776999" cy="2523814"/>
            </a:xfrm>
            <a:custGeom>
              <a:avLst/>
              <a:gdLst>
                <a:gd name="connsiteX0" fmla="*/ 0 w 3776999"/>
                <a:gd name="connsiteY0" fmla="*/ 0 h 2523814"/>
                <a:gd name="connsiteX1" fmla="*/ 3356355 w 3776999"/>
                <a:gd name="connsiteY1" fmla="*/ 0 h 2523814"/>
                <a:gd name="connsiteX2" fmla="*/ 3776999 w 3776999"/>
                <a:gd name="connsiteY2" fmla="*/ 420644 h 2523814"/>
                <a:gd name="connsiteX3" fmla="*/ 3776999 w 3776999"/>
                <a:gd name="connsiteY3" fmla="*/ 2523814 h 2523814"/>
                <a:gd name="connsiteX4" fmla="*/ 0 w 3776999"/>
                <a:gd name="connsiteY4" fmla="*/ 2523814 h 2523814"/>
                <a:gd name="connsiteX5" fmla="*/ 0 w 3776999"/>
                <a:gd name="connsiteY5" fmla="*/ 0 h 252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999" h="2523814">
                  <a:moveTo>
                    <a:pt x="3776999" y="2523814"/>
                  </a:moveTo>
                  <a:lnTo>
                    <a:pt x="420644" y="2523814"/>
                  </a:lnTo>
                  <a:cubicBezTo>
                    <a:pt x="188329" y="2523814"/>
                    <a:pt x="0" y="2335485"/>
                    <a:pt x="0" y="2103170"/>
                  </a:cubicBezTo>
                  <a:lnTo>
                    <a:pt x="0" y="0"/>
                  </a:lnTo>
                  <a:lnTo>
                    <a:pt x="3776999" y="0"/>
                  </a:lnTo>
                  <a:lnTo>
                    <a:pt x="3776999" y="2523814"/>
                  </a:lnTo>
                  <a:close/>
                </a:path>
              </a:pathLst>
            </a:custGeom>
            <a:ln>
              <a:noFill/>
            </a:ln>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70687" tIns="801641" rIns="170688" bIns="170689" numCol="1" spcCol="1270" anchor="ctr" anchorCtr="0">
              <a:noAutofit/>
            </a:bodyPr>
            <a:lstStyle/>
            <a:p>
              <a:pPr algn="ctr" defTabSz="1066773">
                <a:lnSpc>
                  <a:spcPct val="90000"/>
                </a:lnSpc>
                <a:spcBef>
                  <a:spcPct val="0"/>
                </a:spcBef>
                <a:spcAft>
                  <a:spcPct val="35000"/>
                </a:spcAft>
                <a:defRPr/>
              </a:pPr>
              <a:r>
                <a:rPr lang="en-US" sz="2400" b="1">
                  <a:solidFill>
                    <a:srgbClr val="FFFFFF"/>
                  </a:solidFill>
                  <a:latin typeface="Arial"/>
                </a:rPr>
                <a:t>Sporadic (somatic) </a:t>
              </a:r>
              <a:r>
                <a:rPr lang="en-US" sz="2400" b="1" i="1">
                  <a:solidFill>
                    <a:srgbClr val="FFFFFF"/>
                  </a:solidFill>
                  <a:latin typeface="Arial"/>
                </a:rPr>
                <a:t>BRCA </a:t>
              </a:r>
              <a:r>
                <a:rPr lang="en-US" sz="2400" b="1">
                  <a:solidFill>
                    <a:srgbClr val="FFFFFF"/>
                  </a:solidFill>
                  <a:latin typeface="Arial"/>
                </a:rPr>
                <a:t>mutations</a:t>
              </a:r>
              <a:endParaRPr lang="en-US" sz="2400" b="1" i="1">
                <a:solidFill>
                  <a:srgbClr val="FFFFFF"/>
                </a:solidFill>
                <a:latin typeface="Arial"/>
              </a:endParaRPr>
            </a:p>
          </p:txBody>
        </p:sp>
        <p:sp>
          <p:nvSpPr>
            <p:cNvPr id="17" name="Freeform 16"/>
            <p:cNvSpPr/>
            <p:nvPr/>
          </p:nvSpPr>
          <p:spPr>
            <a:xfrm>
              <a:off x="4601432" y="3637273"/>
              <a:ext cx="3777000" cy="2523815"/>
            </a:xfrm>
            <a:custGeom>
              <a:avLst/>
              <a:gdLst>
                <a:gd name="connsiteX0" fmla="*/ 0 w 2523814"/>
                <a:gd name="connsiteY0" fmla="*/ 0 h 3776999"/>
                <a:gd name="connsiteX1" fmla="*/ 2103170 w 2523814"/>
                <a:gd name="connsiteY1" fmla="*/ 0 h 3776999"/>
                <a:gd name="connsiteX2" fmla="*/ 2523814 w 2523814"/>
                <a:gd name="connsiteY2" fmla="*/ 420644 h 3776999"/>
                <a:gd name="connsiteX3" fmla="*/ 2523814 w 2523814"/>
                <a:gd name="connsiteY3" fmla="*/ 3776999 h 3776999"/>
                <a:gd name="connsiteX4" fmla="*/ 0 w 2523814"/>
                <a:gd name="connsiteY4" fmla="*/ 3776999 h 3776999"/>
                <a:gd name="connsiteX5" fmla="*/ 0 w 2523814"/>
                <a:gd name="connsiteY5" fmla="*/ 0 h 37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3814" h="3776999">
                  <a:moveTo>
                    <a:pt x="2523814" y="1"/>
                  </a:moveTo>
                  <a:lnTo>
                    <a:pt x="2523814" y="3147486"/>
                  </a:lnTo>
                  <a:cubicBezTo>
                    <a:pt x="2523814" y="3495156"/>
                    <a:pt x="2397971" y="3776998"/>
                    <a:pt x="2242737" y="3776998"/>
                  </a:cubicBezTo>
                  <a:lnTo>
                    <a:pt x="0" y="3776998"/>
                  </a:lnTo>
                  <a:lnTo>
                    <a:pt x="0" y="1"/>
                  </a:lnTo>
                  <a:lnTo>
                    <a:pt x="2523814" y="1"/>
                  </a:lnTo>
                  <a:close/>
                </a:path>
              </a:pathLst>
            </a:custGeom>
            <a:solidFill>
              <a:schemeClr val="accent3"/>
            </a:solidFill>
            <a:ln>
              <a:noFill/>
            </a:ln>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170689" tIns="801641" rIns="170688" bIns="170691" numCol="1" spcCol="1270" anchor="ctr" anchorCtr="0">
              <a:noAutofit/>
            </a:bodyPr>
            <a:lstStyle/>
            <a:p>
              <a:pPr algn="ctr" defTabSz="1066773">
                <a:lnSpc>
                  <a:spcPct val="90000"/>
                </a:lnSpc>
                <a:spcBef>
                  <a:spcPct val="0"/>
                </a:spcBef>
                <a:spcAft>
                  <a:spcPct val="35000"/>
                </a:spcAft>
                <a:defRPr/>
              </a:pPr>
              <a:r>
                <a:rPr lang="en-US" sz="2400" b="1">
                  <a:solidFill>
                    <a:srgbClr val="FFFFFF"/>
                  </a:solidFill>
                  <a:latin typeface="Arial"/>
                </a:rPr>
                <a:t>Sporadic non-</a:t>
              </a:r>
              <a:r>
                <a:rPr lang="en-US" sz="2400" b="1" i="1">
                  <a:solidFill>
                    <a:srgbClr val="FFFFFF"/>
                  </a:solidFill>
                  <a:latin typeface="Arial"/>
                </a:rPr>
                <a:t>BRCA </a:t>
              </a:r>
              <a:r>
                <a:rPr lang="en-US" sz="2400" b="1">
                  <a:solidFill>
                    <a:srgbClr val="FFFFFF"/>
                  </a:solidFill>
                  <a:latin typeface="Arial"/>
                </a:rPr>
                <a:t>mutations in HR pathway proteins</a:t>
              </a:r>
            </a:p>
          </p:txBody>
        </p:sp>
        <p:sp>
          <p:nvSpPr>
            <p:cNvPr id="18" name="Freeform 17"/>
            <p:cNvSpPr/>
            <p:nvPr/>
          </p:nvSpPr>
          <p:spPr>
            <a:xfrm>
              <a:off x="2064292" y="2680019"/>
              <a:ext cx="5089820" cy="1965149"/>
            </a:xfrm>
            <a:custGeom>
              <a:avLst/>
              <a:gdLst>
                <a:gd name="connsiteX0" fmla="*/ 0 w 4665538"/>
                <a:gd name="connsiteY0" fmla="*/ 286181 h 1717051"/>
                <a:gd name="connsiteX1" fmla="*/ 286181 w 4665538"/>
                <a:gd name="connsiteY1" fmla="*/ 0 h 1717051"/>
                <a:gd name="connsiteX2" fmla="*/ 4379357 w 4665538"/>
                <a:gd name="connsiteY2" fmla="*/ 0 h 1717051"/>
                <a:gd name="connsiteX3" fmla="*/ 4665538 w 4665538"/>
                <a:gd name="connsiteY3" fmla="*/ 286181 h 1717051"/>
                <a:gd name="connsiteX4" fmla="*/ 4665538 w 4665538"/>
                <a:gd name="connsiteY4" fmla="*/ 1430870 h 1717051"/>
                <a:gd name="connsiteX5" fmla="*/ 4379357 w 4665538"/>
                <a:gd name="connsiteY5" fmla="*/ 1717051 h 1717051"/>
                <a:gd name="connsiteX6" fmla="*/ 286181 w 4665538"/>
                <a:gd name="connsiteY6" fmla="*/ 1717051 h 1717051"/>
                <a:gd name="connsiteX7" fmla="*/ 0 w 4665538"/>
                <a:gd name="connsiteY7" fmla="*/ 1430870 h 1717051"/>
                <a:gd name="connsiteX8" fmla="*/ 0 w 4665538"/>
                <a:gd name="connsiteY8" fmla="*/ 286181 h 171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538" h="1717051">
                  <a:moveTo>
                    <a:pt x="0" y="286181"/>
                  </a:moveTo>
                  <a:cubicBezTo>
                    <a:pt x="0" y="128128"/>
                    <a:pt x="128128" y="0"/>
                    <a:pt x="286181" y="0"/>
                  </a:cubicBezTo>
                  <a:lnTo>
                    <a:pt x="4379357" y="0"/>
                  </a:lnTo>
                  <a:cubicBezTo>
                    <a:pt x="4537410" y="0"/>
                    <a:pt x="4665538" y="128128"/>
                    <a:pt x="4665538" y="286181"/>
                  </a:cubicBezTo>
                  <a:lnTo>
                    <a:pt x="4665538" y="1430870"/>
                  </a:lnTo>
                  <a:cubicBezTo>
                    <a:pt x="4665538" y="1588923"/>
                    <a:pt x="4537410" y="1717051"/>
                    <a:pt x="4379357" y="1717051"/>
                  </a:cubicBezTo>
                  <a:lnTo>
                    <a:pt x="286181" y="1717051"/>
                  </a:lnTo>
                  <a:cubicBezTo>
                    <a:pt x="128128" y="1717051"/>
                    <a:pt x="0" y="1588923"/>
                    <a:pt x="0" y="1430870"/>
                  </a:cubicBezTo>
                  <a:lnTo>
                    <a:pt x="0" y="286181"/>
                  </a:lnTo>
                  <a:close/>
                </a:path>
              </a:pathLst>
            </a:custGeom>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75260" tIns="175260" rIns="175260" bIns="175260" numCol="1" spcCol="1270" anchor="ctr" anchorCtr="0">
              <a:noAutofit/>
            </a:bodyPr>
            <a:lstStyle/>
            <a:p>
              <a:pPr algn="ctr" defTabSz="1066773">
                <a:lnSpc>
                  <a:spcPct val="90000"/>
                </a:lnSpc>
                <a:spcBef>
                  <a:spcPct val="0"/>
                </a:spcBef>
                <a:spcAft>
                  <a:spcPts val="600"/>
                </a:spcAft>
                <a:defRPr/>
              </a:pPr>
              <a:r>
                <a:rPr lang="en-US" sz="2400" b="1">
                  <a:solidFill>
                    <a:srgbClr val="FFFFFF"/>
                  </a:solidFill>
                  <a:latin typeface="Arial"/>
                </a:rPr>
                <a:t>Mutations in HR pathway</a:t>
              </a:r>
            </a:p>
            <a:p>
              <a:pPr algn="ctr" defTabSz="1066773">
                <a:lnSpc>
                  <a:spcPct val="90000"/>
                </a:lnSpc>
                <a:spcBef>
                  <a:spcPct val="0"/>
                </a:spcBef>
                <a:spcAft>
                  <a:spcPts val="600"/>
                </a:spcAft>
                <a:defRPr/>
              </a:pPr>
              <a:r>
                <a:rPr lang="en-US" sz="2800" b="1">
                  <a:solidFill>
                    <a:srgbClr val="FFFFFF"/>
                  </a:solidFill>
                  <a:latin typeface="Arial"/>
                </a:rPr>
                <a:t>↓</a:t>
              </a:r>
            </a:p>
            <a:p>
              <a:pPr algn="ctr" defTabSz="1066773">
                <a:lnSpc>
                  <a:spcPct val="90000"/>
                </a:lnSpc>
                <a:spcBef>
                  <a:spcPct val="0"/>
                </a:spcBef>
                <a:spcAft>
                  <a:spcPts val="600"/>
                </a:spcAft>
                <a:defRPr/>
              </a:pPr>
              <a:r>
                <a:rPr lang="en-US" sz="2400" b="1">
                  <a:solidFill>
                    <a:srgbClr val="FFFFFF"/>
                  </a:solidFill>
                  <a:latin typeface="Arial"/>
                </a:rPr>
                <a:t>HR deficiency</a:t>
              </a:r>
            </a:p>
          </p:txBody>
        </p:sp>
      </p:grpSp>
      <p:pic>
        <p:nvPicPr>
          <p:cNvPr id="2" name="Picture 1" descr="A red circle with a person in the middle&#10;&#10;Description automatically generated">
            <a:extLst>
              <a:ext uri="{FF2B5EF4-FFF2-40B4-BE49-F238E27FC236}">
                <a16:creationId xmlns:a16="http://schemas.microsoft.com/office/drawing/2014/main" id="{7158A348-3425-AE02-0301-F8CE879EE2EB}"/>
              </a:ext>
            </a:extLst>
          </p:cNvPr>
          <p:cNvPicPr>
            <a:picLocks noChangeAspect="1"/>
          </p:cNvPicPr>
          <p:nvPr/>
        </p:nvPicPr>
        <p:blipFill>
          <a:blip r:embed="rId3"/>
          <a:srcRect l="9841" t="7055" r="10258" b="7890"/>
          <a:stretch/>
        </p:blipFill>
        <p:spPr>
          <a:xfrm>
            <a:off x="10043181" y="5665666"/>
            <a:ext cx="2120710" cy="1158395"/>
          </a:xfrm>
          <a:prstGeom prst="rect">
            <a:avLst/>
          </a:prstGeom>
        </p:spPr>
      </p:pic>
    </p:spTree>
    <p:extLst>
      <p:ext uri="{BB962C8B-B14F-4D97-AF65-F5344CB8AC3E}">
        <p14:creationId xmlns:p14="http://schemas.microsoft.com/office/powerpoint/2010/main" val="291110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A837-727E-E54B-A548-52F18D664802}"/>
              </a:ext>
            </a:extLst>
          </p:cNvPr>
          <p:cNvSpPr>
            <a:spLocks noGrp="1"/>
          </p:cNvSpPr>
          <p:nvPr>
            <p:ph type="title"/>
          </p:nvPr>
        </p:nvSpPr>
        <p:spPr>
          <a:xfrm>
            <a:off x="493644" y="5267"/>
            <a:ext cx="10515600" cy="1325563"/>
          </a:xfrm>
        </p:spPr>
        <p:txBody>
          <a:bodyPr>
            <a:normAutofit fontScale="90000"/>
          </a:bodyPr>
          <a:lstStyle/>
          <a:p>
            <a:pPr algn="ctr"/>
            <a:r>
              <a:rPr lang="en-US" sz="3600" b="0">
                <a:solidFill>
                  <a:schemeClr val="accent3"/>
                </a:solidFill>
              </a:rPr>
              <a:t> cancer specific cell death in </a:t>
            </a:r>
            <a:r>
              <a:rPr lang="en-US" sz="3600" b="0" err="1">
                <a:solidFill>
                  <a:schemeClr val="accent3"/>
                </a:solidFill>
              </a:rPr>
              <a:t>tumours</a:t>
            </a:r>
            <a:br>
              <a:rPr lang="en-US" sz="3600" b="0">
                <a:solidFill>
                  <a:schemeClr val="accent3"/>
                </a:solidFill>
              </a:rPr>
            </a:br>
            <a:r>
              <a:rPr lang="en-US" sz="3600" b="0">
                <a:solidFill>
                  <a:schemeClr val="accent3"/>
                </a:solidFill>
              </a:rPr>
              <a:t>with homologous recombination deficiencies </a:t>
            </a:r>
            <a:r>
              <a:rPr lang="en-US" b="0">
                <a:solidFill>
                  <a:schemeClr val="accent3"/>
                </a:solidFill>
              </a:rPr>
              <a:t>(HRD)</a:t>
            </a:r>
            <a:endParaRPr lang="en-GB"/>
          </a:p>
        </p:txBody>
      </p:sp>
      <p:pic>
        <p:nvPicPr>
          <p:cNvPr id="6" name="Picture 5">
            <a:extLst>
              <a:ext uri="{FF2B5EF4-FFF2-40B4-BE49-F238E27FC236}">
                <a16:creationId xmlns:a16="http://schemas.microsoft.com/office/drawing/2014/main" id="{2E533030-5F79-9B49-9BCF-5F73E5EB2576}"/>
              </a:ext>
            </a:extLst>
          </p:cNvPr>
          <p:cNvPicPr>
            <a:picLocks noChangeAspect="1"/>
          </p:cNvPicPr>
          <p:nvPr/>
        </p:nvPicPr>
        <p:blipFill>
          <a:blip r:embed="rId3"/>
          <a:stretch>
            <a:fillRect/>
          </a:stretch>
        </p:blipFill>
        <p:spPr>
          <a:xfrm>
            <a:off x="6089651" y="3815079"/>
            <a:ext cx="4866547" cy="1702139"/>
          </a:xfrm>
          <a:prstGeom prst="rect">
            <a:avLst/>
          </a:prstGeom>
        </p:spPr>
      </p:pic>
      <p:pic>
        <p:nvPicPr>
          <p:cNvPr id="7" name="Picture 6">
            <a:extLst>
              <a:ext uri="{FF2B5EF4-FFF2-40B4-BE49-F238E27FC236}">
                <a16:creationId xmlns:a16="http://schemas.microsoft.com/office/drawing/2014/main" id="{90A84DF6-DD75-704F-A4B1-4B461DD7ED73}"/>
              </a:ext>
            </a:extLst>
          </p:cNvPr>
          <p:cNvPicPr>
            <a:picLocks noChangeAspect="1"/>
          </p:cNvPicPr>
          <p:nvPr/>
        </p:nvPicPr>
        <p:blipFill>
          <a:blip r:embed="rId4"/>
          <a:stretch>
            <a:fillRect/>
          </a:stretch>
        </p:blipFill>
        <p:spPr>
          <a:xfrm>
            <a:off x="1698091" y="3914768"/>
            <a:ext cx="1393855" cy="2139187"/>
          </a:xfrm>
          <a:prstGeom prst="rect">
            <a:avLst/>
          </a:prstGeom>
        </p:spPr>
      </p:pic>
      <p:pic>
        <p:nvPicPr>
          <p:cNvPr id="8" name="Picture 7">
            <a:extLst>
              <a:ext uri="{FF2B5EF4-FFF2-40B4-BE49-F238E27FC236}">
                <a16:creationId xmlns:a16="http://schemas.microsoft.com/office/drawing/2014/main" id="{9ADA6179-E7B9-BB42-B404-A2DB62362957}"/>
              </a:ext>
            </a:extLst>
          </p:cNvPr>
          <p:cNvPicPr>
            <a:picLocks noChangeAspect="1"/>
          </p:cNvPicPr>
          <p:nvPr/>
        </p:nvPicPr>
        <p:blipFill>
          <a:blip r:embed="rId5"/>
          <a:stretch>
            <a:fillRect/>
          </a:stretch>
        </p:blipFill>
        <p:spPr>
          <a:xfrm>
            <a:off x="654345" y="1907597"/>
            <a:ext cx="10744009" cy="593001"/>
          </a:xfrm>
          <a:prstGeom prst="rect">
            <a:avLst/>
          </a:prstGeom>
        </p:spPr>
      </p:pic>
      <p:sp>
        <p:nvSpPr>
          <p:cNvPr id="9" name="Text Placeholder 15">
            <a:extLst>
              <a:ext uri="{FF2B5EF4-FFF2-40B4-BE49-F238E27FC236}">
                <a16:creationId xmlns:a16="http://schemas.microsoft.com/office/drawing/2014/main" id="{6BCC94E8-5418-9F4A-967B-CA9F86AF2393}"/>
              </a:ext>
            </a:extLst>
          </p:cNvPr>
          <p:cNvSpPr txBox="1">
            <a:spLocks/>
          </p:cNvSpPr>
          <p:nvPr/>
        </p:nvSpPr>
        <p:spPr>
          <a:xfrm>
            <a:off x="295473" y="6266115"/>
            <a:ext cx="11461751" cy="5603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r>
              <a:rPr lang="en-US" sz="1100">
                <a:solidFill>
                  <a:srgbClr val="000000"/>
                </a:solidFill>
                <a:latin typeface="Arial" panose="020B0604020202020204" pitchFamily="34" charset="0"/>
                <a:cs typeface="Arial" panose="020B0604020202020204" pitchFamily="34" charset="0"/>
              </a:rPr>
              <a:t>DNA, </a:t>
            </a:r>
            <a:r>
              <a:rPr lang="en-GB" sz="1100">
                <a:solidFill>
                  <a:srgbClr val="000000"/>
                </a:solidFill>
                <a:latin typeface="Arial" panose="020B0604020202020204" pitchFamily="34" charset="0"/>
                <a:cs typeface="Arial" panose="020B0604020202020204" pitchFamily="34" charset="0"/>
              </a:rPr>
              <a:t>deoxyribonucleic acid; </a:t>
            </a:r>
            <a:r>
              <a:rPr lang="en-US" sz="1100">
                <a:solidFill>
                  <a:srgbClr val="000000"/>
                </a:solidFill>
                <a:latin typeface="Arial" panose="020B0604020202020204" pitchFamily="34" charset="0"/>
                <a:cs typeface="Arial" panose="020B0604020202020204" pitchFamily="34" charset="0"/>
              </a:rPr>
              <a:t>HRD, homologous recombination deficiency; MMEJ, microhomology-mediated end joining; NHEJ, non-homologous end joining; </a:t>
            </a:r>
            <a:r>
              <a:rPr lang="en-GB" sz="1100">
                <a:solidFill>
                  <a:srgbClr val="000000"/>
                </a:solidFill>
                <a:latin typeface="Arial" panose="020B0604020202020204" pitchFamily="34" charset="0"/>
                <a:cs typeface="Arial" panose="020B0604020202020204" pitchFamily="34" charset="0"/>
              </a:rPr>
              <a:t>PARP, poly (ADP-ribose) polymerase</a:t>
            </a:r>
            <a:br>
              <a:rPr lang="en-US" sz="1100">
                <a:solidFill>
                  <a:srgbClr val="000000"/>
                </a:solidFill>
                <a:latin typeface="Arial" panose="020B0604020202020204" pitchFamily="34" charset="0"/>
                <a:cs typeface="Arial" panose="020B0604020202020204" pitchFamily="34" charset="0"/>
              </a:rPr>
            </a:br>
            <a:r>
              <a:rPr lang="en-US" sz="1100" baseline="30000">
                <a:solidFill>
                  <a:srgbClr val="000000"/>
                </a:solidFill>
                <a:latin typeface="Arial" panose="020B0604020202020204" pitchFamily="34" charset="0"/>
                <a:cs typeface="Arial" panose="020B0604020202020204" pitchFamily="34" charset="0"/>
              </a:rPr>
              <a:t>1</a:t>
            </a:r>
            <a:r>
              <a:rPr lang="en-US" sz="1100">
                <a:solidFill>
                  <a:srgbClr val="000000"/>
                </a:solidFill>
                <a:latin typeface="Arial" panose="020B0604020202020204" pitchFamily="34" charset="0"/>
                <a:cs typeface="Arial" panose="020B0604020202020204" pitchFamily="34" charset="0"/>
              </a:rPr>
              <a:t>O'Connor MJ. Mol Cell 2015;60:547–560; </a:t>
            </a:r>
            <a:r>
              <a:rPr lang="da-DK" sz="1100" err="1">
                <a:solidFill>
                  <a:srgbClr val="000000"/>
                </a:solidFill>
                <a:latin typeface="Arial" panose="020B0604020202020204" pitchFamily="34" charset="0"/>
                <a:cs typeface="Arial" panose="020B0604020202020204" pitchFamily="34" charset="0"/>
              </a:rPr>
              <a:t>Konecny</a:t>
            </a:r>
            <a:r>
              <a:rPr lang="da-DK" sz="1100">
                <a:solidFill>
                  <a:srgbClr val="000000"/>
                </a:solidFill>
                <a:latin typeface="Arial" panose="020B0604020202020204" pitchFamily="34" charset="0"/>
                <a:cs typeface="Arial" panose="020B0604020202020204" pitchFamily="34" charset="0"/>
              </a:rPr>
              <a:t> GE, et al. Br J Cancer 2016;115:1157–1173</a:t>
            </a:r>
            <a:r>
              <a:rPr lang="en-US" sz="1100">
                <a:solidFill>
                  <a:srgbClr val="000000"/>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144969C-BFC0-104F-9510-05772102F612}"/>
              </a:ext>
            </a:extLst>
          </p:cNvPr>
          <p:cNvSpPr txBox="1"/>
          <p:nvPr/>
        </p:nvSpPr>
        <p:spPr>
          <a:xfrm>
            <a:off x="8818693" y="2500234"/>
            <a:ext cx="2479417" cy="338554"/>
          </a:xfrm>
          <a:prstGeom prst="rect">
            <a:avLst/>
          </a:prstGeom>
          <a:noFill/>
        </p:spPr>
        <p:txBody>
          <a:bodyPr wrap="square" rtlCol="0">
            <a:spAutoFit/>
          </a:bodyPr>
          <a:lstStyle/>
          <a:p>
            <a:pPr algn="ctr" defTabSz="609555">
              <a:defRPr/>
            </a:pPr>
            <a:r>
              <a:rPr lang="en-GB" sz="1600">
                <a:solidFill>
                  <a:srgbClr val="595959"/>
                </a:solidFill>
                <a:latin typeface="Arial Narrow" panose="020B0606020202030204" pitchFamily="34" charset="0"/>
              </a:rPr>
              <a:t>Double-strand breaks</a:t>
            </a:r>
          </a:p>
        </p:txBody>
      </p:sp>
      <p:grpSp>
        <p:nvGrpSpPr>
          <p:cNvPr id="11" name="Group 10">
            <a:extLst>
              <a:ext uri="{FF2B5EF4-FFF2-40B4-BE49-F238E27FC236}">
                <a16:creationId xmlns:a16="http://schemas.microsoft.com/office/drawing/2014/main" id="{94C083CD-C2E6-F64F-90B9-BBCC8CABC7B4}"/>
              </a:ext>
            </a:extLst>
          </p:cNvPr>
          <p:cNvGrpSpPr/>
          <p:nvPr/>
        </p:nvGrpSpPr>
        <p:grpSpPr>
          <a:xfrm>
            <a:off x="773905" y="1315447"/>
            <a:ext cx="2343273" cy="527192"/>
            <a:chOff x="2924267" y="1491405"/>
            <a:chExt cx="2533939" cy="570088"/>
          </a:xfrm>
        </p:grpSpPr>
        <p:sp>
          <p:nvSpPr>
            <p:cNvPr id="12" name="Isosceles Triangle 52">
              <a:extLst>
                <a:ext uri="{FF2B5EF4-FFF2-40B4-BE49-F238E27FC236}">
                  <a16:creationId xmlns:a16="http://schemas.microsoft.com/office/drawing/2014/main" id="{E50B8A18-B474-BD45-A3B6-17B8C93D13B9}"/>
                </a:ext>
              </a:extLst>
            </p:cNvPr>
            <p:cNvSpPr/>
            <p:nvPr/>
          </p:nvSpPr>
          <p:spPr>
            <a:xfrm rot="10800000">
              <a:off x="4065823" y="1781876"/>
              <a:ext cx="250825" cy="2796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GB" sz="2400">
                <a:solidFill>
                  <a:srgbClr val="FFFFFF"/>
                </a:solidFill>
                <a:latin typeface="Arial"/>
              </a:endParaRPr>
            </a:p>
          </p:txBody>
        </p:sp>
        <p:sp>
          <p:nvSpPr>
            <p:cNvPr id="13" name="Rectangle: Rounded Corners 41">
              <a:extLst>
                <a:ext uri="{FF2B5EF4-FFF2-40B4-BE49-F238E27FC236}">
                  <a16:creationId xmlns:a16="http://schemas.microsoft.com/office/drawing/2014/main" id="{E1429689-5AB6-9D40-BA3E-0C50E74257F9}"/>
                </a:ext>
              </a:extLst>
            </p:cNvPr>
            <p:cNvSpPr/>
            <p:nvPr/>
          </p:nvSpPr>
          <p:spPr>
            <a:xfrm>
              <a:off x="2924267" y="1491405"/>
              <a:ext cx="2533939" cy="38878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r>
                <a:rPr lang="de-DE" sz="2000">
                  <a:solidFill>
                    <a:srgbClr val="FFFFFF"/>
                  </a:solidFill>
                  <a:latin typeface="Arial Narrow" panose="020B0606020202030204" pitchFamily="34" charset="0"/>
                </a:rPr>
                <a:t>PARP </a:t>
              </a:r>
              <a:r>
                <a:rPr lang="de-DE" sz="2000" err="1">
                  <a:solidFill>
                    <a:srgbClr val="FFFFFF"/>
                  </a:solidFill>
                  <a:latin typeface="Arial Narrow" panose="020B0606020202030204" pitchFamily="34" charset="0"/>
                </a:rPr>
                <a:t>inhibitor</a:t>
              </a:r>
              <a:endParaRPr lang="de-DE" sz="2000">
                <a:solidFill>
                  <a:srgbClr val="FFFFFF"/>
                </a:solidFill>
                <a:latin typeface="Arial Narrow" panose="020B0606020202030204" pitchFamily="34" charset="0"/>
              </a:endParaRPr>
            </a:p>
          </p:txBody>
        </p:sp>
      </p:grpSp>
      <p:grpSp>
        <p:nvGrpSpPr>
          <p:cNvPr id="14" name="Group 13">
            <a:extLst>
              <a:ext uri="{FF2B5EF4-FFF2-40B4-BE49-F238E27FC236}">
                <a16:creationId xmlns:a16="http://schemas.microsoft.com/office/drawing/2014/main" id="{0ACBFAB1-1FF8-694E-9FFC-2E58134EBB51}"/>
              </a:ext>
            </a:extLst>
          </p:cNvPr>
          <p:cNvGrpSpPr/>
          <p:nvPr/>
        </p:nvGrpSpPr>
        <p:grpSpPr>
          <a:xfrm>
            <a:off x="773905" y="3229467"/>
            <a:ext cx="4353908" cy="525775"/>
            <a:chOff x="-649264" y="3908538"/>
            <a:chExt cx="4708174" cy="568555"/>
          </a:xfrm>
        </p:grpSpPr>
        <p:sp>
          <p:nvSpPr>
            <p:cNvPr id="15" name="Isosceles Triangle 70">
              <a:extLst>
                <a:ext uri="{FF2B5EF4-FFF2-40B4-BE49-F238E27FC236}">
                  <a16:creationId xmlns:a16="http://schemas.microsoft.com/office/drawing/2014/main" id="{1B82BF76-1FB7-1641-8DB2-45F3D093005F}"/>
                </a:ext>
              </a:extLst>
            </p:cNvPr>
            <p:cNvSpPr/>
            <p:nvPr/>
          </p:nvSpPr>
          <p:spPr>
            <a:xfrm rot="10800000">
              <a:off x="1597149" y="4197476"/>
              <a:ext cx="250825" cy="2796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GB" sz="2400">
                <a:solidFill>
                  <a:srgbClr val="FFFFFF"/>
                </a:solidFill>
                <a:latin typeface="Arial"/>
              </a:endParaRPr>
            </a:p>
          </p:txBody>
        </p:sp>
        <p:sp>
          <p:nvSpPr>
            <p:cNvPr id="16" name="Rectangle: Rounded Corners 42">
              <a:extLst>
                <a:ext uri="{FF2B5EF4-FFF2-40B4-BE49-F238E27FC236}">
                  <a16:creationId xmlns:a16="http://schemas.microsoft.com/office/drawing/2014/main" id="{CE6267C7-AC45-5A4C-A62F-C2CCEF16C36D}"/>
                </a:ext>
              </a:extLst>
            </p:cNvPr>
            <p:cNvSpPr/>
            <p:nvPr/>
          </p:nvSpPr>
          <p:spPr>
            <a:xfrm>
              <a:off x="-649264" y="3908538"/>
              <a:ext cx="4708174" cy="38929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r>
                <a:rPr lang="de-DE" sz="2000">
                  <a:solidFill>
                    <a:srgbClr val="FFFFFF"/>
                  </a:solidFill>
                  <a:latin typeface="Arial Narrow" panose="020B0606020202030204" pitchFamily="34" charset="0"/>
                </a:rPr>
                <a:t>Normal cell</a:t>
              </a:r>
            </a:p>
          </p:txBody>
        </p:sp>
      </p:grpSp>
      <p:sp>
        <p:nvSpPr>
          <p:cNvPr id="17" name="TextBox 16">
            <a:extLst>
              <a:ext uri="{FF2B5EF4-FFF2-40B4-BE49-F238E27FC236}">
                <a16:creationId xmlns:a16="http://schemas.microsoft.com/office/drawing/2014/main" id="{73FD79F1-2C07-1249-A6C2-F4C3B6B93FD8}"/>
              </a:ext>
            </a:extLst>
          </p:cNvPr>
          <p:cNvSpPr txBox="1"/>
          <p:nvPr/>
        </p:nvSpPr>
        <p:spPr>
          <a:xfrm>
            <a:off x="3605029" y="1863721"/>
            <a:ext cx="4842639" cy="338554"/>
          </a:xfrm>
          <a:prstGeom prst="rect">
            <a:avLst/>
          </a:prstGeom>
          <a:noFill/>
        </p:spPr>
        <p:txBody>
          <a:bodyPr wrap="square" rtlCol="0">
            <a:spAutoFit/>
          </a:bodyPr>
          <a:lstStyle/>
          <a:p>
            <a:pPr algn="ctr" defTabSz="609555">
              <a:defRPr/>
            </a:pPr>
            <a:r>
              <a:rPr lang="en-GB" sz="1600">
                <a:solidFill>
                  <a:srgbClr val="595959"/>
                </a:solidFill>
                <a:latin typeface="Arial Narrow" panose="020B0606020202030204" pitchFamily="34" charset="0"/>
              </a:rPr>
              <a:t>Increase in double-strand breaks in replicating cells</a:t>
            </a:r>
          </a:p>
        </p:txBody>
      </p:sp>
      <p:cxnSp>
        <p:nvCxnSpPr>
          <p:cNvPr id="18" name="Straight Arrow Connector 17">
            <a:extLst>
              <a:ext uri="{FF2B5EF4-FFF2-40B4-BE49-F238E27FC236}">
                <a16:creationId xmlns:a16="http://schemas.microsoft.com/office/drawing/2014/main" id="{000A925D-6D34-E44F-90B8-B71EFC48D9BC}"/>
              </a:ext>
            </a:extLst>
          </p:cNvPr>
          <p:cNvCxnSpPr>
            <a:cxnSpLocks/>
          </p:cNvCxnSpPr>
          <p:nvPr/>
        </p:nvCxnSpPr>
        <p:spPr>
          <a:xfrm>
            <a:off x="3176874" y="2208887"/>
            <a:ext cx="5698951" cy="0"/>
          </a:xfrm>
          <a:prstGeom prst="straightConnector1">
            <a:avLst/>
          </a:prstGeom>
          <a:ln w="28575">
            <a:solidFill>
              <a:srgbClr val="622C5D"/>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9002BC-797A-FA4A-B2A2-DB7A38466E50}"/>
              </a:ext>
            </a:extLst>
          </p:cNvPr>
          <p:cNvSpPr txBox="1"/>
          <p:nvPr/>
        </p:nvSpPr>
        <p:spPr>
          <a:xfrm>
            <a:off x="626905" y="2504175"/>
            <a:ext cx="3787665" cy="338554"/>
          </a:xfrm>
          <a:prstGeom prst="rect">
            <a:avLst/>
          </a:prstGeom>
          <a:noFill/>
        </p:spPr>
        <p:txBody>
          <a:bodyPr wrap="square" rtlCol="0">
            <a:spAutoFit/>
          </a:bodyPr>
          <a:lstStyle/>
          <a:p>
            <a:pPr defTabSz="609555">
              <a:defRPr/>
            </a:pPr>
            <a:r>
              <a:rPr lang="en-GB" sz="1600">
                <a:solidFill>
                  <a:srgbClr val="595959"/>
                </a:solidFill>
                <a:latin typeface="Arial Narrow" panose="020B0606020202030204" pitchFamily="34" charset="0"/>
              </a:rPr>
              <a:t>Trapped PARP on single-strand breaks</a:t>
            </a:r>
          </a:p>
        </p:txBody>
      </p:sp>
      <p:sp>
        <p:nvSpPr>
          <p:cNvPr id="20" name="TextBox 19">
            <a:extLst>
              <a:ext uri="{FF2B5EF4-FFF2-40B4-BE49-F238E27FC236}">
                <a16:creationId xmlns:a16="http://schemas.microsoft.com/office/drawing/2014/main" id="{6D2A359C-BC70-B64B-968F-D55540F69352}"/>
              </a:ext>
            </a:extLst>
          </p:cNvPr>
          <p:cNvSpPr txBox="1"/>
          <p:nvPr/>
        </p:nvSpPr>
        <p:spPr>
          <a:xfrm>
            <a:off x="2782950" y="3918480"/>
            <a:ext cx="1830189" cy="307777"/>
          </a:xfrm>
          <a:prstGeom prst="rect">
            <a:avLst/>
          </a:prstGeom>
          <a:noFill/>
        </p:spPr>
        <p:txBody>
          <a:bodyPr wrap="square" rtlCol="0">
            <a:spAutoFit/>
          </a:bodyPr>
          <a:lstStyle/>
          <a:p>
            <a:pPr defTabSz="609555">
              <a:defRPr/>
            </a:pPr>
            <a:r>
              <a:rPr lang="en-GB" sz="1400">
                <a:solidFill>
                  <a:srgbClr val="595959"/>
                </a:solidFill>
                <a:latin typeface="Arial Narrow" panose="020B0606020202030204" pitchFamily="34" charset="0"/>
              </a:rPr>
              <a:t>DNA repair proteins</a:t>
            </a:r>
          </a:p>
        </p:txBody>
      </p:sp>
      <p:sp>
        <p:nvSpPr>
          <p:cNvPr id="21" name="TextBox 20">
            <a:extLst>
              <a:ext uri="{FF2B5EF4-FFF2-40B4-BE49-F238E27FC236}">
                <a16:creationId xmlns:a16="http://schemas.microsoft.com/office/drawing/2014/main" id="{5F60A003-91B5-D14E-89AD-326BFCBEE15D}"/>
              </a:ext>
            </a:extLst>
          </p:cNvPr>
          <p:cNvSpPr txBox="1"/>
          <p:nvPr/>
        </p:nvSpPr>
        <p:spPr>
          <a:xfrm>
            <a:off x="5443773" y="4365316"/>
            <a:ext cx="2491164" cy="307777"/>
          </a:xfrm>
          <a:prstGeom prst="rect">
            <a:avLst/>
          </a:prstGeom>
          <a:noFill/>
        </p:spPr>
        <p:txBody>
          <a:bodyPr wrap="square" rtlCol="0">
            <a:spAutoFit/>
          </a:bodyPr>
          <a:lstStyle/>
          <a:p>
            <a:pPr algn="ctr" defTabSz="609555">
              <a:defRPr/>
            </a:pPr>
            <a:r>
              <a:rPr lang="en-GB" sz="1400">
                <a:solidFill>
                  <a:srgbClr val="595959"/>
                </a:solidFill>
                <a:latin typeface="Arial Narrow" panose="020B0606020202030204" pitchFamily="34" charset="0"/>
              </a:rPr>
              <a:t>DNA double-strand break persists</a:t>
            </a:r>
          </a:p>
        </p:txBody>
      </p:sp>
      <p:sp>
        <p:nvSpPr>
          <p:cNvPr id="22" name="TextBox 21">
            <a:extLst>
              <a:ext uri="{FF2B5EF4-FFF2-40B4-BE49-F238E27FC236}">
                <a16:creationId xmlns:a16="http://schemas.microsoft.com/office/drawing/2014/main" id="{772DAC99-E9C7-E848-BCEF-46794CD308A5}"/>
              </a:ext>
            </a:extLst>
          </p:cNvPr>
          <p:cNvSpPr txBox="1"/>
          <p:nvPr/>
        </p:nvSpPr>
        <p:spPr>
          <a:xfrm>
            <a:off x="10170338" y="4365316"/>
            <a:ext cx="609071" cy="307777"/>
          </a:xfrm>
          <a:prstGeom prst="rect">
            <a:avLst/>
          </a:prstGeom>
          <a:noFill/>
        </p:spPr>
        <p:txBody>
          <a:bodyPr wrap="square" rtlCol="0">
            <a:spAutoFit/>
          </a:bodyPr>
          <a:lstStyle/>
          <a:p>
            <a:pPr algn="ctr" defTabSz="609555">
              <a:defRPr/>
            </a:pPr>
            <a:r>
              <a:rPr lang="en-GB" sz="1400">
                <a:solidFill>
                  <a:srgbClr val="595959"/>
                </a:solidFill>
                <a:latin typeface="Arial Narrow" panose="020B0606020202030204" pitchFamily="34" charset="0"/>
              </a:rPr>
              <a:t>MMEJ</a:t>
            </a:r>
          </a:p>
        </p:txBody>
      </p:sp>
      <p:sp>
        <p:nvSpPr>
          <p:cNvPr id="23" name="TextBox 22">
            <a:extLst>
              <a:ext uri="{FF2B5EF4-FFF2-40B4-BE49-F238E27FC236}">
                <a16:creationId xmlns:a16="http://schemas.microsoft.com/office/drawing/2014/main" id="{3B77B7A8-32B8-3C44-AE4B-4FF8E8B37412}"/>
              </a:ext>
            </a:extLst>
          </p:cNvPr>
          <p:cNvSpPr txBox="1"/>
          <p:nvPr/>
        </p:nvSpPr>
        <p:spPr>
          <a:xfrm>
            <a:off x="8219783" y="4408213"/>
            <a:ext cx="609071" cy="307777"/>
          </a:xfrm>
          <a:prstGeom prst="rect">
            <a:avLst/>
          </a:prstGeom>
          <a:noFill/>
        </p:spPr>
        <p:txBody>
          <a:bodyPr wrap="square" rtlCol="0">
            <a:spAutoFit/>
          </a:bodyPr>
          <a:lstStyle/>
          <a:p>
            <a:pPr algn="ctr" defTabSz="609555">
              <a:defRPr/>
            </a:pPr>
            <a:r>
              <a:rPr lang="en-GB" sz="1400">
                <a:solidFill>
                  <a:srgbClr val="595959"/>
                </a:solidFill>
                <a:latin typeface="Arial Narrow" panose="020B0606020202030204" pitchFamily="34" charset="0"/>
              </a:rPr>
              <a:t>NHEJ</a:t>
            </a:r>
          </a:p>
        </p:txBody>
      </p:sp>
      <p:sp>
        <p:nvSpPr>
          <p:cNvPr id="24" name="TextBox 23">
            <a:extLst>
              <a:ext uri="{FF2B5EF4-FFF2-40B4-BE49-F238E27FC236}">
                <a16:creationId xmlns:a16="http://schemas.microsoft.com/office/drawing/2014/main" id="{7DF6FEE2-6DB7-9B44-8BE6-FBAC27B7EB24}"/>
              </a:ext>
            </a:extLst>
          </p:cNvPr>
          <p:cNvSpPr txBox="1"/>
          <p:nvPr/>
        </p:nvSpPr>
        <p:spPr>
          <a:xfrm>
            <a:off x="5649129" y="5577055"/>
            <a:ext cx="1777835" cy="523220"/>
          </a:xfrm>
          <a:prstGeom prst="rect">
            <a:avLst/>
          </a:prstGeom>
          <a:noFill/>
        </p:spPr>
        <p:txBody>
          <a:bodyPr wrap="square" rtlCol="0">
            <a:spAutoFit/>
          </a:bodyPr>
          <a:lstStyle/>
          <a:p>
            <a:pPr algn="ctr" defTabSz="609555">
              <a:defRPr/>
            </a:pPr>
            <a:r>
              <a:rPr lang="en-GB" sz="1400" b="1">
                <a:solidFill>
                  <a:srgbClr val="C33087"/>
                </a:solidFill>
                <a:latin typeface="Arial Narrow" panose="020B0606020202030204" pitchFamily="34" charset="0"/>
              </a:rPr>
              <a:t>Genomic instability, cell death</a:t>
            </a:r>
          </a:p>
        </p:txBody>
      </p:sp>
      <p:sp>
        <p:nvSpPr>
          <p:cNvPr id="25" name="TextBox 24">
            <a:extLst>
              <a:ext uri="{FF2B5EF4-FFF2-40B4-BE49-F238E27FC236}">
                <a16:creationId xmlns:a16="http://schemas.microsoft.com/office/drawing/2014/main" id="{3A81CB40-232A-454C-B382-5BF6F1C0A419}"/>
              </a:ext>
            </a:extLst>
          </p:cNvPr>
          <p:cNvSpPr txBox="1"/>
          <p:nvPr/>
        </p:nvSpPr>
        <p:spPr>
          <a:xfrm>
            <a:off x="7250663" y="5547214"/>
            <a:ext cx="2544520" cy="738664"/>
          </a:xfrm>
          <a:prstGeom prst="rect">
            <a:avLst/>
          </a:prstGeom>
          <a:noFill/>
        </p:spPr>
        <p:txBody>
          <a:bodyPr wrap="square" rtlCol="0">
            <a:spAutoFit/>
          </a:bodyPr>
          <a:lstStyle/>
          <a:p>
            <a:pPr algn="ctr" defTabSz="609555">
              <a:defRPr/>
            </a:pPr>
            <a:r>
              <a:rPr lang="en-GB" sz="1400">
                <a:solidFill>
                  <a:srgbClr val="595959"/>
                </a:solidFill>
                <a:latin typeface="Arial Narrow" panose="020B0606020202030204" pitchFamily="34" charset="0"/>
              </a:rPr>
              <a:t>Error-prone DNA repair,</a:t>
            </a:r>
            <a:br>
              <a:rPr lang="en-GB" sz="1400">
                <a:solidFill>
                  <a:srgbClr val="595959"/>
                </a:solidFill>
                <a:latin typeface="Arial Narrow" panose="020B0606020202030204" pitchFamily="34" charset="0"/>
              </a:rPr>
            </a:br>
            <a:r>
              <a:rPr lang="en-GB" sz="1400" b="1">
                <a:solidFill>
                  <a:srgbClr val="C33087"/>
                </a:solidFill>
                <a:latin typeface="Arial Narrow" panose="020B0606020202030204" pitchFamily="34" charset="0"/>
              </a:rPr>
              <a:t>genomic instability, </a:t>
            </a:r>
            <a:br>
              <a:rPr lang="en-GB" sz="1400" b="1">
                <a:solidFill>
                  <a:srgbClr val="C33087"/>
                </a:solidFill>
                <a:latin typeface="Arial Narrow" panose="020B0606020202030204" pitchFamily="34" charset="0"/>
              </a:rPr>
            </a:br>
            <a:r>
              <a:rPr lang="en-GB" sz="1400" b="1">
                <a:solidFill>
                  <a:srgbClr val="C33087"/>
                </a:solidFill>
                <a:latin typeface="Arial Narrow" panose="020B0606020202030204" pitchFamily="34" charset="0"/>
              </a:rPr>
              <a:t>cell death</a:t>
            </a:r>
          </a:p>
        </p:txBody>
      </p:sp>
      <p:sp>
        <p:nvSpPr>
          <p:cNvPr id="26" name="TextBox 25">
            <a:extLst>
              <a:ext uri="{FF2B5EF4-FFF2-40B4-BE49-F238E27FC236}">
                <a16:creationId xmlns:a16="http://schemas.microsoft.com/office/drawing/2014/main" id="{FF0BB255-18BE-8044-96A3-9381325E2FAB}"/>
              </a:ext>
            </a:extLst>
          </p:cNvPr>
          <p:cNvSpPr txBox="1"/>
          <p:nvPr/>
        </p:nvSpPr>
        <p:spPr>
          <a:xfrm>
            <a:off x="2869744" y="5635821"/>
            <a:ext cx="1830189" cy="307777"/>
          </a:xfrm>
          <a:prstGeom prst="rect">
            <a:avLst/>
          </a:prstGeom>
          <a:noFill/>
        </p:spPr>
        <p:txBody>
          <a:bodyPr wrap="square" rtlCol="0">
            <a:spAutoFit/>
          </a:bodyPr>
          <a:lstStyle/>
          <a:p>
            <a:pPr defTabSz="609555">
              <a:defRPr/>
            </a:pPr>
            <a:r>
              <a:rPr lang="en-GB" sz="1400">
                <a:solidFill>
                  <a:srgbClr val="595959"/>
                </a:solidFill>
                <a:latin typeface="Arial Narrow" panose="020B0606020202030204" pitchFamily="34" charset="0"/>
              </a:rPr>
              <a:t>High-fidelity DNA repair</a:t>
            </a:r>
          </a:p>
        </p:txBody>
      </p:sp>
      <p:sp>
        <p:nvSpPr>
          <p:cNvPr id="27" name="TextBox 26">
            <a:extLst>
              <a:ext uri="{FF2B5EF4-FFF2-40B4-BE49-F238E27FC236}">
                <a16:creationId xmlns:a16="http://schemas.microsoft.com/office/drawing/2014/main" id="{0A6EEE95-B055-CC46-AEE4-2BE09BD2EFB1}"/>
              </a:ext>
            </a:extLst>
          </p:cNvPr>
          <p:cNvSpPr txBox="1"/>
          <p:nvPr/>
        </p:nvSpPr>
        <p:spPr>
          <a:xfrm>
            <a:off x="3117177" y="4627635"/>
            <a:ext cx="2634267" cy="307777"/>
          </a:xfrm>
          <a:prstGeom prst="rect">
            <a:avLst/>
          </a:prstGeom>
          <a:noFill/>
        </p:spPr>
        <p:txBody>
          <a:bodyPr wrap="square" rtlCol="0">
            <a:spAutoFit/>
          </a:bodyPr>
          <a:lstStyle/>
          <a:p>
            <a:pPr defTabSz="609555">
              <a:defRPr/>
            </a:pPr>
            <a:r>
              <a:rPr lang="en-GB" sz="1400">
                <a:solidFill>
                  <a:srgbClr val="595959"/>
                </a:solidFill>
                <a:latin typeface="Arial Narrow" panose="020B0606020202030204" pitchFamily="34" charset="0"/>
              </a:rPr>
              <a:t>DNA double-strand break repair</a:t>
            </a:r>
          </a:p>
        </p:txBody>
      </p:sp>
      <p:sp>
        <p:nvSpPr>
          <p:cNvPr id="28" name="Freeform: Shape 78">
            <a:extLst>
              <a:ext uri="{FF2B5EF4-FFF2-40B4-BE49-F238E27FC236}">
                <a16:creationId xmlns:a16="http://schemas.microsoft.com/office/drawing/2014/main" id="{9EEFB5B7-9BE2-FA4B-AF67-FFA72713A926}"/>
              </a:ext>
            </a:extLst>
          </p:cNvPr>
          <p:cNvSpPr/>
          <p:nvPr/>
        </p:nvSpPr>
        <p:spPr>
          <a:xfrm>
            <a:off x="3001473" y="2950373"/>
            <a:ext cx="4141403" cy="269800"/>
          </a:xfrm>
          <a:custGeom>
            <a:avLst/>
            <a:gdLst>
              <a:gd name="connsiteX0" fmla="*/ 3148149 w 3148149"/>
              <a:gd name="connsiteY0" fmla="*/ 0 h 235132"/>
              <a:gd name="connsiteX1" fmla="*/ 0 w 3148149"/>
              <a:gd name="connsiteY1" fmla="*/ 0 h 235132"/>
              <a:gd name="connsiteX2" fmla="*/ 0 w 3148149"/>
              <a:gd name="connsiteY2" fmla="*/ 235132 h 235132"/>
            </a:gdLst>
            <a:ahLst/>
            <a:cxnLst>
              <a:cxn ang="0">
                <a:pos x="connsiteX0" y="connsiteY0"/>
              </a:cxn>
              <a:cxn ang="0">
                <a:pos x="connsiteX1" y="connsiteY1"/>
              </a:cxn>
              <a:cxn ang="0">
                <a:pos x="connsiteX2" y="connsiteY2"/>
              </a:cxn>
            </a:cxnLst>
            <a:rect l="l" t="t" r="r" b="b"/>
            <a:pathLst>
              <a:path w="3148149" h="235132">
                <a:moveTo>
                  <a:pt x="3148149" y="0"/>
                </a:moveTo>
                <a:lnTo>
                  <a:pt x="0" y="0"/>
                </a:lnTo>
                <a:lnTo>
                  <a:pt x="0" y="235132"/>
                </a:lnTo>
              </a:path>
            </a:pathLst>
          </a:cu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09555">
              <a:defRPr/>
            </a:pPr>
            <a:endParaRPr lang="en-GB" sz="2400">
              <a:solidFill>
                <a:srgbClr val="595959"/>
              </a:solidFill>
              <a:latin typeface="Arial"/>
            </a:endParaRPr>
          </a:p>
        </p:txBody>
      </p:sp>
      <p:sp>
        <p:nvSpPr>
          <p:cNvPr id="29" name="Freeform: Shape 96">
            <a:extLst>
              <a:ext uri="{FF2B5EF4-FFF2-40B4-BE49-F238E27FC236}">
                <a16:creationId xmlns:a16="http://schemas.microsoft.com/office/drawing/2014/main" id="{6911BB9D-909E-6E48-811A-53739EF4E72E}"/>
              </a:ext>
            </a:extLst>
          </p:cNvPr>
          <p:cNvSpPr/>
          <p:nvPr/>
        </p:nvSpPr>
        <p:spPr>
          <a:xfrm>
            <a:off x="6380765" y="2950373"/>
            <a:ext cx="3677635" cy="269800"/>
          </a:xfrm>
          <a:custGeom>
            <a:avLst/>
            <a:gdLst>
              <a:gd name="connsiteX0" fmla="*/ 3148149 w 3148149"/>
              <a:gd name="connsiteY0" fmla="*/ 0 h 235132"/>
              <a:gd name="connsiteX1" fmla="*/ 0 w 3148149"/>
              <a:gd name="connsiteY1" fmla="*/ 0 h 235132"/>
              <a:gd name="connsiteX2" fmla="*/ 0 w 3148149"/>
              <a:gd name="connsiteY2" fmla="*/ 235132 h 235132"/>
            </a:gdLst>
            <a:ahLst/>
            <a:cxnLst>
              <a:cxn ang="0">
                <a:pos x="connsiteX0" y="connsiteY0"/>
              </a:cxn>
              <a:cxn ang="0">
                <a:pos x="connsiteX1" y="connsiteY1"/>
              </a:cxn>
              <a:cxn ang="0">
                <a:pos x="connsiteX2" y="connsiteY2"/>
              </a:cxn>
            </a:cxnLst>
            <a:rect l="l" t="t" r="r" b="b"/>
            <a:pathLst>
              <a:path w="3148149" h="235132">
                <a:moveTo>
                  <a:pt x="3148149" y="0"/>
                </a:moveTo>
                <a:lnTo>
                  <a:pt x="0" y="0"/>
                </a:lnTo>
                <a:lnTo>
                  <a:pt x="0" y="235132"/>
                </a:lnTo>
              </a:path>
            </a:pathLst>
          </a:custGeom>
          <a:ln w="28575">
            <a:solidFill>
              <a:srgbClr val="622C5D"/>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09555">
              <a:defRPr/>
            </a:pPr>
            <a:endParaRPr lang="en-GB" sz="2400">
              <a:solidFill>
                <a:srgbClr val="595959"/>
              </a:solidFill>
              <a:latin typeface="Arial"/>
            </a:endParaRPr>
          </a:p>
        </p:txBody>
      </p:sp>
      <p:sp>
        <p:nvSpPr>
          <p:cNvPr id="30" name="TextBox 29">
            <a:extLst>
              <a:ext uri="{FF2B5EF4-FFF2-40B4-BE49-F238E27FC236}">
                <a16:creationId xmlns:a16="http://schemas.microsoft.com/office/drawing/2014/main" id="{A6A90310-7E3D-C544-805E-5420284743E8}"/>
              </a:ext>
            </a:extLst>
          </p:cNvPr>
          <p:cNvSpPr txBox="1"/>
          <p:nvPr/>
        </p:nvSpPr>
        <p:spPr>
          <a:xfrm>
            <a:off x="9381098" y="5547214"/>
            <a:ext cx="2447687" cy="738664"/>
          </a:xfrm>
          <a:prstGeom prst="rect">
            <a:avLst/>
          </a:prstGeom>
          <a:noFill/>
        </p:spPr>
        <p:txBody>
          <a:bodyPr wrap="square" rtlCol="0">
            <a:spAutoFit/>
          </a:bodyPr>
          <a:lstStyle/>
          <a:p>
            <a:pPr algn="ctr" defTabSz="609555">
              <a:defRPr/>
            </a:pPr>
            <a:r>
              <a:rPr lang="en-GB" sz="1400">
                <a:solidFill>
                  <a:srgbClr val="595959"/>
                </a:solidFill>
                <a:latin typeface="Arial Narrow" panose="020B0606020202030204" pitchFamily="34" charset="0"/>
              </a:rPr>
              <a:t>Error-prone DNA repair, </a:t>
            </a:r>
            <a:br>
              <a:rPr lang="en-GB" sz="1400">
                <a:solidFill>
                  <a:srgbClr val="595959"/>
                </a:solidFill>
                <a:latin typeface="Arial Narrow" panose="020B0606020202030204" pitchFamily="34" charset="0"/>
              </a:rPr>
            </a:br>
            <a:r>
              <a:rPr lang="en-GB" sz="1400" b="1">
                <a:solidFill>
                  <a:srgbClr val="C33087"/>
                </a:solidFill>
                <a:latin typeface="Arial Narrow" panose="020B0606020202030204" pitchFamily="34" charset="0"/>
              </a:rPr>
              <a:t>genomic instability, </a:t>
            </a:r>
            <a:br>
              <a:rPr lang="en-GB" sz="1400" b="1">
                <a:solidFill>
                  <a:srgbClr val="C33087"/>
                </a:solidFill>
                <a:latin typeface="Arial Narrow" panose="020B0606020202030204" pitchFamily="34" charset="0"/>
              </a:rPr>
            </a:br>
            <a:r>
              <a:rPr lang="en-GB" sz="1400" b="1">
                <a:solidFill>
                  <a:srgbClr val="C33087"/>
                </a:solidFill>
                <a:latin typeface="Arial Narrow" panose="020B0606020202030204" pitchFamily="34" charset="0"/>
              </a:rPr>
              <a:t>cell death</a:t>
            </a:r>
          </a:p>
        </p:txBody>
      </p:sp>
      <p:cxnSp>
        <p:nvCxnSpPr>
          <p:cNvPr id="31" name="Straight Connector 30">
            <a:extLst>
              <a:ext uri="{FF2B5EF4-FFF2-40B4-BE49-F238E27FC236}">
                <a16:creationId xmlns:a16="http://schemas.microsoft.com/office/drawing/2014/main" id="{8FD1C7E5-83C0-634B-B424-FDBDC2856268}"/>
              </a:ext>
            </a:extLst>
          </p:cNvPr>
          <p:cNvCxnSpPr>
            <a:cxnSpLocks/>
          </p:cNvCxnSpPr>
          <p:nvPr/>
        </p:nvCxnSpPr>
        <p:spPr>
          <a:xfrm flipV="1">
            <a:off x="10052501" y="2822010"/>
            <a:ext cx="0" cy="128364"/>
          </a:xfrm>
          <a:prstGeom prst="line">
            <a:avLst/>
          </a:prstGeom>
          <a:ln w="28575">
            <a:solidFill>
              <a:srgbClr val="622C5D"/>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3CB211C-17B3-284D-9DD3-69EB22F95A80}"/>
              </a:ext>
            </a:extLst>
          </p:cNvPr>
          <p:cNvGrpSpPr/>
          <p:nvPr/>
        </p:nvGrpSpPr>
        <p:grpSpPr>
          <a:xfrm>
            <a:off x="5630030" y="3226866"/>
            <a:ext cx="5732927" cy="528377"/>
            <a:chOff x="5621124" y="3905724"/>
            <a:chExt cx="6199401" cy="571370"/>
          </a:xfrm>
        </p:grpSpPr>
        <p:sp>
          <p:nvSpPr>
            <p:cNvPr id="33" name="Isosceles Triangle 73">
              <a:extLst>
                <a:ext uri="{FF2B5EF4-FFF2-40B4-BE49-F238E27FC236}">
                  <a16:creationId xmlns:a16="http://schemas.microsoft.com/office/drawing/2014/main" id="{83B98556-9518-D742-8F1A-97A6828632AA}"/>
                </a:ext>
              </a:extLst>
            </p:cNvPr>
            <p:cNvSpPr/>
            <p:nvPr/>
          </p:nvSpPr>
          <p:spPr>
            <a:xfrm rot="10800000">
              <a:off x="8595411" y="4197477"/>
              <a:ext cx="250825" cy="2796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GB" sz="2400">
                <a:solidFill>
                  <a:srgbClr val="FFFFFF"/>
                </a:solidFill>
                <a:latin typeface="Arial"/>
              </a:endParaRPr>
            </a:p>
          </p:txBody>
        </p:sp>
        <p:sp>
          <p:nvSpPr>
            <p:cNvPr id="34" name="Rectangle: Rounded Corners 43">
              <a:extLst>
                <a:ext uri="{FF2B5EF4-FFF2-40B4-BE49-F238E27FC236}">
                  <a16:creationId xmlns:a16="http://schemas.microsoft.com/office/drawing/2014/main" id="{61D2AC6D-76AD-6E49-8E23-0F7436C40B50}"/>
                </a:ext>
              </a:extLst>
            </p:cNvPr>
            <p:cNvSpPr/>
            <p:nvPr/>
          </p:nvSpPr>
          <p:spPr>
            <a:xfrm>
              <a:off x="5621124" y="3905724"/>
              <a:ext cx="6199401" cy="395668"/>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defRPr/>
              </a:pPr>
              <a:r>
                <a:rPr lang="en-US" sz="2000">
                  <a:solidFill>
                    <a:srgbClr val="FFFFFF"/>
                  </a:solidFill>
                  <a:latin typeface="Arial Narrow" panose="020B0606020202030204" pitchFamily="34" charset="0"/>
                </a:rPr>
                <a:t>Cancer cell with HRD</a:t>
              </a:r>
            </a:p>
          </p:txBody>
        </p:sp>
      </p:grpSp>
    </p:spTree>
    <p:extLst>
      <p:ext uri="{BB962C8B-B14F-4D97-AF65-F5344CB8AC3E}">
        <p14:creationId xmlns:p14="http://schemas.microsoft.com/office/powerpoint/2010/main" val="427972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90687" y="198705"/>
            <a:ext cx="11748916" cy="864403"/>
          </a:xfrm>
          <a:prstGeom prst="rect">
            <a:avLst/>
          </a:prstGeom>
        </p:spPr>
        <p:txBody>
          <a:bodyPr vert="horz" lIns="91351" tIns="45719" rIns="91351" bIns="45719" rtlCol="0" anchor="ctr">
            <a:noAutofit/>
          </a:bodyPr>
          <a:lstStyle>
            <a:lvl1pPr algn="l" defTabSz="456650" rtl="0" eaLnBrk="1" latinLnBrk="0" hangingPunct="1">
              <a:spcBef>
                <a:spcPct val="0"/>
              </a:spcBef>
              <a:buNone/>
              <a:defRPr sz="1800" b="1" i="0" kern="1200" cap="all" baseline="0">
                <a:solidFill>
                  <a:schemeClr val="accent1"/>
                </a:solidFill>
                <a:latin typeface="Arial"/>
                <a:ea typeface="+mj-ea"/>
                <a:cs typeface="Arial"/>
              </a:defRPr>
            </a:lvl1pPr>
          </a:lstStyle>
          <a:p>
            <a:pPr defTabSz="608803">
              <a:defRPr/>
            </a:pPr>
            <a:endParaRPr lang="en-GB" sz="3200" cap="none">
              <a:solidFill>
                <a:srgbClr val="830051"/>
              </a:solidFill>
            </a:endParaRPr>
          </a:p>
        </p:txBody>
      </p:sp>
      <p:sp>
        <p:nvSpPr>
          <p:cNvPr id="4" name="Footer Placeholder 3">
            <a:extLst>
              <a:ext uri="{FF2B5EF4-FFF2-40B4-BE49-F238E27FC236}">
                <a16:creationId xmlns:a16="http://schemas.microsoft.com/office/drawing/2014/main" id="{05C47257-5C46-1A44-96B6-5B29F7840F1F}"/>
              </a:ext>
            </a:extLst>
          </p:cNvPr>
          <p:cNvSpPr>
            <a:spLocks noGrp="1"/>
          </p:cNvSpPr>
          <p:nvPr>
            <p:ph type="ftr" sz="quarter" idx="10"/>
          </p:nvPr>
        </p:nvSpPr>
        <p:spPr/>
        <p:txBody>
          <a:bodyPr/>
          <a:lstStyle/>
          <a:p>
            <a:pPr defTabSz="609570">
              <a:defRPr/>
            </a:pPr>
            <a:r>
              <a:rPr lang="es-ES">
                <a:solidFill>
                  <a:srgbClr val="000000">
                    <a:lumMod val="50000"/>
                    <a:lumOff val="50000"/>
                  </a:srgbClr>
                </a:solidFill>
                <a:latin typeface="Arial"/>
              </a:rPr>
              <a:t>DSB=double strand break; HRR=homologous recombination repair</a:t>
            </a:r>
          </a:p>
          <a:p>
            <a:pPr defTabSz="609570">
              <a:defRPr/>
            </a:pPr>
            <a:r>
              <a:rPr lang="es-ES">
                <a:solidFill>
                  <a:srgbClr val="000000">
                    <a:lumMod val="50000"/>
                    <a:lumOff val="50000"/>
                  </a:srgbClr>
                </a:solidFill>
                <a:latin typeface="Arial"/>
              </a:rPr>
              <a:t>McCabe N et al. </a:t>
            </a:r>
            <a:r>
              <a:rPr lang="es-ES" err="1">
                <a:solidFill>
                  <a:srgbClr val="000000">
                    <a:lumMod val="50000"/>
                    <a:lumOff val="50000"/>
                  </a:srgbClr>
                </a:solidFill>
                <a:latin typeface="Arial"/>
              </a:rPr>
              <a:t>Cancer</a:t>
            </a:r>
            <a:r>
              <a:rPr lang="es-ES">
                <a:solidFill>
                  <a:srgbClr val="000000">
                    <a:lumMod val="50000"/>
                    <a:lumOff val="50000"/>
                  </a:srgbClr>
                </a:solidFill>
                <a:latin typeface="Arial"/>
              </a:rPr>
              <a:t> Res. 2006;66(16):8109-15</a:t>
            </a:r>
            <a:endParaRPr lang="en-GB">
              <a:solidFill>
                <a:srgbClr val="000000">
                  <a:lumMod val="50000"/>
                  <a:lumOff val="50000"/>
                </a:srgbClr>
              </a:solidFill>
              <a:latin typeface="Arial"/>
            </a:endParaRPr>
          </a:p>
        </p:txBody>
      </p:sp>
      <p:sp>
        <p:nvSpPr>
          <p:cNvPr id="14" name="Title 13">
            <a:extLst>
              <a:ext uri="{FF2B5EF4-FFF2-40B4-BE49-F238E27FC236}">
                <a16:creationId xmlns:a16="http://schemas.microsoft.com/office/drawing/2014/main" id="{10AC58CD-5CA3-4944-B3E7-5059FE66CF86}"/>
              </a:ext>
            </a:extLst>
          </p:cNvPr>
          <p:cNvSpPr>
            <a:spLocks noGrp="1"/>
          </p:cNvSpPr>
          <p:nvPr>
            <p:ph type="title"/>
          </p:nvPr>
        </p:nvSpPr>
        <p:spPr/>
        <p:txBody>
          <a:bodyPr/>
          <a:lstStyle/>
          <a:p>
            <a:r>
              <a:rPr lang="en-US"/>
              <a:t>DNA double stranded breaks are typically repaired by homologous recombination repair (HRR)</a:t>
            </a:r>
          </a:p>
        </p:txBody>
      </p:sp>
      <p:cxnSp>
        <p:nvCxnSpPr>
          <p:cNvPr id="99" name="Straight Connector 98"/>
          <p:cNvCxnSpPr/>
          <p:nvPr/>
        </p:nvCxnSpPr>
        <p:spPr bwMode="auto">
          <a:xfrm>
            <a:off x="6033847" y="5641536"/>
            <a:ext cx="1746956"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03" name="Straight Connector 102"/>
          <p:cNvCxnSpPr/>
          <p:nvPr/>
        </p:nvCxnSpPr>
        <p:spPr bwMode="auto">
          <a:xfrm>
            <a:off x="6365457" y="5451036"/>
            <a:ext cx="1408288"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nvGrpSpPr>
          <p:cNvPr id="5" name="Group 4"/>
          <p:cNvGrpSpPr/>
          <p:nvPr/>
        </p:nvGrpSpPr>
        <p:grpSpPr>
          <a:xfrm>
            <a:off x="2374448" y="1128187"/>
            <a:ext cx="5399299" cy="5078158"/>
            <a:chOff x="1103607" y="1402294"/>
            <a:chExt cx="3785893" cy="3560715"/>
          </a:xfrm>
        </p:grpSpPr>
        <p:sp>
          <p:nvSpPr>
            <p:cNvPr id="115" name="Oval 114"/>
            <p:cNvSpPr/>
            <p:nvPr/>
          </p:nvSpPr>
          <p:spPr bwMode="auto">
            <a:xfrm>
              <a:off x="3679296" y="4396318"/>
              <a:ext cx="85725" cy="136524"/>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sp>
          <p:nvSpPr>
            <p:cNvPr id="114" name="Oval 113"/>
            <p:cNvSpPr/>
            <p:nvPr/>
          </p:nvSpPr>
          <p:spPr bwMode="auto">
            <a:xfrm>
              <a:off x="2012950" y="4396318"/>
              <a:ext cx="85725" cy="136524"/>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98" name="Straight Connector 97"/>
            <p:cNvCxnSpPr/>
            <p:nvPr/>
          </p:nvCxnSpPr>
          <p:spPr bwMode="auto">
            <a:xfrm>
              <a:off x="1919817" y="4536017"/>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68" name="Oval 67"/>
            <p:cNvSpPr/>
            <p:nvPr/>
          </p:nvSpPr>
          <p:spPr bwMode="auto">
            <a:xfrm>
              <a:off x="2892425" y="3984626"/>
              <a:ext cx="85725" cy="136524"/>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67" name="Straight Connector 66"/>
            <p:cNvCxnSpPr/>
            <p:nvPr/>
          </p:nvCxnSpPr>
          <p:spPr bwMode="auto">
            <a:xfrm>
              <a:off x="3308879" y="4124326"/>
              <a:ext cx="323321"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6" name="Oval 5"/>
            <p:cNvSpPr/>
            <p:nvPr/>
          </p:nvSpPr>
          <p:spPr bwMode="auto">
            <a:xfrm>
              <a:off x="2892425" y="1834092"/>
              <a:ext cx="85725" cy="85725"/>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3" name="Straight Connector 2"/>
            <p:cNvCxnSpPr/>
            <p:nvPr/>
          </p:nvCxnSpPr>
          <p:spPr bwMode="auto">
            <a:xfrm>
              <a:off x="2791883" y="1738842"/>
              <a:ext cx="560917"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9" name="Straight Connector 8"/>
            <p:cNvCxnSpPr/>
            <p:nvPr/>
          </p:nvCxnSpPr>
          <p:spPr bwMode="auto">
            <a:xfrm>
              <a:off x="3541183" y="1738842"/>
              <a:ext cx="560917"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1" name="Straight Connector 10"/>
            <p:cNvCxnSpPr/>
            <p:nvPr/>
          </p:nvCxnSpPr>
          <p:spPr bwMode="auto">
            <a:xfrm>
              <a:off x="2791883" y="1830917"/>
              <a:ext cx="560917"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2" name="Straight Connector 11"/>
            <p:cNvCxnSpPr/>
            <p:nvPr/>
          </p:nvCxnSpPr>
          <p:spPr bwMode="auto">
            <a:xfrm>
              <a:off x="3541183" y="1830917"/>
              <a:ext cx="560917"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3" name="Straight Connector 12"/>
            <p:cNvCxnSpPr/>
            <p:nvPr/>
          </p:nvCxnSpPr>
          <p:spPr bwMode="auto">
            <a:xfrm>
              <a:off x="2791883" y="1922992"/>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5" name="Straight Connector 14"/>
            <p:cNvCxnSpPr/>
            <p:nvPr/>
          </p:nvCxnSpPr>
          <p:spPr bwMode="auto">
            <a:xfrm>
              <a:off x="2791883" y="2015067"/>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16" name="Oval 15"/>
            <p:cNvSpPr/>
            <p:nvPr/>
          </p:nvSpPr>
          <p:spPr bwMode="auto">
            <a:xfrm>
              <a:off x="2892425" y="2269067"/>
              <a:ext cx="85725" cy="85725"/>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17" name="Straight Connector 16"/>
            <p:cNvCxnSpPr/>
            <p:nvPr/>
          </p:nvCxnSpPr>
          <p:spPr bwMode="auto">
            <a:xfrm>
              <a:off x="2791883" y="2173817"/>
              <a:ext cx="652992"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8" name="Straight Connector 17"/>
            <p:cNvCxnSpPr/>
            <p:nvPr/>
          </p:nvCxnSpPr>
          <p:spPr bwMode="auto">
            <a:xfrm>
              <a:off x="3632200" y="2173817"/>
              <a:ext cx="469900"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9" name="Straight Connector 18"/>
            <p:cNvCxnSpPr/>
            <p:nvPr/>
          </p:nvCxnSpPr>
          <p:spPr bwMode="auto">
            <a:xfrm>
              <a:off x="2791883" y="2265892"/>
              <a:ext cx="468842"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20" name="Straight Connector 19"/>
            <p:cNvCxnSpPr/>
            <p:nvPr/>
          </p:nvCxnSpPr>
          <p:spPr bwMode="auto">
            <a:xfrm>
              <a:off x="3444875" y="2265892"/>
              <a:ext cx="657225"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23" name="Straight Connector 22"/>
            <p:cNvCxnSpPr/>
            <p:nvPr/>
          </p:nvCxnSpPr>
          <p:spPr bwMode="auto">
            <a:xfrm>
              <a:off x="2791883" y="2357967"/>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4" name="Straight Connector 23"/>
            <p:cNvCxnSpPr/>
            <p:nvPr/>
          </p:nvCxnSpPr>
          <p:spPr bwMode="auto">
            <a:xfrm>
              <a:off x="2791883" y="2450042"/>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30" name="Straight Connector 29"/>
            <p:cNvCxnSpPr/>
            <p:nvPr/>
          </p:nvCxnSpPr>
          <p:spPr bwMode="auto">
            <a:xfrm>
              <a:off x="2791883" y="3002492"/>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32" name="Straight Connector 31"/>
            <p:cNvCxnSpPr/>
            <p:nvPr/>
          </p:nvCxnSpPr>
          <p:spPr bwMode="auto">
            <a:xfrm>
              <a:off x="2791883" y="2662767"/>
              <a:ext cx="652992" cy="0"/>
            </a:xfrm>
            <a:prstGeom prst="line">
              <a:avLst/>
            </a:prstGeom>
            <a:solidFill>
              <a:schemeClr val="accent1"/>
            </a:solidFill>
            <a:ln w="28575" cap="flat" cmpd="sng" algn="ctr">
              <a:solidFill>
                <a:schemeClr val="accent3"/>
              </a:solidFill>
              <a:prstDash val="solid"/>
              <a:round/>
              <a:headEnd type="none" w="med" len="med"/>
              <a:tailEnd type="triangle" w="med" len="sm"/>
            </a:ln>
            <a:effectLst/>
          </p:spPr>
        </p:cxnSp>
        <p:cxnSp>
          <p:nvCxnSpPr>
            <p:cNvPr id="33" name="Straight Connector 32"/>
            <p:cNvCxnSpPr/>
            <p:nvPr/>
          </p:nvCxnSpPr>
          <p:spPr bwMode="auto">
            <a:xfrm>
              <a:off x="3541183" y="2662767"/>
              <a:ext cx="560917"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sp>
          <p:nvSpPr>
            <p:cNvPr id="39" name="Oval 38"/>
            <p:cNvSpPr/>
            <p:nvPr/>
          </p:nvSpPr>
          <p:spPr bwMode="auto">
            <a:xfrm>
              <a:off x="2892425" y="2755900"/>
              <a:ext cx="85725" cy="161925"/>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sp>
          <p:nvSpPr>
            <p:cNvPr id="31" name="Freeform 30"/>
            <p:cNvSpPr/>
            <p:nvPr/>
          </p:nvSpPr>
          <p:spPr>
            <a:xfrm>
              <a:off x="2794000" y="2755900"/>
              <a:ext cx="1301750" cy="161925"/>
            </a:xfrm>
            <a:custGeom>
              <a:avLst/>
              <a:gdLst>
                <a:gd name="connsiteX0" fmla="*/ 0 w 1301750"/>
                <a:gd name="connsiteY0" fmla="*/ 161925 h 161925"/>
                <a:gd name="connsiteX1" fmla="*/ 279400 w 1301750"/>
                <a:gd name="connsiteY1" fmla="*/ 161925 h 161925"/>
                <a:gd name="connsiteX2" fmla="*/ 377825 w 1301750"/>
                <a:gd name="connsiteY2" fmla="*/ 0 h 161925"/>
                <a:gd name="connsiteX3" fmla="*/ 835025 w 1301750"/>
                <a:gd name="connsiteY3" fmla="*/ 0 h 161925"/>
                <a:gd name="connsiteX4" fmla="*/ 927100 w 1301750"/>
                <a:gd name="connsiteY4" fmla="*/ 161925 h 161925"/>
                <a:gd name="connsiteX5" fmla="*/ 1301750 w 1301750"/>
                <a:gd name="connsiteY5"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61925">
                  <a:moveTo>
                    <a:pt x="0" y="161925"/>
                  </a:moveTo>
                  <a:lnTo>
                    <a:pt x="279400" y="161925"/>
                  </a:lnTo>
                  <a:lnTo>
                    <a:pt x="377825" y="0"/>
                  </a:lnTo>
                  <a:lnTo>
                    <a:pt x="835025" y="0"/>
                  </a:lnTo>
                  <a:lnTo>
                    <a:pt x="927100" y="161925"/>
                  </a:lnTo>
                  <a:lnTo>
                    <a:pt x="1301750" y="161925"/>
                  </a:lnTo>
                </a:path>
              </a:pathLst>
            </a:custGeom>
            <a:ln w="28575" cmpd="sng">
              <a:solidFill>
                <a:schemeClr val="accent4"/>
              </a:solidFill>
            </a:ln>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34" name="Straight Connector 33"/>
            <p:cNvCxnSpPr/>
            <p:nvPr/>
          </p:nvCxnSpPr>
          <p:spPr bwMode="auto">
            <a:xfrm>
              <a:off x="2791883" y="2754842"/>
              <a:ext cx="281517"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sp>
          <p:nvSpPr>
            <p:cNvPr id="38" name="Freeform 37"/>
            <p:cNvSpPr/>
            <p:nvPr/>
          </p:nvSpPr>
          <p:spPr>
            <a:xfrm>
              <a:off x="3463925" y="2755900"/>
              <a:ext cx="631825" cy="161925"/>
            </a:xfrm>
            <a:custGeom>
              <a:avLst/>
              <a:gdLst>
                <a:gd name="connsiteX0" fmla="*/ 600075 w 600075"/>
                <a:gd name="connsiteY0" fmla="*/ 0 h 161925"/>
                <a:gd name="connsiteX1" fmla="*/ 234950 w 600075"/>
                <a:gd name="connsiteY1" fmla="*/ 0 h 161925"/>
                <a:gd name="connsiteX2" fmla="*/ 136525 w 600075"/>
                <a:gd name="connsiteY2" fmla="*/ 161925 h 161925"/>
                <a:gd name="connsiteX3" fmla="*/ 0 w 600075"/>
                <a:gd name="connsiteY3" fmla="*/ 161925 h 161925"/>
                <a:gd name="connsiteX0" fmla="*/ 631825 w 631825"/>
                <a:gd name="connsiteY0" fmla="*/ 0 h 161925"/>
                <a:gd name="connsiteX1" fmla="*/ 266700 w 631825"/>
                <a:gd name="connsiteY1" fmla="*/ 0 h 161925"/>
                <a:gd name="connsiteX2" fmla="*/ 168275 w 631825"/>
                <a:gd name="connsiteY2" fmla="*/ 161925 h 161925"/>
                <a:gd name="connsiteX3" fmla="*/ 0 w 6318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631825" h="161925">
                  <a:moveTo>
                    <a:pt x="631825" y="0"/>
                  </a:moveTo>
                  <a:lnTo>
                    <a:pt x="266700" y="0"/>
                  </a:lnTo>
                  <a:lnTo>
                    <a:pt x="168275" y="161925"/>
                  </a:lnTo>
                  <a:lnTo>
                    <a:pt x="0" y="161925"/>
                  </a:lnTo>
                </a:path>
              </a:pathLst>
            </a:custGeom>
            <a:noFill/>
            <a:ln w="28575" cap="flat" cmpd="sng" algn="ctr">
              <a:solidFill>
                <a:schemeClr val="accent3"/>
              </a:solidFill>
              <a:prstDash val="solid"/>
              <a:round/>
              <a:headEnd type="none" w="med" len="med"/>
              <a:tailEnd type="triangle" w="med" len="sm"/>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41" name="Straight Connector 40"/>
            <p:cNvCxnSpPr/>
            <p:nvPr/>
          </p:nvCxnSpPr>
          <p:spPr bwMode="auto">
            <a:xfrm>
              <a:off x="2791883" y="3564467"/>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42" name="Oval 41"/>
            <p:cNvSpPr/>
            <p:nvPr/>
          </p:nvSpPr>
          <p:spPr bwMode="auto">
            <a:xfrm>
              <a:off x="2892425" y="3317875"/>
              <a:ext cx="85725" cy="161925"/>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sp>
          <p:nvSpPr>
            <p:cNvPr id="43" name="Freeform 42"/>
            <p:cNvSpPr/>
            <p:nvPr/>
          </p:nvSpPr>
          <p:spPr>
            <a:xfrm>
              <a:off x="2794000" y="3317875"/>
              <a:ext cx="1301750" cy="161925"/>
            </a:xfrm>
            <a:custGeom>
              <a:avLst/>
              <a:gdLst>
                <a:gd name="connsiteX0" fmla="*/ 0 w 1301750"/>
                <a:gd name="connsiteY0" fmla="*/ 161925 h 161925"/>
                <a:gd name="connsiteX1" fmla="*/ 279400 w 1301750"/>
                <a:gd name="connsiteY1" fmla="*/ 161925 h 161925"/>
                <a:gd name="connsiteX2" fmla="*/ 377825 w 1301750"/>
                <a:gd name="connsiteY2" fmla="*/ 0 h 161925"/>
                <a:gd name="connsiteX3" fmla="*/ 835025 w 1301750"/>
                <a:gd name="connsiteY3" fmla="*/ 0 h 161925"/>
                <a:gd name="connsiteX4" fmla="*/ 927100 w 1301750"/>
                <a:gd name="connsiteY4" fmla="*/ 161925 h 161925"/>
                <a:gd name="connsiteX5" fmla="*/ 1301750 w 1301750"/>
                <a:gd name="connsiteY5"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61925">
                  <a:moveTo>
                    <a:pt x="0" y="161925"/>
                  </a:moveTo>
                  <a:lnTo>
                    <a:pt x="279400" y="161925"/>
                  </a:lnTo>
                  <a:lnTo>
                    <a:pt x="377825" y="0"/>
                  </a:lnTo>
                  <a:lnTo>
                    <a:pt x="835025" y="0"/>
                  </a:lnTo>
                  <a:lnTo>
                    <a:pt x="927100" y="161925"/>
                  </a:lnTo>
                  <a:lnTo>
                    <a:pt x="1301750" y="161925"/>
                  </a:lnTo>
                </a:path>
              </a:pathLst>
            </a:custGeom>
            <a:ln w="28575" cmpd="sng">
              <a:solidFill>
                <a:schemeClr val="accent4"/>
              </a:solidFill>
            </a:ln>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44" name="Straight Connector 43"/>
            <p:cNvCxnSpPr/>
            <p:nvPr/>
          </p:nvCxnSpPr>
          <p:spPr bwMode="auto">
            <a:xfrm>
              <a:off x="2791883" y="3221567"/>
              <a:ext cx="545042" cy="0"/>
            </a:xfrm>
            <a:prstGeom prst="line">
              <a:avLst/>
            </a:prstGeom>
            <a:noFill/>
            <a:ln w="28575" cap="flat" cmpd="sng" algn="ctr">
              <a:solidFill>
                <a:schemeClr val="accent3"/>
              </a:solidFill>
              <a:prstDash val="solid"/>
              <a:round/>
              <a:headEnd type="none" w="med" len="med"/>
              <a:tailEnd type="triangle" w="med" len="sm"/>
            </a:ln>
            <a:effectLst/>
          </p:spPr>
        </p:cxnSp>
        <p:cxnSp>
          <p:nvCxnSpPr>
            <p:cNvPr id="45" name="Straight Connector 44"/>
            <p:cNvCxnSpPr/>
            <p:nvPr/>
          </p:nvCxnSpPr>
          <p:spPr bwMode="auto">
            <a:xfrm>
              <a:off x="3632200" y="3221567"/>
              <a:ext cx="469900"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sp>
          <p:nvSpPr>
            <p:cNvPr id="46" name="Freeform 45"/>
            <p:cNvSpPr/>
            <p:nvPr/>
          </p:nvSpPr>
          <p:spPr>
            <a:xfrm>
              <a:off x="3387725" y="3317875"/>
              <a:ext cx="708025" cy="161925"/>
            </a:xfrm>
            <a:custGeom>
              <a:avLst/>
              <a:gdLst>
                <a:gd name="connsiteX0" fmla="*/ 600075 w 600075"/>
                <a:gd name="connsiteY0" fmla="*/ 0 h 161925"/>
                <a:gd name="connsiteX1" fmla="*/ 234950 w 600075"/>
                <a:gd name="connsiteY1" fmla="*/ 0 h 161925"/>
                <a:gd name="connsiteX2" fmla="*/ 136525 w 600075"/>
                <a:gd name="connsiteY2" fmla="*/ 161925 h 161925"/>
                <a:gd name="connsiteX3" fmla="*/ 0 w 600075"/>
                <a:gd name="connsiteY3" fmla="*/ 161925 h 161925"/>
                <a:gd name="connsiteX0" fmla="*/ 631825 w 631825"/>
                <a:gd name="connsiteY0" fmla="*/ 0 h 161925"/>
                <a:gd name="connsiteX1" fmla="*/ 266700 w 631825"/>
                <a:gd name="connsiteY1" fmla="*/ 0 h 161925"/>
                <a:gd name="connsiteX2" fmla="*/ 168275 w 631825"/>
                <a:gd name="connsiteY2" fmla="*/ 161925 h 161925"/>
                <a:gd name="connsiteX3" fmla="*/ 0 w 631825"/>
                <a:gd name="connsiteY3" fmla="*/ 161925 h 161925"/>
                <a:gd name="connsiteX0" fmla="*/ 708025 w 708025"/>
                <a:gd name="connsiteY0" fmla="*/ 0 h 161925"/>
                <a:gd name="connsiteX1" fmla="*/ 342900 w 708025"/>
                <a:gd name="connsiteY1" fmla="*/ 0 h 161925"/>
                <a:gd name="connsiteX2" fmla="*/ 244475 w 708025"/>
                <a:gd name="connsiteY2" fmla="*/ 161925 h 161925"/>
                <a:gd name="connsiteX3" fmla="*/ 0 w 7080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708025" h="161925">
                  <a:moveTo>
                    <a:pt x="708025" y="0"/>
                  </a:moveTo>
                  <a:lnTo>
                    <a:pt x="342900" y="0"/>
                  </a:lnTo>
                  <a:lnTo>
                    <a:pt x="244475" y="161925"/>
                  </a:lnTo>
                  <a:lnTo>
                    <a:pt x="0" y="161925"/>
                  </a:lnTo>
                </a:path>
              </a:pathLst>
            </a:custGeom>
            <a:noFill/>
            <a:ln w="28575" cap="flat" cmpd="sng" algn="ctr">
              <a:solidFill>
                <a:schemeClr val="accent3"/>
              </a:solidFill>
              <a:prstDash val="solid"/>
              <a:round/>
              <a:headEnd type="none" w="med" len="med"/>
              <a:tailEnd type="triangle" w="med" len="sm"/>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49" name="Straight Connector 48"/>
            <p:cNvCxnSpPr/>
            <p:nvPr/>
          </p:nvCxnSpPr>
          <p:spPr bwMode="auto">
            <a:xfrm>
              <a:off x="3454400" y="3221567"/>
              <a:ext cx="86783" cy="0"/>
            </a:xfrm>
            <a:prstGeom prst="line">
              <a:avLst/>
            </a:prstGeom>
            <a:noFill/>
            <a:ln w="28575" cap="flat" cmpd="sng" algn="ctr">
              <a:solidFill>
                <a:schemeClr val="accent3"/>
              </a:solidFill>
              <a:prstDash val="solid"/>
              <a:round/>
              <a:headEnd type="none" w="med" len="med"/>
              <a:tailEnd type="triangle" w="med" len="sm"/>
            </a:ln>
            <a:effectLst/>
          </p:spPr>
        </p:cxnSp>
        <p:cxnSp>
          <p:nvCxnSpPr>
            <p:cNvPr id="51" name="Straight Connector 50"/>
            <p:cNvCxnSpPr/>
            <p:nvPr/>
          </p:nvCxnSpPr>
          <p:spPr bwMode="auto">
            <a:xfrm>
              <a:off x="3358092" y="3221567"/>
              <a:ext cx="86783" cy="0"/>
            </a:xfrm>
            <a:prstGeom prst="line">
              <a:avLst/>
            </a:prstGeom>
            <a:noFill/>
            <a:ln w="28575" cap="flat" cmpd="sng" algn="ctr">
              <a:solidFill>
                <a:schemeClr val="accent3"/>
              </a:solidFill>
              <a:prstDash val="solid"/>
              <a:round/>
              <a:headEnd type="none" w="med" len="med"/>
              <a:tailEnd type="triangle" w="med" len="sm"/>
            </a:ln>
            <a:effectLst/>
          </p:spPr>
        </p:cxnSp>
        <p:cxnSp>
          <p:nvCxnSpPr>
            <p:cNvPr id="52" name="Straight Connector 51"/>
            <p:cNvCxnSpPr/>
            <p:nvPr/>
          </p:nvCxnSpPr>
          <p:spPr bwMode="auto">
            <a:xfrm flipH="1">
              <a:off x="3169709" y="3478742"/>
              <a:ext cx="86783" cy="0"/>
            </a:xfrm>
            <a:prstGeom prst="line">
              <a:avLst/>
            </a:prstGeom>
            <a:noFill/>
            <a:ln w="28575" cap="flat" cmpd="sng" algn="ctr">
              <a:solidFill>
                <a:schemeClr val="accent3"/>
              </a:solidFill>
              <a:prstDash val="solid"/>
              <a:round/>
              <a:headEnd type="none" w="med" len="med"/>
              <a:tailEnd type="triangle" w="med" len="sm"/>
            </a:ln>
            <a:effectLst/>
          </p:spPr>
        </p:cxnSp>
        <p:cxnSp>
          <p:nvCxnSpPr>
            <p:cNvPr id="53" name="Straight Connector 52"/>
            <p:cNvCxnSpPr/>
            <p:nvPr/>
          </p:nvCxnSpPr>
          <p:spPr bwMode="auto">
            <a:xfrm flipH="1">
              <a:off x="3280833" y="3478742"/>
              <a:ext cx="86783" cy="0"/>
            </a:xfrm>
            <a:prstGeom prst="line">
              <a:avLst/>
            </a:prstGeom>
            <a:noFill/>
            <a:ln w="28575" cap="flat" cmpd="sng" algn="ctr">
              <a:solidFill>
                <a:schemeClr val="accent3"/>
              </a:solidFill>
              <a:prstDash val="solid"/>
              <a:round/>
              <a:headEnd type="none" w="med" len="med"/>
              <a:tailEnd type="triangle" w="med" len="sm"/>
            </a:ln>
            <a:effectLst/>
          </p:spPr>
        </p:cxnSp>
        <p:sp>
          <p:nvSpPr>
            <p:cNvPr id="54" name="Freeform 53"/>
            <p:cNvSpPr/>
            <p:nvPr/>
          </p:nvSpPr>
          <p:spPr>
            <a:xfrm>
              <a:off x="2790825" y="3311525"/>
              <a:ext cx="371475" cy="165100"/>
            </a:xfrm>
            <a:custGeom>
              <a:avLst/>
              <a:gdLst>
                <a:gd name="connsiteX0" fmla="*/ 0 w 371475"/>
                <a:gd name="connsiteY0" fmla="*/ 0 h 165100"/>
                <a:gd name="connsiteX1" fmla="*/ 282575 w 371475"/>
                <a:gd name="connsiteY1" fmla="*/ 0 h 165100"/>
                <a:gd name="connsiteX2" fmla="*/ 371475 w 371475"/>
                <a:gd name="connsiteY2" fmla="*/ 165100 h 165100"/>
              </a:gdLst>
              <a:ahLst/>
              <a:cxnLst>
                <a:cxn ang="0">
                  <a:pos x="connsiteX0" y="connsiteY0"/>
                </a:cxn>
                <a:cxn ang="0">
                  <a:pos x="connsiteX1" y="connsiteY1"/>
                </a:cxn>
                <a:cxn ang="0">
                  <a:pos x="connsiteX2" y="connsiteY2"/>
                </a:cxn>
              </a:cxnLst>
              <a:rect l="l" t="t" r="r" b="b"/>
              <a:pathLst>
                <a:path w="371475" h="165100">
                  <a:moveTo>
                    <a:pt x="0" y="0"/>
                  </a:moveTo>
                  <a:lnTo>
                    <a:pt x="282575" y="0"/>
                  </a:lnTo>
                  <a:lnTo>
                    <a:pt x="371475" y="165100"/>
                  </a:lnTo>
                </a:path>
              </a:pathLst>
            </a:custGeom>
            <a:ln w="28575" cmpd="sng">
              <a:solidFill>
                <a:srgbClr val="830051"/>
              </a:solidFill>
            </a:ln>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55" name="Straight Connector 54"/>
            <p:cNvCxnSpPr/>
            <p:nvPr/>
          </p:nvCxnSpPr>
          <p:spPr bwMode="auto">
            <a:xfrm>
              <a:off x="2791883" y="3910542"/>
              <a:ext cx="697442"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57" name="Straight Connector 56"/>
            <p:cNvCxnSpPr/>
            <p:nvPr/>
          </p:nvCxnSpPr>
          <p:spPr bwMode="auto">
            <a:xfrm>
              <a:off x="3489325" y="3910542"/>
              <a:ext cx="323321"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60" name="Straight Connector 59"/>
            <p:cNvCxnSpPr/>
            <p:nvPr/>
          </p:nvCxnSpPr>
          <p:spPr bwMode="auto">
            <a:xfrm>
              <a:off x="3812646" y="3910542"/>
              <a:ext cx="289454"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63" name="Straight Connector 62"/>
            <p:cNvCxnSpPr/>
            <p:nvPr/>
          </p:nvCxnSpPr>
          <p:spPr bwMode="auto">
            <a:xfrm>
              <a:off x="2791883" y="4183592"/>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64" name="Freeform 63"/>
            <p:cNvSpPr/>
            <p:nvPr/>
          </p:nvSpPr>
          <p:spPr>
            <a:xfrm>
              <a:off x="2794000" y="3984626"/>
              <a:ext cx="1301750" cy="139700"/>
            </a:xfrm>
            <a:custGeom>
              <a:avLst/>
              <a:gdLst>
                <a:gd name="connsiteX0" fmla="*/ 0 w 1301750"/>
                <a:gd name="connsiteY0" fmla="*/ 161925 h 161925"/>
                <a:gd name="connsiteX1" fmla="*/ 279400 w 1301750"/>
                <a:gd name="connsiteY1" fmla="*/ 161925 h 161925"/>
                <a:gd name="connsiteX2" fmla="*/ 377825 w 1301750"/>
                <a:gd name="connsiteY2" fmla="*/ 0 h 161925"/>
                <a:gd name="connsiteX3" fmla="*/ 835025 w 1301750"/>
                <a:gd name="connsiteY3" fmla="*/ 0 h 161925"/>
                <a:gd name="connsiteX4" fmla="*/ 927100 w 1301750"/>
                <a:gd name="connsiteY4" fmla="*/ 161925 h 161925"/>
                <a:gd name="connsiteX5" fmla="*/ 1301750 w 1301750"/>
                <a:gd name="connsiteY5" fmla="*/ 161925 h 161925"/>
                <a:gd name="connsiteX0" fmla="*/ 0 w 1301750"/>
                <a:gd name="connsiteY0" fmla="*/ 161925 h 165100"/>
                <a:gd name="connsiteX1" fmla="*/ 279400 w 1301750"/>
                <a:gd name="connsiteY1" fmla="*/ 161925 h 165100"/>
                <a:gd name="connsiteX2" fmla="*/ 377825 w 1301750"/>
                <a:gd name="connsiteY2" fmla="*/ 0 h 165100"/>
                <a:gd name="connsiteX3" fmla="*/ 835025 w 1301750"/>
                <a:gd name="connsiteY3" fmla="*/ 0 h 165100"/>
                <a:gd name="connsiteX4" fmla="*/ 1127125 w 1301750"/>
                <a:gd name="connsiteY4" fmla="*/ 165100 h 165100"/>
                <a:gd name="connsiteX5" fmla="*/ 1301750 w 1301750"/>
                <a:gd name="connsiteY5" fmla="*/ 161925 h 165100"/>
                <a:gd name="connsiteX0" fmla="*/ 0 w 1301750"/>
                <a:gd name="connsiteY0" fmla="*/ 161925 h 165100"/>
                <a:gd name="connsiteX1" fmla="*/ 279400 w 1301750"/>
                <a:gd name="connsiteY1" fmla="*/ 161925 h 165100"/>
                <a:gd name="connsiteX2" fmla="*/ 377825 w 1301750"/>
                <a:gd name="connsiteY2" fmla="*/ 0 h 165100"/>
                <a:gd name="connsiteX3" fmla="*/ 968375 w 1301750"/>
                <a:gd name="connsiteY3" fmla="*/ 28575 h 165100"/>
                <a:gd name="connsiteX4" fmla="*/ 1127125 w 1301750"/>
                <a:gd name="connsiteY4" fmla="*/ 165100 h 165100"/>
                <a:gd name="connsiteX5" fmla="*/ 1301750 w 1301750"/>
                <a:gd name="connsiteY5" fmla="*/ 161925 h 165100"/>
                <a:gd name="connsiteX0" fmla="*/ 0 w 1301750"/>
                <a:gd name="connsiteY0" fmla="*/ 136525 h 139700"/>
                <a:gd name="connsiteX1" fmla="*/ 279400 w 1301750"/>
                <a:gd name="connsiteY1" fmla="*/ 136525 h 139700"/>
                <a:gd name="connsiteX2" fmla="*/ 546100 w 1301750"/>
                <a:gd name="connsiteY2" fmla="*/ 0 h 139700"/>
                <a:gd name="connsiteX3" fmla="*/ 968375 w 1301750"/>
                <a:gd name="connsiteY3" fmla="*/ 3175 h 139700"/>
                <a:gd name="connsiteX4" fmla="*/ 1127125 w 1301750"/>
                <a:gd name="connsiteY4" fmla="*/ 139700 h 139700"/>
                <a:gd name="connsiteX5" fmla="*/ 1301750 w 1301750"/>
                <a:gd name="connsiteY5" fmla="*/ 136525 h 139700"/>
                <a:gd name="connsiteX0" fmla="*/ 0 w 1301750"/>
                <a:gd name="connsiteY0" fmla="*/ 136525 h 139700"/>
                <a:gd name="connsiteX1" fmla="*/ 355600 w 1301750"/>
                <a:gd name="connsiteY1" fmla="*/ 136525 h 139700"/>
                <a:gd name="connsiteX2" fmla="*/ 546100 w 1301750"/>
                <a:gd name="connsiteY2" fmla="*/ 0 h 139700"/>
                <a:gd name="connsiteX3" fmla="*/ 968375 w 1301750"/>
                <a:gd name="connsiteY3" fmla="*/ 3175 h 139700"/>
                <a:gd name="connsiteX4" fmla="*/ 1127125 w 1301750"/>
                <a:gd name="connsiteY4" fmla="*/ 139700 h 139700"/>
                <a:gd name="connsiteX5" fmla="*/ 1301750 w 1301750"/>
                <a:gd name="connsiteY5" fmla="*/ 136525 h 139700"/>
                <a:gd name="connsiteX0" fmla="*/ 0 w 1301750"/>
                <a:gd name="connsiteY0" fmla="*/ 136525 h 139700"/>
                <a:gd name="connsiteX1" fmla="*/ 355600 w 1301750"/>
                <a:gd name="connsiteY1" fmla="*/ 136525 h 139700"/>
                <a:gd name="connsiteX2" fmla="*/ 533400 w 1301750"/>
                <a:gd name="connsiteY2" fmla="*/ 0 h 139700"/>
                <a:gd name="connsiteX3" fmla="*/ 968375 w 1301750"/>
                <a:gd name="connsiteY3" fmla="*/ 3175 h 139700"/>
                <a:gd name="connsiteX4" fmla="*/ 1127125 w 1301750"/>
                <a:gd name="connsiteY4" fmla="*/ 139700 h 139700"/>
                <a:gd name="connsiteX5" fmla="*/ 1301750 w 1301750"/>
                <a:gd name="connsiteY5" fmla="*/ 136525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750" h="139700">
                  <a:moveTo>
                    <a:pt x="0" y="136525"/>
                  </a:moveTo>
                  <a:lnTo>
                    <a:pt x="355600" y="136525"/>
                  </a:lnTo>
                  <a:lnTo>
                    <a:pt x="533400" y="0"/>
                  </a:lnTo>
                  <a:lnTo>
                    <a:pt x="968375" y="3175"/>
                  </a:lnTo>
                  <a:lnTo>
                    <a:pt x="1127125" y="139700"/>
                  </a:lnTo>
                  <a:lnTo>
                    <a:pt x="1301750" y="136525"/>
                  </a:lnTo>
                </a:path>
              </a:pathLst>
            </a:custGeom>
            <a:ln w="28575" cmpd="sng">
              <a:solidFill>
                <a:schemeClr val="accent4"/>
              </a:solidFill>
            </a:ln>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sp>
          <p:nvSpPr>
            <p:cNvPr id="65" name="Freeform 64"/>
            <p:cNvSpPr/>
            <p:nvPr/>
          </p:nvSpPr>
          <p:spPr>
            <a:xfrm>
              <a:off x="2790825" y="3984625"/>
              <a:ext cx="523875" cy="136525"/>
            </a:xfrm>
            <a:custGeom>
              <a:avLst/>
              <a:gdLst>
                <a:gd name="connsiteX0" fmla="*/ 0 w 371475"/>
                <a:gd name="connsiteY0" fmla="*/ 0 h 165100"/>
                <a:gd name="connsiteX1" fmla="*/ 282575 w 371475"/>
                <a:gd name="connsiteY1" fmla="*/ 0 h 165100"/>
                <a:gd name="connsiteX2" fmla="*/ 371475 w 371475"/>
                <a:gd name="connsiteY2" fmla="*/ 165100 h 165100"/>
                <a:gd name="connsiteX0" fmla="*/ 0 w 371475"/>
                <a:gd name="connsiteY0" fmla="*/ 0 h 165100"/>
                <a:gd name="connsiteX1" fmla="*/ 349250 w 371475"/>
                <a:gd name="connsiteY1" fmla="*/ 0 h 165100"/>
                <a:gd name="connsiteX2" fmla="*/ 371475 w 371475"/>
                <a:gd name="connsiteY2" fmla="*/ 165100 h 165100"/>
                <a:gd name="connsiteX0" fmla="*/ 0 w 523875"/>
                <a:gd name="connsiteY0" fmla="*/ 0 h 136525"/>
                <a:gd name="connsiteX1" fmla="*/ 349250 w 523875"/>
                <a:gd name="connsiteY1" fmla="*/ 0 h 136525"/>
                <a:gd name="connsiteX2" fmla="*/ 523875 w 523875"/>
                <a:gd name="connsiteY2" fmla="*/ 136525 h 136525"/>
              </a:gdLst>
              <a:ahLst/>
              <a:cxnLst>
                <a:cxn ang="0">
                  <a:pos x="connsiteX0" y="connsiteY0"/>
                </a:cxn>
                <a:cxn ang="0">
                  <a:pos x="connsiteX1" y="connsiteY1"/>
                </a:cxn>
                <a:cxn ang="0">
                  <a:pos x="connsiteX2" y="connsiteY2"/>
                </a:cxn>
              </a:cxnLst>
              <a:rect l="l" t="t" r="r" b="b"/>
              <a:pathLst>
                <a:path w="523875" h="136525">
                  <a:moveTo>
                    <a:pt x="0" y="0"/>
                  </a:moveTo>
                  <a:lnTo>
                    <a:pt x="349250" y="0"/>
                  </a:lnTo>
                  <a:lnTo>
                    <a:pt x="523875" y="136525"/>
                  </a:lnTo>
                </a:path>
              </a:pathLst>
            </a:custGeom>
            <a:ln w="28575" cmpd="sng">
              <a:solidFill>
                <a:srgbClr val="830051"/>
              </a:solidFill>
            </a:ln>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sp>
          <p:nvSpPr>
            <p:cNvPr id="66" name="Freeform 65"/>
            <p:cNvSpPr/>
            <p:nvPr/>
          </p:nvSpPr>
          <p:spPr>
            <a:xfrm>
              <a:off x="3584575" y="3983568"/>
              <a:ext cx="511175" cy="140758"/>
            </a:xfrm>
            <a:custGeom>
              <a:avLst/>
              <a:gdLst>
                <a:gd name="connsiteX0" fmla="*/ 600075 w 600075"/>
                <a:gd name="connsiteY0" fmla="*/ 0 h 161925"/>
                <a:gd name="connsiteX1" fmla="*/ 234950 w 600075"/>
                <a:gd name="connsiteY1" fmla="*/ 0 h 161925"/>
                <a:gd name="connsiteX2" fmla="*/ 136525 w 600075"/>
                <a:gd name="connsiteY2" fmla="*/ 161925 h 161925"/>
                <a:gd name="connsiteX3" fmla="*/ 0 w 600075"/>
                <a:gd name="connsiteY3" fmla="*/ 161925 h 161925"/>
                <a:gd name="connsiteX0" fmla="*/ 631825 w 631825"/>
                <a:gd name="connsiteY0" fmla="*/ 0 h 161925"/>
                <a:gd name="connsiteX1" fmla="*/ 266700 w 631825"/>
                <a:gd name="connsiteY1" fmla="*/ 0 h 161925"/>
                <a:gd name="connsiteX2" fmla="*/ 168275 w 631825"/>
                <a:gd name="connsiteY2" fmla="*/ 161925 h 161925"/>
                <a:gd name="connsiteX3" fmla="*/ 0 w 631825"/>
                <a:gd name="connsiteY3" fmla="*/ 161925 h 161925"/>
                <a:gd name="connsiteX0" fmla="*/ 631825 w 631825"/>
                <a:gd name="connsiteY0" fmla="*/ 3737 h 165662"/>
                <a:gd name="connsiteX1" fmla="*/ 423675 w 631825"/>
                <a:gd name="connsiteY1" fmla="*/ 0 h 165662"/>
                <a:gd name="connsiteX2" fmla="*/ 168275 w 631825"/>
                <a:gd name="connsiteY2" fmla="*/ 165662 h 165662"/>
                <a:gd name="connsiteX3" fmla="*/ 0 w 631825"/>
                <a:gd name="connsiteY3" fmla="*/ 165662 h 165662"/>
                <a:gd name="connsiteX0" fmla="*/ 631825 w 631825"/>
                <a:gd name="connsiteY0" fmla="*/ 3737 h 165662"/>
                <a:gd name="connsiteX1" fmla="*/ 423675 w 631825"/>
                <a:gd name="connsiteY1" fmla="*/ 0 h 165662"/>
                <a:gd name="connsiteX2" fmla="*/ 199670 w 631825"/>
                <a:gd name="connsiteY2" fmla="*/ 165662 h 165662"/>
                <a:gd name="connsiteX3" fmla="*/ 0 w 631825"/>
                <a:gd name="connsiteY3" fmla="*/ 165662 h 165662"/>
              </a:gdLst>
              <a:ahLst/>
              <a:cxnLst>
                <a:cxn ang="0">
                  <a:pos x="connsiteX0" y="connsiteY0"/>
                </a:cxn>
                <a:cxn ang="0">
                  <a:pos x="connsiteX1" y="connsiteY1"/>
                </a:cxn>
                <a:cxn ang="0">
                  <a:pos x="connsiteX2" y="connsiteY2"/>
                </a:cxn>
                <a:cxn ang="0">
                  <a:pos x="connsiteX3" y="connsiteY3"/>
                </a:cxn>
              </a:cxnLst>
              <a:rect l="l" t="t" r="r" b="b"/>
              <a:pathLst>
                <a:path w="631825" h="165662">
                  <a:moveTo>
                    <a:pt x="631825" y="3737"/>
                  </a:moveTo>
                  <a:lnTo>
                    <a:pt x="423675" y="0"/>
                  </a:lnTo>
                  <a:lnTo>
                    <a:pt x="199670" y="165662"/>
                  </a:lnTo>
                  <a:lnTo>
                    <a:pt x="0" y="165662"/>
                  </a:lnTo>
                </a:path>
              </a:pathLst>
            </a:custGeom>
            <a:noFill/>
            <a:ln w="28575" cap="flat" cmpd="sng" algn="ctr">
              <a:solidFill>
                <a:schemeClr val="accent3"/>
              </a:solidFill>
              <a:prstDash val="solid"/>
              <a:round/>
              <a:headEnd type="none" w="med" len="med"/>
              <a:tailEnd type="none" w="med" len="sm"/>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2400" b="1">
                <a:solidFill>
                  <a:srgbClr val="000000"/>
                </a:solidFill>
                <a:latin typeface="Arial" charset="0"/>
              </a:endParaRPr>
            </a:p>
          </p:txBody>
        </p:sp>
        <p:cxnSp>
          <p:nvCxnSpPr>
            <p:cNvPr id="69" name="Straight Connector 68"/>
            <p:cNvCxnSpPr/>
            <p:nvPr/>
          </p:nvCxnSpPr>
          <p:spPr bwMode="auto">
            <a:xfrm>
              <a:off x="3230034" y="3776133"/>
              <a:ext cx="0" cy="118530"/>
            </a:xfrm>
            <a:prstGeom prst="line">
              <a:avLst/>
            </a:prstGeom>
            <a:noFill/>
            <a:ln w="19050" cap="flat" cmpd="sng" algn="ctr">
              <a:solidFill>
                <a:schemeClr val="accent2"/>
              </a:solidFill>
              <a:prstDash val="solid"/>
              <a:round/>
              <a:headEnd type="none" w="med" len="med"/>
              <a:tailEnd type="triangle" w="med" len="sm"/>
            </a:ln>
            <a:effectLst/>
          </p:spPr>
        </p:cxnSp>
        <p:cxnSp>
          <p:nvCxnSpPr>
            <p:cNvPr id="71" name="Straight Connector 70"/>
            <p:cNvCxnSpPr/>
            <p:nvPr/>
          </p:nvCxnSpPr>
          <p:spPr bwMode="auto">
            <a:xfrm>
              <a:off x="3833284" y="3776133"/>
              <a:ext cx="0" cy="118530"/>
            </a:xfrm>
            <a:prstGeom prst="line">
              <a:avLst/>
            </a:prstGeom>
            <a:noFill/>
            <a:ln w="19050" cap="flat" cmpd="sng" algn="ctr">
              <a:solidFill>
                <a:schemeClr val="accent2"/>
              </a:solidFill>
              <a:prstDash val="solid"/>
              <a:round/>
              <a:headEnd type="none" w="med" len="med"/>
              <a:tailEnd type="triangle" w="med" len="sm"/>
            </a:ln>
            <a:effectLst/>
          </p:spPr>
        </p:cxnSp>
        <p:cxnSp>
          <p:nvCxnSpPr>
            <p:cNvPr id="72" name="Straight Connector 71"/>
            <p:cNvCxnSpPr/>
            <p:nvPr/>
          </p:nvCxnSpPr>
          <p:spPr bwMode="auto">
            <a:xfrm flipV="1">
              <a:off x="3230034" y="4139142"/>
              <a:ext cx="0" cy="118530"/>
            </a:xfrm>
            <a:prstGeom prst="line">
              <a:avLst/>
            </a:prstGeom>
            <a:noFill/>
            <a:ln w="19050" cap="flat" cmpd="sng" algn="ctr">
              <a:solidFill>
                <a:schemeClr val="accent2"/>
              </a:solidFill>
              <a:prstDash val="solid"/>
              <a:round/>
              <a:headEnd type="none" w="med" len="med"/>
              <a:tailEnd type="triangle" w="med" len="sm"/>
            </a:ln>
            <a:effectLst/>
          </p:spPr>
        </p:cxnSp>
        <p:cxnSp>
          <p:nvCxnSpPr>
            <p:cNvPr id="73" name="Straight Connector 72"/>
            <p:cNvCxnSpPr/>
            <p:nvPr/>
          </p:nvCxnSpPr>
          <p:spPr bwMode="auto">
            <a:xfrm flipV="1">
              <a:off x="3833284" y="4139142"/>
              <a:ext cx="0" cy="118530"/>
            </a:xfrm>
            <a:prstGeom prst="line">
              <a:avLst/>
            </a:prstGeom>
            <a:noFill/>
            <a:ln w="19050" cap="flat" cmpd="sng" algn="ctr">
              <a:solidFill>
                <a:schemeClr val="accent2"/>
              </a:solidFill>
              <a:prstDash val="solid"/>
              <a:round/>
              <a:headEnd type="none" w="med" len="med"/>
              <a:tailEnd type="triangle" w="med" len="sm"/>
            </a:ln>
            <a:effectLst/>
          </p:spPr>
        </p:cxnSp>
        <p:cxnSp>
          <p:nvCxnSpPr>
            <p:cNvPr id="74" name="Straight Connector 73"/>
            <p:cNvCxnSpPr/>
            <p:nvPr/>
          </p:nvCxnSpPr>
          <p:spPr bwMode="auto">
            <a:xfrm>
              <a:off x="3067730" y="4056592"/>
              <a:ext cx="130175" cy="0"/>
            </a:xfrm>
            <a:prstGeom prst="line">
              <a:avLst/>
            </a:prstGeom>
            <a:noFill/>
            <a:ln w="19050" cap="flat" cmpd="sng" algn="ctr">
              <a:solidFill>
                <a:schemeClr val="accent5">
                  <a:lumMod val="75000"/>
                </a:schemeClr>
              </a:solidFill>
              <a:prstDash val="solid"/>
              <a:round/>
              <a:headEnd type="none" w="med" len="med"/>
              <a:tailEnd type="triangle" w="med" len="sm"/>
            </a:ln>
            <a:effectLst/>
          </p:spPr>
        </p:cxnSp>
        <p:cxnSp>
          <p:nvCxnSpPr>
            <p:cNvPr id="76" name="Straight Connector 75"/>
            <p:cNvCxnSpPr/>
            <p:nvPr/>
          </p:nvCxnSpPr>
          <p:spPr bwMode="auto">
            <a:xfrm flipH="1">
              <a:off x="3267075" y="4056592"/>
              <a:ext cx="130175" cy="0"/>
            </a:xfrm>
            <a:prstGeom prst="line">
              <a:avLst/>
            </a:prstGeom>
            <a:noFill/>
            <a:ln w="19050" cap="flat" cmpd="sng" algn="ctr">
              <a:solidFill>
                <a:schemeClr val="accent5">
                  <a:lumMod val="75000"/>
                </a:schemeClr>
              </a:solidFill>
              <a:prstDash val="solid"/>
              <a:round/>
              <a:headEnd type="none" w="med" len="med"/>
              <a:tailEnd type="triangle" w="med" len="sm"/>
            </a:ln>
            <a:effectLst/>
          </p:spPr>
        </p:cxnSp>
        <p:cxnSp>
          <p:nvCxnSpPr>
            <p:cNvPr id="77" name="Straight Connector 76"/>
            <p:cNvCxnSpPr/>
            <p:nvPr/>
          </p:nvCxnSpPr>
          <p:spPr bwMode="auto">
            <a:xfrm>
              <a:off x="3672946" y="4056592"/>
              <a:ext cx="130175" cy="0"/>
            </a:xfrm>
            <a:prstGeom prst="line">
              <a:avLst/>
            </a:prstGeom>
            <a:noFill/>
            <a:ln w="19050" cap="flat" cmpd="sng" algn="ctr">
              <a:solidFill>
                <a:schemeClr val="accent5">
                  <a:lumMod val="75000"/>
                </a:schemeClr>
              </a:solidFill>
              <a:prstDash val="solid"/>
              <a:round/>
              <a:headEnd type="none" w="med" len="med"/>
              <a:tailEnd type="triangle" w="med" len="sm"/>
            </a:ln>
            <a:effectLst/>
          </p:spPr>
        </p:cxnSp>
        <p:cxnSp>
          <p:nvCxnSpPr>
            <p:cNvPr id="78" name="Straight Connector 77"/>
            <p:cNvCxnSpPr/>
            <p:nvPr/>
          </p:nvCxnSpPr>
          <p:spPr bwMode="auto">
            <a:xfrm flipH="1">
              <a:off x="3872291" y="4056592"/>
              <a:ext cx="130175" cy="0"/>
            </a:xfrm>
            <a:prstGeom prst="line">
              <a:avLst/>
            </a:prstGeom>
            <a:noFill/>
            <a:ln w="19050" cap="flat" cmpd="sng" algn="ctr">
              <a:solidFill>
                <a:schemeClr val="accent5">
                  <a:lumMod val="75000"/>
                </a:schemeClr>
              </a:solidFill>
              <a:prstDash val="solid"/>
              <a:round/>
              <a:headEnd type="none" w="med" len="med"/>
              <a:tailEnd type="triangle" w="med" len="sm"/>
            </a:ln>
            <a:effectLst/>
          </p:spPr>
        </p:cxnSp>
        <p:cxnSp>
          <p:nvCxnSpPr>
            <p:cNvPr id="79" name="Straight Connector 78"/>
            <p:cNvCxnSpPr/>
            <p:nvPr/>
          </p:nvCxnSpPr>
          <p:spPr bwMode="auto">
            <a:xfrm>
              <a:off x="1919817" y="4323292"/>
              <a:ext cx="697442"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80" name="Straight Connector 79"/>
            <p:cNvCxnSpPr/>
            <p:nvPr/>
          </p:nvCxnSpPr>
          <p:spPr bwMode="auto">
            <a:xfrm>
              <a:off x="2617259" y="4323292"/>
              <a:ext cx="433916"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81" name="Straight Connector 80"/>
            <p:cNvCxnSpPr/>
            <p:nvPr/>
          </p:nvCxnSpPr>
          <p:spPr bwMode="auto">
            <a:xfrm>
              <a:off x="3051175" y="4323292"/>
              <a:ext cx="178859"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85" name="Straight Connector 84"/>
            <p:cNvCxnSpPr/>
            <p:nvPr/>
          </p:nvCxnSpPr>
          <p:spPr bwMode="auto">
            <a:xfrm>
              <a:off x="1919817" y="4393142"/>
              <a:ext cx="350308"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86" name="Straight Connector 85"/>
            <p:cNvCxnSpPr/>
            <p:nvPr/>
          </p:nvCxnSpPr>
          <p:spPr bwMode="auto">
            <a:xfrm>
              <a:off x="2270125" y="4393142"/>
              <a:ext cx="78105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87" name="Straight Connector 86"/>
            <p:cNvCxnSpPr/>
            <p:nvPr/>
          </p:nvCxnSpPr>
          <p:spPr bwMode="auto">
            <a:xfrm>
              <a:off x="3051175" y="4393142"/>
              <a:ext cx="178859"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92" name="Straight Connector 91"/>
            <p:cNvCxnSpPr/>
            <p:nvPr/>
          </p:nvCxnSpPr>
          <p:spPr bwMode="auto">
            <a:xfrm>
              <a:off x="1919817" y="4612217"/>
              <a:ext cx="1310217"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94" name="Straight Connector 93"/>
            <p:cNvCxnSpPr/>
            <p:nvPr/>
          </p:nvCxnSpPr>
          <p:spPr bwMode="auto">
            <a:xfrm>
              <a:off x="2872316" y="4536017"/>
              <a:ext cx="178859"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95" name="Straight Connector 94"/>
            <p:cNvCxnSpPr/>
            <p:nvPr/>
          </p:nvCxnSpPr>
          <p:spPr bwMode="auto">
            <a:xfrm>
              <a:off x="2180695" y="4536017"/>
              <a:ext cx="89430"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00" name="Straight Connector 99"/>
            <p:cNvCxnSpPr/>
            <p:nvPr/>
          </p:nvCxnSpPr>
          <p:spPr bwMode="auto">
            <a:xfrm>
              <a:off x="3584575" y="4323292"/>
              <a:ext cx="697442"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01" name="Straight Connector 100"/>
            <p:cNvCxnSpPr/>
            <p:nvPr/>
          </p:nvCxnSpPr>
          <p:spPr bwMode="auto">
            <a:xfrm>
              <a:off x="4282017" y="4323292"/>
              <a:ext cx="607483"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02" name="Straight Connector 101"/>
            <p:cNvCxnSpPr/>
            <p:nvPr/>
          </p:nvCxnSpPr>
          <p:spPr bwMode="auto">
            <a:xfrm>
              <a:off x="3584575" y="4393142"/>
              <a:ext cx="260878"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04" name="Straight Connector 103"/>
            <p:cNvCxnSpPr/>
            <p:nvPr/>
          </p:nvCxnSpPr>
          <p:spPr bwMode="auto">
            <a:xfrm>
              <a:off x="4368800" y="4536017"/>
              <a:ext cx="347133"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05" name="Straight Connector 104"/>
            <p:cNvCxnSpPr/>
            <p:nvPr/>
          </p:nvCxnSpPr>
          <p:spPr bwMode="auto">
            <a:xfrm>
              <a:off x="3845453" y="4536017"/>
              <a:ext cx="89430"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cxnSp>
          <p:nvCxnSpPr>
            <p:cNvPr id="110" name="Straight Connector 109"/>
            <p:cNvCxnSpPr/>
            <p:nvPr/>
          </p:nvCxnSpPr>
          <p:spPr bwMode="auto">
            <a:xfrm>
              <a:off x="3584575" y="4612217"/>
              <a:ext cx="517525"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11" name="Straight Connector 110"/>
            <p:cNvCxnSpPr/>
            <p:nvPr/>
          </p:nvCxnSpPr>
          <p:spPr bwMode="auto">
            <a:xfrm>
              <a:off x="4098925" y="4612217"/>
              <a:ext cx="790575" cy="0"/>
            </a:xfrm>
            <a:prstGeom prst="line">
              <a:avLst/>
            </a:prstGeom>
            <a:solidFill>
              <a:schemeClr val="accent1"/>
            </a:solidFill>
            <a:ln w="28575" cap="flat" cmpd="sng" algn="ctr">
              <a:solidFill>
                <a:schemeClr val="accent3"/>
              </a:solidFill>
              <a:prstDash val="solid"/>
              <a:round/>
              <a:headEnd type="none" w="med" len="med"/>
              <a:tailEnd type="none" w="med" len="med"/>
            </a:ln>
            <a:effectLst/>
          </p:spPr>
        </p:cxnSp>
        <p:sp>
          <p:nvSpPr>
            <p:cNvPr id="116" name="TextBox 115"/>
            <p:cNvSpPr txBox="1"/>
            <p:nvPr/>
          </p:nvSpPr>
          <p:spPr>
            <a:xfrm>
              <a:off x="3244690" y="1402294"/>
              <a:ext cx="400367" cy="223046"/>
            </a:xfrm>
            <a:prstGeom prst="rect">
              <a:avLst/>
            </a:prstGeom>
            <a:noFill/>
          </p:spPr>
          <p:txBody>
            <a:bodyPr wrap="none" rtlCol="0">
              <a:spAutoFit/>
            </a:bodyPr>
            <a:lstStyle/>
            <a:p>
              <a:pPr algn="ctr" defTabSz="609555">
                <a:defRPr/>
              </a:pPr>
              <a:r>
                <a:rPr lang="en-US" sz="1467">
                  <a:solidFill>
                    <a:srgbClr val="000000"/>
                  </a:solidFill>
                  <a:latin typeface="Arial"/>
                </a:rPr>
                <a:t>DSB</a:t>
              </a:r>
            </a:p>
          </p:txBody>
        </p:sp>
        <p:cxnSp>
          <p:nvCxnSpPr>
            <p:cNvPr id="117" name="Straight Connector 116"/>
            <p:cNvCxnSpPr/>
            <p:nvPr/>
          </p:nvCxnSpPr>
          <p:spPr bwMode="auto">
            <a:xfrm>
              <a:off x="3454400" y="1620312"/>
              <a:ext cx="0" cy="118530"/>
            </a:xfrm>
            <a:prstGeom prst="line">
              <a:avLst/>
            </a:prstGeom>
            <a:noFill/>
            <a:ln w="19050" cap="flat" cmpd="sng" algn="ctr">
              <a:solidFill>
                <a:schemeClr val="accent2"/>
              </a:solidFill>
              <a:prstDash val="solid"/>
              <a:round/>
              <a:headEnd type="none" w="med" len="med"/>
              <a:tailEnd type="triangle" w="med" len="sm"/>
            </a:ln>
            <a:effectLst/>
          </p:spPr>
        </p:cxnSp>
        <p:sp>
          <p:nvSpPr>
            <p:cNvPr id="118" name="TextBox 117"/>
            <p:cNvSpPr txBox="1"/>
            <p:nvPr/>
          </p:nvSpPr>
          <p:spPr>
            <a:xfrm>
              <a:off x="2066872" y="1899718"/>
              <a:ext cx="660011" cy="215808"/>
            </a:xfrm>
            <a:prstGeom prst="rect">
              <a:avLst/>
            </a:prstGeom>
            <a:noFill/>
          </p:spPr>
          <p:txBody>
            <a:bodyPr wrap="none" rtlCol="0">
              <a:spAutoFit/>
            </a:bodyPr>
            <a:lstStyle/>
            <a:p>
              <a:pPr algn="r" defTabSz="609555">
                <a:defRPr/>
              </a:pPr>
              <a:r>
                <a:rPr lang="en-US" sz="1400">
                  <a:solidFill>
                    <a:srgbClr val="000000"/>
                  </a:solidFill>
                  <a:latin typeface="Arial"/>
                </a:rPr>
                <a:t>Detection</a:t>
              </a:r>
            </a:p>
          </p:txBody>
        </p:sp>
        <p:sp>
          <p:nvSpPr>
            <p:cNvPr id="119" name="TextBox 118"/>
            <p:cNvSpPr txBox="1"/>
            <p:nvPr/>
          </p:nvSpPr>
          <p:spPr>
            <a:xfrm>
              <a:off x="1692941" y="2261669"/>
              <a:ext cx="1033943" cy="215808"/>
            </a:xfrm>
            <a:prstGeom prst="rect">
              <a:avLst/>
            </a:prstGeom>
            <a:noFill/>
          </p:spPr>
          <p:txBody>
            <a:bodyPr wrap="none" rtlCol="0">
              <a:spAutoFit/>
            </a:bodyPr>
            <a:lstStyle/>
            <a:p>
              <a:pPr algn="r" defTabSz="609555">
                <a:defRPr/>
              </a:pPr>
              <a:r>
                <a:rPr lang="en-US" sz="1400">
                  <a:solidFill>
                    <a:srgbClr val="000000"/>
                  </a:solidFill>
                  <a:latin typeface="Arial"/>
                </a:rPr>
                <a:t>5’ to 3’ resection</a:t>
              </a:r>
            </a:p>
          </p:txBody>
        </p:sp>
        <p:sp>
          <p:nvSpPr>
            <p:cNvPr id="120" name="TextBox 119"/>
            <p:cNvSpPr txBox="1"/>
            <p:nvPr/>
          </p:nvSpPr>
          <p:spPr>
            <a:xfrm>
              <a:off x="1404838" y="3150029"/>
              <a:ext cx="1322046" cy="366873"/>
            </a:xfrm>
            <a:prstGeom prst="rect">
              <a:avLst/>
            </a:prstGeom>
            <a:noFill/>
          </p:spPr>
          <p:txBody>
            <a:bodyPr wrap="none" rtlCol="0">
              <a:spAutoFit/>
            </a:bodyPr>
            <a:lstStyle/>
            <a:p>
              <a:pPr algn="r" defTabSz="609555">
                <a:defRPr/>
              </a:pPr>
              <a:r>
                <a:rPr lang="en-US" sz="1400">
                  <a:solidFill>
                    <a:srgbClr val="000000"/>
                  </a:solidFill>
                  <a:latin typeface="Arial"/>
                </a:rPr>
                <a:t>Branch migration and</a:t>
              </a:r>
              <a:br>
                <a:rPr lang="en-US" sz="1400">
                  <a:solidFill>
                    <a:srgbClr val="000000"/>
                  </a:solidFill>
                  <a:latin typeface="Arial"/>
                </a:rPr>
              </a:br>
              <a:r>
                <a:rPr lang="en-US" sz="1400">
                  <a:solidFill>
                    <a:srgbClr val="000000"/>
                  </a:solidFill>
                  <a:latin typeface="Arial"/>
                </a:rPr>
                <a:t>new DNA synthesis</a:t>
              </a:r>
            </a:p>
          </p:txBody>
        </p:sp>
        <p:sp>
          <p:nvSpPr>
            <p:cNvPr id="121" name="TextBox 120"/>
            <p:cNvSpPr txBox="1"/>
            <p:nvPr/>
          </p:nvSpPr>
          <p:spPr>
            <a:xfrm>
              <a:off x="1731919" y="2656215"/>
              <a:ext cx="994962" cy="215808"/>
            </a:xfrm>
            <a:prstGeom prst="rect">
              <a:avLst/>
            </a:prstGeom>
            <a:noFill/>
          </p:spPr>
          <p:txBody>
            <a:bodyPr wrap="none" rtlCol="0">
              <a:spAutoFit/>
            </a:bodyPr>
            <a:lstStyle/>
            <a:p>
              <a:pPr algn="r" defTabSz="609555">
                <a:defRPr/>
              </a:pPr>
              <a:r>
                <a:rPr lang="en-US" sz="1400">
                  <a:solidFill>
                    <a:srgbClr val="000000"/>
                  </a:solidFill>
                  <a:latin typeface="Arial"/>
                </a:rPr>
                <a:t>Strand invasion</a:t>
              </a:r>
            </a:p>
          </p:txBody>
        </p:sp>
        <p:sp>
          <p:nvSpPr>
            <p:cNvPr id="122" name="TextBox 121"/>
            <p:cNvSpPr txBox="1"/>
            <p:nvPr/>
          </p:nvSpPr>
          <p:spPr>
            <a:xfrm>
              <a:off x="1103607" y="3862716"/>
              <a:ext cx="1623277" cy="215808"/>
            </a:xfrm>
            <a:prstGeom prst="rect">
              <a:avLst/>
            </a:prstGeom>
            <a:noFill/>
          </p:spPr>
          <p:txBody>
            <a:bodyPr wrap="none" rtlCol="0">
              <a:spAutoFit/>
            </a:bodyPr>
            <a:lstStyle/>
            <a:p>
              <a:pPr algn="r" defTabSz="609555">
                <a:defRPr/>
              </a:pPr>
              <a:r>
                <a:rPr lang="en-US" sz="1400">
                  <a:solidFill>
                    <a:srgbClr val="000000"/>
                  </a:solidFill>
                  <a:latin typeface="Arial"/>
                </a:rPr>
                <a:t>Holliday junction resolution</a:t>
              </a:r>
            </a:p>
          </p:txBody>
        </p:sp>
        <p:sp>
          <p:nvSpPr>
            <p:cNvPr id="123" name="TextBox 122"/>
            <p:cNvSpPr txBox="1"/>
            <p:nvPr/>
          </p:nvSpPr>
          <p:spPr>
            <a:xfrm>
              <a:off x="2030033" y="4596136"/>
              <a:ext cx="1071394" cy="215808"/>
            </a:xfrm>
            <a:prstGeom prst="rect">
              <a:avLst/>
            </a:prstGeom>
            <a:noFill/>
          </p:spPr>
          <p:txBody>
            <a:bodyPr wrap="none" rtlCol="0">
              <a:spAutoFit/>
            </a:bodyPr>
            <a:lstStyle/>
            <a:p>
              <a:pPr algn="ctr" defTabSz="609555">
                <a:defRPr/>
              </a:pPr>
              <a:r>
                <a:rPr lang="en-US" sz="1400">
                  <a:solidFill>
                    <a:srgbClr val="000000"/>
                  </a:solidFill>
                  <a:latin typeface="Arial"/>
                </a:rPr>
                <a:t>No crossing over</a:t>
              </a:r>
            </a:p>
          </p:txBody>
        </p:sp>
        <p:sp>
          <p:nvSpPr>
            <p:cNvPr id="124" name="TextBox 123"/>
            <p:cNvSpPr txBox="1"/>
            <p:nvPr/>
          </p:nvSpPr>
          <p:spPr>
            <a:xfrm>
              <a:off x="3725300" y="4596136"/>
              <a:ext cx="1050038" cy="366873"/>
            </a:xfrm>
            <a:prstGeom prst="rect">
              <a:avLst/>
            </a:prstGeom>
            <a:noFill/>
          </p:spPr>
          <p:txBody>
            <a:bodyPr wrap="none" rtlCol="0">
              <a:spAutoFit/>
            </a:bodyPr>
            <a:lstStyle/>
            <a:p>
              <a:pPr algn="ctr" defTabSz="609555">
                <a:defRPr/>
              </a:pPr>
              <a:r>
                <a:rPr lang="en-US" sz="1400">
                  <a:solidFill>
                    <a:srgbClr val="000000"/>
                  </a:solidFill>
                  <a:latin typeface="Arial"/>
                </a:rPr>
                <a:t>Crossing-over of</a:t>
              </a:r>
              <a:br>
                <a:rPr lang="en-US" sz="1400">
                  <a:solidFill>
                    <a:srgbClr val="000000"/>
                  </a:solidFill>
                  <a:latin typeface="Arial"/>
                </a:rPr>
              </a:br>
              <a:r>
                <a:rPr lang="en-US" sz="1400">
                  <a:solidFill>
                    <a:srgbClr val="000000"/>
                  </a:solidFill>
                  <a:latin typeface="Arial"/>
                </a:rPr>
                <a:t>flanking markers</a:t>
              </a:r>
            </a:p>
          </p:txBody>
        </p:sp>
      </p:grpSp>
      <p:cxnSp>
        <p:nvCxnSpPr>
          <p:cNvPr id="126" name="Straight Arrow Connector 125"/>
          <p:cNvCxnSpPr/>
          <p:nvPr/>
        </p:nvCxnSpPr>
        <p:spPr bwMode="auto">
          <a:xfrm>
            <a:off x="7765402" y="2034736"/>
            <a:ext cx="1008945" cy="584200"/>
          </a:xfrm>
          <a:prstGeom prst="straightConnector1">
            <a:avLst/>
          </a:prstGeom>
          <a:solidFill>
            <a:schemeClr val="accent1"/>
          </a:solidFill>
          <a:ln w="12700" cap="flat" cmpd="sng" algn="ctr">
            <a:solidFill>
              <a:schemeClr val="accent6"/>
            </a:solidFill>
            <a:prstDash val="solid"/>
            <a:round/>
            <a:headEnd type="none" w="med" len="med"/>
            <a:tailEnd type="triangle"/>
          </a:ln>
          <a:effectLst/>
        </p:spPr>
      </p:cxnSp>
      <p:cxnSp>
        <p:nvCxnSpPr>
          <p:cNvPr id="128" name="Straight Connector 127"/>
          <p:cNvCxnSpPr>
            <a:stCxn id="151" idx="2"/>
          </p:cNvCxnSpPr>
          <p:nvPr/>
        </p:nvCxnSpPr>
        <p:spPr bwMode="auto">
          <a:xfrm flipH="1">
            <a:off x="7794977" y="1820137"/>
            <a:ext cx="462483" cy="69651"/>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30" name="Straight Connector 129"/>
          <p:cNvCxnSpPr/>
          <p:nvPr/>
        </p:nvCxnSpPr>
        <p:spPr bwMode="auto">
          <a:xfrm flipV="1">
            <a:off x="8885537" y="1449130"/>
            <a:ext cx="381000" cy="232831"/>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33" name="Straight Connector 132"/>
          <p:cNvCxnSpPr/>
          <p:nvPr/>
        </p:nvCxnSpPr>
        <p:spPr bwMode="auto">
          <a:xfrm>
            <a:off x="8886215" y="1812052"/>
            <a:ext cx="381000" cy="0"/>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34" name="Straight Connector 133"/>
          <p:cNvCxnSpPr/>
          <p:nvPr/>
        </p:nvCxnSpPr>
        <p:spPr bwMode="auto">
          <a:xfrm>
            <a:off x="9846788" y="1812052"/>
            <a:ext cx="381000" cy="0"/>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35" name="Straight Connector 134"/>
          <p:cNvCxnSpPr/>
          <p:nvPr/>
        </p:nvCxnSpPr>
        <p:spPr bwMode="auto">
          <a:xfrm>
            <a:off x="8774347" y="1957696"/>
            <a:ext cx="134055" cy="140541"/>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37" name="Straight Connector 136"/>
          <p:cNvCxnSpPr/>
          <p:nvPr/>
        </p:nvCxnSpPr>
        <p:spPr bwMode="auto">
          <a:xfrm>
            <a:off x="9636412" y="2801704"/>
            <a:ext cx="303389" cy="0"/>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40" name="Straight Connector 139"/>
          <p:cNvCxnSpPr/>
          <p:nvPr/>
        </p:nvCxnSpPr>
        <p:spPr bwMode="auto">
          <a:xfrm>
            <a:off x="9840236" y="1440913"/>
            <a:ext cx="381000" cy="169331"/>
          </a:xfrm>
          <a:prstGeom prst="line">
            <a:avLst/>
          </a:prstGeom>
          <a:solidFill>
            <a:schemeClr val="accent1"/>
          </a:solidFill>
          <a:ln w="12700" cap="flat" cmpd="sng" algn="ctr">
            <a:solidFill>
              <a:schemeClr val="accent6"/>
            </a:solidFill>
            <a:prstDash val="solid"/>
            <a:round/>
            <a:headEnd type="none" w="med" len="med"/>
            <a:tailEnd type="triangle"/>
          </a:ln>
          <a:effectLst/>
        </p:spPr>
      </p:cxnSp>
      <p:cxnSp>
        <p:nvCxnSpPr>
          <p:cNvPr id="142" name="Straight Connector 141"/>
          <p:cNvCxnSpPr/>
          <p:nvPr/>
        </p:nvCxnSpPr>
        <p:spPr bwMode="auto">
          <a:xfrm flipV="1">
            <a:off x="9557511" y="1505568"/>
            <a:ext cx="0" cy="135472"/>
          </a:xfrm>
          <a:prstGeom prst="line">
            <a:avLst/>
          </a:prstGeom>
          <a:solidFill>
            <a:schemeClr val="accent1"/>
          </a:solidFill>
          <a:ln w="12700" cap="flat" cmpd="sng" algn="ctr">
            <a:solidFill>
              <a:schemeClr val="accent6"/>
            </a:solidFill>
            <a:prstDash val="solid"/>
            <a:round/>
            <a:headEnd type="none" w="med" len="med"/>
            <a:tailEnd type="triangle"/>
          </a:ln>
          <a:effectLst/>
        </p:spPr>
      </p:cxnSp>
      <p:sp>
        <p:nvSpPr>
          <p:cNvPr id="143" name="TextBox 142"/>
          <p:cNvSpPr txBox="1"/>
          <p:nvPr/>
        </p:nvSpPr>
        <p:spPr>
          <a:xfrm>
            <a:off x="6985527" y="4811537"/>
            <a:ext cx="949208" cy="300832"/>
          </a:xfrm>
          <a:prstGeom prst="ellipse">
            <a:avLst/>
          </a:prstGeom>
          <a:solidFill>
            <a:schemeClr val="accent4"/>
          </a:solidFill>
        </p:spPr>
        <p:txBody>
          <a:bodyPr wrap="none" lIns="0" tIns="0" rIns="0" bIns="0" rtlCol="0" anchor="ctr" anchorCtr="1">
            <a:noAutofit/>
          </a:bodyPr>
          <a:lstStyle/>
          <a:p>
            <a:pPr algn="ctr" defTabSz="609555">
              <a:defRPr/>
            </a:pPr>
            <a:r>
              <a:rPr lang="en-US" sz="1067" err="1">
                <a:solidFill>
                  <a:srgbClr val="FFFFFF"/>
                </a:solidFill>
                <a:latin typeface="Arial"/>
              </a:rPr>
              <a:t>Resolvases</a:t>
            </a:r>
            <a:endParaRPr lang="en-US" sz="1067">
              <a:solidFill>
                <a:srgbClr val="FFFFFF"/>
              </a:solidFill>
              <a:latin typeface="Arial"/>
            </a:endParaRPr>
          </a:p>
        </p:txBody>
      </p:sp>
      <p:sp>
        <p:nvSpPr>
          <p:cNvPr id="144" name="TextBox 143"/>
          <p:cNvSpPr txBox="1"/>
          <p:nvPr/>
        </p:nvSpPr>
        <p:spPr>
          <a:xfrm>
            <a:off x="6985527" y="4292513"/>
            <a:ext cx="949208" cy="300832"/>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Polymerases</a:t>
            </a:r>
          </a:p>
        </p:txBody>
      </p:sp>
      <p:sp>
        <p:nvSpPr>
          <p:cNvPr id="145" name="TextBox 144"/>
          <p:cNvSpPr txBox="1"/>
          <p:nvPr/>
        </p:nvSpPr>
        <p:spPr>
          <a:xfrm>
            <a:off x="6985529" y="3888937"/>
            <a:ext cx="575263" cy="329627"/>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Rad54</a:t>
            </a:r>
          </a:p>
        </p:txBody>
      </p:sp>
      <p:sp>
        <p:nvSpPr>
          <p:cNvPr id="146" name="TextBox 145"/>
          <p:cNvSpPr txBox="1"/>
          <p:nvPr/>
        </p:nvSpPr>
        <p:spPr>
          <a:xfrm>
            <a:off x="6985529" y="3289789"/>
            <a:ext cx="575263" cy="329627"/>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Rad51</a:t>
            </a:r>
          </a:p>
        </p:txBody>
      </p:sp>
      <p:sp>
        <p:nvSpPr>
          <p:cNvPr id="147" name="TextBox 146"/>
          <p:cNvSpPr txBox="1"/>
          <p:nvPr/>
        </p:nvSpPr>
        <p:spPr>
          <a:xfrm>
            <a:off x="6985529" y="2670293"/>
            <a:ext cx="525873" cy="329627"/>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Rad52</a:t>
            </a:r>
          </a:p>
        </p:txBody>
      </p:sp>
      <p:sp>
        <p:nvSpPr>
          <p:cNvPr id="149" name="TextBox 148"/>
          <p:cNvSpPr txBox="1"/>
          <p:nvPr/>
        </p:nvSpPr>
        <p:spPr>
          <a:xfrm>
            <a:off x="7751289" y="3149597"/>
            <a:ext cx="820233" cy="403715"/>
          </a:xfrm>
          <a:prstGeom prst="ellipse">
            <a:avLst/>
          </a:prstGeom>
          <a:solidFill>
            <a:schemeClr val="accent4"/>
          </a:solidFill>
        </p:spPr>
        <p:txBody>
          <a:bodyPr wrap="none" lIns="0" tIns="0" rIns="0" bIns="0" rtlCol="0" anchor="ctr" anchorCtr="1">
            <a:noAutofit/>
          </a:bodyPr>
          <a:lstStyle>
            <a:defPPr>
              <a:defRPr lang="en-US"/>
            </a:defPPr>
            <a:lvl1pPr algn="ctr">
              <a:defRPr sz="9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09555">
              <a:defRPr/>
            </a:pPr>
            <a:r>
              <a:rPr lang="en-US" sz="1067">
                <a:solidFill>
                  <a:srgbClr val="FFFFFF"/>
                </a:solidFill>
                <a:latin typeface="Arial"/>
              </a:rPr>
              <a:t>BRCA2</a:t>
            </a:r>
          </a:p>
        </p:txBody>
      </p:sp>
      <p:sp>
        <p:nvSpPr>
          <p:cNvPr id="150" name="TextBox 149"/>
          <p:cNvSpPr txBox="1"/>
          <p:nvPr/>
        </p:nvSpPr>
        <p:spPr>
          <a:xfrm>
            <a:off x="8774347" y="2098239"/>
            <a:ext cx="725151" cy="393700"/>
          </a:xfrm>
          <a:prstGeom prst="ellipse">
            <a:avLst/>
          </a:prstGeom>
          <a:solidFill>
            <a:schemeClr val="accent4"/>
          </a:solidFill>
        </p:spPr>
        <p:txBody>
          <a:bodyPr wrap="none" lIns="0" tIns="0" rIns="0" bIns="0" rtlCol="0" anchor="ctr" anchorCtr="1">
            <a:noAutofit/>
          </a:bodyPr>
          <a:lstStyle>
            <a:defPPr>
              <a:defRPr lang="en-US"/>
            </a:defPPr>
            <a:lvl1pPr algn="ctr">
              <a:defRPr sz="9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09555">
              <a:defRPr/>
            </a:pPr>
            <a:r>
              <a:rPr lang="en-US" sz="1067">
                <a:solidFill>
                  <a:srgbClr val="FFFFFF"/>
                </a:solidFill>
                <a:latin typeface="Arial"/>
              </a:rPr>
              <a:t>BRCA1</a:t>
            </a:r>
          </a:p>
        </p:txBody>
      </p:sp>
      <p:sp>
        <p:nvSpPr>
          <p:cNvPr id="151" name="TextBox 150"/>
          <p:cNvSpPr txBox="1"/>
          <p:nvPr/>
        </p:nvSpPr>
        <p:spPr>
          <a:xfrm>
            <a:off x="8257461" y="1652135"/>
            <a:ext cx="606091" cy="336000"/>
          </a:xfrm>
          <a:prstGeom prst="ellipse">
            <a:avLst/>
          </a:prstGeom>
          <a:solidFill>
            <a:srgbClr val="3C0F53"/>
          </a:solidFill>
        </p:spPr>
        <p:txBody>
          <a:bodyPr wrap="none" lIns="0" tIns="0" rIns="0" bIns="0" rtlCol="0" anchor="ctr" anchorCtr="1">
            <a:noAutofit/>
          </a:bodyPr>
          <a:lstStyle/>
          <a:p>
            <a:pPr algn="ctr" defTabSz="609555">
              <a:defRPr/>
            </a:pPr>
            <a:r>
              <a:rPr lang="en-US" sz="1067">
                <a:solidFill>
                  <a:srgbClr val="FFFFFF"/>
                </a:solidFill>
                <a:latin typeface="Arial"/>
              </a:rPr>
              <a:t>ATM</a:t>
            </a:r>
          </a:p>
        </p:txBody>
      </p:sp>
      <p:sp>
        <p:nvSpPr>
          <p:cNvPr id="152" name="TextBox 151"/>
          <p:cNvSpPr txBox="1"/>
          <p:nvPr/>
        </p:nvSpPr>
        <p:spPr>
          <a:xfrm>
            <a:off x="9289400" y="1651467"/>
            <a:ext cx="557389" cy="336000"/>
          </a:xfrm>
          <a:prstGeom prst="ellipse">
            <a:avLst/>
          </a:prstGeom>
          <a:solidFill>
            <a:srgbClr val="3C0F53"/>
          </a:solidFill>
        </p:spPr>
        <p:txBody>
          <a:bodyPr wrap="none" lIns="0" tIns="0" rIns="0" bIns="0" rtlCol="0" anchor="ctr" anchorCtr="1">
            <a:noAutofit/>
          </a:bodyPr>
          <a:lstStyle/>
          <a:p>
            <a:pPr algn="ctr" defTabSz="609555">
              <a:defRPr/>
            </a:pPr>
            <a:r>
              <a:rPr lang="en-US" sz="1067">
                <a:solidFill>
                  <a:srgbClr val="FFFFFF"/>
                </a:solidFill>
                <a:latin typeface="Arial"/>
              </a:rPr>
              <a:t>CHK2</a:t>
            </a:r>
          </a:p>
        </p:txBody>
      </p:sp>
      <p:sp>
        <p:nvSpPr>
          <p:cNvPr id="153" name="TextBox 152"/>
          <p:cNvSpPr txBox="1"/>
          <p:nvPr/>
        </p:nvSpPr>
        <p:spPr>
          <a:xfrm>
            <a:off x="9275288" y="1208935"/>
            <a:ext cx="557389" cy="296636"/>
          </a:xfrm>
          <a:prstGeom prst="ellipse">
            <a:avLst/>
          </a:prstGeom>
          <a:solidFill>
            <a:srgbClr val="3C0F53"/>
          </a:solidFill>
        </p:spPr>
        <p:txBody>
          <a:bodyPr wrap="none" lIns="0" tIns="0" rIns="0" bIns="0" rtlCol="0" anchor="ctr" anchorCtr="1">
            <a:noAutofit/>
          </a:bodyPr>
          <a:lstStyle/>
          <a:p>
            <a:pPr algn="ctr" defTabSz="609555">
              <a:defRPr/>
            </a:pPr>
            <a:r>
              <a:rPr lang="en-US" sz="1067">
                <a:solidFill>
                  <a:srgbClr val="FFFFFF"/>
                </a:solidFill>
                <a:latin typeface="Arial"/>
              </a:rPr>
              <a:t>p53</a:t>
            </a:r>
          </a:p>
        </p:txBody>
      </p:sp>
      <p:sp>
        <p:nvSpPr>
          <p:cNvPr id="154" name="TextBox 153"/>
          <p:cNvSpPr txBox="1"/>
          <p:nvPr/>
        </p:nvSpPr>
        <p:spPr>
          <a:xfrm>
            <a:off x="9500225" y="2075589"/>
            <a:ext cx="623999" cy="346131"/>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BARD1</a:t>
            </a:r>
          </a:p>
        </p:txBody>
      </p:sp>
      <p:sp>
        <p:nvSpPr>
          <p:cNvPr id="155" name="TextBox 154"/>
          <p:cNvSpPr txBox="1"/>
          <p:nvPr/>
        </p:nvSpPr>
        <p:spPr>
          <a:xfrm>
            <a:off x="7934735" y="2620336"/>
            <a:ext cx="670276" cy="337553"/>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ATR</a:t>
            </a:r>
          </a:p>
        </p:txBody>
      </p:sp>
      <p:sp>
        <p:nvSpPr>
          <p:cNvPr id="156" name="TextBox 155"/>
          <p:cNvSpPr txBox="1"/>
          <p:nvPr/>
        </p:nvSpPr>
        <p:spPr>
          <a:xfrm>
            <a:off x="8856156" y="2623204"/>
            <a:ext cx="701357" cy="357005"/>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MDC1</a:t>
            </a:r>
          </a:p>
        </p:txBody>
      </p:sp>
      <p:sp>
        <p:nvSpPr>
          <p:cNvPr id="157" name="TextBox 156"/>
          <p:cNvSpPr txBox="1"/>
          <p:nvPr/>
        </p:nvSpPr>
        <p:spPr>
          <a:xfrm>
            <a:off x="9985429" y="2597813"/>
            <a:ext cx="630667" cy="382395"/>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yH2AX</a:t>
            </a:r>
          </a:p>
        </p:txBody>
      </p:sp>
      <p:sp>
        <p:nvSpPr>
          <p:cNvPr id="158" name="TextBox 157"/>
          <p:cNvSpPr txBox="1"/>
          <p:nvPr/>
        </p:nvSpPr>
        <p:spPr>
          <a:xfrm>
            <a:off x="8593541" y="3094333"/>
            <a:ext cx="613840" cy="314523"/>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PALB2</a:t>
            </a:r>
          </a:p>
        </p:txBody>
      </p:sp>
      <p:sp>
        <p:nvSpPr>
          <p:cNvPr id="159" name="TextBox 158"/>
          <p:cNvSpPr txBox="1"/>
          <p:nvPr/>
        </p:nvSpPr>
        <p:spPr>
          <a:xfrm>
            <a:off x="7124758" y="2230292"/>
            <a:ext cx="666751" cy="337553"/>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Mre11</a:t>
            </a:r>
          </a:p>
        </p:txBody>
      </p:sp>
      <p:sp>
        <p:nvSpPr>
          <p:cNvPr id="160" name="TextBox 159"/>
          <p:cNvSpPr txBox="1"/>
          <p:nvPr/>
        </p:nvSpPr>
        <p:spPr>
          <a:xfrm>
            <a:off x="7205189" y="1681957"/>
            <a:ext cx="546099" cy="357304"/>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NBS1</a:t>
            </a:r>
          </a:p>
        </p:txBody>
      </p:sp>
      <p:sp>
        <p:nvSpPr>
          <p:cNvPr id="148" name="TextBox 147"/>
          <p:cNvSpPr txBox="1"/>
          <p:nvPr/>
        </p:nvSpPr>
        <p:spPr>
          <a:xfrm>
            <a:off x="6985529" y="1933425"/>
            <a:ext cx="575263" cy="346847"/>
          </a:xfrm>
          <a:prstGeom prst="ellipse">
            <a:avLst/>
          </a:prstGeom>
          <a:solidFill>
            <a:schemeClr val="accent4"/>
          </a:solidFill>
        </p:spPr>
        <p:txBody>
          <a:bodyPr wrap="none" lIns="0" tIns="0" rIns="0" bIns="0" rtlCol="0" anchor="ctr" anchorCtr="1">
            <a:noAutofit/>
          </a:bodyPr>
          <a:lstStyle/>
          <a:p>
            <a:pPr algn="ctr" defTabSz="609555">
              <a:defRPr/>
            </a:pPr>
            <a:r>
              <a:rPr lang="en-US" sz="1067">
                <a:solidFill>
                  <a:srgbClr val="FFFFFF"/>
                </a:solidFill>
                <a:latin typeface="Arial"/>
              </a:rPr>
              <a:t>Rad50</a:t>
            </a:r>
          </a:p>
        </p:txBody>
      </p:sp>
      <p:sp>
        <p:nvSpPr>
          <p:cNvPr id="162" name="TextBox 161"/>
          <p:cNvSpPr txBox="1"/>
          <p:nvPr/>
        </p:nvSpPr>
        <p:spPr>
          <a:xfrm>
            <a:off x="9015250" y="3632591"/>
            <a:ext cx="564447" cy="379588"/>
          </a:xfrm>
          <a:prstGeom prst="ellipse">
            <a:avLst/>
          </a:prstGeom>
          <a:solidFill>
            <a:srgbClr val="3C0F53">
              <a:alpha val="90000"/>
            </a:srgbClr>
          </a:solidFill>
        </p:spPr>
        <p:txBody>
          <a:bodyPr wrap="none" lIns="0" tIns="0" rIns="0" bIns="0" rtlCol="0" anchor="ctr" anchorCtr="1">
            <a:noAutofit/>
          </a:bodyPr>
          <a:lstStyle/>
          <a:p>
            <a:pPr algn="ctr" defTabSz="609555">
              <a:defRPr/>
            </a:pPr>
            <a:endParaRPr lang="en-US" sz="1067">
              <a:solidFill>
                <a:srgbClr val="FFFFFF"/>
              </a:solidFill>
              <a:latin typeface="Arial"/>
            </a:endParaRPr>
          </a:p>
        </p:txBody>
      </p:sp>
      <p:sp>
        <p:nvSpPr>
          <p:cNvPr id="163" name="TextBox 162"/>
          <p:cNvSpPr txBox="1"/>
          <p:nvPr/>
        </p:nvSpPr>
        <p:spPr>
          <a:xfrm>
            <a:off x="9082754" y="3483947"/>
            <a:ext cx="564447" cy="379588"/>
          </a:xfrm>
          <a:prstGeom prst="ellipse">
            <a:avLst/>
          </a:prstGeom>
          <a:solidFill>
            <a:srgbClr val="3C0F53">
              <a:alpha val="90000"/>
            </a:srgbClr>
          </a:solidFill>
        </p:spPr>
        <p:txBody>
          <a:bodyPr wrap="none" lIns="0" tIns="0" rIns="0" bIns="0" rtlCol="0" anchor="ctr" anchorCtr="1">
            <a:noAutofit/>
          </a:bodyPr>
          <a:lstStyle/>
          <a:p>
            <a:pPr algn="ctr" defTabSz="609555">
              <a:defRPr/>
            </a:pPr>
            <a:endParaRPr lang="en-US" sz="1067">
              <a:solidFill>
                <a:srgbClr val="FFFFFF"/>
              </a:solidFill>
              <a:latin typeface="Arial"/>
            </a:endParaRPr>
          </a:p>
        </p:txBody>
      </p:sp>
      <p:sp>
        <p:nvSpPr>
          <p:cNvPr id="161" name="TextBox 160"/>
          <p:cNvSpPr txBox="1"/>
          <p:nvPr/>
        </p:nvSpPr>
        <p:spPr>
          <a:xfrm>
            <a:off x="8888740" y="3553311"/>
            <a:ext cx="677309" cy="379588"/>
          </a:xfrm>
          <a:prstGeom prst="ellipse">
            <a:avLst/>
          </a:prstGeom>
          <a:solidFill>
            <a:srgbClr val="3C0F53"/>
          </a:solidFill>
        </p:spPr>
        <p:txBody>
          <a:bodyPr wrap="none" lIns="0" tIns="0" rIns="0" bIns="0" rtlCol="0" anchor="ctr" anchorCtr="1">
            <a:noAutofit/>
          </a:bodyPr>
          <a:lstStyle/>
          <a:p>
            <a:pPr algn="ctr" defTabSz="609555">
              <a:defRPr/>
            </a:pPr>
            <a:r>
              <a:rPr lang="en-US" sz="1067">
                <a:solidFill>
                  <a:srgbClr val="FFFFFF"/>
                </a:solidFill>
                <a:latin typeface="Arial"/>
              </a:rPr>
              <a:t>FANC</a:t>
            </a:r>
          </a:p>
        </p:txBody>
      </p:sp>
      <p:sp>
        <p:nvSpPr>
          <p:cNvPr id="164" name="Oval 163"/>
          <p:cNvSpPr/>
          <p:nvPr/>
        </p:nvSpPr>
        <p:spPr bwMode="auto">
          <a:xfrm>
            <a:off x="7690715" y="2670295"/>
            <a:ext cx="231423" cy="362244"/>
          </a:xfrm>
          <a:prstGeom prst="ellipse">
            <a:avLst/>
          </a:prstGeom>
          <a:solidFill>
            <a:srgbClr val="3C0F53">
              <a:alpha val="87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1067" b="1">
              <a:solidFill>
                <a:srgbClr val="FFFFFF"/>
              </a:solidFill>
              <a:latin typeface="Arial" charset="0"/>
            </a:endParaRPr>
          </a:p>
        </p:txBody>
      </p:sp>
      <p:sp>
        <p:nvSpPr>
          <p:cNvPr id="165" name="Oval 164"/>
          <p:cNvSpPr/>
          <p:nvPr/>
        </p:nvSpPr>
        <p:spPr bwMode="auto">
          <a:xfrm rot="16200000">
            <a:off x="7574298" y="2670295"/>
            <a:ext cx="231423" cy="362244"/>
          </a:xfrm>
          <a:prstGeom prst="ellipse">
            <a:avLst/>
          </a:prstGeom>
          <a:solidFill>
            <a:schemeClr val="accent4"/>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1067" b="1">
              <a:solidFill>
                <a:srgbClr val="000000"/>
              </a:solidFill>
              <a:latin typeface="Arial" charset="0"/>
            </a:endParaRPr>
          </a:p>
        </p:txBody>
      </p:sp>
      <p:sp>
        <p:nvSpPr>
          <p:cNvPr id="166" name="Oval 165"/>
          <p:cNvSpPr/>
          <p:nvPr/>
        </p:nvSpPr>
        <p:spPr bwMode="auto">
          <a:xfrm rot="16200000">
            <a:off x="7551291" y="2577145"/>
            <a:ext cx="231423" cy="256275"/>
          </a:xfrm>
          <a:prstGeom prst="ellipse">
            <a:avLst/>
          </a:prstGeom>
          <a:solidFill>
            <a:srgbClr val="3C0F53">
              <a:alpha val="87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US" sz="1067" b="1">
              <a:solidFill>
                <a:srgbClr val="FFFFFF"/>
              </a:solidFill>
              <a:latin typeface="Arial" charset="0"/>
            </a:endParaRPr>
          </a:p>
        </p:txBody>
      </p:sp>
      <p:sp>
        <p:nvSpPr>
          <p:cNvPr id="167" name="TextBox 166"/>
          <p:cNvSpPr txBox="1"/>
          <p:nvPr/>
        </p:nvSpPr>
        <p:spPr>
          <a:xfrm>
            <a:off x="7507051" y="2695967"/>
            <a:ext cx="466794" cy="256545"/>
          </a:xfrm>
          <a:prstGeom prst="rect">
            <a:avLst/>
          </a:prstGeom>
          <a:noFill/>
        </p:spPr>
        <p:txBody>
          <a:bodyPr wrap="none" rtlCol="0">
            <a:spAutoFit/>
          </a:bodyPr>
          <a:lstStyle/>
          <a:p>
            <a:pPr algn="ctr" defTabSz="609555">
              <a:defRPr/>
            </a:pPr>
            <a:r>
              <a:rPr lang="en-US" sz="1067">
                <a:solidFill>
                  <a:srgbClr val="FFFFFF"/>
                </a:solidFill>
                <a:latin typeface="Arial"/>
              </a:rPr>
              <a:t>RPA</a:t>
            </a:r>
          </a:p>
        </p:txBody>
      </p:sp>
      <p:sp>
        <p:nvSpPr>
          <p:cNvPr id="168" name="TextBox 167"/>
          <p:cNvSpPr txBox="1"/>
          <p:nvPr/>
        </p:nvSpPr>
        <p:spPr>
          <a:xfrm>
            <a:off x="10144136" y="1470327"/>
            <a:ext cx="936475" cy="420756"/>
          </a:xfrm>
          <a:prstGeom prst="rect">
            <a:avLst/>
          </a:prstGeom>
          <a:noFill/>
        </p:spPr>
        <p:txBody>
          <a:bodyPr wrap="none" rtlCol="0">
            <a:spAutoFit/>
          </a:bodyPr>
          <a:lstStyle/>
          <a:p>
            <a:pPr defTabSz="609555">
              <a:defRPr/>
            </a:pPr>
            <a:r>
              <a:rPr lang="en-US" sz="1067">
                <a:solidFill>
                  <a:srgbClr val="000000"/>
                </a:solidFill>
                <a:latin typeface="Arial"/>
              </a:rPr>
              <a:t>Cell cycle</a:t>
            </a:r>
          </a:p>
          <a:p>
            <a:pPr defTabSz="609555">
              <a:defRPr/>
            </a:pPr>
            <a:r>
              <a:rPr lang="en-US" sz="1067">
                <a:solidFill>
                  <a:srgbClr val="000000"/>
                </a:solidFill>
                <a:latin typeface="Arial"/>
              </a:rPr>
              <a:t>Checkpoints</a:t>
            </a:r>
          </a:p>
        </p:txBody>
      </p:sp>
      <p:sp>
        <p:nvSpPr>
          <p:cNvPr id="129" name="Content Placeholder 3">
            <a:extLst>
              <a:ext uri="{FF2B5EF4-FFF2-40B4-BE49-F238E27FC236}">
                <a16:creationId xmlns:a16="http://schemas.microsoft.com/office/drawing/2014/main" id="{E853E275-3393-9E4D-A28B-D83973F2DE26}"/>
              </a:ext>
            </a:extLst>
          </p:cNvPr>
          <p:cNvSpPr txBox="1">
            <a:spLocks/>
          </p:cNvSpPr>
          <p:nvPr/>
        </p:nvSpPr>
        <p:spPr>
          <a:xfrm>
            <a:off x="262077" y="1987467"/>
            <a:ext cx="1943895" cy="2561424"/>
          </a:xfrm>
          <a:prstGeom prst="round1Rect">
            <a:avLst/>
          </a:prstGeom>
          <a:solidFill>
            <a:schemeClr val="accent2">
              <a:lumMod val="20000"/>
              <a:lumOff val="80000"/>
            </a:schemeClr>
          </a:solidFill>
        </p:spPr>
        <p:txBody>
          <a:bodyPr lIns="91423" tIns="45719" rIns="91423" bIns="45719"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32">
              <a:spcBef>
                <a:spcPts val="1333"/>
              </a:spcBef>
              <a:buNone/>
              <a:defRPr/>
            </a:pPr>
            <a:r>
              <a:rPr lang="en-GB" sz="2133" b="1">
                <a:solidFill>
                  <a:prstClr val="black"/>
                </a:solidFill>
                <a:latin typeface="Arial" panose="020B0604020202020204" pitchFamily="34" charset="0"/>
                <a:cs typeface="Arial" panose="020B0604020202020204" pitchFamily="34" charset="0"/>
              </a:rPr>
              <a:t>HRR is:</a:t>
            </a:r>
          </a:p>
          <a:p>
            <a:pPr marL="0" indent="0" algn="ctr" defTabSz="914332">
              <a:spcBef>
                <a:spcPts val="1333"/>
              </a:spcBef>
              <a:buNone/>
              <a:defRPr/>
            </a:pPr>
            <a:r>
              <a:rPr lang="en-GB" sz="2133">
                <a:solidFill>
                  <a:prstClr val="black"/>
                </a:solidFill>
                <a:latin typeface="Arial" panose="020B0604020202020204" pitchFamily="34" charset="0"/>
                <a:cs typeface="Arial" panose="020B0604020202020204" pitchFamily="34" charset="0"/>
              </a:rPr>
              <a:t>Slow</a:t>
            </a:r>
          </a:p>
          <a:p>
            <a:pPr marL="0" indent="0" algn="ctr" defTabSz="914332">
              <a:spcBef>
                <a:spcPts val="1333"/>
              </a:spcBef>
              <a:buNone/>
              <a:defRPr/>
            </a:pPr>
            <a:r>
              <a:rPr lang="en-GB" sz="2133">
                <a:solidFill>
                  <a:prstClr val="black"/>
                </a:solidFill>
                <a:latin typeface="Arial" panose="020B0604020202020204" pitchFamily="34" charset="0"/>
                <a:cs typeface="Arial" panose="020B0604020202020204" pitchFamily="34" charset="0"/>
              </a:rPr>
              <a:t>Specific</a:t>
            </a:r>
          </a:p>
          <a:p>
            <a:pPr marL="0" indent="0" algn="ctr" defTabSz="914332">
              <a:spcBef>
                <a:spcPts val="1333"/>
              </a:spcBef>
              <a:buNone/>
              <a:defRPr/>
            </a:pPr>
            <a:r>
              <a:rPr lang="en-GB" sz="2133">
                <a:solidFill>
                  <a:prstClr val="black"/>
                </a:solidFill>
                <a:latin typeface="Arial" panose="020B0604020202020204" pitchFamily="34" charset="0"/>
                <a:cs typeface="Arial" panose="020B0604020202020204" pitchFamily="34" charset="0"/>
              </a:rPr>
              <a:t>Accurate</a:t>
            </a:r>
          </a:p>
        </p:txBody>
      </p:sp>
    </p:spTree>
    <p:extLst>
      <p:ext uri="{BB962C8B-B14F-4D97-AF65-F5344CB8AC3E}">
        <p14:creationId xmlns:p14="http://schemas.microsoft.com/office/powerpoint/2010/main" val="193024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90687" y="198705"/>
            <a:ext cx="11748916" cy="864403"/>
          </a:xfrm>
          <a:prstGeom prst="rect">
            <a:avLst/>
          </a:prstGeom>
        </p:spPr>
        <p:txBody>
          <a:bodyPr vert="horz" lIns="91351" tIns="45719" rIns="91351" bIns="45719" rtlCol="0" anchor="ctr">
            <a:noAutofit/>
          </a:bodyPr>
          <a:lstStyle>
            <a:lvl1pPr algn="l" defTabSz="456650" rtl="0" eaLnBrk="1" latinLnBrk="0" hangingPunct="1">
              <a:spcBef>
                <a:spcPct val="0"/>
              </a:spcBef>
              <a:buNone/>
              <a:defRPr sz="1800" b="1" i="0" kern="1200" cap="all" baseline="0">
                <a:solidFill>
                  <a:schemeClr val="accent1"/>
                </a:solidFill>
                <a:latin typeface="Arial"/>
                <a:ea typeface="+mj-ea"/>
                <a:cs typeface="Arial"/>
              </a:defRPr>
            </a:lvl1pPr>
          </a:lstStyle>
          <a:p>
            <a:pPr defTabSz="608803">
              <a:defRPr/>
            </a:pPr>
            <a:endParaRPr lang="en-GB" sz="3200" cap="none">
              <a:solidFill>
                <a:srgbClr val="830051"/>
              </a:solidFill>
            </a:endParaRPr>
          </a:p>
        </p:txBody>
      </p:sp>
      <p:sp>
        <p:nvSpPr>
          <p:cNvPr id="14" name="Title 13">
            <a:extLst>
              <a:ext uri="{FF2B5EF4-FFF2-40B4-BE49-F238E27FC236}">
                <a16:creationId xmlns:a16="http://schemas.microsoft.com/office/drawing/2014/main" id="{10AC58CD-5CA3-4944-B3E7-5059FE66CF86}"/>
              </a:ext>
            </a:extLst>
          </p:cNvPr>
          <p:cNvSpPr>
            <a:spLocks noGrp="1"/>
          </p:cNvSpPr>
          <p:nvPr>
            <p:ph type="title"/>
          </p:nvPr>
        </p:nvSpPr>
        <p:spPr/>
        <p:txBody>
          <a:bodyPr/>
          <a:lstStyle/>
          <a:p>
            <a:r>
              <a:rPr lang="en-GB"/>
              <a:t>Non-homologous end-joining (NHEJ) repairs double-strand DNA breaks if HRR is non-functional but this is error-prone</a:t>
            </a:r>
            <a:endParaRPr lang="en-US">
              <a:solidFill>
                <a:srgbClr val="FF0000"/>
              </a:solidFill>
            </a:endParaRPr>
          </a:p>
        </p:txBody>
      </p:sp>
      <p:sp>
        <p:nvSpPr>
          <p:cNvPr id="129" name="Content Placeholder 3">
            <a:extLst>
              <a:ext uri="{FF2B5EF4-FFF2-40B4-BE49-F238E27FC236}">
                <a16:creationId xmlns:a16="http://schemas.microsoft.com/office/drawing/2014/main" id="{E853E275-3393-9E4D-A28B-D83973F2DE26}"/>
              </a:ext>
            </a:extLst>
          </p:cNvPr>
          <p:cNvSpPr txBox="1">
            <a:spLocks/>
          </p:cNvSpPr>
          <p:nvPr/>
        </p:nvSpPr>
        <p:spPr>
          <a:xfrm>
            <a:off x="509413" y="1861140"/>
            <a:ext cx="3104931" cy="3861701"/>
          </a:xfrm>
          <a:prstGeom prst="round1Rect">
            <a:avLst/>
          </a:prstGeom>
          <a:solidFill>
            <a:schemeClr val="accent2">
              <a:lumMod val="20000"/>
              <a:lumOff val="80000"/>
            </a:schemeClr>
          </a:solidFill>
        </p:spPr>
        <p:txBody>
          <a:bodyPr lIns="91423" tIns="45719" rIns="91423" bIns="45719"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10">
              <a:spcBef>
                <a:spcPts val="1333"/>
              </a:spcBef>
              <a:buNone/>
              <a:defRPr/>
            </a:pPr>
            <a:r>
              <a:rPr lang="en-GB" sz="2133" b="1">
                <a:solidFill>
                  <a:srgbClr val="000000"/>
                </a:solidFill>
                <a:latin typeface="Arial"/>
              </a:rPr>
              <a:t>NHEJ is:</a:t>
            </a:r>
          </a:p>
          <a:p>
            <a:pPr marL="0" indent="0" algn="ctr" defTabSz="1219110">
              <a:spcBef>
                <a:spcPts val="1333"/>
              </a:spcBef>
              <a:buNone/>
              <a:defRPr/>
            </a:pPr>
            <a:r>
              <a:rPr lang="en-GB" sz="2133">
                <a:solidFill>
                  <a:srgbClr val="000000"/>
                </a:solidFill>
                <a:latin typeface="Arial"/>
              </a:rPr>
              <a:t>Fast</a:t>
            </a:r>
          </a:p>
          <a:p>
            <a:pPr marL="0" indent="0" algn="ctr" defTabSz="1219110">
              <a:spcBef>
                <a:spcPts val="1333"/>
              </a:spcBef>
              <a:buNone/>
              <a:defRPr/>
            </a:pPr>
            <a:r>
              <a:rPr lang="en-GB" sz="2133">
                <a:solidFill>
                  <a:srgbClr val="000000"/>
                </a:solidFill>
                <a:latin typeface="Arial"/>
              </a:rPr>
              <a:t>Universal</a:t>
            </a:r>
          </a:p>
          <a:p>
            <a:pPr marL="0" indent="0" algn="ctr" defTabSz="1219110">
              <a:spcBef>
                <a:spcPts val="1333"/>
              </a:spcBef>
              <a:buNone/>
              <a:defRPr/>
            </a:pPr>
            <a:r>
              <a:rPr lang="en-GB" sz="2133">
                <a:solidFill>
                  <a:srgbClr val="000000"/>
                </a:solidFill>
                <a:latin typeface="Arial"/>
              </a:rPr>
              <a:t>Error-prone</a:t>
            </a:r>
          </a:p>
          <a:p>
            <a:pPr marL="0" indent="0" algn="ctr" defTabSz="1219110">
              <a:spcBef>
                <a:spcPts val="1333"/>
              </a:spcBef>
              <a:buNone/>
              <a:defRPr/>
            </a:pPr>
            <a:endParaRPr lang="en-GB" sz="2133">
              <a:solidFill>
                <a:srgbClr val="000000"/>
              </a:solidFill>
              <a:latin typeface="Arial"/>
            </a:endParaRPr>
          </a:p>
          <a:p>
            <a:pPr marL="0" indent="0" algn="ctr" defTabSz="1219110">
              <a:spcBef>
                <a:spcPts val="1333"/>
              </a:spcBef>
              <a:buNone/>
              <a:defRPr/>
            </a:pPr>
            <a:r>
              <a:rPr lang="en-GB" sz="2133" b="1">
                <a:solidFill>
                  <a:srgbClr val="000000"/>
                </a:solidFill>
                <a:latin typeface="Arial"/>
              </a:rPr>
              <a:t>NHEJ results in genomic instability</a:t>
            </a:r>
          </a:p>
        </p:txBody>
      </p:sp>
      <p:grpSp>
        <p:nvGrpSpPr>
          <p:cNvPr id="8" name="Group 7">
            <a:extLst>
              <a:ext uri="{FF2B5EF4-FFF2-40B4-BE49-F238E27FC236}">
                <a16:creationId xmlns:a16="http://schemas.microsoft.com/office/drawing/2014/main" id="{0545941A-DA69-46D0-A6CD-F1FCFD0718B7}"/>
              </a:ext>
            </a:extLst>
          </p:cNvPr>
          <p:cNvGrpSpPr/>
          <p:nvPr/>
        </p:nvGrpSpPr>
        <p:grpSpPr>
          <a:xfrm>
            <a:off x="4280393" y="1272282"/>
            <a:ext cx="5657281" cy="5500428"/>
            <a:chOff x="3210295" y="954209"/>
            <a:chExt cx="4242961" cy="4125319"/>
          </a:xfrm>
        </p:grpSpPr>
        <p:grpSp>
          <p:nvGrpSpPr>
            <p:cNvPr id="9" name="Group 8">
              <a:extLst>
                <a:ext uri="{FF2B5EF4-FFF2-40B4-BE49-F238E27FC236}">
                  <a16:creationId xmlns:a16="http://schemas.microsoft.com/office/drawing/2014/main" id="{7BDE9E8B-131D-42F4-AFD2-AC16944F1BCA}"/>
                </a:ext>
              </a:extLst>
            </p:cNvPr>
            <p:cNvGrpSpPr/>
            <p:nvPr/>
          </p:nvGrpSpPr>
          <p:grpSpPr>
            <a:xfrm>
              <a:off x="4565066" y="2776375"/>
              <a:ext cx="2888136" cy="275856"/>
              <a:chOff x="4567238" y="1411571"/>
              <a:chExt cx="2888136" cy="275856"/>
            </a:xfrm>
          </p:grpSpPr>
          <p:cxnSp>
            <p:nvCxnSpPr>
              <p:cNvPr id="192" name="Straight Connector 191">
                <a:extLst>
                  <a:ext uri="{FF2B5EF4-FFF2-40B4-BE49-F238E27FC236}">
                    <a16:creationId xmlns:a16="http://schemas.microsoft.com/office/drawing/2014/main" id="{D7E5673A-239D-4922-B6FC-4EDBB9D0AF3A}"/>
                  </a:ext>
                </a:extLst>
              </p:cNvPr>
              <p:cNvCxnSpPr>
                <a:cxnSpLocks/>
              </p:cNvCxnSpPr>
              <p:nvPr/>
            </p:nvCxnSpPr>
            <p:spPr bwMode="auto">
              <a:xfrm>
                <a:off x="4632170" y="1422583"/>
                <a:ext cx="273600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A5776CD7-4BE0-4654-A927-EE3077DB2D17}"/>
                  </a:ext>
                </a:extLst>
              </p:cNvPr>
              <p:cNvCxnSpPr>
                <a:cxnSpLocks/>
              </p:cNvCxnSpPr>
              <p:nvPr/>
            </p:nvCxnSpPr>
            <p:spPr bwMode="auto">
              <a:xfrm>
                <a:off x="4632170" y="1687427"/>
                <a:ext cx="273600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E8187888-429E-4AB0-A9CC-D1D48C5E834D}"/>
                  </a:ext>
                </a:extLst>
              </p:cNvPr>
              <p:cNvCxnSpPr>
                <a:cxnSpLocks/>
              </p:cNvCxnSpPr>
              <p:nvPr/>
            </p:nvCxnSpPr>
            <p:spPr bwMode="auto">
              <a:xfrm>
                <a:off x="470233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4C1201C6-1E13-4D24-B2D5-59F01D213E9E}"/>
                  </a:ext>
                </a:extLst>
              </p:cNvPr>
              <p:cNvCxnSpPr>
                <a:cxnSpLocks/>
              </p:cNvCxnSpPr>
              <p:nvPr/>
            </p:nvCxnSpPr>
            <p:spPr bwMode="auto">
              <a:xfrm>
                <a:off x="480674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54C4CB0E-0432-4F62-8FE2-3473D86C5E2E}"/>
                  </a:ext>
                </a:extLst>
              </p:cNvPr>
              <p:cNvCxnSpPr>
                <a:cxnSpLocks/>
              </p:cNvCxnSpPr>
              <p:nvPr/>
            </p:nvCxnSpPr>
            <p:spPr bwMode="auto">
              <a:xfrm>
                <a:off x="491114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E3AB8881-674A-4961-8726-684809A1768A}"/>
                  </a:ext>
                </a:extLst>
              </p:cNvPr>
              <p:cNvCxnSpPr>
                <a:cxnSpLocks/>
              </p:cNvCxnSpPr>
              <p:nvPr/>
            </p:nvCxnSpPr>
            <p:spPr bwMode="auto">
              <a:xfrm>
                <a:off x="501554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61865602-9F97-49B8-AF19-870E35499EE7}"/>
                  </a:ext>
                </a:extLst>
              </p:cNvPr>
              <p:cNvCxnSpPr>
                <a:cxnSpLocks/>
              </p:cNvCxnSpPr>
              <p:nvPr/>
            </p:nvCxnSpPr>
            <p:spPr bwMode="auto">
              <a:xfrm>
                <a:off x="511994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3A95F171-B702-4440-9460-7AB8B03A19FB}"/>
                  </a:ext>
                </a:extLst>
              </p:cNvPr>
              <p:cNvCxnSpPr>
                <a:cxnSpLocks/>
              </p:cNvCxnSpPr>
              <p:nvPr/>
            </p:nvCxnSpPr>
            <p:spPr bwMode="auto">
              <a:xfrm>
                <a:off x="522434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9579B6F4-2C65-413A-9670-66FAE62BC1A9}"/>
                  </a:ext>
                </a:extLst>
              </p:cNvPr>
              <p:cNvCxnSpPr>
                <a:cxnSpLocks/>
              </p:cNvCxnSpPr>
              <p:nvPr/>
            </p:nvCxnSpPr>
            <p:spPr bwMode="auto">
              <a:xfrm>
                <a:off x="532875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E47940DF-AD91-4075-AD59-3A955F95B2EE}"/>
                  </a:ext>
                </a:extLst>
              </p:cNvPr>
              <p:cNvCxnSpPr>
                <a:cxnSpLocks/>
              </p:cNvCxnSpPr>
              <p:nvPr/>
            </p:nvCxnSpPr>
            <p:spPr bwMode="auto">
              <a:xfrm>
                <a:off x="543315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55A9FCBE-D6A1-400C-84F4-9436F3351C12}"/>
                  </a:ext>
                </a:extLst>
              </p:cNvPr>
              <p:cNvCxnSpPr>
                <a:cxnSpLocks/>
              </p:cNvCxnSpPr>
              <p:nvPr/>
            </p:nvCxnSpPr>
            <p:spPr bwMode="auto">
              <a:xfrm>
                <a:off x="553755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D641F7D2-DC93-420C-B09F-22B479F22726}"/>
                  </a:ext>
                </a:extLst>
              </p:cNvPr>
              <p:cNvCxnSpPr>
                <a:cxnSpLocks/>
              </p:cNvCxnSpPr>
              <p:nvPr/>
            </p:nvCxnSpPr>
            <p:spPr bwMode="auto">
              <a:xfrm>
                <a:off x="564195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CA56EA55-5637-4086-978A-C57F70695EA3}"/>
                  </a:ext>
                </a:extLst>
              </p:cNvPr>
              <p:cNvCxnSpPr>
                <a:cxnSpLocks/>
              </p:cNvCxnSpPr>
              <p:nvPr/>
            </p:nvCxnSpPr>
            <p:spPr bwMode="auto">
              <a:xfrm>
                <a:off x="574635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36103844-9CC5-444A-8639-25601CC9DB01}"/>
                  </a:ext>
                </a:extLst>
              </p:cNvPr>
              <p:cNvCxnSpPr>
                <a:cxnSpLocks/>
              </p:cNvCxnSpPr>
              <p:nvPr/>
            </p:nvCxnSpPr>
            <p:spPr bwMode="auto">
              <a:xfrm>
                <a:off x="585076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6" name="Straight Connector 205">
                <a:extLst>
                  <a:ext uri="{FF2B5EF4-FFF2-40B4-BE49-F238E27FC236}">
                    <a16:creationId xmlns:a16="http://schemas.microsoft.com/office/drawing/2014/main" id="{C11C4A17-66E0-467A-BAD0-2130A024C7C1}"/>
                  </a:ext>
                </a:extLst>
              </p:cNvPr>
              <p:cNvCxnSpPr>
                <a:cxnSpLocks/>
              </p:cNvCxnSpPr>
              <p:nvPr/>
            </p:nvCxnSpPr>
            <p:spPr bwMode="auto">
              <a:xfrm>
                <a:off x="595516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E2FDE167-BFB1-4349-997D-7C8C09141AFB}"/>
                  </a:ext>
                </a:extLst>
              </p:cNvPr>
              <p:cNvCxnSpPr>
                <a:cxnSpLocks/>
              </p:cNvCxnSpPr>
              <p:nvPr/>
            </p:nvCxnSpPr>
            <p:spPr bwMode="auto">
              <a:xfrm>
                <a:off x="605956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F6E1221C-F011-47FC-9567-C6F9A8AD70E3}"/>
                  </a:ext>
                </a:extLst>
              </p:cNvPr>
              <p:cNvCxnSpPr>
                <a:cxnSpLocks/>
              </p:cNvCxnSpPr>
              <p:nvPr/>
            </p:nvCxnSpPr>
            <p:spPr bwMode="auto">
              <a:xfrm>
                <a:off x="616396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id="{835E7F64-B478-4040-B08E-7CE7C6BCCC39}"/>
                  </a:ext>
                </a:extLst>
              </p:cNvPr>
              <p:cNvCxnSpPr>
                <a:cxnSpLocks/>
              </p:cNvCxnSpPr>
              <p:nvPr/>
            </p:nvCxnSpPr>
            <p:spPr bwMode="auto">
              <a:xfrm>
                <a:off x="626836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16B6037F-4E37-4495-81E2-6D4E7F7CCD34}"/>
                  </a:ext>
                </a:extLst>
              </p:cNvPr>
              <p:cNvCxnSpPr>
                <a:cxnSpLocks/>
              </p:cNvCxnSpPr>
              <p:nvPr/>
            </p:nvCxnSpPr>
            <p:spPr bwMode="auto">
              <a:xfrm>
                <a:off x="637277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203AACA8-5DBB-4155-AB60-C40298BC46C9}"/>
                  </a:ext>
                </a:extLst>
              </p:cNvPr>
              <p:cNvCxnSpPr>
                <a:cxnSpLocks/>
              </p:cNvCxnSpPr>
              <p:nvPr/>
            </p:nvCxnSpPr>
            <p:spPr bwMode="auto">
              <a:xfrm>
                <a:off x="647717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AFB0D217-807E-49F9-904F-6DDB0A320166}"/>
                  </a:ext>
                </a:extLst>
              </p:cNvPr>
              <p:cNvCxnSpPr>
                <a:cxnSpLocks/>
              </p:cNvCxnSpPr>
              <p:nvPr/>
            </p:nvCxnSpPr>
            <p:spPr bwMode="auto">
              <a:xfrm>
                <a:off x="658157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EFEDFE65-999A-4A8B-ACD0-355A44116C2F}"/>
                  </a:ext>
                </a:extLst>
              </p:cNvPr>
              <p:cNvCxnSpPr>
                <a:cxnSpLocks/>
              </p:cNvCxnSpPr>
              <p:nvPr/>
            </p:nvCxnSpPr>
            <p:spPr bwMode="auto">
              <a:xfrm>
                <a:off x="668597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F25E1E26-ADC5-494E-817C-ED4F1C947278}"/>
                  </a:ext>
                </a:extLst>
              </p:cNvPr>
              <p:cNvCxnSpPr>
                <a:cxnSpLocks/>
              </p:cNvCxnSpPr>
              <p:nvPr/>
            </p:nvCxnSpPr>
            <p:spPr bwMode="auto">
              <a:xfrm>
                <a:off x="679037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798A6379-6B1F-4354-9D60-C60BD8540620}"/>
                  </a:ext>
                </a:extLst>
              </p:cNvPr>
              <p:cNvCxnSpPr>
                <a:cxnSpLocks/>
              </p:cNvCxnSpPr>
              <p:nvPr/>
            </p:nvCxnSpPr>
            <p:spPr bwMode="auto">
              <a:xfrm>
                <a:off x="689478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134E5A45-8E43-4CC3-9471-BB8D9D4FAB39}"/>
                  </a:ext>
                </a:extLst>
              </p:cNvPr>
              <p:cNvCxnSpPr>
                <a:cxnSpLocks/>
              </p:cNvCxnSpPr>
              <p:nvPr/>
            </p:nvCxnSpPr>
            <p:spPr bwMode="auto">
              <a:xfrm>
                <a:off x="699918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6FF495BD-2E0F-403B-B72A-CE43D2169324}"/>
                  </a:ext>
                </a:extLst>
              </p:cNvPr>
              <p:cNvCxnSpPr>
                <a:cxnSpLocks/>
              </p:cNvCxnSpPr>
              <p:nvPr/>
            </p:nvCxnSpPr>
            <p:spPr bwMode="auto">
              <a:xfrm>
                <a:off x="71035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DF80CA8F-B417-4B80-BE99-EF995B14FDA0}"/>
                  </a:ext>
                </a:extLst>
              </p:cNvPr>
              <p:cNvCxnSpPr>
                <a:cxnSpLocks/>
              </p:cNvCxnSpPr>
              <p:nvPr/>
            </p:nvCxnSpPr>
            <p:spPr bwMode="auto">
              <a:xfrm>
                <a:off x="720798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705F5B80-83DC-4AE2-9757-8B9B360DB5DA}"/>
                  </a:ext>
                </a:extLst>
              </p:cNvPr>
              <p:cNvCxnSpPr>
                <a:cxnSpLocks/>
              </p:cNvCxnSpPr>
              <p:nvPr/>
            </p:nvCxnSpPr>
            <p:spPr bwMode="auto">
              <a:xfrm>
                <a:off x="731238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220" name="Rectangle 219">
                <a:extLst>
                  <a:ext uri="{FF2B5EF4-FFF2-40B4-BE49-F238E27FC236}">
                    <a16:creationId xmlns:a16="http://schemas.microsoft.com/office/drawing/2014/main" id="{6040F035-123C-4A5B-B910-DC5241015D85}"/>
                  </a:ext>
                </a:extLst>
              </p:cNvPr>
              <p:cNvSpPr/>
              <p:nvPr/>
            </p:nvSpPr>
            <p:spPr bwMode="auto">
              <a:xfrm>
                <a:off x="4567238" y="1539631"/>
                <a:ext cx="2888136" cy="360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grpSp>
        <p:grpSp>
          <p:nvGrpSpPr>
            <p:cNvPr id="11" name="Group 10">
              <a:extLst>
                <a:ext uri="{FF2B5EF4-FFF2-40B4-BE49-F238E27FC236}">
                  <a16:creationId xmlns:a16="http://schemas.microsoft.com/office/drawing/2014/main" id="{BCFC7897-0835-487A-9831-C787E1D94107}"/>
                </a:ext>
              </a:extLst>
            </p:cNvPr>
            <p:cNvGrpSpPr/>
            <p:nvPr/>
          </p:nvGrpSpPr>
          <p:grpSpPr>
            <a:xfrm>
              <a:off x="4565066" y="3464446"/>
              <a:ext cx="2888136" cy="275856"/>
              <a:chOff x="4567238" y="1411571"/>
              <a:chExt cx="2888136" cy="275856"/>
            </a:xfrm>
          </p:grpSpPr>
          <p:cxnSp>
            <p:nvCxnSpPr>
              <p:cNvPr id="163" name="Straight Connector 162">
                <a:extLst>
                  <a:ext uri="{FF2B5EF4-FFF2-40B4-BE49-F238E27FC236}">
                    <a16:creationId xmlns:a16="http://schemas.microsoft.com/office/drawing/2014/main" id="{B85F817F-98F0-4943-BE79-BE7FC146E9AE}"/>
                  </a:ext>
                </a:extLst>
              </p:cNvPr>
              <p:cNvCxnSpPr>
                <a:cxnSpLocks/>
              </p:cNvCxnSpPr>
              <p:nvPr/>
            </p:nvCxnSpPr>
            <p:spPr bwMode="auto">
              <a:xfrm>
                <a:off x="4632170" y="1422583"/>
                <a:ext cx="273600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BE7B6B95-B558-4A0B-911E-76162066C35B}"/>
                  </a:ext>
                </a:extLst>
              </p:cNvPr>
              <p:cNvCxnSpPr>
                <a:cxnSpLocks/>
              </p:cNvCxnSpPr>
              <p:nvPr/>
            </p:nvCxnSpPr>
            <p:spPr bwMode="auto">
              <a:xfrm>
                <a:off x="4632170" y="1687427"/>
                <a:ext cx="273600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F67943DC-E77F-45EA-BEAB-65950A7EEDED}"/>
                  </a:ext>
                </a:extLst>
              </p:cNvPr>
              <p:cNvCxnSpPr>
                <a:cxnSpLocks/>
              </p:cNvCxnSpPr>
              <p:nvPr/>
            </p:nvCxnSpPr>
            <p:spPr bwMode="auto">
              <a:xfrm>
                <a:off x="470233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6038ED0F-C021-4E07-99A7-C00FCF6A9261}"/>
                  </a:ext>
                </a:extLst>
              </p:cNvPr>
              <p:cNvCxnSpPr>
                <a:cxnSpLocks/>
              </p:cNvCxnSpPr>
              <p:nvPr/>
            </p:nvCxnSpPr>
            <p:spPr bwMode="auto">
              <a:xfrm>
                <a:off x="480674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261BA6B7-0C50-45FD-8C0D-CA74A6833624}"/>
                  </a:ext>
                </a:extLst>
              </p:cNvPr>
              <p:cNvCxnSpPr>
                <a:cxnSpLocks/>
              </p:cNvCxnSpPr>
              <p:nvPr/>
            </p:nvCxnSpPr>
            <p:spPr bwMode="auto">
              <a:xfrm>
                <a:off x="491114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14A028A2-4C04-46AD-97E2-EF615894BFEB}"/>
                  </a:ext>
                </a:extLst>
              </p:cNvPr>
              <p:cNvCxnSpPr>
                <a:cxnSpLocks/>
              </p:cNvCxnSpPr>
              <p:nvPr/>
            </p:nvCxnSpPr>
            <p:spPr bwMode="auto">
              <a:xfrm>
                <a:off x="501554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63B8FD1D-1AE1-4FD2-8326-51F0C79FFBE6}"/>
                  </a:ext>
                </a:extLst>
              </p:cNvPr>
              <p:cNvCxnSpPr>
                <a:cxnSpLocks/>
              </p:cNvCxnSpPr>
              <p:nvPr/>
            </p:nvCxnSpPr>
            <p:spPr bwMode="auto">
              <a:xfrm>
                <a:off x="511994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B82F782A-09B1-4195-9536-77B85F68F38D}"/>
                  </a:ext>
                </a:extLst>
              </p:cNvPr>
              <p:cNvCxnSpPr>
                <a:cxnSpLocks/>
              </p:cNvCxnSpPr>
              <p:nvPr/>
            </p:nvCxnSpPr>
            <p:spPr bwMode="auto">
              <a:xfrm>
                <a:off x="522434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A95D946B-EAD2-44AC-8DCB-87B27AAE366F}"/>
                  </a:ext>
                </a:extLst>
              </p:cNvPr>
              <p:cNvCxnSpPr>
                <a:cxnSpLocks/>
              </p:cNvCxnSpPr>
              <p:nvPr/>
            </p:nvCxnSpPr>
            <p:spPr bwMode="auto">
              <a:xfrm>
                <a:off x="532875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D6DCA38C-E95C-4B3C-B299-A43A6A497BFD}"/>
                  </a:ext>
                </a:extLst>
              </p:cNvPr>
              <p:cNvCxnSpPr>
                <a:cxnSpLocks/>
              </p:cNvCxnSpPr>
              <p:nvPr/>
            </p:nvCxnSpPr>
            <p:spPr bwMode="auto">
              <a:xfrm>
                <a:off x="543315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892A8462-A687-4B59-AD3C-B84F8486CDAD}"/>
                  </a:ext>
                </a:extLst>
              </p:cNvPr>
              <p:cNvCxnSpPr>
                <a:cxnSpLocks/>
              </p:cNvCxnSpPr>
              <p:nvPr/>
            </p:nvCxnSpPr>
            <p:spPr bwMode="auto">
              <a:xfrm>
                <a:off x="553755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F6890385-EF96-4CEF-8089-43A666B804AC}"/>
                  </a:ext>
                </a:extLst>
              </p:cNvPr>
              <p:cNvCxnSpPr>
                <a:cxnSpLocks/>
              </p:cNvCxnSpPr>
              <p:nvPr/>
            </p:nvCxnSpPr>
            <p:spPr bwMode="auto">
              <a:xfrm>
                <a:off x="564195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18D96FC1-ABFD-46C2-A008-19596F257CAF}"/>
                  </a:ext>
                </a:extLst>
              </p:cNvPr>
              <p:cNvCxnSpPr>
                <a:cxnSpLocks/>
              </p:cNvCxnSpPr>
              <p:nvPr/>
            </p:nvCxnSpPr>
            <p:spPr bwMode="auto">
              <a:xfrm>
                <a:off x="574635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CABB71F9-35CB-44A9-9D0B-69B80E28F4CF}"/>
                  </a:ext>
                </a:extLst>
              </p:cNvPr>
              <p:cNvCxnSpPr>
                <a:cxnSpLocks/>
              </p:cNvCxnSpPr>
              <p:nvPr/>
            </p:nvCxnSpPr>
            <p:spPr bwMode="auto">
              <a:xfrm>
                <a:off x="585076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7BD01670-DADF-4E95-90DF-68962C667868}"/>
                  </a:ext>
                </a:extLst>
              </p:cNvPr>
              <p:cNvCxnSpPr>
                <a:cxnSpLocks/>
              </p:cNvCxnSpPr>
              <p:nvPr/>
            </p:nvCxnSpPr>
            <p:spPr bwMode="auto">
              <a:xfrm>
                <a:off x="595516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E642ABFF-2365-40F1-9D30-7A6EE036A464}"/>
                  </a:ext>
                </a:extLst>
              </p:cNvPr>
              <p:cNvCxnSpPr>
                <a:cxnSpLocks/>
              </p:cNvCxnSpPr>
              <p:nvPr/>
            </p:nvCxnSpPr>
            <p:spPr bwMode="auto">
              <a:xfrm>
                <a:off x="605956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C4C905AC-522E-42CC-94E7-A118EE623349}"/>
                  </a:ext>
                </a:extLst>
              </p:cNvPr>
              <p:cNvCxnSpPr>
                <a:cxnSpLocks/>
              </p:cNvCxnSpPr>
              <p:nvPr/>
            </p:nvCxnSpPr>
            <p:spPr bwMode="auto">
              <a:xfrm>
                <a:off x="616396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A5E053F1-BBD6-485F-BAF7-6A3BE4DA3DC2}"/>
                  </a:ext>
                </a:extLst>
              </p:cNvPr>
              <p:cNvCxnSpPr>
                <a:cxnSpLocks/>
              </p:cNvCxnSpPr>
              <p:nvPr/>
            </p:nvCxnSpPr>
            <p:spPr bwMode="auto">
              <a:xfrm>
                <a:off x="626836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010A1810-D757-45BE-B17D-3EEBDFA16AF6}"/>
                  </a:ext>
                </a:extLst>
              </p:cNvPr>
              <p:cNvCxnSpPr>
                <a:cxnSpLocks/>
              </p:cNvCxnSpPr>
              <p:nvPr/>
            </p:nvCxnSpPr>
            <p:spPr bwMode="auto">
              <a:xfrm>
                <a:off x="637277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30B18ABD-60F6-4606-B124-5FB3A65A8937}"/>
                  </a:ext>
                </a:extLst>
              </p:cNvPr>
              <p:cNvCxnSpPr>
                <a:cxnSpLocks/>
              </p:cNvCxnSpPr>
              <p:nvPr/>
            </p:nvCxnSpPr>
            <p:spPr bwMode="auto">
              <a:xfrm>
                <a:off x="647717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B49AC632-6B42-4168-847B-EB5DA9866BC2}"/>
                  </a:ext>
                </a:extLst>
              </p:cNvPr>
              <p:cNvCxnSpPr>
                <a:cxnSpLocks/>
              </p:cNvCxnSpPr>
              <p:nvPr/>
            </p:nvCxnSpPr>
            <p:spPr bwMode="auto">
              <a:xfrm>
                <a:off x="658157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8B6E96E5-34F1-4955-8BA8-26DD253610DD}"/>
                  </a:ext>
                </a:extLst>
              </p:cNvPr>
              <p:cNvCxnSpPr>
                <a:cxnSpLocks/>
              </p:cNvCxnSpPr>
              <p:nvPr/>
            </p:nvCxnSpPr>
            <p:spPr bwMode="auto">
              <a:xfrm>
                <a:off x="668597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44069AC0-C676-4542-9D19-57AA813E925A}"/>
                  </a:ext>
                </a:extLst>
              </p:cNvPr>
              <p:cNvCxnSpPr>
                <a:cxnSpLocks/>
              </p:cNvCxnSpPr>
              <p:nvPr/>
            </p:nvCxnSpPr>
            <p:spPr bwMode="auto">
              <a:xfrm>
                <a:off x="679037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EB4C64BA-38D3-44B1-AE7E-5963E77FFD53}"/>
                  </a:ext>
                </a:extLst>
              </p:cNvPr>
              <p:cNvCxnSpPr>
                <a:cxnSpLocks/>
              </p:cNvCxnSpPr>
              <p:nvPr/>
            </p:nvCxnSpPr>
            <p:spPr bwMode="auto">
              <a:xfrm>
                <a:off x="689478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99BCE036-02C6-4F3B-85EB-FD2C5C94B630}"/>
                  </a:ext>
                </a:extLst>
              </p:cNvPr>
              <p:cNvCxnSpPr>
                <a:cxnSpLocks/>
              </p:cNvCxnSpPr>
              <p:nvPr/>
            </p:nvCxnSpPr>
            <p:spPr bwMode="auto">
              <a:xfrm>
                <a:off x="699918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379A1E64-2B30-4B90-8163-C2F0CD2EA442}"/>
                  </a:ext>
                </a:extLst>
              </p:cNvPr>
              <p:cNvCxnSpPr>
                <a:cxnSpLocks/>
              </p:cNvCxnSpPr>
              <p:nvPr/>
            </p:nvCxnSpPr>
            <p:spPr bwMode="auto">
              <a:xfrm>
                <a:off x="71035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4065A64F-30C8-4B07-8AB8-C197D217E30B}"/>
                  </a:ext>
                </a:extLst>
              </p:cNvPr>
              <p:cNvCxnSpPr>
                <a:cxnSpLocks/>
              </p:cNvCxnSpPr>
              <p:nvPr/>
            </p:nvCxnSpPr>
            <p:spPr bwMode="auto">
              <a:xfrm>
                <a:off x="720798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BF28F8F4-7CAA-4190-855A-0275C9AB4B49}"/>
                  </a:ext>
                </a:extLst>
              </p:cNvPr>
              <p:cNvCxnSpPr>
                <a:cxnSpLocks/>
              </p:cNvCxnSpPr>
              <p:nvPr/>
            </p:nvCxnSpPr>
            <p:spPr bwMode="auto">
              <a:xfrm>
                <a:off x="731238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191" name="Rectangle 190">
                <a:extLst>
                  <a:ext uri="{FF2B5EF4-FFF2-40B4-BE49-F238E27FC236}">
                    <a16:creationId xmlns:a16="http://schemas.microsoft.com/office/drawing/2014/main" id="{CF73942E-3976-43B4-81D4-036EE24310FE}"/>
                  </a:ext>
                </a:extLst>
              </p:cNvPr>
              <p:cNvSpPr/>
              <p:nvPr/>
            </p:nvSpPr>
            <p:spPr bwMode="auto">
              <a:xfrm>
                <a:off x="4567238" y="1539631"/>
                <a:ext cx="2888136" cy="360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grpSp>
        <p:sp>
          <p:nvSpPr>
            <p:cNvPr id="12" name="TextBox 11">
              <a:extLst>
                <a:ext uri="{FF2B5EF4-FFF2-40B4-BE49-F238E27FC236}">
                  <a16:creationId xmlns:a16="http://schemas.microsoft.com/office/drawing/2014/main" id="{BBBD34D9-32FD-415A-BBFB-A23E9B9F2377}"/>
                </a:ext>
              </a:extLst>
            </p:cNvPr>
            <p:cNvSpPr txBox="1"/>
            <p:nvPr/>
          </p:nvSpPr>
          <p:spPr>
            <a:xfrm>
              <a:off x="4565013" y="954209"/>
              <a:ext cx="2888242" cy="238575"/>
            </a:xfrm>
            <a:prstGeom prst="rect">
              <a:avLst/>
            </a:prstGeom>
            <a:noFill/>
          </p:spPr>
          <p:txBody>
            <a:bodyPr wrap="square" rtlCol="0">
              <a:spAutoFit/>
            </a:bodyPr>
            <a:lstStyle/>
            <a:p>
              <a:pPr algn="ctr" defTabSz="609555">
                <a:defRPr/>
              </a:pPr>
              <a:r>
                <a:rPr lang="en-US" sz="1467" b="1">
                  <a:solidFill>
                    <a:srgbClr val="000000"/>
                  </a:solidFill>
                  <a:latin typeface="Arial"/>
                </a:rPr>
                <a:t>Core mechanism</a:t>
              </a:r>
            </a:p>
          </p:txBody>
        </p:sp>
        <p:grpSp>
          <p:nvGrpSpPr>
            <p:cNvPr id="13" name="Group 12">
              <a:extLst>
                <a:ext uri="{FF2B5EF4-FFF2-40B4-BE49-F238E27FC236}">
                  <a16:creationId xmlns:a16="http://schemas.microsoft.com/office/drawing/2014/main" id="{B9EA08F2-F7E1-40F0-B51E-00F42DD9F7CC}"/>
                </a:ext>
              </a:extLst>
            </p:cNvPr>
            <p:cNvGrpSpPr/>
            <p:nvPr/>
          </p:nvGrpSpPr>
          <p:grpSpPr>
            <a:xfrm>
              <a:off x="4565013" y="1411571"/>
              <a:ext cx="2888243" cy="275856"/>
              <a:chOff x="4567238" y="1411571"/>
              <a:chExt cx="2888243" cy="275856"/>
            </a:xfrm>
          </p:grpSpPr>
          <p:cxnSp>
            <p:nvCxnSpPr>
              <p:cNvPr id="132" name="Straight Connector 131">
                <a:extLst>
                  <a:ext uri="{FF2B5EF4-FFF2-40B4-BE49-F238E27FC236}">
                    <a16:creationId xmlns:a16="http://schemas.microsoft.com/office/drawing/2014/main" id="{113A5318-9251-456D-A317-6C0EF84B6CF8}"/>
                  </a:ext>
                </a:extLst>
              </p:cNvPr>
              <p:cNvCxnSpPr>
                <a:cxnSpLocks/>
              </p:cNvCxnSpPr>
              <p:nvPr/>
            </p:nvCxnSpPr>
            <p:spPr bwMode="auto">
              <a:xfrm>
                <a:off x="4567238" y="1422583"/>
                <a:ext cx="2888243"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B9A75E17-1D3E-4E6E-8EB9-209DC1473933}"/>
                  </a:ext>
                </a:extLst>
              </p:cNvPr>
              <p:cNvCxnSpPr>
                <a:cxnSpLocks/>
              </p:cNvCxnSpPr>
              <p:nvPr/>
            </p:nvCxnSpPr>
            <p:spPr bwMode="auto">
              <a:xfrm>
                <a:off x="4567238" y="1687427"/>
                <a:ext cx="2888243"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CC6D92BA-0D3B-409C-B529-D84289A1953E}"/>
                  </a:ext>
                </a:extLst>
              </p:cNvPr>
              <p:cNvCxnSpPr>
                <a:cxnSpLocks/>
              </p:cNvCxnSpPr>
              <p:nvPr/>
            </p:nvCxnSpPr>
            <p:spPr bwMode="auto">
              <a:xfrm>
                <a:off x="459793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1EA65D99-B6C2-4652-B1CC-CCF946132978}"/>
                  </a:ext>
                </a:extLst>
              </p:cNvPr>
              <p:cNvCxnSpPr>
                <a:cxnSpLocks/>
              </p:cNvCxnSpPr>
              <p:nvPr/>
            </p:nvCxnSpPr>
            <p:spPr bwMode="auto">
              <a:xfrm>
                <a:off x="470233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3358B4D4-E6AC-491C-B6DA-4EC463A176CD}"/>
                  </a:ext>
                </a:extLst>
              </p:cNvPr>
              <p:cNvCxnSpPr>
                <a:cxnSpLocks/>
              </p:cNvCxnSpPr>
              <p:nvPr/>
            </p:nvCxnSpPr>
            <p:spPr bwMode="auto">
              <a:xfrm>
                <a:off x="480674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93856EDB-04E5-4B51-933B-7C3EF6CE109E}"/>
                  </a:ext>
                </a:extLst>
              </p:cNvPr>
              <p:cNvCxnSpPr>
                <a:cxnSpLocks/>
              </p:cNvCxnSpPr>
              <p:nvPr/>
            </p:nvCxnSpPr>
            <p:spPr bwMode="auto">
              <a:xfrm>
                <a:off x="491114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2FE84959-1862-4D1B-82ED-009D106068DD}"/>
                  </a:ext>
                </a:extLst>
              </p:cNvPr>
              <p:cNvCxnSpPr>
                <a:cxnSpLocks/>
              </p:cNvCxnSpPr>
              <p:nvPr/>
            </p:nvCxnSpPr>
            <p:spPr bwMode="auto">
              <a:xfrm>
                <a:off x="501554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30E790E4-FEA5-453F-A587-533ECFB24B89}"/>
                  </a:ext>
                </a:extLst>
              </p:cNvPr>
              <p:cNvCxnSpPr>
                <a:cxnSpLocks/>
              </p:cNvCxnSpPr>
              <p:nvPr/>
            </p:nvCxnSpPr>
            <p:spPr bwMode="auto">
              <a:xfrm>
                <a:off x="511994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2731E5FD-7C38-496A-9208-73AE2C80C854}"/>
                  </a:ext>
                </a:extLst>
              </p:cNvPr>
              <p:cNvCxnSpPr>
                <a:cxnSpLocks/>
              </p:cNvCxnSpPr>
              <p:nvPr/>
            </p:nvCxnSpPr>
            <p:spPr bwMode="auto">
              <a:xfrm>
                <a:off x="522434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2201EB38-646B-4422-8A7C-74655E9A3E5E}"/>
                  </a:ext>
                </a:extLst>
              </p:cNvPr>
              <p:cNvCxnSpPr>
                <a:cxnSpLocks/>
              </p:cNvCxnSpPr>
              <p:nvPr/>
            </p:nvCxnSpPr>
            <p:spPr bwMode="auto">
              <a:xfrm>
                <a:off x="532875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DD0448C3-269B-40BD-8705-95CA5A31FEDF}"/>
                  </a:ext>
                </a:extLst>
              </p:cNvPr>
              <p:cNvCxnSpPr>
                <a:cxnSpLocks/>
              </p:cNvCxnSpPr>
              <p:nvPr/>
            </p:nvCxnSpPr>
            <p:spPr bwMode="auto">
              <a:xfrm>
                <a:off x="543315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FF5E5371-57A9-4FF0-B234-CF35FA3E8D6E}"/>
                  </a:ext>
                </a:extLst>
              </p:cNvPr>
              <p:cNvCxnSpPr>
                <a:cxnSpLocks/>
              </p:cNvCxnSpPr>
              <p:nvPr/>
            </p:nvCxnSpPr>
            <p:spPr bwMode="auto">
              <a:xfrm>
                <a:off x="553755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E8153362-B0D8-4035-A68A-0F6E7597E1AE}"/>
                  </a:ext>
                </a:extLst>
              </p:cNvPr>
              <p:cNvCxnSpPr>
                <a:cxnSpLocks/>
              </p:cNvCxnSpPr>
              <p:nvPr/>
            </p:nvCxnSpPr>
            <p:spPr bwMode="auto">
              <a:xfrm>
                <a:off x="564195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A2D7AFB7-D11C-425B-8532-5FD3A1696450}"/>
                  </a:ext>
                </a:extLst>
              </p:cNvPr>
              <p:cNvCxnSpPr>
                <a:cxnSpLocks/>
              </p:cNvCxnSpPr>
              <p:nvPr/>
            </p:nvCxnSpPr>
            <p:spPr bwMode="auto">
              <a:xfrm>
                <a:off x="574635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7FF6CD48-9FC3-463B-B7B1-E5165BC10B00}"/>
                  </a:ext>
                </a:extLst>
              </p:cNvPr>
              <p:cNvCxnSpPr>
                <a:cxnSpLocks/>
              </p:cNvCxnSpPr>
              <p:nvPr/>
            </p:nvCxnSpPr>
            <p:spPr bwMode="auto">
              <a:xfrm>
                <a:off x="585076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DEBDA3F9-3883-4919-9412-D5ADFD8C76EA}"/>
                  </a:ext>
                </a:extLst>
              </p:cNvPr>
              <p:cNvCxnSpPr>
                <a:cxnSpLocks/>
              </p:cNvCxnSpPr>
              <p:nvPr/>
            </p:nvCxnSpPr>
            <p:spPr bwMode="auto">
              <a:xfrm>
                <a:off x="595516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B127445D-61BE-4C0F-9F37-D6B542905B7E}"/>
                  </a:ext>
                </a:extLst>
              </p:cNvPr>
              <p:cNvCxnSpPr>
                <a:cxnSpLocks/>
              </p:cNvCxnSpPr>
              <p:nvPr/>
            </p:nvCxnSpPr>
            <p:spPr bwMode="auto">
              <a:xfrm>
                <a:off x="605956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F1843BB7-D392-40E7-B5BC-0E872DD2EC7E}"/>
                  </a:ext>
                </a:extLst>
              </p:cNvPr>
              <p:cNvCxnSpPr>
                <a:cxnSpLocks/>
              </p:cNvCxnSpPr>
              <p:nvPr/>
            </p:nvCxnSpPr>
            <p:spPr bwMode="auto">
              <a:xfrm>
                <a:off x="616396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16E4D1E2-212D-426A-8A38-6348FA65715E}"/>
                  </a:ext>
                </a:extLst>
              </p:cNvPr>
              <p:cNvCxnSpPr>
                <a:cxnSpLocks/>
              </p:cNvCxnSpPr>
              <p:nvPr/>
            </p:nvCxnSpPr>
            <p:spPr bwMode="auto">
              <a:xfrm>
                <a:off x="626836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D27EE13F-3120-49A6-81BC-91CA0B43E377}"/>
                  </a:ext>
                </a:extLst>
              </p:cNvPr>
              <p:cNvCxnSpPr>
                <a:cxnSpLocks/>
              </p:cNvCxnSpPr>
              <p:nvPr/>
            </p:nvCxnSpPr>
            <p:spPr bwMode="auto">
              <a:xfrm>
                <a:off x="637277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A0336236-9B60-4736-9767-CEDF439CAD80}"/>
                  </a:ext>
                </a:extLst>
              </p:cNvPr>
              <p:cNvCxnSpPr>
                <a:cxnSpLocks/>
              </p:cNvCxnSpPr>
              <p:nvPr/>
            </p:nvCxnSpPr>
            <p:spPr bwMode="auto">
              <a:xfrm>
                <a:off x="647717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5EA74CB5-4C08-407E-ABAD-56F9458F8B10}"/>
                  </a:ext>
                </a:extLst>
              </p:cNvPr>
              <p:cNvCxnSpPr>
                <a:cxnSpLocks/>
              </p:cNvCxnSpPr>
              <p:nvPr/>
            </p:nvCxnSpPr>
            <p:spPr bwMode="auto">
              <a:xfrm>
                <a:off x="658157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72ABBE72-8270-4E7C-A3FA-9A82D2BB37A4}"/>
                  </a:ext>
                </a:extLst>
              </p:cNvPr>
              <p:cNvCxnSpPr>
                <a:cxnSpLocks/>
              </p:cNvCxnSpPr>
              <p:nvPr/>
            </p:nvCxnSpPr>
            <p:spPr bwMode="auto">
              <a:xfrm>
                <a:off x="668597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C43C6F8F-8EC3-4025-9C1B-0BC5CC0C3120}"/>
                  </a:ext>
                </a:extLst>
              </p:cNvPr>
              <p:cNvCxnSpPr>
                <a:cxnSpLocks/>
              </p:cNvCxnSpPr>
              <p:nvPr/>
            </p:nvCxnSpPr>
            <p:spPr bwMode="auto">
              <a:xfrm>
                <a:off x="679037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F7982AF9-2E72-40B3-B2AF-EFBDB1B98BA1}"/>
                  </a:ext>
                </a:extLst>
              </p:cNvPr>
              <p:cNvCxnSpPr>
                <a:cxnSpLocks/>
              </p:cNvCxnSpPr>
              <p:nvPr/>
            </p:nvCxnSpPr>
            <p:spPr bwMode="auto">
              <a:xfrm>
                <a:off x="689478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D6434FDA-F9D5-4337-85B5-5A1F19406649}"/>
                  </a:ext>
                </a:extLst>
              </p:cNvPr>
              <p:cNvCxnSpPr>
                <a:cxnSpLocks/>
              </p:cNvCxnSpPr>
              <p:nvPr/>
            </p:nvCxnSpPr>
            <p:spPr bwMode="auto">
              <a:xfrm>
                <a:off x="699918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58B7EA04-9B6A-412A-BF70-95FAF5BBF79C}"/>
                  </a:ext>
                </a:extLst>
              </p:cNvPr>
              <p:cNvCxnSpPr>
                <a:cxnSpLocks/>
              </p:cNvCxnSpPr>
              <p:nvPr/>
            </p:nvCxnSpPr>
            <p:spPr bwMode="auto">
              <a:xfrm>
                <a:off x="71035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3783786B-FEC2-41D5-9784-D91E2BA7D685}"/>
                  </a:ext>
                </a:extLst>
              </p:cNvPr>
              <p:cNvCxnSpPr>
                <a:cxnSpLocks/>
              </p:cNvCxnSpPr>
              <p:nvPr/>
            </p:nvCxnSpPr>
            <p:spPr bwMode="auto">
              <a:xfrm>
                <a:off x="720798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197C3D20-6F52-4173-B8DA-760D34061EAF}"/>
                  </a:ext>
                </a:extLst>
              </p:cNvPr>
              <p:cNvCxnSpPr>
                <a:cxnSpLocks/>
              </p:cNvCxnSpPr>
              <p:nvPr/>
            </p:nvCxnSpPr>
            <p:spPr bwMode="auto">
              <a:xfrm>
                <a:off x="731238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05EAF8B6-7076-4098-A561-C4F5BA8EC59F}"/>
                  </a:ext>
                </a:extLst>
              </p:cNvPr>
              <p:cNvCxnSpPr>
                <a:cxnSpLocks/>
              </p:cNvCxnSpPr>
              <p:nvPr/>
            </p:nvCxnSpPr>
            <p:spPr bwMode="auto">
              <a:xfrm>
                <a:off x="74167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162" name="Rectangle 161">
                <a:extLst>
                  <a:ext uri="{FF2B5EF4-FFF2-40B4-BE49-F238E27FC236}">
                    <a16:creationId xmlns:a16="http://schemas.microsoft.com/office/drawing/2014/main" id="{0E0E3078-2953-470F-A911-AC15B04C2A67}"/>
                  </a:ext>
                </a:extLst>
              </p:cNvPr>
              <p:cNvSpPr/>
              <p:nvPr/>
            </p:nvSpPr>
            <p:spPr bwMode="auto">
              <a:xfrm>
                <a:off x="4567238" y="1539631"/>
                <a:ext cx="2888136" cy="360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grpSp>
        <p:grpSp>
          <p:nvGrpSpPr>
            <p:cNvPr id="15" name="Group 14">
              <a:extLst>
                <a:ext uri="{FF2B5EF4-FFF2-40B4-BE49-F238E27FC236}">
                  <a16:creationId xmlns:a16="http://schemas.microsoft.com/office/drawing/2014/main" id="{5937823C-0867-4D61-B92E-4564EF711E13}"/>
                </a:ext>
              </a:extLst>
            </p:cNvPr>
            <p:cNvGrpSpPr/>
            <p:nvPr/>
          </p:nvGrpSpPr>
          <p:grpSpPr>
            <a:xfrm>
              <a:off x="4565013" y="4143049"/>
              <a:ext cx="2888243" cy="275856"/>
              <a:chOff x="4567238" y="1411571"/>
              <a:chExt cx="2888243" cy="275856"/>
            </a:xfrm>
          </p:grpSpPr>
          <p:cxnSp>
            <p:nvCxnSpPr>
              <p:cNvPr id="99" name="Straight Connector 98">
                <a:extLst>
                  <a:ext uri="{FF2B5EF4-FFF2-40B4-BE49-F238E27FC236}">
                    <a16:creationId xmlns:a16="http://schemas.microsoft.com/office/drawing/2014/main" id="{606D7A96-FE74-4225-9B89-67941EEA28CE}"/>
                  </a:ext>
                </a:extLst>
              </p:cNvPr>
              <p:cNvCxnSpPr>
                <a:cxnSpLocks/>
              </p:cNvCxnSpPr>
              <p:nvPr/>
            </p:nvCxnSpPr>
            <p:spPr bwMode="auto">
              <a:xfrm>
                <a:off x="4567238" y="1422583"/>
                <a:ext cx="2888243"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A8283076-A0AD-4071-B5DB-D935985E6CFD}"/>
                  </a:ext>
                </a:extLst>
              </p:cNvPr>
              <p:cNvCxnSpPr>
                <a:cxnSpLocks/>
              </p:cNvCxnSpPr>
              <p:nvPr/>
            </p:nvCxnSpPr>
            <p:spPr bwMode="auto">
              <a:xfrm>
                <a:off x="4567238" y="1687427"/>
                <a:ext cx="2888243"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64B3CA6-530D-4241-B382-8EAB5C0FE645}"/>
                  </a:ext>
                </a:extLst>
              </p:cNvPr>
              <p:cNvCxnSpPr>
                <a:cxnSpLocks/>
              </p:cNvCxnSpPr>
              <p:nvPr/>
            </p:nvCxnSpPr>
            <p:spPr bwMode="auto">
              <a:xfrm>
                <a:off x="459793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697A8117-C521-456D-9749-CDC991FA1E25}"/>
                  </a:ext>
                </a:extLst>
              </p:cNvPr>
              <p:cNvCxnSpPr>
                <a:cxnSpLocks/>
              </p:cNvCxnSpPr>
              <p:nvPr/>
            </p:nvCxnSpPr>
            <p:spPr bwMode="auto">
              <a:xfrm>
                <a:off x="470233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6EB28803-94FE-4BFB-856F-ACF17CFAC92C}"/>
                  </a:ext>
                </a:extLst>
              </p:cNvPr>
              <p:cNvCxnSpPr>
                <a:cxnSpLocks/>
              </p:cNvCxnSpPr>
              <p:nvPr/>
            </p:nvCxnSpPr>
            <p:spPr bwMode="auto">
              <a:xfrm>
                <a:off x="480674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45AC4065-065F-474E-BB43-D7A559E1835A}"/>
                  </a:ext>
                </a:extLst>
              </p:cNvPr>
              <p:cNvCxnSpPr>
                <a:cxnSpLocks/>
              </p:cNvCxnSpPr>
              <p:nvPr/>
            </p:nvCxnSpPr>
            <p:spPr bwMode="auto">
              <a:xfrm>
                <a:off x="491114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5719247D-6C95-4478-B12F-7ADA4D8ACCDE}"/>
                  </a:ext>
                </a:extLst>
              </p:cNvPr>
              <p:cNvCxnSpPr>
                <a:cxnSpLocks/>
              </p:cNvCxnSpPr>
              <p:nvPr/>
            </p:nvCxnSpPr>
            <p:spPr bwMode="auto">
              <a:xfrm>
                <a:off x="501554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237C9827-195F-459C-AF5B-C5EC03B8327B}"/>
                  </a:ext>
                </a:extLst>
              </p:cNvPr>
              <p:cNvCxnSpPr>
                <a:cxnSpLocks/>
              </p:cNvCxnSpPr>
              <p:nvPr/>
            </p:nvCxnSpPr>
            <p:spPr bwMode="auto">
              <a:xfrm>
                <a:off x="511994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F8EC4DC3-1471-4662-ACAD-47B0AD6CE340}"/>
                  </a:ext>
                </a:extLst>
              </p:cNvPr>
              <p:cNvCxnSpPr>
                <a:cxnSpLocks/>
              </p:cNvCxnSpPr>
              <p:nvPr/>
            </p:nvCxnSpPr>
            <p:spPr bwMode="auto">
              <a:xfrm>
                <a:off x="522434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F0873768-DCD5-46D6-AA21-FD5604358177}"/>
                  </a:ext>
                </a:extLst>
              </p:cNvPr>
              <p:cNvCxnSpPr>
                <a:cxnSpLocks/>
              </p:cNvCxnSpPr>
              <p:nvPr/>
            </p:nvCxnSpPr>
            <p:spPr bwMode="auto">
              <a:xfrm>
                <a:off x="532875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F9B728F5-35E0-4D7B-9906-F1FAC0F2C5A7}"/>
                  </a:ext>
                </a:extLst>
              </p:cNvPr>
              <p:cNvCxnSpPr>
                <a:cxnSpLocks/>
              </p:cNvCxnSpPr>
              <p:nvPr/>
            </p:nvCxnSpPr>
            <p:spPr bwMode="auto">
              <a:xfrm>
                <a:off x="543315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D715E11-1210-4ED2-AAB0-F526293929BB}"/>
                  </a:ext>
                </a:extLst>
              </p:cNvPr>
              <p:cNvCxnSpPr>
                <a:cxnSpLocks/>
              </p:cNvCxnSpPr>
              <p:nvPr/>
            </p:nvCxnSpPr>
            <p:spPr bwMode="auto">
              <a:xfrm>
                <a:off x="553755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1137ECFE-9EB1-4BCB-A501-F936DF3EAEC8}"/>
                  </a:ext>
                </a:extLst>
              </p:cNvPr>
              <p:cNvCxnSpPr>
                <a:cxnSpLocks/>
              </p:cNvCxnSpPr>
              <p:nvPr/>
            </p:nvCxnSpPr>
            <p:spPr bwMode="auto">
              <a:xfrm>
                <a:off x="564195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71B0FC6E-5786-4B5B-B9F5-58133FA54C2D}"/>
                  </a:ext>
                </a:extLst>
              </p:cNvPr>
              <p:cNvCxnSpPr>
                <a:cxnSpLocks/>
              </p:cNvCxnSpPr>
              <p:nvPr/>
            </p:nvCxnSpPr>
            <p:spPr bwMode="auto">
              <a:xfrm>
                <a:off x="574635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03D56CE0-F987-406C-A7CD-F16C185E70D9}"/>
                  </a:ext>
                </a:extLst>
              </p:cNvPr>
              <p:cNvCxnSpPr>
                <a:cxnSpLocks/>
              </p:cNvCxnSpPr>
              <p:nvPr/>
            </p:nvCxnSpPr>
            <p:spPr bwMode="auto">
              <a:xfrm>
                <a:off x="585076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6692F469-C6E9-481E-B323-A60A1B85290E}"/>
                  </a:ext>
                </a:extLst>
              </p:cNvPr>
              <p:cNvCxnSpPr>
                <a:cxnSpLocks/>
              </p:cNvCxnSpPr>
              <p:nvPr/>
            </p:nvCxnSpPr>
            <p:spPr bwMode="auto">
              <a:xfrm>
                <a:off x="595516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0729015E-49AD-43FD-9E59-53F439164978}"/>
                  </a:ext>
                </a:extLst>
              </p:cNvPr>
              <p:cNvCxnSpPr>
                <a:cxnSpLocks/>
              </p:cNvCxnSpPr>
              <p:nvPr/>
            </p:nvCxnSpPr>
            <p:spPr bwMode="auto">
              <a:xfrm>
                <a:off x="605956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2272DFF8-8488-4EEC-9722-392E2090E764}"/>
                  </a:ext>
                </a:extLst>
              </p:cNvPr>
              <p:cNvCxnSpPr>
                <a:cxnSpLocks/>
              </p:cNvCxnSpPr>
              <p:nvPr/>
            </p:nvCxnSpPr>
            <p:spPr bwMode="auto">
              <a:xfrm>
                <a:off x="616396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4DECECE3-9632-4C4C-B47F-9580B4C77F96}"/>
                  </a:ext>
                </a:extLst>
              </p:cNvPr>
              <p:cNvCxnSpPr>
                <a:cxnSpLocks/>
              </p:cNvCxnSpPr>
              <p:nvPr/>
            </p:nvCxnSpPr>
            <p:spPr bwMode="auto">
              <a:xfrm>
                <a:off x="626836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C11D8E6B-91AC-40CE-B549-587F761DABCD}"/>
                  </a:ext>
                </a:extLst>
              </p:cNvPr>
              <p:cNvCxnSpPr>
                <a:cxnSpLocks/>
              </p:cNvCxnSpPr>
              <p:nvPr/>
            </p:nvCxnSpPr>
            <p:spPr bwMode="auto">
              <a:xfrm>
                <a:off x="637277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29B9568D-96D0-48EB-A712-CDF66A805761}"/>
                  </a:ext>
                </a:extLst>
              </p:cNvPr>
              <p:cNvCxnSpPr>
                <a:cxnSpLocks/>
              </p:cNvCxnSpPr>
              <p:nvPr/>
            </p:nvCxnSpPr>
            <p:spPr bwMode="auto">
              <a:xfrm>
                <a:off x="647717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A1B8CA5C-FA82-4D14-9751-F4FF9A6ADFBF}"/>
                  </a:ext>
                </a:extLst>
              </p:cNvPr>
              <p:cNvCxnSpPr>
                <a:cxnSpLocks/>
              </p:cNvCxnSpPr>
              <p:nvPr/>
            </p:nvCxnSpPr>
            <p:spPr bwMode="auto">
              <a:xfrm>
                <a:off x="658157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D888C226-A1B9-40AB-8CF7-1359D95BBB58}"/>
                  </a:ext>
                </a:extLst>
              </p:cNvPr>
              <p:cNvCxnSpPr>
                <a:cxnSpLocks/>
              </p:cNvCxnSpPr>
              <p:nvPr/>
            </p:nvCxnSpPr>
            <p:spPr bwMode="auto">
              <a:xfrm>
                <a:off x="668597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DE1589EA-4877-408B-966B-D53855BAADF8}"/>
                  </a:ext>
                </a:extLst>
              </p:cNvPr>
              <p:cNvCxnSpPr>
                <a:cxnSpLocks/>
              </p:cNvCxnSpPr>
              <p:nvPr/>
            </p:nvCxnSpPr>
            <p:spPr bwMode="auto">
              <a:xfrm>
                <a:off x="679037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2927CE2D-8DF1-4F36-B72D-A9AF9124017B}"/>
                  </a:ext>
                </a:extLst>
              </p:cNvPr>
              <p:cNvCxnSpPr>
                <a:cxnSpLocks/>
              </p:cNvCxnSpPr>
              <p:nvPr/>
            </p:nvCxnSpPr>
            <p:spPr bwMode="auto">
              <a:xfrm>
                <a:off x="689478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BC1D5B5B-6177-4995-86F2-E9A580BB9104}"/>
                  </a:ext>
                </a:extLst>
              </p:cNvPr>
              <p:cNvCxnSpPr>
                <a:cxnSpLocks/>
              </p:cNvCxnSpPr>
              <p:nvPr/>
            </p:nvCxnSpPr>
            <p:spPr bwMode="auto">
              <a:xfrm>
                <a:off x="699918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124B65F7-7BAF-4673-9B15-B0895616D403}"/>
                  </a:ext>
                </a:extLst>
              </p:cNvPr>
              <p:cNvCxnSpPr>
                <a:cxnSpLocks/>
              </p:cNvCxnSpPr>
              <p:nvPr/>
            </p:nvCxnSpPr>
            <p:spPr bwMode="auto">
              <a:xfrm>
                <a:off x="71035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52DE6E0C-C739-4BA0-8649-934C4B63BEBC}"/>
                  </a:ext>
                </a:extLst>
              </p:cNvPr>
              <p:cNvCxnSpPr>
                <a:cxnSpLocks/>
              </p:cNvCxnSpPr>
              <p:nvPr/>
            </p:nvCxnSpPr>
            <p:spPr bwMode="auto">
              <a:xfrm>
                <a:off x="720798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48264027-7C52-49DD-AE5B-5EDD68E357C1}"/>
                  </a:ext>
                </a:extLst>
              </p:cNvPr>
              <p:cNvCxnSpPr>
                <a:cxnSpLocks/>
              </p:cNvCxnSpPr>
              <p:nvPr/>
            </p:nvCxnSpPr>
            <p:spPr bwMode="auto">
              <a:xfrm>
                <a:off x="731238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49ADF653-743A-4FD7-BD16-0A40DD055A85}"/>
                  </a:ext>
                </a:extLst>
              </p:cNvPr>
              <p:cNvCxnSpPr>
                <a:cxnSpLocks/>
              </p:cNvCxnSpPr>
              <p:nvPr/>
            </p:nvCxnSpPr>
            <p:spPr bwMode="auto">
              <a:xfrm>
                <a:off x="74167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131" name="Rectangle 130">
                <a:extLst>
                  <a:ext uri="{FF2B5EF4-FFF2-40B4-BE49-F238E27FC236}">
                    <a16:creationId xmlns:a16="http://schemas.microsoft.com/office/drawing/2014/main" id="{B05BC934-908F-404E-B967-16C41A9E1A02}"/>
                  </a:ext>
                </a:extLst>
              </p:cNvPr>
              <p:cNvSpPr/>
              <p:nvPr/>
            </p:nvSpPr>
            <p:spPr bwMode="auto">
              <a:xfrm>
                <a:off x="4567238" y="1539631"/>
                <a:ext cx="2888136" cy="360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grpSp>
        <p:grpSp>
          <p:nvGrpSpPr>
            <p:cNvPr id="16" name="Group 15">
              <a:extLst>
                <a:ext uri="{FF2B5EF4-FFF2-40B4-BE49-F238E27FC236}">
                  <a16:creationId xmlns:a16="http://schemas.microsoft.com/office/drawing/2014/main" id="{E4FEE94F-1230-492A-8684-E82876D1732A}"/>
                </a:ext>
              </a:extLst>
            </p:cNvPr>
            <p:cNvGrpSpPr/>
            <p:nvPr/>
          </p:nvGrpSpPr>
          <p:grpSpPr>
            <a:xfrm>
              <a:off x="4565066" y="2045016"/>
              <a:ext cx="2888136" cy="275856"/>
              <a:chOff x="4567238" y="1411571"/>
              <a:chExt cx="2888136" cy="275856"/>
            </a:xfrm>
          </p:grpSpPr>
          <p:cxnSp>
            <p:nvCxnSpPr>
              <p:cNvPr id="70" name="Straight Connector 69">
                <a:extLst>
                  <a:ext uri="{FF2B5EF4-FFF2-40B4-BE49-F238E27FC236}">
                    <a16:creationId xmlns:a16="http://schemas.microsoft.com/office/drawing/2014/main" id="{A531B888-350A-4ED6-81AD-BFE3F9433D68}"/>
                  </a:ext>
                </a:extLst>
              </p:cNvPr>
              <p:cNvCxnSpPr>
                <a:cxnSpLocks/>
              </p:cNvCxnSpPr>
              <p:nvPr/>
            </p:nvCxnSpPr>
            <p:spPr bwMode="auto">
              <a:xfrm>
                <a:off x="4632170" y="1422583"/>
                <a:ext cx="273600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3AE5FA7E-27BD-4A9E-AADB-3C0EDCC6B694}"/>
                  </a:ext>
                </a:extLst>
              </p:cNvPr>
              <p:cNvCxnSpPr>
                <a:cxnSpLocks/>
              </p:cNvCxnSpPr>
              <p:nvPr/>
            </p:nvCxnSpPr>
            <p:spPr bwMode="auto">
              <a:xfrm>
                <a:off x="4632170" y="1687427"/>
                <a:ext cx="2736000"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089553FA-95DC-4AAF-B7CB-D3D793B3232F}"/>
                  </a:ext>
                </a:extLst>
              </p:cNvPr>
              <p:cNvCxnSpPr>
                <a:cxnSpLocks/>
              </p:cNvCxnSpPr>
              <p:nvPr/>
            </p:nvCxnSpPr>
            <p:spPr bwMode="auto">
              <a:xfrm>
                <a:off x="470233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11FDCA24-0D67-414B-8AFD-2FA60079D334}"/>
                  </a:ext>
                </a:extLst>
              </p:cNvPr>
              <p:cNvCxnSpPr>
                <a:cxnSpLocks/>
              </p:cNvCxnSpPr>
              <p:nvPr/>
            </p:nvCxnSpPr>
            <p:spPr bwMode="auto">
              <a:xfrm>
                <a:off x="480674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9F2DCD5D-8BB0-4BAA-9679-A2D8721C1CFB}"/>
                  </a:ext>
                </a:extLst>
              </p:cNvPr>
              <p:cNvCxnSpPr>
                <a:cxnSpLocks/>
              </p:cNvCxnSpPr>
              <p:nvPr/>
            </p:nvCxnSpPr>
            <p:spPr bwMode="auto">
              <a:xfrm>
                <a:off x="491114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864DF538-674D-4CD9-8975-59D24454D95E}"/>
                  </a:ext>
                </a:extLst>
              </p:cNvPr>
              <p:cNvCxnSpPr>
                <a:cxnSpLocks/>
              </p:cNvCxnSpPr>
              <p:nvPr/>
            </p:nvCxnSpPr>
            <p:spPr bwMode="auto">
              <a:xfrm>
                <a:off x="501554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2E0BEAEC-0DB8-4EF1-96DE-4DC6F0B7D32F}"/>
                  </a:ext>
                </a:extLst>
              </p:cNvPr>
              <p:cNvCxnSpPr>
                <a:cxnSpLocks/>
              </p:cNvCxnSpPr>
              <p:nvPr/>
            </p:nvCxnSpPr>
            <p:spPr bwMode="auto">
              <a:xfrm>
                <a:off x="511994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FFEF32D5-6009-480C-A778-C8452E154DDC}"/>
                  </a:ext>
                </a:extLst>
              </p:cNvPr>
              <p:cNvCxnSpPr>
                <a:cxnSpLocks/>
              </p:cNvCxnSpPr>
              <p:nvPr/>
            </p:nvCxnSpPr>
            <p:spPr bwMode="auto">
              <a:xfrm>
                <a:off x="522434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2474DB2C-5C30-4A9A-A38E-4AD457E1C5A5}"/>
                  </a:ext>
                </a:extLst>
              </p:cNvPr>
              <p:cNvCxnSpPr>
                <a:cxnSpLocks/>
              </p:cNvCxnSpPr>
              <p:nvPr/>
            </p:nvCxnSpPr>
            <p:spPr bwMode="auto">
              <a:xfrm>
                <a:off x="532875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E40C6486-F380-48B0-870A-6154BC7A0DE5}"/>
                  </a:ext>
                </a:extLst>
              </p:cNvPr>
              <p:cNvCxnSpPr>
                <a:cxnSpLocks/>
              </p:cNvCxnSpPr>
              <p:nvPr/>
            </p:nvCxnSpPr>
            <p:spPr bwMode="auto">
              <a:xfrm>
                <a:off x="543315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D7B45121-C68F-435A-9B06-4E3B3E64C013}"/>
                  </a:ext>
                </a:extLst>
              </p:cNvPr>
              <p:cNvCxnSpPr>
                <a:cxnSpLocks/>
              </p:cNvCxnSpPr>
              <p:nvPr/>
            </p:nvCxnSpPr>
            <p:spPr bwMode="auto">
              <a:xfrm>
                <a:off x="553755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DD468EE0-5DE0-484E-BADB-A641EBF50D21}"/>
                  </a:ext>
                </a:extLst>
              </p:cNvPr>
              <p:cNvCxnSpPr>
                <a:cxnSpLocks/>
              </p:cNvCxnSpPr>
              <p:nvPr/>
            </p:nvCxnSpPr>
            <p:spPr bwMode="auto">
              <a:xfrm>
                <a:off x="564195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09008229-C8FD-4B45-BAAD-D6E170AA279C}"/>
                  </a:ext>
                </a:extLst>
              </p:cNvPr>
              <p:cNvCxnSpPr>
                <a:cxnSpLocks/>
              </p:cNvCxnSpPr>
              <p:nvPr/>
            </p:nvCxnSpPr>
            <p:spPr bwMode="auto">
              <a:xfrm>
                <a:off x="574635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A7EDACA5-115D-43C7-B9D8-C550596D44B0}"/>
                  </a:ext>
                </a:extLst>
              </p:cNvPr>
              <p:cNvCxnSpPr>
                <a:cxnSpLocks/>
              </p:cNvCxnSpPr>
              <p:nvPr/>
            </p:nvCxnSpPr>
            <p:spPr bwMode="auto">
              <a:xfrm>
                <a:off x="585076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7F655BB7-1499-4336-8CDE-E941DB3D16D1}"/>
                  </a:ext>
                </a:extLst>
              </p:cNvPr>
              <p:cNvCxnSpPr>
                <a:cxnSpLocks/>
              </p:cNvCxnSpPr>
              <p:nvPr/>
            </p:nvCxnSpPr>
            <p:spPr bwMode="auto">
              <a:xfrm>
                <a:off x="595516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BAD3AF45-FA06-4617-B098-EDEE1C6B1BED}"/>
                  </a:ext>
                </a:extLst>
              </p:cNvPr>
              <p:cNvCxnSpPr>
                <a:cxnSpLocks/>
              </p:cNvCxnSpPr>
              <p:nvPr/>
            </p:nvCxnSpPr>
            <p:spPr bwMode="auto">
              <a:xfrm>
                <a:off x="605956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394B3082-7D0A-4EA5-A5C1-E4A45496FEFF}"/>
                  </a:ext>
                </a:extLst>
              </p:cNvPr>
              <p:cNvCxnSpPr>
                <a:cxnSpLocks/>
              </p:cNvCxnSpPr>
              <p:nvPr/>
            </p:nvCxnSpPr>
            <p:spPr bwMode="auto">
              <a:xfrm>
                <a:off x="616396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9103151C-E736-467C-81E8-46E7E468DF43}"/>
                  </a:ext>
                </a:extLst>
              </p:cNvPr>
              <p:cNvCxnSpPr>
                <a:cxnSpLocks/>
              </p:cNvCxnSpPr>
              <p:nvPr/>
            </p:nvCxnSpPr>
            <p:spPr bwMode="auto">
              <a:xfrm>
                <a:off x="626836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BF988D88-7C77-43AC-8DC1-3F007B6C0985}"/>
                  </a:ext>
                </a:extLst>
              </p:cNvPr>
              <p:cNvCxnSpPr>
                <a:cxnSpLocks/>
              </p:cNvCxnSpPr>
              <p:nvPr/>
            </p:nvCxnSpPr>
            <p:spPr bwMode="auto">
              <a:xfrm>
                <a:off x="637277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E949DF24-D9F4-41E2-A92B-99F6DE8C3CF7}"/>
                  </a:ext>
                </a:extLst>
              </p:cNvPr>
              <p:cNvCxnSpPr>
                <a:cxnSpLocks/>
              </p:cNvCxnSpPr>
              <p:nvPr/>
            </p:nvCxnSpPr>
            <p:spPr bwMode="auto">
              <a:xfrm>
                <a:off x="647717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3D1E62E-9F53-4242-8C5C-BB9C078BDFFF}"/>
                  </a:ext>
                </a:extLst>
              </p:cNvPr>
              <p:cNvCxnSpPr>
                <a:cxnSpLocks/>
              </p:cNvCxnSpPr>
              <p:nvPr/>
            </p:nvCxnSpPr>
            <p:spPr bwMode="auto">
              <a:xfrm>
                <a:off x="658157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2EFC24C0-6681-4802-A1B2-CC0B9276BA76}"/>
                  </a:ext>
                </a:extLst>
              </p:cNvPr>
              <p:cNvCxnSpPr>
                <a:cxnSpLocks/>
              </p:cNvCxnSpPr>
              <p:nvPr/>
            </p:nvCxnSpPr>
            <p:spPr bwMode="auto">
              <a:xfrm>
                <a:off x="668597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E3705582-89EA-47E8-9EE0-6B3C01E09697}"/>
                  </a:ext>
                </a:extLst>
              </p:cNvPr>
              <p:cNvCxnSpPr>
                <a:cxnSpLocks/>
              </p:cNvCxnSpPr>
              <p:nvPr/>
            </p:nvCxnSpPr>
            <p:spPr bwMode="auto">
              <a:xfrm>
                <a:off x="679037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A0712674-70F8-4F3A-BF8A-4EAC5A450291}"/>
                  </a:ext>
                </a:extLst>
              </p:cNvPr>
              <p:cNvCxnSpPr>
                <a:cxnSpLocks/>
              </p:cNvCxnSpPr>
              <p:nvPr/>
            </p:nvCxnSpPr>
            <p:spPr bwMode="auto">
              <a:xfrm>
                <a:off x="6894781"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3FD02D81-9FA8-4498-8192-EF85470F5C21}"/>
                  </a:ext>
                </a:extLst>
              </p:cNvPr>
              <p:cNvCxnSpPr>
                <a:cxnSpLocks/>
              </p:cNvCxnSpPr>
              <p:nvPr/>
            </p:nvCxnSpPr>
            <p:spPr bwMode="auto">
              <a:xfrm>
                <a:off x="6999183"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A0AFF1ED-D4F5-42E9-A68E-952DD4C6D412}"/>
                  </a:ext>
                </a:extLst>
              </p:cNvPr>
              <p:cNvCxnSpPr>
                <a:cxnSpLocks/>
              </p:cNvCxnSpPr>
              <p:nvPr/>
            </p:nvCxnSpPr>
            <p:spPr bwMode="auto">
              <a:xfrm>
                <a:off x="7103585"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67D7E8B0-516F-4F1A-A989-4B90CA3455B1}"/>
                  </a:ext>
                </a:extLst>
              </p:cNvPr>
              <p:cNvCxnSpPr>
                <a:cxnSpLocks/>
              </p:cNvCxnSpPr>
              <p:nvPr/>
            </p:nvCxnSpPr>
            <p:spPr bwMode="auto">
              <a:xfrm>
                <a:off x="7207987"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698243F8-6A94-4CEF-9438-4F523D289D45}"/>
                  </a:ext>
                </a:extLst>
              </p:cNvPr>
              <p:cNvCxnSpPr>
                <a:cxnSpLocks/>
              </p:cNvCxnSpPr>
              <p:nvPr/>
            </p:nvCxnSpPr>
            <p:spPr bwMode="auto">
              <a:xfrm>
                <a:off x="7312389" y="1411571"/>
                <a:ext cx="0" cy="275856"/>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98" name="Rectangle 97">
                <a:extLst>
                  <a:ext uri="{FF2B5EF4-FFF2-40B4-BE49-F238E27FC236}">
                    <a16:creationId xmlns:a16="http://schemas.microsoft.com/office/drawing/2014/main" id="{B2D774E0-6937-4B21-B1A5-EE89BD52CB3E}"/>
                  </a:ext>
                </a:extLst>
              </p:cNvPr>
              <p:cNvSpPr/>
              <p:nvPr/>
            </p:nvSpPr>
            <p:spPr bwMode="auto">
              <a:xfrm>
                <a:off x="4567238" y="1539631"/>
                <a:ext cx="2888136" cy="360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grpSp>
        <p:sp>
          <p:nvSpPr>
            <p:cNvPr id="17" name="TextBox 16">
              <a:extLst>
                <a:ext uri="{FF2B5EF4-FFF2-40B4-BE49-F238E27FC236}">
                  <a16:creationId xmlns:a16="http://schemas.microsoft.com/office/drawing/2014/main" id="{78EF0A38-DC28-4DE9-BDF8-54909B75BA6C}"/>
                </a:ext>
              </a:extLst>
            </p:cNvPr>
            <p:cNvSpPr txBox="1"/>
            <p:nvPr/>
          </p:nvSpPr>
          <p:spPr>
            <a:xfrm>
              <a:off x="4565013" y="4502303"/>
              <a:ext cx="2888242" cy="577225"/>
            </a:xfrm>
            <a:prstGeom prst="rect">
              <a:avLst/>
            </a:prstGeom>
            <a:noFill/>
          </p:spPr>
          <p:txBody>
            <a:bodyPr wrap="square" rtlCol="0">
              <a:spAutoFit/>
            </a:bodyPr>
            <a:lstStyle/>
            <a:p>
              <a:pPr algn="ctr" defTabSz="609555">
                <a:defRPr/>
              </a:pPr>
              <a:r>
                <a:rPr lang="en-US" sz="1467">
                  <a:solidFill>
                    <a:srgbClr val="000000"/>
                  </a:solidFill>
                  <a:latin typeface="Arial"/>
                </a:rPr>
                <a:t>Frequent microhomology</a:t>
              </a:r>
            </a:p>
            <a:p>
              <a:pPr algn="ctr" defTabSz="609555">
                <a:defRPr/>
              </a:pPr>
              <a:r>
                <a:rPr lang="en-US" sz="1467">
                  <a:solidFill>
                    <a:srgbClr val="000000"/>
                  </a:solidFill>
                  <a:latin typeface="Arial"/>
                </a:rPr>
                <a:t>Variable extent of deletion</a:t>
              </a:r>
            </a:p>
            <a:p>
              <a:pPr algn="ctr" defTabSz="609555">
                <a:defRPr/>
              </a:pPr>
              <a:r>
                <a:rPr lang="en-US" sz="1467">
                  <a:solidFill>
                    <a:srgbClr val="000000"/>
                  </a:solidFill>
                  <a:latin typeface="Arial"/>
                </a:rPr>
                <a:t>Junctional nucleotides added</a:t>
              </a:r>
            </a:p>
          </p:txBody>
        </p:sp>
        <p:sp>
          <p:nvSpPr>
            <p:cNvPr id="18" name="Rectangle 17">
              <a:extLst>
                <a:ext uri="{FF2B5EF4-FFF2-40B4-BE49-F238E27FC236}">
                  <a16:creationId xmlns:a16="http://schemas.microsoft.com/office/drawing/2014/main" id="{A02D017C-56C2-4DB7-8930-1E369DCE9F34}"/>
                </a:ext>
              </a:extLst>
            </p:cNvPr>
            <p:cNvSpPr/>
            <p:nvPr/>
          </p:nvSpPr>
          <p:spPr bwMode="auto">
            <a:xfrm>
              <a:off x="5469643" y="1821961"/>
              <a:ext cx="1078982" cy="2123708"/>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19" name="Lightning Bolt 18">
              <a:extLst>
                <a:ext uri="{FF2B5EF4-FFF2-40B4-BE49-F238E27FC236}">
                  <a16:creationId xmlns:a16="http://schemas.microsoft.com/office/drawing/2014/main" id="{55E47EEF-C810-4562-B2D4-B04515BB2F35}"/>
                </a:ext>
              </a:extLst>
            </p:cNvPr>
            <p:cNvSpPr/>
            <p:nvPr/>
          </p:nvSpPr>
          <p:spPr bwMode="auto">
            <a:xfrm flipH="1">
              <a:off x="6018226" y="1230807"/>
              <a:ext cx="288768" cy="333253"/>
            </a:xfrm>
            <a:prstGeom prst="lightningBolt">
              <a:avLst/>
            </a:prstGeom>
            <a:solidFill>
              <a:schemeClr val="accent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20" name="Rectangle 19">
              <a:extLst>
                <a:ext uri="{FF2B5EF4-FFF2-40B4-BE49-F238E27FC236}">
                  <a16:creationId xmlns:a16="http://schemas.microsoft.com/office/drawing/2014/main" id="{69F4E526-6E5E-4963-AABC-AE76C13A797D}"/>
                </a:ext>
              </a:extLst>
            </p:cNvPr>
            <p:cNvSpPr/>
            <p:nvPr/>
          </p:nvSpPr>
          <p:spPr>
            <a:xfrm>
              <a:off x="6245961" y="1162891"/>
              <a:ext cx="530434" cy="223090"/>
            </a:xfrm>
            <a:prstGeom prst="rect">
              <a:avLst/>
            </a:prstGeom>
          </p:spPr>
          <p:txBody>
            <a:bodyPr wrap="none">
              <a:spAutoFit/>
            </a:bodyPr>
            <a:lstStyle/>
            <a:p>
              <a:pPr defTabSz="609555">
                <a:defRPr/>
              </a:pPr>
              <a:r>
                <a:rPr lang="en-US" sz="1333" b="1">
                  <a:solidFill>
                    <a:srgbClr val="F0AB00"/>
                  </a:solidFill>
                  <a:latin typeface="Arial"/>
                </a:rPr>
                <a:t>Stress</a:t>
              </a:r>
              <a:endParaRPr lang="en-GB" sz="1333" b="1">
                <a:solidFill>
                  <a:srgbClr val="F0AB00"/>
                </a:solidFill>
                <a:latin typeface="Arial"/>
              </a:endParaRPr>
            </a:p>
          </p:txBody>
        </p:sp>
        <p:sp>
          <p:nvSpPr>
            <p:cNvPr id="21" name="TextBox 20">
              <a:extLst>
                <a:ext uri="{FF2B5EF4-FFF2-40B4-BE49-F238E27FC236}">
                  <a16:creationId xmlns:a16="http://schemas.microsoft.com/office/drawing/2014/main" id="{A9228D8D-9D3D-4C7E-AFD7-9711595E26B0}"/>
                </a:ext>
              </a:extLst>
            </p:cNvPr>
            <p:cNvSpPr txBox="1"/>
            <p:nvPr/>
          </p:nvSpPr>
          <p:spPr>
            <a:xfrm>
              <a:off x="3210295" y="1427607"/>
              <a:ext cx="1356251" cy="223090"/>
            </a:xfrm>
            <a:prstGeom prst="rect">
              <a:avLst/>
            </a:prstGeom>
            <a:noFill/>
          </p:spPr>
          <p:txBody>
            <a:bodyPr wrap="square" rtlCol="0">
              <a:spAutoFit/>
            </a:bodyPr>
            <a:lstStyle/>
            <a:p>
              <a:pPr algn="r" defTabSz="609555">
                <a:defRPr/>
              </a:pPr>
              <a:r>
                <a:rPr lang="en-US" sz="1333">
                  <a:solidFill>
                    <a:srgbClr val="3C0F53"/>
                  </a:solidFill>
                  <a:latin typeface="Arial"/>
                </a:rPr>
                <a:t>Double-strand break</a:t>
              </a:r>
            </a:p>
          </p:txBody>
        </p:sp>
        <p:sp>
          <p:nvSpPr>
            <p:cNvPr id="22" name="TextBox 21">
              <a:extLst>
                <a:ext uri="{FF2B5EF4-FFF2-40B4-BE49-F238E27FC236}">
                  <a16:creationId xmlns:a16="http://schemas.microsoft.com/office/drawing/2014/main" id="{3EE2C995-4762-4189-B5C3-86D2E7A2F827}"/>
                </a:ext>
              </a:extLst>
            </p:cNvPr>
            <p:cNvSpPr txBox="1"/>
            <p:nvPr/>
          </p:nvSpPr>
          <p:spPr>
            <a:xfrm>
              <a:off x="3210295" y="2061550"/>
              <a:ext cx="1356251" cy="223090"/>
            </a:xfrm>
            <a:prstGeom prst="rect">
              <a:avLst/>
            </a:prstGeom>
            <a:noFill/>
          </p:spPr>
          <p:txBody>
            <a:bodyPr wrap="square" rtlCol="0">
              <a:spAutoFit/>
            </a:bodyPr>
            <a:lstStyle/>
            <a:p>
              <a:pPr algn="r" defTabSz="609555">
                <a:defRPr/>
              </a:pPr>
              <a:r>
                <a:rPr lang="en-US" sz="1333">
                  <a:solidFill>
                    <a:srgbClr val="3C0F53"/>
                  </a:solidFill>
                  <a:latin typeface="Arial"/>
                </a:rPr>
                <a:t>End binding</a:t>
              </a:r>
            </a:p>
          </p:txBody>
        </p:sp>
        <p:sp>
          <p:nvSpPr>
            <p:cNvPr id="23" name="TextBox 22">
              <a:extLst>
                <a:ext uri="{FF2B5EF4-FFF2-40B4-BE49-F238E27FC236}">
                  <a16:creationId xmlns:a16="http://schemas.microsoft.com/office/drawing/2014/main" id="{94244142-559C-40C9-80C8-E4E1CD6A178E}"/>
                </a:ext>
              </a:extLst>
            </p:cNvPr>
            <p:cNvSpPr txBox="1"/>
            <p:nvPr/>
          </p:nvSpPr>
          <p:spPr>
            <a:xfrm>
              <a:off x="3210295" y="3483314"/>
              <a:ext cx="1356251" cy="223090"/>
            </a:xfrm>
            <a:prstGeom prst="rect">
              <a:avLst/>
            </a:prstGeom>
            <a:noFill/>
          </p:spPr>
          <p:txBody>
            <a:bodyPr wrap="square" rtlCol="0">
              <a:spAutoFit/>
            </a:bodyPr>
            <a:lstStyle/>
            <a:p>
              <a:pPr algn="r" defTabSz="609555">
                <a:defRPr/>
              </a:pPr>
              <a:r>
                <a:rPr lang="en-US" sz="1333">
                  <a:solidFill>
                    <a:srgbClr val="3C0F53"/>
                  </a:solidFill>
                  <a:latin typeface="Arial"/>
                </a:rPr>
                <a:t>Ligation and fill-in</a:t>
              </a:r>
            </a:p>
          </p:txBody>
        </p:sp>
        <p:sp>
          <p:nvSpPr>
            <p:cNvPr id="24" name="TextBox 23">
              <a:extLst>
                <a:ext uri="{FF2B5EF4-FFF2-40B4-BE49-F238E27FC236}">
                  <a16:creationId xmlns:a16="http://schemas.microsoft.com/office/drawing/2014/main" id="{1D794E38-E69E-464E-B23D-F7DCD7E3B3B1}"/>
                </a:ext>
              </a:extLst>
            </p:cNvPr>
            <p:cNvSpPr txBox="1"/>
            <p:nvPr/>
          </p:nvSpPr>
          <p:spPr>
            <a:xfrm>
              <a:off x="3210295" y="4158160"/>
              <a:ext cx="1356251" cy="223090"/>
            </a:xfrm>
            <a:prstGeom prst="rect">
              <a:avLst/>
            </a:prstGeom>
            <a:noFill/>
          </p:spPr>
          <p:txBody>
            <a:bodyPr wrap="square" rtlCol="0">
              <a:spAutoFit/>
            </a:bodyPr>
            <a:lstStyle/>
            <a:p>
              <a:pPr algn="r" defTabSz="609555">
                <a:defRPr/>
              </a:pPr>
              <a:r>
                <a:rPr lang="en-US" sz="1333">
                  <a:solidFill>
                    <a:srgbClr val="3C0F53"/>
                  </a:solidFill>
                  <a:latin typeface="Arial"/>
                </a:rPr>
                <a:t>Repaired DSB</a:t>
              </a:r>
            </a:p>
          </p:txBody>
        </p:sp>
        <p:cxnSp>
          <p:nvCxnSpPr>
            <p:cNvPr id="25" name="Straight Connector 24">
              <a:extLst>
                <a:ext uri="{FF2B5EF4-FFF2-40B4-BE49-F238E27FC236}">
                  <a16:creationId xmlns:a16="http://schemas.microsoft.com/office/drawing/2014/main" id="{46A13F2D-0AA1-448E-8A09-8491B0507494}"/>
                </a:ext>
              </a:extLst>
            </p:cNvPr>
            <p:cNvCxnSpPr>
              <a:cxnSpLocks/>
            </p:cNvCxnSpPr>
            <p:nvPr/>
          </p:nvCxnSpPr>
          <p:spPr bwMode="auto">
            <a:xfrm>
              <a:off x="6009134" y="1751428"/>
              <a:ext cx="0" cy="293588"/>
            </a:xfrm>
            <a:prstGeom prst="line">
              <a:avLst/>
            </a:prstGeom>
            <a:noFill/>
            <a:ln w="38100" cap="flat" cmpd="sng" algn="ctr">
              <a:solidFill>
                <a:schemeClr val="accent2"/>
              </a:solidFill>
              <a:prstDash val="solid"/>
              <a:round/>
              <a:headEnd type="none" w="med" len="med"/>
              <a:tailEnd type="triangle" w="med" len="sm"/>
            </a:ln>
            <a:effectLst/>
          </p:spPr>
        </p:cxnSp>
        <p:cxnSp>
          <p:nvCxnSpPr>
            <p:cNvPr id="26" name="Straight Connector 25">
              <a:extLst>
                <a:ext uri="{FF2B5EF4-FFF2-40B4-BE49-F238E27FC236}">
                  <a16:creationId xmlns:a16="http://schemas.microsoft.com/office/drawing/2014/main" id="{7BDAFC44-B93C-453E-92B5-B35012A8B617}"/>
                </a:ext>
              </a:extLst>
            </p:cNvPr>
            <p:cNvCxnSpPr>
              <a:cxnSpLocks/>
            </p:cNvCxnSpPr>
            <p:nvPr/>
          </p:nvCxnSpPr>
          <p:spPr bwMode="auto">
            <a:xfrm>
              <a:off x="6009134" y="2320872"/>
              <a:ext cx="0" cy="298578"/>
            </a:xfrm>
            <a:prstGeom prst="line">
              <a:avLst/>
            </a:prstGeom>
            <a:noFill/>
            <a:ln w="38100" cap="flat" cmpd="sng" algn="ctr">
              <a:solidFill>
                <a:schemeClr val="accent2"/>
              </a:solidFill>
              <a:prstDash val="solid"/>
              <a:round/>
              <a:headEnd type="none" w="med" len="med"/>
              <a:tailEnd type="triangle" w="med" len="sm"/>
            </a:ln>
            <a:effectLst/>
          </p:spPr>
        </p:cxnSp>
        <p:cxnSp>
          <p:nvCxnSpPr>
            <p:cNvPr id="27" name="Straight Connector 26">
              <a:extLst>
                <a:ext uri="{FF2B5EF4-FFF2-40B4-BE49-F238E27FC236}">
                  <a16:creationId xmlns:a16="http://schemas.microsoft.com/office/drawing/2014/main" id="{8AF92B36-21C7-447E-8F7F-DBE92F12D5CE}"/>
                </a:ext>
              </a:extLst>
            </p:cNvPr>
            <p:cNvCxnSpPr>
              <a:cxnSpLocks/>
            </p:cNvCxnSpPr>
            <p:nvPr/>
          </p:nvCxnSpPr>
          <p:spPr bwMode="auto">
            <a:xfrm>
              <a:off x="6009134" y="3052684"/>
              <a:ext cx="0" cy="252000"/>
            </a:xfrm>
            <a:prstGeom prst="line">
              <a:avLst/>
            </a:prstGeom>
            <a:noFill/>
            <a:ln w="38100" cap="flat" cmpd="sng" algn="ctr">
              <a:solidFill>
                <a:schemeClr val="accent2"/>
              </a:solidFill>
              <a:prstDash val="solid"/>
              <a:round/>
              <a:headEnd type="none" w="med" len="med"/>
              <a:tailEnd type="triangle" w="med" len="sm"/>
            </a:ln>
            <a:effectLst/>
          </p:spPr>
        </p:cxnSp>
        <p:cxnSp>
          <p:nvCxnSpPr>
            <p:cNvPr id="28" name="Straight Connector 27">
              <a:extLst>
                <a:ext uri="{FF2B5EF4-FFF2-40B4-BE49-F238E27FC236}">
                  <a16:creationId xmlns:a16="http://schemas.microsoft.com/office/drawing/2014/main" id="{F6A1C792-4A31-4BE3-965A-1186997CA7F6}"/>
                </a:ext>
              </a:extLst>
            </p:cNvPr>
            <p:cNvCxnSpPr>
              <a:cxnSpLocks/>
            </p:cNvCxnSpPr>
            <p:nvPr/>
          </p:nvCxnSpPr>
          <p:spPr bwMode="auto">
            <a:xfrm>
              <a:off x="6009134" y="3777528"/>
              <a:ext cx="0" cy="144000"/>
            </a:xfrm>
            <a:prstGeom prst="line">
              <a:avLst/>
            </a:prstGeom>
            <a:noFill/>
            <a:ln w="38100" cap="flat" cmpd="sng" algn="ctr">
              <a:solidFill>
                <a:schemeClr val="accent2"/>
              </a:solidFill>
              <a:prstDash val="solid"/>
              <a:round/>
              <a:headEnd type="none" w="med" len="med"/>
              <a:tailEnd type="triangle" w="med" len="sm"/>
            </a:ln>
            <a:effectLst/>
          </p:spPr>
        </p:cxnSp>
        <p:cxnSp>
          <p:nvCxnSpPr>
            <p:cNvPr id="29" name="Straight Connector 28">
              <a:extLst>
                <a:ext uri="{FF2B5EF4-FFF2-40B4-BE49-F238E27FC236}">
                  <a16:creationId xmlns:a16="http://schemas.microsoft.com/office/drawing/2014/main" id="{E6B61E80-667B-4006-947E-BAF82AD6F5C7}"/>
                </a:ext>
              </a:extLst>
            </p:cNvPr>
            <p:cNvCxnSpPr>
              <a:cxnSpLocks/>
            </p:cNvCxnSpPr>
            <p:nvPr/>
          </p:nvCxnSpPr>
          <p:spPr bwMode="auto">
            <a:xfrm>
              <a:off x="6009134" y="3937124"/>
              <a:ext cx="0" cy="144000"/>
            </a:xfrm>
            <a:prstGeom prst="line">
              <a:avLst/>
            </a:prstGeom>
            <a:noFill/>
            <a:ln w="38100" cap="flat" cmpd="sng" algn="ctr">
              <a:solidFill>
                <a:schemeClr val="accent2"/>
              </a:solidFill>
              <a:prstDash val="solid"/>
              <a:round/>
              <a:headEnd type="none" w="med" len="med"/>
              <a:tailEnd type="triangle" w="med" len="sm"/>
            </a:ln>
            <a:effectLst/>
          </p:spPr>
        </p:cxnSp>
        <p:sp>
          <p:nvSpPr>
            <p:cNvPr id="30" name="Rectangle 29">
              <a:extLst>
                <a:ext uri="{FF2B5EF4-FFF2-40B4-BE49-F238E27FC236}">
                  <a16:creationId xmlns:a16="http://schemas.microsoft.com/office/drawing/2014/main" id="{FA5C10F3-A675-40CF-BB3F-11049B8E0F07}"/>
                </a:ext>
              </a:extLst>
            </p:cNvPr>
            <p:cNvSpPr/>
            <p:nvPr/>
          </p:nvSpPr>
          <p:spPr>
            <a:xfrm>
              <a:off x="6310412" y="1658452"/>
              <a:ext cx="292388" cy="207749"/>
            </a:xfrm>
            <a:prstGeom prst="rect">
              <a:avLst/>
            </a:prstGeom>
          </p:spPr>
          <p:txBody>
            <a:bodyPr wrap="none">
              <a:spAutoFit/>
            </a:bodyPr>
            <a:lstStyle/>
            <a:p>
              <a:pPr defTabSz="609555">
                <a:defRPr/>
              </a:pPr>
              <a:r>
                <a:rPr lang="en-US" sz="1200" b="1">
                  <a:solidFill>
                    <a:srgbClr val="68D2DF"/>
                  </a:solidFill>
                  <a:latin typeface="Arial"/>
                </a:rPr>
                <a:t>Ku</a:t>
              </a:r>
              <a:endParaRPr lang="en-GB" sz="1200" b="1">
                <a:solidFill>
                  <a:srgbClr val="68D2DF"/>
                </a:solidFill>
                <a:latin typeface="Arial"/>
              </a:endParaRPr>
            </a:p>
          </p:txBody>
        </p:sp>
        <p:sp>
          <p:nvSpPr>
            <p:cNvPr id="31" name="Arc 30">
              <a:extLst>
                <a:ext uri="{FF2B5EF4-FFF2-40B4-BE49-F238E27FC236}">
                  <a16:creationId xmlns:a16="http://schemas.microsoft.com/office/drawing/2014/main" id="{B5418326-6F48-40F7-AD48-3C88FC3EFE55}"/>
                </a:ext>
              </a:extLst>
            </p:cNvPr>
            <p:cNvSpPr/>
            <p:nvPr/>
          </p:nvSpPr>
          <p:spPr bwMode="auto">
            <a:xfrm rot="16833846">
              <a:off x="6009366" y="1804137"/>
              <a:ext cx="339138" cy="345904"/>
            </a:xfrm>
            <a:prstGeom prst="arc">
              <a:avLst>
                <a:gd name="adj1" fmla="val 16200000"/>
                <a:gd name="adj2" fmla="val 21229777"/>
              </a:avLst>
            </a:prstGeom>
            <a:noFill/>
            <a:ln w="38100" cap="flat" cmpd="sng" algn="ctr">
              <a:solidFill>
                <a:schemeClr val="accent2"/>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32" name="Rectangle 31">
              <a:extLst>
                <a:ext uri="{FF2B5EF4-FFF2-40B4-BE49-F238E27FC236}">
                  <a16:creationId xmlns:a16="http://schemas.microsoft.com/office/drawing/2014/main" id="{8A5E0AFA-ABBB-4400-8785-8A937565BF96}"/>
                </a:ext>
              </a:extLst>
            </p:cNvPr>
            <p:cNvSpPr/>
            <p:nvPr/>
          </p:nvSpPr>
          <p:spPr>
            <a:xfrm>
              <a:off x="6618586" y="1826501"/>
              <a:ext cx="713176" cy="207749"/>
            </a:xfrm>
            <a:prstGeom prst="rect">
              <a:avLst/>
            </a:prstGeom>
          </p:spPr>
          <p:txBody>
            <a:bodyPr wrap="none">
              <a:spAutoFit/>
            </a:bodyPr>
            <a:lstStyle/>
            <a:p>
              <a:pPr defTabSz="609555">
                <a:defRPr/>
              </a:pPr>
              <a:r>
                <a:rPr lang="en-US" sz="1200" b="1">
                  <a:solidFill>
                    <a:srgbClr val="830051"/>
                  </a:solidFill>
                  <a:latin typeface="Arial"/>
                </a:rPr>
                <a:t>DNA-</a:t>
              </a:r>
              <a:r>
                <a:rPr lang="en-US" sz="1200" b="1" err="1">
                  <a:solidFill>
                    <a:srgbClr val="830051"/>
                  </a:solidFill>
                  <a:latin typeface="Arial"/>
                </a:rPr>
                <a:t>PKcs</a:t>
              </a:r>
              <a:endParaRPr lang="en-GB" sz="1200" b="1">
                <a:solidFill>
                  <a:srgbClr val="830051"/>
                </a:solidFill>
                <a:latin typeface="Arial"/>
              </a:endParaRPr>
            </a:p>
          </p:txBody>
        </p:sp>
        <p:sp>
          <p:nvSpPr>
            <p:cNvPr id="33" name="Rectangle 32">
              <a:extLst>
                <a:ext uri="{FF2B5EF4-FFF2-40B4-BE49-F238E27FC236}">
                  <a16:creationId xmlns:a16="http://schemas.microsoft.com/office/drawing/2014/main" id="{26C90B50-6DE9-4122-A9A6-5F6906FBC5E3}"/>
                </a:ext>
              </a:extLst>
            </p:cNvPr>
            <p:cNvSpPr/>
            <p:nvPr/>
          </p:nvSpPr>
          <p:spPr>
            <a:xfrm>
              <a:off x="5287975" y="3028270"/>
              <a:ext cx="566501" cy="207749"/>
            </a:xfrm>
            <a:prstGeom prst="rect">
              <a:avLst/>
            </a:prstGeom>
          </p:spPr>
          <p:txBody>
            <a:bodyPr wrap="none">
              <a:spAutoFit/>
            </a:bodyPr>
            <a:lstStyle/>
            <a:p>
              <a:pPr defTabSz="609555">
                <a:defRPr/>
              </a:pPr>
              <a:r>
                <a:rPr lang="en-US" sz="1200" b="1">
                  <a:solidFill>
                    <a:srgbClr val="3C0F53"/>
                  </a:solidFill>
                  <a:latin typeface="Arial"/>
                </a:rPr>
                <a:t>Artemis</a:t>
              </a:r>
              <a:endParaRPr lang="en-GB" sz="1200" b="1">
                <a:solidFill>
                  <a:srgbClr val="3C0F53"/>
                </a:solidFill>
                <a:latin typeface="Arial"/>
              </a:endParaRPr>
            </a:p>
          </p:txBody>
        </p:sp>
        <p:sp>
          <p:nvSpPr>
            <p:cNvPr id="34" name="Rectangle 33">
              <a:extLst>
                <a:ext uri="{FF2B5EF4-FFF2-40B4-BE49-F238E27FC236}">
                  <a16:creationId xmlns:a16="http://schemas.microsoft.com/office/drawing/2014/main" id="{39C21AB7-3F4B-48B4-9688-1D1576ED0839}"/>
                </a:ext>
              </a:extLst>
            </p:cNvPr>
            <p:cNvSpPr/>
            <p:nvPr/>
          </p:nvSpPr>
          <p:spPr bwMode="auto">
            <a:xfrm>
              <a:off x="5775139" y="4105012"/>
              <a:ext cx="556711" cy="380930"/>
            </a:xfrm>
            <a:prstGeom prst="rect">
              <a:avLst/>
            </a:prstGeom>
            <a:noFill/>
            <a:ln w="28575" cap="flat" cmpd="sng" algn="ctr">
              <a:solidFill>
                <a:srgbClr val="93A10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35" name="Freeform: Shape 34">
              <a:extLst>
                <a:ext uri="{FF2B5EF4-FFF2-40B4-BE49-F238E27FC236}">
                  <a16:creationId xmlns:a16="http://schemas.microsoft.com/office/drawing/2014/main" id="{CBF86933-A8B4-4B46-A62A-8B8E0DFE9A6F}"/>
                </a:ext>
              </a:extLst>
            </p:cNvPr>
            <p:cNvSpPr/>
            <p:nvPr/>
          </p:nvSpPr>
          <p:spPr bwMode="auto">
            <a:xfrm>
              <a:off x="5271438" y="1855110"/>
              <a:ext cx="673428" cy="335816"/>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36" name="Circle: Hollow 35">
              <a:extLst>
                <a:ext uri="{FF2B5EF4-FFF2-40B4-BE49-F238E27FC236}">
                  <a16:creationId xmlns:a16="http://schemas.microsoft.com/office/drawing/2014/main" id="{9FD7C60A-88CC-41A2-8A04-671F0E1A1654}"/>
                </a:ext>
              </a:extLst>
            </p:cNvPr>
            <p:cNvSpPr/>
            <p:nvPr/>
          </p:nvSpPr>
          <p:spPr bwMode="auto">
            <a:xfrm>
              <a:off x="5429867" y="1998926"/>
              <a:ext cx="311481" cy="36000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37" name="Freeform: Shape 36">
              <a:extLst>
                <a:ext uri="{FF2B5EF4-FFF2-40B4-BE49-F238E27FC236}">
                  <a16:creationId xmlns:a16="http://schemas.microsoft.com/office/drawing/2014/main" id="{E1E14EB5-EE78-4278-B9A5-E180841AB531}"/>
                </a:ext>
              </a:extLst>
            </p:cNvPr>
            <p:cNvSpPr/>
            <p:nvPr/>
          </p:nvSpPr>
          <p:spPr bwMode="auto">
            <a:xfrm>
              <a:off x="5271438" y="2603168"/>
              <a:ext cx="673428" cy="335816"/>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38" name="Circle: Hollow 37">
              <a:extLst>
                <a:ext uri="{FF2B5EF4-FFF2-40B4-BE49-F238E27FC236}">
                  <a16:creationId xmlns:a16="http://schemas.microsoft.com/office/drawing/2014/main" id="{6A879F54-8233-48A3-92AC-B56AD89DDED0}"/>
                </a:ext>
              </a:extLst>
            </p:cNvPr>
            <p:cNvSpPr/>
            <p:nvPr/>
          </p:nvSpPr>
          <p:spPr bwMode="auto">
            <a:xfrm>
              <a:off x="5429867" y="2713153"/>
              <a:ext cx="311481" cy="36000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39" name="TextBox 38">
              <a:extLst>
                <a:ext uri="{FF2B5EF4-FFF2-40B4-BE49-F238E27FC236}">
                  <a16:creationId xmlns:a16="http://schemas.microsoft.com/office/drawing/2014/main" id="{89FC2BD7-2A2D-4ACB-8267-0625BE5148D8}"/>
                </a:ext>
              </a:extLst>
            </p:cNvPr>
            <p:cNvSpPr txBox="1"/>
            <p:nvPr/>
          </p:nvSpPr>
          <p:spPr>
            <a:xfrm>
              <a:off x="3210295" y="2786786"/>
              <a:ext cx="1356251" cy="223090"/>
            </a:xfrm>
            <a:prstGeom prst="rect">
              <a:avLst/>
            </a:prstGeom>
            <a:noFill/>
          </p:spPr>
          <p:txBody>
            <a:bodyPr wrap="square" rtlCol="0">
              <a:spAutoFit/>
            </a:bodyPr>
            <a:lstStyle/>
            <a:p>
              <a:pPr algn="r" defTabSz="609555">
                <a:defRPr/>
              </a:pPr>
              <a:r>
                <a:rPr lang="en-US" sz="1333">
                  <a:solidFill>
                    <a:srgbClr val="3C0F53"/>
                  </a:solidFill>
                  <a:latin typeface="Arial"/>
                </a:rPr>
                <a:t>End processing</a:t>
              </a:r>
            </a:p>
          </p:txBody>
        </p:sp>
        <p:sp>
          <p:nvSpPr>
            <p:cNvPr id="40" name="Freeform: Shape 39">
              <a:extLst>
                <a:ext uri="{FF2B5EF4-FFF2-40B4-BE49-F238E27FC236}">
                  <a16:creationId xmlns:a16="http://schemas.microsoft.com/office/drawing/2014/main" id="{215BF54E-FD79-4505-A918-5BEBBF03EBE1}"/>
                </a:ext>
              </a:extLst>
            </p:cNvPr>
            <p:cNvSpPr/>
            <p:nvPr/>
          </p:nvSpPr>
          <p:spPr bwMode="auto">
            <a:xfrm>
              <a:off x="5271438" y="3296538"/>
              <a:ext cx="673428" cy="335816"/>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41" name="Freeform: Shape 40">
              <a:extLst>
                <a:ext uri="{FF2B5EF4-FFF2-40B4-BE49-F238E27FC236}">
                  <a16:creationId xmlns:a16="http://schemas.microsoft.com/office/drawing/2014/main" id="{47DE1F73-43F1-4F6E-A1A1-75BBA93915F5}"/>
                </a:ext>
              </a:extLst>
            </p:cNvPr>
            <p:cNvSpPr/>
            <p:nvPr/>
          </p:nvSpPr>
          <p:spPr bwMode="auto">
            <a:xfrm flipH="1">
              <a:off x="6066750" y="1851113"/>
              <a:ext cx="673428" cy="335816"/>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42" name="Freeform: Shape 41">
              <a:extLst>
                <a:ext uri="{FF2B5EF4-FFF2-40B4-BE49-F238E27FC236}">
                  <a16:creationId xmlns:a16="http://schemas.microsoft.com/office/drawing/2014/main" id="{7E9ADA78-9447-4B32-9F7E-41303683E2E0}"/>
                </a:ext>
              </a:extLst>
            </p:cNvPr>
            <p:cNvSpPr/>
            <p:nvPr/>
          </p:nvSpPr>
          <p:spPr bwMode="auto">
            <a:xfrm flipH="1">
              <a:off x="6066750" y="2599171"/>
              <a:ext cx="673428" cy="335816"/>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43" name="Freeform: Shape 42">
              <a:extLst>
                <a:ext uri="{FF2B5EF4-FFF2-40B4-BE49-F238E27FC236}">
                  <a16:creationId xmlns:a16="http://schemas.microsoft.com/office/drawing/2014/main" id="{5B31C4A2-F734-4F09-95AD-0C3710B5A033}"/>
                </a:ext>
              </a:extLst>
            </p:cNvPr>
            <p:cNvSpPr/>
            <p:nvPr/>
          </p:nvSpPr>
          <p:spPr bwMode="auto">
            <a:xfrm flipH="1">
              <a:off x="6066750" y="3292541"/>
              <a:ext cx="673428" cy="335816"/>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44" name="Circle: Hollow 43">
              <a:extLst>
                <a:ext uri="{FF2B5EF4-FFF2-40B4-BE49-F238E27FC236}">
                  <a16:creationId xmlns:a16="http://schemas.microsoft.com/office/drawing/2014/main" id="{0CE49F2D-2AE3-4BA1-AF1A-C7EEC936D28A}"/>
                </a:ext>
              </a:extLst>
            </p:cNvPr>
            <p:cNvSpPr/>
            <p:nvPr/>
          </p:nvSpPr>
          <p:spPr bwMode="auto">
            <a:xfrm>
              <a:off x="6224694" y="1746679"/>
              <a:ext cx="162610" cy="16261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45" name="Circle: Hollow 44">
              <a:extLst>
                <a:ext uri="{FF2B5EF4-FFF2-40B4-BE49-F238E27FC236}">
                  <a16:creationId xmlns:a16="http://schemas.microsoft.com/office/drawing/2014/main" id="{0B64B17C-2C72-48CD-98DD-CB8E1C9F3241}"/>
                </a:ext>
              </a:extLst>
            </p:cNvPr>
            <p:cNvSpPr/>
            <p:nvPr/>
          </p:nvSpPr>
          <p:spPr bwMode="auto">
            <a:xfrm>
              <a:off x="6271966" y="2012549"/>
              <a:ext cx="311481" cy="36000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46" name="Circle: Hollow 45">
              <a:extLst>
                <a:ext uri="{FF2B5EF4-FFF2-40B4-BE49-F238E27FC236}">
                  <a16:creationId xmlns:a16="http://schemas.microsoft.com/office/drawing/2014/main" id="{4298D6BF-D42E-49FE-B038-C8A852F52B59}"/>
                </a:ext>
              </a:extLst>
            </p:cNvPr>
            <p:cNvSpPr/>
            <p:nvPr/>
          </p:nvSpPr>
          <p:spPr bwMode="auto">
            <a:xfrm>
              <a:off x="6271966" y="2726776"/>
              <a:ext cx="311481" cy="36000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47" name="Oval 46">
              <a:extLst>
                <a:ext uri="{FF2B5EF4-FFF2-40B4-BE49-F238E27FC236}">
                  <a16:creationId xmlns:a16="http://schemas.microsoft.com/office/drawing/2014/main" id="{D0711BFD-1CB7-4923-B713-1B8E88726D28}"/>
                </a:ext>
              </a:extLst>
            </p:cNvPr>
            <p:cNvSpPr/>
            <p:nvPr/>
          </p:nvSpPr>
          <p:spPr bwMode="auto">
            <a:xfrm>
              <a:off x="5722368" y="2627958"/>
              <a:ext cx="126779" cy="126779"/>
            </a:xfrm>
            <a:prstGeom prst="ellipse">
              <a:avLst/>
            </a:prstGeom>
            <a:solidFill>
              <a:schemeClr val="accent5"/>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10" fontAlgn="base">
                <a:spcBef>
                  <a:spcPct val="0"/>
                </a:spcBef>
                <a:spcAft>
                  <a:spcPct val="0"/>
                </a:spcAft>
                <a:defRPr/>
              </a:pPr>
              <a:r>
                <a:rPr lang="en-GB" sz="800" b="1">
                  <a:solidFill>
                    <a:srgbClr val="000000"/>
                  </a:solidFill>
                  <a:latin typeface="Arial" charset="0"/>
                </a:rPr>
                <a:t>P</a:t>
              </a:r>
            </a:p>
          </p:txBody>
        </p:sp>
        <p:sp>
          <p:nvSpPr>
            <p:cNvPr id="48" name="Oval 47">
              <a:extLst>
                <a:ext uri="{FF2B5EF4-FFF2-40B4-BE49-F238E27FC236}">
                  <a16:creationId xmlns:a16="http://schemas.microsoft.com/office/drawing/2014/main" id="{654F0914-BF33-4390-A4EF-AD02AC621B0D}"/>
                </a:ext>
              </a:extLst>
            </p:cNvPr>
            <p:cNvSpPr/>
            <p:nvPr/>
          </p:nvSpPr>
          <p:spPr bwMode="auto">
            <a:xfrm>
              <a:off x="6187560" y="2617922"/>
              <a:ext cx="126779" cy="126779"/>
            </a:xfrm>
            <a:prstGeom prst="ellipse">
              <a:avLst/>
            </a:prstGeom>
            <a:solidFill>
              <a:schemeClr val="accent5"/>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10" fontAlgn="base">
                <a:spcBef>
                  <a:spcPct val="0"/>
                </a:spcBef>
                <a:spcAft>
                  <a:spcPct val="0"/>
                </a:spcAft>
                <a:defRPr/>
              </a:pPr>
              <a:r>
                <a:rPr lang="en-GB" sz="800" b="1">
                  <a:solidFill>
                    <a:srgbClr val="000000"/>
                  </a:solidFill>
                  <a:latin typeface="Arial" charset="0"/>
                </a:rPr>
                <a:t>P</a:t>
              </a:r>
            </a:p>
          </p:txBody>
        </p:sp>
        <p:sp>
          <p:nvSpPr>
            <p:cNvPr id="49" name="Circle: Hollow 48">
              <a:extLst>
                <a:ext uri="{FF2B5EF4-FFF2-40B4-BE49-F238E27FC236}">
                  <a16:creationId xmlns:a16="http://schemas.microsoft.com/office/drawing/2014/main" id="{572C6987-EB44-4261-8FDB-E0BAEDA126F1}"/>
                </a:ext>
              </a:extLst>
            </p:cNvPr>
            <p:cNvSpPr/>
            <p:nvPr/>
          </p:nvSpPr>
          <p:spPr bwMode="auto">
            <a:xfrm>
              <a:off x="5429867" y="3403905"/>
              <a:ext cx="311481" cy="36000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50" name="Circle: Hollow 49">
              <a:extLst>
                <a:ext uri="{FF2B5EF4-FFF2-40B4-BE49-F238E27FC236}">
                  <a16:creationId xmlns:a16="http://schemas.microsoft.com/office/drawing/2014/main" id="{F55B5429-F7D3-4C85-AEE6-764BA6DB0A90}"/>
                </a:ext>
              </a:extLst>
            </p:cNvPr>
            <p:cNvSpPr/>
            <p:nvPr/>
          </p:nvSpPr>
          <p:spPr bwMode="auto">
            <a:xfrm>
              <a:off x="6271966" y="3417528"/>
              <a:ext cx="311481" cy="360000"/>
            </a:xfrm>
            <a:prstGeom prst="donut">
              <a:avLst/>
            </a:prstGeom>
            <a:solidFill>
              <a:schemeClr val="accent1"/>
            </a:solidFill>
            <a:ln w="3175" cap="flat" cmpd="sng" algn="ctr">
              <a:solidFill>
                <a:schemeClr val="accent1">
                  <a:lumMod val="75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51" name="Rectangle: Rounded Corners 50">
              <a:extLst>
                <a:ext uri="{FF2B5EF4-FFF2-40B4-BE49-F238E27FC236}">
                  <a16:creationId xmlns:a16="http://schemas.microsoft.com/office/drawing/2014/main" id="{5DE60E34-41ED-419D-8F58-5F3FF425C868}"/>
                </a:ext>
              </a:extLst>
            </p:cNvPr>
            <p:cNvSpPr/>
            <p:nvPr/>
          </p:nvSpPr>
          <p:spPr bwMode="auto">
            <a:xfrm>
              <a:off x="5625074" y="3471071"/>
              <a:ext cx="762230" cy="285908"/>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fontAlgn="base">
                <a:spcBef>
                  <a:spcPct val="0"/>
                </a:spcBef>
                <a:spcAft>
                  <a:spcPct val="0"/>
                </a:spcAft>
                <a:defRPr/>
              </a:pPr>
              <a:endParaRPr lang="en-GB" sz="2400" b="1">
                <a:solidFill>
                  <a:srgbClr val="000000"/>
                </a:solidFill>
                <a:latin typeface="Arial" charset="0"/>
              </a:endParaRPr>
            </a:p>
          </p:txBody>
        </p:sp>
        <p:sp>
          <p:nvSpPr>
            <p:cNvPr id="52" name="Freeform: Shape 51">
              <a:extLst>
                <a:ext uri="{FF2B5EF4-FFF2-40B4-BE49-F238E27FC236}">
                  <a16:creationId xmlns:a16="http://schemas.microsoft.com/office/drawing/2014/main" id="{FE5C87AA-1041-429F-894F-762BE1AB86A9}"/>
                </a:ext>
              </a:extLst>
            </p:cNvPr>
            <p:cNvSpPr/>
            <p:nvPr/>
          </p:nvSpPr>
          <p:spPr bwMode="auto">
            <a:xfrm rot="13500000">
              <a:off x="5298095" y="2895432"/>
              <a:ext cx="270476" cy="134877"/>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53" name="Freeform: Shape 52">
              <a:extLst>
                <a:ext uri="{FF2B5EF4-FFF2-40B4-BE49-F238E27FC236}">
                  <a16:creationId xmlns:a16="http://schemas.microsoft.com/office/drawing/2014/main" id="{86D6E72A-CD4A-4125-B8FF-9D067DA7B47F}"/>
                </a:ext>
              </a:extLst>
            </p:cNvPr>
            <p:cNvSpPr/>
            <p:nvPr/>
          </p:nvSpPr>
          <p:spPr bwMode="auto">
            <a:xfrm rot="13500000">
              <a:off x="5298095" y="3610463"/>
              <a:ext cx="270476" cy="134877"/>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54" name="Freeform: Shape 53">
              <a:extLst>
                <a:ext uri="{FF2B5EF4-FFF2-40B4-BE49-F238E27FC236}">
                  <a16:creationId xmlns:a16="http://schemas.microsoft.com/office/drawing/2014/main" id="{5748CCA8-2804-41A8-AF8F-8C44319EE082}"/>
                </a:ext>
              </a:extLst>
            </p:cNvPr>
            <p:cNvSpPr/>
            <p:nvPr/>
          </p:nvSpPr>
          <p:spPr bwMode="auto">
            <a:xfrm rot="8100000" flipH="1">
              <a:off x="6457283" y="2895433"/>
              <a:ext cx="270476" cy="134877"/>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55" name="Freeform: Shape 54">
              <a:extLst>
                <a:ext uri="{FF2B5EF4-FFF2-40B4-BE49-F238E27FC236}">
                  <a16:creationId xmlns:a16="http://schemas.microsoft.com/office/drawing/2014/main" id="{A432AC73-26F1-4C38-85C6-945EC9A95A52}"/>
                </a:ext>
              </a:extLst>
            </p:cNvPr>
            <p:cNvSpPr/>
            <p:nvPr/>
          </p:nvSpPr>
          <p:spPr bwMode="auto">
            <a:xfrm rot="8100000" flipH="1">
              <a:off x="6457283" y="3610464"/>
              <a:ext cx="270476" cy="134877"/>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56" name="Freeform: Shape 55">
              <a:extLst>
                <a:ext uri="{FF2B5EF4-FFF2-40B4-BE49-F238E27FC236}">
                  <a16:creationId xmlns:a16="http://schemas.microsoft.com/office/drawing/2014/main" id="{C17034EB-36A8-4B0C-97C3-1354DA59C059}"/>
                </a:ext>
              </a:extLst>
            </p:cNvPr>
            <p:cNvSpPr/>
            <p:nvPr/>
          </p:nvSpPr>
          <p:spPr bwMode="auto">
            <a:xfrm rot="11247735">
              <a:off x="5518167" y="3605088"/>
              <a:ext cx="422636" cy="210754"/>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57" name="Freeform: Shape 56">
              <a:extLst>
                <a:ext uri="{FF2B5EF4-FFF2-40B4-BE49-F238E27FC236}">
                  <a16:creationId xmlns:a16="http://schemas.microsoft.com/office/drawing/2014/main" id="{EAF8FA52-FE7B-42BC-A4EB-B16502C650B3}"/>
                </a:ext>
              </a:extLst>
            </p:cNvPr>
            <p:cNvSpPr/>
            <p:nvPr/>
          </p:nvSpPr>
          <p:spPr bwMode="auto">
            <a:xfrm>
              <a:off x="5768795" y="3335181"/>
              <a:ext cx="422636" cy="210754"/>
            </a:xfrm>
            <a:custGeom>
              <a:avLst/>
              <a:gdLst>
                <a:gd name="connsiteX0" fmla="*/ 0 w 524833"/>
                <a:gd name="connsiteY0" fmla="*/ 156909 h 259711"/>
                <a:gd name="connsiteX1" fmla="*/ 54106 w 524833"/>
                <a:gd name="connsiteY1" fmla="*/ 70338 h 259711"/>
                <a:gd name="connsiteX2" fmla="*/ 135266 w 524833"/>
                <a:gd name="connsiteY2" fmla="*/ 27053 h 259711"/>
                <a:gd name="connsiteX3" fmla="*/ 232658 w 524833"/>
                <a:gd name="connsiteY3" fmla="*/ 0 h 259711"/>
                <a:gd name="connsiteX4" fmla="*/ 335460 w 524833"/>
                <a:gd name="connsiteY4" fmla="*/ 0 h 259711"/>
                <a:gd name="connsiteX5" fmla="*/ 405799 w 524833"/>
                <a:gd name="connsiteY5" fmla="*/ 10821 h 259711"/>
                <a:gd name="connsiteX6" fmla="*/ 497780 w 524833"/>
                <a:gd name="connsiteY6" fmla="*/ 75749 h 259711"/>
                <a:gd name="connsiteX7" fmla="*/ 524833 w 524833"/>
                <a:gd name="connsiteY7" fmla="*/ 146087 h 259711"/>
                <a:gd name="connsiteX8" fmla="*/ 514012 w 524833"/>
                <a:gd name="connsiteY8" fmla="*/ 200194 h 259711"/>
                <a:gd name="connsiteX9" fmla="*/ 470726 w 524833"/>
                <a:gd name="connsiteY9" fmla="*/ 232658 h 259711"/>
                <a:gd name="connsiteX10" fmla="*/ 378745 w 524833"/>
                <a:gd name="connsiteY10" fmla="*/ 259711 h 259711"/>
                <a:gd name="connsiteX11" fmla="*/ 119034 w 524833"/>
                <a:gd name="connsiteY11" fmla="*/ 259711 h 259711"/>
                <a:gd name="connsiteX12" fmla="*/ 54106 w 524833"/>
                <a:gd name="connsiteY12" fmla="*/ 243479 h 259711"/>
                <a:gd name="connsiteX13" fmla="*/ 10821 w 524833"/>
                <a:gd name="connsiteY13" fmla="*/ 211015 h 259711"/>
                <a:gd name="connsiteX14" fmla="*/ 0 w 524833"/>
                <a:gd name="connsiteY14" fmla="*/ 156909 h 259711"/>
                <a:gd name="connsiteX0" fmla="*/ 0 w 524833"/>
                <a:gd name="connsiteY0" fmla="*/ 159376 h 262178"/>
                <a:gd name="connsiteX1" fmla="*/ 54106 w 524833"/>
                <a:gd name="connsiteY1" fmla="*/ 72805 h 262178"/>
                <a:gd name="connsiteX2" fmla="*/ 135266 w 524833"/>
                <a:gd name="connsiteY2" fmla="*/ 29520 h 262178"/>
                <a:gd name="connsiteX3" fmla="*/ 232658 w 524833"/>
                <a:gd name="connsiteY3" fmla="*/ 2467 h 262178"/>
                <a:gd name="connsiteX4" fmla="*/ 335460 w 524833"/>
                <a:gd name="connsiteY4" fmla="*/ 2467 h 262178"/>
                <a:gd name="connsiteX5" fmla="*/ 405799 w 524833"/>
                <a:gd name="connsiteY5" fmla="*/ 13288 h 262178"/>
                <a:gd name="connsiteX6" fmla="*/ 497780 w 524833"/>
                <a:gd name="connsiteY6" fmla="*/ 78216 h 262178"/>
                <a:gd name="connsiteX7" fmla="*/ 524833 w 524833"/>
                <a:gd name="connsiteY7" fmla="*/ 148554 h 262178"/>
                <a:gd name="connsiteX8" fmla="*/ 514012 w 524833"/>
                <a:gd name="connsiteY8" fmla="*/ 202661 h 262178"/>
                <a:gd name="connsiteX9" fmla="*/ 470726 w 524833"/>
                <a:gd name="connsiteY9" fmla="*/ 235125 h 262178"/>
                <a:gd name="connsiteX10" fmla="*/ 378745 w 524833"/>
                <a:gd name="connsiteY10" fmla="*/ 262178 h 262178"/>
                <a:gd name="connsiteX11" fmla="*/ 119034 w 524833"/>
                <a:gd name="connsiteY11" fmla="*/ 262178 h 262178"/>
                <a:gd name="connsiteX12" fmla="*/ 54106 w 524833"/>
                <a:gd name="connsiteY12" fmla="*/ 245946 h 262178"/>
                <a:gd name="connsiteX13" fmla="*/ 10821 w 524833"/>
                <a:gd name="connsiteY13" fmla="*/ 213482 h 262178"/>
                <a:gd name="connsiteX14" fmla="*/ 0 w 524833"/>
                <a:gd name="connsiteY14" fmla="*/ 159376 h 262178"/>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4833"/>
                <a:gd name="connsiteY0" fmla="*/ 159961 h 262763"/>
                <a:gd name="connsiteX1" fmla="*/ 54106 w 524833"/>
                <a:gd name="connsiteY1" fmla="*/ 73390 h 262763"/>
                <a:gd name="connsiteX2" fmla="*/ 135266 w 524833"/>
                <a:gd name="connsiteY2" fmla="*/ 30105 h 262763"/>
                <a:gd name="connsiteX3" fmla="*/ 232658 w 524833"/>
                <a:gd name="connsiteY3" fmla="*/ 3052 h 262763"/>
                <a:gd name="connsiteX4" fmla="*/ 335460 w 524833"/>
                <a:gd name="connsiteY4" fmla="*/ 3052 h 262763"/>
                <a:gd name="connsiteX5" fmla="*/ 405799 w 524833"/>
                <a:gd name="connsiteY5" fmla="*/ 13873 h 262763"/>
                <a:gd name="connsiteX6" fmla="*/ 497780 w 524833"/>
                <a:gd name="connsiteY6" fmla="*/ 78801 h 262763"/>
                <a:gd name="connsiteX7" fmla="*/ 524833 w 524833"/>
                <a:gd name="connsiteY7" fmla="*/ 149139 h 262763"/>
                <a:gd name="connsiteX8" fmla="*/ 514012 w 524833"/>
                <a:gd name="connsiteY8" fmla="*/ 203246 h 262763"/>
                <a:gd name="connsiteX9" fmla="*/ 470726 w 524833"/>
                <a:gd name="connsiteY9" fmla="*/ 235710 h 262763"/>
                <a:gd name="connsiteX10" fmla="*/ 378745 w 524833"/>
                <a:gd name="connsiteY10" fmla="*/ 262763 h 262763"/>
                <a:gd name="connsiteX11" fmla="*/ 119034 w 524833"/>
                <a:gd name="connsiteY11" fmla="*/ 262763 h 262763"/>
                <a:gd name="connsiteX12" fmla="*/ 54106 w 524833"/>
                <a:gd name="connsiteY12" fmla="*/ 246531 h 262763"/>
                <a:gd name="connsiteX13" fmla="*/ 10821 w 524833"/>
                <a:gd name="connsiteY13" fmla="*/ 214067 h 262763"/>
                <a:gd name="connsiteX14" fmla="*/ 0 w 524833"/>
                <a:gd name="connsiteY14" fmla="*/ 159961 h 262763"/>
                <a:gd name="connsiteX0" fmla="*/ 0 w 528225"/>
                <a:gd name="connsiteY0" fmla="*/ 159961 h 262763"/>
                <a:gd name="connsiteX1" fmla="*/ 54106 w 528225"/>
                <a:gd name="connsiteY1" fmla="*/ 73390 h 262763"/>
                <a:gd name="connsiteX2" fmla="*/ 135266 w 528225"/>
                <a:gd name="connsiteY2" fmla="*/ 30105 h 262763"/>
                <a:gd name="connsiteX3" fmla="*/ 232658 w 528225"/>
                <a:gd name="connsiteY3" fmla="*/ 3052 h 262763"/>
                <a:gd name="connsiteX4" fmla="*/ 335460 w 528225"/>
                <a:gd name="connsiteY4" fmla="*/ 3052 h 262763"/>
                <a:gd name="connsiteX5" fmla="*/ 405799 w 528225"/>
                <a:gd name="connsiteY5" fmla="*/ 13873 h 262763"/>
                <a:gd name="connsiteX6" fmla="*/ 497780 w 528225"/>
                <a:gd name="connsiteY6" fmla="*/ 78801 h 262763"/>
                <a:gd name="connsiteX7" fmla="*/ 524833 w 528225"/>
                <a:gd name="connsiteY7" fmla="*/ 149139 h 262763"/>
                <a:gd name="connsiteX8" fmla="*/ 514012 w 528225"/>
                <a:gd name="connsiteY8" fmla="*/ 203246 h 262763"/>
                <a:gd name="connsiteX9" fmla="*/ 470726 w 528225"/>
                <a:gd name="connsiteY9" fmla="*/ 235710 h 262763"/>
                <a:gd name="connsiteX10" fmla="*/ 378745 w 528225"/>
                <a:gd name="connsiteY10" fmla="*/ 262763 h 262763"/>
                <a:gd name="connsiteX11" fmla="*/ 119034 w 528225"/>
                <a:gd name="connsiteY11" fmla="*/ 262763 h 262763"/>
                <a:gd name="connsiteX12" fmla="*/ 54106 w 528225"/>
                <a:gd name="connsiteY12" fmla="*/ 246531 h 262763"/>
                <a:gd name="connsiteX13" fmla="*/ 10821 w 528225"/>
                <a:gd name="connsiteY13" fmla="*/ 214067 h 262763"/>
                <a:gd name="connsiteX14" fmla="*/ 0 w 528225"/>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0 w 526436"/>
                <a:gd name="connsiteY0" fmla="*/ 159961 h 262763"/>
                <a:gd name="connsiteX1" fmla="*/ 54106 w 526436"/>
                <a:gd name="connsiteY1" fmla="*/ 73390 h 262763"/>
                <a:gd name="connsiteX2" fmla="*/ 135266 w 526436"/>
                <a:gd name="connsiteY2" fmla="*/ 30105 h 262763"/>
                <a:gd name="connsiteX3" fmla="*/ 232658 w 526436"/>
                <a:gd name="connsiteY3" fmla="*/ 3052 h 262763"/>
                <a:gd name="connsiteX4" fmla="*/ 335460 w 526436"/>
                <a:gd name="connsiteY4" fmla="*/ 3052 h 262763"/>
                <a:gd name="connsiteX5" fmla="*/ 405799 w 526436"/>
                <a:gd name="connsiteY5" fmla="*/ 13873 h 262763"/>
                <a:gd name="connsiteX6" fmla="*/ 497780 w 526436"/>
                <a:gd name="connsiteY6" fmla="*/ 78801 h 262763"/>
                <a:gd name="connsiteX7" fmla="*/ 524833 w 526436"/>
                <a:gd name="connsiteY7" fmla="*/ 149139 h 262763"/>
                <a:gd name="connsiteX8" fmla="*/ 514012 w 526436"/>
                <a:gd name="connsiteY8" fmla="*/ 203246 h 262763"/>
                <a:gd name="connsiteX9" fmla="*/ 470726 w 526436"/>
                <a:gd name="connsiteY9" fmla="*/ 235710 h 262763"/>
                <a:gd name="connsiteX10" fmla="*/ 378745 w 526436"/>
                <a:gd name="connsiteY10" fmla="*/ 262763 h 262763"/>
                <a:gd name="connsiteX11" fmla="*/ 119034 w 526436"/>
                <a:gd name="connsiteY11" fmla="*/ 262763 h 262763"/>
                <a:gd name="connsiteX12" fmla="*/ 54106 w 526436"/>
                <a:gd name="connsiteY12" fmla="*/ 246531 h 262763"/>
                <a:gd name="connsiteX13" fmla="*/ 10821 w 526436"/>
                <a:gd name="connsiteY13" fmla="*/ 214067 h 262763"/>
                <a:gd name="connsiteX14" fmla="*/ 0 w 526436"/>
                <a:gd name="connsiteY14" fmla="*/ 159961 h 262763"/>
                <a:gd name="connsiteX0" fmla="*/ 3607 w 530043"/>
                <a:gd name="connsiteY0" fmla="*/ 159961 h 262763"/>
                <a:gd name="connsiteX1" fmla="*/ 57713 w 530043"/>
                <a:gd name="connsiteY1" fmla="*/ 73390 h 262763"/>
                <a:gd name="connsiteX2" fmla="*/ 138873 w 530043"/>
                <a:gd name="connsiteY2" fmla="*/ 30105 h 262763"/>
                <a:gd name="connsiteX3" fmla="*/ 236265 w 530043"/>
                <a:gd name="connsiteY3" fmla="*/ 3052 h 262763"/>
                <a:gd name="connsiteX4" fmla="*/ 339067 w 530043"/>
                <a:gd name="connsiteY4" fmla="*/ 3052 h 262763"/>
                <a:gd name="connsiteX5" fmla="*/ 409406 w 530043"/>
                <a:gd name="connsiteY5" fmla="*/ 13873 h 262763"/>
                <a:gd name="connsiteX6" fmla="*/ 501387 w 530043"/>
                <a:gd name="connsiteY6" fmla="*/ 78801 h 262763"/>
                <a:gd name="connsiteX7" fmla="*/ 528440 w 530043"/>
                <a:gd name="connsiteY7" fmla="*/ 149139 h 262763"/>
                <a:gd name="connsiteX8" fmla="*/ 517619 w 530043"/>
                <a:gd name="connsiteY8" fmla="*/ 203246 h 262763"/>
                <a:gd name="connsiteX9" fmla="*/ 474333 w 530043"/>
                <a:gd name="connsiteY9" fmla="*/ 235710 h 262763"/>
                <a:gd name="connsiteX10" fmla="*/ 382352 w 530043"/>
                <a:gd name="connsiteY10" fmla="*/ 262763 h 262763"/>
                <a:gd name="connsiteX11" fmla="*/ 122641 w 530043"/>
                <a:gd name="connsiteY11" fmla="*/ 262763 h 262763"/>
                <a:gd name="connsiteX12" fmla="*/ 57713 w 530043"/>
                <a:gd name="connsiteY12" fmla="*/ 246531 h 262763"/>
                <a:gd name="connsiteX13" fmla="*/ 14428 w 530043"/>
                <a:gd name="connsiteY13" fmla="*/ 214067 h 262763"/>
                <a:gd name="connsiteX14" fmla="*/ 3607 w 530043"/>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9058"/>
                <a:gd name="connsiteY0" fmla="*/ 159961 h 262763"/>
                <a:gd name="connsiteX1" fmla="*/ 56728 w 529058"/>
                <a:gd name="connsiteY1" fmla="*/ 73390 h 262763"/>
                <a:gd name="connsiteX2" fmla="*/ 137888 w 529058"/>
                <a:gd name="connsiteY2" fmla="*/ 30105 h 262763"/>
                <a:gd name="connsiteX3" fmla="*/ 235280 w 529058"/>
                <a:gd name="connsiteY3" fmla="*/ 3052 h 262763"/>
                <a:gd name="connsiteX4" fmla="*/ 338082 w 529058"/>
                <a:gd name="connsiteY4" fmla="*/ 3052 h 262763"/>
                <a:gd name="connsiteX5" fmla="*/ 408421 w 529058"/>
                <a:gd name="connsiteY5" fmla="*/ 13873 h 262763"/>
                <a:gd name="connsiteX6" fmla="*/ 500402 w 529058"/>
                <a:gd name="connsiteY6" fmla="*/ 78801 h 262763"/>
                <a:gd name="connsiteX7" fmla="*/ 527455 w 529058"/>
                <a:gd name="connsiteY7" fmla="*/ 149139 h 262763"/>
                <a:gd name="connsiteX8" fmla="*/ 516634 w 529058"/>
                <a:gd name="connsiteY8" fmla="*/ 203246 h 262763"/>
                <a:gd name="connsiteX9" fmla="*/ 473348 w 529058"/>
                <a:gd name="connsiteY9" fmla="*/ 235710 h 262763"/>
                <a:gd name="connsiteX10" fmla="*/ 381367 w 529058"/>
                <a:gd name="connsiteY10" fmla="*/ 262763 h 262763"/>
                <a:gd name="connsiteX11" fmla="*/ 121656 w 529058"/>
                <a:gd name="connsiteY11" fmla="*/ 262763 h 262763"/>
                <a:gd name="connsiteX12" fmla="*/ 56728 w 529058"/>
                <a:gd name="connsiteY12" fmla="*/ 246531 h 262763"/>
                <a:gd name="connsiteX13" fmla="*/ 13443 w 529058"/>
                <a:gd name="connsiteY13" fmla="*/ 214067 h 262763"/>
                <a:gd name="connsiteX14" fmla="*/ 2622 w 529058"/>
                <a:gd name="connsiteY14" fmla="*/ 159961 h 262763"/>
                <a:gd name="connsiteX0" fmla="*/ 2622 w 528130"/>
                <a:gd name="connsiteY0" fmla="*/ 159961 h 264199"/>
                <a:gd name="connsiteX1" fmla="*/ 56728 w 528130"/>
                <a:gd name="connsiteY1" fmla="*/ 73390 h 264199"/>
                <a:gd name="connsiteX2" fmla="*/ 137888 w 528130"/>
                <a:gd name="connsiteY2" fmla="*/ 30105 h 264199"/>
                <a:gd name="connsiteX3" fmla="*/ 235280 w 528130"/>
                <a:gd name="connsiteY3" fmla="*/ 3052 h 264199"/>
                <a:gd name="connsiteX4" fmla="*/ 338082 w 528130"/>
                <a:gd name="connsiteY4" fmla="*/ 3052 h 264199"/>
                <a:gd name="connsiteX5" fmla="*/ 408421 w 528130"/>
                <a:gd name="connsiteY5" fmla="*/ 13873 h 264199"/>
                <a:gd name="connsiteX6" fmla="*/ 500402 w 528130"/>
                <a:gd name="connsiteY6" fmla="*/ 78801 h 264199"/>
                <a:gd name="connsiteX7" fmla="*/ 527455 w 528130"/>
                <a:gd name="connsiteY7" fmla="*/ 149139 h 264199"/>
                <a:gd name="connsiteX8" fmla="*/ 516634 w 528130"/>
                <a:gd name="connsiteY8" fmla="*/ 203246 h 264199"/>
                <a:gd name="connsiteX9" fmla="*/ 481003 w 528130"/>
                <a:gd name="connsiteY9" fmla="*/ 243365 h 264199"/>
                <a:gd name="connsiteX10" fmla="*/ 381367 w 528130"/>
                <a:gd name="connsiteY10" fmla="*/ 262763 h 264199"/>
                <a:gd name="connsiteX11" fmla="*/ 121656 w 528130"/>
                <a:gd name="connsiteY11" fmla="*/ 262763 h 264199"/>
                <a:gd name="connsiteX12" fmla="*/ 56728 w 528130"/>
                <a:gd name="connsiteY12" fmla="*/ 246531 h 264199"/>
                <a:gd name="connsiteX13" fmla="*/ 13443 w 528130"/>
                <a:gd name="connsiteY13" fmla="*/ 214067 h 264199"/>
                <a:gd name="connsiteX14" fmla="*/ 2622 w 528130"/>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961 h 264199"/>
                <a:gd name="connsiteX1" fmla="*/ 56728 w 529075"/>
                <a:gd name="connsiteY1" fmla="*/ 73390 h 264199"/>
                <a:gd name="connsiteX2" fmla="*/ 137888 w 529075"/>
                <a:gd name="connsiteY2" fmla="*/ 30105 h 264199"/>
                <a:gd name="connsiteX3" fmla="*/ 235280 w 529075"/>
                <a:gd name="connsiteY3" fmla="*/ 3052 h 264199"/>
                <a:gd name="connsiteX4" fmla="*/ 338082 w 529075"/>
                <a:gd name="connsiteY4" fmla="*/ 3052 h 264199"/>
                <a:gd name="connsiteX5" fmla="*/ 408421 w 529075"/>
                <a:gd name="connsiteY5" fmla="*/ 13873 h 264199"/>
                <a:gd name="connsiteX6" fmla="*/ 500402 w 529075"/>
                <a:gd name="connsiteY6" fmla="*/ 78801 h 264199"/>
                <a:gd name="connsiteX7" fmla="*/ 527455 w 529075"/>
                <a:gd name="connsiteY7" fmla="*/ 149139 h 264199"/>
                <a:gd name="connsiteX8" fmla="*/ 516634 w 529075"/>
                <a:gd name="connsiteY8" fmla="*/ 203246 h 264199"/>
                <a:gd name="connsiteX9" fmla="*/ 481003 w 529075"/>
                <a:gd name="connsiteY9" fmla="*/ 243365 h 264199"/>
                <a:gd name="connsiteX10" fmla="*/ 381367 w 529075"/>
                <a:gd name="connsiteY10" fmla="*/ 262763 h 264199"/>
                <a:gd name="connsiteX11" fmla="*/ 121656 w 529075"/>
                <a:gd name="connsiteY11" fmla="*/ 262763 h 264199"/>
                <a:gd name="connsiteX12" fmla="*/ 56728 w 529075"/>
                <a:gd name="connsiteY12" fmla="*/ 246531 h 264199"/>
                <a:gd name="connsiteX13" fmla="*/ 13443 w 529075"/>
                <a:gd name="connsiteY13" fmla="*/ 214067 h 264199"/>
                <a:gd name="connsiteX14" fmla="*/ 2622 w 529075"/>
                <a:gd name="connsiteY14" fmla="*/ 159961 h 264199"/>
                <a:gd name="connsiteX0" fmla="*/ 2622 w 529075"/>
                <a:gd name="connsiteY0" fmla="*/ 159594 h 263832"/>
                <a:gd name="connsiteX1" fmla="*/ 56728 w 529075"/>
                <a:gd name="connsiteY1" fmla="*/ 73023 h 263832"/>
                <a:gd name="connsiteX2" fmla="*/ 137888 w 529075"/>
                <a:gd name="connsiteY2" fmla="*/ 23996 h 263832"/>
                <a:gd name="connsiteX3" fmla="*/ 235280 w 529075"/>
                <a:gd name="connsiteY3" fmla="*/ 2685 h 263832"/>
                <a:gd name="connsiteX4" fmla="*/ 338082 w 529075"/>
                <a:gd name="connsiteY4" fmla="*/ 2685 h 263832"/>
                <a:gd name="connsiteX5" fmla="*/ 408421 w 529075"/>
                <a:gd name="connsiteY5" fmla="*/ 13506 h 263832"/>
                <a:gd name="connsiteX6" fmla="*/ 500402 w 529075"/>
                <a:gd name="connsiteY6" fmla="*/ 78434 h 263832"/>
                <a:gd name="connsiteX7" fmla="*/ 527455 w 529075"/>
                <a:gd name="connsiteY7" fmla="*/ 148772 h 263832"/>
                <a:gd name="connsiteX8" fmla="*/ 516634 w 529075"/>
                <a:gd name="connsiteY8" fmla="*/ 202879 h 263832"/>
                <a:gd name="connsiteX9" fmla="*/ 481003 w 529075"/>
                <a:gd name="connsiteY9" fmla="*/ 242998 h 263832"/>
                <a:gd name="connsiteX10" fmla="*/ 381367 w 529075"/>
                <a:gd name="connsiteY10" fmla="*/ 262396 h 263832"/>
                <a:gd name="connsiteX11" fmla="*/ 121656 w 529075"/>
                <a:gd name="connsiteY11" fmla="*/ 262396 h 263832"/>
                <a:gd name="connsiteX12" fmla="*/ 56728 w 529075"/>
                <a:gd name="connsiteY12" fmla="*/ 246164 h 263832"/>
                <a:gd name="connsiteX13" fmla="*/ 13443 w 529075"/>
                <a:gd name="connsiteY13" fmla="*/ 213700 h 263832"/>
                <a:gd name="connsiteX14" fmla="*/ 2622 w 529075"/>
                <a:gd name="connsiteY14" fmla="*/ 159594 h 2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75" h="263832">
                  <a:moveTo>
                    <a:pt x="2622" y="159594"/>
                  </a:moveTo>
                  <a:cubicBezTo>
                    <a:pt x="9836" y="136148"/>
                    <a:pt x="34184" y="95623"/>
                    <a:pt x="56728" y="73023"/>
                  </a:cubicBezTo>
                  <a:cubicBezTo>
                    <a:pt x="79272" y="50423"/>
                    <a:pt x="110835" y="40338"/>
                    <a:pt x="137888" y="23996"/>
                  </a:cubicBezTo>
                  <a:cubicBezTo>
                    <a:pt x="167647" y="12273"/>
                    <a:pt x="201914" y="6237"/>
                    <a:pt x="235280" y="2685"/>
                  </a:cubicBezTo>
                  <a:cubicBezTo>
                    <a:pt x="268646" y="-867"/>
                    <a:pt x="314636" y="-922"/>
                    <a:pt x="338082" y="2685"/>
                  </a:cubicBezTo>
                  <a:lnTo>
                    <a:pt x="408421" y="13506"/>
                  </a:lnTo>
                  <a:cubicBezTo>
                    <a:pt x="435474" y="26131"/>
                    <a:pt x="491384" y="54988"/>
                    <a:pt x="500402" y="78434"/>
                  </a:cubicBezTo>
                  <a:cubicBezTo>
                    <a:pt x="509420" y="101880"/>
                    <a:pt x="522265" y="104274"/>
                    <a:pt x="527455" y="148772"/>
                  </a:cubicBezTo>
                  <a:cubicBezTo>
                    <a:pt x="532645" y="193270"/>
                    <a:pt x="524376" y="187175"/>
                    <a:pt x="516634" y="202879"/>
                  </a:cubicBezTo>
                  <a:cubicBezTo>
                    <a:pt x="508892" y="218583"/>
                    <a:pt x="492880" y="229625"/>
                    <a:pt x="481003" y="242998"/>
                  </a:cubicBezTo>
                  <a:cubicBezTo>
                    <a:pt x="458459" y="252917"/>
                    <a:pt x="441258" y="259163"/>
                    <a:pt x="381367" y="262396"/>
                  </a:cubicBezTo>
                  <a:cubicBezTo>
                    <a:pt x="321476" y="265629"/>
                    <a:pt x="208226" y="262396"/>
                    <a:pt x="121656" y="262396"/>
                  </a:cubicBezTo>
                  <a:cubicBezTo>
                    <a:pt x="67550" y="259691"/>
                    <a:pt x="86467" y="258898"/>
                    <a:pt x="56728" y="246164"/>
                  </a:cubicBezTo>
                  <a:cubicBezTo>
                    <a:pt x="26989" y="233430"/>
                    <a:pt x="27871" y="224521"/>
                    <a:pt x="13443" y="213700"/>
                  </a:cubicBezTo>
                  <a:cubicBezTo>
                    <a:pt x="4425" y="199272"/>
                    <a:pt x="-4592" y="183040"/>
                    <a:pt x="2622" y="159594"/>
                  </a:cubicBez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10" fontAlgn="base">
                <a:spcBef>
                  <a:spcPct val="0"/>
                </a:spcBef>
                <a:spcAft>
                  <a:spcPct val="0"/>
                </a:spcAft>
                <a:defRPr/>
              </a:pPr>
              <a:endParaRPr lang="en-GB" sz="2400" b="1">
                <a:solidFill>
                  <a:srgbClr val="000000"/>
                </a:solidFill>
                <a:latin typeface="Arial" charset="0"/>
              </a:endParaRPr>
            </a:p>
          </p:txBody>
        </p:sp>
        <p:sp>
          <p:nvSpPr>
            <p:cNvPr id="58" name="Rectangle 57">
              <a:extLst>
                <a:ext uri="{FF2B5EF4-FFF2-40B4-BE49-F238E27FC236}">
                  <a16:creationId xmlns:a16="http://schemas.microsoft.com/office/drawing/2014/main" id="{610736FD-652F-4DDE-9FDE-D081ECC32DA5}"/>
                </a:ext>
              </a:extLst>
            </p:cNvPr>
            <p:cNvSpPr/>
            <p:nvPr/>
          </p:nvSpPr>
          <p:spPr>
            <a:xfrm>
              <a:off x="4614752" y="3791092"/>
              <a:ext cx="1380340" cy="284597"/>
            </a:xfrm>
            <a:prstGeom prst="rect">
              <a:avLst/>
            </a:prstGeom>
          </p:spPr>
          <p:txBody>
            <a:bodyPr wrap="square">
              <a:spAutoFit/>
            </a:bodyPr>
            <a:lstStyle/>
            <a:p>
              <a:pPr algn="r" defTabSz="609555">
                <a:defRPr/>
              </a:pPr>
              <a:r>
                <a:rPr lang="en-US" sz="933">
                  <a:solidFill>
                    <a:srgbClr val="3C0F53"/>
                  </a:solidFill>
                  <a:latin typeface="Arial"/>
                </a:rPr>
                <a:t>More rounds of end processing and ligation</a:t>
              </a:r>
            </a:p>
          </p:txBody>
        </p:sp>
        <p:sp>
          <p:nvSpPr>
            <p:cNvPr id="59" name="Rectangle 58">
              <a:extLst>
                <a:ext uri="{FF2B5EF4-FFF2-40B4-BE49-F238E27FC236}">
                  <a16:creationId xmlns:a16="http://schemas.microsoft.com/office/drawing/2014/main" id="{BB7BFBE6-5B83-49B5-B6B8-A63099B4B811}"/>
                </a:ext>
              </a:extLst>
            </p:cNvPr>
            <p:cNvSpPr/>
            <p:nvPr/>
          </p:nvSpPr>
          <p:spPr>
            <a:xfrm>
              <a:off x="6057340" y="3721924"/>
              <a:ext cx="726401" cy="392271"/>
            </a:xfrm>
            <a:prstGeom prst="rect">
              <a:avLst/>
            </a:prstGeom>
          </p:spPr>
          <p:txBody>
            <a:bodyPr wrap="none">
              <a:spAutoFit/>
            </a:bodyPr>
            <a:lstStyle/>
            <a:p>
              <a:pPr defTabSz="609555">
                <a:defRPr/>
              </a:pPr>
              <a:r>
                <a:rPr lang="en-US" sz="933" b="1">
                  <a:solidFill>
                    <a:srgbClr val="F0AB00"/>
                  </a:solidFill>
                  <a:latin typeface="Arial"/>
                </a:rPr>
                <a:t>Pol µ</a:t>
              </a:r>
            </a:p>
            <a:p>
              <a:pPr defTabSz="609555">
                <a:defRPr/>
              </a:pPr>
              <a:r>
                <a:rPr lang="en-US" sz="933" b="1">
                  <a:solidFill>
                    <a:srgbClr val="C4D708"/>
                  </a:solidFill>
                  <a:latin typeface="Arial"/>
                </a:rPr>
                <a:t>DNA ligase IV</a:t>
              </a:r>
            </a:p>
            <a:p>
              <a:pPr defTabSz="609555">
                <a:defRPr/>
              </a:pPr>
              <a:r>
                <a:rPr lang="en-US" sz="933" b="1">
                  <a:solidFill>
                    <a:srgbClr val="3F4444"/>
                  </a:solidFill>
                  <a:latin typeface="Arial"/>
                </a:rPr>
                <a:t>XRCC4:XLF</a:t>
              </a:r>
              <a:endParaRPr lang="en-GB" sz="933" b="1">
                <a:solidFill>
                  <a:srgbClr val="3F4444"/>
                </a:solidFill>
                <a:latin typeface="Arial"/>
              </a:endParaRPr>
            </a:p>
          </p:txBody>
        </p:sp>
        <p:cxnSp>
          <p:nvCxnSpPr>
            <p:cNvPr id="60" name="Straight Connector 59">
              <a:extLst>
                <a:ext uri="{FF2B5EF4-FFF2-40B4-BE49-F238E27FC236}">
                  <a16:creationId xmlns:a16="http://schemas.microsoft.com/office/drawing/2014/main" id="{0D82456A-CA3F-4042-9CC2-412B7E9B8EB9}"/>
                </a:ext>
              </a:extLst>
            </p:cNvPr>
            <p:cNvCxnSpPr>
              <a:cxnSpLocks/>
            </p:cNvCxnSpPr>
            <p:nvPr/>
          </p:nvCxnSpPr>
          <p:spPr bwMode="auto">
            <a:xfrm>
              <a:off x="5848589" y="4166447"/>
              <a:ext cx="0" cy="108000"/>
            </a:xfrm>
            <a:prstGeom prst="line">
              <a:avLst/>
            </a:prstGeom>
            <a:solidFill>
              <a:schemeClr val="accent1"/>
            </a:solidFill>
            <a:ln w="12700" cap="flat" cmpd="sng" algn="ctr">
              <a:solidFill>
                <a:schemeClr val="accent5"/>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BF620A85-89F7-4DA6-8D8C-0E699AECA3EF}"/>
                </a:ext>
              </a:extLst>
            </p:cNvPr>
            <p:cNvCxnSpPr>
              <a:cxnSpLocks/>
            </p:cNvCxnSpPr>
            <p:nvPr/>
          </p:nvCxnSpPr>
          <p:spPr bwMode="auto">
            <a:xfrm>
              <a:off x="6057261" y="4295477"/>
              <a:ext cx="0" cy="108000"/>
            </a:xfrm>
            <a:prstGeom prst="line">
              <a:avLst/>
            </a:prstGeom>
            <a:solidFill>
              <a:schemeClr val="accent1"/>
            </a:solidFill>
            <a:ln w="12700" cap="flat" cmpd="sng" algn="ctr">
              <a:solidFill>
                <a:schemeClr val="accent5"/>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62C80A82-CBCC-4379-8E7E-C5013D87D09A}"/>
                </a:ext>
              </a:extLst>
            </p:cNvPr>
            <p:cNvCxnSpPr>
              <a:cxnSpLocks/>
            </p:cNvCxnSpPr>
            <p:nvPr/>
          </p:nvCxnSpPr>
          <p:spPr bwMode="auto">
            <a:xfrm>
              <a:off x="5952699" y="4166447"/>
              <a:ext cx="0" cy="10800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A63FD0EB-F460-4432-94E4-4A4670FCF8F3}"/>
                </a:ext>
              </a:extLst>
            </p:cNvPr>
            <p:cNvCxnSpPr>
              <a:cxnSpLocks/>
            </p:cNvCxnSpPr>
            <p:nvPr/>
          </p:nvCxnSpPr>
          <p:spPr bwMode="auto">
            <a:xfrm>
              <a:off x="6058118" y="4166447"/>
              <a:ext cx="0" cy="108000"/>
            </a:xfrm>
            <a:prstGeom prst="line">
              <a:avLst/>
            </a:prstGeom>
            <a:solidFill>
              <a:schemeClr val="accent1"/>
            </a:solidFill>
            <a:ln w="12700" cap="flat" cmpd="sng" algn="ctr">
              <a:solidFill>
                <a:srgbClr val="93A106"/>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A9394AF7-4BC5-4BAC-9557-E32672605AD5}"/>
                </a:ext>
              </a:extLst>
            </p:cNvPr>
            <p:cNvCxnSpPr>
              <a:cxnSpLocks/>
            </p:cNvCxnSpPr>
            <p:nvPr/>
          </p:nvCxnSpPr>
          <p:spPr bwMode="auto">
            <a:xfrm>
              <a:off x="6161795" y="4166447"/>
              <a:ext cx="0" cy="108000"/>
            </a:xfrm>
            <a:prstGeom prst="line">
              <a:avLst/>
            </a:prstGeom>
            <a:solidFill>
              <a:schemeClr val="accent1"/>
            </a:solidFill>
            <a:ln w="12700" cap="flat" cmpd="sng" algn="ctr">
              <a:solidFill>
                <a:srgbClr val="83005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2E880000-7EE0-4010-8B01-35319CEECCDF}"/>
                </a:ext>
              </a:extLst>
            </p:cNvPr>
            <p:cNvCxnSpPr>
              <a:cxnSpLocks/>
            </p:cNvCxnSpPr>
            <p:nvPr/>
          </p:nvCxnSpPr>
          <p:spPr bwMode="auto">
            <a:xfrm>
              <a:off x="6265029" y="4166447"/>
              <a:ext cx="0" cy="10800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3BDD47A-FA30-45CD-8F02-4DD8C0A50C94}"/>
                </a:ext>
              </a:extLst>
            </p:cNvPr>
            <p:cNvCxnSpPr>
              <a:cxnSpLocks/>
            </p:cNvCxnSpPr>
            <p:nvPr/>
          </p:nvCxnSpPr>
          <p:spPr bwMode="auto">
            <a:xfrm>
              <a:off x="5848536" y="4295477"/>
              <a:ext cx="0" cy="108000"/>
            </a:xfrm>
            <a:prstGeom prst="line">
              <a:avLst/>
            </a:prstGeom>
            <a:solidFill>
              <a:schemeClr val="accent1"/>
            </a:solidFill>
            <a:ln w="12700" cap="flat" cmpd="sng" algn="ctr">
              <a:solidFill>
                <a:srgbClr val="FFFF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EE05559E-C82C-4DC6-9372-92060C2E7BE4}"/>
                </a:ext>
              </a:extLst>
            </p:cNvPr>
            <p:cNvCxnSpPr>
              <a:cxnSpLocks/>
            </p:cNvCxnSpPr>
            <p:nvPr/>
          </p:nvCxnSpPr>
          <p:spPr bwMode="auto">
            <a:xfrm>
              <a:off x="5952699" y="4295477"/>
              <a:ext cx="0" cy="108000"/>
            </a:xfrm>
            <a:prstGeom prst="line">
              <a:avLst/>
            </a:prstGeom>
            <a:solidFill>
              <a:schemeClr val="accent1"/>
            </a:solidFill>
            <a:ln w="12700" cap="flat" cmpd="sng" algn="ctr">
              <a:solidFill>
                <a:srgbClr val="6F5988"/>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EE2BC40D-95B4-4D54-9663-36A240FE8655}"/>
                </a:ext>
              </a:extLst>
            </p:cNvPr>
            <p:cNvCxnSpPr>
              <a:cxnSpLocks/>
            </p:cNvCxnSpPr>
            <p:nvPr/>
          </p:nvCxnSpPr>
          <p:spPr bwMode="auto">
            <a:xfrm>
              <a:off x="6161795" y="4295477"/>
              <a:ext cx="0" cy="108000"/>
            </a:xfrm>
            <a:prstGeom prst="line">
              <a:avLst/>
            </a:prstGeom>
            <a:solidFill>
              <a:schemeClr val="accent1"/>
            </a:solidFill>
            <a:ln w="12700" cap="flat" cmpd="sng" algn="ctr">
              <a:solidFill>
                <a:srgbClr val="0070C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FA3FBF0B-8F4F-438E-83DD-57787D2A88B3}"/>
                </a:ext>
              </a:extLst>
            </p:cNvPr>
            <p:cNvCxnSpPr>
              <a:cxnSpLocks/>
            </p:cNvCxnSpPr>
            <p:nvPr/>
          </p:nvCxnSpPr>
          <p:spPr bwMode="auto">
            <a:xfrm>
              <a:off x="6265029" y="4295477"/>
              <a:ext cx="0" cy="108000"/>
            </a:xfrm>
            <a:prstGeom prst="line">
              <a:avLst/>
            </a:prstGeom>
            <a:solidFill>
              <a:schemeClr val="accent1"/>
            </a:solidFill>
            <a:ln w="12700" cap="flat" cmpd="sng" algn="ctr">
              <a:solidFill>
                <a:srgbClr val="C00000"/>
              </a:solidFill>
              <a:prstDash val="solid"/>
              <a:round/>
              <a:headEnd type="none" w="med" len="med"/>
              <a:tailEnd type="none" w="med" len="med"/>
            </a:ln>
            <a:effectLst/>
          </p:spPr>
        </p:cxnSp>
      </p:grpSp>
      <p:sp>
        <p:nvSpPr>
          <p:cNvPr id="2" name="Footer Placeholder 1">
            <a:extLst>
              <a:ext uri="{FF2B5EF4-FFF2-40B4-BE49-F238E27FC236}">
                <a16:creationId xmlns:a16="http://schemas.microsoft.com/office/drawing/2014/main" id="{D5FFE504-62B2-A142-8692-0528118C1B55}"/>
              </a:ext>
            </a:extLst>
          </p:cNvPr>
          <p:cNvSpPr>
            <a:spLocks noGrp="1"/>
          </p:cNvSpPr>
          <p:nvPr>
            <p:ph type="ftr" sz="quarter" idx="10"/>
          </p:nvPr>
        </p:nvSpPr>
        <p:spPr/>
        <p:txBody>
          <a:bodyPr/>
          <a:lstStyle/>
          <a:p>
            <a:pPr defTabSz="609570">
              <a:defRPr/>
            </a:pPr>
            <a:r>
              <a:rPr lang="es-ES">
                <a:solidFill>
                  <a:srgbClr val="000000">
                    <a:lumMod val="50000"/>
                    <a:lumOff val="50000"/>
                  </a:srgbClr>
                </a:solidFill>
                <a:latin typeface="Arial"/>
              </a:rPr>
              <a:t>HRR=homologous recombination repair; NHEJ=non-homologous end joining</a:t>
            </a:r>
          </a:p>
          <a:p>
            <a:pPr defTabSz="609570">
              <a:defRPr/>
            </a:pPr>
            <a:r>
              <a:rPr lang="en-US" altLang="en-US">
                <a:solidFill>
                  <a:srgbClr val="000000">
                    <a:lumMod val="50000"/>
                    <a:lumOff val="50000"/>
                  </a:srgbClr>
                </a:solidFill>
                <a:latin typeface="Arial"/>
              </a:rPr>
              <a:t>Lieber MR, Wilson TE. </a:t>
            </a:r>
            <a:r>
              <a:rPr lang="en-US" altLang="en-US" err="1">
                <a:solidFill>
                  <a:srgbClr val="000000">
                    <a:lumMod val="50000"/>
                    <a:lumOff val="50000"/>
                  </a:srgbClr>
                </a:solidFill>
                <a:latin typeface="Arial"/>
              </a:rPr>
              <a:t>SnapShot</a:t>
            </a:r>
            <a:r>
              <a:rPr lang="en-US" altLang="en-US">
                <a:solidFill>
                  <a:srgbClr val="000000">
                    <a:lumMod val="50000"/>
                    <a:lumOff val="50000"/>
                  </a:srgbClr>
                </a:solidFill>
                <a:latin typeface="Arial"/>
              </a:rPr>
              <a:t> Cell. 2010 Aug 6;142(3):496-496.e1</a:t>
            </a:r>
          </a:p>
        </p:txBody>
      </p:sp>
    </p:spTree>
    <p:extLst>
      <p:ext uri="{BB962C8B-B14F-4D97-AF65-F5344CB8AC3E}">
        <p14:creationId xmlns:p14="http://schemas.microsoft.com/office/powerpoint/2010/main" val="200746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There are several types of biomarkers that measure homologous recombination repair deficiency </a:t>
            </a:r>
          </a:p>
        </p:txBody>
      </p:sp>
      <p:sp>
        <p:nvSpPr>
          <p:cNvPr id="13" name="Rounded Rectangle 12"/>
          <p:cNvSpPr/>
          <p:nvPr/>
        </p:nvSpPr>
        <p:spPr bwMode="auto">
          <a:xfrm>
            <a:off x="528786" y="1804427"/>
            <a:ext cx="5070300" cy="2133020"/>
          </a:xfrm>
          <a:prstGeom prst="roundRect">
            <a:avLst>
              <a:gd name="adj" fmla="val 0"/>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algn="ctr" defTabSz="914332" fontAlgn="base">
              <a:spcBef>
                <a:spcPct val="0"/>
              </a:spcBef>
              <a:spcAft>
                <a:spcPts val="800"/>
              </a:spcAft>
              <a:defRPr/>
            </a:pPr>
            <a:r>
              <a:rPr lang="en-GB" sz="2000">
                <a:solidFill>
                  <a:srgbClr val="000000"/>
                </a:solidFill>
                <a:latin typeface="Arial"/>
                <a:ea typeface="宋体" charset="-122"/>
                <a:cs typeface="Arial"/>
              </a:rPr>
              <a:t>Look for the </a:t>
            </a:r>
            <a:r>
              <a:rPr lang="en-GB" sz="2000" b="1" i="1">
                <a:solidFill>
                  <a:srgbClr val="F0AB00">
                    <a:lumMod val="50000"/>
                  </a:srgbClr>
                </a:solidFill>
                <a:latin typeface="Arial"/>
                <a:ea typeface="宋体" charset="-122"/>
                <a:cs typeface="Arial"/>
              </a:rPr>
              <a:t>Cause</a:t>
            </a:r>
            <a:r>
              <a:rPr lang="en-GB" sz="2000">
                <a:solidFill>
                  <a:srgbClr val="000000"/>
                </a:solidFill>
                <a:latin typeface="Arial"/>
                <a:ea typeface="宋体" charset="-122"/>
                <a:cs typeface="Arial"/>
              </a:rPr>
              <a:t> of HRR deficiency</a:t>
            </a:r>
          </a:p>
          <a:p>
            <a:pPr algn="ctr" defTabSz="914332" fontAlgn="base">
              <a:spcBef>
                <a:spcPct val="0"/>
              </a:spcBef>
              <a:defRPr/>
            </a:pPr>
            <a:r>
              <a:rPr lang="en-GB" sz="1600">
                <a:solidFill>
                  <a:srgbClr val="000000"/>
                </a:solidFill>
                <a:latin typeface="Arial"/>
                <a:ea typeface="宋体" charset="-122"/>
                <a:cs typeface="Arial"/>
              </a:rPr>
              <a:t>What genomic changes can cause defects in the homologous recombination repair pathway?</a:t>
            </a:r>
          </a:p>
          <a:p>
            <a:pPr algn="ctr" defTabSz="914332" fontAlgn="base">
              <a:spcBef>
                <a:spcPct val="0"/>
              </a:spcBef>
              <a:spcAft>
                <a:spcPts val="1200"/>
              </a:spcAft>
              <a:defRPr/>
            </a:pPr>
            <a:endParaRPr lang="en-GB" sz="1600">
              <a:solidFill>
                <a:srgbClr val="000000"/>
              </a:solidFill>
              <a:latin typeface="Arial"/>
              <a:ea typeface="宋体" charset="-122"/>
              <a:cs typeface="Arial"/>
            </a:endParaRPr>
          </a:p>
          <a:p>
            <a:pPr algn="ctr" defTabSz="685750" fontAlgn="base">
              <a:spcBef>
                <a:spcPct val="0"/>
              </a:spcBef>
              <a:spcAft>
                <a:spcPts val="1200"/>
              </a:spcAft>
              <a:defRPr/>
            </a:pPr>
            <a:r>
              <a:rPr lang="en-GB" sz="1600">
                <a:solidFill>
                  <a:srgbClr val="000000"/>
                </a:solidFill>
                <a:latin typeface="Arial"/>
                <a:ea typeface="宋体" charset="-122"/>
                <a:cs typeface="Arial"/>
              </a:rPr>
              <a:t>Assess the cause of HRR deficiency by looking for loss of function of key HRR genes</a:t>
            </a:r>
          </a:p>
        </p:txBody>
      </p:sp>
      <p:sp>
        <p:nvSpPr>
          <p:cNvPr id="14" name="Rounded Rectangle 13"/>
          <p:cNvSpPr/>
          <p:nvPr/>
        </p:nvSpPr>
        <p:spPr bwMode="auto">
          <a:xfrm>
            <a:off x="6076675" y="1804427"/>
            <a:ext cx="5070300" cy="2133020"/>
          </a:xfrm>
          <a:prstGeom prst="roundRect">
            <a:avLst>
              <a:gd name="adj" fmla="val 0"/>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algn="ctr" defTabSz="914332" fontAlgn="base">
              <a:spcBef>
                <a:spcPct val="0"/>
              </a:spcBef>
              <a:spcAft>
                <a:spcPts val="800"/>
              </a:spcAft>
              <a:defRPr/>
            </a:pPr>
            <a:r>
              <a:rPr lang="en-GB" sz="2000">
                <a:solidFill>
                  <a:srgbClr val="000000"/>
                </a:solidFill>
                <a:latin typeface="Arial"/>
                <a:ea typeface="宋体" charset="-122"/>
                <a:cs typeface="Arial"/>
              </a:rPr>
              <a:t>Look for the</a:t>
            </a:r>
            <a:r>
              <a:rPr lang="en-GB" sz="2000" b="1" i="1">
                <a:solidFill>
                  <a:srgbClr val="00877C"/>
                </a:solidFill>
                <a:latin typeface="Arial"/>
                <a:ea typeface="宋体" charset="-122"/>
                <a:cs typeface="Arial"/>
              </a:rPr>
              <a:t> </a:t>
            </a:r>
            <a:r>
              <a:rPr lang="en-GB" sz="2000" b="1" i="1">
                <a:solidFill>
                  <a:srgbClr val="66203A"/>
                </a:solidFill>
                <a:latin typeface="Arial"/>
                <a:ea typeface="宋体" charset="-122"/>
                <a:cs typeface="Arial"/>
              </a:rPr>
              <a:t>Effect</a:t>
            </a:r>
            <a:r>
              <a:rPr lang="en-GB" sz="2000" b="1" i="1">
                <a:solidFill>
                  <a:srgbClr val="00877C"/>
                </a:solidFill>
                <a:latin typeface="Arial"/>
                <a:ea typeface="宋体" charset="-122"/>
                <a:cs typeface="Arial"/>
              </a:rPr>
              <a:t> </a:t>
            </a:r>
            <a:r>
              <a:rPr lang="en-GB" sz="2000">
                <a:solidFill>
                  <a:srgbClr val="000000"/>
                </a:solidFill>
                <a:latin typeface="Arial"/>
                <a:ea typeface="宋体" charset="-122"/>
                <a:cs typeface="Arial"/>
              </a:rPr>
              <a:t>of HRR deficiency</a:t>
            </a:r>
          </a:p>
          <a:p>
            <a:pPr algn="ctr" defTabSz="914332" fontAlgn="base">
              <a:spcBef>
                <a:spcPct val="0"/>
              </a:spcBef>
              <a:defRPr/>
            </a:pPr>
            <a:r>
              <a:rPr lang="en-GB" sz="1600">
                <a:solidFill>
                  <a:srgbClr val="000000"/>
                </a:solidFill>
                <a:latin typeface="Arial"/>
                <a:ea typeface="宋体" charset="-122"/>
                <a:cs typeface="Arial"/>
              </a:rPr>
              <a:t>What is the result in the genome of defects in the homologous recombination repair pathway?</a:t>
            </a:r>
          </a:p>
          <a:p>
            <a:pPr algn="ctr" defTabSz="914332" fontAlgn="base">
              <a:spcBef>
                <a:spcPct val="0"/>
              </a:spcBef>
              <a:spcAft>
                <a:spcPts val="1200"/>
              </a:spcAft>
              <a:defRPr/>
            </a:pPr>
            <a:endParaRPr lang="en-GB" sz="1600">
              <a:solidFill>
                <a:srgbClr val="000000"/>
              </a:solidFill>
              <a:latin typeface="Arial"/>
              <a:ea typeface="宋体" charset="-122"/>
              <a:cs typeface="Arial"/>
            </a:endParaRPr>
          </a:p>
          <a:p>
            <a:pPr algn="ctr" defTabSz="685750" fontAlgn="base">
              <a:spcBef>
                <a:spcPct val="0"/>
              </a:spcBef>
              <a:spcAft>
                <a:spcPts val="1200"/>
              </a:spcAft>
              <a:defRPr/>
            </a:pPr>
            <a:r>
              <a:rPr lang="en-GB" sz="1600">
                <a:solidFill>
                  <a:srgbClr val="000000"/>
                </a:solidFill>
                <a:latin typeface="Arial"/>
                <a:ea typeface="宋体" charset="-122"/>
                <a:cs typeface="Arial"/>
              </a:rPr>
              <a:t>Identify the consequences of HRR deficiency by looking for patterns of genomic damage</a:t>
            </a:r>
          </a:p>
        </p:txBody>
      </p:sp>
      <p:sp>
        <p:nvSpPr>
          <p:cNvPr id="15" name="Rounded Rectangle 6"/>
          <p:cNvSpPr/>
          <p:nvPr/>
        </p:nvSpPr>
        <p:spPr bwMode="auto">
          <a:xfrm>
            <a:off x="528786" y="1420817"/>
            <a:ext cx="5070300" cy="401099"/>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80" tIns="34291" rIns="68580" bIns="34291" numCol="1" rtlCol="0" anchor="ctr" anchorCtr="0" compatLnSpc="1">
            <a:prstTxWarp prst="textNoShape">
              <a:avLst/>
            </a:prstTxWarp>
          </a:bodyPr>
          <a:lstStyle/>
          <a:p>
            <a:pPr algn="ctr" defTabSz="914332" fontAlgn="base">
              <a:spcBef>
                <a:spcPct val="0"/>
              </a:spcBef>
              <a:spcAft>
                <a:spcPct val="0"/>
              </a:spcAft>
              <a:defRPr/>
            </a:pPr>
            <a:r>
              <a:rPr lang="en-GB" sz="2000" b="1">
                <a:solidFill>
                  <a:prstClr val="white"/>
                </a:solidFill>
                <a:latin typeface="Arial"/>
                <a:ea typeface="宋体" charset="-122"/>
                <a:cs typeface="Arial"/>
              </a:rPr>
              <a:t>HRR Gene Panel</a:t>
            </a:r>
          </a:p>
        </p:txBody>
      </p:sp>
      <p:sp>
        <p:nvSpPr>
          <p:cNvPr id="16" name="Rounded Rectangle 7"/>
          <p:cNvSpPr/>
          <p:nvPr/>
        </p:nvSpPr>
        <p:spPr bwMode="auto">
          <a:xfrm>
            <a:off x="6076675" y="1420817"/>
            <a:ext cx="5070300" cy="401099"/>
          </a:xfrm>
          <a:prstGeom prst="rect">
            <a:avLst/>
          </a:prstGeom>
          <a:solidFill>
            <a:schemeClr val="accent3"/>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80" tIns="34291" rIns="68580" bIns="34291" numCol="1" rtlCol="0" anchor="ctr" anchorCtr="0" compatLnSpc="1">
            <a:prstTxWarp prst="textNoShape">
              <a:avLst/>
            </a:prstTxWarp>
          </a:bodyPr>
          <a:lstStyle/>
          <a:p>
            <a:pPr algn="ctr" defTabSz="914332" fontAlgn="base">
              <a:spcBef>
                <a:spcPct val="0"/>
              </a:spcBef>
              <a:spcAft>
                <a:spcPct val="0"/>
              </a:spcAft>
              <a:defRPr/>
            </a:pPr>
            <a:r>
              <a:rPr lang="en-GB" sz="2000" b="1">
                <a:solidFill>
                  <a:prstClr val="white"/>
                </a:solidFill>
                <a:latin typeface="Arial"/>
                <a:ea typeface="宋体" charset="-122"/>
                <a:cs typeface="Arial"/>
              </a:rPr>
              <a:t>HRD Genomic Scar</a:t>
            </a:r>
          </a:p>
        </p:txBody>
      </p:sp>
      <p:grpSp>
        <p:nvGrpSpPr>
          <p:cNvPr id="2" name="Group 1">
            <a:extLst>
              <a:ext uri="{FF2B5EF4-FFF2-40B4-BE49-F238E27FC236}">
                <a16:creationId xmlns:a16="http://schemas.microsoft.com/office/drawing/2014/main" id="{F0CEBC12-89CF-4241-8864-7F1AFAE0234E}"/>
              </a:ext>
            </a:extLst>
          </p:cNvPr>
          <p:cNvGrpSpPr/>
          <p:nvPr/>
        </p:nvGrpSpPr>
        <p:grpSpPr>
          <a:xfrm>
            <a:off x="606051" y="4083111"/>
            <a:ext cx="10373008" cy="2240752"/>
            <a:chOff x="454537" y="3183359"/>
            <a:chExt cx="7779756" cy="1680564"/>
          </a:xfrm>
        </p:grpSpPr>
        <p:cxnSp>
          <p:nvCxnSpPr>
            <p:cNvPr id="58" name="Straight Arrow Connector 57">
              <a:extLst>
                <a:ext uri="{FF2B5EF4-FFF2-40B4-BE49-F238E27FC236}">
                  <a16:creationId xmlns:a16="http://schemas.microsoft.com/office/drawing/2014/main" id="{74886A04-4D5B-4D3F-8202-BBBD43129F9A}"/>
                </a:ext>
              </a:extLst>
            </p:cNvPr>
            <p:cNvCxnSpPr>
              <a:cxnSpLocks/>
            </p:cNvCxnSpPr>
            <p:nvPr/>
          </p:nvCxnSpPr>
          <p:spPr bwMode="auto">
            <a:xfrm>
              <a:off x="4562910" y="4082576"/>
              <a:ext cx="669910" cy="0"/>
            </a:xfrm>
            <a:prstGeom prst="straightConnector1">
              <a:avLst/>
            </a:prstGeom>
            <a:solidFill>
              <a:schemeClr val="accent1"/>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a:extLst>
                <a:ext uri="{FF2B5EF4-FFF2-40B4-BE49-F238E27FC236}">
                  <a16:creationId xmlns:a16="http://schemas.microsoft.com/office/drawing/2014/main" id="{96D77838-4562-4D93-8BC4-3BF86DE7D5A4}"/>
                </a:ext>
              </a:extLst>
            </p:cNvPr>
            <p:cNvCxnSpPr>
              <a:cxnSpLocks/>
            </p:cNvCxnSpPr>
            <p:nvPr/>
          </p:nvCxnSpPr>
          <p:spPr bwMode="auto">
            <a:xfrm flipH="1" flipV="1">
              <a:off x="2317028" y="4272277"/>
              <a:ext cx="0" cy="423479"/>
            </a:xfrm>
            <a:prstGeom prst="straightConnector1">
              <a:avLst/>
            </a:prstGeom>
            <a:solidFill>
              <a:schemeClr val="accent1"/>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 name="Content Placeholder 3"/>
            <p:cNvSpPr txBox="1">
              <a:spLocks/>
            </p:cNvSpPr>
            <p:nvPr/>
          </p:nvSpPr>
          <p:spPr>
            <a:xfrm>
              <a:off x="6061437" y="3511204"/>
              <a:ext cx="805719" cy="311213"/>
            </a:xfrm>
            <a:prstGeom prst="rect">
              <a:avLst/>
            </a:prstGeom>
          </p:spPr>
          <p:txBody>
            <a:bodyPr/>
            <a:lstStyle>
              <a:lvl1pPr marL="135000" indent="-135000" algn="l" defTabSz="457200" rtl="0" eaLnBrk="1" latinLnBrk="0" hangingPunct="1">
                <a:lnSpc>
                  <a:spcPct val="150000"/>
                </a:lnSpc>
                <a:spcBef>
                  <a:spcPts val="0"/>
                </a:spcBef>
                <a:buClr>
                  <a:srgbClr val="830051"/>
                </a:buClr>
                <a:buFont typeface="Arial" pitchFamily="34" charset="0"/>
                <a:buChar char="•"/>
                <a:defRPr sz="1800" kern="1200">
                  <a:solidFill>
                    <a:schemeClr val="tx1"/>
                  </a:solidFill>
                  <a:latin typeface="Arial" pitchFamily="34" charset="0"/>
                  <a:ea typeface="+mn-ea"/>
                  <a:cs typeface="Arial" pitchFamily="34" charset="0"/>
                </a:defRPr>
              </a:lvl1pPr>
              <a:lvl2pPr marL="645750" indent="-285750" algn="l" defTabSz="457200" rtl="0" eaLnBrk="1" latinLnBrk="0" hangingPunct="1">
                <a:lnSpc>
                  <a:spcPct val="150000"/>
                </a:lnSpc>
                <a:spcBef>
                  <a:spcPts val="0"/>
                </a:spcBef>
                <a:buFont typeface="Arial"/>
                <a:buChar char="–"/>
                <a:defRPr lang="en-GB" sz="1800" kern="1200" baseline="0" noProof="0" dirty="0" smtClean="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050" kern="1200" baseline="0">
                  <a:solidFill>
                    <a:schemeClr val="tx1"/>
                  </a:solidFill>
                  <a:latin typeface="Arial" pitchFamily="34" charset="0"/>
                  <a:ea typeface="+mn-ea"/>
                  <a:cs typeface="Arial" pitchFamily="34" charset="0"/>
                </a:defRPr>
              </a:lvl3pPr>
              <a:lvl4pPr marL="467100" indent="-135000" algn="l" defTabSz="457200" rtl="0" eaLnBrk="1" latinLnBrk="0" hangingPunct="1">
                <a:spcBef>
                  <a:spcPct val="20000"/>
                </a:spcBef>
                <a:buFont typeface="Arial"/>
                <a:buChar char="–"/>
                <a:defRPr sz="1050" kern="1200">
                  <a:solidFill>
                    <a:schemeClr val="tx1"/>
                  </a:solidFill>
                  <a:latin typeface="Arial" pitchFamily="34" charset="0"/>
                  <a:ea typeface="+mn-ea"/>
                  <a:cs typeface="Arial" pitchFamily="34" charset="0"/>
                </a:defRPr>
              </a:lvl4pPr>
              <a:lvl5pPr marL="467100" indent="-228600" algn="l" defTabSz="457200" rtl="0" eaLnBrk="1" latinLnBrk="0" hangingPunct="1">
                <a:spcBef>
                  <a:spcPct val="20000"/>
                </a:spcBef>
                <a:buFont typeface="Arial"/>
                <a:buChar char="»"/>
                <a:defRPr sz="105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67">
                <a:lnSpc>
                  <a:spcPct val="114000"/>
                </a:lnSpc>
                <a:buNone/>
                <a:defRPr/>
              </a:pPr>
              <a:r>
                <a:rPr lang="en-GB">
                  <a:solidFill>
                    <a:srgbClr val="66203A"/>
                  </a:solidFill>
                </a:rPr>
                <a:t>Effects</a:t>
              </a:r>
            </a:p>
          </p:txBody>
        </p:sp>
        <p:sp>
          <p:nvSpPr>
            <p:cNvPr id="50" name="Oval 49">
              <a:extLst>
                <a:ext uri="{FF2B5EF4-FFF2-40B4-BE49-F238E27FC236}">
                  <a16:creationId xmlns:a16="http://schemas.microsoft.com/office/drawing/2014/main" id="{7A51AC70-E493-4D73-A389-C7F97277CA54}"/>
                </a:ext>
              </a:extLst>
            </p:cNvPr>
            <p:cNvSpPr/>
            <p:nvPr/>
          </p:nvSpPr>
          <p:spPr bwMode="auto">
            <a:xfrm>
              <a:off x="5230095" y="3822373"/>
              <a:ext cx="1121083" cy="520409"/>
            </a:xfrm>
            <a:prstGeom prst="ellipse">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600">
                  <a:solidFill>
                    <a:prstClr val="white"/>
                  </a:solidFill>
                  <a:latin typeface="Arial" charset="0"/>
                  <a:cs typeface="Arial" charset="0"/>
                </a:rPr>
                <a:t>Genome</a:t>
              </a:r>
            </a:p>
            <a:p>
              <a:pPr algn="ctr" defTabSz="914332" fontAlgn="base">
                <a:spcBef>
                  <a:spcPct val="0"/>
                </a:spcBef>
                <a:spcAft>
                  <a:spcPct val="0"/>
                </a:spcAft>
                <a:defRPr/>
              </a:pPr>
              <a:r>
                <a:rPr lang="en-US" sz="1600">
                  <a:solidFill>
                    <a:prstClr val="white"/>
                  </a:solidFill>
                  <a:latin typeface="Arial" charset="0"/>
                  <a:cs typeface="Arial" charset="0"/>
                </a:rPr>
                <a:t>Instability</a:t>
              </a:r>
            </a:p>
          </p:txBody>
        </p:sp>
        <p:sp>
          <p:nvSpPr>
            <p:cNvPr id="51" name="Oval 50">
              <a:extLst>
                <a:ext uri="{FF2B5EF4-FFF2-40B4-BE49-F238E27FC236}">
                  <a16:creationId xmlns:a16="http://schemas.microsoft.com/office/drawing/2014/main" id="{AAAE2F1F-BD4B-48F6-9B25-18217514BAAB}"/>
                </a:ext>
              </a:extLst>
            </p:cNvPr>
            <p:cNvSpPr/>
            <p:nvPr/>
          </p:nvSpPr>
          <p:spPr bwMode="auto">
            <a:xfrm>
              <a:off x="7023176" y="3828020"/>
              <a:ext cx="1211117" cy="520409"/>
            </a:xfrm>
            <a:prstGeom prst="ellipse">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600">
                  <a:solidFill>
                    <a:prstClr val="white"/>
                  </a:solidFill>
                  <a:latin typeface="Arial" charset="0"/>
                  <a:cs typeface="Arial" charset="0"/>
                </a:rPr>
                <a:t>Genomic </a:t>
              </a:r>
            </a:p>
            <a:p>
              <a:pPr algn="ctr" defTabSz="914332" fontAlgn="base">
                <a:spcBef>
                  <a:spcPct val="0"/>
                </a:spcBef>
                <a:spcAft>
                  <a:spcPct val="0"/>
                </a:spcAft>
                <a:defRPr/>
              </a:pPr>
              <a:r>
                <a:rPr lang="en-US" sz="1600">
                  <a:solidFill>
                    <a:prstClr val="white"/>
                  </a:solidFill>
                  <a:latin typeface="Arial" charset="0"/>
                  <a:cs typeface="Arial" charset="0"/>
                </a:rPr>
                <a:t>Scars</a:t>
              </a:r>
            </a:p>
          </p:txBody>
        </p:sp>
        <p:sp>
          <p:nvSpPr>
            <p:cNvPr id="8" name="Rectangle: Rounded Corners 7">
              <a:extLst>
                <a:ext uri="{FF2B5EF4-FFF2-40B4-BE49-F238E27FC236}">
                  <a16:creationId xmlns:a16="http://schemas.microsoft.com/office/drawing/2014/main" id="{7A151581-1EB0-4BB1-A16A-8D974E45F375}"/>
                </a:ext>
              </a:extLst>
            </p:cNvPr>
            <p:cNvSpPr/>
            <p:nvPr/>
          </p:nvSpPr>
          <p:spPr bwMode="auto">
            <a:xfrm>
              <a:off x="3360809" y="3840257"/>
              <a:ext cx="1201569" cy="484638"/>
            </a:xfrm>
            <a:prstGeom prst="roundRect">
              <a:avLst/>
            </a:prstGeom>
            <a:solidFill>
              <a:schemeClr val="bg1">
                <a:lumMod val="85000"/>
              </a:schemeClr>
            </a:solidFill>
            <a:ln>
              <a:noFill/>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600">
                  <a:solidFill>
                    <a:srgbClr val="37424A"/>
                  </a:solidFill>
                  <a:latin typeface="Arial" charset="0"/>
                  <a:cs typeface="Arial" charset="0"/>
                </a:rPr>
                <a:t>Inability to</a:t>
              </a:r>
            </a:p>
            <a:p>
              <a:pPr algn="ctr" defTabSz="914332" fontAlgn="base">
                <a:spcBef>
                  <a:spcPct val="0"/>
                </a:spcBef>
                <a:spcAft>
                  <a:spcPct val="0"/>
                </a:spcAft>
                <a:defRPr/>
              </a:pPr>
              <a:r>
                <a:rPr lang="en-US" sz="1600">
                  <a:solidFill>
                    <a:srgbClr val="37424A"/>
                  </a:solidFill>
                  <a:latin typeface="Arial" charset="0"/>
                  <a:cs typeface="Arial" charset="0"/>
                </a:rPr>
                <a:t>repair DNA</a:t>
              </a:r>
            </a:p>
          </p:txBody>
        </p:sp>
        <p:cxnSp>
          <p:nvCxnSpPr>
            <p:cNvPr id="45" name="Straight Arrow Connector 44">
              <a:extLst>
                <a:ext uri="{FF2B5EF4-FFF2-40B4-BE49-F238E27FC236}">
                  <a16:creationId xmlns:a16="http://schemas.microsoft.com/office/drawing/2014/main" id="{004933F8-F834-44E4-A90F-6E9E1405A34C}"/>
                </a:ext>
              </a:extLst>
            </p:cNvPr>
            <p:cNvCxnSpPr>
              <a:cxnSpLocks/>
              <a:endCxn id="8" idx="1"/>
            </p:cNvCxnSpPr>
            <p:nvPr/>
          </p:nvCxnSpPr>
          <p:spPr bwMode="auto">
            <a:xfrm>
              <a:off x="2541976" y="4082576"/>
              <a:ext cx="818834" cy="0"/>
            </a:xfrm>
            <a:prstGeom prst="straightConnector1">
              <a:avLst/>
            </a:prstGeom>
            <a:solidFill>
              <a:schemeClr val="accent1"/>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Rectangle: Rounded Corners 19">
              <a:extLst>
                <a:ext uri="{FF2B5EF4-FFF2-40B4-BE49-F238E27FC236}">
                  <a16:creationId xmlns:a16="http://schemas.microsoft.com/office/drawing/2014/main" id="{0D9D0DEE-7B8E-4297-A608-71CEAE298D1D}"/>
                </a:ext>
              </a:extLst>
            </p:cNvPr>
            <p:cNvSpPr/>
            <p:nvPr/>
          </p:nvSpPr>
          <p:spPr bwMode="auto">
            <a:xfrm>
              <a:off x="1721191" y="4455926"/>
              <a:ext cx="1191676" cy="407997"/>
            </a:xfrm>
            <a:prstGeom prst="roundRect">
              <a:avLst/>
            </a:prstGeom>
            <a:solidFill>
              <a:schemeClr val="accent2">
                <a:lumMod val="40000"/>
                <a:lumOff val="60000"/>
              </a:schemeClr>
            </a:solidFill>
            <a:ln>
              <a:noFill/>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600">
                  <a:solidFill>
                    <a:srgbClr val="37424A"/>
                  </a:solidFill>
                  <a:latin typeface="Arial" charset="0"/>
                  <a:cs typeface="Arial" charset="0"/>
                </a:rPr>
                <a:t>Undetermined</a:t>
              </a:r>
            </a:p>
            <a:p>
              <a:pPr algn="ctr" defTabSz="914332" fontAlgn="base">
                <a:spcBef>
                  <a:spcPct val="0"/>
                </a:spcBef>
                <a:spcAft>
                  <a:spcPct val="0"/>
                </a:spcAft>
                <a:defRPr/>
              </a:pPr>
              <a:r>
                <a:rPr lang="en-US" sz="1600">
                  <a:solidFill>
                    <a:srgbClr val="37424A"/>
                  </a:solidFill>
                  <a:latin typeface="Arial" charset="0"/>
                  <a:cs typeface="Arial" charset="0"/>
                </a:rPr>
                <a:t> Causes*</a:t>
              </a:r>
            </a:p>
          </p:txBody>
        </p:sp>
        <p:cxnSp>
          <p:nvCxnSpPr>
            <p:cNvPr id="47" name="Straight Arrow Connector 46">
              <a:extLst>
                <a:ext uri="{FF2B5EF4-FFF2-40B4-BE49-F238E27FC236}">
                  <a16:creationId xmlns:a16="http://schemas.microsoft.com/office/drawing/2014/main" id="{C50EBB3C-1AAB-46B2-A211-666EB7C263D8}"/>
                </a:ext>
              </a:extLst>
            </p:cNvPr>
            <p:cNvCxnSpPr>
              <a:cxnSpLocks/>
            </p:cNvCxnSpPr>
            <p:nvPr/>
          </p:nvCxnSpPr>
          <p:spPr bwMode="auto">
            <a:xfrm flipV="1">
              <a:off x="1186813" y="4082578"/>
              <a:ext cx="750586" cy="1"/>
            </a:xfrm>
            <a:prstGeom prst="straightConnector1">
              <a:avLst/>
            </a:prstGeom>
            <a:solidFill>
              <a:schemeClr val="accent1"/>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8" name="Oval 47">
              <a:extLst>
                <a:ext uri="{FF2B5EF4-FFF2-40B4-BE49-F238E27FC236}">
                  <a16:creationId xmlns:a16="http://schemas.microsoft.com/office/drawing/2014/main" id="{829C3469-E2D8-4980-AC29-AEF40C96F85E}"/>
                </a:ext>
              </a:extLst>
            </p:cNvPr>
            <p:cNvSpPr/>
            <p:nvPr/>
          </p:nvSpPr>
          <p:spPr bwMode="auto">
            <a:xfrm>
              <a:off x="1930620" y="3872165"/>
              <a:ext cx="772819" cy="420825"/>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200">
                  <a:solidFill>
                    <a:prstClr val="white"/>
                  </a:solidFill>
                  <a:latin typeface="Arial" charset="0"/>
                  <a:cs typeface="Arial" charset="0"/>
                </a:rPr>
                <a:t>HRR</a:t>
              </a:r>
            </a:p>
            <a:p>
              <a:pPr algn="ctr" defTabSz="914332" fontAlgn="base">
                <a:spcBef>
                  <a:spcPct val="0"/>
                </a:spcBef>
                <a:spcAft>
                  <a:spcPct val="0"/>
                </a:spcAft>
                <a:defRPr/>
              </a:pPr>
              <a:r>
                <a:rPr lang="en-US" sz="1200">
                  <a:solidFill>
                    <a:prstClr val="white"/>
                  </a:solidFill>
                  <a:latin typeface="Arial" charset="0"/>
                  <a:cs typeface="Arial" charset="0"/>
                </a:rPr>
                <a:t>Deficiency</a:t>
              </a:r>
            </a:p>
          </p:txBody>
        </p:sp>
        <p:sp>
          <p:nvSpPr>
            <p:cNvPr id="49" name="Rectangle: Rounded Corners 48">
              <a:extLst>
                <a:ext uri="{FF2B5EF4-FFF2-40B4-BE49-F238E27FC236}">
                  <a16:creationId xmlns:a16="http://schemas.microsoft.com/office/drawing/2014/main" id="{E489CE41-C78D-486F-9C70-247457E40C2A}"/>
                </a:ext>
              </a:extLst>
            </p:cNvPr>
            <p:cNvSpPr/>
            <p:nvPr/>
          </p:nvSpPr>
          <p:spPr bwMode="auto">
            <a:xfrm>
              <a:off x="454537" y="3865450"/>
              <a:ext cx="1077072" cy="434255"/>
            </a:xfrm>
            <a:prstGeom prst="roundRect">
              <a:avLst/>
            </a:prstGeom>
            <a:solidFill>
              <a:schemeClr val="accent2">
                <a:lumMod val="40000"/>
                <a:lumOff val="60000"/>
              </a:schemeClr>
            </a:solidFill>
            <a:ln>
              <a:noFill/>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600">
                  <a:solidFill>
                    <a:srgbClr val="37424A"/>
                  </a:solidFill>
                  <a:latin typeface="Arial" charset="0"/>
                  <a:cs typeface="Arial" charset="0"/>
                </a:rPr>
                <a:t>Genetic</a:t>
              </a:r>
            </a:p>
            <a:p>
              <a:pPr algn="ctr" defTabSz="914332" fontAlgn="base">
                <a:spcBef>
                  <a:spcPct val="0"/>
                </a:spcBef>
                <a:spcAft>
                  <a:spcPct val="0"/>
                </a:spcAft>
                <a:defRPr/>
              </a:pPr>
              <a:r>
                <a:rPr lang="en-US" sz="1600">
                  <a:solidFill>
                    <a:srgbClr val="37424A"/>
                  </a:solidFill>
                  <a:latin typeface="Arial" charset="0"/>
                  <a:cs typeface="Arial" charset="0"/>
                </a:rPr>
                <a:t> Mutation</a:t>
              </a:r>
            </a:p>
          </p:txBody>
        </p:sp>
        <p:cxnSp>
          <p:nvCxnSpPr>
            <p:cNvPr id="52" name="Straight Arrow Connector 51">
              <a:extLst>
                <a:ext uri="{FF2B5EF4-FFF2-40B4-BE49-F238E27FC236}">
                  <a16:creationId xmlns:a16="http://schemas.microsoft.com/office/drawing/2014/main" id="{F9139126-EFD2-431B-AC27-B17B2FB862A4}"/>
                </a:ext>
              </a:extLst>
            </p:cNvPr>
            <p:cNvCxnSpPr>
              <a:cxnSpLocks/>
            </p:cNvCxnSpPr>
            <p:nvPr/>
          </p:nvCxnSpPr>
          <p:spPr bwMode="auto">
            <a:xfrm>
              <a:off x="2317028" y="3441941"/>
              <a:ext cx="0" cy="423479"/>
            </a:xfrm>
            <a:prstGeom prst="straightConnector1">
              <a:avLst/>
            </a:prstGeom>
            <a:solidFill>
              <a:schemeClr val="accent1"/>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9" name="Rectangle: Rounded Corners 18">
              <a:extLst>
                <a:ext uri="{FF2B5EF4-FFF2-40B4-BE49-F238E27FC236}">
                  <a16:creationId xmlns:a16="http://schemas.microsoft.com/office/drawing/2014/main" id="{45478060-16DC-4251-8501-9277C15D96C4}"/>
                </a:ext>
              </a:extLst>
            </p:cNvPr>
            <p:cNvSpPr/>
            <p:nvPr/>
          </p:nvSpPr>
          <p:spPr bwMode="auto">
            <a:xfrm>
              <a:off x="1857047" y="3183359"/>
              <a:ext cx="919963" cy="434253"/>
            </a:xfrm>
            <a:prstGeom prst="roundRect">
              <a:avLst/>
            </a:prstGeom>
            <a:solidFill>
              <a:schemeClr val="accent2">
                <a:lumMod val="40000"/>
                <a:lumOff val="60000"/>
              </a:schemeClr>
            </a:solidFill>
            <a:ln>
              <a:noFill/>
            </a:ln>
            <a:effectLst/>
          </p:spPr>
          <p:txBody>
            <a:bodyPr vert="horz" wrap="none" lIns="91440" tIns="45720" rIns="91440" bIns="45720" numCol="1" rtlCol="0" anchor="ctr" anchorCtr="0" compatLnSpc="1">
              <a:prstTxWarp prst="textNoShape">
                <a:avLst/>
              </a:prstTxWarp>
            </a:bodyPr>
            <a:lstStyle/>
            <a:p>
              <a:pPr algn="ctr" defTabSz="914332" fontAlgn="base">
                <a:spcBef>
                  <a:spcPct val="0"/>
                </a:spcBef>
                <a:spcAft>
                  <a:spcPct val="0"/>
                </a:spcAft>
                <a:defRPr/>
              </a:pPr>
              <a:r>
                <a:rPr lang="en-US" sz="1600">
                  <a:solidFill>
                    <a:srgbClr val="37424A"/>
                  </a:solidFill>
                  <a:latin typeface="Arial" charset="0"/>
                  <a:cs typeface="Arial" charset="0"/>
                </a:rPr>
                <a:t>Promoter</a:t>
              </a:r>
            </a:p>
            <a:p>
              <a:pPr algn="ctr" defTabSz="914332" fontAlgn="base">
                <a:spcBef>
                  <a:spcPct val="0"/>
                </a:spcBef>
                <a:spcAft>
                  <a:spcPct val="0"/>
                </a:spcAft>
                <a:defRPr/>
              </a:pPr>
              <a:r>
                <a:rPr lang="en-US" sz="1600">
                  <a:solidFill>
                    <a:srgbClr val="37424A"/>
                  </a:solidFill>
                  <a:latin typeface="Arial" charset="0"/>
                  <a:cs typeface="Arial" charset="0"/>
                </a:rPr>
                <a:t>Methylation*</a:t>
              </a:r>
            </a:p>
          </p:txBody>
        </p:sp>
      </p:grpSp>
      <p:cxnSp>
        <p:nvCxnSpPr>
          <p:cNvPr id="3" name="Straight Connector 2">
            <a:extLst>
              <a:ext uri="{FF2B5EF4-FFF2-40B4-BE49-F238E27FC236}">
                <a16:creationId xmlns:a16="http://schemas.microsoft.com/office/drawing/2014/main" id="{4B350559-5835-4969-9EEB-364571D9C33D}"/>
              </a:ext>
            </a:extLst>
          </p:cNvPr>
          <p:cNvCxnSpPr/>
          <p:nvPr/>
        </p:nvCxnSpPr>
        <p:spPr>
          <a:xfrm>
            <a:off x="1580462" y="3039031"/>
            <a:ext cx="2966948"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A7E210E-A2BD-4430-BE91-7166B6EA5D82}"/>
              </a:ext>
            </a:extLst>
          </p:cNvPr>
          <p:cNvCxnSpPr/>
          <p:nvPr/>
        </p:nvCxnSpPr>
        <p:spPr>
          <a:xfrm>
            <a:off x="7128351" y="3039031"/>
            <a:ext cx="2966948"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7A79FA5A-66B4-B14E-AF76-A1494BDE1E2C}"/>
              </a:ext>
            </a:extLst>
          </p:cNvPr>
          <p:cNvSpPr>
            <a:spLocks noGrp="1"/>
          </p:cNvSpPr>
          <p:nvPr>
            <p:ph type="ftr" sz="quarter" idx="10"/>
          </p:nvPr>
        </p:nvSpPr>
        <p:spPr>
          <a:xfrm>
            <a:off x="25088" y="6410330"/>
            <a:ext cx="8377371" cy="252495"/>
          </a:xfrm>
        </p:spPr>
        <p:txBody>
          <a:bodyPr/>
          <a:lstStyle/>
          <a:p>
            <a:pPr defTabSz="609570">
              <a:defRPr/>
            </a:pPr>
            <a:r>
              <a:rPr lang="en-US">
                <a:solidFill>
                  <a:srgbClr val="000000"/>
                </a:solidFill>
                <a:latin typeface="Arial"/>
              </a:rPr>
              <a:t>*Alternative potential molecular mechanisms not measured by HRR gene panel</a:t>
            </a:r>
          </a:p>
          <a:p>
            <a:pPr defTabSz="609570">
              <a:defRPr/>
            </a:pPr>
            <a:r>
              <a:rPr lang="en-US">
                <a:solidFill>
                  <a:srgbClr val="000000">
                    <a:lumMod val="50000"/>
                    <a:lumOff val="50000"/>
                  </a:srgbClr>
                </a:solidFill>
                <a:latin typeface="Arial"/>
              </a:rPr>
              <a:t>HRR=homologous recombination repair</a:t>
            </a:r>
          </a:p>
        </p:txBody>
      </p:sp>
      <p:sp>
        <p:nvSpPr>
          <p:cNvPr id="26" name="Content Placeholder 3">
            <a:extLst>
              <a:ext uri="{FF2B5EF4-FFF2-40B4-BE49-F238E27FC236}">
                <a16:creationId xmlns:a16="http://schemas.microsoft.com/office/drawing/2014/main" id="{081217BF-3B94-45DF-93BF-2CEDF9C8857C}"/>
              </a:ext>
            </a:extLst>
          </p:cNvPr>
          <p:cNvSpPr txBox="1">
            <a:spLocks/>
          </p:cNvSpPr>
          <p:nvPr/>
        </p:nvSpPr>
        <p:spPr>
          <a:xfrm>
            <a:off x="746143" y="4068895"/>
            <a:ext cx="1074292" cy="414951"/>
          </a:xfrm>
          <a:prstGeom prst="rect">
            <a:avLst/>
          </a:prstGeom>
        </p:spPr>
        <p:txBody>
          <a:bodyPr/>
          <a:lstStyle>
            <a:lvl1pPr marL="135000" indent="-135000" algn="l" defTabSz="457200" rtl="0" eaLnBrk="1" latinLnBrk="0" hangingPunct="1">
              <a:lnSpc>
                <a:spcPct val="150000"/>
              </a:lnSpc>
              <a:spcBef>
                <a:spcPts val="0"/>
              </a:spcBef>
              <a:buClr>
                <a:srgbClr val="830051"/>
              </a:buClr>
              <a:buFont typeface="Arial" pitchFamily="34" charset="0"/>
              <a:buChar char="•"/>
              <a:defRPr sz="1800" kern="1200">
                <a:solidFill>
                  <a:schemeClr val="tx1"/>
                </a:solidFill>
                <a:latin typeface="Arial" pitchFamily="34" charset="0"/>
                <a:ea typeface="+mn-ea"/>
                <a:cs typeface="Arial" pitchFamily="34" charset="0"/>
              </a:defRPr>
            </a:lvl1pPr>
            <a:lvl2pPr marL="645750" indent="-285750" algn="l" defTabSz="457200" rtl="0" eaLnBrk="1" latinLnBrk="0" hangingPunct="1">
              <a:lnSpc>
                <a:spcPct val="150000"/>
              </a:lnSpc>
              <a:spcBef>
                <a:spcPts val="0"/>
              </a:spcBef>
              <a:buFont typeface="Arial"/>
              <a:buChar char="–"/>
              <a:defRPr lang="en-GB" sz="1800" kern="1200" baseline="0" noProof="0" dirty="0" smtClean="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050" kern="1200" baseline="0">
                <a:solidFill>
                  <a:schemeClr val="tx1"/>
                </a:solidFill>
                <a:latin typeface="Arial" pitchFamily="34" charset="0"/>
                <a:ea typeface="+mn-ea"/>
                <a:cs typeface="Arial" pitchFamily="34" charset="0"/>
              </a:defRPr>
            </a:lvl3pPr>
            <a:lvl4pPr marL="467100" indent="-135000" algn="l" defTabSz="457200" rtl="0" eaLnBrk="1" latinLnBrk="0" hangingPunct="1">
              <a:spcBef>
                <a:spcPct val="20000"/>
              </a:spcBef>
              <a:buFont typeface="Arial"/>
              <a:buChar char="–"/>
              <a:defRPr sz="1050" kern="1200">
                <a:solidFill>
                  <a:schemeClr val="tx1"/>
                </a:solidFill>
                <a:latin typeface="Arial" pitchFamily="34" charset="0"/>
                <a:ea typeface="+mn-ea"/>
                <a:cs typeface="Arial" pitchFamily="34" charset="0"/>
              </a:defRPr>
            </a:lvl4pPr>
            <a:lvl5pPr marL="467100" indent="-228600" algn="l" defTabSz="457200" rtl="0" eaLnBrk="1" latinLnBrk="0" hangingPunct="1">
              <a:spcBef>
                <a:spcPct val="20000"/>
              </a:spcBef>
              <a:buFont typeface="Arial"/>
              <a:buChar char="»"/>
              <a:defRPr sz="105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67">
              <a:lnSpc>
                <a:spcPct val="114000"/>
              </a:lnSpc>
              <a:buNone/>
              <a:defRPr/>
            </a:pPr>
            <a:r>
              <a:rPr lang="en-GB">
                <a:solidFill>
                  <a:srgbClr val="F0AB00"/>
                </a:solidFill>
              </a:rPr>
              <a:t>Causes</a:t>
            </a:r>
          </a:p>
        </p:txBody>
      </p:sp>
      <p:cxnSp>
        <p:nvCxnSpPr>
          <p:cNvPr id="27" name="Straight Arrow Connector 26">
            <a:extLst>
              <a:ext uri="{FF2B5EF4-FFF2-40B4-BE49-F238E27FC236}">
                <a16:creationId xmlns:a16="http://schemas.microsoft.com/office/drawing/2014/main" id="{DBEF0710-6EA5-47FB-8F0D-C7D43F8CCBD2}"/>
              </a:ext>
            </a:extLst>
          </p:cNvPr>
          <p:cNvCxnSpPr>
            <a:cxnSpLocks/>
          </p:cNvCxnSpPr>
          <p:nvPr/>
        </p:nvCxnSpPr>
        <p:spPr bwMode="auto">
          <a:xfrm>
            <a:off x="8471023" y="5289597"/>
            <a:ext cx="893213" cy="0"/>
          </a:xfrm>
          <a:prstGeom prst="straightConnector1">
            <a:avLst/>
          </a:prstGeom>
          <a:solidFill>
            <a:schemeClr val="accent1"/>
          </a:solidFill>
          <a:ln w="222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82499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C23CD8F-B458-424A-8D94-91C87D6DB73C}"/>
              </a:ext>
            </a:extLst>
          </p:cNvPr>
          <p:cNvSpPr>
            <a:spLocks noGrp="1"/>
          </p:cNvSpPr>
          <p:nvPr>
            <p:ph type="ftr" sz="quarter" idx="13"/>
          </p:nvPr>
        </p:nvSpPr>
        <p:spPr>
          <a:xfrm>
            <a:off x="2" y="6140177"/>
            <a:ext cx="10222663" cy="448331"/>
          </a:xfrm>
        </p:spPr>
        <p:txBody>
          <a:bodyPr/>
          <a:lstStyle/>
          <a:p>
            <a:pPr defTabSz="914377"/>
            <a:r>
              <a:rPr lang="en-US">
                <a:solidFill>
                  <a:srgbClr val="000000">
                    <a:lumMod val="50000"/>
                    <a:lumOff val="50000"/>
                  </a:srgbClr>
                </a:solidFill>
                <a:latin typeface="Arial"/>
              </a:rPr>
              <a:t>BRCAm=BRCA mutation; HRD=homologous recombination deficiency; HRR=homologous recombination repair</a:t>
            </a:r>
          </a:p>
        </p:txBody>
      </p:sp>
      <p:sp>
        <p:nvSpPr>
          <p:cNvPr id="4" name="Title 3">
            <a:extLst>
              <a:ext uri="{FF2B5EF4-FFF2-40B4-BE49-F238E27FC236}">
                <a16:creationId xmlns:a16="http://schemas.microsoft.com/office/drawing/2014/main" id="{1B036F6C-2EE5-422C-A0F0-BE0FC2B07FA7}"/>
              </a:ext>
            </a:extLst>
          </p:cNvPr>
          <p:cNvSpPr>
            <a:spLocks noGrp="1"/>
          </p:cNvSpPr>
          <p:nvPr>
            <p:ph type="title"/>
          </p:nvPr>
        </p:nvSpPr>
        <p:spPr>
          <a:xfrm>
            <a:off x="419102" y="161841"/>
            <a:ext cx="11609767" cy="884728"/>
          </a:xfrm>
        </p:spPr>
        <p:txBody>
          <a:bodyPr/>
          <a:lstStyle/>
          <a:p>
            <a:r>
              <a:rPr lang="en-GB"/>
              <a:t>BRCA testing is a core measure in both HRR and HRD approaches</a:t>
            </a:r>
          </a:p>
        </p:txBody>
      </p:sp>
      <p:sp>
        <p:nvSpPr>
          <p:cNvPr id="5" name="Rectangle 4">
            <a:extLst>
              <a:ext uri="{FF2B5EF4-FFF2-40B4-BE49-F238E27FC236}">
                <a16:creationId xmlns:a16="http://schemas.microsoft.com/office/drawing/2014/main" id="{FC1C18DF-B748-4F98-BBC3-95E46C5BD6CF}"/>
              </a:ext>
            </a:extLst>
          </p:cNvPr>
          <p:cNvSpPr/>
          <p:nvPr/>
        </p:nvSpPr>
        <p:spPr>
          <a:xfrm>
            <a:off x="365043" y="5712311"/>
            <a:ext cx="11114468" cy="461665"/>
          </a:xfrm>
          <a:prstGeom prst="rect">
            <a:avLst/>
          </a:prstGeom>
          <a:solidFill>
            <a:schemeClr val="accent1">
              <a:lumMod val="20000"/>
              <a:lumOff val="80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457189" lvl="1" defTabSz="914377"/>
            <a:r>
              <a:rPr lang="en-GB" sz="2400">
                <a:solidFill>
                  <a:srgbClr val="000000"/>
                </a:solidFill>
                <a:latin typeface="Arial"/>
              </a:rPr>
              <a:t>HRD positive = </a:t>
            </a:r>
            <a:r>
              <a:rPr lang="en-GB" sz="2400" err="1">
                <a:solidFill>
                  <a:srgbClr val="000000"/>
                </a:solidFill>
                <a:latin typeface="Arial"/>
              </a:rPr>
              <a:t>BRCAm</a:t>
            </a:r>
            <a:r>
              <a:rPr lang="en-GB" sz="2400">
                <a:solidFill>
                  <a:srgbClr val="000000"/>
                </a:solidFill>
                <a:latin typeface="Arial"/>
              </a:rPr>
              <a:t> and/or genomic scar score above threshold (cut-off)</a:t>
            </a:r>
          </a:p>
        </p:txBody>
      </p:sp>
      <p:graphicFrame>
        <p:nvGraphicFramePr>
          <p:cNvPr id="14" name="Diagram 13">
            <a:extLst>
              <a:ext uri="{FF2B5EF4-FFF2-40B4-BE49-F238E27FC236}">
                <a16:creationId xmlns:a16="http://schemas.microsoft.com/office/drawing/2014/main" id="{2DB90EDE-88D2-4C4F-AF45-DB21478CAC11}"/>
              </a:ext>
            </a:extLst>
          </p:cNvPr>
          <p:cNvGraphicFramePr/>
          <p:nvPr/>
        </p:nvGraphicFramePr>
        <p:xfrm>
          <a:off x="-769604" y="1759278"/>
          <a:ext cx="8687427" cy="3752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A79B80F2-59C1-4F04-8575-CF759FA16EF7}"/>
              </a:ext>
            </a:extLst>
          </p:cNvPr>
          <p:cNvSpPr txBox="1"/>
          <p:nvPr/>
        </p:nvSpPr>
        <p:spPr>
          <a:xfrm>
            <a:off x="1296697" y="1194872"/>
            <a:ext cx="1724297" cy="646331"/>
          </a:xfrm>
          <a:prstGeom prst="rect">
            <a:avLst/>
          </a:prstGeom>
          <a:noFill/>
        </p:spPr>
        <p:txBody>
          <a:bodyPr wrap="square" rtlCol="0">
            <a:spAutoFit/>
          </a:bodyPr>
          <a:lstStyle/>
          <a:p>
            <a:pPr algn="ctr" defTabSz="914377"/>
            <a:r>
              <a:rPr lang="en-GB" b="1">
                <a:solidFill>
                  <a:srgbClr val="F0AB00"/>
                </a:solidFill>
                <a:latin typeface="Arial"/>
              </a:rPr>
              <a:t>HRR Gene Panel</a:t>
            </a:r>
          </a:p>
        </p:txBody>
      </p:sp>
      <p:sp>
        <p:nvSpPr>
          <p:cNvPr id="16" name="TextBox 15">
            <a:extLst>
              <a:ext uri="{FF2B5EF4-FFF2-40B4-BE49-F238E27FC236}">
                <a16:creationId xmlns:a16="http://schemas.microsoft.com/office/drawing/2014/main" id="{841154F9-51E1-46B7-B1B2-D6C69C128D4C}"/>
              </a:ext>
            </a:extLst>
          </p:cNvPr>
          <p:cNvSpPr txBox="1"/>
          <p:nvPr/>
        </p:nvSpPr>
        <p:spPr>
          <a:xfrm>
            <a:off x="4056227" y="1194872"/>
            <a:ext cx="1986628" cy="646331"/>
          </a:xfrm>
          <a:prstGeom prst="rect">
            <a:avLst/>
          </a:prstGeom>
          <a:noFill/>
        </p:spPr>
        <p:txBody>
          <a:bodyPr wrap="square" rtlCol="0">
            <a:spAutoFit/>
          </a:bodyPr>
          <a:lstStyle/>
          <a:p>
            <a:pPr algn="ctr" defTabSz="914377"/>
            <a:r>
              <a:rPr lang="en-GB" b="1">
                <a:solidFill>
                  <a:srgbClr val="830051"/>
                </a:solidFill>
                <a:latin typeface="Arial"/>
              </a:rPr>
              <a:t>HRD Genomic Scar</a:t>
            </a:r>
          </a:p>
        </p:txBody>
      </p:sp>
      <p:sp>
        <p:nvSpPr>
          <p:cNvPr id="10" name="TextBox 9">
            <a:extLst>
              <a:ext uri="{FF2B5EF4-FFF2-40B4-BE49-F238E27FC236}">
                <a16:creationId xmlns:a16="http://schemas.microsoft.com/office/drawing/2014/main" id="{54396FF3-A01B-4F7C-AAA7-8A8E4AA7B9A8}"/>
              </a:ext>
            </a:extLst>
          </p:cNvPr>
          <p:cNvSpPr txBox="1"/>
          <p:nvPr/>
        </p:nvSpPr>
        <p:spPr>
          <a:xfrm>
            <a:off x="3167842" y="3338114"/>
            <a:ext cx="888385" cy="584775"/>
          </a:xfrm>
          <a:prstGeom prst="rect">
            <a:avLst/>
          </a:prstGeom>
          <a:noFill/>
        </p:spPr>
        <p:txBody>
          <a:bodyPr wrap="none" rtlCol="0">
            <a:spAutoFit/>
          </a:bodyPr>
          <a:lstStyle/>
          <a:p>
            <a:pPr defTabSz="457178"/>
            <a:r>
              <a:rPr lang="en-GB" sz="1600" b="1" i="1">
                <a:solidFill>
                  <a:srgbClr val="000000"/>
                </a:solidFill>
                <a:latin typeface="Arial"/>
              </a:rPr>
              <a:t>BRCA1</a:t>
            </a:r>
          </a:p>
          <a:p>
            <a:pPr defTabSz="457178"/>
            <a:r>
              <a:rPr lang="en-GB" sz="1600" b="1" i="1">
                <a:solidFill>
                  <a:srgbClr val="000000"/>
                </a:solidFill>
                <a:latin typeface="Arial"/>
              </a:rPr>
              <a:t>BRCA2</a:t>
            </a:r>
          </a:p>
        </p:txBody>
      </p:sp>
      <p:sp>
        <p:nvSpPr>
          <p:cNvPr id="9" name="TextBox 8">
            <a:extLst>
              <a:ext uri="{FF2B5EF4-FFF2-40B4-BE49-F238E27FC236}">
                <a16:creationId xmlns:a16="http://schemas.microsoft.com/office/drawing/2014/main" id="{FE3B2083-F3FE-4F36-BC28-6D414622915D}"/>
              </a:ext>
            </a:extLst>
          </p:cNvPr>
          <p:cNvSpPr txBox="1"/>
          <p:nvPr/>
        </p:nvSpPr>
        <p:spPr>
          <a:xfrm>
            <a:off x="664457" y="3198165"/>
            <a:ext cx="2356536" cy="1323439"/>
          </a:xfrm>
          <a:prstGeom prst="rect">
            <a:avLst/>
          </a:prstGeom>
          <a:noFill/>
        </p:spPr>
        <p:txBody>
          <a:bodyPr wrap="square" rtlCol="0">
            <a:spAutoFit/>
          </a:bodyPr>
          <a:lstStyle/>
          <a:p>
            <a:pPr algn="ctr" defTabSz="457178"/>
            <a:r>
              <a:rPr lang="en-GB" sz="1600">
                <a:solidFill>
                  <a:srgbClr val="000000"/>
                </a:solidFill>
                <a:latin typeface="Arial"/>
              </a:rPr>
              <a:t>(e.g. AZ 15 gene panel)</a:t>
            </a:r>
          </a:p>
          <a:p>
            <a:pPr algn="ctr" defTabSz="457178"/>
            <a:r>
              <a:rPr lang="en-GB" sz="1600" i="1">
                <a:solidFill>
                  <a:srgbClr val="000000"/>
                </a:solidFill>
                <a:latin typeface="Arial"/>
              </a:rPr>
              <a:t>ATM</a:t>
            </a:r>
          </a:p>
          <a:p>
            <a:pPr algn="ctr" defTabSz="457178"/>
            <a:r>
              <a:rPr lang="en-GB" sz="1600" i="1">
                <a:solidFill>
                  <a:srgbClr val="000000"/>
                </a:solidFill>
                <a:latin typeface="Arial"/>
              </a:rPr>
              <a:t>CDK12</a:t>
            </a:r>
          </a:p>
          <a:p>
            <a:pPr algn="ctr" defTabSz="457178"/>
            <a:r>
              <a:rPr lang="en-GB" sz="1600" i="1">
                <a:solidFill>
                  <a:srgbClr val="000000"/>
                </a:solidFill>
                <a:latin typeface="Arial"/>
              </a:rPr>
              <a:t>PALB2</a:t>
            </a:r>
          </a:p>
          <a:p>
            <a:pPr algn="ctr" defTabSz="457178"/>
            <a:r>
              <a:rPr lang="en-GB" sz="1600">
                <a:solidFill>
                  <a:srgbClr val="000000"/>
                </a:solidFill>
                <a:latin typeface="Arial"/>
              </a:rPr>
              <a:t>etc.</a:t>
            </a:r>
          </a:p>
        </p:txBody>
      </p:sp>
      <p:sp>
        <p:nvSpPr>
          <p:cNvPr id="17" name="TextBox 16">
            <a:extLst>
              <a:ext uri="{FF2B5EF4-FFF2-40B4-BE49-F238E27FC236}">
                <a16:creationId xmlns:a16="http://schemas.microsoft.com/office/drawing/2014/main" id="{D5368EDA-5EC6-4B39-87B9-4EE5B35AFA49}"/>
              </a:ext>
            </a:extLst>
          </p:cNvPr>
          <p:cNvSpPr txBox="1"/>
          <p:nvPr/>
        </p:nvSpPr>
        <p:spPr>
          <a:xfrm>
            <a:off x="4390858" y="3459778"/>
            <a:ext cx="1765471" cy="584775"/>
          </a:xfrm>
          <a:prstGeom prst="rect">
            <a:avLst/>
          </a:prstGeom>
          <a:noFill/>
        </p:spPr>
        <p:txBody>
          <a:bodyPr wrap="square" rtlCol="0">
            <a:spAutoFit/>
          </a:bodyPr>
          <a:lstStyle/>
          <a:p>
            <a:pPr algn="ctr" defTabSz="457178"/>
            <a:r>
              <a:rPr lang="en-GB" sz="1600">
                <a:solidFill>
                  <a:srgbClr val="000000"/>
                </a:solidFill>
                <a:latin typeface="Arial"/>
              </a:rPr>
              <a:t>Genomic scar measure</a:t>
            </a:r>
          </a:p>
        </p:txBody>
      </p:sp>
      <p:sp>
        <p:nvSpPr>
          <p:cNvPr id="18" name="TextBox 17">
            <a:extLst>
              <a:ext uri="{FF2B5EF4-FFF2-40B4-BE49-F238E27FC236}">
                <a16:creationId xmlns:a16="http://schemas.microsoft.com/office/drawing/2014/main" id="{37FCEEA4-B754-4392-9E9D-D2A7A21DF44E}"/>
              </a:ext>
            </a:extLst>
          </p:cNvPr>
          <p:cNvSpPr txBox="1"/>
          <p:nvPr/>
        </p:nvSpPr>
        <p:spPr>
          <a:xfrm>
            <a:off x="7070501" y="2149750"/>
            <a:ext cx="4409011" cy="1754326"/>
          </a:xfrm>
          <a:prstGeom prst="rect">
            <a:avLst/>
          </a:prstGeom>
          <a:noFill/>
        </p:spPr>
        <p:txBody>
          <a:bodyPr wrap="square" rtlCol="0">
            <a:spAutoFit/>
          </a:bodyPr>
          <a:lstStyle/>
          <a:p>
            <a:pPr marL="285744" indent="-285744" defTabSz="914377">
              <a:buFont typeface="Arial" panose="020B0604020202020204" pitchFamily="34" charset="0"/>
              <a:buChar char="•"/>
            </a:pPr>
            <a:r>
              <a:rPr lang="en-GB" dirty="0">
                <a:solidFill>
                  <a:srgbClr val="000000"/>
                </a:solidFill>
                <a:latin typeface="Arial"/>
              </a:rPr>
              <a:t>Genomic scar assays may not detect all </a:t>
            </a:r>
            <a:r>
              <a:rPr lang="en-GB" dirty="0" err="1">
                <a:solidFill>
                  <a:srgbClr val="000000"/>
                </a:solidFill>
                <a:latin typeface="Arial"/>
              </a:rPr>
              <a:t>BRCAm</a:t>
            </a:r>
            <a:r>
              <a:rPr lang="en-GB" dirty="0">
                <a:solidFill>
                  <a:srgbClr val="000000"/>
                </a:solidFill>
                <a:latin typeface="Arial"/>
              </a:rPr>
              <a:t> cases</a:t>
            </a:r>
          </a:p>
          <a:p>
            <a:pPr marL="285744" indent="-285744" defTabSz="914377">
              <a:buFont typeface="Arial" panose="020B0604020202020204" pitchFamily="34" charset="0"/>
              <a:buChar char="•"/>
            </a:pPr>
            <a:endParaRPr lang="en-GB" dirty="0">
              <a:solidFill>
                <a:srgbClr val="000000"/>
              </a:solidFill>
              <a:latin typeface="Arial"/>
            </a:endParaRPr>
          </a:p>
          <a:p>
            <a:pPr marL="285744" indent="-285744" defTabSz="914377">
              <a:buFont typeface="Arial" panose="020B0604020202020204" pitchFamily="34" charset="0"/>
              <a:buChar char="•"/>
            </a:pPr>
            <a:r>
              <a:rPr lang="en-GB" dirty="0">
                <a:solidFill>
                  <a:srgbClr val="000000"/>
                </a:solidFill>
                <a:latin typeface="Arial"/>
              </a:rPr>
              <a:t>Consequently, HRD genomic scar tests often measure both BRCA status and genomic scar status</a:t>
            </a:r>
          </a:p>
        </p:txBody>
      </p:sp>
    </p:spTree>
    <p:extLst>
      <p:ext uri="{BB962C8B-B14F-4D97-AF65-F5344CB8AC3E}">
        <p14:creationId xmlns:p14="http://schemas.microsoft.com/office/powerpoint/2010/main" val="70839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28F16F8-4343-9F48-8B16-D78F542C7D4C}"/>
              </a:ext>
            </a:extLst>
          </p:cNvPr>
          <p:cNvSpPr>
            <a:spLocks noGrp="1"/>
          </p:cNvSpPr>
          <p:nvPr>
            <p:ph type="body" sz="quarter" idx="12"/>
          </p:nvPr>
        </p:nvSpPr>
        <p:spPr/>
        <p:txBody>
          <a:bodyPr/>
          <a:lstStyle/>
          <a:p>
            <a:r>
              <a:rPr lang="en-GB"/>
              <a:t>These effects are called “HRD genomic scars”</a:t>
            </a:r>
          </a:p>
        </p:txBody>
      </p:sp>
      <p:sp>
        <p:nvSpPr>
          <p:cNvPr id="24" name="Content Placeholder 23">
            <a:extLst>
              <a:ext uri="{FF2B5EF4-FFF2-40B4-BE49-F238E27FC236}">
                <a16:creationId xmlns:a16="http://schemas.microsoft.com/office/drawing/2014/main" id="{4A9FB0C5-34CC-42A7-B3D1-BDB641133715}"/>
              </a:ext>
            </a:extLst>
          </p:cNvPr>
          <p:cNvSpPr>
            <a:spLocks noGrp="1"/>
          </p:cNvSpPr>
          <p:nvPr>
            <p:ph sz="quarter" idx="13"/>
          </p:nvPr>
        </p:nvSpPr>
        <p:spPr/>
        <p:txBody>
          <a:bodyPr anchor="t">
            <a:normAutofit/>
          </a:bodyPr>
          <a:lstStyle/>
          <a:p>
            <a:pPr marL="342891" indent="-342891">
              <a:buFont typeface="Arial" panose="020B0604020202020204" pitchFamily="34" charset="0"/>
              <a:buChar char="•"/>
            </a:pPr>
            <a:r>
              <a:rPr lang="en-GB">
                <a:solidFill>
                  <a:schemeClr val="tx1"/>
                </a:solidFill>
                <a:latin typeface="Arial"/>
                <a:cs typeface="Arial"/>
              </a:rPr>
              <a:t>A genomic scar has been defined as a genomic aberration with a known origin</a:t>
            </a:r>
            <a:r>
              <a:rPr lang="en-GB" baseline="30000">
                <a:solidFill>
                  <a:schemeClr val="tx1"/>
                </a:solidFill>
                <a:latin typeface="Arial"/>
                <a:cs typeface="Arial"/>
              </a:rPr>
              <a:t>1</a:t>
            </a:r>
          </a:p>
          <a:p>
            <a:pPr marL="342891" indent="-342891">
              <a:buFont typeface="Arial" panose="020B0604020202020204" pitchFamily="34" charset="0"/>
              <a:buChar char="•"/>
            </a:pPr>
            <a:endParaRPr lang="en-US">
              <a:solidFill>
                <a:schemeClr val="tx1"/>
              </a:solidFill>
              <a:latin typeface="Arial"/>
              <a:cs typeface="Arial"/>
            </a:endParaRPr>
          </a:p>
          <a:p>
            <a:pPr marL="342891" indent="-342891">
              <a:buFont typeface="Arial" panose="020B0604020202020204" pitchFamily="34" charset="0"/>
              <a:buChar char="•"/>
            </a:pPr>
            <a:r>
              <a:rPr lang="en-GB">
                <a:solidFill>
                  <a:schemeClr val="tx1"/>
                </a:solidFill>
                <a:latin typeface="Arial"/>
                <a:cs typeface="Arial"/>
              </a:rPr>
              <a:t>The following genomic aberrations are characteristic of HRD:</a:t>
            </a:r>
          </a:p>
        </p:txBody>
      </p:sp>
      <p:sp>
        <p:nvSpPr>
          <p:cNvPr id="4" name="Footer Placeholder 3">
            <a:extLst>
              <a:ext uri="{FF2B5EF4-FFF2-40B4-BE49-F238E27FC236}">
                <a16:creationId xmlns:a16="http://schemas.microsoft.com/office/drawing/2014/main" id="{23B1EBE0-87CA-064B-B0A7-CC2423B04A7F}"/>
              </a:ext>
            </a:extLst>
          </p:cNvPr>
          <p:cNvSpPr>
            <a:spLocks noGrp="1"/>
          </p:cNvSpPr>
          <p:nvPr>
            <p:ph type="ftr" sz="quarter" idx="14"/>
          </p:nvPr>
        </p:nvSpPr>
        <p:spPr/>
        <p:txBody>
          <a:bodyPr/>
          <a:lstStyle/>
          <a:p>
            <a:pPr defTabSz="609555">
              <a:defRPr/>
            </a:pPr>
            <a:r>
              <a:rPr lang="en-US">
                <a:solidFill>
                  <a:srgbClr val="000000">
                    <a:lumMod val="50000"/>
                    <a:lumOff val="50000"/>
                  </a:srgbClr>
                </a:solidFill>
                <a:latin typeface="Arial"/>
              </a:rPr>
              <a:t>HRD=homologous recombination deficiency; </a:t>
            </a:r>
            <a:r>
              <a:rPr lang="en-GB">
                <a:solidFill>
                  <a:srgbClr val="000000">
                    <a:lumMod val="50000"/>
                    <a:lumOff val="50000"/>
                  </a:srgbClr>
                </a:solidFill>
                <a:latin typeface="Arial"/>
                <a:cs typeface="Arial"/>
              </a:rPr>
              <a:t>LOH=loss of heterozygosity; </a:t>
            </a:r>
            <a:r>
              <a:rPr lang="en-GB">
                <a:solidFill>
                  <a:srgbClr val="000000">
                    <a:lumMod val="50000"/>
                    <a:lumOff val="50000"/>
                  </a:srgbClr>
                </a:solidFill>
                <a:latin typeface="Arial"/>
              </a:rPr>
              <a:t>LST=l</a:t>
            </a:r>
            <a:r>
              <a:rPr lang="en-GB">
                <a:solidFill>
                  <a:srgbClr val="000000">
                    <a:lumMod val="50000"/>
                    <a:lumOff val="50000"/>
                  </a:srgbClr>
                </a:solidFill>
                <a:latin typeface="Arial"/>
                <a:cs typeface="Arial"/>
              </a:rPr>
              <a:t>arge-scale state transition; TAI=t</a:t>
            </a:r>
            <a:r>
              <a:rPr lang="en-GB">
                <a:solidFill>
                  <a:srgbClr val="000000">
                    <a:lumMod val="50000"/>
                    <a:lumOff val="50000"/>
                  </a:srgbClr>
                </a:solidFill>
                <a:latin typeface="Arial"/>
              </a:rPr>
              <a:t>elomeric allelic imbalance </a:t>
            </a:r>
            <a:endParaRPr lang="fr-FR">
              <a:solidFill>
                <a:srgbClr val="000000">
                  <a:lumMod val="50000"/>
                  <a:lumOff val="50000"/>
                </a:srgbClr>
              </a:solidFill>
              <a:latin typeface="Arial"/>
            </a:endParaRPr>
          </a:p>
          <a:p>
            <a:pPr defTabSz="609555">
              <a:defRPr/>
            </a:pPr>
            <a:r>
              <a:rPr lang="fr-FR">
                <a:solidFill>
                  <a:srgbClr val="000000">
                    <a:lumMod val="50000"/>
                    <a:lumOff val="50000"/>
                  </a:srgbClr>
                </a:solidFill>
                <a:latin typeface="Arial"/>
              </a:rPr>
              <a:t>1. Watkins JA et al. </a:t>
            </a:r>
            <a:r>
              <a:rPr lang="fr-FR" err="1">
                <a:solidFill>
                  <a:srgbClr val="000000">
                    <a:lumMod val="50000"/>
                    <a:lumOff val="50000"/>
                  </a:srgbClr>
                </a:solidFill>
                <a:latin typeface="Arial"/>
              </a:rPr>
              <a:t>Breast</a:t>
            </a:r>
            <a:r>
              <a:rPr lang="fr-FR">
                <a:solidFill>
                  <a:srgbClr val="000000">
                    <a:lumMod val="50000"/>
                    <a:lumOff val="50000"/>
                  </a:srgbClr>
                </a:solidFill>
                <a:latin typeface="Arial"/>
              </a:rPr>
              <a:t> Cancer </a:t>
            </a:r>
            <a:r>
              <a:rPr lang="fr-FR" err="1">
                <a:solidFill>
                  <a:srgbClr val="000000">
                    <a:lumMod val="50000"/>
                    <a:lumOff val="50000"/>
                  </a:srgbClr>
                </a:solidFill>
                <a:latin typeface="Arial"/>
              </a:rPr>
              <a:t>Res</a:t>
            </a:r>
            <a:r>
              <a:rPr lang="fr-FR">
                <a:solidFill>
                  <a:srgbClr val="000000">
                    <a:lumMod val="50000"/>
                    <a:lumOff val="50000"/>
                  </a:srgbClr>
                </a:solidFill>
                <a:latin typeface="Arial"/>
              </a:rPr>
              <a:t> 2014;16:211. 2. </a:t>
            </a:r>
            <a:r>
              <a:rPr lang="fr-FR" err="1">
                <a:solidFill>
                  <a:srgbClr val="000000">
                    <a:lumMod val="50000"/>
                    <a:lumOff val="50000"/>
                  </a:srgbClr>
                </a:solidFill>
                <a:latin typeface="Arial"/>
              </a:rPr>
              <a:t>Timms</a:t>
            </a:r>
            <a:r>
              <a:rPr lang="fr-FR">
                <a:solidFill>
                  <a:srgbClr val="000000">
                    <a:lumMod val="50000"/>
                    <a:lumOff val="50000"/>
                  </a:srgbClr>
                </a:solidFill>
                <a:latin typeface="Arial"/>
              </a:rPr>
              <a:t> KM et al. </a:t>
            </a:r>
            <a:r>
              <a:rPr lang="en-GB">
                <a:solidFill>
                  <a:srgbClr val="000000">
                    <a:lumMod val="50000"/>
                    <a:lumOff val="50000"/>
                  </a:srgbClr>
                </a:solidFill>
                <a:latin typeface="Arial"/>
              </a:rPr>
              <a:t>Breast Cancer Res 2014;16:475</a:t>
            </a:r>
            <a:endParaRPr lang="fr-FR">
              <a:solidFill>
                <a:srgbClr val="000000">
                  <a:lumMod val="50000"/>
                  <a:lumOff val="50000"/>
                </a:srgbClr>
              </a:solidFill>
              <a:latin typeface="Arial"/>
            </a:endParaRPr>
          </a:p>
        </p:txBody>
      </p:sp>
      <p:sp>
        <p:nvSpPr>
          <p:cNvPr id="2" name="Title 1">
            <a:extLst>
              <a:ext uri="{FF2B5EF4-FFF2-40B4-BE49-F238E27FC236}">
                <a16:creationId xmlns:a16="http://schemas.microsoft.com/office/drawing/2014/main" id="{FE4666C5-8B60-429C-8B1B-4D6F97DC3C6D}"/>
              </a:ext>
            </a:extLst>
          </p:cNvPr>
          <p:cNvSpPr>
            <a:spLocks noGrp="1"/>
          </p:cNvSpPr>
          <p:nvPr>
            <p:ph type="title"/>
          </p:nvPr>
        </p:nvSpPr>
        <p:spPr/>
        <p:txBody>
          <a:bodyPr/>
          <a:lstStyle/>
          <a:p>
            <a:r>
              <a:rPr lang="en-GB" sz="2400"/>
              <a:t>As an alternative to detecting the causal mutations, HRD can be identified on the basis of its genome-wide effects</a:t>
            </a:r>
            <a:endParaRPr lang="en-GB" sz="2400" u="sng"/>
          </a:p>
        </p:txBody>
      </p:sp>
      <p:pic>
        <p:nvPicPr>
          <p:cNvPr id="3" name="Picture 2">
            <a:extLst>
              <a:ext uri="{FF2B5EF4-FFF2-40B4-BE49-F238E27FC236}">
                <a16:creationId xmlns:a16="http://schemas.microsoft.com/office/drawing/2014/main" id="{A70231C5-F622-40B5-BA59-A2778D15EFB7}"/>
              </a:ext>
            </a:extLst>
          </p:cNvPr>
          <p:cNvPicPr>
            <a:picLocks noChangeAspect="1"/>
          </p:cNvPicPr>
          <p:nvPr/>
        </p:nvPicPr>
        <p:blipFill>
          <a:blip r:embed="rId3"/>
          <a:stretch>
            <a:fillRect/>
          </a:stretch>
        </p:blipFill>
        <p:spPr>
          <a:xfrm>
            <a:off x="2165003" y="3186902"/>
            <a:ext cx="6511092" cy="2568671"/>
          </a:xfrm>
          <a:prstGeom prst="rect">
            <a:avLst/>
          </a:prstGeom>
        </p:spPr>
      </p:pic>
    </p:spTree>
    <p:extLst>
      <p:ext uri="{BB962C8B-B14F-4D97-AF65-F5344CB8AC3E}">
        <p14:creationId xmlns:p14="http://schemas.microsoft.com/office/powerpoint/2010/main" val="3576844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67EF-60D9-E649-9324-23A3B0898C8D}"/>
              </a:ext>
            </a:extLst>
          </p:cNvPr>
          <p:cNvSpPr>
            <a:spLocks noGrp="1"/>
          </p:cNvSpPr>
          <p:nvPr>
            <p:ph type="title"/>
          </p:nvPr>
        </p:nvSpPr>
        <p:spPr>
          <a:xfrm>
            <a:off x="381355" y="229209"/>
            <a:ext cx="10515600" cy="1325836"/>
          </a:xfrm>
        </p:spPr>
        <p:txBody>
          <a:bodyPr>
            <a:noAutofit/>
          </a:bodyPr>
          <a:lstStyle/>
          <a:p>
            <a:r>
              <a:rPr lang="en-GB"/>
              <a:t>Clinically validated methods to detect HRD in newly diagnosed OC require </a:t>
            </a:r>
            <a:r>
              <a:rPr lang="en-GB" err="1"/>
              <a:t>BRCAm</a:t>
            </a:r>
            <a:r>
              <a:rPr lang="en-GB"/>
              <a:t> testing </a:t>
            </a:r>
            <a:r>
              <a:rPr lang="en-GB" u="sng"/>
              <a:t>and</a:t>
            </a:r>
            <a:r>
              <a:rPr lang="en-GB"/>
              <a:t> scoring of genomic instability</a:t>
            </a:r>
            <a:br>
              <a:rPr lang="en-GB" sz="3600"/>
            </a:br>
            <a:endParaRPr lang="en-GB" sz="3600"/>
          </a:p>
        </p:txBody>
      </p:sp>
      <p:sp>
        <p:nvSpPr>
          <p:cNvPr id="3" name="Title 1">
            <a:extLst>
              <a:ext uri="{FF2B5EF4-FFF2-40B4-BE49-F238E27FC236}">
                <a16:creationId xmlns:a16="http://schemas.microsoft.com/office/drawing/2014/main" id="{8A066412-1301-9340-ADBD-F5BA9006FA11}"/>
              </a:ext>
            </a:extLst>
          </p:cNvPr>
          <p:cNvSpPr txBox="1">
            <a:spLocks/>
          </p:cNvSpPr>
          <p:nvPr/>
        </p:nvSpPr>
        <p:spPr>
          <a:xfrm>
            <a:off x="380442" y="-831624"/>
            <a:ext cx="11474303" cy="7549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US">
              <a:solidFill>
                <a:srgbClr val="000000"/>
              </a:solidFill>
              <a:latin typeface="Arial"/>
            </a:endParaRPr>
          </a:p>
        </p:txBody>
      </p:sp>
      <p:sp>
        <p:nvSpPr>
          <p:cNvPr id="4" name="Rectangle 3">
            <a:extLst>
              <a:ext uri="{FF2B5EF4-FFF2-40B4-BE49-F238E27FC236}">
                <a16:creationId xmlns:a16="http://schemas.microsoft.com/office/drawing/2014/main" id="{88036286-4131-F743-A482-B6B280319A32}"/>
              </a:ext>
            </a:extLst>
          </p:cNvPr>
          <p:cNvSpPr/>
          <p:nvPr/>
        </p:nvSpPr>
        <p:spPr bwMode="auto">
          <a:xfrm>
            <a:off x="27239" y="1760593"/>
            <a:ext cx="12180711" cy="4273896"/>
          </a:xfrm>
          <a:prstGeom prst="rect">
            <a:avLst/>
          </a:prstGeom>
          <a:gradFill flip="none" rotWithShape="1">
            <a:gsLst>
              <a:gs pos="0">
                <a:srgbClr val="FFFFFF">
                  <a:lumMod val="85000"/>
                </a:srgbClr>
              </a:gs>
              <a:gs pos="100000">
                <a:srgbClr val="FFFFFF"/>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54" fontAlgn="base">
              <a:spcBef>
                <a:spcPct val="0"/>
              </a:spcBef>
              <a:spcAft>
                <a:spcPct val="0"/>
              </a:spcAft>
              <a:defRPr/>
            </a:pPr>
            <a:endParaRPr lang="en-GB" b="1" kern="0">
              <a:solidFill>
                <a:srgbClr val="004C74"/>
              </a:solidFill>
              <a:latin typeface="Arial" charset="0"/>
            </a:endParaRPr>
          </a:p>
        </p:txBody>
      </p:sp>
      <p:sp>
        <p:nvSpPr>
          <p:cNvPr id="5" name="TextBox 4">
            <a:extLst>
              <a:ext uri="{FF2B5EF4-FFF2-40B4-BE49-F238E27FC236}">
                <a16:creationId xmlns:a16="http://schemas.microsoft.com/office/drawing/2014/main" id="{97798526-B8B8-5148-AD1E-164442E1C56B}"/>
              </a:ext>
            </a:extLst>
          </p:cNvPr>
          <p:cNvSpPr txBox="1"/>
          <p:nvPr/>
        </p:nvSpPr>
        <p:spPr>
          <a:xfrm flipH="1">
            <a:off x="855141" y="2361755"/>
            <a:ext cx="2692291" cy="429768"/>
          </a:xfrm>
          <a:prstGeom prst="round2DiagRect">
            <a:avLst/>
          </a:prstGeom>
          <a:solidFill>
            <a:srgbClr val="004C74"/>
          </a:solidFill>
        </p:spPr>
        <p:txBody>
          <a:bodyPr wrap="square" tIns="0" bIns="0" rtlCol="0" anchor="ctr">
            <a:noAutofit/>
          </a:bodyPr>
          <a:lstStyle/>
          <a:p>
            <a:pPr algn="ctr" defTabSz="609523">
              <a:defRPr/>
            </a:pPr>
            <a:r>
              <a:rPr lang="en-GB" sz="1600" b="1" kern="0">
                <a:solidFill>
                  <a:srgbClr val="FFFFFF"/>
                </a:solidFill>
                <a:latin typeface="Arial" panose="020B0604020202020204"/>
              </a:rPr>
              <a:t>Tumour BRCA mutation</a:t>
            </a:r>
            <a:endParaRPr lang="en-GB" sz="1600" b="1" kern="0" baseline="30000">
              <a:solidFill>
                <a:srgbClr val="FFFFFF"/>
              </a:solidFill>
              <a:latin typeface="Arial" panose="020B0604020202020204"/>
            </a:endParaRPr>
          </a:p>
        </p:txBody>
      </p:sp>
      <p:sp>
        <p:nvSpPr>
          <p:cNvPr id="6" name="TextBox 5">
            <a:extLst>
              <a:ext uri="{FF2B5EF4-FFF2-40B4-BE49-F238E27FC236}">
                <a16:creationId xmlns:a16="http://schemas.microsoft.com/office/drawing/2014/main" id="{42EABB11-0010-924A-B864-A952AF544F22}"/>
              </a:ext>
            </a:extLst>
          </p:cNvPr>
          <p:cNvSpPr txBox="1"/>
          <p:nvPr/>
        </p:nvSpPr>
        <p:spPr>
          <a:xfrm flipH="1">
            <a:off x="5386517" y="2361755"/>
            <a:ext cx="6257799" cy="429768"/>
          </a:xfrm>
          <a:prstGeom prst="round2DiagRect">
            <a:avLst/>
          </a:prstGeom>
          <a:solidFill>
            <a:srgbClr val="004C74"/>
          </a:solidFill>
        </p:spPr>
        <p:txBody>
          <a:bodyPr wrap="square" tIns="0" bIns="0" rtlCol="0" anchor="ctr">
            <a:noAutofit/>
          </a:bodyPr>
          <a:lstStyle/>
          <a:p>
            <a:pPr algn="ctr" defTabSz="609523">
              <a:defRPr/>
            </a:pPr>
            <a:r>
              <a:rPr lang="en-GB" sz="1600" b="1" kern="0">
                <a:solidFill>
                  <a:srgbClr val="FFFFFF"/>
                </a:solidFill>
                <a:latin typeface="Arial" panose="020B0604020202020204"/>
              </a:rPr>
              <a:t>Genomic instability</a:t>
            </a:r>
          </a:p>
        </p:txBody>
      </p:sp>
      <p:sp>
        <p:nvSpPr>
          <p:cNvPr id="7" name="TextBox 6">
            <a:extLst>
              <a:ext uri="{FF2B5EF4-FFF2-40B4-BE49-F238E27FC236}">
                <a16:creationId xmlns:a16="http://schemas.microsoft.com/office/drawing/2014/main" id="{F60BD062-BB51-DC43-882E-40BA02A95E2B}"/>
              </a:ext>
            </a:extLst>
          </p:cNvPr>
          <p:cNvSpPr txBox="1"/>
          <p:nvPr/>
        </p:nvSpPr>
        <p:spPr>
          <a:xfrm>
            <a:off x="6012643" y="4279052"/>
            <a:ext cx="1672237" cy="446276"/>
          </a:xfrm>
          <a:prstGeom prst="rect">
            <a:avLst/>
          </a:prstGeom>
          <a:noFill/>
        </p:spPr>
        <p:txBody>
          <a:bodyPr wrap="square" lIns="0" tIns="0" rIns="0" bIns="0" rtlCol="0" anchor="t" anchorCtr="0">
            <a:spAutoFit/>
          </a:bodyPr>
          <a:lstStyle/>
          <a:p>
            <a:pPr algn="ctr" defTabSz="457155">
              <a:defRPr/>
            </a:pPr>
            <a:r>
              <a:rPr lang="en-US" sz="1000" b="1" kern="600" spc="11">
                <a:solidFill>
                  <a:srgbClr val="004C74"/>
                </a:solidFill>
                <a:latin typeface="Arial" panose="020B0604020202020204"/>
                <a:cs typeface="Arial" panose="020B0604020202020204" pitchFamily="34" charset="0"/>
              </a:rPr>
              <a:t>Loss of heterozygosity </a:t>
            </a:r>
            <a:br>
              <a:rPr lang="en-US" sz="1000" b="1" kern="600" spc="11">
                <a:solidFill>
                  <a:srgbClr val="004C74"/>
                </a:solidFill>
                <a:latin typeface="Arial" panose="020B0604020202020204"/>
                <a:cs typeface="Arial" panose="020B0604020202020204" pitchFamily="34" charset="0"/>
              </a:rPr>
            </a:br>
            <a:r>
              <a:rPr lang="en-US" sz="1000" b="1" kern="600" spc="11">
                <a:solidFill>
                  <a:srgbClr val="004C74"/>
                </a:solidFill>
                <a:latin typeface="Arial" panose="020B0604020202020204"/>
                <a:cs typeface="Arial" panose="020B0604020202020204" pitchFamily="34" charset="0"/>
              </a:rPr>
              <a:t>(LOH)</a:t>
            </a:r>
            <a:endParaRPr lang="en-US" sz="1000" b="1" kern="600" spc="11" baseline="30000">
              <a:solidFill>
                <a:srgbClr val="004C74"/>
              </a:solidFill>
              <a:latin typeface="Arial" panose="020B0604020202020204"/>
              <a:cs typeface="Arial" panose="020B0604020202020204" pitchFamily="34" charset="0"/>
            </a:endParaRPr>
          </a:p>
          <a:p>
            <a:pPr algn="ctr" defTabSz="457155">
              <a:defRPr/>
            </a:pPr>
            <a:r>
              <a:rPr lang="en-US" sz="900" kern="600" spc="11">
                <a:solidFill>
                  <a:srgbClr val="004C74"/>
                </a:solidFill>
                <a:latin typeface="Arial" panose="020B0604020202020204"/>
                <a:cs typeface="Arial" panose="020B0604020202020204" pitchFamily="34" charset="0"/>
              </a:rPr>
              <a:t>Presence of a single allele</a:t>
            </a:r>
            <a:endParaRPr lang="en-US" sz="900" kern="600" spc="11" baseline="30000">
              <a:solidFill>
                <a:srgbClr val="004C74"/>
              </a:solidFill>
              <a:latin typeface="Arial" panose="020B0604020202020204"/>
              <a:cs typeface="Arial" panose="020B0604020202020204" pitchFamily="34" charset="0"/>
            </a:endParaRPr>
          </a:p>
        </p:txBody>
      </p:sp>
      <p:sp>
        <p:nvSpPr>
          <p:cNvPr id="8" name="TextBox 7">
            <a:extLst>
              <a:ext uri="{FF2B5EF4-FFF2-40B4-BE49-F238E27FC236}">
                <a16:creationId xmlns:a16="http://schemas.microsoft.com/office/drawing/2014/main" id="{046C8635-C9D4-E04A-B83B-5D81FF870358}"/>
              </a:ext>
            </a:extLst>
          </p:cNvPr>
          <p:cNvSpPr txBox="1"/>
          <p:nvPr/>
        </p:nvSpPr>
        <p:spPr>
          <a:xfrm>
            <a:off x="7792275" y="4279050"/>
            <a:ext cx="1672237" cy="723275"/>
          </a:xfrm>
          <a:prstGeom prst="rect">
            <a:avLst/>
          </a:prstGeom>
          <a:noFill/>
        </p:spPr>
        <p:txBody>
          <a:bodyPr wrap="square" lIns="0" tIns="0" rIns="0" bIns="0" rtlCol="0" anchor="t" anchorCtr="0">
            <a:spAutoFit/>
          </a:bodyPr>
          <a:lstStyle/>
          <a:p>
            <a:pPr algn="ctr" defTabSz="457155">
              <a:defRPr/>
            </a:pPr>
            <a:r>
              <a:rPr lang="en-US" sz="1000" b="1" kern="600" spc="11">
                <a:solidFill>
                  <a:srgbClr val="004C74"/>
                </a:solidFill>
                <a:latin typeface="Arial" panose="020B0604020202020204"/>
                <a:cs typeface="Arial" panose="020B0604020202020204" pitchFamily="34" charset="0"/>
              </a:rPr>
              <a:t>Telomeric allelic imbalance </a:t>
            </a:r>
            <a:br>
              <a:rPr lang="en-US" sz="1000" b="1" kern="600" spc="11">
                <a:solidFill>
                  <a:srgbClr val="004C74"/>
                </a:solidFill>
                <a:latin typeface="Arial" panose="020B0604020202020204"/>
                <a:cs typeface="Arial" panose="020B0604020202020204" pitchFamily="34" charset="0"/>
              </a:rPr>
            </a:br>
            <a:r>
              <a:rPr lang="en-US" sz="1000" b="1" kern="600" spc="11">
                <a:solidFill>
                  <a:srgbClr val="004C74"/>
                </a:solidFill>
                <a:latin typeface="Arial" panose="020B0604020202020204"/>
                <a:cs typeface="Arial" panose="020B0604020202020204" pitchFamily="34" charset="0"/>
              </a:rPr>
              <a:t>(TAI)</a:t>
            </a:r>
            <a:br>
              <a:rPr lang="en-US" sz="1000" b="1" kern="600" spc="11">
                <a:solidFill>
                  <a:srgbClr val="004C74"/>
                </a:solidFill>
                <a:latin typeface="Arial" panose="020B0604020202020204"/>
                <a:cs typeface="Arial" panose="020B0604020202020204" pitchFamily="34" charset="0"/>
              </a:rPr>
            </a:br>
            <a:r>
              <a:rPr lang="en-US" sz="900" kern="600" spc="11">
                <a:solidFill>
                  <a:srgbClr val="004C74"/>
                </a:solidFill>
                <a:latin typeface="Arial" panose="020B0604020202020204"/>
                <a:cs typeface="Arial" panose="020B0604020202020204" pitchFamily="34" charset="0"/>
              </a:rPr>
              <a:t>A discrepancy in the 1:1 allele ratio at the end of the chromosome (telomere)</a:t>
            </a:r>
            <a:endParaRPr lang="en-US" sz="900" kern="600" spc="11" baseline="30000">
              <a:solidFill>
                <a:srgbClr val="004C74"/>
              </a:solidFill>
              <a:latin typeface="Arial" panose="020B0604020202020204"/>
              <a:cs typeface="Arial" panose="020B0604020202020204" pitchFamily="34" charset="0"/>
            </a:endParaRPr>
          </a:p>
        </p:txBody>
      </p:sp>
      <p:sp>
        <p:nvSpPr>
          <p:cNvPr id="9" name="TextBox 8">
            <a:extLst>
              <a:ext uri="{FF2B5EF4-FFF2-40B4-BE49-F238E27FC236}">
                <a16:creationId xmlns:a16="http://schemas.microsoft.com/office/drawing/2014/main" id="{1192CEF9-5C0E-5C40-B62C-881277F67D62}"/>
              </a:ext>
            </a:extLst>
          </p:cNvPr>
          <p:cNvSpPr txBox="1"/>
          <p:nvPr/>
        </p:nvSpPr>
        <p:spPr>
          <a:xfrm>
            <a:off x="9656719" y="4279051"/>
            <a:ext cx="1856679" cy="861774"/>
          </a:xfrm>
          <a:prstGeom prst="rect">
            <a:avLst/>
          </a:prstGeom>
          <a:noFill/>
        </p:spPr>
        <p:txBody>
          <a:bodyPr wrap="square" lIns="0" tIns="0" rIns="0" bIns="0" rtlCol="0" anchor="t" anchorCtr="0">
            <a:spAutoFit/>
          </a:bodyPr>
          <a:lstStyle/>
          <a:p>
            <a:pPr algn="ctr" defTabSz="457155">
              <a:defRPr/>
            </a:pPr>
            <a:r>
              <a:rPr lang="en-US" sz="1000" b="1" kern="600" spc="11">
                <a:solidFill>
                  <a:srgbClr val="004C74"/>
                </a:solidFill>
                <a:latin typeface="Arial" panose="020B0604020202020204"/>
                <a:cs typeface="Arial" panose="020B0604020202020204" pitchFamily="34" charset="0"/>
              </a:rPr>
              <a:t>Large-scale state transitions</a:t>
            </a:r>
            <a:br>
              <a:rPr lang="en-US" sz="1000" b="1" kern="600" spc="11">
                <a:solidFill>
                  <a:srgbClr val="004C74"/>
                </a:solidFill>
                <a:latin typeface="Arial" panose="020B0604020202020204"/>
                <a:cs typeface="Arial" panose="020B0604020202020204" pitchFamily="34" charset="0"/>
              </a:rPr>
            </a:br>
            <a:r>
              <a:rPr lang="en-US" sz="1000" b="1" kern="600" spc="11">
                <a:solidFill>
                  <a:srgbClr val="004C74"/>
                </a:solidFill>
                <a:latin typeface="Arial" panose="020B0604020202020204"/>
                <a:cs typeface="Arial" panose="020B0604020202020204" pitchFamily="34" charset="0"/>
              </a:rPr>
              <a:t>(LST)</a:t>
            </a:r>
          </a:p>
          <a:p>
            <a:pPr algn="ctr" defTabSz="457155">
              <a:defRPr/>
            </a:pPr>
            <a:r>
              <a:rPr lang="en-US" sz="900" kern="600" spc="11">
                <a:solidFill>
                  <a:srgbClr val="004C74"/>
                </a:solidFill>
                <a:latin typeface="Arial" panose="020B0604020202020204"/>
                <a:cs typeface="Arial" panose="020B0604020202020204" pitchFamily="34" charset="0"/>
              </a:rPr>
              <a:t>Transition points between regions of abnormal and normal DNA or between two different regions of abnormality</a:t>
            </a:r>
          </a:p>
        </p:txBody>
      </p:sp>
      <p:sp>
        <p:nvSpPr>
          <p:cNvPr id="10" name="Freeform: Shape 56">
            <a:extLst>
              <a:ext uri="{FF2B5EF4-FFF2-40B4-BE49-F238E27FC236}">
                <a16:creationId xmlns:a16="http://schemas.microsoft.com/office/drawing/2014/main" id="{0084AA6F-9C4A-294F-9C43-864D79414AC9}"/>
              </a:ext>
            </a:extLst>
          </p:cNvPr>
          <p:cNvSpPr/>
          <p:nvPr/>
        </p:nvSpPr>
        <p:spPr>
          <a:xfrm>
            <a:off x="6424051" y="3297081"/>
            <a:ext cx="302959" cy="141323"/>
          </a:xfrm>
          <a:custGeom>
            <a:avLst/>
            <a:gdLst>
              <a:gd name="connsiteX0" fmla="*/ 91440 w 171450"/>
              <a:gd name="connsiteY0" fmla="*/ 21907 h 161925"/>
              <a:gd name="connsiteX1" fmla="*/ 124778 w 171450"/>
              <a:gd name="connsiteY1" fmla="*/ 166688 h 161925"/>
              <a:gd name="connsiteX2" fmla="*/ 175260 w 171450"/>
              <a:gd name="connsiteY2" fmla="*/ 87630 h 161925"/>
              <a:gd name="connsiteX3" fmla="*/ 87630 w 171450"/>
              <a:gd name="connsiteY3" fmla="*/ 0 h 161925"/>
              <a:gd name="connsiteX4" fmla="*/ 0 w 171450"/>
              <a:gd name="connsiteY4" fmla="*/ 87630 h 161925"/>
              <a:gd name="connsiteX5" fmla="*/ 57150 w 171450"/>
              <a:gd name="connsiteY5" fmla="*/ 169545 h 161925"/>
              <a:gd name="connsiteX6" fmla="*/ 91440 w 171450"/>
              <a:gd name="connsiteY6" fmla="*/ 2190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161925">
                <a:moveTo>
                  <a:pt x="91440" y="21907"/>
                </a:moveTo>
                <a:cubicBezTo>
                  <a:pt x="104775" y="21907"/>
                  <a:pt x="117158" y="78105"/>
                  <a:pt x="124778" y="166688"/>
                </a:cubicBezTo>
                <a:cubicBezTo>
                  <a:pt x="154305" y="152400"/>
                  <a:pt x="175260" y="122872"/>
                  <a:pt x="175260" y="87630"/>
                </a:cubicBezTo>
                <a:cubicBezTo>
                  <a:pt x="175260" y="39052"/>
                  <a:pt x="136208" y="0"/>
                  <a:pt x="87630" y="0"/>
                </a:cubicBezTo>
                <a:cubicBezTo>
                  <a:pt x="39053" y="0"/>
                  <a:pt x="0" y="39052"/>
                  <a:pt x="0" y="87630"/>
                </a:cubicBezTo>
                <a:cubicBezTo>
                  <a:pt x="0" y="124777"/>
                  <a:pt x="23813" y="157163"/>
                  <a:pt x="57150" y="169545"/>
                </a:cubicBezTo>
                <a:cubicBezTo>
                  <a:pt x="64770" y="79057"/>
                  <a:pt x="77153" y="21907"/>
                  <a:pt x="91440" y="21907"/>
                </a:cubicBezTo>
                <a:close/>
              </a:path>
            </a:pathLst>
          </a:custGeom>
          <a:no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11" name="Freeform: Shape 57">
            <a:extLst>
              <a:ext uri="{FF2B5EF4-FFF2-40B4-BE49-F238E27FC236}">
                <a16:creationId xmlns:a16="http://schemas.microsoft.com/office/drawing/2014/main" id="{F85C57DA-9E06-3E47-AD3B-FFB1C97B0A53}"/>
              </a:ext>
            </a:extLst>
          </p:cNvPr>
          <p:cNvSpPr/>
          <p:nvPr/>
        </p:nvSpPr>
        <p:spPr>
          <a:xfrm>
            <a:off x="6506525" y="2967051"/>
            <a:ext cx="151479" cy="349151"/>
          </a:xfrm>
          <a:custGeom>
            <a:avLst/>
            <a:gdLst>
              <a:gd name="connsiteX0" fmla="*/ 0 w 85725"/>
              <a:gd name="connsiteY0" fmla="*/ 200025 h 400050"/>
              <a:gd name="connsiteX1" fmla="*/ 44768 w 85725"/>
              <a:gd name="connsiteY1" fmla="*/ 0 h 400050"/>
              <a:gd name="connsiteX2" fmla="*/ 88583 w 85725"/>
              <a:gd name="connsiteY2" fmla="*/ 200025 h 400050"/>
              <a:gd name="connsiteX3" fmla="*/ 44768 w 85725"/>
              <a:gd name="connsiteY3" fmla="*/ 400050 h 400050"/>
              <a:gd name="connsiteX4" fmla="*/ 0 w 85725"/>
              <a:gd name="connsiteY4" fmla="*/ 200025 h 400050"/>
              <a:gd name="connsiteX5" fmla="*/ 0 w 85725"/>
              <a:gd name="connsiteY5" fmla="*/ 2000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400050">
                <a:moveTo>
                  <a:pt x="0" y="200025"/>
                </a:moveTo>
                <a:cubicBezTo>
                  <a:pt x="0" y="89535"/>
                  <a:pt x="20003" y="0"/>
                  <a:pt x="44768" y="0"/>
                </a:cubicBezTo>
                <a:cubicBezTo>
                  <a:pt x="69533" y="0"/>
                  <a:pt x="88583" y="89535"/>
                  <a:pt x="88583" y="200025"/>
                </a:cubicBezTo>
                <a:cubicBezTo>
                  <a:pt x="88583" y="310515"/>
                  <a:pt x="68580" y="400050"/>
                  <a:pt x="44768" y="400050"/>
                </a:cubicBezTo>
                <a:cubicBezTo>
                  <a:pt x="20955" y="400050"/>
                  <a:pt x="0" y="310515"/>
                  <a:pt x="0" y="200025"/>
                </a:cubicBezTo>
                <a:lnTo>
                  <a:pt x="0" y="200025"/>
                </a:ln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12" name="Freeform: Shape 58">
            <a:extLst>
              <a:ext uri="{FF2B5EF4-FFF2-40B4-BE49-F238E27FC236}">
                <a16:creationId xmlns:a16="http://schemas.microsoft.com/office/drawing/2014/main" id="{CE9E109F-D7CD-3F44-A8D5-A505584A3F01}"/>
              </a:ext>
            </a:extLst>
          </p:cNvPr>
          <p:cNvSpPr/>
          <p:nvPr/>
        </p:nvSpPr>
        <p:spPr>
          <a:xfrm>
            <a:off x="6508207" y="3503247"/>
            <a:ext cx="151479" cy="515415"/>
          </a:xfrm>
          <a:custGeom>
            <a:avLst/>
            <a:gdLst>
              <a:gd name="connsiteX0" fmla="*/ 4763 w 85725"/>
              <a:gd name="connsiteY0" fmla="*/ 1905 h 590550"/>
              <a:gd name="connsiteX1" fmla="*/ 0 w 85725"/>
              <a:gd name="connsiteY1" fmla="*/ 192405 h 590550"/>
              <a:gd name="connsiteX2" fmla="*/ 43815 w 85725"/>
              <a:gd name="connsiteY2" fmla="*/ 599123 h 590550"/>
              <a:gd name="connsiteX3" fmla="*/ 87630 w 85725"/>
              <a:gd name="connsiteY3" fmla="*/ 192405 h 590550"/>
              <a:gd name="connsiteX4" fmla="*/ 82868 w 85725"/>
              <a:gd name="connsiteY4" fmla="*/ 0 h 590550"/>
              <a:gd name="connsiteX5" fmla="*/ 40005 w 85725"/>
              <a:gd name="connsiteY5" fmla="*/ 5715 h 590550"/>
              <a:gd name="connsiteX6" fmla="*/ 4763 w 85725"/>
              <a:gd name="connsiteY6" fmla="*/ 190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590550">
                <a:moveTo>
                  <a:pt x="4763" y="1905"/>
                </a:moveTo>
                <a:cubicBezTo>
                  <a:pt x="1905" y="59055"/>
                  <a:pt x="0" y="123825"/>
                  <a:pt x="0" y="192405"/>
                </a:cubicBezTo>
                <a:cubicBezTo>
                  <a:pt x="0" y="417195"/>
                  <a:pt x="20003" y="599123"/>
                  <a:pt x="43815" y="599123"/>
                </a:cubicBezTo>
                <a:cubicBezTo>
                  <a:pt x="67628" y="599123"/>
                  <a:pt x="87630" y="417195"/>
                  <a:pt x="87630" y="192405"/>
                </a:cubicBezTo>
                <a:cubicBezTo>
                  <a:pt x="87630" y="122873"/>
                  <a:pt x="85725" y="57150"/>
                  <a:pt x="82868" y="0"/>
                </a:cubicBezTo>
                <a:cubicBezTo>
                  <a:pt x="69533" y="3810"/>
                  <a:pt x="55245" y="5715"/>
                  <a:pt x="40005" y="5715"/>
                </a:cubicBezTo>
                <a:cubicBezTo>
                  <a:pt x="27623" y="5715"/>
                  <a:pt x="16192" y="4763"/>
                  <a:pt x="4763" y="1905"/>
                </a:cubicBez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13" name="Freeform: Shape 59">
            <a:extLst>
              <a:ext uri="{FF2B5EF4-FFF2-40B4-BE49-F238E27FC236}">
                <a16:creationId xmlns:a16="http://schemas.microsoft.com/office/drawing/2014/main" id="{24741376-E478-6446-A409-5EEB8DF2B66C}"/>
              </a:ext>
            </a:extLst>
          </p:cNvPr>
          <p:cNvSpPr/>
          <p:nvPr/>
        </p:nvSpPr>
        <p:spPr>
          <a:xfrm>
            <a:off x="6525038" y="3316200"/>
            <a:ext cx="117817" cy="133011"/>
          </a:xfrm>
          <a:custGeom>
            <a:avLst/>
            <a:gdLst>
              <a:gd name="connsiteX0" fmla="*/ 67628 w 66675"/>
              <a:gd name="connsiteY0" fmla="*/ 144780 h 152400"/>
              <a:gd name="connsiteX1" fmla="*/ 34290 w 66675"/>
              <a:gd name="connsiteY1" fmla="*/ 0 h 152400"/>
              <a:gd name="connsiteX2" fmla="*/ 0 w 66675"/>
              <a:gd name="connsiteY2" fmla="*/ 147638 h 152400"/>
              <a:gd name="connsiteX3" fmla="*/ 30480 w 66675"/>
              <a:gd name="connsiteY3" fmla="*/ 153352 h 152400"/>
              <a:gd name="connsiteX4" fmla="*/ 67628 w 66675"/>
              <a:gd name="connsiteY4" fmla="*/ 14478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52400">
                <a:moveTo>
                  <a:pt x="67628" y="144780"/>
                </a:moveTo>
                <a:cubicBezTo>
                  <a:pt x="59055" y="56198"/>
                  <a:pt x="47625" y="0"/>
                  <a:pt x="34290" y="0"/>
                </a:cubicBezTo>
                <a:cubicBezTo>
                  <a:pt x="20003" y="0"/>
                  <a:pt x="7620" y="57150"/>
                  <a:pt x="0" y="147638"/>
                </a:cubicBezTo>
                <a:cubicBezTo>
                  <a:pt x="9525" y="151448"/>
                  <a:pt x="20003" y="153352"/>
                  <a:pt x="30480" y="153352"/>
                </a:cubicBezTo>
                <a:cubicBezTo>
                  <a:pt x="43815" y="153352"/>
                  <a:pt x="56197" y="149543"/>
                  <a:pt x="67628" y="144780"/>
                </a:cubicBez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14" name="Freeform: Shape 60">
            <a:extLst>
              <a:ext uri="{FF2B5EF4-FFF2-40B4-BE49-F238E27FC236}">
                <a16:creationId xmlns:a16="http://schemas.microsoft.com/office/drawing/2014/main" id="{907C04CC-C591-114D-9724-48E3C0EA4F6D}"/>
              </a:ext>
            </a:extLst>
          </p:cNvPr>
          <p:cNvSpPr/>
          <p:nvPr/>
        </p:nvSpPr>
        <p:spPr>
          <a:xfrm>
            <a:off x="6484643" y="3272971"/>
            <a:ext cx="185141" cy="91444"/>
          </a:xfrm>
          <a:custGeom>
            <a:avLst/>
            <a:gdLst>
              <a:gd name="connsiteX0" fmla="*/ 0 w 104775"/>
              <a:gd name="connsiteY0" fmla="*/ 52388 h 104775"/>
              <a:gd name="connsiteX1" fmla="*/ 56198 w 104775"/>
              <a:gd name="connsiteY1" fmla="*/ 0 h 104775"/>
              <a:gd name="connsiteX2" fmla="*/ 112395 w 104775"/>
              <a:gd name="connsiteY2" fmla="*/ 52388 h 104775"/>
              <a:gd name="connsiteX3" fmla="*/ 56198 w 104775"/>
              <a:gd name="connsiteY3" fmla="*/ 104775 h 104775"/>
              <a:gd name="connsiteX4" fmla="*/ 0 w 104775"/>
              <a:gd name="connsiteY4" fmla="*/ 52388 h 104775"/>
              <a:gd name="connsiteX5" fmla="*/ 0 w 104775"/>
              <a:gd name="connsiteY5" fmla="*/ 523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0" y="52388"/>
                </a:moveTo>
                <a:cubicBezTo>
                  <a:pt x="0" y="23813"/>
                  <a:pt x="25718" y="0"/>
                  <a:pt x="56198" y="0"/>
                </a:cubicBezTo>
                <a:cubicBezTo>
                  <a:pt x="86678" y="0"/>
                  <a:pt x="112395" y="23813"/>
                  <a:pt x="112395" y="52388"/>
                </a:cubicBezTo>
                <a:cubicBezTo>
                  <a:pt x="112395" y="80963"/>
                  <a:pt x="86678" y="104775"/>
                  <a:pt x="56198" y="104775"/>
                </a:cubicBezTo>
                <a:cubicBezTo>
                  <a:pt x="25718" y="104775"/>
                  <a:pt x="0" y="81915"/>
                  <a:pt x="0" y="52388"/>
                </a:cubicBezTo>
                <a:lnTo>
                  <a:pt x="0" y="52388"/>
                </a:lnTo>
                <a:close/>
              </a:path>
            </a:pathLst>
          </a:custGeom>
          <a:solidFill>
            <a:srgbClr val="38434B"/>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15" name="TextBox 14">
            <a:extLst>
              <a:ext uri="{FF2B5EF4-FFF2-40B4-BE49-F238E27FC236}">
                <a16:creationId xmlns:a16="http://schemas.microsoft.com/office/drawing/2014/main" id="{B63F17EA-4D58-5A4E-A4F9-0BF26669DE16}"/>
              </a:ext>
            </a:extLst>
          </p:cNvPr>
          <p:cNvSpPr txBox="1"/>
          <p:nvPr/>
        </p:nvSpPr>
        <p:spPr>
          <a:xfrm>
            <a:off x="848031" y="3633123"/>
            <a:ext cx="2566751" cy="523220"/>
          </a:xfrm>
          <a:prstGeom prst="rect">
            <a:avLst/>
          </a:prstGeom>
          <a:noFill/>
        </p:spPr>
        <p:txBody>
          <a:bodyPr wrap="square" rtlCol="0">
            <a:spAutoFit/>
          </a:bodyPr>
          <a:lstStyle/>
          <a:p>
            <a:pPr algn="ctr" defTabSz="914309">
              <a:defRPr/>
            </a:pPr>
            <a:r>
              <a:rPr lang="en-US" sz="1400" b="1">
                <a:solidFill>
                  <a:srgbClr val="004C74"/>
                </a:solidFill>
                <a:latin typeface="Arial" panose="020B0604020202020204"/>
              </a:rPr>
              <a:t>Presence of </a:t>
            </a:r>
            <a:br>
              <a:rPr lang="en-US" sz="1400" b="1">
                <a:solidFill>
                  <a:srgbClr val="004C74"/>
                </a:solidFill>
                <a:latin typeface="Arial" panose="020B0604020202020204"/>
              </a:rPr>
            </a:br>
            <a:r>
              <a:rPr lang="en-US" sz="1400" b="1">
                <a:solidFill>
                  <a:srgbClr val="004C74"/>
                </a:solidFill>
                <a:latin typeface="Arial" panose="020B0604020202020204"/>
              </a:rPr>
              <a:t>BRCA mutation</a:t>
            </a:r>
            <a:endParaRPr lang="en-US" sz="1400" b="1" baseline="30000">
              <a:solidFill>
                <a:srgbClr val="004C74"/>
              </a:solidFill>
              <a:latin typeface="Arial" panose="020B0604020202020204"/>
            </a:endParaRPr>
          </a:p>
        </p:txBody>
      </p:sp>
      <p:sp>
        <p:nvSpPr>
          <p:cNvPr id="16" name="TextBox 15">
            <a:extLst>
              <a:ext uri="{FF2B5EF4-FFF2-40B4-BE49-F238E27FC236}">
                <a16:creationId xmlns:a16="http://schemas.microsoft.com/office/drawing/2014/main" id="{37F9E341-752F-9E49-9D07-9FA097BF3326}"/>
              </a:ext>
            </a:extLst>
          </p:cNvPr>
          <p:cNvSpPr txBox="1"/>
          <p:nvPr/>
        </p:nvSpPr>
        <p:spPr>
          <a:xfrm>
            <a:off x="7733537" y="5510341"/>
            <a:ext cx="1792256" cy="321811"/>
          </a:xfrm>
          <a:prstGeom prst="roundRect">
            <a:avLst>
              <a:gd name="adj" fmla="val 50000"/>
            </a:avLst>
          </a:prstGeom>
          <a:solidFill>
            <a:srgbClr val="B2D233"/>
          </a:solidFill>
        </p:spPr>
        <p:txBody>
          <a:bodyPr wrap="square" rtlCol="0" anchor="ctr">
            <a:noAutofit/>
          </a:bodyPr>
          <a:lstStyle/>
          <a:p>
            <a:pPr algn="ctr" defTabSz="914309">
              <a:defRPr/>
            </a:pPr>
            <a:r>
              <a:rPr lang="en-GB" sz="1400" b="1" kern="0">
                <a:solidFill>
                  <a:srgbClr val="FFFFFF"/>
                </a:solidFill>
                <a:latin typeface="Arial" panose="020B0604020202020204"/>
              </a:rPr>
              <a:t>Score out of 100</a:t>
            </a:r>
            <a:r>
              <a:rPr lang="en-GB" sz="1400" b="1" kern="0" baseline="30000">
                <a:solidFill>
                  <a:srgbClr val="FFFFFF"/>
                </a:solidFill>
                <a:latin typeface="Arial" panose="020B0604020202020204"/>
              </a:rPr>
              <a:t>3</a:t>
            </a:r>
            <a:endParaRPr lang="en-US" sz="1400" b="1" kern="0" baseline="30000">
              <a:solidFill>
                <a:srgbClr val="FFFFFF"/>
              </a:solidFill>
              <a:latin typeface="Arial" panose="020B0604020202020204"/>
            </a:endParaRPr>
          </a:p>
        </p:txBody>
      </p:sp>
      <p:sp>
        <p:nvSpPr>
          <p:cNvPr id="17" name="TextBox 16">
            <a:extLst>
              <a:ext uri="{FF2B5EF4-FFF2-40B4-BE49-F238E27FC236}">
                <a16:creationId xmlns:a16="http://schemas.microsoft.com/office/drawing/2014/main" id="{FE02197C-3CEA-AB48-A37E-023C552B14E8}"/>
              </a:ext>
            </a:extLst>
          </p:cNvPr>
          <p:cNvSpPr txBox="1"/>
          <p:nvPr/>
        </p:nvSpPr>
        <p:spPr>
          <a:xfrm flipH="1">
            <a:off x="5205710" y="3090771"/>
            <a:ext cx="1003716" cy="938719"/>
          </a:xfrm>
          <a:prstGeom prst="rect">
            <a:avLst/>
          </a:prstGeom>
          <a:noFill/>
        </p:spPr>
        <p:txBody>
          <a:bodyPr wrap="square" rtlCol="0" anchor="ctr">
            <a:spAutoFit/>
          </a:bodyPr>
          <a:lstStyle/>
          <a:p>
            <a:pPr algn="r" defTabSz="609523">
              <a:defRPr/>
            </a:pPr>
            <a:r>
              <a:rPr lang="en-GB" sz="1100" b="1">
                <a:solidFill>
                  <a:srgbClr val="004C74"/>
                </a:solidFill>
                <a:latin typeface="Arial" panose="020B0604020202020204"/>
              </a:rPr>
              <a:t>Example:</a:t>
            </a:r>
            <a:r>
              <a:rPr lang="en-GB" sz="1100">
                <a:solidFill>
                  <a:srgbClr val="004C74"/>
                </a:solidFill>
                <a:latin typeface="Arial" panose="020B0604020202020204"/>
              </a:rPr>
              <a:t> Myriad </a:t>
            </a:r>
            <a:r>
              <a:rPr lang="en-GB" sz="1100" err="1">
                <a:solidFill>
                  <a:srgbClr val="004C74"/>
                </a:solidFill>
                <a:latin typeface="Arial" panose="020B0604020202020204"/>
              </a:rPr>
              <a:t>myChoice</a:t>
            </a:r>
            <a:r>
              <a:rPr lang="en-GB" sz="1100" baseline="30000">
                <a:solidFill>
                  <a:srgbClr val="004C74"/>
                </a:solidFill>
                <a:latin typeface="Arial" panose="020B0604020202020204"/>
              </a:rPr>
              <a:t>®</a:t>
            </a:r>
            <a:r>
              <a:rPr lang="en-GB" sz="1100">
                <a:solidFill>
                  <a:srgbClr val="004C74"/>
                </a:solidFill>
                <a:latin typeface="Arial" panose="020B0604020202020204"/>
              </a:rPr>
              <a:t> genomic instability</a:t>
            </a:r>
          </a:p>
        </p:txBody>
      </p:sp>
      <p:sp>
        <p:nvSpPr>
          <p:cNvPr id="18" name="Rectangle: Rounded Corners 68">
            <a:extLst>
              <a:ext uri="{FF2B5EF4-FFF2-40B4-BE49-F238E27FC236}">
                <a16:creationId xmlns:a16="http://schemas.microsoft.com/office/drawing/2014/main" id="{2CF9D0FB-5B3E-1D40-9645-D1DA3C738D02}"/>
              </a:ext>
            </a:extLst>
          </p:cNvPr>
          <p:cNvSpPr/>
          <p:nvPr/>
        </p:nvSpPr>
        <p:spPr>
          <a:xfrm>
            <a:off x="3253264" y="1763146"/>
            <a:ext cx="4480275" cy="431823"/>
          </a:xfrm>
          <a:prstGeom prst="round2DiagRect">
            <a:avLst/>
          </a:prstGeom>
          <a:solidFill>
            <a:srgbClr val="B2D233"/>
          </a:solidFill>
          <a:ln w="6350" cap="flat" cmpd="sng" algn="ctr">
            <a:noFill/>
            <a:prstDash val="solid"/>
            <a:miter lim="800000"/>
          </a:ln>
          <a:effectLst/>
        </p:spPr>
        <p:txBody>
          <a:bodyPr rtlCol="0" anchor="ctr"/>
          <a:lstStyle/>
          <a:p>
            <a:pPr algn="ctr" defTabSz="609523">
              <a:defRPr/>
            </a:pPr>
            <a:r>
              <a:rPr lang="en-GB" sz="1600" b="1" kern="0">
                <a:solidFill>
                  <a:srgbClr val="FFFFFF"/>
                </a:solidFill>
                <a:latin typeface="Arial" panose="020B0604020202020204"/>
              </a:rPr>
              <a:t>Testing in newly diagnosed ovarian cancer</a:t>
            </a:r>
            <a:endParaRPr lang="en-GB" sz="1600" b="1" kern="0" baseline="30000">
              <a:solidFill>
                <a:srgbClr val="FFFFFF"/>
              </a:solidFill>
              <a:latin typeface="Arial" panose="020B0604020202020204"/>
            </a:endParaRPr>
          </a:p>
        </p:txBody>
      </p:sp>
      <p:sp>
        <p:nvSpPr>
          <p:cNvPr id="19" name="Triangle 60">
            <a:extLst>
              <a:ext uri="{FF2B5EF4-FFF2-40B4-BE49-F238E27FC236}">
                <a16:creationId xmlns:a16="http://schemas.microsoft.com/office/drawing/2014/main" id="{5F4F9F17-5830-9240-B799-E146FA262EDE}"/>
              </a:ext>
            </a:extLst>
          </p:cNvPr>
          <p:cNvSpPr/>
          <p:nvPr/>
        </p:nvSpPr>
        <p:spPr>
          <a:xfrm rot="10800000">
            <a:off x="8309386" y="5145188"/>
            <a:ext cx="615575" cy="279400"/>
          </a:xfrm>
          <a:prstGeom prst="triangle">
            <a:avLst/>
          </a:prstGeom>
          <a:solidFill>
            <a:srgbClr val="004C74"/>
          </a:solidFill>
          <a:ln w="12700" cap="flat" cmpd="sng" algn="ctr">
            <a:noFill/>
            <a:prstDash val="solid"/>
            <a:miter lim="800000"/>
          </a:ln>
          <a:effectLst/>
        </p:spPr>
        <p:txBody>
          <a:bodyPr rtlCol="0" anchor="ctr"/>
          <a:lstStyle/>
          <a:p>
            <a:pPr algn="ctr" defTabSz="914332">
              <a:defRPr/>
            </a:pPr>
            <a:endParaRPr lang="en-US" sz="1600" kern="0">
              <a:solidFill>
                <a:srgbClr val="FFFFFF"/>
              </a:solidFill>
              <a:latin typeface="Arial" panose="020B0604020202020204"/>
            </a:endParaRPr>
          </a:p>
        </p:txBody>
      </p:sp>
      <p:sp>
        <p:nvSpPr>
          <p:cNvPr id="20" name="Triangle 63">
            <a:extLst>
              <a:ext uri="{FF2B5EF4-FFF2-40B4-BE49-F238E27FC236}">
                <a16:creationId xmlns:a16="http://schemas.microsoft.com/office/drawing/2014/main" id="{2E1A81CF-BB8F-3641-927D-0D4AACA832AC}"/>
              </a:ext>
            </a:extLst>
          </p:cNvPr>
          <p:cNvSpPr/>
          <p:nvPr/>
        </p:nvSpPr>
        <p:spPr>
          <a:xfrm rot="10800000">
            <a:off x="1802895" y="4335957"/>
            <a:ext cx="615575" cy="279400"/>
          </a:xfrm>
          <a:prstGeom prst="triangle">
            <a:avLst/>
          </a:prstGeom>
          <a:solidFill>
            <a:srgbClr val="004C74"/>
          </a:solidFill>
          <a:ln w="12700" cap="flat" cmpd="sng" algn="ctr">
            <a:noFill/>
            <a:prstDash val="solid"/>
            <a:miter lim="800000"/>
          </a:ln>
          <a:effectLst/>
        </p:spPr>
        <p:txBody>
          <a:bodyPr rtlCol="0" anchor="ctr"/>
          <a:lstStyle/>
          <a:p>
            <a:pPr algn="ctr" defTabSz="914332">
              <a:defRPr/>
            </a:pPr>
            <a:endParaRPr lang="en-US" sz="1600" kern="0">
              <a:solidFill>
                <a:srgbClr val="FFFFFF"/>
              </a:solidFill>
              <a:latin typeface="Arial" panose="020B0604020202020204"/>
            </a:endParaRPr>
          </a:p>
        </p:txBody>
      </p:sp>
      <p:sp>
        <p:nvSpPr>
          <p:cNvPr id="21" name="TextBox 20">
            <a:extLst>
              <a:ext uri="{FF2B5EF4-FFF2-40B4-BE49-F238E27FC236}">
                <a16:creationId xmlns:a16="http://schemas.microsoft.com/office/drawing/2014/main" id="{D4638A22-2E4F-504F-8B97-A26109E39B4B}"/>
              </a:ext>
            </a:extLst>
          </p:cNvPr>
          <p:cNvSpPr txBox="1"/>
          <p:nvPr/>
        </p:nvSpPr>
        <p:spPr>
          <a:xfrm>
            <a:off x="1302665" y="4733420"/>
            <a:ext cx="755431" cy="331411"/>
          </a:xfrm>
          <a:prstGeom prst="roundRect">
            <a:avLst>
              <a:gd name="adj" fmla="val 50000"/>
            </a:avLst>
          </a:prstGeom>
          <a:solidFill>
            <a:srgbClr val="B2D233"/>
          </a:solidFill>
        </p:spPr>
        <p:txBody>
          <a:bodyPr wrap="square" rtlCol="0" anchor="ctr">
            <a:noAutofit/>
          </a:bodyPr>
          <a:lstStyle/>
          <a:p>
            <a:pPr algn="ctr" defTabSz="914309">
              <a:defRPr/>
            </a:pPr>
            <a:r>
              <a:rPr lang="en-GB" sz="1400" b="1" kern="0">
                <a:solidFill>
                  <a:srgbClr val="FFFFFF"/>
                </a:solidFill>
                <a:latin typeface="Arial" panose="020B0604020202020204"/>
              </a:rPr>
              <a:t>Yes</a:t>
            </a:r>
            <a:endParaRPr lang="en-US" sz="1400" b="1" kern="0">
              <a:solidFill>
                <a:srgbClr val="FFFFFF"/>
              </a:solidFill>
              <a:latin typeface="Arial" panose="020B0604020202020204"/>
            </a:endParaRPr>
          </a:p>
        </p:txBody>
      </p:sp>
      <p:sp>
        <p:nvSpPr>
          <p:cNvPr id="22" name="TextBox 21">
            <a:extLst>
              <a:ext uri="{FF2B5EF4-FFF2-40B4-BE49-F238E27FC236}">
                <a16:creationId xmlns:a16="http://schemas.microsoft.com/office/drawing/2014/main" id="{B81297FB-92D6-8C45-97A9-F3027034FCA4}"/>
              </a:ext>
            </a:extLst>
          </p:cNvPr>
          <p:cNvSpPr txBox="1"/>
          <p:nvPr/>
        </p:nvSpPr>
        <p:spPr>
          <a:xfrm>
            <a:off x="2191035" y="4733420"/>
            <a:ext cx="755431" cy="331411"/>
          </a:xfrm>
          <a:prstGeom prst="roundRect">
            <a:avLst>
              <a:gd name="adj" fmla="val 50000"/>
            </a:avLst>
          </a:prstGeom>
          <a:solidFill>
            <a:srgbClr val="004C74">
              <a:lumMod val="50000"/>
              <a:lumOff val="50000"/>
            </a:srgbClr>
          </a:solidFill>
        </p:spPr>
        <p:txBody>
          <a:bodyPr wrap="square" rtlCol="0" anchor="ctr">
            <a:noAutofit/>
          </a:bodyPr>
          <a:lstStyle/>
          <a:p>
            <a:pPr algn="ctr" defTabSz="914309">
              <a:defRPr/>
            </a:pPr>
            <a:r>
              <a:rPr lang="en-GB" sz="1400" b="1" kern="0">
                <a:solidFill>
                  <a:srgbClr val="FFFFFF"/>
                </a:solidFill>
                <a:latin typeface="Arial" panose="020B0604020202020204"/>
              </a:rPr>
              <a:t>No</a:t>
            </a:r>
            <a:endParaRPr lang="en-US" sz="1400" b="1" kern="0">
              <a:solidFill>
                <a:srgbClr val="FFFFFF"/>
              </a:solidFill>
              <a:latin typeface="Arial" panose="020B0604020202020204"/>
            </a:endParaRPr>
          </a:p>
        </p:txBody>
      </p:sp>
      <p:grpSp>
        <p:nvGrpSpPr>
          <p:cNvPr id="23" name="Group 22">
            <a:extLst>
              <a:ext uri="{FF2B5EF4-FFF2-40B4-BE49-F238E27FC236}">
                <a16:creationId xmlns:a16="http://schemas.microsoft.com/office/drawing/2014/main" id="{C3DF68E3-A2EB-634D-BBC5-04DBF9A42EFB}"/>
              </a:ext>
            </a:extLst>
          </p:cNvPr>
          <p:cNvGrpSpPr/>
          <p:nvPr/>
        </p:nvGrpSpPr>
        <p:grpSpPr>
          <a:xfrm>
            <a:off x="940043" y="3085731"/>
            <a:ext cx="2313223" cy="452751"/>
            <a:chOff x="2172894" y="1764726"/>
            <a:chExt cx="8126675" cy="1557496"/>
          </a:xfrm>
        </p:grpSpPr>
        <p:pic>
          <p:nvPicPr>
            <p:cNvPr id="24" name="Picture 23" descr="A picture containing drawing&#10;&#10;Description automatically generated">
              <a:extLst>
                <a:ext uri="{FF2B5EF4-FFF2-40B4-BE49-F238E27FC236}">
                  <a16:creationId xmlns:a16="http://schemas.microsoft.com/office/drawing/2014/main" id="{485D6487-A938-9041-A12D-915C41CB0951}"/>
                </a:ext>
              </a:extLst>
            </p:cNvPr>
            <p:cNvPicPr>
              <a:picLocks noChangeAspect="1"/>
            </p:cNvPicPr>
            <p:nvPr/>
          </p:nvPicPr>
          <p:blipFill>
            <a:blip r:embed="rId3"/>
            <a:stretch>
              <a:fillRect/>
            </a:stretch>
          </p:blipFill>
          <p:spPr>
            <a:xfrm>
              <a:off x="2172894" y="2002276"/>
              <a:ext cx="8126675" cy="1319946"/>
            </a:xfrm>
            <a:prstGeom prst="rect">
              <a:avLst/>
            </a:prstGeom>
          </p:spPr>
        </p:pic>
        <p:pic>
          <p:nvPicPr>
            <p:cNvPr id="25" name="Picture 24" descr="A picture containing airplane&#10;&#10;Description automatically generated">
              <a:extLst>
                <a:ext uri="{FF2B5EF4-FFF2-40B4-BE49-F238E27FC236}">
                  <a16:creationId xmlns:a16="http://schemas.microsoft.com/office/drawing/2014/main" id="{719B5217-1654-3B47-90F3-330181CC816A}"/>
                </a:ext>
              </a:extLst>
            </p:cNvPr>
            <p:cNvPicPr>
              <a:picLocks noChangeAspect="1"/>
            </p:cNvPicPr>
            <p:nvPr/>
          </p:nvPicPr>
          <p:blipFill>
            <a:blip r:embed="rId4"/>
            <a:stretch>
              <a:fillRect/>
            </a:stretch>
          </p:blipFill>
          <p:spPr>
            <a:xfrm>
              <a:off x="5153717" y="1764726"/>
              <a:ext cx="737619" cy="734569"/>
            </a:xfrm>
            <a:prstGeom prst="rect">
              <a:avLst/>
            </a:prstGeom>
          </p:spPr>
        </p:pic>
      </p:grpSp>
      <p:cxnSp>
        <p:nvCxnSpPr>
          <p:cNvPr id="26" name="Connector: Elbow 105">
            <a:extLst>
              <a:ext uri="{FF2B5EF4-FFF2-40B4-BE49-F238E27FC236}">
                <a16:creationId xmlns:a16="http://schemas.microsoft.com/office/drawing/2014/main" id="{2934B3B7-08ED-EB4E-98F4-85B27FC89191}"/>
              </a:ext>
            </a:extLst>
          </p:cNvPr>
          <p:cNvCxnSpPr>
            <a:cxnSpLocks/>
            <a:stCxn id="18" idx="2"/>
          </p:cNvCxnSpPr>
          <p:nvPr/>
        </p:nvCxnSpPr>
        <p:spPr bwMode="auto">
          <a:xfrm rot="10800000" flipV="1">
            <a:off x="2134962" y="1979056"/>
            <a:ext cx="1118303" cy="382699"/>
          </a:xfrm>
          <a:prstGeom prst="bentConnector3">
            <a:avLst>
              <a:gd name="adj1" fmla="val 50000"/>
            </a:avLst>
          </a:prstGeom>
          <a:solidFill>
            <a:srgbClr val="004C74"/>
          </a:solidFill>
          <a:ln w="19050" cap="flat" cmpd="sng" algn="ctr">
            <a:solidFill>
              <a:srgbClr val="B2D234"/>
            </a:solidFill>
            <a:prstDash val="solid"/>
            <a:round/>
            <a:headEnd type="none" w="med" len="med"/>
            <a:tailEnd type="none" w="med" len="med"/>
          </a:ln>
          <a:effectLst/>
        </p:spPr>
      </p:cxnSp>
      <p:cxnSp>
        <p:nvCxnSpPr>
          <p:cNvPr id="27" name="Connector: Elbow 106">
            <a:extLst>
              <a:ext uri="{FF2B5EF4-FFF2-40B4-BE49-F238E27FC236}">
                <a16:creationId xmlns:a16="http://schemas.microsoft.com/office/drawing/2014/main" id="{53100A0A-3F3C-2349-BDD2-6F9D530E170C}"/>
              </a:ext>
            </a:extLst>
          </p:cNvPr>
          <p:cNvCxnSpPr>
            <a:cxnSpLocks/>
            <a:stCxn id="18" idx="0"/>
          </p:cNvCxnSpPr>
          <p:nvPr/>
        </p:nvCxnSpPr>
        <p:spPr bwMode="auto">
          <a:xfrm>
            <a:off x="7733539" y="1979057"/>
            <a:ext cx="781876" cy="382699"/>
          </a:xfrm>
          <a:prstGeom prst="bentConnector3">
            <a:avLst>
              <a:gd name="adj1" fmla="val 50000"/>
            </a:avLst>
          </a:prstGeom>
          <a:solidFill>
            <a:srgbClr val="004C74"/>
          </a:solidFill>
          <a:ln w="19050" cap="flat" cmpd="sng" algn="ctr">
            <a:solidFill>
              <a:srgbClr val="B2D234"/>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D44BBD0F-38D4-2C45-BF15-D7823D22F729}"/>
              </a:ext>
            </a:extLst>
          </p:cNvPr>
          <p:cNvGrpSpPr/>
          <p:nvPr/>
        </p:nvGrpSpPr>
        <p:grpSpPr>
          <a:xfrm>
            <a:off x="8739819" y="2975363"/>
            <a:ext cx="185141" cy="1055767"/>
            <a:chOff x="6944125" y="2967048"/>
            <a:chExt cx="185141" cy="1055767"/>
          </a:xfrm>
        </p:grpSpPr>
        <p:sp>
          <p:nvSpPr>
            <p:cNvPr id="29" name="Freeform: Shape 53">
              <a:extLst>
                <a:ext uri="{FF2B5EF4-FFF2-40B4-BE49-F238E27FC236}">
                  <a16:creationId xmlns:a16="http://schemas.microsoft.com/office/drawing/2014/main" id="{E9B983C1-69C1-A64C-B7B8-B5246B10DB09}"/>
                </a:ext>
              </a:extLst>
            </p:cNvPr>
            <p:cNvSpPr/>
            <p:nvPr/>
          </p:nvSpPr>
          <p:spPr>
            <a:xfrm>
              <a:off x="6966006" y="2967048"/>
              <a:ext cx="151479" cy="349151"/>
            </a:xfrm>
            <a:custGeom>
              <a:avLst/>
              <a:gdLst>
                <a:gd name="connsiteX0" fmla="*/ 0 w 85725"/>
                <a:gd name="connsiteY0" fmla="*/ 200025 h 400050"/>
                <a:gd name="connsiteX1" fmla="*/ 43815 w 85725"/>
                <a:gd name="connsiteY1" fmla="*/ 0 h 400050"/>
                <a:gd name="connsiteX2" fmla="*/ 87630 w 85725"/>
                <a:gd name="connsiteY2" fmla="*/ 200025 h 400050"/>
                <a:gd name="connsiteX3" fmla="*/ 43815 w 85725"/>
                <a:gd name="connsiteY3" fmla="*/ 400050 h 400050"/>
                <a:gd name="connsiteX4" fmla="*/ 0 w 85725"/>
                <a:gd name="connsiteY4" fmla="*/ 200025 h 400050"/>
                <a:gd name="connsiteX5" fmla="*/ 0 w 85725"/>
                <a:gd name="connsiteY5" fmla="*/ 2000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400050">
                  <a:moveTo>
                    <a:pt x="0" y="200025"/>
                  </a:moveTo>
                  <a:cubicBezTo>
                    <a:pt x="0" y="89535"/>
                    <a:pt x="20002" y="0"/>
                    <a:pt x="43815" y="0"/>
                  </a:cubicBezTo>
                  <a:cubicBezTo>
                    <a:pt x="67627" y="0"/>
                    <a:pt x="87630" y="89535"/>
                    <a:pt x="87630" y="200025"/>
                  </a:cubicBezTo>
                  <a:cubicBezTo>
                    <a:pt x="87630" y="310515"/>
                    <a:pt x="67627" y="400050"/>
                    <a:pt x="43815" y="400050"/>
                  </a:cubicBezTo>
                  <a:cubicBezTo>
                    <a:pt x="20002" y="400050"/>
                    <a:pt x="0" y="310515"/>
                    <a:pt x="0" y="200025"/>
                  </a:cubicBezTo>
                  <a:lnTo>
                    <a:pt x="0" y="200025"/>
                  </a:lnTo>
                  <a:close/>
                </a:path>
              </a:pathLst>
            </a:custGeom>
            <a:solidFill>
              <a:srgbClr val="AB4579"/>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30" name="Freeform: Shape 54">
              <a:extLst>
                <a:ext uri="{FF2B5EF4-FFF2-40B4-BE49-F238E27FC236}">
                  <a16:creationId xmlns:a16="http://schemas.microsoft.com/office/drawing/2014/main" id="{9DF99F7C-761E-2F41-9158-CA01ABB32525}"/>
                </a:ext>
              </a:extLst>
            </p:cNvPr>
            <p:cNvSpPr/>
            <p:nvPr/>
          </p:nvSpPr>
          <p:spPr>
            <a:xfrm>
              <a:off x="6966006" y="3316199"/>
              <a:ext cx="151479" cy="706616"/>
            </a:xfrm>
            <a:custGeom>
              <a:avLst/>
              <a:gdLst>
                <a:gd name="connsiteX0" fmla="*/ 0 w 85725"/>
                <a:gd name="connsiteY0" fmla="*/ 406717 h 809625"/>
                <a:gd name="connsiteX1" fmla="*/ 43815 w 85725"/>
                <a:gd name="connsiteY1" fmla="*/ 0 h 809625"/>
                <a:gd name="connsiteX2" fmla="*/ 87630 w 85725"/>
                <a:gd name="connsiteY2" fmla="*/ 406717 h 809625"/>
                <a:gd name="connsiteX3" fmla="*/ 43815 w 85725"/>
                <a:gd name="connsiteY3" fmla="*/ 813435 h 809625"/>
                <a:gd name="connsiteX4" fmla="*/ 0 w 85725"/>
                <a:gd name="connsiteY4" fmla="*/ 406717 h 809625"/>
                <a:gd name="connsiteX5" fmla="*/ 0 w 85725"/>
                <a:gd name="connsiteY5" fmla="*/ 406717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809625">
                  <a:moveTo>
                    <a:pt x="0" y="406717"/>
                  </a:moveTo>
                  <a:cubicBezTo>
                    <a:pt x="0" y="181927"/>
                    <a:pt x="20002" y="0"/>
                    <a:pt x="43815" y="0"/>
                  </a:cubicBezTo>
                  <a:cubicBezTo>
                    <a:pt x="67627" y="0"/>
                    <a:pt x="87630" y="181927"/>
                    <a:pt x="87630" y="406717"/>
                  </a:cubicBezTo>
                  <a:cubicBezTo>
                    <a:pt x="87630" y="631508"/>
                    <a:pt x="67627" y="813435"/>
                    <a:pt x="43815" y="813435"/>
                  </a:cubicBezTo>
                  <a:cubicBezTo>
                    <a:pt x="20002" y="813435"/>
                    <a:pt x="0" y="630555"/>
                    <a:pt x="0" y="406717"/>
                  </a:cubicBezTo>
                  <a:lnTo>
                    <a:pt x="0" y="406717"/>
                  </a:lnTo>
                  <a:close/>
                </a:path>
              </a:pathLst>
            </a:custGeom>
            <a:solidFill>
              <a:srgbClr val="AB4579"/>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31" name="Freeform: Shape 55">
              <a:extLst>
                <a:ext uri="{FF2B5EF4-FFF2-40B4-BE49-F238E27FC236}">
                  <a16:creationId xmlns:a16="http://schemas.microsoft.com/office/drawing/2014/main" id="{7C6D4289-8661-1B40-BF70-5CB270CF9BB1}"/>
                </a:ext>
              </a:extLst>
            </p:cNvPr>
            <p:cNvSpPr/>
            <p:nvPr/>
          </p:nvSpPr>
          <p:spPr>
            <a:xfrm>
              <a:off x="6944125" y="3272971"/>
              <a:ext cx="185141" cy="91444"/>
            </a:xfrm>
            <a:custGeom>
              <a:avLst/>
              <a:gdLst>
                <a:gd name="connsiteX0" fmla="*/ 0 w 104775"/>
                <a:gd name="connsiteY0" fmla="*/ 52388 h 104775"/>
                <a:gd name="connsiteX1" fmla="*/ 56197 w 104775"/>
                <a:gd name="connsiteY1" fmla="*/ 0 h 104775"/>
                <a:gd name="connsiteX2" fmla="*/ 112395 w 104775"/>
                <a:gd name="connsiteY2" fmla="*/ 52388 h 104775"/>
                <a:gd name="connsiteX3" fmla="*/ 56197 w 104775"/>
                <a:gd name="connsiteY3" fmla="*/ 104775 h 104775"/>
                <a:gd name="connsiteX4" fmla="*/ 0 w 104775"/>
                <a:gd name="connsiteY4" fmla="*/ 52388 h 104775"/>
                <a:gd name="connsiteX5" fmla="*/ 0 w 104775"/>
                <a:gd name="connsiteY5" fmla="*/ 523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0" y="52388"/>
                  </a:moveTo>
                  <a:cubicBezTo>
                    <a:pt x="0" y="23813"/>
                    <a:pt x="25717" y="0"/>
                    <a:pt x="56197" y="0"/>
                  </a:cubicBezTo>
                  <a:cubicBezTo>
                    <a:pt x="86678" y="0"/>
                    <a:pt x="112395" y="23813"/>
                    <a:pt x="112395" y="52388"/>
                  </a:cubicBezTo>
                  <a:cubicBezTo>
                    <a:pt x="112395" y="80963"/>
                    <a:pt x="86678" y="104775"/>
                    <a:pt x="56197" y="104775"/>
                  </a:cubicBezTo>
                  <a:cubicBezTo>
                    <a:pt x="25717" y="104775"/>
                    <a:pt x="0" y="81915"/>
                    <a:pt x="0" y="52388"/>
                  </a:cubicBezTo>
                  <a:lnTo>
                    <a:pt x="0" y="52388"/>
                  </a:lnTo>
                  <a:close/>
                </a:path>
              </a:pathLst>
            </a:custGeom>
            <a:solidFill>
              <a:srgbClr val="38434B"/>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grpSp>
      <p:grpSp>
        <p:nvGrpSpPr>
          <p:cNvPr id="32" name="Group 31">
            <a:extLst>
              <a:ext uri="{FF2B5EF4-FFF2-40B4-BE49-F238E27FC236}">
                <a16:creationId xmlns:a16="http://schemas.microsoft.com/office/drawing/2014/main" id="{F07E740A-75D5-FD48-AD2E-3785CFF85631}"/>
              </a:ext>
            </a:extLst>
          </p:cNvPr>
          <p:cNvGrpSpPr/>
          <p:nvPr/>
        </p:nvGrpSpPr>
        <p:grpSpPr>
          <a:xfrm>
            <a:off x="8280335" y="2975361"/>
            <a:ext cx="185141" cy="713515"/>
            <a:chOff x="6944125" y="2967048"/>
            <a:chExt cx="185141" cy="713515"/>
          </a:xfrm>
        </p:grpSpPr>
        <p:sp>
          <p:nvSpPr>
            <p:cNvPr id="33" name="Freeform: Shape 53">
              <a:extLst>
                <a:ext uri="{FF2B5EF4-FFF2-40B4-BE49-F238E27FC236}">
                  <a16:creationId xmlns:a16="http://schemas.microsoft.com/office/drawing/2014/main" id="{E993D6F6-8C2D-454C-86A5-DF0B80E2066F}"/>
                </a:ext>
              </a:extLst>
            </p:cNvPr>
            <p:cNvSpPr/>
            <p:nvPr/>
          </p:nvSpPr>
          <p:spPr>
            <a:xfrm>
              <a:off x="6966006" y="2967048"/>
              <a:ext cx="151479" cy="349151"/>
            </a:xfrm>
            <a:custGeom>
              <a:avLst/>
              <a:gdLst>
                <a:gd name="connsiteX0" fmla="*/ 0 w 85725"/>
                <a:gd name="connsiteY0" fmla="*/ 200025 h 400050"/>
                <a:gd name="connsiteX1" fmla="*/ 43815 w 85725"/>
                <a:gd name="connsiteY1" fmla="*/ 0 h 400050"/>
                <a:gd name="connsiteX2" fmla="*/ 87630 w 85725"/>
                <a:gd name="connsiteY2" fmla="*/ 200025 h 400050"/>
                <a:gd name="connsiteX3" fmla="*/ 43815 w 85725"/>
                <a:gd name="connsiteY3" fmla="*/ 400050 h 400050"/>
                <a:gd name="connsiteX4" fmla="*/ 0 w 85725"/>
                <a:gd name="connsiteY4" fmla="*/ 200025 h 400050"/>
                <a:gd name="connsiteX5" fmla="*/ 0 w 85725"/>
                <a:gd name="connsiteY5" fmla="*/ 2000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400050">
                  <a:moveTo>
                    <a:pt x="0" y="200025"/>
                  </a:moveTo>
                  <a:cubicBezTo>
                    <a:pt x="0" y="89535"/>
                    <a:pt x="20002" y="0"/>
                    <a:pt x="43815" y="0"/>
                  </a:cubicBezTo>
                  <a:cubicBezTo>
                    <a:pt x="67627" y="0"/>
                    <a:pt x="87630" y="89535"/>
                    <a:pt x="87630" y="200025"/>
                  </a:cubicBezTo>
                  <a:cubicBezTo>
                    <a:pt x="87630" y="310515"/>
                    <a:pt x="67627" y="400050"/>
                    <a:pt x="43815" y="400050"/>
                  </a:cubicBezTo>
                  <a:cubicBezTo>
                    <a:pt x="20002" y="400050"/>
                    <a:pt x="0" y="310515"/>
                    <a:pt x="0" y="200025"/>
                  </a:cubicBezTo>
                  <a:lnTo>
                    <a:pt x="0" y="200025"/>
                  </a:ln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34" name="Freeform: Shape 54">
              <a:extLst>
                <a:ext uri="{FF2B5EF4-FFF2-40B4-BE49-F238E27FC236}">
                  <a16:creationId xmlns:a16="http://schemas.microsoft.com/office/drawing/2014/main" id="{5C9D60FD-8A65-9C4F-9A15-ECDCF4733816}"/>
                </a:ext>
              </a:extLst>
            </p:cNvPr>
            <p:cNvSpPr/>
            <p:nvPr/>
          </p:nvSpPr>
          <p:spPr>
            <a:xfrm>
              <a:off x="6966006" y="3316148"/>
              <a:ext cx="152324" cy="364415"/>
            </a:xfrm>
            <a:custGeom>
              <a:avLst/>
              <a:gdLst>
                <a:gd name="connsiteX0" fmla="*/ 0 w 85725"/>
                <a:gd name="connsiteY0" fmla="*/ 406717 h 809625"/>
                <a:gd name="connsiteX1" fmla="*/ 43815 w 85725"/>
                <a:gd name="connsiteY1" fmla="*/ 0 h 809625"/>
                <a:gd name="connsiteX2" fmla="*/ 87630 w 85725"/>
                <a:gd name="connsiteY2" fmla="*/ 406717 h 809625"/>
                <a:gd name="connsiteX3" fmla="*/ 43815 w 85725"/>
                <a:gd name="connsiteY3" fmla="*/ 813435 h 809625"/>
                <a:gd name="connsiteX4" fmla="*/ 0 w 85725"/>
                <a:gd name="connsiteY4" fmla="*/ 406717 h 809625"/>
                <a:gd name="connsiteX5" fmla="*/ 0 w 85725"/>
                <a:gd name="connsiteY5" fmla="*/ 406717 h 809625"/>
                <a:gd name="connsiteX0" fmla="*/ 0 w 88834"/>
                <a:gd name="connsiteY0" fmla="*/ 406717 h 436844"/>
                <a:gd name="connsiteX1" fmla="*/ 43815 w 88834"/>
                <a:gd name="connsiteY1" fmla="*/ 0 h 436844"/>
                <a:gd name="connsiteX2" fmla="*/ 87630 w 88834"/>
                <a:gd name="connsiteY2" fmla="*/ 406717 h 436844"/>
                <a:gd name="connsiteX3" fmla="*/ 0 w 88834"/>
                <a:gd name="connsiteY3" fmla="*/ 406717 h 436844"/>
                <a:gd name="connsiteX4" fmla="*/ 0 w 88834"/>
                <a:gd name="connsiteY4" fmla="*/ 406717 h 436844"/>
                <a:gd name="connsiteX0" fmla="*/ 0 w 86203"/>
                <a:gd name="connsiteY0" fmla="*/ 406774 h 417539"/>
                <a:gd name="connsiteX1" fmla="*/ 43815 w 86203"/>
                <a:gd name="connsiteY1" fmla="*/ 57 h 417539"/>
                <a:gd name="connsiteX2" fmla="*/ 85200 w 86203"/>
                <a:gd name="connsiteY2" fmla="*/ 377261 h 417539"/>
                <a:gd name="connsiteX3" fmla="*/ 0 w 86203"/>
                <a:gd name="connsiteY3" fmla="*/ 406774 h 417539"/>
                <a:gd name="connsiteX4" fmla="*/ 0 w 86203"/>
                <a:gd name="connsiteY4" fmla="*/ 406774 h 41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3" h="417539">
                  <a:moveTo>
                    <a:pt x="0" y="406774"/>
                  </a:moveTo>
                  <a:cubicBezTo>
                    <a:pt x="0" y="181984"/>
                    <a:pt x="29615" y="4976"/>
                    <a:pt x="43815" y="57"/>
                  </a:cubicBezTo>
                  <a:cubicBezTo>
                    <a:pt x="58015" y="-4862"/>
                    <a:pt x="92503" y="309475"/>
                    <a:pt x="85200" y="377261"/>
                  </a:cubicBezTo>
                  <a:cubicBezTo>
                    <a:pt x="77898" y="445047"/>
                    <a:pt x="14605" y="406774"/>
                    <a:pt x="0" y="406774"/>
                  </a:cubicBezTo>
                  <a:lnTo>
                    <a:pt x="0" y="406774"/>
                  </a:ln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35" name="Freeform: Shape 55">
              <a:extLst>
                <a:ext uri="{FF2B5EF4-FFF2-40B4-BE49-F238E27FC236}">
                  <a16:creationId xmlns:a16="http://schemas.microsoft.com/office/drawing/2014/main" id="{740DA986-34BE-9848-97D1-AF20A3A911F8}"/>
                </a:ext>
              </a:extLst>
            </p:cNvPr>
            <p:cNvSpPr/>
            <p:nvPr/>
          </p:nvSpPr>
          <p:spPr>
            <a:xfrm>
              <a:off x="6944125" y="3272971"/>
              <a:ext cx="185141" cy="91444"/>
            </a:xfrm>
            <a:custGeom>
              <a:avLst/>
              <a:gdLst>
                <a:gd name="connsiteX0" fmla="*/ 0 w 104775"/>
                <a:gd name="connsiteY0" fmla="*/ 52388 h 104775"/>
                <a:gd name="connsiteX1" fmla="*/ 56197 w 104775"/>
                <a:gd name="connsiteY1" fmla="*/ 0 h 104775"/>
                <a:gd name="connsiteX2" fmla="*/ 112395 w 104775"/>
                <a:gd name="connsiteY2" fmla="*/ 52388 h 104775"/>
                <a:gd name="connsiteX3" fmla="*/ 56197 w 104775"/>
                <a:gd name="connsiteY3" fmla="*/ 104775 h 104775"/>
                <a:gd name="connsiteX4" fmla="*/ 0 w 104775"/>
                <a:gd name="connsiteY4" fmla="*/ 52388 h 104775"/>
                <a:gd name="connsiteX5" fmla="*/ 0 w 104775"/>
                <a:gd name="connsiteY5" fmla="*/ 523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0" y="52388"/>
                  </a:moveTo>
                  <a:cubicBezTo>
                    <a:pt x="0" y="23813"/>
                    <a:pt x="25717" y="0"/>
                    <a:pt x="56197" y="0"/>
                  </a:cubicBezTo>
                  <a:cubicBezTo>
                    <a:pt x="86678" y="0"/>
                    <a:pt x="112395" y="23813"/>
                    <a:pt x="112395" y="52388"/>
                  </a:cubicBezTo>
                  <a:cubicBezTo>
                    <a:pt x="112395" y="80963"/>
                    <a:pt x="86678" y="104775"/>
                    <a:pt x="56197" y="104775"/>
                  </a:cubicBezTo>
                  <a:cubicBezTo>
                    <a:pt x="25717" y="104775"/>
                    <a:pt x="0" y="81915"/>
                    <a:pt x="0" y="52388"/>
                  </a:cubicBezTo>
                  <a:lnTo>
                    <a:pt x="0" y="52388"/>
                  </a:lnTo>
                  <a:close/>
                </a:path>
              </a:pathLst>
            </a:custGeom>
            <a:solidFill>
              <a:srgbClr val="38434B"/>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grpSp>
      <p:grpSp>
        <p:nvGrpSpPr>
          <p:cNvPr id="36" name="Group 35">
            <a:extLst>
              <a:ext uri="{FF2B5EF4-FFF2-40B4-BE49-F238E27FC236}">
                <a16:creationId xmlns:a16="http://schemas.microsoft.com/office/drawing/2014/main" id="{E3EFCEF5-E15F-5D4E-80B3-ECD548636D08}"/>
              </a:ext>
            </a:extLst>
          </p:cNvPr>
          <p:cNvGrpSpPr/>
          <p:nvPr/>
        </p:nvGrpSpPr>
        <p:grpSpPr>
          <a:xfrm>
            <a:off x="6944127" y="2967051"/>
            <a:ext cx="185141" cy="1055767"/>
            <a:chOff x="6944125" y="2967048"/>
            <a:chExt cx="185141" cy="1055767"/>
          </a:xfrm>
        </p:grpSpPr>
        <p:sp>
          <p:nvSpPr>
            <p:cNvPr id="37" name="Freeform: Shape 53">
              <a:extLst>
                <a:ext uri="{FF2B5EF4-FFF2-40B4-BE49-F238E27FC236}">
                  <a16:creationId xmlns:a16="http://schemas.microsoft.com/office/drawing/2014/main" id="{68F819D9-6A80-BB43-A32E-627CA9C5BBEC}"/>
                </a:ext>
              </a:extLst>
            </p:cNvPr>
            <p:cNvSpPr/>
            <p:nvPr/>
          </p:nvSpPr>
          <p:spPr>
            <a:xfrm>
              <a:off x="6966006" y="2967048"/>
              <a:ext cx="151479" cy="349151"/>
            </a:xfrm>
            <a:custGeom>
              <a:avLst/>
              <a:gdLst>
                <a:gd name="connsiteX0" fmla="*/ 0 w 85725"/>
                <a:gd name="connsiteY0" fmla="*/ 200025 h 400050"/>
                <a:gd name="connsiteX1" fmla="*/ 43815 w 85725"/>
                <a:gd name="connsiteY1" fmla="*/ 0 h 400050"/>
                <a:gd name="connsiteX2" fmla="*/ 87630 w 85725"/>
                <a:gd name="connsiteY2" fmla="*/ 200025 h 400050"/>
                <a:gd name="connsiteX3" fmla="*/ 43815 w 85725"/>
                <a:gd name="connsiteY3" fmla="*/ 400050 h 400050"/>
                <a:gd name="connsiteX4" fmla="*/ 0 w 85725"/>
                <a:gd name="connsiteY4" fmla="*/ 200025 h 400050"/>
                <a:gd name="connsiteX5" fmla="*/ 0 w 85725"/>
                <a:gd name="connsiteY5" fmla="*/ 2000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400050">
                  <a:moveTo>
                    <a:pt x="0" y="200025"/>
                  </a:moveTo>
                  <a:cubicBezTo>
                    <a:pt x="0" y="89535"/>
                    <a:pt x="20002" y="0"/>
                    <a:pt x="43815" y="0"/>
                  </a:cubicBezTo>
                  <a:cubicBezTo>
                    <a:pt x="67627" y="0"/>
                    <a:pt x="87630" y="89535"/>
                    <a:pt x="87630" y="200025"/>
                  </a:cubicBezTo>
                  <a:cubicBezTo>
                    <a:pt x="87630" y="310515"/>
                    <a:pt x="67627" y="400050"/>
                    <a:pt x="43815" y="400050"/>
                  </a:cubicBezTo>
                  <a:cubicBezTo>
                    <a:pt x="20002" y="400050"/>
                    <a:pt x="0" y="310515"/>
                    <a:pt x="0" y="200025"/>
                  </a:cubicBezTo>
                  <a:lnTo>
                    <a:pt x="0" y="200025"/>
                  </a:lnTo>
                  <a:close/>
                </a:path>
              </a:pathLst>
            </a:custGeom>
            <a:solidFill>
              <a:srgbClr val="AB4579"/>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38" name="Freeform: Shape 54">
              <a:extLst>
                <a:ext uri="{FF2B5EF4-FFF2-40B4-BE49-F238E27FC236}">
                  <a16:creationId xmlns:a16="http://schemas.microsoft.com/office/drawing/2014/main" id="{17DBB25F-0C91-7746-A33B-03648A833AB9}"/>
                </a:ext>
              </a:extLst>
            </p:cNvPr>
            <p:cNvSpPr/>
            <p:nvPr/>
          </p:nvSpPr>
          <p:spPr>
            <a:xfrm>
              <a:off x="6966006" y="3316199"/>
              <a:ext cx="151479" cy="706616"/>
            </a:xfrm>
            <a:custGeom>
              <a:avLst/>
              <a:gdLst>
                <a:gd name="connsiteX0" fmla="*/ 0 w 85725"/>
                <a:gd name="connsiteY0" fmla="*/ 406717 h 809625"/>
                <a:gd name="connsiteX1" fmla="*/ 43815 w 85725"/>
                <a:gd name="connsiteY1" fmla="*/ 0 h 809625"/>
                <a:gd name="connsiteX2" fmla="*/ 87630 w 85725"/>
                <a:gd name="connsiteY2" fmla="*/ 406717 h 809625"/>
                <a:gd name="connsiteX3" fmla="*/ 43815 w 85725"/>
                <a:gd name="connsiteY3" fmla="*/ 813435 h 809625"/>
                <a:gd name="connsiteX4" fmla="*/ 0 w 85725"/>
                <a:gd name="connsiteY4" fmla="*/ 406717 h 809625"/>
                <a:gd name="connsiteX5" fmla="*/ 0 w 85725"/>
                <a:gd name="connsiteY5" fmla="*/ 406717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809625">
                  <a:moveTo>
                    <a:pt x="0" y="406717"/>
                  </a:moveTo>
                  <a:cubicBezTo>
                    <a:pt x="0" y="181927"/>
                    <a:pt x="20002" y="0"/>
                    <a:pt x="43815" y="0"/>
                  </a:cubicBezTo>
                  <a:cubicBezTo>
                    <a:pt x="67627" y="0"/>
                    <a:pt x="87630" y="181927"/>
                    <a:pt x="87630" y="406717"/>
                  </a:cubicBezTo>
                  <a:cubicBezTo>
                    <a:pt x="87630" y="631508"/>
                    <a:pt x="67627" y="813435"/>
                    <a:pt x="43815" y="813435"/>
                  </a:cubicBezTo>
                  <a:cubicBezTo>
                    <a:pt x="20002" y="813435"/>
                    <a:pt x="0" y="630555"/>
                    <a:pt x="0" y="406717"/>
                  </a:cubicBezTo>
                  <a:lnTo>
                    <a:pt x="0" y="406717"/>
                  </a:lnTo>
                  <a:close/>
                </a:path>
              </a:pathLst>
            </a:custGeom>
            <a:solidFill>
              <a:srgbClr val="AB4579"/>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39" name="Freeform: Shape 55">
              <a:extLst>
                <a:ext uri="{FF2B5EF4-FFF2-40B4-BE49-F238E27FC236}">
                  <a16:creationId xmlns:a16="http://schemas.microsoft.com/office/drawing/2014/main" id="{68E606C1-AC74-2546-9439-7761DE1B5B67}"/>
                </a:ext>
              </a:extLst>
            </p:cNvPr>
            <p:cNvSpPr/>
            <p:nvPr/>
          </p:nvSpPr>
          <p:spPr>
            <a:xfrm>
              <a:off x="6944125" y="3272971"/>
              <a:ext cx="185141" cy="91444"/>
            </a:xfrm>
            <a:custGeom>
              <a:avLst/>
              <a:gdLst>
                <a:gd name="connsiteX0" fmla="*/ 0 w 104775"/>
                <a:gd name="connsiteY0" fmla="*/ 52388 h 104775"/>
                <a:gd name="connsiteX1" fmla="*/ 56197 w 104775"/>
                <a:gd name="connsiteY1" fmla="*/ 0 h 104775"/>
                <a:gd name="connsiteX2" fmla="*/ 112395 w 104775"/>
                <a:gd name="connsiteY2" fmla="*/ 52388 h 104775"/>
                <a:gd name="connsiteX3" fmla="*/ 56197 w 104775"/>
                <a:gd name="connsiteY3" fmla="*/ 104775 h 104775"/>
                <a:gd name="connsiteX4" fmla="*/ 0 w 104775"/>
                <a:gd name="connsiteY4" fmla="*/ 52388 h 104775"/>
                <a:gd name="connsiteX5" fmla="*/ 0 w 104775"/>
                <a:gd name="connsiteY5" fmla="*/ 523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0" y="52388"/>
                  </a:moveTo>
                  <a:cubicBezTo>
                    <a:pt x="0" y="23813"/>
                    <a:pt x="25717" y="0"/>
                    <a:pt x="56197" y="0"/>
                  </a:cubicBezTo>
                  <a:cubicBezTo>
                    <a:pt x="86678" y="0"/>
                    <a:pt x="112395" y="23813"/>
                    <a:pt x="112395" y="52388"/>
                  </a:cubicBezTo>
                  <a:cubicBezTo>
                    <a:pt x="112395" y="80963"/>
                    <a:pt x="86678" y="104775"/>
                    <a:pt x="56197" y="104775"/>
                  </a:cubicBezTo>
                  <a:cubicBezTo>
                    <a:pt x="25717" y="104775"/>
                    <a:pt x="0" y="81915"/>
                    <a:pt x="0" y="52388"/>
                  </a:cubicBezTo>
                  <a:lnTo>
                    <a:pt x="0" y="52388"/>
                  </a:lnTo>
                  <a:close/>
                </a:path>
              </a:pathLst>
            </a:custGeom>
            <a:solidFill>
              <a:srgbClr val="38434B"/>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grpSp>
      <p:sp>
        <p:nvSpPr>
          <p:cNvPr id="40" name="Freeform: Shape 53">
            <a:extLst>
              <a:ext uri="{FF2B5EF4-FFF2-40B4-BE49-F238E27FC236}">
                <a16:creationId xmlns:a16="http://schemas.microsoft.com/office/drawing/2014/main" id="{6DCD9006-CA06-404F-864E-93A169D8B6B0}"/>
              </a:ext>
            </a:extLst>
          </p:cNvPr>
          <p:cNvSpPr/>
          <p:nvPr/>
        </p:nvSpPr>
        <p:spPr>
          <a:xfrm>
            <a:off x="10266967" y="2981051"/>
            <a:ext cx="151479" cy="349151"/>
          </a:xfrm>
          <a:custGeom>
            <a:avLst/>
            <a:gdLst>
              <a:gd name="connsiteX0" fmla="*/ 0 w 85725"/>
              <a:gd name="connsiteY0" fmla="*/ 200025 h 400050"/>
              <a:gd name="connsiteX1" fmla="*/ 43815 w 85725"/>
              <a:gd name="connsiteY1" fmla="*/ 0 h 400050"/>
              <a:gd name="connsiteX2" fmla="*/ 87630 w 85725"/>
              <a:gd name="connsiteY2" fmla="*/ 200025 h 400050"/>
              <a:gd name="connsiteX3" fmla="*/ 43815 w 85725"/>
              <a:gd name="connsiteY3" fmla="*/ 400050 h 400050"/>
              <a:gd name="connsiteX4" fmla="*/ 0 w 85725"/>
              <a:gd name="connsiteY4" fmla="*/ 200025 h 400050"/>
              <a:gd name="connsiteX5" fmla="*/ 0 w 85725"/>
              <a:gd name="connsiteY5" fmla="*/ 2000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400050">
                <a:moveTo>
                  <a:pt x="0" y="200025"/>
                </a:moveTo>
                <a:cubicBezTo>
                  <a:pt x="0" y="89535"/>
                  <a:pt x="20002" y="0"/>
                  <a:pt x="43815" y="0"/>
                </a:cubicBezTo>
                <a:cubicBezTo>
                  <a:pt x="67627" y="0"/>
                  <a:pt x="87630" y="89535"/>
                  <a:pt x="87630" y="200025"/>
                </a:cubicBezTo>
                <a:cubicBezTo>
                  <a:pt x="87630" y="310515"/>
                  <a:pt x="67627" y="400050"/>
                  <a:pt x="43815" y="400050"/>
                </a:cubicBezTo>
                <a:cubicBezTo>
                  <a:pt x="20002" y="400050"/>
                  <a:pt x="0" y="310515"/>
                  <a:pt x="0" y="200025"/>
                </a:cubicBezTo>
                <a:lnTo>
                  <a:pt x="0" y="200025"/>
                </a:lnTo>
                <a:close/>
              </a:path>
            </a:pathLst>
          </a:custGeom>
          <a:solidFill>
            <a:srgbClr val="AB4579"/>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41" name="Freeform: Shape 54">
            <a:extLst>
              <a:ext uri="{FF2B5EF4-FFF2-40B4-BE49-F238E27FC236}">
                <a16:creationId xmlns:a16="http://schemas.microsoft.com/office/drawing/2014/main" id="{E6237B28-5447-A148-9147-0F7715BB2A79}"/>
              </a:ext>
            </a:extLst>
          </p:cNvPr>
          <p:cNvSpPr/>
          <p:nvPr/>
        </p:nvSpPr>
        <p:spPr>
          <a:xfrm>
            <a:off x="10266967" y="3330202"/>
            <a:ext cx="151479" cy="887865"/>
          </a:xfrm>
          <a:custGeom>
            <a:avLst/>
            <a:gdLst>
              <a:gd name="connsiteX0" fmla="*/ 0 w 85725"/>
              <a:gd name="connsiteY0" fmla="*/ 406717 h 809625"/>
              <a:gd name="connsiteX1" fmla="*/ 43815 w 85725"/>
              <a:gd name="connsiteY1" fmla="*/ 0 h 809625"/>
              <a:gd name="connsiteX2" fmla="*/ 87630 w 85725"/>
              <a:gd name="connsiteY2" fmla="*/ 406717 h 809625"/>
              <a:gd name="connsiteX3" fmla="*/ 43815 w 85725"/>
              <a:gd name="connsiteY3" fmla="*/ 813435 h 809625"/>
              <a:gd name="connsiteX4" fmla="*/ 0 w 85725"/>
              <a:gd name="connsiteY4" fmla="*/ 406717 h 809625"/>
              <a:gd name="connsiteX5" fmla="*/ 0 w 85725"/>
              <a:gd name="connsiteY5" fmla="*/ 406717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809625">
                <a:moveTo>
                  <a:pt x="0" y="406717"/>
                </a:moveTo>
                <a:cubicBezTo>
                  <a:pt x="0" y="181927"/>
                  <a:pt x="20002" y="0"/>
                  <a:pt x="43815" y="0"/>
                </a:cubicBezTo>
                <a:cubicBezTo>
                  <a:pt x="67627" y="0"/>
                  <a:pt x="87630" y="181927"/>
                  <a:pt x="87630" y="406717"/>
                </a:cubicBezTo>
                <a:cubicBezTo>
                  <a:pt x="87630" y="631508"/>
                  <a:pt x="67627" y="813435"/>
                  <a:pt x="43815" y="813435"/>
                </a:cubicBezTo>
                <a:cubicBezTo>
                  <a:pt x="20002" y="813435"/>
                  <a:pt x="0" y="630555"/>
                  <a:pt x="0" y="406717"/>
                </a:cubicBezTo>
                <a:lnTo>
                  <a:pt x="0" y="406717"/>
                </a:lnTo>
                <a:close/>
              </a:path>
            </a:pathLst>
          </a:custGeom>
          <a:solidFill>
            <a:srgbClr val="AB4579"/>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42" name="Freeform: Shape 53">
            <a:extLst>
              <a:ext uri="{FF2B5EF4-FFF2-40B4-BE49-F238E27FC236}">
                <a16:creationId xmlns:a16="http://schemas.microsoft.com/office/drawing/2014/main" id="{98039028-1369-B441-97B1-BE692518D6BB}"/>
              </a:ext>
            </a:extLst>
          </p:cNvPr>
          <p:cNvSpPr/>
          <p:nvPr/>
        </p:nvSpPr>
        <p:spPr>
          <a:xfrm>
            <a:off x="10719882" y="2981021"/>
            <a:ext cx="151479" cy="349151"/>
          </a:xfrm>
          <a:custGeom>
            <a:avLst/>
            <a:gdLst>
              <a:gd name="connsiteX0" fmla="*/ 0 w 85725"/>
              <a:gd name="connsiteY0" fmla="*/ 200025 h 400050"/>
              <a:gd name="connsiteX1" fmla="*/ 43815 w 85725"/>
              <a:gd name="connsiteY1" fmla="*/ 0 h 400050"/>
              <a:gd name="connsiteX2" fmla="*/ 87630 w 85725"/>
              <a:gd name="connsiteY2" fmla="*/ 200025 h 400050"/>
              <a:gd name="connsiteX3" fmla="*/ 43815 w 85725"/>
              <a:gd name="connsiteY3" fmla="*/ 400050 h 400050"/>
              <a:gd name="connsiteX4" fmla="*/ 0 w 85725"/>
              <a:gd name="connsiteY4" fmla="*/ 200025 h 400050"/>
              <a:gd name="connsiteX5" fmla="*/ 0 w 85725"/>
              <a:gd name="connsiteY5" fmla="*/ 2000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400050">
                <a:moveTo>
                  <a:pt x="0" y="200025"/>
                </a:moveTo>
                <a:cubicBezTo>
                  <a:pt x="0" y="89535"/>
                  <a:pt x="20002" y="0"/>
                  <a:pt x="43815" y="0"/>
                </a:cubicBezTo>
                <a:cubicBezTo>
                  <a:pt x="67627" y="0"/>
                  <a:pt x="87630" y="89535"/>
                  <a:pt x="87630" y="200025"/>
                </a:cubicBezTo>
                <a:cubicBezTo>
                  <a:pt x="87630" y="310515"/>
                  <a:pt x="67627" y="400050"/>
                  <a:pt x="43815" y="400050"/>
                </a:cubicBezTo>
                <a:cubicBezTo>
                  <a:pt x="20002" y="400050"/>
                  <a:pt x="0" y="310515"/>
                  <a:pt x="0" y="200025"/>
                </a:cubicBezTo>
                <a:lnTo>
                  <a:pt x="0" y="200025"/>
                </a:ln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43" name="Freeform: Shape 54">
            <a:extLst>
              <a:ext uri="{FF2B5EF4-FFF2-40B4-BE49-F238E27FC236}">
                <a16:creationId xmlns:a16="http://schemas.microsoft.com/office/drawing/2014/main" id="{CBB260A0-DAD7-4E4D-A3E5-87F763665FDD}"/>
              </a:ext>
            </a:extLst>
          </p:cNvPr>
          <p:cNvSpPr/>
          <p:nvPr/>
        </p:nvSpPr>
        <p:spPr>
          <a:xfrm>
            <a:off x="10719882" y="3330171"/>
            <a:ext cx="151479" cy="763932"/>
          </a:xfrm>
          <a:custGeom>
            <a:avLst/>
            <a:gdLst>
              <a:gd name="connsiteX0" fmla="*/ 0 w 85725"/>
              <a:gd name="connsiteY0" fmla="*/ 406717 h 809625"/>
              <a:gd name="connsiteX1" fmla="*/ 43815 w 85725"/>
              <a:gd name="connsiteY1" fmla="*/ 0 h 809625"/>
              <a:gd name="connsiteX2" fmla="*/ 87630 w 85725"/>
              <a:gd name="connsiteY2" fmla="*/ 406717 h 809625"/>
              <a:gd name="connsiteX3" fmla="*/ 43815 w 85725"/>
              <a:gd name="connsiteY3" fmla="*/ 813435 h 809625"/>
              <a:gd name="connsiteX4" fmla="*/ 0 w 85725"/>
              <a:gd name="connsiteY4" fmla="*/ 406717 h 809625"/>
              <a:gd name="connsiteX5" fmla="*/ 0 w 85725"/>
              <a:gd name="connsiteY5" fmla="*/ 406717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809625">
                <a:moveTo>
                  <a:pt x="0" y="406717"/>
                </a:moveTo>
                <a:cubicBezTo>
                  <a:pt x="0" y="181927"/>
                  <a:pt x="20002" y="0"/>
                  <a:pt x="43815" y="0"/>
                </a:cubicBezTo>
                <a:cubicBezTo>
                  <a:pt x="67627" y="0"/>
                  <a:pt x="87630" y="181927"/>
                  <a:pt x="87630" y="406717"/>
                </a:cubicBezTo>
                <a:cubicBezTo>
                  <a:pt x="87630" y="631508"/>
                  <a:pt x="67627" y="813435"/>
                  <a:pt x="43815" y="813435"/>
                </a:cubicBezTo>
                <a:cubicBezTo>
                  <a:pt x="20002" y="813435"/>
                  <a:pt x="0" y="630555"/>
                  <a:pt x="0" y="406717"/>
                </a:cubicBezTo>
                <a:lnTo>
                  <a:pt x="0" y="406717"/>
                </a:lnTo>
                <a:close/>
              </a:path>
            </a:pathLst>
          </a:custGeom>
          <a:solidFill>
            <a:srgbClr val="A089AA"/>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grpSp>
        <p:nvGrpSpPr>
          <p:cNvPr id="44" name="Graphic 80">
            <a:extLst>
              <a:ext uri="{FF2B5EF4-FFF2-40B4-BE49-F238E27FC236}">
                <a16:creationId xmlns:a16="http://schemas.microsoft.com/office/drawing/2014/main" id="{9BC97A91-639D-3E40-9966-DD82B20795AD}"/>
              </a:ext>
            </a:extLst>
          </p:cNvPr>
          <p:cNvGrpSpPr/>
          <p:nvPr/>
        </p:nvGrpSpPr>
        <p:grpSpPr>
          <a:xfrm>
            <a:off x="10266480" y="3324464"/>
            <a:ext cx="604881" cy="378361"/>
            <a:chOff x="11042137" y="3763642"/>
            <a:chExt cx="605369" cy="338935"/>
          </a:xfrm>
        </p:grpSpPr>
        <p:grpSp>
          <p:nvGrpSpPr>
            <p:cNvPr id="45" name="Graphic 80">
              <a:extLst>
                <a:ext uri="{FF2B5EF4-FFF2-40B4-BE49-F238E27FC236}">
                  <a16:creationId xmlns:a16="http://schemas.microsoft.com/office/drawing/2014/main" id="{74F55191-F952-B141-9C3C-90D5FC7C5AAA}"/>
                </a:ext>
              </a:extLst>
            </p:cNvPr>
            <p:cNvGrpSpPr/>
            <p:nvPr/>
          </p:nvGrpSpPr>
          <p:grpSpPr>
            <a:xfrm>
              <a:off x="11042137" y="3763642"/>
              <a:ext cx="161671" cy="338935"/>
              <a:chOff x="11042137" y="3763642"/>
              <a:chExt cx="161671" cy="338935"/>
            </a:xfrm>
          </p:grpSpPr>
          <p:sp>
            <p:nvSpPr>
              <p:cNvPr id="69" name="Freeform 7">
                <a:extLst>
                  <a:ext uri="{FF2B5EF4-FFF2-40B4-BE49-F238E27FC236}">
                    <a16:creationId xmlns:a16="http://schemas.microsoft.com/office/drawing/2014/main" id="{906EB68E-0B6A-7547-8000-CC07427000C5}"/>
                  </a:ext>
                </a:extLst>
              </p:cNvPr>
              <p:cNvSpPr/>
              <p:nvPr/>
            </p:nvSpPr>
            <p:spPr>
              <a:xfrm>
                <a:off x="11070878" y="3821314"/>
                <a:ext cx="102391" cy="33223"/>
              </a:xfrm>
              <a:custGeom>
                <a:avLst/>
                <a:gdLst>
                  <a:gd name="connsiteX0" fmla="*/ 102392 w 102391"/>
                  <a:gd name="connsiteY0" fmla="*/ 32829 h 33223"/>
                  <a:gd name="connsiteX1" fmla="*/ 93410 w 102391"/>
                  <a:gd name="connsiteY1" fmla="*/ 0 h 33223"/>
                  <a:gd name="connsiteX2" fmla="*/ 43112 w 102391"/>
                  <a:gd name="connsiteY2" fmla="*/ 887 h 33223"/>
                  <a:gd name="connsiteX3" fmla="*/ 8982 w 102391"/>
                  <a:gd name="connsiteY3" fmla="*/ 0 h 33223"/>
                  <a:gd name="connsiteX4" fmla="*/ 0 w 102391"/>
                  <a:gd name="connsiteY4" fmla="*/ 31942 h 33223"/>
                  <a:gd name="connsiteX5" fmla="*/ 43112 w 102391"/>
                  <a:gd name="connsiteY5" fmla="*/ 32829 h 33223"/>
                  <a:gd name="connsiteX6" fmla="*/ 102392 w 102391"/>
                  <a:gd name="connsiteY6" fmla="*/ 32829 h 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91" h="33223">
                    <a:moveTo>
                      <a:pt x="102392" y="32829"/>
                    </a:moveTo>
                    <a:cubicBezTo>
                      <a:pt x="98799" y="21294"/>
                      <a:pt x="97003" y="9760"/>
                      <a:pt x="93410" y="0"/>
                    </a:cubicBezTo>
                    <a:cubicBezTo>
                      <a:pt x="77243" y="887"/>
                      <a:pt x="61076" y="887"/>
                      <a:pt x="43112" y="887"/>
                    </a:cubicBezTo>
                    <a:cubicBezTo>
                      <a:pt x="32334" y="887"/>
                      <a:pt x="19760" y="887"/>
                      <a:pt x="8982" y="0"/>
                    </a:cubicBezTo>
                    <a:cubicBezTo>
                      <a:pt x="5389" y="9760"/>
                      <a:pt x="1796" y="20407"/>
                      <a:pt x="0" y="31942"/>
                    </a:cubicBezTo>
                    <a:cubicBezTo>
                      <a:pt x="14371" y="31942"/>
                      <a:pt x="28742" y="32829"/>
                      <a:pt x="43112" y="32829"/>
                    </a:cubicBezTo>
                    <a:cubicBezTo>
                      <a:pt x="62872" y="33716"/>
                      <a:pt x="82632" y="32829"/>
                      <a:pt x="102392" y="3282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0" name="Freeform 9">
                <a:extLst>
                  <a:ext uri="{FF2B5EF4-FFF2-40B4-BE49-F238E27FC236}">
                    <a16:creationId xmlns:a16="http://schemas.microsoft.com/office/drawing/2014/main" id="{05486EB6-F5F6-DA47-9768-2B72066CD9FE}"/>
                  </a:ext>
                </a:extLst>
              </p:cNvPr>
              <p:cNvSpPr/>
              <p:nvPr/>
            </p:nvSpPr>
            <p:spPr>
              <a:xfrm>
                <a:off x="11081656" y="3763642"/>
                <a:ext cx="80835" cy="58559"/>
              </a:xfrm>
              <a:custGeom>
                <a:avLst/>
                <a:gdLst>
                  <a:gd name="connsiteX0" fmla="*/ 80836 w 80835"/>
                  <a:gd name="connsiteY0" fmla="*/ 57672 h 58559"/>
                  <a:gd name="connsiteX1" fmla="*/ 41316 w 80835"/>
                  <a:gd name="connsiteY1" fmla="*/ 0 h 58559"/>
                  <a:gd name="connsiteX2" fmla="*/ 0 w 80835"/>
                  <a:gd name="connsiteY2" fmla="*/ 57672 h 58559"/>
                  <a:gd name="connsiteX3" fmla="*/ 37723 w 80835"/>
                  <a:gd name="connsiteY3" fmla="*/ 58559 h 58559"/>
                  <a:gd name="connsiteX4" fmla="*/ 80836 w 80835"/>
                  <a:gd name="connsiteY4" fmla="*/ 57672 h 58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35" h="58559">
                    <a:moveTo>
                      <a:pt x="80836" y="57672"/>
                    </a:moveTo>
                    <a:cubicBezTo>
                      <a:pt x="70058" y="21294"/>
                      <a:pt x="55687" y="0"/>
                      <a:pt x="41316" y="0"/>
                    </a:cubicBezTo>
                    <a:cubicBezTo>
                      <a:pt x="26945" y="0"/>
                      <a:pt x="12574" y="21294"/>
                      <a:pt x="0" y="57672"/>
                    </a:cubicBezTo>
                    <a:cubicBezTo>
                      <a:pt x="12574" y="58559"/>
                      <a:pt x="25149" y="58559"/>
                      <a:pt x="37723" y="58559"/>
                    </a:cubicBezTo>
                    <a:cubicBezTo>
                      <a:pt x="52094" y="58559"/>
                      <a:pt x="68261" y="58559"/>
                      <a:pt x="80836" y="57672"/>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1" name="Freeform 10">
                <a:extLst>
                  <a:ext uri="{FF2B5EF4-FFF2-40B4-BE49-F238E27FC236}">
                    <a16:creationId xmlns:a16="http://schemas.microsoft.com/office/drawing/2014/main" id="{29A3D739-AEBD-B44B-9724-E745471EAFA1}"/>
                  </a:ext>
                </a:extLst>
              </p:cNvPr>
              <p:cNvSpPr/>
              <p:nvPr/>
            </p:nvSpPr>
            <p:spPr>
              <a:xfrm>
                <a:off x="11060100" y="3853256"/>
                <a:ext cx="122151" cy="52584"/>
              </a:xfrm>
              <a:custGeom>
                <a:avLst/>
                <a:gdLst>
                  <a:gd name="connsiteX0" fmla="*/ 122152 w 122151"/>
                  <a:gd name="connsiteY0" fmla="*/ 49687 h 52584"/>
                  <a:gd name="connsiteX1" fmla="*/ 111374 w 122151"/>
                  <a:gd name="connsiteY1" fmla="*/ 0 h 52584"/>
                  <a:gd name="connsiteX2" fmla="*/ 57483 w 122151"/>
                  <a:gd name="connsiteY2" fmla="*/ 887 h 52584"/>
                  <a:gd name="connsiteX3" fmla="*/ 10778 w 122151"/>
                  <a:gd name="connsiteY3" fmla="*/ 0 h 52584"/>
                  <a:gd name="connsiteX4" fmla="*/ 0 w 122151"/>
                  <a:gd name="connsiteY4" fmla="*/ 49687 h 52584"/>
                  <a:gd name="connsiteX5" fmla="*/ 57483 w 122151"/>
                  <a:gd name="connsiteY5" fmla="*/ 52349 h 52584"/>
                  <a:gd name="connsiteX6" fmla="*/ 122152 w 122151"/>
                  <a:gd name="connsiteY6" fmla="*/ 49687 h 5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51" h="52584">
                    <a:moveTo>
                      <a:pt x="122152" y="49687"/>
                    </a:moveTo>
                    <a:cubicBezTo>
                      <a:pt x="118559" y="31942"/>
                      <a:pt x="114966" y="15084"/>
                      <a:pt x="111374" y="0"/>
                    </a:cubicBezTo>
                    <a:cubicBezTo>
                      <a:pt x="93410" y="887"/>
                      <a:pt x="75447" y="887"/>
                      <a:pt x="57483" y="887"/>
                    </a:cubicBezTo>
                    <a:cubicBezTo>
                      <a:pt x="41316" y="887"/>
                      <a:pt x="25149" y="887"/>
                      <a:pt x="10778" y="0"/>
                    </a:cubicBezTo>
                    <a:cubicBezTo>
                      <a:pt x="7185" y="15084"/>
                      <a:pt x="3593" y="31942"/>
                      <a:pt x="0" y="49687"/>
                    </a:cubicBezTo>
                    <a:cubicBezTo>
                      <a:pt x="16167" y="51461"/>
                      <a:pt x="35927" y="52349"/>
                      <a:pt x="57483" y="52349"/>
                    </a:cubicBezTo>
                    <a:cubicBezTo>
                      <a:pt x="82632" y="53236"/>
                      <a:pt x="104188" y="51461"/>
                      <a:pt x="122152" y="49687"/>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2" name="Freeform 11">
                <a:extLst>
                  <a:ext uri="{FF2B5EF4-FFF2-40B4-BE49-F238E27FC236}">
                    <a16:creationId xmlns:a16="http://schemas.microsoft.com/office/drawing/2014/main" id="{5EC1E798-140C-874B-83BB-007EC129CB29}"/>
                  </a:ext>
                </a:extLst>
              </p:cNvPr>
              <p:cNvSpPr/>
              <p:nvPr/>
            </p:nvSpPr>
            <p:spPr>
              <a:xfrm>
                <a:off x="11042137" y="4088381"/>
                <a:ext cx="161671" cy="14196"/>
              </a:xfrm>
              <a:custGeom>
                <a:avLst/>
                <a:gdLst>
                  <a:gd name="connsiteX0" fmla="*/ 0 w 161671"/>
                  <a:gd name="connsiteY0" fmla="*/ 887 h 14196"/>
                  <a:gd name="connsiteX1" fmla="*/ 0 w 161671"/>
                  <a:gd name="connsiteY1" fmla="*/ 12422 h 14196"/>
                  <a:gd name="connsiteX2" fmla="*/ 66465 w 161671"/>
                  <a:gd name="connsiteY2" fmla="*/ 14196 h 14196"/>
                  <a:gd name="connsiteX3" fmla="*/ 161671 w 161671"/>
                  <a:gd name="connsiteY3" fmla="*/ 9760 h 14196"/>
                  <a:gd name="connsiteX4" fmla="*/ 161671 w 161671"/>
                  <a:gd name="connsiteY4" fmla="*/ 0 h 14196"/>
                  <a:gd name="connsiteX5" fmla="*/ 77243 w 161671"/>
                  <a:gd name="connsiteY5" fmla="*/ 3549 h 14196"/>
                  <a:gd name="connsiteX6" fmla="*/ 0 w 161671"/>
                  <a:gd name="connsiteY6" fmla="*/ 887 h 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671" h="14196">
                    <a:moveTo>
                      <a:pt x="0" y="887"/>
                    </a:moveTo>
                    <a:cubicBezTo>
                      <a:pt x="0" y="4436"/>
                      <a:pt x="0" y="8873"/>
                      <a:pt x="0" y="12422"/>
                    </a:cubicBezTo>
                    <a:cubicBezTo>
                      <a:pt x="21556" y="13309"/>
                      <a:pt x="43112" y="14196"/>
                      <a:pt x="66465" y="14196"/>
                    </a:cubicBezTo>
                    <a:cubicBezTo>
                      <a:pt x="100596" y="14196"/>
                      <a:pt x="132930" y="12422"/>
                      <a:pt x="161671" y="9760"/>
                    </a:cubicBezTo>
                    <a:cubicBezTo>
                      <a:pt x="161671" y="6211"/>
                      <a:pt x="161671" y="2662"/>
                      <a:pt x="161671" y="0"/>
                    </a:cubicBezTo>
                    <a:cubicBezTo>
                      <a:pt x="134726" y="2662"/>
                      <a:pt x="107781" y="3549"/>
                      <a:pt x="77243" y="3549"/>
                    </a:cubicBezTo>
                    <a:cubicBezTo>
                      <a:pt x="48501" y="3549"/>
                      <a:pt x="23353" y="2662"/>
                      <a:pt x="0" y="887"/>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3" name="Freeform 12">
                <a:extLst>
                  <a:ext uri="{FF2B5EF4-FFF2-40B4-BE49-F238E27FC236}">
                    <a16:creationId xmlns:a16="http://schemas.microsoft.com/office/drawing/2014/main" id="{45C577B0-7779-8A45-8521-056A654F026B}"/>
                  </a:ext>
                </a:extLst>
              </p:cNvPr>
              <p:cNvSpPr/>
              <p:nvPr/>
            </p:nvSpPr>
            <p:spPr>
              <a:xfrm>
                <a:off x="11043933" y="4060876"/>
                <a:ext cx="159875" cy="18632"/>
              </a:xfrm>
              <a:custGeom>
                <a:avLst/>
                <a:gdLst>
                  <a:gd name="connsiteX0" fmla="*/ 0 w 159875"/>
                  <a:gd name="connsiteY0" fmla="*/ 0 h 18632"/>
                  <a:gd name="connsiteX1" fmla="*/ 0 w 159875"/>
                  <a:gd name="connsiteY1" fmla="*/ 13309 h 18632"/>
                  <a:gd name="connsiteX2" fmla="*/ 77243 w 159875"/>
                  <a:gd name="connsiteY2" fmla="*/ 18633 h 18632"/>
                  <a:gd name="connsiteX3" fmla="*/ 159875 w 159875"/>
                  <a:gd name="connsiteY3" fmla="*/ 12422 h 18632"/>
                  <a:gd name="connsiteX4" fmla="*/ 159875 w 159875"/>
                  <a:gd name="connsiteY4" fmla="*/ 0 h 18632"/>
                  <a:gd name="connsiteX5" fmla="*/ 79039 w 159875"/>
                  <a:gd name="connsiteY5" fmla="*/ 2662 h 18632"/>
                  <a:gd name="connsiteX6" fmla="*/ 0 w 159875"/>
                  <a:gd name="connsiteY6" fmla="*/ 0 h 1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75" h="18632">
                    <a:moveTo>
                      <a:pt x="0" y="0"/>
                    </a:moveTo>
                    <a:cubicBezTo>
                      <a:pt x="0" y="4436"/>
                      <a:pt x="0" y="8873"/>
                      <a:pt x="0" y="13309"/>
                    </a:cubicBezTo>
                    <a:cubicBezTo>
                      <a:pt x="19760" y="16858"/>
                      <a:pt x="46705" y="18633"/>
                      <a:pt x="77243" y="18633"/>
                    </a:cubicBezTo>
                    <a:cubicBezTo>
                      <a:pt x="111374" y="18633"/>
                      <a:pt x="140115" y="15971"/>
                      <a:pt x="159875" y="12422"/>
                    </a:cubicBezTo>
                    <a:cubicBezTo>
                      <a:pt x="159875" y="7985"/>
                      <a:pt x="159875" y="4436"/>
                      <a:pt x="159875" y="0"/>
                    </a:cubicBezTo>
                    <a:cubicBezTo>
                      <a:pt x="134726" y="1775"/>
                      <a:pt x="107781" y="2662"/>
                      <a:pt x="79039" y="2662"/>
                    </a:cubicBezTo>
                    <a:cubicBezTo>
                      <a:pt x="48501" y="2662"/>
                      <a:pt x="23353" y="1775"/>
                      <a:pt x="0" y="0"/>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4" name="Freeform 13">
                <a:extLst>
                  <a:ext uri="{FF2B5EF4-FFF2-40B4-BE49-F238E27FC236}">
                    <a16:creationId xmlns:a16="http://schemas.microsoft.com/office/drawing/2014/main" id="{F626BDCC-0CDE-CA4B-9129-78A6184FF085}"/>
                  </a:ext>
                </a:extLst>
              </p:cNvPr>
              <p:cNvSpPr/>
              <p:nvPr/>
            </p:nvSpPr>
            <p:spPr>
              <a:xfrm>
                <a:off x="11045729" y="3996105"/>
                <a:ext cx="156282" cy="54123"/>
              </a:xfrm>
              <a:custGeom>
                <a:avLst/>
                <a:gdLst>
                  <a:gd name="connsiteX0" fmla="*/ 3593 w 156282"/>
                  <a:gd name="connsiteY0" fmla="*/ 0 h 54123"/>
                  <a:gd name="connsiteX1" fmla="*/ 0 w 156282"/>
                  <a:gd name="connsiteY1" fmla="*/ 48800 h 54123"/>
                  <a:gd name="connsiteX2" fmla="*/ 75447 w 156282"/>
                  <a:gd name="connsiteY2" fmla="*/ 54123 h 54123"/>
                  <a:gd name="connsiteX3" fmla="*/ 156282 w 156282"/>
                  <a:gd name="connsiteY3" fmla="*/ 47912 h 54123"/>
                  <a:gd name="connsiteX4" fmla="*/ 152690 w 156282"/>
                  <a:gd name="connsiteY4" fmla="*/ 0 h 54123"/>
                  <a:gd name="connsiteX5" fmla="*/ 77243 w 156282"/>
                  <a:gd name="connsiteY5" fmla="*/ 2662 h 54123"/>
                  <a:gd name="connsiteX6" fmla="*/ 3593 w 156282"/>
                  <a:gd name="connsiteY6" fmla="*/ 0 h 5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82" h="54123">
                    <a:moveTo>
                      <a:pt x="3593" y="0"/>
                    </a:moveTo>
                    <a:cubicBezTo>
                      <a:pt x="1796" y="15971"/>
                      <a:pt x="0" y="31942"/>
                      <a:pt x="0" y="48800"/>
                    </a:cubicBezTo>
                    <a:cubicBezTo>
                      <a:pt x="19760" y="51461"/>
                      <a:pt x="44909" y="54123"/>
                      <a:pt x="75447" y="54123"/>
                    </a:cubicBezTo>
                    <a:cubicBezTo>
                      <a:pt x="107781" y="54123"/>
                      <a:pt x="136523" y="51461"/>
                      <a:pt x="156282" y="47912"/>
                    </a:cubicBezTo>
                    <a:cubicBezTo>
                      <a:pt x="154486" y="31054"/>
                      <a:pt x="154486" y="15084"/>
                      <a:pt x="152690" y="0"/>
                    </a:cubicBezTo>
                    <a:cubicBezTo>
                      <a:pt x="127541" y="1775"/>
                      <a:pt x="102392" y="2662"/>
                      <a:pt x="77243" y="2662"/>
                    </a:cubicBezTo>
                    <a:cubicBezTo>
                      <a:pt x="48501" y="2662"/>
                      <a:pt x="25149" y="1775"/>
                      <a:pt x="3593" y="0"/>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5" name="Freeform 14">
                <a:extLst>
                  <a:ext uri="{FF2B5EF4-FFF2-40B4-BE49-F238E27FC236}">
                    <a16:creationId xmlns:a16="http://schemas.microsoft.com/office/drawing/2014/main" id="{75F0B8C3-33AC-8A41-A8F2-A41BB4D6A826}"/>
                  </a:ext>
                </a:extLst>
              </p:cNvPr>
              <p:cNvSpPr/>
              <p:nvPr/>
            </p:nvSpPr>
            <p:spPr>
              <a:xfrm>
                <a:off x="11058304" y="3917139"/>
                <a:ext cx="129337" cy="15970"/>
              </a:xfrm>
              <a:custGeom>
                <a:avLst/>
                <a:gdLst>
                  <a:gd name="connsiteX0" fmla="*/ 129337 w 129337"/>
                  <a:gd name="connsiteY0" fmla="*/ 11534 h 15970"/>
                  <a:gd name="connsiteX1" fmla="*/ 127541 w 129337"/>
                  <a:gd name="connsiteY1" fmla="*/ 0 h 15970"/>
                  <a:gd name="connsiteX2" fmla="*/ 61076 w 129337"/>
                  <a:gd name="connsiteY2" fmla="*/ 1775 h 15970"/>
                  <a:gd name="connsiteX3" fmla="*/ 1796 w 129337"/>
                  <a:gd name="connsiteY3" fmla="*/ 0 h 15970"/>
                  <a:gd name="connsiteX4" fmla="*/ 0 w 129337"/>
                  <a:gd name="connsiteY4" fmla="*/ 12422 h 15970"/>
                  <a:gd name="connsiteX5" fmla="*/ 62872 w 129337"/>
                  <a:gd name="connsiteY5" fmla="*/ 15971 h 15970"/>
                  <a:gd name="connsiteX6" fmla="*/ 129337 w 129337"/>
                  <a:gd name="connsiteY6" fmla="*/ 11534 h 1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37" h="15970">
                    <a:moveTo>
                      <a:pt x="129337" y="11534"/>
                    </a:moveTo>
                    <a:cubicBezTo>
                      <a:pt x="129337" y="7985"/>
                      <a:pt x="127541" y="3549"/>
                      <a:pt x="127541" y="0"/>
                    </a:cubicBezTo>
                    <a:cubicBezTo>
                      <a:pt x="107781" y="887"/>
                      <a:pt x="84428" y="1775"/>
                      <a:pt x="61076" y="1775"/>
                    </a:cubicBezTo>
                    <a:cubicBezTo>
                      <a:pt x="39520" y="1775"/>
                      <a:pt x="19760" y="887"/>
                      <a:pt x="1796" y="0"/>
                    </a:cubicBezTo>
                    <a:cubicBezTo>
                      <a:pt x="1796" y="4436"/>
                      <a:pt x="0" y="7985"/>
                      <a:pt x="0" y="12422"/>
                    </a:cubicBezTo>
                    <a:cubicBezTo>
                      <a:pt x="17963" y="14196"/>
                      <a:pt x="39520" y="15971"/>
                      <a:pt x="62872" y="15971"/>
                    </a:cubicBezTo>
                    <a:cubicBezTo>
                      <a:pt x="86225" y="15971"/>
                      <a:pt x="109577" y="14196"/>
                      <a:pt x="129337" y="11534"/>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6" name="Freeform 15">
                <a:extLst>
                  <a:ext uri="{FF2B5EF4-FFF2-40B4-BE49-F238E27FC236}">
                    <a16:creationId xmlns:a16="http://schemas.microsoft.com/office/drawing/2014/main" id="{F2229FD0-FE24-9245-BDEB-DE9011D975CA}"/>
                  </a:ext>
                </a:extLst>
              </p:cNvPr>
              <p:cNvSpPr/>
              <p:nvPr/>
            </p:nvSpPr>
            <p:spPr>
              <a:xfrm>
                <a:off x="11052915" y="3943757"/>
                <a:ext cx="138318" cy="23068"/>
              </a:xfrm>
              <a:custGeom>
                <a:avLst/>
                <a:gdLst>
                  <a:gd name="connsiteX0" fmla="*/ 138319 w 138318"/>
                  <a:gd name="connsiteY0" fmla="*/ 18633 h 23068"/>
                  <a:gd name="connsiteX1" fmla="*/ 136523 w 138318"/>
                  <a:gd name="connsiteY1" fmla="*/ 0 h 23068"/>
                  <a:gd name="connsiteX2" fmla="*/ 66465 w 138318"/>
                  <a:gd name="connsiteY2" fmla="*/ 1775 h 23068"/>
                  <a:gd name="connsiteX3" fmla="*/ 1796 w 138318"/>
                  <a:gd name="connsiteY3" fmla="*/ 0 h 23068"/>
                  <a:gd name="connsiteX4" fmla="*/ 0 w 138318"/>
                  <a:gd name="connsiteY4" fmla="*/ 19520 h 23068"/>
                  <a:gd name="connsiteX5" fmla="*/ 66465 w 138318"/>
                  <a:gd name="connsiteY5" fmla="*/ 23069 h 23068"/>
                  <a:gd name="connsiteX6" fmla="*/ 138319 w 138318"/>
                  <a:gd name="connsiteY6" fmla="*/ 18633 h 2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18" h="23068">
                    <a:moveTo>
                      <a:pt x="138319" y="18633"/>
                    </a:moveTo>
                    <a:cubicBezTo>
                      <a:pt x="138319" y="12422"/>
                      <a:pt x="136523" y="6211"/>
                      <a:pt x="136523" y="0"/>
                    </a:cubicBezTo>
                    <a:cubicBezTo>
                      <a:pt x="114966" y="1775"/>
                      <a:pt x="91614" y="1775"/>
                      <a:pt x="66465" y="1775"/>
                    </a:cubicBezTo>
                    <a:cubicBezTo>
                      <a:pt x="43112" y="1775"/>
                      <a:pt x="21556" y="887"/>
                      <a:pt x="1796" y="0"/>
                    </a:cubicBezTo>
                    <a:cubicBezTo>
                      <a:pt x="1796" y="6211"/>
                      <a:pt x="0" y="12422"/>
                      <a:pt x="0" y="19520"/>
                    </a:cubicBezTo>
                    <a:cubicBezTo>
                      <a:pt x="19760" y="22182"/>
                      <a:pt x="43112" y="23069"/>
                      <a:pt x="66465" y="23069"/>
                    </a:cubicBezTo>
                    <a:cubicBezTo>
                      <a:pt x="91614" y="23069"/>
                      <a:pt x="116763" y="21294"/>
                      <a:pt x="138319" y="18633"/>
                    </a:cubicBezTo>
                    <a:close/>
                  </a:path>
                </a:pathLst>
              </a:custGeom>
              <a:solidFill>
                <a:srgbClr val="E9CFDC"/>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7" name="Freeform 16">
                <a:extLst>
                  <a:ext uri="{FF2B5EF4-FFF2-40B4-BE49-F238E27FC236}">
                    <a16:creationId xmlns:a16="http://schemas.microsoft.com/office/drawing/2014/main" id="{E07F711E-ABAD-524A-AF80-C2CAAC576547}"/>
                  </a:ext>
                </a:extLst>
              </p:cNvPr>
              <p:cNvSpPr/>
              <p:nvPr/>
            </p:nvSpPr>
            <p:spPr>
              <a:xfrm>
                <a:off x="11042137" y="4044018"/>
                <a:ext cx="156282" cy="18632"/>
              </a:xfrm>
              <a:custGeom>
                <a:avLst/>
                <a:gdLst>
                  <a:gd name="connsiteX0" fmla="*/ 1796 w 156282"/>
                  <a:gd name="connsiteY0" fmla="*/ 887 h 18632"/>
                  <a:gd name="connsiteX1" fmla="*/ 0 w 156282"/>
                  <a:gd name="connsiteY1" fmla="*/ 15971 h 18632"/>
                  <a:gd name="connsiteX2" fmla="*/ 75447 w 156282"/>
                  <a:gd name="connsiteY2" fmla="*/ 18633 h 18632"/>
                  <a:gd name="connsiteX3" fmla="*/ 156282 w 156282"/>
                  <a:gd name="connsiteY3" fmla="*/ 15971 h 18632"/>
                  <a:gd name="connsiteX4" fmla="*/ 154486 w 156282"/>
                  <a:gd name="connsiteY4" fmla="*/ 0 h 18632"/>
                  <a:gd name="connsiteX5" fmla="*/ 73650 w 156282"/>
                  <a:gd name="connsiteY5" fmla="*/ 6211 h 18632"/>
                  <a:gd name="connsiteX6" fmla="*/ 1796 w 156282"/>
                  <a:gd name="connsiteY6" fmla="*/ 887 h 1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82" h="18632">
                    <a:moveTo>
                      <a:pt x="1796" y="887"/>
                    </a:moveTo>
                    <a:cubicBezTo>
                      <a:pt x="1796" y="6211"/>
                      <a:pt x="1796" y="10647"/>
                      <a:pt x="0" y="15971"/>
                    </a:cubicBezTo>
                    <a:cubicBezTo>
                      <a:pt x="23353" y="17745"/>
                      <a:pt x="48501" y="18633"/>
                      <a:pt x="75447" y="18633"/>
                    </a:cubicBezTo>
                    <a:cubicBezTo>
                      <a:pt x="104188" y="18633"/>
                      <a:pt x="132930" y="17745"/>
                      <a:pt x="156282" y="15971"/>
                    </a:cubicBezTo>
                    <a:cubicBezTo>
                      <a:pt x="156282" y="10647"/>
                      <a:pt x="156282" y="5324"/>
                      <a:pt x="154486" y="0"/>
                    </a:cubicBezTo>
                    <a:cubicBezTo>
                      <a:pt x="134726" y="3549"/>
                      <a:pt x="105985" y="6211"/>
                      <a:pt x="73650" y="6211"/>
                    </a:cubicBezTo>
                    <a:cubicBezTo>
                      <a:pt x="46705" y="6211"/>
                      <a:pt x="21556" y="4436"/>
                      <a:pt x="1796" y="887"/>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8" name="Freeform 17">
                <a:extLst>
                  <a:ext uri="{FF2B5EF4-FFF2-40B4-BE49-F238E27FC236}">
                    <a16:creationId xmlns:a16="http://schemas.microsoft.com/office/drawing/2014/main" id="{E5CFD01F-F383-7549-9C01-0B49B0A1B59A}"/>
                  </a:ext>
                </a:extLst>
              </p:cNvPr>
              <p:cNvSpPr/>
              <p:nvPr/>
            </p:nvSpPr>
            <p:spPr>
              <a:xfrm>
                <a:off x="11042137" y="4072410"/>
                <a:ext cx="159875" cy="19519"/>
              </a:xfrm>
              <a:custGeom>
                <a:avLst/>
                <a:gdLst>
                  <a:gd name="connsiteX0" fmla="*/ 0 w 159875"/>
                  <a:gd name="connsiteY0" fmla="*/ 1775 h 19519"/>
                  <a:gd name="connsiteX1" fmla="*/ 0 w 159875"/>
                  <a:gd name="connsiteY1" fmla="*/ 16858 h 19519"/>
                  <a:gd name="connsiteX2" fmla="*/ 77243 w 159875"/>
                  <a:gd name="connsiteY2" fmla="*/ 19520 h 19519"/>
                  <a:gd name="connsiteX3" fmla="*/ 159875 w 159875"/>
                  <a:gd name="connsiteY3" fmla="*/ 15971 h 19519"/>
                  <a:gd name="connsiteX4" fmla="*/ 159875 w 159875"/>
                  <a:gd name="connsiteY4" fmla="*/ 0 h 19519"/>
                  <a:gd name="connsiteX5" fmla="*/ 77243 w 159875"/>
                  <a:gd name="connsiteY5" fmla="*/ 6211 h 19519"/>
                  <a:gd name="connsiteX6" fmla="*/ 0 w 159875"/>
                  <a:gd name="connsiteY6" fmla="*/ 1775 h 1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75" h="19519">
                    <a:moveTo>
                      <a:pt x="0" y="1775"/>
                    </a:moveTo>
                    <a:cubicBezTo>
                      <a:pt x="0" y="7098"/>
                      <a:pt x="0" y="12422"/>
                      <a:pt x="0" y="16858"/>
                    </a:cubicBezTo>
                    <a:cubicBezTo>
                      <a:pt x="23353" y="18633"/>
                      <a:pt x="48501" y="19520"/>
                      <a:pt x="77243" y="19520"/>
                    </a:cubicBezTo>
                    <a:cubicBezTo>
                      <a:pt x="107781" y="19520"/>
                      <a:pt x="134726" y="18633"/>
                      <a:pt x="159875" y="15971"/>
                    </a:cubicBezTo>
                    <a:cubicBezTo>
                      <a:pt x="159875" y="10647"/>
                      <a:pt x="159875" y="5324"/>
                      <a:pt x="159875" y="0"/>
                    </a:cubicBezTo>
                    <a:cubicBezTo>
                      <a:pt x="140115" y="3549"/>
                      <a:pt x="111374" y="6211"/>
                      <a:pt x="77243" y="6211"/>
                    </a:cubicBezTo>
                    <a:cubicBezTo>
                      <a:pt x="46705" y="7098"/>
                      <a:pt x="19760" y="4436"/>
                      <a:pt x="0" y="1775"/>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79" name="Freeform 18">
                <a:extLst>
                  <a:ext uri="{FF2B5EF4-FFF2-40B4-BE49-F238E27FC236}">
                    <a16:creationId xmlns:a16="http://schemas.microsoft.com/office/drawing/2014/main" id="{FAF95123-F28C-F34D-B547-4C7BF39339EB}"/>
                  </a:ext>
                </a:extLst>
              </p:cNvPr>
              <p:cNvSpPr/>
              <p:nvPr/>
            </p:nvSpPr>
            <p:spPr>
              <a:xfrm>
                <a:off x="11049322" y="3963276"/>
                <a:ext cx="145504" cy="36377"/>
              </a:xfrm>
              <a:custGeom>
                <a:avLst/>
                <a:gdLst>
                  <a:gd name="connsiteX0" fmla="*/ 70058 w 145504"/>
                  <a:gd name="connsiteY0" fmla="*/ 3549 h 36377"/>
                  <a:gd name="connsiteX1" fmla="*/ 3593 w 145504"/>
                  <a:gd name="connsiteY1" fmla="*/ 0 h 36377"/>
                  <a:gd name="connsiteX2" fmla="*/ 0 w 145504"/>
                  <a:gd name="connsiteY2" fmla="*/ 33716 h 36377"/>
                  <a:gd name="connsiteX3" fmla="*/ 70058 w 145504"/>
                  <a:gd name="connsiteY3" fmla="*/ 36378 h 36377"/>
                  <a:gd name="connsiteX4" fmla="*/ 145504 w 145504"/>
                  <a:gd name="connsiteY4" fmla="*/ 33716 h 36377"/>
                  <a:gd name="connsiteX5" fmla="*/ 141912 w 145504"/>
                  <a:gd name="connsiteY5" fmla="*/ 0 h 36377"/>
                  <a:gd name="connsiteX6" fmla="*/ 70058 w 145504"/>
                  <a:gd name="connsiteY6" fmla="*/ 3549 h 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4" h="36377">
                    <a:moveTo>
                      <a:pt x="70058" y="3549"/>
                    </a:moveTo>
                    <a:cubicBezTo>
                      <a:pt x="46705" y="3549"/>
                      <a:pt x="23353" y="1775"/>
                      <a:pt x="3593" y="0"/>
                    </a:cubicBezTo>
                    <a:cubicBezTo>
                      <a:pt x="1796" y="10647"/>
                      <a:pt x="1796" y="22182"/>
                      <a:pt x="0" y="33716"/>
                    </a:cubicBezTo>
                    <a:cubicBezTo>
                      <a:pt x="23353" y="35491"/>
                      <a:pt x="46705" y="36378"/>
                      <a:pt x="70058" y="36378"/>
                    </a:cubicBezTo>
                    <a:cubicBezTo>
                      <a:pt x="97003" y="36378"/>
                      <a:pt x="122152" y="35491"/>
                      <a:pt x="145504" y="33716"/>
                    </a:cubicBezTo>
                    <a:cubicBezTo>
                      <a:pt x="143708" y="22182"/>
                      <a:pt x="143708" y="10647"/>
                      <a:pt x="141912" y="0"/>
                    </a:cubicBezTo>
                    <a:cubicBezTo>
                      <a:pt x="120355" y="1775"/>
                      <a:pt x="95207" y="3549"/>
                      <a:pt x="70058" y="354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80" name="Freeform 21">
                <a:extLst>
                  <a:ext uri="{FF2B5EF4-FFF2-40B4-BE49-F238E27FC236}">
                    <a16:creationId xmlns:a16="http://schemas.microsoft.com/office/drawing/2014/main" id="{0BBA0028-9908-D549-86F1-9456F7510944}"/>
                  </a:ext>
                </a:extLst>
              </p:cNvPr>
              <p:cNvSpPr/>
              <p:nvPr/>
            </p:nvSpPr>
            <p:spPr>
              <a:xfrm>
                <a:off x="11060100" y="3902055"/>
                <a:ext cx="125744" cy="16858"/>
              </a:xfrm>
              <a:custGeom>
                <a:avLst/>
                <a:gdLst>
                  <a:gd name="connsiteX0" fmla="*/ 125744 w 125744"/>
                  <a:gd name="connsiteY0" fmla="*/ 15084 h 16858"/>
                  <a:gd name="connsiteX1" fmla="*/ 123948 w 125744"/>
                  <a:gd name="connsiteY1" fmla="*/ 0 h 16858"/>
                  <a:gd name="connsiteX2" fmla="*/ 55687 w 125744"/>
                  <a:gd name="connsiteY2" fmla="*/ 2662 h 16858"/>
                  <a:gd name="connsiteX3" fmla="*/ 1796 w 125744"/>
                  <a:gd name="connsiteY3" fmla="*/ 887 h 16858"/>
                  <a:gd name="connsiteX4" fmla="*/ 0 w 125744"/>
                  <a:gd name="connsiteY4" fmla="*/ 15971 h 16858"/>
                  <a:gd name="connsiteX5" fmla="*/ 55687 w 125744"/>
                  <a:gd name="connsiteY5" fmla="*/ 16858 h 16858"/>
                  <a:gd name="connsiteX6" fmla="*/ 125744 w 125744"/>
                  <a:gd name="connsiteY6" fmla="*/ 15084 h 1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44" h="16858">
                    <a:moveTo>
                      <a:pt x="125744" y="15084"/>
                    </a:moveTo>
                    <a:cubicBezTo>
                      <a:pt x="125744" y="9760"/>
                      <a:pt x="123948" y="4436"/>
                      <a:pt x="123948" y="0"/>
                    </a:cubicBezTo>
                    <a:cubicBezTo>
                      <a:pt x="104188" y="1775"/>
                      <a:pt x="80836" y="2662"/>
                      <a:pt x="55687" y="2662"/>
                    </a:cubicBezTo>
                    <a:cubicBezTo>
                      <a:pt x="35927" y="2662"/>
                      <a:pt x="17963" y="1775"/>
                      <a:pt x="1796" y="887"/>
                    </a:cubicBezTo>
                    <a:cubicBezTo>
                      <a:pt x="1796" y="6211"/>
                      <a:pt x="0" y="10647"/>
                      <a:pt x="0" y="15971"/>
                    </a:cubicBezTo>
                    <a:cubicBezTo>
                      <a:pt x="17963" y="16858"/>
                      <a:pt x="35927" y="16858"/>
                      <a:pt x="55687" y="16858"/>
                    </a:cubicBezTo>
                    <a:cubicBezTo>
                      <a:pt x="79039" y="16858"/>
                      <a:pt x="102392" y="15971"/>
                      <a:pt x="125744" y="15084"/>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81" name="Freeform 22">
                <a:extLst>
                  <a:ext uri="{FF2B5EF4-FFF2-40B4-BE49-F238E27FC236}">
                    <a16:creationId xmlns:a16="http://schemas.microsoft.com/office/drawing/2014/main" id="{BAE1FC7E-8106-CF42-B7F0-F41E7423CB01}"/>
                  </a:ext>
                </a:extLst>
              </p:cNvPr>
              <p:cNvSpPr/>
              <p:nvPr/>
            </p:nvSpPr>
            <p:spPr>
              <a:xfrm>
                <a:off x="11054711" y="3928673"/>
                <a:ext cx="134726" cy="16858"/>
              </a:xfrm>
              <a:custGeom>
                <a:avLst/>
                <a:gdLst>
                  <a:gd name="connsiteX0" fmla="*/ 59280 w 134726"/>
                  <a:gd name="connsiteY0" fmla="*/ 3549 h 16858"/>
                  <a:gd name="connsiteX1" fmla="*/ 1796 w 134726"/>
                  <a:gd name="connsiteY1" fmla="*/ 1775 h 16858"/>
                  <a:gd name="connsiteX2" fmla="*/ 0 w 134726"/>
                  <a:gd name="connsiteY2" fmla="*/ 15971 h 16858"/>
                  <a:gd name="connsiteX3" fmla="*/ 59280 w 134726"/>
                  <a:gd name="connsiteY3" fmla="*/ 16858 h 16858"/>
                  <a:gd name="connsiteX4" fmla="*/ 134726 w 134726"/>
                  <a:gd name="connsiteY4" fmla="*/ 15084 h 16858"/>
                  <a:gd name="connsiteX5" fmla="*/ 132930 w 134726"/>
                  <a:gd name="connsiteY5" fmla="*/ 0 h 16858"/>
                  <a:gd name="connsiteX6" fmla="*/ 59280 w 134726"/>
                  <a:gd name="connsiteY6" fmla="*/ 3549 h 1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26" h="16858">
                    <a:moveTo>
                      <a:pt x="59280" y="3549"/>
                    </a:moveTo>
                    <a:cubicBezTo>
                      <a:pt x="37723" y="3549"/>
                      <a:pt x="19760" y="2662"/>
                      <a:pt x="1796" y="1775"/>
                    </a:cubicBezTo>
                    <a:cubicBezTo>
                      <a:pt x="1796" y="6211"/>
                      <a:pt x="0" y="11534"/>
                      <a:pt x="0" y="15971"/>
                    </a:cubicBezTo>
                    <a:cubicBezTo>
                      <a:pt x="19760" y="16858"/>
                      <a:pt x="39520" y="16858"/>
                      <a:pt x="59280" y="16858"/>
                    </a:cubicBezTo>
                    <a:cubicBezTo>
                      <a:pt x="86225" y="16858"/>
                      <a:pt x="111374" y="15971"/>
                      <a:pt x="134726" y="15084"/>
                    </a:cubicBezTo>
                    <a:cubicBezTo>
                      <a:pt x="134726" y="9760"/>
                      <a:pt x="132930" y="5324"/>
                      <a:pt x="132930" y="0"/>
                    </a:cubicBezTo>
                    <a:cubicBezTo>
                      <a:pt x="111374" y="2662"/>
                      <a:pt x="86225" y="3549"/>
                      <a:pt x="59280" y="354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grpSp>
        <p:grpSp>
          <p:nvGrpSpPr>
            <p:cNvPr id="46" name="Graphic 80">
              <a:extLst>
                <a:ext uri="{FF2B5EF4-FFF2-40B4-BE49-F238E27FC236}">
                  <a16:creationId xmlns:a16="http://schemas.microsoft.com/office/drawing/2014/main" id="{BC635B8B-1A93-5143-B780-A897CF0B8262}"/>
                </a:ext>
              </a:extLst>
            </p:cNvPr>
            <p:cNvGrpSpPr/>
            <p:nvPr/>
          </p:nvGrpSpPr>
          <p:grpSpPr>
            <a:xfrm>
              <a:off x="11498409" y="3763642"/>
              <a:ext cx="149097" cy="203183"/>
              <a:chOff x="11498409" y="3763642"/>
              <a:chExt cx="149097" cy="203183"/>
            </a:xfrm>
          </p:grpSpPr>
          <p:sp>
            <p:nvSpPr>
              <p:cNvPr id="47" name="Freeform 25">
                <a:extLst>
                  <a:ext uri="{FF2B5EF4-FFF2-40B4-BE49-F238E27FC236}">
                    <a16:creationId xmlns:a16="http://schemas.microsoft.com/office/drawing/2014/main" id="{56568A44-2F47-574C-B47E-091C2F457FAD}"/>
                  </a:ext>
                </a:extLst>
              </p:cNvPr>
              <p:cNvSpPr/>
              <p:nvPr/>
            </p:nvSpPr>
            <p:spPr>
              <a:xfrm>
                <a:off x="11527151" y="3764529"/>
                <a:ext cx="41316" cy="57672"/>
              </a:xfrm>
              <a:custGeom>
                <a:avLst/>
                <a:gdLst>
                  <a:gd name="connsiteX0" fmla="*/ 41316 w 41316"/>
                  <a:gd name="connsiteY0" fmla="*/ 0 h 57672"/>
                  <a:gd name="connsiteX1" fmla="*/ 0 w 41316"/>
                  <a:gd name="connsiteY1" fmla="*/ 57672 h 57672"/>
                  <a:gd name="connsiteX2" fmla="*/ 1796 w 41316"/>
                  <a:gd name="connsiteY2" fmla="*/ 57672 h 57672"/>
                  <a:gd name="connsiteX3" fmla="*/ 41316 w 41316"/>
                  <a:gd name="connsiteY3" fmla="*/ 0 h 57672"/>
                </a:gdLst>
                <a:ahLst/>
                <a:cxnLst>
                  <a:cxn ang="0">
                    <a:pos x="connsiteX0" y="connsiteY0"/>
                  </a:cxn>
                  <a:cxn ang="0">
                    <a:pos x="connsiteX1" y="connsiteY1"/>
                  </a:cxn>
                  <a:cxn ang="0">
                    <a:pos x="connsiteX2" y="connsiteY2"/>
                  </a:cxn>
                  <a:cxn ang="0">
                    <a:pos x="connsiteX3" y="connsiteY3"/>
                  </a:cxn>
                </a:cxnLst>
                <a:rect l="l" t="t" r="r" b="b"/>
                <a:pathLst>
                  <a:path w="41316" h="57672">
                    <a:moveTo>
                      <a:pt x="41316" y="0"/>
                    </a:moveTo>
                    <a:cubicBezTo>
                      <a:pt x="26945" y="2662"/>
                      <a:pt x="12574" y="23069"/>
                      <a:pt x="0" y="57672"/>
                    </a:cubicBezTo>
                    <a:cubicBezTo>
                      <a:pt x="0" y="57672"/>
                      <a:pt x="0" y="57672"/>
                      <a:pt x="1796" y="57672"/>
                    </a:cubicBezTo>
                    <a:cubicBezTo>
                      <a:pt x="12574" y="23956"/>
                      <a:pt x="26945" y="3549"/>
                      <a:pt x="41316" y="0"/>
                    </a:cubicBezTo>
                    <a:close/>
                  </a:path>
                </a:pathLst>
              </a:custGeom>
              <a:solidFill>
                <a:srgbClr val="A2C7C0"/>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48" name="Freeform 26">
                <a:extLst>
                  <a:ext uri="{FF2B5EF4-FFF2-40B4-BE49-F238E27FC236}">
                    <a16:creationId xmlns:a16="http://schemas.microsoft.com/office/drawing/2014/main" id="{59CEF122-E33E-B94E-A8D3-D493A29AE1C6}"/>
                  </a:ext>
                </a:extLst>
              </p:cNvPr>
              <p:cNvSpPr/>
              <p:nvPr/>
            </p:nvSpPr>
            <p:spPr>
              <a:xfrm>
                <a:off x="11502002" y="3922462"/>
                <a:ext cx="3592" cy="13308"/>
              </a:xfrm>
              <a:custGeom>
                <a:avLst/>
                <a:gdLst>
                  <a:gd name="connsiteX0" fmla="*/ 3593 w 3592"/>
                  <a:gd name="connsiteY0" fmla="*/ 0 h 13308"/>
                  <a:gd name="connsiteX1" fmla="*/ 3593 w 3592"/>
                  <a:gd name="connsiteY1" fmla="*/ 0 h 13308"/>
                  <a:gd name="connsiteX2" fmla="*/ 0 w 3592"/>
                  <a:gd name="connsiteY2" fmla="*/ 13309 h 13308"/>
                  <a:gd name="connsiteX3" fmla="*/ 1796 w 3592"/>
                  <a:gd name="connsiteY3" fmla="*/ 13309 h 13308"/>
                  <a:gd name="connsiteX4" fmla="*/ 3593 w 3592"/>
                  <a:gd name="connsiteY4" fmla="*/ 0 h 1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 h="13308">
                    <a:moveTo>
                      <a:pt x="3593" y="0"/>
                    </a:moveTo>
                    <a:cubicBezTo>
                      <a:pt x="3593" y="0"/>
                      <a:pt x="1796" y="0"/>
                      <a:pt x="3593" y="0"/>
                    </a:cubicBezTo>
                    <a:cubicBezTo>
                      <a:pt x="1796" y="4436"/>
                      <a:pt x="1796" y="8873"/>
                      <a:pt x="0" y="13309"/>
                    </a:cubicBezTo>
                    <a:cubicBezTo>
                      <a:pt x="0" y="13309"/>
                      <a:pt x="0" y="13309"/>
                      <a:pt x="1796" y="13309"/>
                    </a:cubicBezTo>
                    <a:cubicBezTo>
                      <a:pt x="1796" y="8873"/>
                      <a:pt x="1796" y="4436"/>
                      <a:pt x="3593" y="0"/>
                    </a:cubicBezTo>
                    <a:close/>
                  </a:path>
                </a:pathLst>
              </a:custGeom>
              <a:solidFill>
                <a:srgbClr val="A2C7C0"/>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49" name="Freeform 27">
                <a:extLst>
                  <a:ext uri="{FF2B5EF4-FFF2-40B4-BE49-F238E27FC236}">
                    <a16:creationId xmlns:a16="http://schemas.microsoft.com/office/drawing/2014/main" id="{8389C70A-5E28-6D47-B50D-24266257F2A6}"/>
                  </a:ext>
                </a:extLst>
              </p:cNvPr>
              <p:cNvSpPr/>
              <p:nvPr/>
            </p:nvSpPr>
            <p:spPr>
              <a:xfrm>
                <a:off x="11570263" y="3763642"/>
                <a:ext cx="1796" cy="8872"/>
              </a:xfrm>
              <a:custGeom>
                <a:avLst/>
                <a:gdLst>
                  <a:gd name="connsiteX0" fmla="*/ 1796 w 1796"/>
                  <a:gd name="connsiteY0" fmla="*/ 0 h 8872"/>
                  <a:gd name="connsiteX1" fmla="*/ 0 w 1796"/>
                  <a:gd name="connsiteY1" fmla="*/ 0 h 8872"/>
                  <a:gd name="connsiteX2" fmla="*/ 1796 w 1796"/>
                  <a:gd name="connsiteY2" fmla="*/ 0 h 8872"/>
                  <a:gd name="connsiteX3" fmla="*/ 1796 w 1796"/>
                  <a:gd name="connsiteY3" fmla="*/ 0 h 8872"/>
                </a:gdLst>
                <a:ahLst/>
                <a:cxnLst>
                  <a:cxn ang="0">
                    <a:pos x="connsiteX0" y="connsiteY0"/>
                  </a:cxn>
                  <a:cxn ang="0">
                    <a:pos x="connsiteX1" y="connsiteY1"/>
                  </a:cxn>
                  <a:cxn ang="0">
                    <a:pos x="connsiteX2" y="connsiteY2"/>
                  </a:cxn>
                  <a:cxn ang="0">
                    <a:pos x="connsiteX3" y="connsiteY3"/>
                  </a:cxn>
                </a:cxnLst>
                <a:rect l="l" t="t" r="r" b="b"/>
                <a:pathLst>
                  <a:path w="1796" h="8872">
                    <a:moveTo>
                      <a:pt x="1796" y="0"/>
                    </a:moveTo>
                    <a:cubicBezTo>
                      <a:pt x="1796" y="0"/>
                      <a:pt x="0" y="0"/>
                      <a:pt x="0" y="0"/>
                    </a:cubicBezTo>
                    <a:cubicBezTo>
                      <a:pt x="0" y="0"/>
                      <a:pt x="1796" y="0"/>
                      <a:pt x="1796" y="0"/>
                    </a:cubicBezTo>
                    <a:cubicBezTo>
                      <a:pt x="1796" y="0"/>
                      <a:pt x="1796" y="0"/>
                      <a:pt x="1796" y="0"/>
                    </a:cubicBezTo>
                    <a:close/>
                  </a:path>
                </a:pathLst>
              </a:custGeom>
              <a:solidFill>
                <a:srgbClr val="A2C7C0"/>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0" name="Freeform 28">
                <a:extLst>
                  <a:ext uri="{FF2B5EF4-FFF2-40B4-BE49-F238E27FC236}">
                    <a16:creationId xmlns:a16="http://schemas.microsoft.com/office/drawing/2014/main" id="{2F17FD11-F0B6-2044-A454-693E69147AB8}"/>
                  </a:ext>
                </a:extLst>
              </p:cNvPr>
              <p:cNvSpPr/>
              <p:nvPr/>
            </p:nvSpPr>
            <p:spPr>
              <a:xfrm>
                <a:off x="11505595" y="3854143"/>
                <a:ext cx="12574" cy="55010"/>
              </a:xfrm>
              <a:custGeom>
                <a:avLst/>
                <a:gdLst>
                  <a:gd name="connsiteX0" fmla="*/ 12574 w 12574"/>
                  <a:gd name="connsiteY0" fmla="*/ 0 h 55010"/>
                  <a:gd name="connsiteX1" fmla="*/ 12574 w 12574"/>
                  <a:gd name="connsiteY1" fmla="*/ 0 h 55010"/>
                  <a:gd name="connsiteX2" fmla="*/ 0 w 12574"/>
                  <a:gd name="connsiteY2" fmla="*/ 55010 h 55010"/>
                  <a:gd name="connsiteX3" fmla="*/ 1796 w 12574"/>
                  <a:gd name="connsiteY3" fmla="*/ 55010 h 55010"/>
                  <a:gd name="connsiteX4" fmla="*/ 12574 w 12574"/>
                  <a:gd name="connsiteY4" fmla="*/ 0 h 5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4" h="55010">
                    <a:moveTo>
                      <a:pt x="12574" y="0"/>
                    </a:moveTo>
                    <a:cubicBezTo>
                      <a:pt x="12574" y="0"/>
                      <a:pt x="12574" y="0"/>
                      <a:pt x="12574" y="0"/>
                    </a:cubicBezTo>
                    <a:cubicBezTo>
                      <a:pt x="7185" y="16858"/>
                      <a:pt x="3593" y="34603"/>
                      <a:pt x="0" y="55010"/>
                    </a:cubicBezTo>
                    <a:cubicBezTo>
                      <a:pt x="0" y="55010"/>
                      <a:pt x="0" y="55010"/>
                      <a:pt x="1796" y="55010"/>
                    </a:cubicBezTo>
                    <a:cubicBezTo>
                      <a:pt x="5389" y="35491"/>
                      <a:pt x="8982" y="16858"/>
                      <a:pt x="12574" y="0"/>
                    </a:cubicBezTo>
                    <a:close/>
                  </a:path>
                </a:pathLst>
              </a:custGeom>
              <a:solidFill>
                <a:srgbClr val="A2C7C0"/>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1" name="Freeform 30">
                <a:extLst>
                  <a:ext uri="{FF2B5EF4-FFF2-40B4-BE49-F238E27FC236}">
                    <a16:creationId xmlns:a16="http://schemas.microsoft.com/office/drawing/2014/main" id="{8EF93E61-4B5C-524A-B13A-44271FEE3997}"/>
                  </a:ext>
                </a:extLst>
              </p:cNvPr>
              <p:cNvSpPr/>
              <p:nvPr/>
            </p:nvSpPr>
            <p:spPr>
              <a:xfrm>
                <a:off x="11498409" y="3949080"/>
                <a:ext cx="2594" cy="17745"/>
              </a:xfrm>
              <a:custGeom>
                <a:avLst/>
                <a:gdLst>
                  <a:gd name="connsiteX0" fmla="*/ 1796 w 2594"/>
                  <a:gd name="connsiteY0" fmla="*/ 0 h 17745"/>
                  <a:gd name="connsiteX1" fmla="*/ 0 w 2594"/>
                  <a:gd name="connsiteY1" fmla="*/ 17745 h 17745"/>
                  <a:gd name="connsiteX2" fmla="*/ 1796 w 2594"/>
                  <a:gd name="connsiteY2" fmla="*/ 17745 h 17745"/>
                  <a:gd name="connsiteX3" fmla="*/ 1796 w 2594"/>
                  <a:gd name="connsiteY3" fmla="*/ 0 h 17745"/>
                  <a:gd name="connsiteX4" fmla="*/ 1796 w 2594"/>
                  <a:gd name="connsiteY4" fmla="*/ 0 h 1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 h="17745">
                    <a:moveTo>
                      <a:pt x="1796" y="0"/>
                    </a:moveTo>
                    <a:cubicBezTo>
                      <a:pt x="1796" y="5324"/>
                      <a:pt x="0" y="11534"/>
                      <a:pt x="0" y="17745"/>
                    </a:cubicBezTo>
                    <a:cubicBezTo>
                      <a:pt x="0" y="17745"/>
                      <a:pt x="0" y="17745"/>
                      <a:pt x="1796" y="17745"/>
                    </a:cubicBezTo>
                    <a:cubicBezTo>
                      <a:pt x="1796" y="11534"/>
                      <a:pt x="1796" y="5324"/>
                      <a:pt x="1796" y="0"/>
                    </a:cubicBezTo>
                    <a:cubicBezTo>
                      <a:pt x="3593" y="0"/>
                      <a:pt x="1796" y="0"/>
                      <a:pt x="1796" y="0"/>
                    </a:cubicBezTo>
                    <a:close/>
                  </a:path>
                </a:pathLst>
              </a:custGeom>
              <a:solidFill>
                <a:srgbClr val="A2C7C0"/>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2" name="Freeform 32">
                <a:extLst>
                  <a:ext uri="{FF2B5EF4-FFF2-40B4-BE49-F238E27FC236}">
                    <a16:creationId xmlns:a16="http://schemas.microsoft.com/office/drawing/2014/main" id="{BD33EF7F-C4FB-7D40-AB86-27D8C40E5DB2}"/>
                  </a:ext>
                </a:extLst>
              </p:cNvPr>
              <p:cNvSpPr/>
              <p:nvPr/>
            </p:nvSpPr>
            <p:spPr>
              <a:xfrm>
                <a:off x="11624154" y="3853256"/>
                <a:ext cx="13372" cy="55010"/>
              </a:xfrm>
              <a:custGeom>
                <a:avLst/>
                <a:gdLst>
                  <a:gd name="connsiteX0" fmla="*/ 12574 w 13372"/>
                  <a:gd name="connsiteY0" fmla="*/ 55010 h 55010"/>
                  <a:gd name="connsiteX1" fmla="*/ 12574 w 13372"/>
                  <a:gd name="connsiteY1" fmla="*/ 55010 h 55010"/>
                  <a:gd name="connsiteX2" fmla="*/ 1796 w 13372"/>
                  <a:gd name="connsiteY2" fmla="*/ 0 h 55010"/>
                  <a:gd name="connsiteX3" fmla="*/ 0 w 13372"/>
                  <a:gd name="connsiteY3" fmla="*/ 0 h 55010"/>
                  <a:gd name="connsiteX4" fmla="*/ 12574 w 13372"/>
                  <a:gd name="connsiteY4" fmla="*/ 55010 h 5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 h="55010">
                    <a:moveTo>
                      <a:pt x="12574" y="55010"/>
                    </a:moveTo>
                    <a:cubicBezTo>
                      <a:pt x="12574" y="55010"/>
                      <a:pt x="14371" y="55010"/>
                      <a:pt x="12574" y="55010"/>
                    </a:cubicBezTo>
                    <a:cubicBezTo>
                      <a:pt x="10778" y="34603"/>
                      <a:pt x="7185" y="16858"/>
                      <a:pt x="1796" y="0"/>
                    </a:cubicBezTo>
                    <a:cubicBezTo>
                      <a:pt x="1796" y="0"/>
                      <a:pt x="1796" y="0"/>
                      <a:pt x="0" y="0"/>
                    </a:cubicBezTo>
                    <a:cubicBezTo>
                      <a:pt x="5389" y="16858"/>
                      <a:pt x="8982" y="35491"/>
                      <a:pt x="12574" y="55010"/>
                    </a:cubicBezTo>
                    <a:close/>
                  </a:path>
                </a:pathLst>
              </a:custGeom>
              <a:solidFill>
                <a:srgbClr val="08887D"/>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3" name="Freeform 33">
                <a:extLst>
                  <a:ext uri="{FF2B5EF4-FFF2-40B4-BE49-F238E27FC236}">
                    <a16:creationId xmlns:a16="http://schemas.microsoft.com/office/drawing/2014/main" id="{1CC28A77-511B-294F-AAAB-9A8BCE228AB7}"/>
                  </a:ext>
                </a:extLst>
              </p:cNvPr>
              <p:cNvSpPr/>
              <p:nvPr/>
            </p:nvSpPr>
            <p:spPr>
              <a:xfrm>
                <a:off x="11568467" y="3764529"/>
                <a:ext cx="17963" cy="8872"/>
              </a:xfrm>
              <a:custGeom>
                <a:avLst/>
                <a:gdLst>
                  <a:gd name="connsiteX0" fmla="*/ 0 w 17963"/>
                  <a:gd name="connsiteY0" fmla="*/ 0 h 8872"/>
                  <a:gd name="connsiteX1" fmla="*/ 0 w 17963"/>
                  <a:gd name="connsiteY1" fmla="*/ 0 h 8872"/>
                  <a:gd name="connsiteX2" fmla="*/ 0 w 17963"/>
                  <a:gd name="connsiteY2" fmla="*/ 0 h 8872"/>
                </a:gdLst>
                <a:ahLst/>
                <a:cxnLst>
                  <a:cxn ang="0">
                    <a:pos x="connsiteX0" y="connsiteY0"/>
                  </a:cxn>
                  <a:cxn ang="0">
                    <a:pos x="connsiteX1" y="connsiteY1"/>
                  </a:cxn>
                  <a:cxn ang="0">
                    <a:pos x="connsiteX2" y="connsiteY2"/>
                  </a:cxn>
                </a:cxnLst>
                <a:rect l="l" t="t" r="r" b="b"/>
                <a:pathLst>
                  <a:path w="17963" h="8872">
                    <a:moveTo>
                      <a:pt x="0" y="0"/>
                    </a:moveTo>
                    <a:cubicBezTo>
                      <a:pt x="0" y="0"/>
                      <a:pt x="0" y="0"/>
                      <a:pt x="0" y="0"/>
                    </a:cubicBezTo>
                    <a:cubicBezTo>
                      <a:pt x="0" y="0"/>
                      <a:pt x="0" y="0"/>
                      <a:pt x="0" y="0"/>
                    </a:cubicBezTo>
                    <a:close/>
                  </a:path>
                </a:pathLst>
              </a:custGeom>
              <a:solidFill>
                <a:srgbClr val="08887D"/>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4" name="Freeform 34">
                <a:extLst>
                  <a:ext uri="{FF2B5EF4-FFF2-40B4-BE49-F238E27FC236}">
                    <a16:creationId xmlns:a16="http://schemas.microsoft.com/office/drawing/2014/main" id="{2F61AD22-66CE-7148-8EB8-5152DBE76955}"/>
                  </a:ext>
                </a:extLst>
              </p:cNvPr>
              <p:cNvSpPr/>
              <p:nvPr/>
            </p:nvSpPr>
            <p:spPr>
              <a:xfrm>
                <a:off x="11572060" y="3763642"/>
                <a:ext cx="44459" cy="57672"/>
              </a:xfrm>
              <a:custGeom>
                <a:avLst/>
                <a:gdLst>
                  <a:gd name="connsiteX0" fmla="*/ 43112 w 44459"/>
                  <a:gd name="connsiteY0" fmla="*/ 57672 h 57672"/>
                  <a:gd name="connsiteX1" fmla="*/ 43112 w 44459"/>
                  <a:gd name="connsiteY1" fmla="*/ 57672 h 57672"/>
                  <a:gd name="connsiteX2" fmla="*/ 0 w 44459"/>
                  <a:gd name="connsiteY2" fmla="*/ 0 h 57672"/>
                  <a:gd name="connsiteX3" fmla="*/ 0 w 44459"/>
                  <a:gd name="connsiteY3" fmla="*/ 0 h 57672"/>
                  <a:gd name="connsiteX4" fmla="*/ 43112 w 44459"/>
                  <a:gd name="connsiteY4" fmla="*/ 57672 h 5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9" h="57672">
                    <a:moveTo>
                      <a:pt x="43112" y="57672"/>
                    </a:moveTo>
                    <a:cubicBezTo>
                      <a:pt x="44909" y="57672"/>
                      <a:pt x="44909" y="57672"/>
                      <a:pt x="43112" y="57672"/>
                    </a:cubicBezTo>
                    <a:cubicBezTo>
                      <a:pt x="32334" y="21294"/>
                      <a:pt x="17963" y="0"/>
                      <a:pt x="0" y="0"/>
                    </a:cubicBezTo>
                    <a:cubicBezTo>
                      <a:pt x="0" y="0"/>
                      <a:pt x="0" y="0"/>
                      <a:pt x="0" y="0"/>
                    </a:cubicBezTo>
                    <a:cubicBezTo>
                      <a:pt x="16167" y="887"/>
                      <a:pt x="30538" y="21294"/>
                      <a:pt x="43112" y="57672"/>
                    </a:cubicBezTo>
                    <a:close/>
                  </a:path>
                </a:pathLst>
              </a:custGeom>
              <a:solidFill>
                <a:srgbClr val="08887D"/>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5" name="Freeform 35">
                <a:extLst>
                  <a:ext uri="{FF2B5EF4-FFF2-40B4-BE49-F238E27FC236}">
                    <a16:creationId xmlns:a16="http://schemas.microsoft.com/office/drawing/2014/main" id="{AE991D50-F05B-C346-BB8E-40724D6A93AB}"/>
                  </a:ext>
                </a:extLst>
              </p:cNvPr>
              <p:cNvSpPr/>
              <p:nvPr/>
            </p:nvSpPr>
            <p:spPr>
              <a:xfrm>
                <a:off x="11640321" y="3922462"/>
                <a:ext cx="1796" cy="12421"/>
              </a:xfrm>
              <a:custGeom>
                <a:avLst/>
                <a:gdLst>
                  <a:gd name="connsiteX0" fmla="*/ 1796 w 1796"/>
                  <a:gd name="connsiteY0" fmla="*/ 12422 h 12421"/>
                  <a:gd name="connsiteX1" fmla="*/ 1796 w 1796"/>
                  <a:gd name="connsiteY1" fmla="*/ 12422 h 12421"/>
                  <a:gd name="connsiteX2" fmla="*/ 1796 w 1796"/>
                  <a:gd name="connsiteY2" fmla="*/ 0 h 12421"/>
                  <a:gd name="connsiteX3" fmla="*/ 0 w 1796"/>
                  <a:gd name="connsiteY3" fmla="*/ 0 h 12421"/>
                  <a:gd name="connsiteX4" fmla="*/ 1796 w 1796"/>
                  <a:gd name="connsiteY4" fmla="*/ 12422 h 1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 h="12421">
                    <a:moveTo>
                      <a:pt x="1796" y="12422"/>
                    </a:moveTo>
                    <a:cubicBezTo>
                      <a:pt x="1796" y="12422"/>
                      <a:pt x="1796" y="12422"/>
                      <a:pt x="1796" y="12422"/>
                    </a:cubicBezTo>
                    <a:cubicBezTo>
                      <a:pt x="1796" y="7985"/>
                      <a:pt x="1796" y="3549"/>
                      <a:pt x="1796" y="0"/>
                    </a:cubicBezTo>
                    <a:cubicBezTo>
                      <a:pt x="1796" y="0"/>
                      <a:pt x="1796" y="0"/>
                      <a:pt x="0" y="0"/>
                    </a:cubicBezTo>
                    <a:cubicBezTo>
                      <a:pt x="0" y="3549"/>
                      <a:pt x="0" y="7985"/>
                      <a:pt x="1796" y="12422"/>
                    </a:cubicBezTo>
                    <a:close/>
                  </a:path>
                </a:pathLst>
              </a:custGeom>
              <a:solidFill>
                <a:srgbClr val="08887D"/>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6" name="Freeform 36">
                <a:extLst>
                  <a:ext uri="{FF2B5EF4-FFF2-40B4-BE49-F238E27FC236}">
                    <a16:creationId xmlns:a16="http://schemas.microsoft.com/office/drawing/2014/main" id="{639C6928-7CDA-F243-BD1E-11724DD3DB48}"/>
                  </a:ext>
                </a:extLst>
              </p:cNvPr>
              <p:cNvSpPr/>
              <p:nvPr/>
            </p:nvSpPr>
            <p:spPr>
              <a:xfrm>
                <a:off x="11528947" y="3764529"/>
                <a:ext cx="88021" cy="58559"/>
              </a:xfrm>
              <a:custGeom>
                <a:avLst/>
                <a:gdLst>
                  <a:gd name="connsiteX0" fmla="*/ 0 w 88021"/>
                  <a:gd name="connsiteY0" fmla="*/ 57672 h 58559"/>
                  <a:gd name="connsiteX1" fmla="*/ 35927 w 88021"/>
                  <a:gd name="connsiteY1" fmla="*/ 58560 h 58559"/>
                  <a:gd name="connsiteX2" fmla="*/ 88021 w 88021"/>
                  <a:gd name="connsiteY2" fmla="*/ 57672 h 58559"/>
                  <a:gd name="connsiteX3" fmla="*/ 44909 w 88021"/>
                  <a:gd name="connsiteY3" fmla="*/ 0 h 58559"/>
                  <a:gd name="connsiteX4" fmla="*/ 41316 w 88021"/>
                  <a:gd name="connsiteY4" fmla="*/ 0 h 58559"/>
                  <a:gd name="connsiteX5" fmla="*/ 41316 w 88021"/>
                  <a:gd name="connsiteY5" fmla="*/ 0 h 58559"/>
                  <a:gd name="connsiteX6" fmla="*/ 0 w 88021"/>
                  <a:gd name="connsiteY6" fmla="*/ 57672 h 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21" h="58559">
                    <a:moveTo>
                      <a:pt x="0" y="57672"/>
                    </a:moveTo>
                    <a:cubicBezTo>
                      <a:pt x="10778" y="57672"/>
                      <a:pt x="23353" y="58560"/>
                      <a:pt x="35927" y="58560"/>
                    </a:cubicBezTo>
                    <a:cubicBezTo>
                      <a:pt x="53890" y="58560"/>
                      <a:pt x="71854" y="58560"/>
                      <a:pt x="88021" y="57672"/>
                    </a:cubicBezTo>
                    <a:cubicBezTo>
                      <a:pt x="75447" y="21294"/>
                      <a:pt x="61076" y="0"/>
                      <a:pt x="44909" y="0"/>
                    </a:cubicBezTo>
                    <a:cubicBezTo>
                      <a:pt x="43112" y="0"/>
                      <a:pt x="43112" y="0"/>
                      <a:pt x="41316" y="0"/>
                    </a:cubicBezTo>
                    <a:cubicBezTo>
                      <a:pt x="41316" y="0"/>
                      <a:pt x="41316" y="0"/>
                      <a:pt x="41316" y="0"/>
                    </a:cubicBezTo>
                    <a:cubicBezTo>
                      <a:pt x="25149" y="3549"/>
                      <a:pt x="10778" y="23956"/>
                      <a:pt x="0" y="57672"/>
                    </a:cubicBezTo>
                    <a:close/>
                  </a:path>
                </a:pathLst>
              </a:custGeom>
              <a:solidFill>
                <a:srgbClr val="B2D233">
                  <a:lumMod val="10000"/>
                  <a:lumOff val="90000"/>
                </a:srgbClr>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7" name="Freeform 37">
                <a:extLst>
                  <a:ext uri="{FF2B5EF4-FFF2-40B4-BE49-F238E27FC236}">
                    <a16:creationId xmlns:a16="http://schemas.microsoft.com/office/drawing/2014/main" id="{50809900-E707-4448-A93E-790ABAF9298C}"/>
                  </a:ext>
                </a:extLst>
              </p:cNvPr>
              <p:cNvSpPr/>
              <p:nvPr/>
            </p:nvSpPr>
            <p:spPr>
              <a:xfrm>
                <a:off x="11509188" y="3853256"/>
                <a:ext cx="127540" cy="56864"/>
              </a:xfrm>
              <a:custGeom>
                <a:avLst/>
                <a:gdLst>
                  <a:gd name="connsiteX0" fmla="*/ 127541 w 127540"/>
                  <a:gd name="connsiteY0" fmla="*/ 55010 h 56864"/>
                  <a:gd name="connsiteX1" fmla="*/ 116763 w 127540"/>
                  <a:gd name="connsiteY1" fmla="*/ 0 h 56864"/>
                  <a:gd name="connsiteX2" fmla="*/ 55687 w 127540"/>
                  <a:gd name="connsiteY2" fmla="*/ 887 h 56864"/>
                  <a:gd name="connsiteX3" fmla="*/ 10778 w 127540"/>
                  <a:gd name="connsiteY3" fmla="*/ 0 h 56864"/>
                  <a:gd name="connsiteX4" fmla="*/ 0 w 127540"/>
                  <a:gd name="connsiteY4" fmla="*/ 55010 h 56864"/>
                  <a:gd name="connsiteX5" fmla="*/ 57483 w 127540"/>
                  <a:gd name="connsiteY5" fmla="*/ 55898 h 56864"/>
                  <a:gd name="connsiteX6" fmla="*/ 127541 w 127540"/>
                  <a:gd name="connsiteY6" fmla="*/ 55010 h 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40" h="56864">
                    <a:moveTo>
                      <a:pt x="127541" y="55010"/>
                    </a:moveTo>
                    <a:cubicBezTo>
                      <a:pt x="123948" y="35491"/>
                      <a:pt x="120355" y="16858"/>
                      <a:pt x="116763" y="0"/>
                    </a:cubicBezTo>
                    <a:cubicBezTo>
                      <a:pt x="97003" y="887"/>
                      <a:pt x="75447" y="887"/>
                      <a:pt x="55687" y="887"/>
                    </a:cubicBezTo>
                    <a:cubicBezTo>
                      <a:pt x="41316" y="887"/>
                      <a:pt x="25149" y="887"/>
                      <a:pt x="10778" y="0"/>
                    </a:cubicBezTo>
                    <a:cubicBezTo>
                      <a:pt x="7185" y="16858"/>
                      <a:pt x="1796" y="34603"/>
                      <a:pt x="0" y="55010"/>
                    </a:cubicBezTo>
                    <a:cubicBezTo>
                      <a:pt x="17963" y="55898"/>
                      <a:pt x="35927" y="55898"/>
                      <a:pt x="57483" y="55898"/>
                    </a:cubicBezTo>
                    <a:cubicBezTo>
                      <a:pt x="82632" y="57672"/>
                      <a:pt x="105985" y="56785"/>
                      <a:pt x="127541" y="55010"/>
                    </a:cubicBezTo>
                    <a:close/>
                  </a:path>
                </a:pathLst>
              </a:custGeom>
              <a:solidFill>
                <a:srgbClr val="B2D233">
                  <a:lumMod val="10000"/>
                  <a:lumOff val="90000"/>
                </a:srgbClr>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8" name="Freeform 38">
                <a:extLst>
                  <a:ext uri="{FF2B5EF4-FFF2-40B4-BE49-F238E27FC236}">
                    <a16:creationId xmlns:a16="http://schemas.microsoft.com/office/drawing/2014/main" id="{437BDA15-99F3-0147-B751-82AC126815E2}"/>
                  </a:ext>
                </a:extLst>
              </p:cNvPr>
              <p:cNvSpPr/>
              <p:nvPr/>
            </p:nvSpPr>
            <p:spPr>
              <a:xfrm>
                <a:off x="11503799" y="3922462"/>
                <a:ext cx="138318" cy="15083"/>
              </a:xfrm>
              <a:custGeom>
                <a:avLst/>
                <a:gdLst>
                  <a:gd name="connsiteX0" fmla="*/ 138319 w 138318"/>
                  <a:gd name="connsiteY0" fmla="*/ 12422 h 15083"/>
                  <a:gd name="connsiteX1" fmla="*/ 136523 w 138318"/>
                  <a:gd name="connsiteY1" fmla="*/ 0 h 15083"/>
                  <a:gd name="connsiteX2" fmla="*/ 61076 w 138318"/>
                  <a:gd name="connsiteY2" fmla="*/ 887 h 15083"/>
                  <a:gd name="connsiteX3" fmla="*/ 1796 w 138318"/>
                  <a:gd name="connsiteY3" fmla="*/ 0 h 15083"/>
                  <a:gd name="connsiteX4" fmla="*/ 0 w 138318"/>
                  <a:gd name="connsiteY4" fmla="*/ 13309 h 15083"/>
                  <a:gd name="connsiteX5" fmla="*/ 61076 w 138318"/>
                  <a:gd name="connsiteY5" fmla="*/ 15083 h 15083"/>
                  <a:gd name="connsiteX6" fmla="*/ 138319 w 138318"/>
                  <a:gd name="connsiteY6" fmla="*/ 12422 h 1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18" h="15083">
                    <a:moveTo>
                      <a:pt x="138319" y="12422"/>
                    </a:moveTo>
                    <a:cubicBezTo>
                      <a:pt x="138319" y="7985"/>
                      <a:pt x="136523" y="3549"/>
                      <a:pt x="136523" y="0"/>
                    </a:cubicBezTo>
                    <a:cubicBezTo>
                      <a:pt x="111374" y="0"/>
                      <a:pt x="86225" y="887"/>
                      <a:pt x="61076" y="887"/>
                    </a:cubicBezTo>
                    <a:cubicBezTo>
                      <a:pt x="41316" y="887"/>
                      <a:pt x="21556" y="887"/>
                      <a:pt x="1796" y="0"/>
                    </a:cubicBezTo>
                    <a:cubicBezTo>
                      <a:pt x="1796" y="4436"/>
                      <a:pt x="0" y="8873"/>
                      <a:pt x="0" y="13309"/>
                    </a:cubicBezTo>
                    <a:cubicBezTo>
                      <a:pt x="17963" y="14196"/>
                      <a:pt x="39520" y="15083"/>
                      <a:pt x="61076" y="15083"/>
                    </a:cubicBezTo>
                    <a:cubicBezTo>
                      <a:pt x="88021" y="15083"/>
                      <a:pt x="114966" y="14196"/>
                      <a:pt x="138319" y="12422"/>
                    </a:cubicBezTo>
                    <a:close/>
                  </a:path>
                </a:pathLst>
              </a:custGeom>
              <a:solidFill>
                <a:srgbClr val="B2D233">
                  <a:lumMod val="10000"/>
                  <a:lumOff val="90000"/>
                </a:srgbClr>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59" name="Freeform 108">
                <a:extLst>
                  <a:ext uri="{FF2B5EF4-FFF2-40B4-BE49-F238E27FC236}">
                    <a16:creationId xmlns:a16="http://schemas.microsoft.com/office/drawing/2014/main" id="{E11B1538-FB74-BF43-9852-DD5C1C84C051}"/>
                  </a:ext>
                </a:extLst>
              </p:cNvPr>
              <p:cNvSpPr/>
              <p:nvPr/>
            </p:nvSpPr>
            <p:spPr>
              <a:xfrm>
                <a:off x="11518169" y="3822201"/>
                <a:ext cx="10778" cy="31941"/>
              </a:xfrm>
              <a:custGeom>
                <a:avLst/>
                <a:gdLst>
                  <a:gd name="connsiteX0" fmla="*/ 10778 w 10778"/>
                  <a:gd name="connsiteY0" fmla="*/ 0 h 31941"/>
                  <a:gd name="connsiteX1" fmla="*/ 10778 w 10778"/>
                  <a:gd name="connsiteY1" fmla="*/ 0 h 31941"/>
                  <a:gd name="connsiteX2" fmla="*/ 0 w 10778"/>
                  <a:gd name="connsiteY2" fmla="*/ 31942 h 31941"/>
                  <a:gd name="connsiteX3" fmla="*/ 1796 w 10778"/>
                  <a:gd name="connsiteY3" fmla="*/ 31942 h 31941"/>
                  <a:gd name="connsiteX4" fmla="*/ 10778 w 10778"/>
                  <a:gd name="connsiteY4" fmla="*/ 0 h 31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8" h="31941">
                    <a:moveTo>
                      <a:pt x="10778" y="0"/>
                    </a:moveTo>
                    <a:cubicBezTo>
                      <a:pt x="10778" y="0"/>
                      <a:pt x="8982" y="0"/>
                      <a:pt x="10778" y="0"/>
                    </a:cubicBezTo>
                    <a:cubicBezTo>
                      <a:pt x="7185" y="9760"/>
                      <a:pt x="3593" y="20407"/>
                      <a:pt x="0" y="31942"/>
                    </a:cubicBezTo>
                    <a:cubicBezTo>
                      <a:pt x="0" y="31942"/>
                      <a:pt x="0" y="31942"/>
                      <a:pt x="1796" y="31942"/>
                    </a:cubicBezTo>
                    <a:cubicBezTo>
                      <a:pt x="3593" y="20407"/>
                      <a:pt x="7185" y="9760"/>
                      <a:pt x="10778" y="0"/>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0" name="Freeform 109">
                <a:extLst>
                  <a:ext uri="{FF2B5EF4-FFF2-40B4-BE49-F238E27FC236}">
                    <a16:creationId xmlns:a16="http://schemas.microsoft.com/office/drawing/2014/main" id="{582DBA7D-D0C0-CE4B-8A1C-70541681B3C4}"/>
                  </a:ext>
                </a:extLst>
              </p:cNvPr>
              <p:cNvSpPr/>
              <p:nvPr/>
            </p:nvSpPr>
            <p:spPr>
              <a:xfrm>
                <a:off x="11615172" y="3821314"/>
                <a:ext cx="10778" cy="32828"/>
              </a:xfrm>
              <a:custGeom>
                <a:avLst/>
                <a:gdLst>
                  <a:gd name="connsiteX0" fmla="*/ 10778 w 10778"/>
                  <a:gd name="connsiteY0" fmla="*/ 32829 h 32828"/>
                  <a:gd name="connsiteX1" fmla="*/ 10778 w 10778"/>
                  <a:gd name="connsiteY1" fmla="*/ 32829 h 32828"/>
                  <a:gd name="connsiteX2" fmla="*/ 1796 w 10778"/>
                  <a:gd name="connsiteY2" fmla="*/ 0 h 32828"/>
                  <a:gd name="connsiteX3" fmla="*/ 0 w 10778"/>
                  <a:gd name="connsiteY3" fmla="*/ 0 h 32828"/>
                  <a:gd name="connsiteX4" fmla="*/ 10778 w 10778"/>
                  <a:gd name="connsiteY4" fmla="*/ 32829 h 32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8" h="32828">
                    <a:moveTo>
                      <a:pt x="10778" y="32829"/>
                    </a:moveTo>
                    <a:cubicBezTo>
                      <a:pt x="10778" y="32829"/>
                      <a:pt x="10778" y="32829"/>
                      <a:pt x="10778" y="32829"/>
                    </a:cubicBezTo>
                    <a:cubicBezTo>
                      <a:pt x="8982" y="21294"/>
                      <a:pt x="5389" y="9760"/>
                      <a:pt x="1796" y="0"/>
                    </a:cubicBezTo>
                    <a:cubicBezTo>
                      <a:pt x="1796" y="0"/>
                      <a:pt x="1796" y="0"/>
                      <a:pt x="0" y="0"/>
                    </a:cubicBezTo>
                    <a:cubicBezTo>
                      <a:pt x="3593" y="9760"/>
                      <a:pt x="7185" y="20407"/>
                      <a:pt x="10778" y="3282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1" name="Freeform 110">
                <a:extLst>
                  <a:ext uri="{FF2B5EF4-FFF2-40B4-BE49-F238E27FC236}">
                    <a16:creationId xmlns:a16="http://schemas.microsoft.com/office/drawing/2014/main" id="{5E830FF2-7446-164D-AAAB-E1BC93C21FF4}"/>
                  </a:ext>
                </a:extLst>
              </p:cNvPr>
              <p:cNvSpPr/>
              <p:nvPr/>
            </p:nvSpPr>
            <p:spPr>
              <a:xfrm>
                <a:off x="11519966" y="3821314"/>
                <a:ext cx="105984" cy="33223"/>
              </a:xfrm>
              <a:custGeom>
                <a:avLst/>
                <a:gdLst>
                  <a:gd name="connsiteX0" fmla="*/ 105985 w 105984"/>
                  <a:gd name="connsiteY0" fmla="*/ 32829 h 33223"/>
                  <a:gd name="connsiteX1" fmla="*/ 97003 w 105984"/>
                  <a:gd name="connsiteY1" fmla="*/ 0 h 33223"/>
                  <a:gd name="connsiteX2" fmla="*/ 44909 w 105984"/>
                  <a:gd name="connsiteY2" fmla="*/ 887 h 33223"/>
                  <a:gd name="connsiteX3" fmla="*/ 8982 w 105984"/>
                  <a:gd name="connsiteY3" fmla="*/ 0 h 33223"/>
                  <a:gd name="connsiteX4" fmla="*/ 0 w 105984"/>
                  <a:gd name="connsiteY4" fmla="*/ 31942 h 33223"/>
                  <a:gd name="connsiteX5" fmla="*/ 44909 w 105984"/>
                  <a:gd name="connsiteY5" fmla="*/ 32829 h 33223"/>
                  <a:gd name="connsiteX6" fmla="*/ 105985 w 105984"/>
                  <a:gd name="connsiteY6" fmla="*/ 32829 h 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84" h="33223">
                    <a:moveTo>
                      <a:pt x="105985" y="32829"/>
                    </a:moveTo>
                    <a:cubicBezTo>
                      <a:pt x="102392" y="21294"/>
                      <a:pt x="100596" y="9760"/>
                      <a:pt x="97003" y="0"/>
                    </a:cubicBezTo>
                    <a:cubicBezTo>
                      <a:pt x="80836" y="887"/>
                      <a:pt x="62872" y="887"/>
                      <a:pt x="44909" y="887"/>
                    </a:cubicBezTo>
                    <a:cubicBezTo>
                      <a:pt x="32334" y="887"/>
                      <a:pt x="21556" y="887"/>
                      <a:pt x="8982" y="0"/>
                    </a:cubicBezTo>
                    <a:cubicBezTo>
                      <a:pt x="5389" y="9760"/>
                      <a:pt x="1796" y="20407"/>
                      <a:pt x="0" y="31942"/>
                    </a:cubicBezTo>
                    <a:cubicBezTo>
                      <a:pt x="14371" y="31942"/>
                      <a:pt x="30538" y="32829"/>
                      <a:pt x="44909" y="32829"/>
                    </a:cubicBezTo>
                    <a:cubicBezTo>
                      <a:pt x="64669" y="33716"/>
                      <a:pt x="86225" y="32829"/>
                      <a:pt x="105985" y="3282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2" name="Freeform 111">
                <a:extLst>
                  <a:ext uri="{FF2B5EF4-FFF2-40B4-BE49-F238E27FC236}">
                    <a16:creationId xmlns:a16="http://schemas.microsoft.com/office/drawing/2014/main" id="{D0A22FE4-B160-AC40-9639-0292FAF575B5}"/>
                  </a:ext>
                </a:extLst>
              </p:cNvPr>
              <p:cNvSpPr/>
              <p:nvPr/>
            </p:nvSpPr>
            <p:spPr>
              <a:xfrm>
                <a:off x="11503799" y="3909153"/>
                <a:ext cx="3592" cy="13308"/>
              </a:xfrm>
              <a:custGeom>
                <a:avLst/>
                <a:gdLst>
                  <a:gd name="connsiteX0" fmla="*/ 3593 w 3592"/>
                  <a:gd name="connsiteY0" fmla="*/ 0 h 13308"/>
                  <a:gd name="connsiteX1" fmla="*/ 3593 w 3592"/>
                  <a:gd name="connsiteY1" fmla="*/ 0 h 13308"/>
                  <a:gd name="connsiteX2" fmla="*/ 0 w 3592"/>
                  <a:gd name="connsiteY2" fmla="*/ 13309 h 13308"/>
                  <a:gd name="connsiteX3" fmla="*/ 1796 w 3592"/>
                  <a:gd name="connsiteY3" fmla="*/ 13309 h 13308"/>
                  <a:gd name="connsiteX4" fmla="*/ 3593 w 3592"/>
                  <a:gd name="connsiteY4" fmla="*/ 0 h 1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 h="13308">
                    <a:moveTo>
                      <a:pt x="3593" y="0"/>
                    </a:moveTo>
                    <a:cubicBezTo>
                      <a:pt x="3593" y="0"/>
                      <a:pt x="3593" y="0"/>
                      <a:pt x="3593" y="0"/>
                    </a:cubicBezTo>
                    <a:cubicBezTo>
                      <a:pt x="1796" y="4436"/>
                      <a:pt x="1796" y="8873"/>
                      <a:pt x="0" y="13309"/>
                    </a:cubicBezTo>
                    <a:cubicBezTo>
                      <a:pt x="0" y="13309"/>
                      <a:pt x="0" y="13309"/>
                      <a:pt x="1796" y="13309"/>
                    </a:cubicBezTo>
                    <a:cubicBezTo>
                      <a:pt x="1796" y="8873"/>
                      <a:pt x="3593" y="4436"/>
                      <a:pt x="3593" y="0"/>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3" name="Freeform 112">
                <a:extLst>
                  <a:ext uri="{FF2B5EF4-FFF2-40B4-BE49-F238E27FC236}">
                    <a16:creationId xmlns:a16="http://schemas.microsoft.com/office/drawing/2014/main" id="{2C642346-3C1A-554A-A2D2-CD3187807F30}"/>
                  </a:ext>
                </a:extLst>
              </p:cNvPr>
              <p:cNvSpPr/>
              <p:nvPr/>
            </p:nvSpPr>
            <p:spPr>
              <a:xfrm>
                <a:off x="11636728" y="3909153"/>
                <a:ext cx="3592" cy="13308"/>
              </a:xfrm>
              <a:custGeom>
                <a:avLst/>
                <a:gdLst>
                  <a:gd name="connsiteX0" fmla="*/ 3593 w 3592"/>
                  <a:gd name="connsiteY0" fmla="*/ 13309 h 13308"/>
                  <a:gd name="connsiteX1" fmla="*/ 3593 w 3592"/>
                  <a:gd name="connsiteY1" fmla="*/ 13309 h 13308"/>
                  <a:gd name="connsiteX2" fmla="*/ 1796 w 3592"/>
                  <a:gd name="connsiteY2" fmla="*/ 0 h 13308"/>
                  <a:gd name="connsiteX3" fmla="*/ 0 w 3592"/>
                  <a:gd name="connsiteY3" fmla="*/ 0 h 13308"/>
                  <a:gd name="connsiteX4" fmla="*/ 3593 w 3592"/>
                  <a:gd name="connsiteY4" fmla="*/ 13309 h 1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 h="13308">
                    <a:moveTo>
                      <a:pt x="3593" y="13309"/>
                    </a:moveTo>
                    <a:cubicBezTo>
                      <a:pt x="3593" y="13309"/>
                      <a:pt x="3593" y="13309"/>
                      <a:pt x="3593" y="13309"/>
                    </a:cubicBezTo>
                    <a:cubicBezTo>
                      <a:pt x="3593" y="8873"/>
                      <a:pt x="3593" y="4436"/>
                      <a:pt x="1796" y="0"/>
                    </a:cubicBezTo>
                    <a:cubicBezTo>
                      <a:pt x="1796" y="0"/>
                      <a:pt x="1796" y="0"/>
                      <a:pt x="0" y="0"/>
                    </a:cubicBezTo>
                    <a:cubicBezTo>
                      <a:pt x="1796" y="3549"/>
                      <a:pt x="1796" y="7985"/>
                      <a:pt x="3593" y="1330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4" name="Freeform 113">
                <a:extLst>
                  <a:ext uri="{FF2B5EF4-FFF2-40B4-BE49-F238E27FC236}">
                    <a16:creationId xmlns:a16="http://schemas.microsoft.com/office/drawing/2014/main" id="{E2B1BEA1-484B-E148-8438-68C5F9B5B648}"/>
                  </a:ext>
                </a:extLst>
              </p:cNvPr>
              <p:cNvSpPr/>
              <p:nvPr/>
            </p:nvSpPr>
            <p:spPr>
              <a:xfrm>
                <a:off x="11505595" y="3909153"/>
                <a:ext cx="134726" cy="15083"/>
              </a:xfrm>
              <a:custGeom>
                <a:avLst/>
                <a:gdLst>
                  <a:gd name="connsiteX0" fmla="*/ 134726 w 134726"/>
                  <a:gd name="connsiteY0" fmla="*/ 13309 h 15083"/>
                  <a:gd name="connsiteX1" fmla="*/ 132930 w 134726"/>
                  <a:gd name="connsiteY1" fmla="*/ 0 h 15083"/>
                  <a:gd name="connsiteX2" fmla="*/ 59280 w 134726"/>
                  <a:gd name="connsiteY2" fmla="*/ 1775 h 15083"/>
                  <a:gd name="connsiteX3" fmla="*/ 1796 w 134726"/>
                  <a:gd name="connsiteY3" fmla="*/ 887 h 15083"/>
                  <a:gd name="connsiteX4" fmla="*/ 0 w 134726"/>
                  <a:gd name="connsiteY4" fmla="*/ 14196 h 15083"/>
                  <a:gd name="connsiteX5" fmla="*/ 59280 w 134726"/>
                  <a:gd name="connsiteY5" fmla="*/ 15083 h 15083"/>
                  <a:gd name="connsiteX6" fmla="*/ 134726 w 134726"/>
                  <a:gd name="connsiteY6" fmla="*/ 13309 h 1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26" h="15083">
                    <a:moveTo>
                      <a:pt x="134726" y="13309"/>
                    </a:moveTo>
                    <a:cubicBezTo>
                      <a:pt x="134726" y="8873"/>
                      <a:pt x="132930" y="4436"/>
                      <a:pt x="132930" y="0"/>
                    </a:cubicBezTo>
                    <a:cubicBezTo>
                      <a:pt x="111374" y="1775"/>
                      <a:pt x="86225" y="1775"/>
                      <a:pt x="59280" y="1775"/>
                    </a:cubicBezTo>
                    <a:cubicBezTo>
                      <a:pt x="39520" y="1775"/>
                      <a:pt x="19760" y="887"/>
                      <a:pt x="1796" y="887"/>
                    </a:cubicBezTo>
                    <a:cubicBezTo>
                      <a:pt x="1796" y="5324"/>
                      <a:pt x="0" y="9760"/>
                      <a:pt x="0" y="14196"/>
                    </a:cubicBezTo>
                    <a:cubicBezTo>
                      <a:pt x="19760" y="15083"/>
                      <a:pt x="39520" y="15083"/>
                      <a:pt x="59280" y="15083"/>
                    </a:cubicBezTo>
                    <a:cubicBezTo>
                      <a:pt x="84428" y="14196"/>
                      <a:pt x="109577" y="13309"/>
                      <a:pt x="134726" y="1330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5" name="Freeform 114">
                <a:extLst>
                  <a:ext uri="{FF2B5EF4-FFF2-40B4-BE49-F238E27FC236}">
                    <a16:creationId xmlns:a16="http://schemas.microsoft.com/office/drawing/2014/main" id="{417D21FA-5EBB-2943-AFF6-BE523C7DA022}"/>
                  </a:ext>
                </a:extLst>
              </p:cNvPr>
              <p:cNvSpPr/>
              <p:nvPr/>
            </p:nvSpPr>
            <p:spPr>
              <a:xfrm>
                <a:off x="11500206" y="3935771"/>
                <a:ext cx="3592" cy="13308"/>
              </a:xfrm>
              <a:custGeom>
                <a:avLst/>
                <a:gdLst>
                  <a:gd name="connsiteX0" fmla="*/ 3593 w 3592"/>
                  <a:gd name="connsiteY0" fmla="*/ 0 h 13308"/>
                  <a:gd name="connsiteX1" fmla="*/ 3593 w 3592"/>
                  <a:gd name="connsiteY1" fmla="*/ 0 h 13308"/>
                  <a:gd name="connsiteX2" fmla="*/ 0 w 3592"/>
                  <a:gd name="connsiteY2" fmla="*/ 13309 h 13308"/>
                  <a:gd name="connsiteX3" fmla="*/ 1796 w 3592"/>
                  <a:gd name="connsiteY3" fmla="*/ 13309 h 13308"/>
                  <a:gd name="connsiteX4" fmla="*/ 3593 w 3592"/>
                  <a:gd name="connsiteY4" fmla="*/ 0 h 1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 h="13308">
                    <a:moveTo>
                      <a:pt x="3593" y="0"/>
                    </a:moveTo>
                    <a:cubicBezTo>
                      <a:pt x="3593" y="0"/>
                      <a:pt x="1796" y="0"/>
                      <a:pt x="3593" y="0"/>
                    </a:cubicBezTo>
                    <a:cubicBezTo>
                      <a:pt x="1796" y="4436"/>
                      <a:pt x="1796" y="8873"/>
                      <a:pt x="0" y="13309"/>
                    </a:cubicBezTo>
                    <a:cubicBezTo>
                      <a:pt x="0" y="13309"/>
                      <a:pt x="0" y="13309"/>
                      <a:pt x="1796" y="13309"/>
                    </a:cubicBezTo>
                    <a:cubicBezTo>
                      <a:pt x="1796" y="8873"/>
                      <a:pt x="1796" y="4436"/>
                      <a:pt x="3593" y="0"/>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6" name="Freeform 115">
                <a:extLst>
                  <a:ext uri="{FF2B5EF4-FFF2-40B4-BE49-F238E27FC236}">
                    <a16:creationId xmlns:a16="http://schemas.microsoft.com/office/drawing/2014/main" id="{48B582B9-79D9-8248-89B8-D1A2FF001767}"/>
                  </a:ext>
                </a:extLst>
              </p:cNvPr>
              <p:cNvSpPr/>
              <p:nvPr/>
            </p:nvSpPr>
            <p:spPr>
              <a:xfrm>
                <a:off x="11642117" y="3934884"/>
                <a:ext cx="1796" cy="14196"/>
              </a:xfrm>
              <a:custGeom>
                <a:avLst/>
                <a:gdLst>
                  <a:gd name="connsiteX0" fmla="*/ 1796 w 1796"/>
                  <a:gd name="connsiteY0" fmla="*/ 14196 h 14196"/>
                  <a:gd name="connsiteX1" fmla="*/ 1796 w 1796"/>
                  <a:gd name="connsiteY1" fmla="*/ 14196 h 14196"/>
                  <a:gd name="connsiteX2" fmla="*/ 1796 w 1796"/>
                  <a:gd name="connsiteY2" fmla="*/ 0 h 14196"/>
                  <a:gd name="connsiteX3" fmla="*/ 0 w 1796"/>
                  <a:gd name="connsiteY3" fmla="*/ 0 h 14196"/>
                  <a:gd name="connsiteX4" fmla="*/ 1796 w 1796"/>
                  <a:gd name="connsiteY4" fmla="*/ 14196 h 1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 h="14196">
                    <a:moveTo>
                      <a:pt x="1796" y="14196"/>
                    </a:moveTo>
                    <a:cubicBezTo>
                      <a:pt x="1796" y="14196"/>
                      <a:pt x="1796" y="14196"/>
                      <a:pt x="1796" y="14196"/>
                    </a:cubicBezTo>
                    <a:cubicBezTo>
                      <a:pt x="1796" y="9760"/>
                      <a:pt x="1796" y="4436"/>
                      <a:pt x="1796" y="0"/>
                    </a:cubicBezTo>
                    <a:cubicBezTo>
                      <a:pt x="1796" y="0"/>
                      <a:pt x="1796" y="0"/>
                      <a:pt x="0" y="0"/>
                    </a:cubicBezTo>
                    <a:cubicBezTo>
                      <a:pt x="0" y="4436"/>
                      <a:pt x="0" y="8873"/>
                      <a:pt x="1796" y="14196"/>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7" name="Freeform 116">
                <a:extLst>
                  <a:ext uri="{FF2B5EF4-FFF2-40B4-BE49-F238E27FC236}">
                    <a16:creationId xmlns:a16="http://schemas.microsoft.com/office/drawing/2014/main" id="{6C68F8C9-33DB-A548-8D51-DA9A7BC07B79}"/>
                  </a:ext>
                </a:extLst>
              </p:cNvPr>
              <p:cNvSpPr/>
              <p:nvPr/>
            </p:nvSpPr>
            <p:spPr>
              <a:xfrm>
                <a:off x="11500206" y="3945531"/>
                <a:ext cx="147300" cy="14196"/>
              </a:xfrm>
              <a:custGeom>
                <a:avLst/>
                <a:gdLst>
                  <a:gd name="connsiteX0" fmla="*/ 0 w 147300"/>
                  <a:gd name="connsiteY0" fmla="*/ 887 h 14196"/>
                  <a:gd name="connsiteX1" fmla="*/ 0 w 147300"/>
                  <a:gd name="connsiteY1" fmla="*/ 12422 h 14196"/>
                  <a:gd name="connsiteX2" fmla="*/ 61076 w 147300"/>
                  <a:gd name="connsiteY2" fmla="*/ 14196 h 14196"/>
                  <a:gd name="connsiteX3" fmla="*/ 147301 w 147300"/>
                  <a:gd name="connsiteY3" fmla="*/ 9760 h 14196"/>
                  <a:gd name="connsiteX4" fmla="*/ 147301 w 147300"/>
                  <a:gd name="connsiteY4" fmla="*/ 0 h 14196"/>
                  <a:gd name="connsiteX5" fmla="*/ 71854 w 147300"/>
                  <a:gd name="connsiteY5" fmla="*/ 3549 h 14196"/>
                  <a:gd name="connsiteX6" fmla="*/ 0 w 147300"/>
                  <a:gd name="connsiteY6" fmla="*/ 887 h 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00" h="14196">
                    <a:moveTo>
                      <a:pt x="0" y="887"/>
                    </a:moveTo>
                    <a:cubicBezTo>
                      <a:pt x="0" y="4436"/>
                      <a:pt x="0" y="8873"/>
                      <a:pt x="0" y="12422"/>
                    </a:cubicBezTo>
                    <a:cubicBezTo>
                      <a:pt x="17963" y="13309"/>
                      <a:pt x="39520" y="14196"/>
                      <a:pt x="61076" y="14196"/>
                    </a:cubicBezTo>
                    <a:cubicBezTo>
                      <a:pt x="93410" y="14196"/>
                      <a:pt x="122152" y="12422"/>
                      <a:pt x="147301" y="9760"/>
                    </a:cubicBezTo>
                    <a:cubicBezTo>
                      <a:pt x="147301" y="6211"/>
                      <a:pt x="147301" y="2662"/>
                      <a:pt x="147301" y="0"/>
                    </a:cubicBezTo>
                    <a:cubicBezTo>
                      <a:pt x="123948" y="1775"/>
                      <a:pt x="98799" y="3549"/>
                      <a:pt x="71854" y="3549"/>
                    </a:cubicBezTo>
                    <a:cubicBezTo>
                      <a:pt x="44909" y="3549"/>
                      <a:pt x="21556" y="2662"/>
                      <a:pt x="0" y="887"/>
                    </a:cubicBezTo>
                    <a:close/>
                  </a:path>
                </a:pathLst>
              </a:custGeom>
              <a:solidFill>
                <a:srgbClr val="B2D233">
                  <a:lumMod val="10000"/>
                  <a:lumOff val="90000"/>
                </a:srgbClr>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sp>
            <p:nvSpPr>
              <p:cNvPr id="68" name="Freeform 117">
                <a:extLst>
                  <a:ext uri="{FF2B5EF4-FFF2-40B4-BE49-F238E27FC236}">
                    <a16:creationId xmlns:a16="http://schemas.microsoft.com/office/drawing/2014/main" id="{BAB7832E-A12A-ED4C-B964-C7791FC8C56F}"/>
                  </a:ext>
                </a:extLst>
              </p:cNvPr>
              <p:cNvSpPr/>
              <p:nvPr/>
            </p:nvSpPr>
            <p:spPr>
              <a:xfrm>
                <a:off x="11502002" y="3933997"/>
                <a:ext cx="141911" cy="15970"/>
              </a:xfrm>
              <a:custGeom>
                <a:avLst/>
                <a:gdLst>
                  <a:gd name="connsiteX0" fmla="*/ 62872 w 141911"/>
                  <a:gd name="connsiteY0" fmla="*/ 3549 h 15970"/>
                  <a:gd name="connsiteX1" fmla="*/ 1796 w 141911"/>
                  <a:gd name="connsiteY1" fmla="*/ 1775 h 15970"/>
                  <a:gd name="connsiteX2" fmla="*/ 0 w 141911"/>
                  <a:gd name="connsiteY2" fmla="*/ 15084 h 15970"/>
                  <a:gd name="connsiteX3" fmla="*/ 62872 w 141911"/>
                  <a:gd name="connsiteY3" fmla="*/ 15971 h 15970"/>
                  <a:gd name="connsiteX4" fmla="*/ 141912 w 141911"/>
                  <a:gd name="connsiteY4" fmla="*/ 14196 h 15970"/>
                  <a:gd name="connsiteX5" fmla="*/ 140115 w 141911"/>
                  <a:gd name="connsiteY5" fmla="*/ 0 h 15970"/>
                  <a:gd name="connsiteX6" fmla="*/ 62872 w 141911"/>
                  <a:gd name="connsiteY6" fmla="*/ 3549 h 1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11" h="15970">
                    <a:moveTo>
                      <a:pt x="62872" y="3549"/>
                    </a:moveTo>
                    <a:cubicBezTo>
                      <a:pt x="41316" y="3549"/>
                      <a:pt x="19760" y="2662"/>
                      <a:pt x="1796" y="1775"/>
                    </a:cubicBezTo>
                    <a:cubicBezTo>
                      <a:pt x="1796" y="6211"/>
                      <a:pt x="0" y="10647"/>
                      <a:pt x="0" y="15084"/>
                    </a:cubicBezTo>
                    <a:cubicBezTo>
                      <a:pt x="19760" y="15971"/>
                      <a:pt x="41316" y="15971"/>
                      <a:pt x="62872" y="15971"/>
                    </a:cubicBezTo>
                    <a:cubicBezTo>
                      <a:pt x="89817" y="15971"/>
                      <a:pt x="116763" y="15084"/>
                      <a:pt x="141912" y="14196"/>
                    </a:cubicBezTo>
                    <a:cubicBezTo>
                      <a:pt x="141912" y="9760"/>
                      <a:pt x="140115" y="5324"/>
                      <a:pt x="140115" y="0"/>
                    </a:cubicBezTo>
                    <a:cubicBezTo>
                      <a:pt x="116763" y="2662"/>
                      <a:pt x="89817" y="3549"/>
                      <a:pt x="62872" y="3549"/>
                    </a:cubicBezTo>
                    <a:close/>
                  </a:path>
                </a:pathLst>
              </a:custGeom>
              <a:solidFill>
                <a:srgbClr val="38434B"/>
              </a:solidFill>
              <a:ln w="6178" cap="flat">
                <a:noFill/>
                <a:prstDash val="solid"/>
                <a:miter/>
              </a:ln>
            </p:spPr>
            <p:txBody>
              <a:bodyPr rtlCol="0" anchor="ctr"/>
              <a:lstStyle/>
              <a:p>
                <a:pPr defTabSz="914354">
                  <a:defRPr/>
                </a:pPr>
                <a:endParaRPr lang="en-US" kern="0">
                  <a:solidFill>
                    <a:srgbClr val="004C74"/>
                  </a:solidFill>
                  <a:latin typeface="Arial" panose="020B0604020202020204"/>
                </a:endParaRPr>
              </a:p>
            </p:txBody>
          </p:sp>
        </p:grpSp>
      </p:grpSp>
      <p:sp>
        <p:nvSpPr>
          <p:cNvPr id="82" name="Freeform: Shape 55">
            <a:extLst>
              <a:ext uri="{FF2B5EF4-FFF2-40B4-BE49-F238E27FC236}">
                <a16:creationId xmlns:a16="http://schemas.microsoft.com/office/drawing/2014/main" id="{DFDAEDD0-2C57-F049-B157-4EE3043C3C80}"/>
              </a:ext>
            </a:extLst>
          </p:cNvPr>
          <p:cNvSpPr/>
          <p:nvPr/>
        </p:nvSpPr>
        <p:spPr>
          <a:xfrm>
            <a:off x="10245084" y="3286974"/>
            <a:ext cx="185141" cy="91444"/>
          </a:xfrm>
          <a:custGeom>
            <a:avLst/>
            <a:gdLst>
              <a:gd name="connsiteX0" fmla="*/ 0 w 104775"/>
              <a:gd name="connsiteY0" fmla="*/ 52388 h 104775"/>
              <a:gd name="connsiteX1" fmla="*/ 56197 w 104775"/>
              <a:gd name="connsiteY1" fmla="*/ 0 h 104775"/>
              <a:gd name="connsiteX2" fmla="*/ 112395 w 104775"/>
              <a:gd name="connsiteY2" fmla="*/ 52388 h 104775"/>
              <a:gd name="connsiteX3" fmla="*/ 56197 w 104775"/>
              <a:gd name="connsiteY3" fmla="*/ 104775 h 104775"/>
              <a:gd name="connsiteX4" fmla="*/ 0 w 104775"/>
              <a:gd name="connsiteY4" fmla="*/ 52388 h 104775"/>
              <a:gd name="connsiteX5" fmla="*/ 0 w 104775"/>
              <a:gd name="connsiteY5" fmla="*/ 523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0" y="52388"/>
                </a:moveTo>
                <a:cubicBezTo>
                  <a:pt x="0" y="23813"/>
                  <a:pt x="25717" y="0"/>
                  <a:pt x="56197" y="0"/>
                </a:cubicBezTo>
                <a:cubicBezTo>
                  <a:pt x="86678" y="0"/>
                  <a:pt x="112395" y="23813"/>
                  <a:pt x="112395" y="52388"/>
                </a:cubicBezTo>
                <a:cubicBezTo>
                  <a:pt x="112395" y="80963"/>
                  <a:pt x="86678" y="104775"/>
                  <a:pt x="56197" y="104775"/>
                </a:cubicBezTo>
                <a:cubicBezTo>
                  <a:pt x="25717" y="104775"/>
                  <a:pt x="0" y="81915"/>
                  <a:pt x="0" y="52388"/>
                </a:cubicBezTo>
                <a:lnTo>
                  <a:pt x="0" y="52388"/>
                </a:lnTo>
                <a:close/>
              </a:path>
            </a:pathLst>
          </a:custGeom>
          <a:solidFill>
            <a:srgbClr val="38434B"/>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83" name="Freeform: Shape 55">
            <a:extLst>
              <a:ext uri="{FF2B5EF4-FFF2-40B4-BE49-F238E27FC236}">
                <a16:creationId xmlns:a16="http://schemas.microsoft.com/office/drawing/2014/main" id="{60158514-1EC5-8A4A-A83C-298F7B704FE5}"/>
              </a:ext>
            </a:extLst>
          </p:cNvPr>
          <p:cNvSpPr/>
          <p:nvPr/>
        </p:nvSpPr>
        <p:spPr>
          <a:xfrm>
            <a:off x="10698000" y="3286943"/>
            <a:ext cx="185141" cy="91444"/>
          </a:xfrm>
          <a:custGeom>
            <a:avLst/>
            <a:gdLst>
              <a:gd name="connsiteX0" fmla="*/ 0 w 104775"/>
              <a:gd name="connsiteY0" fmla="*/ 52388 h 104775"/>
              <a:gd name="connsiteX1" fmla="*/ 56197 w 104775"/>
              <a:gd name="connsiteY1" fmla="*/ 0 h 104775"/>
              <a:gd name="connsiteX2" fmla="*/ 112395 w 104775"/>
              <a:gd name="connsiteY2" fmla="*/ 52388 h 104775"/>
              <a:gd name="connsiteX3" fmla="*/ 56197 w 104775"/>
              <a:gd name="connsiteY3" fmla="*/ 104775 h 104775"/>
              <a:gd name="connsiteX4" fmla="*/ 0 w 104775"/>
              <a:gd name="connsiteY4" fmla="*/ 52388 h 104775"/>
              <a:gd name="connsiteX5" fmla="*/ 0 w 104775"/>
              <a:gd name="connsiteY5" fmla="*/ 5238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04775">
                <a:moveTo>
                  <a:pt x="0" y="52388"/>
                </a:moveTo>
                <a:cubicBezTo>
                  <a:pt x="0" y="23813"/>
                  <a:pt x="25717" y="0"/>
                  <a:pt x="56197" y="0"/>
                </a:cubicBezTo>
                <a:cubicBezTo>
                  <a:pt x="86678" y="0"/>
                  <a:pt x="112395" y="23813"/>
                  <a:pt x="112395" y="52388"/>
                </a:cubicBezTo>
                <a:cubicBezTo>
                  <a:pt x="112395" y="80963"/>
                  <a:pt x="86678" y="104775"/>
                  <a:pt x="56197" y="104775"/>
                </a:cubicBezTo>
                <a:cubicBezTo>
                  <a:pt x="25717" y="104775"/>
                  <a:pt x="0" y="81915"/>
                  <a:pt x="0" y="52388"/>
                </a:cubicBezTo>
                <a:lnTo>
                  <a:pt x="0" y="52388"/>
                </a:lnTo>
                <a:close/>
              </a:path>
            </a:pathLst>
          </a:custGeom>
          <a:solidFill>
            <a:srgbClr val="38434B"/>
          </a:solidFill>
          <a:ln w="9525" cap="flat">
            <a:noFill/>
            <a:prstDash val="solid"/>
            <a:miter/>
          </a:ln>
        </p:spPr>
        <p:txBody>
          <a:bodyPr rtlCol="0" anchor="ctr"/>
          <a:lstStyle/>
          <a:p>
            <a:pPr defTabSz="457155">
              <a:defRPr/>
            </a:pPr>
            <a:endParaRPr lang="en-US" sz="1051">
              <a:solidFill>
                <a:srgbClr val="37424A"/>
              </a:solidFill>
              <a:latin typeface="Arial" panose="020B0604020202020204"/>
            </a:endParaRPr>
          </a:p>
        </p:txBody>
      </p:sp>
      <p:sp>
        <p:nvSpPr>
          <p:cNvPr id="84" name="Text Placeholder 2">
            <a:extLst>
              <a:ext uri="{FF2B5EF4-FFF2-40B4-BE49-F238E27FC236}">
                <a16:creationId xmlns:a16="http://schemas.microsoft.com/office/drawing/2014/main" id="{29151FE4-470A-A04D-81D1-918E0952CC77}"/>
              </a:ext>
            </a:extLst>
          </p:cNvPr>
          <p:cNvSpPr txBox="1">
            <a:spLocks/>
          </p:cNvSpPr>
          <p:nvPr/>
        </p:nvSpPr>
        <p:spPr>
          <a:xfrm>
            <a:off x="838201" y="6345565"/>
            <a:ext cx="11090275" cy="4873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1100" i="1">
                <a:solidFill>
                  <a:srgbClr val="000000">
                    <a:lumMod val="50000"/>
                  </a:srgbClr>
                </a:solidFill>
                <a:latin typeface="Arial"/>
              </a:rPr>
              <a:t>BRCA</a:t>
            </a:r>
            <a:r>
              <a:rPr lang="en-GB" sz="1100">
                <a:solidFill>
                  <a:srgbClr val="000000">
                    <a:lumMod val="50000"/>
                  </a:srgbClr>
                </a:solidFill>
                <a:latin typeface="Arial"/>
              </a:rPr>
              <a:t>, breast cancer gene; HR, homologous recombination.</a:t>
            </a:r>
          </a:p>
          <a:p>
            <a:pPr defTabSz="1219170"/>
            <a:r>
              <a:rPr lang="en-GB" sz="1100">
                <a:solidFill>
                  <a:srgbClr val="000000">
                    <a:lumMod val="50000"/>
                  </a:srgbClr>
                </a:solidFill>
                <a:latin typeface="Arial"/>
              </a:rPr>
              <a:t>https://myriad-</a:t>
            </a:r>
            <a:r>
              <a:rPr lang="en-GB" sz="1100" err="1">
                <a:solidFill>
                  <a:srgbClr val="000000">
                    <a:lumMod val="50000"/>
                  </a:srgbClr>
                </a:solidFill>
                <a:latin typeface="Arial"/>
              </a:rPr>
              <a:t>oncology.com</a:t>
            </a:r>
            <a:r>
              <a:rPr lang="en-GB" sz="1100">
                <a:solidFill>
                  <a:srgbClr val="000000">
                    <a:lumMod val="50000"/>
                  </a:srgbClr>
                </a:solidFill>
                <a:latin typeface="Arial"/>
              </a:rPr>
              <a:t>/</a:t>
            </a:r>
            <a:r>
              <a:rPr lang="en-GB" sz="1100" err="1">
                <a:solidFill>
                  <a:srgbClr val="000000">
                    <a:lumMod val="50000"/>
                  </a:srgbClr>
                </a:solidFill>
                <a:latin typeface="Arial"/>
              </a:rPr>
              <a:t>mychoice</a:t>
            </a:r>
            <a:r>
              <a:rPr lang="en-GB" sz="1100">
                <a:solidFill>
                  <a:srgbClr val="000000">
                    <a:lumMod val="50000"/>
                  </a:srgbClr>
                </a:solidFill>
                <a:latin typeface="Arial"/>
              </a:rPr>
              <a:t>-cdx/#result (Accessed: Jul 2020).</a:t>
            </a:r>
          </a:p>
        </p:txBody>
      </p:sp>
    </p:spTree>
    <p:extLst>
      <p:ext uri="{BB962C8B-B14F-4D97-AF65-F5344CB8AC3E}">
        <p14:creationId xmlns:p14="http://schemas.microsoft.com/office/powerpoint/2010/main" val="4142566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8980E5C2-306D-4833-8D8D-8DB45521F534}"/>
              </a:ext>
            </a:extLst>
          </p:cNvPr>
          <p:cNvGraphicFramePr/>
          <p:nvPr/>
        </p:nvGraphicFramePr>
        <p:xfrm>
          <a:off x="652978" y="1850051"/>
          <a:ext cx="4985183" cy="355179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D67E864-F70C-C44B-9495-EE7DF2EA8232}"/>
              </a:ext>
            </a:extLst>
          </p:cNvPr>
          <p:cNvSpPr>
            <a:spLocks noGrp="1"/>
          </p:cNvSpPr>
          <p:nvPr>
            <p:ph type="title"/>
          </p:nvPr>
        </p:nvSpPr>
        <p:spPr/>
        <p:txBody>
          <a:bodyPr/>
          <a:lstStyle/>
          <a:p>
            <a:r>
              <a:rPr lang="en-GB" sz="2400"/>
              <a:t>Epidemiology of ovarian cancer</a:t>
            </a:r>
            <a:r>
              <a:rPr lang="en-GB"/>
              <a:t> </a:t>
            </a:r>
          </a:p>
        </p:txBody>
      </p:sp>
      <p:sp>
        <p:nvSpPr>
          <p:cNvPr id="4" name="Text Placeholder 3">
            <a:extLst>
              <a:ext uri="{FF2B5EF4-FFF2-40B4-BE49-F238E27FC236}">
                <a16:creationId xmlns:a16="http://schemas.microsoft.com/office/drawing/2014/main" id="{8D29A936-CA65-F940-B404-05B6659EFD90}"/>
              </a:ext>
            </a:extLst>
          </p:cNvPr>
          <p:cNvSpPr>
            <a:spLocks noGrp="1"/>
          </p:cNvSpPr>
          <p:nvPr>
            <p:ph type="body" sz="quarter" idx="12"/>
          </p:nvPr>
        </p:nvSpPr>
        <p:spPr>
          <a:xfrm>
            <a:off x="372451" y="1002849"/>
            <a:ext cx="10982735" cy="627531"/>
          </a:xfrm>
        </p:spPr>
        <p:txBody>
          <a:bodyPr/>
          <a:lstStyle/>
          <a:p>
            <a:r>
              <a:rPr lang="en-GB"/>
              <a:t>Ovarian cancer is the eighth most common cancer amongst females worldwide, affecting over 295,000 women a year</a:t>
            </a:r>
            <a:r>
              <a:rPr lang="en-GB" baseline="30000"/>
              <a:t>1,2</a:t>
            </a:r>
          </a:p>
        </p:txBody>
      </p:sp>
      <p:sp>
        <p:nvSpPr>
          <p:cNvPr id="5" name="Footer Placeholder 4">
            <a:extLst>
              <a:ext uri="{FF2B5EF4-FFF2-40B4-BE49-F238E27FC236}">
                <a16:creationId xmlns:a16="http://schemas.microsoft.com/office/drawing/2014/main" id="{85B48BCF-0FD7-D645-A4FD-7A952AB29AF4}"/>
              </a:ext>
            </a:extLst>
          </p:cNvPr>
          <p:cNvSpPr>
            <a:spLocks noGrp="1"/>
          </p:cNvSpPr>
          <p:nvPr>
            <p:ph type="ftr" sz="quarter" idx="13"/>
          </p:nvPr>
        </p:nvSpPr>
        <p:spPr/>
        <p:txBody>
          <a:bodyPr/>
          <a:lstStyle/>
          <a:p>
            <a:pPr defTabSz="914377"/>
            <a:endParaRPr lang="en-US">
              <a:solidFill>
                <a:srgbClr val="000000">
                  <a:lumMod val="50000"/>
                  <a:lumOff val="50000"/>
                </a:srgbClr>
              </a:solidFill>
              <a:latin typeface="Arial"/>
            </a:endParaRPr>
          </a:p>
          <a:p>
            <a:pPr defTabSz="914377"/>
            <a:r>
              <a:rPr lang="en-US">
                <a:solidFill>
                  <a:srgbClr val="000000">
                    <a:lumMod val="50000"/>
                    <a:lumOff val="50000"/>
                  </a:srgbClr>
                </a:solidFill>
                <a:latin typeface="Arial"/>
              </a:rPr>
              <a:t>NHL, non-Hodgkin lymphoma  </a:t>
            </a:r>
          </a:p>
          <a:p>
            <a:pPr defTabSz="914377"/>
            <a:endParaRPr lang="en-US">
              <a:solidFill>
                <a:srgbClr val="000000">
                  <a:lumMod val="50000"/>
                  <a:lumOff val="50000"/>
                </a:srgbClr>
              </a:solidFill>
              <a:latin typeface="Arial"/>
            </a:endParaRPr>
          </a:p>
          <a:p>
            <a:pPr defTabSz="914377"/>
            <a:r>
              <a:rPr lang="en-US">
                <a:solidFill>
                  <a:srgbClr val="000000">
                    <a:lumMod val="50000"/>
                    <a:lumOff val="50000"/>
                  </a:srgbClr>
                </a:solidFill>
                <a:latin typeface="Arial"/>
              </a:rPr>
              <a:t>1. IACR. GLOBCAN Cancer Today 2018. http://gco.iarc.fr/today. Accessed April 2019. 2. Bray F et al. </a:t>
            </a:r>
            <a:r>
              <a:rPr lang="en-US" i="1">
                <a:solidFill>
                  <a:srgbClr val="000000">
                    <a:lumMod val="50000"/>
                    <a:lumOff val="50000"/>
                  </a:srgbClr>
                </a:solidFill>
                <a:latin typeface="Arial"/>
              </a:rPr>
              <a:t>CA Cancer J Clin</a:t>
            </a:r>
            <a:r>
              <a:rPr lang="en-US">
                <a:solidFill>
                  <a:srgbClr val="000000">
                    <a:lumMod val="50000"/>
                    <a:lumOff val="50000"/>
                  </a:srgbClr>
                </a:solidFill>
                <a:latin typeface="Arial"/>
              </a:rPr>
              <a:t>. 2018;68:394-424.</a:t>
            </a:r>
          </a:p>
        </p:txBody>
      </p:sp>
      <p:sp>
        <p:nvSpPr>
          <p:cNvPr id="11" name="Arrow: Right 10">
            <a:extLst>
              <a:ext uri="{FF2B5EF4-FFF2-40B4-BE49-F238E27FC236}">
                <a16:creationId xmlns:a16="http://schemas.microsoft.com/office/drawing/2014/main" id="{2F0B722A-26AD-4BB2-AFBE-88B2340DEAFC}"/>
              </a:ext>
            </a:extLst>
          </p:cNvPr>
          <p:cNvSpPr/>
          <p:nvPr/>
        </p:nvSpPr>
        <p:spPr>
          <a:xfrm>
            <a:off x="304800" y="4631137"/>
            <a:ext cx="224069" cy="19168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6" name="TextBox 15">
            <a:extLst>
              <a:ext uri="{FF2B5EF4-FFF2-40B4-BE49-F238E27FC236}">
                <a16:creationId xmlns:a16="http://schemas.microsoft.com/office/drawing/2014/main" id="{697E8432-5DD5-4BF1-9469-A99596CF03D3}"/>
              </a:ext>
            </a:extLst>
          </p:cNvPr>
          <p:cNvSpPr txBox="1"/>
          <p:nvPr/>
        </p:nvSpPr>
        <p:spPr>
          <a:xfrm>
            <a:off x="5356345" y="1644421"/>
            <a:ext cx="6401231" cy="261610"/>
          </a:xfrm>
          <a:prstGeom prst="rect">
            <a:avLst/>
          </a:prstGeom>
          <a:noFill/>
        </p:spPr>
        <p:txBody>
          <a:bodyPr wrap="square" rtlCol="0">
            <a:spAutoFit/>
          </a:bodyPr>
          <a:lstStyle/>
          <a:p>
            <a:pPr algn="ctr" defTabSz="914377"/>
            <a:r>
              <a:rPr lang="en-GB" sz="1100" b="1">
                <a:solidFill>
                  <a:srgbClr val="000000"/>
                </a:solidFill>
                <a:latin typeface="Arial"/>
              </a:rPr>
              <a:t>Estimated number of prevalent cases (5-year) as a proportion in 2018, all ages</a:t>
            </a:r>
            <a:r>
              <a:rPr lang="en-GB" sz="1100" b="1" baseline="30000">
                <a:solidFill>
                  <a:srgbClr val="000000"/>
                </a:solidFill>
                <a:latin typeface="Arial"/>
              </a:rPr>
              <a:t>1</a:t>
            </a:r>
          </a:p>
        </p:txBody>
      </p:sp>
      <p:sp>
        <p:nvSpPr>
          <p:cNvPr id="18" name="TextBox 17">
            <a:extLst>
              <a:ext uri="{FF2B5EF4-FFF2-40B4-BE49-F238E27FC236}">
                <a16:creationId xmlns:a16="http://schemas.microsoft.com/office/drawing/2014/main" id="{32ACF08F-E4A4-4305-A0ED-7C4C31B31EAE}"/>
              </a:ext>
            </a:extLst>
          </p:cNvPr>
          <p:cNvSpPr txBox="1"/>
          <p:nvPr/>
        </p:nvSpPr>
        <p:spPr>
          <a:xfrm>
            <a:off x="-124708" y="1644420"/>
            <a:ext cx="6401231" cy="261610"/>
          </a:xfrm>
          <a:prstGeom prst="rect">
            <a:avLst/>
          </a:prstGeom>
          <a:noFill/>
        </p:spPr>
        <p:txBody>
          <a:bodyPr wrap="square" rtlCol="0">
            <a:spAutoFit/>
          </a:bodyPr>
          <a:lstStyle/>
          <a:p>
            <a:pPr algn="ctr" defTabSz="914377"/>
            <a:r>
              <a:rPr lang="en-GB" sz="1100" b="1">
                <a:solidFill>
                  <a:srgbClr val="000000"/>
                </a:solidFill>
                <a:latin typeface="Arial"/>
              </a:rPr>
              <a:t>Estimated number of new cases in 2018, females, all ages</a:t>
            </a:r>
            <a:r>
              <a:rPr lang="en-GB" sz="1100" b="1" baseline="30000">
                <a:solidFill>
                  <a:srgbClr val="000000"/>
                </a:solidFill>
                <a:latin typeface="Arial"/>
              </a:rPr>
              <a:t>1</a:t>
            </a:r>
          </a:p>
        </p:txBody>
      </p:sp>
      <p:sp>
        <p:nvSpPr>
          <p:cNvPr id="12" name="Rectangle 11">
            <a:hlinkClick r:id="rId4" action="ppaction://hlinksldjump"/>
            <a:extLst>
              <a:ext uri="{FF2B5EF4-FFF2-40B4-BE49-F238E27FC236}">
                <a16:creationId xmlns:a16="http://schemas.microsoft.com/office/drawing/2014/main" id="{4F935CC3-3410-4D32-BF61-5A53777FC3AE}"/>
              </a:ext>
            </a:extLst>
          </p:cNvPr>
          <p:cNvSpPr/>
          <p:nvPr/>
        </p:nvSpPr>
        <p:spPr>
          <a:xfrm>
            <a:off x="5430982" y="6390575"/>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3" name="Rectangle 12">
            <a:hlinkClick r:id="rId5" action="ppaction://hlinksldjump"/>
            <a:extLst>
              <a:ext uri="{FF2B5EF4-FFF2-40B4-BE49-F238E27FC236}">
                <a16:creationId xmlns:a16="http://schemas.microsoft.com/office/drawing/2014/main" id="{F40CBA7A-75F2-4DD3-A74A-233DF08A982C}"/>
              </a:ext>
            </a:extLst>
          </p:cNvPr>
          <p:cNvSpPr/>
          <p:nvPr/>
        </p:nvSpPr>
        <p:spPr>
          <a:xfrm>
            <a:off x="6410038" y="6427232"/>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4" name="Rectangle 13">
            <a:hlinkClick r:id="" action="ppaction://hlinkshowjump?jump=previousslide"/>
            <a:extLst>
              <a:ext uri="{FF2B5EF4-FFF2-40B4-BE49-F238E27FC236}">
                <a16:creationId xmlns:a16="http://schemas.microsoft.com/office/drawing/2014/main" id="{68B7D30F-048F-4E14-AEA7-FA9AFF01142F}"/>
              </a:ext>
            </a:extLst>
          </p:cNvPr>
          <p:cNvSpPr/>
          <p:nvPr/>
        </p:nvSpPr>
        <p:spPr>
          <a:xfrm>
            <a:off x="5440507" y="6409625"/>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7" name="Rectangle 16">
            <a:hlinkClick r:id="" action="ppaction://hlinkshowjump?jump=nextslide"/>
            <a:extLst>
              <a:ext uri="{FF2B5EF4-FFF2-40B4-BE49-F238E27FC236}">
                <a16:creationId xmlns:a16="http://schemas.microsoft.com/office/drawing/2014/main" id="{A6A4CD9A-F3E9-4879-9DFC-7865B29D49B7}"/>
              </a:ext>
            </a:extLst>
          </p:cNvPr>
          <p:cNvSpPr/>
          <p:nvPr/>
        </p:nvSpPr>
        <p:spPr>
          <a:xfrm>
            <a:off x="6410038" y="6427232"/>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grpSp>
        <p:nvGrpSpPr>
          <p:cNvPr id="6" name="Group 5">
            <a:extLst>
              <a:ext uri="{FF2B5EF4-FFF2-40B4-BE49-F238E27FC236}">
                <a16:creationId xmlns:a16="http://schemas.microsoft.com/office/drawing/2014/main" id="{2AC24E20-F8F8-47B2-B838-B010950EE316}"/>
              </a:ext>
            </a:extLst>
          </p:cNvPr>
          <p:cNvGrpSpPr/>
          <p:nvPr/>
        </p:nvGrpSpPr>
        <p:grpSpPr>
          <a:xfrm>
            <a:off x="5356344" y="2272904"/>
            <a:ext cx="6210613" cy="3903621"/>
            <a:chOff x="5356343" y="2272903"/>
            <a:chExt cx="6210613" cy="3903621"/>
          </a:xfrm>
        </p:grpSpPr>
        <p:pic>
          <p:nvPicPr>
            <p:cNvPr id="9" name="Picture 8">
              <a:extLst>
                <a:ext uri="{FF2B5EF4-FFF2-40B4-BE49-F238E27FC236}">
                  <a16:creationId xmlns:a16="http://schemas.microsoft.com/office/drawing/2014/main" id="{5787494A-DAE1-45D6-A245-D9E4850133B5}"/>
                </a:ext>
              </a:extLst>
            </p:cNvPr>
            <p:cNvPicPr>
              <a:picLocks noChangeAspect="1"/>
            </p:cNvPicPr>
            <p:nvPr/>
          </p:nvPicPr>
          <p:blipFill rotWithShape="1">
            <a:blip r:embed="rId6"/>
            <a:srcRect l="18837" r="7259" b="8299"/>
            <a:stretch/>
          </p:blipFill>
          <p:spPr>
            <a:xfrm>
              <a:off x="5430982" y="2272903"/>
              <a:ext cx="6135974" cy="3128944"/>
            </a:xfrm>
            <a:prstGeom prst="rect">
              <a:avLst/>
            </a:prstGeom>
          </p:spPr>
        </p:pic>
        <p:pic>
          <p:nvPicPr>
            <p:cNvPr id="15" name="Picture 14">
              <a:extLst>
                <a:ext uri="{FF2B5EF4-FFF2-40B4-BE49-F238E27FC236}">
                  <a16:creationId xmlns:a16="http://schemas.microsoft.com/office/drawing/2014/main" id="{81BCFECE-1338-4890-B0AE-DACBBAD2C2E6}"/>
                </a:ext>
              </a:extLst>
            </p:cNvPr>
            <p:cNvPicPr>
              <a:picLocks noChangeAspect="1"/>
            </p:cNvPicPr>
            <p:nvPr/>
          </p:nvPicPr>
          <p:blipFill rotWithShape="1">
            <a:blip r:embed="rId6"/>
            <a:srcRect l="248" t="62670" r="77269" b="8299"/>
            <a:stretch/>
          </p:blipFill>
          <p:spPr>
            <a:xfrm>
              <a:off x="8736676" y="5185964"/>
              <a:ext cx="1866671" cy="990560"/>
            </a:xfrm>
            <a:prstGeom prst="rect">
              <a:avLst/>
            </a:prstGeom>
          </p:spPr>
        </p:pic>
        <p:sp>
          <p:nvSpPr>
            <p:cNvPr id="3" name="Rectangle 2">
              <a:extLst>
                <a:ext uri="{FF2B5EF4-FFF2-40B4-BE49-F238E27FC236}">
                  <a16:creationId xmlns:a16="http://schemas.microsoft.com/office/drawing/2014/main" id="{5C17ADDF-EFF0-4972-8D17-82182014EA5B}"/>
                </a:ext>
              </a:extLst>
            </p:cNvPr>
            <p:cNvSpPr/>
            <p:nvPr/>
          </p:nvSpPr>
          <p:spPr>
            <a:xfrm>
              <a:off x="5356343" y="4938972"/>
              <a:ext cx="405926" cy="132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grpSp>
    </p:spTree>
    <p:extLst>
      <p:ext uri="{BB962C8B-B14F-4D97-AF65-F5344CB8AC3E}">
        <p14:creationId xmlns:p14="http://schemas.microsoft.com/office/powerpoint/2010/main" val="1034771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713D-46B6-4918-A3A9-D3F1A91A459C}"/>
              </a:ext>
            </a:extLst>
          </p:cNvPr>
          <p:cNvSpPr>
            <a:spLocks noGrp="1"/>
          </p:cNvSpPr>
          <p:nvPr>
            <p:ph type="title"/>
          </p:nvPr>
        </p:nvSpPr>
        <p:spPr/>
        <p:txBody>
          <a:bodyPr/>
          <a:lstStyle/>
          <a:p>
            <a:r>
              <a:rPr lang="en-US"/>
              <a:t>Loss of heterozygosity (LOH) </a:t>
            </a:r>
            <a:endParaRPr lang="en-GB"/>
          </a:p>
        </p:txBody>
      </p:sp>
      <p:sp>
        <p:nvSpPr>
          <p:cNvPr id="6" name="Rectangle 5">
            <a:extLst>
              <a:ext uri="{FF2B5EF4-FFF2-40B4-BE49-F238E27FC236}">
                <a16:creationId xmlns:a16="http://schemas.microsoft.com/office/drawing/2014/main" id="{243CE535-C40C-4268-A14C-27E5E18E30AC}"/>
              </a:ext>
            </a:extLst>
          </p:cNvPr>
          <p:cNvSpPr/>
          <p:nvPr/>
        </p:nvSpPr>
        <p:spPr>
          <a:xfrm>
            <a:off x="2935300" y="4975471"/>
            <a:ext cx="6096000" cy="830997"/>
          </a:xfrm>
          <a:prstGeom prst="rect">
            <a:avLst/>
          </a:prstGeom>
        </p:spPr>
        <p:txBody>
          <a:bodyPr>
            <a:spAutoFit/>
          </a:bodyPr>
          <a:lstStyle/>
          <a:p>
            <a:pPr defTabSz="609585"/>
            <a:r>
              <a:rPr lang="en-US" sz="1600" b="1">
                <a:solidFill>
                  <a:srgbClr val="000000"/>
                </a:solidFill>
                <a:latin typeface="Arial"/>
              </a:rPr>
              <a:t>LOH:</a:t>
            </a:r>
            <a:r>
              <a:rPr lang="en-US" sz="1600">
                <a:solidFill>
                  <a:srgbClr val="000000"/>
                </a:solidFill>
                <a:latin typeface="Arial"/>
              </a:rPr>
              <a:t> </a:t>
            </a:r>
            <a:r>
              <a:rPr lang="en-GB" sz="1600">
                <a:solidFill>
                  <a:srgbClr val="000000">
                    <a:lumMod val="65000"/>
                    <a:lumOff val="35000"/>
                  </a:srgbClr>
                </a:solidFill>
                <a:latin typeface="Arial"/>
              </a:rPr>
              <a:t>Loss of heterozygosity is a cross chromosomal event that results in loss of the entire gene and the surrounding chromosomal region. LOH: &gt;15 Mb &lt;chromosome arm</a:t>
            </a:r>
            <a:endParaRPr lang="en-US" sz="1600" baseline="30000">
              <a:solidFill>
                <a:srgbClr val="000000">
                  <a:lumMod val="65000"/>
                  <a:lumOff val="35000"/>
                </a:srgbClr>
              </a:solidFill>
              <a:latin typeface="Arial"/>
            </a:endParaRPr>
          </a:p>
        </p:txBody>
      </p:sp>
      <p:pic>
        <p:nvPicPr>
          <p:cNvPr id="7" name="Picture 6">
            <a:extLst>
              <a:ext uri="{FF2B5EF4-FFF2-40B4-BE49-F238E27FC236}">
                <a16:creationId xmlns:a16="http://schemas.microsoft.com/office/drawing/2014/main" id="{14463462-0189-4E48-B45B-C753BB68585F}"/>
              </a:ext>
            </a:extLst>
          </p:cNvPr>
          <p:cNvPicPr>
            <a:picLocks noChangeAspect="1"/>
          </p:cNvPicPr>
          <p:nvPr/>
        </p:nvPicPr>
        <p:blipFill>
          <a:blip r:embed="rId3"/>
          <a:stretch>
            <a:fillRect/>
          </a:stretch>
        </p:blipFill>
        <p:spPr>
          <a:xfrm>
            <a:off x="2183752" y="1316392"/>
            <a:ext cx="7824496" cy="3246648"/>
          </a:xfrm>
          <a:prstGeom prst="rect">
            <a:avLst/>
          </a:prstGeom>
        </p:spPr>
      </p:pic>
      <p:sp>
        <p:nvSpPr>
          <p:cNvPr id="8" name="Rectangle 7">
            <a:extLst>
              <a:ext uri="{FF2B5EF4-FFF2-40B4-BE49-F238E27FC236}">
                <a16:creationId xmlns:a16="http://schemas.microsoft.com/office/drawing/2014/main" id="{549B9720-1161-4952-8AC9-AE391EAAC27B}"/>
              </a:ext>
            </a:extLst>
          </p:cNvPr>
          <p:cNvSpPr/>
          <p:nvPr/>
        </p:nvSpPr>
        <p:spPr>
          <a:xfrm>
            <a:off x="585691" y="6485512"/>
            <a:ext cx="10506636" cy="235898"/>
          </a:xfrm>
          <a:prstGeom prst="rect">
            <a:avLst/>
          </a:prstGeom>
        </p:spPr>
        <p:txBody>
          <a:bodyPr wrap="square">
            <a:spAutoFit/>
          </a:bodyPr>
          <a:lstStyle/>
          <a:p>
            <a:pPr defTabSz="609585"/>
            <a:r>
              <a:rPr lang="en-GB" sz="933">
                <a:solidFill>
                  <a:srgbClr val="000000"/>
                </a:solidFill>
                <a:latin typeface="Arial"/>
              </a:rPr>
              <a:t>1. Timms KM, et al. Breast Cancer Research volume 16, Article number: 475 (2014)</a:t>
            </a:r>
          </a:p>
        </p:txBody>
      </p:sp>
    </p:spTree>
    <p:extLst>
      <p:ext uri="{BB962C8B-B14F-4D97-AF65-F5344CB8AC3E}">
        <p14:creationId xmlns:p14="http://schemas.microsoft.com/office/powerpoint/2010/main" val="3755354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5ED4-9393-4F54-92EF-590E1883AB64}"/>
              </a:ext>
            </a:extLst>
          </p:cNvPr>
          <p:cNvSpPr>
            <a:spLocks noGrp="1"/>
          </p:cNvSpPr>
          <p:nvPr>
            <p:ph type="title"/>
          </p:nvPr>
        </p:nvSpPr>
        <p:spPr/>
        <p:txBody>
          <a:bodyPr/>
          <a:lstStyle/>
          <a:p>
            <a:r>
              <a:rPr lang="en-US" err="1"/>
              <a:t>Telemeric</a:t>
            </a:r>
            <a:r>
              <a:rPr lang="en-US"/>
              <a:t> Allelic Imbalance (TAI)</a:t>
            </a:r>
            <a:endParaRPr lang="en-GB"/>
          </a:p>
        </p:txBody>
      </p:sp>
      <p:sp>
        <p:nvSpPr>
          <p:cNvPr id="4" name="Slide Number Placeholder 3">
            <a:extLst>
              <a:ext uri="{FF2B5EF4-FFF2-40B4-BE49-F238E27FC236}">
                <a16:creationId xmlns:a16="http://schemas.microsoft.com/office/drawing/2014/main" id="{6E8E7930-EDDF-434B-9C86-246AC5D85F33}"/>
              </a:ext>
            </a:extLst>
          </p:cNvPr>
          <p:cNvSpPr>
            <a:spLocks noGrp="1"/>
          </p:cNvSpPr>
          <p:nvPr>
            <p:ph type="sldNum" sz="quarter" idx="4"/>
          </p:nvPr>
        </p:nvSpPr>
        <p:spPr/>
        <p:txBody>
          <a:bodyPr/>
          <a:lstStyle/>
          <a:p>
            <a:pPr defTabSz="609585"/>
            <a:endParaRPr lang="en-GB">
              <a:solidFill>
                <a:srgbClr val="000000"/>
              </a:solidFill>
            </a:endParaRPr>
          </a:p>
        </p:txBody>
      </p:sp>
      <p:pic>
        <p:nvPicPr>
          <p:cNvPr id="29" name="Picture 28">
            <a:extLst>
              <a:ext uri="{FF2B5EF4-FFF2-40B4-BE49-F238E27FC236}">
                <a16:creationId xmlns:a16="http://schemas.microsoft.com/office/drawing/2014/main" id="{E9227D07-DFA5-4A33-8F90-CB14720A1BE7}"/>
              </a:ext>
            </a:extLst>
          </p:cNvPr>
          <p:cNvPicPr>
            <a:picLocks noChangeAspect="1"/>
          </p:cNvPicPr>
          <p:nvPr/>
        </p:nvPicPr>
        <p:blipFill>
          <a:blip r:embed="rId3"/>
          <a:stretch>
            <a:fillRect/>
          </a:stretch>
        </p:blipFill>
        <p:spPr>
          <a:xfrm>
            <a:off x="1528564" y="1296555"/>
            <a:ext cx="5569481" cy="4555652"/>
          </a:xfrm>
          <a:prstGeom prst="rect">
            <a:avLst/>
          </a:prstGeom>
        </p:spPr>
      </p:pic>
      <p:sp>
        <p:nvSpPr>
          <p:cNvPr id="30" name="Rectangle 29">
            <a:extLst>
              <a:ext uri="{FF2B5EF4-FFF2-40B4-BE49-F238E27FC236}">
                <a16:creationId xmlns:a16="http://schemas.microsoft.com/office/drawing/2014/main" id="{C818F56B-2B90-434A-A2C0-11C77FC72A71}"/>
              </a:ext>
            </a:extLst>
          </p:cNvPr>
          <p:cNvSpPr/>
          <p:nvPr/>
        </p:nvSpPr>
        <p:spPr>
          <a:xfrm>
            <a:off x="7371550" y="2628781"/>
            <a:ext cx="4461863" cy="2062103"/>
          </a:xfrm>
          <a:prstGeom prst="rect">
            <a:avLst/>
          </a:prstGeom>
        </p:spPr>
        <p:txBody>
          <a:bodyPr wrap="square">
            <a:spAutoFit/>
          </a:bodyPr>
          <a:lstStyle/>
          <a:p>
            <a:pPr defTabSz="609585"/>
            <a:r>
              <a:rPr lang="en-US" sz="1600" b="1">
                <a:solidFill>
                  <a:srgbClr val="000000"/>
                </a:solidFill>
                <a:latin typeface="Arial"/>
              </a:rPr>
              <a:t>TAI:</a:t>
            </a:r>
            <a:r>
              <a:rPr lang="en-US" sz="1600">
                <a:solidFill>
                  <a:srgbClr val="000000"/>
                </a:solidFill>
                <a:latin typeface="Arial"/>
              </a:rPr>
              <a:t> </a:t>
            </a:r>
            <a:r>
              <a:rPr lang="en-GB" sz="1600">
                <a:solidFill>
                  <a:srgbClr val="000000">
                    <a:lumMod val="65000"/>
                    <a:lumOff val="35000"/>
                  </a:srgbClr>
                </a:solidFill>
                <a:latin typeface="Arial"/>
              </a:rPr>
              <a:t>Allelic imbalance (AI) is a phenomenon where the two alleles of a given gene are expressed at different levels in a given cell, either because of epigenetic inactivation of one of the two alleles, or because of genetic variation in regulatory regions. Accumulation of AI in telomeric region is a marker of platinum sensitivity and suggest impaired DNA repair</a:t>
            </a:r>
            <a:endParaRPr lang="en-US" sz="1600" baseline="30000">
              <a:solidFill>
                <a:srgbClr val="000000">
                  <a:lumMod val="65000"/>
                  <a:lumOff val="35000"/>
                </a:srgbClr>
              </a:solidFill>
              <a:latin typeface="Arial"/>
            </a:endParaRPr>
          </a:p>
        </p:txBody>
      </p:sp>
      <p:sp>
        <p:nvSpPr>
          <p:cNvPr id="31" name="Rectangle 30">
            <a:extLst>
              <a:ext uri="{FF2B5EF4-FFF2-40B4-BE49-F238E27FC236}">
                <a16:creationId xmlns:a16="http://schemas.microsoft.com/office/drawing/2014/main" id="{FFC792A4-9F22-4D7F-968A-7C70161B2C4A}"/>
              </a:ext>
            </a:extLst>
          </p:cNvPr>
          <p:cNvSpPr/>
          <p:nvPr/>
        </p:nvSpPr>
        <p:spPr>
          <a:xfrm>
            <a:off x="585691" y="6485512"/>
            <a:ext cx="10506636" cy="235898"/>
          </a:xfrm>
          <a:prstGeom prst="rect">
            <a:avLst/>
          </a:prstGeom>
        </p:spPr>
        <p:txBody>
          <a:bodyPr wrap="square">
            <a:spAutoFit/>
          </a:bodyPr>
          <a:lstStyle/>
          <a:p>
            <a:pPr defTabSz="609585"/>
            <a:r>
              <a:rPr lang="en-GB" sz="933">
                <a:solidFill>
                  <a:srgbClr val="000000"/>
                </a:solidFill>
                <a:latin typeface="Arial"/>
              </a:rPr>
              <a:t>1. Birkbak NJ, et al. Cancer </a:t>
            </a:r>
            <a:r>
              <a:rPr lang="en-GB" sz="933" err="1">
                <a:solidFill>
                  <a:srgbClr val="000000"/>
                </a:solidFill>
                <a:latin typeface="Arial"/>
              </a:rPr>
              <a:t>Discov</a:t>
            </a:r>
            <a:r>
              <a:rPr lang="en-GB" sz="933">
                <a:solidFill>
                  <a:srgbClr val="000000"/>
                </a:solidFill>
                <a:latin typeface="Arial"/>
              </a:rPr>
              <a:t> 2012;2:366-375.  </a:t>
            </a:r>
          </a:p>
        </p:txBody>
      </p:sp>
    </p:spTree>
    <p:extLst>
      <p:ext uri="{BB962C8B-B14F-4D97-AF65-F5344CB8AC3E}">
        <p14:creationId xmlns:p14="http://schemas.microsoft.com/office/powerpoint/2010/main" val="1692324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C6CF-3909-4D13-A53E-B59CAC26CA61}"/>
              </a:ext>
            </a:extLst>
          </p:cNvPr>
          <p:cNvSpPr>
            <a:spLocks noGrp="1"/>
          </p:cNvSpPr>
          <p:nvPr>
            <p:ph type="title"/>
          </p:nvPr>
        </p:nvSpPr>
        <p:spPr/>
        <p:txBody>
          <a:bodyPr/>
          <a:lstStyle/>
          <a:p>
            <a:r>
              <a:rPr lang="en-US"/>
              <a:t>Large-Scale State Transitions (LST) </a:t>
            </a:r>
            <a:endParaRPr lang="en-GB"/>
          </a:p>
        </p:txBody>
      </p:sp>
      <p:sp>
        <p:nvSpPr>
          <p:cNvPr id="4" name="Slide Number Placeholder 3">
            <a:extLst>
              <a:ext uri="{FF2B5EF4-FFF2-40B4-BE49-F238E27FC236}">
                <a16:creationId xmlns:a16="http://schemas.microsoft.com/office/drawing/2014/main" id="{D34695A2-9D8C-4946-BDDA-6EACB3EC935E}"/>
              </a:ext>
            </a:extLst>
          </p:cNvPr>
          <p:cNvSpPr>
            <a:spLocks noGrp="1"/>
          </p:cNvSpPr>
          <p:nvPr>
            <p:ph type="sldNum" sz="quarter" idx="4"/>
          </p:nvPr>
        </p:nvSpPr>
        <p:spPr/>
        <p:txBody>
          <a:bodyPr/>
          <a:lstStyle/>
          <a:p>
            <a:pPr defTabSz="609585"/>
            <a:endParaRPr lang="en-GB">
              <a:solidFill>
                <a:srgbClr val="000000"/>
              </a:solidFill>
            </a:endParaRPr>
          </a:p>
        </p:txBody>
      </p:sp>
      <p:pic>
        <p:nvPicPr>
          <p:cNvPr id="5" name="Picture 4">
            <a:extLst>
              <a:ext uri="{FF2B5EF4-FFF2-40B4-BE49-F238E27FC236}">
                <a16:creationId xmlns:a16="http://schemas.microsoft.com/office/drawing/2014/main" id="{63EEC1F4-6273-4272-B65D-5C63FEE614F0}"/>
              </a:ext>
            </a:extLst>
          </p:cNvPr>
          <p:cNvPicPr>
            <a:picLocks noChangeAspect="1"/>
          </p:cNvPicPr>
          <p:nvPr/>
        </p:nvPicPr>
        <p:blipFill>
          <a:blip r:embed="rId3"/>
          <a:stretch>
            <a:fillRect/>
          </a:stretch>
        </p:blipFill>
        <p:spPr>
          <a:xfrm>
            <a:off x="876538" y="1300525"/>
            <a:ext cx="6504700" cy="4494275"/>
          </a:xfrm>
          <a:prstGeom prst="rect">
            <a:avLst/>
          </a:prstGeom>
        </p:spPr>
      </p:pic>
      <p:sp>
        <p:nvSpPr>
          <p:cNvPr id="6" name="Rectangle 5">
            <a:extLst>
              <a:ext uri="{FF2B5EF4-FFF2-40B4-BE49-F238E27FC236}">
                <a16:creationId xmlns:a16="http://schemas.microsoft.com/office/drawing/2014/main" id="{5B3C84E2-54D8-47FE-9B8E-59ED8983036F}"/>
              </a:ext>
            </a:extLst>
          </p:cNvPr>
          <p:cNvSpPr/>
          <p:nvPr/>
        </p:nvSpPr>
        <p:spPr>
          <a:xfrm>
            <a:off x="7607193" y="2916149"/>
            <a:ext cx="4144257" cy="1323439"/>
          </a:xfrm>
          <a:prstGeom prst="rect">
            <a:avLst/>
          </a:prstGeom>
        </p:spPr>
        <p:txBody>
          <a:bodyPr wrap="square">
            <a:spAutoFit/>
          </a:bodyPr>
          <a:lstStyle/>
          <a:p>
            <a:pPr defTabSz="609585"/>
            <a:r>
              <a:rPr lang="en-US" sz="1600" b="1">
                <a:solidFill>
                  <a:srgbClr val="000000"/>
                </a:solidFill>
                <a:latin typeface="Arial"/>
              </a:rPr>
              <a:t>LST:</a:t>
            </a:r>
            <a:r>
              <a:rPr lang="en-US" sz="1600">
                <a:solidFill>
                  <a:srgbClr val="000000"/>
                </a:solidFill>
                <a:latin typeface="Arial"/>
              </a:rPr>
              <a:t> </a:t>
            </a:r>
            <a:r>
              <a:rPr lang="en-US" sz="1600">
                <a:solidFill>
                  <a:srgbClr val="000000">
                    <a:lumMod val="65000"/>
                    <a:lumOff val="35000"/>
                  </a:srgbClr>
                </a:solidFill>
                <a:latin typeface="Arial"/>
              </a:rPr>
              <a:t>A chromosomal break between adjacent regions of at least 10Mb; the number of LSTs in the tumor genome was estimated for each chromosome arm independently </a:t>
            </a:r>
            <a:endParaRPr lang="en-GB" sz="1600">
              <a:solidFill>
                <a:srgbClr val="000000">
                  <a:lumMod val="65000"/>
                  <a:lumOff val="35000"/>
                </a:srgbClr>
              </a:solidFill>
              <a:latin typeface="Arial"/>
            </a:endParaRPr>
          </a:p>
        </p:txBody>
      </p:sp>
      <p:sp>
        <p:nvSpPr>
          <p:cNvPr id="7" name="Rectangle 6">
            <a:extLst>
              <a:ext uri="{FF2B5EF4-FFF2-40B4-BE49-F238E27FC236}">
                <a16:creationId xmlns:a16="http://schemas.microsoft.com/office/drawing/2014/main" id="{61C7E6D4-83AF-4581-9AEA-86D242F66BD0}"/>
              </a:ext>
            </a:extLst>
          </p:cNvPr>
          <p:cNvSpPr/>
          <p:nvPr/>
        </p:nvSpPr>
        <p:spPr>
          <a:xfrm>
            <a:off x="585691" y="6485512"/>
            <a:ext cx="10506636" cy="235898"/>
          </a:xfrm>
          <a:prstGeom prst="rect">
            <a:avLst/>
          </a:prstGeom>
        </p:spPr>
        <p:txBody>
          <a:bodyPr wrap="square">
            <a:spAutoFit/>
          </a:bodyPr>
          <a:lstStyle/>
          <a:p>
            <a:pPr defTabSz="609585"/>
            <a:r>
              <a:rPr lang="en-GB" sz="933">
                <a:solidFill>
                  <a:srgbClr val="000000"/>
                </a:solidFill>
                <a:latin typeface="Arial"/>
              </a:rPr>
              <a:t>1. Popova T, et al. Cancer Res 2012;72:5454-5462 </a:t>
            </a:r>
          </a:p>
        </p:txBody>
      </p:sp>
    </p:spTree>
    <p:extLst>
      <p:ext uri="{BB962C8B-B14F-4D97-AF65-F5344CB8AC3E}">
        <p14:creationId xmlns:p14="http://schemas.microsoft.com/office/powerpoint/2010/main" val="1905195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7204-027F-40AA-B2D1-B582AD59228D}"/>
              </a:ext>
            </a:extLst>
          </p:cNvPr>
          <p:cNvSpPr>
            <a:spLocks noGrp="1"/>
          </p:cNvSpPr>
          <p:nvPr>
            <p:ph type="title"/>
          </p:nvPr>
        </p:nvSpPr>
        <p:spPr/>
        <p:txBody>
          <a:bodyPr/>
          <a:lstStyle/>
          <a:p>
            <a:r>
              <a:rPr lang="en-US"/>
              <a:t>A combination of three scores of genomic instability separates HRD+ and HRD- tumors</a:t>
            </a:r>
            <a:endParaRPr lang="en-GB"/>
          </a:p>
        </p:txBody>
      </p:sp>
      <p:sp>
        <p:nvSpPr>
          <p:cNvPr id="4" name="Slide Number Placeholder 3">
            <a:extLst>
              <a:ext uri="{FF2B5EF4-FFF2-40B4-BE49-F238E27FC236}">
                <a16:creationId xmlns:a16="http://schemas.microsoft.com/office/drawing/2014/main" id="{03D14323-1C91-4ACB-B646-6383C650B6D7}"/>
              </a:ext>
            </a:extLst>
          </p:cNvPr>
          <p:cNvSpPr>
            <a:spLocks noGrp="1"/>
          </p:cNvSpPr>
          <p:nvPr>
            <p:ph type="sldNum" sz="quarter" idx="4"/>
          </p:nvPr>
        </p:nvSpPr>
        <p:spPr/>
        <p:txBody>
          <a:bodyPr/>
          <a:lstStyle/>
          <a:p>
            <a:pPr defTabSz="609585"/>
            <a:endParaRPr lang="en-GB">
              <a:solidFill>
                <a:srgbClr val="000000"/>
              </a:solidFill>
            </a:endParaRPr>
          </a:p>
        </p:txBody>
      </p:sp>
      <p:pic>
        <p:nvPicPr>
          <p:cNvPr id="5" name="Picture 4">
            <a:extLst>
              <a:ext uri="{FF2B5EF4-FFF2-40B4-BE49-F238E27FC236}">
                <a16:creationId xmlns:a16="http://schemas.microsoft.com/office/drawing/2014/main" id="{E6B09173-CEE5-4DA5-89F5-ADDED218672B}"/>
              </a:ext>
            </a:extLst>
          </p:cNvPr>
          <p:cNvPicPr>
            <a:picLocks noChangeAspect="1"/>
          </p:cNvPicPr>
          <p:nvPr/>
        </p:nvPicPr>
        <p:blipFill rotWithShape="1">
          <a:blip r:embed="rId3"/>
          <a:srcRect t="19922"/>
          <a:stretch/>
        </p:blipFill>
        <p:spPr>
          <a:xfrm>
            <a:off x="1715304" y="1480506"/>
            <a:ext cx="8761393" cy="5089833"/>
          </a:xfrm>
          <a:prstGeom prst="rect">
            <a:avLst/>
          </a:prstGeom>
        </p:spPr>
      </p:pic>
      <p:sp>
        <p:nvSpPr>
          <p:cNvPr id="6" name="Rectangle 5">
            <a:extLst>
              <a:ext uri="{FF2B5EF4-FFF2-40B4-BE49-F238E27FC236}">
                <a16:creationId xmlns:a16="http://schemas.microsoft.com/office/drawing/2014/main" id="{FD76E8D9-77A5-4BAD-941D-D863E24AF187}"/>
              </a:ext>
            </a:extLst>
          </p:cNvPr>
          <p:cNvSpPr/>
          <p:nvPr/>
        </p:nvSpPr>
        <p:spPr>
          <a:xfrm>
            <a:off x="589483" y="6426710"/>
            <a:ext cx="1603324" cy="256545"/>
          </a:xfrm>
          <a:prstGeom prst="rect">
            <a:avLst/>
          </a:prstGeom>
        </p:spPr>
        <p:txBody>
          <a:bodyPr wrap="none">
            <a:spAutoFit/>
          </a:bodyPr>
          <a:lstStyle/>
          <a:p>
            <a:pPr defTabSz="609585"/>
            <a:r>
              <a:rPr lang="en-US" sz="1067">
                <a:solidFill>
                  <a:srgbClr val="000000"/>
                </a:solidFill>
                <a:latin typeface="Arial"/>
              </a:rPr>
              <a:t>Source: Myriad website</a:t>
            </a:r>
            <a:endParaRPr lang="en-GB" sz="2400">
              <a:solidFill>
                <a:srgbClr val="000000"/>
              </a:solidFill>
              <a:latin typeface="Arial"/>
            </a:endParaRPr>
          </a:p>
        </p:txBody>
      </p:sp>
    </p:spTree>
    <p:extLst>
      <p:ext uri="{BB962C8B-B14F-4D97-AF65-F5344CB8AC3E}">
        <p14:creationId xmlns:p14="http://schemas.microsoft.com/office/powerpoint/2010/main" val="1685394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384B-5CCF-8F45-BBDD-6915BB8F3091}"/>
              </a:ext>
            </a:extLst>
          </p:cNvPr>
          <p:cNvSpPr>
            <a:spLocks noGrp="1"/>
          </p:cNvSpPr>
          <p:nvPr>
            <p:ph type="title"/>
          </p:nvPr>
        </p:nvSpPr>
        <p:spPr/>
        <p:txBody>
          <a:bodyPr/>
          <a:lstStyle/>
          <a:p>
            <a:r>
              <a:rPr lang="en-GB"/>
              <a:t>How are patients classified as being HRD test positive by the Myriad HRD genomic scar test? </a:t>
            </a:r>
          </a:p>
        </p:txBody>
      </p:sp>
      <p:sp>
        <p:nvSpPr>
          <p:cNvPr id="5" name="Round Single Corner Rectangle 4">
            <a:extLst>
              <a:ext uri="{FF2B5EF4-FFF2-40B4-BE49-F238E27FC236}">
                <a16:creationId xmlns:a16="http://schemas.microsoft.com/office/drawing/2014/main" id="{D630A93F-49B5-174B-87E7-214E00CD8095}"/>
              </a:ext>
            </a:extLst>
          </p:cNvPr>
          <p:cNvSpPr/>
          <p:nvPr/>
        </p:nvSpPr>
        <p:spPr>
          <a:xfrm>
            <a:off x="872496" y="3902076"/>
            <a:ext cx="2805365" cy="1051011"/>
          </a:xfrm>
          <a:prstGeom prst="round1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defRPr/>
            </a:pPr>
            <a:r>
              <a:rPr lang="en-GB" sz="2667">
                <a:solidFill>
                  <a:srgbClr val="FFFFFF"/>
                </a:solidFill>
                <a:latin typeface="Arial"/>
              </a:rPr>
              <a:t>BRCAm</a:t>
            </a:r>
          </a:p>
        </p:txBody>
      </p:sp>
      <p:sp>
        <p:nvSpPr>
          <p:cNvPr id="6" name="Round Single Corner Rectangle 5">
            <a:extLst>
              <a:ext uri="{FF2B5EF4-FFF2-40B4-BE49-F238E27FC236}">
                <a16:creationId xmlns:a16="http://schemas.microsoft.com/office/drawing/2014/main" id="{5C41D3CB-9DA6-0848-A908-4FFFBCBD72C8}"/>
              </a:ext>
            </a:extLst>
          </p:cNvPr>
          <p:cNvSpPr/>
          <p:nvPr/>
        </p:nvSpPr>
        <p:spPr>
          <a:xfrm>
            <a:off x="5369383" y="4952297"/>
            <a:ext cx="5577461" cy="560952"/>
          </a:xfrm>
          <a:prstGeom prst="round1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r>
              <a:rPr lang="en-GB" sz="2667">
                <a:solidFill>
                  <a:srgbClr val="FFFFFF"/>
                </a:solidFill>
                <a:latin typeface="Arial"/>
              </a:rPr>
              <a:t>Non-</a:t>
            </a:r>
            <a:r>
              <a:rPr lang="en-GB" sz="2667" err="1">
                <a:solidFill>
                  <a:srgbClr val="FFFFFF"/>
                </a:solidFill>
                <a:latin typeface="Arial"/>
              </a:rPr>
              <a:t>BRCAm</a:t>
            </a:r>
            <a:endParaRPr lang="en-GB" sz="2667">
              <a:solidFill>
                <a:srgbClr val="FFFFFF"/>
              </a:solidFill>
              <a:latin typeface="Arial"/>
            </a:endParaRPr>
          </a:p>
        </p:txBody>
      </p:sp>
      <p:sp>
        <p:nvSpPr>
          <p:cNvPr id="9" name="Rectangle 8">
            <a:extLst>
              <a:ext uri="{FF2B5EF4-FFF2-40B4-BE49-F238E27FC236}">
                <a16:creationId xmlns:a16="http://schemas.microsoft.com/office/drawing/2014/main" id="{DE2615C4-16F6-4889-B866-D47B489CA580}"/>
              </a:ext>
            </a:extLst>
          </p:cNvPr>
          <p:cNvSpPr/>
          <p:nvPr/>
        </p:nvSpPr>
        <p:spPr>
          <a:xfrm>
            <a:off x="2588412" y="1304029"/>
            <a:ext cx="3347963" cy="10414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r>
              <a:rPr lang="en-GB" sz="2400">
                <a:solidFill>
                  <a:srgbClr val="FFFFFF"/>
                </a:solidFill>
                <a:latin typeface="Arial"/>
              </a:rPr>
              <a:t>Myriad HRD genomic scar test positive </a:t>
            </a:r>
          </a:p>
        </p:txBody>
      </p:sp>
      <p:cxnSp>
        <p:nvCxnSpPr>
          <p:cNvPr id="14" name="Connector: Elbow 13">
            <a:extLst>
              <a:ext uri="{FF2B5EF4-FFF2-40B4-BE49-F238E27FC236}">
                <a16:creationId xmlns:a16="http://schemas.microsoft.com/office/drawing/2014/main" id="{A93D0D79-C04C-4B6F-8625-73EB24BA91C3}"/>
              </a:ext>
            </a:extLst>
          </p:cNvPr>
          <p:cNvCxnSpPr>
            <a:cxnSpLocks/>
            <a:stCxn id="9" idx="1"/>
            <a:endCxn id="5" idx="0"/>
          </p:cNvCxnSpPr>
          <p:nvPr/>
        </p:nvCxnSpPr>
        <p:spPr>
          <a:xfrm rot="10800000" flipV="1">
            <a:off x="2275177" y="1824759"/>
            <a:ext cx="313232" cy="207731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B7B81097-95FB-4E75-9DC4-4A7AB952CC69}"/>
              </a:ext>
            </a:extLst>
          </p:cNvPr>
          <p:cNvSpPr/>
          <p:nvPr/>
        </p:nvSpPr>
        <p:spPr>
          <a:xfrm>
            <a:off x="5369384" y="3901297"/>
            <a:ext cx="2137595" cy="10510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r>
              <a:rPr lang="en-GB" sz="2400">
                <a:solidFill>
                  <a:srgbClr val="FFFFFF"/>
                </a:solidFill>
                <a:latin typeface="Arial"/>
              </a:rPr>
              <a:t>HRD scar positive </a:t>
            </a:r>
          </a:p>
        </p:txBody>
      </p:sp>
      <p:cxnSp>
        <p:nvCxnSpPr>
          <p:cNvPr id="21" name="Connector: Elbow 20">
            <a:extLst>
              <a:ext uri="{FF2B5EF4-FFF2-40B4-BE49-F238E27FC236}">
                <a16:creationId xmlns:a16="http://schemas.microsoft.com/office/drawing/2014/main" id="{BCDE622C-B660-4F50-91AC-3911D273F66F}"/>
              </a:ext>
            </a:extLst>
          </p:cNvPr>
          <p:cNvCxnSpPr>
            <a:cxnSpLocks/>
            <a:stCxn id="9" idx="3"/>
          </p:cNvCxnSpPr>
          <p:nvPr/>
        </p:nvCxnSpPr>
        <p:spPr>
          <a:xfrm>
            <a:off x="5936375" y="1824759"/>
            <a:ext cx="406023" cy="207731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4EB4A54-20D8-4B48-B308-2C8FE3961E07}"/>
              </a:ext>
            </a:extLst>
          </p:cNvPr>
          <p:cNvSpPr txBox="1"/>
          <p:nvPr/>
        </p:nvSpPr>
        <p:spPr>
          <a:xfrm flipH="1">
            <a:off x="292348" y="2552851"/>
            <a:ext cx="3052915" cy="789896"/>
          </a:xfrm>
          <a:prstGeom prst="rect">
            <a:avLst/>
          </a:prstGeom>
          <a:solidFill>
            <a:srgbClr val="F2F2F2"/>
          </a:solidFill>
        </p:spPr>
        <p:txBody>
          <a:bodyPr wrap="square" rtlCol="0">
            <a:spAutoFit/>
          </a:bodyPr>
          <a:lstStyle/>
          <a:p>
            <a:pPr algn="ctr" defTabSz="609570">
              <a:defRPr/>
            </a:pPr>
            <a:r>
              <a:rPr lang="en-GB" sz="2133">
                <a:solidFill>
                  <a:srgbClr val="000000"/>
                </a:solidFill>
                <a:latin typeface="Arial"/>
              </a:rPr>
              <a:t>BRCA mutation (germline or tumour</a:t>
            </a:r>
            <a:r>
              <a:rPr lang="en-GB" sz="2400">
                <a:solidFill>
                  <a:srgbClr val="000000"/>
                </a:solidFill>
                <a:latin typeface="Arial"/>
              </a:rPr>
              <a:t>)</a:t>
            </a:r>
          </a:p>
        </p:txBody>
      </p:sp>
      <p:sp>
        <p:nvSpPr>
          <p:cNvPr id="25" name="TextBox 24">
            <a:extLst>
              <a:ext uri="{FF2B5EF4-FFF2-40B4-BE49-F238E27FC236}">
                <a16:creationId xmlns:a16="http://schemas.microsoft.com/office/drawing/2014/main" id="{8D910919-68D8-4871-B1C4-E33A2D4EFD4D}"/>
              </a:ext>
            </a:extLst>
          </p:cNvPr>
          <p:cNvSpPr txBox="1"/>
          <p:nvPr/>
        </p:nvSpPr>
        <p:spPr>
          <a:xfrm flipH="1">
            <a:off x="4431256" y="2552849"/>
            <a:ext cx="3958605" cy="748795"/>
          </a:xfrm>
          <a:prstGeom prst="rect">
            <a:avLst/>
          </a:prstGeom>
          <a:solidFill>
            <a:srgbClr val="F2F2F2"/>
          </a:solidFill>
        </p:spPr>
        <p:txBody>
          <a:bodyPr wrap="square" rtlCol="0">
            <a:spAutoFit/>
          </a:bodyPr>
          <a:lstStyle/>
          <a:p>
            <a:pPr algn="ctr" defTabSz="609570">
              <a:defRPr/>
            </a:pPr>
            <a:r>
              <a:rPr lang="en-GB" sz="2133">
                <a:solidFill>
                  <a:srgbClr val="000000"/>
                </a:solidFill>
                <a:latin typeface="Arial"/>
              </a:rPr>
              <a:t>Genomic scar result above pre-defined threshold (42)</a:t>
            </a:r>
          </a:p>
        </p:txBody>
      </p:sp>
      <p:sp>
        <p:nvSpPr>
          <p:cNvPr id="15" name="Round Single Corner Rectangle 5">
            <a:extLst>
              <a:ext uri="{FF2B5EF4-FFF2-40B4-BE49-F238E27FC236}">
                <a16:creationId xmlns:a16="http://schemas.microsoft.com/office/drawing/2014/main" id="{E5AF62C0-3848-405E-9848-C6FDA94212A2}"/>
              </a:ext>
            </a:extLst>
          </p:cNvPr>
          <p:cNvSpPr/>
          <p:nvPr/>
        </p:nvSpPr>
        <p:spPr>
          <a:xfrm>
            <a:off x="7506981" y="3901295"/>
            <a:ext cx="3439865" cy="1051004"/>
          </a:xfrm>
          <a:prstGeom prst="round1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r>
              <a:rPr lang="en-GB" sz="2667">
                <a:solidFill>
                  <a:srgbClr val="FFFFFF"/>
                </a:solidFill>
                <a:latin typeface="Arial"/>
              </a:rPr>
              <a:t>HRD scar negative</a:t>
            </a:r>
          </a:p>
        </p:txBody>
      </p:sp>
      <p:sp>
        <p:nvSpPr>
          <p:cNvPr id="4" name="TextBox 3">
            <a:extLst>
              <a:ext uri="{FF2B5EF4-FFF2-40B4-BE49-F238E27FC236}">
                <a16:creationId xmlns:a16="http://schemas.microsoft.com/office/drawing/2014/main" id="{91179BB2-9FAB-4A50-94E6-DD13C56B8DC8}"/>
              </a:ext>
            </a:extLst>
          </p:cNvPr>
          <p:cNvSpPr txBox="1"/>
          <p:nvPr/>
        </p:nvSpPr>
        <p:spPr>
          <a:xfrm>
            <a:off x="3578989" y="2716998"/>
            <a:ext cx="646331" cy="461665"/>
          </a:xfrm>
          <a:prstGeom prst="rect">
            <a:avLst/>
          </a:prstGeom>
          <a:noFill/>
        </p:spPr>
        <p:txBody>
          <a:bodyPr wrap="none" rtlCol="0">
            <a:spAutoFit/>
          </a:bodyPr>
          <a:lstStyle/>
          <a:p>
            <a:pPr defTabSz="609570">
              <a:defRPr/>
            </a:pPr>
            <a:r>
              <a:rPr lang="en-GB" sz="2400">
                <a:solidFill>
                  <a:srgbClr val="000000"/>
                </a:solidFill>
                <a:latin typeface="Arial"/>
              </a:rPr>
              <a:t>OR</a:t>
            </a:r>
          </a:p>
        </p:txBody>
      </p:sp>
      <p:sp>
        <p:nvSpPr>
          <p:cNvPr id="3" name="TextBox 2">
            <a:extLst>
              <a:ext uri="{FF2B5EF4-FFF2-40B4-BE49-F238E27FC236}">
                <a16:creationId xmlns:a16="http://schemas.microsoft.com/office/drawing/2014/main" id="{66407DAA-82E6-4801-B9BC-91979E537D05}"/>
              </a:ext>
            </a:extLst>
          </p:cNvPr>
          <p:cNvSpPr txBox="1"/>
          <p:nvPr/>
        </p:nvSpPr>
        <p:spPr>
          <a:xfrm>
            <a:off x="613669" y="5135154"/>
            <a:ext cx="3288484" cy="369332"/>
          </a:xfrm>
          <a:prstGeom prst="rect">
            <a:avLst/>
          </a:prstGeom>
          <a:noFill/>
        </p:spPr>
        <p:txBody>
          <a:bodyPr wrap="square" rtlCol="0">
            <a:spAutoFit/>
          </a:bodyPr>
          <a:lstStyle/>
          <a:p>
            <a:pPr defTabSz="609585"/>
            <a:r>
              <a:rPr lang="en-GB">
                <a:solidFill>
                  <a:srgbClr val="000000"/>
                </a:solidFill>
                <a:latin typeface="Arial"/>
              </a:rPr>
              <a:t>By definition these are HRD+</a:t>
            </a:r>
          </a:p>
        </p:txBody>
      </p:sp>
      <p:sp>
        <p:nvSpPr>
          <p:cNvPr id="16" name="Rectangle 15">
            <a:extLst>
              <a:ext uri="{FF2B5EF4-FFF2-40B4-BE49-F238E27FC236}">
                <a16:creationId xmlns:a16="http://schemas.microsoft.com/office/drawing/2014/main" id="{2B4D2EBA-783C-45A8-AB05-015F59737D0B}"/>
              </a:ext>
            </a:extLst>
          </p:cNvPr>
          <p:cNvSpPr/>
          <p:nvPr/>
        </p:nvSpPr>
        <p:spPr>
          <a:xfrm>
            <a:off x="1189166" y="5664057"/>
            <a:ext cx="9902319" cy="369332"/>
          </a:xfrm>
          <a:prstGeom prst="rect">
            <a:avLst/>
          </a:prstGeom>
          <a:solidFill>
            <a:schemeClr val="accent1">
              <a:lumMod val="20000"/>
              <a:lumOff val="80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609585" lvl="1" defTabSz="609585"/>
            <a:r>
              <a:rPr lang="en-GB">
                <a:solidFill>
                  <a:srgbClr val="000000"/>
                </a:solidFill>
                <a:latin typeface="Arial"/>
              </a:rPr>
              <a:t>Reminder: HRD positive = </a:t>
            </a:r>
            <a:r>
              <a:rPr lang="en-GB" err="1">
                <a:solidFill>
                  <a:srgbClr val="000000"/>
                </a:solidFill>
                <a:latin typeface="Arial"/>
              </a:rPr>
              <a:t>BRCAm</a:t>
            </a:r>
            <a:r>
              <a:rPr lang="en-GB">
                <a:solidFill>
                  <a:srgbClr val="000000"/>
                </a:solidFill>
                <a:latin typeface="Arial"/>
              </a:rPr>
              <a:t> and/or genomic scar score above threshold (cut-off)</a:t>
            </a:r>
          </a:p>
        </p:txBody>
      </p:sp>
      <p:sp>
        <p:nvSpPr>
          <p:cNvPr id="7" name="Footer Placeholder 6">
            <a:extLst>
              <a:ext uri="{FF2B5EF4-FFF2-40B4-BE49-F238E27FC236}">
                <a16:creationId xmlns:a16="http://schemas.microsoft.com/office/drawing/2014/main" id="{FA210938-7A2D-44E6-9942-3A5A78B5AB46}"/>
              </a:ext>
            </a:extLst>
          </p:cNvPr>
          <p:cNvSpPr>
            <a:spLocks noGrp="1"/>
          </p:cNvSpPr>
          <p:nvPr>
            <p:ph type="ftr" sz="quarter" idx="10"/>
          </p:nvPr>
        </p:nvSpPr>
        <p:spPr/>
        <p:txBody>
          <a:bodyPr/>
          <a:lstStyle/>
          <a:p>
            <a:pPr defTabSz="609585"/>
            <a:r>
              <a:rPr lang="en-US">
                <a:solidFill>
                  <a:srgbClr val="000000">
                    <a:lumMod val="50000"/>
                    <a:lumOff val="50000"/>
                  </a:srgbClr>
                </a:solidFill>
                <a:latin typeface="Arial"/>
              </a:rPr>
              <a:t>BRCAm=BRCA mutation; HRD=homologous recombination deficiency</a:t>
            </a:r>
            <a:endParaRPr lang="fr-FR">
              <a:solidFill>
                <a:srgbClr val="000000">
                  <a:lumMod val="50000"/>
                  <a:lumOff val="50000"/>
                </a:srgbClr>
              </a:solidFill>
              <a:latin typeface="Arial"/>
            </a:endParaRPr>
          </a:p>
        </p:txBody>
      </p:sp>
    </p:spTree>
    <p:extLst>
      <p:ext uri="{BB962C8B-B14F-4D97-AF65-F5344CB8AC3E}">
        <p14:creationId xmlns:p14="http://schemas.microsoft.com/office/powerpoint/2010/main" val="177150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D9F8AD-9C50-5B44-B037-98EAA0E3F556}"/>
              </a:ext>
            </a:extLst>
          </p:cNvPr>
          <p:cNvGrpSpPr/>
          <p:nvPr/>
        </p:nvGrpSpPr>
        <p:grpSpPr>
          <a:xfrm>
            <a:off x="332096" y="1760104"/>
            <a:ext cx="7898410" cy="4043117"/>
            <a:chOff x="1496553" y="1333737"/>
            <a:chExt cx="9267751" cy="4744067"/>
          </a:xfrm>
        </p:grpSpPr>
        <p:cxnSp>
          <p:nvCxnSpPr>
            <p:cNvPr id="5" name="Straight Connector 4"/>
            <p:cNvCxnSpPr/>
            <p:nvPr/>
          </p:nvCxnSpPr>
          <p:spPr>
            <a:xfrm rot="5400000">
              <a:off x="2275352" y="4599638"/>
              <a:ext cx="0" cy="8552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2275352" y="3810481"/>
              <a:ext cx="0" cy="8552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2275352" y="3029933"/>
              <a:ext cx="0" cy="8552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2275352" y="2254660"/>
              <a:ext cx="0" cy="8552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275352" y="1466802"/>
              <a:ext cx="0" cy="8552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24695" y="1509562"/>
              <a:ext cx="0" cy="391723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31440" y="1991256"/>
              <a:ext cx="132080" cy="3449320"/>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2" name="Rectangle 11"/>
            <p:cNvSpPr/>
            <p:nvPr/>
          </p:nvSpPr>
          <p:spPr>
            <a:xfrm>
              <a:off x="3030035" y="1966936"/>
              <a:ext cx="132080" cy="3473640"/>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3" name="Rectangle 12"/>
            <p:cNvSpPr/>
            <p:nvPr/>
          </p:nvSpPr>
          <p:spPr>
            <a:xfrm>
              <a:off x="3439611" y="1990996"/>
              <a:ext cx="132080" cy="3449581"/>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4" name="Rectangle 13"/>
            <p:cNvSpPr/>
            <p:nvPr/>
          </p:nvSpPr>
          <p:spPr>
            <a:xfrm>
              <a:off x="3835851" y="1720225"/>
              <a:ext cx="132080" cy="3720353"/>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5" name="Rectangle 14"/>
            <p:cNvSpPr/>
            <p:nvPr/>
          </p:nvSpPr>
          <p:spPr>
            <a:xfrm>
              <a:off x="4232091" y="1413629"/>
              <a:ext cx="132080" cy="4026947"/>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6" name="Rectangle 15"/>
            <p:cNvSpPr/>
            <p:nvPr/>
          </p:nvSpPr>
          <p:spPr>
            <a:xfrm>
              <a:off x="4628331" y="2473258"/>
              <a:ext cx="132080" cy="2967319"/>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7" name="Rectangle 16"/>
            <p:cNvSpPr/>
            <p:nvPr/>
          </p:nvSpPr>
          <p:spPr>
            <a:xfrm>
              <a:off x="5038643" y="2657932"/>
              <a:ext cx="132080" cy="2782645"/>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8" name="Rectangle 17"/>
            <p:cNvSpPr/>
            <p:nvPr/>
          </p:nvSpPr>
          <p:spPr>
            <a:xfrm>
              <a:off x="5424125" y="3577709"/>
              <a:ext cx="132080" cy="1862867"/>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19" name="Rectangle 18"/>
            <p:cNvSpPr/>
            <p:nvPr/>
          </p:nvSpPr>
          <p:spPr>
            <a:xfrm>
              <a:off x="5831123" y="4260821"/>
              <a:ext cx="132080" cy="1179756"/>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0" name="Rectangle 19"/>
            <p:cNvSpPr/>
            <p:nvPr/>
          </p:nvSpPr>
          <p:spPr>
            <a:xfrm>
              <a:off x="6230949" y="4710850"/>
              <a:ext cx="132080" cy="729727"/>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1" name="Rectangle 20"/>
            <p:cNvSpPr/>
            <p:nvPr/>
          </p:nvSpPr>
          <p:spPr>
            <a:xfrm>
              <a:off x="6620019" y="4938554"/>
              <a:ext cx="132080" cy="502023"/>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2" name="Rectangle 21"/>
            <p:cNvSpPr/>
            <p:nvPr/>
          </p:nvSpPr>
          <p:spPr>
            <a:xfrm>
              <a:off x="7019844" y="4590722"/>
              <a:ext cx="132080" cy="849855"/>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3" name="Rectangle 22"/>
            <p:cNvSpPr/>
            <p:nvPr/>
          </p:nvSpPr>
          <p:spPr>
            <a:xfrm>
              <a:off x="7420719" y="4780773"/>
              <a:ext cx="132080" cy="659803"/>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4" name="Rectangle 23"/>
            <p:cNvSpPr/>
            <p:nvPr/>
          </p:nvSpPr>
          <p:spPr>
            <a:xfrm>
              <a:off x="7809788" y="4893730"/>
              <a:ext cx="132080" cy="546847"/>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5" name="Rectangle 24"/>
            <p:cNvSpPr/>
            <p:nvPr/>
          </p:nvSpPr>
          <p:spPr>
            <a:xfrm>
              <a:off x="8209615" y="5169842"/>
              <a:ext cx="132080" cy="270735"/>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6" name="Rectangle 25"/>
            <p:cNvSpPr/>
            <p:nvPr/>
          </p:nvSpPr>
          <p:spPr>
            <a:xfrm>
              <a:off x="8624400" y="5311485"/>
              <a:ext cx="132080" cy="129092"/>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7" name="Rectangle 26"/>
            <p:cNvSpPr/>
            <p:nvPr/>
          </p:nvSpPr>
          <p:spPr>
            <a:xfrm>
              <a:off x="9013469" y="5324036"/>
              <a:ext cx="132080" cy="116541"/>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8" name="Rectangle 27"/>
            <p:cNvSpPr/>
            <p:nvPr/>
          </p:nvSpPr>
          <p:spPr>
            <a:xfrm>
              <a:off x="9413295" y="5338378"/>
              <a:ext cx="132080" cy="102199"/>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29" name="Rectangle 28"/>
            <p:cNvSpPr/>
            <p:nvPr/>
          </p:nvSpPr>
          <p:spPr>
            <a:xfrm>
              <a:off x="3579883" y="5374749"/>
              <a:ext cx="132080" cy="65828"/>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0" name="Rectangle 29"/>
            <p:cNvSpPr/>
            <p:nvPr/>
          </p:nvSpPr>
          <p:spPr>
            <a:xfrm>
              <a:off x="4372363" y="5404576"/>
              <a:ext cx="132080" cy="36000"/>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1" name="Rectangle 30"/>
            <p:cNvSpPr/>
            <p:nvPr/>
          </p:nvSpPr>
          <p:spPr>
            <a:xfrm>
              <a:off x="4768603" y="5370770"/>
              <a:ext cx="132080" cy="69807"/>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2" name="Rectangle 31"/>
            <p:cNvSpPr/>
            <p:nvPr/>
          </p:nvSpPr>
          <p:spPr>
            <a:xfrm>
              <a:off x="5178915" y="5363777"/>
              <a:ext cx="132080" cy="76801"/>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3" name="Rectangle 32"/>
            <p:cNvSpPr/>
            <p:nvPr/>
          </p:nvSpPr>
          <p:spPr>
            <a:xfrm>
              <a:off x="5564397" y="5377941"/>
              <a:ext cx="132080" cy="62635"/>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4" name="Rectangle 33"/>
            <p:cNvSpPr/>
            <p:nvPr/>
          </p:nvSpPr>
          <p:spPr>
            <a:xfrm>
              <a:off x="5971395" y="4934442"/>
              <a:ext cx="132080" cy="506135"/>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5" name="Rectangle 34"/>
            <p:cNvSpPr/>
            <p:nvPr/>
          </p:nvSpPr>
          <p:spPr>
            <a:xfrm>
              <a:off x="6371221" y="4789125"/>
              <a:ext cx="132080" cy="651451"/>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6" name="Rectangle 35"/>
            <p:cNvSpPr/>
            <p:nvPr/>
          </p:nvSpPr>
          <p:spPr>
            <a:xfrm>
              <a:off x="6760291" y="4268576"/>
              <a:ext cx="132080" cy="1172000"/>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7" name="Rectangle 36"/>
            <p:cNvSpPr/>
            <p:nvPr/>
          </p:nvSpPr>
          <p:spPr>
            <a:xfrm>
              <a:off x="7160116" y="3955896"/>
              <a:ext cx="132080" cy="1484680"/>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8" name="Rectangle 37"/>
            <p:cNvSpPr/>
            <p:nvPr/>
          </p:nvSpPr>
          <p:spPr>
            <a:xfrm>
              <a:off x="7560991" y="3726356"/>
              <a:ext cx="132080" cy="1714221"/>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39" name="Rectangle 38"/>
            <p:cNvSpPr/>
            <p:nvPr/>
          </p:nvSpPr>
          <p:spPr>
            <a:xfrm>
              <a:off x="7950060" y="3431154"/>
              <a:ext cx="132080" cy="2009423"/>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0" name="Rectangle 39"/>
            <p:cNvSpPr/>
            <p:nvPr/>
          </p:nvSpPr>
          <p:spPr>
            <a:xfrm>
              <a:off x="8349887" y="4138666"/>
              <a:ext cx="132080" cy="1301911"/>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1" name="Rectangle 40"/>
            <p:cNvSpPr/>
            <p:nvPr/>
          </p:nvSpPr>
          <p:spPr>
            <a:xfrm>
              <a:off x="8764672" y="4757053"/>
              <a:ext cx="132080" cy="683524"/>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2" name="Rectangle 41"/>
            <p:cNvSpPr/>
            <p:nvPr/>
          </p:nvSpPr>
          <p:spPr>
            <a:xfrm>
              <a:off x="9153741" y="5101984"/>
              <a:ext cx="132080" cy="338592"/>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3" name="Rectangle 42"/>
            <p:cNvSpPr/>
            <p:nvPr/>
          </p:nvSpPr>
          <p:spPr>
            <a:xfrm>
              <a:off x="9553567" y="5368801"/>
              <a:ext cx="132080" cy="71777"/>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4" name="Rectangle 43"/>
            <p:cNvSpPr/>
            <p:nvPr/>
          </p:nvSpPr>
          <p:spPr>
            <a:xfrm>
              <a:off x="9954847" y="5368801"/>
              <a:ext cx="132080" cy="71777"/>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5" name="Rectangle 44"/>
            <p:cNvSpPr/>
            <p:nvPr/>
          </p:nvSpPr>
          <p:spPr>
            <a:xfrm>
              <a:off x="10349160" y="5368801"/>
              <a:ext cx="132080" cy="71777"/>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cxnSp>
          <p:nvCxnSpPr>
            <p:cNvPr id="46" name="Straight Connector 45"/>
            <p:cNvCxnSpPr/>
            <p:nvPr/>
          </p:nvCxnSpPr>
          <p:spPr>
            <a:xfrm flipH="1">
              <a:off x="2246253" y="5440576"/>
              <a:ext cx="851805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283439" y="3299450"/>
              <a:ext cx="3921119" cy="361136"/>
            </a:xfrm>
            <a:prstGeom prst="rect">
              <a:avLst/>
            </a:prstGeom>
            <a:noFill/>
          </p:spPr>
          <p:txBody>
            <a:bodyPr wrap="square" rtlCol="0">
              <a:spAutoFit/>
            </a:bodyPr>
            <a:lstStyle/>
            <a:p>
              <a:pPr algn="ctr" defTabSz="609585"/>
              <a:r>
                <a:rPr lang="en-GB" sz="1400" b="1">
                  <a:solidFill>
                    <a:srgbClr val="000000"/>
                  </a:solidFill>
                  <a:latin typeface="Calibri" panose="020F0502020204030204" pitchFamily="34" charset="0"/>
                  <a:cs typeface="Arial" panose="020B0604020202020204" pitchFamily="34" charset="0"/>
                </a:rPr>
                <a:t>Number of samples</a:t>
              </a:r>
            </a:p>
          </p:txBody>
        </p:sp>
        <p:sp>
          <p:nvSpPr>
            <p:cNvPr id="48" name="TextBox 47"/>
            <p:cNvSpPr txBox="1"/>
            <p:nvPr/>
          </p:nvSpPr>
          <p:spPr>
            <a:xfrm>
              <a:off x="1819325" y="2128094"/>
              <a:ext cx="431105"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80</a:t>
              </a:r>
            </a:p>
          </p:txBody>
        </p:sp>
        <p:sp>
          <p:nvSpPr>
            <p:cNvPr id="49" name="TextBox 48"/>
            <p:cNvSpPr txBox="1"/>
            <p:nvPr/>
          </p:nvSpPr>
          <p:spPr>
            <a:xfrm>
              <a:off x="1712114" y="1333737"/>
              <a:ext cx="538317"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100</a:t>
              </a:r>
            </a:p>
          </p:txBody>
        </p:sp>
        <p:sp>
          <p:nvSpPr>
            <p:cNvPr id="50" name="TextBox 49"/>
            <p:cNvSpPr txBox="1"/>
            <p:nvPr/>
          </p:nvSpPr>
          <p:spPr>
            <a:xfrm>
              <a:off x="1819325" y="3707039"/>
              <a:ext cx="431105"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40</a:t>
              </a:r>
            </a:p>
          </p:txBody>
        </p:sp>
        <p:sp>
          <p:nvSpPr>
            <p:cNvPr id="51" name="TextBox 50"/>
            <p:cNvSpPr txBox="1"/>
            <p:nvPr/>
          </p:nvSpPr>
          <p:spPr>
            <a:xfrm>
              <a:off x="1819325" y="2912684"/>
              <a:ext cx="431105"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60</a:t>
              </a:r>
            </a:p>
          </p:txBody>
        </p:sp>
        <p:sp>
          <p:nvSpPr>
            <p:cNvPr id="52" name="TextBox 51"/>
            <p:cNvSpPr txBox="1"/>
            <p:nvPr/>
          </p:nvSpPr>
          <p:spPr>
            <a:xfrm>
              <a:off x="1926535" y="5260075"/>
              <a:ext cx="323893"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0</a:t>
              </a:r>
            </a:p>
          </p:txBody>
        </p:sp>
        <p:sp>
          <p:nvSpPr>
            <p:cNvPr id="53" name="TextBox 52"/>
            <p:cNvSpPr txBox="1"/>
            <p:nvPr/>
          </p:nvSpPr>
          <p:spPr>
            <a:xfrm>
              <a:off x="1819325" y="4465717"/>
              <a:ext cx="431105"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20</a:t>
              </a:r>
            </a:p>
          </p:txBody>
        </p:sp>
        <p:sp>
          <p:nvSpPr>
            <p:cNvPr id="54" name="TextBox 53"/>
            <p:cNvSpPr txBox="1"/>
            <p:nvPr/>
          </p:nvSpPr>
          <p:spPr>
            <a:xfrm>
              <a:off x="2476905" y="5434263"/>
              <a:ext cx="611674"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[0,5]</a:t>
              </a:r>
            </a:p>
          </p:txBody>
        </p:sp>
        <p:sp>
          <p:nvSpPr>
            <p:cNvPr id="55" name="TextBox 54"/>
            <p:cNvSpPr txBox="1"/>
            <p:nvPr/>
          </p:nvSpPr>
          <p:spPr>
            <a:xfrm>
              <a:off x="3131077"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[10,15]</a:t>
              </a:r>
            </a:p>
          </p:txBody>
        </p:sp>
        <p:sp>
          <p:nvSpPr>
            <p:cNvPr id="56" name="TextBox 55"/>
            <p:cNvSpPr txBox="1"/>
            <p:nvPr/>
          </p:nvSpPr>
          <p:spPr>
            <a:xfrm>
              <a:off x="3929484"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[20,25]</a:t>
              </a:r>
            </a:p>
          </p:txBody>
        </p:sp>
        <p:sp>
          <p:nvSpPr>
            <p:cNvPr id="57" name="TextBox 56"/>
            <p:cNvSpPr txBox="1"/>
            <p:nvPr/>
          </p:nvSpPr>
          <p:spPr>
            <a:xfrm>
              <a:off x="4733680"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[30,35]</a:t>
              </a:r>
            </a:p>
          </p:txBody>
        </p:sp>
        <p:sp>
          <p:nvSpPr>
            <p:cNvPr id="58" name="TextBox 57"/>
            <p:cNvSpPr txBox="1"/>
            <p:nvPr/>
          </p:nvSpPr>
          <p:spPr>
            <a:xfrm>
              <a:off x="5514947"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[40,45]</a:t>
              </a:r>
            </a:p>
          </p:txBody>
        </p:sp>
        <p:sp>
          <p:nvSpPr>
            <p:cNvPr id="59" name="TextBox 58"/>
            <p:cNvSpPr txBox="1"/>
            <p:nvPr/>
          </p:nvSpPr>
          <p:spPr>
            <a:xfrm>
              <a:off x="6313354"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[50,55]</a:t>
              </a:r>
            </a:p>
          </p:txBody>
        </p:sp>
        <p:sp>
          <p:nvSpPr>
            <p:cNvPr id="60" name="TextBox 59"/>
            <p:cNvSpPr txBox="1"/>
            <p:nvPr/>
          </p:nvSpPr>
          <p:spPr>
            <a:xfrm>
              <a:off x="7117552"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[60,65]</a:t>
              </a:r>
            </a:p>
          </p:txBody>
        </p:sp>
        <p:sp>
          <p:nvSpPr>
            <p:cNvPr id="61" name="TextBox 60"/>
            <p:cNvSpPr txBox="1"/>
            <p:nvPr/>
          </p:nvSpPr>
          <p:spPr>
            <a:xfrm>
              <a:off x="7915596"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[70,75]</a:t>
              </a:r>
            </a:p>
          </p:txBody>
        </p:sp>
        <p:sp>
          <p:nvSpPr>
            <p:cNvPr id="62" name="TextBox 61"/>
            <p:cNvSpPr txBox="1"/>
            <p:nvPr/>
          </p:nvSpPr>
          <p:spPr>
            <a:xfrm>
              <a:off x="8714004"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[80,85]</a:t>
              </a:r>
            </a:p>
          </p:txBody>
        </p:sp>
        <p:sp>
          <p:nvSpPr>
            <p:cNvPr id="63" name="TextBox 62"/>
            <p:cNvSpPr txBox="1"/>
            <p:nvPr/>
          </p:nvSpPr>
          <p:spPr>
            <a:xfrm>
              <a:off x="9518204" y="5434263"/>
              <a:ext cx="826098" cy="361136"/>
            </a:xfrm>
            <a:prstGeom prst="rect">
              <a:avLst/>
            </a:prstGeom>
            <a:noFill/>
          </p:spPr>
          <p:txBody>
            <a:bodyPr wrap="none" rtlCol="0">
              <a:spAutoFit/>
            </a:bodyPr>
            <a:lstStyle/>
            <a:p>
              <a:pPr algn="r" defTabSz="609585"/>
              <a:r>
                <a:rPr lang="en-GB" sz="1400">
                  <a:solidFill>
                    <a:srgbClr val="000000"/>
                  </a:solidFill>
                  <a:latin typeface="Calibri" panose="020F0502020204030204" pitchFamily="34" charset="0"/>
                  <a:cs typeface="Arial" panose="020B0604020202020204" pitchFamily="34" charset="0"/>
                </a:rPr>
                <a:t>[90,95]</a:t>
              </a:r>
            </a:p>
          </p:txBody>
        </p:sp>
        <p:sp>
          <p:nvSpPr>
            <p:cNvPr id="64" name="TextBox 63"/>
            <p:cNvSpPr txBox="1"/>
            <p:nvPr/>
          </p:nvSpPr>
          <p:spPr>
            <a:xfrm>
              <a:off x="2324694" y="5716668"/>
              <a:ext cx="8439610" cy="361136"/>
            </a:xfrm>
            <a:prstGeom prst="rect">
              <a:avLst/>
            </a:prstGeom>
            <a:noFill/>
          </p:spPr>
          <p:txBody>
            <a:bodyPr wrap="square" rtlCol="0">
              <a:spAutoFit/>
            </a:bodyPr>
            <a:lstStyle/>
            <a:p>
              <a:pPr algn="ctr" defTabSz="609585"/>
              <a:r>
                <a:rPr lang="en-GB" sz="1400" b="1">
                  <a:solidFill>
                    <a:srgbClr val="000000"/>
                  </a:solidFill>
                  <a:latin typeface="Calibri" panose="020F0502020204030204" pitchFamily="34" charset="0"/>
                  <a:cs typeface="Arial" panose="020B0604020202020204" pitchFamily="34" charset="0"/>
                </a:rPr>
                <a:t>HRD score</a:t>
              </a:r>
            </a:p>
          </p:txBody>
        </p:sp>
        <p:sp>
          <p:nvSpPr>
            <p:cNvPr id="65" name="TextBox 64"/>
            <p:cNvSpPr txBox="1"/>
            <p:nvPr/>
          </p:nvSpPr>
          <p:spPr>
            <a:xfrm>
              <a:off x="7478449" y="2297615"/>
              <a:ext cx="3002791" cy="704214"/>
            </a:xfrm>
            <a:prstGeom prst="rect">
              <a:avLst/>
            </a:prstGeom>
            <a:noFill/>
          </p:spPr>
          <p:txBody>
            <a:bodyPr wrap="square" rtlCol="0">
              <a:spAutoFit/>
            </a:bodyPr>
            <a:lstStyle/>
            <a:p>
              <a:pPr defTabSz="609585">
                <a:spcAft>
                  <a:spcPts val="600"/>
                </a:spcAft>
              </a:pPr>
              <a:r>
                <a:rPr lang="en-GB" sz="1400" i="1">
                  <a:solidFill>
                    <a:srgbClr val="000000"/>
                  </a:solidFill>
                  <a:latin typeface="Calibri" panose="020F0502020204030204" pitchFamily="34" charset="0"/>
                  <a:cs typeface="Arial" panose="020B0604020202020204" pitchFamily="34" charset="0"/>
                </a:rPr>
                <a:t>BRCA</a:t>
              </a:r>
              <a:r>
                <a:rPr lang="en-GB" sz="1400">
                  <a:solidFill>
                    <a:srgbClr val="000000"/>
                  </a:solidFill>
                  <a:latin typeface="Calibri" panose="020F0502020204030204" pitchFamily="34" charset="0"/>
                  <a:cs typeface="Arial" panose="020B0604020202020204" pitchFamily="34" charset="0"/>
                </a:rPr>
                <a:t> intact (n=790)</a:t>
              </a:r>
            </a:p>
            <a:p>
              <a:pPr defTabSz="609585">
                <a:spcAft>
                  <a:spcPts val="600"/>
                </a:spcAft>
              </a:pPr>
              <a:r>
                <a:rPr lang="en-GB" sz="1400" i="1">
                  <a:solidFill>
                    <a:srgbClr val="000000"/>
                  </a:solidFill>
                  <a:latin typeface="Calibri" panose="020F0502020204030204" pitchFamily="34" charset="0"/>
                  <a:cs typeface="Arial" panose="020B0604020202020204" pitchFamily="34" charset="0"/>
                </a:rPr>
                <a:t>BRCA</a:t>
              </a:r>
              <a:r>
                <a:rPr lang="en-GB" sz="1400">
                  <a:solidFill>
                    <a:srgbClr val="000000"/>
                  </a:solidFill>
                  <a:latin typeface="Calibri" panose="020F0502020204030204" pitchFamily="34" charset="0"/>
                  <a:cs typeface="Arial" panose="020B0604020202020204" pitchFamily="34" charset="0"/>
                </a:rPr>
                <a:t> deficient (n=268)</a:t>
              </a:r>
            </a:p>
          </p:txBody>
        </p:sp>
        <p:sp>
          <p:nvSpPr>
            <p:cNvPr id="66" name="Rectangle 65"/>
            <p:cNvSpPr/>
            <p:nvPr/>
          </p:nvSpPr>
          <p:spPr>
            <a:xfrm>
              <a:off x="7378970" y="2446122"/>
              <a:ext cx="108000" cy="108000"/>
            </a:xfrm>
            <a:prstGeom prst="rect">
              <a:avLst/>
            </a:prstGeom>
            <a:solidFill>
              <a:srgbClr val="4A9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67" name="Rectangle 66"/>
            <p:cNvSpPr/>
            <p:nvPr/>
          </p:nvSpPr>
          <p:spPr>
            <a:xfrm>
              <a:off x="7378970" y="2756904"/>
              <a:ext cx="108000" cy="108000"/>
            </a:xfrm>
            <a:prstGeom prst="rect">
              <a:avLst/>
            </a:prstGeom>
            <a:solidFill>
              <a:srgbClr val="45C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cxnSp>
          <p:nvCxnSpPr>
            <p:cNvPr id="68" name="Straight Connector 67"/>
            <p:cNvCxnSpPr/>
            <p:nvPr/>
          </p:nvCxnSpPr>
          <p:spPr>
            <a:xfrm flipV="1">
              <a:off x="5961729" y="1528166"/>
              <a:ext cx="1475" cy="391480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0" name="Title 1"/>
          <p:cNvSpPr>
            <a:spLocks noGrp="1"/>
          </p:cNvSpPr>
          <p:nvPr>
            <p:ph type="title"/>
          </p:nvPr>
        </p:nvSpPr>
        <p:spPr>
          <a:xfrm>
            <a:off x="511011" y="-22581"/>
            <a:ext cx="10515600" cy="1325563"/>
          </a:xfrm>
        </p:spPr>
        <p:txBody>
          <a:bodyPr>
            <a:normAutofit/>
          </a:bodyPr>
          <a:lstStyle/>
          <a:p>
            <a:r>
              <a:rPr lang="en-GB" altLang="en-US" sz="4000" b="0">
                <a:solidFill>
                  <a:schemeClr val="accent3"/>
                </a:solidFill>
              </a:rPr>
              <a:t>Myriad </a:t>
            </a:r>
            <a:r>
              <a:rPr lang="en-GB" altLang="en-US" sz="4000" b="0" err="1">
                <a:solidFill>
                  <a:schemeClr val="accent3"/>
                </a:solidFill>
              </a:rPr>
              <a:t>myChoice</a:t>
            </a:r>
            <a:r>
              <a:rPr lang="en-GB" altLang="en-US" sz="4000" b="0">
                <a:solidFill>
                  <a:schemeClr val="accent3"/>
                </a:solidFill>
              </a:rPr>
              <a:t> “Cut-Off”</a:t>
            </a:r>
          </a:p>
        </p:txBody>
      </p:sp>
      <p:sp>
        <p:nvSpPr>
          <p:cNvPr id="69" name="Text Placeholder 9">
            <a:extLst>
              <a:ext uri="{FF2B5EF4-FFF2-40B4-BE49-F238E27FC236}">
                <a16:creationId xmlns:a16="http://schemas.microsoft.com/office/drawing/2014/main" id="{C70141BE-DE6E-4D55-B66D-AD6BECA45247}"/>
              </a:ext>
            </a:extLst>
          </p:cNvPr>
          <p:cNvSpPr>
            <a:spLocks noGrp="1"/>
          </p:cNvSpPr>
          <p:nvPr>
            <p:ph type="body" sz="quarter" idx="11"/>
          </p:nvPr>
        </p:nvSpPr>
        <p:spPr>
          <a:xfrm>
            <a:off x="398643" y="6212137"/>
            <a:ext cx="5397500" cy="530883"/>
          </a:xfrm>
          <a:prstGeom prst="rect">
            <a:avLst/>
          </a:prstGeom>
        </p:spPr>
        <p:txBody>
          <a:bodyPr vert="horz" lIns="0" tIns="0" rIns="0" bIns="72000" rtlCol="0" anchor="b" anchorCtr="0">
            <a:normAutofit/>
          </a:bodyPr>
          <a:lstStyle/>
          <a:p>
            <a:r>
              <a:rPr lang="en-GB" altLang="en-US" sz="1200" err="1">
                <a:latin typeface="Arial" panose="020B0604020202020204" pitchFamily="34" charset="0"/>
                <a:cs typeface="Arial" panose="020B0604020202020204" pitchFamily="34" charset="0"/>
              </a:rPr>
              <a:t>Telli</a:t>
            </a:r>
            <a:r>
              <a:rPr lang="en-GB" altLang="en-US" sz="1200">
                <a:latin typeface="Arial" panose="020B0604020202020204" pitchFamily="34" charset="0"/>
                <a:cs typeface="Arial" panose="020B0604020202020204" pitchFamily="34" charset="0"/>
              </a:rPr>
              <a:t> ML et al. </a:t>
            </a:r>
            <a:r>
              <a:rPr lang="en-GB" altLang="en-US" sz="1200" i="1">
                <a:latin typeface="Arial" panose="020B0604020202020204" pitchFamily="34" charset="0"/>
                <a:cs typeface="Arial" panose="020B0604020202020204" pitchFamily="34" charset="0"/>
              </a:rPr>
              <a:t>Clin Cancer Res</a:t>
            </a:r>
            <a:r>
              <a:rPr lang="en-GB" altLang="en-US" sz="1200">
                <a:latin typeface="Arial" panose="020B0604020202020204" pitchFamily="34" charset="0"/>
                <a:cs typeface="Arial" panose="020B0604020202020204" pitchFamily="34" charset="0"/>
              </a:rPr>
              <a:t>. 2016;22:3764–3773</a:t>
            </a:r>
            <a:endParaRPr lang="en-GB" sz="120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393EEF2C-EDC2-6746-8D51-7F1425278E40}"/>
              </a:ext>
            </a:extLst>
          </p:cNvPr>
          <p:cNvSpPr txBox="1"/>
          <p:nvPr/>
        </p:nvSpPr>
        <p:spPr>
          <a:xfrm>
            <a:off x="8399072" y="1301053"/>
            <a:ext cx="3666160" cy="4062491"/>
          </a:xfrm>
          <a:prstGeom prst="rect">
            <a:avLst/>
          </a:prstGeom>
          <a:solidFill>
            <a:schemeClr val="bg1">
              <a:lumMod val="95000"/>
            </a:schemeClr>
          </a:solidFill>
          <a:ln>
            <a:noFill/>
          </a:ln>
        </p:spPr>
        <p:txBody>
          <a:bodyPr wrap="square" lIns="288000" tIns="180000" rIns="288000" bIns="36000" rtlCol="0">
            <a:noAutofit/>
          </a:bodyPr>
          <a:lstStyle/>
          <a:p>
            <a:pPr marL="0" lvl="1" algn="ctr" defTabSz="609585">
              <a:spcAft>
                <a:spcPts val="1200"/>
              </a:spcAft>
              <a:buClr>
                <a:prstClr val="black"/>
              </a:buClr>
              <a:buSzPct val="100000"/>
              <a:defRPr/>
            </a:pPr>
            <a:r>
              <a:rPr lang="en-GB" b="1">
                <a:solidFill>
                  <a:srgbClr val="68D2DF"/>
                </a:solidFill>
                <a:latin typeface="Arial"/>
                <a:cs typeface="Arial" panose="020B0604020202020204" pitchFamily="34" charset="0"/>
              </a:rPr>
              <a:t>HR status is determined by the following:</a:t>
            </a:r>
          </a:p>
          <a:p>
            <a:pPr marL="215995" lvl="1" indent="-215995" defTabSz="609585">
              <a:spcAft>
                <a:spcPts val="600"/>
              </a:spcAft>
              <a:buClr>
                <a:srgbClr val="000000">
                  <a:lumMod val="50000"/>
                </a:srgbClr>
              </a:buClr>
              <a:buSzPct val="100000"/>
              <a:buFont typeface="Arial" panose="020B0604020202020204" pitchFamily="34" charset="0"/>
              <a:buChar char="•"/>
              <a:defRPr/>
            </a:pPr>
            <a:r>
              <a:rPr lang="en-GB" sz="1600">
                <a:solidFill>
                  <a:srgbClr val="000000">
                    <a:lumMod val="50000"/>
                  </a:srgbClr>
                </a:solidFill>
                <a:latin typeface="Arial"/>
                <a:cs typeface="Arial" panose="020B0604020202020204" pitchFamily="34" charset="0"/>
              </a:rPr>
              <a:t>HR deficient tumours:</a:t>
            </a:r>
          </a:p>
          <a:p>
            <a:pPr marL="742932" lvl="2" indent="-285744" defTabSz="609585">
              <a:spcAft>
                <a:spcPts val="600"/>
              </a:spcAft>
              <a:buClr>
                <a:srgbClr val="000000">
                  <a:lumMod val="50000"/>
                </a:srgbClr>
              </a:buClr>
              <a:buSzPct val="100000"/>
              <a:buFont typeface="Arial" panose="020B0604020202020204" pitchFamily="34" charset="0"/>
              <a:buChar char="–"/>
              <a:defRPr/>
            </a:pPr>
            <a:r>
              <a:rPr lang="en-GB" sz="1600">
                <a:solidFill>
                  <a:srgbClr val="000000">
                    <a:lumMod val="50000"/>
                  </a:srgbClr>
                </a:solidFill>
                <a:latin typeface="Arial"/>
                <a:cs typeface="Arial" panose="020B0604020202020204" pitchFamily="34" charset="0"/>
              </a:rPr>
              <a:t>Tissue test score ≥42 OR</a:t>
            </a:r>
          </a:p>
          <a:p>
            <a:pPr marL="742932" lvl="2" indent="-285744" defTabSz="609585">
              <a:spcAft>
                <a:spcPts val="600"/>
              </a:spcAft>
              <a:buClr>
                <a:srgbClr val="000000">
                  <a:lumMod val="50000"/>
                </a:srgbClr>
              </a:buClr>
              <a:buSzPct val="100000"/>
              <a:buFont typeface="Arial" panose="020B0604020202020204" pitchFamily="34" charset="0"/>
              <a:buChar char="–"/>
              <a:defRPr/>
            </a:pPr>
            <a:r>
              <a:rPr lang="en-GB" sz="1600">
                <a:solidFill>
                  <a:srgbClr val="000000">
                    <a:lumMod val="50000"/>
                  </a:srgbClr>
                </a:solidFill>
                <a:latin typeface="Arial"/>
                <a:cs typeface="Arial" panose="020B0604020202020204" pitchFamily="34" charset="0"/>
              </a:rPr>
              <a:t>A </a:t>
            </a:r>
            <a:r>
              <a:rPr lang="en-GB" sz="1600" i="1">
                <a:solidFill>
                  <a:srgbClr val="000000">
                    <a:lumMod val="50000"/>
                  </a:srgbClr>
                </a:solidFill>
                <a:latin typeface="Arial"/>
                <a:cs typeface="Arial" panose="020B0604020202020204" pitchFamily="34" charset="0"/>
              </a:rPr>
              <a:t>BRCA</a:t>
            </a:r>
            <a:r>
              <a:rPr lang="en-GB" sz="1600">
                <a:solidFill>
                  <a:srgbClr val="000000">
                    <a:lumMod val="50000"/>
                  </a:srgbClr>
                </a:solidFill>
                <a:latin typeface="Arial"/>
                <a:cs typeface="Arial" panose="020B0604020202020204" pitchFamily="34" charset="0"/>
              </a:rPr>
              <a:t> mutation </a:t>
            </a:r>
          </a:p>
          <a:p>
            <a:pPr marL="215995" lvl="1" indent="-215995" defTabSz="609585">
              <a:spcAft>
                <a:spcPts val="600"/>
              </a:spcAft>
              <a:buClr>
                <a:srgbClr val="4A8322"/>
              </a:buClr>
              <a:buSzPct val="100000"/>
              <a:buFont typeface="Arial" panose="020B0604020202020204" pitchFamily="34" charset="0"/>
              <a:buChar char="•"/>
              <a:defRPr/>
            </a:pPr>
            <a:endParaRPr lang="en-GB" sz="1600">
              <a:solidFill>
                <a:srgbClr val="000000">
                  <a:lumMod val="50000"/>
                </a:srgbClr>
              </a:solidFill>
              <a:latin typeface="Arial"/>
              <a:cs typeface="Arial" panose="020B0604020202020204" pitchFamily="34" charset="0"/>
            </a:endParaRPr>
          </a:p>
          <a:p>
            <a:pPr marL="215995" lvl="1" indent="-215995" defTabSz="609585">
              <a:spcAft>
                <a:spcPts val="600"/>
              </a:spcAft>
              <a:buClr>
                <a:srgbClr val="000000">
                  <a:lumMod val="50000"/>
                </a:srgbClr>
              </a:buClr>
              <a:buSzPct val="100000"/>
              <a:buFont typeface="Arial" panose="020B0604020202020204" pitchFamily="34" charset="0"/>
              <a:buChar char="•"/>
              <a:defRPr/>
            </a:pPr>
            <a:r>
              <a:rPr lang="en-GB" sz="1600">
                <a:solidFill>
                  <a:srgbClr val="000000">
                    <a:lumMod val="50000"/>
                  </a:srgbClr>
                </a:solidFill>
                <a:latin typeface="Arial"/>
                <a:cs typeface="Arial" panose="020B0604020202020204" pitchFamily="34" charset="0"/>
              </a:rPr>
              <a:t>HR proficient tumours:</a:t>
            </a:r>
          </a:p>
          <a:p>
            <a:pPr marL="742932" lvl="2" indent="-285744" defTabSz="609585">
              <a:spcAft>
                <a:spcPts val="600"/>
              </a:spcAft>
              <a:buClr>
                <a:srgbClr val="000000">
                  <a:lumMod val="50000"/>
                </a:srgbClr>
              </a:buClr>
              <a:buSzPct val="100000"/>
              <a:buFont typeface="Arial" panose="020B0604020202020204" pitchFamily="34" charset="0"/>
              <a:buChar char="–"/>
              <a:defRPr/>
            </a:pPr>
            <a:r>
              <a:rPr lang="en-GB" sz="1600">
                <a:solidFill>
                  <a:srgbClr val="000000">
                    <a:lumMod val="50000"/>
                  </a:srgbClr>
                </a:solidFill>
                <a:latin typeface="Arial"/>
                <a:cs typeface="Arial" panose="020B0604020202020204" pitchFamily="34" charset="0"/>
              </a:rPr>
              <a:t>Tissue test score &lt;42</a:t>
            </a:r>
          </a:p>
          <a:p>
            <a:pPr marL="215995" lvl="1" indent="-215995" defTabSz="609585">
              <a:spcAft>
                <a:spcPts val="600"/>
              </a:spcAft>
              <a:buClr>
                <a:srgbClr val="4A8322"/>
              </a:buClr>
              <a:buSzPct val="100000"/>
              <a:buFont typeface="Arial" panose="020B0604020202020204" pitchFamily="34" charset="0"/>
              <a:buChar char="•"/>
              <a:defRPr/>
            </a:pPr>
            <a:endParaRPr lang="en-GB" sz="1600">
              <a:solidFill>
                <a:srgbClr val="000000">
                  <a:lumMod val="50000"/>
                </a:srgbClr>
              </a:solidFill>
              <a:latin typeface="Arial"/>
              <a:cs typeface="Arial" panose="020B0604020202020204" pitchFamily="34" charset="0"/>
            </a:endParaRPr>
          </a:p>
          <a:p>
            <a:pPr marL="215995" lvl="1" indent="-215995" defTabSz="609585">
              <a:spcAft>
                <a:spcPts val="600"/>
              </a:spcAft>
              <a:buClr>
                <a:srgbClr val="000000">
                  <a:lumMod val="50000"/>
                </a:srgbClr>
              </a:buClr>
              <a:buSzPct val="100000"/>
              <a:buFont typeface="Arial" panose="020B0604020202020204" pitchFamily="34" charset="0"/>
              <a:buChar char="•"/>
              <a:defRPr/>
            </a:pPr>
            <a:r>
              <a:rPr lang="en-GB" sz="1600">
                <a:solidFill>
                  <a:srgbClr val="000000">
                    <a:lumMod val="50000"/>
                  </a:srgbClr>
                </a:solidFill>
                <a:latin typeface="Arial"/>
                <a:cs typeface="Arial" panose="020B0604020202020204" pitchFamily="34" charset="0"/>
              </a:rPr>
              <a:t>HR not-determined</a:t>
            </a:r>
          </a:p>
          <a:p>
            <a:pPr defTabSz="609585"/>
            <a:endParaRPr lang="en-GB">
              <a:solidFill>
                <a:srgbClr val="000000"/>
              </a:solidFill>
              <a:latin typeface="Arial"/>
            </a:endParaRPr>
          </a:p>
        </p:txBody>
      </p:sp>
      <p:sp>
        <p:nvSpPr>
          <p:cNvPr id="3" name="Left Arrow 2">
            <a:extLst>
              <a:ext uri="{FF2B5EF4-FFF2-40B4-BE49-F238E27FC236}">
                <a16:creationId xmlns:a16="http://schemas.microsoft.com/office/drawing/2014/main" id="{C8356601-0E5A-D04D-960D-5A0018E0DBD8}"/>
              </a:ext>
            </a:extLst>
          </p:cNvPr>
          <p:cNvSpPr/>
          <p:nvPr/>
        </p:nvSpPr>
        <p:spPr>
          <a:xfrm>
            <a:off x="1219846" y="1146687"/>
            <a:ext cx="2106209" cy="821296"/>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4" name="Right Arrow 3">
            <a:extLst>
              <a:ext uri="{FF2B5EF4-FFF2-40B4-BE49-F238E27FC236}">
                <a16:creationId xmlns:a16="http://schemas.microsoft.com/office/drawing/2014/main" id="{2ABE4B7C-AEB0-C34C-B635-4602DA330E2F}"/>
              </a:ext>
            </a:extLst>
          </p:cNvPr>
          <p:cNvSpPr/>
          <p:nvPr/>
        </p:nvSpPr>
        <p:spPr>
          <a:xfrm>
            <a:off x="4986011" y="1163046"/>
            <a:ext cx="2204731" cy="88684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srgbClr val="FFFFFF"/>
              </a:solidFill>
              <a:latin typeface="Arial"/>
            </a:endParaRPr>
          </a:p>
        </p:txBody>
      </p:sp>
      <p:sp>
        <p:nvSpPr>
          <p:cNvPr id="72" name="TextBox 71">
            <a:extLst>
              <a:ext uri="{FF2B5EF4-FFF2-40B4-BE49-F238E27FC236}">
                <a16:creationId xmlns:a16="http://schemas.microsoft.com/office/drawing/2014/main" id="{81A0FAB3-9136-4647-9A4B-0788EDB1BE31}"/>
              </a:ext>
            </a:extLst>
          </p:cNvPr>
          <p:cNvSpPr txBox="1"/>
          <p:nvPr/>
        </p:nvSpPr>
        <p:spPr>
          <a:xfrm>
            <a:off x="5366447" y="1411481"/>
            <a:ext cx="1633781" cy="369332"/>
          </a:xfrm>
          <a:prstGeom prst="rect">
            <a:avLst/>
          </a:prstGeom>
          <a:noFill/>
        </p:spPr>
        <p:txBody>
          <a:bodyPr wrap="none" rtlCol="0">
            <a:spAutoFit/>
          </a:bodyPr>
          <a:lstStyle/>
          <a:p>
            <a:pPr defTabSz="609585"/>
            <a:r>
              <a:rPr lang="en-GB" b="1">
                <a:solidFill>
                  <a:srgbClr val="000000">
                    <a:lumMod val="65000"/>
                    <a:lumOff val="35000"/>
                  </a:srgbClr>
                </a:solidFill>
                <a:latin typeface="Arial"/>
              </a:rPr>
              <a:t>HRD Positive</a:t>
            </a:r>
          </a:p>
        </p:txBody>
      </p:sp>
      <p:sp>
        <p:nvSpPr>
          <p:cNvPr id="73" name="TextBox 72">
            <a:extLst>
              <a:ext uri="{FF2B5EF4-FFF2-40B4-BE49-F238E27FC236}">
                <a16:creationId xmlns:a16="http://schemas.microsoft.com/office/drawing/2014/main" id="{71DE6891-EA1C-B246-A310-8821053351FF}"/>
              </a:ext>
            </a:extLst>
          </p:cNvPr>
          <p:cNvSpPr txBox="1"/>
          <p:nvPr/>
        </p:nvSpPr>
        <p:spPr>
          <a:xfrm>
            <a:off x="1584279" y="1378888"/>
            <a:ext cx="1710725" cy="369332"/>
          </a:xfrm>
          <a:prstGeom prst="rect">
            <a:avLst/>
          </a:prstGeom>
          <a:noFill/>
        </p:spPr>
        <p:txBody>
          <a:bodyPr wrap="none" rtlCol="0">
            <a:spAutoFit/>
          </a:bodyPr>
          <a:lstStyle/>
          <a:p>
            <a:pPr defTabSz="609585"/>
            <a:r>
              <a:rPr lang="en-GB" b="1">
                <a:solidFill>
                  <a:srgbClr val="000000">
                    <a:lumMod val="65000"/>
                    <a:lumOff val="35000"/>
                  </a:srgbClr>
                </a:solidFill>
                <a:latin typeface="Arial"/>
              </a:rPr>
              <a:t>HRD Negative</a:t>
            </a:r>
          </a:p>
        </p:txBody>
      </p:sp>
    </p:spTree>
    <p:extLst>
      <p:ext uri="{BB962C8B-B14F-4D97-AF65-F5344CB8AC3E}">
        <p14:creationId xmlns:p14="http://schemas.microsoft.com/office/powerpoint/2010/main" val="380672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checkerboard(across)">
                                      <p:cBhvr>
                                        <p:cTn id="7" dur="500"/>
                                        <p:tgtEl>
                                          <p:spTgt spid="7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checkerboard(across)">
                                      <p:cBhvr>
                                        <p:cTn id="13" dur="500"/>
                                        <p:tgtEl>
                                          <p:spTgt spid="7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2" grpId="0"/>
      <p:bldP spid="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34C-E1C2-4183-BCCB-2B3663282390}"/>
              </a:ext>
            </a:extLst>
          </p:cNvPr>
          <p:cNvSpPr>
            <a:spLocks noGrp="1"/>
          </p:cNvSpPr>
          <p:nvPr>
            <p:ph type="title"/>
          </p:nvPr>
        </p:nvSpPr>
        <p:spPr/>
        <p:txBody>
          <a:bodyPr/>
          <a:lstStyle/>
          <a:p>
            <a:r>
              <a:rPr lang="en-US" err="1"/>
              <a:t>myChoice</a:t>
            </a:r>
            <a:r>
              <a:rPr lang="en-US"/>
              <a:t> </a:t>
            </a:r>
            <a:r>
              <a:rPr lang="en-US" err="1"/>
              <a:t>CDx</a:t>
            </a:r>
            <a:br>
              <a:rPr lang="en-US"/>
            </a:br>
            <a:r>
              <a:rPr lang="en-US"/>
              <a:t>report format</a:t>
            </a:r>
            <a:endParaRPr lang="en-GB"/>
          </a:p>
        </p:txBody>
      </p:sp>
      <p:pic>
        <p:nvPicPr>
          <p:cNvPr id="5" name="Picture 4">
            <a:extLst>
              <a:ext uri="{FF2B5EF4-FFF2-40B4-BE49-F238E27FC236}">
                <a16:creationId xmlns:a16="http://schemas.microsoft.com/office/drawing/2014/main" id="{B52DB05E-81F2-461C-B16F-829F46A9FAEA}"/>
              </a:ext>
            </a:extLst>
          </p:cNvPr>
          <p:cNvPicPr>
            <a:picLocks noChangeAspect="1"/>
          </p:cNvPicPr>
          <p:nvPr/>
        </p:nvPicPr>
        <p:blipFill>
          <a:blip r:embed="rId3"/>
          <a:stretch>
            <a:fillRect/>
          </a:stretch>
        </p:blipFill>
        <p:spPr>
          <a:xfrm>
            <a:off x="4141168" y="0"/>
            <a:ext cx="5719413" cy="6858000"/>
          </a:xfrm>
          <a:prstGeom prst="rect">
            <a:avLst/>
          </a:prstGeom>
        </p:spPr>
      </p:pic>
      <p:pic>
        <p:nvPicPr>
          <p:cNvPr id="3" name="Picture 2" descr="A red circle with a person in the middle&#10;&#10;Description automatically generated">
            <a:extLst>
              <a:ext uri="{FF2B5EF4-FFF2-40B4-BE49-F238E27FC236}">
                <a16:creationId xmlns:a16="http://schemas.microsoft.com/office/drawing/2014/main" id="{E188A119-1201-B851-B861-A7F7DD0D0713}"/>
              </a:ext>
            </a:extLst>
          </p:cNvPr>
          <p:cNvPicPr>
            <a:picLocks noChangeAspect="1"/>
          </p:cNvPicPr>
          <p:nvPr/>
        </p:nvPicPr>
        <p:blipFill>
          <a:blip r:embed="rId4"/>
          <a:srcRect l="9841" t="7055" r="10258" b="7890"/>
          <a:stretch/>
        </p:blipFill>
        <p:spPr>
          <a:xfrm>
            <a:off x="10043181" y="5665666"/>
            <a:ext cx="2120710" cy="1158395"/>
          </a:xfrm>
          <a:prstGeom prst="rect">
            <a:avLst/>
          </a:prstGeom>
        </p:spPr>
      </p:pic>
    </p:spTree>
    <p:extLst>
      <p:ext uri="{BB962C8B-B14F-4D97-AF65-F5344CB8AC3E}">
        <p14:creationId xmlns:p14="http://schemas.microsoft.com/office/powerpoint/2010/main" val="108291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a:extLst>
              <a:ext uri="{FF2B5EF4-FFF2-40B4-BE49-F238E27FC236}">
                <a16:creationId xmlns:a16="http://schemas.microsoft.com/office/drawing/2014/main" id="{6FF65C4F-3860-C748-A67C-474786BE801B}"/>
              </a:ext>
            </a:extLst>
          </p:cNvPr>
          <p:cNvGraphicFramePr>
            <a:graphicFrameLocks/>
          </p:cNvGraphicFramePr>
          <p:nvPr/>
        </p:nvGraphicFramePr>
        <p:xfrm>
          <a:off x="1103082" y="1625168"/>
          <a:ext cx="9086935" cy="44918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743BD728-B0EA-4048-ADE5-7A5D7AB852FB}"/>
              </a:ext>
            </a:extLst>
          </p:cNvPr>
          <p:cNvSpPr>
            <a:spLocks noGrp="1"/>
          </p:cNvSpPr>
          <p:nvPr>
            <p:ph type="body" sz="quarter" idx="12"/>
          </p:nvPr>
        </p:nvSpPr>
        <p:spPr/>
        <p:txBody>
          <a:bodyPr/>
          <a:lstStyle/>
          <a:p>
            <a:r>
              <a:rPr lang="en-US"/>
              <a:t>Around half of HRD positive patients were </a:t>
            </a:r>
            <a:r>
              <a:rPr lang="en-US" err="1"/>
              <a:t>tBRCAm</a:t>
            </a:r>
            <a:endParaRPr lang="en-US"/>
          </a:p>
        </p:txBody>
      </p:sp>
      <p:sp>
        <p:nvSpPr>
          <p:cNvPr id="11" name="Footer Placeholder 10">
            <a:extLst>
              <a:ext uri="{FF2B5EF4-FFF2-40B4-BE49-F238E27FC236}">
                <a16:creationId xmlns:a16="http://schemas.microsoft.com/office/drawing/2014/main" id="{CE9F8B3A-157E-FB4D-B708-012BA705A8E6}"/>
              </a:ext>
            </a:extLst>
          </p:cNvPr>
          <p:cNvSpPr>
            <a:spLocks noGrp="1"/>
          </p:cNvSpPr>
          <p:nvPr>
            <p:ph type="ftr" sz="quarter" idx="13"/>
          </p:nvPr>
        </p:nvSpPr>
        <p:spPr/>
        <p:txBody>
          <a:bodyPr/>
          <a:lstStyle/>
          <a:p>
            <a:pPr defTabSz="914377">
              <a:defRPr/>
            </a:pPr>
            <a:r>
              <a:rPr lang="en-US">
                <a:solidFill>
                  <a:srgbClr val="000000"/>
                </a:solidFill>
                <a:latin typeface="Arial"/>
              </a:rPr>
              <a:t>HRD positive is either </a:t>
            </a:r>
            <a:r>
              <a:rPr lang="en-US" err="1">
                <a:solidFill>
                  <a:srgbClr val="000000"/>
                </a:solidFill>
                <a:latin typeface="Arial"/>
              </a:rPr>
              <a:t>tumour</a:t>
            </a:r>
            <a:r>
              <a:rPr lang="en-US">
                <a:solidFill>
                  <a:srgbClr val="000000"/>
                </a:solidFill>
                <a:latin typeface="Arial"/>
              </a:rPr>
              <a:t> BRCA mutation and/or HRD score ≥42 by Myriad </a:t>
            </a:r>
            <a:r>
              <a:rPr lang="en-US" err="1">
                <a:solidFill>
                  <a:srgbClr val="000000"/>
                </a:solidFill>
                <a:latin typeface="Arial"/>
              </a:rPr>
              <a:t>MyChoice</a:t>
            </a:r>
            <a:r>
              <a:rPr lang="en-US">
                <a:solidFill>
                  <a:srgbClr val="000000"/>
                </a:solidFill>
                <a:latin typeface="Arial"/>
              </a:rPr>
              <a:t> HRD Plus</a:t>
            </a:r>
            <a:endParaRPr lang="en-GB">
              <a:solidFill>
                <a:srgbClr val="000000"/>
              </a:solidFill>
              <a:latin typeface="Arial"/>
            </a:endParaRPr>
          </a:p>
          <a:p>
            <a:pPr defTabSz="914377">
              <a:defRPr/>
            </a:pPr>
            <a:r>
              <a:rPr lang="en-US" u="sng">
                <a:solidFill>
                  <a:srgbClr val="000000"/>
                </a:solidFill>
                <a:latin typeface="Arial"/>
              </a:rPr>
              <a:t>Reasons for HRD status unknown</a:t>
            </a:r>
            <a:r>
              <a:rPr lang="en-US">
                <a:solidFill>
                  <a:srgbClr val="000000"/>
                </a:solidFill>
                <a:latin typeface="Arial"/>
              </a:rPr>
              <a:t>: 4.2% missing; 2.1% fail; 11.3% inconclusive</a:t>
            </a:r>
            <a:endParaRPr lang="en-CA">
              <a:solidFill>
                <a:srgbClr val="000000">
                  <a:lumMod val="50000"/>
                  <a:lumOff val="50000"/>
                </a:srgbClr>
              </a:solidFill>
              <a:latin typeface="Arial"/>
            </a:endParaRPr>
          </a:p>
          <a:p>
            <a:pPr defTabSz="609585">
              <a:defRPr/>
            </a:pPr>
            <a:r>
              <a:rPr lang="en-US">
                <a:solidFill>
                  <a:srgbClr val="000000">
                    <a:lumMod val="50000"/>
                    <a:lumOff val="50000"/>
                  </a:srgbClr>
                </a:solidFill>
                <a:latin typeface="Arial"/>
              </a:rPr>
              <a:t>BRCAm=BRCA mutation; </a:t>
            </a:r>
            <a:r>
              <a:rPr lang="en-US" err="1">
                <a:solidFill>
                  <a:srgbClr val="000000">
                    <a:lumMod val="50000"/>
                    <a:lumOff val="50000"/>
                  </a:srgbClr>
                </a:solidFill>
                <a:latin typeface="Arial"/>
              </a:rPr>
              <a:t>BRCAwt</a:t>
            </a:r>
            <a:r>
              <a:rPr lang="en-US">
                <a:solidFill>
                  <a:srgbClr val="000000">
                    <a:lumMod val="50000"/>
                    <a:lumOff val="50000"/>
                  </a:srgbClr>
                </a:solidFill>
                <a:latin typeface="Arial"/>
              </a:rPr>
              <a:t>=BRCA wildtype; HRD=homologous recombination deficiency; </a:t>
            </a:r>
            <a:r>
              <a:rPr lang="en-US" err="1">
                <a:solidFill>
                  <a:srgbClr val="000000">
                    <a:lumMod val="50000"/>
                    <a:lumOff val="50000"/>
                  </a:srgbClr>
                </a:solidFill>
                <a:latin typeface="Arial"/>
              </a:rPr>
              <a:t>tBRCAm</a:t>
            </a:r>
            <a:r>
              <a:rPr lang="en-US">
                <a:solidFill>
                  <a:srgbClr val="000000">
                    <a:lumMod val="50000"/>
                    <a:lumOff val="50000"/>
                  </a:srgbClr>
                </a:solidFill>
                <a:latin typeface="Arial"/>
              </a:rPr>
              <a:t>=tumour BRCA mutation</a:t>
            </a:r>
            <a:r>
              <a:rPr lang="en-GB">
                <a:solidFill>
                  <a:srgbClr val="000000">
                    <a:lumMod val="50000"/>
                    <a:lumOff val="50000"/>
                  </a:srgbClr>
                </a:solidFill>
                <a:latin typeface="Arial"/>
              </a:rPr>
              <a:t> </a:t>
            </a:r>
            <a:endParaRPr lang="en-US">
              <a:solidFill>
                <a:srgbClr val="000000">
                  <a:lumMod val="50000"/>
                  <a:lumOff val="50000"/>
                </a:srgbClr>
              </a:solidFill>
              <a:latin typeface="Arial"/>
            </a:endParaRPr>
          </a:p>
          <a:p>
            <a:pPr defTabSz="609585">
              <a:defRPr/>
            </a:pPr>
            <a:r>
              <a:rPr lang="en-US">
                <a:solidFill>
                  <a:srgbClr val="000000">
                    <a:lumMod val="50000"/>
                    <a:lumOff val="50000"/>
                  </a:srgbClr>
                </a:solidFill>
                <a:latin typeface="Arial"/>
              </a:rPr>
              <a:t>Ray-</a:t>
            </a:r>
            <a:r>
              <a:rPr lang="en-US" err="1">
                <a:solidFill>
                  <a:srgbClr val="000000">
                    <a:lumMod val="50000"/>
                    <a:lumOff val="50000"/>
                  </a:srgbClr>
                </a:solidFill>
                <a:latin typeface="Arial"/>
              </a:rPr>
              <a:t>Coquard</a:t>
            </a:r>
            <a:r>
              <a:rPr lang="en-US">
                <a:solidFill>
                  <a:srgbClr val="000000">
                    <a:lumMod val="50000"/>
                    <a:lumOff val="50000"/>
                  </a:srgbClr>
                </a:solidFill>
                <a:latin typeface="Arial"/>
              </a:rPr>
              <a:t> I et al. Ann Oncol. 2019;30(suppl_5):v851-v934</a:t>
            </a:r>
          </a:p>
        </p:txBody>
      </p:sp>
      <p:sp>
        <p:nvSpPr>
          <p:cNvPr id="4" name="Title 3">
            <a:extLst>
              <a:ext uri="{FF2B5EF4-FFF2-40B4-BE49-F238E27FC236}">
                <a16:creationId xmlns:a16="http://schemas.microsoft.com/office/drawing/2014/main" id="{EC726207-BB2F-234D-B0DC-A085238F007A}"/>
              </a:ext>
            </a:extLst>
          </p:cNvPr>
          <p:cNvSpPr>
            <a:spLocks noGrp="1"/>
          </p:cNvSpPr>
          <p:nvPr>
            <p:ph type="title"/>
          </p:nvPr>
        </p:nvSpPr>
        <p:spPr/>
        <p:txBody>
          <a:bodyPr/>
          <a:lstStyle/>
          <a:p>
            <a:r>
              <a:rPr lang="en-US"/>
              <a:t>In </a:t>
            </a:r>
            <a:r>
              <a:rPr lang="en-US" u="sng"/>
              <a:t>PAOLA-1</a:t>
            </a:r>
            <a:r>
              <a:rPr lang="en-US"/>
              <a:t>, approximately 50% of newly diagnosed ovarian cancer patients were HRD positive</a:t>
            </a:r>
          </a:p>
        </p:txBody>
      </p:sp>
      <p:graphicFrame>
        <p:nvGraphicFramePr>
          <p:cNvPr id="7" name="Content Placeholder 6">
            <a:extLst>
              <a:ext uri="{FF2B5EF4-FFF2-40B4-BE49-F238E27FC236}">
                <a16:creationId xmlns:a16="http://schemas.microsoft.com/office/drawing/2014/main" id="{113AAD41-D310-C847-83F9-F5D0AA7E8CF3}"/>
              </a:ext>
            </a:extLst>
          </p:cNvPr>
          <p:cNvGraphicFramePr>
            <a:graphicFrameLocks noGrp="1"/>
          </p:cNvGraphicFramePr>
          <p:nvPr>
            <p:ph sz="quarter" idx="4294967295"/>
          </p:nvPr>
        </p:nvGraphicFramePr>
        <p:xfrm>
          <a:off x="424732" y="1890976"/>
          <a:ext cx="10443633" cy="3960283"/>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4C22AC62-2A91-864E-8A51-EEC3CC768011}"/>
              </a:ext>
            </a:extLst>
          </p:cNvPr>
          <p:cNvSpPr txBox="1"/>
          <p:nvPr/>
        </p:nvSpPr>
        <p:spPr>
          <a:xfrm>
            <a:off x="8352767" y="3558715"/>
            <a:ext cx="1646365" cy="666786"/>
          </a:xfrm>
          <a:prstGeom prst="rect">
            <a:avLst/>
          </a:prstGeom>
          <a:noFill/>
        </p:spPr>
        <p:txBody>
          <a:bodyPr wrap="square" rtlCol="0">
            <a:spAutoFit/>
          </a:bodyPr>
          <a:lstStyle/>
          <a:p>
            <a:pPr defTabSz="914377">
              <a:defRPr/>
            </a:pPr>
            <a:r>
              <a:rPr lang="en-US" sz="1600" b="1">
                <a:solidFill>
                  <a:srgbClr val="000000"/>
                </a:solidFill>
                <a:latin typeface="Arial"/>
              </a:rPr>
              <a:t>HRD positive</a:t>
            </a:r>
          </a:p>
          <a:p>
            <a:pPr defTabSz="914377">
              <a:defRPr/>
            </a:pPr>
            <a:r>
              <a:rPr lang="en-US" sz="1600">
                <a:solidFill>
                  <a:srgbClr val="000000"/>
                </a:solidFill>
                <a:latin typeface="Arial"/>
              </a:rPr>
              <a:t>n=387; </a:t>
            </a:r>
            <a:r>
              <a:rPr lang="en-US" sz="2133" b="1">
                <a:solidFill>
                  <a:srgbClr val="3C0F53"/>
                </a:solidFill>
                <a:latin typeface="Arial"/>
              </a:rPr>
              <a:t>48%</a:t>
            </a:r>
          </a:p>
        </p:txBody>
      </p:sp>
    </p:spTree>
    <p:extLst>
      <p:ext uri="{BB962C8B-B14F-4D97-AF65-F5344CB8AC3E}">
        <p14:creationId xmlns:p14="http://schemas.microsoft.com/office/powerpoint/2010/main" val="1905172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8227371-B48B-F740-A8F1-389479F7C68D}"/>
              </a:ext>
            </a:extLst>
          </p:cNvPr>
          <p:cNvSpPr>
            <a:spLocks noGrp="1"/>
          </p:cNvSpPr>
          <p:nvPr>
            <p:ph type="ftr" sz="quarter" idx="10"/>
          </p:nvPr>
        </p:nvSpPr>
        <p:spPr/>
        <p:txBody>
          <a:bodyPr/>
          <a:lstStyle/>
          <a:p>
            <a:pPr defTabSz="609585"/>
            <a:r>
              <a:rPr lang="en-GB">
                <a:solidFill>
                  <a:srgbClr val="000000"/>
                </a:solidFill>
                <a:latin typeface="Arial"/>
              </a:rPr>
              <a:t>The percentages of patients progression-free at 12 months and 24 months have been calculated based on Kaplan-Meier estimates; </a:t>
            </a:r>
            <a:r>
              <a:rPr lang="en-US">
                <a:solidFill>
                  <a:srgbClr val="000000"/>
                </a:solidFill>
                <a:latin typeface="Arial"/>
              </a:rPr>
              <a:t>HRD positive is an HRD score ≥42</a:t>
            </a:r>
          </a:p>
          <a:p>
            <a:pPr defTabSz="609585"/>
            <a:r>
              <a:rPr lang="en-GB">
                <a:solidFill>
                  <a:srgbClr val="FFFFFF">
                    <a:lumMod val="50000"/>
                  </a:srgbClr>
                </a:solidFill>
                <a:latin typeface="Arial"/>
              </a:rPr>
              <a:t>CI=confidence interval; HR=hazard ratio; HRD=homologous recombination deficient; inv=investigator; ITT=intent to treat; PFS=progression-free survival</a:t>
            </a:r>
            <a:endParaRPr lang="en-CA">
              <a:solidFill>
                <a:srgbClr val="FFFFFF">
                  <a:lumMod val="50000"/>
                </a:srgbClr>
              </a:solidFill>
              <a:latin typeface="Arial"/>
            </a:endParaRPr>
          </a:p>
          <a:p>
            <a:pPr defTabSz="609585"/>
            <a:r>
              <a:rPr lang="en-US">
                <a:solidFill>
                  <a:srgbClr val="000000">
                    <a:lumMod val="50000"/>
                    <a:lumOff val="50000"/>
                  </a:srgbClr>
                </a:solidFill>
                <a:latin typeface="Arial"/>
              </a:rPr>
              <a:t>Ray-</a:t>
            </a:r>
            <a:r>
              <a:rPr lang="en-US" err="1">
                <a:solidFill>
                  <a:srgbClr val="000000">
                    <a:lumMod val="50000"/>
                    <a:lumOff val="50000"/>
                  </a:srgbClr>
                </a:solidFill>
                <a:latin typeface="Arial"/>
              </a:rPr>
              <a:t>Coquard</a:t>
            </a:r>
            <a:r>
              <a:rPr lang="en-US">
                <a:solidFill>
                  <a:srgbClr val="000000">
                    <a:lumMod val="50000"/>
                    <a:lumOff val="50000"/>
                  </a:srgbClr>
                </a:solidFill>
                <a:latin typeface="Arial"/>
              </a:rPr>
              <a:t> I et al. Presentation LBA2_PR presented at ESMO Annual Conference 2019, 27 September - 1 October, Barcelona, Spain</a:t>
            </a:r>
          </a:p>
        </p:txBody>
      </p:sp>
      <p:sp>
        <p:nvSpPr>
          <p:cNvPr id="2" name="Title 1">
            <a:extLst>
              <a:ext uri="{FF2B5EF4-FFF2-40B4-BE49-F238E27FC236}">
                <a16:creationId xmlns:a16="http://schemas.microsoft.com/office/drawing/2014/main" id="{23A651B5-F15A-4B98-A18A-2613E3A3841D}"/>
              </a:ext>
            </a:extLst>
          </p:cNvPr>
          <p:cNvSpPr>
            <a:spLocks noGrp="1"/>
          </p:cNvSpPr>
          <p:nvPr>
            <p:ph type="title"/>
          </p:nvPr>
        </p:nvSpPr>
        <p:spPr/>
        <p:txBody>
          <a:bodyPr/>
          <a:lstStyle/>
          <a:p>
            <a:r>
              <a:rPr lang="en-US"/>
              <a:t>In </a:t>
            </a:r>
            <a:r>
              <a:rPr lang="en-US" u="sng"/>
              <a:t>PAOLA-1</a:t>
            </a:r>
            <a:r>
              <a:rPr lang="en-US"/>
              <a:t>, prespecified subgroup analyses showed a substantial PFS benefit with olaparib in HRD-positive patients</a:t>
            </a:r>
            <a:endParaRPr lang="en-GB"/>
          </a:p>
        </p:txBody>
      </p:sp>
      <p:sp>
        <p:nvSpPr>
          <p:cNvPr id="1242" name="TextBox 1241">
            <a:extLst>
              <a:ext uri="{FF2B5EF4-FFF2-40B4-BE49-F238E27FC236}">
                <a16:creationId xmlns:a16="http://schemas.microsoft.com/office/drawing/2014/main" id="{AAC4951D-D2B3-4C75-A343-E3217593C5AB}"/>
              </a:ext>
            </a:extLst>
          </p:cNvPr>
          <p:cNvSpPr txBox="1"/>
          <p:nvPr/>
        </p:nvSpPr>
        <p:spPr>
          <a:xfrm>
            <a:off x="4354340"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45</a:t>
            </a:r>
          </a:p>
        </p:txBody>
      </p:sp>
      <p:sp>
        <p:nvSpPr>
          <p:cNvPr id="849" name="Line 49">
            <a:extLst>
              <a:ext uri="{FF2B5EF4-FFF2-40B4-BE49-F238E27FC236}">
                <a16:creationId xmlns:a16="http://schemas.microsoft.com/office/drawing/2014/main" id="{4ECEA12B-BCDE-4260-B25A-1220C6B7187C}"/>
              </a:ext>
            </a:extLst>
          </p:cNvPr>
          <p:cNvSpPr>
            <a:spLocks noChangeShapeType="1"/>
          </p:cNvSpPr>
          <p:nvPr/>
        </p:nvSpPr>
        <p:spPr bwMode="auto">
          <a:xfrm flipV="1">
            <a:off x="8420307" y="1857621"/>
            <a:ext cx="0" cy="246736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srgbClr val="FF0000"/>
              </a:solidFill>
              <a:latin typeface="Arial"/>
            </a:endParaRPr>
          </a:p>
        </p:txBody>
      </p:sp>
      <p:sp>
        <p:nvSpPr>
          <p:cNvPr id="850" name="TextBox 849">
            <a:extLst>
              <a:ext uri="{FF2B5EF4-FFF2-40B4-BE49-F238E27FC236}">
                <a16:creationId xmlns:a16="http://schemas.microsoft.com/office/drawing/2014/main" id="{CEECF6FF-8937-4016-9F79-5F6E0B733007}"/>
              </a:ext>
            </a:extLst>
          </p:cNvPr>
          <p:cNvSpPr txBox="1"/>
          <p:nvPr/>
        </p:nvSpPr>
        <p:spPr>
          <a:xfrm>
            <a:off x="8331444" y="4443955"/>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0</a:t>
            </a:r>
          </a:p>
        </p:txBody>
      </p:sp>
      <p:sp>
        <p:nvSpPr>
          <p:cNvPr id="851" name="TextBox 850">
            <a:extLst>
              <a:ext uri="{FF2B5EF4-FFF2-40B4-BE49-F238E27FC236}">
                <a16:creationId xmlns:a16="http://schemas.microsoft.com/office/drawing/2014/main" id="{1519196F-A0B8-45C2-914A-F025CD1A73A9}"/>
              </a:ext>
            </a:extLst>
          </p:cNvPr>
          <p:cNvSpPr txBox="1"/>
          <p:nvPr/>
        </p:nvSpPr>
        <p:spPr>
          <a:xfrm>
            <a:off x="8561877" y="4443955"/>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a:t>
            </a:r>
          </a:p>
        </p:txBody>
      </p:sp>
      <p:sp>
        <p:nvSpPr>
          <p:cNvPr id="852" name="TextBox 851">
            <a:extLst>
              <a:ext uri="{FF2B5EF4-FFF2-40B4-BE49-F238E27FC236}">
                <a16:creationId xmlns:a16="http://schemas.microsoft.com/office/drawing/2014/main" id="{BEFCA3CD-F55A-4029-BE20-1E02FA25626B}"/>
              </a:ext>
            </a:extLst>
          </p:cNvPr>
          <p:cNvSpPr txBox="1"/>
          <p:nvPr/>
        </p:nvSpPr>
        <p:spPr>
          <a:xfrm>
            <a:off x="8420310" y="4620271"/>
            <a:ext cx="3460305" cy="256545"/>
          </a:xfrm>
          <a:prstGeom prst="rect">
            <a:avLst/>
          </a:prstGeom>
          <a:noFill/>
        </p:spPr>
        <p:txBody>
          <a:bodyPr wrap="square" rtlCol="0" anchor="ctr">
            <a:spAutoFit/>
          </a:bodyPr>
          <a:lstStyle/>
          <a:p>
            <a:pPr algn="ctr" defTabSz="914332">
              <a:defRPr/>
            </a:pPr>
            <a:r>
              <a:rPr lang="en-GB" sz="1067" b="1">
                <a:solidFill>
                  <a:prstClr val="black"/>
                </a:solidFill>
                <a:latin typeface="Arial"/>
              </a:rPr>
              <a:t>Months since randomisation</a:t>
            </a:r>
          </a:p>
        </p:txBody>
      </p:sp>
      <p:sp>
        <p:nvSpPr>
          <p:cNvPr id="853" name="TextBox 852">
            <a:extLst>
              <a:ext uri="{FF2B5EF4-FFF2-40B4-BE49-F238E27FC236}">
                <a16:creationId xmlns:a16="http://schemas.microsoft.com/office/drawing/2014/main" id="{C43CE1F6-9CD9-43F7-89F2-347CDD432510}"/>
              </a:ext>
            </a:extLst>
          </p:cNvPr>
          <p:cNvSpPr txBox="1"/>
          <p:nvPr/>
        </p:nvSpPr>
        <p:spPr>
          <a:xfrm>
            <a:off x="8331444"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282</a:t>
            </a:r>
          </a:p>
        </p:txBody>
      </p:sp>
      <p:sp>
        <p:nvSpPr>
          <p:cNvPr id="854" name="TextBox 853">
            <a:extLst>
              <a:ext uri="{FF2B5EF4-FFF2-40B4-BE49-F238E27FC236}">
                <a16:creationId xmlns:a16="http://schemas.microsoft.com/office/drawing/2014/main" id="{129223A4-2B01-4B3C-87FB-9DD28E3DCA1E}"/>
              </a:ext>
            </a:extLst>
          </p:cNvPr>
          <p:cNvSpPr txBox="1"/>
          <p:nvPr/>
        </p:nvSpPr>
        <p:spPr>
          <a:xfrm>
            <a:off x="8331444" y="505703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137</a:t>
            </a:r>
          </a:p>
        </p:txBody>
      </p:sp>
      <p:sp>
        <p:nvSpPr>
          <p:cNvPr id="1095" name="TextBox 1094">
            <a:extLst>
              <a:ext uri="{FF2B5EF4-FFF2-40B4-BE49-F238E27FC236}">
                <a16:creationId xmlns:a16="http://schemas.microsoft.com/office/drawing/2014/main" id="{32604457-57D3-4C5C-8722-D7E8895BB693}"/>
              </a:ext>
            </a:extLst>
          </p:cNvPr>
          <p:cNvSpPr txBox="1"/>
          <p:nvPr/>
        </p:nvSpPr>
        <p:spPr>
          <a:xfrm>
            <a:off x="8567937"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261</a:t>
            </a:r>
          </a:p>
        </p:txBody>
      </p:sp>
      <p:sp>
        <p:nvSpPr>
          <p:cNvPr id="1096" name="TextBox 1095">
            <a:extLst>
              <a:ext uri="{FF2B5EF4-FFF2-40B4-BE49-F238E27FC236}">
                <a16:creationId xmlns:a16="http://schemas.microsoft.com/office/drawing/2014/main" id="{DE6DD1D2-7EB5-4E76-906A-B536E50C913E}"/>
              </a:ext>
            </a:extLst>
          </p:cNvPr>
          <p:cNvSpPr txBox="1"/>
          <p:nvPr/>
        </p:nvSpPr>
        <p:spPr>
          <a:xfrm>
            <a:off x="8567937" y="505703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124</a:t>
            </a:r>
          </a:p>
        </p:txBody>
      </p:sp>
      <p:sp>
        <p:nvSpPr>
          <p:cNvPr id="856" name="TextBox 855">
            <a:extLst>
              <a:ext uri="{FF2B5EF4-FFF2-40B4-BE49-F238E27FC236}">
                <a16:creationId xmlns:a16="http://schemas.microsoft.com/office/drawing/2014/main" id="{2B3C2B9D-CF23-4667-8594-4D789A697989}"/>
              </a:ext>
            </a:extLst>
          </p:cNvPr>
          <p:cNvSpPr txBox="1"/>
          <p:nvPr/>
        </p:nvSpPr>
        <p:spPr>
          <a:xfrm>
            <a:off x="8796646" y="4443955"/>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6</a:t>
            </a:r>
          </a:p>
        </p:txBody>
      </p:sp>
      <p:sp>
        <p:nvSpPr>
          <p:cNvPr id="857" name="TextBox 856">
            <a:extLst>
              <a:ext uri="{FF2B5EF4-FFF2-40B4-BE49-F238E27FC236}">
                <a16:creationId xmlns:a16="http://schemas.microsoft.com/office/drawing/2014/main" id="{6F7980AF-652A-4004-ACA4-098A7360CB7E}"/>
              </a:ext>
            </a:extLst>
          </p:cNvPr>
          <p:cNvSpPr txBox="1"/>
          <p:nvPr/>
        </p:nvSpPr>
        <p:spPr>
          <a:xfrm>
            <a:off x="9018866" y="4443955"/>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9</a:t>
            </a:r>
          </a:p>
        </p:txBody>
      </p:sp>
      <p:sp>
        <p:nvSpPr>
          <p:cNvPr id="858" name="TextBox 857">
            <a:extLst>
              <a:ext uri="{FF2B5EF4-FFF2-40B4-BE49-F238E27FC236}">
                <a16:creationId xmlns:a16="http://schemas.microsoft.com/office/drawing/2014/main" id="{88D59E10-4294-49A0-B7AC-58AB9B86E48F}"/>
              </a:ext>
            </a:extLst>
          </p:cNvPr>
          <p:cNvSpPr txBox="1"/>
          <p:nvPr/>
        </p:nvSpPr>
        <p:spPr>
          <a:xfrm>
            <a:off x="9251625"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12</a:t>
            </a:r>
          </a:p>
        </p:txBody>
      </p:sp>
      <p:sp>
        <p:nvSpPr>
          <p:cNvPr id="859" name="TextBox 858">
            <a:extLst>
              <a:ext uri="{FF2B5EF4-FFF2-40B4-BE49-F238E27FC236}">
                <a16:creationId xmlns:a16="http://schemas.microsoft.com/office/drawing/2014/main" id="{48DAB4B5-0DDB-45FE-87A1-42F8C50DE2FC}"/>
              </a:ext>
            </a:extLst>
          </p:cNvPr>
          <p:cNvSpPr txBox="1"/>
          <p:nvPr/>
        </p:nvSpPr>
        <p:spPr>
          <a:xfrm>
            <a:off x="9478097"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15</a:t>
            </a:r>
          </a:p>
        </p:txBody>
      </p:sp>
      <p:sp>
        <p:nvSpPr>
          <p:cNvPr id="860" name="TextBox 859">
            <a:extLst>
              <a:ext uri="{FF2B5EF4-FFF2-40B4-BE49-F238E27FC236}">
                <a16:creationId xmlns:a16="http://schemas.microsoft.com/office/drawing/2014/main" id="{B40CB2BA-1F44-4121-8266-633E0333830D}"/>
              </a:ext>
            </a:extLst>
          </p:cNvPr>
          <p:cNvSpPr txBox="1"/>
          <p:nvPr/>
        </p:nvSpPr>
        <p:spPr>
          <a:xfrm>
            <a:off x="9710478"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18</a:t>
            </a:r>
          </a:p>
        </p:txBody>
      </p:sp>
      <p:sp>
        <p:nvSpPr>
          <p:cNvPr id="861" name="TextBox 860">
            <a:extLst>
              <a:ext uri="{FF2B5EF4-FFF2-40B4-BE49-F238E27FC236}">
                <a16:creationId xmlns:a16="http://schemas.microsoft.com/office/drawing/2014/main" id="{69B175E7-BCAF-4112-B2A1-934CE6834E7D}"/>
              </a:ext>
            </a:extLst>
          </p:cNvPr>
          <p:cNvSpPr txBox="1"/>
          <p:nvPr/>
        </p:nvSpPr>
        <p:spPr>
          <a:xfrm>
            <a:off x="9935033"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21</a:t>
            </a:r>
          </a:p>
        </p:txBody>
      </p:sp>
      <p:sp>
        <p:nvSpPr>
          <p:cNvPr id="862" name="TextBox 861">
            <a:extLst>
              <a:ext uri="{FF2B5EF4-FFF2-40B4-BE49-F238E27FC236}">
                <a16:creationId xmlns:a16="http://schemas.microsoft.com/office/drawing/2014/main" id="{3A067C3A-A894-475C-AC47-95970E5032CF}"/>
              </a:ext>
            </a:extLst>
          </p:cNvPr>
          <p:cNvSpPr txBox="1"/>
          <p:nvPr/>
        </p:nvSpPr>
        <p:spPr>
          <a:xfrm>
            <a:off x="10168178"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24</a:t>
            </a:r>
          </a:p>
        </p:txBody>
      </p:sp>
      <p:sp>
        <p:nvSpPr>
          <p:cNvPr id="863" name="TextBox 862">
            <a:extLst>
              <a:ext uri="{FF2B5EF4-FFF2-40B4-BE49-F238E27FC236}">
                <a16:creationId xmlns:a16="http://schemas.microsoft.com/office/drawing/2014/main" id="{A445F6AF-8966-42F4-B4D0-7D3A72D75A5C}"/>
              </a:ext>
            </a:extLst>
          </p:cNvPr>
          <p:cNvSpPr txBox="1"/>
          <p:nvPr/>
        </p:nvSpPr>
        <p:spPr>
          <a:xfrm>
            <a:off x="10394537"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27</a:t>
            </a:r>
          </a:p>
        </p:txBody>
      </p:sp>
      <p:sp>
        <p:nvSpPr>
          <p:cNvPr id="864" name="TextBox 863">
            <a:extLst>
              <a:ext uri="{FF2B5EF4-FFF2-40B4-BE49-F238E27FC236}">
                <a16:creationId xmlns:a16="http://schemas.microsoft.com/office/drawing/2014/main" id="{8942D3C6-9C38-4716-9BC1-D84B3D321300}"/>
              </a:ext>
            </a:extLst>
          </p:cNvPr>
          <p:cNvSpPr txBox="1"/>
          <p:nvPr/>
        </p:nvSpPr>
        <p:spPr>
          <a:xfrm>
            <a:off x="10629877"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30</a:t>
            </a:r>
          </a:p>
        </p:txBody>
      </p:sp>
      <p:sp>
        <p:nvSpPr>
          <p:cNvPr id="865" name="TextBox 864">
            <a:extLst>
              <a:ext uri="{FF2B5EF4-FFF2-40B4-BE49-F238E27FC236}">
                <a16:creationId xmlns:a16="http://schemas.microsoft.com/office/drawing/2014/main" id="{668D8436-A37F-450A-AB77-C238D79C6F1B}"/>
              </a:ext>
            </a:extLst>
          </p:cNvPr>
          <p:cNvSpPr txBox="1"/>
          <p:nvPr/>
        </p:nvSpPr>
        <p:spPr>
          <a:xfrm>
            <a:off x="10858798"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33</a:t>
            </a:r>
          </a:p>
        </p:txBody>
      </p:sp>
      <p:sp>
        <p:nvSpPr>
          <p:cNvPr id="866" name="TextBox 865">
            <a:extLst>
              <a:ext uri="{FF2B5EF4-FFF2-40B4-BE49-F238E27FC236}">
                <a16:creationId xmlns:a16="http://schemas.microsoft.com/office/drawing/2014/main" id="{2524B0D3-0552-4B82-B6F6-05CBB67374D5}"/>
              </a:ext>
            </a:extLst>
          </p:cNvPr>
          <p:cNvSpPr txBox="1"/>
          <p:nvPr/>
        </p:nvSpPr>
        <p:spPr>
          <a:xfrm>
            <a:off x="11089072"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36</a:t>
            </a:r>
          </a:p>
        </p:txBody>
      </p:sp>
      <p:sp>
        <p:nvSpPr>
          <p:cNvPr id="867" name="TextBox 866">
            <a:extLst>
              <a:ext uri="{FF2B5EF4-FFF2-40B4-BE49-F238E27FC236}">
                <a16:creationId xmlns:a16="http://schemas.microsoft.com/office/drawing/2014/main" id="{1266B457-2AD1-4C33-BEE4-7412E0564462}"/>
              </a:ext>
            </a:extLst>
          </p:cNvPr>
          <p:cNvSpPr txBox="1"/>
          <p:nvPr/>
        </p:nvSpPr>
        <p:spPr>
          <a:xfrm>
            <a:off x="11326942"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39</a:t>
            </a:r>
          </a:p>
        </p:txBody>
      </p:sp>
      <p:sp>
        <p:nvSpPr>
          <p:cNvPr id="868" name="TextBox 867">
            <a:extLst>
              <a:ext uri="{FF2B5EF4-FFF2-40B4-BE49-F238E27FC236}">
                <a16:creationId xmlns:a16="http://schemas.microsoft.com/office/drawing/2014/main" id="{CE730A1C-7052-4E0A-890F-2A1EF72EA3E2}"/>
              </a:ext>
            </a:extLst>
          </p:cNvPr>
          <p:cNvSpPr txBox="1"/>
          <p:nvPr/>
        </p:nvSpPr>
        <p:spPr>
          <a:xfrm>
            <a:off x="11545036"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42</a:t>
            </a:r>
          </a:p>
        </p:txBody>
      </p:sp>
      <p:sp>
        <p:nvSpPr>
          <p:cNvPr id="869" name="TextBox 868">
            <a:extLst>
              <a:ext uri="{FF2B5EF4-FFF2-40B4-BE49-F238E27FC236}">
                <a16:creationId xmlns:a16="http://schemas.microsoft.com/office/drawing/2014/main" id="{1D06A57D-4DBF-44BE-A52B-8AA8FF1D3779}"/>
              </a:ext>
            </a:extLst>
          </p:cNvPr>
          <p:cNvSpPr txBox="1"/>
          <p:nvPr/>
        </p:nvSpPr>
        <p:spPr>
          <a:xfrm>
            <a:off x="11786698" y="4443954"/>
            <a:ext cx="180617"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45</a:t>
            </a:r>
          </a:p>
        </p:txBody>
      </p:sp>
      <p:sp>
        <p:nvSpPr>
          <p:cNvPr id="1093" name="TextBox 1092">
            <a:extLst>
              <a:ext uri="{FF2B5EF4-FFF2-40B4-BE49-F238E27FC236}">
                <a16:creationId xmlns:a16="http://schemas.microsoft.com/office/drawing/2014/main" id="{EA88ACB2-2B44-4A87-BD83-AA8A158ABCE0}"/>
              </a:ext>
            </a:extLst>
          </p:cNvPr>
          <p:cNvSpPr txBox="1"/>
          <p:nvPr/>
        </p:nvSpPr>
        <p:spPr>
          <a:xfrm>
            <a:off x="8800253"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219</a:t>
            </a:r>
          </a:p>
        </p:txBody>
      </p:sp>
      <p:sp>
        <p:nvSpPr>
          <p:cNvPr id="1094" name="TextBox 1093">
            <a:extLst>
              <a:ext uri="{FF2B5EF4-FFF2-40B4-BE49-F238E27FC236}">
                <a16:creationId xmlns:a16="http://schemas.microsoft.com/office/drawing/2014/main" id="{8677AF70-01B1-4C11-92DA-FCE2550974E4}"/>
              </a:ext>
            </a:extLst>
          </p:cNvPr>
          <p:cNvSpPr txBox="1"/>
          <p:nvPr/>
        </p:nvSpPr>
        <p:spPr>
          <a:xfrm>
            <a:off x="8800253" y="505703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109</a:t>
            </a:r>
          </a:p>
        </p:txBody>
      </p:sp>
      <p:sp>
        <p:nvSpPr>
          <p:cNvPr id="1091" name="TextBox 1090">
            <a:extLst>
              <a:ext uri="{FF2B5EF4-FFF2-40B4-BE49-F238E27FC236}">
                <a16:creationId xmlns:a16="http://schemas.microsoft.com/office/drawing/2014/main" id="{88D849BD-449A-41DB-8668-2105F4EB54DC}"/>
              </a:ext>
            </a:extLst>
          </p:cNvPr>
          <p:cNvSpPr txBox="1"/>
          <p:nvPr/>
        </p:nvSpPr>
        <p:spPr>
          <a:xfrm>
            <a:off x="9015493"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197</a:t>
            </a:r>
          </a:p>
        </p:txBody>
      </p:sp>
      <p:sp>
        <p:nvSpPr>
          <p:cNvPr id="1092" name="TextBox 1091">
            <a:extLst>
              <a:ext uri="{FF2B5EF4-FFF2-40B4-BE49-F238E27FC236}">
                <a16:creationId xmlns:a16="http://schemas.microsoft.com/office/drawing/2014/main" id="{BC426D2C-3698-4EE9-AC7A-AEDA57E1C7A8}"/>
              </a:ext>
            </a:extLst>
          </p:cNvPr>
          <p:cNvSpPr txBox="1"/>
          <p:nvPr/>
        </p:nvSpPr>
        <p:spPr>
          <a:xfrm>
            <a:off x="9015493" y="505703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102</a:t>
            </a:r>
          </a:p>
        </p:txBody>
      </p:sp>
      <p:sp>
        <p:nvSpPr>
          <p:cNvPr id="1089" name="TextBox 1088">
            <a:extLst>
              <a:ext uri="{FF2B5EF4-FFF2-40B4-BE49-F238E27FC236}">
                <a16:creationId xmlns:a16="http://schemas.microsoft.com/office/drawing/2014/main" id="{21129D19-50E8-486F-B8AA-1E6D593F4F77}"/>
              </a:ext>
            </a:extLst>
          </p:cNvPr>
          <p:cNvSpPr txBox="1"/>
          <p:nvPr/>
        </p:nvSpPr>
        <p:spPr>
          <a:xfrm>
            <a:off x="9253333"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180</a:t>
            </a:r>
          </a:p>
        </p:txBody>
      </p:sp>
      <p:sp>
        <p:nvSpPr>
          <p:cNvPr id="1090" name="TextBox 1089">
            <a:extLst>
              <a:ext uri="{FF2B5EF4-FFF2-40B4-BE49-F238E27FC236}">
                <a16:creationId xmlns:a16="http://schemas.microsoft.com/office/drawing/2014/main" id="{33B30E6C-2590-4587-B566-F72653998A9F}"/>
              </a:ext>
            </a:extLst>
          </p:cNvPr>
          <p:cNvSpPr txBox="1"/>
          <p:nvPr/>
        </p:nvSpPr>
        <p:spPr>
          <a:xfrm>
            <a:off x="9253333"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81</a:t>
            </a:r>
          </a:p>
        </p:txBody>
      </p:sp>
      <p:sp>
        <p:nvSpPr>
          <p:cNvPr id="1087" name="TextBox 1086">
            <a:extLst>
              <a:ext uri="{FF2B5EF4-FFF2-40B4-BE49-F238E27FC236}">
                <a16:creationId xmlns:a16="http://schemas.microsoft.com/office/drawing/2014/main" id="{B933CD59-791C-4924-915B-D45FA48432B0}"/>
              </a:ext>
            </a:extLst>
          </p:cNvPr>
          <p:cNvSpPr txBox="1"/>
          <p:nvPr/>
        </p:nvSpPr>
        <p:spPr>
          <a:xfrm>
            <a:off x="9485650"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161</a:t>
            </a:r>
          </a:p>
        </p:txBody>
      </p:sp>
      <p:sp>
        <p:nvSpPr>
          <p:cNvPr id="1088" name="TextBox 1087">
            <a:extLst>
              <a:ext uri="{FF2B5EF4-FFF2-40B4-BE49-F238E27FC236}">
                <a16:creationId xmlns:a16="http://schemas.microsoft.com/office/drawing/2014/main" id="{A82CB748-8E80-4C06-AC92-ED369473B89C}"/>
              </a:ext>
            </a:extLst>
          </p:cNvPr>
          <p:cNvSpPr txBox="1"/>
          <p:nvPr/>
        </p:nvSpPr>
        <p:spPr>
          <a:xfrm>
            <a:off x="9485650"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72</a:t>
            </a:r>
          </a:p>
        </p:txBody>
      </p:sp>
      <p:sp>
        <p:nvSpPr>
          <p:cNvPr id="1085" name="TextBox 1084">
            <a:extLst>
              <a:ext uri="{FF2B5EF4-FFF2-40B4-BE49-F238E27FC236}">
                <a16:creationId xmlns:a16="http://schemas.microsoft.com/office/drawing/2014/main" id="{5501B945-980B-478E-AAEA-607D034FCA25}"/>
              </a:ext>
            </a:extLst>
          </p:cNvPr>
          <p:cNvSpPr txBox="1"/>
          <p:nvPr/>
        </p:nvSpPr>
        <p:spPr>
          <a:xfrm>
            <a:off x="9713630" y="4902870"/>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110</a:t>
            </a:r>
          </a:p>
        </p:txBody>
      </p:sp>
      <p:sp>
        <p:nvSpPr>
          <p:cNvPr id="1086" name="TextBox 1085">
            <a:extLst>
              <a:ext uri="{FF2B5EF4-FFF2-40B4-BE49-F238E27FC236}">
                <a16:creationId xmlns:a16="http://schemas.microsoft.com/office/drawing/2014/main" id="{53D91706-5569-472A-9639-1173973D92BA}"/>
              </a:ext>
            </a:extLst>
          </p:cNvPr>
          <p:cNvSpPr txBox="1"/>
          <p:nvPr/>
        </p:nvSpPr>
        <p:spPr>
          <a:xfrm>
            <a:off x="9713630"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55</a:t>
            </a:r>
          </a:p>
        </p:txBody>
      </p:sp>
      <p:sp>
        <p:nvSpPr>
          <p:cNvPr id="1083" name="TextBox 1082">
            <a:extLst>
              <a:ext uri="{FF2B5EF4-FFF2-40B4-BE49-F238E27FC236}">
                <a16:creationId xmlns:a16="http://schemas.microsoft.com/office/drawing/2014/main" id="{B026F276-305F-4ACD-A89E-7FCDB04F53CB}"/>
              </a:ext>
            </a:extLst>
          </p:cNvPr>
          <p:cNvSpPr txBox="1"/>
          <p:nvPr/>
        </p:nvSpPr>
        <p:spPr>
          <a:xfrm>
            <a:off x="9948772"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85</a:t>
            </a:r>
          </a:p>
        </p:txBody>
      </p:sp>
      <p:sp>
        <p:nvSpPr>
          <p:cNvPr id="1084" name="TextBox 1083">
            <a:extLst>
              <a:ext uri="{FF2B5EF4-FFF2-40B4-BE49-F238E27FC236}">
                <a16:creationId xmlns:a16="http://schemas.microsoft.com/office/drawing/2014/main" id="{9952E789-32AB-4F2E-B8E9-F5735640D7BB}"/>
              </a:ext>
            </a:extLst>
          </p:cNvPr>
          <p:cNvSpPr txBox="1"/>
          <p:nvPr/>
        </p:nvSpPr>
        <p:spPr>
          <a:xfrm>
            <a:off x="9948772"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39</a:t>
            </a:r>
          </a:p>
        </p:txBody>
      </p:sp>
      <p:sp>
        <p:nvSpPr>
          <p:cNvPr id="1081" name="TextBox 1080">
            <a:extLst>
              <a:ext uri="{FF2B5EF4-FFF2-40B4-BE49-F238E27FC236}">
                <a16:creationId xmlns:a16="http://schemas.microsoft.com/office/drawing/2014/main" id="{11016127-00D9-41AA-A990-4943201B19A9}"/>
              </a:ext>
            </a:extLst>
          </p:cNvPr>
          <p:cNvSpPr txBox="1"/>
          <p:nvPr/>
        </p:nvSpPr>
        <p:spPr>
          <a:xfrm>
            <a:off x="10181088"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38</a:t>
            </a:r>
          </a:p>
        </p:txBody>
      </p:sp>
      <p:sp>
        <p:nvSpPr>
          <p:cNvPr id="1082" name="TextBox 1081">
            <a:extLst>
              <a:ext uri="{FF2B5EF4-FFF2-40B4-BE49-F238E27FC236}">
                <a16:creationId xmlns:a16="http://schemas.microsoft.com/office/drawing/2014/main" id="{FA52A3A1-12C7-460C-B020-A7B686CBFB40}"/>
              </a:ext>
            </a:extLst>
          </p:cNvPr>
          <p:cNvSpPr txBox="1"/>
          <p:nvPr/>
        </p:nvSpPr>
        <p:spPr>
          <a:xfrm>
            <a:off x="10181088"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22</a:t>
            </a:r>
          </a:p>
        </p:txBody>
      </p:sp>
      <p:sp>
        <p:nvSpPr>
          <p:cNvPr id="1079" name="TextBox 1078">
            <a:extLst>
              <a:ext uri="{FF2B5EF4-FFF2-40B4-BE49-F238E27FC236}">
                <a16:creationId xmlns:a16="http://schemas.microsoft.com/office/drawing/2014/main" id="{0B05C467-AA0B-4368-BDA5-F1BF34C5882E}"/>
              </a:ext>
            </a:extLst>
          </p:cNvPr>
          <p:cNvSpPr txBox="1"/>
          <p:nvPr/>
        </p:nvSpPr>
        <p:spPr>
          <a:xfrm>
            <a:off x="10409069"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27</a:t>
            </a:r>
          </a:p>
        </p:txBody>
      </p:sp>
      <p:sp>
        <p:nvSpPr>
          <p:cNvPr id="1080" name="TextBox 1079">
            <a:extLst>
              <a:ext uri="{FF2B5EF4-FFF2-40B4-BE49-F238E27FC236}">
                <a16:creationId xmlns:a16="http://schemas.microsoft.com/office/drawing/2014/main" id="{5B989DD6-5292-4047-96FF-3C917A3FA2F2}"/>
              </a:ext>
            </a:extLst>
          </p:cNvPr>
          <p:cNvSpPr txBox="1"/>
          <p:nvPr/>
        </p:nvSpPr>
        <p:spPr>
          <a:xfrm>
            <a:off x="10409069"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17</a:t>
            </a:r>
          </a:p>
        </p:txBody>
      </p:sp>
      <p:sp>
        <p:nvSpPr>
          <p:cNvPr id="1077" name="TextBox 1076">
            <a:extLst>
              <a:ext uri="{FF2B5EF4-FFF2-40B4-BE49-F238E27FC236}">
                <a16:creationId xmlns:a16="http://schemas.microsoft.com/office/drawing/2014/main" id="{FC38320C-D9AE-431C-858D-55B77BE1D81A}"/>
              </a:ext>
            </a:extLst>
          </p:cNvPr>
          <p:cNvSpPr txBox="1"/>
          <p:nvPr/>
        </p:nvSpPr>
        <p:spPr>
          <a:xfrm>
            <a:off x="10638917"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9</a:t>
            </a:r>
          </a:p>
        </p:txBody>
      </p:sp>
      <p:sp>
        <p:nvSpPr>
          <p:cNvPr id="1078" name="TextBox 1077">
            <a:extLst>
              <a:ext uri="{FF2B5EF4-FFF2-40B4-BE49-F238E27FC236}">
                <a16:creationId xmlns:a16="http://schemas.microsoft.com/office/drawing/2014/main" id="{A58CA317-3FD7-4E8E-B09E-06014E081FB5}"/>
              </a:ext>
            </a:extLst>
          </p:cNvPr>
          <p:cNvSpPr txBox="1"/>
          <p:nvPr/>
        </p:nvSpPr>
        <p:spPr>
          <a:xfrm>
            <a:off x="10638917"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7</a:t>
            </a:r>
          </a:p>
        </p:txBody>
      </p:sp>
      <p:sp>
        <p:nvSpPr>
          <p:cNvPr id="1075" name="TextBox 1074">
            <a:extLst>
              <a:ext uri="{FF2B5EF4-FFF2-40B4-BE49-F238E27FC236}">
                <a16:creationId xmlns:a16="http://schemas.microsoft.com/office/drawing/2014/main" id="{EF9CF458-2B50-4F6D-842E-0D4867E8FF58}"/>
              </a:ext>
            </a:extLst>
          </p:cNvPr>
          <p:cNvSpPr txBox="1"/>
          <p:nvPr/>
        </p:nvSpPr>
        <p:spPr>
          <a:xfrm>
            <a:off x="10871234"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a:t>
            </a:r>
          </a:p>
        </p:txBody>
      </p:sp>
      <p:sp>
        <p:nvSpPr>
          <p:cNvPr id="1076" name="TextBox 1075">
            <a:extLst>
              <a:ext uri="{FF2B5EF4-FFF2-40B4-BE49-F238E27FC236}">
                <a16:creationId xmlns:a16="http://schemas.microsoft.com/office/drawing/2014/main" id="{C74B425A-30F1-45DC-A3C8-3562C58C6F21}"/>
              </a:ext>
            </a:extLst>
          </p:cNvPr>
          <p:cNvSpPr txBox="1"/>
          <p:nvPr/>
        </p:nvSpPr>
        <p:spPr>
          <a:xfrm>
            <a:off x="10871234"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a:t>
            </a:r>
          </a:p>
        </p:txBody>
      </p:sp>
      <p:sp>
        <p:nvSpPr>
          <p:cNvPr id="1073" name="TextBox 1072">
            <a:extLst>
              <a:ext uri="{FF2B5EF4-FFF2-40B4-BE49-F238E27FC236}">
                <a16:creationId xmlns:a16="http://schemas.microsoft.com/office/drawing/2014/main" id="{BF8D20E0-80AE-4C1E-AAB8-BA46CA59D420}"/>
              </a:ext>
            </a:extLst>
          </p:cNvPr>
          <p:cNvSpPr txBox="1"/>
          <p:nvPr/>
        </p:nvSpPr>
        <p:spPr>
          <a:xfrm>
            <a:off x="11099216"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a:t>
            </a:r>
          </a:p>
        </p:txBody>
      </p:sp>
      <p:sp>
        <p:nvSpPr>
          <p:cNvPr id="1074" name="TextBox 1073">
            <a:extLst>
              <a:ext uri="{FF2B5EF4-FFF2-40B4-BE49-F238E27FC236}">
                <a16:creationId xmlns:a16="http://schemas.microsoft.com/office/drawing/2014/main" id="{B8EAE624-1C0D-4051-B196-B5D44E4BFC30}"/>
              </a:ext>
            </a:extLst>
          </p:cNvPr>
          <p:cNvSpPr txBox="1"/>
          <p:nvPr/>
        </p:nvSpPr>
        <p:spPr>
          <a:xfrm>
            <a:off x="11099216" y="505702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0</a:t>
            </a:r>
          </a:p>
        </p:txBody>
      </p:sp>
      <p:sp>
        <p:nvSpPr>
          <p:cNvPr id="881" name="TextBox 880">
            <a:extLst>
              <a:ext uri="{FF2B5EF4-FFF2-40B4-BE49-F238E27FC236}">
                <a16:creationId xmlns:a16="http://schemas.microsoft.com/office/drawing/2014/main" id="{47F6353E-FAAA-4106-9BCE-9AD4FF2379C4}"/>
              </a:ext>
            </a:extLst>
          </p:cNvPr>
          <p:cNvSpPr txBox="1"/>
          <p:nvPr/>
        </p:nvSpPr>
        <p:spPr>
          <a:xfrm>
            <a:off x="11326401" y="4902869"/>
            <a:ext cx="180617"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0</a:t>
            </a:r>
          </a:p>
        </p:txBody>
      </p:sp>
      <p:sp>
        <p:nvSpPr>
          <p:cNvPr id="882" name="Line 60">
            <a:extLst>
              <a:ext uri="{FF2B5EF4-FFF2-40B4-BE49-F238E27FC236}">
                <a16:creationId xmlns:a16="http://schemas.microsoft.com/office/drawing/2014/main" id="{80000FD8-104D-4CB0-8F5D-F5B8AE102270}"/>
              </a:ext>
            </a:extLst>
          </p:cNvPr>
          <p:cNvSpPr>
            <a:spLocks noChangeShapeType="1"/>
          </p:cNvSpPr>
          <p:nvPr/>
        </p:nvSpPr>
        <p:spPr bwMode="auto">
          <a:xfrm flipH="1">
            <a:off x="8359032" y="4325393"/>
            <a:ext cx="52552"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3" name="Line 50">
            <a:extLst>
              <a:ext uri="{FF2B5EF4-FFF2-40B4-BE49-F238E27FC236}">
                <a16:creationId xmlns:a16="http://schemas.microsoft.com/office/drawing/2014/main" id="{3D1736B9-B86B-4AE5-98F5-974D7717AC15}"/>
              </a:ext>
            </a:extLst>
          </p:cNvPr>
          <p:cNvSpPr>
            <a:spLocks noChangeShapeType="1"/>
          </p:cNvSpPr>
          <p:nvPr/>
        </p:nvSpPr>
        <p:spPr bwMode="auto">
          <a:xfrm>
            <a:off x="8420310" y="4324983"/>
            <a:ext cx="3460305"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4" name="Line 61">
            <a:extLst>
              <a:ext uri="{FF2B5EF4-FFF2-40B4-BE49-F238E27FC236}">
                <a16:creationId xmlns:a16="http://schemas.microsoft.com/office/drawing/2014/main" id="{A2F22A19-8716-47E4-988D-73AE71AB8EF9}"/>
              </a:ext>
            </a:extLst>
          </p:cNvPr>
          <p:cNvSpPr>
            <a:spLocks noChangeShapeType="1"/>
          </p:cNvSpPr>
          <p:nvPr/>
        </p:nvSpPr>
        <p:spPr bwMode="auto">
          <a:xfrm>
            <a:off x="8420307" y="4324983"/>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5" name="Line 65">
            <a:extLst>
              <a:ext uri="{FF2B5EF4-FFF2-40B4-BE49-F238E27FC236}">
                <a16:creationId xmlns:a16="http://schemas.microsoft.com/office/drawing/2014/main" id="{58F8D1D8-E976-4994-BDED-3B2C77DB23B7}"/>
              </a:ext>
            </a:extLst>
          </p:cNvPr>
          <p:cNvSpPr>
            <a:spLocks noChangeShapeType="1"/>
          </p:cNvSpPr>
          <p:nvPr/>
        </p:nvSpPr>
        <p:spPr bwMode="auto">
          <a:xfrm>
            <a:off x="8655788" y="4324983"/>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6" name="Line 65">
            <a:extLst>
              <a:ext uri="{FF2B5EF4-FFF2-40B4-BE49-F238E27FC236}">
                <a16:creationId xmlns:a16="http://schemas.microsoft.com/office/drawing/2014/main" id="{0F145E94-F020-454E-B326-C3F349719676}"/>
              </a:ext>
            </a:extLst>
          </p:cNvPr>
          <p:cNvSpPr>
            <a:spLocks noChangeShapeType="1"/>
          </p:cNvSpPr>
          <p:nvPr/>
        </p:nvSpPr>
        <p:spPr bwMode="auto">
          <a:xfrm>
            <a:off x="8890557"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7" name="Line 65">
            <a:extLst>
              <a:ext uri="{FF2B5EF4-FFF2-40B4-BE49-F238E27FC236}">
                <a16:creationId xmlns:a16="http://schemas.microsoft.com/office/drawing/2014/main" id="{2A005C47-5CC4-4BDB-8A1B-102896BD0930}"/>
              </a:ext>
            </a:extLst>
          </p:cNvPr>
          <p:cNvSpPr>
            <a:spLocks noChangeShapeType="1"/>
          </p:cNvSpPr>
          <p:nvPr/>
        </p:nvSpPr>
        <p:spPr bwMode="auto">
          <a:xfrm>
            <a:off x="9112776"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8" name="Line 65">
            <a:extLst>
              <a:ext uri="{FF2B5EF4-FFF2-40B4-BE49-F238E27FC236}">
                <a16:creationId xmlns:a16="http://schemas.microsoft.com/office/drawing/2014/main" id="{50B1ADB3-445C-49AD-88F4-1B7DC74401C8}"/>
              </a:ext>
            </a:extLst>
          </p:cNvPr>
          <p:cNvSpPr>
            <a:spLocks noChangeShapeType="1"/>
          </p:cNvSpPr>
          <p:nvPr/>
        </p:nvSpPr>
        <p:spPr bwMode="auto">
          <a:xfrm>
            <a:off x="9345536"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89" name="Line 65">
            <a:extLst>
              <a:ext uri="{FF2B5EF4-FFF2-40B4-BE49-F238E27FC236}">
                <a16:creationId xmlns:a16="http://schemas.microsoft.com/office/drawing/2014/main" id="{B05D6DF5-0684-4A26-9DF1-EA92431B9DD1}"/>
              </a:ext>
            </a:extLst>
          </p:cNvPr>
          <p:cNvSpPr>
            <a:spLocks noChangeShapeType="1"/>
          </p:cNvSpPr>
          <p:nvPr/>
        </p:nvSpPr>
        <p:spPr bwMode="auto">
          <a:xfrm>
            <a:off x="9572009"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0" name="Line 65">
            <a:extLst>
              <a:ext uri="{FF2B5EF4-FFF2-40B4-BE49-F238E27FC236}">
                <a16:creationId xmlns:a16="http://schemas.microsoft.com/office/drawing/2014/main" id="{AED914D5-88AC-42FD-9D59-24100A859170}"/>
              </a:ext>
            </a:extLst>
          </p:cNvPr>
          <p:cNvSpPr>
            <a:spLocks noChangeShapeType="1"/>
          </p:cNvSpPr>
          <p:nvPr/>
        </p:nvSpPr>
        <p:spPr bwMode="auto">
          <a:xfrm>
            <a:off x="9804389"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1" name="Line 65">
            <a:extLst>
              <a:ext uri="{FF2B5EF4-FFF2-40B4-BE49-F238E27FC236}">
                <a16:creationId xmlns:a16="http://schemas.microsoft.com/office/drawing/2014/main" id="{AFB32AAA-9399-4A1D-870E-175CDF103BA9}"/>
              </a:ext>
            </a:extLst>
          </p:cNvPr>
          <p:cNvSpPr>
            <a:spLocks noChangeShapeType="1"/>
          </p:cNvSpPr>
          <p:nvPr/>
        </p:nvSpPr>
        <p:spPr bwMode="auto">
          <a:xfrm>
            <a:off x="10028944"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2" name="Line 65">
            <a:extLst>
              <a:ext uri="{FF2B5EF4-FFF2-40B4-BE49-F238E27FC236}">
                <a16:creationId xmlns:a16="http://schemas.microsoft.com/office/drawing/2014/main" id="{E4C76978-F6AA-4B88-8B01-B09CEE5EDE55}"/>
              </a:ext>
            </a:extLst>
          </p:cNvPr>
          <p:cNvSpPr>
            <a:spLocks noChangeShapeType="1"/>
          </p:cNvSpPr>
          <p:nvPr/>
        </p:nvSpPr>
        <p:spPr bwMode="auto">
          <a:xfrm>
            <a:off x="10262091"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3" name="Line 65">
            <a:extLst>
              <a:ext uri="{FF2B5EF4-FFF2-40B4-BE49-F238E27FC236}">
                <a16:creationId xmlns:a16="http://schemas.microsoft.com/office/drawing/2014/main" id="{6D56373E-8B9F-4833-9007-8D263D6FC611}"/>
              </a:ext>
            </a:extLst>
          </p:cNvPr>
          <p:cNvSpPr>
            <a:spLocks noChangeShapeType="1"/>
          </p:cNvSpPr>
          <p:nvPr/>
        </p:nvSpPr>
        <p:spPr bwMode="auto">
          <a:xfrm>
            <a:off x="10488448"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4" name="Line 65">
            <a:extLst>
              <a:ext uri="{FF2B5EF4-FFF2-40B4-BE49-F238E27FC236}">
                <a16:creationId xmlns:a16="http://schemas.microsoft.com/office/drawing/2014/main" id="{77CCC718-A10D-4AB2-BBBA-9127412BA617}"/>
              </a:ext>
            </a:extLst>
          </p:cNvPr>
          <p:cNvSpPr>
            <a:spLocks noChangeShapeType="1"/>
          </p:cNvSpPr>
          <p:nvPr/>
        </p:nvSpPr>
        <p:spPr bwMode="auto">
          <a:xfrm>
            <a:off x="10723788"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5" name="Line 65">
            <a:extLst>
              <a:ext uri="{FF2B5EF4-FFF2-40B4-BE49-F238E27FC236}">
                <a16:creationId xmlns:a16="http://schemas.microsoft.com/office/drawing/2014/main" id="{F77C736D-4088-4A88-AA26-46D9BE7D1CE5}"/>
              </a:ext>
            </a:extLst>
          </p:cNvPr>
          <p:cNvSpPr>
            <a:spLocks noChangeShapeType="1"/>
          </p:cNvSpPr>
          <p:nvPr/>
        </p:nvSpPr>
        <p:spPr bwMode="auto">
          <a:xfrm>
            <a:off x="10952708"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6" name="Line 65">
            <a:extLst>
              <a:ext uri="{FF2B5EF4-FFF2-40B4-BE49-F238E27FC236}">
                <a16:creationId xmlns:a16="http://schemas.microsoft.com/office/drawing/2014/main" id="{CC11BAD1-D75B-4C32-88F8-1A2ED9335ABD}"/>
              </a:ext>
            </a:extLst>
          </p:cNvPr>
          <p:cNvSpPr>
            <a:spLocks noChangeShapeType="1"/>
          </p:cNvSpPr>
          <p:nvPr/>
        </p:nvSpPr>
        <p:spPr bwMode="auto">
          <a:xfrm>
            <a:off x="11182984"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7" name="Line 65">
            <a:extLst>
              <a:ext uri="{FF2B5EF4-FFF2-40B4-BE49-F238E27FC236}">
                <a16:creationId xmlns:a16="http://schemas.microsoft.com/office/drawing/2014/main" id="{AA04273B-4EA4-4ADF-AA28-5A709D99E0E7}"/>
              </a:ext>
            </a:extLst>
          </p:cNvPr>
          <p:cNvSpPr>
            <a:spLocks noChangeShapeType="1"/>
          </p:cNvSpPr>
          <p:nvPr/>
        </p:nvSpPr>
        <p:spPr bwMode="auto">
          <a:xfrm>
            <a:off x="11420853"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8" name="Line 65">
            <a:extLst>
              <a:ext uri="{FF2B5EF4-FFF2-40B4-BE49-F238E27FC236}">
                <a16:creationId xmlns:a16="http://schemas.microsoft.com/office/drawing/2014/main" id="{BB07BFC1-9C95-47AC-AE96-C2B4229D61DA}"/>
              </a:ext>
            </a:extLst>
          </p:cNvPr>
          <p:cNvSpPr>
            <a:spLocks noChangeShapeType="1"/>
          </p:cNvSpPr>
          <p:nvPr/>
        </p:nvSpPr>
        <p:spPr bwMode="auto">
          <a:xfrm>
            <a:off x="11638948"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99" name="Line 65">
            <a:extLst>
              <a:ext uri="{FF2B5EF4-FFF2-40B4-BE49-F238E27FC236}">
                <a16:creationId xmlns:a16="http://schemas.microsoft.com/office/drawing/2014/main" id="{757C8420-6796-4C67-8F1B-7FDB4BF45757}"/>
              </a:ext>
            </a:extLst>
          </p:cNvPr>
          <p:cNvSpPr>
            <a:spLocks noChangeShapeType="1"/>
          </p:cNvSpPr>
          <p:nvPr/>
        </p:nvSpPr>
        <p:spPr bwMode="auto">
          <a:xfrm>
            <a:off x="11880611" y="4333895"/>
            <a:ext cx="0" cy="78396"/>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0" name="Line 58">
            <a:extLst>
              <a:ext uri="{FF2B5EF4-FFF2-40B4-BE49-F238E27FC236}">
                <a16:creationId xmlns:a16="http://schemas.microsoft.com/office/drawing/2014/main" id="{52AAC97F-FD94-4B0B-99A7-C207C5A4E744}"/>
              </a:ext>
            </a:extLst>
          </p:cNvPr>
          <p:cNvSpPr>
            <a:spLocks noChangeShapeType="1"/>
          </p:cNvSpPr>
          <p:nvPr/>
        </p:nvSpPr>
        <p:spPr bwMode="auto">
          <a:xfrm flipH="1">
            <a:off x="8431791" y="3086000"/>
            <a:ext cx="3403448"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1" name="Line 51">
            <a:extLst>
              <a:ext uri="{FF2B5EF4-FFF2-40B4-BE49-F238E27FC236}">
                <a16:creationId xmlns:a16="http://schemas.microsoft.com/office/drawing/2014/main" id="{7C4CA878-A1D6-44ED-95BF-127729A680FA}"/>
              </a:ext>
            </a:extLst>
          </p:cNvPr>
          <p:cNvSpPr>
            <a:spLocks noChangeShapeType="1"/>
          </p:cNvSpPr>
          <p:nvPr/>
        </p:nvSpPr>
        <p:spPr bwMode="auto">
          <a:xfrm flipH="1">
            <a:off x="8367753" y="1859723"/>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2" name="Line 52">
            <a:extLst>
              <a:ext uri="{FF2B5EF4-FFF2-40B4-BE49-F238E27FC236}">
                <a16:creationId xmlns:a16="http://schemas.microsoft.com/office/drawing/2014/main" id="{90F847A6-1703-45EC-9648-D70ED3DE4C99}"/>
              </a:ext>
            </a:extLst>
          </p:cNvPr>
          <p:cNvSpPr>
            <a:spLocks noChangeShapeType="1"/>
          </p:cNvSpPr>
          <p:nvPr/>
        </p:nvSpPr>
        <p:spPr bwMode="auto">
          <a:xfrm flipH="1">
            <a:off x="8367753" y="2846665"/>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3" name="Line 53">
            <a:extLst>
              <a:ext uri="{FF2B5EF4-FFF2-40B4-BE49-F238E27FC236}">
                <a16:creationId xmlns:a16="http://schemas.microsoft.com/office/drawing/2014/main" id="{0AA1A583-F81B-4142-8E8C-0E531BE2B8B1}"/>
              </a:ext>
            </a:extLst>
          </p:cNvPr>
          <p:cNvSpPr>
            <a:spLocks noChangeShapeType="1"/>
          </p:cNvSpPr>
          <p:nvPr/>
        </p:nvSpPr>
        <p:spPr bwMode="auto">
          <a:xfrm flipH="1">
            <a:off x="8367753" y="3340137"/>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4" name="Line 54">
            <a:extLst>
              <a:ext uri="{FF2B5EF4-FFF2-40B4-BE49-F238E27FC236}">
                <a16:creationId xmlns:a16="http://schemas.microsoft.com/office/drawing/2014/main" id="{B36D337A-80AC-4EA1-B9AB-D7E9BC20DA93}"/>
              </a:ext>
            </a:extLst>
          </p:cNvPr>
          <p:cNvSpPr>
            <a:spLocks noChangeShapeType="1"/>
          </p:cNvSpPr>
          <p:nvPr/>
        </p:nvSpPr>
        <p:spPr bwMode="auto">
          <a:xfrm flipH="1">
            <a:off x="8367753" y="3831509"/>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5" name="Line 55">
            <a:extLst>
              <a:ext uri="{FF2B5EF4-FFF2-40B4-BE49-F238E27FC236}">
                <a16:creationId xmlns:a16="http://schemas.microsoft.com/office/drawing/2014/main" id="{D2757E88-2C97-473A-9D05-8FD7D6BA8CBD}"/>
              </a:ext>
            </a:extLst>
          </p:cNvPr>
          <p:cNvSpPr>
            <a:spLocks noChangeShapeType="1"/>
          </p:cNvSpPr>
          <p:nvPr/>
        </p:nvSpPr>
        <p:spPr bwMode="auto">
          <a:xfrm flipH="1">
            <a:off x="8367753" y="2107507"/>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6" name="Line 56">
            <a:extLst>
              <a:ext uri="{FF2B5EF4-FFF2-40B4-BE49-F238E27FC236}">
                <a16:creationId xmlns:a16="http://schemas.microsoft.com/office/drawing/2014/main" id="{9438935C-7299-425F-B418-749BDA73D7E5}"/>
              </a:ext>
            </a:extLst>
          </p:cNvPr>
          <p:cNvSpPr>
            <a:spLocks noChangeShapeType="1"/>
          </p:cNvSpPr>
          <p:nvPr/>
        </p:nvSpPr>
        <p:spPr bwMode="auto">
          <a:xfrm flipH="1">
            <a:off x="8367753" y="2353192"/>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7" name="Line 57">
            <a:extLst>
              <a:ext uri="{FF2B5EF4-FFF2-40B4-BE49-F238E27FC236}">
                <a16:creationId xmlns:a16="http://schemas.microsoft.com/office/drawing/2014/main" id="{65D9E193-A941-4349-B79E-8371DFFAB27F}"/>
              </a:ext>
            </a:extLst>
          </p:cNvPr>
          <p:cNvSpPr>
            <a:spLocks noChangeShapeType="1"/>
          </p:cNvSpPr>
          <p:nvPr/>
        </p:nvSpPr>
        <p:spPr bwMode="auto">
          <a:xfrm flipH="1">
            <a:off x="8367753" y="2598879"/>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8" name="Line 58">
            <a:extLst>
              <a:ext uri="{FF2B5EF4-FFF2-40B4-BE49-F238E27FC236}">
                <a16:creationId xmlns:a16="http://schemas.microsoft.com/office/drawing/2014/main" id="{1AC5DB74-41B2-400B-8B71-7336426D7998}"/>
              </a:ext>
            </a:extLst>
          </p:cNvPr>
          <p:cNvSpPr>
            <a:spLocks noChangeShapeType="1"/>
          </p:cNvSpPr>
          <p:nvPr/>
        </p:nvSpPr>
        <p:spPr bwMode="auto">
          <a:xfrm flipH="1">
            <a:off x="8367753" y="3092351"/>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09" name="Line 59">
            <a:extLst>
              <a:ext uri="{FF2B5EF4-FFF2-40B4-BE49-F238E27FC236}">
                <a16:creationId xmlns:a16="http://schemas.microsoft.com/office/drawing/2014/main" id="{F80E7724-C4D4-4865-9A8E-E6E4CCFDF966}"/>
              </a:ext>
            </a:extLst>
          </p:cNvPr>
          <p:cNvSpPr>
            <a:spLocks noChangeShapeType="1"/>
          </p:cNvSpPr>
          <p:nvPr/>
        </p:nvSpPr>
        <p:spPr bwMode="auto">
          <a:xfrm flipH="1">
            <a:off x="8367753" y="3587924"/>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910" name="Line 60">
            <a:extLst>
              <a:ext uri="{FF2B5EF4-FFF2-40B4-BE49-F238E27FC236}">
                <a16:creationId xmlns:a16="http://schemas.microsoft.com/office/drawing/2014/main" id="{F9832DDB-8AA6-4D93-BE60-4F1BA55AA3AB}"/>
              </a:ext>
            </a:extLst>
          </p:cNvPr>
          <p:cNvSpPr>
            <a:spLocks noChangeShapeType="1"/>
          </p:cNvSpPr>
          <p:nvPr/>
        </p:nvSpPr>
        <p:spPr bwMode="auto">
          <a:xfrm flipH="1">
            <a:off x="8367753" y="4079296"/>
            <a:ext cx="52552" cy="0"/>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grpSp>
        <p:nvGrpSpPr>
          <p:cNvPr id="911" name="Group 910">
            <a:extLst>
              <a:ext uri="{FF2B5EF4-FFF2-40B4-BE49-F238E27FC236}">
                <a16:creationId xmlns:a16="http://schemas.microsoft.com/office/drawing/2014/main" id="{A1A6F3C2-2DEF-483F-A47D-14DF1E4CD314}"/>
              </a:ext>
            </a:extLst>
          </p:cNvPr>
          <p:cNvGrpSpPr/>
          <p:nvPr/>
        </p:nvGrpSpPr>
        <p:grpSpPr>
          <a:xfrm>
            <a:off x="8405493" y="1840241"/>
            <a:ext cx="2902015" cy="2495271"/>
            <a:chOff x="2279650" y="973138"/>
            <a:chExt cx="4373563" cy="2509837"/>
          </a:xfrm>
        </p:grpSpPr>
        <p:grpSp>
          <p:nvGrpSpPr>
            <p:cNvPr id="950" name="Group 949">
              <a:extLst>
                <a:ext uri="{FF2B5EF4-FFF2-40B4-BE49-F238E27FC236}">
                  <a16:creationId xmlns:a16="http://schemas.microsoft.com/office/drawing/2014/main" id="{2FA347AD-5908-4E17-80B1-DF692A292668}"/>
                </a:ext>
              </a:extLst>
            </p:cNvPr>
            <p:cNvGrpSpPr/>
            <p:nvPr/>
          </p:nvGrpSpPr>
          <p:grpSpPr>
            <a:xfrm>
              <a:off x="2554288" y="1020763"/>
              <a:ext cx="3638550" cy="2122487"/>
              <a:chOff x="2554288" y="1020763"/>
              <a:chExt cx="3638550" cy="2122487"/>
            </a:xfrm>
          </p:grpSpPr>
          <p:sp>
            <p:nvSpPr>
              <p:cNvPr id="967" name="Line 9">
                <a:extLst>
                  <a:ext uri="{FF2B5EF4-FFF2-40B4-BE49-F238E27FC236}">
                    <a16:creationId xmlns:a16="http://schemas.microsoft.com/office/drawing/2014/main" id="{382E17F9-B928-4585-B349-B42E613E3D81}"/>
                  </a:ext>
                </a:extLst>
              </p:cNvPr>
              <p:cNvSpPr>
                <a:spLocks noChangeShapeType="1"/>
              </p:cNvSpPr>
              <p:nvPr/>
            </p:nvSpPr>
            <p:spPr bwMode="auto">
              <a:xfrm>
                <a:off x="6156325" y="31210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8" name="Line 10">
                <a:extLst>
                  <a:ext uri="{FF2B5EF4-FFF2-40B4-BE49-F238E27FC236}">
                    <a16:creationId xmlns:a16="http://schemas.microsoft.com/office/drawing/2014/main" id="{C4BE1D70-68BA-47C6-A952-1790FBF3F6C1}"/>
                  </a:ext>
                </a:extLst>
              </p:cNvPr>
              <p:cNvSpPr>
                <a:spLocks noChangeShapeType="1"/>
              </p:cNvSpPr>
              <p:nvPr/>
            </p:nvSpPr>
            <p:spPr bwMode="auto">
              <a:xfrm>
                <a:off x="6175375" y="30972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9" name="Line 11">
                <a:extLst>
                  <a:ext uri="{FF2B5EF4-FFF2-40B4-BE49-F238E27FC236}">
                    <a16:creationId xmlns:a16="http://schemas.microsoft.com/office/drawing/2014/main" id="{AEA13ACC-EBD9-4023-9F75-3931AB114C59}"/>
                  </a:ext>
                </a:extLst>
              </p:cNvPr>
              <p:cNvSpPr>
                <a:spLocks noChangeShapeType="1"/>
              </p:cNvSpPr>
              <p:nvPr/>
            </p:nvSpPr>
            <p:spPr bwMode="auto">
              <a:xfrm>
                <a:off x="6143625" y="31210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0" name="Line 12">
                <a:extLst>
                  <a:ext uri="{FF2B5EF4-FFF2-40B4-BE49-F238E27FC236}">
                    <a16:creationId xmlns:a16="http://schemas.microsoft.com/office/drawing/2014/main" id="{1ECAB948-9663-4004-9861-F5074D9AB03C}"/>
                  </a:ext>
                </a:extLst>
              </p:cNvPr>
              <p:cNvSpPr>
                <a:spLocks noChangeShapeType="1"/>
              </p:cNvSpPr>
              <p:nvPr/>
            </p:nvSpPr>
            <p:spPr bwMode="auto">
              <a:xfrm>
                <a:off x="6161088" y="30972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1" name="Line 13">
                <a:extLst>
                  <a:ext uri="{FF2B5EF4-FFF2-40B4-BE49-F238E27FC236}">
                    <a16:creationId xmlns:a16="http://schemas.microsoft.com/office/drawing/2014/main" id="{C498DAEE-4971-49E1-A34B-B107D7E8B813}"/>
                  </a:ext>
                </a:extLst>
              </p:cNvPr>
              <p:cNvSpPr>
                <a:spLocks noChangeShapeType="1"/>
              </p:cNvSpPr>
              <p:nvPr/>
            </p:nvSpPr>
            <p:spPr bwMode="auto">
              <a:xfrm>
                <a:off x="6129338" y="3121025"/>
                <a:ext cx="34925"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2" name="Line 14">
                <a:extLst>
                  <a:ext uri="{FF2B5EF4-FFF2-40B4-BE49-F238E27FC236}">
                    <a16:creationId xmlns:a16="http://schemas.microsoft.com/office/drawing/2014/main" id="{1A390328-A1D8-481A-86F1-D2776DB1A903}"/>
                  </a:ext>
                </a:extLst>
              </p:cNvPr>
              <p:cNvSpPr>
                <a:spLocks noChangeShapeType="1"/>
              </p:cNvSpPr>
              <p:nvPr/>
            </p:nvSpPr>
            <p:spPr bwMode="auto">
              <a:xfrm>
                <a:off x="6146800" y="30972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3" name="Line 15">
                <a:extLst>
                  <a:ext uri="{FF2B5EF4-FFF2-40B4-BE49-F238E27FC236}">
                    <a16:creationId xmlns:a16="http://schemas.microsoft.com/office/drawing/2014/main" id="{31703370-A3DC-40FD-B3DD-9A16F210F71F}"/>
                  </a:ext>
                </a:extLst>
              </p:cNvPr>
              <p:cNvSpPr>
                <a:spLocks noChangeShapeType="1"/>
              </p:cNvSpPr>
              <p:nvPr/>
            </p:nvSpPr>
            <p:spPr bwMode="auto">
              <a:xfrm>
                <a:off x="6122988" y="31210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4" name="Line 16">
                <a:extLst>
                  <a:ext uri="{FF2B5EF4-FFF2-40B4-BE49-F238E27FC236}">
                    <a16:creationId xmlns:a16="http://schemas.microsoft.com/office/drawing/2014/main" id="{67C28D83-0FFC-4C13-A923-E370C080A1E7}"/>
                  </a:ext>
                </a:extLst>
              </p:cNvPr>
              <p:cNvSpPr>
                <a:spLocks noChangeShapeType="1"/>
              </p:cNvSpPr>
              <p:nvPr/>
            </p:nvSpPr>
            <p:spPr bwMode="auto">
              <a:xfrm>
                <a:off x="6140450" y="30972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5" name="Line 17">
                <a:extLst>
                  <a:ext uri="{FF2B5EF4-FFF2-40B4-BE49-F238E27FC236}">
                    <a16:creationId xmlns:a16="http://schemas.microsoft.com/office/drawing/2014/main" id="{31D53094-98CC-44B5-BC68-3FA06487545D}"/>
                  </a:ext>
                </a:extLst>
              </p:cNvPr>
              <p:cNvSpPr>
                <a:spLocks noChangeShapeType="1"/>
              </p:cNvSpPr>
              <p:nvPr/>
            </p:nvSpPr>
            <p:spPr bwMode="auto">
              <a:xfrm>
                <a:off x="5564188" y="30321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6" name="Line 18">
                <a:extLst>
                  <a:ext uri="{FF2B5EF4-FFF2-40B4-BE49-F238E27FC236}">
                    <a16:creationId xmlns:a16="http://schemas.microsoft.com/office/drawing/2014/main" id="{9EF6F441-47AF-4730-8E3B-D1C6773B7D9C}"/>
                  </a:ext>
                </a:extLst>
              </p:cNvPr>
              <p:cNvSpPr>
                <a:spLocks noChangeShapeType="1"/>
              </p:cNvSpPr>
              <p:nvPr/>
            </p:nvSpPr>
            <p:spPr bwMode="auto">
              <a:xfrm>
                <a:off x="5581650" y="30083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7" name="Line 19">
                <a:extLst>
                  <a:ext uri="{FF2B5EF4-FFF2-40B4-BE49-F238E27FC236}">
                    <a16:creationId xmlns:a16="http://schemas.microsoft.com/office/drawing/2014/main" id="{DB317B4D-7E63-4374-AAD2-767F8DAE3D5D}"/>
                  </a:ext>
                </a:extLst>
              </p:cNvPr>
              <p:cNvSpPr>
                <a:spLocks noChangeShapeType="1"/>
              </p:cNvSpPr>
              <p:nvPr/>
            </p:nvSpPr>
            <p:spPr bwMode="auto">
              <a:xfrm>
                <a:off x="5513388" y="3032125"/>
                <a:ext cx="34925"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8" name="Line 20">
                <a:extLst>
                  <a:ext uri="{FF2B5EF4-FFF2-40B4-BE49-F238E27FC236}">
                    <a16:creationId xmlns:a16="http://schemas.microsoft.com/office/drawing/2014/main" id="{EE9CC676-0295-4DA2-BA49-7955F57C6DC2}"/>
                  </a:ext>
                </a:extLst>
              </p:cNvPr>
              <p:cNvSpPr>
                <a:spLocks noChangeShapeType="1"/>
              </p:cNvSpPr>
              <p:nvPr/>
            </p:nvSpPr>
            <p:spPr bwMode="auto">
              <a:xfrm>
                <a:off x="5530850" y="30083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79" name="Line 21">
                <a:extLst>
                  <a:ext uri="{FF2B5EF4-FFF2-40B4-BE49-F238E27FC236}">
                    <a16:creationId xmlns:a16="http://schemas.microsoft.com/office/drawing/2014/main" id="{999E42EB-538E-4437-916F-20E545994E8F}"/>
                  </a:ext>
                </a:extLst>
              </p:cNvPr>
              <p:cNvSpPr>
                <a:spLocks noChangeShapeType="1"/>
              </p:cNvSpPr>
              <p:nvPr/>
            </p:nvSpPr>
            <p:spPr bwMode="auto">
              <a:xfrm>
                <a:off x="5502275" y="3032125"/>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0" name="Line 22">
                <a:extLst>
                  <a:ext uri="{FF2B5EF4-FFF2-40B4-BE49-F238E27FC236}">
                    <a16:creationId xmlns:a16="http://schemas.microsoft.com/office/drawing/2014/main" id="{5D6C3B18-4E14-4913-99E7-5E369F3060D3}"/>
                  </a:ext>
                </a:extLst>
              </p:cNvPr>
              <p:cNvSpPr>
                <a:spLocks noChangeShapeType="1"/>
              </p:cNvSpPr>
              <p:nvPr/>
            </p:nvSpPr>
            <p:spPr bwMode="auto">
              <a:xfrm>
                <a:off x="5526088" y="30083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1" name="Line 23">
                <a:extLst>
                  <a:ext uri="{FF2B5EF4-FFF2-40B4-BE49-F238E27FC236}">
                    <a16:creationId xmlns:a16="http://schemas.microsoft.com/office/drawing/2014/main" id="{856B062B-3933-4472-A78C-558938B57CAD}"/>
                  </a:ext>
                </a:extLst>
              </p:cNvPr>
              <p:cNvSpPr>
                <a:spLocks noChangeShapeType="1"/>
              </p:cNvSpPr>
              <p:nvPr/>
            </p:nvSpPr>
            <p:spPr bwMode="auto">
              <a:xfrm>
                <a:off x="5483225" y="29972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2" name="Line 24">
                <a:extLst>
                  <a:ext uri="{FF2B5EF4-FFF2-40B4-BE49-F238E27FC236}">
                    <a16:creationId xmlns:a16="http://schemas.microsoft.com/office/drawing/2014/main" id="{09DD8C5A-45A8-4464-B29D-2DEF6C17DF88}"/>
                  </a:ext>
                </a:extLst>
              </p:cNvPr>
              <p:cNvSpPr>
                <a:spLocks noChangeShapeType="1"/>
              </p:cNvSpPr>
              <p:nvPr/>
            </p:nvSpPr>
            <p:spPr bwMode="auto">
              <a:xfrm>
                <a:off x="5507038" y="297497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3" name="Line 25">
                <a:extLst>
                  <a:ext uri="{FF2B5EF4-FFF2-40B4-BE49-F238E27FC236}">
                    <a16:creationId xmlns:a16="http://schemas.microsoft.com/office/drawing/2014/main" id="{4D17ACD4-6BEF-4913-A33A-CE6CA7AA8A3B}"/>
                  </a:ext>
                </a:extLst>
              </p:cNvPr>
              <p:cNvSpPr>
                <a:spLocks noChangeShapeType="1"/>
              </p:cNvSpPr>
              <p:nvPr/>
            </p:nvSpPr>
            <p:spPr bwMode="auto">
              <a:xfrm>
                <a:off x="5475288" y="29972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4" name="Line 26">
                <a:extLst>
                  <a:ext uri="{FF2B5EF4-FFF2-40B4-BE49-F238E27FC236}">
                    <a16:creationId xmlns:a16="http://schemas.microsoft.com/office/drawing/2014/main" id="{0DFF4ABE-19FA-4FB8-BC94-B8EAA864B8B5}"/>
                  </a:ext>
                </a:extLst>
              </p:cNvPr>
              <p:cNvSpPr>
                <a:spLocks noChangeShapeType="1"/>
              </p:cNvSpPr>
              <p:nvPr/>
            </p:nvSpPr>
            <p:spPr bwMode="auto">
              <a:xfrm>
                <a:off x="5497513" y="297497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5" name="Line 27">
                <a:extLst>
                  <a:ext uri="{FF2B5EF4-FFF2-40B4-BE49-F238E27FC236}">
                    <a16:creationId xmlns:a16="http://schemas.microsoft.com/office/drawing/2014/main" id="{54C45215-9C06-4337-BAF6-6DE31602EA64}"/>
                  </a:ext>
                </a:extLst>
              </p:cNvPr>
              <p:cNvSpPr>
                <a:spLocks noChangeShapeType="1"/>
              </p:cNvSpPr>
              <p:nvPr/>
            </p:nvSpPr>
            <p:spPr bwMode="auto">
              <a:xfrm>
                <a:off x="5454650" y="2951163"/>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6" name="Line 29">
                <a:extLst>
                  <a:ext uri="{FF2B5EF4-FFF2-40B4-BE49-F238E27FC236}">
                    <a16:creationId xmlns:a16="http://schemas.microsoft.com/office/drawing/2014/main" id="{3285CDC3-CFA6-4469-BE77-393725C1B2AE}"/>
                  </a:ext>
                </a:extLst>
              </p:cNvPr>
              <p:cNvSpPr>
                <a:spLocks noChangeShapeType="1"/>
              </p:cNvSpPr>
              <p:nvPr/>
            </p:nvSpPr>
            <p:spPr bwMode="auto">
              <a:xfrm>
                <a:off x="5273675" y="2890838"/>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7" name="Line 30">
                <a:extLst>
                  <a:ext uri="{FF2B5EF4-FFF2-40B4-BE49-F238E27FC236}">
                    <a16:creationId xmlns:a16="http://schemas.microsoft.com/office/drawing/2014/main" id="{0837B338-9D9F-4C28-A61B-E239BACC4369}"/>
                  </a:ext>
                </a:extLst>
              </p:cNvPr>
              <p:cNvSpPr>
                <a:spLocks noChangeShapeType="1"/>
              </p:cNvSpPr>
              <p:nvPr/>
            </p:nvSpPr>
            <p:spPr bwMode="auto">
              <a:xfrm>
                <a:off x="5292725" y="286702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8" name="Line 31">
                <a:extLst>
                  <a:ext uri="{FF2B5EF4-FFF2-40B4-BE49-F238E27FC236}">
                    <a16:creationId xmlns:a16="http://schemas.microsoft.com/office/drawing/2014/main" id="{2CC11D0C-657E-46A5-AB6E-15B78F7DC1F7}"/>
                  </a:ext>
                </a:extLst>
              </p:cNvPr>
              <p:cNvSpPr>
                <a:spLocks noChangeShapeType="1"/>
              </p:cNvSpPr>
              <p:nvPr/>
            </p:nvSpPr>
            <p:spPr bwMode="auto">
              <a:xfrm>
                <a:off x="5191125" y="2890838"/>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89" name="Line 32">
                <a:extLst>
                  <a:ext uri="{FF2B5EF4-FFF2-40B4-BE49-F238E27FC236}">
                    <a16:creationId xmlns:a16="http://schemas.microsoft.com/office/drawing/2014/main" id="{71CE5BF9-A089-459A-94A9-CD1FA0AB06E0}"/>
                  </a:ext>
                </a:extLst>
              </p:cNvPr>
              <p:cNvSpPr>
                <a:spLocks noChangeShapeType="1"/>
              </p:cNvSpPr>
              <p:nvPr/>
            </p:nvSpPr>
            <p:spPr bwMode="auto">
              <a:xfrm>
                <a:off x="5208588" y="286702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0" name="Line 33">
                <a:extLst>
                  <a:ext uri="{FF2B5EF4-FFF2-40B4-BE49-F238E27FC236}">
                    <a16:creationId xmlns:a16="http://schemas.microsoft.com/office/drawing/2014/main" id="{255D87F9-DCEB-4765-975A-3C0DADCED26C}"/>
                  </a:ext>
                </a:extLst>
              </p:cNvPr>
              <p:cNvSpPr>
                <a:spLocks noChangeShapeType="1"/>
              </p:cNvSpPr>
              <p:nvPr/>
            </p:nvSpPr>
            <p:spPr bwMode="auto">
              <a:xfrm>
                <a:off x="5156200" y="2890838"/>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1" name="Line 34">
                <a:extLst>
                  <a:ext uri="{FF2B5EF4-FFF2-40B4-BE49-F238E27FC236}">
                    <a16:creationId xmlns:a16="http://schemas.microsoft.com/office/drawing/2014/main" id="{AEAD4981-3D75-4C62-A9FF-D8544CF6BB08}"/>
                  </a:ext>
                </a:extLst>
              </p:cNvPr>
              <p:cNvSpPr>
                <a:spLocks noChangeShapeType="1"/>
              </p:cNvSpPr>
              <p:nvPr/>
            </p:nvSpPr>
            <p:spPr bwMode="auto">
              <a:xfrm>
                <a:off x="5175250" y="286702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2" name="Line 35">
                <a:extLst>
                  <a:ext uri="{FF2B5EF4-FFF2-40B4-BE49-F238E27FC236}">
                    <a16:creationId xmlns:a16="http://schemas.microsoft.com/office/drawing/2014/main" id="{DDFEF731-8327-42C8-AC24-99340491077D}"/>
                  </a:ext>
                </a:extLst>
              </p:cNvPr>
              <p:cNvSpPr>
                <a:spLocks noChangeShapeType="1"/>
              </p:cNvSpPr>
              <p:nvPr/>
            </p:nvSpPr>
            <p:spPr bwMode="auto">
              <a:xfrm>
                <a:off x="5116513" y="2890838"/>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3" name="Line 36">
                <a:extLst>
                  <a:ext uri="{FF2B5EF4-FFF2-40B4-BE49-F238E27FC236}">
                    <a16:creationId xmlns:a16="http://schemas.microsoft.com/office/drawing/2014/main" id="{DF175563-2894-4329-8036-37482B0373D4}"/>
                  </a:ext>
                </a:extLst>
              </p:cNvPr>
              <p:cNvSpPr>
                <a:spLocks noChangeShapeType="1"/>
              </p:cNvSpPr>
              <p:nvPr/>
            </p:nvSpPr>
            <p:spPr bwMode="auto">
              <a:xfrm>
                <a:off x="5138738" y="286702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4" name="Line 37">
                <a:extLst>
                  <a:ext uri="{FF2B5EF4-FFF2-40B4-BE49-F238E27FC236}">
                    <a16:creationId xmlns:a16="http://schemas.microsoft.com/office/drawing/2014/main" id="{476FB508-6F46-4F78-A52B-37B1EE848A9D}"/>
                  </a:ext>
                </a:extLst>
              </p:cNvPr>
              <p:cNvSpPr>
                <a:spLocks noChangeShapeType="1"/>
              </p:cNvSpPr>
              <p:nvPr/>
            </p:nvSpPr>
            <p:spPr bwMode="auto">
              <a:xfrm>
                <a:off x="5095875" y="2871788"/>
                <a:ext cx="4286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5" name="Line 38">
                <a:extLst>
                  <a:ext uri="{FF2B5EF4-FFF2-40B4-BE49-F238E27FC236}">
                    <a16:creationId xmlns:a16="http://schemas.microsoft.com/office/drawing/2014/main" id="{93158181-75B6-4359-B2D8-C1DAAFBDE1D0}"/>
                  </a:ext>
                </a:extLst>
              </p:cNvPr>
              <p:cNvSpPr>
                <a:spLocks noChangeShapeType="1"/>
              </p:cNvSpPr>
              <p:nvPr/>
            </p:nvSpPr>
            <p:spPr bwMode="auto">
              <a:xfrm>
                <a:off x="5114925" y="284797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6" name="Line 39">
                <a:extLst>
                  <a:ext uri="{FF2B5EF4-FFF2-40B4-BE49-F238E27FC236}">
                    <a16:creationId xmlns:a16="http://schemas.microsoft.com/office/drawing/2014/main" id="{429D6C6F-4F5C-49A6-A815-6709D03D960A}"/>
                  </a:ext>
                </a:extLst>
              </p:cNvPr>
              <p:cNvSpPr>
                <a:spLocks noChangeShapeType="1"/>
              </p:cNvSpPr>
              <p:nvPr/>
            </p:nvSpPr>
            <p:spPr bwMode="auto">
              <a:xfrm>
                <a:off x="5054600" y="2819400"/>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7" name="Line 40">
                <a:extLst>
                  <a:ext uri="{FF2B5EF4-FFF2-40B4-BE49-F238E27FC236}">
                    <a16:creationId xmlns:a16="http://schemas.microsoft.com/office/drawing/2014/main" id="{40AF8013-2750-40FC-975F-209233776C04}"/>
                  </a:ext>
                </a:extLst>
              </p:cNvPr>
              <p:cNvSpPr>
                <a:spLocks noChangeShapeType="1"/>
              </p:cNvSpPr>
              <p:nvPr/>
            </p:nvSpPr>
            <p:spPr bwMode="auto">
              <a:xfrm>
                <a:off x="5076825" y="279558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8" name="Line 41">
                <a:extLst>
                  <a:ext uri="{FF2B5EF4-FFF2-40B4-BE49-F238E27FC236}">
                    <a16:creationId xmlns:a16="http://schemas.microsoft.com/office/drawing/2014/main" id="{BD4725FC-C112-4A8F-98DE-06B811617EC0}"/>
                  </a:ext>
                </a:extLst>
              </p:cNvPr>
              <p:cNvSpPr>
                <a:spLocks noChangeShapeType="1"/>
              </p:cNvSpPr>
              <p:nvPr/>
            </p:nvSpPr>
            <p:spPr bwMode="auto">
              <a:xfrm>
                <a:off x="4919663" y="2717800"/>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99" name="Line 42">
                <a:extLst>
                  <a:ext uri="{FF2B5EF4-FFF2-40B4-BE49-F238E27FC236}">
                    <a16:creationId xmlns:a16="http://schemas.microsoft.com/office/drawing/2014/main" id="{93E1CF79-9493-491E-BFF8-135B34C2AD01}"/>
                  </a:ext>
                </a:extLst>
              </p:cNvPr>
              <p:cNvSpPr>
                <a:spLocks noChangeShapeType="1"/>
              </p:cNvSpPr>
              <p:nvPr/>
            </p:nvSpPr>
            <p:spPr bwMode="auto">
              <a:xfrm>
                <a:off x="4938713" y="269557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0" name="Line 43">
                <a:extLst>
                  <a:ext uri="{FF2B5EF4-FFF2-40B4-BE49-F238E27FC236}">
                    <a16:creationId xmlns:a16="http://schemas.microsoft.com/office/drawing/2014/main" id="{4F183C91-EFCD-418B-A4FA-294742E2B3BA}"/>
                  </a:ext>
                </a:extLst>
              </p:cNvPr>
              <p:cNvSpPr>
                <a:spLocks noChangeShapeType="1"/>
              </p:cNvSpPr>
              <p:nvPr/>
            </p:nvSpPr>
            <p:spPr bwMode="auto">
              <a:xfrm>
                <a:off x="4895850" y="27178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1" name="Line 44">
                <a:extLst>
                  <a:ext uri="{FF2B5EF4-FFF2-40B4-BE49-F238E27FC236}">
                    <a16:creationId xmlns:a16="http://schemas.microsoft.com/office/drawing/2014/main" id="{8608D1E2-5CB1-45B5-BD59-6C344F3687DE}"/>
                  </a:ext>
                </a:extLst>
              </p:cNvPr>
              <p:cNvSpPr>
                <a:spLocks noChangeShapeType="1"/>
              </p:cNvSpPr>
              <p:nvPr/>
            </p:nvSpPr>
            <p:spPr bwMode="auto">
              <a:xfrm>
                <a:off x="4918075" y="269557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2" name="Line 45">
                <a:extLst>
                  <a:ext uri="{FF2B5EF4-FFF2-40B4-BE49-F238E27FC236}">
                    <a16:creationId xmlns:a16="http://schemas.microsoft.com/office/drawing/2014/main" id="{B2B11ACC-F456-4EDE-A74D-EA6B10FCF025}"/>
                  </a:ext>
                </a:extLst>
              </p:cNvPr>
              <p:cNvSpPr>
                <a:spLocks noChangeShapeType="1"/>
              </p:cNvSpPr>
              <p:nvPr/>
            </p:nvSpPr>
            <p:spPr bwMode="auto">
              <a:xfrm>
                <a:off x="4876800" y="2700338"/>
                <a:ext cx="4286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3" name="Line 46">
                <a:extLst>
                  <a:ext uri="{FF2B5EF4-FFF2-40B4-BE49-F238E27FC236}">
                    <a16:creationId xmlns:a16="http://schemas.microsoft.com/office/drawing/2014/main" id="{87794DDB-9064-42A3-9B5C-14781EB18803}"/>
                  </a:ext>
                </a:extLst>
              </p:cNvPr>
              <p:cNvSpPr>
                <a:spLocks noChangeShapeType="1"/>
              </p:cNvSpPr>
              <p:nvPr/>
            </p:nvSpPr>
            <p:spPr bwMode="auto">
              <a:xfrm>
                <a:off x="4899025" y="26781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4" name="Line 47">
                <a:extLst>
                  <a:ext uri="{FF2B5EF4-FFF2-40B4-BE49-F238E27FC236}">
                    <a16:creationId xmlns:a16="http://schemas.microsoft.com/office/drawing/2014/main" id="{8103ACBC-06FB-40D4-A7C5-F2BA1D3BEA33}"/>
                  </a:ext>
                </a:extLst>
              </p:cNvPr>
              <p:cNvSpPr>
                <a:spLocks noChangeShapeType="1"/>
              </p:cNvSpPr>
              <p:nvPr/>
            </p:nvSpPr>
            <p:spPr bwMode="auto">
              <a:xfrm>
                <a:off x="4872038" y="2700338"/>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5" name="Line 48">
                <a:extLst>
                  <a:ext uri="{FF2B5EF4-FFF2-40B4-BE49-F238E27FC236}">
                    <a16:creationId xmlns:a16="http://schemas.microsoft.com/office/drawing/2014/main" id="{0079639D-E3EB-4173-8BCD-BDE1683AF611}"/>
                  </a:ext>
                </a:extLst>
              </p:cNvPr>
              <p:cNvSpPr>
                <a:spLocks noChangeShapeType="1"/>
              </p:cNvSpPr>
              <p:nvPr/>
            </p:nvSpPr>
            <p:spPr bwMode="auto">
              <a:xfrm>
                <a:off x="4891088" y="26781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6" name="Line 49">
                <a:extLst>
                  <a:ext uri="{FF2B5EF4-FFF2-40B4-BE49-F238E27FC236}">
                    <a16:creationId xmlns:a16="http://schemas.microsoft.com/office/drawing/2014/main" id="{A4ED9F46-7A17-4029-8A75-5CD225EC3930}"/>
                  </a:ext>
                </a:extLst>
              </p:cNvPr>
              <p:cNvSpPr>
                <a:spLocks noChangeShapeType="1"/>
              </p:cNvSpPr>
              <p:nvPr/>
            </p:nvSpPr>
            <p:spPr bwMode="auto">
              <a:xfrm>
                <a:off x="4862513" y="2700338"/>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7" name="Line 50">
                <a:extLst>
                  <a:ext uri="{FF2B5EF4-FFF2-40B4-BE49-F238E27FC236}">
                    <a16:creationId xmlns:a16="http://schemas.microsoft.com/office/drawing/2014/main" id="{7735591B-A269-4455-A548-387E81AF4103}"/>
                  </a:ext>
                </a:extLst>
              </p:cNvPr>
              <p:cNvSpPr>
                <a:spLocks noChangeShapeType="1"/>
              </p:cNvSpPr>
              <p:nvPr/>
            </p:nvSpPr>
            <p:spPr bwMode="auto">
              <a:xfrm>
                <a:off x="4884738" y="267811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8" name="Line 51">
                <a:extLst>
                  <a:ext uri="{FF2B5EF4-FFF2-40B4-BE49-F238E27FC236}">
                    <a16:creationId xmlns:a16="http://schemas.microsoft.com/office/drawing/2014/main" id="{C0C8B2C6-492D-4F0B-9FEA-B9118EB43880}"/>
                  </a:ext>
                </a:extLst>
              </p:cNvPr>
              <p:cNvSpPr>
                <a:spLocks noChangeShapeType="1"/>
              </p:cNvSpPr>
              <p:nvPr/>
            </p:nvSpPr>
            <p:spPr bwMode="auto">
              <a:xfrm>
                <a:off x="4848225" y="268605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09" name="Line 52">
                <a:extLst>
                  <a:ext uri="{FF2B5EF4-FFF2-40B4-BE49-F238E27FC236}">
                    <a16:creationId xmlns:a16="http://schemas.microsoft.com/office/drawing/2014/main" id="{830B77BF-5034-4B7A-8C39-CF75A76C76BA}"/>
                  </a:ext>
                </a:extLst>
              </p:cNvPr>
              <p:cNvSpPr>
                <a:spLocks noChangeShapeType="1"/>
              </p:cNvSpPr>
              <p:nvPr/>
            </p:nvSpPr>
            <p:spPr bwMode="auto">
              <a:xfrm>
                <a:off x="4872038" y="266382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0" name="Line 53">
                <a:extLst>
                  <a:ext uri="{FF2B5EF4-FFF2-40B4-BE49-F238E27FC236}">
                    <a16:creationId xmlns:a16="http://schemas.microsoft.com/office/drawing/2014/main" id="{14114B77-E958-4470-ABE1-0B5DE2F8F656}"/>
                  </a:ext>
                </a:extLst>
              </p:cNvPr>
              <p:cNvSpPr>
                <a:spLocks noChangeShapeType="1"/>
              </p:cNvSpPr>
              <p:nvPr/>
            </p:nvSpPr>
            <p:spPr bwMode="auto">
              <a:xfrm>
                <a:off x="4845050" y="2659063"/>
                <a:ext cx="4286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1" name="Line 54">
                <a:extLst>
                  <a:ext uri="{FF2B5EF4-FFF2-40B4-BE49-F238E27FC236}">
                    <a16:creationId xmlns:a16="http://schemas.microsoft.com/office/drawing/2014/main" id="{AAC566D1-FEA2-4F82-9715-4F6A4C64AB09}"/>
                  </a:ext>
                </a:extLst>
              </p:cNvPr>
              <p:cNvSpPr>
                <a:spLocks noChangeShapeType="1"/>
              </p:cNvSpPr>
              <p:nvPr/>
            </p:nvSpPr>
            <p:spPr bwMode="auto">
              <a:xfrm>
                <a:off x="4865688" y="263683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2" name="Line 55">
                <a:extLst>
                  <a:ext uri="{FF2B5EF4-FFF2-40B4-BE49-F238E27FC236}">
                    <a16:creationId xmlns:a16="http://schemas.microsoft.com/office/drawing/2014/main" id="{C652D8AD-1480-44FE-A608-BD70192F6EA1}"/>
                  </a:ext>
                </a:extLst>
              </p:cNvPr>
              <p:cNvSpPr>
                <a:spLocks noChangeShapeType="1"/>
              </p:cNvSpPr>
              <p:nvPr/>
            </p:nvSpPr>
            <p:spPr bwMode="auto">
              <a:xfrm>
                <a:off x="4838700" y="2646363"/>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3" name="Line 56">
                <a:extLst>
                  <a:ext uri="{FF2B5EF4-FFF2-40B4-BE49-F238E27FC236}">
                    <a16:creationId xmlns:a16="http://schemas.microsoft.com/office/drawing/2014/main" id="{93EBE8C0-4449-49FE-8030-D7A5AC60A8A9}"/>
                  </a:ext>
                </a:extLst>
              </p:cNvPr>
              <p:cNvSpPr>
                <a:spLocks noChangeShapeType="1"/>
              </p:cNvSpPr>
              <p:nvPr/>
            </p:nvSpPr>
            <p:spPr bwMode="auto">
              <a:xfrm>
                <a:off x="4860925" y="2622550"/>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4" name="Line 57">
                <a:extLst>
                  <a:ext uri="{FF2B5EF4-FFF2-40B4-BE49-F238E27FC236}">
                    <a16:creationId xmlns:a16="http://schemas.microsoft.com/office/drawing/2014/main" id="{55714011-885A-4091-A735-44695B0C21E9}"/>
                  </a:ext>
                </a:extLst>
              </p:cNvPr>
              <p:cNvSpPr>
                <a:spLocks noChangeShapeType="1"/>
              </p:cNvSpPr>
              <p:nvPr/>
            </p:nvSpPr>
            <p:spPr bwMode="auto">
              <a:xfrm>
                <a:off x="4832350" y="2587625"/>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5" name="Line 58">
                <a:extLst>
                  <a:ext uri="{FF2B5EF4-FFF2-40B4-BE49-F238E27FC236}">
                    <a16:creationId xmlns:a16="http://schemas.microsoft.com/office/drawing/2014/main" id="{F990FB23-D062-41F3-BC74-E3BB53832661}"/>
                  </a:ext>
                </a:extLst>
              </p:cNvPr>
              <p:cNvSpPr>
                <a:spLocks noChangeShapeType="1"/>
              </p:cNvSpPr>
              <p:nvPr/>
            </p:nvSpPr>
            <p:spPr bwMode="auto">
              <a:xfrm>
                <a:off x="4854575" y="2565400"/>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6" name="Line 59">
                <a:extLst>
                  <a:ext uri="{FF2B5EF4-FFF2-40B4-BE49-F238E27FC236}">
                    <a16:creationId xmlns:a16="http://schemas.microsoft.com/office/drawing/2014/main" id="{02B34BA8-5B07-4C1C-ACE7-3F00C97FB878}"/>
                  </a:ext>
                </a:extLst>
              </p:cNvPr>
              <p:cNvSpPr>
                <a:spLocks noChangeShapeType="1"/>
              </p:cNvSpPr>
              <p:nvPr/>
            </p:nvSpPr>
            <p:spPr bwMode="auto">
              <a:xfrm>
                <a:off x="4824413" y="2571750"/>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7" name="Line 60">
                <a:extLst>
                  <a:ext uri="{FF2B5EF4-FFF2-40B4-BE49-F238E27FC236}">
                    <a16:creationId xmlns:a16="http://schemas.microsoft.com/office/drawing/2014/main" id="{AC029340-8E60-49E5-8868-FCBE97A0BE2D}"/>
                  </a:ext>
                </a:extLst>
              </p:cNvPr>
              <p:cNvSpPr>
                <a:spLocks noChangeShapeType="1"/>
              </p:cNvSpPr>
              <p:nvPr/>
            </p:nvSpPr>
            <p:spPr bwMode="auto">
              <a:xfrm>
                <a:off x="4846638" y="2549525"/>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8" name="Line 61">
                <a:extLst>
                  <a:ext uri="{FF2B5EF4-FFF2-40B4-BE49-F238E27FC236}">
                    <a16:creationId xmlns:a16="http://schemas.microsoft.com/office/drawing/2014/main" id="{EA8CAE54-CE50-410B-A3E7-74C1B48845E9}"/>
                  </a:ext>
                </a:extLst>
              </p:cNvPr>
              <p:cNvSpPr>
                <a:spLocks noChangeShapeType="1"/>
              </p:cNvSpPr>
              <p:nvPr/>
            </p:nvSpPr>
            <p:spPr bwMode="auto">
              <a:xfrm>
                <a:off x="4813300" y="2559050"/>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19" name="Line 62">
                <a:extLst>
                  <a:ext uri="{FF2B5EF4-FFF2-40B4-BE49-F238E27FC236}">
                    <a16:creationId xmlns:a16="http://schemas.microsoft.com/office/drawing/2014/main" id="{1078E8FC-644C-47E8-984A-BF2E6BE73F2E}"/>
                  </a:ext>
                </a:extLst>
              </p:cNvPr>
              <p:cNvSpPr>
                <a:spLocks noChangeShapeType="1"/>
              </p:cNvSpPr>
              <p:nvPr/>
            </p:nvSpPr>
            <p:spPr bwMode="auto">
              <a:xfrm>
                <a:off x="4833938" y="253682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0" name="Line 63">
                <a:extLst>
                  <a:ext uri="{FF2B5EF4-FFF2-40B4-BE49-F238E27FC236}">
                    <a16:creationId xmlns:a16="http://schemas.microsoft.com/office/drawing/2014/main" id="{3F0D5399-5E85-4F1C-9C6B-26DE16B62628}"/>
                  </a:ext>
                </a:extLst>
              </p:cNvPr>
              <p:cNvSpPr>
                <a:spLocks noChangeShapeType="1"/>
              </p:cNvSpPr>
              <p:nvPr/>
            </p:nvSpPr>
            <p:spPr bwMode="auto">
              <a:xfrm>
                <a:off x="4738688" y="2501900"/>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1" name="Line 64">
                <a:extLst>
                  <a:ext uri="{FF2B5EF4-FFF2-40B4-BE49-F238E27FC236}">
                    <a16:creationId xmlns:a16="http://schemas.microsoft.com/office/drawing/2014/main" id="{0AF2CA29-EC5B-4F5A-810A-B7BAE9231554}"/>
                  </a:ext>
                </a:extLst>
              </p:cNvPr>
              <p:cNvSpPr>
                <a:spLocks noChangeShapeType="1"/>
              </p:cNvSpPr>
              <p:nvPr/>
            </p:nvSpPr>
            <p:spPr bwMode="auto">
              <a:xfrm>
                <a:off x="4760913" y="247967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2" name="Line 65">
                <a:extLst>
                  <a:ext uri="{FF2B5EF4-FFF2-40B4-BE49-F238E27FC236}">
                    <a16:creationId xmlns:a16="http://schemas.microsoft.com/office/drawing/2014/main" id="{C86BD801-E96A-4662-8B18-31BB25399B86}"/>
                  </a:ext>
                </a:extLst>
              </p:cNvPr>
              <p:cNvSpPr>
                <a:spLocks noChangeShapeType="1"/>
              </p:cNvSpPr>
              <p:nvPr/>
            </p:nvSpPr>
            <p:spPr bwMode="auto">
              <a:xfrm>
                <a:off x="4687888" y="24892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3" name="Line 66">
                <a:extLst>
                  <a:ext uri="{FF2B5EF4-FFF2-40B4-BE49-F238E27FC236}">
                    <a16:creationId xmlns:a16="http://schemas.microsoft.com/office/drawing/2014/main" id="{657DD339-D015-4249-BC33-49A3939A9004}"/>
                  </a:ext>
                </a:extLst>
              </p:cNvPr>
              <p:cNvSpPr>
                <a:spLocks noChangeShapeType="1"/>
              </p:cNvSpPr>
              <p:nvPr/>
            </p:nvSpPr>
            <p:spPr bwMode="auto">
              <a:xfrm>
                <a:off x="4711700" y="246697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4" name="Line 67">
                <a:extLst>
                  <a:ext uri="{FF2B5EF4-FFF2-40B4-BE49-F238E27FC236}">
                    <a16:creationId xmlns:a16="http://schemas.microsoft.com/office/drawing/2014/main" id="{E2423BF3-8DE0-47F9-99A2-41E1E23C18DC}"/>
                  </a:ext>
                </a:extLst>
              </p:cNvPr>
              <p:cNvSpPr>
                <a:spLocks noChangeShapeType="1"/>
              </p:cNvSpPr>
              <p:nvPr/>
            </p:nvSpPr>
            <p:spPr bwMode="auto">
              <a:xfrm>
                <a:off x="4600575" y="2454275"/>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5" name="Line 68">
                <a:extLst>
                  <a:ext uri="{FF2B5EF4-FFF2-40B4-BE49-F238E27FC236}">
                    <a16:creationId xmlns:a16="http://schemas.microsoft.com/office/drawing/2014/main" id="{A96933E9-51EC-4F30-BB23-1A2DD83A927E}"/>
                  </a:ext>
                </a:extLst>
              </p:cNvPr>
              <p:cNvSpPr>
                <a:spLocks noChangeShapeType="1"/>
              </p:cNvSpPr>
              <p:nvPr/>
            </p:nvSpPr>
            <p:spPr bwMode="auto">
              <a:xfrm>
                <a:off x="4621213" y="2430463"/>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6" name="Line 69">
                <a:extLst>
                  <a:ext uri="{FF2B5EF4-FFF2-40B4-BE49-F238E27FC236}">
                    <a16:creationId xmlns:a16="http://schemas.microsoft.com/office/drawing/2014/main" id="{2C7A5CF8-58C6-40CB-A332-0712FE37D416}"/>
                  </a:ext>
                </a:extLst>
              </p:cNvPr>
              <p:cNvSpPr>
                <a:spLocks noChangeShapeType="1"/>
              </p:cNvSpPr>
              <p:nvPr/>
            </p:nvSpPr>
            <p:spPr bwMode="auto">
              <a:xfrm>
                <a:off x="4540250" y="2422525"/>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7" name="Line 70">
                <a:extLst>
                  <a:ext uri="{FF2B5EF4-FFF2-40B4-BE49-F238E27FC236}">
                    <a16:creationId xmlns:a16="http://schemas.microsoft.com/office/drawing/2014/main" id="{84AF5418-9294-4B6F-A91D-46149DB4549E}"/>
                  </a:ext>
                </a:extLst>
              </p:cNvPr>
              <p:cNvSpPr>
                <a:spLocks noChangeShapeType="1"/>
              </p:cNvSpPr>
              <p:nvPr/>
            </p:nvSpPr>
            <p:spPr bwMode="auto">
              <a:xfrm>
                <a:off x="4562475" y="2398713"/>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8" name="Line 71">
                <a:extLst>
                  <a:ext uri="{FF2B5EF4-FFF2-40B4-BE49-F238E27FC236}">
                    <a16:creationId xmlns:a16="http://schemas.microsoft.com/office/drawing/2014/main" id="{614A8AB4-5F4D-420F-9BFE-FB822571A282}"/>
                  </a:ext>
                </a:extLst>
              </p:cNvPr>
              <p:cNvSpPr>
                <a:spLocks noChangeShapeType="1"/>
              </p:cNvSpPr>
              <p:nvPr/>
            </p:nvSpPr>
            <p:spPr bwMode="auto">
              <a:xfrm>
                <a:off x="4529138" y="2422525"/>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29" name="Line 72">
                <a:extLst>
                  <a:ext uri="{FF2B5EF4-FFF2-40B4-BE49-F238E27FC236}">
                    <a16:creationId xmlns:a16="http://schemas.microsoft.com/office/drawing/2014/main" id="{953E759C-10A8-41A4-9B98-932C9411E778}"/>
                  </a:ext>
                </a:extLst>
              </p:cNvPr>
              <p:cNvSpPr>
                <a:spLocks noChangeShapeType="1"/>
              </p:cNvSpPr>
              <p:nvPr/>
            </p:nvSpPr>
            <p:spPr bwMode="auto">
              <a:xfrm>
                <a:off x="4552950" y="2398713"/>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0" name="Line 73">
                <a:extLst>
                  <a:ext uri="{FF2B5EF4-FFF2-40B4-BE49-F238E27FC236}">
                    <a16:creationId xmlns:a16="http://schemas.microsoft.com/office/drawing/2014/main" id="{2064992D-949F-4461-A872-7D8354430A49}"/>
                  </a:ext>
                </a:extLst>
              </p:cNvPr>
              <p:cNvSpPr>
                <a:spLocks noChangeShapeType="1"/>
              </p:cNvSpPr>
              <p:nvPr/>
            </p:nvSpPr>
            <p:spPr bwMode="auto">
              <a:xfrm>
                <a:off x="4506913" y="24003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1" name="Line 74">
                <a:extLst>
                  <a:ext uri="{FF2B5EF4-FFF2-40B4-BE49-F238E27FC236}">
                    <a16:creationId xmlns:a16="http://schemas.microsoft.com/office/drawing/2014/main" id="{2708DF48-5ADF-4646-8D49-DBA32DCC3C30}"/>
                  </a:ext>
                </a:extLst>
              </p:cNvPr>
              <p:cNvSpPr>
                <a:spLocks noChangeShapeType="1"/>
              </p:cNvSpPr>
              <p:nvPr/>
            </p:nvSpPr>
            <p:spPr bwMode="auto">
              <a:xfrm>
                <a:off x="4529138" y="237648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2" name="Line 75">
                <a:extLst>
                  <a:ext uri="{FF2B5EF4-FFF2-40B4-BE49-F238E27FC236}">
                    <a16:creationId xmlns:a16="http://schemas.microsoft.com/office/drawing/2014/main" id="{AD973D50-F239-4EAF-B700-51DF1B19F1C3}"/>
                  </a:ext>
                </a:extLst>
              </p:cNvPr>
              <p:cNvSpPr>
                <a:spLocks noChangeShapeType="1"/>
              </p:cNvSpPr>
              <p:nvPr/>
            </p:nvSpPr>
            <p:spPr bwMode="auto">
              <a:xfrm>
                <a:off x="4416425" y="2339975"/>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3" name="Line 76">
                <a:extLst>
                  <a:ext uri="{FF2B5EF4-FFF2-40B4-BE49-F238E27FC236}">
                    <a16:creationId xmlns:a16="http://schemas.microsoft.com/office/drawing/2014/main" id="{F488574F-7B76-48F4-B5CA-9A159CE005B0}"/>
                  </a:ext>
                </a:extLst>
              </p:cNvPr>
              <p:cNvSpPr>
                <a:spLocks noChangeShapeType="1"/>
              </p:cNvSpPr>
              <p:nvPr/>
            </p:nvSpPr>
            <p:spPr bwMode="auto">
              <a:xfrm>
                <a:off x="4440238" y="2319338"/>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4" name="Line 77">
                <a:extLst>
                  <a:ext uri="{FF2B5EF4-FFF2-40B4-BE49-F238E27FC236}">
                    <a16:creationId xmlns:a16="http://schemas.microsoft.com/office/drawing/2014/main" id="{5F08A470-7A13-4DF9-8DBA-366874FD6661}"/>
                  </a:ext>
                </a:extLst>
              </p:cNvPr>
              <p:cNvSpPr>
                <a:spLocks noChangeShapeType="1"/>
              </p:cNvSpPr>
              <p:nvPr/>
            </p:nvSpPr>
            <p:spPr bwMode="auto">
              <a:xfrm>
                <a:off x="4406900" y="233045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5" name="Line 78">
                <a:extLst>
                  <a:ext uri="{FF2B5EF4-FFF2-40B4-BE49-F238E27FC236}">
                    <a16:creationId xmlns:a16="http://schemas.microsoft.com/office/drawing/2014/main" id="{27D0C9FA-D7E7-4282-AE9C-9766D75FB91B}"/>
                  </a:ext>
                </a:extLst>
              </p:cNvPr>
              <p:cNvSpPr>
                <a:spLocks noChangeShapeType="1"/>
              </p:cNvSpPr>
              <p:nvPr/>
            </p:nvSpPr>
            <p:spPr bwMode="auto">
              <a:xfrm>
                <a:off x="4430713" y="230822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6" name="Line 79">
                <a:extLst>
                  <a:ext uri="{FF2B5EF4-FFF2-40B4-BE49-F238E27FC236}">
                    <a16:creationId xmlns:a16="http://schemas.microsoft.com/office/drawing/2014/main" id="{27E55955-F0BB-4007-A655-B13EC6F407B9}"/>
                  </a:ext>
                </a:extLst>
              </p:cNvPr>
              <p:cNvSpPr>
                <a:spLocks noChangeShapeType="1"/>
              </p:cNvSpPr>
              <p:nvPr/>
            </p:nvSpPr>
            <p:spPr bwMode="auto">
              <a:xfrm>
                <a:off x="4384675" y="233045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7" name="Line 80">
                <a:extLst>
                  <a:ext uri="{FF2B5EF4-FFF2-40B4-BE49-F238E27FC236}">
                    <a16:creationId xmlns:a16="http://schemas.microsoft.com/office/drawing/2014/main" id="{2E1B2E7D-9B94-4FE9-BD58-B653290DE92D}"/>
                  </a:ext>
                </a:extLst>
              </p:cNvPr>
              <p:cNvSpPr>
                <a:spLocks noChangeShapeType="1"/>
              </p:cNvSpPr>
              <p:nvPr/>
            </p:nvSpPr>
            <p:spPr bwMode="auto">
              <a:xfrm>
                <a:off x="4406900" y="2308225"/>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8" name="Line 81">
                <a:extLst>
                  <a:ext uri="{FF2B5EF4-FFF2-40B4-BE49-F238E27FC236}">
                    <a16:creationId xmlns:a16="http://schemas.microsoft.com/office/drawing/2014/main" id="{29B31DEE-E3E4-43E0-893B-F156D4F26522}"/>
                  </a:ext>
                </a:extLst>
              </p:cNvPr>
              <p:cNvSpPr>
                <a:spLocks noChangeShapeType="1"/>
              </p:cNvSpPr>
              <p:nvPr/>
            </p:nvSpPr>
            <p:spPr bwMode="auto">
              <a:xfrm>
                <a:off x="4359275" y="2300288"/>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39" name="Line 82">
                <a:extLst>
                  <a:ext uri="{FF2B5EF4-FFF2-40B4-BE49-F238E27FC236}">
                    <a16:creationId xmlns:a16="http://schemas.microsoft.com/office/drawing/2014/main" id="{0CCA563B-BB11-4763-998A-894193182FDB}"/>
                  </a:ext>
                </a:extLst>
              </p:cNvPr>
              <p:cNvSpPr>
                <a:spLocks noChangeShapeType="1"/>
              </p:cNvSpPr>
              <p:nvPr/>
            </p:nvSpPr>
            <p:spPr bwMode="auto">
              <a:xfrm>
                <a:off x="4381500" y="2279650"/>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0" name="Line 83">
                <a:extLst>
                  <a:ext uri="{FF2B5EF4-FFF2-40B4-BE49-F238E27FC236}">
                    <a16:creationId xmlns:a16="http://schemas.microsoft.com/office/drawing/2014/main" id="{A0D4DC66-A80C-4D9D-873A-7853A9322D0B}"/>
                  </a:ext>
                </a:extLst>
              </p:cNvPr>
              <p:cNvSpPr>
                <a:spLocks noChangeShapeType="1"/>
              </p:cNvSpPr>
              <p:nvPr/>
            </p:nvSpPr>
            <p:spPr bwMode="auto">
              <a:xfrm>
                <a:off x="4352925" y="2289175"/>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1" name="Line 84">
                <a:extLst>
                  <a:ext uri="{FF2B5EF4-FFF2-40B4-BE49-F238E27FC236}">
                    <a16:creationId xmlns:a16="http://schemas.microsoft.com/office/drawing/2014/main" id="{606B78C8-4A9D-479D-BDC7-97A26435037C}"/>
                  </a:ext>
                </a:extLst>
              </p:cNvPr>
              <p:cNvSpPr>
                <a:spLocks noChangeShapeType="1"/>
              </p:cNvSpPr>
              <p:nvPr/>
            </p:nvSpPr>
            <p:spPr bwMode="auto">
              <a:xfrm>
                <a:off x="4376738" y="2266950"/>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2" name="Line 85">
                <a:extLst>
                  <a:ext uri="{FF2B5EF4-FFF2-40B4-BE49-F238E27FC236}">
                    <a16:creationId xmlns:a16="http://schemas.microsoft.com/office/drawing/2014/main" id="{E8E11D21-ABDF-412D-BCCE-300EEED582D5}"/>
                  </a:ext>
                </a:extLst>
              </p:cNvPr>
              <p:cNvSpPr>
                <a:spLocks noChangeShapeType="1"/>
              </p:cNvSpPr>
              <p:nvPr/>
            </p:nvSpPr>
            <p:spPr bwMode="auto">
              <a:xfrm>
                <a:off x="4281488" y="2247900"/>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3" name="Line 86">
                <a:extLst>
                  <a:ext uri="{FF2B5EF4-FFF2-40B4-BE49-F238E27FC236}">
                    <a16:creationId xmlns:a16="http://schemas.microsoft.com/office/drawing/2014/main" id="{8558AFCD-2648-46BD-9AB0-CE8DE7489BFC}"/>
                  </a:ext>
                </a:extLst>
              </p:cNvPr>
              <p:cNvSpPr>
                <a:spLocks noChangeShapeType="1"/>
              </p:cNvSpPr>
              <p:nvPr/>
            </p:nvSpPr>
            <p:spPr bwMode="auto">
              <a:xfrm>
                <a:off x="4303713" y="2225675"/>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4" name="Line 87">
                <a:extLst>
                  <a:ext uri="{FF2B5EF4-FFF2-40B4-BE49-F238E27FC236}">
                    <a16:creationId xmlns:a16="http://schemas.microsoft.com/office/drawing/2014/main" id="{F5E02060-3BF7-4DDB-81B5-DDB88C5E940E}"/>
                  </a:ext>
                </a:extLst>
              </p:cNvPr>
              <p:cNvSpPr>
                <a:spLocks noChangeShapeType="1"/>
              </p:cNvSpPr>
              <p:nvPr/>
            </p:nvSpPr>
            <p:spPr bwMode="auto">
              <a:xfrm>
                <a:off x="4248150" y="22479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5" name="Line 88">
                <a:extLst>
                  <a:ext uri="{FF2B5EF4-FFF2-40B4-BE49-F238E27FC236}">
                    <a16:creationId xmlns:a16="http://schemas.microsoft.com/office/drawing/2014/main" id="{B2B51337-E59B-4664-84EF-DDAE97FA6975}"/>
                  </a:ext>
                </a:extLst>
              </p:cNvPr>
              <p:cNvSpPr>
                <a:spLocks noChangeShapeType="1"/>
              </p:cNvSpPr>
              <p:nvPr/>
            </p:nvSpPr>
            <p:spPr bwMode="auto">
              <a:xfrm>
                <a:off x="4271963" y="2225675"/>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6" name="Line 89">
                <a:extLst>
                  <a:ext uri="{FF2B5EF4-FFF2-40B4-BE49-F238E27FC236}">
                    <a16:creationId xmlns:a16="http://schemas.microsoft.com/office/drawing/2014/main" id="{3DDE6990-650C-40D1-BF42-4C61467BC09F}"/>
                  </a:ext>
                </a:extLst>
              </p:cNvPr>
              <p:cNvSpPr>
                <a:spLocks noChangeShapeType="1"/>
              </p:cNvSpPr>
              <p:nvPr/>
            </p:nvSpPr>
            <p:spPr bwMode="auto">
              <a:xfrm>
                <a:off x="4225925" y="2236788"/>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7" name="Line 90">
                <a:extLst>
                  <a:ext uri="{FF2B5EF4-FFF2-40B4-BE49-F238E27FC236}">
                    <a16:creationId xmlns:a16="http://schemas.microsoft.com/office/drawing/2014/main" id="{301D33AE-1C74-4053-9233-B79D9F695AC0}"/>
                  </a:ext>
                </a:extLst>
              </p:cNvPr>
              <p:cNvSpPr>
                <a:spLocks noChangeShapeType="1"/>
              </p:cNvSpPr>
              <p:nvPr/>
            </p:nvSpPr>
            <p:spPr bwMode="auto">
              <a:xfrm>
                <a:off x="4248150" y="2214563"/>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8" name="Line 91">
                <a:extLst>
                  <a:ext uri="{FF2B5EF4-FFF2-40B4-BE49-F238E27FC236}">
                    <a16:creationId xmlns:a16="http://schemas.microsoft.com/office/drawing/2014/main" id="{9D502AA9-114F-46A9-B1D0-65CC072C3483}"/>
                  </a:ext>
                </a:extLst>
              </p:cNvPr>
              <p:cNvSpPr>
                <a:spLocks noChangeShapeType="1"/>
              </p:cNvSpPr>
              <p:nvPr/>
            </p:nvSpPr>
            <p:spPr bwMode="auto">
              <a:xfrm>
                <a:off x="4206875" y="2195513"/>
                <a:ext cx="4286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49" name="Line 92">
                <a:extLst>
                  <a:ext uri="{FF2B5EF4-FFF2-40B4-BE49-F238E27FC236}">
                    <a16:creationId xmlns:a16="http://schemas.microsoft.com/office/drawing/2014/main" id="{DB9EF75F-43B3-42A9-B092-DD4059041C82}"/>
                  </a:ext>
                </a:extLst>
              </p:cNvPr>
              <p:cNvSpPr>
                <a:spLocks noChangeShapeType="1"/>
              </p:cNvSpPr>
              <p:nvPr/>
            </p:nvSpPr>
            <p:spPr bwMode="auto">
              <a:xfrm>
                <a:off x="4227513" y="217328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0" name="Line 93">
                <a:extLst>
                  <a:ext uri="{FF2B5EF4-FFF2-40B4-BE49-F238E27FC236}">
                    <a16:creationId xmlns:a16="http://schemas.microsoft.com/office/drawing/2014/main" id="{07AF9496-6A69-4EFC-8997-66A62916D628}"/>
                  </a:ext>
                </a:extLst>
              </p:cNvPr>
              <p:cNvSpPr>
                <a:spLocks noChangeShapeType="1"/>
              </p:cNvSpPr>
              <p:nvPr/>
            </p:nvSpPr>
            <p:spPr bwMode="auto">
              <a:xfrm>
                <a:off x="4200525" y="2174875"/>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1" name="Line 94">
                <a:extLst>
                  <a:ext uri="{FF2B5EF4-FFF2-40B4-BE49-F238E27FC236}">
                    <a16:creationId xmlns:a16="http://schemas.microsoft.com/office/drawing/2014/main" id="{67846F4D-D992-46E9-8C3B-611EF0D0348A}"/>
                  </a:ext>
                </a:extLst>
              </p:cNvPr>
              <p:cNvSpPr>
                <a:spLocks noChangeShapeType="1"/>
              </p:cNvSpPr>
              <p:nvPr/>
            </p:nvSpPr>
            <p:spPr bwMode="auto">
              <a:xfrm>
                <a:off x="4222750" y="2154238"/>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2" name="Line 95">
                <a:extLst>
                  <a:ext uri="{FF2B5EF4-FFF2-40B4-BE49-F238E27FC236}">
                    <a16:creationId xmlns:a16="http://schemas.microsoft.com/office/drawing/2014/main" id="{D445AE31-7AFE-4EB3-9E3E-2A1B709AB8B4}"/>
                  </a:ext>
                </a:extLst>
              </p:cNvPr>
              <p:cNvSpPr>
                <a:spLocks noChangeShapeType="1"/>
              </p:cNvSpPr>
              <p:nvPr/>
            </p:nvSpPr>
            <p:spPr bwMode="auto">
              <a:xfrm>
                <a:off x="4191000" y="2138363"/>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3" name="Line 96">
                <a:extLst>
                  <a:ext uri="{FF2B5EF4-FFF2-40B4-BE49-F238E27FC236}">
                    <a16:creationId xmlns:a16="http://schemas.microsoft.com/office/drawing/2014/main" id="{51AEDFE6-26CE-475E-8A18-73DAE56602B8}"/>
                  </a:ext>
                </a:extLst>
              </p:cNvPr>
              <p:cNvSpPr>
                <a:spLocks noChangeShapeType="1"/>
              </p:cNvSpPr>
              <p:nvPr/>
            </p:nvSpPr>
            <p:spPr bwMode="auto">
              <a:xfrm>
                <a:off x="4214813" y="2114550"/>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4" name="Line 97">
                <a:extLst>
                  <a:ext uri="{FF2B5EF4-FFF2-40B4-BE49-F238E27FC236}">
                    <a16:creationId xmlns:a16="http://schemas.microsoft.com/office/drawing/2014/main" id="{D934186C-D2AF-4245-949E-F67708A1EFCC}"/>
                  </a:ext>
                </a:extLst>
              </p:cNvPr>
              <p:cNvSpPr>
                <a:spLocks noChangeShapeType="1"/>
              </p:cNvSpPr>
              <p:nvPr/>
            </p:nvSpPr>
            <p:spPr bwMode="auto">
              <a:xfrm>
                <a:off x="4179888" y="21082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5" name="Line 98">
                <a:extLst>
                  <a:ext uri="{FF2B5EF4-FFF2-40B4-BE49-F238E27FC236}">
                    <a16:creationId xmlns:a16="http://schemas.microsoft.com/office/drawing/2014/main" id="{B43EF214-7656-4386-B28D-D6CF83C1186F}"/>
                  </a:ext>
                </a:extLst>
              </p:cNvPr>
              <p:cNvSpPr>
                <a:spLocks noChangeShapeType="1"/>
              </p:cNvSpPr>
              <p:nvPr/>
            </p:nvSpPr>
            <p:spPr bwMode="auto">
              <a:xfrm>
                <a:off x="4203700" y="208597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6" name="Line 99">
                <a:extLst>
                  <a:ext uri="{FF2B5EF4-FFF2-40B4-BE49-F238E27FC236}">
                    <a16:creationId xmlns:a16="http://schemas.microsoft.com/office/drawing/2014/main" id="{2BBA971B-0E70-4AE1-ABC5-483974702864}"/>
                  </a:ext>
                </a:extLst>
              </p:cNvPr>
              <p:cNvSpPr>
                <a:spLocks noChangeShapeType="1"/>
              </p:cNvSpPr>
              <p:nvPr/>
            </p:nvSpPr>
            <p:spPr bwMode="auto">
              <a:xfrm>
                <a:off x="4160838" y="2078038"/>
                <a:ext cx="4286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7" name="Line 100">
                <a:extLst>
                  <a:ext uri="{FF2B5EF4-FFF2-40B4-BE49-F238E27FC236}">
                    <a16:creationId xmlns:a16="http://schemas.microsoft.com/office/drawing/2014/main" id="{048B3F77-0F5E-4CEE-BB1E-94D96BB43005}"/>
                  </a:ext>
                </a:extLst>
              </p:cNvPr>
              <p:cNvSpPr>
                <a:spLocks noChangeShapeType="1"/>
              </p:cNvSpPr>
              <p:nvPr/>
            </p:nvSpPr>
            <p:spPr bwMode="auto">
              <a:xfrm>
                <a:off x="4183063" y="2055813"/>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8" name="Line 101">
                <a:extLst>
                  <a:ext uri="{FF2B5EF4-FFF2-40B4-BE49-F238E27FC236}">
                    <a16:creationId xmlns:a16="http://schemas.microsoft.com/office/drawing/2014/main" id="{F56E0367-43DF-4F28-977A-6E25F31CBFB5}"/>
                  </a:ext>
                </a:extLst>
              </p:cNvPr>
              <p:cNvSpPr>
                <a:spLocks noChangeShapeType="1"/>
              </p:cNvSpPr>
              <p:nvPr/>
            </p:nvSpPr>
            <p:spPr bwMode="auto">
              <a:xfrm>
                <a:off x="4151313" y="2078038"/>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59" name="Line 102">
                <a:extLst>
                  <a:ext uri="{FF2B5EF4-FFF2-40B4-BE49-F238E27FC236}">
                    <a16:creationId xmlns:a16="http://schemas.microsoft.com/office/drawing/2014/main" id="{29953CBA-8F3F-4F8B-8A49-DE267E455FD0}"/>
                  </a:ext>
                </a:extLst>
              </p:cNvPr>
              <p:cNvSpPr>
                <a:spLocks noChangeShapeType="1"/>
              </p:cNvSpPr>
              <p:nvPr/>
            </p:nvSpPr>
            <p:spPr bwMode="auto">
              <a:xfrm>
                <a:off x="4171950" y="2055813"/>
                <a:ext cx="0" cy="4445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0" name="Line 103">
                <a:extLst>
                  <a:ext uri="{FF2B5EF4-FFF2-40B4-BE49-F238E27FC236}">
                    <a16:creationId xmlns:a16="http://schemas.microsoft.com/office/drawing/2014/main" id="{C042D9C5-D09C-4F05-AFB1-746442729DCF}"/>
                  </a:ext>
                </a:extLst>
              </p:cNvPr>
              <p:cNvSpPr>
                <a:spLocks noChangeShapeType="1"/>
              </p:cNvSpPr>
              <p:nvPr/>
            </p:nvSpPr>
            <p:spPr bwMode="auto">
              <a:xfrm>
                <a:off x="3875088" y="1862138"/>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1" name="Line 104">
                <a:extLst>
                  <a:ext uri="{FF2B5EF4-FFF2-40B4-BE49-F238E27FC236}">
                    <a16:creationId xmlns:a16="http://schemas.microsoft.com/office/drawing/2014/main" id="{BC63E593-1B79-4981-96AE-C1D8FD3037B6}"/>
                  </a:ext>
                </a:extLst>
              </p:cNvPr>
              <p:cNvSpPr>
                <a:spLocks noChangeShapeType="1"/>
              </p:cNvSpPr>
              <p:nvPr/>
            </p:nvSpPr>
            <p:spPr bwMode="auto">
              <a:xfrm>
                <a:off x="3898900" y="1839913"/>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2" name="Line 105">
                <a:extLst>
                  <a:ext uri="{FF2B5EF4-FFF2-40B4-BE49-F238E27FC236}">
                    <a16:creationId xmlns:a16="http://schemas.microsoft.com/office/drawing/2014/main" id="{48B05C77-7BE4-41FB-AA80-AB7CBB0203F3}"/>
                  </a:ext>
                </a:extLst>
              </p:cNvPr>
              <p:cNvSpPr>
                <a:spLocks noChangeShapeType="1"/>
              </p:cNvSpPr>
              <p:nvPr/>
            </p:nvSpPr>
            <p:spPr bwMode="auto">
              <a:xfrm>
                <a:off x="3317875" y="1644650"/>
                <a:ext cx="4286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3" name="Line 106">
                <a:extLst>
                  <a:ext uri="{FF2B5EF4-FFF2-40B4-BE49-F238E27FC236}">
                    <a16:creationId xmlns:a16="http://schemas.microsoft.com/office/drawing/2014/main" id="{11F59E2F-E5B5-4499-87AC-23867014B9A5}"/>
                  </a:ext>
                </a:extLst>
              </p:cNvPr>
              <p:cNvSpPr>
                <a:spLocks noChangeShapeType="1"/>
              </p:cNvSpPr>
              <p:nvPr/>
            </p:nvSpPr>
            <p:spPr bwMode="auto">
              <a:xfrm>
                <a:off x="3340100" y="162083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4" name="Line 107">
                <a:extLst>
                  <a:ext uri="{FF2B5EF4-FFF2-40B4-BE49-F238E27FC236}">
                    <a16:creationId xmlns:a16="http://schemas.microsoft.com/office/drawing/2014/main" id="{EECD028D-AC2B-4092-B944-9AE0774B7B21}"/>
                  </a:ext>
                </a:extLst>
              </p:cNvPr>
              <p:cNvSpPr>
                <a:spLocks noChangeShapeType="1"/>
              </p:cNvSpPr>
              <p:nvPr/>
            </p:nvSpPr>
            <p:spPr bwMode="auto">
              <a:xfrm>
                <a:off x="2946400" y="1452563"/>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5" name="Line 108">
                <a:extLst>
                  <a:ext uri="{FF2B5EF4-FFF2-40B4-BE49-F238E27FC236}">
                    <a16:creationId xmlns:a16="http://schemas.microsoft.com/office/drawing/2014/main" id="{1D0B00EF-A850-4420-8E7A-7C982C46C4D2}"/>
                  </a:ext>
                </a:extLst>
              </p:cNvPr>
              <p:cNvSpPr>
                <a:spLocks noChangeShapeType="1"/>
              </p:cNvSpPr>
              <p:nvPr/>
            </p:nvSpPr>
            <p:spPr bwMode="auto">
              <a:xfrm>
                <a:off x="2967038" y="143033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6" name="Line 109">
                <a:extLst>
                  <a:ext uri="{FF2B5EF4-FFF2-40B4-BE49-F238E27FC236}">
                    <a16:creationId xmlns:a16="http://schemas.microsoft.com/office/drawing/2014/main" id="{40D01C07-2D0C-42BF-96B0-99EC28628A28}"/>
                  </a:ext>
                </a:extLst>
              </p:cNvPr>
              <p:cNvSpPr>
                <a:spLocks noChangeShapeType="1"/>
              </p:cNvSpPr>
              <p:nvPr/>
            </p:nvSpPr>
            <p:spPr bwMode="auto">
              <a:xfrm>
                <a:off x="2930525" y="1425575"/>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7" name="Line 110">
                <a:extLst>
                  <a:ext uri="{FF2B5EF4-FFF2-40B4-BE49-F238E27FC236}">
                    <a16:creationId xmlns:a16="http://schemas.microsoft.com/office/drawing/2014/main" id="{0F3FA8F9-59E0-4659-AFC8-A0C403F284DD}"/>
                  </a:ext>
                </a:extLst>
              </p:cNvPr>
              <p:cNvSpPr>
                <a:spLocks noChangeShapeType="1"/>
              </p:cNvSpPr>
              <p:nvPr/>
            </p:nvSpPr>
            <p:spPr bwMode="auto">
              <a:xfrm>
                <a:off x="2951163" y="140176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8" name="Line 111">
                <a:extLst>
                  <a:ext uri="{FF2B5EF4-FFF2-40B4-BE49-F238E27FC236}">
                    <a16:creationId xmlns:a16="http://schemas.microsoft.com/office/drawing/2014/main" id="{B0FBF864-94F0-4865-A26A-AE0A2F1EEF21}"/>
                  </a:ext>
                </a:extLst>
              </p:cNvPr>
              <p:cNvSpPr>
                <a:spLocks noChangeShapeType="1"/>
              </p:cNvSpPr>
              <p:nvPr/>
            </p:nvSpPr>
            <p:spPr bwMode="auto">
              <a:xfrm>
                <a:off x="2927350" y="1398588"/>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69" name="Line 112">
                <a:extLst>
                  <a:ext uri="{FF2B5EF4-FFF2-40B4-BE49-F238E27FC236}">
                    <a16:creationId xmlns:a16="http://schemas.microsoft.com/office/drawing/2014/main" id="{FFE44FC6-DC71-494B-984F-5C8177B3984F}"/>
                  </a:ext>
                </a:extLst>
              </p:cNvPr>
              <p:cNvSpPr>
                <a:spLocks noChangeShapeType="1"/>
              </p:cNvSpPr>
              <p:nvPr/>
            </p:nvSpPr>
            <p:spPr bwMode="auto">
              <a:xfrm>
                <a:off x="2949575" y="137477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70" name="Line 113">
                <a:extLst>
                  <a:ext uri="{FF2B5EF4-FFF2-40B4-BE49-F238E27FC236}">
                    <a16:creationId xmlns:a16="http://schemas.microsoft.com/office/drawing/2014/main" id="{CD6A7C1F-E5BE-45AB-997C-B5F45022067A}"/>
                  </a:ext>
                </a:extLst>
              </p:cNvPr>
              <p:cNvSpPr>
                <a:spLocks noChangeShapeType="1"/>
              </p:cNvSpPr>
              <p:nvPr/>
            </p:nvSpPr>
            <p:spPr bwMode="auto">
              <a:xfrm>
                <a:off x="2554288" y="1042988"/>
                <a:ext cx="34925"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71" name="Line 114">
                <a:extLst>
                  <a:ext uri="{FF2B5EF4-FFF2-40B4-BE49-F238E27FC236}">
                    <a16:creationId xmlns:a16="http://schemas.microsoft.com/office/drawing/2014/main" id="{C1ED4B7E-C315-42FE-82CE-4EF2AE6ADEB6}"/>
                  </a:ext>
                </a:extLst>
              </p:cNvPr>
              <p:cNvSpPr>
                <a:spLocks noChangeShapeType="1"/>
              </p:cNvSpPr>
              <p:nvPr/>
            </p:nvSpPr>
            <p:spPr bwMode="auto">
              <a:xfrm>
                <a:off x="2571750" y="1020763"/>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072" name="Line 132">
                <a:extLst>
                  <a:ext uri="{FF2B5EF4-FFF2-40B4-BE49-F238E27FC236}">
                    <a16:creationId xmlns:a16="http://schemas.microsoft.com/office/drawing/2014/main" id="{C253A0EA-66E6-4626-AAC5-E518E9659E61}"/>
                  </a:ext>
                </a:extLst>
              </p:cNvPr>
              <p:cNvSpPr>
                <a:spLocks noChangeShapeType="1"/>
              </p:cNvSpPr>
              <p:nvPr/>
            </p:nvSpPr>
            <p:spPr bwMode="auto">
              <a:xfrm>
                <a:off x="5480050" y="2935288"/>
                <a:ext cx="0" cy="42862"/>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grpSp>
          <p:nvGrpSpPr>
            <p:cNvPr id="951" name="Group 950">
              <a:extLst>
                <a:ext uri="{FF2B5EF4-FFF2-40B4-BE49-F238E27FC236}">
                  <a16:creationId xmlns:a16="http://schemas.microsoft.com/office/drawing/2014/main" id="{70571318-E7A1-43DD-A067-682C071AFB02}"/>
                </a:ext>
              </a:extLst>
            </p:cNvPr>
            <p:cNvGrpSpPr/>
            <p:nvPr/>
          </p:nvGrpSpPr>
          <p:grpSpPr>
            <a:xfrm>
              <a:off x="2279650" y="973138"/>
              <a:ext cx="4373563" cy="2509837"/>
              <a:chOff x="2279650" y="973138"/>
              <a:chExt cx="4373563" cy="2509837"/>
            </a:xfrm>
          </p:grpSpPr>
          <p:sp>
            <p:nvSpPr>
              <p:cNvPr id="952" name="Line 28">
                <a:extLst>
                  <a:ext uri="{FF2B5EF4-FFF2-40B4-BE49-F238E27FC236}">
                    <a16:creationId xmlns:a16="http://schemas.microsoft.com/office/drawing/2014/main" id="{B519E75F-9052-4322-8E1C-FE8B6F450FA1}"/>
                  </a:ext>
                </a:extLst>
              </p:cNvPr>
              <p:cNvSpPr>
                <a:spLocks noChangeShapeType="1"/>
              </p:cNvSpPr>
              <p:nvPr/>
            </p:nvSpPr>
            <p:spPr bwMode="auto">
              <a:xfrm>
                <a:off x="5476875" y="292893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3" name="Line 115">
                <a:extLst>
                  <a:ext uri="{FF2B5EF4-FFF2-40B4-BE49-F238E27FC236}">
                    <a16:creationId xmlns:a16="http://schemas.microsoft.com/office/drawing/2014/main" id="{8F465A53-7F76-43D9-859C-439A603BC907}"/>
                  </a:ext>
                </a:extLst>
              </p:cNvPr>
              <p:cNvSpPr>
                <a:spLocks noChangeShapeType="1"/>
              </p:cNvSpPr>
              <p:nvPr/>
            </p:nvSpPr>
            <p:spPr bwMode="auto">
              <a:xfrm>
                <a:off x="2279650" y="99695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4" name="Line 116">
                <a:extLst>
                  <a:ext uri="{FF2B5EF4-FFF2-40B4-BE49-F238E27FC236}">
                    <a16:creationId xmlns:a16="http://schemas.microsoft.com/office/drawing/2014/main" id="{50ABC047-BC64-4B2A-9338-9D55AAC58AAA}"/>
                  </a:ext>
                </a:extLst>
              </p:cNvPr>
              <p:cNvSpPr>
                <a:spLocks noChangeShapeType="1"/>
              </p:cNvSpPr>
              <p:nvPr/>
            </p:nvSpPr>
            <p:spPr bwMode="auto">
              <a:xfrm>
                <a:off x="2303463" y="973138"/>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5" name="Line 127">
                <a:extLst>
                  <a:ext uri="{FF2B5EF4-FFF2-40B4-BE49-F238E27FC236}">
                    <a16:creationId xmlns:a16="http://schemas.microsoft.com/office/drawing/2014/main" id="{468700E9-A948-4391-94AC-9CE3DFE8EDEE}"/>
                  </a:ext>
                </a:extLst>
              </p:cNvPr>
              <p:cNvSpPr>
                <a:spLocks noChangeShapeType="1"/>
              </p:cNvSpPr>
              <p:nvPr/>
            </p:nvSpPr>
            <p:spPr bwMode="auto">
              <a:xfrm>
                <a:off x="5548313" y="29940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6" name="Line 129">
                <a:extLst>
                  <a:ext uri="{FF2B5EF4-FFF2-40B4-BE49-F238E27FC236}">
                    <a16:creationId xmlns:a16="http://schemas.microsoft.com/office/drawing/2014/main" id="{7147DE80-D402-4AE1-880D-B76B2FD18C40}"/>
                  </a:ext>
                </a:extLst>
              </p:cNvPr>
              <p:cNvSpPr>
                <a:spLocks noChangeShapeType="1"/>
              </p:cNvSpPr>
              <p:nvPr/>
            </p:nvSpPr>
            <p:spPr bwMode="auto">
              <a:xfrm>
                <a:off x="5510213" y="29940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7" name="Line 131">
                <a:extLst>
                  <a:ext uri="{FF2B5EF4-FFF2-40B4-BE49-F238E27FC236}">
                    <a16:creationId xmlns:a16="http://schemas.microsoft.com/office/drawing/2014/main" id="{AC94EDB7-8435-457F-A2DB-4EA05A1A5675}"/>
                  </a:ext>
                </a:extLst>
              </p:cNvPr>
              <p:cNvSpPr>
                <a:spLocks noChangeShapeType="1"/>
              </p:cNvSpPr>
              <p:nvPr/>
            </p:nvSpPr>
            <p:spPr bwMode="auto">
              <a:xfrm>
                <a:off x="5462588" y="2955925"/>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8" name="Line 133">
                <a:extLst>
                  <a:ext uri="{FF2B5EF4-FFF2-40B4-BE49-F238E27FC236}">
                    <a16:creationId xmlns:a16="http://schemas.microsoft.com/office/drawing/2014/main" id="{31207125-6A82-486F-AF9A-4D9AD81E1AB6}"/>
                  </a:ext>
                </a:extLst>
              </p:cNvPr>
              <p:cNvSpPr>
                <a:spLocks noChangeShapeType="1"/>
              </p:cNvSpPr>
              <p:nvPr/>
            </p:nvSpPr>
            <p:spPr bwMode="auto">
              <a:xfrm>
                <a:off x="5392738" y="2921000"/>
                <a:ext cx="36513"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59" name="Line 134">
                <a:extLst>
                  <a:ext uri="{FF2B5EF4-FFF2-40B4-BE49-F238E27FC236}">
                    <a16:creationId xmlns:a16="http://schemas.microsoft.com/office/drawing/2014/main" id="{56B4FE8C-0D97-4336-B709-6C434EE13F94}"/>
                  </a:ext>
                </a:extLst>
              </p:cNvPr>
              <p:cNvSpPr>
                <a:spLocks noChangeShapeType="1"/>
              </p:cNvSpPr>
              <p:nvPr/>
            </p:nvSpPr>
            <p:spPr bwMode="auto">
              <a:xfrm>
                <a:off x="5411788" y="289877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0" name="Line 135">
                <a:extLst>
                  <a:ext uri="{FF2B5EF4-FFF2-40B4-BE49-F238E27FC236}">
                    <a16:creationId xmlns:a16="http://schemas.microsoft.com/office/drawing/2014/main" id="{8A342FA7-3E8D-47A8-97BA-B523D92556C5}"/>
                  </a:ext>
                </a:extLst>
              </p:cNvPr>
              <p:cNvSpPr>
                <a:spLocks noChangeShapeType="1"/>
              </p:cNvSpPr>
              <p:nvPr/>
            </p:nvSpPr>
            <p:spPr bwMode="auto">
              <a:xfrm>
                <a:off x="5038725" y="2835275"/>
                <a:ext cx="44450"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1" name="Line 141">
                <a:extLst>
                  <a:ext uri="{FF2B5EF4-FFF2-40B4-BE49-F238E27FC236}">
                    <a16:creationId xmlns:a16="http://schemas.microsoft.com/office/drawing/2014/main" id="{24EFFC24-AAEB-46EE-BB10-966F35DF4650}"/>
                  </a:ext>
                </a:extLst>
              </p:cNvPr>
              <p:cNvSpPr>
                <a:spLocks noChangeShapeType="1"/>
              </p:cNvSpPr>
              <p:nvPr/>
            </p:nvSpPr>
            <p:spPr bwMode="auto">
              <a:xfrm>
                <a:off x="4806950" y="2682875"/>
                <a:ext cx="34925"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2" name="Line 155">
                <a:extLst>
                  <a:ext uri="{FF2B5EF4-FFF2-40B4-BE49-F238E27FC236}">
                    <a16:creationId xmlns:a16="http://schemas.microsoft.com/office/drawing/2014/main" id="{8E31C28D-5113-4DB7-ABF9-B9EEF321CBF1}"/>
                  </a:ext>
                </a:extLst>
              </p:cNvPr>
              <p:cNvSpPr>
                <a:spLocks noChangeShapeType="1"/>
              </p:cNvSpPr>
              <p:nvPr/>
            </p:nvSpPr>
            <p:spPr bwMode="auto">
              <a:xfrm>
                <a:off x="3319463" y="161925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3" name="Line 156">
                <a:extLst>
                  <a:ext uri="{FF2B5EF4-FFF2-40B4-BE49-F238E27FC236}">
                    <a16:creationId xmlns:a16="http://schemas.microsoft.com/office/drawing/2014/main" id="{65ED21DF-F620-4779-B624-08C5792C70BD}"/>
                  </a:ext>
                </a:extLst>
              </p:cNvPr>
              <p:cNvSpPr>
                <a:spLocks noChangeShapeType="1"/>
              </p:cNvSpPr>
              <p:nvPr/>
            </p:nvSpPr>
            <p:spPr bwMode="auto">
              <a:xfrm>
                <a:off x="3341688" y="159702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4" name="Line 161">
                <a:extLst>
                  <a:ext uri="{FF2B5EF4-FFF2-40B4-BE49-F238E27FC236}">
                    <a16:creationId xmlns:a16="http://schemas.microsoft.com/office/drawing/2014/main" id="{DD7F498F-32BC-4A83-89B2-404FEE292264}"/>
                  </a:ext>
                </a:extLst>
              </p:cNvPr>
              <p:cNvSpPr>
                <a:spLocks noChangeShapeType="1"/>
              </p:cNvSpPr>
              <p:nvPr/>
            </p:nvSpPr>
            <p:spPr bwMode="auto">
              <a:xfrm>
                <a:off x="5373688" y="2921000"/>
                <a:ext cx="46038" cy="0"/>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5" name="Line 162">
                <a:extLst>
                  <a:ext uri="{FF2B5EF4-FFF2-40B4-BE49-F238E27FC236}">
                    <a16:creationId xmlns:a16="http://schemas.microsoft.com/office/drawing/2014/main" id="{5326EABC-B857-448A-9EC3-B2EF8B7F7D25}"/>
                  </a:ext>
                </a:extLst>
              </p:cNvPr>
              <p:cNvSpPr>
                <a:spLocks noChangeShapeType="1"/>
              </p:cNvSpPr>
              <p:nvPr/>
            </p:nvSpPr>
            <p:spPr bwMode="auto">
              <a:xfrm>
                <a:off x="5397500" y="2898775"/>
                <a:ext cx="0" cy="46037"/>
              </a:xfrm>
              <a:prstGeom prst="line">
                <a:avLst/>
              </a:pr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66" name="Freeform 163">
                <a:extLst>
                  <a:ext uri="{FF2B5EF4-FFF2-40B4-BE49-F238E27FC236}">
                    <a16:creationId xmlns:a16="http://schemas.microsoft.com/office/drawing/2014/main" id="{B1370C4B-4261-4E3E-BA2D-06495383CC38}"/>
                  </a:ext>
                </a:extLst>
              </p:cNvPr>
              <p:cNvSpPr>
                <a:spLocks/>
              </p:cNvSpPr>
              <p:nvPr/>
            </p:nvSpPr>
            <p:spPr bwMode="auto">
              <a:xfrm>
                <a:off x="2300288" y="996950"/>
                <a:ext cx="4352925" cy="2486025"/>
              </a:xfrm>
              <a:custGeom>
                <a:avLst/>
                <a:gdLst>
                  <a:gd name="T0" fmla="*/ 122 w 2742"/>
                  <a:gd name="T1" fmla="*/ 10 h 1566"/>
                  <a:gd name="T2" fmla="*/ 154 w 2742"/>
                  <a:gd name="T3" fmla="*/ 21 h 1566"/>
                  <a:gd name="T4" fmla="*/ 191 w 2742"/>
                  <a:gd name="T5" fmla="*/ 44 h 1566"/>
                  <a:gd name="T6" fmla="*/ 202 w 2742"/>
                  <a:gd name="T7" fmla="*/ 55 h 1566"/>
                  <a:gd name="T8" fmla="*/ 251 w 2742"/>
                  <a:gd name="T9" fmla="*/ 79 h 1566"/>
                  <a:gd name="T10" fmla="*/ 276 w 2742"/>
                  <a:gd name="T11" fmla="*/ 98 h 1566"/>
                  <a:gd name="T12" fmla="*/ 330 w 2742"/>
                  <a:gd name="T13" fmla="*/ 114 h 1566"/>
                  <a:gd name="T14" fmla="*/ 374 w 2742"/>
                  <a:gd name="T15" fmla="*/ 126 h 1566"/>
                  <a:gd name="T16" fmla="*/ 389 w 2742"/>
                  <a:gd name="T17" fmla="*/ 144 h 1566"/>
                  <a:gd name="T18" fmla="*/ 400 w 2742"/>
                  <a:gd name="T19" fmla="*/ 165 h 1566"/>
                  <a:gd name="T20" fmla="*/ 405 w 2742"/>
                  <a:gd name="T21" fmla="*/ 245 h 1566"/>
                  <a:gd name="T22" fmla="*/ 415 w 2742"/>
                  <a:gd name="T23" fmla="*/ 270 h 1566"/>
                  <a:gd name="T24" fmla="*/ 420 w 2742"/>
                  <a:gd name="T25" fmla="*/ 288 h 1566"/>
                  <a:gd name="T26" fmla="*/ 502 w 2742"/>
                  <a:gd name="T27" fmla="*/ 299 h 1566"/>
                  <a:gd name="T28" fmla="*/ 523 w 2742"/>
                  <a:gd name="T29" fmla="*/ 317 h 1566"/>
                  <a:gd name="T30" fmla="*/ 558 w 2742"/>
                  <a:gd name="T31" fmla="*/ 329 h 1566"/>
                  <a:gd name="T32" fmla="*/ 591 w 2742"/>
                  <a:gd name="T33" fmla="*/ 346 h 1566"/>
                  <a:gd name="T34" fmla="*/ 617 w 2742"/>
                  <a:gd name="T35" fmla="*/ 359 h 1566"/>
                  <a:gd name="T36" fmla="*/ 626 w 2742"/>
                  <a:gd name="T37" fmla="*/ 387 h 1566"/>
                  <a:gd name="T38" fmla="*/ 650 w 2742"/>
                  <a:gd name="T39" fmla="*/ 398 h 1566"/>
                  <a:gd name="T40" fmla="*/ 663 w 2742"/>
                  <a:gd name="T41" fmla="*/ 417 h 1566"/>
                  <a:gd name="T42" fmla="*/ 764 w 2742"/>
                  <a:gd name="T43" fmla="*/ 434 h 1566"/>
                  <a:gd name="T44" fmla="*/ 804 w 2742"/>
                  <a:gd name="T45" fmla="*/ 458 h 1566"/>
                  <a:gd name="T46" fmla="*/ 810 w 2742"/>
                  <a:gd name="T47" fmla="*/ 476 h 1566"/>
                  <a:gd name="T48" fmla="*/ 816 w 2742"/>
                  <a:gd name="T49" fmla="*/ 497 h 1566"/>
                  <a:gd name="T50" fmla="*/ 895 w 2742"/>
                  <a:gd name="T51" fmla="*/ 510 h 1566"/>
                  <a:gd name="T52" fmla="*/ 930 w 2742"/>
                  <a:gd name="T53" fmla="*/ 527 h 1566"/>
                  <a:gd name="T54" fmla="*/ 995 w 2742"/>
                  <a:gd name="T55" fmla="*/ 540 h 1566"/>
                  <a:gd name="T56" fmla="*/ 1012 w 2742"/>
                  <a:gd name="T57" fmla="*/ 556 h 1566"/>
                  <a:gd name="T58" fmla="*/ 1025 w 2742"/>
                  <a:gd name="T59" fmla="*/ 580 h 1566"/>
                  <a:gd name="T60" fmla="*/ 1042 w 2742"/>
                  <a:gd name="T61" fmla="*/ 597 h 1566"/>
                  <a:gd name="T62" fmla="*/ 1088 w 2742"/>
                  <a:gd name="T63" fmla="*/ 610 h 1566"/>
                  <a:gd name="T64" fmla="*/ 1113 w 2742"/>
                  <a:gd name="T65" fmla="*/ 627 h 1566"/>
                  <a:gd name="T66" fmla="*/ 1129 w 2742"/>
                  <a:gd name="T67" fmla="*/ 641 h 1566"/>
                  <a:gd name="T68" fmla="*/ 1148 w 2742"/>
                  <a:gd name="T69" fmla="*/ 665 h 1566"/>
                  <a:gd name="T70" fmla="*/ 1178 w 2742"/>
                  <a:gd name="T71" fmla="*/ 676 h 1566"/>
                  <a:gd name="T72" fmla="*/ 1194 w 2742"/>
                  <a:gd name="T73" fmla="*/ 700 h 1566"/>
                  <a:gd name="T74" fmla="*/ 1211 w 2742"/>
                  <a:gd name="T75" fmla="*/ 730 h 1566"/>
                  <a:gd name="T76" fmla="*/ 1217 w 2742"/>
                  <a:gd name="T77" fmla="*/ 760 h 1566"/>
                  <a:gd name="T78" fmla="*/ 1232 w 2742"/>
                  <a:gd name="T79" fmla="*/ 781 h 1566"/>
                  <a:gd name="T80" fmla="*/ 1281 w 2742"/>
                  <a:gd name="T81" fmla="*/ 799 h 1566"/>
                  <a:gd name="T82" fmla="*/ 1311 w 2742"/>
                  <a:gd name="T83" fmla="*/ 814 h 1566"/>
                  <a:gd name="T84" fmla="*/ 1325 w 2742"/>
                  <a:gd name="T85" fmla="*/ 835 h 1566"/>
                  <a:gd name="T86" fmla="*/ 1368 w 2742"/>
                  <a:gd name="T87" fmla="*/ 846 h 1566"/>
                  <a:gd name="T88" fmla="*/ 1389 w 2742"/>
                  <a:gd name="T89" fmla="*/ 876 h 1566"/>
                  <a:gd name="T90" fmla="*/ 1415 w 2742"/>
                  <a:gd name="T91" fmla="*/ 890 h 1566"/>
                  <a:gd name="T92" fmla="*/ 1444 w 2742"/>
                  <a:gd name="T93" fmla="*/ 910 h 1566"/>
                  <a:gd name="T94" fmla="*/ 1482 w 2742"/>
                  <a:gd name="T95" fmla="*/ 925 h 1566"/>
                  <a:gd name="T96" fmla="*/ 1536 w 2742"/>
                  <a:gd name="T97" fmla="*/ 948 h 1566"/>
                  <a:gd name="T98" fmla="*/ 1590 w 2742"/>
                  <a:gd name="T99" fmla="*/ 963 h 1566"/>
                  <a:gd name="T100" fmla="*/ 1601 w 2742"/>
                  <a:gd name="T101" fmla="*/ 992 h 1566"/>
                  <a:gd name="T102" fmla="*/ 1616 w 2742"/>
                  <a:gd name="T103" fmla="*/ 1039 h 1566"/>
                  <a:gd name="T104" fmla="*/ 1625 w 2742"/>
                  <a:gd name="T105" fmla="*/ 1073 h 1566"/>
                  <a:gd name="T106" fmla="*/ 1712 w 2742"/>
                  <a:gd name="T107" fmla="*/ 1094 h 1566"/>
                  <a:gd name="T108" fmla="*/ 1733 w 2742"/>
                  <a:gd name="T109" fmla="*/ 1127 h 1566"/>
                  <a:gd name="T110" fmla="*/ 1750 w 2742"/>
                  <a:gd name="T111" fmla="*/ 1148 h 1566"/>
                  <a:gd name="T112" fmla="*/ 1763 w 2742"/>
                  <a:gd name="T113" fmla="*/ 1181 h 1566"/>
                  <a:gd name="T114" fmla="*/ 1968 w 2742"/>
                  <a:gd name="T115" fmla="*/ 1206 h 1566"/>
                  <a:gd name="T116" fmla="*/ 2005 w 2742"/>
                  <a:gd name="T117" fmla="*/ 1245 h 1566"/>
                  <a:gd name="T118" fmla="*/ 2134 w 2742"/>
                  <a:gd name="T119" fmla="*/ 1282 h 1566"/>
                  <a:gd name="T120" fmla="*/ 2742 w 2742"/>
                  <a:gd name="T121" fmla="*/ 1566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42" h="1566">
                    <a:moveTo>
                      <a:pt x="0" y="0"/>
                    </a:moveTo>
                    <a:lnTo>
                      <a:pt x="105" y="0"/>
                    </a:lnTo>
                    <a:lnTo>
                      <a:pt x="105" y="5"/>
                    </a:lnTo>
                    <a:lnTo>
                      <a:pt x="122" y="5"/>
                    </a:lnTo>
                    <a:lnTo>
                      <a:pt x="122" y="10"/>
                    </a:lnTo>
                    <a:lnTo>
                      <a:pt x="127" y="10"/>
                    </a:lnTo>
                    <a:lnTo>
                      <a:pt x="127" y="16"/>
                    </a:lnTo>
                    <a:lnTo>
                      <a:pt x="151" y="16"/>
                    </a:lnTo>
                    <a:lnTo>
                      <a:pt x="151" y="21"/>
                    </a:lnTo>
                    <a:lnTo>
                      <a:pt x="154" y="21"/>
                    </a:lnTo>
                    <a:lnTo>
                      <a:pt x="154" y="29"/>
                    </a:lnTo>
                    <a:lnTo>
                      <a:pt x="182" y="29"/>
                    </a:lnTo>
                    <a:lnTo>
                      <a:pt x="182" y="35"/>
                    </a:lnTo>
                    <a:lnTo>
                      <a:pt x="191" y="35"/>
                    </a:lnTo>
                    <a:lnTo>
                      <a:pt x="191" y="44"/>
                    </a:lnTo>
                    <a:lnTo>
                      <a:pt x="192" y="44"/>
                    </a:lnTo>
                    <a:lnTo>
                      <a:pt x="192" y="53"/>
                    </a:lnTo>
                    <a:lnTo>
                      <a:pt x="201" y="53"/>
                    </a:lnTo>
                    <a:lnTo>
                      <a:pt x="201" y="55"/>
                    </a:lnTo>
                    <a:lnTo>
                      <a:pt x="202" y="55"/>
                    </a:lnTo>
                    <a:lnTo>
                      <a:pt x="202" y="69"/>
                    </a:lnTo>
                    <a:lnTo>
                      <a:pt x="223" y="69"/>
                    </a:lnTo>
                    <a:lnTo>
                      <a:pt x="223" y="74"/>
                    </a:lnTo>
                    <a:lnTo>
                      <a:pt x="251" y="74"/>
                    </a:lnTo>
                    <a:lnTo>
                      <a:pt x="251" y="79"/>
                    </a:lnTo>
                    <a:lnTo>
                      <a:pt x="255" y="79"/>
                    </a:lnTo>
                    <a:lnTo>
                      <a:pt x="255" y="86"/>
                    </a:lnTo>
                    <a:lnTo>
                      <a:pt x="268" y="86"/>
                    </a:lnTo>
                    <a:lnTo>
                      <a:pt x="268" y="98"/>
                    </a:lnTo>
                    <a:lnTo>
                      <a:pt x="276" y="98"/>
                    </a:lnTo>
                    <a:lnTo>
                      <a:pt x="276" y="104"/>
                    </a:lnTo>
                    <a:lnTo>
                      <a:pt x="305" y="104"/>
                    </a:lnTo>
                    <a:lnTo>
                      <a:pt x="305" y="109"/>
                    </a:lnTo>
                    <a:lnTo>
                      <a:pt x="330" y="109"/>
                    </a:lnTo>
                    <a:lnTo>
                      <a:pt x="330" y="114"/>
                    </a:lnTo>
                    <a:lnTo>
                      <a:pt x="340" y="114"/>
                    </a:lnTo>
                    <a:lnTo>
                      <a:pt x="340" y="121"/>
                    </a:lnTo>
                    <a:lnTo>
                      <a:pt x="354" y="121"/>
                    </a:lnTo>
                    <a:lnTo>
                      <a:pt x="354" y="126"/>
                    </a:lnTo>
                    <a:lnTo>
                      <a:pt x="374" y="126"/>
                    </a:lnTo>
                    <a:lnTo>
                      <a:pt x="374" y="131"/>
                    </a:lnTo>
                    <a:lnTo>
                      <a:pt x="378" y="131"/>
                    </a:lnTo>
                    <a:lnTo>
                      <a:pt x="378" y="138"/>
                    </a:lnTo>
                    <a:lnTo>
                      <a:pt x="389" y="138"/>
                    </a:lnTo>
                    <a:lnTo>
                      <a:pt x="389" y="144"/>
                    </a:lnTo>
                    <a:lnTo>
                      <a:pt x="393" y="144"/>
                    </a:lnTo>
                    <a:lnTo>
                      <a:pt x="393" y="160"/>
                    </a:lnTo>
                    <a:lnTo>
                      <a:pt x="399" y="160"/>
                    </a:lnTo>
                    <a:lnTo>
                      <a:pt x="399" y="165"/>
                    </a:lnTo>
                    <a:lnTo>
                      <a:pt x="400" y="165"/>
                    </a:lnTo>
                    <a:lnTo>
                      <a:pt x="400" y="202"/>
                    </a:lnTo>
                    <a:lnTo>
                      <a:pt x="404" y="202"/>
                    </a:lnTo>
                    <a:lnTo>
                      <a:pt x="404" y="235"/>
                    </a:lnTo>
                    <a:lnTo>
                      <a:pt x="405" y="235"/>
                    </a:lnTo>
                    <a:lnTo>
                      <a:pt x="405" y="245"/>
                    </a:lnTo>
                    <a:lnTo>
                      <a:pt x="409" y="245"/>
                    </a:lnTo>
                    <a:lnTo>
                      <a:pt x="409" y="252"/>
                    </a:lnTo>
                    <a:lnTo>
                      <a:pt x="410" y="252"/>
                    </a:lnTo>
                    <a:lnTo>
                      <a:pt x="410" y="270"/>
                    </a:lnTo>
                    <a:lnTo>
                      <a:pt x="415" y="270"/>
                    </a:lnTo>
                    <a:lnTo>
                      <a:pt x="415" y="274"/>
                    </a:lnTo>
                    <a:lnTo>
                      <a:pt x="418" y="274"/>
                    </a:lnTo>
                    <a:lnTo>
                      <a:pt x="418" y="283"/>
                    </a:lnTo>
                    <a:lnTo>
                      <a:pt x="420" y="283"/>
                    </a:lnTo>
                    <a:lnTo>
                      <a:pt x="420" y="288"/>
                    </a:lnTo>
                    <a:lnTo>
                      <a:pt x="453" y="288"/>
                    </a:lnTo>
                    <a:lnTo>
                      <a:pt x="453" y="295"/>
                    </a:lnTo>
                    <a:lnTo>
                      <a:pt x="454" y="295"/>
                    </a:lnTo>
                    <a:lnTo>
                      <a:pt x="454" y="299"/>
                    </a:lnTo>
                    <a:lnTo>
                      <a:pt x="502" y="299"/>
                    </a:lnTo>
                    <a:lnTo>
                      <a:pt x="502" y="305"/>
                    </a:lnTo>
                    <a:lnTo>
                      <a:pt x="512" y="305"/>
                    </a:lnTo>
                    <a:lnTo>
                      <a:pt x="512" y="310"/>
                    </a:lnTo>
                    <a:lnTo>
                      <a:pt x="523" y="310"/>
                    </a:lnTo>
                    <a:lnTo>
                      <a:pt x="523" y="317"/>
                    </a:lnTo>
                    <a:lnTo>
                      <a:pt x="551" y="317"/>
                    </a:lnTo>
                    <a:lnTo>
                      <a:pt x="551" y="324"/>
                    </a:lnTo>
                    <a:lnTo>
                      <a:pt x="556" y="324"/>
                    </a:lnTo>
                    <a:lnTo>
                      <a:pt x="556" y="329"/>
                    </a:lnTo>
                    <a:lnTo>
                      <a:pt x="558" y="329"/>
                    </a:lnTo>
                    <a:lnTo>
                      <a:pt x="558" y="334"/>
                    </a:lnTo>
                    <a:lnTo>
                      <a:pt x="571" y="334"/>
                    </a:lnTo>
                    <a:lnTo>
                      <a:pt x="571" y="341"/>
                    </a:lnTo>
                    <a:lnTo>
                      <a:pt x="591" y="341"/>
                    </a:lnTo>
                    <a:lnTo>
                      <a:pt x="591" y="346"/>
                    </a:lnTo>
                    <a:lnTo>
                      <a:pt x="605" y="346"/>
                    </a:lnTo>
                    <a:lnTo>
                      <a:pt x="605" y="352"/>
                    </a:lnTo>
                    <a:lnTo>
                      <a:pt x="606" y="352"/>
                    </a:lnTo>
                    <a:lnTo>
                      <a:pt x="606" y="359"/>
                    </a:lnTo>
                    <a:lnTo>
                      <a:pt x="617" y="359"/>
                    </a:lnTo>
                    <a:lnTo>
                      <a:pt x="617" y="362"/>
                    </a:lnTo>
                    <a:lnTo>
                      <a:pt x="621" y="362"/>
                    </a:lnTo>
                    <a:lnTo>
                      <a:pt x="621" y="374"/>
                    </a:lnTo>
                    <a:lnTo>
                      <a:pt x="626" y="374"/>
                    </a:lnTo>
                    <a:lnTo>
                      <a:pt x="626" y="387"/>
                    </a:lnTo>
                    <a:lnTo>
                      <a:pt x="635" y="387"/>
                    </a:lnTo>
                    <a:lnTo>
                      <a:pt x="635" y="391"/>
                    </a:lnTo>
                    <a:lnTo>
                      <a:pt x="640" y="391"/>
                    </a:lnTo>
                    <a:lnTo>
                      <a:pt x="640" y="398"/>
                    </a:lnTo>
                    <a:lnTo>
                      <a:pt x="650" y="398"/>
                    </a:lnTo>
                    <a:lnTo>
                      <a:pt x="650" y="406"/>
                    </a:lnTo>
                    <a:lnTo>
                      <a:pt x="655" y="406"/>
                    </a:lnTo>
                    <a:lnTo>
                      <a:pt x="655" y="411"/>
                    </a:lnTo>
                    <a:lnTo>
                      <a:pt x="663" y="411"/>
                    </a:lnTo>
                    <a:lnTo>
                      <a:pt x="663" y="417"/>
                    </a:lnTo>
                    <a:lnTo>
                      <a:pt x="676" y="417"/>
                    </a:lnTo>
                    <a:lnTo>
                      <a:pt x="676" y="422"/>
                    </a:lnTo>
                    <a:lnTo>
                      <a:pt x="711" y="422"/>
                    </a:lnTo>
                    <a:lnTo>
                      <a:pt x="711" y="434"/>
                    </a:lnTo>
                    <a:lnTo>
                      <a:pt x="764" y="434"/>
                    </a:lnTo>
                    <a:lnTo>
                      <a:pt x="764" y="439"/>
                    </a:lnTo>
                    <a:lnTo>
                      <a:pt x="800" y="439"/>
                    </a:lnTo>
                    <a:lnTo>
                      <a:pt x="800" y="452"/>
                    </a:lnTo>
                    <a:lnTo>
                      <a:pt x="804" y="452"/>
                    </a:lnTo>
                    <a:lnTo>
                      <a:pt x="804" y="458"/>
                    </a:lnTo>
                    <a:lnTo>
                      <a:pt x="805" y="458"/>
                    </a:lnTo>
                    <a:lnTo>
                      <a:pt x="805" y="463"/>
                    </a:lnTo>
                    <a:lnTo>
                      <a:pt x="807" y="463"/>
                    </a:lnTo>
                    <a:lnTo>
                      <a:pt x="807" y="476"/>
                    </a:lnTo>
                    <a:lnTo>
                      <a:pt x="810" y="476"/>
                    </a:lnTo>
                    <a:lnTo>
                      <a:pt x="810" y="487"/>
                    </a:lnTo>
                    <a:lnTo>
                      <a:pt x="815" y="487"/>
                    </a:lnTo>
                    <a:lnTo>
                      <a:pt x="815" y="492"/>
                    </a:lnTo>
                    <a:lnTo>
                      <a:pt x="816" y="492"/>
                    </a:lnTo>
                    <a:lnTo>
                      <a:pt x="816" y="497"/>
                    </a:lnTo>
                    <a:lnTo>
                      <a:pt x="852" y="497"/>
                    </a:lnTo>
                    <a:lnTo>
                      <a:pt x="852" y="505"/>
                    </a:lnTo>
                    <a:lnTo>
                      <a:pt x="864" y="505"/>
                    </a:lnTo>
                    <a:lnTo>
                      <a:pt x="864" y="510"/>
                    </a:lnTo>
                    <a:lnTo>
                      <a:pt x="895" y="510"/>
                    </a:lnTo>
                    <a:lnTo>
                      <a:pt x="895" y="515"/>
                    </a:lnTo>
                    <a:lnTo>
                      <a:pt x="908" y="515"/>
                    </a:lnTo>
                    <a:lnTo>
                      <a:pt x="908" y="522"/>
                    </a:lnTo>
                    <a:lnTo>
                      <a:pt x="930" y="522"/>
                    </a:lnTo>
                    <a:lnTo>
                      <a:pt x="930" y="527"/>
                    </a:lnTo>
                    <a:lnTo>
                      <a:pt x="948" y="527"/>
                    </a:lnTo>
                    <a:lnTo>
                      <a:pt x="948" y="535"/>
                    </a:lnTo>
                    <a:lnTo>
                      <a:pt x="992" y="535"/>
                    </a:lnTo>
                    <a:lnTo>
                      <a:pt x="992" y="540"/>
                    </a:lnTo>
                    <a:lnTo>
                      <a:pt x="995" y="540"/>
                    </a:lnTo>
                    <a:lnTo>
                      <a:pt x="995" y="545"/>
                    </a:lnTo>
                    <a:lnTo>
                      <a:pt x="1009" y="545"/>
                    </a:lnTo>
                    <a:lnTo>
                      <a:pt x="1009" y="551"/>
                    </a:lnTo>
                    <a:lnTo>
                      <a:pt x="1012" y="551"/>
                    </a:lnTo>
                    <a:lnTo>
                      <a:pt x="1012" y="556"/>
                    </a:lnTo>
                    <a:lnTo>
                      <a:pt x="1017" y="556"/>
                    </a:lnTo>
                    <a:lnTo>
                      <a:pt x="1017" y="563"/>
                    </a:lnTo>
                    <a:lnTo>
                      <a:pt x="1020" y="563"/>
                    </a:lnTo>
                    <a:lnTo>
                      <a:pt x="1020" y="580"/>
                    </a:lnTo>
                    <a:lnTo>
                      <a:pt x="1025" y="580"/>
                    </a:lnTo>
                    <a:lnTo>
                      <a:pt x="1025" y="587"/>
                    </a:lnTo>
                    <a:lnTo>
                      <a:pt x="1028" y="587"/>
                    </a:lnTo>
                    <a:lnTo>
                      <a:pt x="1028" y="593"/>
                    </a:lnTo>
                    <a:lnTo>
                      <a:pt x="1042" y="593"/>
                    </a:lnTo>
                    <a:lnTo>
                      <a:pt x="1042" y="597"/>
                    </a:lnTo>
                    <a:lnTo>
                      <a:pt x="1060" y="597"/>
                    </a:lnTo>
                    <a:lnTo>
                      <a:pt x="1060" y="605"/>
                    </a:lnTo>
                    <a:lnTo>
                      <a:pt x="1084" y="605"/>
                    </a:lnTo>
                    <a:lnTo>
                      <a:pt x="1084" y="610"/>
                    </a:lnTo>
                    <a:lnTo>
                      <a:pt x="1088" y="610"/>
                    </a:lnTo>
                    <a:lnTo>
                      <a:pt x="1088" y="615"/>
                    </a:lnTo>
                    <a:lnTo>
                      <a:pt x="1109" y="615"/>
                    </a:lnTo>
                    <a:lnTo>
                      <a:pt x="1109" y="622"/>
                    </a:lnTo>
                    <a:lnTo>
                      <a:pt x="1113" y="622"/>
                    </a:lnTo>
                    <a:lnTo>
                      <a:pt x="1113" y="627"/>
                    </a:lnTo>
                    <a:lnTo>
                      <a:pt x="1119" y="627"/>
                    </a:lnTo>
                    <a:lnTo>
                      <a:pt x="1119" y="635"/>
                    </a:lnTo>
                    <a:lnTo>
                      <a:pt x="1127" y="635"/>
                    </a:lnTo>
                    <a:lnTo>
                      <a:pt x="1127" y="641"/>
                    </a:lnTo>
                    <a:lnTo>
                      <a:pt x="1129" y="641"/>
                    </a:lnTo>
                    <a:lnTo>
                      <a:pt x="1129" y="646"/>
                    </a:lnTo>
                    <a:lnTo>
                      <a:pt x="1137" y="646"/>
                    </a:lnTo>
                    <a:lnTo>
                      <a:pt x="1137" y="652"/>
                    </a:lnTo>
                    <a:lnTo>
                      <a:pt x="1148" y="652"/>
                    </a:lnTo>
                    <a:lnTo>
                      <a:pt x="1148" y="665"/>
                    </a:lnTo>
                    <a:lnTo>
                      <a:pt x="1163" y="665"/>
                    </a:lnTo>
                    <a:lnTo>
                      <a:pt x="1163" y="670"/>
                    </a:lnTo>
                    <a:lnTo>
                      <a:pt x="1167" y="670"/>
                    </a:lnTo>
                    <a:lnTo>
                      <a:pt x="1167" y="676"/>
                    </a:lnTo>
                    <a:lnTo>
                      <a:pt x="1178" y="676"/>
                    </a:lnTo>
                    <a:lnTo>
                      <a:pt x="1178" y="681"/>
                    </a:lnTo>
                    <a:lnTo>
                      <a:pt x="1193" y="681"/>
                    </a:lnTo>
                    <a:lnTo>
                      <a:pt x="1193" y="686"/>
                    </a:lnTo>
                    <a:lnTo>
                      <a:pt x="1194" y="686"/>
                    </a:lnTo>
                    <a:lnTo>
                      <a:pt x="1194" y="700"/>
                    </a:lnTo>
                    <a:lnTo>
                      <a:pt x="1206" y="700"/>
                    </a:lnTo>
                    <a:lnTo>
                      <a:pt x="1206" y="719"/>
                    </a:lnTo>
                    <a:lnTo>
                      <a:pt x="1207" y="719"/>
                    </a:lnTo>
                    <a:lnTo>
                      <a:pt x="1207" y="730"/>
                    </a:lnTo>
                    <a:lnTo>
                      <a:pt x="1211" y="730"/>
                    </a:lnTo>
                    <a:lnTo>
                      <a:pt x="1211" y="744"/>
                    </a:lnTo>
                    <a:lnTo>
                      <a:pt x="1212" y="744"/>
                    </a:lnTo>
                    <a:lnTo>
                      <a:pt x="1212" y="755"/>
                    </a:lnTo>
                    <a:lnTo>
                      <a:pt x="1217" y="755"/>
                    </a:lnTo>
                    <a:lnTo>
                      <a:pt x="1217" y="760"/>
                    </a:lnTo>
                    <a:lnTo>
                      <a:pt x="1222" y="760"/>
                    </a:lnTo>
                    <a:lnTo>
                      <a:pt x="1222" y="767"/>
                    </a:lnTo>
                    <a:lnTo>
                      <a:pt x="1227" y="767"/>
                    </a:lnTo>
                    <a:lnTo>
                      <a:pt x="1227" y="781"/>
                    </a:lnTo>
                    <a:lnTo>
                      <a:pt x="1232" y="781"/>
                    </a:lnTo>
                    <a:lnTo>
                      <a:pt x="1232" y="788"/>
                    </a:lnTo>
                    <a:lnTo>
                      <a:pt x="1263" y="788"/>
                    </a:lnTo>
                    <a:lnTo>
                      <a:pt x="1263" y="793"/>
                    </a:lnTo>
                    <a:lnTo>
                      <a:pt x="1281" y="793"/>
                    </a:lnTo>
                    <a:lnTo>
                      <a:pt x="1281" y="799"/>
                    </a:lnTo>
                    <a:lnTo>
                      <a:pt x="1286" y="799"/>
                    </a:lnTo>
                    <a:lnTo>
                      <a:pt x="1286" y="808"/>
                    </a:lnTo>
                    <a:lnTo>
                      <a:pt x="1290" y="808"/>
                    </a:lnTo>
                    <a:lnTo>
                      <a:pt x="1290" y="814"/>
                    </a:lnTo>
                    <a:lnTo>
                      <a:pt x="1311" y="814"/>
                    </a:lnTo>
                    <a:lnTo>
                      <a:pt x="1311" y="821"/>
                    </a:lnTo>
                    <a:lnTo>
                      <a:pt x="1317" y="821"/>
                    </a:lnTo>
                    <a:lnTo>
                      <a:pt x="1317" y="828"/>
                    </a:lnTo>
                    <a:lnTo>
                      <a:pt x="1325" y="828"/>
                    </a:lnTo>
                    <a:lnTo>
                      <a:pt x="1325" y="835"/>
                    </a:lnTo>
                    <a:lnTo>
                      <a:pt x="1327" y="835"/>
                    </a:lnTo>
                    <a:lnTo>
                      <a:pt x="1327" y="840"/>
                    </a:lnTo>
                    <a:lnTo>
                      <a:pt x="1346" y="840"/>
                    </a:lnTo>
                    <a:lnTo>
                      <a:pt x="1346" y="846"/>
                    </a:lnTo>
                    <a:lnTo>
                      <a:pt x="1368" y="846"/>
                    </a:lnTo>
                    <a:lnTo>
                      <a:pt x="1368" y="855"/>
                    </a:lnTo>
                    <a:lnTo>
                      <a:pt x="1376" y="855"/>
                    </a:lnTo>
                    <a:lnTo>
                      <a:pt x="1376" y="869"/>
                    </a:lnTo>
                    <a:lnTo>
                      <a:pt x="1389" y="869"/>
                    </a:lnTo>
                    <a:lnTo>
                      <a:pt x="1389" y="876"/>
                    </a:lnTo>
                    <a:lnTo>
                      <a:pt x="1396" y="876"/>
                    </a:lnTo>
                    <a:lnTo>
                      <a:pt x="1396" y="884"/>
                    </a:lnTo>
                    <a:lnTo>
                      <a:pt x="1409" y="884"/>
                    </a:lnTo>
                    <a:lnTo>
                      <a:pt x="1409" y="890"/>
                    </a:lnTo>
                    <a:lnTo>
                      <a:pt x="1415" y="890"/>
                    </a:lnTo>
                    <a:lnTo>
                      <a:pt x="1415" y="898"/>
                    </a:lnTo>
                    <a:lnTo>
                      <a:pt x="1429" y="898"/>
                    </a:lnTo>
                    <a:lnTo>
                      <a:pt x="1429" y="904"/>
                    </a:lnTo>
                    <a:lnTo>
                      <a:pt x="1444" y="904"/>
                    </a:lnTo>
                    <a:lnTo>
                      <a:pt x="1444" y="910"/>
                    </a:lnTo>
                    <a:lnTo>
                      <a:pt x="1462" y="910"/>
                    </a:lnTo>
                    <a:lnTo>
                      <a:pt x="1462" y="918"/>
                    </a:lnTo>
                    <a:lnTo>
                      <a:pt x="1467" y="918"/>
                    </a:lnTo>
                    <a:lnTo>
                      <a:pt x="1467" y="925"/>
                    </a:lnTo>
                    <a:lnTo>
                      <a:pt x="1482" y="925"/>
                    </a:lnTo>
                    <a:lnTo>
                      <a:pt x="1482" y="933"/>
                    </a:lnTo>
                    <a:lnTo>
                      <a:pt x="1487" y="933"/>
                    </a:lnTo>
                    <a:lnTo>
                      <a:pt x="1487" y="940"/>
                    </a:lnTo>
                    <a:lnTo>
                      <a:pt x="1536" y="940"/>
                    </a:lnTo>
                    <a:lnTo>
                      <a:pt x="1536" y="948"/>
                    </a:lnTo>
                    <a:lnTo>
                      <a:pt x="1558" y="948"/>
                    </a:lnTo>
                    <a:lnTo>
                      <a:pt x="1558" y="955"/>
                    </a:lnTo>
                    <a:lnTo>
                      <a:pt x="1579" y="955"/>
                    </a:lnTo>
                    <a:lnTo>
                      <a:pt x="1579" y="963"/>
                    </a:lnTo>
                    <a:lnTo>
                      <a:pt x="1590" y="963"/>
                    </a:lnTo>
                    <a:lnTo>
                      <a:pt x="1590" y="978"/>
                    </a:lnTo>
                    <a:lnTo>
                      <a:pt x="1596" y="978"/>
                    </a:lnTo>
                    <a:lnTo>
                      <a:pt x="1596" y="984"/>
                    </a:lnTo>
                    <a:lnTo>
                      <a:pt x="1601" y="984"/>
                    </a:lnTo>
                    <a:lnTo>
                      <a:pt x="1601" y="992"/>
                    </a:lnTo>
                    <a:lnTo>
                      <a:pt x="1606" y="992"/>
                    </a:lnTo>
                    <a:lnTo>
                      <a:pt x="1606" y="1002"/>
                    </a:lnTo>
                    <a:lnTo>
                      <a:pt x="1613" y="1002"/>
                    </a:lnTo>
                    <a:lnTo>
                      <a:pt x="1613" y="1039"/>
                    </a:lnTo>
                    <a:lnTo>
                      <a:pt x="1616" y="1039"/>
                    </a:lnTo>
                    <a:lnTo>
                      <a:pt x="1616" y="1049"/>
                    </a:lnTo>
                    <a:lnTo>
                      <a:pt x="1620" y="1049"/>
                    </a:lnTo>
                    <a:lnTo>
                      <a:pt x="1620" y="1065"/>
                    </a:lnTo>
                    <a:lnTo>
                      <a:pt x="1625" y="1065"/>
                    </a:lnTo>
                    <a:lnTo>
                      <a:pt x="1625" y="1073"/>
                    </a:lnTo>
                    <a:lnTo>
                      <a:pt x="1648" y="1073"/>
                    </a:lnTo>
                    <a:lnTo>
                      <a:pt x="1648" y="1084"/>
                    </a:lnTo>
                    <a:lnTo>
                      <a:pt x="1702" y="1084"/>
                    </a:lnTo>
                    <a:lnTo>
                      <a:pt x="1702" y="1094"/>
                    </a:lnTo>
                    <a:lnTo>
                      <a:pt x="1712" y="1094"/>
                    </a:lnTo>
                    <a:lnTo>
                      <a:pt x="1712" y="1104"/>
                    </a:lnTo>
                    <a:lnTo>
                      <a:pt x="1719" y="1104"/>
                    </a:lnTo>
                    <a:lnTo>
                      <a:pt x="1719" y="1117"/>
                    </a:lnTo>
                    <a:lnTo>
                      <a:pt x="1733" y="1117"/>
                    </a:lnTo>
                    <a:lnTo>
                      <a:pt x="1733" y="1127"/>
                    </a:lnTo>
                    <a:lnTo>
                      <a:pt x="1748" y="1127"/>
                    </a:lnTo>
                    <a:lnTo>
                      <a:pt x="1748" y="1137"/>
                    </a:lnTo>
                    <a:lnTo>
                      <a:pt x="1749" y="1137"/>
                    </a:lnTo>
                    <a:lnTo>
                      <a:pt x="1749" y="1148"/>
                    </a:lnTo>
                    <a:lnTo>
                      <a:pt x="1750" y="1148"/>
                    </a:lnTo>
                    <a:lnTo>
                      <a:pt x="1750" y="1158"/>
                    </a:lnTo>
                    <a:lnTo>
                      <a:pt x="1758" y="1158"/>
                    </a:lnTo>
                    <a:lnTo>
                      <a:pt x="1758" y="1169"/>
                    </a:lnTo>
                    <a:lnTo>
                      <a:pt x="1763" y="1169"/>
                    </a:lnTo>
                    <a:lnTo>
                      <a:pt x="1763" y="1181"/>
                    </a:lnTo>
                    <a:lnTo>
                      <a:pt x="1776" y="1181"/>
                    </a:lnTo>
                    <a:lnTo>
                      <a:pt x="1776" y="1193"/>
                    </a:lnTo>
                    <a:lnTo>
                      <a:pt x="1906" y="1193"/>
                    </a:lnTo>
                    <a:lnTo>
                      <a:pt x="1906" y="1206"/>
                    </a:lnTo>
                    <a:lnTo>
                      <a:pt x="1968" y="1206"/>
                    </a:lnTo>
                    <a:lnTo>
                      <a:pt x="1968" y="1217"/>
                    </a:lnTo>
                    <a:lnTo>
                      <a:pt x="1982" y="1217"/>
                    </a:lnTo>
                    <a:lnTo>
                      <a:pt x="1982" y="1231"/>
                    </a:lnTo>
                    <a:lnTo>
                      <a:pt x="2005" y="1231"/>
                    </a:lnTo>
                    <a:lnTo>
                      <a:pt x="2005" y="1245"/>
                    </a:lnTo>
                    <a:lnTo>
                      <a:pt x="2010" y="1245"/>
                    </a:lnTo>
                    <a:lnTo>
                      <a:pt x="2010" y="1260"/>
                    </a:lnTo>
                    <a:lnTo>
                      <a:pt x="2022" y="1260"/>
                    </a:lnTo>
                    <a:lnTo>
                      <a:pt x="2022" y="1282"/>
                    </a:lnTo>
                    <a:lnTo>
                      <a:pt x="2134" y="1282"/>
                    </a:lnTo>
                    <a:lnTo>
                      <a:pt x="2134" y="1310"/>
                    </a:lnTo>
                    <a:lnTo>
                      <a:pt x="2223" y="1310"/>
                    </a:lnTo>
                    <a:lnTo>
                      <a:pt x="2223" y="1337"/>
                    </a:lnTo>
                    <a:lnTo>
                      <a:pt x="2742" y="1337"/>
                    </a:lnTo>
                    <a:lnTo>
                      <a:pt x="2742" y="1566"/>
                    </a:lnTo>
                  </a:path>
                </a:pathLst>
              </a:custGeom>
              <a:ln w="19050">
                <a:solidFill>
                  <a:schemeClr val="accent3"/>
                </a:solidFill>
                <a:headEnd/>
                <a:tailEnd/>
              </a:ln>
            </p:spPr>
            <p:style>
              <a:lnRef idx="1">
                <a:schemeClr val="accent2"/>
              </a:lnRef>
              <a:fillRef idx="0">
                <a:schemeClr val="accent2"/>
              </a:fillRef>
              <a:effectRef idx="0">
                <a:schemeClr val="accent2"/>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grpSp>
      <p:grpSp>
        <p:nvGrpSpPr>
          <p:cNvPr id="912" name="Group 911">
            <a:extLst>
              <a:ext uri="{FF2B5EF4-FFF2-40B4-BE49-F238E27FC236}">
                <a16:creationId xmlns:a16="http://schemas.microsoft.com/office/drawing/2014/main" id="{9720D919-0A81-41D8-BD22-616BFC3D6138}"/>
              </a:ext>
            </a:extLst>
          </p:cNvPr>
          <p:cNvGrpSpPr/>
          <p:nvPr/>
        </p:nvGrpSpPr>
        <p:grpSpPr>
          <a:xfrm>
            <a:off x="8419187" y="1863912"/>
            <a:ext cx="2592327" cy="2069133"/>
            <a:chOff x="2300288" y="996950"/>
            <a:chExt cx="3906838" cy="2081212"/>
          </a:xfrm>
        </p:grpSpPr>
        <p:sp>
          <p:nvSpPr>
            <p:cNvPr id="913" name="Freeform 6">
              <a:extLst>
                <a:ext uri="{FF2B5EF4-FFF2-40B4-BE49-F238E27FC236}">
                  <a16:creationId xmlns:a16="http://schemas.microsoft.com/office/drawing/2014/main" id="{A644B1C5-7770-40DD-88FE-82E199CCA361}"/>
                </a:ext>
              </a:extLst>
            </p:cNvPr>
            <p:cNvSpPr>
              <a:spLocks/>
            </p:cNvSpPr>
            <p:nvPr/>
          </p:nvSpPr>
          <p:spPr bwMode="auto">
            <a:xfrm>
              <a:off x="2300288" y="996950"/>
              <a:ext cx="3879850" cy="2058987"/>
            </a:xfrm>
            <a:custGeom>
              <a:avLst/>
              <a:gdLst>
                <a:gd name="T0" fmla="*/ 121 w 2444"/>
                <a:gd name="T1" fmla="*/ 13 h 1297"/>
                <a:gd name="T2" fmla="*/ 149 w 2444"/>
                <a:gd name="T3" fmla="*/ 21 h 1297"/>
                <a:gd name="T4" fmla="*/ 159 w 2444"/>
                <a:gd name="T5" fmla="*/ 48 h 1297"/>
                <a:gd name="T6" fmla="*/ 165 w 2444"/>
                <a:gd name="T7" fmla="*/ 59 h 1297"/>
                <a:gd name="T8" fmla="*/ 171 w 2444"/>
                <a:gd name="T9" fmla="*/ 79 h 1297"/>
                <a:gd name="T10" fmla="*/ 182 w 2444"/>
                <a:gd name="T11" fmla="*/ 93 h 1297"/>
                <a:gd name="T12" fmla="*/ 186 w 2444"/>
                <a:gd name="T13" fmla="*/ 116 h 1297"/>
                <a:gd name="T14" fmla="*/ 202 w 2444"/>
                <a:gd name="T15" fmla="*/ 126 h 1297"/>
                <a:gd name="T16" fmla="*/ 223 w 2444"/>
                <a:gd name="T17" fmla="*/ 150 h 1297"/>
                <a:gd name="T18" fmla="*/ 246 w 2444"/>
                <a:gd name="T19" fmla="*/ 162 h 1297"/>
                <a:gd name="T20" fmla="*/ 268 w 2444"/>
                <a:gd name="T21" fmla="*/ 185 h 1297"/>
                <a:gd name="T22" fmla="*/ 300 w 2444"/>
                <a:gd name="T23" fmla="*/ 195 h 1297"/>
                <a:gd name="T24" fmla="*/ 345 w 2444"/>
                <a:gd name="T25" fmla="*/ 220 h 1297"/>
                <a:gd name="T26" fmla="*/ 372 w 2444"/>
                <a:gd name="T27" fmla="*/ 243 h 1297"/>
                <a:gd name="T28" fmla="*/ 377 w 2444"/>
                <a:gd name="T29" fmla="*/ 264 h 1297"/>
                <a:gd name="T30" fmla="*/ 404 w 2444"/>
                <a:gd name="T31" fmla="*/ 278 h 1297"/>
                <a:gd name="T32" fmla="*/ 444 w 2444"/>
                <a:gd name="T33" fmla="*/ 323 h 1297"/>
                <a:gd name="T34" fmla="*/ 529 w 2444"/>
                <a:gd name="T35" fmla="*/ 334 h 1297"/>
                <a:gd name="T36" fmla="*/ 592 w 2444"/>
                <a:gd name="T37" fmla="*/ 358 h 1297"/>
                <a:gd name="T38" fmla="*/ 611 w 2444"/>
                <a:gd name="T39" fmla="*/ 369 h 1297"/>
                <a:gd name="T40" fmla="*/ 617 w 2444"/>
                <a:gd name="T41" fmla="*/ 392 h 1297"/>
                <a:gd name="T42" fmla="*/ 705 w 2444"/>
                <a:gd name="T43" fmla="*/ 404 h 1297"/>
                <a:gd name="T44" fmla="*/ 708 w 2444"/>
                <a:gd name="T45" fmla="*/ 427 h 1297"/>
                <a:gd name="T46" fmla="*/ 747 w 2444"/>
                <a:gd name="T47" fmla="*/ 438 h 1297"/>
                <a:gd name="T48" fmla="*/ 757 w 2444"/>
                <a:gd name="T49" fmla="*/ 461 h 1297"/>
                <a:gd name="T50" fmla="*/ 774 w 2444"/>
                <a:gd name="T51" fmla="*/ 473 h 1297"/>
                <a:gd name="T52" fmla="*/ 789 w 2444"/>
                <a:gd name="T53" fmla="*/ 521 h 1297"/>
                <a:gd name="T54" fmla="*/ 805 w 2444"/>
                <a:gd name="T55" fmla="*/ 531 h 1297"/>
                <a:gd name="T56" fmla="*/ 807 w 2444"/>
                <a:gd name="T57" fmla="*/ 553 h 1297"/>
                <a:gd name="T58" fmla="*/ 819 w 2444"/>
                <a:gd name="T59" fmla="*/ 580 h 1297"/>
                <a:gd name="T60" fmla="*/ 846 w 2444"/>
                <a:gd name="T61" fmla="*/ 601 h 1297"/>
                <a:gd name="T62" fmla="*/ 896 w 2444"/>
                <a:gd name="T63" fmla="*/ 613 h 1297"/>
                <a:gd name="T64" fmla="*/ 1007 w 2444"/>
                <a:gd name="T65" fmla="*/ 637 h 1297"/>
                <a:gd name="T66" fmla="*/ 1012 w 2444"/>
                <a:gd name="T67" fmla="*/ 649 h 1297"/>
                <a:gd name="T68" fmla="*/ 1029 w 2444"/>
                <a:gd name="T69" fmla="*/ 672 h 1297"/>
                <a:gd name="T70" fmla="*/ 1042 w 2444"/>
                <a:gd name="T71" fmla="*/ 685 h 1297"/>
                <a:gd name="T72" fmla="*/ 1064 w 2444"/>
                <a:gd name="T73" fmla="*/ 719 h 1297"/>
                <a:gd name="T74" fmla="*/ 1099 w 2444"/>
                <a:gd name="T75" fmla="*/ 730 h 1297"/>
                <a:gd name="T76" fmla="*/ 1139 w 2444"/>
                <a:gd name="T77" fmla="*/ 755 h 1297"/>
                <a:gd name="T78" fmla="*/ 1168 w 2444"/>
                <a:gd name="T79" fmla="*/ 767 h 1297"/>
                <a:gd name="T80" fmla="*/ 1172 w 2444"/>
                <a:gd name="T81" fmla="*/ 789 h 1297"/>
                <a:gd name="T82" fmla="*/ 1202 w 2444"/>
                <a:gd name="T83" fmla="*/ 803 h 1297"/>
                <a:gd name="T84" fmla="*/ 1211 w 2444"/>
                <a:gd name="T85" fmla="*/ 836 h 1297"/>
                <a:gd name="T86" fmla="*/ 1242 w 2444"/>
                <a:gd name="T87" fmla="*/ 848 h 1297"/>
                <a:gd name="T88" fmla="*/ 1268 w 2444"/>
                <a:gd name="T89" fmla="*/ 874 h 1297"/>
                <a:gd name="T90" fmla="*/ 1317 w 2444"/>
                <a:gd name="T91" fmla="*/ 886 h 1297"/>
                <a:gd name="T92" fmla="*/ 1327 w 2444"/>
                <a:gd name="T93" fmla="*/ 923 h 1297"/>
                <a:gd name="T94" fmla="*/ 1370 w 2444"/>
                <a:gd name="T95" fmla="*/ 935 h 1297"/>
                <a:gd name="T96" fmla="*/ 1371 w 2444"/>
                <a:gd name="T97" fmla="*/ 962 h 1297"/>
                <a:gd name="T98" fmla="*/ 1409 w 2444"/>
                <a:gd name="T99" fmla="*/ 987 h 1297"/>
                <a:gd name="T100" fmla="*/ 1465 w 2444"/>
                <a:gd name="T101" fmla="*/ 998 h 1297"/>
                <a:gd name="T102" fmla="*/ 1474 w 2444"/>
                <a:gd name="T103" fmla="*/ 1025 h 1297"/>
                <a:gd name="T104" fmla="*/ 1518 w 2444"/>
                <a:gd name="T105" fmla="*/ 1039 h 1297"/>
                <a:gd name="T106" fmla="*/ 1563 w 2444"/>
                <a:gd name="T107" fmla="*/ 1062 h 1297"/>
                <a:gd name="T108" fmla="*/ 1606 w 2444"/>
                <a:gd name="T109" fmla="*/ 1078 h 1297"/>
                <a:gd name="T110" fmla="*/ 1615 w 2444"/>
                <a:gd name="T111" fmla="*/ 1104 h 1297"/>
                <a:gd name="T112" fmla="*/ 1635 w 2444"/>
                <a:gd name="T113" fmla="*/ 1122 h 1297"/>
                <a:gd name="T114" fmla="*/ 1669 w 2444"/>
                <a:gd name="T115" fmla="*/ 1158 h 1297"/>
                <a:gd name="T116" fmla="*/ 1923 w 2444"/>
                <a:gd name="T117" fmla="*/ 1176 h 1297"/>
                <a:gd name="T118" fmla="*/ 1948 w 2444"/>
                <a:gd name="T119" fmla="*/ 1212 h 1297"/>
                <a:gd name="T120" fmla="*/ 2017 w 2444"/>
                <a:gd name="T121" fmla="*/ 1234 h 1297"/>
                <a:gd name="T122" fmla="*/ 2169 w 2444"/>
                <a:gd name="T123" fmla="*/ 1297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4" h="1297">
                  <a:moveTo>
                    <a:pt x="0" y="0"/>
                  </a:moveTo>
                  <a:lnTo>
                    <a:pt x="121" y="0"/>
                  </a:lnTo>
                  <a:lnTo>
                    <a:pt x="121" y="13"/>
                  </a:lnTo>
                  <a:lnTo>
                    <a:pt x="146" y="13"/>
                  </a:lnTo>
                  <a:lnTo>
                    <a:pt x="146" y="21"/>
                  </a:lnTo>
                  <a:lnTo>
                    <a:pt x="149" y="21"/>
                  </a:lnTo>
                  <a:lnTo>
                    <a:pt x="149" y="35"/>
                  </a:lnTo>
                  <a:lnTo>
                    <a:pt x="159" y="35"/>
                  </a:lnTo>
                  <a:lnTo>
                    <a:pt x="159" y="48"/>
                  </a:lnTo>
                  <a:lnTo>
                    <a:pt x="162" y="48"/>
                  </a:lnTo>
                  <a:lnTo>
                    <a:pt x="162" y="59"/>
                  </a:lnTo>
                  <a:lnTo>
                    <a:pt x="165" y="59"/>
                  </a:lnTo>
                  <a:lnTo>
                    <a:pt x="165" y="69"/>
                  </a:lnTo>
                  <a:lnTo>
                    <a:pt x="171" y="69"/>
                  </a:lnTo>
                  <a:lnTo>
                    <a:pt x="171" y="79"/>
                  </a:lnTo>
                  <a:lnTo>
                    <a:pt x="177" y="79"/>
                  </a:lnTo>
                  <a:lnTo>
                    <a:pt x="177" y="93"/>
                  </a:lnTo>
                  <a:lnTo>
                    <a:pt x="182" y="93"/>
                  </a:lnTo>
                  <a:lnTo>
                    <a:pt x="182" y="104"/>
                  </a:lnTo>
                  <a:lnTo>
                    <a:pt x="186" y="104"/>
                  </a:lnTo>
                  <a:lnTo>
                    <a:pt x="186" y="116"/>
                  </a:lnTo>
                  <a:lnTo>
                    <a:pt x="187" y="116"/>
                  </a:lnTo>
                  <a:lnTo>
                    <a:pt x="187" y="126"/>
                  </a:lnTo>
                  <a:lnTo>
                    <a:pt x="202" y="126"/>
                  </a:lnTo>
                  <a:lnTo>
                    <a:pt x="202" y="138"/>
                  </a:lnTo>
                  <a:lnTo>
                    <a:pt x="223" y="138"/>
                  </a:lnTo>
                  <a:lnTo>
                    <a:pt x="223" y="150"/>
                  </a:lnTo>
                  <a:lnTo>
                    <a:pt x="236" y="150"/>
                  </a:lnTo>
                  <a:lnTo>
                    <a:pt x="236" y="162"/>
                  </a:lnTo>
                  <a:lnTo>
                    <a:pt x="246" y="162"/>
                  </a:lnTo>
                  <a:lnTo>
                    <a:pt x="246" y="174"/>
                  </a:lnTo>
                  <a:lnTo>
                    <a:pt x="268" y="174"/>
                  </a:lnTo>
                  <a:lnTo>
                    <a:pt x="268" y="185"/>
                  </a:lnTo>
                  <a:lnTo>
                    <a:pt x="289" y="185"/>
                  </a:lnTo>
                  <a:lnTo>
                    <a:pt x="289" y="195"/>
                  </a:lnTo>
                  <a:lnTo>
                    <a:pt x="300" y="195"/>
                  </a:lnTo>
                  <a:lnTo>
                    <a:pt x="300" y="208"/>
                  </a:lnTo>
                  <a:lnTo>
                    <a:pt x="345" y="208"/>
                  </a:lnTo>
                  <a:lnTo>
                    <a:pt x="345" y="220"/>
                  </a:lnTo>
                  <a:lnTo>
                    <a:pt x="353" y="220"/>
                  </a:lnTo>
                  <a:lnTo>
                    <a:pt x="353" y="243"/>
                  </a:lnTo>
                  <a:lnTo>
                    <a:pt x="372" y="243"/>
                  </a:lnTo>
                  <a:lnTo>
                    <a:pt x="372" y="254"/>
                  </a:lnTo>
                  <a:lnTo>
                    <a:pt x="377" y="254"/>
                  </a:lnTo>
                  <a:lnTo>
                    <a:pt x="377" y="264"/>
                  </a:lnTo>
                  <a:lnTo>
                    <a:pt x="399" y="264"/>
                  </a:lnTo>
                  <a:lnTo>
                    <a:pt x="399" y="278"/>
                  </a:lnTo>
                  <a:lnTo>
                    <a:pt x="404" y="278"/>
                  </a:lnTo>
                  <a:lnTo>
                    <a:pt x="404" y="312"/>
                  </a:lnTo>
                  <a:lnTo>
                    <a:pt x="444" y="312"/>
                  </a:lnTo>
                  <a:lnTo>
                    <a:pt x="444" y="323"/>
                  </a:lnTo>
                  <a:lnTo>
                    <a:pt x="504" y="323"/>
                  </a:lnTo>
                  <a:lnTo>
                    <a:pt x="504" y="334"/>
                  </a:lnTo>
                  <a:lnTo>
                    <a:pt x="529" y="334"/>
                  </a:lnTo>
                  <a:lnTo>
                    <a:pt x="529" y="346"/>
                  </a:lnTo>
                  <a:lnTo>
                    <a:pt x="592" y="346"/>
                  </a:lnTo>
                  <a:lnTo>
                    <a:pt x="592" y="358"/>
                  </a:lnTo>
                  <a:lnTo>
                    <a:pt x="607" y="358"/>
                  </a:lnTo>
                  <a:lnTo>
                    <a:pt x="607" y="369"/>
                  </a:lnTo>
                  <a:lnTo>
                    <a:pt x="611" y="369"/>
                  </a:lnTo>
                  <a:lnTo>
                    <a:pt x="611" y="379"/>
                  </a:lnTo>
                  <a:lnTo>
                    <a:pt x="617" y="379"/>
                  </a:lnTo>
                  <a:lnTo>
                    <a:pt x="617" y="392"/>
                  </a:lnTo>
                  <a:lnTo>
                    <a:pt x="658" y="392"/>
                  </a:lnTo>
                  <a:lnTo>
                    <a:pt x="658" y="404"/>
                  </a:lnTo>
                  <a:lnTo>
                    <a:pt x="705" y="404"/>
                  </a:lnTo>
                  <a:lnTo>
                    <a:pt x="705" y="414"/>
                  </a:lnTo>
                  <a:lnTo>
                    <a:pt x="708" y="414"/>
                  </a:lnTo>
                  <a:lnTo>
                    <a:pt x="708" y="427"/>
                  </a:lnTo>
                  <a:lnTo>
                    <a:pt x="739" y="427"/>
                  </a:lnTo>
                  <a:lnTo>
                    <a:pt x="739" y="438"/>
                  </a:lnTo>
                  <a:lnTo>
                    <a:pt x="747" y="438"/>
                  </a:lnTo>
                  <a:lnTo>
                    <a:pt x="747" y="449"/>
                  </a:lnTo>
                  <a:lnTo>
                    <a:pt x="757" y="449"/>
                  </a:lnTo>
                  <a:lnTo>
                    <a:pt x="757" y="461"/>
                  </a:lnTo>
                  <a:lnTo>
                    <a:pt x="762" y="461"/>
                  </a:lnTo>
                  <a:lnTo>
                    <a:pt x="762" y="473"/>
                  </a:lnTo>
                  <a:lnTo>
                    <a:pt x="774" y="473"/>
                  </a:lnTo>
                  <a:lnTo>
                    <a:pt x="774" y="486"/>
                  </a:lnTo>
                  <a:lnTo>
                    <a:pt x="789" y="486"/>
                  </a:lnTo>
                  <a:lnTo>
                    <a:pt x="789" y="521"/>
                  </a:lnTo>
                  <a:lnTo>
                    <a:pt x="804" y="521"/>
                  </a:lnTo>
                  <a:lnTo>
                    <a:pt x="804" y="531"/>
                  </a:lnTo>
                  <a:lnTo>
                    <a:pt x="805" y="531"/>
                  </a:lnTo>
                  <a:lnTo>
                    <a:pt x="805" y="543"/>
                  </a:lnTo>
                  <a:lnTo>
                    <a:pt x="807" y="543"/>
                  </a:lnTo>
                  <a:lnTo>
                    <a:pt x="807" y="553"/>
                  </a:lnTo>
                  <a:lnTo>
                    <a:pt x="810" y="553"/>
                  </a:lnTo>
                  <a:lnTo>
                    <a:pt x="810" y="580"/>
                  </a:lnTo>
                  <a:lnTo>
                    <a:pt x="819" y="580"/>
                  </a:lnTo>
                  <a:lnTo>
                    <a:pt x="819" y="590"/>
                  </a:lnTo>
                  <a:lnTo>
                    <a:pt x="846" y="590"/>
                  </a:lnTo>
                  <a:lnTo>
                    <a:pt x="846" y="601"/>
                  </a:lnTo>
                  <a:lnTo>
                    <a:pt x="874" y="601"/>
                  </a:lnTo>
                  <a:lnTo>
                    <a:pt x="874" y="613"/>
                  </a:lnTo>
                  <a:lnTo>
                    <a:pt x="896" y="613"/>
                  </a:lnTo>
                  <a:lnTo>
                    <a:pt x="896" y="626"/>
                  </a:lnTo>
                  <a:lnTo>
                    <a:pt x="1007" y="626"/>
                  </a:lnTo>
                  <a:lnTo>
                    <a:pt x="1007" y="637"/>
                  </a:lnTo>
                  <a:lnTo>
                    <a:pt x="1009" y="637"/>
                  </a:lnTo>
                  <a:lnTo>
                    <a:pt x="1009" y="649"/>
                  </a:lnTo>
                  <a:lnTo>
                    <a:pt x="1012" y="649"/>
                  </a:lnTo>
                  <a:lnTo>
                    <a:pt x="1012" y="660"/>
                  </a:lnTo>
                  <a:lnTo>
                    <a:pt x="1029" y="660"/>
                  </a:lnTo>
                  <a:lnTo>
                    <a:pt x="1029" y="672"/>
                  </a:lnTo>
                  <a:lnTo>
                    <a:pt x="1040" y="672"/>
                  </a:lnTo>
                  <a:lnTo>
                    <a:pt x="1040" y="685"/>
                  </a:lnTo>
                  <a:lnTo>
                    <a:pt x="1042" y="685"/>
                  </a:lnTo>
                  <a:lnTo>
                    <a:pt x="1042" y="709"/>
                  </a:lnTo>
                  <a:lnTo>
                    <a:pt x="1064" y="709"/>
                  </a:lnTo>
                  <a:lnTo>
                    <a:pt x="1064" y="719"/>
                  </a:lnTo>
                  <a:lnTo>
                    <a:pt x="1098" y="719"/>
                  </a:lnTo>
                  <a:lnTo>
                    <a:pt x="1098" y="730"/>
                  </a:lnTo>
                  <a:lnTo>
                    <a:pt x="1099" y="730"/>
                  </a:lnTo>
                  <a:lnTo>
                    <a:pt x="1099" y="744"/>
                  </a:lnTo>
                  <a:lnTo>
                    <a:pt x="1139" y="744"/>
                  </a:lnTo>
                  <a:lnTo>
                    <a:pt x="1139" y="755"/>
                  </a:lnTo>
                  <a:lnTo>
                    <a:pt x="1151" y="755"/>
                  </a:lnTo>
                  <a:lnTo>
                    <a:pt x="1151" y="767"/>
                  </a:lnTo>
                  <a:lnTo>
                    <a:pt x="1168" y="767"/>
                  </a:lnTo>
                  <a:lnTo>
                    <a:pt x="1168" y="777"/>
                  </a:lnTo>
                  <a:lnTo>
                    <a:pt x="1172" y="777"/>
                  </a:lnTo>
                  <a:lnTo>
                    <a:pt x="1172" y="789"/>
                  </a:lnTo>
                  <a:lnTo>
                    <a:pt x="1183" y="789"/>
                  </a:lnTo>
                  <a:lnTo>
                    <a:pt x="1183" y="803"/>
                  </a:lnTo>
                  <a:lnTo>
                    <a:pt x="1202" y="803"/>
                  </a:lnTo>
                  <a:lnTo>
                    <a:pt x="1202" y="814"/>
                  </a:lnTo>
                  <a:lnTo>
                    <a:pt x="1211" y="814"/>
                  </a:lnTo>
                  <a:lnTo>
                    <a:pt x="1211" y="836"/>
                  </a:lnTo>
                  <a:lnTo>
                    <a:pt x="1232" y="836"/>
                  </a:lnTo>
                  <a:lnTo>
                    <a:pt x="1232" y="848"/>
                  </a:lnTo>
                  <a:lnTo>
                    <a:pt x="1242" y="848"/>
                  </a:lnTo>
                  <a:lnTo>
                    <a:pt x="1242" y="861"/>
                  </a:lnTo>
                  <a:lnTo>
                    <a:pt x="1268" y="861"/>
                  </a:lnTo>
                  <a:lnTo>
                    <a:pt x="1268" y="874"/>
                  </a:lnTo>
                  <a:lnTo>
                    <a:pt x="1271" y="874"/>
                  </a:lnTo>
                  <a:lnTo>
                    <a:pt x="1271" y="886"/>
                  </a:lnTo>
                  <a:lnTo>
                    <a:pt x="1317" y="886"/>
                  </a:lnTo>
                  <a:lnTo>
                    <a:pt x="1317" y="899"/>
                  </a:lnTo>
                  <a:lnTo>
                    <a:pt x="1327" y="899"/>
                  </a:lnTo>
                  <a:lnTo>
                    <a:pt x="1327" y="923"/>
                  </a:lnTo>
                  <a:lnTo>
                    <a:pt x="1360" y="923"/>
                  </a:lnTo>
                  <a:lnTo>
                    <a:pt x="1360" y="935"/>
                  </a:lnTo>
                  <a:lnTo>
                    <a:pt x="1370" y="935"/>
                  </a:lnTo>
                  <a:lnTo>
                    <a:pt x="1370" y="948"/>
                  </a:lnTo>
                  <a:lnTo>
                    <a:pt x="1371" y="948"/>
                  </a:lnTo>
                  <a:lnTo>
                    <a:pt x="1371" y="962"/>
                  </a:lnTo>
                  <a:lnTo>
                    <a:pt x="1409" y="962"/>
                  </a:lnTo>
                  <a:lnTo>
                    <a:pt x="1409" y="974"/>
                  </a:lnTo>
                  <a:lnTo>
                    <a:pt x="1409" y="987"/>
                  </a:lnTo>
                  <a:lnTo>
                    <a:pt x="1411" y="987"/>
                  </a:lnTo>
                  <a:lnTo>
                    <a:pt x="1411" y="998"/>
                  </a:lnTo>
                  <a:lnTo>
                    <a:pt x="1465" y="998"/>
                  </a:lnTo>
                  <a:lnTo>
                    <a:pt x="1465" y="1012"/>
                  </a:lnTo>
                  <a:lnTo>
                    <a:pt x="1474" y="1012"/>
                  </a:lnTo>
                  <a:lnTo>
                    <a:pt x="1474" y="1025"/>
                  </a:lnTo>
                  <a:lnTo>
                    <a:pt x="1514" y="1025"/>
                  </a:lnTo>
                  <a:lnTo>
                    <a:pt x="1514" y="1039"/>
                  </a:lnTo>
                  <a:lnTo>
                    <a:pt x="1518" y="1039"/>
                  </a:lnTo>
                  <a:lnTo>
                    <a:pt x="1518" y="1050"/>
                  </a:lnTo>
                  <a:lnTo>
                    <a:pt x="1563" y="1050"/>
                  </a:lnTo>
                  <a:lnTo>
                    <a:pt x="1563" y="1062"/>
                  </a:lnTo>
                  <a:lnTo>
                    <a:pt x="1593" y="1062"/>
                  </a:lnTo>
                  <a:lnTo>
                    <a:pt x="1593" y="1078"/>
                  </a:lnTo>
                  <a:lnTo>
                    <a:pt x="1606" y="1078"/>
                  </a:lnTo>
                  <a:lnTo>
                    <a:pt x="1606" y="1089"/>
                  </a:lnTo>
                  <a:lnTo>
                    <a:pt x="1615" y="1089"/>
                  </a:lnTo>
                  <a:lnTo>
                    <a:pt x="1615" y="1104"/>
                  </a:lnTo>
                  <a:lnTo>
                    <a:pt x="1633" y="1104"/>
                  </a:lnTo>
                  <a:lnTo>
                    <a:pt x="1633" y="1122"/>
                  </a:lnTo>
                  <a:lnTo>
                    <a:pt x="1635" y="1122"/>
                  </a:lnTo>
                  <a:lnTo>
                    <a:pt x="1635" y="1139"/>
                  </a:lnTo>
                  <a:lnTo>
                    <a:pt x="1669" y="1139"/>
                  </a:lnTo>
                  <a:lnTo>
                    <a:pt x="1669" y="1158"/>
                  </a:lnTo>
                  <a:lnTo>
                    <a:pt x="1913" y="1158"/>
                  </a:lnTo>
                  <a:lnTo>
                    <a:pt x="1913" y="1176"/>
                  </a:lnTo>
                  <a:lnTo>
                    <a:pt x="1923" y="1176"/>
                  </a:lnTo>
                  <a:lnTo>
                    <a:pt x="1923" y="1196"/>
                  </a:lnTo>
                  <a:lnTo>
                    <a:pt x="1948" y="1196"/>
                  </a:lnTo>
                  <a:lnTo>
                    <a:pt x="1948" y="1212"/>
                  </a:lnTo>
                  <a:lnTo>
                    <a:pt x="1973" y="1212"/>
                  </a:lnTo>
                  <a:lnTo>
                    <a:pt x="1973" y="1234"/>
                  </a:lnTo>
                  <a:lnTo>
                    <a:pt x="2017" y="1234"/>
                  </a:lnTo>
                  <a:lnTo>
                    <a:pt x="2017" y="1258"/>
                  </a:lnTo>
                  <a:lnTo>
                    <a:pt x="2169" y="1260"/>
                  </a:lnTo>
                  <a:lnTo>
                    <a:pt x="2169" y="1297"/>
                  </a:lnTo>
                  <a:lnTo>
                    <a:pt x="2444" y="1297"/>
                  </a:lnTo>
                </a:path>
              </a:pathLst>
            </a:cu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14" name="Line 7">
              <a:extLst>
                <a:ext uri="{FF2B5EF4-FFF2-40B4-BE49-F238E27FC236}">
                  <a16:creationId xmlns:a16="http://schemas.microsoft.com/office/drawing/2014/main" id="{BE8591DB-DC30-4C4B-A203-B4D7BA5C5BB8}"/>
                </a:ext>
              </a:extLst>
            </p:cNvPr>
            <p:cNvSpPr>
              <a:spLocks noChangeShapeType="1"/>
            </p:cNvSpPr>
            <p:nvPr/>
          </p:nvSpPr>
          <p:spPr bwMode="auto">
            <a:xfrm>
              <a:off x="6161088" y="3055938"/>
              <a:ext cx="460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15" name="Line 8">
              <a:extLst>
                <a:ext uri="{FF2B5EF4-FFF2-40B4-BE49-F238E27FC236}">
                  <a16:creationId xmlns:a16="http://schemas.microsoft.com/office/drawing/2014/main" id="{E5ACC9C1-4DEB-45EF-A1A5-13986C445046}"/>
                </a:ext>
              </a:extLst>
            </p:cNvPr>
            <p:cNvSpPr>
              <a:spLocks noChangeShapeType="1"/>
            </p:cNvSpPr>
            <p:nvPr/>
          </p:nvSpPr>
          <p:spPr bwMode="auto">
            <a:xfrm>
              <a:off x="6184900" y="3032125"/>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16" name="Line 117">
              <a:extLst>
                <a:ext uri="{FF2B5EF4-FFF2-40B4-BE49-F238E27FC236}">
                  <a16:creationId xmlns:a16="http://schemas.microsoft.com/office/drawing/2014/main" id="{A3DB6E1E-BB61-470A-AA54-B7FEBAA55936}"/>
                </a:ext>
              </a:extLst>
            </p:cNvPr>
            <p:cNvSpPr>
              <a:spLocks noChangeShapeType="1"/>
            </p:cNvSpPr>
            <p:nvPr/>
          </p:nvSpPr>
          <p:spPr bwMode="auto">
            <a:xfrm>
              <a:off x="6129338" y="3055938"/>
              <a:ext cx="34925"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17" name="Line 118">
              <a:extLst>
                <a:ext uri="{FF2B5EF4-FFF2-40B4-BE49-F238E27FC236}">
                  <a16:creationId xmlns:a16="http://schemas.microsoft.com/office/drawing/2014/main" id="{516B583A-9263-4C29-906C-AB13C7218121}"/>
                </a:ext>
              </a:extLst>
            </p:cNvPr>
            <p:cNvSpPr>
              <a:spLocks noChangeShapeType="1"/>
            </p:cNvSpPr>
            <p:nvPr/>
          </p:nvSpPr>
          <p:spPr bwMode="auto">
            <a:xfrm>
              <a:off x="6146800" y="3032125"/>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18" name="Line 119">
              <a:extLst>
                <a:ext uri="{FF2B5EF4-FFF2-40B4-BE49-F238E27FC236}">
                  <a16:creationId xmlns:a16="http://schemas.microsoft.com/office/drawing/2014/main" id="{6217E785-AC58-4EC6-B6C7-3A3CF59F319F}"/>
                </a:ext>
              </a:extLst>
            </p:cNvPr>
            <p:cNvSpPr>
              <a:spLocks noChangeShapeType="1"/>
            </p:cNvSpPr>
            <p:nvPr/>
          </p:nvSpPr>
          <p:spPr bwMode="auto">
            <a:xfrm>
              <a:off x="6122988" y="3055938"/>
              <a:ext cx="3651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19" name="Line 120">
              <a:extLst>
                <a:ext uri="{FF2B5EF4-FFF2-40B4-BE49-F238E27FC236}">
                  <a16:creationId xmlns:a16="http://schemas.microsoft.com/office/drawing/2014/main" id="{58E0E5E2-69E0-4710-B58C-FC0AD48F78F3}"/>
                </a:ext>
              </a:extLst>
            </p:cNvPr>
            <p:cNvSpPr>
              <a:spLocks noChangeShapeType="1"/>
            </p:cNvSpPr>
            <p:nvPr/>
          </p:nvSpPr>
          <p:spPr bwMode="auto">
            <a:xfrm>
              <a:off x="6140450" y="3032125"/>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0" name="Line 121">
              <a:extLst>
                <a:ext uri="{FF2B5EF4-FFF2-40B4-BE49-F238E27FC236}">
                  <a16:creationId xmlns:a16="http://schemas.microsoft.com/office/drawing/2014/main" id="{E1F5DD97-9217-4CBF-AD28-F7FFD9B08FCC}"/>
                </a:ext>
              </a:extLst>
            </p:cNvPr>
            <p:cNvSpPr>
              <a:spLocks noChangeShapeType="1"/>
            </p:cNvSpPr>
            <p:nvPr/>
          </p:nvSpPr>
          <p:spPr bwMode="auto">
            <a:xfrm>
              <a:off x="6030913" y="3055938"/>
              <a:ext cx="3651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1" name="Line 122">
              <a:extLst>
                <a:ext uri="{FF2B5EF4-FFF2-40B4-BE49-F238E27FC236}">
                  <a16:creationId xmlns:a16="http://schemas.microsoft.com/office/drawing/2014/main" id="{30FDD5E4-5FC6-4C9D-8D5D-672FA5FE9762}"/>
                </a:ext>
              </a:extLst>
            </p:cNvPr>
            <p:cNvSpPr>
              <a:spLocks noChangeShapeType="1"/>
            </p:cNvSpPr>
            <p:nvPr/>
          </p:nvSpPr>
          <p:spPr bwMode="auto">
            <a:xfrm>
              <a:off x="6049963" y="3032125"/>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2" name="Line 123">
              <a:extLst>
                <a:ext uri="{FF2B5EF4-FFF2-40B4-BE49-F238E27FC236}">
                  <a16:creationId xmlns:a16="http://schemas.microsoft.com/office/drawing/2014/main" id="{1AC8C1E9-B7D6-446D-B31C-36D5A172B9B6}"/>
                </a:ext>
              </a:extLst>
            </p:cNvPr>
            <p:cNvSpPr>
              <a:spLocks noChangeShapeType="1"/>
            </p:cNvSpPr>
            <p:nvPr/>
          </p:nvSpPr>
          <p:spPr bwMode="auto">
            <a:xfrm>
              <a:off x="5973763" y="3055938"/>
              <a:ext cx="3651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3" name="Line 124">
              <a:extLst>
                <a:ext uri="{FF2B5EF4-FFF2-40B4-BE49-F238E27FC236}">
                  <a16:creationId xmlns:a16="http://schemas.microsoft.com/office/drawing/2014/main" id="{DED34879-73D9-4809-8E53-827EDA2A1FB8}"/>
                </a:ext>
              </a:extLst>
            </p:cNvPr>
            <p:cNvSpPr>
              <a:spLocks noChangeShapeType="1"/>
            </p:cNvSpPr>
            <p:nvPr/>
          </p:nvSpPr>
          <p:spPr bwMode="auto">
            <a:xfrm>
              <a:off x="5991225" y="3032125"/>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4" name="Line 125">
              <a:extLst>
                <a:ext uri="{FF2B5EF4-FFF2-40B4-BE49-F238E27FC236}">
                  <a16:creationId xmlns:a16="http://schemas.microsoft.com/office/drawing/2014/main" id="{61EAF211-D18C-4230-8EDB-4812E0472806}"/>
                </a:ext>
              </a:extLst>
            </p:cNvPr>
            <p:cNvSpPr>
              <a:spLocks noChangeShapeType="1"/>
            </p:cNvSpPr>
            <p:nvPr/>
          </p:nvSpPr>
          <p:spPr bwMode="auto">
            <a:xfrm>
              <a:off x="5808663" y="3055938"/>
              <a:ext cx="3651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5" name="Line 126">
              <a:extLst>
                <a:ext uri="{FF2B5EF4-FFF2-40B4-BE49-F238E27FC236}">
                  <a16:creationId xmlns:a16="http://schemas.microsoft.com/office/drawing/2014/main" id="{885404D9-2281-4B46-A812-69DF0ABF1866}"/>
                </a:ext>
              </a:extLst>
            </p:cNvPr>
            <p:cNvSpPr>
              <a:spLocks noChangeShapeType="1"/>
            </p:cNvSpPr>
            <p:nvPr/>
          </p:nvSpPr>
          <p:spPr bwMode="auto">
            <a:xfrm>
              <a:off x="5826125" y="3032125"/>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6" name="Line 128">
              <a:extLst>
                <a:ext uri="{FF2B5EF4-FFF2-40B4-BE49-F238E27FC236}">
                  <a16:creationId xmlns:a16="http://schemas.microsoft.com/office/drawing/2014/main" id="{E21D5791-79F5-4229-A981-3CC8F4B9E515}"/>
                </a:ext>
              </a:extLst>
            </p:cNvPr>
            <p:cNvSpPr>
              <a:spLocks noChangeShapeType="1"/>
            </p:cNvSpPr>
            <p:nvPr/>
          </p:nvSpPr>
          <p:spPr bwMode="auto">
            <a:xfrm>
              <a:off x="5565775" y="2973388"/>
              <a:ext cx="0" cy="4445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7" name="Line 130">
              <a:extLst>
                <a:ext uri="{FF2B5EF4-FFF2-40B4-BE49-F238E27FC236}">
                  <a16:creationId xmlns:a16="http://schemas.microsoft.com/office/drawing/2014/main" id="{82586688-D767-45A0-935D-043ED75FB756}"/>
                </a:ext>
              </a:extLst>
            </p:cNvPr>
            <p:cNvSpPr>
              <a:spLocks noChangeShapeType="1"/>
            </p:cNvSpPr>
            <p:nvPr/>
          </p:nvSpPr>
          <p:spPr bwMode="auto">
            <a:xfrm>
              <a:off x="5529263" y="2973388"/>
              <a:ext cx="0" cy="4445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8" name="Line 136">
              <a:extLst>
                <a:ext uri="{FF2B5EF4-FFF2-40B4-BE49-F238E27FC236}">
                  <a16:creationId xmlns:a16="http://schemas.microsoft.com/office/drawing/2014/main" id="{89EA3969-0AF6-4B52-933C-F47393BBA764}"/>
                </a:ext>
              </a:extLst>
            </p:cNvPr>
            <p:cNvSpPr>
              <a:spLocks noChangeShapeType="1"/>
            </p:cNvSpPr>
            <p:nvPr/>
          </p:nvSpPr>
          <p:spPr bwMode="auto">
            <a:xfrm>
              <a:off x="5060950" y="2813050"/>
              <a:ext cx="0" cy="4445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29" name="Line 137">
              <a:extLst>
                <a:ext uri="{FF2B5EF4-FFF2-40B4-BE49-F238E27FC236}">
                  <a16:creationId xmlns:a16="http://schemas.microsoft.com/office/drawing/2014/main" id="{3B0F264F-0C22-42A7-BCF6-76DD791A40DE}"/>
                </a:ext>
              </a:extLst>
            </p:cNvPr>
            <p:cNvSpPr>
              <a:spLocks noChangeShapeType="1"/>
            </p:cNvSpPr>
            <p:nvPr/>
          </p:nvSpPr>
          <p:spPr bwMode="auto">
            <a:xfrm>
              <a:off x="4864100" y="2749550"/>
              <a:ext cx="460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0" name="Line 138">
              <a:extLst>
                <a:ext uri="{FF2B5EF4-FFF2-40B4-BE49-F238E27FC236}">
                  <a16:creationId xmlns:a16="http://schemas.microsoft.com/office/drawing/2014/main" id="{0AC8C52F-A222-4527-BB50-6075C2BD7A02}"/>
                </a:ext>
              </a:extLst>
            </p:cNvPr>
            <p:cNvSpPr>
              <a:spLocks noChangeShapeType="1"/>
            </p:cNvSpPr>
            <p:nvPr/>
          </p:nvSpPr>
          <p:spPr bwMode="auto">
            <a:xfrm>
              <a:off x="4886325" y="2728913"/>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1" name="Line 139">
              <a:extLst>
                <a:ext uri="{FF2B5EF4-FFF2-40B4-BE49-F238E27FC236}">
                  <a16:creationId xmlns:a16="http://schemas.microsoft.com/office/drawing/2014/main" id="{CC1E3783-5F3E-4F86-9324-7289184BA143}"/>
                </a:ext>
              </a:extLst>
            </p:cNvPr>
            <p:cNvSpPr>
              <a:spLocks noChangeShapeType="1"/>
            </p:cNvSpPr>
            <p:nvPr/>
          </p:nvSpPr>
          <p:spPr bwMode="auto">
            <a:xfrm>
              <a:off x="4857750" y="2749550"/>
              <a:ext cx="3651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2" name="Line 140">
              <a:extLst>
                <a:ext uri="{FF2B5EF4-FFF2-40B4-BE49-F238E27FC236}">
                  <a16:creationId xmlns:a16="http://schemas.microsoft.com/office/drawing/2014/main" id="{2106710F-3FA4-46CE-A3C9-BA71C6811E79}"/>
                </a:ext>
              </a:extLst>
            </p:cNvPr>
            <p:cNvSpPr>
              <a:spLocks noChangeShapeType="1"/>
            </p:cNvSpPr>
            <p:nvPr/>
          </p:nvSpPr>
          <p:spPr bwMode="auto">
            <a:xfrm>
              <a:off x="4876800" y="2728913"/>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3" name="Line 142">
              <a:extLst>
                <a:ext uri="{FF2B5EF4-FFF2-40B4-BE49-F238E27FC236}">
                  <a16:creationId xmlns:a16="http://schemas.microsoft.com/office/drawing/2014/main" id="{C00F9AC9-CAA8-4DE5-9531-43E3F9614324}"/>
                </a:ext>
              </a:extLst>
            </p:cNvPr>
            <p:cNvSpPr>
              <a:spLocks noChangeShapeType="1"/>
            </p:cNvSpPr>
            <p:nvPr/>
          </p:nvSpPr>
          <p:spPr bwMode="auto">
            <a:xfrm>
              <a:off x="4824413" y="2660650"/>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4" name="Line 143">
              <a:extLst>
                <a:ext uri="{FF2B5EF4-FFF2-40B4-BE49-F238E27FC236}">
                  <a16:creationId xmlns:a16="http://schemas.microsoft.com/office/drawing/2014/main" id="{70D204B1-4796-4650-8B84-781E12566785}"/>
                </a:ext>
              </a:extLst>
            </p:cNvPr>
            <p:cNvSpPr>
              <a:spLocks noChangeShapeType="1"/>
            </p:cNvSpPr>
            <p:nvPr/>
          </p:nvSpPr>
          <p:spPr bwMode="auto">
            <a:xfrm>
              <a:off x="4710113" y="2663825"/>
              <a:ext cx="34925"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5" name="Line 144">
              <a:extLst>
                <a:ext uri="{FF2B5EF4-FFF2-40B4-BE49-F238E27FC236}">
                  <a16:creationId xmlns:a16="http://schemas.microsoft.com/office/drawing/2014/main" id="{723994E1-159A-47B0-B8E3-67ECBCC9D08F}"/>
                </a:ext>
              </a:extLst>
            </p:cNvPr>
            <p:cNvSpPr>
              <a:spLocks noChangeShapeType="1"/>
            </p:cNvSpPr>
            <p:nvPr/>
          </p:nvSpPr>
          <p:spPr bwMode="auto">
            <a:xfrm>
              <a:off x="4727575" y="2643188"/>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6" name="Line 145">
              <a:extLst>
                <a:ext uri="{FF2B5EF4-FFF2-40B4-BE49-F238E27FC236}">
                  <a16:creationId xmlns:a16="http://schemas.microsoft.com/office/drawing/2014/main" id="{1B4653B4-AF40-47C2-8997-F779F150A615}"/>
                </a:ext>
              </a:extLst>
            </p:cNvPr>
            <p:cNvSpPr>
              <a:spLocks noChangeShapeType="1"/>
            </p:cNvSpPr>
            <p:nvPr/>
          </p:nvSpPr>
          <p:spPr bwMode="auto">
            <a:xfrm>
              <a:off x="4660900" y="2620963"/>
              <a:ext cx="3651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7" name="Line 146">
              <a:extLst>
                <a:ext uri="{FF2B5EF4-FFF2-40B4-BE49-F238E27FC236}">
                  <a16:creationId xmlns:a16="http://schemas.microsoft.com/office/drawing/2014/main" id="{7671329D-C390-4565-9255-643F807BD103}"/>
                </a:ext>
              </a:extLst>
            </p:cNvPr>
            <p:cNvSpPr>
              <a:spLocks noChangeShapeType="1"/>
            </p:cNvSpPr>
            <p:nvPr/>
          </p:nvSpPr>
          <p:spPr bwMode="auto">
            <a:xfrm>
              <a:off x="4679950" y="2598738"/>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8" name="Line 147">
              <a:extLst>
                <a:ext uri="{FF2B5EF4-FFF2-40B4-BE49-F238E27FC236}">
                  <a16:creationId xmlns:a16="http://schemas.microsoft.com/office/drawing/2014/main" id="{B817E510-ED3C-4B01-9A9E-C9FF6DE85F1B}"/>
                </a:ext>
              </a:extLst>
            </p:cNvPr>
            <p:cNvSpPr>
              <a:spLocks noChangeShapeType="1"/>
            </p:cNvSpPr>
            <p:nvPr/>
          </p:nvSpPr>
          <p:spPr bwMode="auto">
            <a:xfrm>
              <a:off x="4440238" y="2481263"/>
              <a:ext cx="44450"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39" name="Line 148">
              <a:extLst>
                <a:ext uri="{FF2B5EF4-FFF2-40B4-BE49-F238E27FC236}">
                  <a16:creationId xmlns:a16="http://schemas.microsoft.com/office/drawing/2014/main" id="{B11A3960-7B6C-43DC-B42E-0F3E7390344F}"/>
                </a:ext>
              </a:extLst>
            </p:cNvPr>
            <p:cNvSpPr>
              <a:spLocks noChangeShapeType="1"/>
            </p:cNvSpPr>
            <p:nvPr/>
          </p:nvSpPr>
          <p:spPr bwMode="auto">
            <a:xfrm>
              <a:off x="4462463" y="2459038"/>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0" name="Line 149">
              <a:extLst>
                <a:ext uri="{FF2B5EF4-FFF2-40B4-BE49-F238E27FC236}">
                  <a16:creationId xmlns:a16="http://schemas.microsoft.com/office/drawing/2014/main" id="{0632C440-A3C0-4AEC-ADAF-3266B38E9D13}"/>
                </a:ext>
              </a:extLst>
            </p:cNvPr>
            <p:cNvSpPr>
              <a:spLocks noChangeShapeType="1"/>
            </p:cNvSpPr>
            <p:nvPr/>
          </p:nvSpPr>
          <p:spPr bwMode="auto">
            <a:xfrm>
              <a:off x="4270375" y="2363788"/>
              <a:ext cx="4286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1" name="Line 150">
              <a:extLst>
                <a:ext uri="{FF2B5EF4-FFF2-40B4-BE49-F238E27FC236}">
                  <a16:creationId xmlns:a16="http://schemas.microsoft.com/office/drawing/2014/main" id="{55011BBB-001F-4A79-8DD8-B14AD2B20F02}"/>
                </a:ext>
              </a:extLst>
            </p:cNvPr>
            <p:cNvSpPr>
              <a:spLocks noChangeShapeType="1"/>
            </p:cNvSpPr>
            <p:nvPr/>
          </p:nvSpPr>
          <p:spPr bwMode="auto">
            <a:xfrm>
              <a:off x="4287838" y="2343150"/>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2" name="Line 151">
              <a:extLst>
                <a:ext uri="{FF2B5EF4-FFF2-40B4-BE49-F238E27FC236}">
                  <a16:creationId xmlns:a16="http://schemas.microsoft.com/office/drawing/2014/main" id="{78E288E9-0B76-46E9-A1D2-1EFA594FDDB3}"/>
                </a:ext>
              </a:extLst>
            </p:cNvPr>
            <p:cNvSpPr>
              <a:spLocks noChangeShapeType="1"/>
            </p:cNvSpPr>
            <p:nvPr/>
          </p:nvSpPr>
          <p:spPr bwMode="auto">
            <a:xfrm>
              <a:off x="4202113" y="2324100"/>
              <a:ext cx="460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3" name="Line 152">
              <a:extLst>
                <a:ext uri="{FF2B5EF4-FFF2-40B4-BE49-F238E27FC236}">
                  <a16:creationId xmlns:a16="http://schemas.microsoft.com/office/drawing/2014/main" id="{57C78E17-3F0F-4311-AFF7-40666EAC9513}"/>
                </a:ext>
              </a:extLst>
            </p:cNvPr>
            <p:cNvSpPr>
              <a:spLocks noChangeShapeType="1"/>
            </p:cNvSpPr>
            <p:nvPr/>
          </p:nvSpPr>
          <p:spPr bwMode="auto">
            <a:xfrm>
              <a:off x="4225925" y="2303463"/>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4" name="Line 153">
              <a:extLst>
                <a:ext uri="{FF2B5EF4-FFF2-40B4-BE49-F238E27FC236}">
                  <a16:creationId xmlns:a16="http://schemas.microsoft.com/office/drawing/2014/main" id="{B8841EBC-81AE-4115-8C8F-232A6453F0CE}"/>
                </a:ext>
              </a:extLst>
            </p:cNvPr>
            <p:cNvSpPr>
              <a:spLocks noChangeShapeType="1"/>
            </p:cNvSpPr>
            <p:nvPr/>
          </p:nvSpPr>
          <p:spPr bwMode="auto">
            <a:xfrm>
              <a:off x="3568700" y="1914525"/>
              <a:ext cx="44450"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5" name="Line 154">
              <a:extLst>
                <a:ext uri="{FF2B5EF4-FFF2-40B4-BE49-F238E27FC236}">
                  <a16:creationId xmlns:a16="http://schemas.microsoft.com/office/drawing/2014/main" id="{89895AF9-AF2B-4336-A64A-B64C7E2F54A8}"/>
                </a:ext>
              </a:extLst>
            </p:cNvPr>
            <p:cNvSpPr>
              <a:spLocks noChangeShapeType="1"/>
            </p:cNvSpPr>
            <p:nvPr/>
          </p:nvSpPr>
          <p:spPr bwMode="auto">
            <a:xfrm>
              <a:off x="3592513" y="1890713"/>
              <a:ext cx="0" cy="46037"/>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6" name="Line 157">
              <a:extLst>
                <a:ext uri="{FF2B5EF4-FFF2-40B4-BE49-F238E27FC236}">
                  <a16:creationId xmlns:a16="http://schemas.microsoft.com/office/drawing/2014/main" id="{10A4B879-91CF-49D6-BAA5-9F2961DBA002}"/>
                </a:ext>
              </a:extLst>
            </p:cNvPr>
            <p:cNvSpPr>
              <a:spLocks noChangeShapeType="1"/>
            </p:cNvSpPr>
            <p:nvPr/>
          </p:nvSpPr>
          <p:spPr bwMode="auto">
            <a:xfrm>
              <a:off x="4845050" y="2749550"/>
              <a:ext cx="460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7" name="Line 158">
              <a:extLst>
                <a:ext uri="{FF2B5EF4-FFF2-40B4-BE49-F238E27FC236}">
                  <a16:creationId xmlns:a16="http://schemas.microsoft.com/office/drawing/2014/main" id="{8049D0E5-FA82-4ACC-8978-CBDD2C69763B}"/>
                </a:ext>
              </a:extLst>
            </p:cNvPr>
            <p:cNvSpPr>
              <a:spLocks noChangeShapeType="1"/>
            </p:cNvSpPr>
            <p:nvPr/>
          </p:nvSpPr>
          <p:spPr bwMode="auto">
            <a:xfrm>
              <a:off x="4868863" y="2728913"/>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8" name="Line 159">
              <a:extLst>
                <a:ext uri="{FF2B5EF4-FFF2-40B4-BE49-F238E27FC236}">
                  <a16:creationId xmlns:a16="http://schemas.microsoft.com/office/drawing/2014/main" id="{47670846-CBD6-431F-871D-0903B0D72C30}"/>
                </a:ext>
              </a:extLst>
            </p:cNvPr>
            <p:cNvSpPr>
              <a:spLocks noChangeShapeType="1"/>
            </p:cNvSpPr>
            <p:nvPr/>
          </p:nvSpPr>
          <p:spPr bwMode="auto">
            <a:xfrm>
              <a:off x="4846638" y="2749550"/>
              <a:ext cx="34925"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949" name="Line 160">
              <a:extLst>
                <a:ext uri="{FF2B5EF4-FFF2-40B4-BE49-F238E27FC236}">
                  <a16:creationId xmlns:a16="http://schemas.microsoft.com/office/drawing/2014/main" id="{4D344BEB-01BF-4CE0-AD46-3A8E2F72B283}"/>
                </a:ext>
              </a:extLst>
            </p:cNvPr>
            <p:cNvSpPr>
              <a:spLocks noChangeShapeType="1"/>
            </p:cNvSpPr>
            <p:nvPr/>
          </p:nvSpPr>
          <p:spPr bwMode="auto">
            <a:xfrm>
              <a:off x="4864100" y="2728913"/>
              <a:ext cx="0" cy="42862"/>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sp>
        <p:nvSpPr>
          <p:cNvPr id="3337" name="TextBox 3336">
            <a:extLst>
              <a:ext uri="{FF2B5EF4-FFF2-40B4-BE49-F238E27FC236}">
                <a16:creationId xmlns:a16="http://schemas.microsoft.com/office/drawing/2014/main" id="{DF34E9A8-59EF-4E22-9B9D-A588C20E20C7}"/>
              </a:ext>
            </a:extLst>
          </p:cNvPr>
          <p:cNvSpPr txBox="1"/>
          <p:nvPr/>
        </p:nvSpPr>
        <p:spPr>
          <a:xfrm>
            <a:off x="4696769" y="4625192"/>
            <a:ext cx="3477199" cy="256545"/>
          </a:xfrm>
          <a:prstGeom prst="rect">
            <a:avLst/>
          </a:prstGeom>
          <a:noFill/>
        </p:spPr>
        <p:txBody>
          <a:bodyPr wrap="square" rtlCol="0" anchor="ctr">
            <a:spAutoFit/>
          </a:bodyPr>
          <a:lstStyle/>
          <a:p>
            <a:pPr algn="ctr" defTabSz="914332">
              <a:defRPr/>
            </a:pPr>
            <a:r>
              <a:rPr lang="en-GB" sz="1067" b="1">
                <a:solidFill>
                  <a:prstClr val="black"/>
                </a:solidFill>
                <a:latin typeface="Arial"/>
              </a:rPr>
              <a:t>Months since randomisation</a:t>
            </a:r>
          </a:p>
        </p:txBody>
      </p:sp>
      <p:sp>
        <p:nvSpPr>
          <p:cNvPr id="3338" name="Freeform 5">
            <a:extLst>
              <a:ext uri="{FF2B5EF4-FFF2-40B4-BE49-F238E27FC236}">
                <a16:creationId xmlns:a16="http://schemas.microsoft.com/office/drawing/2014/main" id="{EB446048-F5AB-4D5F-86E5-EE2044983512}"/>
              </a:ext>
            </a:extLst>
          </p:cNvPr>
          <p:cNvSpPr>
            <a:spLocks/>
          </p:cNvSpPr>
          <p:nvPr/>
        </p:nvSpPr>
        <p:spPr bwMode="auto">
          <a:xfrm>
            <a:off x="4699826" y="1861258"/>
            <a:ext cx="3474140" cy="2465175"/>
          </a:xfrm>
          <a:custGeom>
            <a:avLst/>
            <a:gdLst>
              <a:gd name="T0" fmla="*/ 0 w 4071"/>
              <a:gd name="T1" fmla="*/ 0 h 1472"/>
              <a:gd name="T2" fmla="*/ 0 w 4071"/>
              <a:gd name="T3" fmla="*/ 1472 h 1472"/>
              <a:gd name="T4" fmla="*/ 4071 w 4071"/>
              <a:gd name="T5" fmla="*/ 1472 h 1472"/>
            </a:gdLst>
            <a:ahLst/>
            <a:cxnLst>
              <a:cxn ang="0">
                <a:pos x="T0" y="T1"/>
              </a:cxn>
              <a:cxn ang="0">
                <a:pos x="T2" y="T3"/>
              </a:cxn>
              <a:cxn ang="0">
                <a:pos x="T4" y="T5"/>
              </a:cxn>
            </a:cxnLst>
            <a:rect l="0" t="0" r="r" b="b"/>
            <a:pathLst>
              <a:path w="4071" h="1472">
                <a:moveTo>
                  <a:pt x="0" y="0"/>
                </a:moveTo>
                <a:lnTo>
                  <a:pt x="0" y="1472"/>
                </a:lnTo>
                <a:lnTo>
                  <a:pt x="4071" y="1472"/>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39" name="Line 6">
            <a:extLst>
              <a:ext uri="{FF2B5EF4-FFF2-40B4-BE49-F238E27FC236}">
                <a16:creationId xmlns:a16="http://schemas.microsoft.com/office/drawing/2014/main" id="{A1E4EFF6-01C5-4994-BB6D-A936E803943F}"/>
              </a:ext>
            </a:extLst>
          </p:cNvPr>
          <p:cNvSpPr>
            <a:spLocks noChangeShapeType="1"/>
          </p:cNvSpPr>
          <p:nvPr/>
        </p:nvSpPr>
        <p:spPr bwMode="auto">
          <a:xfrm>
            <a:off x="4646414" y="1861256"/>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0" name="Line 7">
            <a:extLst>
              <a:ext uri="{FF2B5EF4-FFF2-40B4-BE49-F238E27FC236}">
                <a16:creationId xmlns:a16="http://schemas.microsoft.com/office/drawing/2014/main" id="{035CB497-0206-417F-B1B2-E6451ECFADAA}"/>
              </a:ext>
            </a:extLst>
          </p:cNvPr>
          <p:cNvSpPr>
            <a:spLocks noChangeShapeType="1"/>
          </p:cNvSpPr>
          <p:nvPr/>
        </p:nvSpPr>
        <p:spPr bwMode="auto">
          <a:xfrm>
            <a:off x="4646414" y="2107439"/>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1" name="Line 8">
            <a:extLst>
              <a:ext uri="{FF2B5EF4-FFF2-40B4-BE49-F238E27FC236}">
                <a16:creationId xmlns:a16="http://schemas.microsoft.com/office/drawing/2014/main" id="{F3C0A146-D52A-49C1-82B0-46D5A3F57A62}"/>
              </a:ext>
            </a:extLst>
          </p:cNvPr>
          <p:cNvSpPr>
            <a:spLocks noChangeShapeType="1"/>
          </p:cNvSpPr>
          <p:nvPr/>
        </p:nvSpPr>
        <p:spPr bwMode="auto">
          <a:xfrm>
            <a:off x="4646414" y="2353621"/>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2" name="Line 9">
            <a:extLst>
              <a:ext uri="{FF2B5EF4-FFF2-40B4-BE49-F238E27FC236}">
                <a16:creationId xmlns:a16="http://schemas.microsoft.com/office/drawing/2014/main" id="{D72D4372-C8B6-4AF6-96BC-4242610E5C4E}"/>
              </a:ext>
            </a:extLst>
          </p:cNvPr>
          <p:cNvSpPr>
            <a:spLocks noChangeShapeType="1"/>
          </p:cNvSpPr>
          <p:nvPr/>
        </p:nvSpPr>
        <p:spPr bwMode="auto">
          <a:xfrm>
            <a:off x="4646414" y="2599804"/>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3" name="Line 10">
            <a:extLst>
              <a:ext uri="{FF2B5EF4-FFF2-40B4-BE49-F238E27FC236}">
                <a16:creationId xmlns:a16="http://schemas.microsoft.com/office/drawing/2014/main" id="{6CB04823-8892-42DA-A718-B1A361AA1246}"/>
              </a:ext>
            </a:extLst>
          </p:cNvPr>
          <p:cNvSpPr>
            <a:spLocks noChangeShapeType="1"/>
          </p:cNvSpPr>
          <p:nvPr/>
        </p:nvSpPr>
        <p:spPr bwMode="auto">
          <a:xfrm>
            <a:off x="4646414" y="2845987"/>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4" name="Line 11">
            <a:extLst>
              <a:ext uri="{FF2B5EF4-FFF2-40B4-BE49-F238E27FC236}">
                <a16:creationId xmlns:a16="http://schemas.microsoft.com/office/drawing/2014/main" id="{7105AF5D-0BE7-48E5-B150-BDEF5D3EEAB4}"/>
              </a:ext>
            </a:extLst>
          </p:cNvPr>
          <p:cNvSpPr>
            <a:spLocks noChangeShapeType="1"/>
          </p:cNvSpPr>
          <p:nvPr/>
        </p:nvSpPr>
        <p:spPr bwMode="auto">
          <a:xfrm>
            <a:off x="4646414" y="3093844"/>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5" name="Line 12">
            <a:extLst>
              <a:ext uri="{FF2B5EF4-FFF2-40B4-BE49-F238E27FC236}">
                <a16:creationId xmlns:a16="http://schemas.microsoft.com/office/drawing/2014/main" id="{93525FEB-36AE-4FC5-91AA-9D30CBA4CC6D}"/>
              </a:ext>
            </a:extLst>
          </p:cNvPr>
          <p:cNvSpPr>
            <a:spLocks noChangeShapeType="1"/>
          </p:cNvSpPr>
          <p:nvPr/>
        </p:nvSpPr>
        <p:spPr bwMode="auto">
          <a:xfrm>
            <a:off x="4646414" y="3340027"/>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6" name="Line 13">
            <a:extLst>
              <a:ext uri="{FF2B5EF4-FFF2-40B4-BE49-F238E27FC236}">
                <a16:creationId xmlns:a16="http://schemas.microsoft.com/office/drawing/2014/main" id="{FCC5B5BB-564D-48A2-9E81-E644BC1EE9FA}"/>
              </a:ext>
            </a:extLst>
          </p:cNvPr>
          <p:cNvSpPr>
            <a:spLocks noChangeShapeType="1"/>
          </p:cNvSpPr>
          <p:nvPr/>
        </p:nvSpPr>
        <p:spPr bwMode="auto">
          <a:xfrm>
            <a:off x="4646414" y="3587884"/>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7" name="Line 14">
            <a:extLst>
              <a:ext uri="{FF2B5EF4-FFF2-40B4-BE49-F238E27FC236}">
                <a16:creationId xmlns:a16="http://schemas.microsoft.com/office/drawing/2014/main" id="{F0512134-5732-4F65-8D12-7FA147FB6EF4}"/>
              </a:ext>
            </a:extLst>
          </p:cNvPr>
          <p:cNvSpPr>
            <a:spLocks noChangeShapeType="1"/>
          </p:cNvSpPr>
          <p:nvPr/>
        </p:nvSpPr>
        <p:spPr bwMode="auto">
          <a:xfrm>
            <a:off x="4646414" y="3834065"/>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8" name="Line 15">
            <a:extLst>
              <a:ext uri="{FF2B5EF4-FFF2-40B4-BE49-F238E27FC236}">
                <a16:creationId xmlns:a16="http://schemas.microsoft.com/office/drawing/2014/main" id="{BE07C4CB-4B4A-4D05-9B46-57002833476B}"/>
              </a:ext>
            </a:extLst>
          </p:cNvPr>
          <p:cNvSpPr>
            <a:spLocks noChangeShapeType="1"/>
          </p:cNvSpPr>
          <p:nvPr/>
        </p:nvSpPr>
        <p:spPr bwMode="auto">
          <a:xfrm>
            <a:off x="4646414" y="4080249"/>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49" name="Line 16">
            <a:extLst>
              <a:ext uri="{FF2B5EF4-FFF2-40B4-BE49-F238E27FC236}">
                <a16:creationId xmlns:a16="http://schemas.microsoft.com/office/drawing/2014/main" id="{AD11A1F1-0111-436A-A378-BA88866E915C}"/>
              </a:ext>
            </a:extLst>
          </p:cNvPr>
          <p:cNvSpPr>
            <a:spLocks noChangeShapeType="1"/>
          </p:cNvSpPr>
          <p:nvPr/>
        </p:nvSpPr>
        <p:spPr bwMode="auto">
          <a:xfrm>
            <a:off x="4646414" y="4326432"/>
            <a:ext cx="5132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0" name="Line 17">
            <a:extLst>
              <a:ext uri="{FF2B5EF4-FFF2-40B4-BE49-F238E27FC236}">
                <a16:creationId xmlns:a16="http://schemas.microsoft.com/office/drawing/2014/main" id="{F6BD4625-10CE-4B1D-9711-64D6543F9573}"/>
              </a:ext>
            </a:extLst>
          </p:cNvPr>
          <p:cNvSpPr>
            <a:spLocks noChangeShapeType="1"/>
          </p:cNvSpPr>
          <p:nvPr/>
        </p:nvSpPr>
        <p:spPr bwMode="auto">
          <a:xfrm flipV="1">
            <a:off x="4699824"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1" name="Line 18">
            <a:extLst>
              <a:ext uri="{FF2B5EF4-FFF2-40B4-BE49-F238E27FC236}">
                <a16:creationId xmlns:a16="http://schemas.microsoft.com/office/drawing/2014/main" id="{8A501534-E3B8-4DC1-B6EA-3CD29210A6DC}"/>
              </a:ext>
            </a:extLst>
          </p:cNvPr>
          <p:cNvSpPr>
            <a:spLocks noChangeShapeType="1"/>
          </p:cNvSpPr>
          <p:nvPr/>
        </p:nvSpPr>
        <p:spPr bwMode="auto">
          <a:xfrm flipV="1">
            <a:off x="6090524"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2" name="Line 19">
            <a:extLst>
              <a:ext uri="{FF2B5EF4-FFF2-40B4-BE49-F238E27FC236}">
                <a16:creationId xmlns:a16="http://schemas.microsoft.com/office/drawing/2014/main" id="{A1CB7E78-5E21-4116-A049-71E4EC4A8F6D}"/>
              </a:ext>
            </a:extLst>
          </p:cNvPr>
          <p:cNvSpPr>
            <a:spLocks noChangeShapeType="1"/>
          </p:cNvSpPr>
          <p:nvPr/>
        </p:nvSpPr>
        <p:spPr bwMode="auto">
          <a:xfrm flipV="1">
            <a:off x="6782809"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3" name="Line 20">
            <a:extLst>
              <a:ext uri="{FF2B5EF4-FFF2-40B4-BE49-F238E27FC236}">
                <a16:creationId xmlns:a16="http://schemas.microsoft.com/office/drawing/2014/main" id="{FDB663E3-A472-418C-B4DF-603B637EF785}"/>
              </a:ext>
            </a:extLst>
          </p:cNvPr>
          <p:cNvSpPr>
            <a:spLocks noChangeShapeType="1"/>
          </p:cNvSpPr>
          <p:nvPr/>
        </p:nvSpPr>
        <p:spPr bwMode="auto">
          <a:xfrm flipV="1">
            <a:off x="7481065"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4" name="Line 21">
            <a:extLst>
              <a:ext uri="{FF2B5EF4-FFF2-40B4-BE49-F238E27FC236}">
                <a16:creationId xmlns:a16="http://schemas.microsoft.com/office/drawing/2014/main" id="{5B45AE8B-E18B-4339-86A3-E89469E7DE9F}"/>
              </a:ext>
            </a:extLst>
          </p:cNvPr>
          <p:cNvSpPr>
            <a:spLocks noChangeShapeType="1"/>
          </p:cNvSpPr>
          <p:nvPr/>
        </p:nvSpPr>
        <p:spPr bwMode="auto">
          <a:xfrm flipV="1">
            <a:off x="8173964"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5" name="Line 22">
            <a:extLst>
              <a:ext uri="{FF2B5EF4-FFF2-40B4-BE49-F238E27FC236}">
                <a16:creationId xmlns:a16="http://schemas.microsoft.com/office/drawing/2014/main" id="{CE401273-AE09-4047-BB9F-5B8CEB3506C0}"/>
              </a:ext>
            </a:extLst>
          </p:cNvPr>
          <p:cNvSpPr>
            <a:spLocks noChangeShapeType="1"/>
          </p:cNvSpPr>
          <p:nvPr/>
        </p:nvSpPr>
        <p:spPr bwMode="auto">
          <a:xfrm flipV="1">
            <a:off x="5163877"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6" name="Line 23">
            <a:extLst>
              <a:ext uri="{FF2B5EF4-FFF2-40B4-BE49-F238E27FC236}">
                <a16:creationId xmlns:a16="http://schemas.microsoft.com/office/drawing/2014/main" id="{7F2D172D-73DF-4136-9F73-637DEF3390C9}"/>
              </a:ext>
            </a:extLst>
          </p:cNvPr>
          <p:cNvSpPr>
            <a:spLocks noChangeShapeType="1"/>
          </p:cNvSpPr>
          <p:nvPr/>
        </p:nvSpPr>
        <p:spPr bwMode="auto">
          <a:xfrm flipV="1">
            <a:off x="5395013"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7" name="Line 24">
            <a:extLst>
              <a:ext uri="{FF2B5EF4-FFF2-40B4-BE49-F238E27FC236}">
                <a16:creationId xmlns:a16="http://schemas.microsoft.com/office/drawing/2014/main" id="{14E9C8D4-EFAB-419F-8705-E319BA5B4CD0}"/>
              </a:ext>
            </a:extLst>
          </p:cNvPr>
          <p:cNvSpPr>
            <a:spLocks noChangeShapeType="1"/>
          </p:cNvSpPr>
          <p:nvPr/>
        </p:nvSpPr>
        <p:spPr bwMode="auto">
          <a:xfrm flipV="1">
            <a:off x="5625592"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8" name="Line 25">
            <a:extLst>
              <a:ext uri="{FF2B5EF4-FFF2-40B4-BE49-F238E27FC236}">
                <a16:creationId xmlns:a16="http://schemas.microsoft.com/office/drawing/2014/main" id="{C4B9A972-481C-4912-925D-1732A058F2FA}"/>
              </a:ext>
            </a:extLst>
          </p:cNvPr>
          <p:cNvSpPr>
            <a:spLocks noChangeShapeType="1"/>
          </p:cNvSpPr>
          <p:nvPr/>
        </p:nvSpPr>
        <p:spPr bwMode="auto">
          <a:xfrm flipV="1">
            <a:off x="5857796"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59" name="Line 26">
            <a:extLst>
              <a:ext uri="{FF2B5EF4-FFF2-40B4-BE49-F238E27FC236}">
                <a16:creationId xmlns:a16="http://schemas.microsoft.com/office/drawing/2014/main" id="{C033B89D-F303-44DC-B3C9-94B440F95C1F}"/>
              </a:ext>
            </a:extLst>
          </p:cNvPr>
          <p:cNvSpPr>
            <a:spLocks noChangeShapeType="1"/>
          </p:cNvSpPr>
          <p:nvPr/>
        </p:nvSpPr>
        <p:spPr bwMode="auto">
          <a:xfrm flipV="1">
            <a:off x="6552703"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0" name="Line 27">
            <a:extLst>
              <a:ext uri="{FF2B5EF4-FFF2-40B4-BE49-F238E27FC236}">
                <a16:creationId xmlns:a16="http://schemas.microsoft.com/office/drawing/2014/main" id="{80C0874C-255C-4C8B-A385-549C72594F3C}"/>
              </a:ext>
            </a:extLst>
          </p:cNvPr>
          <p:cNvSpPr>
            <a:spLocks noChangeShapeType="1"/>
          </p:cNvSpPr>
          <p:nvPr/>
        </p:nvSpPr>
        <p:spPr bwMode="auto">
          <a:xfrm flipV="1">
            <a:off x="7248625"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1" name="Line 28">
            <a:extLst>
              <a:ext uri="{FF2B5EF4-FFF2-40B4-BE49-F238E27FC236}">
                <a16:creationId xmlns:a16="http://schemas.microsoft.com/office/drawing/2014/main" id="{C013B628-45FF-4A72-87CA-F4DAC76E9706}"/>
              </a:ext>
            </a:extLst>
          </p:cNvPr>
          <p:cNvSpPr>
            <a:spLocks noChangeShapeType="1"/>
          </p:cNvSpPr>
          <p:nvPr/>
        </p:nvSpPr>
        <p:spPr bwMode="auto">
          <a:xfrm flipV="1">
            <a:off x="7942803"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2" name="Line 29">
            <a:extLst>
              <a:ext uri="{FF2B5EF4-FFF2-40B4-BE49-F238E27FC236}">
                <a16:creationId xmlns:a16="http://schemas.microsoft.com/office/drawing/2014/main" id="{63BB58E0-40CB-41C5-8D22-366C5DBE23F6}"/>
              </a:ext>
            </a:extLst>
          </p:cNvPr>
          <p:cNvSpPr>
            <a:spLocks noChangeShapeType="1"/>
          </p:cNvSpPr>
          <p:nvPr/>
        </p:nvSpPr>
        <p:spPr bwMode="auto">
          <a:xfrm flipV="1">
            <a:off x="4928151"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3" name="Line 30">
            <a:extLst>
              <a:ext uri="{FF2B5EF4-FFF2-40B4-BE49-F238E27FC236}">
                <a16:creationId xmlns:a16="http://schemas.microsoft.com/office/drawing/2014/main" id="{9EDB0801-04D3-491F-A19F-00DD44E33897}"/>
              </a:ext>
            </a:extLst>
          </p:cNvPr>
          <p:cNvSpPr>
            <a:spLocks noChangeShapeType="1"/>
          </p:cNvSpPr>
          <p:nvPr/>
        </p:nvSpPr>
        <p:spPr bwMode="auto">
          <a:xfrm flipV="1">
            <a:off x="6322072"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4" name="Line 31">
            <a:extLst>
              <a:ext uri="{FF2B5EF4-FFF2-40B4-BE49-F238E27FC236}">
                <a16:creationId xmlns:a16="http://schemas.microsoft.com/office/drawing/2014/main" id="{46DD83A0-44B5-4579-97ED-9E2720D85F7C}"/>
              </a:ext>
            </a:extLst>
          </p:cNvPr>
          <p:cNvSpPr>
            <a:spLocks noChangeShapeType="1"/>
          </p:cNvSpPr>
          <p:nvPr/>
        </p:nvSpPr>
        <p:spPr bwMode="auto">
          <a:xfrm flipV="1">
            <a:off x="7015767"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5" name="Line 32">
            <a:extLst>
              <a:ext uri="{FF2B5EF4-FFF2-40B4-BE49-F238E27FC236}">
                <a16:creationId xmlns:a16="http://schemas.microsoft.com/office/drawing/2014/main" id="{6B8B7EA8-56AA-429A-B92C-FD01344460BD}"/>
              </a:ext>
            </a:extLst>
          </p:cNvPr>
          <p:cNvSpPr>
            <a:spLocks noChangeShapeType="1"/>
          </p:cNvSpPr>
          <p:nvPr/>
        </p:nvSpPr>
        <p:spPr bwMode="auto">
          <a:xfrm flipV="1">
            <a:off x="7712260" y="4326432"/>
            <a:ext cx="0" cy="7648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366" name="TextBox 3365">
            <a:extLst>
              <a:ext uri="{FF2B5EF4-FFF2-40B4-BE49-F238E27FC236}">
                <a16:creationId xmlns:a16="http://schemas.microsoft.com/office/drawing/2014/main" id="{27B1294A-D044-48AE-838C-80CDC736FBBE}"/>
              </a:ext>
            </a:extLst>
          </p:cNvPr>
          <p:cNvSpPr txBox="1"/>
          <p:nvPr/>
        </p:nvSpPr>
        <p:spPr>
          <a:xfrm>
            <a:off x="4580782" y="4423847"/>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0</a:t>
            </a:r>
          </a:p>
        </p:txBody>
      </p:sp>
      <p:sp>
        <p:nvSpPr>
          <p:cNvPr id="3367" name="TextBox 3366">
            <a:extLst>
              <a:ext uri="{FF2B5EF4-FFF2-40B4-BE49-F238E27FC236}">
                <a16:creationId xmlns:a16="http://schemas.microsoft.com/office/drawing/2014/main" id="{06C4EC7B-7EBA-4EE4-8C69-7EB45E993A44}"/>
              </a:ext>
            </a:extLst>
          </p:cNvPr>
          <p:cNvSpPr txBox="1"/>
          <p:nvPr/>
        </p:nvSpPr>
        <p:spPr>
          <a:xfrm>
            <a:off x="4807026" y="4423847"/>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a:t>
            </a:r>
          </a:p>
        </p:txBody>
      </p:sp>
      <p:sp>
        <p:nvSpPr>
          <p:cNvPr id="3368" name="TextBox 3367">
            <a:extLst>
              <a:ext uri="{FF2B5EF4-FFF2-40B4-BE49-F238E27FC236}">
                <a16:creationId xmlns:a16="http://schemas.microsoft.com/office/drawing/2014/main" id="{9E3ECEC4-EBA7-454E-80EF-187F52A424DE}"/>
              </a:ext>
            </a:extLst>
          </p:cNvPr>
          <p:cNvSpPr txBox="1"/>
          <p:nvPr/>
        </p:nvSpPr>
        <p:spPr>
          <a:xfrm>
            <a:off x="4580782"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97</a:t>
            </a:r>
          </a:p>
        </p:txBody>
      </p:sp>
      <p:sp>
        <p:nvSpPr>
          <p:cNvPr id="3369" name="TextBox 3368">
            <a:extLst>
              <a:ext uri="{FF2B5EF4-FFF2-40B4-BE49-F238E27FC236}">
                <a16:creationId xmlns:a16="http://schemas.microsoft.com/office/drawing/2014/main" id="{5D762C2F-F98A-4B1B-8227-145D424585BF}"/>
              </a:ext>
            </a:extLst>
          </p:cNvPr>
          <p:cNvSpPr txBox="1"/>
          <p:nvPr/>
        </p:nvSpPr>
        <p:spPr>
          <a:xfrm>
            <a:off x="4580782"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55</a:t>
            </a:r>
          </a:p>
        </p:txBody>
      </p:sp>
      <p:sp>
        <p:nvSpPr>
          <p:cNvPr id="3538" name="TextBox 3537">
            <a:extLst>
              <a:ext uri="{FF2B5EF4-FFF2-40B4-BE49-F238E27FC236}">
                <a16:creationId xmlns:a16="http://schemas.microsoft.com/office/drawing/2014/main" id="{899637CA-2CFB-48FA-B07E-026C1769B83B}"/>
              </a:ext>
            </a:extLst>
          </p:cNvPr>
          <p:cNvSpPr txBox="1"/>
          <p:nvPr/>
        </p:nvSpPr>
        <p:spPr>
          <a:xfrm>
            <a:off x="4815099"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96</a:t>
            </a:r>
          </a:p>
        </p:txBody>
      </p:sp>
      <p:sp>
        <p:nvSpPr>
          <p:cNvPr id="3539" name="TextBox 3538">
            <a:extLst>
              <a:ext uri="{FF2B5EF4-FFF2-40B4-BE49-F238E27FC236}">
                <a16:creationId xmlns:a16="http://schemas.microsoft.com/office/drawing/2014/main" id="{8136190F-7E4A-4C20-B7C3-E8D8A352A02E}"/>
              </a:ext>
            </a:extLst>
          </p:cNvPr>
          <p:cNvSpPr txBox="1"/>
          <p:nvPr/>
        </p:nvSpPr>
        <p:spPr>
          <a:xfrm>
            <a:off x="4815099"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54</a:t>
            </a:r>
          </a:p>
        </p:txBody>
      </p:sp>
      <p:sp>
        <p:nvSpPr>
          <p:cNvPr id="3371" name="TextBox 3370">
            <a:extLst>
              <a:ext uri="{FF2B5EF4-FFF2-40B4-BE49-F238E27FC236}">
                <a16:creationId xmlns:a16="http://schemas.microsoft.com/office/drawing/2014/main" id="{9DB82F58-AB8D-4BD8-92ED-36E440ADFAA1}"/>
              </a:ext>
            </a:extLst>
          </p:cNvPr>
          <p:cNvSpPr txBox="1"/>
          <p:nvPr/>
        </p:nvSpPr>
        <p:spPr>
          <a:xfrm>
            <a:off x="5042063"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6</a:t>
            </a:r>
          </a:p>
        </p:txBody>
      </p:sp>
      <p:sp>
        <p:nvSpPr>
          <p:cNvPr id="3372" name="TextBox 3371">
            <a:extLst>
              <a:ext uri="{FF2B5EF4-FFF2-40B4-BE49-F238E27FC236}">
                <a16:creationId xmlns:a16="http://schemas.microsoft.com/office/drawing/2014/main" id="{620B5481-62C3-4C22-8CE4-095E53F106D4}"/>
              </a:ext>
            </a:extLst>
          </p:cNvPr>
          <p:cNvSpPr txBox="1"/>
          <p:nvPr/>
        </p:nvSpPr>
        <p:spPr>
          <a:xfrm>
            <a:off x="5270230"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9</a:t>
            </a:r>
          </a:p>
        </p:txBody>
      </p:sp>
      <p:sp>
        <p:nvSpPr>
          <p:cNvPr id="3373" name="TextBox 3372">
            <a:extLst>
              <a:ext uri="{FF2B5EF4-FFF2-40B4-BE49-F238E27FC236}">
                <a16:creationId xmlns:a16="http://schemas.microsoft.com/office/drawing/2014/main" id="{57FC571D-A203-4F58-917A-1DFAFBF172FE}"/>
              </a:ext>
            </a:extLst>
          </p:cNvPr>
          <p:cNvSpPr txBox="1"/>
          <p:nvPr/>
        </p:nvSpPr>
        <p:spPr>
          <a:xfrm>
            <a:off x="5504063"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12</a:t>
            </a:r>
          </a:p>
        </p:txBody>
      </p:sp>
      <p:sp>
        <p:nvSpPr>
          <p:cNvPr id="3374" name="TextBox 3373">
            <a:extLst>
              <a:ext uri="{FF2B5EF4-FFF2-40B4-BE49-F238E27FC236}">
                <a16:creationId xmlns:a16="http://schemas.microsoft.com/office/drawing/2014/main" id="{83EBBF18-0AEC-44B7-80D6-BA542BBA05D9}"/>
              </a:ext>
            </a:extLst>
          </p:cNvPr>
          <p:cNvSpPr txBox="1"/>
          <p:nvPr/>
        </p:nvSpPr>
        <p:spPr>
          <a:xfrm>
            <a:off x="5737898"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15</a:t>
            </a:r>
          </a:p>
        </p:txBody>
      </p:sp>
      <p:sp>
        <p:nvSpPr>
          <p:cNvPr id="3375" name="TextBox 3374">
            <a:extLst>
              <a:ext uri="{FF2B5EF4-FFF2-40B4-BE49-F238E27FC236}">
                <a16:creationId xmlns:a16="http://schemas.microsoft.com/office/drawing/2014/main" id="{D36841E0-D005-428B-9E97-A63531BE45CC}"/>
              </a:ext>
            </a:extLst>
          </p:cNvPr>
          <p:cNvSpPr txBox="1"/>
          <p:nvPr/>
        </p:nvSpPr>
        <p:spPr>
          <a:xfrm>
            <a:off x="5971031"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18</a:t>
            </a:r>
          </a:p>
        </p:txBody>
      </p:sp>
      <p:sp>
        <p:nvSpPr>
          <p:cNvPr id="3376" name="TextBox 3375">
            <a:extLst>
              <a:ext uri="{FF2B5EF4-FFF2-40B4-BE49-F238E27FC236}">
                <a16:creationId xmlns:a16="http://schemas.microsoft.com/office/drawing/2014/main" id="{9433D114-0028-47AC-9CEC-FC300788DC69}"/>
              </a:ext>
            </a:extLst>
          </p:cNvPr>
          <p:cNvSpPr txBox="1"/>
          <p:nvPr/>
        </p:nvSpPr>
        <p:spPr>
          <a:xfrm>
            <a:off x="6203111"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21</a:t>
            </a:r>
          </a:p>
        </p:txBody>
      </p:sp>
      <p:sp>
        <p:nvSpPr>
          <p:cNvPr id="3377" name="TextBox 3376">
            <a:extLst>
              <a:ext uri="{FF2B5EF4-FFF2-40B4-BE49-F238E27FC236}">
                <a16:creationId xmlns:a16="http://schemas.microsoft.com/office/drawing/2014/main" id="{1F2D6697-8F40-412E-AED4-F142B5C0205B}"/>
              </a:ext>
            </a:extLst>
          </p:cNvPr>
          <p:cNvSpPr txBox="1"/>
          <p:nvPr/>
        </p:nvSpPr>
        <p:spPr>
          <a:xfrm>
            <a:off x="6431327"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24</a:t>
            </a:r>
          </a:p>
        </p:txBody>
      </p:sp>
      <p:sp>
        <p:nvSpPr>
          <p:cNvPr id="3378" name="TextBox 3377">
            <a:extLst>
              <a:ext uri="{FF2B5EF4-FFF2-40B4-BE49-F238E27FC236}">
                <a16:creationId xmlns:a16="http://schemas.microsoft.com/office/drawing/2014/main" id="{31A1992D-30E3-42F4-840B-562BFD24BD6A}"/>
              </a:ext>
            </a:extLst>
          </p:cNvPr>
          <p:cNvSpPr txBox="1"/>
          <p:nvPr/>
        </p:nvSpPr>
        <p:spPr>
          <a:xfrm>
            <a:off x="6662923"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27</a:t>
            </a:r>
          </a:p>
        </p:txBody>
      </p:sp>
      <p:sp>
        <p:nvSpPr>
          <p:cNvPr id="3379" name="TextBox 3378">
            <a:extLst>
              <a:ext uri="{FF2B5EF4-FFF2-40B4-BE49-F238E27FC236}">
                <a16:creationId xmlns:a16="http://schemas.microsoft.com/office/drawing/2014/main" id="{7BFA8E62-40EB-401E-AACC-4E13679D8552}"/>
              </a:ext>
            </a:extLst>
          </p:cNvPr>
          <p:cNvSpPr txBox="1"/>
          <p:nvPr/>
        </p:nvSpPr>
        <p:spPr>
          <a:xfrm>
            <a:off x="6893830"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30</a:t>
            </a:r>
          </a:p>
        </p:txBody>
      </p:sp>
      <p:sp>
        <p:nvSpPr>
          <p:cNvPr id="3380" name="TextBox 3379">
            <a:extLst>
              <a:ext uri="{FF2B5EF4-FFF2-40B4-BE49-F238E27FC236}">
                <a16:creationId xmlns:a16="http://schemas.microsoft.com/office/drawing/2014/main" id="{D2EBD8AF-8776-43E2-98D9-3D03B6B56706}"/>
              </a:ext>
            </a:extLst>
          </p:cNvPr>
          <p:cNvSpPr txBox="1"/>
          <p:nvPr/>
        </p:nvSpPr>
        <p:spPr>
          <a:xfrm>
            <a:off x="7126551"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33</a:t>
            </a:r>
          </a:p>
        </p:txBody>
      </p:sp>
      <p:sp>
        <p:nvSpPr>
          <p:cNvPr id="3381" name="TextBox 3380">
            <a:extLst>
              <a:ext uri="{FF2B5EF4-FFF2-40B4-BE49-F238E27FC236}">
                <a16:creationId xmlns:a16="http://schemas.microsoft.com/office/drawing/2014/main" id="{EA89A782-0210-416B-B060-BFBBAC1E42D2}"/>
              </a:ext>
            </a:extLst>
          </p:cNvPr>
          <p:cNvSpPr txBox="1"/>
          <p:nvPr/>
        </p:nvSpPr>
        <p:spPr>
          <a:xfrm>
            <a:off x="7358571"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36</a:t>
            </a:r>
          </a:p>
        </p:txBody>
      </p:sp>
      <p:sp>
        <p:nvSpPr>
          <p:cNvPr id="3382" name="TextBox 3381">
            <a:extLst>
              <a:ext uri="{FF2B5EF4-FFF2-40B4-BE49-F238E27FC236}">
                <a16:creationId xmlns:a16="http://schemas.microsoft.com/office/drawing/2014/main" id="{E461A2FF-AD79-4269-9C10-90E59FECB0E0}"/>
              </a:ext>
            </a:extLst>
          </p:cNvPr>
          <p:cNvSpPr txBox="1"/>
          <p:nvPr/>
        </p:nvSpPr>
        <p:spPr>
          <a:xfrm>
            <a:off x="7590130"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39</a:t>
            </a:r>
          </a:p>
        </p:txBody>
      </p:sp>
      <p:sp>
        <p:nvSpPr>
          <p:cNvPr id="3383" name="TextBox 3382">
            <a:extLst>
              <a:ext uri="{FF2B5EF4-FFF2-40B4-BE49-F238E27FC236}">
                <a16:creationId xmlns:a16="http://schemas.microsoft.com/office/drawing/2014/main" id="{C4EE98C3-93A6-48A0-AE9C-033C444E1EDE}"/>
              </a:ext>
            </a:extLst>
          </p:cNvPr>
          <p:cNvSpPr txBox="1"/>
          <p:nvPr/>
        </p:nvSpPr>
        <p:spPr>
          <a:xfrm>
            <a:off x="7823359"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42</a:t>
            </a:r>
          </a:p>
        </p:txBody>
      </p:sp>
      <p:sp>
        <p:nvSpPr>
          <p:cNvPr id="3384" name="TextBox 3383">
            <a:extLst>
              <a:ext uri="{FF2B5EF4-FFF2-40B4-BE49-F238E27FC236}">
                <a16:creationId xmlns:a16="http://schemas.microsoft.com/office/drawing/2014/main" id="{F513595D-810B-4EC3-AA7E-9215B461CAE0}"/>
              </a:ext>
            </a:extLst>
          </p:cNvPr>
          <p:cNvSpPr txBox="1"/>
          <p:nvPr/>
        </p:nvSpPr>
        <p:spPr>
          <a:xfrm>
            <a:off x="8054239" y="4432730"/>
            <a:ext cx="240612"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45</a:t>
            </a:r>
          </a:p>
        </p:txBody>
      </p:sp>
      <p:sp>
        <p:nvSpPr>
          <p:cNvPr id="3536" name="TextBox 3535">
            <a:extLst>
              <a:ext uri="{FF2B5EF4-FFF2-40B4-BE49-F238E27FC236}">
                <a16:creationId xmlns:a16="http://schemas.microsoft.com/office/drawing/2014/main" id="{50B2B9AE-3480-4D24-AAFC-C21D4A0AD3EF}"/>
              </a:ext>
            </a:extLst>
          </p:cNvPr>
          <p:cNvSpPr txBox="1"/>
          <p:nvPr/>
        </p:nvSpPr>
        <p:spPr>
          <a:xfrm>
            <a:off x="5042063"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90</a:t>
            </a:r>
          </a:p>
        </p:txBody>
      </p:sp>
      <p:sp>
        <p:nvSpPr>
          <p:cNvPr id="3537" name="TextBox 3536">
            <a:extLst>
              <a:ext uri="{FF2B5EF4-FFF2-40B4-BE49-F238E27FC236}">
                <a16:creationId xmlns:a16="http://schemas.microsoft.com/office/drawing/2014/main" id="{C3DD47F0-73D8-4ADB-B623-329204847ED7}"/>
              </a:ext>
            </a:extLst>
          </p:cNvPr>
          <p:cNvSpPr txBox="1"/>
          <p:nvPr/>
        </p:nvSpPr>
        <p:spPr>
          <a:xfrm>
            <a:off x="5042063"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48</a:t>
            </a:r>
          </a:p>
        </p:txBody>
      </p:sp>
      <p:sp>
        <p:nvSpPr>
          <p:cNvPr id="3534" name="TextBox 3533">
            <a:extLst>
              <a:ext uri="{FF2B5EF4-FFF2-40B4-BE49-F238E27FC236}">
                <a16:creationId xmlns:a16="http://schemas.microsoft.com/office/drawing/2014/main" id="{59778A1C-7963-45B8-8BA4-DC32BFEF22E7}"/>
              </a:ext>
            </a:extLst>
          </p:cNvPr>
          <p:cNvSpPr txBox="1"/>
          <p:nvPr/>
        </p:nvSpPr>
        <p:spPr>
          <a:xfrm>
            <a:off x="5270230"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86</a:t>
            </a:r>
          </a:p>
        </p:txBody>
      </p:sp>
      <p:sp>
        <p:nvSpPr>
          <p:cNvPr id="3535" name="TextBox 3534">
            <a:extLst>
              <a:ext uri="{FF2B5EF4-FFF2-40B4-BE49-F238E27FC236}">
                <a16:creationId xmlns:a16="http://schemas.microsoft.com/office/drawing/2014/main" id="{0B479DE0-D945-4E51-BF4C-D0B46B3E0132}"/>
              </a:ext>
            </a:extLst>
          </p:cNvPr>
          <p:cNvSpPr txBox="1"/>
          <p:nvPr/>
        </p:nvSpPr>
        <p:spPr>
          <a:xfrm>
            <a:off x="5270230"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41</a:t>
            </a:r>
          </a:p>
        </p:txBody>
      </p:sp>
      <p:sp>
        <p:nvSpPr>
          <p:cNvPr id="3532" name="TextBox 3531">
            <a:extLst>
              <a:ext uri="{FF2B5EF4-FFF2-40B4-BE49-F238E27FC236}">
                <a16:creationId xmlns:a16="http://schemas.microsoft.com/office/drawing/2014/main" id="{EE5ED3E1-6633-4F2C-BA3D-48A01D8FD4D7}"/>
              </a:ext>
            </a:extLst>
          </p:cNvPr>
          <p:cNvSpPr txBox="1"/>
          <p:nvPr/>
        </p:nvSpPr>
        <p:spPr>
          <a:xfrm>
            <a:off x="5504063"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79</a:t>
            </a:r>
          </a:p>
        </p:txBody>
      </p:sp>
      <p:sp>
        <p:nvSpPr>
          <p:cNvPr id="3533" name="TextBox 3532">
            <a:extLst>
              <a:ext uri="{FF2B5EF4-FFF2-40B4-BE49-F238E27FC236}">
                <a16:creationId xmlns:a16="http://schemas.microsoft.com/office/drawing/2014/main" id="{F75F0565-5DB9-47A9-B2F6-0618FE3A083D}"/>
              </a:ext>
            </a:extLst>
          </p:cNvPr>
          <p:cNvSpPr txBox="1"/>
          <p:nvPr/>
        </p:nvSpPr>
        <p:spPr>
          <a:xfrm>
            <a:off x="5504063"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37</a:t>
            </a:r>
          </a:p>
        </p:txBody>
      </p:sp>
      <p:sp>
        <p:nvSpPr>
          <p:cNvPr id="3530" name="TextBox 3529">
            <a:extLst>
              <a:ext uri="{FF2B5EF4-FFF2-40B4-BE49-F238E27FC236}">
                <a16:creationId xmlns:a16="http://schemas.microsoft.com/office/drawing/2014/main" id="{029EEA17-2E13-4D63-BFB7-923EAF697BB9}"/>
              </a:ext>
            </a:extLst>
          </p:cNvPr>
          <p:cNvSpPr txBox="1"/>
          <p:nvPr/>
        </p:nvSpPr>
        <p:spPr>
          <a:xfrm>
            <a:off x="5737898"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75</a:t>
            </a:r>
          </a:p>
        </p:txBody>
      </p:sp>
      <p:sp>
        <p:nvSpPr>
          <p:cNvPr id="3531" name="TextBox 3530">
            <a:extLst>
              <a:ext uri="{FF2B5EF4-FFF2-40B4-BE49-F238E27FC236}">
                <a16:creationId xmlns:a16="http://schemas.microsoft.com/office/drawing/2014/main" id="{E672E2D7-4477-42C8-840A-027573951430}"/>
              </a:ext>
            </a:extLst>
          </p:cNvPr>
          <p:cNvSpPr txBox="1"/>
          <p:nvPr/>
        </p:nvSpPr>
        <p:spPr>
          <a:xfrm>
            <a:off x="5737898"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32</a:t>
            </a:r>
          </a:p>
        </p:txBody>
      </p:sp>
      <p:sp>
        <p:nvSpPr>
          <p:cNvPr id="3528" name="TextBox 3527">
            <a:extLst>
              <a:ext uri="{FF2B5EF4-FFF2-40B4-BE49-F238E27FC236}">
                <a16:creationId xmlns:a16="http://schemas.microsoft.com/office/drawing/2014/main" id="{9E4946AC-B796-4E09-8B1A-683134FD7E57}"/>
              </a:ext>
            </a:extLst>
          </p:cNvPr>
          <p:cNvSpPr txBox="1"/>
          <p:nvPr/>
        </p:nvSpPr>
        <p:spPr>
          <a:xfrm>
            <a:off x="5971031"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54</a:t>
            </a:r>
          </a:p>
        </p:txBody>
      </p:sp>
      <p:sp>
        <p:nvSpPr>
          <p:cNvPr id="3529" name="TextBox 3528">
            <a:extLst>
              <a:ext uri="{FF2B5EF4-FFF2-40B4-BE49-F238E27FC236}">
                <a16:creationId xmlns:a16="http://schemas.microsoft.com/office/drawing/2014/main" id="{934A1193-9DED-49CC-A91B-E962682B1DEA}"/>
              </a:ext>
            </a:extLst>
          </p:cNvPr>
          <p:cNvSpPr txBox="1"/>
          <p:nvPr/>
        </p:nvSpPr>
        <p:spPr>
          <a:xfrm>
            <a:off x="5971031"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19</a:t>
            </a:r>
          </a:p>
        </p:txBody>
      </p:sp>
      <p:sp>
        <p:nvSpPr>
          <p:cNvPr id="3526" name="TextBox 3525">
            <a:extLst>
              <a:ext uri="{FF2B5EF4-FFF2-40B4-BE49-F238E27FC236}">
                <a16:creationId xmlns:a16="http://schemas.microsoft.com/office/drawing/2014/main" id="{AEA01041-B944-4C10-9D6C-3AED8C8B4CC0}"/>
              </a:ext>
            </a:extLst>
          </p:cNvPr>
          <p:cNvSpPr txBox="1"/>
          <p:nvPr/>
        </p:nvSpPr>
        <p:spPr>
          <a:xfrm>
            <a:off x="6203111"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48</a:t>
            </a:r>
          </a:p>
        </p:txBody>
      </p:sp>
      <p:sp>
        <p:nvSpPr>
          <p:cNvPr id="3527" name="TextBox 3526">
            <a:extLst>
              <a:ext uri="{FF2B5EF4-FFF2-40B4-BE49-F238E27FC236}">
                <a16:creationId xmlns:a16="http://schemas.microsoft.com/office/drawing/2014/main" id="{8A65B779-9191-46A3-85E6-334AFEC38C9B}"/>
              </a:ext>
            </a:extLst>
          </p:cNvPr>
          <p:cNvSpPr txBox="1"/>
          <p:nvPr/>
        </p:nvSpPr>
        <p:spPr>
          <a:xfrm>
            <a:off x="6203111"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15</a:t>
            </a:r>
          </a:p>
        </p:txBody>
      </p:sp>
      <p:sp>
        <p:nvSpPr>
          <p:cNvPr id="3524" name="TextBox 3523">
            <a:extLst>
              <a:ext uri="{FF2B5EF4-FFF2-40B4-BE49-F238E27FC236}">
                <a16:creationId xmlns:a16="http://schemas.microsoft.com/office/drawing/2014/main" id="{CB5695A5-A4B6-4B08-A17F-477C94CF1098}"/>
              </a:ext>
            </a:extLst>
          </p:cNvPr>
          <p:cNvSpPr txBox="1"/>
          <p:nvPr/>
        </p:nvSpPr>
        <p:spPr>
          <a:xfrm>
            <a:off x="6431327"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30</a:t>
            </a:r>
          </a:p>
        </p:txBody>
      </p:sp>
      <p:sp>
        <p:nvSpPr>
          <p:cNvPr id="3525" name="TextBox 3524">
            <a:extLst>
              <a:ext uri="{FF2B5EF4-FFF2-40B4-BE49-F238E27FC236}">
                <a16:creationId xmlns:a16="http://schemas.microsoft.com/office/drawing/2014/main" id="{A838ED1E-448D-4CAB-9AE2-D52A771FD5F9}"/>
              </a:ext>
            </a:extLst>
          </p:cNvPr>
          <p:cNvSpPr txBox="1"/>
          <p:nvPr/>
        </p:nvSpPr>
        <p:spPr>
          <a:xfrm>
            <a:off x="6431327"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11</a:t>
            </a:r>
          </a:p>
        </p:txBody>
      </p:sp>
      <p:sp>
        <p:nvSpPr>
          <p:cNvPr id="3522" name="TextBox 3521">
            <a:extLst>
              <a:ext uri="{FF2B5EF4-FFF2-40B4-BE49-F238E27FC236}">
                <a16:creationId xmlns:a16="http://schemas.microsoft.com/office/drawing/2014/main" id="{9E643ADA-A561-481D-ACC1-382325568747}"/>
              </a:ext>
            </a:extLst>
          </p:cNvPr>
          <p:cNvSpPr txBox="1"/>
          <p:nvPr/>
        </p:nvSpPr>
        <p:spPr>
          <a:xfrm>
            <a:off x="6662923"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29</a:t>
            </a:r>
          </a:p>
        </p:txBody>
      </p:sp>
      <p:sp>
        <p:nvSpPr>
          <p:cNvPr id="3523" name="TextBox 3522">
            <a:extLst>
              <a:ext uri="{FF2B5EF4-FFF2-40B4-BE49-F238E27FC236}">
                <a16:creationId xmlns:a16="http://schemas.microsoft.com/office/drawing/2014/main" id="{7ECFB00C-0744-4DD8-AF30-435849CBCB1C}"/>
              </a:ext>
            </a:extLst>
          </p:cNvPr>
          <p:cNvSpPr txBox="1"/>
          <p:nvPr/>
        </p:nvSpPr>
        <p:spPr>
          <a:xfrm>
            <a:off x="6662923"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a:t>
            </a:r>
          </a:p>
        </p:txBody>
      </p:sp>
      <p:sp>
        <p:nvSpPr>
          <p:cNvPr id="3520" name="TextBox 3519">
            <a:extLst>
              <a:ext uri="{FF2B5EF4-FFF2-40B4-BE49-F238E27FC236}">
                <a16:creationId xmlns:a16="http://schemas.microsoft.com/office/drawing/2014/main" id="{859F7D78-3CE0-4CFE-8F90-2DDE2AA13853}"/>
              </a:ext>
            </a:extLst>
          </p:cNvPr>
          <p:cNvSpPr txBox="1"/>
          <p:nvPr/>
        </p:nvSpPr>
        <p:spPr>
          <a:xfrm>
            <a:off x="6893830"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16</a:t>
            </a:r>
          </a:p>
        </p:txBody>
      </p:sp>
      <p:sp>
        <p:nvSpPr>
          <p:cNvPr id="3521" name="TextBox 3520">
            <a:extLst>
              <a:ext uri="{FF2B5EF4-FFF2-40B4-BE49-F238E27FC236}">
                <a16:creationId xmlns:a16="http://schemas.microsoft.com/office/drawing/2014/main" id="{2132ED13-60AE-4160-A329-EF9A811EF9CC}"/>
              </a:ext>
            </a:extLst>
          </p:cNvPr>
          <p:cNvSpPr txBox="1"/>
          <p:nvPr/>
        </p:nvSpPr>
        <p:spPr>
          <a:xfrm>
            <a:off x="6893830"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a:t>
            </a:r>
          </a:p>
        </p:txBody>
      </p:sp>
      <p:sp>
        <p:nvSpPr>
          <p:cNvPr id="3518" name="TextBox 3517">
            <a:extLst>
              <a:ext uri="{FF2B5EF4-FFF2-40B4-BE49-F238E27FC236}">
                <a16:creationId xmlns:a16="http://schemas.microsoft.com/office/drawing/2014/main" id="{222270B1-D088-4334-A587-DCEA2911309F}"/>
              </a:ext>
            </a:extLst>
          </p:cNvPr>
          <p:cNvSpPr txBox="1"/>
          <p:nvPr/>
        </p:nvSpPr>
        <p:spPr>
          <a:xfrm>
            <a:off x="7126551"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12</a:t>
            </a:r>
          </a:p>
        </p:txBody>
      </p:sp>
      <p:sp>
        <p:nvSpPr>
          <p:cNvPr id="3519" name="TextBox 3518">
            <a:extLst>
              <a:ext uri="{FF2B5EF4-FFF2-40B4-BE49-F238E27FC236}">
                <a16:creationId xmlns:a16="http://schemas.microsoft.com/office/drawing/2014/main" id="{5298C723-08B3-429C-9A24-66466D8F7A1B}"/>
              </a:ext>
            </a:extLst>
          </p:cNvPr>
          <p:cNvSpPr txBox="1"/>
          <p:nvPr/>
        </p:nvSpPr>
        <p:spPr>
          <a:xfrm>
            <a:off x="7126551"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a:t>
            </a:r>
          </a:p>
        </p:txBody>
      </p:sp>
      <p:sp>
        <p:nvSpPr>
          <p:cNvPr id="3516" name="TextBox 3515">
            <a:extLst>
              <a:ext uri="{FF2B5EF4-FFF2-40B4-BE49-F238E27FC236}">
                <a16:creationId xmlns:a16="http://schemas.microsoft.com/office/drawing/2014/main" id="{AC20BE75-18C3-4889-A16A-EADFBB66E07E}"/>
              </a:ext>
            </a:extLst>
          </p:cNvPr>
          <p:cNvSpPr txBox="1"/>
          <p:nvPr/>
        </p:nvSpPr>
        <p:spPr>
          <a:xfrm>
            <a:off x="7358571"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a:t>
            </a:r>
          </a:p>
        </p:txBody>
      </p:sp>
      <p:sp>
        <p:nvSpPr>
          <p:cNvPr id="3517" name="TextBox 3516">
            <a:extLst>
              <a:ext uri="{FF2B5EF4-FFF2-40B4-BE49-F238E27FC236}">
                <a16:creationId xmlns:a16="http://schemas.microsoft.com/office/drawing/2014/main" id="{D696F881-7477-4162-9886-BF1C8887C247}"/>
              </a:ext>
            </a:extLst>
          </p:cNvPr>
          <p:cNvSpPr txBox="1"/>
          <p:nvPr/>
        </p:nvSpPr>
        <p:spPr>
          <a:xfrm>
            <a:off x="7358571" y="5052218"/>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0</a:t>
            </a:r>
          </a:p>
        </p:txBody>
      </p:sp>
      <p:sp>
        <p:nvSpPr>
          <p:cNvPr id="3396" name="TextBox 3395">
            <a:extLst>
              <a:ext uri="{FF2B5EF4-FFF2-40B4-BE49-F238E27FC236}">
                <a16:creationId xmlns:a16="http://schemas.microsoft.com/office/drawing/2014/main" id="{67296343-FA1E-43F3-A6C4-A15A91E9F0E9}"/>
              </a:ext>
            </a:extLst>
          </p:cNvPr>
          <p:cNvSpPr txBox="1"/>
          <p:nvPr/>
        </p:nvSpPr>
        <p:spPr>
          <a:xfrm>
            <a:off x="7590130"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a:t>
            </a:r>
          </a:p>
        </p:txBody>
      </p:sp>
      <p:sp>
        <p:nvSpPr>
          <p:cNvPr id="3397" name="TextBox 3396">
            <a:extLst>
              <a:ext uri="{FF2B5EF4-FFF2-40B4-BE49-F238E27FC236}">
                <a16:creationId xmlns:a16="http://schemas.microsoft.com/office/drawing/2014/main" id="{4DBCBCCC-A578-4EFC-80F7-48248ACB8968}"/>
              </a:ext>
            </a:extLst>
          </p:cNvPr>
          <p:cNvSpPr txBox="1"/>
          <p:nvPr/>
        </p:nvSpPr>
        <p:spPr>
          <a:xfrm>
            <a:off x="7823359" y="4906303"/>
            <a:ext cx="240612"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0</a:t>
            </a:r>
          </a:p>
        </p:txBody>
      </p:sp>
      <p:grpSp>
        <p:nvGrpSpPr>
          <p:cNvPr id="3398" name="Group 3397">
            <a:extLst>
              <a:ext uri="{FF2B5EF4-FFF2-40B4-BE49-F238E27FC236}">
                <a16:creationId xmlns:a16="http://schemas.microsoft.com/office/drawing/2014/main" id="{6C1B3C09-A556-499C-9433-6799C979DEB3}"/>
              </a:ext>
            </a:extLst>
          </p:cNvPr>
          <p:cNvGrpSpPr/>
          <p:nvPr/>
        </p:nvGrpSpPr>
        <p:grpSpPr>
          <a:xfrm>
            <a:off x="4701459" y="1865785"/>
            <a:ext cx="3066616" cy="1876952"/>
            <a:chOff x="2813051" y="1041400"/>
            <a:chExt cx="4302126" cy="1766889"/>
          </a:xfrm>
        </p:grpSpPr>
        <p:grpSp>
          <p:nvGrpSpPr>
            <p:cNvPr id="3432" name="Group 3431">
              <a:extLst>
                <a:ext uri="{FF2B5EF4-FFF2-40B4-BE49-F238E27FC236}">
                  <a16:creationId xmlns:a16="http://schemas.microsoft.com/office/drawing/2014/main" id="{9BAE7A11-1203-4B6F-9306-F4F9FBBB668B}"/>
                </a:ext>
              </a:extLst>
            </p:cNvPr>
            <p:cNvGrpSpPr/>
            <p:nvPr/>
          </p:nvGrpSpPr>
          <p:grpSpPr>
            <a:xfrm>
              <a:off x="2813051" y="1041400"/>
              <a:ext cx="4302126" cy="1752600"/>
              <a:chOff x="2813051" y="1041400"/>
              <a:chExt cx="4302126" cy="1752600"/>
            </a:xfrm>
          </p:grpSpPr>
          <p:sp>
            <p:nvSpPr>
              <p:cNvPr id="3434" name="Line 6">
                <a:extLst>
                  <a:ext uri="{FF2B5EF4-FFF2-40B4-BE49-F238E27FC236}">
                    <a16:creationId xmlns:a16="http://schemas.microsoft.com/office/drawing/2014/main" id="{623A2C73-D11D-4689-BDA7-04743AF189CE}"/>
                  </a:ext>
                </a:extLst>
              </p:cNvPr>
              <p:cNvSpPr>
                <a:spLocks noChangeShapeType="1"/>
              </p:cNvSpPr>
              <p:nvPr/>
            </p:nvSpPr>
            <p:spPr bwMode="auto">
              <a:xfrm>
                <a:off x="6602414" y="2211388"/>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5" name="Line 7">
                <a:extLst>
                  <a:ext uri="{FF2B5EF4-FFF2-40B4-BE49-F238E27FC236}">
                    <a16:creationId xmlns:a16="http://schemas.microsoft.com/office/drawing/2014/main" id="{F63FB071-8186-48BE-827E-3ADD5E220EAF}"/>
                  </a:ext>
                </a:extLst>
              </p:cNvPr>
              <p:cNvSpPr>
                <a:spLocks noChangeShapeType="1"/>
              </p:cNvSpPr>
              <p:nvPr/>
            </p:nvSpPr>
            <p:spPr bwMode="auto">
              <a:xfrm>
                <a:off x="6623051"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6" name="Line 8">
                <a:extLst>
                  <a:ext uri="{FF2B5EF4-FFF2-40B4-BE49-F238E27FC236}">
                    <a16:creationId xmlns:a16="http://schemas.microsoft.com/office/drawing/2014/main" id="{347AFE11-56A0-4502-8554-C497478CA8CD}"/>
                  </a:ext>
                </a:extLst>
              </p:cNvPr>
              <p:cNvSpPr>
                <a:spLocks noChangeShapeType="1"/>
              </p:cNvSpPr>
              <p:nvPr/>
            </p:nvSpPr>
            <p:spPr bwMode="auto">
              <a:xfrm>
                <a:off x="6783389" y="2211388"/>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7" name="Line 9">
                <a:extLst>
                  <a:ext uri="{FF2B5EF4-FFF2-40B4-BE49-F238E27FC236}">
                    <a16:creationId xmlns:a16="http://schemas.microsoft.com/office/drawing/2014/main" id="{A7891D55-F8F4-426B-9D1E-3B76EEB60C8E}"/>
                  </a:ext>
                </a:extLst>
              </p:cNvPr>
              <p:cNvSpPr>
                <a:spLocks noChangeShapeType="1"/>
              </p:cNvSpPr>
              <p:nvPr/>
            </p:nvSpPr>
            <p:spPr bwMode="auto">
              <a:xfrm>
                <a:off x="6802439"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8" name="Line 10">
                <a:extLst>
                  <a:ext uri="{FF2B5EF4-FFF2-40B4-BE49-F238E27FC236}">
                    <a16:creationId xmlns:a16="http://schemas.microsoft.com/office/drawing/2014/main" id="{7E59F551-6AC8-4107-8126-543534273EE5}"/>
                  </a:ext>
                </a:extLst>
              </p:cNvPr>
              <p:cNvSpPr>
                <a:spLocks noChangeShapeType="1"/>
              </p:cNvSpPr>
              <p:nvPr/>
            </p:nvSpPr>
            <p:spPr bwMode="auto">
              <a:xfrm>
                <a:off x="6965951" y="2211388"/>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9" name="Line 11">
                <a:extLst>
                  <a:ext uri="{FF2B5EF4-FFF2-40B4-BE49-F238E27FC236}">
                    <a16:creationId xmlns:a16="http://schemas.microsoft.com/office/drawing/2014/main" id="{965FE73B-2DC8-4795-98F7-84BDE27F4202}"/>
                  </a:ext>
                </a:extLst>
              </p:cNvPr>
              <p:cNvSpPr>
                <a:spLocks noChangeShapeType="1"/>
              </p:cNvSpPr>
              <p:nvPr/>
            </p:nvSpPr>
            <p:spPr bwMode="auto">
              <a:xfrm>
                <a:off x="6988176"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0" name="Line 12">
                <a:extLst>
                  <a:ext uri="{FF2B5EF4-FFF2-40B4-BE49-F238E27FC236}">
                    <a16:creationId xmlns:a16="http://schemas.microsoft.com/office/drawing/2014/main" id="{93EDAD38-A1A8-4609-BA2C-68DA3832FD69}"/>
                  </a:ext>
                </a:extLst>
              </p:cNvPr>
              <p:cNvSpPr>
                <a:spLocks noChangeShapeType="1"/>
              </p:cNvSpPr>
              <p:nvPr/>
            </p:nvSpPr>
            <p:spPr bwMode="auto">
              <a:xfrm>
                <a:off x="7072314" y="2786063"/>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1" name="Line 14">
                <a:extLst>
                  <a:ext uri="{FF2B5EF4-FFF2-40B4-BE49-F238E27FC236}">
                    <a16:creationId xmlns:a16="http://schemas.microsoft.com/office/drawing/2014/main" id="{BE90760D-2C61-437B-86DA-4B9F1E7286A9}"/>
                  </a:ext>
                </a:extLst>
              </p:cNvPr>
              <p:cNvSpPr>
                <a:spLocks noChangeShapeType="1"/>
              </p:cNvSpPr>
              <p:nvPr/>
            </p:nvSpPr>
            <p:spPr bwMode="auto">
              <a:xfrm>
                <a:off x="6554789"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2" name="Line 15">
                <a:extLst>
                  <a:ext uri="{FF2B5EF4-FFF2-40B4-BE49-F238E27FC236}">
                    <a16:creationId xmlns:a16="http://schemas.microsoft.com/office/drawing/2014/main" id="{DC0BCC92-EAE0-4538-B508-F2A84CBED8B6}"/>
                  </a:ext>
                </a:extLst>
              </p:cNvPr>
              <p:cNvSpPr>
                <a:spLocks noChangeShapeType="1"/>
              </p:cNvSpPr>
              <p:nvPr/>
            </p:nvSpPr>
            <p:spPr bwMode="auto">
              <a:xfrm>
                <a:off x="6570664"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3" name="Line 16">
                <a:extLst>
                  <a:ext uri="{FF2B5EF4-FFF2-40B4-BE49-F238E27FC236}">
                    <a16:creationId xmlns:a16="http://schemas.microsoft.com/office/drawing/2014/main" id="{E7C72985-15AD-4FC3-BF1C-04583BB9607C}"/>
                  </a:ext>
                </a:extLst>
              </p:cNvPr>
              <p:cNvSpPr>
                <a:spLocks noChangeShapeType="1"/>
              </p:cNvSpPr>
              <p:nvPr/>
            </p:nvSpPr>
            <p:spPr bwMode="auto">
              <a:xfrm>
                <a:off x="6407151"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4" name="Line 17">
                <a:extLst>
                  <a:ext uri="{FF2B5EF4-FFF2-40B4-BE49-F238E27FC236}">
                    <a16:creationId xmlns:a16="http://schemas.microsoft.com/office/drawing/2014/main" id="{6117D930-273C-44A5-9F11-61D98D91F680}"/>
                  </a:ext>
                </a:extLst>
              </p:cNvPr>
              <p:cNvSpPr>
                <a:spLocks noChangeShapeType="1"/>
              </p:cNvSpPr>
              <p:nvPr/>
            </p:nvSpPr>
            <p:spPr bwMode="auto">
              <a:xfrm>
                <a:off x="6424614"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5" name="Line 18">
                <a:extLst>
                  <a:ext uri="{FF2B5EF4-FFF2-40B4-BE49-F238E27FC236}">
                    <a16:creationId xmlns:a16="http://schemas.microsoft.com/office/drawing/2014/main" id="{43854763-9DB1-4EF2-9556-F6BDCA55A8D3}"/>
                  </a:ext>
                </a:extLst>
              </p:cNvPr>
              <p:cNvSpPr>
                <a:spLocks noChangeShapeType="1"/>
              </p:cNvSpPr>
              <p:nvPr/>
            </p:nvSpPr>
            <p:spPr bwMode="auto">
              <a:xfrm>
                <a:off x="6381751"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6" name="Line 19">
                <a:extLst>
                  <a:ext uri="{FF2B5EF4-FFF2-40B4-BE49-F238E27FC236}">
                    <a16:creationId xmlns:a16="http://schemas.microsoft.com/office/drawing/2014/main" id="{CFA4FE56-6461-45E5-B331-CC74F1142793}"/>
                  </a:ext>
                </a:extLst>
              </p:cNvPr>
              <p:cNvSpPr>
                <a:spLocks noChangeShapeType="1"/>
              </p:cNvSpPr>
              <p:nvPr/>
            </p:nvSpPr>
            <p:spPr bwMode="auto">
              <a:xfrm>
                <a:off x="6399214"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7" name="Line 20">
                <a:extLst>
                  <a:ext uri="{FF2B5EF4-FFF2-40B4-BE49-F238E27FC236}">
                    <a16:creationId xmlns:a16="http://schemas.microsoft.com/office/drawing/2014/main" id="{572A8E28-5216-445F-A94C-4CE4949E45F5}"/>
                  </a:ext>
                </a:extLst>
              </p:cNvPr>
              <p:cNvSpPr>
                <a:spLocks noChangeShapeType="1"/>
              </p:cNvSpPr>
              <p:nvPr/>
            </p:nvSpPr>
            <p:spPr bwMode="auto">
              <a:xfrm>
                <a:off x="6384926" y="2211388"/>
                <a:ext cx="3651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8" name="Line 21">
                <a:extLst>
                  <a:ext uri="{FF2B5EF4-FFF2-40B4-BE49-F238E27FC236}">
                    <a16:creationId xmlns:a16="http://schemas.microsoft.com/office/drawing/2014/main" id="{EC18990D-A141-4B01-9789-90CCC3EC4042}"/>
                  </a:ext>
                </a:extLst>
              </p:cNvPr>
              <p:cNvSpPr>
                <a:spLocks noChangeShapeType="1"/>
              </p:cNvSpPr>
              <p:nvPr/>
            </p:nvSpPr>
            <p:spPr bwMode="auto">
              <a:xfrm>
                <a:off x="6402389"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49" name="Line 22">
                <a:extLst>
                  <a:ext uri="{FF2B5EF4-FFF2-40B4-BE49-F238E27FC236}">
                    <a16:creationId xmlns:a16="http://schemas.microsoft.com/office/drawing/2014/main" id="{82B116C0-A84C-4829-952F-514087F17AEB}"/>
                  </a:ext>
                </a:extLst>
              </p:cNvPr>
              <p:cNvSpPr>
                <a:spLocks noChangeShapeType="1"/>
              </p:cNvSpPr>
              <p:nvPr/>
            </p:nvSpPr>
            <p:spPr bwMode="auto">
              <a:xfrm>
                <a:off x="6389689" y="2211388"/>
                <a:ext cx="3492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0" name="Line 23">
                <a:extLst>
                  <a:ext uri="{FF2B5EF4-FFF2-40B4-BE49-F238E27FC236}">
                    <a16:creationId xmlns:a16="http://schemas.microsoft.com/office/drawing/2014/main" id="{3FA50D2B-4C8F-4A77-81B0-C95FC059D6EE}"/>
                  </a:ext>
                </a:extLst>
              </p:cNvPr>
              <p:cNvSpPr>
                <a:spLocks noChangeShapeType="1"/>
              </p:cNvSpPr>
              <p:nvPr/>
            </p:nvSpPr>
            <p:spPr bwMode="auto">
              <a:xfrm>
                <a:off x="6405564"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1" name="Line 24">
                <a:extLst>
                  <a:ext uri="{FF2B5EF4-FFF2-40B4-BE49-F238E27FC236}">
                    <a16:creationId xmlns:a16="http://schemas.microsoft.com/office/drawing/2014/main" id="{E161F28A-9304-4F21-B1BA-CF36918C0AE8}"/>
                  </a:ext>
                </a:extLst>
              </p:cNvPr>
              <p:cNvSpPr>
                <a:spLocks noChangeShapeType="1"/>
              </p:cNvSpPr>
              <p:nvPr/>
            </p:nvSpPr>
            <p:spPr bwMode="auto">
              <a:xfrm>
                <a:off x="6365876"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2" name="Line 25">
                <a:extLst>
                  <a:ext uri="{FF2B5EF4-FFF2-40B4-BE49-F238E27FC236}">
                    <a16:creationId xmlns:a16="http://schemas.microsoft.com/office/drawing/2014/main" id="{5812C3EC-E8A3-42B1-A471-B789539C5A84}"/>
                  </a:ext>
                </a:extLst>
              </p:cNvPr>
              <p:cNvSpPr>
                <a:spLocks noChangeShapeType="1"/>
              </p:cNvSpPr>
              <p:nvPr/>
            </p:nvSpPr>
            <p:spPr bwMode="auto">
              <a:xfrm>
                <a:off x="6381751"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3" name="Line 26">
                <a:extLst>
                  <a:ext uri="{FF2B5EF4-FFF2-40B4-BE49-F238E27FC236}">
                    <a16:creationId xmlns:a16="http://schemas.microsoft.com/office/drawing/2014/main" id="{5FEB5DB0-C9B0-4D49-BC11-779919C3EB48}"/>
                  </a:ext>
                </a:extLst>
              </p:cNvPr>
              <p:cNvSpPr>
                <a:spLocks noChangeShapeType="1"/>
              </p:cNvSpPr>
              <p:nvPr/>
            </p:nvSpPr>
            <p:spPr bwMode="auto">
              <a:xfrm>
                <a:off x="6207126"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4" name="Line 27">
                <a:extLst>
                  <a:ext uri="{FF2B5EF4-FFF2-40B4-BE49-F238E27FC236}">
                    <a16:creationId xmlns:a16="http://schemas.microsoft.com/office/drawing/2014/main" id="{BA2C0C60-131F-4B3F-9066-15D5385BE203}"/>
                  </a:ext>
                </a:extLst>
              </p:cNvPr>
              <p:cNvSpPr>
                <a:spLocks noChangeShapeType="1"/>
              </p:cNvSpPr>
              <p:nvPr/>
            </p:nvSpPr>
            <p:spPr bwMode="auto">
              <a:xfrm>
                <a:off x="6224589"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5" name="Line 28">
                <a:extLst>
                  <a:ext uri="{FF2B5EF4-FFF2-40B4-BE49-F238E27FC236}">
                    <a16:creationId xmlns:a16="http://schemas.microsoft.com/office/drawing/2014/main" id="{E9F8D031-8A27-424B-AAC3-FDA309C2136F}"/>
                  </a:ext>
                </a:extLst>
              </p:cNvPr>
              <p:cNvSpPr>
                <a:spLocks noChangeShapeType="1"/>
              </p:cNvSpPr>
              <p:nvPr/>
            </p:nvSpPr>
            <p:spPr bwMode="auto">
              <a:xfrm>
                <a:off x="6083301"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6" name="Line 29">
                <a:extLst>
                  <a:ext uri="{FF2B5EF4-FFF2-40B4-BE49-F238E27FC236}">
                    <a16:creationId xmlns:a16="http://schemas.microsoft.com/office/drawing/2014/main" id="{D90317F4-B60A-4647-A09D-88995EA9B621}"/>
                  </a:ext>
                </a:extLst>
              </p:cNvPr>
              <p:cNvSpPr>
                <a:spLocks noChangeShapeType="1"/>
              </p:cNvSpPr>
              <p:nvPr/>
            </p:nvSpPr>
            <p:spPr bwMode="auto">
              <a:xfrm>
                <a:off x="6099176"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7" name="Line 30">
                <a:extLst>
                  <a:ext uri="{FF2B5EF4-FFF2-40B4-BE49-F238E27FC236}">
                    <a16:creationId xmlns:a16="http://schemas.microsoft.com/office/drawing/2014/main" id="{6197176D-6D28-4259-9D8D-B81F74AB5F0E}"/>
                  </a:ext>
                </a:extLst>
              </p:cNvPr>
              <p:cNvSpPr>
                <a:spLocks noChangeShapeType="1"/>
              </p:cNvSpPr>
              <p:nvPr/>
            </p:nvSpPr>
            <p:spPr bwMode="auto">
              <a:xfrm>
                <a:off x="6061076" y="2211388"/>
                <a:ext cx="3492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8" name="Line 31">
                <a:extLst>
                  <a:ext uri="{FF2B5EF4-FFF2-40B4-BE49-F238E27FC236}">
                    <a16:creationId xmlns:a16="http://schemas.microsoft.com/office/drawing/2014/main" id="{87F7B74A-EFED-404B-B2D5-B8713CC7DAF5}"/>
                  </a:ext>
                </a:extLst>
              </p:cNvPr>
              <p:cNvSpPr>
                <a:spLocks noChangeShapeType="1"/>
              </p:cNvSpPr>
              <p:nvPr/>
            </p:nvSpPr>
            <p:spPr bwMode="auto">
              <a:xfrm>
                <a:off x="6076951"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59" name="Line 32">
                <a:extLst>
                  <a:ext uri="{FF2B5EF4-FFF2-40B4-BE49-F238E27FC236}">
                    <a16:creationId xmlns:a16="http://schemas.microsoft.com/office/drawing/2014/main" id="{57C1F3FE-909F-402B-8D1D-CB96549E15EF}"/>
                  </a:ext>
                </a:extLst>
              </p:cNvPr>
              <p:cNvSpPr>
                <a:spLocks noChangeShapeType="1"/>
              </p:cNvSpPr>
              <p:nvPr/>
            </p:nvSpPr>
            <p:spPr bwMode="auto">
              <a:xfrm>
                <a:off x="5992814" y="2211388"/>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0" name="Line 33">
                <a:extLst>
                  <a:ext uri="{FF2B5EF4-FFF2-40B4-BE49-F238E27FC236}">
                    <a16:creationId xmlns:a16="http://schemas.microsoft.com/office/drawing/2014/main" id="{0A606A00-1F96-4D17-8279-F61026694B3D}"/>
                  </a:ext>
                </a:extLst>
              </p:cNvPr>
              <p:cNvSpPr>
                <a:spLocks noChangeShapeType="1"/>
              </p:cNvSpPr>
              <p:nvPr/>
            </p:nvSpPr>
            <p:spPr bwMode="auto">
              <a:xfrm>
                <a:off x="6015039"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1" name="Line 34">
                <a:extLst>
                  <a:ext uri="{FF2B5EF4-FFF2-40B4-BE49-F238E27FC236}">
                    <a16:creationId xmlns:a16="http://schemas.microsoft.com/office/drawing/2014/main" id="{6AD5F4AB-B97E-4D0B-B145-F2D62376DCF3}"/>
                  </a:ext>
                </a:extLst>
              </p:cNvPr>
              <p:cNvSpPr>
                <a:spLocks noChangeShapeType="1"/>
              </p:cNvSpPr>
              <p:nvPr/>
            </p:nvSpPr>
            <p:spPr bwMode="auto">
              <a:xfrm>
                <a:off x="5965826" y="22113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2" name="Line 35">
                <a:extLst>
                  <a:ext uri="{FF2B5EF4-FFF2-40B4-BE49-F238E27FC236}">
                    <a16:creationId xmlns:a16="http://schemas.microsoft.com/office/drawing/2014/main" id="{1C972296-0700-46B5-9DB9-9F8209EFC0D8}"/>
                  </a:ext>
                </a:extLst>
              </p:cNvPr>
              <p:cNvSpPr>
                <a:spLocks noChangeShapeType="1"/>
              </p:cNvSpPr>
              <p:nvPr/>
            </p:nvSpPr>
            <p:spPr bwMode="auto">
              <a:xfrm>
                <a:off x="5983289" y="21907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3" name="Line 36">
                <a:extLst>
                  <a:ext uri="{FF2B5EF4-FFF2-40B4-BE49-F238E27FC236}">
                    <a16:creationId xmlns:a16="http://schemas.microsoft.com/office/drawing/2014/main" id="{29F10AA2-C1FC-4A56-99A1-FCF88038CCEF}"/>
                  </a:ext>
                </a:extLst>
              </p:cNvPr>
              <p:cNvSpPr>
                <a:spLocks noChangeShapeType="1"/>
              </p:cNvSpPr>
              <p:nvPr/>
            </p:nvSpPr>
            <p:spPr bwMode="auto">
              <a:xfrm>
                <a:off x="5794376" y="2147888"/>
                <a:ext cx="3492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4" name="Line 37">
                <a:extLst>
                  <a:ext uri="{FF2B5EF4-FFF2-40B4-BE49-F238E27FC236}">
                    <a16:creationId xmlns:a16="http://schemas.microsoft.com/office/drawing/2014/main" id="{9A685080-7CE7-444E-BC8B-665F46422E02}"/>
                  </a:ext>
                </a:extLst>
              </p:cNvPr>
              <p:cNvSpPr>
                <a:spLocks noChangeShapeType="1"/>
              </p:cNvSpPr>
              <p:nvPr/>
            </p:nvSpPr>
            <p:spPr bwMode="auto">
              <a:xfrm>
                <a:off x="5811839"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5" name="Line 38">
                <a:extLst>
                  <a:ext uri="{FF2B5EF4-FFF2-40B4-BE49-F238E27FC236}">
                    <a16:creationId xmlns:a16="http://schemas.microsoft.com/office/drawing/2014/main" id="{C842965E-54C6-423D-B7FC-09E4292F3335}"/>
                  </a:ext>
                </a:extLst>
              </p:cNvPr>
              <p:cNvSpPr>
                <a:spLocks noChangeShapeType="1"/>
              </p:cNvSpPr>
              <p:nvPr/>
            </p:nvSpPr>
            <p:spPr bwMode="auto">
              <a:xfrm>
                <a:off x="5789614" y="21478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6" name="Line 39">
                <a:extLst>
                  <a:ext uri="{FF2B5EF4-FFF2-40B4-BE49-F238E27FC236}">
                    <a16:creationId xmlns:a16="http://schemas.microsoft.com/office/drawing/2014/main" id="{F9BC2BDD-28C1-4770-81E2-743677B67170}"/>
                  </a:ext>
                </a:extLst>
              </p:cNvPr>
              <p:cNvSpPr>
                <a:spLocks noChangeShapeType="1"/>
              </p:cNvSpPr>
              <p:nvPr/>
            </p:nvSpPr>
            <p:spPr bwMode="auto">
              <a:xfrm>
                <a:off x="5807076"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7" name="Line 40">
                <a:extLst>
                  <a:ext uri="{FF2B5EF4-FFF2-40B4-BE49-F238E27FC236}">
                    <a16:creationId xmlns:a16="http://schemas.microsoft.com/office/drawing/2014/main" id="{F8152273-FC51-4DAB-B01E-5B4A6A3FD6E2}"/>
                  </a:ext>
                </a:extLst>
              </p:cNvPr>
              <p:cNvSpPr>
                <a:spLocks noChangeShapeType="1"/>
              </p:cNvSpPr>
              <p:nvPr/>
            </p:nvSpPr>
            <p:spPr bwMode="auto">
              <a:xfrm>
                <a:off x="5778501" y="21478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8" name="Line 41">
                <a:extLst>
                  <a:ext uri="{FF2B5EF4-FFF2-40B4-BE49-F238E27FC236}">
                    <a16:creationId xmlns:a16="http://schemas.microsoft.com/office/drawing/2014/main" id="{6978B193-21F8-419B-BBDF-6E0153B29B35}"/>
                  </a:ext>
                </a:extLst>
              </p:cNvPr>
              <p:cNvSpPr>
                <a:spLocks noChangeShapeType="1"/>
              </p:cNvSpPr>
              <p:nvPr/>
            </p:nvSpPr>
            <p:spPr bwMode="auto">
              <a:xfrm>
                <a:off x="5795964"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69" name="Line 42">
                <a:extLst>
                  <a:ext uri="{FF2B5EF4-FFF2-40B4-BE49-F238E27FC236}">
                    <a16:creationId xmlns:a16="http://schemas.microsoft.com/office/drawing/2014/main" id="{F8DA6737-BD96-44E5-8003-48BCB7A6B261}"/>
                  </a:ext>
                </a:extLst>
              </p:cNvPr>
              <p:cNvSpPr>
                <a:spLocks noChangeShapeType="1"/>
              </p:cNvSpPr>
              <p:nvPr/>
            </p:nvSpPr>
            <p:spPr bwMode="auto">
              <a:xfrm>
                <a:off x="5765801" y="21478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0" name="Line 43">
                <a:extLst>
                  <a:ext uri="{FF2B5EF4-FFF2-40B4-BE49-F238E27FC236}">
                    <a16:creationId xmlns:a16="http://schemas.microsoft.com/office/drawing/2014/main" id="{D4F8F2AC-F89F-4146-A70F-68AE73580960}"/>
                  </a:ext>
                </a:extLst>
              </p:cNvPr>
              <p:cNvSpPr>
                <a:spLocks noChangeShapeType="1"/>
              </p:cNvSpPr>
              <p:nvPr/>
            </p:nvSpPr>
            <p:spPr bwMode="auto">
              <a:xfrm>
                <a:off x="5783264"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1" name="Line 44">
                <a:extLst>
                  <a:ext uri="{FF2B5EF4-FFF2-40B4-BE49-F238E27FC236}">
                    <a16:creationId xmlns:a16="http://schemas.microsoft.com/office/drawing/2014/main" id="{4665887B-0C3E-45C6-ADF0-91C02BAB9238}"/>
                  </a:ext>
                </a:extLst>
              </p:cNvPr>
              <p:cNvSpPr>
                <a:spLocks noChangeShapeType="1"/>
              </p:cNvSpPr>
              <p:nvPr/>
            </p:nvSpPr>
            <p:spPr bwMode="auto">
              <a:xfrm>
                <a:off x="5753101" y="2147888"/>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2" name="Line 45">
                <a:extLst>
                  <a:ext uri="{FF2B5EF4-FFF2-40B4-BE49-F238E27FC236}">
                    <a16:creationId xmlns:a16="http://schemas.microsoft.com/office/drawing/2014/main" id="{051CCA35-E265-45D8-996B-C7442A8FDC2F}"/>
                  </a:ext>
                </a:extLst>
              </p:cNvPr>
              <p:cNvSpPr>
                <a:spLocks noChangeShapeType="1"/>
              </p:cNvSpPr>
              <p:nvPr/>
            </p:nvSpPr>
            <p:spPr bwMode="auto">
              <a:xfrm>
                <a:off x="5768976"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3" name="Line 46">
                <a:extLst>
                  <a:ext uri="{FF2B5EF4-FFF2-40B4-BE49-F238E27FC236}">
                    <a16:creationId xmlns:a16="http://schemas.microsoft.com/office/drawing/2014/main" id="{CF2094F6-8E7A-43E1-92EB-AB65A19EFD9C}"/>
                  </a:ext>
                </a:extLst>
              </p:cNvPr>
              <p:cNvSpPr>
                <a:spLocks noChangeShapeType="1"/>
              </p:cNvSpPr>
              <p:nvPr/>
            </p:nvSpPr>
            <p:spPr bwMode="auto">
              <a:xfrm>
                <a:off x="5413376" y="2147888"/>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4" name="Line 47">
                <a:extLst>
                  <a:ext uri="{FF2B5EF4-FFF2-40B4-BE49-F238E27FC236}">
                    <a16:creationId xmlns:a16="http://schemas.microsoft.com/office/drawing/2014/main" id="{314F7912-F957-4138-99FF-C632136A76EC}"/>
                  </a:ext>
                </a:extLst>
              </p:cNvPr>
              <p:cNvSpPr>
                <a:spLocks noChangeShapeType="1"/>
              </p:cNvSpPr>
              <p:nvPr/>
            </p:nvSpPr>
            <p:spPr bwMode="auto">
              <a:xfrm>
                <a:off x="5435601"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5" name="Line 48">
                <a:extLst>
                  <a:ext uri="{FF2B5EF4-FFF2-40B4-BE49-F238E27FC236}">
                    <a16:creationId xmlns:a16="http://schemas.microsoft.com/office/drawing/2014/main" id="{9940519D-C0E5-489B-9F6B-B4814F5FF234}"/>
                  </a:ext>
                </a:extLst>
              </p:cNvPr>
              <p:cNvSpPr>
                <a:spLocks noChangeShapeType="1"/>
              </p:cNvSpPr>
              <p:nvPr/>
            </p:nvSpPr>
            <p:spPr bwMode="auto">
              <a:xfrm>
                <a:off x="5327651" y="2147888"/>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6" name="Line 49">
                <a:extLst>
                  <a:ext uri="{FF2B5EF4-FFF2-40B4-BE49-F238E27FC236}">
                    <a16:creationId xmlns:a16="http://schemas.microsoft.com/office/drawing/2014/main" id="{D7556564-346D-4725-835D-1C03386F3D7B}"/>
                  </a:ext>
                </a:extLst>
              </p:cNvPr>
              <p:cNvSpPr>
                <a:spLocks noChangeShapeType="1"/>
              </p:cNvSpPr>
              <p:nvPr/>
            </p:nvSpPr>
            <p:spPr bwMode="auto">
              <a:xfrm>
                <a:off x="5348289" y="21272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7" name="Line 50">
                <a:extLst>
                  <a:ext uri="{FF2B5EF4-FFF2-40B4-BE49-F238E27FC236}">
                    <a16:creationId xmlns:a16="http://schemas.microsoft.com/office/drawing/2014/main" id="{6037563D-CB91-4D62-808B-FD40D1D744D5}"/>
                  </a:ext>
                </a:extLst>
              </p:cNvPr>
              <p:cNvSpPr>
                <a:spLocks noChangeShapeType="1"/>
              </p:cNvSpPr>
              <p:nvPr/>
            </p:nvSpPr>
            <p:spPr bwMode="auto">
              <a:xfrm>
                <a:off x="5294314" y="2106613"/>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8" name="Line 51">
                <a:extLst>
                  <a:ext uri="{FF2B5EF4-FFF2-40B4-BE49-F238E27FC236}">
                    <a16:creationId xmlns:a16="http://schemas.microsoft.com/office/drawing/2014/main" id="{B03A562A-B29B-4568-A859-673AEC351593}"/>
                  </a:ext>
                </a:extLst>
              </p:cNvPr>
              <p:cNvSpPr>
                <a:spLocks noChangeShapeType="1"/>
              </p:cNvSpPr>
              <p:nvPr/>
            </p:nvSpPr>
            <p:spPr bwMode="auto">
              <a:xfrm>
                <a:off x="5314951" y="2085976"/>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79" name="Line 52">
                <a:extLst>
                  <a:ext uri="{FF2B5EF4-FFF2-40B4-BE49-F238E27FC236}">
                    <a16:creationId xmlns:a16="http://schemas.microsoft.com/office/drawing/2014/main" id="{62A276A9-631A-4A6B-9AFC-E445D1757B70}"/>
                  </a:ext>
                </a:extLst>
              </p:cNvPr>
              <p:cNvSpPr>
                <a:spLocks noChangeShapeType="1"/>
              </p:cNvSpPr>
              <p:nvPr/>
            </p:nvSpPr>
            <p:spPr bwMode="auto">
              <a:xfrm>
                <a:off x="5194301" y="2106613"/>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0" name="Line 53">
                <a:extLst>
                  <a:ext uri="{FF2B5EF4-FFF2-40B4-BE49-F238E27FC236}">
                    <a16:creationId xmlns:a16="http://schemas.microsoft.com/office/drawing/2014/main" id="{29ED8531-2F09-4AD0-AF53-5D7A7E5CFDBC}"/>
                  </a:ext>
                </a:extLst>
              </p:cNvPr>
              <p:cNvSpPr>
                <a:spLocks noChangeShapeType="1"/>
              </p:cNvSpPr>
              <p:nvPr/>
            </p:nvSpPr>
            <p:spPr bwMode="auto">
              <a:xfrm>
                <a:off x="5216526" y="2085976"/>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1" name="Line 54">
                <a:extLst>
                  <a:ext uri="{FF2B5EF4-FFF2-40B4-BE49-F238E27FC236}">
                    <a16:creationId xmlns:a16="http://schemas.microsoft.com/office/drawing/2014/main" id="{5E36AAAF-0493-4F61-91B1-F4A235B8C548}"/>
                  </a:ext>
                </a:extLst>
              </p:cNvPr>
              <p:cNvSpPr>
                <a:spLocks noChangeShapeType="1"/>
              </p:cNvSpPr>
              <p:nvPr/>
            </p:nvSpPr>
            <p:spPr bwMode="auto">
              <a:xfrm>
                <a:off x="5199064" y="2106613"/>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2" name="Line 55">
                <a:extLst>
                  <a:ext uri="{FF2B5EF4-FFF2-40B4-BE49-F238E27FC236}">
                    <a16:creationId xmlns:a16="http://schemas.microsoft.com/office/drawing/2014/main" id="{A70D3361-1BF3-45AB-80A1-56A863332F10}"/>
                  </a:ext>
                </a:extLst>
              </p:cNvPr>
              <p:cNvSpPr>
                <a:spLocks noChangeShapeType="1"/>
              </p:cNvSpPr>
              <p:nvPr/>
            </p:nvSpPr>
            <p:spPr bwMode="auto">
              <a:xfrm>
                <a:off x="5219701" y="2085976"/>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3" name="Line 56">
                <a:extLst>
                  <a:ext uri="{FF2B5EF4-FFF2-40B4-BE49-F238E27FC236}">
                    <a16:creationId xmlns:a16="http://schemas.microsoft.com/office/drawing/2014/main" id="{7600CACC-919C-49D2-9B35-2C01F15AE29A}"/>
                  </a:ext>
                </a:extLst>
              </p:cNvPr>
              <p:cNvSpPr>
                <a:spLocks noChangeShapeType="1"/>
              </p:cNvSpPr>
              <p:nvPr/>
            </p:nvSpPr>
            <p:spPr bwMode="auto">
              <a:xfrm>
                <a:off x="5207001" y="2106613"/>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4" name="Line 57">
                <a:extLst>
                  <a:ext uri="{FF2B5EF4-FFF2-40B4-BE49-F238E27FC236}">
                    <a16:creationId xmlns:a16="http://schemas.microsoft.com/office/drawing/2014/main" id="{FA7DBD32-95E9-4F26-BCA8-1B90F6270CF2}"/>
                  </a:ext>
                </a:extLst>
              </p:cNvPr>
              <p:cNvSpPr>
                <a:spLocks noChangeShapeType="1"/>
              </p:cNvSpPr>
              <p:nvPr/>
            </p:nvSpPr>
            <p:spPr bwMode="auto">
              <a:xfrm>
                <a:off x="5227639" y="2085976"/>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5" name="Line 58">
                <a:extLst>
                  <a:ext uri="{FF2B5EF4-FFF2-40B4-BE49-F238E27FC236}">
                    <a16:creationId xmlns:a16="http://schemas.microsoft.com/office/drawing/2014/main" id="{4059F3BD-B8A0-460D-B98D-0B0EC93B1A6B}"/>
                  </a:ext>
                </a:extLst>
              </p:cNvPr>
              <p:cNvSpPr>
                <a:spLocks noChangeShapeType="1"/>
              </p:cNvSpPr>
              <p:nvPr/>
            </p:nvSpPr>
            <p:spPr bwMode="auto">
              <a:xfrm>
                <a:off x="5187951" y="2041526"/>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6" name="Line 59">
                <a:extLst>
                  <a:ext uri="{FF2B5EF4-FFF2-40B4-BE49-F238E27FC236}">
                    <a16:creationId xmlns:a16="http://schemas.microsoft.com/office/drawing/2014/main" id="{AFF68556-B0BB-43F6-B38C-2794B40E4704}"/>
                  </a:ext>
                </a:extLst>
              </p:cNvPr>
              <p:cNvSpPr>
                <a:spLocks noChangeShapeType="1"/>
              </p:cNvSpPr>
              <p:nvPr/>
            </p:nvSpPr>
            <p:spPr bwMode="auto">
              <a:xfrm>
                <a:off x="5210176" y="2020888"/>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7" name="Line 60">
                <a:extLst>
                  <a:ext uri="{FF2B5EF4-FFF2-40B4-BE49-F238E27FC236}">
                    <a16:creationId xmlns:a16="http://schemas.microsoft.com/office/drawing/2014/main" id="{A7CF945D-5772-4413-8FD1-246A42EACF7C}"/>
                  </a:ext>
                </a:extLst>
              </p:cNvPr>
              <p:cNvSpPr>
                <a:spLocks noChangeShapeType="1"/>
              </p:cNvSpPr>
              <p:nvPr/>
            </p:nvSpPr>
            <p:spPr bwMode="auto">
              <a:xfrm>
                <a:off x="5181601" y="2008188"/>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8" name="Line 61">
                <a:extLst>
                  <a:ext uri="{FF2B5EF4-FFF2-40B4-BE49-F238E27FC236}">
                    <a16:creationId xmlns:a16="http://schemas.microsoft.com/office/drawing/2014/main" id="{91800FE4-D640-42AE-9F67-E464C589D1B3}"/>
                  </a:ext>
                </a:extLst>
              </p:cNvPr>
              <p:cNvSpPr>
                <a:spLocks noChangeShapeType="1"/>
              </p:cNvSpPr>
              <p:nvPr/>
            </p:nvSpPr>
            <p:spPr bwMode="auto">
              <a:xfrm>
                <a:off x="5202239" y="19875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89" name="Line 62">
                <a:extLst>
                  <a:ext uri="{FF2B5EF4-FFF2-40B4-BE49-F238E27FC236}">
                    <a16:creationId xmlns:a16="http://schemas.microsoft.com/office/drawing/2014/main" id="{BE46B33B-1837-4F60-BEBD-514A06511472}"/>
                  </a:ext>
                </a:extLst>
              </p:cNvPr>
              <p:cNvSpPr>
                <a:spLocks noChangeShapeType="1"/>
              </p:cNvSpPr>
              <p:nvPr/>
            </p:nvSpPr>
            <p:spPr bwMode="auto">
              <a:xfrm>
                <a:off x="5164139" y="1974851"/>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0" name="Line 63">
                <a:extLst>
                  <a:ext uri="{FF2B5EF4-FFF2-40B4-BE49-F238E27FC236}">
                    <a16:creationId xmlns:a16="http://schemas.microsoft.com/office/drawing/2014/main" id="{ED782B87-05ED-48F7-BEA0-EB0B156F8030}"/>
                  </a:ext>
                </a:extLst>
              </p:cNvPr>
              <p:cNvSpPr>
                <a:spLocks noChangeShapeType="1"/>
              </p:cNvSpPr>
              <p:nvPr/>
            </p:nvSpPr>
            <p:spPr bwMode="auto">
              <a:xfrm>
                <a:off x="5184776" y="1952626"/>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1" name="Line 64">
                <a:extLst>
                  <a:ext uri="{FF2B5EF4-FFF2-40B4-BE49-F238E27FC236}">
                    <a16:creationId xmlns:a16="http://schemas.microsoft.com/office/drawing/2014/main" id="{01B0C204-E080-4B2B-857A-1355F1D6E3AA}"/>
                  </a:ext>
                </a:extLst>
              </p:cNvPr>
              <p:cNvSpPr>
                <a:spLocks noChangeShapeType="1"/>
              </p:cNvSpPr>
              <p:nvPr/>
            </p:nvSpPr>
            <p:spPr bwMode="auto">
              <a:xfrm>
                <a:off x="5127626" y="1943101"/>
                <a:ext cx="3492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2" name="Line 65">
                <a:extLst>
                  <a:ext uri="{FF2B5EF4-FFF2-40B4-BE49-F238E27FC236}">
                    <a16:creationId xmlns:a16="http://schemas.microsoft.com/office/drawing/2014/main" id="{C871BBFA-6B71-43DE-87D0-3D51E25F83C8}"/>
                  </a:ext>
                </a:extLst>
              </p:cNvPr>
              <p:cNvSpPr>
                <a:spLocks noChangeShapeType="1"/>
              </p:cNvSpPr>
              <p:nvPr/>
            </p:nvSpPr>
            <p:spPr bwMode="auto">
              <a:xfrm>
                <a:off x="5146676" y="1920876"/>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3" name="Line 66">
                <a:extLst>
                  <a:ext uri="{FF2B5EF4-FFF2-40B4-BE49-F238E27FC236}">
                    <a16:creationId xmlns:a16="http://schemas.microsoft.com/office/drawing/2014/main" id="{134E2D3A-514B-44B0-BCBF-9736F81A5B39}"/>
                  </a:ext>
                </a:extLst>
              </p:cNvPr>
              <p:cNvSpPr>
                <a:spLocks noChangeShapeType="1"/>
              </p:cNvSpPr>
              <p:nvPr/>
            </p:nvSpPr>
            <p:spPr bwMode="auto">
              <a:xfrm>
                <a:off x="5060951" y="1882776"/>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4" name="Line 67">
                <a:extLst>
                  <a:ext uri="{FF2B5EF4-FFF2-40B4-BE49-F238E27FC236}">
                    <a16:creationId xmlns:a16="http://schemas.microsoft.com/office/drawing/2014/main" id="{2124956E-A32E-47F4-8126-6400A1386595}"/>
                  </a:ext>
                </a:extLst>
              </p:cNvPr>
              <p:cNvSpPr>
                <a:spLocks noChangeShapeType="1"/>
              </p:cNvSpPr>
              <p:nvPr/>
            </p:nvSpPr>
            <p:spPr bwMode="auto">
              <a:xfrm>
                <a:off x="5081589" y="1862138"/>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5" name="Line 68">
                <a:extLst>
                  <a:ext uri="{FF2B5EF4-FFF2-40B4-BE49-F238E27FC236}">
                    <a16:creationId xmlns:a16="http://schemas.microsoft.com/office/drawing/2014/main" id="{EE2EEF7F-A293-4DA9-AF8B-C973BACF1D85}"/>
                  </a:ext>
                </a:extLst>
              </p:cNvPr>
              <p:cNvSpPr>
                <a:spLocks noChangeShapeType="1"/>
              </p:cNvSpPr>
              <p:nvPr/>
            </p:nvSpPr>
            <p:spPr bwMode="auto">
              <a:xfrm>
                <a:off x="4883151" y="1854201"/>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6" name="Line 69">
                <a:extLst>
                  <a:ext uri="{FF2B5EF4-FFF2-40B4-BE49-F238E27FC236}">
                    <a16:creationId xmlns:a16="http://schemas.microsoft.com/office/drawing/2014/main" id="{7F61F529-C952-45C0-9ED3-35D88754C865}"/>
                  </a:ext>
                </a:extLst>
              </p:cNvPr>
              <p:cNvSpPr>
                <a:spLocks noChangeShapeType="1"/>
              </p:cNvSpPr>
              <p:nvPr/>
            </p:nvSpPr>
            <p:spPr bwMode="auto">
              <a:xfrm>
                <a:off x="4905376" y="1831976"/>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7" name="Line 70">
                <a:extLst>
                  <a:ext uri="{FF2B5EF4-FFF2-40B4-BE49-F238E27FC236}">
                    <a16:creationId xmlns:a16="http://schemas.microsoft.com/office/drawing/2014/main" id="{2ED0BEFD-9E6C-491B-8B52-74DF9DA492A4}"/>
                  </a:ext>
                </a:extLst>
              </p:cNvPr>
              <p:cNvSpPr>
                <a:spLocks noChangeShapeType="1"/>
              </p:cNvSpPr>
              <p:nvPr/>
            </p:nvSpPr>
            <p:spPr bwMode="auto">
              <a:xfrm>
                <a:off x="4854576" y="1822451"/>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8" name="Line 71">
                <a:extLst>
                  <a:ext uri="{FF2B5EF4-FFF2-40B4-BE49-F238E27FC236}">
                    <a16:creationId xmlns:a16="http://schemas.microsoft.com/office/drawing/2014/main" id="{8B25991B-0865-41BC-A3E8-2AA2DF46C349}"/>
                  </a:ext>
                </a:extLst>
              </p:cNvPr>
              <p:cNvSpPr>
                <a:spLocks noChangeShapeType="1"/>
              </p:cNvSpPr>
              <p:nvPr/>
            </p:nvSpPr>
            <p:spPr bwMode="auto">
              <a:xfrm>
                <a:off x="4872039" y="1800226"/>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99" name="Line 72">
                <a:extLst>
                  <a:ext uri="{FF2B5EF4-FFF2-40B4-BE49-F238E27FC236}">
                    <a16:creationId xmlns:a16="http://schemas.microsoft.com/office/drawing/2014/main" id="{CC54714B-7B2D-4B55-85DF-792C89A9D2A1}"/>
                  </a:ext>
                </a:extLst>
              </p:cNvPr>
              <p:cNvSpPr>
                <a:spLocks noChangeShapeType="1"/>
              </p:cNvSpPr>
              <p:nvPr/>
            </p:nvSpPr>
            <p:spPr bwMode="auto">
              <a:xfrm>
                <a:off x="4643439" y="1793876"/>
                <a:ext cx="3968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0" name="Line 73">
                <a:extLst>
                  <a:ext uri="{FF2B5EF4-FFF2-40B4-BE49-F238E27FC236}">
                    <a16:creationId xmlns:a16="http://schemas.microsoft.com/office/drawing/2014/main" id="{C7FD37C9-57DE-406F-8359-61C48C57BC76}"/>
                  </a:ext>
                </a:extLst>
              </p:cNvPr>
              <p:cNvSpPr>
                <a:spLocks noChangeShapeType="1"/>
              </p:cNvSpPr>
              <p:nvPr/>
            </p:nvSpPr>
            <p:spPr bwMode="auto">
              <a:xfrm>
                <a:off x="4664076" y="1771651"/>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1" name="Line 74">
                <a:extLst>
                  <a:ext uri="{FF2B5EF4-FFF2-40B4-BE49-F238E27FC236}">
                    <a16:creationId xmlns:a16="http://schemas.microsoft.com/office/drawing/2014/main" id="{66D7C8F6-06CB-4452-B16D-5F9F23C6827C}"/>
                  </a:ext>
                </a:extLst>
              </p:cNvPr>
              <p:cNvSpPr>
                <a:spLocks noChangeShapeType="1"/>
              </p:cNvSpPr>
              <p:nvPr/>
            </p:nvSpPr>
            <p:spPr bwMode="auto">
              <a:xfrm>
                <a:off x="4608514" y="1738313"/>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2" name="Line 75">
                <a:extLst>
                  <a:ext uri="{FF2B5EF4-FFF2-40B4-BE49-F238E27FC236}">
                    <a16:creationId xmlns:a16="http://schemas.microsoft.com/office/drawing/2014/main" id="{D482DA1B-A7ED-4D03-B79A-D0E6149E0D3A}"/>
                  </a:ext>
                </a:extLst>
              </p:cNvPr>
              <p:cNvSpPr>
                <a:spLocks noChangeShapeType="1"/>
              </p:cNvSpPr>
              <p:nvPr/>
            </p:nvSpPr>
            <p:spPr bwMode="auto">
              <a:xfrm>
                <a:off x="4627564" y="1717676"/>
                <a:ext cx="0" cy="39688"/>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3" name="Line 76">
                <a:extLst>
                  <a:ext uri="{FF2B5EF4-FFF2-40B4-BE49-F238E27FC236}">
                    <a16:creationId xmlns:a16="http://schemas.microsoft.com/office/drawing/2014/main" id="{F96B771E-26BC-4A56-A3FA-A10C18FC2C7E}"/>
                  </a:ext>
                </a:extLst>
              </p:cNvPr>
              <p:cNvSpPr>
                <a:spLocks noChangeShapeType="1"/>
              </p:cNvSpPr>
              <p:nvPr/>
            </p:nvSpPr>
            <p:spPr bwMode="auto">
              <a:xfrm>
                <a:off x="4592639" y="1679576"/>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4" name="Line 77">
                <a:extLst>
                  <a:ext uri="{FF2B5EF4-FFF2-40B4-BE49-F238E27FC236}">
                    <a16:creationId xmlns:a16="http://schemas.microsoft.com/office/drawing/2014/main" id="{2E05F7B3-129F-4945-9D05-5D3B3FA7DF19}"/>
                  </a:ext>
                </a:extLst>
              </p:cNvPr>
              <p:cNvSpPr>
                <a:spLocks noChangeShapeType="1"/>
              </p:cNvSpPr>
              <p:nvPr/>
            </p:nvSpPr>
            <p:spPr bwMode="auto">
              <a:xfrm>
                <a:off x="4614864" y="16573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5" name="Line 78">
                <a:extLst>
                  <a:ext uri="{FF2B5EF4-FFF2-40B4-BE49-F238E27FC236}">
                    <a16:creationId xmlns:a16="http://schemas.microsoft.com/office/drawing/2014/main" id="{001C3247-4B39-4181-8802-2DA8417D049D}"/>
                  </a:ext>
                </a:extLst>
              </p:cNvPr>
              <p:cNvSpPr>
                <a:spLocks noChangeShapeType="1"/>
              </p:cNvSpPr>
              <p:nvPr/>
            </p:nvSpPr>
            <p:spPr bwMode="auto">
              <a:xfrm>
                <a:off x="4591051" y="1601788"/>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6" name="Line 79">
                <a:extLst>
                  <a:ext uri="{FF2B5EF4-FFF2-40B4-BE49-F238E27FC236}">
                    <a16:creationId xmlns:a16="http://schemas.microsoft.com/office/drawing/2014/main" id="{7AB78089-0F13-41E3-B243-5CC91AF43E19}"/>
                  </a:ext>
                </a:extLst>
              </p:cNvPr>
              <p:cNvSpPr>
                <a:spLocks noChangeShapeType="1"/>
              </p:cNvSpPr>
              <p:nvPr/>
            </p:nvSpPr>
            <p:spPr bwMode="auto">
              <a:xfrm>
                <a:off x="4611689" y="1581151"/>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7" name="Line 80">
                <a:extLst>
                  <a:ext uri="{FF2B5EF4-FFF2-40B4-BE49-F238E27FC236}">
                    <a16:creationId xmlns:a16="http://schemas.microsoft.com/office/drawing/2014/main" id="{9395BF07-D852-4F29-9F85-B46DA67C0D4D}"/>
                  </a:ext>
                </a:extLst>
              </p:cNvPr>
              <p:cNvSpPr>
                <a:spLocks noChangeShapeType="1"/>
              </p:cNvSpPr>
              <p:nvPr/>
            </p:nvSpPr>
            <p:spPr bwMode="auto">
              <a:xfrm>
                <a:off x="4559301" y="1530351"/>
                <a:ext cx="4286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8" name="Line 81">
                <a:extLst>
                  <a:ext uri="{FF2B5EF4-FFF2-40B4-BE49-F238E27FC236}">
                    <a16:creationId xmlns:a16="http://schemas.microsoft.com/office/drawing/2014/main" id="{AE47631C-CC8E-4633-9FEE-2BDCB7318E97}"/>
                  </a:ext>
                </a:extLst>
              </p:cNvPr>
              <p:cNvSpPr>
                <a:spLocks noChangeShapeType="1"/>
              </p:cNvSpPr>
              <p:nvPr/>
            </p:nvSpPr>
            <p:spPr bwMode="auto">
              <a:xfrm>
                <a:off x="4581526" y="1509713"/>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09" name="Line 82">
                <a:extLst>
                  <a:ext uri="{FF2B5EF4-FFF2-40B4-BE49-F238E27FC236}">
                    <a16:creationId xmlns:a16="http://schemas.microsoft.com/office/drawing/2014/main" id="{B804E460-71E2-4229-BD09-5E72728A2EE9}"/>
                  </a:ext>
                </a:extLst>
              </p:cNvPr>
              <p:cNvSpPr>
                <a:spLocks noChangeShapeType="1"/>
              </p:cNvSpPr>
              <p:nvPr/>
            </p:nvSpPr>
            <p:spPr bwMode="auto">
              <a:xfrm>
                <a:off x="4408489" y="1501776"/>
                <a:ext cx="3492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10" name="Line 83">
                <a:extLst>
                  <a:ext uri="{FF2B5EF4-FFF2-40B4-BE49-F238E27FC236}">
                    <a16:creationId xmlns:a16="http://schemas.microsoft.com/office/drawing/2014/main" id="{CA21D84F-ED2B-48FC-AB9E-E245188EF652}"/>
                  </a:ext>
                </a:extLst>
              </p:cNvPr>
              <p:cNvSpPr>
                <a:spLocks noChangeShapeType="1"/>
              </p:cNvSpPr>
              <p:nvPr/>
            </p:nvSpPr>
            <p:spPr bwMode="auto">
              <a:xfrm>
                <a:off x="4425951" y="1481138"/>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11" name="Line 84">
                <a:extLst>
                  <a:ext uri="{FF2B5EF4-FFF2-40B4-BE49-F238E27FC236}">
                    <a16:creationId xmlns:a16="http://schemas.microsoft.com/office/drawing/2014/main" id="{F5D1F30E-A003-4B58-8980-FB97486A87CD}"/>
                  </a:ext>
                </a:extLst>
              </p:cNvPr>
              <p:cNvSpPr>
                <a:spLocks noChangeShapeType="1"/>
              </p:cNvSpPr>
              <p:nvPr/>
            </p:nvSpPr>
            <p:spPr bwMode="auto">
              <a:xfrm>
                <a:off x="3417889" y="1160463"/>
                <a:ext cx="33338"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12" name="Line 85">
                <a:extLst>
                  <a:ext uri="{FF2B5EF4-FFF2-40B4-BE49-F238E27FC236}">
                    <a16:creationId xmlns:a16="http://schemas.microsoft.com/office/drawing/2014/main" id="{1D2B20E5-CC17-4539-B144-820BC981586A}"/>
                  </a:ext>
                </a:extLst>
              </p:cNvPr>
              <p:cNvSpPr>
                <a:spLocks noChangeShapeType="1"/>
              </p:cNvSpPr>
              <p:nvPr/>
            </p:nvSpPr>
            <p:spPr bwMode="auto">
              <a:xfrm>
                <a:off x="3435351" y="1139826"/>
                <a:ext cx="0" cy="41275"/>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13" name="Line 88">
                <a:extLst>
                  <a:ext uri="{FF2B5EF4-FFF2-40B4-BE49-F238E27FC236}">
                    <a16:creationId xmlns:a16="http://schemas.microsoft.com/office/drawing/2014/main" id="{417A594A-B36E-4B57-8929-045027D25785}"/>
                  </a:ext>
                </a:extLst>
              </p:cNvPr>
              <p:cNvSpPr>
                <a:spLocks noChangeShapeType="1"/>
              </p:cNvSpPr>
              <p:nvPr/>
            </p:nvSpPr>
            <p:spPr bwMode="auto">
              <a:xfrm>
                <a:off x="4603751" y="1709738"/>
                <a:ext cx="41275"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14" name="Line 89">
                <a:extLst>
                  <a:ext uri="{FF2B5EF4-FFF2-40B4-BE49-F238E27FC236}">
                    <a16:creationId xmlns:a16="http://schemas.microsoft.com/office/drawing/2014/main" id="{7E33898D-D0A8-461A-A0F3-D9DE33544122}"/>
                  </a:ext>
                </a:extLst>
              </p:cNvPr>
              <p:cNvSpPr>
                <a:spLocks noChangeShapeType="1"/>
              </p:cNvSpPr>
              <p:nvPr/>
            </p:nvSpPr>
            <p:spPr bwMode="auto">
              <a:xfrm>
                <a:off x="4624389" y="1687513"/>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515" name="Freeform 121">
                <a:extLst>
                  <a:ext uri="{FF2B5EF4-FFF2-40B4-BE49-F238E27FC236}">
                    <a16:creationId xmlns:a16="http://schemas.microsoft.com/office/drawing/2014/main" id="{621FE990-3488-48A5-ADAE-44C5DF51700D}"/>
                  </a:ext>
                </a:extLst>
              </p:cNvPr>
              <p:cNvSpPr>
                <a:spLocks/>
              </p:cNvSpPr>
              <p:nvPr/>
            </p:nvSpPr>
            <p:spPr bwMode="auto">
              <a:xfrm>
                <a:off x="2813051" y="1041400"/>
                <a:ext cx="4300537" cy="1752600"/>
              </a:xfrm>
              <a:custGeom>
                <a:avLst/>
                <a:gdLst>
                  <a:gd name="T0" fmla="*/ 242 w 2709"/>
                  <a:gd name="T1" fmla="*/ 0 h 1104"/>
                  <a:gd name="T2" fmla="*/ 242 w 2709"/>
                  <a:gd name="T3" fmla="*/ 10 h 1104"/>
                  <a:gd name="T4" fmla="*/ 262 w 2709"/>
                  <a:gd name="T5" fmla="*/ 14 h 1104"/>
                  <a:gd name="T6" fmla="*/ 262 w 2709"/>
                  <a:gd name="T7" fmla="*/ 21 h 1104"/>
                  <a:gd name="T8" fmla="*/ 366 w 2709"/>
                  <a:gd name="T9" fmla="*/ 30 h 1104"/>
                  <a:gd name="T10" fmla="*/ 371 w 2709"/>
                  <a:gd name="T11" fmla="*/ 45 h 1104"/>
                  <a:gd name="T12" fmla="*/ 380 w 2709"/>
                  <a:gd name="T13" fmla="*/ 45 h 1104"/>
                  <a:gd name="T14" fmla="*/ 387 w 2709"/>
                  <a:gd name="T15" fmla="*/ 71 h 1104"/>
                  <a:gd name="T16" fmla="*/ 489 w 2709"/>
                  <a:gd name="T17" fmla="*/ 76 h 1104"/>
                  <a:gd name="T18" fmla="*/ 494 w 2709"/>
                  <a:gd name="T19" fmla="*/ 91 h 1104"/>
                  <a:gd name="T20" fmla="*/ 556 w 2709"/>
                  <a:gd name="T21" fmla="*/ 91 h 1104"/>
                  <a:gd name="T22" fmla="*/ 567 w 2709"/>
                  <a:gd name="T23" fmla="*/ 106 h 1104"/>
                  <a:gd name="T24" fmla="*/ 572 w 2709"/>
                  <a:gd name="T25" fmla="*/ 106 h 1104"/>
                  <a:gd name="T26" fmla="*/ 578 w 2709"/>
                  <a:gd name="T27" fmla="*/ 106 h 1104"/>
                  <a:gd name="T28" fmla="*/ 584 w 2709"/>
                  <a:gd name="T29" fmla="*/ 123 h 1104"/>
                  <a:gd name="T30" fmla="*/ 592 w 2709"/>
                  <a:gd name="T31" fmla="*/ 123 h 1104"/>
                  <a:gd name="T32" fmla="*/ 592 w 2709"/>
                  <a:gd name="T33" fmla="*/ 131 h 1104"/>
                  <a:gd name="T34" fmla="*/ 628 w 2709"/>
                  <a:gd name="T35" fmla="*/ 137 h 1104"/>
                  <a:gd name="T36" fmla="*/ 633 w 2709"/>
                  <a:gd name="T37" fmla="*/ 153 h 1104"/>
                  <a:gd name="T38" fmla="*/ 649 w 2709"/>
                  <a:gd name="T39" fmla="*/ 153 h 1104"/>
                  <a:gd name="T40" fmla="*/ 649 w 2709"/>
                  <a:gd name="T41" fmla="*/ 159 h 1104"/>
                  <a:gd name="T42" fmla="*/ 756 w 2709"/>
                  <a:gd name="T43" fmla="*/ 170 h 1104"/>
                  <a:gd name="T44" fmla="*/ 758 w 2709"/>
                  <a:gd name="T45" fmla="*/ 184 h 1104"/>
                  <a:gd name="T46" fmla="*/ 765 w 2709"/>
                  <a:gd name="T47" fmla="*/ 184 h 1104"/>
                  <a:gd name="T48" fmla="*/ 770 w 2709"/>
                  <a:gd name="T49" fmla="*/ 200 h 1104"/>
                  <a:gd name="T50" fmla="*/ 774 w 2709"/>
                  <a:gd name="T51" fmla="*/ 200 h 1104"/>
                  <a:gd name="T52" fmla="*/ 802 w 2709"/>
                  <a:gd name="T53" fmla="*/ 214 h 1104"/>
                  <a:gd name="T54" fmla="*/ 802 w 2709"/>
                  <a:gd name="T55" fmla="*/ 220 h 1104"/>
                  <a:gd name="T56" fmla="*/ 811 w 2709"/>
                  <a:gd name="T57" fmla="*/ 231 h 1104"/>
                  <a:gd name="T58" fmla="*/ 811 w 2709"/>
                  <a:gd name="T59" fmla="*/ 243 h 1104"/>
                  <a:gd name="T60" fmla="*/ 853 w 2709"/>
                  <a:gd name="T61" fmla="*/ 246 h 1104"/>
                  <a:gd name="T62" fmla="*/ 853 w 2709"/>
                  <a:gd name="T63" fmla="*/ 256 h 1104"/>
                  <a:gd name="T64" fmla="*/ 1005 w 2709"/>
                  <a:gd name="T65" fmla="*/ 263 h 1104"/>
                  <a:gd name="T66" fmla="*/ 1008 w 2709"/>
                  <a:gd name="T67" fmla="*/ 275 h 1104"/>
                  <a:gd name="T68" fmla="*/ 1039 w 2709"/>
                  <a:gd name="T69" fmla="*/ 293 h 1104"/>
                  <a:gd name="T70" fmla="*/ 1122 w 2709"/>
                  <a:gd name="T71" fmla="*/ 310 h 1104"/>
                  <a:gd name="T72" fmla="*/ 1127 w 2709"/>
                  <a:gd name="T73" fmla="*/ 324 h 1104"/>
                  <a:gd name="T74" fmla="*/ 1135 w 2709"/>
                  <a:gd name="T75" fmla="*/ 355 h 1104"/>
                  <a:gd name="T76" fmla="*/ 1139 w 2709"/>
                  <a:gd name="T77" fmla="*/ 405 h 1104"/>
                  <a:gd name="T78" fmla="*/ 1149 w 2709"/>
                  <a:gd name="T79" fmla="*/ 442 h 1104"/>
                  <a:gd name="T80" fmla="*/ 1156 w 2709"/>
                  <a:gd name="T81" fmla="*/ 459 h 1104"/>
                  <a:gd name="T82" fmla="*/ 1163 w 2709"/>
                  <a:gd name="T83" fmla="*/ 459 h 1104"/>
                  <a:gd name="T84" fmla="*/ 1247 w 2709"/>
                  <a:gd name="T85" fmla="*/ 476 h 1104"/>
                  <a:gd name="T86" fmla="*/ 1311 w 2709"/>
                  <a:gd name="T87" fmla="*/ 494 h 1104"/>
                  <a:gd name="T88" fmla="*/ 1313 w 2709"/>
                  <a:gd name="T89" fmla="*/ 503 h 1104"/>
                  <a:gd name="T90" fmla="*/ 1384 w 2709"/>
                  <a:gd name="T91" fmla="*/ 514 h 1104"/>
                  <a:gd name="T92" fmla="*/ 1384 w 2709"/>
                  <a:gd name="T93" fmla="*/ 517 h 1104"/>
                  <a:gd name="T94" fmla="*/ 1438 w 2709"/>
                  <a:gd name="T95" fmla="*/ 533 h 1104"/>
                  <a:gd name="T96" fmla="*/ 1438 w 2709"/>
                  <a:gd name="T97" fmla="*/ 540 h 1104"/>
                  <a:gd name="T98" fmla="*/ 1449 w 2709"/>
                  <a:gd name="T99" fmla="*/ 551 h 1104"/>
                  <a:gd name="T100" fmla="*/ 1487 w 2709"/>
                  <a:gd name="T101" fmla="*/ 571 h 1104"/>
                  <a:gd name="T102" fmla="*/ 1487 w 2709"/>
                  <a:gd name="T103" fmla="*/ 581 h 1104"/>
                  <a:gd name="T104" fmla="*/ 1505 w 2709"/>
                  <a:gd name="T105" fmla="*/ 590 h 1104"/>
                  <a:gd name="T106" fmla="*/ 1510 w 2709"/>
                  <a:gd name="T107" fmla="*/ 614 h 1104"/>
                  <a:gd name="T108" fmla="*/ 1586 w 2709"/>
                  <a:gd name="T109" fmla="*/ 675 h 1104"/>
                  <a:gd name="T110" fmla="*/ 1918 w 2709"/>
                  <a:gd name="T111" fmla="*/ 700 h 1104"/>
                  <a:gd name="T112" fmla="*/ 2687 w 2709"/>
                  <a:gd name="T113" fmla="*/ 740 h 1104"/>
                  <a:gd name="T114" fmla="*/ 2709 w 2709"/>
                  <a:gd name="T115" fmla="*/ 1104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09" h="1104">
                    <a:moveTo>
                      <a:pt x="0" y="0"/>
                    </a:moveTo>
                    <a:lnTo>
                      <a:pt x="242" y="0"/>
                    </a:lnTo>
                    <a:lnTo>
                      <a:pt x="242" y="10"/>
                    </a:lnTo>
                    <a:lnTo>
                      <a:pt x="242" y="10"/>
                    </a:lnTo>
                    <a:lnTo>
                      <a:pt x="242" y="14"/>
                    </a:lnTo>
                    <a:lnTo>
                      <a:pt x="262" y="14"/>
                    </a:lnTo>
                    <a:lnTo>
                      <a:pt x="262" y="21"/>
                    </a:lnTo>
                    <a:lnTo>
                      <a:pt x="262" y="21"/>
                    </a:lnTo>
                    <a:lnTo>
                      <a:pt x="262" y="30"/>
                    </a:lnTo>
                    <a:lnTo>
                      <a:pt x="366" y="30"/>
                    </a:lnTo>
                    <a:lnTo>
                      <a:pt x="366" y="45"/>
                    </a:lnTo>
                    <a:lnTo>
                      <a:pt x="371" y="45"/>
                    </a:lnTo>
                    <a:lnTo>
                      <a:pt x="371" y="45"/>
                    </a:lnTo>
                    <a:lnTo>
                      <a:pt x="380" y="45"/>
                    </a:lnTo>
                    <a:lnTo>
                      <a:pt x="380" y="71"/>
                    </a:lnTo>
                    <a:lnTo>
                      <a:pt x="387" y="71"/>
                    </a:lnTo>
                    <a:lnTo>
                      <a:pt x="387" y="76"/>
                    </a:lnTo>
                    <a:lnTo>
                      <a:pt x="489" y="76"/>
                    </a:lnTo>
                    <a:lnTo>
                      <a:pt x="489" y="91"/>
                    </a:lnTo>
                    <a:lnTo>
                      <a:pt x="494" y="91"/>
                    </a:lnTo>
                    <a:lnTo>
                      <a:pt x="494" y="91"/>
                    </a:lnTo>
                    <a:lnTo>
                      <a:pt x="556" y="91"/>
                    </a:lnTo>
                    <a:lnTo>
                      <a:pt x="556" y="106"/>
                    </a:lnTo>
                    <a:lnTo>
                      <a:pt x="567" y="106"/>
                    </a:lnTo>
                    <a:lnTo>
                      <a:pt x="567" y="106"/>
                    </a:lnTo>
                    <a:lnTo>
                      <a:pt x="572" y="106"/>
                    </a:lnTo>
                    <a:lnTo>
                      <a:pt x="572" y="106"/>
                    </a:lnTo>
                    <a:lnTo>
                      <a:pt x="578" y="106"/>
                    </a:lnTo>
                    <a:lnTo>
                      <a:pt x="578" y="123"/>
                    </a:lnTo>
                    <a:lnTo>
                      <a:pt x="584" y="123"/>
                    </a:lnTo>
                    <a:lnTo>
                      <a:pt x="584" y="123"/>
                    </a:lnTo>
                    <a:lnTo>
                      <a:pt x="592" y="123"/>
                    </a:lnTo>
                    <a:lnTo>
                      <a:pt x="592" y="131"/>
                    </a:lnTo>
                    <a:lnTo>
                      <a:pt x="592" y="131"/>
                    </a:lnTo>
                    <a:lnTo>
                      <a:pt x="592" y="137"/>
                    </a:lnTo>
                    <a:lnTo>
                      <a:pt x="628" y="137"/>
                    </a:lnTo>
                    <a:lnTo>
                      <a:pt x="628" y="153"/>
                    </a:lnTo>
                    <a:lnTo>
                      <a:pt x="633" y="153"/>
                    </a:lnTo>
                    <a:lnTo>
                      <a:pt x="633" y="153"/>
                    </a:lnTo>
                    <a:lnTo>
                      <a:pt x="649" y="153"/>
                    </a:lnTo>
                    <a:lnTo>
                      <a:pt x="649" y="159"/>
                    </a:lnTo>
                    <a:lnTo>
                      <a:pt x="649" y="159"/>
                    </a:lnTo>
                    <a:lnTo>
                      <a:pt x="649" y="170"/>
                    </a:lnTo>
                    <a:lnTo>
                      <a:pt x="756" y="170"/>
                    </a:lnTo>
                    <a:lnTo>
                      <a:pt x="756" y="184"/>
                    </a:lnTo>
                    <a:lnTo>
                      <a:pt x="758" y="184"/>
                    </a:lnTo>
                    <a:lnTo>
                      <a:pt x="758" y="184"/>
                    </a:lnTo>
                    <a:lnTo>
                      <a:pt x="765" y="184"/>
                    </a:lnTo>
                    <a:lnTo>
                      <a:pt x="765" y="200"/>
                    </a:lnTo>
                    <a:lnTo>
                      <a:pt x="770" y="200"/>
                    </a:lnTo>
                    <a:lnTo>
                      <a:pt x="770" y="200"/>
                    </a:lnTo>
                    <a:lnTo>
                      <a:pt x="774" y="200"/>
                    </a:lnTo>
                    <a:lnTo>
                      <a:pt x="774" y="214"/>
                    </a:lnTo>
                    <a:lnTo>
                      <a:pt x="802" y="214"/>
                    </a:lnTo>
                    <a:lnTo>
                      <a:pt x="802" y="220"/>
                    </a:lnTo>
                    <a:lnTo>
                      <a:pt x="802" y="220"/>
                    </a:lnTo>
                    <a:lnTo>
                      <a:pt x="802" y="231"/>
                    </a:lnTo>
                    <a:lnTo>
                      <a:pt x="811" y="231"/>
                    </a:lnTo>
                    <a:lnTo>
                      <a:pt x="811" y="243"/>
                    </a:lnTo>
                    <a:lnTo>
                      <a:pt x="811" y="243"/>
                    </a:lnTo>
                    <a:lnTo>
                      <a:pt x="811" y="246"/>
                    </a:lnTo>
                    <a:lnTo>
                      <a:pt x="853" y="246"/>
                    </a:lnTo>
                    <a:lnTo>
                      <a:pt x="853" y="256"/>
                    </a:lnTo>
                    <a:lnTo>
                      <a:pt x="853" y="256"/>
                    </a:lnTo>
                    <a:lnTo>
                      <a:pt x="853" y="263"/>
                    </a:lnTo>
                    <a:lnTo>
                      <a:pt x="1005" y="263"/>
                    </a:lnTo>
                    <a:lnTo>
                      <a:pt x="1005" y="275"/>
                    </a:lnTo>
                    <a:lnTo>
                      <a:pt x="1008" y="275"/>
                    </a:lnTo>
                    <a:lnTo>
                      <a:pt x="1008" y="293"/>
                    </a:lnTo>
                    <a:lnTo>
                      <a:pt x="1039" y="293"/>
                    </a:lnTo>
                    <a:lnTo>
                      <a:pt x="1039" y="310"/>
                    </a:lnTo>
                    <a:lnTo>
                      <a:pt x="1122" y="310"/>
                    </a:lnTo>
                    <a:lnTo>
                      <a:pt x="1122" y="324"/>
                    </a:lnTo>
                    <a:lnTo>
                      <a:pt x="1127" y="324"/>
                    </a:lnTo>
                    <a:lnTo>
                      <a:pt x="1127" y="355"/>
                    </a:lnTo>
                    <a:lnTo>
                      <a:pt x="1135" y="355"/>
                    </a:lnTo>
                    <a:lnTo>
                      <a:pt x="1135" y="405"/>
                    </a:lnTo>
                    <a:lnTo>
                      <a:pt x="1139" y="405"/>
                    </a:lnTo>
                    <a:lnTo>
                      <a:pt x="1139" y="442"/>
                    </a:lnTo>
                    <a:lnTo>
                      <a:pt x="1149" y="442"/>
                    </a:lnTo>
                    <a:lnTo>
                      <a:pt x="1149" y="459"/>
                    </a:lnTo>
                    <a:lnTo>
                      <a:pt x="1156" y="459"/>
                    </a:lnTo>
                    <a:lnTo>
                      <a:pt x="1156" y="459"/>
                    </a:lnTo>
                    <a:lnTo>
                      <a:pt x="1163" y="459"/>
                    </a:lnTo>
                    <a:lnTo>
                      <a:pt x="1163" y="476"/>
                    </a:lnTo>
                    <a:lnTo>
                      <a:pt x="1247" y="476"/>
                    </a:lnTo>
                    <a:lnTo>
                      <a:pt x="1247" y="494"/>
                    </a:lnTo>
                    <a:lnTo>
                      <a:pt x="1311" y="494"/>
                    </a:lnTo>
                    <a:lnTo>
                      <a:pt x="1311" y="503"/>
                    </a:lnTo>
                    <a:lnTo>
                      <a:pt x="1313" y="503"/>
                    </a:lnTo>
                    <a:lnTo>
                      <a:pt x="1313" y="514"/>
                    </a:lnTo>
                    <a:lnTo>
                      <a:pt x="1384" y="514"/>
                    </a:lnTo>
                    <a:lnTo>
                      <a:pt x="1384" y="517"/>
                    </a:lnTo>
                    <a:lnTo>
                      <a:pt x="1384" y="517"/>
                    </a:lnTo>
                    <a:lnTo>
                      <a:pt x="1384" y="533"/>
                    </a:lnTo>
                    <a:lnTo>
                      <a:pt x="1438" y="533"/>
                    </a:lnTo>
                    <a:lnTo>
                      <a:pt x="1438" y="540"/>
                    </a:lnTo>
                    <a:lnTo>
                      <a:pt x="1438" y="540"/>
                    </a:lnTo>
                    <a:lnTo>
                      <a:pt x="1438" y="551"/>
                    </a:lnTo>
                    <a:lnTo>
                      <a:pt x="1449" y="551"/>
                    </a:lnTo>
                    <a:lnTo>
                      <a:pt x="1449" y="571"/>
                    </a:lnTo>
                    <a:lnTo>
                      <a:pt x="1487" y="571"/>
                    </a:lnTo>
                    <a:lnTo>
                      <a:pt x="1487" y="581"/>
                    </a:lnTo>
                    <a:lnTo>
                      <a:pt x="1487" y="581"/>
                    </a:lnTo>
                    <a:lnTo>
                      <a:pt x="1487" y="590"/>
                    </a:lnTo>
                    <a:lnTo>
                      <a:pt x="1505" y="590"/>
                    </a:lnTo>
                    <a:lnTo>
                      <a:pt x="1505" y="614"/>
                    </a:lnTo>
                    <a:lnTo>
                      <a:pt x="1510" y="614"/>
                    </a:lnTo>
                    <a:lnTo>
                      <a:pt x="1510" y="675"/>
                    </a:lnTo>
                    <a:lnTo>
                      <a:pt x="1586" y="675"/>
                    </a:lnTo>
                    <a:lnTo>
                      <a:pt x="1586" y="700"/>
                    </a:lnTo>
                    <a:lnTo>
                      <a:pt x="1918" y="700"/>
                    </a:lnTo>
                    <a:lnTo>
                      <a:pt x="1918" y="740"/>
                    </a:lnTo>
                    <a:lnTo>
                      <a:pt x="2687" y="740"/>
                    </a:lnTo>
                    <a:lnTo>
                      <a:pt x="2687" y="1104"/>
                    </a:lnTo>
                    <a:lnTo>
                      <a:pt x="2709" y="1104"/>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sp>
          <p:nvSpPr>
            <p:cNvPr id="3433" name="Line 13">
              <a:extLst>
                <a:ext uri="{FF2B5EF4-FFF2-40B4-BE49-F238E27FC236}">
                  <a16:creationId xmlns:a16="http://schemas.microsoft.com/office/drawing/2014/main" id="{EAE3DA0C-5966-4BFF-B9E8-6EE5BE60CF7A}"/>
                </a:ext>
              </a:extLst>
            </p:cNvPr>
            <p:cNvSpPr>
              <a:spLocks noChangeShapeType="1"/>
            </p:cNvSpPr>
            <p:nvPr/>
          </p:nvSpPr>
          <p:spPr bwMode="auto">
            <a:xfrm>
              <a:off x="7092951" y="2765426"/>
              <a:ext cx="0" cy="42863"/>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grpSp>
        <p:nvGrpSpPr>
          <p:cNvPr id="3399" name="Group 3398">
            <a:extLst>
              <a:ext uri="{FF2B5EF4-FFF2-40B4-BE49-F238E27FC236}">
                <a16:creationId xmlns:a16="http://schemas.microsoft.com/office/drawing/2014/main" id="{11D6F515-A72F-4840-98B0-01C9389A517A}"/>
              </a:ext>
            </a:extLst>
          </p:cNvPr>
          <p:cNvGrpSpPr/>
          <p:nvPr/>
        </p:nvGrpSpPr>
        <p:grpSpPr>
          <a:xfrm>
            <a:off x="4699196" y="1840491"/>
            <a:ext cx="2634347" cy="2129908"/>
            <a:chOff x="2809876" y="1017588"/>
            <a:chExt cx="3695701" cy="2005013"/>
          </a:xfrm>
        </p:grpSpPr>
        <p:sp>
          <p:nvSpPr>
            <p:cNvPr id="3407" name="Line 86">
              <a:extLst>
                <a:ext uri="{FF2B5EF4-FFF2-40B4-BE49-F238E27FC236}">
                  <a16:creationId xmlns:a16="http://schemas.microsoft.com/office/drawing/2014/main" id="{C5CC04E7-12A5-460E-AFC7-FFC265A3387C}"/>
                </a:ext>
              </a:extLst>
            </p:cNvPr>
            <p:cNvSpPr>
              <a:spLocks noChangeShapeType="1"/>
            </p:cNvSpPr>
            <p:nvPr/>
          </p:nvSpPr>
          <p:spPr bwMode="auto">
            <a:xfrm>
              <a:off x="2809876" y="1039813"/>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08" name="Line 87">
              <a:extLst>
                <a:ext uri="{FF2B5EF4-FFF2-40B4-BE49-F238E27FC236}">
                  <a16:creationId xmlns:a16="http://schemas.microsoft.com/office/drawing/2014/main" id="{6DD16563-6FF1-4DCB-BC71-F3C2F7454BFC}"/>
                </a:ext>
              </a:extLst>
            </p:cNvPr>
            <p:cNvSpPr>
              <a:spLocks noChangeShapeType="1"/>
            </p:cNvSpPr>
            <p:nvPr/>
          </p:nvSpPr>
          <p:spPr bwMode="auto">
            <a:xfrm>
              <a:off x="2825751" y="1017588"/>
              <a:ext cx="0" cy="42863"/>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09" name="Line 90">
              <a:extLst>
                <a:ext uri="{FF2B5EF4-FFF2-40B4-BE49-F238E27FC236}">
                  <a16:creationId xmlns:a16="http://schemas.microsoft.com/office/drawing/2014/main" id="{7DFC96BE-4D6E-47AE-8245-6B8E3C901687}"/>
                </a:ext>
              </a:extLst>
            </p:cNvPr>
            <p:cNvSpPr>
              <a:spLocks noChangeShapeType="1"/>
            </p:cNvSpPr>
            <p:nvPr/>
          </p:nvSpPr>
          <p:spPr bwMode="auto">
            <a:xfrm>
              <a:off x="6394451" y="3000376"/>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0" name="Line 91">
              <a:extLst>
                <a:ext uri="{FF2B5EF4-FFF2-40B4-BE49-F238E27FC236}">
                  <a16:creationId xmlns:a16="http://schemas.microsoft.com/office/drawing/2014/main" id="{C9FE2CF5-42F8-4D66-A28C-11727F3EA652}"/>
                </a:ext>
              </a:extLst>
            </p:cNvPr>
            <p:cNvSpPr>
              <a:spLocks noChangeShapeType="1"/>
            </p:cNvSpPr>
            <p:nvPr/>
          </p:nvSpPr>
          <p:spPr bwMode="auto">
            <a:xfrm>
              <a:off x="6411914" y="2979738"/>
              <a:ext cx="0" cy="42863"/>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1" name="Line 92">
              <a:extLst>
                <a:ext uri="{FF2B5EF4-FFF2-40B4-BE49-F238E27FC236}">
                  <a16:creationId xmlns:a16="http://schemas.microsoft.com/office/drawing/2014/main" id="{A5964F69-26DF-4B42-8FE6-B6BE876BF271}"/>
                </a:ext>
              </a:extLst>
            </p:cNvPr>
            <p:cNvSpPr>
              <a:spLocks noChangeShapeType="1"/>
            </p:cNvSpPr>
            <p:nvPr/>
          </p:nvSpPr>
          <p:spPr bwMode="auto">
            <a:xfrm>
              <a:off x="5962651" y="2819401"/>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2" name="Line 93">
              <a:extLst>
                <a:ext uri="{FF2B5EF4-FFF2-40B4-BE49-F238E27FC236}">
                  <a16:creationId xmlns:a16="http://schemas.microsoft.com/office/drawing/2014/main" id="{94977759-991D-4E7E-B815-77BE4A1C3D26}"/>
                </a:ext>
              </a:extLst>
            </p:cNvPr>
            <p:cNvSpPr>
              <a:spLocks noChangeShapeType="1"/>
            </p:cNvSpPr>
            <p:nvPr/>
          </p:nvSpPr>
          <p:spPr bwMode="auto">
            <a:xfrm>
              <a:off x="5978526" y="2798763"/>
              <a:ext cx="0" cy="41275"/>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3" name="Line 94">
              <a:extLst>
                <a:ext uri="{FF2B5EF4-FFF2-40B4-BE49-F238E27FC236}">
                  <a16:creationId xmlns:a16="http://schemas.microsoft.com/office/drawing/2014/main" id="{07CCE24E-202A-4833-AAD8-3EEFA48FE806}"/>
                </a:ext>
              </a:extLst>
            </p:cNvPr>
            <p:cNvSpPr>
              <a:spLocks noChangeShapeType="1"/>
            </p:cNvSpPr>
            <p:nvPr/>
          </p:nvSpPr>
          <p:spPr bwMode="auto">
            <a:xfrm>
              <a:off x="5819776" y="2819401"/>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4" name="Line 95">
              <a:extLst>
                <a:ext uri="{FF2B5EF4-FFF2-40B4-BE49-F238E27FC236}">
                  <a16:creationId xmlns:a16="http://schemas.microsoft.com/office/drawing/2014/main" id="{3C3EDFEE-B463-4068-9A04-1D620A64484E}"/>
                </a:ext>
              </a:extLst>
            </p:cNvPr>
            <p:cNvSpPr>
              <a:spLocks noChangeShapeType="1"/>
            </p:cNvSpPr>
            <p:nvPr/>
          </p:nvSpPr>
          <p:spPr bwMode="auto">
            <a:xfrm>
              <a:off x="5835651" y="2798763"/>
              <a:ext cx="0" cy="41275"/>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5" name="Line 96">
              <a:extLst>
                <a:ext uri="{FF2B5EF4-FFF2-40B4-BE49-F238E27FC236}">
                  <a16:creationId xmlns:a16="http://schemas.microsoft.com/office/drawing/2014/main" id="{9E3A5151-85D3-4356-AEA5-10706C211CBE}"/>
                </a:ext>
              </a:extLst>
            </p:cNvPr>
            <p:cNvSpPr>
              <a:spLocks noChangeShapeType="1"/>
            </p:cNvSpPr>
            <p:nvPr/>
          </p:nvSpPr>
          <p:spPr bwMode="auto">
            <a:xfrm>
              <a:off x="5789614" y="2819401"/>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6" name="Line 97">
              <a:extLst>
                <a:ext uri="{FF2B5EF4-FFF2-40B4-BE49-F238E27FC236}">
                  <a16:creationId xmlns:a16="http://schemas.microsoft.com/office/drawing/2014/main" id="{85305649-EFF7-4BA1-8F7C-778A33D3C403}"/>
                </a:ext>
              </a:extLst>
            </p:cNvPr>
            <p:cNvSpPr>
              <a:spLocks noChangeShapeType="1"/>
            </p:cNvSpPr>
            <p:nvPr/>
          </p:nvSpPr>
          <p:spPr bwMode="auto">
            <a:xfrm>
              <a:off x="5807076" y="2798763"/>
              <a:ext cx="0" cy="41275"/>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7" name="Line 98">
              <a:extLst>
                <a:ext uri="{FF2B5EF4-FFF2-40B4-BE49-F238E27FC236}">
                  <a16:creationId xmlns:a16="http://schemas.microsoft.com/office/drawing/2014/main" id="{9CDC72E2-7E72-4745-9708-2C976E515628}"/>
                </a:ext>
              </a:extLst>
            </p:cNvPr>
            <p:cNvSpPr>
              <a:spLocks noChangeShapeType="1"/>
            </p:cNvSpPr>
            <p:nvPr/>
          </p:nvSpPr>
          <p:spPr bwMode="auto">
            <a:xfrm>
              <a:off x="5732464" y="2819401"/>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8" name="Line 99">
              <a:extLst>
                <a:ext uri="{FF2B5EF4-FFF2-40B4-BE49-F238E27FC236}">
                  <a16:creationId xmlns:a16="http://schemas.microsoft.com/office/drawing/2014/main" id="{C03D6566-310E-4979-AC43-EEC1C82F806F}"/>
                </a:ext>
              </a:extLst>
            </p:cNvPr>
            <p:cNvSpPr>
              <a:spLocks noChangeShapeType="1"/>
            </p:cNvSpPr>
            <p:nvPr/>
          </p:nvSpPr>
          <p:spPr bwMode="auto">
            <a:xfrm>
              <a:off x="5748339" y="2798763"/>
              <a:ext cx="0" cy="41275"/>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19" name="Line 100">
              <a:extLst>
                <a:ext uri="{FF2B5EF4-FFF2-40B4-BE49-F238E27FC236}">
                  <a16:creationId xmlns:a16="http://schemas.microsoft.com/office/drawing/2014/main" id="{7AFF4EE4-E648-428F-910B-ECDC2AAD0B83}"/>
                </a:ext>
              </a:extLst>
            </p:cNvPr>
            <p:cNvSpPr>
              <a:spLocks noChangeShapeType="1"/>
            </p:cNvSpPr>
            <p:nvPr/>
          </p:nvSpPr>
          <p:spPr bwMode="auto">
            <a:xfrm>
              <a:off x="5673726" y="2819401"/>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0" name="Line 101">
              <a:extLst>
                <a:ext uri="{FF2B5EF4-FFF2-40B4-BE49-F238E27FC236}">
                  <a16:creationId xmlns:a16="http://schemas.microsoft.com/office/drawing/2014/main" id="{E2CE688C-7B9B-4500-B70B-55DB8E779C08}"/>
                </a:ext>
              </a:extLst>
            </p:cNvPr>
            <p:cNvSpPr>
              <a:spLocks noChangeShapeType="1"/>
            </p:cNvSpPr>
            <p:nvPr/>
          </p:nvSpPr>
          <p:spPr bwMode="auto">
            <a:xfrm>
              <a:off x="5689601" y="2798763"/>
              <a:ext cx="0" cy="41275"/>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1" name="Line 102">
              <a:extLst>
                <a:ext uri="{FF2B5EF4-FFF2-40B4-BE49-F238E27FC236}">
                  <a16:creationId xmlns:a16="http://schemas.microsoft.com/office/drawing/2014/main" id="{DEA9256C-17CF-4AFE-A2E4-6C9C4FB60492}"/>
                </a:ext>
              </a:extLst>
            </p:cNvPr>
            <p:cNvSpPr>
              <a:spLocks noChangeShapeType="1"/>
            </p:cNvSpPr>
            <p:nvPr/>
          </p:nvSpPr>
          <p:spPr bwMode="auto">
            <a:xfrm>
              <a:off x="5468939" y="2763838"/>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2" name="Line 103">
              <a:extLst>
                <a:ext uri="{FF2B5EF4-FFF2-40B4-BE49-F238E27FC236}">
                  <a16:creationId xmlns:a16="http://schemas.microsoft.com/office/drawing/2014/main" id="{8F682B81-AAEA-4FA8-9AA9-34C11CF75D36}"/>
                </a:ext>
              </a:extLst>
            </p:cNvPr>
            <p:cNvSpPr>
              <a:spLocks noChangeShapeType="1"/>
            </p:cNvSpPr>
            <p:nvPr/>
          </p:nvSpPr>
          <p:spPr bwMode="auto">
            <a:xfrm>
              <a:off x="5484814" y="2743201"/>
              <a:ext cx="0" cy="41275"/>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3" name="Line 104">
              <a:extLst>
                <a:ext uri="{FF2B5EF4-FFF2-40B4-BE49-F238E27FC236}">
                  <a16:creationId xmlns:a16="http://schemas.microsoft.com/office/drawing/2014/main" id="{80A6E198-8D8A-45FF-8F04-0A0E79B85232}"/>
                </a:ext>
              </a:extLst>
            </p:cNvPr>
            <p:cNvSpPr>
              <a:spLocks noChangeShapeType="1"/>
            </p:cNvSpPr>
            <p:nvPr/>
          </p:nvSpPr>
          <p:spPr bwMode="auto">
            <a:xfrm>
              <a:off x="5172076" y="2654301"/>
              <a:ext cx="4286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4" name="Line 105">
              <a:extLst>
                <a:ext uri="{FF2B5EF4-FFF2-40B4-BE49-F238E27FC236}">
                  <a16:creationId xmlns:a16="http://schemas.microsoft.com/office/drawing/2014/main" id="{EE80EE45-C390-4F85-90BF-6DFAA3C52727}"/>
                </a:ext>
              </a:extLst>
            </p:cNvPr>
            <p:cNvSpPr>
              <a:spLocks noChangeShapeType="1"/>
            </p:cNvSpPr>
            <p:nvPr/>
          </p:nvSpPr>
          <p:spPr bwMode="auto">
            <a:xfrm>
              <a:off x="5192714" y="2633663"/>
              <a:ext cx="0" cy="42863"/>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5" name="Line 106">
              <a:extLst>
                <a:ext uri="{FF2B5EF4-FFF2-40B4-BE49-F238E27FC236}">
                  <a16:creationId xmlns:a16="http://schemas.microsoft.com/office/drawing/2014/main" id="{3EADC857-E9EF-4507-BC37-6BADD39DFBA8}"/>
                </a:ext>
              </a:extLst>
            </p:cNvPr>
            <p:cNvSpPr>
              <a:spLocks noChangeShapeType="1"/>
            </p:cNvSpPr>
            <p:nvPr/>
          </p:nvSpPr>
          <p:spPr bwMode="auto">
            <a:xfrm>
              <a:off x="4621214" y="2295526"/>
              <a:ext cx="42863"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6" name="Line 107">
              <a:extLst>
                <a:ext uri="{FF2B5EF4-FFF2-40B4-BE49-F238E27FC236}">
                  <a16:creationId xmlns:a16="http://schemas.microsoft.com/office/drawing/2014/main" id="{513B0D77-625F-4D12-9820-5BA5B81D1C87}"/>
                </a:ext>
              </a:extLst>
            </p:cNvPr>
            <p:cNvSpPr>
              <a:spLocks noChangeShapeType="1"/>
            </p:cNvSpPr>
            <p:nvPr/>
          </p:nvSpPr>
          <p:spPr bwMode="auto">
            <a:xfrm>
              <a:off x="4641851" y="2276476"/>
              <a:ext cx="0" cy="39688"/>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7" name="Line 108">
              <a:extLst>
                <a:ext uri="{FF2B5EF4-FFF2-40B4-BE49-F238E27FC236}">
                  <a16:creationId xmlns:a16="http://schemas.microsoft.com/office/drawing/2014/main" id="{9850BDEF-EFCE-47C6-90C9-00ABBBE4B09A}"/>
                </a:ext>
              </a:extLst>
            </p:cNvPr>
            <p:cNvSpPr>
              <a:spLocks noChangeShapeType="1"/>
            </p:cNvSpPr>
            <p:nvPr/>
          </p:nvSpPr>
          <p:spPr bwMode="auto">
            <a:xfrm>
              <a:off x="4594226" y="2203451"/>
              <a:ext cx="41275"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8" name="Line 109">
              <a:extLst>
                <a:ext uri="{FF2B5EF4-FFF2-40B4-BE49-F238E27FC236}">
                  <a16:creationId xmlns:a16="http://schemas.microsoft.com/office/drawing/2014/main" id="{2FF84DA8-B583-4301-BA40-E4F3CCE52B95}"/>
                </a:ext>
              </a:extLst>
            </p:cNvPr>
            <p:cNvSpPr>
              <a:spLocks noChangeShapeType="1"/>
            </p:cNvSpPr>
            <p:nvPr/>
          </p:nvSpPr>
          <p:spPr bwMode="auto">
            <a:xfrm>
              <a:off x="4614864" y="2181226"/>
              <a:ext cx="0" cy="42863"/>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29" name="Line 110">
              <a:extLst>
                <a:ext uri="{FF2B5EF4-FFF2-40B4-BE49-F238E27FC236}">
                  <a16:creationId xmlns:a16="http://schemas.microsoft.com/office/drawing/2014/main" id="{F5B3C6F8-145C-4306-A3AA-1C61E6F6B5D4}"/>
                </a:ext>
              </a:extLst>
            </p:cNvPr>
            <p:cNvSpPr>
              <a:spLocks noChangeShapeType="1"/>
            </p:cNvSpPr>
            <p:nvPr/>
          </p:nvSpPr>
          <p:spPr bwMode="auto">
            <a:xfrm>
              <a:off x="6472239" y="3000376"/>
              <a:ext cx="33338" cy="0"/>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0" name="Line 111">
              <a:extLst>
                <a:ext uri="{FF2B5EF4-FFF2-40B4-BE49-F238E27FC236}">
                  <a16:creationId xmlns:a16="http://schemas.microsoft.com/office/drawing/2014/main" id="{3607F1A2-C775-4B52-B2B4-654D1FCEC297}"/>
                </a:ext>
              </a:extLst>
            </p:cNvPr>
            <p:cNvSpPr>
              <a:spLocks noChangeShapeType="1"/>
            </p:cNvSpPr>
            <p:nvPr/>
          </p:nvSpPr>
          <p:spPr bwMode="auto">
            <a:xfrm>
              <a:off x="6489701" y="2979738"/>
              <a:ext cx="0" cy="42863"/>
            </a:xfrm>
            <a:prstGeom prst="line">
              <a:avLst/>
            </a:pr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3431" name="Freeform 112">
              <a:extLst>
                <a:ext uri="{FF2B5EF4-FFF2-40B4-BE49-F238E27FC236}">
                  <a16:creationId xmlns:a16="http://schemas.microsoft.com/office/drawing/2014/main" id="{728025D9-B039-42ED-8A9F-860EECFC98F7}"/>
                </a:ext>
              </a:extLst>
            </p:cNvPr>
            <p:cNvSpPr>
              <a:spLocks/>
            </p:cNvSpPr>
            <p:nvPr/>
          </p:nvSpPr>
          <p:spPr bwMode="auto">
            <a:xfrm>
              <a:off x="2820989" y="1039813"/>
              <a:ext cx="3683000" cy="1960563"/>
            </a:xfrm>
            <a:custGeom>
              <a:avLst/>
              <a:gdLst>
                <a:gd name="T0" fmla="*/ 225 w 2320"/>
                <a:gd name="T1" fmla="*/ 0 h 1235"/>
                <a:gd name="T2" fmla="*/ 235 w 2320"/>
                <a:gd name="T3" fmla="*/ 28 h 1235"/>
                <a:gd name="T4" fmla="*/ 254 w 2320"/>
                <a:gd name="T5" fmla="*/ 81 h 1235"/>
                <a:gd name="T6" fmla="*/ 268 w 2320"/>
                <a:gd name="T7" fmla="*/ 108 h 1235"/>
                <a:gd name="T8" fmla="*/ 382 w 2320"/>
                <a:gd name="T9" fmla="*/ 137 h 1235"/>
                <a:gd name="T10" fmla="*/ 457 w 2320"/>
                <a:gd name="T11" fmla="*/ 164 h 1235"/>
                <a:gd name="T12" fmla="*/ 528 w 2320"/>
                <a:gd name="T13" fmla="*/ 189 h 1235"/>
                <a:gd name="T14" fmla="*/ 547 w 2320"/>
                <a:gd name="T15" fmla="*/ 216 h 1235"/>
                <a:gd name="T16" fmla="*/ 549 w 2320"/>
                <a:gd name="T17" fmla="*/ 244 h 1235"/>
                <a:gd name="T18" fmla="*/ 559 w 2320"/>
                <a:gd name="T19" fmla="*/ 271 h 1235"/>
                <a:gd name="T20" fmla="*/ 581 w 2320"/>
                <a:gd name="T21" fmla="*/ 299 h 1235"/>
                <a:gd name="T22" fmla="*/ 590 w 2320"/>
                <a:gd name="T23" fmla="*/ 327 h 1235"/>
                <a:gd name="T24" fmla="*/ 645 w 2320"/>
                <a:gd name="T25" fmla="*/ 353 h 1235"/>
                <a:gd name="T26" fmla="*/ 687 w 2320"/>
                <a:gd name="T27" fmla="*/ 379 h 1235"/>
                <a:gd name="T28" fmla="*/ 754 w 2320"/>
                <a:gd name="T29" fmla="*/ 408 h 1235"/>
                <a:gd name="T30" fmla="*/ 801 w 2320"/>
                <a:gd name="T31" fmla="*/ 435 h 1235"/>
                <a:gd name="T32" fmla="*/ 840 w 2320"/>
                <a:gd name="T33" fmla="*/ 462 h 1235"/>
                <a:gd name="T34" fmla="*/ 881 w 2320"/>
                <a:gd name="T35" fmla="*/ 489 h 1235"/>
                <a:gd name="T36" fmla="*/ 884 w 2320"/>
                <a:gd name="T37" fmla="*/ 544 h 1235"/>
                <a:gd name="T38" fmla="*/ 934 w 2320"/>
                <a:gd name="T39" fmla="*/ 568 h 1235"/>
                <a:gd name="T40" fmla="*/ 1029 w 2320"/>
                <a:gd name="T41" fmla="*/ 597 h 1235"/>
                <a:gd name="T42" fmla="*/ 1036 w 2320"/>
                <a:gd name="T43" fmla="*/ 623 h 1235"/>
                <a:gd name="T44" fmla="*/ 1074 w 2320"/>
                <a:gd name="T45" fmla="*/ 623 h 1235"/>
                <a:gd name="T46" fmla="*/ 1088 w 2320"/>
                <a:gd name="T47" fmla="*/ 651 h 1235"/>
                <a:gd name="T48" fmla="*/ 1114 w 2320"/>
                <a:gd name="T49" fmla="*/ 676 h 1235"/>
                <a:gd name="T50" fmla="*/ 1126 w 2320"/>
                <a:gd name="T51" fmla="*/ 706 h 1235"/>
                <a:gd name="T52" fmla="*/ 1131 w 2320"/>
                <a:gd name="T53" fmla="*/ 732 h 1235"/>
                <a:gd name="T54" fmla="*/ 1135 w 2320"/>
                <a:gd name="T55" fmla="*/ 762 h 1235"/>
                <a:gd name="T56" fmla="*/ 1154 w 2320"/>
                <a:gd name="T57" fmla="*/ 791 h 1235"/>
                <a:gd name="T58" fmla="*/ 1209 w 2320"/>
                <a:gd name="T59" fmla="*/ 824 h 1235"/>
                <a:gd name="T60" fmla="*/ 1265 w 2320"/>
                <a:gd name="T61" fmla="*/ 856 h 1235"/>
                <a:gd name="T62" fmla="*/ 1269 w 2320"/>
                <a:gd name="T63" fmla="*/ 856 h 1235"/>
                <a:gd name="T64" fmla="*/ 1285 w 2320"/>
                <a:gd name="T65" fmla="*/ 890 h 1235"/>
                <a:gd name="T66" fmla="*/ 1308 w 2320"/>
                <a:gd name="T67" fmla="*/ 890 h 1235"/>
                <a:gd name="T68" fmla="*/ 1329 w 2320"/>
                <a:gd name="T69" fmla="*/ 921 h 1235"/>
                <a:gd name="T70" fmla="*/ 1335 w 2320"/>
                <a:gd name="T71" fmla="*/ 953 h 1235"/>
                <a:gd name="T72" fmla="*/ 1494 w 2320"/>
                <a:gd name="T73" fmla="*/ 986 h 1235"/>
                <a:gd name="T74" fmla="*/ 1530 w 2320"/>
                <a:gd name="T75" fmla="*/ 1018 h 1235"/>
                <a:gd name="T76" fmla="*/ 1541 w 2320"/>
                <a:gd name="T77" fmla="*/ 1051 h 1235"/>
                <a:gd name="T78" fmla="*/ 1593 w 2320"/>
                <a:gd name="T79" fmla="*/ 1051 h 1235"/>
                <a:gd name="T80" fmla="*/ 1600 w 2320"/>
                <a:gd name="T81" fmla="*/ 1086 h 1235"/>
                <a:gd name="T82" fmla="*/ 1697 w 2320"/>
                <a:gd name="T83" fmla="*/ 1086 h 1235"/>
                <a:gd name="T84" fmla="*/ 2053 w 2320"/>
                <a:gd name="T85" fmla="*/ 1121 h 1235"/>
                <a:gd name="T86" fmla="*/ 2320 w 2320"/>
                <a:gd name="T87" fmla="*/ 1235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0" h="1235">
                  <a:moveTo>
                    <a:pt x="0" y="0"/>
                  </a:moveTo>
                  <a:lnTo>
                    <a:pt x="225" y="0"/>
                  </a:lnTo>
                  <a:lnTo>
                    <a:pt x="225" y="28"/>
                  </a:lnTo>
                  <a:lnTo>
                    <a:pt x="235" y="28"/>
                  </a:lnTo>
                  <a:lnTo>
                    <a:pt x="235" y="81"/>
                  </a:lnTo>
                  <a:lnTo>
                    <a:pt x="254" y="81"/>
                  </a:lnTo>
                  <a:lnTo>
                    <a:pt x="254" y="108"/>
                  </a:lnTo>
                  <a:lnTo>
                    <a:pt x="268" y="108"/>
                  </a:lnTo>
                  <a:lnTo>
                    <a:pt x="268" y="137"/>
                  </a:lnTo>
                  <a:lnTo>
                    <a:pt x="382" y="137"/>
                  </a:lnTo>
                  <a:lnTo>
                    <a:pt x="382" y="164"/>
                  </a:lnTo>
                  <a:lnTo>
                    <a:pt x="457" y="164"/>
                  </a:lnTo>
                  <a:lnTo>
                    <a:pt x="457" y="189"/>
                  </a:lnTo>
                  <a:lnTo>
                    <a:pt x="528" y="189"/>
                  </a:lnTo>
                  <a:lnTo>
                    <a:pt x="528" y="216"/>
                  </a:lnTo>
                  <a:lnTo>
                    <a:pt x="547" y="216"/>
                  </a:lnTo>
                  <a:lnTo>
                    <a:pt x="547" y="244"/>
                  </a:lnTo>
                  <a:lnTo>
                    <a:pt x="549" y="244"/>
                  </a:lnTo>
                  <a:lnTo>
                    <a:pt x="549" y="271"/>
                  </a:lnTo>
                  <a:lnTo>
                    <a:pt x="559" y="271"/>
                  </a:lnTo>
                  <a:lnTo>
                    <a:pt x="559" y="299"/>
                  </a:lnTo>
                  <a:lnTo>
                    <a:pt x="581" y="299"/>
                  </a:lnTo>
                  <a:lnTo>
                    <a:pt x="581" y="327"/>
                  </a:lnTo>
                  <a:lnTo>
                    <a:pt x="590" y="327"/>
                  </a:lnTo>
                  <a:lnTo>
                    <a:pt x="590" y="353"/>
                  </a:lnTo>
                  <a:lnTo>
                    <a:pt x="645" y="353"/>
                  </a:lnTo>
                  <a:lnTo>
                    <a:pt x="645" y="379"/>
                  </a:lnTo>
                  <a:lnTo>
                    <a:pt x="687" y="379"/>
                  </a:lnTo>
                  <a:lnTo>
                    <a:pt x="687" y="408"/>
                  </a:lnTo>
                  <a:lnTo>
                    <a:pt x="754" y="408"/>
                  </a:lnTo>
                  <a:lnTo>
                    <a:pt x="754" y="435"/>
                  </a:lnTo>
                  <a:lnTo>
                    <a:pt x="801" y="435"/>
                  </a:lnTo>
                  <a:lnTo>
                    <a:pt x="801" y="462"/>
                  </a:lnTo>
                  <a:lnTo>
                    <a:pt x="840" y="462"/>
                  </a:lnTo>
                  <a:lnTo>
                    <a:pt x="840" y="489"/>
                  </a:lnTo>
                  <a:lnTo>
                    <a:pt x="881" y="489"/>
                  </a:lnTo>
                  <a:lnTo>
                    <a:pt x="881" y="544"/>
                  </a:lnTo>
                  <a:lnTo>
                    <a:pt x="884" y="544"/>
                  </a:lnTo>
                  <a:lnTo>
                    <a:pt x="884" y="568"/>
                  </a:lnTo>
                  <a:lnTo>
                    <a:pt x="934" y="568"/>
                  </a:lnTo>
                  <a:lnTo>
                    <a:pt x="934" y="597"/>
                  </a:lnTo>
                  <a:lnTo>
                    <a:pt x="1029" y="597"/>
                  </a:lnTo>
                  <a:lnTo>
                    <a:pt x="1029" y="623"/>
                  </a:lnTo>
                  <a:lnTo>
                    <a:pt x="1036" y="623"/>
                  </a:lnTo>
                  <a:lnTo>
                    <a:pt x="1036" y="623"/>
                  </a:lnTo>
                  <a:lnTo>
                    <a:pt x="1074" y="623"/>
                  </a:lnTo>
                  <a:lnTo>
                    <a:pt x="1074" y="651"/>
                  </a:lnTo>
                  <a:lnTo>
                    <a:pt x="1088" y="651"/>
                  </a:lnTo>
                  <a:lnTo>
                    <a:pt x="1088" y="676"/>
                  </a:lnTo>
                  <a:lnTo>
                    <a:pt x="1114" y="676"/>
                  </a:lnTo>
                  <a:lnTo>
                    <a:pt x="1114" y="706"/>
                  </a:lnTo>
                  <a:lnTo>
                    <a:pt x="1126" y="706"/>
                  </a:lnTo>
                  <a:lnTo>
                    <a:pt x="1126" y="732"/>
                  </a:lnTo>
                  <a:lnTo>
                    <a:pt x="1131" y="732"/>
                  </a:lnTo>
                  <a:lnTo>
                    <a:pt x="1131" y="762"/>
                  </a:lnTo>
                  <a:lnTo>
                    <a:pt x="1135" y="762"/>
                  </a:lnTo>
                  <a:lnTo>
                    <a:pt x="1135" y="791"/>
                  </a:lnTo>
                  <a:lnTo>
                    <a:pt x="1154" y="791"/>
                  </a:lnTo>
                  <a:lnTo>
                    <a:pt x="1154" y="824"/>
                  </a:lnTo>
                  <a:lnTo>
                    <a:pt x="1209" y="824"/>
                  </a:lnTo>
                  <a:lnTo>
                    <a:pt x="1209" y="856"/>
                  </a:lnTo>
                  <a:lnTo>
                    <a:pt x="1265" y="856"/>
                  </a:lnTo>
                  <a:lnTo>
                    <a:pt x="1265" y="856"/>
                  </a:lnTo>
                  <a:lnTo>
                    <a:pt x="1269" y="856"/>
                  </a:lnTo>
                  <a:lnTo>
                    <a:pt x="1269" y="890"/>
                  </a:lnTo>
                  <a:lnTo>
                    <a:pt x="1285" y="890"/>
                  </a:lnTo>
                  <a:lnTo>
                    <a:pt x="1285" y="890"/>
                  </a:lnTo>
                  <a:lnTo>
                    <a:pt x="1308" y="890"/>
                  </a:lnTo>
                  <a:lnTo>
                    <a:pt x="1308" y="921"/>
                  </a:lnTo>
                  <a:lnTo>
                    <a:pt x="1329" y="921"/>
                  </a:lnTo>
                  <a:lnTo>
                    <a:pt x="1329" y="953"/>
                  </a:lnTo>
                  <a:lnTo>
                    <a:pt x="1335" y="953"/>
                  </a:lnTo>
                  <a:lnTo>
                    <a:pt x="1335" y="986"/>
                  </a:lnTo>
                  <a:lnTo>
                    <a:pt x="1494" y="986"/>
                  </a:lnTo>
                  <a:lnTo>
                    <a:pt x="1494" y="1018"/>
                  </a:lnTo>
                  <a:lnTo>
                    <a:pt x="1530" y="1018"/>
                  </a:lnTo>
                  <a:lnTo>
                    <a:pt x="1530" y="1051"/>
                  </a:lnTo>
                  <a:lnTo>
                    <a:pt x="1541" y="1051"/>
                  </a:lnTo>
                  <a:lnTo>
                    <a:pt x="1541" y="1051"/>
                  </a:lnTo>
                  <a:lnTo>
                    <a:pt x="1593" y="1051"/>
                  </a:lnTo>
                  <a:lnTo>
                    <a:pt x="1593" y="1086"/>
                  </a:lnTo>
                  <a:lnTo>
                    <a:pt x="1600" y="1086"/>
                  </a:lnTo>
                  <a:lnTo>
                    <a:pt x="1600" y="1086"/>
                  </a:lnTo>
                  <a:lnTo>
                    <a:pt x="1697" y="1086"/>
                  </a:lnTo>
                  <a:lnTo>
                    <a:pt x="1697" y="1121"/>
                  </a:lnTo>
                  <a:lnTo>
                    <a:pt x="2053" y="1121"/>
                  </a:lnTo>
                  <a:lnTo>
                    <a:pt x="2053" y="1235"/>
                  </a:lnTo>
                  <a:lnTo>
                    <a:pt x="2320" y="1235"/>
                  </a:lnTo>
                </a:path>
              </a:pathLst>
            </a:custGeom>
            <a:ln w="19050">
              <a:solidFill>
                <a:schemeClr val="tx1">
                  <a:lumMod val="50000"/>
                  <a:lumOff val="50000"/>
                </a:schemeClr>
              </a:solidFill>
              <a:headEnd/>
              <a:tailEnd/>
            </a:ln>
          </p:spPr>
          <p:style>
            <a:lnRef idx="1">
              <a:schemeClr val="accent5"/>
            </a:lnRef>
            <a:fillRef idx="0">
              <a:schemeClr val="accent5"/>
            </a:fillRef>
            <a:effectRef idx="0">
              <a:schemeClr val="accent5"/>
            </a:effectRef>
            <a:fontRef idx="minor">
              <a:schemeClr val="tx1"/>
            </a:fontRef>
          </p:style>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sp>
        <p:nvSpPr>
          <p:cNvPr id="3400" name="Line 58">
            <a:extLst>
              <a:ext uri="{FF2B5EF4-FFF2-40B4-BE49-F238E27FC236}">
                <a16:creationId xmlns:a16="http://schemas.microsoft.com/office/drawing/2014/main" id="{897147E6-016D-4D14-A13A-F68E7E4ABC38}"/>
              </a:ext>
            </a:extLst>
          </p:cNvPr>
          <p:cNvSpPr>
            <a:spLocks noChangeShapeType="1"/>
          </p:cNvSpPr>
          <p:nvPr/>
        </p:nvSpPr>
        <p:spPr bwMode="auto">
          <a:xfrm flipH="1">
            <a:off x="4704974" y="3093496"/>
            <a:ext cx="3414860"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grpSp>
        <p:nvGrpSpPr>
          <p:cNvPr id="9" name="Group 8">
            <a:extLst>
              <a:ext uri="{FF2B5EF4-FFF2-40B4-BE49-F238E27FC236}">
                <a16:creationId xmlns:a16="http://schemas.microsoft.com/office/drawing/2014/main" id="{5DF4E3BF-A6B9-5B43-A244-BEC4609584F9}"/>
              </a:ext>
            </a:extLst>
          </p:cNvPr>
          <p:cNvGrpSpPr/>
          <p:nvPr/>
        </p:nvGrpSpPr>
        <p:grpSpPr>
          <a:xfrm>
            <a:off x="5550147" y="2014880"/>
            <a:ext cx="1575405" cy="2314289"/>
            <a:chOff x="4151659" y="1687244"/>
            <a:chExt cx="1181554" cy="1735717"/>
          </a:xfrm>
        </p:grpSpPr>
        <p:sp>
          <p:nvSpPr>
            <p:cNvPr id="821" name="Line 58">
              <a:extLst>
                <a:ext uri="{FF2B5EF4-FFF2-40B4-BE49-F238E27FC236}">
                  <a16:creationId xmlns:a16="http://schemas.microsoft.com/office/drawing/2014/main" id="{39C35B02-6470-4C55-A444-4C9935B010C9}"/>
                </a:ext>
              </a:extLst>
            </p:cNvPr>
            <p:cNvSpPr>
              <a:spLocks noChangeShapeType="1"/>
            </p:cNvSpPr>
            <p:nvPr/>
          </p:nvSpPr>
          <p:spPr bwMode="auto">
            <a:xfrm rot="5400000" flipH="1">
              <a:off x="4431076" y="2943636"/>
              <a:ext cx="945000"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24" name="TextBox 823">
              <a:extLst>
                <a:ext uri="{FF2B5EF4-FFF2-40B4-BE49-F238E27FC236}">
                  <a16:creationId xmlns:a16="http://schemas.microsoft.com/office/drawing/2014/main" id="{B805EAAA-8DA2-40B7-8250-92FBC8F6F28E}"/>
                </a:ext>
              </a:extLst>
            </p:cNvPr>
            <p:cNvSpPr txBox="1"/>
            <p:nvPr/>
          </p:nvSpPr>
          <p:spPr>
            <a:xfrm>
              <a:off x="4876828" y="2246803"/>
              <a:ext cx="450680" cy="176924"/>
            </a:xfrm>
            <a:prstGeom prst="rect">
              <a:avLst/>
            </a:prstGeom>
            <a:noFill/>
          </p:spPr>
          <p:txBody>
            <a:bodyPr wrap="square" rtlCol="0">
              <a:spAutoFit/>
            </a:bodyPr>
            <a:lstStyle/>
            <a:p>
              <a:pPr defTabSz="609555">
                <a:defRPr/>
              </a:pPr>
              <a:r>
                <a:rPr lang="en-US" altLang="zh-CN" sz="933" b="1">
                  <a:solidFill>
                    <a:srgbClr val="830051"/>
                  </a:solidFill>
                  <a:latin typeface="Arial"/>
                  <a:ea typeface="黑体" panose="02010609060101010101" pitchFamily="49" charset="-122"/>
                </a:rPr>
                <a:t>52%</a:t>
              </a:r>
            </a:p>
          </p:txBody>
        </p:sp>
        <p:sp>
          <p:nvSpPr>
            <p:cNvPr id="818" name="TextBox 817">
              <a:extLst>
                <a:ext uri="{FF2B5EF4-FFF2-40B4-BE49-F238E27FC236}">
                  <a16:creationId xmlns:a16="http://schemas.microsoft.com/office/drawing/2014/main" id="{53D48F72-4B6D-4EF3-8598-3FE12AFA7C7E}"/>
                </a:ext>
              </a:extLst>
            </p:cNvPr>
            <p:cNvSpPr txBox="1"/>
            <p:nvPr/>
          </p:nvSpPr>
          <p:spPr>
            <a:xfrm>
              <a:off x="4882533" y="2748203"/>
              <a:ext cx="450680" cy="176924"/>
            </a:xfrm>
            <a:prstGeom prst="rect">
              <a:avLst/>
            </a:prstGeom>
            <a:noFill/>
          </p:spPr>
          <p:txBody>
            <a:bodyPr wrap="square" rtlCol="0">
              <a:spAutoFit/>
            </a:bodyPr>
            <a:lstStyle/>
            <a:p>
              <a:pPr defTabSz="609555">
                <a:defRPr/>
              </a:pPr>
              <a:r>
                <a:rPr lang="en-US" altLang="zh-CN" sz="933" b="1">
                  <a:solidFill>
                    <a:srgbClr val="000000">
                      <a:lumMod val="50000"/>
                      <a:lumOff val="50000"/>
                    </a:srgbClr>
                  </a:solidFill>
                  <a:latin typeface="Arial"/>
                  <a:ea typeface="黑体" panose="02010609060101010101" pitchFamily="49" charset="-122"/>
                </a:rPr>
                <a:t>26%</a:t>
              </a:r>
              <a:endParaRPr lang="en-US" sz="933" b="1">
                <a:solidFill>
                  <a:srgbClr val="000000">
                    <a:lumMod val="50000"/>
                    <a:lumOff val="50000"/>
                  </a:srgbClr>
                </a:solidFill>
                <a:latin typeface="Arial"/>
                <a:ea typeface="MS PGothic" panose="020B0600070205080204" pitchFamily="34" charset="-128"/>
              </a:endParaRPr>
            </a:p>
          </p:txBody>
        </p:sp>
        <p:sp>
          <p:nvSpPr>
            <p:cNvPr id="825" name="TextBox 824">
              <a:extLst>
                <a:ext uri="{FF2B5EF4-FFF2-40B4-BE49-F238E27FC236}">
                  <a16:creationId xmlns:a16="http://schemas.microsoft.com/office/drawing/2014/main" id="{197DD723-4EA8-43CD-8BFA-1902D2187BF4}"/>
                </a:ext>
              </a:extLst>
            </p:cNvPr>
            <p:cNvSpPr txBox="1"/>
            <p:nvPr/>
          </p:nvSpPr>
          <p:spPr>
            <a:xfrm>
              <a:off x="4176213" y="1687244"/>
              <a:ext cx="450680" cy="176924"/>
            </a:xfrm>
            <a:prstGeom prst="rect">
              <a:avLst/>
            </a:prstGeom>
            <a:noFill/>
          </p:spPr>
          <p:txBody>
            <a:bodyPr wrap="square" rtlCol="0">
              <a:spAutoFit/>
            </a:bodyPr>
            <a:lstStyle/>
            <a:p>
              <a:pPr defTabSz="609555">
                <a:defRPr/>
              </a:pPr>
              <a:r>
                <a:rPr lang="en-US" altLang="zh-CN" sz="933" b="1">
                  <a:solidFill>
                    <a:srgbClr val="830051"/>
                  </a:solidFill>
                  <a:latin typeface="Arial"/>
                  <a:ea typeface="黑体" panose="02010609060101010101" pitchFamily="49" charset="-122"/>
                </a:rPr>
                <a:t>83%</a:t>
              </a:r>
            </a:p>
          </p:txBody>
        </p:sp>
        <p:sp>
          <p:nvSpPr>
            <p:cNvPr id="826" name="TextBox 825">
              <a:extLst>
                <a:ext uri="{FF2B5EF4-FFF2-40B4-BE49-F238E27FC236}">
                  <a16:creationId xmlns:a16="http://schemas.microsoft.com/office/drawing/2014/main" id="{E5C2FD48-B443-4DC1-9650-DCBA020C0C78}"/>
                </a:ext>
              </a:extLst>
            </p:cNvPr>
            <p:cNvSpPr txBox="1"/>
            <p:nvPr/>
          </p:nvSpPr>
          <p:spPr>
            <a:xfrm>
              <a:off x="4151659" y="2005187"/>
              <a:ext cx="450680" cy="176924"/>
            </a:xfrm>
            <a:prstGeom prst="rect">
              <a:avLst/>
            </a:prstGeom>
            <a:noFill/>
          </p:spPr>
          <p:txBody>
            <a:bodyPr wrap="square" rtlCol="0">
              <a:spAutoFit/>
            </a:bodyPr>
            <a:lstStyle/>
            <a:p>
              <a:pPr defTabSz="609555">
                <a:defRPr/>
              </a:pPr>
              <a:r>
                <a:rPr lang="en-US" altLang="zh-CN" sz="933" b="1">
                  <a:solidFill>
                    <a:srgbClr val="000000">
                      <a:lumMod val="50000"/>
                      <a:lumOff val="50000"/>
                    </a:srgbClr>
                  </a:solidFill>
                  <a:latin typeface="Arial"/>
                  <a:ea typeface="黑体" panose="02010609060101010101" pitchFamily="49" charset="-122"/>
                </a:rPr>
                <a:t>69%</a:t>
              </a:r>
              <a:endParaRPr lang="en-US" sz="933" b="1">
                <a:solidFill>
                  <a:srgbClr val="000000">
                    <a:lumMod val="50000"/>
                    <a:lumOff val="50000"/>
                  </a:srgbClr>
                </a:solidFill>
                <a:latin typeface="Arial"/>
                <a:ea typeface="MS PGothic" panose="020B0600070205080204" pitchFamily="34" charset="-128"/>
              </a:endParaRPr>
            </a:p>
          </p:txBody>
        </p:sp>
        <p:sp>
          <p:nvSpPr>
            <p:cNvPr id="828" name="Line 58">
              <a:extLst>
                <a:ext uri="{FF2B5EF4-FFF2-40B4-BE49-F238E27FC236}">
                  <a16:creationId xmlns:a16="http://schemas.microsoft.com/office/drawing/2014/main" id="{EB28E80A-3B7C-4423-8BD7-07F7DD7B3E8E}"/>
                </a:ext>
              </a:extLst>
            </p:cNvPr>
            <p:cNvSpPr>
              <a:spLocks noChangeShapeType="1"/>
            </p:cNvSpPr>
            <p:nvPr/>
          </p:nvSpPr>
          <p:spPr bwMode="auto">
            <a:xfrm rot="5400000" flipH="1">
              <a:off x="3420649" y="2639961"/>
              <a:ext cx="1566000"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grpSp>
      <p:sp>
        <p:nvSpPr>
          <p:cNvPr id="829" name="TextBox 828">
            <a:extLst>
              <a:ext uri="{FF2B5EF4-FFF2-40B4-BE49-F238E27FC236}">
                <a16:creationId xmlns:a16="http://schemas.microsoft.com/office/drawing/2014/main" id="{4F9BE910-3AAC-8D4E-AB12-C22F46745296}"/>
              </a:ext>
            </a:extLst>
          </p:cNvPr>
          <p:cNvSpPr txBox="1"/>
          <p:nvPr/>
        </p:nvSpPr>
        <p:spPr>
          <a:xfrm>
            <a:off x="1021213" y="1137693"/>
            <a:ext cx="3059299" cy="578882"/>
          </a:xfrm>
          <a:prstGeom prst="round2DiagRect">
            <a:avLst/>
          </a:prstGeom>
          <a:solidFill>
            <a:schemeClr val="accent3"/>
          </a:solidFill>
          <a:ln w="12700">
            <a:noFill/>
          </a:ln>
        </p:spPr>
        <p:txBody>
          <a:bodyPr wrap="none" rtlCol="0">
            <a:spAutoFit/>
          </a:bodyPr>
          <a:lstStyle/>
          <a:p>
            <a:pPr algn="ctr" defTabSz="609539"/>
            <a:r>
              <a:rPr lang="en-GB" sz="1400" b="1">
                <a:solidFill>
                  <a:srgbClr val="FFFFFF"/>
                </a:solidFill>
                <a:latin typeface="Arial"/>
                <a:cs typeface="Arial Narrow"/>
              </a:rPr>
              <a:t>HRD positive, including </a:t>
            </a:r>
            <a:r>
              <a:rPr lang="en-GB" sz="1400" b="1" err="1">
                <a:solidFill>
                  <a:srgbClr val="FFFFFF"/>
                </a:solidFill>
                <a:latin typeface="Arial"/>
                <a:cs typeface="Arial Narrow"/>
              </a:rPr>
              <a:t>tBRCAm</a:t>
            </a:r>
            <a:r>
              <a:rPr lang="en-GB" sz="1400" b="1">
                <a:solidFill>
                  <a:srgbClr val="FFFFFF"/>
                </a:solidFill>
                <a:latin typeface="Arial"/>
                <a:cs typeface="Arial Narrow"/>
              </a:rPr>
              <a:t> </a:t>
            </a:r>
            <a:br>
              <a:rPr lang="en-GB" sz="1400" b="1">
                <a:solidFill>
                  <a:srgbClr val="FFFFFF"/>
                </a:solidFill>
                <a:latin typeface="Arial"/>
                <a:cs typeface="Arial Narrow"/>
              </a:rPr>
            </a:br>
            <a:r>
              <a:rPr lang="en-GB" sz="1400">
                <a:solidFill>
                  <a:srgbClr val="FFFFFF"/>
                </a:solidFill>
                <a:latin typeface="Arial"/>
                <a:cs typeface="Arial Narrow"/>
              </a:rPr>
              <a:t>(</a:t>
            </a:r>
            <a:r>
              <a:rPr lang="en-GB" sz="1400" b="1">
                <a:solidFill>
                  <a:srgbClr val="FFFFFF"/>
                </a:solidFill>
                <a:latin typeface="Arial"/>
                <a:cs typeface="Arial Narrow"/>
              </a:rPr>
              <a:t>48% </a:t>
            </a:r>
            <a:r>
              <a:rPr lang="en-GB" sz="1400">
                <a:solidFill>
                  <a:srgbClr val="FFFFFF"/>
                </a:solidFill>
                <a:latin typeface="Arial"/>
                <a:cs typeface="Arial Narrow"/>
              </a:rPr>
              <a:t>of patients)</a:t>
            </a:r>
          </a:p>
        </p:txBody>
      </p:sp>
      <p:sp>
        <p:nvSpPr>
          <p:cNvPr id="830" name="TextBox 829">
            <a:extLst>
              <a:ext uri="{FF2B5EF4-FFF2-40B4-BE49-F238E27FC236}">
                <a16:creationId xmlns:a16="http://schemas.microsoft.com/office/drawing/2014/main" id="{4FF1932C-3CBF-5242-ABC2-3873971491B0}"/>
              </a:ext>
            </a:extLst>
          </p:cNvPr>
          <p:cNvSpPr txBox="1"/>
          <p:nvPr/>
        </p:nvSpPr>
        <p:spPr>
          <a:xfrm>
            <a:off x="4680727" y="1137693"/>
            <a:ext cx="3099762" cy="578882"/>
          </a:xfrm>
          <a:prstGeom prst="round2DiagRect">
            <a:avLst/>
          </a:prstGeom>
          <a:solidFill>
            <a:schemeClr val="accent3"/>
          </a:solidFill>
          <a:ln w="12700">
            <a:noFill/>
          </a:ln>
        </p:spPr>
        <p:txBody>
          <a:bodyPr wrap="none" rtlCol="0">
            <a:spAutoFit/>
          </a:bodyPr>
          <a:lstStyle/>
          <a:p>
            <a:pPr algn="ctr" defTabSz="609539"/>
            <a:r>
              <a:rPr lang="en-GB" sz="1400" b="1">
                <a:solidFill>
                  <a:srgbClr val="FFFFFF"/>
                </a:solidFill>
                <a:latin typeface="Arial"/>
                <a:cs typeface="Arial Narrow"/>
              </a:rPr>
              <a:t>HRD positive, excluding </a:t>
            </a:r>
            <a:r>
              <a:rPr lang="en-GB" sz="1400" b="1" err="1">
                <a:solidFill>
                  <a:srgbClr val="FFFFFF"/>
                </a:solidFill>
                <a:latin typeface="Arial"/>
                <a:cs typeface="Arial Narrow"/>
              </a:rPr>
              <a:t>tBRCAm</a:t>
            </a:r>
            <a:r>
              <a:rPr lang="en-GB" sz="1400" b="1">
                <a:solidFill>
                  <a:srgbClr val="FFFFFF"/>
                </a:solidFill>
                <a:latin typeface="Arial"/>
                <a:cs typeface="Arial Narrow"/>
              </a:rPr>
              <a:t> </a:t>
            </a:r>
            <a:br>
              <a:rPr lang="en-GB" sz="1400" b="1">
                <a:solidFill>
                  <a:srgbClr val="FFFFFF"/>
                </a:solidFill>
                <a:latin typeface="Arial"/>
                <a:cs typeface="Arial Narrow"/>
              </a:rPr>
            </a:br>
            <a:r>
              <a:rPr lang="en-GB" sz="1400">
                <a:solidFill>
                  <a:srgbClr val="FFFFFF"/>
                </a:solidFill>
                <a:latin typeface="Arial"/>
                <a:cs typeface="Arial Narrow"/>
              </a:rPr>
              <a:t>(</a:t>
            </a:r>
            <a:r>
              <a:rPr lang="en-GB" sz="1400" b="1">
                <a:solidFill>
                  <a:srgbClr val="FFFFFF"/>
                </a:solidFill>
                <a:latin typeface="Arial"/>
                <a:cs typeface="Arial Narrow"/>
              </a:rPr>
              <a:t>19% </a:t>
            </a:r>
            <a:r>
              <a:rPr lang="en-GB" sz="1400">
                <a:solidFill>
                  <a:srgbClr val="FFFFFF"/>
                </a:solidFill>
                <a:latin typeface="Arial"/>
                <a:cs typeface="Arial Narrow"/>
              </a:rPr>
              <a:t>of patients)</a:t>
            </a:r>
          </a:p>
        </p:txBody>
      </p:sp>
      <p:sp>
        <p:nvSpPr>
          <p:cNvPr id="831" name="TextBox 830">
            <a:extLst>
              <a:ext uri="{FF2B5EF4-FFF2-40B4-BE49-F238E27FC236}">
                <a16:creationId xmlns:a16="http://schemas.microsoft.com/office/drawing/2014/main" id="{5CC0E73C-7937-3E4C-8D48-CAF611347170}"/>
              </a:ext>
            </a:extLst>
          </p:cNvPr>
          <p:cNvSpPr txBox="1"/>
          <p:nvPr/>
        </p:nvSpPr>
        <p:spPr>
          <a:xfrm>
            <a:off x="8679485" y="1137693"/>
            <a:ext cx="2974667" cy="578882"/>
          </a:xfrm>
          <a:prstGeom prst="round2DiagRect">
            <a:avLst/>
          </a:prstGeom>
          <a:solidFill>
            <a:schemeClr val="accent3"/>
          </a:solidFill>
          <a:ln w="12700">
            <a:noFill/>
          </a:ln>
        </p:spPr>
        <p:txBody>
          <a:bodyPr wrap="square" rtlCol="0">
            <a:spAutoFit/>
          </a:bodyPr>
          <a:lstStyle/>
          <a:p>
            <a:pPr algn="ctr" defTabSz="609539"/>
            <a:r>
              <a:rPr lang="en-GB" sz="1400" b="1">
                <a:solidFill>
                  <a:srgbClr val="FFFFFF"/>
                </a:solidFill>
                <a:latin typeface="Arial"/>
                <a:cs typeface="Arial Narrow"/>
              </a:rPr>
              <a:t>HRD negative/unknown </a:t>
            </a:r>
            <a:br>
              <a:rPr lang="en-GB" sz="1400" b="1">
                <a:solidFill>
                  <a:srgbClr val="FFFFFF"/>
                </a:solidFill>
                <a:latin typeface="Arial"/>
                <a:cs typeface="Arial Narrow"/>
              </a:rPr>
            </a:br>
            <a:r>
              <a:rPr lang="en-GB" sz="1400">
                <a:solidFill>
                  <a:srgbClr val="FFFFFF"/>
                </a:solidFill>
                <a:latin typeface="Arial"/>
                <a:cs typeface="Arial Narrow"/>
              </a:rPr>
              <a:t>(</a:t>
            </a:r>
            <a:r>
              <a:rPr lang="en-GB" sz="1400" b="1">
                <a:solidFill>
                  <a:srgbClr val="FFFFFF"/>
                </a:solidFill>
                <a:latin typeface="Arial"/>
                <a:cs typeface="Arial Narrow"/>
              </a:rPr>
              <a:t>52% </a:t>
            </a:r>
            <a:r>
              <a:rPr lang="en-GB" sz="1400">
                <a:solidFill>
                  <a:srgbClr val="FFFFFF"/>
                </a:solidFill>
                <a:latin typeface="Arial"/>
                <a:cs typeface="Arial Narrow"/>
              </a:rPr>
              <a:t>of patients)</a:t>
            </a:r>
          </a:p>
        </p:txBody>
      </p:sp>
      <p:sp>
        <p:nvSpPr>
          <p:cNvPr id="832" name="Rectangle 831">
            <a:extLst>
              <a:ext uri="{FF2B5EF4-FFF2-40B4-BE49-F238E27FC236}">
                <a16:creationId xmlns:a16="http://schemas.microsoft.com/office/drawing/2014/main" id="{7D361F96-F9C2-0A4B-995D-416DC3147647}"/>
              </a:ext>
            </a:extLst>
          </p:cNvPr>
          <p:cNvSpPr/>
          <p:nvPr/>
        </p:nvSpPr>
        <p:spPr bwMode="auto">
          <a:xfrm>
            <a:off x="1075119" y="5371047"/>
            <a:ext cx="3175756" cy="344556"/>
          </a:xfrm>
          <a:prstGeom prst="rect">
            <a:avLst/>
          </a:prstGeom>
          <a:noFill/>
          <a:ln w="19050" cap="flat" cmpd="sng" algn="ctr">
            <a:solidFill>
              <a:schemeClr val="accent2"/>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812740">
              <a:defRPr/>
            </a:pPr>
            <a:r>
              <a:rPr lang="en-NZ" sz="1467" b="1">
                <a:solidFill>
                  <a:srgbClr val="000000"/>
                </a:solidFill>
                <a:latin typeface="Arial"/>
              </a:rPr>
              <a:t>HR 0.33 </a:t>
            </a:r>
            <a:r>
              <a:rPr lang="en-NZ" sz="1467">
                <a:solidFill>
                  <a:srgbClr val="000000"/>
                </a:solidFill>
                <a:latin typeface="Arial"/>
              </a:rPr>
              <a:t>(</a:t>
            </a:r>
            <a:r>
              <a:rPr lang="en-US" sz="1467">
                <a:solidFill>
                  <a:srgbClr val="000000"/>
                </a:solidFill>
                <a:latin typeface="Arial"/>
              </a:rPr>
              <a:t>95% CI 0.25–0.45)</a:t>
            </a:r>
          </a:p>
        </p:txBody>
      </p:sp>
      <p:sp>
        <p:nvSpPr>
          <p:cNvPr id="833" name="Rectangle 832">
            <a:extLst>
              <a:ext uri="{FF2B5EF4-FFF2-40B4-BE49-F238E27FC236}">
                <a16:creationId xmlns:a16="http://schemas.microsoft.com/office/drawing/2014/main" id="{D23E4648-C7F5-F64E-B12E-22FD3183CC49}"/>
              </a:ext>
            </a:extLst>
          </p:cNvPr>
          <p:cNvSpPr/>
          <p:nvPr/>
        </p:nvSpPr>
        <p:spPr bwMode="auto">
          <a:xfrm>
            <a:off x="4807026" y="5371047"/>
            <a:ext cx="3175756" cy="344556"/>
          </a:xfrm>
          <a:prstGeom prst="rect">
            <a:avLst/>
          </a:prstGeom>
          <a:noFill/>
          <a:ln w="19050" cap="flat" cmpd="sng" algn="ctr">
            <a:solidFill>
              <a:schemeClr val="accent2"/>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812740">
              <a:defRPr/>
            </a:pPr>
            <a:r>
              <a:rPr lang="en-NZ" sz="1467" b="1">
                <a:solidFill>
                  <a:srgbClr val="000000"/>
                </a:solidFill>
                <a:latin typeface="Arial"/>
              </a:rPr>
              <a:t>HR 0.43 </a:t>
            </a:r>
            <a:r>
              <a:rPr lang="en-NZ" sz="1467">
                <a:solidFill>
                  <a:srgbClr val="000000"/>
                </a:solidFill>
                <a:latin typeface="Arial"/>
              </a:rPr>
              <a:t>(</a:t>
            </a:r>
            <a:r>
              <a:rPr lang="en-US" sz="1467">
                <a:solidFill>
                  <a:srgbClr val="000000"/>
                </a:solidFill>
                <a:latin typeface="Arial"/>
              </a:rPr>
              <a:t>95% CI 0.28–0.66)</a:t>
            </a:r>
          </a:p>
        </p:txBody>
      </p:sp>
      <p:sp>
        <p:nvSpPr>
          <p:cNvPr id="834" name="Rectangle 833">
            <a:extLst>
              <a:ext uri="{FF2B5EF4-FFF2-40B4-BE49-F238E27FC236}">
                <a16:creationId xmlns:a16="http://schemas.microsoft.com/office/drawing/2014/main" id="{9C062295-7395-EB44-B398-741814CA9009}"/>
              </a:ext>
            </a:extLst>
          </p:cNvPr>
          <p:cNvSpPr/>
          <p:nvPr/>
        </p:nvSpPr>
        <p:spPr bwMode="auto">
          <a:xfrm>
            <a:off x="8597147" y="5371047"/>
            <a:ext cx="3175756" cy="344556"/>
          </a:xfrm>
          <a:prstGeom prst="rect">
            <a:avLst/>
          </a:prstGeom>
          <a:noFill/>
          <a:ln w="19050" cap="flat" cmpd="sng" algn="ctr">
            <a:solidFill>
              <a:schemeClr val="accent2"/>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812740">
              <a:defRPr/>
            </a:pPr>
            <a:r>
              <a:rPr lang="en-NZ" sz="1467" b="1">
                <a:solidFill>
                  <a:srgbClr val="000000"/>
                </a:solidFill>
                <a:latin typeface="Arial"/>
              </a:rPr>
              <a:t>HR 0.92 </a:t>
            </a:r>
            <a:r>
              <a:rPr lang="en-NZ" sz="1467">
                <a:solidFill>
                  <a:srgbClr val="000000"/>
                </a:solidFill>
                <a:latin typeface="Arial"/>
              </a:rPr>
              <a:t>(</a:t>
            </a:r>
            <a:r>
              <a:rPr lang="en-US" sz="1467">
                <a:solidFill>
                  <a:srgbClr val="000000"/>
                </a:solidFill>
                <a:latin typeface="Arial"/>
              </a:rPr>
              <a:t>95% CI 0.72–1.17)</a:t>
            </a:r>
          </a:p>
        </p:txBody>
      </p:sp>
      <p:sp>
        <p:nvSpPr>
          <p:cNvPr id="1188" name="TextBox 1187">
            <a:extLst>
              <a:ext uri="{FF2B5EF4-FFF2-40B4-BE49-F238E27FC236}">
                <a16:creationId xmlns:a16="http://schemas.microsoft.com/office/drawing/2014/main" id="{DFE25529-FAD0-4F6D-8096-9C51ADFF1045}"/>
              </a:ext>
            </a:extLst>
          </p:cNvPr>
          <p:cNvSpPr txBox="1"/>
          <p:nvPr/>
        </p:nvSpPr>
        <p:spPr>
          <a:xfrm>
            <a:off x="1019848" y="4623463"/>
            <a:ext cx="3453397" cy="256545"/>
          </a:xfrm>
          <a:prstGeom prst="rect">
            <a:avLst/>
          </a:prstGeom>
          <a:noFill/>
        </p:spPr>
        <p:txBody>
          <a:bodyPr wrap="square" rtlCol="0" anchor="ctr">
            <a:spAutoFit/>
          </a:bodyPr>
          <a:lstStyle/>
          <a:p>
            <a:pPr algn="ctr" defTabSz="914332">
              <a:defRPr/>
            </a:pPr>
            <a:r>
              <a:rPr lang="en-GB" sz="1067" b="1">
                <a:solidFill>
                  <a:prstClr val="black"/>
                </a:solidFill>
                <a:latin typeface="Arial"/>
              </a:rPr>
              <a:t>Months since randomisation</a:t>
            </a:r>
          </a:p>
        </p:txBody>
      </p:sp>
      <p:sp>
        <p:nvSpPr>
          <p:cNvPr id="1189" name="Freeform 5">
            <a:extLst>
              <a:ext uri="{FF2B5EF4-FFF2-40B4-BE49-F238E27FC236}">
                <a16:creationId xmlns:a16="http://schemas.microsoft.com/office/drawing/2014/main" id="{738A99FB-275B-4589-AACB-31FEED582180}"/>
              </a:ext>
            </a:extLst>
          </p:cNvPr>
          <p:cNvSpPr>
            <a:spLocks/>
          </p:cNvSpPr>
          <p:nvPr/>
        </p:nvSpPr>
        <p:spPr bwMode="auto">
          <a:xfrm>
            <a:off x="1022884" y="1852060"/>
            <a:ext cx="3450360" cy="2464517"/>
          </a:xfrm>
          <a:custGeom>
            <a:avLst/>
            <a:gdLst>
              <a:gd name="T0" fmla="*/ 0 w 4071"/>
              <a:gd name="T1" fmla="*/ 0 h 1472"/>
              <a:gd name="T2" fmla="*/ 0 w 4071"/>
              <a:gd name="T3" fmla="*/ 1472 h 1472"/>
              <a:gd name="T4" fmla="*/ 4071 w 4071"/>
              <a:gd name="T5" fmla="*/ 1472 h 1472"/>
            </a:gdLst>
            <a:ahLst/>
            <a:cxnLst>
              <a:cxn ang="0">
                <a:pos x="T0" y="T1"/>
              </a:cxn>
              <a:cxn ang="0">
                <a:pos x="T2" y="T3"/>
              </a:cxn>
              <a:cxn ang="0">
                <a:pos x="T4" y="T5"/>
              </a:cxn>
            </a:cxnLst>
            <a:rect l="0" t="0" r="r" b="b"/>
            <a:pathLst>
              <a:path w="4071" h="1472">
                <a:moveTo>
                  <a:pt x="0" y="0"/>
                </a:moveTo>
                <a:lnTo>
                  <a:pt x="0" y="1472"/>
                </a:lnTo>
                <a:lnTo>
                  <a:pt x="4071" y="1472"/>
                </a:lnTo>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190" name="Line 6">
            <a:extLst>
              <a:ext uri="{FF2B5EF4-FFF2-40B4-BE49-F238E27FC236}">
                <a16:creationId xmlns:a16="http://schemas.microsoft.com/office/drawing/2014/main" id="{E07F08BE-0BB0-4FF1-A768-D98906FC459F}"/>
              </a:ext>
            </a:extLst>
          </p:cNvPr>
          <p:cNvSpPr>
            <a:spLocks noChangeShapeType="1"/>
          </p:cNvSpPr>
          <p:nvPr/>
        </p:nvSpPr>
        <p:spPr bwMode="auto">
          <a:xfrm>
            <a:off x="969837" y="1852057"/>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1" name="Line 7">
            <a:extLst>
              <a:ext uri="{FF2B5EF4-FFF2-40B4-BE49-F238E27FC236}">
                <a16:creationId xmlns:a16="http://schemas.microsoft.com/office/drawing/2014/main" id="{75DC1C59-7B45-4C79-AE7D-8256B22640C6}"/>
              </a:ext>
            </a:extLst>
          </p:cNvPr>
          <p:cNvSpPr>
            <a:spLocks noChangeShapeType="1"/>
          </p:cNvSpPr>
          <p:nvPr/>
        </p:nvSpPr>
        <p:spPr bwMode="auto">
          <a:xfrm>
            <a:off x="969837" y="2098173"/>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2" name="Line 8">
            <a:extLst>
              <a:ext uri="{FF2B5EF4-FFF2-40B4-BE49-F238E27FC236}">
                <a16:creationId xmlns:a16="http://schemas.microsoft.com/office/drawing/2014/main" id="{D3D7AF5A-A389-4A96-AFC3-B6F124AA5338}"/>
              </a:ext>
            </a:extLst>
          </p:cNvPr>
          <p:cNvSpPr>
            <a:spLocks noChangeShapeType="1"/>
          </p:cNvSpPr>
          <p:nvPr/>
        </p:nvSpPr>
        <p:spPr bwMode="auto">
          <a:xfrm>
            <a:off x="969837" y="2344291"/>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3" name="Line 9">
            <a:extLst>
              <a:ext uri="{FF2B5EF4-FFF2-40B4-BE49-F238E27FC236}">
                <a16:creationId xmlns:a16="http://schemas.microsoft.com/office/drawing/2014/main" id="{2C7AF468-1076-49CA-A35E-6920C12971A0}"/>
              </a:ext>
            </a:extLst>
          </p:cNvPr>
          <p:cNvSpPr>
            <a:spLocks noChangeShapeType="1"/>
          </p:cNvSpPr>
          <p:nvPr/>
        </p:nvSpPr>
        <p:spPr bwMode="auto">
          <a:xfrm>
            <a:off x="969837" y="2590408"/>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4" name="Line 10">
            <a:extLst>
              <a:ext uri="{FF2B5EF4-FFF2-40B4-BE49-F238E27FC236}">
                <a16:creationId xmlns:a16="http://schemas.microsoft.com/office/drawing/2014/main" id="{0BBE5281-1D66-4DCB-8A5B-986BE1195806}"/>
              </a:ext>
            </a:extLst>
          </p:cNvPr>
          <p:cNvSpPr>
            <a:spLocks noChangeShapeType="1"/>
          </p:cNvSpPr>
          <p:nvPr/>
        </p:nvSpPr>
        <p:spPr bwMode="auto">
          <a:xfrm>
            <a:off x="969837" y="2836525"/>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5" name="Line 11">
            <a:extLst>
              <a:ext uri="{FF2B5EF4-FFF2-40B4-BE49-F238E27FC236}">
                <a16:creationId xmlns:a16="http://schemas.microsoft.com/office/drawing/2014/main" id="{371F3E25-C916-40F7-B80F-16BDEFF8B26A}"/>
              </a:ext>
            </a:extLst>
          </p:cNvPr>
          <p:cNvSpPr>
            <a:spLocks noChangeShapeType="1"/>
          </p:cNvSpPr>
          <p:nvPr/>
        </p:nvSpPr>
        <p:spPr bwMode="auto">
          <a:xfrm>
            <a:off x="969837" y="3084316"/>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6" name="Line 12">
            <a:extLst>
              <a:ext uri="{FF2B5EF4-FFF2-40B4-BE49-F238E27FC236}">
                <a16:creationId xmlns:a16="http://schemas.microsoft.com/office/drawing/2014/main" id="{F2160807-3AB8-4935-AE98-D0ADA297CF07}"/>
              </a:ext>
            </a:extLst>
          </p:cNvPr>
          <p:cNvSpPr>
            <a:spLocks noChangeShapeType="1"/>
          </p:cNvSpPr>
          <p:nvPr/>
        </p:nvSpPr>
        <p:spPr bwMode="auto">
          <a:xfrm>
            <a:off x="969837" y="3330432"/>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7" name="Line 13">
            <a:extLst>
              <a:ext uri="{FF2B5EF4-FFF2-40B4-BE49-F238E27FC236}">
                <a16:creationId xmlns:a16="http://schemas.microsoft.com/office/drawing/2014/main" id="{137B24A3-A490-4993-99ED-8364CA7851B7}"/>
              </a:ext>
            </a:extLst>
          </p:cNvPr>
          <p:cNvSpPr>
            <a:spLocks noChangeShapeType="1"/>
          </p:cNvSpPr>
          <p:nvPr/>
        </p:nvSpPr>
        <p:spPr bwMode="auto">
          <a:xfrm>
            <a:off x="969837" y="3578224"/>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8" name="Line 14">
            <a:extLst>
              <a:ext uri="{FF2B5EF4-FFF2-40B4-BE49-F238E27FC236}">
                <a16:creationId xmlns:a16="http://schemas.microsoft.com/office/drawing/2014/main" id="{34CCB606-B392-450A-9772-E449465C5001}"/>
              </a:ext>
            </a:extLst>
          </p:cNvPr>
          <p:cNvSpPr>
            <a:spLocks noChangeShapeType="1"/>
          </p:cNvSpPr>
          <p:nvPr/>
        </p:nvSpPr>
        <p:spPr bwMode="auto">
          <a:xfrm>
            <a:off x="969837" y="3824340"/>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199" name="Line 15">
            <a:extLst>
              <a:ext uri="{FF2B5EF4-FFF2-40B4-BE49-F238E27FC236}">
                <a16:creationId xmlns:a16="http://schemas.microsoft.com/office/drawing/2014/main" id="{CAF21BA2-0CD5-43B3-9C4D-EF0E2C398719}"/>
              </a:ext>
            </a:extLst>
          </p:cNvPr>
          <p:cNvSpPr>
            <a:spLocks noChangeShapeType="1"/>
          </p:cNvSpPr>
          <p:nvPr/>
        </p:nvSpPr>
        <p:spPr bwMode="auto">
          <a:xfrm>
            <a:off x="969837" y="4070457"/>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200" name="Line 16">
            <a:extLst>
              <a:ext uri="{FF2B5EF4-FFF2-40B4-BE49-F238E27FC236}">
                <a16:creationId xmlns:a16="http://schemas.microsoft.com/office/drawing/2014/main" id="{1DF626CE-6AFB-4C85-B70A-03C4DADDD07F}"/>
              </a:ext>
            </a:extLst>
          </p:cNvPr>
          <p:cNvSpPr>
            <a:spLocks noChangeShapeType="1"/>
          </p:cNvSpPr>
          <p:nvPr/>
        </p:nvSpPr>
        <p:spPr bwMode="auto">
          <a:xfrm>
            <a:off x="969837" y="4316575"/>
            <a:ext cx="50971"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201" name="Line 17">
            <a:extLst>
              <a:ext uri="{FF2B5EF4-FFF2-40B4-BE49-F238E27FC236}">
                <a16:creationId xmlns:a16="http://schemas.microsoft.com/office/drawing/2014/main" id="{EF17DC00-CECE-4FE7-95AC-88FE05DF4C3E}"/>
              </a:ext>
            </a:extLst>
          </p:cNvPr>
          <p:cNvSpPr>
            <a:spLocks noChangeShapeType="1"/>
          </p:cNvSpPr>
          <p:nvPr/>
        </p:nvSpPr>
        <p:spPr bwMode="auto">
          <a:xfrm flipV="1">
            <a:off x="1022884"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067">
              <a:solidFill>
                <a:prstClr val="black"/>
              </a:solidFill>
              <a:latin typeface="Arial"/>
            </a:endParaRPr>
          </a:p>
        </p:txBody>
      </p:sp>
      <p:sp>
        <p:nvSpPr>
          <p:cNvPr id="1202" name="Line 18">
            <a:extLst>
              <a:ext uri="{FF2B5EF4-FFF2-40B4-BE49-F238E27FC236}">
                <a16:creationId xmlns:a16="http://schemas.microsoft.com/office/drawing/2014/main" id="{939B038C-A3C5-45EA-AB72-FFEB5D69451B}"/>
              </a:ext>
            </a:extLst>
          </p:cNvPr>
          <p:cNvSpPr>
            <a:spLocks noChangeShapeType="1"/>
          </p:cNvSpPr>
          <p:nvPr/>
        </p:nvSpPr>
        <p:spPr bwMode="auto">
          <a:xfrm flipV="1">
            <a:off x="2404065"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3" name="Line 19">
            <a:extLst>
              <a:ext uri="{FF2B5EF4-FFF2-40B4-BE49-F238E27FC236}">
                <a16:creationId xmlns:a16="http://schemas.microsoft.com/office/drawing/2014/main" id="{0E6100B3-8E32-49CD-8C3D-D8A77074AC83}"/>
              </a:ext>
            </a:extLst>
          </p:cNvPr>
          <p:cNvSpPr>
            <a:spLocks noChangeShapeType="1"/>
          </p:cNvSpPr>
          <p:nvPr/>
        </p:nvSpPr>
        <p:spPr bwMode="auto">
          <a:xfrm flipV="1">
            <a:off x="3091612"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4" name="Line 20">
            <a:extLst>
              <a:ext uri="{FF2B5EF4-FFF2-40B4-BE49-F238E27FC236}">
                <a16:creationId xmlns:a16="http://schemas.microsoft.com/office/drawing/2014/main" id="{9204DA74-7E33-4C64-966B-32BE77436961}"/>
              </a:ext>
            </a:extLst>
          </p:cNvPr>
          <p:cNvSpPr>
            <a:spLocks noChangeShapeType="1"/>
          </p:cNvSpPr>
          <p:nvPr/>
        </p:nvSpPr>
        <p:spPr bwMode="auto">
          <a:xfrm flipV="1">
            <a:off x="3785088"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5" name="Line 21">
            <a:extLst>
              <a:ext uri="{FF2B5EF4-FFF2-40B4-BE49-F238E27FC236}">
                <a16:creationId xmlns:a16="http://schemas.microsoft.com/office/drawing/2014/main" id="{4C2446AE-9D3C-4156-93DA-D733B63DA5C4}"/>
              </a:ext>
            </a:extLst>
          </p:cNvPr>
          <p:cNvSpPr>
            <a:spLocks noChangeShapeType="1"/>
          </p:cNvSpPr>
          <p:nvPr/>
        </p:nvSpPr>
        <p:spPr bwMode="auto">
          <a:xfrm flipV="1">
            <a:off x="4473243"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6" name="Line 22">
            <a:extLst>
              <a:ext uri="{FF2B5EF4-FFF2-40B4-BE49-F238E27FC236}">
                <a16:creationId xmlns:a16="http://schemas.microsoft.com/office/drawing/2014/main" id="{07F80807-3CFB-455F-82A2-7AD463867691}"/>
              </a:ext>
            </a:extLst>
          </p:cNvPr>
          <p:cNvSpPr>
            <a:spLocks noChangeShapeType="1"/>
          </p:cNvSpPr>
          <p:nvPr/>
        </p:nvSpPr>
        <p:spPr bwMode="auto">
          <a:xfrm flipV="1">
            <a:off x="1483761"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7" name="Line 23">
            <a:extLst>
              <a:ext uri="{FF2B5EF4-FFF2-40B4-BE49-F238E27FC236}">
                <a16:creationId xmlns:a16="http://schemas.microsoft.com/office/drawing/2014/main" id="{0D9C5388-9CB5-42AE-B3A1-7AED0A753273}"/>
              </a:ext>
            </a:extLst>
          </p:cNvPr>
          <p:cNvSpPr>
            <a:spLocks noChangeShapeType="1"/>
          </p:cNvSpPr>
          <p:nvPr/>
        </p:nvSpPr>
        <p:spPr bwMode="auto">
          <a:xfrm flipV="1">
            <a:off x="1713315"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8" name="Line 24">
            <a:extLst>
              <a:ext uri="{FF2B5EF4-FFF2-40B4-BE49-F238E27FC236}">
                <a16:creationId xmlns:a16="http://schemas.microsoft.com/office/drawing/2014/main" id="{C1B5151D-D55F-49A7-AA41-56D903290578}"/>
              </a:ext>
            </a:extLst>
          </p:cNvPr>
          <p:cNvSpPr>
            <a:spLocks noChangeShapeType="1"/>
          </p:cNvSpPr>
          <p:nvPr/>
        </p:nvSpPr>
        <p:spPr bwMode="auto">
          <a:xfrm flipV="1">
            <a:off x="1942315"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09" name="Line 25">
            <a:extLst>
              <a:ext uri="{FF2B5EF4-FFF2-40B4-BE49-F238E27FC236}">
                <a16:creationId xmlns:a16="http://schemas.microsoft.com/office/drawing/2014/main" id="{98739E83-0052-44A2-BCEF-3017895106A1}"/>
              </a:ext>
            </a:extLst>
          </p:cNvPr>
          <p:cNvSpPr>
            <a:spLocks noChangeShapeType="1"/>
          </p:cNvSpPr>
          <p:nvPr/>
        </p:nvSpPr>
        <p:spPr bwMode="auto">
          <a:xfrm flipV="1">
            <a:off x="2172931"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0" name="Line 26">
            <a:extLst>
              <a:ext uri="{FF2B5EF4-FFF2-40B4-BE49-F238E27FC236}">
                <a16:creationId xmlns:a16="http://schemas.microsoft.com/office/drawing/2014/main" id="{C536EFB9-F621-4B04-84C7-15CA85C790D0}"/>
              </a:ext>
            </a:extLst>
          </p:cNvPr>
          <p:cNvSpPr>
            <a:spLocks noChangeShapeType="1"/>
          </p:cNvSpPr>
          <p:nvPr/>
        </p:nvSpPr>
        <p:spPr bwMode="auto">
          <a:xfrm flipV="1">
            <a:off x="2863079"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1" name="Line 27">
            <a:extLst>
              <a:ext uri="{FF2B5EF4-FFF2-40B4-BE49-F238E27FC236}">
                <a16:creationId xmlns:a16="http://schemas.microsoft.com/office/drawing/2014/main" id="{47C2F94C-0707-4C26-9620-0E4AC35179FB}"/>
              </a:ext>
            </a:extLst>
          </p:cNvPr>
          <p:cNvSpPr>
            <a:spLocks noChangeShapeType="1"/>
          </p:cNvSpPr>
          <p:nvPr/>
        </p:nvSpPr>
        <p:spPr bwMode="auto">
          <a:xfrm flipV="1">
            <a:off x="3554239"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2" name="Line 28">
            <a:extLst>
              <a:ext uri="{FF2B5EF4-FFF2-40B4-BE49-F238E27FC236}">
                <a16:creationId xmlns:a16="http://schemas.microsoft.com/office/drawing/2014/main" id="{9D050561-6F90-4873-987A-E73119BD1535}"/>
              </a:ext>
            </a:extLst>
          </p:cNvPr>
          <p:cNvSpPr>
            <a:spLocks noChangeShapeType="1"/>
          </p:cNvSpPr>
          <p:nvPr/>
        </p:nvSpPr>
        <p:spPr bwMode="auto">
          <a:xfrm flipV="1">
            <a:off x="4243665"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3" name="Line 29">
            <a:extLst>
              <a:ext uri="{FF2B5EF4-FFF2-40B4-BE49-F238E27FC236}">
                <a16:creationId xmlns:a16="http://schemas.microsoft.com/office/drawing/2014/main" id="{2DC4D203-B16A-453F-8A75-596A32F4E2C2}"/>
              </a:ext>
            </a:extLst>
          </p:cNvPr>
          <p:cNvSpPr>
            <a:spLocks noChangeShapeType="1"/>
          </p:cNvSpPr>
          <p:nvPr/>
        </p:nvSpPr>
        <p:spPr bwMode="auto">
          <a:xfrm flipV="1">
            <a:off x="1249647"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4" name="Line 30">
            <a:extLst>
              <a:ext uri="{FF2B5EF4-FFF2-40B4-BE49-F238E27FC236}">
                <a16:creationId xmlns:a16="http://schemas.microsoft.com/office/drawing/2014/main" id="{E2CD2DFE-BDD0-46D2-8AFF-3F8967459E2A}"/>
              </a:ext>
            </a:extLst>
          </p:cNvPr>
          <p:cNvSpPr>
            <a:spLocks noChangeShapeType="1"/>
          </p:cNvSpPr>
          <p:nvPr/>
        </p:nvSpPr>
        <p:spPr bwMode="auto">
          <a:xfrm flipV="1">
            <a:off x="2634028"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5" name="Line 31">
            <a:extLst>
              <a:ext uri="{FF2B5EF4-FFF2-40B4-BE49-F238E27FC236}">
                <a16:creationId xmlns:a16="http://schemas.microsoft.com/office/drawing/2014/main" id="{78647646-FBC7-47D5-B7F5-46FBAC2C296C}"/>
              </a:ext>
            </a:extLst>
          </p:cNvPr>
          <p:cNvSpPr>
            <a:spLocks noChangeShapeType="1"/>
          </p:cNvSpPr>
          <p:nvPr/>
        </p:nvSpPr>
        <p:spPr bwMode="auto">
          <a:xfrm flipV="1">
            <a:off x="3322975"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6" name="Line 32">
            <a:extLst>
              <a:ext uri="{FF2B5EF4-FFF2-40B4-BE49-F238E27FC236}">
                <a16:creationId xmlns:a16="http://schemas.microsoft.com/office/drawing/2014/main" id="{4067D111-C881-4AD5-91EE-C374A4872CDB}"/>
              </a:ext>
            </a:extLst>
          </p:cNvPr>
          <p:cNvSpPr>
            <a:spLocks noChangeShapeType="1"/>
          </p:cNvSpPr>
          <p:nvPr/>
        </p:nvSpPr>
        <p:spPr bwMode="auto">
          <a:xfrm flipV="1">
            <a:off x="4014700" y="4316573"/>
            <a:ext cx="0" cy="764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18" name="TextBox 1217">
            <a:extLst>
              <a:ext uri="{FF2B5EF4-FFF2-40B4-BE49-F238E27FC236}">
                <a16:creationId xmlns:a16="http://schemas.microsoft.com/office/drawing/2014/main" id="{06FF01F7-92F9-47B4-809E-C713C157177B}"/>
              </a:ext>
            </a:extLst>
          </p:cNvPr>
          <p:cNvSpPr txBox="1"/>
          <p:nvPr/>
        </p:nvSpPr>
        <p:spPr>
          <a:xfrm>
            <a:off x="904656" y="441396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0</a:t>
            </a:r>
          </a:p>
        </p:txBody>
      </p:sp>
      <p:sp>
        <p:nvSpPr>
          <p:cNvPr id="1219" name="TextBox 1218">
            <a:extLst>
              <a:ext uri="{FF2B5EF4-FFF2-40B4-BE49-F238E27FC236}">
                <a16:creationId xmlns:a16="http://schemas.microsoft.com/office/drawing/2014/main" id="{3D2B22B1-3D08-446E-BDF9-38B405FCA61C}"/>
              </a:ext>
            </a:extLst>
          </p:cNvPr>
          <p:cNvSpPr txBox="1"/>
          <p:nvPr/>
        </p:nvSpPr>
        <p:spPr>
          <a:xfrm>
            <a:off x="1129352" y="441396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a:t>
            </a:r>
          </a:p>
        </p:txBody>
      </p:sp>
      <p:sp>
        <p:nvSpPr>
          <p:cNvPr id="1221" name="TextBox 1220">
            <a:extLst>
              <a:ext uri="{FF2B5EF4-FFF2-40B4-BE49-F238E27FC236}">
                <a16:creationId xmlns:a16="http://schemas.microsoft.com/office/drawing/2014/main" id="{97303B57-D17C-464A-8595-B487C0E69013}"/>
              </a:ext>
            </a:extLst>
          </p:cNvPr>
          <p:cNvSpPr txBox="1"/>
          <p:nvPr/>
        </p:nvSpPr>
        <p:spPr>
          <a:xfrm>
            <a:off x="280961" y="4759655"/>
            <a:ext cx="848723" cy="123111"/>
          </a:xfrm>
          <a:prstGeom prst="rect">
            <a:avLst/>
          </a:prstGeom>
          <a:noFill/>
        </p:spPr>
        <p:txBody>
          <a:bodyPr wrap="square" lIns="0" tIns="0" rIns="0" bIns="0" rtlCol="0" anchor="ctr">
            <a:spAutoFit/>
          </a:bodyPr>
          <a:lstStyle/>
          <a:p>
            <a:pPr defTabSz="914332">
              <a:defRPr/>
            </a:pPr>
            <a:r>
              <a:rPr lang="en-GB" sz="800">
                <a:solidFill>
                  <a:srgbClr val="000000"/>
                </a:solidFill>
                <a:latin typeface="Arial"/>
              </a:rPr>
              <a:t>No. at risk</a:t>
            </a:r>
          </a:p>
        </p:txBody>
      </p:sp>
      <p:sp>
        <p:nvSpPr>
          <p:cNvPr id="1222" name="TextBox 1221">
            <a:extLst>
              <a:ext uri="{FF2B5EF4-FFF2-40B4-BE49-F238E27FC236}">
                <a16:creationId xmlns:a16="http://schemas.microsoft.com/office/drawing/2014/main" id="{B452B7B4-9F9E-4DA0-8096-F2361693404C}"/>
              </a:ext>
            </a:extLst>
          </p:cNvPr>
          <p:cNvSpPr txBox="1"/>
          <p:nvPr/>
        </p:nvSpPr>
        <p:spPr>
          <a:xfrm>
            <a:off x="280963" y="5046202"/>
            <a:ext cx="679359" cy="123111"/>
          </a:xfrm>
          <a:prstGeom prst="rect">
            <a:avLst/>
          </a:prstGeom>
          <a:noFill/>
        </p:spPr>
        <p:txBody>
          <a:bodyPr wrap="square" lIns="0" tIns="0" rIns="0" bIns="0" rtlCol="0">
            <a:spAutoFit/>
          </a:bodyPr>
          <a:lstStyle/>
          <a:p>
            <a:pPr defTabSz="914332">
              <a:defRPr/>
            </a:pPr>
            <a:r>
              <a:rPr lang="en-GB" sz="800">
                <a:solidFill>
                  <a:srgbClr val="000000"/>
                </a:solidFill>
                <a:latin typeface="Arial"/>
              </a:rPr>
              <a:t>Placebo</a:t>
            </a:r>
          </a:p>
        </p:txBody>
      </p:sp>
      <p:sp>
        <p:nvSpPr>
          <p:cNvPr id="1223" name="TextBox 1222">
            <a:extLst>
              <a:ext uri="{FF2B5EF4-FFF2-40B4-BE49-F238E27FC236}">
                <a16:creationId xmlns:a16="http://schemas.microsoft.com/office/drawing/2014/main" id="{25F2FCC5-819D-4A04-9EA0-861641E30B82}"/>
              </a:ext>
            </a:extLst>
          </p:cNvPr>
          <p:cNvSpPr txBox="1"/>
          <p:nvPr/>
        </p:nvSpPr>
        <p:spPr>
          <a:xfrm>
            <a:off x="280963" y="4890809"/>
            <a:ext cx="526631" cy="123111"/>
          </a:xfrm>
          <a:prstGeom prst="rect">
            <a:avLst/>
          </a:prstGeom>
          <a:noFill/>
        </p:spPr>
        <p:txBody>
          <a:bodyPr wrap="square" lIns="0" tIns="0" rIns="0" bIns="0" rtlCol="0">
            <a:spAutoFit/>
          </a:bodyPr>
          <a:lstStyle/>
          <a:p>
            <a:pPr defTabSz="914332">
              <a:defRPr/>
            </a:pPr>
            <a:r>
              <a:rPr lang="en-GB" sz="800">
                <a:solidFill>
                  <a:srgbClr val="000000"/>
                </a:solidFill>
                <a:latin typeface="Arial"/>
              </a:rPr>
              <a:t>Olaparib</a:t>
            </a:r>
          </a:p>
        </p:txBody>
      </p:sp>
      <p:sp>
        <p:nvSpPr>
          <p:cNvPr id="1224" name="TextBox 1223">
            <a:extLst>
              <a:ext uri="{FF2B5EF4-FFF2-40B4-BE49-F238E27FC236}">
                <a16:creationId xmlns:a16="http://schemas.microsoft.com/office/drawing/2014/main" id="{15B22F4A-F888-47B1-AF80-0D3906105359}"/>
              </a:ext>
            </a:extLst>
          </p:cNvPr>
          <p:cNvSpPr txBox="1"/>
          <p:nvPr/>
        </p:nvSpPr>
        <p:spPr>
          <a:xfrm>
            <a:off x="904656"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255</a:t>
            </a:r>
          </a:p>
        </p:txBody>
      </p:sp>
      <p:sp>
        <p:nvSpPr>
          <p:cNvPr id="1225" name="TextBox 1224">
            <a:extLst>
              <a:ext uri="{FF2B5EF4-FFF2-40B4-BE49-F238E27FC236}">
                <a16:creationId xmlns:a16="http://schemas.microsoft.com/office/drawing/2014/main" id="{A52FD7E7-E271-41AD-98DC-FDCA2B4F10F2}"/>
              </a:ext>
            </a:extLst>
          </p:cNvPr>
          <p:cNvSpPr txBox="1"/>
          <p:nvPr/>
        </p:nvSpPr>
        <p:spPr>
          <a:xfrm>
            <a:off x="904656"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132</a:t>
            </a:r>
          </a:p>
        </p:txBody>
      </p:sp>
      <p:sp>
        <p:nvSpPr>
          <p:cNvPr id="1227" name="TextBox 1226">
            <a:extLst>
              <a:ext uri="{FF2B5EF4-FFF2-40B4-BE49-F238E27FC236}">
                <a16:creationId xmlns:a16="http://schemas.microsoft.com/office/drawing/2014/main" id="{B99732C4-768E-4DCA-A14D-DBD3CE6C3965}"/>
              </a:ext>
            </a:extLst>
          </p:cNvPr>
          <p:cNvSpPr txBox="1"/>
          <p:nvPr/>
        </p:nvSpPr>
        <p:spPr>
          <a:xfrm>
            <a:off x="1137371"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252</a:t>
            </a:r>
          </a:p>
        </p:txBody>
      </p:sp>
      <p:sp>
        <p:nvSpPr>
          <p:cNvPr id="1228" name="TextBox 1227">
            <a:extLst>
              <a:ext uri="{FF2B5EF4-FFF2-40B4-BE49-F238E27FC236}">
                <a16:creationId xmlns:a16="http://schemas.microsoft.com/office/drawing/2014/main" id="{C0BA3431-A056-44F2-8F53-753CFD284304}"/>
              </a:ext>
            </a:extLst>
          </p:cNvPr>
          <p:cNvSpPr txBox="1"/>
          <p:nvPr/>
        </p:nvSpPr>
        <p:spPr>
          <a:xfrm>
            <a:off x="1137371"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128</a:t>
            </a:r>
          </a:p>
        </p:txBody>
      </p:sp>
      <p:sp>
        <p:nvSpPr>
          <p:cNvPr id="1229" name="TextBox 1228">
            <a:extLst>
              <a:ext uri="{FF2B5EF4-FFF2-40B4-BE49-F238E27FC236}">
                <a16:creationId xmlns:a16="http://schemas.microsoft.com/office/drawing/2014/main" id="{E2B70E2D-0389-46E8-90C5-468C4EEF734F}"/>
              </a:ext>
            </a:extLst>
          </p:cNvPr>
          <p:cNvSpPr txBox="1"/>
          <p:nvPr/>
        </p:nvSpPr>
        <p:spPr>
          <a:xfrm>
            <a:off x="1362783"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6</a:t>
            </a:r>
          </a:p>
        </p:txBody>
      </p:sp>
      <p:sp>
        <p:nvSpPr>
          <p:cNvPr id="1230" name="TextBox 1229">
            <a:extLst>
              <a:ext uri="{FF2B5EF4-FFF2-40B4-BE49-F238E27FC236}">
                <a16:creationId xmlns:a16="http://schemas.microsoft.com/office/drawing/2014/main" id="{F480F764-3EEE-477B-AE76-3791E3B797F7}"/>
              </a:ext>
            </a:extLst>
          </p:cNvPr>
          <p:cNvSpPr txBox="1"/>
          <p:nvPr/>
        </p:nvSpPr>
        <p:spPr>
          <a:xfrm>
            <a:off x="1589384"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9</a:t>
            </a:r>
          </a:p>
        </p:txBody>
      </p:sp>
      <p:sp>
        <p:nvSpPr>
          <p:cNvPr id="1231" name="TextBox 1230">
            <a:extLst>
              <a:ext uri="{FF2B5EF4-FFF2-40B4-BE49-F238E27FC236}">
                <a16:creationId xmlns:a16="http://schemas.microsoft.com/office/drawing/2014/main" id="{0EB53C6F-6154-48D2-AA97-CE44D9556027}"/>
              </a:ext>
            </a:extLst>
          </p:cNvPr>
          <p:cNvSpPr txBox="1"/>
          <p:nvPr/>
        </p:nvSpPr>
        <p:spPr>
          <a:xfrm>
            <a:off x="1821620"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12</a:t>
            </a:r>
          </a:p>
        </p:txBody>
      </p:sp>
      <p:sp>
        <p:nvSpPr>
          <p:cNvPr id="1232" name="TextBox 1231">
            <a:extLst>
              <a:ext uri="{FF2B5EF4-FFF2-40B4-BE49-F238E27FC236}">
                <a16:creationId xmlns:a16="http://schemas.microsoft.com/office/drawing/2014/main" id="{E48F76CC-DC14-4690-AFF2-60FBC8B63C4B}"/>
              </a:ext>
            </a:extLst>
          </p:cNvPr>
          <p:cNvSpPr txBox="1"/>
          <p:nvPr/>
        </p:nvSpPr>
        <p:spPr>
          <a:xfrm>
            <a:off x="2053852"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15</a:t>
            </a:r>
          </a:p>
        </p:txBody>
      </p:sp>
      <p:sp>
        <p:nvSpPr>
          <p:cNvPr id="1233" name="TextBox 1232">
            <a:extLst>
              <a:ext uri="{FF2B5EF4-FFF2-40B4-BE49-F238E27FC236}">
                <a16:creationId xmlns:a16="http://schemas.microsoft.com/office/drawing/2014/main" id="{BB1DC56D-383E-41EA-AFC5-FCA4FE96C999}"/>
              </a:ext>
            </a:extLst>
          </p:cNvPr>
          <p:cNvSpPr txBox="1"/>
          <p:nvPr/>
        </p:nvSpPr>
        <p:spPr>
          <a:xfrm>
            <a:off x="2285388"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18</a:t>
            </a:r>
          </a:p>
        </p:txBody>
      </p:sp>
      <p:sp>
        <p:nvSpPr>
          <p:cNvPr id="1234" name="TextBox 1233">
            <a:extLst>
              <a:ext uri="{FF2B5EF4-FFF2-40B4-BE49-F238E27FC236}">
                <a16:creationId xmlns:a16="http://schemas.microsoft.com/office/drawing/2014/main" id="{45C60D24-41EE-43A9-AC81-9FEAF1CB3918}"/>
              </a:ext>
            </a:extLst>
          </p:cNvPr>
          <p:cNvSpPr txBox="1"/>
          <p:nvPr/>
        </p:nvSpPr>
        <p:spPr>
          <a:xfrm>
            <a:off x="2515883"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21</a:t>
            </a:r>
          </a:p>
        </p:txBody>
      </p:sp>
      <p:sp>
        <p:nvSpPr>
          <p:cNvPr id="1235" name="TextBox 1234">
            <a:extLst>
              <a:ext uri="{FF2B5EF4-FFF2-40B4-BE49-F238E27FC236}">
                <a16:creationId xmlns:a16="http://schemas.microsoft.com/office/drawing/2014/main" id="{8D27881A-D989-4575-A1E4-B61E4C680F2C}"/>
              </a:ext>
            </a:extLst>
          </p:cNvPr>
          <p:cNvSpPr txBox="1"/>
          <p:nvPr/>
        </p:nvSpPr>
        <p:spPr>
          <a:xfrm>
            <a:off x="2742536"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24</a:t>
            </a:r>
          </a:p>
        </p:txBody>
      </p:sp>
      <p:sp>
        <p:nvSpPr>
          <p:cNvPr id="1236" name="TextBox 1235">
            <a:extLst>
              <a:ext uri="{FF2B5EF4-FFF2-40B4-BE49-F238E27FC236}">
                <a16:creationId xmlns:a16="http://schemas.microsoft.com/office/drawing/2014/main" id="{21F5C759-D0E0-48B8-A11A-98CB16F5A3DF}"/>
              </a:ext>
            </a:extLst>
          </p:cNvPr>
          <p:cNvSpPr txBox="1"/>
          <p:nvPr/>
        </p:nvSpPr>
        <p:spPr>
          <a:xfrm>
            <a:off x="2972547"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27</a:t>
            </a:r>
          </a:p>
        </p:txBody>
      </p:sp>
      <p:sp>
        <p:nvSpPr>
          <p:cNvPr id="1237" name="TextBox 1236">
            <a:extLst>
              <a:ext uri="{FF2B5EF4-FFF2-40B4-BE49-F238E27FC236}">
                <a16:creationId xmlns:a16="http://schemas.microsoft.com/office/drawing/2014/main" id="{8CF7CB1C-0A47-46DC-B96D-DD37DCFD40CD}"/>
              </a:ext>
            </a:extLst>
          </p:cNvPr>
          <p:cNvSpPr txBox="1"/>
          <p:nvPr/>
        </p:nvSpPr>
        <p:spPr>
          <a:xfrm>
            <a:off x="3201872"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30</a:t>
            </a:r>
          </a:p>
        </p:txBody>
      </p:sp>
      <p:sp>
        <p:nvSpPr>
          <p:cNvPr id="1238" name="TextBox 1237">
            <a:extLst>
              <a:ext uri="{FF2B5EF4-FFF2-40B4-BE49-F238E27FC236}">
                <a16:creationId xmlns:a16="http://schemas.microsoft.com/office/drawing/2014/main" id="{A112596D-BD5F-4B08-9CF1-6AA5A341085E}"/>
              </a:ext>
            </a:extLst>
          </p:cNvPr>
          <p:cNvSpPr txBox="1"/>
          <p:nvPr/>
        </p:nvSpPr>
        <p:spPr>
          <a:xfrm>
            <a:off x="3433004"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33</a:t>
            </a:r>
          </a:p>
        </p:txBody>
      </p:sp>
      <p:sp>
        <p:nvSpPr>
          <p:cNvPr id="1239" name="TextBox 1238">
            <a:extLst>
              <a:ext uri="{FF2B5EF4-FFF2-40B4-BE49-F238E27FC236}">
                <a16:creationId xmlns:a16="http://schemas.microsoft.com/office/drawing/2014/main" id="{59FCE08F-E975-45AC-83E6-F34A7AF675A5}"/>
              </a:ext>
            </a:extLst>
          </p:cNvPr>
          <p:cNvSpPr txBox="1"/>
          <p:nvPr/>
        </p:nvSpPr>
        <p:spPr>
          <a:xfrm>
            <a:off x="3663432"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36</a:t>
            </a:r>
          </a:p>
        </p:txBody>
      </p:sp>
      <p:sp>
        <p:nvSpPr>
          <p:cNvPr id="1240" name="TextBox 1239">
            <a:extLst>
              <a:ext uri="{FF2B5EF4-FFF2-40B4-BE49-F238E27FC236}">
                <a16:creationId xmlns:a16="http://schemas.microsoft.com/office/drawing/2014/main" id="{30CE96CB-42BE-49EA-9208-C5886B7E8171}"/>
              </a:ext>
            </a:extLst>
          </p:cNvPr>
          <p:cNvSpPr txBox="1"/>
          <p:nvPr/>
        </p:nvSpPr>
        <p:spPr>
          <a:xfrm>
            <a:off x="3893404"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39</a:t>
            </a:r>
          </a:p>
        </p:txBody>
      </p:sp>
      <p:sp>
        <p:nvSpPr>
          <p:cNvPr id="1241" name="TextBox 1240">
            <a:extLst>
              <a:ext uri="{FF2B5EF4-FFF2-40B4-BE49-F238E27FC236}">
                <a16:creationId xmlns:a16="http://schemas.microsoft.com/office/drawing/2014/main" id="{9CCCE9F9-D3E4-4C54-B8C9-ECDE9BBACEC5}"/>
              </a:ext>
            </a:extLst>
          </p:cNvPr>
          <p:cNvSpPr txBox="1"/>
          <p:nvPr/>
        </p:nvSpPr>
        <p:spPr>
          <a:xfrm>
            <a:off x="4125039" y="4422846"/>
            <a:ext cx="238965" cy="143565"/>
          </a:xfrm>
          <a:prstGeom prst="rect">
            <a:avLst/>
          </a:prstGeom>
          <a:noFill/>
        </p:spPr>
        <p:txBody>
          <a:bodyPr wrap="square" lIns="0" tIns="0" rIns="0" bIns="0" rtlCol="0">
            <a:spAutoFit/>
          </a:bodyPr>
          <a:lstStyle/>
          <a:p>
            <a:pPr algn="ctr" defTabSz="914332">
              <a:defRPr/>
            </a:pPr>
            <a:r>
              <a:rPr lang="en-GB" sz="933">
                <a:solidFill>
                  <a:prstClr val="black"/>
                </a:solidFill>
                <a:latin typeface="Arial"/>
              </a:rPr>
              <a:t>42</a:t>
            </a:r>
          </a:p>
        </p:txBody>
      </p:sp>
      <p:sp>
        <p:nvSpPr>
          <p:cNvPr id="1244" name="TextBox 1243">
            <a:extLst>
              <a:ext uri="{FF2B5EF4-FFF2-40B4-BE49-F238E27FC236}">
                <a16:creationId xmlns:a16="http://schemas.microsoft.com/office/drawing/2014/main" id="{DB636A6F-F1A5-4843-9577-C7FFAAAD7E30}"/>
              </a:ext>
            </a:extLst>
          </p:cNvPr>
          <p:cNvSpPr txBox="1"/>
          <p:nvPr/>
        </p:nvSpPr>
        <p:spPr>
          <a:xfrm>
            <a:off x="1362783"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242</a:t>
            </a:r>
          </a:p>
        </p:txBody>
      </p:sp>
      <p:sp>
        <p:nvSpPr>
          <p:cNvPr id="1245" name="TextBox 1244">
            <a:extLst>
              <a:ext uri="{FF2B5EF4-FFF2-40B4-BE49-F238E27FC236}">
                <a16:creationId xmlns:a16="http://schemas.microsoft.com/office/drawing/2014/main" id="{88A44E02-4C33-46F3-8083-C5841F8E2E27}"/>
              </a:ext>
            </a:extLst>
          </p:cNvPr>
          <p:cNvSpPr txBox="1"/>
          <p:nvPr/>
        </p:nvSpPr>
        <p:spPr>
          <a:xfrm>
            <a:off x="1362783"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117</a:t>
            </a:r>
          </a:p>
        </p:txBody>
      </p:sp>
      <p:sp>
        <p:nvSpPr>
          <p:cNvPr id="1247" name="TextBox 1246">
            <a:extLst>
              <a:ext uri="{FF2B5EF4-FFF2-40B4-BE49-F238E27FC236}">
                <a16:creationId xmlns:a16="http://schemas.microsoft.com/office/drawing/2014/main" id="{2FF4532D-9C6C-47F0-8F03-A0488EC5A1E7}"/>
              </a:ext>
            </a:extLst>
          </p:cNvPr>
          <p:cNvSpPr txBox="1"/>
          <p:nvPr/>
        </p:nvSpPr>
        <p:spPr>
          <a:xfrm>
            <a:off x="1589384"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236</a:t>
            </a:r>
          </a:p>
        </p:txBody>
      </p:sp>
      <p:sp>
        <p:nvSpPr>
          <p:cNvPr id="1248" name="TextBox 1247">
            <a:extLst>
              <a:ext uri="{FF2B5EF4-FFF2-40B4-BE49-F238E27FC236}">
                <a16:creationId xmlns:a16="http://schemas.microsoft.com/office/drawing/2014/main" id="{7629822F-CDE6-4F75-816D-3EC833E3B111}"/>
              </a:ext>
            </a:extLst>
          </p:cNvPr>
          <p:cNvSpPr txBox="1"/>
          <p:nvPr/>
        </p:nvSpPr>
        <p:spPr>
          <a:xfrm>
            <a:off x="1589384"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103</a:t>
            </a:r>
          </a:p>
        </p:txBody>
      </p:sp>
      <p:sp>
        <p:nvSpPr>
          <p:cNvPr id="1250" name="TextBox 1249">
            <a:extLst>
              <a:ext uri="{FF2B5EF4-FFF2-40B4-BE49-F238E27FC236}">
                <a16:creationId xmlns:a16="http://schemas.microsoft.com/office/drawing/2014/main" id="{476BCAD8-DCEF-4FBF-A518-881DA11B4DC9}"/>
              </a:ext>
            </a:extLst>
          </p:cNvPr>
          <p:cNvSpPr txBox="1"/>
          <p:nvPr/>
        </p:nvSpPr>
        <p:spPr>
          <a:xfrm>
            <a:off x="1821620"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223</a:t>
            </a:r>
          </a:p>
        </p:txBody>
      </p:sp>
      <p:sp>
        <p:nvSpPr>
          <p:cNvPr id="1251" name="TextBox 1250">
            <a:extLst>
              <a:ext uri="{FF2B5EF4-FFF2-40B4-BE49-F238E27FC236}">
                <a16:creationId xmlns:a16="http://schemas.microsoft.com/office/drawing/2014/main" id="{BC0DC03B-3E2A-44A5-B8CD-0CF4AF51D2C5}"/>
              </a:ext>
            </a:extLst>
          </p:cNvPr>
          <p:cNvSpPr txBox="1"/>
          <p:nvPr/>
        </p:nvSpPr>
        <p:spPr>
          <a:xfrm>
            <a:off x="1821620"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91</a:t>
            </a:r>
          </a:p>
        </p:txBody>
      </p:sp>
      <p:sp>
        <p:nvSpPr>
          <p:cNvPr id="1253" name="TextBox 1252">
            <a:extLst>
              <a:ext uri="{FF2B5EF4-FFF2-40B4-BE49-F238E27FC236}">
                <a16:creationId xmlns:a16="http://schemas.microsoft.com/office/drawing/2014/main" id="{51BB73D5-4E1D-4E93-8647-E435B3EB5487}"/>
              </a:ext>
            </a:extLst>
          </p:cNvPr>
          <p:cNvSpPr txBox="1"/>
          <p:nvPr/>
        </p:nvSpPr>
        <p:spPr>
          <a:xfrm>
            <a:off x="2053852"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213</a:t>
            </a:r>
          </a:p>
        </p:txBody>
      </p:sp>
      <p:sp>
        <p:nvSpPr>
          <p:cNvPr id="1254" name="TextBox 1253">
            <a:extLst>
              <a:ext uri="{FF2B5EF4-FFF2-40B4-BE49-F238E27FC236}">
                <a16:creationId xmlns:a16="http://schemas.microsoft.com/office/drawing/2014/main" id="{8036FC4D-E547-49C8-BE8A-D7BCEB6DFA4A}"/>
              </a:ext>
            </a:extLst>
          </p:cNvPr>
          <p:cNvSpPr txBox="1"/>
          <p:nvPr/>
        </p:nvSpPr>
        <p:spPr>
          <a:xfrm>
            <a:off x="2053852"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79</a:t>
            </a:r>
          </a:p>
        </p:txBody>
      </p:sp>
      <p:sp>
        <p:nvSpPr>
          <p:cNvPr id="1256" name="TextBox 1255">
            <a:extLst>
              <a:ext uri="{FF2B5EF4-FFF2-40B4-BE49-F238E27FC236}">
                <a16:creationId xmlns:a16="http://schemas.microsoft.com/office/drawing/2014/main" id="{A4DFAD3B-7691-4116-875E-390F263C5C27}"/>
              </a:ext>
            </a:extLst>
          </p:cNvPr>
          <p:cNvSpPr txBox="1"/>
          <p:nvPr/>
        </p:nvSpPr>
        <p:spPr>
          <a:xfrm>
            <a:off x="2285388"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169</a:t>
            </a:r>
          </a:p>
        </p:txBody>
      </p:sp>
      <p:sp>
        <p:nvSpPr>
          <p:cNvPr id="1257" name="TextBox 1256">
            <a:extLst>
              <a:ext uri="{FF2B5EF4-FFF2-40B4-BE49-F238E27FC236}">
                <a16:creationId xmlns:a16="http://schemas.microsoft.com/office/drawing/2014/main" id="{D515D8F2-913F-4C68-91E9-B70C81555B68}"/>
              </a:ext>
            </a:extLst>
          </p:cNvPr>
          <p:cNvSpPr txBox="1"/>
          <p:nvPr/>
        </p:nvSpPr>
        <p:spPr>
          <a:xfrm>
            <a:off x="2285388"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54</a:t>
            </a:r>
          </a:p>
        </p:txBody>
      </p:sp>
      <p:sp>
        <p:nvSpPr>
          <p:cNvPr id="1259" name="TextBox 1258">
            <a:extLst>
              <a:ext uri="{FF2B5EF4-FFF2-40B4-BE49-F238E27FC236}">
                <a16:creationId xmlns:a16="http://schemas.microsoft.com/office/drawing/2014/main" id="{423032F4-2025-43F9-A216-50013C492312}"/>
              </a:ext>
            </a:extLst>
          </p:cNvPr>
          <p:cNvSpPr txBox="1"/>
          <p:nvPr/>
        </p:nvSpPr>
        <p:spPr>
          <a:xfrm>
            <a:off x="2515883"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155</a:t>
            </a:r>
          </a:p>
        </p:txBody>
      </p:sp>
      <p:sp>
        <p:nvSpPr>
          <p:cNvPr id="1260" name="TextBox 1259">
            <a:extLst>
              <a:ext uri="{FF2B5EF4-FFF2-40B4-BE49-F238E27FC236}">
                <a16:creationId xmlns:a16="http://schemas.microsoft.com/office/drawing/2014/main" id="{44852AC7-589E-4F7E-A546-81894A285EC1}"/>
              </a:ext>
            </a:extLst>
          </p:cNvPr>
          <p:cNvSpPr txBox="1"/>
          <p:nvPr/>
        </p:nvSpPr>
        <p:spPr>
          <a:xfrm>
            <a:off x="2515883"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44</a:t>
            </a:r>
          </a:p>
        </p:txBody>
      </p:sp>
      <p:sp>
        <p:nvSpPr>
          <p:cNvPr id="1262" name="TextBox 1261">
            <a:extLst>
              <a:ext uri="{FF2B5EF4-FFF2-40B4-BE49-F238E27FC236}">
                <a16:creationId xmlns:a16="http://schemas.microsoft.com/office/drawing/2014/main" id="{F2B0A2D4-1B28-4958-9DD5-9357A9D60FE9}"/>
              </a:ext>
            </a:extLst>
          </p:cNvPr>
          <p:cNvSpPr txBox="1"/>
          <p:nvPr/>
        </p:nvSpPr>
        <p:spPr>
          <a:xfrm>
            <a:off x="2742536"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103</a:t>
            </a:r>
          </a:p>
        </p:txBody>
      </p:sp>
      <p:sp>
        <p:nvSpPr>
          <p:cNvPr id="1263" name="TextBox 1262">
            <a:extLst>
              <a:ext uri="{FF2B5EF4-FFF2-40B4-BE49-F238E27FC236}">
                <a16:creationId xmlns:a16="http://schemas.microsoft.com/office/drawing/2014/main" id="{B94FAE50-E26F-46F0-9976-F8B1550ED4E4}"/>
              </a:ext>
            </a:extLst>
          </p:cNvPr>
          <p:cNvSpPr txBox="1"/>
          <p:nvPr/>
        </p:nvSpPr>
        <p:spPr>
          <a:xfrm>
            <a:off x="2742536"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28</a:t>
            </a:r>
          </a:p>
        </p:txBody>
      </p:sp>
      <p:sp>
        <p:nvSpPr>
          <p:cNvPr id="1265" name="TextBox 1264">
            <a:extLst>
              <a:ext uri="{FF2B5EF4-FFF2-40B4-BE49-F238E27FC236}">
                <a16:creationId xmlns:a16="http://schemas.microsoft.com/office/drawing/2014/main" id="{DE423F59-623E-4A12-AFF3-6C73B194A622}"/>
              </a:ext>
            </a:extLst>
          </p:cNvPr>
          <p:cNvSpPr txBox="1"/>
          <p:nvPr/>
        </p:nvSpPr>
        <p:spPr>
          <a:xfrm>
            <a:off x="2972547"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85</a:t>
            </a:r>
          </a:p>
        </p:txBody>
      </p:sp>
      <p:sp>
        <p:nvSpPr>
          <p:cNvPr id="1266" name="TextBox 1265">
            <a:extLst>
              <a:ext uri="{FF2B5EF4-FFF2-40B4-BE49-F238E27FC236}">
                <a16:creationId xmlns:a16="http://schemas.microsoft.com/office/drawing/2014/main" id="{44D5795F-A431-40A4-A89B-211261184A8D}"/>
              </a:ext>
            </a:extLst>
          </p:cNvPr>
          <p:cNvSpPr txBox="1"/>
          <p:nvPr/>
        </p:nvSpPr>
        <p:spPr>
          <a:xfrm>
            <a:off x="2972547"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18</a:t>
            </a:r>
          </a:p>
        </p:txBody>
      </p:sp>
      <p:sp>
        <p:nvSpPr>
          <p:cNvPr id="1268" name="TextBox 1267">
            <a:extLst>
              <a:ext uri="{FF2B5EF4-FFF2-40B4-BE49-F238E27FC236}">
                <a16:creationId xmlns:a16="http://schemas.microsoft.com/office/drawing/2014/main" id="{EED8BE89-FA5F-4D8E-80C7-0BA922F3C596}"/>
              </a:ext>
            </a:extLst>
          </p:cNvPr>
          <p:cNvSpPr txBox="1"/>
          <p:nvPr/>
        </p:nvSpPr>
        <p:spPr>
          <a:xfrm>
            <a:off x="3201872"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46</a:t>
            </a:r>
          </a:p>
        </p:txBody>
      </p:sp>
      <p:sp>
        <p:nvSpPr>
          <p:cNvPr id="1269" name="TextBox 1268">
            <a:extLst>
              <a:ext uri="{FF2B5EF4-FFF2-40B4-BE49-F238E27FC236}">
                <a16:creationId xmlns:a16="http://schemas.microsoft.com/office/drawing/2014/main" id="{6B146F24-AB1E-46C7-8CF9-0F21B61D2B12}"/>
              </a:ext>
            </a:extLst>
          </p:cNvPr>
          <p:cNvSpPr txBox="1"/>
          <p:nvPr/>
        </p:nvSpPr>
        <p:spPr>
          <a:xfrm>
            <a:off x="3201872"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8</a:t>
            </a:r>
          </a:p>
        </p:txBody>
      </p:sp>
      <p:sp>
        <p:nvSpPr>
          <p:cNvPr id="1271" name="TextBox 1270">
            <a:extLst>
              <a:ext uri="{FF2B5EF4-FFF2-40B4-BE49-F238E27FC236}">
                <a16:creationId xmlns:a16="http://schemas.microsoft.com/office/drawing/2014/main" id="{7EFE9FCD-8E8D-459E-93E8-49C23C85928E}"/>
              </a:ext>
            </a:extLst>
          </p:cNvPr>
          <p:cNvSpPr txBox="1"/>
          <p:nvPr/>
        </p:nvSpPr>
        <p:spPr>
          <a:xfrm>
            <a:off x="3433004"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29</a:t>
            </a:r>
          </a:p>
        </p:txBody>
      </p:sp>
      <p:sp>
        <p:nvSpPr>
          <p:cNvPr id="1272" name="TextBox 1271">
            <a:extLst>
              <a:ext uri="{FF2B5EF4-FFF2-40B4-BE49-F238E27FC236}">
                <a16:creationId xmlns:a16="http://schemas.microsoft.com/office/drawing/2014/main" id="{190A81C2-1930-4DD1-A3C5-F2C147487095}"/>
              </a:ext>
            </a:extLst>
          </p:cNvPr>
          <p:cNvSpPr txBox="1"/>
          <p:nvPr/>
        </p:nvSpPr>
        <p:spPr>
          <a:xfrm>
            <a:off x="3433004"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5</a:t>
            </a:r>
          </a:p>
        </p:txBody>
      </p:sp>
      <p:sp>
        <p:nvSpPr>
          <p:cNvPr id="1274" name="TextBox 1273">
            <a:extLst>
              <a:ext uri="{FF2B5EF4-FFF2-40B4-BE49-F238E27FC236}">
                <a16:creationId xmlns:a16="http://schemas.microsoft.com/office/drawing/2014/main" id="{C0540191-146B-4869-A30C-A643B9F34462}"/>
              </a:ext>
            </a:extLst>
          </p:cNvPr>
          <p:cNvSpPr txBox="1"/>
          <p:nvPr/>
        </p:nvSpPr>
        <p:spPr>
          <a:xfrm>
            <a:off x="3663432"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11</a:t>
            </a:r>
          </a:p>
        </p:txBody>
      </p:sp>
      <p:sp>
        <p:nvSpPr>
          <p:cNvPr id="1275" name="TextBox 1274">
            <a:extLst>
              <a:ext uri="{FF2B5EF4-FFF2-40B4-BE49-F238E27FC236}">
                <a16:creationId xmlns:a16="http://schemas.microsoft.com/office/drawing/2014/main" id="{349C7A36-E118-4A2E-8115-ED51AFE6BED1}"/>
              </a:ext>
            </a:extLst>
          </p:cNvPr>
          <p:cNvSpPr txBox="1"/>
          <p:nvPr/>
        </p:nvSpPr>
        <p:spPr>
          <a:xfrm>
            <a:off x="3663432"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a:t>
            </a:r>
          </a:p>
        </p:txBody>
      </p:sp>
      <p:sp>
        <p:nvSpPr>
          <p:cNvPr id="1276" name="TextBox 1275">
            <a:extLst>
              <a:ext uri="{FF2B5EF4-FFF2-40B4-BE49-F238E27FC236}">
                <a16:creationId xmlns:a16="http://schemas.microsoft.com/office/drawing/2014/main" id="{DA8A7CA3-8059-44EE-91F1-2485ED265724}"/>
              </a:ext>
            </a:extLst>
          </p:cNvPr>
          <p:cNvSpPr txBox="1"/>
          <p:nvPr/>
        </p:nvSpPr>
        <p:spPr>
          <a:xfrm>
            <a:off x="3893404"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3</a:t>
            </a:r>
          </a:p>
        </p:txBody>
      </p:sp>
      <p:sp>
        <p:nvSpPr>
          <p:cNvPr id="1277" name="TextBox 1276">
            <a:extLst>
              <a:ext uri="{FF2B5EF4-FFF2-40B4-BE49-F238E27FC236}">
                <a16:creationId xmlns:a16="http://schemas.microsoft.com/office/drawing/2014/main" id="{06024598-A081-4458-8D22-5E6FC82027B0}"/>
              </a:ext>
            </a:extLst>
          </p:cNvPr>
          <p:cNvSpPr txBox="1"/>
          <p:nvPr/>
        </p:nvSpPr>
        <p:spPr>
          <a:xfrm>
            <a:off x="4125039" y="4890809"/>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0</a:t>
            </a:r>
          </a:p>
        </p:txBody>
      </p:sp>
      <p:sp>
        <p:nvSpPr>
          <p:cNvPr id="1279" name="TextBox 1278">
            <a:extLst>
              <a:ext uri="{FF2B5EF4-FFF2-40B4-BE49-F238E27FC236}">
                <a16:creationId xmlns:a16="http://schemas.microsoft.com/office/drawing/2014/main" id="{26D0F2A9-5CEA-4177-B23C-9C9A2DD8655C}"/>
              </a:ext>
            </a:extLst>
          </p:cNvPr>
          <p:cNvSpPr txBox="1"/>
          <p:nvPr/>
        </p:nvSpPr>
        <p:spPr>
          <a:xfrm>
            <a:off x="3889883"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1</a:t>
            </a:r>
          </a:p>
        </p:txBody>
      </p:sp>
      <p:sp>
        <p:nvSpPr>
          <p:cNvPr id="1280" name="TextBox 1279">
            <a:extLst>
              <a:ext uri="{FF2B5EF4-FFF2-40B4-BE49-F238E27FC236}">
                <a16:creationId xmlns:a16="http://schemas.microsoft.com/office/drawing/2014/main" id="{EF5A6C93-DE56-4212-9B01-D6D91319E118}"/>
              </a:ext>
            </a:extLst>
          </p:cNvPr>
          <p:cNvSpPr txBox="1"/>
          <p:nvPr/>
        </p:nvSpPr>
        <p:spPr>
          <a:xfrm>
            <a:off x="4125940" y="5046202"/>
            <a:ext cx="238965" cy="123111"/>
          </a:xfrm>
          <a:prstGeom prst="rect">
            <a:avLst/>
          </a:prstGeom>
          <a:noFill/>
        </p:spPr>
        <p:txBody>
          <a:bodyPr wrap="square" lIns="0" tIns="0" rIns="0" bIns="0" rtlCol="0">
            <a:spAutoFit/>
          </a:bodyPr>
          <a:lstStyle/>
          <a:p>
            <a:pPr algn="ctr" defTabSz="914332">
              <a:defRPr/>
            </a:pPr>
            <a:r>
              <a:rPr lang="en-GB" sz="800">
                <a:solidFill>
                  <a:srgbClr val="000000"/>
                </a:solidFill>
                <a:latin typeface="Arial"/>
              </a:rPr>
              <a:t>0</a:t>
            </a:r>
          </a:p>
        </p:txBody>
      </p:sp>
      <p:grpSp>
        <p:nvGrpSpPr>
          <p:cNvPr id="1281" name="Group 1280">
            <a:extLst>
              <a:ext uri="{FF2B5EF4-FFF2-40B4-BE49-F238E27FC236}">
                <a16:creationId xmlns:a16="http://schemas.microsoft.com/office/drawing/2014/main" id="{EA9CF232-0710-4211-A401-82843DD335E8}"/>
              </a:ext>
            </a:extLst>
          </p:cNvPr>
          <p:cNvGrpSpPr/>
          <p:nvPr/>
        </p:nvGrpSpPr>
        <p:grpSpPr>
          <a:xfrm>
            <a:off x="1026757" y="1859961"/>
            <a:ext cx="3036633" cy="1692681"/>
            <a:chOff x="2816226" y="1044575"/>
            <a:chExt cx="4289425" cy="1593850"/>
          </a:xfrm>
          <a:solidFill>
            <a:schemeClr val="accent3"/>
          </a:solidFill>
        </p:grpSpPr>
        <p:sp>
          <p:nvSpPr>
            <p:cNvPr id="1282" name="Line 78">
              <a:extLst>
                <a:ext uri="{FF2B5EF4-FFF2-40B4-BE49-F238E27FC236}">
                  <a16:creationId xmlns:a16="http://schemas.microsoft.com/office/drawing/2014/main" id="{86ECABEE-EA60-4EAC-81DF-5F2E1098A894}"/>
                </a:ext>
              </a:extLst>
            </p:cNvPr>
            <p:cNvSpPr>
              <a:spLocks noChangeShapeType="1"/>
            </p:cNvSpPr>
            <p:nvPr/>
          </p:nvSpPr>
          <p:spPr bwMode="auto">
            <a:xfrm>
              <a:off x="3411538" y="112553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3" name="Line 79">
              <a:extLst>
                <a:ext uri="{FF2B5EF4-FFF2-40B4-BE49-F238E27FC236}">
                  <a16:creationId xmlns:a16="http://schemas.microsoft.com/office/drawing/2014/main" id="{F52146D6-AC96-4E92-BA9F-5E0300FC8B11}"/>
                </a:ext>
              </a:extLst>
            </p:cNvPr>
            <p:cNvSpPr>
              <a:spLocks noChangeShapeType="1"/>
            </p:cNvSpPr>
            <p:nvPr/>
          </p:nvSpPr>
          <p:spPr bwMode="auto">
            <a:xfrm>
              <a:off x="3430588" y="1106488"/>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4" name="Line 80">
              <a:extLst>
                <a:ext uri="{FF2B5EF4-FFF2-40B4-BE49-F238E27FC236}">
                  <a16:creationId xmlns:a16="http://schemas.microsoft.com/office/drawing/2014/main" id="{7D40BF66-AEFB-4615-A131-4A20508742A6}"/>
                </a:ext>
              </a:extLst>
            </p:cNvPr>
            <p:cNvSpPr>
              <a:spLocks noChangeShapeType="1"/>
            </p:cNvSpPr>
            <p:nvPr/>
          </p:nvSpPr>
          <p:spPr bwMode="auto">
            <a:xfrm>
              <a:off x="4003676" y="12366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5" name="Line 81">
              <a:extLst>
                <a:ext uri="{FF2B5EF4-FFF2-40B4-BE49-F238E27FC236}">
                  <a16:creationId xmlns:a16="http://schemas.microsoft.com/office/drawing/2014/main" id="{6EE927B3-0CF5-406B-9B70-B16B0237D9D4}"/>
                </a:ext>
              </a:extLst>
            </p:cNvPr>
            <p:cNvSpPr>
              <a:spLocks noChangeShapeType="1"/>
            </p:cNvSpPr>
            <p:nvPr/>
          </p:nvSpPr>
          <p:spPr bwMode="auto">
            <a:xfrm>
              <a:off x="4025901" y="1217613"/>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6" name="Line 82">
              <a:extLst>
                <a:ext uri="{FF2B5EF4-FFF2-40B4-BE49-F238E27FC236}">
                  <a16:creationId xmlns:a16="http://schemas.microsoft.com/office/drawing/2014/main" id="{D0688A42-B0AA-4CF7-AD64-63993C23B552}"/>
                </a:ext>
              </a:extLst>
            </p:cNvPr>
            <p:cNvSpPr>
              <a:spLocks noChangeShapeType="1"/>
            </p:cNvSpPr>
            <p:nvPr/>
          </p:nvSpPr>
          <p:spPr bwMode="auto">
            <a:xfrm>
              <a:off x="4484688" y="1397000"/>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7" name="Line 83">
              <a:extLst>
                <a:ext uri="{FF2B5EF4-FFF2-40B4-BE49-F238E27FC236}">
                  <a16:creationId xmlns:a16="http://schemas.microsoft.com/office/drawing/2014/main" id="{F4CA4AE9-E0B4-4D16-9345-4BC4A38639AB}"/>
                </a:ext>
              </a:extLst>
            </p:cNvPr>
            <p:cNvSpPr>
              <a:spLocks noChangeShapeType="1"/>
            </p:cNvSpPr>
            <p:nvPr/>
          </p:nvSpPr>
          <p:spPr bwMode="auto">
            <a:xfrm>
              <a:off x="4503738" y="137636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8" name="Line 84">
              <a:extLst>
                <a:ext uri="{FF2B5EF4-FFF2-40B4-BE49-F238E27FC236}">
                  <a16:creationId xmlns:a16="http://schemas.microsoft.com/office/drawing/2014/main" id="{92B6CCD5-F710-4FE0-98B1-85C0A15036BE}"/>
                </a:ext>
              </a:extLst>
            </p:cNvPr>
            <p:cNvSpPr>
              <a:spLocks noChangeShapeType="1"/>
            </p:cNvSpPr>
            <p:nvPr/>
          </p:nvSpPr>
          <p:spPr bwMode="auto">
            <a:xfrm>
              <a:off x="4398963" y="1358900"/>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89" name="Line 85">
              <a:extLst>
                <a:ext uri="{FF2B5EF4-FFF2-40B4-BE49-F238E27FC236}">
                  <a16:creationId xmlns:a16="http://schemas.microsoft.com/office/drawing/2014/main" id="{C6ECC69F-60AD-4B48-B550-D59480CAB6B2}"/>
                </a:ext>
              </a:extLst>
            </p:cNvPr>
            <p:cNvSpPr>
              <a:spLocks noChangeShapeType="1"/>
            </p:cNvSpPr>
            <p:nvPr/>
          </p:nvSpPr>
          <p:spPr bwMode="auto">
            <a:xfrm>
              <a:off x="4419601" y="1339850"/>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0" name="Line 86">
              <a:extLst>
                <a:ext uri="{FF2B5EF4-FFF2-40B4-BE49-F238E27FC236}">
                  <a16:creationId xmlns:a16="http://schemas.microsoft.com/office/drawing/2014/main" id="{FFEFB32E-6123-44EE-96A8-1E4D06774745}"/>
                </a:ext>
              </a:extLst>
            </p:cNvPr>
            <p:cNvSpPr>
              <a:spLocks noChangeShapeType="1"/>
            </p:cNvSpPr>
            <p:nvPr/>
          </p:nvSpPr>
          <p:spPr bwMode="auto">
            <a:xfrm>
              <a:off x="4554538" y="1397000"/>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1" name="Line 87">
              <a:extLst>
                <a:ext uri="{FF2B5EF4-FFF2-40B4-BE49-F238E27FC236}">
                  <a16:creationId xmlns:a16="http://schemas.microsoft.com/office/drawing/2014/main" id="{0E290FC1-8111-4EF9-A745-DFA19E24C1EC}"/>
                </a:ext>
              </a:extLst>
            </p:cNvPr>
            <p:cNvSpPr>
              <a:spLocks noChangeShapeType="1"/>
            </p:cNvSpPr>
            <p:nvPr/>
          </p:nvSpPr>
          <p:spPr bwMode="auto">
            <a:xfrm>
              <a:off x="4576763" y="137636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2" name="Line 88">
              <a:extLst>
                <a:ext uri="{FF2B5EF4-FFF2-40B4-BE49-F238E27FC236}">
                  <a16:creationId xmlns:a16="http://schemas.microsoft.com/office/drawing/2014/main" id="{F8F1D8D8-2A48-4499-9F83-EAF528F395D9}"/>
                </a:ext>
              </a:extLst>
            </p:cNvPr>
            <p:cNvSpPr>
              <a:spLocks noChangeShapeType="1"/>
            </p:cNvSpPr>
            <p:nvPr/>
          </p:nvSpPr>
          <p:spPr bwMode="auto">
            <a:xfrm>
              <a:off x="4578351" y="14144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3" name="Line 89">
              <a:extLst>
                <a:ext uri="{FF2B5EF4-FFF2-40B4-BE49-F238E27FC236}">
                  <a16:creationId xmlns:a16="http://schemas.microsoft.com/office/drawing/2014/main" id="{5740A29F-AA85-45B4-AE42-B6893F08CB78}"/>
                </a:ext>
              </a:extLst>
            </p:cNvPr>
            <p:cNvSpPr>
              <a:spLocks noChangeShapeType="1"/>
            </p:cNvSpPr>
            <p:nvPr/>
          </p:nvSpPr>
          <p:spPr bwMode="auto">
            <a:xfrm>
              <a:off x="4600576" y="1395413"/>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4" name="Line 90">
              <a:extLst>
                <a:ext uri="{FF2B5EF4-FFF2-40B4-BE49-F238E27FC236}">
                  <a16:creationId xmlns:a16="http://schemas.microsoft.com/office/drawing/2014/main" id="{F50A1D5D-8A93-470B-835B-8ADB191DA9D2}"/>
                </a:ext>
              </a:extLst>
            </p:cNvPr>
            <p:cNvSpPr>
              <a:spLocks noChangeShapeType="1"/>
            </p:cNvSpPr>
            <p:nvPr/>
          </p:nvSpPr>
          <p:spPr bwMode="auto">
            <a:xfrm>
              <a:off x="4583113" y="141446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5" name="Line 91">
              <a:extLst>
                <a:ext uri="{FF2B5EF4-FFF2-40B4-BE49-F238E27FC236}">
                  <a16:creationId xmlns:a16="http://schemas.microsoft.com/office/drawing/2014/main" id="{9EF3DC67-D7E3-4C08-BD7E-05C1B171AF44}"/>
                </a:ext>
              </a:extLst>
            </p:cNvPr>
            <p:cNvSpPr>
              <a:spLocks noChangeShapeType="1"/>
            </p:cNvSpPr>
            <p:nvPr/>
          </p:nvSpPr>
          <p:spPr bwMode="auto">
            <a:xfrm>
              <a:off x="4602163" y="1395413"/>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6" name="Line 92">
              <a:extLst>
                <a:ext uri="{FF2B5EF4-FFF2-40B4-BE49-F238E27FC236}">
                  <a16:creationId xmlns:a16="http://schemas.microsoft.com/office/drawing/2014/main" id="{F9C86B97-6CB5-44FF-941B-E93922EC24F4}"/>
                </a:ext>
              </a:extLst>
            </p:cNvPr>
            <p:cNvSpPr>
              <a:spLocks noChangeShapeType="1"/>
            </p:cNvSpPr>
            <p:nvPr/>
          </p:nvSpPr>
          <p:spPr bwMode="auto">
            <a:xfrm>
              <a:off x="4584701" y="142557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7" name="Line 93">
              <a:extLst>
                <a:ext uri="{FF2B5EF4-FFF2-40B4-BE49-F238E27FC236}">
                  <a16:creationId xmlns:a16="http://schemas.microsoft.com/office/drawing/2014/main" id="{6E842FAA-DF56-4CD7-BD4B-89F111332B8F}"/>
                </a:ext>
              </a:extLst>
            </p:cNvPr>
            <p:cNvSpPr>
              <a:spLocks noChangeShapeType="1"/>
            </p:cNvSpPr>
            <p:nvPr/>
          </p:nvSpPr>
          <p:spPr bwMode="auto">
            <a:xfrm>
              <a:off x="4605338" y="140335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8" name="Line 94">
              <a:extLst>
                <a:ext uri="{FF2B5EF4-FFF2-40B4-BE49-F238E27FC236}">
                  <a16:creationId xmlns:a16="http://schemas.microsoft.com/office/drawing/2014/main" id="{F13ADF14-906D-453D-BF81-D23B13BE9C95}"/>
                </a:ext>
              </a:extLst>
            </p:cNvPr>
            <p:cNvSpPr>
              <a:spLocks noChangeShapeType="1"/>
            </p:cNvSpPr>
            <p:nvPr/>
          </p:nvSpPr>
          <p:spPr bwMode="auto">
            <a:xfrm>
              <a:off x="4591051" y="1473200"/>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299" name="Line 95">
              <a:extLst>
                <a:ext uri="{FF2B5EF4-FFF2-40B4-BE49-F238E27FC236}">
                  <a16:creationId xmlns:a16="http://schemas.microsoft.com/office/drawing/2014/main" id="{F65D644E-F57A-4291-83FC-1D054D970D47}"/>
                </a:ext>
              </a:extLst>
            </p:cNvPr>
            <p:cNvSpPr>
              <a:spLocks noChangeShapeType="1"/>
            </p:cNvSpPr>
            <p:nvPr/>
          </p:nvSpPr>
          <p:spPr bwMode="auto">
            <a:xfrm>
              <a:off x="4611688" y="145256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0" name="Line 96">
              <a:extLst>
                <a:ext uri="{FF2B5EF4-FFF2-40B4-BE49-F238E27FC236}">
                  <a16:creationId xmlns:a16="http://schemas.microsoft.com/office/drawing/2014/main" id="{92E0CA16-6DF4-470C-ACFA-389DD5C86B12}"/>
                </a:ext>
              </a:extLst>
            </p:cNvPr>
            <p:cNvSpPr>
              <a:spLocks noChangeShapeType="1"/>
            </p:cNvSpPr>
            <p:nvPr/>
          </p:nvSpPr>
          <p:spPr bwMode="auto">
            <a:xfrm>
              <a:off x="4598988" y="148431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1" name="Line 97">
              <a:extLst>
                <a:ext uri="{FF2B5EF4-FFF2-40B4-BE49-F238E27FC236}">
                  <a16:creationId xmlns:a16="http://schemas.microsoft.com/office/drawing/2014/main" id="{83439FA5-01D8-48D3-B2AB-0E170904287F}"/>
                </a:ext>
              </a:extLst>
            </p:cNvPr>
            <p:cNvSpPr>
              <a:spLocks noChangeShapeType="1"/>
            </p:cNvSpPr>
            <p:nvPr/>
          </p:nvSpPr>
          <p:spPr bwMode="auto">
            <a:xfrm>
              <a:off x="4619626" y="146367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2" name="Line 98">
              <a:extLst>
                <a:ext uri="{FF2B5EF4-FFF2-40B4-BE49-F238E27FC236}">
                  <a16:creationId xmlns:a16="http://schemas.microsoft.com/office/drawing/2014/main" id="{0908DC5D-4940-46F0-8910-D252256AA096}"/>
                </a:ext>
              </a:extLst>
            </p:cNvPr>
            <p:cNvSpPr>
              <a:spLocks noChangeShapeType="1"/>
            </p:cNvSpPr>
            <p:nvPr/>
          </p:nvSpPr>
          <p:spPr bwMode="auto">
            <a:xfrm>
              <a:off x="4605338" y="14954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3" name="Line 99">
              <a:extLst>
                <a:ext uri="{FF2B5EF4-FFF2-40B4-BE49-F238E27FC236}">
                  <a16:creationId xmlns:a16="http://schemas.microsoft.com/office/drawing/2014/main" id="{D2986DBF-C8C1-4278-AB16-7F0D0DF9060E}"/>
                </a:ext>
              </a:extLst>
            </p:cNvPr>
            <p:cNvSpPr>
              <a:spLocks noChangeShapeType="1"/>
            </p:cNvSpPr>
            <p:nvPr/>
          </p:nvSpPr>
          <p:spPr bwMode="auto">
            <a:xfrm>
              <a:off x="4627563" y="14732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4" name="Line 100">
              <a:extLst>
                <a:ext uri="{FF2B5EF4-FFF2-40B4-BE49-F238E27FC236}">
                  <a16:creationId xmlns:a16="http://schemas.microsoft.com/office/drawing/2014/main" id="{E6EAC4E6-59F3-41AE-94EC-42F08F13C763}"/>
                </a:ext>
              </a:extLst>
            </p:cNvPr>
            <p:cNvSpPr>
              <a:spLocks noChangeShapeType="1"/>
            </p:cNvSpPr>
            <p:nvPr/>
          </p:nvSpPr>
          <p:spPr bwMode="auto">
            <a:xfrm>
              <a:off x="4605338" y="1504950"/>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5" name="Line 101">
              <a:extLst>
                <a:ext uri="{FF2B5EF4-FFF2-40B4-BE49-F238E27FC236}">
                  <a16:creationId xmlns:a16="http://schemas.microsoft.com/office/drawing/2014/main" id="{055827CC-873D-47E2-810C-6ECE9517D344}"/>
                </a:ext>
              </a:extLst>
            </p:cNvPr>
            <p:cNvSpPr>
              <a:spLocks noChangeShapeType="1"/>
            </p:cNvSpPr>
            <p:nvPr/>
          </p:nvSpPr>
          <p:spPr bwMode="auto">
            <a:xfrm>
              <a:off x="4627563" y="148272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6" name="Line 102">
              <a:extLst>
                <a:ext uri="{FF2B5EF4-FFF2-40B4-BE49-F238E27FC236}">
                  <a16:creationId xmlns:a16="http://schemas.microsoft.com/office/drawing/2014/main" id="{5B1F64E7-C4FF-4727-BF2C-12634DF7DA7F}"/>
                </a:ext>
              </a:extLst>
            </p:cNvPr>
            <p:cNvSpPr>
              <a:spLocks noChangeShapeType="1"/>
            </p:cNvSpPr>
            <p:nvPr/>
          </p:nvSpPr>
          <p:spPr bwMode="auto">
            <a:xfrm>
              <a:off x="4619626" y="152717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7" name="Line 103">
              <a:extLst>
                <a:ext uri="{FF2B5EF4-FFF2-40B4-BE49-F238E27FC236}">
                  <a16:creationId xmlns:a16="http://schemas.microsoft.com/office/drawing/2014/main" id="{AFBA7A06-B515-48CF-AD02-5AA848B23417}"/>
                </a:ext>
              </a:extLst>
            </p:cNvPr>
            <p:cNvSpPr>
              <a:spLocks noChangeShapeType="1"/>
            </p:cNvSpPr>
            <p:nvPr/>
          </p:nvSpPr>
          <p:spPr bwMode="auto">
            <a:xfrm>
              <a:off x="4641851" y="1504950"/>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8" name="Line 104">
              <a:extLst>
                <a:ext uri="{FF2B5EF4-FFF2-40B4-BE49-F238E27FC236}">
                  <a16:creationId xmlns:a16="http://schemas.microsoft.com/office/drawing/2014/main" id="{DED611CF-6B4D-4F78-927F-189192D55312}"/>
                </a:ext>
              </a:extLst>
            </p:cNvPr>
            <p:cNvSpPr>
              <a:spLocks noChangeShapeType="1"/>
            </p:cNvSpPr>
            <p:nvPr/>
          </p:nvSpPr>
          <p:spPr bwMode="auto">
            <a:xfrm>
              <a:off x="4638676" y="1530350"/>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09" name="Line 105">
              <a:extLst>
                <a:ext uri="{FF2B5EF4-FFF2-40B4-BE49-F238E27FC236}">
                  <a16:creationId xmlns:a16="http://schemas.microsoft.com/office/drawing/2014/main" id="{77BD63D3-5CEE-4A05-A200-7E14FDCCECC6}"/>
                </a:ext>
              </a:extLst>
            </p:cNvPr>
            <p:cNvSpPr>
              <a:spLocks noChangeShapeType="1"/>
            </p:cNvSpPr>
            <p:nvPr/>
          </p:nvSpPr>
          <p:spPr bwMode="auto">
            <a:xfrm>
              <a:off x="4657726" y="150971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0" name="Line 106">
              <a:extLst>
                <a:ext uri="{FF2B5EF4-FFF2-40B4-BE49-F238E27FC236}">
                  <a16:creationId xmlns:a16="http://schemas.microsoft.com/office/drawing/2014/main" id="{D39B4462-C02C-4FD4-B8A5-81DA1EF6A883}"/>
                </a:ext>
              </a:extLst>
            </p:cNvPr>
            <p:cNvSpPr>
              <a:spLocks noChangeShapeType="1"/>
            </p:cNvSpPr>
            <p:nvPr/>
          </p:nvSpPr>
          <p:spPr bwMode="auto">
            <a:xfrm>
              <a:off x="4641851" y="1530350"/>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1" name="Line 107">
              <a:extLst>
                <a:ext uri="{FF2B5EF4-FFF2-40B4-BE49-F238E27FC236}">
                  <a16:creationId xmlns:a16="http://schemas.microsoft.com/office/drawing/2014/main" id="{DBC0B970-691E-4F17-9CF2-BC2689D3C6E2}"/>
                </a:ext>
              </a:extLst>
            </p:cNvPr>
            <p:cNvSpPr>
              <a:spLocks noChangeShapeType="1"/>
            </p:cNvSpPr>
            <p:nvPr/>
          </p:nvSpPr>
          <p:spPr bwMode="auto">
            <a:xfrm>
              <a:off x="4662488" y="150971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2" name="Line 108">
              <a:extLst>
                <a:ext uri="{FF2B5EF4-FFF2-40B4-BE49-F238E27FC236}">
                  <a16:creationId xmlns:a16="http://schemas.microsoft.com/office/drawing/2014/main" id="{7938B6A5-DA5A-46E8-B77C-A20893F3CC05}"/>
                </a:ext>
              </a:extLst>
            </p:cNvPr>
            <p:cNvSpPr>
              <a:spLocks noChangeShapeType="1"/>
            </p:cNvSpPr>
            <p:nvPr/>
          </p:nvSpPr>
          <p:spPr bwMode="auto">
            <a:xfrm>
              <a:off x="4645026" y="15335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3" name="Line 109">
              <a:extLst>
                <a:ext uri="{FF2B5EF4-FFF2-40B4-BE49-F238E27FC236}">
                  <a16:creationId xmlns:a16="http://schemas.microsoft.com/office/drawing/2014/main" id="{E33FA248-8D79-47C0-B1C6-FA86506E6A59}"/>
                </a:ext>
              </a:extLst>
            </p:cNvPr>
            <p:cNvSpPr>
              <a:spLocks noChangeShapeType="1"/>
            </p:cNvSpPr>
            <p:nvPr/>
          </p:nvSpPr>
          <p:spPr bwMode="auto">
            <a:xfrm>
              <a:off x="4665663" y="151288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4" name="Line 110">
              <a:extLst>
                <a:ext uri="{FF2B5EF4-FFF2-40B4-BE49-F238E27FC236}">
                  <a16:creationId xmlns:a16="http://schemas.microsoft.com/office/drawing/2014/main" id="{03418892-1924-4D39-8646-C45D85D6C17A}"/>
                </a:ext>
              </a:extLst>
            </p:cNvPr>
            <p:cNvSpPr>
              <a:spLocks noChangeShapeType="1"/>
            </p:cNvSpPr>
            <p:nvPr/>
          </p:nvSpPr>
          <p:spPr bwMode="auto">
            <a:xfrm>
              <a:off x="4649788" y="15335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5" name="Line 111">
              <a:extLst>
                <a:ext uri="{FF2B5EF4-FFF2-40B4-BE49-F238E27FC236}">
                  <a16:creationId xmlns:a16="http://schemas.microsoft.com/office/drawing/2014/main" id="{8C538B1A-F64C-4D73-A4D3-FC7FA3D16682}"/>
                </a:ext>
              </a:extLst>
            </p:cNvPr>
            <p:cNvSpPr>
              <a:spLocks noChangeShapeType="1"/>
            </p:cNvSpPr>
            <p:nvPr/>
          </p:nvSpPr>
          <p:spPr bwMode="auto">
            <a:xfrm>
              <a:off x="4668838" y="151288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6" name="Line 112">
              <a:extLst>
                <a:ext uri="{FF2B5EF4-FFF2-40B4-BE49-F238E27FC236}">
                  <a16:creationId xmlns:a16="http://schemas.microsoft.com/office/drawing/2014/main" id="{62AB9498-F0E9-4B7A-92E8-74B2852DE0C2}"/>
                </a:ext>
              </a:extLst>
            </p:cNvPr>
            <p:cNvSpPr>
              <a:spLocks noChangeShapeType="1"/>
            </p:cNvSpPr>
            <p:nvPr/>
          </p:nvSpPr>
          <p:spPr bwMode="auto">
            <a:xfrm>
              <a:off x="4776788" y="15716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7" name="Line 113">
              <a:extLst>
                <a:ext uri="{FF2B5EF4-FFF2-40B4-BE49-F238E27FC236}">
                  <a16:creationId xmlns:a16="http://schemas.microsoft.com/office/drawing/2014/main" id="{796FF31C-90D9-4548-BF6F-0C99E4BBD27F}"/>
                </a:ext>
              </a:extLst>
            </p:cNvPr>
            <p:cNvSpPr>
              <a:spLocks noChangeShapeType="1"/>
            </p:cNvSpPr>
            <p:nvPr/>
          </p:nvSpPr>
          <p:spPr bwMode="auto">
            <a:xfrm>
              <a:off x="4797426" y="1549400"/>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8" name="Line 114">
              <a:extLst>
                <a:ext uri="{FF2B5EF4-FFF2-40B4-BE49-F238E27FC236}">
                  <a16:creationId xmlns:a16="http://schemas.microsoft.com/office/drawing/2014/main" id="{B8750812-E68D-43CA-8874-8ACB9661ADBD}"/>
                </a:ext>
              </a:extLst>
            </p:cNvPr>
            <p:cNvSpPr>
              <a:spLocks noChangeShapeType="1"/>
            </p:cNvSpPr>
            <p:nvPr/>
          </p:nvSpPr>
          <p:spPr bwMode="auto">
            <a:xfrm>
              <a:off x="4819651" y="15795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19" name="Line 115">
              <a:extLst>
                <a:ext uri="{FF2B5EF4-FFF2-40B4-BE49-F238E27FC236}">
                  <a16:creationId xmlns:a16="http://schemas.microsoft.com/office/drawing/2014/main" id="{12213462-925B-44EA-87D5-D55DE95B0F01}"/>
                </a:ext>
              </a:extLst>
            </p:cNvPr>
            <p:cNvSpPr>
              <a:spLocks noChangeShapeType="1"/>
            </p:cNvSpPr>
            <p:nvPr/>
          </p:nvSpPr>
          <p:spPr bwMode="auto">
            <a:xfrm>
              <a:off x="4841876" y="1560513"/>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0" name="Line 116">
              <a:extLst>
                <a:ext uri="{FF2B5EF4-FFF2-40B4-BE49-F238E27FC236}">
                  <a16:creationId xmlns:a16="http://schemas.microsoft.com/office/drawing/2014/main" id="{3D70B08C-324A-4D38-BC31-28C860FAC039}"/>
                </a:ext>
              </a:extLst>
            </p:cNvPr>
            <p:cNvSpPr>
              <a:spLocks noChangeShapeType="1"/>
            </p:cNvSpPr>
            <p:nvPr/>
          </p:nvSpPr>
          <p:spPr bwMode="auto">
            <a:xfrm>
              <a:off x="4841876" y="15795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1" name="Line 117">
              <a:extLst>
                <a:ext uri="{FF2B5EF4-FFF2-40B4-BE49-F238E27FC236}">
                  <a16:creationId xmlns:a16="http://schemas.microsoft.com/office/drawing/2014/main" id="{7D76159D-CBDC-4443-8A87-901F588E6BF1}"/>
                </a:ext>
              </a:extLst>
            </p:cNvPr>
            <p:cNvSpPr>
              <a:spLocks noChangeShapeType="1"/>
            </p:cNvSpPr>
            <p:nvPr/>
          </p:nvSpPr>
          <p:spPr bwMode="auto">
            <a:xfrm>
              <a:off x="4862513" y="1560513"/>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2" name="Line 118">
              <a:extLst>
                <a:ext uri="{FF2B5EF4-FFF2-40B4-BE49-F238E27FC236}">
                  <a16:creationId xmlns:a16="http://schemas.microsoft.com/office/drawing/2014/main" id="{77FECED0-CB1A-4158-8194-57E92D60ED6C}"/>
                </a:ext>
              </a:extLst>
            </p:cNvPr>
            <p:cNvSpPr>
              <a:spLocks noChangeShapeType="1"/>
            </p:cNvSpPr>
            <p:nvPr/>
          </p:nvSpPr>
          <p:spPr bwMode="auto">
            <a:xfrm>
              <a:off x="4876801" y="158908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3" name="Line 119">
              <a:extLst>
                <a:ext uri="{FF2B5EF4-FFF2-40B4-BE49-F238E27FC236}">
                  <a16:creationId xmlns:a16="http://schemas.microsoft.com/office/drawing/2014/main" id="{8F957122-E193-4D54-8B81-C3D6A6487F4D}"/>
                </a:ext>
              </a:extLst>
            </p:cNvPr>
            <p:cNvSpPr>
              <a:spLocks noChangeShapeType="1"/>
            </p:cNvSpPr>
            <p:nvPr/>
          </p:nvSpPr>
          <p:spPr bwMode="auto">
            <a:xfrm>
              <a:off x="4899026" y="156845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4" name="Line 120">
              <a:extLst>
                <a:ext uri="{FF2B5EF4-FFF2-40B4-BE49-F238E27FC236}">
                  <a16:creationId xmlns:a16="http://schemas.microsoft.com/office/drawing/2014/main" id="{064B774A-6B94-48EB-B95C-0B41635B307A}"/>
                </a:ext>
              </a:extLst>
            </p:cNvPr>
            <p:cNvSpPr>
              <a:spLocks noChangeShapeType="1"/>
            </p:cNvSpPr>
            <p:nvPr/>
          </p:nvSpPr>
          <p:spPr bwMode="auto">
            <a:xfrm>
              <a:off x="5056188" y="165417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5" name="Line 121">
              <a:extLst>
                <a:ext uri="{FF2B5EF4-FFF2-40B4-BE49-F238E27FC236}">
                  <a16:creationId xmlns:a16="http://schemas.microsoft.com/office/drawing/2014/main" id="{2E5215C4-734B-44E0-905E-13C7C2D6928D}"/>
                </a:ext>
              </a:extLst>
            </p:cNvPr>
            <p:cNvSpPr>
              <a:spLocks noChangeShapeType="1"/>
            </p:cNvSpPr>
            <p:nvPr/>
          </p:nvSpPr>
          <p:spPr bwMode="auto">
            <a:xfrm>
              <a:off x="5076826" y="1633538"/>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6" name="Line 122">
              <a:extLst>
                <a:ext uri="{FF2B5EF4-FFF2-40B4-BE49-F238E27FC236}">
                  <a16:creationId xmlns:a16="http://schemas.microsoft.com/office/drawing/2014/main" id="{3BC74785-75E8-4762-AF20-D6C8358CF55B}"/>
                </a:ext>
              </a:extLst>
            </p:cNvPr>
            <p:cNvSpPr>
              <a:spLocks noChangeShapeType="1"/>
            </p:cNvSpPr>
            <p:nvPr/>
          </p:nvSpPr>
          <p:spPr bwMode="auto">
            <a:xfrm>
              <a:off x="5114926" y="1687513"/>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7" name="Line 123">
              <a:extLst>
                <a:ext uri="{FF2B5EF4-FFF2-40B4-BE49-F238E27FC236}">
                  <a16:creationId xmlns:a16="http://schemas.microsoft.com/office/drawing/2014/main" id="{F80927C2-1782-4FED-804F-5D0D45FC3B48}"/>
                </a:ext>
              </a:extLst>
            </p:cNvPr>
            <p:cNvSpPr>
              <a:spLocks noChangeShapeType="1"/>
            </p:cNvSpPr>
            <p:nvPr/>
          </p:nvSpPr>
          <p:spPr bwMode="auto">
            <a:xfrm>
              <a:off x="5133976" y="16668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8" name="Line 124">
              <a:extLst>
                <a:ext uri="{FF2B5EF4-FFF2-40B4-BE49-F238E27FC236}">
                  <a16:creationId xmlns:a16="http://schemas.microsoft.com/office/drawing/2014/main" id="{69289696-3646-42DB-B952-5008B4588919}"/>
                </a:ext>
              </a:extLst>
            </p:cNvPr>
            <p:cNvSpPr>
              <a:spLocks noChangeShapeType="1"/>
            </p:cNvSpPr>
            <p:nvPr/>
          </p:nvSpPr>
          <p:spPr bwMode="auto">
            <a:xfrm>
              <a:off x="5133976" y="16875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29" name="Line 125">
              <a:extLst>
                <a:ext uri="{FF2B5EF4-FFF2-40B4-BE49-F238E27FC236}">
                  <a16:creationId xmlns:a16="http://schemas.microsoft.com/office/drawing/2014/main" id="{A65214B8-8ACE-4289-B402-484015D940BA}"/>
                </a:ext>
              </a:extLst>
            </p:cNvPr>
            <p:cNvSpPr>
              <a:spLocks noChangeShapeType="1"/>
            </p:cNvSpPr>
            <p:nvPr/>
          </p:nvSpPr>
          <p:spPr bwMode="auto">
            <a:xfrm>
              <a:off x="5156201" y="16668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0" name="Line 126">
              <a:extLst>
                <a:ext uri="{FF2B5EF4-FFF2-40B4-BE49-F238E27FC236}">
                  <a16:creationId xmlns:a16="http://schemas.microsoft.com/office/drawing/2014/main" id="{2DA7BB21-D357-4BCE-8F78-56594DF76919}"/>
                </a:ext>
              </a:extLst>
            </p:cNvPr>
            <p:cNvSpPr>
              <a:spLocks noChangeShapeType="1"/>
            </p:cNvSpPr>
            <p:nvPr/>
          </p:nvSpPr>
          <p:spPr bwMode="auto">
            <a:xfrm>
              <a:off x="5138738" y="16875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1" name="Line 127">
              <a:extLst>
                <a:ext uri="{FF2B5EF4-FFF2-40B4-BE49-F238E27FC236}">
                  <a16:creationId xmlns:a16="http://schemas.microsoft.com/office/drawing/2014/main" id="{313169DF-BAC6-40A9-A69D-2CD164B68CFE}"/>
                </a:ext>
              </a:extLst>
            </p:cNvPr>
            <p:cNvSpPr>
              <a:spLocks noChangeShapeType="1"/>
            </p:cNvSpPr>
            <p:nvPr/>
          </p:nvSpPr>
          <p:spPr bwMode="auto">
            <a:xfrm>
              <a:off x="5160963" y="16668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2" name="Line 128">
              <a:extLst>
                <a:ext uri="{FF2B5EF4-FFF2-40B4-BE49-F238E27FC236}">
                  <a16:creationId xmlns:a16="http://schemas.microsoft.com/office/drawing/2014/main" id="{6EF83D2E-8F2A-4842-AEF2-6174D51451EB}"/>
                </a:ext>
              </a:extLst>
            </p:cNvPr>
            <p:cNvSpPr>
              <a:spLocks noChangeShapeType="1"/>
            </p:cNvSpPr>
            <p:nvPr/>
          </p:nvSpPr>
          <p:spPr bwMode="auto">
            <a:xfrm>
              <a:off x="5141913" y="16875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3" name="Line 129">
              <a:extLst>
                <a:ext uri="{FF2B5EF4-FFF2-40B4-BE49-F238E27FC236}">
                  <a16:creationId xmlns:a16="http://schemas.microsoft.com/office/drawing/2014/main" id="{531775F5-BCF6-47D0-AE65-5F9143CEE80C}"/>
                </a:ext>
              </a:extLst>
            </p:cNvPr>
            <p:cNvSpPr>
              <a:spLocks noChangeShapeType="1"/>
            </p:cNvSpPr>
            <p:nvPr/>
          </p:nvSpPr>
          <p:spPr bwMode="auto">
            <a:xfrm>
              <a:off x="5164138" y="16668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4" name="Line 130">
              <a:extLst>
                <a:ext uri="{FF2B5EF4-FFF2-40B4-BE49-F238E27FC236}">
                  <a16:creationId xmlns:a16="http://schemas.microsoft.com/office/drawing/2014/main" id="{FD7463DE-A81C-4208-826C-23E6B1731657}"/>
                </a:ext>
              </a:extLst>
            </p:cNvPr>
            <p:cNvSpPr>
              <a:spLocks noChangeShapeType="1"/>
            </p:cNvSpPr>
            <p:nvPr/>
          </p:nvSpPr>
          <p:spPr bwMode="auto">
            <a:xfrm>
              <a:off x="5164138" y="17113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5" name="Line 131">
              <a:extLst>
                <a:ext uri="{FF2B5EF4-FFF2-40B4-BE49-F238E27FC236}">
                  <a16:creationId xmlns:a16="http://schemas.microsoft.com/office/drawing/2014/main" id="{5B3762E4-560A-4353-9264-8F20523DE0E1}"/>
                </a:ext>
              </a:extLst>
            </p:cNvPr>
            <p:cNvSpPr>
              <a:spLocks noChangeShapeType="1"/>
            </p:cNvSpPr>
            <p:nvPr/>
          </p:nvSpPr>
          <p:spPr bwMode="auto">
            <a:xfrm>
              <a:off x="5184776" y="1690688"/>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6" name="Line 132">
              <a:extLst>
                <a:ext uri="{FF2B5EF4-FFF2-40B4-BE49-F238E27FC236}">
                  <a16:creationId xmlns:a16="http://schemas.microsoft.com/office/drawing/2014/main" id="{0E22DB35-7946-495A-8BE7-F5E256D6EA83}"/>
                </a:ext>
              </a:extLst>
            </p:cNvPr>
            <p:cNvSpPr>
              <a:spLocks noChangeShapeType="1"/>
            </p:cNvSpPr>
            <p:nvPr/>
          </p:nvSpPr>
          <p:spPr bwMode="auto">
            <a:xfrm>
              <a:off x="5176838" y="17224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7" name="Line 133">
              <a:extLst>
                <a:ext uri="{FF2B5EF4-FFF2-40B4-BE49-F238E27FC236}">
                  <a16:creationId xmlns:a16="http://schemas.microsoft.com/office/drawing/2014/main" id="{467512BA-BAD1-4BD0-BA77-7E8B43A435C6}"/>
                </a:ext>
              </a:extLst>
            </p:cNvPr>
            <p:cNvSpPr>
              <a:spLocks noChangeShapeType="1"/>
            </p:cNvSpPr>
            <p:nvPr/>
          </p:nvSpPr>
          <p:spPr bwMode="auto">
            <a:xfrm>
              <a:off x="5199063" y="1701800"/>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8" name="Line 134">
              <a:extLst>
                <a:ext uri="{FF2B5EF4-FFF2-40B4-BE49-F238E27FC236}">
                  <a16:creationId xmlns:a16="http://schemas.microsoft.com/office/drawing/2014/main" id="{C38BEE63-BAB6-4332-B0CF-F9B65FFC45C7}"/>
                </a:ext>
              </a:extLst>
            </p:cNvPr>
            <p:cNvSpPr>
              <a:spLocks noChangeShapeType="1"/>
            </p:cNvSpPr>
            <p:nvPr/>
          </p:nvSpPr>
          <p:spPr bwMode="auto">
            <a:xfrm>
              <a:off x="5184776" y="17351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39" name="Line 135">
              <a:extLst>
                <a:ext uri="{FF2B5EF4-FFF2-40B4-BE49-F238E27FC236}">
                  <a16:creationId xmlns:a16="http://schemas.microsoft.com/office/drawing/2014/main" id="{948ADD83-3334-4726-830B-6A3A02FE9A68}"/>
                </a:ext>
              </a:extLst>
            </p:cNvPr>
            <p:cNvSpPr>
              <a:spLocks noChangeShapeType="1"/>
            </p:cNvSpPr>
            <p:nvPr/>
          </p:nvSpPr>
          <p:spPr bwMode="auto">
            <a:xfrm>
              <a:off x="5205413" y="171291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0" name="Line 136">
              <a:extLst>
                <a:ext uri="{FF2B5EF4-FFF2-40B4-BE49-F238E27FC236}">
                  <a16:creationId xmlns:a16="http://schemas.microsoft.com/office/drawing/2014/main" id="{D26C783E-AF24-422F-99DA-8B3DD6AB7B8A}"/>
                </a:ext>
              </a:extLst>
            </p:cNvPr>
            <p:cNvSpPr>
              <a:spLocks noChangeShapeType="1"/>
            </p:cNvSpPr>
            <p:nvPr/>
          </p:nvSpPr>
          <p:spPr bwMode="auto">
            <a:xfrm>
              <a:off x="5184776" y="17954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1" name="Line 137">
              <a:extLst>
                <a:ext uri="{FF2B5EF4-FFF2-40B4-BE49-F238E27FC236}">
                  <a16:creationId xmlns:a16="http://schemas.microsoft.com/office/drawing/2014/main" id="{4C73E3CC-AD1A-4783-9AF0-322DEB511978}"/>
                </a:ext>
              </a:extLst>
            </p:cNvPr>
            <p:cNvSpPr>
              <a:spLocks noChangeShapeType="1"/>
            </p:cNvSpPr>
            <p:nvPr/>
          </p:nvSpPr>
          <p:spPr bwMode="auto">
            <a:xfrm>
              <a:off x="5205413" y="17732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2" name="Line 138">
              <a:extLst>
                <a:ext uri="{FF2B5EF4-FFF2-40B4-BE49-F238E27FC236}">
                  <a16:creationId xmlns:a16="http://schemas.microsoft.com/office/drawing/2014/main" id="{31690C12-8375-4D51-BAAA-56422D509245}"/>
                </a:ext>
              </a:extLst>
            </p:cNvPr>
            <p:cNvSpPr>
              <a:spLocks noChangeShapeType="1"/>
            </p:cNvSpPr>
            <p:nvPr/>
          </p:nvSpPr>
          <p:spPr bwMode="auto">
            <a:xfrm>
              <a:off x="5189538" y="17954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3" name="Line 139">
              <a:extLst>
                <a:ext uri="{FF2B5EF4-FFF2-40B4-BE49-F238E27FC236}">
                  <a16:creationId xmlns:a16="http://schemas.microsoft.com/office/drawing/2014/main" id="{40D066BB-99E9-47EC-9132-FBF3E4F165CF}"/>
                </a:ext>
              </a:extLst>
            </p:cNvPr>
            <p:cNvSpPr>
              <a:spLocks noChangeShapeType="1"/>
            </p:cNvSpPr>
            <p:nvPr/>
          </p:nvSpPr>
          <p:spPr bwMode="auto">
            <a:xfrm>
              <a:off x="5210176" y="17732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4" name="Line 140">
              <a:extLst>
                <a:ext uri="{FF2B5EF4-FFF2-40B4-BE49-F238E27FC236}">
                  <a16:creationId xmlns:a16="http://schemas.microsoft.com/office/drawing/2014/main" id="{D74F1F93-2EA3-4AB5-B8B2-0D2BCCEB48E0}"/>
                </a:ext>
              </a:extLst>
            </p:cNvPr>
            <p:cNvSpPr>
              <a:spLocks noChangeShapeType="1"/>
            </p:cNvSpPr>
            <p:nvPr/>
          </p:nvSpPr>
          <p:spPr bwMode="auto">
            <a:xfrm>
              <a:off x="5195888" y="179546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5" name="Line 141">
              <a:extLst>
                <a:ext uri="{FF2B5EF4-FFF2-40B4-BE49-F238E27FC236}">
                  <a16:creationId xmlns:a16="http://schemas.microsoft.com/office/drawing/2014/main" id="{030216C0-93FB-4136-BB18-53E36A1F1C56}"/>
                </a:ext>
              </a:extLst>
            </p:cNvPr>
            <p:cNvSpPr>
              <a:spLocks noChangeShapeType="1"/>
            </p:cNvSpPr>
            <p:nvPr/>
          </p:nvSpPr>
          <p:spPr bwMode="auto">
            <a:xfrm>
              <a:off x="5216526" y="17732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6" name="Line 142">
              <a:extLst>
                <a:ext uri="{FF2B5EF4-FFF2-40B4-BE49-F238E27FC236}">
                  <a16:creationId xmlns:a16="http://schemas.microsoft.com/office/drawing/2014/main" id="{80E2D384-4DE4-44BF-B879-5609ABB5B166}"/>
                </a:ext>
              </a:extLst>
            </p:cNvPr>
            <p:cNvSpPr>
              <a:spLocks noChangeShapeType="1"/>
            </p:cNvSpPr>
            <p:nvPr/>
          </p:nvSpPr>
          <p:spPr bwMode="auto">
            <a:xfrm>
              <a:off x="5202238" y="1795463"/>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7" name="Line 143">
              <a:extLst>
                <a:ext uri="{FF2B5EF4-FFF2-40B4-BE49-F238E27FC236}">
                  <a16:creationId xmlns:a16="http://schemas.microsoft.com/office/drawing/2014/main" id="{D8CE1AC7-1E8E-4475-8B0F-3C9CA215F4E3}"/>
                </a:ext>
              </a:extLst>
            </p:cNvPr>
            <p:cNvSpPr>
              <a:spLocks noChangeShapeType="1"/>
            </p:cNvSpPr>
            <p:nvPr/>
          </p:nvSpPr>
          <p:spPr bwMode="auto">
            <a:xfrm>
              <a:off x="5221288" y="17732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8" name="Line 144">
              <a:extLst>
                <a:ext uri="{FF2B5EF4-FFF2-40B4-BE49-F238E27FC236}">
                  <a16:creationId xmlns:a16="http://schemas.microsoft.com/office/drawing/2014/main" id="{8BA46663-8863-47EC-9C99-C5D82D31F84B}"/>
                </a:ext>
              </a:extLst>
            </p:cNvPr>
            <p:cNvSpPr>
              <a:spLocks noChangeShapeType="1"/>
            </p:cNvSpPr>
            <p:nvPr/>
          </p:nvSpPr>
          <p:spPr bwMode="auto">
            <a:xfrm>
              <a:off x="5207001" y="179546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49" name="Line 145">
              <a:extLst>
                <a:ext uri="{FF2B5EF4-FFF2-40B4-BE49-F238E27FC236}">
                  <a16:creationId xmlns:a16="http://schemas.microsoft.com/office/drawing/2014/main" id="{D9D8296C-93DC-4A71-A916-01CD7BB986C6}"/>
                </a:ext>
              </a:extLst>
            </p:cNvPr>
            <p:cNvSpPr>
              <a:spLocks noChangeShapeType="1"/>
            </p:cNvSpPr>
            <p:nvPr/>
          </p:nvSpPr>
          <p:spPr bwMode="auto">
            <a:xfrm>
              <a:off x="5227638" y="17732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0" name="Line 146">
              <a:extLst>
                <a:ext uri="{FF2B5EF4-FFF2-40B4-BE49-F238E27FC236}">
                  <a16:creationId xmlns:a16="http://schemas.microsoft.com/office/drawing/2014/main" id="{DE2CCE47-3558-418D-A0E0-FE9908AD0216}"/>
                </a:ext>
              </a:extLst>
            </p:cNvPr>
            <p:cNvSpPr>
              <a:spLocks noChangeShapeType="1"/>
            </p:cNvSpPr>
            <p:nvPr/>
          </p:nvSpPr>
          <p:spPr bwMode="auto">
            <a:xfrm>
              <a:off x="5214938" y="18081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1" name="Line 147">
              <a:extLst>
                <a:ext uri="{FF2B5EF4-FFF2-40B4-BE49-F238E27FC236}">
                  <a16:creationId xmlns:a16="http://schemas.microsoft.com/office/drawing/2014/main" id="{A6CE2D34-E17C-4C96-83A0-E7DC24F1EBE1}"/>
                </a:ext>
              </a:extLst>
            </p:cNvPr>
            <p:cNvSpPr>
              <a:spLocks noChangeShapeType="1"/>
            </p:cNvSpPr>
            <p:nvPr/>
          </p:nvSpPr>
          <p:spPr bwMode="auto">
            <a:xfrm>
              <a:off x="5235576" y="17859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2" name="Line 148">
              <a:extLst>
                <a:ext uri="{FF2B5EF4-FFF2-40B4-BE49-F238E27FC236}">
                  <a16:creationId xmlns:a16="http://schemas.microsoft.com/office/drawing/2014/main" id="{B9FF93A0-0774-4205-96EF-F57AF5910299}"/>
                </a:ext>
              </a:extLst>
            </p:cNvPr>
            <p:cNvSpPr>
              <a:spLocks noChangeShapeType="1"/>
            </p:cNvSpPr>
            <p:nvPr/>
          </p:nvSpPr>
          <p:spPr bwMode="auto">
            <a:xfrm>
              <a:off x="5235576" y="180816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3" name="Line 149">
              <a:extLst>
                <a:ext uri="{FF2B5EF4-FFF2-40B4-BE49-F238E27FC236}">
                  <a16:creationId xmlns:a16="http://schemas.microsoft.com/office/drawing/2014/main" id="{4CD737EA-FFD8-4431-A740-3AAE5A197A2E}"/>
                </a:ext>
              </a:extLst>
            </p:cNvPr>
            <p:cNvSpPr>
              <a:spLocks noChangeShapeType="1"/>
            </p:cNvSpPr>
            <p:nvPr/>
          </p:nvSpPr>
          <p:spPr bwMode="auto">
            <a:xfrm>
              <a:off x="5257801" y="17859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4" name="Line 150">
              <a:extLst>
                <a:ext uri="{FF2B5EF4-FFF2-40B4-BE49-F238E27FC236}">
                  <a16:creationId xmlns:a16="http://schemas.microsoft.com/office/drawing/2014/main" id="{4CF299FC-C0B6-4545-81F3-54B2C2A59C82}"/>
                </a:ext>
              </a:extLst>
            </p:cNvPr>
            <p:cNvSpPr>
              <a:spLocks noChangeShapeType="1"/>
            </p:cNvSpPr>
            <p:nvPr/>
          </p:nvSpPr>
          <p:spPr bwMode="auto">
            <a:xfrm>
              <a:off x="5241926" y="18081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5" name="Line 151">
              <a:extLst>
                <a:ext uri="{FF2B5EF4-FFF2-40B4-BE49-F238E27FC236}">
                  <a16:creationId xmlns:a16="http://schemas.microsoft.com/office/drawing/2014/main" id="{1D9FD8AA-1915-4B98-B5B5-D249829A9941}"/>
                </a:ext>
              </a:extLst>
            </p:cNvPr>
            <p:cNvSpPr>
              <a:spLocks noChangeShapeType="1"/>
            </p:cNvSpPr>
            <p:nvPr/>
          </p:nvSpPr>
          <p:spPr bwMode="auto">
            <a:xfrm>
              <a:off x="5262563" y="1785938"/>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6" name="Line 152">
              <a:extLst>
                <a:ext uri="{FF2B5EF4-FFF2-40B4-BE49-F238E27FC236}">
                  <a16:creationId xmlns:a16="http://schemas.microsoft.com/office/drawing/2014/main" id="{DF2445AB-F3CA-474A-AEDF-B77C67028226}"/>
                </a:ext>
              </a:extLst>
            </p:cNvPr>
            <p:cNvSpPr>
              <a:spLocks noChangeShapeType="1"/>
            </p:cNvSpPr>
            <p:nvPr/>
          </p:nvSpPr>
          <p:spPr bwMode="auto">
            <a:xfrm>
              <a:off x="5284788" y="1822450"/>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7" name="Line 153">
              <a:extLst>
                <a:ext uri="{FF2B5EF4-FFF2-40B4-BE49-F238E27FC236}">
                  <a16:creationId xmlns:a16="http://schemas.microsoft.com/office/drawing/2014/main" id="{65D8176F-BE00-4E46-99D1-17F7D6AA4723}"/>
                </a:ext>
              </a:extLst>
            </p:cNvPr>
            <p:cNvSpPr>
              <a:spLocks noChangeShapeType="1"/>
            </p:cNvSpPr>
            <p:nvPr/>
          </p:nvSpPr>
          <p:spPr bwMode="auto">
            <a:xfrm>
              <a:off x="5307013" y="1801813"/>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8" name="Line 154">
              <a:extLst>
                <a:ext uri="{FF2B5EF4-FFF2-40B4-BE49-F238E27FC236}">
                  <a16:creationId xmlns:a16="http://schemas.microsoft.com/office/drawing/2014/main" id="{0876A069-C628-4759-BC5F-DCAA6D690B7C}"/>
                </a:ext>
              </a:extLst>
            </p:cNvPr>
            <p:cNvSpPr>
              <a:spLocks noChangeShapeType="1"/>
            </p:cNvSpPr>
            <p:nvPr/>
          </p:nvSpPr>
          <p:spPr bwMode="auto">
            <a:xfrm>
              <a:off x="5321301" y="183673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59" name="Line 155">
              <a:extLst>
                <a:ext uri="{FF2B5EF4-FFF2-40B4-BE49-F238E27FC236}">
                  <a16:creationId xmlns:a16="http://schemas.microsoft.com/office/drawing/2014/main" id="{14FBB8C4-CF62-46BF-B5FB-ED37B8EACE92}"/>
                </a:ext>
              </a:extLst>
            </p:cNvPr>
            <p:cNvSpPr>
              <a:spLocks noChangeShapeType="1"/>
            </p:cNvSpPr>
            <p:nvPr/>
          </p:nvSpPr>
          <p:spPr bwMode="auto">
            <a:xfrm>
              <a:off x="5341938"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0" name="Line 156">
              <a:extLst>
                <a:ext uri="{FF2B5EF4-FFF2-40B4-BE49-F238E27FC236}">
                  <a16:creationId xmlns:a16="http://schemas.microsoft.com/office/drawing/2014/main" id="{C7CB66C0-EBB8-4DDE-98B0-9E3C8D5E3E7C}"/>
                </a:ext>
              </a:extLst>
            </p:cNvPr>
            <p:cNvSpPr>
              <a:spLocks noChangeShapeType="1"/>
            </p:cNvSpPr>
            <p:nvPr/>
          </p:nvSpPr>
          <p:spPr bwMode="auto">
            <a:xfrm>
              <a:off x="5364163" y="183673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1" name="Line 157">
              <a:extLst>
                <a:ext uri="{FF2B5EF4-FFF2-40B4-BE49-F238E27FC236}">
                  <a16:creationId xmlns:a16="http://schemas.microsoft.com/office/drawing/2014/main" id="{787E833A-7F63-4379-8189-84CB3740CA43}"/>
                </a:ext>
              </a:extLst>
            </p:cNvPr>
            <p:cNvSpPr>
              <a:spLocks noChangeShapeType="1"/>
            </p:cNvSpPr>
            <p:nvPr/>
          </p:nvSpPr>
          <p:spPr bwMode="auto">
            <a:xfrm>
              <a:off x="5384801"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2" name="Line 158">
              <a:extLst>
                <a:ext uri="{FF2B5EF4-FFF2-40B4-BE49-F238E27FC236}">
                  <a16:creationId xmlns:a16="http://schemas.microsoft.com/office/drawing/2014/main" id="{EFBBD529-5C6D-45D4-8001-EBBBEB9F0E91}"/>
                </a:ext>
              </a:extLst>
            </p:cNvPr>
            <p:cNvSpPr>
              <a:spLocks noChangeShapeType="1"/>
            </p:cNvSpPr>
            <p:nvPr/>
          </p:nvSpPr>
          <p:spPr bwMode="auto">
            <a:xfrm>
              <a:off x="5380038" y="1836738"/>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3" name="Line 159">
              <a:extLst>
                <a:ext uri="{FF2B5EF4-FFF2-40B4-BE49-F238E27FC236}">
                  <a16:creationId xmlns:a16="http://schemas.microsoft.com/office/drawing/2014/main" id="{42D9F9DC-C577-4630-B37D-B04E52B0B1D9}"/>
                </a:ext>
              </a:extLst>
            </p:cNvPr>
            <p:cNvSpPr>
              <a:spLocks noChangeShapeType="1"/>
            </p:cNvSpPr>
            <p:nvPr/>
          </p:nvSpPr>
          <p:spPr bwMode="auto">
            <a:xfrm>
              <a:off x="5399088"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4" name="Line 160">
              <a:extLst>
                <a:ext uri="{FF2B5EF4-FFF2-40B4-BE49-F238E27FC236}">
                  <a16:creationId xmlns:a16="http://schemas.microsoft.com/office/drawing/2014/main" id="{CB49E338-2A64-477E-96DD-2E88D4C37C1C}"/>
                </a:ext>
              </a:extLst>
            </p:cNvPr>
            <p:cNvSpPr>
              <a:spLocks noChangeShapeType="1"/>
            </p:cNvSpPr>
            <p:nvPr/>
          </p:nvSpPr>
          <p:spPr bwMode="auto">
            <a:xfrm>
              <a:off x="5383213"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5" name="Line 161">
              <a:extLst>
                <a:ext uri="{FF2B5EF4-FFF2-40B4-BE49-F238E27FC236}">
                  <a16:creationId xmlns:a16="http://schemas.microsoft.com/office/drawing/2014/main" id="{D5197E79-8601-47B3-BA8E-1D5B2F3B02D9}"/>
                </a:ext>
              </a:extLst>
            </p:cNvPr>
            <p:cNvSpPr>
              <a:spLocks noChangeShapeType="1"/>
            </p:cNvSpPr>
            <p:nvPr/>
          </p:nvSpPr>
          <p:spPr bwMode="auto">
            <a:xfrm>
              <a:off x="5405438"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6" name="Line 162">
              <a:extLst>
                <a:ext uri="{FF2B5EF4-FFF2-40B4-BE49-F238E27FC236}">
                  <a16:creationId xmlns:a16="http://schemas.microsoft.com/office/drawing/2014/main" id="{DE329F93-F8B9-47BA-A0E1-FE0A5C5C56EA}"/>
                </a:ext>
              </a:extLst>
            </p:cNvPr>
            <p:cNvSpPr>
              <a:spLocks noChangeShapeType="1"/>
            </p:cNvSpPr>
            <p:nvPr/>
          </p:nvSpPr>
          <p:spPr bwMode="auto">
            <a:xfrm>
              <a:off x="5387976"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7" name="Line 163">
              <a:extLst>
                <a:ext uri="{FF2B5EF4-FFF2-40B4-BE49-F238E27FC236}">
                  <a16:creationId xmlns:a16="http://schemas.microsoft.com/office/drawing/2014/main" id="{1AB4F0ED-214A-4381-B03B-396A457AAA71}"/>
                </a:ext>
              </a:extLst>
            </p:cNvPr>
            <p:cNvSpPr>
              <a:spLocks noChangeShapeType="1"/>
            </p:cNvSpPr>
            <p:nvPr/>
          </p:nvSpPr>
          <p:spPr bwMode="auto">
            <a:xfrm>
              <a:off x="5408613"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8" name="Line 164">
              <a:extLst>
                <a:ext uri="{FF2B5EF4-FFF2-40B4-BE49-F238E27FC236}">
                  <a16:creationId xmlns:a16="http://schemas.microsoft.com/office/drawing/2014/main" id="{FA416EDB-5F53-4922-AC93-5BFE6805CA42}"/>
                </a:ext>
              </a:extLst>
            </p:cNvPr>
            <p:cNvSpPr>
              <a:spLocks noChangeShapeType="1"/>
            </p:cNvSpPr>
            <p:nvPr/>
          </p:nvSpPr>
          <p:spPr bwMode="auto">
            <a:xfrm>
              <a:off x="5394326" y="183673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69" name="Line 165">
              <a:extLst>
                <a:ext uri="{FF2B5EF4-FFF2-40B4-BE49-F238E27FC236}">
                  <a16:creationId xmlns:a16="http://schemas.microsoft.com/office/drawing/2014/main" id="{DE61320B-5C31-496C-BE58-3CEACA6A8D73}"/>
                </a:ext>
              </a:extLst>
            </p:cNvPr>
            <p:cNvSpPr>
              <a:spLocks noChangeShapeType="1"/>
            </p:cNvSpPr>
            <p:nvPr/>
          </p:nvSpPr>
          <p:spPr bwMode="auto">
            <a:xfrm>
              <a:off x="5414963"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0" name="Line 166">
              <a:extLst>
                <a:ext uri="{FF2B5EF4-FFF2-40B4-BE49-F238E27FC236}">
                  <a16:creationId xmlns:a16="http://schemas.microsoft.com/office/drawing/2014/main" id="{1F5B5F73-5809-4279-8340-3F86A2E71815}"/>
                </a:ext>
              </a:extLst>
            </p:cNvPr>
            <p:cNvSpPr>
              <a:spLocks noChangeShapeType="1"/>
            </p:cNvSpPr>
            <p:nvPr/>
          </p:nvSpPr>
          <p:spPr bwMode="auto">
            <a:xfrm>
              <a:off x="5397501"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1" name="Line 167">
              <a:extLst>
                <a:ext uri="{FF2B5EF4-FFF2-40B4-BE49-F238E27FC236}">
                  <a16:creationId xmlns:a16="http://schemas.microsoft.com/office/drawing/2014/main" id="{8B7C9305-A74F-4C0C-8175-6358B320839D}"/>
                </a:ext>
              </a:extLst>
            </p:cNvPr>
            <p:cNvSpPr>
              <a:spLocks noChangeShapeType="1"/>
            </p:cNvSpPr>
            <p:nvPr/>
          </p:nvSpPr>
          <p:spPr bwMode="auto">
            <a:xfrm>
              <a:off x="5419726"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2" name="Line 168">
              <a:extLst>
                <a:ext uri="{FF2B5EF4-FFF2-40B4-BE49-F238E27FC236}">
                  <a16:creationId xmlns:a16="http://schemas.microsoft.com/office/drawing/2014/main" id="{BFCBA25A-1A9D-4A60-A1E7-D59C29A48A86}"/>
                </a:ext>
              </a:extLst>
            </p:cNvPr>
            <p:cNvSpPr>
              <a:spLocks noChangeShapeType="1"/>
            </p:cNvSpPr>
            <p:nvPr/>
          </p:nvSpPr>
          <p:spPr bwMode="auto">
            <a:xfrm>
              <a:off x="5403851"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3" name="Line 169">
              <a:extLst>
                <a:ext uri="{FF2B5EF4-FFF2-40B4-BE49-F238E27FC236}">
                  <a16:creationId xmlns:a16="http://schemas.microsoft.com/office/drawing/2014/main" id="{624C07D6-DF11-4787-85EE-66A252FC2C0B}"/>
                </a:ext>
              </a:extLst>
            </p:cNvPr>
            <p:cNvSpPr>
              <a:spLocks noChangeShapeType="1"/>
            </p:cNvSpPr>
            <p:nvPr/>
          </p:nvSpPr>
          <p:spPr bwMode="auto">
            <a:xfrm>
              <a:off x="5426076"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4" name="Line 170">
              <a:extLst>
                <a:ext uri="{FF2B5EF4-FFF2-40B4-BE49-F238E27FC236}">
                  <a16:creationId xmlns:a16="http://schemas.microsoft.com/office/drawing/2014/main" id="{F26D46D9-A833-4036-BF56-E89038EC8D5E}"/>
                </a:ext>
              </a:extLst>
            </p:cNvPr>
            <p:cNvSpPr>
              <a:spLocks noChangeShapeType="1"/>
            </p:cNvSpPr>
            <p:nvPr/>
          </p:nvSpPr>
          <p:spPr bwMode="auto">
            <a:xfrm>
              <a:off x="5408613"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5" name="Line 171">
              <a:extLst>
                <a:ext uri="{FF2B5EF4-FFF2-40B4-BE49-F238E27FC236}">
                  <a16:creationId xmlns:a16="http://schemas.microsoft.com/office/drawing/2014/main" id="{50935086-27E7-4C2C-871B-E2BB4328032E}"/>
                </a:ext>
              </a:extLst>
            </p:cNvPr>
            <p:cNvSpPr>
              <a:spLocks noChangeShapeType="1"/>
            </p:cNvSpPr>
            <p:nvPr/>
          </p:nvSpPr>
          <p:spPr bwMode="auto">
            <a:xfrm>
              <a:off x="5429251"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6" name="Line 172">
              <a:extLst>
                <a:ext uri="{FF2B5EF4-FFF2-40B4-BE49-F238E27FC236}">
                  <a16:creationId xmlns:a16="http://schemas.microsoft.com/office/drawing/2014/main" id="{A0A52A22-B23A-4A63-8A83-4231443FC55C}"/>
                </a:ext>
              </a:extLst>
            </p:cNvPr>
            <p:cNvSpPr>
              <a:spLocks noChangeShapeType="1"/>
            </p:cNvSpPr>
            <p:nvPr/>
          </p:nvSpPr>
          <p:spPr bwMode="auto">
            <a:xfrm>
              <a:off x="5414963" y="1836738"/>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7" name="Line 173">
              <a:extLst>
                <a:ext uri="{FF2B5EF4-FFF2-40B4-BE49-F238E27FC236}">
                  <a16:creationId xmlns:a16="http://schemas.microsoft.com/office/drawing/2014/main" id="{513DC4DD-1777-4035-85FF-A80A91326CEE}"/>
                </a:ext>
              </a:extLst>
            </p:cNvPr>
            <p:cNvSpPr>
              <a:spLocks noChangeShapeType="1"/>
            </p:cNvSpPr>
            <p:nvPr/>
          </p:nvSpPr>
          <p:spPr bwMode="auto">
            <a:xfrm>
              <a:off x="5435601"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8" name="Line 174">
              <a:extLst>
                <a:ext uri="{FF2B5EF4-FFF2-40B4-BE49-F238E27FC236}">
                  <a16:creationId xmlns:a16="http://schemas.microsoft.com/office/drawing/2014/main" id="{8ACAE85E-7498-4671-B589-1272C3EE1BA6}"/>
                </a:ext>
              </a:extLst>
            </p:cNvPr>
            <p:cNvSpPr>
              <a:spLocks noChangeShapeType="1"/>
            </p:cNvSpPr>
            <p:nvPr/>
          </p:nvSpPr>
          <p:spPr bwMode="auto">
            <a:xfrm>
              <a:off x="5759451"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79" name="Line 175">
              <a:extLst>
                <a:ext uri="{FF2B5EF4-FFF2-40B4-BE49-F238E27FC236}">
                  <a16:creationId xmlns:a16="http://schemas.microsoft.com/office/drawing/2014/main" id="{A8C7F916-5670-4678-8331-E1455ED9475F}"/>
                </a:ext>
              </a:extLst>
            </p:cNvPr>
            <p:cNvSpPr>
              <a:spLocks noChangeShapeType="1"/>
            </p:cNvSpPr>
            <p:nvPr/>
          </p:nvSpPr>
          <p:spPr bwMode="auto">
            <a:xfrm>
              <a:off x="5780088"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0" name="Line 176">
              <a:extLst>
                <a:ext uri="{FF2B5EF4-FFF2-40B4-BE49-F238E27FC236}">
                  <a16:creationId xmlns:a16="http://schemas.microsoft.com/office/drawing/2014/main" id="{A9078726-D1B2-4ED0-8EC8-7E19E86EB812}"/>
                </a:ext>
              </a:extLst>
            </p:cNvPr>
            <p:cNvSpPr>
              <a:spLocks noChangeShapeType="1"/>
            </p:cNvSpPr>
            <p:nvPr/>
          </p:nvSpPr>
          <p:spPr bwMode="auto">
            <a:xfrm>
              <a:off x="5764213" y="18891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1" name="Line 177">
              <a:extLst>
                <a:ext uri="{FF2B5EF4-FFF2-40B4-BE49-F238E27FC236}">
                  <a16:creationId xmlns:a16="http://schemas.microsoft.com/office/drawing/2014/main" id="{F5A73042-0AD6-49D4-ABCB-EFB6633654D9}"/>
                </a:ext>
              </a:extLst>
            </p:cNvPr>
            <p:cNvSpPr>
              <a:spLocks noChangeShapeType="1"/>
            </p:cNvSpPr>
            <p:nvPr/>
          </p:nvSpPr>
          <p:spPr bwMode="auto">
            <a:xfrm>
              <a:off x="5784851"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2" name="Line 178">
              <a:extLst>
                <a:ext uri="{FF2B5EF4-FFF2-40B4-BE49-F238E27FC236}">
                  <a16:creationId xmlns:a16="http://schemas.microsoft.com/office/drawing/2014/main" id="{236489B8-E4F1-492C-9CCC-A020EFF1AE4E}"/>
                </a:ext>
              </a:extLst>
            </p:cNvPr>
            <p:cNvSpPr>
              <a:spLocks noChangeShapeType="1"/>
            </p:cNvSpPr>
            <p:nvPr/>
          </p:nvSpPr>
          <p:spPr bwMode="auto">
            <a:xfrm>
              <a:off x="5768976"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3" name="Line 179">
              <a:extLst>
                <a:ext uri="{FF2B5EF4-FFF2-40B4-BE49-F238E27FC236}">
                  <a16:creationId xmlns:a16="http://schemas.microsoft.com/office/drawing/2014/main" id="{97DE870B-EC17-45C5-8DC0-BEDAC9057849}"/>
                </a:ext>
              </a:extLst>
            </p:cNvPr>
            <p:cNvSpPr>
              <a:spLocks noChangeShapeType="1"/>
            </p:cNvSpPr>
            <p:nvPr/>
          </p:nvSpPr>
          <p:spPr bwMode="auto">
            <a:xfrm>
              <a:off x="5791201"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4" name="Line 180">
              <a:extLst>
                <a:ext uri="{FF2B5EF4-FFF2-40B4-BE49-F238E27FC236}">
                  <a16:creationId xmlns:a16="http://schemas.microsoft.com/office/drawing/2014/main" id="{4419D149-D588-4492-8E36-E1BBC88B5494}"/>
                </a:ext>
              </a:extLst>
            </p:cNvPr>
            <p:cNvSpPr>
              <a:spLocks noChangeShapeType="1"/>
            </p:cNvSpPr>
            <p:nvPr/>
          </p:nvSpPr>
          <p:spPr bwMode="auto">
            <a:xfrm>
              <a:off x="5773738"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5" name="Line 181">
              <a:extLst>
                <a:ext uri="{FF2B5EF4-FFF2-40B4-BE49-F238E27FC236}">
                  <a16:creationId xmlns:a16="http://schemas.microsoft.com/office/drawing/2014/main" id="{37D268DB-6CF5-45B6-BF1A-4CD549079CC7}"/>
                </a:ext>
              </a:extLst>
            </p:cNvPr>
            <p:cNvSpPr>
              <a:spLocks noChangeShapeType="1"/>
            </p:cNvSpPr>
            <p:nvPr/>
          </p:nvSpPr>
          <p:spPr bwMode="auto">
            <a:xfrm>
              <a:off x="5795963"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6" name="Line 182">
              <a:extLst>
                <a:ext uri="{FF2B5EF4-FFF2-40B4-BE49-F238E27FC236}">
                  <a16:creationId xmlns:a16="http://schemas.microsoft.com/office/drawing/2014/main" id="{CE3E9F94-4213-4755-9E3A-A11DCA76FC8D}"/>
                </a:ext>
              </a:extLst>
            </p:cNvPr>
            <p:cNvSpPr>
              <a:spLocks noChangeShapeType="1"/>
            </p:cNvSpPr>
            <p:nvPr/>
          </p:nvSpPr>
          <p:spPr bwMode="auto">
            <a:xfrm>
              <a:off x="5780088"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7" name="Line 183">
              <a:extLst>
                <a:ext uri="{FF2B5EF4-FFF2-40B4-BE49-F238E27FC236}">
                  <a16:creationId xmlns:a16="http://schemas.microsoft.com/office/drawing/2014/main" id="{56717634-BC3A-4ACC-B22A-C7CC66A2DB78}"/>
                </a:ext>
              </a:extLst>
            </p:cNvPr>
            <p:cNvSpPr>
              <a:spLocks noChangeShapeType="1"/>
            </p:cNvSpPr>
            <p:nvPr/>
          </p:nvSpPr>
          <p:spPr bwMode="auto">
            <a:xfrm>
              <a:off x="5800726"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8" name="Line 184">
              <a:extLst>
                <a:ext uri="{FF2B5EF4-FFF2-40B4-BE49-F238E27FC236}">
                  <a16:creationId xmlns:a16="http://schemas.microsoft.com/office/drawing/2014/main" id="{1BFF2FE5-62FA-4B52-A19E-F78A91CAFF6C}"/>
                </a:ext>
              </a:extLst>
            </p:cNvPr>
            <p:cNvSpPr>
              <a:spLocks noChangeShapeType="1"/>
            </p:cNvSpPr>
            <p:nvPr/>
          </p:nvSpPr>
          <p:spPr bwMode="auto">
            <a:xfrm>
              <a:off x="5784851" y="18891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89" name="Line 185">
              <a:extLst>
                <a:ext uri="{FF2B5EF4-FFF2-40B4-BE49-F238E27FC236}">
                  <a16:creationId xmlns:a16="http://schemas.microsoft.com/office/drawing/2014/main" id="{3254C53D-FE8C-4BFE-B48B-8CC6D7524D5B}"/>
                </a:ext>
              </a:extLst>
            </p:cNvPr>
            <p:cNvSpPr>
              <a:spLocks noChangeShapeType="1"/>
            </p:cNvSpPr>
            <p:nvPr/>
          </p:nvSpPr>
          <p:spPr bwMode="auto">
            <a:xfrm>
              <a:off x="5805488"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0" name="Line 186">
              <a:extLst>
                <a:ext uri="{FF2B5EF4-FFF2-40B4-BE49-F238E27FC236}">
                  <a16:creationId xmlns:a16="http://schemas.microsoft.com/office/drawing/2014/main" id="{2A9B75F2-7787-4849-B359-707294E66304}"/>
                </a:ext>
              </a:extLst>
            </p:cNvPr>
            <p:cNvSpPr>
              <a:spLocks noChangeShapeType="1"/>
            </p:cNvSpPr>
            <p:nvPr/>
          </p:nvSpPr>
          <p:spPr bwMode="auto">
            <a:xfrm>
              <a:off x="5789613" y="18891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1" name="Line 187">
              <a:extLst>
                <a:ext uri="{FF2B5EF4-FFF2-40B4-BE49-F238E27FC236}">
                  <a16:creationId xmlns:a16="http://schemas.microsoft.com/office/drawing/2014/main" id="{AC24FA44-DB96-497E-8FF9-C81EC16C2062}"/>
                </a:ext>
              </a:extLst>
            </p:cNvPr>
            <p:cNvSpPr>
              <a:spLocks noChangeShapeType="1"/>
            </p:cNvSpPr>
            <p:nvPr/>
          </p:nvSpPr>
          <p:spPr bwMode="auto">
            <a:xfrm>
              <a:off x="5811838"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2" name="Line 188">
              <a:extLst>
                <a:ext uri="{FF2B5EF4-FFF2-40B4-BE49-F238E27FC236}">
                  <a16:creationId xmlns:a16="http://schemas.microsoft.com/office/drawing/2014/main" id="{EAADF3DE-A886-43AC-96E4-7E7384DA7A83}"/>
                </a:ext>
              </a:extLst>
            </p:cNvPr>
            <p:cNvSpPr>
              <a:spLocks noChangeShapeType="1"/>
            </p:cNvSpPr>
            <p:nvPr/>
          </p:nvSpPr>
          <p:spPr bwMode="auto">
            <a:xfrm>
              <a:off x="5794376"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3" name="Line 189">
              <a:extLst>
                <a:ext uri="{FF2B5EF4-FFF2-40B4-BE49-F238E27FC236}">
                  <a16:creationId xmlns:a16="http://schemas.microsoft.com/office/drawing/2014/main" id="{F9A36FDE-57C6-4A9B-8005-219BBB09EB8B}"/>
                </a:ext>
              </a:extLst>
            </p:cNvPr>
            <p:cNvSpPr>
              <a:spLocks noChangeShapeType="1"/>
            </p:cNvSpPr>
            <p:nvPr/>
          </p:nvSpPr>
          <p:spPr bwMode="auto">
            <a:xfrm>
              <a:off x="5815013"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4" name="Line 190">
              <a:extLst>
                <a:ext uri="{FF2B5EF4-FFF2-40B4-BE49-F238E27FC236}">
                  <a16:creationId xmlns:a16="http://schemas.microsoft.com/office/drawing/2014/main" id="{B5C6BCCB-5622-4D5A-8FEA-CE28DBD1153E}"/>
                </a:ext>
              </a:extLst>
            </p:cNvPr>
            <p:cNvSpPr>
              <a:spLocks noChangeShapeType="1"/>
            </p:cNvSpPr>
            <p:nvPr/>
          </p:nvSpPr>
          <p:spPr bwMode="auto">
            <a:xfrm>
              <a:off x="5800726" y="18891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5" name="Line 191">
              <a:extLst>
                <a:ext uri="{FF2B5EF4-FFF2-40B4-BE49-F238E27FC236}">
                  <a16:creationId xmlns:a16="http://schemas.microsoft.com/office/drawing/2014/main" id="{E0A6773E-A2F9-475A-996C-F2420B4BB981}"/>
                </a:ext>
              </a:extLst>
            </p:cNvPr>
            <p:cNvSpPr>
              <a:spLocks noChangeShapeType="1"/>
            </p:cNvSpPr>
            <p:nvPr/>
          </p:nvSpPr>
          <p:spPr bwMode="auto">
            <a:xfrm>
              <a:off x="5819776"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6" name="Line 192">
              <a:extLst>
                <a:ext uri="{FF2B5EF4-FFF2-40B4-BE49-F238E27FC236}">
                  <a16:creationId xmlns:a16="http://schemas.microsoft.com/office/drawing/2014/main" id="{8844821F-B02D-4CE1-9A59-AE7CEF783EB9}"/>
                </a:ext>
              </a:extLst>
            </p:cNvPr>
            <p:cNvSpPr>
              <a:spLocks noChangeShapeType="1"/>
            </p:cNvSpPr>
            <p:nvPr/>
          </p:nvSpPr>
          <p:spPr bwMode="auto">
            <a:xfrm>
              <a:off x="5811838"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7" name="Line 193">
              <a:extLst>
                <a:ext uri="{FF2B5EF4-FFF2-40B4-BE49-F238E27FC236}">
                  <a16:creationId xmlns:a16="http://schemas.microsoft.com/office/drawing/2014/main" id="{8F814438-C93F-4A56-859C-8AEA217355E7}"/>
                </a:ext>
              </a:extLst>
            </p:cNvPr>
            <p:cNvSpPr>
              <a:spLocks noChangeShapeType="1"/>
            </p:cNvSpPr>
            <p:nvPr/>
          </p:nvSpPr>
          <p:spPr bwMode="auto">
            <a:xfrm>
              <a:off x="5834063"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8" name="Line 194">
              <a:extLst>
                <a:ext uri="{FF2B5EF4-FFF2-40B4-BE49-F238E27FC236}">
                  <a16:creationId xmlns:a16="http://schemas.microsoft.com/office/drawing/2014/main" id="{45B9F5E6-C1DF-4573-A4BA-F307423B663B}"/>
                </a:ext>
              </a:extLst>
            </p:cNvPr>
            <p:cNvSpPr>
              <a:spLocks noChangeShapeType="1"/>
            </p:cNvSpPr>
            <p:nvPr/>
          </p:nvSpPr>
          <p:spPr bwMode="auto">
            <a:xfrm>
              <a:off x="5824538" y="18891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399" name="Line 195">
              <a:extLst>
                <a:ext uri="{FF2B5EF4-FFF2-40B4-BE49-F238E27FC236}">
                  <a16:creationId xmlns:a16="http://schemas.microsoft.com/office/drawing/2014/main" id="{41E6FC74-5B52-476B-99BC-634EFE46BA15}"/>
                </a:ext>
              </a:extLst>
            </p:cNvPr>
            <p:cNvSpPr>
              <a:spLocks noChangeShapeType="1"/>
            </p:cNvSpPr>
            <p:nvPr/>
          </p:nvSpPr>
          <p:spPr bwMode="auto">
            <a:xfrm>
              <a:off x="5845176" y="1866900"/>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0" name="Line 196">
              <a:extLst>
                <a:ext uri="{FF2B5EF4-FFF2-40B4-BE49-F238E27FC236}">
                  <a16:creationId xmlns:a16="http://schemas.microsoft.com/office/drawing/2014/main" id="{12119988-9D1B-498B-B478-34BE5D3E7508}"/>
                </a:ext>
              </a:extLst>
            </p:cNvPr>
            <p:cNvSpPr>
              <a:spLocks noChangeShapeType="1"/>
            </p:cNvSpPr>
            <p:nvPr/>
          </p:nvSpPr>
          <p:spPr bwMode="auto">
            <a:xfrm>
              <a:off x="5835651" y="19161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1" name="Line 197">
              <a:extLst>
                <a:ext uri="{FF2B5EF4-FFF2-40B4-BE49-F238E27FC236}">
                  <a16:creationId xmlns:a16="http://schemas.microsoft.com/office/drawing/2014/main" id="{AA019863-36B9-4088-98B5-C5976E2AA82B}"/>
                </a:ext>
              </a:extLst>
            </p:cNvPr>
            <p:cNvSpPr>
              <a:spLocks noChangeShapeType="1"/>
            </p:cNvSpPr>
            <p:nvPr/>
          </p:nvSpPr>
          <p:spPr bwMode="auto">
            <a:xfrm>
              <a:off x="5857876" y="18954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2" name="Line 198">
              <a:extLst>
                <a:ext uri="{FF2B5EF4-FFF2-40B4-BE49-F238E27FC236}">
                  <a16:creationId xmlns:a16="http://schemas.microsoft.com/office/drawing/2014/main" id="{BE53B708-20D1-458B-AB3A-FF40B3735D4D}"/>
                </a:ext>
              </a:extLst>
            </p:cNvPr>
            <p:cNvSpPr>
              <a:spLocks noChangeShapeType="1"/>
            </p:cNvSpPr>
            <p:nvPr/>
          </p:nvSpPr>
          <p:spPr bwMode="auto">
            <a:xfrm>
              <a:off x="5884863" y="19161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3" name="Line 199">
              <a:extLst>
                <a:ext uri="{FF2B5EF4-FFF2-40B4-BE49-F238E27FC236}">
                  <a16:creationId xmlns:a16="http://schemas.microsoft.com/office/drawing/2014/main" id="{A545B7C5-6D40-4B24-9A99-6D9419E0A5D8}"/>
                </a:ext>
              </a:extLst>
            </p:cNvPr>
            <p:cNvSpPr>
              <a:spLocks noChangeShapeType="1"/>
            </p:cNvSpPr>
            <p:nvPr/>
          </p:nvSpPr>
          <p:spPr bwMode="auto">
            <a:xfrm>
              <a:off x="5907088" y="18954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4" name="Line 200">
              <a:extLst>
                <a:ext uri="{FF2B5EF4-FFF2-40B4-BE49-F238E27FC236}">
                  <a16:creationId xmlns:a16="http://schemas.microsoft.com/office/drawing/2014/main" id="{3A5FDE51-CD41-490E-B987-E505A4C373FA}"/>
                </a:ext>
              </a:extLst>
            </p:cNvPr>
            <p:cNvSpPr>
              <a:spLocks noChangeShapeType="1"/>
            </p:cNvSpPr>
            <p:nvPr/>
          </p:nvSpPr>
          <p:spPr bwMode="auto">
            <a:xfrm>
              <a:off x="5957888" y="19161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5" name="Line 201">
              <a:extLst>
                <a:ext uri="{FF2B5EF4-FFF2-40B4-BE49-F238E27FC236}">
                  <a16:creationId xmlns:a16="http://schemas.microsoft.com/office/drawing/2014/main" id="{D4E34C55-A04F-4534-9C88-4FB8F9B0557F}"/>
                </a:ext>
              </a:extLst>
            </p:cNvPr>
            <p:cNvSpPr>
              <a:spLocks noChangeShapeType="1"/>
            </p:cNvSpPr>
            <p:nvPr/>
          </p:nvSpPr>
          <p:spPr bwMode="auto">
            <a:xfrm>
              <a:off x="5978526" y="18954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6" name="Line 202">
              <a:extLst>
                <a:ext uri="{FF2B5EF4-FFF2-40B4-BE49-F238E27FC236}">
                  <a16:creationId xmlns:a16="http://schemas.microsoft.com/office/drawing/2014/main" id="{470BF64E-060F-4EFD-B014-A0D1834EB94A}"/>
                </a:ext>
              </a:extLst>
            </p:cNvPr>
            <p:cNvSpPr>
              <a:spLocks noChangeShapeType="1"/>
            </p:cNvSpPr>
            <p:nvPr/>
          </p:nvSpPr>
          <p:spPr bwMode="auto">
            <a:xfrm>
              <a:off x="5988051" y="1916113"/>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7" name="Line 203">
              <a:extLst>
                <a:ext uri="{FF2B5EF4-FFF2-40B4-BE49-F238E27FC236}">
                  <a16:creationId xmlns:a16="http://schemas.microsoft.com/office/drawing/2014/main" id="{C8BD16F1-F89E-4B42-9B99-D2421874025C}"/>
                </a:ext>
              </a:extLst>
            </p:cNvPr>
            <p:cNvSpPr>
              <a:spLocks noChangeShapeType="1"/>
            </p:cNvSpPr>
            <p:nvPr/>
          </p:nvSpPr>
          <p:spPr bwMode="auto">
            <a:xfrm>
              <a:off x="6007101" y="18954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8" name="Line 204">
              <a:extLst>
                <a:ext uri="{FF2B5EF4-FFF2-40B4-BE49-F238E27FC236}">
                  <a16:creationId xmlns:a16="http://schemas.microsoft.com/office/drawing/2014/main" id="{4AB20567-8ACB-4E00-8215-196888F680C9}"/>
                </a:ext>
              </a:extLst>
            </p:cNvPr>
            <p:cNvSpPr>
              <a:spLocks noChangeShapeType="1"/>
            </p:cNvSpPr>
            <p:nvPr/>
          </p:nvSpPr>
          <p:spPr bwMode="auto">
            <a:xfrm>
              <a:off x="6049963"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09" name="Line 206">
              <a:extLst>
                <a:ext uri="{FF2B5EF4-FFF2-40B4-BE49-F238E27FC236}">
                  <a16:creationId xmlns:a16="http://schemas.microsoft.com/office/drawing/2014/main" id="{B8E7E33C-C879-445D-AFA3-0001194A1284}"/>
                </a:ext>
              </a:extLst>
            </p:cNvPr>
            <p:cNvSpPr>
              <a:spLocks noChangeShapeType="1"/>
            </p:cNvSpPr>
            <p:nvPr/>
          </p:nvSpPr>
          <p:spPr bwMode="auto">
            <a:xfrm>
              <a:off x="6072188"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0" name="Line 207">
              <a:extLst>
                <a:ext uri="{FF2B5EF4-FFF2-40B4-BE49-F238E27FC236}">
                  <a16:creationId xmlns:a16="http://schemas.microsoft.com/office/drawing/2014/main" id="{04FAD2CB-AEA4-4EC6-A579-6FAB6E81423A}"/>
                </a:ext>
              </a:extLst>
            </p:cNvPr>
            <p:cNvSpPr>
              <a:spLocks noChangeShapeType="1"/>
            </p:cNvSpPr>
            <p:nvPr/>
          </p:nvSpPr>
          <p:spPr bwMode="auto">
            <a:xfrm>
              <a:off x="607218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1" name="Line 208">
              <a:extLst>
                <a:ext uri="{FF2B5EF4-FFF2-40B4-BE49-F238E27FC236}">
                  <a16:creationId xmlns:a16="http://schemas.microsoft.com/office/drawing/2014/main" id="{C8554ACF-EC2C-4951-A60F-587EC8B4950B}"/>
                </a:ext>
              </a:extLst>
            </p:cNvPr>
            <p:cNvSpPr>
              <a:spLocks noChangeShapeType="1"/>
            </p:cNvSpPr>
            <p:nvPr/>
          </p:nvSpPr>
          <p:spPr bwMode="auto">
            <a:xfrm>
              <a:off x="6092826"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2" name="Line 209">
              <a:extLst>
                <a:ext uri="{FF2B5EF4-FFF2-40B4-BE49-F238E27FC236}">
                  <a16:creationId xmlns:a16="http://schemas.microsoft.com/office/drawing/2014/main" id="{44BF2065-422A-4952-8E20-2A6AC7727448}"/>
                </a:ext>
              </a:extLst>
            </p:cNvPr>
            <p:cNvSpPr>
              <a:spLocks noChangeShapeType="1"/>
            </p:cNvSpPr>
            <p:nvPr/>
          </p:nvSpPr>
          <p:spPr bwMode="auto">
            <a:xfrm>
              <a:off x="6088063" y="1978025"/>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3" name="Line 210">
              <a:extLst>
                <a:ext uri="{FF2B5EF4-FFF2-40B4-BE49-F238E27FC236}">
                  <a16:creationId xmlns:a16="http://schemas.microsoft.com/office/drawing/2014/main" id="{8EF0B90C-2F4B-47E0-9171-7059941EF058}"/>
                </a:ext>
              </a:extLst>
            </p:cNvPr>
            <p:cNvSpPr>
              <a:spLocks noChangeShapeType="1"/>
            </p:cNvSpPr>
            <p:nvPr/>
          </p:nvSpPr>
          <p:spPr bwMode="auto">
            <a:xfrm>
              <a:off x="610711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4" name="Line 211">
              <a:extLst>
                <a:ext uri="{FF2B5EF4-FFF2-40B4-BE49-F238E27FC236}">
                  <a16:creationId xmlns:a16="http://schemas.microsoft.com/office/drawing/2014/main" id="{77A152EC-A587-4007-A373-B40477866F1E}"/>
                </a:ext>
              </a:extLst>
            </p:cNvPr>
            <p:cNvSpPr>
              <a:spLocks noChangeShapeType="1"/>
            </p:cNvSpPr>
            <p:nvPr/>
          </p:nvSpPr>
          <p:spPr bwMode="auto">
            <a:xfrm>
              <a:off x="6102351" y="19780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5" name="Line 212">
              <a:extLst>
                <a:ext uri="{FF2B5EF4-FFF2-40B4-BE49-F238E27FC236}">
                  <a16:creationId xmlns:a16="http://schemas.microsoft.com/office/drawing/2014/main" id="{54A9C01B-0DF9-47A3-8B57-AC7E11545827}"/>
                </a:ext>
              </a:extLst>
            </p:cNvPr>
            <p:cNvSpPr>
              <a:spLocks noChangeShapeType="1"/>
            </p:cNvSpPr>
            <p:nvPr/>
          </p:nvSpPr>
          <p:spPr bwMode="auto">
            <a:xfrm>
              <a:off x="6122988"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6" name="Line 213">
              <a:extLst>
                <a:ext uri="{FF2B5EF4-FFF2-40B4-BE49-F238E27FC236}">
                  <a16:creationId xmlns:a16="http://schemas.microsoft.com/office/drawing/2014/main" id="{6CC4CC6C-82B6-4A59-AEEC-8A53F2D48BFF}"/>
                </a:ext>
              </a:extLst>
            </p:cNvPr>
            <p:cNvSpPr>
              <a:spLocks noChangeShapeType="1"/>
            </p:cNvSpPr>
            <p:nvPr/>
          </p:nvSpPr>
          <p:spPr bwMode="auto">
            <a:xfrm>
              <a:off x="610393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7" name="Line 214">
              <a:extLst>
                <a:ext uri="{FF2B5EF4-FFF2-40B4-BE49-F238E27FC236}">
                  <a16:creationId xmlns:a16="http://schemas.microsoft.com/office/drawing/2014/main" id="{29F457CB-94A7-4670-8884-713A94C607B1}"/>
                </a:ext>
              </a:extLst>
            </p:cNvPr>
            <p:cNvSpPr>
              <a:spLocks noChangeShapeType="1"/>
            </p:cNvSpPr>
            <p:nvPr/>
          </p:nvSpPr>
          <p:spPr bwMode="auto">
            <a:xfrm>
              <a:off x="612616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8" name="Line 215">
              <a:extLst>
                <a:ext uri="{FF2B5EF4-FFF2-40B4-BE49-F238E27FC236}">
                  <a16:creationId xmlns:a16="http://schemas.microsoft.com/office/drawing/2014/main" id="{35744BD5-FD5D-49AA-B628-CF79C5697F96}"/>
                </a:ext>
              </a:extLst>
            </p:cNvPr>
            <p:cNvSpPr>
              <a:spLocks noChangeShapeType="1"/>
            </p:cNvSpPr>
            <p:nvPr/>
          </p:nvSpPr>
          <p:spPr bwMode="auto">
            <a:xfrm>
              <a:off x="6199188" y="1978025"/>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19" name="Line 216">
              <a:extLst>
                <a:ext uri="{FF2B5EF4-FFF2-40B4-BE49-F238E27FC236}">
                  <a16:creationId xmlns:a16="http://schemas.microsoft.com/office/drawing/2014/main" id="{A8ED264B-E406-43F6-A8C0-09C2D1E6C5A1}"/>
                </a:ext>
              </a:extLst>
            </p:cNvPr>
            <p:cNvSpPr>
              <a:spLocks noChangeShapeType="1"/>
            </p:cNvSpPr>
            <p:nvPr/>
          </p:nvSpPr>
          <p:spPr bwMode="auto">
            <a:xfrm>
              <a:off x="6219826"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0" name="Line 217">
              <a:extLst>
                <a:ext uri="{FF2B5EF4-FFF2-40B4-BE49-F238E27FC236}">
                  <a16:creationId xmlns:a16="http://schemas.microsoft.com/office/drawing/2014/main" id="{0AED337F-71E2-48AD-B0C5-8AF70365A49A}"/>
                </a:ext>
              </a:extLst>
            </p:cNvPr>
            <p:cNvSpPr>
              <a:spLocks noChangeShapeType="1"/>
            </p:cNvSpPr>
            <p:nvPr/>
          </p:nvSpPr>
          <p:spPr bwMode="auto">
            <a:xfrm>
              <a:off x="6200776"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1" name="Line 218">
              <a:extLst>
                <a:ext uri="{FF2B5EF4-FFF2-40B4-BE49-F238E27FC236}">
                  <a16:creationId xmlns:a16="http://schemas.microsoft.com/office/drawing/2014/main" id="{3DEFBB0E-8DAE-409B-9645-695F2426C121}"/>
                </a:ext>
              </a:extLst>
            </p:cNvPr>
            <p:cNvSpPr>
              <a:spLocks noChangeShapeType="1"/>
            </p:cNvSpPr>
            <p:nvPr/>
          </p:nvSpPr>
          <p:spPr bwMode="auto">
            <a:xfrm>
              <a:off x="6223001"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2" name="Line 219">
              <a:extLst>
                <a:ext uri="{FF2B5EF4-FFF2-40B4-BE49-F238E27FC236}">
                  <a16:creationId xmlns:a16="http://schemas.microsoft.com/office/drawing/2014/main" id="{D85F37D1-472F-410E-8B45-407BE9A5FD87}"/>
                </a:ext>
              </a:extLst>
            </p:cNvPr>
            <p:cNvSpPr>
              <a:spLocks noChangeShapeType="1"/>
            </p:cNvSpPr>
            <p:nvPr/>
          </p:nvSpPr>
          <p:spPr bwMode="auto">
            <a:xfrm>
              <a:off x="6238876"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3" name="Line 220">
              <a:extLst>
                <a:ext uri="{FF2B5EF4-FFF2-40B4-BE49-F238E27FC236}">
                  <a16:creationId xmlns:a16="http://schemas.microsoft.com/office/drawing/2014/main" id="{B43EBA7C-842B-408E-A534-9199DE9EEA1F}"/>
                </a:ext>
              </a:extLst>
            </p:cNvPr>
            <p:cNvSpPr>
              <a:spLocks noChangeShapeType="1"/>
            </p:cNvSpPr>
            <p:nvPr/>
          </p:nvSpPr>
          <p:spPr bwMode="auto">
            <a:xfrm>
              <a:off x="6261101"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4" name="Line 221">
              <a:extLst>
                <a:ext uri="{FF2B5EF4-FFF2-40B4-BE49-F238E27FC236}">
                  <a16:creationId xmlns:a16="http://schemas.microsoft.com/office/drawing/2014/main" id="{D3A03182-C486-40FC-B026-880A49173D97}"/>
                </a:ext>
              </a:extLst>
            </p:cNvPr>
            <p:cNvSpPr>
              <a:spLocks noChangeShapeType="1"/>
            </p:cNvSpPr>
            <p:nvPr/>
          </p:nvSpPr>
          <p:spPr bwMode="auto">
            <a:xfrm>
              <a:off x="5429251" y="183673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5" name="Line 222">
              <a:extLst>
                <a:ext uri="{FF2B5EF4-FFF2-40B4-BE49-F238E27FC236}">
                  <a16:creationId xmlns:a16="http://schemas.microsoft.com/office/drawing/2014/main" id="{B82808CD-0B5D-4E40-8698-E02158E27EE4}"/>
                </a:ext>
              </a:extLst>
            </p:cNvPr>
            <p:cNvSpPr>
              <a:spLocks noChangeShapeType="1"/>
            </p:cNvSpPr>
            <p:nvPr/>
          </p:nvSpPr>
          <p:spPr bwMode="auto">
            <a:xfrm>
              <a:off x="5449888"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6" name="Line 223">
              <a:extLst>
                <a:ext uri="{FF2B5EF4-FFF2-40B4-BE49-F238E27FC236}">
                  <a16:creationId xmlns:a16="http://schemas.microsoft.com/office/drawing/2014/main" id="{7DE568CE-296A-4FE2-90BC-6BED07A40594}"/>
                </a:ext>
              </a:extLst>
            </p:cNvPr>
            <p:cNvSpPr>
              <a:spLocks noChangeShapeType="1"/>
            </p:cNvSpPr>
            <p:nvPr/>
          </p:nvSpPr>
          <p:spPr bwMode="auto">
            <a:xfrm>
              <a:off x="5435601" y="183673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7" name="Line 224">
              <a:extLst>
                <a:ext uri="{FF2B5EF4-FFF2-40B4-BE49-F238E27FC236}">
                  <a16:creationId xmlns:a16="http://schemas.microsoft.com/office/drawing/2014/main" id="{4BEF721F-74D7-4001-9B52-C0470B50B0AF}"/>
                </a:ext>
              </a:extLst>
            </p:cNvPr>
            <p:cNvSpPr>
              <a:spLocks noChangeShapeType="1"/>
            </p:cNvSpPr>
            <p:nvPr/>
          </p:nvSpPr>
          <p:spPr bwMode="auto">
            <a:xfrm>
              <a:off x="5457826"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8" name="Line 225">
              <a:extLst>
                <a:ext uri="{FF2B5EF4-FFF2-40B4-BE49-F238E27FC236}">
                  <a16:creationId xmlns:a16="http://schemas.microsoft.com/office/drawing/2014/main" id="{59A1A9AA-CF34-4B59-8399-F48561DFD4C8}"/>
                </a:ext>
              </a:extLst>
            </p:cNvPr>
            <p:cNvSpPr>
              <a:spLocks noChangeShapeType="1"/>
            </p:cNvSpPr>
            <p:nvPr/>
          </p:nvSpPr>
          <p:spPr bwMode="auto">
            <a:xfrm>
              <a:off x="5492751"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29" name="Line 226">
              <a:extLst>
                <a:ext uri="{FF2B5EF4-FFF2-40B4-BE49-F238E27FC236}">
                  <a16:creationId xmlns:a16="http://schemas.microsoft.com/office/drawing/2014/main" id="{B6B7DA69-97B5-4499-B033-9EDCD18707AE}"/>
                </a:ext>
              </a:extLst>
            </p:cNvPr>
            <p:cNvSpPr>
              <a:spLocks noChangeShapeType="1"/>
            </p:cNvSpPr>
            <p:nvPr/>
          </p:nvSpPr>
          <p:spPr bwMode="auto">
            <a:xfrm>
              <a:off x="5514976"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0" name="Line 227">
              <a:extLst>
                <a:ext uri="{FF2B5EF4-FFF2-40B4-BE49-F238E27FC236}">
                  <a16:creationId xmlns:a16="http://schemas.microsoft.com/office/drawing/2014/main" id="{CF275373-96DA-4083-A18B-6FB552FCB6E7}"/>
                </a:ext>
              </a:extLst>
            </p:cNvPr>
            <p:cNvSpPr>
              <a:spLocks noChangeShapeType="1"/>
            </p:cNvSpPr>
            <p:nvPr/>
          </p:nvSpPr>
          <p:spPr bwMode="auto">
            <a:xfrm>
              <a:off x="5507038" y="1836738"/>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1" name="Line 228">
              <a:extLst>
                <a:ext uri="{FF2B5EF4-FFF2-40B4-BE49-F238E27FC236}">
                  <a16:creationId xmlns:a16="http://schemas.microsoft.com/office/drawing/2014/main" id="{7F58C89D-BE2A-46EB-9220-7D883FBD4B7A}"/>
                </a:ext>
              </a:extLst>
            </p:cNvPr>
            <p:cNvSpPr>
              <a:spLocks noChangeShapeType="1"/>
            </p:cNvSpPr>
            <p:nvPr/>
          </p:nvSpPr>
          <p:spPr bwMode="auto">
            <a:xfrm>
              <a:off x="5527676" y="18129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2" name="Line 229">
              <a:extLst>
                <a:ext uri="{FF2B5EF4-FFF2-40B4-BE49-F238E27FC236}">
                  <a16:creationId xmlns:a16="http://schemas.microsoft.com/office/drawing/2014/main" id="{AD5AB96D-4D48-486D-AF07-26977AC7A85A}"/>
                </a:ext>
              </a:extLst>
            </p:cNvPr>
            <p:cNvSpPr>
              <a:spLocks noChangeShapeType="1"/>
            </p:cNvSpPr>
            <p:nvPr/>
          </p:nvSpPr>
          <p:spPr bwMode="auto">
            <a:xfrm>
              <a:off x="5537201" y="18526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3" name="Line 230">
              <a:extLst>
                <a:ext uri="{FF2B5EF4-FFF2-40B4-BE49-F238E27FC236}">
                  <a16:creationId xmlns:a16="http://schemas.microsoft.com/office/drawing/2014/main" id="{047FFCE5-27A5-4EC1-8009-B5D3176E53B7}"/>
                </a:ext>
              </a:extLst>
            </p:cNvPr>
            <p:cNvSpPr>
              <a:spLocks noChangeShapeType="1"/>
            </p:cNvSpPr>
            <p:nvPr/>
          </p:nvSpPr>
          <p:spPr bwMode="auto">
            <a:xfrm>
              <a:off x="5557838" y="18319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4" name="Line 231">
              <a:extLst>
                <a:ext uri="{FF2B5EF4-FFF2-40B4-BE49-F238E27FC236}">
                  <a16:creationId xmlns:a16="http://schemas.microsoft.com/office/drawing/2014/main" id="{DFAA1832-493F-4DC8-B9A5-9400EA0D8ED0}"/>
                </a:ext>
              </a:extLst>
            </p:cNvPr>
            <p:cNvSpPr>
              <a:spLocks noChangeShapeType="1"/>
            </p:cNvSpPr>
            <p:nvPr/>
          </p:nvSpPr>
          <p:spPr bwMode="auto">
            <a:xfrm>
              <a:off x="5551488" y="18526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5" name="Line 232">
              <a:extLst>
                <a:ext uri="{FF2B5EF4-FFF2-40B4-BE49-F238E27FC236}">
                  <a16:creationId xmlns:a16="http://schemas.microsoft.com/office/drawing/2014/main" id="{ED7BC789-079F-4F5D-BD43-352927F3A5AC}"/>
                </a:ext>
              </a:extLst>
            </p:cNvPr>
            <p:cNvSpPr>
              <a:spLocks noChangeShapeType="1"/>
            </p:cNvSpPr>
            <p:nvPr/>
          </p:nvSpPr>
          <p:spPr bwMode="auto">
            <a:xfrm>
              <a:off x="5572126" y="1831975"/>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6" name="Line 233">
              <a:extLst>
                <a:ext uri="{FF2B5EF4-FFF2-40B4-BE49-F238E27FC236}">
                  <a16:creationId xmlns:a16="http://schemas.microsoft.com/office/drawing/2014/main" id="{B2F573A7-A48F-42D0-9CB9-966D6C3E31AB}"/>
                </a:ext>
              </a:extLst>
            </p:cNvPr>
            <p:cNvSpPr>
              <a:spLocks noChangeShapeType="1"/>
            </p:cNvSpPr>
            <p:nvPr/>
          </p:nvSpPr>
          <p:spPr bwMode="auto">
            <a:xfrm>
              <a:off x="5745163" y="1871663"/>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7" name="Line 234">
              <a:extLst>
                <a:ext uri="{FF2B5EF4-FFF2-40B4-BE49-F238E27FC236}">
                  <a16:creationId xmlns:a16="http://schemas.microsoft.com/office/drawing/2014/main" id="{B79800F8-C3C2-49ED-800F-09CE4A4CC163}"/>
                </a:ext>
              </a:extLst>
            </p:cNvPr>
            <p:cNvSpPr>
              <a:spLocks noChangeShapeType="1"/>
            </p:cNvSpPr>
            <p:nvPr/>
          </p:nvSpPr>
          <p:spPr bwMode="auto">
            <a:xfrm>
              <a:off x="5764213" y="18510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8" name="Line 235">
              <a:extLst>
                <a:ext uri="{FF2B5EF4-FFF2-40B4-BE49-F238E27FC236}">
                  <a16:creationId xmlns:a16="http://schemas.microsoft.com/office/drawing/2014/main" id="{70481EA8-A5BB-4596-986A-DD97725E8719}"/>
                </a:ext>
              </a:extLst>
            </p:cNvPr>
            <p:cNvSpPr>
              <a:spLocks noChangeShapeType="1"/>
            </p:cNvSpPr>
            <p:nvPr/>
          </p:nvSpPr>
          <p:spPr bwMode="auto">
            <a:xfrm>
              <a:off x="5749926" y="187166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39" name="Line 236">
              <a:extLst>
                <a:ext uri="{FF2B5EF4-FFF2-40B4-BE49-F238E27FC236}">
                  <a16:creationId xmlns:a16="http://schemas.microsoft.com/office/drawing/2014/main" id="{5E9172BD-47CA-49A5-AF65-9D1263A5288E}"/>
                </a:ext>
              </a:extLst>
            </p:cNvPr>
            <p:cNvSpPr>
              <a:spLocks noChangeShapeType="1"/>
            </p:cNvSpPr>
            <p:nvPr/>
          </p:nvSpPr>
          <p:spPr bwMode="auto">
            <a:xfrm>
              <a:off x="5770563" y="185102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0" name="Line 237">
              <a:extLst>
                <a:ext uri="{FF2B5EF4-FFF2-40B4-BE49-F238E27FC236}">
                  <a16:creationId xmlns:a16="http://schemas.microsoft.com/office/drawing/2014/main" id="{B6A8C9B6-6AF9-46FB-8361-57D3F467AC61}"/>
                </a:ext>
              </a:extLst>
            </p:cNvPr>
            <p:cNvSpPr>
              <a:spLocks noChangeShapeType="1"/>
            </p:cNvSpPr>
            <p:nvPr/>
          </p:nvSpPr>
          <p:spPr bwMode="auto">
            <a:xfrm>
              <a:off x="6348413"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1" name="Line 238">
              <a:extLst>
                <a:ext uri="{FF2B5EF4-FFF2-40B4-BE49-F238E27FC236}">
                  <a16:creationId xmlns:a16="http://schemas.microsoft.com/office/drawing/2014/main" id="{BE3A96F2-13DA-4AC0-BF50-3A5396C29FD1}"/>
                </a:ext>
              </a:extLst>
            </p:cNvPr>
            <p:cNvSpPr>
              <a:spLocks noChangeShapeType="1"/>
            </p:cNvSpPr>
            <p:nvPr/>
          </p:nvSpPr>
          <p:spPr bwMode="auto">
            <a:xfrm>
              <a:off x="6370638"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2" name="Line 239">
              <a:extLst>
                <a:ext uri="{FF2B5EF4-FFF2-40B4-BE49-F238E27FC236}">
                  <a16:creationId xmlns:a16="http://schemas.microsoft.com/office/drawing/2014/main" id="{102B56F9-BA12-4F74-9D16-768DEC75220D}"/>
                </a:ext>
              </a:extLst>
            </p:cNvPr>
            <p:cNvSpPr>
              <a:spLocks noChangeShapeType="1"/>
            </p:cNvSpPr>
            <p:nvPr/>
          </p:nvSpPr>
          <p:spPr bwMode="auto">
            <a:xfrm>
              <a:off x="6354763"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3" name="Line 240">
              <a:extLst>
                <a:ext uri="{FF2B5EF4-FFF2-40B4-BE49-F238E27FC236}">
                  <a16:creationId xmlns:a16="http://schemas.microsoft.com/office/drawing/2014/main" id="{512031FF-26E0-473B-AFB4-FE882544E18D}"/>
                </a:ext>
              </a:extLst>
            </p:cNvPr>
            <p:cNvSpPr>
              <a:spLocks noChangeShapeType="1"/>
            </p:cNvSpPr>
            <p:nvPr/>
          </p:nvSpPr>
          <p:spPr bwMode="auto">
            <a:xfrm>
              <a:off x="6375401"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4" name="Line 241">
              <a:extLst>
                <a:ext uri="{FF2B5EF4-FFF2-40B4-BE49-F238E27FC236}">
                  <a16:creationId xmlns:a16="http://schemas.microsoft.com/office/drawing/2014/main" id="{13DD5B67-31ED-41CA-A9E0-FDFFC8E05EA6}"/>
                </a:ext>
              </a:extLst>
            </p:cNvPr>
            <p:cNvSpPr>
              <a:spLocks noChangeShapeType="1"/>
            </p:cNvSpPr>
            <p:nvPr/>
          </p:nvSpPr>
          <p:spPr bwMode="auto">
            <a:xfrm>
              <a:off x="6359526"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5" name="Line 242">
              <a:extLst>
                <a:ext uri="{FF2B5EF4-FFF2-40B4-BE49-F238E27FC236}">
                  <a16:creationId xmlns:a16="http://schemas.microsoft.com/office/drawing/2014/main" id="{F1F86704-2C8D-4536-90CD-AF72083D0D27}"/>
                </a:ext>
              </a:extLst>
            </p:cNvPr>
            <p:cNvSpPr>
              <a:spLocks noChangeShapeType="1"/>
            </p:cNvSpPr>
            <p:nvPr/>
          </p:nvSpPr>
          <p:spPr bwMode="auto">
            <a:xfrm>
              <a:off x="638016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6" name="Line 243">
              <a:extLst>
                <a:ext uri="{FF2B5EF4-FFF2-40B4-BE49-F238E27FC236}">
                  <a16:creationId xmlns:a16="http://schemas.microsoft.com/office/drawing/2014/main" id="{B0C5970E-B946-419A-8F80-2E9A1376ED61}"/>
                </a:ext>
              </a:extLst>
            </p:cNvPr>
            <p:cNvSpPr>
              <a:spLocks noChangeShapeType="1"/>
            </p:cNvSpPr>
            <p:nvPr/>
          </p:nvSpPr>
          <p:spPr bwMode="auto">
            <a:xfrm>
              <a:off x="6365876"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7" name="Line 244">
              <a:extLst>
                <a:ext uri="{FF2B5EF4-FFF2-40B4-BE49-F238E27FC236}">
                  <a16:creationId xmlns:a16="http://schemas.microsoft.com/office/drawing/2014/main" id="{9F731989-75A5-458F-A4E0-844A1E971974}"/>
                </a:ext>
              </a:extLst>
            </p:cNvPr>
            <p:cNvSpPr>
              <a:spLocks noChangeShapeType="1"/>
            </p:cNvSpPr>
            <p:nvPr/>
          </p:nvSpPr>
          <p:spPr bwMode="auto">
            <a:xfrm>
              <a:off x="638651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8" name="Line 245">
              <a:extLst>
                <a:ext uri="{FF2B5EF4-FFF2-40B4-BE49-F238E27FC236}">
                  <a16:creationId xmlns:a16="http://schemas.microsoft.com/office/drawing/2014/main" id="{4C75F645-8F77-41BD-9343-09D49CF845CC}"/>
                </a:ext>
              </a:extLst>
            </p:cNvPr>
            <p:cNvSpPr>
              <a:spLocks noChangeShapeType="1"/>
            </p:cNvSpPr>
            <p:nvPr/>
          </p:nvSpPr>
          <p:spPr bwMode="auto">
            <a:xfrm>
              <a:off x="6321426" y="1978025"/>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49" name="Line 246">
              <a:extLst>
                <a:ext uri="{FF2B5EF4-FFF2-40B4-BE49-F238E27FC236}">
                  <a16:creationId xmlns:a16="http://schemas.microsoft.com/office/drawing/2014/main" id="{C4251AA3-3EC3-47D8-BE15-314C6801CC99}"/>
                </a:ext>
              </a:extLst>
            </p:cNvPr>
            <p:cNvSpPr>
              <a:spLocks noChangeShapeType="1"/>
            </p:cNvSpPr>
            <p:nvPr/>
          </p:nvSpPr>
          <p:spPr bwMode="auto">
            <a:xfrm>
              <a:off x="634206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0" name="Line 247">
              <a:extLst>
                <a:ext uri="{FF2B5EF4-FFF2-40B4-BE49-F238E27FC236}">
                  <a16:creationId xmlns:a16="http://schemas.microsoft.com/office/drawing/2014/main" id="{AD1D221D-57ED-4F97-BC5F-9CF4B96126EC}"/>
                </a:ext>
              </a:extLst>
            </p:cNvPr>
            <p:cNvSpPr>
              <a:spLocks noChangeShapeType="1"/>
            </p:cNvSpPr>
            <p:nvPr/>
          </p:nvSpPr>
          <p:spPr bwMode="auto">
            <a:xfrm>
              <a:off x="632618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1" name="Line 248">
              <a:extLst>
                <a:ext uri="{FF2B5EF4-FFF2-40B4-BE49-F238E27FC236}">
                  <a16:creationId xmlns:a16="http://schemas.microsoft.com/office/drawing/2014/main" id="{F7C9F6D9-CED6-4582-BBAF-3C8F8A4C5385}"/>
                </a:ext>
              </a:extLst>
            </p:cNvPr>
            <p:cNvSpPr>
              <a:spLocks noChangeShapeType="1"/>
            </p:cNvSpPr>
            <p:nvPr/>
          </p:nvSpPr>
          <p:spPr bwMode="auto">
            <a:xfrm>
              <a:off x="6346826"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2" name="Line 249">
              <a:extLst>
                <a:ext uri="{FF2B5EF4-FFF2-40B4-BE49-F238E27FC236}">
                  <a16:creationId xmlns:a16="http://schemas.microsoft.com/office/drawing/2014/main" id="{2F5C1D5A-6774-4ED0-9A98-E21EB1909D40}"/>
                </a:ext>
              </a:extLst>
            </p:cNvPr>
            <p:cNvSpPr>
              <a:spLocks noChangeShapeType="1"/>
            </p:cNvSpPr>
            <p:nvPr/>
          </p:nvSpPr>
          <p:spPr bwMode="auto">
            <a:xfrm>
              <a:off x="633253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3" name="Line 250">
              <a:extLst>
                <a:ext uri="{FF2B5EF4-FFF2-40B4-BE49-F238E27FC236}">
                  <a16:creationId xmlns:a16="http://schemas.microsoft.com/office/drawing/2014/main" id="{0BCCF2B7-EFCC-43A1-8D46-07A61725BCC6}"/>
                </a:ext>
              </a:extLst>
            </p:cNvPr>
            <p:cNvSpPr>
              <a:spLocks noChangeShapeType="1"/>
            </p:cNvSpPr>
            <p:nvPr/>
          </p:nvSpPr>
          <p:spPr bwMode="auto">
            <a:xfrm>
              <a:off x="635476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4" name="Line 251">
              <a:extLst>
                <a:ext uri="{FF2B5EF4-FFF2-40B4-BE49-F238E27FC236}">
                  <a16:creationId xmlns:a16="http://schemas.microsoft.com/office/drawing/2014/main" id="{2997BCCD-B72E-4DDE-9A72-D25EC828AB5A}"/>
                </a:ext>
              </a:extLst>
            </p:cNvPr>
            <p:cNvSpPr>
              <a:spLocks noChangeShapeType="1"/>
            </p:cNvSpPr>
            <p:nvPr/>
          </p:nvSpPr>
          <p:spPr bwMode="auto">
            <a:xfrm>
              <a:off x="637063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5" name="Line 252">
              <a:extLst>
                <a:ext uri="{FF2B5EF4-FFF2-40B4-BE49-F238E27FC236}">
                  <a16:creationId xmlns:a16="http://schemas.microsoft.com/office/drawing/2014/main" id="{E66221D4-A1BA-47A5-8EE5-DE3184E44F54}"/>
                </a:ext>
              </a:extLst>
            </p:cNvPr>
            <p:cNvSpPr>
              <a:spLocks noChangeShapeType="1"/>
            </p:cNvSpPr>
            <p:nvPr/>
          </p:nvSpPr>
          <p:spPr bwMode="auto">
            <a:xfrm>
              <a:off x="6391276"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6" name="Line 253">
              <a:extLst>
                <a:ext uri="{FF2B5EF4-FFF2-40B4-BE49-F238E27FC236}">
                  <a16:creationId xmlns:a16="http://schemas.microsoft.com/office/drawing/2014/main" id="{77A44973-8496-4626-9D28-B781CFC99619}"/>
                </a:ext>
              </a:extLst>
            </p:cNvPr>
            <p:cNvSpPr>
              <a:spLocks noChangeShapeType="1"/>
            </p:cNvSpPr>
            <p:nvPr/>
          </p:nvSpPr>
          <p:spPr bwMode="auto">
            <a:xfrm>
              <a:off x="6376988" y="1978025"/>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7" name="Line 254">
              <a:extLst>
                <a:ext uri="{FF2B5EF4-FFF2-40B4-BE49-F238E27FC236}">
                  <a16:creationId xmlns:a16="http://schemas.microsoft.com/office/drawing/2014/main" id="{AC074182-EA57-47AD-BCB8-DC1AB31F6E33}"/>
                </a:ext>
              </a:extLst>
            </p:cNvPr>
            <p:cNvSpPr>
              <a:spLocks noChangeShapeType="1"/>
            </p:cNvSpPr>
            <p:nvPr/>
          </p:nvSpPr>
          <p:spPr bwMode="auto">
            <a:xfrm>
              <a:off x="6397626"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8" name="Line 255">
              <a:extLst>
                <a:ext uri="{FF2B5EF4-FFF2-40B4-BE49-F238E27FC236}">
                  <a16:creationId xmlns:a16="http://schemas.microsoft.com/office/drawing/2014/main" id="{58992015-0EBE-41D0-89F1-7DEA61F1698E}"/>
                </a:ext>
              </a:extLst>
            </p:cNvPr>
            <p:cNvSpPr>
              <a:spLocks noChangeShapeType="1"/>
            </p:cNvSpPr>
            <p:nvPr/>
          </p:nvSpPr>
          <p:spPr bwMode="auto">
            <a:xfrm>
              <a:off x="6380163"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59" name="Line 256">
              <a:extLst>
                <a:ext uri="{FF2B5EF4-FFF2-40B4-BE49-F238E27FC236}">
                  <a16:creationId xmlns:a16="http://schemas.microsoft.com/office/drawing/2014/main" id="{5937FEC1-29EA-4685-8872-6CEAFC932429}"/>
                </a:ext>
              </a:extLst>
            </p:cNvPr>
            <p:cNvSpPr>
              <a:spLocks noChangeShapeType="1"/>
            </p:cNvSpPr>
            <p:nvPr/>
          </p:nvSpPr>
          <p:spPr bwMode="auto">
            <a:xfrm>
              <a:off x="6400801"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0" name="Line 257">
              <a:extLst>
                <a:ext uri="{FF2B5EF4-FFF2-40B4-BE49-F238E27FC236}">
                  <a16:creationId xmlns:a16="http://schemas.microsoft.com/office/drawing/2014/main" id="{38C2C3BF-AE01-4AE8-9BC5-95AB8C18E428}"/>
                </a:ext>
              </a:extLst>
            </p:cNvPr>
            <p:cNvSpPr>
              <a:spLocks noChangeShapeType="1"/>
            </p:cNvSpPr>
            <p:nvPr/>
          </p:nvSpPr>
          <p:spPr bwMode="auto">
            <a:xfrm>
              <a:off x="6397626" y="19780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1" name="Line 258">
              <a:extLst>
                <a:ext uri="{FF2B5EF4-FFF2-40B4-BE49-F238E27FC236}">
                  <a16:creationId xmlns:a16="http://schemas.microsoft.com/office/drawing/2014/main" id="{E86966A9-637E-4021-A280-FBF49FD8BAB3}"/>
                </a:ext>
              </a:extLst>
            </p:cNvPr>
            <p:cNvSpPr>
              <a:spLocks noChangeShapeType="1"/>
            </p:cNvSpPr>
            <p:nvPr/>
          </p:nvSpPr>
          <p:spPr bwMode="auto">
            <a:xfrm>
              <a:off x="6416676"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2" name="Line 259">
              <a:extLst>
                <a:ext uri="{FF2B5EF4-FFF2-40B4-BE49-F238E27FC236}">
                  <a16:creationId xmlns:a16="http://schemas.microsoft.com/office/drawing/2014/main" id="{257C7896-747F-44C8-8361-1C8A92F3A8C7}"/>
                </a:ext>
              </a:extLst>
            </p:cNvPr>
            <p:cNvSpPr>
              <a:spLocks noChangeShapeType="1"/>
            </p:cNvSpPr>
            <p:nvPr/>
          </p:nvSpPr>
          <p:spPr bwMode="auto">
            <a:xfrm>
              <a:off x="641508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3" name="Line 260">
              <a:extLst>
                <a:ext uri="{FF2B5EF4-FFF2-40B4-BE49-F238E27FC236}">
                  <a16:creationId xmlns:a16="http://schemas.microsoft.com/office/drawing/2014/main" id="{4E6B39AB-4462-4D5A-B3AF-C8A160065332}"/>
                </a:ext>
              </a:extLst>
            </p:cNvPr>
            <p:cNvSpPr>
              <a:spLocks noChangeShapeType="1"/>
            </p:cNvSpPr>
            <p:nvPr/>
          </p:nvSpPr>
          <p:spPr bwMode="auto">
            <a:xfrm>
              <a:off x="643731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4" name="Line 261">
              <a:extLst>
                <a:ext uri="{FF2B5EF4-FFF2-40B4-BE49-F238E27FC236}">
                  <a16:creationId xmlns:a16="http://schemas.microsoft.com/office/drawing/2014/main" id="{DE3ACB07-722A-4628-86DA-B3BEBA67F473}"/>
                </a:ext>
              </a:extLst>
            </p:cNvPr>
            <p:cNvSpPr>
              <a:spLocks noChangeShapeType="1"/>
            </p:cNvSpPr>
            <p:nvPr/>
          </p:nvSpPr>
          <p:spPr bwMode="auto">
            <a:xfrm>
              <a:off x="6435726"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5" name="Line 262">
              <a:extLst>
                <a:ext uri="{FF2B5EF4-FFF2-40B4-BE49-F238E27FC236}">
                  <a16:creationId xmlns:a16="http://schemas.microsoft.com/office/drawing/2014/main" id="{359B62DD-37EB-43D7-ADC4-0F81A7627308}"/>
                </a:ext>
              </a:extLst>
            </p:cNvPr>
            <p:cNvSpPr>
              <a:spLocks noChangeShapeType="1"/>
            </p:cNvSpPr>
            <p:nvPr/>
          </p:nvSpPr>
          <p:spPr bwMode="auto">
            <a:xfrm>
              <a:off x="645636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6" name="Line 263">
              <a:extLst>
                <a:ext uri="{FF2B5EF4-FFF2-40B4-BE49-F238E27FC236}">
                  <a16:creationId xmlns:a16="http://schemas.microsoft.com/office/drawing/2014/main" id="{EE2BC99F-CD42-4D2C-8051-E2A97CDCE322}"/>
                </a:ext>
              </a:extLst>
            </p:cNvPr>
            <p:cNvSpPr>
              <a:spLocks noChangeShapeType="1"/>
            </p:cNvSpPr>
            <p:nvPr/>
          </p:nvSpPr>
          <p:spPr bwMode="auto">
            <a:xfrm>
              <a:off x="6450013"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7" name="Line 264">
              <a:extLst>
                <a:ext uri="{FF2B5EF4-FFF2-40B4-BE49-F238E27FC236}">
                  <a16:creationId xmlns:a16="http://schemas.microsoft.com/office/drawing/2014/main" id="{C807CC70-4725-4301-922E-E7FC9D257B76}"/>
                </a:ext>
              </a:extLst>
            </p:cNvPr>
            <p:cNvSpPr>
              <a:spLocks noChangeShapeType="1"/>
            </p:cNvSpPr>
            <p:nvPr/>
          </p:nvSpPr>
          <p:spPr bwMode="auto">
            <a:xfrm>
              <a:off x="6470651"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8" name="Line 265">
              <a:extLst>
                <a:ext uri="{FF2B5EF4-FFF2-40B4-BE49-F238E27FC236}">
                  <a16:creationId xmlns:a16="http://schemas.microsoft.com/office/drawing/2014/main" id="{CFA08EC0-011C-414A-906F-CEE827B7E1A5}"/>
                </a:ext>
              </a:extLst>
            </p:cNvPr>
            <p:cNvSpPr>
              <a:spLocks noChangeShapeType="1"/>
            </p:cNvSpPr>
            <p:nvPr/>
          </p:nvSpPr>
          <p:spPr bwMode="auto">
            <a:xfrm>
              <a:off x="6483351"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69" name="Line 266">
              <a:extLst>
                <a:ext uri="{FF2B5EF4-FFF2-40B4-BE49-F238E27FC236}">
                  <a16:creationId xmlns:a16="http://schemas.microsoft.com/office/drawing/2014/main" id="{8477FBEE-0528-4CD8-B050-2310239D5730}"/>
                </a:ext>
              </a:extLst>
            </p:cNvPr>
            <p:cNvSpPr>
              <a:spLocks noChangeShapeType="1"/>
            </p:cNvSpPr>
            <p:nvPr/>
          </p:nvSpPr>
          <p:spPr bwMode="auto">
            <a:xfrm>
              <a:off x="650716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0" name="Line 267">
              <a:extLst>
                <a:ext uri="{FF2B5EF4-FFF2-40B4-BE49-F238E27FC236}">
                  <a16:creationId xmlns:a16="http://schemas.microsoft.com/office/drawing/2014/main" id="{D1EE1E29-CA95-4DA9-BF66-DFC93BDB9907}"/>
                </a:ext>
              </a:extLst>
            </p:cNvPr>
            <p:cNvSpPr>
              <a:spLocks noChangeShapeType="1"/>
            </p:cNvSpPr>
            <p:nvPr/>
          </p:nvSpPr>
          <p:spPr bwMode="auto">
            <a:xfrm>
              <a:off x="6542088" y="1978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1" name="Line 268">
              <a:extLst>
                <a:ext uri="{FF2B5EF4-FFF2-40B4-BE49-F238E27FC236}">
                  <a16:creationId xmlns:a16="http://schemas.microsoft.com/office/drawing/2014/main" id="{783B629D-F640-47A6-9790-1504B2C69ECF}"/>
                </a:ext>
              </a:extLst>
            </p:cNvPr>
            <p:cNvSpPr>
              <a:spLocks noChangeShapeType="1"/>
            </p:cNvSpPr>
            <p:nvPr/>
          </p:nvSpPr>
          <p:spPr bwMode="auto">
            <a:xfrm>
              <a:off x="6564313"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2" name="Line 269">
              <a:extLst>
                <a:ext uri="{FF2B5EF4-FFF2-40B4-BE49-F238E27FC236}">
                  <a16:creationId xmlns:a16="http://schemas.microsoft.com/office/drawing/2014/main" id="{948BFAD7-4461-46F1-91ED-700C438B1E89}"/>
                </a:ext>
              </a:extLst>
            </p:cNvPr>
            <p:cNvSpPr>
              <a:spLocks noChangeShapeType="1"/>
            </p:cNvSpPr>
            <p:nvPr/>
          </p:nvSpPr>
          <p:spPr bwMode="auto">
            <a:xfrm>
              <a:off x="6584951" y="19780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3" name="Line 270">
              <a:extLst>
                <a:ext uri="{FF2B5EF4-FFF2-40B4-BE49-F238E27FC236}">
                  <a16:creationId xmlns:a16="http://schemas.microsoft.com/office/drawing/2014/main" id="{B5463AC4-E4B7-4E84-AE3E-5B6108399C82}"/>
                </a:ext>
              </a:extLst>
            </p:cNvPr>
            <p:cNvSpPr>
              <a:spLocks noChangeShapeType="1"/>
            </p:cNvSpPr>
            <p:nvPr/>
          </p:nvSpPr>
          <p:spPr bwMode="auto">
            <a:xfrm>
              <a:off x="6604001"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4" name="Line 271">
              <a:extLst>
                <a:ext uri="{FF2B5EF4-FFF2-40B4-BE49-F238E27FC236}">
                  <a16:creationId xmlns:a16="http://schemas.microsoft.com/office/drawing/2014/main" id="{1E483757-2B2D-41B5-9D97-B66CB831F1CF}"/>
                </a:ext>
              </a:extLst>
            </p:cNvPr>
            <p:cNvSpPr>
              <a:spLocks noChangeShapeType="1"/>
            </p:cNvSpPr>
            <p:nvPr/>
          </p:nvSpPr>
          <p:spPr bwMode="auto">
            <a:xfrm>
              <a:off x="6596063" y="1978025"/>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5" name="Line 272">
              <a:extLst>
                <a:ext uri="{FF2B5EF4-FFF2-40B4-BE49-F238E27FC236}">
                  <a16:creationId xmlns:a16="http://schemas.microsoft.com/office/drawing/2014/main" id="{B4405B4E-0051-428B-89AD-99520B63A628}"/>
                </a:ext>
              </a:extLst>
            </p:cNvPr>
            <p:cNvSpPr>
              <a:spLocks noChangeShapeType="1"/>
            </p:cNvSpPr>
            <p:nvPr/>
          </p:nvSpPr>
          <p:spPr bwMode="auto">
            <a:xfrm>
              <a:off x="6618288" y="1958975"/>
              <a:ext cx="0" cy="39688"/>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6" name="Line 273">
              <a:extLst>
                <a:ext uri="{FF2B5EF4-FFF2-40B4-BE49-F238E27FC236}">
                  <a16:creationId xmlns:a16="http://schemas.microsoft.com/office/drawing/2014/main" id="{93B23269-1704-453E-B57F-F60642A22D44}"/>
                </a:ext>
              </a:extLst>
            </p:cNvPr>
            <p:cNvSpPr>
              <a:spLocks noChangeShapeType="1"/>
            </p:cNvSpPr>
            <p:nvPr/>
          </p:nvSpPr>
          <p:spPr bwMode="auto">
            <a:xfrm>
              <a:off x="6775451" y="2105025"/>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7" name="Line 274">
              <a:extLst>
                <a:ext uri="{FF2B5EF4-FFF2-40B4-BE49-F238E27FC236}">
                  <a16:creationId xmlns:a16="http://schemas.microsoft.com/office/drawing/2014/main" id="{83A0A23E-C3C7-4413-B1A6-06EEDA052376}"/>
                </a:ext>
              </a:extLst>
            </p:cNvPr>
            <p:cNvSpPr>
              <a:spLocks noChangeShapeType="1"/>
            </p:cNvSpPr>
            <p:nvPr/>
          </p:nvSpPr>
          <p:spPr bwMode="auto">
            <a:xfrm>
              <a:off x="6796088" y="2084388"/>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8" name="Line 275">
              <a:extLst>
                <a:ext uri="{FF2B5EF4-FFF2-40B4-BE49-F238E27FC236}">
                  <a16:creationId xmlns:a16="http://schemas.microsoft.com/office/drawing/2014/main" id="{6808A4F2-5DFC-4CCD-A703-486C8D220EE1}"/>
                </a:ext>
              </a:extLst>
            </p:cNvPr>
            <p:cNvSpPr>
              <a:spLocks noChangeShapeType="1"/>
            </p:cNvSpPr>
            <p:nvPr/>
          </p:nvSpPr>
          <p:spPr bwMode="auto">
            <a:xfrm>
              <a:off x="6961188" y="2246313"/>
              <a:ext cx="39688"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79" name="Line 276">
              <a:extLst>
                <a:ext uri="{FF2B5EF4-FFF2-40B4-BE49-F238E27FC236}">
                  <a16:creationId xmlns:a16="http://schemas.microsoft.com/office/drawing/2014/main" id="{2E2BECE8-9E6E-4913-A1FC-4F46BD187EE5}"/>
                </a:ext>
              </a:extLst>
            </p:cNvPr>
            <p:cNvSpPr>
              <a:spLocks noChangeShapeType="1"/>
            </p:cNvSpPr>
            <p:nvPr/>
          </p:nvSpPr>
          <p:spPr bwMode="auto">
            <a:xfrm>
              <a:off x="6980238" y="222567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0" name="Line 277">
              <a:extLst>
                <a:ext uri="{FF2B5EF4-FFF2-40B4-BE49-F238E27FC236}">
                  <a16:creationId xmlns:a16="http://schemas.microsoft.com/office/drawing/2014/main" id="{809B2080-910D-4103-A312-6C7A0E5A49B8}"/>
                </a:ext>
              </a:extLst>
            </p:cNvPr>
            <p:cNvSpPr>
              <a:spLocks noChangeShapeType="1"/>
            </p:cNvSpPr>
            <p:nvPr/>
          </p:nvSpPr>
          <p:spPr bwMode="auto">
            <a:xfrm>
              <a:off x="6969126" y="22463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1" name="Line 278">
              <a:extLst>
                <a:ext uri="{FF2B5EF4-FFF2-40B4-BE49-F238E27FC236}">
                  <a16:creationId xmlns:a16="http://schemas.microsoft.com/office/drawing/2014/main" id="{34DF2DD6-BF32-4F9C-BC99-D9D02DBA01F2}"/>
                </a:ext>
              </a:extLst>
            </p:cNvPr>
            <p:cNvSpPr>
              <a:spLocks noChangeShapeType="1"/>
            </p:cNvSpPr>
            <p:nvPr/>
          </p:nvSpPr>
          <p:spPr bwMode="auto">
            <a:xfrm>
              <a:off x="6989763" y="222567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2" name="Line 279">
              <a:extLst>
                <a:ext uri="{FF2B5EF4-FFF2-40B4-BE49-F238E27FC236}">
                  <a16:creationId xmlns:a16="http://schemas.microsoft.com/office/drawing/2014/main" id="{9EDEFF20-62C4-485E-9D95-5CAED221988A}"/>
                </a:ext>
              </a:extLst>
            </p:cNvPr>
            <p:cNvSpPr>
              <a:spLocks noChangeShapeType="1"/>
            </p:cNvSpPr>
            <p:nvPr/>
          </p:nvSpPr>
          <p:spPr bwMode="auto">
            <a:xfrm>
              <a:off x="6980238" y="224631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3" name="Line 280">
              <a:extLst>
                <a:ext uri="{FF2B5EF4-FFF2-40B4-BE49-F238E27FC236}">
                  <a16:creationId xmlns:a16="http://schemas.microsoft.com/office/drawing/2014/main" id="{B296C19B-39E0-4503-8BDE-7F5907906859}"/>
                </a:ext>
              </a:extLst>
            </p:cNvPr>
            <p:cNvSpPr>
              <a:spLocks noChangeShapeType="1"/>
            </p:cNvSpPr>
            <p:nvPr/>
          </p:nvSpPr>
          <p:spPr bwMode="auto">
            <a:xfrm>
              <a:off x="7000876" y="2225675"/>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4" name="Line 281">
              <a:extLst>
                <a:ext uri="{FF2B5EF4-FFF2-40B4-BE49-F238E27FC236}">
                  <a16:creationId xmlns:a16="http://schemas.microsoft.com/office/drawing/2014/main" id="{D7CEEF7B-976A-4168-9F34-E75B166630E0}"/>
                </a:ext>
              </a:extLst>
            </p:cNvPr>
            <p:cNvSpPr>
              <a:spLocks noChangeShapeType="1"/>
            </p:cNvSpPr>
            <p:nvPr/>
          </p:nvSpPr>
          <p:spPr bwMode="auto">
            <a:xfrm>
              <a:off x="7064376" y="2617788"/>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5" name="Line 282">
              <a:extLst>
                <a:ext uri="{FF2B5EF4-FFF2-40B4-BE49-F238E27FC236}">
                  <a16:creationId xmlns:a16="http://schemas.microsoft.com/office/drawing/2014/main" id="{C744F243-DB12-4A85-BA80-2E23FE43B79B}"/>
                </a:ext>
              </a:extLst>
            </p:cNvPr>
            <p:cNvSpPr>
              <a:spLocks noChangeShapeType="1"/>
            </p:cNvSpPr>
            <p:nvPr/>
          </p:nvSpPr>
          <p:spPr bwMode="auto">
            <a:xfrm>
              <a:off x="7085013" y="2597150"/>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6" name="Line 283">
              <a:extLst>
                <a:ext uri="{FF2B5EF4-FFF2-40B4-BE49-F238E27FC236}">
                  <a16:creationId xmlns:a16="http://schemas.microsoft.com/office/drawing/2014/main" id="{29598039-3CF9-47BC-A682-1788C54BF7B3}"/>
                </a:ext>
              </a:extLst>
            </p:cNvPr>
            <p:cNvSpPr>
              <a:spLocks noChangeShapeType="1"/>
            </p:cNvSpPr>
            <p:nvPr/>
          </p:nvSpPr>
          <p:spPr bwMode="auto">
            <a:xfrm>
              <a:off x="5149851" y="1693863"/>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7" name="Line 284">
              <a:extLst>
                <a:ext uri="{FF2B5EF4-FFF2-40B4-BE49-F238E27FC236}">
                  <a16:creationId xmlns:a16="http://schemas.microsoft.com/office/drawing/2014/main" id="{08D2B398-13A9-4C85-8D3F-92978A632E5A}"/>
                </a:ext>
              </a:extLst>
            </p:cNvPr>
            <p:cNvSpPr>
              <a:spLocks noChangeShapeType="1"/>
            </p:cNvSpPr>
            <p:nvPr/>
          </p:nvSpPr>
          <p:spPr bwMode="auto">
            <a:xfrm>
              <a:off x="5170488" y="1671638"/>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8" name="Line 285">
              <a:extLst>
                <a:ext uri="{FF2B5EF4-FFF2-40B4-BE49-F238E27FC236}">
                  <a16:creationId xmlns:a16="http://schemas.microsoft.com/office/drawing/2014/main" id="{22EEAA40-53CB-4B38-8EEA-9F0EC36BEC17}"/>
                </a:ext>
              </a:extLst>
            </p:cNvPr>
            <p:cNvSpPr>
              <a:spLocks noChangeShapeType="1"/>
            </p:cNvSpPr>
            <p:nvPr/>
          </p:nvSpPr>
          <p:spPr bwMode="auto">
            <a:xfrm>
              <a:off x="5153026" y="1693863"/>
              <a:ext cx="41275"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89" name="Line 286">
              <a:extLst>
                <a:ext uri="{FF2B5EF4-FFF2-40B4-BE49-F238E27FC236}">
                  <a16:creationId xmlns:a16="http://schemas.microsoft.com/office/drawing/2014/main" id="{2CD9255D-05FE-4EDA-9A7C-369BB20EB250}"/>
                </a:ext>
              </a:extLst>
            </p:cNvPr>
            <p:cNvSpPr>
              <a:spLocks noChangeShapeType="1"/>
            </p:cNvSpPr>
            <p:nvPr/>
          </p:nvSpPr>
          <p:spPr bwMode="auto">
            <a:xfrm>
              <a:off x="5173663" y="1671638"/>
              <a:ext cx="0" cy="41275"/>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90" name="Line 287">
              <a:extLst>
                <a:ext uri="{FF2B5EF4-FFF2-40B4-BE49-F238E27FC236}">
                  <a16:creationId xmlns:a16="http://schemas.microsoft.com/office/drawing/2014/main" id="{CA8D2B1B-16E5-493B-B71F-2DC3CE97DAC2}"/>
                </a:ext>
              </a:extLst>
            </p:cNvPr>
            <p:cNvSpPr>
              <a:spLocks noChangeShapeType="1"/>
            </p:cNvSpPr>
            <p:nvPr/>
          </p:nvSpPr>
          <p:spPr bwMode="auto">
            <a:xfrm>
              <a:off x="5159376" y="1708150"/>
              <a:ext cx="42863" cy="0"/>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91" name="Line 288">
              <a:extLst>
                <a:ext uri="{FF2B5EF4-FFF2-40B4-BE49-F238E27FC236}">
                  <a16:creationId xmlns:a16="http://schemas.microsoft.com/office/drawing/2014/main" id="{8108C919-EF49-4B00-A670-A4E0DF855D36}"/>
                </a:ext>
              </a:extLst>
            </p:cNvPr>
            <p:cNvSpPr>
              <a:spLocks noChangeShapeType="1"/>
            </p:cNvSpPr>
            <p:nvPr/>
          </p:nvSpPr>
          <p:spPr bwMode="auto">
            <a:xfrm>
              <a:off x="5178426" y="1687513"/>
              <a:ext cx="0" cy="42863"/>
            </a:xfrm>
            <a:prstGeom prst="line">
              <a:avLst/>
            </a:prstGeom>
            <a:grp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492" name="Freeform 289">
              <a:extLst>
                <a:ext uri="{FF2B5EF4-FFF2-40B4-BE49-F238E27FC236}">
                  <a16:creationId xmlns:a16="http://schemas.microsoft.com/office/drawing/2014/main" id="{EB9E0A5B-E0DA-43B5-AE66-F695B70801E1}"/>
                </a:ext>
              </a:extLst>
            </p:cNvPr>
            <p:cNvSpPr>
              <a:spLocks/>
            </p:cNvSpPr>
            <p:nvPr/>
          </p:nvSpPr>
          <p:spPr bwMode="auto">
            <a:xfrm>
              <a:off x="2816226" y="1044575"/>
              <a:ext cx="4275138" cy="1573213"/>
            </a:xfrm>
            <a:custGeom>
              <a:avLst/>
              <a:gdLst>
                <a:gd name="T0" fmla="*/ 244 w 2693"/>
                <a:gd name="T1" fmla="*/ 7 h 991"/>
                <a:gd name="T2" fmla="*/ 307 w 2693"/>
                <a:gd name="T3" fmla="*/ 12 h 991"/>
                <a:gd name="T4" fmla="*/ 317 w 2693"/>
                <a:gd name="T5" fmla="*/ 35 h 991"/>
                <a:gd name="T6" fmla="*/ 379 w 2693"/>
                <a:gd name="T7" fmla="*/ 40 h 991"/>
                <a:gd name="T8" fmla="*/ 422 w 2693"/>
                <a:gd name="T9" fmla="*/ 57 h 991"/>
                <a:gd name="T10" fmla="*/ 537 w 2693"/>
                <a:gd name="T11" fmla="*/ 64 h 991"/>
                <a:gd name="T12" fmla="*/ 554 w 2693"/>
                <a:gd name="T13" fmla="*/ 76 h 991"/>
                <a:gd name="T14" fmla="*/ 591 w 2693"/>
                <a:gd name="T15" fmla="*/ 82 h 991"/>
                <a:gd name="T16" fmla="*/ 627 w 2693"/>
                <a:gd name="T17" fmla="*/ 93 h 991"/>
                <a:gd name="T18" fmla="*/ 754 w 2693"/>
                <a:gd name="T19" fmla="*/ 98 h 991"/>
                <a:gd name="T20" fmla="*/ 758 w 2693"/>
                <a:gd name="T21" fmla="*/ 120 h 991"/>
                <a:gd name="T22" fmla="*/ 770 w 2693"/>
                <a:gd name="T23" fmla="*/ 128 h 991"/>
                <a:gd name="T24" fmla="*/ 802 w 2693"/>
                <a:gd name="T25" fmla="*/ 152 h 991"/>
                <a:gd name="T26" fmla="*/ 851 w 2693"/>
                <a:gd name="T27" fmla="*/ 159 h 991"/>
                <a:gd name="T28" fmla="*/ 925 w 2693"/>
                <a:gd name="T29" fmla="*/ 174 h 991"/>
                <a:gd name="T30" fmla="*/ 996 w 2693"/>
                <a:gd name="T31" fmla="*/ 180 h 991"/>
                <a:gd name="T32" fmla="*/ 1000 w 2693"/>
                <a:gd name="T33" fmla="*/ 191 h 991"/>
                <a:gd name="T34" fmla="*/ 1010 w 2693"/>
                <a:gd name="T35" fmla="*/ 196 h 991"/>
                <a:gd name="T36" fmla="*/ 1014 w 2693"/>
                <a:gd name="T37" fmla="*/ 204 h 991"/>
                <a:gd name="T38" fmla="*/ 1037 w 2693"/>
                <a:gd name="T39" fmla="*/ 210 h 991"/>
                <a:gd name="T40" fmla="*/ 1041 w 2693"/>
                <a:gd name="T41" fmla="*/ 222 h 991"/>
                <a:gd name="T42" fmla="*/ 1123 w 2693"/>
                <a:gd name="T43" fmla="*/ 229 h 991"/>
                <a:gd name="T44" fmla="*/ 1127 w 2693"/>
                <a:gd name="T45" fmla="*/ 243 h 991"/>
                <a:gd name="T46" fmla="*/ 1136 w 2693"/>
                <a:gd name="T47" fmla="*/ 271 h 991"/>
                <a:gd name="T48" fmla="*/ 1141 w 2693"/>
                <a:gd name="T49" fmla="*/ 293 h 991"/>
                <a:gd name="T50" fmla="*/ 1158 w 2693"/>
                <a:gd name="T51" fmla="*/ 304 h 991"/>
                <a:gd name="T52" fmla="*/ 1165 w 2693"/>
                <a:gd name="T53" fmla="*/ 309 h 991"/>
                <a:gd name="T54" fmla="*/ 1177 w 2693"/>
                <a:gd name="T55" fmla="*/ 316 h 991"/>
                <a:gd name="T56" fmla="*/ 1240 w 2693"/>
                <a:gd name="T57" fmla="*/ 332 h 991"/>
                <a:gd name="T58" fmla="*/ 1303 w 2693"/>
                <a:gd name="T59" fmla="*/ 337 h 991"/>
                <a:gd name="T60" fmla="*/ 1334 w 2693"/>
                <a:gd name="T61" fmla="*/ 350 h 991"/>
                <a:gd name="T62" fmla="*/ 1383 w 2693"/>
                <a:gd name="T63" fmla="*/ 363 h 991"/>
                <a:gd name="T64" fmla="*/ 1388 w 2693"/>
                <a:gd name="T65" fmla="*/ 378 h 991"/>
                <a:gd name="T66" fmla="*/ 1434 w 2693"/>
                <a:gd name="T67" fmla="*/ 384 h 991"/>
                <a:gd name="T68" fmla="*/ 1442 w 2693"/>
                <a:gd name="T69" fmla="*/ 399 h 991"/>
                <a:gd name="T70" fmla="*/ 1480 w 2693"/>
                <a:gd name="T71" fmla="*/ 405 h 991"/>
                <a:gd name="T72" fmla="*/ 1487 w 2693"/>
                <a:gd name="T73" fmla="*/ 413 h 991"/>
                <a:gd name="T74" fmla="*/ 1500 w 2693"/>
                <a:gd name="T75" fmla="*/ 420 h 991"/>
                <a:gd name="T76" fmla="*/ 1505 w 2693"/>
                <a:gd name="T77" fmla="*/ 473 h 991"/>
                <a:gd name="T78" fmla="*/ 1555 w 2693"/>
                <a:gd name="T79" fmla="*/ 481 h 991"/>
                <a:gd name="T80" fmla="*/ 1577 w 2693"/>
                <a:gd name="T81" fmla="*/ 499 h 991"/>
                <a:gd name="T82" fmla="*/ 1740 w 2693"/>
                <a:gd name="T83" fmla="*/ 509 h 991"/>
                <a:gd name="T84" fmla="*/ 1866 w 2693"/>
                <a:gd name="T85" fmla="*/ 532 h 991"/>
                <a:gd name="T86" fmla="*/ 2015 w 2693"/>
                <a:gd name="T87" fmla="*/ 549 h 991"/>
                <a:gd name="T88" fmla="*/ 2030 w 2693"/>
                <a:gd name="T89" fmla="*/ 588 h 991"/>
                <a:gd name="T90" fmla="*/ 2529 w 2693"/>
                <a:gd name="T91" fmla="*/ 668 h 991"/>
                <a:gd name="T92" fmla="*/ 2676 w 2693"/>
                <a:gd name="T93" fmla="*/ 991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3" h="991">
                  <a:moveTo>
                    <a:pt x="0" y="0"/>
                  </a:moveTo>
                  <a:lnTo>
                    <a:pt x="244" y="0"/>
                  </a:lnTo>
                  <a:lnTo>
                    <a:pt x="244" y="7"/>
                  </a:lnTo>
                  <a:lnTo>
                    <a:pt x="264" y="7"/>
                  </a:lnTo>
                  <a:lnTo>
                    <a:pt x="264" y="12"/>
                  </a:lnTo>
                  <a:lnTo>
                    <a:pt x="307" y="12"/>
                  </a:lnTo>
                  <a:lnTo>
                    <a:pt x="307" y="19"/>
                  </a:lnTo>
                  <a:lnTo>
                    <a:pt x="317" y="19"/>
                  </a:lnTo>
                  <a:lnTo>
                    <a:pt x="317" y="35"/>
                  </a:lnTo>
                  <a:lnTo>
                    <a:pt x="365" y="35"/>
                  </a:lnTo>
                  <a:lnTo>
                    <a:pt x="365" y="40"/>
                  </a:lnTo>
                  <a:lnTo>
                    <a:pt x="379" y="40"/>
                  </a:lnTo>
                  <a:lnTo>
                    <a:pt x="379" y="51"/>
                  </a:lnTo>
                  <a:lnTo>
                    <a:pt x="422" y="51"/>
                  </a:lnTo>
                  <a:lnTo>
                    <a:pt x="422" y="57"/>
                  </a:lnTo>
                  <a:lnTo>
                    <a:pt x="487" y="57"/>
                  </a:lnTo>
                  <a:lnTo>
                    <a:pt x="487" y="64"/>
                  </a:lnTo>
                  <a:lnTo>
                    <a:pt x="537" y="64"/>
                  </a:lnTo>
                  <a:lnTo>
                    <a:pt x="537" y="70"/>
                  </a:lnTo>
                  <a:lnTo>
                    <a:pt x="554" y="70"/>
                  </a:lnTo>
                  <a:lnTo>
                    <a:pt x="554" y="76"/>
                  </a:lnTo>
                  <a:lnTo>
                    <a:pt x="577" y="76"/>
                  </a:lnTo>
                  <a:lnTo>
                    <a:pt x="577" y="82"/>
                  </a:lnTo>
                  <a:lnTo>
                    <a:pt x="591" y="82"/>
                  </a:lnTo>
                  <a:lnTo>
                    <a:pt x="591" y="89"/>
                  </a:lnTo>
                  <a:lnTo>
                    <a:pt x="627" y="89"/>
                  </a:lnTo>
                  <a:lnTo>
                    <a:pt x="627" y="93"/>
                  </a:lnTo>
                  <a:lnTo>
                    <a:pt x="647" y="93"/>
                  </a:lnTo>
                  <a:lnTo>
                    <a:pt x="647" y="98"/>
                  </a:lnTo>
                  <a:lnTo>
                    <a:pt x="754" y="98"/>
                  </a:lnTo>
                  <a:lnTo>
                    <a:pt x="754" y="112"/>
                  </a:lnTo>
                  <a:lnTo>
                    <a:pt x="758" y="112"/>
                  </a:lnTo>
                  <a:lnTo>
                    <a:pt x="758" y="120"/>
                  </a:lnTo>
                  <a:lnTo>
                    <a:pt x="762" y="120"/>
                  </a:lnTo>
                  <a:lnTo>
                    <a:pt x="762" y="128"/>
                  </a:lnTo>
                  <a:lnTo>
                    <a:pt x="770" y="128"/>
                  </a:lnTo>
                  <a:lnTo>
                    <a:pt x="770" y="146"/>
                  </a:lnTo>
                  <a:lnTo>
                    <a:pt x="802" y="146"/>
                  </a:lnTo>
                  <a:lnTo>
                    <a:pt x="802" y="152"/>
                  </a:lnTo>
                  <a:lnTo>
                    <a:pt x="807" y="152"/>
                  </a:lnTo>
                  <a:lnTo>
                    <a:pt x="807" y="159"/>
                  </a:lnTo>
                  <a:lnTo>
                    <a:pt x="851" y="159"/>
                  </a:lnTo>
                  <a:lnTo>
                    <a:pt x="851" y="169"/>
                  </a:lnTo>
                  <a:lnTo>
                    <a:pt x="925" y="169"/>
                  </a:lnTo>
                  <a:lnTo>
                    <a:pt x="925" y="174"/>
                  </a:lnTo>
                  <a:lnTo>
                    <a:pt x="949" y="174"/>
                  </a:lnTo>
                  <a:lnTo>
                    <a:pt x="949" y="180"/>
                  </a:lnTo>
                  <a:lnTo>
                    <a:pt x="996" y="180"/>
                  </a:lnTo>
                  <a:lnTo>
                    <a:pt x="996" y="186"/>
                  </a:lnTo>
                  <a:lnTo>
                    <a:pt x="1000" y="186"/>
                  </a:lnTo>
                  <a:lnTo>
                    <a:pt x="1000" y="191"/>
                  </a:lnTo>
                  <a:lnTo>
                    <a:pt x="1005" y="191"/>
                  </a:lnTo>
                  <a:lnTo>
                    <a:pt x="1005" y="196"/>
                  </a:lnTo>
                  <a:lnTo>
                    <a:pt x="1010" y="196"/>
                  </a:lnTo>
                  <a:lnTo>
                    <a:pt x="1010" y="200"/>
                  </a:lnTo>
                  <a:lnTo>
                    <a:pt x="1014" y="200"/>
                  </a:lnTo>
                  <a:lnTo>
                    <a:pt x="1014" y="204"/>
                  </a:lnTo>
                  <a:lnTo>
                    <a:pt x="1019" y="204"/>
                  </a:lnTo>
                  <a:lnTo>
                    <a:pt x="1019" y="210"/>
                  </a:lnTo>
                  <a:lnTo>
                    <a:pt x="1037" y="210"/>
                  </a:lnTo>
                  <a:lnTo>
                    <a:pt x="1037" y="216"/>
                  </a:lnTo>
                  <a:lnTo>
                    <a:pt x="1041" y="216"/>
                  </a:lnTo>
                  <a:lnTo>
                    <a:pt x="1041" y="222"/>
                  </a:lnTo>
                  <a:lnTo>
                    <a:pt x="1118" y="222"/>
                  </a:lnTo>
                  <a:lnTo>
                    <a:pt x="1118" y="229"/>
                  </a:lnTo>
                  <a:lnTo>
                    <a:pt x="1123" y="229"/>
                  </a:lnTo>
                  <a:lnTo>
                    <a:pt x="1123" y="235"/>
                  </a:lnTo>
                  <a:lnTo>
                    <a:pt x="1127" y="235"/>
                  </a:lnTo>
                  <a:lnTo>
                    <a:pt x="1127" y="243"/>
                  </a:lnTo>
                  <a:lnTo>
                    <a:pt x="1131" y="243"/>
                  </a:lnTo>
                  <a:lnTo>
                    <a:pt x="1131" y="271"/>
                  </a:lnTo>
                  <a:lnTo>
                    <a:pt x="1136" y="271"/>
                  </a:lnTo>
                  <a:lnTo>
                    <a:pt x="1136" y="284"/>
                  </a:lnTo>
                  <a:lnTo>
                    <a:pt x="1141" y="284"/>
                  </a:lnTo>
                  <a:lnTo>
                    <a:pt x="1141" y="293"/>
                  </a:lnTo>
                  <a:lnTo>
                    <a:pt x="1145" y="293"/>
                  </a:lnTo>
                  <a:lnTo>
                    <a:pt x="1145" y="304"/>
                  </a:lnTo>
                  <a:lnTo>
                    <a:pt x="1158" y="304"/>
                  </a:lnTo>
                  <a:lnTo>
                    <a:pt x="1158" y="306"/>
                  </a:lnTo>
                  <a:lnTo>
                    <a:pt x="1165" y="306"/>
                  </a:lnTo>
                  <a:lnTo>
                    <a:pt x="1165" y="309"/>
                  </a:lnTo>
                  <a:lnTo>
                    <a:pt x="1172" y="309"/>
                  </a:lnTo>
                  <a:lnTo>
                    <a:pt x="1172" y="316"/>
                  </a:lnTo>
                  <a:lnTo>
                    <a:pt x="1177" y="316"/>
                  </a:lnTo>
                  <a:lnTo>
                    <a:pt x="1177" y="322"/>
                  </a:lnTo>
                  <a:lnTo>
                    <a:pt x="1240" y="322"/>
                  </a:lnTo>
                  <a:lnTo>
                    <a:pt x="1240" y="332"/>
                  </a:lnTo>
                  <a:lnTo>
                    <a:pt x="1271" y="332"/>
                  </a:lnTo>
                  <a:lnTo>
                    <a:pt x="1271" y="337"/>
                  </a:lnTo>
                  <a:lnTo>
                    <a:pt x="1303" y="337"/>
                  </a:lnTo>
                  <a:lnTo>
                    <a:pt x="1303" y="343"/>
                  </a:lnTo>
                  <a:lnTo>
                    <a:pt x="1334" y="343"/>
                  </a:lnTo>
                  <a:lnTo>
                    <a:pt x="1334" y="350"/>
                  </a:lnTo>
                  <a:lnTo>
                    <a:pt x="1380" y="350"/>
                  </a:lnTo>
                  <a:lnTo>
                    <a:pt x="1380" y="363"/>
                  </a:lnTo>
                  <a:lnTo>
                    <a:pt x="1383" y="363"/>
                  </a:lnTo>
                  <a:lnTo>
                    <a:pt x="1383" y="371"/>
                  </a:lnTo>
                  <a:lnTo>
                    <a:pt x="1388" y="371"/>
                  </a:lnTo>
                  <a:lnTo>
                    <a:pt x="1388" y="378"/>
                  </a:lnTo>
                  <a:lnTo>
                    <a:pt x="1402" y="378"/>
                  </a:lnTo>
                  <a:lnTo>
                    <a:pt x="1402" y="384"/>
                  </a:lnTo>
                  <a:lnTo>
                    <a:pt x="1434" y="384"/>
                  </a:lnTo>
                  <a:lnTo>
                    <a:pt x="1434" y="390"/>
                  </a:lnTo>
                  <a:lnTo>
                    <a:pt x="1442" y="390"/>
                  </a:lnTo>
                  <a:lnTo>
                    <a:pt x="1442" y="399"/>
                  </a:lnTo>
                  <a:lnTo>
                    <a:pt x="1456" y="399"/>
                  </a:lnTo>
                  <a:lnTo>
                    <a:pt x="1456" y="405"/>
                  </a:lnTo>
                  <a:lnTo>
                    <a:pt x="1480" y="405"/>
                  </a:lnTo>
                  <a:lnTo>
                    <a:pt x="1480" y="409"/>
                  </a:lnTo>
                  <a:lnTo>
                    <a:pt x="1487" y="409"/>
                  </a:lnTo>
                  <a:lnTo>
                    <a:pt x="1487" y="413"/>
                  </a:lnTo>
                  <a:lnTo>
                    <a:pt x="1488" y="413"/>
                  </a:lnTo>
                  <a:lnTo>
                    <a:pt x="1488" y="420"/>
                  </a:lnTo>
                  <a:lnTo>
                    <a:pt x="1500" y="420"/>
                  </a:lnTo>
                  <a:lnTo>
                    <a:pt x="1500" y="426"/>
                  </a:lnTo>
                  <a:lnTo>
                    <a:pt x="1505" y="426"/>
                  </a:lnTo>
                  <a:lnTo>
                    <a:pt x="1505" y="473"/>
                  </a:lnTo>
                  <a:lnTo>
                    <a:pt x="1524" y="473"/>
                  </a:lnTo>
                  <a:lnTo>
                    <a:pt x="1524" y="481"/>
                  </a:lnTo>
                  <a:lnTo>
                    <a:pt x="1555" y="481"/>
                  </a:lnTo>
                  <a:lnTo>
                    <a:pt x="1555" y="490"/>
                  </a:lnTo>
                  <a:lnTo>
                    <a:pt x="1577" y="490"/>
                  </a:lnTo>
                  <a:lnTo>
                    <a:pt x="1577" y="499"/>
                  </a:lnTo>
                  <a:lnTo>
                    <a:pt x="1710" y="499"/>
                  </a:lnTo>
                  <a:lnTo>
                    <a:pt x="1710" y="509"/>
                  </a:lnTo>
                  <a:lnTo>
                    <a:pt x="1740" y="509"/>
                  </a:lnTo>
                  <a:lnTo>
                    <a:pt x="1740" y="521"/>
                  </a:lnTo>
                  <a:lnTo>
                    <a:pt x="1866" y="521"/>
                  </a:lnTo>
                  <a:lnTo>
                    <a:pt x="1866" y="532"/>
                  </a:lnTo>
                  <a:lnTo>
                    <a:pt x="1911" y="532"/>
                  </a:lnTo>
                  <a:lnTo>
                    <a:pt x="1911" y="549"/>
                  </a:lnTo>
                  <a:lnTo>
                    <a:pt x="2015" y="549"/>
                  </a:lnTo>
                  <a:lnTo>
                    <a:pt x="2015" y="569"/>
                  </a:lnTo>
                  <a:lnTo>
                    <a:pt x="2030" y="569"/>
                  </a:lnTo>
                  <a:lnTo>
                    <a:pt x="2030" y="588"/>
                  </a:lnTo>
                  <a:lnTo>
                    <a:pt x="2452" y="588"/>
                  </a:lnTo>
                  <a:lnTo>
                    <a:pt x="2452" y="668"/>
                  </a:lnTo>
                  <a:lnTo>
                    <a:pt x="2529" y="668"/>
                  </a:lnTo>
                  <a:lnTo>
                    <a:pt x="2529" y="757"/>
                  </a:lnTo>
                  <a:lnTo>
                    <a:pt x="2676" y="757"/>
                  </a:lnTo>
                  <a:lnTo>
                    <a:pt x="2676" y="991"/>
                  </a:lnTo>
                  <a:lnTo>
                    <a:pt x="2693" y="991"/>
                  </a:lnTo>
                </a:path>
              </a:pathLst>
            </a:custGeom>
            <a:solidFill>
              <a:srgbClr val="FFFFFF"/>
            </a:solidFill>
            <a:ln w="19050" cap="flat">
              <a:solidFill>
                <a:schemeClr val="accent3"/>
              </a:solidFill>
              <a:prstDash val="solid"/>
              <a:miter lim="800000"/>
              <a:headEnd/>
              <a:tailEnd/>
            </a:ln>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sp>
        <p:nvSpPr>
          <p:cNvPr id="1493" name="TextBox 1492">
            <a:extLst>
              <a:ext uri="{FF2B5EF4-FFF2-40B4-BE49-F238E27FC236}">
                <a16:creationId xmlns:a16="http://schemas.microsoft.com/office/drawing/2014/main" id="{3B0CFE54-B038-48CA-BC62-F620534D1A48}"/>
              </a:ext>
            </a:extLst>
          </p:cNvPr>
          <p:cNvSpPr txBox="1"/>
          <p:nvPr/>
        </p:nvSpPr>
        <p:spPr>
          <a:xfrm>
            <a:off x="592173" y="1755370"/>
            <a:ext cx="355091"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100</a:t>
            </a:r>
          </a:p>
        </p:txBody>
      </p:sp>
      <p:sp>
        <p:nvSpPr>
          <p:cNvPr id="1494" name="TextBox 1493">
            <a:extLst>
              <a:ext uri="{FF2B5EF4-FFF2-40B4-BE49-F238E27FC236}">
                <a16:creationId xmlns:a16="http://schemas.microsoft.com/office/drawing/2014/main" id="{309EA91D-176A-4957-8831-E79239480556}"/>
              </a:ext>
            </a:extLst>
          </p:cNvPr>
          <p:cNvSpPr txBox="1"/>
          <p:nvPr/>
        </p:nvSpPr>
        <p:spPr>
          <a:xfrm>
            <a:off x="724835" y="2002126"/>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90</a:t>
            </a:r>
          </a:p>
        </p:txBody>
      </p:sp>
      <p:sp>
        <p:nvSpPr>
          <p:cNvPr id="1495" name="TextBox 1494">
            <a:extLst>
              <a:ext uri="{FF2B5EF4-FFF2-40B4-BE49-F238E27FC236}">
                <a16:creationId xmlns:a16="http://schemas.microsoft.com/office/drawing/2014/main" id="{537743F0-95E3-4252-A569-2CB41B6650CC}"/>
              </a:ext>
            </a:extLst>
          </p:cNvPr>
          <p:cNvSpPr txBox="1"/>
          <p:nvPr/>
        </p:nvSpPr>
        <p:spPr>
          <a:xfrm>
            <a:off x="724835" y="2248883"/>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80</a:t>
            </a:r>
          </a:p>
        </p:txBody>
      </p:sp>
      <p:sp>
        <p:nvSpPr>
          <p:cNvPr id="1496" name="TextBox 1495">
            <a:extLst>
              <a:ext uri="{FF2B5EF4-FFF2-40B4-BE49-F238E27FC236}">
                <a16:creationId xmlns:a16="http://schemas.microsoft.com/office/drawing/2014/main" id="{18ABB2AF-AE77-4423-8A16-713B3CBDCD4D}"/>
              </a:ext>
            </a:extLst>
          </p:cNvPr>
          <p:cNvSpPr txBox="1"/>
          <p:nvPr/>
        </p:nvSpPr>
        <p:spPr>
          <a:xfrm>
            <a:off x="724835" y="2495642"/>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70</a:t>
            </a:r>
          </a:p>
        </p:txBody>
      </p:sp>
      <p:sp>
        <p:nvSpPr>
          <p:cNvPr id="1497" name="TextBox 1496">
            <a:extLst>
              <a:ext uri="{FF2B5EF4-FFF2-40B4-BE49-F238E27FC236}">
                <a16:creationId xmlns:a16="http://schemas.microsoft.com/office/drawing/2014/main" id="{D8CEEDFB-4459-46D0-A6B5-24F9E0455C7A}"/>
              </a:ext>
            </a:extLst>
          </p:cNvPr>
          <p:cNvSpPr txBox="1"/>
          <p:nvPr/>
        </p:nvSpPr>
        <p:spPr>
          <a:xfrm>
            <a:off x="724835" y="2742399"/>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60</a:t>
            </a:r>
          </a:p>
        </p:txBody>
      </p:sp>
      <p:sp>
        <p:nvSpPr>
          <p:cNvPr id="1498" name="TextBox 1497">
            <a:extLst>
              <a:ext uri="{FF2B5EF4-FFF2-40B4-BE49-F238E27FC236}">
                <a16:creationId xmlns:a16="http://schemas.microsoft.com/office/drawing/2014/main" id="{33D683B7-C617-4961-AA00-91E22936AA23}"/>
              </a:ext>
            </a:extLst>
          </p:cNvPr>
          <p:cNvSpPr txBox="1"/>
          <p:nvPr/>
        </p:nvSpPr>
        <p:spPr>
          <a:xfrm>
            <a:off x="724835" y="2989158"/>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50</a:t>
            </a:r>
          </a:p>
        </p:txBody>
      </p:sp>
      <p:sp>
        <p:nvSpPr>
          <p:cNvPr id="1499" name="TextBox 1498">
            <a:extLst>
              <a:ext uri="{FF2B5EF4-FFF2-40B4-BE49-F238E27FC236}">
                <a16:creationId xmlns:a16="http://schemas.microsoft.com/office/drawing/2014/main" id="{E8699193-724E-4DFA-B621-DB4784C724FB}"/>
              </a:ext>
            </a:extLst>
          </p:cNvPr>
          <p:cNvSpPr txBox="1"/>
          <p:nvPr/>
        </p:nvSpPr>
        <p:spPr>
          <a:xfrm>
            <a:off x="724835" y="3235914"/>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40</a:t>
            </a:r>
          </a:p>
        </p:txBody>
      </p:sp>
      <p:sp>
        <p:nvSpPr>
          <p:cNvPr id="1500" name="TextBox 1499">
            <a:extLst>
              <a:ext uri="{FF2B5EF4-FFF2-40B4-BE49-F238E27FC236}">
                <a16:creationId xmlns:a16="http://schemas.microsoft.com/office/drawing/2014/main" id="{787D7B14-61BD-4B34-AD5E-2A1510D92F34}"/>
              </a:ext>
            </a:extLst>
          </p:cNvPr>
          <p:cNvSpPr txBox="1"/>
          <p:nvPr/>
        </p:nvSpPr>
        <p:spPr>
          <a:xfrm>
            <a:off x="724835" y="3482674"/>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30</a:t>
            </a:r>
          </a:p>
        </p:txBody>
      </p:sp>
      <p:sp>
        <p:nvSpPr>
          <p:cNvPr id="1501" name="TextBox 1500">
            <a:extLst>
              <a:ext uri="{FF2B5EF4-FFF2-40B4-BE49-F238E27FC236}">
                <a16:creationId xmlns:a16="http://schemas.microsoft.com/office/drawing/2014/main" id="{3A6C3AB4-C1D3-46FD-9EF5-B52779440C86}"/>
              </a:ext>
            </a:extLst>
          </p:cNvPr>
          <p:cNvSpPr txBox="1"/>
          <p:nvPr/>
        </p:nvSpPr>
        <p:spPr>
          <a:xfrm>
            <a:off x="724835" y="3729430"/>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20</a:t>
            </a:r>
          </a:p>
        </p:txBody>
      </p:sp>
      <p:sp>
        <p:nvSpPr>
          <p:cNvPr id="1502" name="TextBox 1501">
            <a:extLst>
              <a:ext uri="{FF2B5EF4-FFF2-40B4-BE49-F238E27FC236}">
                <a16:creationId xmlns:a16="http://schemas.microsoft.com/office/drawing/2014/main" id="{9CC63E59-7B64-448A-9BB4-DE4E5826DC30}"/>
              </a:ext>
            </a:extLst>
          </p:cNvPr>
          <p:cNvSpPr txBox="1"/>
          <p:nvPr/>
        </p:nvSpPr>
        <p:spPr>
          <a:xfrm>
            <a:off x="724835" y="3976186"/>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10</a:t>
            </a:r>
          </a:p>
        </p:txBody>
      </p:sp>
      <p:sp>
        <p:nvSpPr>
          <p:cNvPr id="1503" name="TextBox 1502">
            <a:extLst>
              <a:ext uri="{FF2B5EF4-FFF2-40B4-BE49-F238E27FC236}">
                <a16:creationId xmlns:a16="http://schemas.microsoft.com/office/drawing/2014/main" id="{A1C77C19-A25C-4E17-98D3-194ED6EAF080}"/>
              </a:ext>
            </a:extLst>
          </p:cNvPr>
          <p:cNvSpPr txBox="1"/>
          <p:nvPr/>
        </p:nvSpPr>
        <p:spPr>
          <a:xfrm>
            <a:off x="724835" y="4222942"/>
            <a:ext cx="222428" cy="143565"/>
          </a:xfrm>
          <a:prstGeom prst="rect">
            <a:avLst/>
          </a:prstGeom>
          <a:noFill/>
        </p:spPr>
        <p:txBody>
          <a:bodyPr wrap="square" lIns="0" tIns="0" rIns="0" bIns="0" rtlCol="0">
            <a:spAutoFit/>
          </a:bodyPr>
          <a:lstStyle/>
          <a:p>
            <a:pPr algn="r" defTabSz="914332">
              <a:defRPr/>
            </a:pPr>
            <a:r>
              <a:rPr lang="en-GB" sz="933">
                <a:solidFill>
                  <a:prstClr val="black"/>
                </a:solidFill>
                <a:latin typeface="Arial"/>
              </a:rPr>
              <a:t>0</a:t>
            </a:r>
          </a:p>
        </p:txBody>
      </p:sp>
      <p:grpSp>
        <p:nvGrpSpPr>
          <p:cNvPr id="1504" name="Group 1503">
            <a:extLst>
              <a:ext uri="{FF2B5EF4-FFF2-40B4-BE49-F238E27FC236}">
                <a16:creationId xmlns:a16="http://schemas.microsoft.com/office/drawing/2014/main" id="{C785023A-EB7E-41B2-A02D-9F29B1D3467B}"/>
              </a:ext>
            </a:extLst>
          </p:cNvPr>
          <p:cNvGrpSpPr/>
          <p:nvPr/>
        </p:nvGrpSpPr>
        <p:grpSpPr>
          <a:xfrm>
            <a:off x="1012144" y="1836355"/>
            <a:ext cx="3128789" cy="2024812"/>
            <a:chOff x="2795588" y="1022350"/>
            <a:chExt cx="4419600" cy="1906588"/>
          </a:xfrm>
        </p:grpSpPr>
        <p:sp>
          <p:nvSpPr>
            <p:cNvPr id="1505" name="Freeform 7">
              <a:extLst>
                <a:ext uri="{FF2B5EF4-FFF2-40B4-BE49-F238E27FC236}">
                  <a16:creationId xmlns:a16="http://schemas.microsoft.com/office/drawing/2014/main" id="{C1AC5832-71D2-42E8-930A-2D769515429D}"/>
                </a:ext>
              </a:extLst>
            </p:cNvPr>
            <p:cNvSpPr>
              <a:spLocks/>
            </p:cNvSpPr>
            <p:nvPr/>
          </p:nvSpPr>
          <p:spPr bwMode="auto">
            <a:xfrm>
              <a:off x="2816226" y="1044575"/>
              <a:ext cx="4378325" cy="1863725"/>
            </a:xfrm>
            <a:custGeom>
              <a:avLst/>
              <a:gdLst>
                <a:gd name="T0" fmla="*/ 58 w 2758"/>
                <a:gd name="T1" fmla="*/ 12 h 1174"/>
                <a:gd name="T2" fmla="*/ 234 w 2758"/>
                <a:gd name="T3" fmla="*/ 23 h 1174"/>
                <a:gd name="T4" fmla="*/ 237 w 2758"/>
                <a:gd name="T5" fmla="*/ 46 h 1174"/>
                <a:gd name="T6" fmla="*/ 266 w 2758"/>
                <a:gd name="T7" fmla="*/ 57 h 1174"/>
                <a:gd name="T8" fmla="*/ 324 w 2758"/>
                <a:gd name="T9" fmla="*/ 91 h 1174"/>
                <a:gd name="T10" fmla="*/ 359 w 2758"/>
                <a:gd name="T11" fmla="*/ 102 h 1174"/>
                <a:gd name="T12" fmla="*/ 375 w 2758"/>
                <a:gd name="T13" fmla="*/ 125 h 1174"/>
                <a:gd name="T14" fmla="*/ 419 w 2758"/>
                <a:gd name="T15" fmla="*/ 137 h 1174"/>
                <a:gd name="T16" fmla="*/ 456 w 2758"/>
                <a:gd name="T17" fmla="*/ 159 h 1174"/>
                <a:gd name="T18" fmla="*/ 517 w 2758"/>
                <a:gd name="T19" fmla="*/ 170 h 1174"/>
                <a:gd name="T20" fmla="*/ 528 w 2758"/>
                <a:gd name="T21" fmla="*/ 193 h 1174"/>
                <a:gd name="T22" fmla="*/ 554 w 2758"/>
                <a:gd name="T23" fmla="*/ 216 h 1174"/>
                <a:gd name="T24" fmla="*/ 559 w 2758"/>
                <a:gd name="T25" fmla="*/ 238 h 1174"/>
                <a:gd name="T26" fmla="*/ 581 w 2758"/>
                <a:gd name="T27" fmla="*/ 259 h 1174"/>
                <a:gd name="T28" fmla="*/ 591 w 2758"/>
                <a:gd name="T29" fmla="*/ 295 h 1174"/>
                <a:gd name="T30" fmla="*/ 644 w 2758"/>
                <a:gd name="T31" fmla="*/ 307 h 1174"/>
                <a:gd name="T32" fmla="*/ 688 w 2758"/>
                <a:gd name="T33" fmla="*/ 329 h 1174"/>
                <a:gd name="T34" fmla="*/ 744 w 2758"/>
                <a:gd name="T35" fmla="*/ 340 h 1174"/>
                <a:gd name="T36" fmla="*/ 753 w 2758"/>
                <a:gd name="T37" fmla="*/ 419 h 1174"/>
                <a:gd name="T38" fmla="*/ 843 w 2758"/>
                <a:gd name="T39" fmla="*/ 430 h 1174"/>
                <a:gd name="T40" fmla="*/ 861 w 2758"/>
                <a:gd name="T41" fmla="*/ 454 h 1174"/>
                <a:gd name="T42" fmla="*/ 884 w 2758"/>
                <a:gd name="T43" fmla="*/ 463 h 1174"/>
                <a:gd name="T44" fmla="*/ 915 w 2758"/>
                <a:gd name="T45" fmla="*/ 496 h 1174"/>
                <a:gd name="T46" fmla="*/ 974 w 2758"/>
                <a:gd name="T47" fmla="*/ 509 h 1174"/>
                <a:gd name="T48" fmla="*/ 982 w 2758"/>
                <a:gd name="T49" fmla="*/ 532 h 1174"/>
                <a:gd name="T50" fmla="*/ 986 w 2758"/>
                <a:gd name="T51" fmla="*/ 548 h 1174"/>
                <a:gd name="T52" fmla="*/ 1003 w 2758"/>
                <a:gd name="T53" fmla="*/ 567 h 1174"/>
                <a:gd name="T54" fmla="*/ 1051 w 2758"/>
                <a:gd name="T55" fmla="*/ 579 h 1174"/>
                <a:gd name="T56" fmla="*/ 1075 w 2758"/>
                <a:gd name="T57" fmla="*/ 600 h 1174"/>
                <a:gd name="T58" fmla="*/ 1114 w 2758"/>
                <a:gd name="T59" fmla="*/ 613 h 1174"/>
                <a:gd name="T60" fmla="*/ 1127 w 2758"/>
                <a:gd name="T61" fmla="*/ 649 h 1174"/>
                <a:gd name="T62" fmla="*/ 1136 w 2758"/>
                <a:gd name="T63" fmla="*/ 692 h 1174"/>
                <a:gd name="T64" fmla="*/ 1155 w 2758"/>
                <a:gd name="T65" fmla="*/ 717 h 1174"/>
                <a:gd name="T66" fmla="*/ 1208 w 2758"/>
                <a:gd name="T67" fmla="*/ 729 h 1174"/>
                <a:gd name="T68" fmla="*/ 1220 w 2758"/>
                <a:gd name="T69" fmla="*/ 755 h 1174"/>
                <a:gd name="T70" fmla="*/ 1271 w 2758"/>
                <a:gd name="T71" fmla="*/ 771 h 1174"/>
                <a:gd name="T72" fmla="*/ 1282 w 2758"/>
                <a:gd name="T73" fmla="*/ 796 h 1174"/>
                <a:gd name="T74" fmla="*/ 1323 w 2758"/>
                <a:gd name="T75" fmla="*/ 808 h 1174"/>
                <a:gd name="T76" fmla="*/ 1330 w 2758"/>
                <a:gd name="T77" fmla="*/ 836 h 1174"/>
                <a:gd name="T78" fmla="*/ 1354 w 2758"/>
                <a:gd name="T79" fmla="*/ 848 h 1174"/>
                <a:gd name="T80" fmla="*/ 1381 w 2758"/>
                <a:gd name="T81" fmla="*/ 873 h 1174"/>
                <a:gd name="T82" fmla="*/ 1481 w 2758"/>
                <a:gd name="T83" fmla="*/ 887 h 1174"/>
                <a:gd name="T84" fmla="*/ 1492 w 2758"/>
                <a:gd name="T85" fmla="*/ 914 h 1174"/>
                <a:gd name="T86" fmla="*/ 1505 w 2758"/>
                <a:gd name="T87" fmla="*/ 932 h 1174"/>
                <a:gd name="T88" fmla="*/ 1510 w 2758"/>
                <a:gd name="T89" fmla="*/ 959 h 1174"/>
                <a:gd name="T90" fmla="*/ 1529 w 2758"/>
                <a:gd name="T91" fmla="*/ 987 h 1174"/>
                <a:gd name="T92" fmla="*/ 1591 w 2758"/>
                <a:gd name="T93" fmla="*/ 1017 h 1174"/>
                <a:gd name="T94" fmla="*/ 1636 w 2758"/>
                <a:gd name="T95" fmla="*/ 1031 h 1174"/>
                <a:gd name="T96" fmla="*/ 1640 w 2758"/>
                <a:gd name="T97" fmla="*/ 1053 h 1174"/>
                <a:gd name="T98" fmla="*/ 1695 w 2758"/>
                <a:gd name="T99" fmla="*/ 1065 h 1174"/>
                <a:gd name="T100" fmla="*/ 1889 w 2758"/>
                <a:gd name="T101" fmla="*/ 1131 h 1174"/>
                <a:gd name="T102" fmla="*/ 2758 w 2758"/>
                <a:gd name="T103"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8" h="1174">
                  <a:moveTo>
                    <a:pt x="0" y="0"/>
                  </a:moveTo>
                  <a:lnTo>
                    <a:pt x="58" y="0"/>
                  </a:lnTo>
                  <a:lnTo>
                    <a:pt x="58" y="12"/>
                  </a:lnTo>
                  <a:lnTo>
                    <a:pt x="227" y="12"/>
                  </a:lnTo>
                  <a:lnTo>
                    <a:pt x="227" y="23"/>
                  </a:lnTo>
                  <a:lnTo>
                    <a:pt x="234" y="23"/>
                  </a:lnTo>
                  <a:lnTo>
                    <a:pt x="234" y="34"/>
                  </a:lnTo>
                  <a:lnTo>
                    <a:pt x="237" y="34"/>
                  </a:lnTo>
                  <a:lnTo>
                    <a:pt x="237" y="46"/>
                  </a:lnTo>
                  <a:lnTo>
                    <a:pt x="252" y="46"/>
                  </a:lnTo>
                  <a:lnTo>
                    <a:pt x="252" y="57"/>
                  </a:lnTo>
                  <a:lnTo>
                    <a:pt x="266" y="57"/>
                  </a:lnTo>
                  <a:lnTo>
                    <a:pt x="266" y="79"/>
                  </a:lnTo>
                  <a:lnTo>
                    <a:pt x="324" y="79"/>
                  </a:lnTo>
                  <a:lnTo>
                    <a:pt x="324" y="91"/>
                  </a:lnTo>
                  <a:lnTo>
                    <a:pt x="347" y="91"/>
                  </a:lnTo>
                  <a:lnTo>
                    <a:pt x="347" y="102"/>
                  </a:lnTo>
                  <a:lnTo>
                    <a:pt x="359" y="102"/>
                  </a:lnTo>
                  <a:lnTo>
                    <a:pt x="359" y="112"/>
                  </a:lnTo>
                  <a:lnTo>
                    <a:pt x="375" y="112"/>
                  </a:lnTo>
                  <a:lnTo>
                    <a:pt x="375" y="125"/>
                  </a:lnTo>
                  <a:lnTo>
                    <a:pt x="382" y="125"/>
                  </a:lnTo>
                  <a:lnTo>
                    <a:pt x="382" y="137"/>
                  </a:lnTo>
                  <a:lnTo>
                    <a:pt x="419" y="137"/>
                  </a:lnTo>
                  <a:lnTo>
                    <a:pt x="419" y="146"/>
                  </a:lnTo>
                  <a:lnTo>
                    <a:pt x="456" y="146"/>
                  </a:lnTo>
                  <a:lnTo>
                    <a:pt x="456" y="159"/>
                  </a:lnTo>
                  <a:lnTo>
                    <a:pt x="467" y="159"/>
                  </a:lnTo>
                  <a:lnTo>
                    <a:pt x="467" y="170"/>
                  </a:lnTo>
                  <a:lnTo>
                    <a:pt x="517" y="170"/>
                  </a:lnTo>
                  <a:lnTo>
                    <a:pt x="517" y="181"/>
                  </a:lnTo>
                  <a:lnTo>
                    <a:pt x="528" y="181"/>
                  </a:lnTo>
                  <a:lnTo>
                    <a:pt x="528" y="193"/>
                  </a:lnTo>
                  <a:lnTo>
                    <a:pt x="550" y="193"/>
                  </a:lnTo>
                  <a:lnTo>
                    <a:pt x="550" y="216"/>
                  </a:lnTo>
                  <a:lnTo>
                    <a:pt x="554" y="216"/>
                  </a:lnTo>
                  <a:lnTo>
                    <a:pt x="554" y="228"/>
                  </a:lnTo>
                  <a:lnTo>
                    <a:pt x="559" y="228"/>
                  </a:lnTo>
                  <a:lnTo>
                    <a:pt x="559" y="238"/>
                  </a:lnTo>
                  <a:lnTo>
                    <a:pt x="568" y="238"/>
                  </a:lnTo>
                  <a:lnTo>
                    <a:pt x="568" y="259"/>
                  </a:lnTo>
                  <a:lnTo>
                    <a:pt x="581" y="259"/>
                  </a:lnTo>
                  <a:lnTo>
                    <a:pt x="581" y="271"/>
                  </a:lnTo>
                  <a:lnTo>
                    <a:pt x="591" y="271"/>
                  </a:lnTo>
                  <a:lnTo>
                    <a:pt x="591" y="295"/>
                  </a:lnTo>
                  <a:lnTo>
                    <a:pt x="624" y="295"/>
                  </a:lnTo>
                  <a:lnTo>
                    <a:pt x="624" y="307"/>
                  </a:lnTo>
                  <a:lnTo>
                    <a:pt x="644" y="307"/>
                  </a:lnTo>
                  <a:lnTo>
                    <a:pt x="644" y="316"/>
                  </a:lnTo>
                  <a:lnTo>
                    <a:pt x="688" y="316"/>
                  </a:lnTo>
                  <a:lnTo>
                    <a:pt x="688" y="329"/>
                  </a:lnTo>
                  <a:lnTo>
                    <a:pt x="712" y="329"/>
                  </a:lnTo>
                  <a:lnTo>
                    <a:pt x="712" y="340"/>
                  </a:lnTo>
                  <a:lnTo>
                    <a:pt x="744" y="340"/>
                  </a:lnTo>
                  <a:lnTo>
                    <a:pt x="744" y="350"/>
                  </a:lnTo>
                  <a:lnTo>
                    <a:pt x="753" y="350"/>
                  </a:lnTo>
                  <a:lnTo>
                    <a:pt x="753" y="419"/>
                  </a:lnTo>
                  <a:lnTo>
                    <a:pt x="801" y="419"/>
                  </a:lnTo>
                  <a:lnTo>
                    <a:pt x="801" y="430"/>
                  </a:lnTo>
                  <a:lnTo>
                    <a:pt x="843" y="430"/>
                  </a:lnTo>
                  <a:lnTo>
                    <a:pt x="843" y="442"/>
                  </a:lnTo>
                  <a:lnTo>
                    <a:pt x="861" y="442"/>
                  </a:lnTo>
                  <a:lnTo>
                    <a:pt x="861" y="454"/>
                  </a:lnTo>
                  <a:lnTo>
                    <a:pt x="879" y="454"/>
                  </a:lnTo>
                  <a:lnTo>
                    <a:pt x="879" y="463"/>
                  </a:lnTo>
                  <a:lnTo>
                    <a:pt x="884" y="463"/>
                  </a:lnTo>
                  <a:lnTo>
                    <a:pt x="884" y="488"/>
                  </a:lnTo>
                  <a:lnTo>
                    <a:pt x="915" y="488"/>
                  </a:lnTo>
                  <a:lnTo>
                    <a:pt x="915" y="496"/>
                  </a:lnTo>
                  <a:lnTo>
                    <a:pt x="934" y="496"/>
                  </a:lnTo>
                  <a:lnTo>
                    <a:pt x="934" y="509"/>
                  </a:lnTo>
                  <a:lnTo>
                    <a:pt x="974" y="509"/>
                  </a:lnTo>
                  <a:lnTo>
                    <a:pt x="974" y="521"/>
                  </a:lnTo>
                  <a:lnTo>
                    <a:pt x="982" y="521"/>
                  </a:lnTo>
                  <a:lnTo>
                    <a:pt x="982" y="532"/>
                  </a:lnTo>
                  <a:lnTo>
                    <a:pt x="985" y="532"/>
                  </a:lnTo>
                  <a:lnTo>
                    <a:pt x="985" y="548"/>
                  </a:lnTo>
                  <a:lnTo>
                    <a:pt x="986" y="548"/>
                  </a:lnTo>
                  <a:lnTo>
                    <a:pt x="986" y="556"/>
                  </a:lnTo>
                  <a:lnTo>
                    <a:pt x="1003" y="556"/>
                  </a:lnTo>
                  <a:lnTo>
                    <a:pt x="1003" y="567"/>
                  </a:lnTo>
                  <a:lnTo>
                    <a:pt x="1027" y="567"/>
                  </a:lnTo>
                  <a:lnTo>
                    <a:pt x="1027" y="579"/>
                  </a:lnTo>
                  <a:lnTo>
                    <a:pt x="1051" y="579"/>
                  </a:lnTo>
                  <a:lnTo>
                    <a:pt x="1051" y="590"/>
                  </a:lnTo>
                  <a:lnTo>
                    <a:pt x="1075" y="590"/>
                  </a:lnTo>
                  <a:lnTo>
                    <a:pt x="1075" y="600"/>
                  </a:lnTo>
                  <a:lnTo>
                    <a:pt x="1086" y="600"/>
                  </a:lnTo>
                  <a:lnTo>
                    <a:pt x="1086" y="613"/>
                  </a:lnTo>
                  <a:lnTo>
                    <a:pt x="1114" y="613"/>
                  </a:lnTo>
                  <a:lnTo>
                    <a:pt x="1114" y="622"/>
                  </a:lnTo>
                  <a:lnTo>
                    <a:pt x="1127" y="622"/>
                  </a:lnTo>
                  <a:lnTo>
                    <a:pt x="1127" y="649"/>
                  </a:lnTo>
                  <a:lnTo>
                    <a:pt x="1131" y="649"/>
                  </a:lnTo>
                  <a:lnTo>
                    <a:pt x="1131" y="692"/>
                  </a:lnTo>
                  <a:lnTo>
                    <a:pt x="1136" y="692"/>
                  </a:lnTo>
                  <a:lnTo>
                    <a:pt x="1136" y="704"/>
                  </a:lnTo>
                  <a:lnTo>
                    <a:pt x="1155" y="704"/>
                  </a:lnTo>
                  <a:lnTo>
                    <a:pt x="1155" y="717"/>
                  </a:lnTo>
                  <a:lnTo>
                    <a:pt x="1204" y="717"/>
                  </a:lnTo>
                  <a:lnTo>
                    <a:pt x="1204" y="729"/>
                  </a:lnTo>
                  <a:lnTo>
                    <a:pt x="1208" y="729"/>
                  </a:lnTo>
                  <a:lnTo>
                    <a:pt x="1208" y="744"/>
                  </a:lnTo>
                  <a:lnTo>
                    <a:pt x="1220" y="744"/>
                  </a:lnTo>
                  <a:lnTo>
                    <a:pt x="1220" y="755"/>
                  </a:lnTo>
                  <a:lnTo>
                    <a:pt x="1267" y="755"/>
                  </a:lnTo>
                  <a:lnTo>
                    <a:pt x="1267" y="771"/>
                  </a:lnTo>
                  <a:lnTo>
                    <a:pt x="1271" y="771"/>
                  </a:lnTo>
                  <a:lnTo>
                    <a:pt x="1271" y="783"/>
                  </a:lnTo>
                  <a:lnTo>
                    <a:pt x="1282" y="783"/>
                  </a:lnTo>
                  <a:lnTo>
                    <a:pt x="1282" y="796"/>
                  </a:lnTo>
                  <a:lnTo>
                    <a:pt x="1308" y="796"/>
                  </a:lnTo>
                  <a:lnTo>
                    <a:pt x="1308" y="808"/>
                  </a:lnTo>
                  <a:lnTo>
                    <a:pt x="1323" y="808"/>
                  </a:lnTo>
                  <a:lnTo>
                    <a:pt x="1323" y="822"/>
                  </a:lnTo>
                  <a:lnTo>
                    <a:pt x="1330" y="822"/>
                  </a:lnTo>
                  <a:lnTo>
                    <a:pt x="1330" y="836"/>
                  </a:lnTo>
                  <a:lnTo>
                    <a:pt x="1334" y="836"/>
                  </a:lnTo>
                  <a:lnTo>
                    <a:pt x="1334" y="848"/>
                  </a:lnTo>
                  <a:lnTo>
                    <a:pt x="1354" y="848"/>
                  </a:lnTo>
                  <a:lnTo>
                    <a:pt x="1354" y="859"/>
                  </a:lnTo>
                  <a:lnTo>
                    <a:pt x="1381" y="859"/>
                  </a:lnTo>
                  <a:lnTo>
                    <a:pt x="1381" y="873"/>
                  </a:lnTo>
                  <a:lnTo>
                    <a:pt x="1411" y="873"/>
                  </a:lnTo>
                  <a:lnTo>
                    <a:pt x="1411" y="887"/>
                  </a:lnTo>
                  <a:lnTo>
                    <a:pt x="1481" y="887"/>
                  </a:lnTo>
                  <a:lnTo>
                    <a:pt x="1481" y="899"/>
                  </a:lnTo>
                  <a:lnTo>
                    <a:pt x="1492" y="899"/>
                  </a:lnTo>
                  <a:lnTo>
                    <a:pt x="1492" y="914"/>
                  </a:lnTo>
                  <a:lnTo>
                    <a:pt x="1501" y="914"/>
                  </a:lnTo>
                  <a:lnTo>
                    <a:pt x="1501" y="932"/>
                  </a:lnTo>
                  <a:lnTo>
                    <a:pt x="1505" y="932"/>
                  </a:lnTo>
                  <a:lnTo>
                    <a:pt x="1505" y="946"/>
                  </a:lnTo>
                  <a:lnTo>
                    <a:pt x="1510" y="946"/>
                  </a:lnTo>
                  <a:lnTo>
                    <a:pt x="1510" y="959"/>
                  </a:lnTo>
                  <a:lnTo>
                    <a:pt x="1514" y="959"/>
                  </a:lnTo>
                  <a:lnTo>
                    <a:pt x="1514" y="987"/>
                  </a:lnTo>
                  <a:lnTo>
                    <a:pt x="1529" y="987"/>
                  </a:lnTo>
                  <a:lnTo>
                    <a:pt x="1529" y="1001"/>
                  </a:lnTo>
                  <a:lnTo>
                    <a:pt x="1591" y="1001"/>
                  </a:lnTo>
                  <a:lnTo>
                    <a:pt x="1591" y="1017"/>
                  </a:lnTo>
                  <a:lnTo>
                    <a:pt x="1601" y="1017"/>
                  </a:lnTo>
                  <a:lnTo>
                    <a:pt x="1601" y="1031"/>
                  </a:lnTo>
                  <a:lnTo>
                    <a:pt x="1636" y="1031"/>
                  </a:lnTo>
                  <a:lnTo>
                    <a:pt x="1636" y="1046"/>
                  </a:lnTo>
                  <a:lnTo>
                    <a:pt x="1640" y="1046"/>
                  </a:lnTo>
                  <a:lnTo>
                    <a:pt x="1640" y="1053"/>
                  </a:lnTo>
                  <a:lnTo>
                    <a:pt x="1645" y="1053"/>
                  </a:lnTo>
                  <a:lnTo>
                    <a:pt x="1645" y="1065"/>
                  </a:lnTo>
                  <a:lnTo>
                    <a:pt x="1695" y="1065"/>
                  </a:lnTo>
                  <a:lnTo>
                    <a:pt x="1695" y="1097"/>
                  </a:lnTo>
                  <a:lnTo>
                    <a:pt x="1889" y="1097"/>
                  </a:lnTo>
                  <a:lnTo>
                    <a:pt x="1889" y="1131"/>
                  </a:lnTo>
                  <a:lnTo>
                    <a:pt x="2051" y="1131"/>
                  </a:lnTo>
                  <a:lnTo>
                    <a:pt x="2051" y="1174"/>
                  </a:lnTo>
                  <a:lnTo>
                    <a:pt x="2758" y="1174"/>
                  </a:lnTo>
                </a:path>
              </a:pathLst>
            </a:cu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06" name="Line 8">
              <a:extLst>
                <a:ext uri="{FF2B5EF4-FFF2-40B4-BE49-F238E27FC236}">
                  <a16:creationId xmlns:a16="http://schemas.microsoft.com/office/drawing/2014/main" id="{D9E38494-26B1-43E3-AF84-C2AC94157900}"/>
                </a:ext>
              </a:extLst>
            </p:cNvPr>
            <p:cNvSpPr>
              <a:spLocks noChangeShapeType="1"/>
            </p:cNvSpPr>
            <p:nvPr/>
          </p:nvSpPr>
          <p:spPr bwMode="auto">
            <a:xfrm>
              <a:off x="6500813" y="290830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07" name="Line 9">
              <a:extLst>
                <a:ext uri="{FF2B5EF4-FFF2-40B4-BE49-F238E27FC236}">
                  <a16:creationId xmlns:a16="http://schemas.microsoft.com/office/drawing/2014/main" id="{23C88C70-B57A-4F6E-868A-93CD0AA12146}"/>
                </a:ext>
              </a:extLst>
            </p:cNvPr>
            <p:cNvSpPr>
              <a:spLocks noChangeShapeType="1"/>
            </p:cNvSpPr>
            <p:nvPr/>
          </p:nvSpPr>
          <p:spPr bwMode="auto">
            <a:xfrm>
              <a:off x="6523038"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08" name="Line 10">
              <a:extLst>
                <a:ext uri="{FF2B5EF4-FFF2-40B4-BE49-F238E27FC236}">
                  <a16:creationId xmlns:a16="http://schemas.microsoft.com/office/drawing/2014/main" id="{CD1A5B93-F163-4468-AA51-09C47C519DB5}"/>
                </a:ext>
              </a:extLst>
            </p:cNvPr>
            <p:cNvSpPr>
              <a:spLocks noChangeShapeType="1"/>
            </p:cNvSpPr>
            <p:nvPr/>
          </p:nvSpPr>
          <p:spPr bwMode="auto">
            <a:xfrm>
              <a:off x="7173913" y="2908300"/>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09" name="Line 11">
              <a:extLst>
                <a:ext uri="{FF2B5EF4-FFF2-40B4-BE49-F238E27FC236}">
                  <a16:creationId xmlns:a16="http://schemas.microsoft.com/office/drawing/2014/main" id="{61926A4F-C247-4ABC-9FAF-658EFDC92CC1}"/>
                </a:ext>
              </a:extLst>
            </p:cNvPr>
            <p:cNvSpPr>
              <a:spLocks noChangeShapeType="1"/>
            </p:cNvSpPr>
            <p:nvPr/>
          </p:nvSpPr>
          <p:spPr bwMode="auto">
            <a:xfrm>
              <a:off x="7194551"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0" name="Line 12">
              <a:extLst>
                <a:ext uri="{FF2B5EF4-FFF2-40B4-BE49-F238E27FC236}">
                  <a16:creationId xmlns:a16="http://schemas.microsoft.com/office/drawing/2014/main" id="{13BB7510-9635-47B1-A6B7-897BA771845B}"/>
                </a:ext>
              </a:extLst>
            </p:cNvPr>
            <p:cNvSpPr>
              <a:spLocks noChangeShapeType="1"/>
            </p:cNvSpPr>
            <p:nvPr/>
          </p:nvSpPr>
          <p:spPr bwMode="auto">
            <a:xfrm>
              <a:off x="6457951" y="290830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1" name="Line 13">
              <a:extLst>
                <a:ext uri="{FF2B5EF4-FFF2-40B4-BE49-F238E27FC236}">
                  <a16:creationId xmlns:a16="http://schemas.microsoft.com/office/drawing/2014/main" id="{95BF650A-232C-45FC-8688-520242ED8F38}"/>
                </a:ext>
              </a:extLst>
            </p:cNvPr>
            <p:cNvSpPr>
              <a:spLocks noChangeShapeType="1"/>
            </p:cNvSpPr>
            <p:nvPr/>
          </p:nvSpPr>
          <p:spPr bwMode="auto">
            <a:xfrm>
              <a:off x="6480176"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2" name="Line 14">
              <a:extLst>
                <a:ext uri="{FF2B5EF4-FFF2-40B4-BE49-F238E27FC236}">
                  <a16:creationId xmlns:a16="http://schemas.microsoft.com/office/drawing/2014/main" id="{58D0D1C4-642C-4FBF-8FFD-9C8F30279008}"/>
                </a:ext>
              </a:extLst>
            </p:cNvPr>
            <p:cNvSpPr>
              <a:spLocks noChangeShapeType="1"/>
            </p:cNvSpPr>
            <p:nvPr/>
          </p:nvSpPr>
          <p:spPr bwMode="auto">
            <a:xfrm>
              <a:off x="6392863" y="290830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3" name="Line 15">
              <a:extLst>
                <a:ext uri="{FF2B5EF4-FFF2-40B4-BE49-F238E27FC236}">
                  <a16:creationId xmlns:a16="http://schemas.microsoft.com/office/drawing/2014/main" id="{337ADDFE-5908-40FA-B442-095BAF03CA7C}"/>
                </a:ext>
              </a:extLst>
            </p:cNvPr>
            <p:cNvSpPr>
              <a:spLocks noChangeShapeType="1"/>
            </p:cNvSpPr>
            <p:nvPr/>
          </p:nvSpPr>
          <p:spPr bwMode="auto">
            <a:xfrm>
              <a:off x="6415088"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4" name="Line 16">
              <a:extLst>
                <a:ext uri="{FF2B5EF4-FFF2-40B4-BE49-F238E27FC236}">
                  <a16:creationId xmlns:a16="http://schemas.microsoft.com/office/drawing/2014/main" id="{65B6BE0E-5DD6-4474-B15D-EB77876AF3A4}"/>
                </a:ext>
              </a:extLst>
            </p:cNvPr>
            <p:cNvSpPr>
              <a:spLocks noChangeShapeType="1"/>
            </p:cNvSpPr>
            <p:nvPr/>
          </p:nvSpPr>
          <p:spPr bwMode="auto">
            <a:xfrm>
              <a:off x="6380163" y="290830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5" name="Line 17">
              <a:extLst>
                <a:ext uri="{FF2B5EF4-FFF2-40B4-BE49-F238E27FC236}">
                  <a16:creationId xmlns:a16="http://schemas.microsoft.com/office/drawing/2014/main" id="{56284B95-6025-4E38-82A4-0C478FFEB9C2}"/>
                </a:ext>
              </a:extLst>
            </p:cNvPr>
            <p:cNvSpPr>
              <a:spLocks noChangeShapeType="1"/>
            </p:cNvSpPr>
            <p:nvPr/>
          </p:nvSpPr>
          <p:spPr bwMode="auto">
            <a:xfrm>
              <a:off x="6400801"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6" name="Line 18">
              <a:extLst>
                <a:ext uri="{FF2B5EF4-FFF2-40B4-BE49-F238E27FC236}">
                  <a16:creationId xmlns:a16="http://schemas.microsoft.com/office/drawing/2014/main" id="{281C45F1-8A0E-40D1-96E5-82B63DE5341C}"/>
                </a:ext>
              </a:extLst>
            </p:cNvPr>
            <p:cNvSpPr>
              <a:spLocks noChangeShapeType="1"/>
            </p:cNvSpPr>
            <p:nvPr/>
          </p:nvSpPr>
          <p:spPr bwMode="auto">
            <a:xfrm>
              <a:off x="6135688" y="290830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7" name="Line 19">
              <a:extLst>
                <a:ext uri="{FF2B5EF4-FFF2-40B4-BE49-F238E27FC236}">
                  <a16:creationId xmlns:a16="http://schemas.microsoft.com/office/drawing/2014/main" id="{400BA768-BAD7-41AA-AFDD-715FD078B402}"/>
                </a:ext>
              </a:extLst>
            </p:cNvPr>
            <p:cNvSpPr>
              <a:spLocks noChangeShapeType="1"/>
            </p:cNvSpPr>
            <p:nvPr/>
          </p:nvSpPr>
          <p:spPr bwMode="auto">
            <a:xfrm>
              <a:off x="6157913"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8" name="Line 20">
              <a:extLst>
                <a:ext uri="{FF2B5EF4-FFF2-40B4-BE49-F238E27FC236}">
                  <a16:creationId xmlns:a16="http://schemas.microsoft.com/office/drawing/2014/main" id="{2B5B0048-8CC3-42A2-8962-4C3ECE080B59}"/>
                </a:ext>
              </a:extLst>
            </p:cNvPr>
            <p:cNvSpPr>
              <a:spLocks noChangeShapeType="1"/>
            </p:cNvSpPr>
            <p:nvPr/>
          </p:nvSpPr>
          <p:spPr bwMode="auto">
            <a:xfrm>
              <a:off x="6115051" y="290830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19" name="Line 21">
              <a:extLst>
                <a:ext uri="{FF2B5EF4-FFF2-40B4-BE49-F238E27FC236}">
                  <a16:creationId xmlns:a16="http://schemas.microsoft.com/office/drawing/2014/main" id="{7745E592-E5D0-43CB-B90E-35D261888C03}"/>
                </a:ext>
              </a:extLst>
            </p:cNvPr>
            <p:cNvSpPr>
              <a:spLocks noChangeShapeType="1"/>
            </p:cNvSpPr>
            <p:nvPr/>
          </p:nvSpPr>
          <p:spPr bwMode="auto">
            <a:xfrm>
              <a:off x="6135688" y="288607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0" name="Line 22">
              <a:extLst>
                <a:ext uri="{FF2B5EF4-FFF2-40B4-BE49-F238E27FC236}">
                  <a16:creationId xmlns:a16="http://schemas.microsoft.com/office/drawing/2014/main" id="{C16BD02F-F4D7-4CBD-ADB3-E1D582C8EB90}"/>
                </a:ext>
              </a:extLst>
            </p:cNvPr>
            <p:cNvSpPr>
              <a:spLocks noChangeShapeType="1"/>
            </p:cNvSpPr>
            <p:nvPr/>
          </p:nvSpPr>
          <p:spPr bwMode="auto">
            <a:xfrm>
              <a:off x="5954713" y="2840038"/>
              <a:ext cx="39688"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1" name="Line 23">
              <a:extLst>
                <a:ext uri="{FF2B5EF4-FFF2-40B4-BE49-F238E27FC236}">
                  <a16:creationId xmlns:a16="http://schemas.microsoft.com/office/drawing/2014/main" id="{FFC79B60-4567-4F2B-A9BA-CD51A1619F32}"/>
                </a:ext>
              </a:extLst>
            </p:cNvPr>
            <p:cNvSpPr>
              <a:spLocks noChangeShapeType="1"/>
            </p:cNvSpPr>
            <p:nvPr/>
          </p:nvSpPr>
          <p:spPr bwMode="auto">
            <a:xfrm>
              <a:off x="5973763" y="2819400"/>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2" name="Line 24">
              <a:extLst>
                <a:ext uri="{FF2B5EF4-FFF2-40B4-BE49-F238E27FC236}">
                  <a16:creationId xmlns:a16="http://schemas.microsoft.com/office/drawing/2014/main" id="{DC7DF71B-3CDA-4082-8A4F-1F8F45719BEB}"/>
                </a:ext>
              </a:extLst>
            </p:cNvPr>
            <p:cNvSpPr>
              <a:spLocks noChangeShapeType="1"/>
            </p:cNvSpPr>
            <p:nvPr/>
          </p:nvSpPr>
          <p:spPr bwMode="auto">
            <a:xfrm>
              <a:off x="5807076" y="2840038"/>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3" name="Line 25">
              <a:extLst>
                <a:ext uri="{FF2B5EF4-FFF2-40B4-BE49-F238E27FC236}">
                  <a16:creationId xmlns:a16="http://schemas.microsoft.com/office/drawing/2014/main" id="{13968E6E-7581-4365-AAC7-03486A6B4BDE}"/>
                </a:ext>
              </a:extLst>
            </p:cNvPr>
            <p:cNvSpPr>
              <a:spLocks noChangeShapeType="1"/>
            </p:cNvSpPr>
            <p:nvPr/>
          </p:nvSpPr>
          <p:spPr bwMode="auto">
            <a:xfrm>
              <a:off x="5827713" y="2819400"/>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4" name="Line 26">
              <a:extLst>
                <a:ext uri="{FF2B5EF4-FFF2-40B4-BE49-F238E27FC236}">
                  <a16:creationId xmlns:a16="http://schemas.microsoft.com/office/drawing/2014/main" id="{4587544C-5086-4F16-9AA5-F53328BDA69E}"/>
                </a:ext>
              </a:extLst>
            </p:cNvPr>
            <p:cNvSpPr>
              <a:spLocks noChangeShapeType="1"/>
            </p:cNvSpPr>
            <p:nvPr/>
          </p:nvSpPr>
          <p:spPr bwMode="auto">
            <a:xfrm>
              <a:off x="5722938" y="2786063"/>
              <a:ext cx="39688"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5" name="Line 27">
              <a:extLst>
                <a:ext uri="{FF2B5EF4-FFF2-40B4-BE49-F238E27FC236}">
                  <a16:creationId xmlns:a16="http://schemas.microsoft.com/office/drawing/2014/main" id="{1C56DAE0-2643-47FC-8582-5185D65C3520}"/>
                </a:ext>
              </a:extLst>
            </p:cNvPr>
            <p:cNvSpPr>
              <a:spLocks noChangeShapeType="1"/>
            </p:cNvSpPr>
            <p:nvPr/>
          </p:nvSpPr>
          <p:spPr bwMode="auto">
            <a:xfrm>
              <a:off x="5741988"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6" name="Line 28">
              <a:extLst>
                <a:ext uri="{FF2B5EF4-FFF2-40B4-BE49-F238E27FC236}">
                  <a16:creationId xmlns:a16="http://schemas.microsoft.com/office/drawing/2014/main" id="{8D66DB85-E116-4406-9E02-A72FEA235573}"/>
                </a:ext>
              </a:extLst>
            </p:cNvPr>
            <p:cNvSpPr>
              <a:spLocks noChangeShapeType="1"/>
            </p:cNvSpPr>
            <p:nvPr/>
          </p:nvSpPr>
          <p:spPr bwMode="auto">
            <a:xfrm>
              <a:off x="5657851" y="2789238"/>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7" name="Line 29">
              <a:extLst>
                <a:ext uri="{FF2B5EF4-FFF2-40B4-BE49-F238E27FC236}">
                  <a16:creationId xmlns:a16="http://schemas.microsoft.com/office/drawing/2014/main" id="{996A785A-0AAF-41F8-94A5-A828AB26925F}"/>
                </a:ext>
              </a:extLst>
            </p:cNvPr>
            <p:cNvSpPr>
              <a:spLocks noChangeShapeType="1"/>
            </p:cNvSpPr>
            <p:nvPr/>
          </p:nvSpPr>
          <p:spPr bwMode="auto">
            <a:xfrm>
              <a:off x="5678488"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8" name="Line 30">
              <a:extLst>
                <a:ext uri="{FF2B5EF4-FFF2-40B4-BE49-F238E27FC236}">
                  <a16:creationId xmlns:a16="http://schemas.microsoft.com/office/drawing/2014/main" id="{79DCBA22-FF39-4014-B1E5-8D3FA4AAF71F}"/>
                </a:ext>
              </a:extLst>
            </p:cNvPr>
            <p:cNvSpPr>
              <a:spLocks noChangeShapeType="1"/>
            </p:cNvSpPr>
            <p:nvPr/>
          </p:nvSpPr>
          <p:spPr bwMode="auto">
            <a:xfrm>
              <a:off x="5549901" y="2786063"/>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29" name="Line 31">
              <a:extLst>
                <a:ext uri="{FF2B5EF4-FFF2-40B4-BE49-F238E27FC236}">
                  <a16:creationId xmlns:a16="http://schemas.microsoft.com/office/drawing/2014/main" id="{3CF3ADB8-37B4-4359-8328-F3DD6DE4B93A}"/>
                </a:ext>
              </a:extLst>
            </p:cNvPr>
            <p:cNvSpPr>
              <a:spLocks noChangeShapeType="1"/>
            </p:cNvSpPr>
            <p:nvPr/>
          </p:nvSpPr>
          <p:spPr bwMode="auto">
            <a:xfrm>
              <a:off x="5570538"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0" name="Line 32">
              <a:extLst>
                <a:ext uri="{FF2B5EF4-FFF2-40B4-BE49-F238E27FC236}">
                  <a16:creationId xmlns:a16="http://schemas.microsoft.com/office/drawing/2014/main" id="{C27DD637-58C7-448D-B4ED-3E8C43CE0D5C}"/>
                </a:ext>
              </a:extLst>
            </p:cNvPr>
            <p:cNvSpPr>
              <a:spLocks noChangeShapeType="1"/>
            </p:cNvSpPr>
            <p:nvPr/>
          </p:nvSpPr>
          <p:spPr bwMode="auto">
            <a:xfrm>
              <a:off x="5507038" y="2786063"/>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1" name="Line 33">
              <a:extLst>
                <a:ext uri="{FF2B5EF4-FFF2-40B4-BE49-F238E27FC236}">
                  <a16:creationId xmlns:a16="http://schemas.microsoft.com/office/drawing/2014/main" id="{AEBB53F3-8BA3-42C8-A209-EBC60CBA8026}"/>
                </a:ext>
              </a:extLst>
            </p:cNvPr>
            <p:cNvSpPr>
              <a:spLocks noChangeShapeType="1"/>
            </p:cNvSpPr>
            <p:nvPr/>
          </p:nvSpPr>
          <p:spPr bwMode="auto">
            <a:xfrm>
              <a:off x="5527676"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2" name="Line 34">
              <a:extLst>
                <a:ext uri="{FF2B5EF4-FFF2-40B4-BE49-F238E27FC236}">
                  <a16:creationId xmlns:a16="http://schemas.microsoft.com/office/drawing/2014/main" id="{A3B4C49E-F003-48A1-B8C2-69F8C295F813}"/>
                </a:ext>
              </a:extLst>
            </p:cNvPr>
            <p:cNvSpPr>
              <a:spLocks noChangeShapeType="1"/>
            </p:cNvSpPr>
            <p:nvPr/>
          </p:nvSpPr>
          <p:spPr bwMode="auto">
            <a:xfrm>
              <a:off x="5457826" y="2735263"/>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3" name="Line 35">
              <a:extLst>
                <a:ext uri="{FF2B5EF4-FFF2-40B4-BE49-F238E27FC236}">
                  <a16:creationId xmlns:a16="http://schemas.microsoft.com/office/drawing/2014/main" id="{E372E272-4DA2-47DC-91C3-BE2CD54592CF}"/>
                </a:ext>
              </a:extLst>
            </p:cNvPr>
            <p:cNvSpPr>
              <a:spLocks noChangeShapeType="1"/>
            </p:cNvSpPr>
            <p:nvPr/>
          </p:nvSpPr>
          <p:spPr bwMode="auto">
            <a:xfrm>
              <a:off x="5476876" y="2713038"/>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4" name="Line 36">
              <a:extLst>
                <a:ext uri="{FF2B5EF4-FFF2-40B4-BE49-F238E27FC236}">
                  <a16:creationId xmlns:a16="http://schemas.microsoft.com/office/drawing/2014/main" id="{4BD3DA16-5898-4E99-81AE-9C9807CB19A0}"/>
                </a:ext>
              </a:extLst>
            </p:cNvPr>
            <p:cNvSpPr>
              <a:spLocks noChangeShapeType="1"/>
            </p:cNvSpPr>
            <p:nvPr/>
          </p:nvSpPr>
          <p:spPr bwMode="auto">
            <a:xfrm>
              <a:off x="5399088" y="2705100"/>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5" name="Line 37">
              <a:extLst>
                <a:ext uri="{FF2B5EF4-FFF2-40B4-BE49-F238E27FC236}">
                  <a16:creationId xmlns:a16="http://schemas.microsoft.com/office/drawing/2014/main" id="{CA05B891-5D86-462C-A1F6-653A9ADC6378}"/>
                </a:ext>
              </a:extLst>
            </p:cNvPr>
            <p:cNvSpPr>
              <a:spLocks noChangeShapeType="1"/>
            </p:cNvSpPr>
            <p:nvPr/>
          </p:nvSpPr>
          <p:spPr bwMode="auto">
            <a:xfrm>
              <a:off x="5419726" y="268446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6" name="Line 38">
              <a:extLst>
                <a:ext uri="{FF2B5EF4-FFF2-40B4-BE49-F238E27FC236}">
                  <a16:creationId xmlns:a16="http://schemas.microsoft.com/office/drawing/2014/main" id="{8192C371-4838-4905-A48F-6EF4B2184120}"/>
                </a:ext>
              </a:extLst>
            </p:cNvPr>
            <p:cNvSpPr>
              <a:spLocks noChangeShapeType="1"/>
            </p:cNvSpPr>
            <p:nvPr/>
          </p:nvSpPr>
          <p:spPr bwMode="auto">
            <a:xfrm>
              <a:off x="5392738" y="2681288"/>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7" name="Line 39">
              <a:extLst>
                <a:ext uri="{FF2B5EF4-FFF2-40B4-BE49-F238E27FC236}">
                  <a16:creationId xmlns:a16="http://schemas.microsoft.com/office/drawing/2014/main" id="{48CF1BE6-346F-4C29-AE70-4CADDA55729E}"/>
                </a:ext>
              </a:extLst>
            </p:cNvPr>
            <p:cNvSpPr>
              <a:spLocks noChangeShapeType="1"/>
            </p:cNvSpPr>
            <p:nvPr/>
          </p:nvSpPr>
          <p:spPr bwMode="auto">
            <a:xfrm>
              <a:off x="5413376" y="2659063"/>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8" name="Line 40">
              <a:extLst>
                <a:ext uri="{FF2B5EF4-FFF2-40B4-BE49-F238E27FC236}">
                  <a16:creationId xmlns:a16="http://schemas.microsoft.com/office/drawing/2014/main" id="{552E0354-6134-4002-BFCE-9CA17DE68A2A}"/>
                </a:ext>
              </a:extLst>
            </p:cNvPr>
            <p:cNvSpPr>
              <a:spLocks noChangeShapeType="1"/>
            </p:cNvSpPr>
            <p:nvPr/>
          </p:nvSpPr>
          <p:spPr bwMode="auto">
            <a:xfrm>
              <a:off x="5192713" y="2562225"/>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39" name="Line 41">
              <a:extLst>
                <a:ext uri="{FF2B5EF4-FFF2-40B4-BE49-F238E27FC236}">
                  <a16:creationId xmlns:a16="http://schemas.microsoft.com/office/drawing/2014/main" id="{7AE48B57-6DE4-44D0-8F9C-5CF2C9AD591D}"/>
                </a:ext>
              </a:extLst>
            </p:cNvPr>
            <p:cNvSpPr>
              <a:spLocks noChangeShapeType="1"/>
            </p:cNvSpPr>
            <p:nvPr/>
          </p:nvSpPr>
          <p:spPr bwMode="auto">
            <a:xfrm>
              <a:off x="5213351" y="2541588"/>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0" name="Line 42">
              <a:extLst>
                <a:ext uri="{FF2B5EF4-FFF2-40B4-BE49-F238E27FC236}">
                  <a16:creationId xmlns:a16="http://schemas.microsoft.com/office/drawing/2014/main" id="{CADDB242-A4FA-4462-967A-AC0FD73F80C8}"/>
                </a:ext>
              </a:extLst>
            </p:cNvPr>
            <p:cNvSpPr>
              <a:spLocks noChangeShapeType="1"/>
            </p:cNvSpPr>
            <p:nvPr/>
          </p:nvSpPr>
          <p:spPr bwMode="auto">
            <a:xfrm>
              <a:off x="5184776" y="2538413"/>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1" name="Line 43">
              <a:extLst>
                <a:ext uri="{FF2B5EF4-FFF2-40B4-BE49-F238E27FC236}">
                  <a16:creationId xmlns:a16="http://schemas.microsoft.com/office/drawing/2014/main" id="{B0CAD833-EEEB-498F-B7C2-407BF377A8AF}"/>
                </a:ext>
              </a:extLst>
            </p:cNvPr>
            <p:cNvSpPr>
              <a:spLocks noChangeShapeType="1"/>
            </p:cNvSpPr>
            <p:nvPr/>
          </p:nvSpPr>
          <p:spPr bwMode="auto">
            <a:xfrm>
              <a:off x="5205413" y="2514600"/>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2" name="Line 44">
              <a:extLst>
                <a:ext uri="{FF2B5EF4-FFF2-40B4-BE49-F238E27FC236}">
                  <a16:creationId xmlns:a16="http://schemas.microsoft.com/office/drawing/2014/main" id="{3C52E927-6122-4F63-B9F6-840FE4577BC6}"/>
                </a:ext>
              </a:extLst>
            </p:cNvPr>
            <p:cNvSpPr>
              <a:spLocks noChangeShapeType="1"/>
            </p:cNvSpPr>
            <p:nvPr/>
          </p:nvSpPr>
          <p:spPr bwMode="auto">
            <a:xfrm>
              <a:off x="5176838" y="2516188"/>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3" name="Line 45">
              <a:extLst>
                <a:ext uri="{FF2B5EF4-FFF2-40B4-BE49-F238E27FC236}">
                  <a16:creationId xmlns:a16="http://schemas.microsoft.com/office/drawing/2014/main" id="{BE0C8944-3FC2-4AA0-BD73-64AE40BA58EE}"/>
                </a:ext>
              </a:extLst>
            </p:cNvPr>
            <p:cNvSpPr>
              <a:spLocks noChangeShapeType="1"/>
            </p:cNvSpPr>
            <p:nvPr/>
          </p:nvSpPr>
          <p:spPr bwMode="auto">
            <a:xfrm>
              <a:off x="5199063" y="2495550"/>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4" name="Line 46">
              <a:extLst>
                <a:ext uri="{FF2B5EF4-FFF2-40B4-BE49-F238E27FC236}">
                  <a16:creationId xmlns:a16="http://schemas.microsoft.com/office/drawing/2014/main" id="{3ADE938C-9D89-43E4-9396-FF72AD11930C}"/>
                </a:ext>
              </a:extLst>
            </p:cNvPr>
            <p:cNvSpPr>
              <a:spLocks noChangeShapeType="1"/>
            </p:cNvSpPr>
            <p:nvPr/>
          </p:nvSpPr>
          <p:spPr bwMode="auto">
            <a:xfrm>
              <a:off x="5170488" y="2495550"/>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5" name="Line 47">
              <a:extLst>
                <a:ext uri="{FF2B5EF4-FFF2-40B4-BE49-F238E27FC236}">
                  <a16:creationId xmlns:a16="http://schemas.microsoft.com/office/drawing/2014/main" id="{EA6CA0F2-D620-4675-8711-61F5E10F285F}"/>
                </a:ext>
              </a:extLst>
            </p:cNvPr>
            <p:cNvSpPr>
              <a:spLocks noChangeShapeType="1"/>
            </p:cNvSpPr>
            <p:nvPr/>
          </p:nvSpPr>
          <p:spPr bwMode="auto">
            <a:xfrm>
              <a:off x="5192713" y="2473325"/>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6" name="Line 48">
              <a:extLst>
                <a:ext uri="{FF2B5EF4-FFF2-40B4-BE49-F238E27FC236}">
                  <a16:creationId xmlns:a16="http://schemas.microsoft.com/office/drawing/2014/main" id="{AC07D0FC-ADB1-46CC-933E-93B4F7BB79A6}"/>
                </a:ext>
              </a:extLst>
            </p:cNvPr>
            <p:cNvSpPr>
              <a:spLocks noChangeShapeType="1"/>
            </p:cNvSpPr>
            <p:nvPr/>
          </p:nvSpPr>
          <p:spPr bwMode="auto">
            <a:xfrm>
              <a:off x="4668838" y="2182813"/>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7" name="Line 49">
              <a:extLst>
                <a:ext uri="{FF2B5EF4-FFF2-40B4-BE49-F238E27FC236}">
                  <a16:creationId xmlns:a16="http://schemas.microsoft.com/office/drawing/2014/main" id="{D84B5B40-7A23-4610-AAF8-C8EEA8EBC89D}"/>
                </a:ext>
              </a:extLst>
            </p:cNvPr>
            <p:cNvSpPr>
              <a:spLocks noChangeShapeType="1"/>
            </p:cNvSpPr>
            <p:nvPr/>
          </p:nvSpPr>
          <p:spPr bwMode="auto">
            <a:xfrm>
              <a:off x="4691063" y="2160588"/>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8" name="Line 50">
              <a:extLst>
                <a:ext uri="{FF2B5EF4-FFF2-40B4-BE49-F238E27FC236}">
                  <a16:creationId xmlns:a16="http://schemas.microsoft.com/office/drawing/2014/main" id="{E4D56576-E911-4993-8F88-0EE3705C8B06}"/>
                </a:ext>
              </a:extLst>
            </p:cNvPr>
            <p:cNvSpPr>
              <a:spLocks noChangeShapeType="1"/>
            </p:cNvSpPr>
            <p:nvPr/>
          </p:nvSpPr>
          <p:spPr bwMode="auto">
            <a:xfrm>
              <a:off x="4641851" y="2182813"/>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49" name="Line 51">
              <a:extLst>
                <a:ext uri="{FF2B5EF4-FFF2-40B4-BE49-F238E27FC236}">
                  <a16:creationId xmlns:a16="http://schemas.microsoft.com/office/drawing/2014/main" id="{3C4A58B4-AD4A-4DA5-9D11-7F5C0CBD6C47}"/>
                </a:ext>
              </a:extLst>
            </p:cNvPr>
            <p:cNvSpPr>
              <a:spLocks noChangeShapeType="1"/>
            </p:cNvSpPr>
            <p:nvPr/>
          </p:nvSpPr>
          <p:spPr bwMode="auto">
            <a:xfrm>
              <a:off x="4662488" y="2160588"/>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0" name="Line 52">
              <a:extLst>
                <a:ext uri="{FF2B5EF4-FFF2-40B4-BE49-F238E27FC236}">
                  <a16:creationId xmlns:a16="http://schemas.microsoft.com/office/drawing/2014/main" id="{74A8F1E2-2A18-48E6-A354-2D418EB69ACF}"/>
                </a:ext>
              </a:extLst>
            </p:cNvPr>
            <p:cNvSpPr>
              <a:spLocks noChangeShapeType="1"/>
            </p:cNvSpPr>
            <p:nvPr/>
          </p:nvSpPr>
          <p:spPr bwMode="auto">
            <a:xfrm>
              <a:off x="4611688" y="2162175"/>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1" name="Line 53">
              <a:extLst>
                <a:ext uri="{FF2B5EF4-FFF2-40B4-BE49-F238E27FC236}">
                  <a16:creationId xmlns:a16="http://schemas.microsoft.com/office/drawing/2014/main" id="{21FFEC88-AEC7-45E0-8EF4-E8DFE0F02811}"/>
                </a:ext>
              </a:extLst>
            </p:cNvPr>
            <p:cNvSpPr>
              <a:spLocks noChangeShapeType="1"/>
            </p:cNvSpPr>
            <p:nvPr/>
          </p:nvSpPr>
          <p:spPr bwMode="auto">
            <a:xfrm>
              <a:off x="4632326" y="2141538"/>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2" name="Line 54">
              <a:extLst>
                <a:ext uri="{FF2B5EF4-FFF2-40B4-BE49-F238E27FC236}">
                  <a16:creationId xmlns:a16="http://schemas.microsoft.com/office/drawing/2014/main" id="{1E214F04-948E-4635-A53F-4CD16DBAB650}"/>
                </a:ext>
              </a:extLst>
            </p:cNvPr>
            <p:cNvSpPr>
              <a:spLocks noChangeShapeType="1"/>
            </p:cNvSpPr>
            <p:nvPr/>
          </p:nvSpPr>
          <p:spPr bwMode="auto">
            <a:xfrm>
              <a:off x="4606926" y="2162175"/>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3" name="Line 55">
              <a:extLst>
                <a:ext uri="{FF2B5EF4-FFF2-40B4-BE49-F238E27FC236}">
                  <a16:creationId xmlns:a16="http://schemas.microsoft.com/office/drawing/2014/main" id="{9ED4EE2E-88DE-449B-B0E7-04DDF67EEF87}"/>
                </a:ext>
              </a:extLst>
            </p:cNvPr>
            <p:cNvSpPr>
              <a:spLocks noChangeShapeType="1"/>
            </p:cNvSpPr>
            <p:nvPr/>
          </p:nvSpPr>
          <p:spPr bwMode="auto">
            <a:xfrm>
              <a:off x="4627563" y="2141538"/>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4" name="Line 56">
              <a:extLst>
                <a:ext uri="{FF2B5EF4-FFF2-40B4-BE49-F238E27FC236}">
                  <a16:creationId xmlns:a16="http://schemas.microsoft.com/office/drawing/2014/main" id="{5F148A27-466E-436D-A30F-6E72D9EAF39F}"/>
                </a:ext>
              </a:extLst>
            </p:cNvPr>
            <p:cNvSpPr>
              <a:spLocks noChangeShapeType="1"/>
            </p:cNvSpPr>
            <p:nvPr/>
          </p:nvSpPr>
          <p:spPr bwMode="auto">
            <a:xfrm>
              <a:off x="4591051" y="2143125"/>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5" name="Line 57">
              <a:extLst>
                <a:ext uri="{FF2B5EF4-FFF2-40B4-BE49-F238E27FC236}">
                  <a16:creationId xmlns:a16="http://schemas.microsoft.com/office/drawing/2014/main" id="{CE80D776-7DC9-44EF-9344-836A851D6293}"/>
                </a:ext>
              </a:extLst>
            </p:cNvPr>
            <p:cNvSpPr>
              <a:spLocks noChangeShapeType="1"/>
            </p:cNvSpPr>
            <p:nvPr/>
          </p:nvSpPr>
          <p:spPr bwMode="auto">
            <a:xfrm>
              <a:off x="4611688" y="2120900"/>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6" name="Line 58">
              <a:extLst>
                <a:ext uri="{FF2B5EF4-FFF2-40B4-BE49-F238E27FC236}">
                  <a16:creationId xmlns:a16="http://schemas.microsoft.com/office/drawing/2014/main" id="{D6EBCB78-5D92-46BD-824E-A8C539F376A4}"/>
                </a:ext>
              </a:extLst>
            </p:cNvPr>
            <p:cNvSpPr>
              <a:spLocks noChangeShapeType="1"/>
            </p:cNvSpPr>
            <p:nvPr/>
          </p:nvSpPr>
          <p:spPr bwMode="auto">
            <a:xfrm>
              <a:off x="4591051" y="2122488"/>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7" name="Line 59">
              <a:extLst>
                <a:ext uri="{FF2B5EF4-FFF2-40B4-BE49-F238E27FC236}">
                  <a16:creationId xmlns:a16="http://schemas.microsoft.com/office/drawing/2014/main" id="{874482A7-CD48-480D-895D-A02B2066E6DF}"/>
                </a:ext>
              </a:extLst>
            </p:cNvPr>
            <p:cNvSpPr>
              <a:spLocks noChangeShapeType="1"/>
            </p:cNvSpPr>
            <p:nvPr/>
          </p:nvSpPr>
          <p:spPr bwMode="auto">
            <a:xfrm>
              <a:off x="4611688" y="2103438"/>
              <a:ext cx="0" cy="39688"/>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8" name="Line 60">
              <a:extLst>
                <a:ext uri="{FF2B5EF4-FFF2-40B4-BE49-F238E27FC236}">
                  <a16:creationId xmlns:a16="http://schemas.microsoft.com/office/drawing/2014/main" id="{6F9ACA0D-D1EA-4A9B-A8A5-A37228367386}"/>
                </a:ext>
              </a:extLst>
            </p:cNvPr>
            <p:cNvSpPr>
              <a:spLocks noChangeShapeType="1"/>
            </p:cNvSpPr>
            <p:nvPr/>
          </p:nvSpPr>
          <p:spPr bwMode="auto">
            <a:xfrm>
              <a:off x="4584701" y="2071688"/>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59" name="Line 61">
              <a:extLst>
                <a:ext uri="{FF2B5EF4-FFF2-40B4-BE49-F238E27FC236}">
                  <a16:creationId xmlns:a16="http://schemas.microsoft.com/office/drawing/2014/main" id="{B62B2ADA-AB17-4BB2-BD2A-2E04DDA3E876}"/>
                </a:ext>
              </a:extLst>
            </p:cNvPr>
            <p:cNvSpPr>
              <a:spLocks noChangeShapeType="1"/>
            </p:cNvSpPr>
            <p:nvPr/>
          </p:nvSpPr>
          <p:spPr bwMode="auto">
            <a:xfrm>
              <a:off x="4605338" y="2049463"/>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0" name="Line 62">
              <a:extLst>
                <a:ext uri="{FF2B5EF4-FFF2-40B4-BE49-F238E27FC236}">
                  <a16:creationId xmlns:a16="http://schemas.microsoft.com/office/drawing/2014/main" id="{10FCB0D3-CBA8-491A-BD3D-37F64583E2E2}"/>
                </a:ext>
              </a:extLst>
            </p:cNvPr>
            <p:cNvSpPr>
              <a:spLocks noChangeShapeType="1"/>
            </p:cNvSpPr>
            <p:nvPr/>
          </p:nvSpPr>
          <p:spPr bwMode="auto">
            <a:xfrm>
              <a:off x="5770563" y="2786063"/>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1" name="Line 63">
              <a:extLst>
                <a:ext uri="{FF2B5EF4-FFF2-40B4-BE49-F238E27FC236}">
                  <a16:creationId xmlns:a16="http://schemas.microsoft.com/office/drawing/2014/main" id="{12FBBDC5-4BD2-45E6-9C13-6F4CB58A4886}"/>
                </a:ext>
              </a:extLst>
            </p:cNvPr>
            <p:cNvSpPr>
              <a:spLocks noChangeShapeType="1"/>
            </p:cNvSpPr>
            <p:nvPr/>
          </p:nvSpPr>
          <p:spPr bwMode="auto">
            <a:xfrm>
              <a:off x="5792788"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2" name="Line 64">
              <a:extLst>
                <a:ext uri="{FF2B5EF4-FFF2-40B4-BE49-F238E27FC236}">
                  <a16:creationId xmlns:a16="http://schemas.microsoft.com/office/drawing/2014/main" id="{29827918-1E4B-452A-8759-D8AD38F033FC}"/>
                </a:ext>
              </a:extLst>
            </p:cNvPr>
            <p:cNvSpPr>
              <a:spLocks noChangeShapeType="1"/>
            </p:cNvSpPr>
            <p:nvPr/>
          </p:nvSpPr>
          <p:spPr bwMode="auto">
            <a:xfrm>
              <a:off x="5775326" y="2786063"/>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3" name="Line 65">
              <a:extLst>
                <a:ext uri="{FF2B5EF4-FFF2-40B4-BE49-F238E27FC236}">
                  <a16:creationId xmlns:a16="http://schemas.microsoft.com/office/drawing/2014/main" id="{5BEE9A91-EC53-4FD1-A838-1E2CA179D093}"/>
                </a:ext>
              </a:extLst>
            </p:cNvPr>
            <p:cNvSpPr>
              <a:spLocks noChangeShapeType="1"/>
            </p:cNvSpPr>
            <p:nvPr/>
          </p:nvSpPr>
          <p:spPr bwMode="auto">
            <a:xfrm>
              <a:off x="5795963"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4" name="Line 66">
              <a:extLst>
                <a:ext uri="{FF2B5EF4-FFF2-40B4-BE49-F238E27FC236}">
                  <a16:creationId xmlns:a16="http://schemas.microsoft.com/office/drawing/2014/main" id="{2B7F52DE-3031-4D86-9EE1-DB60F05E1B81}"/>
                </a:ext>
              </a:extLst>
            </p:cNvPr>
            <p:cNvSpPr>
              <a:spLocks noChangeShapeType="1"/>
            </p:cNvSpPr>
            <p:nvPr/>
          </p:nvSpPr>
          <p:spPr bwMode="auto">
            <a:xfrm>
              <a:off x="5780088" y="2786063"/>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5" name="Line 67">
              <a:extLst>
                <a:ext uri="{FF2B5EF4-FFF2-40B4-BE49-F238E27FC236}">
                  <a16:creationId xmlns:a16="http://schemas.microsoft.com/office/drawing/2014/main" id="{C79AB7A3-B507-4348-ACB9-236043E2150C}"/>
                </a:ext>
              </a:extLst>
            </p:cNvPr>
            <p:cNvSpPr>
              <a:spLocks noChangeShapeType="1"/>
            </p:cNvSpPr>
            <p:nvPr/>
          </p:nvSpPr>
          <p:spPr bwMode="auto">
            <a:xfrm>
              <a:off x="5802313"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6" name="Line 68">
              <a:extLst>
                <a:ext uri="{FF2B5EF4-FFF2-40B4-BE49-F238E27FC236}">
                  <a16:creationId xmlns:a16="http://schemas.microsoft.com/office/drawing/2014/main" id="{B143D185-C3D8-4C5A-B919-E33CC958FAEC}"/>
                </a:ext>
              </a:extLst>
            </p:cNvPr>
            <p:cNvSpPr>
              <a:spLocks noChangeShapeType="1"/>
            </p:cNvSpPr>
            <p:nvPr/>
          </p:nvSpPr>
          <p:spPr bwMode="auto">
            <a:xfrm>
              <a:off x="5784851" y="2786063"/>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7" name="Line 69">
              <a:extLst>
                <a:ext uri="{FF2B5EF4-FFF2-40B4-BE49-F238E27FC236}">
                  <a16:creationId xmlns:a16="http://schemas.microsoft.com/office/drawing/2014/main" id="{DA876980-0903-44A7-85C3-CBCCF1191114}"/>
                </a:ext>
              </a:extLst>
            </p:cNvPr>
            <p:cNvSpPr>
              <a:spLocks noChangeShapeType="1"/>
            </p:cNvSpPr>
            <p:nvPr/>
          </p:nvSpPr>
          <p:spPr bwMode="auto">
            <a:xfrm>
              <a:off x="5805488"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8" name="Line 70">
              <a:extLst>
                <a:ext uri="{FF2B5EF4-FFF2-40B4-BE49-F238E27FC236}">
                  <a16:creationId xmlns:a16="http://schemas.microsoft.com/office/drawing/2014/main" id="{6F795AE3-3F15-40AC-A9B7-224F667DDFDC}"/>
                </a:ext>
              </a:extLst>
            </p:cNvPr>
            <p:cNvSpPr>
              <a:spLocks noChangeShapeType="1"/>
            </p:cNvSpPr>
            <p:nvPr/>
          </p:nvSpPr>
          <p:spPr bwMode="auto">
            <a:xfrm>
              <a:off x="5789613" y="2786063"/>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69" name="Line 71">
              <a:extLst>
                <a:ext uri="{FF2B5EF4-FFF2-40B4-BE49-F238E27FC236}">
                  <a16:creationId xmlns:a16="http://schemas.microsoft.com/office/drawing/2014/main" id="{53001A3F-5E9E-4603-A753-2600F16BA333}"/>
                </a:ext>
              </a:extLst>
            </p:cNvPr>
            <p:cNvSpPr>
              <a:spLocks noChangeShapeType="1"/>
            </p:cNvSpPr>
            <p:nvPr/>
          </p:nvSpPr>
          <p:spPr bwMode="auto">
            <a:xfrm>
              <a:off x="5808663"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70" name="Line 72">
              <a:extLst>
                <a:ext uri="{FF2B5EF4-FFF2-40B4-BE49-F238E27FC236}">
                  <a16:creationId xmlns:a16="http://schemas.microsoft.com/office/drawing/2014/main" id="{48015234-4E5C-4596-AD1E-997DCED014BC}"/>
                </a:ext>
              </a:extLst>
            </p:cNvPr>
            <p:cNvSpPr>
              <a:spLocks noChangeShapeType="1"/>
            </p:cNvSpPr>
            <p:nvPr/>
          </p:nvSpPr>
          <p:spPr bwMode="auto">
            <a:xfrm>
              <a:off x="5794376" y="2786063"/>
              <a:ext cx="41275"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71" name="Line 73">
              <a:extLst>
                <a:ext uri="{FF2B5EF4-FFF2-40B4-BE49-F238E27FC236}">
                  <a16:creationId xmlns:a16="http://schemas.microsoft.com/office/drawing/2014/main" id="{FCD18499-923E-4F06-BE8D-0086D0F93B32}"/>
                </a:ext>
              </a:extLst>
            </p:cNvPr>
            <p:cNvSpPr>
              <a:spLocks noChangeShapeType="1"/>
            </p:cNvSpPr>
            <p:nvPr/>
          </p:nvSpPr>
          <p:spPr bwMode="auto">
            <a:xfrm>
              <a:off x="5815013" y="2767013"/>
              <a:ext cx="0" cy="41275"/>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72" name="Line 74">
              <a:extLst>
                <a:ext uri="{FF2B5EF4-FFF2-40B4-BE49-F238E27FC236}">
                  <a16:creationId xmlns:a16="http://schemas.microsoft.com/office/drawing/2014/main" id="{9556469D-52A8-45C4-8B9B-F44D56F86641}"/>
                </a:ext>
              </a:extLst>
            </p:cNvPr>
            <p:cNvSpPr>
              <a:spLocks noChangeShapeType="1"/>
            </p:cNvSpPr>
            <p:nvPr/>
          </p:nvSpPr>
          <p:spPr bwMode="auto">
            <a:xfrm>
              <a:off x="2795588" y="1044575"/>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73" name="Line 75">
              <a:extLst>
                <a:ext uri="{FF2B5EF4-FFF2-40B4-BE49-F238E27FC236}">
                  <a16:creationId xmlns:a16="http://schemas.microsoft.com/office/drawing/2014/main" id="{00D64431-0B62-4B35-AEA2-19E433DFC9B5}"/>
                </a:ext>
              </a:extLst>
            </p:cNvPr>
            <p:cNvSpPr>
              <a:spLocks noChangeShapeType="1"/>
            </p:cNvSpPr>
            <p:nvPr/>
          </p:nvSpPr>
          <p:spPr bwMode="auto">
            <a:xfrm>
              <a:off x="2816226" y="1022350"/>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74" name="Line 76">
              <a:extLst>
                <a:ext uri="{FF2B5EF4-FFF2-40B4-BE49-F238E27FC236}">
                  <a16:creationId xmlns:a16="http://schemas.microsoft.com/office/drawing/2014/main" id="{E668AD8F-B85E-4852-88F7-64B878D08F24}"/>
                </a:ext>
              </a:extLst>
            </p:cNvPr>
            <p:cNvSpPr>
              <a:spLocks noChangeShapeType="1"/>
            </p:cNvSpPr>
            <p:nvPr/>
          </p:nvSpPr>
          <p:spPr bwMode="auto">
            <a:xfrm>
              <a:off x="2805113" y="1044575"/>
              <a:ext cx="42863" cy="0"/>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sp>
          <p:nvSpPr>
            <p:cNvPr id="1575" name="Line 77">
              <a:extLst>
                <a:ext uri="{FF2B5EF4-FFF2-40B4-BE49-F238E27FC236}">
                  <a16:creationId xmlns:a16="http://schemas.microsoft.com/office/drawing/2014/main" id="{59022019-9621-472B-8347-5F5417B35D8D}"/>
                </a:ext>
              </a:extLst>
            </p:cNvPr>
            <p:cNvSpPr>
              <a:spLocks noChangeShapeType="1"/>
            </p:cNvSpPr>
            <p:nvPr/>
          </p:nvSpPr>
          <p:spPr bwMode="auto">
            <a:xfrm>
              <a:off x="2825751" y="1022350"/>
              <a:ext cx="0" cy="42863"/>
            </a:xfrm>
            <a:prstGeom prst="line">
              <a:avLst/>
            </a:prstGeom>
            <a:noFill/>
            <a:ln w="190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a:defRPr/>
              </a:pPr>
              <a:endParaRPr lang="en-GB" sz="1400">
                <a:solidFill>
                  <a:prstClr val="black"/>
                </a:solidFill>
                <a:latin typeface="Arial"/>
              </a:endParaRPr>
            </a:p>
          </p:txBody>
        </p:sp>
      </p:grpSp>
      <p:sp>
        <p:nvSpPr>
          <p:cNvPr id="3130" name="TextBox 3129">
            <a:extLst>
              <a:ext uri="{FF2B5EF4-FFF2-40B4-BE49-F238E27FC236}">
                <a16:creationId xmlns:a16="http://schemas.microsoft.com/office/drawing/2014/main" id="{B7FC2BDE-D881-4384-ADE3-327DE58B9C11}"/>
              </a:ext>
            </a:extLst>
          </p:cNvPr>
          <p:cNvSpPr txBox="1"/>
          <p:nvPr/>
        </p:nvSpPr>
        <p:spPr>
          <a:xfrm rot="16200000">
            <a:off x="-604199" y="2868556"/>
            <a:ext cx="2102936" cy="420756"/>
          </a:xfrm>
          <a:prstGeom prst="rect">
            <a:avLst/>
          </a:prstGeom>
          <a:noFill/>
        </p:spPr>
        <p:txBody>
          <a:bodyPr wrap="square" rtlCol="0">
            <a:spAutoFit/>
          </a:bodyPr>
          <a:lstStyle/>
          <a:p>
            <a:pPr algn="ctr" defTabSz="914309">
              <a:defRPr/>
            </a:pPr>
            <a:r>
              <a:rPr lang="en-GB" sz="1067" b="1">
                <a:solidFill>
                  <a:prstClr val="black"/>
                </a:solidFill>
                <a:latin typeface="Arial"/>
              </a:rPr>
              <a:t>Patients free from disease </a:t>
            </a:r>
          </a:p>
          <a:p>
            <a:pPr algn="ctr" defTabSz="914309">
              <a:defRPr/>
            </a:pPr>
            <a:r>
              <a:rPr lang="en-GB" sz="1067" b="1">
                <a:solidFill>
                  <a:prstClr val="black"/>
                </a:solidFill>
                <a:latin typeface="Arial"/>
              </a:rPr>
              <a:t>progression and death (%)</a:t>
            </a:r>
          </a:p>
        </p:txBody>
      </p:sp>
      <p:grpSp>
        <p:nvGrpSpPr>
          <p:cNvPr id="5" name="Group 4">
            <a:extLst>
              <a:ext uri="{FF2B5EF4-FFF2-40B4-BE49-F238E27FC236}">
                <a16:creationId xmlns:a16="http://schemas.microsoft.com/office/drawing/2014/main" id="{41C042AE-C03C-C144-9BC7-781C7BCB4954}"/>
              </a:ext>
            </a:extLst>
          </p:cNvPr>
          <p:cNvGrpSpPr/>
          <p:nvPr/>
        </p:nvGrpSpPr>
        <p:grpSpPr>
          <a:xfrm>
            <a:off x="1909175" y="1861257"/>
            <a:ext cx="1534140" cy="2448135"/>
            <a:chOff x="1420930" y="1572027"/>
            <a:chExt cx="1150605" cy="1836101"/>
          </a:xfrm>
        </p:grpSpPr>
        <p:sp>
          <p:nvSpPr>
            <p:cNvPr id="822" name="Line 58">
              <a:extLst>
                <a:ext uri="{FF2B5EF4-FFF2-40B4-BE49-F238E27FC236}">
                  <a16:creationId xmlns:a16="http://schemas.microsoft.com/office/drawing/2014/main" id="{2B056FDB-9B4F-4EEA-9DF3-877C2B608943}"/>
                </a:ext>
              </a:extLst>
            </p:cNvPr>
            <p:cNvSpPr>
              <a:spLocks noChangeShapeType="1"/>
            </p:cNvSpPr>
            <p:nvPr/>
          </p:nvSpPr>
          <p:spPr bwMode="auto">
            <a:xfrm rot="5400000" flipH="1">
              <a:off x="1527422" y="2800628"/>
              <a:ext cx="1215000"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
          <p:nvSpPr>
            <p:cNvPr id="823" name="TextBox 822">
              <a:extLst>
                <a:ext uri="{FF2B5EF4-FFF2-40B4-BE49-F238E27FC236}">
                  <a16:creationId xmlns:a16="http://schemas.microsoft.com/office/drawing/2014/main" id="{9AC30E80-FF13-4E74-9E63-3EFBEDC88C37}"/>
                </a:ext>
              </a:extLst>
            </p:cNvPr>
            <p:cNvSpPr txBox="1"/>
            <p:nvPr/>
          </p:nvSpPr>
          <p:spPr>
            <a:xfrm>
              <a:off x="2119667" y="1995855"/>
              <a:ext cx="451868" cy="176923"/>
            </a:xfrm>
            <a:prstGeom prst="rect">
              <a:avLst/>
            </a:prstGeom>
            <a:noFill/>
          </p:spPr>
          <p:txBody>
            <a:bodyPr wrap="square" rtlCol="0">
              <a:spAutoFit/>
            </a:bodyPr>
            <a:lstStyle/>
            <a:p>
              <a:pPr defTabSz="609555">
                <a:defRPr/>
              </a:pPr>
              <a:r>
                <a:rPr lang="en-US" altLang="zh-CN" sz="933" b="1">
                  <a:solidFill>
                    <a:srgbClr val="830051"/>
                  </a:solidFill>
                  <a:latin typeface="Arial"/>
                  <a:ea typeface="黑体" panose="02010609060101010101" pitchFamily="49" charset="-122"/>
                </a:rPr>
                <a:t>66%</a:t>
              </a:r>
            </a:p>
          </p:txBody>
        </p:sp>
        <p:sp>
          <p:nvSpPr>
            <p:cNvPr id="817" name="TextBox 816">
              <a:extLst>
                <a:ext uri="{FF2B5EF4-FFF2-40B4-BE49-F238E27FC236}">
                  <a16:creationId xmlns:a16="http://schemas.microsoft.com/office/drawing/2014/main" id="{37192F58-DB04-48B0-81D8-DB689623803B}"/>
                </a:ext>
              </a:extLst>
            </p:cNvPr>
            <p:cNvSpPr txBox="1"/>
            <p:nvPr/>
          </p:nvSpPr>
          <p:spPr>
            <a:xfrm>
              <a:off x="2109541" y="2716240"/>
              <a:ext cx="454257" cy="176923"/>
            </a:xfrm>
            <a:prstGeom prst="rect">
              <a:avLst/>
            </a:prstGeom>
            <a:noFill/>
          </p:spPr>
          <p:txBody>
            <a:bodyPr wrap="square" rtlCol="0">
              <a:spAutoFit/>
            </a:bodyPr>
            <a:lstStyle/>
            <a:p>
              <a:pPr defTabSz="609555">
                <a:defRPr/>
              </a:pPr>
              <a:r>
                <a:rPr lang="en-US" altLang="zh-CN" sz="933" b="1">
                  <a:solidFill>
                    <a:srgbClr val="000000">
                      <a:lumMod val="50000"/>
                      <a:lumOff val="50000"/>
                    </a:srgbClr>
                  </a:solidFill>
                  <a:latin typeface="Arial"/>
                  <a:ea typeface="黑体" panose="02010609060101010101" pitchFamily="49" charset="-122"/>
                </a:rPr>
                <a:t>29%</a:t>
              </a:r>
              <a:endParaRPr lang="en-US" sz="933" b="1">
                <a:solidFill>
                  <a:srgbClr val="000000">
                    <a:lumMod val="50000"/>
                    <a:lumOff val="50000"/>
                  </a:srgbClr>
                </a:solidFill>
                <a:latin typeface="Arial"/>
                <a:ea typeface="MS PGothic" panose="020B0600070205080204" pitchFamily="34" charset="-128"/>
              </a:endParaRPr>
            </a:p>
          </p:txBody>
        </p:sp>
        <p:sp>
          <p:nvSpPr>
            <p:cNvPr id="819" name="TextBox 818">
              <a:extLst>
                <a:ext uri="{FF2B5EF4-FFF2-40B4-BE49-F238E27FC236}">
                  <a16:creationId xmlns:a16="http://schemas.microsoft.com/office/drawing/2014/main" id="{430E0E65-2F4D-43FD-8DCA-76D27485988E}"/>
                </a:ext>
              </a:extLst>
            </p:cNvPr>
            <p:cNvSpPr txBox="1"/>
            <p:nvPr/>
          </p:nvSpPr>
          <p:spPr>
            <a:xfrm>
              <a:off x="1424065" y="1572027"/>
              <a:ext cx="451868" cy="176923"/>
            </a:xfrm>
            <a:prstGeom prst="rect">
              <a:avLst/>
            </a:prstGeom>
            <a:noFill/>
          </p:spPr>
          <p:txBody>
            <a:bodyPr wrap="square" rtlCol="0">
              <a:spAutoFit/>
            </a:bodyPr>
            <a:lstStyle/>
            <a:p>
              <a:pPr defTabSz="609555">
                <a:defRPr/>
              </a:pPr>
              <a:r>
                <a:rPr lang="en-US" altLang="zh-CN" sz="933" b="1">
                  <a:solidFill>
                    <a:srgbClr val="830051"/>
                  </a:solidFill>
                  <a:latin typeface="Arial"/>
                  <a:ea typeface="黑体" panose="02010609060101010101" pitchFamily="49" charset="-122"/>
                </a:rPr>
                <a:t>89%</a:t>
              </a:r>
            </a:p>
          </p:txBody>
        </p:sp>
        <p:sp>
          <p:nvSpPr>
            <p:cNvPr id="820" name="TextBox 819">
              <a:extLst>
                <a:ext uri="{FF2B5EF4-FFF2-40B4-BE49-F238E27FC236}">
                  <a16:creationId xmlns:a16="http://schemas.microsoft.com/office/drawing/2014/main" id="{FD5885E0-2967-43B7-A932-E83E68502D1E}"/>
                </a:ext>
              </a:extLst>
            </p:cNvPr>
            <p:cNvSpPr txBox="1"/>
            <p:nvPr/>
          </p:nvSpPr>
          <p:spPr>
            <a:xfrm>
              <a:off x="1420930" y="1980012"/>
              <a:ext cx="455031" cy="176923"/>
            </a:xfrm>
            <a:prstGeom prst="rect">
              <a:avLst/>
            </a:prstGeom>
            <a:noFill/>
          </p:spPr>
          <p:txBody>
            <a:bodyPr wrap="square" rtlCol="0">
              <a:spAutoFit/>
            </a:bodyPr>
            <a:lstStyle/>
            <a:p>
              <a:pPr defTabSz="609555">
                <a:defRPr/>
              </a:pPr>
              <a:r>
                <a:rPr lang="en-US" altLang="zh-CN" sz="933" b="1">
                  <a:solidFill>
                    <a:srgbClr val="000000">
                      <a:lumMod val="50000"/>
                      <a:lumOff val="50000"/>
                    </a:srgbClr>
                  </a:solidFill>
                  <a:latin typeface="Arial"/>
                  <a:ea typeface="黑体" panose="02010609060101010101" pitchFamily="49" charset="-122"/>
                </a:rPr>
                <a:t>71%</a:t>
              </a:r>
              <a:endParaRPr lang="en-US" sz="933" b="1">
                <a:solidFill>
                  <a:srgbClr val="000000">
                    <a:lumMod val="50000"/>
                    <a:lumOff val="50000"/>
                  </a:srgbClr>
                </a:solidFill>
                <a:latin typeface="Arial"/>
                <a:ea typeface="MS PGothic" panose="020B0600070205080204" pitchFamily="34" charset="-128"/>
              </a:endParaRPr>
            </a:p>
          </p:txBody>
        </p:sp>
        <p:sp>
          <p:nvSpPr>
            <p:cNvPr id="827" name="Line 58">
              <a:extLst>
                <a:ext uri="{FF2B5EF4-FFF2-40B4-BE49-F238E27FC236}">
                  <a16:creationId xmlns:a16="http://schemas.microsoft.com/office/drawing/2014/main" id="{E11788AD-A246-4CAF-AA29-F1CB2E22FD3E}"/>
                </a:ext>
              </a:extLst>
            </p:cNvPr>
            <p:cNvSpPr>
              <a:spLocks noChangeShapeType="1"/>
            </p:cNvSpPr>
            <p:nvPr/>
          </p:nvSpPr>
          <p:spPr bwMode="auto">
            <a:xfrm rot="5400000" flipH="1">
              <a:off x="622286" y="2584049"/>
              <a:ext cx="1647000"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grpSp>
      <p:sp>
        <p:nvSpPr>
          <p:cNvPr id="1278" name="Line 58">
            <a:extLst>
              <a:ext uri="{FF2B5EF4-FFF2-40B4-BE49-F238E27FC236}">
                <a16:creationId xmlns:a16="http://schemas.microsoft.com/office/drawing/2014/main" id="{3EA5C183-725B-4A8B-B95F-DBB57E34D690}"/>
              </a:ext>
            </a:extLst>
          </p:cNvPr>
          <p:cNvSpPr>
            <a:spLocks noChangeShapeType="1"/>
          </p:cNvSpPr>
          <p:nvPr/>
        </p:nvSpPr>
        <p:spPr bwMode="auto">
          <a:xfrm flipH="1">
            <a:off x="1027999" y="3083969"/>
            <a:ext cx="3391487" cy="0"/>
          </a:xfrm>
          <a:prstGeom prst="line">
            <a:avLst/>
          </a:prstGeom>
          <a:noFill/>
          <a:ln w="12700" cap="sq">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32">
              <a:defRPr/>
            </a:pPr>
            <a:endParaRPr lang="en-GB" sz="1400">
              <a:solidFill>
                <a:prstClr val="black"/>
              </a:solidFill>
              <a:latin typeface="Arial"/>
            </a:endParaRPr>
          </a:p>
        </p:txBody>
      </p:sp>
    </p:spTree>
    <p:extLst>
      <p:ext uri="{BB962C8B-B14F-4D97-AF65-F5344CB8AC3E}">
        <p14:creationId xmlns:p14="http://schemas.microsoft.com/office/powerpoint/2010/main" val="3585321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6">
            <a:extLst>
              <a:ext uri="{FF2B5EF4-FFF2-40B4-BE49-F238E27FC236}">
                <a16:creationId xmlns:a16="http://schemas.microsoft.com/office/drawing/2014/main" id="{1C332A05-544A-40E1-9301-D4665249E6BB}"/>
              </a:ext>
            </a:extLst>
          </p:cNvPr>
          <p:cNvGraphicFramePr>
            <a:graphicFrameLocks/>
          </p:cNvGraphicFramePr>
          <p:nvPr/>
        </p:nvGraphicFramePr>
        <p:xfrm>
          <a:off x="1103082" y="1625168"/>
          <a:ext cx="9086935" cy="44918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9B11AEAF-9686-4738-8E54-EC7E3384430C}"/>
              </a:ext>
            </a:extLst>
          </p:cNvPr>
          <p:cNvSpPr>
            <a:spLocks noGrp="1"/>
          </p:cNvSpPr>
          <p:nvPr>
            <p:ph type="body" sz="quarter" idx="12"/>
          </p:nvPr>
        </p:nvSpPr>
        <p:spPr/>
        <p:txBody>
          <a:bodyPr/>
          <a:lstStyle/>
          <a:p>
            <a:pPr>
              <a:spcBef>
                <a:spcPts val="0"/>
              </a:spcBef>
              <a:defRPr/>
            </a:pPr>
            <a:r>
              <a:rPr lang="en-US"/>
              <a:t>More than half of HRD positive patients were </a:t>
            </a:r>
            <a:r>
              <a:rPr lang="en-US" err="1"/>
              <a:t>tBRCAm</a:t>
            </a:r>
            <a:endParaRPr lang="en-US"/>
          </a:p>
        </p:txBody>
      </p:sp>
      <p:sp>
        <p:nvSpPr>
          <p:cNvPr id="2" name="Title 1">
            <a:extLst>
              <a:ext uri="{FF2B5EF4-FFF2-40B4-BE49-F238E27FC236}">
                <a16:creationId xmlns:a16="http://schemas.microsoft.com/office/drawing/2014/main" id="{FEBF0134-586D-4E11-A041-74AE75F90FC1}"/>
              </a:ext>
            </a:extLst>
          </p:cNvPr>
          <p:cNvSpPr>
            <a:spLocks noGrp="1"/>
          </p:cNvSpPr>
          <p:nvPr>
            <p:ph type="title"/>
          </p:nvPr>
        </p:nvSpPr>
        <p:spPr/>
        <p:txBody>
          <a:bodyPr/>
          <a:lstStyle/>
          <a:p>
            <a:r>
              <a:rPr lang="en-US"/>
              <a:t>Similar to PAOLA-1, in </a:t>
            </a:r>
            <a:r>
              <a:rPr lang="en-US" u="sng"/>
              <a:t>PRIMA</a:t>
            </a:r>
            <a:r>
              <a:rPr lang="en-US"/>
              <a:t>, approximately 50% of newly diagnosed ovarian cancer patients were HRD positive</a:t>
            </a:r>
            <a:endParaRPr lang="en-GB"/>
          </a:p>
        </p:txBody>
      </p:sp>
      <p:sp>
        <p:nvSpPr>
          <p:cNvPr id="3" name="Slide Number Placeholder 2">
            <a:extLst>
              <a:ext uri="{FF2B5EF4-FFF2-40B4-BE49-F238E27FC236}">
                <a16:creationId xmlns:a16="http://schemas.microsoft.com/office/drawing/2014/main" id="{16151A54-6B6D-41FA-90AC-64C3F4F8EF9F}"/>
              </a:ext>
            </a:extLst>
          </p:cNvPr>
          <p:cNvSpPr>
            <a:spLocks noGrp="1"/>
          </p:cNvSpPr>
          <p:nvPr>
            <p:ph type="sldNum" sz="quarter" idx="4"/>
          </p:nvPr>
        </p:nvSpPr>
        <p:spPr/>
        <p:txBody>
          <a:bodyPr/>
          <a:lstStyle/>
          <a:p>
            <a:pPr defTabSz="609570">
              <a:defRPr/>
            </a:pPr>
            <a:endParaRPr lang="en-GB">
              <a:solidFill>
                <a:srgbClr val="000000"/>
              </a:solidFill>
              <a:latin typeface="Arial"/>
            </a:endParaRPr>
          </a:p>
        </p:txBody>
      </p:sp>
      <p:sp>
        <p:nvSpPr>
          <p:cNvPr id="9" name="Footer Placeholder 10">
            <a:extLst>
              <a:ext uri="{FF2B5EF4-FFF2-40B4-BE49-F238E27FC236}">
                <a16:creationId xmlns:a16="http://schemas.microsoft.com/office/drawing/2014/main" id="{0357A572-8B35-4520-9005-0715BFA80AD4}"/>
              </a:ext>
            </a:extLst>
          </p:cNvPr>
          <p:cNvSpPr>
            <a:spLocks noGrp="1"/>
          </p:cNvSpPr>
          <p:nvPr>
            <p:ph type="ftr" sz="quarter" idx="13"/>
          </p:nvPr>
        </p:nvSpPr>
        <p:spPr>
          <a:xfrm>
            <a:off x="2" y="6160420"/>
            <a:ext cx="10222663" cy="448331"/>
          </a:xfrm>
        </p:spPr>
        <p:txBody>
          <a:bodyPr/>
          <a:lstStyle/>
          <a:p>
            <a:pPr defTabSz="609585">
              <a:defRPr/>
            </a:pPr>
            <a:r>
              <a:rPr lang="en-US">
                <a:solidFill>
                  <a:srgbClr val="000000"/>
                </a:solidFill>
                <a:latin typeface="Arial"/>
              </a:rPr>
              <a:t>HRD positive is either tumour BRCA mutation and/or HRD score ≥42 by Myriad </a:t>
            </a:r>
            <a:r>
              <a:rPr lang="en-US" err="1">
                <a:solidFill>
                  <a:srgbClr val="000000"/>
                </a:solidFill>
                <a:latin typeface="Arial"/>
              </a:rPr>
              <a:t>MyChoice</a:t>
            </a:r>
            <a:r>
              <a:rPr lang="en-US">
                <a:solidFill>
                  <a:srgbClr val="000000"/>
                </a:solidFill>
                <a:latin typeface="Arial"/>
              </a:rPr>
              <a:t> HRD test, or both</a:t>
            </a:r>
            <a:endParaRPr lang="en-CA">
              <a:solidFill>
                <a:srgbClr val="000000"/>
              </a:solidFill>
              <a:latin typeface="Arial"/>
            </a:endParaRPr>
          </a:p>
          <a:p>
            <a:pPr defTabSz="609585">
              <a:defRPr/>
            </a:pPr>
            <a:r>
              <a:rPr lang="en-US">
                <a:solidFill>
                  <a:srgbClr val="000000">
                    <a:lumMod val="50000"/>
                    <a:lumOff val="50000"/>
                  </a:srgbClr>
                </a:solidFill>
                <a:latin typeface="Arial"/>
              </a:rPr>
              <a:t>BRCAm=BRCA mutation; </a:t>
            </a:r>
            <a:r>
              <a:rPr lang="en-US" err="1">
                <a:solidFill>
                  <a:srgbClr val="000000">
                    <a:lumMod val="50000"/>
                    <a:lumOff val="50000"/>
                  </a:srgbClr>
                </a:solidFill>
                <a:latin typeface="Arial"/>
              </a:rPr>
              <a:t>BRCAwt</a:t>
            </a:r>
            <a:r>
              <a:rPr lang="en-US">
                <a:solidFill>
                  <a:srgbClr val="000000">
                    <a:lumMod val="50000"/>
                    <a:lumOff val="50000"/>
                  </a:srgbClr>
                </a:solidFill>
                <a:latin typeface="Arial"/>
              </a:rPr>
              <a:t>=BRCA wildtype;  HRD=homologous recombination deficiency; </a:t>
            </a:r>
            <a:r>
              <a:rPr lang="de-DE">
                <a:solidFill>
                  <a:srgbClr val="000000">
                    <a:lumMod val="50000"/>
                    <a:lumOff val="50000"/>
                  </a:srgbClr>
                </a:solidFill>
                <a:latin typeface="Arial"/>
              </a:rPr>
              <a:t>gBRCAm=tumour mutation in BRCA</a:t>
            </a:r>
            <a:r>
              <a:rPr lang="en-GB">
                <a:solidFill>
                  <a:srgbClr val="000000">
                    <a:lumMod val="50000"/>
                    <a:lumOff val="50000"/>
                  </a:srgbClr>
                </a:solidFill>
                <a:latin typeface="Arial"/>
              </a:rPr>
              <a:t>=tumour BRCA mutation </a:t>
            </a:r>
            <a:endParaRPr lang="en-US">
              <a:solidFill>
                <a:srgbClr val="000000">
                  <a:lumMod val="50000"/>
                  <a:lumOff val="50000"/>
                </a:srgbClr>
              </a:solidFill>
              <a:latin typeface="Arial"/>
            </a:endParaRPr>
          </a:p>
          <a:p>
            <a:pPr defTabSz="609585">
              <a:defRPr/>
            </a:pPr>
            <a:r>
              <a:rPr lang="en-US">
                <a:solidFill>
                  <a:srgbClr val="000000">
                    <a:lumMod val="50000"/>
                    <a:lumOff val="50000"/>
                  </a:srgbClr>
                </a:solidFill>
                <a:latin typeface="Arial"/>
              </a:rPr>
              <a:t>1. González Martín A, et al. Ann Oncol. 2019;30(suppl_5):v851-v934; 2. González Martín A, et al. N </a:t>
            </a:r>
            <a:r>
              <a:rPr lang="en-US" err="1">
                <a:solidFill>
                  <a:srgbClr val="000000">
                    <a:lumMod val="50000"/>
                    <a:lumOff val="50000"/>
                  </a:srgbClr>
                </a:solidFill>
                <a:latin typeface="Arial"/>
              </a:rPr>
              <a:t>Engl</a:t>
            </a:r>
            <a:r>
              <a:rPr lang="en-US">
                <a:solidFill>
                  <a:srgbClr val="000000">
                    <a:lumMod val="50000"/>
                    <a:lumOff val="50000"/>
                  </a:srgbClr>
                </a:solidFill>
                <a:latin typeface="Arial"/>
              </a:rPr>
              <a:t> J Med. 2019 [</a:t>
            </a:r>
            <a:r>
              <a:rPr lang="en-US" err="1">
                <a:solidFill>
                  <a:srgbClr val="000000">
                    <a:lumMod val="50000"/>
                    <a:lumOff val="50000"/>
                  </a:srgbClr>
                </a:solidFill>
                <a:latin typeface="Arial"/>
              </a:rPr>
              <a:t>Epub</a:t>
            </a:r>
            <a:r>
              <a:rPr lang="en-US">
                <a:solidFill>
                  <a:srgbClr val="000000">
                    <a:lumMod val="50000"/>
                    <a:lumOff val="50000"/>
                  </a:srgbClr>
                </a:solidFill>
                <a:latin typeface="Arial"/>
              </a:rPr>
              <a:t> ahead of print]</a:t>
            </a:r>
          </a:p>
        </p:txBody>
      </p:sp>
      <p:graphicFrame>
        <p:nvGraphicFramePr>
          <p:cNvPr id="11" name="Content Placeholder 6">
            <a:extLst>
              <a:ext uri="{FF2B5EF4-FFF2-40B4-BE49-F238E27FC236}">
                <a16:creationId xmlns:a16="http://schemas.microsoft.com/office/drawing/2014/main" id="{7AEE1518-1E64-4763-B4DB-77307EA33A82}"/>
              </a:ext>
            </a:extLst>
          </p:cNvPr>
          <p:cNvGraphicFramePr>
            <a:graphicFrameLocks/>
          </p:cNvGraphicFramePr>
          <p:nvPr/>
        </p:nvGraphicFramePr>
        <p:xfrm>
          <a:off x="424733" y="1897779"/>
          <a:ext cx="10443633" cy="396028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CD55DC8F-1389-457D-93CF-F07AF953E3D5}"/>
              </a:ext>
            </a:extLst>
          </p:cNvPr>
          <p:cNvSpPr txBox="1"/>
          <p:nvPr/>
        </p:nvSpPr>
        <p:spPr>
          <a:xfrm>
            <a:off x="8352767" y="3558715"/>
            <a:ext cx="1646365" cy="666786"/>
          </a:xfrm>
          <a:prstGeom prst="rect">
            <a:avLst/>
          </a:prstGeom>
          <a:noFill/>
        </p:spPr>
        <p:txBody>
          <a:bodyPr wrap="square" rtlCol="0">
            <a:spAutoFit/>
          </a:bodyPr>
          <a:lstStyle/>
          <a:p>
            <a:pPr defTabSz="914377">
              <a:defRPr/>
            </a:pPr>
            <a:r>
              <a:rPr lang="en-US" sz="1600" b="1">
                <a:solidFill>
                  <a:srgbClr val="000000"/>
                </a:solidFill>
                <a:latin typeface="Arial"/>
              </a:rPr>
              <a:t>HRD positive</a:t>
            </a:r>
          </a:p>
          <a:p>
            <a:pPr defTabSz="914377">
              <a:defRPr/>
            </a:pPr>
            <a:r>
              <a:rPr lang="en-US" sz="1600">
                <a:solidFill>
                  <a:srgbClr val="000000"/>
                </a:solidFill>
                <a:latin typeface="Arial"/>
              </a:rPr>
              <a:t>n=373; </a:t>
            </a:r>
            <a:r>
              <a:rPr lang="en-US" sz="2133" b="1">
                <a:solidFill>
                  <a:srgbClr val="009999"/>
                </a:solidFill>
                <a:latin typeface="Arial"/>
              </a:rPr>
              <a:t>51%</a:t>
            </a:r>
          </a:p>
        </p:txBody>
      </p:sp>
    </p:spTree>
    <p:extLst>
      <p:ext uri="{BB962C8B-B14F-4D97-AF65-F5344CB8AC3E}">
        <p14:creationId xmlns:p14="http://schemas.microsoft.com/office/powerpoint/2010/main" val="3141237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6AE6-794A-4FCD-A73C-D90D393BBE00}"/>
              </a:ext>
            </a:extLst>
          </p:cNvPr>
          <p:cNvSpPr>
            <a:spLocks noGrp="1"/>
          </p:cNvSpPr>
          <p:nvPr>
            <p:ph type="title"/>
          </p:nvPr>
        </p:nvSpPr>
        <p:spPr>
          <a:xfrm>
            <a:off x="372452" y="179698"/>
            <a:ext cx="11028973" cy="837063"/>
          </a:xfrm>
        </p:spPr>
        <p:txBody>
          <a:bodyPr>
            <a:normAutofit/>
          </a:bodyPr>
          <a:lstStyle/>
          <a:p>
            <a:r>
              <a:rPr lang="en-US" sz="2400"/>
              <a:t>Ovarian cancer is one of the leading causes of cancer mortality amongst women</a:t>
            </a:r>
            <a:endParaRPr lang="en-GB" sz="2400"/>
          </a:p>
        </p:txBody>
      </p:sp>
      <p:sp>
        <p:nvSpPr>
          <p:cNvPr id="4" name="Text Placeholder 3">
            <a:extLst>
              <a:ext uri="{FF2B5EF4-FFF2-40B4-BE49-F238E27FC236}">
                <a16:creationId xmlns:a16="http://schemas.microsoft.com/office/drawing/2014/main" id="{192B434D-13DB-4342-B94E-F5475F8EFB3A}"/>
              </a:ext>
            </a:extLst>
          </p:cNvPr>
          <p:cNvSpPr>
            <a:spLocks noGrp="1"/>
          </p:cNvSpPr>
          <p:nvPr>
            <p:ph type="body" sz="quarter" idx="12"/>
          </p:nvPr>
        </p:nvSpPr>
        <p:spPr>
          <a:xfrm>
            <a:off x="372452" y="1016759"/>
            <a:ext cx="10732819" cy="627531"/>
          </a:xfrm>
        </p:spPr>
        <p:txBody>
          <a:bodyPr/>
          <a:lstStyle/>
          <a:p>
            <a:r>
              <a:rPr lang="en-GB"/>
              <a:t>Ovarian cancer has the seventh highest rate of mortality and the eighth highest number of cancer-related deaths worldwide</a:t>
            </a:r>
            <a:r>
              <a:rPr lang="en-GB" baseline="30000"/>
              <a:t>1,2</a:t>
            </a:r>
          </a:p>
        </p:txBody>
      </p:sp>
      <p:sp>
        <p:nvSpPr>
          <p:cNvPr id="5" name="Footer Placeholder 4">
            <a:extLst>
              <a:ext uri="{FF2B5EF4-FFF2-40B4-BE49-F238E27FC236}">
                <a16:creationId xmlns:a16="http://schemas.microsoft.com/office/drawing/2014/main" id="{0C0EF02B-16BB-4FE7-8AE4-B0CE062DC5DC}"/>
              </a:ext>
            </a:extLst>
          </p:cNvPr>
          <p:cNvSpPr>
            <a:spLocks noGrp="1"/>
          </p:cNvSpPr>
          <p:nvPr>
            <p:ph type="ftr" sz="quarter" idx="13"/>
          </p:nvPr>
        </p:nvSpPr>
        <p:spPr/>
        <p:txBody>
          <a:bodyPr/>
          <a:lstStyle/>
          <a:p>
            <a:pPr defTabSz="914377"/>
            <a:r>
              <a:rPr lang="en-US">
                <a:solidFill>
                  <a:srgbClr val="000000">
                    <a:lumMod val="50000"/>
                    <a:lumOff val="50000"/>
                  </a:srgbClr>
                </a:solidFill>
                <a:latin typeface="Arial"/>
              </a:rPr>
              <a:t>OC, ovarian cancer </a:t>
            </a:r>
          </a:p>
          <a:p>
            <a:pPr defTabSz="914377"/>
            <a:endParaRPr lang="en-US">
              <a:solidFill>
                <a:srgbClr val="000000">
                  <a:lumMod val="50000"/>
                  <a:lumOff val="50000"/>
                </a:srgbClr>
              </a:solidFill>
              <a:latin typeface="Arial"/>
            </a:endParaRPr>
          </a:p>
          <a:p>
            <a:pPr defTabSz="914377"/>
            <a:r>
              <a:rPr lang="en-US">
                <a:solidFill>
                  <a:srgbClr val="000000">
                    <a:lumMod val="50000"/>
                    <a:lumOff val="50000"/>
                  </a:srgbClr>
                </a:solidFill>
                <a:latin typeface="Arial"/>
              </a:rPr>
              <a:t>1. IACR. GLOBCAN Cancer Today 2018. http://gco.iarc.fr/today. Accessed April 2019. 2. Bray F et al. </a:t>
            </a:r>
            <a:r>
              <a:rPr lang="en-US" i="1">
                <a:solidFill>
                  <a:srgbClr val="000000">
                    <a:lumMod val="50000"/>
                    <a:lumOff val="50000"/>
                  </a:srgbClr>
                </a:solidFill>
                <a:latin typeface="Arial"/>
              </a:rPr>
              <a:t>CA Cancer J Clin</a:t>
            </a:r>
            <a:r>
              <a:rPr lang="en-US">
                <a:solidFill>
                  <a:srgbClr val="000000">
                    <a:lumMod val="50000"/>
                    <a:lumOff val="50000"/>
                  </a:srgbClr>
                </a:solidFill>
                <a:latin typeface="Arial"/>
              </a:rPr>
              <a:t>. 2018;68:394-424.</a:t>
            </a:r>
          </a:p>
        </p:txBody>
      </p:sp>
      <p:pic>
        <p:nvPicPr>
          <p:cNvPr id="6" name="Picture 5">
            <a:extLst>
              <a:ext uri="{FF2B5EF4-FFF2-40B4-BE49-F238E27FC236}">
                <a16:creationId xmlns:a16="http://schemas.microsoft.com/office/drawing/2014/main" id="{FCA9E847-8C24-4D40-AB57-E1B855E7F3DB}"/>
              </a:ext>
            </a:extLst>
          </p:cNvPr>
          <p:cNvPicPr>
            <a:picLocks noChangeAspect="1"/>
          </p:cNvPicPr>
          <p:nvPr/>
        </p:nvPicPr>
        <p:blipFill rotWithShape="1">
          <a:blip r:embed="rId3"/>
          <a:srcRect l="11656" t="9460"/>
          <a:stretch/>
        </p:blipFill>
        <p:spPr>
          <a:xfrm>
            <a:off x="405314" y="1834250"/>
            <a:ext cx="8074164" cy="3330692"/>
          </a:xfrm>
          <a:prstGeom prst="rect">
            <a:avLst/>
          </a:prstGeom>
        </p:spPr>
      </p:pic>
      <p:sp>
        <p:nvSpPr>
          <p:cNvPr id="7" name="TextBox 6">
            <a:extLst>
              <a:ext uri="{FF2B5EF4-FFF2-40B4-BE49-F238E27FC236}">
                <a16:creationId xmlns:a16="http://schemas.microsoft.com/office/drawing/2014/main" id="{F626633D-0A0C-42AF-87B9-D867F25425C4}"/>
              </a:ext>
            </a:extLst>
          </p:cNvPr>
          <p:cNvSpPr txBox="1"/>
          <p:nvPr/>
        </p:nvSpPr>
        <p:spPr>
          <a:xfrm>
            <a:off x="2134423" y="5256909"/>
            <a:ext cx="5319965" cy="519351"/>
          </a:xfrm>
          <a:prstGeom prst="roundRect">
            <a:avLst>
              <a:gd name="adj" fmla="val 50000"/>
            </a:avLst>
          </a:prstGeom>
          <a:solidFill>
            <a:schemeClr val="accent1"/>
          </a:solidFill>
        </p:spPr>
        <p:txBody>
          <a:bodyPr wrap="square" rtlCol="0">
            <a:spAutoFit/>
          </a:bodyPr>
          <a:lstStyle/>
          <a:p>
            <a:pPr algn="ctr" defTabSz="914377"/>
            <a:r>
              <a:rPr lang="en-GB">
                <a:solidFill>
                  <a:srgbClr val="FFFFFF"/>
                </a:solidFill>
                <a:latin typeface="Arial"/>
              </a:rPr>
              <a:t>184,799 deaths worldwide in 2018</a:t>
            </a:r>
            <a:r>
              <a:rPr lang="en-GB" baseline="30000">
                <a:solidFill>
                  <a:srgbClr val="FFFFFF"/>
                </a:solidFill>
                <a:latin typeface="Arial"/>
              </a:rPr>
              <a:t>1,2</a:t>
            </a:r>
          </a:p>
        </p:txBody>
      </p:sp>
      <p:pic>
        <p:nvPicPr>
          <p:cNvPr id="8" name="Picture 7">
            <a:extLst>
              <a:ext uri="{FF2B5EF4-FFF2-40B4-BE49-F238E27FC236}">
                <a16:creationId xmlns:a16="http://schemas.microsoft.com/office/drawing/2014/main" id="{92B0CC43-41DF-43B1-BEE9-8D7EDC59FED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13635"/>
          <a:stretch/>
        </p:blipFill>
        <p:spPr>
          <a:xfrm rot="17719114" flipH="1">
            <a:off x="3509414" y="2976974"/>
            <a:ext cx="1352879" cy="2828297"/>
          </a:xfrm>
          <a:prstGeom prst="rect">
            <a:avLst/>
          </a:prstGeom>
        </p:spPr>
      </p:pic>
      <p:sp>
        <p:nvSpPr>
          <p:cNvPr id="9" name="Rectangle: Rounded Corners 8">
            <a:extLst>
              <a:ext uri="{FF2B5EF4-FFF2-40B4-BE49-F238E27FC236}">
                <a16:creationId xmlns:a16="http://schemas.microsoft.com/office/drawing/2014/main" id="{B5FDC0F4-F5B8-49AF-9708-4E96EFCA97D6}"/>
              </a:ext>
            </a:extLst>
          </p:cNvPr>
          <p:cNvSpPr/>
          <p:nvPr/>
        </p:nvSpPr>
        <p:spPr>
          <a:xfrm>
            <a:off x="1266882" y="3711077"/>
            <a:ext cx="1969239" cy="26161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0" name="TextBox 9">
            <a:extLst>
              <a:ext uri="{FF2B5EF4-FFF2-40B4-BE49-F238E27FC236}">
                <a16:creationId xmlns:a16="http://schemas.microsoft.com/office/drawing/2014/main" id="{4A97FEA7-9B6A-4423-84FA-9539BCB1D8FB}"/>
              </a:ext>
            </a:extLst>
          </p:cNvPr>
          <p:cNvSpPr txBox="1"/>
          <p:nvPr/>
        </p:nvSpPr>
        <p:spPr>
          <a:xfrm>
            <a:off x="520521" y="1635902"/>
            <a:ext cx="7848540" cy="261610"/>
          </a:xfrm>
          <a:prstGeom prst="rect">
            <a:avLst/>
          </a:prstGeom>
          <a:noFill/>
        </p:spPr>
        <p:txBody>
          <a:bodyPr wrap="square" rtlCol="0">
            <a:spAutoFit/>
          </a:bodyPr>
          <a:lstStyle/>
          <a:p>
            <a:pPr algn="ctr" defTabSz="914377"/>
            <a:r>
              <a:rPr lang="en-GB" sz="1100" b="1">
                <a:solidFill>
                  <a:srgbClr val="000000"/>
                </a:solidFill>
                <a:latin typeface="Arial"/>
              </a:rPr>
              <a:t>Estimated 2018 age-standardised mortality rates per 100,000, all ages</a:t>
            </a:r>
            <a:r>
              <a:rPr lang="en-GB" sz="1100" b="1" baseline="30000">
                <a:solidFill>
                  <a:srgbClr val="000000"/>
                </a:solidFill>
                <a:latin typeface="Arial"/>
              </a:rPr>
              <a:t>1,2</a:t>
            </a:r>
          </a:p>
        </p:txBody>
      </p:sp>
      <p:sp>
        <p:nvSpPr>
          <p:cNvPr id="13" name="TextBox 12">
            <a:extLst>
              <a:ext uri="{FF2B5EF4-FFF2-40B4-BE49-F238E27FC236}">
                <a16:creationId xmlns:a16="http://schemas.microsoft.com/office/drawing/2014/main" id="{BC20F2B2-2F86-7045-A3BA-83E814CA51DA}"/>
              </a:ext>
            </a:extLst>
          </p:cNvPr>
          <p:cNvSpPr txBox="1"/>
          <p:nvPr/>
        </p:nvSpPr>
        <p:spPr>
          <a:xfrm>
            <a:off x="7579169" y="3027036"/>
            <a:ext cx="3612401" cy="923330"/>
          </a:xfrm>
          <a:prstGeom prst="rect">
            <a:avLst/>
          </a:prstGeom>
          <a:solidFill>
            <a:schemeClr val="accent2">
              <a:lumMod val="20000"/>
              <a:lumOff val="80000"/>
            </a:schemeClr>
          </a:solidFill>
          <a:ln>
            <a:solidFill>
              <a:schemeClr val="tx1"/>
            </a:solidFill>
          </a:ln>
        </p:spPr>
        <p:txBody>
          <a:bodyPr wrap="square" rtlCol="0">
            <a:spAutoFit/>
          </a:bodyPr>
          <a:lstStyle/>
          <a:p>
            <a:pPr algn="ctr" defTabSz="914377"/>
            <a:r>
              <a:rPr lang="en-US">
                <a:solidFill>
                  <a:srgbClr val="000000"/>
                </a:solidFill>
                <a:latin typeface="Arial"/>
              </a:rPr>
              <a:t>The age-</a:t>
            </a:r>
            <a:r>
              <a:rPr lang="en-US" err="1">
                <a:solidFill>
                  <a:srgbClr val="000000"/>
                </a:solidFill>
                <a:latin typeface="Arial"/>
              </a:rPr>
              <a:t>standardised</a:t>
            </a:r>
            <a:r>
              <a:rPr lang="en-US">
                <a:solidFill>
                  <a:srgbClr val="000000"/>
                </a:solidFill>
                <a:latin typeface="Arial"/>
              </a:rPr>
              <a:t> incidence rate of OC worldwide in 2018 was</a:t>
            </a:r>
            <a:br>
              <a:rPr lang="en-US">
                <a:solidFill>
                  <a:srgbClr val="000000"/>
                </a:solidFill>
                <a:latin typeface="Arial"/>
              </a:rPr>
            </a:br>
            <a:r>
              <a:rPr lang="en-US">
                <a:solidFill>
                  <a:srgbClr val="000000"/>
                </a:solidFill>
                <a:latin typeface="Arial"/>
              </a:rPr>
              <a:t> </a:t>
            </a:r>
            <a:r>
              <a:rPr lang="en-US" b="1">
                <a:solidFill>
                  <a:srgbClr val="000000"/>
                </a:solidFill>
                <a:latin typeface="Arial"/>
              </a:rPr>
              <a:t>6.6 per 100,000 patient years</a:t>
            </a:r>
            <a:r>
              <a:rPr lang="en-US" b="1" baseline="30000">
                <a:solidFill>
                  <a:srgbClr val="000000"/>
                </a:solidFill>
                <a:latin typeface="Arial"/>
              </a:rPr>
              <a:t>2</a:t>
            </a:r>
          </a:p>
        </p:txBody>
      </p:sp>
      <p:sp>
        <p:nvSpPr>
          <p:cNvPr id="11" name="Rectangle 10">
            <a:hlinkClick r:id="rId5" action="ppaction://hlinksldjump"/>
            <a:extLst>
              <a:ext uri="{FF2B5EF4-FFF2-40B4-BE49-F238E27FC236}">
                <a16:creationId xmlns:a16="http://schemas.microsoft.com/office/drawing/2014/main" id="{A17E444A-6137-439A-915C-405A8BF6C64F}"/>
              </a:ext>
            </a:extLst>
          </p:cNvPr>
          <p:cNvSpPr/>
          <p:nvPr/>
        </p:nvSpPr>
        <p:spPr>
          <a:xfrm>
            <a:off x="5430982" y="6390575"/>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2" name="Rectangle 11">
            <a:hlinkClick r:id="rId6" action="ppaction://hlinksldjump"/>
            <a:extLst>
              <a:ext uri="{FF2B5EF4-FFF2-40B4-BE49-F238E27FC236}">
                <a16:creationId xmlns:a16="http://schemas.microsoft.com/office/drawing/2014/main" id="{C5846FD9-5981-4708-98AE-06596DE91609}"/>
              </a:ext>
            </a:extLst>
          </p:cNvPr>
          <p:cNvSpPr/>
          <p:nvPr/>
        </p:nvSpPr>
        <p:spPr>
          <a:xfrm>
            <a:off x="6410038" y="6427232"/>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4" name="Rectangle 13">
            <a:hlinkClick r:id="" action="ppaction://hlinkshowjump?jump=previousslide"/>
            <a:extLst>
              <a:ext uri="{FF2B5EF4-FFF2-40B4-BE49-F238E27FC236}">
                <a16:creationId xmlns:a16="http://schemas.microsoft.com/office/drawing/2014/main" id="{51FFB6C6-15CA-4DA9-97F5-70660371C101}"/>
              </a:ext>
            </a:extLst>
          </p:cNvPr>
          <p:cNvSpPr/>
          <p:nvPr/>
        </p:nvSpPr>
        <p:spPr>
          <a:xfrm>
            <a:off x="5440507" y="6409625"/>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
        <p:nvSpPr>
          <p:cNvPr id="15" name="Rectangle 14">
            <a:hlinkClick r:id="" action="ppaction://hlinkshowjump?jump=nextslide"/>
            <a:extLst>
              <a:ext uri="{FF2B5EF4-FFF2-40B4-BE49-F238E27FC236}">
                <a16:creationId xmlns:a16="http://schemas.microsoft.com/office/drawing/2014/main" id="{09BAE7DF-3E05-4862-9E47-71AC5B1289EF}"/>
              </a:ext>
            </a:extLst>
          </p:cNvPr>
          <p:cNvSpPr/>
          <p:nvPr/>
        </p:nvSpPr>
        <p:spPr>
          <a:xfrm>
            <a:off x="6410038" y="6427232"/>
            <a:ext cx="350983" cy="43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a:endParaRPr>
          </a:p>
        </p:txBody>
      </p:sp>
    </p:spTree>
    <p:extLst>
      <p:ext uri="{BB962C8B-B14F-4D97-AF65-F5344CB8AC3E}">
        <p14:creationId xmlns:p14="http://schemas.microsoft.com/office/powerpoint/2010/main" val="541476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Box 127">
            <a:extLst>
              <a:ext uri="{FF2B5EF4-FFF2-40B4-BE49-F238E27FC236}">
                <a16:creationId xmlns:a16="http://schemas.microsoft.com/office/drawing/2014/main" id="{139BB72F-ACBB-43DB-90EE-FFAE34B829C2}"/>
              </a:ext>
            </a:extLst>
          </p:cNvPr>
          <p:cNvSpPr txBox="1"/>
          <p:nvPr/>
        </p:nvSpPr>
        <p:spPr>
          <a:xfrm>
            <a:off x="8679485" y="1309816"/>
            <a:ext cx="2974667" cy="578882"/>
          </a:xfrm>
          <a:prstGeom prst="round2DiagRect">
            <a:avLst/>
          </a:prstGeom>
          <a:solidFill>
            <a:srgbClr val="009999"/>
          </a:solidFill>
          <a:ln w="12700">
            <a:noFill/>
          </a:ln>
        </p:spPr>
        <p:txBody>
          <a:bodyPr wrap="square" rtlCol="0">
            <a:spAutoFit/>
          </a:bodyPr>
          <a:lstStyle/>
          <a:p>
            <a:pPr algn="ctr" defTabSz="609539"/>
            <a:r>
              <a:rPr lang="en-GB" sz="1400" b="1">
                <a:solidFill>
                  <a:srgbClr val="FFFFFF"/>
                </a:solidFill>
                <a:latin typeface="Arial"/>
                <a:cs typeface="Arial Narrow"/>
              </a:rPr>
              <a:t>HRD negative</a:t>
            </a:r>
            <a:br>
              <a:rPr lang="en-GB" sz="1400" b="1">
                <a:solidFill>
                  <a:srgbClr val="FFFFFF"/>
                </a:solidFill>
                <a:latin typeface="Arial"/>
                <a:cs typeface="Arial Narrow"/>
              </a:rPr>
            </a:br>
            <a:r>
              <a:rPr lang="en-GB" sz="1400">
                <a:solidFill>
                  <a:srgbClr val="FFFFFF"/>
                </a:solidFill>
                <a:latin typeface="Arial"/>
                <a:cs typeface="Arial Narrow"/>
              </a:rPr>
              <a:t>(34</a:t>
            </a:r>
            <a:r>
              <a:rPr lang="en-GB" sz="1400" b="1">
                <a:solidFill>
                  <a:srgbClr val="FFFFFF"/>
                </a:solidFill>
                <a:latin typeface="Arial"/>
                <a:cs typeface="Arial Narrow"/>
              </a:rPr>
              <a:t>% </a:t>
            </a:r>
            <a:r>
              <a:rPr lang="en-GB" sz="1400">
                <a:solidFill>
                  <a:srgbClr val="FFFFFF"/>
                </a:solidFill>
                <a:latin typeface="Arial"/>
                <a:cs typeface="Arial Narrow"/>
              </a:rPr>
              <a:t>of patients)</a:t>
            </a:r>
          </a:p>
        </p:txBody>
      </p:sp>
      <p:sp>
        <p:nvSpPr>
          <p:cNvPr id="2" name="Title 1">
            <a:extLst>
              <a:ext uri="{FF2B5EF4-FFF2-40B4-BE49-F238E27FC236}">
                <a16:creationId xmlns:a16="http://schemas.microsoft.com/office/drawing/2014/main" id="{FEBF0134-586D-4E11-A041-74AE75F90FC1}"/>
              </a:ext>
            </a:extLst>
          </p:cNvPr>
          <p:cNvSpPr>
            <a:spLocks noGrp="1"/>
          </p:cNvSpPr>
          <p:nvPr>
            <p:ph type="title"/>
          </p:nvPr>
        </p:nvSpPr>
        <p:spPr/>
        <p:txBody>
          <a:bodyPr/>
          <a:lstStyle/>
          <a:p>
            <a:r>
              <a:rPr lang="en-GB"/>
              <a:t>In </a:t>
            </a:r>
            <a:r>
              <a:rPr lang="en-GB" u="sng"/>
              <a:t>PRIMA</a:t>
            </a:r>
            <a:r>
              <a:rPr lang="en-GB"/>
              <a:t>, </a:t>
            </a:r>
            <a:r>
              <a:rPr lang="en-US" sz="2800"/>
              <a:t>pre-specified subgroup analysis showed PFS benefit in HRD-positive newly diagnosed patients </a:t>
            </a:r>
            <a:endParaRPr lang="en-GB"/>
          </a:p>
        </p:txBody>
      </p:sp>
      <p:sp>
        <p:nvSpPr>
          <p:cNvPr id="3" name="Slide Number Placeholder 2">
            <a:extLst>
              <a:ext uri="{FF2B5EF4-FFF2-40B4-BE49-F238E27FC236}">
                <a16:creationId xmlns:a16="http://schemas.microsoft.com/office/drawing/2014/main" id="{16151A54-6B6D-41FA-90AC-64C3F4F8EF9F}"/>
              </a:ext>
            </a:extLst>
          </p:cNvPr>
          <p:cNvSpPr>
            <a:spLocks noGrp="1"/>
          </p:cNvSpPr>
          <p:nvPr>
            <p:ph type="sldNum" sz="quarter" idx="4"/>
          </p:nvPr>
        </p:nvSpPr>
        <p:spPr/>
        <p:txBody>
          <a:bodyPr/>
          <a:lstStyle/>
          <a:p>
            <a:pPr defTabSz="609570">
              <a:defRPr/>
            </a:pPr>
            <a:endParaRPr lang="en-GB">
              <a:solidFill>
                <a:srgbClr val="000000"/>
              </a:solidFill>
              <a:latin typeface="Arial"/>
            </a:endParaRPr>
          </a:p>
        </p:txBody>
      </p:sp>
      <p:sp>
        <p:nvSpPr>
          <p:cNvPr id="13" name="Rectangle: Rounded Corners 12">
            <a:extLst>
              <a:ext uri="{FF2B5EF4-FFF2-40B4-BE49-F238E27FC236}">
                <a16:creationId xmlns:a16="http://schemas.microsoft.com/office/drawing/2014/main" id="{78469E29-FD16-4344-A076-0B1658836054}"/>
              </a:ext>
            </a:extLst>
          </p:cNvPr>
          <p:cNvSpPr/>
          <p:nvPr/>
        </p:nvSpPr>
        <p:spPr>
          <a:xfrm>
            <a:off x="7982782" y="5918973"/>
            <a:ext cx="3948705" cy="777187"/>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8000" rIns="48000" rtlCol="0" anchor="ctr"/>
          <a:lstStyle/>
          <a:p>
            <a:pPr defTabSz="609585"/>
            <a:r>
              <a:rPr lang="en-GB" sz="1000" b="1">
                <a:solidFill>
                  <a:srgbClr val="000000"/>
                </a:solidFill>
                <a:latin typeface="Arial"/>
              </a:rPr>
              <a:t>Note</a:t>
            </a:r>
            <a:r>
              <a:rPr lang="en-GB" sz="1000">
                <a:solidFill>
                  <a:srgbClr val="000000"/>
                </a:solidFill>
                <a:latin typeface="Arial"/>
              </a:rPr>
              <a:t>: PRIMA was stratified by HRD status (HRD positive vs. HRD negative/unknown combined). However the results presented did not include patients with HRD-unknown status</a:t>
            </a:r>
            <a:endParaRPr lang="en-GB" sz="1000" baseline="30000">
              <a:solidFill>
                <a:srgbClr val="000000"/>
              </a:solidFill>
              <a:latin typeface="Arial"/>
            </a:endParaRPr>
          </a:p>
        </p:txBody>
      </p:sp>
      <p:sp>
        <p:nvSpPr>
          <p:cNvPr id="47" name="TextBox 46">
            <a:extLst>
              <a:ext uri="{FF2B5EF4-FFF2-40B4-BE49-F238E27FC236}">
                <a16:creationId xmlns:a16="http://schemas.microsoft.com/office/drawing/2014/main" id="{A33BA316-96CE-2E47-9B3F-B3C678B502A4}"/>
              </a:ext>
            </a:extLst>
          </p:cNvPr>
          <p:cNvSpPr txBox="1"/>
          <p:nvPr/>
        </p:nvSpPr>
        <p:spPr>
          <a:xfrm>
            <a:off x="4018215" y="4659793"/>
            <a:ext cx="335348" cy="256545"/>
          </a:xfrm>
          <a:prstGeom prst="rect">
            <a:avLst/>
          </a:prstGeom>
          <a:noFill/>
        </p:spPr>
        <p:txBody>
          <a:bodyPr wrap="none" rtlCol="0">
            <a:spAutoFit/>
          </a:bodyPr>
          <a:lstStyle/>
          <a:p>
            <a:pPr algn="ctr" defTabSz="609585"/>
            <a:r>
              <a:rPr lang="en-US" sz="1067">
                <a:solidFill>
                  <a:srgbClr val="000000"/>
                </a:solidFill>
                <a:latin typeface="Arial"/>
              </a:rPr>
              <a:t>28</a:t>
            </a:r>
          </a:p>
        </p:txBody>
      </p:sp>
      <p:sp>
        <p:nvSpPr>
          <p:cNvPr id="138" name="Footer Placeholder 10">
            <a:extLst>
              <a:ext uri="{FF2B5EF4-FFF2-40B4-BE49-F238E27FC236}">
                <a16:creationId xmlns:a16="http://schemas.microsoft.com/office/drawing/2014/main" id="{FA49D55D-F0FF-4EC5-8DA8-650978754A10}"/>
              </a:ext>
            </a:extLst>
          </p:cNvPr>
          <p:cNvSpPr>
            <a:spLocks noGrp="1"/>
          </p:cNvSpPr>
          <p:nvPr>
            <p:ph type="ftr" sz="quarter" idx="13"/>
          </p:nvPr>
        </p:nvSpPr>
        <p:spPr>
          <a:xfrm>
            <a:off x="2" y="6160420"/>
            <a:ext cx="10222663" cy="448331"/>
          </a:xfrm>
        </p:spPr>
        <p:txBody>
          <a:bodyPr/>
          <a:lstStyle/>
          <a:p>
            <a:pPr defTabSz="609585"/>
            <a:endParaRPr lang="en-CA">
              <a:solidFill>
                <a:srgbClr val="000000">
                  <a:lumMod val="50000"/>
                  <a:lumOff val="50000"/>
                </a:srgbClr>
              </a:solidFill>
              <a:latin typeface="Arial"/>
            </a:endParaRPr>
          </a:p>
          <a:p>
            <a:pPr defTabSz="609585"/>
            <a:r>
              <a:rPr lang="en-GB">
                <a:solidFill>
                  <a:srgbClr val="FFFFFF">
                    <a:lumMod val="50000"/>
                  </a:srgbClr>
                </a:solidFill>
                <a:latin typeface="Arial"/>
              </a:rPr>
              <a:t>CI=confidence interval; HR=hazard ratio; HRD=homologous recombination deficient; inv=investigator; ITT=intent to treat; (m)PFS=(median) progression-free survival</a:t>
            </a:r>
            <a:endParaRPr lang="en-US">
              <a:solidFill>
                <a:srgbClr val="000000">
                  <a:lumMod val="50000"/>
                  <a:lumOff val="50000"/>
                </a:srgbClr>
              </a:solidFill>
              <a:latin typeface="Arial"/>
            </a:endParaRPr>
          </a:p>
          <a:p>
            <a:pPr defTabSz="609585">
              <a:defRPr/>
            </a:pPr>
            <a:r>
              <a:rPr lang="en-US">
                <a:solidFill>
                  <a:srgbClr val="000000">
                    <a:lumMod val="50000"/>
                    <a:lumOff val="50000"/>
                  </a:srgbClr>
                </a:solidFill>
                <a:latin typeface="Arial"/>
              </a:rPr>
              <a:t>1. González Martín A, et al. Ann Oncol. 2019;30(suppl_5):v851-v934; 2. González Martín A, et al. N </a:t>
            </a:r>
            <a:r>
              <a:rPr lang="en-US" err="1">
                <a:solidFill>
                  <a:srgbClr val="000000">
                    <a:lumMod val="50000"/>
                    <a:lumOff val="50000"/>
                  </a:srgbClr>
                </a:solidFill>
                <a:latin typeface="Arial"/>
              </a:rPr>
              <a:t>Engl</a:t>
            </a:r>
            <a:r>
              <a:rPr lang="en-US">
                <a:solidFill>
                  <a:srgbClr val="000000">
                    <a:lumMod val="50000"/>
                    <a:lumOff val="50000"/>
                  </a:srgbClr>
                </a:solidFill>
                <a:latin typeface="Arial"/>
              </a:rPr>
              <a:t> J Med. 2019 [</a:t>
            </a:r>
            <a:r>
              <a:rPr lang="en-US" err="1">
                <a:solidFill>
                  <a:srgbClr val="000000">
                    <a:lumMod val="50000"/>
                    <a:lumOff val="50000"/>
                  </a:srgbClr>
                </a:solidFill>
                <a:latin typeface="Arial"/>
              </a:rPr>
              <a:t>Epub</a:t>
            </a:r>
            <a:r>
              <a:rPr lang="en-US">
                <a:solidFill>
                  <a:srgbClr val="000000">
                    <a:lumMod val="50000"/>
                    <a:lumOff val="50000"/>
                  </a:srgbClr>
                </a:solidFill>
                <a:latin typeface="Arial"/>
              </a:rPr>
              <a:t> ahead of print]</a:t>
            </a:r>
          </a:p>
        </p:txBody>
      </p:sp>
      <p:sp>
        <p:nvSpPr>
          <p:cNvPr id="122" name="TextBox 121">
            <a:extLst>
              <a:ext uri="{FF2B5EF4-FFF2-40B4-BE49-F238E27FC236}">
                <a16:creationId xmlns:a16="http://schemas.microsoft.com/office/drawing/2014/main" id="{4FB1B13F-335E-47A2-A634-7A246B515EEA}"/>
              </a:ext>
            </a:extLst>
          </p:cNvPr>
          <p:cNvSpPr txBox="1"/>
          <p:nvPr/>
        </p:nvSpPr>
        <p:spPr>
          <a:xfrm>
            <a:off x="1051156" y="1309816"/>
            <a:ext cx="2999415" cy="578882"/>
          </a:xfrm>
          <a:prstGeom prst="round2DiagRect">
            <a:avLst/>
          </a:prstGeom>
          <a:solidFill>
            <a:srgbClr val="009999"/>
          </a:solidFill>
          <a:ln w="12700">
            <a:noFill/>
          </a:ln>
        </p:spPr>
        <p:txBody>
          <a:bodyPr wrap="none" rtlCol="0">
            <a:spAutoFit/>
          </a:bodyPr>
          <a:lstStyle/>
          <a:p>
            <a:pPr algn="ctr" defTabSz="609539"/>
            <a:r>
              <a:rPr lang="en-GB" sz="1400" b="1">
                <a:solidFill>
                  <a:srgbClr val="FFFFFF"/>
                </a:solidFill>
                <a:latin typeface="Arial"/>
                <a:cs typeface="Arial Narrow"/>
              </a:rPr>
              <a:t>HRD positive, including BRCAm </a:t>
            </a:r>
            <a:br>
              <a:rPr lang="en-GB" sz="1400" b="1">
                <a:solidFill>
                  <a:srgbClr val="FFFFFF"/>
                </a:solidFill>
                <a:latin typeface="Arial"/>
                <a:cs typeface="Arial Narrow"/>
              </a:rPr>
            </a:br>
            <a:r>
              <a:rPr lang="en-GB" sz="1400">
                <a:solidFill>
                  <a:srgbClr val="FFFFFF"/>
                </a:solidFill>
                <a:latin typeface="Arial"/>
                <a:cs typeface="Arial Narrow"/>
              </a:rPr>
              <a:t>(30</a:t>
            </a:r>
            <a:r>
              <a:rPr lang="en-GB" sz="1400" b="1">
                <a:solidFill>
                  <a:srgbClr val="FFFFFF"/>
                </a:solidFill>
                <a:latin typeface="Arial"/>
                <a:cs typeface="Arial Narrow"/>
              </a:rPr>
              <a:t>% </a:t>
            </a:r>
            <a:r>
              <a:rPr lang="en-GB" sz="1400">
                <a:solidFill>
                  <a:srgbClr val="FFFFFF"/>
                </a:solidFill>
                <a:latin typeface="Arial"/>
                <a:cs typeface="Arial Narrow"/>
              </a:rPr>
              <a:t>of patients)</a:t>
            </a:r>
          </a:p>
        </p:txBody>
      </p:sp>
      <p:sp>
        <p:nvSpPr>
          <p:cNvPr id="126" name="TextBox 125">
            <a:extLst>
              <a:ext uri="{FF2B5EF4-FFF2-40B4-BE49-F238E27FC236}">
                <a16:creationId xmlns:a16="http://schemas.microsoft.com/office/drawing/2014/main" id="{0AC6B001-FAF4-43EE-9880-31DBDF4A66ED}"/>
              </a:ext>
            </a:extLst>
          </p:cNvPr>
          <p:cNvSpPr txBox="1"/>
          <p:nvPr/>
        </p:nvSpPr>
        <p:spPr>
          <a:xfrm>
            <a:off x="4710670" y="1309816"/>
            <a:ext cx="3039877" cy="578882"/>
          </a:xfrm>
          <a:prstGeom prst="round2DiagRect">
            <a:avLst/>
          </a:prstGeom>
          <a:solidFill>
            <a:srgbClr val="009999"/>
          </a:solidFill>
          <a:ln w="12700">
            <a:noFill/>
          </a:ln>
        </p:spPr>
        <p:txBody>
          <a:bodyPr wrap="none" rtlCol="0">
            <a:spAutoFit/>
          </a:bodyPr>
          <a:lstStyle/>
          <a:p>
            <a:pPr algn="ctr" defTabSz="609539"/>
            <a:r>
              <a:rPr lang="en-GB" sz="1400" b="1">
                <a:solidFill>
                  <a:srgbClr val="FFFFFF"/>
                </a:solidFill>
                <a:latin typeface="Arial"/>
                <a:cs typeface="Arial Narrow"/>
              </a:rPr>
              <a:t>HRD positive, excluding BRCAm </a:t>
            </a:r>
            <a:br>
              <a:rPr lang="en-GB" sz="1400" b="1">
                <a:solidFill>
                  <a:srgbClr val="FFFFFF"/>
                </a:solidFill>
                <a:latin typeface="Arial"/>
                <a:cs typeface="Arial Narrow"/>
              </a:rPr>
            </a:br>
            <a:r>
              <a:rPr lang="en-GB" sz="1400">
                <a:solidFill>
                  <a:srgbClr val="FFFFFF"/>
                </a:solidFill>
                <a:latin typeface="Arial"/>
                <a:cs typeface="Arial Narrow"/>
              </a:rPr>
              <a:t>(20</a:t>
            </a:r>
            <a:r>
              <a:rPr lang="en-GB" sz="1400" b="1">
                <a:solidFill>
                  <a:srgbClr val="FFFFFF"/>
                </a:solidFill>
                <a:latin typeface="Arial"/>
                <a:cs typeface="Arial Narrow"/>
              </a:rPr>
              <a:t>% </a:t>
            </a:r>
            <a:r>
              <a:rPr lang="en-GB" sz="1400">
                <a:solidFill>
                  <a:srgbClr val="FFFFFF"/>
                </a:solidFill>
                <a:latin typeface="Arial"/>
                <a:cs typeface="Arial Narrow"/>
              </a:rPr>
              <a:t>of patients)</a:t>
            </a:r>
          </a:p>
        </p:txBody>
      </p:sp>
      <p:sp>
        <p:nvSpPr>
          <p:cNvPr id="135" name="Rectangle 134">
            <a:extLst>
              <a:ext uri="{FF2B5EF4-FFF2-40B4-BE49-F238E27FC236}">
                <a16:creationId xmlns:a16="http://schemas.microsoft.com/office/drawing/2014/main" id="{359F9FB3-CE99-42CF-84B9-7A337B0F3BD7}"/>
              </a:ext>
            </a:extLst>
          </p:cNvPr>
          <p:cNvSpPr/>
          <p:nvPr/>
        </p:nvSpPr>
        <p:spPr bwMode="auto">
          <a:xfrm>
            <a:off x="1075119" y="5371047"/>
            <a:ext cx="3175756" cy="344556"/>
          </a:xfrm>
          <a:prstGeom prst="rect">
            <a:avLst/>
          </a:prstGeom>
          <a:noFill/>
          <a:ln w="19050" cap="flat" cmpd="sng" algn="ctr">
            <a:solidFill>
              <a:srgbClr val="9A2A3E"/>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812740">
              <a:defRPr/>
            </a:pPr>
            <a:r>
              <a:rPr lang="en-NZ" sz="1467" b="1">
                <a:solidFill>
                  <a:srgbClr val="000000"/>
                </a:solidFill>
                <a:latin typeface="Arial"/>
              </a:rPr>
              <a:t>HR 0.40 </a:t>
            </a:r>
            <a:r>
              <a:rPr lang="en-NZ" sz="1467">
                <a:solidFill>
                  <a:srgbClr val="000000"/>
                </a:solidFill>
                <a:latin typeface="Arial"/>
              </a:rPr>
              <a:t>(</a:t>
            </a:r>
            <a:r>
              <a:rPr lang="en-US" sz="1467">
                <a:solidFill>
                  <a:srgbClr val="000000"/>
                </a:solidFill>
                <a:latin typeface="Arial"/>
              </a:rPr>
              <a:t>95% CI 0.27–0.62)</a:t>
            </a:r>
          </a:p>
        </p:txBody>
      </p:sp>
      <p:sp>
        <p:nvSpPr>
          <p:cNvPr id="136" name="Rectangle 135">
            <a:extLst>
              <a:ext uri="{FF2B5EF4-FFF2-40B4-BE49-F238E27FC236}">
                <a16:creationId xmlns:a16="http://schemas.microsoft.com/office/drawing/2014/main" id="{5DD24E75-8E27-4668-8299-A8811108402E}"/>
              </a:ext>
            </a:extLst>
          </p:cNvPr>
          <p:cNvSpPr/>
          <p:nvPr/>
        </p:nvSpPr>
        <p:spPr bwMode="auto">
          <a:xfrm>
            <a:off x="4807026" y="5371047"/>
            <a:ext cx="3175756" cy="344556"/>
          </a:xfrm>
          <a:prstGeom prst="rect">
            <a:avLst/>
          </a:prstGeom>
          <a:noFill/>
          <a:ln w="19050" cap="flat" cmpd="sng" algn="ctr">
            <a:solidFill>
              <a:srgbClr val="9A2A3E"/>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812740">
              <a:defRPr/>
            </a:pPr>
            <a:r>
              <a:rPr lang="en-NZ" sz="1467" b="1">
                <a:solidFill>
                  <a:srgbClr val="000000"/>
                </a:solidFill>
                <a:latin typeface="Arial"/>
              </a:rPr>
              <a:t>HR 0.50 </a:t>
            </a:r>
            <a:r>
              <a:rPr lang="en-NZ" sz="1467">
                <a:solidFill>
                  <a:srgbClr val="000000"/>
                </a:solidFill>
                <a:latin typeface="Arial"/>
              </a:rPr>
              <a:t>(</a:t>
            </a:r>
            <a:r>
              <a:rPr lang="en-US" sz="1467">
                <a:solidFill>
                  <a:srgbClr val="000000"/>
                </a:solidFill>
                <a:latin typeface="Arial"/>
              </a:rPr>
              <a:t>95% CI 0.31–0.83)</a:t>
            </a:r>
          </a:p>
        </p:txBody>
      </p:sp>
      <p:sp>
        <p:nvSpPr>
          <p:cNvPr id="139" name="Rectangle 138">
            <a:extLst>
              <a:ext uri="{FF2B5EF4-FFF2-40B4-BE49-F238E27FC236}">
                <a16:creationId xmlns:a16="http://schemas.microsoft.com/office/drawing/2014/main" id="{D8F42769-B1BA-4EF3-9628-B1908AD152CB}"/>
              </a:ext>
            </a:extLst>
          </p:cNvPr>
          <p:cNvSpPr/>
          <p:nvPr/>
        </p:nvSpPr>
        <p:spPr bwMode="auto">
          <a:xfrm>
            <a:off x="8597147" y="5371047"/>
            <a:ext cx="3175756" cy="344556"/>
          </a:xfrm>
          <a:prstGeom prst="rect">
            <a:avLst/>
          </a:prstGeom>
          <a:noFill/>
          <a:ln w="19050" cap="flat" cmpd="sng" algn="ctr">
            <a:solidFill>
              <a:srgbClr val="9A2A3E"/>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812740">
              <a:defRPr/>
            </a:pPr>
            <a:r>
              <a:rPr lang="en-NZ" sz="1467" b="1">
                <a:solidFill>
                  <a:srgbClr val="000000"/>
                </a:solidFill>
                <a:latin typeface="Arial"/>
              </a:rPr>
              <a:t>HR 0.68 </a:t>
            </a:r>
            <a:r>
              <a:rPr lang="en-NZ" sz="1467">
                <a:solidFill>
                  <a:srgbClr val="000000"/>
                </a:solidFill>
                <a:latin typeface="Arial"/>
              </a:rPr>
              <a:t>(</a:t>
            </a:r>
            <a:r>
              <a:rPr lang="en-US" sz="1467">
                <a:solidFill>
                  <a:srgbClr val="000000"/>
                </a:solidFill>
                <a:latin typeface="Arial"/>
              </a:rPr>
              <a:t>95% CI 0.49–0.94)</a:t>
            </a:r>
          </a:p>
        </p:txBody>
      </p:sp>
      <p:grpSp>
        <p:nvGrpSpPr>
          <p:cNvPr id="596" name="Group 595">
            <a:extLst>
              <a:ext uri="{FF2B5EF4-FFF2-40B4-BE49-F238E27FC236}">
                <a16:creationId xmlns:a16="http://schemas.microsoft.com/office/drawing/2014/main" id="{A69314D0-F312-4FD5-8DDE-A7ADAB23BDAF}"/>
              </a:ext>
            </a:extLst>
          </p:cNvPr>
          <p:cNvGrpSpPr/>
          <p:nvPr/>
        </p:nvGrpSpPr>
        <p:grpSpPr>
          <a:xfrm>
            <a:off x="94277" y="1919484"/>
            <a:ext cx="4141173" cy="3248210"/>
            <a:chOff x="70706" y="1367839"/>
            <a:chExt cx="3105881" cy="2436156"/>
          </a:xfrm>
        </p:grpSpPr>
        <p:sp>
          <p:nvSpPr>
            <p:cNvPr id="597" name="Rectangle 182">
              <a:extLst>
                <a:ext uri="{FF2B5EF4-FFF2-40B4-BE49-F238E27FC236}">
                  <a16:creationId xmlns:a16="http://schemas.microsoft.com/office/drawing/2014/main" id="{1996FA4B-B7F9-470F-8BDA-479E0A807691}"/>
                </a:ext>
              </a:extLst>
            </p:cNvPr>
            <p:cNvSpPr>
              <a:spLocks noChangeArrowheads="1"/>
            </p:cNvSpPr>
            <p:nvPr/>
          </p:nvSpPr>
          <p:spPr bwMode="auto">
            <a:xfrm>
              <a:off x="1116078" y="3680836"/>
              <a:ext cx="142106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b="1">
                  <a:solidFill>
                    <a:srgbClr val="000000"/>
                  </a:solidFill>
                  <a:latin typeface="Arial Bold" panose="020B0704020202020204" pitchFamily="34" charset="0"/>
                  <a:ea typeface="MS PGothic" panose="020B0600070205080204" pitchFamily="34" charset="-128"/>
                </a:rPr>
                <a:t>Months since </a:t>
              </a:r>
              <a:r>
                <a:rPr lang="en-US" altLang="en-US" sz="1067" b="1" err="1">
                  <a:solidFill>
                    <a:srgbClr val="000000"/>
                  </a:solidFill>
                  <a:latin typeface="Arial Bold" panose="020B0704020202020204" pitchFamily="34" charset="0"/>
                  <a:ea typeface="MS PGothic" panose="020B0600070205080204" pitchFamily="34" charset="-128"/>
                </a:rPr>
                <a:t>Randomisation</a:t>
              </a:r>
              <a:endParaRPr lang="en-US" altLang="en-US" sz="1067">
                <a:solidFill>
                  <a:prstClr val="black"/>
                </a:solidFill>
                <a:ea typeface="MS PGothic" panose="020B0600070205080204" pitchFamily="34" charset="-128"/>
              </a:endParaRPr>
            </a:p>
          </p:txBody>
        </p:sp>
        <p:grpSp>
          <p:nvGrpSpPr>
            <p:cNvPr id="598" name="Group 597">
              <a:extLst>
                <a:ext uri="{FF2B5EF4-FFF2-40B4-BE49-F238E27FC236}">
                  <a16:creationId xmlns:a16="http://schemas.microsoft.com/office/drawing/2014/main" id="{C87309D4-A935-439F-A52F-06C846FF4FE7}"/>
                </a:ext>
              </a:extLst>
            </p:cNvPr>
            <p:cNvGrpSpPr/>
            <p:nvPr/>
          </p:nvGrpSpPr>
          <p:grpSpPr>
            <a:xfrm>
              <a:off x="70706" y="1367839"/>
              <a:ext cx="3105881" cy="2278123"/>
              <a:chOff x="70706" y="1367839"/>
              <a:chExt cx="3105881" cy="2278123"/>
            </a:xfrm>
          </p:grpSpPr>
          <p:sp>
            <p:nvSpPr>
              <p:cNvPr id="600" name="Rectangle 130">
                <a:extLst>
                  <a:ext uri="{FF2B5EF4-FFF2-40B4-BE49-F238E27FC236}">
                    <a16:creationId xmlns:a16="http://schemas.microsoft.com/office/drawing/2014/main" id="{7C88B415-5860-4376-B233-E5E0F284990B}"/>
                  </a:ext>
                </a:extLst>
              </p:cNvPr>
              <p:cNvSpPr>
                <a:spLocks noChangeArrowheads="1"/>
              </p:cNvSpPr>
              <p:nvPr/>
            </p:nvSpPr>
            <p:spPr bwMode="auto">
              <a:xfrm rot="16200000">
                <a:off x="-583054" y="2359295"/>
                <a:ext cx="1430679"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b="1">
                    <a:solidFill>
                      <a:srgbClr val="000000"/>
                    </a:solidFill>
                    <a:latin typeface="Arial Bold" panose="020B0704020202020204" pitchFamily="34" charset="0"/>
                    <a:ea typeface="MS PGothic" panose="020B0600070205080204" pitchFamily="34" charset="-128"/>
                  </a:rPr>
                  <a:t>Progression-free Survival (%)</a:t>
                </a:r>
                <a:endParaRPr lang="en-US" altLang="en-US" sz="1067">
                  <a:solidFill>
                    <a:prstClr val="black"/>
                  </a:solidFill>
                  <a:ea typeface="MS PGothic" panose="020B0600070205080204" pitchFamily="34" charset="-128"/>
                </a:endParaRPr>
              </a:p>
            </p:txBody>
          </p:sp>
          <p:sp>
            <p:nvSpPr>
              <p:cNvPr id="601" name="Line 251">
                <a:extLst>
                  <a:ext uri="{FF2B5EF4-FFF2-40B4-BE49-F238E27FC236}">
                    <a16:creationId xmlns:a16="http://schemas.microsoft.com/office/drawing/2014/main" id="{357CAD94-2B45-4DB3-A2DC-FFAD5DCDEBFA}"/>
                  </a:ext>
                </a:extLst>
              </p:cNvPr>
              <p:cNvSpPr>
                <a:spLocks noChangeShapeType="1"/>
              </p:cNvSpPr>
              <p:nvPr/>
            </p:nvSpPr>
            <p:spPr bwMode="auto">
              <a:xfrm flipH="1">
                <a:off x="483164" y="345988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2" name="Line 252">
                <a:extLst>
                  <a:ext uri="{FF2B5EF4-FFF2-40B4-BE49-F238E27FC236}">
                    <a16:creationId xmlns:a16="http://schemas.microsoft.com/office/drawing/2014/main" id="{72F7847D-7244-46FE-BC27-3F7FAF3FCD3A}"/>
                  </a:ext>
                </a:extLst>
              </p:cNvPr>
              <p:cNvSpPr>
                <a:spLocks noChangeShapeType="1"/>
              </p:cNvSpPr>
              <p:nvPr/>
            </p:nvSpPr>
            <p:spPr bwMode="auto">
              <a:xfrm flipH="1">
                <a:off x="483164" y="325720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3" name="Line 253">
                <a:extLst>
                  <a:ext uri="{FF2B5EF4-FFF2-40B4-BE49-F238E27FC236}">
                    <a16:creationId xmlns:a16="http://schemas.microsoft.com/office/drawing/2014/main" id="{5E211AEA-D003-464B-A7AD-6ABAC19BE0C3}"/>
                  </a:ext>
                </a:extLst>
              </p:cNvPr>
              <p:cNvSpPr>
                <a:spLocks noChangeShapeType="1"/>
              </p:cNvSpPr>
              <p:nvPr/>
            </p:nvSpPr>
            <p:spPr bwMode="auto">
              <a:xfrm flipH="1">
                <a:off x="483164" y="3054531"/>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4" name="Line 254">
                <a:extLst>
                  <a:ext uri="{FF2B5EF4-FFF2-40B4-BE49-F238E27FC236}">
                    <a16:creationId xmlns:a16="http://schemas.microsoft.com/office/drawing/2014/main" id="{8DDA0E62-20AC-4013-962D-2C778F6A496D}"/>
                  </a:ext>
                </a:extLst>
              </p:cNvPr>
              <p:cNvSpPr>
                <a:spLocks noChangeShapeType="1"/>
              </p:cNvSpPr>
              <p:nvPr/>
            </p:nvSpPr>
            <p:spPr bwMode="auto">
              <a:xfrm flipH="1">
                <a:off x="483164" y="2851855"/>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5" name="Line 255">
                <a:extLst>
                  <a:ext uri="{FF2B5EF4-FFF2-40B4-BE49-F238E27FC236}">
                    <a16:creationId xmlns:a16="http://schemas.microsoft.com/office/drawing/2014/main" id="{B19B3006-56F8-4289-BF18-383E01706FB6}"/>
                  </a:ext>
                </a:extLst>
              </p:cNvPr>
              <p:cNvSpPr>
                <a:spLocks noChangeShapeType="1"/>
              </p:cNvSpPr>
              <p:nvPr/>
            </p:nvSpPr>
            <p:spPr bwMode="auto">
              <a:xfrm flipH="1">
                <a:off x="483164" y="2650568"/>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6" name="Line 256">
                <a:extLst>
                  <a:ext uri="{FF2B5EF4-FFF2-40B4-BE49-F238E27FC236}">
                    <a16:creationId xmlns:a16="http://schemas.microsoft.com/office/drawing/2014/main" id="{EAABC07F-0258-48C2-9FF7-9DD9DC7AB67D}"/>
                  </a:ext>
                </a:extLst>
              </p:cNvPr>
              <p:cNvSpPr>
                <a:spLocks noChangeShapeType="1"/>
              </p:cNvSpPr>
              <p:nvPr/>
            </p:nvSpPr>
            <p:spPr bwMode="auto">
              <a:xfrm flipH="1">
                <a:off x="483164" y="244789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7" name="Line 257">
                <a:extLst>
                  <a:ext uri="{FF2B5EF4-FFF2-40B4-BE49-F238E27FC236}">
                    <a16:creationId xmlns:a16="http://schemas.microsoft.com/office/drawing/2014/main" id="{FA19FA8B-8EC1-4682-9E26-D598FB671F03}"/>
                  </a:ext>
                </a:extLst>
              </p:cNvPr>
              <p:cNvSpPr>
                <a:spLocks noChangeShapeType="1"/>
              </p:cNvSpPr>
              <p:nvPr/>
            </p:nvSpPr>
            <p:spPr bwMode="auto">
              <a:xfrm flipH="1">
                <a:off x="483164" y="2247994"/>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8" name="Line 258">
                <a:extLst>
                  <a:ext uri="{FF2B5EF4-FFF2-40B4-BE49-F238E27FC236}">
                    <a16:creationId xmlns:a16="http://schemas.microsoft.com/office/drawing/2014/main" id="{B4A86E2A-37CA-457C-8AEE-4C07548D1AE3}"/>
                  </a:ext>
                </a:extLst>
              </p:cNvPr>
              <p:cNvSpPr>
                <a:spLocks noChangeShapeType="1"/>
              </p:cNvSpPr>
              <p:nvPr/>
            </p:nvSpPr>
            <p:spPr bwMode="auto">
              <a:xfrm flipH="1">
                <a:off x="483164" y="2043930"/>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09" name="Line 259">
                <a:extLst>
                  <a:ext uri="{FF2B5EF4-FFF2-40B4-BE49-F238E27FC236}">
                    <a16:creationId xmlns:a16="http://schemas.microsoft.com/office/drawing/2014/main" id="{7A854781-FCAF-41F3-BB62-96AF68BE6621}"/>
                  </a:ext>
                </a:extLst>
              </p:cNvPr>
              <p:cNvSpPr>
                <a:spLocks noChangeShapeType="1"/>
              </p:cNvSpPr>
              <p:nvPr/>
            </p:nvSpPr>
            <p:spPr bwMode="auto">
              <a:xfrm flipH="1">
                <a:off x="483164" y="183986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0" name="Line 260">
                <a:extLst>
                  <a:ext uri="{FF2B5EF4-FFF2-40B4-BE49-F238E27FC236}">
                    <a16:creationId xmlns:a16="http://schemas.microsoft.com/office/drawing/2014/main" id="{A7EF0048-E02F-49C2-AF55-263E3CE9D732}"/>
                  </a:ext>
                </a:extLst>
              </p:cNvPr>
              <p:cNvSpPr>
                <a:spLocks noChangeShapeType="1"/>
              </p:cNvSpPr>
              <p:nvPr/>
            </p:nvSpPr>
            <p:spPr bwMode="auto">
              <a:xfrm flipH="1">
                <a:off x="483164" y="163719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1" name="Line 261">
                <a:extLst>
                  <a:ext uri="{FF2B5EF4-FFF2-40B4-BE49-F238E27FC236}">
                    <a16:creationId xmlns:a16="http://schemas.microsoft.com/office/drawing/2014/main" id="{62996F37-FE66-45ED-87DC-D268121CB25C}"/>
                  </a:ext>
                </a:extLst>
              </p:cNvPr>
              <p:cNvSpPr>
                <a:spLocks noChangeShapeType="1"/>
              </p:cNvSpPr>
              <p:nvPr/>
            </p:nvSpPr>
            <p:spPr bwMode="auto">
              <a:xfrm flipH="1">
                <a:off x="483164" y="143590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2" name="Line 284">
                <a:extLst>
                  <a:ext uri="{FF2B5EF4-FFF2-40B4-BE49-F238E27FC236}">
                    <a16:creationId xmlns:a16="http://schemas.microsoft.com/office/drawing/2014/main" id="{2F7B0D4C-9ECA-4DB8-A5D0-F14BA46E8838}"/>
                  </a:ext>
                </a:extLst>
              </p:cNvPr>
              <p:cNvSpPr>
                <a:spLocks noChangeShapeType="1"/>
              </p:cNvSpPr>
              <p:nvPr/>
            </p:nvSpPr>
            <p:spPr bwMode="auto">
              <a:xfrm>
                <a:off x="5088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3" name="Line 285">
                <a:extLst>
                  <a:ext uri="{FF2B5EF4-FFF2-40B4-BE49-F238E27FC236}">
                    <a16:creationId xmlns:a16="http://schemas.microsoft.com/office/drawing/2014/main" id="{E7ACFFFA-E371-4FB3-A869-82C301117007}"/>
                  </a:ext>
                </a:extLst>
              </p:cNvPr>
              <p:cNvSpPr>
                <a:spLocks noChangeShapeType="1"/>
              </p:cNvSpPr>
              <p:nvPr/>
            </p:nvSpPr>
            <p:spPr bwMode="auto">
              <a:xfrm flipV="1">
                <a:off x="602118"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4" name="Line 286">
                <a:extLst>
                  <a:ext uri="{FF2B5EF4-FFF2-40B4-BE49-F238E27FC236}">
                    <a16:creationId xmlns:a16="http://schemas.microsoft.com/office/drawing/2014/main" id="{428CB1E7-6E25-4846-A983-FAF7AABAEB33}"/>
                  </a:ext>
                </a:extLst>
              </p:cNvPr>
              <p:cNvSpPr>
                <a:spLocks noChangeShapeType="1"/>
              </p:cNvSpPr>
              <p:nvPr/>
            </p:nvSpPr>
            <p:spPr bwMode="auto">
              <a:xfrm>
                <a:off x="694426"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5" name="Line 287">
                <a:extLst>
                  <a:ext uri="{FF2B5EF4-FFF2-40B4-BE49-F238E27FC236}">
                    <a16:creationId xmlns:a16="http://schemas.microsoft.com/office/drawing/2014/main" id="{D0D815C2-D9BE-45EE-9B6F-FCC6934D3E1E}"/>
                  </a:ext>
                </a:extLst>
              </p:cNvPr>
              <p:cNvSpPr>
                <a:spLocks noChangeShapeType="1"/>
              </p:cNvSpPr>
              <p:nvPr/>
            </p:nvSpPr>
            <p:spPr bwMode="auto">
              <a:xfrm flipV="1">
                <a:off x="78768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6" name="Line 288">
                <a:extLst>
                  <a:ext uri="{FF2B5EF4-FFF2-40B4-BE49-F238E27FC236}">
                    <a16:creationId xmlns:a16="http://schemas.microsoft.com/office/drawing/2014/main" id="{A84D543C-411A-4486-83DD-9996E977F421}"/>
                  </a:ext>
                </a:extLst>
              </p:cNvPr>
              <p:cNvSpPr>
                <a:spLocks noChangeShapeType="1"/>
              </p:cNvSpPr>
              <p:nvPr/>
            </p:nvSpPr>
            <p:spPr bwMode="auto">
              <a:xfrm>
                <a:off x="87999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7" name="Line 289">
                <a:extLst>
                  <a:ext uri="{FF2B5EF4-FFF2-40B4-BE49-F238E27FC236}">
                    <a16:creationId xmlns:a16="http://schemas.microsoft.com/office/drawing/2014/main" id="{0B5B21D0-A47C-47B1-AE65-6A4E285318A5}"/>
                  </a:ext>
                </a:extLst>
              </p:cNvPr>
              <p:cNvSpPr>
                <a:spLocks noChangeShapeType="1"/>
              </p:cNvSpPr>
              <p:nvPr/>
            </p:nvSpPr>
            <p:spPr bwMode="auto">
              <a:xfrm flipV="1">
                <a:off x="97420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8" name="Line 290">
                <a:extLst>
                  <a:ext uri="{FF2B5EF4-FFF2-40B4-BE49-F238E27FC236}">
                    <a16:creationId xmlns:a16="http://schemas.microsoft.com/office/drawing/2014/main" id="{7A5B26C9-8060-4800-AC96-23CB48D821A1}"/>
                  </a:ext>
                </a:extLst>
              </p:cNvPr>
              <p:cNvSpPr>
                <a:spLocks noChangeShapeType="1"/>
              </p:cNvSpPr>
              <p:nvPr/>
            </p:nvSpPr>
            <p:spPr bwMode="auto">
              <a:xfrm>
                <a:off x="106651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19" name="Line 291">
                <a:extLst>
                  <a:ext uri="{FF2B5EF4-FFF2-40B4-BE49-F238E27FC236}">
                    <a16:creationId xmlns:a16="http://schemas.microsoft.com/office/drawing/2014/main" id="{23A4DAA1-2940-4C04-AF2C-AC68DC980173}"/>
                  </a:ext>
                </a:extLst>
              </p:cNvPr>
              <p:cNvSpPr>
                <a:spLocks noChangeShapeType="1"/>
              </p:cNvSpPr>
              <p:nvPr/>
            </p:nvSpPr>
            <p:spPr bwMode="auto">
              <a:xfrm flipV="1">
                <a:off x="1159774"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0" name="Line 292">
                <a:extLst>
                  <a:ext uri="{FF2B5EF4-FFF2-40B4-BE49-F238E27FC236}">
                    <a16:creationId xmlns:a16="http://schemas.microsoft.com/office/drawing/2014/main" id="{150B16FE-BF7B-4CD3-BB99-47535F5DDDCC}"/>
                  </a:ext>
                </a:extLst>
              </p:cNvPr>
              <p:cNvSpPr>
                <a:spLocks noChangeShapeType="1"/>
              </p:cNvSpPr>
              <p:nvPr/>
            </p:nvSpPr>
            <p:spPr bwMode="auto">
              <a:xfrm>
                <a:off x="125208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1" name="Line 293">
                <a:extLst>
                  <a:ext uri="{FF2B5EF4-FFF2-40B4-BE49-F238E27FC236}">
                    <a16:creationId xmlns:a16="http://schemas.microsoft.com/office/drawing/2014/main" id="{A2F04B11-9805-4D62-8449-69446E854754}"/>
                  </a:ext>
                </a:extLst>
              </p:cNvPr>
              <p:cNvSpPr>
                <a:spLocks noChangeShapeType="1"/>
              </p:cNvSpPr>
              <p:nvPr/>
            </p:nvSpPr>
            <p:spPr bwMode="auto">
              <a:xfrm flipV="1">
                <a:off x="1345343"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2" name="Line 294">
                <a:extLst>
                  <a:ext uri="{FF2B5EF4-FFF2-40B4-BE49-F238E27FC236}">
                    <a16:creationId xmlns:a16="http://schemas.microsoft.com/office/drawing/2014/main" id="{6924A40B-F4D7-44E0-93D3-5F22DAB85801}"/>
                  </a:ext>
                </a:extLst>
              </p:cNvPr>
              <p:cNvSpPr>
                <a:spLocks noChangeShapeType="1"/>
              </p:cNvSpPr>
              <p:nvPr/>
            </p:nvSpPr>
            <p:spPr bwMode="auto">
              <a:xfrm>
                <a:off x="143955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3" name="Line 295">
                <a:extLst>
                  <a:ext uri="{FF2B5EF4-FFF2-40B4-BE49-F238E27FC236}">
                    <a16:creationId xmlns:a16="http://schemas.microsoft.com/office/drawing/2014/main" id="{66144C05-1506-481D-BE41-52DE8333195C}"/>
                  </a:ext>
                </a:extLst>
              </p:cNvPr>
              <p:cNvSpPr>
                <a:spLocks noChangeShapeType="1"/>
              </p:cNvSpPr>
              <p:nvPr/>
            </p:nvSpPr>
            <p:spPr bwMode="auto">
              <a:xfrm flipV="1">
                <a:off x="1531862"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4" name="Line 296">
                <a:extLst>
                  <a:ext uri="{FF2B5EF4-FFF2-40B4-BE49-F238E27FC236}">
                    <a16:creationId xmlns:a16="http://schemas.microsoft.com/office/drawing/2014/main" id="{674BE287-3CFC-4958-B8C6-166273ABCB72}"/>
                  </a:ext>
                </a:extLst>
              </p:cNvPr>
              <p:cNvSpPr>
                <a:spLocks noChangeShapeType="1"/>
              </p:cNvSpPr>
              <p:nvPr/>
            </p:nvSpPr>
            <p:spPr bwMode="auto">
              <a:xfrm>
                <a:off x="1625122"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5" name="Line 297">
                <a:extLst>
                  <a:ext uri="{FF2B5EF4-FFF2-40B4-BE49-F238E27FC236}">
                    <a16:creationId xmlns:a16="http://schemas.microsoft.com/office/drawing/2014/main" id="{F5F04F52-A6FF-4E13-A5C6-9F0ACD4B0A7A}"/>
                  </a:ext>
                </a:extLst>
              </p:cNvPr>
              <p:cNvSpPr>
                <a:spLocks noChangeShapeType="1"/>
              </p:cNvSpPr>
              <p:nvPr/>
            </p:nvSpPr>
            <p:spPr bwMode="auto">
              <a:xfrm flipV="1">
                <a:off x="1717431"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6" name="Line 298">
                <a:extLst>
                  <a:ext uri="{FF2B5EF4-FFF2-40B4-BE49-F238E27FC236}">
                    <a16:creationId xmlns:a16="http://schemas.microsoft.com/office/drawing/2014/main" id="{7C59A346-2F1C-4002-BE86-BBFC9D20172D}"/>
                  </a:ext>
                </a:extLst>
              </p:cNvPr>
              <p:cNvSpPr>
                <a:spLocks noChangeShapeType="1"/>
              </p:cNvSpPr>
              <p:nvPr/>
            </p:nvSpPr>
            <p:spPr bwMode="auto">
              <a:xfrm>
                <a:off x="1810690"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7" name="Line 299">
                <a:extLst>
                  <a:ext uri="{FF2B5EF4-FFF2-40B4-BE49-F238E27FC236}">
                    <a16:creationId xmlns:a16="http://schemas.microsoft.com/office/drawing/2014/main" id="{DA139FBF-D077-454D-9359-CAAED18B227A}"/>
                  </a:ext>
                </a:extLst>
              </p:cNvPr>
              <p:cNvSpPr>
                <a:spLocks noChangeShapeType="1"/>
              </p:cNvSpPr>
              <p:nvPr/>
            </p:nvSpPr>
            <p:spPr bwMode="auto">
              <a:xfrm flipV="1">
                <a:off x="1902999"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8" name="Line 300">
                <a:extLst>
                  <a:ext uri="{FF2B5EF4-FFF2-40B4-BE49-F238E27FC236}">
                    <a16:creationId xmlns:a16="http://schemas.microsoft.com/office/drawing/2014/main" id="{B2E9CF18-A072-467B-9530-3BD32D4E9382}"/>
                  </a:ext>
                </a:extLst>
              </p:cNvPr>
              <p:cNvSpPr>
                <a:spLocks noChangeShapeType="1"/>
              </p:cNvSpPr>
              <p:nvPr/>
            </p:nvSpPr>
            <p:spPr bwMode="auto">
              <a:xfrm>
                <a:off x="19962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29" name="Line 301">
                <a:extLst>
                  <a:ext uri="{FF2B5EF4-FFF2-40B4-BE49-F238E27FC236}">
                    <a16:creationId xmlns:a16="http://schemas.microsoft.com/office/drawing/2014/main" id="{6A9A6024-C310-4473-BBA7-A4FAC1A80D96}"/>
                  </a:ext>
                </a:extLst>
              </p:cNvPr>
              <p:cNvSpPr>
                <a:spLocks noChangeShapeType="1"/>
              </p:cNvSpPr>
              <p:nvPr/>
            </p:nvSpPr>
            <p:spPr bwMode="auto">
              <a:xfrm flipV="1">
                <a:off x="2089519"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0" name="Line 302">
                <a:extLst>
                  <a:ext uri="{FF2B5EF4-FFF2-40B4-BE49-F238E27FC236}">
                    <a16:creationId xmlns:a16="http://schemas.microsoft.com/office/drawing/2014/main" id="{EFBA63FA-399C-42D2-AEBC-7AFA9269A736}"/>
                  </a:ext>
                </a:extLst>
              </p:cNvPr>
              <p:cNvSpPr>
                <a:spLocks noChangeShapeType="1"/>
              </p:cNvSpPr>
              <p:nvPr/>
            </p:nvSpPr>
            <p:spPr bwMode="auto">
              <a:xfrm>
                <a:off x="2182779"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1" name="Line 303">
                <a:extLst>
                  <a:ext uri="{FF2B5EF4-FFF2-40B4-BE49-F238E27FC236}">
                    <a16:creationId xmlns:a16="http://schemas.microsoft.com/office/drawing/2014/main" id="{75AB5DF7-E301-4A47-B63A-F2C4790F1113}"/>
                  </a:ext>
                </a:extLst>
              </p:cNvPr>
              <p:cNvSpPr>
                <a:spLocks noChangeShapeType="1"/>
              </p:cNvSpPr>
              <p:nvPr/>
            </p:nvSpPr>
            <p:spPr bwMode="auto">
              <a:xfrm flipV="1">
                <a:off x="2275087"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2" name="Line 304">
                <a:extLst>
                  <a:ext uri="{FF2B5EF4-FFF2-40B4-BE49-F238E27FC236}">
                    <a16:creationId xmlns:a16="http://schemas.microsoft.com/office/drawing/2014/main" id="{5D4202E3-4993-437B-8365-D2BBC7B8EFB8}"/>
                  </a:ext>
                </a:extLst>
              </p:cNvPr>
              <p:cNvSpPr>
                <a:spLocks noChangeShapeType="1"/>
              </p:cNvSpPr>
              <p:nvPr/>
            </p:nvSpPr>
            <p:spPr bwMode="auto">
              <a:xfrm>
                <a:off x="2368345"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3" name="Line 305">
                <a:extLst>
                  <a:ext uri="{FF2B5EF4-FFF2-40B4-BE49-F238E27FC236}">
                    <a16:creationId xmlns:a16="http://schemas.microsoft.com/office/drawing/2014/main" id="{31997445-BA76-4661-B544-E02CA8A53AC7}"/>
                  </a:ext>
                </a:extLst>
              </p:cNvPr>
              <p:cNvSpPr>
                <a:spLocks noChangeShapeType="1"/>
              </p:cNvSpPr>
              <p:nvPr/>
            </p:nvSpPr>
            <p:spPr bwMode="auto">
              <a:xfrm flipV="1">
                <a:off x="246065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4" name="Line 306">
                <a:extLst>
                  <a:ext uri="{FF2B5EF4-FFF2-40B4-BE49-F238E27FC236}">
                    <a16:creationId xmlns:a16="http://schemas.microsoft.com/office/drawing/2014/main" id="{C0E3BFFE-7FAE-409C-9384-C387444AAA42}"/>
                  </a:ext>
                </a:extLst>
              </p:cNvPr>
              <p:cNvSpPr>
                <a:spLocks noChangeShapeType="1"/>
              </p:cNvSpPr>
              <p:nvPr/>
            </p:nvSpPr>
            <p:spPr bwMode="auto">
              <a:xfrm>
                <a:off x="2554867"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5" name="Line 307">
                <a:extLst>
                  <a:ext uri="{FF2B5EF4-FFF2-40B4-BE49-F238E27FC236}">
                    <a16:creationId xmlns:a16="http://schemas.microsoft.com/office/drawing/2014/main" id="{AD896DD2-E9BA-4765-AE78-1D121A7D7F8C}"/>
                  </a:ext>
                </a:extLst>
              </p:cNvPr>
              <p:cNvSpPr>
                <a:spLocks noChangeShapeType="1"/>
              </p:cNvSpPr>
              <p:nvPr/>
            </p:nvSpPr>
            <p:spPr bwMode="auto">
              <a:xfrm flipV="1">
                <a:off x="2647175"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6" name="Line 308">
                <a:extLst>
                  <a:ext uri="{FF2B5EF4-FFF2-40B4-BE49-F238E27FC236}">
                    <a16:creationId xmlns:a16="http://schemas.microsoft.com/office/drawing/2014/main" id="{729B9B42-ABEA-47F1-9C86-EA60C5E92859}"/>
                  </a:ext>
                </a:extLst>
              </p:cNvPr>
              <p:cNvSpPr>
                <a:spLocks noChangeShapeType="1"/>
              </p:cNvSpPr>
              <p:nvPr/>
            </p:nvSpPr>
            <p:spPr bwMode="auto">
              <a:xfrm>
                <a:off x="2740435"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7" name="Line 309">
                <a:extLst>
                  <a:ext uri="{FF2B5EF4-FFF2-40B4-BE49-F238E27FC236}">
                    <a16:creationId xmlns:a16="http://schemas.microsoft.com/office/drawing/2014/main" id="{737DCAF3-F698-4253-8BD3-ECE42C60D2FF}"/>
                  </a:ext>
                </a:extLst>
              </p:cNvPr>
              <p:cNvSpPr>
                <a:spLocks noChangeShapeType="1"/>
              </p:cNvSpPr>
              <p:nvPr/>
            </p:nvSpPr>
            <p:spPr bwMode="auto">
              <a:xfrm flipV="1">
                <a:off x="2832743"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8" name="Line 310">
                <a:extLst>
                  <a:ext uri="{FF2B5EF4-FFF2-40B4-BE49-F238E27FC236}">
                    <a16:creationId xmlns:a16="http://schemas.microsoft.com/office/drawing/2014/main" id="{2F8694EB-B2BB-430A-89C8-646A722CDE0B}"/>
                  </a:ext>
                </a:extLst>
              </p:cNvPr>
              <p:cNvSpPr>
                <a:spLocks noChangeShapeType="1"/>
              </p:cNvSpPr>
              <p:nvPr/>
            </p:nvSpPr>
            <p:spPr bwMode="auto">
              <a:xfrm>
                <a:off x="292600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39" name="Line 311">
                <a:extLst>
                  <a:ext uri="{FF2B5EF4-FFF2-40B4-BE49-F238E27FC236}">
                    <a16:creationId xmlns:a16="http://schemas.microsoft.com/office/drawing/2014/main" id="{33DFAF58-6A05-48E0-9CC0-C2735D2FBBE5}"/>
                  </a:ext>
                </a:extLst>
              </p:cNvPr>
              <p:cNvSpPr>
                <a:spLocks noChangeShapeType="1"/>
              </p:cNvSpPr>
              <p:nvPr/>
            </p:nvSpPr>
            <p:spPr bwMode="auto">
              <a:xfrm flipV="1">
                <a:off x="3020215"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0" name="Line 365">
                <a:extLst>
                  <a:ext uri="{FF2B5EF4-FFF2-40B4-BE49-F238E27FC236}">
                    <a16:creationId xmlns:a16="http://schemas.microsoft.com/office/drawing/2014/main" id="{586B4084-9962-4BFF-853B-1E3F97560550}"/>
                  </a:ext>
                </a:extLst>
              </p:cNvPr>
              <p:cNvSpPr>
                <a:spLocks noChangeShapeType="1"/>
              </p:cNvSpPr>
              <p:nvPr/>
            </p:nvSpPr>
            <p:spPr bwMode="auto">
              <a:xfrm flipH="1">
                <a:off x="483164" y="345988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1" name="Line 366">
                <a:extLst>
                  <a:ext uri="{FF2B5EF4-FFF2-40B4-BE49-F238E27FC236}">
                    <a16:creationId xmlns:a16="http://schemas.microsoft.com/office/drawing/2014/main" id="{A9E93A13-1A97-4BC3-BAFE-2D95606558F9}"/>
                  </a:ext>
                </a:extLst>
              </p:cNvPr>
              <p:cNvSpPr>
                <a:spLocks noChangeShapeType="1"/>
              </p:cNvSpPr>
              <p:nvPr/>
            </p:nvSpPr>
            <p:spPr bwMode="auto">
              <a:xfrm flipH="1">
                <a:off x="483164" y="325720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2" name="Line 367">
                <a:extLst>
                  <a:ext uri="{FF2B5EF4-FFF2-40B4-BE49-F238E27FC236}">
                    <a16:creationId xmlns:a16="http://schemas.microsoft.com/office/drawing/2014/main" id="{2C8599D2-6AA5-4DEC-9A9B-ACFE747158CF}"/>
                  </a:ext>
                </a:extLst>
              </p:cNvPr>
              <p:cNvSpPr>
                <a:spLocks noChangeShapeType="1"/>
              </p:cNvSpPr>
              <p:nvPr/>
            </p:nvSpPr>
            <p:spPr bwMode="auto">
              <a:xfrm flipH="1">
                <a:off x="483164" y="3054531"/>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3" name="Line 368">
                <a:extLst>
                  <a:ext uri="{FF2B5EF4-FFF2-40B4-BE49-F238E27FC236}">
                    <a16:creationId xmlns:a16="http://schemas.microsoft.com/office/drawing/2014/main" id="{44BA549F-99E6-44EA-90CC-8342B3B8A149}"/>
                  </a:ext>
                </a:extLst>
              </p:cNvPr>
              <p:cNvSpPr>
                <a:spLocks noChangeShapeType="1"/>
              </p:cNvSpPr>
              <p:nvPr/>
            </p:nvSpPr>
            <p:spPr bwMode="auto">
              <a:xfrm flipH="1">
                <a:off x="483164" y="2851855"/>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4" name="Line 369">
                <a:extLst>
                  <a:ext uri="{FF2B5EF4-FFF2-40B4-BE49-F238E27FC236}">
                    <a16:creationId xmlns:a16="http://schemas.microsoft.com/office/drawing/2014/main" id="{05ECABB7-93F5-439A-B33B-85D798BCDBC7}"/>
                  </a:ext>
                </a:extLst>
              </p:cNvPr>
              <p:cNvSpPr>
                <a:spLocks noChangeShapeType="1"/>
              </p:cNvSpPr>
              <p:nvPr/>
            </p:nvSpPr>
            <p:spPr bwMode="auto">
              <a:xfrm flipH="1">
                <a:off x="483164" y="2650568"/>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5" name="Line 370">
                <a:extLst>
                  <a:ext uri="{FF2B5EF4-FFF2-40B4-BE49-F238E27FC236}">
                    <a16:creationId xmlns:a16="http://schemas.microsoft.com/office/drawing/2014/main" id="{4F23EA6F-4028-4C5B-9827-DCEE4879582A}"/>
                  </a:ext>
                </a:extLst>
              </p:cNvPr>
              <p:cNvSpPr>
                <a:spLocks noChangeShapeType="1"/>
              </p:cNvSpPr>
              <p:nvPr/>
            </p:nvSpPr>
            <p:spPr bwMode="auto">
              <a:xfrm flipH="1">
                <a:off x="483164" y="244789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6" name="Line 371">
                <a:extLst>
                  <a:ext uri="{FF2B5EF4-FFF2-40B4-BE49-F238E27FC236}">
                    <a16:creationId xmlns:a16="http://schemas.microsoft.com/office/drawing/2014/main" id="{C3529F17-0A26-4654-AAE5-2AE64880959A}"/>
                  </a:ext>
                </a:extLst>
              </p:cNvPr>
              <p:cNvSpPr>
                <a:spLocks noChangeShapeType="1"/>
              </p:cNvSpPr>
              <p:nvPr/>
            </p:nvSpPr>
            <p:spPr bwMode="auto">
              <a:xfrm flipH="1">
                <a:off x="483164" y="2247994"/>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7" name="Line 372">
                <a:extLst>
                  <a:ext uri="{FF2B5EF4-FFF2-40B4-BE49-F238E27FC236}">
                    <a16:creationId xmlns:a16="http://schemas.microsoft.com/office/drawing/2014/main" id="{3C38F2DA-E1B9-4421-B0AB-962154148806}"/>
                  </a:ext>
                </a:extLst>
              </p:cNvPr>
              <p:cNvSpPr>
                <a:spLocks noChangeShapeType="1"/>
              </p:cNvSpPr>
              <p:nvPr/>
            </p:nvSpPr>
            <p:spPr bwMode="auto">
              <a:xfrm flipH="1">
                <a:off x="483164" y="2043930"/>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8" name="Line 373">
                <a:extLst>
                  <a:ext uri="{FF2B5EF4-FFF2-40B4-BE49-F238E27FC236}">
                    <a16:creationId xmlns:a16="http://schemas.microsoft.com/office/drawing/2014/main" id="{0B1E9B16-2199-4002-9A08-713400740C1C}"/>
                  </a:ext>
                </a:extLst>
              </p:cNvPr>
              <p:cNvSpPr>
                <a:spLocks noChangeShapeType="1"/>
              </p:cNvSpPr>
              <p:nvPr/>
            </p:nvSpPr>
            <p:spPr bwMode="auto">
              <a:xfrm flipH="1">
                <a:off x="483164" y="183986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49" name="Line 374">
                <a:extLst>
                  <a:ext uri="{FF2B5EF4-FFF2-40B4-BE49-F238E27FC236}">
                    <a16:creationId xmlns:a16="http://schemas.microsoft.com/office/drawing/2014/main" id="{A2DD3E19-CE6A-45B7-9A9E-57A4C2476FED}"/>
                  </a:ext>
                </a:extLst>
              </p:cNvPr>
              <p:cNvSpPr>
                <a:spLocks noChangeShapeType="1"/>
              </p:cNvSpPr>
              <p:nvPr/>
            </p:nvSpPr>
            <p:spPr bwMode="auto">
              <a:xfrm flipH="1">
                <a:off x="483164" y="163719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0" name="Line 375">
                <a:extLst>
                  <a:ext uri="{FF2B5EF4-FFF2-40B4-BE49-F238E27FC236}">
                    <a16:creationId xmlns:a16="http://schemas.microsoft.com/office/drawing/2014/main" id="{4F9E968B-5F59-422E-BB38-C9220F27538F}"/>
                  </a:ext>
                </a:extLst>
              </p:cNvPr>
              <p:cNvSpPr>
                <a:spLocks noChangeShapeType="1"/>
              </p:cNvSpPr>
              <p:nvPr/>
            </p:nvSpPr>
            <p:spPr bwMode="auto">
              <a:xfrm flipH="1">
                <a:off x="483164" y="143590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1" name="Line 399">
                <a:extLst>
                  <a:ext uri="{FF2B5EF4-FFF2-40B4-BE49-F238E27FC236}">
                    <a16:creationId xmlns:a16="http://schemas.microsoft.com/office/drawing/2014/main" id="{87FCBAEC-F8B6-473B-82C6-AD716D298DB2}"/>
                  </a:ext>
                </a:extLst>
              </p:cNvPr>
              <p:cNvSpPr>
                <a:spLocks noChangeShapeType="1"/>
              </p:cNvSpPr>
              <p:nvPr/>
            </p:nvSpPr>
            <p:spPr bwMode="auto">
              <a:xfrm>
                <a:off x="5088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2" name="Line 400">
                <a:extLst>
                  <a:ext uri="{FF2B5EF4-FFF2-40B4-BE49-F238E27FC236}">
                    <a16:creationId xmlns:a16="http://schemas.microsoft.com/office/drawing/2014/main" id="{B7BC01D8-B990-40F9-9449-11E02939EE35}"/>
                  </a:ext>
                </a:extLst>
              </p:cNvPr>
              <p:cNvSpPr>
                <a:spLocks noChangeShapeType="1"/>
              </p:cNvSpPr>
              <p:nvPr/>
            </p:nvSpPr>
            <p:spPr bwMode="auto">
              <a:xfrm flipV="1">
                <a:off x="602118"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3" name="Line 401">
                <a:extLst>
                  <a:ext uri="{FF2B5EF4-FFF2-40B4-BE49-F238E27FC236}">
                    <a16:creationId xmlns:a16="http://schemas.microsoft.com/office/drawing/2014/main" id="{402B1892-03CF-4EA4-B8A0-7DD05F18C121}"/>
                  </a:ext>
                </a:extLst>
              </p:cNvPr>
              <p:cNvSpPr>
                <a:spLocks noChangeShapeType="1"/>
              </p:cNvSpPr>
              <p:nvPr/>
            </p:nvSpPr>
            <p:spPr bwMode="auto">
              <a:xfrm>
                <a:off x="694426"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4" name="Line 402">
                <a:extLst>
                  <a:ext uri="{FF2B5EF4-FFF2-40B4-BE49-F238E27FC236}">
                    <a16:creationId xmlns:a16="http://schemas.microsoft.com/office/drawing/2014/main" id="{A0C7257A-F6B8-4D69-957C-4A33CCDC4051}"/>
                  </a:ext>
                </a:extLst>
              </p:cNvPr>
              <p:cNvSpPr>
                <a:spLocks noChangeShapeType="1"/>
              </p:cNvSpPr>
              <p:nvPr/>
            </p:nvSpPr>
            <p:spPr bwMode="auto">
              <a:xfrm flipV="1">
                <a:off x="78768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5" name="Line 403">
                <a:extLst>
                  <a:ext uri="{FF2B5EF4-FFF2-40B4-BE49-F238E27FC236}">
                    <a16:creationId xmlns:a16="http://schemas.microsoft.com/office/drawing/2014/main" id="{9EE0C28A-8845-4103-8320-976155C4C99A}"/>
                  </a:ext>
                </a:extLst>
              </p:cNvPr>
              <p:cNvSpPr>
                <a:spLocks noChangeShapeType="1"/>
              </p:cNvSpPr>
              <p:nvPr/>
            </p:nvSpPr>
            <p:spPr bwMode="auto">
              <a:xfrm>
                <a:off x="87999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6" name="Line 404">
                <a:extLst>
                  <a:ext uri="{FF2B5EF4-FFF2-40B4-BE49-F238E27FC236}">
                    <a16:creationId xmlns:a16="http://schemas.microsoft.com/office/drawing/2014/main" id="{60AE0D84-EF42-4C1E-A57E-D3573278205A}"/>
                  </a:ext>
                </a:extLst>
              </p:cNvPr>
              <p:cNvSpPr>
                <a:spLocks noChangeShapeType="1"/>
              </p:cNvSpPr>
              <p:nvPr/>
            </p:nvSpPr>
            <p:spPr bwMode="auto">
              <a:xfrm flipV="1">
                <a:off x="97420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7" name="Line 405">
                <a:extLst>
                  <a:ext uri="{FF2B5EF4-FFF2-40B4-BE49-F238E27FC236}">
                    <a16:creationId xmlns:a16="http://schemas.microsoft.com/office/drawing/2014/main" id="{A4805F64-0803-4DF3-B965-FD577C9A340E}"/>
                  </a:ext>
                </a:extLst>
              </p:cNvPr>
              <p:cNvSpPr>
                <a:spLocks noChangeShapeType="1"/>
              </p:cNvSpPr>
              <p:nvPr/>
            </p:nvSpPr>
            <p:spPr bwMode="auto">
              <a:xfrm>
                <a:off x="106651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8" name="Line 407">
                <a:extLst>
                  <a:ext uri="{FF2B5EF4-FFF2-40B4-BE49-F238E27FC236}">
                    <a16:creationId xmlns:a16="http://schemas.microsoft.com/office/drawing/2014/main" id="{F9BE8BC3-F549-4D45-9651-D05B63E59E19}"/>
                  </a:ext>
                </a:extLst>
              </p:cNvPr>
              <p:cNvSpPr>
                <a:spLocks noChangeShapeType="1"/>
              </p:cNvSpPr>
              <p:nvPr/>
            </p:nvSpPr>
            <p:spPr bwMode="auto">
              <a:xfrm flipV="1">
                <a:off x="1159774"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59" name="Line 408">
                <a:extLst>
                  <a:ext uri="{FF2B5EF4-FFF2-40B4-BE49-F238E27FC236}">
                    <a16:creationId xmlns:a16="http://schemas.microsoft.com/office/drawing/2014/main" id="{8BB7C704-0480-45B3-8402-EB3943A56A1D}"/>
                  </a:ext>
                </a:extLst>
              </p:cNvPr>
              <p:cNvSpPr>
                <a:spLocks noChangeShapeType="1"/>
              </p:cNvSpPr>
              <p:nvPr/>
            </p:nvSpPr>
            <p:spPr bwMode="auto">
              <a:xfrm>
                <a:off x="125208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0" name="Line 409">
                <a:extLst>
                  <a:ext uri="{FF2B5EF4-FFF2-40B4-BE49-F238E27FC236}">
                    <a16:creationId xmlns:a16="http://schemas.microsoft.com/office/drawing/2014/main" id="{951E80E3-471F-4678-8DFC-A8AFD9211290}"/>
                  </a:ext>
                </a:extLst>
              </p:cNvPr>
              <p:cNvSpPr>
                <a:spLocks noChangeShapeType="1"/>
              </p:cNvSpPr>
              <p:nvPr/>
            </p:nvSpPr>
            <p:spPr bwMode="auto">
              <a:xfrm flipV="1">
                <a:off x="1345343"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1" name="Line 410">
                <a:extLst>
                  <a:ext uri="{FF2B5EF4-FFF2-40B4-BE49-F238E27FC236}">
                    <a16:creationId xmlns:a16="http://schemas.microsoft.com/office/drawing/2014/main" id="{C716F8DD-AEA2-477C-8EFE-57B7E885CD73}"/>
                  </a:ext>
                </a:extLst>
              </p:cNvPr>
              <p:cNvSpPr>
                <a:spLocks noChangeShapeType="1"/>
              </p:cNvSpPr>
              <p:nvPr/>
            </p:nvSpPr>
            <p:spPr bwMode="auto">
              <a:xfrm>
                <a:off x="1439554"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2" name="Line 411">
                <a:extLst>
                  <a:ext uri="{FF2B5EF4-FFF2-40B4-BE49-F238E27FC236}">
                    <a16:creationId xmlns:a16="http://schemas.microsoft.com/office/drawing/2014/main" id="{DBAD9673-AA3F-40BF-9BBD-D03D3188B182}"/>
                  </a:ext>
                </a:extLst>
              </p:cNvPr>
              <p:cNvSpPr>
                <a:spLocks noChangeShapeType="1"/>
              </p:cNvSpPr>
              <p:nvPr/>
            </p:nvSpPr>
            <p:spPr bwMode="auto">
              <a:xfrm flipV="1">
                <a:off x="1531862"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3" name="Line 412">
                <a:extLst>
                  <a:ext uri="{FF2B5EF4-FFF2-40B4-BE49-F238E27FC236}">
                    <a16:creationId xmlns:a16="http://schemas.microsoft.com/office/drawing/2014/main" id="{C41D758D-0FEC-4778-BD3E-7B4671D83077}"/>
                  </a:ext>
                </a:extLst>
              </p:cNvPr>
              <p:cNvSpPr>
                <a:spLocks noChangeShapeType="1"/>
              </p:cNvSpPr>
              <p:nvPr/>
            </p:nvSpPr>
            <p:spPr bwMode="auto">
              <a:xfrm>
                <a:off x="1625122"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4" name="Line 413">
                <a:extLst>
                  <a:ext uri="{FF2B5EF4-FFF2-40B4-BE49-F238E27FC236}">
                    <a16:creationId xmlns:a16="http://schemas.microsoft.com/office/drawing/2014/main" id="{57BE986F-5F17-4E02-B138-309A9CB1C0E0}"/>
                  </a:ext>
                </a:extLst>
              </p:cNvPr>
              <p:cNvSpPr>
                <a:spLocks noChangeShapeType="1"/>
              </p:cNvSpPr>
              <p:nvPr/>
            </p:nvSpPr>
            <p:spPr bwMode="auto">
              <a:xfrm flipV="1">
                <a:off x="1717431"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5" name="Line 414">
                <a:extLst>
                  <a:ext uri="{FF2B5EF4-FFF2-40B4-BE49-F238E27FC236}">
                    <a16:creationId xmlns:a16="http://schemas.microsoft.com/office/drawing/2014/main" id="{B1CAB4BD-55C7-4FD3-B441-365D3B7A0893}"/>
                  </a:ext>
                </a:extLst>
              </p:cNvPr>
              <p:cNvSpPr>
                <a:spLocks noChangeShapeType="1"/>
              </p:cNvSpPr>
              <p:nvPr/>
            </p:nvSpPr>
            <p:spPr bwMode="auto">
              <a:xfrm>
                <a:off x="1810690"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6" name="Line 415">
                <a:extLst>
                  <a:ext uri="{FF2B5EF4-FFF2-40B4-BE49-F238E27FC236}">
                    <a16:creationId xmlns:a16="http://schemas.microsoft.com/office/drawing/2014/main" id="{DD796CDC-625F-4704-BFA4-560563FF549E}"/>
                  </a:ext>
                </a:extLst>
              </p:cNvPr>
              <p:cNvSpPr>
                <a:spLocks noChangeShapeType="1"/>
              </p:cNvSpPr>
              <p:nvPr/>
            </p:nvSpPr>
            <p:spPr bwMode="auto">
              <a:xfrm flipV="1">
                <a:off x="1902999"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7" name="Line 416">
                <a:extLst>
                  <a:ext uri="{FF2B5EF4-FFF2-40B4-BE49-F238E27FC236}">
                    <a16:creationId xmlns:a16="http://schemas.microsoft.com/office/drawing/2014/main" id="{CCD7506C-7713-44FF-B207-EF31DE3DBE94}"/>
                  </a:ext>
                </a:extLst>
              </p:cNvPr>
              <p:cNvSpPr>
                <a:spLocks noChangeShapeType="1"/>
              </p:cNvSpPr>
              <p:nvPr/>
            </p:nvSpPr>
            <p:spPr bwMode="auto">
              <a:xfrm>
                <a:off x="1996258"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8" name="Line 417">
                <a:extLst>
                  <a:ext uri="{FF2B5EF4-FFF2-40B4-BE49-F238E27FC236}">
                    <a16:creationId xmlns:a16="http://schemas.microsoft.com/office/drawing/2014/main" id="{96F90B69-24D6-45F4-A686-368C068D99D4}"/>
                  </a:ext>
                </a:extLst>
              </p:cNvPr>
              <p:cNvSpPr>
                <a:spLocks noChangeShapeType="1"/>
              </p:cNvSpPr>
              <p:nvPr/>
            </p:nvSpPr>
            <p:spPr bwMode="auto">
              <a:xfrm flipV="1">
                <a:off x="2089519"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69" name="Line 418">
                <a:extLst>
                  <a:ext uri="{FF2B5EF4-FFF2-40B4-BE49-F238E27FC236}">
                    <a16:creationId xmlns:a16="http://schemas.microsoft.com/office/drawing/2014/main" id="{A6059672-3C0C-45D2-9C26-76C40C4FEB7F}"/>
                  </a:ext>
                </a:extLst>
              </p:cNvPr>
              <p:cNvSpPr>
                <a:spLocks noChangeShapeType="1"/>
              </p:cNvSpPr>
              <p:nvPr/>
            </p:nvSpPr>
            <p:spPr bwMode="auto">
              <a:xfrm>
                <a:off x="2182779"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0" name="Line 419">
                <a:extLst>
                  <a:ext uri="{FF2B5EF4-FFF2-40B4-BE49-F238E27FC236}">
                    <a16:creationId xmlns:a16="http://schemas.microsoft.com/office/drawing/2014/main" id="{8328F51A-02BB-467B-ACC8-3BEB43895A61}"/>
                  </a:ext>
                </a:extLst>
              </p:cNvPr>
              <p:cNvSpPr>
                <a:spLocks noChangeShapeType="1"/>
              </p:cNvSpPr>
              <p:nvPr/>
            </p:nvSpPr>
            <p:spPr bwMode="auto">
              <a:xfrm flipV="1">
                <a:off x="2275087"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1" name="Line 420">
                <a:extLst>
                  <a:ext uri="{FF2B5EF4-FFF2-40B4-BE49-F238E27FC236}">
                    <a16:creationId xmlns:a16="http://schemas.microsoft.com/office/drawing/2014/main" id="{D15958A7-A0D2-4694-B5FB-8EB5E3C31B26}"/>
                  </a:ext>
                </a:extLst>
              </p:cNvPr>
              <p:cNvSpPr>
                <a:spLocks noChangeShapeType="1"/>
              </p:cNvSpPr>
              <p:nvPr/>
            </p:nvSpPr>
            <p:spPr bwMode="auto">
              <a:xfrm>
                <a:off x="2368345"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2" name="Line 421">
                <a:extLst>
                  <a:ext uri="{FF2B5EF4-FFF2-40B4-BE49-F238E27FC236}">
                    <a16:creationId xmlns:a16="http://schemas.microsoft.com/office/drawing/2014/main" id="{C0F2E295-6769-45A3-868C-E3940AC1E883}"/>
                  </a:ext>
                </a:extLst>
              </p:cNvPr>
              <p:cNvSpPr>
                <a:spLocks noChangeShapeType="1"/>
              </p:cNvSpPr>
              <p:nvPr/>
            </p:nvSpPr>
            <p:spPr bwMode="auto">
              <a:xfrm flipV="1">
                <a:off x="2460656"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3" name="Line 422">
                <a:extLst>
                  <a:ext uri="{FF2B5EF4-FFF2-40B4-BE49-F238E27FC236}">
                    <a16:creationId xmlns:a16="http://schemas.microsoft.com/office/drawing/2014/main" id="{D00867BA-64FB-4FF4-AECF-E05663E7081D}"/>
                  </a:ext>
                </a:extLst>
              </p:cNvPr>
              <p:cNvSpPr>
                <a:spLocks noChangeShapeType="1"/>
              </p:cNvSpPr>
              <p:nvPr/>
            </p:nvSpPr>
            <p:spPr bwMode="auto">
              <a:xfrm>
                <a:off x="2554867"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4" name="Line 423">
                <a:extLst>
                  <a:ext uri="{FF2B5EF4-FFF2-40B4-BE49-F238E27FC236}">
                    <a16:creationId xmlns:a16="http://schemas.microsoft.com/office/drawing/2014/main" id="{63762EB1-B8FA-4B99-8D6C-FCC1A5601E70}"/>
                  </a:ext>
                </a:extLst>
              </p:cNvPr>
              <p:cNvSpPr>
                <a:spLocks noChangeShapeType="1"/>
              </p:cNvSpPr>
              <p:nvPr/>
            </p:nvSpPr>
            <p:spPr bwMode="auto">
              <a:xfrm flipV="1">
                <a:off x="2647175"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5" name="Line 424">
                <a:extLst>
                  <a:ext uri="{FF2B5EF4-FFF2-40B4-BE49-F238E27FC236}">
                    <a16:creationId xmlns:a16="http://schemas.microsoft.com/office/drawing/2014/main" id="{1932ED50-2C37-4C11-9FC3-2EA51D3BDD8C}"/>
                  </a:ext>
                </a:extLst>
              </p:cNvPr>
              <p:cNvSpPr>
                <a:spLocks noChangeShapeType="1"/>
              </p:cNvSpPr>
              <p:nvPr/>
            </p:nvSpPr>
            <p:spPr bwMode="auto">
              <a:xfrm>
                <a:off x="2740435"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6" name="Line 425">
                <a:extLst>
                  <a:ext uri="{FF2B5EF4-FFF2-40B4-BE49-F238E27FC236}">
                    <a16:creationId xmlns:a16="http://schemas.microsoft.com/office/drawing/2014/main" id="{5EA8CA8A-D5B6-4B7C-8CFF-09D2E1C25125}"/>
                  </a:ext>
                </a:extLst>
              </p:cNvPr>
              <p:cNvSpPr>
                <a:spLocks noChangeShapeType="1"/>
              </p:cNvSpPr>
              <p:nvPr/>
            </p:nvSpPr>
            <p:spPr bwMode="auto">
              <a:xfrm flipV="1">
                <a:off x="2832743"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7" name="Line 426">
                <a:extLst>
                  <a:ext uri="{FF2B5EF4-FFF2-40B4-BE49-F238E27FC236}">
                    <a16:creationId xmlns:a16="http://schemas.microsoft.com/office/drawing/2014/main" id="{4B93E7AC-ACD1-4018-A5F0-1EF93002A3A6}"/>
                  </a:ext>
                </a:extLst>
              </p:cNvPr>
              <p:cNvSpPr>
                <a:spLocks noChangeShapeType="1"/>
              </p:cNvSpPr>
              <p:nvPr/>
            </p:nvSpPr>
            <p:spPr bwMode="auto">
              <a:xfrm>
                <a:off x="292600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8" name="Line 427">
                <a:extLst>
                  <a:ext uri="{FF2B5EF4-FFF2-40B4-BE49-F238E27FC236}">
                    <a16:creationId xmlns:a16="http://schemas.microsoft.com/office/drawing/2014/main" id="{145CBF54-D337-4564-9366-B33DB4661214}"/>
                  </a:ext>
                </a:extLst>
              </p:cNvPr>
              <p:cNvSpPr>
                <a:spLocks noChangeShapeType="1"/>
              </p:cNvSpPr>
              <p:nvPr/>
            </p:nvSpPr>
            <p:spPr bwMode="auto">
              <a:xfrm flipV="1">
                <a:off x="3020215"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79" name="Freeform 485">
                <a:extLst>
                  <a:ext uri="{FF2B5EF4-FFF2-40B4-BE49-F238E27FC236}">
                    <a16:creationId xmlns:a16="http://schemas.microsoft.com/office/drawing/2014/main" id="{F37457A3-698C-4416-A00E-FB557CFA4C59}"/>
                  </a:ext>
                </a:extLst>
              </p:cNvPr>
              <p:cNvSpPr>
                <a:spLocks/>
              </p:cNvSpPr>
              <p:nvPr/>
            </p:nvSpPr>
            <p:spPr bwMode="auto">
              <a:xfrm>
                <a:off x="497439" y="1408139"/>
                <a:ext cx="2628407" cy="2051742"/>
              </a:xfrm>
              <a:custGeom>
                <a:avLst/>
                <a:gdLst>
                  <a:gd name="T0" fmla="*/ 0 w 2762"/>
                  <a:gd name="T1" fmla="*/ 1478 h 1478"/>
                  <a:gd name="T2" fmla="*/ 0 w 2762"/>
                  <a:gd name="T3" fmla="*/ 0 h 1478"/>
                  <a:gd name="T4" fmla="*/ 2760 w 2762"/>
                  <a:gd name="T5" fmla="*/ 0 h 1478"/>
                  <a:gd name="T6" fmla="*/ 2760 w 2762"/>
                  <a:gd name="T7" fmla="*/ 1478 h 1478"/>
                  <a:gd name="T8" fmla="*/ 0 w 2762"/>
                  <a:gd name="T9" fmla="*/ 1478 h 1478"/>
                  <a:gd name="T10" fmla="*/ 0 w 2762"/>
                  <a:gd name="T11" fmla="*/ 0 h 1478"/>
                  <a:gd name="T12" fmla="*/ 2762 w 2762"/>
                  <a:gd name="T13" fmla="*/ 0 h 1478"/>
                  <a:gd name="T14" fmla="*/ 2762 w 2762"/>
                  <a:gd name="T15" fmla="*/ 1478 h 1478"/>
                  <a:gd name="T16" fmla="*/ 0 w 2762"/>
                  <a:gd name="T17"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2" h="1478">
                    <a:moveTo>
                      <a:pt x="0" y="1478"/>
                    </a:moveTo>
                    <a:lnTo>
                      <a:pt x="0" y="0"/>
                    </a:lnTo>
                    <a:lnTo>
                      <a:pt x="2760" y="0"/>
                    </a:lnTo>
                    <a:lnTo>
                      <a:pt x="2760" y="1478"/>
                    </a:lnTo>
                    <a:lnTo>
                      <a:pt x="0" y="1478"/>
                    </a:lnTo>
                    <a:lnTo>
                      <a:pt x="0" y="0"/>
                    </a:lnTo>
                    <a:lnTo>
                      <a:pt x="2762" y="0"/>
                    </a:lnTo>
                    <a:lnTo>
                      <a:pt x="2762" y="1478"/>
                    </a:lnTo>
                    <a:lnTo>
                      <a:pt x="0" y="14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0" name="Freeform 503">
                <a:extLst>
                  <a:ext uri="{FF2B5EF4-FFF2-40B4-BE49-F238E27FC236}">
                    <a16:creationId xmlns:a16="http://schemas.microsoft.com/office/drawing/2014/main" id="{D0BF76FF-9115-4434-8403-2E5A8C02B1CC}"/>
                  </a:ext>
                </a:extLst>
              </p:cNvPr>
              <p:cNvSpPr>
                <a:spLocks/>
              </p:cNvSpPr>
              <p:nvPr/>
            </p:nvSpPr>
            <p:spPr bwMode="auto">
              <a:xfrm>
                <a:off x="501245" y="1433128"/>
                <a:ext cx="2596052" cy="1053634"/>
              </a:xfrm>
              <a:custGeom>
                <a:avLst/>
                <a:gdLst>
                  <a:gd name="T0" fmla="*/ 216 w 2728"/>
                  <a:gd name="T1" fmla="*/ 0 h 759"/>
                  <a:gd name="T2" fmla="*/ 223 w 2728"/>
                  <a:gd name="T3" fmla="*/ 20 h 759"/>
                  <a:gd name="T4" fmla="*/ 263 w 2728"/>
                  <a:gd name="T5" fmla="*/ 29 h 759"/>
                  <a:gd name="T6" fmla="*/ 279 w 2728"/>
                  <a:gd name="T7" fmla="*/ 39 h 759"/>
                  <a:gd name="T8" fmla="*/ 291 w 2728"/>
                  <a:gd name="T9" fmla="*/ 60 h 759"/>
                  <a:gd name="T10" fmla="*/ 496 w 2728"/>
                  <a:gd name="T11" fmla="*/ 60 h 759"/>
                  <a:gd name="T12" fmla="*/ 527 w 2728"/>
                  <a:gd name="T13" fmla="*/ 70 h 759"/>
                  <a:gd name="T14" fmla="*/ 530 w 2728"/>
                  <a:gd name="T15" fmla="*/ 89 h 759"/>
                  <a:gd name="T16" fmla="*/ 546 w 2728"/>
                  <a:gd name="T17" fmla="*/ 100 h 759"/>
                  <a:gd name="T18" fmla="*/ 567 w 2728"/>
                  <a:gd name="T19" fmla="*/ 121 h 759"/>
                  <a:gd name="T20" fmla="*/ 575 w 2728"/>
                  <a:gd name="T21" fmla="*/ 141 h 759"/>
                  <a:gd name="T22" fmla="*/ 723 w 2728"/>
                  <a:gd name="T23" fmla="*/ 152 h 759"/>
                  <a:gd name="T24" fmla="*/ 799 w 2728"/>
                  <a:gd name="T25" fmla="*/ 172 h 759"/>
                  <a:gd name="T26" fmla="*/ 815 w 2728"/>
                  <a:gd name="T27" fmla="*/ 205 h 759"/>
                  <a:gd name="T28" fmla="*/ 819 w 2728"/>
                  <a:gd name="T29" fmla="*/ 224 h 759"/>
                  <a:gd name="T30" fmla="*/ 826 w 2728"/>
                  <a:gd name="T31" fmla="*/ 236 h 759"/>
                  <a:gd name="T32" fmla="*/ 935 w 2728"/>
                  <a:gd name="T33" fmla="*/ 246 h 759"/>
                  <a:gd name="T34" fmla="*/ 1058 w 2728"/>
                  <a:gd name="T35" fmla="*/ 257 h 759"/>
                  <a:gd name="T36" fmla="*/ 1067 w 2728"/>
                  <a:gd name="T37" fmla="*/ 267 h 759"/>
                  <a:gd name="T38" fmla="*/ 1081 w 2728"/>
                  <a:gd name="T39" fmla="*/ 290 h 759"/>
                  <a:gd name="T40" fmla="*/ 1083 w 2728"/>
                  <a:gd name="T41" fmla="*/ 313 h 759"/>
                  <a:gd name="T42" fmla="*/ 1091 w 2728"/>
                  <a:gd name="T43" fmla="*/ 325 h 759"/>
                  <a:gd name="T44" fmla="*/ 1097 w 2728"/>
                  <a:gd name="T45" fmla="*/ 336 h 759"/>
                  <a:gd name="T46" fmla="*/ 1119 w 2728"/>
                  <a:gd name="T47" fmla="*/ 336 h 759"/>
                  <a:gd name="T48" fmla="*/ 1131 w 2728"/>
                  <a:gd name="T49" fmla="*/ 366 h 759"/>
                  <a:gd name="T50" fmla="*/ 1251 w 2728"/>
                  <a:gd name="T51" fmla="*/ 366 h 759"/>
                  <a:gd name="T52" fmla="*/ 1331 w 2728"/>
                  <a:gd name="T53" fmla="*/ 366 h 759"/>
                  <a:gd name="T54" fmla="*/ 1339 w 2728"/>
                  <a:gd name="T55" fmla="*/ 394 h 759"/>
                  <a:gd name="T56" fmla="*/ 1348 w 2728"/>
                  <a:gd name="T57" fmla="*/ 409 h 759"/>
                  <a:gd name="T58" fmla="*/ 1355 w 2728"/>
                  <a:gd name="T59" fmla="*/ 427 h 759"/>
                  <a:gd name="T60" fmla="*/ 1357 w 2728"/>
                  <a:gd name="T61" fmla="*/ 458 h 759"/>
                  <a:gd name="T62" fmla="*/ 1403 w 2728"/>
                  <a:gd name="T63" fmla="*/ 458 h 759"/>
                  <a:gd name="T64" fmla="*/ 1448 w 2728"/>
                  <a:gd name="T65" fmla="*/ 477 h 759"/>
                  <a:gd name="T66" fmla="*/ 1464 w 2728"/>
                  <a:gd name="T67" fmla="*/ 514 h 759"/>
                  <a:gd name="T68" fmla="*/ 1493 w 2728"/>
                  <a:gd name="T69" fmla="*/ 534 h 759"/>
                  <a:gd name="T70" fmla="*/ 1609 w 2728"/>
                  <a:gd name="T71" fmla="*/ 534 h 759"/>
                  <a:gd name="T72" fmla="*/ 1621 w 2728"/>
                  <a:gd name="T73" fmla="*/ 534 h 759"/>
                  <a:gd name="T74" fmla="*/ 1635 w 2728"/>
                  <a:gd name="T75" fmla="*/ 558 h 759"/>
                  <a:gd name="T76" fmla="*/ 1680 w 2728"/>
                  <a:gd name="T77" fmla="*/ 558 h 759"/>
                  <a:gd name="T78" fmla="*/ 1889 w 2728"/>
                  <a:gd name="T79" fmla="*/ 558 h 759"/>
                  <a:gd name="T80" fmla="*/ 1896 w 2728"/>
                  <a:gd name="T81" fmla="*/ 597 h 759"/>
                  <a:gd name="T82" fmla="*/ 1909 w 2728"/>
                  <a:gd name="T83" fmla="*/ 597 h 759"/>
                  <a:gd name="T84" fmla="*/ 2153 w 2728"/>
                  <a:gd name="T85" fmla="*/ 651 h 759"/>
                  <a:gd name="T86" fmla="*/ 2169 w 2728"/>
                  <a:gd name="T87" fmla="*/ 759 h 759"/>
                  <a:gd name="T88" fmla="*/ 2296 w 2728"/>
                  <a:gd name="T89" fmla="*/ 759 h 759"/>
                  <a:gd name="T90" fmla="*/ 2437 w 2728"/>
                  <a:gd name="T91" fmla="*/ 759 h 759"/>
                  <a:gd name="T92" fmla="*/ 2476 w 2728"/>
                  <a:gd name="T93" fmla="*/ 759 h 759"/>
                  <a:gd name="T94" fmla="*/ 2708 w 2728"/>
                  <a:gd name="T95"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8" h="759">
                    <a:moveTo>
                      <a:pt x="0" y="0"/>
                    </a:moveTo>
                    <a:lnTo>
                      <a:pt x="3" y="0"/>
                    </a:lnTo>
                    <a:lnTo>
                      <a:pt x="216" y="0"/>
                    </a:lnTo>
                    <a:lnTo>
                      <a:pt x="216" y="10"/>
                    </a:lnTo>
                    <a:lnTo>
                      <a:pt x="223" y="10"/>
                    </a:lnTo>
                    <a:lnTo>
                      <a:pt x="223" y="20"/>
                    </a:lnTo>
                    <a:lnTo>
                      <a:pt x="259" y="20"/>
                    </a:lnTo>
                    <a:lnTo>
                      <a:pt x="259" y="29"/>
                    </a:lnTo>
                    <a:lnTo>
                      <a:pt x="263" y="29"/>
                    </a:lnTo>
                    <a:lnTo>
                      <a:pt x="275" y="29"/>
                    </a:lnTo>
                    <a:lnTo>
                      <a:pt x="275" y="39"/>
                    </a:lnTo>
                    <a:lnTo>
                      <a:pt x="279" y="39"/>
                    </a:lnTo>
                    <a:lnTo>
                      <a:pt x="279" y="49"/>
                    </a:lnTo>
                    <a:lnTo>
                      <a:pt x="291" y="49"/>
                    </a:lnTo>
                    <a:lnTo>
                      <a:pt x="291" y="60"/>
                    </a:lnTo>
                    <a:lnTo>
                      <a:pt x="296" y="60"/>
                    </a:lnTo>
                    <a:lnTo>
                      <a:pt x="411" y="60"/>
                    </a:lnTo>
                    <a:lnTo>
                      <a:pt x="496" y="60"/>
                    </a:lnTo>
                    <a:lnTo>
                      <a:pt x="523" y="60"/>
                    </a:lnTo>
                    <a:lnTo>
                      <a:pt x="523" y="70"/>
                    </a:lnTo>
                    <a:lnTo>
                      <a:pt x="527" y="70"/>
                    </a:lnTo>
                    <a:lnTo>
                      <a:pt x="527" y="79"/>
                    </a:lnTo>
                    <a:lnTo>
                      <a:pt x="530" y="79"/>
                    </a:lnTo>
                    <a:lnTo>
                      <a:pt x="530" y="89"/>
                    </a:lnTo>
                    <a:lnTo>
                      <a:pt x="539" y="89"/>
                    </a:lnTo>
                    <a:lnTo>
                      <a:pt x="546" y="89"/>
                    </a:lnTo>
                    <a:lnTo>
                      <a:pt x="546" y="100"/>
                    </a:lnTo>
                    <a:lnTo>
                      <a:pt x="548" y="100"/>
                    </a:lnTo>
                    <a:lnTo>
                      <a:pt x="548" y="121"/>
                    </a:lnTo>
                    <a:lnTo>
                      <a:pt x="567" y="121"/>
                    </a:lnTo>
                    <a:lnTo>
                      <a:pt x="567" y="131"/>
                    </a:lnTo>
                    <a:lnTo>
                      <a:pt x="575" y="131"/>
                    </a:lnTo>
                    <a:lnTo>
                      <a:pt x="575" y="141"/>
                    </a:lnTo>
                    <a:lnTo>
                      <a:pt x="680" y="141"/>
                    </a:lnTo>
                    <a:lnTo>
                      <a:pt x="680" y="152"/>
                    </a:lnTo>
                    <a:lnTo>
                      <a:pt x="723" y="152"/>
                    </a:lnTo>
                    <a:lnTo>
                      <a:pt x="723" y="162"/>
                    </a:lnTo>
                    <a:lnTo>
                      <a:pt x="799" y="162"/>
                    </a:lnTo>
                    <a:lnTo>
                      <a:pt x="799" y="172"/>
                    </a:lnTo>
                    <a:lnTo>
                      <a:pt x="807" y="172"/>
                    </a:lnTo>
                    <a:lnTo>
                      <a:pt x="807" y="205"/>
                    </a:lnTo>
                    <a:lnTo>
                      <a:pt x="815" y="205"/>
                    </a:lnTo>
                    <a:lnTo>
                      <a:pt x="815" y="215"/>
                    </a:lnTo>
                    <a:lnTo>
                      <a:pt x="819" y="215"/>
                    </a:lnTo>
                    <a:lnTo>
                      <a:pt x="819" y="224"/>
                    </a:lnTo>
                    <a:lnTo>
                      <a:pt x="823" y="224"/>
                    </a:lnTo>
                    <a:lnTo>
                      <a:pt x="826" y="224"/>
                    </a:lnTo>
                    <a:lnTo>
                      <a:pt x="826" y="236"/>
                    </a:lnTo>
                    <a:lnTo>
                      <a:pt x="871" y="236"/>
                    </a:lnTo>
                    <a:lnTo>
                      <a:pt x="871" y="246"/>
                    </a:lnTo>
                    <a:lnTo>
                      <a:pt x="935" y="246"/>
                    </a:lnTo>
                    <a:lnTo>
                      <a:pt x="945" y="246"/>
                    </a:lnTo>
                    <a:lnTo>
                      <a:pt x="945" y="257"/>
                    </a:lnTo>
                    <a:lnTo>
                      <a:pt x="1058" y="257"/>
                    </a:lnTo>
                    <a:lnTo>
                      <a:pt x="1058" y="267"/>
                    </a:lnTo>
                    <a:lnTo>
                      <a:pt x="1063" y="267"/>
                    </a:lnTo>
                    <a:lnTo>
                      <a:pt x="1067" y="267"/>
                    </a:lnTo>
                    <a:lnTo>
                      <a:pt x="1077" y="267"/>
                    </a:lnTo>
                    <a:lnTo>
                      <a:pt x="1077" y="290"/>
                    </a:lnTo>
                    <a:lnTo>
                      <a:pt x="1081" y="290"/>
                    </a:lnTo>
                    <a:lnTo>
                      <a:pt x="1081" y="302"/>
                    </a:lnTo>
                    <a:lnTo>
                      <a:pt x="1083" y="302"/>
                    </a:lnTo>
                    <a:lnTo>
                      <a:pt x="1083" y="313"/>
                    </a:lnTo>
                    <a:lnTo>
                      <a:pt x="1087" y="313"/>
                    </a:lnTo>
                    <a:lnTo>
                      <a:pt x="1087" y="325"/>
                    </a:lnTo>
                    <a:lnTo>
                      <a:pt x="1091" y="325"/>
                    </a:lnTo>
                    <a:lnTo>
                      <a:pt x="1091" y="336"/>
                    </a:lnTo>
                    <a:lnTo>
                      <a:pt x="1093" y="336"/>
                    </a:lnTo>
                    <a:lnTo>
                      <a:pt x="1097" y="336"/>
                    </a:lnTo>
                    <a:lnTo>
                      <a:pt x="1099" y="336"/>
                    </a:lnTo>
                    <a:lnTo>
                      <a:pt x="1103" y="336"/>
                    </a:lnTo>
                    <a:lnTo>
                      <a:pt x="1119" y="336"/>
                    </a:lnTo>
                    <a:lnTo>
                      <a:pt x="1119" y="352"/>
                    </a:lnTo>
                    <a:lnTo>
                      <a:pt x="1131" y="352"/>
                    </a:lnTo>
                    <a:lnTo>
                      <a:pt x="1131" y="366"/>
                    </a:lnTo>
                    <a:lnTo>
                      <a:pt x="1165" y="366"/>
                    </a:lnTo>
                    <a:lnTo>
                      <a:pt x="1187" y="366"/>
                    </a:lnTo>
                    <a:lnTo>
                      <a:pt x="1251" y="366"/>
                    </a:lnTo>
                    <a:lnTo>
                      <a:pt x="1305" y="366"/>
                    </a:lnTo>
                    <a:lnTo>
                      <a:pt x="1329" y="366"/>
                    </a:lnTo>
                    <a:lnTo>
                      <a:pt x="1331" y="366"/>
                    </a:lnTo>
                    <a:lnTo>
                      <a:pt x="1331" y="381"/>
                    </a:lnTo>
                    <a:lnTo>
                      <a:pt x="1339" y="381"/>
                    </a:lnTo>
                    <a:lnTo>
                      <a:pt x="1339" y="394"/>
                    </a:lnTo>
                    <a:lnTo>
                      <a:pt x="1341" y="394"/>
                    </a:lnTo>
                    <a:lnTo>
                      <a:pt x="1341" y="409"/>
                    </a:lnTo>
                    <a:lnTo>
                      <a:pt x="1348" y="409"/>
                    </a:lnTo>
                    <a:lnTo>
                      <a:pt x="1348" y="427"/>
                    </a:lnTo>
                    <a:lnTo>
                      <a:pt x="1351" y="427"/>
                    </a:lnTo>
                    <a:lnTo>
                      <a:pt x="1355" y="427"/>
                    </a:lnTo>
                    <a:lnTo>
                      <a:pt x="1355" y="442"/>
                    </a:lnTo>
                    <a:lnTo>
                      <a:pt x="1357" y="442"/>
                    </a:lnTo>
                    <a:lnTo>
                      <a:pt x="1357" y="458"/>
                    </a:lnTo>
                    <a:lnTo>
                      <a:pt x="1361" y="458"/>
                    </a:lnTo>
                    <a:lnTo>
                      <a:pt x="1367" y="458"/>
                    </a:lnTo>
                    <a:lnTo>
                      <a:pt x="1403" y="458"/>
                    </a:lnTo>
                    <a:lnTo>
                      <a:pt x="1437" y="458"/>
                    </a:lnTo>
                    <a:lnTo>
                      <a:pt x="1437" y="477"/>
                    </a:lnTo>
                    <a:lnTo>
                      <a:pt x="1448" y="477"/>
                    </a:lnTo>
                    <a:lnTo>
                      <a:pt x="1448" y="497"/>
                    </a:lnTo>
                    <a:lnTo>
                      <a:pt x="1464" y="497"/>
                    </a:lnTo>
                    <a:lnTo>
                      <a:pt x="1464" y="514"/>
                    </a:lnTo>
                    <a:lnTo>
                      <a:pt x="1467" y="514"/>
                    </a:lnTo>
                    <a:lnTo>
                      <a:pt x="1493" y="514"/>
                    </a:lnTo>
                    <a:lnTo>
                      <a:pt x="1493" y="534"/>
                    </a:lnTo>
                    <a:lnTo>
                      <a:pt x="1541" y="534"/>
                    </a:lnTo>
                    <a:lnTo>
                      <a:pt x="1585" y="534"/>
                    </a:lnTo>
                    <a:lnTo>
                      <a:pt x="1609" y="534"/>
                    </a:lnTo>
                    <a:lnTo>
                      <a:pt x="1613" y="534"/>
                    </a:lnTo>
                    <a:lnTo>
                      <a:pt x="1619" y="534"/>
                    </a:lnTo>
                    <a:lnTo>
                      <a:pt x="1621" y="534"/>
                    </a:lnTo>
                    <a:lnTo>
                      <a:pt x="1621" y="558"/>
                    </a:lnTo>
                    <a:lnTo>
                      <a:pt x="1629" y="558"/>
                    </a:lnTo>
                    <a:lnTo>
                      <a:pt x="1635" y="558"/>
                    </a:lnTo>
                    <a:lnTo>
                      <a:pt x="1637" y="558"/>
                    </a:lnTo>
                    <a:lnTo>
                      <a:pt x="1641" y="558"/>
                    </a:lnTo>
                    <a:lnTo>
                      <a:pt x="1680" y="558"/>
                    </a:lnTo>
                    <a:lnTo>
                      <a:pt x="1833" y="558"/>
                    </a:lnTo>
                    <a:lnTo>
                      <a:pt x="1880" y="558"/>
                    </a:lnTo>
                    <a:lnTo>
                      <a:pt x="1889" y="558"/>
                    </a:lnTo>
                    <a:lnTo>
                      <a:pt x="1893" y="558"/>
                    </a:lnTo>
                    <a:lnTo>
                      <a:pt x="1893" y="597"/>
                    </a:lnTo>
                    <a:lnTo>
                      <a:pt x="1896" y="597"/>
                    </a:lnTo>
                    <a:lnTo>
                      <a:pt x="1900" y="597"/>
                    </a:lnTo>
                    <a:lnTo>
                      <a:pt x="1901" y="597"/>
                    </a:lnTo>
                    <a:lnTo>
                      <a:pt x="1909" y="597"/>
                    </a:lnTo>
                    <a:lnTo>
                      <a:pt x="1928" y="597"/>
                    </a:lnTo>
                    <a:lnTo>
                      <a:pt x="1928" y="651"/>
                    </a:lnTo>
                    <a:lnTo>
                      <a:pt x="2153" y="651"/>
                    </a:lnTo>
                    <a:lnTo>
                      <a:pt x="2153" y="705"/>
                    </a:lnTo>
                    <a:lnTo>
                      <a:pt x="2169" y="705"/>
                    </a:lnTo>
                    <a:lnTo>
                      <a:pt x="2169" y="759"/>
                    </a:lnTo>
                    <a:lnTo>
                      <a:pt x="2196" y="759"/>
                    </a:lnTo>
                    <a:lnTo>
                      <a:pt x="2209" y="759"/>
                    </a:lnTo>
                    <a:lnTo>
                      <a:pt x="2296" y="759"/>
                    </a:lnTo>
                    <a:lnTo>
                      <a:pt x="2400" y="759"/>
                    </a:lnTo>
                    <a:lnTo>
                      <a:pt x="2417" y="759"/>
                    </a:lnTo>
                    <a:lnTo>
                      <a:pt x="2437" y="759"/>
                    </a:lnTo>
                    <a:lnTo>
                      <a:pt x="2444" y="759"/>
                    </a:lnTo>
                    <a:lnTo>
                      <a:pt x="2468" y="759"/>
                    </a:lnTo>
                    <a:lnTo>
                      <a:pt x="2476" y="759"/>
                    </a:lnTo>
                    <a:lnTo>
                      <a:pt x="2553" y="759"/>
                    </a:lnTo>
                    <a:lnTo>
                      <a:pt x="2705" y="759"/>
                    </a:lnTo>
                    <a:lnTo>
                      <a:pt x="2708" y="759"/>
                    </a:lnTo>
                    <a:lnTo>
                      <a:pt x="2728" y="759"/>
                    </a:lnTo>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1" name="Freeform 504">
                <a:extLst>
                  <a:ext uri="{FF2B5EF4-FFF2-40B4-BE49-F238E27FC236}">
                    <a16:creationId xmlns:a16="http://schemas.microsoft.com/office/drawing/2014/main" id="{D2D0087E-A968-40FA-8000-8953CAF18F74}"/>
                  </a:ext>
                </a:extLst>
              </p:cNvPr>
              <p:cNvSpPr>
                <a:spLocks/>
              </p:cNvSpPr>
              <p:nvPr/>
            </p:nvSpPr>
            <p:spPr bwMode="auto">
              <a:xfrm>
                <a:off x="501245" y="1433128"/>
                <a:ext cx="2561793" cy="1570040"/>
              </a:xfrm>
              <a:custGeom>
                <a:avLst/>
                <a:gdLst>
                  <a:gd name="T0" fmla="*/ 3 w 2692"/>
                  <a:gd name="T1" fmla="*/ 0 h 1131"/>
                  <a:gd name="T2" fmla="*/ 116 w 2692"/>
                  <a:gd name="T3" fmla="*/ 21 h 1131"/>
                  <a:gd name="T4" fmla="*/ 171 w 2692"/>
                  <a:gd name="T5" fmla="*/ 42 h 1131"/>
                  <a:gd name="T6" fmla="*/ 191 w 2692"/>
                  <a:gd name="T7" fmla="*/ 42 h 1131"/>
                  <a:gd name="T8" fmla="*/ 264 w 2692"/>
                  <a:gd name="T9" fmla="*/ 65 h 1131"/>
                  <a:gd name="T10" fmla="*/ 275 w 2692"/>
                  <a:gd name="T11" fmla="*/ 107 h 1131"/>
                  <a:gd name="T12" fmla="*/ 279 w 2692"/>
                  <a:gd name="T13" fmla="*/ 148 h 1131"/>
                  <a:gd name="T14" fmla="*/ 296 w 2692"/>
                  <a:gd name="T15" fmla="*/ 172 h 1131"/>
                  <a:gd name="T16" fmla="*/ 307 w 2692"/>
                  <a:gd name="T17" fmla="*/ 193 h 1131"/>
                  <a:gd name="T18" fmla="*/ 387 w 2692"/>
                  <a:gd name="T19" fmla="*/ 215 h 1131"/>
                  <a:gd name="T20" fmla="*/ 475 w 2692"/>
                  <a:gd name="T21" fmla="*/ 237 h 1131"/>
                  <a:gd name="T22" fmla="*/ 491 w 2692"/>
                  <a:gd name="T23" fmla="*/ 258 h 1131"/>
                  <a:gd name="T24" fmla="*/ 496 w 2692"/>
                  <a:gd name="T25" fmla="*/ 281 h 1131"/>
                  <a:gd name="T26" fmla="*/ 527 w 2692"/>
                  <a:gd name="T27" fmla="*/ 303 h 1131"/>
                  <a:gd name="T28" fmla="*/ 539 w 2692"/>
                  <a:gd name="T29" fmla="*/ 325 h 1131"/>
                  <a:gd name="T30" fmla="*/ 543 w 2692"/>
                  <a:gd name="T31" fmla="*/ 346 h 1131"/>
                  <a:gd name="T32" fmla="*/ 546 w 2692"/>
                  <a:gd name="T33" fmla="*/ 369 h 1131"/>
                  <a:gd name="T34" fmla="*/ 548 w 2692"/>
                  <a:gd name="T35" fmla="*/ 414 h 1131"/>
                  <a:gd name="T36" fmla="*/ 555 w 2692"/>
                  <a:gd name="T37" fmla="*/ 436 h 1131"/>
                  <a:gd name="T38" fmla="*/ 564 w 2692"/>
                  <a:gd name="T39" fmla="*/ 460 h 1131"/>
                  <a:gd name="T40" fmla="*/ 746 w 2692"/>
                  <a:gd name="T41" fmla="*/ 460 h 1131"/>
                  <a:gd name="T42" fmla="*/ 748 w 2692"/>
                  <a:gd name="T43" fmla="*/ 483 h 1131"/>
                  <a:gd name="T44" fmla="*/ 787 w 2692"/>
                  <a:gd name="T45" fmla="*/ 506 h 1131"/>
                  <a:gd name="T46" fmla="*/ 791 w 2692"/>
                  <a:gd name="T47" fmla="*/ 529 h 1131"/>
                  <a:gd name="T48" fmla="*/ 803 w 2692"/>
                  <a:gd name="T49" fmla="*/ 552 h 1131"/>
                  <a:gd name="T50" fmla="*/ 826 w 2692"/>
                  <a:gd name="T51" fmla="*/ 576 h 1131"/>
                  <a:gd name="T52" fmla="*/ 829 w 2692"/>
                  <a:gd name="T53" fmla="*/ 599 h 1131"/>
                  <a:gd name="T54" fmla="*/ 831 w 2692"/>
                  <a:gd name="T55" fmla="*/ 621 h 1131"/>
                  <a:gd name="T56" fmla="*/ 955 w 2692"/>
                  <a:gd name="T57" fmla="*/ 645 h 1131"/>
                  <a:gd name="T58" fmla="*/ 1019 w 2692"/>
                  <a:gd name="T59" fmla="*/ 671 h 1131"/>
                  <a:gd name="T60" fmla="*/ 1058 w 2692"/>
                  <a:gd name="T61" fmla="*/ 693 h 1131"/>
                  <a:gd name="T62" fmla="*/ 1067 w 2692"/>
                  <a:gd name="T63" fmla="*/ 741 h 1131"/>
                  <a:gd name="T64" fmla="*/ 1087 w 2692"/>
                  <a:gd name="T65" fmla="*/ 741 h 1131"/>
                  <a:gd name="T66" fmla="*/ 1091 w 2692"/>
                  <a:gd name="T67" fmla="*/ 767 h 1131"/>
                  <a:gd name="T68" fmla="*/ 1097 w 2692"/>
                  <a:gd name="T69" fmla="*/ 792 h 1131"/>
                  <a:gd name="T70" fmla="*/ 1125 w 2692"/>
                  <a:gd name="T71" fmla="*/ 821 h 1131"/>
                  <a:gd name="T72" fmla="*/ 1249 w 2692"/>
                  <a:gd name="T73" fmla="*/ 821 h 1131"/>
                  <a:gd name="T74" fmla="*/ 1335 w 2692"/>
                  <a:gd name="T75" fmla="*/ 821 h 1131"/>
                  <a:gd name="T76" fmla="*/ 1339 w 2692"/>
                  <a:gd name="T77" fmla="*/ 857 h 1131"/>
                  <a:gd name="T78" fmla="*/ 1357 w 2692"/>
                  <a:gd name="T79" fmla="*/ 857 h 1131"/>
                  <a:gd name="T80" fmla="*/ 1629 w 2692"/>
                  <a:gd name="T81" fmla="*/ 857 h 1131"/>
                  <a:gd name="T82" fmla="*/ 1637 w 2692"/>
                  <a:gd name="T83" fmla="*/ 857 h 1131"/>
                  <a:gd name="T84" fmla="*/ 1641 w 2692"/>
                  <a:gd name="T85" fmla="*/ 911 h 1131"/>
                  <a:gd name="T86" fmla="*/ 1677 w 2692"/>
                  <a:gd name="T87" fmla="*/ 911 h 1131"/>
                  <a:gd name="T88" fmla="*/ 1889 w 2692"/>
                  <a:gd name="T89" fmla="*/ 911 h 1131"/>
                  <a:gd name="T90" fmla="*/ 1901 w 2692"/>
                  <a:gd name="T91" fmla="*/ 911 h 1131"/>
                  <a:gd name="T92" fmla="*/ 1948 w 2692"/>
                  <a:gd name="T93" fmla="*/ 1131 h 1131"/>
                  <a:gd name="T94" fmla="*/ 2692 w 2692"/>
                  <a:gd name="T95" fmla="*/ 1131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92" h="1131">
                    <a:moveTo>
                      <a:pt x="0" y="0"/>
                    </a:moveTo>
                    <a:lnTo>
                      <a:pt x="3" y="0"/>
                    </a:lnTo>
                    <a:lnTo>
                      <a:pt x="116" y="0"/>
                    </a:lnTo>
                    <a:lnTo>
                      <a:pt x="116" y="21"/>
                    </a:lnTo>
                    <a:lnTo>
                      <a:pt x="171" y="21"/>
                    </a:lnTo>
                    <a:lnTo>
                      <a:pt x="171" y="42"/>
                    </a:lnTo>
                    <a:lnTo>
                      <a:pt x="187" y="42"/>
                    </a:lnTo>
                    <a:lnTo>
                      <a:pt x="191" y="42"/>
                    </a:lnTo>
                    <a:lnTo>
                      <a:pt x="191" y="65"/>
                    </a:lnTo>
                    <a:lnTo>
                      <a:pt x="264" y="65"/>
                    </a:lnTo>
                    <a:lnTo>
                      <a:pt x="264" y="107"/>
                    </a:lnTo>
                    <a:lnTo>
                      <a:pt x="275" y="107"/>
                    </a:lnTo>
                    <a:lnTo>
                      <a:pt x="275" y="148"/>
                    </a:lnTo>
                    <a:lnTo>
                      <a:pt x="279" y="148"/>
                    </a:lnTo>
                    <a:lnTo>
                      <a:pt x="296" y="148"/>
                    </a:lnTo>
                    <a:lnTo>
                      <a:pt x="296" y="172"/>
                    </a:lnTo>
                    <a:lnTo>
                      <a:pt x="307" y="172"/>
                    </a:lnTo>
                    <a:lnTo>
                      <a:pt x="307" y="193"/>
                    </a:lnTo>
                    <a:lnTo>
                      <a:pt x="387" y="193"/>
                    </a:lnTo>
                    <a:lnTo>
                      <a:pt x="387" y="215"/>
                    </a:lnTo>
                    <a:lnTo>
                      <a:pt x="475" y="215"/>
                    </a:lnTo>
                    <a:lnTo>
                      <a:pt x="475" y="237"/>
                    </a:lnTo>
                    <a:lnTo>
                      <a:pt x="491" y="237"/>
                    </a:lnTo>
                    <a:lnTo>
                      <a:pt x="491" y="258"/>
                    </a:lnTo>
                    <a:lnTo>
                      <a:pt x="496" y="258"/>
                    </a:lnTo>
                    <a:lnTo>
                      <a:pt x="496" y="281"/>
                    </a:lnTo>
                    <a:lnTo>
                      <a:pt x="527" y="281"/>
                    </a:lnTo>
                    <a:lnTo>
                      <a:pt x="527" y="303"/>
                    </a:lnTo>
                    <a:lnTo>
                      <a:pt x="539" y="303"/>
                    </a:lnTo>
                    <a:lnTo>
                      <a:pt x="539" y="325"/>
                    </a:lnTo>
                    <a:lnTo>
                      <a:pt x="543" y="325"/>
                    </a:lnTo>
                    <a:lnTo>
                      <a:pt x="543" y="346"/>
                    </a:lnTo>
                    <a:lnTo>
                      <a:pt x="546" y="346"/>
                    </a:lnTo>
                    <a:lnTo>
                      <a:pt x="546" y="369"/>
                    </a:lnTo>
                    <a:lnTo>
                      <a:pt x="548" y="369"/>
                    </a:lnTo>
                    <a:lnTo>
                      <a:pt x="548" y="414"/>
                    </a:lnTo>
                    <a:lnTo>
                      <a:pt x="555" y="414"/>
                    </a:lnTo>
                    <a:lnTo>
                      <a:pt x="555" y="436"/>
                    </a:lnTo>
                    <a:lnTo>
                      <a:pt x="564" y="436"/>
                    </a:lnTo>
                    <a:lnTo>
                      <a:pt x="564" y="460"/>
                    </a:lnTo>
                    <a:lnTo>
                      <a:pt x="707" y="460"/>
                    </a:lnTo>
                    <a:lnTo>
                      <a:pt x="746" y="460"/>
                    </a:lnTo>
                    <a:lnTo>
                      <a:pt x="746" y="483"/>
                    </a:lnTo>
                    <a:lnTo>
                      <a:pt x="748" y="483"/>
                    </a:lnTo>
                    <a:lnTo>
                      <a:pt x="748" y="506"/>
                    </a:lnTo>
                    <a:lnTo>
                      <a:pt x="787" y="506"/>
                    </a:lnTo>
                    <a:lnTo>
                      <a:pt x="787" y="529"/>
                    </a:lnTo>
                    <a:lnTo>
                      <a:pt x="791" y="529"/>
                    </a:lnTo>
                    <a:lnTo>
                      <a:pt x="791" y="552"/>
                    </a:lnTo>
                    <a:lnTo>
                      <a:pt x="803" y="552"/>
                    </a:lnTo>
                    <a:lnTo>
                      <a:pt x="803" y="576"/>
                    </a:lnTo>
                    <a:lnTo>
                      <a:pt x="826" y="576"/>
                    </a:lnTo>
                    <a:lnTo>
                      <a:pt x="826" y="599"/>
                    </a:lnTo>
                    <a:lnTo>
                      <a:pt x="829" y="599"/>
                    </a:lnTo>
                    <a:lnTo>
                      <a:pt x="829" y="621"/>
                    </a:lnTo>
                    <a:lnTo>
                      <a:pt x="831" y="621"/>
                    </a:lnTo>
                    <a:lnTo>
                      <a:pt x="831" y="645"/>
                    </a:lnTo>
                    <a:lnTo>
                      <a:pt x="955" y="645"/>
                    </a:lnTo>
                    <a:lnTo>
                      <a:pt x="1019" y="645"/>
                    </a:lnTo>
                    <a:lnTo>
                      <a:pt x="1019" y="671"/>
                    </a:lnTo>
                    <a:lnTo>
                      <a:pt x="1058" y="671"/>
                    </a:lnTo>
                    <a:lnTo>
                      <a:pt x="1058" y="693"/>
                    </a:lnTo>
                    <a:lnTo>
                      <a:pt x="1067" y="693"/>
                    </a:lnTo>
                    <a:lnTo>
                      <a:pt x="1067" y="741"/>
                    </a:lnTo>
                    <a:lnTo>
                      <a:pt x="1077" y="741"/>
                    </a:lnTo>
                    <a:lnTo>
                      <a:pt x="1087" y="741"/>
                    </a:lnTo>
                    <a:lnTo>
                      <a:pt x="1087" y="767"/>
                    </a:lnTo>
                    <a:lnTo>
                      <a:pt x="1091" y="767"/>
                    </a:lnTo>
                    <a:lnTo>
                      <a:pt x="1091" y="792"/>
                    </a:lnTo>
                    <a:lnTo>
                      <a:pt x="1097" y="792"/>
                    </a:lnTo>
                    <a:lnTo>
                      <a:pt x="1125" y="792"/>
                    </a:lnTo>
                    <a:lnTo>
                      <a:pt x="1125" y="821"/>
                    </a:lnTo>
                    <a:lnTo>
                      <a:pt x="1131" y="821"/>
                    </a:lnTo>
                    <a:lnTo>
                      <a:pt x="1249" y="821"/>
                    </a:lnTo>
                    <a:lnTo>
                      <a:pt x="1331" y="821"/>
                    </a:lnTo>
                    <a:lnTo>
                      <a:pt x="1335" y="821"/>
                    </a:lnTo>
                    <a:lnTo>
                      <a:pt x="1339" y="821"/>
                    </a:lnTo>
                    <a:lnTo>
                      <a:pt x="1339" y="857"/>
                    </a:lnTo>
                    <a:lnTo>
                      <a:pt x="1355" y="857"/>
                    </a:lnTo>
                    <a:lnTo>
                      <a:pt x="1357" y="857"/>
                    </a:lnTo>
                    <a:lnTo>
                      <a:pt x="1361" y="857"/>
                    </a:lnTo>
                    <a:lnTo>
                      <a:pt x="1629" y="857"/>
                    </a:lnTo>
                    <a:lnTo>
                      <a:pt x="1635" y="857"/>
                    </a:lnTo>
                    <a:lnTo>
                      <a:pt x="1637" y="857"/>
                    </a:lnTo>
                    <a:lnTo>
                      <a:pt x="1641" y="857"/>
                    </a:lnTo>
                    <a:lnTo>
                      <a:pt x="1641" y="911"/>
                    </a:lnTo>
                    <a:lnTo>
                      <a:pt x="1673" y="911"/>
                    </a:lnTo>
                    <a:lnTo>
                      <a:pt x="1677" y="911"/>
                    </a:lnTo>
                    <a:lnTo>
                      <a:pt x="1725" y="911"/>
                    </a:lnTo>
                    <a:lnTo>
                      <a:pt x="1889" y="911"/>
                    </a:lnTo>
                    <a:lnTo>
                      <a:pt x="1900" y="911"/>
                    </a:lnTo>
                    <a:lnTo>
                      <a:pt x="1901" y="911"/>
                    </a:lnTo>
                    <a:lnTo>
                      <a:pt x="1901" y="1131"/>
                    </a:lnTo>
                    <a:lnTo>
                      <a:pt x="1948" y="1131"/>
                    </a:lnTo>
                    <a:lnTo>
                      <a:pt x="2444" y="1131"/>
                    </a:lnTo>
                    <a:lnTo>
                      <a:pt x="2692" y="1131"/>
                    </a:lnTo>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2" name="Line 505">
                <a:extLst>
                  <a:ext uri="{FF2B5EF4-FFF2-40B4-BE49-F238E27FC236}">
                    <a16:creationId xmlns:a16="http://schemas.microsoft.com/office/drawing/2014/main" id="{8165AA1D-4672-49B2-A1C4-63232B6C0B5F}"/>
                  </a:ext>
                </a:extLst>
              </p:cNvPr>
              <p:cNvSpPr>
                <a:spLocks noChangeShapeType="1"/>
              </p:cNvSpPr>
              <p:nvPr/>
            </p:nvSpPr>
            <p:spPr bwMode="auto">
              <a:xfrm>
                <a:off x="501245"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3" name="Line 506">
                <a:extLst>
                  <a:ext uri="{FF2B5EF4-FFF2-40B4-BE49-F238E27FC236}">
                    <a16:creationId xmlns:a16="http://schemas.microsoft.com/office/drawing/2014/main" id="{8227A3EE-6FEE-455A-8273-0466379A1FFF}"/>
                  </a:ext>
                </a:extLst>
              </p:cNvPr>
              <p:cNvSpPr>
                <a:spLocks noChangeShapeType="1"/>
              </p:cNvSpPr>
              <p:nvPr/>
            </p:nvSpPr>
            <p:spPr bwMode="auto">
              <a:xfrm flipV="1">
                <a:off x="492681"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4" name="Line 507">
                <a:extLst>
                  <a:ext uri="{FF2B5EF4-FFF2-40B4-BE49-F238E27FC236}">
                    <a16:creationId xmlns:a16="http://schemas.microsoft.com/office/drawing/2014/main" id="{9342E6DB-BD06-4215-B99B-6BD816C541AD}"/>
                  </a:ext>
                </a:extLst>
              </p:cNvPr>
              <p:cNvSpPr>
                <a:spLocks noChangeShapeType="1"/>
              </p:cNvSpPr>
              <p:nvPr/>
            </p:nvSpPr>
            <p:spPr bwMode="auto">
              <a:xfrm flipH="1" flipV="1">
                <a:off x="492681"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5" name="Line 508">
                <a:extLst>
                  <a:ext uri="{FF2B5EF4-FFF2-40B4-BE49-F238E27FC236}">
                    <a16:creationId xmlns:a16="http://schemas.microsoft.com/office/drawing/2014/main" id="{0B32007D-E347-438D-B84A-7CEFE30091FE}"/>
                  </a:ext>
                </a:extLst>
              </p:cNvPr>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6" name="Line 509">
                <a:extLst>
                  <a:ext uri="{FF2B5EF4-FFF2-40B4-BE49-F238E27FC236}">
                    <a16:creationId xmlns:a16="http://schemas.microsoft.com/office/drawing/2014/main" id="{AA7BD9F7-2C0F-4BD2-A1C8-FB4E94EB75EA}"/>
                  </a:ext>
                </a:extLst>
              </p:cNvPr>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7" name="Line 510">
                <a:extLst>
                  <a:ext uri="{FF2B5EF4-FFF2-40B4-BE49-F238E27FC236}">
                    <a16:creationId xmlns:a16="http://schemas.microsoft.com/office/drawing/2014/main" id="{31992733-D91E-468E-B814-0456EF564BC9}"/>
                  </a:ext>
                </a:extLst>
              </p:cNvPr>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8" name="Line 511">
                <a:extLst>
                  <a:ext uri="{FF2B5EF4-FFF2-40B4-BE49-F238E27FC236}">
                    <a16:creationId xmlns:a16="http://schemas.microsoft.com/office/drawing/2014/main" id="{22779BA4-5BE0-4005-8F6E-3509292C631A}"/>
                  </a:ext>
                </a:extLst>
              </p:cNvPr>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89" name="Line 512">
                <a:extLst>
                  <a:ext uri="{FF2B5EF4-FFF2-40B4-BE49-F238E27FC236}">
                    <a16:creationId xmlns:a16="http://schemas.microsoft.com/office/drawing/2014/main" id="{D601E01B-79C7-48EA-A78C-506C3D1E634D}"/>
                  </a:ext>
                </a:extLst>
              </p:cNvPr>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0" name="Line 513">
                <a:extLst>
                  <a:ext uri="{FF2B5EF4-FFF2-40B4-BE49-F238E27FC236}">
                    <a16:creationId xmlns:a16="http://schemas.microsoft.com/office/drawing/2014/main" id="{3E27D8A8-5A5E-41FF-BADA-6E2CB79B724D}"/>
                  </a:ext>
                </a:extLst>
              </p:cNvPr>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1" name="Line 514">
                <a:extLst>
                  <a:ext uri="{FF2B5EF4-FFF2-40B4-BE49-F238E27FC236}">
                    <a16:creationId xmlns:a16="http://schemas.microsoft.com/office/drawing/2014/main" id="{E8A5BB64-CCB2-4C80-AEE0-06DBE02DC6FB}"/>
                  </a:ext>
                </a:extLst>
              </p:cNvPr>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2" name="Line 515">
                <a:extLst>
                  <a:ext uri="{FF2B5EF4-FFF2-40B4-BE49-F238E27FC236}">
                    <a16:creationId xmlns:a16="http://schemas.microsoft.com/office/drawing/2014/main" id="{EB767485-F867-4398-B9BC-B8F5EC312B66}"/>
                  </a:ext>
                </a:extLst>
              </p:cNvPr>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3" name="Line 516">
                <a:extLst>
                  <a:ext uri="{FF2B5EF4-FFF2-40B4-BE49-F238E27FC236}">
                    <a16:creationId xmlns:a16="http://schemas.microsoft.com/office/drawing/2014/main" id="{DDA939C3-9045-4AB3-B4FD-6BCAD88FA161}"/>
                  </a:ext>
                </a:extLst>
              </p:cNvPr>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4" name="Line 517">
                <a:extLst>
                  <a:ext uri="{FF2B5EF4-FFF2-40B4-BE49-F238E27FC236}">
                    <a16:creationId xmlns:a16="http://schemas.microsoft.com/office/drawing/2014/main" id="{CC4CBB16-D2F2-4FDA-BCA3-8D0B6527E525}"/>
                  </a:ext>
                </a:extLst>
              </p:cNvPr>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5" name="Line 518">
                <a:extLst>
                  <a:ext uri="{FF2B5EF4-FFF2-40B4-BE49-F238E27FC236}">
                    <a16:creationId xmlns:a16="http://schemas.microsoft.com/office/drawing/2014/main" id="{A23C85B5-6C44-4057-9A56-88C2EF90B154}"/>
                  </a:ext>
                </a:extLst>
              </p:cNvPr>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6" name="Line 519">
                <a:extLst>
                  <a:ext uri="{FF2B5EF4-FFF2-40B4-BE49-F238E27FC236}">
                    <a16:creationId xmlns:a16="http://schemas.microsoft.com/office/drawing/2014/main" id="{BBBA6C90-3DBF-4A81-AEC6-9A71762420B5}"/>
                  </a:ext>
                </a:extLst>
              </p:cNvPr>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7" name="Line 520">
                <a:extLst>
                  <a:ext uri="{FF2B5EF4-FFF2-40B4-BE49-F238E27FC236}">
                    <a16:creationId xmlns:a16="http://schemas.microsoft.com/office/drawing/2014/main" id="{D113ADFE-3856-4405-9506-64C2FB9CA9F0}"/>
                  </a:ext>
                </a:extLst>
              </p:cNvPr>
              <p:cNvSpPr>
                <a:spLocks noChangeShapeType="1"/>
              </p:cNvSpPr>
              <p:nvPr/>
            </p:nvSpPr>
            <p:spPr bwMode="auto">
              <a:xfrm>
                <a:off x="751526" y="1458115"/>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8" name="Line 521">
                <a:extLst>
                  <a:ext uri="{FF2B5EF4-FFF2-40B4-BE49-F238E27FC236}">
                    <a16:creationId xmlns:a16="http://schemas.microsoft.com/office/drawing/2014/main" id="{1A659A8F-ED68-4B1F-934E-F7CAF2CA1F23}"/>
                  </a:ext>
                </a:extLst>
              </p:cNvPr>
              <p:cNvSpPr>
                <a:spLocks noChangeShapeType="1"/>
              </p:cNvSpPr>
              <p:nvPr/>
            </p:nvSpPr>
            <p:spPr bwMode="auto">
              <a:xfrm flipV="1">
                <a:off x="742959" y="146644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699" name="Line 522">
                <a:extLst>
                  <a:ext uri="{FF2B5EF4-FFF2-40B4-BE49-F238E27FC236}">
                    <a16:creationId xmlns:a16="http://schemas.microsoft.com/office/drawing/2014/main" id="{B0B6BA31-F296-4187-9DA9-11CAF0D9A0CC}"/>
                  </a:ext>
                </a:extLst>
              </p:cNvPr>
              <p:cNvSpPr>
                <a:spLocks noChangeShapeType="1"/>
              </p:cNvSpPr>
              <p:nvPr/>
            </p:nvSpPr>
            <p:spPr bwMode="auto">
              <a:xfrm flipH="1" flipV="1">
                <a:off x="742959" y="146644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0" name="Line 523">
                <a:extLst>
                  <a:ext uri="{FF2B5EF4-FFF2-40B4-BE49-F238E27FC236}">
                    <a16:creationId xmlns:a16="http://schemas.microsoft.com/office/drawing/2014/main" id="{1D9545C7-EE24-4CEA-A19B-FA876EF5179A}"/>
                  </a:ext>
                </a:extLst>
              </p:cNvPr>
              <p:cNvSpPr>
                <a:spLocks noChangeShapeType="1"/>
              </p:cNvSpPr>
              <p:nvPr/>
            </p:nvSpPr>
            <p:spPr bwMode="auto">
              <a:xfrm>
                <a:off x="782928" y="1501148"/>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1" name="Line 524">
                <a:extLst>
                  <a:ext uri="{FF2B5EF4-FFF2-40B4-BE49-F238E27FC236}">
                    <a16:creationId xmlns:a16="http://schemas.microsoft.com/office/drawing/2014/main" id="{9C6D8E29-2FF9-48C9-A152-A85308561697}"/>
                  </a:ext>
                </a:extLst>
              </p:cNvPr>
              <p:cNvSpPr>
                <a:spLocks noChangeShapeType="1"/>
              </p:cNvSpPr>
              <p:nvPr/>
            </p:nvSpPr>
            <p:spPr bwMode="auto">
              <a:xfrm flipV="1">
                <a:off x="774364"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2" name="Line 525">
                <a:extLst>
                  <a:ext uri="{FF2B5EF4-FFF2-40B4-BE49-F238E27FC236}">
                    <a16:creationId xmlns:a16="http://schemas.microsoft.com/office/drawing/2014/main" id="{ED8D57EB-5580-4681-ACC3-841FB5C296E9}"/>
                  </a:ext>
                </a:extLst>
              </p:cNvPr>
              <p:cNvSpPr>
                <a:spLocks noChangeShapeType="1"/>
              </p:cNvSpPr>
              <p:nvPr/>
            </p:nvSpPr>
            <p:spPr bwMode="auto">
              <a:xfrm flipH="1" flipV="1">
                <a:off x="774364"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3" name="Line 526">
                <a:extLst>
                  <a:ext uri="{FF2B5EF4-FFF2-40B4-BE49-F238E27FC236}">
                    <a16:creationId xmlns:a16="http://schemas.microsoft.com/office/drawing/2014/main" id="{395268BE-DB20-45C8-84BC-56490CBF88FC}"/>
                  </a:ext>
                </a:extLst>
              </p:cNvPr>
              <p:cNvSpPr>
                <a:spLocks noChangeShapeType="1"/>
              </p:cNvSpPr>
              <p:nvPr/>
            </p:nvSpPr>
            <p:spPr bwMode="auto">
              <a:xfrm>
                <a:off x="892366" y="1501148"/>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4" name="Line 527">
                <a:extLst>
                  <a:ext uri="{FF2B5EF4-FFF2-40B4-BE49-F238E27FC236}">
                    <a16:creationId xmlns:a16="http://schemas.microsoft.com/office/drawing/2014/main" id="{EA889EB3-7FEA-4FFD-B50E-F4747F733E43}"/>
                  </a:ext>
                </a:extLst>
              </p:cNvPr>
              <p:cNvSpPr>
                <a:spLocks noChangeShapeType="1"/>
              </p:cNvSpPr>
              <p:nvPr/>
            </p:nvSpPr>
            <p:spPr bwMode="auto">
              <a:xfrm flipV="1">
                <a:off x="883801"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5" name="Line 528">
                <a:extLst>
                  <a:ext uri="{FF2B5EF4-FFF2-40B4-BE49-F238E27FC236}">
                    <a16:creationId xmlns:a16="http://schemas.microsoft.com/office/drawing/2014/main" id="{D1013936-C4B1-4898-B3CE-306FA188515C}"/>
                  </a:ext>
                </a:extLst>
              </p:cNvPr>
              <p:cNvSpPr>
                <a:spLocks noChangeShapeType="1"/>
              </p:cNvSpPr>
              <p:nvPr/>
            </p:nvSpPr>
            <p:spPr bwMode="auto">
              <a:xfrm flipH="1" flipV="1">
                <a:off x="883801"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6" name="Line 529">
                <a:extLst>
                  <a:ext uri="{FF2B5EF4-FFF2-40B4-BE49-F238E27FC236}">
                    <a16:creationId xmlns:a16="http://schemas.microsoft.com/office/drawing/2014/main" id="{33F6686E-66B5-4C0B-93E8-C87FE5A9674D}"/>
                  </a:ext>
                </a:extLst>
              </p:cNvPr>
              <p:cNvSpPr>
                <a:spLocks noChangeShapeType="1"/>
              </p:cNvSpPr>
              <p:nvPr/>
            </p:nvSpPr>
            <p:spPr bwMode="auto">
              <a:xfrm>
                <a:off x="973254" y="1501148"/>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7" name="Line 530">
                <a:extLst>
                  <a:ext uri="{FF2B5EF4-FFF2-40B4-BE49-F238E27FC236}">
                    <a16:creationId xmlns:a16="http://schemas.microsoft.com/office/drawing/2014/main" id="{0419BF88-D6C1-480E-B4C9-6E71D4FDF3E9}"/>
                  </a:ext>
                </a:extLst>
              </p:cNvPr>
              <p:cNvSpPr>
                <a:spLocks noChangeShapeType="1"/>
              </p:cNvSpPr>
              <p:nvPr/>
            </p:nvSpPr>
            <p:spPr bwMode="auto">
              <a:xfrm flipV="1">
                <a:off x="964690"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8" name="Line 531">
                <a:extLst>
                  <a:ext uri="{FF2B5EF4-FFF2-40B4-BE49-F238E27FC236}">
                    <a16:creationId xmlns:a16="http://schemas.microsoft.com/office/drawing/2014/main" id="{D787F9D7-C3DC-4E36-81A0-BBB5DA420F54}"/>
                  </a:ext>
                </a:extLst>
              </p:cNvPr>
              <p:cNvSpPr>
                <a:spLocks noChangeShapeType="1"/>
              </p:cNvSpPr>
              <p:nvPr/>
            </p:nvSpPr>
            <p:spPr bwMode="auto">
              <a:xfrm flipH="1" flipV="1">
                <a:off x="964690" y="1509478"/>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09" name="Line 532">
                <a:extLst>
                  <a:ext uri="{FF2B5EF4-FFF2-40B4-BE49-F238E27FC236}">
                    <a16:creationId xmlns:a16="http://schemas.microsoft.com/office/drawing/2014/main" id="{DF89F25E-B884-4090-AE5F-E7E92A5A7616}"/>
                  </a:ext>
                </a:extLst>
              </p:cNvPr>
              <p:cNvSpPr>
                <a:spLocks noChangeShapeType="1"/>
              </p:cNvSpPr>
              <p:nvPr/>
            </p:nvSpPr>
            <p:spPr bwMode="auto">
              <a:xfrm>
                <a:off x="998948" y="1513641"/>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0" name="Line 533">
                <a:extLst>
                  <a:ext uri="{FF2B5EF4-FFF2-40B4-BE49-F238E27FC236}">
                    <a16:creationId xmlns:a16="http://schemas.microsoft.com/office/drawing/2014/main" id="{0B9FC258-513C-4836-9008-4326D9282792}"/>
                  </a:ext>
                </a:extLst>
              </p:cNvPr>
              <p:cNvSpPr>
                <a:spLocks noChangeShapeType="1"/>
              </p:cNvSpPr>
              <p:nvPr/>
            </p:nvSpPr>
            <p:spPr bwMode="auto">
              <a:xfrm flipV="1">
                <a:off x="990384" y="1523359"/>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1" name="Line 534">
                <a:extLst>
                  <a:ext uri="{FF2B5EF4-FFF2-40B4-BE49-F238E27FC236}">
                    <a16:creationId xmlns:a16="http://schemas.microsoft.com/office/drawing/2014/main" id="{C4A9C964-8CD8-4EEB-915F-273549B87900}"/>
                  </a:ext>
                </a:extLst>
              </p:cNvPr>
              <p:cNvSpPr>
                <a:spLocks noChangeShapeType="1"/>
              </p:cNvSpPr>
              <p:nvPr/>
            </p:nvSpPr>
            <p:spPr bwMode="auto">
              <a:xfrm flipH="1" flipV="1">
                <a:off x="990384" y="1523359"/>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2" name="Line 535">
                <a:extLst>
                  <a:ext uri="{FF2B5EF4-FFF2-40B4-BE49-F238E27FC236}">
                    <a16:creationId xmlns:a16="http://schemas.microsoft.com/office/drawing/2014/main" id="{266A2343-3856-41C4-8944-D3A6F19D7BB8}"/>
                  </a:ext>
                </a:extLst>
              </p:cNvPr>
              <p:cNvSpPr>
                <a:spLocks noChangeShapeType="1"/>
              </p:cNvSpPr>
              <p:nvPr/>
            </p:nvSpPr>
            <p:spPr bwMode="auto">
              <a:xfrm>
                <a:off x="1005610" y="1540017"/>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3" name="Line 536">
                <a:extLst>
                  <a:ext uri="{FF2B5EF4-FFF2-40B4-BE49-F238E27FC236}">
                    <a16:creationId xmlns:a16="http://schemas.microsoft.com/office/drawing/2014/main" id="{2E60F01D-4A0D-4EC7-B781-0D3C5B269211}"/>
                  </a:ext>
                </a:extLst>
              </p:cNvPr>
              <p:cNvSpPr>
                <a:spLocks noChangeShapeType="1"/>
              </p:cNvSpPr>
              <p:nvPr/>
            </p:nvSpPr>
            <p:spPr bwMode="auto">
              <a:xfrm flipV="1">
                <a:off x="996093" y="1548346"/>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4" name="Line 537">
                <a:extLst>
                  <a:ext uri="{FF2B5EF4-FFF2-40B4-BE49-F238E27FC236}">
                    <a16:creationId xmlns:a16="http://schemas.microsoft.com/office/drawing/2014/main" id="{AB7B739E-5A04-4607-93EC-6806D9FA9CB0}"/>
                  </a:ext>
                </a:extLst>
              </p:cNvPr>
              <p:cNvSpPr>
                <a:spLocks noChangeShapeType="1"/>
              </p:cNvSpPr>
              <p:nvPr/>
            </p:nvSpPr>
            <p:spPr bwMode="auto">
              <a:xfrm flipH="1" flipV="1">
                <a:off x="996093" y="1548346"/>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5" name="Line 538">
                <a:extLst>
                  <a:ext uri="{FF2B5EF4-FFF2-40B4-BE49-F238E27FC236}">
                    <a16:creationId xmlns:a16="http://schemas.microsoft.com/office/drawing/2014/main" id="{F8CF642F-D04B-46A8-9BC0-C2454EE409DB}"/>
                  </a:ext>
                </a:extLst>
              </p:cNvPr>
              <p:cNvSpPr>
                <a:spLocks noChangeShapeType="1"/>
              </p:cNvSpPr>
              <p:nvPr/>
            </p:nvSpPr>
            <p:spPr bwMode="auto">
              <a:xfrm>
                <a:off x="1014174" y="1540017"/>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6" name="Line 539">
                <a:extLst>
                  <a:ext uri="{FF2B5EF4-FFF2-40B4-BE49-F238E27FC236}">
                    <a16:creationId xmlns:a16="http://schemas.microsoft.com/office/drawing/2014/main" id="{720D7AFF-1A2F-457C-A05F-6D4EF8F48B16}"/>
                  </a:ext>
                </a:extLst>
              </p:cNvPr>
              <p:cNvSpPr>
                <a:spLocks noChangeShapeType="1"/>
              </p:cNvSpPr>
              <p:nvPr/>
            </p:nvSpPr>
            <p:spPr bwMode="auto">
              <a:xfrm flipV="1">
                <a:off x="1005610" y="1548346"/>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7" name="Line 540">
                <a:extLst>
                  <a:ext uri="{FF2B5EF4-FFF2-40B4-BE49-F238E27FC236}">
                    <a16:creationId xmlns:a16="http://schemas.microsoft.com/office/drawing/2014/main" id="{DCD46C9E-68AA-48F9-B93D-17252F191208}"/>
                  </a:ext>
                </a:extLst>
              </p:cNvPr>
              <p:cNvSpPr>
                <a:spLocks noChangeShapeType="1"/>
              </p:cNvSpPr>
              <p:nvPr/>
            </p:nvSpPr>
            <p:spPr bwMode="auto">
              <a:xfrm flipH="1" flipV="1">
                <a:off x="1005610" y="1548346"/>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8" name="Line 541">
                <a:extLst>
                  <a:ext uri="{FF2B5EF4-FFF2-40B4-BE49-F238E27FC236}">
                    <a16:creationId xmlns:a16="http://schemas.microsoft.com/office/drawing/2014/main" id="{A135BDDB-C9F0-45A2-A278-5F75580A9F69}"/>
                  </a:ext>
                </a:extLst>
              </p:cNvPr>
              <p:cNvSpPr>
                <a:spLocks noChangeShapeType="1"/>
              </p:cNvSpPr>
              <p:nvPr/>
            </p:nvSpPr>
            <p:spPr bwMode="auto">
              <a:xfrm>
                <a:off x="1280631" y="172881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19" name="Line 542">
                <a:extLst>
                  <a:ext uri="{FF2B5EF4-FFF2-40B4-BE49-F238E27FC236}">
                    <a16:creationId xmlns:a16="http://schemas.microsoft.com/office/drawing/2014/main" id="{D2DF2AB9-DB8B-4914-8E29-BDD50550E847}"/>
                  </a:ext>
                </a:extLst>
              </p:cNvPr>
              <p:cNvSpPr>
                <a:spLocks noChangeShapeType="1"/>
              </p:cNvSpPr>
              <p:nvPr/>
            </p:nvSpPr>
            <p:spPr bwMode="auto">
              <a:xfrm flipV="1">
                <a:off x="1272067"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0" name="Line 543">
                <a:extLst>
                  <a:ext uri="{FF2B5EF4-FFF2-40B4-BE49-F238E27FC236}">
                    <a16:creationId xmlns:a16="http://schemas.microsoft.com/office/drawing/2014/main" id="{7E837D7D-1609-4943-BB97-7879B31BD925}"/>
                  </a:ext>
                </a:extLst>
              </p:cNvPr>
              <p:cNvSpPr>
                <a:spLocks noChangeShapeType="1"/>
              </p:cNvSpPr>
              <p:nvPr/>
            </p:nvSpPr>
            <p:spPr bwMode="auto">
              <a:xfrm flipH="1" flipV="1">
                <a:off x="1272067"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1" name="Line 544">
                <a:extLst>
                  <a:ext uri="{FF2B5EF4-FFF2-40B4-BE49-F238E27FC236}">
                    <a16:creationId xmlns:a16="http://schemas.microsoft.com/office/drawing/2014/main" id="{30C0DE14-066E-4D84-8338-AB5C925AC4B6}"/>
                  </a:ext>
                </a:extLst>
              </p:cNvPr>
              <p:cNvSpPr>
                <a:spLocks noChangeShapeType="1"/>
              </p:cNvSpPr>
              <p:nvPr/>
            </p:nvSpPr>
            <p:spPr bwMode="auto">
              <a:xfrm>
                <a:off x="1284438" y="172881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2" name="Line 545">
                <a:extLst>
                  <a:ext uri="{FF2B5EF4-FFF2-40B4-BE49-F238E27FC236}">
                    <a16:creationId xmlns:a16="http://schemas.microsoft.com/office/drawing/2014/main" id="{391E18BA-F724-4CFE-ABC1-4B1C1965C375}"/>
                  </a:ext>
                </a:extLst>
              </p:cNvPr>
              <p:cNvSpPr>
                <a:spLocks noChangeShapeType="1"/>
              </p:cNvSpPr>
              <p:nvPr/>
            </p:nvSpPr>
            <p:spPr bwMode="auto">
              <a:xfrm flipV="1">
                <a:off x="1274922"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3" name="Line 546">
                <a:extLst>
                  <a:ext uri="{FF2B5EF4-FFF2-40B4-BE49-F238E27FC236}">
                    <a16:creationId xmlns:a16="http://schemas.microsoft.com/office/drawing/2014/main" id="{9AB8F80A-3000-42D9-A24B-173158C0FC11}"/>
                  </a:ext>
                </a:extLst>
              </p:cNvPr>
              <p:cNvSpPr>
                <a:spLocks noChangeShapeType="1"/>
              </p:cNvSpPr>
              <p:nvPr/>
            </p:nvSpPr>
            <p:spPr bwMode="auto">
              <a:xfrm flipH="1" flipV="1">
                <a:off x="1274922" y="1737140"/>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4" name="Line 547">
                <a:extLst>
                  <a:ext uri="{FF2B5EF4-FFF2-40B4-BE49-F238E27FC236}">
                    <a16:creationId xmlns:a16="http://schemas.microsoft.com/office/drawing/2014/main" id="{887C746B-ABC6-4CD8-962F-DBCCEA7C5E50}"/>
                  </a:ext>
                </a:extLst>
              </p:cNvPr>
              <p:cNvSpPr>
                <a:spLocks noChangeShapeType="1"/>
              </p:cNvSpPr>
              <p:nvPr/>
            </p:nvSpPr>
            <p:spPr bwMode="auto">
              <a:xfrm>
                <a:off x="1391021" y="1757963"/>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5" name="Line 548">
                <a:extLst>
                  <a:ext uri="{FF2B5EF4-FFF2-40B4-BE49-F238E27FC236}">
                    <a16:creationId xmlns:a16="http://schemas.microsoft.com/office/drawing/2014/main" id="{88DEB849-78B3-47A9-8F7B-56C962927459}"/>
                  </a:ext>
                </a:extLst>
              </p:cNvPr>
              <p:cNvSpPr>
                <a:spLocks noChangeShapeType="1"/>
              </p:cNvSpPr>
              <p:nvPr/>
            </p:nvSpPr>
            <p:spPr bwMode="auto">
              <a:xfrm flipV="1">
                <a:off x="1382456" y="1766293"/>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6" name="Line 549">
                <a:extLst>
                  <a:ext uri="{FF2B5EF4-FFF2-40B4-BE49-F238E27FC236}">
                    <a16:creationId xmlns:a16="http://schemas.microsoft.com/office/drawing/2014/main" id="{82150F26-75F0-44BF-AA42-5C179854BB06}"/>
                  </a:ext>
                </a:extLst>
              </p:cNvPr>
              <p:cNvSpPr>
                <a:spLocks noChangeShapeType="1"/>
              </p:cNvSpPr>
              <p:nvPr/>
            </p:nvSpPr>
            <p:spPr bwMode="auto">
              <a:xfrm flipH="1" flipV="1">
                <a:off x="1382456" y="1766293"/>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7" name="Line 550">
                <a:extLst>
                  <a:ext uri="{FF2B5EF4-FFF2-40B4-BE49-F238E27FC236}">
                    <a16:creationId xmlns:a16="http://schemas.microsoft.com/office/drawing/2014/main" id="{E6721379-53EF-478B-8782-C7D97E4AFBB3}"/>
                  </a:ext>
                </a:extLst>
              </p:cNvPr>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8" name="Line 551">
                <a:extLst>
                  <a:ext uri="{FF2B5EF4-FFF2-40B4-BE49-F238E27FC236}">
                    <a16:creationId xmlns:a16="http://schemas.microsoft.com/office/drawing/2014/main" id="{3864334E-E415-4CCC-AE9A-7FC38045E1E1}"/>
                  </a:ext>
                </a:extLst>
              </p:cNvPr>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29" name="Line 552">
                <a:extLst>
                  <a:ext uri="{FF2B5EF4-FFF2-40B4-BE49-F238E27FC236}">
                    <a16:creationId xmlns:a16="http://schemas.microsoft.com/office/drawing/2014/main" id="{0C9850B8-704A-4A5B-801A-F67FBD8BB51B}"/>
                  </a:ext>
                </a:extLst>
              </p:cNvPr>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0" name="Line 553">
                <a:extLst>
                  <a:ext uri="{FF2B5EF4-FFF2-40B4-BE49-F238E27FC236}">
                    <a16:creationId xmlns:a16="http://schemas.microsoft.com/office/drawing/2014/main" id="{301DE609-69D3-45CE-8C87-FA4ACB36DE51}"/>
                  </a:ext>
                </a:extLst>
              </p:cNvPr>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1" name="Line 554">
                <a:extLst>
                  <a:ext uri="{FF2B5EF4-FFF2-40B4-BE49-F238E27FC236}">
                    <a16:creationId xmlns:a16="http://schemas.microsoft.com/office/drawing/2014/main" id="{76627AF5-36DA-4DEA-A0B0-EE4AFBF6D517}"/>
                  </a:ext>
                </a:extLst>
              </p:cNvPr>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2" name="Line 555">
                <a:extLst>
                  <a:ext uri="{FF2B5EF4-FFF2-40B4-BE49-F238E27FC236}">
                    <a16:creationId xmlns:a16="http://schemas.microsoft.com/office/drawing/2014/main" id="{2864748B-47DF-462F-91C9-652D3F17EFCD}"/>
                  </a:ext>
                </a:extLst>
              </p:cNvPr>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3" name="Line 556">
                <a:extLst>
                  <a:ext uri="{FF2B5EF4-FFF2-40B4-BE49-F238E27FC236}">
                    <a16:creationId xmlns:a16="http://schemas.microsoft.com/office/drawing/2014/main" id="{CD00B12D-2736-4F24-A8D7-53471A83B58F}"/>
                  </a:ext>
                </a:extLst>
              </p:cNvPr>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4" name="Line 557">
                <a:extLst>
                  <a:ext uri="{FF2B5EF4-FFF2-40B4-BE49-F238E27FC236}">
                    <a16:creationId xmlns:a16="http://schemas.microsoft.com/office/drawing/2014/main" id="{E7935179-78D5-4AD8-8AE8-402B19A3FF57}"/>
                  </a:ext>
                </a:extLst>
              </p:cNvPr>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5" name="Line 558">
                <a:extLst>
                  <a:ext uri="{FF2B5EF4-FFF2-40B4-BE49-F238E27FC236}">
                    <a16:creationId xmlns:a16="http://schemas.microsoft.com/office/drawing/2014/main" id="{92A1A7C3-1BDC-4F55-9452-6F2ADE2BC044}"/>
                  </a:ext>
                </a:extLst>
              </p:cNvPr>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6" name="Line 559">
                <a:extLst>
                  <a:ext uri="{FF2B5EF4-FFF2-40B4-BE49-F238E27FC236}">
                    <a16:creationId xmlns:a16="http://schemas.microsoft.com/office/drawing/2014/main" id="{4DE549F1-17D3-43D8-B09B-0C32BFEB77C7}"/>
                  </a:ext>
                </a:extLst>
              </p:cNvPr>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7" name="Line 560">
                <a:extLst>
                  <a:ext uri="{FF2B5EF4-FFF2-40B4-BE49-F238E27FC236}">
                    <a16:creationId xmlns:a16="http://schemas.microsoft.com/office/drawing/2014/main" id="{E98B8319-41B4-41E3-B0D7-02731E068230}"/>
                  </a:ext>
                </a:extLst>
              </p:cNvPr>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8" name="Line 561">
                <a:extLst>
                  <a:ext uri="{FF2B5EF4-FFF2-40B4-BE49-F238E27FC236}">
                    <a16:creationId xmlns:a16="http://schemas.microsoft.com/office/drawing/2014/main" id="{03038626-C44C-41E4-AF31-030F07EB49C5}"/>
                  </a:ext>
                </a:extLst>
              </p:cNvPr>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39" name="Line 562">
                <a:extLst>
                  <a:ext uri="{FF2B5EF4-FFF2-40B4-BE49-F238E27FC236}">
                    <a16:creationId xmlns:a16="http://schemas.microsoft.com/office/drawing/2014/main" id="{DECC8E1A-38FB-4317-9694-E61D27A413AB}"/>
                  </a:ext>
                </a:extLst>
              </p:cNvPr>
              <p:cNvSpPr>
                <a:spLocks noChangeShapeType="1"/>
              </p:cNvSpPr>
              <p:nvPr/>
            </p:nvSpPr>
            <p:spPr bwMode="auto">
              <a:xfrm>
                <a:off x="1512830"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0" name="Line 563">
                <a:extLst>
                  <a:ext uri="{FF2B5EF4-FFF2-40B4-BE49-F238E27FC236}">
                    <a16:creationId xmlns:a16="http://schemas.microsoft.com/office/drawing/2014/main" id="{A7A17961-BD6C-4257-AC9C-85F86640BCFE}"/>
                  </a:ext>
                </a:extLst>
              </p:cNvPr>
              <p:cNvSpPr>
                <a:spLocks noChangeShapeType="1"/>
              </p:cNvSpPr>
              <p:nvPr/>
            </p:nvSpPr>
            <p:spPr bwMode="auto">
              <a:xfrm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1" name="Line 564">
                <a:extLst>
                  <a:ext uri="{FF2B5EF4-FFF2-40B4-BE49-F238E27FC236}">
                    <a16:creationId xmlns:a16="http://schemas.microsoft.com/office/drawing/2014/main" id="{CE8B598F-D5BF-4C72-8796-B23E218720E1}"/>
                  </a:ext>
                </a:extLst>
              </p:cNvPr>
              <p:cNvSpPr>
                <a:spLocks noChangeShapeType="1"/>
              </p:cNvSpPr>
              <p:nvPr/>
            </p:nvSpPr>
            <p:spPr bwMode="auto">
              <a:xfrm flipH="1" flipV="1">
                <a:off x="1505217" y="1795442"/>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2" name="Line 565">
                <a:extLst>
                  <a:ext uri="{FF2B5EF4-FFF2-40B4-BE49-F238E27FC236}">
                    <a16:creationId xmlns:a16="http://schemas.microsoft.com/office/drawing/2014/main" id="{3BF1B272-B857-47A9-B822-82336CE84BF0}"/>
                  </a:ext>
                </a:extLst>
              </p:cNvPr>
              <p:cNvSpPr>
                <a:spLocks noChangeShapeType="1"/>
              </p:cNvSpPr>
              <p:nvPr/>
            </p:nvSpPr>
            <p:spPr bwMode="auto">
              <a:xfrm>
                <a:off x="1516636" y="1787114"/>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3" name="Line 566">
                <a:extLst>
                  <a:ext uri="{FF2B5EF4-FFF2-40B4-BE49-F238E27FC236}">
                    <a16:creationId xmlns:a16="http://schemas.microsoft.com/office/drawing/2014/main" id="{A0BFC37F-7EEC-4A99-9E75-DAB5F5AD4C12}"/>
                  </a:ext>
                </a:extLst>
              </p:cNvPr>
              <p:cNvSpPr>
                <a:spLocks noChangeShapeType="1"/>
              </p:cNvSpPr>
              <p:nvPr/>
            </p:nvSpPr>
            <p:spPr bwMode="auto">
              <a:xfrm flipV="1">
                <a:off x="1508071" y="1795442"/>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4" name="Line 567">
                <a:extLst>
                  <a:ext uri="{FF2B5EF4-FFF2-40B4-BE49-F238E27FC236}">
                    <a16:creationId xmlns:a16="http://schemas.microsoft.com/office/drawing/2014/main" id="{2458517F-0B9B-41BC-9E78-4AD00CA60451}"/>
                  </a:ext>
                </a:extLst>
              </p:cNvPr>
              <p:cNvSpPr>
                <a:spLocks noChangeShapeType="1"/>
              </p:cNvSpPr>
              <p:nvPr/>
            </p:nvSpPr>
            <p:spPr bwMode="auto">
              <a:xfrm flipH="1" flipV="1">
                <a:off x="1508071" y="1795442"/>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5" name="Line 568">
                <a:extLst>
                  <a:ext uri="{FF2B5EF4-FFF2-40B4-BE49-F238E27FC236}">
                    <a16:creationId xmlns:a16="http://schemas.microsoft.com/office/drawing/2014/main" id="{F2395173-79C6-41F8-BF9E-5B305701B60A}"/>
                  </a:ext>
                </a:extLst>
              </p:cNvPr>
              <p:cNvSpPr>
                <a:spLocks noChangeShapeType="1"/>
              </p:cNvSpPr>
              <p:nvPr/>
            </p:nvSpPr>
            <p:spPr bwMode="auto">
              <a:xfrm>
                <a:off x="1529960" y="1835702"/>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6" name="Line 569">
                <a:extLst>
                  <a:ext uri="{FF2B5EF4-FFF2-40B4-BE49-F238E27FC236}">
                    <a16:creationId xmlns:a16="http://schemas.microsoft.com/office/drawing/2014/main" id="{37CA669D-6B6B-4BD1-9F4E-7608CEA9340B}"/>
                  </a:ext>
                </a:extLst>
              </p:cNvPr>
              <p:cNvSpPr>
                <a:spLocks noChangeShapeType="1"/>
              </p:cNvSpPr>
              <p:nvPr/>
            </p:nvSpPr>
            <p:spPr bwMode="auto">
              <a:xfrm flipV="1">
                <a:off x="1521394" y="1842642"/>
                <a:ext cx="18081"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7" name="Line 570">
                <a:extLst>
                  <a:ext uri="{FF2B5EF4-FFF2-40B4-BE49-F238E27FC236}">
                    <a16:creationId xmlns:a16="http://schemas.microsoft.com/office/drawing/2014/main" id="{7E227BAF-C370-495A-A6D5-62E05946A1C7}"/>
                  </a:ext>
                </a:extLst>
              </p:cNvPr>
              <p:cNvSpPr>
                <a:spLocks noChangeShapeType="1"/>
              </p:cNvSpPr>
              <p:nvPr/>
            </p:nvSpPr>
            <p:spPr bwMode="auto">
              <a:xfrm flipH="1" flipV="1">
                <a:off x="1521394" y="1842642"/>
                <a:ext cx="18081"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8" name="Line 571">
                <a:extLst>
                  <a:ext uri="{FF2B5EF4-FFF2-40B4-BE49-F238E27FC236}">
                    <a16:creationId xmlns:a16="http://schemas.microsoft.com/office/drawing/2014/main" id="{0FD5762E-9C54-4B07-9611-C1004B453860}"/>
                  </a:ext>
                </a:extLst>
              </p:cNvPr>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49" name="Line 572">
                <a:extLst>
                  <a:ext uri="{FF2B5EF4-FFF2-40B4-BE49-F238E27FC236}">
                    <a16:creationId xmlns:a16="http://schemas.microsoft.com/office/drawing/2014/main" id="{CAF55F68-BF5E-477A-993B-B568EAA4B468}"/>
                  </a:ext>
                </a:extLst>
              </p:cNvPr>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0" name="Line 573">
                <a:extLst>
                  <a:ext uri="{FF2B5EF4-FFF2-40B4-BE49-F238E27FC236}">
                    <a16:creationId xmlns:a16="http://schemas.microsoft.com/office/drawing/2014/main" id="{78D4ACF1-E7F4-4E04-89D4-5D39CA92FAB5}"/>
                  </a:ext>
                </a:extLst>
              </p:cNvPr>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1" name="Line 574">
                <a:extLst>
                  <a:ext uri="{FF2B5EF4-FFF2-40B4-BE49-F238E27FC236}">
                    <a16:creationId xmlns:a16="http://schemas.microsoft.com/office/drawing/2014/main" id="{9AB553EB-3191-42DB-A08C-8E97BDB187E9}"/>
                  </a:ext>
                </a:extLst>
              </p:cNvPr>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2" name="Line 575">
                <a:extLst>
                  <a:ext uri="{FF2B5EF4-FFF2-40B4-BE49-F238E27FC236}">
                    <a16:creationId xmlns:a16="http://schemas.microsoft.com/office/drawing/2014/main" id="{1B89ED35-A6FA-4B48-81B1-F19D85B073AA}"/>
                  </a:ext>
                </a:extLst>
              </p:cNvPr>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3" name="Line 576">
                <a:extLst>
                  <a:ext uri="{FF2B5EF4-FFF2-40B4-BE49-F238E27FC236}">
                    <a16:creationId xmlns:a16="http://schemas.microsoft.com/office/drawing/2014/main" id="{40C2F1EA-FE0E-441C-95DF-0D85EB9B5FAB}"/>
                  </a:ext>
                </a:extLst>
              </p:cNvPr>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4" name="Line 577">
                <a:extLst>
                  <a:ext uri="{FF2B5EF4-FFF2-40B4-BE49-F238E27FC236}">
                    <a16:creationId xmlns:a16="http://schemas.microsoft.com/office/drawing/2014/main" id="{06187F47-F755-448E-9EC4-1712E1E2DA5B}"/>
                  </a:ext>
                </a:extLst>
              </p:cNvPr>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5" name="Line 578">
                <a:extLst>
                  <a:ext uri="{FF2B5EF4-FFF2-40B4-BE49-F238E27FC236}">
                    <a16:creationId xmlns:a16="http://schemas.microsoft.com/office/drawing/2014/main" id="{64B6BE0F-BA8A-4C7C-8088-6645A95D91FB}"/>
                  </a:ext>
                </a:extLst>
              </p:cNvPr>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6" name="Line 579">
                <a:extLst>
                  <a:ext uri="{FF2B5EF4-FFF2-40B4-BE49-F238E27FC236}">
                    <a16:creationId xmlns:a16="http://schemas.microsoft.com/office/drawing/2014/main" id="{47B2A2E5-8E98-4C23-AD95-B5FDCB460CD1}"/>
                  </a:ext>
                </a:extLst>
              </p:cNvPr>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7" name="Line 580">
                <a:extLst>
                  <a:ext uri="{FF2B5EF4-FFF2-40B4-BE49-F238E27FC236}">
                    <a16:creationId xmlns:a16="http://schemas.microsoft.com/office/drawing/2014/main" id="{7B87ABC8-6F63-4EA3-ABB8-79B64FFA149D}"/>
                  </a:ext>
                </a:extLst>
              </p:cNvPr>
              <p:cNvSpPr>
                <a:spLocks noChangeShapeType="1"/>
              </p:cNvSpPr>
              <p:nvPr/>
            </p:nvSpPr>
            <p:spPr bwMode="auto">
              <a:xfrm>
                <a:off x="1531862" y="185236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8" name="Line 581">
                <a:extLst>
                  <a:ext uri="{FF2B5EF4-FFF2-40B4-BE49-F238E27FC236}">
                    <a16:creationId xmlns:a16="http://schemas.microsoft.com/office/drawing/2014/main" id="{128A96B2-2E05-4E1C-BAB8-25508884DBA3}"/>
                  </a:ext>
                </a:extLst>
              </p:cNvPr>
              <p:cNvSpPr>
                <a:spLocks noChangeShapeType="1"/>
              </p:cNvSpPr>
              <p:nvPr/>
            </p:nvSpPr>
            <p:spPr bwMode="auto">
              <a:xfrm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59" name="Line 582">
                <a:extLst>
                  <a:ext uri="{FF2B5EF4-FFF2-40B4-BE49-F238E27FC236}">
                    <a16:creationId xmlns:a16="http://schemas.microsoft.com/office/drawing/2014/main" id="{1AE8FE68-0926-4B59-BFBF-A1225F77FA2F}"/>
                  </a:ext>
                </a:extLst>
              </p:cNvPr>
              <p:cNvSpPr>
                <a:spLocks noChangeShapeType="1"/>
              </p:cNvSpPr>
              <p:nvPr/>
            </p:nvSpPr>
            <p:spPr bwMode="auto">
              <a:xfrm flipH="1" flipV="1">
                <a:off x="1524249" y="1860689"/>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0" name="Line 583">
                <a:extLst>
                  <a:ext uri="{FF2B5EF4-FFF2-40B4-BE49-F238E27FC236}">
                    <a16:creationId xmlns:a16="http://schemas.microsoft.com/office/drawing/2014/main" id="{8B56F412-FE95-46A6-9A35-1A577AC9E517}"/>
                  </a:ext>
                </a:extLst>
              </p:cNvPr>
              <p:cNvSpPr>
                <a:spLocks noChangeShapeType="1"/>
              </p:cNvSpPr>
              <p:nvPr/>
            </p:nvSpPr>
            <p:spPr bwMode="auto">
              <a:xfrm>
                <a:off x="1535669" y="186763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1" name="Line 584">
                <a:extLst>
                  <a:ext uri="{FF2B5EF4-FFF2-40B4-BE49-F238E27FC236}">
                    <a16:creationId xmlns:a16="http://schemas.microsoft.com/office/drawing/2014/main" id="{523C6E76-BC74-4E51-9E08-41BD2D7F7AAA}"/>
                  </a:ext>
                </a:extLst>
              </p:cNvPr>
              <p:cNvSpPr>
                <a:spLocks noChangeShapeType="1"/>
              </p:cNvSpPr>
              <p:nvPr/>
            </p:nvSpPr>
            <p:spPr bwMode="auto">
              <a:xfrm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2" name="Line 585">
                <a:extLst>
                  <a:ext uri="{FF2B5EF4-FFF2-40B4-BE49-F238E27FC236}">
                    <a16:creationId xmlns:a16="http://schemas.microsoft.com/office/drawing/2014/main" id="{7CADA1EB-EDE1-479A-B653-DCE77AB7FC5C}"/>
                  </a:ext>
                </a:extLst>
              </p:cNvPr>
              <p:cNvSpPr>
                <a:spLocks noChangeShapeType="1"/>
              </p:cNvSpPr>
              <p:nvPr/>
            </p:nvSpPr>
            <p:spPr bwMode="auto">
              <a:xfrm flipH="1"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3" name="Line 586">
                <a:extLst>
                  <a:ext uri="{FF2B5EF4-FFF2-40B4-BE49-F238E27FC236}">
                    <a16:creationId xmlns:a16="http://schemas.microsoft.com/office/drawing/2014/main" id="{86A9709B-3015-4AC3-B69D-C5D6A8DB78D9}"/>
                  </a:ext>
                </a:extLst>
              </p:cNvPr>
              <p:cNvSpPr>
                <a:spLocks noChangeShapeType="1"/>
              </p:cNvSpPr>
              <p:nvPr/>
            </p:nvSpPr>
            <p:spPr bwMode="auto">
              <a:xfrm>
                <a:off x="1535669" y="186763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4" name="Line 587">
                <a:extLst>
                  <a:ext uri="{FF2B5EF4-FFF2-40B4-BE49-F238E27FC236}">
                    <a16:creationId xmlns:a16="http://schemas.microsoft.com/office/drawing/2014/main" id="{43BA8ADE-AE76-4197-A6A2-9D8F9EB8A5A0}"/>
                  </a:ext>
                </a:extLst>
              </p:cNvPr>
              <p:cNvSpPr>
                <a:spLocks noChangeShapeType="1"/>
              </p:cNvSpPr>
              <p:nvPr/>
            </p:nvSpPr>
            <p:spPr bwMode="auto">
              <a:xfrm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5" name="Line 588">
                <a:extLst>
                  <a:ext uri="{FF2B5EF4-FFF2-40B4-BE49-F238E27FC236}">
                    <a16:creationId xmlns:a16="http://schemas.microsoft.com/office/drawing/2014/main" id="{5330C591-CFAF-4326-90F8-625325F0260A}"/>
                  </a:ext>
                </a:extLst>
              </p:cNvPr>
              <p:cNvSpPr>
                <a:spLocks noChangeShapeType="1"/>
              </p:cNvSpPr>
              <p:nvPr/>
            </p:nvSpPr>
            <p:spPr bwMode="auto">
              <a:xfrm flipH="1"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6" name="Line 589">
                <a:extLst>
                  <a:ext uri="{FF2B5EF4-FFF2-40B4-BE49-F238E27FC236}">
                    <a16:creationId xmlns:a16="http://schemas.microsoft.com/office/drawing/2014/main" id="{A27C564B-05B4-445C-9A75-D9FFDEC558B5}"/>
                  </a:ext>
                </a:extLst>
              </p:cNvPr>
              <p:cNvSpPr>
                <a:spLocks noChangeShapeType="1"/>
              </p:cNvSpPr>
              <p:nvPr/>
            </p:nvSpPr>
            <p:spPr bwMode="auto">
              <a:xfrm>
                <a:off x="1535669" y="1867630"/>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7" name="Line 590">
                <a:extLst>
                  <a:ext uri="{FF2B5EF4-FFF2-40B4-BE49-F238E27FC236}">
                    <a16:creationId xmlns:a16="http://schemas.microsoft.com/office/drawing/2014/main" id="{A9682CB9-2B3F-40D3-B229-C73E21808B93}"/>
                  </a:ext>
                </a:extLst>
              </p:cNvPr>
              <p:cNvSpPr>
                <a:spLocks noChangeShapeType="1"/>
              </p:cNvSpPr>
              <p:nvPr/>
            </p:nvSpPr>
            <p:spPr bwMode="auto">
              <a:xfrm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8" name="Line 591">
                <a:extLst>
                  <a:ext uri="{FF2B5EF4-FFF2-40B4-BE49-F238E27FC236}">
                    <a16:creationId xmlns:a16="http://schemas.microsoft.com/office/drawing/2014/main" id="{9E1E5D59-6F1A-45D4-A349-E2401E64EC85}"/>
                  </a:ext>
                </a:extLst>
              </p:cNvPr>
              <p:cNvSpPr>
                <a:spLocks noChangeShapeType="1"/>
              </p:cNvSpPr>
              <p:nvPr/>
            </p:nvSpPr>
            <p:spPr bwMode="auto">
              <a:xfrm flipH="1" flipV="1">
                <a:off x="1526153" y="1875958"/>
                <a:ext cx="18081"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69" name="Line 592">
                <a:extLst>
                  <a:ext uri="{FF2B5EF4-FFF2-40B4-BE49-F238E27FC236}">
                    <a16:creationId xmlns:a16="http://schemas.microsoft.com/office/drawing/2014/main" id="{62B6DDC5-5F33-44B0-830E-2F515B31A22A}"/>
                  </a:ext>
                </a:extLst>
              </p:cNvPr>
              <p:cNvSpPr>
                <a:spLocks noChangeShapeType="1"/>
              </p:cNvSpPr>
              <p:nvPr/>
            </p:nvSpPr>
            <p:spPr bwMode="auto">
              <a:xfrm>
                <a:off x="1539475"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0" name="Line 593">
                <a:extLst>
                  <a:ext uri="{FF2B5EF4-FFF2-40B4-BE49-F238E27FC236}">
                    <a16:creationId xmlns:a16="http://schemas.microsoft.com/office/drawing/2014/main" id="{6538826F-A221-4746-9A83-04C1C154F90D}"/>
                  </a:ext>
                </a:extLst>
              </p:cNvPr>
              <p:cNvSpPr>
                <a:spLocks noChangeShapeType="1"/>
              </p:cNvSpPr>
              <p:nvPr/>
            </p:nvSpPr>
            <p:spPr bwMode="auto">
              <a:xfrm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1" name="Line 594">
                <a:extLst>
                  <a:ext uri="{FF2B5EF4-FFF2-40B4-BE49-F238E27FC236}">
                    <a16:creationId xmlns:a16="http://schemas.microsoft.com/office/drawing/2014/main" id="{96B550BE-10D6-45E6-BF9D-E4758B3A05FD}"/>
                  </a:ext>
                </a:extLst>
              </p:cNvPr>
              <p:cNvSpPr>
                <a:spLocks noChangeShapeType="1"/>
              </p:cNvSpPr>
              <p:nvPr/>
            </p:nvSpPr>
            <p:spPr bwMode="auto">
              <a:xfrm flipH="1"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2" name="Line 595">
                <a:extLst>
                  <a:ext uri="{FF2B5EF4-FFF2-40B4-BE49-F238E27FC236}">
                    <a16:creationId xmlns:a16="http://schemas.microsoft.com/office/drawing/2014/main" id="{AAB2E6F0-75D1-4678-B4D1-C343AD25D3FF}"/>
                  </a:ext>
                </a:extLst>
              </p:cNvPr>
              <p:cNvSpPr>
                <a:spLocks noChangeShapeType="1"/>
              </p:cNvSpPr>
              <p:nvPr/>
            </p:nvSpPr>
            <p:spPr bwMode="auto">
              <a:xfrm>
                <a:off x="1539475"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3" name="Line 596">
                <a:extLst>
                  <a:ext uri="{FF2B5EF4-FFF2-40B4-BE49-F238E27FC236}">
                    <a16:creationId xmlns:a16="http://schemas.microsoft.com/office/drawing/2014/main" id="{CDF7C422-2F74-4636-A931-3F78476B8EE3}"/>
                  </a:ext>
                </a:extLst>
              </p:cNvPr>
              <p:cNvSpPr>
                <a:spLocks noChangeShapeType="1"/>
              </p:cNvSpPr>
              <p:nvPr/>
            </p:nvSpPr>
            <p:spPr bwMode="auto">
              <a:xfrm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4" name="Line 597">
                <a:extLst>
                  <a:ext uri="{FF2B5EF4-FFF2-40B4-BE49-F238E27FC236}">
                    <a16:creationId xmlns:a16="http://schemas.microsoft.com/office/drawing/2014/main" id="{7534E42A-6AFD-46FC-8D0C-F344054E953B}"/>
                  </a:ext>
                </a:extLst>
              </p:cNvPr>
              <p:cNvSpPr>
                <a:spLocks noChangeShapeType="1"/>
              </p:cNvSpPr>
              <p:nvPr/>
            </p:nvSpPr>
            <p:spPr bwMode="auto">
              <a:xfrm flipH="1" flipV="1">
                <a:off x="1529960" y="1891228"/>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5" name="Line 598">
                <a:extLst>
                  <a:ext uri="{FF2B5EF4-FFF2-40B4-BE49-F238E27FC236}">
                    <a16:creationId xmlns:a16="http://schemas.microsoft.com/office/drawing/2014/main" id="{88A6EE95-29D3-4BAE-9D87-6C363BB05566}"/>
                  </a:ext>
                </a:extLst>
              </p:cNvPr>
              <p:cNvSpPr>
                <a:spLocks noChangeShapeType="1"/>
              </p:cNvSpPr>
              <p:nvPr/>
            </p:nvSpPr>
            <p:spPr bwMode="auto">
              <a:xfrm>
                <a:off x="1541379"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6" name="Line 599">
                <a:extLst>
                  <a:ext uri="{FF2B5EF4-FFF2-40B4-BE49-F238E27FC236}">
                    <a16:creationId xmlns:a16="http://schemas.microsoft.com/office/drawing/2014/main" id="{763B22C1-9E5B-4633-A3CF-1415F43FA5FA}"/>
                  </a:ext>
                </a:extLst>
              </p:cNvPr>
              <p:cNvSpPr>
                <a:spLocks noChangeShapeType="1"/>
              </p:cNvSpPr>
              <p:nvPr/>
            </p:nvSpPr>
            <p:spPr bwMode="auto">
              <a:xfrm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7" name="Line 600">
                <a:extLst>
                  <a:ext uri="{FF2B5EF4-FFF2-40B4-BE49-F238E27FC236}">
                    <a16:creationId xmlns:a16="http://schemas.microsoft.com/office/drawing/2014/main" id="{A1AD2CE9-5D52-4411-A31A-0BAEF9C31435}"/>
                  </a:ext>
                </a:extLst>
              </p:cNvPr>
              <p:cNvSpPr>
                <a:spLocks noChangeShapeType="1"/>
              </p:cNvSpPr>
              <p:nvPr/>
            </p:nvSpPr>
            <p:spPr bwMode="auto">
              <a:xfrm flipH="1"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8" name="Line 601">
                <a:extLst>
                  <a:ext uri="{FF2B5EF4-FFF2-40B4-BE49-F238E27FC236}">
                    <a16:creationId xmlns:a16="http://schemas.microsoft.com/office/drawing/2014/main" id="{A59A3089-569A-459D-9FB8-41BBC7DE1C5B}"/>
                  </a:ext>
                </a:extLst>
              </p:cNvPr>
              <p:cNvSpPr>
                <a:spLocks noChangeShapeType="1"/>
              </p:cNvSpPr>
              <p:nvPr/>
            </p:nvSpPr>
            <p:spPr bwMode="auto">
              <a:xfrm>
                <a:off x="1541379"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79" name="Line 602">
                <a:extLst>
                  <a:ext uri="{FF2B5EF4-FFF2-40B4-BE49-F238E27FC236}">
                    <a16:creationId xmlns:a16="http://schemas.microsoft.com/office/drawing/2014/main" id="{469142AD-E173-438D-95D1-2262D81C52A4}"/>
                  </a:ext>
                </a:extLst>
              </p:cNvPr>
              <p:cNvSpPr>
                <a:spLocks noChangeShapeType="1"/>
              </p:cNvSpPr>
              <p:nvPr/>
            </p:nvSpPr>
            <p:spPr bwMode="auto">
              <a:xfrm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0" name="Line 603">
                <a:extLst>
                  <a:ext uri="{FF2B5EF4-FFF2-40B4-BE49-F238E27FC236}">
                    <a16:creationId xmlns:a16="http://schemas.microsoft.com/office/drawing/2014/main" id="{DB8FE5CD-4B15-4F3A-8F3D-A59055CF3E9A}"/>
                  </a:ext>
                </a:extLst>
              </p:cNvPr>
              <p:cNvSpPr>
                <a:spLocks noChangeShapeType="1"/>
              </p:cNvSpPr>
              <p:nvPr/>
            </p:nvSpPr>
            <p:spPr bwMode="auto">
              <a:xfrm flipH="1" flipV="1">
                <a:off x="1532814"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1" name="Line 604">
                <a:extLst>
                  <a:ext uri="{FF2B5EF4-FFF2-40B4-BE49-F238E27FC236}">
                    <a16:creationId xmlns:a16="http://schemas.microsoft.com/office/drawing/2014/main" id="{BF75A983-BA3D-40F8-8151-713CBD0FCBCD}"/>
                  </a:ext>
                </a:extLst>
              </p:cNvPr>
              <p:cNvSpPr>
                <a:spLocks noChangeShapeType="1"/>
              </p:cNvSpPr>
              <p:nvPr/>
            </p:nvSpPr>
            <p:spPr bwMode="auto">
              <a:xfrm>
                <a:off x="1545186" y="1884288"/>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2" name="Line 605">
                <a:extLst>
                  <a:ext uri="{FF2B5EF4-FFF2-40B4-BE49-F238E27FC236}">
                    <a16:creationId xmlns:a16="http://schemas.microsoft.com/office/drawing/2014/main" id="{45586744-CB44-4841-AEB2-997B474C41D1}"/>
                  </a:ext>
                </a:extLst>
              </p:cNvPr>
              <p:cNvSpPr>
                <a:spLocks noChangeShapeType="1"/>
              </p:cNvSpPr>
              <p:nvPr/>
            </p:nvSpPr>
            <p:spPr bwMode="auto">
              <a:xfrm flipV="1">
                <a:off x="1536620"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3" name="Line 606">
                <a:extLst>
                  <a:ext uri="{FF2B5EF4-FFF2-40B4-BE49-F238E27FC236}">
                    <a16:creationId xmlns:a16="http://schemas.microsoft.com/office/drawing/2014/main" id="{62930A26-E4F3-492E-A2CD-C6BA549B92BE}"/>
                  </a:ext>
                </a:extLst>
              </p:cNvPr>
              <p:cNvSpPr>
                <a:spLocks noChangeShapeType="1"/>
              </p:cNvSpPr>
              <p:nvPr/>
            </p:nvSpPr>
            <p:spPr bwMode="auto">
              <a:xfrm flipH="1" flipV="1">
                <a:off x="1536620" y="18912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4" name="Line 608">
                <a:extLst>
                  <a:ext uri="{FF2B5EF4-FFF2-40B4-BE49-F238E27FC236}">
                    <a16:creationId xmlns:a16="http://schemas.microsoft.com/office/drawing/2014/main" id="{14AFEDAB-2379-4FEC-BE98-5DCBDAAD663B}"/>
                  </a:ext>
                </a:extLst>
              </p:cNvPr>
              <p:cNvSpPr>
                <a:spLocks noChangeShapeType="1"/>
              </p:cNvSpPr>
              <p:nvPr/>
            </p:nvSpPr>
            <p:spPr bwMode="auto">
              <a:xfrm>
                <a:off x="1545186"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5" name="Line 609">
                <a:extLst>
                  <a:ext uri="{FF2B5EF4-FFF2-40B4-BE49-F238E27FC236}">
                    <a16:creationId xmlns:a16="http://schemas.microsoft.com/office/drawing/2014/main" id="{0931BEC2-E26A-49A7-B3E0-7337E4D97640}"/>
                  </a:ext>
                </a:extLst>
              </p:cNvPr>
              <p:cNvSpPr>
                <a:spLocks noChangeShapeType="1"/>
              </p:cNvSpPr>
              <p:nvPr/>
            </p:nvSpPr>
            <p:spPr bwMode="auto">
              <a:xfrm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6" name="Line 610">
                <a:extLst>
                  <a:ext uri="{FF2B5EF4-FFF2-40B4-BE49-F238E27FC236}">
                    <a16:creationId xmlns:a16="http://schemas.microsoft.com/office/drawing/2014/main" id="{C86AD034-D65F-427D-8710-0B85A1FFC675}"/>
                  </a:ext>
                </a:extLst>
              </p:cNvPr>
              <p:cNvSpPr>
                <a:spLocks noChangeShapeType="1"/>
              </p:cNvSpPr>
              <p:nvPr/>
            </p:nvSpPr>
            <p:spPr bwMode="auto">
              <a:xfrm flipH="1"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7" name="Line 611">
                <a:extLst>
                  <a:ext uri="{FF2B5EF4-FFF2-40B4-BE49-F238E27FC236}">
                    <a16:creationId xmlns:a16="http://schemas.microsoft.com/office/drawing/2014/main" id="{05EC6E5C-6CD7-4CCB-AA4E-850AFE79CEE2}"/>
                  </a:ext>
                </a:extLst>
              </p:cNvPr>
              <p:cNvSpPr>
                <a:spLocks noChangeShapeType="1"/>
              </p:cNvSpPr>
              <p:nvPr/>
            </p:nvSpPr>
            <p:spPr bwMode="auto">
              <a:xfrm>
                <a:off x="1545186"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8" name="Line 612">
                <a:extLst>
                  <a:ext uri="{FF2B5EF4-FFF2-40B4-BE49-F238E27FC236}">
                    <a16:creationId xmlns:a16="http://schemas.microsoft.com/office/drawing/2014/main" id="{315C7F52-599E-48F0-B29D-5A031D61D240}"/>
                  </a:ext>
                </a:extLst>
              </p:cNvPr>
              <p:cNvSpPr>
                <a:spLocks noChangeShapeType="1"/>
              </p:cNvSpPr>
              <p:nvPr/>
            </p:nvSpPr>
            <p:spPr bwMode="auto">
              <a:xfrm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89" name="Line 613">
                <a:extLst>
                  <a:ext uri="{FF2B5EF4-FFF2-40B4-BE49-F238E27FC236}">
                    <a16:creationId xmlns:a16="http://schemas.microsoft.com/office/drawing/2014/main" id="{D1E9736F-3C2E-491B-B106-973E0E086DB6}"/>
                  </a:ext>
                </a:extLst>
              </p:cNvPr>
              <p:cNvSpPr>
                <a:spLocks noChangeShapeType="1"/>
              </p:cNvSpPr>
              <p:nvPr/>
            </p:nvSpPr>
            <p:spPr bwMode="auto">
              <a:xfrm flipH="1"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0" name="Line 614">
                <a:extLst>
                  <a:ext uri="{FF2B5EF4-FFF2-40B4-BE49-F238E27FC236}">
                    <a16:creationId xmlns:a16="http://schemas.microsoft.com/office/drawing/2014/main" id="{CFE295B3-F6C0-4A2D-BBA3-5DA249095D6D}"/>
                  </a:ext>
                </a:extLst>
              </p:cNvPr>
              <p:cNvSpPr>
                <a:spLocks noChangeShapeType="1"/>
              </p:cNvSpPr>
              <p:nvPr/>
            </p:nvSpPr>
            <p:spPr bwMode="auto">
              <a:xfrm>
                <a:off x="1545186"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1" name="Line 615">
                <a:extLst>
                  <a:ext uri="{FF2B5EF4-FFF2-40B4-BE49-F238E27FC236}">
                    <a16:creationId xmlns:a16="http://schemas.microsoft.com/office/drawing/2014/main" id="{660E7AD5-CF2B-4817-ABC6-E87ED756A4DF}"/>
                  </a:ext>
                </a:extLst>
              </p:cNvPr>
              <p:cNvSpPr>
                <a:spLocks noChangeShapeType="1"/>
              </p:cNvSpPr>
              <p:nvPr/>
            </p:nvSpPr>
            <p:spPr bwMode="auto">
              <a:xfrm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2" name="Line 616">
                <a:extLst>
                  <a:ext uri="{FF2B5EF4-FFF2-40B4-BE49-F238E27FC236}">
                    <a16:creationId xmlns:a16="http://schemas.microsoft.com/office/drawing/2014/main" id="{C49F1895-9E03-480C-A0D0-8ABAADC32A68}"/>
                  </a:ext>
                </a:extLst>
              </p:cNvPr>
              <p:cNvSpPr>
                <a:spLocks noChangeShapeType="1"/>
              </p:cNvSpPr>
              <p:nvPr/>
            </p:nvSpPr>
            <p:spPr bwMode="auto">
              <a:xfrm flipH="1" flipV="1">
                <a:off x="1536620"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3" name="Line 617">
                <a:extLst>
                  <a:ext uri="{FF2B5EF4-FFF2-40B4-BE49-F238E27FC236}">
                    <a16:creationId xmlns:a16="http://schemas.microsoft.com/office/drawing/2014/main" id="{6471E299-80D1-4A6C-B477-31570ADBDA17}"/>
                  </a:ext>
                </a:extLst>
              </p:cNvPr>
              <p:cNvSpPr>
                <a:spLocks noChangeShapeType="1"/>
              </p:cNvSpPr>
              <p:nvPr/>
            </p:nvSpPr>
            <p:spPr bwMode="auto">
              <a:xfrm>
                <a:off x="1547088"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4" name="Line 618">
                <a:extLst>
                  <a:ext uri="{FF2B5EF4-FFF2-40B4-BE49-F238E27FC236}">
                    <a16:creationId xmlns:a16="http://schemas.microsoft.com/office/drawing/2014/main" id="{7323DDDF-6861-4226-BB54-5F5CE9E90FED}"/>
                  </a:ext>
                </a:extLst>
              </p:cNvPr>
              <p:cNvSpPr>
                <a:spLocks noChangeShapeType="1"/>
              </p:cNvSpPr>
              <p:nvPr/>
            </p:nvSpPr>
            <p:spPr bwMode="auto">
              <a:xfrm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5" name="Line 619">
                <a:extLst>
                  <a:ext uri="{FF2B5EF4-FFF2-40B4-BE49-F238E27FC236}">
                    <a16:creationId xmlns:a16="http://schemas.microsoft.com/office/drawing/2014/main" id="{FE807811-B512-40F2-991A-D49422D986DC}"/>
                  </a:ext>
                </a:extLst>
              </p:cNvPr>
              <p:cNvSpPr>
                <a:spLocks noChangeShapeType="1"/>
              </p:cNvSpPr>
              <p:nvPr/>
            </p:nvSpPr>
            <p:spPr bwMode="auto">
              <a:xfrm flipH="1"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6" name="Line 620">
                <a:extLst>
                  <a:ext uri="{FF2B5EF4-FFF2-40B4-BE49-F238E27FC236}">
                    <a16:creationId xmlns:a16="http://schemas.microsoft.com/office/drawing/2014/main" id="{0AE65355-578E-446A-93D9-D0ADBF17539F}"/>
                  </a:ext>
                </a:extLst>
              </p:cNvPr>
              <p:cNvSpPr>
                <a:spLocks noChangeShapeType="1"/>
              </p:cNvSpPr>
              <p:nvPr/>
            </p:nvSpPr>
            <p:spPr bwMode="auto">
              <a:xfrm>
                <a:off x="1547088"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7" name="Line 621">
                <a:extLst>
                  <a:ext uri="{FF2B5EF4-FFF2-40B4-BE49-F238E27FC236}">
                    <a16:creationId xmlns:a16="http://schemas.microsoft.com/office/drawing/2014/main" id="{444B3850-60FC-4B6C-B726-A052F7B4A21C}"/>
                  </a:ext>
                </a:extLst>
              </p:cNvPr>
              <p:cNvSpPr>
                <a:spLocks noChangeShapeType="1"/>
              </p:cNvSpPr>
              <p:nvPr/>
            </p:nvSpPr>
            <p:spPr bwMode="auto">
              <a:xfrm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8" name="Line 622">
                <a:extLst>
                  <a:ext uri="{FF2B5EF4-FFF2-40B4-BE49-F238E27FC236}">
                    <a16:creationId xmlns:a16="http://schemas.microsoft.com/office/drawing/2014/main" id="{90EA150D-86D1-4D1F-9EDA-E501AF99D3CE}"/>
                  </a:ext>
                </a:extLst>
              </p:cNvPr>
              <p:cNvSpPr>
                <a:spLocks noChangeShapeType="1"/>
              </p:cNvSpPr>
              <p:nvPr/>
            </p:nvSpPr>
            <p:spPr bwMode="auto">
              <a:xfrm flipH="1" flipV="1">
                <a:off x="1539475" y="1891229"/>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799" name="Line 623">
                <a:extLst>
                  <a:ext uri="{FF2B5EF4-FFF2-40B4-BE49-F238E27FC236}">
                    <a16:creationId xmlns:a16="http://schemas.microsoft.com/office/drawing/2014/main" id="{CD071894-274F-466D-BC69-B202BD30168C}"/>
                  </a:ext>
                </a:extLst>
              </p:cNvPr>
              <p:cNvSpPr>
                <a:spLocks noChangeShapeType="1"/>
              </p:cNvSpPr>
              <p:nvPr/>
            </p:nvSpPr>
            <p:spPr bwMode="auto">
              <a:xfrm>
                <a:off x="1550895"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0" name="Line 624">
                <a:extLst>
                  <a:ext uri="{FF2B5EF4-FFF2-40B4-BE49-F238E27FC236}">
                    <a16:creationId xmlns:a16="http://schemas.microsoft.com/office/drawing/2014/main" id="{9D8909C9-E5B4-4422-8D1D-9517A7BF33F0}"/>
                  </a:ext>
                </a:extLst>
              </p:cNvPr>
              <p:cNvSpPr>
                <a:spLocks noChangeShapeType="1"/>
              </p:cNvSpPr>
              <p:nvPr/>
            </p:nvSpPr>
            <p:spPr bwMode="auto">
              <a:xfrm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1" name="Line 625">
                <a:extLst>
                  <a:ext uri="{FF2B5EF4-FFF2-40B4-BE49-F238E27FC236}">
                    <a16:creationId xmlns:a16="http://schemas.microsoft.com/office/drawing/2014/main" id="{54D592C1-FE6C-441E-9248-0190F4FC8C69}"/>
                  </a:ext>
                </a:extLst>
              </p:cNvPr>
              <p:cNvSpPr>
                <a:spLocks noChangeShapeType="1"/>
              </p:cNvSpPr>
              <p:nvPr/>
            </p:nvSpPr>
            <p:spPr bwMode="auto">
              <a:xfrm flipH="1"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2" name="Line 626">
                <a:extLst>
                  <a:ext uri="{FF2B5EF4-FFF2-40B4-BE49-F238E27FC236}">
                    <a16:creationId xmlns:a16="http://schemas.microsoft.com/office/drawing/2014/main" id="{5494020B-3F6F-4C01-84F5-B88C108CC6CE}"/>
                  </a:ext>
                </a:extLst>
              </p:cNvPr>
              <p:cNvSpPr>
                <a:spLocks noChangeShapeType="1"/>
              </p:cNvSpPr>
              <p:nvPr/>
            </p:nvSpPr>
            <p:spPr bwMode="auto">
              <a:xfrm>
                <a:off x="1550895" y="1884289"/>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3" name="Line 627">
                <a:extLst>
                  <a:ext uri="{FF2B5EF4-FFF2-40B4-BE49-F238E27FC236}">
                    <a16:creationId xmlns:a16="http://schemas.microsoft.com/office/drawing/2014/main" id="{3306CB28-2ED4-42FE-81D5-E9FC18512731}"/>
                  </a:ext>
                </a:extLst>
              </p:cNvPr>
              <p:cNvSpPr>
                <a:spLocks noChangeShapeType="1"/>
              </p:cNvSpPr>
              <p:nvPr/>
            </p:nvSpPr>
            <p:spPr bwMode="auto">
              <a:xfrm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4" name="Line 628">
                <a:extLst>
                  <a:ext uri="{FF2B5EF4-FFF2-40B4-BE49-F238E27FC236}">
                    <a16:creationId xmlns:a16="http://schemas.microsoft.com/office/drawing/2014/main" id="{CC197D7F-52ED-4DB7-A418-62B78249333D}"/>
                  </a:ext>
                </a:extLst>
              </p:cNvPr>
              <p:cNvSpPr>
                <a:spLocks noChangeShapeType="1"/>
              </p:cNvSpPr>
              <p:nvPr/>
            </p:nvSpPr>
            <p:spPr bwMode="auto">
              <a:xfrm flipH="1" flipV="1">
                <a:off x="1541379" y="1891229"/>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5" name="Line 629">
                <a:extLst>
                  <a:ext uri="{FF2B5EF4-FFF2-40B4-BE49-F238E27FC236}">
                    <a16:creationId xmlns:a16="http://schemas.microsoft.com/office/drawing/2014/main" id="{9F12A213-109C-4B9F-B5D7-65D418477CFB}"/>
                  </a:ext>
                </a:extLst>
              </p:cNvPr>
              <p:cNvSpPr>
                <a:spLocks noChangeShapeType="1"/>
              </p:cNvSpPr>
              <p:nvPr/>
            </p:nvSpPr>
            <p:spPr bwMode="auto">
              <a:xfrm>
                <a:off x="1609896"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6" name="Line 630">
                <a:extLst>
                  <a:ext uri="{FF2B5EF4-FFF2-40B4-BE49-F238E27FC236}">
                    <a16:creationId xmlns:a16="http://schemas.microsoft.com/office/drawing/2014/main" id="{35B28C33-5D87-4CF3-8A38-BE630B6DD05B}"/>
                  </a:ext>
                </a:extLst>
              </p:cNvPr>
              <p:cNvSpPr>
                <a:spLocks noChangeShapeType="1"/>
              </p:cNvSpPr>
              <p:nvPr/>
            </p:nvSpPr>
            <p:spPr bwMode="auto">
              <a:xfrm flipV="1">
                <a:off x="1601331"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7" name="Line 631">
                <a:extLst>
                  <a:ext uri="{FF2B5EF4-FFF2-40B4-BE49-F238E27FC236}">
                    <a16:creationId xmlns:a16="http://schemas.microsoft.com/office/drawing/2014/main" id="{5C51886F-CA9A-453D-A2A5-FBA03096F222}"/>
                  </a:ext>
                </a:extLst>
              </p:cNvPr>
              <p:cNvSpPr>
                <a:spLocks noChangeShapeType="1"/>
              </p:cNvSpPr>
              <p:nvPr/>
            </p:nvSpPr>
            <p:spPr bwMode="auto">
              <a:xfrm flipH="1" flipV="1">
                <a:off x="1601331"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8" name="Line 632">
                <a:extLst>
                  <a:ext uri="{FF2B5EF4-FFF2-40B4-BE49-F238E27FC236}">
                    <a16:creationId xmlns:a16="http://schemas.microsoft.com/office/drawing/2014/main" id="{0E375F12-EE14-466F-8BB5-62DC20F6F52B}"/>
                  </a:ext>
                </a:extLst>
              </p:cNvPr>
              <p:cNvSpPr>
                <a:spLocks noChangeShapeType="1"/>
              </p:cNvSpPr>
              <p:nvPr/>
            </p:nvSpPr>
            <p:spPr bwMode="auto">
              <a:xfrm>
                <a:off x="1630832"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09" name="Line 633">
                <a:extLst>
                  <a:ext uri="{FF2B5EF4-FFF2-40B4-BE49-F238E27FC236}">
                    <a16:creationId xmlns:a16="http://schemas.microsoft.com/office/drawing/2014/main" id="{6CCA5FB4-D70B-417C-8BE1-D83720E93078}"/>
                  </a:ext>
                </a:extLst>
              </p:cNvPr>
              <p:cNvSpPr>
                <a:spLocks noChangeShapeType="1"/>
              </p:cNvSpPr>
              <p:nvPr/>
            </p:nvSpPr>
            <p:spPr bwMode="auto">
              <a:xfrm flipV="1">
                <a:off x="1621316"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0" name="Line 634">
                <a:extLst>
                  <a:ext uri="{FF2B5EF4-FFF2-40B4-BE49-F238E27FC236}">
                    <a16:creationId xmlns:a16="http://schemas.microsoft.com/office/drawing/2014/main" id="{13B9B37F-28C6-4921-BF6E-85FE10C92B5C}"/>
                  </a:ext>
                </a:extLst>
              </p:cNvPr>
              <p:cNvSpPr>
                <a:spLocks noChangeShapeType="1"/>
              </p:cNvSpPr>
              <p:nvPr/>
            </p:nvSpPr>
            <p:spPr bwMode="auto">
              <a:xfrm flipH="1" flipV="1">
                <a:off x="1621316"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1" name="Line 635">
                <a:extLst>
                  <a:ext uri="{FF2B5EF4-FFF2-40B4-BE49-F238E27FC236}">
                    <a16:creationId xmlns:a16="http://schemas.microsoft.com/office/drawing/2014/main" id="{C7889101-578B-4436-8089-BD03408928BF}"/>
                  </a:ext>
                </a:extLst>
              </p:cNvPr>
              <p:cNvSpPr>
                <a:spLocks noChangeShapeType="1"/>
              </p:cNvSpPr>
              <p:nvPr/>
            </p:nvSpPr>
            <p:spPr bwMode="auto">
              <a:xfrm>
                <a:off x="1691736"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2" name="Line 636">
                <a:extLst>
                  <a:ext uri="{FF2B5EF4-FFF2-40B4-BE49-F238E27FC236}">
                    <a16:creationId xmlns:a16="http://schemas.microsoft.com/office/drawing/2014/main" id="{2FD33767-6A49-4E8B-934C-6A099C3FB352}"/>
                  </a:ext>
                </a:extLst>
              </p:cNvPr>
              <p:cNvSpPr>
                <a:spLocks noChangeShapeType="1"/>
              </p:cNvSpPr>
              <p:nvPr/>
            </p:nvSpPr>
            <p:spPr bwMode="auto">
              <a:xfrm flipV="1">
                <a:off x="1682221"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3" name="Line 637">
                <a:extLst>
                  <a:ext uri="{FF2B5EF4-FFF2-40B4-BE49-F238E27FC236}">
                    <a16:creationId xmlns:a16="http://schemas.microsoft.com/office/drawing/2014/main" id="{CB821FE5-CCF0-418C-87FF-2B1816D589E6}"/>
                  </a:ext>
                </a:extLst>
              </p:cNvPr>
              <p:cNvSpPr>
                <a:spLocks noChangeShapeType="1"/>
              </p:cNvSpPr>
              <p:nvPr/>
            </p:nvSpPr>
            <p:spPr bwMode="auto">
              <a:xfrm flipH="1" flipV="1">
                <a:off x="1682221"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4" name="Line 638">
                <a:extLst>
                  <a:ext uri="{FF2B5EF4-FFF2-40B4-BE49-F238E27FC236}">
                    <a16:creationId xmlns:a16="http://schemas.microsoft.com/office/drawing/2014/main" id="{8679C717-0BCD-4F7F-B2CA-5D119E7AD3FC}"/>
                  </a:ext>
                </a:extLst>
              </p:cNvPr>
              <p:cNvSpPr>
                <a:spLocks noChangeShapeType="1"/>
              </p:cNvSpPr>
              <p:nvPr/>
            </p:nvSpPr>
            <p:spPr bwMode="auto">
              <a:xfrm>
                <a:off x="1743125"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5" name="Line 639">
                <a:extLst>
                  <a:ext uri="{FF2B5EF4-FFF2-40B4-BE49-F238E27FC236}">
                    <a16:creationId xmlns:a16="http://schemas.microsoft.com/office/drawing/2014/main" id="{817786F0-1003-48A0-A731-C2403823EBB0}"/>
                  </a:ext>
                </a:extLst>
              </p:cNvPr>
              <p:cNvSpPr>
                <a:spLocks noChangeShapeType="1"/>
              </p:cNvSpPr>
              <p:nvPr/>
            </p:nvSpPr>
            <p:spPr bwMode="auto">
              <a:xfrm flipV="1">
                <a:off x="1735512"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6" name="Line 640">
                <a:extLst>
                  <a:ext uri="{FF2B5EF4-FFF2-40B4-BE49-F238E27FC236}">
                    <a16:creationId xmlns:a16="http://schemas.microsoft.com/office/drawing/2014/main" id="{55A0B483-4615-416F-9247-A2826D1DB210}"/>
                  </a:ext>
                </a:extLst>
              </p:cNvPr>
              <p:cNvSpPr>
                <a:spLocks noChangeShapeType="1"/>
              </p:cNvSpPr>
              <p:nvPr/>
            </p:nvSpPr>
            <p:spPr bwMode="auto">
              <a:xfrm flipH="1" flipV="1">
                <a:off x="1735512" y="1932876"/>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7" name="Line 641">
                <a:extLst>
                  <a:ext uri="{FF2B5EF4-FFF2-40B4-BE49-F238E27FC236}">
                    <a16:creationId xmlns:a16="http://schemas.microsoft.com/office/drawing/2014/main" id="{401B9D83-121B-4704-9B53-8AEA219BC75A}"/>
                  </a:ext>
                </a:extLst>
              </p:cNvPr>
              <p:cNvSpPr>
                <a:spLocks noChangeShapeType="1"/>
              </p:cNvSpPr>
              <p:nvPr/>
            </p:nvSpPr>
            <p:spPr bwMode="auto">
              <a:xfrm>
                <a:off x="1765964" y="1923157"/>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8" name="Line 642">
                <a:extLst>
                  <a:ext uri="{FF2B5EF4-FFF2-40B4-BE49-F238E27FC236}">
                    <a16:creationId xmlns:a16="http://schemas.microsoft.com/office/drawing/2014/main" id="{4ABC9409-B95D-4E2E-995D-C34067F4DDD9}"/>
                  </a:ext>
                </a:extLst>
              </p:cNvPr>
              <p:cNvSpPr>
                <a:spLocks noChangeShapeType="1"/>
              </p:cNvSpPr>
              <p:nvPr/>
            </p:nvSpPr>
            <p:spPr bwMode="auto">
              <a:xfrm flipV="1">
                <a:off x="1757398"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19" name="Line 643">
                <a:extLst>
                  <a:ext uri="{FF2B5EF4-FFF2-40B4-BE49-F238E27FC236}">
                    <a16:creationId xmlns:a16="http://schemas.microsoft.com/office/drawing/2014/main" id="{605501B2-0F4D-43EF-B859-890B07F18976}"/>
                  </a:ext>
                </a:extLst>
              </p:cNvPr>
              <p:cNvSpPr>
                <a:spLocks noChangeShapeType="1"/>
              </p:cNvSpPr>
              <p:nvPr/>
            </p:nvSpPr>
            <p:spPr bwMode="auto">
              <a:xfrm flipH="1" flipV="1">
                <a:off x="1757398" y="193287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0" name="Line 644">
                <a:extLst>
                  <a:ext uri="{FF2B5EF4-FFF2-40B4-BE49-F238E27FC236}">
                    <a16:creationId xmlns:a16="http://schemas.microsoft.com/office/drawing/2014/main" id="{60F0412D-266B-4067-A5FF-3CF64CD4AA76}"/>
                  </a:ext>
                </a:extLst>
              </p:cNvPr>
              <p:cNvSpPr>
                <a:spLocks noChangeShapeType="1"/>
              </p:cNvSpPr>
              <p:nvPr/>
            </p:nvSpPr>
            <p:spPr bwMode="auto">
              <a:xfrm>
                <a:off x="1775480" y="1964803"/>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1" name="Line 645">
                <a:extLst>
                  <a:ext uri="{FF2B5EF4-FFF2-40B4-BE49-F238E27FC236}">
                    <a16:creationId xmlns:a16="http://schemas.microsoft.com/office/drawing/2014/main" id="{025A5957-8674-421F-9416-E39BBB53D8B3}"/>
                  </a:ext>
                </a:extLst>
              </p:cNvPr>
              <p:cNvSpPr>
                <a:spLocks noChangeShapeType="1"/>
              </p:cNvSpPr>
              <p:nvPr/>
            </p:nvSpPr>
            <p:spPr bwMode="auto">
              <a:xfrm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2" name="Line 646">
                <a:extLst>
                  <a:ext uri="{FF2B5EF4-FFF2-40B4-BE49-F238E27FC236}">
                    <a16:creationId xmlns:a16="http://schemas.microsoft.com/office/drawing/2014/main" id="{2824B1DB-7A35-483D-8AEC-C79481AAF82D}"/>
                  </a:ext>
                </a:extLst>
              </p:cNvPr>
              <p:cNvSpPr>
                <a:spLocks noChangeShapeType="1"/>
              </p:cNvSpPr>
              <p:nvPr/>
            </p:nvSpPr>
            <p:spPr bwMode="auto">
              <a:xfrm flipH="1"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3" name="Line 647">
                <a:extLst>
                  <a:ext uri="{FF2B5EF4-FFF2-40B4-BE49-F238E27FC236}">
                    <a16:creationId xmlns:a16="http://schemas.microsoft.com/office/drawing/2014/main" id="{6868DE06-95D2-4D71-95E4-3B3850EF5C22}"/>
                  </a:ext>
                </a:extLst>
              </p:cNvPr>
              <p:cNvSpPr>
                <a:spLocks noChangeShapeType="1"/>
              </p:cNvSpPr>
              <p:nvPr/>
            </p:nvSpPr>
            <p:spPr bwMode="auto">
              <a:xfrm>
                <a:off x="1775480" y="1964803"/>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4" name="Line 648">
                <a:extLst>
                  <a:ext uri="{FF2B5EF4-FFF2-40B4-BE49-F238E27FC236}">
                    <a16:creationId xmlns:a16="http://schemas.microsoft.com/office/drawing/2014/main" id="{AA556D21-69C8-4663-A5B1-105DA253CB07}"/>
                  </a:ext>
                </a:extLst>
              </p:cNvPr>
              <p:cNvSpPr>
                <a:spLocks noChangeShapeType="1"/>
              </p:cNvSpPr>
              <p:nvPr/>
            </p:nvSpPr>
            <p:spPr bwMode="auto">
              <a:xfrm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5" name="Line 649">
                <a:extLst>
                  <a:ext uri="{FF2B5EF4-FFF2-40B4-BE49-F238E27FC236}">
                    <a16:creationId xmlns:a16="http://schemas.microsoft.com/office/drawing/2014/main" id="{3B8C1391-D0A3-4362-89E6-CF63B21E0307}"/>
                  </a:ext>
                </a:extLst>
              </p:cNvPr>
              <p:cNvSpPr>
                <a:spLocks noChangeShapeType="1"/>
              </p:cNvSpPr>
              <p:nvPr/>
            </p:nvSpPr>
            <p:spPr bwMode="auto">
              <a:xfrm flipH="1" flipV="1">
                <a:off x="1765964" y="1971745"/>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6" name="Line 650">
                <a:extLst>
                  <a:ext uri="{FF2B5EF4-FFF2-40B4-BE49-F238E27FC236}">
                    <a16:creationId xmlns:a16="http://schemas.microsoft.com/office/drawing/2014/main" id="{EBB41A1E-82D6-498D-89CC-36D1C0E914D5}"/>
                  </a:ext>
                </a:extLst>
              </p:cNvPr>
              <p:cNvSpPr>
                <a:spLocks noChangeShapeType="1"/>
              </p:cNvSpPr>
              <p:nvPr/>
            </p:nvSpPr>
            <p:spPr bwMode="auto">
              <a:xfrm>
                <a:off x="1777383" y="1985626"/>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7" name="Line 651">
                <a:extLst>
                  <a:ext uri="{FF2B5EF4-FFF2-40B4-BE49-F238E27FC236}">
                    <a16:creationId xmlns:a16="http://schemas.microsoft.com/office/drawing/2014/main" id="{2493636C-95BA-47B4-B10F-14282EE029D5}"/>
                  </a:ext>
                </a:extLst>
              </p:cNvPr>
              <p:cNvSpPr>
                <a:spLocks noChangeShapeType="1"/>
              </p:cNvSpPr>
              <p:nvPr/>
            </p:nvSpPr>
            <p:spPr bwMode="auto">
              <a:xfrm flipV="1">
                <a:off x="1768819" y="199395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8" name="Line 652">
                <a:extLst>
                  <a:ext uri="{FF2B5EF4-FFF2-40B4-BE49-F238E27FC236}">
                    <a16:creationId xmlns:a16="http://schemas.microsoft.com/office/drawing/2014/main" id="{FD53D8CE-6859-4C8C-83AB-29C842F1D5A5}"/>
                  </a:ext>
                </a:extLst>
              </p:cNvPr>
              <p:cNvSpPr>
                <a:spLocks noChangeShapeType="1"/>
              </p:cNvSpPr>
              <p:nvPr/>
            </p:nvSpPr>
            <p:spPr bwMode="auto">
              <a:xfrm flipH="1" flipV="1">
                <a:off x="1768819" y="1993956"/>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29" name="Line 653">
                <a:extLst>
                  <a:ext uri="{FF2B5EF4-FFF2-40B4-BE49-F238E27FC236}">
                    <a16:creationId xmlns:a16="http://schemas.microsoft.com/office/drawing/2014/main" id="{A75BB30A-1512-41D6-A73B-1653BB3E6FEE}"/>
                  </a:ext>
                </a:extLst>
              </p:cNvPr>
              <p:cNvSpPr>
                <a:spLocks noChangeShapeType="1"/>
              </p:cNvSpPr>
              <p:nvPr/>
            </p:nvSpPr>
            <p:spPr bwMode="auto">
              <a:xfrm>
                <a:off x="1784045" y="2009226"/>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0" name="Line 654">
                <a:extLst>
                  <a:ext uri="{FF2B5EF4-FFF2-40B4-BE49-F238E27FC236}">
                    <a16:creationId xmlns:a16="http://schemas.microsoft.com/office/drawing/2014/main" id="{117F8916-EE91-4193-9FFF-98EB908E7293}"/>
                  </a:ext>
                </a:extLst>
              </p:cNvPr>
              <p:cNvSpPr>
                <a:spLocks noChangeShapeType="1"/>
              </p:cNvSpPr>
              <p:nvPr/>
            </p:nvSpPr>
            <p:spPr bwMode="auto">
              <a:xfrm flipV="1">
                <a:off x="1776432" y="201755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1" name="Line 655">
                <a:extLst>
                  <a:ext uri="{FF2B5EF4-FFF2-40B4-BE49-F238E27FC236}">
                    <a16:creationId xmlns:a16="http://schemas.microsoft.com/office/drawing/2014/main" id="{5E51A42B-8202-4446-95E7-1DEA4A328423}"/>
                  </a:ext>
                </a:extLst>
              </p:cNvPr>
              <p:cNvSpPr>
                <a:spLocks noChangeShapeType="1"/>
              </p:cNvSpPr>
              <p:nvPr/>
            </p:nvSpPr>
            <p:spPr bwMode="auto">
              <a:xfrm flipH="1" flipV="1">
                <a:off x="1776432" y="201755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2" name="Line 656">
                <a:extLst>
                  <a:ext uri="{FF2B5EF4-FFF2-40B4-BE49-F238E27FC236}">
                    <a16:creationId xmlns:a16="http://schemas.microsoft.com/office/drawing/2014/main" id="{F2B66F21-7E9C-4F42-B8B7-4EEAFA6C6E29}"/>
                  </a:ext>
                </a:extLst>
              </p:cNvPr>
              <p:cNvSpPr>
                <a:spLocks noChangeShapeType="1"/>
              </p:cNvSpPr>
              <p:nvPr/>
            </p:nvSpPr>
            <p:spPr bwMode="auto">
              <a:xfrm>
                <a:off x="1786900" y="2009226"/>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3" name="Line 657">
                <a:extLst>
                  <a:ext uri="{FF2B5EF4-FFF2-40B4-BE49-F238E27FC236}">
                    <a16:creationId xmlns:a16="http://schemas.microsoft.com/office/drawing/2014/main" id="{326B905D-53D4-4C88-BD9E-22DAFFDA737E}"/>
                  </a:ext>
                </a:extLst>
              </p:cNvPr>
              <p:cNvSpPr>
                <a:spLocks noChangeShapeType="1"/>
              </p:cNvSpPr>
              <p:nvPr/>
            </p:nvSpPr>
            <p:spPr bwMode="auto">
              <a:xfrm flipV="1">
                <a:off x="1777383" y="2017554"/>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4" name="Line 658">
                <a:extLst>
                  <a:ext uri="{FF2B5EF4-FFF2-40B4-BE49-F238E27FC236}">
                    <a16:creationId xmlns:a16="http://schemas.microsoft.com/office/drawing/2014/main" id="{B29BABA2-08F4-4BBF-A344-C298CC5F58B6}"/>
                  </a:ext>
                </a:extLst>
              </p:cNvPr>
              <p:cNvSpPr>
                <a:spLocks noChangeShapeType="1"/>
              </p:cNvSpPr>
              <p:nvPr/>
            </p:nvSpPr>
            <p:spPr bwMode="auto">
              <a:xfrm flipH="1" flipV="1">
                <a:off x="1777383" y="2017554"/>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5" name="Line 659">
                <a:extLst>
                  <a:ext uri="{FF2B5EF4-FFF2-40B4-BE49-F238E27FC236}">
                    <a16:creationId xmlns:a16="http://schemas.microsoft.com/office/drawing/2014/main" id="{3D6309E4-2929-4349-B87C-79246C9202B6}"/>
                  </a:ext>
                </a:extLst>
              </p:cNvPr>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6" name="Line 660">
                <a:extLst>
                  <a:ext uri="{FF2B5EF4-FFF2-40B4-BE49-F238E27FC236}">
                    <a16:creationId xmlns:a16="http://schemas.microsoft.com/office/drawing/2014/main" id="{7C3BD785-7EFA-4C27-AF17-D011991D752B}"/>
                  </a:ext>
                </a:extLst>
              </p:cNvPr>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7" name="Line 661">
                <a:extLst>
                  <a:ext uri="{FF2B5EF4-FFF2-40B4-BE49-F238E27FC236}">
                    <a16:creationId xmlns:a16="http://schemas.microsoft.com/office/drawing/2014/main" id="{E11CB8A3-848C-4298-99D3-6A4ACFCACC55}"/>
                  </a:ext>
                </a:extLst>
              </p:cNvPr>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8" name="Line 662">
                <a:extLst>
                  <a:ext uri="{FF2B5EF4-FFF2-40B4-BE49-F238E27FC236}">
                    <a16:creationId xmlns:a16="http://schemas.microsoft.com/office/drawing/2014/main" id="{13ADDC81-F86C-4C0B-B7B5-515FB1EF3D13}"/>
                  </a:ext>
                </a:extLst>
              </p:cNvPr>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39" name="Line 663">
                <a:extLst>
                  <a:ext uri="{FF2B5EF4-FFF2-40B4-BE49-F238E27FC236}">
                    <a16:creationId xmlns:a16="http://schemas.microsoft.com/office/drawing/2014/main" id="{0C921DF7-E09E-4CF2-9AB8-0909C2ADB4FE}"/>
                  </a:ext>
                </a:extLst>
              </p:cNvPr>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0" name="Line 664">
                <a:extLst>
                  <a:ext uri="{FF2B5EF4-FFF2-40B4-BE49-F238E27FC236}">
                    <a16:creationId xmlns:a16="http://schemas.microsoft.com/office/drawing/2014/main" id="{4809430D-3B8F-4D2B-BD13-E7C729E3AEE1}"/>
                  </a:ext>
                </a:extLst>
              </p:cNvPr>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1" name="Line 665">
                <a:extLst>
                  <a:ext uri="{FF2B5EF4-FFF2-40B4-BE49-F238E27FC236}">
                    <a16:creationId xmlns:a16="http://schemas.microsoft.com/office/drawing/2014/main" id="{B3A4FF16-0333-4B4D-B82C-6B0AC9212741}"/>
                  </a:ext>
                </a:extLst>
              </p:cNvPr>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2" name="Line 666">
                <a:extLst>
                  <a:ext uri="{FF2B5EF4-FFF2-40B4-BE49-F238E27FC236}">
                    <a16:creationId xmlns:a16="http://schemas.microsoft.com/office/drawing/2014/main" id="{D3790BB2-358F-4627-BF83-1759E64592C9}"/>
                  </a:ext>
                </a:extLst>
              </p:cNvPr>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3" name="Line 667">
                <a:extLst>
                  <a:ext uri="{FF2B5EF4-FFF2-40B4-BE49-F238E27FC236}">
                    <a16:creationId xmlns:a16="http://schemas.microsoft.com/office/drawing/2014/main" id="{95F5E17A-4D76-4E12-828E-BAD0E54A9601}"/>
                  </a:ext>
                </a:extLst>
              </p:cNvPr>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4" name="Line 668">
                <a:extLst>
                  <a:ext uri="{FF2B5EF4-FFF2-40B4-BE49-F238E27FC236}">
                    <a16:creationId xmlns:a16="http://schemas.microsoft.com/office/drawing/2014/main" id="{DFB08098-D801-44F9-8575-74D6217D04E3}"/>
                  </a:ext>
                </a:extLst>
              </p:cNvPr>
              <p:cNvSpPr>
                <a:spLocks noChangeShapeType="1"/>
              </p:cNvSpPr>
              <p:nvPr/>
            </p:nvSpPr>
            <p:spPr bwMode="auto">
              <a:xfrm>
                <a:off x="1792609"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5" name="Line 669">
                <a:extLst>
                  <a:ext uri="{FF2B5EF4-FFF2-40B4-BE49-F238E27FC236}">
                    <a16:creationId xmlns:a16="http://schemas.microsoft.com/office/drawing/2014/main" id="{879F15B8-D374-47EB-8597-F9178DE248BB}"/>
                  </a:ext>
                </a:extLst>
              </p:cNvPr>
              <p:cNvSpPr>
                <a:spLocks noChangeShapeType="1"/>
              </p:cNvSpPr>
              <p:nvPr/>
            </p:nvSpPr>
            <p:spPr bwMode="auto">
              <a:xfrm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6" name="Line 670">
                <a:extLst>
                  <a:ext uri="{FF2B5EF4-FFF2-40B4-BE49-F238E27FC236}">
                    <a16:creationId xmlns:a16="http://schemas.microsoft.com/office/drawing/2014/main" id="{DAD0A363-6A58-4E13-A6A4-4527207C7B45}"/>
                  </a:ext>
                </a:extLst>
              </p:cNvPr>
              <p:cNvSpPr>
                <a:spLocks noChangeShapeType="1"/>
              </p:cNvSpPr>
              <p:nvPr/>
            </p:nvSpPr>
            <p:spPr bwMode="auto">
              <a:xfrm flipH="1" flipV="1">
                <a:off x="1784045"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7" name="Line 671">
                <a:extLst>
                  <a:ext uri="{FF2B5EF4-FFF2-40B4-BE49-F238E27FC236}">
                    <a16:creationId xmlns:a16="http://schemas.microsoft.com/office/drawing/2014/main" id="{5F3D099E-77C4-4E5A-9738-433A9705F532}"/>
                  </a:ext>
                </a:extLst>
              </p:cNvPr>
              <p:cNvSpPr>
                <a:spLocks noChangeShapeType="1"/>
              </p:cNvSpPr>
              <p:nvPr/>
            </p:nvSpPr>
            <p:spPr bwMode="auto">
              <a:xfrm>
                <a:off x="1796417"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8" name="Line 672">
                <a:extLst>
                  <a:ext uri="{FF2B5EF4-FFF2-40B4-BE49-F238E27FC236}">
                    <a16:creationId xmlns:a16="http://schemas.microsoft.com/office/drawing/2014/main" id="{6EC1A230-AE5F-4DEE-8825-3A4EAF9EC3BA}"/>
                  </a:ext>
                </a:extLst>
              </p:cNvPr>
              <p:cNvSpPr>
                <a:spLocks noChangeShapeType="1"/>
              </p:cNvSpPr>
              <p:nvPr/>
            </p:nvSpPr>
            <p:spPr bwMode="auto">
              <a:xfrm flipV="1">
                <a:off x="1787851"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49" name="Line 673">
                <a:extLst>
                  <a:ext uri="{FF2B5EF4-FFF2-40B4-BE49-F238E27FC236}">
                    <a16:creationId xmlns:a16="http://schemas.microsoft.com/office/drawing/2014/main" id="{9222931C-53C3-4AB3-BAB0-735E66AD66A3}"/>
                  </a:ext>
                </a:extLst>
              </p:cNvPr>
              <p:cNvSpPr>
                <a:spLocks noChangeShapeType="1"/>
              </p:cNvSpPr>
              <p:nvPr/>
            </p:nvSpPr>
            <p:spPr bwMode="auto">
              <a:xfrm flipH="1" flipV="1">
                <a:off x="1787851"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0" name="Line 674">
                <a:extLst>
                  <a:ext uri="{FF2B5EF4-FFF2-40B4-BE49-F238E27FC236}">
                    <a16:creationId xmlns:a16="http://schemas.microsoft.com/office/drawing/2014/main" id="{E35C7B9D-87A7-4698-ACD0-7AD3B788D91E}"/>
                  </a:ext>
                </a:extLst>
              </p:cNvPr>
              <p:cNvSpPr>
                <a:spLocks noChangeShapeType="1"/>
              </p:cNvSpPr>
              <p:nvPr/>
            </p:nvSpPr>
            <p:spPr bwMode="auto">
              <a:xfrm>
                <a:off x="1802125"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1" name="Line 675">
                <a:extLst>
                  <a:ext uri="{FF2B5EF4-FFF2-40B4-BE49-F238E27FC236}">
                    <a16:creationId xmlns:a16="http://schemas.microsoft.com/office/drawing/2014/main" id="{E483AF50-C582-4E6A-AFF5-27CAD4CC46A2}"/>
                  </a:ext>
                </a:extLst>
              </p:cNvPr>
              <p:cNvSpPr>
                <a:spLocks noChangeShapeType="1"/>
              </p:cNvSpPr>
              <p:nvPr/>
            </p:nvSpPr>
            <p:spPr bwMode="auto">
              <a:xfrm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2" name="Line 676">
                <a:extLst>
                  <a:ext uri="{FF2B5EF4-FFF2-40B4-BE49-F238E27FC236}">
                    <a16:creationId xmlns:a16="http://schemas.microsoft.com/office/drawing/2014/main" id="{22BC29B4-2AA2-4C83-A1D9-CF3E494904CA}"/>
                  </a:ext>
                </a:extLst>
              </p:cNvPr>
              <p:cNvSpPr>
                <a:spLocks noChangeShapeType="1"/>
              </p:cNvSpPr>
              <p:nvPr/>
            </p:nvSpPr>
            <p:spPr bwMode="auto">
              <a:xfrm flipH="1"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3" name="Line 677">
                <a:extLst>
                  <a:ext uri="{FF2B5EF4-FFF2-40B4-BE49-F238E27FC236}">
                    <a16:creationId xmlns:a16="http://schemas.microsoft.com/office/drawing/2014/main" id="{A002CC90-BB84-46D0-BDF0-78601EAE87A3}"/>
                  </a:ext>
                </a:extLst>
              </p:cNvPr>
              <p:cNvSpPr>
                <a:spLocks noChangeShapeType="1"/>
              </p:cNvSpPr>
              <p:nvPr/>
            </p:nvSpPr>
            <p:spPr bwMode="auto">
              <a:xfrm>
                <a:off x="1802125"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4" name="Line 678">
                <a:extLst>
                  <a:ext uri="{FF2B5EF4-FFF2-40B4-BE49-F238E27FC236}">
                    <a16:creationId xmlns:a16="http://schemas.microsoft.com/office/drawing/2014/main" id="{0106CFB6-DD56-44EA-8095-1FEF4802CAB8}"/>
                  </a:ext>
                </a:extLst>
              </p:cNvPr>
              <p:cNvSpPr>
                <a:spLocks noChangeShapeType="1"/>
              </p:cNvSpPr>
              <p:nvPr/>
            </p:nvSpPr>
            <p:spPr bwMode="auto">
              <a:xfrm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5" name="Line 679">
                <a:extLst>
                  <a:ext uri="{FF2B5EF4-FFF2-40B4-BE49-F238E27FC236}">
                    <a16:creationId xmlns:a16="http://schemas.microsoft.com/office/drawing/2014/main" id="{9450F0BE-938A-4270-A094-0496B3EB5668}"/>
                  </a:ext>
                </a:extLst>
              </p:cNvPr>
              <p:cNvSpPr>
                <a:spLocks noChangeShapeType="1"/>
              </p:cNvSpPr>
              <p:nvPr/>
            </p:nvSpPr>
            <p:spPr bwMode="auto">
              <a:xfrm flipH="1" flipV="1">
                <a:off x="1792609" y="2060589"/>
                <a:ext cx="18081"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6" name="Line 680">
                <a:extLst>
                  <a:ext uri="{FF2B5EF4-FFF2-40B4-BE49-F238E27FC236}">
                    <a16:creationId xmlns:a16="http://schemas.microsoft.com/office/drawing/2014/main" id="{37289771-9FC2-46B3-B0EA-74445DD6E119}"/>
                  </a:ext>
                </a:extLst>
              </p:cNvPr>
              <p:cNvSpPr>
                <a:spLocks noChangeShapeType="1"/>
              </p:cNvSpPr>
              <p:nvPr/>
            </p:nvSpPr>
            <p:spPr bwMode="auto">
              <a:xfrm>
                <a:off x="1836384" y="2052259"/>
                <a:ext cx="0" cy="3192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7" name="Line 681">
                <a:extLst>
                  <a:ext uri="{FF2B5EF4-FFF2-40B4-BE49-F238E27FC236}">
                    <a16:creationId xmlns:a16="http://schemas.microsoft.com/office/drawing/2014/main" id="{D4365AC4-4F02-488F-9903-D00EC7729F7C}"/>
                  </a:ext>
                </a:extLst>
              </p:cNvPr>
              <p:cNvSpPr>
                <a:spLocks noChangeShapeType="1"/>
              </p:cNvSpPr>
              <p:nvPr/>
            </p:nvSpPr>
            <p:spPr bwMode="auto">
              <a:xfrm flipV="1">
                <a:off x="1826869" y="2060589"/>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8" name="Line 682">
                <a:extLst>
                  <a:ext uri="{FF2B5EF4-FFF2-40B4-BE49-F238E27FC236}">
                    <a16:creationId xmlns:a16="http://schemas.microsoft.com/office/drawing/2014/main" id="{D9745EF6-8FA9-45F8-BA0E-C884B1AD0765}"/>
                  </a:ext>
                </a:extLst>
              </p:cNvPr>
              <p:cNvSpPr>
                <a:spLocks noChangeShapeType="1"/>
              </p:cNvSpPr>
              <p:nvPr/>
            </p:nvSpPr>
            <p:spPr bwMode="auto">
              <a:xfrm flipH="1" flipV="1">
                <a:off x="1826869" y="2060589"/>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59" name="Line 683">
                <a:extLst>
                  <a:ext uri="{FF2B5EF4-FFF2-40B4-BE49-F238E27FC236}">
                    <a16:creationId xmlns:a16="http://schemas.microsoft.com/office/drawing/2014/main" id="{6E7653E1-FEFC-4891-9672-3C4A22169D1C}"/>
                  </a:ext>
                </a:extLst>
              </p:cNvPr>
              <p:cNvSpPr>
                <a:spLocks noChangeShapeType="1"/>
              </p:cNvSpPr>
              <p:nvPr/>
            </p:nvSpPr>
            <p:spPr bwMode="auto">
              <a:xfrm>
                <a:off x="1897289" y="213138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0" name="Line 684">
                <a:extLst>
                  <a:ext uri="{FF2B5EF4-FFF2-40B4-BE49-F238E27FC236}">
                    <a16:creationId xmlns:a16="http://schemas.microsoft.com/office/drawing/2014/main" id="{AC1F1B7E-71FE-487A-B7CD-B79BD1BB208B}"/>
                  </a:ext>
                </a:extLst>
              </p:cNvPr>
              <p:cNvSpPr>
                <a:spLocks noChangeShapeType="1"/>
              </p:cNvSpPr>
              <p:nvPr/>
            </p:nvSpPr>
            <p:spPr bwMode="auto">
              <a:xfrm flipV="1">
                <a:off x="1887773" y="21383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1" name="Line 685">
                <a:extLst>
                  <a:ext uri="{FF2B5EF4-FFF2-40B4-BE49-F238E27FC236}">
                    <a16:creationId xmlns:a16="http://schemas.microsoft.com/office/drawing/2014/main" id="{EB2AE3E0-1052-4826-86EA-E001AC60C13F}"/>
                  </a:ext>
                </a:extLst>
              </p:cNvPr>
              <p:cNvSpPr>
                <a:spLocks noChangeShapeType="1"/>
              </p:cNvSpPr>
              <p:nvPr/>
            </p:nvSpPr>
            <p:spPr bwMode="auto">
              <a:xfrm flipH="1" flipV="1">
                <a:off x="1887773" y="2138328"/>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2" name="Line 686">
                <a:extLst>
                  <a:ext uri="{FF2B5EF4-FFF2-40B4-BE49-F238E27FC236}">
                    <a16:creationId xmlns:a16="http://schemas.microsoft.com/office/drawing/2014/main" id="{AE565A29-B074-4E6A-A496-E2283DE375E0}"/>
                  </a:ext>
                </a:extLst>
              </p:cNvPr>
              <p:cNvSpPr>
                <a:spLocks noChangeShapeType="1"/>
              </p:cNvSpPr>
              <p:nvPr/>
            </p:nvSpPr>
            <p:spPr bwMode="auto">
              <a:xfrm>
                <a:off x="1967710"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3" name="Line 687">
                <a:extLst>
                  <a:ext uri="{FF2B5EF4-FFF2-40B4-BE49-F238E27FC236}">
                    <a16:creationId xmlns:a16="http://schemas.microsoft.com/office/drawing/2014/main" id="{84817B90-7232-4352-BFB3-2876D2A7DDCB}"/>
                  </a:ext>
                </a:extLst>
              </p:cNvPr>
              <p:cNvSpPr>
                <a:spLocks noChangeShapeType="1"/>
              </p:cNvSpPr>
              <p:nvPr/>
            </p:nvSpPr>
            <p:spPr bwMode="auto">
              <a:xfrm flipV="1">
                <a:off x="195914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4" name="Line 688">
                <a:extLst>
                  <a:ext uri="{FF2B5EF4-FFF2-40B4-BE49-F238E27FC236}">
                    <a16:creationId xmlns:a16="http://schemas.microsoft.com/office/drawing/2014/main" id="{B18E4311-BE96-4687-A4DC-29771181CE23}"/>
                  </a:ext>
                </a:extLst>
              </p:cNvPr>
              <p:cNvSpPr>
                <a:spLocks noChangeShapeType="1"/>
              </p:cNvSpPr>
              <p:nvPr/>
            </p:nvSpPr>
            <p:spPr bwMode="auto">
              <a:xfrm flipH="1" flipV="1">
                <a:off x="195914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5" name="Line 689">
                <a:extLst>
                  <a:ext uri="{FF2B5EF4-FFF2-40B4-BE49-F238E27FC236}">
                    <a16:creationId xmlns:a16="http://schemas.microsoft.com/office/drawing/2014/main" id="{573EDD16-4274-4113-86E5-C8CA3174BC3C}"/>
                  </a:ext>
                </a:extLst>
              </p:cNvPr>
              <p:cNvSpPr>
                <a:spLocks noChangeShapeType="1"/>
              </p:cNvSpPr>
              <p:nvPr/>
            </p:nvSpPr>
            <p:spPr bwMode="auto">
              <a:xfrm>
                <a:off x="2009582"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6" name="Line 690">
                <a:extLst>
                  <a:ext uri="{FF2B5EF4-FFF2-40B4-BE49-F238E27FC236}">
                    <a16:creationId xmlns:a16="http://schemas.microsoft.com/office/drawing/2014/main" id="{8A71401B-C96D-417B-9F0E-7F5C8C2C8674}"/>
                  </a:ext>
                </a:extLst>
              </p:cNvPr>
              <p:cNvSpPr>
                <a:spLocks noChangeShapeType="1"/>
              </p:cNvSpPr>
              <p:nvPr/>
            </p:nvSpPr>
            <p:spPr bwMode="auto">
              <a:xfrm flipV="1">
                <a:off x="2001969"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7" name="Line 691">
                <a:extLst>
                  <a:ext uri="{FF2B5EF4-FFF2-40B4-BE49-F238E27FC236}">
                    <a16:creationId xmlns:a16="http://schemas.microsoft.com/office/drawing/2014/main" id="{817394A8-5466-4B18-AA26-C3A6D0CEBCB5}"/>
                  </a:ext>
                </a:extLst>
              </p:cNvPr>
              <p:cNvSpPr>
                <a:spLocks noChangeShapeType="1"/>
              </p:cNvSpPr>
              <p:nvPr/>
            </p:nvSpPr>
            <p:spPr bwMode="auto">
              <a:xfrm flipH="1" flipV="1">
                <a:off x="2001969"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8" name="Line 692">
                <a:extLst>
                  <a:ext uri="{FF2B5EF4-FFF2-40B4-BE49-F238E27FC236}">
                    <a16:creationId xmlns:a16="http://schemas.microsoft.com/office/drawing/2014/main" id="{12117A8E-8623-4485-A3D3-FB7EDCBAB3AF}"/>
                  </a:ext>
                </a:extLst>
              </p:cNvPr>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69" name="Line 693">
                <a:extLst>
                  <a:ext uri="{FF2B5EF4-FFF2-40B4-BE49-F238E27FC236}">
                    <a16:creationId xmlns:a16="http://schemas.microsoft.com/office/drawing/2014/main" id="{CA99F720-CC8C-4E7A-A942-851AF171A18E}"/>
                  </a:ext>
                </a:extLst>
              </p:cNvPr>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0" name="Line 694">
                <a:extLst>
                  <a:ext uri="{FF2B5EF4-FFF2-40B4-BE49-F238E27FC236}">
                    <a16:creationId xmlns:a16="http://schemas.microsoft.com/office/drawing/2014/main" id="{246FBEE6-0D15-4848-A834-5C665B697427}"/>
                  </a:ext>
                </a:extLst>
              </p:cNvPr>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1" name="Line 695">
                <a:extLst>
                  <a:ext uri="{FF2B5EF4-FFF2-40B4-BE49-F238E27FC236}">
                    <a16:creationId xmlns:a16="http://schemas.microsoft.com/office/drawing/2014/main" id="{10C20A16-AE51-420C-8C62-D96A79256774}"/>
                  </a:ext>
                </a:extLst>
              </p:cNvPr>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2" name="Line 696">
                <a:extLst>
                  <a:ext uri="{FF2B5EF4-FFF2-40B4-BE49-F238E27FC236}">
                    <a16:creationId xmlns:a16="http://schemas.microsoft.com/office/drawing/2014/main" id="{6BA53AF5-24B4-4461-A861-9D1ED6E808C5}"/>
                  </a:ext>
                </a:extLst>
              </p:cNvPr>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3" name="Line 697">
                <a:extLst>
                  <a:ext uri="{FF2B5EF4-FFF2-40B4-BE49-F238E27FC236}">
                    <a16:creationId xmlns:a16="http://schemas.microsoft.com/office/drawing/2014/main" id="{1E6B736D-BDC7-44DB-AB86-EA1E2172D8B2}"/>
                  </a:ext>
                </a:extLst>
              </p:cNvPr>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4" name="Line 698">
                <a:extLst>
                  <a:ext uri="{FF2B5EF4-FFF2-40B4-BE49-F238E27FC236}">
                    <a16:creationId xmlns:a16="http://schemas.microsoft.com/office/drawing/2014/main" id="{8D795156-188F-4698-9E3D-63DA5E4AE6BE}"/>
                  </a:ext>
                </a:extLst>
              </p:cNvPr>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5" name="Line 699">
                <a:extLst>
                  <a:ext uri="{FF2B5EF4-FFF2-40B4-BE49-F238E27FC236}">
                    <a16:creationId xmlns:a16="http://schemas.microsoft.com/office/drawing/2014/main" id="{7ED01809-490F-47DB-9AE2-BAE838499BA8}"/>
                  </a:ext>
                </a:extLst>
              </p:cNvPr>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6" name="Line 700">
                <a:extLst>
                  <a:ext uri="{FF2B5EF4-FFF2-40B4-BE49-F238E27FC236}">
                    <a16:creationId xmlns:a16="http://schemas.microsoft.com/office/drawing/2014/main" id="{834A593C-FEA8-49B6-BFE6-BE2B6A71F4CD}"/>
                  </a:ext>
                </a:extLst>
              </p:cNvPr>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7" name="Line 701">
                <a:extLst>
                  <a:ext uri="{FF2B5EF4-FFF2-40B4-BE49-F238E27FC236}">
                    <a16:creationId xmlns:a16="http://schemas.microsoft.com/office/drawing/2014/main" id="{FE40F15F-1EEA-4244-8FFD-ED40C5ABB315}"/>
                  </a:ext>
                </a:extLst>
              </p:cNvPr>
              <p:cNvSpPr>
                <a:spLocks noChangeShapeType="1"/>
              </p:cNvSpPr>
              <p:nvPr/>
            </p:nvSpPr>
            <p:spPr bwMode="auto">
              <a:xfrm>
                <a:off x="2032421"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8" name="Line 702">
                <a:extLst>
                  <a:ext uri="{FF2B5EF4-FFF2-40B4-BE49-F238E27FC236}">
                    <a16:creationId xmlns:a16="http://schemas.microsoft.com/office/drawing/2014/main" id="{B4F57858-49AF-470E-B55B-A6EB0F0885E0}"/>
                  </a:ext>
                </a:extLst>
              </p:cNvPr>
              <p:cNvSpPr>
                <a:spLocks noChangeShapeType="1"/>
              </p:cNvSpPr>
              <p:nvPr/>
            </p:nvSpPr>
            <p:spPr bwMode="auto">
              <a:xfrm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79" name="Line 703">
                <a:extLst>
                  <a:ext uri="{FF2B5EF4-FFF2-40B4-BE49-F238E27FC236}">
                    <a16:creationId xmlns:a16="http://schemas.microsoft.com/office/drawing/2014/main" id="{337DC0F9-64F1-4E07-BAF6-FFB0CA02AC9F}"/>
                  </a:ext>
                </a:extLst>
              </p:cNvPr>
              <p:cNvSpPr>
                <a:spLocks noChangeShapeType="1"/>
              </p:cNvSpPr>
              <p:nvPr/>
            </p:nvSpPr>
            <p:spPr bwMode="auto">
              <a:xfrm flipH="1" flipV="1">
                <a:off x="2023855" y="2164702"/>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0" name="Line 704">
                <a:extLst>
                  <a:ext uri="{FF2B5EF4-FFF2-40B4-BE49-F238E27FC236}">
                    <a16:creationId xmlns:a16="http://schemas.microsoft.com/office/drawing/2014/main" id="{7ACB4C7C-E326-4D00-B972-FC52D3303B5D}"/>
                  </a:ext>
                </a:extLst>
              </p:cNvPr>
              <p:cNvSpPr>
                <a:spLocks noChangeShapeType="1"/>
              </p:cNvSpPr>
              <p:nvPr/>
            </p:nvSpPr>
            <p:spPr bwMode="auto">
              <a:xfrm>
                <a:off x="203622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1" name="Line 705">
                <a:extLst>
                  <a:ext uri="{FF2B5EF4-FFF2-40B4-BE49-F238E27FC236}">
                    <a16:creationId xmlns:a16="http://schemas.microsoft.com/office/drawing/2014/main" id="{59F3C684-7BC7-49D7-B259-37FDD14633F4}"/>
                  </a:ext>
                </a:extLst>
              </p:cNvPr>
              <p:cNvSpPr>
                <a:spLocks noChangeShapeType="1"/>
              </p:cNvSpPr>
              <p:nvPr/>
            </p:nvSpPr>
            <p:spPr bwMode="auto">
              <a:xfrm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2" name="Line 706">
                <a:extLst>
                  <a:ext uri="{FF2B5EF4-FFF2-40B4-BE49-F238E27FC236}">
                    <a16:creationId xmlns:a16="http://schemas.microsoft.com/office/drawing/2014/main" id="{C3D01349-CCDE-4DAB-9781-BBB45A1B515D}"/>
                  </a:ext>
                </a:extLst>
              </p:cNvPr>
              <p:cNvSpPr>
                <a:spLocks noChangeShapeType="1"/>
              </p:cNvSpPr>
              <p:nvPr/>
            </p:nvSpPr>
            <p:spPr bwMode="auto">
              <a:xfrm flipH="1"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3" name="Line 707">
                <a:extLst>
                  <a:ext uri="{FF2B5EF4-FFF2-40B4-BE49-F238E27FC236}">
                    <a16:creationId xmlns:a16="http://schemas.microsoft.com/office/drawing/2014/main" id="{9A0B8C19-5F09-4E52-B0FA-4201E9A3D0F6}"/>
                  </a:ext>
                </a:extLst>
              </p:cNvPr>
              <p:cNvSpPr>
                <a:spLocks noChangeShapeType="1"/>
              </p:cNvSpPr>
              <p:nvPr/>
            </p:nvSpPr>
            <p:spPr bwMode="auto">
              <a:xfrm>
                <a:off x="203622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4" name="Line 708">
                <a:extLst>
                  <a:ext uri="{FF2B5EF4-FFF2-40B4-BE49-F238E27FC236}">
                    <a16:creationId xmlns:a16="http://schemas.microsoft.com/office/drawing/2014/main" id="{DDDC3EDB-BFCB-492C-88A1-7CB84CA40043}"/>
                  </a:ext>
                </a:extLst>
              </p:cNvPr>
              <p:cNvSpPr>
                <a:spLocks noChangeShapeType="1"/>
              </p:cNvSpPr>
              <p:nvPr/>
            </p:nvSpPr>
            <p:spPr bwMode="auto">
              <a:xfrm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5" name="Line 709">
                <a:extLst>
                  <a:ext uri="{FF2B5EF4-FFF2-40B4-BE49-F238E27FC236}">
                    <a16:creationId xmlns:a16="http://schemas.microsoft.com/office/drawing/2014/main" id="{8394D4E8-44B3-40A9-9BC2-8F5D0A45E0DE}"/>
                  </a:ext>
                </a:extLst>
              </p:cNvPr>
              <p:cNvSpPr>
                <a:spLocks noChangeShapeType="1"/>
              </p:cNvSpPr>
              <p:nvPr/>
            </p:nvSpPr>
            <p:spPr bwMode="auto">
              <a:xfrm flipH="1"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6" name="Line 710">
                <a:extLst>
                  <a:ext uri="{FF2B5EF4-FFF2-40B4-BE49-F238E27FC236}">
                    <a16:creationId xmlns:a16="http://schemas.microsoft.com/office/drawing/2014/main" id="{FEFF9A4D-987D-4984-9AC2-7C987D636088}"/>
                  </a:ext>
                </a:extLst>
              </p:cNvPr>
              <p:cNvSpPr>
                <a:spLocks noChangeShapeType="1"/>
              </p:cNvSpPr>
              <p:nvPr/>
            </p:nvSpPr>
            <p:spPr bwMode="auto">
              <a:xfrm>
                <a:off x="203622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7" name="Line 711">
                <a:extLst>
                  <a:ext uri="{FF2B5EF4-FFF2-40B4-BE49-F238E27FC236}">
                    <a16:creationId xmlns:a16="http://schemas.microsoft.com/office/drawing/2014/main" id="{F636DB40-2DC0-41D5-AB7B-3A01F873E2AA}"/>
                  </a:ext>
                </a:extLst>
              </p:cNvPr>
              <p:cNvSpPr>
                <a:spLocks noChangeShapeType="1"/>
              </p:cNvSpPr>
              <p:nvPr/>
            </p:nvSpPr>
            <p:spPr bwMode="auto">
              <a:xfrm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8" name="Line 712">
                <a:extLst>
                  <a:ext uri="{FF2B5EF4-FFF2-40B4-BE49-F238E27FC236}">
                    <a16:creationId xmlns:a16="http://schemas.microsoft.com/office/drawing/2014/main" id="{2DD7C1A0-9C50-4932-BC4F-A864DA6581F0}"/>
                  </a:ext>
                </a:extLst>
              </p:cNvPr>
              <p:cNvSpPr>
                <a:spLocks noChangeShapeType="1"/>
              </p:cNvSpPr>
              <p:nvPr/>
            </p:nvSpPr>
            <p:spPr bwMode="auto">
              <a:xfrm flipH="1" flipV="1">
                <a:off x="2027662" y="2164702"/>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89" name="Line 713">
                <a:extLst>
                  <a:ext uri="{FF2B5EF4-FFF2-40B4-BE49-F238E27FC236}">
                    <a16:creationId xmlns:a16="http://schemas.microsoft.com/office/drawing/2014/main" id="{801389B3-A44A-4441-8EAD-8313FA01703A}"/>
                  </a:ext>
                </a:extLst>
              </p:cNvPr>
              <p:cNvSpPr>
                <a:spLocks noChangeShapeType="1"/>
              </p:cNvSpPr>
              <p:nvPr/>
            </p:nvSpPr>
            <p:spPr bwMode="auto">
              <a:xfrm>
                <a:off x="204193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0" name="Line 714">
                <a:extLst>
                  <a:ext uri="{FF2B5EF4-FFF2-40B4-BE49-F238E27FC236}">
                    <a16:creationId xmlns:a16="http://schemas.microsoft.com/office/drawing/2014/main" id="{112ADF27-BE07-4BEB-8363-FF9AE430CA05}"/>
                  </a:ext>
                </a:extLst>
              </p:cNvPr>
              <p:cNvSpPr>
                <a:spLocks noChangeShapeType="1"/>
              </p:cNvSpPr>
              <p:nvPr/>
            </p:nvSpPr>
            <p:spPr bwMode="auto">
              <a:xfrm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1" name="Line 715">
                <a:extLst>
                  <a:ext uri="{FF2B5EF4-FFF2-40B4-BE49-F238E27FC236}">
                    <a16:creationId xmlns:a16="http://schemas.microsoft.com/office/drawing/2014/main" id="{A99FF38A-3471-4E78-9F03-E06F1DE42C3D}"/>
                  </a:ext>
                </a:extLst>
              </p:cNvPr>
              <p:cNvSpPr>
                <a:spLocks noChangeShapeType="1"/>
              </p:cNvSpPr>
              <p:nvPr/>
            </p:nvSpPr>
            <p:spPr bwMode="auto">
              <a:xfrm flipH="1"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2" name="Line 716">
                <a:extLst>
                  <a:ext uri="{FF2B5EF4-FFF2-40B4-BE49-F238E27FC236}">
                    <a16:creationId xmlns:a16="http://schemas.microsoft.com/office/drawing/2014/main" id="{3A292ECC-531E-4208-B811-C02F1580AB8E}"/>
                  </a:ext>
                </a:extLst>
              </p:cNvPr>
              <p:cNvSpPr>
                <a:spLocks noChangeShapeType="1"/>
              </p:cNvSpPr>
              <p:nvPr/>
            </p:nvSpPr>
            <p:spPr bwMode="auto">
              <a:xfrm>
                <a:off x="2041937" y="215637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3" name="Line 717">
                <a:extLst>
                  <a:ext uri="{FF2B5EF4-FFF2-40B4-BE49-F238E27FC236}">
                    <a16:creationId xmlns:a16="http://schemas.microsoft.com/office/drawing/2014/main" id="{0B60A074-7C56-48FA-BD32-1332CCA21FC5}"/>
                  </a:ext>
                </a:extLst>
              </p:cNvPr>
              <p:cNvSpPr>
                <a:spLocks noChangeShapeType="1"/>
              </p:cNvSpPr>
              <p:nvPr/>
            </p:nvSpPr>
            <p:spPr bwMode="auto">
              <a:xfrm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4" name="Line 718">
                <a:extLst>
                  <a:ext uri="{FF2B5EF4-FFF2-40B4-BE49-F238E27FC236}">
                    <a16:creationId xmlns:a16="http://schemas.microsoft.com/office/drawing/2014/main" id="{CD8DE599-B3DB-4227-9588-60009C440EC6}"/>
                  </a:ext>
                </a:extLst>
              </p:cNvPr>
              <p:cNvSpPr>
                <a:spLocks noChangeShapeType="1"/>
              </p:cNvSpPr>
              <p:nvPr/>
            </p:nvSpPr>
            <p:spPr bwMode="auto">
              <a:xfrm flipH="1" flipV="1">
                <a:off x="2032421" y="2164702"/>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5" name="Line 719">
                <a:extLst>
                  <a:ext uri="{FF2B5EF4-FFF2-40B4-BE49-F238E27FC236}">
                    <a16:creationId xmlns:a16="http://schemas.microsoft.com/office/drawing/2014/main" id="{198BC280-7B57-457B-A4A3-430E3A2D29D4}"/>
                  </a:ext>
                </a:extLst>
              </p:cNvPr>
              <p:cNvSpPr>
                <a:spLocks noChangeShapeType="1"/>
              </p:cNvSpPr>
              <p:nvPr/>
            </p:nvSpPr>
            <p:spPr bwMode="auto">
              <a:xfrm>
                <a:off x="205145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6" name="Line 720">
                <a:extLst>
                  <a:ext uri="{FF2B5EF4-FFF2-40B4-BE49-F238E27FC236}">
                    <a16:creationId xmlns:a16="http://schemas.microsoft.com/office/drawing/2014/main" id="{06FF36B0-3B36-403A-BBBA-C04F8A923C7B}"/>
                  </a:ext>
                </a:extLst>
              </p:cNvPr>
              <p:cNvSpPr>
                <a:spLocks noChangeShapeType="1"/>
              </p:cNvSpPr>
              <p:nvPr/>
            </p:nvSpPr>
            <p:spPr bwMode="auto">
              <a:xfrm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7" name="Line 721">
                <a:extLst>
                  <a:ext uri="{FF2B5EF4-FFF2-40B4-BE49-F238E27FC236}">
                    <a16:creationId xmlns:a16="http://schemas.microsoft.com/office/drawing/2014/main" id="{DE46E547-6FD9-49E0-B9A7-F478D51B8A33}"/>
                  </a:ext>
                </a:extLst>
              </p:cNvPr>
              <p:cNvSpPr>
                <a:spLocks noChangeShapeType="1"/>
              </p:cNvSpPr>
              <p:nvPr/>
            </p:nvSpPr>
            <p:spPr bwMode="auto">
              <a:xfrm flipH="1"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8" name="Line 722">
                <a:extLst>
                  <a:ext uri="{FF2B5EF4-FFF2-40B4-BE49-F238E27FC236}">
                    <a16:creationId xmlns:a16="http://schemas.microsoft.com/office/drawing/2014/main" id="{31FDF3AA-DFD4-4205-9B71-273B7D355270}"/>
                  </a:ext>
                </a:extLst>
              </p:cNvPr>
              <p:cNvSpPr>
                <a:spLocks noChangeShapeType="1"/>
              </p:cNvSpPr>
              <p:nvPr/>
            </p:nvSpPr>
            <p:spPr bwMode="auto">
              <a:xfrm>
                <a:off x="205145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899" name="Line 723">
                <a:extLst>
                  <a:ext uri="{FF2B5EF4-FFF2-40B4-BE49-F238E27FC236}">
                    <a16:creationId xmlns:a16="http://schemas.microsoft.com/office/drawing/2014/main" id="{75BFF309-6178-4F31-A9ED-94AC7A66085F}"/>
                  </a:ext>
                </a:extLst>
              </p:cNvPr>
              <p:cNvSpPr>
                <a:spLocks noChangeShapeType="1"/>
              </p:cNvSpPr>
              <p:nvPr/>
            </p:nvSpPr>
            <p:spPr bwMode="auto">
              <a:xfrm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0" name="Line 724">
                <a:extLst>
                  <a:ext uri="{FF2B5EF4-FFF2-40B4-BE49-F238E27FC236}">
                    <a16:creationId xmlns:a16="http://schemas.microsoft.com/office/drawing/2014/main" id="{A8B6F8D1-5CB7-455B-81F5-5D04EF610E65}"/>
                  </a:ext>
                </a:extLst>
              </p:cNvPr>
              <p:cNvSpPr>
                <a:spLocks noChangeShapeType="1"/>
              </p:cNvSpPr>
              <p:nvPr/>
            </p:nvSpPr>
            <p:spPr bwMode="auto">
              <a:xfrm flipH="1"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1" name="Line 725">
                <a:extLst>
                  <a:ext uri="{FF2B5EF4-FFF2-40B4-BE49-F238E27FC236}">
                    <a16:creationId xmlns:a16="http://schemas.microsoft.com/office/drawing/2014/main" id="{E4FDF176-6926-444C-BA52-560D567645C4}"/>
                  </a:ext>
                </a:extLst>
              </p:cNvPr>
              <p:cNvSpPr>
                <a:spLocks noChangeShapeType="1"/>
              </p:cNvSpPr>
              <p:nvPr/>
            </p:nvSpPr>
            <p:spPr bwMode="auto">
              <a:xfrm>
                <a:off x="205145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2" name="Line 726">
                <a:extLst>
                  <a:ext uri="{FF2B5EF4-FFF2-40B4-BE49-F238E27FC236}">
                    <a16:creationId xmlns:a16="http://schemas.microsoft.com/office/drawing/2014/main" id="{A6915865-3FC5-429A-AF3D-8EBA89B07FFD}"/>
                  </a:ext>
                </a:extLst>
              </p:cNvPr>
              <p:cNvSpPr>
                <a:spLocks noChangeShapeType="1"/>
              </p:cNvSpPr>
              <p:nvPr/>
            </p:nvSpPr>
            <p:spPr bwMode="auto">
              <a:xfrm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3" name="Line 727">
                <a:extLst>
                  <a:ext uri="{FF2B5EF4-FFF2-40B4-BE49-F238E27FC236}">
                    <a16:creationId xmlns:a16="http://schemas.microsoft.com/office/drawing/2014/main" id="{2884A680-09F4-451C-89F1-2A5A2C0EFF38}"/>
                  </a:ext>
                </a:extLst>
              </p:cNvPr>
              <p:cNvSpPr>
                <a:spLocks noChangeShapeType="1"/>
              </p:cNvSpPr>
              <p:nvPr/>
            </p:nvSpPr>
            <p:spPr bwMode="auto">
              <a:xfrm flipH="1" flipV="1">
                <a:off x="2042888"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4" name="Line 728">
                <a:extLst>
                  <a:ext uri="{FF2B5EF4-FFF2-40B4-BE49-F238E27FC236}">
                    <a16:creationId xmlns:a16="http://schemas.microsoft.com/office/drawing/2014/main" id="{9D7F106B-D871-4766-8883-D2DD3EA5984A}"/>
                  </a:ext>
                </a:extLst>
              </p:cNvPr>
              <p:cNvSpPr>
                <a:spLocks noChangeShapeType="1"/>
              </p:cNvSpPr>
              <p:nvPr/>
            </p:nvSpPr>
            <p:spPr bwMode="auto">
              <a:xfrm>
                <a:off x="205716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5" name="Line 729">
                <a:extLst>
                  <a:ext uri="{FF2B5EF4-FFF2-40B4-BE49-F238E27FC236}">
                    <a16:creationId xmlns:a16="http://schemas.microsoft.com/office/drawing/2014/main" id="{3A377FF2-EE8E-4A7F-9328-547503C98B4E}"/>
                  </a:ext>
                </a:extLst>
              </p:cNvPr>
              <p:cNvSpPr>
                <a:spLocks noChangeShapeType="1"/>
              </p:cNvSpPr>
              <p:nvPr/>
            </p:nvSpPr>
            <p:spPr bwMode="auto">
              <a:xfrm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6" name="Line 730">
                <a:extLst>
                  <a:ext uri="{FF2B5EF4-FFF2-40B4-BE49-F238E27FC236}">
                    <a16:creationId xmlns:a16="http://schemas.microsoft.com/office/drawing/2014/main" id="{1EB64783-72B2-426C-99B5-58F0A62DA173}"/>
                  </a:ext>
                </a:extLst>
              </p:cNvPr>
              <p:cNvSpPr>
                <a:spLocks noChangeShapeType="1"/>
              </p:cNvSpPr>
              <p:nvPr/>
            </p:nvSpPr>
            <p:spPr bwMode="auto">
              <a:xfrm flipH="1"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7" name="Line 731">
                <a:extLst>
                  <a:ext uri="{FF2B5EF4-FFF2-40B4-BE49-F238E27FC236}">
                    <a16:creationId xmlns:a16="http://schemas.microsoft.com/office/drawing/2014/main" id="{3ED7520B-0EA4-43C2-A1A5-B0C9036A1F3A}"/>
                  </a:ext>
                </a:extLst>
              </p:cNvPr>
              <p:cNvSpPr>
                <a:spLocks noChangeShapeType="1"/>
              </p:cNvSpPr>
              <p:nvPr/>
            </p:nvSpPr>
            <p:spPr bwMode="auto">
              <a:xfrm>
                <a:off x="205716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8" name="Line 732">
                <a:extLst>
                  <a:ext uri="{FF2B5EF4-FFF2-40B4-BE49-F238E27FC236}">
                    <a16:creationId xmlns:a16="http://schemas.microsoft.com/office/drawing/2014/main" id="{073A702C-C1D1-446E-ADA9-4653CC7E7CEA}"/>
                  </a:ext>
                </a:extLst>
              </p:cNvPr>
              <p:cNvSpPr>
                <a:spLocks noChangeShapeType="1"/>
              </p:cNvSpPr>
              <p:nvPr/>
            </p:nvSpPr>
            <p:spPr bwMode="auto">
              <a:xfrm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09" name="Line 733">
                <a:extLst>
                  <a:ext uri="{FF2B5EF4-FFF2-40B4-BE49-F238E27FC236}">
                    <a16:creationId xmlns:a16="http://schemas.microsoft.com/office/drawing/2014/main" id="{85507C14-60B7-4DD8-807B-72689AC4F04C}"/>
                  </a:ext>
                </a:extLst>
              </p:cNvPr>
              <p:cNvSpPr>
                <a:spLocks noChangeShapeType="1"/>
              </p:cNvSpPr>
              <p:nvPr/>
            </p:nvSpPr>
            <p:spPr bwMode="auto">
              <a:xfrm flipH="1" flipV="1">
                <a:off x="2047647"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0" name="Line 734">
                <a:extLst>
                  <a:ext uri="{FF2B5EF4-FFF2-40B4-BE49-F238E27FC236}">
                    <a16:creationId xmlns:a16="http://schemas.microsoft.com/office/drawing/2014/main" id="{E6CA8006-2576-480A-B49B-40543BD19D56}"/>
                  </a:ext>
                </a:extLst>
              </p:cNvPr>
              <p:cNvSpPr>
                <a:spLocks noChangeShapeType="1"/>
              </p:cNvSpPr>
              <p:nvPr/>
            </p:nvSpPr>
            <p:spPr bwMode="auto">
              <a:xfrm>
                <a:off x="2059066"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1" name="Line 735">
                <a:extLst>
                  <a:ext uri="{FF2B5EF4-FFF2-40B4-BE49-F238E27FC236}">
                    <a16:creationId xmlns:a16="http://schemas.microsoft.com/office/drawing/2014/main" id="{3A5FA1C9-8798-4CDA-B492-26237F0658B3}"/>
                  </a:ext>
                </a:extLst>
              </p:cNvPr>
              <p:cNvSpPr>
                <a:spLocks noChangeShapeType="1"/>
              </p:cNvSpPr>
              <p:nvPr/>
            </p:nvSpPr>
            <p:spPr bwMode="auto">
              <a:xfrm flipV="1">
                <a:off x="205145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2" name="Line 736">
                <a:extLst>
                  <a:ext uri="{FF2B5EF4-FFF2-40B4-BE49-F238E27FC236}">
                    <a16:creationId xmlns:a16="http://schemas.microsoft.com/office/drawing/2014/main" id="{0D048B43-2394-4F92-AFEB-B676070094B2}"/>
                  </a:ext>
                </a:extLst>
              </p:cNvPr>
              <p:cNvSpPr>
                <a:spLocks noChangeShapeType="1"/>
              </p:cNvSpPr>
              <p:nvPr/>
            </p:nvSpPr>
            <p:spPr bwMode="auto">
              <a:xfrm flipH="1" flipV="1">
                <a:off x="205145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3" name="Line 737">
                <a:extLst>
                  <a:ext uri="{FF2B5EF4-FFF2-40B4-BE49-F238E27FC236}">
                    <a16:creationId xmlns:a16="http://schemas.microsoft.com/office/drawing/2014/main" id="{25406E04-8AF2-4971-AC54-D1C5B8FDF7C9}"/>
                  </a:ext>
                </a:extLst>
              </p:cNvPr>
              <p:cNvSpPr>
                <a:spLocks noChangeShapeType="1"/>
              </p:cNvSpPr>
              <p:nvPr/>
            </p:nvSpPr>
            <p:spPr bwMode="auto">
              <a:xfrm>
                <a:off x="206287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4" name="Line 738">
                <a:extLst>
                  <a:ext uri="{FF2B5EF4-FFF2-40B4-BE49-F238E27FC236}">
                    <a16:creationId xmlns:a16="http://schemas.microsoft.com/office/drawing/2014/main" id="{15BA07BF-17DD-41FD-A00E-4122ED01EC00}"/>
                  </a:ext>
                </a:extLst>
              </p:cNvPr>
              <p:cNvSpPr>
                <a:spLocks noChangeShapeType="1"/>
              </p:cNvSpPr>
              <p:nvPr/>
            </p:nvSpPr>
            <p:spPr bwMode="auto">
              <a:xfrm flipV="1">
                <a:off x="2054309" y="2199407"/>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5" name="Line 739">
                <a:extLst>
                  <a:ext uri="{FF2B5EF4-FFF2-40B4-BE49-F238E27FC236}">
                    <a16:creationId xmlns:a16="http://schemas.microsoft.com/office/drawing/2014/main" id="{32EE52E3-9759-4CED-9BD6-DBC57E740E19}"/>
                  </a:ext>
                </a:extLst>
              </p:cNvPr>
              <p:cNvSpPr>
                <a:spLocks noChangeShapeType="1"/>
              </p:cNvSpPr>
              <p:nvPr/>
            </p:nvSpPr>
            <p:spPr bwMode="auto">
              <a:xfrm flipH="1" flipV="1">
                <a:off x="2054309" y="2199407"/>
                <a:ext cx="18081"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6" name="Line 740">
                <a:extLst>
                  <a:ext uri="{FF2B5EF4-FFF2-40B4-BE49-F238E27FC236}">
                    <a16:creationId xmlns:a16="http://schemas.microsoft.com/office/drawing/2014/main" id="{96FC5EB0-4332-4323-B3C3-3AEAC134A2C5}"/>
                  </a:ext>
                </a:extLst>
              </p:cNvPr>
              <p:cNvSpPr>
                <a:spLocks noChangeShapeType="1"/>
              </p:cNvSpPr>
              <p:nvPr/>
            </p:nvSpPr>
            <p:spPr bwMode="auto">
              <a:xfrm>
                <a:off x="2099987"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7" name="Line 741">
                <a:extLst>
                  <a:ext uri="{FF2B5EF4-FFF2-40B4-BE49-F238E27FC236}">
                    <a16:creationId xmlns:a16="http://schemas.microsoft.com/office/drawing/2014/main" id="{409F206E-7366-43CC-9D9F-0D6EC7E734BA}"/>
                  </a:ext>
                </a:extLst>
              </p:cNvPr>
              <p:cNvSpPr>
                <a:spLocks noChangeShapeType="1"/>
              </p:cNvSpPr>
              <p:nvPr/>
            </p:nvSpPr>
            <p:spPr bwMode="auto">
              <a:xfrm flipV="1">
                <a:off x="2092374"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8" name="Line 742">
                <a:extLst>
                  <a:ext uri="{FF2B5EF4-FFF2-40B4-BE49-F238E27FC236}">
                    <a16:creationId xmlns:a16="http://schemas.microsoft.com/office/drawing/2014/main" id="{449A4216-647A-4110-95D4-036C0AD2B64F}"/>
                  </a:ext>
                </a:extLst>
              </p:cNvPr>
              <p:cNvSpPr>
                <a:spLocks noChangeShapeType="1"/>
              </p:cNvSpPr>
              <p:nvPr/>
            </p:nvSpPr>
            <p:spPr bwMode="auto">
              <a:xfrm flipH="1" flipV="1">
                <a:off x="2092374"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19" name="Line 743">
                <a:extLst>
                  <a:ext uri="{FF2B5EF4-FFF2-40B4-BE49-F238E27FC236}">
                    <a16:creationId xmlns:a16="http://schemas.microsoft.com/office/drawing/2014/main" id="{25289F35-4008-4847-8364-4BAA8DBF20CE}"/>
                  </a:ext>
                </a:extLst>
              </p:cNvPr>
              <p:cNvSpPr>
                <a:spLocks noChangeShapeType="1"/>
              </p:cNvSpPr>
              <p:nvPr/>
            </p:nvSpPr>
            <p:spPr bwMode="auto">
              <a:xfrm>
                <a:off x="2245587"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0" name="Line 744">
                <a:extLst>
                  <a:ext uri="{FF2B5EF4-FFF2-40B4-BE49-F238E27FC236}">
                    <a16:creationId xmlns:a16="http://schemas.microsoft.com/office/drawing/2014/main" id="{9DEB1C5A-6258-457A-AE2E-2E98481B0B0F}"/>
                  </a:ext>
                </a:extLst>
              </p:cNvPr>
              <p:cNvSpPr>
                <a:spLocks noChangeShapeType="1"/>
              </p:cNvSpPr>
              <p:nvPr/>
            </p:nvSpPr>
            <p:spPr bwMode="auto">
              <a:xfrm flipV="1">
                <a:off x="2237974"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1" name="Line 745">
                <a:extLst>
                  <a:ext uri="{FF2B5EF4-FFF2-40B4-BE49-F238E27FC236}">
                    <a16:creationId xmlns:a16="http://schemas.microsoft.com/office/drawing/2014/main" id="{34003FC4-1BC6-4612-A2D4-F08A22FEC52D}"/>
                  </a:ext>
                </a:extLst>
              </p:cNvPr>
              <p:cNvSpPr>
                <a:spLocks noChangeShapeType="1"/>
              </p:cNvSpPr>
              <p:nvPr/>
            </p:nvSpPr>
            <p:spPr bwMode="auto">
              <a:xfrm flipH="1" flipV="1">
                <a:off x="2237974"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2" name="Line 746">
                <a:extLst>
                  <a:ext uri="{FF2B5EF4-FFF2-40B4-BE49-F238E27FC236}">
                    <a16:creationId xmlns:a16="http://schemas.microsoft.com/office/drawing/2014/main" id="{825B4A36-8BE4-4747-843D-27FEC09BBA77}"/>
                  </a:ext>
                </a:extLst>
              </p:cNvPr>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3" name="Line 747">
                <a:extLst>
                  <a:ext uri="{FF2B5EF4-FFF2-40B4-BE49-F238E27FC236}">
                    <a16:creationId xmlns:a16="http://schemas.microsoft.com/office/drawing/2014/main" id="{7F947454-9CF4-47B1-AB80-EE4C44C28F09}"/>
                  </a:ext>
                </a:extLst>
              </p:cNvPr>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4" name="Line 748">
                <a:extLst>
                  <a:ext uri="{FF2B5EF4-FFF2-40B4-BE49-F238E27FC236}">
                    <a16:creationId xmlns:a16="http://schemas.microsoft.com/office/drawing/2014/main" id="{D87D2A77-A933-4F67-9AD9-E16302F43F6C}"/>
                  </a:ext>
                </a:extLst>
              </p:cNvPr>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5" name="Line 749">
                <a:extLst>
                  <a:ext uri="{FF2B5EF4-FFF2-40B4-BE49-F238E27FC236}">
                    <a16:creationId xmlns:a16="http://schemas.microsoft.com/office/drawing/2014/main" id="{901FC60D-22ED-4A59-9F14-B37523E1933E}"/>
                  </a:ext>
                </a:extLst>
              </p:cNvPr>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6" name="Line 750">
                <a:extLst>
                  <a:ext uri="{FF2B5EF4-FFF2-40B4-BE49-F238E27FC236}">
                    <a16:creationId xmlns:a16="http://schemas.microsoft.com/office/drawing/2014/main" id="{722E0407-7A18-4B74-A5A5-079F65E7D8D0}"/>
                  </a:ext>
                </a:extLst>
              </p:cNvPr>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7" name="Line 751">
                <a:extLst>
                  <a:ext uri="{FF2B5EF4-FFF2-40B4-BE49-F238E27FC236}">
                    <a16:creationId xmlns:a16="http://schemas.microsoft.com/office/drawing/2014/main" id="{D9B77B06-1EAC-4C78-9AEF-3334A13D17DD}"/>
                  </a:ext>
                </a:extLst>
              </p:cNvPr>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8" name="Line 752">
                <a:extLst>
                  <a:ext uri="{FF2B5EF4-FFF2-40B4-BE49-F238E27FC236}">
                    <a16:creationId xmlns:a16="http://schemas.microsoft.com/office/drawing/2014/main" id="{748F6B97-D1B2-435D-B3DA-54331366E2F6}"/>
                  </a:ext>
                </a:extLst>
              </p:cNvPr>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29" name="Line 753">
                <a:extLst>
                  <a:ext uri="{FF2B5EF4-FFF2-40B4-BE49-F238E27FC236}">
                    <a16:creationId xmlns:a16="http://schemas.microsoft.com/office/drawing/2014/main" id="{40CC2C10-D520-46A3-993C-84B36D8CD04C}"/>
                  </a:ext>
                </a:extLst>
              </p:cNvPr>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0" name="Line 754">
                <a:extLst>
                  <a:ext uri="{FF2B5EF4-FFF2-40B4-BE49-F238E27FC236}">
                    <a16:creationId xmlns:a16="http://schemas.microsoft.com/office/drawing/2014/main" id="{864C8493-93B9-4E0A-A6E2-703A4EDE531F}"/>
                  </a:ext>
                </a:extLst>
              </p:cNvPr>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1" name="Line 755">
                <a:extLst>
                  <a:ext uri="{FF2B5EF4-FFF2-40B4-BE49-F238E27FC236}">
                    <a16:creationId xmlns:a16="http://schemas.microsoft.com/office/drawing/2014/main" id="{D484EC0F-CD82-4A03-87F8-C437F539CDD9}"/>
                  </a:ext>
                </a:extLst>
              </p:cNvPr>
              <p:cNvSpPr>
                <a:spLocks noChangeShapeType="1"/>
              </p:cNvSpPr>
              <p:nvPr/>
            </p:nvSpPr>
            <p:spPr bwMode="auto">
              <a:xfrm>
                <a:off x="2290313"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2" name="Line 756">
                <a:extLst>
                  <a:ext uri="{FF2B5EF4-FFF2-40B4-BE49-F238E27FC236}">
                    <a16:creationId xmlns:a16="http://schemas.microsoft.com/office/drawing/2014/main" id="{898F7C67-ADFF-47FA-A30A-AB51A4551CF9}"/>
                  </a:ext>
                </a:extLst>
              </p:cNvPr>
              <p:cNvSpPr>
                <a:spLocks noChangeShapeType="1"/>
              </p:cNvSpPr>
              <p:nvPr/>
            </p:nvSpPr>
            <p:spPr bwMode="auto">
              <a:xfrm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3" name="Line 757">
                <a:extLst>
                  <a:ext uri="{FF2B5EF4-FFF2-40B4-BE49-F238E27FC236}">
                    <a16:creationId xmlns:a16="http://schemas.microsoft.com/office/drawing/2014/main" id="{A517995F-C39F-487E-B5C9-E697C37AAC08}"/>
                  </a:ext>
                </a:extLst>
              </p:cNvPr>
              <p:cNvSpPr>
                <a:spLocks noChangeShapeType="1"/>
              </p:cNvSpPr>
              <p:nvPr/>
            </p:nvSpPr>
            <p:spPr bwMode="auto">
              <a:xfrm flipH="1" flipV="1">
                <a:off x="2282700" y="2199407"/>
                <a:ext cx="16178"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4" name="Line 758">
                <a:extLst>
                  <a:ext uri="{FF2B5EF4-FFF2-40B4-BE49-F238E27FC236}">
                    <a16:creationId xmlns:a16="http://schemas.microsoft.com/office/drawing/2014/main" id="{1A730C65-58AC-4F11-8B11-F2CA49517496}"/>
                  </a:ext>
                </a:extLst>
              </p:cNvPr>
              <p:cNvSpPr>
                <a:spLocks noChangeShapeType="1"/>
              </p:cNvSpPr>
              <p:nvPr/>
            </p:nvSpPr>
            <p:spPr bwMode="auto">
              <a:xfrm>
                <a:off x="2298878" y="2192466"/>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5" name="Line 759">
                <a:extLst>
                  <a:ext uri="{FF2B5EF4-FFF2-40B4-BE49-F238E27FC236}">
                    <a16:creationId xmlns:a16="http://schemas.microsoft.com/office/drawing/2014/main" id="{C8C46E66-0205-4F55-A10C-DD87CC7A4431}"/>
                  </a:ext>
                </a:extLst>
              </p:cNvPr>
              <p:cNvSpPr>
                <a:spLocks noChangeShapeType="1"/>
              </p:cNvSpPr>
              <p:nvPr/>
            </p:nvSpPr>
            <p:spPr bwMode="auto">
              <a:xfrm flipV="1">
                <a:off x="229031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6" name="Line 760">
                <a:extLst>
                  <a:ext uri="{FF2B5EF4-FFF2-40B4-BE49-F238E27FC236}">
                    <a16:creationId xmlns:a16="http://schemas.microsoft.com/office/drawing/2014/main" id="{8E8F6978-1A62-430E-B786-17A1D586CAD3}"/>
                  </a:ext>
                </a:extLst>
              </p:cNvPr>
              <p:cNvSpPr>
                <a:spLocks noChangeShapeType="1"/>
              </p:cNvSpPr>
              <p:nvPr/>
            </p:nvSpPr>
            <p:spPr bwMode="auto">
              <a:xfrm flipH="1" flipV="1">
                <a:off x="2290313" y="2199407"/>
                <a:ext cx="17130" cy="1665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7" name="Line 761">
                <a:extLst>
                  <a:ext uri="{FF2B5EF4-FFF2-40B4-BE49-F238E27FC236}">
                    <a16:creationId xmlns:a16="http://schemas.microsoft.com/office/drawing/2014/main" id="{39347199-3F1E-43F4-9201-FC658ED5663D}"/>
                  </a:ext>
                </a:extLst>
              </p:cNvPr>
              <p:cNvSpPr>
                <a:spLocks noChangeShapeType="1"/>
              </p:cNvSpPr>
              <p:nvPr/>
            </p:nvSpPr>
            <p:spPr bwMode="auto">
              <a:xfrm>
                <a:off x="2305539"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8" name="Line 762">
                <a:extLst>
                  <a:ext uri="{FF2B5EF4-FFF2-40B4-BE49-F238E27FC236}">
                    <a16:creationId xmlns:a16="http://schemas.microsoft.com/office/drawing/2014/main" id="{5CD22CA9-82E9-4298-82CA-3DB7DE1718CD}"/>
                  </a:ext>
                </a:extLst>
              </p:cNvPr>
              <p:cNvSpPr>
                <a:spLocks noChangeShapeType="1"/>
              </p:cNvSpPr>
              <p:nvPr/>
            </p:nvSpPr>
            <p:spPr bwMode="auto">
              <a:xfrm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39" name="Line 763">
                <a:extLst>
                  <a:ext uri="{FF2B5EF4-FFF2-40B4-BE49-F238E27FC236}">
                    <a16:creationId xmlns:a16="http://schemas.microsoft.com/office/drawing/2014/main" id="{B7DD8234-4FE2-4106-BA5C-6EC08AAED4A1}"/>
                  </a:ext>
                </a:extLst>
              </p:cNvPr>
              <p:cNvSpPr>
                <a:spLocks noChangeShapeType="1"/>
              </p:cNvSpPr>
              <p:nvPr/>
            </p:nvSpPr>
            <p:spPr bwMode="auto">
              <a:xfrm flipH="1"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0" name="Line 764">
                <a:extLst>
                  <a:ext uri="{FF2B5EF4-FFF2-40B4-BE49-F238E27FC236}">
                    <a16:creationId xmlns:a16="http://schemas.microsoft.com/office/drawing/2014/main" id="{6DA4DE15-BE42-4404-95F5-ADF116716298}"/>
                  </a:ext>
                </a:extLst>
              </p:cNvPr>
              <p:cNvSpPr>
                <a:spLocks noChangeShapeType="1"/>
              </p:cNvSpPr>
              <p:nvPr/>
            </p:nvSpPr>
            <p:spPr bwMode="auto">
              <a:xfrm>
                <a:off x="2305539"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1" name="Line 765">
                <a:extLst>
                  <a:ext uri="{FF2B5EF4-FFF2-40B4-BE49-F238E27FC236}">
                    <a16:creationId xmlns:a16="http://schemas.microsoft.com/office/drawing/2014/main" id="{2C335F92-8EE1-4DD6-A115-13B00EBBB66A}"/>
                  </a:ext>
                </a:extLst>
              </p:cNvPr>
              <p:cNvSpPr>
                <a:spLocks noChangeShapeType="1"/>
              </p:cNvSpPr>
              <p:nvPr/>
            </p:nvSpPr>
            <p:spPr bwMode="auto">
              <a:xfrm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2" name="Line 766">
                <a:extLst>
                  <a:ext uri="{FF2B5EF4-FFF2-40B4-BE49-F238E27FC236}">
                    <a16:creationId xmlns:a16="http://schemas.microsoft.com/office/drawing/2014/main" id="{8B463BC7-3F08-49ED-AB21-BB1A10DCE449}"/>
                  </a:ext>
                </a:extLst>
              </p:cNvPr>
              <p:cNvSpPr>
                <a:spLocks noChangeShapeType="1"/>
              </p:cNvSpPr>
              <p:nvPr/>
            </p:nvSpPr>
            <p:spPr bwMode="auto">
              <a:xfrm flipH="1" flipV="1">
                <a:off x="2297926"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3" name="Line 767">
                <a:extLst>
                  <a:ext uri="{FF2B5EF4-FFF2-40B4-BE49-F238E27FC236}">
                    <a16:creationId xmlns:a16="http://schemas.microsoft.com/office/drawing/2014/main" id="{CC35BBCF-4DF3-41DE-A560-991D6CFFD945}"/>
                  </a:ext>
                </a:extLst>
              </p:cNvPr>
              <p:cNvSpPr>
                <a:spLocks noChangeShapeType="1"/>
              </p:cNvSpPr>
              <p:nvPr/>
            </p:nvSpPr>
            <p:spPr bwMode="auto">
              <a:xfrm>
                <a:off x="2309345"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4" name="Line 768">
                <a:extLst>
                  <a:ext uri="{FF2B5EF4-FFF2-40B4-BE49-F238E27FC236}">
                    <a16:creationId xmlns:a16="http://schemas.microsoft.com/office/drawing/2014/main" id="{228025C8-E8F6-4823-AD63-1968BC04FD9B}"/>
                  </a:ext>
                </a:extLst>
              </p:cNvPr>
              <p:cNvSpPr>
                <a:spLocks noChangeShapeType="1"/>
              </p:cNvSpPr>
              <p:nvPr/>
            </p:nvSpPr>
            <p:spPr bwMode="auto">
              <a:xfrm flipV="1">
                <a:off x="2300781"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5" name="Line 769">
                <a:extLst>
                  <a:ext uri="{FF2B5EF4-FFF2-40B4-BE49-F238E27FC236}">
                    <a16:creationId xmlns:a16="http://schemas.microsoft.com/office/drawing/2014/main" id="{B65B5315-C9C6-4B91-BB8F-CE527965610D}"/>
                  </a:ext>
                </a:extLst>
              </p:cNvPr>
              <p:cNvSpPr>
                <a:spLocks noChangeShapeType="1"/>
              </p:cNvSpPr>
              <p:nvPr/>
            </p:nvSpPr>
            <p:spPr bwMode="auto">
              <a:xfrm flipH="1" flipV="1">
                <a:off x="2300781"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6" name="Line 770">
                <a:extLst>
                  <a:ext uri="{FF2B5EF4-FFF2-40B4-BE49-F238E27FC236}">
                    <a16:creationId xmlns:a16="http://schemas.microsoft.com/office/drawing/2014/main" id="{3281D3B1-B10D-496A-9E43-7B997B05AA15}"/>
                  </a:ext>
                </a:extLst>
              </p:cNvPr>
              <p:cNvSpPr>
                <a:spLocks noChangeShapeType="1"/>
              </p:cNvSpPr>
              <p:nvPr/>
            </p:nvSpPr>
            <p:spPr bwMode="auto">
              <a:xfrm>
                <a:off x="2310297"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7" name="Line 771">
                <a:extLst>
                  <a:ext uri="{FF2B5EF4-FFF2-40B4-BE49-F238E27FC236}">
                    <a16:creationId xmlns:a16="http://schemas.microsoft.com/office/drawing/2014/main" id="{7AFE6565-C714-4F57-8B6A-71A20E5648FE}"/>
                  </a:ext>
                </a:extLst>
              </p:cNvPr>
              <p:cNvSpPr>
                <a:spLocks noChangeShapeType="1"/>
              </p:cNvSpPr>
              <p:nvPr/>
            </p:nvSpPr>
            <p:spPr bwMode="auto">
              <a:xfrm flipV="1">
                <a:off x="2302684"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8" name="Line 772">
                <a:extLst>
                  <a:ext uri="{FF2B5EF4-FFF2-40B4-BE49-F238E27FC236}">
                    <a16:creationId xmlns:a16="http://schemas.microsoft.com/office/drawing/2014/main" id="{526D9237-A969-48CA-8848-BD66C29FF2D8}"/>
                  </a:ext>
                </a:extLst>
              </p:cNvPr>
              <p:cNvSpPr>
                <a:spLocks noChangeShapeType="1"/>
              </p:cNvSpPr>
              <p:nvPr/>
            </p:nvSpPr>
            <p:spPr bwMode="auto">
              <a:xfrm flipH="1" flipV="1">
                <a:off x="2302684" y="2252160"/>
                <a:ext cx="17130"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49" name="Line 773">
                <a:extLst>
                  <a:ext uri="{FF2B5EF4-FFF2-40B4-BE49-F238E27FC236}">
                    <a16:creationId xmlns:a16="http://schemas.microsoft.com/office/drawing/2014/main" id="{9B5B6D27-4215-417E-BDA3-1EFC53597930}"/>
                  </a:ext>
                </a:extLst>
              </p:cNvPr>
              <p:cNvSpPr>
                <a:spLocks noChangeShapeType="1"/>
              </p:cNvSpPr>
              <p:nvPr/>
            </p:nvSpPr>
            <p:spPr bwMode="auto">
              <a:xfrm>
                <a:off x="2317910"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0" name="Line 774">
                <a:extLst>
                  <a:ext uri="{FF2B5EF4-FFF2-40B4-BE49-F238E27FC236}">
                    <a16:creationId xmlns:a16="http://schemas.microsoft.com/office/drawing/2014/main" id="{8C977245-F404-4307-9DC4-3A17E81E1534}"/>
                  </a:ext>
                </a:extLst>
              </p:cNvPr>
              <p:cNvSpPr>
                <a:spLocks noChangeShapeType="1"/>
              </p:cNvSpPr>
              <p:nvPr/>
            </p:nvSpPr>
            <p:spPr bwMode="auto">
              <a:xfrm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1" name="Line 775">
                <a:extLst>
                  <a:ext uri="{FF2B5EF4-FFF2-40B4-BE49-F238E27FC236}">
                    <a16:creationId xmlns:a16="http://schemas.microsoft.com/office/drawing/2014/main" id="{BF555991-0976-41F3-ABB1-A373745C1C82}"/>
                  </a:ext>
                </a:extLst>
              </p:cNvPr>
              <p:cNvSpPr>
                <a:spLocks noChangeShapeType="1"/>
              </p:cNvSpPr>
              <p:nvPr/>
            </p:nvSpPr>
            <p:spPr bwMode="auto">
              <a:xfrm flipH="1"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2" name="Line 776">
                <a:extLst>
                  <a:ext uri="{FF2B5EF4-FFF2-40B4-BE49-F238E27FC236}">
                    <a16:creationId xmlns:a16="http://schemas.microsoft.com/office/drawing/2014/main" id="{DBFB006B-65B1-403F-A839-C8E2C562DFEF}"/>
                  </a:ext>
                </a:extLst>
              </p:cNvPr>
              <p:cNvSpPr>
                <a:spLocks noChangeShapeType="1"/>
              </p:cNvSpPr>
              <p:nvPr/>
            </p:nvSpPr>
            <p:spPr bwMode="auto">
              <a:xfrm>
                <a:off x="2317910" y="2245218"/>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3" name="Line 777">
                <a:extLst>
                  <a:ext uri="{FF2B5EF4-FFF2-40B4-BE49-F238E27FC236}">
                    <a16:creationId xmlns:a16="http://schemas.microsoft.com/office/drawing/2014/main" id="{21DCD6D0-812F-48C0-B178-E53F48B60A29}"/>
                  </a:ext>
                </a:extLst>
              </p:cNvPr>
              <p:cNvSpPr>
                <a:spLocks noChangeShapeType="1"/>
              </p:cNvSpPr>
              <p:nvPr/>
            </p:nvSpPr>
            <p:spPr bwMode="auto">
              <a:xfrm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4" name="Line 778">
                <a:extLst>
                  <a:ext uri="{FF2B5EF4-FFF2-40B4-BE49-F238E27FC236}">
                    <a16:creationId xmlns:a16="http://schemas.microsoft.com/office/drawing/2014/main" id="{7857F8AF-FB0E-4D5E-9FF5-9C248401BB9B}"/>
                  </a:ext>
                </a:extLst>
              </p:cNvPr>
              <p:cNvSpPr>
                <a:spLocks noChangeShapeType="1"/>
              </p:cNvSpPr>
              <p:nvPr/>
            </p:nvSpPr>
            <p:spPr bwMode="auto">
              <a:xfrm flipH="1" flipV="1">
                <a:off x="2309345" y="2252160"/>
                <a:ext cx="16178" cy="1804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5" name="Line 779">
                <a:extLst>
                  <a:ext uri="{FF2B5EF4-FFF2-40B4-BE49-F238E27FC236}">
                    <a16:creationId xmlns:a16="http://schemas.microsoft.com/office/drawing/2014/main" id="{E3154975-5D92-4EAD-AF18-6BC11F0DCEA1}"/>
                  </a:ext>
                </a:extLst>
              </p:cNvPr>
              <p:cNvSpPr>
                <a:spLocks noChangeShapeType="1"/>
              </p:cNvSpPr>
              <p:nvPr/>
            </p:nvSpPr>
            <p:spPr bwMode="auto">
              <a:xfrm>
                <a:off x="2591027"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6" name="Line 780">
                <a:extLst>
                  <a:ext uri="{FF2B5EF4-FFF2-40B4-BE49-F238E27FC236}">
                    <a16:creationId xmlns:a16="http://schemas.microsoft.com/office/drawing/2014/main" id="{135C2513-029B-413A-902D-9A465BB85B33}"/>
                  </a:ext>
                </a:extLst>
              </p:cNvPr>
              <p:cNvSpPr>
                <a:spLocks noChangeShapeType="1"/>
              </p:cNvSpPr>
              <p:nvPr/>
            </p:nvSpPr>
            <p:spPr bwMode="auto">
              <a:xfrm flipV="1">
                <a:off x="258341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7" name="Line 781">
                <a:extLst>
                  <a:ext uri="{FF2B5EF4-FFF2-40B4-BE49-F238E27FC236}">
                    <a16:creationId xmlns:a16="http://schemas.microsoft.com/office/drawing/2014/main" id="{36279C55-5301-45FC-8702-8193B64E9829}"/>
                  </a:ext>
                </a:extLst>
              </p:cNvPr>
              <p:cNvSpPr>
                <a:spLocks noChangeShapeType="1"/>
              </p:cNvSpPr>
              <p:nvPr/>
            </p:nvSpPr>
            <p:spPr bwMode="auto">
              <a:xfrm flipH="1" flipV="1">
                <a:off x="258341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8" name="Line 782">
                <a:extLst>
                  <a:ext uri="{FF2B5EF4-FFF2-40B4-BE49-F238E27FC236}">
                    <a16:creationId xmlns:a16="http://schemas.microsoft.com/office/drawing/2014/main" id="{4146D951-899F-43EB-BC15-98138E3E8E49}"/>
                  </a:ext>
                </a:extLst>
              </p:cNvPr>
              <p:cNvSpPr>
                <a:spLocks noChangeShapeType="1"/>
              </p:cNvSpPr>
              <p:nvPr/>
            </p:nvSpPr>
            <p:spPr bwMode="auto">
              <a:xfrm>
                <a:off x="2603400"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59" name="Line 783">
                <a:extLst>
                  <a:ext uri="{FF2B5EF4-FFF2-40B4-BE49-F238E27FC236}">
                    <a16:creationId xmlns:a16="http://schemas.microsoft.com/office/drawing/2014/main" id="{F81DD847-02F1-4BD7-A5CA-91C818E7D934}"/>
                  </a:ext>
                </a:extLst>
              </p:cNvPr>
              <p:cNvSpPr>
                <a:spLocks noChangeShapeType="1"/>
              </p:cNvSpPr>
              <p:nvPr/>
            </p:nvSpPr>
            <p:spPr bwMode="auto">
              <a:xfrm flipV="1">
                <a:off x="259483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0" name="Line 784">
                <a:extLst>
                  <a:ext uri="{FF2B5EF4-FFF2-40B4-BE49-F238E27FC236}">
                    <a16:creationId xmlns:a16="http://schemas.microsoft.com/office/drawing/2014/main" id="{C6C41977-2248-4EF5-95D5-FC979F6BD78D}"/>
                  </a:ext>
                </a:extLst>
              </p:cNvPr>
              <p:cNvSpPr>
                <a:spLocks noChangeShapeType="1"/>
              </p:cNvSpPr>
              <p:nvPr/>
            </p:nvSpPr>
            <p:spPr bwMode="auto">
              <a:xfrm flipH="1" flipV="1">
                <a:off x="2594835"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1" name="Line 785">
                <a:extLst>
                  <a:ext uri="{FF2B5EF4-FFF2-40B4-BE49-F238E27FC236}">
                    <a16:creationId xmlns:a16="http://schemas.microsoft.com/office/drawing/2014/main" id="{BC277DE3-09DA-477C-832A-7438D53E0C81}"/>
                  </a:ext>
                </a:extLst>
              </p:cNvPr>
              <p:cNvSpPr>
                <a:spLocks noChangeShapeType="1"/>
              </p:cNvSpPr>
              <p:nvPr/>
            </p:nvSpPr>
            <p:spPr bwMode="auto">
              <a:xfrm>
                <a:off x="268619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2" name="Line 786">
                <a:extLst>
                  <a:ext uri="{FF2B5EF4-FFF2-40B4-BE49-F238E27FC236}">
                    <a16:creationId xmlns:a16="http://schemas.microsoft.com/office/drawing/2014/main" id="{E530EAA2-B2F9-4D71-9597-37CFAE6EEBB5}"/>
                  </a:ext>
                </a:extLst>
              </p:cNvPr>
              <p:cNvSpPr>
                <a:spLocks noChangeShapeType="1"/>
              </p:cNvSpPr>
              <p:nvPr/>
            </p:nvSpPr>
            <p:spPr bwMode="auto">
              <a:xfrm flipV="1">
                <a:off x="2678579"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3" name="Line 787">
                <a:extLst>
                  <a:ext uri="{FF2B5EF4-FFF2-40B4-BE49-F238E27FC236}">
                    <a16:creationId xmlns:a16="http://schemas.microsoft.com/office/drawing/2014/main" id="{C0DD7490-C365-48CB-BE88-E3D1CFC42AA7}"/>
                  </a:ext>
                </a:extLst>
              </p:cNvPr>
              <p:cNvSpPr>
                <a:spLocks noChangeShapeType="1"/>
              </p:cNvSpPr>
              <p:nvPr/>
            </p:nvSpPr>
            <p:spPr bwMode="auto">
              <a:xfrm flipH="1" flipV="1">
                <a:off x="2678579"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4" name="Line 788">
                <a:extLst>
                  <a:ext uri="{FF2B5EF4-FFF2-40B4-BE49-F238E27FC236}">
                    <a16:creationId xmlns:a16="http://schemas.microsoft.com/office/drawing/2014/main" id="{279DD609-7807-4F11-B16F-A626723C6033}"/>
                  </a:ext>
                </a:extLst>
              </p:cNvPr>
              <p:cNvSpPr>
                <a:spLocks noChangeShapeType="1"/>
              </p:cNvSpPr>
              <p:nvPr/>
            </p:nvSpPr>
            <p:spPr bwMode="auto">
              <a:xfrm>
                <a:off x="278516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5" name="Line 789">
                <a:extLst>
                  <a:ext uri="{FF2B5EF4-FFF2-40B4-BE49-F238E27FC236}">
                    <a16:creationId xmlns:a16="http://schemas.microsoft.com/office/drawing/2014/main" id="{D175FA29-1CBF-49D9-A2D0-904850D5A9F2}"/>
                  </a:ext>
                </a:extLst>
              </p:cNvPr>
              <p:cNvSpPr>
                <a:spLocks noChangeShapeType="1"/>
              </p:cNvSpPr>
              <p:nvPr/>
            </p:nvSpPr>
            <p:spPr bwMode="auto">
              <a:xfrm flipV="1">
                <a:off x="2776597"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6" name="Line 790">
                <a:extLst>
                  <a:ext uri="{FF2B5EF4-FFF2-40B4-BE49-F238E27FC236}">
                    <a16:creationId xmlns:a16="http://schemas.microsoft.com/office/drawing/2014/main" id="{EEF38722-8BE2-45D3-88A4-536AFB93C2EF}"/>
                  </a:ext>
                </a:extLst>
              </p:cNvPr>
              <p:cNvSpPr>
                <a:spLocks noChangeShapeType="1"/>
              </p:cNvSpPr>
              <p:nvPr/>
            </p:nvSpPr>
            <p:spPr bwMode="auto">
              <a:xfrm flipH="1" flipV="1">
                <a:off x="2776597"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7" name="Line 791">
                <a:extLst>
                  <a:ext uri="{FF2B5EF4-FFF2-40B4-BE49-F238E27FC236}">
                    <a16:creationId xmlns:a16="http://schemas.microsoft.com/office/drawing/2014/main" id="{C257C7CC-D506-4022-887B-5EA92095F256}"/>
                  </a:ext>
                </a:extLst>
              </p:cNvPr>
              <p:cNvSpPr>
                <a:spLocks noChangeShapeType="1"/>
              </p:cNvSpPr>
              <p:nvPr/>
            </p:nvSpPr>
            <p:spPr bwMode="auto">
              <a:xfrm>
                <a:off x="2801340"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8" name="Line 792">
                <a:extLst>
                  <a:ext uri="{FF2B5EF4-FFF2-40B4-BE49-F238E27FC236}">
                    <a16:creationId xmlns:a16="http://schemas.microsoft.com/office/drawing/2014/main" id="{D0E33192-C99C-4E04-99EE-1CA9F96927FA}"/>
                  </a:ext>
                </a:extLst>
              </p:cNvPr>
              <p:cNvSpPr>
                <a:spLocks noChangeShapeType="1"/>
              </p:cNvSpPr>
              <p:nvPr/>
            </p:nvSpPr>
            <p:spPr bwMode="auto">
              <a:xfrm flipV="1">
                <a:off x="2792775"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69" name="Line 793">
                <a:extLst>
                  <a:ext uri="{FF2B5EF4-FFF2-40B4-BE49-F238E27FC236}">
                    <a16:creationId xmlns:a16="http://schemas.microsoft.com/office/drawing/2014/main" id="{6CD425A1-F59A-429A-8FE7-06C55C83F879}"/>
                  </a:ext>
                </a:extLst>
              </p:cNvPr>
              <p:cNvSpPr>
                <a:spLocks noChangeShapeType="1"/>
              </p:cNvSpPr>
              <p:nvPr/>
            </p:nvSpPr>
            <p:spPr bwMode="auto">
              <a:xfrm flipH="1" flipV="1">
                <a:off x="2792775"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0" name="Line 794">
                <a:extLst>
                  <a:ext uri="{FF2B5EF4-FFF2-40B4-BE49-F238E27FC236}">
                    <a16:creationId xmlns:a16="http://schemas.microsoft.com/office/drawing/2014/main" id="{74CF26AE-EB04-4975-9604-A44F35AA4A3E}"/>
                  </a:ext>
                </a:extLst>
              </p:cNvPr>
              <p:cNvSpPr>
                <a:spLocks noChangeShapeType="1"/>
              </p:cNvSpPr>
              <p:nvPr/>
            </p:nvSpPr>
            <p:spPr bwMode="auto">
              <a:xfrm>
                <a:off x="282037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1" name="Line 795">
                <a:extLst>
                  <a:ext uri="{FF2B5EF4-FFF2-40B4-BE49-F238E27FC236}">
                    <a16:creationId xmlns:a16="http://schemas.microsoft.com/office/drawing/2014/main" id="{CD15E2C9-3648-49C2-AE44-3B50804C357E}"/>
                  </a:ext>
                </a:extLst>
              </p:cNvPr>
              <p:cNvSpPr>
                <a:spLocks noChangeShapeType="1"/>
              </p:cNvSpPr>
              <p:nvPr/>
            </p:nvSpPr>
            <p:spPr bwMode="auto">
              <a:xfrm flipV="1">
                <a:off x="2811807"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2" name="Line 796">
                <a:extLst>
                  <a:ext uri="{FF2B5EF4-FFF2-40B4-BE49-F238E27FC236}">
                    <a16:creationId xmlns:a16="http://schemas.microsoft.com/office/drawing/2014/main" id="{779D9C9D-11EA-4994-9C99-369256C4CA9B}"/>
                  </a:ext>
                </a:extLst>
              </p:cNvPr>
              <p:cNvSpPr>
                <a:spLocks noChangeShapeType="1"/>
              </p:cNvSpPr>
              <p:nvPr/>
            </p:nvSpPr>
            <p:spPr bwMode="auto">
              <a:xfrm flipH="1" flipV="1">
                <a:off x="2811807"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3" name="Line 797">
                <a:extLst>
                  <a:ext uri="{FF2B5EF4-FFF2-40B4-BE49-F238E27FC236}">
                    <a16:creationId xmlns:a16="http://schemas.microsoft.com/office/drawing/2014/main" id="{0895E8C8-A29A-435A-8C68-4E008075AF4B}"/>
                  </a:ext>
                </a:extLst>
              </p:cNvPr>
              <p:cNvSpPr>
                <a:spLocks noChangeShapeType="1"/>
              </p:cNvSpPr>
              <p:nvPr/>
            </p:nvSpPr>
            <p:spPr bwMode="auto">
              <a:xfrm>
                <a:off x="2827033"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4" name="Line 798">
                <a:extLst>
                  <a:ext uri="{FF2B5EF4-FFF2-40B4-BE49-F238E27FC236}">
                    <a16:creationId xmlns:a16="http://schemas.microsoft.com/office/drawing/2014/main" id="{6CA2F3AD-F36C-4ED5-8EA7-F02BBD20AE47}"/>
                  </a:ext>
                </a:extLst>
              </p:cNvPr>
              <p:cNvSpPr>
                <a:spLocks noChangeShapeType="1"/>
              </p:cNvSpPr>
              <p:nvPr/>
            </p:nvSpPr>
            <p:spPr bwMode="auto">
              <a:xfrm flipV="1">
                <a:off x="2819420"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5" name="Line 799">
                <a:extLst>
                  <a:ext uri="{FF2B5EF4-FFF2-40B4-BE49-F238E27FC236}">
                    <a16:creationId xmlns:a16="http://schemas.microsoft.com/office/drawing/2014/main" id="{B7F1A2FB-E363-4835-BAA8-E80EA3431F42}"/>
                  </a:ext>
                </a:extLst>
              </p:cNvPr>
              <p:cNvSpPr>
                <a:spLocks noChangeShapeType="1"/>
              </p:cNvSpPr>
              <p:nvPr/>
            </p:nvSpPr>
            <p:spPr bwMode="auto">
              <a:xfrm flipH="1" flipV="1">
                <a:off x="2819420"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6" name="Line 800">
                <a:extLst>
                  <a:ext uri="{FF2B5EF4-FFF2-40B4-BE49-F238E27FC236}">
                    <a16:creationId xmlns:a16="http://schemas.microsoft.com/office/drawing/2014/main" id="{86372FE8-E6FE-4DF4-B85F-8336BA882708}"/>
                  </a:ext>
                </a:extLst>
              </p:cNvPr>
              <p:cNvSpPr>
                <a:spLocks noChangeShapeType="1"/>
              </p:cNvSpPr>
              <p:nvPr/>
            </p:nvSpPr>
            <p:spPr bwMode="auto">
              <a:xfrm>
                <a:off x="2849872"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7" name="Line 801">
                <a:extLst>
                  <a:ext uri="{FF2B5EF4-FFF2-40B4-BE49-F238E27FC236}">
                    <a16:creationId xmlns:a16="http://schemas.microsoft.com/office/drawing/2014/main" id="{6BB63CDE-FAAA-4052-B803-874524EEE4FF}"/>
                  </a:ext>
                </a:extLst>
              </p:cNvPr>
              <p:cNvSpPr>
                <a:spLocks noChangeShapeType="1"/>
              </p:cNvSpPr>
              <p:nvPr/>
            </p:nvSpPr>
            <p:spPr bwMode="auto">
              <a:xfrm flipV="1">
                <a:off x="2840356"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8" name="Line 802">
                <a:extLst>
                  <a:ext uri="{FF2B5EF4-FFF2-40B4-BE49-F238E27FC236}">
                    <a16:creationId xmlns:a16="http://schemas.microsoft.com/office/drawing/2014/main" id="{D1641CD5-2CE3-43DD-8DDB-1DBD8BAB9DEB}"/>
                  </a:ext>
                </a:extLst>
              </p:cNvPr>
              <p:cNvSpPr>
                <a:spLocks noChangeShapeType="1"/>
              </p:cNvSpPr>
              <p:nvPr/>
            </p:nvSpPr>
            <p:spPr bwMode="auto">
              <a:xfrm flipH="1" flipV="1">
                <a:off x="2840356"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79" name="Line 803">
                <a:extLst>
                  <a:ext uri="{FF2B5EF4-FFF2-40B4-BE49-F238E27FC236}">
                    <a16:creationId xmlns:a16="http://schemas.microsoft.com/office/drawing/2014/main" id="{69AB81AA-6C5D-45FC-9BB5-25E003098BDD}"/>
                  </a:ext>
                </a:extLst>
              </p:cNvPr>
              <p:cNvSpPr>
                <a:spLocks noChangeShapeType="1"/>
              </p:cNvSpPr>
              <p:nvPr/>
            </p:nvSpPr>
            <p:spPr bwMode="auto">
              <a:xfrm>
                <a:off x="2857485"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0" name="Line 804">
                <a:extLst>
                  <a:ext uri="{FF2B5EF4-FFF2-40B4-BE49-F238E27FC236}">
                    <a16:creationId xmlns:a16="http://schemas.microsoft.com/office/drawing/2014/main" id="{BEAC60C3-07E6-4379-9F38-65735EFD1C2A}"/>
                  </a:ext>
                </a:extLst>
              </p:cNvPr>
              <p:cNvSpPr>
                <a:spLocks noChangeShapeType="1"/>
              </p:cNvSpPr>
              <p:nvPr/>
            </p:nvSpPr>
            <p:spPr bwMode="auto">
              <a:xfrm flipV="1">
                <a:off x="2849872"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1" name="Line 805">
                <a:extLst>
                  <a:ext uri="{FF2B5EF4-FFF2-40B4-BE49-F238E27FC236}">
                    <a16:creationId xmlns:a16="http://schemas.microsoft.com/office/drawing/2014/main" id="{DA1A6067-0514-4FDB-8F89-D5B233564D10}"/>
                  </a:ext>
                </a:extLst>
              </p:cNvPr>
              <p:cNvSpPr>
                <a:spLocks noChangeShapeType="1"/>
              </p:cNvSpPr>
              <p:nvPr/>
            </p:nvSpPr>
            <p:spPr bwMode="auto">
              <a:xfrm flipH="1" flipV="1">
                <a:off x="2849872" y="2478434"/>
                <a:ext cx="16178"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2" name="Line 806">
                <a:extLst>
                  <a:ext uri="{FF2B5EF4-FFF2-40B4-BE49-F238E27FC236}">
                    <a16:creationId xmlns:a16="http://schemas.microsoft.com/office/drawing/2014/main" id="{A2F6EE98-C78F-4DA1-BD98-8FCEE73F8CBB}"/>
                  </a:ext>
                </a:extLst>
              </p:cNvPr>
              <p:cNvSpPr>
                <a:spLocks noChangeShapeType="1"/>
              </p:cNvSpPr>
              <p:nvPr/>
            </p:nvSpPr>
            <p:spPr bwMode="auto">
              <a:xfrm>
                <a:off x="2930761"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3" name="Line 807">
                <a:extLst>
                  <a:ext uri="{FF2B5EF4-FFF2-40B4-BE49-F238E27FC236}">
                    <a16:creationId xmlns:a16="http://schemas.microsoft.com/office/drawing/2014/main" id="{40D06398-B164-41E6-98C2-C97F785C5E60}"/>
                  </a:ext>
                </a:extLst>
              </p:cNvPr>
              <p:cNvSpPr>
                <a:spLocks noChangeShapeType="1"/>
              </p:cNvSpPr>
              <p:nvPr/>
            </p:nvSpPr>
            <p:spPr bwMode="auto">
              <a:xfrm flipV="1">
                <a:off x="2922197" y="2478434"/>
                <a:ext cx="17130" cy="1527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4" name="Line 809">
                <a:extLst>
                  <a:ext uri="{FF2B5EF4-FFF2-40B4-BE49-F238E27FC236}">
                    <a16:creationId xmlns:a16="http://schemas.microsoft.com/office/drawing/2014/main" id="{7A1BCA7E-F8BB-48E7-996C-C783F5F1B90E}"/>
                  </a:ext>
                </a:extLst>
              </p:cNvPr>
              <p:cNvSpPr>
                <a:spLocks noChangeShapeType="1"/>
              </p:cNvSpPr>
              <p:nvPr/>
            </p:nvSpPr>
            <p:spPr bwMode="auto">
              <a:xfrm flipH="1" flipV="1">
                <a:off x="2922197" y="2478434"/>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5" name="Line 810">
                <a:extLst>
                  <a:ext uri="{FF2B5EF4-FFF2-40B4-BE49-F238E27FC236}">
                    <a16:creationId xmlns:a16="http://schemas.microsoft.com/office/drawing/2014/main" id="{BEEE821A-F354-4204-9035-912CCB4A4656}"/>
                  </a:ext>
                </a:extLst>
              </p:cNvPr>
              <p:cNvSpPr>
                <a:spLocks noChangeShapeType="1"/>
              </p:cNvSpPr>
              <p:nvPr/>
            </p:nvSpPr>
            <p:spPr bwMode="auto">
              <a:xfrm>
                <a:off x="3075410"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6" name="Line 811">
                <a:extLst>
                  <a:ext uri="{FF2B5EF4-FFF2-40B4-BE49-F238E27FC236}">
                    <a16:creationId xmlns:a16="http://schemas.microsoft.com/office/drawing/2014/main" id="{586C02D6-F2BB-42B5-9E8B-5E827EA625FB}"/>
                  </a:ext>
                </a:extLst>
              </p:cNvPr>
              <p:cNvSpPr>
                <a:spLocks noChangeShapeType="1"/>
              </p:cNvSpPr>
              <p:nvPr/>
            </p:nvSpPr>
            <p:spPr bwMode="auto">
              <a:xfrm flipV="1">
                <a:off x="3066845"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7" name="Line 812">
                <a:extLst>
                  <a:ext uri="{FF2B5EF4-FFF2-40B4-BE49-F238E27FC236}">
                    <a16:creationId xmlns:a16="http://schemas.microsoft.com/office/drawing/2014/main" id="{9E02FD30-6306-4168-9B5D-026177AD328C}"/>
                  </a:ext>
                </a:extLst>
              </p:cNvPr>
              <p:cNvSpPr>
                <a:spLocks noChangeShapeType="1"/>
              </p:cNvSpPr>
              <p:nvPr/>
            </p:nvSpPr>
            <p:spPr bwMode="auto">
              <a:xfrm flipH="1" flipV="1">
                <a:off x="3066845"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8" name="Line 813">
                <a:extLst>
                  <a:ext uri="{FF2B5EF4-FFF2-40B4-BE49-F238E27FC236}">
                    <a16:creationId xmlns:a16="http://schemas.microsoft.com/office/drawing/2014/main" id="{ADAB6643-5E87-4527-8627-A237B8B43961}"/>
                  </a:ext>
                </a:extLst>
              </p:cNvPr>
              <p:cNvSpPr>
                <a:spLocks noChangeShapeType="1"/>
              </p:cNvSpPr>
              <p:nvPr/>
            </p:nvSpPr>
            <p:spPr bwMode="auto">
              <a:xfrm>
                <a:off x="3078265"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89" name="Line 814">
                <a:extLst>
                  <a:ext uri="{FF2B5EF4-FFF2-40B4-BE49-F238E27FC236}">
                    <a16:creationId xmlns:a16="http://schemas.microsoft.com/office/drawing/2014/main" id="{1441FF9D-7901-478A-8FB3-3284DB08F43A}"/>
                  </a:ext>
                </a:extLst>
              </p:cNvPr>
              <p:cNvSpPr>
                <a:spLocks noChangeShapeType="1"/>
              </p:cNvSpPr>
              <p:nvPr/>
            </p:nvSpPr>
            <p:spPr bwMode="auto">
              <a:xfrm flipV="1">
                <a:off x="3070652"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0" name="Line 815">
                <a:extLst>
                  <a:ext uri="{FF2B5EF4-FFF2-40B4-BE49-F238E27FC236}">
                    <a16:creationId xmlns:a16="http://schemas.microsoft.com/office/drawing/2014/main" id="{0A7CF6CA-380B-4131-A364-B6ADF5EFFB0D}"/>
                  </a:ext>
                </a:extLst>
              </p:cNvPr>
              <p:cNvSpPr>
                <a:spLocks noChangeShapeType="1"/>
              </p:cNvSpPr>
              <p:nvPr/>
            </p:nvSpPr>
            <p:spPr bwMode="auto">
              <a:xfrm flipH="1" flipV="1">
                <a:off x="3070652" y="247843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1" name="Line 816">
                <a:extLst>
                  <a:ext uri="{FF2B5EF4-FFF2-40B4-BE49-F238E27FC236}">
                    <a16:creationId xmlns:a16="http://schemas.microsoft.com/office/drawing/2014/main" id="{1B1134AD-FEC2-4167-B9F1-96BA33149871}"/>
                  </a:ext>
                </a:extLst>
              </p:cNvPr>
              <p:cNvSpPr>
                <a:spLocks noChangeShapeType="1"/>
              </p:cNvSpPr>
              <p:nvPr/>
            </p:nvSpPr>
            <p:spPr bwMode="auto">
              <a:xfrm>
                <a:off x="3097297" y="2470104"/>
                <a:ext cx="0" cy="3331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2" name="Line 817">
                <a:extLst>
                  <a:ext uri="{FF2B5EF4-FFF2-40B4-BE49-F238E27FC236}">
                    <a16:creationId xmlns:a16="http://schemas.microsoft.com/office/drawing/2014/main" id="{6F4402E7-2045-45F7-8B51-B13222737E16}"/>
                  </a:ext>
                </a:extLst>
              </p:cNvPr>
              <p:cNvSpPr>
                <a:spLocks noChangeShapeType="1"/>
              </p:cNvSpPr>
              <p:nvPr/>
            </p:nvSpPr>
            <p:spPr bwMode="auto">
              <a:xfrm flipV="1">
                <a:off x="3088732" y="2478434"/>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3" name="Line 818">
                <a:extLst>
                  <a:ext uri="{FF2B5EF4-FFF2-40B4-BE49-F238E27FC236}">
                    <a16:creationId xmlns:a16="http://schemas.microsoft.com/office/drawing/2014/main" id="{2987F1C9-F285-4832-8E62-9F8C444D129D}"/>
                  </a:ext>
                </a:extLst>
              </p:cNvPr>
              <p:cNvSpPr>
                <a:spLocks noChangeShapeType="1"/>
              </p:cNvSpPr>
              <p:nvPr/>
            </p:nvSpPr>
            <p:spPr bwMode="auto">
              <a:xfrm flipH="1" flipV="1">
                <a:off x="3088732" y="2478434"/>
                <a:ext cx="17130"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4" name="Freeform 819">
                <a:extLst>
                  <a:ext uri="{FF2B5EF4-FFF2-40B4-BE49-F238E27FC236}">
                    <a16:creationId xmlns:a16="http://schemas.microsoft.com/office/drawing/2014/main" id="{4EAF156D-35C7-48C2-96A5-32B04B43414B}"/>
                  </a:ext>
                </a:extLst>
              </p:cNvPr>
              <p:cNvSpPr>
                <a:spLocks/>
              </p:cNvSpPr>
              <p:nvPr/>
            </p:nvSpPr>
            <p:spPr bwMode="auto">
              <a:xfrm>
                <a:off x="492681"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9 w 17"/>
                  <a:gd name="T11" fmla="*/ 19 h 19"/>
                  <a:gd name="T12" fmla="*/ 9 w 17"/>
                  <a:gd name="T13" fmla="*/ 19 h 19"/>
                  <a:gd name="T14" fmla="*/ 5 w 17"/>
                  <a:gd name="T15" fmla="*/ 18 h 19"/>
                  <a:gd name="T16" fmla="*/ 3 w 17"/>
                  <a:gd name="T17" fmla="*/ 16 h 19"/>
                  <a:gd name="T18" fmla="*/ 1 w 17"/>
                  <a:gd name="T19" fmla="*/ 13 h 19"/>
                  <a:gd name="T20" fmla="*/ 0 w 17"/>
                  <a:gd name="T21" fmla="*/ 9 h 19"/>
                  <a:gd name="T22" fmla="*/ 0 w 17"/>
                  <a:gd name="T23" fmla="*/ 9 h 19"/>
                  <a:gd name="T24" fmla="*/ 1 w 17"/>
                  <a:gd name="T25" fmla="*/ 6 h 19"/>
                  <a:gd name="T26" fmla="*/ 3 w 17"/>
                  <a:gd name="T27" fmla="*/ 2 h 19"/>
                  <a:gd name="T28" fmla="*/ 5 w 17"/>
                  <a:gd name="T29" fmla="*/ 1 h 19"/>
                  <a:gd name="T30" fmla="*/ 9 w 17"/>
                  <a:gd name="T31" fmla="*/ 0 h 19"/>
                  <a:gd name="T32" fmla="*/ 9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9" y="19"/>
                    </a:lnTo>
                    <a:lnTo>
                      <a:pt x="9" y="19"/>
                    </a:lnTo>
                    <a:lnTo>
                      <a:pt x="5" y="18"/>
                    </a:lnTo>
                    <a:lnTo>
                      <a:pt x="3" y="16"/>
                    </a:lnTo>
                    <a:lnTo>
                      <a:pt x="1" y="13"/>
                    </a:lnTo>
                    <a:lnTo>
                      <a:pt x="0" y="9"/>
                    </a:lnTo>
                    <a:lnTo>
                      <a:pt x="0" y="9"/>
                    </a:lnTo>
                    <a:lnTo>
                      <a:pt x="1" y="6"/>
                    </a:lnTo>
                    <a:lnTo>
                      <a:pt x="3" y="2"/>
                    </a:lnTo>
                    <a:lnTo>
                      <a:pt x="5" y="1"/>
                    </a:lnTo>
                    <a:lnTo>
                      <a:pt x="9" y="0"/>
                    </a:lnTo>
                    <a:lnTo>
                      <a:pt x="9" y="0"/>
                    </a:lnTo>
                    <a:lnTo>
                      <a:pt x="12" y="1"/>
                    </a:lnTo>
                    <a:lnTo>
                      <a:pt x="15" y="2"/>
                    </a:lnTo>
                    <a:lnTo>
                      <a:pt x="17"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5" name="Freeform 820">
                <a:extLst>
                  <a:ext uri="{FF2B5EF4-FFF2-40B4-BE49-F238E27FC236}">
                    <a16:creationId xmlns:a16="http://schemas.microsoft.com/office/drawing/2014/main" id="{4D1688CC-D7C0-4660-9DB3-2BC72F6A0746}"/>
                  </a:ext>
                </a:extLst>
              </p:cNvPr>
              <p:cNvSpPr>
                <a:spLocks/>
              </p:cNvSpPr>
              <p:nvPr/>
            </p:nvSpPr>
            <p:spPr bwMode="auto">
              <a:xfrm>
                <a:off x="496487"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8 w 17"/>
                  <a:gd name="T11" fmla="*/ 19 h 19"/>
                  <a:gd name="T12" fmla="*/ 8 w 17"/>
                  <a:gd name="T13" fmla="*/ 19 h 19"/>
                  <a:gd name="T14" fmla="*/ 5 w 17"/>
                  <a:gd name="T15" fmla="*/ 18 h 19"/>
                  <a:gd name="T16" fmla="*/ 2 w 17"/>
                  <a:gd name="T17" fmla="*/ 16 h 19"/>
                  <a:gd name="T18" fmla="*/ 0 w 17"/>
                  <a:gd name="T19" fmla="*/ 13 h 19"/>
                  <a:gd name="T20" fmla="*/ 0 w 17"/>
                  <a:gd name="T21" fmla="*/ 9 h 19"/>
                  <a:gd name="T22" fmla="*/ 0 w 17"/>
                  <a:gd name="T23" fmla="*/ 9 h 19"/>
                  <a:gd name="T24" fmla="*/ 0 w 17"/>
                  <a:gd name="T25" fmla="*/ 6 h 19"/>
                  <a:gd name="T26" fmla="*/ 2 w 17"/>
                  <a:gd name="T27" fmla="*/ 2 h 19"/>
                  <a:gd name="T28" fmla="*/ 5 w 17"/>
                  <a:gd name="T29" fmla="*/ 1 h 19"/>
                  <a:gd name="T30" fmla="*/ 8 w 17"/>
                  <a:gd name="T31" fmla="*/ 0 h 19"/>
                  <a:gd name="T32" fmla="*/ 8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8" y="19"/>
                    </a:lnTo>
                    <a:lnTo>
                      <a:pt x="8" y="19"/>
                    </a:lnTo>
                    <a:lnTo>
                      <a:pt x="5" y="18"/>
                    </a:lnTo>
                    <a:lnTo>
                      <a:pt x="2" y="16"/>
                    </a:lnTo>
                    <a:lnTo>
                      <a:pt x="0" y="13"/>
                    </a:lnTo>
                    <a:lnTo>
                      <a:pt x="0" y="9"/>
                    </a:lnTo>
                    <a:lnTo>
                      <a:pt x="0" y="9"/>
                    </a:lnTo>
                    <a:lnTo>
                      <a:pt x="0" y="6"/>
                    </a:lnTo>
                    <a:lnTo>
                      <a:pt x="2" y="2"/>
                    </a:lnTo>
                    <a:lnTo>
                      <a:pt x="5" y="1"/>
                    </a:lnTo>
                    <a:lnTo>
                      <a:pt x="8" y="0"/>
                    </a:lnTo>
                    <a:lnTo>
                      <a:pt x="8" y="0"/>
                    </a:lnTo>
                    <a:lnTo>
                      <a:pt x="12" y="1"/>
                    </a:lnTo>
                    <a:lnTo>
                      <a:pt x="15" y="2"/>
                    </a:lnTo>
                    <a:lnTo>
                      <a:pt x="17" y="6"/>
                    </a:lnTo>
                    <a:lnTo>
                      <a:pt x="17" y="9"/>
                    </a:lnTo>
                    <a:lnTo>
                      <a:pt x="17" y="9"/>
                    </a:lnTo>
                    <a:close/>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6" name="Freeform 821">
                <a:extLst>
                  <a:ext uri="{FF2B5EF4-FFF2-40B4-BE49-F238E27FC236}">
                    <a16:creationId xmlns:a16="http://schemas.microsoft.com/office/drawing/2014/main" id="{51BB5B50-136E-4C3B-A303-CF66BBF88D9A}"/>
                  </a:ext>
                </a:extLst>
              </p:cNvPr>
              <p:cNvSpPr>
                <a:spLocks/>
              </p:cNvSpPr>
              <p:nvPr/>
            </p:nvSpPr>
            <p:spPr bwMode="auto">
              <a:xfrm>
                <a:off x="496487"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8 w 17"/>
                  <a:gd name="T11" fmla="*/ 19 h 19"/>
                  <a:gd name="T12" fmla="*/ 8 w 17"/>
                  <a:gd name="T13" fmla="*/ 19 h 19"/>
                  <a:gd name="T14" fmla="*/ 5 w 17"/>
                  <a:gd name="T15" fmla="*/ 18 h 19"/>
                  <a:gd name="T16" fmla="*/ 2 w 17"/>
                  <a:gd name="T17" fmla="*/ 16 h 19"/>
                  <a:gd name="T18" fmla="*/ 0 w 17"/>
                  <a:gd name="T19" fmla="*/ 13 h 19"/>
                  <a:gd name="T20" fmla="*/ 0 w 17"/>
                  <a:gd name="T21" fmla="*/ 9 h 19"/>
                  <a:gd name="T22" fmla="*/ 0 w 17"/>
                  <a:gd name="T23" fmla="*/ 9 h 19"/>
                  <a:gd name="T24" fmla="*/ 0 w 17"/>
                  <a:gd name="T25" fmla="*/ 6 h 19"/>
                  <a:gd name="T26" fmla="*/ 2 w 17"/>
                  <a:gd name="T27" fmla="*/ 2 h 19"/>
                  <a:gd name="T28" fmla="*/ 5 w 17"/>
                  <a:gd name="T29" fmla="*/ 1 h 19"/>
                  <a:gd name="T30" fmla="*/ 8 w 17"/>
                  <a:gd name="T31" fmla="*/ 0 h 19"/>
                  <a:gd name="T32" fmla="*/ 8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8" y="19"/>
                    </a:lnTo>
                    <a:lnTo>
                      <a:pt x="8" y="19"/>
                    </a:lnTo>
                    <a:lnTo>
                      <a:pt x="5" y="18"/>
                    </a:lnTo>
                    <a:lnTo>
                      <a:pt x="2" y="16"/>
                    </a:lnTo>
                    <a:lnTo>
                      <a:pt x="0" y="13"/>
                    </a:lnTo>
                    <a:lnTo>
                      <a:pt x="0" y="9"/>
                    </a:lnTo>
                    <a:lnTo>
                      <a:pt x="0" y="9"/>
                    </a:lnTo>
                    <a:lnTo>
                      <a:pt x="0" y="6"/>
                    </a:lnTo>
                    <a:lnTo>
                      <a:pt x="2" y="2"/>
                    </a:lnTo>
                    <a:lnTo>
                      <a:pt x="5" y="1"/>
                    </a:lnTo>
                    <a:lnTo>
                      <a:pt x="8" y="0"/>
                    </a:lnTo>
                    <a:lnTo>
                      <a:pt x="8" y="0"/>
                    </a:lnTo>
                    <a:lnTo>
                      <a:pt x="12" y="1"/>
                    </a:lnTo>
                    <a:lnTo>
                      <a:pt x="15" y="2"/>
                    </a:lnTo>
                    <a:lnTo>
                      <a:pt x="17"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7" name="Freeform 822">
                <a:extLst>
                  <a:ext uri="{FF2B5EF4-FFF2-40B4-BE49-F238E27FC236}">
                    <a16:creationId xmlns:a16="http://schemas.microsoft.com/office/drawing/2014/main" id="{F0481966-3FAE-4575-852A-A34BF9DA4E98}"/>
                  </a:ext>
                </a:extLst>
              </p:cNvPr>
              <p:cNvSpPr>
                <a:spLocks/>
              </p:cNvSpPr>
              <p:nvPr/>
            </p:nvSpPr>
            <p:spPr bwMode="auto">
              <a:xfrm>
                <a:off x="671587" y="1480326"/>
                <a:ext cx="16178" cy="24987"/>
              </a:xfrm>
              <a:custGeom>
                <a:avLst/>
                <a:gdLst>
                  <a:gd name="T0" fmla="*/ 17 w 17"/>
                  <a:gd name="T1" fmla="*/ 8 h 18"/>
                  <a:gd name="T2" fmla="*/ 17 w 17"/>
                  <a:gd name="T3" fmla="*/ 8 h 18"/>
                  <a:gd name="T4" fmla="*/ 17 w 17"/>
                  <a:gd name="T5" fmla="*/ 12 h 18"/>
                  <a:gd name="T6" fmla="*/ 14 w 17"/>
                  <a:gd name="T7" fmla="*/ 16 h 18"/>
                  <a:gd name="T8" fmla="*/ 12 w 17"/>
                  <a:gd name="T9" fmla="*/ 18 h 18"/>
                  <a:gd name="T10" fmla="*/ 8 w 17"/>
                  <a:gd name="T11" fmla="*/ 18 h 18"/>
                  <a:gd name="T12" fmla="*/ 8 w 17"/>
                  <a:gd name="T13" fmla="*/ 18 h 18"/>
                  <a:gd name="T14" fmla="*/ 5 w 17"/>
                  <a:gd name="T15" fmla="*/ 18 h 18"/>
                  <a:gd name="T16" fmla="*/ 2 w 17"/>
                  <a:gd name="T17" fmla="*/ 16 h 18"/>
                  <a:gd name="T18" fmla="*/ 0 w 17"/>
                  <a:gd name="T19" fmla="*/ 12 h 18"/>
                  <a:gd name="T20" fmla="*/ 0 w 17"/>
                  <a:gd name="T21" fmla="*/ 8 h 18"/>
                  <a:gd name="T22" fmla="*/ 0 w 17"/>
                  <a:gd name="T23" fmla="*/ 8 h 18"/>
                  <a:gd name="T24" fmla="*/ 0 w 17"/>
                  <a:gd name="T25" fmla="*/ 5 h 18"/>
                  <a:gd name="T26" fmla="*/ 2 w 17"/>
                  <a:gd name="T27" fmla="*/ 2 h 18"/>
                  <a:gd name="T28" fmla="*/ 5 w 17"/>
                  <a:gd name="T29" fmla="*/ 0 h 18"/>
                  <a:gd name="T30" fmla="*/ 8 w 17"/>
                  <a:gd name="T31" fmla="*/ 0 h 18"/>
                  <a:gd name="T32" fmla="*/ 8 w 17"/>
                  <a:gd name="T33" fmla="*/ 0 h 18"/>
                  <a:gd name="T34" fmla="*/ 12 w 17"/>
                  <a:gd name="T35" fmla="*/ 0 h 18"/>
                  <a:gd name="T36" fmla="*/ 14 w 17"/>
                  <a:gd name="T37" fmla="*/ 2 h 18"/>
                  <a:gd name="T38" fmla="*/ 17 w 17"/>
                  <a:gd name="T39" fmla="*/ 5 h 18"/>
                  <a:gd name="T40" fmla="*/ 17 w 17"/>
                  <a:gd name="T41" fmla="*/ 8 h 18"/>
                  <a:gd name="T42" fmla="*/ 17 w 17"/>
                  <a:gd name="T4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8"/>
                    </a:moveTo>
                    <a:lnTo>
                      <a:pt x="17" y="8"/>
                    </a:lnTo>
                    <a:lnTo>
                      <a:pt x="17" y="12"/>
                    </a:lnTo>
                    <a:lnTo>
                      <a:pt x="14" y="16"/>
                    </a:lnTo>
                    <a:lnTo>
                      <a:pt x="12" y="18"/>
                    </a:lnTo>
                    <a:lnTo>
                      <a:pt x="8" y="18"/>
                    </a:lnTo>
                    <a:lnTo>
                      <a:pt x="8" y="18"/>
                    </a:lnTo>
                    <a:lnTo>
                      <a:pt x="5" y="18"/>
                    </a:lnTo>
                    <a:lnTo>
                      <a:pt x="2" y="16"/>
                    </a:lnTo>
                    <a:lnTo>
                      <a:pt x="0" y="12"/>
                    </a:lnTo>
                    <a:lnTo>
                      <a:pt x="0" y="8"/>
                    </a:lnTo>
                    <a:lnTo>
                      <a:pt x="0" y="8"/>
                    </a:lnTo>
                    <a:lnTo>
                      <a:pt x="0" y="5"/>
                    </a:lnTo>
                    <a:lnTo>
                      <a:pt x="2" y="2"/>
                    </a:lnTo>
                    <a:lnTo>
                      <a:pt x="5" y="0"/>
                    </a:lnTo>
                    <a:lnTo>
                      <a:pt x="8" y="0"/>
                    </a:lnTo>
                    <a:lnTo>
                      <a:pt x="8" y="0"/>
                    </a:lnTo>
                    <a:lnTo>
                      <a:pt x="12" y="0"/>
                    </a:lnTo>
                    <a:lnTo>
                      <a:pt x="14" y="2"/>
                    </a:lnTo>
                    <a:lnTo>
                      <a:pt x="17" y="5"/>
                    </a:lnTo>
                    <a:lnTo>
                      <a:pt x="17" y="8"/>
                    </a:lnTo>
                    <a:lnTo>
                      <a:pt x="17" y="8"/>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8" name="Freeform 823">
                <a:extLst>
                  <a:ext uri="{FF2B5EF4-FFF2-40B4-BE49-F238E27FC236}">
                    <a16:creationId xmlns:a16="http://schemas.microsoft.com/office/drawing/2014/main" id="{8A688769-5538-44CE-8349-DA081F95F4FF}"/>
                  </a:ext>
                </a:extLst>
              </p:cNvPr>
              <p:cNvSpPr>
                <a:spLocks/>
              </p:cNvSpPr>
              <p:nvPr/>
            </p:nvSpPr>
            <p:spPr bwMode="auto">
              <a:xfrm>
                <a:off x="758186" y="1627473"/>
                <a:ext cx="16178" cy="24987"/>
              </a:xfrm>
              <a:custGeom>
                <a:avLst/>
                <a:gdLst>
                  <a:gd name="T0" fmla="*/ 17 w 17"/>
                  <a:gd name="T1" fmla="*/ 8 h 18"/>
                  <a:gd name="T2" fmla="*/ 17 w 17"/>
                  <a:gd name="T3" fmla="*/ 8 h 18"/>
                  <a:gd name="T4" fmla="*/ 16 w 17"/>
                  <a:gd name="T5" fmla="*/ 12 h 18"/>
                  <a:gd name="T6" fmla="*/ 15 w 17"/>
                  <a:gd name="T7" fmla="*/ 16 h 18"/>
                  <a:gd name="T8" fmla="*/ 12 w 17"/>
                  <a:gd name="T9" fmla="*/ 18 h 18"/>
                  <a:gd name="T10" fmla="*/ 9 w 17"/>
                  <a:gd name="T11" fmla="*/ 18 h 18"/>
                  <a:gd name="T12" fmla="*/ 9 w 17"/>
                  <a:gd name="T13" fmla="*/ 18 h 18"/>
                  <a:gd name="T14" fmla="*/ 5 w 17"/>
                  <a:gd name="T15" fmla="*/ 18 h 18"/>
                  <a:gd name="T16" fmla="*/ 2 w 17"/>
                  <a:gd name="T17" fmla="*/ 16 h 18"/>
                  <a:gd name="T18" fmla="*/ 0 w 17"/>
                  <a:gd name="T19" fmla="*/ 12 h 18"/>
                  <a:gd name="T20" fmla="*/ 0 w 17"/>
                  <a:gd name="T21" fmla="*/ 8 h 18"/>
                  <a:gd name="T22" fmla="*/ 0 w 17"/>
                  <a:gd name="T23" fmla="*/ 8 h 18"/>
                  <a:gd name="T24" fmla="*/ 0 w 17"/>
                  <a:gd name="T25" fmla="*/ 5 h 18"/>
                  <a:gd name="T26" fmla="*/ 2 w 17"/>
                  <a:gd name="T27" fmla="*/ 2 h 18"/>
                  <a:gd name="T28" fmla="*/ 5 w 17"/>
                  <a:gd name="T29" fmla="*/ 0 h 18"/>
                  <a:gd name="T30" fmla="*/ 9 w 17"/>
                  <a:gd name="T31" fmla="*/ 0 h 18"/>
                  <a:gd name="T32" fmla="*/ 9 w 17"/>
                  <a:gd name="T33" fmla="*/ 0 h 18"/>
                  <a:gd name="T34" fmla="*/ 12 w 17"/>
                  <a:gd name="T35" fmla="*/ 0 h 18"/>
                  <a:gd name="T36" fmla="*/ 15 w 17"/>
                  <a:gd name="T37" fmla="*/ 2 h 18"/>
                  <a:gd name="T38" fmla="*/ 16 w 17"/>
                  <a:gd name="T39" fmla="*/ 5 h 18"/>
                  <a:gd name="T40" fmla="*/ 17 w 17"/>
                  <a:gd name="T41" fmla="*/ 8 h 18"/>
                  <a:gd name="T42" fmla="*/ 17 w 17"/>
                  <a:gd name="T4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8"/>
                    </a:moveTo>
                    <a:lnTo>
                      <a:pt x="17" y="8"/>
                    </a:lnTo>
                    <a:lnTo>
                      <a:pt x="16" y="12"/>
                    </a:lnTo>
                    <a:lnTo>
                      <a:pt x="15" y="16"/>
                    </a:lnTo>
                    <a:lnTo>
                      <a:pt x="12" y="18"/>
                    </a:lnTo>
                    <a:lnTo>
                      <a:pt x="9" y="18"/>
                    </a:lnTo>
                    <a:lnTo>
                      <a:pt x="9" y="18"/>
                    </a:lnTo>
                    <a:lnTo>
                      <a:pt x="5" y="18"/>
                    </a:lnTo>
                    <a:lnTo>
                      <a:pt x="2" y="16"/>
                    </a:lnTo>
                    <a:lnTo>
                      <a:pt x="0" y="12"/>
                    </a:lnTo>
                    <a:lnTo>
                      <a:pt x="0" y="8"/>
                    </a:lnTo>
                    <a:lnTo>
                      <a:pt x="0" y="8"/>
                    </a:lnTo>
                    <a:lnTo>
                      <a:pt x="0" y="5"/>
                    </a:lnTo>
                    <a:lnTo>
                      <a:pt x="2" y="2"/>
                    </a:lnTo>
                    <a:lnTo>
                      <a:pt x="5" y="0"/>
                    </a:lnTo>
                    <a:lnTo>
                      <a:pt x="9" y="0"/>
                    </a:lnTo>
                    <a:lnTo>
                      <a:pt x="9" y="0"/>
                    </a:lnTo>
                    <a:lnTo>
                      <a:pt x="12" y="0"/>
                    </a:lnTo>
                    <a:lnTo>
                      <a:pt x="15" y="2"/>
                    </a:lnTo>
                    <a:lnTo>
                      <a:pt x="16" y="5"/>
                    </a:lnTo>
                    <a:lnTo>
                      <a:pt x="17" y="8"/>
                    </a:lnTo>
                    <a:lnTo>
                      <a:pt x="17" y="8"/>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999" name="Freeform 824">
                <a:extLst>
                  <a:ext uri="{FF2B5EF4-FFF2-40B4-BE49-F238E27FC236}">
                    <a16:creationId xmlns:a16="http://schemas.microsoft.com/office/drawing/2014/main" id="{0E7C901E-002B-4240-9BE4-980416CD49D8}"/>
                  </a:ext>
                </a:extLst>
              </p:cNvPr>
              <p:cNvSpPr>
                <a:spLocks/>
              </p:cNvSpPr>
              <p:nvPr/>
            </p:nvSpPr>
            <p:spPr bwMode="auto">
              <a:xfrm>
                <a:off x="1008465" y="1899559"/>
                <a:ext cx="17130" cy="27764"/>
              </a:xfrm>
              <a:custGeom>
                <a:avLst/>
                <a:gdLst>
                  <a:gd name="T0" fmla="*/ 18 w 18"/>
                  <a:gd name="T1" fmla="*/ 10 h 20"/>
                  <a:gd name="T2" fmla="*/ 18 w 18"/>
                  <a:gd name="T3" fmla="*/ 10 h 20"/>
                  <a:gd name="T4" fmla="*/ 17 w 18"/>
                  <a:gd name="T5" fmla="*/ 14 h 20"/>
                  <a:gd name="T6" fmla="*/ 16 w 18"/>
                  <a:gd name="T7" fmla="*/ 16 h 20"/>
                  <a:gd name="T8" fmla="*/ 13 w 18"/>
                  <a:gd name="T9" fmla="*/ 19 h 20"/>
                  <a:gd name="T10" fmla="*/ 10 w 18"/>
                  <a:gd name="T11" fmla="*/ 20 h 20"/>
                  <a:gd name="T12" fmla="*/ 10 w 18"/>
                  <a:gd name="T13" fmla="*/ 20 h 20"/>
                  <a:gd name="T14" fmla="*/ 6 w 18"/>
                  <a:gd name="T15" fmla="*/ 19 h 20"/>
                  <a:gd name="T16" fmla="*/ 3 w 18"/>
                  <a:gd name="T17" fmla="*/ 16 h 20"/>
                  <a:gd name="T18" fmla="*/ 1 w 18"/>
                  <a:gd name="T19" fmla="*/ 14 h 20"/>
                  <a:gd name="T20" fmla="*/ 0 w 18"/>
                  <a:gd name="T21" fmla="*/ 10 h 20"/>
                  <a:gd name="T22" fmla="*/ 0 w 18"/>
                  <a:gd name="T23" fmla="*/ 10 h 20"/>
                  <a:gd name="T24" fmla="*/ 1 w 18"/>
                  <a:gd name="T25" fmla="*/ 6 h 20"/>
                  <a:gd name="T26" fmla="*/ 3 w 18"/>
                  <a:gd name="T27" fmla="*/ 3 h 20"/>
                  <a:gd name="T28" fmla="*/ 6 w 18"/>
                  <a:gd name="T29" fmla="*/ 1 h 20"/>
                  <a:gd name="T30" fmla="*/ 10 w 18"/>
                  <a:gd name="T31" fmla="*/ 0 h 20"/>
                  <a:gd name="T32" fmla="*/ 10 w 18"/>
                  <a:gd name="T33" fmla="*/ 0 h 20"/>
                  <a:gd name="T34" fmla="*/ 13 w 18"/>
                  <a:gd name="T35" fmla="*/ 1 h 20"/>
                  <a:gd name="T36" fmla="*/ 16 w 18"/>
                  <a:gd name="T37" fmla="*/ 3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6"/>
                    </a:lnTo>
                    <a:lnTo>
                      <a:pt x="13" y="19"/>
                    </a:lnTo>
                    <a:lnTo>
                      <a:pt x="10" y="20"/>
                    </a:lnTo>
                    <a:lnTo>
                      <a:pt x="10" y="20"/>
                    </a:lnTo>
                    <a:lnTo>
                      <a:pt x="6" y="19"/>
                    </a:lnTo>
                    <a:lnTo>
                      <a:pt x="3" y="16"/>
                    </a:lnTo>
                    <a:lnTo>
                      <a:pt x="1" y="14"/>
                    </a:lnTo>
                    <a:lnTo>
                      <a:pt x="0" y="10"/>
                    </a:lnTo>
                    <a:lnTo>
                      <a:pt x="0" y="10"/>
                    </a:lnTo>
                    <a:lnTo>
                      <a:pt x="1" y="6"/>
                    </a:lnTo>
                    <a:lnTo>
                      <a:pt x="3" y="3"/>
                    </a:lnTo>
                    <a:lnTo>
                      <a:pt x="6" y="1"/>
                    </a:lnTo>
                    <a:lnTo>
                      <a:pt x="10" y="0"/>
                    </a:lnTo>
                    <a:lnTo>
                      <a:pt x="10" y="0"/>
                    </a:lnTo>
                    <a:lnTo>
                      <a:pt x="13"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0" name="Freeform 825">
                <a:extLst>
                  <a:ext uri="{FF2B5EF4-FFF2-40B4-BE49-F238E27FC236}">
                    <a16:creationId xmlns:a16="http://schemas.microsoft.com/office/drawing/2014/main" id="{8F2BBFB5-21EA-4389-8BD9-E499FCEB1CE7}"/>
                  </a:ext>
                </a:extLst>
              </p:cNvPr>
              <p:cNvSpPr>
                <a:spLocks/>
              </p:cNvSpPr>
              <p:nvPr/>
            </p:nvSpPr>
            <p:spPr bwMode="auto">
              <a:xfrm>
                <a:off x="1014174" y="1993955"/>
                <a:ext cx="16178" cy="24987"/>
              </a:xfrm>
              <a:custGeom>
                <a:avLst/>
                <a:gdLst>
                  <a:gd name="T0" fmla="*/ 17 w 17"/>
                  <a:gd name="T1" fmla="*/ 10 h 18"/>
                  <a:gd name="T2" fmla="*/ 17 w 17"/>
                  <a:gd name="T3" fmla="*/ 10 h 18"/>
                  <a:gd name="T4" fmla="*/ 17 w 17"/>
                  <a:gd name="T5" fmla="*/ 14 h 18"/>
                  <a:gd name="T6" fmla="*/ 15 w 17"/>
                  <a:gd name="T7" fmla="*/ 16 h 18"/>
                  <a:gd name="T8" fmla="*/ 12 w 17"/>
                  <a:gd name="T9" fmla="*/ 18 h 18"/>
                  <a:gd name="T10" fmla="*/ 9 w 17"/>
                  <a:gd name="T11" fmla="*/ 18 h 18"/>
                  <a:gd name="T12" fmla="*/ 9 w 17"/>
                  <a:gd name="T13" fmla="*/ 18 h 18"/>
                  <a:gd name="T14" fmla="*/ 5 w 17"/>
                  <a:gd name="T15" fmla="*/ 18 h 18"/>
                  <a:gd name="T16" fmla="*/ 2 w 17"/>
                  <a:gd name="T17" fmla="*/ 16 h 18"/>
                  <a:gd name="T18" fmla="*/ 0 w 17"/>
                  <a:gd name="T19" fmla="*/ 14 h 18"/>
                  <a:gd name="T20" fmla="*/ 0 w 17"/>
                  <a:gd name="T21" fmla="*/ 10 h 18"/>
                  <a:gd name="T22" fmla="*/ 0 w 17"/>
                  <a:gd name="T23" fmla="*/ 10 h 18"/>
                  <a:gd name="T24" fmla="*/ 0 w 17"/>
                  <a:gd name="T25" fmla="*/ 6 h 18"/>
                  <a:gd name="T26" fmla="*/ 2 w 17"/>
                  <a:gd name="T27" fmla="*/ 2 h 18"/>
                  <a:gd name="T28" fmla="*/ 5 w 17"/>
                  <a:gd name="T29" fmla="*/ 0 h 18"/>
                  <a:gd name="T30" fmla="*/ 9 w 17"/>
                  <a:gd name="T31" fmla="*/ 0 h 18"/>
                  <a:gd name="T32" fmla="*/ 9 w 17"/>
                  <a:gd name="T33" fmla="*/ 0 h 18"/>
                  <a:gd name="T34" fmla="*/ 12 w 17"/>
                  <a:gd name="T35" fmla="*/ 0 h 18"/>
                  <a:gd name="T36" fmla="*/ 15 w 17"/>
                  <a:gd name="T37" fmla="*/ 2 h 18"/>
                  <a:gd name="T38" fmla="*/ 17 w 17"/>
                  <a:gd name="T39" fmla="*/ 6 h 18"/>
                  <a:gd name="T40" fmla="*/ 17 w 17"/>
                  <a:gd name="T41" fmla="*/ 10 h 18"/>
                  <a:gd name="T42" fmla="*/ 17 w 17"/>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10"/>
                    </a:moveTo>
                    <a:lnTo>
                      <a:pt x="17" y="10"/>
                    </a:lnTo>
                    <a:lnTo>
                      <a:pt x="17" y="14"/>
                    </a:lnTo>
                    <a:lnTo>
                      <a:pt x="15" y="16"/>
                    </a:lnTo>
                    <a:lnTo>
                      <a:pt x="12" y="18"/>
                    </a:lnTo>
                    <a:lnTo>
                      <a:pt x="9" y="18"/>
                    </a:lnTo>
                    <a:lnTo>
                      <a:pt x="9" y="18"/>
                    </a:lnTo>
                    <a:lnTo>
                      <a:pt x="5" y="18"/>
                    </a:lnTo>
                    <a:lnTo>
                      <a:pt x="2" y="16"/>
                    </a:lnTo>
                    <a:lnTo>
                      <a:pt x="0" y="14"/>
                    </a:lnTo>
                    <a:lnTo>
                      <a:pt x="0" y="10"/>
                    </a:lnTo>
                    <a:lnTo>
                      <a:pt x="0" y="10"/>
                    </a:lnTo>
                    <a:lnTo>
                      <a:pt x="0" y="6"/>
                    </a:lnTo>
                    <a:lnTo>
                      <a:pt x="2" y="2"/>
                    </a:lnTo>
                    <a:lnTo>
                      <a:pt x="5" y="0"/>
                    </a:lnTo>
                    <a:lnTo>
                      <a:pt x="9" y="0"/>
                    </a:lnTo>
                    <a:lnTo>
                      <a:pt x="9" y="0"/>
                    </a:lnTo>
                    <a:lnTo>
                      <a:pt x="12" y="0"/>
                    </a:lnTo>
                    <a:lnTo>
                      <a:pt x="15" y="2"/>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1" name="Freeform 826">
                <a:extLst>
                  <a:ext uri="{FF2B5EF4-FFF2-40B4-BE49-F238E27FC236}">
                    <a16:creationId xmlns:a16="http://schemas.microsoft.com/office/drawing/2014/main" id="{BF7FC65E-B182-456F-BED8-D1770D42A41A}"/>
                  </a:ext>
                </a:extLst>
              </p:cNvPr>
              <p:cNvSpPr>
                <a:spLocks/>
              </p:cNvSpPr>
              <p:nvPr/>
            </p:nvSpPr>
            <p:spPr bwMode="auto">
              <a:xfrm>
                <a:off x="1165484" y="2057812"/>
                <a:ext cx="16178" cy="26375"/>
              </a:xfrm>
              <a:custGeom>
                <a:avLst/>
                <a:gdLst>
                  <a:gd name="T0" fmla="*/ 17 w 17"/>
                  <a:gd name="T1" fmla="*/ 10 h 19"/>
                  <a:gd name="T2" fmla="*/ 17 w 17"/>
                  <a:gd name="T3" fmla="*/ 10 h 19"/>
                  <a:gd name="T4" fmla="*/ 16 w 17"/>
                  <a:gd name="T5" fmla="*/ 13 h 19"/>
                  <a:gd name="T6" fmla="*/ 15 w 17"/>
                  <a:gd name="T7" fmla="*/ 17 h 19"/>
                  <a:gd name="T8" fmla="*/ 12 w 17"/>
                  <a:gd name="T9" fmla="*/ 18 h 19"/>
                  <a:gd name="T10" fmla="*/ 9 w 17"/>
                  <a:gd name="T11" fmla="*/ 19 h 19"/>
                  <a:gd name="T12" fmla="*/ 9 w 17"/>
                  <a:gd name="T13" fmla="*/ 19 h 19"/>
                  <a:gd name="T14" fmla="*/ 5 w 17"/>
                  <a:gd name="T15" fmla="*/ 18 h 19"/>
                  <a:gd name="T16" fmla="*/ 3 w 17"/>
                  <a:gd name="T17" fmla="*/ 17 h 19"/>
                  <a:gd name="T18" fmla="*/ 0 w 17"/>
                  <a:gd name="T19" fmla="*/ 13 h 19"/>
                  <a:gd name="T20" fmla="*/ 0 w 17"/>
                  <a:gd name="T21" fmla="*/ 10 h 19"/>
                  <a:gd name="T22" fmla="*/ 0 w 17"/>
                  <a:gd name="T23" fmla="*/ 10 h 19"/>
                  <a:gd name="T24" fmla="*/ 0 w 17"/>
                  <a:gd name="T25" fmla="*/ 6 h 19"/>
                  <a:gd name="T26" fmla="*/ 3 w 17"/>
                  <a:gd name="T27" fmla="*/ 3 h 19"/>
                  <a:gd name="T28" fmla="*/ 5 w 17"/>
                  <a:gd name="T29" fmla="*/ 1 h 19"/>
                  <a:gd name="T30" fmla="*/ 9 w 17"/>
                  <a:gd name="T31" fmla="*/ 0 h 19"/>
                  <a:gd name="T32" fmla="*/ 9 w 17"/>
                  <a:gd name="T33" fmla="*/ 0 h 19"/>
                  <a:gd name="T34" fmla="*/ 12 w 17"/>
                  <a:gd name="T35" fmla="*/ 1 h 19"/>
                  <a:gd name="T36" fmla="*/ 15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3"/>
                    </a:lnTo>
                    <a:lnTo>
                      <a:pt x="15" y="17"/>
                    </a:lnTo>
                    <a:lnTo>
                      <a:pt x="12" y="18"/>
                    </a:lnTo>
                    <a:lnTo>
                      <a:pt x="9" y="19"/>
                    </a:lnTo>
                    <a:lnTo>
                      <a:pt x="9" y="19"/>
                    </a:lnTo>
                    <a:lnTo>
                      <a:pt x="5" y="18"/>
                    </a:lnTo>
                    <a:lnTo>
                      <a:pt x="3" y="17"/>
                    </a:lnTo>
                    <a:lnTo>
                      <a:pt x="0" y="13"/>
                    </a:lnTo>
                    <a:lnTo>
                      <a:pt x="0" y="10"/>
                    </a:lnTo>
                    <a:lnTo>
                      <a:pt x="0" y="10"/>
                    </a:lnTo>
                    <a:lnTo>
                      <a:pt x="0" y="6"/>
                    </a:lnTo>
                    <a:lnTo>
                      <a:pt x="3" y="3"/>
                    </a:lnTo>
                    <a:lnTo>
                      <a:pt x="5" y="1"/>
                    </a:lnTo>
                    <a:lnTo>
                      <a:pt x="9" y="0"/>
                    </a:lnTo>
                    <a:lnTo>
                      <a:pt x="9" y="0"/>
                    </a:lnTo>
                    <a:lnTo>
                      <a:pt x="12" y="1"/>
                    </a:lnTo>
                    <a:lnTo>
                      <a:pt x="15"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2" name="Freeform 827">
                <a:extLst>
                  <a:ext uri="{FF2B5EF4-FFF2-40B4-BE49-F238E27FC236}">
                    <a16:creationId xmlns:a16="http://schemas.microsoft.com/office/drawing/2014/main" id="{B538D84D-F0F2-4998-BB0E-86CE9EF7D5AA}"/>
                  </a:ext>
                </a:extLst>
              </p:cNvPr>
              <p:cNvSpPr>
                <a:spLocks/>
              </p:cNvSpPr>
              <p:nvPr/>
            </p:nvSpPr>
            <p:spPr bwMode="auto">
              <a:xfrm>
                <a:off x="1400537" y="2314628"/>
                <a:ext cx="17130" cy="27764"/>
              </a:xfrm>
              <a:custGeom>
                <a:avLst/>
                <a:gdLst>
                  <a:gd name="T0" fmla="*/ 18 w 18"/>
                  <a:gd name="T1" fmla="*/ 10 h 20"/>
                  <a:gd name="T2" fmla="*/ 18 w 18"/>
                  <a:gd name="T3" fmla="*/ 10 h 20"/>
                  <a:gd name="T4" fmla="*/ 17 w 18"/>
                  <a:gd name="T5" fmla="*/ 13 h 20"/>
                  <a:gd name="T6" fmla="*/ 16 w 18"/>
                  <a:gd name="T7" fmla="*/ 17 h 20"/>
                  <a:gd name="T8" fmla="*/ 12 w 18"/>
                  <a:gd name="T9" fmla="*/ 18 h 20"/>
                  <a:gd name="T10" fmla="*/ 10 w 18"/>
                  <a:gd name="T11" fmla="*/ 20 h 20"/>
                  <a:gd name="T12" fmla="*/ 10 w 18"/>
                  <a:gd name="T13" fmla="*/ 20 h 20"/>
                  <a:gd name="T14" fmla="*/ 6 w 18"/>
                  <a:gd name="T15" fmla="*/ 18 h 20"/>
                  <a:gd name="T16" fmla="*/ 4 w 18"/>
                  <a:gd name="T17" fmla="*/ 17 h 20"/>
                  <a:gd name="T18" fmla="*/ 1 w 18"/>
                  <a:gd name="T19" fmla="*/ 13 h 20"/>
                  <a:gd name="T20" fmla="*/ 0 w 18"/>
                  <a:gd name="T21" fmla="*/ 10 h 20"/>
                  <a:gd name="T22" fmla="*/ 0 w 18"/>
                  <a:gd name="T23" fmla="*/ 10 h 20"/>
                  <a:gd name="T24" fmla="*/ 1 w 18"/>
                  <a:gd name="T25" fmla="*/ 6 h 20"/>
                  <a:gd name="T26" fmla="*/ 4 w 18"/>
                  <a:gd name="T27" fmla="*/ 3 h 20"/>
                  <a:gd name="T28" fmla="*/ 6 w 18"/>
                  <a:gd name="T29" fmla="*/ 1 h 20"/>
                  <a:gd name="T30" fmla="*/ 10 w 18"/>
                  <a:gd name="T31" fmla="*/ 0 h 20"/>
                  <a:gd name="T32" fmla="*/ 10 w 18"/>
                  <a:gd name="T33" fmla="*/ 0 h 20"/>
                  <a:gd name="T34" fmla="*/ 12 w 18"/>
                  <a:gd name="T35" fmla="*/ 1 h 20"/>
                  <a:gd name="T36" fmla="*/ 16 w 18"/>
                  <a:gd name="T37" fmla="*/ 3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3"/>
                    </a:lnTo>
                    <a:lnTo>
                      <a:pt x="16" y="17"/>
                    </a:lnTo>
                    <a:lnTo>
                      <a:pt x="12" y="18"/>
                    </a:lnTo>
                    <a:lnTo>
                      <a:pt x="10" y="20"/>
                    </a:lnTo>
                    <a:lnTo>
                      <a:pt x="10" y="20"/>
                    </a:lnTo>
                    <a:lnTo>
                      <a:pt x="6" y="18"/>
                    </a:lnTo>
                    <a:lnTo>
                      <a:pt x="4" y="17"/>
                    </a:lnTo>
                    <a:lnTo>
                      <a:pt x="1" y="13"/>
                    </a:lnTo>
                    <a:lnTo>
                      <a:pt x="0" y="10"/>
                    </a:lnTo>
                    <a:lnTo>
                      <a:pt x="0" y="10"/>
                    </a:lnTo>
                    <a:lnTo>
                      <a:pt x="1" y="6"/>
                    </a:lnTo>
                    <a:lnTo>
                      <a:pt x="4"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3" name="Freeform 828">
                <a:extLst>
                  <a:ext uri="{FF2B5EF4-FFF2-40B4-BE49-F238E27FC236}">
                    <a16:creationId xmlns:a16="http://schemas.microsoft.com/office/drawing/2014/main" id="{A60C39C1-C98E-4000-BEE7-E567B60203EE}"/>
                  </a:ext>
                </a:extLst>
              </p:cNvPr>
              <p:cNvSpPr>
                <a:spLocks/>
              </p:cNvSpPr>
              <p:nvPr/>
            </p:nvSpPr>
            <p:spPr bwMode="auto">
              <a:xfrm>
                <a:off x="1517588" y="2449281"/>
                <a:ext cx="18081" cy="26375"/>
              </a:xfrm>
              <a:custGeom>
                <a:avLst/>
                <a:gdLst>
                  <a:gd name="T0" fmla="*/ 19 w 19"/>
                  <a:gd name="T1" fmla="*/ 9 h 19"/>
                  <a:gd name="T2" fmla="*/ 19 w 19"/>
                  <a:gd name="T3" fmla="*/ 9 h 19"/>
                  <a:gd name="T4" fmla="*/ 18 w 19"/>
                  <a:gd name="T5" fmla="*/ 13 h 19"/>
                  <a:gd name="T6" fmla="*/ 16 w 19"/>
                  <a:gd name="T7" fmla="*/ 16 h 19"/>
                  <a:gd name="T8" fmla="*/ 13 w 19"/>
                  <a:gd name="T9" fmla="*/ 19 h 19"/>
                  <a:gd name="T10" fmla="*/ 9 w 19"/>
                  <a:gd name="T11" fmla="*/ 19 h 19"/>
                  <a:gd name="T12" fmla="*/ 9 w 19"/>
                  <a:gd name="T13" fmla="*/ 19 h 19"/>
                  <a:gd name="T14" fmla="*/ 7 w 19"/>
                  <a:gd name="T15" fmla="*/ 19 h 19"/>
                  <a:gd name="T16" fmla="*/ 3 w 19"/>
                  <a:gd name="T17" fmla="*/ 16 h 19"/>
                  <a:gd name="T18" fmla="*/ 2 w 19"/>
                  <a:gd name="T19" fmla="*/ 13 h 19"/>
                  <a:gd name="T20" fmla="*/ 0 w 19"/>
                  <a:gd name="T21" fmla="*/ 9 h 19"/>
                  <a:gd name="T22" fmla="*/ 0 w 19"/>
                  <a:gd name="T23" fmla="*/ 9 h 19"/>
                  <a:gd name="T24" fmla="*/ 2 w 19"/>
                  <a:gd name="T25" fmla="*/ 5 h 19"/>
                  <a:gd name="T26" fmla="*/ 3 w 19"/>
                  <a:gd name="T27" fmla="*/ 3 h 19"/>
                  <a:gd name="T28" fmla="*/ 7 w 19"/>
                  <a:gd name="T29" fmla="*/ 0 h 19"/>
                  <a:gd name="T30" fmla="*/ 9 w 19"/>
                  <a:gd name="T31" fmla="*/ 0 h 19"/>
                  <a:gd name="T32" fmla="*/ 9 w 19"/>
                  <a:gd name="T33" fmla="*/ 0 h 19"/>
                  <a:gd name="T34" fmla="*/ 13 w 19"/>
                  <a:gd name="T35" fmla="*/ 0 h 19"/>
                  <a:gd name="T36" fmla="*/ 16 w 19"/>
                  <a:gd name="T37" fmla="*/ 3 h 19"/>
                  <a:gd name="T38" fmla="*/ 18 w 19"/>
                  <a:gd name="T39" fmla="*/ 5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6" y="16"/>
                    </a:lnTo>
                    <a:lnTo>
                      <a:pt x="13" y="19"/>
                    </a:lnTo>
                    <a:lnTo>
                      <a:pt x="9" y="19"/>
                    </a:lnTo>
                    <a:lnTo>
                      <a:pt x="9" y="19"/>
                    </a:lnTo>
                    <a:lnTo>
                      <a:pt x="7" y="19"/>
                    </a:lnTo>
                    <a:lnTo>
                      <a:pt x="3" y="16"/>
                    </a:lnTo>
                    <a:lnTo>
                      <a:pt x="2" y="13"/>
                    </a:lnTo>
                    <a:lnTo>
                      <a:pt x="0" y="9"/>
                    </a:lnTo>
                    <a:lnTo>
                      <a:pt x="0" y="9"/>
                    </a:lnTo>
                    <a:lnTo>
                      <a:pt x="2" y="5"/>
                    </a:lnTo>
                    <a:lnTo>
                      <a:pt x="3" y="3"/>
                    </a:lnTo>
                    <a:lnTo>
                      <a:pt x="7" y="0"/>
                    </a:lnTo>
                    <a:lnTo>
                      <a:pt x="9" y="0"/>
                    </a:lnTo>
                    <a:lnTo>
                      <a:pt x="9" y="0"/>
                    </a:lnTo>
                    <a:lnTo>
                      <a:pt x="13" y="0"/>
                    </a:lnTo>
                    <a:lnTo>
                      <a:pt x="16" y="3"/>
                    </a:lnTo>
                    <a:lnTo>
                      <a:pt x="18" y="5"/>
                    </a:lnTo>
                    <a:lnTo>
                      <a:pt x="19" y="9"/>
                    </a:lnTo>
                    <a:lnTo>
                      <a:pt x="19"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4" name="Freeform 829">
                <a:extLst>
                  <a:ext uri="{FF2B5EF4-FFF2-40B4-BE49-F238E27FC236}">
                    <a16:creationId xmlns:a16="http://schemas.microsoft.com/office/drawing/2014/main" id="{8832F2FA-9B4A-4072-A8F1-E4321E850A15}"/>
                  </a:ext>
                </a:extLst>
              </p:cNvPr>
              <p:cNvSpPr>
                <a:spLocks/>
              </p:cNvSpPr>
              <p:nvPr/>
            </p:nvSpPr>
            <p:spPr bwMode="auto">
              <a:xfrm>
                <a:off x="1526153" y="2483986"/>
                <a:ext cx="18081" cy="27764"/>
              </a:xfrm>
              <a:custGeom>
                <a:avLst/>
                <a:gdLst>
                  <a:gd name="T0" fmla="*/ 19 w 19"/>
                  <a:gd name="T1" fmla="*/ 10 h 20"/>
                  <a:gd name="T2" fmla="*/ 19 w 19"/>
                  <a:gd name="T3" fmla="*/ 10 h 20"/>
                  <a:gd name="T4" fmla="*/ 17 w 19"/>
                  <a:gd name="T5" fmla="*/ 14 h 20"/>
                  <a:gd name="T6" fmla="*/ 16 w 19"/>
                  <a:gd name="T7" fmla="*/ 16 h 20"/>
                  <a:gd name="T8" fmla="*/ 12 w 19"/>
                  <a:gd name="T9" fmla="*/ 18 h 20"/>
                  <a:gd name="T10" fmla="*/ 10 w 19"/>
                  <a:gd name="T11" fmla="*/ 20 h 20"/>
                  <a:gd name="T12" fmla="*/ 10 w 19"/>
                  <a:gd name="T13" fmla="*/ 20 h 20"/>
                  <a:gd name="T14" fmla="*/ 6 w 19"/>
                  <a:gd name="T15" fmla="*/ 18 h 20"/>
                  <a:gd name="T16" fmla="*/ 4 w 19"/>
                  <a:gd name="T17" fmla="*/ 16 h 20"/>
                  <a:gd name="T18" fmla="*/ 1 w 19"/>
                  <a:gd name="T19" fmla="*/ 14 h 20"/>
                  <a:gd name="T20" fmla="*/ 0 w 19"/>
                  <a:gd name="T21" fmla="*/ 10 h 20"/>
                  <a:gd name="T22" fmla="*/ 0 w 19"/>
                  <a:gd name="T23" fmla="*/ 10 h 20"/>
                  <a:gd name="T24" fmla="*/ 1 w 19"/>
                  <a:gd name="T25" fmla="*/ 6 h 20"/>
                  <a:gd name="T26" fmla="*/ 4 w 19"/>
                  <a:gd name="T27" fmla="*/ 2 h 20"/>
                  <a:gd name="T28" fmla="*/ 6 w 19"/>
                  <a:gd name="T29" fmla="*/ 1 h 20"/>
                  <a:gd name="T30" fmla="*/ 10 w 19"/>
                  <a:gd name="T31" fmla="*/ 0 h 20"/>
                  <a:gd name="T32" fmla="*/ 10 w 19"/>
                  <a:gd name="T33" fmla="*/ 0 h 20"/>
                  <a:gd name="T34" fmla="*/ 12 w 19"/>
                  <a:gd name="T35" fmla="*/ 1 h 20"/>
                  <a:gd name="T36" fmla="*/ 16 w 19"/>
                  <a:gd name="T37" fmla="*/ 2 h 20"/>
                  <a:gd name="T38" fmla="*/ 17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6" y="16"/>
                    </a:lnTo>
                    <a:lnTo>
                      <a:pt x="12" y="18"/>
                    </a:lnTo>
                    <a:lnTo>
                      <a:pt x="10" y="20"/>
                    </a:lnTo>
                    <a:lnTo>
                      <a:pt x="10" y="20"/>
                    </a:lnTo>
                    <a:lnTo>
                      <a:pt x="6" y="18"/>
                    </a:lnTo>
                    <a:lnTo>
                      <a:pt x="4" y="16"/>
                    </a:lnTo>
                    <a:lnTo>
                      <a:pt x="1" y="14"/>
                    </a:lnTo>
                    <a:lnTo>
                      <a:pt x="0" y="10"/>
                    </a:lnTo>
                    <a:lnTo>
                      <a:pt x="0" y="10"/>
                    </a:lnTo>
                    <a:lnTo>
                      <a:pt x="1" y="6"/>
                    </a:lnTo>
                    <a:lnTo>
                      <a:pt x="4" y="2"/>
                    </a:lnTo>
                    <a:lnTo>
                      <a:pt x="6" y="1"/>
                    </a:lnTo>
                    <a:lnTo>
                      <a:pt x="10" y="0"/>
                    </a:lnTo>
                    <a:lnTo>
                      <a:pt x="10" y="0"/>
                    </a:lnTo>
                    <a:lnTo>
                      <a:pt x="12" y="1"/>
                    </a:lnTo>
                    <a:lnTo>
                      <a:pt x="16" y="2"/>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5" name="Freeform 830">
                <a:extLst>
                  <a:ext uri="{FF2B5EF4-FFF2-40B4-BE49-F238E27FC236}">
                    <a16:creationId xmlns:a16="http://schemas.microsoft.com/office/drawing/2014/main" id="{A34807BC-60F1-4819-B3D1-FD41E638F174}"/>
                  </a:ext>
                </a:extLst>
              </p:cNvPr>
              <p:cNvSpPr>
                <a:spLocks/>
              </p:cNvSpPr>
              <p:nvPr/>
            </p:nvSpPr>
            <p:spPr bwMode="auto">
              <a:xfrm>
                <a:off x="1529960" y="2518691"/>
                <a:ext cx="17130" cy="26375"/>
              </a:xfrm>
              <a:custGeom>
                <a:avLst/>
                <a:gdLst>
                  <a:gd name="T0" fmla="*/ 18 w 18"/>
                  <a:gd name="T1" fmla="*/ 10 h 19"/>
                  <a:gd name="T2" fmla="*/ 18 w 18"/>
                  <a:gd name="T3" fmla="*/ 10 h 19"/>
                  <a:gd name="T4" fmla="*/ 17 w 18"/>
                  <a:gd name="T5" fmla="*/ 13 h 19"/>
                  <a:gd name="T6" fmla="*/ 16 w 18"/>
                  <a:gd name="T7" fmla="*/ 17 h 19"/>
                  <a:gd name="T8" fmla="*/ 12 w 18"/>
                  <a:gd name="T9" fmla="*/ 18 h 19"/>
                  <a:gd name="T10" fmla="*/ 10 w 18"/>
                  <a:gd name="T11" fmla="*/ 19 h 19"/>
                  <a:gd name="T12" fmla="*/ 10 w 18"/>
                  <a:gd name="T13" fmla="*/ 19 h 19"/>
                  <a:gd name="T14" fmla="*/ 6 w 18"/>
                  <a:gd name="T15" fmla="*/ 18 h 19"/>
                  <a:gd name="T16" fmla="*/ 2 w 18"/>
                  <a:gd name="T17" fmla="*/ 17 h 19"/>
                  <a:gd name="T18" fmla="*/ 1 w 18"/>
                  <a:gd name="T19" fmla="*/ 13 h 19"/>
                  <a:gd name="T20" fmla="*/ 0 w 18"/>
                  <a:gd name="T21" fmla="*/ 10 h 19"/>
                  <a:gd name="T22" fmla="*/ 0 w 18"/>
                  <a:gd name="T23" fmla="*/ 10 h 19"/>
                  <a:gd name="T24" fmla="*/ 1 w 18"/>
                  <a:gd name="T25" fmla="*/ 6 h 19"/>
                  <a:gd name="T26" fmla="*/ 2 w 18"/>
                  <a:gd name="T27" fmla="*/ 3 h 19"/>
                  <a:gd name="T28" fmla="*/ 6 w 18"/>
                  <a:gd name="T29" fmla="*/ 1 h 19"/>
                  <a:gd name="T30" fmla="*/ 10 w 18"/>
                  <a:gd name="T31" fmla="*/ 0 h 19"/>
                  <a:gd name="T32" fmla="*/ 10 w 18"/>
                  <a:gd name="T33" fmla="*/ 0 h 19"/>
                  <a:gd name="T34" fmla="*/ 12 w 18"/>
                  <a:gd name="T35" fmla="*/ 1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3"/>
                    </a:lnTo>
                    <a:lnTo>
                      <a:pt x="16" y="17"/>
                    </a:lnTo>
                    <a:lnTo>
                      <a:pt x="12" y="18"/>
                    </a:lnTo>
                    <a:lnTo>
                      <a:pt x="10" y="19"/>
                    </a:lnTo>
                    <a:lnTo>
                      <a:pt x="10" y="19"/>
                    </a:lnTo>
                    <a:lnTo>
                      <a:pt x="6" y="18"/>
                    </a:lnTo>
                    <a:lnTo>
                      <a:pt x="2" y="17"/>
                    </a:lnTo>
                    <a:lnTo>
                      <a:pt x="1" y="13"/>
                    </a:lnTo>
                    <a:lnTo>
                      <a:pt x="0" y="10"/>
                    </a:lnTo>
                    <a:lnTo>
                      <a:pt x="0" y="10"/>
                    </a:lnTo>
                    <a:lnTo>
                      <a:pt x="1" y="6"/>
                    </a:lnTo>
                    <a:lnTo>
                      <a:pt x="2"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6" name="Freeform 831">
                <a:extLst>
                  <a:ext uri="{FF2B5EF4-FFF2-40B4-BE49-F238E27FC236}">
                    <a16:creationId xmlns:a16="http://schemas.microsoft.com/office/drawing/2014/main" id="{B2C243F1-5D21-4291-B2F1-4AE1D2AC1A5F}"/>
                  </a:ext>
                </a:extLst>
              </p:cNvPr>
              <p:cNvSpPr>
                <a:spLocks/>
              </p:cNvSpPr>
              <p:nvPr/>
            </p:nvSpPr>
            <p:spPr bwMode="auto">
              <a:xfrm>
                <a:off x="1529960" y="2518691"/>
                <a:ext cx="17130" cy="26375"/>
              </a:xfrm>
              <a:custGeom>
                <a:avLst/>
                <a:gdLst>
                  <a:gd name="T0" fmla="*/ 18 w 18"/>
                  <a:gd name="T1" fmla="*/ 10 h 19"/>
                  <a:gd name="T2" fmla="*/ 18 w 18"/>
                  <a:gd name="T3" fmla="*/ 10 h 19"/>
                  <a:gd name="T4" fmla="*/ 17 w 18"/>
                  <a:gd name="T5" fmla="*/ 13 h 19"/>
                  <a:gd name="T6" fmla="*/ 16 w 18"/>
                  <a:gd name="T7" fmla="*/ 17 h 19"/>
                  <a:gd name="T8" fmla="*/ 12 w 18"/>
                  <a:gd name="T9" fmla="*/ 18 h 19"/>
                  <a:gd name="T10" fmla="*/ 10 w 18"/>
                  <a:gd name="T11" fmla="*/ 19 h 19"/>
                  <a:gd name="T12" fmla="*/ 10 w 18"/>
                  <a:gd name="T13" fmla="*/ 19 h 19"/>
                  <a:gd name="T14" fmla="*/ 6 w 18"/>
                  <a:gd name="T15" fmla="*/ 18 h 19"/>
                  <a:gd name="T16" fmla="*/ 2 w 18"/>
                  <a:gd name="T17" fmla="*/ 17 h 19"/>
                  <a:gd name="T18" fmla="*/ 1 w 18"/>
                  <a:gd name="T19" fmla="*/ 13 h 19"/>
                  <a:gd name="T20" fmla="*/ 0 w 18"/>
                  <a:gd name="T21" fmla="*/ 10 h 19"/>
                  <a:gd name="T22" fmla="*/ 0 w 18"/>
                  <a:gd name="T23" fmla="*/ 10 h 19"/>
                  <a:gd name="T24" fmla="*/ 1 w 18"/>
                  <a:gd name="T25" fmla="*/ 6 h 19"/>
                  <a:gd name="T26" fmla="*/ 2 w 18"/>
                  <a:gd name="T27" fmla="*/ 3 h 19"/>
                  <a:gd name="T28" fmla="*/ 6 w 18"/>
                  <a:gd name="T29" fmla="*/ 1 h 19"/>
                  <a:gd name="T30" fmla="*/ 10 w 18"/>
                  <a:gd name="T31" fmla="*/ 0 h 19"/>
                  <a:gd name="T32" fmla="*/ 10 w 18"/>
                  <a:gd name="T33" fmla="*/ 0 h 19"/>
                  <a:gd name="T34" fmla="*/ 12 w 18"/>
                  <a:gd name="T35" fmla="*/ 1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3"/>
                    </a:lnTo>
                    <a:lnTo>
                      <a:pt x="16" y="17"/>
                    </a:lnTo>
                    <a:lnTo>
                      <a:pt x="12" y="18"/>
                    </a:lnTo>
                    <a:lnTo>
                      <a:pt x="10" y="19"/>
                    </a:lnTo>
                    <a:lnTo>
                      <a:pt x="10" y="19"/>
                    </a:lnTo>
                    <a:lnTo>
                      <a:pt x="6" y="18"/>
                    </a:lnTo>
                    <a:lnTo>
                      <a:pt x="2" y="17"/>
                    </a:lnTo>
                    <a:lnTo>
                      <a:pt x="1" y="13"/>
                    </a:lnTo>
                    <a:lnTo>
                      <a:pt x="0" y="10"/>
                    </a:lnTo>
                    <a:lnTo>
                      <a:pt x="0" y="10"/>
                    </a:lnTo>
                    <a:lnTo>
                      <a:pt x="1" y="6"/>
                    </a:lnTo>
                    <a:lnTo>
                      <a:pt x="2"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7" name="Freeform 832">
                <a:extLst>
                  <a:ext uri="{FF2B5EF4-FFF2-40B4-BE49-F238E27FC236}">
                    <a16:creationId xmlns:a16="http://schemas.microsoft.com/office/drawing/2014/main" id="{B2A723D4-C3C9-4B67-B028-A7E4CDBA842B}"/>
                  </a:ext>
                </a:extLst>
              </p:cNvPr>
              <p:cNvSpPr>
                <a:spLocks/>
              </p:cNvSpPr>
              <p:nvPr/>
            </p:nvSpPr>
            <p:spPr bwMode="auto">
              <a:xfrm>
                <a:off x="1536622" y="2518691"/>
                <a:ext cx="18081" cy="26375"/>
              </a:xfrm>
              <a:custGeom>
                <a:avLst/>
                <a:gdLst>
                  <a:gd name="T0" fmla="*/ 19 w 19"/>
                  <a:gd name="T1" fmla="*/ 10 h 19"/>
                  <a:gd name="T2" fmla="*/ 19 w 19"/>
                  <a:gd name="T3" fmla="*/ 10 h 19"/>
                  <a:gd name="T4" fmla="*/ 17 w 19"/>
                  <a:gd name="T5" fmla="*/ 13 h 19"/>
                  <a:gd name="T6" fmla="*/ 15 w 19"/>
                  <a:gd name="T7" fmla="*/ 17 h 19"/>
                  <a:gd name="T8" fmla="*/ 12 w 19"/>
                  <a:gd name="T9" fmla="*/ 18 h 19"/>
                  <a:gd name="T10" fmla="*/ 9 w 19"/>
                  <a:gd name="T11" fmla="*/ 19 h 19"/>
                  <a:gd name="T12" fmla="*/ 9 w 19"/>
                  <a:gd name="T13" fmla="*/ 19 h 19"/>
                  <a:gd name="T14" fmla="*/ 6 w 19"/>
                  <a:gd name="T15" fmla="*/ 18 h 19"/>
                  <a:gd name="T16" fmla="*/ 3 w 19"/>
                  <a:gd name="T17" fmla="*/ 17 h 19"/>
                  <a:gd name="T18" fmla="*/ 1 w 19"/>
                  <a:gd name="T19" fmla="*/ 13 h 19"/>
                  <a:gd name="T20" fmla="*/ 0 w 19"/>
                  <a:gd name="T21" fmla="*/ 10 h 19"/>
                  <a:gd name="T22" fmla="*/ 0 w 19"/>
                  <a:gd name="T23" fmla="*/ 10 h 19"/>
                  <a:gd name="T24" fmla="*/ 1 w 19"/>
                  <a:gd name="T25" fmla="*/ 6 h 19"/>
                  <a:gd name="T26" fmla="*/ 3 w 19"/>
                  <a:gd name="T27" fmla="*/ 3 h 19"/>
                  <a:gd name="T28" fmla="*/ 6 w 19"/>
                  <a:gd name="T29" fmla="*/ 1 h 19"/>
                  <a:gd name="T30" fmla="*/ 9 w 19"/>
                  <a:gd name="T31" fmla="*/ 0 h 19"/>
                  <a:gd name="T32" fmla="*/ 9 w 19"/>
                  <a:gd name="T33" fmla="*/ 0 h 19"/>
                  <a:gd name="T34" fmla="*/ 12 w 19"/>
                  <a:gd name="T35" fmla="*/ 1 h 19"/>
                  <a:gd name="T36" fmla="*/ 15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3"/>
                    </a:lnTo>
                    <a:lnTo>
                      <a:pt x="15" y="17"/>
                    </a:lnTo>
                    <a:lnTo>
                      <a:pt x="12" y="18"/>
                    </a:lnTo>
                    <a:lnTo>
                      <a:pt x="9" y="19"/>
                    </a:lnTo>
                    <a:lnTo>
                      <a:pt x="9" y="19"/>
                    </a:lnTo>
                    <a:lnTo>
                      <a:pt x="6" y="18"/>
                    </a:lnTo>
                    <a:lnTo>
                      <a:pt x="3" y="17"/>
                    </a:lnTo>
                    <a:lnTo>
                      <a:pt x="1" y="13"/>
                    </a:lnTo>
                    <a:lnTo>
                      <a:pt x="0" y="10"/>
                    </a:lnTo>
                    <a:lnTo>
                      <a:pt x="0" y="10"/>
                    </a:lnTo>
                    <a:lnTo>
                      <a:pt x="1" y="6"/>
                    </a:lnTo>
                    <a:lnTo>
                      <a:pt x="3" y="3"/>
                    </a:lnTo>
                    <a:lnTo>
                      <a:pt x="6" y="1"/>
                    </a:lnTo>
                    <a:lnTo>
                      <a:pt x="9" y="0"/>
                    </a:lnTo>
                    <a:lnTo>
                      <a:pt x="9" y="0"/>
                    </a:lnTo>
                    <a:lnTo>
                      <a:pt x="12" y="1"/>
                    </a:lnTo>
                    <a:lnTo>
                      <a:pt x="15"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8" name="Freeform 833">
                <a:extLst>
                  <a:ext uri="{FF2B5EF4-FFF2-40B4-BE49-F238E27FC236}">
                    <a16:creationId xmlns:a16="http://schemas.microsoft.com/office/drawing/2014/main" id="{297314BF-D8AE-4140-8267-4AB822C5F77F}"/>
                  </a:ext>
                </a:extLst>
              </p:cNvPr>
              <p:cNvSpPr>
                <a:spLocks/>
              </p:cNvSpPr>
              <p:nvPr/>
            </p:nvSpPr>
            <p:spPr bwMode="auto">
              <a:xfrm>
                <a:off x="1569927" y="2558948"/>
                <a:ext cx="16178" cy="26375"/>
              </a:xfrm>
              <a:custGeom>
                <a:avLst/>
                <a:gdLst>
                  <a:gd name="T0" fmla="*/ 17 w 17"/>
                  <a:gd name="T1" fmla="*/ 10 h 19"/>
                  <a:gd name="T2" fmla="*/ 17 w 17"/>
                  <a:gd name="T3" fmla="*/ 10 h 19"/>
                  <a:gd name="T4" fmla="*/ 16 w 17"/>
                  <a:gd name="T5" fmla="*/ 14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4" y="16"/>
                    </a:lnTo>
                    <a:lnTo>
                      <a:pt x="12" y="19"/>
                    </a:lnTo>
                    <a:lnTo>
                      <a:pt x="8" y="19"/>
                    </a:lnTo>
                    <a:lnTo>
                      <a:pt x="8" y="19"/>
                    </a:lnTo>
                    <a:lnTo>
                      <a:pt x="5" y="19"/>
                    </a:lnTo>
                    <a:lnTo>
                      <a:pt x="2" y="16"/>
                    </a:lnTo>
                    <a:lnTo>
                      <a:pt x="0" y="14"/>
                    </a:lnTo>
                    <a:lnTo>
                      <a:pt x="0" y="10"/>
                    </a:lnTo>
                    <a:lnTo>
                      <a:pt x="0" y="10"/>
                    </a:lnTo>
                    <a:lnTo>
                      <a:pt x="0" y="6"/>
                    </a:lnTo>
                    <a:lnTo>
                      <a:pt x="2" y="3"/>
                    </a:lnTo>
                    <a:lnTo>
                      <a:pt x="5" y="0"/>
                    </a:lnTo>
                    <a:lnTo>
                      <a:pt x="8" y="0"/>
                    </a:lnTo>
                    <a:lnTo>
                      <a:pt x="8" y="0"/>
                    </a:lnTo>
                    <a:lnTo>
                      <a:pt x="12" y="0"/>
                    </a:lnTo>
                    <a:lnTo>
                      <a:pt x="14"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09" name="Freeform 834">
                <a:extLst>
                  <a:ext uri="{FF2B5EF4-FFF2-40B4-BE49-F238E27FC236}">
                    <a16:creationId xmlns:a16="http://schemas.microsoft.com/office/drawing/2014/main" id="{1E9300FE-7E2F-4C6D-BB62-1C5ED16661D2}"/>
                  </a:ext>
                </a:extLst>
              </p:cNvPr>
              <p:cNvSpPr>
                <a:spLocks/>
              </p:cNvSpPr>
              <p:nvPr/>
            </p:nvSpPr>
            <p:spPr bwMode="auto">
              <a:xfrm>
                <a:off x="1681269" y="2558948"/>
                <a:ext cx="16178" cy="26375"/>
              </a:xfrm>
              <a:custGeom>
                <a:avLst/>
                <a:gdLst>
                  <a:gd name="T0" fmla="*/ 17 w 17"/>
                  <a:gd name="T1" fmla="*/ 10 h 19"/>
                  <a:gd name="T2" fmla="*/ 17 w 17"/>
                  <a:gd name="T3" fmla="*/ 10 h 19"/>
                  <a:gd name="T4" fmla="*/ 17 w 17"/>
                  <a:gd name="T5" fmla="*/ 14 h 19"/>
                  <a:gd name="T6" fmla="*/ 15 w 17"/>
                  <a:gd name="T7" fmla="*/ 16 h 19"/>
                  <a:gd name="T8" fmla="*/ 12 w 17"/>
                  <a:gd name="T9" fmla="*/ 19 h 19"/>
                  <a:gd name="T10" fmla="*/ 9 w 17"/>
                  <a:gd name="T11" fmla="*/ 19 h 19"/>
                  <a:gd name="T12" fmla="*/ 9 w 17"/>
                  <a:gd name="T13" fmla="*/ 19 h 19"/>
                  <a:gd name="T14" fmla="*/ 5 w 17"/>
                  <a:gd name="T15" fmla="*/ 19 h 19"/>
                  <a:gd name="T16" fmla="*/ 2 w 17"/>
                  <a:gd name="T17" fmla="*/ 16 h 19"/>
                  <a:gd name="T18" fmla="*/ 1 w 17"/>
                  <a:gd name="T19" fmla="*/ 14 h 19"/>
                  <a:gd name="T20" fmla="*/ 0 w 17"/>
                  <a:gd name="T21" fmla="*/ 10 h 19"/>
                  <a:gd name="T22" fmla="*/ 0 w 17"/>
                  <a:gd name="T23" fmla="*/ 10 h 19"/>
                  <a:gd name="T24" fmla="*/ 1 w 17"/>
                  <a:gd name="T25" fmla="*/ 6 h 19"/>
                  <a:gd name="T26" fmla="*/ 2 w 17"/>
                  <a:gd name="T27" fmla="*/ 3 h 19"/>
                  <a:gd name="T28" fmla="*/ 5 w 17"/>
                  <a:gd name="T29" fmla="*/ 0 h 19"/>
                  <a:gd name="T30" fmla="*/ 9 w 17"/>
                  <a:gd name="T31" fmla="*/ 0 h 19"/>
                  <a:gd name="T32" fmla="*/ 9 w 17"/>
                  <a:gd name="T33" fmla="*/ 0 h 19"/>
                  <a:gd name="T34" fmla="*/ 12 w 17"/>
                  <a:gd name="T35" fmla="*/ 0 h 19"/>
                  <a:gd name="T36" fmla="*/ 15 w 17"/>
                  <a:gd name="T37" fmla="*/ 3 h 19"/>
                  <a:gd name="T38" fmla="*/ 17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7" y="14"/>
                    </a:lnTo>
                    <a:lnTo>
                      <a:pt x="15" y="16"/>
                    </a:lnTo>
                    <a:lnTo>
                      <a:pt x="12" y="19"/>
                    </a:lnTo>
                    <a:lnTo>
                      <a:pt x="9" y="19"/>
                    </a:lnTo>
                    <a:lnTo>
                      <a:pt x="9" y="19"/>
                    </a:lnTo>
                    <a:lnTo>
                      <a:pt x="5" y="19"/>
                    </a:lnTo>
                    <a:lnTo>
                      <a:pt x="2" y="16"/>
                    </a:lnTo>
                    <a:lnTo>
                      <a:pt x="1" y="14"/>
                    </a:lnTo>
                    <a:lnTo>
                      <a:pt x="0" y="10"/>
                    </a:lnTo>
                    <a:lnTo>
                      <a:pt x="0" y="10"/>
                    </a:lnTo>
                    <a:lnTo>
                      <a:pt x="1" y="6"/>
                    </a:lnTo>
                    <a:lnTo>
                      <a:pt x="2" y="3"/>
                    </a:lnTo>
                    <a:lnTo>
                      <a:pt x="5" y="0"/>
                    </a:lnTo>
                    <a:lnTo>
                      <a:pt x="9" y="0"/>
                    </a:lnTo>
                    <a:lnTo>
                      <a:pt x="9" y="0"/>
                    </a:lnTo>
                    <a:lnTo>
                      <a:pt x="12" y="0"/>
                    </a:lnTo>
                    <a:lnTo>
                      <a:pt x="15" y="3"/>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0" name="Freeform 835">
                <a:extLst>
                  <a:ext uri="{FF2B5EF4-FFF2-40B4-BE49-F238E27FC236}">
                    <a16:creationId xmlns:a16="http://schemas.microsoft.com/office/drawing/2014/main" id="{C1C767D8-75B1-4005-A208-4B3C946BAD98}"/>
                  </a:ext>
                </a:extLst>
              </p:cNvPr>
              <p:cNvSpPr>
                <a:spLocks/>
              </p:cNvSpPr>
              <p:nvPr/>
            </p:nvSpPr>
            <p:spPr bwMode="auto">
              <a:xfrm>
                <a:off x="1760254" y="2558948"/>
                <a:ext cx="16178" cy="26375"/>
              </a:xfrm>
              <a:custGeom>
                <a:avLst/>
                <a:gdLst>
                  <a:gd name="T0" fmla="*/ 17 w 17"/>
                  <a:gd name="T1" fmla="*/ 10 h 19"/>
                  <a:gd name="T2" fmla="*/ 17 w 17"/>
                  <a:gd name="T3" fmla="*/ 10 h 19"/>
                  <a:gd name="T4" fmla="*/ 16 w 17"/>
                  <a:gd name="T5" fmla="*/ 14 h 19"/>
                  <a:gd name="T6" fmla="*/ 14 w 17"/>
                  <a:gd name="T7" fmla="*/ 16 h 19"/>
                  <a:gd name="T8" fmla="*/ 12 w 17"/>
                  <a:gd name="T9" fmla="*/ 19 h 19"/>
                  <a:gd name="T10" fmla="*/ 8 w 17"/>
                  <a:gd name="T11" fmla="*/ 19 h 19"/>
                  <a:gd name="T12" fmla="*/ 8 w 17"/>
                  <a:gd name="T13" fmla="*/ 19 h 19"/>
                  <a:gd name="T14" fmla="*/ 4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4 w 17"/>
                  <a:gd name="T29" fmla="*/ 0 h 19"/>
                  <a:gd name="T30" fmla="*/ 8 w 17"/>
                  <a:gd name="T31" fmla="*/ 0 h 19"/>
                  <a:gd name="T32" fmla="*/ 8 w 17"/>
                  <a:gd name="T33" fmla="*/ 0 h 19"/>
                  <a:gd name="T34" fmla="*/ 12 w 17"/>
                  <a:gd name="T35" fmla="*/ 0 h 19"/>
                  <a:gd name="T36" fmla="*/ 14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4" y="16"/>
                    </a:lnTo>
                    <a:lnTo>
                      <a:pt x="12" y="19"/>
                    </a:lnTo>
                    <a:lnTo>
                      <a:pt x="8" y="19"/>
                    </a:lnTo>
                    <a:lnTo>
                      <a:pt x="8" y="19"/>
                    </a:lnTo>
                    <a:lnTo>
                      <a:pt x="4" y="19"/>
                    </a:lnTo>
                    <a:lnTo>
                      <a:pt x="2" y="16"/>
                    </a:lnTo>
                    <a:lnTo>
                      <a:pt x="0" y="14"/>
                    </a:lnTo>
                    <a:lnTo>
                      <a:pt x="0" y="10"/>
                    </a:lnTo>
                    <a:lnTo>
                      <a:pt x="0" y="10"/>
                    </a:lnTo>
                    <a:lnTo>
                      <a:pt x="0" y="6"/>
                    </a:lnTo>
                    <a:lnTo>
                      <a:pt x="2" y="3"/>
                    </a:lnTo>
                    <a:lnTo>
                      <a:pt x="4" y="0"/>
                    </a:lnTo>
                    <a:lnTo>
                      <a:pt x="8" y="0"/>
                    </a:lnTo>
                    <a:lnTo>
                      <a:pt x="8" y="0"/>
                    </a:lnTo>
                    <a:lnTo>
                      <a:pt x="12" y="0"/>
                    </a:lnTo>
                    <a:lnTo>
                      <a:pt x="14"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1" name="Freeform 836">
                <a:extLst>
                  <a:ext uri="{FF2B5EF4-FFF2-40B4-BE49-F238E27FC236}">
                    <a16:creationId xmlns:a16="http://schemas.microsoft.com/office/drawing/2014/main" id="{9580A576-AB60-41F6-A5D3-32A1FCDA79D9}"/>
                  </a:ext>
                </a:extLst>
              </p:cNvPr>
              <p:cNvSpPr>
                <a:spLocks/>
              </p:cNvSpPr>
              <p:nvPr/>
            </p:nvSpPr>
            <p:spPr bwMode="auto">
              <a:xfrm>
                <a:off x="1762157" y="2558948"/>
                <a:ext cx="18081" cy="26375"/>
              </a:xfrm>
              <a:custGeom>
                <a:avLst/>
                <a:gdLst>
                  <a:gd name="T0" fmla="*/ 19 w 19"/>
                  <a:gd name="T1" fmla="*/ 10 h 19"/>
                  <a:gd name="T2" fmla="*/ 19 w 19"/>
                  <a:gd name="T3" fmla="*/ 10 h 19"/>
                  <a:gd name="T4" fmla="*/ 17 w 19"/>
                  <a:gd name="T5" fmla="*/ 14 h 19"/>
                  <a:gd name="T6" fmla="*/ 16 w 19"/>
                  <a:gd name="T7" fmla="*/ 16 h 19"/>
                  <a:gd name="T8" fmla="*/ 12 w 19"/>
                  <a:gd name="T9" fmla="*/ 19 h 19"/>
                  <a:gd name="T10" fmla="*/ 10 w 19"/>
                  <a:gd name="T11" fmla="*/ 19 h 19"/>
                  <a:gd name="T12" fmla="*/ 10 w 19"/>
                  <a:gd name="T13" fmla="*/ 19 h 19"/>
                  <a:gd name="T14" fmla="*/ 6 w 19"/>
                  <a:gd name="T15" fmla="*/ 19 h 19"/>
                  <a:gd name="T16" fmla="*/ 4 w 19"/>
                  <a:gd name="T17" fmla="*/ 16 h 19"/>
                  <a:gd name="T18" fmla="*/ 1 w 19"/>
                  <a:gd name="T19" fmla="*/ 14 h 19"/>
                  <a:gd name="T20" fmla="*/ 0 w 19"/>
                  <a:gd name="T21" fmla="*/ 10 h 19"/>
                  <a:gd name="T22" fmla="*/ 0 w 19"/>
                  <a:gd name="T23" fmla="*/ 10 h 19"/>
                  <a:gd name="T24" fmla="*/ 1 w 19"/>
                  <a:gd name="T25" fmla="*/ 6 h 19"/>
                  <a:gd name="T26" fmla="*/ 4 w 19"/>
                  <a:gd name="T27" fmla="*/ 3 h 19"/>
                  <a:gd name="T28" fmla="*/ 6 w 19"/>
                  <a:gd name="T29" fmla="*/ 0 h 19"/>
                  <a:gd name="T30" fmla="*/ 10 w 19"/>
                  <a:gd name="T31" fmla="*/ 0 h 19"/>
                  <a:gd name="T32" fmla="*/ 10 w 19"/>
                  <a:gd name="T33" fmla="*/ 0 h 19"/>
                  <a:gd name="T34" fmla="*/ 12 w 19"/>
                  <a:gd name="T35" fmla="*/ 0 h 19"/>
                  <a:gd name="T36" fmla="*/ 16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4"/>
                    </a:lnTo>
                    <a:lnTo>
                      <a:pt x="16" y="16"/>
                    </a:lnTo>
                    <a:lnTo>
                      <a:pt x="12" y="19"/>
                    </a:lnTo>
                    <a:lnTo>
                      <a:pt x="10" y="19"/>
                    </a:lnTo>
                    <a:lnTo>
                      <a:pt x="10" y="19"/>
                    </a:lnTo>
                    <a:lnTo>
                      <a:pt x="6" y="19"/>
                    </a:lnTo>
                    <a:lnTo>
                      <a:pt x="4" y="16"/>
                    </a:lnTo>
                    <a:lnTo>
                      <a:pt x="1" y="14"/>
                    </a:lnTo>
                    <a:lnTo>
                      <a:pt x="0" y="10"/>
                    </a:lnTo>
                    <a:lnTo>
                      <a:pt x="0" y="10"/>
                    </a:lnTo>
                    <a:lnTo>
                      <a:pt x="1" y="6"/>
                    </a:lnTo>
                    <a:lnTo>
                      <a:pt x="4" y="3"/>
                    </a:lnTo>
                    <a:lnTo>
                      <a:pt x="6" y="0"/>
                    </a:lnTo>
                    <a:lnTo>
                      <a:pt x="10" y="0"/>
                    </a:lnTo>
                    <a:lnTo>
                      <a:pt x="10" y="0"/>
                    </a:lnTo>
                    <a:lnTo>
                      <a:pt x="12" y="0"/>
                    </a:lnTo>
                    <a:lnTo>
                      <a:pt x="16"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2" name="Freeform 837">
                <a:extLst>
                  <a:ext uri="{FF2B5EF4-FFF2-40B4-BE49-F238E27FC236}">
                    <a16:creationId xmlns:a16="http://schemas.microsoft.com/office/drawing/2014/main" id="{DBFD2144-A451-4323-ACDF-48744494397E}"/>
                  </a:ext>
                </a:extLst>
              </p:cNvPr>
              <p:cNvSpPr>
                <a:spLocks/>
              </p:cNvSpPr>
              <p:nvPr/>
            </p:nvSpPr>
            <p:spPr bwMode="auto">
              <a:xfrm>
                <a:off x="1781190"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10 w 18"/>
                  <a:gd name="T11" fmla="*/ 20 h 20"/>
                  <a:gd name="T12" fmla="*/ 10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10 w 18"/>
                  <a:gd name="T31" fmla="*/ 0 h 20"/>
                  <a:gd name="T32" fmla="*/ 10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10" y="20"/>
                    </a:lnTo>
                    <a:lnTo>
                      <a:pt x="10" y="20"/>
                    </a:lnTo>
                    <a:lnTo>
                      <a:pt x="6" y="19"/>
                    </a:lnTo>
                    <a:lnTo>
                      <a:pt x="2" y="17"/>
                    </a:lnTo>
                    <a:lnTo>
                      <a:pt x="1" y="14"/>
                    </a:lnTo>
                    <a:lnTo>
                      <a:pt x="0" y="10"/>
                    </a:lnTo>
                    <a:lnTo>
                      <a:pt x="0" y="10"/>
                    </a:lnTo>
                    <a:lnTo>
                      <a:pt x="1" y="6"/>
                    </a:lnTo>
                    <a:lnTo>
                      <a:pt x="2" y="4"/>
                    </a:lnTo>
                    <a:lnTo>
                      <a:pt x="6" y="1"/>
                    </a:lnTo>
                    <a:lnTo>
                      <a:pt x="10" y="0"/>
                    </a:lnTo>
                    <a:lnTo>
                      <a:pt x="10"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3" name="Freeform 838">
                <a:extLst>
                  <a:ext uri="{FF2B5EF4-FFF2-40B4-BE49-F238E27FC236}">
                    <a16:creationId xmlns:a16="http://schemas.microsoft.com/office/drawing/2014/main" id="{049166F0-3286-4441-A923-C637C5884755}"/>
                  </a:ext>
                </a:extLst>
              </p:cNvPr>
              <p:cNvSpPr>
                <a:spLocks/>
              </p:cNvSpPr>
              <p:nvPr/>
            </p:nvSpPr>
            <p:spPr bwMode="auto">
              <a:xfrm>
                <a:off x="1784046" y="2608923"/>
                <a:ext cx="18081" cy="27764"/>
              </a:xfrm>
              <a:custGeom>
                <a:avLst/>
                <a:gdLst>
                  <a:gd name="T0" fmla="*/ 19 w 19"/>
                  <a:gd name="T1" fmla="*/ 10 h 20"/>
                  <a:gd name="T2" fmla="*/ 19 w 19"/>
                  <a:gd name="T3" fmla="*/ 10 h 20"/>
                  <a:gd name="T4" fmla="*/ 18 w 19"/>
                  <a:gd name="T5" fmla="*/ 14 h 20"/>
                  <a:gd name="T6" fmla="*/ 17 w 19"/>
                  <a:gd name="T7" fmla="*/ 17 h 20"/>
                  <a:gd name="T8" fmla="*/ 13 w 19"/>
                  <a:gd name="T9" fmla="*/ 19 h 20"/>
                  <a:gd name="T10" fmla="*/ 9 w 19"/>
                  <a:gd name="T11" fmla="*/ 20 h 20"/>
                  <a:gd name="T12" fmla="*/ 9 w 19"/>
                  <a:gd name="T13" fmla="*/ 20 h 20"/>
                  <a:gd name="T14" fmla="*/ 7 w 19"/>
                  <a:gd name="T15" fmla="*/ 19 h 20"/>
                  <a:gd name="T16" fmla="*/ 3 w 19"/>
                  <a:gd name="T17" fmla="*/ 17 h 20"/>
                  <a:gd name="T18" fmla="*/ 2 w 19"/>
                  <a:gd name="T19" fmla="*/ 14 h 20"/>
                  <a:gd name="T20" fmla="*/ 0 w 19"/>
                  <a:gd name="T21" fmla="*/ 10 h 20"/>
                  <a:gd name="T22" fmla="*/ 0 w 19"/>
                  <a:gd name="T23" fmla="*/ 10 h 20"/>
                  <a:gd name="T24" fmla="*/ 2 w 19"/>
                  <a:gd name="T25" fmla="*/ 6 h 20"/>
                  <a:gd name="T26" fmla="*/ 3 w 19"/>
                  <a:gd name="T27" fmla="*/ 4 h 20"/>
                  <a:gd name="T28" fmla="*/ 7 w 19"/>
                  <a:gd name="T29" fmla="*/ 1 h 20"/>
                  <a:gd name="T30" fmla="*/ 9 w 19"/>
                  <a:gd name="T31" fmla="*/ 0 h 20"/>
                  <a:gd name="T32" fmla="*/ 9 w 19"/>
                  <a:gd name="T33" fmla="*/ 0 h 20"/>
                  <a:gd name="T34" fmla="*/ 13 w 19"/>
                  <a:gd name="T35" fmla="*/ 1 h 20"/>
                  <a:gd name="T36" fmla="*/ 17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7" y="17"/>
                    </a:lnTo>
                    <a:lnTo>
                      <a:pt x="13" y="19"/>
                    </a:lnTo>
                    <a:lnTo>
                      <a:pt x="9" y="20"/>
                    </a:lnTo>
                    <a:lnTo>
                      <a:pt x="9" y="20"/>
                    </a:lnTo>
                    <a:lnTo>
                      <a:pt x="7" y="19"/>
                    </a:lnTo>
                    <a:lnTo>
                      <a:pt x="3" y="17"/>
                    </a:lnTo>
                    <a:lnTo>
                      <a:pt x="2" y="14"/>
                    </a:lnTo>
                    <a:lnTo>
                      <a:pt x="0" y="10"/>
                    </a:lnTo>
                    <a:lnTo>
                      <a:pt x="0" y="10"/>
                    </a:lnTo>
                    <a:lnTo>
                      <a:pt x="2" y="6"/>
                    </a:lnTo>
                    <a:lnTo>
                      <a:pt x="3" y="4"/>
                    </a:lnTo>
                    <a:lnTo>
                      <a:pt x="7" y="1"/>
                    </a:lnTo>
                    <a:lnTo>
                      <a:pt x="9" y="0"/>
                    </a:lnTo>
                    <a:lnTo>
                      <a:pt x="9" y="0"/>
                    </a:lnTo>
                    <a:lnTo>
                      <a:pt x="13" y="1"/>
                    </a:lnTo>
                    <a:lnTo>
                      <a:pt x="17"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4" name="Freeform 839">
                <a:extLst>
                  <a:ext uri="{FF2B5EF4-FFF2-40B4-BE49-F238E27FC236}">
                    <a16:creationId xmlns:a16="http://schemas.microsoft.com/office/drawing/2014/main" id="{CA4D3908-753A-4852-9CEF-FD54C92587E7}"/>
                  </a:ext>
                </a:extLst>
              </p:cNvPr>
              <p:cNvSpPr>
                <a:spLocks/>
              </p:cNvSpPr>
              <p:nvPr/>
            </p:nvSpPr>
            <p:spPr bwMode="auto">
              <a:xfrm>
                <a:off x="1787852" y="2608923"/>
                <a:ext cx="18081" cy="27764"/>
              </a:xfrm>
              <a:custGeom>
                <a:avLst/>
                <a:gdLst>
                  <a:gd name="T0" fmla="*/ 19 w 19"/>
                  <a:gd name="T1" fmla="*/ 10 h 20"/>
                  <a:gd name="T2" fmla="*/ 19 w 19"/>
                  <a:gd name="T3" fmla="*/ 10 h 20"/>
                  <a:gd name="T4" fmla="*/ 17 w 19"/>
                  <a:gd name="T5" fmla="*/ 14 h 20"/>
                  <a:gd name="T6" fmla="*/ 15 w 19"/>
                  <a:gd name="T7" fmla="*/ 17 h 20"/>
                  <a:gd name="T8" fmla="*/ 13 w 19"/>
                  <a:gd name="T9" fmla="*/ 19 h 20"/>
                  <a:gd name="T10" fmla="*/ 9 w 19"/>
                  <a:gd name="T11" fmla="*/ 20 h 20"/>
                  <a:gd name="T12" fmla="*/ 9 w 19"/>
                  <a:gd name="T13" fmla="*/ 20 h 20"/>
                  <a:gd name="T14" fmla="*/ 6 w 19"/>
                  <a:gd name="T15" fmla="*/ 19 h 20"/>
                  <a:gd name="T16" fmla="*/ 3 w 19"/>
                  <a:gd name="T17" fmla="*/ 17 h 20"/>
                  <a:gd name="T18" fmla="*/ 1 w 19"/>
                  <a:gd name="T19" fmla="*/ 14 h 20"/>
                  <a:gd name="T20" fmla="*/ 0 w 19"/>
                  <a:gd name="T21" fmla="*/ 10 h 20"/>
                  <a:gd name="T22" fmla="*/ 0 w 19"/>
                  <a:gd name="T23" fmla="*/ 10 h 20"/>
                  <a:gd name="T24" fmla="*/ 1 w 19"/>
                  <a:gd name="T25" fmla="*/ 6 h 20"/>
                  <a:gd name="T26" fmla="*/ 3 w 19"/>
                  <a:gd name="T27" fmla="*/ 4 h 20"/>
                  <a:gd name="T28" fmla="*/ 6 w 19"/>
                  <a:gd name="T29" fmla="*/ 1 h 20"/>
                  <a:gd name="T30" fmla="*/ 9 w 19"/>
                  <a:gd name="T31" fmla="*/ 0 h 20"/>
                  <a:gd name="T32" fmla="*/ 9 w 19"/>
                  <a:gd name="T33" fmla="*/ 0 h 20"/>
                  <a:gd name="T34" fmla="*/ 13 w 19"/>
                  <a:gd name="T35" fmla="*/ 1 h 20"/>
                  <a:gd name="T36" fmla="*/ 15 w 19"/>
                  <a:gd name="T37" fmla="*/ 4 h 20"/>
                  <a:gd name="T38" fmla="*/ 17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5" y="17"/>
                    </a:lnTo>
                    <a:lnTo>
                      <a:pt x="13" y="19"/>
                    </a:lnTo>
                    <a:lnTo>
                      <a:pt x="9" y="20"/>
                    </a:lnTo>
                    <a:lnTo>
                      <a:pt x="9" y="20"/>
                    </a:lnTo>
                    <a:lnTo>
                      <a:pt x="6" y="19"/>
                    </a:lnTo>
                    <a:lnTo>
                      <a:pt x="3" y="17"/>
                    </a:lnTo>
                    <a:lnTo>
                      <a:pt x="1" y="14"/>
                    </a:lnTo>
                    <a:lnTo>
                      <a:pt x="0" y="10"/>
                    </a:lnTo>
                    <a:lnTo>
                      <a:pt x="0" y="10"/>
                    </a:lnTo>
                    <a:lnTo>
                      <a:pt x="1" y="6"/>
                    </a:lnTo>
                    <a:lnTo>
                      <a:pt x="3" y="4"/>
                    </a:lnTo>
                    <a:lnTo>
                      <a:pt x="6" y="1"/>
                    </a:lnTo>
                    <a:lnTo>
                      <a:pt x="9" y="0"/>
                    </a:lnTo>
                    <a:lnTo>
                      <a:pt x="9" y="0"/>
                    </a:lnTo>
                    <a:lnTo>
                      <a:pt x="13" y="1"/>
                    </a:lnTo>
                    <a:lnTo>
                      <a:pt x="15" y="4"/>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5" name="Freeform 840">
                <a:extLst>
                  <a:ext uri="{FF2B5EF4-FFF2-40B4-BE49-F238E27FC236}">
                    <a16:creationId xmlns:a16="http://schemas.microsoft.com/office/drawing/2014/main" id="{BD36B07F-FB0E-442E-A581-14AA8B05CE20}"/>
                  </a:ext>
                </a:extLst>
              </p:cNvPr>
              <p:cNvSpPr>
                <a:spLocks/>
              </p:cNvSpPr>
              <p:nvPr/>
            </p:nvSpPr>
            <p:spPr bwMode="auto">
              <a:xfrm>
                <a:off x="2042890" y="2608923"/>
                <a:ext cx="16178" cy="27764"/>
              </a:xfrm>
              <a:custGeom>
                <a:avLst/>
                <a:gdLst>
                  <a:gd name="T0" fmla="*/ 17 w 17"/>
                  <a:gd name="T1" fmla="*/ 10 h 20"/>
                  <a:gd name="T2" fmla="*/ 17 w 17"/>
                  <a:gd name="T3" fmla="*/ 10 h 20"/>
                  <a:gd name="T4" fmla="*/ 17 w 17"/>
                  <a:gd name="T5" fmla="*/ 14 h 20"/>
                  <a:gd name="T6" fmla="*/ 15 w 17"/>
                  <a:gd name="T7" fmla="*/ 17 h 20"/>
                  <a:gd name="T8" fmla="*/ 12 w 17"/>
                  <a:gd name="T9" fmla="*/ 19 h 20"/>
                  <a:gd name="T10" fmla="*/ 9 w 17"/>
                  <a:gd name="T11" fmla="*/ 20 h 20"/>
                  <a:gd name="T12" fmla="*/ 9 w 17"/>
                  <a:gd name="T13" fmla="*/ 20 h 20"/>
                  <a:gd name="T14" fmla="*/ 5 w 17"/>
                  <a:gd name="T15" fmla="*/ 19 h 20"/>
                  <a:gd name="T16" fmla="*/ 2 w 17"/>
                  <a:gd name="T17" fmla="*/ 17 h 20"/>
                  <a:gd name="T18" fmla="*/ 1 w 17"/>
                  <a:gd name="T19" fmla="*/ 14 h 20"/>
                  <a:gd name="T20" fmla="*/ 0 w 17"/>
                  <a:gd name="T21" fmla="*/ 10 h 20"/>
                  <a:gd name="T22" fmla="*/ 0 w 17"/>
                  <a:gd name="T23" fmla="*/ 10 h 20"/>
                  <a:gd name="T24" fmla="*/ 1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7"/>
                    </a:lnTo>
                    <a:lnTo>
                      <a:pt x="12" y="19"/>
                    </a:lnTo>
                    <a:lnTo>
                      <a:pt x="9" y="20"/>
                    </a:lnTo>
                    <a:lnTo>
                      <a:pt x="9" y="20"/>
                    </a:lnTo>
                    <a:lnTo>
                      <a:pt x="5" y="19"/>
                    </a:lnTo>
                    <a:lnTo>
                      <a:pt x="2" y="17"/>
                    </a:lnTo>
                    <a:lnTo>
                      <a:pt x="1" y="14"/>
                    </a:lnTo>
                    <a:lnTo>
                      <a:pt x="0" y="10"/>
                    </a:lnTo>
                    <a:lnTo>
                      <a:pt x="0" y="10"/>
                    </a:lnTo>
                    <a:lnTo>
                      <a:pt x="1" y="6"/>
                    </a:lnTo>
                    <a:lnTo>
                      <a:pt x="2" y="4"/>
                    </a:lnTo>
                    <a:lnTo>
                      <a:pt x="5" y="1"/>
                    </a:lnTo>
                    <a:lnTo>
                      <a:pt x="9" y="0"/>
                    </a:lnTo>
                    <a:lnTo>
                      <a:pt x="9" y="0"/>
                    </a:lnTo>
                    <a:lnTo>
                      <a:pt x="12" y="1"/>
                    </a:lnTo>
                    <a:lnTo>
                      <a:pt x="15"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6" name="Freeform 841">
                <a:extLst>
                  <a:ext uri="{FF2B5EF4-FFF2-40B4-BE49-F238E27FC236}">
                    <a16:creationId xmlns:a16="http://schemas.microsoft.com/office/drawing/2014/main" id="{EAB9BA3A-96C0-41ED-9A62-2EB82BA863CF}"/>
                  </a:ext>
                </a:extLst>
              </p:cNvPr>
              <p:cNvSpPr>
                <a:spLocks/>
              </p:cNvSpPr>
              <p:nvPr/>
            </p:nvSpPr>
            <p:spPr bwMode="auto">
              <a:xfrm>
                <a:off x="2047647"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10 w 18"/>
                  <a:gd name="T11" fmla="*/ 20 h 20"/>
                  <a:gd name="T12" fmla="*/ 10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10 w 18"/>
                  <a:gd name="T31" fmla="*/ 0 h 20"/>
                  <a:gd name="T32" fmla="*/ 10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10" y="20"/>
                    </a:lnTo>
                    <a:lnTo>
                      <a:pt x="10" y="20"/>
                    </a:lnTo>
                    <a:lnTo>
                      <a:pt x="6" y="19"/>
                    </a:lnTo>
                    <a:lnTo>
                      <a:pt x="2" y="17"/>
                    </a:lnTo>
                    <a:lnTo>
                      <a:pt x="1" y="14"/>
                    </a:lnTo>
                    <a:lnTo>
                      <a:pt x="0" y="10"/>
                    </a:lnTo>
                    <a:lnTo>
                      <a:pt x="0" y="10"/>
                    </a:lnTo>
                    <a:lnTo>
                      <a:pt x="1" y="6"/>
                    </a:lnTo>
                    <a:lnTo>
                      <a:pt x="2" y="4"/>
                    </a:lnTo>
                    <a:lnTo>
                      <a:pt x="6" y="1"/>
                    </a:lnTo>
                    <a:lnTo>
                      <a:pt x="10" y="0"/>
                    </a:lnTo>
                    <a:lnTo>
                      <a:pt x="10"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7" name="Freeform 842">
                <a:extLst>
                  <a:ext uri="{FF2B5EF4-FFF2-40B4-BE49-F238E27FC236}">
                    <a16:creationId xmlns:a16="http://schemas.microsoft.com/office/drawing/2014/main" id="{7B359B70-9118-40EE-9CD9-78C1FE97AFA5}"/>
                  </a:ext>
                </a:extLst>
              </p:cNvPr>
              <p:cNvSpPr>
                <a:spLocks/>
              </p:cNvSpPr>
              <p:nvPr/>
            </p:nvSpPr>
            <p:spPr bwMode="auto">
              <a:xfrm>
                <a:off x="2051453"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8" name="Freeform 843">
                <a:extLst>
                  <a:ext uri="{FF2B5EF4-FFF2-40B4-BE49-F238E27FC236}">
                    <a16:creationId xmlns:a16="http://schemas.microsoft.com/office/drawing/2014/main" id="{3F0DEF1A-2AB2-4D29-9A93-565A61CE3086}"/>
                  </a:ext>
                </a:extLst>
              </p:cNvPr>
              <p:cNvSpPr>
                <a:spLocks/>
              </p:cNvSpPr>
              <p:nvPr/>
            </p:nvSpPr>
            <p:spPr bwMode="auto">
              <a:xfrm>
                <a:off x="2084761" y="2683885"/>
                <a:ext cx="18081" cy="27764"/>
              </a:xfrm>
              <a:custGeom>
                <a:avLst/>
                <a:gdLst>
                  <a:gd name="T0" fmla="*/ 19 w 19"/>
                  <a:gd name="T1" fmla="*/ 10 h 20"/>
                  <a:gd name="T2" fmla="*/ 19 w 19"/>
                  <a:gd name="T3" fmla="*/ 10 h 20"/>
                  <a:gd name="T4" fmla="*/ 18 w 19"/>
                  <a:gd name="T5" fmla="*/ 14 h 20"/>
                  <a:gd name="T6" fmla="*/ 15 w 19"/>
                  <a:gd name="T7" fmla="*/ 18 h 20"/>
                  <a:gd name="T8" fmla="*/ 13 w 19"/>
                  <a:gd name="T9" fmla="*/ 19 h 20"/>
                  <a:gd name="T10" fmla="*/ 9 w 19"/>
                  <a:gd name="T11" fmla="*/ 20 h 20"/>
                  <a:gd name="T12" fmla="*/ 9 w 19"/>
                  <a:gd name="T13" fmla="*/ 20 h 20"/>
                  <a:gd name="T14" fmla="*/ 7 w 19"/>
                  <a:gd name="T15" fmla="*/ 19 h 20"/>
                  <a:gd name="T16" fmla="*/ 3 w 19"/>
                  <a:gd name="T17" fmla="*/ 18 h 20"/>
                  <a:gd name="T18" fmla="*/ 2 w 19"/>
                  <a:gd name="T19" fmla="*/ 14 h 20"/>
                  <a:gd name="T20" fmla="*/ 0 w 19"/>
                  <a:gd name="T21" fmla="*/ 10 h 20"/>
                  <a:gd name="T22" fmla="*/ 0 w 19"/>
                  <a:gd name="T23" fmla="*/ 10 h 20"/>
                  <a:gd name="T24" fmla="*/ 2 w 19"/>
                  <a:gd name="T25" fmla="*/ 7 h 20"/>
                  <a:gd name="T26" fmla="*/ 3 w 19"/>
                  <a:gd name="T27" fmla="*/ 4 h 20"/>
                  <a:gd name="T28" fmla="*/ 7 w 19"/>
                  <a:gd name="T29" fmla="*/ 2 h 20"/>
                  <a:gd name="T30" fmla="*/ 9 w 19"/>
                  <a:gd name="T31" fmla="*/ 0 h 20"/>
                  <a:gd name="T32" fmla="*/ 9 w 19"/>
                  <a:gd name="T33" fmla="*/ 0 h 20"/>
                  <a:gd name="T34" fmla="*/ 13 w 19"/>
                  <a:gd name="T35" fmla="*/ 2 h 20"/>
                  <a:gd name="T36" fmla="*/ 15 w 19"/>
                  <a:gd name="T37" fmla="*/ 4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8"/>
                    </a:lnTo>
                    <a:lnTo>
                      <a:pt x="13" y="19"/>
                    </a:lnTo>
                    <a:lnTo>
                      <a:pt x="9" y="20"/>
                    </a:lnTo>
                    <a:lnTo>
                      <a:pt x="9" y="20"/>
                    </a:lnTo>
                    <a:lnTo>
                      <a:pt x="7" y="19"/>
                    </a:lnTo>
                    <a:lnTo>
                      <a:pt x="3" y="18"/>
                    </a:lnTo>
                    <a:lnTo>
                      <a:pt x="2" y="14"/>
                    </a:lnTo>
                    <a:lnTo>
                      <a:pt x="0" y="10"/>
                    </a:lnTo>
                    <a:lnTo>
                      <a:pt x="0" y="10"/>
                    </a:lnTo>
                    <a:lnTo>
                      <a:pt x="2" y="7"/>
                    </a:lnTo>
                    <a:lnTo>
                      <a:pt x="3" y="4"/>
                    </a:lnTo>
                    <a:lnTo>
                      <a:pt x="7" y="2"/>
                    </a:lnTo>
                    <a:lnTo>
                      <a:pt x="9" y="0"/>
                    </a:lnTo>
                    <a:lnTo>
                      <a:pt x="9" y="0"/>
                    </a:lnTo>
                    <a:lnTo>
                      <a:pt x="13" y="2"/>
                    </a:lnTo>
                    <a:lnTo>
                      <a:pt x="15" y="4"/>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19" name="Freeform 844">
                <a:extLst>
                  <a:ext uri="{FF2B5EF4-FFF2-40B4-BE49-F238E27FC236}">
                    <a16:creationId xmlns:a16="http://schemas.microsoft.com/office/drawing/2014/main" id="{F25877AD-DC9B-41D5-90B2-D05A856D1CB2}"/>
                  </a:ext>
                </a:extLst>
              </p:cNvPr>
              <p:cNvSpPr>
                <a:spLocks/>
              </p:cNvSpPr>
              <p:nvPr/>
            </p:nvSpPr>
            <p:spPr bwMode="auto">
              <a:xfrm>
                <a:off x="2088568" y="2683885"/>
                <a:ext cx="16178" cy="27764"/>
              </a:xfrm>
              <a:custGeom>
                <a:avLst/>
                <a:gdLst>
                  <a:gd name="T0" fmla="*/ 17 w 17"/>
                  <a:gd name="T1" fmla="*/ 10 h 20"/>
                  <a:gd name="T2" fmla="*/ 17 w 17"/>
                  <a:gd name="T3" fmla="*/ 10 h 20"/>
                  <a:gd name="T4" fmla="*/ 17 w 17"/>
                  <a:gd name="T5" fmla="*/ 14 h 20"/>
                  <a:gd name="T6" fmla="*/ 15 w 17"/>
                  <a:gd name="T7" fmla="*/ 18 h 20"/>
                  <a:gd name="T8" fmla="*/ 12 w 17"/>
                  <a:gd name="T9" fmla="*/ 19 h 20"/>
                  <a:gd name="T10" fmla="*/ 9 w 17"/>
                  <a:gd name="T11" fmla="*/ 20 h 20"/>
                  <a:gd name="T12" fmla="*/ 9 w 17"/>
                  <a:gd name="T13" fmla="*/ 20 h 20"/>
                  <a:gd name="T14" fmla="*/ 5 w 17"/>
                  <a:gd name="T15" fmla="*/ 19 h 20"/>
                  <a:gd name="T16" fmla="*/ 3 w 17"/>
                  <a:gd name="T17" fmla="*/ 18 h 20"/>
                  <a:gd name="T18" fmla="*/ 1 w 17"/>
                  <a:gd name="T19" fmla="*/ 14 h 20"/>
                  <a:gd name="T20" fmla="*/ 0 w 17"/>
                  <a:gd name="T21" fmla="*/ 10 h 20"/>
                  <a:gd name="T22" fmla="*/ 0 w 17"/>
                  <a:gd name="T23" fmla="*/ 10 h 20"/>
                  <a:gd name="T24" fmla="*/ 1 w 17"/>
                  <a:gd name="T25" fmla="*/ 7 h 20"/>
                  <a:gd name="T26" fmla="*/ 3 w 17"/>
                  <a:gd name="T27" fmla="*/ 4 h 20"/>
                  <a:gd name="T28" fmla="*/ 5 w 17"/>
                  <a:gd name="T29" fmla="*/ 2 h 20"/>
                  <a:gd name="T30" fmla="*/ 9 w 17"/>
                  <a:gd name="T31" fmla="*/ 0 h 20"/>
                  <a:gd name="T32" fmla="*/ 9 w 17"/>
                  <a:gd name="T33" fmla="*/ 0 h 20"/>
                  <a:gd name="T34" fmla="*/ 12 w 17"/>
                  <a:gd name="T35" fmla="*/ 2 h 20"/>
                  <a:gd name="T36" fmla="*/ 15 w 17"/>
                  <a:gd name="T37" fmla="*/ 4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8"/>
                    </a:lnTo>
                    <a:lnTo>
                      <a:pt x="12" y="19"/>
                    </a:lnTo>
                    <a:lnTo>
                      <a:pt x="9" y="20"/>
                    </a:lnTo>
                    <a:lnTo>
                      <a:pt x="9" y="20"/>
                    </a:lnTo>
                    <a:lnTo>
                      <a:pt x="5" y="19"/>
                    </a:lnTo>
                    <a:lnTo>
                      <a:pt x="3" y="18"/>
                    </a:lnTo>
                    <a:lnTo>
                      <a:pt x="1" y="14"/>
                    </a:lnTo>
                    <a:lnTo>
                      <a:pt x="0" y="10"/>
                    </a:lnTo>
                    <a:lnTo>
                      <a:pt x="0" y="10"/>
                    </a:lnTo>
                    <a:lnTo>
                      <a:pt x="1" y="7"/>
                    </a:lnTo>
                    <a:lnTo>
                      <a:pt x="3" y="4"/>
                    </a:lnTo>
                    <a:lnTo>
                      <a:pt x="5" y="2"/>
                    </a:lnTo>
                    <a:lnTo>
                      <a:pt x="9" y="0"/>
                    </a:lnTo>
                    <a:lnTo>
                      <a:pt x="9" y="0"/>
                    </a:lnTo>
                    <a:lnTo>
                      <a:pt x="12" y="2"/>
                    </a:lnTo>
                    <a:lnTo>
                      <a:pt x="15" y="4"/>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20" name="Freeform 845">
                <a:extLst>
                  <a:ext uri="{FF2B5EF4-FFF2-40B4-BE49-F238E27FC236}">
                    <a16:creationId xmlns:a16="http://schemas.microsoft.com/office/drawing/2014/main" id="{18CCFCCD-6BD3-4D21-842E-E66D860BF51C}"/>
                  </a:ext>
                </a:extLst>
              </p:cNvPr>
              <p:cNvSpPr>
                <a:spLocks/>
              </p:cNvSpPr>
              <p:nvPr/>
            </p:nvSpPr>
            <p:spPr bwMode="auto">
              <a:xfrm>
                <a:off x="2134247" y="2683885"/>
                <a:ext cx="16178" cy="27764"/>
              </a:xfrm>
              <a:custGeom>
                <a:avLst/>
                <a:gdLst>
                  <a:gd name="T0" fmla="*/ 17 w 17"/>
                  <a:gd name="T1" fmla="*/ 10 h 20"/>
                  <a:gd name="T2" fmla="*/ 17 w 17"/>
                  <a:gd name="T3" fmla="*/ 10 h 20"/>
                  <a:gd name="T4" fmla="*/ 17 w 17"/>
                  <a:gd name="T5" fmla="*/ 14 h 20"/>
                  <a:gd name="T6" fmla="*/ 15 w 17"/>
                  <a:gd name="T7" fmla="*/ 18 h 20"/>
                  <a:gd name="T8" fmla="*/ 13 w 17"/>
                  <a:gd name="T9" fmla="*/ 19 h 20"/>
                  <a:gd name="T10" fmla="*/ 9 w 17"/>
                  <a:gd name="T11" fmla="*/ 20 h 20"/>
                  <a:gd name="T12" fmla="*/ 9 w 17"/>
                  <a:gd name="T13" fmla="*/ 20 h 20"/>
                  <a:gd name="T14" fmla="*/ 5 w 17"/>
                  <a:gd name="T15" fmla="*/ 19 h 20"/>
                  <a:gd name="T16" fmla="*/ 3 w 17"/>
                  <a:gd name="T17" fmla="*/ 18 h 20"/>
                  <a:gd name="T18" fmla="*/ 1 w 17"/>
                  <a:gd name="T19" fmla="*/ 14 h 20"/>
                  <a:gd name="T20" fmla="*/ 0 w 17"/>
                  <a:gd name="T21" fmla="*/ 10 h 20"/>
                  <a:gd name="T22" fmla="*/ 0 w 17"/>
                  <a:gd name="T23" fmla="*/ 10 h 20"/>
                  <a:gd name="T24" fmla="*/ 1 w 17"/>
                  <a:gd name="T25" fmla="*/ 7 h 20"/>
                  <a:gd name="T26" fmla="*/ 3 w 17"/>
                  <a:gd name="T27" fmla="*/ 4 h 20"/>
                  <a:gd name="T28" fmla="*/ 5 w 17"/>
                  <a:gd name="T29" fmla="*/ 2 h 20"/>
                  <a:gd name="T30" fmla="*/ 9 w 17"/>
                  <a:gd name="T31" fmla="*/ 0 h 20"/>
                  <a:gd name="T32" fmla="*/ 9 w 17"/>
                  <a:gd name="T33" fmla="*/ 0 h 20"/>
                  <a:gd name="T34" fmla="*/ 13 w 17"/>
                  <a:gd name="T35" fmla="*/ 2 h 20"/>
                  <a:gd name="T36" fmla="*/ 15 w 17"/>
                  <a:gd name="T37" fmla="*/ 4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8"/>
                    </a:lnTo>
                    <a:lnTo>
                      <a:pt x="13" y="19"/>
                    </a:lnTo>
                    <a:lnTo>
                      <a:pt x="9" y="20"/>
                    </a:lnTo>
                    <a:lnTo>
                      <a:pt x="9" y="20"/>
                    </a:lnTo>
                    <a:lnTo>
                      <a:pt x="5" y="19"/>
                    </a:lnTo>
                    <a:lnTo>
                      <a:pt x="3" y="18"/>
                    </a:lnTo>
                    <a:lnTo>
                      <a:pt x="1" y="14"/>
                    </a:lnTo>
                    <a:lnTo>
                      <a:pt x="0" y="10"/>
                    </a:lnTo>
                    <a:lnTo>
                      <a:pt x="0" y="10"/>
                    </a:lnTo>
                    <a:lnTo>
                      <a:pt x="1" y="7"/>
                    </a:lnTo>
                    <a:lnTo>
                      <a:pt x="3" y="4"/>
                    </a:lnTo>
                    <a:lnTo>
                      <a:pt x="5" y="2"/>
                    </a:lnTo>
                    <a:lnTo>
                      <a:pt x="9" y="0"/>
                    </a:lnTo>
                    <a:lnTo>
                      <a:pt x="9" y="0"/>
                    </a:lnTo>
                    <a:lnTo>
                      <a:pt x="13" y="2"/>
                    </a:lnTo>
                    <a:lnTo>
                      <a:pt x="15" y="4"/>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21" name="Freeform 846">
                <a:extLst>
                  <a:ext uri="{FF2B5EF4-FFF2-40B4-BE49-F238E27FC236}">
                    <a16:creationId xmlns:a16="http://schemas.microsoft.com/office/drawing/2014/main" id="{CD53D953-D342-4BB9-8786-E58D1E910B32}"/>
                  </a:ext>
                </a:extLst>
              </p:cNvPr>
              <p:cNvSpPr>
                <a:spLocks/>
              </p:cNvSpPr>
              <p:nvPr/>
            </p:nvSpPr>
            <p:spPr bwMode="auto">
              <a:xfrm>
                <a:off x="2290313" y="2683885"/>
                <a:ext cx="17130" cy="27764"/>
              </a:xfrm>
              <a:custGeom>
                <a:avLst/>
                <a:gdLst>
                  <a:gd name="T0" fmla="*/ 18 w 18"/>
                  <a:gd name="T1" fmla="*/ 10 h 20"/>
                  <a:gd name="T2" fmla="*/ 18 w 18"/>
                  <a:gd name="T3" fmla="*/ 10 h 20"/>
                  <a:gd name="T4" fmla="*/ 18 w 18"/>
                  <a:gd name="T5" fmla="*/ 14 h 20"/>
                  <a:gd name="T6" fmla="*/ 15 w 18"/>
                  <a:gd name="T7" fmla="*/ 18 h 20"/>
                  <a:gd name="T8" fmla="*/ 13 w 18"/>
                  <a:gd name="T9" fmla="*/ 19 h 20"/>
                  <a:gd name="T10" fmla="*/ 9 w 18"/>
                  <a:gd name="T11" fmla="*/ 20 h 20"/>
                  <a:gd name="T12" fmla="*/ 9 w 18"/>
                  <a:gd name="T13" fmla="*/ 20 h 20"/>
                  <a:gd name="T14" fmla="*/ 5 w 18"/>
                  <a:gd name="T15" fmla="*/ 19 h 20"/>
                  <a:gd name="T16" fmla="*/ 3 w 18"/>
                  <a:gd name="T17" fmla="*/ 18 h 20"/>
                  <a:gd name="T18" fmla="*/ 2 w 18"/>
                  <a:gd name="T19" fmla="*/ 14 h 20"/>
                  <a:gd name="T20" fmla="*/ 0 w 18"/>
                  <a:gd name="T21" fmla="*/ 10 h 20"/>
                  <a:gd name="T22" fmla="*/ 0 w 18"/>
                  <a:gd name="T23" fmla="*/ 10 h 20"/>
                  <a:gd name="T24" fmla="*/ 2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5" y="18"/>
                    </a:lnTo>
                    <a:lnTo>
                      <a:pt x="13" y="19"/>
                    </a:lnTo>
                    <a:lnTo>
                      <a:pt x="9" y="20"/>
                    </a:lnTo>
                    <a:lnTo>
                      <a:pt x="9" y="20"/>
                    </a:lnTo>
                    <a:lnTo>
                      <a:pt x="5" y="19"/>
                    </a:lnTo>
                    <a:lnTo>
                      <a:pt x="3" y="18"/>
                    </a:lnTo>
                    <a:lnTo>
                      <a:pt x="2" y="14"/>
                    </a:lnTo>
                    <a:lnTo>
                      <a:pt x="0" y="10"/>
                    </a:lnTo>
                    <a:lnTo>
                      <a:pt x="0" y="10"/>
                    </a:lnTo>
                    <a:lnTo>
                      <a:pt x="2" y="7"/>
                    </a:lnTo>
                    <a:lnTo>
                      <a:pt x="3" y="4"/>
                    </a:lnTo>
                    <a:lnTo>
                      <a:pt x="5" y="2"/>
                    </a:lnTo>
                    <a:lnTo>
                      <a:pt x="9" y="0"/>
                    </a:lnTo>
                    <a:lnTo>
                      <a:pt x="9" y="0"/>
                    </a:lnTo>
                    <a:lnTo>
                      <a:pt x="13" y="2"/>
                    </a:lnTo>
                    <a:lnTo>
                      <a:pt x="15" y="4"/>
                    </a:lnTo>
                    <a:lnTo>
                      <a:pt x="18"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22" name="Freeform 847">
                <a:extLst>
                  <a:ext uri="{FF2B5EF4-FFF2-40B4-BE49-F238E27FC236}">
                    <a16:creationId xmlns:a16="http://schemas.microsoft.com/office/drawing/2014/main" id="{852B2826-CD23-49C4-82DE-85234B2B11F4}"/>
                  </a:ext>
                </a:extLst>
              </p:cNvPr>
              <p:cNvSpPr>
                <a:spLocks/>
              </p:cNvSpPr>
              <p:nvPr/>
            </p:nvSpPr>
            <p:spPr bwMode="auto">
              <a:xfrm>
                <a:off x="2300781" y="2683885"/>
                <a:ext cx="17130" cy="27764"/>
              </a:xfrm>
              <a:custGeom>
                <a:avLst/>
                <a:gdLst>
                  <a:gd name="T0" fmla="*/ 18 w 18"/>
                  <a:gd name="T1" fmla="*/ 10 h 20"/>
                  <a:gd name="T2" fmla="*/ 18 w 18"/>
                  <a:gd name="T3" fmla="*/ 10 h 20"/>
                  <a:gd name="T4" fmla="*/ 18 w 18"/>
                  <a:gd name="T5" fmla="*/ 14 h 20"/>
                  <a:gd name="T6" fmla="*/ 15 w 18"/>
                  <a:gd name="T7" fmla="*/ 18 h 20"/>
                  <a:gd name="T8" fmla="*/ 13 w 18"/>
                  <a:gd name="T9" fmla="*/ 19 h 20"/>
                  <a:gd name="T10" fmla="*/ 9 w 18"/>
                  <a:gd name="T11" fmla="*/ 20 h 20"/>
                  <a:gd name="T12" fmla="*/ 9 w 18"/>
                  <a:gd name="T13" fmla="*/ 20 h 20"/>
                  <a:gd name="T14" fmla="*/ 5 w 18"/>
                  <a:gd name="T15" fmla="*/ 19 h 20"/>
                  <a:gd name="T16" fmla="*/ 3 w 18"/>
                  <a:gd name="T17" fmla="*/ 18 h 20"/>
                  <a:gd name="T18" fmla="*/ 0 w 18"/>
                  <a:gd name="T19" fmla="*/ 14 h 20"/>
                  <a:gd name="T20" fmla="*/ 0 w 18"/>
                  <a:gd name="T21" fmla="*/ 10 h 20"/>
                  <a:gd name="T22" fmla="*/ 0 w 18"/>
                  <a:gd name="T23" fmla="*/ 10 h 20"/>
                  <a:gd name="T24" fmla="*/ 0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5" y="18"/>
                    </a:lnTo>
                    <a:lnTo>
                      <a:pt x="13" y="19"/>
                    </a:lnTo>
                    <a:lnTo>
                      <a:pt x="9" y="20"/>
                    </a:lnTo>
                    <a:lnTo>
                      <a:pt x="9" y="20"/>
                    </a:lnTo>
                    <a:lnTo>
                      <a:pt x="5" y="19"/>
                    </a:lnTo>
                    <a:lnTo>
                      <a:pt x="3" y="18"/>
                    </a:lnTo>
                    <a:lnTo>
                      <a:pt x="0" y="14"/>
                    </a:lnTo>
                    <a:lnTo>
                      <a:pt x="0" y="10"/>
                    </a:lnTo>
                    <a:lnTo>
                      <a:pt x="0" y="10"/>
                    </a:lnTo>
                    <a:lnTo>
                      <a:pt x="0" y="7"/>
                    </a:lnTo>
                    <a:lnTo>
                      <a:pt x="3" y="4"/>
                    </a:lnTo>
                    <a:lnTo>
                      <a:pt x="5" y="2"/>
                    </a:lnTo>
                    <a:lnTo>
                      <a:pt x="9" y="0"/>
                    </a:lnTo>
                    <a:lnTo>
                      <a:pt x="9" y="0"/>
                    </a:lnTo>
                    <a:lnTo>
                      <a:pt x="13" y="2"/>
                    </a:lnTo>
                    <a:lnTo>
                      <a:pt x="15" y="4"/>
                    </a:lnTo>
                    <a:lnTo>
                      <a:pt x="18"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23" name="Freeform 848">
                <a:extLst>
                  <a:ext uri="{FF2B5EF4-FFF2-40B4-BE49-F238E27FC236}">
                    <a16:creationId xmlns:a16="http://schemas.microsoft.com/office/drawing/2014/main" id="{E0BB9CC5-5007-42FC-8073-34560EB125ED}"/>
                  </a:ext>
                </a:extLst>
              </p:cNvPr>
              <p:cNvSpPr>
                <a:spLocks/>
              </p:cNvSpPr>
              <p:nvPr/>
            </p:nvSpPr>
            <p:spPr bwMode="auto">
              <a:xfrm>
                <a:off x="2347412" y="2990675"/>
                <a:ext cx="16178" cy="26375"/>
              </a:xfrm>
              <a:custGeom>
                <a:avLst/>
                <a:gdLst>
                  <a:gd name="T0" fmla="*/ 17 w 17"/>
                  <a:gd name="T1" fmla="*/ 9 h 19"/>
                  <a:gd name="T2" fmla="*/ 17 w 17"/>
                  <a:gd name="T3" fmla="*/ 9 h 19"/>
                  <a:gd name="T4" fmla="*/ 17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7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7"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24" name="Freeform 849">
                <a:extLst>
                  <a:ext uri="{FF2B5EF4-FFF2-40B4-BE49-F238E27FC236}">
                    <a16:creationId xmlns:a16="http://schemas.microsoft.com/office/drawing/2014/main" id="{89D1D4A1-4301-4704-BF63-7D3D2463A681}"/>
                  </a:ext>
                </a:extLst>
              </p:cNvPr>
              <p:cNvSpPr>
                <a:spLocks/>
              </p:cNvSpPr>
              <p:nvPr/>
            </p:nvSpPr>
            <p:spPr bwMode="auto">
              <a:xfrm>
                <a:off x="2819421" y="2990675"/>
                <a:ext cx="16178" cy="26375"/>
              </a:xfrm>
              <a:custGeom>
                <a:avLst/>
                <a:gdLst>
                  <a:gd name="T0" fmla="*/ 17 w 17"/>
                  <a:gd name="T1" fmla="*/ 9 h 19"/>
                  <a:gd name="T2" fmla="*/ 17 w 17"/>
                  <a:gd name="T3" fmla="*/ 9 h 19"/>
                  <a:gd name="T4" fmla="*/ 17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7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7"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025" name="Freeform 850">
                <a:extLst>
                  <a:ext uri="{FF2B5EF4-FFF2-40B4-BE49-F238E27FC236}">
                    <a16:creationId xmlns:a16="http://schemas.microsoft.com/office/drawing/2014/main" id="{A832EA77-24B7-4E6D-872C-2F9CD2D63B14}"/>
                  </a:ext>
                </a:extLst>
              </p:cNvPr>
              <p:cNvSpPr>
                <a:spLocks/>
              </p:cNvSpPr>
              <p:nvPr/>
            </p:nvSpPr>
            <p:spPr bwMode="auto">
              <a:xfrm>
                <a:off x="3055426" y="2990675"/>
                <a:ext cx="16178" cy="26375"/>
              </a:xfrm>
              <a:custGeom>
                <a:avLst/>
                <a:gdLst>
                  <a:gd name="T0" fmla="*/ 17 w 17"/>
                  <a:gd name="T1" fmla="*/ 9 h 19"/>
                  <a:gd name="T2" fmla="*/ 17 w 17"/>
                  <a:gd name="T3" fmla="*/ 9 h 19"/>
                  <a:gd name="T4" fmla="*/ 16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6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6"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6"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grpSp>
            <p:nvGrpSpPr>
              <p:cNvPr id="1026" name="Group 1025">
                <a:extLst>
                  <a:ext uri="{FF2B5EF4-FFF2-40B4-BE49-F238E27FC236}">
                    <a16:creationId xmlns:a16="http://schemas.microsoft.com/office/drawing/2014/main" id="{C2F90FC2-E40F-48B2-BD33-40AAEEE9DBE8}"/>
                  </a:ext>
                </a:extLst>
              </p:cNvPr>
              <p:cNvGrpSpPr/>
              <p:nvPr/>
            </p:nvGrpSpPr>
            <p:grpSpPr>
              <a:xfrm>
                <a:off x="280338" y="1367839"/>
                <a:ext cx="169518" cy="2145749"/>
                <a:chOff x="2172037" y="1386948"/>
                <a:chExt cx="282787" cy="2453829"/>
              </a:xfrm>
            </p:grpSpPr>
            <p:sp>
              <p:nvSpPr>
                <p:cNvPr id="1046" name="Rectangle 16">
                  <a:extLst>
                    <a:ext uri="{FF2B5EF4-FFF2-40B4-BE49-F238E27FC236}">
                      <a16:creationId xmlns:a16="http://schemas.microsoft.com/office/drawing/2014/main" id="{41C9C5D3-1EAE-4A8C-8443-BDCC2AEBFA3D}"/>
                    </a:ext>
                  </a:extLst>
                </p:cNvPr>
                <p:cNvSpPr>
                  <a:spLocks noChangeArrowheads="1"/>
                </p:cNvSpPr>
                <p:nvPr/>
              </p:nvSpPr>
              <p:spPr bwMode="auto">
                <a:xfrm>
                  <a:off x="2313100" y="3699935"/>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7" name="Rectangle 18">
                  <a:extLst>
                    <a:ext uri="{FF2B5EF4-FFF2-40B4-BE49-F238E27FC236}">
                      <a16:creationId xmlns:a16="http://schemas.microsoft.com/office/drawing/2014/main" id="{53BCD521-2246-46E3-95A9-0A9EE3F6FDCD}"/>
                    </a:ext>
                  </a:extLst>
                </p:cNvPr>
                <p:cNvSpPr>
                  <a:spLocks noChangeArrowheads="1"/>
                </p:cNvSpPr>
                <p:nvPr/>
              </p:nvSpPr>
              <p:spPr bwMode="auto">
                <a:xfrm>
                  <a:off x="2242570" y="3469747"/>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8" name="Rectangle 20">
                  <a:extLst>
                    <a:ext uri="{FF2B5EF4-FFF2-40B4-BE49-F238E27FC236}">
                      <a16:creationId xmlns:a16="http://schemas.microsoft.com/office/drawing/2014/main" id="{F6C8CF0D-BB7A-4B51-8957-926478458075}"/>
                    </a:ext>
                  </a:extLst>
                </p:cNvPr>
                <p:cNvSpPr>
                  <a:spLocks noChangeArrowheads="1"/>
                </p:cNvSpPr>
                <p:nvPr/>
              </p:nvSpPr>
              <p:spPr bwMode="auto">
                <a:xfrm>
                  <a:off x="2242569" y="3237973"/>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9" name="Rectangle 22">
                  <a:extLst>
                    <a:ext uri="{FF2B5EF4-FFF2-40B4-BE49-F238E27FC236}">
                      <a16:creationId xmlns:a16="http://schemas.microsoft.com/office/drawing/2014/main" id="{3C82DAE2-097D-4603-B0CE-BA9209973BF1}"/>
                    </a:ext>
                  </a:extLst>
                </p:cNvPr>
                <p:cNvSpPr>
                  <a:spLocks noChangeArrowheads="1"/>
                </p:cNvSpPr>
                <p:nvPr/>
              </p:nvSpPr>
              <p:spPr bwMode="auto">
                <a:xfrm>
                  <a:off x="2242569" y="3006198"/>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30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0" name="Rectangle 24">
                  <a:extLst>
                    <a:ext uri="{FF2B5EF4-FFF2-40B4-BE49-F238E27FC236}">
                      <a16:creationId xmlns:a16="http://schemas.microsoft.com/office/drawing/2014/main" id="{0D29F222-8146-4E31-87F6-8467D1432A6E}"/>
                    </a:ext>
                  </a:extLst>
                </p:cNvPr>
                <p:cNvSpPr>
                  <a:spLocks noChangeArrowheads="1"/>
                </p:cNvSpPr>
                <p:nvPr/>
              </p:nvSpPr>
              <p:spPr bwMode="auto">
                <a:xfrm>
                  <a:off x="2242569" y="2776011"/>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40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1" name="Rectangle 26">
                  <a:extLst>
                    <a:ext uri="{FF2B5EF4-FFF2-40B4-BE49-F238E27FC236}">
                      <a16:creationId xmlns:a16="http://schemas.microsoft.com/office/drawing/2014/main" id="{9F2CF32C-33BD-4F73-A452-C5D53C1B5021}"/>
                    </a:ext>
                  </a:extLst>
                </p:cNvPr>
                <p:cNvSpPr>
                  <a:spLocks noChangeArrowheads="1"/>
                </p:cNvSpPr>
                <p:nvPr/>
              </p:nvSpPr>
              <p:spPr bwMode="auto">
                <a:xfrm>
                  <a:off x="2242569" y="2542648"/>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50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2" name="Rectangle 28">
                  <a:extLst>
                    <a:ext uri="{FF2B5EF4-FFF2-40B4-BE49-F238E27FC236}">
                      <a16:creationId xmlns:a16="http://schemas.microsoft.com/office/drawing/2014/main" id="{C0860729-9E3A-4208-9F9A-7625520CAD5B}"/>
                    </a:ext>
                  </a:extLst>
                </p:cNvPr>
                <p:cNvSpPr>
                  <a:spLocks noChangeArrowheads="1"/>
                </p:cNvSpPr>
                <p:nvPr/>
              </p:nvSpPr>
              <p:spPr bwMode="auto">
                <a:xfrm>
                  <a:off x="2242569" y="2310873"/>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60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3" name="Rectangle 30">
                  <a:extLst>
                    <a:ext uri="{FF2B5EF4-FFF2-40B4-BE49-F238E27FC236}">
                      <a16:creationId xmlns:a16="http://schemas.microsoft.com/office/drawing/2014/main" id="{EB9FD565-7FD7-45DE-9454-C083B4C0FDD5}"/>
                    </a:ext>
                  </a:extLst>
                </p:cNvPr>
                <p:cNvSpPr>
                  <a:spLocks noChangeArrowheads="1"/>
                </p:cNvSpPr>
                <p:nvPr/>
              </p:nvSpPr>
              <p:spPr bwMode="auto">
                <a:xfrm>
                  <a:off x="2242569" y="2080685"/>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70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4" name="Rectangle 32">
                  <a:extLst>
                    <a:ext uri="{FF2B5EF4-FFF2-40B4-BE49-F238E27FC236}">
                      <a16:creationId xmlns:a16="http://schemas.microsoft.com/office/drawing/2014/main" id="{87CD097A-44AE-4C74-88F1-AA5556DFCB44}"/>
                    </a:ext>
                  </a:extLst>
                </p:cNvPr>
                <p:cNvSpPr>
                  <a:spLocks noChangeArrowheads="1"/>
                </p:cNvSpPr>
                <p:nvPr/>
              </p:nvSpPr>
              <p:spPr bwMode="auto">
                <a:xfrm>
                  <a:off x="2242569" y="1848910"/>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80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5" name="Rectangle 34">
                  <a:extLst>
                    <a:ext uri="{FF2B5EF4-FFF2-40B4-BE49-F238E27FC236}">
                      <a16:creationId xmlns:a16="http://schemas.microsoft.com/office/drawing/2014/main" id="{F000D155-F038-46A6-8258-D9D2804D5AC8}"/>
                    </a:ext>
                  </a:extLst>
                </p:cNvPr>
                <p:cNvSpPr>
                  <a:spLocks noChangeArrowheads="1"/>
                </p:cNvSpPr>
                <p:nvPr/>
              </p:nvSpPr>
              <p:spPr bwMode="auto">
                <a:xfrm>
                  <a:off x="2242569" y="1617135"/>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90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56" name="Rectangle 37">
                  <a:extLst>
                    <a:ext uri="{FF2B5EF4-FFF2-40B4-BE49-F238E27FC236}">
                      <a16:creationId xmlns:a16="http://schemas.microsoft.com/office/drawing/2014/main" id="{8F8F0129-0F12-4F16-98A0-6FE02B1FFFB8}"/>
                    </a:ext>
                  </a:extLst>
                </p:cNvPr>
                <p:cNvSpPr>
                  <a:spLocks noChangeArrowheads="1"/>
                </p:cNvSpPr>
                <p:nvPr/>
              </p:nvSpPr>
              <p:spPr bwMode="auto">
                <a:xfrm>
                  <a:off x="2172037" y="1386948"/>
                  <a:ext cx="282787"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100</a:t>
                  </a:r>
                  <a:endParaRPr lang="en-US" altLang="en-US" sz="1067">
                    <a:solidFill>
                      <a:prstClr val="black"/>
                    </a:solidFill>
                    <a:ea typeface="MS PGothic" panose="020B0600070205080204" pitchFamily="34" charset="-128"/>
                    <a:cs typeface="Arial" panose="020B0604020202020204" pitchFamily="34" charset="0"/>
                  </a:endParaRPr>
                </a:p>
              </p:txBody>
            </p:sp>
          </p:grpSp>
          <p:sp>
            <p:nvSpPr>
              <p:cNvPr id="1027" name="TextBox 1026">
                <a:extLst>
                  <a:ext uri="{FF2B5EF4-FFF2-40B4-BE49-F238E27FC236}">
                    <a16:creationId xmlns:a16="http://schemas.microsoft.com/office/drawing/2014/main" id="{D8C5D1A3-DE1C-4BAC-A6CA-F0C82463C56A}"/>
                  </a:ext>
                </a:extLst>
              </p:cNvPr>
              <p:cNvSpPr txBox="1"/>
              <p:nvPr/>
            </p:nvSpPr>
            <p:spPr>
              <a:xfrm>
                <a:off x="2328079" y="2095224"/>
                <a:ext cx="702356" cy="223090"/>
              </a:xfrm>
              <a:prstGeom prst="rect">
                <a:avLst/>
              </a:prstGeom>
              <a:noFill/>
            </p:spPr>
            <p:txBody>
              <a:bodyPr wrap="none" rtlCol="0">
                <a:spAutoFit/>
              </a:bodyPr>
              <a:lstStyle/>
              <a:p>
                <a:pPr algn="r" defTabSz="609555">
                  <a:defRPr/>
                </a:pPr>
                <a:r>
                  <a:rPr lang="en-US" sz="1333" b="1">
                    <a:solidFill>
                      <a:srgbClr val="138C89"/>
                    </a:solidFill>
                    <a:latin typeface="Arial" panose="020B0604020202020204" pitchFamily="34" charset="0"/>
                    <a:ea typeface="MS PGothic" panose="020B0600070205080204" pitchFamily="34" charset="-128"/>
                    <a:cs typeface="Arial" panose="020B0604020202020204" pitchFamily="34" charset="0"/>
                  </a:rPr>
                  <a:t>Niraparib</a:t>
                </a:r>
              </a:p>
            </p:txBody>
          </p:sp>
          <p:sp>
            <p:nvSpPr>
              <p:cNvPr id="1028" name="TextBox 1027">
                <a:extLst>
                  <a:ext uri="{FF2B5EF4-FFF2-40B4-BE49-F238E27FC236}">
                    <a16:creationId xmlns:a16="http://schemas.microsoft.com/office/drawing/2014/main" id="{C6D94BA2-3B55-4964-B78E-387B66302EB8}"/>
                  </a:ext>
                </a:extLst>
              </p:cNvPr>
              <p:cNvSpPr txBox="1"/>
              <p:nvPr/>
            </p:nvSpPr>
            <p:spPr>
              <a:xfrm>
                <a:off x="2328059" y="3016525"/>
                <a:ext cx="629018" cy="223090"/>
              </a:xfrm>
              <a:prstGeom prst="rect">
                <a:avLst/>
              </a:prstGeom>
              <a:noFill/>
            </p:spPr>
            <p:txBody>
              <a:bodyPr wrap="none" rtlCol="0">
                <a:spAutoFit/>
              </a:bodyPr>
              <a:lstStyle/>
              <a:p>
                <a:pPr algn="r" defTabSz="609555">
                  <a:defRPr/>
                </a:pPr>
                <a:r>
                  <a:rPr lang="en-US" sz="1333" b="1">
                    <a:solidFill>
                      <a:srgbClr val="99293D"/>
                    </a:solidFill>
                    <a:latin typeface="Arial" panose="020B0604020202020204" pitchFamily="34" charset="0"/>
                    <a:ea typeface="MS PGothic" panose="020B0600070205080204" pitchFamily="34" charset="-128"/>
                    <a:cs typeface="Arial" panose="020B0604020202020204" pitchFamily="34" charset="0"/>
                  </a:rPr>
                  <a:t>Placebo</a:t>
                </a:r>
              </a:p>
            </p:txBody>
          </p:sp>
          <p:grpSp>
            <p:nvGrpSpPr>
              <p:cNvPr id="1029" name="Group 1028">
                <a:extLst>
                  <a:ext uri="{FF2B5EF4-FFF2-40B4-BE49-F238E27FC236}">
                    <a16:creationId xmlns:a16="http://schemas.microsoft.com/office/drawing/2014/main" id="{1BAB5BE0-EC72-4BD0-889C-B50EA862ECDD}"/>
                  </a:ext>
                </a:extLst>
              </p:cNvPr>
              <p:cNvGrpSpPr/>
              <p:nvPr/>
            </p:nvGrpSpPr>
            <p:grpSpPr>
              <a:xfrm>
                <a:off x="484317" y="3522803"/>
                <a:ext cx="2692270" cy="123159"/>
                <a:chOff x="2500767" y="3792854"/>
                <a:chExt cx="4491209" cy="140842"/>
              </a:xfrm>
            </p:grpSpPr>
            <p:sp>
              <p:nvSpPr>
                <p:cNvPr id="1031" name="Rectangle 16">
                  <a:extLst>
                    <a:ext uri="{FF2B5EF4-FFF2-40B4-BE49-F238E27FC236}">
                      <a16:creationId xmlns:a16="http://schemas.microsoft.com/office/drawing/2014/main" id="{070374D4-E190-417F-A1C6-EC87430D5ABA}"/>
                    </a:ext>
                  </a:extLst>
                </p:cNvPr>
                <p:cNvSpPr>
                  <a:spLocks noChangeArrowheads="1"/>
                </p:cNvSpPr>
                <p:nvPr/>
              </p:nvSpPr>
              <p:spPr bwMode="auto">
                <a:xfrm>
                  <a:off x="2500767"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2" name="Rectangle 16">
                  <a:extLst>
                    <a:ext uri="{FF2B5EF4-FFF2-40B4-BE49-F238E27FC236}">
                      <a16:creationId xmlns:a16="http://schemas.microsoft.com/office/drawing/2014/main" id="{68C3E5E6-3454-43DB-BEDE-EF5A7D82EF0F}"/>
                    </a:ext>
                  </a:extLst>
                </p:cNvPr>
                <p:cNvSpPr>
                  <a:spLocks noChangeArrowheads="1"/>
                </p:cNvSpPr>
                <p:nvPr/>
              </p:nvSpPr>
              <p:spPr bwMode="auto">
                <a:xfrm>
                  <a:off x="2807225"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3" name="Rectangle 16">
                  <a:extLst>
                    <a:ext uri="{FF2B5EF4-FFF2-40B4-BE49-F238E27FC236}">
                      <a16:creationId xmlns:a16="http://schemas.microsoft.com/office/drawing/2014/main" id="{93E7A3B6-9BB0-4F33-A07B-6699ABCEE61A}"/>
                    </a:ext>
                  </a:extLst>
                </p:cNvPr>
                <p:cNvSpPr>
                  <a:spLocks noChangeArrowheads="1"/>
                </p:cNvSpPr>
                <p:nvPr/>
              </p:nvSpPr>
              <p:spPr bwMode="auto">
                <a:xfrm>
                  <a:off x="3119494"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4</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4" name="Rectangle 16">
                  <a:extLst>
                    <a:ext uri="{FF2B5EF4-FFF2-40B4-BE49-F238E27FC236}">
                      <a16:creationId xmlns:a16="http://schemas.microsoft.com/office/drawing/2014/main" id="{B1875B56-5660-494E-B1A6-E13D34D44FF3}"/>
                    </a:ext>
                  </a:extLst>
                </p:cNvPr>
                <p:cNvSpPr>
                  <a:spLocks noChangeArrowheads="1"/>
                </p:cNvSpPr>
                <p:nvPr/>
              </p:nvSpPr>
              <p:spPr bwMode="auto">
                <a:xfrm>
                  <a:off x="3431110"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6</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5" name="Rectangle 16">
                  <a:extLst>
                    <a:ext uri="{FF2B5EF4-FFF2-40B4-BE49-F238E27FC236}">
                      <a16:creationId xmlns:a16="http://schemas.microsoft.com/office/drawing/2014/main" id="{A528D197-7A20-44D7-B363-48F814963FCA}"/>
                    </a:ext>
                  </a:extLst>
                </p:cNvPr>
                <p:cNvSpPr>
                  <a:spLocks noChangeArrowheads="1"/>
                </p:cNvSpPr>
                <p:nvPr/>
              </p:nvSpPr>
              <p:spPr bwMode="auto">
                <a:xfrm>
                  <a:off x="3738182"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8</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6" name="Rectangle 16">
                  <a:extLst>
                    <a:ext uri="{FF2B5EF4-FFF2-40B4-BE49-F238E27FC236}">
                      <a16:creationId xmlns:a16="http://schemas.microsoft.com/office/drawing/2014/main" id="{7031BECE-7E5D-45ED-9771-D160B16757A3}"/>
                    </a:ext>
                  </a:extLst>
                </p:cNvPr>
                <p:cNvSpPr>
                  <a:spLocks noChangeArrowheads="1"/>
                </p:cNvSpPr>
                <p:nvPr/>
              </p:nvSpPr>
              <p:spPr bwMode="auto">
                <a:xfrm>
                  <a:off x="401321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7" name="Rectangle 16">
                  <a:extLst>
                    <a:ext uri="{FF2B5EF4-FFF2-40B4-BE49-F238E27FC236}">
                      <a16:creationId xmlns:a16="http://schemas.microsoft.com/office/drawing/2014/main" id="{81A8F5F9-D186-4D6C-975D-CE81F350F14D}"/>
                    </a:ext>
                  </a:extLst>
                </p:cNvPr>
                <p:cNvSpPr>
                  <a:spLocks noChangeArrowheads="1"/>
                </p:cNvSpPr>
                <p:nvPr/>
              </p:nvSpPr>
              <p:spPr bwMode="auto">
                <a:xfrm>
                  <a:off x="4324275"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12</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8" name="Rectangle 16">
                  <a:extLst>
                    <a:ext uri="{FF2B5EF4-FFF2-40B4-BE49-F238E27FC236}">
                      <a16:creationId xmlns:a16="http://schemas.microsoft.com/office/drawing/2014/main" id="{012779A8-CD7A-4969-BC3D-E4E3A1C45691}"/>
                    </a:ext>
                  </a:extLst>
                </p:cNvPr>
                <p:cNvSpPr>
                  <a:spLocks noChangeArrowheads="1"/>
                </p:cNvSpPr>
                <p:nvPr/>
              </p:nvSpPr>
              <p:spPr bwMode="auto">
                <a:xfrm>
                  <a:off x="463517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14</a:t>
                  </a:r>
                  <a:endParaRPr lang="en-US" altLang="en-US" sz="1067">
                    <a:solidFill>
                      <a:prstClr val="black"/>
                    </a:solidFill>
                    <a:ea typeface="MS PGothic" panose="020B0600070205080204" pitchFamily="34" charset="-128"/>
                    <a:cs typeface="Arial" panose="020B0604020202020204" pitchFamily="34" charset="0"/>
                  </a:endParaRPr>
                </a:p>
              </p:txBody>
            </p:sp>
            <p:sp>
              <p:nvSpPr>
                <p:cNvPr id="1039" name="Rectangle 16">
                  <a:extLst>
                    <a:ext uri="{FF2B5EF4-FFF2-40B4-BE49-F238E27FC236}">
                      <a16:creationId xmlns:a16="http://schemas.microsoft.com/office/drawing/2014/main" id="{FBAF53D3-E878-4176-AD0F-A07887125F05}"/>
                    </a:ext>
                  </a:extLst>
                </p:cNvPr>
                <p:cNvSpPr>
                  <a:spLocks noChangeArrowheads="1"/>
                </p:cNvSpPr>
                <p:nvPr/>
              </p:nvSpPr>
              <p:spPr bwMode="auto">
                <a:xfrm>
                  <a:off x="4941227"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16</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0" name="Rectangle 16">
                  <a:extLst>
                    <a:ext uri="{FF2B5EF4-FFF2-40B4-BE49-F238E27FC236}">
                      <a16:creationId xmlns:a16="http://schemas.microsoft.com/office/drawing/2014/main" id="{7CA550C3-CB78-45F3-8F44-A9A6AE8E9ED2}"/>
                    </a:ext>
                  </a:extLst>
                </p:cNvPr>
                <p:cNvSpPr>
                  <a:spLocks noChangeArrowheads="1"/>
                </p:cNvSpPr>
                <p:nvPr/>
              </p:nvSpPr>
              <p:spPr bwMode="auto">
                <a:xfrm>
                  <a:off x="5254306"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18</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1" name="Rectangle 16">
                  <a:extLst>
                    <a:ext uri="{FF2B5EF4-FFF2-40B4-BE49-F238E27FC236}">
                      <a16:creationId xmlns:a16="http://schemas.microsoft.com/office/drawing/2014/main" id="{18251EDF-1FC8-45D2-A7A1-60A9CAA8A942}"/>
                    </a:ext>
                  </a:extLst>
                </p:cNvPr>
                <p:cNvSpPr>
                  <a:spLocks noChangeArrowheads="1"/>
                </p:cNvSpPr>
                <p:nvPr/>
              </p:nvSpPr>
              <p:spPr bwMode="auto">
                <a:xfrm>
                  <a:off x="5570557"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20</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2" name="Rectangle 16">
                  <a:extLst>
                    <a:ext uri="{FF2B5EF4-FFF2-40B4-BE49-F238E27FC236}">
                      <a16:creationId xmlns:a16="http://schemas.microsoft.com/office/drawing/2014/main" id="{E1AC5DB9-18F9-40EA-B4DB-B2801310804A}"/>
                    </a:ext>
                  </a:extLst>
                </p:cNvPr>
                <p:cNvSpPr>
                  <a:spLocks noChangeArrowheads="1"/>
                </p:cNvSpPr>
                <p:nvPr/>
              </p:nvSpPr>
              <p:spPr bwMode="auto">
                <a:xfrm>
                  <a:off x="587342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22</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3" name="Rectangle 16">
                  <a:extLst>
                    <a:ext uri="{FF2B5EF4-FFF2-40B4-BE49-F238E27FC236}">
                      <a16:creationId xmlns:a16="http://schemas.microsoft.com/office/drawing/2014/main" id="{01D313E3-04F2-4A76-A021-AB0415574BF8}"/>
                    </a:ext>
                  </a:extLst>
                </p:cNvPr>
                <p:cNvSpPr>
                  <a:spLocks noChangeArrowheads="1"/>
                </p:cNvSpPr>
                <p:nvPr/>
              </p:nvSpPr>
              <p:spPr bwMode="auto">
                <a:xfrm>
                  <a:off x="617981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24</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4" name="Rectangle 16">
                  <a:extLst>
                    <a:ext uri="{FF2B5EF4-FFF2-40B4-BE49-F238E27FC236}">
                      <a16:creationId xmlns:a16="http://schemas.microsoft.com/office/drawing/2014/main" id="{79962C02-699A-4167-A044-B2F927EF86C9}"/>
                    </a:ext>
                  </a:extLst>
                </p:cNvPr>
                <p:cNvSpPr>
                  <a:spLocks noChangeArrowheads="1"/>
                </p:cNvSpPr>
                <p:nvPr/>
              </p:nvSpPr>
              <p:spPr bwMode="auto">
                <a:xfrm>
                  <a:off x="649233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26</a:t>
                  </a:r>
                  <a:endParaRPr lang="en-US" altLang="en-US" sz="1067">
                    <a:solidFill>
                      <a:prstClr val="black"/>
                    </a:solidFill>
                    <a:ea typeface="MS PGothic" panose="020B0600070205080204" pitchFamily="34" charset="-128"/>
                    <a:cs typeface="Arial" panose="020B0604020202020204" pitchFamily="34" charset="0"/>
                  </a:endParaRPr>
                </a:p>
              </p:txBody>
            </p:sp>
            <p:sp>
              <p:nvSpPr>
                <p:cNvPr id="1045" name="Rectangle 16">
                  <a:extLst>
                    <a:ext uri="{FF2B5EF4-FFF2-40B4-BE49-F238E27FC236}">
                      <a16:creationId xmlns:a16="http://schemas.microsoft.com/office/drawing/2014/main" id="{B4E6E74A-7E4A-4EBB-A89F-AA250FF3C999}"/>
                    </a:ext>
                  </a:extLst>
                </p:cNvPr>
                <p:cNvSpPr>
                  <a:spLocks noChangeArrowheads="1"/>
                </p:cNvSpPr>
                <p:nvPr/>
              </p:nvSpPr>
              <p:spPr bwMode="auto">
                <a:xfrm>
                  <a:off x="6803452"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28</a:t>
                  </a:r>
                  <a:endParaRPr lang="en-US" altLang="en-US" sz="1067">
                    <a:solidFill>
                      <a:prstClr val="black"/>
                    </a:solidFill>
                    <a:ea typeface="MS PGothic" panose="020B0600070205080204" pitchFamily="34" charset="-128"/>
                    <a:cs typeface="Arial" panose="020B0604020202020204" pitchFamily="34" charset="0"/>
                  </a:endParaRPr>
                </a:p>
              </p:txBody>
            </p:sp>
          </p:grpSp>
          <p:cxnSp>
            <p:nvCxnSpPr>
              <p:cNvPr id="1030" name="Straight Connector 1029">
                <a:extLst>
                  <a:ext uri="{FF2B5EF4-FFF2-40B4-BE49-F238E27FC236}">
                    <a16:creationId xmlns:a16="http://schemas.microsoft.com/office/drawing/2014/main" id="{1FB1E7C3-3BC8-4E33-8D93-1367CBD73058}"/>
                  </a:ext>
                </a:extLst>
              </p:cNvPr>
              <p:cNvCxnSpPr/>
              <p:nvPr/>
            </p:nvCxnSpPr>
            <p:spPr>
              <a:xfrm>
                <a:off x="498390" y="2449906"/>
                <a:ext cx="2627454"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grpSp>
        <p:nvGrpSpPr>
          <p:cNvPr id="1396" name="Group 1395">
            <a:extLst>
              <a:ext uri="{FF2B5EF4-FFF2-40B4-BE49-F238E27FC236}">
                <a16:creationId xmlns:a16="http://schemas.microsoft.com/office/drawing/2014/main" id="{9D34B06A-D706-4925-BB17-979D1C65855A}"/>
              </a:ext>
            </a:extLst>
          </p:cNvPr>
          <p:cNvGrpSpPr/>
          <p:nvPr/>
        </p:nvGrpSpPr>
        <p:grpSpPr>
          <a:xfrm>
            <a:off x="4150031" y="1919484"/>
            <a:ext cx="4009631" cy="3248210"/>
            <a:chOff x="3112523" y="1367839"/>
            <a:chExt cx="3007221" cy="2436156"/>
          </a:xfrm>
        </p:grpSpPr>
        <p:grpSp>
          <p:nvGrpSpPr>
            <p:cNvPr id="1397" name="Group 1396">
              <a:extLst>
                <a:ext uri="{FF2B5EF4-FFF2-40B4-BE49-F238E27FC236}">
                  <a16:creationId xmlns:a16="http://schemas.microsoft.com/office/drawing/2014/main" id="{89D5055C-EB81-4C8B-9F55-AA27AF6F83BC}"/>
                </a:ext>
              </a:extLst>
            </p:cNvPr>
            <p:cNvGrpSpPr/>
            <p:nvPr/>
          </p:nvGrpSpPr>
          <p:grpSpPr>
            <a:xfrm>
              <a:off x="3112523" y="1367839"/>
              <a:ext cx="3007221" cy="2278123"/>
              <a:chOff x="3112523" y="1367839"/>
              <a:chExt cx="3007221" cy="2278123"/>
            </a:xfrm>
          </p:grpSpPr>
          <p:sp>
            <p:nvSpPr>
              <p:cNvPr id="1399" name="Line 312">
                <a:extLst>
                  <a:ext uri="{FF2B5EF4-FFF2-40B4-BE49-F238E27FC236}">
                    <a16:creationId xmlns:a16="http://schemas.microsoft.com/office/drawing/2014/main" id="{2EFF9CE2-1A15-4D40-8116-FD158CC2AF52}"/>
                  </a:ext>
                </a:extLst>
              </p:cNvPr>
              <p:cNvSpPr>
                <a:spLocks noChangeShapeType="1"/>
              </p:cNvSpPr>
              <p:nvPr/>
            </p:nvSpPr>
            <p:spPr bwMode="auto">
              <a:xfrm>
                <a:off x="311252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0" name="Line 428">
                <a:extLst>
                  <a:ext uri="{FF2B5EF4-FFF2-40B4-BE49-F238E27FC236}">
                    <a16:creationId xmlns:a16="http://schemas.microsoft.com/office/drawing/2014/main" id="{4755AAC0-667B-4560-86EF-19ABE4867E6A}"/>
                  </a:ext>
                </a:extLst>
              </p:cNvPr>
              <p:cNvSpPr>
                <a:spLocks noChangeShapeType="1"/>
              </p:cNvSpPr>
              <p:nvPr/>
            </p:nvSpPr>
            <p:spPr bwMode="auto">
              <a:xfrm>
                <a:off x="311252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1" name="Line 851">
                <a:extLst>
                  <a:ext uri="{FF2B5EF4-FFF2-40B4-BE49-F238E27FC236}">
                    <a16:creationId xmlns:a16="http://schemas.microsoft.com/office/drawing/2014/main" id="{B39A05F9-E16E-43E0-9A8D-1A4BFB5021E4}"/>
                  </a:ext>
                </a:extLst>
              </p:cNvPr>
              <p:cNvSpPr>
                <a:spLocks noChangeShapeType="1"/>
              </p:cNvSpPr>
              <p:nvPr/>
            </p:nvSpPr>
            <p:spPr bwMode="auto">
              <a:xfrm flipH="1">
                <a:off x="3427090" y="3454597"/>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2" name="Line 852">
                <a:extLst>
                  <a:ext uri="{FF2B5EF4-FFF2-40B4-BE49-F238E27FC236}">
                    <a16:creationId xmlns:a16="http://schemas.microsoft.com/office/drawing/2014/main" id="{125E8CC2-142C-4A36-9E1A-692853921BDC}"/>
                  </a:ext>
                </a:extLst>
              </p:cNvPr>
              <p:cNvSpPr>
                <a:spLocks noChangeShapeType="1"/>
              </p:cNvSpPr>
              <p:nvPr/>
            </p:nvSpPr>
            <p:spPr bwMode="auto">
              <a:xfrm flipH="1">
                <a:off x="3427090" y="3250274"/>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3" name="Line 853">
                <a:extLst>
                  <a:ext uri="{FF2B5EF4-FFF2-40B4-BE49-F238E27FC236}">
                    <a16:creationId xmlns:a16="http://schemas.microsoft.com/office/drawing/2014/main" id="{2C29AA76-15BB-4DBE-94D0-9D0C9A601AEC}"/>
                  </a:ext>
                </a:extLst>
              </p:cNvPr>
              <p:cNvSpPr>
                <a:spLocks noChangeShapeType="1"/>
              </p:cNvSpPr>
              <p:nvPr/>
            </p:nvSpPr>
            <p:spPr bwMode="auto">
              <a:xfrm flipH="1">
                <a:off x="3427090" y="3048730"/>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4" name="Line 854">
                <a:extLst>
                  <a:ext uri="{FF2B5EF4-FFF2-40B4-BE49-F238E27FC236}">
                    <a16:creationId xmlns:a16="http://schemas.microsoft.com/office/drawing/2014/main" id="{2BF99829-8006-4030-BC66-248F5E97926E}"/>
                  </a:ext>
                </a:extLst>
              </p:cNvPr>
              <p:cNvSpPr>
                <a:spLocks noChangeShapeType="1"/>
              </p:cNvSpPr>
              <p:nvPr/>
            </p:nvSpPr>
            <p:spPr bwMode="auto">
              <a:xfrm flipH="1">
                <a:off x="3427090" y="2845796"/>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5" name="Line 855">
                <a:extLst>
                  <a:ext uri="{FF2B5EF4-FFF2-40B4-BE49-F238E27FC236}">
                    <a16:creationId xmlns:a16="http://schemas.microsoft.com/office/drawing/2014/main" id="{63B7514B-96CB-4139-8FCD-48BD43DFC3BE}"/>
                  </a:ext>
                </a:extLst>
              </p:cNvPr>
              <p:cNvSpPr>
                <a:spLocks noChangeShapeType="1"/>
              </p:cNvSpPr>
              <p:nvPr/>
            </p:nvSpPr>
            <p:spPr bwMode="auto">
              <a:xfrm flipH="1">
                <a:off x="3427090" y="2642863"/>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6" name="Line 856">
                <a:extLst>
                  <a:ext uri="{FF2B5EF4-FFF2-40B4-BE49-F238E27FC236}">
                    <a16:creationId xmlns:a16="http://schemas.microsoft.com/office/drawing/2014/main" id="{A573A7CE-DDC6-4CE1-BD5F-5CF0CA1C3E51}"/>
                  </a:ext>
                </a:extLst>
              </p:cNvPr>
              <p:cNvSpPr>
                <a:spLocks noChangeShapeType="1"/>
              </p:cNvSpPr>
              <p:nvPr/>
            </p:nvSpPr>
            <p:spPr bwMode="auto">
              <a:xfrm flipH="1">
                <a:off x="3427090" y="2441319"/>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7" name="Line 857">
                <a:extLst>
                  <a:ext uri="{FF2B5EF4-FFF2-40B4-BE49-F238E27FC236}">
                    <a16:creationId xmlns:a16="http://schemas.microsoft.com/office/drawing/2014/main" id="{326E5BAE-0D05-4ED8-9F1D-470B67B067E9}"/>
                  </a:ext>
                </a:extLst>
              </p:cNvPr>
              <p:cNvSpPr>
                <a:spLocks noChangeShapeType="1"/>
              </p:cNvSpPr>
              <p:nvPr/>
            </p:nvSpPr>
            <p:spPr bwMode="auto">
              <a:xfrm flipH="1">
                <a:off x="3427090" y="223977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8" name="Line 858">
                <a:extLst>
                  <a:ext uri="{FF2B5EF4-FFF2-40B4-BE49-F238E27FC236}">
                    <a16:creationId xmlns:a16="http://schemas.microsoft.com/office/drawing/2014/main" id="{89E9141B-38AD-4AFC-A081-11D0E05BFB55}"/>
                  </a:ext>
                </a:extLst>
              </p:cNvPr>
              <p:cNvSpPr>
                <a:spLocks noChangeShapeType="1"/>
              </p:cNvSpPr>
              <p:nvPr/>
            </p:nvSpPr>
            <p:spPr bwMode="auto">
              <a:xfrm flipH="1">
                <a:off x="3427090" y="2036842"/>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09" name="Line 859">
                <a:extLst>
                  <a:ext uri="{FF2B5EF4-FFF2-40B4-BE49-F238E27FC236}">
                    <a16:creationId xmlns:a16="http://schemas.microsoft.com/office/drawing/2014/main" id="{7D9115BF-F9B0-474A-98BA-53E597751D9D}"/>
                  </a:ext>
                </a:extLst>
              </p:cNvPr>
              <p:cNvSpPr>
                <a:spLocks noChangeShapeType="1"/>
              </p:cNvSpPr>
              <p:nvPr/>
            </p:nvSpPr>
            <p:spPr bwMode="auto">
              <a:xfrm flipH="1">
                <a:off x="3427090" y="1832518"/>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0" name="Line 860">
                <a:extLst>
                  <a:ext uri="{FF2B5EF4-FFF2-40B4-BE49-F238E27FC236}">
                    <a16:creationId xmlns:a16="http://schemas.microsoft.com/office/drawing/2014/main" id="{92DCA55C-B884-4214-A700-2F36A041044F}"/>
                  </a:ext>
                </a:extLst>
              </p:cNvPr>
              <p:cNvSpPr>
                <a:spLocks noChangeShapeType="1"/>
              </p:cNvSpPr>
              <p:nvPr/>
            </p:nvSpPr>
            <p:spPr bwMode="auto">
              <a:xfrm flipH="1">
                <a:off x="3427090" y="162958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1" name="Line 861">
                <a:extLst>
                  <a:ext uri="{FF2B5EF4-FFF2-40B4-BE49-F238E27FC236}">
                    <a16:creationId xmlns:a16="http://schemas.microsoft.com/office/drawing/2014/main" id="{8A711002-E17C-4851-A574-CD52D237A5CD}"/>
                  </a:ext>
                </a:extLst>
              </p:cNvPr>
              <p:cNvSpPr>
                <a:spLocks noChangeShapeType="1"/>
              </p:cNvSpPr>
              <p:nvPr/>
            </p:nvSpPr>
            <p:spPr bwMode="auto">
              <a:xfrm flipH="1">
                <a:off x="3427090" y="1426651"/>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2" name="Line 884">
                <a:extLst>
                  <a:ext uri="{FF2B5EF4-FFF2-40B4-BE49-F238E27FC236}">
                    <a16:creationId xmlns:a16="http://schemas.microsoft.com/office/drawing/2014/main" id="{12A6F583-2E2D-4FEA-ACE9-831B0014FFA8}"/>
                  </a:ext>
                </a:extLst>
              </p:cNvPr>
              <p:cNvSpPr>
                <a:spLocks noChangeShapeType="1"/>
              </p:cNvSpPr>
              <p:nvPr/>
            </p:nvSpPr>
            <p:spPr bwMode="auto">
              <a:xfrm>
                <a:off x="345286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3" name="Line 885">
                <a:extLst>
                  <a:ext uri="{FF2B5EF4-FFF2-40B4-BE49-F238E27FC236}">
                    <a16:creationId xmlns:a16="http://schemas.microsoft.com/office/drawing/2014/main" id="{B348F5B7-01F4-47BD-8E24-B6BFF544E4CB}"/>
                  </a:ext>
                </a:extLst>
              </p:cNvPr>
              <p:cNvSpPr>
                <a:spLocks noChangeShapeType="1"/>
              </p:cNvSpPr>
              <p:nvPr/>
            </p:nvSpPr>
            <p:spPr bwMode="auto">
              <a:xfrm flipV="1">
                <a:off x="35464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4" name="Line 886">
                <a:extLst>
                  <a:ext uri="{FF2B5EF4-FFF2-40B4-BE49-F238E27FC236}">
                    <a16:creationId xmlns:a16="http://schemas.microsoft.com/office/drawing/2014/main" id="{22CF7029-A43B-46C3-A588-F8071E000D10}"/>
                  </a:ext>
                </a:extLst>
              </p:cNvPr>
              <p:cNvSpPr>
                <a:spLocks noChangeShapeType="1"/>
              </p:cNvSpPr>
              <p:nvPr/>
            </p:nvSpPr>
            <p:spPr bwMode="auto">
              <a:xfrm>
                <a:off x="363902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5" name="Line 887">
                <a:extLst>
                  <a:ext uri="{FF2B5EF4-FFF2-40B4-BE49-F238E27FC236}">
                    <a16:creationId xmlns:a16="http://schemas.microsoft.com/office/drawing/2014/main" id="{E6605F58-143B-4345-B7CE-E2167D7739D9}"/>
                  </a:ext>
                </a:extLst>
              </p:cNvPr>
              <p:cNvSpPr>
                <a:spLocks noChangeShapeType="1"/>
              </p:cNvSpPr>
              <p:nvPr/>
            </p:nvSpPr>
            <p:spPr bwMode="auto">
              <a:xfrm flipV="1">
                <a:off x="37325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6" name="Line 888">
                <a:extLst>
                  <a:ext uri="{FF2B5EF4-FFF2-40B4-BE49-F238E27FC236}">
                    <a16:creationId xmlns:a16="http://schemas.microsoft.com/office/drawing/2014/main" id="{FD9B0645-8ADF-4E76-87F6-0AD9E4A7FBE5}"/>
                  </a:ext>
                </a:extLst>
              </p:cNvPr>
              <p:cNvSpPr>
                <a:spLocks noChangeShapeType="1"/>
              </p:cNvSpPr>
              <p:nvPr/>
            </p:nvSpPr>
            <p:spPr bwMode="auto">
              <a:xfrm>
                <a:off x="382519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7" name="Line 889">
                <a:extLst>
                  <a:ext uri="{FF2B5EF4-FFF2-40B4-BE49-F238E27FC236}">
                    <a16:creationId xmlns:a16="http://schemas.microsoft.com/office/drawing/2014/main" id="{6FF44DD5-AF56-484D-91AF-00E15DA2CC3A}"/>
                  </a:ext>
                </a:extLst>
              </p:cNvPr>
              <p:cNvSpPr>
                <a:spLocks noChangeShapeType="1"/>
              </p:cNvSpPr>
              <p:nvPr/>
            </p:nvSpPr>
            <p:spPr bwMode="auto">
              <a:xfrm flipV="1">
                <a:off x="391970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8" name="Line 890">
                <a:extLst>
                  <a:ext uri="{FF2B5EF4-FFF2-40B4-BE49-F238E27FC236}">
                    <a16:creationId xmlns:a16="http://schemas.microsoft.com/office/drawing/2014/main" id="{837A3E0D-A92F-4D82-8AE6-44A06A0719AA}"/>
                  </a:ext>
                </a:extLst>
              </p:cNvPr>
              <p:cNvSpPr>
                <a:spLocks noChangeShapeType="1"/>
              </p:cNvSpPr>
              <p:nvPr/>
            </p:nvSpPr>
            <p:spPr bwMode="auto">
              <a:xfrm>
                <a:off x="401230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19" name="Line 891">
                <a:extLst>
                  <a:ext uri="{FF2B5EF4-FFF2-40B4-BE49-F238E27FC236}">
                    <a16:creationId xmlns:a16="http://schemas.microsoft.com/office/drawing/2014/main" id="{64DEEAE3-F191-46A0-8C1D-257C39A0923F}"/>
                  </a:ext>
                </a:extLst>
              </p:cNvPr>
              <p:cNvSpPr>
                <a:spLocks noChangeShapeType="1"/>
              </p:cNvSpPr>
              <p:nvPr/>
            </p:nvSpPr>
            <p:spPr bwMode="auto">
              <a:xfrm flipV="1">
                <a:off x="410586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0" name="Line 892">
                <a:extLst>
                  <a:ext uri="{FF2B5EF4-FFF2-40B4-BE49-F238E27FC236}">
                    <a16:creationId xmlns:a16="http://schemas.microsoft.com/office/drawing/2014/main" id="{5074B92F-9448-47F2-93FD-EAEF8DB4CF69}"/>
                  </a:ext>
                </a:extLst>
              </p:cNvPr>
              <p:cNvSpPr>
                <a:spLocks noChangeShapeType="1"/>
              </p:cNvSpPr>
              <p:nvPr/>
            </p:nvSpPr>
            <p:spPr bwMode="auto">
              <a:xfrm>
                <a:off x="419846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1" name="Line 893">
                <a:extLst>
                  <a:ext uri="{FF2B5EF4-FFF2-40B4-BE49-F238E27FC236}">
                    <a16:creationId xmlns:a16="http://schemas.microsoft.com/office/drawing/2014/main" id="{F73949B6-523A-44B4-AC39-64AF94042939}"/>
                  </a:ext>
                </a:extLst>
              </p:cNvPr>
              <p:cNvSpPr>
                <a:spLocks noChangeShapeType="1"/>
              </p:cNvSpPr>
              <p:nvPr/>
            </p:nvSpPr>
            <p:spPr bwMode="auto">
              <a:xfrm flipV="1">
                <a:off x="429202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2" name="Line 894">
                <a:extLst>
                  <a:ext uri="{FF2B5EF4-FFF2-40B4-BE49-F238E27FC236}">
                    <a16:creationId xmlns:a16="http://schemas.microsoft.com/office/drawing/2014/main" id="{4A8F5434-80A1-4E64-AD9E-F7E40854AB0E}"/>
                  </a:ext>
                </a:extLst>
              </p:cNvPr>
              <p:cNvSpPr>
                <a:spLocks noChangeShapeType="1"/>
              </p:cNvSpPr>
              <p:nvPr/>
            </p:nvSpPr>
            <p:spPr bwMode="auto">
              <a:xfrm>
                <a:off x="438654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3" name="Line 895">
                <a:extLst>
                  <a:ext uri="{FF2B5EF4-FFF2-40B4-BE49-F238E27FC236}">
                    <a16:creationId xmlns:a16="http://schemas.microsoft.com/office/drawing/2014/main" id="{510AF936-0F74-4C0C-85D7-CDAF365E8566}"/>
                  </a:ext>
                </a:extLst>
              </p:cNvPr>
              <p:cNvSpPr>
                <a:spLocks noChangeShapeType="1"/>
              </p:cNvSpPr>
              <p:nvPr/>
            </p:nvSpPr>
            <p:spPr bwMode="auto">
              <a:xfrm flipV="1">
                <a:off x="447914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4" name="Line 896">
                <a:extLst>
                  <a:ext uri="{FF2B5EF4-FFF2-40B4-BE49-F238E27FC236}">
                    <a16:creationId xmlns:a16="http://schemas.microsoft.com/office/drawing/2014/main" id="{98131E4E-8C35-4089-BAAA-7311917E9F2F}"/>
                  </a:ext>
                </a:extLst>
              </p:cNvPr>
              <p:cNvSpPr>
                <a:spLocks noChangeShapeType="1"/>
              </p:cNvSpPr>
              <p:nvPr/>
            </p:nvSpPr>
            <p:spPr bwMode="auto">
              <a:xfrm>
                <a:off x="457270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5" name="Line 897">
                <a:extLst>
                  <a:ext uri="{FF2B5EF4-FFF2-40B4-BE49-F238E27FC236}">
                    <a16:creationId xmlns:a16="http://schemas.microsoft.com/office/drawing/2014/main" id="{0FB4E30C-95A6-460B-9A07-D952AACD8C39}"/>
                  </a:ext>
                </a:extLst>
              </p:cNvPr>
              <p:cNvSpPr>
                <a:spLocks noChangeShapeType="1"/>
              </p:cNvSpPr>
              <p:nvPr/>
            </p:nvSpPr>
            <p:spPr bwMode="auto">
              <a:xfrm flipV="1">
                <a:off x="4665306"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6" name="Line 898">
                <a:extLst>
                  <a:ext uri="{FF2B5EF4-FFF2-40B4-BE49-F238E27FC236}">
                    <a16:creationId xmlns:a16="http://schemas.microsoft.com/office/drawing/2014/main" id="{2103EA82-570D-4854-901E-46E4F1E90389}"/>
                  </a:ext>
                </a:extLst>
              </p:cNvPr>
              <p:cNvSpPr>
                <a:spLocks noChangeShapeType="1"/>
              </p:cNvSpPr>
              <p:nvPr/>
            </p:nvSpPr>
            <p:spPr bwMode="auto">
              <a:xfrm>
                <a:off x="475886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7" name="Line 899">
                <a:extLst>
                  <a:ext uri="{FF2B5EF4-FFF2-40B4-BE49-F238E27FC236}">
                    <a16:creationId xmlns:a16="http://schemas.microsoft.com/office/drawing/2014/main" id="{4D15E5C0-E16E-4E6A-8A5F-2B07038DE9B2}"/>
                  </a:ext>
                </a:extLst>
              </p:cNvPr>
              <p:cNvSpPr>
                <a:spLocks noChangeShapeType="1"/>
              </p:cNvSpPr>
              <p:nvPr/>
            </p:nvSpPr>
            <p:spPr bwMode="auto">
              <a:xfrm flipV="1">
                <a:off x="485146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8" name="Line 900">
                <a:extLst>
                  <a:ext uri="{FF2B5EF4-FFF2-40B4-BE49-F238E27FC236}">
                    <a16:creationId xmlns:a16="http://schemas.microsoft.com/office/drawing/2014/main" id="{B5A52543-9B1D-4C77-A94E-142AD681972F}"/>
                  </a:ext>
                </a:extLst>
              </p:cNvPr>
              <p:cNvSpPr>
                <a:spLocks noChangeShapeType="1"/>
              </p:cNvSpPr>
              <p:nvPr/>
            </p:nvSpPr>
            <p:spPr bwMode="auto">
              <a:xfrm>
                <a:off x="494502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29" name="Line 901">
                <a:extLst>
                  <a:ext uri="{FF2B5EF4-FFF2-40B4-BE49-F238E27FC236}">
                    <a16:creationId xmlns:a16="http://schemas.microsoft.com/office/drawing/2014/main" id="{64CE9B27-44C0-4F3F-9AEF-5531BC812DAE}"/>
                  </a:ext>
                </a:extLst>
              </p:cNvPr>
              <p:cNvSpPr>
                <a:spLocks noChangeShapeType="1"/>
              </p:cNvSpPr>
              <p:nvPr/>
            </p:nvSpPr>
            <p:spPr bwMode="auto">
              <a:xfrm flipV="1">
                <a:off x="503858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0" name="Line 902">
                <a:extLst>
                  <a:ext uri="{FF2B5EF4-FFF2-40B4-BE49-F238E27FC236}">
                    <a16:creationId xmlns:a16="http://schemas.microsoft.com/office/drawing/2014/main" id="{FC8CCDD5-EC23-4708-889A-157B33B75A05}"/>
                  </a:ext>
                </a:extLst>
              </p:cNvPr>
              <p:cNvSpPr>
                <a:spLocks noChangeShapeType="1"/>
              </p:cNvSpPr>
              <p:nvPr/>
            </p:nvSpPr>
            <p:spPr bwMode="auto">
              <a:xfrm>
                <a:off x="513214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1" name="Line 903">
                <a:extLst>
                  <a:ext uri="{FF2B5EF4-FFF2-40B4-BE49-F238E27FC236}">
                    <a16:creationId xmlns:a16="http://schemas.microsoft.com/office/drawing/2014/main" id="{C39F6656-AA6A-40A8-8B92-A22A9B5166DC}"/>
                  </a:ext>
                </a:extLst>
              </p:cNvPr>
              <p:cNvSpPr>
                <a:spLocks noChangeShapeType="1"/>
              </p:cNvSpPr>
              <p:nvPr/>
            </p:nvSpPr>
            <p:spPr bwMode="auto">
              <a:xfrm flipV="1">
                <a:off x="522474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2" name="Line 904">
                <a:extLst>
                  <a:ext uri="{FF2B5EF4-FFF2-40B4-BE49-F238E27FC236}">
                    <a16:creationId xmlns:a16="http://schemas.microsoft.com/office/drawing/2014/main" id="{E53B4656-D1AC-4AB0-A2D5-EC8109469D2B}"/>
                  </a:ext>
                </a:extLst>
              </p:cNvPr>
              <p:cNvSpPr>
                <a:spLocks noChangeShapeType="1"/>
              </p:cNvSpPr>
              <p:nvPr/>
            </p:nvSpPr>
            <p:spPr bwMode="auto">
              <a:xfrm>
                <a:off x="531830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3" name="Line 905">
                <a:extLst>
                  <a:ext uri="{FF2B5EF4-FFF2-40B4-BE49-F238E27FC236}">
                    <a16:creationId xmlns:a16="http://schemas.microsoft.com/office/drawing/2014/main" id="{E2A59166-89C8-4581-8F7C-5FD8EEA6FC71}"/>
                  </a:ext>
                </a:extLst>
              </p:cNvPr>
              <p:cNvSpPr>
                <a:spLocks noChangeShapeType="1"/>
              </p:cNvSpPr>
              <p:nvPr/>
            </p:nvSpPr>
            <p:spPr bwMode="auto">
              <a:xfrm flipV="1">
                <a:off x="541090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4" name="Line 906">
                <a:extLst>
                  <a:ext uri="{FF2B5EF4-FFF2-40B4-BE49-F238E27FC236}">
                    <a16:creationId xmlns:a16="http://schemas.microsoft.com/office/drawing/2014/main" id="{B3D184BC-CA03-4C9B-B899-0673369DC079}"/>
                  </a:ext>
                </a:extLst>
              </p:cNvPr>
              <p:cNvSpPr>
                <a:spLocks noChangeShapeType="1"/>
              </p:cNvSpPr>
              <p:nvPr/>
            </p:nvSpPr>
            <p:spPr bwMode="auto">
              <a:xfrm>
                <a:off x="5505422"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5" name="Line 907">
                <a:extLst>
                  <a:ext uri="{FF2B5EF4-FFF2-40B4-BE49-F238E27FC236}">
                    <a16:creationId xmlns:a16="http://schemas.microsoft.com/office/drawing/2014/main" id="{5165E352-2E25-4AE1-8982-AACBE2F27B9F}"/>
                  </a:ext>
                </a:extLst>
              </p:cNvPr>
              <p:cNvSpPr>
                <a:spLocks noChangeShapeType="1"/>
              </p:cNvSpPr>
              <p:nvPr/>
            </p:nvSpPr>
            <p:spPr bwMode="auto">
              <a:xfrm flipV="1">
                <a:off x="55980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6" name="Line 908">
                <a:extLst>
                  <a:ext uri="{FF2B5EF4-FFF2-40B4-BE49-F238E27FC236}">
                    <a16:creationId xmlns:a16="http://schemas.microsoft.com/office/drawing/2014/main" id="{FC9DB53B-9EFF-4B7E-AD43-342EBCC459D9}"/>
                  </a:ext>
                </a:extLst>
              </p:cNvPr>
              <p:cNvSpPr>
                <a:spLocks noChangeShapeType="1"/>
              </p:cNvSpPr>
              <p:nvPr/>
            </p:nvSpPr>
            <p:spPr bwMode="auto">
              <a:xfrm>
                <a:off x="569158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7" name="Line 909">
                <a:extLst>
                  <a:ext uri="{FF2B5EF4-FFF2-40B4-BE49-F238E27FC236}">
                    <a16:creationId xmlns:a16="http://schemas.microsoft.com/office/drawing/2014/main" id="{B42D24C2-4A48-42E4-AC41-32B9FD97BB15}"/>
                  </a:ext>
                </a:extLst>
              </p:cNvPr>
              <p:cNvSpPr>
                <a:spLocks noChangeShapeType="1"/>
              </p:cNvSpPr>
              <p:nvPr/>
            </p:nvSpPr>
            <p:spPr bwMode="auto">
              <a:xfrm flipV="1">
                <a:off x="57841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8" name="Line 910">
                <a:extLst>
                  <a:ext uri="{FF2B5EF4-FFF2-40B4-BE49-F238E27FC236}">
                    <a16:creationId xmlns:a16="http://schemas.microsoft.com/office/drawing/2014/main" id="{CCB8F354-D573-467C-8C76-0B47E3A8536F}"/>
                  </a:ext>
                </a:extLst>
              </p:cNvPr>
              <p:cNvSpPr>
                <a:spLocks noChangeShapeType="1"/>
              </p:cNvSpPr>
              <p:nvPr/>
            </p:nvSpPr>
            <p:spPr bwMode="auto">
              <a:xfrm>
                <a:off x="587774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39" name="Line 911">
                <a:extLst>
                  <a:ext uri="{FF2B5EF4-FFF2-40B4-BE49-F238E27FC236}">
                    <a16:creationId xmlns:a16="http://schemas.microsoft.com/office/drawing/2014/main" id="{CDF1CE7A-0577-4890-911C-004F3312143A}"/>
                  </a:ext>
                </a:extLst>
              </p:cNvPr>
              <p:cNvSpPr>
                <a:spLocks noChangeShapeType="1"/>
              </p:cNvSpPr>
              <p:nvPr/>
            </p:nvSpPr>
            <p:spPr bwMode="auto">
              <a:xfrm flipV="1">
                <a:off x="5972259"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0" name="Line 912">
                <a:extLst>
                  <a:ext uri="{FF2B5EF4-FFF2-40B4-BE49-F238E27FC236}">
                    <a16:creationId xmlns:a16="http://schemas.microsoft.com/office/drawing/2014/main" id="{766E339D-EB83-4594-997A-364E5B21AF23}"/>
                  </a:ext>
                </a:extLst>
              </p:cNvPr>
              <p:cNvSpPr>
                <a:spLocks noChangeShapeType="1"/>
              </p:cNvSpPr>
              <p:nvPr/>
            </p:nvSpPr>
            <p:spPr bwMode="auto">
              <a:xfrm>
                <a:off x="6064862"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1" name="Line 965">
                <a:extLst>
                  <a:ext uri="{FF2B5EF4-FFF2-40B4-BE49-F238E27FC236}">
                    <a16:creationId xmlns:a16="http://schemas.microsoft.com/office/drawing/2014/main" id="{40FD856C-8CF7-4E12-B940-F3F5CF24684B}"/>
                  </a:ext>
                </a:extLst>
              </p:cNvPr>
              <p:cNvSpPr>
                <a:spLocks noChangeShapeType="1"/>
              </p:cNvSpPr>
              <p:nvPr/>
            </p:nvSpPr>
            <p:spPr bwMode="auto">
              <a:xfrm flipH="1">
                <a:off x="3427090" y="3454597"/>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2" name="Line 966">
                <a:extLst>
                  <a:ext uri="{FF2B5EF4-FFF2-40B4-BE49-F238E27FC236}">
                    <a16:creationId xmlns:a16="http://schemas.microsoft.com/office/drawing/2014/main" id="{8C8B03DA-16C5-426A-B2C4-2D5B704D5AF9}"/>
                  </a:ext>
                </a:extLst>
              </p:cNvPr>
              <p:cNvSpPr>
                <a:spLocks noChangeShapeType="1"/>
              </p:cNvSpPr>
              <p:nvPr/>
            </p:nvSpPr>
            <p:spPr bwMode="auto">
              <a:xfrm flipH="1">
                <a:off x="3427090" y="3250274"/>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3" name="Line 967">
                <a:extLst>
                  <a:ext uri="{FF2B5EF4-FFF2-40B4-BE49-F238E27FC236}">
                    <a16:creationId xmlns:a16="http://schemas.microsoft.com/office/drawing/2014/main" id="{A0FAF944-3533-41D5-BEDF-E8AF8ABD51E0}"/>
                  </a:ext>
                </a:extLst>
              </p:cNvPr>
              <p:cNvSpPr>
                <a:spLocks noChangeShapeType="1"/>
              </p:cNvSpPr>
              <p:nvPr/>
            </p:nvSpPr>
            <p:spPr bwMode="auto">
              <a:xfrm flipH="1">
                <a:off x="3427090" y="3048730"/>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4" name="Line 968">
                <a:extLst>
                  <a:ext uri="{FF2B5EF4-FFF2-40B4-BE49-F238E27FC236}">
                    <a16:creationId xmlns:a16="http://schemas.microsoft.com/office/drawing/2014/main" id="{796D3B29-FC4D-45B9-ACA6-0B3BCE1CE6C9}"/>
                  </a:ext>
                </a:extLst>
              </p:cNvPr>
              <p:cNvSpPr>
                <a:spLocks noChangeShapeType="1"/>
              </p:cNvSpPr>
              <p:nvPr/>
            </p:nvSpPr>
            <p:spPr bwMode="auto">
              <a:xfrm flipH="1">
                <a:off x="3427090" y="2845796"/>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5" name="Line 969">
                <a:extLst>
                  <a:ext uri="{FF2B5EF4-FFF2-40B4-BE49-F238E27FC236}">
                    <a16:creationId xmlns:a16="http://schemas.microsoft.com/office/drawing/2014/main" id="{B7EFB240-CF6F-411C-A0E0-59D610B150FC}"/>
                  </a:ext>
                </a:extLst>
              </p:cNvPr>
              <p:cNvSpPr>
                <a:spLocks noChangeShapeType="1"/>
              </p:cNvSpPr>
              <p:nvPr/>
            </p:nvSpPr>
            <p:spPr bwMode="auto">
              <a:xfrm flipH="1">
                <a:off x="3427090" y="2642863"/>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6" name="Line 970">
                <a:extLst>
                  <a:ext uri="{FF2B5EF4-FFF2-40B4-BE49-F238E27FC236}">
                    <a16:creationId xmlns:a16="http://schemas.microsoft.com/office/drawing/2014/main" id="{7E7F103B-062A-4E4E-8D57-38957AAC3D79}"/>
                  </a:ext>
                </a:extLst>
              </p:cNvPr>
              <p:cNvSpPr>
                <a:spLocks noChangeShapeType="1"/>
              </p:cNvSpPr>
              <p:nvPr/>
            </p:nvSpPr>
            <p:spPr bwMode="auto">
              <a:xfrm flipH="1">
                <a:off x="3427090" y="2441319"/>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7" name="Line 971">
                <a:extLst>
                  <a:ext uri="{FF2B5EF4-FFF2-40B4-BE49-F238E27FC236}">
                    <a16:creationId xmlns:a16="http://schemas.microsoft.com/office/drawing/2014/main" id="{F10908FD-58BE-4DFD-A41B-0338865BBD44}"/>
                  </a:ext>
                </a:extLst>
              </p:cNvPr>
              <p:cNvSpPr>
                <a:spLocks noChangeShapeType="1"/>
              </p:cNvSpPr>
              <p:nvPr/>
            </p:nvSpPr>
            <p:spPr bwMode="auto">
              <a:xfrm flipH="1">
                <a:off x="3427090" y="223977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8" name="Line 972">
                <a:extLst>
                  <a:ext uri="{FF2B5EF4-FFF2-40B4-BE49-F238E27FC236}">
                    <a16:creationId xmlns:a16="http://schemas.microsoft.com/office/drawing/2014/main" id="{CC762411-7C1C-4DC9-8863-FD327C7A65F2}"/>
                  </a:ext>
                </a:extLst>
              </p:cNvPr>
              <p:cNvSpPr>
                <a:spLocks noChangeShapeType="1"/>
              </p:cNvSpPr>
              <p:nvPr/>
            </p:nvSpPr>
            <p:spPr bwMode="auto">
              <a:xfrm flipH="1">
                <a:off x="3427090" y="2036842"/>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49" name="Line 973">
                <a:extLst>
                  <a:ext uri="{FF2B5EF4-FFF2-40B4-BE49-F238E27FC236}">
                    <a16:creationId xmlns:a16="http://schemas.microsoft.com/office/drawing/2014/main" id="{DFD69D17-B178-4A21-A1E4-EB88560A5971}"/>
                  </a:ext>
                </a:extLst>
              </p:cNvPr>
              <p:cNvSpPr>
                <a:spLocks noChangeShapeType="1"/>
              </p:cNvSpPr>
              <p:nvPr/>
            </p:nvSpPr>
            <p:spPr bwMode="auto">
              <a:xfrm flipH="1">
                <a:off x="3427090" y="1832518"/>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0" name="Line 974">
                <a:extLst>
                  <a:ext uri="{FF2B5EF4-FFF2-40B4-BE49-F238E27FC236}">
                    <a16:creationId xmlns:a16="http://schemas.microsoft.com/office/drawing/2014/main" id="{CD421A11-51FF-417A-9BF2-6BF60828B66D}"/>
                  </a:ext>
                </a:extLst>
              </p:cNvPr>
              <p:cNvSpPr>
                <a:spLocks noChangeShapeType="1"/>
              </p:cNvSpPr>
              <p:nvPr/>
            </p:nvSpPr>
            <p:spPr bwMode="auto">
              <a:xfrm flipH="1">
                <a:off x="3427090" y="162958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1" name="Line 975">
                <a:extLst>
                  <a:ext uri="{FF2B5EF4-FFF2-40B4-BE49-F238E27FC236}">
                    <a16:creationId xmlns:a16="http://schemas.microsoft.com/office/drawing/2014/main" id="{697AC0FA-DF7D-4F40-AE4E-08DAC4C89C4A}"/>
                  </a:ext>
                </a:extLst>
              </p:cNvPr>
              <p:cNvSpPr>
                <a:spLocks noChangeShapeType="1"/>
              </p:cNvSpPr>
              <p:nvPr/>
            </p:nvSpPr>
            <p:spPr bwMode="auto">
              <a:xfrm flipH="1">
                <a:off x="3427090" y="1426651"/>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2" name="Line 999">
                <a:extLst>
                  <a:ext uri="{FF2B5EF4-FFF2-40B4-BE49-F238E27FC236}">
                    <a16:creationId xmlns:a16="http://schemas.microsoft.com/office/drawing/2014/main" id="{11E9685A-E84C-4493-A0C9-4BBA6B0C1B56}"/>
                  </a:ext>
                </a:extLst>
              </p:cNvPr>
              <p:cNvSpPr>
                <a:spLocks noChangeShapeType="1"/>
              </p:cNvSpPr>
              <p:nvPr/>
            </p:nvSpPr>
            <p:spPr bwMode="auto">
              <a:xfrm>
                <a:off x="345286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3" name="Line 1000">
                <a:extLst>
                  <a:ext uri="{FF2B5EF4-FFF2-40B4-BE49-F238E27FC236}">
                    <a16:creationId xmlns:a16="http://schemas.microsoft.com/office/drawing/2014/main" id="{1D0CE9A5-39C4-4E66-94E8-010788A7E367}"/>
                  </a:ext>
                </a:extLst>
              </p:cNvPr>
              <p:cNvSpPr>
                <a:spLocks noChangeShapeType="1"/>
              </p:cNvSpPr>
              <p:nvPr/>
            </p:nvSpPr>
            <p:spPr bwMode="auto">
              <a:xfrm flipV="1">
                <a:off x="35464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4" name="Line 1001">
                <a:extLst>
                  <a:ext uri="{FF2B5EF4-FFF2-40B4-BE49-F238E27FC236}">
                    <a16:creationId xmlns:a16="http://schemas.microsoft.com/office/drawing/2014/main" id="{07353FEF-EA1A-4349-A300-408D2B99C4AA}"/>
                  </a:ext>
                </a:extLst>
              </p:cNvPr>
              <p:cNvSpPr>
                <a:spLocks noChangeShapeType="1"/>
              </p:cNvSpPr>
              <p:nvPr/>
            </p:nvSpPr>
            <p:spPr bwMode="auto">
              <a:xfrm>
                <a:off x="363902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5" name="Line 1002">
                <a:extLst>
                  <a:ext uri="{FF2B5EF4-FFF2-40B4-BE49-F238E27FC236}">
                    <a16:creationId xmlns:a16="http://schemas.microsoft.com/office/drawing/2014/main" id="{1D474D4D-C25F-425C-ACEA-41E8B8E4F8EA}"/>
                  </a:ext>
                </a:extLst>
              </p:cNvPr>
              <p:cNvSpPr>
                <a:spLocks noChangeShapeType="1"/>
              </p:cNvSpPr>
              <p:nvPr/>
            </p:nvSpPr>
            <p:spPr bwMode="auto">
              <a:xfrm flipV="1">
                <a:off x="37325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6" name="Line 1003">
                <a:extLst>
                  <a:ext uri="{FF2B5EF4-FFF2-40B4-BE49-F238E27FC236}">
                    <a16:creationId xmlns:a16="http://schemas.microsoft.com/office/drawing/2014/main" id="{06EE121B-3C43-409B-963C-CD04A0F9CE29}"/>
                  </a:ext>
                </a:extLst>
              </p:cNvPr>
              <p:cNvSpPr>
                <a:spLocks noChangeShapeType="1"/>
              </p:cNvSpPr>
              <p:nvPr/>
            </p:nvSpPr>
            <p:spPr bwMode="auto">
              <a:xfrm>
                <a:off x="382519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7" name="Line 1004">
                <a:extLst>
                  <a:ext uri="{FF2B5EF4-FFF2-40B4-BE49-F238E27FC236}">
                    <a16:creationId xmlns:a16="http://schemas.microsoft.com/office/drawing/2014/main" id="{CEB753C1-9998-437F-98F1-EBE6754D12EB}"/>
                  </a:ext>
                </a:extLst>
              </p:cNvPr>
              <p:cNvSpPr>
                <a:spLocks noChangeShapeType="1"/>
              </p:cNvSpPr>
              <p:nvPr/>
            </p:nvSpPr>
            <p:spPr bwMode="auto">
              <a:xfrm flipV="1">
                <a:off x="391970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8" name="Line 1005">
                <a:extLst>
                  <a:ext uri="{FF2B5EF4-FFF2-40B4-BE49-F238E27FC236}">
                    <a16:creationId xmlns:a16="http://schemas.microsoft.com/office/drawing/2014/main" id="{F2C98EEC-78CE-45C6-9135-7B754717DF0B}"/>
                  </a:ext>
                </a:extLst>
              </p:cNvPr>
              <p:cNvSpPr>
                <a:spLocks noChangeShapeType="1"/>
              </p:cNvSpPr>
              <p:nvPr/>
            </p:nvSpPr>
            <p:spPr bwMode="auto">
              <a:xfrm>
                <a:off x="401230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59" name="Line 1006">
                <a:extLst>
                  <a:ext uri="{FF2B5EF4-FFF2-40B4-BE49-F238E27FC236}">
                    <a16:creationId xmlns:a16="http://schemas.microsoft.com/office/drawing/2014/main" id="{A8CCC836-B22F-48E9-BAF0-96066E6B425E}"/>
                  </a:ext>
                </a:extLst>
              </p:cNvPr>
              <p:cNvSpPr>
                <a:spLocks noChangeShapeType="1"/>
              </p:cNvSpPr>
              <p:nvPr/>
            </p:nvSpPr>
            <p:spPr bwMode="auto">
              <a:xfrm flipV="1">
                <a:off x="410586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0" name="Line 1007">
                <a:extLst>
                  <a:ext uri="{FF2B5EF4-FFF2-40B4-BE49-F238E27FC236}">
                    <a16:creationId xmlns:a16="http://schemas.microsoft.com/office/drawing/2014/main" id="{DF486495-0737-4DB0-BF70-6572479D8945}"/>
                  </a:ext>
                </a:extLst>
              </p:cNvPr>
              <p:cNvSpPr>
                <a:spLocks noChangeShapeType="1"/>
              </p:cNvSpPr>
              <p:nvPr/>
            </p:nvSpPr>
            <p:spPr bwMode="auto">
              <a:xfrm>
                <a:off x="419846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1" name="Line 1008">
                <a:extLst>
                  <a:ext uri="{FF2B5EF4-FFF2-40B4-BE49-F238E27FC236}">
                    <a16:creationId xmlns:a16="http://schemas.microsoft.com/office/drawing/2014/main" id="{2075BDC4-A3A2-4538-A746-567F83CD61CA}"/>
                  </a:ext>
                </a:extLst>
              </p:cNvPr>
              <p:cNvSpPr>
                <a:spLocks noChangeShapeType="1"/>
              </p:cNvSpPr>
              <p:nvPr/>
            </p:nvSpPr>
            <p:spPr bwMode="auto">
              <a:xfrm flipV="1">
                <a:off x="429202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2" name="Line 1010">
                <a:extLst>
                  <a:ext uri="{FF2B5EF4-FFF2-40B4-BE49-F238E27FC236}">
                    <a16:creationId xmlns:a16="http://schemas.microsoft.com/office/drawing/2014/main" id="{62C13DAD-2A30-4CE9-A2B3-A79E241425D2}"/>
                  </a:ext>
                </a:extLst>
              </p:cNvPr>
              <p:cNvSpPr>
                <a:spLocks noChangeShapeType="1"/>
              </p:cNvSpPr>
              <p:nvPr/>
            </p:nvSpPr>
            <p:spPr bwMode="auto">
              <a:xfrm>
                <a:off x="4386540"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3" name="Line 1011">
                <a:extLst>
                  <a:ext uri="{FF2B5EF4-FFF2-40B4-BE49-F238E27FC236}">
                    <a16:creationId xmlns:a16="http://schemas.microsoft.com/office/drawing/2014/main" id="{E04E943B-C976-4994-BFF0-5DD72BEE619C}"/>
                  </a:ext>
                </a:extLst>
              </p:cNvPr>
              <p:cNvSpPr>
                <a:spLocks noChangeShapeType="1"/>
              </p:cNvSpPr>
              <p:nvPr/>
            </p:nvSpPr>
            <p:spPr bwMode="auto">
              <a:xfrm flipV="1">
                <a:off x="447914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4" name="Line 1012">
                <a:extLst>
                  <a:ext uri="{FF2B5EF4-FFF2-40B4-BE49-F238E27FC236}">
                    <a16:creationId xmlns:a16="http://schemas.microsoft.com/office/drawing/2014/main" id="{EED7AEB8-384D-4D4D-9CBB-3E09E41F9539}"/>
                  </a:ext>
                </a:extLst>
              </p:cNvPr>
              <p:cNvSpPr>
                <a:spLocks noChangeShapeType="1"/>
              </p:cNvSpPr>
              <p:nvPr/>
            </p:nvSpPr>
            <p:spPr bwMode="auto">
              <a:xfrm>
                <a:off x="457270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5" name="Line 1013">
                <a:extLst>
                  <a:ext uri="{FF2B5EF4-FFF2-40B4-BE49-F238E27FC236}">
                    <a16:creationId xmlns:a16="http://schemas.microsoft.com/office/drawing/2014/main" id="{7304DFE2-66E5-460D-A254-DB1E7ED5184E}"/>
                  </a:ext>
                </a:extLst>
              </p:cNvPr>
              <p:cNvSpPr>
                <a:spLocks noChangeShapeType="1"/>
              </p:cNvSpPr>
              <p:nvPr/>
            </p:nvSpPr>
            <p:spPr bwMode="auto">
              <a:xfrm flipV="1">
                <a:off x="466530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6" name="Line 1014">
                <a:extLst>
                  <a:ext uri="{FF2B5EF4-FFF2-40B4-BE49-F238E27FC236}">
                    <a16:creationId xmlns:a16="http://schemas.microsoft.com/office/drawing/2014/main" id="{0D6E0071-0B9C-4B7F-8E69-91C792E0875E}"/>
                  </a:ext>
                </a:extLst>
              </p:cNvPr>
              <p:cNvSpPr>
                <a:spLocks noChangeShapeType="1"/>
              </p:cNvSpPr>
              <p:nvPr/>
            </p:nvSpPr>
            <p:spPr bwMode="auto">
              <a:xfrm>
                <a:off x="4758864"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7" name="Line 1015">
                <a:extLst>
                  <a:ext uri="{FF2B5EF4-FFF2-40B4-BE49-F238E27FC236}">
                    <a16:creationId xmlns:a16="http://schemas.microsoft.com/office/drawing/2014/main" id="{12A5B83B-82CC-443F-8537-75871E06589C}"/>
                  </a:ext>
                </a:extLst>
              </p:cNvPr>
              <p:cNvSpPr>
                <a:spLocks noChangeShapeType="1"/>
              </p:cNvSpPr>
              <p:nvPr/>
            </p:nvSpPr>
            <p:spPr bwMode="auto">
              <a:xfrm flipV="1">
                <a:off x="485146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8" name="Line 1016">
                <a:extLst>
                  <a:ext uri="{FF2B5EF4-FFF2-40B4-BE49-F238E27FC236}">
                    <a16:creationId xmlns:a16="http://schemas.microsoft.com/office/drawing/2014/main" id="{9BA33C08-F91A-4854-B785-C3AFDACBFB93}"/>
                  </a:ext>
                </a:extLst>
              </p:cNvPr>
              <p:cNvSpPr>
                <a:spLocks noChangeShapeType="1"/>
              </p:cNvSpPr>
              <p:nvPr/>
            </p:nvSpPr>
            <p:spPr bwMode="auto">
              <a:xfrm>
                <a:off x="494502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69" name="Line 1017">
                <a:extLst>
                  <a:ext uri="{FF2B5EF4-FFF2-40B4-BE49-F238E27FC236}">
                    <a16:creationId xmlns:a16="http://schemas.microsoft.com/office/drawing/2014/main" id="{CD9BE6E8-0BCF-4EA0-A510-E77631BC2697}"/>
                  </a:ext>
                </a:extLst>
              </p:cNvPr>
              <p:cNvSpPr>
                <a:spLocks noChangeShapeType="1"/>
              </p:cNvSpPr>
              <p:nvPr/>
            </p:nvSpPr>
            <p:spPr bwMode="auto">
              <a:xfrm flipV="1">
                <a:off x="503858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0" name="Line 1018">
                <a:extLst>
                  <a:ext uri="{FF2B5EF4-FFF2-40B4-BE49-F238E27FC236}">
                    <a16:creationId xmlns:a16="http://schemas.microsoft.com/office/drawing/2014/main" id="{4562A9FD-4468-47E5-9E04-AA07A438812F}"/>
                  </a:ext>
                </a:extLst>
              </p:cNvPr>
              <p:cNvSpPr>
                <a:spLocks noChangeShapeType="1"/>
              </p:cNvSpPr>
              <p:nvPr/>
            </p:nvSpPr>
            <p:spPr bwMode="auto">
              <a:xfrm>
                <a:off x="513214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1" name="Line 1019">
                <a:extLst>
                  <a:ext uri="{FF2B5EF4-FFF2-40B4-BE49-F238E27FC236}">
                    <a16:creationId xmlns:a16="http://schemas.microsoft.com/office/drawing/2014/main" id="{1A6010FE-50A0-4975-A283-B6E8D701EDAA}"/>
                  </a:ext>
                </a:extLst>
              </p:cNvPr>
              <p:cNvSpPr>
                <a:spLocks noChangeShapeType="1"/>
              </p:cNvSpPr>
              <p:nvPr/>
            </p:nvSpPr>
            <p:spPr bwMode="auto">
              <a:xfrm flipV="1">
                <a:off x="522474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2" name="Line 1020">
                <a:extLst>
                  <a:ext uri="{FF2B5EF4-FFF2-40B4-BE49-F238E27FC236}">
                    <a16:creationId xmlns:a16="http://schemas.microsoft.com/office/drawing/2014/main" id="{3A6A4441-CDFD-442F-882B-68C828B5C755}"/>
                  </a:ext>
                </a:extLst>
              </p:cNvPr>
              <p:cNvSpPr>
                <a:spLocks noChangeShapeType="1"/>
              </p:cNvSpPr>
              <p:nvPr/>
            </p:nvSpPr>
            <p:spPr bwMode="auto">
              <a:xfrm>
                <a:off x="531830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3" name="Line 1021">
                <a:extLst>
                  <a:ext uri="{FF2B5EF4-FFF2-40B4-BE49-F238E27FC236}">
                    <a16:creationId xmlns:a16="http://schemas.microsoft.com/office/drawing/2014/main" id="{85F5DFBA-C199-48D4-8DEA-E6D2716A1452}"/>
                  </a:ext>
                </a:extLst>
              </p:cNvPr>
              <p:cNvSpPr>
                <a:spLocks noChangeShapeType="1"/>
              </p:cNvSpPr>
              <p:nvPr/>
            </p:nvSpPr>
            <p:spPr bwMode="auto">
              <a:xfrm flipV="1">
                <a:off x="541090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4" name="Line 1022">
                <a:extLst>
                  <a:ext uri="{FF2B5EF4-FFF2-40B4-BE49-F238E27FC236}">
                    <a16:creationId xmlns:a16="http://schemas.microsoft.com/office/drawing/2014/main" id="{57B9FDBC-4187-40C2-84EB-62C3350E2E80}"/>
                  </a:ext>
                </a:extLst>
              </p:cNvPr>
              <p:cNvSpPr>
                <a:spLocks noChangeShapeType="1"/>
              </p:cNvSpPr>
              <p:nvPr/>
            </p:nvSpPr>
            <p:spPr bwMode="auto">
              <a:xfrm>
                <a:off x="550542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5" name="Line 1023">
                <a:extLst>
                  <a:ext uri="{FF2B5EF4-FFF2-40B4-BE49-F238E27FC236}">
                    <a16:creationId xmlns:a16="http://schemas.microsoft.com/office/drawing/2014/main" id="{03442B36-8EA1-4915-976A-C89254C047DD}"/>
                  </a:ext>
                </a:extLst>
              </p:cNvPr>
              <p:cNvSpPr>
                <a:spLocks noChangeShapeType="1"/>
              </p:cNvSpPr>
              <p:nvPr/>
            </p:nvSpPr>
            <p:spPr bwMode="auto">
              <a:xfrm flipV="1">
                <a:off x="55980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6" name="Line 1024">
                <a:extLst>
                  <a:ext uri="{FF2B5EF4-FFF2-40B4-BE49-F238E27FC236}">
                    <a16:creationId xmlns:a16="http://schemas.microsoft.com/office/drawing/2014/main" id="{5CCECB62-14CE-4078-B02B-E8AD1BCB50C3}"/>
                  </a:ext>
                </a:extLst>
              </p:cNvPr>
              <p:cNvSpPr>
                <a:spLocks noChangeShapeType="1"/>
              </p:cNvSpPr>
              <p:nvPr/>
            </p:nvSpPr>
            <p:spPr bwMode="auto">
              <a:xfrm>
                <a:off x="569158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7" name="Line 1025">
                <a:extLst>
                  <a:ext uri="{FF2B5EF4-FFF2-40B4-BE49-F238E27FC236}">
                    <a16:creationId xmlns:a16="http://schemas.microsoft.com/office/drawing/2014/main" id="{EE8A0E1A-310A-436B-8BFC-934C47E3EBEF}"/>
                  </a:ext>
                </a:extLst>
              </p:cNvPr>
              <p:cNvSpPr>
                <a:spLocks noChangeShapeType="1"/>
              </p:cNvSpPr>
              <p:nvPr/>
            </p:nvSpPr>
            <p:spPr bwMode="auto">
              <a:xfrm flipV="1">
                <a:off x="57841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8" name="Line 1026">
                <a:extLst>
                  <a:ext uri="{FF2B5EF4-FFF2-40B4-BE49-F238E27FC236}">
                    <a16:creationId xmlns:a16="http://schemas.microsoft.com/office/drawing/2014/main" id="{6E93152C-E73F-4CCA-ABA9-B244A6C9084E}"/>
                  </a:ext>
                </a:extLst>
              </p:cNvPr>
              <p:cNvSpPr>
                <a:spLocks noChangeShapeType="1"/>
              </p:cNvSpPr>
              <p:nvPr/>
            </p:nvSpPr>
            <p:spPr bwMode="auto">
              <a:xfrm>
                <a:off x="587774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79" name="Line 1027">
                <a:extLst>
                  <a:ext uri="{FF2B5EF4-FFF2-40B4-BE49-F238E27FC236}">
                    <a16:creationId xmlns:a16="http://schemas.microsoft.com/office/drawing/2014/main" id="{AA463D4C-9878-4DC9-BCC5-89BC6883E5AB}"/>
                  </a:ext>
                </a:extLst>
              </p:cNvPr>
              <p:cNvSpPr>
                <a:spLocks noChangeShapeType="1"/>
              </p:cNvSpPr>
              <p:nvPr/>
            </p:nvSpPr>
            <p:spPr bwMode="auto">
              <a:xfrm flipV="1">
                <a:off x="5972259"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0" name="Line 1028">
                <a:extLst>
                  <a:ext uri="{FF2B5EF4-FFF2-40B4-BE49-F238E27FC236}">
                    <a16:creationId xmlns:a16="http://schemas.microsoft.com/office/drawing/2014/main" id="{F933A2D3-B55C-4865-8059-631C1E8A7B0C}"/>
                  </a:ext>
                </a:extLst>
              </p:cNvPr>
              <p:cNvSpPr>
                <a:spLocks noChangeShapeType="1"/>
              </p:cNvSpPr>
              <p:nvPr/>
            </p:nvSpPr>
            <p:spPr bwMode="auto">
              <a:xfrm>
                <a:off x="606486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1" name="Freeform 1083">
                <a:extLst>
                  <a:ext uri="{FF2B5EF4-FFF2-40B4-BE49-F238E27FC236}">
                    <a16:creationId xmlns:a16="http://schemas.microsoft.com/office/drawing/2014/main" id="{79AEE022-1435-4E5A-BE65-4E763F776409}"/>
                  </a:ext>
                </a:extLst>
              </p:cNvPr>
              <p:cNvSpPr>
                <a:spLocks/>
              </p:cNvSpPr>
              <p:nvPr/>
            </p:nvSpPr>
            <p:spPr bwMode="auto">
              <a:xfrm>
                <a:off x="3441410" y="1400242"/>
                <a:ext cx="2636817" cy="2054354"/>
              </a:xfrm>
              <a:custGeom>
                <a:avLst/>
                <a:gdLst>
                  <a:gd name="T0" fmla="*/ 0 w 2762"/>
                  <a:gd name="T1" fmla="*/ 1478 h 1478"/>
                  <a:gd name="T2" fmla="*/ 0 w 2762"/>
                  <a:gd name="T3" fmla="*/ 0 h 1478"/>
                  <a:gd name="T4" fmla="*/ 2760 w 2762"/>
                  <a:gd name="T5" fmla="*/ 0 h 1478"/>
                  <a:gd name="T6" fmla="*/ 2760 w 2762"/>
                  <a:gd name="T7" fmla="*/ 1478 h 1478"/>
                  <a:gd name="T8" fmla="*/ 0 w 2762"/>
                  <a:gd name="T9" fmla="*/ 1478 h 1478"/>
                  <a:gd name="T10" fmla="*/ 0 w 2762"/>
                  <a:gd name="T11" fmla="*/ 0 h 1478"/>
                  <a:gd name="T12" fmla="*/ 2762 w 2762"/>
                  <a:gd name="T13" fmla="*/ 0 h 1478"/>
                  <a:gd name="T14" fmla="*/ 2762 w 2762"/>
                  <a:gd name="T15" fmla="*/ 1478 h 1478"/>
                  <a:gd name="T16" fmla="*/ 0 w 2762"/>
                  <a:gd name="T17"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2" h="1478">
                    <a:moveTo>
                      <a:pt x="0" y="1478"/>
                    </a:moveTo>
                    <a:lnTo>
                      <a:pt x="0" y="0"/>
                    </a:lnTo>
                    <a:lnTo>
                      <a:pt x="2760" y="0"/>
                    </a:lnTo>
                    <a:lnTo>
                      <a:pt x="2760" y="1478"/>
                    </a:lnTo>
                    <a:lnTo>
                      <a:pt x="0" y="1478"/>
                    </a:lnTo>
                    <a:lnTo>
                      <a:pt x="0" y="0"/>
                    </a:lnTo>
                    <a:lnTo>
                      <a:pt x="2762" y="0"/>
                    </a:lnTo>
                    <a:lnTo>
                      <a:pt x="2762" y="1478"/>
                    </a:lnTo>
                    <a:lnTo>
                      <a:pt x="0" y="14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2" name="Freeform 1099">
                <a:extLst>
                  <a:ext uri="{FF2B5EF4-FFF2-40B4-BE49-F238E27FC236}">
                    <a16:creationId xmlns:a16="http://schemas.microsoft.com/office/drawing/2014/main" id="{786969F2-E535-422B-9A16-CF5955296B80}"/>
                  </a:ext>
                </a:extLst>
              </p:cNvPr>
              <p:cNvSpPr>
                <a:spLocks/>
              </p:cNvSpPr>
              <p:nvPr/>
            </p:nvSpPr>
            <p:spPr bwMode="auto">
              <a:xfrm>
                <a:off x="3450957" y="1430821"/>
                <a:ext cx="2316046" cy="1063316"/>
              </a:xfrm>
              <a:custGeom>
                <a:avLst/>
                <a:gdLst>
                  <a:gd name="T0" fmla="*/ 4 w 2426"/>
                  <a:gd name="T1" fmla="*/ 0 h 765"/>
                  <a:gd name="T2" fmla="*/ 116 w 2426"/>
                  <a:gd name="T3" fmla="*/ 15 h 765"/>
                  <a:gd name="T4" fmla="*/ 194 w 2426"/>
                  <a:gd name="T5" fmla="*/ 15 h 765"/>
                  <a:gd name="T6" fmla="*/ 195 w 2426"/>
                  <a:gd name="T7" fmla="*/ 49 h 765"/>
                  <a:gd name="T8" fmla="*/ 206 w 2426"/>
                  <a:gd name="T9" fmla="*/ 66 h 765"/>
                  <a:gd name="T10" fmla="*/ 218 w 2426"/>
                  <a:gd name="T11" fmla="*/ 84 h 765"/>
                  <a:gd name="T12" fmla="*/ 261 w 2426"/>
                  <a:gd name="T13" fmla="*/ 99 h 765"/>
                  <a:gd name="T14" fmla="*/ 263 w 2426"/>
                  <a:gd name="T15" fmla="*/ 116 h 765"/>
                  <a:gd name="T16" fmla="*/ 295 w 2426"/>
                  <a:gd name="T17" fmla="*/ 116 h 765"/>
                  <a:gd name="T18" fmla="*/ 505 w 2426"/>
                  <a:gd name="T19" fmla="*/ 116 h 765"/>
                  <a:gd name="T20" fmla="*/ 517 w 2426"/>
                  <a:gd name="T21" fmla="*/ 136 h 765"/>
                  <a:gd name="T22" fmla="*/ 521 w 2426"/>
                  <a:gd name="T23" fmla="*/ 153 h 765"/>
                  <a:gd name="T24" fmla="*/ 528 w 2426"/>
                  <a:gd name="T25" fmla="*/ 190 h 765"/>
                  <a:gd name="T26" fmla="*/ 537 w 2426"/>
                  <a:gd name="T27" fmla="*/ 207 h 765"/>
                  <a:gd name="T28" fmla="*/ 545 w 2426"/>
                  <a:gd name="T29" fmla="*/ 243 h 765"/>
                  <a:gd name="T30" fmla="*/ 553 w 2426"/>
                  <a:gd name="T31" fmla="*/ 263 h 765"/>
                  <a:gd name="T32" fmla="*/ 559 w 2426"/>
                  <a:gd name="T33" fmla="*/ 280 h 765"/>
                  <a:gd name="T34" fmla="*/ 577 w 2426"/>
                  <a:gd name="T35" fmla="*/ 299 h 765"/>
                  <a:gd name="T36" fmla="*/ 675 w 2426"/>
                  <a:gd name="T37" fmla="*/ 318 h 765"/>
                  <a:gd name="T38" fmla="*/ 719 w 2426"/>
                  <a:gd name="T39" fmla="*/ 336 h 765"/>
                  <a:gd name="T40" fmla="*/ 787 w 2426"/>
                  <a:gd name="T41" fmla="*/ 336 h 765"/>
                  <a:gd name="T42" fmla="*/ 812 w 2426"/>
                  <a:gd name="T43" fmla="*/ 354 h 765"/>
                  <a:gd name="T44" fmla="*/ 835 w 2426"/>
                  <a:gd name="T45" fmla="*/ 374 h 765"/>
                  <a:gd name="T46" fmla="*/ 1030 w 2426"/>
                  <a:gd name="T47" fmla="*/ 374 h 765"/>
                  <a:gd name="T48" fmla="*/ 1066 w 2426"/>
                  <a:gd name="T49" fmla="*/ 394 h 765"/>
                  <a:gd name="T50" fmla="*/ 1076 w 2426"/>
                  <a:gd name="T51" fmla="*/ 394 h 765"/>
                  <a:gd name="T52" fmla="*/ 1085 w 2426"/>
                  <a:gd name="T53" fmla="*/ 394 h 765"/>
                  <a:gd name="T54" fmla="*/ 1088 w 2426"/>
                  <a:gd name="T55" fmla="*/ 416 h 765"/>
                  <a:gd name="T56" fmla="*/ 1094 w 2426"/>
                  <a:gd name="T57" fmla="*/ 416 h 765"/>
                  <a:gd name="T58" fmla="*/ 1098 w 2426"/>
                  <a:gd name="T59" fmla="*/ 440 h 765"/>
                  <a:gd name="T60" fmla="*/ 1145 w 2426"/>
                  <a:gd name="T61" fmla="*/ 440 h 765"/>
                  <a:gd name="T62" fmla="*/ 1152 w 2426"/>
                  <a:gd name="T63" fmla="*/ 470 h 765"/>
                  <a:gd name="T64" fmla="*/ 1160 w 2426"/>
                  <a:gd name="T65" fmla="*/ 497 h 765"/>
                  <a:gd name="T66" fmla="*/ 1224 w 2426"/>
                  <a:gd name="T67" fmla="*/ 526 h 765"/>
                  <a:gd name="T68" fmla="*/ 1325 w 2426"/>
                  <a:gd name="T69" fmla="*/ 554 h 765"/>
                  <a:gd name="T70" fmla="*/ 1331 w 2426"/>
                  <a:gd name="T71" fmla="*/ 554 h 765"/>
                  <a:gd name="T72" fmla="*/ 1342 w 2426"/>
                  <a:gd name="T73" fmla="*/ 554 h 765"/>
                  <a:gd name="T74" fmla="*/ 1345 w 2426"/>
                  <a:gd name="T75" fmla="*/ 587 h 765"/>
                  <a:gd name="T76" fmla="*/ 1355 w 2426"/>
                  <a:gd name="T77" fmla="*/ 587 h 765"/>
                  <a:gd name="T78" fmla="*/ 1371 w 2426"/>
                  <a:gd name="T79" fmla="*/ 587 h 765"/>
                  <a:gd name="T80" fmla="*/ 1379 w 2426"/>
                  <a:gd name="T81" fmla="*/ 627 h 765"/>
                  <a:gd name="T82" fmla="*/ 1610 w 2426"/>
                  <a:gd name="T83" fmla="*/ 627 h 765"/>
                  <a:gd name="T84" fmla="*/ 1625 w 2426"/>
                  <a:gd name="T85" fmla="*/ 627 h 765"/>
                  <a:gd name="T86" fmla="*/ 1641 w 2426"/>
                  <a:gd name="T87" fmla="*/ 679 h 765"/>
                  <a:gd name="T88" fmla="*/ 1884 w 2426"/>
                  <a:gd name="T89" fmla="*/ 679 h 765"/>
                  <a:gd name="T90" fmla="*/ 1897 w 2426"/>
                  <a:gd name="T91" fmla="*/ 679 h 765"/>
                  <a:gd name="T92" fmla="*/ 1920 w 2426"/>
                  <a:gd name="T93" fmla="*/ 765 h 765"/>
                  <a:gd name="T94" fmla="*/ 2071 w 2426"/>
                  <a:gd name="T95" fmla="*/ 765 h 765"/>
                  <a:gd name="T96" fmla="*/ 2159 w 2426"/>
                  <a:gd name="T97" fmla="*/ 765 h 765"/>
                  <a:gd name="T98" fmla="*/ 2410 w 2426"/>
                  <a:gd name="T99" fmla="*/ 765 h 765"/>
                  <a:gd name="T100" fmla="*/ 2426 w 2426"/>
                  <a:gd name="T10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765">
                    <a:moveTo>
                      <a:pt x="0" y="0"/>
                    </a:moveTo>
                    <a:lnTo>
                      <a:pt x="4" y="0"/>
                    </a:lnTo>
                    <a:lnTo>
                      <a:pt x="116" y="0"/>
                    </a:lnTo>
                    <a:lnTo>
                      <a:pt x="116" y="15"/>
                    </a:lnTo>
                    <a:lnTo>
                      <a:pt x="126" y="15"/>
                    </a:lnTo>
                    <a:lnTo>
                      <a:pt x="194" y="15"/>
                    </a:lnTo>
                    <a:lnTo>
                      <a:pt x="194" y="49"/>
                    </a:lnTo>
                    <a:lnTo>
                      <a:pt x="195" y="49"/>
                    </a:lnTo>
                    <a:lnTo>
                      <a:pt x="195" y="66"/>
                    </a:lnTo>
                    <a:lnTo>
                      <a:pt x="206" y="66"/>
                    </a:lnTo>
                    <a:lnTo>
                      <a:pt x="206" y="84"/>
                    </a:lnTo>
                    <a:lnTo>
                      <a:pt x="218" y="84"/>
                    </a:lnTo>
                    <a:lnTo>
                      <a:pt x="218" y="99"/>
                    </a:lnTo>
                    <a:lnTo>
                      <a:pt x="261" y="99"/>
                    </a:lnTo>
                    <a:lnTo>
                      <a:pt x="263" y="99"/>
                    </a:lnTo>
                    <a:lnTo>
                      <a:pt x="263" y="116"/>
                    </a:lnTo>
                    <a:lnTo>
                      <a:pt x="270" y="116"/>
                    </a:lnTo>
                    <a:lnTo>
                      <a:pt x="295" y="116"/>
                    </a:lnTo>
                    <a:lnTo>
                      <a:pt x="360" y="116"/>
                    </a:lnTo>
                    <a:lnTo>
                      <a:pt x="505" y="116"/>
                    </a:lnTo>
                    <a:lnTo>
                      <a:pt x="505" y="136"/>
                    </a:lnTo>
                    <a:lnTo>
                      <a:pt x="517" y="136"/>
                    </a:lnTo>
                    <a:lnTo>
                      <a:pt x="517" y="153"/>
                    </a:lnTo>
                    <a:lnTo>
                      <a:pt x="521" y="153"/>
                    </a:lnTo>
                    <a:lnTo>
                      <a:pt x="528" y="153"/>
                    </a:lnTo>
                    <a:lnTo>
                      <a:pt x="528" y="190"/>
                    </a:lnTo>
                    <a:lnTo>
                      <a:pt x="537" y="190"/>
                    </a:lnTo>
                    <a:lnTo>
                      <a:pt x="537" y="207"/>
                    </a:lnTo>
                    <a:lnTo>
                      <a:pt x="545" y="207"/>
                    </a:lnTo>
                    <a:lnTo>
                      <a:pt x="545" y="243"/>
                    </a:lnTo>
                    <a:lnTo>
                      <a:pt x="553" y="243"/>
                    </a:lnTo>
                    <a:lnTo>
                      <a:pt x="553" y="263"/>
                    </a:lnTo>
                    <a:lnTo>
                      <a:pt x="559" y="263"/>
                    </a:lnTo>
                    <a:lnTo>
                      <a:pt x="559" y="280"/>
                    </a:lnTo>
                    <a:lnTo>
                      <a:pt x="577" y="280"/>
                    </a:lnTo>
                    <a:lnTo>
                      <a:pt x="577" y="299"/>
                    </a:lnTo>
                    <a:lnTo>
                      <a:pt x="675" y="299"/>
                    </a:lnTo>
                    <a:lnTo>
                      <a:pt x="675" y="318"/>
                    </a:lnTo>
                    <a:lnTo>
                      <a:pt x="719" y="318"/>
                    </a:lnTo>
                    <a:lnTo>
                      <a:pt x="719" y="336"/>
                    </a:lnTo>
                    <a:lnTo>
                      <a:pt x="767" y="336"/>
                    </a:lnTo>
                    <a:lnTo>
                      <a:pt x="787" y="336"/>
                    </a:lnTo>
                    <a:lnTo>
                      <a:pt x="787" y="354"/>
                    </a:lnTo>
                    <a:lnTo>
                      <a:pt x="812" y="354"/>
                    </a:lnTo>
                    <a:lnTo>
                      <a:pt x="812" y="374"/>
                    </a:lnTo>
                    <a:lnTo>
                      <a:pt x="835" y="374"/>
                    </a:lnTo>
                    <a:lnTo>
                      <a:pt x="954" y="374"/>
                    </a:lnTo>
                    <a:lnTo>
                      <a:pt x="1030" y="374"/>
                    </a:lnTo>
                    <a:lnTo>
                      <a:pt x="1030" y="394"/>
                    </a:lnTo>
                    <a:lnTo>
                      <a:pt x="1066" y="394"/>
                    </a:lnTo>
                    <a:lnTo>
                      <a:pt x="1069" y="394"/>
                    </a:lnTo>
                    <a:lnTo>
                      <a:pt x="1076" y="394"/>
                    </a:lnTo>
                    <a:lnTo>
                      <a:pt x="1082" y="394"/>
                    </a:lnTo>
                    <a:lnTo>
                      <a:pt x="1085" y="394"/>
                    </a:lnTo>
                    <a:lnTo>
                      <a:pt x="1085" y="416"/>
                    </a:lnTo>
                    <a:lnTo>
                      <a:pt x="1088" y="416"/>
                    </a:lnTo>
                    <a:lnTo>
                      <a:pt x="1092" y="416"/>
                    </a:lnTo>
                    <a:lnTo>
                      <a:pt x="1094" y="416"/>
                    </a:lnTo>
                    <a:lnTo>
                      <a:pt x="1094" y="440"/>
                    </a:lnTo>
                    <a:lnTo>
                      <a:pt x="1098" y="440"/>
                    </a:lnTo>
                    <a:lnTo>
                      <a:pt x="1104" y="440"/>
                    </a:lnTo>
                    <a:lnTo>
                      <a:pt x="1145" y="440"/>
                    </a:lnTo>
                    <a:lnTo>
                      <a:pt x="1152" y="440"/>
                    </a:lnTo>
                    <a:lnTo>
                      <a:pt x="1152" y="470"/>
                    </a:lnTo>
                    <a:lnTo>
                      <a:pt x="1160" y="470"/>
                    </a:lnTo>
                    <a:lnTo>
                      <a:pt x="1160" y="497"/>
                    </a:lnTo>
                    <a:lnTo>
                      <a:pt x="1224" y="497"/>
                    </a:lnTo>
                    <a:lnTo>
                      <a:pt x="1224" y="526"/>
                    </a:lnTo>
                    <a:lnTo>
                      <a:pt x="1325" y="526"/>
                    </a:lnTo>
                    <a:lnTo>
                      <a:pt x="1325" y="554"/>
                    </a:lnTo>
                    <a:lnTo>
                      <a:pt x="1329" y="554"/>
                    </a:lnTo>
                    <a:lnTo>
                      <a:pt x="1331" y="554"/>
                    </a:lnTo>
                    <a:lnTo>
                      <a:pt x="1335" y="554"/>
                    </a:lnTo>
                    <a:lnTo>
                      <a:pt x="1342" y="554"/>
                    </a:lnTo>
                    <a:lnTo>
                      <a:pt x="1345" y="554"/>
                    </a:lnTo>
                    <a:lnTo>
                      <a:pt x="1345" y="587"/>
                    </a:lnTo>
                    <a:lnTo>
                      <a:pt x="1351" y="587"/>
                    </a:lnTo>
                    <a:lnTo>
                      <a:pt x="1355" y="587"/>
                    </a:lnTo>
                    <a:lnTo>
                      <a:pt x="1359" y="587"/>
                    </a:lnTo>
                    <a:lnTo>
                      <a:pt x="1371" y="587"/>
                    </a:lnTo>
                    <a:lnTo>
                      <a:pt x="1371" y="627"/>
                    </a:lnTo>
                    <a:lnTo>
                      <a:pt x="1379" y="627"/>
                    </a:lnTo>
                    <a:lnTo>
                      <a:pt x="1560" y="627"/>
                    </a:lnTo>
                    <a:lnTo>
                      <a:pt x="1610" y="627"/>
                    </a:lnTo>
                    <a:lnTo>
                      <a:pt x="1618" y="627"/>
                    </a:lnTo>
                    <a:lnTo>
                      <a:pt x="1625" y="627"/>
                    </a:lnTo>
                    <a:lnTo>
                      <a:pt x="1625" y="679"/>
                    </a:lnTo>
                    <a:lnTo>
                      <a:pt x="1641" y="679"/>
                    </a:lnTo>
                    <a:lnTo>
                      <a:pt x="1881" y="679"/>
                    </a:lnTo>
                    <a:lnTo>
                      <a:pt x="1884" y="679"/>
                    </a:lnTo>
                    <a:lnTo>
                      <a:pt x="1888" y="679"/>
                    </a:lnTo>
                    <a:lnTo>
                      <a:pt x="1897" y="679"/>
                    </a:lnTo>
                    <a:lnTo>
                      <a:pt x="1920" y="679"/>
                    </a:lnTo>
                    <a:lnTo>
                      <a:pt x="1920" y="765"/>
                    </a:lnTo>
                    <a:lnTo>
                      <a:pt x="1925" y="765"/>
                    </a:lnTo>
                    <a:lnTo>
                      <a:pt x="2071" y="765"/>
                    </a:lnTo>
                    <a:lnTo>
                      <a:pt x="2143" y="765"/>
                    </a:lnTo>
                    <a:lnTo>
                      <a:pt x="2159" y="765"/>
                    </a:lnTo>
                    <a:lnTo>
                      <a:pt x="2187" y="765"/>
                    </a:lnTo>
                    <a:lnTo>
                      <a:pt x="2410" y="765"/>
                    </a:lnTo>
                    <a:lnTo>
                      <a:pt x="2417" y="765"/>
                    </a:lnTo>
                    <a:lnTo>
                      <a:pt x="2426" y="765"/>
                    </a:lnTo>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3" name="Freeform 1100">
                <a:extLst>
                  <a:ext uri="{FF2B5EF4-FFF2-40B4-BE49-F238E27FC236}">
                    <a16:creationId xmlns:a16="http://schemas.microsoft.com/office/drawing/2014/main" id="{DB3B609A-C1F3-4400-8CFD-D9DD6FC1AF15}"/>
                  </a:ext>
                </a:extLst>
              </p:cNvPr>
              <p:cNvSpPr>
                <a:spLocks/>
              </p:cNvSpPr>
              <p:nvPr/>
            </p:nvSpPr>
            <p:spPr bwMode="auto">
              <a:xfrm>
                <a:off x="3450957" y="1430821"/>
                <a:ext cx="2315091" cy="1401076"/>
              </a:xfrm>
              <a:custGeom>
                <a:avLst/>
                <a:gdLst>
                  <a:gd name="T0" fmla="*/ 27 w 2425"/>
                  <a:gd name="T1" fmla="*/ 0 h 1008"/>
                  <a:gd name="T2" fmla="*/ 166 w 2425"/>
                  <a:gd name="T3" fmla="*/ 26 h 1008"/>
                  <a:gd name="T4" fmla="*/ 179 w 2425"/>
                  <a:gd name="T5" fmla="*/ 53 h 1008"/>
                  <a:gd name="T6" fmla="*/ 254 w 2425"/>
                  <a:gd name="T7" fmla="*/ 80 h 1008"/>
                  <a:gd name="T8" fmla="*/ 266 w 2425"/>
                  <a:gd name="T9" fmla="*/ 107 h 1008"/>
                  <a:gd name="T10" fmla="*/ 270 w 2425"/>
                  <a:gd name="T11" fmla="*/ 133 h 1008"/>
                  <a:gd name="T12" fmla="*/ 274 w 2425"/>
                  <a:gd name="T13" fmla="*/ 187 h 1008"/>
                  <a:gd name="T14" fmla="*/ 278 w 2425"/>
                  <a:gd name="T15" fmla="*/ 243 h 1008"/>
                  <a:gd name="T16" fmla="*/ 282 w 2425"/>
                  <a:gd name="T17" fmla="*/ 270 h 1008"/>
                  <a:gd name="T18" fmla="*/ 311 w 2425"/>
                  <a:gd name="T19" fmla="*/ 297 h 1008"/>
                  <a:gd name="T20" fmla="*/ 521 w 2425"/>
                  <a:gd name="T21" fmla="*/ 326 h 1008"/>
                  <a:gd name="T22" fmla="*/ 528 w 2425"/>
                  <a:gd name="T23" fmla="*/ 353 h 1008"/>
                  <a:gd name="T24" fmla="*/ 543 w 2425"/>
                  <a:gd name="T25" fmla="*/ 353 h 1008"/>
                  <a:gd name="T26" fmla="*/ 553 w 2425"/>
                  <a:gd name="T27" fmla="*/ 437 h 1008"/>
                  <a:gd name="T28" fmla="*/ 593 w 2425"/>
                  <a:gd name="T29" fmla="*/ 466 h 1008"/>
                  <a:gd name="T30" fmla="*/ 655 w 2425"/>
                  <a:gd name="T31" fmla="*/ 492 h 1008"/>
                  <a:gd name="T32" fmla="*/ 687 w 2425"/>
                  <a:gd name="T33" fmla="*/ 522 h 1008"/>
                  <a:gd name="T34" fmla="*/ 691 w 2425"/>
                  <a:gd name="T35" fmla="*/ 550 h 1008"/>
                  <a:gd name="T36" fmla="*/ 739 w 2425"/>
                  <a:gd name="T37" fmla="*/ 580 h 1008"/>
                  <a:gd name="T38" fmla="*/ 748 w 2425"/>
                  <a:gd name="T39" fmla="*/ 606 h 1008"/>
                  <a:gd name="T40" fmla="*/ 793 w 2425"/>
                  <a:gd name="T41" fmla="*/ 635 h 1008"/>
                  <a:gd name="T42" fmla="*/ 800 w 2425"/>
                  <a:gd name="T43" fmla="*/ 664 h 1008"/>
                  <a:gd name="T44" fmla="*/ 806 w 2425"/>
                  <a:gd name="T45" fmla="*/ 691 h 1008"/>
                  <a:gd name="T46" fmla="*/ 812 w 2425"/>
                  <a:gd name="T47" fmla="*/ 748 h 1008"/>
                  <a:gd name="T48" fmla="*/ 878 w 2425"/>
                  <a:gd name="T49" fmla="*/ 775 h 1008"/>
                  <a:gd name="T50" fmla="*/ 1022 w 2425"/>
                  <a:gd name="T51" fmla="*/ 775 h 1008"/>
                  <a:gd name="T52" fmla="*/ 1056 w 2425"/>
                  <a:gd name="T53" fmla="*/ 806 h 1008"/>
                  <a:gd name="T54" fmla="*/ 1072 w 2425"/>
                  <a:gd name="T55" fmla="*/ 806 h 1008"/>
                  <a:gd name="T56" fmla="*/ 1082 w 2425"/>
                  <a:gd name="T57" fmla="*/ 840 h 1008"/>
                  <a:gd name="T58" fmla="*/ 1088 w 2425"/>
                  <a:gd name="T59" fmla="*/ 875 h 1008"/>
                  <a:gd name="T60" fmla="*/ 1129 w 2425"/>
                  <a:gd name="T61" fmla="*/ 875 h 1008"/>
                  <a:gd name="T62" fmla="*/ 1177 w 2425"/>
                  <a:gd name="T63" fmla="*/ 919 h 1008"/>
                  <a:gd name="T64" fmla="*/ 1323 w 2425"/>
                  <a:gd name="T65" fmla="*/ 919 h 1008"/>
                  <a:gd name="T66" fmla="*/ 1331 w 2425"/>
                  <a:gd name="T67" fmla="*/ 919 h 1008"/>
                  <a:gd name="T68" fmla="*/ 1602 w 2425"/>
                  <a:gd name="T69" fmla="*/ 919 h 1008"/>
                  <a:gd name="T70" fmla="*/ 1637 w 2425"/>
                  <a:gd name="T71" fmla="*/ 1008 h 1008"/>
                  <a:gd name="T72" fmla="*/ 1876 w 2425"/>
                  <a:gd name="T73" fmla="*/ 1008 h 1008"/>
                  <a:gd name="T74" fmla="*/ 2421 w 2425"/>
                  <a:gd name="T75"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5" h="1008">
                    <a:moveTo>
                      <a:pt x="0" y="0"/>
                    </a:moveTo>
                    <a:lnTo>
                      <a:pt x="27" y="0"/>
                    </a:lnTo>
                    <a:lnTo>
                      <a:pt x="166" y="0"/>
                    </a:lnTo>
                    <a:lnTo>
                      <a:pt x="166" y="26"/>
                    </a:lnTo>
                    <a:lnTo>
                      <a:pt x="179" y="26"/>
                    </a:lnTo>
                    <a:lnTo>
                      <a:pt x="179" y="53"/>
                    </a:lnTo>
                    <a:lnTo>
                      <a:pt x="254" y="53"/>
                    </a:lnTo>
                    <a:lnTo>
                      <a:pt x="254" y="80"/>
                    </a:lnTo>
                    <a:lnTo>
                      <a:pt x="266" y="80"/>
                    </a:lnTo>
                    <a:lnTo>
                      <a:pt x="266" y="107"/>
                    </a:lnTo>
                    <a:lnTo>
                      <a:pt x="270" y="107"/>
                    </a:lnTo>
                    <a:lnTo>
                      <a:pt x="270" y="133"/>
                    </a:lnTo>
                    <a:lnTo>
                      <a:pt x="274" y="133"/>
                    </a:lnTo>
                    <a:lnTo>
                      <a:pt x="274" y="187"/>
                    </a:lnTo>
                    <a:lnTo>
                      <a:pt x="278" y="187"/>
                    </a:lnTo>
                    <a:lnTo>
                      <a:pt x="278" y="243"/>
                    </a:lnTo>
                    <a:lnTo>
                      <a:pt x="282" y="243"/>
                    </a:lnTo>
                    <a:lnTo>
                      <a:pt x="282" y="270"/>
                    </a:lnTo>
                    <a:lnTo>
                      <a:pt x="311" y="270"/>
                    </a:lnTo>
                    <a:lnTo>
                      <a:pt x="311" y="297"/>
                    </a:lnTo>
                    <a:lnTo>
                      <a:pt x="521" y="297"/>
                    </a:lnTo>
                    <a:lnTo>
                      <a:pt x="521" y="326"/>
                    </a:lnTo>
                    <a:lnTo>
                      <a:pt x="528" y="326"/>
                    </a:lnTo>
                    <a:lnTo>
                      <a:pt x="528" y="353"/>
                    </a:lnTo>
                    <a:lnTo>
                      <a:pt x="529" y="353"/>
                    </a:lnTo>
                    <a:lnTo>
                      <a:pt x="543" y="353"/>
                    </a:lnTo>
                    <a:lnTo>
                      <a:pt x="543" y="437"/>
                    </a:lnTo>
                    <a:lnTo>
                      <a:pt x="553" y="437"/>
                    </a:lnTo>
                    <a:lnTo>
                      <a:pt x="553" y="466"/>
                    </a:lnTo>
                    <a:lnTo>
                      <a:pt x="593" y="466"/>
                    </a:lnTo>
                    <a:lnTo>
                      <a:pt x="593" y="492"/>
                    </a:lnTo>
                    <a:lnTo>
                      <a:pt x="655" y="492"/>
                    </a:lnTo>
                    <a:lnTo>
                      <a:pt x="655" y="522"/>
                    </a:lnTo>
                    <a:lnTo>
                      <a:pt x="687" y="522"/>
                    </a:lnTo>
                    <a:lnTo>
                      <a:pt x="687" y="550"/>
                    </a:lnTo>
                    <a:lnTo>
                      <a:pt x="691" y="550"/>
                    </a:lnTo>
                    <a:lnTo>
                      <a:pt x="691" y="580"/>
                    </a:lnTo>
                    <a:lnTo>
                      <a:pt x="739" y="580"/>
                    </a:lnTo>
                    <a:lnTo>
                      <a:pt x="739" y="606"/>
                    </a:lnTo>
                    <a:lnTo>
                      <a:pt x="748" y="606"/>
                    </a:lnTo>
                    <a:lnTo>
                      <a:pt x="748" y="635"/>
                    </a:lnTo>
                    <a:lnTo>
                      <a:pt x="793" y="635"/>
                    </a:lnTo>
                    <a:lnTo>
                      <a:pt x="793" y="664"/>
                    </a:lnTo>
                    <a:lnTo>
                      <a:pt x="800" y="664"/>
                    </a:lnTo>
                    <a:lnTo>
                      <a:pt x="800" y="691"/>
                    </a:lnTo>
                    <a:lnTo>
                      <a:pt x="806" y="691"/>
                    </a:lnTo>
                    <a:lnTo>
                      <a:pt x="806" y="748"/>
                    </a:lnTo>
                    <a:lnTo>
                      <a:pt x="812" y="748"/>
                    </a:lnTo>
                    <a:lnTo>
                      <a:pt x="812" y="775"/>
                    </a:lnTo>
                    <a:lnTo>
                      <a:pt x="878" y="775"/>
                    </a:lnTo>
                    <a:lnTo>
                      <a:pt x="1011" y="775"/>
                    </a:lnTo>
                    <a:lnTo>
                      <a:pt x="1022" y="775"/>
                    </a:lnTo>
                    <a:lnTo>
                      <a:pt x="1022" y="806"/>
                    </a:lnTo>
                    <a:lnTo>
                      <a:pt x="1056" y="806"/>
                    </a:lnTo>
                    <a:lnTo>
                      <a:pt x="1059" y="806"/>
                    </a:lnTo>
                    <a:lnTo>
                      <a:pt x="1072" y="806"/>
                    </a:lnTo>
                    <a:lnTo>
                      <a:pt x="1072" y="840"/>
                    </a:lnTo>
                    <a:lnTo>
                      <a:pt x="1082" y="840"/>
                    </a:lnTo>
                    <a:lnTo>
                      <a:pt x="1082" y="875"/>
                    </a:lnTo>
                    <a:lnTo>
                      <a:pt x="1088" y="875"/>
                    </a:lnTo>
                    <a:lnTo>
                      <a:pt x="1104" y="875"/>
                    </a:lnTo>
                    <a:lnTo>
                      <a:pt x="1129" y="875"/>
                    </a:lnTo>
                    <a:lnTo>
                      <a:pt x="1177" y="875"/>
                    </a:lnTo>
                    <a:lnTo>
                      <a:pt x="1177" y="919"/>
                    </a:lnTo>
                    <a:lnTo>
                      <a:pt x="1303" y="919"/>
                    </a:lnTo>
                    <a:lnTo>
                      <a:pt x="1323" y="919"/>
                    </a:lnTo>
                    <a:lnTo>
                      <a:pt x="1329" y="919"/>
                    </a:lnTo>
                    <a:lnTo>
                      <a:pt x="1331" y="919"/>
                    </a:lnTo>
                    <a:lnTo>
                      <a:pt x="1335" y="919"/>
                    </a:lnTo>
                    <a:lnTo>
                      <a:pt x="1602" y="919"/>
                    </a:lnTo>
                    <a:lnTo>
                      <a:pt x="1637" y="919"/>
                    </a:lnTo>
                    <a:lnTo>
                      <a:pt x="1637" y="1008"/>
                    </a:lnTo>
                    <a:lnTo>
                      <a:pt x="1746" y="1008"/>
                    </a:lnTo>
                    <a:lnTo>
                      <a:pt x="1876" y="1008"/>
                    </a:lnTo>
                    <a:lnTo>
                      <a:pt x="2163" y="1008"/>
                    </a:lnTo>
                    <a:lnTo>
                      <a:pt x="2421" y="1008"/>
                    </a:lnTo>
                    <a:lnTo>
                      <a:pt x="2425" y="1008"/>
                    </a:lnTo>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4" name="Line 1101">
                <a:extLst>
                  <a:ext uri="{FF2B5EF4-FFF2-40B4-BE49-F238E27FC236}">
                    <a16:creationId xmlns:a16="http://schemas.microsoft.com/office/drawing/2014/main" id="{110694A7-8711-4EF7-90DA-D7B13C1821A5}"/>
                  </a:ext>
                </a:extLst>
              </p:cNvPr>
              <p:cNvSpPr>
                <a:spLocks noChangeShapeType="1"/>
              </p:cNvSpPr>
              <p:nvPr/>
            </p:nvSpPr>
            <p:spPr bwMode="auto">
              <a:xfrm>
                <a:off x="3450957"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5" name="Line 1102">
                <a:extLst>
                  <a:ext uri="{FF2B5EF4-FFF2-40B4-BE49-F238E27FC236}">
                    <a16:creationId xmlns:a16="http://schemas.microsoft.com/office/drawing/2014/main" id="{FD483558-FB9F-49F1-89FE-94F38351247F}"/>
                  </a:ext>
                </a:extLst>
              </p:cNvPr>
              <p:cNvSpPr>
                <a:spLocks noChangeShapeType="1"/>
              </p:cNvSpPr>
              <p:nvPr/>
            </p:nvSpPr>
            <p:spPr bwMode="auto">
              <a:xfrm flipV="1">
                <a:off x="3442365" y="1422480"/>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6" name="Line 1103">
                <a:extLst>
                  <a:ext uri="{FF2B5EF4-FFF2-40B4-BE49-F238E27FC236}">
                    <a16:creationId xmlns:a16="http://schemas.microsoft.com/office/drawing/2014/main" id="{BEDEA3F2-8AD2-4485-8EF3-A9D5CCA4A684}"/>
                  </a:ext>
                </a:extLst>
              </p:cNvPr>
              <p:cNvSpPr>
                <a:spLocks noChangeShapeType="1"/>
              </p:cNvSpPr>
              <p:nvPr/>
            </p:nvSpPr>
            <p:spPr bwMode="auto">
              <a:xfrm flipH="1" flipV="1">
                <a:off x="3442365" y="1422480"/>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7" name="Line 1104">
                <a:extLst>
                  <a:ext uri="{FF2B5EF4-FFF2-40B4-BE49-F238E27FC236}">
                    <a16:creationId xmlns:a16="http://schemas.microsoft.com/office/drawing/2014/main" id="{CD3D14A2-6530-49C6-AED7-2DB47CE634A4}"/>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8" name="Line 1105">
                <a:extLst>
                  <a:ext uri="{FF2B5EF4-FFF2-40B4-BE49-F238E27FC236}">
                    <a16:creationId xmlns:a16="http://schemas.microsoft.com/office/drawing/2014/main" id="{AD73EAE4-6144-43ED-814F-2425A1EBC1DD}"/>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89" name="Line 1106">
                <a:extLst>
                  <a:ext uri="{FF2B5EF4-FFF2-40B4-BE49-F238E27FC236}">
                    <a16:creationId xmlns:a16="http://schemas.microsoft.com/office/drawing/2014/main" id="{001B81D5-0B82-44F2-ADC0-C2C9FBFEFAF4}"/>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0" name="Line 1107">
                <a:extLst>
                  <a:ext uri="{FF2B5EF4-FFF2-40B4-BE49-F238E27FC236}">
                    <a16:creationId xmlns:a16="http://schemas.microsoft.com/office/drawing/2014/main" id="{A3CDD177-C528-4BED-8C52-1DFCEE591FD5}"/>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1" name="Line 1108">
                <a:extLst>
                  <a:ext uri="{FF2B5EF4-FFF2-40B4-BE49-F238E27FC236}">
                    <a16:creationId xmlns:a16="http://schemas.microsoft.com/office/drawing/2014/main" id="{7F53B5DF-85AE-4F49-B50A-0BEB9F6C8461}"/>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2" name="Line 1109">
                <a:extLst>
                  <a:ext uri="{FF2B5EF4-FFF2-40B4-BE49-F238E27FC236}">
                    <a16:creationId xmlns:a16="http://schemas.microsoft.com/office/drawing/2014/main" id="{FFCDCE25-D1A9-41C7-BE45-8D19A1681F8E}"/>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3" name="Line 1110">
                <a:extLst>
                  <a:ext uri="{FF2B5EF4-FFF2-40B4-BE49-F238E27FC236}">
                    <a16:creationId xmlns:a16="http://schemas.microsoft.com/office/drawing/2014/main" id="{C234BFBB-B5BD-44E2-9A23-F8B41BB0F086}"/>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4" name="Line 1111">
                <a:extLst>
                  <a:ext uri="{FF2B5EF4-FFF2-40B4-BE49-F238E27FC236}">
                    <a16:creationId xmlns:a16="http://schemas.microsoft.com/office/drawing/2014/main" id="{2CCC6381-9986-4984-9BE0-33A675BAD6EC}"/>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5" name="Line 1112">
                <a:extLst>
                  <a:ext uri="{FF2B5EF4-FFF2-40B4-BE49-F238E27FC236}">
                    <a16:creationId xmlns:a16="http://schemas.microsoft.com/office/drawing/2014/main" id="{5844FC6E-4C10-4C28-95A4-2528065813C8}"/>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6" name="Line 1113">
                <a:extLst>
                  <a:ext uri="{FF2B5EF4-FFF2-40B4-BE49-F238E27FC236}">
                    <a16:creationId xmlns:a16="http://schemas.microsoft.com/office/drawing/2014/main" id="{4C6435A3-CFD2-4147-A4FF-0B015E3A9379}"/>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7" name="Line 1114">
                <a:extLst>
                  <a:ext uri="{FF2B5EF4-FFF2-40B4-BE49-F238E27FC236}">
                    <a16:creationId xmlns:a16="http://schemas.microsoft.com/office/drawing/2014/main" id="{9A073B53-CED5-48A8-B4B4-D0A7C7719899}"/>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8" name="Line 1115">
                <a:extLst>
                  <a:ext uri="{FF2B5EF4-FFF2-40B4-BE49-F238E27FC236}">
                    <a16:creationId xmlns:a16="http://schemas.microsoft.com/office/drawing/2014/main" id="{8516BB44-0D33-4D7C-B3E3-78D77F0A0D4B}"/>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499" name="Line 1116">
                <a:extLst>
                  <a:ext uri="{FF2B5EF4-FFF2-40B4-BE49-F238E27FC236}">
                    <a16:creationId xmlns:a16="http://schemas.microsoft.com/office/drawing/2014/main" id="{DC6DED50-FA83-4B24-9AFD-E575BBCBBC00}"/>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0" name="Line 1117">
                <a:extLst>
                  <a:ext uri="{FF2B5EF4-FFF2-40B4-BE49-F238E27FC236}">
                    <a16:creationId xmlns:a16="http://schemas.microsoft.com/office/drawing/2014/main" id="{E6CD6ABC-5784-4400-80D4-5CC810508A9B}"/>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1" name="Line 1118">
                <a:extLst>
                  <a:ext uri="{FF2B5EF4-FFF2-40B4-BE49-F238E27FC236}">
                    <a16:creationId xmlns:a16="http://schemas.microsoft.com/office/drawing/2014/main" id="{14E77E28-8E30-4E2A-9848-CBE183D0FF29}"/>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2" name="Line 1119">
                <a:extLst>
                  <a:ext uri="{FF2B5EF4-FFF2-40B4-BE49-F238E27FC236}">
                    <a16:creationId xmlns:a16="http://schemas.microsoft.com/office/drawing/2014/main" id="{D9E56CCA-1DEF-4265-861D-B6F19EA47A47}"/>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3" name="Line 1120">
                <a:extLst>
                  <a:ext uri="{FF2B5EF4-FFF2-40B4-BE49-F238E27FC236}">
                    <a16:creationId xmlns:a16="http://schemas.microsoft.com/office/drawing/2014/main" id="{1F2A7EE7-9A2A-4C26-BADF-5AC2C33AA2C7}"/>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4" name="Line 1121">
                <a:extLst>
                  <a:ext uri="{FF2B5EF4-FFF2-40B4-BE49-F238E27FC236}">
                    <a16:creationId xmlns:a16="http://schemas.microsoft.com/office/drawing/2014/main" id="{3217AB90-A4E6-46DB-B181-5E8D4F031F0F}"/>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5" name="Line 1122">
                <a:extLst>
                  <a:ext uri="{FF2B5EF4-FFF2-40B4-BE49-F238E27FC236}">
                    <a16:creationId xmlns:a16="http://schemas.microsoft.com/office/drawing/2014/main" id="{7940565B-3B79-4FB9-80A2-7F9B551444A6}"/>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6" name="Line 1123">
                <a:extLst>
                  <a:ext uri="{FF2B5EF4-FFF2-40B4-BE49-F238E27FC236}">
                    <a16:creationId xmlns:a16="http://schemas.microsoft.com/office/drawing/2014/main" id="{B3941116-B936-4AD2-AF7A-14B4860F0F79}"/>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7" name="Line 1124">
                <a:extLst>
                  <a:ext uri="{FF2B5EF4-FFF2-40B4-BE49-F238E27FC236}">
                    <a16:creationId xmlns:a16="http://schemas.microsoft.com/office/drawing/2014/main" id="{4579AA27-AD50-462A-9C30-6EF0F7D323E8}"/>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8" name="Line 1125">
                <a:extLst>
                  <a:ext uri="{FF2B5EF4-FFF2-40B4-BE49-F238E27FC236}">
                    <a16:creationId xmlns:a16="http://schemas.microsoft.com/office/drawing/2014/main" id="{192A1F2C-D2C3-4EC3-9E82-1EE68CBD179D}"/>
                  </a:ext>
                </a:extLst>
              </p:cNvPr>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09" name="Line 1126">
                <a:extLst>
                  <a:ext uri="{FF2B5EF4-FFF2-40B4-BE49-F238E27FC236}">
                    <a16:creationId xmlns:a16="http://schemas.microsoft.com/office/drawing/2014/main" id="{2841895A-9EC1-4B16-BDB0-06871527DBCE}"/>
                  </a:ext>
                </a:extLst>
              </p:cNvPr>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0" name="Line 1127">
                <a:extLst>
                  <a:ext uri="{FF2B5EF4-FFF2-40B4-BE49-F238E27FC236}">
                    <a16:creationId xmlns:a16="http://schemas.microsoft.com/office/drawing/2014/main" id="{3E692AFF-AF26-4C49-ABB7-345B58478DE1}"/>
                  </a:ext>
                </a:extLst>
              </p:cNvPr>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1" name="Line 1128">
                <a:extLst>
                  <a:ext uri="{FF2B5EF4-FFF2-40B4-BE49-F238E27FC236}">
                    <a16:creationId xmlns:a16="http://schemas.microsoft.com/office/drawing/2014/main" id="{EF7B656D-B801-4C45-9D69-65F2776F1B07}"/>
                  </a:ext>
                </a:extLst>
              </p:cNvPr>
              <p:cNvSpPr>
                <a:spLocks noChangeShapeType="1"/>
              </p:cNvSpPr>
              <p:nvPr/>
            </p:nvSpPr>
            <p:spPr bwMode="auto">
              <a:xfrm>
                <a:off x="3571246" y="1436380"/>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2" name="Line 1129">
                <a:extLst>
                  <a:ext uri="{FF2B5EF4-FFF2-40B4-BE49-F238E27FC236}">
                    <a16:creationId xmlns:a16="http://schemas.microsoft.com/office/drawing/2014/main" id="{7C7A2A62-4B70-4D5B-9775-FD93D63A6662}"/>
                  </a:ext>
                </a:extLst>
              </p:cNvPr>
              <p:cNvSpPr>
                <a:spLocks noChangeShapeType="1"/>
              </p:cNvSpPr>
              <p:nvPr/>
            </p:nvSpPr>
            <p:spPr bwMode="auto">
              <a:xfrm flipV="1">
                <a:off x="3562654" y="1441941"/>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3" name="Line 1130">
                <a:extLst>
                  <a:ext uri="{FF2B5EF4-FFF2-40B4-BE49-F238E27FC236}">
                    <a16:creationId xmlns:a16="http://schemas.microsoft.com/office/drawing/2014/main" id="{21E33ECB-4726-4DDE-9592-17124B2DF418}"/>
                  </a:ext>
                </a:extLst>
              </p:cNvPr>
              <p:cNvSpPr>
                <a:spLocks noChangeShapeType="1"/>
              </p:cNvSpPr>
              <p:nvPr/>
            </p:nvSpPr>
            <p:spPr bwMode="auto">
              <a:xfrm flipH="1" flipV="1">
                <a:off x="3562654" y="1441941"/>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4" name="Line 1131">
                <a:extLst>
                  <a:ext uri="{FF2B5EF4-FFF2-40B4-BE49-F238E27FC236}">
                    <a16:creationId xmlns:a16="http://schemas.microsoft.com/office/drawing/2014/main" id="{7B2FD613-20C6-4CAB-B66F-8F71A87DF541}"/>
                  </a:ext>
                </a:extLst>
              </p:cNvPr>
              <p:cNvSpPr>
                <a:spLocks noChangeShapeType="1"/>
              </p:cNvSpPr>
              <p:nvPr/>
            </p:nvSpPr>
            <p:spPr bwMode="auto">
              <a:xfrm>
                <a:off x="3700127" y="1551747"/>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5" name="Line 1132">
                <a:extLst>
                  <a:ext uri="{FF2B5EF4-FFF2-40B4-BE49-F238E27FC236}">
                    <a16:creationId xmlns:a16="http://schemas.microsoft.com/office/drawing/2014/main" id="{232DB24A-8867-4998-A817-1E7BF5918481}"/>
                  </a:ext>
                </a:extLst>
              </p:cNvPr>
              <p:cNvSpPr>
                <a:spLocks noChangeShapeType="1"/>
              </p:cNvSpPr>
              <p:nvPr/>
            </p:nvSpPr>
            <p:spPr bwMode="auto">
              <a:xfrm flipV="1">
                <a:off x="3691535" y="1561477"/>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6" name="Line 1133">
                <a:extLst>
                  <a:ext uri="{FF2B5EF4-FFF2-40B4-BE49-F238E27FC236}">
                    <a16:creationId xmlns:a16="http://schemas.microsoft.com/office/drawing/2014/main" id="{4F89CE4F-709B-415D-855E-3771332838EE}"/>
                  </a:ext>
                </a:extLst>
              </p:cNvPr>
              <p:cNvSpPr>
                <a:spLocks noChangeShapeType="1"/>
              </p:cNvSpPr>
              <p:nvPr/>
            </p:nvSpPr>
            <p:spPr bwMode="auto">
              <a:xfrm flipH="1" flipV="1">
                <a:off x="3691535" y="1561477"/>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7" name="Line 1134">
                <a:extLst>
                  <a:ext uri="{FF2B5EF4-FFF2-40B4-BE49-F238E27FC236}">
                    <a16:creationId xmlns:a16="http://schemas.microsoft.com/office/drawing/2014/main" id="{87F6F930-3743-48DD-A5D9-0537DAA0C8E4}"/>
                  </a:ext>
                </a:extLst>
              </p:cNvPr>
              <p:cNvSpPr>
                <a:spLocks noChangeShapeType="1"/>
              </p:cNvSpPr>
              <p:nvPr/>
            </p:nvSpPr>
            <p:spPr bwMode="auto">
              <a:xfrm>
                <a:off x="3708719" y="15767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8" name="Line 1135">
                <a:extLst>
                  <a:ext uri="{FF2B5EF4-FFF2-40B4-BE49-F238E27FC236}">
                    <a16:creationId xmlns:a16="http://schemas.microsoft.com/office/drawing/2014/main" id="{66A0B824-2871-4CB5-B2AA-7C15EE6D1FBB}"/>
                  </a:ext>
                </a:extLst>
              </p:cNvPr>
              <p:cNvSpPr>
                <a:spLocks noChangeShapeType="1"/>
              </p:cNvSpPr>
              <p:nvPr/>
            </p:nvSpPr>
            <p:spPr bwMode="auto">
              <a:xfrm flipV="1">
                <a:off x="3700127" y="1585105"/>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19" name="Line 1136">
                <a:extLst>
                  <a:ext uri="{FF2B5EF4-FFF2-40B4-BE49-F238E27FC236}">
                    <a16:creationId xmlns:a16="http://schemas.microsoft.com/office/drawing/2014/main" id="{DD0E9B15-B86A-4C46-BE47-D01EAE796CC6}"/>
                  </a:ext>
                </a:extLst>
              </p:cNvPr>
              <p:cNvSpPr>
                <a:spLocks noChangeShapeType="1"/>
              </p:cNvSpPr>
              <p:nvPr/>
            </p:nvSpPr>
            <p:spPr bwMode="auto">
              <a:xfrm flipH="1" flipV="1">
                <a:off x="3700127" y="1585105"/>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0" name="Line 1137">
                <a:extLst>
                  <a:ext uri="{FF2B5EF4-FFF2-40B4-BE49-F238E27FC236}">
                    <a16:creationId xmlns:a16="http://schemas.microsoft.com/office/drawing/2014/main" id="{9DEBA21B-F1B0-4896-9558-8A08D1C4201B}"/>
                  </a:ext>
                </a:extLst>
              </p:cNvPr>
              <p:cNvSpPr>
                <a:spLocks noChangeShapeType="1"/>
              </p:cNvSpPr>
              <p:nvPr/>
            </p:nvSpPr>
            <p:spPr bwMode="auto">
              <a:xfrm>
                <a:off x="3732587" y="15767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1" name="Line 1138">
                <a:extLst>
                  <a:ext uri="{FF2B5EF4-FFF2-40B4-BE49-F238E27FC236}">
                    <a16:creationId xmlns:a16="http://schemas.microsoft.com/office/drawing/2014/main" id="{E73EDCB8-CE03-4A75-94A6-45B5003C23FD}"/>
                  </a:ext>
                </a:extLst>
              </p:cNvPr>
              <p:cNvSpPr>
                <a:spLocks noChangeShapeType="1"/>
              </p:cNvSpPr>
              <p:nvPr/>
            </p:nvSpPr>
            <p:spPr bwMode="auto">
              <a:xfrm flipV="1">
                <a:off x="3723995"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2" name="Line 1139">
                <a:extLst>
                  <a:ext uri="{FF2B5EF4-FFF2-40B4-BE49-F238E27FC236}">
                    <a16:creationId xmlns:a16="http://schemas.microsoft.com/office/drawing/2014/main" id="{DA595766-C532-47A8-9871-1EFE3F196048}"/>
                  </a:ext>
                </a:extLst>
              </p:cNvPr>
              <p:cNvSpPr>
                <a:spLocks noChangeShapeType="1"/>
              </p:cNvSpPr>
              <p:nvPr/>
            </p:nvSpPr>
            <p:spPr bwMode="auto">
              <a:xfrm flipH="1" flipV="1">
                <a:off x="3723995"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3" name="Line 1140">
                <a:extLst>
                  <a:ext uri="{FF2B5EF4-FFF2-40B4-BE49-F238E27FC236}">
                    <a16:creationId xmlns:a16="http://schemas.microsoft.com/office/drawing/2014/main" id="{EAFE2684-21F5-4412-8CFB-7C9E326B6312}"/>
                  </a:ext>
                </a:extLst>
              </p:cNvPr>
              <p:cNvSpPr>
                <a:spLocks noChangeShapeType="1"/>
              </p:cNvSpPr>
              <p:nvPr/>
            </p:nvSpPr>
            <p:spPr bwMode="auto">
              <a:xfrm>
                <a:off x="3794641" y="15767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4" name="Line 1141">
                <a:extLst>
                  <a:ext uri="{FF2B5EF4-FFF2-40B4-BE49-F238E27FC236}">
                    <a16:creationId xmlns:a16="http://schemas.microsoft.com/office/drawing/2014/main" id="{744AD2D5-0BF5-486B-8A6C-367643F87FCE}"/>
                  </a:ext>
                </a:extLst>
              </p:cNvPr>
              <p:cNvSpPr>
                <a:spLocks noChangeShapeType="1"/>
              </p:cNvSpPr>
              <p:nvPr/>
            </p:nvSpPr>
            <p:spPr bwMode="auto">
              <a:xfrm flipV="1">
                <a:off x="3787003"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5" name="Line 1142">
                <a:extLst>
                  <a:ext uri="{FF2B5EF4-FFF2-40B4-BE49-F238E27FC236}">
                    <a16:creationId xmlns:a16="http://schemas.microsoft.com/office/drawing/2014/main" id="{ACE68532-2663-4587-A7AD-F8291CC5B48D}"/>
                  </a:ext>
                </a:extLst>
              </p:cNvPr>
              <p:cNvSpPr>
                <a:spLocks noChangeShapeType="1"/>
              </p:cNvSpPr>
              <p:nvPr/>
            </p:nvSpPr>
            <p:spPr bwMode="auto">
              <a:xfrm flipH="1" flipV="1">
                <a:off x="3787003" y="158510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6" name="Line 1143">
                <a:extLst>
                  <a:ext uri="{FF2B5EF4-FFF2-40B4-BE49-F238E27FC236}">
                    <a16:creationId xmlns:a16="http://schemas.microsoft.com/office/drawing/2014/main" id="{2DBCA8F3-6A37-4DCC-B3AC-30CE68711CB5}"/>
                  </a:ext>
                </a:extLst>
              </p:cNvPr>
              <p:cNvSpPr>
                <a:spLocks noChangeShapeType="1"/>
              </p:cNvSpPr>
              <p:nvPr/>
            </p:nvSpPr>
            <p:spPr bwMode="auto">
              <a:xfrm>
                <a:off x="3948344" y="1628194"/>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7" name="Line 1144">
                <a:extLst>
                  <a:ext uri="{FF2B5EF4-FFF2-40B4-BE49-F238E27FC236}">
                    <a16:creationId xmlns:a16="http://schemas.microsoft.com/office/drawing/2014/main" id="{AFF9A4D8-170B-4702-9439-1AE84168ADDB}"/>
                  </a:ext>
                </a:extLst>
              </p:cNvPr>
              <p:cNvSpPr>
                <a:spLocks noChangeShapeType="1"/>
              </p:cNvSpPr>
              <p:nvPr/>
            </p:nvSpPr>
            <p:spPr bwMode="auto">
              <a:xfrm flipV="1">
                <a:off x="3939751" y="163514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8" name="Line 1145">
                <a:extLst>
                  <a:ext uri="{FF2B5EF4-FFF2-40B4-BE49-F238E27FC236}">
                    <a16:creationId xmlns:a16="http://schemas.microsoft.com/office/drawing/2014/main" id="{9C9580F6-7840-4CF9-80D2-172082418461}"/>
                  </a:ext>
                </a:extLst>
              </p:cNvPr>
              <p:cNvSpPr>
                <a:spLocks noChangeShapeType="1"/>
              </p:cNvSpPr>
              <p:nvPr/>
            </p:nvSpPr>
            <p:spPr bwMode="auto">
              <a:xfrm flipH="1" flipV="1">
                <a:off x="3939751" y="163514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29" name="Line 1146">
                <a:extLst>
                  <a:ext uri="{FF2B5EF4-FFF2-40B4-BE49-F238E27FC236}">
                    <a16:creationId xmlns:a16="http://schemas.microsoft.com/office/drawing/2014/main" id="{95EC8EEC-91A1-4D9E-80B5-DD4BA64E9077}"/>
                  </a:ext>
                </a:extLst>
              </p:cNvPr>
              <p:cNvSpPr>
                <a:spLocks noChangeShapeType="1"/>
              </p:cNvSpPr>
              <p:nvPr/>
            </p:nvSpPr>
            <p:spPr bwMode="auto">
              <a:xfrm>
                <a:off x="3963618" y="170186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0" name="Line 1147">
                <a:extLst>
                  <a:ext uri="{FF2B5EF4-FFF2-40B4-BE49-F238E27FC236}">
                    <a16:creationId xmlns:a16="http://schemas.microsoft.com/office/drawing/2014/main" id="{4CB94312-57F6-4B5C-9191-F0B19DFA8B51}"/>
                  </a:ext>
                </a:extLst>
              </p:cNvPr>
              <p:cNvSpPr>
                <a:spLocks noChangeShapeType="1"/>
              </p:cNvSpPr>
              <p:nvPr/>
            </p:nvSpPr>
            <p:spPr bwMode="auto">
              <a:xfrm flipV="1">
                <a:off x="3955026" y="171020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1" name="Line 1148">
                <a:extLst>
                  <a:ext uri="{FF2B5EF4-FFF2-40B4-BE49-F238E27FC236}">
                    <a16:creationId xmlns:a16="http://schemas.microsoft.com/office/drawing/2014/main" id="{A12F87C9-3D13-4318-AD17-8043A689FD97}"/>
                  </a:ext>
                </a:extLst>
              </p:cNvPr>
              <p:cNvSpPr>
                <a:spLocks noChangeShapeType="1"/>
              </p:cNvSpPr>
              <p:nvPr/>
            </p:nvSpPr>
            <p:spPr bwMode="auto">
              <a:xfrm flipH="1" flipV="1">
                <a:off x="3955026" y="171020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2" name="Line 1149">
                <a:extLst>
                  <a:ext uri="{FF2B5EF4-FFF2-40B4-BE49-F238E27FC236}">
                    <a16:creationId xmlns:a16="http://schemas.microsoft.com/office/drawing/2014/main" id="{6AD3111C-08EC-4FCA-B05D-89265CED1C31}"/>
                  </a:ext>
                </a:extLst>
              </p:cNvPr>
              <p:cNvSpPr>
                <a:spLocks noChangeShapeType="1"/>
              </p:cNvSpPr>
              <p:nvPr/>
            </p:nvSpPr>
            <p:spPr bwMode="auto">
              <a:xfrm>
                <a:off x="4001806" y="1829737"/>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3" name="Line 1150">
                <a:extLst>
                  <a:ext uri="{FF2B5EF4-FFF2-40B4-BE49-F238E27FC236}">
                    <a16:creationId xmlns:a16="http://schemas.microsoft.com/office/drawing/2014/main" id="{6A859D0F-61AB-46F4-A699-21199DCDE2EA}"/>
                  </a:ext>
                </a:extLst>
              </p:cNvPr>
              <p:cNvSpPr>
                <a:spLocks noChangeShapeType="1"/>
              </p:cNvSpPr>
              <p:nvPr/>
            </p:nvSpPr>
            <p:spPr bwMode="auto">
              <a:xfrm flipV="1">
                <a:off x="3994168" y="1839467"/>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4" name="Line 1151">
                <a:extLst>
                  <a:ext uri="{FF2B5EF4-FFF2-40B4-BE49-F238E27FC236}">
                    <a16:creationId xmlns:a16="http://schemas.microsoft.com/office/drawing/2014/main" id="{BA1E9E70-CF28-4C38-8A72-81FCEC14E938}"/>
                  </a:ext>
                </a:extLst>
              </p:cNvPr>
              <p:cNvSpPr>
                <a:spLocks noChangeShapeType="1"/>
              </p:cNvSpPr>
              <p:nvPr/>
            </p:nvSpPr>
            <p:spPr bwMode="auto">
              <a:xfrm flipH="1" flipV="1">
                <a:off x="3994168" y="1839467"/>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5" name="Line 1152">
                <a:extLst>
                  <a:ext uri="{FF2B5EF4-FFF2-40B4-BE49-F238E27FC236}">
                    <a16:creationId xmlns:a16="http://schemas.microsoft.com/office/drawing/2014/main" id="{F9472EEB-A993-4E23-9396-0C7314DACC56}"/>
                  </a:ext>
                </a:extLst>
              </p:cNvPr>
              <p:cNvSpPr>
                <a:spLocks noChangeShapeType="1"/>
              </p:cNvSpPr>
              <p:nvPr/>
            </p:nvSpPr>
            <p:spPr bwMode="auto">
              <a:xfrm>
                <a:off x="4183195" y="18811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6" name="Line 1153">
                <a:extLst>
                  <a:ext uri="{FF2B5EF4-FFF2-40B4-BE49-F238E27FC236}">
                    <a16:creationId xmlns:a16="http://schemas.microsoft.com/office/drawing/2014/main" id="{BBA1B39F-8934-4AF2-8F29-E4B8704FBF28}"/>
                  </a:ext>
                </a:extLst>
              </p:cNvPr>
              <p:cNvSpPr>
                <a:spLocks noChangeShapeType="1"/>
              </p:cNvSpPr>
              <p:nvPr/>
            </p:nvSpPr>
            <p:spPr bwMode="auto">
              <a:xfrm flipV="1">
                <a:off x="4175557" y="1888116"/>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7" name="Line 1154">
                <a:extLst>
                  <a:ext uri="{FF2B5EF4-FFF2-40B4-BE49-F238E27FC236}">
                    <a16:creationId xmlns:a16="http://schemas.microsoft.com/office/drawing/2014/main" id="{08B28619-403B-44CC-828A-474F149EBCAA}"/>
                  </a:ext>
                </a:extLst>
              </p:cNvPr>
              <p:cNvSpPr>
                <a:spLocks noChangeShapeType="1"/>
              </p:cNvSpPr>
              <p:nvPr/>
            </p:nvSpPr>
            <p:spPr bwMode="auto">
              <a:xfrm flipH="1" flipV="1">
                <a:off x="4175557" y="1888116"/>
                <a:ext cx="16230" cy="180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8" name="Line 1155">
                <a:extLst>
                  <a:ext uri="{FF2B5EF4-FFF2-40B4-BE49-F238E27FC236}">
                    <a16:creationId xmlns:a16="http://schemas.microsoft.com/office/drawing/2014/main" id="{609785D3-75C8-4EE4-AEDA-1880B3CCB8F1}"/>
                  </a:ext>
                </a:extLst>
              </p:cNvPr>
              <p:cNvSpPr>
                <a:spLocks noChangeShapeType="1"/>
              </p:cNvSpPr>
              <p:nvPr/>
            </p:nvSpPr>
            <p:spPr bwMode="auto">
              <a:xfrm>
                <a:off x="4248112" y="1935374"/>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39" name="Line 1156">
                <a:extLst>
                  <a:ext uri="{FF2B5EF4-FFF2-40B4-BE49-F238E27FC236}">
                    <a16:creationId xmlns:a16="http://schemas.microsoft.com/office/drawing/2014/main" id="{F6B2E152-E876-4577-96FA-720CCB057204}"/>
                  </a:ext>
                </a:extLst>
              </p:cNvPr>
              <p:cNvSpPr>
                <a:spLocks noChangeShapeType="1"/>
              </p:cNvSpPr>
              <p:nvPr/>
            </p:nvSpPr>
            <p:spPr bwMode="auto">
              <a:xfrm flipV="1">
                <a:off x="4238565" y="1942324"/>
                <a:ext cx="18139"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0" name="Line 1157">
                <a:extLst>
                  <a:ext uri="{FF2B5EF4-FFF2-40B4-BE49-F238E27FC236}">
                    <a16:creationId xmlns:a16="http://schemas.microsoft.com/office/drawing/2014/main" id="{2CE4DC22-92A2-4048-A0EB-1161D286F568}"/>
                  </a:ext>
                </a:extLst>
              </p:cNvPr>
              <p:cNvSpPr>
                <a:spLocks noChangeShapeType="1"/>
              </p:cNvSpPr>
              <p:nvPr/>
            </p:nvSpPr>
            <p:spPr bwMode="auto">
              <a:xfrm flipH="1" flipV="1">
                <a:off x="4238565" y="1942324"/>
                <a:ext cx="18139"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1" name="Line 1158">
                <a:extLst>
                  <a:ext uri="{FF2B5EF4-FFF2-40B4-BE49-F238E27FC236}">
                    <a16:creationId xmlns:a16="http://schemas.microsoft.com/office/drawing/2014/main" id="{868DE7A0-A4A7-4B4A-AFA7-A46DB7249877}"/>
                  </a:ext>
                </a:extLst>
              </p:cNvPr>
              <p:cNvSpPr>
                <a:spLocks noChangeShapeType="1"/>
              </p:cNvSpPr>
              <p:nvPr/>
            </p:nvSpPr>
            <p:spPr bwMode="auto">
              <a:xfrm>
                <a:off x="4361719" y="1935374"/>
                <a:ext cx="0" cy="3057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2" name="Line 1159">
                <a:extLst>
                  <a:ext uri="{FF2B5EF4-FFF2-40B4-BE49-F238E27FC236}">
                    <a16:creationId xmlns:a16="http://schemas.microsoft.com/office/drawing/2014/main" id="{DE8F3C4E-D85C-4A27-945F-6561A32A6A7E}"/>
                  </a:ext>
                </a:extLst>
              </p:cNvPr>
              <p:cNvSpPr>
                <a:spLocks noChangeShapeType="1"/>
              </p:cNvSpPr>
              <p:nvPr/>
            </p:nvSpPr>
            <p:spPr bwMode="auto">
              <a:xfrm flipV="1">
                <a:off x="4353127" y="194232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3" name="Line 1160">
                <a:extLst>
                  <a:ext uri="{FF2B5EF4-FFF2-40B4-BE49-F238E27FC236}">
                    <a16:creationId xmlns:a16="http://schemas.microsoft.com/office/drawing/2014/main" id="{3F54BBB1-0A17-490F-B0DA-03399D5A7122}"/>
                  </a:ext>
                </a:extLst>
              </p:cNvPr>
              <p:cNvSpPr>
                <a:spLocks noChangeShapeType="1"/>
              </p:cNvSpPr>
              <p:nvPr/>
            </p:nvSpPr>
            <p:spPr bwMode="auto">
              <a:xfrm flipH="1" flipV="1">
                <a:off x="4353127" y="1942324"/>
                <a:ext cx="16230" cy="1668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4" name="Line 1161">
                <a:extLst>
                  <a:ext uri="{FF2B5EF4-FFF2-40B4-BE49-F238E27FC236}">
                    <a16:creationId xmlns:a16="http://schemas.microsoft.com/office/drawing/2014/main" id="{9229A11A-658A-48BF-9805-A1F7BAEAAF64}"/>
                  </a:ext>
                </a:extLst>
              </p:cNvPr>
              <p:cNvSpPr>
                <a:spLocks noChangeShapeType="1"/>
              </p:cNvSpPr>
              <p:nvPr/>
            </p:nvSpPr>
            <p:spPr bwMode="auto">
              <a:xfrm>
                <a:off x="4468642"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5" name="Line 1162">
                <a:extLst>
                  <a:ext uri="{FF2B5EF4-FFF2-40B4-BE49-F238E27FC236}">
                    <a16:creationId xmlns:a16="http://schemas.microsoft.com/office/drawing/2014/main" id="{DFB55DAF-0712-467C-A175-5A9B4CE1EFCA}"/>
                  </a:ext>
                </a:extLst>
              </p:cNvPr>
              <p:cNvSpPr>
                <a:spLocks noChangeShapeType="1"/>
              </p:cNvSpPr>
              <p:nvPr/>
            </p:nvSpPr>
            <p:spPr bwMode="auto">
              <a:xfrm flipV="1">
                <a:off x="4459096"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6" name="Line 1163">
                <a:extLst>
                  <a:ext uri="{FF2B5EF4-FFF2-40B4-BE49-F238E27FC236}">
                    <a16:creationId xmlns:a16="http://schemas.microsoft.com/office/drawing/2014/main" id="{8F0B1181-D291-4C35-AC66-4ADD052619AC}"/>
                  </a:ext>
                </a:extLst>
              </p:cNvPr>
              <p:cNvSpPr>
                <a:spLocks noChangeShapeType="1"/>
              </p:cNvSpPr>
              <p:nvPr/>
            </p:nvSpPr>
            <p:spPr bwMode="auto">
              <a:xfrm flipH="1" flipV="1">
                <a:off x="4459096"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7" name="Line 1164">
                <a:extLst>
                  <a:ext uri="{FF2B5EF4-FFF2-40B4-BE49-F238E27FC236}">
                    <a16:creationId xmlns:a16="http://schemas.microsoft.com/office/drawing/2014/main" id="{6CC2AD72-2FB4-4165-AE81-073D8E0F6E1F}"/>
                  </a:ext>
                </a:extLst>
              </p:cNvPr>
              <p:cNvSpPr>
                <a:spLocks noChangeShapeType="1"/>
              </p:cNvSpPr>
              <p:nvPr/>
            </p:nvSpPr>
            <p:spPr bwMode="auto">
              <a:xfrm>
                <a:off x="447150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8" name="Line 1165">
                <a:extLst>
                  <a:ext uri="{FF2B5EF4-FFF2-40B4-BE49-F238E27FC236}">
                    <a16:creationId xmlns:a16="http://schemas.microsoft.com/office/drawing/2014/main" id="{818BF2B6-3AD4-4991-BE24-09E69B0FF825}"/>
                  </a:ext>
                </a:extLst>
              </p:cNvPr>
              <p:cNvSpPr>
                <a:spLocks noChangeShapeType="1"/>
              </p:cNvSpPr>
              <p:nvPr/>
            </p:nvSpPr>
            <p:spPr bwMode="auto">
              <a:xfrm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49" name="Line 1166">
                <a:extLst>
                  <a:ext uri="{FF2B5EF4-FFF2-40B4-BE49-F238E27FC236}">
                    <a16:creationId xmlns:a16="http://schemas.microsoft.com/office/drawing/2014/main" id="{1FD0AD9D-E570-42AE-9BD8-29461A2BB776}"/>
                  </a:ext>
                </a:extLst>
              </p:cNvPr>
              <p:cNvSpPr>
                <a:spLocks noChangeShapeType="1"/>
              </p:cNvSpPr>
              <p:nvPr/>
            </p:nvSpPr>
            <p:spPr bwMode="auto">
              <a:xfrm flipH="1"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0" name="Line 1167">
                <a:extLst>
                  <a:ext uri="{FF2B5EF4-FFF2-40B4-BE49-F238E27FC236}">
                    <a16:creationId xmlns:a16="http://schemas.microsoft.com/office/drawing/2014/main" id="{AEEE5F49-9094-4016-A1BB-BAEAF8380FBB}"/>
                  </a:ext>
                </a:extLst>
              </p:cNvPr>
              <p:cNvSpPr>
                <a:spLocks noChangeShapeType="1"/>
              </p:cNvSpPr>
              <p:nvPr/>
            </p:nvSpPr>
            <p:spPr bwMode="auto">
              <a:xfrm>
                <a:off x="447150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1" name="Line 1168">
                <a:extLst>
                  <a:ext uri="{FF2B5EF4-FFF2-40B4-BE49-F238E27FC236}">
                    <a16:creationId xmlns:a16="http://schemas.microsoft.com/office/drawing/2014/main" id="{FB37F431-31A0-41D6-8489-983BDBFDD098}"/>
                  </a:ext>
                </a:extLst>
              </p:cNvPr>
              <p:cNvSpPr>
                <a:spLocks noChangeShapeType="1"/>
              </p:cNvSpPr>
              <p:nvPr/>
            </p:nvSpPr>
            <p:spPr bwMode="auto">
              <a:xfrm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2" name="Line 1169">
                <a:extLst>
                  <a:ext uri="{FF2B5EF4-FFF2-40B4-BE49-F238E27FC236}">
                    <a16:creationId xmlns:a16="http://schemas.microsoft.com/office/drawing/2014/main" id="{08466A31-2462-4450-93B9-82BC538A51B9}"/>
                  </a:ext>
                </a:extLst>
              </p:cNvPr>
              <p:cNvSpPr>
                <a:spLocks noChangeShapeType="1"/>
              </p:cNvSpPr>
              <p:nvPr/>
            </p:nvSpPr>
            <p:spPr bwMode="auto">
              <a:xfrm flipH="1"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3" name="Line 1170">
                <a:extLst>
                  <a:ext uri="{FF2B5EF4-FFF2-40B4-BE49-F238E27FC236}">
                    <a16:creationId xmlns:a16="http://schemas.microsoft.com/office/drawing/2014/main" id="{73698D8A-5793-4A37-BDC7-764BE2C64276}"/>
                  </a:ext>
                </a:extLst>
              </p:cNvPr>
              <p:cNvSpPr>
                <a:spLocks noChangeShapeType="1"/>
              </p:cNvSpPr>
              <p:nvPr/>
            </p:nvSpPr>
            <p:spPr bwMode="auto">
              <a:xfrm>
                <a:off x="447150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4" name="Line 1171">
                <a:extLst>
                  <a:ext uri="{FF2B5EF4-FFF2-40B4-BE49-F238E27FC236}">
                    <a16:creationId xmlns:a16="http://schemas.microsoft.com/office/drawing/2014/main" id="{F088ECE3-9263-4071-A0B3-DA3F324D9E2C}"/>
                  </a:ext>
                </a:extLst>
              </p:cNvPr>
              <p:cNvSpPr>
                <a:spLocks noChangeShapeType="1"/>
              </p:cNvSpPr>
              <p:nvPr/>
            </p:nvSpPr>
            <p:spPr bwMode="auto">
              <a:xfrm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5" name="Line 1172">
                <a:extLst>
                  <a:ext uri="{FF2B5EF4-FFF2-40B4-BE49-F238E27FC236}">
                    <a16:creationId xmlns:a16="http://schemas.microsoft.com/office/drawing/2014/main" id="{617F0C1A-823A-4952-B9F4-78E8283F8E8D}"/>
                  </a:ext>
                </a:extLst>
              </p:cNvPr>
              <p:cNvSpPr>
                <a:spLocks noChangeShapeType="1"/>
              </p:cNvSpPr>
              <p:nvPr/>
            </p:nvSpPr>
            <p:spPr bwMode="auto">
              <a:xfrm flipH="1" flipV="1">
                <a:off x="4462914"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6" name="Line 1173">
                <a:extLst>
                  <a:ext uri="{FF2B5EF4-FFF2-40B4-BE49-F238E27FC236}">
                    <a16:creationId xmlns:a16="http://schemas.microsoft.com/office/drawing/2014/main" id="{8F73FF36-2875-484A-AB41-0496FE1CAAD0}"/>
                  </a:ext>
                </a:extLst>
              </p:cNvPr>
              <p:cNvSpPr>
                <a:spLocks noChangeShapeType="1"/>
              </p:cNvSpPr>
              <p:nvPr/>
            </p:nvSpPr>
            <p:spPr bwMode="auto">
              <a:xfrm>
                <a:off x="4478189"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7" name="Line 1174">
                <a:extLst>
                  <a:ext uri="{FF2B5EF4-FFF2-40B4-BE49-F238E27FC236}">
                    <a16:creationId xmlns:a16="http://schemas.microsoft.com/office/drawing/2014/main" id="{BE9F0395-53C9-44DD-8CFF-4734D819A31B}"/>
                  </a:ext>
                </a:extLst>
              </p:cNvPr>
              <p:cNvSpPr>
                <a:spLocks noChangeShapeType="1"/>
              </p:cNvSpPr>
              <p:nvPr/>
            </p:nvSpPr>
            <p:spPr bwMode="auto">
              <a:xfrm flipV="1">
                <a:off x="4469597"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8" name="Line 1175">
                <a:extLst>
                  <a:ext uri="{FF2B5EF4-FFF2-40B4-BE49-F238E27FC236}">
                    <a16:creationId xmlns:a16="http://schemas.microsoft.com/office/drawing/2014/main" id="{88E8F89B-E1FA-43FD-B79D-9D5C3AA41CD1}"/>
                  </a:ext>
                </a:extLst>
              </p:cNvPr>
              <p:cNvSpPr>
                <a:spLocks noChangeShapeType="1"/>
              </p:cNvSpPr>
              <p:nvPr/>
            </p:nvSpPr>
            <p:spPr bwMode="auto">
              <a:xfrm flipH="1" flipV="1">
                <a:off x="4469597" y="196873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59" name="Line 1176">
                <a:extLst>
                  <a:ext uri="{FF2B5EF4-FFF2-40B4-BE49-F238E27FC236}">
                    <a16:creationId xmlns:a16="http://schemas.microsoft.com/office/drawing/2014/main" id="{DDF9351C-ACEF-4EFE-AF79-4B637468FBBF}"/>
                  </a:ext>
                </a:extLst>
              </p:cNvPr>
              <p:cNvSpPr>
                <a:spLocks noChangeShapeType="1"/>
              </p:cNvSpPr>
              <p:nvPr/>
            </p:nvSpPr>
            <p:spPr bwMode="auto">
              <a:xfrm>
                <a:off x="4483917" y="1960393"/>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0" name="Line 1177">
                <a:extLst>
                  <a:ext uri="{FF2B5EF4-FFF2-40B4-BE49-F238E27FC236}">
                    <a16:creationId xmlns:a16="http://schemas.microsoft.com/office/drawing/2014/main" id="{66592C35-45DA-47CC-A091-69383920F0E3}"/>
                  </a:ext>
                </a:extLst>
              </p:cNvPr>
              <p:cNvSpPr>
                <a:spLocks noChangeShapeType="1"/>
              </p:cNvSpPr>
              <p:nvPr/>
            </p:nvSpPr>
            <p:spPr bwMode="auto">
              <a:xfrm flipV="1">
                <a:off x="4474370"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1" name="Line 1178">
                <a:extLst>
                  <a:ext uri="{FF2B5EF4-FFF2-40B4-BE49-F238E27FC236}">
                    <a16:creationId xmlns:a16="http://schemas.microsoft.com/office/drawing/2014/main" id="{3DCB9875-03B0-4AE6-AC35-E6DF13990105}"/>
                  </a:ext>
                </a:extLst>
              </p:cNvPr>
              <p:cNvSpPr>
                <a:spLocks noChangeShapeType="1"/>
              </p:cNvSpPr>
              <p:nvPr/>
            </p:nvSpPr>
            <p:spPr bwMode="auto">
              <a:xfrm flipH="1" flipV="1">
                <a:off x="4474370" y="1968733"/>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2" name="Line 1179">
                <a:extLst>
                  <a:ext uri="{FF2B5EF4-FFF2-40B4-BE49-F238E27FC236}">
                    <a16:creationId xmlns:a16="http://schemas.microsoft.com/office/drawing/2014/main" id="{3E4B7BD2-4E89-46FB-9EA4-8F7B3E160E33}"/>
                  </a:ext>
                </a:extLst>
              </p:cNvPr>
              <p:cNvSpPr>
                <a:spLocks noChangeShapeType="1"/>
              </p:cNvSpPr>
              <p:nvPr/>
            </p:nvSpPr>
            <p:spPr bwMode="auto">
              <a:xfrm>
                <a:off x="4486781"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3" name="Line 1180">
                <a:extLst>
                  <a:ext uri="{FF2B5EF4-FFF2-40B4-BE49-F238E27FC236}">
                    <a16:creationId xmlns:a16="http://schemas.microsoft.com/office/drawing/2014/main" id="{B295CBAC-2184-4F01-AC18-A4CC571B30B3}"/>
                  </a:ext>
                </a:extLst>
              </p:cNvPr>
              <p:cNvSpPr>
                <a:spLocks noChangeShapeType="1"/>
              </p:cNvSpPr>
              <p:nvPr/>
            </p:nvSpPr>
            <p:spPr bwMode="auto">
              <a:xfrm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4" name="Line 1181">
                <a:extLst>
                  <a:ext uri="{FF2B5EF4-FFF2-40B4-BE49-F238E27FC236}">
                    <a16:creationId xmlns:a16="http://schemas.microsoft.com/office/drawing/2014/main" id="{1BE09B02-EFE6-4A86-8028-995F597BC47F}"/>
                  </a:ext>
                </a:extLst>
              </p:cNvPr>
              <p:cNvSpPr>
                <a:spLocks noChangeShapeType="1"/>
              </p:cNvSpPr>
              <p:nvPr/>
            </p:nvSpPr>
            <p:spPr bwMode="auto">
              <a:xfrm flipH="1"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5" name="Line 1182">
                <a:extLst>
                  <a:ext uri="{FF2B5EF4-FFF2-40B4-BE49-F238E27FC236}">
                    <a16:creationId xmlns:a16="http://schemas.microsoft.com/office/drawing/2014/main" id="{59AB4353-8124-4044-AFD2-EF426FB44A46}"/>
                  </a:ext>
                </a:extLst>
              </p:cNvPr>
              <p:cNvSpPr>
                <a:spLocks noChangeShapeType="1"/>
              </p:cNvSpPr>
              <p:nvPr/>
            </p:nvSpPr>
            <p:spPr bwMode="auto">
              <a:xfrm>
                <a:off x="4486781"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6" name="Line 1183">
                <a:extLst>
                  <a:ext uri="{FF2B5EF4-FFF2-40B4-BE49-F238E27FC236}">
                    <a16:creationId xmlns:a16="http://schemas.microsoft.com/office/drawing/2014/main" id="{8C0B1FEF-0099-4200-A7DF-9F89CB271AD4}"/>
                  </a:ext>
                </a:extLst>
              </p:cNvPr>
              <p:cNvSpPr>
                <a:spLocks noChangeShapeType="1"/>
              </p:cNvSpPr>
              <p:nvPr/>
            </p:nvSpPr>
            <p:spPr bwMode="auto">
              <a:xfrm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7" name="Line 1184">
                <a:extLst>
                  <a:ext uri="{FF2B5EF4-FFF2-40B4-BE49-F238E27FC236}">
                    <a16:creationId xmlns:a16="http://schemas.microsoft.com/office/drawing/2014/main" id="{4023A9F9-0BC3-4354-9EB2-78ABF74DE27D}"/>
                  </a:ext>
                </a:extLst>
              </p:cNvPr>
              <p:cNvSpPr>
                <a:spLocks noChangeShapeType="1"/>
              </p:cNvSpPr>
              <p:nvPr/>
            </p:nvSpPr>
            <p:spPr bwMode="auto">
              <a:xfrm flipH="1"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8" name="Line 1185">
                <a:extLst>
                  <a:ext uri="{FF2B5EF4-FFF2-40B4-BE49-F238E27FC236}">
                    <a16:creationId xmlns:a16="http://schemas.microsoft.com/office/drawing/2014/main" id="{9E42503A-F705-4F9C-86B6-F6703367CB28}"/>
                  </a:ext>
                </a:extLst>
              </p:cNvPr>
              <p:cNvSpPr>
                <a:spLocks noChangeShapeType="1"/>
              </p:cNvSpPr>
              <p:nvPr/>
            </p:nvSpPr>
            <p:spPr bwMode="auto">
              <a:xfrm>
                <a:off x="4486781"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69" name="Line 1186">
                <a:extLst>
                  <a:ext uri="{FF2B5EF4-FFF2-40B4-BE49-F238E27FC236}">
                    <a16:creationId xmlns:a16="http://schemas.microsoft.com/office/drawing/2014/main" id="{2EE89709-1385-4C88-A5E8-CF38CCFD1EC5}"/>
                  </a:ext>
                </a:extLst>
              </p:cNvPr>
              <p:cNvSpPr>
                <a:spLocks noChangeShapeType="1"/>
              </p:cNvSpPr>
              <p:nvPr/>
            </p:nvSpPr>
            <p:spPr bwMode="auto">
              <a:xfrm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0" name="Line 1187">
                <a:extLst>
                  <a:ext uri="{FF2B5EF4-FFF2-40B4-BE49-F238E27FC236}">
                    <a16:creationId xmlns:a16="http://schemas.microsoft.com/office/drawing/2014/main" id="{1E3C9A23-05F9-4981-B14A-E74BD07D912B}"/>
                  </a:ext>
                </a:extLst>
              </p:cNvPr>
              <p:cNvSpPr>
                <a:spLocks noChangeShapeType="1"/>
              </p:cNvSpPr>
              <p:nvPr/>
            </p:nvSpPr>
            <p:spPr bwMode="auto">
              <a:xfrm flipH="1" flipV="1">
                <a:off x="4478189"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1" name="Line 1188">
                <a:extLst>
                  <a:ext uri="{FF2B5EF4-FFF2-40B4-BE49-F238E27FC236}">
                    <a16:creationId xmlns:a16="http://schemas.microsoft.com/office/drawing/2014/main" id="{9E80E016-BA24-4C8B-B42E-62339751BA86}"/>
                  </a:ext>
                </a:extLst>
              </p:cNvPr>
              <p:cNvSpPr>
                <a:spLocks noChangeShapeType="1"/>
              </p:cNvSpPr>
              <p:nvPr/>
            </p:nvSpPr>
            <p:spPr bwMode="auto">
              <a:xfrm>
                <a:off x="4489644"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2" name="Line 1189">
                <a:extLst>
                  <a:ext uri="{FF2B5EF4-FFF2-40B4-BE49-F238E27FC236}">
                    <a16:creationId xmlns:a16="http://schemas.microsoft.com/office/drawing/2014/main" id="{A111E37F-FA66-4B87-AF97-8B6CCDA03857}"/>
                  </a:ext>
                </a:extLst>
              </p:cNvPr>
              <p:cNvSpPr>
                <a:spLocks noChangeShapeType="1"/>
              </p:cNvSpPr>
              <p:nvPr/>
            </p:nvSpPr>
            <p:spPr bwMode="auto">
              <a:xfrm flipV="1">
                <a:off x="4482008"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3" name="Line 1190">
                <a:extLst>
                  <a:ext uri="{FF2B5EF4-FFF2-40B4-BE49-F238E27FC236}">
                    <a16:creationId xmlns:a16="http://schemas.microsoft.com/office/drawing/2014/main" id="{841B0C93-F9DD-4075-AB2B-2577C02DB62F}"/>
                  </a:ext>
                </a:extLst>
              </p:cNvPr>
              <p:cNvSpPr>
                <a:spLocks noChangeShapeType="1"/>
              </p:cNvSpPr>
              <p:nvPr/>
            </p:nvSpPr>
            <p:spPr bwMode="auto">
              <a:xfrm flipH="1" flipV="1">
                <a:off x="4482008"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4" name="Line 1191">
                <a:extLst>
                  <a:ext uri="{FF2B5EF4-FFF2-40B4-BE49-F238E27FC236}">
                    <a16:creationId xmlns:a16="http://schemas.microsoft.com/office/drawing/2014/main" id="{1ED3FB7E-0B6A-44BD-829B-B902628D93BF}"/>
                  </a:ext>
                </a:extLst>
              </p:cNvPr>
              <p:cNvSpPr>
                <a:spLocks noChangeShapeType="1"/>
              </p:cNvSpPr>
              <p:nvPr/>
            </p:nvSpPr>
            <p:spPr bwMode="auto">
              <a:xfrm>
                <a:off x="4493463"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5" name="Line 1192">
                <a:extLst>
                  <a:ext uri="{FF2B5EF4-FFF2-40B4-BE49-F238E27FC236}">
                    <a16:creationId xmlns:a16="http://schemas.microsoft.com/office/drawing/2014/main" id="{05461CAD-FE62-4F6C-9743-28DE0521B3F3}"/>
                  </a:ext>
                </a:extLst>
              </p:cNvPr>
              <p:cNvSpPr>
                <a:spLocks noChangeShapeType="1"/>
              </p:cNvSpPr>
              <p:nvPr/>
            </p:nvSpPr>
            <p:spPr bwMode="auto">
              <a:xfrm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6" name="Line 1193">
                <a:extLst>
                  <a:ext uri="{FF2B5EF4-FFF2-40B4-BE49-F238E27FC236}">
                    <a16:creationId xmlns:a16="http://schemas.microsoft.com/office/drawing/2014/main" id="{89F6DA57-7926-4368-AEDF-5F79EE8C3270}"/>
                  </a:ext>
                </a:extLst>
              </p:cNvPr>
              <p:cNvSpPr>
                <a:spLocks noChangeShapeType="1"/>
              </p:cNvSpPr>
              <p:nvPr/>
            </p:nvSpPr>
            <p:spPr bwMode="auto">
              <a:xfrm flipH="1"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7" name="Line 1194">
                <a:extLst>
                  <a:ext uri="{FF2B5EF4-FFF2-40B4-BE49-F238E27FC236}">
                    <a16:creationId xmlns:a16="http://schemas.microsoft.com/office/drawing/2014/main" id="{A764AD9F-9868-4A7A-984A-8142EF251C43}"/>
                  </a:ext>
                </a:extLst>
              </p:cNvPr>
              <p:cNvSpPr>
                <a:spLocks noChangeShapeType="1"/>
              </p:cNvSpPr>
              <p:nvPr/>
            </p:nvSpPr>
            <p:spPr bwMode="auto">
              <a:xfrm>
                <a:off x="4493463" y="1993752"/>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8" name="Line 1195">
                <a:extLst>
                  <a:ext uri="{FF2B5EF4-FFF2-40B4-BE49-F238E27FC236}">
                    <a16:creationId xmlns:a16="http://schemas.microsoft.com/office/drawing/2014/main" id="{D762D0B4-6FAA-49F8-A23F-A24BD7056F08}"/>
                  </a:ext>
                </a:extLst>
              </p:cNvPr>
              <p:cNvSpPr>
                <a:spLocks noChangeShapeType="1"/>
              </p:cNvSpPr>
              <p:nvPr/>
            </p:nvSpPr>
            <p:spPr bwMode="auto">
              <a:xfrm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79" name="Line 1196">
                <a:extLst>
                  <a:ext uri="{FF2B5EF4-FFF2-40B4-BE49-F238E27FC236}">
                    <a16:creationId xmlns:a16="http://schemas.microsoft.com/office/drawing/2014/main" id="{201D7EC6-D559-474A-9597-342FCE259997}"/>
                  </a:ext>
                </a:extLst>
              </p:cNvPr>
              <p:cNvSpPr>
                <a:spLocks noChangeShapeType="1"/>
              </p:cNvSpPr>
              <p:nvPr/>
            </p:nvSpPr>
            <p:spPr bwMode="auto">
              <a:xfrm flipH="1" flipV="1">
                <a:off x="4484872" y="2002093"/>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0" name="Line 1197">
                <a:extLst>
                  <a:ext uri="{FF2B5EF4-FFF2-40B4-BE49-F238E27FC236}">
                    <a16:creationId xmlns:a16="http://schemas.microsoft.com/office/drawing/2014/main" id="{2B6664A9-8E4A-4B50-9E88-3C8FA0F9C035}"/>
                  </a:ext>
                </a:extLst>
              </p:cNvPr>
              <p:cNvSpPr>
                <a:spLocks noChangeShapeType="1"/>
              </p:cNvSpPr>
              <p:nvPr/>
            </p:nvSpPr>
            <p:spPr bwMode="auto">
              <a:xfrm>
                <a:off x="4499192"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1" name="Line 1198">
                <a:extLst>
                  <a:ext uri="{FF2B5EF4-FFF2-40B4-BE49-F238E27FC236}">
                    <a16:creationId xmlns:a16="http://schemas.microsoft.com/office/drawing/2014/main" id="{80773C40-AF64-429F-8435-F3FD3AFFFD69}"/>
                  </a:ext>
                </a:extLst>
              </p:cNvPr>
              <p:cNvSpPr>
                <a:spLocks noChangeShapeType="1"/>
              </p:cNvSpPr>
              <p:nvPr/>
            </p:nvSpPr>
            <p:spPr bwMode="auto">
              <a:xfrm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2" name="Line 1199">
                <a:extLst>
                  <a:ext uri="{FF2B5EF4-FFF2-40B4-BE49-F238E27FC236}">
                    <a16:creationId xmlns:a16="http://schemas.microsoft.com/office/drawing/2014/main" id="{B284E69A-B684-4AE5-9A75-4C6F4467C8C9}"/>
                  </a:ext>
                </a:extLst>
              </p:cNvPr>
              <p:cNvSpPr>
                <a:spLocks noChangeShapeType="1"/>
              </p:cNvSpPr>
              <p:nvPr/>
            </p:nvSpPr>
            <p:spPr bwMode="auto">
              <a:xfrm flipH="1"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3" name="Line 1200">
                <a:extLst>
                  <a:ext uri="{FF2B5EF4-FFF2-40B4-BE49-F238E27FC236}">
                    <a16:creationId xmlns:a16="http://schemas.microsoft.com/office/drawing/2014/main" id="{6C6A60FE-0CF6-4CAC-ADD3-94FBD0253E5B}"/>
                  </a:ext>
                </a:extLst>
              </p:cNvPr>
              <p:cNvSpPr>
                <a:spLocks noChangeShapeType="1"/>
              </p:cNvSpPr>
              <p:nvPr/>
            </p:nvSpPr>
            <p:spPr bwMode="auto">
              <a:xfrm>
                <a:off x="4499192"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4" name="Line 1201">
                <a:extLst>
                  <a:ext uri="{FF2B5EF4-FFF2-40B4-BE49-F238E27FC236}">
                    <a16:creationId xmlns:a16="http://schemas.microsoft.com/office/drawing/2014/main" id="{1E69983D-4337-44DA-A827-B03DBDF41F81}"/>
                  </a:ext>
                </a:extLst>
              </p:cNvPr>
              <p:cNvSpPr>
                <a:spLocks noChangeShapeType="1"/>
              </p:cNvSpPr>
              <p:nvPr/>
            </p:nvSpPr>
            <p:spPr bwMode="auto">
              <a:xfrm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5" name="Line 1202">
                <a:extLst>
                  <a:ext uri="{FF2B5EF4-FFF2-40B4-BE49-F238E27FC236}">
                    <a16:creationId xmlns:a16="http://schemas.microsoft.com/office/drawing/2014/main" id="{116596A1-3791-4E6B-80E3-02943FF8A14B}"/>
                  </a:ext>
                </a:extLst>
              </p:cNvPr>
              <p:cNvSpPr>
                <a:spLocks noChangeShapeType="1"/>
              </p:cNvSpPr>
              <p:nvPr/>
            </p:nvSpPr>
            <p:spPr bwMode="auto">
              <a:xfrm flipH="1" flipV="1">
                <a:off x="4489644"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6" name="Line 1203">
                <a:extLst>
                  <a:ext uri="{FF2B5EF4-FFF2-40B4-BE49-F238E27FC236}">
                    <a16:creationId xmlns:a16="http://schemas.microsoft.com/office/drawing/2014/main" id="{98147101-F6D1-4A47-B060-B7051EA816E4}"/>
                  </a:ext>
                </a:extLst>
              </p:cNvPr>
              <p:cNvSpPr>
                <a:spLocks noChangeShapeType="1"/>
              </p:cNvSpPr>
              <p:nvPr/>
            </p:nvSpPr>
            <p:spPr bwMode="auto">
              <a:xfrm>
                <a:off x="4504920"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7" name="Line 1204">
                <a:extLst>
                  <a:ext uri="{FF2B5EF4-FFF2-40B4-BE49-F238E27FC236}">
                    <a16:creationId xmlns:a16="http://schemas.microsoft.com/office/drawing/2014/main" id="{9DD71614-4D95-4B3C-93E4-92FEC2661AF7}"/>
                  </a:ext>
                </a:extLst>
              </p:cNvPr>
              <p:cNvSpPr>
                <a:spLocks noChangeShapeType="1"/>
              </p:cNvSpPr>
              <p:nvPr/>
            </p:nvSpPr>
            <p:spPr bwMode="auto">
              <a:xfrm flipV="1">
                <a:off x="4497282" y="2036842"/>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8" name="Line 1205">
                <a:extLst>
                  <a:ext uri="{FF2B5EF4-FFF2-40B4-BE49-F238E27FC236}">
                    <a16:creationId xmlns:a16="http://schemas.microsoft.com/office/drawing/2014/main" id="{D0AE5D9F-44DA-426F-9FB7-976B181A6E38}"/>
                  </a:ext>
                </a:extLst>
              </p:cNvPr>
              <p:cNvSpPr>
                <a:spLocks noChangeShapeType="1"/>
              </p:cNvSpPr>
              <p:nvPr/>
            </p:nvSpPr>
            <p:spPr bwMode="auto">
              <a:xfrm flipH="1" flipV="1">
                <a:off x="4497282" y="2036842"/>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89" name="Line 1206">
                <a:extLst>
                  <a:ext uri="{FF2B5EF4-FFF2-40B4-BE49-F238E27FC236}">
                    <a16:creationId xmlns:a16="http://schemas.microsoft.com/office/drawing/2014/main" id="{E336D427-B447-4F5D-A8B2-BC040950BC83}"/>
                  </a:ext>
                </a:extLst>
              </p:cNvPr>
              <p:cNvSpPr>
                <a:spLocks noChangeShapeType="1"/>
              </p:cNvSpPr>
              <p:nvPr/>
            </p:nvSpPr>
            <p:spPr bwMode="auto">
              <a:xfrm>
                <a:off x="4544062" y="2027112"/>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0" name="Line 1207">
                <a:extLst>
                  <a:ext uri="{FF2B5EF4-FFF2-40B4-BE49-F238E27FC236}">
                    <a16:creationId xmlns:a16="http://schemas.microsoft.com/office/drawing/2014/main" id="{40F06B54-2F18-437B-A094-0A34F71400F9}"/>
                  </a:ext>
                </a:extLst>
              </p:cNvPr>
              <p:cNvSpPr>
                <a:spLocks noChangeShapeType="1"/>
              </p:cNvSpPr>
              <p:nvPr/>
            </p:nvSpPr>
            <p:spPr bwMode="auto">
              <a:xfrm flipV="1">
                <a:off x="4535470"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1" name="Line 1208">
                <a:extLst>
                  <a:ext uri="{FF2B5EF4-FFF2-40B4-BE49-F238E27FC236}">
                    <a16:creationId xmlns:a16="http://schemas.microsoft.com/office/drawing/2014/main" id="{9FB58F23-A15D-484A-802D-A98067142618}"/>
                  </a:ext>
                </a:extLst>
              </p:cNvPr>
              <p:cNvSpPr>
                <a:spLocks noChangeShapeType="1"/>
              </p:cNvSpPr>
              <p:nvPr/>
            </p:nvSpPr>
            <p:spPr bwMode="auto">
              <a:xfrm flipH="1" flipV="1">
                <a:off x="4535470" y="2036842"/>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2" name="Line 1209">
                <a:extLst>
                  <a:ext uri="{FF2B5EF4-FFF2-40B4-BE49-F238E27FC236}">
                    <a16:creationId xmlns:a16="http://schemas.microsoft.com/office/drawing/2014/main" id="{C08D12CD-82AA-4634-B727-CAB8CE3FF558}"/>
                  </a:ext>
                </a:extLst>
              </p:cNvPr>
              <p:cNvSpPr>
                <a:spLocks noChangeShapeType="1"/>
              </p:cNvSpPr>
              <p:nvPr/>
            </p:nvSpPr>
            <p:spPr bwMode="auto">
              <a:xfrm>
                <a:off x="4719723"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3" name="Line 1211">
                <a:extLst>
                  <a:ext uri="{FF2B5EF4-FFF2-40B4-BE49-F238E27FC236}">
                    <a16:creationId xmlns:a16="http://schemas.microsoft.com/office/drawing/2014/main" id="{DBE48D8F-7925-4A85-A0FA-3FBB45C86919}"/>
                  </a:ext>
                </a:extLst>
              </p:cNvPr>
              <p:cNvSpPr>
                <a:spLocks noChangeShapeType="1"/>
              </p:cNvSpPr>
              <p:nvPr/>
            </p:nvSpPr>
            <p:spPr bwMode="auto">
              <a:xfrm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4" name="Line 1212">
                <a:extLst>
                  <a:ext uri="{FF2B5EF4-FFF2-40B4-BE49-F238E27FC236}">
                    <a16:creationId xmlns:a16="http://schemas.microsoft.com/office/drawing/2014/main" id="{EE0AF5AD-DDA1-4334-89F2-06BC044B7C29}"/>
                  </a:ext>
                </a:extLst>
              </p:cNvPr>
              <p:cNvSpPr>
                <a:spLocks noChangeShapeType="1"/>
              </p:cNvSpPr>
              <p:nvPr/>
            </p:nvSpPr>
            <p:spPr bwMode="auto">
              <a:xfrm flipH="1"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5" name="Line 1213">
                <a:extLst>
                  <a:ext uri="{FF2B5EF4-FFF2-40B4-BE49-F238E27FC236}">
                    <a16:creationId xmlns:a16="http://schemas.microsoft.com/office/drawing/2014/main" id="{E21581FB-07D4-47AA-B2D8-81850B8F23ED}"/>
                  </a:ext>
                </a:extLst>
              </p:cNvPr>
              <p:cNvSpPr>
                <a:spLocks noChangeShapeType="1"/>
              </p:cNvSpPr>
              <p:nvPr/>
            </p:nvSpPr>
            <p:spPr bwMode="auto">
              <a:xfrm>
                <a:off x="4719723"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6" name="Line 1214">
                <a:extLst>
                  <a:ext uri="{FF2B5EF4-FFF2-40B4-BE49-F238E27FC236}">
                    <a16:creationId xmlns:a16="http://schemas.microsoft.com/office/drawing/2014/main" id="{EA66EF2D-E686-4783-A1C0-D9C14BE07AE4}"/>
                  </a:ext>
                </a:extLst>
              </p:cNvPr>
              <p:cNvSpPr>
                <a:spLocks noChangeShapeType="1"/>
              </p:cNvSpPr>
              <p:nvPr/>
            </p:nvSpPr>
            <p:spPr bwMode="auto">
              <a:xfrm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7" name="Line 1215">
                <a:extLst>
                  <a:ext uri="{FF2B5EF4-FFF2-40B4-BE49-F238E27FC236}">
                    <a16:creationId xmlns:a16="http://schemas.microsoft.com/office/drawing/2014/main" id="{1DF20F5A-6D4D-4B00-9A77-40436BC8683E}"/>
                  </a:ext>
                </a:extLst>
              </p:cNvPr>
              <p:cNvSpPr>
                <a:spLocks noChangeShapeType="1"/>
              </p:cNvSpPr>
              <p:nvPr/>
            </p:nvSpPr>
            <p:spPr bwMode="auto">
              <a:xfrm flipH="1" flipV="1">
                <a:off x="4710176"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8" name="Line 1216">
                <a:extLst>
                  <a:ext uri="{FF2B5EF4-FFF2-40B4-BE49-F238E27FC236}">
                    <a16:creationId xmlns:a16="http://schemas.microsoft.com/office/drawing/2014/main" id="{04188D59-50E3-4DF0-9E50-CA276B6473FA}"/>
                  </a:ext>
                </a:extLst>
              </p:cNvPr>
              <p:cNvSpPr>
                <a:spLocks noChangeShapeType="1"/>
              </p:cNvSpPr>
              <p:nvPr/>
            </p:nvSpPr>
            <p:spPr bwMode="auto">
              <a:xfrm>
                <a:off x="4721632"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599" name="Line 1217">
                <a:extLst>
                  <a:ext uri="{FF2B5EF4-FFF2-40B4-BE49-F238E27FC236}">
                    <a16:creationId xmlns:a16="http://schemas.microsoft.com/office/drawing/2014/main" id="{10833EB5-1932-4059-9F9D-60143A3A70C4}"/>
                  </a:ext>
                </a:extLst>
              </p:cNvPr>
              <p:cNvSpPr>
                <a:spLocks noChangeShapeType="1"/>
              </p:cNvSpPr>
              <p:nvPr/>
            </p:nvSpPr>
            <p:spPr bwMode="auto">
              <a:xfrm flipV="1">
                <a:off x="4713994" y="2193906"/>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0" name="Line 1218">
                <a:extLst>
                  <a:ext uri="{FF2B5EF4-FFF2-40B4-BE49-F238E27FC236}">
                    <a16:creationId xmlns:a16="http://schemas.microsoft.com/office/drawing/2014/main" id="{E411888C-1CF9-4FD5-98FF-C6864BF9D553}"/>
                  </a:ext>
                </a:extLst>
              </p:cNvPr>
              <p:cNvSpPr>
                <a:spLocks noChangeShapeType="1"/>
              </p:cNvSpPr>
              <p:nvPr/>
            </p:nvSpPr>
            <p:spPr bwMode="auto">
              <a:xfrm flipH="1" flipV="1">
                <a:off x="4713994" y="2193906"/>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1" name="Line 1219">
                <a:extLst>
                  <a:ext uri="{FF2B5EF4-FFF2-40B4-BE49-F238E27FC236}">
                    <a16:creationId xmlns:a16="http://schemas.microsoft.com/office/drawing/2014/main" id="{4C7072E0-A66E-4AE4-AD73-A2AC3895D3D7}"/>
                  </a:ext>
                </a:extLst>
              </p:cNvPr>
              <p:cNvSpPr>
                <a:spLocks noChangeShapeType="1"/>
              </p:cNvSpPr>
              <p:nvPr/>
            </p:nvSpPr>
            <p:spPr bwMode="auto">
              <a:xfrm>
                <a:off x="4725450"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2" name="Line 1220">
                <a:extLst>
                  <a:ext uri="{FF2B5EF4-FFF2-40B4-BE49-F238E27FC236}">
                    <a16:creationId xmlns:a16="http://schemas.microsoft.com/office/drawing/2014/main" id="{69554B64-4489-4A13-A42F-95E3258B5BA8}"/>
                  </a:ext>
                </a:extLst>
              </p:cNvPr>
              <p:cNvSpPr>
                <a:spLocks noChangeShapeType="1"/>
              </p:cNvSpPr>
              <p:nvPr/>
            </p:nvSpPr>
            <p:spPr bwMode="auto">
              <a:xfrm flipV="1">
                <a:off x="4716858"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3" name="Line 1221">
                <a:extLst>
                  <a:ext uri="{FF2B5EF4-FFF2-40B4-BE49-F238E27FC236}">
                    <a16:creationId xmlns:a16="http://schemas.microsoft.com/office/drawing/2014/main" id="{26F0C690-CBED-4210-9087-F7C46038A396}"/>
                  </a:ext>
                </a:extLst>
              </p:cNvPr>
              <p:cNvSpPr>
                <a:spLocks noChangeShapeType="1"/>
              </p:cNvSpPr>
              <p:nvPr/>
            </p:nvSpPr>
            <p:spPr bwMode="auto">
              <a:xfrm flipH="1" flipV="1">
                <a:off x="4716858" y="2193906"/>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4" name="Line 1222">
                <a:extLst>
                  <a:ext uri="{FF2B5EF4-FFF2-40B4-BE49-F238E27FC236}">
                    <a16:creationId xmlns:a16="http://schemas.microsoft.com/office/drawing/2014/main" id="{BA3E70D4-107C-44B2-949A-F346B906AEDB}"/>
                  </a:ext>
                </a:extLst>
              </p:cNvPr>
              <p:cNvSpPr>
                <a:spLocks noChangeShapeType="1"/>
              </p:cNvSpPr>
              <p:nvPr/>
            </p:nvSpPr>
            <p:spPr bwMode="auto">
              <a:xfrm>
                <a:off x="4732134" y="2185566"/>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5" name="Line 1223">
                <a:extLst>
                  <a:ext uri="{FF2B5EF4-FFF2-40B4-BE49-F238E27FC236}">
                    <a16:creationId xmlns:a16="http://schemas.microsoft.com/office/drawing/2014/main" id="{AAB8C760-D4F4-40CD-A2AD-8BCAAEB0C576}"/>
                  </a:ext>
                </a:extLst>
              </p:cNvPr>
              <p:cNvSpPr>
                <a:spLocks noChangeShapeType="1"/>
              </p:cNvSpPr>
              <p:nvPr/>
            </p:nvSpPr>
            <p:spPr bwMode="auto">
              <a:xfrm flipV="1">
                <a:off x="4724496" y="2193906"/>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6" name="Line 1224">
                <a:extLst>
                  <a:ext uri="{FF2B5EF4-FFF2-40B4-BE49-F238E27FC236}">
                    <a16:creationId xmlns:a16="http://schemas.microsoft.com/office/drawing/2014/main" id="{F60EFBB3-18DB-46BD-AB40-3249718DABA6}"/>
                  </a:ext>
                </a:extLst>
              </p:cNvPr>
              <p:cNvSpPr>
                <a:spLocks noChangeShapeType="1"/>
              </p:cNvSpPr>
              <p:nvPr/>
            </p:nvSpPr>
            <p:spPr bwMode="auto">
              <a:xfrm flipH="1" flipV="1">
                <a:off x="4724496" y="2193906"/>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7" name="Line 1225">
                <a:extLst>
                  <a:ext uri="{FF2B5EF4-FFF2-40B4-BE49-F238E27FC236}">
                    <a16:creationId xmlns:a16="http://schemas.microsoft.com/office/drawing/2014/main" id="{8BEE580C-CAF0-462B-BBA2-235366E71883}"/>
                  </a:ext>
                </a:extLst>
              </p:cNvPr>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8" name="Line 1226">
                <a:extLst>
                  <a:ext uri="{FF2B5EF4-FFF2-40B4-BE49-F238E27FC236}">
                    <a16:creationId xmlns:a16="http://schemas.microsoft.com/office/drawing/2014/main" id="{613A7EFE-0574-445D-BADD-4CCBE621BF0C}"/>
                  </a:ext>
                </a:extLst>
              </p:cNvPr>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09" name="Line 1227">
                <a:extLst>
                  <a:ext uri="{FF2B5EF4-FFF2-40B4-BE49-F238E27FC236}">
                    <a16:creationId xmlns:a16="http://schemas.microsoft.com/office/drawing/2014/main" id="{AA90E157-A77D-4609-99C8-9CBEFE2F9F75}"/>
                  </a:ext>
                </a:extLst>
              </p:cNvPr>
              <p:cNvSpPr>
                <a:spLocks noChangeShapeType="1"/>
              </p:cNvSpPr>
              <p:nvPr/>
            </p:nvSpPr>
            <p:spPr bwMode="auto">
              <a:xfrm flipH="1"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0" name="Line 1228">
                <a:extLst>
                  <a:ext uri="{FF2B5EF4-FFF2-40B4-BE49-F238E27FC236}">
                    <a16:creationId xmlns:a16="http://schemas.microsoft.com/office/drawing/2014/main" id="{D6234002-B9DD-4A04-9B71-3DDCA91F3E32}"/>
                  </a:ext>
                </a:extLst>
              </p:cNvPr>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1" name="Line 1229">
                <a:extLst>
                  <a:ext uri="{FF2B5EF4-FFF2-40B4-BE49-F238E27FC236}">
                    <a16:creationId xmlns:a16="http://schemas.microsoft.com/office/drawing/2014/main" id="{A836C66F-241C-4632-9849-3A5B4CDF354D}"/>
                  </a:ext>
                </a:extLst>
              </p:cNvPr>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2" name="Line 1230">
                <a:extLst>
                  <a:ext uri="{FF2B5EF4-FFF2-40B4-BE49-F238E27FC236}">
                    <a16:creationId xmlns:a16="http://schemas.microsoft.com/office/drawing/2014/main" id="{50F65410-D6CC-42C0-8B32-5F1A20105EBE}"/>
                  </a:ext>
                </a:extLst>
              </p:cNvPr>
              <p:cNvSpPr>
                <a:spLocks noChangeShapeType="1"/>
              </p:cNvSpPr>
              <p:nvPr/>
            </p:nvSpPr>
            <p:spPr bwMode="auto">
              <a:xfrm flipH="1"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3" name="Line 1231">
                <a:extLst>
                  <a:ext uri="{FF2B5EF4-FFF2-40B4-BE49-F238E27FC236}">
                    <a16:creationId xmlns:a16="http://schemas.microsoft.com/office/drawing/2014/main" id="{EBF9D5A2-4388-4CF5-BCB9-F1366F0DC695}"/>
                  </a:ext>
                </a:extLst>
              </p:cNvPr>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4" name="Line 1232">
                <a:extLst>
                  <a:ext uri="{FF2B5EF4-FFF2-40B4-BE49-F238E27FC236}">
                    <a16:creationId xmlns:a16="http://schemas.microsoft.com/office/drawing/2014/main" id="{9755ED54-3EA7-4683-9E9B-188E3B7BBDB7}"/>
                  </a:ext>
                </a:extLst>
              </p:cNvPr>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5" name="Line 1233">
                <a:extLst>
                  <a:ext uri="{FF2B5EF4-FFF2-40B4-BE49-F238E27FC236}">
                    <a16:creationId xmlns:a16="http://schemas.microsoft.com/office/drawing/2014/main" id="{EBDBE3D4-74A7-4189-B692-C82345F2EB5D}"/>
                  </a:ext>
                </a:extLst>
              </p:cNvPr>
              <p:cNvSpPr>
                <a:spLocks noChangeShapeType="1"/>
              </p:cNvSpPr>
              <p:nvPr/>
            </p:nvSpPr>
            <p:spPr bwMode="auto">
              <a:xfrm flipH="1"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6" name="Line 1234">
                <a:extLst>
                  <a:ext uri="{FF2B5EF4-FFF2-40B4-BE49-F238E27FC236}">
                    <a16:creationId xmlns:a16="http://schemas.microsoft.com/office/drawing/2014/main" id="{DE4C20DC-4361-4689-AA56-F87C86053647}"/>
                  </a:ext>
                </a:extLst>
              </p:cNvPr>
              <p:cNvSpPr>
                <a:spLocks noChangeShapeType="1"/>
              </p:cNvSpPr>
              <p:nvPr/>
            </p:nvSpPr>
            <p:spPr bwMode="auto">
              <a:xfrm>
                <a:off x="4744544"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7" name="Line 1235">
                <a:extLst>
                  <a:ext uri="{FF2B5EF4-FFF2-40B4-BE49-F238E27FC236}">
                    <a16:creationId xmlns:a16="http://schemas.microsoft.com/office/drawing/2014/main" id="{516C9B03-B132-4E58-83CF-D7379D1DED5B}"/>
                  </a:ext>
                </a:extLst>
              </p:cNvPr>
              <p:cNvSpPr>
                <a:spLocks noChangeShapeType="1"/>
              </p:cNvSpPr>
              <p:nvPr/>
            </p:nvSpPr>
            <p:spPr bwMode="auto">
              <a:xfrm flipV="1">
                <a:off x="4735952"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8" name="Line 1236">
                <a:extLst>
                  <a:ext uri="{FF2B5EF4-FFF2-40B4-BE49-F238E27FC236}">
                    <a16:creationId xmlns:a16="http://schemas.microsoft.com/office/drawing/2014/main" id="{241FA230-E06E-4A8A-80B5-74EF51D07ED3}"/>
                  </a:ext>
                </a:extLst>
              </p:cNvPr>
              <p:cNvSpPr>
                <a:spLocks noChangeShapeType="1"/>
              </p:cNvSpPr>
              <p:nvPr/>
            </p:nvSpPr>
            <p:spPr bwMode="auto">
              <a:xfrm flipH="1" flipV="1">
                <a:off x="4735952"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19" name="Line 1237">
                <a:extLst>
                  <a:ext uri="{FF2B5EF4-FFF2-40B4-BE49-F238E27FC236}">
                    <a16:creationId xmlns:a16="http://schemas.microsoft.com/office/drawing/2014/main" id="{9C70D981-29B8-4A44-9764-A301673E5BE4}"/>
                  </a:ext>
                </a:extLst>
              </p:cNvPr>
              <p:cNvSpPr>
                <a:spLocks noChangeShapeType="1"/>
              </p:cNvSpPr>
              <p:nvPr/>
            </p:nvSpPr>
            <p:spPr bwMode="auto">
              <a:xfrm>
                <a:off x="4748362"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0" name="Line 1238">
                <a:extLst>
                  <a:ext uri="{FF2B5EF4-FFF2-40B4-BE49-F238E27FC236}">
                    <a16:creationId xmlns:a16="http://schemas.microsoft.com/office/drawing/2014/main" id="{055E6FBE-5CE3-453E-BFBA-9C433D230C4D}"/>
                  </a:ext>
                </a:extLst>
              </p:cNvPr>
              <p:cNvSpPr>
                <a:spLocks noChangeShapeType="1"/>
              </p:cNvSpPr>
              <p:nvPr/>
            </p:nvSpPr>
            <p:spPr bwMode="auto">
              <a:xfrm flipV="1">
                <a:off x="4739771"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1" name="Line 1239">
                <a:extLst>
                  <a:ext uri="{FF2B5EF4-FFF2-40B4-BE49-F238E27FC236}">
                    <a16:creationId xmlns:a16="http://schemas.microsoft.com/office/drawing/2014/main" id="{0793A76D-4890-43B0-9F27-2D137B62D26C}"/>
                  </a:ext>
                </a:extLst>
              </p:cNvPr>
              <p:cNvSpPr>
                <a:spLocks noChangeShapeType="1"/>
              </p:cNvSpPr>
              <p:nvPr/>
            </p:nvSpPr>
            <p:spPr bwMode="auto">
              <a:xfrm flipH="1" flipV="1">
                <a:off x="4739771" y="2238385"/>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2" name="Line 1240">
                <a:extLst>
                  <a:ext uri="{FF2B5EF4-FFF2-40B4-BE49-F238E27FC236}">
                    <a16:creationId xmlns:a16="http://schemas.microsoft.com/office/drawing/2014/main" id="{F727E40D-5907-45D4-B5F5-773BED69AC8C}"/>
                  </a:ext>
                </a:extLst>
              </p:cNvPr>
              <p:cNvSpPr>
                <a:spLocks noChangeShapeType="1"/>
              </p:cNvSpPr>
              <p:nvPr/>
            </p:nvSpPr>
            <p:spPr bwMode="auto">
              <a:xfrm>
                <a:off x="4767457"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3" name="Line 1241">
                <a:extLst>
                  <a:ext uri="{FF2B5EF4-FFF2-40B4-BE49-F238E27FC236}">
                    <a16:creationId xmlns:a16="http://schemas.microsoft.com/office/drawing/2014/main" id="{8D0375CC-B3CB-4C3B-B03B-B58C8BA899B4}"/>
                  </a:ext>
                </a:extLst>
              </p:cNvPr>
              <p:cNvSpPr>
                <a:spLocks noChangeShapeType="1"/>
              </p:cNvSpPr>
              <p:nvPr/>
            </p:nvSpPr>
            <p:spPr bwMode="auto">
              <a:xfrm flipV="1">
                <a:off x="4759819"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4" name="Line 1242">
                <a:extLst>
                  <a:ext uri="{FF2B5EF4-FFF2-40B4-BE49-F238E27FC236}">
                    <a16:creationId xmlns:a16="http://schemas.microsoft.com/office/drawing/2014/main" id="{B67446EA-2216-439B-8D8C-28B0F09F4070}"/>
                  </a:ext>
                </a:extLst>
              </p:cNvPr>
              <p:cNvSpPr>
                <a:spLocks noChangeShapeType="1"/>
              </p:cNvSpPr>
              <p:nvPr/>
            </p:nvSpPr>
            <p:spPr bwMode="auto">
              <a:xfrm flipH="1" flipV="1">
                <a:off x="4759819"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5" name="Line 1243">
                <a:extLst>
                  <a:ext uri="{FF2B5EF4-FFF2-40B4-BE49-F238E27FC236}">
                    <a16:creationId xmlns:a16="http://schemas.microsoft.com/office/drawing/2014/main" id="{6544A072-98BB-49BA-99FB-032DDB0140AB}"/>
                  </a:ext>
                </a:extLst>
              </p:cNvPr>
              <p:cNvSpPr>
                <a:spLocks noChangeShapeType="1"/>
              </p:cNvSpPr>
              <p:nvPr/>
            </p:nvSpPr>
            <p:spPr bwMode="auto">
              <a:xfrm>
                <a:off x="4940253"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6" name="Line 1244">
                <a:extLst>
                  <a:ext uri="{FF2B5EF4-FFF2-40B4-BE49-F238E27FC236}">
                    <a16:creationId xmlns:a16="http://schemas.microsoft.com/office/drawing/2014/main" id="{0AC1687F-ED74-4597-9E56-25140E4D1373}"/>
                  </a:ext>
                </a:extLst>
              </p:cNvPr>
              <p:cNvSpPr>
                <a:spLocks noChangeShapeType="1"/>
              </p:cNvSpPr>
              <p:nvPr/>
            </p:nvSpPr>
            <p:spPr bwMode="auto">
              <a:xfrm flipV="1">
                <a:off x="4931661"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7" name="Line 1245">
                <a:extLst>
                  <a:ext uri="{FF2B5EF4-FFF2-40B4-BE49-F238E27FC236}">
                    <a16:creationId xmlns:a16="http://schemas.microsoft.com/office/drawing/2014/main" id="{8CF78191-066F-4DBC-9BD9-785669D43948}"/>
                  </a:ext>
                </a:extLst>
              </p:cNvPr>
              <p:cNvSpPr>
                <a:spLocks noChangeShapeType="1"/>
              </p:cNvSpPr>
              <p:nvPr/>
            </p:nvSpPr>
            <p:spPr bwMode="auto">
              <a:xfrm flipH="1" flipV="1">
                <a:off x="4931661"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8" name="Line 1246">
                <a:extLst>
                  <a:ext uri="{FF2B5EF4-FFF2-40B4-BE49-F238E27FC236}">
                    <a16:creationId xmlns:a16="http://schemas.microsoft.com/office/drawing/2014/main" id="{496A4753-22E6-4A3A-97B2-BD654DAF9F98}"/>
                  </a:ext>
                </a:extLst>
              </p:cNvPr>
              <p:cNvSpPr>
                <a:spLocks noChangeShapeType="1"/>
              </p:cNvSpPr>
              <p:nvPr/>
            </p:nvSpPr>
            <p:spPr bwMode="auto">
              <a:xfrm>
                <a:off x="4987987"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29" name="Line 1247">
                <a:extLst>
                  <a:ext uri="{FF2B5EF4-FFF2-40B4-BE49-F238E27FC236}">
                    <a16:creationId xmlns:a16="http://schemas.microsoft.com/office/drawing/2014/main" id="{5103B783-7675-4147-ABF5-B3FDC874DBFA}"/>
                  </a:ext>
                </a:extLst>
              </p:cNvPr>
              <p:cNvSpPr>
                <a:spLocks noChangeShapeType="1"/>
              </p:cNvSpPr>
              <p:nvPr/>
            </p:nvSpPr>
            <p:spPr bwMode="auto">
              <a:xfrm flipV="1">
                <a:off x="4980350"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0" name="Line 1248">
                <a:extLst>
                  <a:ext uri="{FF2B5EF4-FFF2-40B4-BE49-F238E27FC236}">
                    <a16:creationId xmlns:a16="http://schemas.microsoft.com/office/drawing/2014/main" id="{E43F8AD8-E213-49C3-AB5C-F70DB38D9008}"/>
                  </a:ext>
                </a:extLst>
              </p:cNvPr>
              <p:cNvSpPr>
                <a:spLocks noChangeShapeType="1"/>
              </p:cNvSpPr>
              <p:nvPr/>
            </p:nvSpPr>
            <p:spPr bwMode="auto">
              <a:xfrm flipH="1" flipV="1">
                <a:off x="4980350" y="2295374"/>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1" name="Line 1249">
                <a:extLst>
                  <a:ext uri="{FF2B5EF4-FFF2-40B4-BE49-F238E27FC236}">
                    <a16:creationId xmlns:a16="http://schemas.microsoft.com/office/drawing/2014/main" id="{A6186D78-90A7-4EB5-8E61-427CD775636F}"/>
                  </a:ext>
                </a:extLst>
              </p:cNvPr>
              <p:cNvSpPr>
                <a:spLocks noChangeShapeType="1"/>
              </p:cNvSpPr>
              <p:nvPr/>
            </p:nvSpPr>
            <p:spPr bwMode="auto">
              <a:xfrm>
                <a:off x="4995624" y="2287034"/>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2" name="Line 1250">
                <a:extLst>
                  <a:ext uri="{FF2B5EF4-FFF2-40B4-BE49-F238E27FC236}">
                    <a16:creationId xmlns:a16="http://schemas.microsoft.com/office/drawing/2014/main" id="{8D5E0470-6556-461B-BB77-EC0E2E391354}"/>
                  </a:ext>
                </a:extLst>
              </p:cNvPr>
              <p:cNvSpPr>
                <a:spLocks noChangeShapeType="1"/>
              </p:cNvSpPr>
              <p:nvPr/>
            </p:nvSpPr>
            <p:spPr bwMode="auto">
              <a:xfrm flipV="1">
                <a:off x="4987032"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3" name="Line 1251">
                <a:extLst>
                  <a:ext uri="{FF2B5EF4-FFF2-40B4-BE49-F238E27FC236}">
                    <a16:creationId xmlns:a16="http://schemas.microsoft.com/office/drawing/2014/main" id="{220FFABB-78E5-4B03-97E9-985D9C200EFD}"/>
                  </a:ext>
                </a:extLst>
              </p:cNvPr>
              <p:cNvSpPr>
                <a:spLocks noChangeShapeType="1"/>
              </p:cNvSpPr>
              <p:nvPr/>
            </p:nvSpPr>
            <p:spPr bwMode="auto">
              <a:xfrm flipH="1" flipV="1">
                <a:off x="4987032" y="2295374"/>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4" name="Line 1252">
                <a:extLst>
                  <a:ext uri="{FF2B5EF4-FFF2-40B4-BE49-F238E27FC236}">
                    <a16:creationId xmlns:a16="http://schemas.microsoft.com/office/drawing/2014/main" id="{F75CB7EA-891E-4A33-AC6A-090E07519F08}"/>
                  </a:ext>
                </a:extLst>
              </p:cNvPr>
              <p:cNvSpPr>
                <a:spLocks noChangeShapeType="1"/>
              </p:cNvSpPr>
              <p:nvPr/>
            </p:nvSpPr>
            <p:spPr bwMode="auto">
              <a:xfrm>
                <a:off x="5002307"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5" name="Line 1253">
                <a:extLst>
                  <a:ext uri="{FF2B5EF4-FFF2-40B4-BE49-F238E27FC236}">
                    <a16:creationId xmlns:a16="http://schemas.microsoft.com/office/drawing/2014/main" id="{4D17B23D-5AC3-4305-A581-6DE34C101FD6}"/>
                  </a:ext>
                </a:extLst>
              </p:cNvPr>
              <p:cNvSpPr>
                <a:spLocks noChangeShapeType="1"/>
              </p:cNvSpPr>
              <p:nvPr/>
            </p:nvSpPr>
            <p:spPr bwMode="auto">
              <a:xfrm flipV="1">
                <a:off x="4993715"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6" name="Line 1254">
                <a:extLst>
                  <a:ext uri="{FF2B5EF4-FFF2-40B4-BE49-F238E27FC236}">
                    <a16:creationId xmlns:a16="http://schemas.microsoft.com/office/drawing/2014/main" id="{102B0A13-1620-4C89-B789-176EFF39CE84}"/>
                  </a:ext>
                </a:extLst>
              </p:cNvPr>
              <p:cNvSpPr>
                <a:spLocks noChangeShapeType="1"/>
              </p:cNvSpPr>
              <p:nvPr/>
            </p:nvSpPr>
            <p:spPr bwMode="auto">
              <a:xfrm flipH="1" flipV="1">
                <a:off x="4993715"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7" name="Line 1255">
                <a:extLst>
                  <a:ext uri="{FF2B5EF4-FFF2-40B4-BE49-F238E27FC236}">
                    <a16:creationId xmlns:a16="http://schemas.microsoft.com/office/drawing/2014/main" id="{68CD9C61-8C79-4726-9D3B-964896BEF209}"/>
                  </a:ext>
                </a:extLst>
              </p:cNvPr>
              <p:cNvSpPr>
                <a:spLocks noChangeShapeType="1"/>
              </p:cNvSpPr>
              <p:nvPr/>
            </p:nvSpPr>
            <p:spPr bwMode="auto">
              <a:xfrm>
                <a:off x="5017581"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8" name="Line 1256">
                <a:extLst>
                  <a:ext uri="{FF2B5EF4-FFF2-40B4-BE49-F238E27FC236}">
                    <a16:creationId xmlns:a16="http://schemas.microsoft.com/office/drawing/2014/main" id="{F030D88F-4638-4E11-A65E-CA85132E8D2D}"/>
                  </a:ext>
                </a:extLst>
              </p:cNvPr>
              <p:cNvSpPr>
                <a:spLocks noChangeShapeType="1"/>
              </p:cNvSpPr>
              <p:nvPr/>
            </p:nvSpPr>
            <p:spPr bwMode="auto">
              <a:xfrm flipV="1">
                <a:off x="5008989"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39" name="Line 1257">
                <a:extLst>
                  <a:ext uri="{FF2B5EF4-FFF2-40B4-BE49-F238E27FC236}">
                    <a16:creationId xmlns:a16="http://schemas.microsoft.com/office/drawing/2014/main" id="{3557A4AF-E99C-4973-92EE-39257A7DE13D}"/>
                  </a:ext>
                </a:extLst>
              </p:cNvPr>
              <p:cNvSpPr>
                <a:spLocks noChangeShapeType="1"/>
              </p:cNvSpPr>
              <p:nvPr/>
            </p:nvSpPr>
            <p:spPr bwMode="auto">
              <a:xfrm flipH="1" flipV="1">
                <a:off x="5008989"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0" name="Line 1258">
                <a:extLst>
                  <a:ext uri="{FF2B5EF4-FFF2-40B4-BE49-F238E27FC236}">
                    <a16:creationId xmlns:a16="http://schemas.microsoft.com/office/drawing/2014/main" id="{4685F976-A5D3-4DD0-AF90-14FD2AFA8B75}"/>
                  </a:ext>
                </a:extLst>
              </p:cNvPr>
              <p:cNvSpPr>
                <a:spLocks noChangeShapeType="1"/>
              </p:cNvSpPr>
              <p:nvPr/>
            </p:nvSpPr>
            <p:spPr bwMode="auto">
              <a:xfrm>
                <a:off x="5246704"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1" name="Line 1259">
                <a:extLst>
                  <a:ext uri="{FF2B5EF4-FFF2-40B4-BE49-F238E27FC236}">
                    <a16:creationId xmlns:a16="http://schemas.microsoft.com/office/drawing/2014/main" id="{2EDD3A2E-0C20-4103-BFDA-11C0082344E5}"/>
                  </a:ext>
                </a:extLst>
              </p:cNvPr>
              <p:cNvSpPr>
                <a:spLocks noChangeShapeType="1"/>
              </p:cNvSpPr>
              <p:nvPr/>
            </p:nvSpPr>
            <p:spPr bwMode="auto">
              <a:xfrm flipV="1">
                <a:off x="5238112"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2" name="Line 1260">
                <a:extLst>
                  <a:ext uri="{FF2B5EF4-FFF2-40B4-BE49-F238E27FC236}">
                    <a16:creationId xmlns:a16="http://schemas.microsoft.com/office/drawing/2014/main" id="{F2E3283D-47C6-4B6C-85E9-5613DCD8E943}"/>
                  </a:ext>
                </a:extLst>
              </p:cNvPr>
              <p:cNvSpPr>
                <a:spLocks noChangeShapeType="1"/>
              </p:cNvSpPr>
              <p:nvPr/>
            </p:nvSpPr>
            <p:spPr bwMode="auto">
              <a:xfrm flipH="1" flipV="1">
                <a:off x="5238112"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3" name="Line 1261">
                <a:extLst>
                  <a:ext uri="{FF2B5EF4-FFF2-40B4-BE49-F238E27FC236}">
                    <a16:creationId xmlns:a16="http://schemas.microsoft.com/office/drawing/2014/main" id="{DECFE0FC-C959-4319-94B2-E9BCED678DB2}"/>
                  </a:ext>
                </a:extLst>
              </p:cNvPr>
              <p:cNvSpPr>
                <a:spLocks noChangeShapeType="1"/>
              </p:cNvSpPr>
              <p:nvPr/>
            </p:nvSpPr>
            <p:spPr bwMode="auto">
              <a:xfrm>
                <a:off x="5249569"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4" name="Line 1262">
                <a:extLst>
                  <a:ext uri="{FF2B5EF4-FFF2-40B4-BE49-F238E27FC236}">
                    <a16:creationId xmlns:a16="http://schemas.microsoft.com/office/drawing/2014/main" id="{E7288EEB-1E24-4DBC-B009-62E4A9FD846E}"/>
                  </a:ext>
                </a:extLst>
              </p:cNvPr>
              <p:cNvSpPr>
                <a:spLocks noChangeShapeType="1"/>
              </p:cNvSpPr>
              <p:nvPr/>
            </p:nvSpPr>
            <p:spPr bwMode="auto">
              <a:xfrm flipV="1">
                <a:off x="5241931"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5" name="Line 1263">
                <a:extLst>
                  <a:ext uri="{FF2B5EF4-FFF2-40B4-BE49-F238E27FC236}">
                    <a16:creationId xmlns:a16="http://schemas.microsoft.com/office/drawing/2014/main" id="{0052FEE2-CDA4-4390-824B-268F13B8AF37}"/>
                  </a:ext>
                </a:extLst>
              </p:cNvPr>
              <p:cNvSpPr>
                <a:spLocks noChangeShapeType="1"/>
              </p:cNvSpPr>
              <p:nvPr/>
            </p:nvSpPr>
            <p:spPr bwMode="auto">
              <a:xfrm flipH="1" flipV="1">
                <a:off x="5241931"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6" name="Line 1264">
                <a:extLst>
                  <a:ext uri="{FF2B5EF4-FFF2-40B4-BE49-F238E27FC236}">
                    <a16:creationId xmlns:a16="http://schemas.microsoft.com/office/drawing/2014/main" id="{D4610C16-6385-42C5-99B8-B691F54473BF}"/>
                  </a:ext>
                </a:extLst>
              </p:cNvPr>
              <p:cNvSpPr>
                <a:spLocks noChangeShapeType="1"/>
              </p:cNvSpPr>
              <p:nvPr/>
            </p:nvSpPr>
            <p:spPr bwMode="auto">
              <a:xfrm>
                <a:off x="5253387"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7" name="Line 1265">
                <a:extLst>
                  <a:ext uri="{FF2B5EF4-FFF2-40B4-BE49-F238E27FC236}">
                    <a16:creationId xmlns:a16="http://schemas.microsoft.com/office/drawing/2014/main" id="{CE785647-A82D-4BC7-A428-049FC7D0D497}"/>
                  </a:ext>
                </a:extLst>
              </p:cNvPr>
              <p:cNvSpPr>
                <a:spLocks noChangeShapeType="1"/>
              </p:cNvSpPr>
              <p:nvPr/>
            </p:nvSpPr>
            <p:spPr bwMode="auto">
              <a:xfrm flipV="1">
                <a:off x="5244794"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8" name="Line 1266">
                <a:extLst>
                  <a:ext uri="{FF2B5EF4-FFF2-40B4-BE49-F238E27FC236}">
                    <a16:creationId xmlns:a16="http://schemas.microsoft.com/office/drawing/2014/main" id="{81BF7A3C-7A9D-4640-8811-3F20CA4B5C8D}"/>
                  </a:ext>
                </a:extLst>
              </p:cNvPr>
              <p:cNvSpPr>
                <a:spLocks noChangeShapeType="1"/>
              </p:cNvSpPr>
              <p:nvPr/>
            </p:nvSpPr>
            <p:spPr bwMode="auto">
              <a:xfrm flipH="1" flipV="1">
                <a:off x="5244794" y="2367651"/>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49" name="Line 1267">
                <a:extLst>
                  <a:ext uri="{FF2B5EF4-FFF2-40B4-BE49-F238E27FC236}">
                    <a16:creationId xmlns:a16="http://schemas.microsoft.com/office/drawing/2014/main" id="{C792CF10-736C-4236-9960-94F9DABE96BF}"/>
                  </a:ext>
                </a:extLst>
              </p:cNvPr>
              <p:cNvSpPr>
                <a:spLocks noChangeShapeType="1"/>
              </p:cNvSpPr>
              <p:nvPr/>
            </p:nvSpPr>
            <p:spPr bwMode="auto">
              <a:xfrm>
                <a:off x="5261978" y="2359311"/>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0" name="Line 1268">
                <a:extLst>
                  <a:ext uri="{FF2B5EF4-FFF2-40B4-BE49-F238E27FC236}">
                    <a16:creationId xmlns:a16="http://schemas.microsoft.com/office/drawing/2014/main" id="{63C45D24-4C1C-4B29-A169-D05F0662B482}"/>
                  </a:ext>
                </a:extLst>
              </p:cNvPr>
              <p:cNvSpPr>
                <a:spLocks noChangeShapeType="1"/>
              </p:cNvSpPr>
              <p:nvPr/>
            </p:nvSpPr>
            <p:spPr bwMode="auto">
              <a:xfrm flipV="1">
                <a:off x="5253387"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1" name="Line 1269">
                <a:extLst>
                  <a:ext uri="{FF2B5EF4-FFF2-40B4-BE49-F238E27FC236}">
                    <a16:creationId xmlns:a16="http://schemas.microsoft.com/office/drawing/2014/main" id="{FABB0DAC-67F3-474D-8349-3934BCA3266C}"/>
                  </a:ext>
                </a:extLst>
              </p:cNvPr>
              <p:cNvSpPr>
                <a:spLocks noChangeShapeType="1"/>
              </p:cNvSpPr>
              <p:nvPr/>
            </p:nvSpPr>
            <p:spPr bwMode="auto">
              <a:xfrm flipH="1" flipV="1">
                <a:off x="5253387" y="2367651"/>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2" name="Line 1270">
                <a:extLst>
                  <a:ext uri="{FF2B5EF4-FFF2-40B4-BE49-F238E27FC236}">
                    <a16:creationId xmlns:a16="http://schemas.microsoft.com/office/drawing/2014/main" id="{35A7BDFA-F3AD-48BB-9F0E-A3758CD5C396}"/>
                  </a:ext>
                </a:extLst>
              </p:cNvPr>
              <p:cNvSpPr>
                <a:spLocks noChangeShapeType="1"/>
              </p:cNvSpPr>
              <p:nvPr/>
            </p:nvSpPr>
            <p:spPr bwMode="auto">
              <a:xfrm>
                <a:off x="5288709"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3" name="Line 1271">
                <a:extLst>
                  <a:ext uri="{FF2B5EF4-FFF2-40B4-BE49-F238E27FC236}">
                    <a16:creationId xmlns:a16="http://schemas.microsoft.com/office/drawing/2014/main" id="{6A99902B-3FE1-4F56-B5B3-9A8C8F841317}"/>
                  </a:ext>
                </a:extLst>
              </p:cNvPr>
              <p:cNvSpPr>
                <a:spLocks noChangeShapeType="1"/>
              </p:cNvSpPr>
              <p:nvPr/>
            </p:nvSpPr>
            <p:spPr bwMode="auto">
              <a:xfrm flipV="1">
                <a:off x="5280118"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4" name="Line 1272">
                <a:extLst>
                  <a:ext uri="{FF2B5EF4-FFF2-40B4-BE49-F238E27FC236}">
                    <a16:creationId xmlns:a16="http://schemas.microsoft.com/office/drawing/2014/main" id="{E23B7B21-3121-4731-A07B-B1B663CC56A7}"/>
                  </a:ext>
                </a:extLst>
              </p:cNvPr>
              <p:cNvSpPr>
                <a:spLocks noChangeShapeType="1"/>
              </p:cNvSpPr>
              <p:nvPr/>
            </p:nvSpPr>
            <p:spPr bwMode="auto">
              <a:xfrm flipH="1" flipV="1">
                <a:off x="5280118"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5" name="Line 1273">
                <a:extLst>
                  <a:ext uri="{FF2B5EF4-FFF2-40B4-BE49-F238E27FC236}">
                    <a16:creationId xmlns:a16="http://schemas.microsoft.com/office/drawing/2014/main" id="{74CC0F16-754F-4C0B-AB97-FEAB774045DC}"/>
                  </a:ext>
                </a:extLst>
              </p:cNvPr>
              <p:cNvSpPr>
                <a:spLocks noChangeShapeType="1"/>
              </p:cNvSpPr>
              <p:nvPr/>
            </p:nvSpPr>
            <p:spPr bwMode="auto">
              <a:xfrm>
                <a:off x="5428093"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6" name="Line 1274">
                <a:extLst>
                  <a:ext uri="{FF2B5EF4-FFF2-40B4-BE49-F238E27FC236}">
                    <a16:creationId xmlns:a16="http://schemas.microsoft.com/office/drawing/2014/main" id="{C34A73D2-61FC-4502-A6D3-8C6CFA3EF619}"/>
                  </a:ext>
                </a:extLst>
              </p:cNvPr>
              <p:cNvSpPr>
                <a:spLocks noChangeShapeType="1"/>
              </p:cNvSpPr>
              <p:nvPr/>
            </p:nvSpPr>
            <p:spPr bwMode="auto">
              <a:xfrm flipV="1">
                <a:off x="5419501"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7" name="Line 1275">
                <a:extLst>
                  <a:ext uri="{FF2B5EF4-FFF2-40B4-BE49-F238E27FC236}">
                    <a16:creationId xmlns:a16="http://schemas.microsoft.com/office/drawing/2014/main" id="{75064066-6306-4D1D-80F7-1334589F40A8}"/>
                  </a:ext>
                </a:extLst>
              </p:cNvPr>
              <p:cNvSpPr>
                <a:spLocks noChangeShapeType="1"/>
              </p:cNvSpPr>
              <p:nvPr/>
            </p:nvSpPr>
            <p:spPr bwMode="auto">
              <a:xfrm flipH="1" flipV="1">
                <a:off x="5419501"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8" name="Line 1276">
                <a:extLst>
                  <a:ext uri="{FF2B5EF4-FFF2-40B4-BE49-F238E27FC236}">
                    <a16:creationId xmlns:a16="http://schemas.microsoft.com/office/drawing/2014/main" id="{5137A878-03A4-446A-8F7C-8E4DE5FE2985}"/>
                  </a:ext>
                </a:extLst>
              </p:cNvPr>
              <p:cNvSpPr>
                <a:spLocks noChangeShapeType="1"/>
              </p:cNvSpPr>
              <p:nvPr/>
            </p:nvSpPr>
            <p:spPr bwMode="auto">
              <a:xfrm>
                <a:off x="5496829"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59" name="Line 1277">
                <a:extLst>
                  <a:ext uri="{FF2B5EF4-FFF2-40B4-BE49-F238E27FC236}">
                    <a16:creationId xmlns:a16="http://schemas.microsoft.com/office/drawing/2014/main" id="{067F0FDC-6ADF-4C74-BF00-F021BDEFDEDA}"/>
                  </a:ext>
                </a:extLst>
              </p:cNvPr>
              <p:cNvSpPr>
                <a:spLocks noChangeShapeType="1"/>
              </p:cNvSpPr>
              <p:nvPr/>
            </p:nvSpPr>
            <p:spPr bwMode="auto">
              <a:xfrm flipV="1">
                <a:off x="5489192"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0" name="Line 1278">
                <a:extLst>
                  <a:ext uri="{FF2B5EF4-FFF2-40B4-BE49-F238E27FC236}">
                    <a16:creationId xmlns:a16="http://schemas.microsoft.com/office/drawing/2014/main" id="{753C38C4-7725-4AC6-AF1F-3B9BF98DC12B}"/>
                  </a:ext>
                </a:extLst>
              </p:cNvPr>
              <p:cNvSpPr>
                <a:spLocks noChangeShapeType="1"/>
              </p:cNvSpPr>
              <p:nvPr/>
            </p:nvSpPr>
            <p:spPr bwMode="auto">
              <a:xfrm flipH="1" flipV="1">
                <a:off x="5489192"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1" name="Line 1279">
                <a:extLst>
                  <a:ext uri="{FF2B5EF4-FFF2-40B4-BE49-F238E27FC236}">
                    <a16:creationId xmlns:a16="http://schemas.microsoft.com/office/drawing/2014/main" id="{76DB3D8F-DC5F-4D31-B98E-9EAC906D685F}"/>
                  </a:ext>
                </a:extLst>
              </p:cNvPr>
              <p:cNvSpPr>
                <a:spLocks noChangeShapeType="1"/>
              </p:cNvSpPr>
              <p:nvPr/>
            </p:nvSpPr>
            <p:spPr bwMode="auto">
              <a:xfrm>
                <a:off x="5512104"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2" name="Line 1280">
                <a:extLst>
                  <a:ext uri="{FF2B5EF4-FFF2-40B4-BE49-F238E27FC236}">
                    <a16:creationId xmlns:a16="http://schemas.microsoft.com/office/drawing/2014/main" id="{D794D959-4337-4F31-8ED5-83DDA098C2A7}"/>
                  </a:ext>
                </a:extLst>
              </p:cNvPr>
              <p:cNvSpPr>
                <a:spLocks noChangeShapeType="1"/>
              </p:cNvSpPr>
              <p:nvPr/>
            </p:nvSpPr>
            <p:spPr bwMode="auto">
              <a:xfrm flipV="1">
                <a:off x="5504467"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3" name="Line 1281">
                <a:extLst>
                  <a:ext uri="{FF2B5EF4-FFF2-40B4-BE49-F238E27FC236}">
                    <a16:creationId xmlns:a16="http://schemas.microsoft.com/office/drawing/2014/main" id="{959BAD8D-E690-4848-84FE-D9319174354A}"/>
                  </a:ext>
                </a:extLst>
              </p:cNvPr>
              <p:cNvSpPr>
                <a:spLocks noChangeShapeType="1"/>
              </p:cNvSpPr>
              <p:nvPr/>
            </p:nvSpPr>
            <p:spPr bwMode="auto">
              <a:xfrm flipH="1" flipV="1">
                <a:off x="5504467"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4" name="Line 1282">
                <a:extLst>
                  <a:ext uri="{FF2B5EF4-FFF2-40B4-BE49-F238E27FC236}">
                    <a16:creationId xmlns:a16="http://schemas.microsoft.com/office/drawing/2014/main" id="{FEEE497D-1730-455F-A6F5-CAB7B6E0D7F1}"/>
                  </a:ext>
                </a:extLst>
              </p:cNvPr>
              <p:cNvSpPr>
                <a:spLocks noChangeShapeType="1"/>
              </p:cNvSpPr>
              <p:nvPr/>
            </p:nvSpPr>
            <p:spPr bwMode="auto">
              <a:xfrm>
                <a:off x="5538835"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5" name="Line 1283">
                <a:extLst>
                  <a:ext uri="{FF2B5EF4-FFF2-40B4-BE49-F238E27FC236}">
                    <a16:creationId xmlns:a16="http://schemas.microsoft.com/office/drawing/2014/main" id="{6976E3D9-244F-4C90-9659-CE67629AF77A}"/>
                  </a:ext>
                </a:extLst>
              </p:cNvPr>
              <p:cNvSpPr>
                <a:spLocks noChangeShapeType="1"/>
              </p:cNvSpPr>
              <p:nvPr/>
            </p:nvSpPr>
            <p:spPr bwMode="auto">
              <a:xfrm flipV="1">
                <a:off x="5530243"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6" name="Line 1284">
                <a:extLst>
                  <a:ext uri="{FF2B5EF4-FFF2-40B4-BE49-F238E27FC236}">
                    <a16:creationId xmlns:a16="http://schemas.microsoft.com/office/drawing/2014/main" id="{6F22F924-E2BE-4896-8576-5E0B90365B30}"/>
                  </a:ext>
                </a:extLst>
              </p:cNvPr>
              <p:cNvSpPr>
                <a:spLocks noChangeShapeType="1"/>
              </p:cNvSpPr>
              <p:nvPr/>
            </p:nvSpPr>
            <p:spPr bwMode="auto">
              <a:xfrm flipH="1" flipV="1">
                <a:off x="5530243"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7" name="Line 1285">
                <a:extLst>
                  <a:ext uri="{FF2B5EF4-FFF2-40B4-BE49-F238E27FC236}">
                    <a16:creationId xmlns:a16="http://schemas.microsoft.com/office/drawing/2014/main" id="{2B7CE61D-AF6D-4699-9986-B96EDBCB3576}"/>
                  </a:ext>
                </a:extLst>
              </p:cNvPr>
              <p:cNvSpPr>
                <a:spLocks noChangeShapeType="1"/>
              </p:cNvSpPr>
              <p:nvPr/>
            </p:nvSpPr>
            <p:spPr bwMode="auto">
              <a:xfrm>
                <a:off x="5751728"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8" name="Line 1286">
                <a:extLst>
                  <a:ext uri="{FF2B5EF4-FFF2-40B4-BE49-F238E27FC236}">
                    <a16:creationId xmlns:a16="http://schemas.microsoft.com/office/drawing/2014/main" id="{5F66ADF6-90D6-43A2-A1A4-E6C7D8D5075F}"/>
                  </a:ext>
                </a:extLst>
              </p:cNvPr>
              <p:cNvSpPr>
                <a:spLocks noChangeShapeType="1"/>
              </p:cNvSpPr>
              <p:nvPr/>
            </p:nvSpPr>
            <p:spPr bwMode="auto">
              <a:xfrm flipV="1">
                <a:off x="5743136"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69" name="Line 1287">
                <a:extLst>
                  <a:ext uri="{FF2B5EF4-FFF2-40B4-BE49-F238E27FC236}">
                    <a16:creationId xmlns:a16="http://schemas.microsoft.com/office/drawing/2014/main" id="{BA125FAC-650A-4B5D-AD04-D49239679AEE}"/>
                  </a:ext>
                </a:extLst>
              </p:cNvPr>
              <p:cNvSpPr>
                <a:spLocks noChangeShapeType="1"/>
              </p:cNvSpPr>
              <p:nvPr/>
            </p:nvSpPr>
            <p:spPr bwMode="auto">
              <a:xfrm flipH="1" flipV="1">
                <a:off x="5743136"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0" name="Line 1288">
                <a:extLst>
                  <a:ext uri="{FF2B5EF4-FFF2-40B4-BE49-F238E27FC236}">
                    <a16:creationId xmlns:a16="http://schemas.microsoft.com/office/drawing/2014/main" id="{21E14C33-828D-4920-9EF5-39ABBDC03DFF}"/>
                  </a:ext>
                </a:extLst>
              </p:cNvPr>
              <p:cNvSpPr>
                <a:spLocks noChangeShapeType="1"/>
              </p:cNvSpPr>
              <p:nvPr/>
            </p:nvSpPr>
            <p:spPr bwMode="auto">
              <a:xfrm>
                <a:off x="5758410"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1" name="Line 1289">
                <a:extLst>
                  <a:ext uri="{FF2B5EF4-FFF2-40B4-BE49-F238E27FC236}">
                    <a16:creationId xmlns:a16="http://schemas.microsoft.com/office/drawing/2014/main" id="{5C20CFF0-B831-4024-9C85-6FB0A5794F5A}"/>
                  </a:ext>
                </a:extLst>
              </p:cNvPr>
              <p:cNvSpPr>
                <a:spLocks noChangeShapeType="1"/>
              </p:cNvSpPr>
              <p:nvPr/>
            </p:nvSpPr>
            <p:spPr bwMode="auto">
              <a:xfrm flipV="1">
                <a:off x="5750774"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2" name="Line 1290">
                <a:extLst>
                  <a:ext uri="{FF2B5EF4-FFF2-40B4-BE49-F238E27FC236}">
                    <a16:creationId xmlns:a16="http://schemas.microsoft.com/office/drawing/2014/main" id="{80BDEAE3-138D-43F3-9CB6-1CA26380FFA0}"/>
                  </a:ext>
                </a:extLst>
              </p:cNvPr>
              <p:cNvSpPr>
                <a:spLocks noChangeShapeType="1"/>
              </p:cNvSpPr>
              <p:nvPr/>
            </p:nvSpPr>
            <p:spPr bwMode="auto">
              <a:xfrm flipH="1" flipV="1">
                <a:off x="5750774" y="2487188"/>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3" name="Line 1291">
                <a:extLst>
                  <a:ext uri="{FF2B5EF4-FFF2-40B4-BE49-F238E27FC236}">
                    <a16:creationId xmlns:a16="http://schemas.microsoft.com/office/drawing/2014/main" id="{2434491B-06F3-47A4-BEB9-416D64582A72}"/>
                  </a:ext>
                </a:extLst>
              </p:cNvPr>
              <p:cNvSpPr>
                <a:spLocks noChangeShapeType="1"/>
              </p:cNvSpPr>
              <p:nvPr/>
            </p:nvSpPr>
            <p:spPr bwMode="auto">
              <a:xfrm>
                <a:off x="5767003" y="2478848"/>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4" name="Line 1292">
                <a:extLst>
                  <a:ext uri="{FF2B5EF4-FFF2-40B4-BE49-F238E27FC236}">
                    <a16:creationId xmlns:a16="http://schemas.microsoft.com/office/drawing/2014/main" id="{930D558A-6131-4935-BCDD-A7D95E763BFE}"/>
                  </a:ext>
                </a:extLst>
              </p:cNvPr>
              <p:cNvSpPr>
                <a:spLocks noChangeShapeType="1"/>
              </p:cNvSpPr>
              <p:nvPr/>
            </p:nvSpPr>
            <p:spPr bwMode="auto">
              <a:xfrm flipV="1">
                <a:off x="5758410"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5" name="Line 1293">
                <a:extLst>
                  <a:ext uri="{FF2B5EF4-FFF2-40B4-BE49-F238E27FC236}">
                    <a16:creationId xmlns:a16="http://schemas.microsoft.com/office/drawing/2014/main" id="{09FB5D8E-287F-4E86-BB7B-1C84D5CD7C10}"/>
                  </a:ext>
                </a:extLst>
              </p:cNvPr>
              <p:cNvSpPr>
                <a:spLocks noChangeShapeType="1"/>
              </p:cNvSpPr>
              <p:nvPr/>
            </p:nvSpPr>
            <p:spPr bwMode="auto">
              <a:xfrm flipH="1" flipV="1">
                <a:off x="5758410" y="2487188"/>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6" name="Freeform 1294">
                <a:extLst>
                  <a:ext uri="{FF2B5EF4-FFF2-40B4-BE49-F238E27FC236}">
                    <a16:creationId xmlns:a16="http://schemas.microsoft.com/office/drawing/2014/main" id="{AA2614A3-2434-4CEA-9787-C982D5B5EBCE}"/>
                  </a:ext>
                </a:extLst>
              </p:cNvPr>
              <p:cNvSpPr>
                <a:spLocks/>
              </p:cNvSpPr>
              <p:nvPr/>
            </p:nvSpPr>
            <p:spPr bwMode="auto">
              <a:xfrm>
                <a:off x="3442365" y="1416921"/>
                <a:ext cx="17184" cy="25019"/>
              </a:xfrm>
              <a:custGeom>
                <a:avLst/>
                <a:gdLst>
                  <a:gd name="T0" fmla="*/ 18 w 18"/>
                  <a:gd name="T1" fmla="*/ 10 h 18"/>
                  <a:gd name="T2" fmla="*/ 18 w 18"/>
                  <a:gd name="T3" fmla="*/ 10 h 18"/>
                  <a:gd name="T4" fmla="*/ 18 w 18"/>
                  <a:gd name="T5" fmla="*/ 14 h 18"/>
                  <a:gd name="T6" fmla="*/ 15 w 18"/>
                  <a:gd name="T7" fmla="*/ 16 h 18"/>
                  <a:gd name="T8" fmla="*/ 13 w 18"/>
                  <a:gd name="T9" fmla="*/ 18 h 18"/>
                  <a:gd name="T10" fmla="*/ 9 w 18"/>
                  <a:gd name="T11" fmla="*/ 18 h 18"/>
                  <a:gd name="T12" fmla="*/ 9 w 18"/>
                  <a:gd name="T13" fmla="*/ 18 h 18"/>
                  <a:gd name="T14" fmla="*/ 5 w 18"/>
                  <a:gd name="T15" fmla="*/ 18 h 18"/>
                  <a:gd name="T16" fmla="*/ 3 w 18"/>
                  <a:gd name="T17" fmla="*/ 16 h 18"/>
                  <a:gd name="T18" fmla="*/ 0 w 18"/>
                  <a:gd name="T19" fmla="*/ 14 h 18"/>
                  <a:gd name="T20" fmla="*/ 0 w 18"/>
                  <a:gd name="T21" fmla="*/ 10 h 18"/>
                  <a:gd name="T22" fmla="*/ 0 w 18"/>
                  <a:gd name="T23" fmla="*/ 10 h 18"/>
                  <a:gd name="T24" fmla="*/ 0 w 18"/>
                  <a:gd name="T25" fmla="*/ 6 h 18"/>
                  <a:gd name="T26" fmla="*/ 3 w 18"/>
                  <a:gd name="T27" fmla="*/ 2 h 18"/>
                  <a:gd name="T28" fmla="*/ 5 w 18"/>
                  <a:gd name="T29" fmla="*/ 0 h 18"/>
                  <a:gd name="T30" fmla="*/ 9 w 18"/>
                  <a:gd name="T31" fmla="*/ 0 h 18"/>
                  <a:gd name="T32" fmla="*/ 9 w 18"/>
                  <a:gd name="T33" fmla="*/ 0 h 18"/>
                  <a:gd name="T34" fmla="*/ 13 w 18"/>
                  <a:gd name="T35" fmla="*/ 0 h 18"/>
                  <a:gd name="T36" fmla="*/ 15 w 18"/>
                  <a:gd name="T37" fmla="*/ 2 h 18"/>
                  <a:gd name="T38" fmla="*/ 18 w 18"/>
                  <a:gd name="T39" fmla="*/ 6 h 18"/>
                  <a:gd name="T40" fmla="*/ 18 w 18"/>
                  <a:gd name="T41" fmla="*/ 10 h 18"/>
                  <a:gd name="T42" fmla="*/ 18 w 18"/>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10"/>
                    </a:moveTo>
                    <a:lnTo>
                      <a:pt x="18" y="10"/>
                    </a:lnTo>
                    <a:lnTo>
                      <a:pt x="18" y="14"/>
                    </a:lnTo>
                    <a:lnTo>
                      <a:pt x="15" y="16"/>
                    </a:lnTo>
                    <a:lnTo>
                      <a:pt x="13" y="18"/>
                    </a:lnTo>
                    <a:lnTo>
                      <a:pt x="9" y="18"/>
                    </a:lnTo>
                    <a:lnTo>
                      <a:pt x="9" y="18"/>
                    </a:lnTo>
                    <a:lnTo>
                      <a:pt x="5" y="18"/>
                    </a:lnTo>
                    <a:lnTo>
                      <a:pt x="3" y="16"/>
                    </a:lnTo>
                    <a:lnTo>
                      <a:pt x="0" y="14"/>
                    </a:lnTo>
                    <a:lnTo>
                      <a:pt x="0" y="10"/>
                    </a:lnTo>
                    <a:lnTo>
                      <a:pt x="0" y="10"/>
                    </a:lnTo>
                    <a:lnTo>
                      <a:pt x="0" y="6"/>
                    </a:lnTo>
                    <a:lnTo>
                      <a:pt x="3" y="2"/>
                    </a:lnTo>
                    <a:lnTo>
                      <a:pt x="5" y="0"/>
                    </a:lnTo>
                    <a:lnTo>
                      <a:pt x="9" y="0"/>
                    </a:lnTo>
                    <a:lnTo>
                      <a:pt x="9" y="0"/>
                    </a:lnTo>
                    <a:lnTo>
                      <a:pt x="13" y="0"/>
                    </a:lnTo>
                    <a:lnTo>
                      <a:pt x="15" y="2"/>
                    </a:lnTo>
                    <a:lnTo>
                      <a:pt x="18"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7" name="Freeform 1295">
                <a:extLst>
                  <a:ext uri="{FF2B5EF4-FFF2-40B4-BE49-F238E27FC236}">
                    <a16:creationId xmlns:a16="http://schemas.microsoft.com/office/drawing/2014/main" id="{A7A4EA73-0885-4592-85BB-DC28FE605EFC}"/>
                  </a:ext>
                </a:extLst>
              </p:cNvPr>
              <p:cNvSpPr>
                <a:spLocks/>
              </p:cNvSpPr>
              <p:nvPr/>
            </p:nvSpPr>
            <p:spPr bwMode="auto">
              <a:xfrm>
                <a:off x="3467187" y="1416921"/>
                <a:ext cx="18139" cy="25019"/>
              </a:xfrm>
              <a:custGeom>
                <a:avLst/>
                <a:gdLst>
                  <a:gd name="T0" fmla="*/ 19 w 19"/>
                  <a:gd name="T1" fmla="*/ 10 h 18"/>
                  <a:gd name="T2" fmla="*/ 19 w 19"/>
                  <a:gd name="T3" fmla="*/ 10 h 18"/>
                  <a:gd name="T4" fmla="*/ 17 w 19"/>
                  <a:gd name="T5" fmla="*/ 14 h 18"/>
                  <a:gd name="T6" fmla="*/ 16 w 19"/>
                  <a:gd name="T7" fmla="*/ 16 h 18"/>
                  <a:gd name="T8" fmla="*/ 12 w 19"/>
                  <a:gd name="T9" fmla="*/ 18 h 18"/>
                  <a:gd name="T10" fmla="*/ 10 w 19"/>
                  <a:gd name="T11" fmla="*/ 18 h 18"/>
                  <a:gd name="T12" fmla="*/ 10 w 19"/>
                  <a:gd name="T13" fmla="*/ 18 h 18"/>
                  <a:gd name="T14" fmla="*/ 6 w 19"/>
                  <a:gd name="T15" fmla="*/ 18 h 18"/>
                  <a:gd name="T16" fmla="*/ 4 w 19"/>
                  <a:gd name="T17" fmla="*/ 16 h 18"/>
                  <a:gd name="T18" fmla="*/ 1 w 19"/>
                  <a:gd name="T19" fmla="*/ 14 h 18"/>
                  <a:gd name="T20" fmla="*/ 0 w 19"/>
                  <a:gd name="T21" fmla="*/ 10 h 18"/>
                  <a:gd name="T22" fmla="*/ 0 w 19"/>
                  <a:gd name="T23" fmla="*/ 10 h 18"/>
                  <a:gd name="T24" fmla="*/ 1 w 19"/>
                  <a:gd name="T25" fmla="*/ 6 h 18"/>
                  <a:gd name="T26" fmla="*/ 4 w 19"/>
                  <a:gd name="T27" fmla="*/ 2 h 18"/>
                  <a:gd name="T28" fmla="*/ 6 w 19"/>
                  <a:gd name="T29" fmla="*/ 0 h 18"/>
                  <a:gd name="T30" fmla="*/ 10 w 19"/>
                  <a:gd name="T31" fmla="*/ 0 h 18"/>
                  <a:gd name="T32" fmla="*/ 10 w 19"/>
                  <a:gd name="T33" fmla="*/ 0 h 18"/>
                  <a:gd name="T34" fmla="*/ 12 w 19"/>
                  <a:gd name="T35" fmla="*/ 0 h 18"/>
                  <a:gd name="T36" fmla="*/ 16 w 19"/>
                  <a:gd name="T37" fmla="*/ 2 h 18"/>
                  <a:gd name="T38" fmla="*/ 17 w 19"/>
                  <a:gd name="T39" fmla="*/ 6 h 18"/>
                  <a:gd name="T40" fmla="*/ 19 w 19"/>
                  <a:gd name="T41" fmla="*/ 10 h 18"/>
                  <a:gd name="T42" fmla="*/ 19 w 19"/>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9" y="10"/>
                    </a:moveTo>
                    <a:lnTo>
                      <a:pt x="19" y="10"/>
                    </a:lnTo>
                    <a:lnTo>
                      <a:pt x="17" y="14"/>
                    </a:lnTo>
                    <a:lnTo>
                      <a:pt x="16" y="16"/>
                    </a:lnTo>
                    <a:lnTo>
                      <a:pt x="12" y="18"/>
                    </a:lnTo>
                    <a:lnTo>
                      <a:pt x="10" y="18"/>
                    </a:lnTo>
                    <a:lnTo>
                      <a:pt x="10" y="18"/>
                    </a:lnTo>
                    <a:lnTo>
                      <a:pt x="6" y="18"/>
                    </a:lnTo>
                    <a:lnTo>
                      <a:pt x="4" y="16"/>
                    </a:lnTo>
                    <a:lnTo>
                      <a:pt x="1" y="14"/>
                    </a:lnTo>
                    <a:lnTo>
                      <a:pt x="0" y="10"/>
                    </a:lnTo>
                    <a:lnTo>
                      <a:pt x="0" y="10"/>
                    </a:lnTo>
                    <a:lnTo>
                      <a:pt x="1" y="6"/>
                    </a:lnTo>
                    <a:lnTo>
                      <a:pt x="4" y="2"/>
                    </a:lnTo>
                    <a:lnTo>
                      <a:pt x="6" y="0"/>
                    </a:lnTo>
                    <a:lnTo>
                      <a:pt x="10" y="0"/>
                    </a:lnTo>
                    <a:lnTo>
                      <a:pt x="10" y="0"/>
                    </a:lnTo>
                    <a:lnTo>
                      <a:pt x="12" y="0"/>
                    </a:lnTo>
                    <a:lnTo>
                      <a:pt x="16" y="2"/>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8" name="Freeform 1296">
                <a:extLst>
                  <a:ext uri="{FF2B5EF4-FFF2-40B4-BE49-F238E27FC236}">
                    <a16:creationId xmlns:a16="http://schemas.microsoft.com/office/drawing/2014/main" id="{127C199C-6324-4C21-A326-127294F92D74}"/>
                  </a:ext>
                </a:extLst>
              </p:cNvPr>
              <p:cNvSpPr>
                <a:spLocks/>
              </p:cNvSpPr>
              <p:nvPr/>
            </p:nvSpPr>
            <p:spPr bwMode="auto">
              <a:xfrm>
                <a:off x="3703946" y="1678233"/>
                <a:ext cx="16230" cy="26409"/>
              </a:xfrm>
              <a:custGeom>
                <a:avLst/>
                <a:gdLst>
                  <a:gd name="T0" fmla="*/ 17 w 17"/>
                  <a:gd name="T1" fmla="*/ 9 h 19"/>
                  <a:gd name="T2" fmla="*/ 17 w 17"/>
                  <a:gd name="T3" fmla="*/ 9 h 19"/>
                  <a:gd name="T4" fmla="*/ 16 w 17"/>
                  <a:gd name="T5" fmla="*/ 13 h 19"/>
                  <a:gd name="T6" fmla="*/ 15 w 17"/>
                  <a:gd name="T7" fmla="*/ 17 h 19"/>
                  <a:gd name="T8" fmla="*/ 13 w 17"/>
                  <a:gd name="T9" fmla="*/ 18 h 19"/>
                  <a:gd name="T10" fmla="*/ 9 w 17"/>
                  <a:gd name="T11" fmla="*/ 19 h 19"/>
                  <a:gd name="T12" fmla="*/ 9 w 17"/>
                  <a:gd name="T13" fmla="*/ 19 h 19"/>
                  <a:gd name="T14" fmla="*/ 5 w 17"/>
                  <a:gd name="T15" fmla="*/ 18 h 19"/>
                  <a:gd name="T16" fmla="*/ 3 w 17"/>
                  <a:gd name="T17" fmla="*/ 17 h 19"/>
                  <a:gd name="T18" fmla="*/ 0 w 17"/>
                  <a:gd name="T19" fmla="*/ 13 h 19"/>
                  <a:gd name="T20" fmla="*/ 0 w 17"/>
                  <a:gd name="T21" fmla="*/ 9 h 19"/>
                  <a:gd name="T22" fmla="*/ 0 w 17"/>
                  <a:gd name="T23" fmla="*/ 9 h 19"/>
                  <a:gd name="T24" fmla="*/ 0 w 17"/>
                  <a:gd name="T25" fmla="*/ 6 h 19"/>
                  <a:gd name="T26" fmla="*/ 3 w 17"/>
                  <a:gd name="T27" fmla="*/ 3 h 19"/>
                  <a:gd name="T28" fmla="*/ 5 w 17"/>
                  <a:gd name="T29" fmla="*/ 1 h 19"/>
                  <a:gd name="T30" fmla="*/ 9 w 17"/>
                  <a:gd name="T31" fmla="*/ 0 h 19"/>
                  <a:gd name="T32" fmla="*/ 9 w 17"/>
                  <a:gd name="T33" fmla="*/ 0 h 19"/>
                  <a:gd name="T34" fmla="*/ 13 w 17"/>
                  <a:gd name="T35" fmla="*/ 1 h 19"/>
                  <a:gd name="T36" fmla="*/ 15 w 17"/>
                  <a:gd name="T37" fmla="*/ 3 h 19"/>
                  <a:gd name="T38" fmla="*/ 16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6" y="13"/>
                    </a:lnTo>
                    <a:lnTo>
                      <a:pt x="15" y="17"/>
                    </a:lnTo>
                    <a:lnTo>
                      <a:pt x="13" y="18"/>
                    </a:lnTo>
                    <a:lnTo>
                      <a:pt x="9" y="19"/>
                    </a:lnTo>
                    <a:lnTo>
                      <a:pt x="9" y="19"/>
                    </a:lnTo>
                    <a:lnTo>
                      <a:pt x="5" y="18"/>
                    </a:lnTo>
                    <a:lnTo>
                      <a:pt x="3" y="17"/>
                    </a:lnTo>
                    <a:lnTo>
                      <a:pt x="0" y="13"/>
                    </a:lnTo>
                    <a:lnTo>
                      <a:pt x="0" y="9"/>
                    </a:lnTo>
                    <a:lnTo>
                      <a:pt x="0" y="9"/>
                    </a:lnTo>
                    <a:lnTo>
                      <a:pt x="0" y="6"/>
                    </a:lnTo>
                    <a:lnTo>
                      <a:pt x="3" y="3"/>
                    </a:lnTo>
                    <a:lnTo>
                      <a:pt x="5" y="1"/>
                    </a:lnTo>
                    <a:lnTo>
                      <a:pt x="9" y="0"/>
                    </a:lnTo>
                    <a:lnTo>
                      <a:pt x="9" y="0"/>
                    </a:lnTo>
                    <a:lnTo>
                      <a:pt x="13" y="1"/>
                    </a:lnTo>
                    <a:lnTo>
                      <a:pt x="15" y="3"/>
                    </a:lnTo>
                    <a:lnTo>
                      <a:pt x="16"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79" name="Freeform 1297">
                <a:extLst>
                  <a:ext uri="{FF2B5EF4-FFF2-40B4-BE49-F238E27FC236}">
                    <a16:creationId xmlns:a16="http://schemas.microsoft.com/office/drawing/2014/main" id="{3917A182-07B2-43C9-AC2A-57726B83B19D}"/>
                  </a:ext>
                </a:extLst>
              </p:cNvPr>
              <p:cNvSpPr>
                <a:spLocks/>
              </p:cNvSpPr>
              <p:nvPr/>
            </p:nvSpPr>
            <p:spPr bwMode="auto">
              <a:xfrm>
                <a:off x="3948344" y="1907576"/>
                <a:ext cx="16230" cy="27800"/>
              </a:xfrm>
              <a:custGeom>
                <a:avLst/>
                <a:gdLst>
                  <a:gd name="T0" fmla="*/ 17 w 17"/>
                  <a:gd name="T1" fmla="*/ 10 h 20"/>
                  <a:gd name="T2" fmla="*/ 17 w 17"/>
                  <a:gd name="T3" fmla="*/ 10 h 20"/>
                  <a:gd name="T4" fmla="*/ 17 w 17"/>
                  <a:gd name="T5" fmla="*/ 14 h 20"/>
                  <a:gd name="T6" fmla="*/ 14 w 17"/>
                  <a:gd name="T7" fmla="*/ 16 h 20"/>
                  <a:gd name="T8" fmla="*/ 12 w 17"/>
                  <a:gd name="T9" fmla="*/ 18 h 20"/>
                  <a:gd name="T10" fmla="*/ 8 w 17"/>
                  <a:gd name="T11" fmla="*/ 20 h 20"/>
                  <a:gd name="T12" fmla="*/ 8 w 17"/>
                  <a:gd name="T13" fmla="*/ 20 h 20"/>
                  <a:gd name="T14" fmla="*/ 5 w 17"/>
                  <a:gd name="T15" fmla="*/ 18 h 20"/>
                  <a:gd name="T16" fmla="*/ 2 w 17"/>
                  <a:gd name="T17" fmla="*/ 16 h 20"/>
                  <a:gd name="T18" fmla="*/ 0 w 17"/>
                  <a:gd name="T19" fmla="*/ 14 h 20"/>
                  <a:gd name="T20" fmla="*/ 0 w 17"/>
                  <a:gd name="T21" fmla="*/ 10 h 20"/>
                  <a:gd name="T22" fmla="*/ 0 w 17"/>
                  <a:gd name="T23" fmla="*/ 10 h 20"/>
                  <a:gd name="T24" fmla="*/ 0 w 17"/>
                  <a:gd name="T25" fmla="*/ 6 h 20"/>
                  <a:gd name="T26" fmla="*/ 2 w 17"/>
                  <a:gd name="T27" fmla="*/ 2 h 20"/>
                  <a:gd name="T28" fmla="*/ 5 w 17"/>
                  <a:gd name="T29" fmla="*/ 1 h 20"/>
                  <a:gd name="T30" fmla="*/ 8 w 17"/>
                  <a:gd name="T31" fmla="*/ 0 h 20"/>
                  <a:gd name="T32" fmla="*/ 8 w 17"/>
                  <a:gd name="T33" fmla="*/ 0 h 20"/>
                  <a:gd name="T34" fmla="*/ 12 w 17"/>
                  <a:gd name="T35" fmla="*/ 1 h 20"/>
                  <a:gd name="T36" fmla="*/ 14 w 17"/>
                  <a:gd name="T37" fmla="*/ 2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4" y="16"/>
                    </a:lnTo>
                    <a:lnTo>
                      <a:pt x="12" y="18"/>
                    </a:lnTo>
                    <a:lnTo>
                      <a:pt x="8" y="20"/>
                    </a:lnTo>
                    <a:lnTo>
                      <a:pt x="8" y="20"/>
                    </a:lnTo>
                    <a:lnTo>
                      <a:pt x="5" y="18"/>
                    </a:lnTo>
                    <a:lnTo>
                      <a:pt x="2" y="16"/>
                    </a:lnTo>
                    <a:lnTo>
                      <a:pt x="0" y="14"/>
                    </a:lnTo>
                    <a:lnTo>
                      <a:pt x="0" y="10"/>
                    </a:lnTo>
                    <a:lnTo>
                      <a:pt x="0" y="10"/>
                    </a:lnTo>
                    <a:lnTo>
                      <a:pt x="0" y="6"/>
                    </a:lnTo>
                    <a:lnTo>
                      <a:pt x="2" y="2"/>
                    </a:lnTo>
                    <a:lnTo>
                      <a:pt x="5" y="1"/>
                    </a:lnTo>
                    <a:lnTo>
                      <a:pt x="8" y="0"/>
                    </a:lnTo>
                    <a:lnTo>
                      <a:pt x="8" y="0"/>
                    </a:lnTo>
                    <a:lnTo>
                      <a:pt x="12" y="1"/>
                    </a:lnTo>
                    <a:lnTo>
                      <a:pt x="14" y="2"/>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0" name="Freeform 1298">
                <a:extLst>
                  <a:ext uri="{FF2B5EF4-FFF2-40B4-BE49-F238E27FC236}">
                    <a16:creationId xmlns:a16="http://schemas.microsoft.com/office/drawing/2014/main" id="{EFE5C2D6-5B11-406F-9380-9088F3B40DFE}"/>
                  </a:ext>
                </a:extLst>
              </p:cNvPr>
              <p:cNvSpPr>
                <a:spLocks/>
              </p:cNvSpPr>
              <p:nvPr/>
            </p:nvSpPr>
            <p:spPr bwMode="auto">
              <a:xfrm>
                <a:off x="4281526" y="2494137"/>
                <a:ext cx="17184" cy="27800"/>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1" name="Freeform 1299">
                <a:extLst>
                  <a:ext uri="{FF2B5EF4-FFF2-40B4-BE49-F238E27FC236}">
                    <a16:creationId xmlns:a16="http://schemas.microsoft.com/office/drawing/2014/main" id="{CD186D28-C0D3-4AF7-B005-8BB512ACBA3B}"/>
                  </a:ext>
                </a:extLst>
              </p:cNvPr>
              <p:cNvSpPr>
                <a:spLocks/>
              </p:cNvSpPr>
              <p:nvPr/>
            </p:nvSpPr>
            <p:spPr bwMode="auto">
              <a:xfrm>
                <a:off x="4407544" y="2494137"/>
                <a:ext cx="16230" cy="27800"/>
              </a:xfrm>
              <a:custGeom>
                <a:avLst/>
                <a:gdLst>
                  <a:gd name="T0" fmla="*/ 17 w 17"/>
                  <a:gd name="T1" fmla="*/ 10 h 20"/>
                  <a:gd name="T2" fmla="*/ 17 w 17"/>
                  <a:gd name="T3" fmla="*/ 10 h 20"/>
                  <a:gd name="T4" fmla="*/ 17 w 17"/>
                  <a:gd name="T5" fmla="*/ 14 h 20"/>
                  <a:gd name="T6" fmla="*/ 15 w 17"/>
                  <a:gd name="T7" fmla="*/ 17 h 20"/>
                  <a:gd name="T8" fmla="*/ 12 w 17"/>
                  <a:gd name="T9" fmla="*/ 19 h 20"/>
                  <a:gd name="T10" fmla="*/ 9 w 17"/>
                  <a:gd name="T11" fmla="*/ 20 h 20"/>
                  <a:gd name="T12" fmla="*/ 9 w 17"/>
                  <a:gd name="T13" fmla="*/ 20 h 20"/>
                  <a:gd name="T14" fmla="*/ 5 w 17"/>
                  <a:gd name="T15" fmla="*/ 19 h 20"/>
                  <a:gd name="T16" fmla="*/ 2 w 17"/>
                  <a:gd name="T17" fmla="*/ 17 h 20"/>
                  <a:gd name="T18" fmla="*/ 0 w 17"/>
                  <a:gd name="T19" fmla="*/ 14 h 20"/>
                  <a:gd name="T20" fmla="*/ 0 w 17"/>
                  <a:gd name="T21" fmla="*/ 10 h 20"/>
                  <a:gd name="T22" fmla="*/ 0 w 17"/>
                  <a:gd name="T23" fmla="*/ 10 h 20"/>
                  <a:gd name="T24" fmla="*/ 0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7"/>
                    </a:lnTo>
                    <a:lnTo>
                      <a:pt x="12" y="19"/>
                    </a:lnTo>
                    <a:lnTo>
                      <a:pt x="9" y="20"/>
                    </a:lnTo>
                    <a:lnTo>
                      <a:pt x="9" y="20"/>
                    </a:lnTo>
                    <a:lnTo>
                      <a:pt x="5" y="19"/>
                    </a:lnTo>
                    <a:lnTo>
                      <a:pt x="2" y="17"/>
                    </a:lnTo>
                    <a:lnTo>
                      <a:pt x="0" y="14"/>
                    </a:lnTo>
                    <a:lnTo>
                      <a:pt x="0" y="10"/>
                    </a:lnTo>
                    <a:lnTo>
                      <a:pt x="0" y="10"/>
                    </a:lnTo>
                    <a:lnTo>
                      <a:pt x="0" y="6"/>
                    </a:lnTo>
                    <a:lnTo>
                      <a:pt x="2" y="4"/>
                    </a:lnTo>
                    <a:lnTo>
                      <a:pt x="5" y="1"/>
                    </a:lnTo>
                    <a:lnTo>
                      <a:pt x="9" y="0"/>
                    </a:lnTo>
                    <a:lnTo>
                      <a:pt x="9" y="0"/>
                    </a:lnTo>
                    <a:lnTo>
                      <a:pt x="12" y="1"/>
                    </a:lnTo>
                    <a:lnTo>
                      <a:pt x="15"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2" name="Freeform 1300">
                <a:extLst>
                  <a:ext uri="{FF2B5EF4-FFF2-40B4-BE49-F238E27FC236}">
                    <a16:creationId xmlns:a16="http://schemas.microsoft.com/office/drawing/2014/main" id="{592FC3CF-7A9A-4B7C-8F3E-786E75C9851F}"/>
                  </a:ext>
                </a:extLst>
              </p:cNvPr>
              <p:cNvSpPr>
                <a:spLocks/>
              </p:cNvSpPr>
              <p:nvPr/>
            </p:nvSpPr>
            <p:spPr bwMode="auto">
              <a:xfrm>
                <a:off x="4451458" y="2537226"/>
                <a:ext cx="17184" cy="27800"/>
              </a:xfrm>
              <a:custGeom>
                <a:avLst/>
                <a:gdLst>
                  <a:gd name="T0" fmla="*/ 18 w 18"/>
                  <a:gd name="T1" fmla="*/ 10 h 20"/>
                  <a:gd name="T2" fmla="*/ 18 w 18"/>
                  <a:gd name="T3" fmla="*/ 10 h 20"/>
                  <a:gd name="T4" fmla="*/ 17 w 18"/>
                  <a:gd name="T5" fmla="*/ 13 h 20"/>
                  <a:gd name="T6" fmla="*/ 14 w 18"/>
                  <a:gd name="T7" fmla="*/ 17 h 20"/>
                  <a:gd name="T8" fmla="*/ 12 w 18"/>
                  <a:gd name="T9" fmla="*/ 18 h 20"/>
                  <a:gd name="T10" fmla="*/ 8 w 18"/>
                  <a:gd name="T11" fmla="*/ 20 h 20"/>
                  <a:gd name="T12" fmla="*/ 8 w 18"/>
                  <a:gd name="T13" fmla="*/ 20 h 20"/>
                  <a:gd name="T14" fmla="*/ 6 w 18"/>
                  <a:gd name="T15" fmla="*/ 18 h 20"/>
                  <a:gd name="T16" fmla="*/ 2 w 18"/>
                  <a:gd name="T17" fmla="*/ 17 h 20"/>
                  <a:gd name="T18" fmla="*/ 1 w 18"/>
                  <a:gd name="T19" fmla="*/ 13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4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3"/>
                    </a:lnTo>
                    <a:lnTo>
                      <a:pt x="14" y="17"/>
                    </a:lnTo>
                    <a:lnTo>
                      <a:pt x="12" y="18"/>
                    </a:lnTo>
                    <a:lnTo>
                      <a:pt x="8" y="20"/>
                    </a:lnTo>
                    <a:lnTo>
                      <a:pt x="8" y="20"/>
                    </a:lnTo>
                    <a:lnTo>
                      <a:pt x="6" y="18"/>
                    </a:lnTo>
                    <a:lnTo>
                      <a:pt x="2" y="17"/>
                    </a:lnTo>
                    <a:lnTo>
                      <a:pt x="1" y="13"/>
                    </a:lnTo>
                    <a:lnTo>
                      <a:pt x="0" y="10"/>
                    </a:lnTo>
                    <a:lnTo>
                      <a:pt x="0" y="10"/>
                    </a:lnTo>
                    <a:lnTo>
                      <a:pt x="1" y="6"/>
                    </a:lnTo>
                    <a:lnTo>
                      <a:pt x="2" y="4"/>
                    </a:lnTo>
                    <a:lnTo>
                      <a:pt x="6" y="1"/>
                    </a:lnTo>
                    <a:lnTo>
                      <a:pt x="8" y="0"/>
                    </a:lnTo>
                    <a:lnTo>
                      <a:pt x="8" y="0"/>
                    </a:lnTo>
                    <a:lnTo>
                      <a:pt x="12" y="1"/>
                    </a:lnTo>
                    <a:lnTo>
                      <a:pt x="14"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3" name="Freeform 1301">
                <a:extLst>
                  <a:ext uri="{FF2B5EF4-FFF2-40B4-BE49-F238E27FC236}">
                    <a16:creationId xmlns:a16="http://schemas.microsoft.com/office/drawing/2014/main" id="{EF972649-FB91-424B-841F-3DC62A18A685}"/>
                  </a:ext>
                </a:extLst>
              </p:cNvPr>
              <p:cNvSpPr>
                <a:spLocks/>
              </p:cNvSpPr>
              <p:nvPr/>
            </p:nvSpPr>
            <p:spPr bwMode="auto">
              <a:xfrm>
                <a:off x="4453368" y="2537226"/>
                <a:ext cx="16230" cy="27800"/>
              </a:xfrm>
              <a:custGeom>
                <a:avLst/>
                <a:gdLst>
                  <a:gd name="T0" fmla="*/ 17 w 17"/>
                  <a:gd name="T1" fmla="*/ 10 h 20"/>
                  <a:gd name="T2" fmla="*/ 17 w 17"/>
                  <a:gd name="T3" fmla="*/ 10 h 20"/>
                  <a:gd name="T4" fmla="*/ 16 w 17"/>
                  <a:gd name="T5" fmla="*/ 13 h 20"/>
                  <a:gd name="T6" fmla="*/ 15 w 17"/>
                  <a:gd name="T7" fmla="*/ 17 h 20"/>
                  <a:gd name="T8" fmla="*/ 12 w 17"/>
                  <a:gd name="T9" fmla="*/ 18 h 20"/>
                  <a:gd name="T10" fmla="*/ 9 w 17"/>
                  <a:gd name="T11" fmla="*/ 20 h 20"/>
                  <a:gd name="T12" fmla="*/ 9 w 17"/>
                  <a:gd name="T13" fmla="*/ 20 h 20"/>
                  <a:gd name="T14" fmla="*/ 5 w 17"/>
                  <a:gd name="T15" fmla="*/ 18 h 20"/>
                  <a:gd name="T16" fmla="*/ 2 w 17"/>
                  <a:gd name="T17" fmla="*/ 17 h 20"/>
                  <a:gd name="T18" fmla="*/ 0 w 17"/>
                  <a:gd name="T19" fmla="*/ 13 h 20"/>
                  <a:gd name="T20" fmla="*/ 0 w 17"/>
                  <a:gd name="T21" fmla="*/ 10 h 20"/>
                  <a:gd name="T22" fmla="*/ 0 w 17"/>
                  <a:gd name="T23" fmla="*/ 10 h 20"/>
                  <a:gd name="T24" fmla="*/ 0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6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6" y="13"/>
                    </a:lnTo>
                    <a:lnTo>
                      <a:pt x="15" y="17"/>
                    </a:lnTo>
                    <a:lnTo>
                      <a:pt x="12" y="18"/>
                    </a:lnTo>
                    <a:lnTo>
                      <a:pt x="9" y="20"/>
                    </a:lnTo>
                    <a:lnTo>
                      <a:pt x="9" y="20"/>
                    </a:lnTo>
                    <a:lnTo>
                      <a:pt x="5" y="18"/>
                    </a:lnTo>
                    <a:lnTo>
                      <a:pt x="2" y="17"/>
                    </a:lnTo>
                    <a:lnTo>
                      <a:pt x="0" y="13"/>
                    </a:lnTo>
                    <a:lnTo>
                      <a:pt x="0" y="10"/>
                    </a:lnTo>
                    <a:lnTo>
                      <a:pt x="0" y="10"/>
                    </a:lnTo>
                    <a:lnTo>
                      <a:pt x="0" y="6"/>
                    </a:lnTo>
                    <a:lnTo>
                      <a:pt x="2" y="4"/>
                    </a:lnTo>
                    <a:lnTo>
                      <a:pt x="5" y="1"/>
                    </a:lnTo>
                    <a:lnTo>
                      <a:pt x="9" y="0"/>
                    </a:lnTo>
                    <a:lnTo>
                      <a:pt x="9" y="0"/>
                    </a:lnTo>
                    <a:lnTo>
                      <a:pt x="12" y="1"/>
                    </a:lnTo>
                    <a:lnTo>
                      <a:pt x="15" y="4"/>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4" name="Freeform 1302">
                <a:extLst>
                  <a:ext uri="{FF2B5EF4-FFF2-40B4-BE49-F238E27FC236}">
                    <a16:creationId xmlns:a16="http://schemas.microsoft.com/office/drawing/2014/main" id="{98CD087C-2C1F-4B50-B5BF-971D04FC013D}"/>
                  </a:ext>
                </a:extLst>
              </p:cNvPr>
              <p:cNvSpPr>
                <a:spLocks/>
              </p:cNvSpPr>
              <p:nvPr/>
            </p:nvSpPr>
            <p:spPr bwMode="auto">
              <a:xfrm>
                <a:off x="4474371" y="2633133"/>
                <a:ext cx="18139" cy="27800"/>
              </a:xfrm>
              <a:custGeom>
                <a:avLst/>
                <a:gdLst>
                  <a:gd name="T0" fmla="*/ 19 w 19"/>
                  <a:gd name="T1" fmla="*/ 10 h 20"/>
                  <a:gd name="T2" fmla="*/ 19 w 19"/>
                  <a:gd name="T3" fmla="*/ 10 h 20"/>
                  <a:gd name="T4" fmla="*/ 18 w 19"/>
                  <a:gd name="T5" fmla="*/ 14 h 20"/>
                  <a:gd name="T6" fmla="*/ 16 w 19"/>
                  <a:gd name="T7" fmla="*/ 17 h 20"/>
                  <a:gd name="T8" fmla="*/ 13 w 19"/>
                  <a:gd name="T9" fmla="*/ 19 h 20"/>
                  <a:gd name="T10" fmla="*/ 10 w 19"/>
                  <a:gd name="T11" fmla="*/ 20 h 20"/>
                  <a:gd name="T12" fmla="*/ 10 w 19"/>
                  <a:gd name="T13" fmla="*/ 20 h 20"/>
                  <a:gd name="T14" fmla="*/ 6 w 19"/>
                  <a:gd name="T15" fmla="*/ 19 h 20"/>
                  <a:gd name="T16" fmla="*/ 3 w 19"/>
                  <a:gd name="T17" fmla="*/ 17 h 20"/>
                  <a:gd name="T18" fmla="*/ 1 w 19"/>
                  <a:gd name="T19" fmla="*/ 14 h 20"/>
                  <a:gd name="T20" fmla="*/ 0 w 19"/>
                  <a:gd name="T21" fmla="*/ 10 h 20"/>
                  <a:gd name="T22" fmla="*/ 0 w 19"/>
                  <a:gd name="T23" fmla="*/ 10 h 20"/>
                  <a:gd name="T24" fmla="*/ 1 w 19"/>
                  <a:gd name="T25" fmla="*/ 6 h 20"/>
                  <a:gd name="T26" fmla="*/ 3 w 19"/>
                  <a:gd name="T27" fmla="*/ 4 h 20"/>
                  <a:gd name="T28" fmla="*/ 6 w 19"/>
                  <a:gd name="T29" fmla="*/ 1 h 20"/>
                  <a:gd name="T30" fmla="*/ 10 w 19"/>
                  <a:gd name="T31" fmla="*/ 0 h 20"/>
                  <a:gd name="T32" fmla="*/ 10 w 19"/>
                  <a:gd name="T33" fmla="*/ 0 h 20"/>
                  <a:gd name="T34" fmla="*/ 13 w 19"/>
                  <a:gd name="T35" fmla="*/ 1 h 20"/>
                  <a:gd name="T36" fmla="*/ 16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6" y="17"/>
                    </a:lnTo>
                    <a:lnTo>
                      <a:pt x="13" y="19"/>
                    </a:lnTo>
                    <a:lnTo>
                      <a:pt x="10" y="20"/>
                    </a:lnTo>
                    <a:lnTo>
                      <a:pt x="10" y="20"/>
                    </a:lnTo>
                    <a:lnTo>
                      <a:pt x="6" y="19"/>
                    </a:lnTo>
                    <a:lnTo>
                      <a:pt x="3" y="17"/>
                    </a:lnTo>
                    <a:lnTo>
                      <a:pt x="1" y="14"/>
                    </a:lnTo>
                    <a:lnTo>
                      <a:pt x="0" y="10"/>
                    </a:lnTo>
                    <a:lnTo>
                      <a:pt x="0" y="10"/>
                    </a:lnTo>
                    <a:lnTo>
                      <a:pt x="1" y="6"/>
                    </a:lnTo>
                    <a:lnTo>
                      <a:pt x="3" y="4"/>
                    </a:lnTo>
                    <a:lnTo>
                      <a:pt x="6" y="1"/>
                    </a:lnTo>
                    <a:lnTo>
                      <a:pt x="10" y="0"/>
                    </a:lnTo>
                    <a:lnTo>
                      <a:pt x="10" y="0"/>
                    </a:lnTo>
                    <a:lnTo>
                      <a:pt x="13" y="1"/>
                    </a:lnTo>
                    <a:lnTo>
                      <a:pt x="16"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5" name="Freeform 1303">
                <a:extLst>
                  <a:ext uri="{FF2B5EF4-FFF2-40B4-BE49-F238E27FC236}">
                    <a16:creationId xmlns:a16="http://schemas.microsoft.com/office/drawing/2014/main" id="{8E4172AB-60F7-4072-8634-FAD11B051777}"/>
                  </a:ext>
                </a:extLst>
              </p:cNvPr>
              <p:cNvSpPr>
                <a:spLocks/>
              </p:cNvSpPr>
              <p:nvPr/>
            </p:nvSpPr>
            <p:spPr bwMode="auto">
              <a:xfrm>
                <a:off x="4482008" y="2633133"/>
                <a:ext cx="17184" cy="27800"/>
              </a:xfrm>
              <a:custGeom>
                <a:avLst/>
                <a:gdLst>
                  <a:gd name="T0" fmla="*/ 18 w 18"/>
                  <a:gd name="T1" fmla="*/ 10 h 20"/>
                  <a:gd name="T2" fmla="*/ 18 w 18"/>
                  <a:gd name="T3" fmla="*/ 10 h 20"/>
                  <a:gd name="T4" fmla="*/ 17 w 18"/>
                  <a:gd name="T5" fmla="*/ 14 h 20"/>
                  <a:gd name="T6" fmla="*/ 14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4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4"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4"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6" name="Freeform 1304">
                <a:extLst>
                  <a:ext uri="{FF2B5EF4-FFF2-40B4-BE49-F238E27FC236}">
                    <a16:creationId xmlns:a16="http://schemas.microsoft.com/office/drawing/2014/main" id="{9C127ED9-587B-4BB6-B886-6DC0F1DCD9EF}"/>
                  </a:ext>
                </a:extLst>
              </p:cNvPr>
              <p:cNvSpPr>
                <a:spLocks/>
              </p:cNvSpPr>
              <p:nvPr/>
            </p:nvSpPr>
            <p:spPr bwMode="auto">
              <a:xfrm>
                <a:off x="4497283" y="2633133"/>
                <a:ext cx="16230" cy="27800"/>
              </a:xfrm>
              <a:custGeom>
                <a:avLst/>
                <a:gdLst>
                  <a:gd name="T0" fmla="*/ 17 w 17"/>
                  <a:gd name="T1" fmla="*/ 10 h 20"/>
                  <a:gd name="T2" fmla="*/ 17 w 17"/>
                  <a:gd name="T3" fmla="*/ 10 h 20"/>
                  <a:gd name="T4" fmla="*/ 17 w 17"/>
                  <a:gd name="T5" fmla="*/ 14 h 20"/>
                  <a:gd name="T6" fmla="*/ 14 w 17"/>
                  <a:gd name="T7" fmla="*/ 17 h 20"/>
                  <a:gd name="T8" fmla="*/ 12 w 17"/>
                  <a:gd name="T9" fmla="*/ 19 h 20"/>
                  <a:gd name="T10" fmla="*/ 8 w 17"/>
                  <a:gd name="T11" fmla="*/ 20 h 20"/>
                  <a:gd name="T12" fmla="*/ 8 w 17"/>
                  <a:gd name="T13" fmla="*/ 20 h 20"/>
                  <a:gd name="T14" fmla="*/ 5 w 17"/>
                  <a:gd name="T15" fmla="*/ 19 h 20"/>
                  <a:gd name="T16" fmla="*/ 2 w 17"/>
                  <a:gd name="T17" fmla="*/ 17 h 20"/>
                  <a:gd name="T18" fmla="*/ 1 w 17"/>
                  <a:gd name="T19" fmla="*/ 14 h 20"/>
                  <a:gd name="T20" fmla="*/ 0 w 17"/>
                  <a:gd name="T21" fmla="*/ 10 h 20"/>
                  <a:gd name="T22" fmla="*/ 0 w 17"/>
                  <a:gd name="T23" fmla="*/ 10 h 20"/>
                  <a:gd name="T24" fmla="*/ 1 w 17"/>
                  <a:gd name="T25" fmla="*/ 6 h 20"/>
                  <a:gd name="T26" fmla="*/ 2 w 17"/>
                  <a:gd name="T27" fmla="*/ 4 h 20"/>
                  <a:gd name="T28" fmla="*/ 5 w 17"/>
                  <a:gd name="T29" fmla="*/ 1 h 20"/>
                  <a:gd name="T30" fmla="*/ 8 w 17"/>
                  <a:gd name="T31" fmla="*/ 0 h 20"/>
                  <a:gd name="T32" fmla="*/ 8 w 17"/>
                  <a:gd name="T33" fmla="*/ 0 h 20"/>
                  <a:gd name="T34" fmla="*/ 12 w 17"/>
                  <a:gd name="T35" fmla="*/ 1 h 20"/>
                  <a:gd name="T36" fmla="*/ 14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4" y="17"/>
                    </a:lnTo>
                    <a:lnTo>
                      <a:pt x="12" y="19"/>
                    </a:lnTo>
                    <a:lnTo>
                      <a:pt x="8" y="20"/>
                    </a:lnTo>
                    <a:lnTo>
                      <a:pt x="8" y="20"/>
                    </a:lnTo>
                    <a:lnTo>
                      <a:pt x="5" y="19"/>
                    </a:lnTo>
                    <a:lnTo>
                      <a:pt x="2" y="17"/>
                    </a:lnTo>
                    <a:lnTo>
                      <a:pt x="1" y="14"/>
                    </a:lnTo>
                    <a:lnTo>
                      <a:pt x="0" y="10"/>
                    </a:lnTo>
                    <a:lnTo>
                      <a:pt x="0" y="10"/>
                    </a:lnTo>
                    <a:lnTo>
                      <a:pt x="1" y="6"/>
                    </a:lnTo>
                    <a:lnTo>
                      <a:pt x="2" y="4"/>
                    </a:lnTo>
                    <a:lnTo>
                      <a:pt x="5" y="1"/>
                    </a:lnTo>
                    <a:lnTo>
                      <a:pt x="8" y="0"/>
                    </a:lnTo>
                    <a:lnTo>
                      <a:pt x="8" y="0"/>
                    </a:lnTo>
                    <a:lnTo>
                      <a:pt x="12" y="1"/>
                    </a:lnTo>
                    <a:lnTo>
                      <a:pt x="14"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7" name="Freeform 1305">
                <a:extLst>
                  <a:ext uri="{FF2B5EF4-FFF2-40B4-BE49-F238E27FC236}">
                    <a16:creationId xmlns:a16="http://schemas.microsoft.com/office/drawing/2014/main" id="{748CF3EE-7715-4621-BD96-5D40ABBF882C}"/>
                  </a:ext>
                </a:extLst>
              </p:cNvPr>
              <p:cNvSpPr>
                <a:spLocks/>
              </p:cNvSpPr>
              <p:nvPr/>
            </p:nvSpPr>
            <p:spPr bwMode="auto">
              <a:xfrm>
                <a:off x="4520195" y="2633133"/>
                <a:ext cx="18139" cy="27800"/>
              </a:xfrm>
              <a:custGeom>
                <a:avLst/>
                <a:gdLst>
                  <a:gd name="T0" fmla="*/ 19 w 19"/>
                  <a:gd name="T1" fmla="*/ 10 h 20"/>
                  <a:gd name="T2" fmla="*/ 19 w 19"/>
                  <a:gd name="T3" fmla="*/ 10 h 20"/>
                  <a:gd name="T4" fmla="*/ 18 w 19"/>
                  <a:gd name="T5" fmla="*/ 14 h 20"/>
                  <a:gd name="T6" fmla="*/ 15 w 19"/>
                  <a:gd name="T7" fmla="*/ 17 h 20"/>
                  <a:gd name="T8" fmla="*/ 13 w 19"/>
                  <a:gd name="T9" fmla="*/ 19 h 20"/>
                  <a:gd name="T10" fmla="*/ 9 w 19"/>
                  <a:gd name="T11" fmla="*/ 20 h 20"/>
                  <a:gd name="T12" fmla="*/ 9 w 19"/>
                  <a:gd name="T13" fmla="*/ 20 h 20"/>
                  <a:gd name="T14" fmla="*/ 7 w 19"/>
                  <a:gd name="T15" fmla="*/ 19 h 20"/>
                  <a:gd name="T16" fmla="*/ 3 w 19"/>
                  <a:gd name="T17" fmla="*/ 17 h 20"/>
                  <a:gd name="T18" fmla="*/ 2 w 19"/>
                  <a:gd name="T19" fmla="*/ 14 h 20"/>
                  <a:gd name="T20" fmla="*/ 0 w 19"/>
                  <a:gd name="T21" fmla="*/ 10 h 20"/>
                  <a:gd name="T22" fmla="*/ 0 w 19"/>
                  <a:gd name="T23" fmla="*/ 10 h 20"/>
                  <a:gd name="T24" fmla="*/ 2 w 19"/>
                  <a:gd name="T25" fmla="*/ 6 h 20"/>
                  <a:gd name="T26" fmla="*/ 3 w 19"/>
                  <a:gd name="T27" fmla="*/ 4 h 20"/>
                  <a:gd name="T28" fmla="*/ 7 w 19"/>
                  <a:gd name="T29" fmla="*/ 1 h 20"/>
                  <a:gd name="T30" fmla="*/ 9 w 19"/>
                  <a:gd name="T31" fmla="*/ 0 h 20"/>
                  <a:gd name="T32" fmla="*/ 9 w 19"/>
                  <a:gd name="T33" fmla="*/ 0 h 20"/>
                  <a:gd name="T34" fmla="*/ 13 w 19"/>
                  <a:gd name="T35" fmla="*/ 1 h 20"/>
                  <a:gd name="T36" fmla="*/ 15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7"/>
                    </a:lnTo>
                    <a:lnTo>
                      <a:pt x="13" y="19"/>
                    </a:lnTo>
                    <a:lnTo>
                      <a:pt x="9" y="20"/>
                    </a:lnTo>
                    <a:lnTo>
                      <a:pt x="9" y="20"/>
                    </a:lnTo>
                    <a:lnTo>
                      <a:pt x="7" y="19"/>
                    </a:lnTo>
                    <a:lnTo>
                      <a:pt x="3" y="17"/>
                    </a:lnTo>
                    <a:lnTo>
                      <a:pt x="2" y="14"/>
                    </a:lnTo>
                    <a:lnTo>
                      <a:pt x="0" y="10"/>
                    </a:lnTo>
                    <a:lnTo>
                      <a:pt x="0" y="10"/>
                    </a:lnTo>
                    <a:lnTo>
                      <a:pt x="2" y="6"/>
                    </a:lnTo>
                    <a:lnTo>
                      <a:pt x="3" y="4"/>
                    </a:lnTo>
                    <a:lnTo>
                      <a:pt x="7" y="1"/>
                    </a:lnTo>
                    <a:lnTo>
                      <a:pt x="9" y="0"/>
                    </a:lnTo>
                    <a:lnTo>
                      <a:pt x="9" y="0"/>
                    </a:lnTo>
                    <a:lnTo>
                      <a:pt x="13" y="1"/>
                    </a:lnTo>
                    <a:lnTo>
                      <a:pt x="15"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8" name="Freeform 1306">
                <a:extLst>
                  <a:ext uri="{FF2B5EF4-FFF2-40B4-BE49-F238E27FC236}">
                    <a16:creationId xmlns:a16="http://schemas.microsoft.com/office/drawing/2014/main" id="{1E1CD86B-73D2-49AF-BC35-41FCAA1B60ED}"/>
                  </a:ext>
                </a:extLst>
              </p:cNvPr>
              <p:cNvSpPr>
                <a:spLocks/>
              </p:cNvSpPr>
              <p:nvPr/>
            </p:nvSpPr>
            <p:spPr bwMode="auto">
              <a:xfrm>
                <a:off x="4686310" y="2694291"/>
                <a:ext cx="18139" cy="27800"/>
              </a:xfrm>
              <a:custGeom>
                <a:avLst/>
                <a:gdLst>
                  <a:gd name="T0" fmla="*/ 19 w 19"/>
                  <a:gd name="T1" fmla="*/ 10 h 20"/>
                  <a:gd name="T2" fmla="*/ 19 w 19"/>
                  <a:gd name="T3" fmla="*/ 10 h 20"/>
                  <a:gd name="T4" fmla="*/ 18 w 19"/>
                  <a:gd name="T5" fmla="*/ 14 h 20"/>
                  <a:gd name="T6" fmla="*/ 16 w 19"/>
                  <a:gd name="T7" fmla="*/ 16 h 20"/>
                  <a:gd name="T8" fmla="*/ 13 w 19"/>
                  <a:gd name="T9" fmla="*/ 19 h 20"/>
                  <a:gd name="T10" fmla="*/ 9 w 19"/>
                  <a:gd name="T11" fmla="*/ 20 h 20"/>
                  <a:gd name="T12" fmla="*/ 9 w 19"/>
                  <a:gd name="T13" fmla="*/ 20 h 20"/>
                  <a:gd name="T14" fmla="*/ 7 w 19"/>
                  <a:gd name="T15" fmla="*/ 19 h 20"/>
                  <a:gd name="T16" fmla="*/ 3 w 19"/>
                  <a:gd name="T17" fmla="*/ 16 h 20"/>
                  <a:gd name="T18" fmla="*/ 2 w 19"/>
                  <a:gd name="T19" fmla="*/ 14 h 20"/>
                  <a:gd name="T20" fmla="*/ 0 w 19"/>
                  <a:gd name="T21" fmla="*/ 10 h 20"/>
                  <a:gd name="T22" fmla="*/ 0 w 19"/>
                  <a:gd name="T23" fmla="*/ 10 h 20"/>
                  <a:gd name="T24" fmla="*/ 2 w 19"/>
                  <a:gd name="T25" fmla="*/ 7 h 20"/>
                  <a:gd name="T26" fmla="*/ 3 w 19"/>
                  <a:gd name="T27" fmla="*/ 3 h 20"/>
                  <a:gd name="T28" fmla="*/ 7 w 19"/>
                  <a:gd name="T29" fmla="*/ 2 h 20"/>
                  <a:gd name="T30" fmla="*/ 9 w 19"/>
                  <a:gd name="T31" fmla="*/ 0 h 20"/>
                  <a:gd name="T32" fmla="*/ 9 w 19"/>
                  <a:gd name="T33" fmla="*/ 0 h 20"/>
                  <a:gd name="T34" fmla="*/ 13 w 19"/>
                  <a:gd name="T35" fmla="*/ 2 h 20"/>
                  <a:gd name="T36" fmla="*/ 16 w 19"/>
                  <a:gd name="T37" fmla="*/ 3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6" y="16"/>
                    </a:lnTo>
                    <a:lnTo>
                      <a:pt x="13" y="19"/>
                    </a:lnTo>
                    <a:lnTo>
                      <a:pt x="9" y="20"/>
                    </a:lnTo>
                    <a:lnTo>
                      <a:pt x="9" y="20"/>
                    </a:lnTo>
                    <a:lnTo>
                      <a:pt x="7" y="19"/>
                    </a:lnTo>
                    <a:lnTo>
                      <a:pt x="3" y="16"/>
                    </a:lnTo>
                    <a:lnTo>
                      <a:pt x="2" y="14"/>
                    </a:lnTo>
                    <a:lnTo>
                      <a:pt x="0" y="10"/>
                    </a:lnTo>
                    <a:lnTo>
                      <a:pt x="0" y="10"/>
                    </a:lnTo>
                    <a:lnTo>
                      <a:pt x="2" y="7"/>
                    </a:lnTo>
                    <a:lnTo>
                      <a:pt x="3" y="3"/>
                    </a:lnTo>
                    <a:lnTo>
                      <a:pt x="7" y="2"/>
                    </a:lnTo>
                    <a:lnTo>
                      <a:pt x="9" y="0"/>
                    </a:lnTo>
                    <a:lnTo>
                      <a:pt x="9" y="0"/>
                    </a:lnTo>
                    <a:lnTo>
                      <a:pt x="13" y="2"/>
                    </a:lnTo>
                    <a:lnTo>
                      <a:pt x="16" y="3"/>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89" name="Freeform 1307">
                <a:extLst>
                  <a:ext uri="{FF2B5EF4-FFF2-40B4-BE49-F238E27FC236}">
                    <a16:creationId xmlns:a16="http://schemas.microsoft.com/office/drawing/2014/main" id="{E18B52A1-A570-40B7-A860-0817E189DDC6}"/>
                  </a:ext>
                </a:extLst>
              </p:cNvPr>
              <p:cNvSpPr>
                <a:spLocks/>
              </p:cNvSpPr>
              <p:nvPr/>
            </p:nvSpPr>
            <p:spPr bwMode="auto">
              <a:xfrm>
                <a:off x="4705403" y="2694291"/>
                <a:ext cx="16230" cy="27800"/>
              </a:xfrm>
              <a:custGeom>
                <a:avLst/>
                <a:gdLst>
                  <a:gd name="T0" fmla="*/ 17 w 17"/>
                  <a:gd name="T1" fmla="*/ 10 h 20"/>
                  <a:gd name="T2" fmla="*/ 17 w 17"/>
                  <a:gd name="T3" fmla="*/ 10 h 20"/>
                  <a:gd name="T4" fmla="*/ 17 w 17"/>
                  <a:gd name="T5" fmla="*/ 14 h 20"/>
                  <a:gd name="T6" fmla="*/ 15 w 17"/>
                  <a:gd name="T7" fmla="*/ 16 h 20"/>
                  <a:gd name="T8" fmla="*/ 12 w 17"/>
                  <a:gd name="T9" fmla="*/ 19 h 20"/>
                  <a:gd name="T10" fmla="*/ 9 w 17"/>
                  <a:gd name="T11" fmla="*/ 20 h 20"/>
                  <a:gd name="T12" fmla="*/ 9 w 17"/>
                  <a:gd name="T13" fmla="*/ 20 h 20"/>
                  <a:gd name="T14" fmla="*/ 5 w 17"/>
                  <a:gd name="T15" fmla="*/ 19 h 20"/>
                  <a:gd name="T16" fmla="*/ 3 w 17"/>
                  <a:gd name="T17" fmla="*/ 16 h 20"/>
                  <a:gd name="T18" fmla="*/ 1 w 17"/>
                  <a:gd name="T19" fmla="*/ 14 h 20"/>
                  <a:gd name="T20" fmla="*/ 0 w 17"/>
                  <a:gd name="T21" fmla="*/ 10 h 20"/>
                  <a:gd name="T22" fmla="*/ 0 w 17"/>
                  <a:gd name="T23" fmla="*/ 10 h 20"/>
                  <a:gd name="T24" fmla="*/ 1 w 17"/>
                  <a:gd name="T25" fmla="*/ 7 h 20"/>
                  <a:gd name="T26" fmla="*/ 3 w 17"/>
                  <a:gd name="T27" fmla="*/ 3 h 20"/>
                  <a:gd name="T28" fmla="*/ 5 w 17"/>
                  <a:gd name="T29" fmla="*/ 2 h 20"/>
                  <a:gd name="T30" fmla="*/ 9 w 17"/>
                  <a:gd name="T31" fmla="*/ 0 h 20"/>
                  <a:gd name="T32" fmla="*/ 9 w 17"/>
                  <a:gd name="T33" fmla="*/ 0 h 20"/>
                  <a:gd name="T34" fmla="*/ 12 w 17"/>
                  <a:gd name="T35" fmla="*/ 2 h 20"/>
                  <a:gd name="T36" fmla="*/ 15 w 17"/>
                  <a:gd name="T37" fmla="*/ 3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6"/>
                    </a:lnTo>
                    <a:lnTo>
                      <a:pt x="12" y="19"/>
                    </a:lnTo>
                    <a:lnTo>
                      <a:pt x="9" y="20"/>
                    </a:lnTo>
                    <a:lnTo>
                      <a:pt x="9" y="20"/>
                    </a:lnTo>
                    <a:lnTo>
                      <a:pt x="5" y="19"/>
                    </a:lnTo>
                    <a:lnTo>
                      <a:pt x="3" y="16"/>
                    </a:lnTo>
                    <a:lnTo>
                      <a:pt x="1" y="14"/>
                    </a:lnTo>
                    <a:lnTo>
                      <a:pt x="0" y="10"/>
                    </a:lnTo>
                    <a:lnTo>
                      <a:pt x="0" y="10"/>
                    </a:lnTo>
                    <a:lnTo>
                      <a:pt x="1" y="7"/>
                    </a:lnTo>
                    <a:lnTo>
                      <a:pt x="3" y="3"/>
                    </a:lnTo>
                    <a:lnTo>
                      <a:pt x="5" y="2"/>
                    </a:lnTo>
                    <a:lnTo>
                      <a:pt x="9" y="0"/>
                    </a:lnTo>
                    <a:lnTo>
                      <a:pt x="9" y="0"/>
                    </a:lnTo>
                    <a:lnTo>
                      <a:pt x="12" y="2"/>
                    </a:lnTo>
                    <a:lnTo>
                      <a:pt x="15" y="3"/>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0" name="Freeform 1308">
                <a:extLst>
                  <a:ext uri="{FF2B5EF4-FFF2-40B4-BE49-F238E27FC236}">
                    <a16:creationId xmlns:a16="http://schemas.microsoft.com/office/drawing/2014/main" id="{479EFE6C-6689-4D20-A1F4-1B046CB4438A}"/>
                  </a:ext>
                </a:extLst>
              </p:cNvPr>
              <p:cNvSpPr>
                <a:spLocks/>
              </p:cNvSpPr>
              <p:nvPr/>
            </p:nvSpPr>
            <p:spPr bwMode="auto">
              <a:xfrm>
                <a:off x="4710176" y="2694291"/>
                <a:ext cx="18139" cy="27800"/>
              </a:xfrm>
              <a:custGeom>
                <a:avLst/>
                <a:gdLst>
                  <a:gd name="T0" fmla="*/ 19 w 19"/>
                  <a:gd name="T1" fmla="*/ 10 h 20"/>
                  <a:gd name="T2" fmla="*/ 19 w 19"/>
                  <a:gd name="T3" fmla="*/ 10 h 20"/>
                  <a:gd name="T4" fmla="*/ 17 w 19"/>
                  <a:gd name="T5" fmla="*/ 14 h 20"/>
                  <a:gd name="T6" fmla="*/ 16 w 19"/>
                  <a:gd name="T7" fmla="*/ 16 h 20"/>
                  <a:gd name="T8" fmla="*/ 12 w 19"/>
                  <a:gd name="T9" fmla="*/ 19 h 20"/>
                  <a:gd name="T10" fmla="*/ 10 w 19"/>
                  <a:gd name="T11" fmla="*/ 20 h 20"/>
                  <a:gd name="T12" fmla="*/ 10 w 19"/>
                  <a:gd name="T13" fmla="*/ 20 h 20"/>
                  <a:gd name="T14" fmla="*/ 6 w 19"/>
                  <a:gd name="T15" fmla="*/ 19 h 20"/>
                  <a:gd name="T16" fmla="*/ 4 w 19"/>
                  <a:gd name="T17" fmla="*/ 16 h 20"/>
                  <a:gd name="T18" fmla="*/ 1 w 19"/>
                  <a:gd name="T19" fmla="*/ 14 h 20"/>
                  <a:gd name="T20" fmla="*/ 0 w 19"/>
                  <a:gd name="T21" fmla="*/ 10 h 20"/>
                  <a:gd name="T22" fmla="*/ 0 w 19"/>
                  <a:gd name="T23" fmla="*/ 10 h 20"/>
                  <a:gd name="T24" fmla="*/ 1 w 19"/>
                  <a:gd name="T25" fmla="*/ 7 h 20"/>
                  <a:gd name="T26" fmla="*/ 4 w 19"/>
                  <a:gd name="T27" fmla="*/ 3 h 20"/>
                  <a:gd name="T28" fmla="*/ 6 w 19"/>
                  <a:gd name="T29" fmla="*/ 2 h 20"/>
                  <a:gd name="T30" fmla="*/ 10 w 19"/>
                  <a:gd name="T31" fmla="*/ 0 h 20"/>
                  <a:gd name="T32" fmla="*/ 10 w 19"/>
                  <a:gd name="T33" fmla="*/ 0 h 20"/>
                  <a:gd name="T34" fmla="*/ 12 w 19"/>
                  <a:gd name="T35" fmla="*/ 2 h 20"/>
                  <a:gd name="T36" fmla="*/ 16 w 19"/>
                  <a:gd name="T37" fmla="*/ 3 h 20"/>
                  <a:gd name="T38" fmla="*/ 17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6" y="16"/>
                    </a:lnTo>
                    <a:lnTo>
                      <a:pt x="12" y="19"/>
                    </a:lnTo>
                    <a:lnTo>
                      <a:pt x="10" y="20"/>
                    </a:lnTo>
                    <a:lnTo>
                      <a:pt x="10" y="20"/>
                    </a:lnTo>
                    <a:lnTo>
                      <a:pt x="6" y="19"/>
                    </a:lnTo>
                    <a:lnTo>
                      <a:pt x="4" y="16"/>
                    </a:lnTo>
                    <a:lnTo>
                      <a:pt x="1" y="14"/>
                    </a:lnTo>
                    <a:lnTo>
                      <a:pt x="0" y="10"/>
                    </a:lnTo>
                    <a:lnTo>
                      <a:pt x="0" y="10"/>
                    </a:lnTo>
                    <a:lnTo>
                      <a:pt x="1" y="7"/>
                    </a:lnTo>
                    <a:lnTo>
                      <a:pt x="4" y="3"/>
                    </a:lnTo>
                    <a:lnTo>
                      <a:pt x="6" y="2"/>
                    </a:lnTo>
                    <a:lnTo>
                      <a:pt x="10" y="0"/>
                    </a:lnTo>
                    <a:lnTo>
                      <a:pt x="10" y="0"/>
                    </a:lnTo>
                    <a:lnTo>
                      <a:pt x="12" y="2"/>
                    </a:lnTo>
                    <a:lnTo>
                      <a:pt x="16" y="3"/>
                    </a:lnTo>
                    <a:lnTo>
                      <a:pt x="17"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1" name="Freeform 1309">
                <a:extLst>
                  <a:ext uri="{FF2B5EF4-FFF2-40B4-BE49-F238E27FC236}">
                    <a16:creationId xmlns:a16="http://schemas.microsoft.com/office/drawing/2014/main" id="{677AA75C-752A-4DF7-A0EA-52703C805445}"/>
                  </a:ext>
                </a:extLst>
              </p:cNvPr>
              <p:cNvSpPr>
                <a:spLocks/>
              </p:cNvSpPr>
              <p:nvPr/>
            </p:nvSpPr>
            <p:spPr bwMode="auto">
              <a:xfrm>
                <a:off x="4713994" y="2694291"/>
                <a:ext cx="17184" cy="27800"/>
              </a:xfrm>
              <a:custGeom>
                <a:avLst/>
                <a:gdLst>
                  <a:gd name="T0" fmla="*/ 18 w 18"/>
                  <a:gd name="T1" fmla="*/ 10 h 20"/>
                  <a:gd name="T2" fmla="*/ 18 w 18"/>
                  <a:gd name="T3" fmla="*/ 10 h 20"/>
                  <a:gd name="T4" fmla="*/ 17 w 18"/>
                  <a:gd name="T5" fmla="*/ 14 h 20"/>
                  <a:gd name="T6" fmla="*/ 16 w 18"/>
                  <a:gd name="T7" fmla="*/ 16 h 20"/>
                  <a:gd name="T8" fmla="*/ 12 w 18"/>
                  <a:gd name="T9" fmla="*/ 19 h 20"/>
                  <a:gd name="T10" fmla="*/ 8 w 18"/>
                  <a:gd name="T11" fmla="*/ 20 h 20"/>
                  <a:gd name="T12" fmla="*/ 8 w 18"/>
                  <a:gd name="T13" fmla="*/ 20 h 20"/>
                  <a:gd name="T14" fmla="*/ 6 w 18"/>
                  <a:gd name="T15" fmla="*/ 19 h 20"/>
                  <a:gd name="T16" fmla="*/ 2 w 18"/>
                  <a:gd name="T17" fmla="*/ 16 h 20"/>
                  <a:gd name="T18" fmla="*/ 1 w 18"/>
                  <a:gd name="T19" fmla="*/ 14 h 20"/>
                  <a:gd name="T20" fmla="*/ 0 w 18"/>
                  <a:gd name="T21" fmla="*/ 10 h 20"/>
                  <a:gd name="T22" fmla="*/ 0 w 18"/>
                  <a:gd name="T23" fmla="*/ 10 h 20"/>
                  <a:gd name="T24" fmla="*/ 1 w 18"/>
                  <a:gd name="T25" fmla="*/ 7 h 20"/>
                  <a:gd name="T26" fmla="*/ 2 w 18"/>
                  <a:gd name="T27" fmla="*/ 3 h 20"/>
                  <a:gd name="T28" fmla="*/ 6 w 18"/>
                  <a:gd name="T29" fmla="*/ 2 h 20"/>
                  <a:gd name="T30" fmla="*/ 8 w 18"/>
                  <a:gd name="T31" fmla="*/ 0 h 20"/>
                  <a:gd name="T32" fmla="*/ 8 w 18"/>
                  <a:gd name="T33" fmla="*/ 0 h 20"/>
                  <a:gd name="T34" fmla="*/ 12 w 18"/>
                  <a:gd name="T35" fmla="*/ 2 h 20"/>
                  <a:gd name="T36" fmla="*/ 16 w 18"/>
                  <a:gd name="T37" fmla="*/ 3 h 20"/>
                  <a:gd name="T38" fmla="*/ 17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6"/>
                    </a:lnTo>
                    <a:lnTo>
                      <a:pt x="12" y="19"/>
                    </a:lnTo>
                    <a:lnTo>
                      <a:pt x="8" y="20"/>
                    </a:lnTo>
                    <a:lnTo>
                      <a:pt x="8" y="20"/>
                    </a:lnTo>
                    <a:lnTo>
                      <a:pt x="6" y="19"/>
                    </a:lnTo>
                    <a:lnTo>
                      <a:pt x="2" y="16"/>
                    </a:lnTo>
                    <a:lnTo>
                      <a:pt x="1" y="14"/>
                    </a:lnTo>
                    <a:lnTo>
                      <a:pt x="0" y="10"/>
                    </a:lnTo>
                    <a:lnTo>
                      <a:pt x="0" y="10"/>
                    </a:lnTo>
                    <a:lnTo>
                      <a:pt x="1" y="7"/>
                    </a:lnTo>
                    <a:lnTo>
                      <a:pt x="2" y="3"/>
                    </a:lnTo>
                    <a:lnTo>
                      <a:pt x="6" y="2"/>
                    </a:lnTo>
                    <a:lnTo>
                      <a:pt x="8" y="0"/>
                    </a:lnTo>
                    <a:lnTo>
                      <a:pt x="8" y="0"/>
                    </a:lnTo>
                    <a:lnTo>
                      <a:pt x="12" y="2"/>
                    </a:lnTo>
                    <a:lnTo>
                      <a:pt x="16" y="3"/>
                    </a:lnTo>
                    <a:lnTo>
                      <a:pt x="17"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2" name="Freeform 1310">
                <a:extLst>
                  <a:ext uri="{FF2B5EF4-FFF2-40B4-BE49-F238E27FC236}">
                    <a16:creationId xmlns:a16="http://schemas.microsoft.com/office/drawing/2014/main" id="{95479F35-D23E-4E16-956A-02D51C30BF54}"/>
                  </a:ext>
                </a:extLst>
              </p:cNvPr>
              <p:cNvSpPr>
                <a:spLocks/>
              </p:cNvSpPr>
              <p:nvPr/>
            </p:nvSpPr>
            <p:spPr bwMode="auto">
              <a:xfrm>
                <a:off x="4716858" y="2694291"/>
                <a:ext cx="18139" cy="27800"/>
              </a:xfrm>
              <a:custGeom>
                <a:avLst/>
                <a:gdLst>
                  <a:gd name="T0" fmla="*/ 19 w 19"/>
                  <a:gd name="T1" fmla="*/ 10 h 20"/>
                  <a:gd name="T2" fmla="*/ 19 w 19"/>
                  <a:gd name="T3" fmla="*/ 10 h 20"/>
                  <a:gd name="T4" fmla="*/ 18 w 19"/>
                  <a:gd name="T5" fmla="*/ 14 h 20"/>
                  <a:gd name="T6" fmla="*/ 15 w 19"/>
                  <a:gd name="T7" fmla="*/ 16 h 20"/>
                  <a:gd name="T8" fmla="*/ 13 w 19"/>
                  <a:gd name="T9" fmla="*/ 19 h 20"/>
                  <a:gd name="T10" fmla="*/ 9 w 19"/>
                  <a:gd name="T11" fmla="*/ 20 h 20"/>
                  <a:gd name="T12" fmla="*/ 9 w 19"/>
                  <a:gd name="T13" fmla="*/ 20 h 20"/>
                  <a:gd name="T14" fmla="*/ 7 w 19"/>
                  <a:gd name="T15" fmla="*/ 19 h 20"/>
                  <a:gd name="T16" fmla="*/ 3 w 19"/>
                  <a:gd name="T17" fmla="*/ 16 h 20"/>
                  <a:gd name="T18" fmla="*/ 2 w 19"/>
                  <a:gd name="T19" fmla="*/ 14 h 20"/>
                  <a:gd name="T20" fmla="*/ 0 w 19"/>
                  <a:gd name="T21" fmla="*/ 10 h 20"/>
                  <a:gd name="T22" fmla="*/ 0 w 19"/>
                  <a:gd name="T23" fmla="*/ 10 h 20"/>
                  <a:gd name="T24" fmla="*/ 2 w 19"/>
                  <a:gd name="T25" fmla="*/ 7 h 20"/>
                  <a:gd name="T26" fmla="*/ 3 w 19"/>
                  <a:gd name="T27" fmla="*/ 3 h 20"/>
                  <a:gd name="T28" fmla="*/ 7 w 19"/>
                  <a:gd name="T29" fmla="*/ 2 h 20"/>
                  <a:gd name="T30" fmla="*/ 9 w 19"/>
                  <a:gd name="T31" fmla="*/ 0 h 20"/>
                  <a:gd name="T32" fmla="*/ 9 w 19"/>
                  <a:gd name="T33" fmla="*/ 0 h 20"/>
                  <a:gd name="T34" fmla="*/ 13 w 19"/>
                  <a:gd name="T35" fmla="*/ 2 h 20"/>
                  <a:gd name="T36" fmla="*/ 15 w 19"/>
                  <a:gd name="T37" fmla="*/ 3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6"/>
                    </a:lnTo>
                    <a:lnTo>
                      <a:pt x="13" y="19"/>
                    </a:lnTo>
                    <a:lnTo>
                      <a:pt x="9" y="20"/>
                    </a:lnTo>
                    <a:lnTo>
                      <a:pt x="9" y="20"/>
                    </a:lnTo>
                    <a:lnTo>
                      <a:pt x="7" y="19"/>
                    </a:lnTo>
                    <a:lnTo>
                      <a:pt x="3" y="16"/>
                    </a:lnTo>
                    <a:lnTo>
                      <a:pt x="2" y="14"/>
                    </a:lnTo>
                    <a:lnTo>
                      <a:pt x="0" y="10"/>
                    </a:lnTo>
                    <a:lnTo>
                      <a:pt x="0" y="10"/>
                    </a:lnTo>
                    <a:lnTo>
                      <a:pt x="2" y="7"/>
                    </a:lnTo>
                    <a:lnTo>
                      <a:pt x="3" y="3"/>
                    </a:lnTo>
                    <a:lnTo>
                      <a:pt x="7" y="2"/>
                    </a:lnTo>
                    <a:lnTo>
                      <a:pt x="9" y="0"/>
                    </a:lnTo>
                    <a:lnTo>
                      <a:pt x="9" y="0"/>
                    </a:lnTo>
                    <a:lnTo>
                      <a:pt x="13" y="2"/>
                    </a:lnTo>
                    <a:lnTo>
                      <a:pt x="15" y="3"/>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3" name="Freeform 1311">
                <a:extLst>
                  <a:ext uri="{FF2B5EF4-FFF2-40B4-BE49-F238E27FC236}">
                    <a16:creationId xmlns:a16="http://schemas.microsoft.com/office/drawing/2014/main" id="{8AEC0412-B92A-45DE-BCBD-E4B3D0419B61}"/>
                  </a:ext>
                </a:extLst>
              </p:cNvPr>
              <p:cNvSpPr>
                <a:spLocks/>
              </p:cNvSpPr>
              <p:nvPr/>
            </p:nvSpPr>
            <p:spPr bwMode="auto">
              <a:xfrm>
                <a:off x="4971757" y="2694291"/>
                <a:ext cx="16230" cy="27800"/>
              </a:xfrm>
              <a:custGeom>
                <a:avLst/>
                <a:gdLst>
                  <a:gd name="T0" fmla="*/ 17 w 17"/>
                  <a:gd name="T1" fmla="*/ 10 h 20"/>
                  <a:gd name="T2" fmla="*/ 17 w 17"/>
                  <a:gd name="T3" fmla="*/ 10 h 20"/>
                  <a:gd name="T4" fmla="*/ 17 w 17"/>
                  <a:gd name="T5" fmla="*/ 14 h 20"/>
                  <a:gd name="T6" fmla="*/ 15 w 17"/>
                  <a:gd name="T7" fmla="*/ 16 h 20"/>
                  <a:gd name="T8" fmla="*/ 12 w 17"/>
                  <a:gd name="T9" fmla="*/ 19 h 20"/>
                  <a:gd name="T10" fmla="*/ 9 w 17"/>
                  <a:gd name="T11" fmla="*/ 20 h 20"/>
                  <a:gd name="T12" fmla="*/ 9 w 17"/>
                  <a:gd name="T13" fmla="*/ 20 h 20"/>
                  <a:gd name="T14" fmla="*/ 5 w 17"/>
                  <a:gd name="T15" fmla="*/ 19 h 20"/>
                  <a:gd name="T16" fmla="*/ 2 w 17"/>
                  <a:gd name="T17" fmla="*/ 16 h 20"/>
                  <a:gd name="T18" fmla="*/ 1 w 17"/>
                  <a:gd name="T19" fmla="*/ 14 h 20"/>
                  <a:gd name="T20" fmla="*/ 0 w 17"/>
                  <a:gd name="T21" fmla="*/ 10 h 20"/>
                  <a:gd name="T22" fmla="*/ 0 w 17"/>
                  <a:gd name="T23" fmla="*/ 10 h 20"/>
                  <a:gd name="T24" fmla="*/ 1 w 17"/>
                  <a:gd name="T25" fmla="*/ 7 h 20"/>
                  <a:gd name="T26" fmla="*/ 2 w 17"/>
                  <a:gd name="T27" fmla="*/ 3 h 20"/>
                  <a:gd name="T28" fmla="*/ 5 w 17"/>
                  <a:gd name="T29" fmla="*/ 2 h 20"/>
                  <a:gd name="T30" fmla="*/ 9 w 17"/>
                  <a:gd name="T31" fmla="*/ 0 h 20"/>
                  <a:gd name="T32" fmla="*/ 9 w 17"/>
                  <a:gd name="T33" fmla="*/ 0 h 20"/>
                  <a:gd name="T34" fmla="*/ 12 w 17"/>
                  <a:gd name="T35" fmla="*/ 2 h 20"/>
                  <a:gd name="T36" fmla="*/ 15 w 17"/>
                  <a:gd name="T37" fmla="*/ 3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6"/>
                    </a:lnTo>
                    <a:lnTo>
                      <a:pt x="12" y="19"/>
                    </a:lnTo>
                    <a:lnTo>
                      <a:pt x="9" y="20"/>
                    </a:lnTo>
                    <a:lnTo>
                      <a:pt x="9" y="20"/>
                    </a:lnTo>
                    <a:lnTo>
                      <a:pt x="5" y="19"/>
                    </a:lnTo>
                    <a:lnTo>
                      <a:pt x="2" y="16"/>
                    </a:lnTo>
                    <a:lnTo>
                      <a:pt x="1" y="14"/>
                    </a:lnTo>
                    <a:lnTo>
                      <a:pt x="0" y="10"/>
                    </a:lnTo>
                    <a:lnTo>
                      <a:pt x="0" y="10"/>
                    </a:lnTo>
                    <a:lnTo>
                      <a:pt x="1" y="7"/>
                    </a:lnTo>
                    <a:lnTo>
                      <a:pt x="2" y="3"/>
                    </a:lnTo>
                    <a:lnTo>
                      <a:pt x="5" y="2"/>
                    </a:lnTo>
                    <a:lnTo>
                      <a:pt x="9" y="0"/>
                    </a:lnTo>
                    <a:lnTo>
                      <a:pt x="9" y="0"/>
                    </a:lnTo>
                    <a:lnTo>
                      <a:pt x="12" y="2"/>
                    </a:lnTo>
                    <a:lnTo>
                      <a:pt x="15" y="3"/>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4" name="Freeform 1312">
                <a:extLst>
                  <a:ext uri="{FF2B5EF4-FFF2-40B4-BE49-F238E27FC236}">
                    <a16:creationId xmlns:a16="http://schemas.microsoft.com/office/drawing/2014/main" id="{A4732165-B0F4-4868-8204-410AA4BF9E68}"/>
                  </a:ext>
                </a:extLst>
              </p:cNvPr>
              <p:cNvSpPr>
                <a:spLocks/>
              </p:cNvSpPr>
              <p:nvPr/>
            </p:nvSpPr>
            <p:spPr bwMode="auto">
              <a:xfrm>
                <a:off x="5109231" y="2817997"/>
                <a:ext cx="17184" cy="26409"/>
              </a:xfrm>
              <a:custGeom>
                <a:avLst/>
                <a:gdLst>
                  <a:gd name="T0" fmla="*/ 18 w 18"/>
                  <a:gd name="T1" fmla="*/ 10 h 19"/>
                  <a:gd name="T2" fmla="*/ 18 w 18"/>
                  <a:gd name="T3" fmla="*/ 10 h 19"/>
                  <a:gd name="T4" fmla="*/ 16 w 18"/>
                  <a:gd name="T5" fmla="*/ 14 h 19"/>
                  <a:gd name="T6" fmla="*/ 15 w 18"/>
                  <a:gd name="T7" fmla="*/ 16 h 19"/>
                  <a:gd name="T8" fmla="*/ 13 w 18"/>
                  <a:gd name="T9" fmla="*/ 19 h 19"/>
                  <a:gd name="T10" fmla="*/ 9 w 18"/>
                  <a:gd name="T11" fmla="*/ 19 h 19"/>
                  <a:gd name="T12" fmla="*/ 9 w 18"/>
                  <a:gd name="T13" fmla="*/ 19 h 19"/>
                  <a:gd name="T14" fmla="*/ 5 w 18"/>
                  <a:gd name="T15" fmla="*/ 19 h 19"/>
                  <a:gd name="T16" fmla="*/ 3 w 18"/>
                  <a:gd name="T17" fmla="*/ 16 h 19"/>
                  <a:gd name="T18" fmla="*/ 0 w 18"/>
                  <a:gd name="T19" fmla="*/ 14 h 19"/>
                  <a:gd name="T20" fmla="*/ 0 w 18"/>
                  <a:gd name="T21" fmla="*/ 10 h 19"/>
                  <a:gd name="T22" fmla="*/ 0 w 18"/>
                  <a:gd name="T23" fmla="*/ 10 h 19"/>
                  <a:gd name="T24" fmla="*/ 0 w 18"/>
                  <a:gd name="T25" fmla="*/ 6 h 19"/>
                  <a:gd name="T26" fmla="*/ 3 w 18"/>
                  <a:gd name="T27" fmla="*/ 3 h 19"/>
                  <a:gd name="T28" fmla="*/ 5 w 18"/>
                  <a:gd name="T29" fmla="*/ 0 h 19"/>
                  <a:gd name="T30" fmla="*/ 9 w 18"/>
                  <a:gd name="T31" fmla="*/ 0 h 19"/>
                  <a:gd name="T32" fmla="*/ 9 w 18"/>
                  <a:gd name="T33" fmla="*/ 0 h 19"/>
                  <a:gd name="T34" fmla="*/ 13 w 18"/>
                  <a:gd name="T35" fmla="*/ 0 h 19"/>
                  <a:gd name="T36" fmla="*/ 15 w 18"/>
                  <a:gd name="T37" fmla="*/ 3 h 19"/>
                  <a:gd name="T38" fmla="*/ 16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6" y="14"/>
                    </a:lnTo>
                    <a:lnTo>
                      <a:pt x="15" y="16"/>
                    </a:lnTo>
                    <a:lnTo>
                      <a:pt x="13" y="19"/>
                    </a:lnTo>
                    <a:lnTo>
                      <a:pt x="9" y="19"/>
                    </a:lnTo>
                    <a:lnTo>
                      <a:pt x="9" y="19"/>
                    </a:lnTo>
                    <a:lnTo>
                      <a:pt x="5" y="19"/>
                    </a:lnTo>
                    <a:lnTo>
                      <a:pt x="3" y="16"/>
                    </a:lnTo>
                    <a:lnTo>
                      <a:pt x="0" y="14"/>
                    </a:lnTo>
                    <a:lnTo>
                      <a:pt x="0" y="10"/>
                    </a:lnTo>
                    <a:lnTo>
                      <a:pt x="0" y="10"/>
                    </a:lnTo>
                    <a:lnTo>
                      <a:pt x="0" y="6"/>
                    </a:lnTo>
                    <a:lnTo>
                      <a:pt x="3" y="3"/>
                    </a:lnTo>
                    <a:lnTo>
                      <a:pt x="5" y="0"/>
                    </a:lnTo>
                    <a:lnTo>
                      <a:pt x="9" y="0"/>
                    </a:lnTo>
                    <a:lnTo>
                      <a:pt x="9" y="0"/>
                    </a:lnTo>
                    <a:lnTo>
                      <a:pt x="13" y="0"/>
                    </a:lnTo>
                    <a:lnTo>
                      <a:pt x="15" y="3"/>
                    </a:lnTo>
                    <a:lnTo>
                      <a:pt x="16"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5" name="Freeform 1313">
                <a:extLst>
                  <a:ext uri="{FF2B5EF4-FFF2-40B4-BE49-F238E27FC236}">
                    <a16:creationId xmlns:a16="http://schemas.microsoft.com/office/drawing/2014/main" id="{11013D4A-6A46-4819-A4CA-4E5658C703C1}"/>
                  </a:ext>
                </a:extLst>
              </p:cNvPr>
              <p:cNvSpPr>
                <a:spLocks/>
              </p:cNvSpPr>
              <p:nvPr/>
            </p:nvSpPr>
            <p:spPr bwMode="auto">
              <a:xfrm>
                <a:off x="5233339" y="2817997"/>
                <a:ext cx="16230" cy="26409"/>
              </a:xfrm>
              <a:custGeom>
                <a:avLst/>
                <a:gdLst>
                  <a:gd name="T0" fmla="*/ 17 w 17"/>
                  <a:gd name="T1" fmla="*/ 10 h 19"/>
                  <a:gd name="T2" fmla="*/ 17 w 17"/>
                  <a:gd name="T3" fmla="*/ 10 h 19"/>
                  <a:gd name="T4" fmla="*/ 16 w 17"/>
                  <a:gd name="T5" fmla="*/ 14 h 19"/>
                  <a:gd name="T6" fmla="*/ 15 w 17"/>
                  <a:gd name="T7" fmla="*/ 16 h 19"/>
                  <a:gd name="T8" fmla="*/ 12 w 17"/>
                  <a:gd name="T9" fmla="*/ 19 h 19"/>
                  <a:gd name="T10" fmla="*/ 9 w 17"/>
                  <a:gd name="T11" fmla="*/ 19 h 19"/>
                  <a:gd name="T12" fmla="*/ 9 w 17"/>
                  <a:gd name="T13" fmla="*/ 19 h 19"/>
                  <a:gd name="T14" fmla="*/ 5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5 w 17"/>
                  <a:gd name="T29" fmla="*/ 0 h 19"/>
                  <a:gd name="T30" fmla="*/ 9 w 17"/>
                  <a:gd name="T31" fmla="*/ 0 h 19"/>
                  <a:gd name="T32" fmla="*/ 9 w 17"/>
                  <a:gd name="T33" fmla="*/ 0 h 19"/>
                  <a:gd name="T34" fmla="*/ 12 w 17"/>
                  <a:gd name="T35" fmla="*/ 0 h 19"/>
                  <a:gd name="T36" fmla="*/ 15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5" y="16"/>
                    </a:lnTo>
                    <a:lnTo>
                      <a:pt x="12" y="19"/>
                    </a:lnTo>
                    <a:lnTo>
                      <a:pt x="9" y="19"/>
                    </a:lnTo>
                    <a:lnTo>
                      <a:pt x="9" y="19"/>
                    </a:lnTo>
                    <a:lnTo>
                      <a:pt x="5" y="19"/>
                    </a:lnTo>
                    <a:lnTo>
                      <a:pt x="2" y="16"/>
                    </a:lnTo>
                    <a:lnTo>
                      <a:pt x="0" y="14"/>
                    </a:lnTo>
                    <a:lnTo>
                      <a:pt x="0" y="10"/>
                    </a:lnTo>
                    <a:lnTo>
                      <a:pt x="0" y="10"/>
                    </a:lnTo>
                    <a:lnTo>
                      <a:pt x="0" y="6"/>
                    </a:lnTo>
                    <a:lnTo>
                      <a:pt x="2" y="3"/>
                    </a:lnTo>
                    <a:lnTo>
                      <a:pt x="5" y="0"/>
                    </a:lnTo>
                    <a:lnTo>
                      <a:pt x="9" y="0"/>
                    </a:lnTo>
                    <a:lnTo>
                      <a:pt x="9" y="0"/>
                    </a:lnTo>
                    <a:lnTo>
                      <a:pt x="12" y="0"/>
                    </a:lnTo>
                    <a:lnTo>
                      <a:pt x="15"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6" name="Freeform 1314">
                <a:extLst>
                  <a:ext uri="{FF2B5EF4-FFF2-40B4-BE49-F238E27FC236}">
                    <a16:creationId xmlns:a16="http://schemas.microsoft.com/office/drawing/2014/main" id="{60AF925D-D062-4678-ABEC-578D62F25833}"/>
                  </a:ext>
                </a:extLst>
              </p:cNvPr>
              <p:cNvSpPr>
                <a:spLocks/>
              </p:cNvSpPr>
              <p:nvPr/>
            </p:nvSpPr>
            <p:spPr bwMode="auto">
              <a:xfrm>
                <a:off x="5507331" y="2817997"/>
                <a:ext cx="17184" cy="26409"/>
              </a:xfrm>
              <a:custGeom>
                <a:avLst/>
                <a:gdLst>
                  <a:gd name="T0" fmla="*/ 18 w 18"/>
                  <a:gd name="T1" fmla="*/ 10 h 19"/>
                  <a:gd name="T2" fmla="*/ 18 w 18"/>
                  <a:gd name="T3" fmla="*/ 10 h 19"/>
                  <a:gd name="T4" fmla="*/ 18 w 18"/>
                  <a:gd name="T5" fmla="*/ 14 h 19"/>
                  <a:gd name="T6" fmla="*/ 15 w 18"/>
                  <a:gd name="T7" fmla="*/ 16 h 19"/>
                  <a:gd name="T8" fmla="*/ 13 w 18"/>
                  <a:gd name="T9" fmla="*/ 19 h 19"/>
                  <a:gd name="T10" fmla="*/ 9 w 18"/>
                  <a:gd name="T11" fmla="*/ 19 h 19"/>
                  <a:gd name="T12" fmla="*/ 9 w 18"/>
                  <a:gd name="T13" fmla="*/ 19 h 19"/>
                  <a:gd name="T14" fmla="*/ 5 w 18"/>
                  <a:gd name="T15" fmla="*/ 19 h 19"/>
                  <a:gd name="T16" fmla="*/ 3 w 18"/>
                  <a:gd name="T17" fmla="*/ 16 h 19"/>
                  <a:gd name="T18" fmla="*/ 0 w 18"/>
                  <a:gd name="T19" fmla="*/ 14 h 19"/>
                  <a:gd name="T20" fmla="*/ 0 w 18"/>
                  <a:gd name="T21" fmla="*/ 10 h 19"/>
                  <a:gd name="T22" fmla="*/ 0 w 18"/>
                  <a:gd name="T23" fmla="*/ 10 h 19"/>
                  <a:gd name="T24" fmla="*/ 0 w 18"/>
                  <a:gd name="T25" fmla="*/ 6 h 19"/>
                  <a:gd name="T26" fmla="*/ 3 w 18"/>
                  <a:gd name="T27" fmla="*/ 3 h 19"/>
                  <a:gd name="T28" fmla="*/ 5 w 18"/>
                  <a:gd name="T29" fmla="*/ 0 h 19"/>
                  <a:gd name="T30" fmla="*/ 9 w 18"/>
                  <a:gd name="T31" fmla="*/ 0 h 19"/>
                  <a:gd name="T32" fmla="*/ 9 w 18"/>
                  <a:gd name="T33" fmla="*/ 0 h 19"/>
                  <a:gd name="T34" fmla="*/ 13 w 18"/>
                  <a:gd name="T35" fmla="*/ 0 h 19"/>
                  <a:gd name="T36" fmla="*/ 15 w 18"/>
                  <a:gd name="T37" fmla="*/ 3 h 19"/>
                  <a:gd name="T38" fmla="*/ 18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8" y="14"/>
                    </a:lnTo>
                    <a:lnTo>
                      <a:pt x="15" y="16"/>
                    </a:lnTo>
                    <a:lnTo>
                      <a:pt x="13" y="19"/>
                    </a:lnTo>
                    <a:lnTo>
                      <a:pt x="9" y="19"/>
                    </a:lnTo>
                    <a:lnTo>
                      <a:pt x="9" y="19"/>
                    </a:lnTo>
                    <a:lnTo>
                      <a:pt x="5" y="19"/>
                    </a:lnTo>
                    <a:lnTo>
                      <a:pt x="3" y="16"/>
                    </a:lnTo>
                    <a:lnTo>
                      <a:pt x="0" y="14"/>
                    </a:lnTo>
                    <a:lnTo>
                      <a:pt x="0" y="10"/>
                    </a:lnTo>
                    <a:lnTo>
                      <a:pt x="0" y="10"/>
                    </a:lnTo>
                    <a:lnTo>
                      <a:pt x="0" y="6"/>
                    </a:lnTo>
                    <a:lnTo>
                      <a:pt x="3" y="3"/>
                    </a:lnTo>
                    <a:lnTo>
                      <a:pt x="5" y="0"/>
                    </a:lnTo>
                    <a:lnTo>
                      <a:pt x="9" y="0"/>
                    </a:lnTo>
                    <a:lnTo>
                      <a:pt x="9" y="0"/>
                    </a:lnTo>
                    <a:lnTo>
                      <a:pt x="13" y="0"/>
                    </a:lnTo>
                    <a:lnTo>
                      <a:pt x="15" y="3"/>
                    </a:lnTo>
                    <a:lnTo>
                      <a:pt x="18"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7" name="Freeform 1315">
                <a:extLst>
                  <a:ext uri="{FF2B5EF4-FFF2-40B4-BE49-F238E27FC236}">
                    <a16:creationId xmlns:a16="http://schemas.microsoft.com/office/drawing/2014/main" id="{7521DC1E-FC2E-40A8-B01F-42ABDA1543FC}"/>
                  </a:ext>
                </a:extLst>
              </p:cNvPr>
              <p:cNvSpPr>
                <a:spLocks/>
              </p:cNvSpPr>
              <p:nvPr/>
            </p:nvSpPr>
            <p:spPr bwMode="auto">
              <a:xfrm>
                <a:off x="5752682" y="2817997"/>
                <a:ext cx="18139" cy="26409"/>
              </a:xfrm>
              <a:custGeom>
                <a:avLst/>
                <a:gdLst>
                  <a:gd name="T0" fmla="*/ 19 w 19"/>
                  <a:gd name="T1" fmla="*/ 10 h 19"/>
                  <a:gd name="T2" fmla="*/ 19 w 19"/>
                  <a:gd name="T3" fmla="*/ 10 h 19"/>
                  <a:gd name="T4" fmla="*/ 17 w 19"/>
                  <a:gd name="T5" fmla="*/ 14 h 19"/>
                  <a:gd name="T6" fmla="*/ 16 w 19"/>
                  <a:gd name="T7" fmla="*/ 16 h 19"/>
                  <a:gd name="T8" fmla="*/ 12 w 19"/>
                  <a:gd name="T9" fmla="*/ 19 h 19"/>
                  <a:gd name="T10" fmla="*/ 10 w 19"/>
                  <a:gd name="T11" fmla="*/ 19 h 19"/>
                  <a:gd name="T12" fmla="*/ 10 w 19"/>
                  <a:gd name="T13" fmla="*/ 19 h 19"/>
                  <a:gd name="T14" fmla="*/ 6 w 19"/>
                  <a:gd name="T15" fmla="*/ 19 h 19"/>
                  <a:gd name="T16" fmla="*/ 4 w 19"/>
                  <a:gd name="T17" fmla="*/ 16 h 19"/>
                  <a:gd name="T18" fmla="*/ 1 w 19"/>
                  <a:gd name="T19" fmla="*/ 14 h 19"/>
                  <a:gd name="T20" fmla="*/ 0 w 19"/>
                  <a:gd name="T21" fmla="*/ 10 h 19"/>
                  <a:gd name="T22" fmla="*/ 0 w 19"/>
                  <a:gd name="T23" fmla="*/ 10 h 19"/>
                  <a:gd name="T24" fmla="*/ 1 w 19"/>
                  <a:gd name="T25" fmla="*/ 6 h 19"/>
                  <a:gd name="T26" fmla="*/ 4 w 19"/>
                  <a:gd name="T27" fmla="*/ 3 h 19"/>
                  <a:gd name="T28" fmla="*/ 6 w 19"/>
                  <a:gd name="T29" fmla="*/ 0 h 19"/>
                  <a:gd name="T30" fmla="*/ 10 w 19"/>
                  <a:gd name="T31" fmla="*/ 0 h 19"/>
                  <a:gd name="T32" fmla="*/ 10 w 19"/>
                  <a:gd name="T33" fmla="*/ 0 h 19"/>
                  <a:gd name="T34" fmla="*/ 12 w 19"/>
                  <a:gd name="T35" fmla="*/ 0 h 19"/>
                  <a:gd name="T36" fmla="*/ 16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4"/>
                    </a:lnTo>
                    <a:lnTo>
                      <a:pt x="16" y="16"/>
                    </a:lnTo>
                    <a:lnTo>
                      <a:pt x="12" y="19"/>
                    </a:lnTo>
                    <a:lnTo>
                      <a:pt x="10" y="19"/>
                    </a:lnTo>
                    <a:lnTo>
                      <a:pt x="10" y="19"/>
                    </a:lnTo>
                    <a:lnTo>
                      <a:pt x="6" y="19"/>
                    </a:lnTo>
                    <a:lnTo>
                      <a:pt x="4" y="16"/>
                    </a:lnTo>
                    <a:lnTo>
                      <a:pt x="1" y="14"/>
                    </a:lnTo>
                    <a:lnTo>
                      <a:pt x="0" y="10"/>
                    </a:lnTo>
                    <a:lnTo>
                      <a:pt x="0" y="10"/>
                    </a:lnTo>
                    <a:lnTo>
                      <a:pt x="1" y="6"/>
                    </a:lnTo>
                    <a:lnTo>
                      <a:pt x="4" y="3"/>
                    </a:lnTo>
                    <a:lnTo>
                      <a:pt x="6" y="0"/>
                    </a:lnTo>
                    <a:lnTo>
                      <a:pt x="10" y="0"/>
                    </a:lnTo>
                    <a:lnTo>
                      <a:pt x="10" y="0"/>
                    </a:lnTo>
                    <a:lnTo>
                      <a:pt x="12" y="0"/>
                    </a:lnTo>
                    <a:lnTo>
                      <a:pt x="16"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8" name="Freeform 1316">
                <a:extLst>
                  <a:ext uri="{FF2B5EF4-FFF2-40B4-BE49-F238E27FC236}">
                    <a16:creationId xmlns:a16="http://schemas.microsoft.com/office/drawing/2014/main" id="{98487249-6D82-428C-B4DB-1771649FCD51}"/>
                  </a:ext>
                </a:extLst>
              </p:cNvPr>
              <p:cNvSpPr>
                <a:spLocks/>
              </p:cNvSpPr>
              <p:nvPr/>
            </p:nvSpPr>
            <p:spPr bwMode="auto">
              <a:xfrm>
                <a:off x="5756501" y="2817997"/>
                <a:ext cx="17184" cy="26409"/>
              </a:xfrm>
              <a:custGeom>
                <a:avLst/>
                <a:gdLst>
                  <a:gd name="T0" fmla="*/ 18 w 18"/>
                  <a:gd name="T1" fmla="*/ 10 h 19"/>
                  <a:gd name="T2" fmla="*/ 18 w 18"/>
                  <a:gd name="T3" fmla="*/ 10 h 19"/>
                  <a:gd name="T4" fmla="*/ 17 w 18"/>
                  <a:gd name="T5" fmla="*/ 14 h 19"/>
                  <a:gd name="T6" fmla="*/ 16 w 18"/>
                  <a:gd name="T7" fmla="*/ 16 h 19"/>
                  <a:gd name="T8" fmla="*/ 12 w 18"/>
                  <a:gd name="T9" fmla="*/ 19 h 19"/>
                  <a:gd name="T10" fmla="*/ 10 w 18"/>
                  <a:gd name="T11" fmla="*/ 19 h 19"/>
                  <a:gd name="T12" fmla="*/ 10 w 18"/>
                  <a:gd name="T13" fmla="*/ 19 h 19"/>
                  <a:gd name="T14" fmla="*/ 6 w 18"/>
                  <a:gd name="T15" fmla="*/ 19 h 19"/>
                  <a:gd name="T16" fmla="*/ 2 w 18"/>
                  <a:gd name="T17" fmla="*/ 16 h 19"/>
                  <a:gd name="T18" fmla="*/ 1 w 18"/>
                  <a:gd name="T19" fmla="*/ 14 h 19"/>
                  <a:gd name="T20" fmla="*/ 0 w 18"/>
                  <a:gd name="T21" fmla="*/ 10 h 19"/>
                  <a:gd name="T22" fmla="*/ 0 w 18"/>
                  <a:gd name="T23" fmla="*/ 10 h 19"/>
                  <a:gd name="T24" fmla="*/ 1 w 18"/>
                  <a:gd name="T25" fmla="*/ 6 h 19"/>
                  <a:gd name="T26" fmla="*/ 2 w 18"/>
                  <a:gd name="T27" fmla="*/ 3 h 19"/>
                  <a:gd name="T28" fmla="*/ 6 w 18"/>
                  <a:gd name="T29" fmla="*/ 0 h 19"/>
                  <a:gd name="T30" fmla="*/ 10 w 18"/>
                  <a:gd name="T31" fmla="*/ 0 h 19"/>
                  <a:gd name="T32" fmla="*/ 10 w 18"/>
                  <a:gd name="T33" fmla="*/ 0 h 19"/>
                  <a:gd name="T34" fmla="*/ 12 w 18"/>
                  <a:gd name="T35" fmla="*/ 0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4"/>
                    </a:lnTo>
                    <a:lnTo>
                      <a:pt x="16" y="16"/>
                    </a:lnTo>
                    <a:lnTo>
                      <a:pt x="12" y="19"/>
                    </a:lnTo>
                    <a:lnTo>
                      <a:pt x="10" y="19"/>
                    </a:lnTo>
                    <a:lnTo>
                      <a:pt x="10" y="19"/>
                    </a:lnTo>
                    <a:lnTo>
                      <a:pt x="6" y="19"/>
                    </a:lnTo>
                    <a:lnTo>
                      <a:pt x="2" y="16"/>
                    </a:lnTo>
                    <a:lnTo>
                      <a:pt x="1" y="14"/>
                    </a:lnTo>
                    <a:lnTo>
                      <a:pt x="0" y="10"/>
                    </a:lnTo>
                    <a:lnTo>
                      <a:pt x="0" y="10"/>
                    </a:lnTo>
                    <a:lnTo>
                      <a:pt x="1" y="6"/>
                    </a:lnTo>
                    <a:lnTo>
                      <a:pt x="2" y="3"/>
                    </a:lnTo>
                    <a:lnTo>
                      <a:pt x="6" y="0"/>
                    </a:lnTo>
                    <a:lnTo>
                      <a:pt x="10" y="0"/>
                    </a:lnTo>
                    <a:lnTo>
                      <a:pt x="10" y="0"/>
                    </a:lnTo>
                    <a:lnTo>
                      <a:pt x="12" y="0"/>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699" name="TextBox 1698">
                <a:extLst>
                  <a:ext uri="{FF2B5EF4-FFF2-40B4-BE49-F238E27FC236}">
                    <a16:creationId xmlns:a16="http://schemas.microsoft.com/office/drawing/2014/main" id="{65127C5A-5AC4-4871-AC6E-B3EB817745F3}"/>
                  </a:ext>
                </a:extLst>
              </p:cNvPr>
              <p:cNvSpPr txBox="1"/>
              <p:nvPr/>
            </p:nvSpPr>
            <p:spPr>
              <a:xfrm>
                <a:off x="4842107" y="2148951"/>
                <a:ext cx="898401" cy="223090"/>
              </a:xfrm>
              <a:prstGeom prst="rect">
                <a:avLst/>
              </a:prstGeom>
              <a:noFill/>
            </p:spPr>
            <p:txBody>
              <a:bodyPr wrap="square" rtlCol="0">
                <a:spAutoFit/>
              </a:bodyPr>
              <a:lstStyle/>
              <a:p>
                <a:pPr algn="r" defTabSz="609555">
                  <a:defRPr/>
                </a:pPr>
                <a:r>
                  <a:rPr lang="en-US" sz="1333" b="1">
                    <a:solidFill>
                      <a:srgbClr val="138C89"/>
                    </a:solidFill>
                    <a:latin typeface="Arial" panose="020B0604020202020204" pitchFamily="34" charset="0"/>
                    <a:ea typeface="MS PGothic" panose="020B0600070205080204" pitchFamily="34" charset="-128"/>
                    <a:cs typeface="Arial" panose="020B0604020202020204" pitchFamily="34" charset="0"/>
                  </a:rPr>
                  <a:t>Niraparib</a:t>
                </a:r>
              </a:p>
            </p:txBody>
          </p:sp>
          <p:sp>
            <p:nvSpPr>
              <p:cNvPr id="1700" name="TextBox 1699">
                <a:extLst>
                  <a:ext uri="{FF2B5EF4-FFF2-40B4-BE49-F238E27FC236}">
                    <a16:creationId xmlns:a16="http://schemas.microsoft.com/office/drawing/2014/main" id="{6F3FD7D7-D070-4C08-B0B7-AFE9D8723FC9}"/>
                  </a:ext>
                </a:extLst>
              </p:cNvPr>
              <p:cNvSpPr txBox="1"/>
              <p:nvPr/>
            </p:nvSpPr>
            <p:spPr>
              <a:xfrm>
                <a:off x="5034200" y="2844144"/>
                <a:ext cx="720730" cy="223090"/>
              </a:xfrm>
              <a:prstGeom prst="rect">
                <a:avLst/>
              </a:prstGeom>
              <a:noFill/>
            </p:spPr>
            <p:txBody>
              <a:bodyPr wrap="square" rtlCol="0">
                <a:spAutoFit/>
              </a:bodyPr>
              <a:lstStyle/>
              <a:p>
                <a:pPr algn="r" defTabSz="609555">
                  <a:defRPr/>
                </a:pPr>
                <a:r>
                  <a:rPr lang="en-US" sz="1333" b="1">
                    <a:solidFill>
                      <a:srgbClr val="99293D"/>
                    </a:solidFill>
                    <a:latin typeface="Arial" panose="020B0604020202020204" pitchFamily="34" charset="0"/>
                    <a:ea typeface="MS PGothic" panose="020B0600070205080204" pitchFamily="34" charset="-128"/>
                    <a:cs typeface="Arial" panose="020B0604020202020204" pitchFamily="34" charset="0"/>
                  </a:rPr>
                  <a:t>Placebo</a:t>
                </a:r>
              </a:p>
            </p:txBody>
          </p:sp>
          <p:cxnSp>
            <p:nvCxnSpPr>
              <p:cNvPr id="1701" name="Straight Connector 1700">
                <a:extLst>
                  <a:ext uri="{FF2B5EF4-FFF2-40B4-BE49-F238E27FC236}">
                    <a16:creationId xmlns:a16="http://schemas.microsoft.com/office/drawing/2014/main" id="{1B5A5B6C-9C2F-4C12-A615-1D4D1B9DC8AE}"/>
                  </a:ext>
                </a:extLst>
              </p:cNvPr>
              <p:cNvCxnSpPr/>
              <p:nvPr/>
            </p:nvCxnSpPr>
            <p:spPr>
              <a:xfrm>
                <a:off x="3442365" y="2442900"/>
                <a:ext cx="2635862"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703" name="Group 1702">
                <a:extLst>
                  <a:ext uri="{FF2B5EF4-FFF2-40B4-BE49-F238E27FC236}">
                    <a16:creationId xmlns:a16="http://schemas.microsoft.com/office/drawing/2014/main" id="{9B738111-5BE7-49C9-841E-48050134E9CE}"/>
                  </a:ext>
                </a:extLst>
              </p:cNvPr>
              <p:cNvGrpSpPr/>
              <p:nvPr/>
            </p:nvGrpSpPr>
            <p:grpSpPr>
              <a:xfrm>
                <a:off x="3427479" y="3522803"/>
                <a:ext cx="2692265" cy="123159"/>
                <a:chOff x="2500767" y="3792854"/>
                <a:chExt cx="4491203" cy="140842"/>
              </a:xfrm>
            </p:grpSpPr>
            <p:sp>
              <p:nvSpPr>
                <p:cNvPr id="1716" name="Rectangle 16">
                  <a:extLst>
                    <a:ext uri="{FF2B5EF4-FFF2-40B4-BE49-F238E27FC236}">
                      <a16:creationId xmlns:a16="http://schemas.microsoft.com/office/drawing/2014/main" id="{061FE6B6-CFA4-401D-9F84-AB46CC6255E5}"/>
                    </a:ext>
                  </a:extLst>
                </p:cNvPr>
                <p:cNvSpPr>
                  <a:spLocks noChangeArrowheads="1"/>
                </p:cNvSpPr>
                <p:nvPr/>
              </p:nvSpPr>
              <p:spPr bwMode="auto">
                <a:xfrm>
                  <a:off x="2500767"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7" name="Rectangle 16">
                  <a:extLst>
                    <a:ext uri="{FF2B5EF4-FFF2-40B4-BE49-F238E27FC236}">
                      <a16:creationId xmlns:a16="http://schemas.microsoft.com/office/drawing/2014/main" id="{98249FAE-743C-4EB7-B1E1-D383B724C7ED}"/>
                    </a:ext>
                  </a:extLst>
                </p:cNvPr>
                <p:cNvSpPr>
                  <a:spLocks noChangeArrowheads="1"/>
                </p:cNvSpPr>
                <p:nvPr/>
              </p:nvSpPr>
              <p:spPr bwMode="auto">
                <a:xfrm>
                  <a:off x="2807225"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8" name="Rectangle 16">
                  <a:extLst>
                    <a:ext uri="{FF2B5EF4-FFF2-40B4-BE49-F238E27FC236}">
                      <a16:creationId xmlns:a16="http://schemas.microsoft.com/office/drawing/2014/main" id="{AFF4A82E-7326-4FBE-94A1-5E1D47765606}"/>
                    </a:ext>
                  </a:extLst>
                </p:cNvPr>
                <p:cNvSpPr>
                  <a:spLocks noChangeArrowheads="1"/>
                </p:cNvSpPr>
                <p:nvPr/>
              </p:nvSpPr>
              <p:spPr bwMode="auto">
                <a:xfrm>
                  <a:off x="3119492"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4</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9" name="Rectangle 16">
                  <a:extLst>
                    <a:ext uri="{FF2B5EF4-FFF2-40B4-BE49-F238E27FC236}">
                      <a16:creationId xmlns:a16="http://schemas.microsoft.com/office/drawing/2014/main" id="{B231EFCE-A05D-4E05-AB47-34ED37984379}"/>
                    </a:ext>
                  </a:extLst>
                </p:cNvPr>
                <p:cNvSpPr>
                  <a:spLocks noChangeArrowheads="1"/>
                </p:cNvSpPr>
                <p:nvPr/>
              </p:nvSpPr>
              <p:spPr bwMode="auto">
                <a:xfrm>
                  <a:off x="3431111"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6</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0" name="Rectangle 16">
                  <a:extLst>
                    <a:ext uri="{FF2B5EF4-FFF2-40B4-BE49-F238E27FC236}">
                      <a16:creationId xmlns:a16="http://schemas.microsoft.com/office/drawing/2014/main" id="{DD019DEA-4C53-4397-ABF0-D1FC0FE43E92}"/>
                    </a:ext>
                  </a:extLst>
                </p:cNvPr>
                <p:cNvSpPr>
                  <a:spLocks noChangeArrowheads="1"/>
                </p:cNvSpPr>
                <p:nvPr/>
              </p:nvSpPr>
              <p:spPr bwMode="auto">
                <a:xfrm>
                  <a:off x="3738183"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8</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1" name="Rectangle 16">
                  <a:extLst>
                    <a:ext uri="{FF2B5EF4-FFF2-40B4-BE49-F238E27FC236}">
                      <a16:creationId xmlns:a16="http://schemas.microsoft.com/office/drawing/2014/main" id="{333CFD36-A0BC-49DD-AAE9-B4DAC061EB67}"/>
                    </a:ext>
                  </a:extLst>
                </p:cNvPr>
                <p:cNvSpPr>
                  <a:spLocks noChangeArrowheads="1"/>
                </p:cNvSpPr>
                <p:nvPr/>
              </p:nvSpPr>
              <p:spPr bwMode="auto">
                <a:xfrm>
                  <a:off x="4013216"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2" name="Rectangle 16">
                  <a:extLst>
                    <a:ext uri="{FF2B5EF4-FFF2-40B4-BE49-F238E27FC236}">
                      <a16:creationId xmlns:a16="http://schemas.microsoft.com/office/drawing/2014/main" id="{4ECE478A-1B5D-412D-BDBF-9EE31EFC0DCD}"/>
                    </a:ext>
                  </a:extLst>
                </p:cNvPr>
                <p:cNvSpPr>
                  <a:spLocks noChangeArrowheads="1"/>
                </p:cNvSpPr>
                <p:nvPr/>
              </p:nvSpPr>
              <p:spPr bwMode="auto">
                <a:xfrm>
                  <a:off x="4324275"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12</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3" name="Rectangle 16">
                  <a:extLst>
                    <a:ext uri="{FF2B5EF4-FFF2-40B4-BE49-F238E27FC236}">
                      <a16:creationId xmlns:a16="http://schemas.microsoft.com/office/drawing/2014/main" id="{555F13A6-D3AA-4654-B8C4-547796C35492}"/>
                    </a:ext>
                  </a:extLst>
                </p:cNvPr>
                <p:cNvSpPr>
                  <a:spLocks noChangeArrowheads="1"/>
                </p:cNvSpPr>
                <p:nvPr/>
              </p:nvSpPr>
              <p:spPr bwMode="auto">
                <a:xfrm>
                  <a:off x="4635179"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14</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4" name="Rectangle 16">
                  <a:extLst>
                    <a:ext uri="{FF2B5EF4-FFF2-40B4-BE49-F238E27FC236}">
                      <a16:creationId xmlns:a16="http://schemas.microsoft.com/office/drawing/2014/main" id="{F2C60EEE-DA1C-4A52-A80E-41AB9FFFE741}"/>
                    </a:ext>
                  </a:extLst>
                </p:cNvPr>
                <p:cNvSpPr>
                  <a:spLocks noChangeArrowheads="1"/>
                </p:cNvSpPr>
                <p:nvPr/>
              </p:nvSpPr>
              <p:spPr bwMode="auto">
                <a:xfrm>
                  <a:off x="4941230"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16</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5" name="Rectangle 16">
                  <a:extLst>
                    <a:ext uri="{FF2B5EF4-FFF2-40B4-BE49-F238E27FC236}">
                      <a16:creationId xmlns:a16="http://schemas.microsoft.com/office/drawing/2014/main" id="{2ED1BFD0-D0F5-4E91-97D6-4E8B737C20FB}"/>
                    </a:ext>
                  </a:extLst>
                </p:cNvPr>
                <p:cNvSpPr>
                  <a:spLocks noChangeArrowheads="1"/>
                </p:cNvSpPr>
                <p:nvPr/>
              </p:nvSpPr>
              <p:spPr bwMode="auto">
                <a:xfrm>
                  <a:off x="5254304"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18</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6" name="Rectangle 16">
                  <a:extLst>
                    <a:ext uri="{FF2B5EF4-FFF2-40B4-BE49-F238E27FC236}">
                      <a16:creationId xmlns:a16="http://schemas.microsoft.com/office/drawing/2014/main" id="{56D5ED98-AC51-41B1-BA2B-5AFED3D8301C}"/>
                    </a:ext>
                  </a:extLst>
                </p:cNvPr>
                <p:cNvSpPr>
                  <a:spLocks noChangeArrowheads="1"/>
                </p:cNvSpPr>
                <p:nvPr/>
              </p:nvSpPr>
              <p:spPr bwMode="auto">
                <a:xfrm>
                  <a:off x="5570557"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7" name="Rectangle 16">
                  <a:extLst>
                    <a:ext uri="{FF2B5EF4-FFF2-40B4-BE49-F238E27FC236}">
                      <a16:creationId xmlns:a16="http://schemas.microsoft.com/office/drawing/2014/main" id="{F18BB6D1-4188-448A-84EE-7EAC9F3B398F}"/>
                    </a:ext>
                  </a:extLst>
                </p:cNvPr>
                <p:cNvSpPr>
                  <a:spLocks noChangeArrowheads="1"/>
                </p:cNvSpPr>
                <p:nvPr/>
              </p:nvSpPr>
              <p:spPr bwMode="auto">
                <a:xfrm>
                  <a:off x="5873429"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22</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8" name="Rectangle 16">
                  <a:extLst>
                    <a:ext uri="{FF2B5EF4-FFF2-40B4-BE49-F238E27FC236}">
                      <a16:creationId xmlns:a16="http://schemas.microsoft.com/office/drawing/2014/main" id="{764D7682-347A-4B03-AAC3-6F800A6D3107}"/>
                    </a:ext>
                  </a:extLst>
                </p:cNvPr>
                <p:cNvSpPr>
                  <a:spLocks noChangeArrowheads="1"/>
                </p:cNvSpPr>
                <p:nvPr/>
              </p:nvSpPr>
              <p:spPr bwMode="auto">
                <a:xfrm>
                  <a:off x="6179813"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24</a:t>
                  </a:r>
                  <a:endParaRPr lang="en-US" altLang="en-US" sz="1067">
                    <a:solidFill>
                      <a:prstClr val="black"/>
                    </a:solidFill>
                    <a:ea typeface="MS PGothic" panose="020B0600070205080204" pitchFamily="34" charset="-128"/>
                    <a:cs typeface="Arial" panose="020B0604020202020204" pitchFamily="34" charset="0"/>
                  </a:endParaRPr>
                </a:p>
              </p:txBody>
            </p:sp>
            <p:sp>
              <p:nvSpPr>
                <p:cNvPr id="1729" name="Rectangle 16">
                  <a:extLst>
                    <a:ext uri="{FF2B5EF4-FFF2-40B4-BE49-F238E27FC236}">
                      <a16:creationId xmlns:a16="http://schemas.microsoft.com/office/drawing/2014/main" id="{C4546C2F-0727-4C8B-8809-9080BD8FAE00}"/>
                    </a:ext>
                  </a:extLst>
                </p:cNvPr>
                <p:cNvSpPr>
                  <a:spLocks noChangeArrowheads="1"/>
                </p:cNvSpPr>
                <p:nvPr/>
              </p:nvSpPr>
              <p:spPr bwMode="auto">
                <a:xfrm>
                  <a:off x="6492337"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26</a:t>
                  </a:r>
                  <a:endParaRPr lang="en-US" altLang="en-US" sz="1067">
                    <a:solidFill>
                      <a:prstClr val="black"/>
                    </a:solidFill>
                    <a:ea typeface="MS PGothic" panose="020B0600070205080204" pitchFamily="34" charset="-128"/>
                    <a:cs typeface="Arial" panose="020B0604020202020204" pitchFamily="34" charset="0"/>
                  </a:endParaRPr>
                </a:p>
              </p:txBody>
            </p:sp>
            <p:sp>
              <p:nvSpPr>
                <p:cNvPr id="1730" name="Rectangle 16">
                  <a:extLst>
                    <a:ext uri="{FF2B5EF4-FFF2-40B4-BE49-F238E27FC236}">
                      <a16:creationId xmlns:a16="http://schemas.microsoft.com/office/drawing/2014/main" id="{66033362-724A-43B9-8C73-0179210B94D1}"/>
                    </a:ext>
                  </a:extLst>
                </p:cNvPr>
                <p:cNvSpPr>
                  <a:spLocks noChangeArrowheads="1"/>
                </p:cNvSpPr>
                <p:nvPr/>
              </p:nvSpPr>
              <p:spPr bwMode="auto">
                <a:xfrm>
                  <a:off x="6803446"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28</a:t>
                  </a:r>
                  <a:endParaRPr lang="en-US" altLang="en-US" sz="1067">
                    <a:solidFill>
                      <a:prstClr val="black"/>
                    </a:solidFill>
                    <a:ea typeface="MS PGothic" panose="020B0600070205080204" pitchFamily="34" charset="-128"/>
                    <a:cs typeface="Arial" panose="020B0604020202020204" pitchFamily="34" charset="0"/>
                  </a:endParaRPr>
                </a:p>
              </p:txBody>
            </p:sp>
          </p:grpSp>
          <p:grpSp>
            <p:nvGrpSpPr>
              <p:cNvPr id="1704" name="Group 1703">
                <a:extLst>
                  <a:ext uri="{FF2B5EF4-FFF2-40B4-BE49-F238E27FC236}">
                    <a16:creationId xmlns:a16="http://schemas.microsoft.com/office/drawing/2014/main" id="{951C06DC-6058-47B8-8E05-D39D19DC6CA9}"/>
                  </a:ext>
                </a:extLst>
              </p:cNvPr>
              <p:cNvGrpSpPr/>
              <p:nvPr/>
            </p:nvGrpSpPr>
            <p:grpSpPr>
              <a:xfrm>
                <a:off x="3224699" y="1367839"/>
                <a:ext cx="169518" cy="2145749"/>
                <a:chOff x="2172037" y="1386948"/>
                <a:chExt cx="282786" cy="2453829"/>
              </a:xfrm>
            </p:grpSpPr>
            <p:sp>
              <p:nvSpPr>
                <p:cNvPr id="1705" name="Rectangle 16">
                  <a:extLst>
                    <a:ext uri="{FF2B5EF4-FFF2-40B4-BE49-F238E27FC236}">
                      <a16:creationId xmlns:a16="http://schemas.microsoft.com/office/drawing/2014/main" id="{84329329-1BCF-42AD-A231-A5A030EF7380}"/>
                    </a:ext>
                  </a:extLst>
                </p:cNvPr>
                <p:cNvSpPr>
                  <a:spLocks noChangeArrowheads="1"/>
                </p:cNvSpPr>
                <p:nvPr/>
              </p:nvSpPr>
              <p:spPr bwMode="auto">
                <a:xfrm>
                  <a:off x="2313100" y="3699935"/>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06" name="Rectangle 18">
                  <a:extLst>
                    <a:ext uri="{FF2B5EF4-FFF2-40B4-BE49-F238E27FC236}">
                      <a16:creationId xmlns:a16="http://schemas.microsoft.com/office/drawing/2014/main" id="{3A629394-2B9D-49FF-897D-8C4C70D0E670}"/>
                    </a:ext>
                  </a:extLst>
                </p:cNvPr>
                <p:cNvSpPr>
                  <a:spLocks noChangeArrowheads="1"/>
                </p:cNvSpPr>
                <p:nvPr/>
              </p:nvSpPr>
              <p:spPr bwMode="auto">
                <a:xfrm>
                  <a:off x="2242570" y="3469747"/>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07" name="Rectangle 20">
                  <a:extLst>
                    <a:ext uri="{FF2B5EF4-FFF2-40B4-BE49-F238E27FC236}">
                      <a16:creationId xmlns:a16="http://schemas.microsoft.com/office/drawing/2014/main" id="{68E423C8-B367-472D-8EBD-34EC479D0AC8}"/>
                    </a:ext>
                  </a:extLst>
                </p:cNvPr>
                <p:cNvSpPr>
                  <a:spLocks noChangeArrowheads="1"/>
                </p:cNvSpPr>
                <p:nvPr/>
              </p:nvSpPr>
              <p:spPr bwMode="auto">
                <a:xfrm>
                  <a:off x="2242568" y="3237973"/>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08" name="Rectangle 22">
                  <a:extLst>
                    <a:ext uri="{FF2B5EF4-FFF2-40B4-BE49-F238E27FC236}">
                      <a16:creationId xmlns:a16="http://schemas.microsoft.com/office/drawing/2014/main" id="{790E1280-C86B-4579-9CB9-038391469F40}"/>
                    </a:ext>
                  </a:extLst>
                </p:cNvPr>
                <p:cNvSpPr>
                  <a:spLocks noChangeArrowheads="1"/>
                </p:cNvSpPr>
                <p:nvPr/>
              </p:nvSpPr>
              <p:spPr bwMode="auto">
                <a:xfrm>
                  <a:off x="2242568" y="3006198"/>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30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09" name="Rectangle 24">
                  <a:extLst>
                    <a:ext uri="{FF2B5EF4-FFF2-40B4-BE49-F238E27FC236}">
                      <a16:creationId xmlns:a16="http://schemas.microsoft.com/office/drawing/2014/main" id="{81F472FC-9F09-4124-BE5E-AC47671B004E}"/>
                    </a:ext>
                  </a:extLst>
                </p:cNvPr>
                <p:cNvSpPr>
                  <a:spLocks noChangeArrowheads="1"/>
                </p:cNvSpPr>
                <p:nvPr/>
              </p:nvSpPr>
              <p:spPr bwMode="auto">
                <a:xfrm>
                  <a:off x="2242568" y="2776011"/>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40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0" name="Rectangle 26">
                  <a:extLst>
                    <a:ext uri="{FF2B5EF4-FFF2-40B4-BE49-F238E27FC236}">
                      <a16:creationId xmlns:a16="http://schemas.microsoft.com/office/drawing/2014/main" id="{1963A22E-2256-459F-A44E-87F378C9B637}"/>
                    </a:ext>
                  </a:extLst>
                </p:cNvPr>
                <p:cNvSpPr>
                  <a:spLocks noChangeArrowheads="1"/>
                </p:cNvSpPr>
                <p:nvPr/>
              </p:nvSpPr>
              <p:spPr bwMode="auto">
                <a:xfrm>
                  <a:off x="2242568" y="2542648"/>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50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1" name="Rectangle 28">
                  <a:extLst>
                    <a:ext uri="{FF2B5EF4-FFF2-40B4-BE49-F238E27FC236}">
                      <a16:creationId xmlns:a16="http://schemas.microsoft.com/office/drawing/2014/main" id="{325869C2-443F-40C2-9F6A-424F09871166}"/>
                    </a:ext>
                  </a:extLst>
                </p:cNvPr>
                <p:cNvSpPr>
                  <a:spLocks noChangeArrowheads="1"/>
                </p:cNvSpPr>
                <p:nvPr/>
              </p:nvSpPr>
              <p:spPr bwMode="auto">
                <a:xfrm>
                  <a:off x="2242568" y="2310873"/>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60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2" name="Rectangle 30">
                  <a:extLst>
                    <a:ext uri="{FF2B5EF4-FFF2-40B4-BE49-F238E27FC236}">
                      <a16:creationId xmlns:a16="http://schemas.microsoft.com/office/drawing/2014/main" id="{75BB364F-7B4F-43D7-BE7A-C0835D834577}"/>
                    </a:ext>
                  </a:extLst>
                </p:cNvPr>
                <p:cNvSpPr>
                  <a:spLocks noChangeArrowheads="1"/>
                </p:cNvSpPr>
                <p:nvPr/>
              </p:nvSpPr>
              <p:spPr bwMode="auto">
                <a:xfrm>
                  <a:off x="2242568" y="2080685"/>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70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3" name="Rectangle 32">
                  <a:extLst>
                    <a:ext uri="{FF2B5EF4-FFF2-40B4-BE49-F238E27FC236}">
                      <a16:creationId xmlns:a16="http://schemas.microsoft.com/office/drawing/2014/main" id="{A603D53A-E3B4-4EF1-AE54-73F5C04CFFE6}"/>
                    </a:ext>
                  </a:extLst>
                </p:cNvPr>
                <p:cNvSpPr>
                  <a:spLocks noChangeArrowheads="1"/>
                </p:cNvSpPr>
                <p:nvPr/>
              </p:nvSpPr>
              <p:spPr bwMode="auto">
                <a:xfrm>
                  <a:off x="2242568" y="1848910"/>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80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4" name="Rectangle 34">
                  <a:extLst>
                    <a:ext uri="{FF2B5EF4-FFF2-40B4-BE49-F238E27FC236}">
                      <a16:creationId xmlns:a16="http://schemas.microsoft.com/office/drawing/2014/main" id="{4541B936-5078-4B0E-93BC-E9B9770684DB}"/>
                    </a:ext>
                  </a:extLst>
                </p:cNvPr>
                <p:cNvSpPr>
                  <a:spLocks noChangeArrowheads="1"/>
                </p:cNvSpPr>
                <p:nvPr/>
              </p:nvSpPr>
              <p:spPr bwMode="auto">
                <a:xfrm>
                  <a:off x="2242568" y="1617135"/>
                  <a:ext cx="18852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90</a:t>
                  </a:r>
                  <a:endParaRPr lang="en-US" altLang="en-US" sz="1067">
                    <a:solidFill>
                      <a:prstClr val="black"/>
                    </a:solidFill>
                    <a:ea typeface="MS PGothic" panose="020B0600070205080204" pitchFamily="34" charset="-128"/>
                    <a:cs typeface="Arial" panose="020B0604020202020204" pitchFamily="34" charset="0"/>
                  </a:endParaRPr>
                </a:p>
              </p:txBody>
            </p:sp>
            <p:sp>
              <p:nvSpPr>
                <p:cNvPr id="1715" name="Rectangle 37">
                  <a:extLst>
                    <a:ext uri="{FF2B5EF4-FFF2-40B4-BE49-F238E27FC236}">
                      <a16:creationId xmlns:a16="http://schemas.microsoft.com/office/drawing/2014/main" id="{6A8EBC51-E77B-4A3B-A72B-70EA61049877}"/>
                    </a:ext>
                  </a:extLst>
                </p:cNvPr>
                <p:cNvSpPr>
                  <a:spLocks noChangeArrowheads="1"/>
                </p:cNvSpPr>
                <p:nvPr/>
              </p:nvSpPr>
              <p:spPr bwMode="auto">
                <a:xfrm>
                  <a:off x="2172037" y="1386948"/>
                  <a:ext cx="282786"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100</a:t>
                  </a:r>
                  <a:endParaRPr lang="en-US" altLang="en-US" sz="1067">
                    <a:solidFill>
                      <a:prstClr val="black"/>
                    </a:solidFill>
                    <a:ea typeface="MS PGothic" panose="020B0600070205080204" pitchFamily="34" charset="-128"/>
                    <a:cs typeface="Arial" panose="020B0604020202020204" pitchFamily="34" charset="0"/>
                  </a:endParaRPr>
                </a:p>
              </p:txBody>
            </p:sp>
          </p:grpSp>
        </p:grpSp>
        <p:sp>
          <p:nvSpPr>
            <p:cNvPr id="1398" name="Rectangle 182">
              <a:extLst>
                <a:ext uri="{FF2B5EF4-FFF2-40B4-BE49-F238E27FC236}">
                  <a16:creationId xmlns:a16="http://schemas.microsoft.com/office/drawing/2014/main" id="{68DB3674-53AC-4D6A-9A47-1626CC83379E}"/>
                </a:ext>
              </a:extLst>
            </p:cNvPr>
            <p:cNvSpPr>
              <a:spLocks noChangeArrowheads="1"/>
            </p:cNvSpPr>
            <p:nvPr/>
          </p:nvSpPr>
          <p:spPr bwMode="auto">
            <a:xfrm>
              <a:off x="4049364" y="3680836"/>
              <a:ext cx="1421061"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b="1">
                  <a:solidFill>
                    <a:srgbClr val="000000"/>
                  </a:solidFill>
                  <a:latin typeface="Arial Bold" panose="020B0704020202020204" pitchFamily="34" charset="0"/>
                  <a:ea typeface="MS PGothic" panose="020B0600070205080204" pitchFamily="34" charset="-128"/>
                </a:rPr>
                <a:t>Months since </a:t>
              </a:r>
              <a:r>
                <a:rPr lang="en-US" altLang="en-US" sz="1067" b="1" err="1">
                  <a:solidFill>
                    <a:srgbClr val="000000"/>
                  </a:solidFill>
                  <a:latin typeface="Arial Bold" panose="020B0704020202020204" pitchFamily="34" charset="0"/>
                  <a:ea typeface="MS PGothic" panose="020B0600070205080204" pitchFamily="34" charset="-128"/>
                </a:rPr>
                <a:t>Randomisation</a:t>
              </a:r>
              <a:endParaRPr lang="en-US" altLang="en-US" sz="1067">
                <a:solidFill>
                  <a:prstClr val="black"/>
                </a:solidFill>
                <a:ea typeface="MS PGothic" panose="020B0600070205080204" pitchFamily="34" charset="-128"/>
              </a:endParaRPr>
            </a:p>
          </p:txBody>
        </p:sp>
      </p:grpSp>
      <p:grpSp>
        <p:nvGrpSpPr>
          <p:cNvPr id="1850" name="Group 1849">
            <a:extLst>
              <a:ext uri="{FF2B5EF4-FFF2-40B4-BE49-F238E27FC236}">
                <a16:creationId xmlns:a16="http://schemas.microsoft.com/office/drawing/2014/main" id="{DB172008-A0D2-4A2F-8D75-9C7EBD80A95C}"/>
              </a:ext>
            </a:extLst>
          </p:cNvPr>
          <p:cNvGrpSpPr/>
          <p:nvPr/>
        </p:nvGrpSpPr>
        <p:grpSpPr>
          <a:xfrm>
            <a:off x="8286629" y="1919484"/>
            <a:ext cx="3873467" cy="3248210"/>
            <a:chOff x="6214976" y="1367839"/>
            <a:chExt cx="2905102" cy="2436156"/>
          </a:xfrm>
        </p:grpSpPr>
        <p:grpSp>
          <p:nvGrpSpPr>
            <p:cNvPr id="1852" name="Group 1851">
              <a:extLst>
                <a:ext uri="{FF2B5EF4-FFF2-40B4-BE49-F238E27FC236}">
                  <a16:creationId xmlns:a16="http://schemas.microsoft.com/office/drawing/2014/main" id="{4A0719B7-8A01-4269-B5FE-88B8F0A3EE20}"/>
                </a:ext>
              </a:extLst>
            </p:cNvPr>
            <p:cNvGrpSpPr/>
            <p:nvPr/>
          </p:nvGrpSpPr>
          <p:grpSpPr>
            <a:xfrm>
              <a:off x="6214976" y="1367839"/>
              <a:ext cx="2905102" cy="2278123"/>
              <a:chOff x="6214976" y="1367839"/>
              <a:chExt cx="2905102" cy="2278123"/>
            </a:xfrm>
          </p:grpSpPr>
          <p:sp>
            <p:nvSpPr>
              <p:cNvPr id="1854" name="Line 6">
                <a:extLst>
                  <a:ext uri="{FF2B5EF4-FFF2-40B4-BE49-F238E27FC236}">
                    <a16:creationId xmlns:a16="http://schemas.microsoft.com/office/drawing/2014/main" id="{C80D6C20-6522-406A-9DC6-C08E5470FDC3}"/>
                  </a:ext>
                </a:extLst>
              </p:cNvPr>
              <p:cNvSpPr>
                <a:spLocks noChangeShapeType="1"/>
              </p:cNvSpPr>
              <p:nvPr/>
            </p:nvSpPr>
            <p:spPr bwMode="auto">
              <a:xfrm flipH="1">
                <a:off x="6419854" y="345842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55" name="Line 7">
                <a:extLst>
                  <a:ext uri="{FF2B5EF4-FFF2-40B4-BE49-F238E27FC236}">
                    <a16:creationId xmlns:a16="http://schemas.microsoft.com/office/drawing/2014/main" id="{F091BD2D-F626-45AC-B45A-17BF3E89B1D7}"/>
                  </a:ext>
                </a:extLst>
              </p:cNvPr>
              <p:cNvSpPr>
                <a:spLocks noChangeShapeType="1"/>
              </p:cNvSpPr>
              <p:nvPr/>
            </p:nvSpPr>
            <p:spPr bwMode="auto">
              <a:xfrm flipH="1">
                <a:off x="6419854" y="325706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56" name="Line 8">
                <a:extLst>
                  <a:ext uri="{FF2B5EF4-FFF2-40B4-BE49-F238E27FC236}">
                    <a16:creationId xmlns:a16="http://schemas.microsoft.com/office/drawing/2014/main" id="{F2665068-2D8A-4F79-BB44-174E32EABB52}"/>
                  </a:ext>
                </a:extLst>
              </p:cNvPr>
              <p:cNvSpPr>
                <a:spLocks noChangeShapeType="1"/>
              </p:cNvSpPr>
              <p:nvPr/>
            </p:nvSpPr>
            <p:spPr bwMode="auto">
              <a:xfrm flipH="1">
                <a:off x="6419854" y="3055705"/>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57" name="Line 9">
                <a:extLst>
                  <a:ext uri="{FF2B5EF4-FFF2-40B4-BE49-F238E27FC236}">
                    <a16:creationId xmlns:a16="http://schemas.microsoft.com/office/drawing/2014/main" id="{7D9979D9-DB48-4A25-903E-6712F64C33CC}"/>
                  </a:ext>
                </a:extLst>
              </p:cNvPr>
              <p:cNvSpPr>
                <a:spLocks noChangeShapeType="1"/>
              </p:cNvSpPr>
              <p:nvPr/>
            </p:nvSpPr>
            <p:spPr bwMode="auto">
              <a:xfrm flipH="1">
                <a:off x="6419854" y="285434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58" name="Line 10">
                <a:extLst>
                  <a:ext uri="{FF2B5EF4-FFF2-40B4-BE49-F238E27FC236}">
                    <a16:creationId xmlns:a16="http://schemas.microsoft.com/office/drawing/2014/main" id="{54C6B218-EAE8-4BDC-A2BD-96222B3F0A40}"/>
                  </a:ext>
                </a:extLst>
              </p:cNvPr>
              <p:cNvSpPr>
                <a:spLocks noChangeShapeType="1"/>
              </p:cNvSpPr>
              <p:nvPr/>
            </p:nvSpPr>
            <p:spPr bwMode="auto">
              <a:xfrm flipH="1">
                <a:off x="6419854" y="2651719"/>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59" name="Line 11">
                <a:extLst>
                  <a:ext uri="{FF2B5EF4-FFF2-40B4-BE49-F238E27FC236}">
                    <a16:creationId xmlns:a16="http://schemas.microsoft.com/office/drawing/2014/main" id="{9D1F4A59-A7DC-4B6D-B1EF-EE83EAF64F15}"/>
                  </a:ext>
                </a:extLst>
              </p:cNvPr>
              <p:cNvSpPr>
                <a:spLocks noChangeShapeType="1"/>
              </p:cNvSpPr>
              <p:nvPr/>
            </p:nvSpPr>
            <p:spPr bwMode="auto">
              <a:xfrm flipH="1">
                <a:off x="6419854" y="245035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0" name="Line 12">
                <a:extLst>
                  <a:ext uri="{FF2B5EF4-FFF2-40B4-BE49-F238E27FC236}">
                    <a16:creationId xmlns:a16="http://schemas.microsoft.com/office/drawing/2014/main" id="{BE76F379-D049-4469-B148-1FAD7B3632AD}"/>
                  </a:ext>
                </a:extLst>
              </p:cNvPr>
              <p:cNvSpPr>
                <a:spLocks noChangeShapeType="1"/>
              </p:cNvSpPr>
              <p:nvPr/>
            </p:nvSpPr>
            <p:spPr bwMode="auto">
              <a:xfrm flipH="1">
                <a:off x="6419854" y="224899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1" name="Line 13">
                <a:extLst>
                  <a:ext uri="{FF2B5EF4-FFF2-40B4-BE49-F238E27FC236}">
                    <a16:creationId xmlns:a16="http://schemas.microsoft.com/office/drawing/2014/main" id="{C2517FAF-5B5A-4178-B0F0-DD2447E2E379}"/>
                  </a:ext>
                </a:extLst>
              </p:cNvPr>
              <p:cNvSpPr>
                <a:spLocks noChangeShapeType="1"/>
              </p:cNvSpPr>
              <p:nvPr/>
            </p:nvSpPr>
            <p:spPr bwMode="auto">
              <a:xfrm flipH="1">
                <a:off x="6419854" y="204763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2" name="Line 14">
                <a:extLst>
                  <a:ext uri="{FF2B5EF4-FFF2-40B4-BE49-F238E27FC236}">
                    <a16:creationId xmlns:a16="http://schemas.microsoft.com/office/drawing/2014/main" id="{F01B7106-A34E-49F6-8266-80CA98122DFC}"/>
                  </a:ext>
                </a:extLst>
              </p:cNvPr>
              <p:cNvSpPr>
                <a:spLocks noChangeShapeType="1"/>
              </p:cNvSpPr>
              <p:nvPr/>
            </p:nvSpPr>
            <p:spPr bwMode="auto">
              <a:xfrm flipH="1">
                <a:off x="6419854" y="1843743"/>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3" name="Line 15">
                <a:extLst>
                  <a:ext uri="{FF2B5EF4-FFF2-40B4-BE49-F238E27FC236}">
                    <a16:creationId xmlns:a16="http://schemas.microsoft.com/office/drawing/2014/main" id="{4596B0B4-6B8F-455C-ACD9-EB98AE47BD88}"/>
                  </a:ext>
                </a:extLst>
              </p:cNvPr>
              <p:cNvSpPr>
                <a:spLocks noChangeShapeType="1"/>
              </p:cNvSpPr>
              <p:nvPr/>
            </p:nvSpPr>
            <p:spPr bwMode="auto">
              <a:xfrm flipH="1">
                <a:off x="6419854" y="164238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4" name="Line 16">
                <a:extLst>
                  <a:ext uri="{FF2B5EF4-FFF2-40B4-BE49-F238E27FC236}">
                    <a16:creationId xmlns:a16="http://schemas.microsoft.com/office/drawing/2014/main" id="{2088815E-251F-4535-BD49-825746C2DD81}"/>
                  </a:ext>
                </a:extLst>
              </p:cNvPr>
              <p:cNvSpPr>
                <a:spLocks noChangeShapeType="1"/>
              </p:cNvSpPr>
              <p:nvPr/>
            </p:nvSpPr>
            <p:spPr bwMode="auto">
              <a:xfrm flipH="1">
                <a:off x="6419854" y="144102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5" name="Line 38">
                <a:extLst>
                  <a:ext uri="{FF2B5EF4-FFF2-40B4-BE49-F238E27FC236}">
                    <a16:creationId xmlns:a16="http://schemas.microsoft.com/office/drawing/2014/main" id="{1933BCFD-7B6A-4D27-AEA1-9F9B4844D9D5}"/>
                  </a:ext>
                </a:extLst>
              </p:cNvPr>
              <p:cNvSpPr>
                <a:spLocks noChangeShapeType="1"/>
              </p:cNvSpPr>
              <p:nvPr/>
            </p:nvSpPr>
            <p:spPr bwMode="auto">
              <a:xfrm>
                <a:off x="644525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6" name="Line 39">
                <a:extLst>
                  <a:ext uri="{FF2B5EF4-FFF2-40B4-BE49-F238E27FC236}">
                    <a16:creationId xmlns:a16="http://schemas.microsoft.com/office/drawing/2014/main" id="{B571F519-A9D0-45E3-9986-CDFA20353ECD}"/>
                  </a:ext>
                </a:extLst>
              </p:cNvPr>
              <p:cNvSpPr>
                <a:spLocks noChangeShapeType="1"/>
              </p:cNvSpPr>
              <p:nvPr/>
            </p:nvSpPr>
            <p:spPr bwMode="auto">
              <a:xfrm flipV="1">
                <a:off x="653986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7" name="Line 40">
                <a:extLst>
                  <a:ext uri="{FF2B5EF4-FFF2-40B4-BE49-F238E27FC236}">
                    <a16:creationId xmlns:a16="http://schemas.microsoft.com/office/drawing/2014/main" id="{B5D07272-A062-47FB-BD56-84A8141F482E}"/>
                  </a:ext>
                </a:extLst>
              </p:cNvPr>
              <p:cNvSpPr>
                <a:spLocks noChangeShapeType="1"/>
              </p:cNvSpPr>
              <p:nvPr/>
            </p:nvSpPr>
            <p:spPr bwMode="auto">
              <a:xfrm>
                <a:off x="663272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8" name="Line 41">
                <a:extLst>
                  <a:ext uri="{FF2B5EF4-FFF2-40B4-BE49-F238E27FC236}">
                    <a16:creationId xmlns:a16="http://schemas.microsoft.com/office/drawing/2014/main" id="{B3CDC528-D682-45EC-8394-91C4EFD457DC}"/>
                  </a:ext>
                </a:extLst>
              </p:cNvPr>
              <p:cNvSpPr>
                <a:spLocks noChangeShapeType="1"/>
              </p:cNvSpPr>
              <p:nvPr/>
            </p:nvSpPr>
            <p:spPr bwMode="auto">
              <a:xfrm flipV="1">
                <a:off x="672645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69" name="Line 42">
                <a:extLst>
                  <a:ext uri="{FF2B5EF4-FFF2-40B4-BE49-F238E27FC236}">
                    <a16:creationId xmlns:a16="http://schemas.microsoft.com/office/drawing/2014/main" id="{BFADFCE8-3055-4912-A373-AC6E0D9125C3}"/>
                  </a:ext>
                </a:extLst>
              </p:cNvPr>
              <p:cNvSpPr>
                <a:spLocks noChangeShapeType="1"/>
              </p:cNvSpPr>
              <p:nvPr/>
            </p:nvSpPr>
            <p:spPr bwMode="auto">
              <a:xfrm>
                <a:off x="681843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0" name="Line 43">
                <a:extLst>
                  <a:ext uri="{FF2B5EF4-FFF2-40B4-BE49-F238E27FC236}">
                    <a16:creationId xmlns:a16="http://schemas.microsoft.com/office/drawing/2014/main" id="{560021AB-D46C-4120-8DAE-77A30B4FD75A}"/>
                  </a:ext>
                </a:extLst>
              </p:cNvPr>
              <p:cNvSpPr>
                <a:spLocks noChangeShapeType="1"/>
              </p:cNvSpPr>
              <p:nvPr/>
            </p:nvSpPr>
            <p:spPr bwMode="auto">
              <a:xfrm flipV="1">
                <a:off x="6913036"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1" name="Line 44">
                <a:extLst>
                  <a:ext uri="{FF2B5EF4-FFF2-40B4-BE49-F238E27FC236}">
                    <a16:creationId xmlns:a16="http://schemas.microsoft.com/office/drawing/2014/main" id="{5DFBE25B-DBFB-4E50-B204-C9A29CB9E586}"/>
                  </a:ext>
                </a:extLst>
              </p:cNvPr>
              <p:cNvSpPr>
                <a:spLocks noChangeShapeType="1"/>
              </p:cNvSpPr>
              <p:nvPr/>
            </p:nvSpPr>
            <p:spPr bwMode="auto">
              <a:xfrm>
                <a:off x="7005891"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2" name="Line 45">
                <a:extLst>
                  <a:ext uri="{FF2B5EF4-FFF2-40B4-BE49-F238E27FC236}">
                    <a16:creationId xmlns:a16="http://schemas.microsoft.com/office/drawing/2014/main" id="{65856327-AF05-4D7C-B8D5-854E81E7AFA0}"/>
                  </a:ext>
                </a:extLst>
              </p:cNvPr>
              <p:cNvSpPr>
                <a:spLocks noChangeShapeType="1"/>
              </p:cNvSpPr>
              <p:nvPr/>
            </p:nvSpPr>
            <p:spPr bwMode="auto">
              <a:xfrm flipV="1">
                <a:off x="709962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3" name="Line 46">
                <a:extLst>
                  <a:ext uri="{FF2B5EF4-FFF2-40B4-BE49-F238E27FC236}">
                    <a16:creationId xmlns:a16="http://schemas.microsoft.com/office/drawing/2014/main" id="{12B14EC1-02FD-48B2-AE00-A3AE2551A4D8}"/>
                  </a:ext>
                </a:extLst>
              </p:cNvPr>
              <p:cNvSpPr>
                <a:spLocks noChangeShapeType="1"/>
              </p:cNvSpPr>
              <p:nvPr/>
            </p:nvSpPr>
            <p:spPr bwMode="auto">
              <a:xfrm>
                <a:off x="719160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4" name="Line 47">
                <a:extLst>
                  <a:ext uri="{FF2B5EF4-FFF2-40B4-BE49-F238E27FC236}">
                    <a16:creationId xmlns:a16="http://schemas.microsoft.com/office/drawing/2014/main" id="{834C97F6-C1DF-4952-A4BD-ADE9B2D9435E}"/>
                  </a:ext>
                </a:extLst>
              </p:cNvPr>
              <p:cNvSpPr>
                <a:spLocks noChangeShapeType="1"/>
              </p:cNvSpPr>
              <p:nvPr/>
            </p:nvSpPr>
            <p:spPr bwMode="auto">
              <a:xfrm flipV="1">
                <a:off x="7286207"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5" name="Line 48">
                <a:extLst>
                  <a:ext uri="{FF2B5EF4-FFF2-40B4-BE49-F238E27FC236}">
                    <a16:creationId xmlns:a16="http://schemas.microsoft.com/office/drawing/2014/main" id="{1F561551-90D5-4927-BF48-9D8C8393642E}"/>
                  </a:ext>
                </a:extLst>
              </p:cNvPr>
              <p:cNvSpPr>
                <a:spLocks noChangeShapeType="1"/>
              </p:cNvSpPr>
              <p:nvPr/>
            </p:nvSpPr>
            <p:spPr bwMode="auto">
              <a:xfrm>
                <a:off x="7380814"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6" name="Line 49">
                <a:extLst>
                  <a:ext uri="{FF2B5EF4-FFF2-40B4-BE49-F238E27FC236}">
                    <a16:creationId xmlns:a16="http://schemas.microsoft.com/office/drawing/2014/main" id="{53E36C50-23A5-4E3B-94FB-0E0D7FB6D47B}"/>
                  </a:ext>
                </a:extLst>
              </p:cNvPr>
              <p:cNvSpPr>
                <a:spLocks noChangeShapeType="1"/>
              </p:cNvSpPr>
              <p:nvPr/>
            </p:nvSpPr>
            <p:spPr bwMode="auto">
              <a:xfrm flipV="1">
                <a:off x="747279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7" name="Line 50">
                <a:extLst>
                  <a:ext uri="{FF2B5EF4-FFF2-40B4-BE49-F238E27FC236}">
                    <a16:creationId xmlns:a16="http://schemas.microsoft.com/office/drawing/2014/main" id="{CF37AD0D-7D3D-445A-8165-A1366FBE97BE}"/>
                  </a:ext>
                </a:extLst>
              </p:cNvPr>
              <p:cNvSpPr>
                <a:spLocks noChangeShapeType="1"/>
              </p:cNvSpPr>
              <p:nvPr/>
            </p:nvSpPr>
            <p:spPr bwMode="auto">
              <a:xfrm>
                <a:off x="756564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8" name="Line 51">
                <a:extLst>
                  <a:ext uri="{FF2B5EF4-FFF2-40B4-BE49-F238E27FC236}">
                    <a16:creationId xmlns:a16="http://schemas.microsoft.com/office/drawing/2014/main" id="{404FBCBF-6FCA-40AC-8B62-88C8D8F7786B}"/>
                  </a:ext>
                </a:extLst>
              </p:cNvPr>
              <p:cNvSpPr>
                <a:spLocks noChangeShapeType="1"/>
              </p:cNvSpPr>
              <p:nvPr/>
            </p:nvSpPr>
            <p:spPr bwMode="auto">
              <a:xfrm flipV="1">
                <a:off x="7659378"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79" name="Line 52">
                <a:extLst>
                  <a:ext uri="{FF2B5EF4-FFF2-40B4-BE49-F238E27FC236}">
                    <a16:creationId xmlns:a16="http://schemas.microsoft.com/office/drawing/2014/main" id="{72919498-18F5-4616-A8FB-FCBB72645932}"/>
                  </a:ext>
                </a:extLst>
              </p:cNvPr>
              <p:cNvSpPr>
                <a:spLocks noChangeShapeType="1"/>
              </p:cNvSpPr>
              <p:nvPr/>
            </p:nvSpPr>
            <p:spPr bwMode="auto">
              <a:xfrm>
                <a:off x="775223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0" name="Line 53">
                <a:extLst>
                  <a:ext uri="{FF2B5EF4-FFF2-40B4-BE49-F238E27FC236}">
                    <a16:creationId xmlns:a16="http://schemas.microsoft.com/office/drawing/2014/main" id="{D4F979D5-6B3C-474F-90D1-11B089BDF40D}"/>
                  </a:ext>
                </a:extLst>
              </p:cNvPr>
              <p:cNvSpPr>
                <a:spLocks noChangeShapeType="1"/>
              </p:cNvSpPr>
              <p:nvPr/>
            </p:nvSpPr>
            <p:spPr bwMode="auto">
              <a:xfrm flipV="1">
                <a:off x="784596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1" name="Line 54">
                <a:extLst>
                  <a:ext uri="{FF2B5EF4-FFF2-40B4-BE49-F238E27FC236}">
                    <a16:creationId xmlns:a16="http://schemas.microsoft.com/office/drawing/2014/main" id="{C1C8E602-DDDD-4B23-BEA9-650FBF1EF4B4}"/>
                  </a:ext>
                </a:extLst>
              </p:cNvPr>
              <p:cNvSpPr>
                <a:spLocks noChangeShapeType="1"/>
              </p:cNvSpPr>
              <p:nvPr/>
            </p:nvSpPr>
            <p:spPr bwMode="auto">
              <a:xfrm>
                <a:off x="7938818"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2" name="Line 55">
                <a:extLst>
                  <a:ext uri="{FF2B5EF4-FFF2-40B4-BE49-F238E27FC236}">
                    <a16:creationId xmlns:a16="http://schemas.microsoft.com/office/drawing/2014/main" id="{A8289EC5-F463-4503-9EC0-34F19C9D1168}"/>
                  </a:ext>
                </a:extLst>
              </p:cNvPr>
              <p:cNvSpPr>
                <a:spLocks noChangeShapeType="1"/>
              </p:cNvSpPr>
              <p:nvPr/>
            </p:nvSpPr>
            <p:spPr bwMode="auto">
              <a:xfrm flipV="1">
                <a:off x="803342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3" name="Line 56">
                <a:extLst>
                  <a:ext uri="{FF2B5EF4-FFF2-40B4-BE49-F238E27FC236}">
                    <a16:creationId xmlns:a16="http://schemas.microsoft.com/office/drawing/2014/main" id="{669B5716-33A1-4AE4-8DE9-30C68306DC77}"/>
                  </a:ext>
                </a:extLst>
              </p:cNvPr>
              <p:cNvSpPr>
                <a:spLocks noChangeShapeType="1"/>
              </p:cNvSpPr>
              <p:nvPr/>
            </p:nvSpPr>
            <p:spPr bwMode="auto">
              <a:xfrm>
                <a:off x="8127155"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4" name="Line 57">
                <a:extLst>
                  <a:ext uri="{FF2B5EF4-FFF2-40B4-BE49-F238E27FC236}">
                    <a16:creationId xmlns:a16="http://schemas.microsoft.com/office/drawing/2014/main" id="{177D3CD8-6F94-440E-99CE-ED7450399F18}"/>
                  </a:ext>
                </a:extLst>
              </p:cNvPr>
              <p:cNvSpPr>
                <a:spLocks noChangeShapeType="1"/>
              </p:cNvSpPr>
              <p:nvPr/>
            </p:nvSpPr>
            <p:spPr bwMode="auto">
              <a:xfrm flipV="1">
                <a:off x="8219134"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5" name="Line 58">
                <a:extLst>
                  <a:ext uri="{FF2B5EF4-FFF2-40B4-BE49-F238E27FC236}">
                    <a16:creationId xmlns:a16="http://schemas.microsoft.com/office/drawing/2014/main" id="{7AC6785F-5F98-4CBE-9A0F-0C69A8954C30}"/>
                  </a:ext>
                </a:extLst>
              </p:cNvPr>
              <p:cNvSpPr>
                <a:spLocks noChangeShapeType="1"/>
              </p:cNvSpPr>
              <p:nvPr/>
            </p:nvSpPr>
            <p:spPr bwMode="auto">
              <a:xfrm>
                <a:off x="831198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6" name="Line 59">
                <a:extLst>
                  <a:ext uri="{FF2B5EF4-FFF2-40B4-BE49-F238E27FC236}">
                    <a16:creationId xmlns:a16="http://schemas.microsoft.com/office/drawing/2014/main" id="{98DDE587-F18F-40C1-9C99-D9B66924277B}"/>
                  </a:ext>
                </a:extLst>
              </p:cNvPr>
              <p:cNvSpPr>
                <a:spLocks noChangeShapeType="1"/>
              </p:cNvSpPr>
              <p:nvPr/>
            </p:nvSpPr>
            <p:spPr bwMode="auto">
              <a:xfrm flipV="1">
                <a:off x="840572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7" name="Line 60">
                <a:extLst>
                  <a:ext uri="{FF2B5EF4-FFF2-40B4-BE49-F238E27FC236}">
                    <a16:creationId xmlns:a16="http://schemas.microsoft.com/office/drawing/2014/main" id="{2511D8C1-061F-48EE-8EE8-CDD0C6342CC1}"/>
                  </a:ext>
                </a:extLst>
              </p:cNvPr>
              <p:cNvSpPr>
                <a:spLocks noChangeShapeType="1"/>
              </p:cNvSpPr>
              <p:nvPr/>
            </p:nvSpPr>
            <p:spPr bwMode="auto">
              <a:xfrm>
                <a:off x="850032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8" name="Line 61">
                <a:extLst>
                  <a:ext uri="{FF2B5EF4-FFF2-40B4-BE49-F238E27FC236}">
                    <a16:creationId xmlns:a16="http://schemas.microsoft.com/office/drawing/2014/main" id="{332458C2-32F3-4B10-932A-BE8EF423FB45}"/>
                  </a:ext>
                </a:extLst>
              </p:cNvPr>
              <p:cNvSpPr>
                <a:spLocks noChangeShapeType="1"/>
              </p:cNvSpPr>
              <p:nvPr/>
            </p:nvSpPr>
            <p:spPr bwMode="auto">
              <a:xfrm flipV="1">
                <a:off x="859230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89" name="Line 62">
                <a:extLst>
                  <a:ext uri="{FF2B5EF4-FFF2-40B4-BE49-F238E27FC236}">
                    <a16:creationId xmlns:a16="http://schemas.microsoft.com/office/drawing/2014/main" id="{35D8D76D-DEA2-4E9D-BDB6-4A3CB9BF95BB}"/>
                  </a:ext>
                </a:extLst>
              </p:cNvPr>
              <p:cNvSpPr>
                <a:spLocks noChangeShapeType="1"/>
              </p:cNvSpPr>
              <p:nvPr/>
            </p:nvSpPr>
            <p:spPr bwMode="auto">
              <a:xfrm>
                <a:off x="8686912"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0" name="Line 63">
                <a:extLst>
                  <a:ext uri="{FF2B5EF4-FFF2-40B4-BE49-F238E27FC236}">
                    <a16:creationId xmlns:a16="http://schemas.microsoft.com/office/drawing/2014/main" id="{462B53D6-C6B8-4601-81F2-162516ABE90C}"/>
                  </a:ext>
                </a:extLst>
              </p:cNvPr>
              <p:cNvSpPr>
                <a:spLocks noChangeShapeType="1"/>
              </p:cNvSpPr>
              <p:nvPr/>
            </p:nvSpPr>
            <p:spPr bwMode="auto">
              <a:xfrm flipV="1">
                <a:off x="877889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1" name="Line 64">
                <a:extLst>
                  <a:ext uri="{FF2B5EF4-FFF2-40B4-BE49-F238E27FC236}">
                    <a16:creationId xmlns:a16="http://schemas.microsoft.com/office/drawing/2014/main" id="{C45C41F0-F576-4828-AF04-6DF8D6918288}"/>
                  </a:ext>
                </a:extLst>
              </p:cNvPr>
              <p:cNvSpPr>
                <a:spLocks noChangeShapeType="1"/>
              </p:cNvSpPr>
              <p:nvPr/>
            </p:nvSpPr>
            <p:spPr bwMode="auto">
              <a:xfrm>
                <a:off x="8871746"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2" name="Line 65">
                <a:extLst>
                  <a:ext uri="{FF2B5EF4-FFF2-40B4-BE49-F238E27FC236}">
                    <a16:creationId xmlns:a16="http://schemas.microsoft.com/office/drawing/2014/main" id="{872AEB5C-86C7-469A-A928-B915DA36D5F2}"/>
                  </a:ext>
                </a:extLst>
              </p:cNvPr>
              <p:cNvSpPr>
                <a:spLocks noChangeShapeType="1"/>
              </p:cNvSpPr>
              <p:nvPr/>
            </p:nvSpPr>
            <p:spPr bwMode="auto">
              <a:xfrm flipV="1">
                <a:off x="8966352"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3" name="Line 66">
                <a:extLst>
                  <a:ext uri="{FF2B5EF4-FFF2-40B4-BE49-F238E27FC236}">
                    <a16:creationId xmlns:a16="http://schemas.microsoft.com/office/drawing/2014/main" id="{5A32A545-C6D4-4869-ACA5-7C35A1093FC8}"/>
                  </a:ext>
                </a:extLst>
              </p:cNvPr>
              <p:cNvSpPr>
                <a:spLocks noChangeShapeType="1"/>
              </p:cNvSpPr>
              <p:nvPr/>
            </p:nvSpPr>
            <p:spPr bwMode="auto">
              <a:xfrm>
                <a:off x="906008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4" name="Line 67">
                <a:extLst>
                  <a:ext uri="{FF2B5EF4-FFF2-40B4-BE49-F238E27FC236}">
                    <a16:creationId xmlns:a16="http://schemas.microsoft.com/office/drawing/2014/main" id="{492A83A9-2D31-492E-84B6-AA9CBF364C95}"/>
                  </a:ext>
                </a:extLst>
              </p:cNvPr>
              <p:cNvSpPr>
                <a:spLocks noChangeShapeType="1"/>
              </p:cNvSpPr>
              <p:nvPr/>
            </p:nvSpPr>
            <p:spPr bwMode="auto">
              <a:xfrm flipH="1">
                <a:off x="6419854" y="345842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5" name="Line 68">
                <a:extLst>
                  <a:ext uri="{FF2B5EF4-FFF2-40B4-BE49-F238E27FC236}">
                    <a16:creationId xmlns:a16="http://schemas.microsoft.com/office/drawing/2014/main" id="{CF862BA7-803E-45AA-A30D-C8718664B170}"/>
                  </a:ext>
                </a:extLst>
              </p:cNvPr>
              <p:cNvSpPr>
                <a:spLocks noChangeShapeType="1"/>
              </p:cNvSpPr>
              <p:nvPr/>
            </p:nvSpPr>
            <p:spPr bwMode="auto">
              <a:xfrm flipH="1">
                <a:off x="6419854" y="325706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6" name="Line 69">
                <a:extLst>
                  <a:ext uri="{FF2B5EF4-FFF2-40B4-BE49-F238E27FC236}">
                    <a16:creationId xmlns:a16="http://schemas.microsoft.com/office/drawing/2014/main" id="{4909CE4B-F43E-47A1-822B-52FF50088C7A}"/>
                  </a:ext>
                </a:extLst>
              </p:cNvPr>
              <p:cNvSpPr>
                <a:spLocks noChangeShapeType="1"/>
              </p:cNvSpPr>
              <p:nvPr/>
            </p:nvSpPr>
            <p:spPr bwMode="auto">
              <a:xfrm flipH="1">
                <a:off x="6419854" y="3055705"/>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7" name="Line 70">
                <a:extLst>
                  <a:ext uri="{FF2B5EF4-FFF2-40B4-BE49-F238E27FC236}">
                    <a16:creationId xmlns:a16="http://schemas.microsoft.com/office/drawing/2014/main" id="{9EA9ADAC-CAAB-4055-97F3-D6192A4D2461}"/>
                  </a:ext>
                </a:extLst>
              </p:cNvPr>
              <p:cNvSpPr>
                <a:spLocks noChangeShapeType="1"/>
              </p:cNvSpPr>
              <p:nvPr/>
            </p:nvSpPr>
            <p:spPr bwMode="auto">
              <a:xfrm flipH="1">
                <a:off x="6419854" y="285434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8" name="Line 71">
                <a:extLst>
                  <a:ext uri="{FF2B5EF4-FFF2-40B4-BE49-F238E27FC236}">
                    <a16:creationId xmlns:a16="http://schemas.microsoft.com/office/drawing/2014/main" id="{70126496-6CDC-4035-9F33-F8F48221C492}"/>
                  </a:ext>
                </a:extLst>
              </p:cNvPr>
              <p:cNvSpPr>
                <a:spLocks noChangeShapeType="1"/>
              </p:cNvSpPr>
              <p:nvPr/>
            </p:nvSpPr>
            <p:spPr bwMode="auto">
              <a:xfrm flipH="1">
                <a:off x="6419854" y="2651719"/>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899" name="Line 72">
                <a:extLst>
                  <a:ext uri="{FF2B5EF4-FFF2-40B4-BE49-F238E27FC236}">
                    <a16:creationId xmlns:a16="http://schemas.microsoft.com/office/drawing/2014/main" id="{418A3761-B84C-4414-983F-89F22C0965EF}"/>
                  </a:ext>
                </a:extLst>
              </p:cNvPr>
              <p:cNvSpPr>
                <a:spLocks noChangeShapeType="1"/>
              </p:cNvSpPr>
              <p:nvPr/>
            </p:nvSpPr>
            <p:spPr bwMode="auto">
              <a:xfrm flipH="1">
                <a:off x="6419854" y="245035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0" name="Line 73">
                <a:extLst>
                  <a:ext uri="{FF2B5EF4-FFF2-40B4-BE49-F238E27FC236}">
                    <a16:creationId xmlns:a16="http://schemas.microsoft.com/office/drawing/2014/main" id="{62E14FF8-BB89-4D1B-B055-681116E080E1}"/>
                  </a:ext>
                </a:extLst>
              </p:cNvPr>
              <p:cNvSpPr>
                <a:spLocks noChangeShapeType="1"/>
              </p:cNvSpPr>
              <p:nvPr/>
            </p:nvSpPr>
            <p:spPr bwMode="auto">
              <a:xfrm flipH="1">
                <a:off x="6419854" y="224899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1" name="Line 74">
                <a:extLst>
                  <a:ext uri="{FF2B5EF4-FFF2-40B4-BE49-F238E27FC236}">
                    <a16:creationId xmlns:a16="http://schemas.microsoft.com/office/drawing/2014/main" id="{750F764D-9584-4B9C-84F0-218F30250578}"/>
                  </a:ext>
                </a:extLst>
              </p:cNvPr>
              <p:cNvSpPr>
                <a:spLocks noChangeShapeType="1"/>
              </p:cNvSpPr>
              <p:nvPr/>
            </p:nvSpPr>
            <p:spPr bwMode="auto">
              <a:xfrm flipH="1">
                <a:off x="6419854" y="204763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2" name="Line 75">
                <a:extLst>
                  <a:ext uri="{FF2B5EF4-FFF2-40B4-BE49-F238E27FC236}">
                    <a16:creationId xmlns:a16="http://schemas.microsoft.com/office/drawing/2014/main" id="{757FF683-F302-4EFC-9BD8-0BF98E504662}"/>
                  </a:ext>
                </a:extLst>
              </p:cNvPr>
              <p:cNvSpPr>
                <a:spLocks noChangeShapeType="1"/>
              </p:cNvSpPr>
              <p:nvPr/>
            </p:nvSpPr>
            <p:spPr bwMode="auto">
              <a:xfrm flipH="1">
                <a:off x="6419854" y="1843743"/>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3" name="Line 76">
                <a:extLst>
                  <a:ext uri="{FF2B5EF4-FFF2-40B4-BE49-F238E27FC236}">
                    <a16:creationId xmlns:a16="http://schemas.microsoft.com/office/drawing/2014/main" id="{674AA2B5-0483-45AC-B1F0-B0F3F373C1BA}"/>
                  </a:ext>
                </a:extLst>
              </p:cNvPr>
              <p:cNvSpPr>
                <a:spLocks noChangeShapeType="1"/>
              </p:cNvSpPr>
              <p:nvPr/>
            </p:nvSpPr>
            <p:spPr bwMode="auto">
              <a:xfrm flipH="1">
                <a:off x="6419854" y="164238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4" name="Line 77">
                <a:extLst>
                  <a:ext uri="{FF2B5EF4-FFF2-40B4-BE49-F238E27FC236}">
                    <a16:creationId xmlns:a16="http://schemas.microsoft.com/office/drawing/2014/main" id="{35417BF3-A757-4893-8C49-1C227E9BD800}"/>
                  </a:ext>
                </a:extLst>
              </p:cNvPr>
              <p:cNvSpPr>
                <a:spLocks noChangeShapeType="1"/>
              </p:cNvSpPr>
              <p:nvPr/>
            </p:nvSpPr>
            <p:spPr bwMode="auto">
              <a:xfrm flipH="1">
                <a:off x="6419854" y="144102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5" name="Line 95">
                <a:extLst>
                  <a:ext uri="{FF2B5EF4-FFF2-40B4-BE49-F238E27FC236}">
                    <a16:creationId xmlns:a16="http://schemas.microsoft.com/office/drawing/2014/main" id="{9DD33977-E15F-41C2-AC24-45395F83782D}"/>
                  </a:ext>
                </a:extLst>
              </p:cNvPr>
              <p:cNvSpPr>
                <a:spLocks noChangeShapeType="1"/>
              </p:cNvSpPr>
              <p:nvPr/>
            </p:nvSpPr>
            <p:spPr bwMode="auto">
              <a:xfrm>
                <a:off x="644525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6" name="Line 96">
                <a:extLst>
                  <a:ext uri="{FF2B5EF4-FFF2-40B4-BE49-F238E27FC236}">
                    <a16:creationId xmlns:a16="http://schemas.microsoft.com/office/drawing/2014/main" id="{C5CDC0D6-F333-4520-94B2-BAE3C4063053}"/>
                  </a:ext>
                </a:extLst>
              </p:cNvPr>
              <p:cNvSpPr>
                <a:spLocks noChangeShapeType="1"/>
              </p:cNvSpPr>
              <p:nvPr/>
            </p:nvSpPr>
            <p:spPr bwMode="auto">
              <a:xfrm flipV="1">
                <a:off x="653986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7" name="Line 97">
                <a:extLst>
                  <a:ext uri="{FF2B5EF4-FFF2-40B4-BE49-F238E27FC236}">
                    <a16:creationId xmlns:a16="http://schemas.microsoft.com/office/drawing/2014/main" id="{FBE1973A-8093-46EB-8D54-2FE061184F9C}"/>
                  </a:ext>
                </a:extLst>
              </p:cNvPr>
              <p:cNvSpPr>
                <a:spLocks noChangeShapeType="1"/>
              </p:cNvSpPr>
              <p:nvPr/>
            </p:nvSpPr>
            <p:spPr bwMode="auto">
              <a:xfrm>
                <a:off x="663272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8" name="Line 98">
                <a:extLst>
                  <a:ext uri="{FF2B5EF4-FFF2-40B4-BE49-F238E27FC236}">
                    <a16:creationId xmlns:a16="http://schemas.microsoft.com/office/drawing/2014/main" id="{ECC6754F-CC70-41EC-A67A-6620787EA06B}"/>
                  </a:ext>
                </a:extLst>
              </p:cNvPr>
              <p:cNvSpPr>
                <a:spLocks noChangeShapeType="1"/>
              </p:cNvSpPr>
              <p:nvPr/>
            </p:nvSpPr>
            <p:spPr bwMode="auto">
              <a:xfrm flipV="1">
                <a:off x="672645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09" name="Line 99">
                <a:extLst>
                  <a:ext uri="{FF2B5EF4-FFF2-40B4-BE49-F238E27FC236}">
                    <a16:creationId xmlns:a16="http://schemas.microsoft.com/office/drawing/2014/main" id="{B7571FCF-74F8-4DE1-ADE1-8AAFC8F87EA9}"/>
                  </a:ext>
                </a:extLst>
              </p:cNvPr>
              <p:cNvSpPr>
                <a:spLocks noChangeShapeType="1"/>
              </p:cNvSpPr>
              <p:nvPr/>
            </p:nvSpPr>
            <p:spPr bwMode="auto">
              <a:xfrm>
                <a:off x="681843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0" name="Line 100">
                <a:extLst>
                  <a:ext uri="{FF2B5EF4-FFF2-40B4-BE49-F238E27FC236}">
                    <a16:creationId xmlns:a16="http://schemas.microsoft.com/office/drawing/2014/main" id="{439CF78F-188E-4DA0-BA77-5C1ED5EBC448}"/>
                  </a:ext>
                </a:extLst>
              </p:cNvPr>
              <p:cNvSpPr>
                <a:spLocks noChangeShapeType="1"/>
              </p:cNvSpPr>
              <p:nvPr/>
            </p:nvSpPr>
            <p:spPr bwMode="auto">
              <a:xfrm flipV="1">
                <a:off x="6913036"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1" name="Line 101">
                <a:extLst>
                  <a:ext uri="{FF2B5EF4-FFF2-40B4-BE49-F238E27FC236}">
                    <a16:creationId xmlns:a16="http://schemas.microsoft.com/office/drawing/2014/main" id="{1C09C17A-96D5-4C9F-A115-A120D35C92F2}"/>
                  </a:ext>
                </a:extLst>
              </p:cNvPr>
              <p:cNvSpPr>
                <a:spLocks noChangeShapeType="1"/>
              </p:cNvSpPr>
              <p:nvPr/>
            </p:nvSpPr>
            <p:spPr bwMode="auto">
              <a:xfrm>
                <a:off x="7005891"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2" name="Line 102">
                <a:extLst>
                  <a:ext uri="{FF2B5EF4-FFF2-40B4-BE49-F238E27FC236}">
                    <a16:creationId xmlns:a16="http://schemas.microsoft.com/office/drawing/2014/main" id="{AAB2715D-D72F-4203-B6D5-0386C44690C3}"/>
                  </a:ext>
                </a:extLst>
              </p:cNvPr>
              <p:cNvSpPr>
                <a:spLocks noChangeShapeType="1"/>
              </p:cNvSpPr>
              <p:nvPr/>
            </p:nvSpPr>
            <p:spPr bwMode="auto">
              <a:xfrm flipV="1">
                <a:off x="709962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3" name="Line 103">
                <a:extLst>
                  <a:ext uri="{FF2B5EF4-FFF2-40B4-BE49-F238E27FC236}">
                    <a16:creationId xmlns:a16="http://schemas.microsoft.com/office/drawing/2014/main" id="{754B26A4-3527-4880-ACDC-6C29CA52C54B}"/>
                  </a:ext>
                </a:extLst>
              </p:cNvPr>
              <p:cNvSpPr>
                <a:spLocks noChangeShapeType="1"/>
              </p:cNvSpPr>
              <p:nvPr/>
            </p:nvSpPr>
            <p:spPr bwMode="auto">
              <a:xfrm>
                <a:off x="719160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4" name="Line 104">
                <a:extLst>
                  <a:ext uri="{FF2B5EF4-FFF2-40B4-BE49-F238E27FC236}">
                    <a16:creationId xmlns:a16="http://schemas.microsoft.com/office/drawing/2014/main" id="{0005E1DF-3393-4D45-B88B-0483B7BD559C}"/>
                  </a:ext>
                </a:extLst>
              </p:cNvPr>
              <p:cNvSpPr>
                <a:spLocks noChangeShapeType="1"/>
              </p:cNvSpPr>
              <p:nvPr/>
            </p:nvSpPr>
            <p:spPr bwMode="auto">
              <a:xfrm flipV="1">
                <a:off x="7286207"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5" name="Line 105">
                <a:extLst>
                  <a:ext uri="{FF2B5EF4-FFF2-40B4-BE49-F238E27FC236}">
                    <a16:creationId xmlns:a16="http://schemas.microsoft.com/office/drawing/2014/main" id="{A6C661E9-AF49-42C7-944D-7CF34A0A5EDC}"/>
                  </a:ext>
                </a:extLst>
              </p:cNvPr>
              <p:cNvSpPr>
                <a:spLocks noChangeShapeType="1"/>
              </p:cNvSpPr>
              <p:nvPr/>
            </p:nvSpPr>
            <p:spPr bwMode="auto">
              <a:xfrm>
                <a:off x="7380814"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6" name="Line 106">
                <a:extLst>
                  <a:ext uri="{FF2B5EF4-FFF2-40B4-BE49-F238E27FC236}">
                    <a16:creationId xmlns:a16="http://schemas.microsoft.com/office/drawing/2014/main" id="{AE021D03-3AA4-44FE-839E-D78F0D898399}"/>
                  </a:ext>
                </a:extLst>
              </p:cNvPr>
              <p:cNvSpPr>
                <a:spLocks noChangeShapeType="1"/>
              </p:cNvSpPr>
              <p:nvPr/>
            </p:nvSpPr>
            <p:spPr bwMode="auto">
              <a:xfrm flipV="1">
                <a:off x="747279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7" name="Line 107">
                <a:extLst>
                  <a:ext uri="{FF2B5EF4-FFF2-40B4-BE49-F238E27FC236}">
                    <a16:creationId xmlns:a16="http://schemas.microsoft.com/office/drawing/2014/main" id="{4D247001-53A5-41B1-92D4-6B404BAA4F3B}"/>
                  </a:ext>
                </a:extLst>
              </p:cNvPr>
              <p:cNvSpPr>
                <a:spLocks noChangeShapeType="1"/>
              </p:cNvSpPr>
              <p:nvPr/>
            </p:nvSpPr>
            <p:spPr bwMode="auto">
              <a:xfrm>
                <a:off x="756564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8" name="Line 108">
                <a:extLst>
                  <a:ext uri="{FF2B5EF4-FFF2-40B4-BE49-F238E27FC236}">
                    <a16:creationId xmlns:a16="http://schemas.microsoft.com/office/drawing/2014/main" id="{791A2AA2-2494-4838-AB9B-B27DD768185F}"/>
                  </a:ext>
                </a:extLst>
              </p:cNvPr>
              <p:cNvSpPr>
                <a:spLocks noChangeShapeType="1"/>
              </p:cNvSpPr>
              <p:nvPr/>
            </p:nvSpPr>
            <p:spPr bwMode="auto">
              <a:xfrm flipV="1">
                <a:off x="7659378"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19" name="Line 109">
                <a:extLst>
                  <a:ext uri="{FF2B5EF4-FFF2-40B4-BE49-F238E27FC236}">
                    <a16:creationId xmlns:a16="http://schemas.microsoft.com/office/drawing/2014/main" id="{DE57CD09-0537-45E8-82E8-ECA24B5C6A0B}"/>
                  </a:ext>
                </a:extLst>
              </p:cNvPr>
              <p:cNvSpPr>
                <a:spLocks noChangeShapeType="1"/>
              </p:cNvSpPr>
              <p:nvPr/>
            </p:nvSpPr>
            <p:spPr bwMode="auto">
              <a:xfrm>
                <a:off x="775223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0" name="Line 110">
                <a:extLst>
                  <a:ext uri="{FF2B5EF4-FFF2-40B4-BE49-F238E27FC236}">
                    <a16:creationId xmlns:a16="http://schemas.microsoft.com/office/drawing/2014/main" id="{7FBFA970-70AE-4AA3-B015-37B2E31D2CF3}"/>
                  </a:ext>
                </a:extLst>
              </p:cNvPr>
              <p:cNvSpPr>
                <a:spLocks noChangeShapeType="1"/>
              </p:cNvSpPr>
              <p:nvPr/>
            </p:nvSpPr>
            <p:spPr bwMode="auto">
              <a:xfrm flipV="1">
                <a:off x="784596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1" name="Line 111">
                <a:extLst>
                  <a:ext uri="{FF2B5EF4-FFF2-40B4-BE49-F238E27FC236}">
                    <a16:creationId xmlns:a16="http://schemas.microsoft.com/office/drawing/2014/main" id="{34575E32-0CA7-4006-B31A-B4D6F66524CC}"/>
                  </a:ext>
                </a:extLst>
              </p:cNvPr>
              <p:cNvSpPr>
                <a:spLocks noChangeShapeType="1"/>
              </p:cNvSpPr>
              <p:nvPr/>
            </p:nvSpPr>
            <p:spPr bwMode="auto">
              <a:xfrm>
                <a:off x="7938818"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2" name="Line 112">
                <a:extLst>
                  <a:ext uri="{FF2B5EF4-FFF2-40B4-BE49-F238E27FC236}">
                    <a16:creationId xmlns:a16="http://schemas.microsoft.com/office/drawing/2014/main" id="{977F4071-E781-4A99-B53D-34C50BADD351}"/>
                  </a:ext>
                </a:extLst>
              </p:cNvPr>
              <p:cNvSpPr>
                <a:spLocks noChangeShapeType="1"/>
              </p:cNvSpPr>
              <p:nvPr/>
            </p:nvSpPr>
            <p:spPr bwMode="auto">
              <a:xfrm flipV="1">
                <a:off x="803342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3" name="Line 113">
                <a:extLst>
                  <a:ext uri="{FF2B5EF4-FFF2-40B4-BE49-F238E27FC236}">
                    <a16:creationId xmlns:a16="http://schemas.microsoft.com/office/drawing/2014/main" id="{8EBB00D8-3D16-4165-B4EF-078954A3F97A}"/>
                  </a:ext>
                </a:extLst>
              </p:cNvPr>
              <p:cNvSpPr>
                <a:spLocks noChangeShapeType="1"/>
              </p:cNvSpPr>
              <p:nvPr/>
            </p:nvSpPr>
            <p:spPr bwMode="auto">
              <a:xfrm>
                <a:off x="8127155"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4" name="Line 114">
                <a:extLst>
                  <a:ext uri="{FF2B5EF4-FFF2-40B4-BE49-F238E27FC236}">
                    <a16:creationId xmlns:a16="http://schemas.microsoft.com/office/drawing/2014/main" id="{713E15FD-5463-4E51-811D-BB8BE11D0692}"/>
                  </a:ext>
                </a:extLst>
              </p:cNvPr>
              <p:cNvSpPr>
                <a:spLocks noChangeShapeType="1"/>
              </p:cNvSpPr>
              <p:nvPr/>
            </p:nvSpPr>
            <p:spPr bwMode="auto">
              <a:xfrm flipV="1">
                <a:off x="8219134"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5" name="Line 115">
                <a:extLst>
                  <a:ext uri="{FF2B5EF4-FFF2-40B4-BE49-F238E27FC236}">
                    <a16:creationId xmlns:a16="http://schemas.microsoft.com/office/drawing/2014/main" id="{79649989-348E-49B5-BB03-2D0DDF48624C}"/>
                  </a:ext>
                </a:extLst>
              </p:cNvPr>
              <p:cNvSpPr>
                <a:spLocks noChangeShapeType="1"/>
              </p:cNvSpPr>
              <p:nvPr/>
            </p:nvSpPr>
            <p:spPr bwMode="auto">
              <a:xfrm>
                <a:off x="831198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6" name="Line 116">
                <a:extLst>
                  <a:ext uri="{FF2B5EF4-FFF2-40B4-BE49-F238E27FC236}">
                    <a16:creationId xmlns:a16="http://schemas.microsoft.com/office/drawing/2014/main" id="{02D871DA-377D-4968-910B-283361B752B5}"/>
                  </a:ext>
                </a:extLst>
              </p:cNvPr>
              <p:cNvSpPr>
                <a:spLocks noChangeShapeType="1"/>
              </p:cNvSpPr>
              <p:nvPr/>
            </p:nvSpPr>
            <p:spPr bwMode="auto">
              <a:xfrm flipV="1">
                <a:off x="840572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7" name="Line 117">
                <a:extLst>
                  <a:ext uri="{FF2B5EF4-FFF2-40B4-BE49-F238E27FC236}">
                    <a16:creationId xmlns:a16="http://schemas.microsoft.com/office/drawing/2014/main" id="{58F90651-4E86-48A6-8602-6BCDB8E504AE}"/>
                  </a:ext>
                </a:extLst>
              </p:cNvPr>
              <p:cNvSpPr>
                <a:spLocks noChangeShapeType="1"/>
              </p:cNvSpPr>
              <p:nvPr/>
            </p:nvSpPr>
            <p:spPr bwMode="auto">
              <a:xfrm>
                <a:off x="850032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8" name="Line 118">
                <a:extLst>
                  <a:ext uri="{FF2B5EF4-FFF2-40B4-BE49-F238E27FC236}">
                    <a16:creationId xmlns:a16="http://schemas.microsoft.com/office/drawing/2014/main" id="{2F3BD4D2-CB4E-4191-B92F-8C34180EA1A8}"/>
                  </a:ext>
                </a:extLst>
              </p:cNvPr>
              <p:cNvSpPr>
                <a:spLocks noChangeShapeType="1"/>
              </p:cNvSpPr>
              <p:nvPr/>
            </p:nvSpPr>
            <p:spPr bwMode="auto">
              <a:xfrm flipV="1">
                <a:off x="859230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29" name="Line 119">
                <a:extLst>
                  <a:ext uri="{FF2B5EF4-FFF2-40B4-BE49-F238E27FC236}">
                    <a16:creationId xmlns:a16="http://schemas.microsoft.com/office/drawing/2014/main" id="{70FD3C87-8D0F-4C59-A464-A71A97A4E9FB}"/>
                  </a:ext>
                </a:extLst>
              </p:cNvPr>
              <p:cNvSpPr>
                <a:spLocks noChangeShapeType="1"/>
              </p:cNvSpPr>
              <p:nvPr/>
            </p:nvSpPr>
            <p:spPr bwMode="auto">
              <a:xfrm>
                <a:off x="8686912"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0" name="Line 120">
                <a:extLst>
                  <a:ext uri="{FF2B5EF4-FFF2-40B4-BE49-F238E27FC236}">
                    <a16:creationId xmlns:a16="http://schemas.microsoft.com/office/drawing/2014/main" id="{286AF41F-3ECA-42E3-AF10-F4C0950971F5}"/>
                  </a:ext>
                </a:extLst>
              </p:cNvPr>
              <p:cNvSpPr>
                <a:spLocks noChangeShapeType="1"/>
              </p:cNvSpPr>
              <p:nvPr/>
            </p:nvSpPr>
            <p:spPr bwMode="auto">
              <a:xfrm flipV="1">
                <a:off x="877889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1" name="Line 121">
                <a:extLst>
                  <a:ext uri="{FF2B5EF4-FFF2-40B4-BE49-F238E27FC236}">
                    <a16:creationId xmlns:a16="http://schemas.microsoft.com/office/drawing/2014/main" id="{C8617DE1-83EA-4EF0-BE8C-81C482C3B7B6}"/>
                  </a:ext>
                </a:extLst>
              </p:cNvPr>
              <p:cNvSpPr>
                <a:spLocks noChangeShapeType="1"/>
              </p:cNvSpPr>
              <p:nvPr/>
            </p:nvSpPr>
            <p:spPr bwMode="auto">
              <a:xfrm>
                <a:off x="8871746"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2" name="Line 122">
                <a:extLst>
                  <a:ext uri="{FF2B5EF4-FFF2-40B4-BE49-F238E27FC236}">
                    <a16:creationId xmlns:a16="http://schemas.microsoft.com/office/drawing/2014/main" id="{505E71C2-02A5-4D98-A31C-B62008464E45}"/>
                  </a:ext>
                </a:extLst>
              </p:cNvPr>
              <p:cNvSpPr>
                <a:spLocks noChangeShapeType="1"/>
              </p:cNvSpPr>
              <p:nvPr/>
            </p:nvSpPr>
            <p:spPr bwMode="auto">
              <a:xfrm flipV="1">
                <a:off x="8966352"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3" name="Line 123">
                <a:extLst>
                  <a:ext uri="{FF2B5EF4-FFF2-40B4-BE49-F238E27FC236}">
                    <a16:creationId xmlns:a16="http://schemas.microsoft.com/office/drawing/2014/main" id="{46B3C886-AF36-4A27-A7B3-C57C16811C90}"/>
                  </a:ext>
                </a:extLst>
              </p:cNvPr>
              <p:cNvSpPr>
                <a:spLocks noChangeShapeType="1"/>
              </p:cNvSpPr>
              <p:nvPr/>
            </p:nvSpPr>
            <p:spPr bwMode="auto">
              <a:xfrm>
                <a:off x="906008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4" name="Freeform 136">
                <a:extLst>
                  <a:ext uri="{FF2B5EF4-FFF2-40B4-BE49-F238E27FC236}">
                    <a16:creationId xmlns:a16="http://schemas.microsoft.com/office/drawing/2014/main" id="{CC4A61FB-07B7-4A9A-A84E-70017F61FA97}"/>
                  </a:ext>
                </a:extLst>
              </p:cNvPr>
              <p:cNvSpPr>
                <a:spLocks/>
              </p:cNvSpPr>
              <p:nvPr/>
            </p:nvSpPr>
            <p:spPr bwMode="auto">
              <a:xfrm>
                <a:off x="6434746" y="1414426"/>
                <a:ext cx="2638477" cy="2046534"/>
              </a:xfrm>
              <a:custGeom>
                <a:avLst/>
                <a:gdLst>
                  <a:gd name="T0" fmla="*/ 0 w 3012"/>
                  <a:gd name="T1" fmla="*/ 1616 h 1616"/>
                  <a:gd name="T2" fmla="*/ 0 w 3012"/>
                  <a:gd name="T3" fmla="*/ 0 h 1616"/>
                  <a:gd name="T4" fmla="*/ 3010 w 3012"/>
                  <a:gd name="T5" fmla="*/ 0 h 1616"/>
                  <a:gd name="T6" fmla="*/ 3010 w 3012"/>
                  <a:gd name="T7" fmla="*/ 1616 h 1616"/>
                  <a:gd name="T8" fmla="*/ 0 w 3012"/>
                  <a:gd name="T9" fmla="*/ 1616 h 1616"/>
                  <a:gd name="T10" fmla="*/ 0 w 3012"/>
                  <a:gd name="T11" fmla="*/ 0 h 1616"/>
                  <a:gd name="T12" fmla="*/ 3012 w 3012"/>
                  <a:gd name="T13" fmla="*/ 0 h 1616"/>
                  <a:gd name="T14" fmla="*/ 3012 w 3012"/>
                  <a:gd name="T15" fmla="*/ 1616 h 1616"/>
                  <a:gd name="T16" fmla="*/ 0 w 3012"/>
                  <a:gd name="T17" fmla="*/ 1616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2" h="1616">
                    <a:moveTo>
                      <a:pt x="0" y="1616"/>
                    </a:moveTo>
                    <a:lnTo>
                      <a:pt x="0" y="0"/>
                    </a:lnTo>
                    <a:lnTo>
                      <a:pt x="3010" y="0"/>
                    </a:lnTo>
                    <a:lnTo>
                      <a:pt x="3010" y="1616"/>
                    </a:lnTo>
                    <a:lnTo>
                      <a:pt x="0" y="1616"/>
                    </a:lnTo>
                    <a:lnTo>
                      <a:pt x="0" y="0"/>
                    </a:lnTo>
                    <a:lnTo>
                      <a:pt x="3012" y="0"/>
                    </a:lnTo>
                    <a:lnTo>
                      <a:pt x="3012" y="1616"/>
                    </a:lnTo>
                    <a:lnTo>
                      <a:pt x="0" y="161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5" name="Freeform 264">
                <a:extLst>
                  <a:ext uri="{FF2B5EF4-FFF2-40B4-BE49-F238E27FC236}">
                    <a16:creationId xmlns:a16="http://schemas.microsoft.com/office/drawing/2014/main" id="{01A4F043-6661-40FE-8C4A-64BD088BC7C4}"/>
                  </a:ext>
                </a:extLst>
              </p:cNvPr>
              <p:cNvSpPr>
                <a:spLocks/>
              </p:cNvSpPr>
              <p:nvPr/>
            </p:nvSpPr>
            <p:spPr bwMode="auto">
              <a:xfrm>
                <a:off x="6443506" y="1435956"/>
                <a:ext cx="2051564" cy="1584291"/>
              </a:xfrm>
              <a:custGeom>
                <a:avLst/>
                <a:gdLst>
                  <a:gd name="T0" fmla="*/ 141 w 2342"/>
                  <a:gd name="T1" fmla="*/ 0 h 1251"/>
                  <a:gd name="T2" fmla="*/ 210 w 2342"/>
                  <a:gd name="T3" fmla="*/ 0 h 1251"/>
                  <a:gd name="T4" fmla="*/ 228 w 2342"/>
                  <a:gd name="T5" fmla="*/ 66 h 1251"/>
                  <a:gd name="T6" fmla="*/ 257 w 2342"/>
                  <a:gd name="T7" fmla="*/ 79 h 1251"/>
                  <a:gd name="T8" fmla="*/ 273 w 2342"/>
                  <a:gd name="T9" fmla="*/ 97 h 1251"/>
                  <a:gd name="T10" fmla="*/ 281 w 2342"/>
                  <a:gd name="T11" fmla="*/ 141 h 1251"/>
                  <a:gd name="T12" fmla="*/ 288 w 2342"/>
                  <a:gd name="T13" fmla="*/ 172 h 1251"/>
                  <a:gd name="T14" fmla="*/ 294 w 2342"/>
                  <a:gd name="T15" fmla="*/ 223 h 1251"/>
                  <a:gd name="T16" fmla="*/ 302 w 2342"/>
                  <a:gd name="T17" fmla="*/ 304 h 1251"/>
                  <a:gd name="T18" fmla="*/ 309 w 2342"/>
                  <a:gd name="T19" fmla="*/ 337 h 1251"/>
                  <a:gd name="T20" fmla="*/ 315 w 2342"/>
                  <a:gd name="T21" fmla="*/ 351 h 1251"/>
                  <a:gd name="T22" fmla="*/ 323 w 2342"/>
                  <a:gd name="T23" fmla="*/ 369 h 1251"/>
                  <a:gd name="T24" fmla="*/ 330 w 2342"/>
                  <a:gd name="T25" fmla="*/ 388 h 1251"/>
                  <a:gd name="T26" fmla="*/ 336 w 2342"/>
                  <a:gd name="T27" fmla="*/ 408 h 1251"/>
                  <a:gd name="T28" fmla="*/ 425 w 2342"/>
                  <a:gd name="T29" fmla="*/ 426 h 1251"/>
                  <a:gd name="T30" fmla="*/ 446 w 2342"/>
                  <a:gd name="T31" fmla="*/ 441 h 1251"/>
                  <a:gd name="T32" fmla="*/ 485 w 2342"/>
                  <a:gd name="T33" fmla="*/ 454 h 1251"/>
                  <a:gd name="T34" fmla="*/ 512 w 2342"/>
                  <a:gd name="T35" fmla="*/ 474 h 1251"/>
                  <a:gd name="T36" fmla="*/ 561 w 2342"/>
                  <a:gd name="T37" fmla="*/ 486 h 1251"/>
                  <a:gd name="T38" fmla="*/ 569 w 2342"/>
                  <a:gd name="T39" fmla="*/ 505 h 1251"/>
                  <a:gd name="T40" fmla="*/ 579 w 2342"/>
                  <a:gd name="T41" fmla="*/ 538 h 1251"/>
                  <a:gd name="T42" fmla="*/ 585 w 2342"/>
                  <a:gd name="T43" fmla="*/ 567 h 1251"/>
                  <a:gd name="T44" fmla="*/ 593 w 2342"/>
                  <a:gd name="T45" fmla="*/ 592 h 1251"/>
                  <a:gd name="T46" fmla="*/ 600 w 2342"/>
                  <a:gd name="T47" fmla="*/ 640 h 1251"/>
                  <a:gd name="T48" fmla="*/ 611 w 2342"/>
                  <a:gd name="T49" fmla="*/ 669 h 1251"/>
                  <a:gd name="T50" fmla="*/ 617 w 2342"/>
                  <a:gd name="T51" fmla="*/ 690 h 1251"/>
                  <a:gd name="T52" fmla="*/ 684 w 2342"/>
                  <a:gd name="T53" fmla="*/ 714 h 1251"/>
                  <a:gd name="T54" fmla="*/ 771 w 2342"/>
                  <a:gd name="T55" fmla="*/ 738 h 1251"/>
                  <a:gd name="T56" fmla="*/ 782 w 2342"/>
                  <a:gd name="T57" fmla="*/ 756 h 1251"/>
                  <a:gd name="T58" fmla="*/ 806 w 2342"/>
                  <a:gd name="T59" fmla="*/ 772 h 1251"/>
                  <a:gd name="T60" fmla="*/ 816 w 2342"/>
                  <a:gd name="T61" fmla="*/ 786 h 1251"/>
                  <a:gd name="T62" fmla="*/ 855 w 2342"/>
                  <a:gd name="T63" fmla="*/ 799 h 1251"/>
                  <a:gd name="T64" fmla="*/ 873 w 2342"/>
                  <a:gd name="T65" fmla="*/ 822 h 1251"/>
                  <a:gd name="T66" fmla="*/ 879 w 2342"/>
                  <a:gd name="T67" fmla="*/ 847 h 1251"/>
                  <a:gd name="T68" fmla="*/ 887 w 2342"/>
                  <a:gd name="T69" fmla="*/ 877 h 1251"/>
                  <a:gd name="T70" fmla="*/ 897 w 2342"/>
                  <a:gd name="T71" fmla="*/ 913 h 1251"/>
                  <a:gd name="T72" fmla="*/ 1007 w 2342"/>
                  <a:gd name="T73" fmla="*/ 927 h 1251"/>
                  <a:gd name="T74" fmla="*/ 1017 w 2342"/>
                  <a:gd name="T75" fmla="*/ 942 h 1251"/>
                  <a:gd name="T76" fmla="*/ 1059 w 2342"/>
                  <a:gd name="T77" fmla="*/ 958 h 1251"/>
                  <a:gd name="T78" fmla="*/ 1149 w 2342"/>
                  <a:gd name="T79" fmla="*/ 975 h 1251"/>
                  <a:gd name="T80" fmla="*/ 1167 w 2342"/>
                  <a:gd name="T81" fmla="*/ 990 h 1251"/>
                  <a:gd name="T82" fmla="*/ 1178 w 2342"/>
                  <a:gd name="T83" fmla="*/ 1014 h 1251"/>
                  <a:gd name="T84" fmla="*/ 1188 w 2342"/>
                  <a:gd name="T85" fmla="*/ 1039 h 1251"/>
                  <a:gd name="T86" fmla="*/ 1206 w 2342"/>
                  <a:gd name="T87" fmla="*/ 1057 h 1251"/>
                  <a:gd name="T88" fmla="*/ 1458 w 2342"/>
                  <a:gd name="T89" fmla="*/ 1075 h 1251"/>
                  <a:gd name="T90" fmla="*/ 1476 w 2342"/>
                  <a:gd name="T91" fmla="*/ 1095 h 1251"/>
                  <a:gd name="T92" fmla="*/ 1514 w 2342"/>
                  <a:gd name="T93" fmla="*/ 1117 h 1251"/>
                  <a:gd name="T94" fmla="*/ 1752 w 2342"/>
                  <a:gd name="T95" fmla="*/ 1141 h 1251"/>
                  <a:gd name="T96" fmla="*/ 2064 w 2342"/>
                  <a:gd name="T97" fmla="*/ 1194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2" h="1251">
                    <a:moveTo>
                      <a:pt x="0" y="0"/>
                    </a:moveTo>
                    <a:lnTo>
                      <a:pt x="131" y="0"/>
                    </a:lnTo>
                    <a:lnTo>
                      <a:pt x="134" y="0"/>
                    </a:lnTo>
                    <a:lnTo>
                      <a:pt x="141" y="0"/>
                    </a:lnTo>
                    <a:lnTo>
                      <a:pt x="168" y="0"/>
                    </a:lnTo>
                    <a:lnTo>
                      <a:pt x="179" y="0"/>
                    </a:lnTo>
                    <a:lnTo>
                      <a:pt x="186" y="0"/>
                    </a:lnTo>
                    <a:lnTo>
                      <a:pt x="210" y="0"/>
                    </a:lnTo>
                    <a:lnTo>
                      <a:pt x="218" y="0"/>
                    </a:lnTo>
                    <a:lnTo>
                      <a:pt x="225" y="0"/>
                    </a:lnTo>
                    <a:lnTo>
                      <a:pt x="225" y="66"/>
                    </a:lnTo>
                    <a:lnTo>
                      <a:pt x="228" y="66"/>
                    </a:lnTo>
                    <a:lnTo>
                      <a:pt x="228" y="72"/>
                    </a:lnTo>
                    <a:lnTo>
                      <a:pt x="231" y="72"/>
                    </a:lnTo>
                    <a:lnTo>
                      <a:pt x="231" y="79"/>
                    </a:lnTo>
                    <a:lnTo>
                      <a:pt x="257" y="79"/>
                    </a:lnTo>
                    <a:lnTo>
                      <a:pt x="257" y="85"/>
                    </a:lnTo>
                    <a:lnTo>
                      <a:pt x="263" y="85"/>
                    </a:lnTo>
                    <a:lnTo>
                      <a:pt x="263" y="97"/>
                    </a:lnTo>
                    <a:lnTo>
                      <a:pt x="273" y="97"/>
                    </a:lnTo>
                    <a:lnTo>
                      <a:pt x="273" y="121"/>
                    </a:lnTo>
                    <a:lnTo>
                      <a:pt x="278" y="121"/>
                    </a:lnTo>
                    <a:lnTo>
                      <a:pt x="278" y="141"/>
                    </a:lnTo>
                    <a:lnTo>
                      <a:pt x="281" y="141"/>
                    </a:lnTo>
                    <a:lnTo>
                      <a:pt x="281" y="166"/>
                    </a:lnTo>
                    <a:lnTo>
                      <a:pt x="284" y="166"/>
                    </a:lnTo>
                    <a:lnTo>
                      <a:pt x="284" y="172"/>
                    </a:lnTo>
                    <a:lnTo>
                      <a:pt x="288" y="172"/>
                    </a:lnTo>
                    <a:lnTo>
                      <a:pt x="288" y="186"/>
                    </a:lnTo>
                    <a:lnTo>
                      <a:pt x="291" y="186"/>
                    </a:lnTo>
                    <a:lnTo>
                      <a:pt x="291" y="223"/>
                    </a:lnTo>
                    <a:lnTo>
                      <a:pt x="294" y="223"/>
                    </a:lnTo>
                    <a:lnTo>
                      <a:pt x="294" y="247"/>
                    </a:lnTo>
                    <a:lnTo>
                      <a:pt x="299" y="247"/>
                    </a:lnTo>
                    <a:lnTo>
                      <a:pt x="299" y="304"/>
                    </a:lnTo>
                    <a:lnTo>
                      <a:pt x="302" y="304"/>
                    </a:lnTo>
                    <a:lnTo>
                      <a:pt x="302" y="324"/>
                    </a:lnTo>
                    <a:lnTo>
                      <a:pt x="305" y="324"/>
                    </a:lnTo>
                    <a:lnTo>
                      <a:pt x="305" y="337"/>
                    </a:lnTo>
                    <a:lnTo>
                      <a:pt x="309" y="337"/>
                    </a:lnTo>
                    <a:lnTo>
                      <a:pt x="309" y="343"/>
                    </a:lnTo>
                    <a:lnTo>
                      <a:pt x="312" y="343"/>
                    </a:lnTo>
                    <a:lnTo>
                      <a:pt x="312" y="351"/>
                    </a:lnTo>
                    <a:lnTo>
                      <a:pt x="315" y="351"/>
                    </a:lnTo>
                    <a:lnTo>
                      <a:pt x="315" y="357"/>
                    </a:lnTo>
                    <a:lnTo>
                      <a:pt x="320" y="357"/>
                    </a:lnTo>
                    <a:lnTo>
                      <a:pt x="320" y="369"/>
                    </a:lnTo>
                    <a:lnTo>
                      <a:pt x="323" y="369"/>
                    </a:lnTo>
                    <a:lnTo>
                      <a:pt x="323" y="382"/>
                    </a:lnTo>
                    <a:lnTo>
                      <a:pt x="326" y="382"/>
                    </a:lnTo>
                    <a:lnTo>
                      <a:pt x="326" y="388"/>
                    </a:lnTo>
                    <a:lnTo>
                      <a:pt x="330" y="388"/>
                    </a:lnTo>
                    <a:lnTo>
                      <a:pt x="330" y="394"/>
                    </a:lnTo>
                    <a:lnTo>
                      <a:pt x="333" y="394"/>
                    </a:lnTo>
                    <a:lnTo>
                      <a:pt x="333" y="408"/>
                    </a:lnTo>
                    <a:lnTo>
                      <a:pt x="336" y="408"/>
                    </a:lnTo>
                    <a:lnTo>
                      <a:pt x="336" y="420"/>
                    </a:lnTo>
                    <a:lnTo>
                      <a:pt x="389" y="420"/>
                    </a:lnTo>
                    <a:lnTo>
                      <a:pt x="389" y="426"/>
                    </a:lnTo>
                    <a:lnTo>
                      <a:pt x="425" y="426"/>
                    </a:lnTo>
                    <a:lnTo>
                      <a:pt x="425" y="433"/>
                    </a:lnTo>
                    <a:lnTo>
                      <a:pt x="428" y="433"/>
                    </a:lnTo>
                    <a:lnTo>
                      <a:pt x="428" y="441"/>
                    </a:lnTo>
                    <a:lnTo>
                      <a:pt x="446" y="441"/>
                    </a:lnTo>
                    <a:lnTo>
                      <a:pt x="446" y="447"/>
                    </a:lnTo>
                    <a:lnTo>
                      <a:pt x="470" y="447"/>
                    </a:lnTo>
                    <a:lnTo>
                      <a:pt x="470" y="454"/>
                    </a:lnTo>
                    <a:lnTo>
                      <a:pt x="485" y="454"/>
                    </a:lnTo>
                    <a:lnTo>
                      <a:pt x="485" y="468"/>
                    </a:lnTo>
                    <a:lnTo>
                      <a:pt x="488" y="468"/>
                    </a:lnTo>
                    <a:lnTo>
                      <a:pt x="488" y="474"/>
                    </a:lnTo>
                    <a:lnTo>
                      <a:pt x="512" y="474"/>
                    </a:lnTo>
                    <a:lnTo>
                      <a:pt x="512" y="480"/>
                    </a:lnTo>
                    <a:lnTo>
                      <a:pt x="530" y="480"/>
                    </a:lnTo>
                    <a:lnTo>
                      <a:pt x="530" y="486"/>
                    </a:lnTo>
                    <a:lnTo>
                      <a:pt x="561" y="486"/>
                    </a:lnTo>
                    <a:lnTo>
                      <a:pt x="561" y="492"/>
                    </a:lnTo>
                    <a:lnTo>
                      <a:pt x="564" y="492"/>
                    </a:lnTo>
                    <a:lnTo>
                      <a:pt x="564" y="505"/>
                    </a:lnTo>
                    <a:lnTo>
                      <a:pt x="569" y="505"/>
                    </a:lnTo>
                    <a:lnTo>
                      <a:pt x="569" y="519"/>
                    </a:lnTo>
                    <a:lnTo>
                      <a:pt x="572" y="519"/>
                    </a:lnTo>
                    <a:lnTo>
                      <a:pt x="572" y="538"/>
                    </a:lnTo>
                    <a:lnTo>
                      <a:pt x="579" y="538"/>
                    </a:lnTo>
                    <a:lnTo>
                      <a:pt x="579" y="559"/>
                    </a:lnTo>
                    <a:lnTo>
                      <a:pt x="582" y="559"/>
                    </a:lnTo>
                    <a:lnTo>
                      <a:pt x="582" y="567"/>
                    </a:lnTo>
                    <a:lnTo>
                      <a:pt x="585" y="567"/>
                    </a:lnTo>
                    <a:lnTo>
                      <a:pt x="585" y="579"/>
                    </a:lnTo>
                    <a:lnTo>
                      <a:pt x="590" y="579"/>
                    </a:lnTo>
                    <a:lnTo>
                      <a:pt x="590" y="592"/>
                    </a:lnTo>
                    <a:lnTo>
                      <a:pt x="593" y="592"/>
                    </a:lnTo>
                    <a:lnTo>
                      <a:pt x="593" y="613"/>
                    </a:lnTo>
                    <a:lnTo>
                      <a:pt x="596" y="613"/>
                    </a:lnTo>
                    <a:lnTo>
                      <a:pt x="596" y="640"/>
                    </a:lnTo>
                    <a:lnTo>
                      <a:pt x="600" y="640"/>
                    </a:lnTo>
                    <a:lnTo>
                      <a:pt x="600" y="663"/>
                    </a:lnTo>
                    <a:lnTo>
                      <a:pt x="603" y="663"/>
                    </a:lnTo>
                    <a:lnTo>
                      <a:pt x="603" y="669"/>
                    </a:lnTo>
                    <a:lnTo>
                      <a:pt x="611" y="669"/>
                    </a:lnTo>
                    <a:lnTo>
                      <a:pt x="611" y="676"/>
                    </a:lnTo>
                    <a:lnTo>
                      <a:pt x="614" y="676"/>
                    </a:lnTo>
                    <a:lnTo>
                      <a:pt x="614" y="690"/>
                    </a:lnTo>
                    <a:lnTo>
                      <a:pt x="617" y="690"/>
                    </a:lnTo>
                    <a:lnTo>
                      <a:pt x="617" y="706"/>
                    </a:lnTo>
                    <a:lnTo>
                      <a:pt x="635" y="706"/>
                    </a:lnTo>
                    <a:lnTo>
                      <a:pt x="635" y="714"/>
                    </a:lnTo>
                    <a:lnTo>
                      <a:pt x="684" y="714"/>
                    </a:lnTo>
                    <a:lnTo>
                      <a:pt x="684" y="721"/>
                    </a:lnTo>
                    <a:lnTo>
                      <a:pt x="743" y="721"/>
                    </a:lnTo>
                    <a:lnTo>
                      <a:pt x="743" y="738"/>
                    </a:lnTo>
                    <a:lnTo>
                      <a:pt x="771" y="738"/>
                    </a:lnTo>
                    <a:lnTo>
                      <a:pt x="771" y="747"/>
                    </a:lnTo>
                    <a:lnTo>
                      <a:pt x="779" y="747"/>
                    </a:lnTo>
                    <a:lnTo>
                      <a:pt x="779" y="756"/>
                    </a:lnTo>
                    <a:lnTo>
                      <a:pt x="782" y="756"/>
                    </a:lnTo>
                    <a:lnTo>
                      <a:pt x="782" y="763"/>
                    </a:lnTo>
                    <a:lnTo>
                      <a:pt x="785" y="763"/>
                    </a:lnTo>
                    <a:lnTo>
                      <a:pt x="785" y="772"/>
                    </a:lnTo>
                    <a:lnTo>
                      <a:pt x="806" y="772"/>
                    </a:lnTo>
                    <a:lnTo>
                      <a:pt x="806" y="780"/>
                    </a:lnTo>
                    <a:lnTo>
                      <a:pt x="813" y="780"/>
                    </a:lnTo>
                    <a:lnTo>
                      <a:pt x="813" y="786"/>
                    </a:lnTo>
                    <a:lnTo>
                      <a:pt x="816" y="786"/>
                    </a:lnTo>
                    <a:lnTo>
                      <a:pt x="816" y="792"/>
                    </a:lnTo>
                    <a:lnTo>
                      <a:pt x="834" y="792"/>
                    </a:lnTo>
                    <a:lnTo>
                      <a:pt x="834" y="799"/>
                    </a:lnTo>
                    <a:lnTo>
                      <a:pt x="855" y="799"/>
                    </a:lnTo>
                    <a:lnTo>
                      <a:pt x="855" y="808"/>
                    </a:lnTo>
                    <a:lnTo>
                      <a:pt x="863" y="808"/>
                    </a:lnTo>
                    <a:lnTo>
                      <a:pt x="863" y="822"/>
                    </a:lnTo>
                    <a:lnTo>
                      <a:pt x="873" y="822"/>
                    </a:lnTo>
                    <a:lnTo>
                      <a:pt x="873" y="838"/>
                    </a:lnTo>
                    <a:lnTo>
                      <a:pt x="876" y="838"/>
                    </a:lnTo>
                    <a:lnTo>
                      <a:pt x="876" y="847"/>
                    </a:lnTo>
                    <a:lnTo>
                      <a:pt x="879" y="847"/>
                    </a:lnTo>
                    <a:lnTo>
                      <a:pt x="879" y="861"/>
                    </a:lnTo>
                    <a:lnTo>
                      <a:pt x="884" y="861"/>
                    </a:lnTo>
                    <a:lnTo>
                      <a:pt x="884" y="877"/>
                    </a:lnTo>
                    <a:lnTo>
                      <a:pt x="887" y="877"/>
                    </a:lnTo>
                    <a:lnTo>
                      <a:pt x="887" y="892"/>
                    </a:lnTo>
                    <a:lnTo>
                      <a:pt x="890" y="892"/>
                    </a:lnTo>
                    <a:lnTo>
                      <a:pt x="890" y="913"/>
                    </a:lnTo>
                    <a:lnTo>
                      <a:pt x="897" y="913"/>
                    </a:lnTo>
                    <a:lnTo>
                      <a:pt x="897" y="921"/>
                    </a:lnTo>
                    <a:lnTo>
                      <a:pt x="933" y="921"/>
                    </a:lnTo>
                    <a:lnTo>
                      <a:pt x="933" y="927"/>
                    </a:lnTo>
                    <a:lnTo>
                      <a:pt x="1007" y="927"/>
                    </a:lnTo>
                    <a:lnTo>
                      <a:pt x="1007" y="934"/>
                    </a:lnTo>
                    <a:lnTo>
                      <a:pt x="1013" y="934"/>
                    </a:lnTo>
                    <a:lnTo>
                      <a:pt x="1013" y="942"/>
                    </a:lnTo>
                    <a:lnTo>
                      <a:pt x="1017" y="942"/>
                    </a:lnTo>
                    <a:lnTo>
                      <a:pt x="1017" y="951"/>
                    </a:lnTo>
                    <a:lnTo>
                      <a:pt x="1038" y="951"/>
                    </a:lnTo>
                    <a:lnTo>
                      <a:pt x="1038" y="958"/>
                    </a:lnTo>
                    <a:lnTo>
                      <a:pt x="1059" y="958"/>
                    </a:lnTo>
                    <a:lnTo>
                      <a:pt x="1059" y="967"/>
                    </a:lnTo>
                    <a:lnTo>
                      <a:pt x="1118" y="967"/>
                    </a:lnTo>
                    <a:lnTo>
                      <a:pt x="1118" y="975"/>
                    </a:lnTo>
                    <a:lnTo>
                      <a:pt x="1149" y="975"/>
                    </a:lnTo>
                    <a:lnTo>
                      <a:pt x="1149" y="984"/>
                    </a:lnTo>
                    <a:lnTo>
                      <a:pt x="1164" y="984"/>
                    </a:lnTo>
                    <a:lnTo>
                      <a:pt x="1164" y="990"/>
                    </a:lnTo>
                    <a:lnTo>
                      <a:pt x="1167" y="990"/>
                    </a:lnTo>
                    <a:lnTo>
                      <a:pt x="1167" y="1006"/>
                    </a:lnTo>
                    <a:lnTo>
                      <a:pt x="1175" y="1006"/>
                    </a:lnTo>
                    <a:lnTo>
                      <a:pt x="1175" y="1014"/>
                    </a:lnTo>
                    <a:lnTo>
                      <a:pt x="1178" y="1014"/>
                    </a:lnTo>
                    <a:lnTo>
                      <a:pt x="1178" y="1021"/>
                    </a:lnTo>
                    <a:lnTo>
                      <a:pt x="1181" y="1021"/>
                    </a:lnTo>
                    <a:lnTo>
                      <a:pt x="1181" y="1039"/>
                    </a:lnTo>
                    <a:lnTo>
                      <a:pt x="1188" y="1039"/>
                    </a:lnTo>
                    <a:lnTo>
                      <a:pt x="1188" y="1047"/>
                    </a:lnTo>
                    <a:lnTo>
                      <a:pt x="1196" y="1047"/>
                    </a:lnTo>
                    <a:lnTo>
                      <a:pt x="1196" y="1057"/>
                    </a:lnTo>
                    <a:lnTo>
                      <a:pt x="1206" y="1057"/>
                    </a:lnTo>
                    <a:lnTo>
                      <a:pt x="1206" y="1066"/>
                    </a:lnTo>
                    <a:lnTo>
                      <a:pt x="1217" y="1066"/>
                    </a:lnTo>
                    <a:lnTo>
                      <a:pt x="1217" y="1075"/>
                    </a:lnTo>
                    <a:lnTo>
                      <a:pt x="1458" y="1075"/>
                    </a:lnTo>
                    <a:lnTo>
                      <a:pt x="1458" y="1084"/>
                    </a:lnTo>
                    <a:lnTo>
                      <a:pt x="1472" y="1084"/>
                    </a:lnTo>
                    <a:lnTo>
                      <a:pt x="1472" y="1095"/>
                    </a:lnTo>
                    <a:lnTo>
                      <a:pt x="1476" y="1095"/>
                    </a:lnTo>
                    <a:lnTo>
                      <a:pt x="1476" y="1105"/>
                    </a:lnTo>
                    <a:lnTo>
                      <a:pt x="1479" y="1105"/>
                    </a:lnTo>
                    <a:lnTo>
                      <a:pt x="1479" y="1117"/>
                    </a:lnTo>
                    <a:lnTo>
                      <a:pt x="1514" y="1117"/>
                    </a:lnTo>
                    <a:lnTo>
                      <a:pt x="1514" y="1129"/>
                    </a:lnTo>
                    <a:lnTo>
                      <a:pt x="1524" y="1129"/>
                    </a:lnTo>
                    <a:lnTo>
                      <a:pt x="1524" y="1141"/>
                    </a:lnTo>
                    <a:lnTo>
                      <a:pt x="1752" y="1141"/>
                    </a:lnTo>
                    <a:lnTo>
                      <a:pt x="1752" y="1152"/>
                    </a:lnTo>
                    <a:lnTo>
                      <a:pt x="1770" y="1152"/>
                    </a:lnTo>
                    <a:lnTo>
                      <a:pt x="1770" y="1194"/>
                    </a:lnTo>
                    <a:lnTo>
                      <a:pt x="2064" y="1194"/>
                    </a:lnTo>
                    <a:lnTo>
                      <a:pt x="2064" y="1222"/>
                    </a:lnTo>
                    <a:lnTo>
                      <a:pt x="2342" y="1222"/>
                    </a:lnTo>
                    <a:lnTo>
                      <a:pt x="2342" y="1251"/>
                    </a:lnTo>
                  </a:path>
                </a:pathLst>
              </a:custGeom>
              <a:noFill/>
              <a:ln w="3175">
                <a:solidFill>
                  <a:srgbClr val="138C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6" name="Freeform 265">
                <a:extLst>
                  <a:ext uri="{FF2B5EF4-FFF2-40B4-BE49-F238E27FC236}">
                    <a16:creationId xmlns:a16="http://schemas.microsoft.com/office/drawing/2014/main" id="{91F090E2-4C3E-4EBE-ADFC-996A5A793A34}"/>
                  </a:ext>
                </a:extLst>
              </p:cNvPr>
              <p:cNvSpPr>
                <a:spLocks/>
              </p:cNvSpPr>
              <p:nvPr/>
            </p:nvSpPr>
            <p:spPr bwMode="auto">
              <a:xfrm>
                <a:off x="6443506" y="1435956"/>
                <a:ext cx="2051564" cy="1804648"/>
              </a:xfrm>
              <a:custGeom>
                <a:avLst/>
                <a:gdLst>
                  <a:gd name="T0" fmla="*/ 141 w 2342"/>
                  <a:gd name="T1" fmla="*/ 0 h 1425"/>
                  <a:gd name="T2" fmla="*/ 210 w 2342"/>
                  <a:gd name="T3" fmla="*/ 0 h 1425"/>
                  <a:gd name="T4" fmla="*/ 228 w 2342"/>
                  <a:gd name="T5" fmla="*/ 96 h 1425"/>
                  <a:gd name="T6" fmla="*/ 257 w 2342"/>
                  <a:gd name="T7" fmla="*/ 114 h 1425"/>
                  <a:gd name="T8" fmla="*/ 273 w 2342"/>
                  <a:gd name="T9" fmla="*/ 139 h 1425"/>
                  <a:gd name="T10" fmla="*/ 281 w 2342"/>
                  <a:gd name="T11" fmla="*/ 199 h 1425"/>
                  <a:gd name="T12" fmla="*/ 288 w 2342"/>
                  <a:gd name="T13" fmla="*/ 243 h 1425"/>
                  <a:gd name="T14" fmla="*/ 294 w 2342"/>
                  <a:gd name="T15" fmla="*/ 310 h 1425"/>
                  <a:gd name="T16" fmla="*/ 302 w 2342"/>
                  <a:gd name="T17" fmla="*/ 418 h 1425"/>
                  <a:gd name="T18" fmla="*/ 309 w 2342"/>
                  <a:gd name="T19" fmla="*/ 459 h 1425"/>
                  <a:gd name="T20" fmla="*/ 315 w 2342"/>
                  <a:gd name="T21" fmla="*/ 475 h 1425"/>
                  <a:gd name="T22" fmla="*/ 323 w 2342"/>
                  <a:gd name="T23" fmla="*/ 501 h 1425"/>
                  <a:gd name="T24" fmla="*/ 330 w 2342"/>
                  <a:gd name="T25" fmla="*/ 526 h 1425"/>
                  <a:gd name="T26" fmla="*/ 336 w 2342"/>
                  <a:gd name="T27" fmla="*/ 550 h 1425"/>
                  <a:gd name="T28" fmla="*/ 425 w 2342"/>
                  <a:gd name="T29" fmla="*/ 574 h 1425"/>
                  <a:gd name="T30" fmla="*/ 446 w 2342"/>
                  <a:gd name="T31" fmla="*/ 591 h 1425"/>
                  <a:gd name="T32" fmla="*/ 485 w 2342"/>
                  <a:gd name="T33" fmla="*/ 607 h 1425"/>
                  <a:gd name="T34" fmla="*/ 512 w 2342"/>
                  <a:gd name="T35" fmla="*/ 631 h 1425"/>
                  <a:gd name="T36" fmla="*/ 561 w 2342"/>
                  <a:gd name="T37" fmla="*/ 648 h 1425"/>
                  <a:gd name="T38" fmla="*/ 569 w 2342"/>
                  <a:gd name="T39" fmla="*/ 672 h 1425"/>
                  <a:gd name="T40" fmla="*/ 579 w 2342"/>
                  <a:gd name="T41" fmla="*/ 714 h 1425"/>
                  <a:gd name="T42" fmla="*/ 585 w 2342"/>
                  <a:gd name="T43" fmla="*/ 745 h 1425"/>
                  <a:gd name="T44" fmla="*/ 593 w 2342"/>
                  <a:gd name="T45" fmla="*/ 778 h 1425"/>
                  <a:gd name="T46" fmla="*/ 600 w 2342"/>
                  <a:gd name="T47" fmla="*/ 837 h 1425"/>
                  <a:gd name="T48" fmla="*/ 611 w 2342"/>
                  <a:gd name="T49" fmla="*/ 865 h 1425"/>
                  <a:gd name="T50" fmla="*/ 617 w 2342"/>
                  <a:gd name="T51" fmla="*/ 891 h 1425"/>
                  <a:gd name="T52" fmla="*/ 684 w 2342"/>
                  <a:gd name="T53" fmla="*/ 916 h 1425"/>
                  <a:gd name="T54" fmla="*/ 771 w 2342"/>
                  <a:gd name="T55" fmla="*/ 940 h 1425"/>
                  <a:gd name="T56" fmla="*/ 782 w 2342"/>
                  <a:gd name="T57" fmla="*/ 954 h 1425"/>
                  <a:gd name="T58" fmla="*/ 806 w 2342"/>
                  <a:gd name="T59" fmla="*/ 973 h 1425"/>
                  <a:gd name="T60" fmla="*/ 816 w 2342"/>
                  <a:gd name="T61" fmla="*/ 990 h 1425"/>
                  <a:gd name="T62" fmla="*/ 855 w 2342"/>
                  <a:gd name="T63" fmla="*/ 1005 h 1425"/>
                  <a:gd name="T64" fmla="*/ 873 w 2342"/>
                  <a:gd name="T65" fmla="*/ 1027 h 1425"/>
                  <a:gd name="T66" fmla="*/ 879 w 2342"/>
                  <a:gd name="T67" fmla="*/ 1053 h 1425"/>
                  <a:gd name="T68" fmla="*/ 887 w 2342"/>
                  <a:gd name="T69" fmla="*/ 1083 h 1425"/>
                  <a:gd name="T70" fmla="*/ 897 w 2342"/>
                  <a:gd name="T71" fmla="*/ 1120 h 1425"/>
                  <a:gd name="T72" fmla="*/ 1007 w 2342"/>
                  <a:gd name="T73" fmla="*/ 1135 h 1425"/>
                  <a:gd name="T74" fmla="*/ 1017 w 2342"/>
                  <a:gd name="T75" fmla="*/ 1150 h 1425"/>
                  <a:gd name="T76" fmla="*/ 1059 w 2342"/>
                  <a:gd name="T77" fmla="*/ 1167 h 1425"/>
                  <a:gd name="T78" fmla="*/ 1149 w 2342"/>
                  <a:gd name="T79" fmla="*/ 1185 h 1425"/>
                  <a:gd name="T80" fmla="*/ 1167 w 2342"/>
                  <a:gd name="T81" fmla="*/ 1200 h 1425"/>
                  <a:gd name="T82" fmla="*/ 1178 w 2342"/>
                  <a:gd name="T83" fmla="*/ 1224 h 1425"/>
                  <a:gd name="T84" fmla="*/ 1188 w 2342"/>
                  <a:gd name="T85" fmla="*/ 1248 h 1425"/>
                  <a:gd name="T86" fmla="*/ 1206 w 2342"/>
                  <a:gd name="T87" fmla="*/ 1263 h 1425"/>
                  <a:gd name="T88" fmla="*/ 1458 w 2342"/>
                  <a:gd name="T89" fmla="*/ 1279 h 1425"/>
                  <a:gd name="T90" fmla="*/ 1476 w 2342"/>
                  <a:gd name="T91" fmla="*/ 1297 h 1425"/>
                  <a:gd name="T92" fmla="*/ 1514 w 2342"/>
                  <a:gd name="T93" fmla="*/ 1318 h 1425"/>
                  <a:gd name="T94" fmla="*/ 1752 w 2342"/>
                  <a:gd name="T95" fmla="*/ 1338 h 1425"/>
                  <a:gd name="T96" fmla="*/ 2064 w 2342"/>
                  <a:gd name="T97" fmla="*/ 1383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2" h="1425">
                    <a:moveTo>
                      <a:pt x="0" y="0"/>
                    </a:moveTo>
                    <a:lnTo>
                      <a:pt x="131" y="0"/>
                    </a:lnTo>
                    <a:lnTo>
                      <a:pt x="134" y="0"/>
                    </a:lnTo>
                    <a:lnTo>
                      <a:pt x="141" y="0"/>
                    </a:lnTo>
                    <a:lnTo>
                      <a:pt x="168" y="0"/>
                    </a:lnTo>
                    <a:lnTo>
                      <a:pt x="179" y="0"/>
                    </a:lnTo>
                    <a:lnTo>
                      <a:pt x="186" y="0"/>
                    </a:lnTo>
                    <a:lnTo>
                      <a:pt x="210" y="0"/>
                    </a:lnTo>
                    <a:lnTo>
                      <a:pt x="218" y="0"/>
                    </a:lnTo>
                    <a:lnTo>
                      <a:pt x="225" y="0"/>
                    </a:lnTo>
                    <a:lnTo>
                      <a:pt x="225" y="96"/>
                    </a:lnTo>
                    <a:lnTo>
                      <a:pt x="228" y="96"/>
                    </a:lnTo>
                    <a:lnTo>
                      <a:pt x="228" y="105"/>
                    </a:lnTo>
                    <a:lnTo>
                      <a:pt x="231" y="105"/>
                    </a:lnTo>
                    <a:lnTo>
                      <a:pt x="231" y="114"/>
                    </a:lnTo>
                    <a:lnTo>
                      <a:pt x="257" y="114"/>
                    </a:lnTo>
                    <a:lnTo>
                      <a:pt x="257" y="121"/>
                    </a:lnTo>
                    <a:lnTo>
                      <a:pt x="263" y="121"/>
                    </a:lnTo>
                    <a:lnTo>
                      <a:pt x="263" y="139"/>
                    </a:lnTo>
                    <a:lnTo>
                      <a:pt x="273" y="139"/>
                    </a:lnTo>
                    <a:lnTo>
                      <a:pt x="273" y="174"/>
                    </a:lnTo>
                    <a:lnTo>
                      <a:pt x="278" y="174"/>
                    </a:lnTo>
                    <a:lnTo>
                      <a:pt x="278" y="199"/>
                    </a:lnTo>
                    <a:lnTo>
                      <a:pt x="281" y="199"/>
                    </a:lnTo>
                    <a:lnTo>
                      <a:pt x="281" y="234"/>
                    </a:lnTo>
                    <a:lnTo>
                      <a:pt x="284" y="234"/>
                    </a:lnTo>
                    <a:lnTo>
                      <a:pt x="284" y="243"/>
                    </a:lnTo>
                    <a:lnTo>
                      <a:pt x="288" y="243"/>
                    </a:lnTo>
                    <a:lnTo>
                      <a:pt x="288" y="259"/>
                    </a:lnTo>
                    <a:lnTo>
                      <a:pt x="291" y="259"/>
                    </a:lnTo>
                    <a:lnTo>
                      <a:pt x="291" y="310"/>
                    </a:lnTo>
                    <a:lnTo>
                      <a:pt x="294" y="310"/>
                    </a:lnTo>
                    <a:lnTo>
                      <a:pt x="294" y="345"/>
                    </a:lnTo>
                    <a:lnTo>
                      <a:pt x="299" y="345"/>
                    </a:lnTo>
                    <a:lnTo>
                      <a:pt x="299" y="418"/>
                    </a:lnTo>
                    <a:lnTo>
                      <a:pt x="302" y="418"/>
                    </a:lnTo>
                    <a:lnTo>
                      <a:pt x="302" y="444"/>
                    </a:lnTo>
                    <a:lnTo>
                      <a:pt x="305" y="444"/>
                    </a:lnTo>
                    <a:lnTo>
                      <a:pt x="305" y="459"/>
                    </a:lnTo>
                    <a:lnTo>
                      <a:pt x="309" y="459"/>
                    </a:lnTo>
                    <a:lnTo>
                      <a:pt x="309" y="468"/>
                    </a:lnTo>
                    <a:lnTo>
                      <a:pt x="312" y="468"/>
                    </a:lnTo>
                    <a:lnTo>
                      <a:pt x="312" y="475"/>
                    </a:lnTo>
                    <a:lnTo>
                      <a:pt x="315" y="475"/>
                    </a:lnTo>
                    <a:lnTo>
                      <a:pt x="315" y="484"/>
                    </a:lnTo>
                    <a:lnTo>
                      <a:pt x="320" y="484"/>
                    </a:lnTo>
                    <a:lnTo>
                      <a:pt x="320" y="501"/>
                    </a:lnTo>
                    <a:lnTo>
                      <a:pt x="323" y="501"/>
                    </a:lnTo>
                    <a:lnTo>
                      <a:pt x="323" y="519"/>
                    </a:lnTo>
                    <a:lnTo>
                      <a:pt x="326" y="519"/>
                    </a:lnTo>
                    <a:lnTo>
                      <a:pt x="326" y="526"/>
                    </a:lnTo>
                    <a:lnTo>
                      <a:pt x="330" y="526"/>
                    </a:lnTo>
                    <a:lnTo>
                      <a:pt x="330" y="534"/>
                    </a:lnTo>
                    <a:lnTo>
                      <a:pt x="333" y="534"/>
                    </a:lnTo>
                    <a:lnTo>
                      <a:pt x="333" y="550"/>
                    </a:lnTo>
                    <a:lnTo>
                      <a:pt x="336" y="550"/>
                    </a:lnTo>
                    <a:lnTo>
                      <a:pt x="336" y="565"/>
                    </a:lnTo>
                    <a:lnTo>
                      <a:pt x="389" y="565"/>
                    </a:lnTo>
                    <a:lnTo>
                      <a:pt x="389" y="574"/>
                    </a:lnTo>
                    <a:lnTo>
                      <a:pt x="425" y="574"/>
                    </a:lnTo>
                    <a:lnTo>
                      <a:pt x="425" y="582"/>
                    </a:lnTo>
                    <a:lnTo>
                      <a:pt x="428" y="582"/>
                    </a:lnTo>
                    <a:lnTo>
                      <a:pt x="428" y="591"/>
                    </a:lnTo>
                    <a:lnTo>
                      <a:pt x="446" y="591"/>
                    </a:lnTo>
                    <a:lnTo>
                      <a:pt x="446" y="598"/>
                    </a:lnTo>
                    <a:lnTo>
                      <a:pt x="470" y="598"/>
                    </a:lnTo>
                    <a:lnTo>
                      <a:pt x="470" y="607"/>
                    </a:lnTo>
                    <a:lnTo>
                      <a:pt x="485" y="607"/>
                    </a:lnTo>
                    <a:lnTo>
                      <a:pt x="485" y="624"/>
                    </a:lnTo>
                    <a:lnTo>
                      <a:pt x="488" y="624"/>
                    </a:lnTo>
                    <a:lnTo>
                      <a:pt x="488" y="631"/>
                    </a:lnTo>
                    <a:lnTo>
                      <a:pt x="512" y="631"/>
                    </a:lnTo>
                    <a:lnTo>
                      <a:pt x="512" y="639"/>
                    </a:lnTo>
                    <a:lnTo>
                      <a:pt x="530" y="639"/>
                    </a:lnTo>
                    <a:lnTo>
                      <a:pt x="530" y="648"/>
                    </a:lnTo>
                    <a:lnTo>
                      <a:pt x="561" y="648"/>
                    </a:lnTo>
                    <a:lnTo>
                      <a:pt x="561" y="655"/>
                    </a:lnTo>
                    <a:lnTo>
                      <a:pt x="564" y="655"/>
                    </a:lnTo>
                    <a:lnTo>
                      <a:pt x="564" y="672"/>
                    </a:lnTo>
                    <a:lnTo>
                      <a:pt x="569" y="672"/>
                    </a:lnTo>
                    <a:lnTo>
                      <a:pt x="569" y="688"/>
                    </a:lnTo>
                    <a:lnTo>
                      <a:pt x="572" y="688"/>
                    </a:lnTo>
                    <a:lnTo>
                      <a:pt x="572" y="714"/>
                    </a:lnTo>
                    <a:lnTo>
                      <a:pt x="579" y="714"/>
                    </a:lnTo>
                    <a:lnTo>
                      <a:pt x="579" y="738"/>
                    </a:lnTo>
                    <a:lnTo>
                      <a:pt x="582" y="738"/>
                    </a:lnTo>
                    <a:lnTo>
                      <a:pt x="582" y="745"/>
                    </a:lnTo>
                    <a:lnTo>
                      <a:pt x="585" y="745"/>
                    </a:lnTo>
                    <a:lnTo>
                      <a:pt x="585" y="760"/>
                    </a:lnTo>
                    <a:lnTo>
                      <a:pt x="590" y="760"/>
                    </a:lnTo>
                    <a:lnTo>
                      <a:pt x="590" y="778"/>
                    </a:lnTo>
                    <a:lnTo>
                      <a:pt x="593" y="778"/>
                    </a:lnTo>
                    <a:lnTo>
                      <a:pt x="593" y="804"/>
                    </a:lnTo>
                    <a:lnTo>
                      <a:pt x="596" y="804"/>
                    </a:lnTo>
                    <a:lnTo>
                      <a:pt x="596" y="837"/>
                    </a:lnTo>
                    <a:lnTo>
                      <a:pt x="600" y="837"/>
                    </a:lnTo>
                    <a:lnTo>
                      <a:pt x="600" y="859"/>
                    </a:lnTo>
                    <a:lnTo>
                      <a:pt x="603" y="859"/>
                    </a:lnTo>
                    <a:lnTo>
                      <a:pt x="603" y="865"/>
                    </a:lnTo>
                    <a:lnTo>
                      <a:pt x="611" y="865"/>
                    </a:lnTo>
                    <a:lnTo>
                      <a:pt x="611" y="873"/>
                    </a:lnTo>
                    <a:lnTo>
                      <a:pt x="614" y="873"/>
                    </a:lnTo>
                    <a:lnTo>
                      <a:pt x="614" y="891"/>
                    </a:lnTo>
                    <a:lnTo>
                      <a:pt x="617" y="891"/>
                    </a:lnTo>
                    <a:lnTo>
                      <a:pt x="617" y="906"/>
                    </a:lnTo>
                    <a:lnTo>
                      <a:pt x="635" y="906"/>
                    </a:lnTo>
                    <a:lnTo>
                      <a:pt x="635" y="916"/>
                    </a:lnTo>
                    <a:lnTo>
                      <a:pt x="684" y="916"/>
                    </a:lnTo>
                    <a:lnTo>
                      <a:pt x="684" y="925"/>
                    </a:lnTo>
                    <a:lnTo>
                      <a:pt x="743" y="925"/>
                    </a:lnTo>
                    <a:lnTo>
                      <a:pt x="743" y="940"/>
                    </a:lnTo>
                    <a:lnTo>
                      <a:pt x="771" y="940"/>
                    </a:lnTo>
                    <a:lnTo>
                      <a:pt x="771" y="948"/>
                    </a:lnTo>
                    <a:lnTo>
                      <a:pt x="779" y="948"/>
                    </a:lnTo>
                    <a:lnTo>
                      <a:pt x="779" y="954"/>
                    </a:lnTo>
                    <a:lnTo>
                      <a:pt x="782" y="954"/>
                    </a:lnTo>
                    <a:lnTo>
                      <a:pt x="782" y="963"/>
                    </a:lnTo>
                    <a:lnTo>
                      <a:pt x="785" y="963"/>
                    </a:lnTo>
                    <a:lnTo>
                      <a:pt x="785" y="973"/>
                    </a:lnTo>
                    <a:lnTo>
                      <a:pt x="806" y="973"/>
                    </a:lnTo>
                    <a:lnTo>
                      <a:pt x="806" y="982"/>
                    </a:lnTo>
                    <a:lnTo>
                      <a:pt x="813" y="982"/>
                    </a:lnTo>
                    <a:lnTo>
                      <a:pt x="813" y="990"/>
                    </a:lnTo>
                    <a:lnTo>
                      <a:pt x="816" y="990"/>
                    </a:lnTo>
                    <a:lnTo>
                      <a:pt x="816" y="997"/>
                    </a:lnTo>
                    <a:lnTo>
                      <a:pt x="834" y="997"/>
                    </a:lnTo>
                    <a:lnTo>
                      <a:pt x="834" y="1005"/>
                    </a:lnTo>
                    <a:lnTo>
                      <a:pt x="855" y="1005"/>
                    </a:lnTo>
                    <a:lnTo>
                      <a:pt x="855" y="1011"/>
                    </a:lnTo>
                    <a:lnTo>
                      <a:pt x="863" y="1011"/>
                    </a:lnTo>
                    <a:lnTo>
                      <a:pt x="863" y="1027"/>
                    </a:lnTo>
                    <a:lnTo>
                      <a:pt x="873" y="1027"/>
                    </a:lnTo>
                    <a:lnTo>
                      <a:pt x="873" y="1044"/>
                    </a:lnTo>
                    <a:lnTo>
                      <a:pt x="876" y="1044"/>
                    </a:lnTo>
                    <a:lnTo>
                      <a:pt x="876" y="1053"/>
                    </a:lnTo>
                    <a:lnTo>
                      <a:pt x="879" y="1053"/>
                    </a:lnTo>
                    <a:lnTo>
                      <a:pt x="879" y="1066"/>
                    </a:lnTo>
                    <a:lnTo>
                      <a:pt x="884" y="1066"/>
                    </a:lnTo>
                    <a:lnTo>
                      <a:pt x="884" y="1083"/>
                    </a:lnTo>
                    <a:lnTo>
                      <a:pt x="887" y="1083"/>
                    </a:lnTo>
                    <a:lnTo>
                      <a:pt x="887" y="1098"/>
                    </a:lnTo>
                    <a:lnTo>
                      <a:pt x="890" y="1098"/>
                    </a:lnTo>
                    <a:lnTo>
                      <a:pt x="890" y="1120"/>
                    </a:lnTo>
                    <a:lnTo>
                      <a:pt x="897" y="1120"/>
                    </a:lnTo>
                    <a:lnTo>
                      <a:pt x="897" y="1128"/>
                    </a:lnTo>
                    <a:lnTo>
                      <a:pt x="933" y="1128"/>
                    </a:lnTo>
                    <a:lnTo>
                      <a:pt x="933" y="1135"/>
                    </a:lnTo>
                    <a:lnTo>
                      <a:pt x="1007" y="1135"/>
                    </a:lnTo>
                    <a:lnTo>
                      <a:pt x="1007" y="1141"/>
                    </a:lnTo>
                    <a:lnTo>
                      <a:pt x="1013" y="1141"/>
                    </a:lnTo>
                    <a:lnTo>
                      <a:pt x="1013" y="1150"/>
                    </a:lnTo>
                    <a:lnTo>
                      <a:pt x="1017" y="1150"/>
                    </a:lnTo>
                    <a:lnTo>
                      <a:pt x="1017" y="1158"/>
                    </a:lnTo>
                    <a:lnTo>
                      <a:pt x="1038" y="1158"/>
                    </a:lnTo>
                    <a:lnTo>
                      <a:pt x="1038" y="1167"/>
                    </a:lnTo>
                    <a:lnTo>
                      <a:pt x="1059" y="1167"/>
                    </a:lnTo>
                    <a:lnTo>
                      <a:pt x="1059" y="1176"/>
                    </a:lnTo>
                    <a:lnTo>
                      <a:pt x="1118" y="1176"/>
                    </a:lnTo>
                    <a:lnTo>
                      <a:pt x="1118" y="1185"/>
                    </a:lnTo>
                    <a:lnTo>
                      <a:pt x="1149" y="1185"/>
                    </a:lnTo>
                    <a:lnTo>
                      <a:pt x="1149" y="1192"/>
                    </a:lnTo>
                    <a:lnTo>
                      <a:pt x="1164" y="1192"/>
                    </a:lnTo>
                    <a:lnTo>
                      <a:pt x="1164" y="1200"/>
                    </a:lnTo>
                    <a:lnTo>
                      <a:pt x="1167" y="1200"/>
                    </a:lnTo>
                    <a:lnTo>
                      <a:pt x="1167" y="1215"/>
                    </a:lnTo>
                    <a:lnTo>
                      <a:pt x="1175" y="1215"/>
                    </a:lnTo>
                    <a:lnTo>
                      <a:pt x="1175" y="1224"/>
                    </a:lnTo>
                    <a:lnTo>
                      <a:pt x="1178" y="1224"/>
                    </a:lnTo>
                    <a:lnTo>
                      <a:pt x="1178" y="1231"/>
                    </a:lnTo>
                    <a:lnTo>
                      <a:pt x="1181" y="1231"/>
                    </a:lnTo>
                    <a:lnTo>
                      <a:pt x="1181" y="1248"/>
                    </a:lnTo>
                    <a:lnTo>
                      <a:pt x="1188" y="1248"/>
                    </a:lnTo>
                    <a:lnTo>
                      <a:pt x="1188" y="1255"/>
                    </a:lnTo>
                    <a:lnTo>
                      <a:pt x="1196" y="1255"/>
                    </a:lnTo>
                    <a:lnTo>
                      <a:pt x="1196" y="1263"/>
                    </a:lnTo>
                    <a:lnTo>
                      <a:pt x="1206" y="1263"/>
                    </a:lnTo>
                    <a:lnTo>
                      <a:pt x="1206" y="1270"/>
                    </a:lnTo>
                    <a:lnTo>
                      <a:pt x="1217" y="1270"/>
                    </a:lnTo>
                    <a:lnTo>
                      <a:pt x="1217" y="1279"/>
                    </a:lnTo>
                    <a:lnTo>
                      <a:pt x="1458" y="1279"/>
                    </a:lnTo>
                    <a:lnTo>
                      <a:pt x="1458" y="1288"/>
                    </a:lnTo>
                    <a:lnTo>
                      <a:pt x="1472" y="1288"/>
                    </a:lnTo>
                    <a:lnTo>
                      <a:pt x="1472" y="1297"/>
                    </a:lnTo>
                    <a:lnTo>
                      <a:pt x="1476" y="1297"/>
                    </a:lnTo>
                    <a:lnTo>
                      <a:pt x="1476" y="1308"/>
                    </a:lnTo>
                    <a:lnTo>
                      <a:pt x="1479" y="1308"/>
                    </a:lnTo>
                    <a:lnTo>
                      <a:pt x="1479" y="1318"/>
                    </a:lnTo>
                    <a:lnTo>
                      <a:pt x="1514" y="1318"/>
                    </a:lnTo>
                    <a:lnTo>
                      <a:pt x="1514" y="1329"/>
                    </a:lnTo>
                    <a:lnTo>
                      <a:pt x="1524" y="1329"/>
                    </a:lnTo>
                    <a:lnTo>
                      <a:pt x="1524" y="1338"/>
                    </a:lnTo>
                    <a:lnTo>
                      <a:pt x="1752" y="1338"/>
                    </a:lnTo>
                    <a:lnTo>
                      <a:pt x="1752" y="1348"/>
                    </a:lnTo>
                    <a:lnTo>
                      <a:pt x="1770" y="1348"/>
                    </a:lnTo>
                    <a:lnTo>
                      <a:pt x="1770" y="1383"/>
                    </a:lnTo>
                    <a:lnTo>
                      <a:pt x="2064" y="1383"/>
                    </a:lnTo>
                    <a:lnTo>
                      <a:pt x="2064" y="1405"/>
                    </a:lnTo>
                    <a:lnTo>
                      <a:pt x="2342" y="1405"/>
                    </a:lnTo>
                    <a:lnTo>
                      <a:pt x="2342" y="1425"/>
                    </a:lnTo>
                  </a:path>
                </a:pathLst>
              </a:custGeom>
              <a:noFill/>
              <a:ln w="7938">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55" eaLnBrk="0" fontAlgn="base" hangingPunct="0">
                  <a:spcBef>
                    <a:spcPct val="0"/>
                  </a:spcBef>
                  <a:spcAft>
                    <a:spcPct val="0"/>
                  </a:spcAft>
                  <a:defRPr/>
                </a:pPr>
                <a:endParaRPr lang="en-GB" sz="2400">
                  <a:solidFill>
                    <a:prstClr val="black"/>
                  </a:solidFill>
                  <a:latin typeface="Calibri" panose="020F0502020204030204" pitchFamily="34" charset="0"/>
                  <a:ea typeface="MS PGothic" panose="020B0600070205080204" pitchFamily="34" charset="-128"/>
                </a:endParaRPr>
              </a:p>
            </p:txBody>
          </p:sp>
          <p:sp>
            <p:nvSpPr>
              <p:cNvPr id="1937" name="TextBox 1936">
                <a:extLst>
                  <a:ext uri="{FF2B5EF4-FFF2-40B4-BE49-F238E27FC236}">
                    <a16:creationId xmlns:a16="http://schemas.microsoft.com/office/drawing/2014/main" id="{6DBFAA0D-314F-45EF-8CFA-170280C2F768}"/>
                  </a:ext>
                </a:extLst>
              </p:cNvPr>
              <p:cNvSpPr txBox="1"/>
              <p:nvPr/>
            </p:nvSpPr>
            <p:spPr>
              <a:xfrm>
                <a:off x="8231521" y="2770438"/>
                <a:ext cx="800916" cy="188465"/>
              </a:xfrm>
              <a:prstGeom prst="rect">
                <a:avLst/>
              </a:prstGeom>
              <a:noFill/>
            </p:spPr>
            <p:txBody>
              <a:bodyPr wrap="square" bIns="0" rtlCol="0">
                <a:spAutoFit/>
              </a:bodyPr>
              <a:lstStyle/>
              <a:p>
                <a:pPr defTabSz="609555">
                  <a:defRPr/>
                </a:pPr>
                <a:r>
                  <a:rPr lang="en-US" sz="1333" b="1">
                    <a:solidFill>
                      <a:srgbClr val="138C89"/>
                    </a:solidFill>
                    <a:latin typeface="Arial" panose="020B0604020202020204" pitchFamily="34" charset="0"/>
                    <a:ea typeface="MS PGothic" panose="020B0600070205080204" pitchFamily="34" charset="-128"/>
                    <a:cs typeface="Arial" panose="020B0604020202020204" pitchFamily="34" charset="0"/>
                  </a:rPr>
                  <a:t>Niraparib</a:t>
                </a:r>
              </a:p>
            </p:txBody>
          </p:sp>
          <p:sp>
            <p:nvSpPr>
              <p:cNvPr id="1938" name="TextBox 1937">
                <a:extLst>
                  <a:ext uri="{FF2B5EF4-FFF2-40B4-BE49-F238E27FC236}">
                    <a16:creationId xmlns:a16="http://schemas.microsoft.com/office/drawing/2014/main" id="{56FDCBC9-53CF-4D81-9E56-536D9C74C521}"/>
                  </a:ext>
                </a:extLst>
              </p:cNvPr>
              <p:cNvSpPr txBox="1"/>
              <p:nvPr/>
            </p:nvSpPr>
            <p:spPr>
              <a:xfrm>
                <a:off x="8191847" y="3210890"/>
                <a:ext cx="800915" cy="188465"/>
              </a:xfrm>
              <a:prstGeom prst="rect">
                <a:avLst/>
              </a:prstGeom>
              <a:noFill/>
            </p:spPr>
            <p:txBody>
              <a:bodyPr wrap="square" bIns="0" rtlCol="0">
                <a:spAutoFit/>
              </a:bodyPr>
              <a:lstStyle/>
              <a:p>
                <a:pPr defTabSz="609555">
                  <a:defRPr/>
                </a:pPr>
                <a:r>
                  <a:rPr lang="en-US" sz="1333" b="1">
                    <a:solidFill>
                      <a:srgbClr val="99293D"/>
                    </a:solidFill>
                    <a:latin typeface="Arial" panose="020B0604020202020204" pitchFamily="34" charset="0"/>
                    <a:ea typeface="MS PGothic" panose="020B0600070205080204" pitchFamily="34" charset="-128"/>
                    <a:cs typeface="Arial" panose="020B0604020202020204" pitchFamily="34" charset="0"/>
                  </a:rPr>
                  <a:t>Placebo</a:t>
                </a:r>
              </a:p>
            </p:txBody>
          </p:sp>
          <p:cxnSp>
            <p:nvCxnSpPr>
              <p:cNvPr id="1939" name="Straight Connector 1938">
                <a:extLst>
                  <a:ext uri="{FF2B5EF4-FFF2-40B4-BE49-F238E27FC236}">
                    <a16:creationId xmlns:a16="http://schemas.microsoft.com/office/drawing/2014/main" id="{9B8AEB13-70DE-4CDF-968E-0E5CCA30D116}"/>
                  </a:ext>
                </a:extLst>
              </p:cNvPr>
              <p:cNvCxnSpPr/>
              <p:nvPr/>
            </p:nvCxnSpPr>
            <p:spPr>
              <a:xfrm>
                <a:off x="6434746" y="2452141"/>
                <a:ext cx="2627455"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941" name="Group 1940">
                <a:extLst>
                  <a:ext uri="{FF2B5EF4-FFF2-40B4-BE49-F238E27FC236}">
                    <a16:creationId xmlns:a16="http://schemas.microsoft.com/office/drawing/2014/main" id="{C27F3B21-D661-4111-A9C6-730B2CD538DE}"/>
                  </a:ext>
                </a:extLst>
              </p:cNvPr>
              <p:cNvGrpSpPr/>
              <p:nvPr/>
            </p:nvGrpSpPr>
            <p:grpSpPr>
              <a:xfrm>
                <a:off x="6427808" y="3522803"/>
                <a:ext cx="2692270" cy="123159"/>
                <a:chOff x="2500767" y="3792854"/>
                <a:chExt cx="4491209" cy="140842"/>
              </a:xfrm>
            </p:grpSpPr>
            <p:sp>
              <p:nvSpPr>
                <p:cNvPr id="1954" name="Rectangle 16">
                  <a:extLst>
                    <a:ext uri="{FF2B5EF4-FFF2-40B4-BE49-F238E27FC236}">
                      <a16:creationId xmlns:a16="http://schemas.microsoft.com/office/drawing/2014/main" id="{FA36AAB0-8A7D-4E9D-B92C-F334F1097983}"/>
                    </a:ext>
                  </a:extLst>
                </p:cNvPr>
                <p:cNvSpPr>
                  <a:spLocks noChangeArrowheads="1"/>
                </p:cNvSpPr>
                <p:nvPr/>
              </p:nvSpPr>
              <p:spPr bwMode="auto">
                <a:xfrm>
                  <a:off x="2500767"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5" name="Rectangle 16">
                  <a:extLst>
                    <a:ext uri="{FF2B5EF4-FFF2-40B4-BE49-F238E27FC236}">
                      <a16:creationId xmlns:a16="http://schemas.microsoft.com/office/drawing/2014/main" id="{3AB8D303-6634-453F-BF43-7A2A36ADD838}"/>
                    </a:ext>
                  </a:extLst>
                </p:cNvPr>
                <p:cNvSpPr>
                  <a:spLocks noChangeArrowheads="1"/>
                </p:cNvSpPr>
                <p:nvPr/>
              </p:nvSpPr>
              <p:spPr bwMode="auto">
                <a:xfrm>
                  <a:off x="2807225"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6" name="Rectangle 16">
                  <a:extLst>
                    <a:ext uri="{FF2B5EF4-FFF2-40B4-BE49-F238E27FC236}">
                      <a16:creationId xmlns:a16="http://schemas.microsoft.com/office/drawing/2014/main" id="{D266FEC0-AFDF-455B-8340-210567E416C3}"/>
                    </a:ext>
                  </a:extLst>
                </p:cNvPr>
                <p:cNvSpPr>
                  <a:spLocks noChangeArrowheads="1"/>
                </p:cNvSpPr>
                <p:nvPr/>
              </p:nvSpPr>
              <p:spPr bwMode="auto">
                <a:xfrm>
                  <a:off x="3119494"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4</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7" name="Rectangle 16">
                  <a:extLst>
                    <a:ext uri="{FF2B5EF4-FFF2-40B4-BE49-F238E27FC236}">
                      <a16:creationId xmlns:a16="http://schemas.microsoft.com/office/drawing/2014/main" id="{9995360F-6A48-46D9-8A0A-6B8CB7470763}"/>
                    </a:ext>
                  </a:extLst>
                </p:cNvPr>
                <p:cNvSpPr>
                  <a:spLocks noChangeArrowheads="1"/>
                </p:cNvSpPr>
                <p:nvPr/>
              </p:nvSpPr>
              <p:spPr bwMode="auto">
                <a:xfrm>
                  <a:off x="3431110"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6</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8" name="Rectangle 16">
                  <a:extLst>
                    <a:ext uri="{FF2B5EF4-FFF2-40B4-BE49-F238E27FC236}">
                      <a16:creationId xmlns:a16="http://schemas.microsoft.com/office/drawing/2014/main" id="{05B6F546-7BA5-4458-942A-A0EE272177F6}"/>
                    </a:ext>
                  </a:extLst>
                </p:cNvPr>
                <p:cNvSpPr>
                  <a:spLocks noChangeArrowheads="1"/>
                </p:cNvSpPr>
                <p:nvPr/>
              </p:nvSpPr>
              <p:spPr bwMode="auto">
                <a:xfrm>
                  <a:off x="3738183" y="3792854"/>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8</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9" name="Rectangle 16">
                  <a:extLst>
                    <a:ext uri="{FF2B5EF4-FFF2-40B4-BE49-F238E27FC236}">
                      <a16:creationId xmlns:a16="http://schemas.microsoft.com/office/drawing/2014/main" id="{76444E07-DEA9-4FC6-9096-0CC63CE47884}"/>
                    </a:ext>
                  </a:extLst>
                </p:cNvPr>
                <p:cNvSpPr>
                  <a:spLocks noChangeArrowheads="1"/>
                </p:cNvSpPr>
                <p:nvPr/>
              </p:nvSpPr>
              <p:spPr bwMode="auto">
                <a:xfrm>
                  <a:off x="4013219"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0" name="Rectangle 16">
                  <a:extLst>
                    <a:ext uri="{FF2B5EF4-FFF2-40B4-BE49-F238E27FC236}">
                      <a16:creationId xmlns:a16="http://schemas.microsoft.com/office/drawing/2014/main" id="{425465FB-7E98-49A2-B4CE-DC6CAD4587AB}"/>
                    </a:ext>
                  </a:extLst>
                </p:cNvPr>
                <p:cNvSpPr>
                  <a:spLocks noChangeArrowheads="1"/>
                </p:cNvSpPr>
                <p:nvPr/>
              </p:nvSpPr>
              <p:spPr bwMode="auto">
                <a:xfrm>
                  <a:off x="4324275"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12</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1" name="Rectangle 16">
                  <a:extLst>
                    <a:ext uri="{FF2B5EF4-FFF2-40B4-BE49-F238E27FC236}">
                      <a16:creationId xmlns:a16="http://schemas.microsoft.com/office/drawing/2014/main" id="{3C01FBD1-2FC8-46E0-8959-68B1D363B9E3}"/>
                    </a:ext>
                  </a:extLst>
                </p:cNvPr>
                <p:cNvSpPr>
                  <a:spLocks noChangeArrowheads="1"/>
                </p:cNvSpPr>
                <p:nvPr/>
              </p:nvSpPr>
              <p:spPr bwMode="auto">
                <a:xfrm>
                  <a:off x="463517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14</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2" name="Rectangle 16">
                  <a:extLst>
                    <a:ext uri="{FF2B5EF4-FFF2-40B4-BE49-F238E27FC236}">
                      <a16:creationId xmlns:a16="http://schemas.microsoft.com/office/drawing/2014/main" id="{25EA822A-E4AC-4BF5-8ABE-CD36E528127C}"/>
                    </a:ext>
                  </a:extLst>
                </p:cNvPr>
                <p:cNvSpPr>
                  <a:spLocks noChangeArrowheads="1"/>
                </p:cNvSpPr>
                <p:nvPr/>
              </p:nvSpPr>
              <p:spPr bwMode="auto">
                <a:xfrm>
                  <a:off x="4941227"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16</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3" name="Rectangle 16">
                  <a:extLst>
                    <a:ext uri="{FF2B5EF4-FFF2-40B4-BE49-F238E27FC236}">
                      <a16:creationId xmlns:a16="http://schemas.microsoft.com/office/drawing/2014/main" id="{31454E6F-F97B-4721-96B9-C07E80501594}"/>
                    </a:ext>
                  </a:extLst>
                </p:cNvPr>
                <p:cNvSpPr>
                  <a:spLocks noChangeArrowheads="1"/>
                </p:cNvSpPr>
                <p:nvPr/>
              </p:nvSpPr>
              <p:spPr bwMode="auto">
                <a:xfrm>
                  <a:off x="5254306"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18</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4" name="Rectangle 16">
                  <a:extLst>
                    <a:ext uri="{FF2B5EF4-FFF2-40B4-BE49-F238E27FC236}">
                      <a16:creationId xmlns:a16="http://schemas.microsoft.com/office/drawing/2014/main" id="{2FB5D8F3-B400-4E60-B826-C41F93C80624}"/>
                    </a:ext>
                  </a:extLst>
                </p:cNvPr>
                <p:cNvSpPr>
                  <a:spLocks noChangeArrowheads="1"/>
                </p:cNvSpPr>
                <p:nvPr/>
              </p:nvSpPr>
              <p:spPr bwMode="auto">
                <a:xfrm>
                  <a:off x="5570557"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5" name="Rectangle 16">
                  <a:extLst>
                    <a:ext uri="{FF2B5EF4-FFF2-40B4-BE49-F238E27FC236}">
                      <a16:creationId xmlns:a16="http://schemas.microsoft.com/office/drawing/2014/main" id="{BE86CFEF-C69D-4710-B97D-35BDAA006EA6}"/>
                    </a:ext>
                  </a:extLst>
                </p:cNvPr>
                <p:cNvSpPr>
                  <a:spLocks noChangeArrowheads="1"/>
                </p:cNvSpPr>
                <p:nvPr/>
              </p:nvSpPr>
              <p:spPr bwMode="auto">
                <a:xfrm>
                  <a:off x="5873429"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22</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6" name="Rectangle 16">
                  <a:extLst>
                    <a:ext uri="{FF2B5EF4-FFF2-40B4-BE49-F238E27FC236}">
                      <a16:creationId xmlns:a16="http://schemas.microsoft.com/office/drawing/2014/main" id="{80DC592C-D3B1-4E06-8752-DE15804FB6E7}"/>
                    </a:ext>
                  </a:extLst>
                </p:cNvPr>
                <p:cNvSpPr>
                  <a:spLocks noChangeArrowheads="1"/>
                </p:cNvSpPr>
                <p:nvPr/>
              </p:nvSpPr>
              <p:spPr bwMode="auto">
                <a:xfrm>
                  <a:off x="617981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24</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7" name="Rectangle 16">
                  <a:extLst>
                    <a:ext uri="{FF2B5EF4-FFF2-40B4-BE49-F238E27FC236}">
                      <a16:creationId xmlns:a16="http://schemas.microsoft.com/office/drawing/2014/main" id="{52B28FFA-008B-4A72-AFD4-329EF79597D6}"/>
                    </a:ext>
                  </a:extLst>
                </p:cNvPr>
                <p:cNvSpPr>
                  <a:spLocks noChangeArrowheads="1"/>
                </p:cNvSpPr>
                <p:nvPr/>
              </p:nvSpPr>
              <p:spPr bwMode="auto">
                <a:xfrm>
                  <a:off x="6492338"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26</a:t>
                  </a:r>
                  <a:endParaRPr lang="en-US" altLang="en-US" sz="1067">
                    <a:solidFill>
                      <a:prstClr val="black"/>
                    </a:solidFill>
                    <a:ea typeface="MS PGothic" panose="020B0600070205080204" pitchFamily="34" charset="-128"/>
                    <a:cs typeface="Arial" panose="020B0604020202020204" pitchFamily="34" charset="0"/>
                  </a:endParaRPr>
                </a:p>
              </p:txBody>
            </p:sp>
            <p:sp>
              <p:nvSpPr>
                <p:cNvPr id="1968" name="Rectangle 16">
                  <a:extLst>
                    <a:ext uri="{FF2B5EF4-FFF2-40B4-BE49-F238E27FC236}">
                      <a16:creationId xmlns:a16="http://schemas.microsoft.com/office/drawing/2014/main" id="{A97FB0C1-EC74-480B-9159-B2FB00535640}"/>
                    </a:ext>
                  </a:extLst>
                </p:cNvPr>
                <p:cNvSpPr>
                  <a:spLocks noChangeArrowheads="1"/>
                </p:cNvSpPr>
                <p:nvPr/>
              </p:nvSpPr>
              <p:spPr bwMode="auto">
                <a:xfrm>
                  <a:off x="6803452" y="3792854"/>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28</a:t>
                  </a:r>
                  <a:endParaRPr lang="en-US" altLang="en-US" sz="1067">
                    <a:solidFill>
                      <a:prstClr val="black"/>
                    </a:solidFill>
                    <a:ea typeface="MS PGothic" panose="020B0600070205080204" pitchFamily="34" charset="-128"/>
                    <a:cs typeface="Arial" panose="020B0604020202020204" pitchFamily="34" charset="0"/>
                  </a:endParaRPr>
                </a:p>
              </p:txBody>
            </p:sp>
          </p:grpSp>
          <p:grpSp>
            <p:nvGrpSpPr>
              <p:cNvPr id="1942" name="Group 1941">
                <a:extLst>
                  <a:ext uri="{FF2B5EF4-FFF2-40B4-BE49-F238E27FC236}">
                    <a16:creationId xmlns:a16="http://schemas.microsoft.com/office/drawing/2014/main" id="{BDDBABB8-7A25-44B2-9DB0-D98924EDA5C4}"/>
                  </a:ext>
                </a:extLst>
              </p:cNvPr>
              <p:cNvGrpSpPr/>
              <p:nvPr/>
            </p:nvGrpSpPr>
            <p:grpSpPr>
              <a:xfrm>
                <a:off x="6214976" y="1367839"/>
                <a:ext cx="169518" cy="2145749"/>
                <a:chOff x="2172037" y="1386948"/>
                <a:chExt cx="282787" cy="2453829"/>
              </a:xfrm>
            </p:grpSpPr>
            <p:sp>
              <p:nvSpPr>
                <p:cNvPr id="1943" name="Rectangle 16">
                  <a:extLst>
                    <a:ext uri="{FF2B5EF4-FFF2-40B4-BE49-F238E27FC236}">
                      <a16:creationId xmlns:a16="http://schemas.microsoft.com/office/drawing/2014/main" id="{3672086B-DC9D-42A5-8764-6E4F45CD90C5}"/>
                    </a:ext>
                  </a:extLst>
                </p:cNvPr>
                <p:cNvSpPr>
                  <a:spLocks noChangeArrowheads="1"/>
                </p:cNvSpPr>
                <p:nvPr/>
              </p:nvSpPr>
              <p:spPr bwMode="auto">
                <a:xfrm>
                  <a:off x="2313100" y="3699935"/>
                  <a:ext cx="94263"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44" name="Rectangle 18">
                  <a:extLst>
                    <a:ext uri="{FF2B5EF4-FFF2-40B4-BE49-F238E27FC236}">
                      <a16:creationId xmlns:a16="http://schemas.microsoft.com/office/drawing/2014/main" id="{805C3D15-4DA2-4A6F-A4AD-FEDE19DC31C2}"/>
                    </a:ext>
                  </a:extLst>
                </p:cNvPr>
                <p:cNvSpPr>
                  <a:spLocks noChangeArrowheads="1"/>
                </p:cNvSpPr>
                <p:nvPr/>
              </p:nvSpPr>
              <p:spPr bwMode="auto">
                <a:xfrm>
                  <a:off x="2242570" y="3469747"/>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45" name="Rectangle 20">
                  <a:extLst>
                    <a:ext uri="{FF2B5EF4-FFF2-40B4-BE49-F238E27FC236}">
                      <a16:creationId xmlns:a16="http://schemas.microsoft.com/office/drawing/2014/main" id="{2ACE36E0-E71C-48A7-A0D9-2DC48A4B9BA2}"/>
                    </a:ext>
                  </a:extLst>
                </p:cNvPr>
                <p:cNvSpPr>
                  <a:spLocks noChangeArrowheads="1"/>
                </p:cNvSpPr>
                <p:nvPr/>
              </p:nvSpPr>
              <p:spPr bwMode="auto">
                <a:xfrm>
                  <a:off x="2242569" y="3237973"/>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20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46" name="Rectangle 22">
                  <a:extLst>
                    <a:ext uri="{FF2B5EF4-FFF2-40B4-BE49-F238E27FC236}">
                      <a16:creationId xmlns:a16="http://schemas.microsoft.com/office/drawing/2014/main" id="{BA091BC0-CA7C-4EBB-A475-D4920D88F68F}"/>
                    </a:ext>
                  </a:extLst>
                </p:cNvPr>
                <p:cNvSpPr>
                  <a:spLocks noChangeArrowheads="1"/>
                </p:cNvSpPr>
                <p:nvPr/>
              </p:nvSpPr>
              <p:spPr bwMode="auto">
                <a:xfrm>
                  <a:off x="2242569" y="3006198"/>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30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47" name="Rectangle 24">
                  <a:extLst>
                    <a:ext uri="{FF2B5EF4-FFF2-40B4-BE49-F238E27FC236}">
                      <a16:creationId xmlns:a16="http://schemas.microsoft.com/office/drawing/2014/main" id="{60474200-A9CA-47F0-A384-E025F33FB7EE}"/>
                    </a:ext>
                  </a:extLst>
                </p:cNvPr>
                <p:cNvSpPr>
                  <a:spLocks noChangeArrowheads="1"/>
                </p:cNvSpPr>
                <p:nvPr/>
              </p:nvSpPr>
              <p:spPr bwMode="auto">
                <a:xfrm>
                  <a:off x="2242569" y="2776011"/>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40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48" name="Rectangle 26">
                  <a:extLst>
                    <a:ext uri="{FF2B5EF4-FFF2-40B4-BE49-F238E27FC236}">
                      <a16:creationId xmlns:a16="http://schemas.microsoft.com/office/drawing/2014/main" id="{CD7B9787-A366-4543-9220-A6CF51E3E6E6}"/>
                    </a:ext>
                  </a:extLst>
                </p:cNvPr>
                <p:cNvSpPr>
                  <a:spLocks noChangeArrowheads="1"/>
                </p:cNvSpPr>
                <p:nvPr/>
              </p:nvSpPr>
              <p:spPr bwMode="auto">
                <a:xfrm>
                  <a:off x="2242569" y="2542648"/>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50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49" name="Rectangle 28">
                  <a:extLst>
                    <a:ext uri="{FF2B5EF4-FFF2-40B4-BE49-F238E27FC236}">
                      <a16:creationId xmlns:a16="http://schemas.microsoft.com/office/drawing/2014/main" id="{FAB0745B-89AF-4390-91B2-4703D0D3C021}"/>
                    </a:ext>
                  </a:extLst>
                </p:cNvPr>
                <p:cNvSpPr>
                  <a:spLocks noChangeArrowheads="1"/>
                </p:cNvSpPr>
                <p:nvPr/>
              </p:nvSpPr>
              <p:spPr bwMode="auto">
                <a:xfrm>
                  <a:off x="2242569" y="2310873"/>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60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0" name="Rectangle 30">
                  <a:extLst>
                    <a:ext uri="{FF2B5EF4-FFF2-40B4-BE49-F238E27FC236}">
                      <a16:creationId xmlns:a16="http://schemas.microsoft.com/office/drawing/2014/main" id="{37FCC005-DF4B-4933-BB80-D751ED46D857}"/>
                    </a:ext>
                  </a:extLst>
                </p:cNvPr>
                <p:cNvSpPr>
                  <a:spLocks noChangeArrowheads="1"/>
                </p:cNvSpPr>
                <p:nvPr/>
              </p:nvSpPr>
              <p:spPr bwMode="auto">
                <a:xfrm>
                  <a:off x="2242569" y="2080685"/>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70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1" name="Rectangle 32">
                  <a:extLst>
                    <a:ext uri="{FF2B5EF4-FFF2-40B4-BE49-F238E27FC236}">
                      <a16:creationId xmlns:a16="http://schemas.microsoft.com/office/drawing/2014/main" id="{9ECB9B50-A298-473A-9F69-4852270C0732}"/>
                    </a:ext>
                  </a:extLst>
                </p:cNvPr>
                <p:cNvSpPr>
                  <a:spLocks noChangeArrowheads="1"/>
                </p:cNvSpPr>
                <p:nvPr/>
              </p:nvSpPr>
              <p:spPr bwMode="auto">
                <a:xfrm>
                  <a:off x="2242569" y="1848910"/>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80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2" name="Rectangle 34">
                  <a:extLst>
                    <a:ext uri="{FF2B5EF4-FFF2-40B4-BE49-F238E27FC236}">
                      <a16:creationId xmlns:a16="http://schemas.microsoft.com/office/drawing/2014/main" id="{4CC6E742-8EF7-412F-923E-668097109EBF}"/>
                    </a:ext>
                  </a:extLst>
                </p:cNvPr>
                <p:cNvSpPr>
                  <a:spLocks noChangeArrowheads="1"/>
                </p:cNvSpPr>
                <p:nvPr/>
              </p:nvSpPr>
              <p:spPr bwMode="auto">
                <a:xfrm>
                  <a:off x="2242569" y="1617135"/>
                  <a:ext cx="188524"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90</a:t>
                  </a:r>
                  <a:endParaRPr lang="en-US" altLang="en-US" sz="1067">
                    <a:solidFill>
                      <a:prstClr val="black"/>
                    </a:solidFill>
                    <a:ea typeface="MS PGothic" panose="020B0600070205080204" pitchFamily="34" charset="-128"/>
                    <a:cs typeface="Arial" panose="020B0604020202020204" pitchFamily="34" charset="0"/>
                  </a:endParaRPr>
                </a:p>
              </p:txBody>
            </p:sp>
            <p:sp>
              <p:nvSpPr>
                <p:cNvPr id="1953" name="Rectangle 37">
                  <a:extLst>
                    <a:ext uri="{FF2B5EF4-FFF2-40B4-BE49-F238E27FC236}">
                      <a16:creationId xmlns:a16="http://schemas.microsoft.com/office/drawing/2014/main" id="{876AFC36-325D-434E-AF77-3901F4069115}"/>
                    </a:ext>
                  </a:extLst>
                </p:cNvPr>
                <p:cNvSpPr>
                  <a:spLocks noChangeArrowheads="1"/>
                </p:cNvSpPr>
                <p:nvPr/>
              </p:nvSpPr>
              <p:spPr bwMode="auto">
                <a:xfrm>
                  <a:off x="2172037" y="1386948"/>
                  <a:ext cx="282787" cy="14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a:solidFill>
                        <a:srgbClr val="000000"/>
                      </a:solidFill>
                      <a:ea typeface="MS PGothic" panose="020B0600070205080204" pitchFamily="34" charset="-128"/>
                      <a:cs typeface="Arial" panose="020B0604020202020204" pitchFamily="34" charset="0"/>
                    </a:rPr>
                    <a:t>100</a:t>
                  </a:r>
                  <a:endParaRPr lang="en-US" altLang="en-US" sz="1067">
                    <a:solidFill>
                      <a:prstClr val="black"/>
                    </a:solidFill>
                    <a:ea typeface="MS PGothic" panose="020B0600070205080204" pitchFamily="34" charset="-128"/>
                    <a:cs typeface="Arial" panose="020B0604020202020204" pitchFamily="34" charset="0"/>
                  </a:endParaRPr>
                </a:p>
              </p:txBody>
            </p:sp>
          </p:grpSp>
        </p:grpSp>
        <p:sp>
          <p:nvSpPr>
            <p:cNvPr id="1853" name="Rectangle 182">
              <a:extLst>
                <a:ext uri="{FF2B5EF4-FFF2-40B4-BE49-F238E27FC236}">
                  <a16:creationId xmlns:a16="http://schemas.microsoft.com/office/drawing/2014/main" id="{E6A344AD-DCE9-4CFE-8956-A42012EB278A}"/>
                </a:ext>
              </a:extLst>
            </p:cNvPr>
            <p:cNvSpPr>
              <a:spLocks noChangeArrowheads="1"/>
            </p:cNvSpPr>
            <p:nvPr/>
          </p:nvSpPr>
          <p:spPr bwMode="auto">
            <a:xfrm>
              <a:off x="7041301" y="3680836"/>
              <a:ext cx="1421063"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10" eaLnBrk="0" fontAlgn="base" hangingPunct="0">
                <a:spcBef>
                  <a:spcPct val="0"/>
                </a:spcBef>
                <a:spcAft>
                  <a:spcPct val="0"/>
                </a:spcAft>
                <a:defRPr/>
              </a:pPr>
              <a:r>
                <a:rPr lang="en-US" altLang="en-US" sz="1067" b="1">
                  <a:solidFill>
                    <a:srgbClr val="000000"/>
                  </a:solidFill>
                  <a:latin typeface="Arial Bold" panose="020B0704020202020204" pitchFamily="34" charset="0"/>
                  <a:ea typeface="MS PGothic" panose="020B0600070205080204" pitchFamily="34" charset="-128"/>
                </a:rPr>
                <a:t>Months since </a:t>
              </a:r>
              <a:r>
                <a:rPr lang="en-US" altLang="en-US" sz="1067" b="1" err="1">
                  <a:solidFill>
                    <a:srgbClr val="000000"/>
                  </a:solidFill>
                  <a:latin typeface="Arial Bold" panose="020B0704020202020204" pitchFamily="34" charset="0"/>
                  <a:ea typeface="MS PGothic" panose="020B0600070205080204" pitchFamily="34" charset="-128"/>
                </a:rPr>
                <a:t>Randomisation</a:t>
              </a:r>
              <a:endParaRPr lang="en-US" altLang="en-US" sz="1067">
                <a:solidFill>
                  <a:prstClr val="black"/>
                </a:solidFill>
                <a:ea typeface="MS PGothic" panose="020B0600070205080204" pitchFamily="34" charset="-128"/>
              </a:endParaRPr>
            </a:p>
          </p:txBody>
        </p:sp>
      </p:grpSp>
    </p:spTree>
    <p:extLst>
      <p:ext uri="{BB962C8B-B14F-4D97-AF65-F5344CB8AC3E}">
        <p14:creationId xmlns:p14="http://schemas.microsoft.com/office/powerpoint/2010/main" val="1177288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F4E-0EEF-AC4C-8136-D7C23FC6F29B}"/>
              </a:ext>
            </a:extLst>
          </p:cNvPr>
          <p:cNvSpPr>
            <a:spLocks noGrp="1"/>
          </p:cNvSpPr>
          <p:nvPr>
            <p:ph type="title"/>
          </p:nvPr>
        </p:nvSpPr>
        <p:spPr>
          <a:xfrm>
            <a:off x="619619" y="203021"/>
            <a:ext cx="10515600" cy="1325563"/>
          </a:xfrm>
        </p:spPr>
        <p:txBody>
          <a:bodyPr/>
          <a:lstStyle/>
          <a:p>
            <a:r>
              <a:rPr lang="en-US"/>
              <a:t>IDEAL sample pathway</a:t>
            </a:r>
            <a:br>
              <a:rPr lang="en-US">
                <a:solidFill>
                  <a:srgbClr val="C00000"/>
                </a:solidFill>
              </a:rPr>
            </a:br>
            <a:endParaRPr lang="en-GB">
              <a:solidFill>
                <a:srgbClr val="C00000"/>
              </a:solidFill>
            </a:endParaRPr>
          </a:p>
        </p:txBody>
      </p:sp>
      <p:sp>
        <p:nvSpPr>
          <p:cNvPr id="3" name="Title 1">
            <a:extLst>
              <a:ext uri="{FF2B5EF4-FFF2-40B4-BE49-F238E27FC236}">
                <a16:creationId xmlns:a16="http://schemas.microsoft.com/office/drawing/2014/main" id="{60F271D9-3FF7-5E49-A910-F500E9EB25AD}"/>
              </a:ext>
            </a:extLst>
          </p:cNvPr>
          <p:cNvSpPr txBox="1">
            <a:spLocks/>
          </p:cNvSpPr>
          <p:nvPr/>
        </p:nvSpPr>
        <p:spPr>
          <a:xfrm>
            <a:off x="375519" y="-806960"/>
            <a:ext cx="11474303" cy="754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US">
              <a:solidFill>
                <a:srgbClr val="000000"/>
              </a:solidFill>
              <a:latin typeface="Arial"/>
            </a:endParaRPr>
          </a:p>
        </p:txBody>
      </p:sp>
      <p:sp>
        <p:nvSpPr>
          <p:cNvPr id="4" name="Rectangle: Rounded Corners 4">
            <a:extLst>
              <a:ext uri="{FF2B5EF4-FFF2-40B4-BE49-F238E27FC236}">
                <a16:creationId xmlns:a16="http://schemas.microsoft.com/office/drawing/2014/main" id="{C597D840-702A-724B-98F6-2BD9F07F5299}"/>
              </a:ext>
            </a:extLst>
          </p:cNvPr>
          <p:cNvSpPr/>
          <p:nvPr/>
        </p:nvSpPr>
        <p:spPr>
          <a:xfrm>
            <a:off x="671898" y="3109220"/>
            <a:ext cx="941445" cy="715529"/>
          </a:xfrm>
          <a:prstGeom prst="roundRect">
            <a:avLst/>
          </a:prstGeom>
          <a:solidFill>
            <a:schemeClr val="bg1">
              <a:lumMod val="20000"/>
              <a:lumOff val="80000"/>
            </a:schemeClr>
          </a:solidFill>
          <a:ln>
            <a:solidFill>
              <a:srgbClr val="0058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51" b="1">
                <a:solidFill>
                  <a:srgbClr val="005878"/>
                </a:solidFill>
                <a:latin typeface="Calibri" panose="020F0502020204030204"/>
              </a:rPr>
              <a:t>Ordering physician</a:t>
            </a:r>
          </a:p>
        </p:txBody>
      </p:sp>
      <p:cxnSp>
        <p:nvCxnSpPr>
          <p:cNvPr id="5" name="Connector: Elbow 6">
            <a:extLst>
              <a:ext uri="{FF2B5EF4-FFF2-40B4-BE49-F238E27FC236}">
                <a16:creationId xmlns:a16="http://schemas.microsoft.com/office/drawing/2014/main" id="{E3262B10-257C-A84D-8C86-5A7082A03DA5}"/>
              </a:ext>
            </a:extLst>
          </p:cNvPr>
          <p:cNvCxnSpPr>
            <a:cxnSpLocks/>
            <a:stCxn id="6" idx="2"/>
            <a:endCxn id="15" idx="1"/>
          </p:cNvCxnSpPr>
          <p:nvPr/>
        </p:nvCxnSpPr>
        <p:spPr>
          <a:xfrm rot="16200000" flipH="1">
            <a:off x="1966143" y="4125731"/>
            <a:ext cx="974744" cy="256975"/>
          </a:xfrm>
          <a:prstGeom prst="bentConnector2">
            <a:avLst/>
          </a:prstGeom>
          <a:ln w="12700">
            <a:tailEnd type="triangle"/>
          </a:ln>
          <a:effectLst/>
        </p:spPr>
        <p:style>
          <a:lnRef idx="2">
            <a:schemeClr val="accent1"/>
          </a:lnRef>
          <a:fillRef idx="0">
            <a:schemeClr val="accent1"/>
          </a:fillRef>
          <a:effectRef idx="1">
            <a:schemeClr val="accent1"/>
          </a:effectRef>
          <a:fontRef idx="minor">
            <a:schemeClr val="tx1"/>
          </a:fontRef>
        </p:style>
      </p:cxnSp>
      <p:sp>
        <p:nvSpPr>
          <p:cNvPr id="6" name="Rectangle: Rounded Corners 7">
            <a:extLst>
              <a:ext uri="{FF2B5EF4-FFF2-40B4-BE49-F238E27FC236}">
                <a16:creationId xmlns:a16="http://schemas.microsoft.com/office/drawing/2014/main" id="{330A73EF-E2F6-614E-AB37-9F975C92CC4E}"/>
              </a:ext>
            </a:extLst>
          </p:cNvPr>
          <p:cNvSpPr/>
          <p:nvPr/>
        </p:nvSpPr>
        <p:spPr>
          <a:xfrm>
            <a:off x="1902649" y="3051318"/>
            <a:ext cx="844759" cy="715529"/>
          </a:xfrm>
          <a:prstGeom prst="roundRect">
            <a:avLst/>
          </a:prstGeom>
          <a:noFill/>
          <a:ln>
            <a:solidFill>
              <a:srgbClr val="0058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sz="1000">
                <a:solidFill>
                  <a:prstClr val="black"/>
                </a:solidFill>
                <a:latin typeface="Calibri" panose="020F0502020204030204"/>
              </a:rPr>
              <a:t>Advanced OC patient eligible for testing</a:t>
            </a:r>
          </a:p>
        </p:txBody>
      </p:sp>
      <p:sp>
        <p:nvSpPr>
          <p:cNvPr id="7" name="Rectangle: Rounded Corners 8">
            <a:extLst>
              <a:ext uri="{FF2B5EF4-FFF2-40B4-BE49-F238E27FC236}">
                <a16:creationId xmlns:a16="http://schemas.microsoft.com/office/drawing/2014/main" id="{B8B76D02-11BF-644C-9B43-98C642AE57CE}"/>
              </a:ext>
            </a:extLst>
          </p:cNvPr>
          <p:cNvSpPr/>
          <p:nvPr/>
        </p:nvSpPr>
        <p:spPr>
          <a:xfrm>
            <a:off x="3472089" y="2289338"/>
            <a:ext cx="1093748" cy="496895"/>
          </a:xfrm>
          <a:prstGeom prst="roundRect">
            <a:avLst/>
          </a:prstGeom>
          <a:noFill/>
          <a:ln>
            <a:solidFill>
              <a:srgbClr val="0058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sz="1000">
                <a:solidFill>
                  <a:prstClr val="black"/>
                </a:solidFill>
                <a:latin typeface="Calibri" panose="020F0502020204030204"/>
              </a:rPr>
              <a:t>Orders gBRCA</a:t>
            </a:r>
          </a:p>
        </p:txBody>
      </p:sp>
      <p:sp>
        <p:nvSpPr>
          <p:cNvPr id="8" name="Rectangle: Rounded Corners 3">
            <a:extLst>
              <a:ext uri="{FF2B5EF4-FFF2-40B4-BE49-F238E27FC236}">
                <a16:creationId xmlns:a16="http://schemas.microsoft.com/office/drawing/2014/main" id="{276E551C-36C0-D44B-87C4-F1AB1AB6A670}"/>
              </a:ext>
            </a:extLst>
          </p:cNvPr>
          <p:cNvSpPr/>
          <p:nvPr/>
        </p:nvSpPr>
        <p:spPr>
          <a:xfrm>
            <a:off x="4018964" y="4383828"/>
            <a:ext cx="982377" cy="715529"/>
          </a:xfrm>
          <a:prstGeom prst="roundRect">
            <a:avLst/>
          </a:prstGeom>
          <a:solidFill>
            <a:schemeClr val="bg1">
              <a:lumMod val="20000"/>
              <a:lumOff val="80000"/>
            </a:schemeClr>
          </a:solidFill>
          <a:ln>
            <a:solidFill>
              <a:srgbClr val="0058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51" b="1">
                <a:solidFill>
                  <a:srgbClr val="005878"/>
                </a:solidFill>
                <a:latin typeface="Calibri" panose="020F0502020204030204"/>
              </a:rPr>
              <a:t>Pathologist prepares slides</a:t>
            </a:r>
          </a:p>
        </p:txBody>
      </p:sp>
      <p:grpSp>
        <p:nvGrpSpPr>
          <p:cNvPr id="9" name="Group 30">
            <a:extLst>
              <a:ext uri="{FF2B5EF4-FFF2-40B4-BE49-F238E27FC236}">
                <a16:creationId xmlns:a16="http://schemas.microsoft.com/office/drawing/2014/main" id="{CB710D64-F69B-634A-9D74-14DF10D8614E}"/>
              </a:ext>
            </a:extLst>
          </p:cNvPr>
          <p:cNvGrpSpPr>
            <a:grpSpLocks noChangeAspect="1"/>
          </p:cNvGrpSpPr>
          <p:nvPr/>
        </p:nvGrpSpPr>
        <p:grpSpPr>
          <a:xfrm>
            <a:off x="4173380" y="3853739"/>
            <a:ext cx="735613" cy="530088"/>
            <a:chOff x="8991600" y="1518731"/>
            <a:chExt cx="915666" cy="606232"/>
          </a:xfrm>
        </p:grpSpPr>
        <p:pic>
          <p:nvPicPr>
            <p:cNvPr id="10" name="Graphic 31" descr="Doctor">
              <a:extLst>
                <a:ext uri="{FF2B5EF4-FFF2-40B4-BE49-F238E27FC236}">
                  <a16:creationId xmlns:a16="http://schemas.microsoft.com/office/drawing/2014/main" id="{D3CA3B40-638B-9646-BBE3-254470732A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1600" y="1528256"/>
              <a:ext cx="596707" cy="596707"/>
            </a:xfrm>
            <a:prstGeom prst="rect">
              <a:avLst/>
            </a:prstGeom>
          </p:spPr>
        </p:pic>
        <p:pic>
          <p:nvPicPr>
            <p:cNvPr id="11" name="Graphic 32" descr="Microscope">
              <a:extLst>
                <a:ext uri="{FF2B5EF4-FFF2-40B4-BE49-F238E27FC236}">
                  <a16:creationId xmlns:a16="http://schemas.microsoft.com/office/drawing/2014/main" id="{27DF6B04-E22D-3F43-B556-1D391C9F28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8626" y="1518731"/>
              <a:ext cx="548640" cy="548640"/>
            </a:xfrm>
            <a:prstGeom prst="rect">
              <a:avLst/>
            </a:prstGeom>
          </p:spPr>
        </p:pic>
      </p:grpSp>
      <p:cxnSp>
        <p:nvCxnSpPr>
          <p:cNvPr id="12" name="Connector: Elbow 4">
            <a:extLst>
              <a:ext uri="{FF2B5EF4-FFF2-40B4-BE49-F238E27FC236}">
                <a16:creationId xmlns:a16="http://schemas.microsoft.com/office/drawing/2014/main" id="{55B9CD45-C539-474F-8F4D-276C05ADC9C7}"/>
              </a:ext>
            </a:extLst>
          </p:cNvPr>
          <p:cNvCxnSpPr>
            <a:cxnSpLocks/>
            <a:stCxn id="6" idx="0"/>
            <a:endCxn id="7" idx="1"/>
          </p:cNvCxnSpPr>
          <p:nvPr/>
        </p:nvCxnSpPr>
        <p:spPr>
          <a:xfrm rot="5400000" flipH="1" flipV="1">
            <a:off x="2641792" y="2221022"/>
            <a:ext cx="513533" cy="1147061"/>
          </a:xfrm>
          <a:prstGeom prst="bentConnector2">
            <a:avLst/>
          </a:prstGeom>
          <a:ln w="12700">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5">
            <a:extLst>
              <a:ext uri="{FF2B5EF4-FFF2-40B4-BE49-F238E27FC236}">
                <a16:creationId xmlns:a16="http://schemas.microsoft.com/office/drawing/2014/main" id="{6A72D77E-15EA-234B-A697-410223A687B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23245" y="2335789"/>
            <a:ext cx="638747" cy="715529"/>
          </a:xfrm>
          <a:prstGeom prst="rect">
            <a:avLst/>
          </a:prstGeom>
        </p:spPr>
      </p:pic>
      <p:cxnSp>
        <p:nvCxnSpPr>
          <p:cNvPr id="14" name="Elbow Connector 13">
            <a:extLst>
              <a:ext uri="{FF2B5EF4-FFF2-40B4-BE49-F238E27FC236}">
                <a16:creationId xmlns:a16="http://schemas.microsoft.com/office/drawing/2014/main" id="{37741FA6-E304-384A-8BE7-09E692D5C40A}"/>
              </a:ext>
            </a:extLst>
          </p:cNvPr>
          <p:cNvCxnSpPr>
            <a:stCxn id="7" idx="3"/>
            <a:endCxn id="8" idx="3"/>
          </p:cNvCxnSpPr>
          <p:nvPr/>
        </p:nvCxnSpPr>
        <p:spPr>
          <a:xfrm>
            <a:off x="4565836" y="2537785"/>
            <a:ext cx="435504" cy="2203807"/>
          </a:xfrm>
          <a:prstGeom prst="bentConnector3">
            <a:avLst>
              <a:gd name="adj1" fmla="val 159683"/>
            </a:avLst>
          </a:prstGeom>
        </p:spPr>
        <p:style>
          <a:lnRef idx="1">
            <a:schemeClr val="accent1"/>
          </a:lnRef>
          <a:fillRef idx="0">
            <a:schemeClr val="accent1"/>
          </a:fillRef>
          <a:effectRef idx="0">
            <a:schemeClr val="accent1"/>
          </a:effectRef>
          <a:fontRef idx="minor">
            <a:schemeClr val="tx1"/>
          </a:fontRef>
        </p:style>
      </p:cxnSp>
      <p:sp>
        <p:nvSpPr>
          <p:cNvPr id="15" name="Rectangle: Rounded Corners 8">
            <a:extLst>
              <a:ext uri="{FF2B5EF4-FFF2-40B4-BE49-F238E27FC236}">
                <a16:creationId xmlns:a16="http://schemas.microsoft.com/office/drawing/2014/main" id="{46F729F0-BD6E-6A44-AF48-9FA0B4DE8E88}"/>
              </a:ext>
            </a:extLst>
          </p:cNvPr>
          <p:cNvSpPr/>
          <p:nvPr/>
        </p:nvSpPr>
        <p:spPr>
          <a:xfrm>
            <a:off x="2582004" y="4472107"/>
            <a:ext cx="1078961" cy="538968"/>
          </a:xfrm>
          <a:prstGeom prst="roundRect">
            <a:avLst/>
          </a:prstGeom>
          <a:noFill/>
          <a:ln>
            <a:solidFill>
              <a:srgbClr val="0058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sz="1000">
                <a:solidFill>
                  <a:prstClr val="black"/>
                </a:solidFill>
                <a:latin typeface="Calibri" panose="020F0502020204030204"/>
              </a:rPr>
              <a:t>Orders HRD +</a:t>
            </a:r>
          </a:p>
          <a:p>
            <a:pPr algn="ctr" defTabSz="914377">
              <a:defRPr/>
            </a:pPr>
            <a:r>
              <a:rPr lang="en-US" sz="1000" err="1">
                <a:solidFill>
                  <a:prstClr val="black"/>
                </a:solidFill>
                <a:latin typeface="Calibri" panose="020F0502020204030204"/>
              </a:rPr>
              <a:t>tBRCA</a:t>
            </a:r>
            <a:r>
              <a:rPr lang="en-US" sz="1000">
                <a:solidFill>
                  <a:prstClr val="black"/>
                </a:solidFill>
                <a:latin typeface="Calibri" panose="020F0502020204030204"/>
              </a:rPr>
              <a:t> </a:t>
            </a:r>
          </a:p>
          <a:p>
            <a:pPr algn="ctr" defTabSz="914377">
              <a:defRPr/>
            </a:pPr>
            <a:endParaRPr lang="en-US" sz="1000">
              <a:solidFill>
                <a:prstClr val="black"/>
              </a:solidFill>
              <a:latin typeface="Calibri" panose="020F0502020204030204"/>
            </a:endParaRPr>
          </a:p>
        </p:txBody>
      </p:sp>
      <p:cxnSp>
        <p:nvCxnSpPr>
          <p:cNvPr id="16" name="Straight Arrow Connector 15">
            <a:extLst>
              <a:ext uri="{FF2B5EF4-FFF2-40B4-BE49-F238E27FC236}">
                <a16:creationId xmlns:a16="http://schemas.microsoft.com/office/drawing/2014/main" id="{5D49E660-AB5B-FB47-91EB-1D6E1EF27822}"/>
              </a:ext>
            </a:extLst>
          </p:cNvPr>
          <p:cNvCxnSpPr>
            <a:stCxn id="15" idx="3"/>
            <a:endCxn id="8" idx="1"/>
          </p:cNvCxnSpPr>
          <p:nvPr/>
        </p:nvCxnSpPr>
        <p:spPr>
          <a:xfrm>
            <a:off x="3660965" y="4741592"/>
            <a:ext cx="3579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C709511-0B55-4648-BA9B-E12F636CE0C4}"/>
              </a:ext>
            </a:extLst>
          </p:cNvPr>
          <p:cNvGrpSpPr/>
          <p:nvPr/>
        </p:nvGrpSpPr>
        <p:grpSpPr>
          <a:xfrm>
            <a:off x="5621483" y="2626065"/>
            <a:ext cx="5082487" cy="2110183"/>
            <a:chOff x="4947599" y="2612093"/>
            <a:chExt cx="5082487" cy="2110182"/>
          </a:xfrm>
        </p:grpSpPr>
        <p:sp>
          <p:nvSpPr>
            <p:cNvPr id="18" name="Rectangle: Rounded Corners 12">
              <a:extLst>
                <a:ext uri="{FF2B5EF4-FFF2-40B4-BE49-F238E27FC236}">
                  <a16:creationId xmlns:a16="http://schemas.microsoft.com/office/drawing/2014/main" id="{D9EEE80B-B1B5-C247-848D-EE15B977A96E}"/>
                </a:ext>
              </a:extLst>
            </p:cNvPr>
            <p:cNvSpPr/>
            <p:nvPr/>
          </p:nvSpPr>
          <p:spPr>
            <a:xfrm>
              <a:off x="6351392" y="3870985"/>
              <a:ext cx="900000" cy="851290"/>
            </a:xfrm>
            <a:prstGeom prst="roundRect">
              <a:avLst/>
            </a:prstGeom>
            <a:solidFill>
              <a:schemeClr val="accent1">
                <a:lumMod val="40000"/>
                <a:lumOff val="6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00">
                  <a:solidFill>
                    <a:prstClr val="black"/>
                  </a:solidFill>
                  <a:latin typeface="Calibri" panose="020F0502020204030204"/>
                </a:rPr>
                <a:t>NGS for </a:t>
              </a:r>
              <a:r>
                <a:rPr lang="en-US" sz="1000" err="1">
                  <a:solidFill>
                    <a:prstClr val="black"/>
                  </a:solidFill>
                  <a:latin typeface="Calibri" panose="020F0502020204030204"/>
                </a:rPr>
                <a:t>tBRCA</a:t>
              </a:r>
              <a:r>
                <a:rPr lang="en-US" sz="1000">
                  <a:solidFill>
                    <a:prstClr val="black"/>
                  </a:solidFill>
                  <a:latin typeface="Calibri" panose="020F0502020204030204"/>
                </a:rPr>
                <a:t> and HRD</a:t>
              </a:r>
            </a:p>
          </p:txBody>
        </p:sp>
        <p:sp>
          <p:nvSpPr>
            <p:cNvPr id="19" name="Rectangle: Rounded Corners 12">
              <a:extLst>
                <a:ext uri="{FF2B5EF4-FFF2-40B4-BE49-F238E27FC236}">
                  <a16:creationId xmlns:a16="http://schemas.microsoft.com/office/drawing/2014/main" id="{EE23371A-E72B-2D4E-835F-3F0A7D5FAB50}"/>
                </a:ext>
              </a:extLst>
            </p:cNvPr>
            <p:cNvSpPr/>
            <p:nvPr/>
          </p:nvSpPr>
          <p:spPr>
            <a:xfrm>
              <a:off x="6351392" y="2612093"/>
              <a:ext cx="891540" cy="851289"/>
            </a:xfrm>
            <a:prstGeom prst="roundRect">
              <a:avLst/>
            </a:prstGeom>
            <a:solidFill>
              <a:schemeClr val="accent1">
                <a:lumMod val="40000"/>
                <a:lumOff val="6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00">
                  <a:solidFill>
                    <a:prstClr val="black"/>
                  </a:solidFill>
                  <a:latin typeface="Calibri" panose="020F0502020204030204"/>
                </a:rPr>
                <a:t>Germline NGS</a:t>
              </a:r>
            </a:p>
          </p:txBody>
        </p:sp>
        <p:sp>
          <p:nvSpPr>
            <p:cNvPr id="20" name="Rectangle: Rounded Corners 3">
              <a:extLst>
                <a:ext uri="{FF2B5EF4-FFF2-40B4-BE49-F238E27FC236}">
                  <a16:creationId xmlns:a16="http://schemas.microsoft.com/office/drawing/2014/main" id="{32387DC8-A9BE-3C4B-AA53-4B9B9A5BC593}"/>
                </a:ext>
              </a:extLst>
            </p:cNvPr>
            <p:cNvSpPr/>
            <p:nvPr/>
          </p:nvSpPr>
          <p:spPr>
            <a:xfrm>
              <a:off x="4947599" y="3095247"/>
              <a:ext cx="982377" cy="715529"/>
            </a:xfrm>
            <a:prstGeom prst="roundRect">
              <a:avLst/>
            </a:prstGeom>
            <a:solidFill>
              <a:schemeClr val="accent1">
                <a:lumMod val="40000"/>
                <a:lumOff val="6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51" b="1">
                  <a:solidFill>
                    <a:srgbClr val="005878"/>
                  </a:solidFill>
                  <a:latin typeface="Calibri" panose="020F0502020204030204"/>
                </a:rPr>
                <a:t>Samples received for Genomic analysis</a:t>
              </a:r>
            </a:p>
          </p:txBody>
        </p:sp>
        <p:sp>
          <p:nvSpPr>
            <p:cNvPr id="21" name="Rectangle: Rounded Corners 12">
              <a:extLst>
                <a:ext uri="{FF2B5EF4-FFF2-40B4-BE49-F238E27FC236}">
                  <a16:creationId xmlns:a16="http://schemas.microsoft.com/office/drawing/2014/main" id="{D41F372B-4D4B-6F45-92F2-0BC57BFE2732}"/>
                </a:ext>
              </a:extLst>
            </p:cNvPr>
            <p:cNvSpPr/>
            <p:nvPr/>
          </p:nvSpPr>
          <p:spPr>
            <a:xfrm>
              <a:off x="7716956" y="3071718"/>
              <a:ext cx="891540" cy="851289"/>
            </a:xfrm>
            <a:prstGeom prst="roundRect">
              <a:avLst/>
            </a:prstGeom>
            <a:solidFill>
              <a:schemeClr val="accent1">
                <a:lumMod val="40000"/>
                <a:lumOff val="6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00">
                  <a:solidFill>
                    <a:prstClr val="black"/>
                  </a:solidFill>
                  <a:latin typeface="Calibri" panose="020F0502020204030204"/>
                </a:rPr>
                <a:t>Combined report</a:t>
              </a:r>
            </a:p>
          </p:txBody>
        </p:sp>
        <p:sp>
          <p:nvSpPr>
            <p:cNvPr id="22" name="Rectangle: Rounded Corners 4">
              <a:extLst>
                <a:ext uri="{FF2B5EF4-FFF2-40B4-BE49-F238E27FC236}">
                  <a16:creationId xmlns:a16="http://schemas.microsoft.com/office/drawing/2014/main" id="{7109A812-2A78-B445-AAF0-B842895473B4}"/>
                </a:ext>
              </a:extLst>
            </p:cNvPr>
            <p:cNvSpPr/>
            <p:nvPr/>
          </p:nvSpPr>
          <p:spPr>
            <a:xfrm>
              <a:off x="9088641" y="3139597"/>
              <a:ext cx="941445" cy="715529"/>
            </a:xfrm>
            <a:prstGeom prst="roundRect">
              <a:avLst/>
            </a:prstGeom>
            <a:solidFill>
              <a:schemeClr val="bg1">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051" b="1">
                  <a:solidFill>
                    <a:srgbClr val="005878"/>
                  </a:solidFill>
                  <a:latin typeface="Calibri" panose="020F0502020204030204"/>
                </a:rPr>
                <a:t>Ordering physician</a:t>
              </a:r>
            </a:p>
          </p:txBody>
        </p:sp>
      </p:grpSp>
      <p:pic>
        <p:nvPicPr>
          <p:cNvPr id="23" name="Picture 5">
            <a:extLst>
              <a:ext uri="{FF2B5EF4-FFF2-40B4-BE49-F238E27FC236}">
                <a16:creationId xmlns:a16="http://schemas.microsoft.com/office/drawing/2014/main" id="{73A7F248-E35E-0644-9824-DE0CF2A2B0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78737" y="2424070"/>
            <a:ext cx="638747" cy="715529"/>
          </a:xfrm>
          <a:prstGeom prst="rect">
            <a:avLst/>
          </a:prstGeom>
        </p:spPr>
      </p:pic>
      <p:cxnSp>
        <p:nvCxnSpPr>
          <p:cNvPr id="24" name="Straight Arrow Connector 23">
            <a:extLst>
              <a:ext uri="{FF2B5EF4-FFF2-40B4-BE49-F238E27FC236}">
                <a16:creationId xmlns:a16="http://schemas.microsoft.com/office/drawing/2014/main" id="{0C97829F-4BE2-674E-9981-95194EABFA16}"/>
              </a:ext>
            </a:extLst>
          </p:cNvPr>
          <p:cNvCxnSpPr/>
          <p:nvPr/>
        </p:nvCxnSpPr>
        <p:spPr>
          <a:xfrm flipV="1">
            <a:off x="1592578" y="3398024"/>
            <a:ext cx="310071" cy="10371"/>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pic>
        <p:nvPicPr>
          <p:cNvPr id="25" name="Picture 2" descr="Efficient Extraction and Immunoprecipitation of Chromatin from Complex Formalin  Fixed Paraffin Embedded Tissue">
            <a:extLst>
              <a:ext uri="{FF2B5EF4-FFF2-40B4-BE49-F238E27FC236}">
                <a16:creationId xmlns:a16="http://schemas.microsoft.com/office/drawing/2014/main" id="{801E779D-BECE-2646-AD08-32D3B976FE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693" t="15317" r="56803" b="4999"/>
          <a:stretch/>
        </p:blipFill>
        <p:spPr bwMode="auto">
          <a:xfrm>
            <a:off x="1461993" y="4383827"/>
            <a:ext cx="746083" cy="10330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DACE5503-E8F7-7942-8C74-7B8A116043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5611" y="1518163"/>
            <a:ext cx="423720" cy="90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extLst>
              <a:ext uri="{FF2B5EF4-FFF2-40B4-BE49-F238E27FC236}">
                <a16:creationId xmlns:a16="http://schemas.microsoft.com/office/drawing/2014/main" id="{AF105202-A422-3543-833C-EDD736268D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3019" y="4122947"/>
            <a:ext cx="1007180" cy="1269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6DA8D951-0540-0547-BBE6-EBB9207087EB}"/>
              </a:ext>
            </a:extLst>
          </p:cNvPr>
          <p:cNvSpPr txBox="1"/>
          <p:nvPr/>
        </p:nvSpPr>
        <p:spPr>
          <a:xfrm>
            <a:off x="137522" y="6522552"/>
            <a:ext cx="5739897" cy="254044"/>
          </a:xfrm>
          <a:prstGeom prst="rect">
            <a:avLst/>
          </a:prstGeom>
          <a:noFill/>
        </p:spPr>
        <p:txBody>
          <a:bodyPr wrap="square" rtlCol="0">
            <a:spAutoFit/>
          </a:bodyPr>
          <a:lstStyle/>
          <a:p>
            <a:pPr defTabSz="914377">
              <a:defRPr/>
            </a:pPr>
            <a:r>
              <a:rPr lang="en-GB" sz="1051">
                <a:solidFill>
                  <a:prstClr val="black"/>
                </a:solidFill>
                <a:latin typeface="Calibri" panose="020F0502020204030204"/>
              </a:rPr>
              <a:t>Lab report - Myperfectwords.com</a:t>
            </a:r>
          </a:p>
        </p:txBody>
      </p:sp>
      <p:sp>
        <p:nvSpPr>
          <p:cNvPr id="29" name="Left-Right Arrow 56">
            <a:extLst>
              <a:ext uri="{FF2B5EF4-FFF2-40B4-BE49-F238E27FC236}">
                <a16:creationId xmlns:a16="http://schemas.microsoft.com/office/drawing/2014/main" id="{7AD9A219-DCAB-7740-AE43-203CFF2775AF}"/>
              </a:ext>
            </a:extLst>
          </p:cNvPr>
          <p:cNvSpPr/>
          <p:nvPr/>
        </p:nvSpPr>
        <p:spPr>
          <a:xfrm>
            <a:off x="5703683" y="5452591"/>
            <a:ext cx="3636516" cy="3440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a:solidFill>
                  <a:prstClr val="white"/>
                </a:solidFill>
                <a:latin typeface="Calibri" panose="020F0502020204030204"/>
              </a:rPr>
              <a:t>&lt;2 weeks</a:t>
            </a:r>
          </a:p>
        </p:txBody>
      </p:sp>
      <p:cxnSp>
        <p:nvCxnSpPr>
          <p:cNvPr id="30" name="Elbow Connector 29">
            <a:extLst>
              <a:ext uri="{FF2B5EF4-FFF2-40B4-BE49-F238E27FC236}">
                <a16:creationId xmlns:a16="http://schemas.microsoft.com/office/drawing/2014/main" id="{7FF1A96C-59CF-F849-9484-CC581CC82E15}"/>
              </a:ext>
            </a:extLst>
          </p:cNvPr>
          <p:cNvCxnSpPr>
            <a:stCxn id="20" idx="3"/>
            <a:endCxn id="19" idx="1"/>
          </p:cNvCxnSpPr>
          <p:nvPr/>
        </p:nvCxnSpPr>
        <p:spPr>
          <a:xfrm flipV="1">
            <a:off x="6603859" y="3051709"/>
            <a:ext cx="421416" cy="41527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24331E6C-791B-EE4F-B07A-1B54F637A6C5}"/>
              </a:ext>
            </a:extLst>
          </p:cNvPr>
          <p:cNvCxnSpPr>
            <a:endCxn id="18" idx="1"/>
          </p:cNvCxnSpPr>
          <p:nvPr/>
        </p:nvCxnSpPr>
        <p:spPr>
          <a:xfrm rot="16200000" flipH="1">
            <a:off x="6498112" y="3783439"/>
            <a:ext cx="843619" cy="2107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361E64CC-318C-7A4C-A9B8-4BFC54714937}"/>
              </a:ext>
            </a:extLst>
          </p:cNvPr>
          <p:cNvCxnSpPr>
            <a:stCxn id="19" idx="3"/>
            <a:endCxn id="21" idx="1"/>
          </p:cNvCxnSpPr>
          <p:nvPr/>
        </p:nvCxnSpPr>
        <p:spPr>
          <a:xfrm>
            <a:off x="7916815" y="3051710"/>
            <a:ext cx="474024" cy="45962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52AEA3F0-1D7C-854B-A80D-69BBC409FE2D}"/>
              </a:ext>
            </a:extLst>
          </p:cNvPr>
          <p:cNvCxnSpPr>
            <a:stCxn id="18" idx="3"/>
          </p:cNvCxnSpPr>
          <p:nvPr/>
        </p:nvCxnSpPr>
        <p:spPr>
          <a:xfrm flipV="1">
            <a:off x="7925275" y="3466983"/>
            <a:ext cx="228552" cy="843619"/>
          </a:xfrm>
          <a:prstGeom prst="bentConnector2">
            <a:avLst/>
          </a:prstGeom>
          <a:ln>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668D9A1-4556-094B-9DA9-BC5C10EF1DBC}"/>
              </a:ext>
            </a:extLst>
          </p:cNvPr>
          <p:cNvCxnSpPr>
            <a:stCxn id="21" idx="3"/>
            <a:endCxn id="22" idx="1"/>
          </p:cNvCxnSpPr>
          <p:nvPr/>
        </p:nvCxnSpPr>
        <p:spPr>
          <a:xfrm flipV="1">
            <a:off x="9282381" y="3511334"/>
            <a:ext cx="4801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6D2B53E-9C52-CD49-BDE1-F7E1E7C7FA47}"/>
              </a:ext>
            </a:extLst>
          </p:cNvPr>
          <p:cNvCxnSpPr>
            <a:endCxn id="20" idx="1"/>
          </p:cNvCxnSpPr>
          <p:nvPr/>
        </p:nvCxnSpPr>
        <p:spPr>
          <a:xfrm>
            <a:off x="5251011" y="3466983"/>
            <a:ext cx="3704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8">
            <a:extLst>
              <a:ext uri="{FF2B5EF4-FFF2-40B4-BE49-F238E27FC236}">
                <a16:creationId xmlns:a16="http://schemas.microsoft.com/office/drawing/2014/main" id="{D182197A-1B7F-ED42-8C1B-BD9A6DCD8066}"/>
              </a:ext>
            </a:extLst>
          </p:cNvPr>
          <p:cNvSpPr/>
          <p:nvPr/>
        </p:nvSpPr>
        <p:spPr>
          <a:xfrm>
            <a:off x="1488255" y="1838894"/>
            <a:ext cx="1093748" cy="496895"/>
          </a:xfrm>
          <a:prstGeom prst="roundRect">
            <a:avLst/>
          </a:prstGeom>
          <a:solidFill>
            <a:schemeClr val="accent1"/>
          </a:solidFill>
          <a:ln>
            <a:solidFill>
              <a:srgbClr val="00587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sz="1000">
                <a:solidFill>
                  <a:prstClr val="white"/>
                </a:solidFill>
                <a:latin typeface="Calibri" panose="020F0502020204030204"/>
              </a:rPr>
              <a:t>Consent for germline BRCA</a:t>
            </a:r>
          </a:p>
        </p:txBody>
      </p:sp>
      <p:sp>
        <p:nvSpPr>
          <p:cNvPr id="37" name="Left-Right Arrow 82">
            <a:extLst>
              <a:ext uri="{FF2B5EF4-FFF2-40B4-BE49-F238E27FC236}">
                <a16:creationId xmlns:a16="http://schemas.microsoft.com/office/drawing/2014/main" id="{E563E881-BFA0-6A43-813F-079F40191FF9}"/>
              </a:ext>
            </a:extLst>
          </p:cNvPr>
          <p:cNvSpPr/>
          <p:nvPr/>
        </p:nvSpPr>
        <p:spPr>
          <a:xfrm>
            <a:off x="2998147" y="5452590"/>
            <a:ext cx="2252864" cy="344031"/>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a:solidFill>
                  <a:srgbClr val="4472C4"/>
                </a:solidFill>
                <a:latin typeface="Calibri" panose="020F0502020204030204"/>
              </a:rPr>
              <a:t>1-2 days</a:t>
            </a:r>
          </a:p>
        </p:txBody>
      </p:sp>
    </p:spTree>
    <p:extLst>
      <p:ext uri="{BB962C8B-B14F-4D97-AF65-F5344CB8AC3E}">
        <p14:creationId xmlns:p14="http://schemas.microsoft.com/office/powerpoint/2010/main" val="1832231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3E2A-852A-5540-A3AD-4C67EA6F45F0}"/>
              </a:ext>
            </a:extLst>
          </p:cNvPr>
          <p:cNvSpPr>
            <a:spLocks noGrp="1"/>
          </p:cNvSpPr>
          <p:nvPr>
            <p:ph type="title"/>
          </p:nvPr>
        </p:nvSpPr>
        <p:spPr/>
        <p:txBody>
          <a:bodyPr/>
          <a:lstStyle/>
          <a:p>
            <a:r>
              <a:rPr lang="en-US" dirty="0"/>
              <a:t>Summary</a:t>
            </a:r>
          </a:p>
        </p:txBody>
      </p:sp>
      <p:sp>
        <p:nvSpPr>
          <p:cNvPr id="3" name="Footer Placeholder 2">
            <a:extLst>
              <a:ext uri="{FF2B5EF4-FFF2-40B4-BE49-F238E27FC236}">
                <a16:creationId xmlns:a16="http://schemas.microsoft.com/office/drawing/2014/main" id="{55F1EB1E-4DD8-BC48-B1FD-1ADB152225E2}"/>
              </a:ext>
            </a:extLst>
          </p:cNvPr>
          <p:cNvSpPr>
            <a:spLocks noGrp="1"/>
          </p:cNvSpPr>
          <p:nvPr>
            <p:ph type="ftr" sz="quarter" idx="10"/>
          </p:nvPr>
        </p:nvSpPr>
        <p:spPr>
          <a:xfrm>
            <a:off x="419103" y="6133806"/>
            <a:ext cx="8377371" cy="640716"/>
          </a:xfrm>
        </p:spPr>
        <p:txBody>
          <a:bodyPr/>
          <a:lstStyle/>
          <a:p>
            <a:pPr defTabSz="609570">
              <a:defRPr/>
            </a:pPr>
            <a:r>
              <a:rPr lang="en-CA" dirty="0">
                <a:solidFill>
                  <a:srgbClr val="000000">
                    <a:lumMod val="50000"/>
                    <a:lumOff val="50000"/>
                  </a:srgbClr>
                </a:solidFill>
                <a:latin typeface="Arial"/>
              </a:rPr>
              <a:t>HRD=homologous recombination repair deficiency; HRR=homologous recombination repair; PARPi=PARP inhibitor; PFS=progression-free survival; PSR=platinum-sensitive relapsed</a:t>
            </a:r>
          </a:p>
        </p:txBody>
      </p:sp>
      <p:sp>
        <p:nvSpPr>
          <p:cNvPr id="4" name="Round Single Corner of Rectangle 3">
            <a:extLst>
              <a:ext uri="{FF2B5EF4-FFF2-40B4-BE49-F238E27FC236}">
                <a16:creationId xmlns:a16="http://schemas.microsoft.com/office/drawing/2014/main" id="{DE7EBB54-F8D6-2946-AEB5-7EDD124C2F1D}"/>
              </a:ext>
            </a:extLst>
          </p:cNvPr>
          <p:cNvSpPr/>
          <p:nvPr/>
        </p:nvSpPr>
        <p:spPr bwMode="auto">
          <a:xfrm>
            <a:off x="484101" y="1139685"/>
            <a:ext cx="10373849" cy="1411011"/>
          </a:xfrm>
          <a:prstGeom prst="round1Rect">
            <a:avLst/>
          </a:prstGeom>
          <a:solidFill>
            <a:srgbClr val="830051">
              <a:alpha val="20000"/>
            </a:srgb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171446" indent="-171446" defTabSz="609585">
              <a:buFont typeface="Arial" panose="020B0604020202020204" pitchFamily="34" charset="0"/>
              <a:buChar char="•"/>
            </a:pPr>
            <a:r>
              <a:rPr lang="en-GB" sz="1600" dirty="0">
                <a:solidFill>
                  <a:srgbClr val="000000"/>
                </a:solidFill>
                <a:latin typeface="Arial"/>
              </a:rPr>
              <a:t>Among women with ovarian cancer, individuals with homologous recombination repair deficient tumours may be identified either through sequencing of genes involved in the HRR pathway (cause) or through genomic scar tests (effect/phenotype), which are characteristics of homologous recombination repair deficiency (HRD)</a:t>
            </a:r>
          </a:p>
        </p:txBody>
      </p:sp>
      <p:sp>
        <p:nvSpPr>
          <p:cNvPr id="5" name="Round Single Corner of Rectangle 4">
            <a:extLst>
              <a:ext uri="{FF2B5EF4-FFF2-40B4-BE49-F238E27FC236}">
                <a16:creationId xmlns:a16="http://schemas.microsoft.com/office/drawing/2014/main" id="{2271944A-D953-7345-AB44-0E8959C4FCA6}"/>
              </a:ext>
            </a:extLst>
          </p:cNvPr>
          <p:cNvSpPr/>
          <p:nvPr/>
        </p:nvSpPr>
        <p:spPr bwMode="auto">
          <a:xfrm>
            <a:off x="484101" y="2713474"/>
            <a:ext cx="10373849" cy="1117093"/>
          </a:xfrm>
          <a:prstGeom prst="round1Rect">
            <a:avLst/>
          </a:prstGeom>
          <a:solidFill>
            <a:srgbClr val="4B306A">
              <a:alpha val="20000"/>
            </a:srgb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285744" indent="-285744" defTabSz="609585">
              <a:buFont typeface="Arial" panose="020B0604020202020204" pitchFamily="34" charset="0"/>
              <a:buChar char="•"/>
            </a:pPr>
            <a:r>
              <a:rPr lang="en-GB" sz="1600" dirty="0">
                <a:solidFill>
                  <a:srgbClr val="000000"/>
                </a:solidFill>
                <a:latin typeface="Arial"/>
              </a:rPr>
              <a:t>The Myriad HRD genomic scar test includes tumour BRCA analysis for an assessment of both tumour </a:t>
            </a:r>
            <a:r>
              <a:rPr lang="en-GB" sz="1600" i="1" dirty="0">
                <a:solidFill>
                  <a:srgbClr val="000000"/>
                </a:solidFill>
                <a:latin typeface="Arial"/>
              </a:rPr>
              <a:t>BRCA1</a:t>
            </a:r>
            <a:r>
              <a:rPr lang="en-GB" sz="1600" dirty="0">
                <a:solidFill>
                  <a:srgbClr val="000000"/>
                </a:solidFill>
                <a:latin typeface="Arial"/>
              </a:rPr>
              <a:t> and </a:t>
            </a:r>
            <a:r>
              <a:rPr lang="en-GB" sz="1600" i="1" dirty="0">
                <a:solidFill>
                  <a:srgbClr val="000000"/>
                </a:solidFill>
                <a:latin typeface="Arial"/>
              </a:rPr>
              <a:t>BRCA2</a:t>
            </a:r>
            <a:r>
              <a:rPr lang="en-GB" sz="1600" dirty="0">
                <a:solidFill>
                  <a:srgbClr val="000000"/>
                </a:solidFill>
                <a:latin typeface="Arial"/>
              </a:rPr>
              <a:t> status as well as the tumour’s Genomic Instability Status, evaluated by three biomarkers associated with homologous recombination deficiency (HRD): LOH (loss of heterozygosity), LST (large-scale state transitions), and TAI (telomeric allelic imbalance).</a:t>
            </a:r>
          </a:p>
        </p:txBody>
      </p:sp>
      <p:sp>
        <p:nvSpPr>
          <p:cNvPr id="6" name="Round Single Corner of Rectangle 5">
            <a:extLst>
              <a:ext uri="{FF2B5EF4-FFF2-40B4-BE49-F238E27FC236}">
                <a16:creationId xmlns:a16="http://schemas.microsoft.com/office/drawing/2014/main" id="{F448A582-FBD1-C141-BDFF-E9C61D0D5831}"/>
              </a:ext>
            </a:extLst>
          </p:cNvPr>
          <p:cNvSpPr/>
          <p:nvPr/>
        </p:nvSpPr>
        <p:spPr bwMode="auto">
          <a:xfrm>
            <a:off x="484101" y="3935883"/>
            <a:ext cx="10373849" cy="2518280"/>
          </a:xfrm>
          <a:prstGeom prst="round1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304776" indent="-304776" defTabSz="1219140">
              <a:buFont typeface="Arial" panose="020B0604020202020204" pitchFamily="34" charset="0"/>
              <a:buChar char="•"/>
              <a:defRPr/>
            </a:pPr>
            <a:r>
              <a:rPr lang="en-GB" sz="1600" dirty="0">
                <a:solidFill>
                  <a:srgbClr val="000000"/>
                </a:solidFill>
                <a:latin typeface="Arial"/>
              </a:rPr>
              <a:t>Among the ~</a:t>
            </a:r>
            <a:r>
              <a:rPr lang="en-US" sz="1600" dirty="0">
                <a:solidFill>
                  <a:srgbClr val="000000"/>
                </a:solidFill>
                <a:latin typeface="Arial"/>
              </a:rPr>
              <a:t>50% of newly diagnosed patients in PAOLA-1 and PRIMA who were HRD positive, PARPi treatment resulted in a substantial PFS benefit.</a:t>
            </a:r>
          </a:p>
          <a:p>
            <a:pPr defTabSz="1219140">
              <a:defRPr/>
            </a:pPr>
            <a:r>
              <a:rPr lang="en-US" sz="1600" dirty="0">
                <a:solidFill>
                  <a:srgbClr val="000000"/>
                </a:solidFill>
                <a:latin typeface="Arial"/>
              </a:rPr>
              <a:t> </a:t>
            </a:r>
          </a:p>
          <a:p>
            <a:pPr marL="304776" indent="-304776" defTabSz="1219140">
              <a:buFont typeface="Arial" panose="020B0604020202020204" pitchFamily="34" charset="0"/>
              <a:buChar char="•"/>
              <a:defRPr/>
            </a:pPr>
            <a:r>
              <a:rPr lang="en-GB" sz="1600" dirty="0">
                <a:solidFill>
                  <a:srgbClr val="000000"/>
                </a:solidFill>
                <a:latin typeface="Arial"/>
              </a:rPr>
              <a:t>Among the ~50% of patients in PAOLA-1 who were HRD positive, Olaparib added to bevacizumab resulted in a substantial PFS benefit vs placebo plus bevacizumab (HR 0.33; 95% CI 0.25-0.45; PFS rate at 2 years 66% vs. 29%)</a:t>
            </a:r>
          </a:p>
        </p:txBody>
      </p:sp>
    </p:spTree>
    <p:extLst>
      <p:ext uri="{BB962C8B-B14F-4D97-AF65-F5344CB8AC3E}">
        <p14:creationId xmlns:p14="http://schemas.microsoft.com/office/powerpoint/2010/main" val="860328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A7721F-0047-7AC2-04AE-C4F62AAD929C}"/>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Why are we discussing genetic testing? </a:t>
            </a:r>
          </a:p>
          <a:p>
            <a:pPr indent="-228600">
              <a:lnSpc>
                <a:spcPct val="90000"/>
              </a:lnSpc>
              <a:spcAft>
                <a:spcPts val="600"/>
              </a:spcAft>
              <a:buFont typeface="Arial" panose="020B0604020202020204" pitchFamily="34" charset="0"/>
              <a:buChar char="•"/>
            </a:pPr>
            <a:r>
              <a:rPr lang="en-US" sz="2200" dirty="0"/>
              <a:t>How does the test work?</a:t>
            </a:r>
          </a:p>
          <a:p>
            <a:pPr indent="-228600">
              <a:lnSpc>
                <a:spcPct val="90000"/>
              </a:lnSpc>
              <a:spcAft>
                <a:spcPts val="600"/>
              </a:spcAft>
              <a:buFont typeface="Arial" panose="020B0604020202020204" pitchFamily="34" charset="0"/>
              <a:buChar char="•"/>
            </a:pPr>
            <a:r>
              <a:rPr lang="en-US" sz="2200" dirty="0"/>
              <a:t>What are the benefits of testing?</a:t>
            </a:r>
          </a:p>
          <a:p>
            <a:pPr indent="-228600">
              <a:lnSpc>
                <a:spcPct val="90000"/>
              </a:lnSpc>
              <a:spcAft>
                <a:spcPts val="600"/>
              </a:spcAft>
              <a:buFont typeface="Arial" panose="020B0604020202020204" pitchFamily="34" charset="0"/>
              <a:buChar char="•"/>
            </a:pPr>
            <a:r>
              <a:rPr lang="en-US" sz="2200" dirty="0"/>
              <a:t>Does this affect my family?</a:t>
            </a:r>
          </a:p>
          <a:p>
            <a:pPr indent="-228600">
              <a:lnSpc>
                <a:spcPct val="90000"/>
              </a:lnSpc>
              <a:spcAft>
                <a:spcPts val="600"/>
              </a:spcAft>
              <a:buFont typeface="Arial" panose="020B0604020202020204" pitchFamily="34" charset="0"/>
              <a:buChar char="•"/>
            </a:pPr>
            <a:r>
              <a:rPr lang="en-US" sz="2200" dirty="0"/>
              <a:t>What if the test is negative?</a:t>
            </a:r>
          </a:p>
          <a:p>
            <a:pPr indent="-228600">
              <a:lnSpc>
                <a:spcPct val="90000"/>
              </a:lnSpc>
              <a:spcAft>
                <a:spcPts val="600"/>
              </a:spcAft>
              <a:buFont typeface="Arial" panose="020B0604020202020204" pitchFamily="34" charset="0"/>
              <a:buChar char="•"/>
            </a:pPr>
            <a:r>
              <a:rPr lang="en-US" sz="2200" dirty="0"/>
              <a:t>We’re here to guide you?</a:t>
            </a:r>
          </a:p>
        </p:txBody>
      </p:sp>
      <p:pic>
        <p:nvPicPr>
          <p:cNvPr id="5" name="Picture 4" descr="A brain with a keyhole and keys&#10;&#10;Description automatically generated">
            <a:extLst>
              <a:ext uri="{FF2B5EF4-FFF2-40B4-BE49-F238E27FC236}">
                <a16:creationId xmlns:a16="http://schemas.microsoft.com/office/drawing/2014/main" id="{2B94BA0F-AB14-0380-C120-1F708560677E}"/>
              </a:ext>
            </a:extLst>
          </p:cNvPr>
          <p:cNvPicPr>
            <a:picLocks noChangeAspect="1"/>
          </p:cNvPicPr>
          <p:nvPr/>
        </p:nvPicPr>
        <p:blipFill>
          <a:blip r:embed="rId3"/>
          <a:srcRect l="338" r="36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descr="A red circle with a person in the middle&#10;&#10;Description automatically generated">
            <a:extLst>
              <a:ext uri="{FF2B5EF4-FFF2-40B4-BE49-F238E27FC236}">
                <a16:creationId xmlns:a16="http://schemas.microsoft.com/office/drawing/2014/main" id="{C46DDE6D-AC13-E80E-A3ED-3D7B6BE8F7D0}"/>
              </a:ext>
            </a:extLst>
          </p:cNvPr>
          <p:cNvPicPr>
            <a:picLocks noChangeAspect="1"/>
          </p:cNvPicPr>
          <p:nvPr/>
        </p:nvPicPr>
        <p:blipFill>
          <a:blip r:embed="rId4"/>
          <a:srcRect l="9841" t="7055" r="10258" b="7890"/>
          <a:stretch/>
        </p:blipFill>
        <p:spPr>
          <a:xfrm>
            <a:off x="10195371" y="1883375"/>
            <a:ext cx="2120710" cy="1386298"/>
          </a:xfrm>
          <a:prstGeom prst="rect">
            <a:avLst/>
          </a:prstGeom>
        </p:spPr>
      </p:pic>
      <p:sp>
        <p:nvSpPr>
          <p:cNvPr id="7" name="TextBox 6">
            <a:extLst>
              <a:ext uri="{FF2B5EF4-FFF2-40B4-BE49-F238E27FC236}">
                <a16:creationId xmlns:a16="http://schemas.microsoft.com/office/drawing/2014/main" id="{8DEDB503-3D9D-3C8D-B6AE-FDD7569FA59B}"/>
              </a:ext>
            </a:extLst>
          </p:cNvPr>
          <p:cNvSpPr txBox="1"/>
          <p:nvPr/>
        </p:nvSpPr>
        <p:spPr>
          <a:xfrm>
            <a:off x="162453" y="1769594"/>
            <a:ext cx="4550798" cy="646331"/>
          </a:xfrm>
          <a:prstGeom prst="rect">
            <a:avLst/>
          </a:prstGeom>
          <a:noFill/>
        </p:spPr>
        <p:txBody>
          <a:bodyPr wrap="none" rtlCol="0">
            <a:spAutoFit/>
          </a:bodyPr>
          <a:lstStyle/>
          <a:p>
            <a:r>
              <a:rPr lang="en-CA" sz="3600" b="1" dirty="0"/>
              <a:t>Patients counselling </a:t>
            </a:r>
            <a:endParaRPr lang="en-US" sz="3600" b="1" dirty="0"/>
          </a:p>
        </p:txBody>
      </p:sp>
    </p:spTree>
    <p:extLst>
      <p:ext uri="{BB962C8B-B14F-4D97-AF65-F5344CB8AC3E}">
        <p14:creationId xmlns:p14="http://schemas.microsoft.com/office/powerpoint/2010/main" val="347207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in front of a white background&#10;&#10;Description automatically generated">
            <a:extLst>
              <a:ext uri="{FF2B5EF4-FFF2-40B4-BE49-F238E27FC236}">
                <a16:creationId xmlns:a16="http://schemas.microsoft.com/office/drawing/2014/main" id="{7FF5FEDB-3043-E985-180B-2CB738E8D5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contrast="-44000"/>
                    </a14:imgEffect>
                  </a14:imgLayer>
                </a14:imgProps>
              </a:ext>
            </a:extLst>
          </a:blip>
          <a:srcRect l="2649" r="-1" b="-1"/>
          <a:stretch/>
        </p:blipFill>
        <p:spPr>
          <a:xfrm>
            <a:off x="643467" y="643467"/>
            <a:ext cx="5294716" cy="5734473"/>
          </a:xfrm>
          <a:prstGeom prst="rect">
            <a:avLst/>
          </a:prstGeom>
          <a:ln>
            <a:noFill/>
          </a:ln>
        </p:spPr>
      </p:pic>
      <p:cxnSp>
        <p:nvCxnSpPr>
          <p:cNvPr id="34" name="Straight Connector 3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qr code with a purple ribbon&#10;&#10;Description automatically generated">
            <a:extLst>
              <a:ext uri="{FF2B5EF4-FFF2-40B4-BE49-F238E27FC236}">
                <a16:creationId xmlns:a16="http://schemas.microsoft.com/office/drawing/2014/main" id="{E3ACDD5A-5282-3B4B-553B-367A67DF7DC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contrast="-40000"/>
                    </a14:imgEffect>
                  </a14:imgLayer>
                </a14:imgProps>
              </a:ext>
            </a:extLst>
          </a:blip>
          <a:stretch>
            <a:fillRect/>
          </a:stretch>
        </p:blipFill>
        <p:spPr>
          <a:xfrm>
            <a:off x="6617038" y="643467"/>
            <a:ext cx="4568273" cy="5571066"/>
          </a:xfrm>
          <a:prstGeom prst="rect">
            <a:avLst/>
          </a:prstGeom>
        </p:spPr>
      </p:pic>
    </p:spTree>
    <p:extLst>
      <p:ext uri="{BB962C8B-B14F-4D97-AF65-F5344CB8AC3E}">
        <p14:creationId xmlns:p14="http://schemas.microsoft.com/office/powerpoint/2010/main" val="44433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2DB39-86E2-254A-AB27-DCC7CBD1C621}"/>
              </a:ext>
            </a:extLst>
          </p:cNvPr>
          <p:cNvSpPr>
            <a:spLocks noGrp="1"/>
          </p:cNvSpPr>
          <p:nvPr>
            <p:ph type="title"/>
          </p:nvPr>
        </p:nvSpPr>
        <p:spPr>
          <a:xfrm>
            <a:off x="675968" y="189749"/>
            <a:ext cx="10515600" cy="1325563"/>
          </a:xfrm>
        </p:spPr>
        <p:txBody>
          <a:bodyPr>
            <a:normAutofit/>
          </a:bodyPr>
          <a:lstStyle/>
          <a:p>
            <a:pPr algn="ctr"/>
            <a:r>
              <a:rPr lang="en-GB" sz="4000"/>
              <a:t>Subtypes of ovarian cancer</a:t>
            </a:r>
          </a:p>
        </p:txBody>
      </p:sp>
      <p:pic>
        <p:nvPicPr>
          <p:cNvPr id="8" name="Marcador de contenido 7">
            <a:extLst>
              <a:ext uri="{FF2B5EF4-FFF2-40B4-BE49-F238E27FC236}">
                <a16:creationId xmlns:a16="http://schemas.microsoft.com/office/drawing/2014/main" id="{F5E3B0F1-6D4D-E542-AD5C-2076CDD04397}"/>
              </a:ext>
            </a:extLst>
          </p:cNvPr>
          <p:cNvPicPr>
            <a:picLocks noGrp="1" noChangeAspect="1"/>
          </p:cNvPicPr>
          <p:nvPr>
            <p:ph idx="1"/>
          </p:nvPr>
        </p:nvPicPr>
        <p:blipFill>
          <a:blip r:embed="rId3"/>
          <a:stretch>
            <a:fillRect/>
          </a:stretch>
        </p:blipFill>
        <p:spPr>
          <a:xfrm>
            <a:off x="5345507" y="1592201"/>
            <a:ext cx="6755772" cy="2892248"/>
          </a:xfrm>
        </p:spPr>
      </p:pic>
      <p:sp>
        <p:nvSpPr>
          <p:cNvPr id="9" name="TextBox 8">
            <a:extLst>
              <a:ext uri="{FF2B5EF4-FFF2-40B4-BE49-F238E27FC236}">
                <a16:creationId xmlns:a16="http://schemas.microsoft.com/office/drawing/2014/main" id="{1A176D62-AB5B-5048-8E94-27EF0778C491}"/>
              </a:ext>
            </a:extLst>
          </p:cNvPr>
          <p:cNvSpPr txBox="1"/>
          <p:nvPr/>
        </p:nvSpPr>
        <p:spPr>
          <a:xfrm>
            <a:off x="414064" y="4349920"/>
            <a:ext cx="3478388" cy="461665"/>
          </a:xfrm>
          <a:prstGeom prst="rect">
            <a:avLst/>
          </a:prstGeom>
          <a:noFill/>
        </p:spPr>
        <p:txBody>
          <a:bodyPr wrap="none" rtlCol="0">
            <a:spAutoFit/>
          </a:bodyPr>
          <a:lstStyle/>
          <a:p>
            <a:pPr algn="r" defTabSz="457189"/>
            <a:r>
              <a:rPr lang="en-US" sz="1200" i="1">
                <a:solidFill>
                  <a:prstClr val="black"/>
                </a:solidFill>
                <a:latin typeface="Arial"/>
                <a:cs typeface="Arial" pitchFamily="34" charset="0"/>
              </a:rPr>
              <a:t>Soslow. Int J Gynecol </a:t>
            </a:r>
            <a:r>
              <a:rPr lang="en-US" sz="1200" i="1" err="1">
                <a:solidFill>
                  <a:prstClr val="black"/>
                </a:solidFill>
                <a:latin typeface="Arial"/>
                <a:cs typeface="Arial" pitchFamily="34" charset="0"/>
              </a:rPr>
              <a:t>Pathol</a:t>
            </a:r>
            <a:r>
              <a:rPr lang="en-US" sz="1200" i="1">
                <a:solidFill>
                  <a:prstClr val="black"/>
                </a:solidFill>
                <a:latin typeface="Arial"/>
                <a:cs typeface="Arial" pitchFamily="34" charset="0"/>
              </a:rPr>
              <a:t>  27:161-174 (2008)</a:t>
            </a:r>
            <a:br>
              <a:rPr lang="en-US" sz="1200" i="1">
                <a:solidFill>
                  <a:prstClr val="black"/>
                </a:solidFill>
                <a:latin typeface="Arial"/>
                <a:cs typeface="Arial" pitchFamily="34" charset="0"/>
              </a:rPr>
            </a:br>
            <a:r>
              <a:rPr lang="en-US" sz="1200" i="1">
                <a:solidFill>
                  <a:prstClr val="black"/>
                </a:solidFill>
                <a:latin typeface="Arial"/>
                <a:cs typeface="Arial" pitchFamily="34" charset="0"/>
              </a:rPr>
              <a:t>McCluggage. Pathology 43: 420-32( 2011)</a:t>
            </a:r>
          </a:p>
        </p:txBody>
      </p:sp>
      <p:pic>
        <p:nvPicPr>
          <p:cNvPr id="10" name="Picture 9" descr="Screen Shot 2015-08-09 at 07.49.19.png">
            <a:extLst>
              <a:ext uri="{FF2B5EF4-FFF2-40B4-BE49-F238E27FC236}">
                <a16:creationId xmlns:a16="http://schemas.microsoft.com/office/drawing/2014/main" id="{1C5847E9-E7D7-AB4F-A33B-8E6D875EF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03620"/>
            <a:ext cx="5170847" cy="2469411"/>
          </a:xfrm>
          <a:prstGeom prst="rect">
            <a:avLst/>
          </a:prstGeom>
        </p:spPr>
      </p:pic>
    </p:spTree>
    <p:extLst>
      <p:ext uri="{BB962C8B-B14F-4D97-AF65-F5344CB8AC3E}">
        <p14:creationId xmlns:p14="http://schemas.microsoft.com/office/powerpoint/2010/main" val="2899447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56D8-4BB9-C748-8452-04DD29704D1D}"/>
              </a:ext>
            </a:extLst>
          </p:cNvPr>
          <p:cNvSpPr>
            <a:spLocks noGrp="1"/>
          </p:cNvSpPr>
          <p:nvPr>
            <p:ph type="title"/>
          </p:nvPr>
        </p:nvSpPr>
        <p:spPr>
          <a:xfrm>
            <a:off x="691015" y="173819"/>
            <a:ext cx="10515600" cy="1325563"/>
          </a:xfrm>
        </p:spPr>
        <p:txBody>
          <a:bodyPr>
            <a:normAutofit/>
          </a:bodyPr>
          <a:lstStyle/>
          <a:p>
            <a:pPr algn="ctr"/>
            <a:r>
              <a:rPr lang="en-GB"/>
              <a:t>Genetic Disorder in High Grade Ovarian Cancer</a:t>
            </a:r>
            <a:br>
              <a:rPr lang="en-GB"/>
            </a:br>
            <a:r>
              <a:rPr lang="en-CA"/>
              <a:t>Why do these mutations matter clinically?</a:t>
            </a:r>
            <a:r>
              <a:rPr lang="en-GB"/>
              <a:t> </a:t>
            </a:r>
            <a:br>
              <a:rPr lang="en-GB">
                <a:solidFill>
                  <a:srgbClr val="C00000"/>
                </a:solidFill>
              </a:rPr>
            </a:br>
            <a:endParaRPr lang="en-GB"/>
          </a:p>
        </p:txBody>
      </p:sp>
      <p:sp>
        <p:nvSpPr>
          <p:cNvPr id="4" name="Title 2">
            <a:extLst>
              <a:ext uri="{FF2B5EF4-FFF2-40B4-BE49-F238E27FC236}">
                <a16:creationId xmlns:a16="http://schemas.microsoft.com/office/drawing/2014/main" id="{F9F35E68-1195-7C4E-ADE3-7AA254DE34A3}"/>
              </a:ext>
            </a:extLst>
          </p:cNvPr>
          <p:cNvSpPr txBox="1">
            <a:spLocks/>
          </p:cNvSpPr>
          <p:nvPr/>
        </p:nvSpPr>
        <p:spPr>
          <a:xfrm>
            <a:off x="340078" y="-1523315"/>
            <a:ext cx="11474303" cy="754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GB" sz="3600">
              <a:solidFill>
                <a:srgbClr val="C00000"/>
              </a:solidFill>
              <a:latin typeface="Arial"/>
            </a:endParaRPr>
          </a:p>
        </p:txBody>
      </p:sp>
      <p:grpSp>
        <p:nvGrpSpPr>
          <p:cNvPr id="5" name="Group 4">
            <a:extLst>
              <a:ext uri="{FF2B5EF4-FFF2-40B4-BE49-F238E27FC236}">
                <a16:creationId xmlns:a16="http://schemas.microsoft.com/office/drawing/2014/main" id="{3BAF017F-E538-CE40-9941-A57EC889448C}"/>
              </a:ext>
            </a:extLst>
          </p:cNvPr>
          <p:cNvGrpSpPr/>
          <p:nvPr/>
        </p:nvGrpSpPr>
        <p:grpSpPr>
          <a:xfrm>
            <a:off x="846548" y="1567541"/>
            <a:ext cx="5256996" cy="4614091"/>
            <a:chOff x="936316" y="855234"/>
            <a:chExt cx="6562143" cy="5965346"/>
          </a:xfrm>
        </p:grpSpPr>
        <p:graphicFrame>
          <p:nvGraphicFramePr>
            <p:cNvPr id="6" name="Object 6">
              <a:extLst>
                <a:ext uri="{FF2B5EF4-FFF2-40B4-BE49-F238E27FC236}">
                  <a16:creationId xmlns:a16="http://schemas.microsoft.com/office/drawing/2014/main" id="{4A2AAAED-60E8-AF48-A1E7-5A1185772BD4}"/>
                </a:ext>
              </a:extLst>
            </p:cNvPr>
            <p:cNvGraphicFramePr>
              <a:graphicFrameLocks noChangeAspect="1"/>
            </p:cNvGraphicFramePr>
            <p:nvPr/>
          </p:nvGraphicFramePr>
          <p:xfrm>
            <a:off x="936316" y="855234"/>
            <a:ext cx="6552728" cy="5965346"/>
          </p:xfrm>
          <a:graphic>
            <a:graphicData uri="http://schemas.openxmlformats.org/presentationml/2006/ole">
              <mc:AlternateContent xmlns:mc="http://schemas.openxmlformats.org/markup-compatibility/2006">
                <mc:Choice xmlns:v="urn:schemas-microsoft-com:vml" Requires="v">
                  <p:oleObj name="Image" r:id="rId3" imgW="12186375" imgH="9136604" progId="">
                    <p:embed/>
                  </p:oleObj>
                </mc:Choice>
                <mc:Fallback>
                  <p:oleObj name="Image" r:id="rId3" imgW="12186375" imgH="9136604" progId="">
                    <p:embed/>
                    <p:pic>
                      <p:nvPicPr>
                        <p:cNvPr id="6" name="Object 6">
                          <a:extLst>
                            <a:ext uri="{FF2B5EF4-FFF2-40B4-BE49-F238E27FC236}">
                              <a16:creationId xmlns:a16="http://schemas.microsoft.com/office/drawing/2014/main" id="{4A2AAAED-60E8-AF48-A1E7-5A1185772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21" t="6607" r="5788" b="7719"/>
                        <a:stretch>
                          <a:fillRect/>
                        </a:stretch>
                      </p:blipFill>
                      <p:spPr bwMode="auto">
                        <a:xfrm>
                          <a:off x="936316" y="855234"/>
                          <a:ext cx="6552728" cy="5965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7">
              <a:extLst>
                <a:ext uri="{FF2B5EF4-FFF2-40B4-BE49-F238E27FC236}">
                  <a16:creationId xmlns:a16="http://schemas.microsoft.com/office/drawing/2014/main" id="{E01BDD80-A231-CA46-A854-3297A62C5FEA}"/>
                </a:ext>
              </a:extLst>
            </p:cNvPr>
            <p:cNvSpPr txBox="1">
              <a:spLocks noChangeArrowheads="1"/>
            </p:cNvSpPr>
            <p:nvPr/>
          </p:nvSpPr>
          <p:spPr bwMode="auto">
            <a:xfrm>
              <a:off x="1266237" y="1494118"/>
              <a:ext cx="2847406"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1                                  2                             3                             4                                       5</a:t>
              </a:r>
            </a:p>
          </p:txBody>
        </p:sp>
        <p:sp>
          <p:nvSpPr>
            <p:cNvPr id="8" name="Text Box 8">
              <a:extLst>
                <a:ext uri="{FF2B5EF4-FFF2-40B4-BE49-F238E27FC236}">
                  <a16:creationId xmlns:a16="http://schemas.microsoft.com/office/drawing/2014/main" id="{754C41FC-4AAE-7A46-8920-747ED0873973}"/>
                </a:ext>
              </a:extLst>
            </p:cNvPr>
            <p:cNvSpPr txBox="1">
              <a:spLocks noChangeArrowheads="1"/>
            </p:cNvSpPr>
            <p:nvPr/>
          </p:nvSpPr>
          <p:spPr bwMode="auto">
            <a:xfrm>
              <a:off x="1209289" y="1962477"/>
              <a:ext cx="2961302"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6                                      7                               8                               9                     10                     11</a:t>
              </a:r>
            </a:p>
          </p:txBody>
        </p:sp>
        <p:sp>
          <p:nvSpPr>
            <p:cNvPr id="9" name="Text Box 9">
              <a:extLst>
                <a:ext uri="{FF2B5EF4-FFF2-40B4-BE49-F238E27FC236}">
                  <a16:creationId xmlns:a16="http://schemas.microsoft.com/office/drawing/2014/main" id="{2EA65B06-E1F8-384F-B21B-4419067B5458}"/>
                </a:ext>
              </a:extLst>
            </p:cNvPr>
            <p:cNvSpPr txBox="1">
              <a:spLocks noChangeArrowheads="1"/>
            </p:cNvSpPr>
            <p:nvPr/>
          </p:nvSpPr>
          <p:spPr bwMode="auto">
            <a:xfrm>
              <a:off x="1209289" y="2351301"/>
              <a:ext cx="2961302"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12                  13                     14                     15                        16                           17                        18</a:t>
              </a:r>
            </a:p>
          </p:txBody>
        </p:sp>
        <p:sp>
          <p:nvSpPr>
            <p:cNvPr id="10" name="Text Box 10">
              <a:extLst>
                <a:ext uri="{FF2B5EF4-FFF2-40B4-BE49-F238E27FC236}">
                  <a16:creationId xmlns:a16="http://schemas.microsoft.com/office/drawing/2014/main" id="{AE21DC54-3E34-AC41-954F-F1547ADB48FB}"/>
                </a:ext>
              </a:extLst>
            </p:cNvPr>
            <p:cNvSpPr txBox="1">
              <a:spLocks noChangeArrowheads="1"/>
            </p:cNvSpPr>
            <p:nvPr/>
          </p:nvSpPr>
          <p:spPr bwMode="auto">
            <a:xfrm>
              <a:off x="1197424" y="2748964"/>
              <a:ext cx="2958927" cy="397911"/>
            </a:xfrm>
            <a:prstGeom prst="rect">
              <a:avLst/>
            </a:prstGeom>
            <a:noFill/>
            <a:ln w="9525">
              <a:noFill/>
              <a:miter lim="800000"/>
              <a:headEnd/>
              <a:tailEnd/>
            </a:ln>
          </p:spPr>
          <p:txBody>
            <a:bodyPr>
              <a:spAutoFit/>
            </a:bodyPr>
            <a:lstStyle/>
            <a:p>
              <a:pPr defTabSz="609585"/>
              <a:r>
                <a:rPr lang="en-GB" sz="700">
                  <a:solidFill>
                    <a:srgbClr val="FFFFFF"/>
                  </a:solidFill>
                  <a:latin typeface="Arial"/>
                  <a:ea typeface="MS PGothic" pitchFamily="34" charset="-128"/>
                </a:rPr>
                <a:t> 19                     20                                                                                 21                   22                 X</a:t>
              </a:r>
            </a:p>
          </p:txBody>
        </p:sp>
        <p:sp>
          <p:nvSpPr>
            <p:cNvPr id="11" name="Text Box 12">
              <a:extLst>
                <a:ext uri="{FF2B5EF4-FFF2-40B4-BE49-F238E27FC236}">
                  <a16:creationId xmlns:a16="http://schemas.microsoft.com/office/drawing/2014/main" id="{B7FFC647-218A-6A48-B906-86062A0A83B0}"/>
                </a:ext>
              </a:extLst>
            </p:cNvPr>
            <p:cNvSpPr txBox="1">
              <a:spLocks noChangeArrowheads="1"/>
            </p:cNvSpPr>
            <p:nvPr/>
          </p:nvSpPr>
          <p:spPr bwMode="auto">
            <a:xfrm>
              <a:off x="4320077" y="1813722"/>
              <a:ext cx="2790459"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6                       7                             8                                9                          10                     11</a:t>
              </a:r>
            </a:p>
          </p:txBody>
        </p:sp>
        <p:sp>
          <p:nvSpPr>
            <p:cNvPr id="12" name="Text Box 13">
              <a:extLst>
                <a:ext uri="{FF2B5EF4-FFF2-40B4-BE49-F238E27FC236}">
                  <a16:creationId xmlns:a16="http://schemas.microsoft.com/office/drawing/2014/main" id="{D007F101-3A9D-3040-BCE7-5A1CCBE20016}"/>
                </a:ext>
              </a:extLst>
            </p:cNvPr>
            <p:cNvSpPr txBox="1">
              <a:spLocks noChangeArrowheads="1"/>
            </p:cNvSpPr>
            <p:nvPr/>
          </p:nvSpPr>
          <p:spPr bwMode="auto">
            <a:xfrm>
              <a:off x="4341434" y="2211381"/>
              <a:ext cx="2759610"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12                           13                    14                   15                  16              17                   18</a:t>
              </a:r>
            </a:p>
          </p:txBody>
        </p:sp>
        <p:sp>
          <p:nvSpPr>
            <p:cNvPr id="13" name="Text Box 14">
              <a:extLst>
                <a:ext uri="{FF2B5EF4-FFF2-40B4-BE49-F238E27FC236}">
                  <a16:creationId xmlns:a16="http://schemas.microsoft.com/office/drawing/2014/main" id="{C26BAF14-6B80-7245-84A2-475D5879C9E7}"/>
                </a:ext>
              </a:extLst>
            </p:cNvPr>
            <p:cNvSpPr txBox="1">
              <a:spLocks noChangeArrowheads="1"/>
            </p:cNvSpPr>
            <p:nvPr/>
          </p:nvSpPr>
          <p:spPr bwMode="auto">
            <a:xfrm>
              <a:off x="4355672" y="2732761"/>
              <a:ext cx="2718086"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19                    20                                                                              21                 22                X</a:t>
              </a:r>
            </a:p>
          </p:txBody>
        </p:sp>
        <p:sp>
          <p:nvSpPr>
            <p:cNvPr id="14" name="Text Box 15">
              <a:extLst>
                <a:ext uri="{FF2B5EF4-FFF2-40B4-BE49-F238E27FC236}">
                  <a16:creationId xmlns:a16="http://schemas.microsoft.com/office/drawing/2014/main" id="{43517D2A-2A34-A249-9D15-A9E82A9F87CB}"/>
                </a:ext>
              </a:extLst>
            </p:cNvPr>
            <p:cNvSpPr txBox="1">
              <a:spLocks noChangeArrowheads="1"/>
            </p:cNvSpPr>
            <p:nvPr/>
          </p:nvSpPr>
          <p:spPr bwMode="auto">
            <a:xfrm>
              <a:off x="1176068" y="3401422"/>
              <a:ext cx="3387225"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1                                2                               3                                                                4                                  5</a:t>
              </a:r>
            </a:p>
          </p:txBody>
        </p:sp>
        <p:sp>
          <p:nvSpPr>
            <p:cNvPr id="15" name="Text Box 16">
              <a:extLst>
                <a:ext uri="{FF2B5EF4-FFF2-40B4-BE49-F238E27FC236}">
                  <a16:creationId xmlns:a16="http://schemas.microsoft.com/office/drawing/2014/main" id="{27A8BCDC-A027-5845-8607-40100AE3F0FD}"/>
                </a:ext>
              </a:extLst>
            </p:cNvPr>
            <p:cNvSpPr txBox="1">
              <a:spLocks noChangeArrowheads="1"/>
            </p:cNvSpPr>
            <p:nvPr/>
          </p:nvSpPr>
          <p:spPr bwMode="auto">
            <a:xfrm>
              <a:off x="1176068" y="3906601"/>
              <a:ext cx="3397903"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6                                    7                                 8                                 9                           10                           11</a:t>
              </a:r>
            </a:p>
          </p:txBody>
        </p:sp>
        <p:sp>
          <p:nvSpPr>
            <p:cNvPr id="16" name="Text Box 17">
              <a:extLst>
                <a:ext uri="{FF2B5EF4-FFF2-40B4-BE49-F238E27FC236}">
                  <a16:creationId xmlns:a16="http://schemas.microsoft.com/office/drawing/2014/main" id="{53E406A1-A389-564A-93E4-9E13DB5AF6C5}"/>
                </a:ext>
              </a:extLst>
            </p:cNvPr>
            <p:cNvSpPr txBox="1">
              <a:spLocks noChangeArrowheads="1"/>
            </p:cNvSpPr>
            <p:nvPr/>
          </p:nvSpPr>
          <p:spPr bwMode="auto">
            <a:xfrm>
              <a:off x="1176068" y="4271861"/>
              <a:ext cx="3393158"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12                              13                                  14                      15                        16                              17                 18</a:t>
              </a:r>
            </a:p>
          </p:txBody>
        </p:sp>
        <p:sp>
          <p:nvSpPr>
            <p:cNvPr id="17" name="Text Box 18">
              <a:extLst>
                <a:ext uri="{FF2B5EF4-FFF2-40B4-BE49-F238E27FC236}">
                  <a16:creationId xmlns:a16="http://schemas.microsoft.com/office/drawing/2014/main" id="{52978B33-9A5B-E64D-AD0D-9492D3A7DE83}"/>
                </a:ext>
              </a:extLst>
            </p:cNvPr>
            <p:cNvSpPr txBox="1">
              <a:spLocks noChangeArrowheads="1"/>
            </p:cNvSpPr>
            <p:nvPr/>
          </p:nvSpPr>
          <p:spPr bwMode="auto">
            <a:xfrm>
              <a:off x="1172508" y="4595881"/>
              <a:ext cx="3292316"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19                     20                                                                                                                   21               22                X</a:t>
              </a:r>
            </a:p>
          </p:txBody>
        </p:sp>
        <p:sp>
          <p:nvSpPr>
            <p:cNvPr id="18" name="Text Box 19">
              <a:extLst>
                <a:ext uri="{FF2B5EF4-FFF2-40B4-BE49-F238E27FC236}">
                  <a16:creationId xmlns:a16="http://schemas.microsoft.com/office/drawing/2014/main" id="{DF4BADCE-AB5B-C842-9682-6A24B1F4ACDF}"/>
                </a:ext>
              </a:extLst>
            </p:cNvPr>
            <p:cNvSpPr txBox="1">
              <a:spLocks noChangeArrowheads="1"/>
            </p:cNvSpPr>
            <p:nvPr/>
          </p:nvSpPr>
          <p:spPr bwMode="auto">
            <a:xfrm>
              <a:off x="1183187" y="5115787"/>
              <a:ext cx="3135707"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1                                            2                                      3                                   4                     5</a:t>
              </a:r>
            </a:p>
          </p:txBody>
        </p:sp>
        <p:sp>
          <p:nvSpPr>
            <p:cNvPr id="19" name="Text Box 20">
              <a:extLst>
                <a:ext uri="{FF2B5EF4-FFF2-40B4-BE49-F238E27FC236}">
                  <a16:creationId xmlns:a16="http://schemas.microsoft.com/office/drawing/2014/main" id="{34F03499-026A-D445-B9FB-EDA7764F40DC}"/>
                </a:ext>
              </a:extLst>
            </p:cNvPr>
            <p:cNvSpPr txBox="1">
              <a:spLocks noChangeArrowheads="1"/>
            </p:cNvSpPr>
            <p:nvPr/>
          </p:nvSpPr>
          <p:spPr bwMode="auto">
            <a:xfrm>
              <a:off x="1183187" y="5573833"/>
              <a:ext cx="3104861"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6                                 7                                         8                                       9                      10                 11</a:t>
              </a:r>
            </a:p>
          </p:txBody>
        </p:sp>
        <p:sp>
          <p:nvSpPr>
            <p:cNvPr id="20" name="Text Box 21">
              <a:extLst>
                <a:ext uri="{FF2B5EF4-FFF2-40B4-BE49-F238E27FC236}">
                  <a16:creationId xmlns:a16="http://schemas.microsoft.com/office/drawing/2014/main" id="{EC8497ED-651E-B540-BA53-998849FE6E50}"/>
                </a:ext>
              </a:extLst>
            </p:cNvPr>
            <p:cNvSpPr txBox="1">
              <a:spLocks noChangeArrowheads="1"/>
            </p:cNvSpPr>
            <p:nvPr/>
          </p:nvSpPr>
          <p:spPr bwMode="auto">
            <a:xfrm>
              <a:off x="1197424" y="5928785"/>
              <a:ext cx="3082318"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12                  13                             14                            15                                      16              17                 18</a:t>
              </a:r>
            </a:p>
          </p:txBody>
        </p:sp>
        <p:sp>
          <p:nvSpPr>
            <p:cNvPr id="21" name="Text Box 22">
              <a:extLst>
                <a:ext uri="{FF2B5EF4-FFF2-40B4-BE49-F238E27FC236}">
                  <a16:creationId xmlns:a16="http://schemas.microsoft.com/office/drawing/2014/main" id="{345D44E5-9B71-CB49-AEFC-C7044D35D6A8}"/>
                </a:ext>
              </a:extLst>
            </p:cNvPr>
            <p:cNvSpPr txBox="1">
              <a:spLocks noChangeArrowheads="1"/>
            </p:cNvSpPr>
            <p:nvPr/>
          </p:nvSpPr>
          <p:spPr bwMode="auto">
            <a:xfrm>
              <a:off x="1172508" y="6280789"/>
              <a:ext cx="3092993"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19                           20                                                                          21                22                     X</a:t>
              </a:r>
            </a:p>
          </p:txBody>
        </p:sp>
        <p:sp>
          <p:nvSpPr>
            <p:cNvPr id="22" name="Text Box 23">
              <a:extLst>
                <a:ext uri="{FF2B5EF4-FFF2-40B4-BE49-F238E27FC236}">
                  <a16:creationId xmlns:a16="http://schemas.microsoft.com/office/drawing/2014/main" id="{CBF7DA27-B8A3-8047-8A1C-C496E415CC91}"/>
                </a:ext>
              </a:extLst>
            </p:cNvPr>
            <p:cNvSpPr txBox="1">
              <a:spLocks noChangeArrowheads="1"/>
            </p:cNvSpPr>
            <p:nvPr/>
          </p:nvSpPr>
          <p:spPr bwMode="auto">
            <a:xfrm>
              <a:off x="4677192" y="3277705"/>
              <a:ext cx="2420296"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1                         2                          3                                             4                    5</a:t>
              </a:r>
            </a:p>
          </p:txBody>
        </p:sp>
        <p:sp>
          <p:nvSpPr>
            <p:cNvPr id="23" name="Text Box 24">
              <a:extLst>
                <a:ext uri="{FF2B5EF4-FFF2-40B4-BE49-F238E27FC236}">
                  <a16:creationId xmlns:a16="http://schemas.microsoft.com/office/drawing/2014/main" id="{7A46B285-D0D5-E84F-8067-3C36CD3EC431}"/>
                </a:ext>
              </a:extLst>
            </p:cNvPr>
            <p:cNvSpPr txBox="1">
              <a:spLocks noChangeArrowheads="1"/>
            </p:cNvSpPr>
            <p:nvPr/>
          </p:nvSpPr>
          <p:spPr bwMode="auto">
            <a:xfrm>
              <a:off x="4677192" y="3737227"/>
              <a:ext cx="2402499"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6                     7                     8                    9                 10                  11             12</a:t>
              </a:r>
            </a:p>
          </p:txBody>
        </p:sp>
        <p:sp>
          <p:nvSpPr>
            <p:cNvPr id="24" name="Text Box 25">
              <a:extLst>
                <a:ext uri="{FF2B5EF4-FFF2-40B4-BE49-F238E27FC236}">
                  <a16:creationId xmlns:a16="http://schemas.microsoft.com/office/drawing/2014/main" id="{14C028E1-A0A6-8340-A40D-721B9EFA0235}"/>
                </a:ext>
              </a:extLst>
            </p:cNvPr>
            <p:cNvSpPr txBox="1">
              <a:spLocks noChangeArrowheads="1"/>
            </p:cNvSpPr>
            <p:nvPr/>
          </p:nvSpPr>
          <p:spPr bwMode="auto">
            <a:xfrm>
              <a:off x="4687870" y="4140779"/>
              <a:ext cx="2429788"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13                14                   15                                                  16             17             18</a:t>
              </a:r>
            </a:p>
          </p:txBody>
        </p:sp>
        <p:sp>
          <p:nvSpPr>
            <p:cNvPr id="25" name="Text Box 26">
              <a:extLst>
                <a:ext uri="{FF2B5EF4-FFF2-40B4-BE49-F238E27FC236}">
                  <a16:creationId xmlns:a16="http://schemas.microsoft.com/office/drawing/2014/main" id="{45F32A55-AF5A-A148-B377-0CED9692563E}"/>
                </a:ext>
              </a:extLst>
            </p:cNvPr>
            <p:cNvSpPr txBox="1">
              <a:spLocks noChangeArrowheads="1"/>
            </p:cNvSpPr>
            <p:nvPr/>
          </p:nvSpPr>
          <p:spPr bwMode="auto">
            <a:xfrm>
              <a:off x="4687870" y="4569370"/>
              <a:ext cx="2395379"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19                 20                                         21            22                                         X</a:t>
              </a:r>
            </a:p>
          </p:txBody>
        </p:sp>
        <p:sp>
          <p:nvSpPr>
            <p:cNvPr id="26" name="Text Box 27">
              <a:extLst>
                <a:ext uri="{FF2B5EF4-FFF2-40B4-BE49-F238E27FC236}">
                  <a16:creationId xmlns:a16="http://schemas.microsoft.com/office/drawing/2014/main" id="{0AF7CF02-2BC7-3646-BCE6-3088EAE8B17A}"/>
                </a:ext>
              </a:extLst>
            </p:cNvPr>
            <p:cNvSpPr txBox="1">
              <a:spLocks noChangeArrowheads="1"/>
            </p:cNvSpPr>
            <p:nvPr/>
          </p:nvSpPr>
          <p:spPr bwMode="auto">
            <a:xfrm>
              <a:off x="4482618" y="5055401"/>
              <a:ext cx="2586394"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1                       2                     3                                                   4                          5</a:t>
              </a:r>
            </a:p>
          </p:txBody>
        </p:sp>
        <p:sp>
          <p:nvSpPr>
            <p:cNvPr id="27" name="Text Box 28">
              <a:extLst>
                <a:ext uri="{FF2B5EF4-FFF2-40B4-BE49-F238E27FC236}">
                  <a16:creationId xmlns:a16="http://schemas.microsoft.com/office/drawing/2014/main" id="{C9C6EF1B-31D1-F948-A04A-B3ED7780FF88}"/>
                </a:ext>
              </a:extLst>
            </p:cNvPr>
            <p:cNvSpPr txBox="1">
              <a:spLocks noChangeArrowheads="1"/>
            </p:cNvSpPr>
            <p:nvPr/>
          </p:nvSpPr>
          <p:spPr bwMode="auto">
            <a:xfrm>
              <a:off x="4479057" y="5470737"/>
              <a:ext cx="2600631"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6                            7                              8                    9                  10                         11</a:t>
              </a:r>
            </a:p>
          </p:txBody>
        </p:sp>
        <p:sp>
          <p:nvSpPr>
            <p:cNvPr id="28" name="Text Box 29">
              <a:extLst>
                <a:ext uri="{FF2B5EF4-FFF2-40B4-BE49-F238E27FC236}">
                  <a16:creationId xmlns:a16="http://schemas.microsoft.com/office/drawing/2014/main" id="{DF42FEB3-6A70-B346-8C55-9C25578B9BB6}"/>
                </a:ext>
              </a:extLst>
            </p:cNvPr>
            <p:cNvSpPr txBox="1">
              <a:spLocks noChangeArrowheads="1"/>
            </p:cNvSpPr>
            <p:nvPr/>
          </p:nvSpPr>
          <p:spPr bwMode="auto">
            <a:xfrm>
              <a:off x="4479057" y="5809484"/>
              <a:ext cx="2580462"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12                    13                14                   15                    16                 17                  18</a:t>
              </a:r>
            </a:p>
          </p:txBody>
        </p:sp>
        <p:sp>
          <p:nvSpPr>
            <p:cNvPr id="29" name="Text Box 30">
              <a:extLst>
                <a:ext uri="{FF2B5EF4-FFF2-40B4-BE49-F238E27FC236}">
                  <a16:creationId xmlns:a16="http://schemas.microsoft.com/office/drawing/2014/main" id="{EBECEA56-1ED4-8B44-9831-D7A689661783}"/>
                </a:ext>
              </a:extLst>
            </p:cNvPr>
            <p:cNvSpPr txBox="1">
              <a:spLocks noChangeArrowheads="1"/>
            </p:cNvSpPr>
            <p:nvPr/>
          </p:nvSpPr>
          <p:spPr bwMode="auto">
            <a:xfrm>
              <a:off x="4482618" y="6276369"/>
              <a:ext cx="2525885" cy="397911"/>
            </a:xfrm>
            <a:prstGeom prst="rect">
              <a:avLst/>
            </a:prstGeom>
            <a:noFill/>
            <a:ln w="9525">
              <a:noFill/>
              <a:miter lim="800000"/>
              <a:headEnd/>
              <a:tailEnd/>
            </a:ln>
          </p:spPr>
          <p:txBody>
            <a:bodyPr>
              <a:spAutoFit/>
            </a:bodyPr>
            <a:lstStyle/>
            <a:p>
              <a:pPr defTabSz="609585">
                <a:spcBef>
                  <a:spcPct val="50000"/>
                </a:spcBef>
              </a:pPr>
              <a:r>
                <a:rPr lang="en-GB" sz="700">
                  <a:solidFill>
                    <a:srgbClr val="FFFFFF"/>
                  </a:solidFill>
                  <a:latin typeface="Arial"/>
                  <a:ea typeface="MS PGothic" pitchFamily="34" charset="-128"/>
                </a:rPr>
                <a:t>          19                              20                                                        21           22               X</a:t>
              </a:r>
            </a:p>
          </p:txBody>
        </p:sp>
        <p:sp>
          <p:nvSpPr>
            <p:cNvPr id="30" name="Text Box 31">
              <a:extLst>
                <a:ext uri="{FF2B5EF4-FFF2-40B4-BE49-F238E27FC236}">
                  <a16:creationId xmlns:a16="http://schemas.microsoft.com/office/drawing/2014/main" id="{9B0993CD-7228-F549-B675-28B027E98C99}"/>
                </a:ext>
              </a:extLst>
            </p:cNvPr>
            <p:cNvSpPr txBox="1">
              <a:spLocks noChangeArrowheads="1"/>
            </p:cNvSpPr>
            <p:nvPr/>
          </p:nvSpPr>
          <p:spPr bwMode="auto">
            <a:xfrm>
              <a:off x="957666" y="864100"/>
              <a:ext cx="184090" cy="318328"/>
            </a:xfrm>
            <a:prstGeom prst="rect">
              <a:avLst/>
            </a:prstGeom>
            <a:noFill/>
            <a:ln w="9525">
              <a:noFill/>
              <a:miter lim="800000"/>
              <a:headEnd/>
              <a:tailEnd/>
            </a:ln>
          </p:spPr>
          <p:txBody>
            <a:bodyPr wrap="none" lIns="0" tIns="0" rIns="0" bIns="0">
              <a:spAutoFit/>
            </a:bodyPr>
            <a:lstStyle/>
            <a:p>
              <a:pPr defTabSz="609585"/>
              <a:r>
                <a:rPr lang="en-GB" sz="1600" b="1">
                  <a:solidFill>
                    <a:srgbClr val="FFFFFF"/>
                  </a:solidFill>
                  <a:latin typeface="Arial"/>
                  <a:ea typeface="MS PGothic" pitchFamily="34" charset="-128"/>
                </a:rPr>
                <a:t>A</a:t>
              </a:r>
            </a:p>
          </p:txBody>
        </p:sp>
        <p:sp>
          <p:nvSpPr>
            <p:cNvPr id="31" name="Text Box 32">
              <a:extLst>
                <a:ext uri="{FF2B5EF4-FFF2-40B4-BE49-F238E27FC236}">
                  <a16:creationId xmlns:a16="http://schemas.microsoft.com/office/drawing/2014/main" id="{94240FE6-375A-FE44-9E53-B692B41FF5A9}"/>
                </a:ext>
              </a:extLst>
            </p:cNvPr>
            <p:cNvSpPr txBox="1">
              <a:spLocks noChangeArrowheads="1"/>
            </p:cNvSpPr>
            <p:nvPr/>
          </p:nvSpPr>
          <p:spPr bwMode="auto">
            <a:xfrm>
              <a:off x="7305320" y="866328"/>
              <a:ext cx="184090" cy="318328"/>
            </a:xfrm>
            <a:prstGeom prst="rect">
              <a:avLst/>
            </a:prstGeom>
            <a:noFill/>
            <a:ln w="9525">
              <a:noFill/>
              <a:miter lim="800000"/>
              <a:headEnd/>
              <a:tailEnd/>
            </a:ln>
          </p:spPr>
          <p:txBody>
            <a:bodyPr wrap="none" lIns="0" tIns="0" rIns="0" bIns="0">
              <a:spAutoFit/>
            </a:bodyPr>
            <a:lstStyle/>
            <a:p>
              <a:pPr defTabSz="609585"/>
              <a:r>
                <a:rPr lang="en-GB" sz="1600" b="1">
                  <a:solidFill>
                    <a:srgbClr val="FFFFFF"/>
                  </a:solidFill>
                  <a:latin typeface="Arial"/>
                  <a:ea typeface="MS PGothic" pitchFamily="34" charset="-128"/>
                </a:rPr>
                <a:t>B</a:t>
              </a:r>
            </a:p>
          </p:txBody>
        </p:sp>
        <p:sp>
          <p:nvSpPr>
            <p:cNvPr id="32" name="Text Box 33">
              <a:extLst>
                <a:ext uri="{FF2B5EF4-FFF2-40B4-BE49-F238E27FC236}">
                  <a16:creationId xmlns:a16="http://schemas.microsoft.com/office/drawing/2014/main" id="{C32CEFD3-9BAA-1340-9714-FB3A56599132}"/>
                </a:ext>
              </a:extLst>
            </p:cNvPr>
            <p:cNvSpPr txBox="1">
              <a:spLocks noChangeArrowheads="1"/>
            </p:cNvSpPr>
            <p:nvPr/>
          </p:nvSpPr>
          <p:spPr bwMode="auto">
            <a:xfrm>
              <a:off x="957666" y="3013656"/>
              <a:ext cx="184090" cy="318328"/>
            </a:xfrm>
            <a:prstGeom prst="rect">
              <a:avLst/>
            </a:prstGeom>
            <a:noFill/>
            <a:ln w="9525">
              <a:noFill/>
              <a:miter lim="800000"/>
              <a:headEnd/>
              <a:tailEnd/>
            </a:ln>
          </p:spPr>
          <p:txBody>
            <a:bodyPr wrap="none" lIns="0" tIns="0" rIns="0" bIns="0">
              <a:spAutoFit/>
            </a:bodyPr>
            <a:lstStyle/>
            <a:p>
              <a:pPr defTabSz="609585"/>
              <a:r>
                <a:rPr lang="en-GB" sz="1600" b="1">
                  <a:solidFill>
                    <a:srgbClr val="FFFFFF"/>
                  </a:solidFill>
                  <a:latin typeface="Arial"/>
                  <a:ea typeface="MS PGothic" pitchFamily="34" charset="-128"/>
                </a:rPr>
                <a:t>C</a:t>
              </a:r>
            </a:p>
          </p:txBody>
        </p:sp>
        <p:sp>
          <p:nvSpPr>
            <p:cNvPr id="33" name="Text Box 34">
              <a:extLst>
                <a:ext uri="{FF2B5EF4-FFF2-40B4-BE49-F238E27FC236}">
                  <a16:creationId xmlns:a16="http://schemas.microsoft.com/office/drawing/2014/main" id="{C3FEC877-CFF5-A942-AD62-E9CC843A2B2C}"/>
                </a:ext>
              </a:extLst>
            </p:cNvPr>
            <p:cNvSpPr txBox="1">
              <a:spLocks noChangeArrowheads="1"/>
            </p:cNvSpPr>
            <p:nvPr/>
          </p:nvSpPr>
          <p:spPr bwMode="auto">
            <a:xfrm>
              <a:off x="7314369" y="2994137"/>
              <a:ext cx="184090" cy="318328"/>
            </a:xfrm>
            <a:prstGeom prst="rect">
              <a:avLst/>
            </a:prstGeom>
            <a:noFill/>
            <a:ln w="9525">
              <a:noFill/>
              <a:miter lim="800000"/>
              <a:headEnd/>
              <a:tailEnd/>
            </a:ln>
          </p:spPr>
          <p:txBody>
            <a:bodyPr wrap="none" lIns="0" tIns="0" rIns="0" bIns="0">
              <a:spAutoFit/>
            </a:bodyPr>
            <a:lstStyle/>
            <a:p>
              <a:pPr defTabSz="609585"/>
              <a:r>
                <a:rPr lang="en-GB" sz="1600" b="1">
                  <a:solidFill>
                    <a:srgbClr val="FFFFFF"/>
                  </a:solidFill>
                  <a:latin typeface="Arial"/>
                  <a:ea typeface="MS PGothic" pitchFamily="34" charset="-128"/>
                </a:rPr>
                <a:t>D</a:t>
              </a:r>
            </a:p>
          </p:txBody>
        </p:sp>
        <p:sp>
          <p:nvSpPr>
            <p:cNvPr id="34" name="Text Box 35">
              <a:extLst>
                <a:ext uri="{FF2B5EF4-FFF2-40B4-BE49-F238E27FC236}">
                  <a16:creationId xmlns:a16="http://schemas.microsoft.com/office/drawing/2014/main" id="{A2D3C17D-D0B1-054B-9F6E-939410825A71}"/>
                </a:ext>
              </a:extLst>
            </p:cNvPr>
            <p:cNvSpPr txBox="1">
              <a:spLocks noChangeArrowheads="1"/>
            </p:cNvSpPr>
            <p:nvPr/>
          </p:nvSpPr>
          <p:spPr bwMode="auto">
            <a:xfrm>
              <a:off x="957666" y="5014939"/>
              <a:ext cx="170084" cy="318328"/>
            </a:xfrm>
            <a:prstGeom prst="rect">
              <a:avLst/>
            </a:prstGeom>
            <a:noFill/>
            <a:ln w="9525">
              <a:noFill/>
              <a:miter lim="800000"/>
              <a:headEnd/>
              <a:tailEnd/>
            </a:ln>
          </p:spPr>
          <p:txBody>
            <a:bodyPr wrap="none" lIns="0" tIns="0" rIns="0" bIns="0">
              <a:spAutoFit/>
            </a:bodyPr>
            <a:lstStyle/>
            <a:p>
              <a:pPr defTabSz="609585"/>
              <a:r>
                <a:rPr lang="en-GB" sz="1600" b="1">
                  <a:solidFill>
                    <a:srgbClr val="FFFFFF"/>
                  </a:solidFill>
                  <a:latin typeface="Arial"/>
                  <a:ea typeface="MS PGothic" pitchFamily="34" charset="-128"/>
                </a:rPr>
                <a:t>E</a:t>
              </a:r>
            </a:p>
          </p:txBody>
        </p:sp>
        <p:sp>
          <p:nvSpPr>
            <p:cNvPr id="35" name="Text Box 36">
              <a:extLst>
                <a:ext uri="{FF2B5EF4-FFF2-40B4-BE49-F238E27FC236}">
                  <a16:creationId xmlns:a16="http://schemas.microsoft.com/office/drawing/2014/main" id="{FA7C8E01-70A8-534F-8F1E-76A685D6D7A0}"/>
                </a:ext>
              </a:extLst>
            </p:cNvPr>
            <p:cNvSpPr txBox="1">
              <a:spLocks noChangeArrowheads="1"/>
            </p:cNvSpPr>
            <p:nvPr/>
          </p:nvSpPr>
          <p:spPr bwMode="auto">
            <a:xfrm>
              <a:off x="7323423" y="5016525"/>
              <a:ext cx="156076" cy="318328"/>
            </a:xfrm>
            <a:prstGeom prst="rect">
              <a:avLst/>
            </a:prstGeom>
            <a:noFill/>
            <a:ln w="9525">
              <a:noFill/>
              <a:miter lim="800000"/>
              <a:headEnd/>
              <a:tailEnd/>
            </a:ln>
          </p:spPr>
          <p:txBody>
            <a:bodyPr wrap="none" lIns="0" tIns="0" rIns="0" bIns="0">
              <a:spAutoFit/>
            </a:bodyPr>
            <a:lstStyle/>
            <a:p>
              <a:pPr defTabSz="609585"/>
              <a:r>
                <a:rPr lang="en-GB" sz="1600" b="1">
                  <a:solidFill>
                    <a:srgbClr val="FFFFFF"/>
                  </a:solidFill>
                  <a:latin typeface="Arial"/>
                  <a:ea typeface="MS PGothic" pitchFamily="34" charset="-128"/>
                </a:rPr>
                <a:t>F</a:t>
              </a:r>
            </a:p>
          </p:txBody>
        </p:sp>
      </p:grpSp>
      <p:sp>
        <p:nvSpPr>
          <p:cNvPr id="36" name="TextBox 35">
            <a:extLst>
              <a:ext uri="{FF2B5EF4-FFF2-40B4-BE49-F238E27FC236}">
                <a16:creationId xmlns:a16="http://schemas.microsoft.com/office/drawing/2014/main" id="{9A641259-1AD9-6948-9B2D-16D777F5ABE5}"/>
              </a:ext>
            </a:extLst>
          </p:cNvPr>
          <p:cNvSpPr txBox="1"/>
          <p:nvPr/>
        </p:nvSpPr>
        <p:spPr>
          <a:xfrm>
            <a:off x="6816228" y="3443805"/>
            <a:ext cx="3024336" cy="2677656"/>
          </a:xfrm>
          <a:prstGeom prst="rect">
            <a:avLst/>
          </a:prstGeom>
          <a:noFill/>
        </p:spPr>
        <p:txBody>
          <a:bodyPr wrap="square" rtlCol="0">
            <a:spAutoFit/>
          </a:bodyPr>
          <a:lstStyle/>
          <a:p>
            <a:pPr defTabSz="609585"/>
            <a:r>
              <a:rPr lang="en-GB" sz="2800">
                <a:solidFill>
                  <a:srgbClr val="000000"/>
                </a:solidFill>
                <a:latin typeface="Arial"/>
              </a:rPr>
              <a:t>P53 and nine others, including:</a:t>
            </a:r>
          </a:p>
          <a:p>
            <a:pPr defTabSz="609585"/>
            <a:r>
              <a:rPr lang="en-GB" sz="2800">
                <a:solidFill>
                  <a:srgbClr val="000000"/>
                </a:solidFill>
                <a:latin typeface="Arial"/>
              </a:rPr>
              <a:t>NF1, BRCA1, BRCA2, RB1……..</a:t>
            </a:r>
          </a:p>
          <a:p>
            <a:pPr defTabSz="609585"/>
            <a:endParaRPr lang="en-GB" sz="2800">
              <a:solidFill>
                <a:srgbClr val="000000"/>
              </a:solidFill>
              <a:latin typeface="Arial"/>
            </a:endParaRPr>
          </a:p>
        </p:txBody>
      </p:sp>
      <p:sp>
        <p:nvSpPr>
          <p:cNvPr id="37" name="TextBox 36">
            <a:extLst>
              <a:ext uri="{FF2B5EF4-FFF2-40B4-BE49-F238E27FC236}">
                <a16:creationId xmlns:a16="http://schemas.microsoft.com/office/drawing/2014/main" id="{C3BFDB06-94AB-194E-B340-97DCA9957C90}"/>
              </a:ext>
            </a:extLst>
          </p:cNvPr>
          <p:cNvSpPr txBox="1"/>
          <p:nvPr/>
        </p:nvSpPr>
        <p:spPr>
          <a:xfrm>
            <a:off x="6816228" y="1574400"/>
            <a:ext cx="3024336" cy="1323439"/>
          </a:xfrm>
          <a:prstGeom prst="rect">
            <a:avLst/>
          </a:prstGeom>
          <a:noFill/>
        </p:spPr>
        <p:txBody>
          <a:bodyPr wrap="square" rtlCol="0">
            <a:spAutoFit/>
          </a:bodyPr>
          <a:lstStyle/>
          <a:p>
            <a:pPr algn="ctr" defTabSz="609585"/>
            <a:r>
              <a:rPr lang="en-GB" sz="2000" b="1">
                <a:solidFill>
                  <a:srgbClr val="000000"/>
                </a:solidFill>
                <a:latin typeface="Arial"/>
              </a:rPr>
              <a:t>Cancer Genome Atlas</a:t>
            </a:r>
          </a:p>
          <a:p>
            <a:pPr algn="ctr" defTabSz="609585"/>
            <a:endParaRPr lang="en-GB" sz="2000">
              <a:solidFill>
                <a:srgbClr val="000000"/>
              </a:solidFill>
              <a:latin typeface="Arial"/>
            </a:endParaRPr>
          </a:p>
          <a:p>
            <a:pPr algn="ctr" defTabSz="609585"/>
            <a:r>
              <a:rPr lang="en-GB" sz="2000">
                <a:solidFill>
                  <a:srgbClr val="000000"/>
                </a:solidFill>
                <a:latin typeface="Arial"/>
              </a:rPr>
              <a:t>Mutations in High Grade serous Ovarian Cancer </a:t>
            </a:r>
          </a:p>
        </p:txBody>
      </p:sp>
      <p:sp>
        <p:nvSpPr>
          <p:cNvPr id="38" name="TextBox 37">
            <a:extLst>
              <a:ext uri="{FF2B5EF4-FFF2-40B4-BE49-F238E27FC236}">
                <a16:creationId xmlns:a16="http://schemas.microsoft.com/office/drawing/2014/main" id="{7184A9A1-9BDE-2A42-AE37-5469954F4FAC}"/>
              </a:ext>
            </a:extLst>
          </p:cNvPr>
          <p:cNvSpPr txBox="1"/>
          <p:nvPr/>
        </p:nvSpPr>
        <p:spPr>
          <a:xfrm>
            <a:off x="10132045" y="6395134"/>
            <a:ext cx="1540806" cy="261610"/>
          </a:xfrm>
          <a:prstGeom prst="rect">
            <a:avLst/>
          </a:prstGeom>
          <a:noFill/>
        </p:spPr>
        <p:txBody>
          <a:bodyPr wrap="none" rtlCol="0">
            <a:spAutoFit/>
          </a:bodyPr>
          <a:lstStyle/>
          <a:p>
            <a:pPr defTabSz="609585"/>
            <a:r>
              <a:rPr lang="en-GB" sz="1100">
                <a:solidFill>
                  <a:srgbClr val="000000">
                    <a:lumMod val="75000"/>
                  </a:srgbClr>
                </a:solidFill>
                <a:latin typeface="Arial" panose="020B0604020202020204" pitchFamily="34" charset="0"/>
                <a:cs typeface="Arial" panose="020B0604020202020204" pitchFamily="34" charset="0"/>
              </a:rPr>
              <a:t>Bell et al Nature 2011</a:t>
            </a:r>
          </a:p>
        </p:txBody>
      </p:sp>
    </p:spTree>
    <p:extLst>
      <p:ext uri="{BB962C8B-B14F-4D97-AF65-F5344CB8AC3E}">
        <p14:creationId xmlns:p14="http://schemas.microsoft.com/office/powerpoint/2010/main" val="3935113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sz="3200"/>
              <a:t>Biomarkers ovarian cancer </a:t>
            </a:r>
            <a:endParaRPr lang="en-US" sz="3200" baseline="30000"/>
          </a:p>
        </p:txBody>
      </p:sp>
      <p:sp>
        <p:nvSpPr>
          <p:cNvPr id="5" name="Footer Placeholder 4">
            <a:extLst>
              <a:ext uri="{FF2B5EF4-FFF2-40B4-BE49-F238E27FC236}">
                <a16:creationId xmlns:a16="http://schemas.microsoft.com/office/drawing/2014/main" id="{61C07773-DE46-1F4F-96B8-87660630CAF2}"/>
              </a:ext>
            </a:extLst>
          </p:cNvPr>
          <p:cNvSpPr>
            <a:spLocks noGrp="1"/>
          </p:cNvSpPr>
          <p:nvPr>
            <p:ph type="ftr" sz="quarter" idx="13"/>
          </p:nvPr>
        </p:nvSpPr>
        <p:spPr/>
        <p:txBody>
          <a:bodyPr/>
          <a:lstStyle/>
          <a:p>
            <a:pPr defTabSz="609570">
              <a:defRPr/>
            </a:pPr>
            <a:r>
              <a:rPr lang="es-ES">
                <a:solidFill>
                  <a:srgbClr val="000000">
                    <a:lumMod val="50000"/>
                    <a:lumOff val="50000"/>
                  </a:srgbClr>
                </a:solidFill>
                <a:latin typeface="Arial"/>
              </a:rPr>
              <a:t>HR=homologous recombination</a:t>
            </a:r>
          </a:p>
          <a:p>
            <a:pPr defTabSz="609555">
              <a:defRPr/>
            </a:pPr>
            <a:r>
              <a:rPr lang="en-US" err="1">
                <a:solidFill>
                  <a:srgbClr val="000000">
                    <a:lumMod val="50000"/>
                    <a:lumOff val="50000"/>
                  </a:srgbClr>
                </a:solidFill>
                <a:latin typeface="Arial"/>
              </a:rPr>
              <a:t>Konstantinopoulos</a:t>
            </a:r>
            <a:r>
              <a:rPr lang="en-US">
                <a:solidFill>
                  <a:srgbClr val="000000">
                    <a:lumMod val="50000"/>
                    <a:lumOff val="50000"/>
                  </a:srgbClr>
                </a:solidFill>
                <a:latin typeface="Arial"/>
              </a:rPr>
              <a:t> PA, et al. </a:t>
            </a:r>
            <a:r>
              <a:rPr lang="en-US" i="1">
                <a:solidFill>
                  <a:srgbClr val="000000">
                    <a:lumMod val="50000"/>
                    <a:lumOff val="50000"/>
                  </a:srgbClr>
                </a:solidFill>
                <a:latin typeface="Arial"/>
              </a:rPr>
              <a:t>Cancer </a:t>
            </a:r>
            <a:r>
              <a:rPr lang="en-US" i="1" err="1">
                <a:solidFill>
                  <a:srgbClr val="000000">
                    <a:lumMod val="50000"/>
                    <a:lumOff val="50000"/>
                  </a:srgbClr>
                </a:solidFill>
                <a:latin typeface="Arial"/>
              </a:rPr>
              <a:t>Discov</a:t>
            </a:r>
            <a:r>
              <a:rPr lang="en-US">
                <a:solidFill>
                  <a:srgbClr val="000000">
                    <a:lumMod val="50000"/>
                    <a:lumOff val="50000"/>
                  </a:srgbClr>
                </a:solidFill>
                <a:latin typeface="Arial"/>
              </a:rPr>
              <a:t>. 2015;5(11):1137–54. </a:t>
            </a:r>
          </a:p>
        </p:txBody>
      </p:sp>
      <p:pic>
        <p:nvPicPr>
          <p:cNvPr id="6" name="Picture 5" descr="Pie.png">
            <a:extLst>
              <a:ext uri="{FF2B5EF4-FFF2-40B4-BE49-F238E27FC236}">
                <a16:creationId xmlns:a16="http://schemas.microsoft.com/office/drawing/2014/main" id="{D3600BE0-C200-2046-8A71-70722532BF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06249" y="679440"/>
            <a:ext cx="8788004" cy="5817600"/>
          </a:xfrm>
          <a:prstGeom prst="rect">
            <a:avLst/>
          </a:prstGeom>
        </p:spPr>
      </p:pic>
    </p:spTree>
    <p:extLst>
      <p:ext uri="{BB962C8B-B14F-4D97-AF65-F5344CB8AC3E}">
        <p14:creationId xmlns:p14="http://schemas.microsoft.com/office/powerpoint/2010/main" val="1036528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1263" y="6985"/>
            <a:ext cx="11141055" cy="728753"/>
          </a:xfrm>
        </p:spPr>
        <p:txBody>
          <a:bodyPr/>
          <a:lstStyle/>
          <a:p>
            <a:r>
              <a:rPr lang="en-US" sz="4267">
                <a:solidFill>
                  <a:schemeClr val="accent1"/>
                </a:solidFill>
              </a:rPr>
              <a:t>Germline vs Somatic Mutations</a:t>
            </a:r>
            <a:br>
              <a:rPr lang="en-US"/>
            </a:br>
            <a:endParaRPr lang="en-US"/>
          </a:p>
        </p:txBody>
      </p:sp>
      <p:sp>
        <p:nvSpPr>
          <p:cNvPr id="7" name="AutoShape 48"/>
          <p:cNvSpPr>
            <a:spLocks noChangeArrowheads="1"/>
          </p:cNvSpPr>
          <p:nvPr/>
        </p:nvSpPr>
        <p:spPr bwMode="auto">
          <a:xfrm>
            <a:off x="1970864" y="5687911"/>
            <a:ext cx="8305800" cy="631919"/>
          </a:xfrm>
          <a:prstGeom prst="roundRect">
            <a:avLst>
              <a:gd name="adj" fmla="val 16667"/>
            </a:avLst>
          </a:prstGeom>
          <a:solidFill>
            <a:schemeClr val="bg1"/>
          </a:solidFill>
          <a:ln w="9525">
            <a:noFill/>
            <a:round/>
            <a:headEnd/>
            <a:tailEnd/>
          </a:ln>
        </p:spPr>
        <p:txBody>
          <a:bodyPr wrap="square" anchor="ctr"/>
          <a:lstStyle/>
          <a:p>
            <a:pPr algn="ctr" defTabSz="914377">
              <a:defRPr/>
            </a:pPr>
            <a:r>
              <a:rPr lang="en-US" b="1">
                <a:solidFill>
                  <a:srgbClr val="830051"/>
                </a:solidFill>
                <a:latin typeface="Arial"/>
                <a:cs typeface="Calibri"/>
              </a:rPr>
              <a:t>Germline mutations are inherited and found in all cells</a:t>
            </a:r>
          </a:p>
          <a:p>
            <a:pPr algn="ctr" defTabSz="914377">
              <a:defRPr/>
            </a:pPr>
            <a:r>
              <a:rPr lang="en-US" b="1">
                <a:solidFill>
                  <a:srgbClr val="830051"/>
                </a:solidFill>
                <a:latin typeface="Arial"/>
                <a:cs typeface="Calibri"/>
              </a:rPr>
              <a:t>Somatic mutations are not inherited and are found within the tumor</a:t>
            </a:r>
          </a:p>
        </p:txBody>
      </p:sp>
      <p:sp>
        <p:nvSpPr>
          <p:cNvPr id="100" name="Rounded Rectangle 99"/>
          <p:cNvSpPr/>
          <p:nvPr/>
        </p:nvSpPr>
        <p:spPr>
          <a:xfrm>
            <a:off x="305799" y="980973"/>
            <a:ext cx="1109059" cy="666843"/>
          </a:xfrm>
          <a:prstGeom prst="roundRect">
            <a:avLst/>
          </a:prstGeom>
          <a:solidFill>
            <a:schemeClr val="accent3"/>
          </a:solidFill>
          <a:ln w="28575">
            <a:noFill/>
          </a:ln>
        </p:spPr>
        <p:style>
          <a:lnRef idx="2">
            <a:schemeClr val="accent5"/>
          </a:lnRef>
          <a:fillRef idx="1">
            <a:schemeClr val="lt1"/>
          </a:fillRef>
          <a:effectRef idx="0">
            <a:schemeClr val="accent5"/>
          </a:effectRef>
          <a:fontRef idx="minor">
            <a:schemeClr val="dk1"/>
          </a:fontRef>
        </p:style>
        <p:txBody>
          <a:bodyPr lIns="0" rIns="0" rtlCol="0" anchor="ctr"/>
          <a:lstStyle/>
          <a:p>
            <a:pPr algn="ctr" defTabSz="914377">
              <a:lnSpc>
                <a:spcPct val="80000"/>
              </a:lnSpc>
              <a:defRPr/>
            </a:pPr>
            <a:r>
              <a:rPr lang="en-US">
                <a:solidFill>
                  <a:srgbClr val="00003E"/>
                </a:solidFill>
                <a:latin typeface="Arial"/>
              </a:rPr>
              <a:t>Germline mutation</a:t>
            </a:r>
          </a:p>
        </p:txBody>
      </p:sp>
      <p:sp>
        <p:nvSpPr>
          <p:cNvPr id="106" name="Rectangle 105"/>
          <p:cNvSpPr/>
          <p:nvPr/>
        </p:nvSpPr>
        <p:spPr>
          <a:xfrm>
            <a:off x="422081" y="4673710"/>
            <a:ext cx="2147459" cy="535531"/>
          </a:xfrm>
          <a:prstGeom prst="rect">
            <a:avLst/>
          </a:prstGeom>
        </p:spPr>
        <p:txBody>
          <a:bodyPr wrap="square">
            <a:spAutoFit/>
          </a:bodyPr>
          <a:lstStyle/>
          <a:p>
            <a:pPr algn="ctr" defTabSz="914377">
              <a:lnSpc>
                <a:spcPct val="80000"/>
              </a:lnSpc>
              <a:defRPr/>
            </a:pPr>
            <a:r>
              <a:rPr lang="en-US" b="1">
                <a:solidFill>
                  <a:srgbClr val="F6A108"/>
                </a:solidFill>
                <a:latin typeface="Arial"/>
                <a:cs typeface="Calibri"/>
              </a:rPr>
              <a:t>Half of gametes carry mutation</a:t>
            </a:r>
            <a:endParaRPr lang="en-US" b="1">
              <a:solidFill>
                <a:srgbClr val="F6A108"/>
              </a:solidFill>
              <a:latin typeface="Arial"/>
            </a:endParaRPr>
          </a:p>
        </p:txBody>
      </p:sp>
      <p:sp>
        <p:nvSpPr>
          <p:cNvPr id="107" name="U-Turn Arrow 106"/>
          <p:cNvSpPr/>
          <p:nvPr/>
        </p:nvSpPr>
        <p:spPr>
          <a:xfrm rot="5400000">
            <a:off x="6425507" y="1647681"/>
            <a:ext cx="4030349" cy="3398119"/>
          </a:xfrm>
          <a:prstGeom prst="uturnArrow">
            <a:avLst>
              <a:gd name="adj1" fmla="val 12678"/>
              <a:gd name="adj2" fmla="val 14090"/>
              <a:gd name="adj3" fmla="val 22433"/>
              <a:gd name="adj4" fmla="val 45389"/>
              <a:gd name="adj5" fmla="val 67822"/>
            </a:avLst>
          </a:prstGeom>
          <a:gradFill>
            <a:gsLst>
              <a:gs pos="100000">
                <a:srgbClr val="F4FAFD">
                  <a:alpha val="0"/>
                </a:srgbClr>
              </a:gs>
              <a:gs pos="80000">
                <a:srgbClr val="F0F6F9"/>
              </a:gs>
              <a:gs pos="0">
                <a:srgbClr val="D7DCD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108" name="Rounded Rectangle 107"/>
          <p:cNvSpPr/>
          <p:nvPr/>
        </p:nvSpPr>
        <p:spPr>
          <a:xfrm>
            <a:off x="9843531" y="1243469"/>
            <a:ext cx="1260227" cy="634889"/>
          </a:xfrm>
          <a:prstGeom prst="roundRect">
            <a:avLst/>
          </a:prstGeom>
          <a:solidFill>
            <a:schemeClr val="accent3"/>
          </a:solidFill>
          <a:ln w="28575">
            <a:noFill/>
          </a:ln>
        </p:spPr>
        <p:style>
          <a:lnRef idx="2">
            <a:schemeClr val="accent5"/>
          </a:lnRef>
          <a:fillRef idx="1">
            <a:schemeClr val="lt1"/>
          </a:fillRef>
          <a:effectRef idx="0">
            <a:schemeClr val="accent5"/>
          </a:effectRef>
          <a:fontRef idx="minor">
            <a:schemeClr val="dk1"/>
          </a:fontRef>
        </p:style>
        <p:txBody>
          <a:bodyPr lIns="0" rIns="0" rtlCol="0" anchor="ctr"/>
          <a:lstStyle/>
          <a:p>
            <a:pPr algn="ctr" defTabSz="914377">
              <a:lnSpc>
                <a:spcPct val="80000"/>
              </a:lnSpc>
              <a:defRPr/>
            </a:pPr>
            <a:r>
              <a:rPr lang="en-US">
                <a:solidFill>
                  <a:srgbClr val="00003E"/>
                </a:solidFill>
                <a:latin typeface="Arial"/>
              </a:rPr>
              <a:t>Somatic mutation</a:t>
            </a:r>
          </a:p>
        </p:txBody>
      </p:sp>
      <p:sp>
        <p:nvSpPr>
          <p:cNvPr id="110" name="Rounded Rectangle 109"/>
          <p:cNvSpPr/>
          <p:nvPr/>
        </p:nvSpPr>
        <p:spPr>
          <a:xfrm>
            <a:off x="10224727" y="3134054"/>
            <a:ext cx="1842720" cy="815709"/>
          </a:xfrm>
          <a:prstGeom prst="roundRect">
            <a:avLst>
              <a:gd name="adj" fmla="val 13614"/>
            </a:avLst>
          </a:prstGeom>
          <a:solidFill>
            <a:srgbClr val="D7DCDF"/>
          </a:solidFill>
          <a:ln>
            <a:noFill/>
          </a:ln>
        </p:spPr>
        <p:txBody>
          <a:bodyPr wrap="square" lIns="45720" rIns="45720" anchor="ctr" anchorCtr="0">
            <a:spAutoFit/>
          </a:bodyPr>
          <a:lstStyle/>
          <a:p>
            <a:pPr algn="ctr" defTabSz="914377">
              <a:lnSpc>
                <a:spcPct val="80000"/>
              </a:lnSpc>
              <a:defRPr/>
            </a:pPr>
            <a:r>
              <a:rPr lang="en-US" b="1">
                <a:solidFill>
                  <a:srgbClr val="8E1400"/>
                </a:solidFill>
                <a:latin typeface="Arial"/>
                <a:cs typeface="Calibri"/>
              </a:rPr>
              <a:t>Mutation only in affected area</a:t>
            </a:r>
            <a:endParaRPr lang="en-US" b="1">
              <a:solidFill>
                <a:srgbClr val="8E1400"/>
              </a:solidFill>
              <a:latin typeface="Arial"/>
            </a:endParaRPr>
          </a:p>
        </p:txBody>
      </p:sp>
      <p:grpSp>
        <p:nvGrpSpPr>
          <p:cNvPr id="111" name="Group 110"/>
          <p:cNvGrpSpPr/>
          <p:nvPr/>
        </p:nvGrpSpPr>
        <p:grpSpPr>
          <a:xfrm>
            <a:off x="6939307" y="1199108"/>
            <a:ext cx="690280" cy="652619"/>
            <a:chOff x="6595499" y="824302"/>
            <a:chExt cx="1839533" cy="1839533"/>
          </a:xfrm>
          <a:solidFill>
            <a:schemeClr val="accent1"/>
          </a:solidFill>
        </p:grpSpPr>
        <p:grpSp>
          <p:nvGrpSpPr>
            <p:cNvPr id="236" name="Group 235"/>
            <p:cNvGrpSpPr/>
            <p:nvPr/>
          </p:nvGrpSpPr>
          <p:grpSpPr>
            <a:xfrm>
              <a:off x="6595499" y="824302"/>
              <a:ext cx="1839533" cy="1839533"/>
              <a:chOff x="7694142" y="1135483"/>
              <a:chExt cx="1839533" cy="1839533"/>
            </a:xfrm>
            <a:grpFill/>
          </p:grpSpPr>
          <p:sp>
            <p:nvSpPr>
              <p:cNvPr id="238" name="Oval 237"/>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39" name="Oval 238"/>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237" name="Oval 236"/>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112" name="Group 111"/>
          <p:cNvGrpSpPr/>
          <p:nvPr/>
        </p:nvGrpSpPr>
        <p:grpSpPr>
          <a:xfrm rot="1800000">
            <a:off x="7733419" y="1161810"/>
            <a:ext cx="95501" cy="694815"/>
            <a:chOff x="5494868" y="511569"/>
            <a:chExt cx="564133" cy="4166035"/>
          </a:xfrm>
          <a:solidFill>
            <a:schemeClr val="accent1"/>
          </a:solidFill>
        </p:grpSpPr>
        <p:sp>
          <p:nvSpPr>
            <p:cNvPr id="233" name="Triangle 14"/>
            <p:cNvSpPr/>
            <p:nvPr/>
          </p:nvSpPr>
          <p:spPr>
            <a:xfrm flipV="1">
              <a:off x="5711529" y="2005033"/>
              <a:ext cx="347472" cy="2672571"/>
            </a:xfrm>
            <a:custGeom>
              <a:avLst/>
              <a:gdLst>
                <a:gd name="connsiteX0" fmla="*/ 0 w 127291"/>
                <a:gd name="connsiteY0" fmla="*/ 3055100 h 3055100"/>
                <a:gd name="connsiteX1" fmla="*/ 63646 w 127291"/>
                <a:gd name="connsiteY1" fmla="*/ 0 h 3055100"/>
                <a:gd name="connsiteX2" fmla="*/ 127291 w 127291"/>
                <a:gd name="connsiteY2" fmla="*/ 3055100 h 3055100"/>
                <a:gd name="connsiteX3" fmla="*/ 0 w 127291"/>
                <a:gd name="connsiteY3" fmla="*/ 3055100 h 3055100"/>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2578 w 521150"/>
                <a:gd name="connsiteY0" fmla="*/ 2958502 h 2958502"/>
                <a:gd name="connsiteX1" fmla="*/ 85116 w 521150"/>
                <a:gd name="connsiteY1" fmla="*/ 1801853 h 2958502"/>
                <a:gd name="connsiteX2" fmla="*/ 521150 w 521150"/>
                <a:gd name="connsiteY2" fmla="*/ 17133 h 2958502"/>
                <a:gd name="connsiteX3" fmla="*/ 129869 w 521150"/>
                <a:gd name="connsiteY3" fmla="*/ 2958502 h 2958502"/>
                <a:gd name="connsiteX4" fmla="*/ 2578 w 521150"/>
                <a:gd name="connsiteY4" fmla="*/ 2958502 h 2958502"/>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36427 w 555627"/>
                <a:gd name="connsiteY0" fmla="*/ 2941370 h 2941370"/>
                <a:gd name="connsiteX1" fmla="*/ 41627 w 555627"/>
                <a:gd name="connsiteY1" fmla="*/ 1748327 h 2941370"/>
                <a:gd name="connsiteX2" fmla="*/ 554999 w 555627"/>
                <a:gd name="connsiteY2" fmla="*/ 1 h 2941370"/>
                <a:gd name="connsiteX3" fmla="*/ 214499 w 555627"/>
                <a:gd name="connsiteY3" fmla="*/ 1789271 h 2941370"/>
                <a:gd name="connsiteX4" fmla="*/ 163718 w 555627"/>
                <a:gd name="connsiteY4" fmla="*/ 2941370 h 2941370"/>
                <a:gd name="connsiteX5" fmla="*/ 36427 w 555627"/>
                <a:gd name="connsiteY5" fmla="*/ 2941370 h 2941370"/>
                <a:gd name="connsiteX0" fmla="*/ 20417 w 539617"/>
                <a:gd name="connsiteY0" fmla="*/ 2941370 h 2941370"/>
                <a:gd name="connsiteX1" fmla="*/ 25617 w 539617"/>
                <a:gd name="connsiteY1" fmla="*/ 1748327 h 2941370"/>
                <a:gd name="connsiteX2" fmla="*/ 538989 w 539617"/>
                <a:gd name="connsiteY2" fmla="*/ 1 h 2941370"/>
                <a:gd name="connsiteX3" fmla="*/ 198489 w 539617"/>
                <a:gd name="connsiteY3" fmla="*/ 1789271 h 2941370"/>
                <a:gd name="connsiteX4" fmla="*/ 147708 w 539617"/>
                <a:gd name="connsiteY4" fmla="*/ 2941370 h 2941370"/>
                <a:gd name="connsiteX5" fmla="*/ 20417 w 539617"/>
                <a:gd name="connsiteY5" fmla="*/ 2941370 h 2941370"/>
                <a:gd name="connsiteX0" fmla="*/ 26169 w 545369"/>
                <a:gd name="connsiteY0" fmla="*/ 2941370 h 2941370"/>
                <a:gd name="connsiteX1" fmla="*/ 31369 w 545369"/>
                <a:gd name="connsiteY1" fmla="*/ 1748327 h 2941370"/>
                <a:gd name="connsiteX2" fmla="*/ 544741 w 545369"/>
                <a:gd name="connsiteY2" fmla="*/ 1 h 2941370"/>
                <a:gd name="connsiteX3" fmla="*/ 204241 w 545369"/>
                <a:gd name="connsiteY3" fmla="*/ 1789271 h 2941370"/>
                <a:gd name="connsiteX4" fmla="*/ 153460 w 545369"/>
                <a:gd name="connsiteY4" fmla="*/ 2941370 h 2941370"/>
                <a:gd name="connsiteX5" fmla="*/ 26169 w 545369"/>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426 w 519626"/>
                <a:gd name="connsiteY0" fmla="*/ 2941370 h 2941370"/>
                <a:gd name="connsiteX1" fmla="*/ 5626 w 519626"/>
                <a:gd name="connsiteY1" fmla="*/ 1748327 h 2941370"/>
                <a:gd name="connsiteX2" fmla="*/ 518998 w 519626"/>
                <a:gd name="connsiteY2" fmla="*/ 1 h 2941370"/>
                <a:gd name="connsiteX3" fmla="*/ 178498 w 519626"/>
                <a:gd name="connsiteY3" fmla="*/ 1789271 h 2941370"/>
                <a:gd name="connsiteX4" fmla="*/ 127717 w 519626"/>
                <a:gd name="connsiteY4" fmla="*/ 2941370 h 2941370"/>
                <a:gd name="connsiteX5" fmla="*/ 426 w 519626"/>
                <a:gd name="connsiteY5" fmla="*/ 2941370 h 2941370"/>
                <a:gd name="connsiteX0" fmla="*/ 426 w 519022"/>
                <a:gd name="connsiteY0" fmla="*/ 2958997 h 2958997"/>
                <a:gd name="connsiteX1" fmla="*/ 5626 w 519022"/>
                <a:gd name="connsiteY1" fmla="*/ 1765954 h 2958997"/>
                <a:gd name="connsiteX2" fmla="*/ 160301 w 519022"/>
                <a:gd name="connsiteY2" fmla="*/ 942540 h 2958997"/>
                <a:gd name="connsiteX3" fmla="*/ 518998 w 519022"/>
                <a:gd name="connsiteY3" fmla="*/ 17628 h 2958997"/>
                <a:gd name="connsiteX4" fmla="*/ 178498 w 519022"/>
                <a:gd name="connsiteY4" fmla="*/ 1806898 h 2958997"/>
                <a:gd name="connsiteX5" fmla="*/ 127717 w 519022"/>
                <a:gd name="connsiteY5" fmla="*/ 2958997 h 2958997"/>
                <a:gd name="connsiteX6" fmla="*/ 426 w 519022"/>
                <a:gd name="connsiteY6" fmla="*/ 2958997 h 2958997"/>
                <a:gd name="connsiteX0" fmla="*/ 426 w 522730"/>
                <a:gd name="connsiteY0" fmla="*/ 2941380 h 2941380"/>
                <a:gd name="connsiteX1" fmla="*/ 5626 w 522730"/>
                <a:gd name="connsiteY1" fmla="*/ 1748337 h 2941380"/>
                <a:gd name="connsiteX2" fmla="*/ 160301 w 522730"/>
                <a:gd name="connsiteY2" fmla="*/ 924923 h 2941380"/>
                <a:gd name="connsiteX3" fmla="*/ 518998 w 522730"/>
                <a:gd name="connsiteY3" fmla="*/ 11 h 2941380"/>
                <a:gd name="connsiteX4" fmla="*/ 337722 w 522730"/>
                <a:gd name="connsiteY4" fmla="*/ 943120 h 2941380"/>
                <a:gd name="connsiteX5" fmla="*/ 178498 w 522730"/>
                <a:gd name="connsiteY5" fmla="*/ 1789281 h 2941380"/>
                <a:gd name="connsiteX6" fmla="*/ 127717 w 522730"/>
                <a:gd name="connsiteY6" fmla="*/ 2941380 h 2941380"/>
                <a:gd name="connsiteX7" fmla="*/ 426 w 522730"/>
                <a:gd name="connsiteY7" fmla="*/ 2941380 h 2941380"/>
                <a:gd name="connsiteX0" fmla="*/ 426 w 558434"/>
                <a:gd name="connsiteY0" fmla="*/ 2941380 h 2941380"/>
                <a:gd name="connsiteX1" fmla="*/ 5626 w 558434"/>
                <a:gd name="connsiteY1" fmla="*/ 1748337 h 2941380"/>
                <a:gd name="connsiteX2" fmla="*/ 160301 w 558434"/>
                <a:gd name="connsiteY2" fmla="*/ 924923 h 2941380"/>
                <a:gd name="connsiteX3" fmla="*/ 518998 w 558434"/>
                <a:gd name="connsiteY3" fmla="*/ 11 h 2941380"/>
                <a:gd name="connsiteX4" fmla="*/ 528791 w 558434"/>
                <a:gd name="connsiteY4" fmla="*/ 1047753 h 2941380"/>
                <a:gd name="connsiteX5" fmla="*/ 178498 w 558434"/>
                <a:gd name="connsiteY5" fmla="*/ 1789281 h 2941380"/>
                <a:gd name="connsiteX6" fmla="*/ 127717 w 558434"/>
                <a:gd name="connsiteY6" fmla="*/ 2941380 h 2941380"/>
                <a:gd name="connsiteX7" fmla="*/ 426 w 558434"/>
                <a:gd name="connsiteY7" fmla="*/ 2941380 h 2941380"/>
                <a:gd name="connsiteX0" fmla="*/ 30594 w 588602"/>
                <a:gd name="connsiteY0" fmla="*/ 2941379 h 2941379"/>
                <a:gd name="connsiteX1" fmla="*/ 35794 w 588602"/>
                <a:gd name="connsiteY1" fmla="*/ 1748336 h 2941379"/>
                <a:gd name="connsiteX2" fmla="*/ 472523 w 588602"/>
                <a:gd name="connsiteY2" fmla="*/ 1006809 h 2941379"/>
                <a:gd name="connsiteX3" fmla="*/ 549166 w 588602"/>
                <a:gd name="connsiteY3" fmla="*/ 10 h 2941379"/>
                <a:gd name="connsiteX4" fmla="*/ 558959 w 588602"/>
                <a:gd name="connsiteY4" fmla="*/ 1047752 h 2941379"/>
                <a:gd name="connsiteX5" fmla="*/ 208666 w 588602"/>
                <a:gd name="connsiteY5" fmla="*/ 1789280 h 2941379"/>
                <a:gd name="connsiteX6" fmla="*/ 157885 w 588602"/>
                <a:gd name="connsiteY6" fmla="*/ 2941379 h 2941379"/>
                <a:gd name="connsiteX7" fmla="*/ 30594 w 588602"/>
                <a:gd name="connsiteY7" fmla="*/ 2941379 h 2941379"/>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29428 w 587436"/>
                <a:gd name="connsiteY0" fmla="*/ 2941381 h 2941381"/>
                <a:gd name="connsiteX1" fmla="*/ 34628 w 587436"/>
                <a:gd name="connsiteY1" fmla="*/ 1748338 h 2941381"/>
                <a:gd name="connsiteX2" fmla="*/ 455482 w 587436"/>
                <a:gd name="connsiteY2" fmla="*/ 965536 h 2941381"/>
                <a:gd name="connsiteX3" fmla="*/ 548000 w 587436"/>
                <a:gd name="connsiteY3" fmla="*/ 12 h 2941381"/>
                <a:gd name="connsiteX4" fmla="*/ 557793 w 587436"/>
                <a:gd name="connsiteY4" fmla="*/ 1047754 h 2941381"/>
                <a:gd name="connsiteX5" fmla="*/ 207500 w 587436"/>
                <a:gd name="connsiteY5" fmla="*/ 1789282 h 2941381"/>
                <a:gd name="connsiteX6" fmla="*/ 156719 w 587436"/>
                <a:gd name="connsiteY6" fmla="*/ 2941381 h 2941381"/>
                <a:gd name="connsiteX7" fmla="*/ 29428 w 587436"/>
                <a:gd name="connsiteY7" fmla="*/ 2941381 h 2941381"/>
                <a:gd name="connsiteX0" fmla="*/ 29428 w 585324"/>
                <a:gd name="connsiteY0" fmla="*/ 2941381 h 2941381"/>
                <a:gd name="connsiteX1" fmla="*/ 34628 w 585324"/>
                <a:gd name="connsiteY1" fmla="*/ 1748338 h 2941381"/>
                <a:gd name="connsiteX2" fmla="*/ 455482 w 585324"/>
                <a:gd name="connsiteY2" fmla="*/ 965536 h 2941381"/>
                <a:gd name="connsiteX3" fmla="*/ 548000 w 585324"/>
                <a:gd name="connsiteY3" fmla="*/ 12 h 2941381"/>
                <a:gd name="connsiteX4" fmla="*/ 554618 w 585324"/>
                <a:gd name="connsiteY4" fmla="*/ 1003304 h 2941381"/>
                <a:gd name="connsiteX5" fmla="*/ 207500 w 585324"/>
                <a:gd name="connsiteY5" fmla="*/ 1789282 h 2941381"/>
                <a:gd name="connsiteX6" fmla="*/ 156719 w 585324"/>
                <a:gd name="connsiteY6" fmla="*/ 2941381 h 2941381"/>
                <a:gd name="connsiteX7" fmla="*/ 29428 w 585324"/>
                <a:gd name="connsiteY7" fmla="*/ 2941381 h 2941381"/>
                <a:gd name="connsiteX0" fmla="*/ 29428 w 585324"/>
                <a:gd name="connsiteY0" fmla="*/ 2941369 h 2941369"/>
                <a:gd name="connsiteX1" fmla="*/ 34628 w 585324"/>
                <a:gd name="connsiteY1" fmla="*/ 1748326 h 2941369"/>
                <a:gd name="connsiteX2" fmla="*/ 455482 w 585324"/>
                <a:gd name="connsiteY2" fmla="*/ 965524 h 2941369"/>
                <a:gd name="connsiteX3" fmla="*/ 548000 w 585324"/>
                <a:gd name="connsiteY3" fmla="*/ 0 h 2941369"/>
                <a:gd name="connsiteX4" fmla="*/ 554618 w 585324"/>
                <a:gd name="connsiteY4" fmla="*/ 1003292 h 2941369"/>
                <a:gd name="connsiteX5" fmla="*/ 207500 w 585324"/>
                <a:gd name="connsiteY5" fmla="*/ 1789270 h 2941369"/>
                <a:gd name="connsiteX6" fmla="*/ 156719 w 585324"/>
                <a:gd name="connsiteY6" fmla="*/ 2941369 h 2941369"/>
                <a:gd name="connsiteX7" fmla="*/ 29428 w 585324"/>
                <a:gd name="connsiteY7" fmla="*/ 2941369 h 2941369"/>
                <a:gd name="connsiteX0" fmla="*/ 29428 w 560087"/>
                <a:gd name="connsiteY0" fmla="*/ 2941369 h 2941369"/>
                <a:gd name="connsiteX1" fmla="*/ 34628 w 560087"/>
                <a:gd name="connsiteY1" fmla="*/ 1748326 h 2941369"/>
                <a:gd name="connsiteX2" fmla="*/ 455482 w 560087"/>
                <a:gd name="connsiteY2" fmla="*/ 965524 h 2941369"/>
                <a:gd name="connsiteX3" fmla="*/ 548000 w 560087"/>
                <a:gd name="connsiteY3" fmla="*/ 0 h 2941369"/>
                <a:gd name="connsiteX4" fmla="*/ 554618 w 560087"/>
                <a:gd name="connsiteY4" fmla="*/ 1003292 h 2941369"/>
                <a:gd name="connsiteX5" fmla="*/ 207500 w 560087"/>
                <a:gd name="connsiteY5" fmla="*/ 1789270 h 2941369"/>
                <a:gd name="connsiteX6" fmla="*/ 156719 w 560087"/>
                <a:gd name="connsiteY6" fmla="*/ 2941369 h 2941369"/>
                <a:gd name="connsiteX7" fmla="*/ 29428 w 560087"/>
                <a:gd name="connsiteY7" fmla="*/ 2941369 h 2941369"/>
                <a:gd name="connsiteX0" fmla="*/ 29428 w 560127"/>
                <a:gd name="connsiteY0" fmla="*/ 2846119 h 2846119"/>
                <a:gd name="connsiteX1" fmla="*/ 34628 w 560127"/>
                <a:gd name="connsiteY1" fmla="*/ 1653076 h 2846119"/>
                <a:gd name="connsiteX2" fmla="*/ 455482 w 560127"/>
                <a:gd name="connsiteY2" fmla="*/ 870274 h 2846119"/>
                <a:gd name="connsiteX3" fmla="*/ 551175 w 560127"/>
                <a:gd name="connsiteY3" fmla="*/ 0 h 2846119"/>
                <a:gd name="connsiteX4" fmla="*/ 554618 w 560127"/>
                <a:gd name="connsiteY4" fmla="*/ 908042 h 2846119"/>
                <a:gd name="connsiteX5" fmla="*/ 207500 w 560127"/>
                <a:gd name="connsiteY5" fmla="*/ 1694020 h 2846119"/>
                <a:gd name="connsiteX6" fmla="*/ 156719 w 560127"/>
                <a:gd name="connsiteY6" fmla="*/ 2846119 h 2846119"/>
                <a:gd name="connsiteX7" fmla="*/ 29428 w 560127"/>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898"/>
                <a:gd name="connsiteY0" fmla="*/ 2846119 h 2846119"/>
                <a:gd name="connsiteX1" fmla="*/ 34628 w 559898"/>
                <a:gd name="connsiteY1" fmla="*/ 1653076 h 2846119"/>
                <a:gd name="connsiteX2" fmla="*/ 455482 w 559898"/>
                <a:gd name="connsiteY2" fmla="*/ 870274 h 2846119"/>
                <a:gd name="connsiteX3" fmla="*/ 551175 w 559898"/>
                <a:gd name="connsiteY3" fmla="*/ 0 h 2846119"/>
                <a:gd name="connsiteX4" fmla="*/ 554618 w 559898"/>
                <a:gd name="connsiteY4" fmla="*/ 908042 h 2846119"/>
                <a:gd name="connsiteX5" fmla="*/ 207500 w 559898"/>
                <a:gd name="connsiteY5" fmla="*/ 1694020 h 2846119"/>
                <a:gd name="connsiteX6" fmla="*/ 156719 w 559898"/>
                <a:gd name="connsiteY6" fmla="*/ 2846119 h 2846119"/>
                <a:gd name="connsiteX7" fmla="*/ 29428 w 559898"/>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03818 w 551175"/>
                <a:gd name="connsiteY4" fmla="*/ 8699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74772 w 537478"/>
                <a:gd name="connsiteY6" fmla="*/ 2836594 h 2846119"/>
                <a:gd name="connsiteX7" fmla="*/ 15731 w 537478"/>
                <a:gd name="connsiteY7" fmla="*/ 2846119 h 2846119"/>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19471 w 539346"/>
                <a:gd name="connsiteY5" fmla="*/ 1662270 h 2836594"/>
                <a:gd name="connsiteX6" fmla="*/ 176640 w 539346"/>
                <a:gd name="connsiteY6" fmla="*/ 2836594 h 2836594"/>
                <a:gd name="connsiteX7" fmla="*/ 8074 w 539346"/>
                <a:gd name="connsiteY7" fmla="*/ 2836594 h 283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2836594">
                  <a:moveTo>
                    <a:pt x="8074" y="2836594"/>
                  </a:moveTo>
                  <a:cubicBezTo>
                    <a:pt x="80749" y="2462607"/>
                    <a:pt x="-49797" y="1980796"/>
                    <a:pt x="22799" y="1653076"/>
                  </a:cubicBezTo>
                  <a:cubicBezTo>
                    <a:pt x="95395" y="1325356"/>
                    <a:pt x="357562" y="1145787"/>
                    <a:pt x="443653" y="870274"/>
                  </a:cubicBezTo>
                  <a:cubicBezTo>
                    <a:pt x="529744" y="594761"/>
                    <a:pt x="160526" y="343042"/>
                    <a:pt x="539346" y="0"/>
                  </a:cubicBezTo>
                  <a:cubicBezTo>
                    <a:pt x="206966" y="349108"/>
                    <a:pt x="548739" y="571730"/>
                    <a:pt x="491989" y="869942"/>
                  </a:cubicBezTo>
                  <a:cubicBezTo>
                    <a:pt x="435239" y="1168154"/>
                    <a:pt x="154472" y="1329227"/>
                    <a:pt x="119471" y="1662270"/>
                  </a:cubicBezTo>
                  <a:cubicBezTo>
                    <a:pt x="52720" y="2106438"/>
                    <a:pt x="244419" y="2473128"/>
                    <a:pt x="176640" y="2836594"/>
                  </a:cubicBezTo>
                  <a:lnTo>
                    <a:pt x="8074" y="2836594"/>
                  </a:lnTo>
                  <a:close/>
                </a:path>
              </a:pathLst>
            </a:custGeom>
            <a:grpFill/>
            <a:ln w="12700" cap="rnd">
              <a:solidFill>
                <a:srgbClr val="00385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34" name="Rounded Rectangle 19"/>
            <p:cNvSpPr/>
            <p:nvPr/>
          </p:nvSpPr>
          <p:spPr>
            <a:xfrm>
              <a:off x="5625094" y="1285923"/>
              <a:ext cx="292607" cy="768780"/>
            </a:xfrm>
            <a:custGeom>
              <a:avLst/>
              <a:gdLst>
                <a:gd name="connsiteX0" fmla="*/ 0 w 391488"/>
                <a:gd name="connsiteY0" fmla="*/ 65249 h 857774"/>
                <a:gd name="connsiteX1" fmla="*/ 65249 w 391488"/>
                <a:gd name="connsiteY1" fmla="*/ 0 h 857774"/>
                <a:gd name="connsiteX2" fmla="*/ 326239 w 391488"/>
                <a:gd name="connsiteY2" fmla="*/ 0 h 857774"/>
                <a:gd name="connsiteX3" fmla="*/ 391488 w 391488"/>
                <a:gd name="connsiteY3" fmla="*/ 65249 h 857774"/>
                <a:gd name="connsiteX4" fmla="*/ 391488 w 391488"/>
                <a:gd name="connsiteY4" fmla="*/ 792525 h 857774"/>
                <a:gd name="connsiteX5" fmla="*/ 326239 w 391488"/>
                <a:gd name="connsiteY5" fmla="*/ 857774 h 857774"/>
                <a:gd name="connsiteX6" fmla="*/ 65249 w 391488"/>
                <a:gd name="connsiteY6" fmla="*/ 857774 h 857774"/>
                <a:gd name="connsiteX7" fmla="*/ 0 w 391488"/>
                <a:gd name="connsiteY7" fmla="*/ 792525 h 857774"/>
                <a:gd name="connsiteX8" fmla="*/ 0 w 391488"/>
                <a:gd name="connsiteY8" fmla="*/ 65249 h 857774"/>
                <a:gd name="connsiteX0" fmla="*/ 0 w 391488"/>
                <a:gd name="connsiteY0" fmla="*/ 65249 h 866240"/>
                <a:gd name="connsiteX1" fmla="*/ 65249 w 391488"/>
                <a:gd name="connsiteY1" fmla="*/ 0 h 866240"/>
                <a:gd name="connsiteX2" fmla="*/ 326239 w 391488"/>
                <a:gd name="connsiteY2" fmla="*/ 0 h 866240"/>
                <a:gd name="connsiteX3" fmla="*/ 391488 w 391488"/>
                <a:gd name="connsiteY3" fmla="*/ 65249 h 866240"/>
                <a:gd name="connsiteX4" fmla="*/ 391488 w 391488"/>
                <a:gd name="connsiteY4" fmla="*/ 792525 h 866240"/>
                <a:gd name="connsiteX5" fmla="*/ 326239 w 391488"/>
                <a:gd name="connsiteY5" fmla="*/ 857774 h 866240"/>
                <a:gd name="connsiteX6" fmla="*/ 65249 w 391488"/>
                <a:gd name="connsiteY6" fmla="*/ 857774 h 866240"/>
                <a:gd name="connsiteX7" fmla="*/ 0 w 391488"/>
                <a:gd name="connsiteY7" fmla="*/ 792525 h 866240"/>
                <a:gd name="connsiteX8" fmla="*/ 0 w 391488"/>
                <a:gd name="connsiteY8" fmla="*/ 65249 h 866240"/>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3747"/>
                <a:gd name="connsiteX1" fmla="*/ 65249 w 391488"/>
                <a:gd name="connsiteY1" fmla="*/ 0 h 873747"/>
                <a:gd name="connsiteX2" fmla="*/ 326239 w 391488"/>
                <a:gd name="connsiteY2" fmla="*/ 0 h 873747"/>
                <a:gd name="connsiteX3" fmla="*/ 391488 w 391488"/>
                <a:gd name="connsiteY3" fmla="*/ 65249 h 873747"/>
                <a:gd name="connsiteX4" fmla="*/ 391488 w 391488"/>
                <a:gd name="connsiteY4" fmla="*/ 792525 h 873747"/>
                <a:gd name="connsiteX5" fmla="*/ 329414 w 391488"/>
                <a:gd name="connsiteY5" fmla="*/ 860949 h 873747"/>
                <a:gd name="connsiteX6" fmla="*/ 65249 w 391488"/>
                <a:gd name="connsiteY6" fmla="*/ 857774 h 873747"/>
                <a:gd name="connsiteX7" fmla="*/ 0 w 391488"/>
                <a:gd name="connsiteY7" fmla="*/ 792525 h 873747"/>
                <a:gd name="connsiteX8" fmla="*/ 0 w 391488"/>
                <a:gd name="connsiteY8" fmla="*/ 65249 h 873747"/>
                <a:gd name="connsiteX0" fmla="*/ 0 w 391488"/>
                <a:gd name="connsiteY0" fmla="*/ 65249 h 875236"/>
                <a:gd name="connsiteX1" fmla="*/ 65249 w 391488"/>
                <a:gd name="connsiteY1" fmla="*/ 0 h 875236"/>
                <a:gd name="connsiteX2" fmla="*/ 326239 w 391488"/>
                <a:gd name="connsiteY2" fmla="*/ 0 h 875236"/>
                <a:gd name="connsiteX3" fmla="*/ 391488 w 391488"/>
                <a:gd name="connsiteY3" fmla="*/ 65249 h 875236"/>
                <a:gd name="connsiteX4" fmla="*/ 391488 w 391488"/>
                <a:gd name="connsiteY4" fmla="*/ 792525 h 875236"/>
                <a:gd name="connsiteX5" fmla="*/ 329414 w 391488"/>
                <a:gd name="connsiteY5" fmla="*/ 860949 h 875236"/>
                <a:gd name="connsiteX6" fmla="*/ 71599 w 391488"/>
                <a:gd name="connsiteY6" fmla="*/ 860949 h 875236"/>
                <a:gd name="connsiteX7" fmla="*/ 0 w 391488"/>
                <a:gd name="connsiteY7" fmla="*/ 792525 h 875236"/>
                <a:gd name="connsiteX8" fmla="*/ 0 w 391488"/>
                <a:gd name="connsiteY8" fmla="*/ 65249 h 87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88" h="875236">
                  <a:moveTo>
                    <a:pt x="0" y="65249"/>
                  </a:moveTo>
                  <a:cubicBezTo>
                    <a:pt x="0" y="29213"/>
                    <a:pt x="29213" y="0"/>
                    <a:pt x="65249" y="0"/>
                  </a:cubicBezTo>
                  <a:lnTo>
                    <a:pt x="326239" y="0"/>
                  </a:lnTo>
                  <a:cubicBezTo>
                    <a:pt x="362275" y="0"/>
                    <a:pt x="391488" y="29213"/>
                    <a:pt x="391488" y="65249"/>
                  </a:cubicBezTo>
                  <a:lnTo>
                    <a:pt x="391488" y="792525"/>
                  </a:lnTo>
                  <a:cubicBezTo>
                    <a:pt x="391488" y="828561"/>
                    <a:pt x="365450" y="845074"/>
                    <a:pt x="329414" y="860949"/>
                  </a:cubicBezTo>
                  <a:cubicBezTo>
                    <a:pt x="280517" y="879999"/>
                    <a:pt x="130021" y="879999"/>
                    <a:pt x="71599" y="860949"/>
                  </a:cubicBezTo>
                  <a:cubicBezTo>
                    <a:pt x="29213" y="848249"/>
                    <a:pt x="0" y="828561"/>
                    <a:pt x="0" y="792525"/>
                  </a:cubicBezTo>
                  <a:lnTo>
                    <a:pt x="0" y="65249"/>
                  </a:lnTo>
                  <a:close/>
                </a:path>
              </a:pathLst>
            </a:custGeom>
            <a:grp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35" name="Oval 9"/>
            <p:cNvSpPr/>
            <p:nvPr/>
          </p:nvSpPr>
          <p:spPr>
            <a:xfrm>
              <a:off x="5494868" y="511569"/>
              <a:ext cx="553056" cy="896910"/>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5 w 1447805"/>
                <a:gd name="connsiteY0" fmla="*/ 1221049 h 1944949"/>
                <a:gd name="connsiteX1" fmla="*/ 715027 w 1447805"/>
                <a:gd name="connsiteY1" fmla="*/ 0 h 1944949"/>
                <a:gd name="connsiteX2" fmla="*/ 1447805 w 1447805"/>
                <a:gd name="connsiteY2" fmla="*/ 1221049 h 1944949"/>
                <a:gd name="connsiteX3" fmla="*/ 723905 w 1447805"/>
                <a:gd name="connsiteY3" fmla="*/ 1944949 h 1944949"/>
                <a:gd name="connsiteX4" fmla="*/ 5 w 1447805"/>
                <a:gd name="connsiteY4" fmla="*/ 1221049 h 1944949"/>
                <a:gd name="connsiteX0" fmla="*/ 1 w 1447801"/>
                <a:gd name="connsiteY0" fmla="*/ 2478482 h 3202382"/>
                <a:gd name="connsiteX1" fmla="*/ 724167 w 1447801"/>
                <a:gd name="connsiteY1" fmla="*/ 0 h 3202382"/>
                <a:gd name="connsiteX2" fmla="*/ 1447801 w 1447801"/>
                <a:gd name="connsiteY2" fmla="*/ 2478482 h 3202382"/>
                <a:gd name="connsiteX3" fmla="*/ 723901 w 1447801"/>
                <a:gd name="connsiteY3" fmla="*/ 3202382 h 3202382"/>
                <a:gd name="connsiteX4" fmla="*/ 1 w 1447801"/>
                <a:gd name="connsiteY4" fmla="*/ 2478482 h 3202382"/>
                <a:gd name="connsiteX0" fmla="*/ 1 w 1447984"/>
                <a:gd name="connsiteY0" fmla="*/ 2478482 h 3202382"/>
                <a:gd name="connsiteX1" fmla="*/ 724167 w 1447984"/>
                <a:gd name="connsiteY1" fmla="*/ 0 h 3202382"/>
                <a:gd name="connsiteX2" fmla="*/ 1447801 w 1447984"/>
                <a:gd name="connsiteY2" fmla="*/ 2478482 h 3202382"/>
                <a:gd name="connsiteX3" fmla="*/ 723901 w 1447984"/>
                <a:gd name="connsiteY3" fmla="*/ 3202382 h 3202382"/>
                <a:gd name="connsiteX4" fmla="*/ 1 w 1447984"/>
                <a:gd name="connsiteY4" fmla="*/ 2478482 h 3202382"/>
                <a:gd name="connsiteX0" fmla="*/ 1 w 1447926"/>
                <a:gd name="connsiteY0" fmla="*/ 2478505 h 3202639"/>
                <a:gd name="connsiteX1" fmla="*/ 724167 w 1447926"/>
                <a:gd name="connsiteY1" fmla="*/ 23 h 3202639"/>
                <a:gd name="connsiteX2" fmla="*/ 1447801 w 1447926"/>
                <a:gd name="connsiteY2" fmla="*/ 2430143 h 3202639"/>
                <a:gd name="connsiteX3" fmla="*/ 723901 w 1447926"/>
                <a:gd name="connsiteY3" fmla="*/ 3202405 h 3202639"/>
                <a:gd name="connsiteX4" fmla="*/ 1 w 1447926"/>
                <a:gd name="connsiteY4" fmla="*/ 2478505 h 3202639"/>
                <a:gd name="connsiteX0" fmla="*/ 1 w 1447926"/>
                <a:gd name="connsiteY0" fmla="*/ 2478507 h 3202643"/>
                <a:gd name="connsiteX1" fmla="*/ 724167 w 1447926"/>
                <a:gd name="connsiteY1" fmla="*/ 25 h 3202643"/>
                <a:gd name="connsiteX2" fmla="*/ 1447801 w 1447926"/>
                <a:gd name="connsiteY2" fmla="*/ 2430145 h 3202643"/>
                <a:gd name="connsiteX3" fmla="*/ 723901 w 1447926"/>
                <a:gd name="connsiteY3" fmla="*/ 3202407 h 3202643"/>
                <a:gd name="connsiteX4" fmla="*/ 1 w 1447926"/>
                <a:gd name="connsiteY4" fmla="*/ 2478507 h 3202643"/>
                <a:gd name="connsiteX0" fmla="*/ 1 w 1447926"/>
                <a:gd name="connsiteY0" fmla="*/ 2478703 h 3202837"/>
                <a:gd name="connsiteX1" fmla="*/ 724167 w 1447926"/>
                <a:gd name="connsiteY1" fmla="*/ 221 h 3202837"/>
                <a:gd name="connsiteX2" fmla="*/ 1447801 w 1447926"/>
                <a:gd name="connsiteY2" fmla="*/ 2430341 h 3202837"/>
                <a:gd name="connsiteX3" fmla="*/ 723901 w 1447926"/>
                <a:gd name="connsiteY3" fmla="*/ 3202603 h 3202837"/>
                <a:gd name="connsiteX4" fmla="*/ 1 w 1447926"/>
                <a:gd name="connsiteY4" fmla="*/ 2478703 h 3202837"/>
                <a:gd name="connsiteX0" fmla="*/ 4 w 1447932"/>
                <a:gd name="connsiteY0" fmla="*/ 2478699 h 2962629"/>
                <a:gd name="connsiteX1" fmla="*/ 724170 w 1447932"/>
                <a:gd name="connsiteY1" fmla="*/ 217 h 2962629"/>
                <a:gd name="connsiteX2" fmla="*/ 1447804 w 1447932"/>
                <a:gd name="connsiteY2" fmla="*/ 2430337 h 2962629"/>
                <a:gd name="connsiteX3" fmla="*/ 733048 w 1447932"/>
                <a:gd name="connsiteY3" fmla="*/ 2960784 h 2962629"/>
                <a:gd name="connsiteX4" fmla="*/ 4 w 1447932"/>
                <a:gd name="connsiteY4" fmla="*/ 2478699 h 2962629"/>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043" h="3074106">
                  <a:moveTo>
                    <a:pt x="243" y="2478701"/>
                  </a:moveTo>
                  <a:cubicBezTo>
                    <a:pt x="-10381" y="1966465"/>
                    <a:pt x="327661" y="-23962"/>
                    <a:pt x="724409" y="219"/>
                  </a:cubicBezTo>
                  <a:cubicBezTo>
                    <a:pt x="1121157" y="24400"/>
                    <a:pt x="1438899" y="1756484"/>
                    <a:pt x="1448043" y="2430339"/>
                  </a:cubicBezTo>
                  <a:cubicBezTo>
                    <a:pt x="1448043" y="2975228"/>
                    <a:pt x="974587" y="3065573"/>
                    <a:pt x="733287" y="3073633"/>
                  </a:cubicBezTo>
                  <a:cubicBezTo>
                    <a:pt x="491987" y="3081693"/>
                    <a:pt x="10867" y="2990937"/>
                    <a:pt x="243" y="2478701"/>
                  </a:cubicBezTo>
                  <a:close/>
                </a:path>
              </a:pathLst>
            </a:custGeom>
            <a:grp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113" name="Rectangle 112"/>
          <p:cNvSpPr/>
          <p:nvPr/>
        </p:nvSpPr>
        <p:spPr>
          <a:xfrm>
            <a:off x="8570969" y="2068991"/>
            <a:ext cx="947695" cy="338554"/>
          </a:xfrm>
          <a:prstGeom prst="rect">
            <a:avLst/>
          </a:prstGeom>
        </p:spPr>
        <p:txBody>
          <a:bodyPr wrap="none">
            <a:spAutoFit/>
          </a:bodyPr>
          <a:lstStyle/>
          <a:p>
            <a:pPr algn="ctr" defTabSz="914377">
              <a:defRPr/>
            </a:pPr>
            <a:r>
              <a:rPr lang="en-US" sz="1600" b="1">
                <a:solidFill>
                  <a:srgbClr val="FFFFFF"/>
                </a:solidFill>
                <a:latin typeface="Arial"/>
                <a:cs typeface="Calibri"/>
              </a:rPr>
              <a:t>Embryo</a:t>
            </a:r>
            <a:endParaRPr lang="en-US" sz="1600" b="1">
              <a:solidFill>
                <a:srgbClr val="FFFFFF"/>
              </a:solidFill>
              <a:latin typeface="Arial"/>
            </a:endParaRPr>
          </a:p>
        </p:txBody>
      </p:sp>
      <p:sp>
        <p:nvSpPr>
          <p:cNvPr id="114" name="Rectangle 113"/>
          <p:cNvSpPr/>
          <p:nvPr/>
        </p:nvSpPr>
        <p:spPr>
          <a:xfrm>
            <a:off x="6567504" y="1840703"/>
            <a:ext cx="1883849" cy="338554"/>
          </a:xfrm>
          <a:prstGeom prst="rect">
            <a:avLst/>
          </a:prstGeom>
        </p:spPr>
        <p:txBody>
          <a:bodyPr wrap="none">
            <a:spAutoFit/>
          </a:bodyPr>
          <a:lstStyle/>
          <a:p>
            <a:pPr algn="ctr" defTabSz="914377">
              <a:defRPr/>
            </a:pPr>
            <a:r>
              <a:rPr lang="en-US" sz="1600" b="1">
                <a:solidFill>
                  <a:srgbClr val="FFFFFF"/>
                </a:solidFill>
                <a:latin typeface="Arial"/>
                <a:cs typeface="Calibri"/>
              </a:rPr>
              <a:t>Parental gametes</a:t>
            </a:r>
            <a:endParaRPr lang="en-US" sz="1600" b="1">
              <a:solidFill>
                <a:srgbClr val="FFFFFF"/>
              </a:solidFill>
              <a:latin typeface="Arial"/>
            </a:endParaRPr>
          </a:p>
        </p:txBody>
      </p:sp>
      <p:sp>
        <p:nvSpPr>
          <p:cNvPr id="123" name="Rectangle 122"/>
          <p:cNvSpPr/>
          <p:nvPr/>
        </p:nvSpPr>
        <p:spPr>
          <a:xfrm>
            <a:off x="9307737" y="5217635"/>
            <a:ext cx="1143262" cy="338554"/>
          </a:xfrm>
          <a:prstGeom prst="rect">
            <a:avLst/>
          </a:prstGeom>
        </p:spPr>
        <p:txBody>
          <a:bodyPr wrap="none">
            <a:spAutoFit/>
          </a:bodyPr>
          <a:lstStyle/>
          <a:p>
            <a:pPr algn="ctr" defTabSz="914377">
              <a:defRPr/>
            </a:pPr>
            <a:r>
              <a:rPr lang="en-US" sz="1600" b="1">
                <a:solidFill>
                  <a:srgbClr val="FFFFFF"/>
                </a:solidFill>
                <a:latin typeface="Arial"/>
                <a:cs typeface="Calibri"/>
              </a:rPr>
              <a:t>Organism</a:t>
            </a:r>
            <a:endParaRPr lang="en-US" sz="1600" b="1">
              <a:solidFill>
                <a:srgbClr val="FFFFFF"/>
              </a:solidFill>
              <a:latin typeface="Arial"/>
            </a:endParaRPr>
          </a:p>
        </p:txBody>
      </p:sp>
      <p:sp>
        <p:nvSpPr>
          <p:cNvPr id="124" name="Rectangle 123"/>
          <p:cNvSpPr/>
          <p:nvPr/>
        </p:nvSpPr>
        <p:spPr>
          <a:xfrm>
            <a:off x="7415564" y="5338582"/>
            <a:ext cx="1999265" cy="338554"/>
          </a:xfrm>
          <a:prstGeom prst="rect">
            <a:avLst/>
          </a:prstGeom>
        </p:spPr>
        <p:txBody>
          <a:bodyPr wrap="none">
            <a:spAutoFit/>
          </a:bodyPr>
          <a:lstStyle/>
          <a:p>
            <a:pPr algn="ctr" defTabSz="914377">
              <a:defRPr/>
            </a:pPr>
            <a:r>
              <a:rPr lang="en-US" sz="1600" b="1">
                <a:solidFill>
                  <a:srgbClr val="FFFFFF"/>
                </a:solidFill>
                <a:latin typeface="Arial"/>
                <a:cs typeface="Calibri"/>
              </a:rPr>
              <a:t>Offspring gametes</a:t>
            </a:r>
            <a:endParaRPr lang="en-US" sz="1600" b="1">
              <a:solidFill>
                <a:srgbClr val="FFFFFF"/>
              </a:solidFill>
              <a:latin typeface="Arial"/>
            </a:endParaRPr>
          </a:p>
        </p:txBody>
      </p:sp>
      <p:sp>
        <p:nvSpPr>
          <p:cNvPr id="138" name="Rectangle 137"/>
          <p:cNvSpPr/>
          <p:nvPr/>
        </p:nvSpPr>
        <p:spPr>
          <a:xfrm>
            <a:off x="6010527" y="4657939"/>
            <a:ext cx="1915047" cy="535531"/>
          </a:xfrm>
          <a:prstGeom prst="rect">
            <a:avLst/>
          </a:prstGeom>
        </p:spPr>
        <p:txBody>
          <a:bodyPr wrap="square">
            <a:spAutoFit/>
          </a:bodyPr>
          <a:lstStyle/>
          <a:p>
            <a:pPr algn="ctr" defTabSz="914377">
              <a:lnSpc>
                <a:spcPct val="80000"/>
              </a:lnSpc>
              <a:defRPr/>
            </a:pPr>
            <a:r>
              <a:rPr lang="en-US" b="1">
                <a:solidFill>
                  <a:srgbClr val="12AD2B"/>
                </a:solidFill>
                <a:latin typeface="Arial"/>
                <a:cs typeface="Calibri"/>
              </a:rPr>
              <a:t>No gametes carry mutation</a:t>
            </a:r>
            <a:endParaRPr lang="en-US" b="1">
              <a:solidFill>
                <a:srgbClr val="12AD2B"/>
              </a:solidFill>
              <a:latin typeface="Arial"/>
            </a:endParaRPr>
          </a:p>
        </p:txBody>
      </p:sp>
      <p:sp>
        <p:nvSpPr>
          <p:cNvPr id="139" name="U-Turn Arrow 138"/>
          <p:cNvSpPr/>
          <p:nvPr/>
        </p:nvSpPr>
        <p:spPr>
          <a:xfrm rot="5400000">
            <a:off x="1107484" y="1666534"/>
            <a:ext cx="4030349" cy="3398119"/>
          </a:xfrm>
          <a:prstGeom prst="uturnArrow">
            <a:avLst>
              <a:gd name="adj1" fmla="val 12678"/>
              <a:gd name="adj2" fmla="val 14090"/>
              <a:gd name="adj3" fmla="val 22433"/>
              <a:gd name="adj4" fmla="val 45389"/>
              <a:gd name="adj5" fmla="val 67822"/>
            </a:avLst>
          </a:prstGeom>
          <a:gradFill>
            <a:gsLst>
              <a:gs pos="100000">
                <a:srgbClr val="F4FAFD">
                  <a:alpha val="0"/>
                </a:srgbClr>
              </a:gs>
              <a:gs pos="80000">
                <a:srgbClr val="F0F6F9"/>
              </a:gs>
              <a:gs pos="0">
                <a:srgbClr val="D7DCD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a:endParaRPr>
          </a:p>
        </p:txBody>
      </p:sp>
      <p:sp>
        <p:nvSpPr>
          <p:cNvPr id="141" name="Rectangle 140"/>
          <p:cNvSpPr/>
          <p:nvPr/>
        </p:nvSpPr>
        <p:spPr>
          <a:xfrm>
            <a:off x="3252943" y="2087846"/>
            <a:ext cx="947695" cy="338554"/>
          </a:xfrm>
          <a:prstGeom prst="rect">
            <a:avLst/>
          </a:prstGeom>
        </p:spPr>
        <p:txBody>
          <a:bodyPr wrap="none">
            <a:spAutoFit/>
          </a:bodyPr>
          <a:lstStyle/>
          <a:p>
            <a:pPr algn="ctr" defTabSz="914377">
              <a:defRPr/>
            </a:pPr>
            <a:r>
              <a:rPr lang="en-US" sz="1600" b="1">
                <a:solidFill>
                  <a:srgbClr val="FFFFFF"/>
                </a:solidFill>
                <a:latin typeface="Arial"/>
                <a:cs typeface="Calibri"/>
              </a:rPr>
              <a:t>Embryo</a:t>
            </a:r>
            <a:endParaRPr lang="en-US" sz="1600" b="1">
              <a:solidFill>
                <a:srgbClr val="FFFFFF"/>
              </a:solidFill>
              <a:latin typeface="Arial"/>
            </a:endParaRPr>
          </a:p>
        </p:txBody>
      </p:sp>
      <p:sp>
        <p:nvSpPr>
          <p:cNvPr id="147" name="Rectangle 146"/>
          <p:cNvSpPr/>
          <p:nvPr/>
        </p:nvSpPr>
        <p:spPr>
          <a:xfrm>
            <a:off x="1249480" y="1859558"/>
            <a:ext cx="1883849" cy="338554"/>
          </a:xfrm>
          <a:prstGeom prst="rect">
            <a:avLst/>
          </a:prstGeom>
        </p:spPr>
        <p:txBody>
          <a:bodyPr wrap="none">
            <a:spAutoFit/>
          </a:bodyPr>
          <a:lstStyle/>
          <a:p>
            <a:pPr algn="ctr" defTabSz="914377">
              <a:defRPr/>
            </a:pPr>
            <a:r>
              <a:rPr lang="en-US" sz="1600" b="1">
                <a:solidFill>
                  <a:srgbClr val="FFFFFF"/>
                </a:solidFill>
                <a:latin typeface="Arial"/>
                <a:cs typeface="Calibri"/>
              </a:rPr>
              <a:t>Parental gametes</a:t>
            </a:r>
            <a:endParaRPr lang="en-US" sz="1600" b="1">
              <a:solidFill>
                <a:srgbClr val="FFFFFF"/>
              </a:solidFill>
              <a:latin typeface="Arial"/>
            </a:endParaRPr>
          </a:p>
        </p:txBody>
      </p:sp>
      <p:pic>
        <p:nvPicPr>
          <p:cNvPr id="148" name="Picture 147"/>
          <p:cNvPicPr>
            <a:picLocks noChangeAspect="1"/>
          </p:cNvPicPr>
          <p:nvPr/>
        </p:nvPicPr>
        <p:blipFill>
          <a:blip r:embed="rId3">
            <a:duotone>
              <a:schemeClr val="accent3">
                <a:shade val="45000"/>
                <a:satMod val="135000"/>
              </a:schemeClr>
              <a:prstClr val="white"/>
            </a:duotone>
          </a:blip>
          <a:stretch>
            <a:fillRect/>
          </a:stretch>
        </p:blipFill>
        <p:spPr>
          <a:xfrm>
            <a:off x="3026597" y="1160063"/>
            <a:ext cx="1158915" cy="923544"/>
          </a:xfrm>
          <a:prstGeom prst="rect">
            <a:avLst/>
          </a:prstGeom>
        </p:spPr>
      </p:pic>
      <p:sp>
        <p:nvSpPr>
          <p:cNvPr id="149" name="Rounded Rectangle 148"/>
          <p:cNvSpPr/>
          <p:nvPr/>
        </p:nvSpPr>
        <p:spPr>
          <a:xfrm>
            <a:off x="4913897" y="2918178"/>
            <a:ext cx="1597171" cy="1054453"/>
          </a:xfrm>
          <a:prstGeom prst="roundRect">
            <a:avLst>
              <a:gd name="adj" fmla="val 13614"/>
            </a:avLst>
          </a:prstGeom>
          <a:solidFill>
            <a:srgbClr val="D7DCDF"/>
          </a:solidFill>
          <a:ln>
            <a:noFill/>
          </a:ln>
        </p:spPr>
        <p:txBody>
          <a:bodyPr wrap="square" lIns="45720" rIns="45720" anchor="t">
            <a:spAutoFit/>
          </a:bodyPr>
          <a:lstStyle/>
          <a:p>
            <a:pPr algn="ctr" defTabSz="914377">
              <a:lnSpc>
                <a:spcPct val="80000"/>
              </a:lnSpc>
              <a:defRPr/>
            </a:pPr>
            <a:r>
              <a:rPr lang="en-US" b="1">
                <a:solidFill>
                  <a:srgbClr val="8E1400"/>
                </a:solidFill>
                <a:latin typeface="Arial"/>
                <a:cs typeface="Calibri"/>
              </a:rPr>
              <a:t>Entire organism carries mutation</a:t>
            </a:r>
            <a:endParaRPr lang="en-US" b="1">
              <a:solidFill>
                <a:srgbClr val="8E1400"/>
              </a:solidFill>
              <a:latin typeface="Arial"/>
            </a:endParaRPr>
          </a:p>
        </p:txBody>
      </p:sp>
      <p:sp>
        <p:nvSpPr>
          <p:cNvPr id="151" name="Rectangle 150"/>
          <p:cNvSpPr/>
          <p:nvPr/>
        </p:nvSpPr>
        <p:spPr>
          <a:xfrm>
            <a:off x="3989713" y="5236490"/>
            <a:ext cx="1143262" cy="338554"/>
          </a:xfrm>
          <a:prstGeom prst="rect">
            <a:avLst/>
          </a:prstGeom>
        </p:spPr>
        <p:txBody>
          <a:bodyPr wrap="none">
            <a:spAutoFit/>
          </a:bodyPr>
          <a:lstStyle/>
          <a:p>
            <a:pPr algn="ctr" defTabSz="914377">
              <a:defRPr/>
            </a:pPr>
            <a:r>
              <a:rPr lang="en-US" sz="1600" b="1">
                <a:solidFill>
                  <a:srgbClr val="FFFFFF"/>
                </a:solidFill>
                <a:latin typeface="Arial"/>
                <a:cs typeface="Calibri"/>
              </a:rPr>
              <a:t>Organism</a:t>
            </a:r>
            <a:endParaRPr lang="en-US" sz="1600" b="1">
              <a:solidFill>
                <a:srgbClr val="FFFFFF"/>
              </a:solidFill>
              <a:latin typeface="Arial"/>
            </a:endParaRPr>
          </a:p>
        </p:txBody>
      </p:sp>
      <p:sp>
        <p:nvSpPr>
          <p:cNvPr id="156" name="Rectangle 155"/>
          <p:cNvSpPr/>
          <p:nvPr/>
        </p:nvSpPr>
        <p:spPr>
          <a:xfrm>
            <a:off x="2097539" y="5357436"/>
            <a:ext cx="1999265" cy="338554"/>
          </a:xfrm>
          <a:prstGeom prst="rect">
            <a:avLst/>
          </a:prstGeom>
        </p:spPr>
        <p:txBody>
          <a:bodyPr wrap="none">
            <a:spAutoFit/>
          </a:bodyPr>
          <a:lstStyle/>
          <a:p>
            <a:pPr algn="ctr" defTabSz="914377">
              <a:defRPr/>
            </a:pPr>
            <a:r>
              <a:rPr lang="en-US" sz="1600" b="1">
                <a:solidFill>
                  <a:srgbClr val="FFFFFF"/>
                </a:solidFill>
                <a:latin typeface="Arial"/>
                <a:cs typeface="Calibri"/>
              </a:rPr>
              <a:t>Offspring gametes</a:t>
            </a:r>
            <a:endParaRPr lang="en-US" sz="1600" b="1">
              <a:solidFill>
                <a:srgbClr val="FFFFFF"/>
              </a:solidFill>
              <a:latin typeface="Arial"/>
            </a:endParaRPr>
          </a:p>
        </p:txBody>
      </p:sp>
      <p:sp>
        <p:nvSpPr>
          <p:cNvPr id="162" name="Rectangle 161"/>
          <p:cNvSpPr/>
          <p:nvPr/>
        </p:nvSpPr>
        <p:spPr>
          <a:xfrm rot="16200000">
            <a:off x="4162909" y="4450210"/>
            <a:ext cx="1427204" cy="190821"/>
          </a:xfrm>
          <a:prstGeom prst="rect">
            <a:avLst/>
          </a:prstGeom>
        </p:spPr>
        <p:txBody>
          <a:bodyPr wrap="square">
            <a:spAutoFit/>
          </a:bodyPr>
          <a:lstStyle/>
          <a:p>
            <a:pPr algn="ctr" defTabSz="914377">
              <a:lnSpc>
                <a:spcPct val="80000"/>
              </a:lnSpc>
              <a:defRPr/>
            </a:pPr>
            <a:r>
              <a:rPr lang="en-US" sz="800">
                <a:solidFill>
                  <a:srgbClr val="00003E">
                    <a:lumMod val="65000"/>
                  </a:srgbClr>
                </a:solidFill>
                <a:latin typeface="Arial"/>
                <a:cs typeface="Calibri"/>
              </a:rPr>
              <a:t>©Medscape, LLC</a:t>
            </a:r>
            <a:endParaRPr lang="en-US" sz="800">
              <a:solidFill>
                <a:srgbClr val="00003E">
                  <a:lumMod val="65000"/>
                </a:srgbClr>
              </a:solidFill>
              <a:latin typeface="Arial"/>
            </a:endParaRPr>
          </a:p>
        </p:txBody>
      </p:sp>
      <p:sp>
        <p:nvSpPr>
          <p:cNvPr id="163" name="Rectangle 162"/>
          <p:cNvSpPr/>
          <p:nvPr/>
        </p:nvSpPr>
        <p:spPr>
          <a:xfrm rot="16200000">
            <a:off x="9511126" y="4431358"/>
            <a:ext cx="1427204" cy="190821"/>
          </a:xfrm>
          <a:prstGeom prst="rect">
            <a:avLst/>
          </a:prstGeom>
        </p:spPr>
        <p:txBody>
          <a:bodyPr wrap="square">
            <a:spAutoFit/>
          </a:bodyPr>
          <a:lstStyle/>
          <a:p>
            <a:pPr algn="ctr" defTabSz="914377">
              <a:lnSpc>
                <a:spcPct val="80000"/>
              </a:lnSpc>
              <a:defRPr/>
            </a:pPr>
            <a:r>
              <a:rPr lang="en-US" sz="800">
                <a:solidFill>
                  <a:srgbClr val="00003E">
                    <a:lumMod val="65000"/>
                  </a:srgbClr>
                </a:solidFill>
                <a:latin typeface="Arial"/>
                <a:cs typeface="Calibri"/>
              </a:rPr>
              <a:t>©Medscape, LLC</a:t>
            </a:r>
            <a:endParaRPr lang="en-US" sz="800">
              <a:solidFill>
                <a:srgbClr val="00003E">
                  <a:lumMod val="65000"/>
                </a:srgbClr>
              </a:solidFill>
              <a:latin typeface="Arial"/>
            </a:endParaRPr>
          </a:p>
        </p:txBody>
      </p:sp>
      <p:pic>
        <p:nvPicPr>
          <p:cNvPr id="164" name="Picture 163"/>
          <p:cNvPicPr>
            <a:picLocks noChangeAspect="1"/>
          </p:cNvPicPr>
          <p:nvPr/>
        </p:nvPicPr>
        <p:blipFill>
          <a:blip r:embed="rId4">
            <a:duotone>
              <a:schemeClr val="accent3">
                <a:shade val="45000"/>
                <a:satMod val="135000"/>
              </a:schemeClr>
              <a:prstClr val="white"/>
            </a:duotone>
          </a:blip>
          <a:stretch>
            <a:fillRect/>
          </a:stretch>
        </p:blipFill>
        <p:spPr>
          <a:xfrm>
            <a:off x="4084911" y="2056772"/>
            <a:ext cx="910787" cy="3200400"/>
          </a:xfrm>
          <a:prstGeom prst="rect">
            <a:avLst/>
          </a:prstGeom>
        </p:spPr>
      </p:pic>
      <p:pic>
        <p:nvPicPr>
          <p:cNvPr id="175" name="Picture 174"/>
          <p:cNvPicPr>
            <a:picLocks noChangeAspect="1"/>
          </p:cNvPicPr>
          <p:nvPr/>
        </p:nvPicPr>
        <p:blipFill>
          <a:blip r:embed="rId5">
            <a:duotone>
              <a:schemeClr val="accent1">
                <a:shade val="45000"/>
                <a:satMod val="135000"/>
              </a:schemeClr>
              <a:prstClr val="white"/>
            </a:duotone>
          </a:blip>
          <a:stretch>
            <a:fillRect/>
          </a:stretch>
        </p:blipFill>
        <p:spPr>
          <a:xfrm>
            <a:off x="9406961" y="2037919"/>
            <a:ext cx="910787" cy="3200400"/>
          </a:xfrm>
          <a:prstGeom prst="rect">
            <a:avLst/>
          </a:prstGeom>
        </p:spPr>
      </p:pic>
      <p:pic>
        <p:nvPicPr>
          <p:cNvPr id="176" name="Picture 175"/>
          <p:cNvPicPr>
            <a:picLocks noChangeAspect="1"/>
          </p:cNvPicPr>
          <p:nvPr/>
        </p:nvPicPr>
        <p:blipFill>
          <a:blip r:embed="rId6">
            <a:duotone>
              <a:schemeClr val="accent1">
                <a:shade val="45000"/>
                <a:satMod val="135000"/>
              </a:schemeClr>
              <a:prstClr val="white"/>
            </a:duotone>
          </a:blip>
          <a:stretch>
            <a:fillRect/>
          </a:stretch>
        </p:blipFill>
        <p:spPr>
          <a:xfrm>
            <a:off x="8344621" y="1141208"/>
            <a:ext cx="1158915" cy="923544"/>
          </a:xfrm>
          <a:prstGeom prst="rect">
            <a:avLst/>
          </a:prstGeom>
        </p:spPr>
      </p:pic>
      <p:grpSp>
        <p:nvGrpSpPr>
          <p:cNvPr id="177" name="Group 176"/>
          <p:cNvGrpSpPr/>
          <p:nvPr/>
        </p:nvGrpSpPr>
        <p:grpSpPr>
          <a:xfrm>
            <a:off x="1745313" y="1217961"/>
            <a:ext cx="690280" cy="652619"/>
            <a:chOff x="6595499" y="824302"/>
            <a:chExt cx="1839533" cy="1839533"/>
          </a:xfrm>
          <a:solidFill>
            <a:schemeClr val="accent3"/>
          </a:solidFill>
        </p:grpSpPr>
        <p:grpSp>
          <p:nvGrpSpPr>
            <p:cNvPr id="229" name="Group 228"/>
            <p:cNvGrpSpPr/>
            <p:nvPr/>
          </p:nvGrpSpPr>
          <p:grpSpPr>
            <a:xfrm>
              <a:off x="6595499" y="824302"/>
              <a:ext cx="1839533" cy="1839533"/>
              <a:chOff x="7694142" y="1135483"/>
              <a:chExt cx="1839533" cy="1839533"/>
            </a:xfrm>
            <a:grpFill/>
          </p:grpSpPr>
          <p:sp>
            <p:nvSpPr>
              <p:cNvPr id="231" name="Oval 230"/>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32" name="Oval 231"/>
              <p:cNvSpPr/>
              <p:nvPr/>
            </p:nvSpPr>
            <p:spPr>
              <a:xfrm>
                <a:off x="7890014" y="1331351"/>
                <a:ext cx="1447800" cy="144779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230" name="Oval 229"/>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178" name="Group 177"/>
          <p:cNvGrpSpPr/>
          <p:nvPr/>
        </p:nvGrpSpPr>
        <p:grpSpPr>
          <a:xfrm rot="1800000">
            <a:off x="2509574" y="1227494"/>
            <a:ext cx="95501" cy="694815"/>
            <a:chOff x="5494868" y="511569"/>
            <a:chExt cx="564133" cy="4166035"/>
          </a:xfrm>
        </p:grpSpPr>
        <p:sp>
          <p:nvSpPr>
            <p:cNvPr id="226" name="Triangle 14"/>
            <p:cNvSpPr/>
            <p:nvPr/>
          </p:nvSpPr>
          <p:spPr>
            <a:xfrm flipV="1">
              <a:off x="5711529" y="2005033"/>
              <a:ext cx="347472" cy="2672571"/>
            </a:xfrm>
            <a:custGeom>
              <a:avLst/>
              <a:gdLst>
                <a:gd name="connsiteX0" fmla="*/ 0 w 127291"/>
                <a:gd name="connsiteY0" fmla="*/ 3055100 h 3055100"/>
                <a:gd name="connsiteX1" fmla="*/ 63646 w 127291"/>
                <a:gd name="connsiteY1" fmla="*/ 0 h 3055100"/>
                <a:gd name="connsiteX2" fmla="*/ 127291 w 127291"/>
                <a:gd name="connsiteY2" fmla="*/ 3055100 h 3055100"/>
                <a:gd name="connsiteX3" fmla="*/ 0 w 127291"/>
                <a:gd name="connsiteY3" fmla="*/ 3055100 h 3055100"/>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0 w 518572"/>
                <a:gd name="connsiteY0" fmla="*/ 2941369 h 2941369"/>
                <a:gd name="connsiteX1" fmla="*/ 518572 w 518572"/>
                <a:gd name="connsiteY1" fmla="*/ 0 h 2941369"/>
                <a:gd name="connsiteX2" fmla="*/ 127291 w 518572"/>
                <a:gd name="connsiteY2" fmla="*/ 2941369 h 2941369"/>
                <a:gd name="connsiteX3" fmla="*/ 0 w 518572"/>
                <a:gd name="connsiteY3" fmla="*/ 2941369 h 2941369"/>
                <a:gd name="connsiteX0" fmla="*/ 2578 w 521150"/>
                <a:gd name="connsiteY0" fmla="*/ 2958502 h 2958502"/>
                <a:gd name="connsiteX1" fmla="*/ 85116 w 521150"/>
                <a:gd name="connsiteY1" fmla="*/ 1801853 h 2958502"/>
                <a:gd name="connsiteX2" fmla="*/ 521150 w 521150"/>
                <a:gd name="connsiteY2" fmla="*/ 17133 h 2958502"/>
                <a:gd name="connsiteX3" fmla="*/ 129869 w 521150"/>
                <a:gd name="connsiteY3" fmla="*/ 2958502 h 2958502"/>
                <a:gd name="connsiteX4" fmla="*/ 2578 w 521150"/>
                <a:gd name="connsiteY4" fmla="*/ 2958502 h 2958502"/>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2578 w 521778"/>
                <a:gd name="connsiteY0" fmla="*/ 2941370 h 2941370"/>
                <a:gd name="connsiteX1" fmla="*/ 85116 w 521778"/>
                <a:gd name="connsiteY1" fmla="*/ 1784721 h 2941370"/>
                <a:gd name="connsiteX2" fmla="*/ 521150 w 521778"/>
                <a:gd name="connsiteY2" fmla="*/ 1 h 2941370"/>
                <a:gd name="connsiteX3" fmla="*/ 180650 w 521778"/>
                <a:gd name="connsiteY3" fmla="*/ 1789271 h 2941370"/>
                <a:gd name="connsiteX4" fmla="*/ 129869 w 521778"/>
                <a:gd name="connsiteY4" fmla="*/ 2941370 h 2941370"/>
                <a:gd name="connsiteX5" fmla="*/ 2578 w 521778"/>
                <a:gd name="connsiteY5" fmla="*/ 2941370 h 2941370"/>
                <a:gd name="connsiteX0" fmla="*/ 36427 w 555627"/>
                <a:gd name="connsiteY0" fmla="*/ 2941370 h 2941370"/>
                <a:gd name="connsiteX1" fmla="*/ 41627 w 555627"/>
                <a:gd name="connsiteY1" fmla="*/ 1748327 h 2941370"/>
                <a:gd name="connsiteX2" fmla="*/ 554999 w 555627"/>
                <a:gd name="connsiteY2" fmla="*/ 1 h 2941370"/>
                <a:gd name="connsiteX3" fmla="*/ 214499 w 555627"/>
                <a:gd name="connsiteY3" fmla="*/ 1789271 h 2941370"/>
                <a:gd name="connsiteX4" fmla="*/ 163718 w 555627"/>
                <a:gd name="connsiteY4" fmla="*/ 2941370 h 2941370"/>
                <a:gd name="connsiteX5" fmla="*/ 36427 w 555627"/>
                <a:gd name="connsiteY5" fmla="*/ 2941370 h 2941370"/>
                <a:gd name="connsiteX0" fmla="*/ 20417 w 539617"/>
                <a:gd name="connsiteY0" fmla="*/ 2941370 h 2941370"/>
                <a:gd name="connsiteX1" fmla="*/ 25617 w 539617"/>
                <a:gd name="connsiteY1" fmla="*/ 1748327 h 2941370"/>
                <a:gd name="connsiteX2" fmla="*/ 538989 w 539617"/>
                <a:gd name="connsiteY2" fmla="*/ 1 h 2941370"/>
                <a:gd name="connsiteX3" fmla="*/ 198489 w 539617"/>
                <a:gd name="connsiteY3" fmla="*/ 1789271 h 2941370"/>
                <a:gd name="connsiteX4" fmla="*/ 147708 w 539617"/>
                <a:gd name="connsiteY4" fmla="*/ 2941370 h 2941370"/>
                <a:gd name="connsiteX5" fmla="*/ 20417 w 539617"/>
                <a:gd name="connsiteY5" fmla="*/ 2941370 h 2941370"/>
                <a:gd name="connsiteX0" fmla="*/ 26169 w 545369"/>
                <a:gd name="connsiteY0" fmla="*/ 2941370 h 2941370"/>
                <a:gd name="connsiteX1" fmla="*/ 31369 w 545369"/>
                <a:gd name="connsiteY1" fmla="*/ 1748327 h 2941370"/>
                <a:gd name="connsiteX2" fmla="*/ 544741 w 545369"/>
                <a:gd name="connsiteY2" fmla="*/ 1 h 2941370"/>
                <a:gd name="connsiteX3" fmla="*/ 204241 w 545369"/>
                <a:gd name="connsiteY3" fmla="*/ 1789271 h 2941370"/>
                <a:gd name="connsiteX4" fmla="*/ 153460 w 545369"/>
                <a:gd name="connsiteY4" fmla="*/ 2941370 h 2941370"/>
                <a:gd name="connsiteX5" fmla="*/ 26169 w 545369"/>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7942 w 527142"/>
                <a:gd name="connsiteY0" fmla="*/ 2941370 h 2941370"/>
                <a:gd name="connsiteX1" fmla="*/ 13142 w 527142"/>
                <a:gd name="connsiteY1" fmla="*/ 1748327 h 2941370"/>
                <a:gd name="connsiteX2" fmla="*/ 526514 w 527142"/>
                <a:gd name="connsiteY2" fmla="*/ 1 h 2941370"/>
                <a:gd name="connsiteX3" fmla="*/ 186014 w 527142"/>
                <a:gd name="connsiteY3" fmla="*/ 1789271 h 2941370"/>
                <a:gd name="connsiteX4" fmla="*/ 135233 w 527142"/>
                <a:gd name="connsiteY4" fmla="*/ 2941370 h 2941370"/>
                <a:gd name="connsiteX5" fmla="*/ 7942 w 527142"/>
                <a:gd name="connsiteY5" fmla="*/ 2941370 h 2941370"/>
                <a:gd name="connsiteX0" fmla="*/ 426 w 519626"/>
                <a:gd name="connsiteY0" fmla="*/ 2941370 h 2941370"/>
                <a:gd name="connsiteX1" fmla="*/ 5626 w 519626"/>
                <a:gd name="connsiteY1" fmla="*/ 1748327 h 2941370"/>
                <a:gd name="connsiteX2" fmla="*/ 518998 w 519626"/>
                <a:gd name="connsiteY2" fmla="*/ 1 h 2941370"/>
                <a:gd name="connsiteX3" fmla="*/ 178498 w 519626"/>
                <a:gd name="connsiteY3" fmla="*/ 1789271 h 2941370"/>
                <a:gd name="connsiteX4" fmla="*/ 127717 w 519626"/>
                <a:gd name="connsiteY4" fmla="*/ 2941370 h 2941370"/>
                <a:gd name="connsiteX5" fmla="*/ 426 w 519626"/>
                <a:gd name="connsiteY5" fmla="*/ 2941370 h 2941370"/>
                <a:gd name="connsiteX0" fmla="*/ 426 w 519022"/>
                <a:gd name="connsiteY0" fmla="*/ 2958997 h 2958997"/>
                <a:gd name="connsiteX1" fmla="*/ 5626 w 519022"/>
                <a:gd name="connsiteY1" fmla="*/ 1765954 h 2958997"/>
                <a:gd name="connsiteX2" fmla="*/ 160301 w 519022"/>
                <a:gd name="connsiteY2" fmla="*/ 942540 h 2958997"/>
                <a:gd name="connsiteX3" fmla="*/ 518998 w 519022"/>
                <a:gd name="connsiteY3" fmla="*/ 17628 h 2958997"/>
                <a:gd name="connsiteX4" fmla="*/ 178498 w 519022"/>
                <a:gd name="connsiteY4" fmla="*/ 1806898 h 2958997"/>
                <a:gd name="connsiteX5" fmla="*/ 127717 w 519022"/>
                <a:gd name="connsiteY5" fmla="*/ 2958997 h 2958997"/>
                <a:gd name="connsiteX6" fmla="*/ 426 w 519022"/>
                <a:gd name="connsiteY6" fmla="*/ 2958997 h 2958997"/>
                <a:gd name="connsiteX0" fmla="*/ 426 w 522730"/>
                <a:gd name="connsiteY0" fmla="*/ 2941380 h 2941380"/>
                <a:gd name="connsiteX1" fmla="*/ 5626 w 522730"/>
                <a:gd name="connsiteY1" fmla="*/ 1748337 h 2941380"/>
                <a:gd name="connsiteX2" fmla="*/ 160301 w 522730"/>
                <a:gd name="connsiteY2" fmla="*/ 924923 h 2941380"/>
                <a:gd name="connsiteX3" fmla="*/ 518998 w 522730"/>
                <a:gd name="connsiteY3" fmla="*/ 11 h 2941380"/>
                <a:gd name="connsiteX4" fmla="*/ 337722 w 522730"/>
                <a:gd name="connsiteY4" fmla="*/ 943120 h 2941380"/>
                <a:gd name="connsiteX5" fmla="*/ 178498 w 522730"/>
                <a:gd name="connsiteY5" fmla="*/ 1789281 h 2941380"/>
                <a:gd name="connsiteX6" fmla="*/ 127717 w 522730"/>
                <a:gd name="connsiteY6" fmla="*/ 2941380 h 2941380"/>
                <a:gd name="connsiteX7" fmla="*/ 426 w 522730"/>
                <a:gd name="connsiteY7" fmla="*/ 2941380 h 2941380"/>
                <a:gd name="connsiteX0" fmla="*/ 426 w 558434"/>
                <a:gd name="connsiteY0" fmla="*/ 2941380 h 2941380"/>
                <a:gd name="connsiteX1" fmla="*/ 5626 w 558434"/>
                <a:gd name="connsiteY1" fmla="*/ 1748337 h 2941380"/>
                <a:gd name="connsiteX2" fmla="*/ 160301 w 558434"/>
                <a:gd name="connsiteY2" fmla="*/ 924923 h 2941380"/>
                <a:gd name="connsiteX3" fmla="*/ 518998 w 558434"/>
                <a:gd name="connsiteY3" fmla="*/ 11 h 2941380"/>
                <a:gd name="connsiteX4" fmla="*/ 528791 w 558434"/>
                <a:gd name="connsiteY4" fmla="*/ 1047753 h 2941380"/>
                <a:gd name="connsiteX5" fmla="*/ 178498 w 558434"/>
                <a:gd name="connsiteY5" fmla="*/ 1789281 h 2941380"/>
                <a:gd name="connsiteX6" fmla="*/ 127717 w 558434"/>
                <a:gd name="connsiteY6" fmla="*/ 2941380 h 2941380"/>
                <a:gd name="connsiteX7" fmla="*/ 426 w 558434"/>
                <a:gd name="connsiteY7" fmla="*/ 2941380 h 2941380"/>
                <a:gd name="connsiteX0" fmla="*/ 30594 w 588602"/>
                <a:gd name="connsiteY0" fmla="*/ 2941379 h 2941379"/>
                <a:gd name="connsiteX1" fmla="*/ 35794 w 588602"/>
                <a:gd name="connsiteY1" fmla="*/ 1748336 h 2941379"/>
                <a:gd name="connsiteX2" fmla="*/ 472523 w 588602"/>
                <a:gd name="connsiteY2" fmla="*/ 1006809 h 2941379"/>
                <a:gd name="connsiteX3" fmla="*/ 549166 w 588602"/>
                <a:gd name="connsiteY3" fmla="*/ 10 h 2941379"/>
                <a:gd name="connsiteX4" fmla="*/ 558959 w 588602"/>
                <a:gd name="connsiteY4" fmla="*/ 1047752 h 2941379"/>
                <a:gd name="connsiteX5" fmla="*/ 208666 w 588602"/>
                <a:gd name="connsiteY5" fmla="*/ 1789280 h 2941379"/>
                <a:gd name="connsiteX6" fmla="*/ 157885 w 588602"/>
                <a:gd name="connsiteY6" fmla="*/ 2941379 h 2941379"/>
                <a:gd name="connsiteX7" fmla="*/ 30594 w 588602"/>
                <a:gd name="connsiteY7" fmla="*/ 2941379 h 2941379"/>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30594 w 588602"/>
                <a:gd name="connsiteY0" fmla="*/ 2941380 h 2941380"/>
                <a:gd name="connsiteX1" fmla="*/ 35794 w 588602"/>
                <a:gd name="connsiteY1" fmla="*/ 1748337 h 2941380"/>
                <a:gd name="connsiteX2" fmla="*/ 472523 w 588602"/>
                <a:gd name="connsiteY2" fmla="*/ 1006810 h 2941380"/>
                <a:gd name="connsiteX3" fmla="*/ 549166 w 588602"/>
                <a:gd name="connsiteY3" fmla="*/ 11 h 2941380"/>
                <a:gd name="connsiteX4" fmla="*/ 558959 w 588602"/>
                <a:gd name="connsiteY4" fmla="*/ 1047753 h 2941380"/>
                <a:gd name="connsiteX5" fmla="*/ 208666 w 588602"/>
                <a:gd name="connsiteY5" fmla="*/ 1789281 h 2941380"/>
                <a:gd name="connsiteX6" fmla="*/ 157885 w 588602"/>
                <a:gd name="connsiteY6" fmla="*/ 2941380 h 2941380"/>
                <a:gd name="connsiteX7" fmla="*/ 30594 w 588602"/>
                <a:gd name="connsiteY7" fmla="*/ 2941380 h 2941380"/>
                <a:gd name="connsiteX0" fmla="*/ 29428 w 587436"/>
                <a:gd name="connsiteY0" fmla="*/ 2941381 h 2941381"/>
                <a:gd name="connsiteX1" fmla="*/ 34628 w 587436"/>
                <a:gd name="connsiteY1" fmla="*/ 1748338 h 2941381"/>
                <a:gd name="connsiteX2" fmla="*/ 455482 w 587436"/>
                <a:gd name="connsiteY2" fmla="*/ 965536 h 2941381"/>
                <a:gd name="connsiteX3" fmla="*/ 548000 w 587436"/>
                <a:gd name="connsiteY3" fmla="*/ 12 h 2941381"/>
                <a:gd name="connsiteX4" fmla="*/ 557793 w 587436"/>
                <a:gd name="connsiteY4" fmla="*/ 1047754 h 2941381"/>
                <a:gd name="connsiteX5" fmla="*/ 207500 w 587436"/>
                <a:gd name="connsiteY5" fmla="*/ 1789282 h 2941381"/>
                <a:gd name="connsiteX6" fmla="*/ 156719 w 587436"/>
                <a:gd name="connsiteY6" fmla="*/ 2941381 h 2941381"/>
                <a:gd name="connsiteX7" fmla="*/ 29428 w 587436"/>
                <a:gd name="connsiteY7" fmla="*/ 2941381 h 2941381"/>
                <a:gd name="connsiteX0" fmla="*/ 29428 w 585324"/>
                <a:gd name="connsiteY0" fmla="*/ 2941381 h 2941381"/>
                <a:gd name="connsiteX1" fmla="*/ 34628 w 585324"/>
                <a:gd name="connsiteY1" fmla="*/ 1748338 h 2941381"/>
                <a:gd name="connsiteX2" fmla="*/ 455482 w 585324"/>
                <a:gd name="connsiteY2" fmla="*/ 965536 h 2941381"/>
                <a:gd name="connsiteX3" fmla="*/ 548000 w 585324"/>
                <a:gd name="connsiteY3" fmla="*/ 12 h 2941381"/>
                <a:gd name="connsiteX4" fmla="*/ 554618 w 585324"/>
                <a:gd name="connsiteY4" fmla="*/ 1003304 h 2941381"/>
                <a:gd name="connsiteX5" fmla="*/ 207500 w 585324"/>
                <a:gd name="connsiteY5" fmla="*/ 1789282 h 2941381"/>
                <a:gd name="connsiteX6" fmla="*/ 156719 w 585324"/>
                <a:gd name="connsiteY6" fmla="*/ 2941381 h 2941381"/>
                <a:gd name="connsiteX7" fmla="*/ 29428 w 585324"/>
                <a:gd name="connsiteY7" fmla="*/ 2941381 h 2941381"/>
                <a:gd name="connsiteX0" fmla="*/ 29428 w 585324"/>
                <a:gd name="connsiteY0" fmla="*/ 2941369 h 2941369"/>
                <a:gd name="connsiteX1" fmla="*/ 34628 w 585324"/>
                <a:gd name="connsiteY1" fmla="*/ 1748326 h 2941369"/>
                <a:gd name="connsiteX2" fmla="*/ 455482 w 585324"/>
                <a:gd name="connsiteY2" fmla="*/ 965524 h 2941369"/>
                <a:gd name="connsiteX3" fmla="*/ 548000 w 585324"/>
                <a:gd name="connsiteY3" fmla="*/ 0 h 2941369"/>
                <a:gd name="connsiteX4" fmla="*/ 554618 w 585324"/>
                <a:gd name="connsiteY4" fmla="*/ 1003292 h 2941369"/>
                <a:gd name="connsiteX5" fmla="*/ 207500 w 585324"/>
                <a:gd name="connsiteY5" fmla="*/ 1789270 h 2941369"/>
                <a:gd name="connsiteX6" fmla="*/ 156719 w 585324"/>
                <a:gd name="connsiteY6" fmla="*/ 2941369 h 2941369"/>
                <a:gd name="connsiteX7" fmla="*/ 29428 w 585324"/>
                <a:gd name="connsiteY7" fmla="*/ 2941369 h 2941369"/>
                <a:gd name="connsiteX0" fmla="*/ 29428 w 560087"/>
                <a:gd name="connsiteY0" fmla="*/ 2941369 h 2941369"/>
                <a:gd name="connsiteX1" fmla="*/ 34628 w 560087"/>
                <a:gd name="connsiteY1" fmla="*/ 1748326 h 2941369"/>
                <a:gd name="connsiteX2" fmla="*/ 455482 w 560087"/>
                <a:gd name="connsiteY2" fmla="*/ 965524 h 2941369"/>
                <a:gd name="connsiteX3" fmla="*/ 548000 w 560087"/>
                <a:gd name="connsiteY3" fmla="*/ 0 h 2941369"/>
                <a:gd name="connsiteX4" fmla="*/ 554618 w 560087"/>
                <a:gd name="connsiteY4" fmla="*/ 1003292 h 2941369"/>
                <a:gd name="connsiteX5" fmla="*/ 207500 w 560087"/>
                <a:gd name="connsiteY5" fmla="*/ 1789270 h 2941369"/>
                <a:gd name="connsiteX6" fmla="*/ 156719 w 560087"/>
                <a:gd name="connsiteY6" fmla="*/ 2941369 h 2941369"/>
                <a:gd name="connsiteX7" fmla="*/ 29428 w 560087"/>
                <a:gd name="connsiteY7" fmla="*/ 2941369 h 2941369"/>
                <a:gd name="connsiteX0" fmla="*/ 29428 w 560127"/>
                <a:gd name="connsiteY0" fmla="*/ 2846119 h 2846119"/>
                <a:gd name="connsiteX1" fmla="*/ 34628 w 560127"/>
                <a:gd name="connsiteY1" fmla="*/ 1653076 h 2846119"/>
                <a:gd name="connsiteX2" fmla="*/ 455482 w 560127"/>
                <a:gd name="connsiteY2" fmla="*/ 870274 h 2846119"/>
                <a:gd name="connsiteX3" fmla="*/ 551175 w 560127"/>
                <a:gd name="connsiteY3" fmla="*/ 0 h 2846119"/>
                <a:gd name="connsiteX4" fmla="*/ 554618 w 560127"/>
                <a:gd name="connsiteY4" fmla="*/ 908042 h 2846119"/>
                <a:gd name="connsiteX5" fmla="*/ 207500 w 560127"/>
                <a:gd name="connsiteY5" fmla="*/ 1694020 h 2846119"/>
                <a:gd name="connsiteX6" fmla="*/ 156719 w 560127"/>
                <a:gd name="connsiteY6" fmla="*/ 2846119 h 2846119"/>
                <a:gd name="connsiteX7" fmla="*/ 29428 w 560127"/>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722"/>
                <a:gd name="connsiteY0" fmla="*/ 2846119 h 2846119"/>
                <a:gd name="connsiteX1" fmla="*/ 34628 w 559722"/>
                <a:gd name="connsiteY1" fmla="*/ 1653076 h 2846119"/>
                <a:gd name="connsiteX2" fmla="*/ 455482 w 559722"/>
                <a:gd name="connsiteY2" fmla="*/ 870274 h 2846119"/>
                <a:gd name="connsiteX3" fmla="*/ 551175 w 559722"/>
                <a:gd name="connsiteY3" fmla="*/ 0 h 2846119"/>
                <a:gd name="connsiteX4" fmla="*/ 554618 w 559722"/>
                <a:gd name="connsiteY4" fmla="*/ 908042 h 2846119"/>
                <a:gd name="connsiteX5" fmla="*/ 207500 w 559722"/>
                <a:gd name="connsiteY5" fmla="*/ 1694020 h 2846119"/>
                <a:gd name="connsiteX6" fmla="*/ 156719 w 559722"/>
                <a:gd name="connsiteY6" fmla="*/ 2846119 h 2846119"/>
                <a:gd name="connsiteX7" fmla="*/ 29428 w 559722"/>
                <a:gd name="connsiteY7" fmla="*/ 2846119 h 2846119"/>
                <a:gd name="connsiteX0" fmla="*/ 29428 w 559898"/>
                <a:gd name="connsiteY0" fmla="*/ 2846119 h 2846119"/>
                <a:gd name="connsiteX1" fmla="*/ 34628 w 559898"/>
                <a:gd name="connsiteY1" fmla="*/ 1653076 h 2846119"/>
                <a:gd name="connsiteX2" fmla="*/ 455482 w 559898"/>
                <a:gd name="connsiteY2" fmla="*/ 870274 h 2846119"/>
                <a:gd name="connsiteX3" fmla="*/ 551175 w 559898"/>
                <a:gd name="connsiteY3" fmla="*/ 0 h 2846119"/>
                <a:gd name="connsiteX4" fmla="*/ 554618 w 559898"/>
                <a:gd name="connsiteY4" fmla="*/ 908042 h 2846119"/>
                <a:gd name="connsiteX5" fmla="*/ 207500 w 559898"/>
                <a:gd name="connsiteY5" fmla="*/ 1694020 h 2846119"/>
                <a:gd name="connsiteX6" fmla="*/ 156719 w 559898"/>
                <a:gd name="connsiteY6" fmla="*/ 2846119 h 2846119"/>
                <a:gd name="connsiteX7" fmla="*/ 29428 w 559898"/>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207500 w 551175"/>
                <a:gd name="connsiteY5" fmla="*/ 169402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13343 w 551175"/>
                <a:gd name="connsiteY4" fmla="*/ 8953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29428 w 551175"/>
                <a:gd name="connsiteY0" fmla="*/ 2846119 h 2846119"/>
                <a:gd name="connsiteX1" fmla="*/ 34628 w 551175"/>
                <a:gd name="connsiteY1" fmla="*/ 1653076 h 2846119"/>
                <a:gd name="connsiteX2" fmla="*/ 455482 w 551175"/>
                <a:gd name="connsiteY2" fmla="*/ 870274 h 2846119"/>
                <a:gd name="connsiteX3" fmla="*/ 551175 w 551175"/>
                <a:gd name="connsiteY3" fmla="*/ 0 h 2846119"/>
                <a:gd name="connsiteX4" fmla="*/ 503818 w 551175"/>
                <a:gd name="connsiteY4" fmla="*/ 869942 h 2846119"/>
                <a:gd name="connsiteX5" fmla="*/ 147175 w 551175"/>
                <a:gd name="connsiteY5" fmla="*/ 1662270 h 2846119"/>
                <a:gd name="connsiteX6" fmla="*/ 156719 w 551175"/>
                <a:gd name="connsiteY6" fmla="*/ 2846119 h 2846119"/>
                <a:gd name="connsiteX7" fmla="*/ 29428 w 551175"/>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43022 w 537478"/>
                <a:gd name="connsiteY6" fmla="*/ 2846119 h 2846119"/>
                <a:gd name="connsiteX7" fmla="*/ 15731 w 537478"/>
                <a:gd name="connsiteY7" fmla="*/ 2846119 h 2846119"/>
                <a:gd name="connsiteX0" fmla="*/ 15731 w 537478"/>
                <a:gd name="connsiteY0" fmla="*/ 2846119 h 2846119"/>
                <a:gd name="connsiteX1" fmla="*/ 20931 w 537478"/>
                <a:gd name="connsiteY1" fmla="*/ 1653076 h 2846119"/>
                <a:gd name="connsiteX2" fmla="*/ 441785 w 537478"/>
                <a:gd name="connsiteY2" fmla="*/ 870274 h 2846119"/>
                <a:gd name="connsiteX3" fmla="*/ 537478 w 537478"/>
                <a:gd name="connsiteY3" fmla="*/ 0 h 2846119"/>
                <a:gd name="connsiteX4" fmla="*/ 490121 w 537478"/>
                <a:gd name="connsiteY4" fmla="*/ 869942 h 2846119"/>
                <a:gd name="connsiteX5" fmla="*/ 133478 w 537478"/>
                <a:gd name="connsiteY5" fmla="*/ 1662270 h 2846119"/>
                <a:gd name="connsiteX6" fmla="*/ 174772 w 537478"/>
                <a:gd name="connsiteY6" fmla="*/ 2836594 h 2846119"/>
                <a:gd name="connsiteX7" fmla="*/ 15731 w 537478"/>
                <a:gd name="connsiteY7" fmla="*/ 2846119 h 2846119"/>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35346 w 539346"/>
                <a:gd name="connsiteY5" fmla="*/ 1662270 h 2836594"/>
                <a:gd name="connsiteX6" fmla="*/ 176640 w 539346"/>
                <a:gd name="connsiteY6" fmla="*/ 2836594 h 2836594"/>
                <a:gd name="connsiteX7" fmla="*/ 8074 w 539346"/>
                <a:gd name="connsiteY7" fmla="*/ 2836594 h 2836594"/>
                <a:gd name="connsiteX0" fmla="*/ 8074 w 539346"/>
                <a:gd name="connsiteY0" fmla="*/ 2836594 h 2836594"/>
                <a:gd name="connsiteX1" fmla="*/ 22799 w 539346"/>
                <a:gd name="connsiteY1" fmla="*/ 1653076 h 2836594"/>
                <a:gd name="connsiteX2" fmla="*/ 443653 w 539346"/>
                <a:gd name="connsiteY2" fmla="*/ 870274 h 2836594"/>
                <a:gd name="connsiteX3" fmla="*/ 539346 w 539346"/>
                <a:gd name="connsiteY3" fmla="*/ 0 h 2836594"/>
                <a:gd name="connsiteX4" fmla="*/ 491989 w 539346"/>
                <a:gd name="connsiteY4" fmla="*/ 869942 h 2836594"/>
                <a:gd name="connsiteX5" fmla="*/ 119471 w 539346"/>
                <a:gd name="connsiteY5" fmla="*/ 1662270 h 2836594"/>
                <a:gd name="connsiteX6" fmla="*/ 176640 w 539346"/>
                <a:gd name="connsiteY6" fmla="*/ 2836594 h 2836594"/>
                <a:gd name="connsiteX7" fmla="*/ 8074 w 539346"/>
                <a:gd name="connsiteY7" fmla="*/ 2836594 h 283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2836594">
                  <a:moveTo>
                    <a:pt x="8074" y="2836594"/>
                  </a:moveTo>
                  <a:cubicBezTo>
                    <a:pt x="80749" y="2462607"/>
                    <a:pt x="-49797" y="1980796"/>
                    <a:pt x="22799" y="1653076"/>
                  </a:cubicBezTo>
                  <a:cubicBezTo>
                    <a:pt x="95395" y="1325356"/>
                    <a:pt x="357562" y="1145787"/>
                    <a:pt x="443653" y="870274"/>
                  </a:cubicBezTo>
                  <a:cubicBezTo>
                    <a:pt x="529744" y="594761"/>
                    <a:pt x="160526" y="343042"/>
                    <a:pt x="539346" y="0"/>
                  </a:cubicBezTo>
                  <a:cubicBezTo>
                    <a:pt x="206966" y="349108"/>
                    <a:pt x="548739" y="571730"/>
                    <a:pt x="491989" y="869942"/>
                  </a:cubicBezTo>
                  <a:cubicBezTo>
                    <a:pt x="435239" y="1168154"/>
                    <a:pt x="154472" y="1329227"/>
                    <a:pt x="119471" y="1662270"/>
                  </a:cubicBezTo>
                  <a:cubicBezTo>
                    <a:pt x="52720" y="2106438"/>
                    <a:pt x="244419" y="2473128"/>
                    <a:pt x="176640" y="2836594"/>
                  </a:cubicBezTo>
                  <a:lnTo>
                    <a:pt x="8074" y="2836594"/>
                  </a:lnTo>
                  <a:close/>
                </a:path>
              </a:pathLst>
            </a:custGeom>
            <a:solidFill>
              <a:srgbClr val="003854"/>
            </a:solidFill>
            <a:ln w="12700" cap="rnd">
              <a:solidFill>
                <a:srgbClr val="00385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27" name="Rounded Rectangle 19"/>
            <p:cNvSpPr/>
            <p:nvPr/>
          </p:nvSpPr>
          <p:spPr>
            <a:xfrm>
              <a:off x="5625094" y="1285923"/>
              <a:ext cx="292607" cy="768780"/>
            </a:xfrm>
            <a:custGeom>
              <a:avLst/>
              <a:gdLst>
                <a:gd name="connsiteX0" fmla="*/ 0 w 391488"/>
                <a:gd name="connsiteY0" fmla="*/ 65249 h 857774"/>
                <a:gd name="connsiteX1" fmla="*/ 65249 w 391488"/>
                <a:gd name="connsiteY1" fmla="*/ 0 h 857774"/>
                <a:gd name="connsiteX2" fmla="*/ 326239 w 391488"/>
                <a:gd name="connsiteY2" fmla="*/ 0 h 857774"/>
                <a:gd name="connsiteX3" fmla="*/ 391488 w 391488"/>
                <a:gd name="connsiteY3" fmla="*/ 65249 h 857774"/>
                <a:gd name="connsiteX4" fmla="*/ 391488 w 391488"/>
                <a:gd name="connsiteY4" fmla="*/ 792525 h 857774"/>
                <a:gd name="connsiteX5" fmla="*/ 326239 w 391488"/>
                <a:gd name="connsiteY5" fmla="*/ 857774 h 857774"/>
                <a:gd name="connsiteX6" fmla="*/ 65249 w 391488"/>
                <a:gd name="connsiteY6" fmla="*/ 857774 h 857774"/>
                <a:gd name="connsiteX7" fmla="*/ 0 w 391488"/>
                <a:gd name="connsiteY7" fmla="*/ 792525 h 857774"/>
                <a:gd name="connsiteX8" fmla="*/ 0 w 391488"/>
                <a:gd name="connsiteY8" fmla="*/ 65249 h 857774"/>
                <a:gd name="connsiteX0" fmla="*/ 0 w 391488"/>
                <a:gd name="connsiteY0" fmla="*/ 65249 h 866240"/>
                <a:gd name="connsiteX1" fmla="*/ 65249 w 391488"/>
                <a:gd name="connsiteY1" fmla="*/ 0 h 866240"/>
                <a:gd name="connsiteX2" fmla="*/ 326239 w 391488"/>
                <a:gd name="connsiteY2" fmla="*/ 0 h 866240"/>
                <a:gd name="connsiteX3" fmla="*/ 391488 w 391488"/>
                <a:gd name="connsiteY3" fmla="*/ 65249 h 866240"/>
                <a:gd name="connsiteX4" fmla="*/ 391488 w 391488"/>
                <a:gd name="connsiteY4" fmla="*/ 792525 h 866240"/>
                <a:gd name="connsiteX5" fmla="*/ 326239 w 391488"/>
                <a:gd name="connsiteY5" fmla="*/ 857774 h 866240"/>
                <a:gd name="connsiteX6" fmla="*/ 65249 w 391488"/>
                <a:gd name="connsiteY6" fmla="*/ 857774 h 866240"/>
                <a:gd name="connsiteX7" fmla="*/ 0 w 391488"/>
                <a:gd name="connsiteY7" fmla="*/ 792525 h 866240"/>
                <a:gd name="connsiteX8" fmla="*/ 0 w 391488"/>
                <a:gd name="connsiteY8" fmla="*/ 65249 h 866240"/>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2061"/>
                <a:gd name="connsiteX1" fmla="*/ 65249 w 391488"/>
                <a:gd name="connsiteY1" fmla="*/ 0 h 872061"/>
                <a:gd name="connsiteX2" fmla="*/ 326239 w 391488"/>
                <a:gd name="connsiteY2" fmla="*/ 0 h 872061"/>
                <a:gd name="connsiteX3" fmla="*/ 391488 w 391488"/>
                <a:gd name="connsiteY3" fmla="*/ 65249 h 872061"/>
                <a:gd name="connsiteX4" fmla="*/ 391488 w 391488"/>
                <a:gd name="connsiteY4" fmla="*/ 792525 h 872061"/>
                <a:gd name="connsiteX5" fmla="*/ 326239 w 391488"/>
                <a:gd name="connsiteY5" fmla="*/ 857774 h 872061"/>
                <a:gd name="connsiteX6" fmla="*/ 65249 w 391488"/>
                <a:gd name="connsiteY6" fmla="*/ 857774 h 872061"/>
                <a:gd name="connsiteX7" fmla="*/ 0 w 391488"/>
                <a:gd name="connsiteY7" fmla="*/ 792525 h 872061"/>
                <a:gd name="connsiteX8" fmla="*/ 0 w 391488"/>
                <a:gd name="connsiteY8" fmla="*/ 65249 h 872061"/>
                <a:gd name="connsiteX0" fmla="*/ 0 w 391488"/>
                <a:gd name="connsiteY0" fmla="*/ 65249 h 873747"/>
                <a:gd name="connsiteX1" fmla="*/ 65249 w 391488"/>
                <a:gd name="connsiteY1" fmla="*/ 0 h 873747"/>
                <a:gd name="connsiteX2" fmla="*/ 326239 w 391488"/>
                <a:gd name="connsiteY2" fmla="*/ 0 h 873747"/>
                <a:gd name="connsiteX3" fmla="*/ 391488 w 391488"/>
                <a:gd name="connsiteY3" fmla="*/ 65249 h 873747"/>
                <a:gd name="connsiteX4" fmla="*/ 391488 w 391488"/>
                <a:gd name="connsiteY4" fmla="*/ 792525 h 873747"/>
                <a:gd name="connsiteX5" fmla="*/ 329414 w 391488"/>
                <a:gd name="connsiteY5" fmla="*/ 860949 h 873747"/>
                <a:gd name="connsiteX6" fmla="*/ 65249 w 391488"/>
                <a:gd name="connsiteY6" fmla="*/ 857774 h 873747"/>
                <a:gd name="connsiteX7" fmla="*/ 0 w 391488"/>
                <a:gd name="connsiteY7" fmla="*/ 792525 h 873747"/>
                <a:gd name="connsiteX8" fmla="*/ 0 w 391488"/>
                <a:gd name="connsiteY8" fmla="*/ 65249 h 873747"/>
                <a:gd name="connsiteX0" fmla="*/ 0 w 391488"/>
                <a:gd name="connsiteY0" fmla="*/ 65249 h 875236"/>
                <a:gd name="connsiteX1" fmla="*/ 65249 w 391488"/>
                <a:gd name="connsiteY1" fmla="*/ 0 h 875236"/>
                <a:gd name="connsiteX2" fmla="*/ 326239 w 391488"/>
                <a:gd name="connsiteY2" fmla="*/ 0 h 875236"/>
                <a:gd name="connsiteX3" fmla="*/ 391488 w 391488"/>
                <a:gd name="connsiteY3" fmla="*/ 65249 h 875236"/>
                <a:gd name="connsiteX4" fmla="*/ 391488 w 391488"/>
                <a:gd name="connsiteY4" fmla="*/ 792525 h 875236"/>
                <a:gd name="connsiteX5" fmla="*/ 329414 w 391488"/>
                <a:gd name="connsiteY5" fmla="*/ 860949 h 875236"/>
                <a:gd name="connsiteX6" fmla="*/ 71599 w 391488"/>
                <a:gd name="connsiteY6" fmla="*/ 860949 h 875236"/>
                <a:gd name="connsiteX7" fmla="*/ 0 w 391488"/>
                <a:gd name="connsiteY7" fmla="*/ 792525 h 875236"/>
                <a:gd name="connsiteX8" fmla="*/ 0 w 391488"/>
                <a:gd name="connsiteY8" fmla="*/ 65249 h 87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88" h="875236">
                  <a:moveTo>
                    <a:pt x="0" y="65249"/>
                  </a:moveTo>
                  <a:cubicBezTo>
                    <a:pt x="0" y="29213"/>
                    <a:pt x="29213" y="0"/>
                    <a:pt x="65249" y="0"/>
                  </a:cubicBezTo>
                  <a:lnTo>
                    <a:pt x="326239" y="0"/>
                  </a:lnTo>
                  <a:cubicBezTo>
                    <a:pt x="362275" y="0"/>
                    <a:pt x="391488" y="29213"/>
                    <a:pt x="391488" y="65249"/>
                  </a:cubicBezTo>
                  <a:lnTo>
                    <a:pt x="391488" y="792525"/>
                  </a:lnTo>
                  <a:cubicBezTo>
                    <a:pt x="391488" y="828561"/>
                    <a:pt x="365450" y="845074"/>
                    <a:pt x="329414" y="860949"/>
                  </a:cubicBezTo>
                  <a:cubicBezTo>
                    <a:pt x="280517" y="879999"/>
                    <a:pt x="130021" y="879999"/>
                    <a:pt x="71599" y="860949"/>
                  </a:cubicBezTo>
                  <a:cubicBezTo>
                    <a:pt x="29213" y="848249"/>
                    <a:pt x="0" y="828561"/>
                    <a:pt x="0" y="792525"/>
                  </a:cubicBezTo>
                  <a:lnTo>
                    <a:pt x="0" y="65249"/>
                  </a:lnTo>
                  <a:close/>
                </a:path>
              </a:pathLst>
            </a:custGeom>
            <a:solidFill>
              <a:srgbClr val="003854"/>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28" name="Oval 9"/>
            <p:cNvSpPr/>
            <p:nvPr/>
          </p:nvSpPr>
          <p:spPr>
            <a:xfrm>
              <a:off x="5494868" y="511569"/>
              <a:ext cx="553056" cy="896910"/>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5 w 1447805"/>
                <a:gd name="connsiteY0" fmla="*/ 1221049 h 1944949"/>
                <a:gd name="connsiteX1" fmla="*/ 715027 w 1447805"/>
                <a:gd name="connsiteY1" fmla="*/ 0 h 1944949"/>
                <a:gd name="connsiteX2" fmla="*/ 1447805 w 1447805"/>
                <a:gd name="connsiteY2" fmla="*/ 1221049 h 1944949"/>
                <a:gd name="connsiteX3" fmla="*/ 723905 w 1447805"/>
                <a:gd name="connsiteY3" fmla="*/ 1944949 h 1944949"/>
                <a:gd name="connsiteX4" fmla="*/ 5 w 1447805"/>
                <a:gd name="connsiteY4" fmla="*/ 1221049 h 1944949"/>
                <a:gd name="connsiteX0" fmla="*/ 1 w 1447801"/>
                <a:gd name="connsiteY0" fmla="*/ 2478482 h 3202382"/>
                <a:gd name="connsiteX1" fmla="*/ 724167 w 1447801"/>
                <a:gd name="connsiteY1" fmla="*/ 0 h 3202382"/>
                <a:gd name="connsiteX2" fmla="*/ 1447801 w 1447801"/>
                <a:gd name="connsiteY2" fmla="*/ 2478482 h 3202382"/>
                <a:gd name="connsiteX3" fmla="*/ 723901 w 1447801"/>
                <a:gd name="connsiteY3" fmla="*/ 3202382 h 3202382"/>
                <a:gd name="connsiteX4" fmla="*/ 1 w 1447801"/>
                <a:gd name="connsiteY4" fmla="*/ 2478482 h 3202382"/>
                <a:gd name="connsiteX0" fmla="*/ 1 w 1447984"/>
                <a:gd name="connsiteY0" fmla="*/ 2478482 h 3202382"/>
                <a:gd name="connsiteX1" fmla="*/ 724167 w 1447984"/>
                <a:gd name="connsiteY1" fmla="*/ 0 h 3202382"/>
                <a:gd name="connsiteX2" fmla="*/ 1447801 w 1447984"/>
                <a:gd name="connsiteY2" fmla="*/ 2478482 h 3202382"/>
                <a:gd name="connsiteX3" fmla="*/ 723901 w 1447984"/>
                <a:gd name="connsiteY3" fmla="*/ 3202382 h 3202382"/>
                <a:gd name="connsiteX4" fmla="*/ 1 w 1447984"/>
                <a:gd name="connsiteY4" fmla="*/ 2478482 h 3202382"/>
                <a:gd name="connsiteX0" fmla="*/ 1 w 1447926"/>
                <a:gd name="connsiteY0" fmla="*/ 2478505 h 3202639"/>
                <a:gd name="connsiteX1" fmla="*/ 724167 w 1447926"/>
                <a:gd name="connsiteY1" fmla="*/ 23 h 3202639"/>
                <a:gd name="connsiteX2" fmla="*/ 1447801 w 1447926"/>
                <a:gd name="connsiteY2" fmla="*/ 2430143 h 3202639"/>
                <a:gd name="connsiteX3" fmla="*/ 723901 w 1447926"/>
                <a:gd name="connsiteY3" fmla="*/ 3202405 h 3202639"/>
                <a:gd name="connsiteX4" fmla="*/ 1 w 1447926"/>
                <a:gd name="connsiteY4" fmla="*/ 2478505 h 3202639"/>
                <a:gd name="connsiteX0" fmla="*/ 1 w 1447926"/>
                <a:gd name="connsiteY0" fmla="*/ 2478507 h 3202643"/>
                <a:gd name="connsiteX1" fmla="*/ 724167 w 1447926"/>
                <a:gd name="connsiteY1" fmla="*/ 25 h 3202643"/>
                <a:gd name="connsiteX2" fmla="*/ 1447801 w 1447926"/>
                <a:gd name="connsiteY2" fmla="*/ 2430145 h 3202643"/>
                <a:gd name="connsiteX3" fmla="*/ 723901 w 1447926"/>
                <a:gd name="connsiteY3" fmla="*/ 3202407 h 3202643"/>
                <a:gd name="connsiteX4" fmla="*/ 1 w 1447926"/>
                <a:gd name="connsiteY4" fmla="*/ 2478507 h 3202643"/>
                <a:gd name="connsiteX0" fmla="*/ 1 w 1447926"/>
                <a:gd name="connsiteY0" fmla="*/ 2478703 h 3202837"/>
                <a:gd name="connsiteX1" fmla="*/ 724167 w 1447926"/>
                <a:gd name="connsiteY1" fmla="*/ 221 h 3202837"/>
                <a:gd name="connsiteX2" fmla="*/ 1447801 w 1447926"/>
                <a:gd name="connsiteY2" fmla="*/ 2430341 h 3202837"/>
                <a:gd name="connsiteX3" fmla="*/ 723901 w 1447926"/>
                <a:gd name="connsiteY3" fmla="*/ 3202603 h 3202837"/>
                <a:gd name="connsiteX4" fmla="*/ 1 w 1447926"/>
                <a:gd name="connsiteY4" fmla="*/ 2478703 h 3202837"/>
                <a:gd name="connsiteX0" fmla="*/ 4 w 1447932"/>
                <a:gd name="connsiteY0" fmla="*/ 2478699 h 2962629"/>
                <a:gd name="connsiteX1" fmla="*/ 724170 w 1447932"/>
                <a:gd name="connsiteY1" fmla="*/ 217 h 2962629"/>
                <a:gd name="connsiteX2" fmla="*/ 1447804 w 1447932"/>
                <a:gd name="connsiteY2" fmla="*/ 2430337 h 2962629"/>
                <a:gd name="connsiteX3" fmla="*/ 733048 w 1447932"/>
                <a:gd name="connsiteY3" fmla="*/ 2960784 h 2962629"/>
                <a:gd name="connsiteX4" fmla="*/ 4 w 1447932"/>
                <a:gd name="connsiteY4" fmla="*/ 2478699 h 2962629"/>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4 w 1447932"/>
                <a:gd name="connsiteY0" fmla="*/ 2478701 h 3074106"/>
                <a:gd name="connsiteX1" fmla="*/ 724170 w 1447932"/>
                <a:gd name="connsiteY1" fmla="*/ 219 h 3074106"/>
                <a:gd name="connsiteX2" fmla="*/ 1447804 w 1447932"/>
                <a:gd name="connsiteY2" fmla="*/ 2430339 h 3074106"/>
                <a:gd name="connsiteX3" fmla="*/ 733048 w 1447932"/>
                <a:gd name="connsiteY3" fmla="*/ 3073633 h 3074106"/>
                <a:gd name="connsiteX4" fmla="*/ 4 w 1447932"/>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171"/>
                <a:gd name="connsiteY0" fmla="*/ 2478701 h 3074106"/>
                <a:gd name="connsiteX1" fmla="*/ 724409 w 1448171"/>
                <a:gd name="connsiteY1" fmla="*/ 219 h 3074106"/>
                <a:gd name="connsiteX2" fmla="*/ 1448043 w 1448171"/>
                <a:gd name="connsiteY2" fmla="*/ 2430339 h 3074106"/>
                <a:gd name="connsiteX3" fmla="*/ 733287 w 1448171"/>
                <a:gd name="connsiteY3" fmla="*/ 3073633 h 3074106"/>
                <a:gd name="connsiteX4" fmla="*/ 243 w 1448171"/>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 name="connsiteX0" fmla="*/ 243 w 1448043"/>
                <a:gd name="connsiteY0" fmla="*/ 2478701 h 3074106"/>
                <a:gd name="connsiteX1" fmla="*/ 724409 w 1448043"/>
                <a:gd name="connsiteY1" fmla="*/ 219 h 3074106"/>
                <a:gd name="connsiteX2" fmla="*/ 1448043 w 1448043"/>
                <a:gd name="connsiteY2" fmla="*/ 2430339 h 3074106"/>
                <a:gd name="connsiteX3" fmla="*/ 733287 w 1448043"/>
                <a:gd name="connsiteY3" fmla="*/ 3073633 h 3074106"/>
                <a:gd name="connsiteX4" fmla="*/ 243 w 1448043"/>
                <a:gd name="connsiteY4" fmla="*/ 2478701 h 307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043" h="3074106">
                  <a:moveTo>
                    <a:pt x="243" y="2478701"/>
                  </a:moveTo>
                  <a:cubicBezTo>
                    <a:pt x="-10381" y="1966465"/>
                    <a:pt x="327661" y="-23962"/>
                    <a:pt x="724409" y="219"/>
                  </a:cubicBezTo>
                  <a:cubicBezTo>
                    <a:pt x="1121157" y="24400"/>
                    <a:pt x="1438899" y="1756484"/>
                    <a:pt x="1448043" y="2430339"/>
                  </a:cubicBezTo>
                  <a:cubicBezTo>
                    <a:pt x="1448043" y="2975228"/>
                    <a:pt x="974587" y="3065573"/>
                    <a:pt x="733287" y="3073633"/>
                  </a:cubicBezTo>
                  <a:cubicBezTo>
                    <a:pt x="491987" y="3081693"/>
                    <a:pt x="10867" y="2990937"/>
                    <a:pt x="243" y="2478701"/>
                  </a:cubicBezTo>
                  <a:close/>
                </a:path>
              </a:pathLst>
            </a:custGeom>
            <a:solidFill>
              <a:srgbClr val="003854"/>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206" name="Group 205"/>
          <p:cNvGrpSpPr/>
          <p:nvPr/>
        </p:nvGrpSpPr>
        <p:grpSpPr>
          <a:xfrm>
            <a:off x="2723884" y="4549502"/>
            <a:ext cx="384485" cy="363508"/>
            <a:chOff x="6595499" y="824302"/>
            <a:chExt cx="1839533" cy="1839533"/>
          </a:xfrm>
          <a:solidFill>
            <a:schemeClr val="accent3"/>
          </a:solidFill>
        </p:grpSpPr>
        <p:grpSp>
          <p:nvGrpSpPr>
            <p:cNvPr id="222" name="Group 221"/>
            <p:cNvGrpSpPr/>
            <p:nvPr/>
          </p:nvGrpSpPr>
          <p:grpSpPr>
            <a:xfrm>
              <a:off x="6595499" y="824302"/>
              <a:ext cx="1839533" cy="1839533"/>
              <a:chOff x="7694142" y="1135483"/>
              <a:chExt cx="1839533" cy="1839533"/>
            </a:xfrm>
            <a:grpFill/>
          </p:grpSpPr>
          <p:sp>
            <p:nvSpPr>
              <p:cNvPr id="224" name="Oval 223"/>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6A108"/>
                  </a:solidFill>
                  <a:latin typeface="Arial"/>
                </a:endParaRPr>
              </a:p>
            </p:txBody>
          </p:sp>
          <p:sp>
            <p:nvSpPr>
              <p:cNvPr id="225" name="Oval 224"/>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6A108"/>
                  </a:solidFill>
                  <a:latin typeface="Arial"/>
                </a:endParaRPr>
              </a:p>
            </p:txBody>
          </p:sp>
        </p:grpSp>
        <p:sp>
          <p:nvSpPr>
            <p:cNvPr id="223" name="Oval 222"/>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6A108"/>
                </a:solidFill>
                <a:latin typeface="Arial"/>
              </a:endParaRPr>
            </a:p>
          </p:txBody>
        </p:sp>
      </p:grpSp>
      <p:grpSp>
        <p:nvGrpSpPr>
          <p:cNvPr id="207" name="Group 206"/>
          <p:cNvGrpSpPr/>
          <p:nvPr/>
        </p:nvGrpSpPr>
        <p:grpSpPr>
          <a:xfrm>
            <a:off x="3175184" y="4546697"/>
            <a:ext cx="384485" cy="363508"/>
            <a:chOff x="6595499" y="824302"/>
            <a:chExt cx="1839533" cy="1839533"/>
          </a:xfrm>
          <a:solidFill>
            <a:schemeClr val="accent1"/>
          </a:solidFill>
        </p:grpSpPr>
        <p:grpSp>
          <p:nvGrpSpPr>
            <p:cNvPr id="218" name="Group 217"/>
            <p:cNvGrpSpPr/>
            <p:nvPr/>
          </p:nvGrpSpPr>
          <p:grpSpPr>
            <a:xfrm>
              <a:off x="6595499" y="824302"/>
              <a:ext cx="1839533" cy="1839533"/>
              <a:chOff x="7694142" y="1135483"/>
              <a:chExt cx="1839533" cy="1839533"/>
            </a:xfrm>
            <a:grpFill/>
          </p:grpSpPr>
          <p:sp>
            <p:nvSpPr>
              <p:cNvPr id="220" name="Oval 219"/>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21" name="Oval 220"/>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219" name="Oval 218"/>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208" name="Group 207"/>
          <p:cNvGrpSpPr/>
          <p:nvPr/>
        </p:nvGrpSpPr>
        <p:grpSpPr>
          <a:xfrm>
            <a:off x="2723884" y="4964054"/>
            <a:ext cx="384485" cy="363508"/>
            <a:chOff x="6595499" y="824302"/>
            <a:chExt cx="1839533" cy="1839533"/>
          </a:xfrm>
          <a:solidFill>
            <a:schemeClr val="accent3"/>
          </a:solidFill>
        </p:grpSpPr>
        <p:grpSp>
          <p:nvGrpSpPr>
            <p:cNvPr id="214" name="Group 213"/>
            <p:cNvGrpSpPr/>
            <p:nvPr/>
          </p:nvGrpSpPr>
          <p:grpSpPr>
            <a:xfrm>
              <a:off x="6595499" y="824302"/>
              <a:ext cx="1839533" cy="1839533"/>
              <a:chOff x="7694142" y="1135483"/>
              <a:chExt cx="1839533" cy="1839533"/>
            </a:xfrm>
            <a:grpFill/>
          </p:grpSpPr>
          <p:sp>
            <p:nvSpPr>
              <p:cNvPr id="216" name="Oval 215"/>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6A108"/>
                  </a:solidFill>
                  <a:latin typeface="Arial"/>
                </a:endParaRPr>
              </a:p>
            </p:txBody>
          </p:sp>
          <p:sp>
            <p:nvSpPr>
              <p:cNvPr id="217" name="Oval 216"/>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6A108"/>
                  </a:solidFill>
                  <a:latin typeface="Arial"/>
                </a:endParaRPr>
              </a:p>
            </p:txBody>
          </p:sp>
        </p:grpSp>
        <p:sp>
          <p:nvSpPr>
            <p:cNvPr id="215" name="Oval 214"/>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6A108"/>
                </a:solidFill>
                <a:latin typeface="Arial"/>
              </a:endParaRPr>
            </a:p>
          </p:txBody>
        </p:sp>
      </p:grpSp>
      <p:grpSp>
        <p:nvGrpSpPr>
          <p:cNvPr id="209" name="Group 208"/>
          <p:cNvGrpSpPr/>
          <p:nvPr/>
        </p:nvGrpSpPr>
        <p:grpSpPr>
          <a:xfrm>
            <a:off x="3175184" y="4961249"/>
            <a:ext cx="384485" cy="363508"/>
            <a:chOff x="6595499" y="824302"/>
            <a:chExt cx="1839533" cy="1839533"/>
          </a:xfrm>
          <a:solidFill>
            <a:schemeClr val="accent1"/>
          </a:solidFill>
        </p:grpSpPr>
        <p:grpSp>
          <p:nvGrpSpPr>
            <p:cNvPr id="210" name="Group 209"/>
            <p:cNvGrpSpPr/>
            <p:nvPr/>
          </p:nvGrpSpPr>
          <p:grpSpPr>
            <a:xfrm>
              <a:off x="6595499" y="824302"/>
              <a:ext cx="1839533" cy="1839533"/>
              <a:chOff x="7694142" y="1135483"/>
              <a:chExt cx="1839533" cy="1839533"/>
            </a:xfrm>
            <a:grpFill/>
          </p:grpSpPr>
          <p:sp>
            <p:nvSpPr>
              <p:cNvPr id="212" name="Oval 211"/>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13" name="Oval 212"/>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211" name="Oval 210"/>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180" name="Group 179"/>
          <p:cNvGrpSpPr/>
          <p:nvPr/>
        </p:nvGrpSpPr>
        <p:grpSpPr>
          <a:xfrm>
            <a:off x="8041910" y="4527422"/>
            <a:ext cx="835783" cy="778060"/>
            <a:chOff x="5727744" y="3429000"/>
            <a:chExt cx="908850" cy="894907"/>
          </a:xfrm>
          <a:solidFill>
            <a:schemeClr val="accent1"/>
          </a:solidFill>
        </p:grpSpPr>
        <p:grpSp>
          <p:nvGrpSpPr>
            <p:cNvPr id="186" name="Group 185"/>
            <p:cNvGrpSpPr/>
            <p:nvPr/>
          </p:nvGrpSpPr>
          <p:grpSpPr>
            <a:xfrm>
              <a:off x="6218496" y="3429000"/>
              <a:ext cx="418098" cy="418099"/>
              <a:chOff x="6595499" y="824302"/>
              <a:chExt cx="1839533" cy="1839533"/>
            </a:xfrm>
            <a:grpFill/>
          </p:grpSpPr>
          <p:grpSp>
            <p:nvGrpSpPr>
              <p:cNvPr id="202" name="Group 201"/>
              <p:cNvGrpSpPr/>
              <p:nvPr/>
            </p:nvGrpSpPr>
            <p:grpSpPr>
              <a:xfrm>
                <a:off x="6595499" y="824302"/>
                <a:ext cx="1839533" cy="1839533"/>
                <a:chOff x="7694142" y="1135483"/>
                <a:chExt cx="1839533" cy="1839533"/>
              </a:xfrm>
              <a:grpFill/>
            </p:grpSpPr>
            <p:sp>
              <p:nvSpPr>
                <p:cNvPr id="204" name="Oval 203"/>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05" name="Oval 204"/>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203" name="Oval 202"/>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187" name="Group 186"/>
            <p:cNvGrpSpPr/>
            <p:nvPr/>
          </p:nvGrpSpPr>
          <p:grpSpPr>
            <a:xfrm>
              <a:off x="6218496" y="3905808"/>
              <a:ext cx="418098" cy="418099"/>
              <a:chOff x="6595499" y="824302"/>
              <a:chExt cx="1839533" cy="1839533"/>
            </a:xfrm>
            <a:grpFill/>
          </p:grpSpPr>
          <p:grpSp>
            <p:nvGrpSpPr>
              <p:cNvPr id="198" name="Group 197"/>
              <p:cNvGrpSpPr/>
              <p:nvPr/>
            </p:nvGrpSpPr>
            <p:grpSpPr>
              <a:xfrm>
                <a:off x="6595499" y="824302"/>
                <a:ext cx="1839533" cy="1839533"/>
                <a:chOff x="7694142" y="1135483"/>
                <a:chExt cx="1839533" cy="1839533"/>
              </a:xfrm>
              <a:grpFill/>
            </p:grpSpPr>
            <p:sp>
              <p:nvSpPr>
                <p:cNvPr id="200" name="Oval 199"/>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201" name="Oval 200"/>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199" name="Oval 198"/>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188" name="Group 187"/>
            <p:cNvGrpSpPr/>
            <p:nvPr/>
          </p:nvGrpSpPr>
          <p:grpSpPr>
            <a:xfrm>
              <a:off x="5727744" y="3429000"/>
              <a:ext cx="418098" cy="418099"/>
              <a:chOff x="6595499" y="824302"/>
              <a:chExt cx="1839533" cy="1839533"/>
            </a:xfrm>
            <a:grpFill/>
          </p:grpSpPr>
          <p:grpSp>
            <p:nvGrpSpPr>
              <p:cNvPr id="194" name="Group 193"/>
              <p:cNvGrpSpPr/>
              <p:nvPr/>
            </p:nvGrpSpPr>
            <p:grpSpPr>
              <a:xfrm>
                <a:off x="6595499" y="824302"/>
                <a:ext cx="1839533" cy="1839533"/>
                <a:chOff x="7694142" y="1135483"/>
                <a:chExt cx="1839533" cy="1839533"/>
              </a:xfrm>
              <a:grpFill/>
            </p:grpSpPr>
            <p:sp>
              <p:nvSpPr>
                <p:cNvPr id="196" name="Oval 195"/>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197" name="Oval 196"/>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195" name="Oval 194"/>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nvGrpSpPr>
            <p:cNvPr id="189" name="Group 188"/>
            <p:cNvGrpSpPr/>
            <p:nvPr/>
          </p:nvGrpSpPr>
          <p:grpSpPr>
            <a:xfrm>
              <a:off x="5727744" y="3905808"/>
              <a:ext cx="418098" cy="418099"/>
              <a:chOff x="6595499" y="824302"/>
              <a:chExt cx="1839533" cy="1839533"/>
            </a:xfrm>
            <a:grpFill/>
          </p:grpSpPr>
          <p:grpSp>
            <p:nvGrpSpPr>
              <p:cNvPr id="190" name="Group 189"/>
              <p:cNvGrpSpPr/>
              <p:nvPr/>
            </p:nvGrpSpPr>
            <p:grpSpPr>
              <a:xfrm>
                <a:off x="6595499" y="824302"/>
                <a:ext cx="1839533" cy="1839533"/>
                <a:chOff x="7694142" y="1135483"/>
                <a:chExt cx="1839533" cy="1839533"/>
              </a:xfrm>
              <a:grpFill/>
            </p:grpSpPr>
            <p:sp>
              <p:nvSpPr>
                <p:cNvPr id="192" name="Oval 191"/>
                <p:cNvSpPr/>
                <p:nvPr/>
              </p:nvSpPr>
              <p:spPr>
                <a:xfrm>
                  <a:off x="7694142" y="1135483"/>
                  <a:ext cx="1839533" cy="18395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sp>
              <p:nvSpPr>
                <p:cNvPr id="193" name="Oval 192"/>
                <p:cNvSpPr/>
                <p:nvPr/>
              </p:nvSpPr>
              <p:spPr>
                <a:xfrm>
                  <a:off x="7890008" y="1331350"/>
                  <a:ext cx="1447800" cy="144780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sp>
            <p:nvSpPr>
              <p:cNvPr id="191" name="Oval 190"/>
              <p:cNvSpPr/>
              <p:nvPr/>
            </p:nvSpPr>
            <p:spPr>
              <a:xfrm rot="1392144">
                <a:off x="7642154" y="1230006"/>
                <a:ext cx="223381" cy="158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grpSp>
      </p:grpSp>
      <p:sp>
        <p:nvSpPr>
          <p:cNvPr id="181" name="Oval 180"/>
          <p:cNvSpPr/>
          <p:nvPr/>
        </p:nvSpPr>
        <p:spPr>
          <a:xfrm>
            <a:off x="9900841" y="3401323"/>
            <a:ext cx="161195" cy="152400"/>
          </a:xfrm>
          <a:prstGeom prst="ellipse">
            <a:avLst/>
          </a:prstGeom>
          <a:solidFill>
            <a:srgbClr val="8E1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a:endParaRPr>
          </a:p>
        </p:txBody>
      </p:sp>
      <p:sp>
        <p:nvSpPr>
          <p:cNvPr id="182" name="Oval 181"/>
          <p:cNvSpPr/>
          <p:nvPr/>
        </p:nvSpPr>
        <p:spPr>
          <a:xfrm>
            <a:off x="9162712" y="1851727"/>
            <a:ext cx="48357"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a:endParaRPr>
          </a:p>
        </p:txBody>
      </p:sp>
      <p:sp>
        <p:nvSpPr>
          <p:cNvPr id="183" name="Oval 109"/>
          <p:cNvSpPr/>
          <p:nvPr/>
        </p:nvSpPr>
        <p:spPr>
          <a:xfrm>
            <a:off x="9895008" y="3392230"/>
            <a:ext cx="148173" cy="175585"/>
          </a:xfrm>
          <a:custGeom>
            <a:avLst/>
            <a:gdLst>
              <a:gd name="connsiteX0" fmla="*/ 0 w 358221"/>
              <a:gd name="connsiteY0" fmla="*/ 170802 h 341603"/>
              <a:gd name="connsiteX1" fmla="*/ 179111 w 358221"/>
              <a:gd name="connsiteY1" fmla="*/ 0 h 341603"/>
              <a:gd name="connsiteX2" fmla="*/ 358222 w 358221"/>
              <a:gd name="connsiteY2" fmla="*/ 170802 h 341603"/>
              <a:gd name="connsiteX3" fmla="*/ 179111 w 358221"/>
              <a:gd name="connsiteY3" fmla="*/ 341604 h 341603"/>
              <a:gd name="connsiteX4" fmla="*/ 0 w 358221"/>
              <a:gd name="connsiteY4" fmla="*/ 170802 h 341603"/>
              <a:gd name="connsiteX0" fmla="*/ 279 w 358501"/>
              <a:gd name="connsiteY0" fmla="*/ 154927 h 325729"/>
              <a:gd name="connsiteX1" fmla="*/ 150815 w 358501"/>
              <a:gd name="connsiteY1" fmla="*/ 0 h 325729"/>
              <a:gd name="connsiteX2" fmla="*/ 358501 w 358501"/>
              <a:gd name="connsiteY2" fmla="*/ 154927 h 325729"/>
              <a:gd name="connsiteX3" fmla="*/ 179390 w 358501"/>
              <a:gd name="connsiteY3" fmla="*/ 325729 h 325729"/>
              <a:gd name="connsiteX4" fmla="*/ 279 w 358501"/>
              <a:gd name="connsiteY4" fmla="*/ 154927 h 325729"/>
              <a:gd name="connsiteX0" fmla="*/ 279 w 363091"/>
              <a:gd name="connsiteY0" fmla="*/ 157927 h 328729"/>
              <a:gd name="connsiteX1" fmla="*/ 150815 w 363091"/>
              <a:gd name="connsiteY1" fmla="*/ 3000 h 328729"/>
              <a:gd name="connsiteX2" fmla="*/ 296498 w 363091"/>
              <a:gd name="connsiteY2" fmla="*/ 63324 h 328729"/>
              <a:gd name="connsiteX3" fmla="*/ 358501 w 363091"/>
              <a:gd name="connsiteY3" fmla="*/ 157927 h 328729"/>
              <a:gd name="connsiteX4" fmla="*/ 179390 w 363091"/>
              <a:gd name="connsiteY4" fmla="*/ 328729 h 328729"/>
              <a:gd name="connsiteX5" fmla="*/ 279 w 363091"/>
              <a:gd name="connsiteY5" fmla="*/ 157927 h 328729"/>
              <a:gd name="connsiteX0" fmla="*/ 157 w 363464"/>
              <a:gd name="connsiteY0" fmla="*/ 162258 h 333060"/>
              <a:gd name="connsiteX1" fmla="*/ 150693 w 363464"/>
              <a:gd name="connsiteY1" fmla="*/ 7331 h 333060"/>
              <a:gd name="connsiteX2" fmla="*/ 302726 w 363464"/>
              <a:gd name="connsiteY2" fmla="*/ 39080 h 333060"/>
              <a:gd name="connsiteX3" fmla="*/ 358379 w 363464"/>
              <a:gd name="connsiteY3" fmla="*/ 162258 h 333060"/>
              <a:gd name="connsiteX4" fmla="*/ 179268 w 363464"/>
              <a:gd name="connsiteY4" fmla="*/ 333060 h 333060"/>
              <a:gd name="connsiteX5" fmla="*/ 157 w 363464"/>
              <a:gd name="connsiteY5" fmla="*/ 162258 h 333060"/>
              <a:gd name="connsiteX0" fmla="*/ 157 w 363464"/>
              <a:gd name="connsiteY0" fmla="*/ 159156 h 329958"/>
              <a:gd name="connsiteX1" fmla="*/ 150693 w 363464"/>
              <a:gd name="connsiteY1" fmla="*/ 4229 h 329958"/>
              <a:gd name="connsiteX2" fmla="*/ 302726 w 363464"/>
              <a:gd name="connsiteY2" fmla="*/ 35978 h 329958"/>
              <a:gd name="connsiteX3" fmla="*/ 358379 w 363464"/>
              <a:gd name="connsiteY3" fmla="*/ 159156 h 329958"/>
              <a:gd name="connsiteX4" fmla="*/ 179268 w 363464"/>
              <a:gd name="connsiteY4" fmla="*/ 329958 h 329958"/>
              <a:gd name="connsiteX5" fmla="*/ 157 w 363464"/>
              <a:gd name="connsiteY5" fmla="*/ 159156 h 329958"/>
              <a:gd name="connsiteX0" fmla="*/ 157 w 344120"/>
              <a:gd name="connsiteY0" fmla="*/ 159156 h 329973"/>
              <a:gd name="connsiteX1" fmla="*/ 150693 w 344120"/>
              <a:gd name="connsiteY1" fmla="*/ 4229 h 329973"/>
              <a:gd name="connsiteX2" fmla="*/ 302726 w 344120"/>
              <a:gd name="connsiteY2" fmla="*/ 35978 h 329973"/>
              <a:gd name="connsiteX3" fmla="*/ 336154 w 344120"/>
              <a:gd name="connsiteY3" fmla="*/ 168681 h 329973"/>
              <a:gd name="connsiteX4" fmla="*/ 179268 w 344120"/>
              <a:gd name="connsiteY4" fmla="*/ 329958 h 329973"/>
              <a:gd name="connsiteX5" fmla="*/ 157 w 344120"/>
              <a:gd name="connsiteY5" fmla="*/ 159156 h 329973"/>
              <a:gd name="connsiteX0" fmla="*/ 157 w 344120"/>
              <a:gd name="connsiteY0" fmla="*/ 159156 h 329977"/>
              <a:gd name="connsiteX1" fmla="*/ 150693 w 344120"/>
              <a:gd name="connsiteY1" fmla="*/ 4229 h 329977"/>
              <a:gd name="connsiteX2" fmla="*/ 302726 w 344120"/>
              <a:gd name="connsiteY2" fmla="*/ 35978 h 329977"/>
              <a:gd name="connsiteX3" fmla="*/ 336154 w 344120"/>
              <a:gd name="connsiteY3" fmla="*/ 168681 h 329977"/>
              <a:gd name="connsiteX4" fmla="*/ 179268 w 344120"/>
              <a:gd name="connsiteY4" fmla="*/ 329958 h 329977"/>
              <a:gd name="connsiteX5" fmla="*/ 157 w 344120"/>
              <a:gd name="connsiteY5" fmla="*/ 159156 h 329977"/>
              <a:gd name="connsiteX0" fmla="*/ 157 w 344120"/>
              <a:gd name="connsiteY0" fmla="*/ 159156 h 329977"/>
              <a:gd name="connsiteX1" fmla="*/ 150693 w 344120"/>
              <a:gd name="connsiteY1" fmla="*/ 4229 h 329977"/>
              <a:gd name="connsiteX2" fmla="*/ 302726 w 344120"/>
              <a:gd name="connsiteY2" fmla="*/ 35978 h 329977"/>
              <a:gd name="connsiteX3" fmla="*/ 336154 w 344120"/>
              <a:gd name="connsiteY3" fmla="*/ 168681 h 329977"/>
              <a:gd name="connsiteX4" fmla="*/ 179268 w 344120"/>
              <a:gd name="connsiteY4" fmla="*/ 329958 h 329977"/>
              <a:gd name="connsiteX5" fmla="*/ 157 w 344120"/>
              <a:gd name="connsiteY5" fmla="*/ 159156 h 329977"/>
              <a:gd name="connsiteX0" fmla="*/ 2349 w 346312"/>
              <a:gd name="connsiteY0" fmla="*/ 159156 h 329977"/>
              <a:gd name="connsiteX1" fmla="*/ 152885 w 346312"/>
              <a:gd name="connsiteY1" fmla="*/ 4229 h 329977"/>
              <a:gd name="connsiteX2" fmla="*/ 304918 w 346312"/>
              <a:gd name="connsiteY2" fmla="*/ 35978 h 329977"/>
              <a:gd name="connsiteX3" fmla="*/ 338346 w 346312"/>
              <a:gd name="connsiteY3" fmla="*/ 168681 h 329977"/>
              <a:gd name="connsiteX4" fmla="*/ 181460 w 346312"/>
              <a:gd name="connsiteY4" fmla="*/ 329958 h 329977"/>
              <a:gd name="connsiteX5" fmla="*/ 2349 w 346312"/>
              <a:gd name="connsiteY5" fmla="*/ 159156 h 329977"/>
              <a:gd name="connsiteX0" fmla="*/ 25213 w 369176"/>
              <a:gd name="connsiteY0" fmla="*/ 159156 h 329977"/>
              <a:gd name="connsiteX1" fmla="*/ 175749 w 369176"/>
              <a:gd name="connsiteY1" fmla="*/ 4229 h 329977"/>
              <a:gd name="connsiteX2" fmla="*/ 327782 w 369176"/>
              <a:gd name="connsiteY2" fmla="*/ 35978 h 329977"/>
              <a:gd name="connsiteX3" fmla="*/ 361210 w 369176"/>
              <a:gd name="connsiteY3" fmla="*/ 168681 h 329977"/>
              <a:gd name="connsiteX4" fmla="*/ 204324 w 369176"/>
              <a:gd name="connsiteY4" fmla="*/ 329958 h 329977"/>
              <a:gd name="connsiteX5" fmla="*/ 25213 w 369176"/>
              <a:gd name="connsiteY5" fmla="*/ 159156 h 329977"/>
              <a:gd name="connsiteX0" fmla="*/ 29343 w 328856"/>
              <a:gd name="connsiteY0" fmla="*/ 165844 h 330298"/>
              <a:gd name="connsiteX1" fmla="*/ 135429 w 328856"/>
              <a:gd name="connsiteY1" fmla="*/ 4567 h 330298"/>
              <a:gd name="connsiteX2" fmla="*/ 287462 w 328856"/>
              <a:gd name="connsiteY2" fmla="*/ 36316 h 330298"/>
              <a:gd name="connsiteX3" fmla="*/ 320890 w 328856"/>
              <a:gd name="connsiteY3" fmla="*/ 169019 h 330298"/>
              <a:gd name="connsiteX4" fmla="*/ 164004 w 328856"/>
              <a:gd name="connsiteY4" fmla="*/ 330296 h 330298"/>
              <a:gd name="connsiteX5" fmla="*/ 29343 w 328856"/>
              <a:gd name="connsiteY5" fmla="*/ 165844 h 330298"/>
              <a:gd name="connsiteX0" fmla="*/ 6878 w 306391"/>
              <a:gd name="connsiteY0" fmla="*/ 165844 h 330298"/>
              <a:gd name="connsiteX1" fmla="*/ 112964 w 306391"/>
              <a:gd name="connsiteY1" fmla="*/ 4567 h 330298"/>
              <a:gd name="connsiteX2" fmla="*/ 264997 w 306391"/>
              <a:gd name="connsiteY2" fmla="*/ 36316 h 330298"/>
              <a:gd name="connsiteX3" fmla="*/ 298425 w 306391"/>
              <a:gd name="connsiteY3" fmla="*/ 169019 h 330298"/>
              <a:gd name="connsiteX4" fmla="*/ 141539 w 306391"/>
              <a:gd name="connsiteY4" fmla="*/ 330296 h 330298"/>
              <a:gd name="connsiteX5" fmla="*/ 6878 w 306391"/>
              <a:gd name="connsiteY5" fmla="*/ 165844 h 330298"/>
              <a:gd name="connsiteX0" fmla="*/ 6593 w 312456"/>
              <a:gd name="connsiteY0" fmla="*/ 132469 h 328912"/>
              <a:gd name="connsiteX1" fmla="*/ 119029 w 312456"/>
              <a:gd name="connsiteY1" fmla="*/ 2942 h 328912"/>
              <a:gd name="connsiteX2" fmla="*/ 271062 w 312456"/>
              <a:gd name="connsiteY2" fmla="*/ 34691 h 328912"/>
              <a:gd name="connsiteX3" fmla="*/ 304490 w 312456"/>
              <a:gd name="connsiteY3" fmla="*/ 167394 h 328912"/>
              <a:gd name="connsiteX4" fmla="*/ 147604 w 312456"/>
              <a:gd name="connsiteY4" fmla="*/ 328671 h 328912"/>
              <a:gd name="connsiteX5" fmla="*/ 6593 w 312456"/>
              <a:gd name="connsiteY5" fmla="*/ 132469 h 328912"/>
              <a:gd name="connsiteX0" fmla="*/ 6593 w 312456"/>
              <a:gd name="connsiteY0" fmla="*/ 132757 h 329200"/>
              <a:gd name="connsiteX1" fmla="*/ 119029 w 312456"/>
              <a:gd name="connsiteY1" fmla="*/ 3230 h 329200"/>
              <a:gd name="connsiteX2" fmla="*/ 271062 w 312456"/>
              <a:gd name="connsiteY2" fmla="*/ 34979 h 329200"/>
              <a:gd name="connsiteX3" fmla="*/ 304490 w 312456"/>
              <a:gd name="connsiteY3" fmla="*/ 167682 h 329200"/>
              <a:gd name="connsiteX4" fmla="*/ 147604 w 312456"/>
              <a:gd name="connsiteY4" fmla="*/ 328959 h 329200"/>
              <a:gd name="connsiteX5" fmla="*/ 6593 w 312456"/>
              <a:gd name="connsiteY5" fmla="*/ 132757 h 329200"/>
              <a:gd name="connsiteX0" fmla="*/ 6518 w 310858"/>
              <a:gd name="connsiteY0" fmla="*/ 132757 h 329200"/>
              <a:gd name="connsiteX1" fmla="*/ 118954 w 310858"/>
              <a:gd name="connsiteY1" fmla="*/ 3230 h 329200"/>
              <a:gd name="connsiteX2" fmla="*/ 261462 w 310858"/>
              <a:gd name="connsiteY2" fmla="*/ 34979 h 329200"/>
              <a:gd name="connsiteX3" fmla="*/ 304415 w 310858"/>
              <a:gd name="connsiteY3" fmla="*/ 167682 h 329200"/>
              <a:gd name="connsiteX4" fmla="*/ 147529 w 310858"/>
              <a:gd name="connsiteY4" fmla="*/ 328959 h 329200"/>
              <a:gd name="connsiteX5" fmla="*/ 6518 w 310858"/>
              <a:gd name="connsiteY5" fmla="*/ 132757 h 329200"/>
              <a:gd name="connsiteX0" fmla="*/ 6518 w 310858"/>
              <a:gd name="connsiteY0" fmla="*/ 132757 h 331791"/>
              <a:gd name="connsiteX1" fmla="*/ 118954 w 310858"/>
              <a:gd name="connsiteY1" fmla="*/ 3230 h 331791"/>
              <a:gd name="connsiteX2" fmla="*/ 261462 w 310858"/>
              <a:gd name="connsiteY2" fmla="*/ 34979 h 331791"/>
              <a:gd name="connsiteX3" fmla="*/ 304415 w 310858"/>
              <a:gd name="connsiteY3" fmla="*/ 167682 h 331791"/>
              <a:gd name="connsiteX4" fmla="*/ 147529 w 310858"/>
              <a:gd name="connsiteY4" fmla="*/ 328959 h 331791"/>
              <a:gd name="connsiteX5" fmla="*/ 58261 w 310858"/>
              <a:gd name="connsiteY5" fmla="*/ 260403 h 331791"/>
              <a:gd name="connsiteX6" fmla="*/ 6518 w 310858"/>
              <a:gd name="connsiteY6" fmla="*/ 132757 h 331791"/>
              <a:gd name="connsiteX0" fmla="*/ 6518 w 310858"/>
              <a:gd name="connsiteY0" fmla="*/ 132757 h 337888"/>
              <a:gd name="connsiteX1" fmla="*/ 118954 w 310858"/>
              <a:gd name="connsiteY1" fmla="*/ 3230 h 337888"/>
              <a:gd name="connsiteX2" fmla="*/ 261462 w 310858"/>
              <a:gd name="connsiteY2" fmla="*/ 34979 h 337888"/>
              <a:gd name="connsiteX3" fmla="*/ 304415 w 310858"/>
              <a:gd name="connsiteY3" fmla="*/ 167682 h 337888"/>
              <a:gd name="connsiteX4" fmla="*/ 188804 w 310858"/>
              <a:gd name="connsiteY4" fmla="*/ 335309 h 337888"/>
              <a:gd name="connsiteX5" fmla="*/ 58261 w 310858"/>
              <a:gd name="connsiteY5" fmla="*/ 260403 h 337888"/>
              <a:gd name="connsiteX6" fmla="*/ 6518 w 310858"/>
              <a:gd name="connsiteY6" fmla="*/ 132757 h 337888"/>
              <a:gd name="connsiteX0" fmla="*/ 6518 w 310858"/>
              <a:gd name="connsiteY0" fmla="*/ 132757 h 335827"/>
              <a:gd name="connsiteX1" fmla="*/ 118954 w 310858"/>
              <a:gd name="connsiteY1" fmla="*/ 3230 h 335827"/>
              <a:gd name="connsiteX2" fmla="*/ 261462 w 310858"/>
              <a:gd name="connsiteY2" fmla="*/ 34979 h 335827"/>
              <a:gd name="connsiteX3" fmla="*/ 304415 w 310858"/>
              <a:gd name="connsiteY3" fmla="*/ 167682 h 335827"/>
              <a:gd name="connsiteX4" fmla="*/ 188804 w 310858"/>
              <a:gd name="connsiteY4" fmla="*/ 335309 h 335827"/>
              <a:gd name="connsiteX5" fmla="*/ 58261 w 310858"/>
              <a:gd name="connsiteY5" fmla="*/ 260403 h 335827"/>
              <a:gd name="connsiteX6" fmla="*/ 6518 w 310858"/>
              <a:gd name="connsiteY6" fmla="*/ 132757 h 335827"/>
              <a:gd name="connsiteX0" fmla="*/ 105 w 304445"/>
              <a:gd name="connsiteY0" fmla="*/ 132757 h 335956"/>
              <a:gd name="connsiteX1" fmla="*/ 112541 w 304445"/>
              <a:gd name="connsiteY1" fmla="*/ 3230 h 335956"/>
              <a:gd name="connsiteX2" fmla="*/ 255049 w 304445"/>
              <a:gd name="connsiteY2" fmla="*/ 34979 h 335956"/>
              <a:gd name="connsiteX3" fmla="*/ 298002 w 304445"/>
              <a:gd name="connsiteY3" fmla="*/ 167682 h 335956"/>
              <a:gd name="connsiteX4" fmla="*/ 182391 w 304445"/>
              <a:gd name="connsiteY4" fmla="*/ 335309 h 335956"/>
              <a:gd name="connsiteX5" fmla="*/ 93123 w 304445"/>
              <a:gd name="connsiteY5" fmla="*/ 222303 h 335956"/>
              <a:gd name="connsiteX6" fmla="*/ 105 w 304445"/>
              <a:gd name="connsiteY6" fmla="*/ 132757 h 335956"/>
              <a:gd name="connsiteX0" fmla="*/ 1921 w 306261"/>
              <a:gd name="connsiteY0" fmla="*/ 132757 h 335956"/>
              <a:gd name="connsiteX1" fmla="*/ 114357 w 306261"/>
              <a:gd name="connsiteY1" fmla="*/ 3230 h 335956"/>
              <a:gd name="connsiteX2" fmla="*/ 256865 w 306261"/>
              <a:gd name="connsiteY2" fmla="*/ 34979 h 335956"/>
              <a:gd name="connsiteX3" fmla="*/ 299818 w 306261"/>
              <a:gd name="connsiteY3" fmla="*/ 167682 h 335956"/>
              <a:gd name="connsiteX4" fmla="*/ 184207 w 306261"/>
              <a:gd name="connsiteY4" fmla="*/ 335309 h 335956"/>
              <a:gd name="connsiteX5" fmla="*/ 94939 w 306261"/>
              <a:gd name="connsiteY5" fmla="*/ 222303 h 335956"/>
              <a:gd name="connsiteX6" fmla="*/ 1921 w 306261"/>
              <a:gd name="connsiteY6" fmla="*/ 132757 h 335956"/>
              <a:gd name="connsiteX0" fmla="*/ 1921 w 306261"/>
              <a:gd name="connsiteY0" fmla="*/ 132757 h 335310"/>
              <a:gd name="connsiteX1" fmla="*/ 114357 w 306261"/>
              <a:gd name="connsiteY1" fmla="*/ 3230 h 335310"/>
              <a:gd name="connsiteX2" fmla="*/ 256865 w 306261"/>
              <a:gd name="connsiteY2" fmla="*/ 34979 h 335310"/>
              <a:gd name="connsiteX3" fmla="*/ 299818 w 306261"/>
              <a:gd name="connsiteY3" fmla="*/ 167682 h 335310"/>
              <a:gd name="connsiteX4" fmla="*/ 184207 w 306261"/>
              <a:gd name="connsiteY4" fmla="*/ 335309 h 335310"/>
              <a:gd name="connsiteX5" fmla="*/ 94939 w 306261"/>
              <a:gd name="connsiteY5" fmla="*/ 222303 h 335310"/>
              <a:gd name="connsiteX6" fmla="*/ 1921 w 306261"/>
              <a:gd name="connsiteY6" fmla="*/ 132757 h 335310"/>
              <a:gd name="connsiteX0" fmla="*/ 1921 w 306261"/>
              <a:gd name="connsiteY0" fmla="*/ 132757 h 328960"/>
              <a:gd name="connsiteX1" fmla="*/ 114357 w 306261"/>
              <a:gd name="connsiteY1" fmla="*/ 3230 h 328960"/>
              <a:gd name="connsiteX2" fmla="*/ 256865 w 306261"/>
              <a:gd name="connsiteY2" fmla="*/ 34979 h 328960"/>
              <a:gd name="connsiteX3" fmla="*/ 299818 w 306261"/>
              <a:gd name="connsiteY3" fmla="*/ 167682 h 328960"/>
              <a:gd name="connsiteX4" fmla="*/ 203257 w 306261"/>
              <a:gd name="connsiteY4" fmla="*/ 328959 h 328960"/>
              <a:gd name="connsiteX5" fmla="*/ 94939 w 306261"/>
              <a:gd name="connsiteY5" fmla="*/ 222303 h 328960"/>
              <a:gd name="connsiteX6" fmla="*/ 1921 w 306261"/>
              <a:gd name="connsiteY6" fmla="*/ 132757 h 328960"/>
              <a:gd name="connsiteX0" fmla="*/ 1921 w 288738"/>
              <a:gd name="connsiteY0" fmla="*/ 132757 h 329060"/>
              <a:gd name="connsiteX1" fmla="*/ 114357 w 288738"/>
              <a:gd name="connsiteY1" fmla="*/ 3230 h 329060"/>
              <a:gd name="connsiteX2" fmla="*/ 256865 w 288738"/>
              <a:gd name="connsiteY2" fmla="*/ 34979 h 329060"/>
              <a:gd name="connsiteX3" fmla="*/ 277593 w 288738"/>
              <a:gd name="connsiteY3" fmla="*/ 202607 h 329060"/>
              <a:gd name="connsiteX4" fmla="*/ 203257 w 288738"/>
              <a:gd name="connsiteY4" fmla="*/ 328959 h 329060"/>
              <a:gd name="connsiteX5" fmla="*/ 94939 w 288738"/>
              <a:gd name="connsiteY5" fmla="*/ 222303 h 329060"/>
              <a:gd name="connsiteX6" fmla="*/ 1921 w 288738"/>
              <a:gd name="connsiteY6" fmla="*/ 132757 h 329060"/>
              <a:gd name="connsiteX0" fmla="*/ 1921 w 288738"/>
              <a:gd name="connsiteY0" fmla="*/ 132757 h 329726"/>
              <a:gd name="connsiteX1" fmla="*/ 114357 w 288738"/>
              <a:gd name="connsiteY1" fmla="*/ 3230 h 329726"/>
              <a:gd name="connsiteX2" fmla="*/ 256865 w 288738"/>
              <a:gd name="connsiteY2" fmla="*/ 34979 h 329726"/>
              <a:gd name="connsiteX3" fmla="*/ 277593 w 288738"/>
              <a:gd name="connsiteY3" fmla="*/ 202607 h 329726"/>
              <a:gd name="connsiteX4" fmla="*/ 203257 w 288738"/>
              <a:gd name="connsiteY4" fmla="*/ 328959 h 329726"/>
              <a:gd name="connsiteX5" fmla="*/ 94939 w 288738"/>
              <a:gd name="connsiteY5" fmla="*/ 222303 h 329726"/>
              <a:gd name="connsiteX6" fmla="*/ 1921 w 288738"/>
              <a:gd name="connsiteY6" fmla="*/ 132757 h 32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38" h="329726">
                <a:moveTo>
                  <a:pt x="1921" y="132757"/>
                </a:moveTo>
                <a:cubicBezTo>
                  <a:pt x="-13893" y="58145"/>
                  <a:pt x="71866" y="19526"/>
                  <a:pt x="114357" y="3230"/>
                </a:cubicBezTo>
                <a:cubicBezTo>
                  <a:pt x="156848" y="-13066"/>
                  <a:pt x="200026" y="37733"/>
                  <a:pt x="256865" y="34979"/>
                </a:cubicBezTo>
                <a:cubicBezTo>
                  <a:pt x="291479" y="60800"/>
                  <a:pt x="297111" y="158373"/>
                  <a:pt x="277593" y="202607"/>
                </a:cubicBezTo>
                <a:cubicBezTo>
                  <a:pt x="261250" y="269066"/>
                  <a:pt x="281324" y="319326"/>
                  <a:pt x="203257" y="328959"/>
                </a:cubicBezTo>
                <a:cubicBezTo>
                  <a:pt x="125190" y="338592"/>
                  <a:pt x="118441" y="255003"/>
                  <a:pt x="94939" y="222303"/>
                </a:cubicBezTo>
                <a:cubicBezTo>
                  <a:pt x="71437" y="189603"/>
                  <a:pt x="17735" y="207369"/>
                  <a:pt x="1921" y="13275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000">
              <a:solidFill>
                <a:srgbClr val="FFFFFF"/>
              </a:solidFill>
              <a:latin typeface="Arial"/>
            </a:endParaRPr>
          </a:p>
        </p:txBody>
      </p:sp>
      <p:cxnSp>
        <p:nvCxnSpPr>
          <p:cNvPr id="184" name="Curved Connector 183"/>
          <p:cNvCxnSpPr/>
          <p:nvPr/>
        </p:nvCxnSpPr>
        <p:spPr>
          <a:xfrm>
            <a:off x="1421815" y="1206891"/>
            <a:ext cx="320692" cy="277623"/>
          </a:xfrm>
          <a:prstGeom prst="curvedConnector3">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Curved Connector 184"/>
          <p:cNvCxnSpPr/>
          <p:nvPr/>
        </p:nvCxnSpPr>
        <p:spPr>
          <a:xfrm rot="10800000" flipV="1">
            <a:off x="9415370" y="1647816"/>
            <a:ext cx="411228" cy="233965"/>
          </a:xfrm>
          <a:prstGeom prst="curvedConnector3">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Picture 4" descr="A red circle with a person in the middle&#10;&#10;Description automatically generated">
            <a:extLst>
              <a:ext uri="{FF2B5EF4-FFF2-40B4-BE49-F238E27FC236}">
                <a16:creationId xmlns:a16="http://schemas.microsoft.com/office/drawing/2014/main" id="{37D397EB-BD89-DC5F-8050-DF8BEE6252D6}"/>
              </a:ext>
            </a:extLst>
          </p:cNvPr>
          <p:cNvPicPr>
            <a:picLocks noChangeAspect="1"/>
          </p:cNvPicPr>
          <p:nvPr/>
        </p:nvPicPr>
        <p:blipFill>
          <a:blip r:embed="rId7"/>
          <a:srcRect l="9841" t="7055" r="10258" b="7890"/>
          <a:stretch/>
        </p:blipFill>
        <p:spPr>
          <a:xfrm>
            <a:off x="10043181" y="5665666"/>
            <a:ext cx="2120710" cy="1158395"/>
          </a:xfrm>
          <a:prstGeom prst="rect">
            <a:avLst/>
          </a:prstGeom>
        </p:spPr>
      </p:pic>
    </p:spTree>
    <p:extLst>
      <p:ext uri="{BB962C8B-B14F-4D97-AF65-F5344CB8AC3E}">
        <p14:creationId xmlns:p14="http://schemas.microsoft.com/office/powerpoint/2010/main" val="214637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23AC24D0-14EB-2247-A026-F7F4E70453D4}"/>
              </a:ext>
            </a:extLst>
          </p:cNvPr>
          <p:cNvSpPr>
            <a:spLocks noGrp="1"/>
          </p:cNvSpPr>
          <p:nvPr>
            <p:ph type="title"/>
          </p:nvPr>
        </p:nvSpPr>
        <p:spPr>
          <a:xfrm>
            <a:off x="372068" y="279530"/>
            <a:ext cx="10980296" cy="738324"/>
          </a:xfrm>
        </p:spPr>
        <p:txBody>
          <a:bodyPr>
            <a:noAutofit/>
          </a:bodyPr>
          <a:lstStyle/>
          <a:p>
            <a:r>
              <a:rPr lang="en-GB"/>
              <a:t>Blood testing identifies </a:t>
            </a:r>
            <a:r>
              <a:rPr lang="en-GB" u="sng"/>
              <a:t>only</a:t>
            </a:r>
            <a:r>
              <a:rPr lang="en-GB"/>
              <a:t> germline </a:t>
            </a:r>
            <a:r>
              <a:rPr lang="en-GB" err="1"/>
              <a:t>BRCAm</a:t>
            </a:r>
            <a:r>
              <a:rPr lang="en-GB"/>
              <a:t> patients, whereas tumour testing identifies </a:t>
            </a:r>
            <a:r>
              <a:rPr lang="en-GB" u="sng"/>
              <a:t>both</a:t>
            </a:r>
            <a:r>
              <a:rPr lang="en-GB"/>
              <a:t> somatic and germline</a:t>
            </a:r>
            <a:endParaRPr lang="en-US"/>
          </a:p>
        </p:txBody>
      </p:sp>
      <p:sp>
        <p:nvSpPr>
          <p:cNvPr id="77" name="Rectangle 76">
            <a:extLst>
              <a:ext uri="{FF2B5EF4-FFF2-40B4-BE49-F238E27FC236}">
                <a16:creationId xmlns:a16="http://schemas.microsoft.com/office/drawing/2014/main" id="{590EC2A4-E670-4400-8C3C-42121DEFB043}"/>
              </a:ext>
            </a:extLst>
          </p:cNvPr>
          <p:cNvSpPr/>
          <p:nvPr/>
        </p:nvSpPr>
        <p:spPr>
          <a:xfrm>
            <a:off x="1287672" y="5718641"/>
            <a:ext cx="3596099" cy="577466"/>
          </a:xfrm>
          <a:prstGeom prst="rect">
            <a:avLst/>
          </a:prstGeom>
        </p:spPr>
        <p:txBody>
          <a:bodyPr wrap="square">
            <a:spAutoFit/>
          </a:bodyPr>
          <a:lstStyle/>
          <a:p>
            <a:pPr defTabSz="609570">
              <a:defRPr/>
            </a:pPr>
            <a:r>
              <a:rPr lang="en-US" sz="1051">
                <a:solidFill>
                  <a:srgbClr val="004D74"/>
                </a:solidFill>
                <a:latin typeface="Open Sans" panose="020B0606030504020204" pitchFamily="34" charset="0"/>
                <a:ea typeface="Open Sans" panose="020B0606030504020204" pitchFamily="34" charset="0"/>
                <a:cs typeface="Open Sans" panose="020B0606030504020204" pitchFamily="34" charset="0"/>
              </a:rPr>
              <a:t>A </a:t>
            </a:r>
            <a:r>
              <a:rPr lang="en-US" sz="1051" err="1">
                <a:solidFill>
                  <a:srgbClr val="004D74"/>
                </a:solidFill>
                <a:latin typeface="Open Sans" panose="020B0606030504020204" pitchFamily="34" charset="0"/>
                <a:ea typeface="Open Sans" panose="020B0606030504020204" pitchFamily="34" charset="0"/>
                <a:cs typeface="Open Sans" panose="020B0606030504020204" pitchFamily="34" charset="0"/>
              </a:rPr>
              <a:t>tumour</a:t>
            </a:r>
            <a:r>
              <a:rPr lang="en-US" sz="1051">
                <a:solidFill>
                  <a:srgbClr val="004D74"/>
                </a:solidFill>
                <a:latin typeface="Open Sans" panose="020B0606030504020204" pitchFamily="34" charset="0"/>
                <a:ea typeface="Open Sans" panose="020B0606030504020204" pitchFamily="34" charset="0"/>
                <a:cs typeface="Open Sans" panose="020B0606030504020204" pitchFamily="34" charset="0"/>
              </a:rPr>
              <a:t> test in isolation cannot definitively determine whether a mutation is somatic or germline in origin</a:t>
            </a:r>
          </a:p>
        </p:txBody>
      </p:sp>
      <p:sp>
        <p:nvSpPr>
          <p:cNvPr id="78" name="Footer Placeholder 20">
            <a:extLst>
              <a:ext uri="{FF2B5EF4-FFF2-40B4-BE49-F238E27FC236}">
                <a16:creationId xmlns:a16="http://schemas.microsoft.com/office/drawing/2014/main" id="{A1EA0617-4D9A-4AD9-A1D9-563E626CC306}"/>
              </a:ext>
            </a:extLst>
          </p:cNvPr>
          <p:cNvSpPr txBox="1">
            <a:spLocks/>
          </p:cNvSpPr>
          <p:nvPr/>
        </p:nvSpPr>
        <p:spPr>
          <a:xfrm>
            <a:off x="372065" y="6241961"/>
            <a:ext cx="10022043" cy="545699"/>
          </a:xfrm>
          <a:prstGeom prst="rect">
            <a:avLst/>
          </a:prstGeom>
        </p:spPr>
        <p:txBody>
          <a:bodyPr/>
          <a:lstStyle>
            <a:defPPr>
              <a:defRPr lang="en-US"/>
            </a:defPPr>
            <a:lvl1pPr marL="0" algn="l" defTabSz="609566" rtl="0" eaLnBrk="1" latinLnBrk="0" hangingPunct="1">
              <a:defRPr sz="2400" kern="1200">
                <a:solidFill>
                  <a:schemeClr val="tx1"/>
                </a:solidFill>
                <a:latin typeface="+mn-lt"/>
                <a:ea typeface="+mn-ea"/>
                <a:cs typeface="+mn-cs"/>
              </a:defRPr>
            </a:lvl1pPr>
            <a:lvl2pPr marL="609566" algn="l" defTabSz="609566" rtl="0" eaLnBrk="1" latinLnBrk="0" hangingPunct="1">
              <a:defRPr sz="2400" kern="1200">
                <a:solidFill>
                  <a:schemeClr val="tx1"/>
                </a:solidFill>
                <a:latin typeface="+mn-lt"/>
                <a:ea typeface="+mn-ea"/>
                <a:cs typeface="+mn-cs"/>
              </a:defRPr>
            </a:lvl2pPr>
            <a:lvl3pPr marL="1219133" algn="l" defTabSz="609566" rtl="0" eaLnBrk="1" latinLnBrk="0" hangingPunct="1">
              <a:defRPr sz="2400" kern="1200">
                <a:solidFill>
                  <a:schemeClr val="tx1"/>
                </a:solidFill>
                <a:latin typeface="+mn-lt"/>
                <a:ea typeface="+mn-ea"/>
                <a:cs typeface="+mn-cs"/>
              </a:defRPr>
            </a:lvl3pPr>
            <a:lvl4pPr marL="1828698" algn="l" defTabSz="609566" rtl="0" eaLnBrk="1" latinLnBrk="0" hangingPunct="1">
              <a:defRPr sz="2400" kern="1200">
                <a:solidFill>
                  <a:schemeClr val="tx1"/>
                </a:solidFill>
                <a:latin typeface="+mn-lt"/>
                <a:ea typeface="+mn-ea"/>
                <a:cs typeface="+mn-cs"/>
              </a:defRPr>
            </a:lvl4pPr>
            <a:lvl5pPr marL="2438265" algn="l" defTabSz="609566" rtl="0" eaLnBrk="1" latinLnBrk="0" hangingPunct="1">
              <a:defRPr sz="2400" kern="1200">
                <a:solidFill>
                  <a:schemeClr val="tx1"/>
                </a:solidFill>
                <a:latin typeface="+mn-lt"/>
                <a:ea typeface="+mn-ea"/>
                <a:cs typeface="+mn-cs"/>
              </a:defRPr>
            </a:lvl5pPr>
            <a:lvl6pPr marL="3047831" algn="l" defTabSz="609566" rtl="0" eaLnBrk="1" latinLnBrk="0" hangingPunct="1">
              <a:defRPr sz="2400" kern="1200">
                <a:solidFill>
                  <a:schemeClr val="tx1"/>
                </a:solidFill>
                <a:latin typeface="+mn-lt"/>
                <a:ea typeface="+mn-ea"/>
                <a:cs typeface="+mn-cs"/>
              </a:defRPr>
            </a:lvl6pPr>
            <a:lvl7pPr marL="3657398" algn="l" defTabSz="609566" rtl="0" eaLnBrk="1" latinLnBrk="0" hangingPunct="1">
              <a:defRPr sz="2400" kern="1200">
                <a:solidFill>
                  <a:schemeClr val="tx1"/>
                </a:solidFill>
                <a:latin typeface="+mn-lt"/>
                <a:ea typeface="+mn-ea"/>
                <a:cs typeface="+mn-cs"/>
              </a:defRPr>
            </a:lvl7pPr>
            <a:lvl8pPr marL="4266964" algn="l" defTabSz="609566" rtl="0" eaLnBrk="1" latinLnBrk="0" hangingPunct="1">
              <a:defRPr sz="2400" kern="1200">
                <a:solidFill>
                  <a:schemeClr val="tx1"/>
                </a:solidFill>
                <a:latin typeface="+mn-lt"/>
                <a:ea typeface="+mn-ea"/>
                <a:cs typeface="+mn-cs"/>
              </a:defRPr>
            </a:lvl8pPr>
            <a:lvl9pPr marL="4876531" algn="l" defTabSz="609566" rtl="0" eaLnBrk="1" latinLnBrk="0" hangingPunct="1">
              <a:defRPr sz="2400" kern="1200">
                <a:solidFill>
                  <a:schemeClr val="tx1"/>
                </a:solidFill>
                <a:latin typeface="+mn-lt"/>
                <a:ea typeface="+mn-ea"/>
                <a:cs typeface="+mn-cs"/>
              </a:defRPr>
            </a:lvl9pPr>
          </a:lstStyle>
          <a:p>
            <a:pPr defTabSz="812734">
              <a:defRPr/>
            </a:pPr>
            <a:r>
              <a:rPr lang="en-GB" sz="1000">
                <a:solidFill>
                  <a:srgbClr val="000000"/>
                </a:solidFill>
                <a:latin typeface="Arial"/>
              </a:rPr>
              <a:t>BRCA = </a:t>
            </a:r>
            <a:r>
              <a:rPr lang="en-GB" sz="1000" err="1">
                <a:solidFill>
                  <a:srgbClr val="000000"/>
                </a:solidFill>
                <a:latin typeface="Arial"/>
              </a:rPr>
              <a:t>BReast</a:t>
            </a:r>
            <a:r>
              <a:rPr lang="en-GB" sz="1000">
                <a:solidFill>
                  <a:srgbClr val="000000"/>
                </a:solidFill>
                <a:latin typeface="Arial"/>
              </a:rPr>
              <a:t> </a:t>
            </a:r>
            <a:r>
              <a:rPr lang="en-GB" sz="1000" err="1">
                <a:solidFill>
                  <a:srgbClr val="000000"/>
                </a:solidFill>
                <a:latin typeface="Arial"/>
              </a:rPr>
              <a:t>CAncer</a:t>
            </a:r>
            <a:r>
              <a:rPr lang="en-GB" sz="1000">
                <a:solidFill>
                  <a:srgbClr val="000000"/>
                </a:solidFill>
                <a:latin typeface="Arial"/>
              </a:rPr>
              <a:t> gene 1 (</a:t>
            </a:r>
            <a:r>
              <a:rPr lang="en-GB" sz="1000" i="1">
                <a:solidFill>
                  <a:srgbClr val="000000"/>
                </a:solidFill>
                <a:latin typeface="Arial"/>
              </a:rPr>
              <a:t>BRCA1</a:t>
            </a:r>
            <a:r>
              <a:rPr lang="en-GB" sz="1000">
                <a:solidFill>
                  <a:srgbClr val="000000"/>
                </a:solidFill>
                <a:latin typeface="Arial"/>
              </a:rPr>
              <a:t>) and/or 2 (</a:t>
            </a:r>
            <a:r>
              <a:rPr lang="en-GB" sz="1000" i="1">
                <a:solidFill>
                  <a:srgbClr val="000000"/>
                </a:solidFill>
                <a:latin typeface="Arial"/>
              </a:rPr>
              <a:t>BRCA2</a:t>
            </a:r>
            <a:r>
              <a:rPr lang="en-GB" sz="1000">
                <a:solidFill>
                  <a:srgbClr val="000000"/>
                </a:solidFill>
                <a:latin typeface="Arial"/>
              </a:rPr>
              <a:t>); </a:t>
            </a:r>
            <a:r>
              <a:rPr lang="en-GB" sz="1000" err="1">
                <a:solidFill>
                  <a:srgbClr val="000000"/>
                </a:solidFill>
                <a:latin typeface="Arial"/>
              </a:rPr>
              <a:t>BRCAm</a:t>
            </a:r>
            <a:r>
              <a:rPr lang="en-GB" sz="1000">
                <a:solidFill>
                  <a:srgbClr val="000000"/>
                </a:solidFill>
                <a:latin typeface="Arial"/>
              </a:rPr>
              <a:t> = BRCA mutation.</a:t>
            </a:r>
          </a:p>
          <a:p>
            <a:pPr defTabSz="812734">
              <a:defRPr/>
            </a:pPr>
            <a:endParaRPr lang="en-GB" sz="1000" b="1">
              <a:solidFill>
                <a:srgbClr val="000000"/>
              </a:solidFill>
              <a:latin typeface="Arial"/>
            </a:endParaRPr>
          </a:p>
          <a:p>
            <a:pPr defTabSz="812734">
              <a:defRPr/>
            </a:pPr>
            <a:r>
              <a:rPr lang="en-US" sz="1000" b="1">
                <a:solidFill>
                  <a:srgbClr val="7F7F7F"/>
                </a:solidFill>
                <a:latin typeface="Arial"/>
              </a:rPr>
              <a:t>1.</a:t>
            </a:r>
            <a:r>
              <a:rPr lang="en-US" sz="1000">
                <a:solidFill>
                  <a:srgbClr val="7F7F7F"/>
                </a:solidFill>
                <a:latin typeface="Arial"/>
              </a:rPr>
              <a:t> Endris V et al. </a:t>
            </a:r>
            <a:r>
              <a:rPr lang="en-US" sz="1000" i="1" err="1">
                <a:solidFill>
                  <a:srgbClr val="7F7F7F"/>
                </a:solidFill>
                <a:latin typeface="Arial"/>
              </a:rPr>
              <a:t>Virchows</a:t>
            </a:r>
            <a:r>
              <a:rPr lang="en-US" sz="1000" i="1">
                <a:solidFill>
                  <a:srgbClr val="7F7F7F"/>
                </a:solidFill>
                <a:latin typeface="Arial"/>
              </a:rPr>
              <a:t> Arch</a:t>
            </a:r>
            <a:r>
              <a:rPr lang="en-US" sz="1000">
                <a:solidFill>
                  <a:srgbClr val="7F7F7F"/>
                </a:solidFill>
                <a:latin typeface="Arial"/>
              </a:rPr>
              <a:t>. 2016;468:697-705. </a:t>
            </a:r>
            <a:r>
              <a:rPr lang="en-US" sz="1000" b="1">
                <a:solidFill>
                  <a:srgbClr val="7F7F7F"/>
                </a:solidFill>
                <a:latin typeface="Arial"/>
              </a:rPr>
              <a:t>2.</a:t>
            </a:r>
            <a:r>
              <a:rPr lang="en-US" sz="1000">
                <a:solidFill>
                  <a:srgbClr val="7F7F7F"/>
                </a:solidFill>
                <a:latin typeface="Arial"/>
              </a:rPr>
              <a:t> </a:t>
            </a:r>
            <a:r>
              <a:rPr lang="it-IT" sz="1000" err="1">
                <a:solidFill>
                  <a:srgbClr val="7F7F7F"/>
                </a:solidFill>
                <a:latin typeface="Arial"/>
              </a:rPr>
              <a:t>Capoluongo</a:t>
            </a:r>
            <a:r>
              <a:rPr lang="it-IT" sz="1000">
                <a:solidFill>
                  <a:srgbClr val="7F7F7F"/>
                </a:solidFill>
                <a:latin typeface="Arial"/>
              </a:rPr>
              <a:t> E et al. </a:t>
            </a:r>
            <a:r>
              <a:rPr lang="it-IT" sz="1000" i="1" err="1">
                <a:solidFill>
                  <a:srgbClr val="7F7F7F"/>
                </a:solidFill>
                <a:latin typeface="Arial"/>
              </a:rPr>
              <a:t>Semin</a:t>
            </a:r>
            <a:r>
              <a:rPr lang="it-IT" sz="1000" i="1">
                <a:solidFill>
                  <a:srgbClr val="7F7F7F"/>
                </a:solidFill>
                <a:latin typeface="Arial"/>
              </a:rPr>
              <a:t> </a:t>
            </a:r>
            <a:r>
              <a:rPr lang="it-IT" sz="1000" i="1" err="1">
                <a:solidFill>
                  <a:srgbClr val="7F7F7F"/>
                </a:solidFill>
                <a:latin typeface="Arial"/>
              </a:rPr>
              <a:t>Oncol</a:t>
            </a:r>
            <a:r>
              <a:rPr lang="it-IT" sz="1000">
                <a:solidFill>
                  <a:srgbClr val="7F7F7F"/>
                </a:solidFill>
                <a:latin typeface="Arial"/>
              </a:rPr>
              <a:t>. 2017;44:187-197.</a:t>
            </a:r>
            <a:endParaRPr lang="en-US" sz="1000">
              <a:solidFill>
                <a:srgbClr val="7F7F7F"/>
              </a:solidFill>
              <a:latin typeface="Arial"/>
            </a:endParaRPr>
          </a:p>
        </p:txBody>
      </p:sp>
      <p:sp>
        <p:nvSpPr>
          <p:cNvPr id="79" name="Content Placeholder 2">
            <a:extLst>
              <a:ext uri="{FF2B5EF4-FFF2-40B4-BE49-F238E27FC236}">
                <a16:creationId xmlns:a16="http://schemas.microsoft.com/office/drawing/2014/main" id="{10E7896A-D697-407F-8D3B-6799926AFD2D}"/>
              </a:ext>
            </a:extLst>
          </p:cNvPr>
          <p:cNvSpPr txBox="1">
            <a:spLocks/>
          </p:cNvSpPr>
          <p:nvPr/>
        </p:nvSpPr>
        <p:spPr>
          <a:xfrm>
            <a:off x="1158341" y="1444935"/>
            <a:ext cx="990287" cy="402764"/>
          </a:xfrm>
          <a:prstGeom prst="rect">
            <a:avLst/>
          </a:prstGeom>
        </p:spPr>
        <p:txBody>
          <a:bodyPr vert="horz" lIns="0" tIns="60960" rIns="121920" bIns="60960" rtlCol="0">
            <a:noAutofit/>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buClr>
                <a:srgbClr val="B2D234"/>
              </a:buClr>
              <a:buNone/>
              <a:defRPr/>
            </a:pPr>
            <a:r>
              <a:rPr lang="en-US" sz="1333" b="0">
                <a:solidFill>
                  <a:srgbClr val="004D74"/>
                </a:solidFill>
              </a:rPr>
              <a:t>Normal BRCA gene</a:t>
            </a:r>
            <a:endParaRPr lang="en-US" sz="1333">
              <a:solidFill>
                <a:srgbClr val="004D74"/>
              </a:solidFill>
            </a:endParaRPr>
          </a:p>
        </p:txBody>
      </p:sp>
      <p:sp>
        <p:nvSpPr>
          <p:cNvPr id="80" name="Content Placeholder 2">
            <a:extLst>
              <a:ext uri="{FF2B5EF4-FFF2-40B4-BE49-F238E27FC236}">
                <a16:creationId xmlns:a16="http://schemas.microsoft.com/office/drawing/2014/main" id="{4DE62E95-0A8E-4D90-85F8-0409BEEE57FD}"/>
              </a:ext>
            </a:extLst>
          </p:cNvPr>
          <p:cNvSpPr txBox="1">
            <a:spLocks/>
          </p:cNvSpPr>
          <p:nvPr/>
        </p:nvSpPr>
        <p:spPr>
          <a:xfrm>
            <a:off x="2558287" y="1475960"/>
            <a:ext cx="1257644" cy="371739"/>
          </a:xfrm>
          <a:prstGeom prst="rect">
            <a:avLst/>
          </a:prstGeom>
        </p:spPr>
        <p:txBody>
          <a:bodyPr vert="horz" lIns="0" tIns="60960" rIns="121920" bIns="60960" rtlCol="0">
            <a:noAutofit/>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buClr>
                <a:srgbClr val="B2D234"/>
              </a:buClr>
              <a:buNone/>
              <a:defRPr/>
            </a:pPr>
            <a:r>
              <a:rPr lang="en-US" sz="1333" b="0">
                <a:solidFill>
                  <a:srgbClr val="004D74"/>
                </a:solidFill>
              </a:rPr>
              <a:t>BRCA mutated gene</a:t>
            </a:r>
            <a:endParaRPr lang="en-US" sz="1333">
              <a:solidFill>
                <a:srgbClr val="004D74"/>
              </a:solidFill>
            </a:endParaRPr>
          </a:p>
        </p:txBody>
      </p:sp>
      <p:sp>
        <p:nvSpPr>
          <p:cNvPr id="81" name="Rectangle 80">
            <a:extLst>
              <a:ext uri="{FF2B5EF4-FFF2-40B4-BE49-F238E27FC236}">
                <a16:creationId xmlns:a16="http://schemas.microsoft.com/office/drawing/2014/main" id="{438172CD-DA0A-473F-A576-6447AC0F0D12}"/>
              </a:ext>
            </a:extLst>
          </p:cNvPr>
          <p:cNvSpPr/>
          <p:nvPr/>
        </p:nvSpPr>
        <p:spPr>
          <a:xfrm>
            <a:off x="631116" y="1378930"/>
            <a:ext cx="3156232" cy="688508"/>
          </a:xfrm>
          <a:prstGeom prst="rect">
            <a:avLst/>
          </a:prstGeom>
          <a:noFill/>
          <a:ln w="25400" cap="flat" cmpd="sng" algn="ctr">
            <a:solidFill>
              <a:srgbClr val="B2D234"/>
            </a:solidFill>
            <a:prstDash val="solid"/>
          </a:ln>
          <a:effectLst/>
        </p:spPr>
        <p:txBody>
          <a:bodyPr rtlCol="0" anchor="ctr"/>
          <a:lstStyle/>
          <a:p>
            <a:pPr algn="ctr" defTabSz="609570">
              <a:defRPr/>
            </a:pPr>
            <a:endParaRPr lang="en-US" sz="2400" kern="0">
              <a:solidFill>
                <a:prstClr val="white"/>
              </a:solidFill>
              <a:latin typeface="Arial"/>
            </a:endParaRPr>
          </a:p>
        </p:txBody>
      </p:sp>
      <p:pic>
        <p:nvPicPr>
          <p:cNvPr id="82" name="Picture 81">
            <a:extLst>
              <a:ext uri="{FF2B5EF4-FFF2-40B4-BE49-F238E27FC236}">
                <a16:creationId xmlns:a16="http://schemas.microsoft.com/office/drawing/2014/main" id="{963A874C-6117-4D31-B166-4E4CEFB20704}"/>
              </a:ext>
            </a:extLst>
          </p:cNvPr>
          <p:cNvPicPr>
            <a:picLocks noChangeAspect="1"/>
          </p:cNvPicPr>
          <p:nvPr/>
        </p:nvPicPr>
        <p:blipFill>
          <a:blip r:embed="rId3"/>
          <a:stretch>
            <a:fillRect/>
          </a:stretch>
        </p:blipFill>
        <p:spPr>
          <a:xfrm>
            <a:off x="860487" y="1455921"/>
            <a:ext cx="129349" cy="512604"/>
          </a:xfrm>
          <a:prstGeom prst="rect">
            <a:avLst/>
          </a:prstGeom>
        </p:spPr>
      </p:pic>
      <p:pic>
        <p:nvPicPr>
          <p:cNvPr id="83" name="Picture 82">
            <a:extLst>
              <a:ext uri="{FF2B5EF4-FFF2-40B4-BE49-F238E27FC236}">
                <a16:creationId xmlns:a16="http://schemas.microsoft.com/office/drawing/2014/main" id="{4358C46C-B495-4568-9071-446615754664}"/>
              </a:ext>
            </a:extLst>
          </p:cNvPr>
          <p:cNvPicPr>
            <a:picLocks noChangeAspect="1"/>
          </p:cNvPicPr>
          <p:nvPr/>
        </p:nvPicPr>
        <p:blipFill>
          <a:blip r:embed="rId4"/>
          <a:stretch>
            <a:fillRect/>
          </a:stretch>
        </p:blipFill>
        <p:spPr>
          <a:xfrm>
            <a:off x="2234845" y="1461113"/>
            <a:ext cx="175659" cy="512604"/>
          </a:xfrm>
          <a:prstGeom prst="rect">
            <a:avLst/>
          </a:prstGeom>
        </p:spPr>
      </p:pic>
      <p:pic>
        <p:nvPicPr>
          <p:cNvPr id="127" name="Picture 126">
            <a:extLst>
              <a:ext uri="{FF2B5EF4-FFF2-40B4-BE49-F238E27FC236}">
                <a16:creationId xmlns:a16="http://schemas.microsoft.com/office/drawing/2014/main" id="{1209DC59-3C1E-40E6-9982-5C9DAAF4489C}"/>
              </a:ext>
            </a:extLst>
          </p:cNvPr>
          <p:cNvPicPr>
            <a:picLocks noChangeAspect="1"/>
          </p:cNvPicPr>
          <p:nvPr/>
        </p:nvPicPr>
        <p:blipFill>
          <a:blip r:embed="rId5"/>
          <a:stretch>
            <a:fillRect/>
          </a:stretch>
        </p:blipFill>
        <p:spPr>
          <a:xfrm>
            <a:off x="6156622" y="4738345"/>
            <a:ext cx="605605" cy="704977"/>
          </a:xfrm>
          <a:prstGeom prst="rect">
            <a:avLst/>
          </a:prstGeom>
        </p:spPr>
      </p:pic>
      <p:pic>
        <p:nvPicPr>
          <p:cNvPr id="128" name="Picture 127">
            <a:extLst>
              <a:ext uri="{FF2B5EF4-FFF2-40B4-BE49-F238E27FC236}">
                <a16:creationId xmlns:a16="http://schemas.microsoft.com/office/drawing/2014/main" id="{3609C774-A4D2-4B79-B7A7-C368E65149F1}"/>
              </a:ext>
            </a:extLst>
          </p:cNvPr>
          <p:cNvPicPr>
            <a:picLocks noChangeAspect="1"/>
          </p:cNvPicPr>
          <p:nvPr/>
        </p:nvPicPr>
        <p:blipFill>
          <a:blip r:embed="rId6"/>
          <a:stretch>
            <a:fillRect/>
          </a:stretch>
        </p:blipFill>
        <p:spPr>
          <a:xfrm>
            <a:off x="6125989" y="2346440"/>
            <a:ext cx="537855" cy="687469"/>
          </a:xfrm>
          <a:prstGeom prst="rect">
            <a:avLst/>
          </a:prstGeom>
        </p:spPr>
      </p:pic>
      <p:sp>
        <p:nvSpPr>
          <p:cNvPr id="129" name="Rectangle 128">
            <a:extLst>
              <a:ext uri="{FF2B5EF4-FFF2-40B4-BE49-F238E27FC236}">
                <a16:creationId xmlns:a16="http://schemas.microsoft.com/office/drawing/2014/main" id="{EF48A478-BC2F-47B0-8525-BD92FF3B3E31}"/>
              </a:ext>
            </a:extLst>
          </p:cNvPr>
          <p:cNvSpPr/>
          <p:nvPr/>
        </p:nvSpPr>
        <p:spPr>
          <a:xfrm>
            <a:off x="5005157" y="5484710"/>
            <a:ext cx="2209800" cy="625877"/>
          </a:xfrm>
          <a:prstGeom prst="rect">
            <a:avLst/>
          </a:prstGeom>
        </p:spPr>
        <p:txBody>
          <a:bodyPr wrap="square">
            <a:spAutoFit/>
          </a:bodyPr>
          <a:lstStyle/>
          <a:p>
            <a:pPr algn="ctr" defTabSz="609570"/>
            <a:r>
              <a:rPr lang="en-US" sz="1867" b="1" err="1">
                <a:solidFill>
                  <a:srgbClr val="004D74"/>
                </a:solidFill>
                <a:latin typeface="Open Sans" panose="020B0606030504020204" pitchFamily="34" charset="0"/>
                <a:ea typeface="Open Sans" panose="020B0606030504020204" pitchFamily="34" charset="0"/>
                <a:cs typeface="Open Sans" panose="020B0606030504020204" pitchFamily="34" charset="0"/>
              </a:rPr>
              <a:t>Tumour</a:t>
            </a:r>
            <a:r>
              <a:rPr lang="en-US" sz="1867" b="1">
                <a:solidFill>
                  <a:srgbClr val="004D74"/>
                </a:solidFill>
                <a:latin typeface="Open Sans" panose="020B0606030504020204" pitchFamily="34" charset="0"/>
                <a:ea typeface="Open Sans" panose="020B0606030504020204" pitchFamily="34" charset="0"/>
                <a:cs typeface="Open Sans" panose="020B0606030504020204" pitchFamily="34" charset="0"/>
              </a:rPr>
              <a:t> testing</a:t>
            </a:r>
            <a:br>
              <a:rPr lang="en-US" sz="1867" b="1">
                <a:solidFill>
                  <a:srgbClr val="004D74"/>
                </a:solidFill>
                <a:latin typeface="Open Sans" panose="020B0606030504020204" pitchFamily="34" charset="0"/>
                <a:ea typeface="Open Sans" panose="020B0606030504020204" pitchFamily="34" charset="0"/>
                <a:cs typeface="Open Sans" panose="020B0606030504020204" pitchFamily="34" charset="0"/>
              </a:rPr>
            </a:br>
            <a:r>
              <a:rPr lang="en-US" sz="1600">
                <a:solidFill>
                  <a:srgbClr val="004D74"/>
                </a:solidFill>
                <a:latin typeface="Open Sans" panose="020B0606030504020204" pitchFamily="34" charset="0"/>
                <a:ea typeface="Open Sans" panose="020B0606030504020204" pitchFamily="34" charset="0"/>
                <a:cs typeface="Open Sans" panose="020B0606030504020204" pitchFamily="34" charset="0"/>
              </a:rPr>
              <a:t>(somatic &amp; germline)</a:t>
            </a:r>
          </a:p>
        </p:txBody>
      </p:sp>
      <p:sp>
        <p:nvSpPr>
          <p:cNvPr id="130" name="Rectangle 129">
            <a:extLst>
              <a:ext uri="{FF2B5EF4-FFF2-40B4-BE49-F238E27FC236}">
                <a16:creationId xmlns:a16="http://schemas.microsoft.com/office/drawing/2014/main" id="{05652BEF-0618-48FC-B4E4-77306A9C5D55}"/>
              </a:ext>
            </a:extLst>
          </p:cNvPr>
          <p:cNvSpPr/>
          <p:nvPr/>
        </p:nvSpPr>
        <p:spPr>
          <a:xfrm>
            <a:off x="4991100" y="1642585"/>
            <a:ext cx="2209800" cy="625877"/>
          </a:xfrm>
          <a:prstGeom prst="rect">
            <a:avLst/>
          </a:prstGeom>
        </p:spPr>
        <p:txBody>
          <a:bodyPr wrap="square">
            <a:spAutoFit/>
          </a:bodyPr>
          <a:lstStyle/>
          <a:p>
            <a:pPr algn="ctr" defTabSz="609570"/>
            <a:r>
              <a:rPr lang="en-US" sz="1867" b="1">
                <a:solidFill>
                  <a:srgbClr val="004D74"/>
                </a:solidFill>
                <a:latin typeface="Open Sans" panose="020B0606030504020204" pitchFamily="34" charset="0"/>
                <a:ea typeface="Open Sans" panose="020B0606030504020204" pitchFamily="34" charset="0"/>
                <a:cs typeface="Open Sans" panose="020B0606030504020204" pitchFamily="34" charset="0"/>
              </a:rPr>
              <a:t>Blood testing</a:t>
            </a:r>
            <a:br>
              <a:rPr lang="en-US" sz="1867" b="1">
                <a:solidFill>
                  <a:srgbClr val="004D74"/>
                </a:solidFill>
                <a:latin typeface="Open Sans" panose="020B0606030504020204" pitchFamily="34" charset="0"/>
                <a:ea typeface="Open Sans" panose="020B0606030504020204" pitchFamily="34" charset="0"/>
                <a:cs typeface="Open Sans" panose="020B0606030504020204" pitchFamily="34" charset="0"/>
              </a:rPr>
            </a:br>
            <a:r>
              <a:rPr lang="en-US" sz="1600">
                <a:solidFill>
                  <a:srgbClr val="004D74"/>
                </a:solidFill>
                <a:latin typeface="Open Sans" panose="020B0606030504020204" pitchFamily="34" charset="0"/>
                <a:ea typeface="Open Sans" panose="020B0606030504020204" pitchFamily="34" charset="0"/>
                <a:cs typeface="Open Sans" panose="020B0606030504020204" pitchFamily="34" charset="0"/>
              </a:rPr>
              <a:t>(germline)</a:t>
            </a:r>
          </a:p>
        </p:txBody>
      </p:sp>
      <p:cxnSp>
        <p:nvCxnSpPr>
          <p:cNvPr id="131" name="Straight Arrow Connector 130">
            <a:extLst>
              <a:ext uri="{FF2B5EF4-FFF2-40B4-BE49-F238E27FC236}">
                <a16:creationId xmlns:a16="http://schemas.microsoft.com/office/drawing/2014/main" id="{B7921DC9-0CD6-44A6-A2A5-EBE2BC0EA75B}"/>
              </a:ext>
            </a:extLst>
          </p:cNvPr>
          <p:cNvCxnSpPr>
            <a:cxnSpLocks/>
          </p:cNvCxnSpPr>
          <p:nvPr/>
        </p:nvCxnSpPr>
        <p:spPr>
          <a:xfrm flipH="1">
            <a:off x="3755995" y="2268460"/>
            <a:ext cx="1675600" cy="529515"/>
          </a:xfrm>
          <a:prstGeom prst="straightConnector1">
            <a:avLst/>
          </a:prstGeom>
          <a:noFill/>
          <a:ln w="28575" cap="flat" cmpd="sng" algn="ctr">
            <a:solidFill>
              <a:srgbClr val="B2D234"/>
            </a:solidFill>
            <a:prstDash val="solid"/>
            <a:tailEnd type="triangle"/>
          </a:ln>
          <a:effectLst/>
        </p:spPr>
      </p:cxnSp>
      <p:cxnSp>
        <p:nvCxnSpPr>
          <p:cNvPr id="132" name="Straight Arrow Connector 131">
            <a:extLst>
              <a:ext uri="{FF2B5EF4-FFF2-40B4-BE49-F238E27FC236}">
                <a16:creationId xmlns:a16="http://schemas.microsoft.com/office/drawing/2014/main" id="{1EE0E94C-9177-4364-9B89-E3479187A727}"/>
              </a:ext>
            </a:extLst>
          </p:cNvPr>
          <p:cNvCxnSpPr>
            <a:cxnSpLocks/>
          </p:cNvCxnSpPr>
          <p:nvPr/>
        </p:nvCxnSpPr>
        <p:spPr>
          <a:xfrm>
            <a:off x="6828481" y="2268460"/>
            <a:ext cx="1784544" cy="519765"/>
          </a:xfrm>
          <a:prstGeom prst="straightConnector1">
            <a:avLst/>
          </a:prstGeom>
          <a:noFill/>
          <a:ln w="28575" cap="flat" cmpd="sng" algn="ctr">
            <a:solidFill>
              <a:srgbClr val="004D74"/>
            </a:solidFill>
            <a:prstDash val="solid"/>
            <a:tailEnd type="triangle"/>
          </a:ln>
          <a:effectLst/>
        </p:spPr>
      </p:cxnSp>
      <p:sp>
        <p:nvSpPr>
          <p:cNvPr id="133" name="Rectangle 132">
            <a:extLst>
              <a:ext uri="{FF2B5EF4-FFF2-40B4-BE49-F238E27FC236}">
                <a16:creationId xmlns:a16="http://schemas.microsoft.com/office/drawing/2014/main" id="{E22F5485-E879-4895-8E77-42D570DCC168}"/>
              </a:ext>
            </a:extLst>
          </p:cNvPr>
          <p:cNvSpPr/>
          <p:nvPr/>
        </p:nvSpPr>
        <p:spPr>
          <a:xfrm>
            <a:off x="3626488" y="1835330"/>
            <a:ext cx="1484697" cy="584775"/>
          </a:xfrm>
          <a:prstGeom prst="rect">
            <a:avLst/>
          </a:prstGeom>
        </p:spPr>
        <p:txBody>
          <a:bodyPr wrap="square">
            <a:spAutoFit/>
          </a:bodyPr>
          <a:lstStyle/>
          <a:p>
            <a:pPr algn="ctr" defTabSz="609570"/>
            <a:r>
              <a:rPr lang="en-US" sz="1600" err="1">
                <a:solidFill>
                  <a:srgbClr val="004D74"/>
                </a:solidFill>
                <a:latin typeface="Open Sans" panose="020B0606030504020204" pitchFamily="34" charset="0"/>
                <a:ea typeface="Open Sans" panose="020B0606030504020204" pitchFamily="34" charset="0"/>
                <a:cs typeface="Open Sans" panose="020B0606030504020204" pitchFamily="34" charset="0"/>
              </a:rPr>
              <a:t>BRCAm</a:t>
            </a:r>
            <a:r>
              <a:rPr lang="en-US" sz="1600">
                <a:solidFill>
                  <a:srgbClr val="004D74"/>
                </a:solidFill>
                <a:latin typeface="Open Sans" panose="020B0606030504020204" pitchFamily="34" charset="0"/>
                <a:ea typeface="Open Sans" panose="020B0606030504020204" pitchFamily="34" charset="0"/>
                <a:cs typeface="Open Sans" panose="020B0606030504020204" pitchFamily="34" charset="0"/>
              </a:rPr>
              <a:t> detected</a:t>
            </a:r>
          </a:p>
        </p:txBody>
      </p:sp>
      <p:sp>
        <p:nvSpPr>
          <p:cNvPr id="134" name="Rectangle 133">
            <a:extLst>
              <a:ext uri="{FF2B5EF4-FFF2-40B4-BE49-F238E27FC236}">
                <a16:creationId xmlns:a16="http://schemas.microsoft.com/office/drawing/2014/main" id="{09E16C4F-EEEB-47C6-BC9D-18A46B604DD8}"/>
              </a:ext>
            </a:extLst>
          </p:cNvPr>
          <p:cNvSpPr/>
          <p:nvPr/>
        </p:nvSpPr>
        <p:spPr>
          <a:xfrm>
            <a:off x="7057521" y="1835329"/>
            <a:ext cx="1484697" cy="584775"/>
          </a:xfrm>
          <a:prstGeom prst="rect">
            <a:avLst/>
          </a:prstGeom>
        </p:spPr>
        <p:txBody>
          <a:bodyPr wrap="square">
            <a:spAutoFit/>
          </a:bodyPr>
          <a:lstStyle/>
          <a:p>
            <a:pPr algn="ctr" defTabSz="609570"/>
            <a:r>
              <a:rPr lang="en-US" sz="1600" err="1">
                <a:solidFill>
                  <a:srgbClr val="002060"/>
                </a:solidFill>
                <a:latin typeface="Open Sans" panose="020B0606030504020204" pitchFamily="34" charset="0"/>
                <a:ea typeface="Open Sans" panose="020B0606030504020204" pitchFamily="34" charset="0"/>
                <a:cs typeface="Open Sans" panose="020B0606030504020204" pitchFamily="34" charset="0"/>
              </a:rPr>
              <a:t>BRCAm</a:t>
            </a:r>
            <a:r>
              <a:rPr lang="en-US" sz="1600">
                <a:solidFill>
                  <a:srgbClr val="B2D234"/>
                </a:solidFill>
                <a:latin typeface="Open Sans" panose="020B0606030504020204" pitchFamily="34" charset="0"/>
                <a:ea typeface="Open Sans" panose="020B0606030504020204" pitchFamily="34" charset="0"/>
                <a:cs typeface="Open Sans" panose="020B0606030504020204" pitchFamily="34" charset="0"/>
              </a:rPr>
              <a:t> </a:t>
            </a:r>
            <a:r>
              <a:rPr lang="en-US" sz="1600" b="1">
                <a:solidFill>
                  <a:srgbClr val="C00000"/>
                </a:solidFill>
                <a:latin typeface="Open Sans" panose="020B0606030504020204" pitchFamily="34" charset="0"/>
                <a:ea typeface="Open Sans" panose="020B0606030504020204" pitchFamily="34" charset="0"/>
                <a:cs typeface="Open Sans" panose="020B0606030504020204" pitchFamily="34" charset="0"/>
              </a:rPr>
              <a:t>NOT</a:t>
            </a:r>
            <a:r>
              <a:rPr lang="en-US" sz="1600">
                <a:solidFill>
                  <a:srgbClr val="B2D234"/>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rgbClr val="002060"/>
                </a:solidFill>
                <a:latin typeface="Open Sans" panose="020B0606030504020204" pitchFamily="34" charset="0"/>
                <a:ea typeface="Open Sans" panose="020B0606030504020204" pitchFamily="34" charset="0"/>
                <a:cs typeface="Open Sans" panose="020B0606030504020204" pitchFamily="34" charset="0"/>
              </a:rPr>
              <a:t>detected</a:t>
            </a:r>
          </a:p>
        </p:txBody>
      </p:sp>
      <p:sp>
        <p:nvSpPr>
          <p:cNvPr id="135" name="Content Placeholder 2">
            <a:extLst>
              <a:ext uri="{FF2B5EF4-FFF2-40B4-BE49-F238E27FC236}">
                <a16:creationId xmlns:a16="http://schemas.microsoft.com/office/drawing/2014/main" id="{B873F0CC-0E65-413E-9F69-71F4CCDEF86B}"/>
              </a:ext>
            </a:extLst>
          </p:cNvPr>
          <p:cNvSpPr txBox="1">
            <a:spLocks/>
          </p:cNvSpPr>
          <p:nvPr/>
        </p:nvSpPr>
        <p:spPr>
          <a:xfrm>
            <a:off x="212749" y="2761062"/>
            <a:ext cx="1665568" cy="1252713"/>
          </a:xfrm>
          <a:prstGeom prst="rect">
            <a:avLst/>
          </a:prstGeom>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70">
              <a:buClr>
                <a:srgbClr val="B2D234"/>
              </a:buClr>
              <a:buNone/>
              <a:defRPr/>
            </a:pPr>
            <a:r>
              <a:rPr lang="en-US" sz="1867" b="0">
                <a:solidFill>
                  <a:srgbClr val="B2D234"/>
                </a:solidFill>
              </a:rPr>
              <a:t>Cancer patient </a:t>
            </a:r>
            <a:r>
              <a:rPr lang="en-US" b="0">
                <a:solidFill>
                  <a:srgbClr val="B2D234"/>
                </a:solidFill>
                <a:latin typeface="Open Sans Light" panose="020B0306030504020204" pitchFamily="34" charset="0"/>
                <a:ea typeface="Open Sans Light" panose="020B0306030504020204" pitchFamily="34" charset="0"/>
                <a:cs typeface="Open Sans Light" panose="020B0306030504020204" pitchFamily="34" charset="0"/>
              </a:rPr>
              <a:t>(germline BRCA in origin)</a:t>
            </a:r>
          </a:p>
        </p:txBody>
      </p:sp>
      <p:sp>
        <p:nvSpPr>
          <p:cNvPr id="136" name="Content Placeholder 2">
            <a:extLst>
              <a:ext uri="{FF2B5EF4-FFF2-40B4-BE49-F238E27FC236}">
                <a16:creationId xmlns:a16="http://schemas.microsoft.com/office/drawing/2014/main" id="{E49C6563-C584-4A46-BF2C-AAA67D5ACCF2}"/>
              </a:ext>
            </a:extLst>
          </p:cNvPr>
          <p:cNvSpPr txBox="1">
            <a:spLocks/>
          </p:cNvSpPr>
          <p:nvPr/>
        </p:nvSpPr>
        <p:spPr>
          <a:xfrm>
            <a:off x="10486347" y="2768485"/>
            <a:ext cx="1626623" cy="892148"/>
          </a:xfrm>
          <a:prstGeom prst="rect">
            <a:avLst/>
          </a:prstGeom>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70">
              <a:buClr>
                <a:srgbClr val="B2D234"/>
              </a:buClr>
              <a:buNone/>
              <a:defRPr/>
            </a:pPr>
            <a:r>
              <a:rPr lang="en-US" sz="1867" b="0">
                <a:solidFill>
                  <a:srgbClr val="002060"/>
                </a:solidFill>
              </a:rPr>
              <a:t>Cancer patient </a:t>
            </a:r>
            <a:r>
              <a:rPr lang="en-US" b="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(somatic BRCA in origin)</a:t>
            </a:r>
          </a:p>
        </p:txBody>
      </p:sp>
      <p:cxnSp>
        <p:nvCxnSpPr>
          <p:cNvPr id="137" name="Straight Arrow Connector 136">
            <a:extLst>
              <a:ext uri="{FF2B5EF4-FFF2-40B4-BE49-F238E27FC236}">
                <a16:creationId xmlns:a16="http://schemas.microsoft.com/office/drawing/2014/main" id="{FDD5527F-84FB-49B7-A474-C6D99364550B}"/>
              </a:ext>
            </a:extLst>
          </p:cNvPr>
          <p:cNvCxnSpPr>
            <a:cxnSpLocks/>
          </p:cNvCxnSpPr>
          <p:nvPr/>
        </p:nvCxnSpPr>
        <p:spPr>
          <a:xfrm flipH="1" flipV="1">
            <a:off x="3668907" y="3835846"/>
            <a:ext cx="1778767" cy="956815"/>
          </a:xfrm>
          <a:prstGeom prst="straightConnector1">
            <a:avLst/>
          </a:prstGeom>
          <a:noFill/>
          <a:ln w="28575" cap="flat" cmpd="sng" algn="ctr">
            <a:solidFill>
              <a:srgbClr val="B2D234"/>
            </a:solidFill>
            <a:prstDash val="solid"/>
            <a:tailEnd type="triangle"/>
          </a:ln>
          <a:effectLst/>
        </p:spPr>
      </p:cxnSp>
      <p:cxnSp>
        <p:nvCxnSpPr>
          <p:cNvPr id="138" name="Straight Arrow Connector 137">
            <a:extLst>
              <a:ext uri="{FF2B5EF4-FFF2-40B4-BE49-F238E27FC236}">
                <a16:creationId xmlns:a16="http://schemas.microsoft.com/office/drawing/2014/main" id="{3541F27B-8E71-4B7A-B28A-93317EE126FD}"/>
              </a:ext>
            </a:extLst>
          </p:cNvPr>
          <p:cNvCxnSpPr>
            <a:cxnSpLocks/>
          </p:cNvCxnSpPr>
          <p:nvPr/>
        </p:nvCxnSpPr>
        <p:spPr>
          <a:xfrm flipV="1">
            <a:off x="6939811" y="3814846"/>
            <a:ext cx="1718535" cy="904415"/>
          </a:xfrm>
          <a:prstGeom prst="straightConnector1">
            <a:avLst/>
          </a:prstGeom>
          <a:noFill/>
          <a:ln w="28575" cap="flat" cmpd="sng" algn="ctr">
            <a:solidFill>
              <a:srgbClr val="004D74"/>
            </a:solidFill>
            <a:prstDash val="solid"/>
            <a:tailEnd type="triangle"/>
          </a:ln>
          <a:effectLst/>
        </p:spPr>
      </p:cxnSp>
      <p:sp>
        <p:nvSpPr>
          <p:cNvPr id="139" name="Rectangle 138">
            <a:extLst>
              <a:ext uri="{FF2B5EF4-FFF2-40B4-BE49-F238E27FC236}">
                <a16:creationId xmlns:a16="http://schemas.microsoft.com/office/drawing/2014/main" id="{4AB3D4DA-FEF8-4E0D-A6B4-2685A7BF6318}"/>
              </a:ext>
            </a:extLst>
          </p:cNvPr>
          <p:cNvSpPr/>
          <p:nvPr/>
        </p:nvSpPr>
        <p:spPr>
          <a:xfrm>
            <a:off x="3573601" y="4449398"/>
            <a:ext cx="1484697" cy="584775"/>
          </a:xfrm>
          <a:prstGeom prst="rect">
            <a:avLst/>
          </a:prstGeom>
        </p:spPr>
        <p:txBody>
          <a:bodyPr wrap="square">
            <a:spAutoFit/>
          </a:bodyPr>
          <a:lstStyle/>
          <a:p>
            <a:pPr algn="ctr" defTabSz="609570"/>
            <a:r>
              <a:rPr lang="en-US" sz="1600" err="1">
                <a:solidFill>
                  <a:srgbClr val="004D74"/>
                </a:solidFill>
                <a:latin typeface="Open Sans" panose="020B0606030504020204" pitchFamily="34" charset="0"/>
                <a:ea typeface="Open Sans" panose="020B0606030504020204" pitchFamily="34" charset="0"/>
                <a:cs typeface="Open Sans" panose="020B0606030504020204" pitchFamily="34" charset="0"/>
              </a:rPr>
              <a:t>BRCAm</a:t>
            </a:r>
            <a:r>
              <a:rPr lang="en-US" sz="1600">
                <a:solidFill>
                  <a:srgbClr val="004D74"/>
                </a:solidFill>
                <a:latin typeface="Open Sans" panose="020B0606030504020204" pitchFamily="34" charset="0"/>
                <a:ea typeface="Open Sans" panose="020B0606030504020204" pitchFamily="34" charset="0"/>
                <a:cs typeface="Open Sans" panose="020B0606030504020204" pitchFamily="34" charset="0"/>
              </a:rPr>
              <a:t> detected</a:t>
            </a:r>
          </a:p>
        </p:txBody>
      </p:sp>
      <p:sp>
        <p:nvSpPr>
          <p:cNvPr id="140" name="Rectangle 139">
            <a:extLst>
              <a:ext uri="{FF2B5EF4-FFF2-40B4-BE49-F238E27FC236}">
                <a16:creationId xmlns:a16="http://schemas.microsoft.com/office/drawing/2014/main" id="{718B2C21-4507-4205-AFB5-4481C1243A89}"/>
              </a:ext>
            </a:extLst>
          </p:cNvPr>
          <p:cNvSpPr/>
          <p:nvPr/>
        </p:nvSpPr>
        <p:spPr>
          <a:xfrm>
            <a:off x="7222617" y="4500274"/>
            <a:ext cx="1484697" cy="584775"/>
          </a:xfrm>
          <a:prstGeom prst="rect">
            <a:avLst/>
          </a:prstGeom>
        </p:spPr>
        <p:txBody>
          <a:bodyPr wrap="square">
            <a:spAutoFit/>
          </a:bodyPr>
          <a:lstStyle/>
          <a:p>
            <a:pPr algn="ctr" defTabSz="609570"/>
            <a:r>
              <a:rPr lang="en-US" sz="1600" err="1">
                <a:solidFill>
                  <a:srgbClr val="002060"/>
                </a:solidFill>
                <a:latin typeface="Open Sans" panose="020B0606030504020204" pitchFamily="34" charset="0"/>
                <a:ea typeface="Open Sans" panose="020B0606030504020204" pitchFamily="34" charset="0"/>
                <a:cs typeface="Open Sans" panose="020B0606030504020204" pitchFamily="34" charset="0"/>
              </a:rPr>
              <a:t>BRCAm</a:t>
            </a:r>
            <a:r>
              <a:rPr lang="en-US" sz="1600">
                <a:solidFill>
                  <a:srgbClr val="002060"/>
                </a:solidFill>
                <a:latin typeface="Open Sans" panose="020B0606030504020204" pitchFamily="34" charset="0"/>
                <a:ea typeface="Open Sans" panose="020B0606030504020204" pitchFamily="34" charset="0"/>
                <a:cs typeface="Open Sans" panose="020B0606030504020204" pitchFamily="34" charset="0"/>
              </a:rPr>
              <a:t> detected</a:t>
            </a:r>
          </a:p>
        </p:txBody>
      </p:sp>
      <p:pic>
        <p:nvPicPr>
          <p:cNvPr id="141" name="Picture 140">
            <a:extLst>
              <a:ext uri="{FF2B5EF4-FFF2-40B4-BE49-F238E27FC236}">
                <a16:creationId xmlns:a16="http://schemas.microsoft.com/office/drawing/2014/main" id="{E28E3212-9942-4375-AFF9-91CD7656FD74}"/>
              </a:ext>
            </a:extLst>
          </p:cNvPr>
          <p:cNvPicPr>
            <a:picLocks noChangeAspect="1"/>
          </p:cNvPicPr>
          <p:nvPr/>
        </p:nvPicPr>
        <p:blipFill>
          <a:blip r:embed="rId3"/>
          <a:stretch>
            <a:fillRect/>
          </a:stretch>
        </p:blipFill>
        <p:spPr>
          <a:xfrm>
            <a:off x="3123510" y="2589554"/>
            <a:ext cx="129349" cy="512604"/>
          </a:xfrm>
          <a:prstGeom prst="rect">
            <a:avLst/>
          </a:prstGeom>
        </p:spPr>
      </p:pic>
      <p:pic>
        <p:nvPicPr>
          <p:cNvPr id="142" name="Picture 141">
            <a:extLst>
              <a:ext uri="{FF2B5EF4-FFF2-40B4-BE49-F238E27FC236}">
                <a16:creationId xmlns:a16="http://schemas.microsoft.com/office/drawing/2014/main" id="{9E018845-3988-49D7-89B3-784C9B1AABC0}"/>
              </a:ext>
            </a:extLst>
          </p:cNvPr>
          <p:cNvPicPr>
            <a:picLocks noChangeAspect="1"/>
          </p:cNvPicPr>
          <p:nvPr/>
        </p:nvPicPr>
        <p:blipFill>
          <a:blip r:embed="rId4"/>
          <a:stretch>
            <a:fillRect/>
          </a:stretch>
        </p:blipFill>
        <p:spPr>
          <a:xfrm>
            <a:off x="3262487" y="2584481"/>
            <a:ext cx="175659" cy="512604"/>
          </a:xfrm>
          <a:prstGeom prst="rect">
            <a:avLst/>
          </a:prstGeom>
        </p:spPr>
      </p:pic>
      <p:sp>
        <p:nvSpPr>
          <p:cNvPr id="143" name="Oval 142">
            <a:extLst>
              <a:ext uri="{FF2B5EF4-FFF2-40B4-BE49-F238E27FC236}">
                <a16:creationId xmlns:a16="http://schemas.microsoft.com/office/drawing/2014/main" id="{5E5DE4ED-00C7-417F-A0DE-B1428EA16F08}"/>
              </a:ext>
            </a:extLst>
          </p:cNvPr>
          <p:cNvSpPr/>
          <p:nvPr/>
        </p:nvSpPr>
        <p:spPr>
          <a:xfrm>
            <a:off x="2926564" y="2500463"/>
            <a:ext cx="687469" cy="687469"/>
          </a:xfrm>
          <a:prstGeom prst="ellipse">
            <a:avLst/>
          </a:prstGeom>
          <a:noFill/>
          <a:ln w="25400" cap="flat" cmpd="sng" algn="ctr">
            <a:solidFill>
              <a:srgbClr val="B2D234"/>
            </a:solidFill>
            <a:prstDash val="solid"/>
          </a:ln>
          <a:effectLst/>
        </p:spPr>
        <p:txBody>
          <a:bodyPr rtlCol="0" anchor="ctr"/>
          <a:lstStyle/>
          <a:p>
            <a:pPr algn="ctr" defTabSz="609570">
              <a:defRPr/>
            </a:pPr>
            <a:endParaRPr lang="en-US" sz="2400" kern="0">
              <a:solidFill>
                <a:prstClr val="white"/>
              </a:solidFill>
              <a:latin typeface="Arial"/>
            </a:endParaRPr>
          </a:p>
        </p:txBody>
      </p:sp>
      <p:cxnSp>
        <p:nvCxnSpPr>
          <p:cNvPr id="144" name="Straight Connector 143">
            <a:extLst>
              <a:ext uri="{FF2B5EF4-FFF2-40B4-BE49-F238E27FC236}">
                <a16:creationId xmlns:a16="http://schemas.microsoft.com/office/drawing/2014/main" id="{2249D96D-76A0-4DD0-94A3-38275028FAB0}"/>
              </a:ext>
            </a:extLst>
          </p:cNvPr>
          <p:cNvCxnSpPr>
            <a:cxnSpLocks/>
            <a:endCxn id="143" idx="2"/>
          </p:cNvCxnSpPr>
          <p:nvPr/>
        </p:nvCxnSpPr>
        <p:spPr>
          <a:xfrm flipV="1">
            <a:off x="2436726" y="2844197"/>
            <a:ext cx="489839" cy="204952"/>
          </a:xfrm>
          <a:prstGeom prst="line">
            <a:avLst/>
          </a:prstGeom>
          <a:noFill/>
          <a:ln w="25400" cap="flat" cmpd="sng" algn="ctr">
            <a:solidFill>
              <a:srgbClr val="B2D234"/>
            </a:solidFill>
            <a:prstDash val="solid"/>
          </a:ln>
          <a:effectLst/>
        </p:spPr>
      </p:cxnSp>
      <p:sp>
        <p:nvSpPr>
          <p:cNvPr id="145" name="Oval 144">
            <a:extLst>
              <a:ext uri="{FF2B5EF4-FFF2-40B4-BE49-F238E27FC236}">
                <a16:creationId xmlns:a16="http://schemas.microsoft.com/office/drawing/2014/main" id="{9255D6DE-6F74-45DA-9764-D752AA3BC1FF}"/>
              </a:ext>
            </a:extLst>
          </p:cNvPr>
          <p:cNvSpPr/>
          <p:nvPr/>
        </p:nvSpPr>
        <p:spPr>
          <a:xfrm>
            <a:off x="2930080" y="3316899"/>
            <a:ext cx="687469" cy="687469"/>
          </a:xfrm>
          <a:prstGeom prst="ellipse">
            <a:avLst/>
          </a:prstGeom>
          <a:noFill/>
          <a:ln w="25400" cap="flat" cmpd="sng" algn="ctr">
            <a:solidFill>
              <a:srgbClr val="B2D234"/>
            </a:solidFill>
            <a:prstDash val="solid"/>
          </a:ln>
          <a:effectLst/>
        </p:spPr>
        <p:txBody>
          <a:bodyPr rtlCol="0" anchor="ctr"/>
          <a:lstStyle/>
          <a:p>
            <a:pPr algn="ctr" defTabSz="609570">
              <a:defRPr/>
            </a:pPr>
            <a:endParaRPr lang="en-US" sz="2400" kern="0">
              <a:solidFill>
                <a:prstClr val="white"/>
              </a:solidFill>
              <a:latin typeface="Arial"/>
            </a:endParaRPr>
          </a:p>
        </p:txBody>
      </p:sp>
      <p:pic>
        <p:nvPicPr>
          <p:cNvPr id="146" name="Picture 145">
            <a:extLst>
              <a:ext uri="{FF2B5EF4-FFF2-40B4-BE49-F238E27FC236}">
                <a16:creationId xmlns:a16="http://schemas.microsoft.com/office/drawing/2014/main" id="{34B1EA21-B337-45BB-BEAF-06EF60150034}"/>
              </a:ext>
            </a:extLst>
          </p:cNvPr>
          <p:cNvPicPr>
            <a:picLocks noChangeAspect="1"/>
          </p:cNvPicPr>
          <p:nvPr/>
        </p:nvPicPr>
        <p:blipFill>
          <a:blip r:embed="rId4"/>
          <a:stretch>
            <a:fillRect/>
          </a:stretch>
        </p:blipFill>
        <p:spPr>
          <a:xfrm>
            <a:off x="3269527" y="3407079"/>
            <a:ext cx="175659" cy="512604"/>
          </a:xfrm>
          <a:prstGeom prst="rect">
            <a:avLst/>
          </a:prstGeom>
        </p:spPr>
      </p:pic>
      <p:pic>
        <p:nvPicPr>
          <p:cNvPr id="147" name="Picture 146">
            <a:extLst>
              <a:ext uri="{FF2B5EF4-FFF2-40B4-BE49-F238E27FC236}">
                <a16:creationId xmlns:a16="http://schemas.microsoft.com/office/drawing/2014/main" id="{2F956697-A7E4-460B-8E17-D4E5C6A5B888}"/>
              </a:ext>
            </a:extLst>
          </p:cNvPr>
          <p:cNvPicPr>
            <a:picLocks noChangeAspect="1"/>
          </p:cNvPicPr>
          <p:nvPr/>
        </p:nvPicPr>
        <p:blipFill>
          <a:blip r:embed="rId4"/>
          <a:stretch>
            <a:fillRect/>
          </a:stretch>
        </p:blipFill>
        <p:spPr>
          <a:xfrm>
            <a:off x="3103425" y="3407429"/>
            <a:ext cx="175659" cy="512604"/>
          </a:xfrm>
          <a:prstGeom prst="rect">
            <a:avLst/>
          </a:prstGeom>
        </p:spPr>
      </p:pic>
      <p:pic>
        <p:nvPicPr>
          <p:cNvPr id="148" name="Picture 147">
            <a:extLst>
              <a:ext uri="{FF2B5EF4-FFF2-40B4-BE49-F238E27FC236}">
                <a16:creationId xmlns:a16="http://schemas.microsoft.com/office/drawing/2014/main" id="{83E5D599-2FDF-4BF2-99D3-1CD433A34C3A}"/>
              </a:ext>
            </a:extLst>
          </p:cNvPr>
          <p:cNvPicPr>
            <a:picLocks noChangeAspect="1"/>
          </p:cNvPicPr>
          <p:nvPr/>
        </p:nvPicPr>
        <p:blipFill>
          <a:blip r:embed="rId3"/>
          <a:stretch>
            <a:fillRect/>
          </a:stretch>
        </p:blipFill>
        <p:spPr>
          <a:xfrm>
            <a:off x="8896616" y="2600870"/>
            <a:ext cx="129349" cy="512604"/>
          </a:xfrm>
          <a:prstGeom prst="rect">
            <a:avLst/>
          </a:prstGeom>
        </p:spPr>
      </p:pic>
      <p:pic>
        <p:nvPicPr>
          <p:cNvPr id="149" name="Picture 148">
            <a:extLst>
              <a:ext uri="{FF2B5EF4-FFF2-40B4-BE49-F238E27FC236}">
                <a16:creationId xmlns:a16="http://schemas.microsoft.com/office/drawing/2014/main" id="{C681226A-40FB-47F1-A8FD-119C34DBA878}"/>
              </a:ext>
            </a:extLst>
          </p:cNvPr>
          <p:cNvPicPr>
            <a:picLocks noChangeAspect="1"/>
          </p:cNvPicPr>
          <p:nvPr/>
        </p:nvPicPr>
        <p:blipFill>
          <a:blip r:embed="rId3"/>
          <a:stretch>
            <a:fillRect/>
          </a:stretch>
        </p:blipFill>
        <p:spPr>
          <a:xfrm>
            <a:off x="9082360" y="2600497"/>
            <a:ext cx="129349" cy="512604"/>
          </a:xfrm>
          <a:prstGeom prst="rect">
            <a:avLst/>
          </a:prstGeom>
        </p:spPr>
      </p:pic>
      <p:sp>
        <p:nvSpPr>
          <p:cNvPr id="150" name="Oval 149">
            <a:extLst>
              <a:ext uri="{FF2B5EF4-FFF2-40B4-BE49-F238E27FC236}">
                <a16:creationId xmlns:a16="http://schemas.microsoft.com/office/drawing/2014/main" id="{AF8A4C8C-7A39-4D48-BC48-6EFD95FADC24}"/>
              </a:ext>
            </a:extLst>
          </p:cNvPr>
          <p:cNvSpPr/>
          <p:nvPr/>
        </p:nvSpPr>
        <p:spPr>
          <a:xfrm>
            <a:off x="8706140" y="2515610"/>
            <a:ext cx="687469" cy="687469"/>
          </a:xfrm>
          <a:prstGeom prst="ellipse">
            <a:avLst/>
          </a:prstGeom>
          <a:noFill/>
          <a:ln w="25400" cap="flat" cmpd="sng" algn="ctr">
            <a:solidFill>
              <a:srgbClr val="004D74"/>
            </a:solidFill>
            <a:prstDash val="solid"/>
          </a:ln>
          <a:effectLst/>
        </p:spPr>
        <p:txBody>
          <a:bodyPr rtlCol="0" anchor="ctr"/>
          <a:lstStyle/>
          <a:p>
            <a:pPr algn="ctr" defTabSz="609570">
              <a:defRPr/>
            </a:pPr>
            <a:endParaRPr lang="en-US" sz="2400" kern="0">
              <a:solidFill>
                <a:prstClr val="white"/>
              </a:solidFill>
              <a:latin typeface="Arial"/>
            </a:endParaRPr>
          </a:p>
        </p:txBody>
      </p:sp>
      <p:cxnSp>
        <p:nvCxnSpPr>
          <p:cNvPr id="151" name="Straight Connector 150">
            <a:extLst>
              <a:ext uri="{FF2B5EF4-FFF2-40B4-BE49-F238E27FC236}">
                <a16:creationId xmlns:a16="http://schemas.microsoft.com/office/drawing/2014/main" id="{1F5A57C1-D2B1-4DE1-AF94-D39BD49B59A3}"/>
              </a:ext>
            </a:extLst>
          </p:cNvPr>
          <p:cNvCxnSpPr>
            <a:cxnSpLocks/>
            <a:stCxn id="150" idx="6"/>
          </p:cNvCxnSpPr>
          <p:nvPr/>
        </p:nvCxnSpPr>
        <p:spPr>
          <a:xfrm>
            <a:off x="9393608" y="2859346"/>
            <a:ext cx="533901" cy="202719"/>
          </a:xfrm>
          <a:prstGeom prst="line">
            <a:avLst/>
          </a:prstGeom>
          <a:noFill/>
          <a:ln w="25400" cap="flat" cmpd="sng" algn="ctr">
            <a:solidFill>
              <a:srgbClr val="004D74"/>
            </a:solidFill>
            <a:prstDash val="solid"/>
          </a:ln>
          <a:effectLst/>
        </p:spPr>
      </p:cxnSp>
      <p:sp>
        <p:nvSpPr>
          <p:cNvPr id="152" name="Oval 151">
            <a:extLst>
              <a:ext uri="{FF2B5EF4-FFF2-40B4-BE49-F238E27FC236}">
                <a16:creationId xmlns:a16="http://schemas.microsoft.com/office/drawing/2014/main" id="{6FBDF9F9-0C9C-49C9-B9A5-6198E2D7B22C}"/>
              </a:ext>
            </a:extLst>
          </p:cNvPr>
          <p:cNvSpPr/>
          <p:nvPr/>
        </p:nvSpPr>
        <p:spPr>
          <a:xfrm>
            <a:off x="8711838" y="3246148"/>
            <a:ext cx="687469" cy="687469"/>
          </a:xfrm>
          <a:prstGeom prst="ellipse">
            <a:avLst/>
          </a:prstGeom>
          <a:noFill/>
          <a:ln w="25400" cap="flat" cmpd="sng" algn="ctr">
            <a:solidFill>
              <a:srgbClr val="004D74"/>
            </a:solidFill>
            <a:prstDash val="solid"/>
          </a:ln>
          <a:effectLst/>
        </p:spPr>
        <p:txBody>
          <a:bodyPr rtlCol="0" anchor="ctr"/>
          <a:lstStyle/>
          <a:p>
            <a:pPr algn="ctr" defTabSz="609570">
              <a:defRPr/>
            </a:pPr>
            <a:endParaRPr lang="en-US" sz="2400" kern="0">
              <a:solidFill>
                <a:prstClr val="white"/>
              </a:solidFill>
              <a:latin typeface="Arial"/>
            </a:endParaRPr>
          </a:p>
        </p:txBody>
      </p:sp>
      <p:cxnSp>
        <p:nvCxnSpPr>
          <p:cNvPr id="153" name="Straight Connector 152">
            <a:extLst>
              <a:ext uri="{FF2B5EF4-FFF2-40B4-BE49-F238E27FC236}">
                <a16:creationId xmlns:a16="http://schemas.microsoft.com/office/drawing/2014/main" id="{13736F64-58CB-46BB-8FC8-2B4C387183C0}"/>
              </a:ext>
            </a:extLst>
          </p:cNvPr>
          <p:cNvCxnSpPr>
            <a:cxnSpLocks/>
            <a:stCxn id="152" idx="6"/>
          </p:cNvCxnSpPr>
          <p:nvPr/>
        </p:nvCxnSpPr>
        <p:spPr>
          <a:xfrm flipV="1">
            <a:off x="9399307" y="3416382"/>
            <a:ext cx="717221" cy="173503"/>
          </a:xfrm>
          <a:prstGeom prst="line">
            <a:avLst/>
          </a:prstGeom>
          <a:noFill/>
          <a:ln w="25400" cap="flat" cmpd="sng" algn="ctr">
            <a:solidFill>
              <a:srgbClr val="004D74"/>
            </a:solidFill>
            <a:prstDash val="solid"/>
          </a:ln>
          <a:effectLst/>
        </p:spPr>
      </p:cxnSp>
      <p:pic>
        <p:nvPicPr>
          <p:cNvPr id="154" name="Picture 153">
            <a:extLst>
              <a:ext uri="{FF2B5EF4-FFF2-40B4-BE49-F238E27FC236}">
                <a16:creationId xmlns:a16="http://schemas.microsoft.com/office/drawing/2014/main" id="{9923AC8D-A996-41B5-98F5-E542289B2C3E}"/>
              </a:ext>
            </a:extLst>
          </p:cNvPr>
          <p:cNvPicPr>
            <a:picLocks noChangeAspect="1"/>
          </p:cNvPicPr>
          <p:nvPr/>
        </p:nvPicPr>
        <p:blipFill>
          <a:blip r:embed="rId4"/>
          <a:stretch>
            <a:fillRect/>
          </a:stretch>
        </p:blipFill>
        <p:spPr>
          <a:xfrm>
            <a:off x="9051285" y="3336329"/>
            <a:ext cx="175659" cy="512604"/>
          </a:xfrm>
          <a:prstGeom prst="rect">
            <a:avLst/>
          </a:prstGeom>
        </p:spPr>
      </p:pic>
      <p:pic>
        <p:nvPicPr>
          <p:cNvPr id="155" name="Picture 154">
            <a:extLst>
              <a:ext uri="{FF2B5EF4-FFF2-40B4-BE49-F238E27FC236}">
                <a16:creationId xmlns:a16="http://schemas.microsoft.com/office/drawing/2014/main" id="{DFA728E4-DDDE-4458-BB5A-44E640B30CAD}"/>
              </a:ext>
            </a:extLst>
          </p:cNvPr>
          <p:cNvPicPr>
            <a:picLocks noChangeAspect="1"/>
          </p:cNvPicPr>
          <p:nvPr/>
        </p:nvPicPr>
        <p:blipFill>
          <a:blip r:embed="rId4"/>
          <a:stretch>
            <a:fillRect/>
          </a:stretch>
        </p:blipFill>
        <p:spPr>
          <a:xfrm>
            <a:off x="8885185" y="3336678"/>
            <a:ext cx="175659" cy="512604"/>
          </a:xfrm>
          <a:prstGeom prst="rect">
            <a:avLst/>
          </a:prstGeom>
        </p:spPr>
      </p:pic>
      <p:pic>
        <p:nvPicPr>
          <p:cNvPr id="156" name="Picture 155">
            <a:extLst>
              <a:ext uri="{FF2B5EF4-FFF2-40B4-BE49-F238E27FC236}">
                <a16:creationId xmlns:a16="http://schemas.microsoft.com/office/drawing/2014/main" id="{B390AFCF-8473-4137-B206-736B011A76B3}"/>
              </a:ext>
            </a:extLst>
          </p:cNvPr>
          <p:cNvPicPr>
            <a:picLocks noChangeAspect="1"/>
          </p:cNvPicPr>
          <p:nvPr/>
        </p:nvPicPr>
        <p:blipFill>
          <a:blip r:embed="rId7"/>
          <a:stretch>
            <a:fillRect/>
          </a:stretch>
        </p:blipFill>
        <p:spPr>
          <a:xfrm>
            <a:off x="5327005" y="2312100"/>
            <a:ext cx="692337" cy="692337"/>
          </a:xfrm>
          <a:prstGeom prst="rect">
            <a:avLst/>
          </a:prstGeom>
        </p:spPr>
      </p:pic>
      <p:sp>
        <p:nvSpPr>
          <p:cNvPr id="157" name="Explosion: 8 Points 1">
            <a:extLst>
              <a:ext uri="{FF2B5EF4-FFF2-40B4-BE49-F238E27FC236}">
                <a16:creationId xmlns:a16="http://schemas.microsoft.com/office/drawing/2014/main" id="{50F76E94-6660-4F8C-91DC-BBA4CBAB6DE8}"/>
              </a:ext>
            </a:extLst>
          </p:cNvPr>
          <p:cNvSpPr/>
          <p:nvPr/>
        </p:nvSpPr>
        <p:spPr>
          <a:xfrm>
            <a:off x="10089484" y="3145439"/>
            <a:ext cx="316024" cy="330408"/>
          </a:xfrm>
          <a:prstGeom prst="irregularSeal1">
            <a:avLst/>
          </a:prstGeom>
          <a:solidFill>
            <a:srgbClr val="F7931D"/>
          </a:solidFill>
          <a:ln w="9525" cap="flat" cmpd="sng" algn="ctr">
            <a:noFill/>
            <a:prstDash val="solid"/>
          </a:ln>
          <a:effectLst/>
        </p:spPr>
        <p:txBody>
          <a:bodyPr rtlCol="0" anchor="ctr"/>
          <a:lstStyle/>
          <a:p>
            <a:pPr algn="ctr" defTabSz="609570">
              <a:defRPr/>
            </a:pPr>
            <a:endParaRPr lang="en-GB" sz="2400" kern="0">
              <a:solidFill>
                <a:prstClr val="white"/>
              </a:solidFill>
              <a:latin typeface="Arial"/>
            </a:endParaRPr>
          </a:p>
        </p:txBody>
      </p:sp>
      <p:grpSp>
        <p:nvGrpSpPr>
          <p:cNvPr id="158" name="Graphic 2" descr="Woman">
            <a:extLst>
              <a:ext uri="{FF2B5EF4-FFF2-40B4-BE49-F238E27FC236}">
                <a16:creationId xmlns:a16="http://schemas.microsoft.com/office/drawing/2014/main" id="{3E751146-F449-429E-8F00-CC692E06E1C7}"/>
              </a:ext>
            </a:extLst>
          </p:cNvPr>
          <p:cNvGrpSpPr/>
          <p:nvPr/>
        </p:nvGrpSpPr>
        <p:grpSpPr>
          <a:xfrm>
            <a:off x="9478453" y="2485640"/>
            <a:ext cx="1538089" cy="1575829"/>
            <a:chOff x="4294092" y="2346511"/>
            <a:chExt cx="1792934" cy="1792934"/>
          </a:xfrm>
          <a:noFill/>
        </p:grpSpPr>
        <p:sp>
          <p:nvSpPr>
            <p:cNvPr id="159" name="Freeform: Shape 158">
              <a:extLst>
                <a:ext uri="{FF2B5EF4-FFF2-40B4-BE49-F238E27FC236}">
                  <a16:creationId xmlns:a16="http://schemas.microsoft.com/office/drawing/2014/main" id="{31244975-5DB2-4C76-9C3F-487155BD8563}"/>
                </a:ext>
              </a:extLst>
            </p:cNvPr>
            <p:cNvSpPr/>
            <p:nvPr/>
          </p:nvSpPr>
          <p:spPr>
            <a:xfrm>
              <a:off x="5029008" y="2388533"/>
              <a:ext cx="317499" cy="317499"/>
            </a:xfrm>
            <a:custGeom>
              <a:avLst/>
              <a:gdLst>
                <a:gd name="connsiteX0" fmla="*/ 312830 w 317498"/>
                <a:gd name="connsiteY0" fmla="*/ 163418 h 317498"/>
                <a:gd name="connsiteX1" fmla="*/ 163418 w 317498"/>
                <a:gd name="connsiteY1" fmla="*/ 312830 h 317498"/>
                <a:gd name="connsiteX2" fmla="*/ 14007 w 317498"/>
                <a:gd name="connsiteY2" fmla="*/ 163418 h 317498"/>
                <a:gd name="connsiteX3" fmla="*/ 163418 w 317498"/>
                <a:gd name="connsiteY3" fmla="*/ 14007 h 317498"/>
                <a:gd name="connsiteX4" fmla="*/ 312830 w 317498"/>
                <a:gd name="connsiteY4" fmla="*/ 163418 h 31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98" h="317498">
                  <a:moveTo>
                    <a:pt x="312830" y="163418"/>
                  </a:moveTo>
                  <a:cubicBezTo>
                    <a:pt x="312830" y="245936"/>
                    <a:pt x="245936" y="312830"/>
                    <a:pt x="163418" y="312830"/>
                  </a:cubicBezTo>
                  <a:cubicBezTo>
                    <a:pt x="80901" y="312830"/>
                    <a:pt x="14007" y="245936"/>
                    <a:pt x="14007" y="163418"/>
                  </a:cubicBezTo>
                  <a:cubicBezTo>
                    <a:pt x="14007" y="80901"/>
                    <a:pt x="80901" y="14007"/>
                    <a:pt x="163418" y="14007"/>
                  </a:cubicBezTo>
                  <a:cubicBezTo>
                    <a:pt x="245936" y="14007"/>
                    <a:pt x="312830" y="80901"/>
                    <a:pt x="312830" y="163418"/>
                  </a:cubicBezTo>
                  <a:close/>
                </a:path>
              </a:pathLst>
            </a:custGeom>
            <a:grpFill/>
            <a:ln w="19050" cap="flat">
              <a:solidFill>
                <a:srgbClr val="0070C0"/>
              </a:solidFill>
              <a:prstDash val="solid"/>
              <a:miter/>
            </a:ln>
          </p:spPr>
          <p:txBody>
            <a:bodyPr rtlCol="0" anchor="ctr"/>
            <a:lstStyle/>
            <a:p>
              <a:pPr defTabSz="914377">
                <a:defRPr/>
              </a:pPr>
              <a:endParaRPr lang="en-GB" kern="0">
                <a:solidFill>
                  <a:srgbClr val="0070C0"/>
                </a:solidFill>
                <a:latin typeface="Arial"/>
              </a:endParaRPr>
            </a:p>
          </p:txBody>
        </p:sp>
        <p:sp>
          <p:nvSpPr>
            <p:cNvPr id="160" name="Freeform: Shape 159">
              <a:extLst>
                <a:ext uri="{FF2B5EF4-FFF2-40B4-BE49-F238E27FC236}">
                  <a16:creationId xmlns:a16="http://schemas.microsoft.com/office/drawing/2014/main" id="{52DCBDCE-BA68-4A95-9934-D3CDE999C7BD}"/>
                </a:ext>
              </a:extLst>
            </p:cNvPr>
            <p:cNvSpPr/>
            <p:nvPr/>
          </p:nvSpPr>
          <p:spPr>
            <a:xfrm>
              <a:off x="4764664" y="2724708"/>
              <a:ext cx="840438" cy="1363377"/>
            </a:xfrm>
            <a:custGeom>
              <a:avLst/>
              <a:gdLst>
                <a:gd name="connsiteX0" fmla="*/ 834908 w 840437"/>
                <a:gd name="connsiteY0" fmla="*/ 589240 h 1363376"/>
                <a:gd name="connsiteX1" fmla="*/ 700438 w 840437"/>
                <a:gd name="connsiteY1" fmla="*/ 126066 h 1363376"/>
                <a:gd name="connsiteX2" fmla="*/ 670556 w 840437"/>
                <a:gd name="connsiteY2" fmla="*/ 84978 h 1363376"/>
                <a:gd name="connsiteX3" fmla="*/ 513674 w 840437"/>
                <a:gd name="connsiteY3" fmla="*/ 21478 h 1363376"/>
                <a:gd name="connsiteX4" fmla="*/ 427763 w 840437"/>
                <a:gd name="connsiteY4" fmla="*/ 14007 h 1363376"/>
                <a:gd name="connsiteX5" fmla="*/ 341851 w 840437"/>
                <a:gd name="connsiteY5" fmla="*/ 21478 h 1363376"/>
                <a:gd name="connsiteX6" fmla="*/ 184970 w 840437"/>
                <a:gd name="connsiteY6" fmla="*/ 84978 h 1363376"/>
                <a:gd name="connsiteX7" fmla="*/ 155087 w 840437"/>
                <a:gd name="connsiteY7" fmla="*/ 126066 h 1363376"/>
                <a:gd name="connsiteX8" fmla="*/ 16882 w 840437"/>
                <a:gd name="connsiteY8" fmla="*/ 589240 h 1363376"/>
                <a:gd name="connsiteX9" fmla="*/ 69176 w 840437"/>
                <a:gd name="connsiteY9" fmla="*/ 682622 h 1363376"/>
                <a:gd name="connsiteX10" fmla="*/ 91588 w 840437"/>
                <a:gd name="connsiteY10" fmla="*/ 686358 h 1363376"/>
                <a:gd name="connsiteX11" fmla="*/ 162558 w 840437"/>
                <a:gd name="connsiteY11" fmla="*/ 634064 h 1363376"/>
                <a:gd name="connsiteX12" fmla="*/ 278352 w 840437"/>
                <a:gd name="connsiteY12" fmla="*/ 241859 h 1363376"/>
                <a:gd name="connsiteX13" fmla="*/ 278352 w 840437"/>
                <a:gd name="connsiteY13" fmla="*/ 372594 h 1363376"/>
                <a:gd name="connsiteX14" fmla="*/ 140146 w 840437"/>
                <a:gd name="connsiteY14" fmla="*/ 835769 h 1363376"/>
                <a:gd name="connsiteX15" fmla="*/ 240999 w 840437"/>
                <a:gd name="connsiteY15" fmla="*/ 835769 h 1363376"/>
                <a:gd name="connsiteX16" fmla="*/ 240999 w 840437"/>
                <a:gd name="connsiteY16" fmla="*/ 1358708 h 1363376"/>
                <a:gd name="connsiteX17" fmla="*/ 390410 w 840437"/>
                <a:gd name="connsiteY17" fmla="*/ 1358708 h 1363376"/>
                <a:gd name="connsiteX18" fmla="*/ 390410 w 840437"/>
                <a:gd name="connsiteY18" fmla="*/ 835769 h 1363376"/>
                <a:gd name="connsiteX19" fmla="*/ 465116 w 840437"/>
                <a:gd name="connsiteY19" fmla="*/ 835769 h 1363376"/>
                <a:gd name="connsiteX20" fmla="*/ 465116 w 840437"/>
                <a:gd name="connsiteY20" fmla="*/ 1358708 h 1363376"/>
                <a:gd name="connsiteX21" fmla="*/ 614527 w 840437"/>
                <a:gd name="connsiteY21" fmla="*/ 1358708 h 1363376"/>
                <a:gd name="connsiteX22" fmla="*/ 614527 w 840437"/>
                <a:gd name="connsiteY22" fmla="*/ 835769 h 1363376"/>
                <a:gd name="connsiteX23" fmla="*/ 715379 w 840437"/>
                <a:gd name="connsiteY23" fmla="*/ 835769 h 1363376"/>
                <a:gd name="connsiteX24" fmla="*/ 577174 w 840437"/>
                <a:gd name="connsiteY24" fmla="*/ 372594 h 1363376"/>
                <a:gd name="connsiteX25" fmla="*/ 577174 w 840437"/>
                <a:gd name="connsiteY25" fmla="*/ 241859 h 1363376"/>
                <a:gd name="connsiteX26" fmla="*/ 692968 w 840437"/>
                <a:gd name="connsiteY26" fmla="*/ 634064 h 1363376"/>
                <a:gd name="connsiteX27" fmla="*/ 763938 w 840437"/>
                <a:gd name="connsiteY27" fmla="*/ 686358 h 1363376"/>
                <a:gd name="connsiteX28" fmla="*/ 786350 w 840437"/>
                <a:gd name="connsiteY28" fmla="*/ 682622 h 1363376"/>
                <a:gd name="connsiteX29" fmla="*/ 834908 w 840437"/>
                <a:gd name="connsiteY29" fmla="*/ 589240 h 136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0437" h="1363376">
                  <a:moveTo>
                    <a:pt x="834908" y="589240"/>
                  </a:moveTo>
                  <a:lnTo>
                    <a:pt x="700438" y="126066"/>
                  </a:lnTo>
                  <a:cubicBezTo>
                    <a:pt x="696703" y="107389"/>
                    <a:pt x="685497" y="92448"/>
                    <a:pt x="670556" y="84978"/>
                  </a:cubicBezTo>
                  <a:cubicBezTo>
                    <a:pt x="625733" y="55095"/>
                    <a:pt x="573439" y="36419"/>
                    <a:pt x="513674" y="21478"/>
                  </a:cubicBezTo>
                  <a:cubicBezTo>
                    <a:pt x="483792" y="17743"/>
                    <a:pt x="457645" y="14007"/>
                    <a:pt x="427763" y="14007"/>
                  </a:cubicBezTo>
                  <a:cubicBezTo>
                    <a:pt x="397881" y="14007"/>
                    <a:pt x="371734" y="17743"/>
                    <a:pt x="341851" y="21478"/>
                  </a:cubicBezTo>
                  <a:cubicBezTo>
                    <a:pt x="282087" y="32684"/>
                    <a:pt x="229793" y="55095"/>
                    <a:pt x="184970" y="84978"/>
                  </a:cubicBezTo>
                  <a:cubicBezTo>
                    <a:pt x="170029" y="96183"/>
                    <a:pt x="158823" y="107389"/>
                    <a:pt x="155087" y="126066"/>
                  </a:cubicBezTo>
                  <a:lnTo>
                    <a:pt x="16882" y="589240"/>
                  </a:lnTo>
                  <a:cubicBezTo>
                    <a:pt x="5676" y="630328"/>
                    <a:pt x="28088" y="671416"/>
                    <a:pt x="69176" y="682622"/>
                  </a:cubicBezTo>
                  <a:cubicBezTo>
                    <a:pt x="76647" y="686358"/>
                    <a:pt x="84117" y="686358"/>
                    <a:pt x="91588" y="686358"/>
                  </a:cubicBezTo>
                  <a:cubicBezTo>
                    <a:pt x="125205" y="686358"/>
                    <a:pt x="155087" y="663946"/>
                    <a:pt x="162558" y="634064"/>
                  </a:cubicBezTo>
                  <a:lnTo>
                    <a:pt x="278352" y="241859"/>
                  </a:lnTo>
                  <a:lnTo>
                    <a:pt x="278352" y="372594"/>
                  </a:lnTo>
                  <a:lnTo>
                    <a:pt x="140146" y="835769"/>
                  </a:lnTo>
                  <a:lnTo>
                    <a:pt x="240999" y="835769"/>
                  </a:lnTo>
                  <a:lnTo>
                    <a:pt x="240999" y="1358708"/>
                  </a:lnTo>
                  <a:lnTo>
                    <a:pt x="390410" y="1358708"/>
                  </a:lnTo>
                  <a:lnTo>
                    <a:pt x="390410" y="835769"/>
                  </a:lnTo>
                  <a:lnTo>
                    <a:pt x="465116" y="835769"/>
                  </a:lnTo>
                  <a:lnTo>
                    <a:pt x="465116" y="1358708"/>
                  </a:lnTo>
                  <a:lnTo>
                    <a:pt x="614527" y="1358708"/>
                  </a:lnTo>
                  <a:lnTo>
                    <a:pt x="614527" y="835769"/>
                  </a:lnTo>
                  <a:lnTo>
                    <a:pt x="715379" y="835769"/>
                  </a:lnTo>
                  <a:lnTo>
                    <a:pt x="577174" y="372594"/>
                  </a:lnTo>
                  <a:lnTo>
                    <a:pt x="577174" y="241859"/>
                  </a:lnTo>
                  <a:lnTo>
                    <a:pt x="692968" y="634064"/>
                  </a:lnTo>
                  <a:cubicBezTo>
                    <a:pt x="704174" y="667681"/>
                    <a:pt x="734056" y="686358"/>
                    <a:pt x="763938" y="686358"/>
                  </a:cubicBezTo>
                  <a:cubicBezTo>
                    <a:pt x="771409" y="686358"/>
                    <a:pt x="778879" y="686358"/>
                    <a:pt x="786350" y="682622"/>
                  </a:cubicBezTo>
                  <a:cubicBezTo>
                    <a:pt x="823702" y="671416"/>
                    <a:pt x="846114" y="630328"/>
                    <a:pt x="834908" y="589240"/>
                  </a:cubicBezTo>
                  <a:close/>
                </a:path>
              </a:pathLst>
            </a:custGeom>
            <a:grpFill/>
            <a:ln w="19050" cap="flat">
              <a:solidFill>
                <a:srgbClr val="0070C0"/>
              </a:solidFill>
              <a:prstDash val="solid"/>
              <a:miter/>
            </a:ln>
          </p:spPr>
          <p:txBody>
            <a:bodyPr rtlCol="0" anchor="ctr"/>
            <a:lstStyle/>
            <a:p>
              <a:pPr defTabSz="914377">
                <a:defRPr/>
              </a:pPr>
              <a:endParaRPr lang="en-GB" kern="0">
                <a:solidFill>
                  <a:srgbClr val="0070C0"/>
                </a:solidFill>
                <a:latin typeface="Arial"/>
              </a:endParaRPr>
            </a:p>
          </p:txBody>
        </p:sp>
      </p:grpSp>
      <p:grpSp>
        <p:nvGrpSpPr>
          <p:cNvPr id="161" name="Graphic 2" descr="Woman">
            <a:extLst>
              <a:ext uri="{FF2B5EF4-FFF2-40B4-BE49-F238E27FC236}">
                <a16:creationId xmlns:a16="http://schemas.microsoft.com/office/drawing/2014/main" id="{2AFD3809-9419-42C1-A480-F4976AF2AB00}"/>
              </a:ext>
            </a:extLst>
          </p:cNvPr>
          <p:cNvGrpSpPr/>
          <p:nvPr/>
        </p:nvGrpSpPr>
        <p:grpSpPr>
          <a:xfrm>
            <a:off x="1373740" y="2485640"/>
            <a:ext cx="1538089" cy="1575829"/>
            <a:chOff x="4294092" y="2346511"/>
            <a:chExt cx="1792934" cy="1792934"/>
          </a:xfrm>
          <a:solidFill>
            <a:srgbClr val="B2D234">
              <a:lumMod val="20000"/>
              <a:lumOff val="80000"/>
            </a:srgbClr>
          </a:solidFill>
        </p:grpSpPr>
        <p:sp>
          <p:nvSpPr>
            <p:cNvPr id="162" name="Freeform: Shape 161">
              <a:extLst>
                <a:ext uri="{FF2B5EF4-FFF2-40B4-BE49-F238E27FC236}">
                  <a16:creationId xmlns:a16="http://schemas.microsoft.com/office/drawing/2014/main" id="{775A835C-2D0C-4AD4-9FFF-C0032E033D7B}"/>
                </a:ext>
              </a:extLst>
            </p:cNvPr>
            <p:cNvSpPr/>
            <p:nvPr/>
          </p:nvSpPr>
          <p:spPr>
            <a:xfrm>
              <a:off x="5029008" y="2388533"/>
              <a:ext cx="317499" cy="317499"/>
            </a:xfrm>
            <a:custGeom>
              <a:avLst/>
              <a:gdLst>
                <a:gd name="connsiteX0" fmla="*/ 312830 w 317498"/>
                <a:gd name="connsiteY0" fmla="*/ 163418 h 317498"/>
                <a:gd name="connsiteX1" fmla="*/ 163418 w 317498"/>
                <a:gd name="connsiteY1" fmla="*/ 312830 h 317498"/>
                <a:gd name="connsiteX2" fmla="*/ 14007 w 317498"/>
                <a:gd name="connsiteY2" fmla="*/ 163418 h 317498"/>
                <a:gd name="connsiteX3" fmla="*/ 163418 w 317498"/>
                <a:gd name="connsiteY3" fmla="*/ 14007 h 317498"/>
                <a:gd name="connsiteX4" fmla="*/ 312830 w 317498"/>
                <a:gd name="connsiteY4" fmla="*/ 163418 h 31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98" h="317498">
                  <a:moveTo>
                    <a:pt x="312830" y="163418"/>
                  </a:moveTo>
                  <a:cubicBezTo>
                    <a:pt x="312830" y="245936"/>
                    <a:pt x="245936" y="312830"/>
                    <a:pt x="163418" y="312830"/>
                  </a:cubicBezTo>
                  <a:cubicBezTo>
                    <a:pt x="80901" y="312830"/>
                    <a:pt x="14007" y="245936"/>
                    <a:pt x="14007" y="163418"/>
                  </a:cubicBezTo>
                  <a:cubicBezTo>
                    <a:pt x="14007" y="80901"/>
                    <a:pt x="80901" y="14007"/>
                    <a:pt x="163418" y="14007"/>
                  </a:cubicBezTo>
                  <a:cubicBezTo>
                    <a:pt x="245936" y="14007"/>
                    <a:pt x="312830" y="80901"/>
                    <a:pt x="312830" y="163418"/>
                  </a:cubicBezTo>
                  <a:close/>
                </a:path>
              </a:pathLst>
            </a:custGeom>
            <a:grpFill/>
            <a:ln w="19050" cap="flat">
              <a:solidFill>
                <a:srgbClr val="B2D234"/>
              </a:solidFill>
              <a:prstDash val="solid"/>
              <a:miter/>
            </a:ln>
          </p:spPr>
          <p:txBody>
            <a:bodyPr rtlCol="0" anchor="ctr"/>
            <a:lstStyle/>
            <a:p>
              <a:pPr defTabSz="914377">
                <a:defRPr/>
              </a:pPr>
              <a:endParaRPr lang="en-GB" kern="0">
                <a:solidFill>
                  <a:prstClr val="black"/>
                </a:solidFill>
                <a:latin typeface="Arial"/>
              </a:endParaRPr>
            </a:p>
          </p:txBody>
        </p:sp>
        <p:sp>
          <p:nvSpPr>
            <p:cNvPr id="163" name="Freeform: Shape 162">
              <a:extLst>
                <a:ext uri="{FF2B5EF4-FFF2-40B4-BE49-F238E27FC236}">
                  <a16:creationId xmlns:a16="http://schemas.microsoft.com/office/drawing/2014/main" id="{E95D39E8-B2B5-4F0A-B362-AD06D44705A9}"/>
                </a:ext>
              </a:extLst>
            </p:cNvPr>
            <p:cNvSpPr/>
            <p:nvPr/>
          </p:nvSpPr>
          <p:spPr>
            <a:xfrm>
              <a:off x="4764664" y="2724708"/>
              <a:ext cx="840438" cy="1363377"/>
            </a:xfrm>
            <a:custGeom>
              <a:avLst/>
              <a:gdLst>
                <a:gd name="connsiteX0" fmla="*/ 834908 w 840437"/>
                <a:gd name="connsiteY0" fmla="*/ 589240 h 1363376"/>
                <a:gd name="connsiteX1" fmla="*/ 700438 w 840437"/>
                <a:gd name="connsiteY1" fmla="*/ 126066 h 1363376"/>
                <a:gd name="connsiteX2" fmla="*/ 670556 w 840437"/>
                <a:gd name="connsiteY2" fmla="*/ 84978 h 1363376"/>
                <a:gd name="connsiteX3" fmla="*/ 513674 w 840437"/>
                <a:gd name="connsiteY3" fmla="*/ 21478 h 1363376"/>
                <a:gd name="connsiteX4" fmla="*/ 427763 w 840437"/>
                <a:gd name="connsiteY4" fmla="*/ 14007 h 1363376"/>
                <a:gd name="connsiteX5" fmla="*/ 341851 w 840437"/>
                <a:gd name="connsiteY5" fmla="*/ 21478 h 1363376"/>
                <a:gd name="connsiteX6" fmla="*/ 184970 w 840437"/>
                <a:gd name="connsiteY6" fmla="*/ 84978 h 1363376"/>
                <a:gd name="connsiteX7" fmla="*/ 155087 w 840437"/>
                <a:gd name="connsiteY7" fmla="*/ 126066 h 1363376"/>
                <a:gd name="connsiteX8" fmla="*/ 16882 w 840437"/>
                <a:gd name="connsiteY8" fmla="*/ 589240 h 1363376"/>
                <a:gd name="connsiteX9" fmla="*/ 69176 w 840437"/>
                <a:gd name="connsiteY9" fmla="*/ 682622 h 1363376"/>
                <a:gd name="connsiteX10" fmla="*/ 91588 w 840437"/>
                <a:gd name="connsiteY10" fmla="*/ 686358 h 1363376"/>
                <a:gd name="connsiteX11" fmla="*/ 162558 w 840437"/>
                <a:gd name="connsiteY11" fmla="*/ 634064 h 1363376"/>
                <a:gd name="connsiteX12" fmla="*/ 278352 w 840437"/>
                <a:gd name="connsiteY12" fmla="*/ 241859 h 1363376"/>
                <a:gd name="connsiteX13" fmla="*/ 278352 w 840437"/>
                <a:gd name="connsiteY13" fmla="*/ 372594 h 1363376"/>
                <a:gd name="connsiteX14" fmla="*/ 140146 w 840437"/>
                <a:gd name="connsiteY14" fmla="*/ 835769 h 1363376"/>
                <a:gd name="connsiteX15" fmla="*/ 240999 w 840437"/>
                <a:gd name="connsiteY15" fmla="*/ 835769 h 1363376"/>
                <a:gd name="connsiteX16" fmla="*/ 240999 w 840437"/>
                <a:gd name="connsiteY16" fmla="*/ 1358708 h 1363376"/>
                <a:gd name="connsiteX17" fmla="*/ 390410 w 840437"/>
                <a:gd name="connsiteY17" fmla="*/ 1358708 h 1363376"/>
                <a:gd name="connsiteX18" fmla="*/ 390410 w 840437"/>
                <a:gd name="connsiteY18" fmla="*/ 835769 h 1363376"/>
                <a:gd name="connsiteX19" fmla="*/ 465116 w 840437"/>
                <a:gd name="connsiteY19" fmla="*/ 835769 h 1363376"/>
                <a:gd name="connsiteX20" fmla="*/ 465116 w 840437"/>
                <a:gd name="connsiteY20" fmla="*/ 1358708 h 1363376"/>
                <a:gd name="connsiteX21" fmla="*/ 614527 w 840437"/>
                <a:gd name="connsiteY21" fmla="*/ 1358708 h 1363376"/>
                <a:gd name="connsiteX22" fmla="*/ 614527 w 840437"/>
                <a:gd name="connsiteY22" fmla="*/ 835769 h 1363376"/>
                <a:gd name="connsiteX23" fmla="*/ 715379 w 840437"/>
                <a:gd name="connsiteY23" fmla="*/ 835769 h 1363376"/>
                <a:gd name="connsiteX24" fmla="*/ 577174 w 840437"/>
                <a:gd name="connsiteY24" fmla="*/ 372594 h 1363376"/>
                <a:gd name="connsiteX25" fmla="*/ 577174 w 840437"/>
                <a:gd name="connsiteY25" fmla="*/ 241859 h 1363376"/>
                <a:gd name="connsiteX26" fmla="*/ 692968 w 840437"/>
                <a:gd name="connsiteY26" fmla="*/ 634064 h 1363376"/>
                <a:gd name="connsiteX27" fmla="*/ 763938 w 840437"/>
                <a:gd name="connsiteY27" fmla="*/ 686358 h 1363376"/>
                <a:gd name="connsiteX28" fmla="*/ 786350 w 840437"/>
                <a:gd name="connsiteY28" fmla="*/ 682622 h 1363376"/>
                <a:gd name="connsiteX29" fmla="*/ 834908 w 840437"/>
                <a:gd name="connsiteY29" fmla="*/ 589240 h 136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0437" h="1363376">
                  <a:moveTo>
                    <a:pt x="834908" y="589240"/>
                  </a:moveTo>
                  <a:lnTo>
                    <a:pt x="700438" y="126066"/>
                  </a:lnTo>
                  <a:cubicBezTo>
                    <a:pt x="696703" y="107389"/>
                    <a:pt x="685497" y="92448"/>
                    <a:pt x="670556" y="84978"/>
                  </a:cubicBezTo>
                  <a:cubicBezTo>
                    <a:pt x="625733" y="55095"/>
                    <a:pt x="573439" y="36419"/>
                    <a:pt x="513674" y="21478"/>
                  </a:cubicBezTo>
                  <a:cubicBezTo>
                    <a:pt x="483792" y="17743"/>
                    <a:pt x="457645" y="14007"/>
                    <a:pt x="427763" y="14007"/>
                  </a:cubicBezTo>
                  <a:cubicBezTo>
                    <a:pt x="397881" y="14007"/>
                    <a:pt x="371734" y="17743"/>
                    <a:pt x="341851" y="21478"/>
                  </a:cubicBezTo>
                  <a:cubicBezTo>
                    <a:pt x="282087" y="32684"/>
                    <a:pt x="229793" y="55095"/>
                    <a:pt x="184970" y="84978"/>
                  </a:cubicBezTo>
                  <a:cubicBezTo>
                    <a:pt x="170029" y="96183"/>
                    <a:pt x="158823" y="107389"/>
                    <a:pt x="155087" y="126066"/>
                  </a:cubicBezTo>
                  <a:lnTo>
                    <a:pt x="16882" y="589240"/>
                  </a:lnTo>
                  <a:cubicBezTo>
                    <a:pt x="5676" y="630328"/>
                    <a:pt x="28088" y="671416"/>
                    <a:pt x="69176" y="682622"/>
                  </a:cubicBezTo>
                  <a:cubicBezTo>
                    <a:pt x="76647" y="686358"/>
                    <a:pt x="84117" y="686358"/>
                    <a:pt x="91588" y="686358"/>
                  </a:cubicBezTo>
                  <a:cubicBezTo>
                    <a:pt x="125205" y="686358"/>
                    <a:pt x="155087" y="663946"/>
                    <a:pt x="162558" y="634064"/>
                  </a:cubicBezTo>
                  <a:lnTo>
                    <a:pt x="278352" y="241859"/>
                  </a:lnTo>
                  <a:lnTo>
                    <a:pt x="278352" y="372594"/>
                  </a:lnTo>
                  <a:lnTo>
                    <a:pt x="140146" y="835769"/>
                  </a:lnTo>
                  <a:lnTo>
                    <a:pt x="240999" y="835769"/>
                  </a:lnTo>
                  <a:lnTo>
                    <a:pt x="240999" y="1358708"/>
                  </a:lnTo>
                  <a:lnTo>
                    <a:pt x="390410" y="1358708"/>
                  </a:lnTo>
                  <a:lnTo>
                    <a:pt x="390410" y="835769"/>
                  </a:lnTo>
                  <a:lnTo>
                    <a:pt x="465116" y="835769"/>
                  </a:lnTo>
                  <a:lnTo>
                    <a:pt x="465116" y="1358708"/>
                  </a:lnTo>
                  <a:lnTo>
                    <a:pt x="614527" y="1358708"/>
                  </a:lnTo>
                  <a:lnTo>
                    <a:pt x="614527" y="835769"/>
                  </a:lnTo>
                  <a:lnTo>
                    <a:pt x="715379" y="835769"/>
                  </a:lnTo>
                  <a:lnTo>
                    <a:pt x="577174" y="372594"/>
                  </a:lnTo>
                  <a:lnTo>
                    <a:pt x="577174" y="241859"/>
                  </a:lnTo>
                  <a:lnTo>
                    <a:pt x="692968" y="634064"/>
                  </a:lnTo>
                  <a:cubicBezTo>
                    <a:pt x="704174" y="667681"/>
                    <a:pt x="734056" y="686358"/>
                    <a:pt x="763938" y="686358"/>
                  </a:cubicBezTo>
                  <a:cubicBezTo>
                    <a:pt x="771409" y="686358"/>
                    <a:pt x="778879" y="686358"/>
                    <a:pt x="786350" y="682622"/>
                  </a:cubicBezTo>
                  <a:cubicBezTo>
                    <a:pt x="823702" y="671416"/>
                    <a:pt x="846114" y="630328"/>
                    <a:pt x="834908" y="589240"/>
                  </a:cubicBezTo>
                  <a:close/>
                </a:path>
              </a:pathLst>
            </a:custGeom>
            <a:grpFill/>
            <a:ln w="19050" cap="flat">
              <a:solidFill>
                <a:srgbClr val="B2D234"/>
              </a:solidFill>
              <a:prstDash val="solid"/>
              <a:miter/>
            </a:ln>
          </p:spPr>
          <p:txBody>
            <a:bodyPr rtlCol="0" anchor="ctr"/>
            <a:lstStyle/>
            <a:p>
              <a:pPr defTabSz="914377">
                <a:defRPr/>
              </a:pPr>
              <a:endParaRPr lang="en-GB" kern="0">
                <a:solidFill>
                  <a:prstClr val="black"/>
                </a:solidFill>
                <a:latin typeface="Arial"/>
              </a:endParaRPr>
            </a:p>
          </p:txBody>
        </p:sp>
      </p:grpSp>
      <p:sp>
        <p:nvSpPr>
          <p:cNvPr id="164" name="Explosion: 8 Points 1">
            <a:extLst>
              <a:ext uri="{FF2B5EF4-FFF2-40B4-BE49-F238E27FC236}">
                <a16:creationId xmlns:a16="http://schemas.microsoft.com/office/drawing/2014/main" id="{BA696274-34B2-4C49-AB93-167DA0FE34C3}"/>
              </a:ext>
            </a:extLst>
          </p:cNvPr>
          <p:cNvSpPr/>
          <p:nvPr/>
        </p:nvSpPr>
        <p:spPr>
          <a:xfrm>
            <a:off x="1996243" y="3192019"/>
            <a:ext cx="316024" cy="330408"/>
          </a:xfrm>
          <a:prstGeom prst="irregularSeal1">
            <a:avLst/>
          </a:prstGeom>
          <a:solidFill>
            <a:srgbClr val="F7931D"/>
          </a:solidFill>
          <a:ln w="9525" cap="flat" cmpd="sng" algn="ctr">
            <a:noFill/>
            <a:prstDash val="solid"/>
          </a:ln>
          <a:effectLst/>
        </p:spPr>
        <p:txBody>
          <a:bodyPr rtlCol="0" anchor="ctr"/>
          <a:lstStyle/>
          <a:p>
            <a:pPr algn="ctr" defTabSz="609570">
              <a:defRPr/>
            </a:pPr>
            <a:endParaRPr lang="en-GB" sz="2400" kern="0">
              <a:solidFill>
                <a:prstClr val="white"/>
              </a:solidFill>
              <a:latin typeface="Arial"/>
            </a:endParaRPr>
          </a:p>
        </p:txBody>
      </p:sp>
      <p:sp>
        <p:nvSpPr>
          <p:cNvPr id="165" name="Explosion: 8 Points 1">
            <a:extLst>
              <a:ext uri="{FF2B5EF4-FFF2-40B4-BE49-F238E27FC236}">
                <a16:creationId xmlns:a16="http://schemas.microsoft.com/office/drawing/2014/main" id="{F2931A72-3859-42BB-8E8D-A07D1D07519A}"/>
              </a:ext>
            </a:extLst>
          </p:cNvPr>
          <p:cNvSpPr/>
          <p:nvPr/>
        </p:nvSpPr>
        <p:spPr>
          <a:xfrm>
            <a:off x="6311831" y="4874171"/>
            <a:ext cx="316024" cy="330408"/>
          </a:xfrm>
          <a:prstGeom prst="irregularSeal1">
            <a:avLst/>
          </a:prstGeom>
          <a:solidFill>
            <a:srgbClr val="F7931D"/>
          </a:solidFill>
          <a:ln w="9525" cap="flat" cmpd="sng" algn="ctr">
            <a:noFill/>
            <a:prstDash val="solid"/>
          </a:ln>
          <a:effectLst/>
        </p:spPr>
        <p:txBody>
          <a:bodyPr rtlCol="0" anchor="ctr"/>
          <a:lstStyle/>
          <a:p>
            <a:pPr algn="ctr" defTabSz="609570">
              <a:defRPr/>
            </a:pPr>
            <a:endParaRPr lang="en-GB" sz="2400" kern="0">
              <a:solidFill>
                <a:prstClr val="white"/>
              </a:solidFill>
              <a:latin typeface="Arial"/>
            </a:endParaRPr>
          </a:p>
        </p:txBody>
      </p:sp>
      <p:grpSp>
        <p:nvGrpSpPr>
          <p:cNvPr id="166" name="Group 165">
            <a:extLst>
              <a:ext uri="{FF2B5EF4-FFF2-40B4-BE49-F238E27FC236}">
                <a16:creationId xmlns:a16="http://schemas.microsoft.com/office/drawing/2014/main" id="{BCC95539-C39B-4C79-8D9D-266F8E428043}"/>
              </a:ext>
            </a:extLst>
          </p:cNvPr>
          <p:cNvGrpSpPr/>
          <p:nvPr/>
        </p:nvGrpSpPr>
        <p:grpSpPr>
          <a:xfrm>
            <a:off x="5501165" y="4728283"/>
            <a:ext cx="539587" cy="723572"/>
            <a:chOff x="5511004" y="5285177"/>
            <a:chExt cx="539587" cy="723572"/>
          </a:xfrm>
        </p:grpSpPr>
        <p:pic>
          <p:nvPicPr>
            <p:cNvPr id="167" name="Picture 166">
              <a:extLst>
                <a:ext uri="{FF2B5EF4-FFF2-40B4-BE49-F238E27FC236}">
                  <a16:creationId xmlns:a16="http://schemas.microsoft.com/office/drawing/2014/main" id="{74E09F29-77BC-4801-BF7D-B4E664A15AC8}"/>
                </a:ext>
              </a:extLst>
            </p:cNvPr>
            <p:cNvPicPr>
              <a:picLocks noChangeAspect="1"/>
            </p:cNvPicPr>
            <p:nvPr/>
          </p:nvPicPr>
          <p:blipFill>
            <a:blip r:embed="rId8"/>
            <a:stretch>
              <a:fillRect/>
            </a:stretch>
          </p:blipFill>
          <p:spPr>
            <a:xfrm>
              <a:off x="5511004" y="5285177"/>
              <a:ext cx="539587" cy="723572"/>
            </a:xfrm>
            <a:prstGeom prst="rect">
              <a:avLst/>
            </a:prstGeom>
          </p:spPr>
        </p:pic>
        <p:sp>
          <p:nvSpPr>
            <p:cNvPr id="168" name="Rectangle 167">
              <a:extLst>
                <a:ext uri="{FF2B5EF4-FFF2-40B4-BE49-F238E27FC236}">
                  <a16:creationId xmlns:a16="http://schemas.microsoft.com/office/drawing/2014/main" id="{167BF5BC-CBAC-4D95-9842-FEFCFE509A4A}"/>
                </a:ext>
              </a:extLst>
            </p:cNvPr>
            <p:cNvSpPr/>
            <p:nvPr/>
          </p:nvSpPr>
          <p:spPr>
            <a:xfrm>
              <a:off x="5511004" y="5908695"/>
              <a:ext cx="539587" cy="98486"/>
            </a:xfrm>
            <a:prstGeom prst="rect">
              <a:avLst/>
            </a:prstGeom>
            <a:solidFill>
              <a:srgbClr val="004D74"/>
            </a:solidFill>
            <a:ln w="9525" cap="flat" cmpd="sng" algn="ctr">
              <a:noFill/>
              <a:prstDash val="solid"/>
            </a:ln>
            <a:effectLst/>
          </p:spPr>
          <p:txBody>
            <a:bodyPr rtlCol="0" anchor="ctr"/>
            <a:lstStyle/>
            <a:p>
              <a:pPr algn="ctr" defTabSz="914377">
                <a:defRPr/>
              </a:pPr>
              <a:endParaRPr lang="en-GB" kern="0">
                <a:solidFill>
                  <a:prstClr val="white"/>
                </a:solidFill>
                <a:latin typeface="Arial"/>
              </a:endParaRPr>
            </a:p>
          </p:txBody>
        </p:sp>
      </p:grpSp>
      <p:cxnSp>
        <p:nvCxnSpPr>
          <p:cNvPr id="169" name="Straight Connector 168">
            <a:extLst>
              <a:ext uri="{FF2B5EF4-FFF2-40B4-BE49-F238E27FC236}">
                <a16:creationId xmlns:a16="http://schemas.microsoft.com/office/drawing/2014/main" id="{41F68265-D362-4EAD-8EE8-E83371F34539}"/>
              </a:ext>
            </a:extLst>
          </p:cNvPr>
          <p:cNvCxnSpPr>
            <a:cxnSpLocks/>
            <a:endCxn id="145" idx="2"/>
          </p:cNvCxnSpPr>
          <p:nvPr/>
        </p:nvCxnSpPr>
        <p:spPr>
          <a:xfrm>
            <a:off x="2283887" y="3418167"/>
            <a:ext cx="646192" cy="242467"/>
          </a:xfrm>
          <a:prstGeom prst="line">
            <a:avLst/>
          </a:prstGeom>
          <a:noFill/>
          <a:ln w="25400" cap="flat" cmpd="sng" algn="ctr">
            <a:solidFill>
              <a:srgbClr val="B2D234"/>
            </a:solidFill>
            <a:prstDash val="solid"/>
          </a:ln>
          <a:effectLst/>
        </p:spPr>
      </p:cxnSp>
    </p:spTree>
    <p:extLst>
      <p:ext uri="{BB962C8B-B14F-4D97-AF65-F5344CB8AC3E}">
        <p14:creationId xmlns:p14="http://schemas.microsoft.com/office/powerpoint/2010/main" val="138706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08FA-3FE6-D74F-93FC-0CF7E0DDB6F9}"/>
              </a:ext>
            </a:extLst>
          </p:cNvPr>
          <p:cNvSpPr>
            <a:spLocks noGrp="1"/>
          </p:cNvSpPr>
          <p:nvPr>
            <p:ph type="title"/>
          </p:nvPr>
        </p:nvSpPr>
        <p:spPr>
          <a:xfrm>
            <a:off x="535008" y="140171"/>
            <a:ext cx="10515600" cy="1325563"/>
          </a:xfrm>
        </p:spPr>
        <p:txBody>
          <a:bodyPr/>
          <a:lstStyle/>
          <a:p>
            <a:r>
              <a:rPr lang="en-US"/>
              <a:t>Gene Testing</a:t>
            </a:r>
            <a:br>
              <a:rPr lang="en-US">
                <a:solidFill>
                  <a:srgbClr val="C00000"/>
                </a:solidFill>
              </a:rPr>
            </a:br>
            <a:endParaRPr lang="en-GB">
              <a:solidFill>
                <a:srgbClr val="C00000"/>
              </a:solidFill>
            </a:endParaRPr>
          </a:p>
        </p:txBody>
      </p:sp>
      <p:sp>
        <p:nvSpPr>
          <p:cNvPr id="3" name="Title 1">
            <a:extLst>
              <a:ext uri="{FF2B5EF4-FFF2-40B4-BE49-F238E27FC236}">
                <a16:creationId xmlns:a16="http://schemas.microsoft.com/office/drawing/2014/main" id="{B3AC561D-933F-BF4C-9979-B0A5722469B7}"/>
              </a:ext>
            </a:extLst>
          </p:cNvPr>
          <p:cNvSpPr txBox="1">
            <a:spLocks/>
          </p:cNvSpPr>
          <p:nvPr/>
        </p:nvSpPr>
        <p:spPr>
          <a:xfrm>
            <a:off x="535009" y="-742451"/>
            <a:ext cx="11474303" cy="754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US">
              <a:solidFill>
                <a:srgbClr val="000000"/>
              </a:solidFill>
              <a:latin typeface="Arial"/>
            </a:endParaRPr>
          </a:p>
        </p:txBody>
      </p:sp>
      <p:pic>
        <p:nvPicPr>
          <p:cNvPr id="4" name="Picture 3">
            <a:extLst>
              <a:ext uri="{FF2B5EF4-FFF2-40B4-BE49-F238E27FC236}">
                <a16:creationId xmlns:a16="http://schemas.microsoft.com/office/drawing/2014/main" id="{75CD7559-471F-514B-8FF2-75326B002ED9}"/>
              </a:ext>
            </a:extLst>
          </p:cNvPr>
          <p:cNvPicPr>
            <a:picLocks noChangeAspect="1"/>
          </p:cNvPicPr>
          <p:nvPr/>
        </p:nvPicPr>
        <p:blipFill rotWithShape="1">
          <a:blip r:embed="rId3"/>
          <a:srcRect l="14128"/>
          <a:stretch/>
        </p:blipFill>
        <p:spPr>
          <a:xfrm>
            <a:off x="939893" y="2574774"/>
            <a:ext cx="1390147" cy="1387196"/>
          </a:xfrm>
          <a:prstGeom prst="rect">
            <a:avLst/>
          </a:prstGeom>
        </p:spPr>
      </p:pic>
      <p:sp>
        <p:nvSpPr>
          <p:cNvPr id="5" name="Rectangle 4">
            <a:extLst>
              <a:ext uri="{FF2B5EF4-FFF2-40B4-BE49-F238E27FC236}">
                <a16:creationId xmlns:a16="http://schemas.microsoft.com/office/drawing/2014/main" id="{E2BB38A2-E2D7-BC4C-A737-F2C8E7D1BFFC}"/>
              </a:ext>
            </a:extLst>
          </p:cNvPr>
          <p:cNvSpPr/>
          <p:nvPr/>
        </p:nvSpPr>
        <p:spPr>
          <a:xfrm>
            <a:off x="3232216" y="4850610"/>
            <a:ext cx="3950525" cy="825676"/>
          </a:xfrm>
          <a:prstGeom prst="rect">
            <a:avLst/>
          </a:prstGeom>
          <a:solidFill>
            <a:srgbClr val="EBF6FF"/>
          </a:solidFill>
          <a:ln w="25400" cap="flat" cmpd="sng" algn="ctr">
            <a:noFill/>
            <a:prstDash val="solid"/>
          </a:ln>
          <a:effectLst/>
        </p:spPr>
        <p:txBody>
          <a:bodyPr rtlCol="0" anchor="ctr"/>
          <a:lstStyle/>
          <a:p>
            <a:pPr algn="ctr" defTabSz="914332" fontAlgn="base">
              <a:spcBef>
                <a:spcPct val="0"/>
              </a:spcBef>
              <a:spcAft>
                <a:spcPct val="0"/>
              </a:spcAft>
              <a:defRPr/>
            </a:pPr>
            <a:endParaRPr lang="en-US" b="1" kern="0">
              <a:solidFill>
                <a:srgbClr val="FFFFFF"/>
              </a:solidFill>
              <a:latin typeface="Arial"/>
              <a:ea typeface="ＭＳ Ｐゴシック"/>
            </a:endParaRPr>
          </a:p>
        </p:txBody>
      </p:sp>
      <p:sp>
        <p:nvSpPr>
          <p:cNvPr id="6" name="Rectangle 5">
            <a:extLst>
              <a:ext uri="{FF2B5EF4-FFF2-40B4-BE49-F238E27FC236}">
                <a16:creationId xmlns:a16="http://schemas.microsoft.com/office/drawing/2014/main" id="{F0ED13B3-C450-A44B-9709-C7868932BC29}"/>
              </a:ext>
            </a:extLst>
          </p:cNvPr>
          <p:cNvSpPr/>
          <p:nvPr/>
        </p:nvSpPr>
        <p:spPr>
          <a:xfrm>
            <a:off x="3234855" y="3574217"/>
            <a:ext cx="4366103" cy="841843"/>
          </a:xfrm>
          <a:prstGeom prst="rect">
            <a:avLst/>
          </a:prstGeom>
          <a:solidFill>
            <a:srgbClr val="EBF6FF"/>
          </a:solidFill>
          <a:ln w="25400" cap="flat" cmpd="sng" algn="ctr">
            <a:noFill/>
            <a:prstDash val="solid"/>
          </a:ln>
          <a:effectLst/>
        </p:spPr>
        <p:txBody>
          <a:bodyPr rtlCol="0" anchor="ctr"/>
          <a:lstStyle/>
          <a:p>
            <a:pPr algn="ctr" defTabSz="914332" fontAlgn="base">
              <a:spcBef>
                <a:spcPct val="0"/>
              </a:spcBef>
              <a:spcAft>
                <a:spcPct val="0"/>
              </a:spcAft>
              <a:defRPr/>
            </a:pPr>
            <a:endParaRPr lang="en-US" b="1" kern="0">
              <a:solidFill>
                <a:srgbClr val="FFFFFF"/>
              </a:solidFill>
              <a:latin typeface="Arial"/>
              <a:ea typeface="ＭＳ Ｐゴシック"/>
            </a:endParaRPr>
          </a:p>
        </p:txBody>
      </p:sp>
      <p:sp>
        <p:nvSpPr>
          <p:cNvPr id="7" name="Rectangle 6">
            <a:extLst>
              <a:ext uri="{FF2B5EF4-FFF2-40B4-BE49-F238E27FC236}">
                <a16:creationId xmlns:a16="http://schemas.microsoft.com/office/drawing/2014/main" id="{005D1E2C-C435-184E-A406-DD596B9ABC20}"/>
              </a:ext>
            </a:extLst>
          </p:cNvPr>
          <p:cNvSpPr/>
          <p:nvPr/>
        </p:nvSpPr>
        <p:spPr>
          <a:xfrm>
            <a:off x="3247105" y="2565467"/>
            <a:ext cx="5005387" cy="931807"/>
          </a:xfrm>
          <a:prstGeom prst="rect">
            <a:avLst/>
          </a:prstGeom>
          <a:solidFill>
            <a:srgbClr val="EBF6FF"/>
          </a:solidFill>
          <a:ln w="25400" cap="flat" cmpd="sng" algn="ctr">
            <a:noFill/>
            <a:prstDash val="solid"/>
          </a:ln>
          <a:effectLst/>
        </p:spPr>
        <p:txBody>
          <a:bodyPr rtlCol="0" anchor="ctr"/>
          <a:lstStyle/>
          <a:p>
            <a:pPr algn="ctr" defTabSz="914332" fontAlgn="base">
              <a:spcBef>
                <a:spcPct val="0"/>
              </a:spcBef>
              <a:spcAft>
                <a:spcPct val="0"/>
              </a:spcAft>
              <a:defRPr/>
            </a:pPr>
            <a:endParaRPr lang="en-US" b="1" kern="0">
              <a:solidFill>
                <a:srgbClr val="FFFFFF"/>
              </a:solidFill>
              <a:latin typeface="Arial"/>
              <a:ea typeface="ＭＳ Ｐゴシック"/>
            </a:endParaRPr>
          </a:p>
        </p:txBody>
      </p:sp>
      <p:sp>
        <p:nvSpPr>
          <p:cNvPr id="8" name="Rectangle 7">
            <a:extLst>
              <a:ext uri="{FF2B5EF4-FFF2-40B4-BE49-F238E27FC236}">
                <a16:creationId xmlns:a16="http://schemas.microsoft.com/office/drawing/2014/main" id="{96622F8B-D076-2A42-8938-737BAA7937E4}"/>
              </a:ext>
            </a:extLst>
          </p:cNvPr>
          <p:cNvSpPr/>
          <p:nvPr/>
        </p:nvSpPr>
        <p:spPr>
          <a:xfrm>
            <a:off x="3247107" y="1457016"/>
            <a:ext cx="5757399" cy="1050035"/>
          </a:xfrm>
          <a:prstGeom prst="rect">
            <a:avLst/>
          </a:prstGeom>
          <a:solidFill>
            <a:srgbClr val="000000">
              <a:lumMod val="10000"/>
              <a:lumOff val="90000"/>
            </a:srgbClr>
          </a:solidFill>
          <a:ln w="25400" cap="flat" cmpd="sng" algn="ctr">
            <a:noFill/>
            <a:prstDash val="solid"/>
          </a:ln>
          <a:effectLst/>
        </p:spPr>
        <p:txBody>
          <a:bodyPr rtlCol="0" anchor="ctr"/>
          <a:lstStyle/>
          <a:p>
            <a:pPr algn="ctr" defTabSz="914332" fontAlgn="base">
              <a:spcBef>
                <a:spcPct val="0"/>
              </a:spcBef>
              <a:spcAft>
                <a:spcPct val="0"/>
              </a:spcAft>
              <a:defRPr/>
            </a:pPr>
            <a:endParaRPr lang="en-US" b="1" kern="0">
              <a:solidFill>
                <a:srgbClr val="FFFFFF"/>
              </a:solidFill>
              <a:latin typeface="Arial"/>
              <a:ea typeface="ＭＳ Ｐゴシック"/>
            </a:endParaRPr>
          </a:p>
        </p:txBody>
      </p:sp>
      <p:sp>
        <p:nvSpPr>
          <p:cNvPr id="9" name="Rectangle 8">
            <a:extLst>
              <a:ext uri="{FF2B5EF4-FFF2-40B4-BE49-F238E27FC236}">
                <a16:creationId xmlns:a16="http://schemas.microsoft.com/office/drawing/2014/main" id="{222E760C-3E72-9C45-80EE-5D8ADE69745D}"/>
              </a:ext>
            </a:extLst>
          </p:cNvPr>
          <p:cNvSpPr/>
          <p:nvPr/>
        </p:nvSpPr>
        <p:spPr>
          <a:xfrm>
            <a:off x="605449" y="6213275"/>
            <a:ext cx="9617915" cy="669542"/>
          </a:xfrm>
          <a:prstGeom prst="rect">
            <a:avLst/>
          </a:prstGeom>
        </p:spPr>
        <p:txBody>
          <a:bodyPr wrap="square">
            <a:spAutoFit/>
          </a:bodyPr>
          <a:lstStyle/>
          <a:p>
            <a:pPr defTabSz="914332" fontAlgn="base">
              <a:spcBef>
                <a:spcPct val="0"/>
              </a:spcBef>
              <a:spcAft>
                <a:spcPct val="0"/>
              </a:spcAft>
            </a:pPr>
            <a:r>
              <a:rPr lang="en-US" sz="1051" b="1" baseline="30000" err="1">
                <a:solidFill>
                  <a:srgbClr val="000000"/>
                </a:solidFill>
                <a:latin typeface="Arial"/>
                <a:ea typeface="ＭＳ Ｐゴシック"/>
              </a:rPr>
              <a:t>a</a:t>
            </a:r>
            <a:r>
              <a:rPr lang="en-US" sz="1051" b="1" err="1">
                <a:solidFill>
                  <a:srgbClr val="000000"/>
                </a:solidFill>
                <a:latin typeface="Arial"/>
                <a:ea typeface="ＭＳ Ｐゴシック"/>
              </a:rPr>
              <a:t>Tumor</a:t>
            </a:r>
            <a:r>
              <a:rPr lang="en-US" sz="1051" b="1">
                <a:solidFill>
                  <a:srgbClr val="000000"/>
                </a:solidFill>
                <a:latin typeface="Arial"/>
                <a:ea typeface="ＭＳ Ｐゴシック"/>
              </a:rPr>
              <a:t> testing can detect both germline and somatic </a:t>
            </a:r>
            <a:r>
              <a:rPr lang="en-US" sz="1051" b="1" i="1">
                <a:solidFill>
                  <a:srgbClr val="000000"/>
                </a:solidFill>
                <a:latin typeface="Arial"/>
                <a:ea typeface="ＭＳ Ｐゴシック"/>
              </a:rPr>
              <a:t>BRCA</a:t>
            </a:r>
            <a:r>
              <a:rPr lang="en-US" sz="1051" b="1">
                <a:solidFill>
                  <a:srgbClr val="000000"/>
                </a:solidFill>
                <a:latin typeface="Arial"/>
                <a:ea typeface="ＭＳ Ｐゴシック"/>
              </a:rPr>
              <a:t> mutations but cannot distinguish between them.</a:t>
            </a:r>
            <a:r>
              <a:rPr lang="en-US" sz="1051" b="1" baseline="30000">
                <a:solidFill>
                  <a:srgbClr val="000000"/>
                </a:solidFill>
                <a:latin typeface="Arial"/>
                <a:ea typeface="ＭＳ Ｐゴシック"/>
              </a:rPr>
              <a:t>3</a:t>
            </a:r>
            <a:endParaRPr lang="en-US" sz="1051" b="1">
              <a:solidFill>
                <a:srgbClr val="000000"/>
              </a:solidFill>
              <a:latin typeface="Arial"/>
              <a:ea typeface="ＭＳ Ｐゴシック"/>
            </a:endParaRPr>
          </a:p>
          <a:p>
            <a:pPr defTabSz="914332" fontAlgn="base">
              <a:spcBef>
                <a:spcPct val="0"/>
              </a:spcBef>
              <a:spcAft>
                <a:spcPct val="0"/>
              </a:spcAft>
            </a:pPr>
            <a:r>
              <a:rPr lang="en-US" sz="900" b="1" i="1">
                <a:solidFill>
                  <a:srgbClr val="000000"/>
                </a:solidFill>
                <a:latin typeface="Arial"/>
                <a:ea typeface="ＭＳ Ｐゴシック"/>
              </a:rPr>
              <a:t>BRCA=</a:t>
            </a:r>
            <a:r>
              <a:rPr lang="en-US" sz="900" b="1">
                <a:solidFill>
                  <a:srgbClr val="000000"/>
                </a:solidFill>
                <a:latin typeface="Arial"/>
                <a:ea typeface="ＭＳ Ｐゴシック"/>
              </a:rPr>
              <a:t>breast cancer susceptibility gene; HRD=homologous recombination deficiency; HRRm=homologous recombination repair mutation.</a:t>
            </a:r>
          </a:p>
          <a:p>
            <a:pPr defTabSz="914332" fontAlgn="base">
              <a:spcBef>
                <a:spcPct val="0"/>
              </a:spcBef>
              <a:spcAft>
                <a:spcPct val="0"/>
              </a:spcAft>
            </a:pPr>
            <a:r>
              <a:rPr lang="en-US" sz="900" b="1">
                <a:solidFill>
                  <a:srgbClr val="000000"/>
                </a:solidFill>
                <a:latin typeface="Arial"/>
                <a:ea typeface="ＭＳ Ｐゴシック"/>
              </a:rPr>
              <a:t>1. </a:t>
            </a:r>
            <a:r>
              <a:rPr lang="en-US" sz="900" b="1" err="1">
                <a:solidFill>
                  <a:srgbClr val="000000"/>
                </a:solidFill>
                <a:latin typeface="Arial"/>
                <a:ea typeface="ＭＳ Ｐゴシック"/>
              </a:rPr>
              <a:t>Konstantinopoulos</a:t>
            </a:r>
            <a:r>
              <a:rPr lang="en-US" sz="900" b="1">
                <a:solidFill>
                  <a:srgbClr val="000000"/>
                </a:solidFill>
                <a:latin typeface="Arial"/>
                <a:ea typeface="ＭＳ Ｐゴシック"/>
              </a:rPr>
              <a:t> PA, et al. </a:t>
            </a:r>
            <a:r>
              <a:rPr lang="en-US" sz="900" b="1" i="1">
                <a:solidFill>
                  <a:srgbClr val="000000"/>
                </a:solidFill>
                <a:latin typeface="Arial"/>
                <a:ea typeface="ＭＳ Ｐゴシック"/>
              </a:rPr>
              <a:t>Cancer </a:t>
            </a:r>
            <a:r>
              <a:rPr lang="en-US" sz="900" b="1" i="1" err="1">
                <a:solidFill>
                  <a:srgbClr val="000000"/>
                </a:solidFill>
                <a:latin typeface="Arial"/>
                <a:ea typeface="ＭＳ Ｐゴシック"/>
              </a:rPr>
              <a:t>Discov</a:t>
            </a:r>
            <a:r>
              <a:rPr lang="en-US" sz="900" b="1">
                <a:solidFill>
                  <a:srgbClr val="000000"/>
                </a:solidFill>
                <a:latin typeface="Arial"/>
                <a:ea typeface="ＭＳ Ｐゴシック"/>
              </a:rPr>
              <a:t>. 2015;5(11):1137-1154. 2. da Cunha Colombo </a:t>
            </a:r>
            <a:r>
              <a:rPr lang="en-US" sz="900" b="1" err="1">
                <a:solidFill>
                  <a:srgbClr val="000000"/>
                </a:solidFill>
                <a:latin typeface="Arial"/>
                <a:ea typeface="ＭＳ Ｐゴシック"/>
              </a:rPr>
              <a:t>Bonadio</a:t>
            </a:r>
            <a:r>
              <a:rPr lang="en-US" sz="900" b="1">
                <a:solidFill>
                  <a:srgbClr val="000000"/>
                </a:solidFill>
                <a:latin typeface="Arial"/>
                <a:ea typeface="ＭＳ Ｐゴシック"/>
              </a:rPr>
              <a:t> RR, et al. </a:t>
            </a:r>
            <a:r>
              <a:rPr lang="en-US" sz="900" b="1" i="1">
                <a:solidFill>
                  <a:srgbClr val="000000"/>
                </a:solidFill>
                <a:latin typeface="Arial"/>
                <a:ea typeface="ＭＳ Ｐゴシック"/>
              </a:rPr>
              <a:t>Clinics (Sao Paulo). </a:t>
            </a:r>
            <a:r>
              <a:rPr lang="en-US" sz="900" b="1">
                <a:solidFill>
                  <a:srgbClr val="000000"/>
                </a:solidFill>
                <a:latin typeface="Arial"/>
                <a:ea typeface="ＭＳ Ｐゴシック"/>
              </a:rPr>
              <a:t>2018;73(suppl 1):e450s. 3. </a:t>
            </a:r>
            <a:r>
              <a:rPr lang="en-US" sz="900" b="1" err="1">
                <a:solidFill>
                  <a:srgbClr val="000000"/>
                </a:solidFill>
                <a:latin typeface="Arial" panose="020B0604020202020204" pitchFamily="34" charset="0"/>
                <a:ea typeface="ＭＳ Ｐゴシック"/>
                <a:cs typeface="Arial" panose="020B0604020202020204" pitchFamily="34" charset="0"/>
              </a:rPr>
              <a:t>Capoluongo</a:t>
            </a:r>
            <a:r>
              <a:rPr lang="en-US" sz="900" b="1">
                <a:solidFill>
                  <a:srgbClr val="000000"/>
                </a:solidFill>
                <a:latin typeface="Arial" panose="020B0604020202020204" pitchFamily="34" charset="0"/>
                <a:ea typeface="ＭＳ Ｐゴシック"/>
                <a:cs typeface="Arial" panose="020B0604020202020204" pitchFamily="34" charset="0"/>
              </a:rPr>
              <a:t> E, et al. </a:t>
            </a:r>
            <a:r>
              <a:rPr lang="en-US" sz="900" b="1" i="1" err="1">
                <a:solidFill>
                  <a:srgbClr val="000000"/>
                </a:solidFill>
                <a:latin typeface="Arial" panose="020B0604020202020204" pitchFamily="34" charset="0"/>
                <a:ea typeface="ＭＳ Ｐゴシック"/>
                <a:cs typeface="Arial" panose="020B0604020202020204" pitchFamily="34" charset="0"/>
              </a:rPr>
              <a:t>Semin</a:t>
            </a:r>
            <a:r>
              <a:rPr lang="en-US" sz="900" b="1" i="1">
                <a:solidFill>
                  <a:srgbClr val="000000"/>
                </a:solidFill>
                <a:latin typeface="Arial" panose="020B0604020202020204" pitchFamily="34" charset="0"/>
                <a:ea typeface="ＭＳ Ｐゴシック"/>
                <a:cs typeface="Arial" panose="020B0604020202020204" pitchFamily="34" charset="0"/>
              </a:rPr>
              <a:t> Oncol. </a:t>
            </a:r>
            <a:r>
              <a:rPr lang="en-US" sz="900" b="1">
                <a:solidFill>
                  <a:srgbClr val="000000"/>
                </a:solidFill>
                <a:latin typeface="Arial" panose="020B0604020202020204" pitchFamily="34" charset="0"/>
                <a:ea typeface="ＭＳ Ｐゴシック"/>
                <a:cs typeface="Arial" panose="020B0604020202020204" pitchFamily="34" charset="0"/>
              </a:rPr>
              <a:t>2017;44(3):187-197. </a:t>
            </a:r>
            <a:endParaRPr lang="en-US" sz="900" b="1">
              <a:solidFill>
                <a:srgbClr val="000000"/>
              </a:solidFill>
              <a:latin typeface="Arial"/>
              <a:ea typeface="ＭＳ Ｐゴシック"/>
            </a:endParaRPr>
          </a:p>
        </p:txBody>
      </p:sp>
      <p:sp>
        <p:nvSpPr>
          <p:cNvPr id="10" name="TextBox 9">
            <a:extLst>
              <a:ext uri="{FF2B5EF4-FFF2-40B4-BE49-F238E27FC236}">
                <a16:creationId xmlns:a16="http://schemas.microsoft.com/office/drawing/2014/main" id="{FA3D79BC-2793-0843-BAD4-E92A01518E37}"/>
              </a:ext>
            </a:extLst>
          </p:cNvPr>
          <p:cNvSpPr txBox="1"/>
          <p:nvPr/>
        </p:nvSpPr>
        <p:spPr>
          <a:xfrm>
            <a:off x="2457959" y="5880579"/>
            <a:ext cx="5978768" cy="307777"/>
          </a:xfrm>
          <a:prstGeom prst="rect">
            <a:avLst/>
          </a:prstGeom>
          <a:noFill/>
        </p:spPr>
        <p:txBody>
          <a:bodyPr wrap="square" rtlCol="0">
            <a:spAutoFit/>
          </a:bodyPr>
          <a:lstStyle/>
          <a:p>
            <a:pPr algn="r" defTabSz="914332" fontAlgn="base">
              <a:spcBef>
                <a:spcPct val="0"/>
              </a:spcBef>
              <a:spcAft>
                <a:spcPct val="0"/>
              </a:spcAft>
              <a:defRPr/>
            </a:pPr>
            <a:r>
              <a:rPr lang="en-US" sz="1400" b="1">
                <a:solidFill>
                  <a:srgbClr val="000000"/>
                </a:solidFill>
                <a:latin typeface="Arial"/>
                <a:ea typeface="ＭＳ Ｐゴシック"/>
              </a:rPr>
              <a:t>Approximate percent (%) of women “positive” by testing modality</a:t>
            </a:r>
          </a:p>
        </p:txBody>
      </p:sp>
      <p:sp>
        <p:nvSpPr>
          <p:cNvPr id="11" name="TextBox 10">
            <a:extLst>
              <a:ext uri="{FF2B5EF4-FFF2-40B4-BE49-F238E27FC236}">
                <a16:creationId xmlns:a16="http://schemas.microsoft.com/office/drawing/2014/main" id="{8FDEFAEC-DAEF-5D4F-8FF5-A51778631365}"/>
              </a:ext>
            </a:extLst>
          </p:cNvPr>
          <p:cNvSpPr txBox="1"/>
          <p:nvPr/>
        </p:nvSpPr>
        <p:spPr>
          <a:xfrm>
            <a:off x="3445091" y="4987209"/>
            <a:ext cx="2882964" cy="830997"/>
          </a:xfrm>
          <a:prstGeom prst="rect">
            <a:avLst/>
          </a:prstGeom>
          <a:noFill/>
        </p:spPr>
        <p:txBody>
          <a:bodyPr wrap="square" rtlCol="0">
            <a:spAutoFit/>
          </a:bodyPr>
          <a:lstStyle/>
          <a:p>
            <a:pPr defTabSz="914332" fontAlgn="base">
              <a:spcBef>
                <a:spcPct val="0"/>
              </a:spcBef>
              <a:spcAft>
                <a:spcPct val="0"/>
              </a:spcAft>
              <a:defRPr/>
            </a:pPr>
            <a:r>
              <a:rPr lang="en-US" sz="1600" b="1">
                <a:solidFill>
                  <a:srgbClr val="003865"/>
                </a:solidFill>
                <a:latin typeface="Arial"/>
                <a:ea typeface="ＭＳ Ｐゴシック"/>
              </a:rPr>
              <a:t>Germline</a:t>
            </a:r>
            <a:r>
              <a:rPr lang="en-US" sz="1600" b="1" i="1">
                <a:solidFill>
                  <a:srgbClr val="003865"/>
                </a:solidFill>
                <a:latin typeface="Arial"/>
                <a:ea typeface="ＭＳ Ｐゴシック"/>
              </a:rPr>
              <a:t> BRCA </a:t>
            </a:r>
            <a:r>
              <a:rPr lang="en-US" sz="1600" b="1">
                <a:solidFill>
                  <a:srgbClr val="003865"/>
                </a:solidFill>
                <a:latin typeface="Arial"/>
                <a:ea typeface="ＭＳ Ｐゴシック"/>
              </a:rPr>
              <a:t>test</a:t>
            </a:r>
          </a:p>
          <a:p>
            <a:pPr defTabSz="914332" fontAlgn="base">
              <a:spcBef>
                <a:spcPct val="0"/>
              </a:spcBef>
              <a:spcAft>
                <a:spcPct val="0"/>
              </a:spcAft>
              <a:defRPr/>
            </a:pPr>
            <a:r>
              <a:rPr lang="en-US" sz="3200" b="1">
                <a:solidFill>
                  <a:srgbClr val="003865"/>
                </a:solidFill>
                <a:latin typeface="Arial"/>
                <a:ea typeface="ＭＳ Ｐゴシック"/>
              </a:rPr>
              <a:t>≈15% </a:t>
            </a:r>
            <a:r>
              <a:rPr lang="en-US" sz="1600" b="1">
                <a:solidFill>
                  <a:srgbClr val="003865"/>
                </a:solidFill>
                <a:latin typeface="Arial"/>
                <a:ea typeface="ＭＳ Ｐゴシック"/>
              </a:rPr>
              <a:t>of women</a:t>
            </a:r>
          </a:p>
        </p:txBody>
      </p:sp>
      <p:sp>
        <p:nvSpPr>
          <p:cNvPr id="12" name="TextBox 11">
            <a:extLst>
              <a:ext uri="{FF2B5EF4-FFF2-40B4-BE49-F238E27FC236}">
                <a16:creationId xmlns:a16="http://schemas.microsoft.com/office/drawing/2014/main" id="{AB5E9CCF-4AD9-AC41-96EB-AD6D2820CED0}"/>
              </a:ext>
            </a:extLst>
          </p:cNvPr>
          <p:cNvSpPr txBox="1"/>
          <p:nvPr/>
        </p:nvSpPr>
        <p:spPr>
          <a:xfrm>
            <a:off x="3384238" y="1488249"/>
            <a:ext cx="3811097" cy="1077218"/>
          </a:xfrm>
          <a:prstGeom prst="rect">
            <a:avLst/>
          </a:prstGeom>
          <a:noFill/>
        </p:spPr>
        <p:txBody>
          <a:bodyPr wrap="square" rtlCol="0">
            <a:spAutoFit/>
          </a:bodyPr>
          <a:lstStyle/>
          <a:p>
            <a:pPr defTabSz="914332" fontAlgn="base">
              <a:spcBef>
                <a:spcPct val="0"/>
              </a:spcBef>
              <a:spcAft>
                <a:spcPct val="0"/>
              </a:spcAft>
              <a:defRPr/>
            </a:pPr>
            <a:r>
              <a:rPr lang="en-US" sz="1600" b="1">
                <a:solidFill>
                  <a:srgbClr val="003865"/>
                </a:solidFill>
                <a:latin typeface="Arial"/>
                <a:ea typeface="ＭＳ Ｐゴシック"/>
              </a:rPr>
              <a:t>HRD genomic instability test (includes </a:t>
            </a:r>
            <a:r>
              <a:rPr lang="en-US" sz="1600" b="1" i="1">
                <a:solidFill>
                  <a:srgbClr val="003865"/>
                </a:solidFill>
                <a:latin typeface="Arial"/>
                <a:ea typeface="ＭＳ Ｐゴシック"/>
              </a:rPr>
              <a:t>BRCA</a:t>
            </a:r>
            <a:r>
              <a:rPr lang="en-US" sz="1600" b="1">
                <a:solidFill>
                  <a:srgbClr val="003865"/>
                </a:solidFill>
                <a:latin typeface="Arial"/>
                <a:ea typeface="ＭＳ Ｐゴシック"/>
              </a:rPr>
              <a:t>) </a:t>
            </a:r>
            <a:br>
              <a:rPr lang="en-US" sz="1600" b="1">
                <a:solidFill>
                  <a:srgbClr val="003865"/>
                </a:solidFill>
                <a:latin typeface="Arial"/>
                <a:ea typeface="ＭＳ Ｐゴシック"/>
              </a:rPr>
            </a:br>
            <a:r>
              <a:rPr lang="en-US" sz="3200" b="1">
                <a:solidFill>
                  <a:srgbClr val="003865"/>
                </a:solidFill>
                <a:latin typeface="Arial"/>
                <a:ea typeface="ＭＳ Ｐゴシック"/>
              </a:rPr>
              <a:t>≈50% </a:t>
            </a:r>
            <a:r>
              <a:rPr lang="en-US" sz="1600" b="1">
                <a:solidFill>
                  <a:srgbClr val="003865"/>
                </a:solidFill>
                <a:latin typeface="Arial"/>
                <a:ea typeface="ＭＳ Ｐゴシック"/>
              </a:rPr>
              <a:t>of women </a:t>
            </a:r>
          </a:p>
        </p:txBody>
      </p:sp>
      <p:sp>
        <p:nvSpPr>
          <p:cNvPr id="13" name="TextBox 12">
            <a:extLst>
              <a:ext uri="{FF2B5EF4-FFF2-40B4-BE49-F238E27FC236}">
                <a16:creationId xmlns:a16="http://schemas.microsoft.com/office/drawing/2014/main" id="{00255BFC-1CBB-CD46-A7DB-2C539CBFDEF6}"/>
              </a:ext>
            </a:extLst>
          </p:cNvPr>
          <p:cNvSpPr txBox="1"/>
          <p:nvPr/>
        </p:nvSpPr>
        <p:spPr>
          <a:xfrm>
            <a:off x="3473485" y="3671353"/>
            <a:ext cx="2798675" cy="830997"/>
          </a:xfrm>
          <a:prstGeom prst="rect">
            <a:avLst/>
          </a:prstGeom>
          <a:noFill/>
        </p:spPr>
        <p:txBody>
          <a:bodyPr wrap="square" rtlCol="0">
            <a:spAutoFit/>
          </a:bodyPr>
          <a:lstStyle/>
          <a:p>
            <a:pPr defTabSz="914332" fontAlgn="base">
              <a:spcBef>
                <a:spcPct val="0"/>
              </a:spcBef>
              <a:spcAft>
                <a:spcPct val="0"/>
              </a:spcAft>
              <a:defRPr/>
            </a:pPr>
            <a:r>
              <a:rPr lang="en-US" sz="1600" b="1">
                <a:solidFill>
                  <a:srgbClr val="003865"/>
                </a:solidFill>
                <a:latin typeface="Arial"/>
                <a:ea typeface="ＭＳ Ｐゴシック"/>
              </a:rPr>
              <a:t>Tumor </a:t>
            </a:r>
            <a:r>
              <a:rPr lang="en-US" sz="1600" b="1" i="1">
                <a:solidFill>
                  <a:srgbClr val="003865"/>
                </a:solidFill>
                <a:latin typeface="Arial"/>
                <a:ea typeface="ＭＳ Ｐゴシック"/>
              </a:rPr>
              <a:t>BRCA </a:t>
            </a:r>
            <a:r>
              <a:rPr lang="en-US" sz="1600" b="1">
                <a:solidFill>
                  <a:srgbClr val="003865"/>
                </a:solidFill>
                <a:latin typeface="Arial"/>
                <a:ea typeface="ＭＳ Ｐゴシック"/>
              </a:rPr>
              <a:t>test</a:t>
            </a:r>
            <a:r>
              <a:rPr lang="en-US" sz="1600" b="1" baseline="30000">
                <a:solidFill>
                  <a:srgbClr val="003865"/>
                </a:solidFill>
                <a:latin typeface="Arial"/>
                <a:ea typeface="ＭＳ Ｐゴシック"/>
              </a:rPr>
              <a:t>a</a:t>
            </a:r>
            <a:endParaRPr lang="en-US" sz="1600" b="1">
              <a:solidFill>
                <a:srgbClr val="003865"/>
              </a:solidFill>
              <a:latin typeface="Arial"/>
              <a:ea typeface="ＭＳ Ｐゴシック"/>
            </a:endParaRPr>
          </a:p>
          <a:p>
            <a:pPr defTabSz="914332" fontAlgn="base">
              <a:spcBef>
                <a:spcPct val="0"/>
              </a:spcBef>
              <a:spcAft>
                <a:spcPct val="0"/>
              </a:spcAft>
              <a:defRPr/>
            </a:pPr>
            <a:r>
              <a:rPr lang="en-US" sz="3200" b="1">
                <a:solidFill>
                  <a:srgbClr val="003865"/>
                </a:solidFill>
                <a:latin typeface="Arial"/>
                <a:ea typeface="ＭＳ Ｐゴシック"/>
              </a:rPr>
              <a:t>≈22% </a:t>
            </a:r>
            <a:r>
              <a:rPr lang="en-US" sz="1600" b="1">
                <a:solidFill>
                  <a:srgbClr val="003865"/>
                </a:solidFill>
                <a:latin typeface="Arial"/>
                <a:ea typeface="ＭＳ Ｐゴシック"/>
              </a:rPr>
              <a:t>of women</a:t>
            </a:r>
          </a:p>
        </p:txBody>
      </p:sp>
      <p:sp>
        <p:nvSpPr>
          <p:cNvPr id="14" name="TextBox 13">
            <a:extLst>
              <a:ext uri="{FF2B5EF4-FFF2-40B4-BE49-F238E27FC236}">
                <a16:creationId xmlns:a16="http://schemas.microsoft.com/office/drawing/2014/main" id="{C7464192-FF52-DB4E-AE59-B9196A66060A}"/>
              </a:ext>
            </a:extLst>
          </p:cNvPr>
          <p:cNvSpPr txBox="1"/>
          <p:nvPr/>
        </p:nvSpPr>
        <p:spPr>
          <a:xfrm>
            <a:off x="3451373" y="2573963"/>
            <a:ext cx="3352729" cy="1077218"/>
          </a:xfrm>
          <a:prstGeom prst="rect">
            <a:avLst/>
          </a:prstGeom>
          <a:noFill/>
        </p:spPr>
        <p:txBody>
          <a:bodyPr wrap="square" rtlCol="0">
            <a:spAutoFit/>
          </a:bodyPr>
          <a:lstStyle/>
          <a:p>
            <a:pPr defTabSz="914332" fontAlgn="base">
              <a:spcBef>
                <a:spcPct val="0"/>
              </a:spcBef>
              <a:spcAft>
                <a:spcPct val="0"/>
              </a:spcAft>
              <a:defRPr/>
            </a:pPr>
            <a:r>
              <a:rPr lang="en-US" sz="1600" b="1">
                <a:solidFill>
                  <a:srgbClr val="003865"/>
                </a:solidFill>
                <a:latin typeface="Arial"/>
                <a:ea typeface="ＭＳ Ｐゴシック"/>
              </a:rPr>
              <a:t>HRRm gene panel test </a:t>
            </a:r>
            <a:br>
              <a:rPr lang="en-US" sz="1600" b="1">
                <a:solidFill>
                  <a:srgbClr val="003865"/>
                </a:solidFill>
                <a:latin typeface="Arial"/>
                <a:ea typeface="ＭＳ Ｐゴシック"/>
              </a:rPr>
            </a:br>
            <a:r>
              <a:rPr lang="en-US" sz="1600" b="1">
                <a:solidFill>
                  <a:srgbClr val="003865"/>
                </a:solidFill>
                <a:latin typeface="Arial"/>
                <a:ea typeface="ＭＳ Ｐゴシック"/>
              </a:rPr>
              <a:t>(includes </a:t>
            </a:r>
            <a:r>
              <a:rPr lang="en-US" sz="1600" b="1" i="1">
                <a:solidFill>
                  <a:srgbClr val="003865"/>
                </a:solidFill>
                <a:latin typeface="Arial"/>
                <a:ea typeface="ＭＳ Ｐゴシック"/>
              </a:rPr>
              <a:t>BRCA</a:t>
            </a:r>
            <a:r>
              <a:rPr lang="en-US" sz="1600" b="1">
                <a:solidFill>
                  <a:srgbClr val="003865"/>
                </a:solidFill>
                <a:latin typeface="Arial"/>
                <a:ea typeface="ＭＳ Ｐゴシック"/>
              </a:rPr>
              <a:t>) </a:t>
            </a:r>
            <a:br>
              <a:rPr lang="en-US" sz="1600" b="1">
                <a:solidFill>
                  <a:srgbClr val="003865"/>
                </a:solidFill>
                <a:latin typeface="Arial"/>
                <a:ea typeface="ＭＳ Ｐゴシック"/>
              </a:rPr>
            </a:br>
            <a:r>
              <a:rPr lang="en-US" sz="3200" b="1">
                <a:solidFill>
                  <a:srgbClr val="003865"/>
                </a:solidFill>
                <a:latin typeface="Arial"/>
                <a:ea typeface="ＭＳ Ｐゴシック"/>
              </a:rPr>
              <a:t>≈35% </a:t>
            </a:r>
            <a:r>
              <a:rPr lang="en-US" sz="1600" b="1">
                <a:solidFill>
                  <a:srgbClr val="003865"/>
                </a:solidFill>
                <a:latin typeface="Arial"/>
                <a:ea typeface="ＭＳ Ｐゴシック"/>
              </a:rPr>
              <a:t>of women </a:t>
            </a:r>
          </a:p>
        </p:txBody>
      </p:sp>
      <p:sp>
        <p:nvSpPr>
          <p:cNvPr id="15" name="TextBox 14">
            <a:extLst>
              <a:ext uri="{FF2B5EF4-FFF2-40B4-BE49-F238E27FC236}">
                <a16:creationId xmlns:a16="http://schemas.microsoft.com/office/drawing/2014/main" id="{B9BA0B82-3C9E-1B4F-9B6E-8B18774D1B6D}"/>
              </a:ext>
            </a:extLst>
          </p:cNvPr>
          <p:cNvSpPr txBox="1"/>
          <p:nvPr/>
        </p:nvSpPr>
        <p:spPr>
          <a:xfrm>
            <a:off x="778705" y="4585407"/>
            <a:ext cx="1605867" cy="913070"/>
          </a:xfrm>
          <a:prstGeom prst="rect">
            <a:avLst/>
          </a:prstGeom>
          <a:noFill/>
        </p:spPr>
        <p:txBody>
          <a:bodyPr wrap="square" rtlCol="0">
            <a:spAutoFit/>
          </a:bodyPr>
          <a:lstStyle/>
          <a:p>
            <a:pPr algn="ctr" defTabSz="914332" fontAlgn="base">
              <a:lnSpc>
                <a:spcPts val="3200"/>
              </a:lnSpc>
              <a:spcBef>
                <a:spcPct val="0"/>
              </a:spcBef>
              <a:spcAft>
                <a:spcPct val="0"/>
              </a:spcAft>
            </a:pPr>
            <a:r>
              <a:rPr lang="en-US" sz="3200" b="1">
                <a:solidFill>
                  <a:srgbClr val="830051"/>
                </a:solidFill>
                <a:latin typeface="Arial"/>
                <a:ea typeface="ＭＳ Ｐゴシック"/>
              </a:rPr>
              <a:t>Blood sample</a:t>
            </a:r>
            <a:endParaRPr lang="en-US" sz="3200" b="1" baseline="30000">
              <a:solidFill>
                <a:srgbClr val="830051"/>
              </a:solidFill>
              <a:latin typeface="Arial"/>
              <a:ea typeface="ＭＳ Ｐゴシック"/>
            </a:endParaRPr>
          </a:p>
        </p:txBody>
      </p:sp>
      <p:cxnSp>
        <p:nvCxnSpPr>
          <p:cNvPr id="16" name="Straight Connector 15">
            <a:extLst>
              <a:ext uri="{FF2B5EF4-FFF2-40B4-BE49-F238E27FC236}">
                <a16:creationId xmlns:a16="http://schemas.microsoft.com/office/drawing/2014/main" id="{17C9928F-4135-8140-915A-4602228C1A63}"/>
              </a:ext>
            </a:extLst>
          </p:cNvPr>
          <p:cNvCxnSpPr>
            <a:cxnSpLocks/>
          </p:cNvCxnSpPr>
          <p:nvPr/>
        </p:nvCxnSpPr>
        <p:spPr>
          <a:xfrm>
            <a:off x="602257" y="4492259"/>
            <a:ext cx="11483859" cy="0"/>
          </a:xfrm>
          <a:prstGeom prst="line">
            <a:avLst/>
          </a:prstGeom>
          <a:noFill/>
          <a:ln w="25400" cap="flat" cmpd="sng" algn="ctr">
            <a:solidFill>
              <a:srgbClr val="007DA3"/>
            </a:solidFill>
            <a:prstDash val="sysDot"/>
          </a:ln>
          <a:effectLst/>
        </p:spPr>
      </p:cxnSp>
      <p:grpSp>
        <p:nvGrpSpPr>
          <p:cNvPr id="17" name="Group 16">
            <a:extLst>
              <a:ext uri="{FF2B5EF4-FFF2-40B4-BE49-F238E27FC236}">
                <a16:creationId xmlns:a16="http://schemas.microsoft.com/office/drawing/2014/main" id="{BAA054F3-74F4-694C-A039-59E1C5179648}"/>
              </a:ext>
            </a:extLst>
          </p:cNvPr>
          <p:cNvGrpSpPr/>
          <p:nvPr/>
        </p:nvGrpSpPr>
        <p:grpSpPr>
          <a:xfrm>
            <a:off x="6448209" y="4928222"/>
            <a:ext cx="5127259" cy="663636"/>
            <a:chOff x="5085381" y="5138414"/>
            <a:chExt cx="5127259" cy="663636"/>
          </a:xfrm>
        </p:grpSpPr>
        <p:grpSp>
          <p:nvGrpSpPr>
            <p:cNvPr id="18" name="Graphic 36" descr="Woman">
              <a:extLst>
                <a:ext uri="{FF2B5EF4-FFF2-40B4-BE49-F238E27FC236}">
                  <a16:creationId xmlns:a16="http://schemas.microsoft.com/office/drawing/2014/main" id="{0AEADA60-211D-D54D-B8DE-CFDDA14DEE1C}"/>
                </a:ext>
              </a:extLst>
            </p:cNvPr>
            <p:cNvGrpSpPr/>
            <p:nvPr/>
          </p:nvGrpSpPr>
          <p:grpSpPr>
            <a:xfrm>
              <a:off x="5085381" y="5138414"/>
              <a:ext cx="325247" cy="663636"/>
              <a:chOff x="4184624" y="1694008"/>
              <a:chExt cx="325247" cy="663636"/>
            </a:xfrm>
            <a:solidFill>
              <a:srgbClr val="007DA3"/>
            </a:solidFill>
          </p:grpSpPr>
          <p:sp>
            <p:nvSpPr>
              <p:cNvPr id="46" name="Freeform: Shape 331">
                <a:extLst>
                  <a:ext uri="{FF2B5EF4-FFF2-40B4-BE49-F238E27FC236}">
                    <a16:creationId xmlns:a16="http://schemas.microsoft.com/office/drawing/2014/main" id="{A9B8620D-E48C-D744-A49D-D66F2A2DDCCF}"/>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47" name="Freeform: Shape 332">
                <a:extLst>
                  <a:ext uri="{FF2B5EF4-FFF2-40B4-BE49-F238E27FC236}">
                    <a16:creationId xmlns:a16="http://schemas.microsoft.com/office/drawing/2014/main" id="{6B943A54-CFEA-804E-B89E-CC4F889A41C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9" name="Graphic 36" descr="Woman">
              <a:extLst>
                <a:ext uri="{FF2B5EF4-FFF2-40B4-BE49-F238E27FC236}">
                  <a16:creationId xmlns:a16="http://schemas.microsoft.com/office/drawing/2014/main" id="{957AC903-410C-5E4D-9925-A2A84E1C92F1}"/>
                </a:ext>
              </a:extLst>
            </p:cNvPr>
            <p:cNvGrpSpPr/>
            <p:nvPr/>
          </p:nvGrpSpPr>
          <p:grpSpPr>
            <a:xfrm>
              <a:off x="5618938" y="5138414"/>
              <a:ext cx="325247" cy="663636"/>
              <a:chOff x="4184624" y="1694008"/>
              <a:chExt cx="325247" cy="663636"/>
            </a:xfrm>
            <a:gradFill flip="none" rotWithShape="1">
              <a:gsLst>
                <a:gs pos="0">
                  <a:srgbClr val="007DA3"/>
                </a:gs>
                <a:gs pos="51000">
                  <a:srgbClr val="999999">
                    <a:lumMod val="75000"/>
                  </a:srgbClr>
                </a:gs>
                <a:gs pos="48000">
                  <a:srgbClr val="007DA3"/>
                </a:gs>
                <a:gs pos="100000">
                  <a:srgbClr val="999999">
                    <a:lumMod val="75000"/>
                  </a:srgbClr>
                </a:gs>
              </a:gsLst>
              <a:lin ang="0" scaled="1"/>
              <a:tileRect/>
            </a:gradFill>
          </p:grpSpPr>
          <p:sp>
            <p:nvSpPr>
              <p:cNvPr id="44" name="Freeform: Shape 329">
                <a:extLst>
                  <a:ext uri="{FF2B5EF4-FFF2-40B4-BE49-F238E27FC236}">
                    <a16:creationId xmlns:a16="http://schemas.microsoft.com/office/drawing/2014/main" id="{A8C0FA84-906D-0C4D-81D9-F097AB190F59}"/>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45" name="Freeform: Shape 330">
                <a:extLst>
                  <a:ext uri="{FF2B5EF4-FFF2-40B4-BE49-F238E27FC236}">
                    <a16:creationId xmlns:a16="http://schemas.microsoft.com/office/drawing/2014/main" id="{36C97E29-367E-3D4C-A639-31523340F246}"/>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0" name="Graphic 36" descr="Woman">
              <a:extLst>
                <a:ext uri="{FF2B5EF4-FFF2-40B4-BE49-F238E27FC236}">
                  <a16:creationId xmlns:a16="http://schemas.microsoft.com/office/drawing/2014/main" id="{2E8004FA-9724-6C47-B38C-55C9364522B8}"/>
                </a:ext>
              </a:extLst>
            </p:cNvPr>
            <p:cNvGrpSpPr/>
            <p:nvPr/>
          </p:nvGrpSpPr>
          <p:grpSpPr>
            <a:xfrm>
              <a:off x="6152495" y="5138414"/>
              <a:ext cx="325247" cy="663636"/>
              <a:chOff x="4184624" y="1694008"/>
              <a:chExt cx="325247" cy="663636"/>
            </a:xfrm>
            <a:solidFill>
              <a:srgbClr val="999999">
                <a:lumMod val="75000"/>
              </a:srgbClr>
            </a:solidFill>
          </p:grpSpPr>
          <p:sp>
            <p:nvSpPr>
              <p:cNvPr id="42" name="Freeform: Shape 327">
                <a:extLst>
                  <a:ext uri="{FF2B5EF4-FFF2-40B4-BE49-F238E27FC236}">
                    <a16:creationId xmlns:a16="http://schemas.microsoft.com/office/drawing/2014/main" id="{7415F79F-555A-7341-B803-7B8985BD7D75}"/>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43" name="Freeform: Shape 328">
                <a:extLst>
                  <a:ext uri="{FF2B5EF4-FFF2-40B4-BE49-F238E27FC236}">
                    <a16:creationId xmlns:a16="http://schemas.microsoft.com/office/drawing/2014/main" id="{D12202D9-B033-4C43-9BA6-89DA7A293F9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1" name="Graphic 36" descr="Woman">
              <a:extLst>
                <a:ext uri="{FF2B5EF4-FFF2-40B4-BE49-F238E27FC236}">
                  <a16:creationId xmlns:a16="http://schemas.microsoft.com/office/drawing/2014/main" id="{30DBC04C-A5B9-8145-984D-DFC704225B30}"/>
                </a:ext>
              </a:extLst>
            </p:cNvPr>
            <p:cNvGrpSpPr/>
            <p:nvPr/>
          </p:nvGrpSpPr>
          <p:grpSpPr>
            <a:xfrm>
              <a:off x="6686052" y="5138414"/>
              <a:ext cx="325247" cy="663636"/>
              <a:chOff x="4184624" y="1694008"/>
              <a:chExt cx="325247" cy="663636"/>
            </a:xfrm>
            <a:solidFill>
              <a:srgbClr val="999999">
                <a:lumMod val="75000"/>
              </a:srgbClr>
            </a:solidFill>
          </p:grpSpPr>
          <p:sp>
            <p:nvSpPr>
              <p:cNvPr id="40" name="Freeform: Shape 325">
                <a:extLst>
                  <a:ext uri="{FF2B5EF4-FFF2-40B4-BE49-F238E27FC236}">
                    <a16:creationId xmlns:a16="http://schemas.microsoft.com/office/drawing/2014/main" id="{425A802B-6F90-904A-9AF8-5EFA50035671}"/>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41" name="Freeform: Shape 326">
                <a:extLst>
                  <a:ext uri="{FF2B5EF4-FFF2-40B4-BE49-F238E27FC236}">
                    <a16:creationId xmlns:a16="http://schemas.microsoft.com/office/drawing/2014/main" id="{780E63B0-19FC-B74A-AA58-E99A2A4475D0}"/>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2" name="Graphic 36" descr="Woman">
              <a:extLst>
                <a:ext uri="{FF2B5EF4-FFF2-40B4-BE49-F238E27FC236}">
                  <a16:creationId xmlns:a16="http://schemas.microsoft.com/office/drawing/2014/main" id="{E137FAF8-246A-6242-8F42-2AFAFD45C396}"/>
                </a:ext>
              </a:extLst>
            </p:cNvPr>
            <p:cNvGrpSpPr/>
            <p:nvPr/>
          </p:nvGrpSpPr>
          <p:grpSpPr>
            <a:xfrm>
              <a:off x="7219609" y="5138414"/>
              <a:ext cx="325247" cy="663636"/>
              <a:chOff x="4184624" y="1694008"/>
              <a:chExt cx="325247" cy="663636"/>
            </a:xfrm>
            <a:solidFill>
              <a:srgbClr val="999999">
                <a:lumMod val="75000"/>
              </a:srgbClr>
            </a:solidFill>
          </p:grpSpPr>
          <p:sp>
            <p:nvSpPr>
              <p:cNvPr id="38" name="Freeform: Shape 323">
                <a:extLst>
                  <a:ext uri="{FF2B5EF4-FFF2-40B4-BE49-F238E27FC236}">
                    <a16:creationId xmlns:a16="http://schemas.microsoft.com/office/drawing/2014/main" id="{C49D6F44-26A1-0B4E-B0B9-80E7BE6BAC00}"/>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39" name="Freeform: Shape 324">
                <a:extLst>
                  <a:ext uri="{FF2B5EF4-FFF2-40B4-BE49-F238E27FC236}">
                    <a16:creationId xmlns:a16="http://schemas.microsoft.com/office/drawing/2014/main" id="{1BEB3598-DC22-534C-9DC3-B96AF37950D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3" name="Graphic 36" descr="Woman">
              <a:extLst>
                <a:ext uri="{FF2B5EF4-FFF2-40B4-BE49-F238E27FC236}">
                  <a16:creationId xmlns:a16="http://schemas.microsoft.com/office/drawing/2014/main" id="{49A70115-37EB-584F-A972-7F6F14B99EFA}"/>
                </a:ext>
              </a:extLst>
            </p:cNvPr>
            <p:cNvGrpSpPr/>
            <p:nvPr/>
          </p:nvGrpSpPr>
          <p:grpSpPr>
            <a:xfrm>
              <a:off x="7753166" y="5138414"/>
              <a:ext cx="325247" cy="663636"/>
              <a:chOff x="4184624" y="1694008"/>
              <a:chExt cx="325247" cy="663636"/>
            </a:xfrm>
            <a:solidFill>
              <a:srgbClr val="999999">
                <a:lumMod val="75000"/>
              </a:srgbClr>
            </a:solidFill>
          </p:grpSpPr>
          <p:sp>
            <p:nvSpPr>
              <p:cNvPr id="36" name="Freeform: Shape 321">
                <a:extLst>
                  <a:ext uri="{FF2B5EF4-FFF2-40B4-BE49-F238E27FC236}">
                    <a16:creationId xmlns:a16="http://schemas.microsoft.com/office/drawing/2014/main" id="{E83D6639-7482-224B-8D72-916FF1DB33E3}"/>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37" name="Freeform: Shape 322">
                <a:extLst>
                  <a:ext uri="{FF2B5EF4-FFF2-40B4-BE49-F238E27FC236}">
                    <a16:creationId xmlns:a16="http://schemas.microsoft.com/office/drawing/2014/main" id="{E53BA54F-9023-4547-A33C-7200D589EB8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4" name="Graphic 36" descr="Woman">
              <a:extLst>
                <a:ext uri="{FF2B5EF4-FFF2-40B4-BE49-F238E27FC236}">
                  <a16:creationId xmlns:a16="http://schemas.microsoft.com/office/drawing/2014/main" id="{3607412F-C9F1-4647-A3A0-16C8868167EF}"/>
                </a:ext>
              </a:extLst>
            </p:cNvPr>
            <p:cNvGrpSpPr/>
            <p:nvPr/>
          </p:nvGrpSpPr>
          <p:grpSpPr>
            <a:xfrm>
              <a:off x="8286723" y="5138414"/>
              <a:ext cx="325247" cy="663636"/>
              <a:chOff x="4184624" y="1694008"/>
              <a:chExt cx="325247" cy="663636"/>
            </a:xfrm>
            <a:solidFill>
              <a:srgbClr val="999999">
                <a:lumMod val="75000"/>
              </a:srgbClr>
            </a:solidFill>
          </p:grpSpPr>
          <p:sp>
            <p:nvSpPr>
              <p:cNvPr id="34" name="Freeform: Shape 319">
                <a:extLst>
                  <a:ext uri="{FF2B5EF4-FFF2-40B4-BE49-F238E27FC236}">
                    <a16:creationId xmlns:a16="http://schemas.microsoft.com/office/drawing/2014/main" id="{6FBB6992-87F1-C043-849B-F56171E030AF}"/>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35" name="Freeform: Shape 320">
                <a:extLst>
                  <a:ext uri="{FF2B5EF4-FFF2-40B4-BE49-F238E27FC236}">
                    <a16:creationId xmlns:a16="http://schemas.microsoft.com/office/drawing/2014/main" id="{D2AAD9A2-6A13-1A45-B465-A905F69B335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5" name="Graphic 36" descr="Woman">
              <a:extLst>
                <a:ext uri="{FF2B5EF4-FFF2-40B4-BE49-F238E27FC236}">
                  <a16:creationId xmlns:a16="http://schemas.microsoft.com/office/drawing/2014/main" id="{FE3AD949-AA0C-F64C-807D-D2255C94AF8D}"/>
                </a:ext>
              </a:extLst>
            </p:cNvPr>
            <p:cNvGrpSpPr/>
            <p:nvPr/>
          </p:nvGrpSpPr>
          <p:grpSpPr>
            <a:xfrm>
              <a:off x="8820280" y="5138414"/>
              <a:ext cx="325247" cy="663636"/>
              <a:chOff x="4184624" y="1694008"/>
              <a:chExt cx="325247" cy="663636"/>
            </a:xfrm>
            <a:solidFill>
              <a:srgbClr val="999999">
                <a:lumMod val="75000"/>
              </a:srgbClr>
            </a:solidFill>
          </p:grpSpPr>
          <p:sp>
            <p:nvSpPr>
              <p:cNvPr id="32" name="Freeform: Shape 317">
                <a:extLst>
                  <a:ext uri="{FF2B5EF4-FFF2-40B4-BE49-F238E27FC236}">
                    <a16:creationId xmlns:a16="http://schemas.microsoft.com/office/drawing/2014/main" id="{95B59EFC-79C6-384A-B9E8-B9D6C00D0681}"/>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33" name="Freeform: Shape 318">
                <a:extLst>
                  <a:ext uri="{FF2B5EF4-FFF2-40B4-BE49-F238E27FC236}">
                    <a16:creationId xmlns:a16="http://schemas.microsoft.com/office/drawing/2014/main" id="{B7A33144-A1DB-A146-B1BC-7DCA58A23EC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6" name="Graphic 36" descr="Woman">
              <a:extLst>
                <a:ext uri="{FF2B5EF4-FFF2-40B4-BE49-F238E27FC236}">
                  <a16:creationId xmlns:a16="http://schemas.microsoft.com/office/drawing/2014/main" id="{D775C8F4-0D9D-C242-B755-0C78C23364FC}"/>
                </a:ext>
              </a:extLst>
            </p:cNvPr>
            <p:cNvGrpSpPr/>
            <p:nvPr/>
          </p:nvGrpSpPr>
          <p:grpSpPr>
            <a:xfrm>
              <a:off x="9353837" y="5138414"/>
              <a:ext cx="325247" cy="663636"/>
              <a:chOff x="4184624" y="1694008"/>
              <a:chExt cx="325247" cy="663636"/>
            </a:xfrm>
            <a:solidFill>
              <a:srgbClr val="999999">
                <a:lumMod val="75000"/>
              </a:srgbClr>
            </a:solidFill>
          </p:grpSpPr>
          <p:sp>
            <p:nvSpPr>
              <p:cNvPr id="30" name="Freeform: Shape 315">
                <a:extLst>
                  <a:ext uri="{FF2B5EF4-FFF2-40B4-BE49-F238E27FC236}">
                    <a16:creationId xmlns:a16="http://schemas.microsoft.com/office/drawing/2014/main" id="{1445216E-B0D7-474C-BFEF-2AD0C164F4F3}"/>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31" name="Freeform: Shape 316">
                <a:extLst>
                  <a:ext uri="{FF2B5EF4-FFF2-40B4-BE49-F238E27FC236}">
                    <a16:creationId xmlns:a16="http://schemas.microsoft.com/office/drawing/2014/main" id="{679A826A-3AA2-7B48-8C48-3BDD2670C9F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27" name="Graphic 36" descr="Woman">
              <a:extLst>
                <a:ext uri="{FF2B5EF4-FFF2-40B4-BE49-F238E27FC236}">
                  <a16:creationId xmlns:a16="http://schemas.microsoft.com/office/drawing/2014/main" id="{36D5FE1F-EF1B-2048-938A-C8BD7A3221E9}"/>
                </a:ext>
              </a:extLst>
            </p:cNvPr>
            <p:cNvGrpSpPr/>
            <p:nvPr/>
          </p:nvGrpSpPr>
          <p:grpSpPr>
            <a:xfrm>
              <a:off x="9887393" y="5138414"/>
              <a:ext cx="325247" cy="663636"/>
              <a:chOff x="4184624" y="1694008"/>
              <a:chExt cx="325247" cy="663636"/>
            </a:xfrm>
            <a:solidFill>
              <a:srgbClr val="999999">
                <a:lumMod val="75000"/>
              </a:srgbClr>
            </a:solidFill>
          </p:grpSpPr>
          <p:sp>
            <p:nvSpPr>
              <p:cNvPr id="28" name="Freeform: Shape 313">
                <a:extLst>
                  <a:ext uri="{FF2B5EF4-FFF2-40B4-BE49-F238E27FC236}">
                    <a16:creationId xmlns:a16="http://schemas.microsoft.com/office/drawing/2014/main" id="{3810E412-1C2F-8041-88CB-4C98E324C8D4}"/>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29" name="Freeform: Shape 314">
                <a:extLst>
                  <a:ext uri="{FF2B5EF4-FFF2-40B4-BE49-F238E27FC236}">
                    <a16:creationId xmlns:a16="http://schemas.microsoft.com/office/drawing/2014/main" id="{33B2D6E4-7FCA-8746-A8A0-BBB9EE647662}"/>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grpSp>
        <p:nvGrpSpPr>
          <p:cNvPr id="48" name="Group 47">
            <a:extLst>
              <a:ext uri="{FF2B5EF4-FFF2-40B4-BE49-F238E27FC236}">
                <a16:creationId xmlns:a16="http://schemas.microsoft.com/office/drawing/2014/main" id="{88ECB18D-1D2E-5D4D-9113-E079023253BD}"/>
              </a:ext>
            </a:extLst>
          </p:cNvPr>
          <p:cNvGrpSpPr/>
          <p:nvPr/>
        </p:nvGrpSpPr>
        <p:grpSpPr>
          <a:xfrm>
            <a:off x="6429476" y="3637563"/>
            <a:ext cx="5127259" cy="663636"/>
            <a:chOff x="5064008" y="3519443"/>
            <a:chExt cx="5127259" cy="663636"/>
          </a:xfrm>
        </p:grpSpPr>
        <p:grpSp>
          <p:nvGrpSpPr>
            <p:cNvPr id="49" name="Graphic 36" descr="Woman">
              <a:extLst>
                <a:ext uri="{FF2B5EF4-FFF2-40B4-BE49-F238E27FC236}">
                  <a16:creationId xmlns:a16="http://schemas.microsoft.com/office/drawing/2014/main" id="{1B73F0BC-9945-934C-8F48-6A003F02B22C}"/>
                </a:ext>
              </a:extLst>
            </p:cNvPr>
            <p:cNvGrpSpPr/>
            <p:nvPr/>
          </p:nvGrpSpPr>
          <p:grpSpPr>
            <a:xfrm>
              <a:off x="5064008" y="3519443"/>
              <a:ext cx="325247" cy="663636"/>
              <a:chOff x="4184624" y="1694008"/>
              <a:chExt cx="325247" cy="663636"/>
            </a:xfrm>
            <a:solidFill>
              <a:srgbClr val="007DA3"/>
            </a:solidFill>
          </p:grpSpPr>
          <p:sp>
            <p:nvSpPr>
              <p:cNvPr id="77" name="Freeform: Shape 362">
                <a:extLst>
                  <a:ext uri="{FF2B5EF4-FFF2-40B4-BE49-F238E27FC236}">
                    <a16:creationId xmlns:a16="http://schemas.microsoft.com/office/drawing/2014/main" id="{7CEF5035-C20E-1B4F-A738-980633A336C2}"/>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78" name="Freeform: Shape 363">
                <a:extLst>
                  <a:ext uri="{FF2B5EF4-FFF2-40B4-BE49-F238E27FC236}">
                    <a16:creationId xmlns:a16="http://schemas.microsoft.com/office/drawing/2014/main" id="{0D7C85C9-1849-994F-BE12-79F700A66876}"/>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0" name="Graphic 36" descr="Woman">
              <a:extLst>
                <a:ext uri="{FF2B5EF4-FFF2-40B4-BE49-F238E27FC236}">
                  <a16:creationId xmlns:a16="http://schemas.microsoft.com/office/drawing/2014/main" id="{13E51844-F79C-7845-903A-006FD38AE406}"/>
                </a:ext>
              </a:extLst>
            </p:cNvPr>
            <p:cNvGrpSpPr/>
            <p:nvPr/>
          </p:nvGrpSpPr>
          <p:grpSpPr>
            <a:xfrm>
              <a:off x="5597565" y="3519443"/>
              <a:ext cx="325247" cy="663636"/>
              <a:chOff x="4184624" y="1694008"/>
              <a:chExt cx="325247" cy="663636"/>
            </a:xfrm>
            <a:solidFill>
              <a:srgbClr val="007DA3"/>
            </a:solidFill>
          </p:grpSpPr>
          <p:sp>
            <p:nvSpPr>
              <p:cNvPr id="75" name="Freeform: Shape 360">
                <a:extLst>
                  <a:ext uri="{FF2B5EF4-FFF2-40B4-BE49-F238E27FC236}">
                    <a16:creationId xmlns:a16="http://schemas.microsoft.com/office/drawing/2014/main" id="{CEE0F5F9-C610-F64A-8707-F1B64FEC3BC3}"/>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76" name="Freeform: Shape 361">
                <a:extLst>
                  <a:ext uri="{FF2B5EF4-FFF2-40B4-BE49-F238E27FC236}">
                    <a16:creationId xmlns:a16="http://schemas.microsoft.com/office/drawing/2014/main" id="{14686729-E80F-2F4B-B535-79B866FF03D9}"/>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1" name="Graphic 36" descr="Woman">
              <a:extLst>
                <a:ext uri="{FF2B5EF4-FFF2-40B4-BE49-F238E27FC236}">
                  <a16:creationId xmlns:a16="http://schemas.microsoft.com/office/drawing/2014/main" id="{F9E34612-60D2-DB42-9CA0-349C1B68DDD6}"/>
                </a:ext>
              </a:extLst>
            </p:cNvPr>
            <p:cNvGrpSpPr/>
            <p:nvPr/>
          </p:nvGrpSpPr>
          <p:grpSpPr>
            <a:xfrm>
              <a:off x="6131122" y="3519443"/>
              <a:ext cx="325247" cy="663636"/>
              <a:chOff x="4184624" y="1694008"/>
              <a:chExt cx="325247" cy="663636"/>
            </a:xfrm>
            <a:gradFill>
              <a:gsLst>
                <a:gs pos="0">
                  <a:srgbClr val="007DA3"/>
                </a:gs>
                <a:gs pos="23000">
                  <a:srgbClr val="999999">
                    <a:lumMod val="75000"/>
                  </a:srgbClr>
                </a:gs>
                <a:gs pos="20000">
                  <a:srgbClr val="007DA3"/>
                </a:gs>
                <a:gs pos="100000">
                  <a:srgbClr val="999999">
                    <a:lumMod val="75000"/>
                  </a:srgbClr>
                </a:gs>
              </a:gsLst>
              <a:lin ang="0" scaled="1"/>
            </a:gradFill>
          </p:grpSpPr>
          <p:sp>
            <p:nvSpPr>
              <p:cNvPr id="73" name="Freeform: Shape 358">
                <a:extLst>
                  <a:ext uri="{FF2B5EF4-FFF2-40B4-BE49-F238E27FC236}">
                    <a16:creationId xmlns:a16="http://schemas.microsoft.com/office/drawing/2014/main" id="{6832FE85-9587-7B44-8A62-D9899E0A9F39}"/>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74" name="Freeform: Shape 359">
                <a:extLst>
                  <a:ext uri="{FF2B5EF4-FFF2-40B4-BE49-F238E27FC236}">
                    <a16:creationId xmlns:a16="http://schemas.microsoft.com/office/drawing/2014/main" id="{77237A81-860E-7649-96DC-7474B1359FF2}"/>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2" name="Graphic 36" descr="Woman">
              <a:extLst>
                <a:ext uri="{FF2B5EF4-FFF2-40B4-BE49-F238E27FC236}">
                  <a16:creationId xmlns:a16="http://schemas.microsoft.com/office/drawing/2014/main" id="{140A976D-79C7-2747-9CE7-44D6AE6464BE}"/>
                </a:ext>
              </a:extLst>
            </p:cNvPr>
            <p:cNvGrpSpPr/>
            <p:nvPr/>
          </p:nvGrpSpPr>
          <p:grpSpPr>
            <a:xfrm>
              <a:off x="6664679" y="3519443"/>
              <a:ext cx="325247" cy="663636"/>
              <a:chOff x="4184624" y="1694008"/>
              <a:chExt cx="325247" cy="663636"/>
            </a:xfrm>
            <a:solidFill>
              <a:srgbClr val="999999">
                <a:lumMod val="75000"/>
              </a:srgbClr>
            </a:solidFill>
          </p:grpSpPr>
          <p:sp>
            <p:nvSpPr>
              <p:cNvPr id="71" name="Freeform: Shape 356">
                <a:extLst>
                  <a:ext uri="{FF2B5EF4-FFF2-40B4-BE49-F238E27FC236}">
                    <a16:creationId xmlns:a16="http://schemas.microsoft.com/office/drawing/2014/main" id="{64E812FC-3423-984A-ADAD-5BBC3340136C}"/>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72" name="Freeform: Shape 357">
                <a:extLst>
                  <a:ext uri="{FF2B5EF4-FFF2-40B4-BE49-F238E27FC236}">
                    <a16:creationId xmlns:a16="http://schemas.microsoft.com/office/drawing/2014/main" id="{CF494EB3-E4A9-FD49-8BCC-1ED5D19B268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3" name="Graphic 36" descr="Woman">
              <a:extLst>
                <a:ext uri="{FF2B5EF4-FFF2-40B4-BE49-F238E27FC236}">
                  <a16:creationId xmlns:a16="http://schemas.microsoft.com/office/drawing/2014/main" id="{49650579-5193-E645-BF9B-E7EE86E3E1CE}"/>
                </a:ext>
              </a:extLst>
            </p:cNvPr>
            <p:cNvGrpSpPr/>
            <p:nvPr/>
          </p:nvGrpSpPr>
          <p:grpSpPr>
            <a:xfrm>
              <a:off x="7198236" y="3519443"/>
              <a:ext cx="325247" cy="663636"/>
              <a:chOff x="4184624" y="1694008"/>
              <a:chExt cx="325247" cy="663636"/>
            </a:xfrm>
            <a:solidFill>
              <a:srgbClr val="999999">
                <a:lumMod val="75000"/>
              </a:srgbClr>
            </a:solidFill>
          </p:grpSpPr>
          <p:sp>
            <p:nvSpPr>
              <p:cNvPr id="69" name="Freeform: Shape 354">
                <a:extLst>
                  <a:ext uri="{FF2B5EF4-FFF2-40B4-BE49-F238E27FC236}">
                    <a16:creationId xmlns:a16="http://schemas.microsoft.com/office/drawing/2014/main" id="{34A1239C-835C-8643-8122-9F8FE2D40FE2}"/>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70" name="Freeform: Shape 355">
                <a:extLst>
                  <a:ext uri="{FF2B5EF4-FFF2-40B4-BE49-F238E27FC236}">
                    <a16:creationId xmlns:a16="http://schemas.microsoft.com/office/drawing/2014/main" id="{77656AAD-AB00-F543-A10C-6956C73A7CA2}"/>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4" name="Graphic 36" descr="Woman">
              <a:extLst>
                <a:ext uri="{FF2B5EF4-FFF2-40B4-BE49-F238E27FC236}">
                  <a16:creationId xmlns:a16="http://schemas.microsoft.com/office/drawing/2014/main" id="{C234EAB5-11D3-CC4D-A908-B7803909A60D}"/>
                </a:ext>
              </a:extLst>
            </p:cNvPr>
            <p:cNvGrpSpPr/>
            <p:nvPr/>
          </p:nvGrpSpPr>
          <p:grpSpPr>
            <a:xfrm>
              <a:off x="7731793" y="3519443"/>
              <a:ext cx="325247" cy="663636"/>
              <a:chOff x="4184624" y="1694008"/>
              <a:chExt cx="325247" cy="663636"/>
            </a:xfrm>
            <a:solidFill>
              <a:srgbClr val="999999">
                <a:lumMod val="75000"/>
              </a:srgbClr>
            </a:solidFill>
          </p:grpSpPr>
          <p:sp>
            <p:nvSpPr>
              <p:cNvPr id="67" name="Freeform: Shape 352">
                <a:extLst>
                  <a:ext uri="{FF2B5EF4-FFF2-40B4-BE49-F238E27FC236}">
                    <a16:creationId xmlns:a16="http://schemas.microsoft.com/office/drawing/2014/main" id="{FFC98768-FBE5-1946-A421-B5DF8DCADD7F}"/>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68" name="Freeform: Shape 353">
                <a:extLst>
                  <a:ext uri="{FF2B5EF4-FFF2-40B4-BE49-F238E27FC236}">
                    <a16:creationId xmlns:a16="http://schemas.microsoft.com/office/drawing/2014/main" id="{C83FFCAE-5B04-0E47-9203-552080D58E3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5" name="Graphic 36" descr="Woman">
              <a:extLst>
                <a:ext uri="{FF2B5EF4-FFF2-40B4-BE49-F238E27FC236}">
                  <a16:creationId xmlns:a16="http://schemas.microsoft.com/office/drawing/2014/main" id="{19217696-83EA-374A-B173-31451B1811D3}"/>
                </a:ext>
              </a:extLst>
            </p:cNvPr>
            <p:cNvGrpSpPr/>
            <p:nvPr/>
          </p:nvGrpSpPr>
          <p:grpSpPr>
            <a:xfrm>
              <a:off x="8265350" y="3519443"/>
              <a:ext cx="325247" cy="663636"/>
              <a:chOff x="4184624" y="1694008"/>
              <a:chExt cx="325247" cy="663636"/>
            </a:xfrm>
            <a:solidFill>
              <a:srgbClr val="999999">
                <a:lumMod val="75000"/>
              </a:srgbClr>
            </a:solidFill>
          </p:grpSpPr>
          <p:sp>
            <p:nvSpPr>
              <p:cNvPr id="65" name="Freeform: Shape 350">
                <a:extLst>
                  <a:ext uri="{FF2B5EF4-FFF2-40B4-BE49-F238E27FC236}">
                    <a16:creationId xmlns:a16="http://schemas.microsoft.com/office/drawing/2014/main" id="{1AB2FCC0-441D-8E4D-856D-EC73EAE9B3E4}"/>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66" name="Freeform: Shape 351">
                <a:extLst>
                  <a:ext uri="{FF2B5EF4-FFF2-40B4-BE49-F238E27FC236}">
                    <a16:creationId xmlns:a16="http://schemas.microsoft.com/office/drawing/2014/main" id="{834DBAC3-1022-A043-AB71-E8A324F7B07B}"/>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6" name="Graphic 36" descr="Woman">
              <a:extLst>
                <a:ext uri="{FF2B5EF4-FFF2-40B4-BE49-F238E27FC236}">
                  <a16:creationId xmlns:a16="http://schemas.microsoft.com/office/drawing/2014/main" id="{A572C93D-55B6-554E-BD07-22DA7EF19CF3}"/>
                </a:ext>
              </a:extLst>
            </p:cNvPr>
            <p:cNvGrpSpPr/>
            <p:nvPr/>
          </p:nvGrpSpPr>
          <p:grpSpPr>
            <a:xfrm>
              <a:off x="8798907" y="3519443"/>
              <a:ext cx="325247" cy="663636"/>
              <a:chOff x="4184624" y="1694008"/>
              <a:chExt cx="325247" cy="663636"/>
            </a:xfrm>
            <a:solidFill>
              <a:srgbClr val="999999">
                <a:lumMod val="75000"/>
              </a:srgbClr>
            </a:solidFill>
          </p:grpSpPr>
          <p:sp>
            <p:nvSpPr>
              <p:cNvPr id="63" name="Freeform: Shape 348">
                <a:extLst>
                  <a:ext uri="{FF2B5EF4-FFF2-40B4-BE49-F238E27FC236}">
                    <a16:creationId xmlns:a16="http://schemas.microsoft.com/office/drawing/2014/main" id="{292D069F-F90E-B14C-B627-439A948988B0}"/>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64" name="Freeform: Shape 349">
                <a:extLst>
                  <a:ext uri="{FF2B5EF4-FFF2-40B4-BE49-F238E27FC236}">
                    <a16:creationId xmlns:a16="http://schemas.microsoft.com/office/drawing/2014/main" id="{7564DEDB-661C-0346-837B-770F781C025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7" name="Graphic 36" descr="Woman">
              <a:extLst>
                <a:ext uri="{FF2B5EF4-FFF2-40B4-BE49-F238E27FC236}">
                  <a16:creationId xmlns:a16="http://schemas.microsoft.com/office/drawing/2014/main" id="{BEBFE127-FF1C-D24C-A26A-B613FEB3A277}"/>
                </a:ext>
              </a:extLst>
            </p:cNvPr>
            <p:cNvGrpSpPr/>
            <p:nvPr/>
          </p:nvGrpSpPr>
          <p:grpSpPr>
            <a:xfrm>
              <a:off x="9332464" y="3519443"/>
              <a:ext cx="325247" cy="663636"/>
              <a:chOff x="4184624" y="1694008"/>
              <a:chExt cx="325247" cy="663636"/>
            </a:xfrm>
            <a:solidFill>
              <a:srgbClr val="999999">
                <a:lumMod val="75000"/>
              </a:srgbClr>
            </a:solidFill>
          </p:grpSpPr>
          <p:sp>
            <p:nvSpPr>
              <p:cNvPr id="61" name="Freeform: Shape 346">
                <a:extLst>
                  <a:ext uri="{FF2B5EF4-FFF2-40B4-BE49-F238E27FC236}">
                    <a16:creationId xmlns:a16="http://schemas.microsoft.com/office/drawing/2014/main" id="{770791D4-03BB-4743-A0F4-869B8C428288}"/>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62" name="Freeform: Shape 347">
                <a:extLst>
                  <a:ext uri="{FF2B5EF4-FFF2-40B4-BE49-F238E27FC236}">
                    <a16:creationId xmlns:a16="http://schemas.microsoft.com/office/drawing/2014/main" id="{1161A225-2D09-B041-80A5-2D7D186271E4}"/>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58" name="Graphic 36" descr="Woman">
              <a:extLst>
                <a:ext uri="{FF2B5EF4-FFF2-40B4-BE49-F238E27FC236}">
                  <a16:creationId xmlns:a16="http://schemas.microsoft.com/office/drawing/2014/main" id="{A5EC4691-017B-2944-A5AE-66175BEBF3BF}"/>
                </a:ext>
              </a:extLst>
            </p:cNvPr>
            <p:cNvGrpSpPr/>
            <p:nvPr/>
          </p:nvGrpSpPr>
          <p:grpSpPr>
            <a:xfrm>
              <a:off x="9866020" y="3519443"/>
              <a:ext cx="325247" cy="663636"/>
              <a:chOff x="4184624" y="1694008"/>
              <a:chExt cx="325247" cy="663636"/>
            </a:xfrm>
            <a:solidFill>
              <a:srgbClr val="999999">
                <a:lumMod val="75000"/>
              </a:srgbClr>
            </a:solidFill>
          </p:grpSpPr>
          <p:sp>
            <p:nvSpPr>
              <p:cNvPr id="59" name="Freeform: Shape 344">
                <a:extLst>
                  <a:ext uri="{FF2B5EF4-FFF2-40B4-BE49-F238E27FC236}">
                    <a16:creationId xmlns:a16="http://schemas.microsoft.com/office/drawing/2014/main" id="{4D237FB6-4780-C743-9984-94B81297AB53}"/>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60" name="Freeform: Shape 345">
                <a:extLst>
                  <a:ext uri="{FF2B5EF4-FFF2-40B4-BE49-F238E27FC236}">
                    <a16:creationId xmlns:a16="http://schemas.microsoft.com/office/drawing/2014/main" id="{A20F2945-777A-034F-9478-758D62D34692}"/>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grpSp>
        <p:nvGrpSpPr>
          <p:cNvPr id="79" name="Group 78">
            <a:extLst>
              <a:ext uri="{FF2B5EF4-FFF2-40B4-BE49-F238E27FC236}">
                <a16:creationId xmlns:a16="http://schemas.microsoft.com/office/drawing/2014/main" id="{61924C24-997E-E445-9650-BEAE5052B3F0}"/>
              </a:ext>
            </a:extLst>
          </p:cNvPr>
          <p:cNvGrpSpPr/>
          <p:nvPr/>
        </p:nvGrpSpPr>
        <p:grpSpPr>
          <a:xfrm>
            <a:off x="6469841" y="2692070"/>
            <a:ext cx="5127259" cy="663636"/>
            <a:chOff x="5104373" y="2602181"/>
            <a:chExt cx="5127259" cy="663636"/>
          </a:xfrm>
        </p:grpSpPr>
        <p:grpSp>
          <p:nvGrpSpPr>
            <p:cNvPr id="80" name="Graphic 36" descr="Woman">
              <a:extLst>
                <a:ext uri="{FF2B5EF4-FFF2-40B4-BE49-F238E27FC236}">
                  <a16:creationId xmlns:a16="http://schemas.microsoft.com/office/drawing/2014/main" id="{501039B7-5794-8A40-89B2-459AAFFC3FE9}"/>
                </a:ext>
              </a:extLst>
            </p:cNvPr>
            <p:cNvGrpSpPr/>
            <p:nvPr/>
          </p:nvGrpSpPr>
          <p:grpSpPr>
            <a:xfrm>
              <a:off x="5104373" y="2602181"/>
              <a:ext cx="325247" cy="663636"/>
              <a:chOff x="4184624" y="1694008"/>
              <a:chExt cx="325247" cy="663636"/>
            </a:xfrm>
            <a:solidFill>
              <a:srgbClr val="007DA3"/>
            </a:solidFill>
          </p:grpSpPr>
          <p:sp>
            <p:nvSpPr>
              <p:cNvPr id="108" name="Freeform: Shape 393">
                <a:extLst>
                  <a:ext uri="{FF2B5EF4-FFF2-40B4-BE49-F238E27FC236}">
                    <a16:creationId xmlns:a16="http://schemas.microsoft.com/office/drawing/2014/main" id="{F5084AC3-8B99-5A4D-8B5B-FB838D894E73}"/>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09" name="Freeform: Shape 394">
                <a:extLst>
                  <a:ext uri="{FF2B5EF4-FFF2-40B4-BE49-F238E27FC236}">
                    <a16:creationId xmlns:a16="http://schemas.microsoft.com/office/drawing/2014/main" id="{464CA445-4288-F042-A759-C9C883CBBCD9}"/>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1" name="Graphic 36" descr="Woman">
              <a:extLst>
                <a:ext uri="{FF2B5EF4-FFF2-40B4-BE49-F238E27FC236}">
                  <a16:creationId xmlns:a16="http://schemas.microsoft.com/office/drawing/2014/main" id="{23DFEBE5-E1B4-B542-9A3B-26A774A142B2}"/>
                </a:ext>
              </a:extLst>
            </p:cNvPr>
            <p:cNvGrpSpPr/>
            <p:nvPr/>
          </p:nvGrpSpPr>
          <p:grpSpPr>
            <a:xfrm>
              <a:off x="5637930" y="2602181"/>
              <a:ext cx="325247" cy="663636"/>
              <a:chOff x="4184624" y="1694008"/>
              <a:chExt cx="325247" cy="663636"/>
            </a:xfrm>
            <a:solidFill>
              <a:srgbClr val="007DA3"/>
            </a:solidFill>
          </p:grpSpPr>
          <p:sp>
            <p:nvSpPr>
              <p:cNvPr id="106" name="Freeform: Shape 391">
                <a:extLst>
                  <a:ext uri="{FF2B5EF4-FFF2-40B4-BE49-F238E27FC236}">
                    <a16:creationId xmlns:a16="http://schemas.microsoft.com/office/drawing/2014/main" id="{14CCBFED-B5EF-A04F-8B8E-862FBB8EF806}"/>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07" name="Freeform: Shape 392">
                <a:extLst>
                  <a:ext uri="{FF2B5EF4-FFF2-40B4-BE49-F238E27FC236}">
                    <a16:creationId xmlns:a16="http://schemas.microsoft.com/office/drawing/2014/main" id="{C2069616-43BC-864A-BC9F-57CD3AD3E913}"/>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2" name="Graphic 36" descr="Woman">
              <a:extLst>
                <a:ext uri="{FF2B5EF4-FFF2-40B4-BE49-F238E27FC236}">
                  <a16:creationId xmlns:a16="http://schemas.microsoft.com/office/drawing/2014/main" id="{5ECD4165-E248-5448-96BA-DCF34C27F25A}"/>
                </a:ext>
              </a:extLst>
            </p:cNvPr>
            <p:cNvGrpSpPr/>
            <p:nvPr/>
          </p:nvGrpSpPr>
          <p:grpSpPr>
            <a:xfrm>
              <a:off x="6171487" y="2602181"/>
              <a:ext cx="325247" cy="663636"/>
              <a:chOff x="4184624" y="1694008"/>
              <a:chExt cx="325247" cy="663636"/>
            </a:xfrm>
            <a:solidFill>
              <a:srgbClr val="007DA3"/>
            </a:solidFill>
          </p:grpSpPr>
          <p:sp>
            <p:nvSpPr>
              <p:cNvPr id="104" name="Freeform: Shape 389">
                <a:extLst>
                  <a:ext uri="{FF2B5EF4-FFF2-40B4-BE49-F238E27FC236}">
                    <a16:creationId xmlns:a16="http://schemas.microsoft.com/office/drawing/2014/main" id="{3C34A3FA-2D4C-9B46-87C4-E20DD3830705}"/>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05" name="Freeform: Shape 390">
                <a:extLst>
                  <a:ext uri="{FF2B5EF4-FFF2-40B4-BE49-F238E27FC236}">
                    <a16:creationId xmlns:a16="http://schemas.microsoft.com/office/drawing/2014/main" id="{4D6A3DA0-F04B-994D-AF94-96C84348BE07}"/>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3" name="Graphic 36" descr="Woman">
              <a:extLst>
                <a:ext uri="{FF2B5EF4-FFF2-40B4-BE49-F238E27FC236}">
                  <a16:creationId xmlns:a16="http://schemas.microsoft.com/office/drawing/2014/main" id="{91C4B56E-AD6F-5A48-BDCC-EDE8A4F6E53D}"/>
                </a:ext>
              </a:extLst>
            </p:cNvPr>
            <p:cNvGrpSpPr/>
            <p:nvPr/>
          </p:nvGrpSpPr>
          <p:grpSpPr>
            <a:xfrm>
              <a:off x="6705044" y="2602181"/>
              <a:ext cx="325247" cy="663636"/>
              <a:chOff x="4184624" y="1694008"/>
              <a:chExt cx="325247" cy="663636"/>
            </a:xfrm>
            <a:gradFill>
              <a:gsLst>
                <a:gs pos="0">
                  <a:srgbClr val="007DA3"/>
                </a:gs>
                <a:gs pos="51000">
                  <a:srgbClr val="999999">
                    <a:lumMod val="75000"/>
                  </a:srgbClr>
                </a:gs>
                <a:gs pos="48000">
                  <a:srgbClr val="007DA3"/>
                </a:gs>
                <a:gs pos="100000">
                  <a:srgbClr val="999999">
                    <a:lumMod val="75000"/>
                  </a:srgbClr>
                </a:gs>
              </a:gsLst>
              <a:lin ang="0" scaled="1"/>
            </a:gradFill>
          </p:grpSpPr>
          <p:sp>
            <p:nvSpPr>
              <p:cNvPr id="102" name="Freeform: Shape 387">
                <a:extLst>
                  <a:ext uri="{FF2B5EF4-FFF2-40B4-BE49-F238E27FC236}">
                    <a16:creationId xmlns:a16="http://schemas.microsoft.com/office/drawing/2014/main" id="{4DF067BF-AF5F-9D42-849E-DF32E440E7BD}"/>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03" name="Freeform: Shape 388">
                <a:extLst>
                  <a:ext uri="{FF2B5EF4-FFF2-40B4-BE49-F238E27FC236}">
                    <a16:creationId xmlns:a16="http://schemas.microsoft.com/office/drawing/2014/main" id="{C79B64B0-AB02-BE4B-AEB8-FEF1A6CA782A}"/>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4" name="Graphic 36" descr="Woman">
              <a:extLst>
                <a:ext uri="{FF2B5EF4-FFF2-40B4-BE49-F238E27FC236}">
                  <a16:creationId xmlns:a16="http://schemas.microsoft.com/office/drawing/2014/main" id="{A1A941A5-20ED-3A47-8025-79789E46F514}"/>
                </a:ext>
              </a:extLst>
            </p:cNvPr>
            <p:cNvGrpSpPr/>
            <p:nvPr/>
          </p:nvGrpSpPr>
          <p:grpSpPr>
            <a:xfrm>
              <a:off x="7238601" y="2602181"/>
              <a:ext cx="325247" cy="663636"/>
              <a:chOff x="4184624" y="1694008"/>
              <a:chExt cx="325247" cy="663636"/>
            </a:xfrm>
            <a:solidFill>
              <a:srgbClr val="999999">
                <a:lumMod val="75000"/>
              </a:srgbClr>
            </a:solidFill>
          </p:grpSpPr>
          <p:sp>
            <p:nvSpPr>
              <p:cNvPr id="100" name="Freeform: Shape 385">
                <a:extLst>
                  <a:ext uri="{FF2B5EF4-FFF2-40B4-BE49-F238E27FC236}">
                    <a16:creationId xmlns:a16="http://schemas.microsoft.com/office/drawing/2014/main" id="{C81522AD-3EA2-3546-A8EC-558798458618}"/>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01" name="Freeform: Shape 386">
                <a:extLst>
                  <a:ext uri="{FF2B5EF4-FFF2-40B4-BE49-F238E27FC236}">
                    <a16:creationId xmlns:a16="http://schemas.microsoft.com/office/drawing/2014/main" id="{501A53CF-4979-034D-AEC6-E3DE60CCA658}"/>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5" name="Graphic 36" descr="Woman">
              <a:extLst>
                <a:ext uri="{FF2B5EF4-FFF2-40B4-BE49-F238E27FC236}">
                  <a16:creationId xmlns:a16="http://schemas.microsoft.com/office/drawing/2014/main" id="{8DD6D3E3-FC2F-8B4F-A935-17CB5B8B019D}"/>
                </a:ext>
              </a:extLst>
            </p:cNvPr>
            <p:cNvGrpSpPr/>
            <p:nvPr/>
          </p:nvGrpSpPr>
          <p:grpSpPr>
            <a:xfrm>
              <a:off x="7772158" y="2602181"/>
              <a:ext cx="325247" cy="663636"/>
              <a:chOff x="4184624" y="1694008"/>
              <a:chExt cx="325247" cy="663636"/>
            </a:xfrm>
            <a:solidFill>
              <a:srgbClr val="999999">
                <a:lumMod val="75000"/>
              </a:srgbClr>
            </a:solidFill>
          </p:grpSpPr>
          <p:sp>
            <p:nvSpPr>
              <p:cNvPr id="98" name="Freeform: Shape 383">
                <a:extLst>
                  <a:ext uri="{FF2B5EF4-FFF2-40B4-BE49-F238E27FC236}">
                    <a16:creationId xmlns:a16="http://schemas.microsoft.com/office/drawing/2014/main" id="{6E4CF487-2A4F-A34D-88F2-56437465BC28}"/>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99" name="Freeform: Shape 384">
                <a:extLst>
                  <a:ext uri="{FF2B5EF4-FFF2-40B4-BE49-F238E27FC236}">
                    <a16:creationId xmlns:a16="http://schemas.microsoft.com/office/drawing/2014/main" id="{BCDF5985-14AA-074A-AB48-BE01111B1C17}"/>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6" name="Graphic 36" descr="Woman">
              <a:extLst>
                <a:ext uri="{FF2B5EF4-FFF2-40B4-BE49-F238E27FC236}">
                  <a16:creationId xmlns:a16="http://schemas.microsoft.com/office/drawing/2014/main" id="{BA31409E-DA39-6B41-9015-8572BF9489B3}"/>
                </a:ext>
              </a:extLst>
            </p:cNvPr>
            <p:cNvGrpSpPr/>
            <p:nvPr/>
          </p:nvGrpSpPr>
          <p:grpSpPr>
            <a:xfrm>
              <a:off x="8305715" y="2602181"/>
              <a:ext cx="325247" cy="663636"/>
              <a:chOff x="4184624" y="1694008"/>
              <a:chExt cx="325247" cy="663636"/>
            </a:xfrm>
            <a:solidFill>
              <a:srgbClr val="999999">
                <a:lumMod val="75000"/>
              </a:srgbClr>
            </a:solidFill>
          </p:grpSpPr>
          <p:sp>
            <p:nvSpPr>
              <p:cNvPr id="96" name="Freeform: Shape 381">
                <a:extLst>
                  <a:ext uri="{FF2B5EF4-FFF2-40B4-BE49-F238E27FC236}">
                    <a16:creationId xmlns:a16="http://schemas.microsoft.com/office/drawing/2014/main" id="{4CBE77F1-453A-6744-AEF9-85A4E0917EF1}"/>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97" name="Freeform: Shape 382">
                <a:extLst>
                  <a:ext uri="{FF2B5EF4-FFF2-40B4-BE49-F238E27FC236}">
                    <a16:creationId xmlns:a16="http://schemas.microsoft.com/office/drawing/2014/main" id="{43F251A0-EC8D-854D-B929-7776A5819D08}"/>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7" name="Graphic 36" descr="Woman">
              <a:extLst>
                <a:ext uri="{FF2B5EF4-FFF2-40B4-BE49-F238E27FC236}">
                  <a16:creationId xmlns:a16="http://schemas.microsoft.com/office/drawing/2014/main" id="{F588F25A-DDA0-8F4B-8DAB-8E40BF4BD945}"/>
                </a:ext>
              </a:extLst>
            </p:cNvPr>
            <p:cNvGrpSpPr/>
            <p:nvPr/>
          </p:nvGrpSpPr>
          <p:grpSpPr>
            <a:xfrm>
              <a:off x="8839272" y="2602181"/>
              <a:ext cx="325247" cy="663636"/>
              <a:chOff x="4184624" y="1694008"/>
              <a:chExt cx="325247" cy="663636"/>
            </a:xfrm>
            <a:solidFill>
              <a:srgbClr val="999999">
                <a:lumMod val="75000"/>
              </a:srgbClr>
            </a:solidFill>
          </p:grpSpPr>
          <p:sp>
            <p:nvSpPr>
              <p:cNvPr id="94" name="Freeform: Shape 379">
                <a:extLst>
                  <a:ext uri="{FF2B5EF4-FFF2-40B4-BE49-F238E27FC236}">
                    <a16:creationId xmlns:a16="http://schemas.microsoft.com/office/drawing/2014/main" id="{000856DB-3662-2E4E-95E3-31FC1AB18EAC}"/>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95" name="Freeform: Shape 380">
                <a:extLst>
                  <a:ext uri="{FF2B5EF4-FFF2-40B4-BE49-F238E27FC236}">
                    <a16:creationId xmlns:a16="http://schemas.microsoft.com/office/drawing/2014/main" id="{6906704D-42FE-3947-B347-C06566FDDCBD}"/>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8" name="Graphic 36" descr="Woman">
              <a:extLst>
                <a:ext uri="{FF2B5EF4-FFF2-40B4-BE49-F238E27FC236}">
                  <a16:creationId xmlns:a16="http://schemas.microsoft.com/office/drawing/2014/main" id="{6E2C0F17-262A-5948-B777-81A199DCBA8B}"/>
                </a:ext>
              </a:extLst>
            </p:cNvPr>
            <p:cNvGrpSpPr/>
            <p:nvPr/>
          </p:nvGrpSpPr>
          <p:grpSpPr>
            <a:xfrm>
              <a:off x="9372829" y="2602181"/>
              <a:ext cx="325247" cy="663636"/>
              <a:chOff x="4184624" y="1694008"/>
              <a:chExt cx="325247" cy="663636"/>
            </a:xfrm>
            <a:solidFill>
              <a:srgbClr val="999999">
                <a:lumMod val="75000"/>
              </a:srgbClr>
            </a:solidFill>
          </p:grpSpPr>
          <p:sp>
            <p:nvSpPr>
              <p:cNvPr id="92" name="Freeform: Shape 377">
                <a:extLst>
                  <a:ext uri="{FF2B5EF4-FFF2-40B4-BE49-F238E27FC236}">
                    <a16:creationId xmlns:a16="http://schemas.microsoft.com/office/drawing/2014/main" id="{64CE4CDA-3EA5-C644-B31A-B706B9E4346A}"/>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93" name="Freeform: Shape 378">
                <a:extLst>
                  <a:ext uri="{FF2B5EF4-FFF2-40B4-BE49-F238E27FC236}">
                    <a16:creationId xmlns:a16="http://schemas.microsoft.com/office/drawing/2014/main" id="{FE5E911D-9E2C-6440-9ED7-FB97CF68AC11}"/>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89" name="Graphic 36" descr="Woman">
              <a:extLst>
                <a:ext uri="{FF2B5EF4-FFF2-40B4-BE49-F238E27FC236}">
                  <a16:creationId xmlns:a16="http://schemas.microsoft.com/office/drawing/2014/main" id="{D1236B4F-7704-3A41-BE2A-ADB8B62384F9}"/>
                </a:ext>
              </a:extLst>
            </p:cNvPr>
            <p:cNvGrpSpPr/>
            <p:nvPr/>
          </p:nvGrpSpPr>
          <p:grpSpPr>
            <a:xfrm>
              <a:off x="9906385" y="2602181"/>
              <a:ext cx="325247" cy="663636"/>
              <a:chOff x="4184624" y="1694008"/>
              <a:chExt cx="325247" cy="663636"/>
            </a:xfrm>
            <a:solidFill>
              <a:srgbClr val="999999">
                <a:lumMod val="75000"/>
              </a:srgbClr>
            </a:solidFill>
          </p:grpSpPr>
          <p:sp>
            <p:nvSpPr>
              <p:cNvPr id="90" name="Freeform: Shape 375">
                <a:extLst>
                  <a:ext uri="{FF2B5EF4-FFF2-40B4-BE49-F238E27FC236}">
                    <a16:creationId xmlns:a16="http://schemas.microsoft.com/office/drawing/2014/main" id="{CF9C44B6-DEB6-2C48-9586-655494561EC1}"/>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91" name="Freeform: Shape 376">
                <a:extLst>
                  <a:ext uri="{FF2B5EF4-FFF2-40B4-BE49-F238E27FC236}">
                    <a16:creationId xmlns:a16="http://schemas.microsoft.com/office/drawing/2014/main" id="{9B912A8E-FA79-7747-A1E7-5A77F005646A}"/>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grpSp>
        <p:nvGrpSpPr>
          <p:cNvPr id="110" name="Group 109">
            <a:extLst>
              <a:ext uri="{FF2B5EF4-FFF2-40B4-BE49-F238E27FC236}">
                <a16:creationId xmlns:a16="http://schemas.microsoft.com/office/drawing/2014/main" id="{F949DA61-1752-0B44-BF7A-8FCCA3FF0B3C}"/>
              </a:ext>
            </a:extLst>
          </p:cNvPr>
          <p:cNvGrpSpPr/>
          <p:nvPr/>
        </p:nvGrpSpPr>
        <p:grpSpPr>
          <a:xfrm>
            <a:off x="6440661" y="1610095"/>
            <a:ext cx="5127259" cy="663636"/>
            <a:chOff x="5075195" y="1892490"/>
            <a:chExt cx="5127259" cy="663636"/>
          </a:xfrm>
        </p:grpSpPr>
        <p:grpSp>
          <p:nvGrpSpPr>
            <p:cNvPr id="111" name="Graphic 36" descr="Woman">
              <a:extLst>
                <a:ext uri="{FF2B5EF4-FFF2-40B4-BE49-F238E27FC236}">
                  <a16:creationId xmlns:a16="http://schemas.microsoft.com/office/drawing/2014/main" id="{D508E40E-0098-7741-A165-7AB3252FC42B}"/>
                </a:ext>
              </a:extLst>
            </p:cNvPr>
            <p:cNvGrpSpPr/>
            <p:nvPr/>
          </p:nvGrpSpPr>
          <p:grpSpPr>
            <a:xfrm>
              <a:off x="5075195" y="1892490"/>
              <a:ext cx="325247" cy="663636"/>
              <a:chOff x="4184624" y="1694008"/>
              <a:chExt cx="325247" cy="663636"/>
            </a:xfrm>
            <a:solidFill>
              <a:srgbClr val="007DA3"/>
            </a:solidFill>
          </p:grpSpPr>
          <p:sp>
            <p:nvSpPr>
              <p:cNvPr id="139" name="Freeform: Shape 424">
                <a:extLst>
                  <a:ext uri="{FF2B5EF4-FFF2-40B4-BE49-F238E27FC236}">
                    <a16:creationId xmlns:a16="http://schemas.microsoft.com/office/drawing/2014/main" id="{A858F166-B1F3-5043-A199-3F1B6647C947}"/>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40" name="Freeform: Shape 425">
                <a:extLst>
                  <a:ext uri="{FF2B5EF4-FFF2-40B4-BE49-F238E27FC236}">
                    <a16:creationId xmlns:a16="http://schemas.microsoft.com/office/drawing/2014/main" id="{0A648FDB-7FE7-5B4F-A5FF-CE38A4B60D48}"/>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2" name="Graphic 36" descr="Woman">
              <a:extLst>
                <a:ext uri="{FF2B5EF4-FFF2-40B4-BE49-F238E27FC236}">
                  <a16:creationId xmlns:a16="http://schemas.microsoft.com/office/drawing/2014/main" id="{F7D99977-8B76-1845-82E4-33CEFCFBB12D}"/>
                </a:ext>
              </a:extLst>
            </p:cNvPr>
            <p:cNvGrpSpPr/>
            <p:nvPr/>
          </p:nvGrpSpPr>
          <p:grpSpPr>
            <a:xfrm>
              <a:off x="5608752" y="1892490"/>
              <a:ext cx="325247" cy="663636"/>
              <a:chOff x="4184624" y="1694008"/>
              <a:chExt cx="325247" cy="663636"/>
            </a:xfrm>
            <a:solidFill>
              <a:srgbClr val="007DA3"/>
            </a:solidFill>
          </p:grpSpPr>
          <p:sp>
            <p:nvSpPr>
              <p:cNvPr id="137" name="Freeform: Shape 422">
                <a:extLst>
                  <a:ext uri="{FF2B5EF4-FFF2-40B4-BE49-F238E27FC236}">
                    <a16:creationId xmlns:a16="http://schemas.microsoft.com/office/drawing/2014/main" id="{52A38284-6335-4744-AFCB-7188C8D04D34}"/>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38" name="Freeform: Shape 423">
                <a:extLst>
                  <a:ext uri="{FF2B5EF4-FFF2-40B4-BE49-F238E27FC236}">
                    <a16:creationId xmlns:a16="http://schemas.microsoft.com/office/drawing/2014/main" id="{062FD954-7358-3E46-B20A-44A01F89808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3" name="Graphic 36" descr="Woman">
              <a:extLst>
                <a:ext uri="{FF2B5EF4-FFF2-40B4-BE49-F238E27FC236}">
                  <a16:creationId xmlns:a16="http://schemas.microsoft.com/office/drawing/2014/main" id="{71531C68-91BE-E54F-B435-F71D73B5D8C7}"/>
                </a:ext>
              </a:extLst>
            </p:cNvPr>
            <p:cNvGrpSpPr/>
            <p:nvPr/>
          </p:nvGrpSpPr>
          <p:grpSpPr>
            <a:xfrm>
              <a:off x="6142309" y="1892490"/>
              <a:ext cx="325247" cy="663636"/>
              <a:chOff x="4184624" y="1694008"/>
              <a:chExt cx="325247" cy="663636"/>
            </a:xfrm>
            <a:solidFill>
              <a:srgbClr val="007DA3"/>
            </a:solidFill>
          </p:grpSpPr>
          <p:sp>
            <p:nvSpPr>
              <p:cNvPr id="135" name="Freeform: Shape 420">
                <a:extLst>
                  <a:ext uri="{FF2B5EF4-FFF2-40B4-BE49-F238E27FC236}">
                    <a16:creationId xmlns:a16="http://schemas.microsoft.com/office/drawing/2014/main" id="{2DE89EBE-D139-5E4E-A490-40F9F8A71CAE}"/>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36" name="Freeform: Shape 421">
                <a:extLst>
                  <a:ext uri="{FF2B5EF4-FFF2-40B4-BE49-F238E27FC236}">
                    <a16:creationId xmlns:a16="http://schemas.microsoft.com/office/drawing/2014/main" id="{882CA2FE-74B9-614D-9D1C-1F4EF234E10F}"/>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4" name="Graphic 36" descr="Woman">
              <a:extLst>
                <a:ext uri="{FF2B5EF4-FFF2-40B4-BE49-F238E27FC236}">
                  <a16:creationId xmlns:a16="http://schemas.microsoft.com/office/drawing/2014/main" id="{F99240C6-D88E-1345-9B7D-2956A543593A}"/>
                </a:ext>
              </a:extLst>
            </p:cNvPr>
            <p:cNvGrpSpPr/>
            <p:nvPr/>
          </p:nvGrpSpPr>
          <p:grpSpPr>
            <a:xfrm>
              <a:off x="6675866" y="1892490"/>
              <a:ext cx="325247" cy="663636"/>
              <a:chOff x="4184624" y="1694008"/>
              <a:chExt cx="325247" cy="663636"/>
            </a:xfrm>
            <a:solidFill>
              <a:srgbClr val="007DA3"/>
            </a:solidFill>
          </p:grpSpPr>
          <p:sp>
            <p:nvSpPr>
              <p:cNvPr id="133" name="Freeform: Shape 418">
                <a:extLst>
                  <a:ext uri="{FF2B5EF4-FFF2-40B4-BE49-F238E27FC236}">
                    <a16:creationId xmlns:a16="http://schemas.microsoft.com/office/drawing/2014/main" id="{B7F29FAD-3054-304D-93F8-894AB84AE282}"/>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34" name="Freeform: Shape 419">
                <a:extLst>
                  <a:ext uri="{FF2B5EF4-FFF2-40B4-BE49-F238E27FC236}">
                    <a16:creationId xmlns:a16="http://schemas.microsoft.com/office/drawing/2014/main" id="{80E55F92-2232-EF4B-A7B2-0D5F2552F7BB}"/>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5" name="Graphic 36" descr="Woman">
              <a:extLst>
                <a:ext uri="{FF2B5EF4-FFF2-40B4-BE49-F238E27FC236}">
                  <a16:creationId xmlns:a16="http://schemas.microsoft.com/office/drawing/2014/main" id="{B87E558E-AAC8-7448-AEDE-5E1A224C78E7}"/>
                </a:ext>
              </a:extLst>
            </p:cNvPr>
            <p:cNvGrpSpPr/>
            <p:nvPr/>
          </p:nvGrpSpPr>
          <p:grpSpPr>
            <a:xfrm>
              <a:off x="7209423" y="1892490"/>
              <a:ext cx="325247" cy="663636"/>
              <a:chOff x="4184624" y="1694008"/>
              <a:chExt cx="325247" cy="663636"/>
            </a:xfrm>
            <a:solidFill>
              <a:srgbClr val="007DA3"/>
            </a:solidFill>
          </p:grpSpPr>
          <p:sp>
            <p:nvSpPr>
              <p:cNvPr id="131" name="Freeform: Shape 416">
                <a:extLst>
                  <a:ext uri="{FF2B5EF4-FFF2-40B4-BE49-F238E27FC236}">
                    <a16:creationId xmlns:a16="http://schemas.microsoft.com/office/drawing/2014/main" id="{0E5D1EA4-002E-7A42-91E2-9BDE13430064}"/>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32" name="Freeform: Shape 417">
                <a:extLst>
                  <a:ext uri="{FF2B5EF4-FFF2-40B4-BE49-F238E27FC236}">
                    <a16:creationId xmlns:a16="http://schemas.microsoft.com/office/drawing/2014/main" id="{2550598F-A209-FA42-936C-6D4BD1921064}"/>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6" name="Graphic 36" descr="Woman">
              <a:extLst>
                <a:ext uri="{FF2B5EF4-FFF2-40B4-BE49-F238E27FC236}">
                  <a16:creationId xmlns:a16="http://schemas.microsoft.com/office/drawing/2014/main" id="{0410A126-24FB-ED40-A2DB-526FFBCCF217}"/>
                </a:ext>
              </a:extLst>
            </p:cNvPr>
            <p:cNvGrpSpPr/>
            <p:nvPr/>
          </p:nvGrpSpPr>
          <p:grpSpPr>
            <a:xfrm>
              <a:off x="7742980" y="1892490"/>
              <a:ext cx="325247" cy="663636"/>
              <a:chOff x="4184624" y="1694008"/>
              <a:chExt cx="325247" cy="663636"/>
            </a:xfrm>
            <a:solidFill>
              <a:srgbClr val="999999">
                <a:lumMod val="75000"/>
              </a:srgbClr>
            </a:solidFill>
          </p:grpSpPr>
          <p:sp>
            <p:nvSpPr>
              <p:cNvPr id="129" name="Freeform: Shape 414">
                <a:extLst>
                  <a:ext uri="{FF2B5EF4-FFF2-40B4-BE49-F238E27FC236}">
                    <a16:creationId xmlns:a16="http://schemas.microsoft.com/office/drawing/2014/main" id="{B0982E14-F96F-1A4E-B7DB-5FF6954880EC}"/>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30" name="Freeform: Shape 415">
                <a:extLst>
                  <a:ext uri="{FF2B5EF4-FFF2-40B4-BE49-F238E27FC236}">
                    <a16:creationId xmlns:a16="http://schemas.microsoft.com/office/drawing/2014/main" id="{04B22CE5-D1C3-A64F-A918-6F424C4688E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7" name="Graphic 36" descr="Woman">
              <a:extLst>
                <a:ext uri="{FF2B5EF4-FFF2-40B4-BE49-F238E27FC236}">
                  <a16:creationId xmlns:a16="http://schemas.microsoft.com/office/drawing/2014/main" id="{FD34A88B-CF35-574D-8F95-5639A3BE9DF5}"/>
                </a:ext>
              </a:extLst>
            </p:cNvPr>
            <p:cNvGrpSpPr/>
            <p:nvPr/>
          </p:nvGrpSpPr>
          <p:grpSpPr>
            <a:xfrm>
              <a:off x="8276537" y="1892490"/>
              <a:ext cx="325247" cy="663636"/>
              <a:chOff x="4184624" y="1694008"/>
              <a:chExt cx="325247" cy="663636"/>
            </a:xfrm>
            <a:solidFill>
              <a:srgbClr val="999999">
                <a:lumMod val="75000"/>
              </a:srgbClr>
            </a:solidFill>
          </p:grpSpPr>
          <p:sp>
            <p:nvSpPr>
              <p:cNvPr id="127" name="Freeform: Shape 412">
                <a:extLst>
                  <a:ext uri="{FF2B5EF4-FFF2-40B4-BE49-F238E27FC236}">
                    <a16:creationId xmlns:a16="http://schemas.microsoft.com/office/drawing/2014/main" id="{09BCA527-DEBC-BB40-93EF-B6F5774D3A96}"/>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28" name="Freeform: Shape 413">
                <a:extLst>
                  <a:ext uri="{FF2B5EF4-FFF2-40B4-BE49-F238E27FC236}">
                    <a16:creationId xmlns:a16="http://schemas.microsoft.com/office/drawing/2014/main" id="{A6E08BD8-F84F-324B-BE48-B99AA0F21EF5}"/>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8" name="Graphic 36" descr="Woman">
              <a:extLst>
                <a:ext uri="{FF2B5EF4-FFF2-40B4-BE49-F238E27FC236}">
                  <a16:creationId xmlns:a16="http://schemas.microsoft.com/office/drawing/2014/main" id="{D6CEAE5C-4D85-514B-8E91-11D1CD50AC2B}"/>
                </a:ext>
              </a:extLst>
            </p:cNvPr>
            <p:cNvGrpSpPr/>
            <p:nvPr/>
          </p:nvGrpSpPr>
          <p:grpSpPr>
            <a:xfrm>
              <a:off x="8810094" y="1892490"/>
              <a:ext cx="325247" cy="663636"/>
              <a:chOff x="4184624" y="1694008"/>
              <a:chExt cx="325247" cy="663636"/>
            </a:xfrm>
            <a:solidFill>
              <a:srgbClr val="999999">
                <a:lumMod val="75000"/>
              </a:srgbClr>
            </a:solidFill>
          </p:grpSpPr>
          <p:sp>
            <p:nvSpPr>
              <p:cNvPr id="125" name="Freeform: Shape 410">
                <a:extLst>
                  <a:ext uri="{FF2B5EF4-FFF2-40B4-BE49-F238E27FC236}">
                    <a16:creationId xmlns:a16="http://schemas.microsoft.com/office/drawing/2014/main" id="{EF7D7F14-FCDB-4240-9646-548980FF277B}"/>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26" name="Freeform: Shape 411">
                <a:extLst>
                  <a:ext uri="{FF2B5EF4-FFF2-40B4-BE49-F238E27FC236}">
                    <a16:creationId xmlns:a16="http://schemas.microsoft.com/office/drawing/2014/main" id="{8EFA4996-ABA5-9A47-A10D-3360068E583C}"/>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19" name="Graphic 36" descr="Woman">
              <a:extLst>
                <a:ext uri="{FF2B5EF4-FFF2-40B4-BE49-F238E27FC236}">
                  <a16:creationId xmlns:a16="http://schemas.microsoft.com/office/drawing/2014/main" id="{FF391A87-2404-C241-81FC-657BBC41507A}"/>
                </a:ext>
              </a:extLst>
            </p:cNvPr>
            <p:cNvGrpSpPr/>
            <p:nvPr/>
          </p:nvGrpSpPr>
          <p:grpSpPr>
            <a:xfrm>
              <a:off x="9343651" y="1892490"/>
              <a:ext cx="325247" cy="663636"/>
              <a:chOff x="4184624" y="1694008"/>
              <a:chExt cx="325247" cy="663636"/>
            </a:xfrm>
            <a:solidFill>
              <a:srgbClr val="999999">
                <a:lumMod val="75000"/>
              </a:srgbClr>
            </a:solidFill>
          </p:grpSpPr>
          <p:sp>
            <p:nvSpPr>
              <p:cNvPr id="123" name="Freeform: Shape 408">
                <a:extLst>
                  <a:ext uri="{FF2B5EF4-FFF2-40B4-BE49-F238E27FC236}">
                    <a16:creationId xmlns:a16="http://schemas.microsoft.com/office/drawing/2014/main" id="{FF2BEF83-A4E0-1341-9231-BD2590439186}"/>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24" name="Freeform: Shape 409">
                <a:extLst>
                  <a:ext uri="{FF2B5EF4-FFF2-40B4-BE49-F238E27FC236}">
                    <a16:creationId xmlns:a16="http://schemas.microsoft.com/office/drawing/2014/main" id="{81767194-4C7C-2E4D-A287-9AB0246B3675}"/>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nvGrpSpPr>
            <p:cNvPr id="120" name="Graphic 36" descr="Woman">
              <a:extLst>
                <a:ext uri="{FF2B5EF4-FFF2-40B4-BE49-F238E27FC236}">
                  <a16:creationId xmlns:a16="http://schemas.microsoft.com/office/drawing/2014/main" id="{D985C016-29ED-6B47-92BA-D6EF20DF2830}"/>
                </a:ext>
              </a:extLst>
            </p:cNvPr>
            <p:cNvGrpSpPr/>
            <p:nvPr/>
          </p:nvGrpSpPr>
          <p:grpSpPr>
            <a:xfrm>
              <a:off x="9877207" y="1892490"/>
              <a:ext cx="325247" cy="663636"/>
              <a:chOff x="4184624" y="1694008"/>
              <a:chExt cx="325247" cy="663636"/>
            </a:xfrm>
            <a:solidFill>
              <a:srgbClr val="999999">
                <a:lumMod val="75000"/>
              </a:srgbClr>
            </a:solidFill>
          </p:grpSpPr>
          <p:sp>
            <p:nvSpPr>
              <p:cNvPr id="121" name="Freeform: Shape 406">
                <a:extLst>
                  <a:ext uri="{FF2B5EF4-FFF2-40B4-BE49-F238E27FC236}">
                    <a16:creationId xmlns:a16="http://schemas.microsoft.com/office/drawing/2014/main" id="{370C659D-0305-B04A-81CE-A5B83A802BE5}"/>
                  </a:ext>
                </a:extLst>
              </p:cNvPr>
              <p:cNvSpPr/>
              <p:nvPr/>
            </p:nvSpPr>
            <p:spPr>
              <a:xfrm>
                <a:off x="4288991" y="1694008"/>
                <a:ext cx="117979" cy="117979"/>
              </a:xfrm>
              <a:custGeom>
                <a:avLst/>
                <a:gdLst>
                  <a:gd name="connsiteX0" fmla="*/ 117980 w 117979"/>
                  <a:gd name="connsiteY0" fmla="*/ 58990 h 117979"/>
                  <a:gd name="connsiteX1" fmla="*/ 58990 w 117979"/>
                  <a:gd name="connsiteY1" fmla="*/ 117980 h 117979"/>
                  <a:gd name="connsiteX2" fmla="*/ 0 w 117979"/>
                  <a:gd name="connsiteY2" fmla="*/ 58990 h 117979"/>
                  <a:gd name="connsiteX3" fmla="*/ 58990 w 117979"/>
                  <a:gd name="connsiteY3" fmla="*/ 0 h 117979"/>
                  <a:gd name="connsiteX4" fmla="*/ 117980 w 117979"/>
                  <a:gd name="connsiteY4" fmla="*/ 58990 h 117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9" h="117979">
                    <a:moveTo>
                      <a:pt x="117980" y="58990"/>
                    </a:moveTo>
                    <a:cubicBezTo>
                      <a:pt x="117980" y="91569"/>
                      <a:pt x="91569" y="117980"/>
                      <a:pt x="58990" y="117980"/>
                    </a:cubicBezTo>
                    <a:cubicBezTo>
                      <a:pt x="26411" y="117980"/>
                      <a:pt x="0" y="91569"/>
                      <a:pt x="0" y="58990"/>
                    </a:cubicBezTo>
                    <a:cubicBezTo>
                      <a:pt x="0" y="26411"/>
                      <a:pt x="26411" y="0"/>
                      <a:pt x="58990" y="0"/>
                    </a:cubicBezTo>
                    <a:cubicBezTo>
                      <a:pt x="91569" y="0"/>
                      <a:pt x="117980" y="26411"/>
                      <a:pt x="117980" y="58990"/>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sp>
            <p:nvSpPr>
              <p:cNvPr id="122" name="Freeform: Shape 407">
                <a:extLst>
                  <a:ext uri="{FF2B5EF4-FFF2-40B4-BE49-F238E27FC236}">
                    <a16:creationId xmlns:a16="http://schemas.microsoft.com/office/drawing/2014/main" id="{612778DE-0AB9-064A-9656-7E47A95308D2}"/>
                  </a:ext>
                </a:extLst>
              </p:cNvPr>
              <p:cNvSpPr/>
              <p:nvPr/>
            </p:nvSpPr>
            <p:spPr>
              <a:xfrm>
                <a:off x="4184624" y="1826735"/>
                <a:ext cx="325247" cy="530909"/>
              </a:xfrm>
              <a:custGeom>
                <a:avLst/>
                <a:gdLst>
                  <a:gd name="connsiteX0" fmla="*/ 324105 w 325247"/>
                  <a:gd name="connsiteY0" fmla="*/ 227111 h 530909"/>
                  <a:gd name="connsiteX1" fmla="*/ 271014 w 325247"/>
                  <a:gd name="connsiteY1" fmla="*/ 44242 h 530909"/>
                  <a:gd name="connsiteX2" fmla="*/ 259216 w 325247"/>
                  <a:gd name="connsiteY2" fmla="*/ 28020 h 530909"/>
                  <a:gd name="connsiteX3" fmla="*/ 197276 w 325247"/>
                  <a:gd name="connsiteY3" fmla="*/ 2949 h 530909"/>
                  <a:gd name="connsiteX4" fmla="*/ 163357 w 325247"/>
                  <a:gd name="connsiteY4" fmla="*/ 0 h 530909"/>
                  <a:gd name="connsiteX5" fmla="*/ 129438 w 325247"/>
                  <a:gd name="connsiteY5" fmla="*/ 2949 h 530909"/>
                  <a:gd name="connsiteX6" fmla="*/ 67499 w 325247"/>
                  <a:gd name="connsiteY6" fmla="*/ 28020 h 530909"/>
                  <a:gd name="connsiteX7" fmla="*/ 55701 w 325247"/>
                  <a:gd name="connsiteY7" fmla="*/ 44242 h 530909"/>
                  <a:gd name="connsiteX8" fmla="*/ 1135 w 325247"/>
                  <a:gd name="connsiteY8" fmla="*/ 227111 h 530909"/>
                  <a:gd name="connsiteX9" fmla="*/ 21781 w 325247"/>
                  <a:gd name="connsiteY9" fmla="*/ 263980 h 530909"/>
                  <a:gd name="connsiteX10" fmla="*/ 30630 w 325247"/>
                  <a:gd name="connsiteY10" fmla="*/ 265455 h 530909"/>
                  <a:gd name="connsiteX11" fmla="*/ 58650 w 325247"/>
                  <a:gd name="connsiteY11" fmla="*/ 244808 h 530909"/>
                  <a:gd name="connsiteX12" fmla="*/ 104367 w 325247"/>
                  <a:gd name="connsiteY12" fmla="*/ 89960 h 530909"/>
                  <a:gd name="connsiteX13" fmla="*/ 104367 w 325247"/>
                  <a:gd name="connsiteY13" fmla="*/ 141576 h 530909"/>
                  <a:gd name="connsiteX14" fmla="*/ 49802 w 325247"/>
                  <a:gd name="connsiteY14" fmla="*/ 324445 h 530909"/>
                  <a:gd name="connsiteX15" fmla="*/ 89620 w 325247"/>
                  <a:gd name="connsiteY15" fmla="*/ 324445 h 530909"/>
                  <a:gd name="connsiteX16" fmla="*/ 89620 w 325247"/>
                  <a:gd name="connsiteY16" fmla="*/ 530909 h 530909"/>
                  <a:gd name="connsiteX17" fmla="*/ 148610 w 325247"/>
                  <a:gd name="connsiteY17" fmla="*/ 530909 h 530909"/>
                  <a:gd name="connsiteX18" fmla="*/ 148610 w 325247"/>
                  <a:gd name="connsiteY18" fmla="*/ 324445 h 530909"/>
                  <a:gd name="connsiteX19" fmla="*/ 178105 w 325247"/>
                  <a:gd name="connsiteY19" fmla="*/ 324445 h 530909"/>
                  <a:gd name="connsiteX20" fmla="*/ 178105 w 325247"/>
                  <a:gd name="connsiteY20" fmla="*/ 530909 h 530909"/>
                  <a:gd name="connsiteX21" fmla="*/ 237095 w 325247"/>
                  <a:gd name="connsiteY21" fmla="*/ 530909 h 530909"/>
                  <a:gd name="connsiteX22" fmla="*/ 237095 w 325247"/>
                  <a:gd name="connsiteY22" fmla="*/ 324445 h 530909"/>
                  <a:gd name="connsiteX23" fmla="*/ 276913 w 325247"/>
                  <a:gd name="connsiteY23" fmla="*/ 324445 h 530909"/>
                  <a:gd name="connsiteX24" fmla="*/ 222347 w 325247"/>
                  <a:gd name="connsiteY24" fmla="*/ 141576 h 530909"/>
                  <a:gd name="connsiteX25" fmla="*/ 222347 w 325247"/>
                  <a:gd name="connsiteY25" fmla="*/ 89960 h 530909"/>
                  <a:gd name="connsiteX26" fmla="*/ 268064 w 325247"/>
                  <a:gd name="connsiteY26" fmla="*/ 244808 h 530909"/>
                  <a:gd name="connsiteX27" fmla="*/ 296085 w 325247"/>
                  <a:gd name="connsiteY27" fmla="*/ 265455 h 530909"/>
                  <a:gd name="connsiteX28" fmla="*/ 304933 w 325247"/>
                  <a:gd name="connsiteY28" fmla="*/ 263980 h 530909"/>
                  <a:gd name="connsiteX29" fmla="*/ 324105 w 325247"/>
                  <a:gd name="connsiteY29" fmla="*/ 227111 h 53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5247" h="530909">
                    <a:moveTo>
                      <a:pt x="324105" y="227111"/>
                    </a:moveTo>
                    <a:lnTo>
                      <a:pt x="271014" y="44242"/>
                    </a:lnTo>
                    <a:cubicBezTo>
                      <a:pt x="269539" y="36869"/>
                      <a:pt x="265115" y="30970"/>
                      <a:pt x="259216" y="28020"/>
                    </a:cubicBezTo>
                    <a:cubicBezTo>
                      <a:pt x="241519" y="16222"/>
                      <a:pt x="220872" y="8848"/>
                      <a:pt x="197276" y="2949"/>
                    </a:cubicBezTo>
                    <a:cubicBezTo>
                      <a:pt x="185478" y="1475"/>
                      <a:pt x="175155" y="0"/>
                      <a:pt x="163357" y="0"/>
                    </a:cubicBezTo>
                    <a:cubicBezTo>
                      <a:pt x="151559" y="0"/>
                      <a:pt x="141236" y="1475"/>
                      <a:pt x="129438" y="2949"/>
                    </a:cubicBezTo>
                    <a:cubicBezTo>
                      <a:pt x="105842" y="7374"/>
                      <a:pt x="85196" y="16222"/>
                      <a:pt x="67499" y="28020"/>
                    </a:cubicBezTo>
                    <a:cubicBezTo>
                      <a:pt x="61600" y="32444"/>
                      <a:pt x="57175" y="36869"/>
                      <a:pt x="55701" y="44242"/>
                    </a:cubicBezTo>
                    <a:lnTo>
                      <a:pt x="1135" y="227111"/>
                    </a:lnTo>
                    <a:cubicBezTo>
                      <a:pt x="-3289" y="243333"/>
                      <a:pt x="5559" y="259556"/>
                      <a:pt x="21781" y="263980"/>
                    </a:cubicBezTo>
                    <a:cubicBezTo>
                      <a:pt x="24731" y="265455"/>
                      <a:pt x="27680" y="265455"/>
                      <a:pt x="30630" y="265455"/>
                    </a:cubicBezTo>
                    <a:cubicBezTo>
                      <a:pt x="43903" y="265455"/>
                      <a:pt x="55701" y="256606"/>
                      <a:pt x="58650" y="244808"/>
                    </a:cubicBezTo>
                    <a:lnTo>
                      <a:pt x="104367" y="89960"/>
                    </a:lnTo>
                    <a:lnTo>
                      <a:pt x="104367" y="141576"/>
                    </a:lnTo>
                    <a:lnTo>
                      <a:pt x="49802" y="324445"/>
                    </a:lnTo>
                    <a:lnTo>
                      <a:pt x="89620" y="324445"/>
                    </a:lnTo>
                    <a:lnTo>
                      <a:pt x="89620" y="530909"/>
                    </a:lnTo>
                    <a:lnTo>
                      <a:pt x="148610" y="530909"/>
                    </a:lnTo>
                    <a:lnTo>
                      <a:pt x="148610" y="324445"/>
                    </a:lnTo>
                    <a:lnTo>
                      <a:pt x="178105" y="324445"/>
                    </a:lnTo>
                    <a:lnTo>
                      <a:pt x="178105" y="530909"/>
                    </a:lnTo>
                    <a:lnTo>
                      <a:pt x="237095" y="530909"/>
                    </a:lnTo>
                    <a:lnTo>
                      <a:pt x="237095" y="324445"/>
                    </a:lnTo>
                    <a:lnTo>
                      <a:pt x="276913" y="324445"/>
                    </a:lnTo>
                    <a:lnTo>
                      <a:pt x="222347" y="141576"/>
                    </a:lnTo>
                    <a:lnTo>
                      <a:pt x="222347" y="89960"/>
                    </a:lnTo>
                    <a:lnTo>
                      <a:pt x="268064" y="244808"/>
                    </a:lnTo>
                    <a:cubicBezTo>
                      <a:pt x="272489" y="258081"/>
                      <a:pt x="284287" y="265455"/>
                      <a:pt x="296085" y="265455"/>
                    </a:cubicBezTo>
                    <a:cubicBezTo>
                      <a:pt x="299034" y="265455"/>
                      <a:pt x="301984" y="265455"/>
                      <a:pt x="304933" y="263980"/>
                    </a:cubicBezTo>
                    <a:cubicBezTo>
                      <a:pt x="319681" y="259556"/>
                      <a:pt x="328529" y="243333"/>
                      <a:pt x="324105" y="227111"/>
                    </a:cubicBezTo>
                    <a:close/>
                  </a:path>
                </a:pathLst>
              </a:custGeom>
              <a:grpFill/>
              <a:ln w="7342" cap="flat">
                <a:noFill/>
                <a:prstDash val="solid"/>
                <a:miter/>
              </a:ln>
            </p:spPr>
            <p:txBody>
              <a:bodyPr rtlCol="0" anchor="ctr"/>
              <a:lstStyle/>
              <a:p>
                <a:pPr defTabSz="914332" fontAlgn="base">
                  <a:spcBef>
                    <a:spcPct val="0"/>
                  </a:spcBef>
                  <a:spcAft>
                    <a:spcPct val="0"/>
                  </a:spcAft>
                  <a:defRPr/>
                </a:pPr>
                <a:endParaRPr lang="en-US" b="1" kern="0">
                  <a:solidFill>
                    <a:srgbClr val="000000"/>
                  </a:solidFill>
                  <a:latin typeface="Arial"/>
                  <a:ea typeface="ＭＳ Ｐゴシック"/>
                </a:endParaRPr>
              </a:p>
            </p:txBody>
          </p:sp>
        </p:grpSp>
      </p:grpSp>
      <p:sp>
        <p:nvSpPr>
          <p:cNvPr id="141" name="TextBox 140">
            <a:extLst>
              <a:ext uri="{FF2B5EF4-FFF2-40B4-BE49-F238E27FC236}">
                <a16:creationId xmlns:a16="http://schemas.microsoft.com/office/drawing/2014/main" id="{864E7804-FA7D-A447-A019-FC45DBD37653}"/>
              </a:ext>
            </a:extLst>
          </p:cNvPr>
          <p:cNvSpPr txBox="1"/>
          <p:nvPr/>
        </p:nvSpPr>
        <p:spPr>
          <a:xfrm>
            <a:off x="573585" y="1868367"/>
            <a:ext cx="1845656" cy="913070"/>
          </a:xfrm>
          <a:prstGeom prst="rect">
            <a:avLst/>
          </a:prstGeom>
          <a:noFill/>
        </p:spPr>
        <p:txBody>
          <a:bodyPr wrap="square" rtlCol="0">
            <a:spAutoFit/>
          </a:bodyPr>
          <a:lstStyle/>
          <a:p>
            <a:pPr algn="ctr" defTabSz="914332" fontAlgn="base">
              <a:lnSpc>
                <a:spcPts val="3200"/>
              </a:lnSpc>
              <a:spcBef>
                <a:spcPct val="0"/>
              </a:spcBef>
              <a:spcAft>
                <a:spcPct val="0"/>
              </a:spcAft>
            </a:pPr>
            <a:r>
              <a:rPr lang="en-US" sz="3200" b="1" err="1">
                <a:solidFill>
                  <a:srgbClr val="830051"/>
                </a:solidFill>
                <a:latin typeface="Arial"/>
                <a:ea typeface="ＭＳ Ｐゴシック"/>
              </a:rPr>
              <a:t>Tumour</a:t>
            </a:r>
            <a:r>
              <a:rPr lang="en-US" sz="3200" b="1">
                <a:solidFill>
                  <a:srgbClr val="830051"/>
                </a:solidFill>
                <a:latin typeface="Arial"/>
                <a:ea typeface="ＭＳ Ｐゴシック"/>
              </a:rPr>
              <a:t> sample</a:t>
            </a:r>
            <a:endParaRPr lang="en-US" sz="1400" b="1">
              <a:solidFill>
                <a:srgbClr val="830051"/>
              </a:solidFill>
              <a:latin typeface="Arial"/>
              <a:ea typeface="ＭＳ Ｐゴシック"/>
            </a:endParaRPr>
          </a:p>
        </p:txBody>
      </p:sp>
      <p:pic>
        <p:nvPicPr>
          <p:cNvPr id="142" name="Picture 141">
            <a:extLst>
              <a:ext uri="{FF2B5EF4-FFF2-40B4-BE49-F238E27FC236}">
                <a16:creationId xmlns:a16="http://schemas.microsoft.com/office/drawing/2014/main" id="{5F622B32-55FD-6F43-9DCD-381210996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265" y="5460020"/>
            <a:ext cx="753539" cy="753539"/>
          </a:xfrm>
          <a:prstGeom prst="rect">
            <a:avLst/>
          </a:prstGeom>
        </p:spPr>
      </p:pic>
      <p:sp>
        <p:nvSpPr>
          <p:cNvPr id="143" name="Oval 142">
            <a:extLst>
              <a:ext uri="{FF2B5EF4-FFF2-40B4-BE49-F238E27FC236}">
                <a16:creationId xmlns:a16="http://schemas.microsoft.com/office/drawing/2014/main" id="{B55C8785-E242-C247-B8C8-7A93CC400C6C}"/>
              </a:ext>
            </a:extLst>
          </p:cNvPr>
          <p:cNvSpPr/>
          <p:nvPr/>
        </p:nvSpPr>
        <p:spPr>
          <a:xfrm>
            <a:off x="2745399" y="1713615"/>
            <a:ext cx="677844" cy="611288"/>
          </a:xfrm>
          <a:prstGeom prst="ellipse">
            <a:avLst/>
          </a:prstGeom>
          <a:solidFill>
            <a:srgbClr val="000000">
              <a:lumMod val="25000"/>
              <a:lumOff val="75000"/>
            </a:srgbClr>
          </a:solidFill>
          <a:ln w="9525" cap="flat" cmpd="sng" algn="ctr">
            <a:noFill/>
            <a:prstDash val="solid"/>
          </a:ln>
          <a:effectLst/>
        </p:spPr>
        <p:txBody>
          <a:bodyPr lIns="0" tIns="0" rIns="0" bIns="0" rtlCol="0" anchor="ctr"/>
          <a:lstStyle/>
          <a:p>
            <a:pPr algn="ctr" defTabSz="914332" fontAlgn="base">
              <a:spcBef>
                <a:spcPct val="0"/>
              </a:spcBef>
              <a:spcAft>
                <a:spcPct val="0"/>
              </a:spcAft>
              <a:defRPr/>
            </a:pPr>
            <a:r>
              <a:rPr lang="en-US" sz="1200" b="1" kern="0">
                <a:solidFill>
                  <a:srgbClr val="3C1053"/>
                </a:solidFill>
                <a:latin typeface="Arial"/>
                <a:ea typeface="ＭＳ Ｐゴシック"/>
              </a:rPr>
              <a:t>Effect</a:t>
            </a:r>
          </a:p>
        </p:txBody>
      </p:sp>
      <p:sp>
        <p:nvSpPr>
          <p:cNvPr id="144" name="Oval 143">
            <a:extLst>
              <a:ext uri="{FF2B5EF4-FFF2-40B4-BE49-F238E27FC236}">
                <a16:creationId xmlns:a16="http://schemas.microsoft.com/office/drawing/2014/main" id="{1C59ED82-9C02-734C-9B49-802D8009B225}"/>
              </a:ext>
            </a:extLst>
          </p:cNvPr>
          <p:cNvSpPr/>
          <p:nvPr/>
        </p:nvSpPr>
        <p:spPr>
          <a:xfrm>
            <a:off x="2771371" y="2704299"/>
            <a:ext cx="677844" cy="611288"/>
          </a:xfrm>
          <a:prstGeom prst="ellipse">
            <a:avLst/>
          </a:prstGeom>
          <a:solidFill>
            <a:srgbClr val="007DA3">
              <a:lumMod val="25000"/>
              <a:lumOff val="75000"/>
            </a:srgbClr>
          </a:solidFill>
          <a:ln w="9525" cap="flat" cmpd="sng" algn="ctr">
            <a:noFill/>
            <a:prstDash val="solid"/>
          </a:ln>
          <a:effectLst/>
        </p:spPr>
        <p:txBody>
          <a:bodyPr lIns="0" tIns="0" rIns="0" bIns="0" rtlCol="0" anchor="ctr"/>
          <a:lstStyle/>
          <a:p>
            <a:pPr algn="ctr" defTabSz="914332" fontAlgn="base">
              <a:spcBef>
                <a:spcPct val="0"/>
              </a:spcBef>
              <a:spcAft>
                <a:spcPct val="0"/>
              </a:spcAft>
              <a:defRPr/>
            </a:pPr>
            <a:r>
              <a:rPr lang="en-US" sz="1200" b="1" kern="0">
                <a:solidFill>
                  <a:srgbClr val="003865"/>
                </a:solidFill>
                <a:latin typeface="Arial"/>
                <a:ea typeface="ＭＳ Ｐゴシック"/>
              </a:rPr>
              <a:t>Cause</a:t>
            </a:r>
          </a:p>
        </p:txBody>
      </p:sp>
      <p:sp>
        <p:nvSpPr>
          <p:cNvPr id="145" name="Oval 144">
            <a:extLst>
              <a:ext uri="{FF2B5EF4-FFF2-40B4-BE49-F238E27FC236}">
                <a16:creationId xmlns:a16="http://schemas.microsoft.com/office/drawing/2014/main" id="{D655DD94-EB9A-674B-8779-00957F9D7DBA}"/>
              </a:ext>
            </a:extLst>
          </p:cNvPr>
          <p:cNvSpPr/>
          <p:nvPr/>
        </p:nvSpPr>
        <p:spPr>
          <a:xfrm>
            <a:off x="2767247" y="3662315"/>
            <a:ext cx="677844" cy="611288"/>
          </a:xfrm>
          <a:prstGeom prst="ellipse">
            <a:avLst/>
          </a:prstGeom>
          <a:solidFill>
            <a:srgbClr val="007DA3">
              <a:lumMod val="25000"/>
              <a:lumOff val="75000"/>
            </a:srgbClr>
          </a:solidFill>
          <a:ln w="9525" cap="flat" cmpd="sng" algn="ctr">
            <a:noFill/>
            <a:prstDash val="solid"/>
          </a:ln>
          <a:effectLst/>
        </p:spPr>
        <p:txBody>
          <a:bodyPr lIns="0" tIns="0" rIns="0" bIns="0" rtlCol="0" anchor="ctr"/>
          <a:lstStyle/>
          <a:p>
            <a:pPr algn="ctr" defTabSz="914332" fontAlgn="base">
              <a:spcBef>
                <a:spcPct val="0"/>
              </a:spcBef>
              <a:spcAft>
                <a:spcPct val="0"/>
              </a:spcAft>
              <a:defRPr/>
            </a:pPr>
            <a:r>
              <a:rPr lang="en-US" sz="1200" b="1" kern="0">
                <a:solidFill>
                  <a:srgbClr val="003865"/>
                </a:solidFill>
                <a:latin typeface="Arial"/>
                <a:ea typeface="ＭＳ Ｐゴシック"/>
              </a:rPr>
              <a:t>Cause</a:t>
            </a:r>
          </a:p>
        </p:txBody>
      </p:sp>
      <p:sp>
        <p:nvSpPr>
          <p:cNvPr id="146" name="Oval 145">
            <a:extLst>
              <a:ext uri="{FF2B5EF4-FFF2-40B4-BE49-F238E27FC236}">
                <a16:creationId xmlns:a16="http://schemas.microsoft.com/office/drawing/2014/main" id="{5C400694-F530-7C4B-872C-1BFC613D6126}"/>
              </a:ext>
            </a:extLst>
          </p:cNvPr>
          <p:cNvSpPr/>
          <p:nvPr/>
        </p:nvSpPr>
        <p:spPr>
          <a:xfrm>
            <a:off x="2751615" y="4945995"/>
            <a:ext cx="677844" cy="611288"/>
          </a:xfrm>
          <a:prstGeom prst="ellipse">
            <a:avLst/>
          </a:prstGeom>
          <a:solidFill>
            <a:srgbClr val="007DA3">
              <a:lumMod val="25000"/>
              <a:lumOff val="75000"/>
            </a:srgbClr>
          </a:solidFill>
          <a:ln w="9525" cap="flat" cmpd="sng" algn="ctr">
            <a:noFill/>
            <a:prstDash val="solid"/>
          </a:ln>
          <a:effectLst/>
        </p:spPr>
        <p:txBody>
          <a:bodyPr lIns="0" tIns="0" rIns="0" bIns="0" rtlCol="0" anchor="ctr"/>
          <a:lstStyle/>
          <a:p>
            <a:pPr algn="ctr" defTabSz="914332" fontAlgn="base">
              <a:spcBef>
                <a:spcPct val="0"/>
              </a:spcBef>
              <a:spcAft>
                <a:spcPct val="0"/>
              </a:spcAft>
              <a:defRPr/>
            </a:pPr>
            <a:r>
              <a:rPr lang="en-US" sz="1200" b="1" kern="0">
                <a:solidFill>
                  <a:srgbClr val="003865"/>
                </a:solidFill>
                <a:latin typeface="Arial"/>
                <a:ea typeface="ＭＳ Ｐゴシック"/>
              </a:rPr>
              <a:t>Cause</a:t>
            </a:r>
          </a:p>
        </p:txBody>
      </p:sp>
    </p:spTree>
    <p:extLst>
      <p:ext uri="{BB962C8B-B14F-4D97-AF65-F5344CB8AC3E}">
        <p14:creationId xmlns:p14="http://schemas.microsoft.com/office/powerpoint/2010/main" val="236979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ipe(left)">
                                      <p:cBhvr>
                                        <p:cTn id="19" dur="500"/>
                                        <p:tgtEl>
                                          <p:spTgt spid="14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Z Med Academy - breast 4-3">
  <a:themeElements>
    <a:clrScheme name="AZ Med Academy colours">
      <a:dk1>
        <a:srgbClr val="000000"/>
      </a:dk1>
      <a:lt1>
        <a:srgbClr val="FFFFFF"/>
      </a:lt1>
      <a:dk2>
        <a:srgbClr val="000000"/>
      </a:dk2>
      <a:lt2>
        <a:srgbClr val="FFFFFF"/>
      </a:lt2>
      <a:accent1>
        <a:srgbClr val="00ADD0"/>
      </a:accent1>
      <a:accent2>
        <a:srgbClr val="F0AB00"/>
      </a:accent2>
      <a:accent3>
        <a:srgbClr val="830051"/>
      </a:accent3>
      <a:accent4>
        <a:srgbClr val="4B306A"/>
      </a:accent4>
      <a:accent5>
        <a:srgbClr val="7AB800"/>
      </a:accent5>
      <a:accent6>
        <a:srgbClr val="C7C2BA"/>
      </a:accent6>
      <a:hlink>
        <a:srgbClr val="830051"/>
      </a:hlink>
      <a:folHlink>
        <a:srgbClr val="C7C2BA"/>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Z Med Academy - breast 4-3" id="{4C1D90CF-31FA-334A-9EAD-F65502E6A2EC}" vid="{0F600744-A7EE-0743-9094-119CA3A78582}"/>
    </a:ext>
  </a:extLst>
</a:theme>
</file>

<file path=ppt/theme/theme3.xml><?xml version="1.0" encoding="utf-8"?>
<a:theme xmlns:a="http://schemas.openxmlformats.org/drawingml/2006/main" name="Webinar template - AZ &amp; MSD/Merck">
  <a:themeElements>
    <a:clrScheme name="Custom 55">
      <a:dk1>
        <a:srgbClr val="000000"/>
      </a:dk1>
      <a:lt1>
        <a:srgbClr val="FFFFFF"/>
      </a:lt1>
      <a:dk2>
        <a:srgbClr val="000000"/>
      </a:dk2>
      <a:lt2>
        <a:srgbClr val="FFFFFF"/>
      </a:lt2>
      <a:accent1>
        <a:srgbClr val="68D2DF"/>
      </a:accent1>
      <a:accent2>
        <a:srgbClr val="F0AB00"/>
      </a:accent2>
      <a:accent3>
        <a:srgbClr val="830051"/>
      </a:accent3>
      <a:accent4>
        <a:srgbClr val="3C0F53"/>
      </a:accent4>
      <a:accent5>
        <a:srgbClr val="C4D708"/>
      </a:accent5>
      <a:accent6>
        <a:srgbClr val="3F4444"/>
      </a:accent6>
      <a:hlink>
        <a:srgbClr val="830051"/>
      </a:hlink>
      <a:folHlink>
        <a:srgbClr val="C7C2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30051"/>
        </a:dk2>
        <a:lt2>
          <a:srgbClr val="C7C2BA"/>
        </a:lt2>
        <a:accent1>
          <a:srgbClr val="4B306A"/>
        </a:accent1>
        <a:accent2>
          <a:srgbClr val="F0AB00"/>
        </a:accent2>
        <a:accent3>
          <a:srgbClr val="FFFFFF"/>
        </a:accent3>
        <a:accent4>
          <a:srgbClr val="000000"/>
        </a:accent4>
        <a:accent5>
          <a:srgbClr val="B1ADB9"/>
        </a:accent5>
        <a:accent6>
          <a:srgbClr val="D99B00"/>
        </a:accent6>
        <a:hlink>
          <a:srgbClr val="7AB800"/>
        </a:hlink>
        <a:folHlink>
          <a:srgbClr val="00ADD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830051"/>
        </a:dk2>
        <a:lt2>
          <a:srgbClr val="7AB800"/>
        </a:lt2>
        <a:accent1>
          <a:srgbClr val="4B306A"/>
        </a:accent1>
        <a:accent2>
          <a:srgbClr val="F0AB00"/>
        </a:accent2>
        <a:accent3>
          <a:srgbClr val="FFFFFF"/>
        </a:accent3>
        <a:accent4>
          <a:srgbClr val="000000"/>
        </a:accent4>
        <a:accent5>
          <a:srgbClr val="B1ADB9"/>
        </a:accent5>
        <a:accent6>
          <a:srgbClr val="D99B00"/>
        </a:accent6>
        <a:hlink>
          <a:srgbClr val="C7C2BA"/>
        </a:hlink>
        <a:folHlink>
          <a:srgbClr val="00ADD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Z Cover Slide Options">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2E14A555-39E0-6043-81F6-2A1020966FF9}"/>
    </a:ext>
  </a:extLst>
</a:theme>
</file>

<file path=ppt/theme/theme5.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615A65BA-BBA0-B148-8D15-74EA144B5FA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TotalTime>
  <Words>9081</Words>
  <Application>Microsoft Macintosh PowerPoint</Application>
  <PresentationFormat>Widescreen</PresentationFormat>
  <Paragraphs>1082</Paragraphs>
  <Slides>34</Slides>
  <Notes>32</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34</vt:i4>
      </vt:variant>
    </vt:vector>
  </HeadingPairs>
  <TitlesOfParts>
    <vt:vector size="53" baseType="lpstr">
      <vt:lpstr>MS PGothic</vt:lpstr>
      <vt:lpstr>Aptos</vt:lpstr>
      <vt:lpstr>Aptos Display</vt:lpstr>
      <vt:lpstr>Arial</vt:lpstr>
      <vt:lpstr>Arial Bold</vt:lpstr>
      <vt:lpstr>Arial Narrow</vt:lpstr>
      <vt:lpstr>Calibri</vt:lpstr>
      <vt:lpstr>Courier New</vt:lpstr>
      <vt:lpstr>Helvetica</vt:lpstr>
      <vt:lpstr>Open Sans</vt:lpstr>
      <vt:lpstr>Open Sans Light</vt:lpstr>
      <vt:lpstr>Wingdings</vt:lpstr>
      <vt:lpstr>Wingdings 3</vt:lpstr>
      <vt:lpstr>Office Theme</vt:lpstr>
      <vt:lpstr>AZ Med Academy - breast 4-3</vt:lpstr>
      <vt:lpstr>Webinar template - AZ &amp; MSD/Merck</vt:lpstr>
      <vt:lpstr>AZ Cover Slide Options</vt:lpstr>
      <vt:lpstr>AZ General Master Slide Options</vt:lpstr>
      <vt:lpstr>Image</vt:lpstr>
      <vt:lpstr>Genetic testing and counselling for EOCs</vt:lpstr>
      <vt:lpstr>Epidemiology of ovarian cancer </vt:lpstr>
      <vt:lpstr>Ovarian cancer is one of the leading causes of cancer mortality amongst women</vt:lpstr>
      <vt:lpstr>Subtypes of ovarian cancer</vt:lpstr>
      <vt:lpstr>Genetic Disorder in High Grade Ovarian Cancer Why do these mutations matter clinically?  </vt:lpstr>
      <vt:lpstr>                             Biomarkers ovarian cancer </vt:lpstr>
      <vt:lpstr>Germline vs Somatic Mutations </vt:lpstr>
      <vt:lpstr>Blood testing identifies only germline BRCAm patients, whereas tumour testing identifies both somatic and germline</vt:lpstr>
      <vt:lpstr>Gene Testing </vt:lpstr>
      <vt:lpstr>PowerPoint Presentation</vt:lpstr>
      <vt:lpstr>Genetic Testing in Ovarian Cancer: Who Should Be Tested?</vt:lpstr>
      <vt:lpstr>BRCA Mutations: Basic Concepts</vt:lpstr>
      <vt:lpstr> cancer specific cell death in tumours with homologous recombination deficiencies (HRD)</vt:lpstr>
      <vt:lpstr>DNA double stranded breaks are typically repaired by homologous recombination repair (HRR)</vt:lpstr>
      <vt:lpstr>Non-homologous end-joining (NHEJ) repairs double-strand DNA breaks if HRR is non-functional but this is error-prone</vt:lpstr>
      <vt:lpstr>There are several types of biomarkers that measure homologous recombination repair deficiency </vt:lpstr>
      <vt:lpstr>BRCA testing is a core measure in both HRR and HRD approaches</vt:lpstr>
      <vt:lpstr>As an alternative to detecting the causal mutations, HRD can be identified on the basis of its genome-wide effects</vt:lpstr>
      <vt:lpstr>Clinically validated methods to detect HRD in newly diagnosed OC require BRCAm testing and scoring of genomic instability </vt:lpstr>
      <vt:lpstr>Loss of heterozygosity (LOH) </vt:lpstr>
      <vt:lpstr>Telemeric Allelic Imbalance (TAI)</vt:lpstr>
      <vt:lpstr>Large-Scale State Transitions (LST) </vt:lpstr>
      <vt:lpstr>A combination of three scores of genomic instability separates HRD+ and HRD- tumors</vt:lpstr>
      <vt:lpstr>How are patients classified as being HRD test positive by the Myriad HRD genomic scar test? </vt:lpstr>
      <vt:lpstr>Myriad myChoice “Cut-Off”</vt:lpstr>
      <vt:lpstr>myChoice CDx report format</vt:lpstr>
      <vt:lpstr>In PAOLA-1, approximately 50% of newly diagnosed ovarian cancer patients were HRD positive</vt:lpstr>
      <vt:lpstr>In PAOLA-1, prespecified subgroup analyses showed a substantial PFS benefit with olaparib in HRD-positive patients</vt:lpstr>
      <vt:lpstr>Similar to PAOLA-1, in PRIMA, approximately 50% of newly diagnosed ovarian cancer patients were HRD positive</vt:lpstr>
      <vt:lpstr>In PRIMA, pre-specified subgroup analysis showed PFS benefit in HRD-positive newly diagnosed patients </vt:lpstr>
      <vt:lpstr>IDEAL sample pathway </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 Al Rubaish</dc:creator>
  <cp:lastModifiedBy>Sara Al Rubaish</cp:lastModifiedBy>
  <cp:revision>11</cp:revision>
  <dcterms:created xsi:type="dcterms:W3CDTF">2024-11-27T15:31:11Z</dcterms:created>
  <dcterms:modified xsi:type="dcterms:W3CDTF">2024-11-29T07:31:54Z</dcterms:modified>
</cp:coreProperties>
</file>