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667" r:id="rId3"/>
    <p:sldId id="665" r:id="rId4"/>
    <p:sldId id="311" r:id="rId5"/>
    <p:sldId id="266" r:id="rId6"/>
    <p:sldId id="434" r:id="rId7"/>
    <p:sldId id="671" r:id="rId8"/>
    <p:sldId id="256" r:id="rId9"/>
    <p:sldId id="324" r:id="rId10"/>
    <p:sldId id="333" r:id="rId11"/>
    <p:sldId id="334" r:id="rId12"/>
    <p:sldId id="292" r:id="rId13"/>
    <p:sldId id="327" r:id="rId14"/>
    <p:sldId id="672" r:id="rId15"/>
    <p:sldId id="673" r:id="rId16"/>
    <p:sldId id="684" r:id="rId17"/>
    <p:sldId id="685" r:id="rId18"/>
    <p:sldId id="265" r:id="rId19"/>
    <p:sldId id="675" r:id="rId20"/>
    <p:sldId id="680" r:id="rId21"/>
    <p:sldId id="676" r:id="rId22"/>
    <p:sldId id="678" r:id="rId23"/>
    <p:sldId id="310" r:id="rId24"/>
    <p:sldId id="286" r:id="rId25"/>
    <p:sldId id="257" r:id="rId26"/>
    <p:sldId id="258" r:id="rId27"/>
    <p:sldId id="259" r:id="rId28"/>
    <p:sldId id="260" r:id="rId29"/>
    <p:sldId id="261" r:id="rId30"/>
    <p:sldId id="262" r:id="rId31"/>
    <p:sldId id="670" r:id="rId32"/>
    <p:sldId id="674" r:id="rId33"/>
    <p:sldId id="267" r:id="rId34"/>
    <p:sldId id="263" r:id="rId35"/>
    <p:sldId id="269" r:id="rId36"/>
    <p:sldId id="270" r:id="rId37"/>
    <p:sldId id="679" r:id="rId38"/>
    <p:sldId id="683" r:id="rId39"/>
    <p:sldId id="682" r:id="rId40"/>
    <p:sldId id="681" r:id="rId41"/>
    <p:sldId id="668" r:id="rId42"/>
    <p:sldId id="669" r:id="rId43"/>
    <p:sldId id="268" r:id="rId44"/>
    <p:sldId id="32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4654"/>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1770-EA66-1FC4-AECA-1976EED1F8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B5B94-AF27-E4F6-1854-BC3B7E17A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BD1EB-A257-E7FF-0003-FBA60528D4E6}"/>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5" name="Footer Placeholder 4">
            <a:extLst>
              <a:ext uri="{FF2B5EF4-FFF2-40B4-BE49-F238E27FC236}">
                <a16:creationId xmlns:a16="http://schemas.microsoft.com/office/drawing/2014/main" id="{F51D8751-9A4D-C2B8-263A-8154BFDB9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3C662-8398-313D-7A64-6B9CD1A669C1}"/>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320272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020C-4C86-5D94-AAF8-A88D51896C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FB64AF-DEBC-E208-49B2-AF1381B389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27C1E-D310-BC48-D7EB-CA6520832785}"/>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5" name="Footer Placeholder 4">
            <a:extLst>
              <a:ext uri="{FF2B5EF4-FFF2-40B4-BE49-F238E27FC236}">
                <a16:creationId xmlns:a16="http://schemas.microsoft.com/office/drawing/2014/main" id="{E300DBF7-5A07-258D-9668-F37BF2A02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C811D-60F0-6FF3-A790-C9AD23BD5BA1}"/>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3637234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4F898-DBD9-68EC-9DEB-8A540848AB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DD7207-89E0-C0DF-92D3-F17C4B505D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23F48-BED5-0D14-DE3C-8CA37A973568}"/>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5" name="Footer Placeholder 4">
            <a:extLst>
              <a:ext uri="{FF2B5EF4-FFF2-40B4-BE49-F238E27FC236}">
                <a16:creationId xmlns:a16="http://schemas.microsoft.com/office/drawing/2014/main" id="{9724260E-7AAC-103E-8551-F98CC7A22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52AAC-C8E3-FD52-6DB5-954868EA272A}"/>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88828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A5A0-DACE-89BC-096C-3F681E6AE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1CAD4C-36CD-D1BA-A1C2-D24B440BF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7FBA7-52B4-D31D-3CFA-355035F58368}"/>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5" name="Footer Placeholder 4">
            <a:extLst>
              <a:ext uri="{FF2B5EF4-FFF2-40B4-BE49-F238E27FC236}">
                <a16:creationId xmlns:a16="http://schemas.microsoft.com/office/drawing/2014/main" id="{46EFD5EA-0353-F6E2-8ADA-74F3BA515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96FA7-E8C8-F6F4-8341-263351A16174}"/>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293116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B574-BC36-2A47-4350-E001638743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3F5C69-4461-66D8-6566-E7836CD79D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76DAA-62F7-67AC-8923-A33C8A889CE2}"/>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5" name="Footer Placeholder 4">
            <a:extLst>
              <a:ext uri="{FF2B5EF4-FFF2-40B4-BE49-F238E27FC236}">
                <a16:creationId xmlns:a16="http://schemas.microsoft.com/office/drawing/2014/main" id="{8374DA82-F33D-61A7-5401-808D00AD2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6687A-AF41-5C52-1EBB-1C05A0600AB8}"/>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88418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EDFA-3A06-8F71-760B-DB813927F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C46DD-6D96-D002-AEBF-655F77A9C5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BF2B1C-1A94-F130-26B1-73037AC9D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0DC34-E315-DFAC-CFBD-E78D174FE705}"/>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6" name="Footer Placeholder 5">
            <a:extLst>
              <a:ext uri="{FF2B5EF4-FFF2-40B4-BE49-F238E27FC236}">
                <a16:creationId xmlns:a16="http://schemas.microsoft.com/office/drawing/2014/main" id="{22080865-975E-2F9A-AAAC-B7AC1B0B5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CEED0F-7577-EFB2-9730-2BDF027812B4}"/>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369210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73113-5822-B977-86DA-B7E5C501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DBE235-DD78-7B1B-06A4-79E352BF1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18C67-06B5-B665-73CE-324DA8A05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00C61-5972-5A74-5D1A-8BB82C6763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EC055A-10E4-069F-9255-59C4B81E4D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9DC633-D397-35A1-39F7-F474316436EF}"/>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8" name="Footer Placeholder 7">
            <a:extLst>
              <a:ext uri="{FF2B5EF4-FFF2-40B4-BE49-F238E27FC236}">
                <a16:creationId xmlns:a16="http://schemas.microsoft.com/office/drawing/2014/main" id="{05B7F128-B6E0-1078-A4AD-C5DF036664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B270F1-870A-46A6-F5DA-8EC54C53E64B}"/>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59938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F475-5E38-CB82-4E96-5D7958B2D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79A9DD-C9AD-BB93-A562-A99CE2878A05}"/>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4" name="Footer Placeholder 3">
            <a:extLst>
              <a:ext uri="{FF2B5EF4-FFF2-40B4-BE49-F238E27FC236}">
                <a16:creationId xmlns:a16="http://schemas.microsoft.com/office/drawing/2014/main" id="{608ED685-E622-302B-16FF-F69FE39C6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DB9E50-8FAF-1AD7-DAF9-3D91F35407B5}"/>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347226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A0B73-EDF2-77FA-7D97-EE9F60AEAFD3}"/>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3" name="Footer Placeholder 2">
            <a:extLst>
              <a:ext uri="{FF2B5EF4-FFF2-40B4-BE49-F238E27FC236}">
                <a16:creationId xmlns:a16="http://schemas.microsoft.com/office/drawing/2014/main" id="{D6AC8F79-60BD-8ADF-3366-F6429678F8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5519EF-D192-913F-6D78-DCC2EC847FB8}"/>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419169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675A-6F1B-74E1-6074-6427B2248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F463F-8E01-5040-98C9-E0B795A5B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99FDF-1ED4-F0FB-80D6-593D6C03F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D3E191-1329-F85A-41C2-1641C0CFD8DF}"/>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6" name="Footer Placeholder 5">
            <a:extLst>
              <a:ext uri="{FF2B5EF4-FFF2-40B4-BE49-F238E27FC236}">
                <a16:creationId xmlns:a16="http://schemas.microsoft.com/office/drawing/2014/main" id="{C63074D4-B2F9-305D-FC5F-ABD2CAA58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FB8FB-80BF-9DA6-0CEB-4BAB5D57E3F8}"/>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257539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B4D4-29F7-DDA6-BE50-D199ADEAB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2FE983-DF8D-FA20-D35D-7DADBDF6A7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D5052D-288B-7449-B53E-78308865B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B98F7-04AD-4FF8-C8A5-F8A278B6EFE6}"/>
              </a:ext>
            </a:extLst>
          </p:cNvPr>
          <p:cNvSpPr>
            <a:spLocks noGrp="1"/>
          </p:cNvSpPr>
          <p:nvPr>
            <p:ph type="dt" sz="half" idx="10"/>
          </p:nvPr>
        </p:nvSpPr>
        <p:spPr/>
        <p:txBody>
          <a:bodyPr/>
          <a:lstStyle/>
          <a:p>
            <a:fld id="{358EED53-C5FC-4EB6-AF75-B8DCC1E5FBA4}" type="datetimeFigureOut">
              <a:rPr lang="en-US" smtClean="0"/>
              <a:t>11/28/24</a:t>
            </a:fld>
            <a:endParaRPr lang="en-US"/>
          </a:p>
        </p:txBody>
      </p:sp>
      <p:sp>
        <p:nvSpPr>
          <p:cNvPr id="6" name="Footer Placeholder 5">
            <a:extLst>
              <a:ext uri="{FF2B5EF4-FFF2-40B4-BE49-F238E27FC236}">
                <a16:creationId xmlns:a16="http://schemas.microsoft.com/office/drawing/2014/main" id="{E88E20B7-F46C-C276-9068-BF6E271AA6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3E2B6-6CC9-FC38-309E-26564CDAAEAB}"/>
              </a:ext>
            </a:extLst>
          </p:cNvPr>
          <p:cNvSpPr>
            <a:spLocks noGrp="1"/>
          </p:cNvSpPr>
          <p:nvPr>
            <p:ph type="sldNum" sz="quarter" idx="12"/>
          </p:nvPr>
        </p:nvSpPr>
        <p:spPr/>
        <p:txBody>
          <a:bodyPr/>
          <a:lstStyle/>
          <a:p>
            <a:fld id="{9904A724-5456-425E-9B37-AB8E0E1F6019}" type="slidenum">
              <a:rPr lang="en-US" smtClean="0"/>
              <a:t>‹#›</a:t>
            </a:fld>
            <a:endParaRPr lang="en-US"/>
          </a:p>
        </p:txBody>
      </p:sp>
    </p:spTree>
    <p:extLst>
      <p:ext uri="{BB962C8B-B14F-4D97-AF65-F5344CB8AC3E}">
        <p14:creationId xmlns:p14="http://schemas.microsoft.com/office/powerpoint/2010/main" val="269896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BEB2A-6B74-FE48-7D95-D2A11716A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67000A-2AED-8BD5-1C46-F26FCDB884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CDE9-0910-339B-62C8-0F512B358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8EED53-C5FC-4EB6-AF75-B8DCC1E5FBA4}" type="datetimeFigureOut">
              <a:rPr lang="en-US" smtClean="0"/>
              <a:t>11/28/24</a:t>
            </a:fld>
            <a:endParaRPr lang="en-US"/>
          </a:p>
        </p:txBody>
      </p:sp>
      <p:sp>
        <p:nvSpPr>
          <p:cNvPr id="5" name="Footer Placeholder 4">
            <a:extLst>
              <a:ext uri="{FF2B5EF4-FFF2-40B4-BE49-F238E27FC236}">
                <a16:creationId xmlns:a16="http://schemas.microsoft.com/office/drawing/2014/main" id="{F638B4FA-1A70-A298-6D8C-8D8535225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021678-D73B-BA39-C272-678F1CE21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04A724-5456-425E-9B37-AB8E0E1F6019}" type="slidenum">
              <a:rPr lang="en-US" smtClean="0"/>
              <a:t>‹#›</a:t>
            </a:fld>
            <a:endParaRPr lang="en-US"/>
          </a:p>
        </p:txBody>
      </p:sp>
    </p:spTree>
    <p:extLst>
      <p:ext uri="{BB962C8B-B14F-4D97-AF65-F5344CB8AC3E}">
        <p14:creationId xmlns:p14="http://schemas.microsoft.com/office/powerpoint/2010/main" val="4289430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6673AD-535C-3E62-F447-0FD8C324FDC6}"/>
              </a:ext>
            </a:extLst>
          </p:cNvPr>
          <p:cNvSpPr>
            <a:spLocks noGrp="1"/>
          </p:cNvSpPr>
          <p:nvPr>
            <p:ph type="title"/>
          </p:nvPr>
        </p:nvSpPr>
        <p:spPr>
          <a:xfrm>
            <a:off x="254894" y="2205872"/>
            <a:ext cx="8334470" cy="4495114"/>
          </a:xfrm>
        </p:spPr>
        <p:txBody>
          <a:bodyPr>
            <a:normAutofit/>
          </a:bodyPr>
          <a:lstStyle/>
          <a:p>
            <a:pPr algn="ctr"/>
            <a:r>
              <a:rPr lang="en-US" sz="2800" b="1" i="0" u="none" strike="noStrike" baseline="0" dirty="0">
                <a:solidFill>
                  <a:srgbClr val="263C89"/>
                </a:solidFill>
                <a:latin typeface="MyriadPro-BoldCond"/>
              </a:rPr>
              <a:t>HPV DNA - mRNA - self testing</a:t>
            </a:r>
            <a:br>
              <a:rPr lang="en-US" sz="2800" b="1" i="0" u="none" strike="noStrike" baseline="0" dirty="0">
                <a:solidFill>
                  <a:srgbClr val="263C89"/>
                </a:solidFill>
                <a:latin typeface="MyriadPro-BoldCond"/>
              </a:rPr>
            </a:br>
            <a:br>
              <a:rPr lang="en-US" sz="1800" b="1" i="0" u="none" strike="noStrike" baseline="0" dirty="0">
                <a:solidFill>
                  <a:srgbClr val="263C89"/>
                </a:solidFill>
                <a:latin typeface="MyriadPro-BoldCond"/>
              </a:rPr>
            </a:br>
            <a:r>
              <a:rPr lang="en-US" sz="2800" b="0" i="0" u="none" strike="noStrike" baseline="0" dirty="0">
                <a:solidFill>
                  <a:srgbClr val="263C89"/>
                </a:solidFill>
                <a:latin typeface="MyriadPro-Cond"/>
              </a:rPr>
              <a:t>Alexandros </a:t>
            </a:r>
            <a:r>
              <a:rPr lang="en-US" sz="2800" b="0" i="0" u="none" strike="noStrike" baseline="0" dirty="0" err="1">
                <a:solidFill>
                  <a:srgbClr val="263C89"/>
                </a:solidFill>
                <a:latin typeface="MyriadPro-Cond"/>
              </a:rPr>
              <a:t>Daponte</a:t>
            </a:r>
            <a:r>
              <a:rPr lang="en-US" sz="2800" b="0" i="0" u="none" strike="noStrike" baseline="0" dirty="0">
                <a:solidFill>
                  <a:srgbClr val="263C89"/>
                </a:solidFill>
                <a:latin typeface="MyriadPro-Cond"/>
              </a:rPr>
              <a:t> (Greece)</a:t>
            </a:r>
            <a:br>
              <a:rPr lang="en-US" sz="2800" b="0" i="0" u="none" strike="noStrike" baseline="0" dirty="0">
                <a:solidFill>
                  <a:srgbClr val="263C89"/>
                </a:solidFill>
                <a:latin typeface="MyriadPro-Cond"/>
              </a:rPr>
            </a:br>
            <a:r>
              <a:rPr lang="en-US" sz="2800" dirty="0">
                <a:effectLst/>
                <a:latin typeface="Calibri" panose="020F0502020204030204" pitchFamily="34" charset="0"/>
                <a:ea typeface="Times New Roman" panose="02020603050405020304" pitchFamily="18" charset="0"/>
              </a:rPr>
              <a:t>M.D. (Thessaloniki), Dr Med (LMU Munich), FCOG (SA)</a:t>
            </a:r>
            <a:br>
              <a:rPr lang="en-US" sz="2800" dirty="0">
                <a:effectLst/>
                <a:latin typeface="Times New Roman" panose="02020603050405020304" pitchFamily="18" charset="0"/>
                <a:ea typeface="Times New Roman" panose="02020603050405020304" pitchFamily="18" charset="0"/>
              </a:rPr>
            </a:br>
            <a:r>
              <a:rPr lang="en-US" sz="2800" b="0" i="0" u="none" strike="noStrike" baseline="0" dirty="0">
                <a:latin typeface="MyriadPro-Cond"/>
              </a:rPr>
              <a:t>Professor of Obstetrics &amp; Gynecology, </a:t>
            </a:r>
            <a:br>
              <a:rPr lang="en-US" sz="2400" b="0" i="0" u="none" strike="noStrike" baseline="0" dirty="0">
                <a:latin typeface="MyriadPro-Cond"/>
              </a:rPr>
            </a:br>
            <a:br>
              <a:rPr lang="en-US" sz="2400" b="0" i="0" u="none" strike="noStrike" baseline="0" dirty="0">
                <a:latin typeface="MyriadPro-Cond"/>
              </a:rPr>
            </a:br>
            <a:r>
              <a:rPr lang="en-US" sz="2400" b="0" i="0" u="none" strike="noStrike" baseline="0" dirty="0">
                <a:latin typeface="MyriadPro-Cond"/>
              </a:rPr>
              <a:t>Chairman of the Obstetrics &amp; Gynecology Clinic, </a:t>
            </a:r>
            <a:br>
              <a:rPr lang="en-US" sz="2400" b="0" i="0" u="none" strike="noStrike" baseline="0" dirty="0">
                <a:latin typeface="MyriadPro-Cond"/>
              </a:rPr>
            </a:br>
            <a:r>
              <a:rPr lang="en-US" sz="2400" b="0" i="0" u="none" strike="noStrike" baseline="0" dirty="0">
                <a:latin typeface="MyriadPro-Cond"/>
              </a:rPr>
              <a:t>University of Thessaly, </a:t>
            </a:r>
            <a:br>
              <a:rPr lang="en-US" sz="2400" b="0" i="0" u="none" strike="noStrike" baseline="0" dirty="0">
                <a:latin typeface="MyriadPro-Cond"/>
              </a:rPr>
            </a:br>
            <a:r>
              <a:rPr lang="en-US" sz="2400" b="0" i="0" u="none" strike="noStrike" baseline="0" dirty="0">
                <a:latin typeface="MyriadPro-Cond"/>
              </a:rPr>
              <a:t>University Hospital of Larissa, Larissa</a:t>
            </a:r>
            <a:endParaRPr lang="en-US" sz="2400" dirty="0"/>
          </a:p>
        </p:txBody>
      </p:sp>
      <p:pic>
        <p:nvPicPr>
          <p:cNvPr id="7" name="Picture 6">
            <a:extLst>
              <a:ext uri="{FF2B5EF4-FFF2-40B4-BE49-F238E27FC236}">
                <a16:creationId xmlns:a16="http://schemas.microsoft.com/office/drawing/2014/main" id="{DE8B973E-F744-5BB5-B9D7-18C8A5FF50CA}"/>
              </a:ext>
            </a:extLst>
          </p:cNvPr>
          <p:cNvPicPr>
            <a:picLocks noChangeAspect="1"/>
          </p:cNvPicPr>
          <p:nvPr/>
        </p:nvPicPr>
        <p:blipFill>
          <a:blip r:embed="rId2"/>
          <a:stretch>
            <a:fillRect/>
          </a:stretch>
        </p:blipFill>
        <p:spPr>
          <a:xfrm>
            <a:off x="8769641" y="2205872"/>
            <a:ext cx="3167465" cy="4454921"/>
          </a:xfrm>
          <a:prstGeom prst="rect">
            <a:avLst/>
          </a:prstGeom>
        </p:spPr>
      </p:pic>
      <p:graphicFrame>
        <p:nvGraphicFramePr>
          <p:cNvPr id="9" name="Table 8">
            <a:extLst>
              <a:ext uri="{FF2B5EF4-FFF2-40B4-BE49-F238E27FC236}">
                <a16:creationId xmlns:a16="http://schemas.microsoft.com/office/drawing/2014/main" id="{E6ACA91C-6E00-9946-F62E-A05BA3D49F85}"/>
              </a:ext>
            </a:extLst>
          </p:cNvPr>
          <p:cNvGraphicFramePr>
            <a:graphicFrameLocks noGrp="1"/>
          </p:cNvGraphicFramePr>
          <p:nvPr>
            <p:extLst>
              <p:ext uri="{D42A27DB-BD31-4B8C-83A1-F6EECF244321}">
                <p14:modId xmlns:p14="http://schemas.microsoft.com/office/powerpoint/2010/main" val="4163462497"/>
              </p:ext>
            </p:extLst>
          </p:nvPr>
        </p:nvGraphicFramePr>
        <p:xfrm>
          <a:off x="1677971" y="712101"/>
          <a:ext cx="8532290" cy="1242060"/>
        </p:xfrm>
        <a:graphic>
          <a:graphicData uri="http://schemas.openxmlformats.org/drawingml/2006/table">
            <a:tbl>
              <a:tblPr>
                <a:tableStyleId>{5C22544A-7EE6-4342-B048-85BDC9FD1C3A}</a:tableStyleId>
              </a:tblPr>
              <a:tblGrid>
                <a:gridCol w="8147552">
                  <a:extLst>
                    <a:ext uri="{9D8B030D-6E8A-4147-A177-3AD203B41FA5}">
                      <a16:colId xmlns:a16="http://schemas.microsoft.com/office/drawing/2014/main" val="3872557253"/>
                    </a:ext>
                  </a:extLst>
                </a:gridCol>
                <a:gridCol w="384738">
                  <a:extLst>
                    <a:ext uri="{9D8B030D-6E8A-4147-A177-3AD203B41FA5}">
                      <a16:colId xmlns:a16="http://schemas.microsoft.com/office/drawing/2014/main" val="1832113888"/>
                    </a:ext>
                  </a:extLst>
                </a:gridCol>
              </a:tblGrid>
              <a:tr h="451311">
                <a:tc>
                  <a:txBody>
                    <a:bodyPr/>
                    <a:lstStyle/>
                    <a:p>
                      <a:pPr algn="ctr">
                        <a:spcAft>
                          <a:spcPts val="300"/>
                        </a:spcAft>
                        <a:tabLst>
                          <a:tab pos="2637155" algn="ctr"/>
                          <a:tab pos="5274310" algn="r"/>
                        </a:tabLst>
                      </a:pPr>
                      <a:r>
                        <a:rPr lang="en-US" sz="800" dirty="0">
                          <a:effectLst/>
                        </a:rPr>
                        <a:t> </a:t>
                      </a:r>
                      <a:r>
                        <a:rPr lang="el-GR" sz="600" dirty="0">
                          <a:effectLst/>
                        </a:rPr>
                        <a:t> </a:t>
                      </a:r>
                      <a:r>
                        <a:rPr lang="en-US" sz="1400" dirty="0">
                          <a:effectLst/>
                        </a:rPr>
                        <a:t>SCHOOL OF HEALTH SCIENCES</a:t>
                      </a:r>
                      <a:endParaRPr lang="en-US" sz="1200" dirty="0">
                        <a:effectLst/>
                      </a:endParaRPr>
                    </a:p>
                    <a:p>
                      <a:pPr algn="ctr">
                        <a:spcAft>
                          <a:spcPts val="300"/>
                        </a:spcAft>
                        <a:tabLst>
                          <a:tab pos="2637155" algn="ctr"/>
                          <a:tab pos="5274310" algn="r"/>
                        </a:tabLst>
                      </a:pPr>
                      <a:r>
                        <a:rPr lang="en-US" sz="1400" dirty="0">
                          <a:effectLst/>
                        </a:rPr>
                        <a:t>FACULTY OF MEDICINE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en-US"/>
                    </a:p>
                  </a:txBody>
                  <a:tcPr/>
                </a:tc>
                <a:extLst>
                  <a:ext uri="{0D108BD9-81ED-4DB2-BD59-A6C34878D82A}">
                    <a16:rowId xmlns:a16="http://schemas.microsoft.com/office/drawing/2014/main" val="3172927817"/>
                  </a:ext>
                </a:extLst>
              </a:tr>
              <a:tr h="751355">
                <a:tc gridSpan="2">
                  <a:txBody>
                    <a:bodyPr/>
                    <a:lstStyle/>
                    <a:p>
                      <a:pPr algn="ctr"/>
                      <a:r>
                        <a:rPr lang="en-US" sz="1200" dirty="0">
                          <a:effectLst/>
                        </a:rPr>
                        <a:t>DEPARTMENT OF OBSTETRICS AND GYNAECOLOGY</a:t>
                      </a:r>
                    </a:p>
                    <a:p>
                      <a:pPr algn="ctr"/>
                      <a:r>
                        <a:rPr lang="en-US" sz="900" spc="100" dirty="0">
                          <a:effectLst/>
                        </a:rPr>
                        <a:t>Accredited European Training Centre in Obstetrics and </a:t>
                      </a:r>
                      <a:r>
                        <a:rPr lang="en-US" sz="900" spc="100" dirty="0" err="1">
                          <a:effectLst/>
                        </a:rPr>
                        <a:t>Gynaecology</a:t>
                      </a:r>
                      <a:endParaRPr lang="en-US" sz="1200" dirty="0">
                        <a:effectLst/>
                      </a:endParaRPr>
                    </a:p>
                    <a:p>
                      <a:pPr algn="ctr"/>
                      <a:r>
                        <a:rPr lang="en-US" sz="900" spc="100" dirty="0">
                          <a:effectLst/>
                        </a:rPr>
                        <a:t>by the European Board and College of Obstetrics and </a:t>
                      </a:r>
                      <a:r>
                        <a:rPr lang="en-US" sz="900" spc="100" dirty="0" err="1">
                          <a:effectLst/>
                        </a:rPr>
                        <a:t>Gynaecology</a:t>
                      </a:r>
                      <a:r>
                        <a:rPr lang="en-US" sz="900" spc="100" dirty="0">
                          <a:effectLst/>
                        </a:rPr>
                        <a:t> (EBCOG)</a:t>
                      </a:r>
                      <a:endParaRPr lang="en-US" sz="1200" dirty="0">
                        <a:effectLst/>
                      </a:endParaRPr>
                    </a:p>
                    <a:p>
                      <a:pPr algn="ctr"/>
                      <a:r>
                        <a:rPr lang="en-US" sz="900" spc="100" dirty="0">
                          <a:effectLst/>
                        </a:rPr>
                        <a:t> </a:t>
                      </a:r>
                      <a:endParaRPr lang="en-US" sz="1200" dirty="0">
                        <a:effectLst/>
                      </a:endParaRPr>
                    </a:p>
                    <a:p>
                      <a:pPr algn="ctr"/>
                      <a:r>
                        <a:rPr lang="en-US" sz="1200" dirty="0">
                          <a:effectLst/>
                        </a:rPr>
                        <a:t>Head: Professor ALEXANDROS I. DAPONTE M.D., Dr Med (LMU Munich) F.C.O.G. (S.A.)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381091065"/>
                  </a:ext>
                </a:extLst>
              </a:tr>
            </a:tbl>
          </a:graphicData>
        </a:graphic>
      </p:graphicFrame>
      <p:graphicFrame>
        <p:nvGraphicFramePr>
          <p:cNvPr id="10" name="Object 9">
            <a:extLst>
              <a:ext uri="{FF2B5EF4-FFF2-40B4-BE49-F238E27FC236}">
                <a16:creationId xmlns:a16="http://schemas.microsoft.com/office/drawing/2014/main" id="{EA7134F6-E145-2588-14EB-A03CE4323F33}"/>
              </a:ext>
            </a:extLst>
          </p:cNvPr>
          <p:cNvGraphicFramePr>
            <a:graphicFrameLocks noChangeAspect="1"/>
          </p:cNvGraphicFramePr>
          <p:nvPr>
            <p:extLst>
              <p:ext uri="{D42A27DB-BD31-4B8C-83A1-F6EECF244321}">
                <p14:modId xmlns:p14="http://schemas.microsoft.com/office/powerpoint/2010/main" val="2948234784"/>
              </p:ext>
            </p:extLst>
          </p:nvPr>
        </p:nvGraphicFramePr>
        <p:xfrm>
          <a:off x="4555020" y="157014"/>
          <a:ext cx="2419350" cy="495300"/>
        </p:xfrm>
        <a:graphic>
          <a:graphicData uri="http://schemas.openxmlformats.org/presentationml/2006/ole">
            <mc:AlternateContent xmlns:mc="http://schemas.openxmlformats.org/markup-compatibility/2006">
              <mc:Choice xmlns:v="urn:schemas-microsoft-com:vml" Requires="v">
                <p:oleObj name="Bitmap Image" r:id="rId3" imgW="9176222" imgH="1873016" progId="Paint.Picture">
                  <p:embed/>
                </p:oleObj>
              </mc:Choice>
              <mc:Fallback>
                <p:oleObj name="Bitmap Image" r:id="rId3" imgW="9176222" imgH="187301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020" y="157014"/>
                        <a:ext cx="24193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Εικόνα 1" descr="med_bordo">
            <a:extLst>
              <a:ext uri="{FF2B5EF4-FFF2-40B4-BE49-F238E27FC236}">
                <a16:creationId xmlns:a16="http://schemas.microsoft.com/office/drawing/2014/main" id="{F5712856-B2DE-89F9-9A5B-4C66FB7DF0FF}"/>
              </a:ext>
            </a:extLst>
          </p:cNvPr>
          <p:cNvPicPr>
            <a:picLocks noChangeAspect="1" noChangeArrowheads="1"/>
          </p:cNvPicPr>
          <p:nvPr/>
        </p:nvPicPr>
        <p:blipFill>
          <a:blip r:embed="rId5" cstate="print"/>
          <a:srcRect/>
          <a:stretch>
            <a:fillRect/>
          </a:stretch>
        </p:blipFill>
        <p:spPr bwMode="auto">
          <a:xfrm>
            <a:off x="116103" y="712101"/>
            <a:ext cx="1140426" cy="1180098"/>
          </a:xfrm>
          <a:prstGeom prst="rect">
            <a:avLst/>
          </a:prstGeom>
          <a:ln>
            <a:noFill/>
          </a:ln>
          <a:effectLst>
            <a:outerShdw blurRad="292100" dist="139700" dir="2700000" algn="tl" rotWithShape="0">
              <a:srgbClr val="333333">
                <a:alpha val="65000"/>
              </a:srgbClr>
            </a:outerShdw>
          </a:effectLst>
        </p:spPr>
      </p:pic>
      <p:pic>
        <p:nvPicPr>
          <p:cNvPr id="12" name="Εικόνα 2">
            <a:extLst>
              <a:ext uri="{FF2B5EF4-FFF2-40B4-BE49-F238E27FC236}">
                <a16:creationId xmlns:a16="http://schemas.microsoft.com/office/drawing/2014/main" id="{15E09AA3-393B-3D27-1798-C46E820EC3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4029" y="630612"/>
            <a:ext cx="1279054" cy="1323549"/>
          </a:xfrm>
          <a:prstGeom prst="rect">
            <a:avLst/>
          </a:prstGeom>
        </p:spPr>
      </p:pic>
    </p:spTree>
    <p:extLst>
      <p:ext uri="{BB962C8B-B14F-4D97-AF65-F5344CB8AC3E}">
        <p14:creationId xmlns:p14="http://schemas.microsoft.com/office/powerpoint/2010/main" val="176414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2208213" y="188913"/>
            <a:ext cx="7772400" cy="1079500"/>
          </a:xfrm>
        </p:spPr>
        <p:style>
          <a:lnRef idx="2">
            <a:schemeClr val="accent6"/>
          </a:lnRef>
          <a:fillRef idx="1">
            <a:schemeClr val="lt1"/>
          </a:fillRef>
          <a:effectRef idx="0">
            <a:schemeClr val="accent6"/>
          </a:effectRef>
          <a:fontRef idx="minor">
            <a:schemeClr val="dk1"/>
          </a:fontRef>
        </p:style>
        <p:txBody>
          <a:bodyPr>
            <a:normAutofit fontScale="90000"/>
          </a:bodyPr>
          <a:lstStyle/>
          <a:p>
            <a:pPr>
              <a:defRPr/>
            </a:pPr>
            <a:br>
              <a:rPr lang="en-US" sz="2800" b="1" dirty="0">
                <a:solidFill>
                  <a:srgbClr val="FF0000"/>
                </a:solidFill>
                <a:latin typeface="Calibri" charset="0"/>
                <a:cs typeface="+mj-cs"/>
              </a:rPr>
            </a:br>
            <a:r>
              <a:rPr lang="en-US" sz="2800" b="1" i="1" dirty="0">
                <a:solidFill>
                  <a:srgbClr val="FF0000"/>
                </a:solidFill>
                <a:effectLst>
                  <a:outerShdw blurRad="38100" dist="38100" dir="2700000" algn="tl">
                    <a:srgbClr val="000000"/>
                  </a:outerShdw>
                </a:effectLst>
                <a:latin typeface="Calibri" charset="0"/>
                <a:cs typeface="+mj-cs"/>
              </a:rPr>
              <a:t>HPV </a:t>
            </a:r>
            <a:r>
              <a:rPr lang="el-GR" sz="2800" b="1" i="1" dirty="0">
                <a:solidFill>
                  <a:srgbClr val="FF0000"/>
                </a:solidFill>
                <a:effectLst>
                  <a:outerShdw blurRad="38100" dist="38100" dir="2700000" algn="tl">
                    <a:srgbClr val="000000"/>
                  </a:outerShdw>
                </a:effectLst>
                <a:latin typeface="Calibri" charset="0"/>
                <a:cs typeface="+mj-cs"/>
              </a:rPr>
              <a:t>16 </a:t>
            </a:r>
            <a:r>
              <a:rPr lang="en-US" sz="2800" b="1" i="1" dirty="0">
                <a:solidFill>
                  <a:srgbClr val="FF0000"/>
                </a:solidFill>
                <a:effectLst>
                  <a:outerShdw blurRad="38100" dist="38100" dir="2700000" algn="tl">
                    <a:srgbClr val="000000"/>
                  </a:outerShdw>
                </a:effectLst>
                <a:latin typeface="Calibri" charset="0"/>
                <a:cs typeface="+mj-cs"/>
              </a:rPr>
              <a:t>DNA screening  </a:t>
            </a:r>
            <a:r>
              <a:rPr lang="el-GR" sz="2800" b="1" i="1" dirty="0">
                <a:solidFill>
                  <a:srgbClr val="FF0000"/>
                </a:solidFill>
                <a:effectLst>
                  <a:outerShdw blurRad="38100" dist="38100" dir="2700000" algn="tl">
                    <a:srgbClr val="000000"/>
                  </a:outerShdw>
                </a:effectLst>
                <a:latin typeface="Calibri" charset="0"/>
                <a:cs typeface="+mj-cs"/>
              </a:rPr>
              <a:t>και </a:t>
            </a:r>
            <a:r>
              <a:rPr lang="en-US" sz="2800" b="1" i="1" dirty="0">
                <a:solidFill>
                  <a:srgbClr val="FF0000"/>
                </a:solidFill>
                <a:effectLst>
                  <a:outerShdw blurRad="38100" dist="38100" dir="2700000" algn="tl">
                    <a:srgbClr val="000000"/>
                  </a:outerShdw>
                </a:effectLst>
                <a:latin typeface="Calibri" charset="0"/>
                <a:cs typeface="+mj-cs"/>
              </a:rPr>
              <a:t>self sampling</a:t>
            </a:r>
            <a:br>
              <a:rPr lang="en-US" sz="2800" b="1" i="1" dirty="0">
                <a:solidFill>
                  <a:srgbClr val="FF0000"/>
                </a:solidFill>
                <a:effectLst>
                  <a:outerShdw blurRad="38100" dist="38100" dir="2700000" algn="tl">
                    <a:srgbClr val="000000"/>
                  </a:outerShdw>
                </a:effectLst>
                <a:latin typeface="Calibri" charset="0"/>
                <a:cs typeface="+mj-cs"/>
              </a:rPr>
            </a:br>
            <a:r>
              <a:rPr lang="el-GR" sz="2800" b="1" i="1" dirty="0">
                <a:solidFill>
                  <a:srgbClr val="FF0000"/>
                </a:solidFill>
                <a:effectLst>
                  <a:outerShdw blurRad="38100" dist="38100" dir="2700000" algn="tl">
                    <a:srgbClr val="000000"/>
                  </a:outerShdw>
                </a:effectLst>
                <a:latin typeface="Calibri" charset="0"/>
                <a:cs typeface="+mj-cs"/>
              </a:rPr>
              <a:t>δείγμα κόλπου </a:t>
            </a:r>
            <a:r>
              <a:rPr lang="en-US" sz="2800" b="1" i="1" dirty="0">
                <a:solidFill>
                  <a:srgbClr val="FF0000"/>
                </a:solidFill>
                <a:effectLst>
                  <a:outerShdw blurRad="38100" dist="38100" dir="2700000" algn="tl">
                    <a:srgbClr val="000000"/>
                  </a:outerShdw>
                </a:effectLst>
                <a:latin typeface="Calibri" charset="0"/>
                <a:cs typeface="+mj-cs"/>
              </a:rPr>
              <a:t> University Hospital Larissa</a:t>
            </a:r>
            <a:r>
              <a:rPr lang="el-GR" sz="2800" b="1" i="1" dirty="0">
                <a:solidFill>
                  <a:srgbClr val="FF0000"/>
                </a:solidFill>
                <a:effectLst>
                  <a:outerShdw blurRad="38100" dist="38100" dir="2700000" algn="tl">
                    <a:srgbClr val="000000"/>
                  </a:outerShdw>
                </a:effectLst>
                <a:latin typeface="Calibri" charset="0"/>
                <a:cs typeface="+mj-cs"/>
              </a:rPr>
              <a:t> </a:t>
            </a:r>
            <a:r>
              <a:rPr lang="en-US" sz="2800" b="1" i="1" dirty="0">
                <a:solidFill>
                  <a:srgbClr val="FF0000"/>
                </a:solidFill>
                <a:effectLst>
                  <a:outerShdw blurRad="38100" dist="38100" dir="2700000" algn="tl">
                    <a:srgbClr val="000000"/>
                  </a:outerShdw>
                </a:effectLst>
                <a:latin typeface="Calibri" charset="0"/>
                <a:cs typeface="+mj-cs"/>
              </a:rPr>
              <a:t> 2004-2005</a:t>
            </a:r>
            <a:br>
              <a:rPr lang="el-GR" sz="4000" b="1" dirty="0">
                <a:solidFill>
                  <a:srgbClr val="FF0000"/>
                </a:solidFill>
                <a:latin typeface="Calibri" charset="0"/>
                <a:cs typeface="+mj-cs"/>
              </a:rPr>
            </a:br>
            <a:r>
              <a:rPr lang="el-GR" sz="2400" b="1" dirty="0">
                <a:latin typeface="Calibri" charset="0"/>
                <a:cs typeface="+mj-cs"/>
              </a:rPr>
              <a:t>. </a:t>
            </a:r>
          </a:p>
        </p:txBody>
      </p:sp>
      <p:sp>
        <p:nvSpPr>
          <p:cNvPr id="106504" name="Rectangle 8"/>
          <p:cNvSpPr>
            <a:spLocks noChangeArrowheads="1"/>
          </p:cNvSpPr>
          <p:nvPr/>
        </p:nvSpPr>
        <p:spPr bwMode="auto">
          <a:xfrm>
            <a:off x="5314950" y="4357689"/>
            <a:ext cx="5029200" cy="2092881"/>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n-US" sz="2800" b="1" i="1" dirty="0">
                <a:effectLst>
                  <a:outerShdw blurRad="38100" dist="38100" dir="2700000" algn="tl">
                    <a:srgbClr val="DDDDDD"/>
                  </a:outerShdw>
                </a:effectLst>
                <a:latin typeface="Calibri" charset="0"/>
              </a:rPr>
              <a:t>Self sampling </a:t>
            </a:r>
            <a:r>
              <a:rPr lang="el-GR" sz="2800" b="1" i="1" dirty="0">
                <a:effectLst>
                  <a:outerShdw blurRad="38100" dist="38100" dir="2700000" algn="tl">
                    <a:srgbClr val="DDDDDD"/>
                  </a:outerShdw>
                </a:effectLst>
                <a:latin typeface="Calibri" charset="0"/>
              </a:rPr>
              <a:t>με </a:t>
            </a:r>
            <a:r>
              <a:rPr lang="el-GR" sz="2800" b="1" i="1" dirty="0">
                <a:latin typeface="Calibri" charset="0"/>
              </a:rPr>
              <a:t>τυποποίηση</a:t>
            </a:r>
            <a:r>
              <a:rPr lang="el-GR" sz="2800" b="1" dirty="0">
                <a:latin typeface="Calibri" charset="0"/>
              </a:rPr>
              <a:t> για </a:t>
            </a:r>
            <a:r>
              <a:rPr lang="en-US" sz="2800" b="1" i="1" dirty="0">
                <a:effectLst>
                  <a:outerShdw blurRad="38100" dist="38100" dir="2700000" algn="tl">
                    <a:srgbClr val="DDDDDD"/>
                  </a:outerShdw>
                </a:effectLst>
                <a:latin typeface="Calibri" charset="0"/>
              </a:rPr>
              <a:t>HPV 16</a:t>
            </a:r>
            <a:r>
              <a:rPr lang="el-GR" sz="2800" dirty="0">
                <a:latin typeface="Calibri" charset="0"/>
              </a:rPr>
              <a:t> </a:t>
            </a:r>
            <a:r>
              <a:rPr lang="el-GR" sz="2800" b="1" i="1" dirty="0">
                <a:latin typeface="Calibri" charset="0"/>
              </a:rPr>
              <a:t>σε</a:t>
            </a:r>
            <a:r>
              <a:rPr lang="el-GR" sz="2800" dirty="0">
                <a:latin typeface="Calibri" charset="0"/>
              </a:rPr>
              <a:t> </a:t>
            </a:r>
            <a:r>
              <a:rPr lang="el-GR" sz="2800" b="1" i="1" dirty="0">
                <a:effectLst>
                  <a:outerShdw blurRad="38100" dist="38100" dir="2700000" algn="tl">
                    <a:srgbClr val="DDDDDD"/>
                  </a:outerShdw>
                </a:effectLst>
                <a:latin typeface="Calibri" charset="0"/>
              </a:rPr>
              <a:t>δείγμα κόλπου  </a:t>
            </a:r>
          </a:p>
          <a:p>
            <a:pPr algn="ctr">
              <a:defRPr/>
            </a:pPr>
            <a:r>
              <a:rPr lang="el-GR" sz="2800" b="1" i="1" dirty="0">
                <a:latin typeface="Calibri" charset="0"/>
              </a:rPr>
              <a:t>έχει ευαισθησία παρόμοια με του τραχήλου</a:t>
            </a:r>
          </a:p>
          <a:p>
            <a:pPr algn="ctr">
              <a:defRPr/>
            </a:pPr>
            <a:endParaRPr lang="el-GR" b="1" i="1" dirty="0">
              <a:solidFill>
                <a:srgbClr val="800000"/>
              </a:solidFill>
              <a:effectLst>
                <a:outerShdw blurRad="38100" dist="38100" dir="2700000" algn="tl">
                  <a:srgbClr val="DDDDDD"/>
                </a:outerShdw>
              </a:effectLst>
              <a:latin typeface="Calibri" charset="0"/>
            </a:endParaRPr>
          </a:p>
        </p:txBody>
      </p:sp>
      <p:pic>
        <p:nvPicPr>
          <p:cNvPr id="2048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826" y="1412875"/>
            <a:ext cx="1789113"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1439"/>
            <a:ext cx="7378700"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7525" y="4016375"/>
            <a:ext cx="2438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92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1631950" y="188914"/>
            <a:ext cx="9036050" cy="1163637"/>
          </a:xfrm>
        </p:spPr>
        <p:style>
          <a:lnRef idx="2">
            <a:schemeClr val="accent6"/>
          </a:lnRef>
          <a:fillRef idx="1">
            <a:schemeClr val="lt1"/>
          </a:fillRef>
          <a:effectRef idx="0">
            <a:schemeClr val="accent6"/>
          </a:effectRef>
          <a:fontRef idx="minor">
            <a:schemeClr val="dk1"/>
          </a:fontRef>
        </p:style>
        <p:txBody>
          <a:bodyPr>
            <a:normAutofit fontScale="90000"/>
          </a:bodyPr>
          <a:lstStyle/>
          <a:p>
            <a:pPr>
              <a:defRPr/>
            </a:pPr>
            <a:br>
              <a:rPr lang="el-GR" sz="2800" b="1" i="1" dirty="0">
                <a:solidFill>
                  <a:srgbClr val="800000"/>
                </a:solidFill>
                <a:effectLst>
                  <a:outerShdw blurRad="38100" dist="38100" dir="2700000" algn="tl">
                    <a:srgbClr val="000000"/>
                  </a:outerShdw>
                </a:effectLst>
                <a:latin typeface="Calibri" charset="0"/>
                <a:cs typeface="+mj-cs"/>
              </a:rPr>
            </a:br>
            <a:br>
              <a:rPr lang="en-US" sz="2800" b="1" i="1" dirty="0">
                <a:solidFill>
                  <a:srgbClr val="800000"/>
                </a:solidFill>
                <a:effectLst>
                  <a:outerShdw blurRad="38100" dist="38100" dir="2700000" algn="tl">
                    <a:srgbClr val="000000"/>
                  </a:outerShdw>
                </a:effectLst>
                <a:latin typeface="Calibri" charset="0"/>
                <a:cs typeface="+mj-cs"/>
              </a:rPr>
            </a:br>
            <a:r>
              <a:rPr lang="en-US" sz="2800" b="1" i="1" dirty="0">
                <a:solidFill>
                  <a:srgbClr val="FF0000"/>
                </a:solidFill>
                <a:effectLst>
                  <a:outerShdw blurRad="38100" dist="38100" dir="2700000" algn="tl">
                    <a:srgbClr val="000000"/>
                  </a:outerShdw>
                </a:effectLst>
                <a:latin typeface="Calibri" charset="0"/>
                <a:cs typeface="+mj-cs"/>
              </a:rPr>
              <a:t>HPV </a:t>
            </a:r>
            <a:r>
              <a:rPr lang="el-GR" sz="2800" b="1" i="1" dirty="0">
                <a:solidFill>
                  <a:srgbClr val="FF0000"/>
                </a:solidFill>
                <a:effectLst>
                  <a:outerShdw blurRad="38100" dist="38100" dir="2700000" algn="tl">
                    <a:srgbClr val="000000"/>
                  </a:outerShdw>
                </a:effectLst>
                <a:latin typeface="Calibri" charset="0"/>
                <a:cs typeface="+mj-cs"/>
              </a:rPr>
              <a:t>16 </a:t>
            </a:r>
            <a:r>
              <a:rPr lang="en-US" sz="2800" b="1" i="1" dirty="0">
                <a:solidFill>
                  <a:srgbClr val="FF0000"/>
                </a:solidFill>
                <a:effectLst>
                  <a:outerShdw blurRad="38100" dist="38100" dir="2700000" algn="tl">
                    <a:srgbClr val="000000"/>
                  </a:outerShdw>
                </a:effectLst>
                <a:latin typeface="Calibri" charset="0"/>
                <a:cs typeface="+mj-cs"/>
              </a:rPr>
              <a:t>DNA screening </a:t>
            </a:r>
            <a:r>
              <a:rPr lang="el-GR" sz="2800" b="1" i="1" dirty="0">
                <a:solidFill>
                  <a:srgbClr val="FF0000"/>
                </a:solidFill>
                <a:effectLst>
                  <a:outerShdw blurRad="38100" dist="38100" dir="2700000" algn="tl">
                    <a:srgbClr val="000000"/>
                  </a:outerShdw>
                </a:effectLst>
                <a:latin typeface="Calibri" charset="0"/>
                <a:cs typeface="+mj-cs"/>
              </a:rPr>
              <a:t>και </a:t>
            </a:r>
            <a:r>
              <a:rPr lang="en-US" sz="2800" b="1" i="1" dirty="0">
                <a:solidFill>
                  <a:srgbClr val="FF0000"/>
                </a:solidFill>
                <a:effectLst>
                  <a:outerShdw blurRad="38100" dist="38100" dir="2700000" algn="tl">
                    <a:srgbClr val="000000"/>
                  </a:outerShdw>
                </a:effectLst>
                <a:latin typeface="Calibri" charset="0"/>
                <a:cs typeface="+mj-cs"/>
              </a:rPr>
              <a:t>self sampling</a:t>
            </a:r>
            <a:r>
              <a:rPr lang="el-GR" sz="2800" b="1" i="1" dirty="0">
                <a:solidFill>
                  <a:srgbClr val="FF0000"/>
                </a:solidFill>
                <a:effectLst>
                  <a:outerShdw blurRad="38100" dist="38100" dir="2700000" algn="tl">
                    <a:srgbClr val="000000"/>
                  </a:outerShdw>
                </a:effectLst>
                <a:latin typeface="Calibri" charset="0"/>
                <a:cs typeface="+mj-cs"/>
              </a:rPr>
              <a:t>   </a:t>
            </a:r>
            <a:br>
              <a:rPr lang="el-GR" sz="2800" b="1" i="1" dirty="0">
                <a:solidFill>
                  <a:srgbClr val="FF0000"/>
                </a:solidFill>
                <a:effectLst>
                  <a:outerShdw blurRad="38100" dist="38100" dir="2700000" algn="tl">
                    <a:srgbClr val="000000"/>
                  </a:outerShdw>
                </a:effectLst>
                <a:latin typeface="Calibri" charset="0"/>
                <a:cs typeface="+mj-cs"/>
              </a:rPr>
            </a:br>
            <a:r>
              <a:rPr lang="el-GR" sz="2800" b="1" i="1" dirty="0">
                <a:solidFill>
                  <a:srgbClr val="FF0000"/>
                </a:solidFill>
                <a:effectLst>
                  <a:outerShdw blurRad="38100" dist="38100" dir="2700000" algn="tl">
                    <a:srgbClr val="000000"/>
                  </a:outerShdw>
                </a:effectLst>
                <a:latin typeface="Calibri" charset="0"/>
                <a:cs typeface="+mj-cs"/>
              </a:rPr>
              <a:t>δείγμα  ούρων</a:t>
            </a:r>
            <a:r>
              <a:rPr lang="en-US" sz="2800" b="1" i="1" dirty="0">
                <a:solidFill>
                  <a:srgbClr val="FF0000"/>
                </a:solidFill>
                <a:effectLst>
                  <a:outerShdw blurRad="38100" dist="38100" dir="2700000" algn="tl">
                    <a:srgbClr val="000000"/>
                  </a:outerShdw>
                </a:effectLst>
                <a:latin typeface="Calibri" charset="0"/>
                <a:cs typeface="+mj-cs"/>
              </a:rPr>
              <a:t>- </a:t>
            </a:r>
            <a:r>
              <a:rPr lang="en-US" sz="2800" b="1" i="1" dirty="0">
                <a:solidFill>
                  <a:schemeClr val="bg1"/>
                </a:solidFill>
                <a:effectLst>
                  <a:outerShdw blurRad="38100" dist="38100" dir="2700000" algn="tl">
                    <a:srgbClr val="000000"/>
                  </a:outerShdw>
                </a:effectLst>
                <a:highlight>
                  <a:srgbClr val="FF0000"/>
                </a:highlight>
                <a:latin typeface="Calibri" charset="0"/>
                <a:cs typeface="+mj-cs"/>
              </a:rPr>
              <a:t>FIRST VOID URINE</a:t>
            </a:r>
            <a:br>
              <a:rPr lang="en-US" sz="2800" b="1" i="1" dirty="0">
                <a:solidFill>
                  <a:srgbClr val="FF0000"/>
                </a:solidFill>
                <a:effectLst>
                  <a:outerShdw blurRad="38100" dist="38100" dir="2700000" algn="tl">
                    <a:srgbClr val="000000"/>
                  </a:outerShdw>
                </a:effectLst>
                <a:latin typeface="Calibri" charset="0"/>
                <a:cs typeface="+mj-cs"/>
              </a:rPr>
            </a:br>
            <a:r>
              <a:rPr lang="en-US" sz="2800" b="1" i="1" dirty="0">
                <a:solidFill>
                  <a:srgbClr val="FFFFFF"/>
                </a:solidFill>
                <a:effectLst>
                  <a:outerShdw blurRad="38100" dist="38100" dir="2700000" algn="tl">
                    <a:srgbClr val="000000"/>
                  </a:outerShdw>
                </a:effectLst>
                <a:latin typeface="Calibri" charset="0"/>
                <a:cs typeface="+mj-cs"/>
              </a:rPr>
              <a:t> </a:t>
            </a:r>
            <a:r>
              <a:rPr lang="en-US" sz="2800" b="1" i="1" dirty="0">
                <a:solidFill>
                  <a:schemeClr val="accent2">
                    <a:lumMod val="50000"/>
                  </a:schemeClr>
                </a:solidFill>
                <a:effectLst>
                  <a:outerShdw blurRad="38100" dist="38100" dir="2700000" algn="tl">
                    <a:srgbClr val="000000"/>
                  </a:outerShdw>
                </a:effectLst>
                <a:latin typeface="Calibri" charset="0"/>
                <a:cs typeface="+mj-cs"/>
              </a:rPr>
              <a:t>University Hospital Larissa 2004-2005</a:t>
            </a:r>
            <a:endParaRPr lang="el-GR" sz="2400" b="1" dirty="0">
              <a:solidFill>
                <a:schemeClr val="accent2">
                  <a:lumMod val="50000"/>
                </a:schemeClr>
              </a:solidFill>
              <a:latin typeface="Calibri" charset="0"/>
              <a:cs typeface="+mj-cs"/>
            </a:endParaRPr>
          </a:p>
        </p:txBody>
      </p:sp>
      <p:sp>
        <p:nvSpPr>
          <p:cNvPr id="126986" name="Text Box 10"/>
          <p:cNvSpPr txBox="1">
            <a:spLocks noChangeArrowheads="1"/>
          </p:cNvSpPr>
          <p:nvPr/>
        </p:nvSpPr>
        <p:spPr bwMode="auto">
          <a:xfrm>
            <a:off x="7451726" y="4530725"/>
            <a:ext cx="3078163" cy="20320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b="1" i="1" dirty="0">
                <a:solidFill>
                  <a:srgbClr val="800000"/>
                </a:solidFill>
                <a:effectLst>
                  <a:outerShdw blurRad="38100" dist="38100" dir="2700000" algn="tl">
                    <a:srgbClr val="DDDDDD"/>
                  </a:outerShdw>
                </a:effectLst>
              </a:rPr>
              <a:t>Self sampling </a:t>
            </a:r>
            <a:r>
              <a:rPr lang="el-GR" b="1" i="1" dirty="0">
                <a:solidFill>
                  <a:srgbClr val="800000"/>
                </a:solidFill>
                <a:effectLst>
                  <a:outerShdw blurRad="38100" dist="38100" dir="2700000" algn="tl">
                    <a:srgbClr val="DDDDDD"/>
                  </a:outerShdw>
                </a:effectLst>
              </a:rPr>
              <a:t>ούρων με </a:t>
            </a:r>
            <a:r>
              <a:rPr lang="el-GR" b="1" i="1" dirty="0">
                <a:solidFill>
                  <a:srgbClr val="800000"/>
                </a:solidFill>
              </a:rPr>
              <a:t>τυποποίηση</a:t>
            </a:r>
            <a:r>
              <a:rPr lang="el-GR" b="1" dirty="0">
                <a:solidFill>
                  <a:srgbClr val="800000"/>
                </a:solidFill>
              </a:rPr>
              <a:t> για </a:t>
            </a:r>
            <a:r>
              <a:rPr lang="en-US" b="1" i="1" dirty="0">
                <a:solidFill>
                  <a:srgbClr val="800000"/>
                </a:solidFill>
                <a:effectLst>
                  <a:outerShdw blurRad="38100" dist="38100" dir="2700000" algn="tl">
                    <a:srgbClr val="DDDDDD"/>
                  </a:outerShdw>
                </a:effectLst>
              </a:rPr>
              <a:t>HPV 16</a:t>
            </a:r>
            <a:r>
              <a:rPr lang="el-GR" b="1" i="1" dirty="0">
                <a:solidFill>
                  <a:srgbClr val="800000"/>
                </a:solidFill>
                <a:effectLst>
                  <a:outerShdw blurRad="38100" dist="38100" dir="2700000" algn="tl">
                    <a:srgbClr val="DDDDDD"/>
                  </a:outerShdw>
                </a:effectLst>
              </a:rPr>
              <a:t> </a:t>
            </a:r>
            <a:r>
              <a:rPr lang="el-GR" b="1" i="1" dirty="0">
                <a:solidFill>
                  <a:srgbClr val="800000"/>
                </a:solidFill>
              </a:rPr>
              <a:t>έχει ικανοποιητική ευαισθησία σ</a:t>
            </a:r>
            <a:r>
              <a:rPr lang="el-GR" b="1" i="1" dirty="0">
                <a:solidFill>
                  <a:srgbClr val="800000"/>
                </a:solidFill>
                <a:effectLst>
                  <a:outerShdw blurRad="38100" dist="38100" dir="2700000" algn="tl">
                    <a:srgbClr val="DDDDDD"/>
                  </a:outerShdw>
                </a:effectLst>
              </a:rPr>
              <a:t>τις σοβαρότερες βλάβες  </a:t>
            </a:r>
          </a:p>
          <a:p>
            <a:pPr algn="ctr">
              <a:defRPr/>
            </a:pPr>
            <a:r>
              <a:rPr lang="el-GR" b="1" i="1" dirty="0">
                <a:solidFill>
                  <a:srgbClr val="800000"/>
                </a:solidFill>
                <a:effectLst>
                  <a:outerShdw blurRad="38100" dist="38100" dir="2700000" algn="tl">
                    <a:srgbClr val="DDDDDD"/>
                  </a:outerShdw>
                </a:effectLst>
              </a:rPr>
              <a:t>(καρκίνος</a:t>
            </a:r>
            <a:r>
              <a:rPr lang="en-US" b="1" i="1" dirty="0">
                <a:solidFill>
                  <a:srgbClr val="800000"/>
                </a:solidFill>
                <a:effectLst>
                  <a:outerShdw blurRad="38100" dist="38100" dir="2700000" algn="tl">
                    <a:srgbClr val="DDDDDD"/>
                  </a:outerShdw>
                </a:effectLst>
              </a:rPr>
              <a:t>            </a:t>
            </a:r>
            <a:r>
              <a:rPr lang="el-GR" b="1" i="1" dirty="0">
                <a:solidFill>
                  <a:srgbClr val="800000"/>
                </a:solidFill>
                <a:effectLst>
                  <a:outerShdw blurRad="38100" dist="38100" dir="2700000" algn="tl">
                    <a:srgbClr val="DDDDDD"/>
                  </a:outerShdw>
                </a:effectLst>
              </a:rPr>
              <a:t> 88.8%, </a:t>
            </a:r>
            <a:endParaRPr lang="en-US" b="1" i="1" dirty="0">
              <a:solidFill>
                <a:srgbClr val="800000"/>
              </a:solidFill>
              <a:effectLst>
                <a:outerShdw blurRad="38100" dist="38100" dir="2700000" algn="tl">
                  <a:srgbClr val="DDDDDD"/>
                </a:outerShdw>
              </a:effectLst>
            </a:endParaRPr>
          </a:p>
          <a:p>
            <a:pPr algn="ctr">
              <a:defRPr/>
            </a:pPr>
            <a:r>
              <a:rPr lang="el-GR" b="1" i="1" dirty="0">
                <a:solidFill>
                  <a:srgbClr val="800000"/>
                </a:solidFill>
                <a:effectLst>
                  <a:outerShdw blurRad="38100" dist="38100" dir="2700000" algn="tl">
                    <a:srgbClr val="DDDDDD"/>
                  </a:outerShdw>
                </a:effectLst>
              </a:rPr>
              <a:t>βαριά δυσπλασία 76.5% ε ήπια δυσπλασία 45.5%)</a:t>
            </a:r>
          </a:p>
        </p:txBody>
      </p:sp>
      <p:pic>
        <p:nvPicPr>
          <p:cNvPr id="2150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700213"/>
            <a:ext cx="7200900" cy="253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14" descr="Journal of Clinical Vi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826" y="1773239"/>
            <a:ext cx="1789113"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4373564"/>
            <a:ext cx="3100388" cy="235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7426" y="4373564"/>
            <a:ext cx="2708275" cy="235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2584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704000" y="692696"/>
            <a:ext cx="8820000" cy="4244832"/>
          </a:xfrm>
          <a:prstGeom prst="rect">
            <a:avLst/>
          </a:prstGeom>
          <a:noFill/>
          <a:ln w="9525">
            <a:noFill/>
            <a:miter lim="800000"/>
            <a:headEnd/>
            <a:tailEnd/>
          </a:ln>
        </p:spPr>
      </p:pic>
      <p:sp>
        <p:nvSpPr>
          <p:cNvPr id="4" name="3 - TextBox"/>
          <p:cNvSpPr txBox="1"/>
          <p:nvPr/>
        </p:nvSpPr>
        <p:spPr>
          <a:xfrm>
            <a:off x="5304000" y="6084000"/>
            <a:ext cx="4320480" cy="261610"/>
          </a:xfrm>
          <a:prstGeom prst="rect">
            <a:avLst/>
          </a:prstGeom>
          <a:noFill/>
        </p:spPr>
        <p:txBody>
          <a:bodyPr wrap="square" rtlCol="0">
            <a:spAutoFit/>
          </a:bodyPr>
          <a:lstStyle/>
          <a:p>
            <a:pPr algn="r"/>
            <a:r>
              <a:rPr lang="en-US" sz="1100" i="1" dirty="0">
                <a:latin typeface="Corbel" pitchFamily="34" charset="0"/>
              </a:rPr>
              <a:t>Van </a:t>
            </a:r>
            <a:r>
              <a:rPr lang="en-US" sz="1100" i="1" dirty="0" err="1">
                <a:latin typeface="Corbel" pitchFamily="34" charset="0"/>
              </a:rPr>
              <a:t>der</a:t>
            </a:r>
            <a:r>
              <a:rPr lang="en-US" sz="1100" i="1" dirty="0">
                <a:latin typeface="Corbel" pitchFamily="34" charset="0"/>
              </a:rPr>
              <a:t> </a:t>
            </a:r>
            <a:r>
              <a:rPr lang="en-US" sz="1100" i="1" dirty="0" err="1">
                <a:latin typeface="Corbel" pitchFamily="34" charset="0"/>
              </a:rPr>
              <a:t>Borst</a:t>
            </a:r>
            <a:r>
              <a:rPr lang="en-US" sz="1100" i="1" dirty="0">
                <a:latin typeface="Corbel" pitchFamily="34" charset="0"/>
              </a:rPr>
              <a:t> E et al</a:t>
            </a:r>
            <a:r>
              <a:rPr lang="en-US" sz="1100" i="1">
                <a:latin typeface="Corbel" pitchFamily="34" charset="0"/>
              </a:rPr>
              <a:t>, HPVWorld269 2024</a:t>
            </a:r>
            <a:endParaRPr lang="el-GR" sz="1100" i="1" dirty="0">
              <a:latin typeface="Corbel" pitchFamily="34" charset="0"/>
            </a:endParaRPr>
          </a:p>
        </p:txBody>
      </p:sp>
      <p:sp>
        <p:nvSpPr>
          <p:cNvPr id="3" name="TextBox 2">
            <a:extLst>
              <a:ext uri="{FF2B5EF4-FFF2-40B4-BE49-F238E27FC236}">
                <a16:creationId xmlns:a16="http://schemas.microsoft.com/office/drawing/2014/main" id="{68B856FE-D199-F749-E2E6-8EFC4590C8FC}"/>
              </a:ext>
            </a:extLst>
          </p:cNvPr>
          <p:cNvSpPr txBox="1"/>
          <p:nvPr/>
        </p:nvSpPr>
        <p:spPr>
          <a:xfrm>
            <a:off x="526473" y="0"/>
            <a:ext cx="9961527" cy="76944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4400" b="1" dirty="0">
                <a:solidFill>
                  <a:schemeClr val="bg1"/>
                </a:solidFill>
                <a:latin typeface="Calibri" charset="0"/>
              </a:rPr>
              <a:t>HPV DNA </a:t>
            </a:r>
            <a:r>
              <a:rPr lang="en-US" sz="3200" b="1" dirty="0">
                <a:solidFill>
                  <a:schemeClr val="bg1"/>
                </a:solidFill>
                <a:latin typeface="Calibri" charset="0"/>
              </a:rPr>
              <a:t>Self sampling in urine and biomarkers</a:t>
            </a:r>
            <a:endParaRPr lang="el-GR" sz="3200" dirty="0">
              <a:solidFill>
                <a:schemeClr val="bg1"/>
              </a:solidFill>
            </a:endParaRPr>
          </a:p>
        </p:txBody>
      </p:sp>
    </p:spTree>
    <p:extLst>
      <p:ext uri="{BB962C8B-B14F-4D97-AF65-F5344CB8AC3E}">
        <p14:creationId xmlns:p14="http://schemas.microsoft.com/office/powerpoint/2010/main" val="240237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8E774-86D4-B647-A4BF-D6D25BF0A118}"/>
              </a:ext>
            </a:extLst>
          </p:cNvPr>
          <p:cNvSpPr/>
          <p:nvPr/>
        </p:nvSpPr>
        <p:spPr>
          <a:xfrm>
            <a:off x="0" y="2646529"/>
            <a:ext cx="12192000" cy="4401205"/>
          </a:xfrm>
          <a:prstGeom prst="rect">
            <a:avLst/>
          </a:prstGeom>
        </p:spPr>
        <p:txBody>
          <a:bodyPr wrap="square">
            <a:spAutoFit/>
          </a:bodyPr>
          <a:lstStyle/>
          <a:p>
            <a:r>
              <a:rPr lang="en-GB" sz="2800" dirty="0"/>
              <a:t>The following points should be considered in the clinical application of </a:t>
            </a:r>
            <a:r>
              <a:rPr lang="en-GB" sz="2800" dirty="0" err="1"/>
              <a:t>hrHPV</a:t>
            </a:r>
            <a:r>
              <a:rPr lang="en-GB" sz="2800" dirty="0"/>
              <a:t> urine measurements;</a:t>
            </a:r>
          </a:p>
          <a:p>
            <a:r>
              <a:rPr lang="en-GB" sz="2800" dirty="0"/>
              <a:t> </a:t>
            </a:r>
            <a:r>
              <a:rPr lang="en-GB" sz="2800" dirty="0">
                <a:highlight>
                  <a:srgbClr val="FFFF00"/>
                </a:highlight>
              </a:rPr>
              <a:t>(</a:t>
            </a:r>
            <a:r>
              <a:rPr lang="en-GB" sz="2800" dirty="0" err="1">
                <a:highlight>
                  <a:srgbClr val="FFFF00"/>
                </a:highlight>
              </a:rPr>
              <a:t>i</a:t>
            </a:r>
            <a:r>
              <a:rPr lang="en-GB" sz="2800" dirty="0">
                <a:highlight>
                  <a:srgbClr val="FFFF00"/>
                </a:highlight>
              </a:rPr>
              <a:t>) use of first-void urine (FVU) and purpose-designed collection devices; </a:t>
            </a:r>
          </a:p>
          <a:p>
            <a:r>
              <a:rPr lang="en-GB" sz="2800" dirty="0">
                <a:highlight>
                  <a:srgbClr val="FFFF00"/>
                </a:highlight>
              </a:rPr>
              <a:t>(ii) using a preservation medium to avoid human/HPV DNA degradation during extraction and storage; </a:t>
            </a:r>
          </a:p>
          <a:p>
            <a:r>
              <a:rPr lang="en-GB" sz="2800" dirty="0">
                <a:highlight>
                  <a:srgbClr val="FFFF00"/>
                </a:highlight>
              </a:rPr>
              <a:t>(iii) using polymerase chain reaction (PCR) based assays, ideally with genotyping capabilities; </a:t>
            </a:r>
          </a:p>
          <a:p>
            <a:r>
              <a:rPr lang="en-GB" sz="2800" dirty="0">
                <a:highlight>
                  <a:srgbClr val="FFFF00"/>
                </a:highlight>
              </a:rPr>
              <a:t>(iv) processing of a sufficient volume of whole urine; and (v) the use of an analytically sensitive HPV test/</a:t>
            </a:r>
            <a:r>
              <a:rPr lang="en-GB" sz="2800" u="sng" dirty="0">
                <a:highlight>
                  <a:srgbClr val="FFFF00"/>
                </a:highlight>
              </a:rPr>
              <a:t>recovery of cell-free HPV DNA in addition to cell-associated DNA.</a:t>
            </a:r>
          </a:p>
        </p:txBody>
      </p:sp>
      <p:sp>
        <p:nvSpPr>
          <p:cNvPr id="5" name="TextBox 4">
            <a:extLst>
              <a:ext uri="{FF2B5EF4-FFF2-40B4-BE49-F238E27FC236}">
                <a16:creationId xmlns:a16="http://schemas.microsoft.com/office/drawing/2014/main" id="{07D7F4AC-D8BB-CE45-A3A6-AF593155C601}"/>
              </a:ext>
            </a:extLst>
          </p:cNvPr>
          <p:cNvSpPr txBox="1"/>
          <p:nvPr/>
        </p:nvSpPr>
        <p:spPr>
          <a:xfrm>
            <a:off x="10672079" y="1758462"/>
            <a:ext cx="1185706" cy="369332"/>
          </a:xfrm>
          <a:prstGeom prst="rect">
            <a:avLst/>
          </a:prstGeom>
          <a:noFill/>
        </p:spPr>
        <p:txBody>
          <a:bodyPr wrap="square" rtlCol="0">
            <a:spAutoFit/>
          </a:bodyPr>
          <a:lstStyle/>
          <a:p>
            <a:pPr algn="r"/>
            <a:r>
              <a:rPr lang="el-GR" b="1" dirty="0"/>
              <a:t>202</a:t>
            </a:r>
            <a:r>
              <a:rPr lang="en-GB" b="1" dirty="0"/>
              <a:t>1</a:t>
            </a:r>
            <a:endParaRPr lang="el-GR" b="1" dirty="0"/>
          </a:p>
        </p:txBody>
      </p:sp>
      <p:pic>
        <p:nvPicPr>
          <p:cNvPr id="2" name="Picture 1">
            <a:extLst>
              <a:ext uri="{FF2B5EF4-FFF2-40B4-BE49-F238E27FC236}">
                <a16:creationId xmlns:a16="http://schemas.microsoft.com/office/drawing/2014/main" id="{245388D4-3D5C-004C-8A11-D5929E07CB14}"/>
              </a:ext>
            </a:extLst>
          </p:cNvPr>
          <p:cNvPicPr>
            <a:picLocks noChangeAspect="1"/>
          </p:cNvPicPr>
          <p:nvPr/>
        </p:nvPicPr>
        <p:blipFill>
          <a:blip r:embed="rId2"/>
          <a:stretch>
            <a:fillRect/>
          </a:stretch>
        </p:blipFill>
        <p:spPr>
          <a:xfrm>
            <a:off x="10420096" y="267257"/>
            <a:ext cx="2875377" cy="619312"/>
          </a:xfrm>
          <a:prstGeom prst="rect">
            <a:avLst/>
          </a:prstGeom>
        </p:spPr>
      </p:pic>
      <p:pic>
        <p:nvPicPr>
          <p:cNvPr id="7" name="Picture 6">
            <a:extLst>
              <a:ext uri="{FF2B5EF4-FFF2-40B4-BE49-F238E27FC236}">
                <a16:creationId xmlns:a16="http://schemas.microsoft.com/office/drawing/2014/main" id="{99C8FFD4-020C-D642-A182-AC46B4FB1562}"/>
              </a:ext>
            </a:extLst>
          </p:cNvPr>
          <p:cNvPicPr>
            <a:picLocks noChangeAspect="1"/>
          </p:cNvPicPr>
          <p:nvPr/>
        </p:nvPicPr>
        <p:blipFill>
          <a:blip r:embed="rId3"/>
          <a:stretch>
            <a:fillRect/>
          </a:stretch>
        </p:blipFill>
        <p:spPr>
          <a:xfrm>
            <a:off x="0" y="462129"/>
            <a:ext cx="10363200" cy="2184400"/>
          </a:xfrm>
          <a:prstGeom prst="rect">
            <a:avLst/>
          </a:prstGeom>
        </p:spPr>
      </p:pic>
      <p:sp>
        <p:nvSpPr>
          <p:cNvPr id="3" name="TextBox 2">
            <a:extLst>
              <a:ext uri="{FF2B5EF4-FFF2-40B4-BE49-F238E27FC236}">
                <a16:creationId xmlns:a16="http://schemas.microsoft.com/office/drawing/2014/main" id="{8D5CAC5B-D031-F5C3-7C97-FC7E68DD55C2}"/>
              </a:ext>
            </a:extLst>
          </p:cNvPr>
          <p:cNvSpPr txBox="1"/>
          <p:nvPr/>
        </p:nvSpPr>
        <p:spPr>
          <a:xfrm>
            <a:off x="1139251" y="0"/>
            <a:ext cx="8634335" cy="58477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3200" b="1" dirty="0">
                <a:solidFill>
                  <a:schemeClr val="bg1"/>
                </a:solidFill>
                <a:latin typeface="Calibri" charset="0"/>
              </a:rPr>
              <a:t>HPV DNA Self sampling in urine and biomarkers</a:t>
            </a:r>
            <a:endParaRPr lang="el-GR" sz="3200" dirty="0">
              <a:solidFill>
                <a:schemeClr val="bg1"/>
              </a:solidFill>
            </a:endParaRPr>
          </a:p>
        </p:txBody>
      </p:sp>
    </p:spTree>
    <p:extLst>
      <p:ext uri="{BB962C8B-B14F-4D97-AF65-F5344CB8AC3E}">
        <p14:creationId xmlns:p14="http://schemas.microsoft.com/office/powerpoint/2010/main" val="249346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AC887-9298-68A0-4ABF-8BAC77D004B4}"/>
              </a:ext>
            </a:extLst>
          </p:cNvPr>
          <p:cNvPicPr>
            <a:picLocks noChangeAspect="1"/>
          </p:cNvPicPr>
          <p:nvPr/>
        </p:nvPicPr>
        <p:blipFill>
          <a:blip r:embed="rId2"/>
          <a:stretch>
            <a:fillRect/>
          </a:stretch>
        </p:blipFill>
        <p:spPr>
          <a:xfrm>
            <a:off x="446736" y="220628"/>
            <a:ext cx="8093413" cy="2344366"/>
          </a:xfrm>
          <a:prstGeom prst="rect">
            <a:avLst/>
          </a:prstGeom>
        </p:spPr>
      </p:pic>
      <p:pic>
        <p:nvPicPr>
          <p:cNvPr id="6" name="Picture 5">
            <a:extLst>
              <a:ext uri="{FF2B5EF4-FFF2-40B4-BE49-F238E27FC236}">
                <a16:creationId xmlns:a16="http://schemas.microsoft.com/office/drawing/2014/main" id="{82112652-9EEB-21C4-9325-054CCE10454B}"/>
              </a:ext>
            </a:extLst>
          </p:cNvPr>
          <p:cNvPicPr>
            <a:picLocks noChangeAspect="1"/>
          </p:cNvPicPr>
          <p:nvPr/>
        </p:nvPicPr>
        <p:blipFill>
          <a:blip r:embed="rId3"/>
          <a:stretch>
            <a:fillRect/>
          </a:stretch>
        </p:blipFill>
        <p:spPr>
          <a:xfrm>
            <a:off x="8931613" y="365124"/>
            <a:ext cx="2363654" cy="1325563"/>
          </a:xfrm>
          <a:prstGeom prst="rect">
            <a:avLst/>
          </a:prstGeom>
        </p:spPr>
      </p:pic>
      <p:sp>
        <p:nvSpPr>
          <p:cNvPr id="8" name="TextBox 7">
            <a:extLst>
              <a:ext uri="{FF2B5EF4-FFF2-40B4-BE49-F238E27FC236}">
                <a16:creationId xmlns:a16="http://schemas.microsoft.com/office/drawing/2014/main" id="{C8D51204-11EB-90B6-919F-1BD2ACDDDEAD}"/>
              </a:ext>
            </a:extLst>
          </p:cNvPr>
          <p:cNvSpPr txBox="1"/>
          <p:nvPr/>
        </p:nvSpPr>
        <p:spPr>
          <a:xfrm>
            <a:off x="446736" y="3074042"/>
            <a:ext cx="11104240" cy="3416320"/>
          </a:xfrm>
          <a:prstGeom prst="rect">
            <a:avLst/>
          </a:prstGeom>
          <a:noFill/>
        </p:spPr>
        <p:txBody>
          <a:bodyPr wrap="square">
            <a:spAutoFit/>
          </a:bodyPr>
          <a:lstStyle/>
          <a:p>
            <a:pPr algn="l"/>
            <a:r>
              <a:rPr lang="en-US" sz="1800" b="0" i="0" u="none" strike="noStrike" baseline="0" dirty="0">
                <a:highlight>
                  <a:srgbClr val="FFFF00"/>
                </a:highlight>
                <a:latin typeface="URWPalladioL-Roma"/>
              </a:rPr>
              <a:t>SS implementation has been globally</a:t>
            </a:r>
            <a:r>
              <a:rPr lang="el-GR" sz="1800" b="0" i="0" u="none" strike="noStrike" baseline="0" dirty="0">
                <a:highlight>
                  <a:srgbClr val="FFFF00"/>
                </a:highlight>
                <a:latin typeface="URWPalladioL-Roma"/>
              </a:rPr>
              <a:t> </a:t>
            </a:r>
            <a:r>
              <a:rPr lang="en-US" sz="1800" b="0" i="0" u="none" strike="noStrike" baseline="0" dirty="0">
                <a:highlight>
                  <a:srgbClr val="FFFF00"/>
                </a:highlight>
                <a:latin typeface="URWPalladioL-Roma"/>
              </a:rPr>
              <a:t>boosted during the COVID-19 pandemic</a:t>
            </a:r>
            <a:r>
              <a:rPr lang="en-US" sz="1800" b="0" i="0" u="none" strike="noStrike" baseline="0" dirty="0">
                <a:latin typeface="URWPalladioL-Roma"/>
              </a:rPr>
              <a:t>. In pragmatic terms, social distancing, local lockdowns,</a:t>
            </a:r>
            <a:r>
              <a:rPr lang="el-GR" sz="1800" b="0" i="0" u="none" strike="noStrike" baseline="0" dirty="0">
                <a:latin typeface="URWPalladioL-Roma"/>
              </a:rPr>
              <a:t> </a:t>
            </a:r>
            <a:r>
              <a:rPr lang="en-US" sz="1800" b="0" i="0" u="none" strike="noStrike" baseline="0" dirty="0">
                <a:latin typeface="URWPalladioL-Roma"/>
              </a:rPr>
              <a:t>discontinuation of clinics and reallocation of human and financial resources challenged established</a:t>
            </a:r>
          </a:p>
          <a:p>
            <a:pPr algn="l"/>
            <a:r>
              <a:rPr lang="en-US" sz="1800" b="0" i="0" u="none" strike="noStrike" baseline="0" dirty="0">
                <a:latin typeface="URWPalladioL-Roma"/>
              </a:rPr>
              <a:t>clinician-based screening; self-collection strategies apparently surpassed most obstacles, representing</a:t>
            </a:r>
            <a:r>
              <a:rPr lang="el-GR" sz="1800" b="0" i="0" u="none" strike="noStrike" baseline="0" dirty="0">
                <a:latin typeface="URWPalladioL-Roma"/>
              </a:rPr>
              <a:t> </a:t>
            </a:r>
            <a:r>
              <a:rPr lang="en-US" sz="1800" b="0" i="0" u="none" strike="noStrike" baseline="0" dirty="0">
                <a:latin typeface="URWPalladioL-Roma"/>
              </a:rPr>
              <a:t>a viable and</a:t>
            </a:r>
            <a:r>
              <a:rPr lang="el-GR" sz="1800" b="0" i="0" u="none" strike="noStrike" baseline="0" dirty="0">
                <a:latin typeface="URWPalladioL-Roma"/>
              </a:rPr>
              <a:t> </a:t>
            </a:r>
            <a:r>
              <a:rPr lang="en-US" sz="1800" b="0" i="0" u="none" strike="noStrike" baseline="0" dirty="0">
                <a:latin typeface="URWPalladioL-Roma"/>
              </a:rPr>
              <a:t>flexible alternative. With time, </a:t>
            </a:r>
            <a:r>
              <a:rPr lang="en-US" sz="1800" b="0" i="0" u="none" strike="noStrike" baseline="0" dirty="0">
                <a:highlight>
                  <a:srgbClr val="FFFF00"/>
                </a:highlight>
                <a:latin typeface="URWPalladioL-Roma"/>
              </a:rPr>
              <a:t>sufficient reassuring data has accumulated regarding</a:t>
            </a:r>
            <a:r>
              <a:rPr lang="el-GR" sz="1800" b="0" i="0" u="none" strike="noStrike" baseline="0" dirty="0">
                <a:highlight>
                  <a:srgbClr val="FFFF00"/>
                </a:highlight>
                <a:latin typeface="URWPalladioL-Roma"/>
              </a:rPr>
              <a:t> </a:t>
            </a:r>
            <a:r>
              <a:rPr lang="en-US" sz="1800" b="0" i="0" u="none" strike="noStrike" baseline="0" dirty="0">
                <a:highlight>
                  <a:srgbClr val="FFFF00"/>
                </a:highlight>
                <a:latin typeface="URWPalladioL-Roma"/>
              </a:rPr>
              <a:t>specially designed SS devices, aspects of sample preparation, transport and storage and, importantly,</a:t>
            </a:r>
          </a:p>
          <a:p>
            <a:pPr algn="l"/>
            <a:r>
              <a:rPr lang="en-US" sz="1800" b="0" i="0" u="none" strike="noStrike" baseline="0" dirty="0">
                <a:highlight>
                  <a:srgbClr val="FFFF00"/>
                </a:highlight>
                <a:latin typeface="URWPalladioL-Roma"/>
              </a:rPr>
              <a:t>optimization of validated PCR-based HPV testing platforms for self-collected specimens</a:t>
            </a:r>
            <a:r>
              <a:rPr lang="en-US" sz="1800" b="0" i="0" u="none" strike="noStrike" baseline="0" dirty="0">
                <a:latin typeface="URWPalladioL-Roma"/>
              </a:rPr>
              <a:t>. </a:t>
            </a:r>
          </a:p>
          <a:p>
            <a:pPr algn="l"/>
            <a:endParaRPr lang="en-US" dirty="0">
              <a:latin typeface="URWPalladioL-Roma"/>
            </a:endParaRPr>
          </a:p>
          <a:p>
            <a:pPr algn="l"/>
            <a:r>
              <a:rPr lang="en-US" sz="1800" b="0" i="0" u="none" strike="noStrike" baseline="0" dirty="0">
                <a:latin typeface="URWPalladioL-Roma"/>
              </a:rPr>
              <a:t>Suboptimal</a:t>
            </a:r>
            <a:r>
              <a:rPr lang="en-US" dirty="0">
                <a:latin typeface="URWPalladioL-Roma"/>
              </a:rPr>
              <a:t> </a:t>
            </a:r>
            <a:r>
              <a:rPr lang="en-US" sz="1800" b="0" i="0" u="none" strike="noStrike" baseline="0" dirty="0">
                <a:latin typeface="URWPalladioL-Roma"/>
              </a:rPr>
              <a:t>rates of clinical follow-up post-SS screening, as well as overtreatment with reliance solely on molecular</a:t>
            </a:r>
          </a:p>
          <a:p>
            <a:pPr algn="l"/>
            <a:r>
              <a:rPr lang="en-US" sz="1800" b="0" i="0" u="none" strike="noStrike" baseline="0" dirty="0">
                <a:latin typeface="URWPalladioL-Roma"/>
              </a:rPr>
              <a:t>assays, have both been documented and remain concerning. </a:t>
            </a:r>
          </a:p>
          <a:p>
            <a:pPr algn="l"/>
            <a:endParaRPr lang="en-US" dirty="0">
              <a:latin typeface="URWPalladioL-Roma"/>
            </a:endParaRPr>
          </a:p>
          <a:p>
            <a:pPr algn="l"/>
            <a:r>
              <a:rPr lang="en-US" sz="1800" b="0" i="0" u="none" strike="noStrike" baseline="0" dirty="0">
                <a:latin typeface="URWPalladioL-Roma"/>
              </a:rPr>
              <a:t>Therefore, effective strategies are still required to ensure linkage to follow-up testing and management following positive SS results by trained health professionals with knowledge of HPV biology and management algorithms. </a:t>
            </a:r>
            <a:endParaRPr lang="en-US" dirty="0"/>
          </a:p>
        </p:txBody>
      </p:sp>
    </p:spTree>
    <p:extLst>
      <p:ext uri="{BB962C8B-B14F-4D97-AF65-F5344CB8AC3E}">
        <p14:creationId xmlns:p14="http://schemas.microsoft.com/office/powerpoint/2010/main" val="285534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4CF0-A17D-489C-447F-F079745167E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4858FD-4D0B-75CD-2C44-9AEF613D1D5A}"/>
              </a:ext>
            </a:extLst>
          </p:cNvPr>
          <p:cNvPicPr>
            <a:picLocks noChangeAspect="1"/>
          </p:cNvPicPr>
          <p:nvPr/>
        </p:nvPicPr>
        <p:blipFill>
          <a:blip r:embed="rId2"/>
          <a:stretch>
            <a:fillRect/>
          </a:stretch>
        </p:blipFill>
        <p:spPr>
          <a:xfrm>
            <a:off x="446736" y="220628"/>
            <a:ext cx="8093413" cy="2344366"/>
          </a:xfrm>
          <a:prstGeom prst="rect">
            <a:avLst/>
          </a:prstGeom>
        </p:spPr>
      </p:pic>
      <p:pic>
        <p:nvPicPr>
          <p:cNvPr id="6" name="Picture 5">
            <a:extLst>
              <a:ext uri="{FF2B5EF4-FFF2-40B4-BE49-F238E27FC236}">
                <a16:creationId xmlns:a16="http://schemas.microsoft.com/office/drawing/2014/main" id="{9D72FE52-D3D3-2DD1-5140-2779F92E0769}"/>
              </a:ext>
            </a:extLst>
          </p:cNvPr>
          <p:cNvPicPr>
            <a:picLocks noChangeAspect="1"/>
          </p:cNvPicPr>
          <p:nvPr/>
        </p:nvPicPr>
        <p:blipFill>
          <a:blip r:embed="rId3"/>
          <a:stretch>
            <a:fillRect/>
          </a:stretch>
        </p:blipFill>
        <p:spPr>
          <a:xfrm>
            <a:off x="8931613" y="365124"/>
            <a:ext cx="2363654" cy="1325563"/>
          </a:xfrm>
          <a:prstGeom prst="rect">
            <a:avLst/>
          </a:prstGeom>
        </p:spPr>
      </p:pic>
      <p:sp>
        <p:nvSpPr>
          <p:cNvPr id="8" name="TextBox 7">
            <a:extLst>
              <a:ext uri="{FF2B5EF4-FFF2-40B4-BE49-F238E27FC236}">
                <a16:creationId xmlns:a16="http://schemas.microsoft.com/office/drawing/2014/main" id="{402F8989-ABD7-E58E-DB00-DB381C6A824F}"/>
              </a:ext>
            </a:extLst>
          </p:cNvPr>
          <p:cNvSpPr txBox="1"/>
          <p:nvPr/>
        </p:nvSpPr>
        <p:spPr>
          <a:xfrm>
            <a:off x="446736" y="3000345"/>
            <a:ext cx="10412942" cy="3416320"/>
          </a:xfrm>
          <a:prstGeom prst="rect">
            <a:avLst/>
          </a:prstGeom>
          <a:noFill/>
        </p:spPr>
        <p:txBody>
          <a:bodyPr wrap="square">
            <a:spAutoFit/>
          </a:bodyPr>
          <a:lstStyle/>
          <a:p>
            <a:pPr algn="l"/>
            <a:r>
              <a:rPr lang="en-US" sz="1800" b="0" i="0" u="none" strike="noStrike" baseline="0" dirty="0">
                <a:latin typeface="URWPalladioL-Roma"/>
              </a:rPr>
              <a:t>Because</a:t>
            </a:r>
            <a:r>
              <a:rPr lang="el-GR" sz="1800" b="0" i="0" u="none" strike="noStrike" baseline="0" dirty="0">
                <a:latin typeface="URWPalladioL-Roma"/>
              </a:rPr>
              <a:t> </a:t>
            </a:r>
            <a:r>
              <a:rPr lang="en-US" sz="1800" b="0" i="0" u="none" strike="noStrike" baseline="0" dirty="0">
                <a:latin typeface="URWPalladioL-Roma"/>
              </a:rPr>
              <a:t>of the prolonged SS screening intervals, implementation data are limited regarding subsequent</a:t>
            </a:r>
          </a:p>
          <a:p>
            <a:pPr algn="l"/>
            <a:r>
              <a:rPr lang="en-US" sz="1800" b="0" i="0" u="none" strike="noStrike" baseline="0" dirty="0">
                <a:latin typeface="URWPalladioL-Roma"/>
              </a:rPr>
              <a:t>screening rounds of SS-screened individuals; however, these are accumulating gradually. </a:t>
            </a:r>
          </a:p>
          <a:p>
            <a:pPr algn="l"/>
            <a:endParaRPr lang="en-US" dirty="0">
              <a:latin typeface="URWPalladioL-Roma"/>
            </a:endParaRPr>
          </a:p>
          <a:p>
            <a:pPr algn="l"/>
            <a:r>
              <a:rPr lang="en-US" sz="1800" b="0" i="0" u="none" strike="noStrike" baseline="0" dirty="0">
                <a:latin typeface="URWPalladioL-Roma"/>
              </a:rPr>
              <a:t>With further refinement of assays and validation of novel biomarkers in self-collected samples, there is a clear</a:t>
            </a:r>
          </a:p>
          <a:p>
            <a:pPr algn="l"/>
            <a:r>
              <a:rPr lang="en-US" sz="1800" b="0" i="0" u="none" strike="noStrike" baseline="0" dirty="0">
                <a:latin typeface="URWPalladioL-Roma"/>
              </a:rPr>
              <a:t>potential for increasing SS accuracy and PPV. The potential differentiation of self-collection protocols</a:t>
            </a:r>
          </a:p>
          <a:p>
            <a:pPr algn="l"/>
            <a:r>
              <a:rPr lang="en-US" sz="1800" b="0" i="0" u="none" strike="noStrike" baseline="0" dirty="0">
                <a:latin typeface="URWPalladioL-Roma"/>
              </a:rPr>
              <a:t>for vaccinated versus non-vaccinated individuals also represents an open issue. </a:t>
            </a:r>
          </a:p>
          <a:p>
            <a:pPr algn="l"/>
            <a:endParaRPr lang="en-US" dirty="0">
              <a:latin typeface="URWPalladioL-Roma"/>
            </a:endParaRPr>
          </a:p>
          <a:p>
            <a:pPr algn="l"/>
            <a:endParaRPr lang="en-US" sz="1800" b="0" i="0" u="none" strike="noStrike" baseline="0" dirty="0">
              <a:latin typeface="URWPalladioL-Roma"/>
            </a:endParaRPr>
          </a:p>
          <a:p>
            <a:pPr algn="l"/>
            <a:r>
              <a:rPr lang="en-US" sz="1800" b="0" i="0" u="none" strike="noStrike" baseline="0" dirty="0">
                <a:latin typeface="URWPalladioL-Roma"/>
              </a:rPr>
              <a:t>In conclusion, </a:t>
            </a:r>
          </a:p>
          <a:p>
            <a:pPr algn="l"/>
            <a:r>
              <a:rPr lang="en-US" sz="1800" b="0" i="0" u="none" strike="noStrike" baseline="0" dirty="0">
                <a:latin typeface="URWPalladioL-Roma"/>
              </a:rPr>
              <a:t>HPV</a:t>
            </a:r>
            <a:r>
              <a:rPr lang="el-GR" sz="1800" b="0" i="0" u="none" strike="noStrike" baseline="0" dirty="0">
                <a:latin typeface="URWPalladioL-Roma"/>
              </a:rPr>
              <a:t> </a:t>
            </a:r>
            <a:r>
              <a:rPr lang="en-US" sz="1800" b="0" i="0" u="none" strike="noStrike" baseline="0" dirty="0">
                <a:latin typeface="URWPalladioL-Roma"/>
              </a:rPr>
              <a:t>based self-collection techniques can effectively address limited uptake alongside other conventional</a:t>
            </a:r>
            <a:r>
              <a:rPr lang="el-GR" sz="1800" b="0" i="0" u="none" strike="noStrike" baseline="0" dirty="0">
                <a:latin typeface="URWPalladioL-Roma"/>
              </a:rPr>
              <a:t> </a:t>
            </a:r>
            <a:r>
              <a:rPr lang="en-US" sz="1800" b="0" i="0" u="none" strike="noStrike" baseline="0" dirty="0">
                <a:latin typeface="URWPalladioL-Roma"/>
              </a:rPr>
              <a:t>cervical screening drawbacks; </a:t>
            </a:r>
            <a:r>
              <a:rPr lang="en-US" sz="1800" b="0" i="0" u="none" strike="noStrike" baseline="0" dirty="0">
                <a:highlight>
                  <a:srgbClr val="FFFF00"/>
                </a:highlight>
                <a:latin typeface="URWPalladioL-Roma"/>
              </a:rPr>
              <a:t>however, assays, logistics and infrastructures need further optimization</a:t>
            </a:r>
          </a:p>
          <a:p>
            <a:pPr algn="l"/>
            <a:r>
              <a:rPr lang="en-US" sz="1800" b="0" i="0" u="none" strike="noStrike" baseline="0" dirty="0">
                <a:highlight>
                  <a:srgbClr val="FFFF00"/>
                </a:highlight>
                <a:latin typeface="URWPalladioL-Roma"/>
              </a:rPr>
              <a:t>to increase the efficacy, effectiveness and cost-effectiveness of SS approaches.</a:t>
            </a:r>
            <a:endParaRPr lang="en-US" dirty="0">
              <a:highlight>
                <a:srgbClr val="FFFF00"/>
              </a:highlight>
            </a:endParaRPr>
          </a:p>
        </p:txBody>
      </p:sp>
    </p:spTree>
    <p:extLst>
      <p:ext uri="{BB962C8B-B14F-4D97-AF65-F5344CB8AC3E}">
        <p14:creationId xmlns:p14="http://schemas.microsoft.com/office/powerpoint/2010/main" val="425481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F043B12-3BC8-4C77-B7A4-31F32205AE57}"/>
              </a:ext>
            </a:extLst>
          </p:cNvPr>
          <p:cNvPicPr>
            <a:picLocks noChangeAspect="1"/>
          </p:cNvPicPr>
          <p:nvPr/>
        </p:nvPicPr>
        <p:blipFill>
          <a:blip r:embed="rId2"/>
          <a:stretch>
            <a:fillRect/>
          </a:stretch>
        </p:blipFill>
        <p:spPr>
          <a:xfrm>
            <a:off x="187799" y="2113613"/>
            <a:ext cx="11589789" cy="3672590"/>
          </a:xfrm>
          <a:prstGeom prst="rect">
            <a:avLst/>
          </a:prstGeom>
        </p:spPr>
      </p:pic>
      <p:sp>
        <p:nvSpPr>
          <p:cNvPr id="3" name="Τίτλος 2">
            <a:extLst>
              <a:ext uri="{FF2B5EF4-FFF2-40B4-BE49-F238E27FC236}">
                <a16:creationId xmlns:a16="http://schemas.microsoft.com/office/drawing/2014/main" id="{5A25EE79-028E-CC67-9079-ADFCF7690F1C}"/>
              </a:ext>
            </a:extLst>
          </p:cNvPr>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pPr algn="ctr"/>
            <a:r>
              <a:rPr lang="en-US" dirty="0"/>
              <a:t>VAGINAL SELF SAMPLING HPV DNA EUROPE 2024</a:t>
            </a:r>
            <a:endParaRPr lang="el-GR" dirty="0"/>
          </a:p>
        </p:txBody>
      </p:sp>
    </p:spTree>
    <p:extLst>
      <p:ext uri="{BB962C8B-B14F-4D97-AF65-F5344CB8AC3E}">
        <p14:creationId xmlns:p14="http://schemas.microsoft.com/office/powerpoint/2010/main" val="171804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CF83-AA38-C464-28F9-C99E732DA4E6}"/>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7F2D6A9A-003D-58EA-BC9A-305FE0B09D34}"/>
              </a:ext>
            </a:extLst>
          </p:cNvPr>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pPr algn="ctr"/>
            <a:r>
              <a:rPr lang="en-US" dirty="0"/>
              <a:t>SELF SAMPLING HPV DNA EUROPE 2024</a:t>
            </a:r>
            <a:endParaRPr lang="el-GR" dirty="0"/>
          </a:p>
        </p:txBody>
      </p:sp>
      <p:pic>
        <p:nvPicPr>
          <p:cNvPr id="4" name="Εικόνα 3">
            <a:extLst>
              <a:ext uri="{FF2B5EF4-FFF2-40B4-BE49-F238E27FC236}">
                <a16:creationId xmlns:a16="http://schemas.microsoft.com/office/drawing/2014/main" id="{037154D7-ABE5-B8F6-1ED9-7DBB12C81902}"/>
              </a:ext>
            </a:extLst>
          </p:cNvPr>
          <p:cNvPicPr>
            <a:picLocks noChangeAspect="1"/>
          </p:cNvPicPr>
          <p:nvPr/>
        </p:nvPicPr>
        <p:blipFill>
          <a:blip r:embed="rId2"/>
          <a:stretch>
            <a:fillRect/>
          </a:stretch>
        </p:blipFill>
        <p:spPr>
          <a:xfrm>
            <a:off x="423575" y="2340365"/>
            <a:ext cx="11138825" cy="3041104"/>
          </a:xfrm>
          <a:prstGeom prst="rect">
            <a:avLst/>
          </a:prstGeom>
        </p:spPr>
      </p:pic>
    </p:spTree>
    <p:extLst>
      <p:ext uri="{BB962C8B-B14F-4D97-AF65-F5344CB8AC3E}">
        <p14:creationId xmlns:p14="http://schemas.microsoft.com/office/powerpoint/2010/main" val="348368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EBFC-C55E-9825-555B-68EB88CD444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3B658A8-AD8A-E3D9-A20B-4DB052357918}"/>
              </a:ext>
            </a:extLst>
          </p:cNvPr>
          <p:cNvPicPr>
            <a:picLocks noChangeAspect="1"/>
          </p:cNvPicPr>
          <p:nvPr/>
        </p:nvPicPr>
        <p:blipFill>
          <a:blip r:embed="rId2"/>
          <a:stretch>
            <a:fillRect/>
          </a:stretch>
        </p:blipFill>
        <p:spPr>
          <a:xfrm>
            <a:off x="757036" y="203979"/>
            <a:ext cx="10813580" cy="2463807"/>
          </a:xfrm>
          <a:prstGeom prst="rect">
            <a:avLst/>
          </a:prstGeom>
        </p:spPr>
      </p:pic>
      <p:pic>
        <p:nvPicPr>
          <p:cNvPr id="6" name="Picture 5">
            <a:extLst>
              <a:ext uri="{FF2B5EF4-FFF2-40B4-BE49-F238E27FC236}">
                <a16:creationId xmlns:a16="http://schemas.microsoft.com/office/drawing/2014/main" id="{5A20B34D-0C0E-FC51-DEBB-C93422540975}"/>
              </a:ext>
            </a:extLst>
          </p:cNvPr>
          <p:cNvPicPr>
            <a:picLocks noChangeAspect="1"/>
          </p:cNvPicPr>
          <p:nvPr/>
        </p:nvPicPr>
        <p:blipFill>
          <a:blip r:embed="rId3"/>
          <a:stretch>
            <a:fillRect/>
          </a:stretch>
        </p:blipFill>
        <p:spPr>
          <a:xfrm>
            <a:off x="148332" y="3428999"/>
            <a:ext cx="11849432" cy="1802567"/>
          </a:xfrm>
          <a:prstGeom prst="rect">
            <a:avLst/>
          </a:prstGeom>
        </p:spPr>
      </p:pic>
    </p:spTree>
    <p:extLst>
      <p:ext uri="{BB962C8B-B14F-4D97-AF65-F5344CB8AC3E}">
        <p14:creationId xmlns:p14="http://schemas.microsoft.com/office/powerpoint/2010/main" val="262102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5DB2-BC26-41B2-8678-895ABE45C7AE}"/>
              </a:ext>
            </a:extLst>
          </p:cNvPr>
          <p:cNvSpPr>
            <a:spLocks noGrp="1"/>
          </p:cNvSpPr>
          <p:nvPr>
            <p:ph type="title"/>
          </p:nvPr>
        </p:nvSpPr>
        <p:spPr/>
        <p:txBody>
          <a:bodyPr>
            <a:normAutofit/>
          </a:bodyPr>
          <a:lstStyle/>
          <a:p>
            <a:pPr algn="ctr"/>
            <a:r>
              <a:rPr lang="en-US" sz="3200" b="0" i="0" u="none" strike="noStrike" baseline="0" dirty="0">
                <a:latin typeface="Arial" panose="020B0604020202020204" pitchFamily="34" charset="0"/>
                <a:cs typeface="Arial" panose="020B0604020202020204" pitchFamily="34" charset="0"/>
              </a:rPr>
              <a:t>Which HPV Tests</a:t>
            </a:r>
            <a:r>
              <a:rPr lang="en-US" sz="3200" b="0" i="0" u="none" strike="noStrike" baseline="0" dirty="0">
                <a:latin typeface="URWPalladioL-Ital"/>
              </a:rPr>
              <a:t>?</a:t>
            </a:r>
            <a:endParaRPr lang="en-US" sz="6600" dirty="0"/>
          </a:p>
        </p:txBody>
      </p:sp>
      <p:sp>
        <p:nvSpPr>
          <p:cNvPr id="4" name="TextBox 3">
            <a:extLst>
              <a:ext uri="{FF2B5EF4-FFF2-40B4-BE49-F238E27FC236}">
                <a16:creationId xmlns:a16="http://schemas.microsoft.com/office/drawing/2014/main" id="{74D634B8-C962-FF64-8E73-ED048E575EB3}"/>
              </a:ext>
            </a:extLst>
          </p:cNvPr>
          <p:cNvSpPr txBox="1"/>
          <p:nvPr/>
        </p:nvSpPr>
        <p:spPr>
          <a:xfrm>
            <a:off x="704539" y="2166975"/>
            <a:ext cx="9690084" cy="3108543"/>
          </a:xfrm>
          <a:prstGeom prst="rect">
            <a:avLst/>
          </a:prstGeom>
          <a:noFill/>
        </p:spPr>
        <p:txBody>
          <a:bodyPr wrap="square">
            <a:spAutoFit/>
          </a:bodyPr>
          <a:lstStyle/>
          <a:p>
            <a:pPr algn="just"/>
            <a:r>
              <a:rPr lang="en-US" sz="2800" b="0" i="0" u="none" strike="noStrike" baseline="0" dirty="0">
                <a:solidFill>
                  <a:srgbClr val="000000"/>
                </a:solidFill>
                <a:latin typeface="URWPalladioL-Roma"/>
              </a:rPr>
              <a:t>Currently, </a:t>
            </a:r>
            <a:r>
              <a:rPr lang="en-US" sz="2800" b="0" i="0" u="none" strike="noStrike" baseline="0" dirty="0">
                <a:solidFill>
                  <a:srgbClr val="000000"/>
                </a:solidFill>
                <a:highlight>
                  <a:srgbClr val="FFFF00"/>
                </a:highlight>
                <a:latin typeface="URWPalladioL-Roma"/>
              </a:rPr>
              <a:t>HPV assays based on polymerase chain reaction (PCR) </a:t>
            </a:r>
            <a:r>
              <a:rPr lang="en-US" sz="2800" b="0" i="0" u="none" strike="noStrike" baseline="0" dirty="0">
                <a:solidFill>
                  <a:srgbClr val="000000"/>
                </a:solidFill>
                <a:latin typeface="URWPalladioL-Roma"/>
              </a:rPr>
              <a:t>are mostly implemented</a:t>
            </a:r>
            <a:r>
              <a:rPr lang="el-GR" sz="2800" b="0" i="0" u="none" strike="noStrike" baseline="0" dirty="0">
                <a:solidFill>
                  <a:srgbClr val="000000"/>
                </a:solidFill>
                <a:latin typeface="URWPalladioL-Roma"/>
              </a:rPr>
              <a:t> </a:t>
            </a:r>
            <a:r>
              <a:rPr lang="en-US" sz="2800" b="0" i="0" u="none" strike="noStrike" baseline="0" dirty="0">
                <a:solidFill>
                  <a:srgbClr val="000000"/>
                </a:solidFill>
                <a:latin typeface="URWPalladioL-Roma"/>
              </a:rPr>
              <a:t>in SS; this is predominantly attributed to the lower specificity of signal amplification tests in self-samples. </a:t>
            </a:r>
          </a:p>
          <a:p>
            <a:pPr algn="just"/>
            <a:endParaRPr lang="el-GR" sz="2800" b="0" i="0" u="none" strike="noStrike" baseline="0" dirty="0">
              <a:solidFill>
                <a:srgbClr val="000000"/>
              </a:solidFill>
              <a:latin typeface="URWPalladioL-Roma"/>
            </a:endParaRPr>
          </a:p>
          <a:p>
            <a:pPr algn="just"/>
            <a:r>
              <a:rPr lang="en-US" sz="2800" b="0" i="0" u="none" strike="noStrike" baseline="0" dirty="0">
                <a:solidFill>
                  <a:srgbClr val="000000"/>
                </a:solidFill>
                <a:highlight>
                  <a:srgbClr val="FFFF00"/>
                </a:highlight>
                <a:latin typeface="URWPalladioL-Roma"/>
              </a:rPr>
              <a:t>Based on the suboptimal sensitivity of mRNA assays for detecting</a:t>
            </a:r>
            <a:r>
              <a:rPr lang="el-GR" sz="2800" b="0" i="0" u="none" strike="noStrike" baseline="0" dirty="0">
                <a:solidFill>
                  <a:srgbClr val="000000"/>
                </a:solidFill>
                <a:highlight>
                  <a:srgbClr val="FFFF00"/>
                </a:highlight>
                <a:latin typeface="URWPalladioL-Roma"/>
              </a:rPr>
              <a:t> </a:t>
            </a:r>
            <a:r>
              <a:rPr lang="en-US" sz="2800" b="0" i="0" u="none" strike="noStrike" baseline="0" dirty="0">
                <a:solidFill>
                  <a:srgbClr val="000000"/>
                </a:solidFill>
                <a:highlight>
                  <a:srgbClr val="FFFF00"/>
                </a:highlight>
                <a:latin typeface="URWPalladioL-Roma"/>
              </a:rPr>
              <a:t>underlying CIN2+ in self-collected samples compared with clinician-collected samples,</a:t>
            </a:r>
            <a:r>
              <a:rPr lang="el-GR" sz="2800" b="0" i="0" u="none" strike="noStrike" baseline="0" dirty="0">
                <a:solidFill>
                  <a:srgbClr val="000000"/>
                </a:solidFill>
                <a:highlight>
                  <a:srgbClr val="FFFF00"/>
                </a:highlight>
                <a:latin typeface="URWPalladioL-Roma"/>
              </a:rPr>
              <a:t> </a:t>
            </a:r>
            <a:r>
              <a:rPr lang="en-US" sz="2800" b="0" i="0" u="none" strike="noStrike" baseline="0" dirty="0">
                <a:solidFill>
                  <a:srgbClr val="000000"/>
                </a:solidFill>
                <a:highlight>
                  <a:srgbClr val="FFFF00"/>
                </a:highlight>
                <a:latin typeface="URWPalladioL-Roma"/>
              </a:rPr>
              <a:t>DNA assays are preferred</a:t>
            </a:r>
            <a:endParaRPr lang="en-US" sz="2800" dirty="0">
              <a:highlight>
                <a:srgbClr val="FFFF00"/>
              </a:highlight>
            </a:endParaRPr>
          </a:p>
        </p:txBody>
      </p:sp>
    </p:spTree>
    <p:extLst>
      <p:ext uri="{BB962C8B-B14F-4D97-AF65-F5344CB8AC3E}">
        <p14:creationId xmlns:p14="http://schemas.microsoft.com/office/powerpoint/2010/main" val="164397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33"/>
            <a:ext cx="11811040" cy="1449309"/>
          </a:xfrm>
        </p:spPr>
        <p:txBody>
          <a:bodyPr vert="horz" lIns="121917" tIns="60959" rIns="121917" bIns="60959" rtlCol="0" anchor="ctr">
            <a:normAutofit fontScale="90000"/>
          </a:bodyPr>
          <a:lstStyle/>
          <a:p>
            <a:pPr algn="ctr"/>
            <a:r>
              <a:rPr lang="en-US" sz="2667" b="1" dirty="0">
                <a:solidFill>
                  <a:schemeClr val="accent6">
                    <a:lumMod val="50000"/>
                  </a:schemeClr>
                </a:solidFill>
                <a:effectLst>
                  <a:outerShdw blurRad="38100" dist="38100" dir="2700000" algn="tl">
                    <a:srgbClr val="000000">
                      <a:alpha val="43137"/>
                    </a:srgbClr>
                  </a:outerShdw>
                </a:effectLst>
              </a:rPr>
              <a:t>University Hospital of Larisa</a:t>
            </a:r>
            <a:br>
              <a:rPr lang="en-US" sz="2667" b="1" dirty="0">
                <a:solidFill>
                  <a:schemeClr val="accent6">
                    <a:lumMod val="50000"/>
                  </a:schemeClr>
                </a:solidFill>
                <a:effectLst>
                  <a:outerShdw blurRad="38100" dist="38100" dir="2700000" algn="tl">
                    <a:srgbClr val="000000">
                      <a:alpha val="43137"/>
                    </a:srgbClr>
                  </a:outerShdw>
                </a:effectLst>
              </a:rPr>
            </a:br>
            <a:r>
              <a:rPr lang="el-GR" sz="2667" b="1" dirty="0">
                <a:solidFill>
                  <a:schemeClr val="accent6">
                    <a:lumMod val="50000"/>
                  </a:schemeClr>
                </a:solidFill>
                <a:effectLst>
                  <a:outerShdw blurRad="38100" dist="38100" dir="2700000" algn="tl">
                    <a:srgbClr val="000000">
                      <a:alpha val="43137"/>
                    </a:srgbClr>
                  </a:outerShdw>
                </a:effectLst>
              </a:rPr>
              <a:t>Καλημέρα από τη </a:t>
            </a:r>
            <a:r>
              <a:rPr lang="el-GR" sz="2667" b="1" dirty="0" err="1">
                <a:solidFill>
                  <a:schemeClr val="accent6">
                    <a:lumMod val="50000"/>
                  </a:schemeClr>
                </a:solidFill>
                <a:effectLst>
                  <a:outerShdw blurRad="38100" dist="38100" dir="2700000" algn="tl">
                    <a:srgbClr val="000000">
                      <a:alpha val="43137"/>
                    </a:srgbClr>
                  </a:outerShdw>
                </a:effectLst>
              </a:rPr>
              <a:t>Μαιευτικ</a:t>
            </a:r>
            <a:r>
              <a:rPr lang="en-US" sz="2667" b="1" dirty="0" err="1">
                <a:solidFill>
                  <a:schemeClr val="accent6">
                    <a:lumMod val="50000"/>
                  </a:schemeClr>
                </a:solidFill>
                <a:effectLst>
                  <a:outerShdw blurRad="38100" dist="38100" dir="2700000" algn="tl">
                    <a:srgbClr val="000000">
                      <a:alpha val="43137"/>
                    </a:srgbClr>
                  </a:outerShdw>
                </a:effectLst>
              </a:rPr>
              <a:t>ή</a:t>
            </a:r>
            <a:r>
              <a:rPr lang="el-GR" sz="2667" b="1" dirty="0">
                <a:solidFill>
                  <a:schemeClr val="accent6">
                    <a:lumMod val="50000"/>
                  </a:schemeClr>
                </a:solidFill>
                <a:effectLst>
                  <a:outerShdw blurRad="38100" dist="38100" dir="2700000" algn="tl">
                    <a:srgbClr val="000000">
                      <a:alpha val="43137"/>
                    </a:srgbClr>
                  </a:outerShdw>
                </a:effectLst>
              </a:rPr>
              <a:t> &amp;Γυναικολογική Κλινική </a:t>
            </a:r>
            <a:br>
              <a:rPr lang="el-GR" sz="2667" b="1" dirty="0">
                <a:solidFill>
                  <a:schemeClr val="accent6">
                    <a:lumMod val="50000"/>
                  </a:schemeClr>
                </a:solidFill>
                <a:effectLst>
                  <a:outerShdw blurRad="38100" dist="38100" dir="2700000" algn="tl">
                    <a:srgbClr val="000000">
                      <a:alpha val="43137"/>
                    </a:srgbClr>
                  </a:outerShdw>
                </a:effectLst>
              </a:rPr>
            </a:br>
            <a:r>
              <a:rPr lang="el-GR" sz="2667" b="1" dirty="0">
                <a:solidFill>
                  <a:schemeClr val="accent6">
                    <a:lumMod val="50000"/>
                  </a:schemeClr>
                </a:solidFill>
                <a:effectLst>
                  <a:outerShdw blurRad="38100" dist="38100" dir="2700000" algn="tl">
                    <a:srgbClr val="000000">
                      <a:alpha val="43137"/>
                    </a:srgbClr>
                  </a:outerShdw>
                </a:effectLst>
              </a:rPr>
              <a:t>  στο Πανεπιστημιακό Νοσοκομείο Λάρισας</a:t>
            </a:r>
            <a:br>
              <a:rPr lang="en-US" sz="2667" dirty="0">
                <a:solidFill>
                  <a:schemeClr val="accent6">
                    <a:lumMod val="50000"/>
                  </a:schemeClr>
                </a:solidFill>
                <a:effectLst>
                  <a:outerShdw blurRad="38100" dist="38100" dir="2700000" algn="tl">
                    <a:srgbClr val="000000">
                      <a:alpha val="43137"/>
                    </a:srgbClr>
                  </a:outerShdw>
                </a:effectLst>
              </a:rPr>
            </a:br>
            <a:endParaRPr lang="el-GR" sz="2667" dirty="0">
              <a:solidFill>
                <a:schemeClr val="accent6">
                  <a:lumMod val="50000"/>
                </a:schemeClr>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762000" y="3723281"/>
            <a:ext cx="10058400" cy="681115"/>
          </a:xfrm>
        </p:spPr>
        <p:txBody>
          <a:bodyPr vert="horz" lIns="121917" tIns="60959" rIns="121917" bIns="60959" rtlCol="0">
            <a:normAutofit/>
          </a:bodyPr>
          <a:lstStyle/>
          <a:p>
            <a:pPr marL="0" indent="0" algn="ctr">
              <a:buNone/>
            </a:pPr>
            <a:r>
              <a:rPr lang="en-US" sz="4000" dirty="0"/>
              <a:t>University of Thessaly</a:t>
            </a:r>
            <a:endParaRPr lang="el-GR" sz="4000" dirty="0"/>
          </a:p>
        </p:txBody>
      </p:sp>
      <p:pic>
        <p:nvPicPr>
          <p:cNvPr id="4" name="Picture 2"/>
          <p:cNvPicPr>
            <a:picLocks noChangeAspect="1" noChangeArrowheads="1"/>
          </p:cNvPicPr>
          <p:nvPr/>
        </p:nvPicPr>
        <p:blipFill>
          <a:blip r:embed="rId2" cstate="print"/>
          <a:srcRect/>
          <a:stretch>
            <a:fillRect/>
          </a:stretch>
        </p:blipFill>
        <p:spPr bwMode="auto">
          <a:xfrm>
            <a:off x="190480" y="932723"/>
            <a:ext cx="12001520" cy="2985743"/>
          </a:xfrm>
          <a:prstGeom prst="rect">
            <a:avLst/>
          </a:prstGeom>
          <a:ln>
            <a:noFill/>
          </a:ln>
          <a:effectLst>
            <a:softEdge rad="112500"/>
          </a:effectLst>
        </p:spPr>
      </p:pic>
      <p:pic>
        <p:nvPicPr>
          <p:cNvPr id="5" name="Picture 3"/>
          <p:cNvPicPr>
            <a:picLocks noChangeAspect="1" noChangeArrowheads="1"/>
          </p:cNvPicPr>
          <p:nvPr/>
        </p:nvPicPr>
        <p:blipFill>
          <a:blip r:embed="rId3" cstate="print"/>
          <a:srcRect/>
          <a:stretch>
            <a:fillRect/>
          </a:stretch>
        </p:blipFill>
        <p:spPr bwMode="auto">
          <a:xfrm>
            <a:off x="335361" y="4280386"/>
            <a:ext cx="5764060" cy="2577615"/>
          </a:xfrm>
          <a:prstGeom prst="rect">
            <a:avLst/>
          </a:prstGeom>
          <a:ln>
            <a:noFill/>
          </a:ln>
          <a:effectLst>
            <a:softEdge rad="112500"/>
          </a:effectLst>
        </p:spPr>
      </p:pic>
      <p:sp>
        <p:nvSpPr>
          <p:cNvPr id="6" name="TextBox 5">
            <a:extLst>
              <a:ext uri="{FF2B5EF4-FFF2-40B4-BE49-F238E27FC236}">
                <a16:creationId xmlns:a16="http://schemas.microsoft.com/office/drawing/2014/main" id="{65690A98-0044-A08D-35A6-8C5BAFA23561}"/>
              </a:ext>
            </a:extLst>
          </p:cNvPr>
          <p:cNvSpPr txBox="1"/>
          <p:nvPr/>
        </p:nvSpPr>
        <p:spPr>
          <a:xfrm>
            <a:off x="6192011" y="4581129"/>
            <a:ext cx="5807968" cy="2015936"/>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spcBef>
                <a:spcPts val="300"/>
              </a:spcBef>
              <a:buClr>
                <a:srgbClr val="A04DA3"/>
              </a:buClr>
              <a:defRPr/>
            </a:pPr>
            <a:r>
              <a:rPr lang="el-GR" sz="4000" dirty="0">
                <a:ln w="18415" cmpd="sng">
                  <a:solidFill>
                    <a:srgbClr val="FFFFFF"/>
                  </a:solidFill>
                  <a:prstDash val="solid"/>
                </a:ln>
                <a:solidFill>
                  <a:srgbClr val="FF0000"/>
                </a:solidFill>
                <a:effectLst>
                  <a:outerShdw blurRad="63500" dir="3600000" algn="tl" rotWithShape="0">
                    <a:srgbClr val="000000">
                      <a:alpha val="70000"/>
                    </a:srgbClr>
                  </a:outerShdw>
                </a:effectLst>
                <a:cs typeface="Arial" charset="0"/>
              </a:rPr>
              <a:t>Ευρωπαϊκή Πιστοποίηση</a:t>
            </a:r>
          </a:p>
          <a:p>
            <a:pPr algn="ctr">
              <a:spcBef>
                <a:spcPts val="300"/>
              </a:spcBef>
              <a:buClr>
                <a:srgbClr val="A04DA3"/>
              </a:buClr>
              <a:defRPr/>
            </a:pPr>
            <a:r>
              <a:rPr lang="en-US" sz="4000" dirty="0">
                <a:ln w="18415" cmpd="sng">
                  <a:solidFill>
                    <a:srgbClr val="FFFFFF"/>
                  </a:solidFill>
                  <a:prstDash val="solid"/>
                </a:ln>
                <a:solidFill>
                  <a:srgbClr val="FF0000"/>
                </a:solidFill>
                <a:effectLst>
                  <a:outerShdw blurRad="63500" dir="3600000" algn="tl" rotWithShape="0">
                    <a:srgbClr val="000000">
                      <a:alpha val="70000"/>
                    </a:srgbClr>
                  </a:outerShdw>
                </a:effectLst>
                <a:cs typeface="Arial" charset="0"/>
              </a:rPr>
              <a:t>EBCOG ACCREDITED</a:t>
            </a:r>
          </a:p>
          <a:p>
            <a:pPr algn="ctr">
              <a:spcBef>
                <a:spcPts val="300"/>
              </a:spcBef>
              <a:buClr>
                <a:srgbClr val="A04DA3"/>
              </a:buClr>
              <a:defRPr/>
            </a:pPr>
            <a:r>
              <a:rPr lang="en-US" sz="4000" dirty="0">
                <a:ln w="18415" cmpd="sng">
                  <a:solidFill>
                    <a:srgbClr val="FFFFFF"/>
                  </a:solidFill>
                  <a:prstDash val="solid"/>
                </a:ln>
                <a:solidFill>
                  <a:srgbClr val="FF0000"/>
                </a:solidFill>
                <a:effectLst>
                  <a:outerShdw blurRad="63500" dir="3600000" algn="tl" rotWithShape="0">
                    <a:srgbClr val="000000">
                      <a:alpha val="70000"/>
                    </a:srgbClr>
                  </a:outerShdw>
                </a:effectLst>
                <a:cs typeface="Arial" charset="0"/>
              </a:rPr>
              <a:t>2009-</a:t>
            </a:r>
            <a:r>
              <a:rPr lang="el-GR" sz="4000" dirty="0">
                <a:ln w="18415" cmpd="sng">
                  <a:solidFill>
                    <a:srgbClr val="FFFFFF"/>
                  </a:solidFill>
                  <a:prstDash val="solid"/>
                </a:ln>
                <a:solidFill>
                  <a:srgbClr val="FF0000"/>
                </a:solidFill>
                <a:effectLst>
                  <a:outerShdw blurRad="63500" dir="3600000" algn="tl" rotWithShape="0">
                    <a:srgbClr val="000000">
                      <a:alpha val="70000"/>
                    </a:srgbClr>
                  </a:outerShdw>
                </a:effectLst>
                <a:cs typeface="Arial" charset="0"/>
              </a:rPr>
              <a:t>2027</a:t>
            </a:r>
            <a:endParaRPr lang="en-US" sz="4000" dirty="0">
              <a:ln w="18415" cmpd="sng">
                <a:solidFill>
                  <a:srgbClr val="FFFFFF"/>
                </a:solidFill>
                <a:prstDash val="solid"/>
              </a:ln>
              <a:solidFill>
                <a:srgbClr val="FF0000"/>
              </a:solidFill>
              <a:effectLst>
                <a:outerShdw blurRad="63500" dir="3600000" algn="tl" rotWithShape="0">
                  <a:srgbClr val="000000">
                    <a:alpha val="70000"/>
                  </a:srgbClr>
                </a:outerShdw>
              </a:effectLst>
              <a:cs typeface="Arial" charset="0"/>
            </a:endParaRPr>
          </a:p>
        </p:txBody>
      </p:sp>
    </p:spTree>
    <p:extLst>
      <p:ext uri="{BB962C8B-B14F-4D97-AF65-F5344CB8AC3E}">
        <p14:creationId xmlns:p14="http://schemas.microsoft.com/office/powerpoint/2010/main" val="309547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5648D3-0521-1788-B06C-CFD0D9557C20}"/>
              </a:ext>
            </a:extLst>
          </p:cNvPr>
          <p:cNvSpPr>
            <a:spLocks noGrp="1"/>
          </p:cNvSpPr>
          <p:nvPr>
            <p:ph type="title"/>
          </p:nvPr>
        </p:nvSpPr>
        <p:spPr>
          <a:xfrm>
            <a:off x="329783" y="365125"/>
            <a:ext cx="11617377" cy="1325563"/>
          </a:xfrm>
        </p:spPr>
        <p:txBody>
          <a:bodyPr/>
          <a:lstStyle/>
          <a:p>
            <a:r>
              <a:rPr lang="en-US" dirty="0"/>
              <a:t>Preheating step may improve m RNA tests performance. More studies needed !!</a:t>
            </a:r>
            <a:endParaRPr lang="el-GR" dirty="0"/>
          </a:p>
        </p:txBody>
      </p:sp>
      <p:sp>
        <p:nvSpPr>
          <p:cNvPr id="4" name="TextBox 3">
            <a:extLst>
              <a:ext uri="{FF2B5EF4-FFF2-40B4-BE49-F238E27FC236}">
                <a16:creationId xmlns:a16="http://schemas.microsoft.com/office/drawing/2014/main" id="{70732428-5E99-FA17-7A5F-32CFBB649EB5}"/>
              </a:ext>
            </a:extLst>
          </p:cNvPr>
          <p:cNvSpPr txBox="1"/>
          <p:nvPr/>
        </p:nvSpPr>
        <p:spPr>
          <a:xfrm>
            <a:off x="659567" y="2113613"/>
            <a:ext cx="10807908" cy="4401205"/>
          </a:xfrm>
          <a:prstGeom prst="rect">
            <a:avLst/>
          </a:prstGeom>
          <a:noFill/>
        </p:spPr>
        <p:txBody>
          <a:bodyPr wrap="square">
            <a:spAutoFit/>
          </a:bodyPr>
          <a:lstStyle/>
          <a:p>
            <a:r>
              <a:rPr lang="en-US" sz="2800" dirty="0">
                <a:latin typeface="Calibri" panose="020F0502020204030204" pitchFamily="34" charset="0"/>
              </a:rPr>
              <a:t>Comment on </a:t>
            </a:r>
            <a:r>
              <a:rPr lang="en-US" sz="2800" dirty="0" err="1">
                <a:latin typeface="Calibri" panose="020F0502020204030204" pitchFamily="34" charset="0"/>
              </a:rPr>
              <a:t>Arbyns</a:t>
            </a:r>
            <a:r>
              <a:rPr lang="en-US" sz="2800" dirty="0">
                <a:latin typeface="Calibri" panose="020F0502020204030204" pitchFamily="34" charset="0"/>
              </a:rPr>
              <a:t> publication</a:t>
            </a:r>
          </a:p>
          <a:p>
            <a:endParaRPr lang="en-US" sz="2800" dirty="0">
              <a:latin typeface="Calibri" panose="020F0502020204030204" pitchFamily="34" charset="0"/>
            </a:endParaRPr>
          </a:p>
          <a:p>
            <a:r>
              <a:rPr lang="en-US" sz="2800" dirty="0">
                <a:latin typeface="Calibri" panose="020F0502020204030204" pitchFamily="34" charset="0"/>
              </a:rPr>
              <a:t>T</a:t>
            </a:r>
            <a:r>
              <a:rPr lang="en-US" sz="2800" dirty="0">
                <a:effectLst/>
                <a:latin typeface="Calibri" panose="020F0502020204030204" pitchFamily="34" charset="0"/>
              </a:rPr>
              <a:t>he age of the studies may have influenced this observation; </a:t>
            </a:r>
          </a:p>
          <a:p>
            <a:r>
              <a:rPr lang="en-US" sz="2800" dirty="0">
                <a:effectLst/>
                <a:latin typeface="Calibri" panose="020F0502020204030204" pitchFamily="34" charset="0"/>
              </a:rPr>
              <a:t>technology evolves as does pre-analytical processing all of which can confer benefits to technical and clinical performance. </a:t>
            </a:r>
          </a:p>
          <a:p>
            <a:endParaRPr lang="en-US" sz="2800" dirty="0">
              <a:effectLst/>
              <a:latin typeface="Calibri" panose="020F0502020204030204" pitchFamily="34" charset="0"/>
            </a:endParaRPr>
          </a:p>
          <a:p>
            <a:r>
              <a:rPr lang="en-US" sz="2800" dirty="0">
                <a:effectLst/>
                <a:latin typeface="Calibri" panose="020F0502020204030204" pitchFamily="34" charset="0"/>
              </a:rPr>
              <a:t>The pre-analytical approach followed </a:t>
            </a:r>
            <a:r>
              <a:rPr lang="en-US" sz="2800" dirty="0">
                <a:latin typeface="Calibri" panose="020F0502020204030204" pitchFamily="34" charset="0"/>
              </a:rPr>
              <a:t>in the </a:t>
            </a:r>
            <a:r>
              <a:rPr lang="en-US" sz="2800" dirty="0" err="1">
                <a:latin typeface="Calibri" panose="020F0502020204030204" pitchFamily="34" charset="0"/>
              </a:rPr>
              <a:t>scotish</a:t>
            </a:r>
            <a:r>
              <a:rPr lang="en-US" sz="2800" dirty="0">
                <a:latin typeface="Calibri" panose="020F0502020204030204" pitchFamily="34" charset="0"/>
              </a:rPr>
              <a:t> study </a:t>
            </a:r>
            <a:r>
              <a:rPr lang="en-US" sz="2800" dirty="0">
                <a:effectLst/>
                <a:latin typeface="Calibri" panose="020F0502020204030204" pitchFamily="34" charset="0"/>
              </a:rPr>
              <a:t>was based on that reported by Borgfeldt et al , which included a heating step and which was applied in a recent study of self sampling in the Finnish population . </a:t>
            </a:r>
            <a:endParaRPr lang="en-US" sz="2800" dirty="0"/>
          </a:p>
          <a:p>
            <a:r>
              <a:rPr lang="en-US" sz="2800" dirty="0">
                <a:effectLst/>
                <a:latin typeface="Calibri" panose="020F0502020204030204" pitchFamily="34" charset="0"/>
              </a:rPr>
              <a:t> </a:t>
            </a:r>
            <a:endParaRPr lang="en-US" sz="2800" dirty="0"/>
          </a:p>
        </p:txBody>
      </p:sp>
    </p:spTree>
    <p:extLst>
      <p:ext uri="{BB962C8B-B14F-4D97-AF65-F5344CB8AC3E}">
        <p14:creationId xmlns:p14="http://schemas.microsoft.com/office/powerpoint/2010/main" val="3930914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7D0867-AEBF-1D87-BF5E-C274C34A6BE4}"/>
              </a:ext>
            </a:extLst>
          </p:cNvPr>
          <p:cNvPicPr>
            <a:picLocks noChangeAspect="1"/>
          </p:cNvPicPr>
          <p:nvPr/>
        </p:nvPicPr>
        <p:blipFill>
          <a:blip r:embed="rId2"/>
          <a:stretch>
            <a:fillRect/>
          </a:stretch>
        </p:blipFill>
        <p:spPr>
          <a:xfrm>
            <a:off x="2729453" y="0"/>
            <a:ext cx="6480535" cy="1736656"/>
          </a:xfrm>
          <a:prstGeom prst="rect">
            <a:avLst/>
          </a:prstGeom>
        </p:spPr>
      </p:pic>
      <p:pic>
        <p:nvPicPr>
          <p:cNvPr id="6" name="Picture 5">
            <a:extLst>
              <a:ext uri="{FF2B5EF4-FFF2-40B4-BE49-F238E27FC236}">
                <a16:creationId xmlns:a16="http://schemas.microsoft.com/office/drawing/2014/main" id="{198041A0-2E29-99DD-F716-E08611740344}"/>
              </a:ext>
            </a:extLst>
          </p:cNvPr>
          <p:cNvPicPr>
            <a:picLocks noChangeAspect="1"/>
          </p:cNvPicPr>
          <p:nvPr/>
        </p:nvPicPr>
        <p:blipFill>
          <a:blip r:embed="rId3"/>
          <a:stretch>
            <a:fillRect/>
          </a:stretch>
        </p:blipFill>
        <p:spPr>
          <a:xfrm>
            <a:off x="3110845" y="1929015"/>
            <a:ext cx="5514680" cy="3152559"/>
          </a:xfrm>
          <a:prstGeom prst="rect">
            <a:avLst/>
          </a:prstGeom>
        </p:spPr>
      </p:pic>
      <p:sp>
        <p:nvSpPr>
          <p:cNvPr id="10" name="TextBox 9">
            <a:extLst>
              <a:ext uri="{FF2B5EF4-FFF2-40B4-BE49-F238E27FC236}">
                <a16:creationId xmlns:a16="http://schemas.microsoft.com/office/drawing/2014/main" id="{6482C411-1FA6-FC89-C458-5F55DC843FD9}"/>
              </a:ext>
            </a:extLst>
          </p:cNvPr>
          <p:cNvSpPr txBox="1"/>
          <p:nvPr/>
        </p:nvSpPr>
        <p:spPr>
          <a:xfrm>
            <a:off x="1309931" y="5273934"/>
            <a:ext cx="9757137" cy="1015663"/>
          </a:xfrm>
          <a:prstGeom prst="rect">
            <a:avLst/>
          </a:prstGeom>
          <a:noFill/>
        </p:spPr>
        <p:txBody>
          <a:bodyPr wrap="square">
            <a:spAutoFit/>
          </a:bodyPr>
          <a:lstStyle/>
          <a:p>
            <a:pPr algn="just"/>
            <a:r>
              <a:rPr lang="en-US" sz="2000" dirty="0"/>
              <a:t>The new tests—</a:t>
            </a:r>
            <a:r>
              <a:rPr lang="en-US" sz="2000" dirty="0" err="1">
                <a:highlight>
                  <a:srgbClr val="FFFF00"/>
                </a:highlight>
              </a:rPr>
              <a:t>cobas</a:t>
            </a:r>
            <a:r>
              <a:rPr lang="en-US" sz="2000" dirty="0">
                <a:highlight>
                  <a:srgbClr val="FFFF00"/>
                </a:highlight>
              </a:rPr>
              <a:t> HPV, made by biotechnology company Roche, and </a:t>
            </a:r>
            <a:r>
              <a:rPr lang="en-US" sz="2000" dirty="0" err="1">
                <a:highlight>
                  <a:srgbClr val="FFFF00"/>
                </a:highlight>
              </a:rPr>
              <a:t>Onclarity</a:t>
            </a:r>
            <a:r>
              <a:rPr lang="en-US" sz="2000" dirty="0">
                <a:highlight>
                  <a:srgbClr val="FFFF00"/>
                </a:highlight>
              </a:rPr>
              <a:t> HPV </a:t>
            </a:r>
            <a:r>
              <a:rPr lang="en-US" sz="2000" dirty="0"/>
              <a:t>from medical technology firm BD—were approved by the FDA on May 14. But these tests could be available in healthcare providers’ offices as early as this fall</a:t>
            </a:r>
          </a:p>
        </p:txBody>
      </p:sp>
    </p:spTree>
    <p:extLst>
      <p:ext uri="{BB962C8B-B14F-4D97-AF65-F5344CB8AC3E}">
        <p14:creationId xmlns:p14="http://schemas.microsoft.com/office/powerpoint/2010/main" val="3012865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10878" y="319890"/>
            <a:ext cx="8770243" cy="523220"/>
          </a:xfrm>
          <a:prstGeom prst="rect">
            <a:avLst/>
          </a:prstGeom>
          <a:solidFill>
            <a:srgbClr val="038EED"/>
          </a:solidFill>
          <a:ln w="15875">
            <a:solidFill>
              <a:schemeClr val="tx1"/>
            </a:solidFill>
          </a:ln>
        </p:spPr>
        <p:txBody>
          <a:bodyPr wrap="square" rtlCol="0">
            <a:spAutoFit/>
          </a:bodyPr>
          <a:lstStyle/>
          <a:p>
            <a:r>
              <a:rPr lang="en-US" sz="2800" b="1" dirty="0">
                <a:solidFill>
                  <a:schemeClr val="bg1"/>
                </a:solidFill>
                <a:latin typeface="Candara" pitchFamily="34" charset="0"/>
              </a:rPr>
              <a:t>VAGINAL SELF SAMPLING PRIMARY SCREENING Vaginal </a:t>
            </a:r>
            <a:endParaRPr lang="el-GR" sz="2800" b="1" dirty="0">
              <a:solidFill>
                <a:schemeClr val="bg1"/>
              </a:solidFill>
              <a:latin typeface="Candara" pitchFamily="34" charset="0"/>
            </a:endParaRPr>
          </a:p>
        </p:txBody>
      </p:sp>
      <p:sp>
        <p:nvSpPr>
          <p:cNvPr id="5" name="4 - TextBox"/>
          <p:cNvSpPr txBox="1"/>
          <p:nvPr/>
        </p:nvSpPr>
        <p:spPr>
          <a:xfrm>
            <a:off x="560367" y="843110"/>
            <a:ext cx="10568066" cy="4896084"/>
          </a:xfrm>
          <a:prstGeom prst="rect">
            <a:avLst/>
          </a:prstGeom>
          <a:noFill/>
        </p:spPr>
        <p:txBody>
          <a:bodyPr wrap="square" rtlCol="0">
            <a:spAutoFit/>
          </a:bodyPr>
          <a:lstStyle/>
          <a:p>
            <a:pPr>
              <a:lnSpc>
                <a:spcPct val="150000"/>
              </a:lnSpc>
            </a:pPr>
            <a:r>
              <a:rPr lang="en-US" sz="2800" b="1" dirty="0">
                <a:highlight>
                  <a:srgbClr val="FFFF00"/>
                </a:highlight>
                <a:latin typeface="Candara" pitchFamily="34" charset="0"/>
              </a:rPr>
              <a:t>PCR – based assays</a:t>
            </a:r>
            <a:r>
              <a:rPr lang="el-GR" sz="2800" b="1" dirty="0">
                <a:highlight>
                  <a:srgbClr val="FFFF00"/>
                </a:highlight>
                <a:latin typeface="Candara" pitchFamily="34" charset="0"/>
              </a:rPr>
              <a:t> για ανίχνευση </a:t>
            </a:r>
            <a:r>
              <a:rPr lang="en-US" sz="2800" b="1" dirty="0" err="1">
                <a:highlight>
                  <a:srgbClr val="FFFF00"/>
                </a:highlight>
                <a:latin typeface="Candara" pitchFamily="34" charset="0"/>
              </a:rPr>
              <a:t>hrHPV</a:t>
            </a:r>
            <a:r>
              <a:rPr lang="en-US" sz="2800" b="1" dirty="0">
                <a:highlight>
                  <a:srgbClr val="FFFF00"/>
                </a:highlight>
                <a:latin typeface="Candara" pitchFamily="34" charset="0"/>
              </a:rPr>
              <a:t> DNA </a:t>
            </a:r>
            <a:r>
              <a:rPr lang="el-GR" sz="2800" b="1" dirty="0">
                <a:highlight>
                  <a:srgbClr val="FFFF00"/>
                </a:highlight>
                <a:latin typeface="Candara" pitchFamily="34" charset="0"/>
              </a:rPr>
              <a:t>λόγω μειωμένης ειδικότητας των </a:t>
            </a:r>
            <a:r>
              <a:rPr lang="en-US" sz="2800" b="1" dirty="0">
                <a:highlight>
                  <a:srgbClr val="FFFF00"/>
                </a:highlight>
                <a:latin typeface="Candara" pitchFamily="34" charset="0"/>
              </a:rPr>
              <a:t>signal amplification tests </a:t>
            </a:r>
            <a:r>
              <a:rPr lang="en-US" sz="2800" b="1" i="1" dirty="0">
                <a:latin typeface="Candara" pitchFamily="34" charset="0"/>
              </a:rPr>
              <a:t>(</a:t>
            </a:r>
            <a:r>
              <a:rPr lang="el-GR" sz="2800" b="1" i="1" dirty="0">
                <a:latin typeface="Candara" pitchFamily="34" charset="0"/>
              </a:rPr>
              <a:t>π.χ. </a:t>
            </a:r>
            <a:r>
              <a:rPr lang="en-US" sz="2800" b="1" i="1" dirty="0">
                <a:latin typeface="Candara" pitchFamily="34" charset="0"/>
              </a:rPr>
              <a:t>HC2)</a:t>
            </a:r>
          </a:p>
          <a:p>
            <a:pPr>
              <a:lnSpc>
                <a:spcPct val="150000"/>
              </a:lnSpc>
            </a:pPr>
            <a:endParaRPr lang="en-US" sz="700" b="1" dirty="0">
              <a:latin typeface="Candara" pitchFamily="34" charset="0"/>
            </a:endParaRPr>
          </a:p>
          <a:p>
            <a:pPr>
              <a:lnSpc>
                <a:spcPct val="150000"/>
              </a:lnSpc>
            </a:pPr>
            <a:r>
              <a:rPr lang="en-US" sz="2800" b="1" dirty="0">
                <a:latin typeface="Candara" pitchFamily="34" charset="0"/>
              </a:rPr>
              <a:t>May</a:t>
            </a:r>
            <a:r>
              <a:rPr lang="el-GR" sz="2800" b="1" dirty="0">
                <a:latin typeface="Candara" pitchFamily="34" charset="0"/>
              </a:rPr>
              <a:t> 2024, </a:t>
            </a:r>
            <a:r>
              <a:rPr lang="en-US" sz="2800" b="1" dirty="0">
                <a:latin typeface="Candara" pitchFamily="34" charset="0"/>
              </a:rPr>
              <a:t>FDA approved for self sampling </a:t>
            </a:r>
          </a:p>
          <a:p>
            <a:pPr>
              <a:lnSpc>
                <a:spcPct val="150000"/>
              </a:lnSpc>
              <a:buFont typeface="Arial" pitchFamily="34" charset="0"/>
              <a:buChar char="•"/>
            </a:pPr>
            <a:r>
              <a:rPr lang="en-US" sz="3200" b="1" dirty="0" err="1">
                <a:solidFill>
                  <a:schemeClr val="bg1"/>
                </a:solidFill>
                <a:highlight>
                  <a:srgbClr val="008000"/>
                </a:highlight>
                <a:latin typeface="Candara" pitchFamily="34" charset="0"/>
              </a:rPr>
              <a:t>Onclarity</a:t>
            </a:r>
            <a:r>
              <a:rPr lang="en-US" sz="3200" b="1" dirty="0">
                <a:solidFill>
                  <a:schemeClr val="bg1"/>
                </a:solidFill>
                <a:highlight>
                  <a:srgbClr val="008000"/>
                </a:highlight>
                <a:latin typeface="Candara" pitchFamily="34" charset="0"/>
              </a:rPr>
              <a:t> HPV </a:t>
            </a:r>
            <a:r>
              <a:rPr lang="en-US" sz="3200" b="1" i="1" dirty="0">
                <a:solidFill>
                  <a:schemeClr val="bg1"/>
                </a:solidFill>
                <a:highlight>
                  <a:srgbClr val="008000"/>
                </a:highlight>
                <a:latin typeface="Candara" pitchFamily="34" charset="0"/>
              </a:rPr>
              <a:t>(Becton Dickinson-BD</a:t>
            </a:r>
            <a:r>
              <a:rPr lang="en-US" sz="3200" b="1" i="1" dirty="0">
                <a:highlight>
                  <a:srgbClr val="008000"/>
                </a:highlight>
                <a:latin typeface="Candara" pitchFamily="34" charset="0"/>
              </a:rPr>
              <a:t>)</a:t>
            </a:r>
            <a:r>
              <a:rPr lang="en-US" sz="3200" b="1" dirty="0">
                <a:highlight>
                  <a:srgbClr val="008000"/>
                </a:highlight>
                <a:latin typeface="Candara" pitchFamily="34" charset="0"/>
              </a:rPr>
              <a:t> </a:t>
            </a:r>
          </a:p>
          <a:p>
            <a:pPr>
              <a:lnSpc>
                <a:spcPct val="150000"/>
              </a:lnSpc>
              <a:buFont typeface="Arial" pitchFamily="34" charset="0"/>
              <a:buChar char="•"/>
            </a:pPr>
            <a:r>
              <a:rPr lang="en-US" sz="3200" b="1" dirty="0">
                <a:solidFill>
                  <a:schemeClr val="bg1"/>
                </a:solidFill>
                <a:highlight>
                  <a:srgbClr val="008000"/>
                </a:highlight>
                <a:latin typeface="Candara" pitchFamily="34" charset="0"/>
              </a:rPr>
              <a:t>Cobas HPV</a:t>
            </a:r>
            <a:r>
              <a:rPr lang="el-GR" sz="3200" b="1" dirty="0">
                <a:solidFill>
                  <a:schemeClr val="bg1"/>
                </a:solidFill>
                <a:highlight>
                  <a:srgbClr val="008000"/>
                </a:highlight>
                <a:latin typeface="Candara" pitchFamily="34" charset="0"/>
              </a:rPr>
              <a:t> </a:t>
            </a:r>
            <a:r>
              <a:rPr lang="el-GR" sz="3200" b="1" i="1" dirty="0">
                <a:solidFill>
                  <a:schemeClr val="bg1"/>
                </a:solidFill>
                <a:highlight>
                  <a:srgbClr val="008000"/>
                </a:highlight>
                <a:latin typeface="Candara" pitchFamily="34" charset="0"/>
              </a:rPr>
              <a:t>(</a:t>
            </a:r>
            <a:r>
              <a:rPr lang="en-US" sz="3200" b="1" i="1" dirty="0">
                <a:solidFill>
                  <a:schemeClr val="bg1"/>
                </a:solidFill>
                <a:highlight>
                  <a:srgbClr val="008000"/>
                </a:highlight>
                <a:latin typeface="Candara" pitchFamily="34" charset="0"/>
              </a:rPr>
              <a:t>Roche Molecular Systems</a:t>
            </a:r>
            <a:r>
              <a:rPr lang="el-GR" sz="3200" b="1" i="1" dirty="0">
                <a:solidFill>
                  <a:schemeClr val="bg1"/>
                </a:solidFill>
                <a:highlight>
                  <a:srgbClr val="008000"/>
                </a:highlight>
                <a:latin typeface="Candara" pitchFamily="34" charset="0"/>
              </a:rPr>
              <a:t>)</a:t>
            </a:r>
            <a:r>
              <a:rPr lang="el-GR" sz="3200" b="1" dirty="0">
                <a:solidFill>
                  <a:schemeClr val="bg1"/>
                </a:solidFill>
                <a:highlight>
                  <a:srgbClr val="008000"/>
                </a:highlight>
                <a:latin typeface="Candara" pitchFamily="34" charset="0"/>
              </a:rPr>
              <a:t> </a:t>
            </a:r>
            <a:r>
              <a:rPr lang="en-US" sz="3200" b="1" dirty="0">
                <a:solidFill>
                  <a:schemeClr val="bg1"/>
                </a:solidFill>
                <a:highlight>
                  <a:srgbClr val="008000"/>
                </a:highlight>
                <a:latin typeface="Candara" pitchFamily="34" charset="0"/>
              </a:rPr>
              <a:t>d </a:t>
            </a:r>
            <a:endParaRPr lang="en-US" sz="2800" b="1" dirty="0">
              <a:latin typeface="Candara" pitchFamily="34" charset="0"/>
            </a:endParaRPr>
          </a:p>
          <a:p>
            <a:pPr>
              <a:lnSpc>
                <a:spcPct val="150000"/>
              </a:lnSpc>
              <a:buFont typeface="Arial" pitchFamily="34" charset="0"/>
              <a:buChar char="•"/>
            </a:pPr>
            <a:r>
              <a:rPr lang="en-US" sz="2800" b="1" dirty="0">
                <a:latin typeface="Candara" pitchFamily="34" charset="0"/>
              </a:rPr>
              <a:t>Reported Sensitivity -</a:t>
            </a:r>
            <a:r>
              <a:rPr lang="el-GR" sz="2800" b="1" dirty="0">
                <a:latin typeface="Candara" pitchFamily="34" charset="0"/>
              </a:rPr>
              <a:t>ευαισθησίας </a:t>
            </a:r>
            <a:r>
              <a:rPr lang="en-US" sz="2800" b="1" dirty="0">
                <a:latin typeface="Candara" pitchFamily="34" charset="0"/>
              </a:rPr>
              <a:t>(51%-95.2%) </a:t>
            </a:r>
            <a:r>
              <a:rPr lang="el-GR" sz="2800" b="1" dirty="0">
                <a:latin typeface="Candara" pitchFamily="34" charset="0"/>
              </a:rPr>
              <a:t>και </a:t>
            </a:r>
            <a:r>
              <a:rPr lang="en-US" sz="2800" b="1" dirty="0">
                <a:latin typeface="Candara" pitchFamily="34" charset="0"/>
              </a:rPr>
              <a:t>Specificity </a:t>
            </a:r>
            <a:r>
              <a:rPr lang="el-GR" sz="2800" b="1" dirty="0">
                <a:latin typeface="Candara" pitchFamily="34" charset="0"/>
              </a:rPr>
              <a:t>ειδικότητας</a:t>
            </a:r>
            <a:r>
              <a:rPr lang="en-US" sz="2800" b="1" dirty="0">
                <a:latin typeface="Candara" pitchFamily="34" charset="0"/>
              </a:rPr>
              <a:t> (61.4%-97.3%) </a:t>
            </a:r>
            <a:r>
              <a:rPr lang="en-US" sz="2000" i="1" dirty="0">
                <a:latin typeface="Candara" pitchFamily="34" charset="0"/>
              </a:rPr>
              <a:t>(</a:t>
            </a:r>
            <a:r>
              <a:rPr lang="en-US" sz="2000" i="1" dirty="0" err="1">
                <a:latin typeface="Candara" pitchFamily="34" charset="0"/>
              </a:rPr>
              <a:t>Colonetti</a:t>
            </a:r>
            <a:r>
              <a:rPr lang="el-GR" sz="2000" i="1" dirty="0">
                <a:latin typeface="Candara" pitchFamily="34" charset="0"/>
              </a:rPr>
              <a:t> </a:t>
            </a:r>
            <a:r>
              <a:rPr lang="en-US" sz="2000" i="1" dirty="0">
                <a:latin typeface="Candara" pitchFamily="34" charset="0"/>
              </a:rPr>
              <a:t>et al EJOG 2024)</a:t>
            </a:r>
            <a:endParaRPr lang="el-GR" sz="2800" b="1" u="sng" dirty="0">
              <a:latin typeface="Candara"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12000" y="108000"/>
            <a:ext cx="7704000" cy="5979876"/>
          </a:xfrm>
          <a:prstGeom prst="rect">
            <a:avLst/>
          </a:prstGeom>
          <a:noFill/>
          <a:ln w="9525">
            <a:noFill/>
            <a:miter lim="800000"/>
            <a:headEnd/>
            <a:tailEnd/>
          </a:ln>
        </p:spPr>
      </p:pic>
      <p:sp>
        <p:nvSpPr>
          <p:cNvPr id="3" name="2 - TextBox"/>
          <p:cNvSpPr txBox="1"/>
          <p:nvPr/>
        </p:nvSpPr>
        <p:spPr>
          <a:xfrm>
            <a:off x="3180000" y="6084000"/>
            <a:ext cx="6768000" cy="261610"/>
          </a:xfrm>
          <a:prstGeom prst="rect">
            <a:avLst/>
          </a:prstGeom>
          <a:noFill/>
        </p:spPr>
        <p:txBody>
          <a:bodyPr wrap="square" rtlCol="0">
            <a:spAutoFit/>
          </a:bodyPr>
          <a:lstStyle/>
          <a:p>
            <a:pPr algn="r"/>
            <a:r>
              <a:rPr lang="en-US" sz="1100" i="1" dirty="0">
                <a:latin typeface="Corbel" pitchFamily="34" charset="0"/>
              </a:rPr>
              <a:t>https://womens-health-solutions.bd.com/cervical-cancer/bd-onclarity-hpv-assay/compare-fda-approved-hpv-assays</a:t>
            </a:r>
            <a:endParaRPr lang="el-GR" sz="1100" i="1" dirty="0">
              <a:latin typeface="Corbel" pitchFamily="34" charset="0"/>
            </a:endParaRPr>
          </a:p>
        </p:txBody>
      </p:sp>
      <p:pic>
        <p:nvPicPr>
          <p:cNvPr id="1028" name="Picture 4" descr="C:\Users\gmichail\Documents\Ε Ξ Ε Ι Δ Ι Κ Ε Υ Σ Η\002. ΕΙΚΟΝΕΣ ΓΙΑ ΠΑΡΟΥΣΙΑΣΕΙΣ\FDA-CDC\FDA APPROVED -2.JPG"/>
          <p:cNvPicPr>
            <a:picLocks noChangeAspect="1" noChangeArrowheads="1"/>
          </p:cNvPicPr>
          <p:nvPr/>
        </p:nvPicPr>
        <p:blipFill>
          <a:blip r:embed="rId3" cstate="print"/>
          <a:srcRect/>
          <a:stretch>
            <a:fillRect/>
          </a:stretch>
        </p:blipFill>
        <p:spPr bwMode="auto">
          <a:xfrm>
            <a:off x="9552000" y="1844823"/>
            <a:ext cx="1080000" cy="1077447"/>
          </a:xfrm>
          <a:prstGeom prst="rect">
            <a:avLst/>
          </a:prstGeom>
          <a:noFill/>
        </p:spPr>
      </p:pic>
      <p:sp>
        <p:nvSpPr>
          <p:cNvPr id="6" name="5 - Στρογγυλεμένο ορθογώνιο"/>
          <p:cNvSpPr/>
          <p:nvPr/>
        </p:nvSpPr>
        <p:spPr>
          <a:xfrm>
            <a:off x="3215680" y="108000"/>
            <a:ext cx="864096" cy="561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7248128" y="108000"/>
            <a:ext cx="2232000" cy="561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884000" y="260649"/>
            <a:ext cx="8424000" cy="3344433"/>
          </a:xfrm>
          <a:prstGeom prst="rect">
            <a:avLst/>
          </a:prstGeom>
          <a:noFill/>
          <a:ln w="9525">
            <a:solidFill>
              <a:schemeClr val="tx1"/>
            </a:solidFill>
            <a:miter lim="800000"/>
            <a:headEnd/>
            <a:tailEnd/>
          </a:ln>
          <a:effectLst/>
        </p:spPr>
      </p:pic>
      <p:sp>
        <p:nvSpPr>
          <p:cNvPr id="3" name="2 - TextBox"/>
          <p:cNvSpPr txBox="1"/>
          <p:nvPr/>
        </p:nvSpPr>
        <p:spPr>
          <a:xfrm>
            <a:off x="2207568" y="3708000"/>
            <a:ext cx="7848872" cy="2862322"/>
          </a:xfrm>
          <a:prstGeom prst="rect">
            <a:avLst/>
          </a:prstGeom>
          <a:noFill/>
        </p:spPr>
        <p:txBody>
          <a:bodyPr wrap="square" rtlCol="0">
            <a:spAutoFit/>
          </a:bodyPr>
          <a:lstStyle/>
          <a:p>
            <a:pPr>
              <a:lnSpc>
                <a:spcPct val="150000"/>
              </a:lnSpc>
              <a:buFont typeface="Arial" pitchFamily="34" charset="0"/>
              <a:buChar char="•"/>
            </a:pPr>
            <a:r>
              <a:rPr lang="el-GR" sz="2000" b="1" dirty="0">
                <a:latin typeface="Candara" pitchFamily="34" charset="0"/>
              </a:rPr>
              <a:t> Το πρωτόκολλο VALHUDES αφορά διηνεκή πλατφόρμα αξιολόγησης της ακρίβειας διαγνωστικών εξετάσεων, συγκρίνοντας την κλινική ευαισθησία &amp; ειδικότητα επιμέρους </a:t>
            </a:r>
            <a:r>
              <a:rPr lang="el-GR" sz="2000" b="1" dirty="0" err="1">
                <a:latin typeface="Candara" pitchFamily="34" charset="0"/>
              </a:rPr>
              <a:t>βιοδεικτών</a:t>
            </a:r>
            <a:r>
              <a:rPr lang="el-GR" sz="2000" b="1" dirty="0">
                <a:latin typeface="Candara" pitchFamily="34" charset="0"/>
              </a:rPr>
              <a:t> </a:t>
            </a:r>
            <a:r>
              <a:rPr lang="el-GR" sz="2000" b="1" dirty="0" err="1">
                <a:latin typeface="Candara" pitchFamily="34" charset="0"/>
              </a:rPr>
              <a:t>hrHPV</a:t>
            </a:r>
            <a:r>
              <a:rPr lang="el-GR" sz="2000" b="1" dirty="0">
                <a:latin typeface="Candara" pitchFamily="34" charset="0"/>
              </a:rPr>
              <a:t> σε δείγματα </a:t>
            </a:r>
            <a:r>
              <a:rPr lang="el-GR" sz="2000" b="1" dirty="0" err="1">
                <a:latin typeface="Candara" pitchFamily="34" charset="0"/>
              </a:rPr>
              <a:t>αυτοδειγματοληψίας</a:t>
            </a:r>
            <a:r>
              <a:rPr lang="el-GR" sz="2000" b="1" dirty="0">
                <a:latin typeface="Candara" pitchFamily="34" charset="0"/>
              </a:rPr>
              <a:t> (</a:t>
            </a:r>
            <a:r>
              <a:rPr lang="en-US" sz="2000" b="1" dirty="0">
                <a:latin typeface="Candara" pitchFamily="34" charset="0"/>
              </a:rPr>
              <a:t>VSS/USS)</a:t>
            </a:r>
            <a:r>
              <a:rPr lang="el-GR" sz="2000" b="1" dirty="0">
                <a:latin typeface="Candara" pitchFamily="34" charset="0"/>
              </a:rPr>
              <a:t>, </a:t>
            </a:r>
            <a:r>
              <a:rPr lang="el-GR" sz="2000" b="1" dirty="0" err="1">
                <a:latin typeface="Candara" pitchFamily="34" charset="0"/>
              </a:rPr>
              <a:t>συλλεχθέντων</a:t>
            </a:r>
            <a:r>
              <a:rPr lang="el-GR" sz="2000" b="1" dirty="0">
                <a:latin typeface="Candara" pitchFamily="34" charset="0"/>
              </a:rPr>
              <a:t> βάσει τυποποιημένων πρωτόκολλων, με αντίστοιχα δείγματα που λαμβάνονται από τον κλινικό</a:t>
            </a:r>
          </a:p>
        </p:txBody>
      </p:sp>
      <p:sp>
        <p:nvSpPr>
          <p:cNvPr id="2" name="3 - Έλλειψη">
            <a:extLst>
              <a:ext uri="{FF2B5EF4-FFF2-40B4-BE49-F238E27FC236}">
                <a16:creationId xmlns:a16="http://schemas.microsoft.com/office/drawing/2014/main" id="{3F4FB755-726A-4A46-BCAE-2A9E0A7C1873}"/>
              </a:ext>
            </a:extLst>
          </p:cNvPr>
          <p:cNvSpPr/>
          <p:nvPr/>
        </p:nvSpPr>
        <p:spPr>
          <a:xfrm>
            <a:off x="0" y="1908000"/>
            <a:ext cx="1800000" cy="1800000"/>
          </a:xfrm>
          <a:prstGeom prst="ellipse">
            <a:avLst/>
          </a:prstGeom>
          <a:solidFill>
            <a:srgbClr val="32AF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rbel" pitchFamily="34" charset="0"/>
              </a:rPr>
              <a:t>TESTS OF RISK </a:t>
            </a:r>
            <a:endParaRPr lang="el-GR" b="1" dirty="0">
              <a:solidFill>
                <a:schemeClr val="bg1"/>
              </a:solidFill>
              <a:latin typeface="Corbel" pitchFamily="34" charset="0"/>
            </a:endParaRPr>
          </a:p>
        </p:txBody>
      </p:sp>
      <p:sp>
        <p:nvSpPr>
          <p:cNvPr id="4" name="5 - Έλλειψη">
            <a:extLst>
              <a:ext uri="{FF2B5EF4-FFF2-40B4-BE49-F238E27FC236}">
                <a16:creationId xmlns:a16="http://schemas.microsoft.com/office/drawing/2014/main" id="{A13518B9-4616-65BE-F197-8C9ED3D42FB8}"/>
              </a:ext>
            </a:extLst>
          </p:cNvPr>
          <p:cNvSpPr/>
          <p:nvPr/>
        </p:nvSpPr>
        <p:spPr>
          <a:xfrm>
            <a:off x="0" y="4108485"/>
            <a:ext cx="1800000" cy="180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rbel" pitchFamily="34" charset="0"/>
              </a:rPr>
              <a:t>TESTS OF DISEASE</a:t>
            </a:r>
            <a:endParaRPr lang="el-GR" b="1" dirty="0">
              <a:solidFill>
                <a:schemeClr val="bg1"/>
              </a:solidFill>
              <a:latin typeface="Corbe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1E55388A-CCDB-3D9E-B04B-12DC9AB7D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752" y="113122"/>
            <a:ext cx="7748832" cy="6744877"/>
          </a:xfrm>
          <a:prstGeom prst="rect">
            <a:avLst/>
          </a:prstGeom>
        </p:spPr>
      </p:pic>
      <p:sp>
        <p:nvSpPr>
          <p:cNvPr id="5" name="Rectangle 4">
            <a:extLst>
              <a:ext uri="{FF2B5EF4-FFF2-40B4-BE49-F238E27FC236}">
                <a16:creationId xmlns:a16="http://schemas.microsoft.com/office/drawing/2014/main" id="{97AEB8BB-7C99-41A6-3E2E-D7BC861FA45A}"/>
              </a:ext>
            </a:extLst>
          </p:cNvPr>
          <p:cNvSpPr/>
          <p:nvPr/>
        </p:nvSpPr>
        <p:spPr>
          <a:xfrm>
            <a:off x="2139885" y="5806911"/>
            <a:ext cx="7400041" cy="40535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15B3ED-F960-63B8-74BA-ABB8B4A8824C}"/>
              </a:ext>
            </a:extLst>
          </p:cNvPr>
          <p:cNvPicPr>
            <a:picLocks noChangeAspect="1"/>
          </p:cNvPicPr>
          <p:nvPr/>
        </p:nvPicPr>
        <p:blipFill>
          <a:blip r:embed="rId3"/>
          <a:stretch>
            <a:fillRect/>
          </a:stretch>
        </p:blipFill>
        <p:spPr>
          <a:xfrm>
            <a:off x="2124075" y="1701733"/>
            <a:ext cx="7943850" cy="3684654"/>
          </a:xfrm>
          <a:prstGeom prst="rect">
            <a:avLst/>
          </a:prstGeom>
        </p:spPr>
      </p:pic>
    </p:spTree>
    <p:extLst>
      <p:ext uri="{BB962C8B-B14F-4D97-AF65-F5344CB8AC3E}">
        <p14:creationId xmlns:p14="http://schemas.microsoft.com/office/powerpoint/2010/main" val="299287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93E5-4119-785D-F93B-6498060107D4}"/>
              </a:ext>
            </a:extLst>
          </p:cNvPr>
          <p:cNvSpPr>
            <a:spLocks noGrp="1"/>
          </p:cNvSpPr>
          <p:nvPr>
            <p:ph type="title"/>
          </p:nvPr>
        </p:nvSpPr>
        <p:spPr>
          <a:xfrm>
            <a:off x="838199" y="110601"/>
            <a:ext cx="10515600" cy="1325563"/>
          </a:xfrm>
        </p:spPr>
        <p:txBody>
          <a:bodyPr>
            <a:noAutofit/>
          </a:bodyPr>
          <a:lstStyle/>
          <a:p>
            <a:pPr algn="ctr"/>
            <a:r>
              <a:rPr lang="en-US" sz="2800" dirty="0"/>
              <a:t>OPT OUT !!Women from self-sampling arm receiving devices through various invitation strategies were 3.4-fold greater in the likelihood of performing cervical cancer screening than control arm</a:t>
            </a:r>
          </a:p>
        </p:txBody>
      </p:sp>
      <p:pic>
        <p:nvPicPr>
          <p:cNvPr id="4" name="Picture 3">
            <a:extLst>
              <a:ext uri="{FF2B5EF4-FFF2-40B4-BE49-F238E27FC236}">
                <a16:creationId xmlns:a16="http://schemas.microsoft.com/office/drawing/2014/main" id="{F4665A7F-522B-5F60-10DA-6912B990C6DC}"/>
              </a:ext>
            </a:extLst>
          </p:cNvPr>
          <p:cNvPicPr>
            <a:picLocks noChangeAspect="1"/>
          </p:cNvPicPr>
          <p:nvPr/>
        </p:nvPicPr>
        <p:blipFill>
          <a:blip r:embed="rId2"/>
          <a:stretch>
            <a:fillRect/>
          </a:stretch>
        </p:blipFill>
        <p:spPr>
          <a:xfrm>
            <a:off x="1381785" y="1594161"/>
            <a:ext cx="9428429" cy="4646384"/>
          </a:xfrm>
          <a:prstGeom prst="rect">
            <a:avLst/>
          </a:prstGeom>
        </p:spPr>
      </p:pic>
    </p:spTree>
    <p:extLst>
      <p:ext uri="{BB962C8B-B14F-4D97-AF65-F5344CB8AC3E}">
        <p14:creationId xmlns:p14="http://schemas.microsoft.com/office/powerpoint/2010/main" val="427674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5094-7DDD-1C73-3D86-6D8D2D49DB8D}"/>
              </a:ext>
            </a:extLst>
          </p:cNvPr>
          <p:cNvSpPr>
            <a:spLocks noGrp="1"/>
          </p:cNvSpPr>
          <p:nvPr>
            <p:ph type="title"/>
          </p:nvPr>
        </p:nvSpPr>
        <p:spPr/>
        <p:txBody>
          <a:bodyPr>
            <a:noAutofit/>
          </a:bodyPr>
          <a:lstStyle/>
          <a:p>
            <a:pPr algn="ctr"/>
            <a:r>
              <a:rPr lang="en-US" sz="2800" dirty="0"/>
              <a:t>Women from self-sampling arm receiving devices through opt-out strategy were approximately 4-fold greater in the</a:t>
            </a:r>
            <a:br>
              <a:rPr lang="en-US" sz="2800" dirty="0"/>
            </a:br>
            <a:r>
              <a:rPr lang="en-US" sz="2800" dirty="0"/>
              <a:t>likelihood of performing cervical cancer screening than control arm</a:t>
            </a:r>
          </a:p>
        </p:txBody>
      </p:sp>
      <p:pic>
        <p:nvPicPr>
          <p:cNvPr id="4" name="Picture 3">
            <a:extLst>
              <a:ext uri="{FF2B5EF4-FFF2-40B4-BE49-F238E27FC236}">
                <a16:creationId xmlns:a16="http://schemas.microsoft.com/office/drawing/2014/main" id="{F924CD0A-DB76-0E83-6369-1610D1E74C59}"/>
              </a:ext>
            </a:extLst>
          </p:cNvPr>
          <p:cNvPicPr>
            <a:picLocks noChangeAspect="1"/>
          </p:cNvPicPr>
          <p:nvPr/>
        </p:nvPicPr>
        <p:blipFill>
          <a:blip r:embed="rId2"/>
          <a:stretch>
            <a:fillRect/>
          </a:stretch>
        </p:blipFill>
        <p:spPr>
          <a:xfrm>
            <a:off x="1420432" y="1690688"/>
            <a:ext cx="9576378" cy="4816656"/>
          </a:xfrm>
          <a:prstGeom prst="rect">
            <a:avLst/>
          </a:prstGeom>
        </p:spPr>
      </p:pic>
    </p:spTree>
    <p:extLst>
      <p:ext uri="{BB962C8B-B14F-4D97-AF65-F5344CB8AC3E}">
        <p14:creationId xmlns:p14="http://schemas.microsoft.com/office/powerpoint/2010/main" val="372428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2654-C103-2AD8-3A9E-6A4357BE84D0}"/>
              </a:ext>
            </a:extLst>
          </p:cNvPr>
          <p:cNvSpPr>
            <a:spLocks noGrp="1"/>
          </p:cNvSpPr>
          <p:nvPr>
            <p:ph type="title"/>
          </p:nvPr>
        </p:nvSpPr>
        <p:spPr/>
        <p:txBody>
          <a:bodyPr>
            <a:noAutofit/>
          </a:bodyPr>
          <a:lstStyle/>
          <a:p>
            <a:pPr algn="ctr"/>
            <a:r>
              <a:rPr lang="en-US" sz="2800" dirty="0"/>
              <a:t>Women from direct-mailing arm receiving devices through opt-out strategy were approximately 2.3-fold greater in the likelihood of performing cervical cancer screening than control arm</a:t>
            </a:r>
          </a:p>
        </p:txBody>
      </p:sp>
      <p:pic>
        <p:nvPicPr>
          <p:cNvPr id="4" name="Picture 3">
            <a:extLst>
              <a:ext uri="{FF2B5EF4-FFF2-40B4-BE49-F238E27FC236}">
                <a16:creationId xmlns:a16="http://schemas.microsoft.com/office/drawing/2014/main" id="{F89E7506-2FA5-9E20-9746-F234280916B1}"/>
              </a:ext>
            </a:extLst>
          </p:cNvPr>
          <p:cNvPicPr>
            <a:picLocks noChangeAspect="1"/>
          </p:cNvPicPr>
          <p:nvPr/>
        </p:nvPicPr>
        <p:blipFill>
          <a:blip r:embed="rId2"/>
          <a:stretch>
            <a:fillRect/>
          </a:stretch>
        </p:blipFill>
        <p:spPr>
          <a:xfrm>
            <a:off x="1031293" y="2026075"/>
            <a:ext cx="10129413" cy="4195615"/>
          </a:xfrm>
          <a:prstGeom prst="rect">
            <a:avLst/>
          </a:prstGeom>
        </p:spPr>
      </p:pic>
    </p:spTree>
    <p:extLst>
      <p:ext uri="{BB962C8B-B14F-4D97-AF65-F5344CB8AC3E}">
        <p14:creationId xmlns:p14="http://schemas.microsoft.com/office/powerpoint/2010/main" val="2821042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7C39-C865-B531-122C-ED6070EB8D20}"/>
              </a:ext>
            </a:extLst>
          </p:cNvPr>
          <p:cNvSpPr>
            <a:spLocks noGrp="1"/>
          </p:cNvSpPr>
          <p:nvPr>
            <p:ph type="title"/>
          </p:nvPr>
        </p:nvSpPr>
        <p:spPr/>
        <p:txBody>
          <a:bodyPr>
            <a:noAutofit/>
          </a:bodyPr>
          <a:lstStyle/>
          <a:p>
            <a:pPr algn="ctr"/>
            <a:r>
              <a:rPr lang="en-US" sz="3200" dirty="0"/>
              <a:t>women from </a:t>
            </a:r>
            <a:r>
              <a:rPr lang="en-US" sz="3200" dirty="0">
                <a:highlight>
                  <a:srgbClr val="FFFF00"/>
                </a:highlight>
              </a:rPr>
              <a:t>door-to-door arm receiving devices through opt-out strategy were 9.6-fold greater </a:t>
            </a:r>
            <a:r>
              <a:rPr lang="en-US" sz="3200" dirty="0"/>
              <a:t>in the likelihood of performing cervical cancer screening than control arm</a:t>
            </a:r>
          </a:p>
        </p:txBody>
      </p:sp>
      <p:pic>
        <p:nvPicPr>
          <p:cNvPr id="4" name="Picture 3">
            <a:extLst>
              <a:ext uri="{FF2B5EF4-FFF2-40B4-BE49-F238E27FC236}">
                <a16:creationId xmlns:a16="http://schemas.microsoft.com/office/drawing/2014/main" id="{E2586729-56C6-EF28-9FAE-975720FA29EB}"/>
              </a:ext>
            </a:extLst>
          </p:cNvPr>
          <p:cNvPicPr>
            <a:picLocks noChangeAspect="1"/>
          </p:cNvPicPr>
          <p:nvPr/>
        </p:nvPicPr>
        <p:blipFill>
          <a:blip r:embed="rId2"/>
          <a:stretch>
            <a:fillRect/>
          </a:stretch>
        </p:blipFill>
        <p:spPr>
          <a:xfrm>
            <a:off x="634108" y="2184809"/>
            <a:ext cx="11177874" cy="3810639"/>
          </a:xfrm>
          <a:prstGeom prst="rect">
            <a:avLst/>
          </a:prstGeom>
        </p:spPr>
      </p:pic>
    </p:spTree>
    <p:extLst>
      <p:ext uri="{BB962C8B-B14F-4D97-AF65-F5344CB8AC3E}">
        <p14:creationId xmlns:p14="http://schemas.microsoft.com/office/powerpoint/2010/main" val="802894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l="315" r="315"/>
          <a:stretch>
            <a:fillRect/>
          </a:stretch>
        </p:blipFill>
        <p:spPr bwMode="auto">
          <a:xfrm>
            <a:off x="268581" y="2369272"/>
            <a:ext cx="5397116" cy="3510389"/>
          </a:xfrm>
          <a:prstGeom prst="rect">
            <a:avLst/>
          </a:prstGeom>
          <a:noFill/>
          <a:ln w="9525">
            <a:noFill/>
            <a:miter lim="800000"/>
            <a:headEnd/>
            <a:tailEnd/>
          </a:ln>
        </p:spPr>
      </p:pic>
      <p:pic>
        <p:nvPicPr>
          <p:cNvPr id="6" name="Picture 5">
            <a:extLst>
              <a:ext uri="{FF2B5EF4-FFF2-40B4-BE49-F238E27FC236}">
                <a16:creationId xmlns:a16="http://schemas.microsoft.com/office/drawing/2014/main" id="{F1914FD7-0E3E-43B1-A815-44556521BA61}"/>
              </a:ext>
            </a:extLst>
          </p:cNvPr>
          <p:cNvPicPr>
            <a:picLocks noChangeAspect="1"/>
          </p:cNvPicPr>
          <p:nvPr/>
        </p:nvPicPr>
        <p:blipFill>
          <a:blip r:embed="rId3" cstate="print"/>
          <a:stretch>
            <a:fillRect/>
          </a:stretch>
        </p:blipFill>
        <p:spPr>
          <a:xfrm>
            <a:off x="6433581" y="2540236"/>
            <a:ext cx="4481985" cy="2525945"/>
          </a:xfrm>
          <a:prstGeom prst="rect">
            <a:avLst/>
          </a:prstGeom>
        </p:spPr>
      </p:pic>
      <p:pic>
        <p:nvPicPr>
          <p:cNvPr id="7" name="Picture 6">
            <a:extLst>
              <a:ext uri="{FF2B5EF4-FFF2-40B4-BE49-F238E27FC236}">
                <a16:creationId xmlns:a16="http://schemas.microsoft.com/office/drawing/2014/main" id="{E214D1CA-C1D6-4801-B233-1099CEF10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139" y="1330561"/>
            <a:ext cx="5325559" cy="940175"/>
          </a:xfrm>
          <a:prstGeom prst="rect">
            <a:avLst/>
          </a:prstGeom>
        </p:spPr>
      </p:pic>
      <p:sp>
        <p:nvSpPr>
          <p:cNvPr id="8" name="TextBox 7">
            <a:extLst>
              <a:ext uri="{FF2B5EF4-FFF2-40B4-BE49-F238E27FC236}">
                <a16:creationId xmlns:a16="http://schemas.microsoft.com/office/drawing/2014/main" id="{5CFC21E5-C0C7-4762-90DE-11D4A487090D}"/>
              </a:ext>
            </a:extLst>
          </p:cNvPr>
          <p:cNvSpPr txBox="1"/>
          <p:nvPr/>
        </p:nvSpPr>
        <p:spPr>
          <a:xfrm>
            <a:off x="6266329" y="1370488"/>
            <a:ext cx="6096000" cy="1200329"/>
          </a:xfrm>
          <a:prstGeom prst="rect">
            <a:avLst/>
          </a:prstGeom>
          <a:noFill/>
        </p:spPr>
        <p:txBody>
          <a:bodyPr wrap="square">
            <a:spAutoFit/>
          </a:bodyPr>
          <a:lstStyle/>
          <a:p>
            <a:pPr defTabSz="914377"/>
            <a:r>
              <a:rPr lang="en-US" sz="2400" dirty="0">
                <a:solidFill>
                  <a:prstClr val="black"/>
                </a:solidFill>
                <a:latin typeface="Calibri Light" panose="020F0302020204030204"/>
              </a:rPr>
              <a:t>Eliminating cervical cancer and other HPV related cancers is one of the priorities of EC’s Beating Cancer Plan</a:t>
            </a:r>
            <a:endParaRPr lang="el-GR" dirty="0">
              <a:solidFill>
                <a:prstClr val="black"/>
              </a:solidFill>
              <a:latin typeface="Calibri"/>
            </a:endParaRPr>
          </a:p>
        </p:txBody>
      </p:sp>
      <p:sp>
        <p:nvSpPr>
          <p:cNvPr id="2" name="TextBox 1">
            <a:extLst>
              <a:ext uri="{FF2B5EF4-FFF2-40B4-BE49-F238E27FC236}">
                <a16:creationId xmlns:a16="http://schemas.microsoft.com/office/drawing/2014/main" id="{FACD8EE6-CFE0-A90D-DE26-726805338A21}"/>
              </a:ext>
            </a:extLst>
          </p:cNvPr>
          <p:cNvSpPr txBox="1"/>
          <p:nvPr/>
        </p:nvSpPr>
        <p:spPr>
          <a:xfrm>
            <a:off x="969818" y="387926"/>
            <a:ext cx="9365673"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5400" dirty="0"/>
              <a:t>70% screened with  HPV test </a:t>
            </a:r>
            <a:endParaRPr lang="el-GR" sz="5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09F3-9016-0625-FEAA-CB9210E47867}"/>
              </a:ext>
            </a:extLst>
          </p:cNvPr>
          <p:cNvSpPr>
            <a:spLocks noGrp="1"/>
          </p:cNvSpPr>
          <p:nvPr>
            <p:ph type="title"/>
          </p:nvPr>
        </p:nvSpPr>
        <p:spPr>
          <a:xfrm>
            <a:off x="838200" y="75415"/>
            <a:ext cx="10515600" cy="1819374"/>
          </a:xfrm>
        </p:spPr>
        <p:txBody>
          <a:bodyPr>
            <a:noAutofit/>
          </a:bodyPr>
          <a:lstStyle/>
          <a:p>
            <a:pPr algn="ctr"/>
            <a:r>
              <a:rPr lang="en-US" sz="2800" dirty="0"/>
              <a:t> Odds ratios of screening participation between opt-in arm and control arm. The overall pooled effect of the 4 studies was OR1.34</a:t>
            </a:r>
            <a:br>
              <a:rPr lang="en-US" sz="2800" dirty="0"/>
            </a:br>
            <a:r>
              <a:rPr lang="en-US" sz="2800" dirty="0"/>
              <a:t>(95% CI 0.28–6.39), indicating that there was no statistically significant difference in screening participation between opt-in arm and control arm</a:t>
            </a:r>
          </a:p>
        </p:txBody>
      </p:sp>
      <p:pic>
        <p:nvPicPr>
          <p:cNvPr id="4" name="Picture 3">
            <a:extLst>
              <a:ext uri="{FF2B5EF4-FFF2-40B4-BE49-F238E27FC236}">
                <a16:creationId xmlns:a16="http://schemas.microsoft.com/office/drawing/2014/main" id="{BDBD94AF-8448-504B-B1EA-FD4DDD11763B}"/>
              </a:ext>
            </a:extLst>
          </p:cNvPr>
          <p:cNvPicPr>
            <a:picLocks noChangeAspect="1"/>
          </p:cNvPicPr>
          <p:nvPr/>
        </p:nvPicPr>
        <p:blipFill>
          <a:blip r:embed="rId2"/>
          <a:stretch>
            <a:fillRect/>
          </a:stretch>
        </p:blipFill>
        <p:spPr>
          <a:xfrm>
            <a:off x="1042456" y="2102962"/>
            <a:ext cx="10107087" cy="3949045"/>
          </a:xfrm>
          <a:prstGeom prst="rect">
            <a:avLst/>
          </a:prstGeom>
        </p:spPr>
      </p:pic>
    </p:spTree>
    <p:extLst>
      <p:ext uri="{BB962C8B-B14F-4D97-AF65-F5344CB8AC3E}">
        <p14:creationId xmlns:p14="http://schemas.microsoft.com/office/powerpoint/2010/main" val="129890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AEEB-C585-B532-CC5D-E6A6A8D400E5}"/>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E5AAAD9-BB0C-E0C0-7A22-97699901E173}"/>
              </a:ext>
            </a:extLst>
          </p:cNvPr>
          <p:cNvPicPr>
            <a:picLocks noChangeAspect="1"/>
          </p:cNvPicPr>
          <p:nvPr/>
        </p:nvPicPr>
        <p:blipFill>
          <a:blip r:embed="rId2"/>
          <a:stretch>
            <a:fillRect/>
          </a:stretch>
        </p:blipFill>
        <p:spPr>
          <a:xfrm>
            <a:off x="130839" y="110615"/>
            <a:ext cx="8404698" cy="2752928"/>
          </a:xfrm>
          <a:prstGeom prst="rect">
            <a:avLst/>
          </a:prstGeom>
        </p:spPr>
      </p:pic>
      <p:pic>
        <p:nvPicPr>
          <p:cNvPr id="6" name="Picture 5">
            <a:extLst>
              <a:ext uri="{FF2B5EF4-FFF2-40B4-BE49-F238E27FC236}">
                <a16:creationId xmlns:a16="http://schemas.microsoft.com/office/drawing/2014/main" id="{EE2BED25-4467-8BC7-5923-2DB91C9FACAF}"/>
              </a:ext>
            </a:extLst>
          </p:cNvPr>
          <p:cNvPicPr>
            <a:picLocks noChangeAspect="1"/>
          </p:cNvPicPr>
          <p:nvPr/>
        </p:nvPicPr>
        <p:blipFill>
          <a:blip r:embed="rId3"/>
          <a:stretch>
            <a:fillRect/>
          </a:stretch>
        </p:blipFill>
        <p:spPr>
          <a:xfrm>
            <a:off x="8642423" y="365126"/>
            <a:ext cx="2711377" cy="1325562"/>
          </a:xfrm>
          <a:prstGeom prst="rect">
            <a:avLst/>
          </a:prstGeom>
        </p:spPr>
      </p:pic>
      <p:pic>
        <p:nvPicPr>
          <p:cNvPr id="8" name="Picture 7">
            <a:extLst>
              <a:ext uri="{FF2B5EF4-FFF2-40B4-BE49-F238E27FC236}">
                <a16:creationId xmlns:a16="http://schemas.microsoft.com/office/drawing/2014/main" id="{50D4CB81-4AFC-FC4A-4BCA-D960AFF5C989}"/>
              </a:ext>
            </a:extLst>
          </p:cNvPr>
          <p:cNvPicPr>
            <a:picLocks noChangeAspect="1"/>
          </p:cNvPicPr>
          <p:nvPr/>
        </p:nvPicPr>
        <p:blipFill>
          <a:blip r:embed="rId4"/>
          <a:stretch>
            <a:fillRect/>
          </a:stretch>
        </p:blipFill>
        <p:spPr>
          <a:xfrm>
            <a:off x="130839" y="2812285"/>
            <a:ext cx="8061054" cy="1951490"/>
          </a:xfrm>
          <a:prstGeom prst="rect">
            <a:avLst/>
          </a:prstGeom>
        </p:spPr>
      </p:pic>
      <p:pic>
        <p:nvPicPr>
          <p:cNvPr id="10" name="Picture 9">
            <a:extLst>
              <a:ext uri="{FF2B5EF4-FFF2-40B4-BE49-F238E27FC236}">
                <a16:creationId xmlns:a16="http://schemas.microsoft.com/office/drawing/2014/main" id="{C8677424-A12A-A542-32E0-73234A7EC898}"/>
              </a:ext>
            </a:extLst>
          </p:cNvPr>
          <p:cNvPicPr>
            <a:picLocks noChangeAspect="1"/>
          </p:cNvPicPr>
          <p:nvPr/>
        </p:nvPicPr>
        <p:blipFill>
          <a:blip r:embed="rId5"/>
          <a:stretch>
            <a:fillRect/>
          </a:stretch>
        </p:blipFill>
        <p:spPr>
          <a:xfrm>
            <a:off x="318975" y="4753806"/>
            <a:ext cx="7769224" cy="1500872"/>
          </a:xfrm>
          <a:prstGeom prst="rect">
            <a:avLst/>
          </a:prstGeom>
        </p:spPr>
      </p:pic>
    </p:spTree>
    <p:extLst>
      <p:ext uri="{BB962C8B-B14F-4D97-AF65-F5344CB8AC3E}">
        <p14:creationId xmlns:p14="http://schemas.microsoft.com/office/powerpoint/2010/main" val="3511973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62CF-65CC-B133-0962-FE90B633BE2B}"/>
              </a:ext>
            </a:extLst>
          </p:cNvPr>
          <p:cNvSpPr>
            <a:spLocks noGrp="1"/>
          </p:cNvSpPr>
          <p:nvPr>
            <p:ph type="title"/>
          </p:nvPr>
        </p:nvSpPr>
        <p:spPr/>
        <p:txBody>
          <a:bodyPr>
            <a:normAutofit/>
          </a:bodyPr>
          <a:lstStyle/>
          <a:p>
            <a:pPr algn="ctr"/>
            <a:r>
              <a:rPr lang="en-US" sz="3200" b="0" i="0" u="none" strike="noStrike" baseline="0" dirty="0">
                <a:latin typeface="Arial" panose="020B0604020202020204" pitchFamily="34" charset="0"/>
                <a:cs typeface="Arial" panose="020B0604020202020204" pitchFamily="34" charset="0"/>
              </a:rPr>
              <a:t>Which Self-Sampling Device?</a:t>
            </a:r>
            <a:endParaRPr lang="en-US" sz="6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CDF4841-D0A6-D29E-CDB4-FE212656E224}"/>
              </a:ext>
            </a:extLst>
          </p:cNvPr>
          <p:cNvSpPr txBox="1"/>
          <p:nvPr/>
        </p:nvSpPr>
        <p:spPr>
          <a:xfrm>
            <a:off x="838200" y="1861696"/>
            <a:ext cx="10417404" cy="4524315"/>
          </a:xfrm>
          <a:prstGeom prst="rect">
            <a:avLst/>
          </a:prstGeom>
          <a:noFill/>
        </p:spPr>
        <p:txBody>
          <a:bodyPr wrap="square">
            <a:spAutoFit/>
          </a:bodyPr>
          <a:lstStyle/>
          <a:p>
            <a:pPr algn="just"/>
            <a:r>
              <a:rPr lang="en-US" sz="3200" b="0" i="0" u="none" strike="noStrike" baseline="0" dirty="0">
                <a:solidFill>
                  <a:srgbClr val="000000"/>
                </a:solidFill>
                <a:latin typeface="URWPalladioL-Roma"/>
              </a:rPr>
              <a:t>In the Di Gennaro et al. meta-analysis, a higher relative uptake was shown for brushes</a:t>
            </a:r>
            <a:r>
              <a:rPr lang="el-GR" sz="3200" b="0" i="0" u="none" strike="noStrike" baseline="0" dirty="0">
                <a:solidFill>
                  <a:srgbClr val="000000"/>
                </a:solidFill>
                <a:latin typeface="URWPalladioL-Roma"/>
              </a:rPr>
              <a:t> </a:t>
            </a:r>
            <a:r>
              <a:rPr lang="en-US" sz="3200" b="0" i="0" u="none" strike="noStrike" baseline="0" dirty="0">
                <a:solidFill>
                  <a:srgbClr val="000000"/>
                </a:solidFill>
                <a:latin typeface="URWPalladioL-Roma"/>
              </a:rPr>
              <a:t>(RR: 1.6; 95% CI: 1.5–1.7) and swabs (RR: 2.5; 95% CI: 1.9–3.1) over clinician-collected</a:t>
            </a:r>
            <a:r>
              <a:rPr lang="el-GR" sz="3200" b="0" i="0" u="none" strike="noStrike" baseline="0" dirty="0">
                <a:solidFill>
                  <a:srgbClr val="000000"/>
                </a:solidFill>
                <a:latin typeface="URWPalladioL-Roma"/>
              </a:rPr>
              <a:t> </a:t>
            </a:r>
            <a:r>
              <a:rPr lang="en-US" sz="3200" b="0" i="0" u="none" strike="noStrike" baseline="0" dirty="0">
                <a:solidFill>
                  <a:srgbClr val="000000"/>
                </a:solidFill>
                <a:latin typeface="URWPalladioL-Roma"/>
              </a:rPr>
              <a:t>samples (RR: 1.8; 95% CI: 1.7–2.0), the authors concluded that since no significant difference</a:t>
            </a:r>
            <a:r>
              <a:rPr lang="el-GR" sz="3200" b="0" i="0" u="none" strike="noStrike" baseline="0" dirty="0">
                <a:solidFill>
                  <a:srgbClr val="000000"/>
                </a:solidFill>
                <a:latin typeface="URWPalladioL-Roma"/>
              </a:rPr>
              <a:t> </a:t>
            </a:r>
            <a:r>
              <a:rPr lang="en-US" sz="3200" b="0" i="0" u="none" strike="noStrike" baseline="0" dirty="0">
                <a:solidFill>
                  <a:srgbClr val="000000"/>
                </a:solidFill>
                <a:latin typeface="URWPalladioL-Roma"/>
              </a:rPr>
              <a:t>in acceptability and preference of device type was demonstrated among women and </a:t>
            </a:r>
            <a:r>
              <a:rPr lang="en-US" sz="3200" b="0" i="0" u="sng" strike="noStrike" baseline="0" dirty="0">
                <a:solidFill>
                  <a:srgbClr val="000000"/>
                </a:solidFill>
                <a:highlight>
                  <a:srgbClr val="FFFF00"/>
                </a:highlight>
                <a:latin typeface="URWPalladioL-Roma"/>
              </a:rPr>
              <a:t>swabs</a:t>
            </a:r>
            <a:r>
              <a:rPr lang="el-GR" sz="3200" b="0" i="0" u="sng" strike="noStrike" baseline="0" dirty="0">
                <a:solidFill>
                  <a:srgbClr val="000000"/>
                </a:solidFill>
                <a:highlight>
                  <a:srgbClr val="FFFF00"/>
                </a:highlight>
                <a:latin typeface="URWPalladioL-Roma"/>
              </a:rPr>
              <a:t> </a:t>
            </a:r>
            <a:r>
              <a:rPr lang="en-US" sz="3200" b="0" i="0" u="sng" strike="noStrike" baseline="0" dirty="0">
                <a:solidFill>
                  <a:srgbClr val="000000"/>
                </a:solidFill>
                <a:highlight>
                  <a:srgbClr val="FFFF00"/>
                </a:highlight>
                <a:latin typeface="URWPalladioL-Roma"/>
              </a:rPr>
              <a:t>and brushes</a:t>
            </a:r>
            <a:r>
              <a:rPr lang="en-US" sz="3200" b="0" i="0" u="none" strike="noStrike" baseline="0" dirty="0">
                <a:solidFill>
                  <a:srgbClr val="000000"/>
                </a:solidFill>
                <a:highlight>
                  <a:srgbClr val="FFFF00"/>
                </a:highlight>
                <a:latin typeface="URWPalladioL-Roma"/>
              </a:rPr>
              <a:t> exhibited a potential stronger effect in improving SS performance, these</a:t>
            </a:r>
            <a:r>
              <a:rPr lang="el-GR" sz="3200" b="0" i="0" u="none" strike="noStrike" baseline="0" dirty="0">
                <a:solidFill>
                  <a:srgbClr val="000000"/>
                </a:solidFill>
                <a:highlight>
                  <a:srgbClr val="FFFF00"/>
                </a:highlight>
                <a:latin typeface="URWPalladioL-Roma"/>
              </a:rPr>
              <a:t> </a:t>
            </a:r>
            <a:r>
              <a:rPr lang="en-US" sz="3200" b="0" i="0" u="none" strike="noStrike" baseline="0" dirty="0">
                <a:solidFill>
                  <a:srgbClr val="000000"/>
                </a:solidFill>
                <a:highlight>
                  <a:srgbClr val="FFFF00"/>
                </a:highlight>
                <a:latin typeface="URWPalladioL-Roma"/>
              </a:rPr>
              <a:t>devices could be therefore adopted</a:t>
            </a:r>
            <a:r>
              <a:rPr lang="en-US" sz="3200" b="0" i="0" u="none" strike="noStrike" baseline="0" dirty="0">
                <a:solidFill>
                  <a:srgbClr val="000000"/>
                </a:solidFill>
                <a:latin typeface="URWPalladioL-Roma"/>
              </a:rPr>
              <a:t>.</a:t>
            </a:r>
            <a:endParaRPr lang="en-US" sz="3200" dirty="0"/>
          </a:p>
        </p:txBody>
      </p:sp>
    </p:spTree>
    <p:extLst>
      <p:ext uri="{BB962C8B-B14F-4D97-AF65-F5344CB8AC3E}">
        <p14:creationId xmlns:p14="http://schemas.microsoft.com/office/powerpoint/2010/main" val="2736569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2CE6-0AB1-1060-CD4B-9E6A6A6C909A}"/>
              </a:ext>
            </a:extLst>
          </p:cNvPr>
          <p:cNvSpPr>
            <a:spLocks noGrp="1"/>
          </p:cNvSpPr>
          <p:nvPr>
            <p:ph type="title"/>
          </p:nvPr>
        </p:nvSpPr>
        <p:spPr>
          <a:xfrm>
            <a:off x="923041" y="101174"/>
            <a:ext cx="10515600" cy="1325563"/>
          </a:xfrm>
        </p:spPr>
        <p:txBody>
          <a:bodyPr/>
          <a:lstStyle/>
          <a:p>
            <a:pPr algn="ctr"/>
            <a:r>
              <a:rPr lang="en-US" dirty="0"/>
              <a:t>Opt-out strategy</a:t>
            </a:r>
          </a:p>
        </p:txBody>
      </p:sp>
      <p:sp>
        <p:nvSpPr>
          <p:cNvPr id="3" name="Content Placeholder 2">
            <a:extLst>
              <a:ext uri="{FF2B5EF4-FFF2-40B4-BE49-F238E27FC236}">
                <a16:creationId xmlns:a16="http://schemas.microsoft.com/office/drawing/2014/main" id="{446A83BC-C087-C14C-7762-8B6A10835A21}"/>
              </a:ext>
            </a:extLst>
          </p:cNvPr>
          <p:cNvSpPr>
            <a:spLocks noGrp="1"/>
          </p:cNvSpPr>
          <p:nvPr>
            <p:ph idx="1"/>
          </p:nvPr>
        </p:nvSpPr>
        <p:spPr>
          <a:xfrm>
            <a:off x="546755" y="1348032"/>
            <a:ext cx="11114202" cy="5222449"/>
          </a:xfrm>
        </p:spPr>
        <p:txBody>
          <a:bodyPr>
            <a:normAutofit fontScale="92500"/>
          </a:bodyPr>
          <a:lstStyle/>
          <a:p>
            <a:pPr algn="just"/>
            <a:r>
              <a:rPr lang="en-US" dirty="0"/>
              <a:t>Screening participation in HPV self-sampling arms was generally greater than control arms when women were provided with self- sampling devices, regardless of the invitation strategy employed (compared to control and opt-in).</a:t>
            </a:r>
          </a:p>
          <a:p>
            <a:pPr algn="just"/>
            <a:r>
              <a:rPr lang="en-US" dirty="0"/>
              <a:t>Opt-out strategy, </a:t>
            </a:r>
            <a:r>
              <a:rPr lang="en-US" u="sng" dirty="0"/>
              <a:t>direct mailing of self-sampling devices </a:t>
            </a:r>
            <a:r>
              <a:rPr lang="en-US" dirty="0"/>
              <a:t>was found as the most common approach in high-income settings.</a:t>
            </a:r>
          </a:p>
          <a:p>
            <a:pPr algn="just"/>
            <a:r>
              <a:rPr lang="en-US" dirty="0">
                <a:highlight>
                  <a:srgbClr val="FFFF00"/>
                </a:highlight>
              </a:rPr>
              <a:t>Studies conducting in LMICs, women in self-sampling arm were offered devices through door-to-door approach. </a:t>
            </a:r>
            <a:r>
              <a:rPr lang="en-US" dirty="0"/>
              <a:t>It can be explained by their collected specimens rely on the assistance of healthcare workers for transportation in the rural settings. </a:t>
            </a:r>
          </a:p>
          <a:p>
            <a:pPr algn="just"/>
            <a:r>
              <a:rPr lang="en-US" dirty="0"/>
              <a:t>The highest screening participation was observed when women received self-sampling devices from outreach workers providing onsite instruction with standard script and diagram through door-to-door approach</a:t>
            </a:r>
          </a:p>
        </p:txBody>
      </p:sp>
    </p:spTree>
    <p:extLst>
      <p:ext uri="{BB962C8B-B14F-4D97-AF65-F5344CB8AC3E}">
        <p14:creationId xmlns:p14="http://schemas.microsoft.com/office/powerpoint/2010/main" val="1268878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4A8FBB-F6D4-85D3-4DDC-F40CC819D99A}"/>
              </a:ext>
            </a:extLst>
          </p:cNvPr>
          <p:cNvSpPr>
            <a:spLocks noGrp="1"/>
          </p:cNvSpPr>
          <p:nvPr>
            <p:ph type="title"/>
          </p:nvPr>
        </p:nvSpPr>
        <p:spPr/>
        <p:txBody>
          <a:bodyPr/>
          <a:lstStyle/>
          <a:p>
            <a:pPr algn="ctr"/>
            <a:r>
              <a:rPr lang="en-US" dirty="0"/>
              <a:t>Conclusion</a:t>
            </a:r>
          </a:p>
        </p:txBody>
      </p:sp>
      <p:sp>
        <p:nvSpPr>
          <p:cNvPr id="4" name="Content Placeholder 3">
            <a:extLst>
              <a:ext uri="{FF2B5EF4-FFF2-40B4-BE49-F238E27FC236}">
                <a16:creationId xmlns:a16="http://schemas.microsoft.com/office/drawing/2014/main" id="{D85EBA51-0910-DF40-F76B-F99B6B99A1CE}"/>
              </a:ext>
            </a:extLst>
          </p:cNvPr>
          <p:cNvSpPr>
            <a:spLocks noGrp="1"/>
          </p:cNvSpPr>
          <p:nvPr>
            <p:ph idx="1"/>
          </p:nvPr>
        </p:nvSpPr>
        <p:spPr/>
        <p:txBody>
          <a:bodyPr/>
          <a:lstStyle/>
          <a:p>
            <a:r>
              <a:rPr lang="en-US" dirty="0"/>
              <a:t>opt-out appears to be more effective on increasing screening participation, compared to control and opt-in strategy. </a:t>
            </a:r>
          </a:p>
          <a:p>
            <a:pPr algn="just"/>
            <a:r>
              <a:rPr lang="en-US" dirty="0"/>
              <a:t>pilot intervention studies should be conducted to address the viability and appropriateness of the invitation strategy of vaginal HPV self-sampling to the target population and study setting. </a:t>
            </a:r>
          </a:p>
          <a:p>
            <a:r>
              <a:rPr lang="en-US" dirty="0"/>
              <a:t>future qualitative studies exploring the experience and attitudes towards HPV self-sampling among the end-users are valuable.</a:t>
            </a:r>
          </a:p>
        </p:txBody>
      </p:sp>
    </p:spTree>
    <p:extLst>
      <p:ext uri="{BB962C8B-B14F-4D97-AF65-F5344CB8AC3E}">
        <p14:creationId xmlns:p14="http://schemas.microsoft.com/office/powerpoint/2010/main" val="493602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8D3F-162C-06AF-2C35-B16BFAE4CB98}"/>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0AFB3B02-4547-969C-6A08-8724FC4AB955}"/>
              </a:ext>
            </a:extLst>
          </p:cNvPr>
          <p:cNvPicPr>
            <a:picLocks noChangeAspect="1"/>
          </p:cNvPicPr>
          <p:nvPr/>
        </p:nvPicPr>
        <p:blipFill>
          <a:blip r:embed="rId2"/>
          <a:stretch>
            <a:fillRect/>
          </a:stretch>
        </p:blipFill>
        <p:spPr>
          <a:xfrm>
            <a:off x="1406012" y="867462"/>
            <a:ext cx="9512289" cy="5703020"/>
          </a:xfrm>
          <a:prstGeom prst="rect">
            <a:avLst/>
          </a:prstGeom>
        </p:spPr>
      </p:pic>
    </p:spTree>
    <p:extLst>
      <p:ext uri="{BB962C8B-B14F-4D97-AF65-F5344CB8AC3E}">
        <p14:creationId xmlns:p14="http://schemas.microsoft.com/office/powerpoint/2010/main" val="1450332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976E-EC35-C0EE-0B20-4C6D648041C7}"/>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F700754A-3BDA-CC24-7899-0F7DAFDE7EBC}"/>
              </a:ext>
            </a:extLst>
          </p:cNvPr>
          <p:cNvPicPr>
            <a:picLocks noChangeAspect="1"/>
          </p:cNvPicPr>
          <p:nvPr/>
        </p:nvPicPr>
        <p:blipFill>
          <a:blip r:embed="rId2"/>
          <a:stretch>
            <a:fillRect/>
          </a:stretch>
        </p:blipFill>
        <p:spPr>
          <a:xfrm>
            <a:off x="989351" y="502217"/>
            <a:ext cx="9953469" cy="6252088"/>
          </a:xfrm>
          <a:prstGeom prst="rect">
            <a:avLst/>
          </a:prstGeom>
        </p:spPr>
      </p:pic>
    </p:spTree>
    <p:extLst>
      <p:ext uri="{BB962C8B-B14F-4D97-AF65-F5344CB8AC3E}">
        <p14:creationId xmlns:p14="http://schemas.microsoft.com/office/powerpoint/2010/main" val="422777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D1E447-7D0F-B559-79B2-CD88FD04421C}"/>
              </a:ext>
            </a:extLst>
          </p:cNvPr>
          <p:cNvSpPr>
            <a:spLocks noGrp="1"/>
          </p:cNvSpPr>
          <p:nvPr>
            <p:ph type="title"/>
          </p:nvPr>
        </p:nvSpPr>
        <p:spPr>
          <a:xfrm>
            <a:off x="359765" y="104931"/>
            <a:ext cx="10994035" cy="1585757"/>
          </a:xfrm>
        </p:spPr>
        <p:txBody>
          <a:bodyPr>
            <a:normAutofit fontScale="90000"/>
          </a:bodyPr>
          <a:lstStyle/>
          <a:p>
            <a:r>
              <a:rPr lang="en-US" sz="3200" b="1" dirty="0">
                <a:effectLst/>
                <a:latin typeface="Calibri" panose="020F0502020204030204" pitchFamily="34" charset="0"/>
              </a:rPr>
              <a:t>High-risk HPV mRNA testing on self-samples </a:t>
            </a:r>
            <a:r>
              <a:rPr lang="en-US" sz="1800" b="1" dirty="0">
                <a:effectLst/>
                <a:latin typeface="Calibri" panose="020F0502020204030204" pitchFamily="34" charset="0"/>
              </a:rPr>
              <a:t>offered to those who do not attend for </a:t>
            </a:r>
            <a:r>
              <a:rPr lang="en-US" sz="1800" b="1" dirty="0" err="1">
                <a:effectLst/>
                <a:latin typeface="Calibri" panose="020F0502020204030204" pitchFamily="34" charset="0"/>
              </a:rPr>
              <a:t>organised</a:t>
            </a:r>
            <a:r>
              <a:rPr lang="en-US" sz="1800" b="1" dirty="0">
                <a:effectLst/>
                <a:latin typeface="Calibri" panose="020F0502020204030204" pitchFamily="34" charset="0"/>
              </a:rPr>
              <a:t> cervical screening real world data from the Dumfries and Galloway region </a:t>
            </a:r>
            <a:r>
              <a:rPr lang="en-US" sz="3600" b="1" dirty="0">
                <a:effectLst/>
                <a:latin typeface="Calibri" panose="020F0502020204030204" pitchFamily="34" charset="0"/>
              </a:rPr>
              <a:t>in Scotland </a:t>
            </a:r>
            <a:br>
              <a:rPr lang="en-US" dirty="0"/>
            </a:br>
            <a:br>
              <a:rPr lang="en-US" dirty="0"/>
            </a:br>
            <a:r>
              <a:rPr lang="en-US" sz="1800" dirty="0">
                <a:effectLst/>
                <a:latin typeface="Calibri" panose="020F0502020204030204" pitchFamily="34" charset="0"/>
              </a:rPr>
              <a:t>William Forson1, Ramya Bhatia 2,3, Heather Currie4, Hana Elasifer3, Linzi Connor2, Allan Wilson5 and Kate </a:t>
            </a:r>
            <a:r>
              <a:rPr lang="en-US" sz="1800" dirty="0" err="1">
                <a:effectLst/>
                <a:latin typeface="Calibri" panose="020F0502020204030204" pitchFamily="34" charset="0"/>
              </a:rPr>
              <a:t>Cuschieri</a:t>
            </a:r>
            <a:r>
              <a:rPr lang="en-US" sz="1800" dirty="0">
                <a:effectLst/>
                <a:latin typeface="Calibri" panose="020F0502020204030204" pitchFamily="34" charset="0"/>
              </a:rPr>
              <a:t>*2,3 </a:t>
            </a:r>
            <a:endParaRPr lang="el-GR" dirty="0"/>
          </a:p>
        </p:txBody>
      </p:sp>
      <p:sp>
        <p:nvSpPr>
          <p:cNvPr id="4" name="TextBox 3">
            <a:extLst>
              <a:ext uri="{FF2B5EF4-FFF2-40B4-BE49-F238E27FC236}">
                <a16:creationId xmlns:a16="http://schemas.microsoft.com/office/drawing/2014/main" id="{E071E7CF-D4C6-55A5-A016-E30200B6ED94}"/>
              </a:ext>
            </a:extLst>
          </p:cNvPr>
          <p:cNvSpPr txBox="1"/>
          <p:nvPr/>
        </p:nvSpPr>
        <p:spPr>
          <a:xfrm>
            <a:off x="359765" y="2417085"/>
            <a:ext cx="10358202" cy="4031873"/>
          </a:xfrm>
          <a:prstGeom prst="rect">
            <a:avLst/>
          </a:prstGeom>
          <a:noFill/>
        </p:spPr>
        <p:txBody>
          <a:bodyPr wrap="square">
            <a:spAutoFit/>
          </a:bodyPr>
          <a:lstStyle/>
          <a:p>
            <a:r>
              <a:rPr lang="en-US" sz="3200" dirty="0">
                <a:effectLst/>
                <a:latin typeface="Calibri" panose="020F0502020204030204" pitchFamily="34" charset="0"/>
              </a:rPr>
              <a:t>Cervical screening in Scotland is currently performed through clinician-based collection in primary care. </a:t>
            </a:r>
          </a:p>
          <a:p>
            <a:r>
              <a:rPr lang="en-US" sz="3200" dirty="0">
                <a:effectLst/>
                <a:latin typeface="Calibri" panose="020F0502020204030204" pitchFamily="34" charset="0"/>
              </a:rPr>
              <a:t>The </a:t>
            </a:r>
            <a:r>
              <a:rPr lang="en-US" sz="3200" dirty="0" err="1">
                <a:effectLst/>
                <a:latin typeface="Calibri" panose="020F0502020204030204" pitchFamily="34" charset="0"/>
              </a:rPr>
              <a:t>programme</a:t>
            </a:r>
            <a:r>
              <a:rPr lang="en-US" sz="3200" dirty="0">
                <a:effectLst/>
                <a:latin typeface="Calibri" panose="020F0502020204030204" pitchFamily="34" charset="0"/>
              </a:rPr>
              <a:t> is </a:t>
            </a:r>
            <a:r>
              <a:rPr lang="en-US" sz="3200" dirty="0" err="1">
                <a:effectLst/>
                <a:latin typeface="Calibri" panose="020F0502020204030204" pitchFamily="34" charset="0"/>
              </a:rPr>
              <a:t>organised</a:t>
            </a:r>
            <a:r>
              <a:rPr lang="en-US" sz="3200" dirty="0">
                <a:effectLst/>
                <a:latin typeface="Calibri" panose="020F0502020204030204" pitchFamily="34" charset="0"/>
              </a:rPr>
              <a:t> and an mRNA based test is offered to women aged 25 - 64y, with a negative result leading to 5 yearly recall. </a:t>
            </a:r>
          </a:p>
          <a:p>
            <a:r>
              <a:rPr lang="en-US" sz="3200" dirty="0">
                <a:effectLst/>
                <a:latin typeface="Calibri" panose="020F0502020204030204" pitchFamily="34" charset="0"/>
              </a:rPr>
              <a:t>Coverage for screening in Scotland was 68.7% in the year 2021/2022 (8) reducing to 62.4% in those from the most deprived areas. </a:t>
            </a:r>
            <a:endParaRPr lang="en-US" sz="3200" dirty="0"/>
          </a:p>
        </p:txBody>
      </p:sp>
    </p:spTree>
    <p:extLst>
      <p:ext uri="{BB962C8B-B14F-4D97-AF65-F5344CB8AC3E}">
        <p14:creationId xmlns:p14="http://schemas.microsoft.com/office/powerpoint/2010/main" val="4137076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8F78DE-71D4-9524-4E4A-19B67603C985}"/>
              </a:ext>
            </a:extLst>
          </p:cNvPr>
          <p:cNvSpPr>
            <a:spLocks noGrp="1"/>
          </p:cNvSpPr>
          <p:nvPr>
            <p:ph type="title"/>
          </p:nvPr>
        </p:nvSpPr>
        <p:spPr>
          <a:xfrm>
            <a:off x="212361" y="345173"/>
            <a:ext cx="11767278" cy="1325563"/>
          </a:xfrm>
        </p:spPr>
        <p:txBody>
          <a:bodyPr>
            <a:normAutofit fontScale="90000"/>
          </a:bodyPr>
          <a:lstStyle/>
          <a:p>
            <a:r>
              <a:rPr lang="en-US" sz="4000" b="1" dirty="0">
                <a:effectLst/>
                <a:latin typeface="Calibri" panose="020F0502020204030204" pitchFamily="34" charset="0"/>
              </a:rPr>
              <a:t>High-risk HPV mRNA testing on self-samples </a:t>
            </a:r>
            <a:r>
              <a:rPr lang="en-US" b="1" dirty="0">
                <a:effectLst/>
                <a:latin typeface="Calibri" panose="020F0502020204030204" pitchFamily="34" charset="0"/>
              </a:rPr>
              <a:t>in Scotland </a:t>
            </a:r>
            <a:r>
              <a:rPr lang="en-US" sz="2200" dirty="0">
                <a:effectLst/>
                <a:latin typeface="Calibri" panose="020F0502020204030204" pitchFamily="34" charset="0"/>
              </a:rPr>
              <a:t>William Forson1, Ramya Bhatia 2,3, Heather Currie4, Hana Elasifer3, Linzi Connor2, Allan Wilson5 and Kate </a:t>
            </a:r>
            <a:r>
              <a:rPr lang="en-US" sz="2200" dirty="0" err="1">
                <a:effectLst/>
                <a:latin typeface="Calibri" panose="020F0502020204030204" pitchFamily="34" charset="0"/>
              </a:rPr>
              <a:t>Cuschieri</a:t>
            </a:r>
            <a:r>
              <a:rPr lang="en-US" sz="2200" dirty="0">
                <a:effectLst/>
                <a:latin typeface="Calibri" panose="020F0502020204030204" pitchFamily="34" charset="0"/>
              </a:rPr>
              <a:t>*2,3 </a:t>
            </a:r>
            <a:endParaRPr lang="el-GR" dirty="0"/>
          </a:p>
        </p:txBody>
      </p:sp>
      <p:sp>
        <p:nvSpPr>
          <p:cNvPr id="4" name="TextBox 3">
            <a:extLst>
              <a:ext uri="{FF2B5EF4-FFF2-40B4-BE49-F238E27FC236}">
                <a16:creationId xmlns:a16="http://schemas.microsoft.com/office/drawing/2014/main" id="{D9A7CE63-B72D-0A60-DA7E-94D6C297CD52}"/>
              </a:ext>
            </a:extLst>
          </p:cNvPr>
          <p:cNvSpPr txBox="1"/>
          <p:nvPr/>
        </p:nvSpPr>
        <p:spPr>
          <a:xfrm>
            <a:off x="644577" y="1980697"/>
            <a:ext cx="10709223" cy="4524315"/>
          </a:xfrm>
          <a:prstGeom prst="rect">
            <a:avLst/>
          </a:prstGeom>
          <a:noFill/>
        </p:spPr>
        <p:txBody>
          <a:bodyPr wrap="square">
            <a:spAutoFit/>
          </a:bodyPr>
          <a:lstStyle/>
          <a:p>
            <a:r>
              <a:rPr lang="en-US" sz="1800" dirty="0">
                <a:effectLst/>
                <a:latin typeface="Calibri" panose="020F0502020204030204" pitchFamily="34" charset="0"/>
              </a:rPr>
              <a:t>Methods: Self sampling kits were </a:t>
            </a:r>
            <a:r>
              <a:rPr lang="en-US" sz="1800" dirty="0">
                <a:effectLst/>
                <a:highlight>
                  <a:srgbClr val="FFFF00"/>
                </a:highlight>
                <a:latin typeface="Calibri" panose="020F0502020204030204" pitchFamily="34" charset="0"/>
              </a:rPr>
              <a:t>mailed to women who had defaulted from routine screening </a:t>
            </a:r>
            <a:r>
              <a:rPr lang="en-US" sz="1800" dirty="0">
                <a:effectLst/>
                <a:latin typeface="Calibri" panose="020F0502020204030204" pitchFamily="34" charset="0"/>
              </a:rPr>
              <a:t>resident in an entire territorial health board in Scotland. Kit return rates and compliance to colposcopy follow up in those who were HPV mRNA positive were assessed. Concordance of the self- sample with samples taken later at colposcopy was measured alongside PPV of an mRNA positive result for CIN2+. </a:t>
            </a:r>
          </a:p>
          <a:p>
            <a:endParaRPr lang="en-US" dirty="0"/>
          </a:p>
          <a:p>
            <a:r>
              <a:rPr lang="en-US" sz="1800" dirty="0">
                <a:effectLst/>
                <a:latin typeface="Calibri" panose="020F0502020204030204" pitchFamily="34" charset="0"/>
              </a:rPr>
              <a:t>Results: Of 4173 women invited to participate, </a:t>
            </a:r>
            <a:r>
              <a:rPr lang="en-US" sz="1800" dirty="0">
                <a:effectLst/>
                <a:highlight>
                  <a:srgbClr val="FFFF00"/>
                </a:highlight>
                <a:latin typeface="Calibri" panose="020F0502020204030204" pitchFamily="34" charset="0"/>
              </a:rPr>
              <a:t>20.5%, returned their kit and </a:t>
            </a:r>
            <a:r>
              <a:rPr lang="en-US" sz="1800" dirty="0">
                <a:effectLst/>
                <a:latin typeface="Calibri" panose="020F0502020204030204" pitchFamily="34" charset="0"/>
              </a:rPr>
              <a:t>a greater return rate with increasing age was observed.</a:t>
            </a:r>
          </a:p>
          <a:p>
            <a:r>
              <a:rPr lang="en-US" sz="1800" dirty="0">
                <a:effectLst/>
                <a:latin typeface="Calibri" panose="020F0502020204030204" pitchFamily="34" charset="0"/>
              </a:rPr>
              <a:t> HPV mRNA positivity was 12.0%, and invalidity rate was approximately 3%. Compliance to colposcopy follow up was 88.3% and the PPV for an mRNA test for CIN2+ on a self sample was 25.6%. </a:t>
            </a:r>
          </a:p>
          <a:p>
            <a:r>
              <a:rPr lang="en-US" sz="1800" dirty="0" err="1">
                <a:effectLst/>
                <a:highlight>
                  <a:srgbClr val="FFFF00"/>
                </a:highlight>
                <a:latin typeface="Calibri" panose="020F0502020204030204" pitchFamily="34" charset="0"/>
              </a:rPr>
              <a:t>hr</a:t>
            </a:r>
            <a:r>
              <a:rPr lang="en-US" sz="1800" dirty="0">
                <a:effectLst/>
                <a:highlight>
                  <a:srgbClr val="FFFF00"/>
                </a:highlight>
                <a:latin typeface="Calibri" panose="020F0502020204030204" pitchFamily="34" charset="0"/>
              </a:rPr>
              <a:t>-HPV concordance on the initial swab and the follow up swab and liquid based cytology (LBC) sample taken at colposcopy was 67.1% and 30% respectively. </a:t>
            </a:r>
          </a:p>
          <a:p>
            <a:endParaRPr lang="en-US" dirty="0">
              <a:latin typeface="Calibri" panose="020F0502020204030204" pitchFamily="34" charset="0"/>
            </a:endParaRPr>
          </a:p>
          <a:p>
            <a:endParaRPr lang="en-US" dirty="0"/>
          </a:p>
          <a:p>
            <a:r>
              <a:rPr lang="en-US" sz="1800" dirty="0">
                <a:effectLst/>
                <a:highlight>
                  <a:srgbClr val="FFFF00"/>
                </a:highlight>
                <a:latin typeface="Calibri" panose="020F0502020204030204" pitchFamily="34" charset="0"/>
              </a:rPr>
              <a:t>Conclusions: HPV self sampling using a mail to all approach is feasible in Scotland although only 1 in 5 actively responded to the offer. Future work to monitor screening </a:t>
            </a:r>
            <a:r>
              <a:rPr lang="en-US" sz="1800" dirty="0" err="1">
                <a:effectLst/>
                <a:highlight>
                  <a:srgbClr val="FFFF00"/>
                </a:highlight>
                <a:latin typeface="Calibri" panose="020F0502020204030204" pitchFamily="34" charset="0"/>
              </a:rPr>
              <a:t>behaviours</a:t>
            </a:r>
            <a:r>
              <a:rPr lang="en-US" sz="1800" dirty="0">
                <a:effectLst/>
                <a:highlight>
                  <a:srgbClr val="FFFF00"/>
                </a:highlight>
                <a:latin typeface="Calibri" panose="020F0502020204030204" pitchFamily="34" charset="0"/>
              </a:rPr>
              <a:t> in those who were invited but did not engage initially will help quantify any additional benefit(s) incurred. </a:t>
            </a:r>
            <a:endParaRPr lang="en-US" dirty="0">
              <a:highlight>
                <a:srgbClr val="FFFF00"/>
              </a:highlight>
            </a:endParaRPr>
          </a:p>
        </p:txBody>
      </p:sp>
    </p:spTree>
    <p:extLst>
      <p:ext uri="{BB962C8B-B14F-4D97-AF65-F5344CB8AC3E}">
        <p14:creationId xmlns:p14="http://schemas.microsoft.com/office/powerpoint/2010/main" val="1356061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B1A4-BD18-ABFD-71DE-4112C0E77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925C2-798E-B150-73C5-D74C576530EE}"/>
              </a:ext>
            </a:extLst>
          </p:cNvPr>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rmAutofit/>
          </a:bodyPr>
          <a:lstStyle/>
          <a:p>
            <a:pPr algn="ctr"/>
            <a:r>
              <a:rPr lang="en-US" sz="3200" b="0" i="0" u="none" strike="noStrike" baseline="0" dirty="0">
                <a:latin typeface="Arial" panose="020B0604020202020204" pitchFamily="34" charset="0"/>
                <a:cs typeface="Arial" panose="020B0604020202020204" pitchFamily="34" charset="0"/>
              </a:rPr>
              <a:t>Conclusion HP  V Self </a:t>
            </a:r>
            <a:r>
              <a:rPr lang="en-US" sz="3200" b="0" i="0" u="none" strike="noStrike" baseline="0" dirty="0" err="1">
                <a:latin typeface="Arial" panose="020B0604020202020204" pitchFamily="34" charset="0"/>
                <a:cs typeface="Arial" panose="020B0604020202020204" pitchFamily="34" charset="0"/>
              </a:rPr>
              <a:t>SamplingWhich</a:t>
            </a:r>
            <a:r>
              <a:rPr lang="en-US" sz="3200" b="0" i="0" u="none" strike="noStrike" baseline="0" dirty="0">
                <a:latin typeface="Arial" panose="020B0604020202020204" pitchFamily="34" charset="0"/>
                <a:cs typeface="Arial" panose="020B0604020202020204" pitchFamily="34" charset="0"/>
              </a:rPr>
              <a:t> HPV Tests</a:t>
            </a:r>
            <a:r>
              <a:rPr lang="en-US" sz="3200" b="0" i="0" u="none" strike="noStrike" baseline="0" dirty="0">
                <a:latin typeface="URWPalladioL-Ital"/>
              </a:rPr>
              <a:t>?</a:t>
            </a:r>
            <a:endParaRPr lang="en-US" sz="6600" dirty="0"/>
          </a:p>
        </p:txBody>
      </p:sp>
      <p:sp>
        <p:nvSpPr>
          <p:cNvPr id="4" name="TextBox 3">
            <a:extLst>
              <a:ext uri="{FF2B5EF4-FFF2-40B4-BE49-F238E27FC236}">
                <a16:creationId xmlns:a16="http://schemas.microsoft.com/office/drawing/2014/main" id="{C1F3D766-C939-CB8D-A99F-A56CD994C70E}"/>
              </a:ext>
            </a:extLst>
          </p:cNvPr>
          <p:cNvSpPr txBox="1"/>
          <p:nvPr/>
        </p:nvSpPr>
        <p:spPr>
          <a:xfrm>
            <a:off x="704539" y="2166975"/>
            <a:ext cx="9690084" cy="3970318"/>
          </a:xfrm>
          <a:prstGeom prst="rect">
            <a:avLst/>
          </a:prstGeom>
          <a:noFill/>
        </p:spPr>
        <p:txBody>
          <a:bodyPr wrap="square">
            <a:spAutoFit/>
          </a:bodyPr>
          <a:lstStyle/>
          <a:p>
            <a:pPr algn="just"/>
            <a:r>
              <a:rPr lang="en-US" sz="2800" b="0" i="0" u="none" strike="noStrike" baseline="0" dirty="0">
                <a:solidFill>
                  <a:srgbClr val="000000"/>
                </a:solidFill>
                <a:latin typeface="URWPalladioL-Roma"/>
              </a:rPr>
              <a:t>Currently, </a:t>
            </a:r>
            <a:r>
              <a:rPr lang="en-US" sz="2800" b="0" i="0" u="none" strike="noStrike" baseline="0" dirty="0">
                <a:solidFill>
                  <a:srgbClr val="000000"/>
                </a:solidFill>
                <a:highlight>
                  <a:srgbClr val="FFFF00"/>
                </a:highlight>
                <a:latin typeface="URWPalladioL-Roma"/>
              </a:rPr>
              <a:t>HPV assays based on polymerase chain reaction (PCR) </a:t>
            </a:r>
            <a:r>
              <a:rPr lang="en-US" sz="2800" b="0" i="0" u="none" strike="noStrike" baseline="0" dirty="0">
                <a:solidFill>
                  <a:srgbClr val="000000"/>
                </a:solidFill>
                <a:latin typeface="URWPalladioL-Roma"/>
              </a:rPr>
              <a:t>are mostly implemented</a:t>
            </a:r>
            <a:r>
              <a:rPr lang="el-GR" sz="2800" b="0" i="0" u="none" strike="noStrike" baseline="0" dirty="0">
                <a:solidFill>
                  <a:srgbClr val="000000"/>
                </a:solidFill>
                <a:latin typeface="URWPalladioL-Roma"/>
              </a:rPr>
              <a:t> </a:t>
            </a:r>
            <a:r>
              <a:rPr lang="en-US" sz="2800" b="0" i="0" u="none" strike="noStrike" baseline="0" dirty="0">
                <a:solidFill>
                  <a:srgbClr val="000000"/>
                </a:solidFill>
                <a:latin typeface="URWPalladioL-Roma"/>
              </a:rPr>
              <a:t>in SS; this is predominantly attributed to the lower specificity of signal amplification tests in self-samples.</a:t>
            </a:r>
          </a:p>
          <a:p>
            <a:pPr algn="just"/>
            <a:endParaRPr lang="en-US" sz="2800" dirty="0">
              <a:solidFill>
                <a:srgbClr val="000000"/>
              </a:solidFill>
              <a:latin typeface="URWPalladioL-Roma"/>
            </a:endParaRPr>
          </a:p>
          <a:p>
            <a:pPr algn="just"/>
            <a:r>
              <a:rPr lang="en-US" sz="2800" b="1" i="0" u="none" strike="noStrike" baseline="0" dirty="0">
                <a:solidFill>
                  <a:srgbClr val="263C89"/>
                </a:solidFill>
                <a:latin typeface="MyriadPro-BoldCond"/>
              </a:rPr>
              <a:t>                           HPV DNA - mRNA - self testing</a:t>
            </a:r>
            <a:r>
              <a:rPr lang="en-US" sz="2800" b="0" i="0" u="none" strike="noStrike" baseline="0" dirty="0">
                <a:solidFill>
                  <a:srgbClr val="000000"/>
                </a:solidFill>
                <a:latin typeface="URWPalladioL-Roma"/>
              </a:rPr>
              <a:t> </a:t>
            </a:r>
          </a:p>
          <a:p>
            <a:pPr algn="just"/>
            <a:endParaRPr lang="el-GR" sz="2800" b="0" i="0" u="none" strike="noStrike" baseline="0" dirty="0">
              <a:solidFill>
                <a:srgbClr val="000000"/>
              </a:solidFill>
              <a:latin typeface="URWPalladioL-Roma"/>
            </a:endParaRPr>
          </a:p>
          <a:p>
            <a:pPr algn="just"/>
            <a:r>
              <a:rPr lang="en-US" sz="2800" b="0" i="0" u="none" strike="noStrike" baseline="0" dirty="0">
                <a:solidFill>
                  <a:srgbClr val="000000"/>
                </a:solidFill>
                <a:highlight>
                  <a:srgbClr val="FFFF00"/>
                </a:highlight>
                <a:latin typeface="URWPalladioL-Roma"/>
              </a:rPr>
              <a:t>Based on the suboptimal sensitivity of mRNA assays for detecting</a:t>
            </a:r>
            <a:r>
              <a:rPr lang="el-GR" sz="2800" b="0" i="0" u="none" strike="noStrike" baseline="0" dirty="0">
                <a:solidFill>
                  <a:srgbClr val="000000"/>
                </a:solidFill>
                <a:highlight>
                  <a:srgbClr val="FFFF00"/>
                </a:highlight>
                <a:latin typeface="URWPalladioL-Roma"/>
              </a:rPr>
              <a:t> </a:t>
            </a:r>
            <a:r>
              <a:rPr lang="en-US" sz="2800" b="0" i="0" u="none" strike="noStrike" baseline="0" dirty="0">
                <a:solidFill>
                  <a:srgbClr val="000000"/>
                </a:solidFill>
                <a:highlight>
                  <a:srgbClr val="FFFF00"/>
                </a:highlight>
                <a:latin typeface="URWPalladioL-Roma"/>
              </a:rPr>
              <a:t>underlying CIN2+ in self-collected samples compared with clinician-collected samples,</a:t>
            </a:r>
            <a:r>
              <a:rPr lang="el-GR" sz="2800" b="0" i="0" u="none" strike="noStrike" baseline="0" dirty="0">
                <a:solidFill>
                  <a:srgbClr val="000000"/>
                </a:solidFill>
                <a:highlight>
                  <a:srgbClr val="FFFF00"/>
                </a:highlight>
                <a:latin typeface="URWPalladioL-Roma"/>
              </a:rPr>
              <a:t> </a:t>
            </a:r>
            <a:r>
              <a:rPr lang="en-US" sz="2800" b="0" i="0" u="none" strike="noStrike" baseline="0" dirty="0">
                <a:solidFill>
                  <a:srgbClr val="000000"/>
                </a:solidFill>
                <a:highlight>
                  <a:srgbClr val="FFFF00"/>
                </a:highlight>
                <a:latin typeface="URWPalladioL-Roma"/>
              </a:rPr>
              <a:t>DNA assays are preferred.      BUT !!</a:t>
            </a:r>
            <a:endParaRPr lang="en-US" sz="2800" dirty="0">
              <a:highlight>
                <a:srgbClr val="FFFF00"/>
              </a:highlight>
            </a:endParaRPr>
          </a:p>
        </p:txBody>
      </p:sp>
    </p:spTree>
    <p:extLst>
      <p:ext uri="{BB962C8B-B14F-4D97-AF65-F5344CB8AC3E}">
        <p14:creationId xmlns:p14="http://schemas.microsoft.com/office/powerpoint/2010/main" val="107158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770474" y="324270"/>
            <a:ext cx="10867868"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b="1" dirty="0">
                <a:solidFill>
                  <a:schemeClr val="bg1"/>
                </a:solidFill>
                <a:latin typeface="Corbel" pitchFamily="34" charset="0"/>
              </a:rPr>
              <a:t>Screening Ca </a:t>
            </a:r>
            <a:r>
              <a:rPr lang="en-US" sz="2400" b="1" dirty="0" err="1">
                <a:solidFill>
                  <a:schemeClr val="bg1"/>
                </a:solidFill>
                <a:latin typeface="Corbel" pitchFamily="34" charset="0"/>
              </a:rPr>
              <a:t>Cx</a:t>
            </a:r>
            <a:r>
              <a:rPr lang="en-US" sz="2400" b="1" dirty="0">
                <a:solidFill>
                  <a:schemeClr val="bg1"/>
                </a:solidFill>
                <a:latin typeface="Corbel" pitchFamily="34" charset="0"/>
              </a:rPr>
              <a:t>-identify CIN3 and Cancer</a:t>
            </a:r>
          </a:p>
          <a:p>
            <a:pPr algn="ctr"/>
            <a:r>
              <a:rPr lang="el-GR" sz="2400" b="1" dirty="0">
                <a:solidFill>
                  <a:schemeClr val="bg1"/>
                </a:solidFill>
                <a:latin typeface="Corbel" pitchFamily="34" charset="0"/>
              </a:rPr>
              <a:t>ΣΚΟΠΟΣ ΤΡΑΧΗΛΙΚΟΥ </a:t>
            </a:r>
            <a:r>
              <a:rPr lang="en-US" sz="2400" b="1" dirty="0">
                <a:solidFill>
                  <a:schemeClr val="bg1"/>
                </a:solidFill>
                <a:latin typeface="Corbel" pitchFamily="34" charset="0"/>
              </a:rPr>
              <a:t>SCREENING: </a:t>
            </a:r>
            <a:r>
              <a:rPr lang="el-GR" sz="2400" b="1" dirty="0">
                <a:solidFill>
                  <a:schemeClr val="bg1"/>
                </a:solidFill>
                <a:latin typeface="Corbel" pitchFamily="34" charset="0"/>
              </a:rPr>
              <a:t>Η ΑΝΑΓΝΩΡΙΣΗ ΚΑΙ ΑΝΤΙΜΕΤΩΠΙΣΗ ΠΡΟΔΙΗΘΗΤΙΚΗΣ ΝΟΣΟΥ</a:t>
            </a:r>
          </a:p>
        </p:txBody>
      </p:sp>
      <p:sp>
        <p:nvSpPr>
          <p:cNvPr id="4" name="3 - Έλλειψη"/>
          <p:cNvSpPr/>
          <p:nvPr/>
        </p:nvSpPr>
        <p:spPr>
          <a:xfrm>
            <a:off x="3180000" y="1800000"/>
            <a:ext cx="1800000" cy="1800000"/>
          </a:xfrm>
          <a:prstGeom prst="ellipse">
            <a:avLst/>
          </a:prstGeom>
          <a:solidFill>
            <a:srgbClr val="32AF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a:off x="3432000" y="2348881"/>
            <a:ext cx="1296144" cy="646331"/>
          </a:xfrm>
          <a:prstGeom prst="rect">
            <a:avLst/>
          </a:prstGeom>
          <a:noFill/>
        </p:spPr>
        <p:txBody>
          <a:bodyPr wrap="square" rtlCol="0">
            <a:spAutoFit/>
          </a:bodyPr>
          <a:lstStyle/>
          <a:p>
            <a:pPr algn="ctr"/>
            <a:r>
              <a:rPr lang="en-US" b="1" dirty="0">
                <a:solidFill>
                  <a:schemeClr val="bg1"/>
                </a:solidFill>
                <a:latin typeface="Corbel" pitchFamily="34" charset="0"/>
              </a:rPr>
              <a:t>TESTS OF RISK </a:t>
            </a:r>
            <a:endParaRPr lang="el-GR" b="1" dirty="0">
              <a:solidFill>
                <a:schemeClr val="bg1"/>
              </a:solidFill>
              <a:latin typeface="Corbel" pitchFamily="34" charset="0"/>
            </a:endParaRPr>
          </a:p>
        </p:txBody>
      </p:sp>
      <p:sp>
        <p:nvSpPr>
          <p:cNvPr id="6" name="5 - Έλλειψη"/>
          <p:cNvSpPr/>
          <p:nvPr/>
        </p:nvSpPr>
        <p:spPr>
          <a:xfrm>
            <a:off x="6744072" y="1800000"/>
            <a:ext cx="1800000" cy="180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6960096" y="2350801"/>
            <a:ext cx="1296144" cy="646331"/>
          </a:xfrm>
          <a:prstGeom prst="rect">
            <a:avLst/>
          </a:prstGeom>
          <a:noFill/>
        </p:spPr>
        <p:txBody>
          <a:bodyPr wrap="square" rtlCol="0">
            <a:spAutoFit/>
          </a:bodyPr>
          <a:lstStyle/>
          <a:p>
            <a:pPr algn="ctr"/>
            <a:r>
              <a:rPr lang="en-US" b="1" dirty="0">
                <a:solidFill>
                  <a:schemeClr val="bg1"/>
                </a:solidFill>
                <a:latin typeface="Corbel" pitchFamily="34" charset="0"/>
              </a:rPr>
              <a:t>TESTS OF DISEASE</a:t>
            </a:r>
            <a:endParaRPr lang="el-GR" b="1" dirty="0">
              <a:solidFill>
                <a:schemeClr val="bg1"/>
              </a:solidFill>
              <a:latin typeface="Corbel" pitchFamily="34" charset="0"/>
            </a:endParaRPr>
          </a:p>
        </p:txBody>
      </p:sp>
      <p:sp>
        <p:nvSpPr>
          <p:cNvPr id="8" name="7 - TextBox"/>
          <p:cNvSpPr txBox="1"/>
          <p:nvPr/>
        </p:nvSpPr>
        <p:spPr>
          <a:xfrm>
            <a:off x="2060655" y="4023352"/>
            <a:ext cx="4425364" cy="2446824"/>
          </a:xfrm>
          <a:prstGeom prst="rect">
            <a:avLst/>
          </a:prstGeom>
          <a:noFill/>
        </p:spPr>
        <p:txBody>
          <a:bodyPr wrap="square" rtlCol="0">
            <a:spAutoFit/>
          </a:bodyPr>
          <a:lstStyle/>
          <a:p>
            <a:pPr>
              <a:lnSpc>
                <a:spcPct val="150000"/>
              </a:lnSpc>
            </a:pPr>
            <a:r>
              <a:rPr lang="en-US" b="1" i="1" dirty="0">
                <a:solidFill>
                  <a:srgbClr val="0000FF"/>
                </a:solidFill>
                <a:latin typeface="Corbel" pitchFamily="34" charset="0"/>
              </a:rPr>
              <a:t>Routine Screening</a:t>
            </a:r>
          </a:p>
          <a:p>
            <a:pPr>
              <a:lnSpc>
                <a:spcPct val="150000"/>
              </a:lnSpc>
              <a:buFont typeface="Arial" pitchFamily="34" charset="0"/>
              <a:buChar char="•"/>
            </a:pPr>
            <a:r>
              <a:rPr lang="en-US" b="1" i="1" dirty="0">
                <a:latin typeface="Corbel" pitchFamily="34" charset="0"/>
              </a:rPr>
              <a:t>NPV: </a:t>
            </a:r>
            <a:r>
              <a:rPr lang="el-GR" b="1" i="1" dirty="0">
                <a:latin typeface="Corbel" pitchFamily="34" charset="0"/>
              </a:rPr>
              <a:t>Αρνητική Προγνωστική Αξία</a:t>
            </a:r>
          </a:p>
          <a:p>
            <a:pPr>
              <a:lnSpc>
                <a:spcPct val="150000"/>
              </a:lnSpc>
              <a:buFont typeface="Arial" pitchFamily="34" charset="0"/>
              <a:buChar char="•"/>
            </a:pPr>
            <a:r>
              <a:rPr lang="en-US" b="1" i="1" dirty="0">
                <a:latin typeface="Corbel" pitchFamily="34" charset="0"/>
              </a:rPr>
              <a:t>Sensitivity- </a:t>
            </a:r>
            <a:r>
              <a:rPr lang="el-GR" b="1" i="1" dirty="0">
                <a:latin typeface="Corbel" pitchFamily="34" charset="0"/>
              </a:rPr>
              <a:t>Υψηλή ευαισθησία</a:t>
            </a:r>
          </a:p>
          <a:p>
            <a:pPr>
              <a:lnSpc>
                <a:spcPct val="150000"/>
              </a:lnSpc>
              <a:buFont typeface="Arial" pitchFamily="34" charset="0"/>
              <a:buChar char="•"/>
            </a:pPr>
            <a:r>
              <a:rPr lang="en-US" b="1" i="1" dirty="0">
                <a:latin typeface="Corbel" pitchFamily="34" charset="0"/>
              </a:rPr>
              <a:t>Defines screening intervals -</a:t>
            </a:r>
            <a:r>
              <a:rPr lang="el-GR" b="1" i="1" dirty="0">
                <a:latin typeface="Corbel" pitchFamily="34" charset="0"/>
              </a:rPr>
              <a:t>Καθορίζει τα μεσοδιαστήματα επανελέγχων</a:t>
            </a:r>
          </a:p>
          <a:p>
            <a:endParaRPr lang="el-GR" dirty="0"/>
          </a:p>
        </p:txBody>
      </p:sp>
      <p:sp>
        <p:nvSpPr>
          <p:cNvPr id="9" name="8 - TextBox"/>
          <p:cNvSpPr txBox="1"/>
          <p:nvPr/>
        </p:nvSpPr>
        <p:spPr>
          <a:xfrm>
            <a:off x="6486019" y="3811676"/>
            <a:ext cx="4936485" cy="2446824"/>
          </a:xfrm>
          <a:prstGeom prst="rect">
            <a:avLst/>
          </a:prstGeom>
          <a:noFill/>
        </p:spPr>
        <p:txBody>
          <a:bodyPr wrap="square" rtlCol="0">
            <a:spAutoFit/>
          </a:bodyPr>
          <a:lstStyle/>
          <a:p>
            <a:pPr>
              <a:lnSpc>
                <a:spcPct val="150000"/>
              </a:lnSpc>
            </a:pPr>
            <a:r>
              <a:rPr lang="en-US" b="1" i="1" dirty="0">
                <a:solidFill>
                  <a:srgbClr val="0000FF"/>
                </a:solidFill>
                <a:latin typeface="Corbel" pitchFamily="34" charset="0"/>
              </a:rPr>
              <a:t>Manage &amp; Treat Disease</a:t>
            </a:r>
          </a:p>
          <a:p>
            <a:pPr>
              <a:lnSpc>
                <a:spcPct val="150000"/>
              </a:lnSpc>
              <a:buFont typeface="Arial" pitchFamily="34" charset="0"/>
              <a:buChar char="•"/>
            </a:pPr>
            <a:r>
              <a:rPr lang="en-US" b="1" i="1" dirty="0">
                <a:latin typeface="Corbel" pitchFamily="34" charset="0"/>
              </a:rPr>
              <a:t>PPV: </a:t>
            </a:r>
            <a:r>
              <a:rPr lang="el-GR" b="1" i="1" dirty="0">
                <a:latin typeface="Corbel" pitchFamily="34" charset="0"/>
              </a:rPr>
              <a:t>Θετική Προγνωστική Αξία</a:t>
            </a:r>
          </a:p>
          <a:p>
            <a:pPr>
              <a:lnSpc>
                <a:spcPct val="150000"/>
              </a:lnSpc>
              <a:buFont typeface="Arial" pitchFamily="34" charset="0"/>
              <a:buChar char="•"/>
            </a:pPr>
            <a:r>
              <a:rPr lang="en-US" b="1" i="1" dirty="0">
                <a:latin typeface="Corbel" pitchFamily="34" charset="0"/>
              </a:rPr>
              <a:t>Specificity -</a:t>
            </a:r>
            <a:r>
              <a:rPr lang="el-GR" b="1" i="1" dirty="0">
                <a:latin typeface="Corbel" pitchFamily="34" charset="0"/>
              </a:rPr>
              <a:t>Υψηλή ειδικότητα</a:t>
            </a:r>
          </a:p>
          <a:p>
            <a:pPr>
              <a:lnSpc>
                <a:spcPct val="150000"/>
              </a:lnSpc>
              <a:buFont typeface="Arial" pitchFamily="34" charset="0"/>
              <a:buChar char="•"/>
            </a:pPr>
            <a:r>
              <a:rPr lang="en-US" b="1" i="1" dirty="0">
                <a:latin typeface="Corbel" pitchFamily="34" charset="0"/>
              </a:rPr>
              <a:t>Management algorithms-</a:t>
            </a:r>
            <a:r>
              <a:rPr lang="el-GR" b="1" i="1" dirty="0">
                <a:latin typeface="Corbel" pitchFamily="34" charset="0"/>
              </a:rPr>
              <a:t>Καθορίζει το πρωτόκολλο διαχείρισης</a:t>
            </a:r>
          </a:p>
          <a:p>
            <a:endParaRPr lang="el-GR" dirty="0"/>
          </a:p>
        </p:txBody>
      </p:sp>
      <p:sp>
        <p:nvSpPr>
          <p:cNvPr id="10" name="9 - TextBox"/>
          <p:cNvSpPr txBox="1"/>
          <p:nvPr/>
        </p:nvSpPr>
        <p:spPr>
          <a:xfrm>
            <a:off x="5304000" y="6120001"/>
            <a:ext cx="4320480" cy="276999"/>
          </a:xfrm>
          <a:prstGeom prst="rect">
            <a:avLst/>
          </a:prstGeom>
          <a:noFill/>
        </p:spPr>
        <p:txBody>
          <a:bodyPr wrap="square" rtlCol="0">
            <a:spAutoFit/>
          </a:bodyPr>
          <a:lstStyle/>
          <a:p>
            <a:pPr algn="r"/>
            <a:r>
              <a:rPr lang="en-US" sz="1200" i="1" dirty="0">
                <a:latin typeface="Corbel" pitchFamily="34" charset="0"/>
              </a:rPr>
              <a:t>O’ Leary J, BSCCP 2022 Belfast</a:t>
            </a:r>
            <a:endParaRPr lang="el-GR" sz="1200" i="1" dirty="0">
              <a:latin typeface="Corbel" pitchFamily="34" charset="0"/>
            </a:endParaRPr>
          </a:p>
        </p:txBody>
      </p:sp>
      <p:sp>
        <p:nvSpPr>
          <p:cNvPr id="11" name="TextBox 10">
            <a:extLst>
              <a:ext uri="{FF2B5EF4-FFF2-40B4-BE49-F238E27FC236}">
                <a16:creationId xmlns:a16="http://schemas.microsoft.com/office/drawing/2014/main" id="{BF1B5B5E-63DE-2226-0F77-2183D27D57FB}"/>
              </a:ext>
            </a:extLst>
          </p:cNvPr>
          <p:cNvSpPr txBox="1"/>
          <p:nvPr/>
        </p:nvSpPr>
        <p:spPr>
          <a:xfrm>
            <a:off x="118075" y="1787504"/>
            <a:ext cx="2472725" cy="2308324"/>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3600" b="1" i="0" u="none" strike="noStrike" baseline="0" dirty="0">
                <a:solidFill>
                  <a:schemeClr val="bg1"/>
                </a:solidFill>
                <a:latin typeface="MyriadPro-BoldCond"/>
              </a:rPr>
              <a:t>HPV DNA  HPV mRNA</a:t>
            </a:r>
          </a:p>
          <a:p>
            <a:pPr algn="ctr"/>
            <a:r>
              <a:rPr lang="en-US" sz="3600" b="1" dirty="0">
                <a:solidFill>
                  <a:schemeClr val="bg1"/>
                </a:solidFill>
                <a:latin typeface="MyriadPro-BoldCond"/>
              </a:rPr>
              <a:t>Screening approved</a:t>
            </a:r>
            <a:r>
              <a:rPr lang="en-US" sz="3600" b="1" i="0" u="none" strike="noStrike" baseline="0" dirty="0">
                <a:solidFill>
                  <a:schemeClr val="bg1"/>
                </a:solidFill>
                <a:latin typeface="MyriadPro-BoldCond"/>
              </a:rPr>
              <a:t> </a:t>
            </a:r>
            <a:endParaRPr lang="el-GR" sz="3600" dirty="0">
              <a:solidFill>
                <a:schemeClr val="bg1"/>
              </a:solidFill>
            </a:endParaRPr>
          </a:p>
        </p:txBody>
      </p:sp>
    </p:spTree>
    <p:extLst>
      <p:ext uri="{BB962C8B-B14F-4D97-AF65-F5344CB8AC3E}">
        <p14:creationId xmlns:p14="http://schemas.microsoft.com/office/powerpoint/2010/main" val="1325742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DE6C20-F9BF-794C-79FA-1E902FCBE7CF}"/>
              </a:ext>
            </a:extLst>
          </p:cNvPr>
          <p:cNvSpPr>
            <a:spLocks noGrp="1"/>
          </p:cNvSpPr>
          <p:nvPr>
            <p:ph type="title"/>
          </p:nvPr>
        </p:nvSpPr>
        <p:spPr/>
        <p:txBody>
          <a:bodyPr/>
          <a:lstStyle/>
          <a:p>
            <a:r>
              <a:rPr lang="en-US" sz="4400" b="1" i="0" u="none" strike="noStrike" baseline="0" dirty="0">
                <a:solidFill>
                  <a:srgbClr val="263C89"/>
                </a:solidFill>
                <a:latin typeface="MyriadPro-BoldCond"/>
              </a:rPr>
              <a:t>          HPV DNA - mRNA - self testing</a:t>
            </a:r>
            <a:endParaRPr lang="el-GR" dirty="0"/>
          </a:p>
        </p:txBody>
      </p:sp>
      <p:sp>
        <p:nvSpPr>
          <p:cNvPr id="4" name="TextBox 3">
            <a:extLst>
              <a:ext uri="{FF2B5EF4-FFF2-40B4-BE49-F238E27FC236}">
                <a16:creationId xmlns:a16="http://schemas.microsoft.com/office/drawing/2014/main" id="{90A6A59F-0404-DDCF-575E-5D9EA46AF082}"/>
              </a:ext>
            </a:extLst>
          </p:cNvPr>
          <p:cNvSpPr txBox="1"/>
          <p:nvPr/>
        </p:nvSpPr>
        <p:spPr>
          <a:xfrm>
            <a:off x="524656" y="2694083"/>
            <a:ext cx="11137692" cy="4031873"/>
          </a:xfrm>
          <a:prstGeom prst="rect">
            <a:avLst/>
          </a:prstGeom>
          <a:noFill/>
        </p:spPr>
        <p:txBody>
          <a:bodyPr wrap="square">
            <a:spAutoFit/>
          </a:bodyPr>
          <a:lstStyle/>
          <a:p>
            <a:r>
              <a:rPr lang="en-US" sz="3200" dirty="0">
                <a:effectLst/>
                <a:latin typeface="Calibri" panose="020F0502020204030204" pitchFamily="34" charset="0"/>
              </a:rPr>
              <a:t>Further, well designed studies that compare head to head performance of DNA vs mRNA tests on self samples </a:t>
            </a:r>
          </a:p>
          <a:p>
            <a:endParaRPr lang="en-US" sz="3200" dirty="0">
              <a:effectLst/>
              <a:latin typeface="Calibri" panose="020F0502020204030204" pitchFamily="34" charset="0"/>
            </a:endParaRPr>
          </a:p>
          <a:p>
            <a:r>
              <a:rPr lang="en-US" sz="3200" dirty="0">
                <a:effectLst/>
                <a:highlight>
                  <a:srgbClr val="FFFF00"/>
                </a:highlight>
                <a:latin typeface="Calibri" panose="020F0502020204030204" pitchFamily="34" charset="0"/>
              </a:rPr>
              <a:t>using </a:t>
            </a:r>
            <a:r>
              <a:rPr lang="en-US" sz="3200" dirty="0" err="1">
                <a:effectLst/>
                <a:highlight>
                  <a:srgbClr val="FFFF00"/>
                </a:highlight>
                <a:latin typeface="Calibri" panose="020F0502020204030204" pitchFamily="34" charset="0"/>
              </a:rPr>
              <a:t>optimised</a:t>
            </a:r>
            <a:r>
              <a:rPr lang="en-US" sz="3200" dirty="0">
                <a:effectLst/>
                <a:highlight>
                  <a:srgbClr val="FFFF00"/>
                </a:highlight>
                <a:latin typeface="Calibri" panose="020F0502020204030204" pitchFamily="34" charset="0"/>
              </a:rPr>
              <a:t> protocols </a:t>
            </a:r>
          </a:p>
          <a:p>
            <a:endParaRPr lang="en-US" sz="3200" dirty="0">
              <a:latin typeface="Calibri" panose="020F0502020204030204" pitchFamily="34" charset="0"/>
            </a:endParaRPr>
          </a:p>
          <a:p>
            <a:r>
              <a:rPr lang="en-US" sz="3200" dirty="0">
                <a:effectLst/>
                <a:latin typeface="Calibri" panose="020F0502020204030204" pitchFamily="34" charset="0"/>
              </a:rPr>
              <a:t>will provide insight into the magnitude of any difference between these targets for the detection of clinically significant HPV infection. </a:t>
            </a:r>
            <a:endParaRPr lang="en-US" sz="3200" dirty="0"/>
          </a:p>
        </p:txBody>
      </p:sp>
    </p:spTree>
    <p:extLst>
      <p:ext uri="{BB962C8B-B14F-4D97-AF65-F5344CB8AC3E}">
        <p14:creationId xmlns:p14="http://schemas.microsoft.com/office/powerpoint/2010/main" val="380649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17" y="274637"/>
            <a:ext cx="10482867" cy="1143000"/>
          </a:xfrm>
        </p:spPr>
        <p:txBody>
          <a:bodyPr vert="horz" lIns="121917" tIns="60959" rIns="121917" bIns="60959" rtlCol="0" anchor="ctr">
            <a:normAutofit/>
          </a:bodyPr>
          <a:lstStyle/>
          <a:p>
            <a:pPr algn="ctr"/>
            <a:r>
              <a:rPr lang="en-US" dirty="0">
                <a:solidFill>
                  <a:schemeClr val="accent6">
                    <a:lumMod val="50000"/>
                  </a:schemeClr>
                </a:solidFill>
                <a:effectLst>
                  <a:outerShdw blurRad="38100" dist="38100" dir="2700000" algn="tl">
                    <a:srgbClr val="000000">
                      <a:alpha val="43137"/>
                    </a:srgbClr>
                  </a:outerShdw>
                </a:effectLst>
              </a:rPr>
              <a:t>Thank you for your attention</a:t>
            </a:r>
            <a:endParaRPr lang="el-GR" dirty="0">
              <a:solidFill>
                <a:schemeClr val="accent6">
                  <a:lumMod val="50000"/>
                </a:schemeClr>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p:txBody>
          <a:bodyPr vert="horz" lIns="121917" tIns="60959" rIns="121917" bIns="60959" rtlCol="0">
            <a:normAutofit/>
          </a:bodyPr>
          <a:lstStyle/>
          <a:p>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52400" y="1219201"/>
            <a:ext cx="11811040" cy="2657484"/>
          </a:xfrm>
          <a:prstGeom prst="rect">
            <a:avLst/>
          </a:prstGeom>
          <a:ln>
            <a:noFill/>
          </a:ln>
          <a:effectLst>
            <a:softEdge rad="112500"/>
          </a:effectLst>
        </p:spPr>
      </p:pic>
      <p:pic>
        <p:nvPicPr>
          <p:cNvPr id="5" name="Picture 3"/>
          <p:cNvPicPr>
            <a:picLocks noChangeAspect="1" noChangeArrowheads="1"/>
          </p:cNvPicPr>
          <p:nvPr/>
        </p:nvPicPr>
        <p:blipFill>
          <a:blip r:embed="rId3" cstate="print"/>
          <a:srcRect/>
          <a:stretch>
            <a:fillRect/>
          </a:stretch>
        </p:blipFill>
        <p:spPr bwMode="auto">
          <a:xfrm>
            <a:off x="3048000" y="3810000"/>
            <a:ext cx="6127757" cy="2740256"/>
          </a:xfrm>
          <a:prstGeom prst="rect">
            <a:avLst/>
          </a:prstGeom>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a:extLst>
              <a:ext uri="{FF2B5EF4-FFF2-40B4-BE49-F238E27FC236}">
                <a16:creationId xmlns:a16="http://schemas.microsoft.com/office/drawing/2014/main" id="{3459E2E2-5483-5B48-827C-9A61A8996D52}"/>
              </a:ext>
            </a:extLst>
          </p:cNvPr>
          <p:cNvSpPr>
            <a:spLocks noGrp="1"/>
          </p:cNvSpPr>
          <p:nvPr>
            <p:ph type="title"/>
          </p:nvPr>
        </p:nvSpPr>
        <p:spPr/>
        <p:txBody>
          <a:bodyPr/>
          <a:lstStyle/>
          <a:p>
            <a:r>
              <a:rPr lang="el-GR" altLang="el-GR" sz="3200" dirty="0">
                <a:latin typeface="Comic Sans MS" panose="030F0902030302020204" pitchFamily="66" charset="0"/>
                <a:ea typeface="ＭＳ Ｐゴシック" panose="020B0600070205080204" pitchFamily="34" charset="-128"/>
              </a:rPr>
              <a:t>Ερωτήσεις</a:t>
            </a:r>
          </a:p>
        </p:txBody>
      </p:sp>
      <p:pic>
        <p:nvPicPr>
          <p:cNvPr id="368642" name="Content Placeholder 3" descr="How-Long-Has-Gardasil-Been-On-The-Market.jpg">
            <a:extLst>
              <a:ext uri="{FF2B5EF4-FFF2-40B4-BE49-F238E27FC236}">
                <a16:creationId xmlns:a16="http://schemas.microsoft.com/office/drawing/2014/main" id="{6CE212D4-EFF7-6A44-9D26-B6AF05E7E7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657601" y="1600201"/>
            <a:ext cx="4954588" cy="4941887"/>
          </a:xfrm>
        </p:spPr>
      </p:pic>
    </p:spTree>
    <p:extLst>
      <p:ext uri="{BB962C8B-B14F-4D97-AF65-F5344CB8AC3E}">
        <p14:creationId xmlns:p14="http://schemas.microsoft.com/office/powerpoint/2010/main" val="3336032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E64E-C89B-6245-9D23-F7AC508F52B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BBBA34F-112F-DC09-D5B8-67A02836379D}"/>
              </a:ext>
            </a:extLst>
          </p:cNvPr>
          <p:cNvPicPr>
            <a:picLocks noChangeAspect="1"/>
          </p:cNvPicPr>
          <p:nvPr/>
        </p:nvPicPr>
        <p:blipFill>
          <a:blip r:embed="rId2"/>
          <a:stretch>
            <a:fillRect/>
          </a:stretch>
        </p:blipFill>
        <p:spPr>
          <a:xfrm>
            <a:off x="2083324" y="0"/>
            <a:ext cx="7673991" cy="6858000"/>
          </a:xfrm>
          <a:prstGeom prst="rect">
            <a:avLst/>
          </a:prstGeom>
        </p:spPr>
      </p:pic>
    </p:spTree>
    <p:extLst>
      <p:ext uri="{BB962C8B-B14F-4D97-AF65-F5344CB8AC3E}">
        <p14:creationId xmlns:p14="http://schemas.microsoft.com/office/powerpoint/2010/main" val="4237307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8E774-86D4-B647-A4BF-D6D25BF0A118}"/>
              </a:ext>
            </a:extLst>
          </p:cNvPr>
          <p:cNvSpPr/>
          <p:nvPr/>
        </p:nvSpPr>
        <p:spPr>
          <a:xfrm>
            <a:off x="0" y="1863524"/>
            <a:ext cx="12192000" cy="2554545"/>
          </a:xfrm>
          <a:prstGeom prst="rect">
            <a:avLst/>
          </a:prstGeom>
        </p:spPr>
        <p:txBody>
          <a:bodyPr wrap="square">
            <a:spAutoFit/>
          </a:bodyPr>
          <a:lstStyle/>
          <a:p>
            <a:r>
              <a:rPr lang="en-GB" sz="1600" dirty="0"/>
              <a:t>Therefore, effective strategies are still required to ensure linkage to follow-up testing and management following positive SS results by trained health professionals with knowledge of HPV biology and management algorithms. Because of the prolonged SS screening intervals, implementation data are limited regarding subsequent screening rounds of SS-screened individuals; however, these are accumulating gradually. With further refinement of assays and validation of novel biomarkers in self-collected samples, there is a clear potential for increasing SS accuracy and PPV. </a:t>
            </a:r>
          </a:p>
          <a:p>
            <a:endParaRPr lang="en-GB" sz="1600" dirty="0"/>
          </a:p>
          <a:p>
            <a:r>
              <a:rPr lang="en-GB" sz="1600" dirty="0"/>
              <a:t>The potential differentiation of self-collection protocols for vaccinated versus non-vaccinated individuals also represents an open issue. In conclusion, HPV-based self-collection techniques can effectively address limited uptake alongside other conventional cervical screening drawbacks; however, assays, logistics and infrastructures need further optimization to increase the efficacy, effectiveness and cost-effectiveness of SS approaches.</a:t>
            </a:r>
          </a:p>
        </p:txBody>
      </p:sp>
      <p:sp>
        <p:nvSpPr>
          <p:cNvPr id="5" name="TextBox 4">
            <a:extLst>
              <a:ext uri="{FF2B5EF4-FFF2-40B4-BE49-F238E27FC236}">
                <a16:creationId xmlns:a16="http://schemas.microsoft.com/office/drawing/2014/main" id="{07D7F4AC-D8BB-CE45-A3A6-AF593155C601}"/>
              </a:ext>
            </a:extLst>
          </p:cNvPr>
          <p:cNvSpPr txBox="1"/>
          <p:nvPr/>
        </p:nvSpPr>
        <p:spPr>
          <a:xfrm>
            <a:off x="10672079" y="1457512"/>
            <a:ext cx="1185706" cy="369332"/>
          </a:xfrm>
          <a:prstGeom prst="rect">
            <a:avLst/>
          </a:prstGeom>
          <a:noFill/>
        </p:spPr>
        <p:txBody>
          <a:bodyPr wrap="square" rtlCol="0">
            <a:spAutoFit/>
          </a:bodyPr>
          <a:lstStyle/>
          <a:p>
            <a:pPr algn="r"/>
            <a:r>
              <a:rPr lang="el-GR" b="1" dirty="0"/>
              <a:t>202</a:t>
            </a:r>
            <a:r>
              <a:rPr lang="en-GB" b="1" dirty="0"/>
              <a:t>3</a:t>
            </a:r>
            <a:endParaRPr lang="el-GR" b="1" dirty="0"/>
          </a:p>
        </p:txBody>
      </p:sp>
      <p:pic>
        <p:nvPicPr>
          <p:cNvPr id="2" name="Picture 1">
            <a:extLst>
              <a:ext uri="{FF2B5EF4-FFF2-40B4-BE49-F238E27FC236}">
                <a16:creationId xmlns:a16="http://schemas.microsoft.com/office/drawing/2014/main" id="{245388D4-3D5C-004C-8A11-D5929E07CB14}"/>
              </a:ext>
            </a:extLst>
          </p:cNvPr>
          <p:cNvPicPr>
            <a:picLocks noChangeAspect="1"/>
          </p:cNvPicPr>
          <p:nvPr/>
        </p:nvPicPr>
        <p:blipFill>
          <a:blip r:embed="rId2"/>
          <a:stretch>
            <a:fillRect/>
          </a:stretch>
        </p:blipFill>
        <p:spPr>
          <a:xfrm>
            <a:off x="10420096" y="267257"/>
            <a:ext cx="2875377" cy="619312"/>
          </a:xfrm>
          <a:prstGeom prst="rect">
            <a:avLst/>
          </a:prstGeom>
        </p:spPr>
      </p:pic>
      <p:pic>
        <p:nvPicPr>
          <p:cNvPr id="3" name="Picture 2">
            <a:extLst>
              <a:ext uri="{FF2B5EF4-FFF2-40B4-BE49-F238E27FC236}">
                <a16:creationId xmlns:a16="http://schemas.microsoft.com/office/drawing/2014/main" id="{2F671DF3-D099-684A-8806-D53CDC0F296E}"/>
              </a:ext>
            </a:extLst>
          </p:cNvPr>
          <p:cNvPicPr>
            <a:picLocks noChangeAspect="1"/>
          </p:cNvPicPr>
          <p:nvPr/>
        </p:nvPicPr>
        <p:blipFill>
          <a:blip r:embed="rId3"/>
          <a:stretch>
            <a:fillRect/>
          </a:stretch>
        </p:blipFill>
        <p:spPr>
          <a:xfrm>
            <a:off x="0" y="0"/>
            <a:ext cx="10360725" cy="1863524"/>
          </a:xfrm>
          <a:prstGeom prst="rect">
            <a:avLst/>
          </a:prstGeom>
        </p:spPr>
      </p:pic>
    </p:spTree>
    <p:extLst>
      <p:ext uri="{BB962C8B-B14F-4D97-AF65-F5344CB8AC3E}">
        <p14:creationId xmlns:p14="http://schemas.microsoft.com/office/powerpoint/2010/main" val="593595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0DF2-484D-02FB-E1B9-AD5575BF95BA}"/>
              </a:ext>
            </a:extLst>
          </p:cNvPr>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pPr algn="ctr"/>
            <a:r>
              <a:rPr lang="en-US" dirty="0"/>
              <a:t>HPV self-sampling is an acceptable method of cervical cancer screening</a:t>
            </a:r>
          </a:p>
        </p:txBody>
      </p:sp>
      <p:sp>
        <p:nvSpPr>
          <p:cNvPr id="3" name="Content Placeholder 2">
            <a:extLst>
              <a:ext uri="{FF2B5EF4-FFF2-40B4-BE49-F238E27FC236}">
                <a16:creationId xmlns:a16="http://schemas.microsoft.com/office/drawing/2014/main" id="{8EBF855B-D31B-15B4-EDD6-ABFB8D40E89B}"/>
              </a:ext>
            </a:extLst>
          </p:cNvPr>
          <p:cNvSpPr>
            <a:spLocks noGrp="1"/>
          </p:cNvSpPr>
          <p:nvPr>
            <p:ph idx="1"/>
          </p:nvPr>
        </p:nvSpPr>
        <p:spPr/>
        <p:txBody>
          <a:bodyPr>
            <a:normAutofit lnSpcReduction="10000"/>
          </a:bodyPr>
          <a:lstStyle/>
          <a:p>
            <a:pPr marL="0" indent="0" algn="just">
              <a:buNone/>
            </a:pPr>
            <a:r>
              <a:rPr lang="en-US" dirty="0"/>
              <a:t>Systematic reviews clearly demonstrated that </a:t>
            </a:r>
          </a:p>
          <a:p>
            <a:pPr marL="0" indent="0" algn="just">
              <a:buNone/>
            </a:pPr>
            <a:r>
              <a:rPr lang="en-US" dirty="0"/>
              <a:t>HPV self-sampling is an acceptable method of cervical cancer screening in reaching never screened and under-screened women as it </a:t>
            </a:r>
          </a:p>
          <a:p>
            <a:pPr marL="0" indent="0" algn="just">
              <a:buNone/>
            </a:pPr>
            <a:r>
              <a:rPr lang="en-US" dirty="0"/>
              <a:t>overcomes those barriers in conventional cytology, namely psychological distress, discomfort, inconvenience and privacy.</a:t>
            </a:r>
          </a:p>
          <a:p>
            <a:pPr marL="0" indent="0">
              <a:buNone/>
            </a:pPr>
            <a:endParaRPr lang="en-US" sz="1800" dirty="0"/>
          </a:p>
          <a:p>
            <a:pPr marL="0" indent="0" algn="just">
              <a:buNone/>
            </a:pPr>
            <a:r>
              <a:rPr lang="en-US" sz="1800" dirty="0" err="1"/>
              <a:t>Arbyn</a:t>
            </a:r>
            <a:r>
              <a:rPr lang="en-US" sz="1800" dirty="0"/>
              <a:t> M, Castle PE. Offering self-sampling devices for HPV testing to reach women who do not attend in the regular cervical cancer screening program. Cancer Epidemiol Biomarkers Prev. 2015;24(5):769–72.</a:t>
            </a:r>
          </a:p>
          <a:p>
            <a:pPr marL="0" indent="0" algn="just">
              <a:buNone/>
            </a:pPr>
            <a:r>
              <a:rPr lang="en-US" sz="1800" dirty="0" err="1"/>
              <a:t>Verdoodt</a:t>
            </a:r>
            <a:r>
              <a:rPr lang="en-US" sz="1800" dirty="0"/>
              <a:t> F, </a:t>
            </a:r>
            <a:r>
              <a:rPr lang="en-US" sz="1800" dirty="0" err="1"/>
              <a:t>Jentschke</a:t>
            </a:r>
            <a:r>
              <a:rPr lang="en-US" sz="1800" dirty="0"/>
              <a:t> M, </a:t>
            </a:r>
            <a:r>
              <a:rPr lang="en-US" sz="1800" dirty="0" err="1"/>
              <a:t>Hillemanns</a:t>
            </a:r>
            <a:r>
              <a:rPr lang="en-US" sz="1800" dirty="0"/>
              <a:t> P, et al. Reaching women who do not participate in the regular cervical cancer screening </a:t>
            </a:r>
            <a:r>
              <a:rPr lang="en-US" sz="1800" dirty="0" err="1"/>
              <a:t>programme</a:t>
            </a:r>
            <a:r>
              <a:rPr lang="en-US" sz="1800" dirty="0"/>
              <a:t> by offering self-sampling devices: a systematic review and meta-analysis of randomized trials. </a:t>
            </a:r>
            <a:r>
              <a:rPr lang="en-US" sz="1800" dirty="0" err="1"/>
              <a:t>Eur</a:t>
            </a:r>
            <a:r>
              <a:rPr lang="en-US" sz="1800" dirty="0"/>
              <a:t> J Cancer. 2015;51(16):2375–85.</a:t>
            </a:r>
          </a:p>
        </p:txBody>
      </p:sp>
    </p:spTree>
    <p:extLst>
      <p:ext uri="{BB962C8B-B14F-4D97-AF65-F5344CB8AC3E}">
        <p14:creationId xmlns:p14="http://schemas.microsoft.com/office/powerpoint/2010/main" val="406665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927648" y="2577256"/>
            <a:ext cx="5832648" cy="4036244"/>
          </a:xfrm>
          <a:prstGeom prst="rect">
            <a:avLst/>
          </a:prstGeom>
          <a:noFill/>
          <a:ln w="9525">
            <a:noFill/>
            <a:miter lim="800000"/>
            <a:headEnd/>
            <a:tailEnd/>
          </a:ln>
        </p:spPr>
      </p:pic>
      <p:sp>
        <p:nvSpPr>
          <p:cNvPr id="2" name="TextBox 1">
            <a:extLst>
              <a:ext uri="{FF2B5EF4-FFF2-40B4-BE49-F238E27FC236}">
                <a16:creationId xmlns:a16="http://schemas.microsoft.com/office/drawing/2014/main" id="{293772F6-3979-7F43-8D5F-64767BBF4DE6}"/>
              </a:ext>
            </a:extLst>
          </p:cNvPr>
          <p:cNvSpPr txBox="1"/>
          <p:nvPr/>
        </p:nvSpPr>
        <p:spPr>
          <a:xfrm>
            <a:off x="341644" y="142890"/>
            <a:ext cx="11726426" cy="221599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 sz="2400" b="1" i="1" dirty="0"/>
              <a:t>Lancet Oncol </a:t>
            </a:r>
            <a:r>
              <a:rPr lang="en" sz="2400" b="1" dirty="0"/>
              <a:t>2019; </a:t>
            </a:r>
            <a:endParaRPr lang="en" sz="2400" dirty="0"/>
          </a:p>
          <a:p>
            <a:r>
              <a:rPr lang="en" sz="2400" b="1" dirty="0"/>
              <a:t>187 473 women </a:t>
            </a:r>
            <a:endParaRPr lang="en" sz="2400" dirty="0"/>
          </a:p>
          <a:p>
            <a:r>
              <a:rPr lang="en" sz="2400" b="1" dirty="0"/>
              <a:t>HPV testing done with a clinically validated PCR-based assay had similar accuracy on self-collected and clinician-collected samples in terms of the detection of CIN2+ or CIN3+ lesions. </a:t>
            </a:r>
            <a:r>
              <a:rPr lang="en" sz="2400" b="1" dirty="0">
                <a:highlight>
                  <a:srgbClr val="FF0000"/>
                </a:highlight>
              </a:rPr>
              <a:t>HPV self-sampling could be used as a primary screening</a:t>
            </a:r>
            <a:endParaRPr lang="en" sz="2400" dirty="0">
              <a:highlight>
                <a:srgbClr val="FF0000"/>
              </a:highlight>
            </a:endParaRPr>
          </a:p>
          <a:p>
            <a:endParaRPr lang="el-GR" dirty="0"/>
          </a:p>
        </p:txBody>
      </p:sp>
      <p:sp>
        <p:nvSpPr>
          <p:cNvPr id="3" name="Ορθογώνιο 2">
            <a:extLst>
              <a:ext uri="{FF2B5EF4-FFF2-40B4-BE49-F238E27FC236}">
                <a16:creationId xmlns:a16="http://schemas.microsoft.com/office/drawing/2014/main" id="{70A75873-1284-E64A-8CE7-5BB2C89EDE1C}"/>
              </a:ext>
            </a:extLst>
          </p:cNvPr>
          <p:cNvSpPr/>
          <p:nvPr/>
        </p:nvSpPr>
        <p:spPr>
          <a:xfrm>
            <a:off x="14511951" y="2006084"/>
            <a:ext cx="237566" cy="369332"/>
          </a:xfrm>
          <a:prstGeom prst="rect">
            <a:avLst/>
          </a:prstGeom>
        </p:spPr>
        <p:txBody>
          <a:bodyPr wrap="none">
            <a:spAutoFit/>
          </a:bodyPr>
          <a:lstStyle/>
          <a:p>
            <a:r>
              <a:rPr lang="en" b="1" dirty="0"/>
              <a:t> </a:t>
            </a:r>
            <a:endParaRPr lang="el-GR" dirty="0"/>
          </a:p>
        </p:txBody>
      </p:sp>
    </p:spTree>
    <p:extLst>
      <p:ext uri="{BB962C8B-B14F-4D97-AF65-F5344CB8AC3E}">
        <p14:creationId xmlns:p14="http://schemas.microsoft.com/office/powerpoint/2010/main" val="373018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C4777F-2BE9-0AFC-225E-4802E53A36AA}"/>
              </a:ext>
            </a:extLst>
          </p:cNvPr>
          <p:cNvPicPr>
            <a:picLocks noChangeAspect="1"/>
          </p:cNvPicPr>
          <p:nvPr/>
        </p:nvPicPr>
        <p:blipFill>
          <a:blip r:embed="rId2"/>
          <a:stretch>
            <a:fillRect/>
          </a:stretch>
        </p:blipFill>
        <p:spPr>
          <a:xfrm>
            <a:off x="1453199" y="0"/>
            <a:ext cx="9010553" cy="3754877"/>
          </a:xfrm>
          <a:prstGeom prst="rect">
            <a:avLst/>
          </a:prstGeom>
        </p:spPr>
      </p:pic>
      <p:sp>
        <p:nvSpPr>
          <p:cNvPr id="8" name="TextBox 7">
            <a:extLst>
              <a:ext uri="{FF2B5EF4-FFF2-40B4-BE49-F238E27FC236}">
                <a16:creationId xmlns:a16="http://schemas.microsoft.com/office/drawing/2014/main" id="{A740A06A-BDB0-7EEB-EB6C-4446F001E439}"/>
              </a:ext>
            </a:extLst>
          </p:cNvPr>
          <p:cNvSpPr txBox="1"/>
          <p:nvPr/>
        </p:nvSpPr>
        <p:spPr>
          <a:xfrm>
            <a:off x="1651604" y="3161719"/>
            <a:ext cx="8613742" cy="3447098"/>
          </a:xfrm>
          <a:prstGeom prst="rect">
            <a:avLst/>
          </a:prstGeom>
          <a:noFill/>
        </p:spPr>
        <p:txBody>
          <a:bodyPr wrap="square">
            <a:spAutoFit/>
          </a:bodyPr>
          <a:lstStyle/>
          <a:p>
            <a:pPr algn="l"/>
            <a:endParaRPr lang="en-US" sz="2800" b="0" i="0" u="none" strike="noStrike" baseline="0" dirty="0">
              <a:solidFill>
                <a:srgbClr val="000000"/>
              </a:solidFill>
              <a:latin typeface="Times New Roman" panose="02020603050405020304" pitchFamily="18" charset="0"/>
            </a:endParaRPr>
          </a:p>
          <a:p>
            <a:pPr algn="just"/>
            <a:r>
              <a:rPr lang="en-US" sz="2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Results: </a:t>
            </a:r>
            <a:r>
              <a:rPr lang="en-US" sz="1800" b="0" i="0" u="none" strike="noStrike" baseline="0" dirty="0">
                <a:solidFill>
                  <a:srgbClr val="000000"/>
                </a:solidFill>
                <a:latin typeface="Times New Roman" panose="02020603050405020304" pitchFamily="18" charset="0"/>
              </a:rPr>
              <a:t>Data from 497 women’s specimens were analyzed. Both samplings had 86.8% concordance rate in detecting </a:t>
            </a:r>
            <a:r>
              <a:rPr lang="en-US" sz="1800" b="0" i="0" u="none" strike="noStrike" baseline="0" dirty="0" err="1">
                <a:solidFill>
                  <a:srgbClr val="000000"/>
                </a:solidFill>
                <a:latin typeface="Times New Roman" panose="02020603050405020304" pitchFamily="18" charset="0"/>
              </a:rPr>
              <a:t>hr</a:t>
            </a:r>
            <a:r>
              <a:rPr lang="en-US" sz="1800" b="0" i="0" u="none" strike="noStrike" baseline="0" dirty="0">
                <a:solidFill>
                  <a:srgbClr val="000000"/>
                </a:solidFill>
                <a:latin typeface="Times New Roman" panose="02020603050405020304" pitchFamily="18" charset="0"/>
              </a:rPr>
              <a:t>-HPV (Kappa 0.670; 95% confidence interval [CI] 0.599-0.746, P value &lt; 0.001</a:t>
            </a:r>
            <a:r>
              <a:rPr lang="en-US" sz="1800" b="0" i="0" u="none" strike="noStrike" baseline="0" dirty="0">
                <a:solidFill>
                  <a:srgbClr val="000000"/>
                </a:solidFill>
                <a:highlight>
                  <a:srgbClr val="FFFF00"/>
                </a:highlight>
                <a:latin typeface="Times New Roman" panose="02020603050405020304" pitchFamily="18" charset="0"/>
              </a:rPr>
              <a:t>). The sensitivity (95% CI) of self-collected specimen HPV DNA and clinician- collected specimen HPV-mRNA to detect high-grade lesions were 91.8% (85.4%-96.0%) and 90.2% (83.6%-94.9%) respectively.</a:t>
            </a:r>
            <a:r>
              <a:rPr lang="en-US" sz="1800" b="0" i="0" u="none" strike="noStrike" baseline="0" dirty="0">
                <a:solidFill>
                  <a:srgbClr val="000000"/>
                </a:solidFill>
                <a:latin typeface="Times New Roman" panose="02020603050405020304" pitchFamily="18" charset="0"/>
              </a:rPr>
              <a:t> The corresponding negative predictive values (95% CI) were 91.9% (85.6%-96.0%) and 91.7% (86.0%-95.7%) respectively. </a:t>
            </a:r>
            <a:r>
              <a:rPr lang="en-US" sz="1800" b="1" i="0" u="none" strike="noStrike" baseline="0" dirty="0">
                <a:solidFill>
                  <a:srgbClr val="000000"/>
                </a:solidFill>
                <a:highlight>
                  <a:srgbClr val="FFFF00"/>
                </a:highlight>
                <a:latin typeface="Times New Roman" panose="02020603050405020304" pitchFamily="18" charset="0"/>
              </a:rPr>
              <a:t>Conclusion: </a:t>
            </a:r>
            <a:r>
              <a:rPr lang="en-US" sz="1800" b="0" i="0" u="none" strike="noStrike" baseline="0" dirty="0">
                <a:solidFill>
                  <a:srgbClr val="000000"/>
                </a:solidFill>
                <a:highlight>
                  <a:srgbClr val="FFFF00"/>
                </a:highlight>
                <a:latin typeface="Times New Roman" panose="02020603050405020304" pitchFamily="18" charset="0"/>
              </a:rPr>
              <a:t>HPV DNA testing from self-collected specimen to detect HR-HPV demonstrates high concordance with HPV mRNA testing from clinician-collected specimen. The sensitivity and negative predictive value of both tests to detect high-grade lesions are comparable. </a:t>
            </a:r>
            <a:endParaRPr lang="en-US" dirty="0">
              <a:highlight>
                <a:srgbClr val="FFFF00"/>
              </a:highlight>
            </a:endParaRPr>
          </a:p>
        </p:txBody>
      </p:sp>
      <p:sp>
        <p:nvSpPr>
          <p:cNvPr id="2" name="TextBox 1">
            <a:extLst>
              <a:ext uri="{FF2B5EF4-FFF2-40B4-BE49-F238E27FC236}">
                <a16:creationId xmlns:a16="http://schemas.microsoft.com/office/drawing/2014/main" id="{9212A4DD-F95C-75D4-D4C2-01A84434B76F}"/>
              </a:ext>
            </a:extLst>
          </p:cNvPr>
          <p:cNvSpPr txBox="1"/>
          <p:nvPr/>
        </p:nvSpPr>
        <p:spPr>
          <a:xfrm>
            <a:off x="1" y="1978702"/>
            <a:ext cx="1541194" cy="1446550"/>
          </a:xfrm>
          <a:prstGeom prst="rect">
            <a:avLst/>
          </a:prstGeom>
          <a:noFill/>
        </p:spPr>
        <p:txBody>
          <a:bodyPr wrap="square" rtlCol="0">
            <a:spAutoFit/>
          </a:bodyPr>
          <a:lstStyle/>
          <a:p>
            <a:r>
              <a:rPr lang="en-US" sz="4400" dirty="0"/>
              <a:t>2024 !!!!!</a:t>
            </a:r>
            <a:endParaRPr lang="el-GR" sz="4400" dirty="0"/>
          </a:p>
        </p:txBody>
      </p:sp>
    </p:spTree>
    <p:extLst>
      <p:ext uri="{BB962C8B-B14F-4D97-AF65-F5344CB8AC3E}">
        <p14:creationId xmlns:p14="http://schemas.microsoft.com/office/powerpoint/2010/main" val="59704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89C5B-27D4-A8C4-554A-A5346DACD99E}"/>
              </a:ext>
            </a:extLst>
          </p:cNvPr>
          <p:cNvSpPr>
            <a:spLocks noGrp="1"/>
          </p:cNvSpPr>
          <p:nvPr>
            <p:ph type="title"/>
          </p:nvPr>
        </p:nvSpPr>
        <p:spPr/>
        <p:txBody>
          <a:bodyPr/>
          <a:lstStyle/>
          <a:p>
            <a:pPr algn="ctr"/>
            <a:r>
              <a:rPr lang="en-US" dirty="0" err="1"/>
              <a:t>Pubmed</a:t>
            </a:r>
            <a:r>
              <a:rPr lang="en-US" dirty="0"/>
              <a:t> search 1727 results 26/11/2024</a:t>
            </a:r>
          </a:p>
        </p:txBody>
      </p:sp>
      <p:pic>
        <p:nvPicPr>
          <p:cNvPr id="6" name="Picture 5" descr="A screenshot of a computer&#10;&#10;Description automatically generated">
            <a:extLst>
              <a:ext uri="{FF2B5EF4-FFF2-40B4-BE49-F238E27FC236}">
                <a16:creationId xmlns:a16="http://schemas.microsoft.com/office/drawing/2014/main" id="{4A644122-958B-3E0B-57FE-F3358E154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555" y="1838079"/>
            <a:ext cx="9715500" cy="4430746"/>
          </a:xfrm>
          <a:prstGeom prst="rect">
            <a:avLst/>
          </a:prstGeom>
        </p:spPr>
      </p:pic>
    </p:spTree>
    <p:extLst>
      <p:ext uri="{BB962C8B-B14F-4D97-AF65-F5344CB8AC3E}">
        <p14:creationId xmlns:p14="http://schemas.microsoft.com/office/powerpoint/2010/main" val="542964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524000" y="0"/>
            <a:ext cx="9144000" cy="1412776"/>
          </a:xfrm>
        </p:spPr>
        <p:style>
          <a:lnRef idx="2">
            <a:schemeClr val="accent6"/>
          </a:lnRef>
          <a:fillRef idx="1">
            <a:schemeClr val="lt1"/>
          </a:fillRef>
          <a:effectRef idx="0">
            <a:schemeClr val="accent6"/>
          </a:effectRef>
          <a:fontRef idx="minor">
            <a:schemeClr val="dk1"/>
          </a:fontRef>
        </p:style>
        <p:txBody>
          <a:bodyPr>
            <a:normAutofit fontScale="90000"/>
          </a:bodyPr>
          <a:lstStyle/>
          <a:p>
            <a:pPr algn="ctr"/>
            <a:r>
              <a:rPr lang="en-US" sz="6000" b="1" dirty="0">
                <a:solidFill>
                  <a:srgbClr val="000090"/>
                </a:solidFill>
                <a:latin typeface="Calibri" charset="0"/>
              </a:rPr>
              <a:t>HPV DNA Self sampling</a:t>
            </a:r>
            <a:br>
              <a:rPr lang="en-US" sz="6000" b="1" dirty="0">
                <a:solidFill>
                  <a:srgbClr val="000090"/>
                </a:solidFill>
                <a:latin typeface="Calibri" charset="0"/>
              </a:rPr>
            </a:br>
            <a:r>
              <a:rPr lang="el-GR" dirty="0">
                <a:latin typeface="Calibri" charset="0"/>
              </a:rPr>
              <a:t>Δείγμα αυτοληψίας</a:t>
            </a:r>
            <a:endParaRPr lang="en-US" dirty="0">
              <a:latin typeface="Calibri" charset="0"/>
            </a:endParaRPr>
          </a:p>
        </p:txBody>
      </p:sp>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138" y="2009776"/>
            <a:ext cx="3625850" cy="37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0925" y="2009776"/>
            <a:ext cx="4281488" cy="373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494186" y="1424999"/>
            <a:ext cx="2557762"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dirty="0">
                <a:solidFill>
                  <a:srgbClr val="800000"/>
                </a:solidFill>
              </a:rPr>
              <a:t>VAGINA</a:t>
            </a:r>
          </a:p>
        </p:txBody>
      </p:sp>
      <p:sp>
        <p:nvSpPr>
          <p:cNvPr id="6" name="TextBox 5"/>
          <p:cNvSpPr txBox="1"/>
          <p:nvPr/>
        </p:nvSpPr>
        <p:spPr>
          <a:xfrm>
            <a:off x="6827205" y="1424999"/>
            <a:ext cx="2557762"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dirty="0">
                <a:solidFill>
                  <a:srgbClr val="800000"/>
                </a:solidFill>
              </a:rPr>
              <a:t>URINE</a:t>
            </a:r>
          </a:p>
        </p:txBody>
      </p:sp>
    </p:spTree>
    <p:extLst>
      <p:ext uri="{BB962C8B-B14F-4D97-AF65-F5344CB8AC3E}">
        <p14:creationId xmlns:p14="http://schemas.microsoft.com/office/powerpoint/2010/main" val="3787511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TotalTime>
  <Words>2480</Words>
  <Application>Microsoft Macintosh PowerPoint</Application>
  <PresentationFormat>Ευρεία οθόνη</PresentationFormat>
  <Paragraphs>156</Paragraphs>
  <Slides>44</Slides>
  <Notes>0</Notes>
  <HiddenSlides>0</HiddenSlides>
  <MMClips>0</MMClips>
  <ScaleCrop>false</ScaleCrop>
  <HeadingPairs>
    <vt:vector size="8" baseType="variant">
      <vt:variant>
        <vt:lpstr>Γραμματοσειρές που χρησιμοποιούνται</vt:lpstr>
      </vt:variant>
      <vt:variant>
        <vt:i4>13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44</vt:i4>
      </vt:variant>
    </vt:vector>
  </HeadingPairs>
  <TitlesOfParts>
    <vt:vector size="59" baseType="lpstr">
      <vt:lpstr>Aptos</vt:lpstr>
      <vt:lpstr>Aptos Display</vt:lpstr>
      <vt:lpstr>Arial</vt:lpstr>
      <vt:lpstr>Calibri</vt:lpstr>
      <vt:lpstr>Calibri Light</vt:lpstr>
      <vt:lpstr>Candara</vt:lpstr>
      <vt:lpstr>Comic Sans MS</vt:lpstr>
      <vt:lpstr>Corbel</vt:lpstr>
      <vt:lpstr>MyriadPro-BoldCond</vt:lpstr>
      <vt:lpstr>MyriadPro-Cond</vt:lpstr>
      <vt:lpstr>Times New Roman</vt:lpstr>
      <vt:lpstr>URWPalladioL-Ital</vt:lpstr>
      <vt:lpstr>URWPalladioL-Roma</vt:lpstr>
      <vt:lpstr>Office Theme</vt:lpstr>
      <vt:lpstr>Bitmap Image</vt:lpstr>
      <vt:lpstr>HPV DNA - mRNA - self testing  Alexandros Daponte (Greece) M.D. (Thessaloniki), Dr Med (LMU Munich), FCOG (SA) Professor of Obstetrics &amp; Gynecology,   Chairman of the Obstetrics &amp; Gynecology Clinic,  University of Thessaly,  University Hospital of Larissa, Larissa</vt:lpstr>
      <vt:lpstr>University Hospital of Larisa Καλημέρα από τη Μαιευτική &amp;Γυναικολογική Κλινική    στο Πανεπιστημιακό Νοσοκομείο Λάρισας </vt:lpstr>
      <vt:lpstr>Παρουσίαση του PowerPoint</vt:lpstr>
      <vt:lpstr>Παρουσίαση του PowerPoint</vt:lpstr>
      <vt:lpstr>HPV self-sampling is an acceptable method of cervical cancer screening</vt:lpstr>
      <vt:lpstr>Παρουσίαση του PowerPoint</vt:lpstr>
      <vt:lpstr>Παρουσίαση του PowerPoint</vt:lpstr>
      <vt:lpstr>Pubmed search 1727 results 26/11/2024</vt:lpstr>
      <vt:lpstr>HPV DNA Self sampling Δείγμα αυτοληψίας</vt:lpstr>
      <vt:lpstr> HPV 16 DNA screening  και self sampling δείγμα κόλπου  University Hospital Larissa  2004-2005 . </vt:lpstr>
      <vt:lpstr>  HPV 16 DNA screening και self sampling    δείγμα  ούρων- FIRST VOID URINE  University Hospital Larissa 2004-2005</vt:lpstr>
      <vt:lpstr>Παρουσίαση του PowerPoint</vt:lpstr>
      <vt:lpstr>Παρουσίαση του PowerPoint</vt:lpstr>
      <vt:lpstr>Παρουσίαση του PowerPoint</vt:lpstr>
      <vt:lpstr>Παρουσίαση του PowerPoint</vt:lpstr>
      <vt:lpstr>VAGINAL SELF SAMPLING HPV DNA EUROPE 2024</vt:lpstr>
      <vt:lpstr>SELF SAMPLING HPV DNA EUROPE 2024</vt:lpstr>
      <vt:lpstr>Παρουσίαση του PowerPoint</vt:lpstr>
      <vt:lpstr>Which HPV Tests?</vt:lpstr>
      <vt:lpstr>Preheating step may improve m RNA tests performance. More studies needed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OPT OUT !!Women from self-sampling arm receiving devices through various invitation strategies were 3.4-fold greater in the likelihood of performing cervical cancer screening than control arm</vt:lpstr>
      <vt:lpstr>Women from self-sampling arm receiving devices through opt-out strategy were approximately 4-fold greater in the likelihood of performing cervical cancer screening than control arm</vt:lpstr>
      <vt:lpstr>Women from direct-mailing arm receiving devices through opt-out strategy were approximately 2.3-fold greater in the likelihood of performing cervical cancer screening than control arm</vt:lpstr>
      <vt:lpstr>women from door-to-door arm receiving devices through opt-out strategy were 9.6-fold greater in the likelihood of performing cervical cancer screening than control arm</vt:lpstr>
      <vt:lpstr> Odds ratios of screening participation between opt-in arm and control arm. The overall pooled effect of the 4 studies was OR1.34 (95% CI 0.28–6.39), indicating that there was no statistically significant difference in screening participation between opt-in arm and control arm</vt:lpstr>
      <vt:lpstr>Παρουσίαση του PowerPoint</vt:lpstr>
      <vt:lpstr>Which Self-Sampling Device?</vt:lpstr>
      <vt:lpstr>Opt-out strategy</vt:lpstr>
      <vt:lpstr>Conclusion</vt:lpstr>
      <vt:lpstr>Παρουσίαση του PowerPoint</vt:lpstr>
      <vt:lpstr>Παρουσίαση του PowerPoint</vt:lpstr>
      <vt:lpstr>High-risk HPV mRNA testing on self-samples offered to those who do not attend for organised cervical screening real world data from the Dumfries and Galloway region in Scotland   William Forson1, Ramya Bhatia 2,3, Heather Currie4, Hana Elasifer3, Linzi Connor2, Allan Wilson5 and Kate Cuschieri*2,3 </vt:lpstr>
      <vt:lpstr>High-risk HPV mRNA testing on self-samples in Scotland William Forson1, Ramya Bhatia 2,3, Heather Currie4, Hana Elasifer3, Linzi Connor2, Allan Wilson5 and Kate Cuschieri*2,3 </vt:lpstr>
      <vt:lpstr>Conclusion HP  V Self SamplingWhich HPV Tests?</vt:lpstr>
      <vt:lpstr>          HPV DNA - mRNA - self testing</vt:lpstr>
      <vt:lpstr>Thank you for your attention</vt:lpstr>
      <vt:lpstr>Ερωτήσεις</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KOKKA GEORGIA</dc:creator>
  <cp:lastModifiedBy>DAPONTE ALEXANDROS</cp:lastModifiedBy>
  <cp:revision>16</cp:revision>
  <dcterms:created xsi:type="dcterms:W3CDTF">2024-11-26T08:17:38Z</dcterms:created>
  <dcterms:modified xsi:type="dcterms:W3CDTF">2024-11-28T06:51:31Z</dcterms:modified>
</cp:coreProperties>
</file>