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00"/>
    <a:srgbClr val="E8F265"/>
    <a:srgbClr val="EAC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4"/>
    <p:restoredTop sz="76526"/>
  </p:normalViewPr>
  <p:slideViewPr>
    <p:cSldViewPr snapToGrid="0">
      <p:cViewPr varScale="1">
        <p:scale>
          <a:sx n="83" d="100"/>
          <a:sy n="83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6FBE-2A05-7948-A2FF-4D50E832954F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36E8-A39D-C842-94ED-B77C3317B2E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9018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6221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Endometrial cancer remains the most common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gynecologic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malignancy in developed countries, with rising incidence linked to obesity and aging populations. While early-stage disease has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favorable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outcomes, advanced and recurrent cases represent a significant therapeutic challenge, particularly due to resistance to conventional therapies.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this section, we examine the global burden of endometrial cancer. According to GLOBOCAN 2020, there were over 417,000 new cases worldwide, with a mortality rate approaching 100,000 annually. While early-stage disease boasts a five-year survival rate exceeding 90%, the prognosis drops dramatically for advanced-stage or recurrent cases, where survival is often less than 30%. These data underscore the urgent need for innovative approaches, particularly for patients with advanced and recurrent disease.</a:t>
            </a:r>
            <a:endParaRPr lang="en-FR" dirty="0"/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30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>
                <a:effectLst/>
                <a:latin typeface="Helvetica" pitchFamily="2" charset="0"/>
              </a:rPr>
              <a:t>With demonstrated noninferiority to TAP, TC is the global first-line standard for advanced endometrial cancer.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current standard for first line advanced disease involves carboplatin and paclitaxel. Although effective initially, recurrence rates remain high.</a:t>
            </a:r>
            <a:endParaRPr lang="en-GB" i="0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188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article that was published in Nature highlights that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tumors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with a high mutational burden (TMB), particularly those with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mismatch repair deficiency (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dMMR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or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microsatellite instability-high (MSI-H)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exhibit increased neoantigen formation. This boosts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tumor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immunogenicity, making them more likely to respond to immune checkpoint inhibitors. 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Tumor</a:t>
            </a:r>
            <a:r>
              <a:rPr lang="en-GB" dirty="0"/>
              <a:t> mutation rate predicts response to immunotherapies in melanoma or lung</a:t>
            </a:r>
            <a:endParaRPr lang="en-FR" dirty="0"/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endometrial cancer,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dMMR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/MSI-H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tumors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are a key subset with enhanced sensitivity to therapies like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anti-PD-1 antibodies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offering significant therapeutic potential.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7118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8026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RUBY : a phase III trial evaluating the addition of Dostarlimb to 1st line chemotherapy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36E8-A39D-C842-94ED-B77C3317B2E4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975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2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883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7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1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5565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8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05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597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2648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6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303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6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761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7D6FCA-0BE0-7644-A2D0-E0B84A7B756C}" type="datetimeFigureOut">
              <a:rPr lang="en-FR" smtClean="0"/>
              <a:t>26/11/2024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BC0241-1647-A345-A5C4-9889AB1FD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411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A4010-A33D-2BC3-215F-3E5C4C35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33" y="0"/>
            <a:ext cx="1106739" cy="1030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39184-DF0C-6DCE-F941-B7AE00336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u="none" strike="noStrike" dirty="0">
                <a:solidFill>
                  <a:srgbClr val="000000"/>
                </a:solidFill>
                <a:effectLst/>
              </a:rPr>
              <a:t>Management of Advanced and </a:t>
            </a:r>
            <a:br>
              <a:rPr lang="en-GB" sz="2800" b="1" u="none" strike="noStrike" dirty="0">
                <a:solidFill>
                  <a:srgbClr val="000000"/>
                </a:solidFill>
                <a:effectLst/>
              </a:rPr>
            </a:br>
            <a:r>
              <a:rPr lang="en-GB" sz="2800" b="1" u="none" strike="noStrike" dirty="0">
                <a:solidFill>
                  <a:srgbClr val="000000"/>
                </a:solidFill>
                <a:effectLst/>
              </a:rPr>
              <a:t>Recurrent Endometrial Cancer : </a:t>
            </a:r>
            <a:br>
              <a:rPr lang="en-GB" sz="2800" b="1" u="none" strike="noStrike" dirty="0">
                <a:solidFill>
                  <a:srgbClr val="000000"/>
                </a:solidFill>
                <a:effectLst/>
              </a:rPr>
            </a:br>
            <a:r>
              <a:rPr lang="en-GB" sz="2800" b="1" u="none" strike="noStrike" dirty="0">
                <a:solidFill>
                  <a:srgbClr val="000000"/>
                </a:solidFill>
                <a:effectLst/>
              </a:rPr>
              <a:t>The Emerging Role of Immunotherapy</a:t>
            </a:r>
            <a:endParaRPr lang="en-FR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7577A-6424-6365-503C-EA7CCBC98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R" b="1" dirty="0"/>
              <a:t>Roland EID, MD, MSc, MPH</a:t>
            </a:r>
          </a:p>
          <a:p>
            <a:r>
              <a:rPr lang="en-FR" dirty="0"/>
              <a:t>Hematology-Oncology</a:t>
            </a:r>
          </a:p>
          <a:p>
            <a:r>
              <a:rPr lang="en-FR" dirty="0"/>
              <a:t>Hôtel-Dieu de France University Medical Center</a:t>
            </a:r>
          </a:p>
          <a:p>
            <a:r>
              <a:rPr lang="en-FR" dirty="0"/>
              <a:t>Saint Joseph University of Beirut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5BF71-EE01-C674-3B4B-0C70219C4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095" y="1"/>
            <a:ext cx="2799064" cy="103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FE32F-D83D-F88C-2689-88ADA1DF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339" y="113165"/>
            <a:ext cx="1574335" cy="787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1F6E4A-D97C-6A62-CE16-6FA04ACA3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99"/>
            <a:ext cx="5176911" cy="10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1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4CEA-1B82-F84E-0A42-002CF83F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9B3EC-8DB4-7975-4877-17D82017A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23" y="2694887"/>
            <a:ext cx="5361214" cy="27201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DA490-10D0-BBC6-3213-24E52D53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0" y="2761561"/>
            <a:ext cx="5284744" cy="2653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613D2-0033-847B-7622-CC0DA8ED086A}"/>
              </a:ext>
            </a:extLst>
          </p:cNvPr>
          <p:cNvSpPr txBox="1"/>
          <p:nvPr/>
        </p:nvSpPr>
        <p:spPr>
          <a:xfrm>
            <a:off x="1213669" y="1724922"/>
            <a:ext cx="438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Undeniable benefit in patients with </a:t>
            </a:r>
          </a:p>
          <a:p>
            <a:pPr algn="ctr"/>
            <a:r>
              <a:rPr lang="en-GB" sz="2000" dirty="0"/>
              <a:t>MSI-H/</a:t>
            </a:r>
            <a:r>
              <a:rPr lang="en-GB" sz="2000" dirty="0" err="1"/>
              <a:t>dMMR</a:t>
            </a:r>
            <a:r>
              <a:rPr lang="en-GB" sz="2000" dirty="0"/>
              <a:t> endometrial cancer</a:t>
            </a:r>
            <a:endParaRPr lang="en-F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A0B1B-8362-79DD-0244-023E5BFD90BF}"/>
              </a:ext>
            </a:extLst>
          </p:cNvPr>
          <p:cNvSpPr txBox="1"/>
          <p:nvPr/>
        </p:nvSpPr>
        <p:spPr>
          <a:xfrm>
            <a:off x="6592310" y="1902058"/>
            <a:ext cx="4386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More modest profit among </a:t>
            </a:r>
            <a:r>
              <a:rPr lang="en-GB" sz="2000" dirty="0" err="1"/>
              <a:t>pMMR</a:t>
            </a:r>
            <a:r>
              <a:rPr lang="en-GB" sz="2000" dirty="0"/>
              <a:t> - MSS</a:t>
            </a:r>
            <a:endParaRPr lang="en-F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21BFE-9F10-F8B7-4B28-277FBBE347C8}"/>
              </a:ext>
            </a:extLst>
          </p:cNvPr>
          <p:cNvSpPr txBox="1"/>
          <p:nvPr/>
        </p:nvSpPr>
        <p:spPr>
          <a:xfrm>
            <a:off x="9861413" y="6461797"/>
            <a:ext cx="2191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Mirza, NEJM 2023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63802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FAD50-0BD7-F491-638B-BB46CC24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81F03-AF9A-C7DC-BE46-C4791AB6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58" y="614564"/>
            <a:ext cx="10006884" cy="56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39CF-29E5-FA6D-6AFE-54ACA8EE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B2832-FE3F-5988-DD5E-32E1D5EB7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55" y="656217"/>
            <a:ext cx="6155792" cy="27727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08F79-4F23-BA91-7EE0-983D1594A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955" y="3429000"/>
            <a:ext cx="6155792" cy="27583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C480E-29B8-83AD-ABD9-197F1AA6942A}"/>
              </a:ext>
            </a:extLst>
          </p:cNvPr>
          <p:cNvSpPr txBox="1"/>
          <p:nvPr/>
        </p:nvSpPr>
        <p:spPr>
          <a:xfrm>
            <a:off x="7830356" y="2899770"/>
            <a:ext cx="270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400" dirty="0"/>
              <a:t>Significant PFS benefit in both dMMR and pMMR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224DC-18E3-A7AE-181D-D50E974E0DCD}"/>
              </a:ext>
            </a:extLst>
          </p:cNvPr>
          <p:cNvSpPr txBox="1"/>
          <p:nvPr/>
        </p:nvSpPr>
        <p:spPr>
          <a:xfrm>
            <a:off x="9182092" y="6488668"/>
            <a:ext cx="227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Eskander, NEJM 2023</a:t>
            </a:r>
          </a:p>
        </p:txBody>
      </p:sp>
    </p:spTree>
    <p:extLst>
      <p:ext uri="{BB962C8B-B14F-4D97-AF65-F5344CB8AC3E}">
        <p14:creationId xmlns:p14="http://schemas.microsoft.com/office/powerpoint/2010/main" val="339552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17B75-2D59-7404-5809-D45F05D2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D2C80-58BA-1449-0503-C45D5D7C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79" y="656822"/>
            <a:ext cx="10618487" cy="55868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2866A-3329-49EC-3276-4D2E1997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09" y="631109"/>
            <a:ext cx="4100846" cy="888597"/>
          </a:xfrm>
        </p:spPr>
        <p:txBody>
          <a:bodyPr>
            <a:noAutofit/>
          </a:bodyPr>
          <a:lstStyle/>
          <a:p>
            <a:pPr algn="l"/>
            <a:r>
              <a:rPr lang="en-FR" sz="2400" b="1" dirty="0"/>
              <a:t>Phase III DUO-E Trial</a:t>
            </a:r>
          </a:p>
        </p:txBody>
      </p:sp>
    </p:spTree>
    <p:extLst>
      <p:ext uri="{BB962C8B-B14F-4D97-AF65-F5344CB8AC3E}">
        <p14:creationId xmlns:p14="http://schemas.microsoft.com/office/powerpoint/2010/main" val="128444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2D50-0B5D-FD1A-4B80-3A53448A3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63A3A-1AC1-7642-8575-4C29AF24C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07" y="709012"/>
            <a:ext cx="5191363" cy="22613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20CDB-9D7A-A67A-95C2-47EE6CCE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7" y="3691174"/>
            <a:ext cx="5018141" cy="2155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C1FE7-593B-2228-BB67-E32336E1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09012"/>
            <a:ext cx="5281620" cy="2261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AABC9-8ECD-A154-3F37-DB8E1A765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843" y="3691174"/>
            <a:ext cx="5142563" cy="21558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2B4389-5D90-C2B7-99B7-E8E9875D0175}"/>
              </a:ext>
            </a:extLst>
          </p:cNvPr>
          <p:cNvSpPr txBox="1"/>
          <p:nvPr/>
        </p:nvSpPr>
        <p:spPr>
          <a:xfrm>
            <a:off x="814380" y="672438"/>
            <a:ext cx="122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dMMR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426BE-3823-4E12-6A68-2C97A1856E51}"/>
              </a:ext>
            </a:extLst>
          </p:cNvPr>
          <p:cNvSpPr txBox="1"/>
          <p:nvPr/>
        </p:nvSpPr>
        <p:spPr>
          <a:xfrm>
            <a:off x="6326031" y="582124"/>
            <a:ext cx="12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FR" sz="1600" dirty="0"/>
              <a:t>MMR</a:t>
            </a:r>
            <a:endParaRPr lang="en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DA8BE-5499-1982-7D2B-0796C392552E}"/>
              </a:ext>
            </a:extLst>
          </p:cNvPr>
          <p:cNvSpPr txBox="1"/>
          <p:nvPr/>
        </p:nvSpPr>
        <p:spPr>
          <a:xfrm>
            <a:off x="1037526" y="3584981"/>
            <a:ext cx="119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PDL1</a:t>
            </a:r>
            <a:r>
              <a:rPr lang="en-FR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DFC73-86B6-B7CA-EEFE-425B578B1B29}"/>
              </a:ext>
            </a:extLst>
          </p:cNvPr>
          <p:cNvSpPr txBox="1"/>
          <p:nvPr/>
        </p:nvSpPr>
        <p:spPr>
          <a:xfrm>
            <a:off x="6326031" y="3618269"/>
            <a:ext cx="774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600" dirty="0"/>
              <a:t>PDL1-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1382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6A4A-B5D1-C985-5867-7E0BE5D0B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8000-229C-DE85-428E-933BAE45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First line without chemotherapy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65FB-7D32-49C7-0E04-AD75420E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DOMENICA trial in France dedicated to MSI EC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24496-866E-5296-1A37-674ED3E77ECF}"/>
              </a:ext>
            </a:extLst>
          </p:cNvPr>
          <p:cNvGrpSpPr/>
          <p:nvPr/>
        </p:nvGrpSpPr>
        <p:grpSpPr>
          <a:xfrm>
            <a:off x="2013911" y="3893234"/>
            <a:ext cx="2024270" cy="646331"/>
            <a:chOff x="838200" y="4173570"/>
            <a:chExt cx="2024270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3BC95C-D723-1D14-9DAD-6E572AC955A5}"/>
                </a:ext>
              </a:extLst>
            </p:cNvPr>
            <p:cNvSpPr txBox="1"/>
            <p:nvPr/>
          </p:nvSpPr>
          <p:spPr>
            <a:xfrm>
              <a:off x="838200" y="4173570"/>
              <a:ext cx="2024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1st line metastatic dMMR EC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AF4215-C30D-1C8C-49C8-906F7B182E58}"/>
                </a:ext>
              </a:extLst>
            </p:cNvPr>
            <p:cNvSpPr/>
            <p:nvPr/>
          </p:nvSpPr>
          <p:spPr>
            <a:xfrm>
              <a:off x="838200" y="4173570"/>
              <a:ext cx="1931504" cy="64633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A6239B-A30F-AE11-69D8-B0B608C1550F}"/>
              </a:ext>
            </a:extLst>
          </p:cNvPr>
          <p:cNvGrpSpPr/>
          <p:nvPr/>
        </p:nvGrpSpPr>
        <p:grpSpPr>
          <a:xfrm>
            <a:off x="5332896" y="3523901"/>
            <a:ext cx="2478158" cy="369333"/>
            <a:chOff x="4157185" y="3804237"/>
            <a:chExt cx="2478158" cy="3693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35F595-1145-FFAF-8A52-355422226D6E}"/>
                </a:ext>
              </a:extLst>
            </p:cNvPr>
            <p:cNvSpPr txBox="1"/>
            <p:nvPr/>
          </p:nvSpPr>
          <p:spPr>
            <a:xfrm>
              <a:off x="4157186" y="3804238"/>
              <a:ext cx="247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Chemotherapy alone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74B0A8-00BE-C2D5-FCFF-D4DEBFD8E40A}"/>
                </a:ext>
              </a:extLst>
            </p:cNvPr>
            <p:cNvSpPr/>
            <p:nvPr/>
          </p:nvSpPr>
          <p:spPr>
            <a:xfrm>
              <a:off x="4157185" y="3804237"/>
              <a:ext cx="2177353" cy="369333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A5A2D1-D484-E8D7-EF55-0BAB136CA2F7}"/>
              </a:ext>
            </a:extLst>
          </p:cNvPr>
          <p:cNvGrpSpPr/>
          <p:nvPr/>
        </p:nvGrpSpPr>
        <p:grpSpPr>
          <a:xfrm>
            <a:off x="5332896" y="4539565"/>
            <a:ext cx="2177353" cy="369333"/>
            <a:chOff x="3975652" y="4635235"/>
            <a:chExt cx="2177353" cy="3693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AB6950-D14D-B134-80E5-1075CF18BE0D}"/>
                </a:ext>
              </a:extLst>
            </p:cNvPr>
            <p:cNvSpPr txBox="1"/>
            <p:nvPr/>
          </p:nvSpPr>
          <p:spPr>
            <a:xfrm>
              <a:off x="3975652" y="4635235"/>
              <a:ext cx="183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Dostarlimab alone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56E7F6-61CF-0788-6D06-CD1F061DE610}"/>
                </a:ext>
              </a:extLst>
            </p:cNvPr>
            <p:cNvSpPr/>
            <p:nvPr/>
          </p:nvSpPr>
          <p:spPr>
            <a:xfrm>
              <a:off x="3975652" y="4635235"/>
              <a:ext cx="2177353" cy="369333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E3433B-BC9A-3EBA-DA6B-F8CA1F14ACC4}"/>
              </a:ext>
            </a:extLst>
          </p:cNvPr>
          <p:cNvGrpSpPr/>
          <p:nvPr/>
        </p:nvGrpSpPr>
        <p:grpSpPr>
          <a:xfrm>
            <a:off x="4478131" y="3969326"/>
            <a:ext cx="838779" cy="494146"/>
            <a:chOff x="7765774" y="4325755"/>
            <a:chExt cx="838779" cy="4941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49E23B-7020-C860-64F4-969A48BC7F1F}"/>
                </a:ext>
              </a:extLst>
            </p:cNvPr>
            <p:cNvSpPr txBox="1"/>
            <p:nvPr/>
          </p:nvSpPr>
          <p:spPr>
            <a:xfrm>
              <a:off x="7849180" y="4325755"/>
              <a:ext cx="755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400" dirty="0"/>
                <a:t>R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585A151-5207-9E38-A3C7-D008A3DCC8A2}"/>
                </a:ext>
              </a:extLst>
            </p:cNvPr>
            <p:cNvSpPr/>
            <p:nvPr/>
          </p:nvSpPr>
          <p:spPr>
            <a:xfrm>
              <a:off x="7765774" y="4333461"/>
              <a:ext cx="527353" cy="486440"/>
            </a:xfrm>
            <a:prstGeom prst="ellips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00CF49-F7D9-FFE3-C3EB-3731308CBFC4}"/>
              </a:ext>
            </a:extLst>
          </p:cNvPr>
          <p:cNvCxnSpPr>
            <a:cxnSpLocks/>
          </p:cNvCxnSpPr>
          <p:nvPr/>
        </p:nvCxnSpPr>
        <p:spPr>
          <a:xfrm flipV="1">
            <a:off x="4876805" y="3680729"/>
            <a:ext cx="393672" cy="28859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8176E0-4FA3-A4EF-DB41-47ECE0248EA1}"/>
              </a:ext>
            </a:extLst>
          </p:cNvPr>
          <p:cNvCxnSpPr>
            <a:cxnSpLocks/>
          </p:cNvCxnSpPr>
          <p:nvPr/>
        </p:nvCxnSpPr>
        <p:spPr>
          <a:xfrm>
            <a:off x="4911196" y="4463472"/>
            <a:ext cx="394253" cy="29630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FA8EE-EB72-F70A-AAE3-2B59E84A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1BC3-71BF-BF76-6E47-9B120037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</a:t>
            </a:r>
            <a:r>
              <a:rPr lang="en-GB" dirty="0"/>
              <a:t>e</a:t>
            </a:r>
            <a:r>
              <a:rPr lang="en-FR" dirty="0"/>
              <a:t>cond line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E44F-DC83-4FCF-ED58-2D4A6A65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Chemotherapy of 2nd line (doxorubine, paclitaxel, etc.)</a:t>
            </a:r>
          </a:p>
          <a:p>
            <a:pPr lvl="1"/>
            <a:r>
              <a:rPr lang="en-FR" dirty="0"/>
              <a:t>RR 15%, PFS 2.5 months</a:t>
            </a:r>
          </a:p>
          <a:p>
            <a:endParaRPr lang="en-FR" dirty="0"/>
          </a:p>
          <a:p>
            <a:r>
              <a:rPr lang="en-FR" dirty="0"/>
              <a:t>Best option in chemotherapy, if free interval since Carboplatine </a:t>
            </a:r>
            <a:r>
              <a:rPr lang="en-GB" dirty="0"/>
              <a:t>in</a:t>
            </a:r>
            <a:r>
              <a:rPr lang="en-FR" dirty="0"/>
              <a:t> first line is more than 6/12 months, is to re-introduce Carboplatin (RR 30-50%). </a:t>
            </a:r>
          </a:p>
        </p:txBody>
      </p:sp>
    </p:spTree>
    <p:extLst>
      <p:ext uri="{BB962C8B-B14F-4D97-AF65-F5344CB8AC3E}">
        <p14:creationId xmlns:p14="http://schemas.microsoft.com/office/powerpoint/2010/main" val="401027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47C18-337D-A3B7-57AC-9B497113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9097-D0BC-C63C-EA0D-6C826826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Immunotherapy in second line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2DE1-636C-8439-73A7-2DA0CCFB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Phase II KEYNOTE-158 : Pembrolizumab (FDA) approved for relapsed MSI EC post-platinum.</a:t>
            </a:r>
          </a:p>
          <a:p>
            <a:pPr lvl="1"/>
            <a:r>
              <a:rPr lang="en-FR" dirty="0"/>
              <a:t>Patients with noncolorectal MSI</a:t>
            </a:r>
          </a:p>
          <a:p>
            <a:pPr lvl="1"/>
            <a:r>
              <a:rPr lang="en-FR" dirty="0"/>
              <a:t>EC : most frequent (21%), best RR (57.1%) and PFS (25.7 months)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20657-7E0F-16E8-64D0-C73B5EB4592A}"/>
              </a:ext>
            </a:extLst>
          </p:cNvPr>
          <p:cNvSpPr txBox="1"/>
          <p:nvPr/>
        </p:nvSpPr>
        <p:spPr>
          <a:xfrm>
            <a:off x="9337183" y="6490952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M</a:t>
            </a:r>
            <a:r>
              <a:rPr lang="en-GB" dirty="0"/>
              <a:t>a</a:t>
            </a:r>
            <a:r>
              <a:rPr lang="en-FR" dirty="0"/>
              <a:t>rabelle, JCO 2019</a:t>
            </a:r>
          </a:p>
        </p:txBody>
      </p:sp>
    </p:spTree>
    <p:extLst>
      <p:ext uri="{BB962C8B-B14F-4D97-AF65-F5344CB8AC3E}">
        <p14:creationId xmlns:p14="http://schemas.microsoft.com/office/powerpoint/2010/main" val="289980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8251-DD96-2C31-5657-4BA3B5560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B211-D290-93ED-1C3C-A9ED5C82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 GARNET Study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4EFBB9-E8FB-AB50-0C25-6C69786D9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393" y="2473834"/>
            <a:ext cx="6595054" cy="373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E6901-79AD-EB4B-EA2E-6BA55A0A2616}"/>
              </a:ext>
            </a:extLst>
          </p:cNvPr>
          <p:cNvSpPr txBox="1"/>
          <p:nvPr/>
        </p:nvSpPr>
        <p:spPr>
          <a:xfrm>
            <a:off x="888642" y="2805684"/>
            <a:ext cx="3438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Dostarlimab</a:t>
            </a:r>
            <a:r>
              <a:rPr lang="en-GB" dirty="0"/>
              <a:t> in patients with advanced or recurrent EC.</a:t>
            </a:r>
          </a:p>
          <a:p>
            <a:endParaRPr lang="en-GB" dirty="0"/>
          </a:p>
          <a:p>
            <a:r>
              <a:rPr lang="en-FR" dirty="0"/>
              <a:t>Dostarlimab (FDA &amp; EMA) approved for relapsed MSI EC post platinum.</a:t>
            </a:r>
          </a:p>
          <a:p>
            <a:endParaRPr lang="en-FR" dirty="0"/>
          </a:p>
          <a:p>
            <a:r>
              <a:rPr lang="en-GB" dirty="0"/>
              <a:t>ORR in TP53mut or POL</a:t>
            </a:r>
            <a:r>
              <a:rPr lang="en-US" dirty="0"/>
              <a:t>E</a:t>
            </a:r>
            <a:r>
              <a:rPr lang="en-GB" dirty="0"/>
              <a:t>mut molecular subgroups was 18.1% (17/94) and 40% (2/5) respectively.</a:t>
            </a:r>
            <a:endParaRPr lang="en-FR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B174EE-4F94-9233-923D-5A931037152D}"/>
              </a:ext>
            </a:extLst>
          </p:cNvPr>
          <p:cNvSpPr/>
          <p:nvPr/>
        </p:nvSpPr>
        <p:spPr>
          <a:xfrm>
            <a:off x="7368210" y="3429000"/>
            <a:ext cx="1634122" cy="23887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35BCF-8FAF-422D-E5F3-574651CEF956}"/>
              </a:ext>
            </a:extLst>
          </p:cNvPr>
          <p:cNvSpPr txBox="1"/>
          <p:nvPr/>
        </p:nvSpPr>
        <p:spPr>
          <a:xfrm>
            <a:off x="8809150" y="642020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Oaknin, ESMO 2020</a:t>
            </a:r>
          </a:p>
        </p:txBody>
      </p:sp>
    </p:spTree>
    <p:extLst>
      <p:ext uri="{BB962C8B-B14F-4D97-AF65-F5344CB8AC3E}">
        <p14:creationId xmlns:p14="http://schemas.microsoft.com/office/powerpoint/2010/main" val="139543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4F7A-D4AB-F837-7C31-281D283FF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B5E-CEA7-51BC-6714-1B3A01B8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pMMR post-platine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3441C-F2DD-6DC9-FFB3-A9EE94D7E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43" y="652125"/>
            <a:ext cx="9865349" cy="5553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894A5-1A30-9BF7-FBD7-0F9BB6D742B9}"/>
              </a:ext>
            </a:extLst>
          </p:cNvPr>
          <p:cNvSpPr txBox="1"/>
          <p:nvPr/>
        </p:nvSpPr>
        <p:spPr>
          <a:xfrm>
            <a:off x="9002333" y="6433509"/>
            <a:ext cx="193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Alexandra Leary</a:t>
            </a:r>
          </a:p>
        </p:txBody>
      </p:sp>
    </p:spTree>
    <p:extLst>
      <p:ext uri="{BB962C8B-B14F-4D97-AF65-F5344CB8AC3E}">
        <p14:creationId xmlns:p14="http://schemas.microsoft.com/office/powerpoint/2010/main" val="279292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339F-6F77-0DBF-359D-A3672319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Introduction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D6F6-081C-A34E-D04C-FA95EE60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165"/>
            <a:ext cx="4018613" cy="3645798"/>
          </a:xfrm>
        </p:spPr>
        <p:txBody>
          <a:bodyPr>
            <a:normAutofit/>
          </a:bodyPr>
          <a:lstStyle/>
          <a:p>
            <a:r>
              <a:rPr lang="en-GB" sz="1800" dirty="0"/>
              <a:t>Key statistics: Incidence and mortality trends for advanced and recurrent endometrial cancer.</a:t>
            </a:r>
          </a:p>
          <a:p>
            <a:r>
              <a:rPr lang="en-GB" sz="1800" dirty="0"/>
              <a:t>Treatment challenges: Late diagnosis, resistance to therapies, and limited options for recurrent disease.</a:t>
            </a:r>
            <a:endParaRPr lang="en-F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80025-FED6-FC67-97D4-A04367F8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63" t="2028" r="20140" b="23086"/>
          <a:stretch/>
        </p:blipFill>
        <p:spPr>
          <a:xfrm>
            <a:off x="5436655" y="2531165"/>
            <a:ext cx="4924647" cy="35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C5B67-AF73-F655-51CE-2CD1CC15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88513-71D5-0A30-2F26-AFE7BCF82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830" y="658029"/>
            <a:ext cx="9852339" cy="5541941"/>
          </a:xfrm>
        </p:spPr>
      </p:pic>
    </p:spTree>
    <p:extLst>
      <p:ext uri="{BB962C8B-B14F-4D97-AF65-F5344CB8AC3E}">
        <p14:creationId xmlns:p14="http://schemas.microsoft.com/office/powerpoint/2010/main" val="351779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C58DB-5E84-A0D4-F338-E411F3E61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02CEEA6-5D33-FAA9-D88F-4D9A7B2D6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461" y="3397245"/>
            <a:ext cx="5639883" cy="274212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9CCD3-81AA-B44B-0912-9F5DA8D8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62" y="640013"/>
            <a:ext cx="5639884" cy="27018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A6687E-81B6-0808-084B-C4FFAE395BC2}"/>
              </a:ext>
            </a:extLst>
          </p:cNvPr>
          <p:cNvSpPr txBox="1"/>
          <p:nvPr/>
        </p:nvSpPr>
        <p:spPr>
          <a:xfrm>
            <a:off x="7687584" y="1882187"/>
            <a:ext cx="207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="1" dirty="0"/>
              <a:t>ORR 30% vs 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308624-DDCA-97D4-0225-CE44594BCBAD}"/>
              </a:ext>
            </a:extLst>
          </p:cNvPr>
          <p:cNvSpPr txBox="1"/>
          <p:nvPr/>
        </p:nvSpPr>
        <p:spPr>
          <a:xfrm>
            <a:off x="6555344" y="2603178"/>
            <a:ext cx="4798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b="1" dirty="0"/>
              <a:t>Pembrolizumab + Lenvatinib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R" b="1" dirty="0"/>
              <a:t>New standard of treatment for EC in progression after platinum and MSS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R" b="1" dirty="0"/>
              <a:t>Do MSI EC need Lenvatinib ? </a:t>
            </a:r>
          </a:p>
        </p:txBody>
      </p:sp>
    </p:spTree>
    <p:extLst>
      <p:ext uri="{BB962C8B-B14F-4D97-AF65-F5344CB8AC3E}">
        <p14:creationId xmlns:p14="http://schemas.microsoft.com/office/powerpoint/2010/main" val="465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FA48-C1D3-D58A-BC26-85D79FA21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AFF5-B2C5-7031-C930-32A810C3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Can we use Pembrolizumab + Lenvatinib in 1st line to get rid of chemotherapy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9ED2-5486-B344-B6B6-31C136BD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3665"/>
            <a:ext cx="10515600" cy="775007"/>
          </a:xfrm>
        </p:spPr>
        <p:txBody>
          <a:bodyPr>
            <a:normAutofit/>
          </a:bodyPr>
          <a:lstStyle/>
          <a:p>
            <a:r>
              <a:rPr lang="en-FR" dirty="0"/>
              <a:t>LEAP-001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0F0BF-647A-A3F8-467E-98FAC066373A}"/>
              </a:ext>
            </a:extLst>
          </p:cNvPr>
          <p:cNvGrpSpPr/>
          <p:nvPr/>
        </p:nvGrpSpPr>
        <p:grpSpPr>
          <a:xfrm>
            <a:off x="1885122" y="3241705"/>
            <a:ext cx="2024270" cy="646331"/>
            <a:chOff x="838200" y="4173570"/>
            <a:chExt cx="202427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1F86EE-47CE-18E5-67C0-04CA4902744C}"/>
                </a:ext>
              </a:extLst>
            </p:cNvPr>
            <p:cNvSpPr txBox="1"/>
            <p:nvPr/>
          </p:nvSpPr>
          <p:spPr>
            <a:xfrm>
              <a:off x="838200" y="4173570"/>
              <a:ext cx="2024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1st line metastatic or recurrent EC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481442-CC71-933C-591A-4B522FA7758F}"/>
                </a:ext>
              </a:extLst>
            </p:cNvPr>
            <p:cNvSpPr/>
            <p:nvPr/>
          </p:nvSpPr>
          <p:spPr>
            <a:xfrm>
              <a:off x="838200" y="4173570"/>
              <a:ext cx="1931504" cy="64633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032E30-29A6-7CCE-9D1C-384BC495866C}"/>
              </a:ext>
            </a:extLst>
          </p:cNvPr>
          <p:cNvGrpSpPr/>
          <p:nvPr/>
        </p:nvGrpSpPr>
        <p:grpSpPr>
          <a:xfrm>
            <a:off x="5204107" y="2872372"/>
            <a:ext cx="2478158" cy="369333"/>
            <a:chOff x="4157185" y="3804237"/>
            <a:chExt cx="2478158" cy="3693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D75FF-72C1-B1BB-6673-83F40D3BA548}"/>
                </a:ext>
              </a:extLst>
            </p:cNvPr>
            <p:cNvSpPr txBox="1"/>
            <p:nvPr/>
          </p:nvSpPr>
          <p:spPr>
            <a:xfrm>
              <a:off x="4157186" y="3804238"/>
              <a:ext cx="247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Chemotherapy alone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558F43-E130-3583-02E3-68C0613A8DED}"/>
                </a:ext>
              </a:extLst>
            </p:cNvPr>
            <p:cNvSpPr/>
            <p:nvPr/>
          </p:nvSpPr>
          <p:spPr>
            <a:xfrm>
              <a:off x="4157185" y="3804237"/>
              <a:ext cx="2177353" cy="369333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348927-0549-5001-568D-CC8C08D98F1A}"/>
              </a:ext>
            </a:extLst>
          </p:cNvPr>
          <p:cNvGrpSpPr/>
          <p:nvPr/>
        </p:nvGrpSpPr>
        <p:grpSpPr>
          <a:xfrm>
            <a:off x="5204107" y="3888036"/>
            <a:ext cx="2841227" cy="369333"/>
            <a:chOff x="3975652" y="4635235"/>
            <a:chExt cx="2841227" cy="3693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01B532-08F8-9F7A-5022-18B5F4EFFB73}"/>
                </a:ext>
              </a:extLst>
            </p:cNvPr>
            <p:cNvSpPr txBox="1"/>
            <p:nvPr/>
          </p:nvSpPr>
          <p:spPr>
            <a:xfrm>
              <a:off x="3975652" y="4635235"/>
              <a:ext cx="2841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Pembrolizumab + Lenvatinib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211445-61DD-F0F5-D6A5-7BE862057BCE}"/>
                </a:ext>
              </a:extLst>
            </p:cNvPr>
            <p:cNvSpPr/>
            <p:nvPr/>
          </p:nvSpPr>
          <p:spPr>
            <a:xfrm>
              <a:off x="3975652" y="4635235"/>
              <a:ext cx="2841227" cy="369333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90F05D-039E-F6F6-A5FB-EC6BD84ED66D}"/>
              </a:ext>
            </a:extLst>
          </p:cNvPr>
          <p:cNvGrpSpPr/>
          <p:nvPr/>
        </p:nvGrpSpPr>
        <p:grpSpPr>
          <a:xfrm>
            <a:off x="4349342" y="3317797"/>
            <a:ext cx="838779" cy="494146"/>
            <a:chOff x="7765774" y="4325755"/>
            <a:chExt cx="838779" cy="4941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21AD64-CE8D-C843-932B-61117A25B564}"/>
                </a:ext>
              </a:extLst>
            </p:cNvPr>
            <p:cNvSpPr txBox="1"/>
            <p:nvPr/>
          </p:nvSpPr>
          <p:spPr>
            <a:xfrm>
              <a:off x="7849180" y="4325755"/>
              <a:ext cx="755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400" dirty="0"/>
                <a:t>R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BAA107-9052-5848-97A2-DAA01819EA1F}"/>
                </a:ext>
              </a:extLst>
            </p:cNvPr>
            <p:cNvSpPr/>
            <p:nvPr/>
          </p:nvSpPr>
          <p:spPr>
            <a:xfrm>
              <a:off x="7765774" y="4333461"/>
              <a:ext cx="527353" cy="486440"/>
            </a:xfrm>
            <a:prstGeom prst="ellips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9DACC5-E84A-BC56-6A9B-2C0818C8C564}"/>
              </a:ext>
            </a:extLst>
          </p:cNvPr>
          <p:cNvCxnSpPr>
            <a:cxnSpLocks/>
          </p:cNvCxnSpPr>
          <p:nvPr/>
        </p:nvCxnSpPr>
        <p:spPr>
          <a:xfrm flipV="1">
            <a:off x="4748016" y="3029200"/>
            <a:ext cx="393672" cy="28859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DBFA3F-6A2A-2481-F54C-8771A94BCAE2}"/>
              </a:ext>
            </a:extLst>
          </p:cNvPr>
          <p:cNvCxnSpPr>
            <a:cxnSpLocks/>
          </p:cNvCxnSpPr>
          <p:nvPr/>
        </p:nvCxnSpPr>
        <p:spPr>
          <a:xfrm>
            <a:off x="4782407" y="3811943"/>
            <a:ext cx="394253" cy="29630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16D2F8-C76F-67E8-D706-2BF3F4EFE542}"/>
              </a:ext>
            </a:extLst>
          </p:cNvPr>
          <p:cNvSpPr txBox="1"/>
          <p:nvPr/>
        </p:nvSpPr>
        <p:spPr>
          <a:xfrm>
            <a:off x="1166190" y="4754577"/>
            <a:ext cx="7282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2E"/>
                </a:solidFill>
                <a:latin typeface="Elsevier Sans"/>
              </a:rPr>
              <a:t>S</a:t>
            </a:r>
            <a:r>
              <a:rPr lang="en-GB" b="0" i="0" u="none" strike="noStrike" dirty="0">
                <a:solidFill>
                  <a:srgbClr val="2E2E2E"/>
                </a:solidFill>
                <a:effectLst/>
                <a:latin typeface="Elsevier Sans"/>
              </a:rPr>
              <a:t>tatistical significance for noninferiority OS endpoint was not achieved for LEN/PEMBRO vs chemo in the </a:t>
            </a:r>
            <a:r>
              <a:rPr lang="en-GB" b="0" i="0" u="none" strike="noStrike" dirty="0" err="1">
                <a:solidFill>
                  <a:srgbClr val="2E2E2E"/>
                </a:solidFill>
                <a:effectLst/>
                <a:latin typeface="Elsevier Sans"/>
              </a:rPr>
              <a:t>pMMR</a:t>
            </a:r>
            <a:r>
              <a:rPr lang="en-GB" b="0" i="0" u="none" strike="noStrike" dirty="0">
                <a:solidFill>
                  <a:srgbClr val="2E2E2E"/>
                </a:solidFill>
                <a:effectLst/>
                <a:latin typeface="Elsevier Sans"/>
              </a:rPr>
              <a:t>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2E2E2E"/>
              </a:solidFill>
              <a:effectLst/>
              <a:latin typeface="Elsevier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E2E2E"/>
                </a:solidFill>
                <a:effectLst/>
                <a:latin typeface="Elsevier Sans"/>
              </a:rPr>
              <a:t>HR, 1.02 [95% CI, 0.83–1.26</a:t>
            </a:r>
            <a:r>
              <a:rPr lang="en-GB" dirty="0">
                <a:solidFill>
                  <a:srgbClr val="2E2E2E"/>
                </a:solidFill>
                <a:latin typeface="Elsevier Sans"/>
              </a:rPr>
              <a:t>]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4348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0304-7A74-5AA6-4426-2ECD664F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DC98-D692-50B0-C019-089AE2C1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FR" sz="3600" dirty="0"/>
              <a:t>Conclusion : </a:t>
            </a:r>
            <a:br>
              <a:rPr lang="en-FR" sz="3600" dirty="0"/>
            </a:br>
            <a:r>
              <a:rPr lang="en-FR" sz="3600" dirty="0"/>
              <a:t>IO in endometrial cancer after platinum or IO naïve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92F2-8855-8B81-3A98-C01CC8C6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MSI EC : excellent results</a:t>
            </a:r>
          </a:p>
          <a:p>
            <a:pPr lvl="1"/>
            <a:r>
              <a:rPr lang="en-FR" dirty="0"/>
              <a:t>50% of patients respond, long duration of response</a:t>
            </a:r>
          </a:p>
          <a:p>
            <a:pPr lvl="1"/>
            <a:r>
              <a:rPr lang="en-FR" dirty="0"/>
              <a:t>Complete remissions are maintained</a:t>
            </a:r>
          </a:p>
          <a:p>
            <a:pPr lvl="1"/>
            <a:endParaRPr lang="en-FR" dirty="0"/>
          </a:p>
          <a:p>
            <a:r>
              <a:rPr lang="en-FR" dirty="0"/>
              <a:t>MSS EC, progression after platinum</a:t>
            </a:r>
          </a:p>
          <a:p>
            <a:pPr lvl="1"/>
            <a:r>
              <a:rPr lang="en-FR" dirty="0"/>
              <a:t>Pembrolizumab + Lenvatinib : better PFS, OS and RR vs chemotherapy</a:t>
            </a:r>
          </a:p>
          <a:p>
            <a:pPr lvl="1"/>
            <a:r>
              <a:rPr lang="en-FR" dirty="0"/>
              <a:t>Do not underestimate toxicities</a:t>
            </a:r>
          </a:p>
        </p:txBody>
      </p:sp>
    </p:spTree>
    <p:extLst>
      <p:ext uri="{BB962C8B-B14F-4D97-AF65-F5344CB8AC3E}">
        <p14:creationId xmlns:p14="http://schemas.microsoft.com/office/powerpoint/2010/main" val="244445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50309-E3D3-729D-CB6C-DBE4E41C1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514" y="638511"/>
            <a:ext cx="8845279" cy="558133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104EB9-1407-1061-36AC-348BF3C458CA}"/>
              </a:ext>
            </a:extLst>
          </p:cNvPr>
          <p:cNvSpPr/>
          <p:nvPr/>
        </p:nvSpPr>
        <p:spPr>
          <a:xfrm>
            <a:off x="3258355" y="1494692"/>
            <a:ext cx="99167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FF27A-6200-EB8B-E606-1CB0401E7A04}"/>
              </a:ext>
            </a:extLst>
          </p:cNvPr>
          <p:cNvSpPr/>
          <p:nvPr/>
        </p:nvSpPr>
        <p:spPr>
          <a:xfrm>
            <a:off x="3270075" y="1735017"/>
            <a:ext cx="1126079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25BE1-2329-9563-1248-7C5FD91FAC2F}"/>
              </a:ext>
            </a:extLst>
          </p:cNvPr>
          <p:cNvSpPr/>
          <p:nvPr/>
        </p:nvSpPr>
        <p:spPr>
          <a:xfrm>
            <a:off x="3270075" y="1922588"/>
            <a:ext cx="232183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0DE60-AB45-68E3-1A0D-CEACA1A4A5C3}"/>
              </a:ext>
            </a:extLst>
          </p:cNvPr>
          <p:cNvSpPr/>
          <p:nvPr/>
        </p:nvSpPr>
        <p:spPr>
          <a:xfrm>
            <a:off x="1899138" y="4012604"/>
            <a:ext cx="185505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5BDDA-6202-CB6E-A23C-5356BA1C3EDA}"/>
              </a:ext>
            </a:extLst>
          </p:cNvPr>
          <p:cNvSpPr/>
          <p:nvPr/>
        </p:nvSpPr>
        <p:spPr>
          <a:xfrm>
            <a:off x="1899138" y="4284783"/>
            <a:ext cx="103749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BAC134-BDE6-72A8-6C95-63984DD9DBE6}"/>
              </a:ext>
            </a:extLst>
          </p:cNvPr>
          <p:cNvSpPr/>
          <p:nvPr/>
        </p:nvSpPr>
        <p:spPr>
          <a:xfrm>
            <a:off x="1962543" y="4561668"/>
            <a:ext cx="99167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ECDF6-F73B-07C9-4207-7860A2FD165D}"/>
              </a:ext>
            </a:extLst>
          </p:cNvPr>
          <p:cNvSpPr/>
          <p:nvPr/>
        </p:nvSpPr>
        <p:spPr>
          <a:xfrm>
            <a:off x="1931584" y="4744938"/>
            <a:ext cx="1163308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8A9F3-40AC-7AFD-6872-A06B6C2C7378}"/>
              </a:ext>
            </a:extLst>
          </p:cNvPr>
          <p:cNvSpPr/>
          <p:nvPr/>
        </p:nvSpPr>
        <p:spPr>
          <a:xfrm>
            <a:off x="6125153" y="4330438"/>
            <a:ext cx="1846870" cy="130191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7F206-D1EF-2F24-2FE7-A44926FC9188}"/>
              </a:ext>
            </a:extLst>
          </p:cNvPr>
          <p:cNvSpPr/>
          <p:nvPr/>
        </p:nvSpPr>
        <p:spPr>
          <a:xfrm>
            <a:off x="6255168" y="4581971"/>
            <a:ext cx="99167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6B12D6-C736-D9F4-AD1B-7D9102539FAD}"/>
              </a:ext>
            </a:extLst>
          </p:cNvPr>
          <p:cNvSpPr/>
          <p:nvPr/>
        </p:nvSpPr>
        <p:spPr>
          <a:xfrm>
            <a:off x="6268046" y="4882147"/>
            <a:ext cx="991673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07E5D-75CF-983D-5CF5-8C5EF95DFB01}"/>
              </a:ext>
            </a:extLst>
          </p:cNvPr>
          <p:cNvSpPr/>
          <p:nvPr/>
        </p:nvSpPr>
        <p:spPr>
          <a:xfrm>
            <a:off x="6255167" y="5047676"/>
            <a:ext cx="1111548" cy="175846"/>
          </a:xfrm>
          <a:prstGeom prst="rect">
            <a:avLst/>
          </a:prstGeom>
          <a:solidFill>
            <a:srgbClr val="FD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91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E7EB6-C289-7AF2-BFF0-DEEA793E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26AA-4167-69C0-3B03-60D302A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96980"/>
            <a:ext cx="9601196" cy="837127"/>
          </a:xfrm>
        </p:spPr>
        <p:txBody>
          <a:bodyPr>
            <a:normAutofit/>
          </a:bodyPr>
          <a:lstStyle/>
          <a:p>
            <a:pPr algn="l"/>
            <a:r>
              <a:rPr lang="en-FR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CF92-83D9-F9F3-E8FC-1F94B8B84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R" dirty="0"/>
              <a:t>roland.eid@hdf.usj.edu.lb</a:t>
            </a:r>
          </a:p>
        </p:txBody>
      </p:sp>
    </p:spTree>
    <p:extLst>
      <p:ext uri="{BB962C8B-B14F-4D97-AF65-F5344CB8AC3E}">
        <p14:creationId xmlns:p14="http://schemas.microsoft.com/office/powerpoint/2010/main" val="395601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5CC5A0-4995-D618-0CC6-B37B18F7F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9358" y="2582382"/>
            <a:ext cx="3374956" cy="33178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AB92E-7F8C-56AA-C6C8-7CBCF896D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59" y="2557463"/>
            <a:ext cx="3374956" cy="3367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4A00CF-D0AE-A087-5E29-41F7E1772BE6}"/>
              </a:ext>
            </a:extLst>
          </p:cNvPr>
          <p:cNvSpPr txBox="1"/>
          <p:nvPr/>
        </p:nvSpPr>
        <p:spPr>
          <a:xfrm>
            <a:off x="1540476" y="1382053"/>
            <a:ext cx="844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/>
              <a:t>Advanced Endometrial Cancer (GOGO209) : </a:t>
            </a:r>
          </a:p>
          <a:p>
            <a:r>
              <a:rPr lang="en-FR" sz="2400" dirty="0"/>
              <a:t>Carboplatine-Paclitaxel verus Cisplatine-Paclitaxel-Doxorubicin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B159B-5D7D-21FE-399A-586F47862993}"/>
              </a:ext>
            </a:extLst>
          </p:cNvPr>
          <p:cNvSpPr txBox="1"/>
          <p:nvPr/>
        </p:nvSpPr>
        <p:spPr>
          <a:xfrm>
            <a:off x="9784314" y="6488668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Miller, JCO 2020</a:t>
            </a:r>
          </a:p>
        </p:txBody>
      </p:sp>
    </p:spTree>
    <p:extLst>
      <p:ext uri="{BB962C8B-B14F-4D97-AF65-F5344CB8AC3E}">
        <p14:creationId xmlns:p14="http://schemas.microsoft.com/office/powerpoint/2010/main" val="59396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5B60-9C98-56B2-0660-A7BFBE0F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0" u="none" strike="noStrike" dirty="0">
                <a:solidFill>
                  <a:srgbClr val="222222"/>
                </a:solidFill>
                <a:effectLst/>
                <a:latin typeface="Harding"/>
              </a:rPr>
              <a:t>Immunotherapies in endometrial cancer ?</a:t>
            </a:r>
            <a:endParaRPr lang="en-FR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B377D-44EB-7062-AFFC-C92A2ED9F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058" y="2557463"/>
            <a:ext cx="8217884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15BDAF-410D-81F7-F8F6-0A0EDC843159}"/>
              </a:ext>
            </a:extLst>
          </p:cNvPr>
          <p:cNvSpPr txBox="1"/>
          <p:nvPr/>
        </p:nvSpPr>
        <p:spPr>
          <a:xfrm>
            <a:off x="8662062" y="6488668"/>
            <a:ext cx="260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Alexandrov, Nature 2013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851B83-8804-57CD-6A32-EFFA960A2E02}"/>
              </a:ext>
            </a:extLst>
          </p:cNvPr>
          <p:cNvSpPr/>
          <p:nvPr/>
        </p:nvSpPr>
        <p:spPr>
          <a:xfrm rot="18744789">
            <a:off x="9139494" y="2132530"/>
            <a:ext cx="398634" cy="17758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826E7D-2A59-4C26-F49E-509703B31771}"/>
              </a:ext>
            </a:extLst>
          </p:cNvPr>
          <p:cNvSpPr/>
          <p:nvPr/>
        </p:nvSpPr>
        <p:spPr>
          <a:xfrm rot="18869135">
            <a:off x="9718257" y="2420158"/>
            <a:ext cx="176476" cy="133243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C0DB2-B845-D93F-E64E-5025CEB0759B}"/>
              </a:ext>
            </a:extLst>
          </p:cNvPr>
          <p:cNvSpPr/>
          <p:nvPr/>
        </p:nvSpPr>
        <p:spPr>
          <a:xfrm rot="18938016">
            <a:off x="7297145" y="2735206"/>
            <a:ext cx="217702" cy="958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F1E48-7617-6BF0-5194-92D60BF22A65}"/>
              </a:ext>
            </a:extLst>
          </p:cNvPr>
          <p:cNvSpPr/>
          <p:nvPr/>
        </p:nvSpPr>
        <p:spPr>
          <a:xfrm>
            <a:off x="7391269" y="3500252"/>
            <a:ext cx="271849" cy="1829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D7E4B-6586-C3AC-E490-6BA532CF2A56}"/>
              </a:ext>
            </a:extLst>
          </p:cNvPr>
          <p:cNvSpPr txBox="1"/>
          <p:nvPr/>
        </p:nvSpPr>
        <p:spPr>
          <a:xfrm>
            <a:off x="1263112" y="205239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222222"/>
                </a:solidFill>
                <a:effectLst/>
                <a:latin typeface="Harding"/>
              </a:rPr>
              <a:t>Signatures of mutational processes in human cancer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71874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8A8D6-CB36-7BFF-AB3D-52FDAC89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38E8-CC77-AE7B-8D9B-90347B89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some cancers have a </a:t>
            </a:r>
            <a:br>
              <a:rPr lang="en-GB" dirty="0"/>
            </a:br>
            <a:r>
              <a:rPr lang="en-GB" dirty="0"/>
              <a:t>high mutation rate (TMB-high)?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E0AC-3C1F-DA60-2B4B-5A256B97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Due to an “extrinsic” mutagen: the sun or cigarettes</a:t>
            </a:r>
          </a:p>
          <a:p>
            <a:pPr marL="0" indent="0">
              <a:buNone/>
            </a:pPr>
            <a:r>
              <a:rPr lang="en-GB" dirty="0"/>
              <a:t>	Or</a:t>
            </a:r>
          </a:p>
          <a:p>
            <a:r>
              <a:rPr lang="en-GB" dirty="0"/>
              <a:t>An “intrinsic” deficit: an inability to repair spontaneous mutations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0110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9E10-3DA7-43D2-286F-4DD24B98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DA6F-5070-DD3A-9CEE-EF96B8DA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dirty="0"/>
              <a:t>Immunotherapies in endometrial cancer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24912-A582-64ED-7DF2-5AC46B5D7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2548" r="50000"/>
          <a:stretch/>
        </p:blipFill>
        <p:spPr>
          <a:xfrm>
            <a:off x="2419980" y="2554598"/>
            <a:ext cx="7352040" cy="31461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409D2-93EE-4462-21D4-82AB447FC855}"/>
              </a:ext>
            </a:extLst>
          </p:cNvPr>
          <p:cNvSpPr txBox="1"/>
          <p:nvPr/>
        </p:nvSpPr>
        <p:spPr>
          <a:xfrm>
            <a:off x="1295402" y="205864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b="1" i="0" u="none" strike="noStrike" dirty="0">
                <a:solidFill>
                  <a:srgbClr val="222222"/>
                </a:solidFill>
                <a:effectLst/>
                <a:latin typeface="Harding"/>
              </a:rPr>
              <a:t>Integrated genomic characterization of endometrial carcinoma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88D4D-D0B3-60FC-30DB-19351B3EBA45}"/>
              </a:ext>
            </a:extLst>
          </p:cNvPr>
          <p:cNvSpPr txBox="1"/>
          <p:nvPr/>
        </p:nvSpPr>
        <p:spPr>
          <a:xfrm>
            <a:off x="9379016" y="6368290"/>
            <a:ext cx="218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L</a:t>
            </a:r>
            <a:r>
              <a:rPr lang="en-GB" dirty="0"/>
              <a:t>e</a:t>
            </a:r>
            <a:r>
              <a:rPr lang="en-FR" dirty="0"/>
              <a:t>vine, N</a:t>
            </a:r>
            <a:r>
              <a:rPr lang="en-GB" dirty="0"/>
              <a:t>a</a:t>
            </a:r>
            <a:r>
              <a:rPr lang="en-FR" dirty="0"/>
              <a:t>ture 2013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78A39E-A118-B03B-D69E-4B710EA054A4}"/>
              </a:ext>
            </a:extLst>
          </p:cNvPr>
          <p:cNvSpPr/>
          <p:nvPr/>
        </p:nvSpPr>
        <p:spPr>
          <a:xfrm>
            <a:off x="3260743" y="4317167"/>
            <a:ext cx="1775952" cy="422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BD491-4F8A-02AF-C4B8-9267EC94226F}"/>
              </a:ext>
            </a:extLst>
          </p:cNvPr>
          <p:cNvSpPr txBox="1"/>
          <p:nvPr/>
        </p:nvSpPr>
        <p:spPr>
          <a:xfrm>
            <a:off x="1295402" y="5849848"/>
            <a:ext cx="900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25-30% of EC vs &lt;5% of Colorectal Cancer </a:t>
            </a:r>
            <a:r>
              <a:rPr lang="en-FR" dirty="0">
                <a:sym typeface="Wingdings" pitchFamily="2" charset="2"/>
              </a:rPr>
              <a:t> Hypermutated and sensitive to immunotherapy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5172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1E7BC-E7E2-84D6-CEB2-BB6BAD26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0893-7491-442D-A507-67C2DF0C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FR" sz="3200" dirty="0"/>
              <a:t>Among all MSI cancers, </a:t>
            </a:r>
            <a:br>
              <a:rPr lang="en-FR" sz="3200" dirty="0"/>
            </a:br>
            <a:r>
              <a:rPr lang="en-FR" sz="3200" dirty="0"/>
              <a:t>MSI endometrial cancers are the most frequent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895F37-53EB-5064-B552-8EAF7BD5A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3863431" y="2557463"/>
            <a:ext cx="4465137" cy="33178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A17FF-1D24-1BDA-9A85-39ED880A352E}"/>
              </a:ext>
            </a:extLst>
          </p:cNvPr>
          <p:cNvSpPr txBox="1"/>
          <p:nvPr/>
        </p:nvSpPr>
        <p:spPr>
          <a:xfrm>
            <a:off x="1295402" y="2099666"/>
            <a:ext cx="7334572" cy="35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GB" sz="1200" b="1" dirty="0">
                <a:effectLst/>
                <a:latin typeface="Source Sans Pro Web"/>
              </a:rPr>
              <a:t>Landscape of Microsatellite Instability Across 39 Cancer Types</a:t>
            </a:r>
            <a:endParaRPr lang="en-F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1206E-FD41-B280-F14C-95A1A8C1C828}"/>
              </a:ext>
            </a:extLst>
          </p:cNvPr>
          <p:cNvSpPr txBox="1"/>
          <p:nvPr/>
        </p:nvSpPr>
        <p:spPr>
          <a:xfrm>
            <a:off x="9174997" y="6462790"/>
            <a:ext cx="217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Bonneville, JCO 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8FF8B-49F4-EE82-82F7-CDAE8CEC8DE2}"/>
              </a:ext>
            </a:extLst>
          </p:cNvPr>
          <p:cNvSpPr/>
          <p:nvPr/>
        </p:nvSpPr>
        <p:spPr>
          <a:xfrm rot="2809369">
            <a:off x="4199414" y="5445083"/>
            <a:ext cx="90053" cy="3517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A1234-DB23-6D84-2915-F9EAAC6D905E}"/>
              </a:ext>
            </a:extLst>
          </p:cNvPr>
          <p:cNvSpPr txBox="1"/>
          <p:nvPr/>
        </p:nvSpPr>
        <p:spPr>
          <a:xfrm>
            <a:off x="1003091" y="5960469"/>
            <a:ext cx="106305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u="none" strike="noStrike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UCEC, uterine corpus endometrial carcinoma; COAD, colon adenocarcinoma; STAD, stomach adenocarcinoma; READ, rectal adenocarcinoma;  ACC, adrenocortical carcinoma</a:t>
            </a:r>
            <a:endParaRPr lang="en-FR" sz="1050" dirty="0"/>
          </a:p>
        </p:txBody>
      </p:sp>
    </p:spTree>
    <p:extLst>
      <p:ext uri="{BB962C8B-B14F-4D97-AF65-F5344CB8AC3E}">
        <p14:creationId xmlns:p14="http://schemas.microsoft.com/office/powerpoint/2010/main" val="28881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F590-2891-CAC9-53DC-3291B7AA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37FF-D3C4-D0FF-BC7E-C57DEA38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Evaluation of an anti-PD1 in </a:t>
            </a:r>
            <a:br>
              <a:rPr lang="en-GB" dirty="0"/>
            </a:br>
            <a:r>
              <a:rPr lang="en-GB" dirty="0"/>
              <a:t>first line in endometrial cancer</a:t>
            </a:r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4287F9-759D-171D-4801-4893DA3C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42" y="3541178"/>
            <a:ext cx="5143043" cy="1541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87581-2BC5-234F-A996-EAFACE45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15" y="3541178"/>
            <a:ext cx="5167285" cy="1541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FB19E5-3DCC-D9C4-1170-A08F64BC4B90}"/>
              </a:ext>
            </a:extLst>
          </p:cNvPr>
          <p:cNvSpPr txBox="1"/>
          <p:nvPr/>
        </p:nvSpPr>
        <p:spPr>
          <a:xfrm>
            <a:off x="3252061" y="2831525"/>
            <a:ext cx="568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Published simultaneously in NEJM, on MARCH 27th 2023 </a:t>
            </a:r>
          </a:p>
        </p:txBody>
      </p:sp>
    </p:spTree>
    <p:extLst>
      <p:ext uri="{BB962C8B-B14F-4D97-AF65-F5344CB8AC3E}">
        <p14:creationId xmlns:p14="http://schemas.microsoft.com/office/powerpoint/2010/main" val="318180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A80A9-0134-F1AD-0237-C6B628CD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8C4CCB-EDEB-A57B-C6D4-755C422F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62" y="630261"/>
            <a:ext cx="10006883" cy="56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8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{93307066-756D-7F4F-A124-E2406D40ABC9}tf10001064</Template>
  <TotalTime>2366</TotalTime>
  <Words>896</Words>
  <Application>Microsoft Macintosh PowerPoint</Application>
  <PresentationFormat>Widescreen</PresentationFormat>
  <Paragraphs>106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-webkit-standard</vt:lpstr>
      <vt:lpstr>Arial</vt:lpstr>
      <vt:lpstr>Calibri</vt:lpstr>
      <vt:lpstr>Cambria</vt:lpstr>
      <vt:lpstr>Elsevier Sans</vt:lpstr>
      <vt:lpstr>Garamond</vt:lpstr>
      <vt:lpstr>Harding</vt:lpstr>
      <vt:lpstr>Helvetica</vt:lpstr>
      <vt:lpstr>Source Sans Pro Web</vt:lpstr>
      <vt:lpstr>Wingdings</vt:lpstr>
      <vt:lpstr>Organic</vt:lpstr>
      <vt:lpstr>Management of Advanced and  Recurrent Endometrial Cancer :  The Emerging Role of Immunotherapy</vt:lpstr>
      <vt:lpstr>Introduction</vt:lpstr>
      <vt:lpstr>PowerPoint Presentation</vt:lpstr>
      <vt:lpstr>Immunotherapies in endometrial cancer ?</vt:lpstr>
      <vt:lpstr>Why do some cancers have a  high mutation rate (TMB-high)?</vt:lpstr>
      <vt:lpstr>Immunotherapies in endometrial cancer</vt:lpstr>
      <vt:lpstr>Among all MSI cancers,  MSI endometrial cancers are the most frequent</vt:lpstr>
      <vt:lpstr>Evaluation of an anti-PD1 in  first line in endometrial cancer</vt:lpstr>
      <vt:lpstr>PowerPoint Presentation</vt:lpstr>
      <vt:lpstr>PowerPoint Presentation</vt:lpstr>
      <vt:lpstr>PowerPoint Presentation</vt:lpstr>
      <vt:lpstr>PowerPoint Presentation</vt:lpstr>
      <vt:lpstr>Phase III DUO-E Trial</vt:lpstr>
      <vt:lpstr>PowerPoint Presentation</vt:lpstr>
      <vt:lpstr>First line without chemotherapy ?</vt:lpstr>
      <vt:lpstr>Second line ?</vt:lpstr>
      <vt:lpstr>Immunotherapy in second line ?</vt:lpstr>
      <vt:lpstr>The GARNET Study</vt:lpstr>
      <vt:lpstr>pMMR post-platine ?</vt:lpstr>
      <vt:lpstr>PowerPoint Presentation</vt:lpstr>
      <vt:lpstr>PowerPoint Presentation</vt:lpstr>
      <vt:lpstr>Can we use Pembrolizumab + Lenvatinib in 1st line to get rid of chemotherapy ?</vt:lpstr>
      <vt:lpstr>Conclusion :  IO in endometrial cancer after platinum or IO naïve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EID Roland</dc:creator>
  <cp:lastModifiedBy>EID Roland</cp:lastModifiedBy>
  <cp:revision>46</cp:revision>
  <dcterms:created xsi:type="dcterms:W3CDTF">2024-11-26T19:28:28Z</dcterms:created>
  <dcterms:modified xsi:type="dcterms:W3CDTF">2024-11-28T10:54:39Z</dcterms:modified>
</cp:coreProperties>
</file>