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66" r:id="rId4"/>
    <p:sldId id="268" r:id="rId5"/>
    <p:sldId id="267" r:id="rId6"/>
    <p:sldId id="270" r:id="rId7"/>
    <p:sldId id="284" r:id="rId8"/>
    <p:sldId id="289" r:id="rId9"/>
    <p:sldId id="294" r:id="rId10"/>
    <p:sldId id="292" r:id="rId11"/>
    <p:sldId id="290" r:id="rId12"/>
    <p:sldId id="293" r:id="rId13"/>
    <p:sldId id="291" r:id="rId14"/>
    <p:sldId id="280" r:id="rId15"/>
    <p:sldId id="278" r:id="rId16"/>
    <p:sldId id="300" r:id="rId17"/>
    <p:sldId id="299" r:id="rId18"/>
    <p:sldId id="302" r:id="rId19"/>
    <p:sldId id="303" r:id="rId20"/>
    <p:sldId id="298" r:id="rId21"/>
    <p:sldId id="276" r:id="rId22"/>
    <p:sldId id="277" r:id="rId23"/>
    <p:sldId id="264" r:id="rId24"/>
    <p:sldId id="263" r:id="rId25"/>
    <p:sldId id="285" r:id="rId26"/>
    <p:sldId id="295" r:id="rId27"/>
    <p:sldId id="288" r:id="rId28"/>
    <p:sldId id="281" r:id="rId29"/>
    <p:sldId id="262" r:id="rId30"/>
    <p:sldId id="287" r:id="rId31"/>
    <p:sldId id="282" r:id="rId32"/>
    <p:sldId id="286" r:id="rId33"/>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86398" autoAdjust="0"/>
  </p:normalViewPr>
  <p:slideViewPr>
    <p:cSldViewPr snapToGrid="0">
      <p:cViewPr varScale="1">
        <p:scale>
          <a:sx n="68" d="100"/>
          <a:sy n="68" d="100"/>
        </p:scale>
        <p:origin x="11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1BA79-F264-439B-8BEE-42F1F48A1329}" type="datetimeFigureOut">
              <a:rPr lang="x-none" smtClean="0"/>
              <a:t>28/11/2024</a:t>
            </a:fld>
            <a:endParaRPr lang="x-non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E4597-3DC6-4110-A4E6-7E05990F8971}" type="slidenum">
              <a:rPr lang="x-none" smtClean="0"/>
              <a:t>‹N°›</a:t>
            </a:fld>
            <a:endParaRPr lang="x-none"/>
          </a:p>
        </p:txBody>
      </p:sp>
    </p:spTree>
    <p:extLst>
      <p:ext uri="{BB962C8B-B14F-4D97-AF65-F5344CB8AC3E}">
        <p14:creationId xmlns:p14="http://schemas.microsoft.com/office/powerpoint/2010/main" val="722669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Dear</a:t>
            </a:r>
            <a:r>
              <a:rPr lang="fr-FR" dirty="0"/>
              <a:t> </a:t>
            </a:r>
            <a:r>
              <a:rPr lang="fr-FR" dirty="0" err="1"/>
              <a:t>professors</a:t>
            </a:r>
            <a:r>
              <a:rPr lang="fr-FR" dirty="0"/>
              <a:t> and </a:t>
            </a:r>
            <a:r>
              <a:rPr lang="fr-FR" dirty="0" err="1"/>
              <a:t>colleagues</a:t>
            </a:r>
            <a:r>
              <a:rPr lang="fr-FR" dirty="0"/>
              <a:t> i </a:t>
            </a:r>
            <a:r>
              <a:rPr lang="fr-FR" dirty="0" err="1"/>
              <a:t>am</a:t>
            </a:r>
            <a:r>
              <a:rPr lang="fr-FR" dirty="0"/>
              <a:t> </a:t>
            </a:r>
            <a:r>
              <a:rPr lang="fr-FR" dirty="0" err="1"/>
              <a:t>really</a:t>
            </a:r>
            <a:r>
              <a:rPr lang="fr-FR" dirty="0"/>
              <a:t> </a:t>
            </a:r>
            <a:r>
              <a:rPr lang="fr-FR" dirty="0" err="1"/>
              <a:t>thrlled</a:t>
            </a:r>
            <a:r>
              <a:rPr lang="fr-FR" dirty="0"/>
              <a:t> to </a:t>
            </a:r>
            <a:r>
              <a:rPr lang="fr-FR" dirty="0" err="1"/>
              <a:t>be</a:t>
            </a:r>
            <a:r>
              <a:rPr lang="fr-FR" dirty="0"/>
              <a:t> </a:t>
            </a:r>
            <a:r>
              <a:rPr lang="fr-FR" dirty="0" err="1"/>
              <a:t>here</a:t>
            </a:r>
            <a:r>
              <a:rPr lang="fr-FR" dirty="0"/>
              <a:t> </a:t>
            </a:r>
            <a:r>
              <a:rPr lang="fr-FR" dirty="0" err="1"/>
              <a:t>with</a:t>
            </a:r>
            <a:r>
              <a:rPr lang="fr-FR" dirty="0"/>
              <a:t> </a:t>
            </a:r>
            <a:r>
              <a:rPr lang="fr-FR" dirty="0" err="1"/>
              <a:t>you</a:t>
            </a:r>
            <a:r>
              <a:rPr lang="fr-FR" dirty="0"/>
              <a:t> and </a:t>
            </a:r>
            <a:r>
              <a:rPr lang="fr-FR" dirty="0" err="1"/>
              <a:t>discuss</a:t>
            </a:r>
            <a:r>
              <a:rPr lang="fr-FR" dirty="0"/>
              <a:t> the </a:t>
            </a:r>
            <a:r>
              <a:rPr lang="fr-FR" dirty="0" err="1"/>
              <a:t>primary</a:t>
            </a:r>
            <a:r>
              <a:rPr lang="fr-FR" dirty="0"/>
              <a:t> </a:t>
            </a:r>
            <a:r>
              <a:rPr lang="fr-FR" dirty="0" err="1"/>
              <a:t>surgical</a:t>
            </a:r>
            <a:r>
              <a:rPr lang="fr-FR" dirty="0"/>
              <a:t> </a:t>
            </a:r>
            <a:r>
              <a:rPr lang="fr-FR" dirty="0" err="1"/>
              <a:t>mangament</a:t>
            </a:r>
            <a:r>
              <a:rPr lang="fr-FR" dirty="0"/>
              <a:t> of </a:t>
            </a:r>
            <a:r>
              <a:rPr lang="fr-FR" dirty="0" err="1"/>
              <a:t>advanced</a:t>
            </a:r>
            <a:r>
              <a:rPr lang="fr-FR" dirty="0"/>
              <a:t> </a:t>
            </a:r>
            <a:r>
              <a:rPr lang="fr-FR" dirty="0" err="1"/>
              <a:t>vulvar</a:t>
            </a:r>
            <a:r>
              <a:rPr lang="fr-FR" dirty="0"/>
              <a:t> cancer</a:t>
            </a:r>
            <a:endParaRPr lang="fr-TN"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1</a:t>
            </a:fld>
            <a:endParaRPr lang="x-none"/>
          </a:p>
        </p:txBody>
      </p:sp>
    </p:spTree>
    <p:extLst>
      <p:ext uri="{BB962C8B-B14F-4D97-AF65-F5344CB8AC3E}">
        <p14:creationId xmlns:p14="http://schemas.microsoft.com/office/powerpoint/2010/main" val="7269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Due to the rarity of this procedure in vulva cancer and the limited sample size of all published series, it is difficult to compare the point estimates of survival between the studies</a:t>
            </a:r>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14</a:t>
            </a:fld>
            <a:endParaRPr lang="x-none"/>
          </a:p>
        </p:txBody>
      </p:sp>
    </p:spTree>
    <p:extLst>
      <p:ext uri="{BB962C8B-B14F-4D97-AF65-F5344CB8AC3E}">
        <p14:creationId xmlns:p14="http://schemas.microsoft.com/office/powerpoint/2010/main" val="1866879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Due to the rarity of this procedure in vulva cancer and the limited sample size of all published series, it is difficult to compare the point estimates of survival between the studies. We report numerically lower overall survival at 5 years (50%) compared to the 60e70% in other reports</a:t>
            </a:r>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15</a:t>
            </a:fld>
            <a:endParaRPr lang="x-none"/>
          </a:p>
        </p:txBody>
      </p:sp>
    </p:spTree>
    <p:extLst>
      <p:ext uri="{BB962C8B-B14F-4D97-AF65-F5344CB8AC3E}">
        <p14:creationId xmlns:p14="http://schemas.microsoft.com/office/powerpoint/2010/main" val="64045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20</a:t>
            </a:fld>
            <a:endParaRPr lang="x-none"/>
          </a:p>
        </p:txBody>
      </p:sp>
    </p:spTree>
    <p:extLst>
      <p:ext uri="{BB962C8B-B14F-4D97-AF65-F5344CB8AC3E}">
        <p14:creationId xmlns:p14="http://schemas.microsoft.com/office/powerpoint/2010/main" val="33197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en-US" b="0" i="0" dirty="0">
                <a:effectLst/>
                <a:latin typeface="var(--font-fk-grotesk)"/>
              </a:rPr>
              <a:t>Contraindications for Radiation Therapy in Advanced Stage Vulvar Cancer</a:t>
            </a:r>
          </a:p>
          <a:p>
            <a:pPr algn="l">
              <a:buFont typeface="+mj-lt"/>
              <a:buAutoNum type="arabicPeriod"/>
            </a:pPr>
            <a:r>
              <a:rPr lang="en-US" b="0" i="0" dirty="0">
                <a:effectLst/>
                <a:latin typeface="__fkGroteskNeue_598ab8"/>
              </a:rPr>
              <a:t>Severe </a:t>
            </a:r>
            <a:r>
              <a:rPr lang="en-US" b="0" i="0" dirty="0" err="1">
                <a:effectLst/>
                <a:latin typeface="__fkGroteskNeue_598ab8"/>
              </a:rPr>
              <a:t>Comorbidities:Patients</a:t>
            </a:r>
            <a:r>
              <a:rPr lang="en-US" b="0" i="0" dirty="0">
                <a:effectLst/>
                <a:latin typeface="__fkGroteskNeue_598ab8"/>
              </a:rPr>
              <a:t> with significant comorbid conditions that could be exacerbated by radiation therapy may be considered unsuitable candidates. For example, severe cardiovascular or pulmonary diseases can increase the risk of complications during treatment.</a:t>
            </a:r>
          </a:p>
          <a:p>
            <a:pPr algn="l">
              <a:buFont typeface="+mj-lt"/>
              <a:buAutoNum type="arabicPeriod"/>
            </a:pPr>
            <a:r>
              <a:rPr lang="en-US" b="0" i="0" dirty="0">
                <a:effectLst/>
                <a:latin typeface="__fkGroteskNeue_598ab8"/>
              </a:rPr>
              <a:t>Uncontrolled </a:t>
            </a:r>
            <a:r>
              <a:rPr lang="en-US" b="0" i="0" dirty="0" err="1">
                <a:effectLst/>
                <a:latin typeface="__fkGroteskNeue_598ab8"/>
              </a:rPr>
              <a:t>Infection:The</a:t>
            </a:r>
            <a:r>
              <a:rPr lang="en-US" b="0" i="0" dirty="0">
                <a:effectLst/>
                <a:latin typeface="__fkGroteskNeue_598ab8"/>
              </a:rPr>
              <a:t> presence of uncontrolled infections in the treatment area or systemically can pose a significant risk. Radiation can impair healing and exacerbate infections, making it contraindicated until the infection is resolved.</a:t>
            </a:r>
          </a:p>
          <a:p>
            <a:pPr algn="l">
              <a:buFont typeface="+mj-lt"/>
              <a:buAutoNum type="arabicPeriod"/>
            </a:pPr>
            <a:r>
              <a:rPr lang="en-US" b="0" i="0" dirty="0">
                <a:effectLst/>
                <a:latin typeface="__fkGroteskNeue_598ab8"/>
              </a:rPr>
              <a:t>Prior Radiation </a:t>
            </a:r>
            <a:r>
              <a:rPr lang="en-US" b="0" i="0" dirty="0" err="1">
                <a:effectLst/>
                <a:latin typeface="__fkGroteskNeue_598ab8"/>
              </a:rPr>
              <a:t>Therapy:Patients</a:t>
            </a:r>
            <a:r>
              <a:rPr lang="en-US" b="0" i="0" dirty="0">
                <a:effectLst/>
                <a:latin typeface="__fkGroteskNeue_598ab8"/>
              </a:rPr>
              <a:t> who have previously received radiation to the pelvic area may have limited options for additional radiation due to the risk of cumulative toxicity and damage to surrounding healthy tissues.</a:t>
            </a:r>
          </a:p>
          <a:p>
            <a:pPr algn="l">
              <a:buFont typeface="+mj-lt"/>
              <a:buAutoNum type="arabicPeriod"/>
            </a:pPr>
            <a:r>
              <a:rPr lang="en-US" b="0" i="0" dirty="0">
                <a:effectLst/>
                <a:latin typeface="__fkGroteskNeue_598ab8"/>
              </a:rPr>
              <a:t>Tumor Characteristics: Large tumor size (e.g., &gt;4 cm) and certain histological features (such as </a:t>
            </a:r>
            <a:r>
              <a:rPr lang="en-US" b="0" i="0" dirty="0" err="1">
                <a:effectLst/>
                <a:latin typeface="__fkGroteskNeue_598ab8"/>
              </a:rPr>
              <a:t>lymphovascular</a:t>
            </a:r>
            <a:r>
              <a:rPr lang="en-US" b="0" i="0" dirty="0">
                <a:effectLst/>
                <a:latin typeface="__fkGroteskNeue_598ab8"/>
              </a:rPr>
              <a:t> invasion) may indicate a higher risk of local recurrence, complicating the decision to use radiation as a primary treatment modality. In some cases, aggressive surgical management may be prioritized instead of radiation.</a:t>
            </a:r>
          </a:p>
          <a:p>
            <a:pPr algn="l">
              <a:buFont typeface="+mj-lt"/>
              <a:buAutoNum type="arabicPeriod"/>
            </a:pPr>
            <a:r>
              <a:rPr lang="en-US" b="0" i="0" dirty="0" err="1">
                <a:effectLst/>
                <a:latin typeface="__fkGroteskNeue_598ab8"/>
              </a:rPr>
              <a:t>Fistulas:The</a:t>
            </a:r>
            <a:r>
              <a:rPr lang="en-US" b="0" i="0" dirty="0">
                <a:effectLst/>
                <a:latin typeface="__fkGroteskNeue_598ab8"/>
              </a:rPr>
              <a:t> presence of fistulas (e.g., vesicovaginal or rectovaginal) can complicate the use of radiation therapy. While radiation can sometimes be utilized in these cases, it may be contraindicated if there is significant concern about worsening the fistula or if it poses an immediate health risk.</a:t>
            </a:r>
          </a:p>
          <a:p>
            <a:pPr algn="l">
              <a:buFont typeface="+mj-lt"/>
              <a:buAutoNum type="arabicPeriod"/>
            </a:pPr>
            <a:r>
              <a:rPr lang="en-US" b="0" i="0" dirty="0">
                <a:effectLst/>
                <a:latin typeface="__fkGroteskNeue_598ab8"/>
              </a:rPr>
              <a:t>Poor Performance </a:t>
            </a:r>
            <a:r>
              <a:rPr lang="en-US" b="0" i="0" dirty="0" err="1">
                <a:effectLst/>
                <a:latin typeface="__fkGroteskNeue_598ab8"/>
              </a:rPr>
              <a:t>Status:Patients</a:t>
            </a:r>
            <a:r>
              <a:rPr lang="en-US" b="0" i="0" dirty="0">
                <a:effectLst/>
                <a:latin typeface="__fkGroteskNeue_598ab8"/>
              </a:rPr>
              <a:t> with a poor performance status (e.g., Eastern Cooperative Oncology Group [ECOG] score ≥ 3) may not tolerate the side effects of radiation well, leading to a recommendation against its use.</a:t>
            </a:r>
          </a:p>
          <a:p>
            <a:pPr algn="l">
              <a:buFont typeface="+mj-lt"/>
              <a:buAutoNum type="arabicPeriod"/>
            </a:pPr>
            <a:r>
              <a:rPr lang="en-US" b="0" i="0" dirty="0">
                <a:effectLst/>
                <a:latin typeface="__fkGroteskNeue_598ab8"/>
              </a:rPr>
              <a:t>Psychosocial </a:t>
            </a:r>
            <a:r>
              <a:rPr lang="en-US" b="0" i="0" dirty="0" err="1">
                <a:effectLst/>
                <a:latin typeface="__fkGroteskNeue_598ab8"/>
              </a:rPr>
              <a:t>Factors:Patients</a:t>
            </a:r>
            <a:r>
              <a:rPr lang="en-US" b="0" i="0" dirty="0">
                <a:effectLst/>
                <a:latin typeface="__fkGroteskNeue_598ab8"/>
              </a:rPr>
              <a:t> who are unable or unwilling to comply with treatment schedules, including follow-up appointments and supportive care, may also be deemed unsuitable for radiation therapy.</a:t>
            </a:r>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23</a:t>
            </a:fld>
            <a:endParaRPr lang="x-none"/>
          </a:p>
        </p:txBody>
      </p:sp>
    </p:spTree>
    <p:extLst>
      <p:ext uri="{BB962C8B-B14F-4D97-AF65-F5344CB8AC3E}">
        <p14:creationId xmlns:p14="http://schemas.microsoft.com/office/powerpoint/2010/main" val="62868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ym typeface="Wingdings" panose="05000000000000000000" pitchFamily="2" charset="2"/>
              </a:rPr>
              <a:t> </a:t>
            </a:r>
            <a:r>
              <a:rPr lang="en-US" b="0" i="0" dirty="0">
                <a:solidFill>
                  <a:srgbClr val="1F1F1F"/>
                </a:solidFill>
                <a:effectLst/>
                <a:latin typeface="Arial" panose="020B0604020202020204" pitchFamily="34" charset="0"/>
              </a:rPr>
              <a:t>Countries with limited resources find themselves forced to resort to surgery, even if it is major surgery</a:t>
            </a:r>
            <a:endParaRPr lang="x-none" dirty="0"/>
          </a:p>
          <a:p>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24</a:t>
            </a:fld>
            <a:endParaRPr lang="x-none"/>
          </a:p>
        </p:txBody>
      </p:sp>
    </p:spTree>
    <p:extLst>
      <p:ext uri="{BB962C8B-B14F-4D97-AF65-F5344CB8AC3E}">
        <p14:creationId xmlns:p14="http://schemas.microsoft.com/office/powerpoint/2010/main" val="41667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27</a:t>
            </a:fld>
            <a:endParaRPr lang="x-none"/>
          </a:p>
        </p:txBody>
      </p:sp>
    </p:spTree>
    <p:extLst>
      <p:ext uri="{BB962C8B-B14F-4D97-AF65-F5344CB8AC3E}">
        <p14:creationId xmlns:p14="http://schemas.microsoft.com/office/powerpoint/2010/main" val="2182484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ED3F6-7098-7545-8774-99C29DE34C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8E20DB-5CF8-2871-D35B-C6B31C27C2E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172723A-B336-222F-34C0-4C2BD533C185}"/>
              </a:ext>
            </a:extLst>
          </p:cNvPr>
          <p:cNvSpPr>
            <a:spLocks noGrp="1"/>
          </p:cNvSpPr>
          <p:nvPr>
            <p:ph type="body" idx="1"/>
          </p:nvPr>
        </p:nvSpPr>
        <p:spPr/>
        <p:txBody>
          <a:bodyPr/>
          <a:lstStyle/>
          <a:p>
            <a:r>
              <a:rPr lang="en-US" dirty="0"/>
              <a:t>Treatment of advanced-stage vulvar cancer often involves multiple treatment modalities. Primary chemoradiotherapy can prevent the need for </a:t>
            </a:r>
            <a:r>
              <a:rPr lang="en-US" dirty="0" err="1"/>
              <a:t>exenterative</a:t>
            </a:r>
            <a:r>
              <a:rPr lang="en-US" dirty="0"/>
              <a:t> surgery, but in some cases surgery may be the treatment of choice. Treatment planning is individualized in advanced-stage disease and depends on primary tumor characteristics and presence of regional and/or distant metastases. Also, co- morbidity and/or frailty of the patient </a:t>
            </a:r>
            <a:r>
              <a:rPr lang="en-US" dirty="0" err="1"/>
              <a:t>influ</a:t>
            </a:r>
            <a:r>
              <a:rPr lang="en-US" dirty="0"/>
              <a:t>- </a:t>
            </a:r>
            <a:r>
              <a:rPr lang="en-US" dirty="0" err="1"/>
              <a:t>ences</a:t>
            </a:r>
            <a:r>
              <a:rPr lang="en-US" dirty="0"/>
              <a:t> treatment planning. Therefore, a multidisciplinary setting is needed to optimize treatment planning.</a:t>
            </a:r>
          </a:p>
          <a:p>
            <a:r>
              <a:rPr lang="en-US" dirty="0"/>
              <a:t>Several studies have been published on different reconstructive techniques for closure of large vulvar wounds.62–74 The working group concluded that no preferred technique can be recommended, but it is important to consider reconstruction in cases where wound closure will be challenging but also in those cases where recon- </a:t>
            </a:r>
            <a:r>
              <a:rPr lang="en-US" dirty="0" err="1"/>
              <a:t>struction</a:t>
            </a:r>
            <a:r>
              <a:rPr lang="en-US" dirty="0"/>
              <a:t> will give better cosmetic and/or functional outcome (for example, to preserve sexual functioning). Therefore, availability of reconstructive surgical skills as part of the multidisciplinary team is required in early as well as advanced-stage disease</a:t>
            </a:r>
            <a:endParaRPr lang="x-none" dirty="0"/>
          </a:p>
        </p:txBody>
      </p:sp>
      <p:sp>
        <p:nvSpPr>
          <p:cNvPr id="4" name="Espace réservé du numéro de diapositive 3">
            <a:extLst>
              <a:ext uri="{FF2B5EF4-FFF2-40B4-BE49-F238E27FC236}">
                <a16:creationId xmlns:a16="http://schemas.microsoft.com/office/drawing/2014/main" id="{5121626B-E260-242F-FEAA-19896BEED574}"/>
              </a:ext>
            </a:extLst>
          </p:cNvPr>
          <p:cNvSpPr>
            <a:spLocks noGrp="1"/>
          </p:cNvSpPr>
          <p:nvPr>
            <p:ph type="sldNum" sz="quarter" idx="5"/>
          </p:nvPr>
        </p:nvSpPr>
        <p:spPr/>
        <p:txBody>
          <a:bodyPr/>
          <a:lstStyle/>
          <a:p>
            <a:fld id="{3D6E4597-3DC6-4110-A4E6-7E05990F8971}" type="slidenum">
              <a:rPr lang="x-none" smtClean="0"/>
              <a:t>31</a:t>
            </a:fld>
            <a:endParaRPr lang="x-none"/>
          </a:p>
        </p:txBody>
      </p:sp>
    </p:spTree>
    <p:extLst>
      <p:ext uri="{BB962C8B-B14F-4D97-AF65-F5344CB8AC3E}">
        <p14:creationId xmlns:p14="http://schemas.microsoft.com/office/powerpoint/2010/main" val="199954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7084-7F76-2575-4ED7-C406668B9FF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AD44BA4-3AD0-764E-2352-5A0E11CE43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F3CB9E9-FDDE-4EFE-5077-502BC6E66606}"/>
              </a:ext>
            </a:extLst>
          </p:cNvPr>
          <p:cNvSpPr>
            <a:spLocks noGrp="1"/>
          </p:cNvSpPr>
          <p:nvPr>
            <p:ph type="body" idx="1"/>
          </p:nvPr>
        </p:nvSpPr>
        <p:spPr/>
        <p:txBody>
          <a:bodyPr/>
          <a:lstStyle/>
          <a:p>
            <a:r>
              <a:rPr lang="en-US" dirty="0"/>
              <a:t>However, because of delayed symptoms and consecutive late diagnoses, approximately 40% of the cases show an advanced stage (FIGO III or IV)</a:t>
            </a:r>
            <a:endParaRPr lang="x-none" dirty="0"/>
          </a:p>
        </p:txBody>
      </p:sp>
      <p:sp>
        <p:nvSpPr>
          <p:cNvPr id="4" name="Espace réservé du numéro de diapositive 3">
            <a:extLst>
              <a:ext uri="{FF2B5EF4-FFF2-40B4-BE49-F238E27FC236}">
                <a16:creationId xmlns:a16="http://schemas.microsoft.com/office/drawing/2014/main" id="{01C2A43E-AEFC-AE80-6AF1-175178848F1C}"/>
              </a:ext>
            </a:extLst>
          </p:cNvPr>
          <p:cNvSpPr>
            <a:spLocks noGrp="1"/>
          </p:cNvSpPr>
          <p:nvPr>
            <p:ph type="sldNum" sz="quarter" idx="5"/>
          </p:nvPr>
        </p:nvSpPr>
        <p:spPr/>
        <p:txBody>
          <a:bodyPr/>
          <a:lstStyle/>
          <a:p>
            <a:fld id="{3D6E4597-3DC6-4110-A4E6-7E05990F8971}" type="slidenum">
              <a:rPr lang="x-none" smtClean="0"/>
              <a:t>32</a:t>
            </a:fld>
            <a:endParaRPr lang="x-none"/>
          </a:p>
        </p:txBody>
      </p:sp>
    </p:spTree>
    <p:extLst>
      <p:ext uri="{BB962C8B-B14F-4D97-AF65-F5344CB8AC3E}">
        <p14:creationId xmlns:p14="http://schemas.microsoft.com/office/powerpoint/2010/main" val="352317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first </a:t>
            </a:r>
            <a:r>
              <a:rPr lang="fr-FR" dirty="0" err="1"/>
              <a:t>when</a:t>
            </a:r>
            <a:r>
              <a:rPr lang="fr-FR" dirty="0"/>
              <a:t> </a:t>
            </a:r>
            <a:r>
              <a:rPr lang="fr-FR" dirty="0" err="1"/>
              <a:t>we</a:t>
            </a:r>
            <a:r>
              <a:rPr lang="fr-FR" dirty="0"/>
              <a:t> </a:t>
            </a:r>
            <a:r>
              <a:rPr lang="fr-FR" dirty="0" err="1"/>
              <a:t>strated</a:t>
            </a:r>
            <a:r>
              <a:rPr lang="fr-FR" dirty="0"/>
              <a:t> </a:t>
            </a:r>
            <a:r>
              <a:rPr lang="fr-FR" dirty="0" err="1"/>
              <a:t>preaparing</a:t>
            </a:r>
            <a:r>
              <a:rPr lang="fr-FR" dirty="0"/>
              <a:t> for </a:t>
            </a:r>
            <a:r>
              <a:rPr lang="fr-FR" dirty="0" err="1"/>
              <a:t>this</a:t>
            </a:r>
            <a:r>
              <a:rPr lang="fr-FR" dirty="0"/>
              <a:t> </a:t>
            </a:r>
            <a:r>
              <a:rPr lang="fr-FR" dirty="0" err="1"/>
              <a:t>presentation</a:t>
            </a:r>
            <a:r>
              <a:rPr lang="fr-FR" dirty="0"/>
              <a:t> the </a:t>
            </a:r>
            <a:r>
              <a:rPr lang="fr-FR" dirty="0" err="1"/>
              <a:t>fisrt</a:t>
            </a:r>
            <a:r>
              <a:rPr lang="fr-FR" dirty="0"/>
              <a:t> </a:t>
            </a:r>
            <a:r>
              <a:rPr lang="fr-FR" dirty="0" err="1"/>
              <a:t>definition</a:t>
            </a:r>
            <a:r>
              <a:rPr lang="fr-FR" dirty="0"/>
              <a:t> </a:t>
            </a:r>
            <a:r>
              <a:rPr lang="fr-FR" dirty="0" err="1"/>
              <a:t>we</a:t>
            </a:r>
            <a:r>
              <a:rPr lang="fr-FR" dirty="0"/>
              <a:t> </a:t>
            </a:r>
            <a:r>
              <a:rPr lang="fr-FR" dirty="0" err="1"/>
              <a:t>found</a:t>
            </a:r>
            <a:r>
              <a:rPr lang="fr-FR" dirty="0"/>
              <a:t> </a:t>
            </a:r>
            <a:r>
              <a:rPr lang="fr-FR" dirty="0" err="1"/>
              <a:t>is</a:t>
            </a:r>
            <a:endParaRPr lang="fr-TN"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2</a:t>
            </a:fld>
            <a:endParaRPr lang="x-none"/>
          </a:p>
        </p:txBody>
      </p:sp>
    </p:spTree>
    <p:extLst>
      <p:ext uri="{BB962C8B-B14F-4D97-AF65-F5344CB8AC3E}">
        <p14:creationId xmlns:p14="http://schemas.microsoft.com/office/powerpoint/2010/main" val="349767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We</a:t>
            </a:r>
            <a:r>
              <a:rPr lang="fr-FR" dirty="0"/>
              <a:t> </a:t>
            </a:r>
            <a:r>
              <a:rPr lang="fr-FR" dirty="0" err="1"/>
              <a:t>founbd</a:t>
            </a:r>
            <a:r>
              <a:rPr lang="fr-FR" dirty="0"/>
              <a:t> </a:t>
            </a:r>
            <a:r>
              <a:rPr lang="fr-FR" dirty="0" err="1"/>
              <a:t>alot</a:t>
            </a:r>
            <a:r>
              <a:rPr lang="fr-FR" dirty="0"/>
              <a:t> of threads </a:t>
            </a:r>
            <a:r>
              <a:rPr lang="fr-FR" dirty="0" err="1"/>
              <a:t>from</a:t>
            </a:r>
            <a:r>
              <a:rPr lang="fr-FR" dirty="0"/>
              <a:t> </a:t>
            </a:r>
            <a:r>
              <a:rPr lang="fr-FR" dirty="0" err="1"/>
              <a:t>our</a:t>
            </a:r>
            <a:r>
              <a:rPr lang="fr-FR" dirty="0"/>
              <a:t> </a:t>
            </a:r>
            <a:r>
              <a:rPr lang="fr-FR" dirty="0" err="1"/>
              <a:t>research</a:t>
            </a:r>
            <a:r>
              <a:rPr lang="fr-FR" dirty="0"/>
              <a:t> </a:t>
            </a:r>
            <a:r>
              <a:rPr lang="fr-FR" dirty="0" err="1"/>
              <a:t>assitant</a:t>
            </a:r>
            <a:r>
              <a:rPr lang="fr-FR" dirty="0"/>
              <a:t> </a:t>
            </a:r>
            <a:r>
              <a:rPr lang="fr-FR" dirty="0" err="1"/>
              <a:t>litmaps</a:t>
            </a:r>
            <a:endParaRPr lang="fr-TN"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5</a:t>
            </a:fld>
            <a:endParaRPr lang="x-none"/>
          </a:p>
        </p:txBody>
      </p:sp>
    </p:spTree>
    <p:extLst>
      <p:ext uri="{BB962C8B-B14F-4D97-AF65-F5344CB8AC3E}">
        <p14:creationId xmlns:p14="http://schemas.microsoft.com/office/powerpoint/2010/main" val="339901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We</a:t>
            </a:r>
            <a:r>
              <a:rPr lang="fr-FR" dirty="0"/>
              <a:t> </a:t>
            </a:r>
            <a:r>
              <a:rPr lang="fr-FR" dirty="0" err="1"/>
              <a:t>found</a:t>
            </a:r>
            <a:r>
              <a:rPr lang="fr-FR" dirty="0"/>
              <a:t> a more </a:t>
            </a:r>
            <a:r>
              <a:rPr lang="fr-FR" dirty="0" err="1"/>
              <a:t>practical</a:t>
            </a:r>
            <a:r>
              <a:rPr lang="fr-FR" dirty="0"/>
              <a:t> </a:t>
            </a:r>
            <a:r>
              <a:rPr lang="fr-FR" dirty="0" err="1"/>
              <a:t>definition</a:t>
            </a:r>
            <a:r>
              <a:rPr lang="fr-FR" dirty="0"/>
              <a:t> in the ESGO 2023 update </a:t>
            </a:r>
            <a:r>
              <a:rPr lang="fr-FR" dirty="0" err="1"/>
              <a:t>they</a:t>
            </a:r>
            <a:r>
              <a:rPr lang="fr-FR" dirty="0"/>
              <a:t> </a:t>
            </a:r>
            <a:r>
              <a:rPr lang="fr-FR" dirty="0" err="1"/>
              <a:t>defined</a:t>
            </a:r>
            <a:r>
              <a:rPr lang="fr-FR" dirty="0"/>
              <a:t> </a:t>
            </a:r>
            <a:r>
              <a:rPr lang="fr-FR" dirty="0" err="1"/>
              <a:t>advanced</a:t>
            </a:r>
            <a:r>
              <a:rPr lang="fr-FR" dirty="0"/>
              <a:t> </a:t>
            </a:r>
            <a:r>
              <a:rPr lang="fr-FR" dirty="0" err="1"/>
              <a:t>vulvar</a:t>
            </a:r>
            <a:r>
              <a:rPr lang="fr-FR" dirty="0"/>
              <a:t> cancer as </a:t>
            </a:r>
            <a:r>
              <a:rPr lang="fr-FR" dirty="0" err="1"/>
              <a:t>tumors</a:t>
            </a:r>
            <a:r>
              <a:rPr lang="fr-FR" dirty="0"/>
              <a:t> </a:t>
            </a:r>
            <a:r>
              <a:rPr lang="fr-FR" dirty="0" err="1"/>
              <a:t>staged</a:t>
            </a:r>
            <a:r>
              <a:rPr lang="fr-FR" dirty="0"/>
              <a:t> T3 and </a:t>
            </a:r>
            <a:r>
              <a:rPr lang="fr-FR" dirty="0" err="1"/>
              <a:t>higher</a:t>
            </a:r>
            <a:r>
              <a:rPr lang="fr-FR" dirty="0"/>
              <a:t> or N2</a:t>
            </a:r>
            <a:endParaRPr lang="fr-TN"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6</a:t>
            </a:fld>
            <a:endParaRPr lang="x-none"/>
          </a:p>
        </p:txBody>
      </p:sp>
    </p:spTree>
    <p:extLst>
      <p:ext uri="{BB962C8B-B14F-4D97-AF65-F5344CB8AC3E}">
        <p14:creationId xmlns:p14="http://schemas.microsoft.com/office/powerpoint/2010/main" val="801451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From 1950 through 1989, 19 patients un- </a:t>
            </a:r>
            <a:r>
              <a:rPr lang="en-US" dirty="0" err="1"/>
              <a:t>derwent</a:t>
            </a:r>
            <a:r>
              <a:rPr lang="en-US" dirty="0"/>
              <a:t> pelvic exenteration for advanced or recurrent squamous cell cancer of the vulva. The mean age was 53 years (median, 50 years; range, 40-74 years). The </a:t>
            </a:r>
            <a:r>
              <a:rPr lang="en-US" dirty="0" err="1"/>
              <a:t>cumu</a:t>
            </a:r>
            <a:r>
              <a:rPr lang="en-US" dirty="0"/>
              <a:t>- lative 5-year survival was 60%. Fourteen patients had posterior exenteration; 2 had anterior exenteration; and 3 had total exenteration. The survival was significantly influenced by lymph node status. When lymph nodes were not involved, 10 of 14 patients survived, whereas all 5 patients with lymph node involvement died of disease (P = 0.002). When exenteration was performed as </a:t>
            </a:r>
            <a:r>
              <a:rPr lang="en-US" dirty="0" err="1"/>
              <a:t>pri</a:t>
            </a:r>
            <a:r>
              <a:rPr lang="en-US" dirty="0"/>
              <a:t>- </a:t>
            </a:r>
            <a:r>
              <a:rPr lang="en-US" dirty="0" err="1"/>
              <a:t>mary</a:t>
            </a:r>
            <a:r>
              <a:rPr lang="en-US" dirty="0"/>
              <a:t> therapy, 7 of 11 patients survived, whereas 3 of 8 survived when exenteration was performed for recur- rent disease (P = 0.4). The extent of vulvar involvement did not influence survival (P = 0.99). There was no mor- </a:t>
            </a:r>
            <a:r>
              <a:rPr lang="en-US" dirty="0" err="1"/>
              <a:t>tality</a:t>
            </a:r>
            <a:r>
              <a:rPr lang="en-US" dirty="0"/>
              <a:t>, but ten patients had complications, including </a:t>
            </a:r>
            <a:r>
              <a:rPr lang="en-US" dirty="0" err="1"/>
              <a:t>vesi</a:t>
            </a:r>
            <a:r>
              <a:rPr lang="en-US" dirty="0"/>
              <a:t>- </a:t>
            </a:r>
            <a:r>
              <a:rPr lang="en-US" dirty="0" err="1"/>
              <a:t>covaginal</a:t>
            </a:r>
            <a:r>
              <a:rPr lang="en-US" dirty="0"/>
              <a:t> fistula (three): stoma1 hernia (two): abscess (one); stress urinary incontinence (one); deep venous thrombosis (one);conduit leak (one);enterocutaneous </a:t>
            </a:r>
            <a:r>
              <a:rPr lang="en-US" dirty="0" err="1"/>
              <a:t>fis</a:t>
            </a:r>
            <a:r>
              <a:rPr lang="en-US" dirty="0"/>
              <a:t>- </a:t>
            </a:r>
            <a:r>
              <a:rPr lang="en-US" dirty="0" err="1"/>
              <a:t>tula</a:t>
            </a:r>
            <a:r>
              <a:rPr lang="en-US" dirty="0"/>
              <a:t> (one);and small intestinal obstruction (one).</a:t>
            </a:r>
          </a:p>
          <a:p>
            <a:r>
              <a:rPr lang="en-US" dirty="0"/>
              <a:t>Conclusions. Acceptable survival for advanced or recurrent vulvar cancer can be achieved with pelvic ex- </a:t>
            </a:r>
            <a:r>
              <a:rPr lang="en-US" dirty="0" err="1"/>
              <a:t>enteration</a:t>
            </a:r>
            <a:r>
              <a:rPr lang="en-US" dirty="0"/>
              <a:t>, but the presence of metastatic disease to lymph nodes markedly decreases survival</a:t>
            </a:r>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8</a:t>
            </a:fld>
            <a:endParaRPr lang="x-none"/>
          </a:p>
        </p:txBody>
      </p:sp>
    </p:spTree>
    <p:extLst>
      <p:ext uri="{BB962C8B-B14F-4D97-AF65-F5344CB8AC3E}">
        <p14:creationId xmlns:p14="http://schemas.microsoft.com/office/powerpoint/2010/main" val="3489386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The cumulative literature since 1970 includes 163 exenteration patients (Table 1).2,8–18 The post-operative mortality rate ranges from 0 to 20%, with a mean of about 4%. The cumulative disease-free survival rate for these patients is 46%. In those series that have included an analysis, the survival has correlated well with the status of the regional lymph nodes. Most studies have, however, not differentiated inguinal and pelvic lymph nodes. There have been very few survivors with positive groin (and pelvic) nodes, either in our series or elsewhere</a:t>
            </a:r>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9</a:t>
            </a:fld>
            <a:endParaRPr lang="x-none"/>
          </a:p>
        </p:txBody>
      </p:sp>
    </p:spTree>
    <p:extLst>
      <p:ext uri="{BB962C8B-B14F-4D97-AF65-F5344CB8AC3E}">
        <p14:creationId xmlns:p14="http://schemas.microsoft.com/office/powerpoint/2010/main" val="3845872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10</a:t>
            </a:fld>
            <a:endParaRPr lang="x-none"/>
          </a:p>
        </p:txBody>
      </p:sp>
    </p:spTree>
    <p:extLst>
      <p:ext uri="{BB962C8B-B14F-4D97-AF65-F5344CB8AC3E}">
        <p14:creationId xmlns:p14="http://schemas.microsoft.com/office/powerpoint/2010/main" val="317540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Methods. In this retrospective study we provide the largest published series of LAVC patients treated with </a:t>
            </a:r>
            <a:r>
              <a:rPr lang="en-US" dirty="0" err="1"/>
              <a:t>anovulvectomy</a:t>
            </a:r>
            <a:r>
              <a:rPr lang="en-US" dirty="0"/>
              <a:t>, reporting oncological outcomes and morbidity. Additionally, a systematic literature review was performed for all treatment options 1946–2015</a:t>
            </a:r>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11</a:t>
            </a:fld>
            <a:endParaRPr lang="x-none"/>
          </a:p>
        </p:txBody>
      </p:sp>
    </p:spTree>
    <p:extLst>
      <p:ext uri="{BB962C8B-B14F-4D97-AF65-F5344CB8AC3E}">
        <p14:creationId xmlns:p14="http://schemas.microsoft.com/office/powerpoint/2010/main" val="3925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Following </a:t>
            </a:r>
            <a:r>
              <a:rPr lang="en-US" dirty="0" err="1"/>
              <a:t>anovulvectomy</a:t>
            </a:r>
            <a:r>
              <a:rPr lang="en-US" dirty="0"/>
              <a:t> for primary disease, time to progression and OS were signiﬁcantly higher in node negative disease (10 vs. 96 months; 19 vs. 121 months, p b 0.0001). </a:t>
            </a:r>
          </a:p>
          <a:p>
            <a:endParaRPr lang="x-none" dirty="0"/>
          </a:p>
        </p:txBody>
      </p:sp>
      <p:sp>
        <p:nvSpPr>
          <p:cNvPr id="4" name="Espace réservé du numéro de diapositive 3"/>
          <p:cNvSpPr>
            <a:spLocks noGrp="1"/>
          </p:cNvSpPr>
          <p:nvPr>
            <p:ph type="sldNum" sz="quarter" idx="5"/>
          </p:nvPr>
        </p:nvSpPr>
        <p:spPr/>
        <p:txBody>
          <a:bodyPr/>
          <a:lstStyle/>
          <a:p>
            <a:fld id="{3D6E4597-3DC6-4110-A4E6-7E05990F8971}" type="slidenum">
              <a:rPr lang="x-none" smtClean="0"/>
              <a:t>12</a:t>
            </a:fld>
            <a:endParaRPr lang="x-none"/>
          </a:p>
        </p:txBody>
      </p:sp>
    </p:spTree>
    <p:extLst>
      <p:ext uri="{BB962C8B-B14F-4D97-AF65-F5344CB8AC3E}">
        <p14:creationId xmlns:p14="http://schemas.microsoft.com/office/powerpoint/2010/main" val="551689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F6EC0-AB72-E91B-B2C8-EB6B7FA469A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x-none"/>
          </a:p>
        </p:txBody>
      </p:sp>
      <p:sp>
        <p:nvSpPr>
          <p:cNvPr id="3" name="Sous-titre 2">
            <a:extLst>
              <a:ext uri="{FF2B5EF4-FFF2-40B4-BE49-F238E27FC236}">
                <a16:creationId xmlns:a16="http://schemas.microsoft.com/office/drawing/2014/main" id="{00C0F268-D654-2D2E-D8B6-BB11CDDC68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x-none"/>
          </a:p>
        </p:txBody>
      </p:sp>
      <p:sp>
        <p:nvSpPr>
          <p:cNvPr id="4" name="Espace réservé de la date 3">
            <a:extLst>
              <a:ext uri="{FF2B5EF4-FFF2-40B4-BE49-F238E27FC236}">
                <a16:creationId xmlns:a16="http://schemas.microsoft.com/office/drawing/2014/main" id="{E98C8F0B-AA17-C662-5B4F-C15AAAD67E02}"/>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5" name="Espace réservé du pied de page 4">
            <a:extLst>
              <a:ext uri="{FF2B5EF4-FFF2-40B4-BE49-F238E27FC236}">
                <a16:creationId xmlns:a16="http://schemas.microsoft.com/office/drawing/2014/main" id="{6BD2867F-563A-5243-BAC7-F1743A0E3EA0}"/>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a16="http://schemas.microsoft.com/office/drawing/2014/main" id="{B5DAFDD9-F91B-338E-3B6F-36972CBCB004}"/>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10239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4CDAA-C830-EB09-4440-9AE897E4B860}"/>
              </a:ext>
            </a:extLst>
          </p:cNvPr>
          <p:cNvSpPr>
            <a:spLocks noGrp="1"/>
          </p:cNvSpPr>
          <p:nvPr>
            <p:ph type="title"/>
          </p:nvPr>
        </p:nvSpPr>
        <p:spPr/>
        <p:txBody>
          <a:bodyPr/>
          <a:lstStyle/>
          <a:p>
            <a:r>
              <a:rPr lang="fr-FR"/>
              <a:t>Modifiez le style du titre</a:t>
            </a:r>
            <a:endParaRPr lang="x-none"/>
          </a:p>
        </p:txBody>
      </p:sp>
      <p:sp>
        <p:nvSpPr>
          <p:cNvPr id="3" name="Espace réservé du texte vertical 2">
            <a:extLst>
              <a:ext uri="{FF2B5EF4-FFF2-40B4-BE49-F238E27FC236}">
                <a16:creationId xmlns:a16="http://schemas.microsoft.com/office/drawing/2014/main" id="{BF145C49-999E-ACC4-D5C2-515C322AF8A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a16="http://schemas.microsoft.com/office/drawing/2014/main" id="{35AE5879-9025-B9AC-FAF5-71D354BC991F}"/>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5" name="Espace réservé du pied de page 4">
            <a:extLst>
              <a:ext uri="{FF2B5EF4-FFF2-40B4-BE49-F238E27FC236}">
                <a16:creationId xmlns:a16="http://schemas.microsoft.com/office/drawing/2014/main" id="{F680382D-87C8-B0CC-C3BA-6EE3EEBD6151}"/>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a16="http://schemas.microsoft.com/office/drawing/2014/main" id="{DE7E91AA-2D2A-9CBB-2755-534730C07ACF}"/>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1613640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24B9A6-C9F3-C9CD-70E3-E51CA660E5AF}"/>
              </a:ext>
            </a:extLst>
          </p:cNvPr>
          <p:cNvSpPr>
            <a:spLocks noGrp="1"/>
          </p:cNvSpPr>
          <p:nvPr>
            <p:ph type="title" orient="vert"/>
          </p:nvPr>
        </p:nvSpPr>
        <p:spPr>
          <a:xfrm>
            <a:off x="8724900" y="365125"/>
            <a:ext cx="2628900" cy="5811838"/>
          </a:xfrm>
        </p:spPr>
        <p:txBody>
          <a:bodyPr vert="eaVert"/>
          <a:lstStyle/>
          <a:p>
            <a:r>
              <a:rPr lang="fr-FR"/>
              <a:t>Modifiez le style du titre</a:t>
            </a:r>
            <a:endParaRPr lang="x-none"/>
          </a:p>
        </p:txBody>
      </p:sp>
      <p:sp>
        <p:nvSpPr>
          <p:cNvPr id="3" name="Espace réservé du texte vertical 2">
            <a:extLst>
              <a:ext uri="{FF2B5EF4-FFF2-40B4-BE49-F238E27FC236}">
                <a16:creationId xmlns:a16="http://schemas.microsoft.com/office/drawing/2014/main" id="{2334AFC1-DE24-D80E-4EF2-10BB0008129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a16="http://schemas.microsoft.com/office/drawing/2014/main" id="{BD07DF95-915B-D467-77B6-81C9377F0666}"/>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5" name="Espace réservé du pied de page 4">
            <a:extLst>
              <a:ext uri="{FF2B5EF4-FFF2-40B4-BE49-F238E27FC236}">
                <a16:creationId xmlns:a16="http://schemas.microsoft.com/office/drawing/2014/main" id="{EA7A2A47-3465-E971-67E2-B9E9D27BAFAE}"/>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a16="http://schemas.microsoft.com/office/drawing/2014/main" id="{B744E496-29ED-7E30-F836-3CFFD40EB8A8}"/>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3657479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A60DB-6EEF-755A-68EA-3C22ED3E90B9}"/>
              </a:ext>
            </a:extLst>
          </p:cNvPr>
          <p:cNvSpPr>
            <a:spLocks noGrp="1"/>
          </p:cNvSpPr>
          <p:nvPr>
            <p:ph type="title"/>
          </p:nvPr>
        </p:nvSpPr>
        <p:spPr/>
        <p:txBody>
          <a:bodyPr/>
          <a:lstStyle/>
          <a:p>
            <a:r>
              <a:rPr lang="fr-FR"/>
              <a:t>Modifiez le style du titre</a:t>
            </a:r>
            <a:endParaRPr lang="x-none"/>
          </a:p>
        </p:txBody>
      </p:sp>
      <p:sp>
        <p:nvSpPr>
          <p:cNvPr id="3" name="Espace réservé du contenu 2">
            <a:extLst>
              <a:ext uri="{FF2B5EF4-FFF2-40B4-BE49-F238E27FC236}">
                <a16:creationId xmlns:a16="http://schemas.microsoft.com/office/drawing/2014/main" id="{A1054869-7E85-CFBF-5936-1D106204181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a16="http://schemas.microsoft.com/office/drawing/2014/main" id="{0B00832C-0114-F9E4-2E26-CCCC2803CC21}"/>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5" name="Espace réservé du pied de page 4">
            <a:extLst>
              <a:ext uri="{FF2B5EF4-FFF2-40B4-BE49-F238E27FC236}">
                <a16:creationId xmlns:a16="http://schemas.microsoft.com/office/drawing/2014/main" id="{0830A6CA-DE69-7C21-FCDA-358C00D0CD0B}"/>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a16="http://schemas.microsoft.com/office/drawing/2014/main" id="{7B57D973-0B28-BE19-8C6D-3B22E5AEC1B0}"/>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1837924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B3E3E0-834E-FE4D-C88C-51D86375ED3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x-none"/>
          </a:p>
        </p:txBody>
      </p:sp>
      <p:sp>
        <p:nvSpPr>
          <p:cNvPr id="3" name="Espace réservé du texte 2">
            <a:extLst>
              <a:ext uri="{FF2B5EF4-FFF2-40B4-BE49-F238E27FC236}">
                <a16:creationId xmlns:a16="http://schemas.microsoft.com/office/drawing/2014/main" id="{65E51C61-F82B-324C-97D8-253A783D8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5703CFD-FEBD-C0EA-C56F-28D596E4DFDA}"/>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5" name="Espace réservé du pied de page 4">
            <a:extLst>
              <a:ext uri="{FF2B5EF4-FFF2-40B4-BE49-F238E27FC236}">
                <a16:creationId xmlns:a16="http://schemas.microsoft.com/office/drawing/2014/main" id="{D27709F6-85A5-9CBB-8517-05D9CD1C4305}"/>
              </a:ext>
            </a:extLst>
          </p:cNvPr>
          <p:cNvSpPr>
            <a:spLocks noGrp="1"/>
          </p:cNvSpPr>
          <p:nvPr>
            <p:ph type="ftr" sz="quarter" idx="11"/>
          </p:nvPr>
        </p:nvSpPr>
        <p:spPr/>
        <p:txBody>
          <a:bodyPr/>
          <a:lstStyle/>
          <a:p>
            <a:endParaRPr lang="x-none"/>
          </a:p>
        </p:txBody>
      </p:sp>
      <p:sp>
        <p:nvSpPr>
          <p:cNvPr id="6" name="Espace réservé du numéro de diapositive 5">
            <a:extLst>
              <a:ext uri="{FF2B5EF4-FFF2-40B4-BE49-F238E27FC236}">
                <a16:creationId xmlns:a16="http://schemas.microsoft.com/office/drawing/2014/main" id="{A56B1E3D-C1BC-AB82-786F-127B579BA7A7}"/>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222576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C5F071-5277-E998-F37D-A6B77265EB8A}"/>
              </a:ext>
            </a:extLst>
          </p:cNvPr>
          <p:cNvSpPr>
            <a:spLocks noGrp="1"/>
          </p:cNvSpPr>
          <p:nvPr>
            <p:ph type="title"/>
          </p:nvPr>
        </p:nvSpPr>
        <p:spPr/>
        <p:txBody>
          <a:bodyPr/>
          <a:lstStyle/>
          <a:p>
            <a:r>
              <a:rPr lang="fr-FR"/>
              <a:t>Modifiez le style du titre</a:t>
            </a:r>
            <a:endParaRPr lang="x-none"/>
          </a:p>
        </p:txBody>
      </p:sp>
      <p:sp>
        <p:nvSpPr>
          <p:cNvPr id="3" name="Espace réservé du contenu 2">
            <a:extLst>
              <a:ext uri="{FF2B5EF4-FFF2-40B4-BE49-F238E27FC236}">
                <a16:creationId xmlns:a16="http://schemas.microsoft.com/office/drawing/2014/main" id="{F9A7F5BD-3CED-288B-7573-D35FE17D429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u contenu 3">
            <a:extLst>
              <a:ext uri="{FF2B5EF4-FFF2-40B4-BE49-F238E27FC236}">
                <a16:creationId xmlns:a16="http://schemas.microsoft.com/office/drawing/2014/main" id="{E8511016-A2F4-4064-4C94-C890FEA7289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5" name="Espace réservé de la date 4">
            <a:extLst>
              <a:ext uri="{FF2B5EF4-FFF2-40B4-BE49-F238E27FC236}">
                <a16:creationId xmlns:a16="http://schemas.microsoft.com/office/drawing/2014/main" id="{E05AC2DB-EF3E-9D7F-8E2B-0A578FAC800F}"/>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6" name="Espace réservé du pied de page 5">
            <a:extLst>
              <a:ext uri="{FF2B5EF4-FFF2-40B4-BE49-F238E27FC236}">
                <a16:creationId xmlns:a16="http://schemas.microsoft.com/office/drawing/2014/main" id="{3D449493-6C8C-EE2C-B04C-AB5E443118A3}"/>
              </a:ext>
            </a:extLst>
          </p:cNvPr>
          <p:cNvSpPr>
            <a:spLocks noGrp="1"/>
          </p:cNvSpPr>
          <p:nvPr>
            <p:ph type="ftr" sz="quarter" idx="11"/>
          </p:nvPr>
        </p:nvSpPr>
        <p:spPr/>
        <p:txBody>
          <a:bodyPr/>
          <a:lstStyle/>
          <a:p>
            <a:endParaRPr lang="x-none"/>
          </a:p>
        </p:txBody>
      </p:sp>
      <p:sp>
        <p:nvSpPr>
          <p:cNvPr id="7" name="Espace réservé du numéro de diapositive 6">
            <a:extLst>
              <a:ext uri="{FF2B5EF4-FFF2-40B4-BE49-F238E27FC236}">
                <a16:creationId xmlns:a16="http://schemas.microsoft.com/office/drawing/2014/main" id="{F71EF6E2-649C-E6BE-AEBE-B5B923AD18AC}"/>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359424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74199A-6827-8F75-7083-D73B817870EC}"/>
              </a:ext>
            </a:extLst>
          </p:cNvPr>
          <p:cNvSpPr>
            <a:spLocks noGrp="1"/>
          </p:cNvSpPr>
          <p:nvPr>
            <p:ph type="title"/>
          </p:nvPr>
        </p:nvSpPr>
        <p:spPr>
          <a:xfrm>
            <a:off x="839788" y="365125"/>
            <a:ext cx="10515600" cy="1325563"/>
          </a:xfrm>
        </p:spPr>
        <p:txBody>
          <a:bodyPr/>
          <a:lstStyle/>
          <a:p>
            <a:r>
              <a:rPr lang="fr-FR"/>
              <a:t>Modifiez le style du titre</a:t>
            </a:r>
            <a:endParaRPr lang="x-none"/>
          </a:p>
        </p:txBody>
      </p:sp>
      <p:sp>
        <p:nvSpPr>
          <p:cNvPr id="3" name="Espace réservé du texte 2">
            <a:extLst>
              <a:ext uri="{FF2B5EF4-FFF2-40B4-BE49-F238E27FC236}">
                <a16:creationId xmlns:a16="http://schemas.microsoft.com/office/drawing/2014/main" id="{DDDB95F2-F3C6-844B-0C17-CD42F7FFFC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08E3A1C-A976-D87B-8C1C-35B8FF2848A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5" name="Espace réservé du texte 4">
            <a:extLst>
              <a:ext uri="{FF2B5EF4-FFF2-40B4-BE49-F238E27FC236}">
                <a16:creationId xmlns:a16="http://schemas.microsoft.com/office/drawing/2014/main" id="{D8EFE050-3985-3689-3EB9-63C6E860F3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D46706-4BF4-A89D-2162-4CBAC62FCE9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7" name="Espace réservé de la date 6">
            <a:extLst>
              <a:ext uri="{FF2B5EF4-FFF2-40B4-BE49-F238E27FC236}">
                <a16:creationId xmlns:a16="http://schemas.microsoft.com/office/drawing/2014/main" id="{840B2DC9-6536-E009-14E1-5F5102728120}"/>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8" name="Espace réservé du pied de page 7">
            <a:extLst>
              <a:ext uri="{FF2B5EF4-FFF2-40B4-BE49-F238E27FC236}">
                <a16:creationId xmlns:a16="http://schemas.microsoft.com/office/drawing/2014/main" id="{0EF95D0F-63FC-273F-D585-52C16F942614}"/>
              </a:ext>
            </a:extLst>
          </p:cNvPr>
          <p:cNvSpPr>
            <a:spLocks noGrp="1"/>
          </p:cNvSpPr>
          <p:nvPr>
            <p:ph type="ftr" sz="quarter" idx="11"/>
          </p:nvPr>
        </p:nvSpPr>
        <p:spPr/>
        <p:txBody>
          <a:bodyPr/>
          <a:lstStyle/>
          <a:p>
            <a:endParaRPr lang="x-none"/>
          </a:p>
        </p:txBody>
      </p:sp>
      <p:sp>
        <p:nvSpPr>
          <p:cNvPr id="9" name="Espace réservé du numéro de diapositive 8">
            <a:extLst>
              <a:ext uri="{FF2B5EF4-FFF2-40B4-BE49-F238E27FC236}">
                <a16:creationId xmlns:a16="http://schemas.microsoft.com/office/drawing/2014/main" id="{54698395-BE64-E9A4-D215-26BC9020CE34}"/>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2716329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5176DC-01AF-0681-CD7C-D077BDC54183}"/>
              </a:ext>
            </a:extLst>
          </p:cNvPr>
          <p:cNvSpPr>
            <a:spLocks noGrp="1"/>
          </p:cNvSpPr>
          <p:nvPr>
            <p:ph type="title"/>
          </p:nvPr>
        </p:nvSpPr>
        <p:spPr/>
        <p:txBody>
          <a:bodyPr/>
          <a:lstStyle/>
          <a:p>
            <a:r>
              <a:rPr lang="fr-FR"/>
              <a:t>Modifiez le style du titre</a:t>
            </a:r>
            <a:endParaRPr lang="x-none"/>
          </a:p>
        </p:txBody>
      </p:sp>
      <p:sp>
        <p:nvSpPr>
          <p:cNvPr id="3" name="Espace réservé de la date 2">
            <a:extLst>
              <a:ext uri="{FF2B5EF4-FFF2-40B4-BE49-F238E27FC236}">
                <a16:creationId xmlns:a16="http://schemas.microsoft.com/office/drawing/2014/main" id="{8F79F4D8-7136-7038-097F-EC6B3D88666B}"/>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4" name="Espace réservé du pied de page 3">
            <a:extLst>
              <a:ext uri="{FF2B5EF4-FFF2-40B4-BE49-F238E27FC236}">
                <a16:creationId xmlns:a16="http://schemas.microsoft.com/office/drawing/2014/main" id="{2FD0FA7D-8F09-D4C4-8FEB-5EEC3910858B}"/>
              </a:ext>
            </a:extLst>
          </p:cNvPr>
          <p:cNvSpPr>
            <a:spLocks noGrp="1"/>
          </p:cNvSpPr>
          <p:nvPr>
            <p:ph type="ftr" sz="quarter" idx="11"/>
          </p:nvPr>
        </p:nvSpPr>
        <p:spPr/>
        <p:txBody>
          <a:bodyPr/>
          <a:lstStyle/>
          <a:p>
            <a:endParaRPr lang="x-none"/>
          </a:p>
        </p:txBody>
      </p:sp>
      <p:sp>
        <p:nvSpPr>
          <p:cNvPr id="5" name="Espace réservé du numéro de diapositive 4">
            <a:extLst>
              <a:ext uri="{FF2B5EF4-FFF2-40B4-BE49-F238E27FC236}">
                <a16:creationId xmlns:a16="http://schemas.microsoft.com/office/drawing/2014/main" id="{62A8D5C6-9BCF-F033-5257-5C25984E877C}"/>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171170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B3675A-B941-AE1D-AC95-E92F6E847B55}"/>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3" name="Espace réservé du pied de page 2">
            <a:extLst>
              <a:ext uri="{FF2B5EF4-FFF2-40B4-BE49-F238E27FC236}">
                <a16:creationId xmlns:a16="http://schemas.microsoft.com/office/drawing/2014/main" id="{4F8FD8E1-C32C-3BEB-9069-B77EC5195393}"/>
              </a:ext>
            </a:extLst>
          </p:cNvPr>
          <p:cNvSpPr>
            <a:spLocks noGrp="1"/>
          </p:cNvSpPr>
          <p:nvPr>
            <p:ph type="ftr" sz="quarter" idx="11"/>
          </p:nvPr>
        </p:nvSpPr>
        <p:spPr/>
        <p:txBody>
          <a:bodyPr/>
          <a:lstStyle/>
          <a:p>
            <a:endParaRPr lang="x-none"/>
          </a:p>
        </p:txBody>
      </p:sp>
      <p:sp>
        <p:nvSpPr>
          <p:cNvPr id="4" name="Espace réservé du numéro de diapositive 3">
            <a:extLst>
              <a:ext uri="{FF2B5EF4-FFF2-40B4-BE49-F238E27FC236}">
                <a16:creationId xmlns:a16="http://schemas.microsoft.com/office/drawing/2014/main" id="{E576FDB8-3E4E-C826-C35D-CBDA88CD54F5}"/>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371205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224EB6-EB26-8234-A0EC-50EC4A75F9D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x-none"/>
          </a:p>
        </p:txBody>
      </p:sp>
      <p:sp>
        <p:nvSpPr>
          <p:cNvPr id="3" name="Espace réservé du contenu 2">
            <a:extLst>
              <a:ext uri="{FF2B5EF4-FFF2-40B4-BE49-F238E27FC236}">
                <a16:creationId xmlns:a16="http://schemas.microsoft.com/office/drawing/2014/main" id="{ED1B3886-B15F-B09A-4748-997421ABFE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u texte 3">
            <a:extLst>
              <a:ext uri="{FF2B5EF4-FFF2-40B4-BE49-F238E27FC236}">
                <a16:creationId xmlns:a16="http://schemas.microsoft.com/office/drawing/2014/main" id="{CBF394A9-FA4C-9A58-6703-DD1EC7059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A876D1E-82B5-D4EE-0CDF-83D52AC62D6D}"/>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6" name="Espace réservé du pied de page 5">
            <a:extLst>
              <a:ext uri="{FF2B5EF4-FFF2-40B4-BE49-F238E27FC236}">
                <a16:creationId xmlns:a16="http://schemas.microsoft.com/office/drawing/2014/main" id="{C081CC87-CE76-6B69-255A-AA1EF304B90B}"/>
              </a:ext>
            </a:extLst>
          </p:cNvPr>
          <p:cNvSpPr>
            <a:spLocks noGrp="1"/>
          </p:cNvSpPr>
          <p:nvPr>
            <p:ph type="ftr" sz="quarter" idx="11"/>
          </p:nvPr>
        </p:nvSpPr>
        <p:spPr/>
        <p:txBody>
          <a:bodyPr/>
          <a:lstStyle/>
          <a:p>
            <a:endParaRPr lang="x-none"/>
          </a:p>
        </p:txBody>
      </p:sp>
      <p:sp>
        <p:nvSpPr>
          <p:cNvPr id="7" name="Espace réservé du numéro de diapositive 6">
            <a:extLst>
              <a:ext uri="{FF2B5EF4-FFF2-40B4-BE49-F238E27FC236}">
                <a16:creationId xmlns:a16="http://schemas.microsoft.com/office/drawing/2014/main" id="{2C27CB23-DE9B-C9AF-9006-D63A095CA7CB}"/>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71508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A0040B-53BF-D80F-DB43-5F63E69698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x-none"/>
          </a:p>
        </p:txBody>
      </p:sp>
      <p:sp>
        <p:nvSpPr>
          <p:cNvPr id="3" name="Espace réservé pour une image  2">
            <a:extLst>
              <a:ext uri="{FF2B5EF4-FFF2-40B4-BE49-F238E27FC236}">
                <a16:creationId xmlns:a16="http://schemas.microsoft.com/office/drawing/2014/main" id="{B83759A2-11DD-AF34-CAB6-B936D6F132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Espace réservé du texte 3">
            <a:extLst>
              <a:ext uri="{FF2B5EF4-FFF2-40B4-BE49-F238E27FC236}">
                <a16:creationId xmlns:a16="http://schemas.microsoft.com/office/drawing/2014/main" id="{E12F742E-2DD6-33F3-65F5-EF618A398B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3143B4D-6316-A28F-7F87-6BA894ACF6C6}"/>
              </a:ext>
            </a:extLst>
          </p:cNvPr>
          <p:cNvSpPr>
            <a:spLocks noGrp="1"/>
          </p:cNvSpPr>
          <p:nvPr>
            <p:ph type="dt" sz="half" idx="10"/>
          </p:nvPr>
        </p:nvSpPr>
        <p:spPr/>
        <p:txBody>
          <a:bodyPr/>
          <a:lstStyle/>
          <a:p>
            <a:fld id="{9CBD2AA9-5077-49F4-98B6-4949027AEDB9}" type="datetimeFigureOut">
              <a:rPr lang="x-none" smtClean="0"/>
              <a:t>28/11/2024</a:t>
            </a:fld>
            <a:endParaRPr lang="x-none"/>
          </a:p>
        </p:txBody>
      </p:sp>
      <p:sp>
        <p:nvSpPr>
          <p:cNvPr id="6" name="Espace réservé du pied de page 5">
            <a:extLst>
              <a:ext uri="{FF2B5EF4-FFF2-40B4-BE49-F238E27FC236}">
                <a16:creationId xmlns:a16="http://schemas.microsoft.com/office/drawing/2014/main" id="{A7426B77-4088-BE97-D122-5506D20FBC6C}"/>
              </a:ext>
            </a:extLst>
          </p:cNvPr>
          <p:cNvSpPr>
            <a:spLocks noGrp="1"/>
          </p:cNvSpPr>
          <p:nvPr>
            <p:ph type="ftr" sz="quarter" idx="11"/>
          </p:nvPr>
        </p:nvSpPr>
        <p:spPr/>
        <p:txBody>
          <a:bodyPr/>
          <a:lstStyle/>
          <a:p>
            <a:endParaRPr lang="x-none"/>
          </a:p>
        </p:txBody>
      </p:sp>
      <p:sp>
        <p:nvSpPr>
          <p:cNvPr id="7" name="Espace réservé du numéro de diapositive 6">
            <a:extLst>
              <a:ext uri="{FF2B5EF4-FFF2-40B4-BE49-F238E27FC236}">
                <a16:creationId xmlns:a16="http://schemas.microsoft.com/office/drawing/2014/main" id="{89F522CB-9402-3C30-FF3A-0F365EC86AC7}"/>
              </a:ext>
            </a:extLst>
          </p:cNvPr>
          <p:cNvSpPr>
            <a:spLocks noGrp="1"/>
          </p:cNvSpPr>
          <p:nvPr>
            <p:ph type="sldNum" sz="quarter" idx="12"/>
          </p:nvPr>
        </p:nvSpPr>
        <p:spPr/>
        <p:txBody>
          <a:bodyPr/>
          <a:lstStyle/>
          <a:p>
            <a:fld id="{B135FC69-86F4-44FE-AEDC-B0C5BE50B6B8}" type="slidenum">
              <a:rPr lang="x-none" smtClean="0"/>
              <a:t>‹N°›</a:t>
            </a:fld>
            <a:endParaRPr lang="x-none"/>
          </a:p>
        </p:txBody>
      </p:sp>
    </p:spTree>
    <p:extLst>
      <p:ext uri="{BB962C8B-B14F-4D97-AF65-F5344CB8AC3E}">
        <p14:creationId xmlns:p14="http://schemas.microsoft.com/office/powerpoint/2010/main" val="4144193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0D13DC5-7D0F-D753-326C-DA94C21879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x-none"/>
          </a:p>
        </p:txBody>
      </p:sp>
      <p:sp>
        <p:nvSpPr>
          <p:cNvPr id="3" name="Espace réservé du texte 2">
            <a:extLst>
              <a:ext uri="{FF2B5EF4-FFF2-40B4-BE49-F238E27FC236}">
                <a16:creationId xmlns:a16="http://schemas.microsoft.com/office/drawing/2014/main" id="{374252E3-E7BE-D034-3E3A-52720C300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x-none"/>
          </a:p>
        </p:txBody>
      </p:sp>
      <p:sp>
        <p:nvSpPr>
          <p:cNvPr id="4" name="Espace réservé de la date 3">
            <a:extLst>
              <a:ext uri="{FF2B5EF4-FFF2-40B4-BE49-F238E27FC236}">
                <a16:creationId xmlns:a16="http://schemas.microsoft.com/office/drawing/2014/main" id="{3E36EF17-27F5-C54D-7849-8269E9BB4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D2AA9-5077-49F4-98B6-4949027AEDB9}" type="datetimeFigureOut">
              <a:rPr lang="x-none" smtClean="0"/>
              <a:t>28/11/2024</a:t>
            </a:fld>
            <a:endParaRPr lang="x-none"/>
          </a:p>
        </p:txBody>
      </p:sp>
      <p:sp>
        <p:nvSpPr>
          <p:cNvPr id="5" name="Espace réservé du pied de page 4">
            <a:extLst>
              <a:ext uri="{FF2B5EF4-FFF2-40B4-BE49-F238E27FC236}">
                <a16:creationId xmlns:a16="http://schemas.microsoft.com/office/drawing/2014/main" id="{079747D6-5999-46BC-0C94-0FA838258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Espace réservé du numéro de diapositive 5">
            <a:extLst>
              <a:ext uri="{FF2B5EF4-FFF2-40B4-BE49-F238E27FC236}">
                <a16:creationId xmlns:a16="http://schemas.microsoft.com/office/drawing/2014/main" id="{4810D6F3-0366-DD83-F64A-FE845F0F83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5FC69-86F4-44FE-AEDC-B0C5BE50B6B8}" type="slidenum">
              <a:rPr lang="x-none" smtClean="0"/>
              <a:t>‹N°›</a:t>
            </a:fld>
            <a:endParaRPr lang="x-none"/>
          </a:p>
        </p:txBody>
      </p:sp>
    </p:spTree>
    <p:extLst>
      <p:ext uri="{BB962C8B-B14F-4D97-AF65-F5344CB8AC3E}">
        <p14:creationId xmlns:p14="http://schemas.microsoft.com/office/powerpoint/2010/main" val="4260961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20DECC-4A33-2D65-5ACD-893D8762ECDF}"/>
              </a:ext>
            </a:extLst>
          </p:cNvPr>
          <p:cNvSpPr>
            <a:spLocks noGrp="1"/>
          </p:cNvSpPr>
          <p:nvPr>
            <p:ph type="ctrTitle"/>
          </p:nvPr>
        </p:nvSpPr>
        <p:spPr>
          <a:xfrm>
            <a:off x="1524000" y="1662625"/>
            <a:ext cx="9144000" cy="2387600"/>
          </a:xfrm>
        </p:spPr>
        <p:txBody>
          <a:bodyPr>
            <a:normAutofit fontScale="90000"/>
          </a:bodyPr>
          <a:lstStyle/>
          <a:p>
            <a:r>
              <a:rPr lang="fr-FR" dirty="0" err="1"/>
              <a:t>Managment</a:t>
            </a:r>
            <a:r>
              <a:rPr lang="fr-FR" dirty="0"/>
              <a:t> of </a:t>
            </a:r>
            <a:r>
              <a:rPr lang="fr-FR" dirty="0" err="1"/>
              <a:t>advanced</a:t>
            </a:r>
            <a:r>
              <a:rPr lang="fr-FR" dirty="0"/>
              <a:t> </a:t>
            </a:r>
            <a:r>
              <a:rPr lang="fr-FR" dirty="0" err="1"/>
              <a:t>vulvar</a:t>
            </a:r>
            <a:r>
              <a:rPr lang="fr-FR" dirty="0"/>
              <a:t> cancer: </a:t>
            </a:r>
            <a:r>
              <a:rPr lang="fr-FR" dirty="0" err="1"/>
              <a:t>Primary</a:t>
            </a:r>
            <a:r>
              <a:rPr lang="fr-FR" dirty="0"/>
              <a:t> </a:t>
            </a:r>
            <a:r>
              <a:rPr lang="fr-FR" dirty="0" err="1"/>
              <a:t>surgical</a:t>
            </a:r>
            <a:r>
              <a:rPr lang="fr-FR" dirty="0"/>
              <a:t> </a:t>
            </a:r>
            <a:r>
              <a:rPr lang="fr-FR" dirty="0" err="1"/>
              <a:t>managment</a:t>
            </a:r>
            <a:endParaRPr lang="x-none" dirty="0"/>
          </a:p>
        </p:txBody>
      </p:sp>
      <p:sp>
        <p:nvSpPr>
          <p:cNvPr id="3" name="Sous-titre 2">
            <a:extLst>
              <a:ext uri="{FF2B5EF4-FFF2-40B4-BE49-F238E27FC236}">
                <a16:creationId xmlns:a16="http://schemas.microsoft.com/office/drawing/2014/main" id="{4669A507-4AB4-8A15-4E7E-427C797FACBA}"/>
              </a:ext>
            </a:extLst>
          </p:cNvPr>
          <p:cNvSpPr>
            <a:spLocks noGrp="1"/>
          </p:cNvSpPr>
          <p:nvPr>
            <p:ph type="subTitle" idx="1"/>
          </p:nvPr>
        </p:nvSpPr>
        <p:spPr>
          <a:xfrm>
            <a:off x="1524000" y="4050225"/>
            <a:ext cx="9144000" cy="2190154"/>
          </a:xfrm>
        </p:spPr>
        <p:txBody>
          <a:bodyPr>
            <a:normAutofit fontScale="92500" lnSpcReduction="20000"/>
          </a:bodyPr>
          <a:lstStyle/>
          <a:p>
            <a:r>
              <a:rPr lang="en-US" noProof="0" dirty="0"/>
              <a:t> Montassar Ghalleb, MD , MBA</a:t>
            </a:r>
          </a:p>
          <a:p>
            <a:r>
              <a:rPr lang="en-US" noProof="0" dirty="0"/>
              <a:t>Assistant professor in surgical oncology, Institute Salah </a:t>
            </a:r>
            <a:r>
              <a:rPr lang="en-US" noProof="0" dirty="0" err="1"/>
              <a:t>Azaiez</a:t>
            </a:r>
            <a:r>
              <a:rPr lang="en-US" noProof="0" dirty="0"/>
              <a:t> Of oncology Tunis Tunisia ,</a:t>
            </a:r>
          </a:p>
          <a:p>
            <a:endParaRPr lang="en-US" noProof="0" dirty="0"/>
          </a:p>
          <a:p>
            <a:r>
              <a:rPr lang="en-US" noProof="0" dirty="0">
                <a:solidFill>
                  <a:srgbClr val="FF0000"/>
                </a:solidFill>
              </a:rPr>
              <a:t>8th MEMAGO congress &amp; 2</a:t>
            </a:r>
            <a:r>
              <a:rPr lang="en-US" baseline="30000" noProof="0" dirty="0">
                <a:solidFill>
                  <a:srgbClr val="FF0000"/>
                </a:solidFill>
              </a:rPr>
              <a:t>nd</a:t>
            </a:r>
            <a:r>
              <a:rPr lang="en-US" noProof="0" dirty="0">
                <a:solidFill>
                  <a:srgbClr val="FF0000"/>
                </a:solidFill>
              </a:rPr>
              <a:t> Athens Ovarian Cancer </a:t>
            </a:r>
            <a:r>
              <a:rPr lang="en-US" noProof="0" dirty="0" err="1">
                <a:solidFill>
                  <a:srgbClr val="FF0000"/>
                </a:solidFill>
              </a:rPr>
              <a:t>Synposium</a:t>
            </a:r>
            <a:endParaRPr lang="en-US" noProof="0" dirty="0">
              <a:solidFill>
                <a:srgbClr val="FF0000"/>
              </a:solidFill>
            </a:endParaRPr>
          </a:p>
          <a:p>
            <a:r>
              <a:rPr lang="en-US" noProof="0" dirty="0">
                <a:solidFill>
                  <a:srgbClr val="FF0000"/>
                </a:solidFill>
              </a:rPr>
              <a:t>29 November 2024</a:t>
            </a:r>
          </a:p>
          <a:p>
            <a:endParaRPr lang="en-US" noProof="0" dirty="0"/>
          </a:p>
        </p:txBody>
      </p:sp>
      <p:pic>
        <p:nvPicPr>
          <p:cNvPr id="4" name="Google Shape;92;p1" descr="A picture containing drawing, plate&#10;&#10;Description automatically generated">
            <a:extLst>
              <a:ext uri="{FF2B5EF4-FFF2-40B4-BE49-F238E27FC236}">
                <a16:creationId xmlns:a16="http://schemas.microsoft.com/office/drawing/2014/main" id="{5C61F857-D34B-C9D0-9B14-821B1DC1FA83}"/>
              </a:ext>
            </a:extLst>
          </p:cNvPr>
          <p:cNvPicPr preferRelativeResize="0"/>
          <p:nvPr/>
        </p:nvPicPr>
        <p:blipFill rotWithShape="1">
          <a:blip r:embed="rId3">
            <a:alphaModFix/>
          </a:blip>
          <a:srcRect/>
          <a:stretch/>
        </p:blipFill>
        <p:spPr>
          <a:xfrm>
            <a:off x="409247" y="477494"/>
            <a:ext cx="1823050" cy="789729"/>
          </a:xfrm>
          <a:prstGeom prst="rect">
            <a:avLst/>
          </a:prstGeom>
          <a:noFill/>
          <a:ln>
            <a:noFill/>
          </a:ln>
        </p:spPr>
      </p:pic>
      <p:pic>
        <p:nvPicPr>
          <p:cNvPr id="6" name="Google Shape;91;p1" descr="Conférence de presse à la FMT">
            <a:extLst>
              <a:ext uri="{FF2B5EF4-FFF2-40B4-BE49-F238E27FC236}">
                <a16:creationId xmlns:a16="http://schemas.microsoft.com/office/drawing/2014/main" id="{25A48789-785C-41C6-1AE4-679D6572C975}"/>
              </a:ext>
            </a:extLst>
          </p:cNvPr>
          <p:cNvPicPr preferRelativeResize="0"/>
          <p:nvPr/>
        </p:nvPicPr>
        <p:blipFill rotWithShape="1">
          <a:blip r:embed="rId4">
            <a:alphaModFix/>
          </a:blip>
          <a:srcRect/>
          <a:stretch/>
        </p:blipFill>
        <p:spPr>
          <a:xfrm>
            <a:off x="6225159" y="82091"/>
            <a:ext cx="2143125" cy="1580534"/>
          </a:xfrm>
          <a:prstGeom prst="rect">
            <a:avLst/>
          </a:prstGeom>
          <a:noFill/>
          <a:ln>
            <a:noFill/>
          </a:ln>
        </p:spPr>
      </p:pic>
      <p:pic>
        <p:nvPicPr>
          <p:cNvPr id="7" name="Google Shape;90;p1" descr="Une image contenant texte, affiche, Police, logo&#10;&#10;Description générée automatiquement">
            <a:extLst>
              <a:ext uri="{FF2B5EF4-FFF2-40B4-BE49-F238E27FC236}">
                <a16:creationId xmlns:a16="http://schemas.microsoft.com/office/drawing/2014/main" id="{21164304-3054-A497-FED2-28E4E19C39D7}"/>
              </a:ext>
            </a:extLst>
          </p:cNvPr>
          <p:cNvPicPr preferRelativeResize="0"/>
          <p:nvPr/>
        </p:nvPicPr>
        <p:blipFill rotWithShape="1">
          <a:blip r:embed="rId5">
            <a:alphaModFix/>
          </a:blip>
          <a:srcRect/>
          <a:stretch/>
        </p:blipFill>
        <p:spPr>
          <a:xfrm>
            <a:off x="10088040" y="229222"/>
            <a:ext cx="1302450" cy="1170600"/>
          </a:xfrm>
          <a:prstGeom prst="rect">
            <a:avLst/>
          </a:prstGeom>
          <a:noFill/>
          <a:ln>
            <a:noFill/>
          </a:ln>
        </p:spPr>
      </p:pic>
      <p:pic>
        <p:nvPicPr>
          <p:cNvPr id="5" name="Image 4">
            <a:extLst>
              <a:ext uri="{FF2B5EF4-FFF2-40B4-BE49-F238E27FC236}">
                <a16:creationId xmlns:a16="http://schemas.microsoft.com/office/drawing/2014/main" id="{8E687146-1BFE-BDAA-7549-2A9BCF03AB14}"/>
              </a:ext>
            </a:extLst>
          </p:cNvPr>
          <p:cNvPicPr>
            <a:picLocks noChangeAspect="1"/>
          </p:cNvPicPr>
          <p:nvPr/>
        </p:nvPicPr>
        <p:blipFill>
          <a:blip r:embed="rId6"/>
          <a:stretch>
            <a:fillRect/>
          </a:stretch>
        </p:blipFill>
        <p:spPr>
          <a:xfrm>
            <a:off x="3407787" y="169605"/>
            <a:ext cx="1097618" cy="1097618"/>
          </a:xfrm>
          <a:prstGeom prst="rect">
            <a:avLst/>
          </a:prstGeom>
        </p:spPr>
      </p:pic>
    </p:spTree>
    <p:extLst>
      <p:ext uri="{BB962C8B-B14F-4D97-AF65-F5344CB8AC3E}">
        <p14:creationId xmlns:p14="http://schemas.microsoft.com/office/powerpoint/2010/main" val="3995967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CF794F-8F33-898D-04B0-62E9078777D6}"/>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2818848F-1BC8-9EF3-8782-7AE0E8083CD9}"/>
              </a:ext>
            </a:extLst>
          </p:cNvPr>
          <p:cNvSpPr>
            <a:spLocks noGrp="1"/>
          </p:cNvSpPr>
          <p:nvPr>
            <p:ph idx="1"/>
          </p:nvPr>
        </p:nvSpPr>
        <p:spPr>
          <a:xfrm>
            <a:off x="838200" y="2202333"/>
            <a:ext cx="10515600" cy="4351338"/>
          </a:xfrm>
        </p:spPr>
        <p:txBody>
          <a:bodyPr/>
          <a:lstStyle/>
          <a:p>
            <a:r>
              <a:rPr lang="en-US" dirty="0"/>
              <a:t>Approximately 30–40% of squamous cell carcinomas of the vulva are in stages III–IV at presentation, and can be surgically managed by </a:t>
            </a:r>
            <a:r>
              <a:rPr lang="en-US" dirty="0" err="1"/>
              <a:t>en</a:t>
            </a:r>
            <a:r>
              <a:rPr lang="en-US" dirty="0"/>
              <a:t>-block radical vulvectomy and bilateral inguinal-femoral lymphadenectomy plus partial resection of urethra, vagina or </a:t>
            </a:r>
            <a:r>
              <a:rPr lang="en-US" dirty="0" err="1"/>
              <a:t>anum</a:t>
            </a:r>
            <a:r>
              <a:rPr lang="en-US" dirty="0"/>
              <a:t>, or by exenteration </a:t>
            </a:r>
          </a:p>
          <a:p>
            <a:endParaRPr lang="en-US" dirty="0"/>
          </a:p>
          <a:p>
            <a:r>
              <a:rPr lang="en-US" dirty="0"/>
              <a:t>Postsurgical complications are relatively high, the quality of life is poor especially in patient with stoma, </a:t>
            </a:r>
            <a:endParaRPr lang="x-none" dirty="0"/>
          </a:p>
        </p:txBody>
      </p:sp>
      <p:pic>
        <p:nvPicPr>
          <p:cNvPr id="9" name="Image 8">
            <a:extLst>
              <a:ext uri="{FF2B5EF4-FFF2-40B4-BE49-F238E27FC236}">
                <a16:creationId xmlns:a16="http://schemas.microsoft.com/office/drawing/2014/main" id="{CC05F317-EC27-6BC3-2470-3370A3D8778B}"/>
              </a:ext>
            </a:extLst>
          </p:cNvPr>
          <p:cNvPicPr>
            <a:picLocks noChangeAspect="1"/>
          </p:cNvPicPr>
          <p:nvPr/>
        </p:nvPicPr>
        <p:blipFill>
          <a:blip r:embed="rId3"/>
          <a:stretch>
            <a:fillRect/>
          </a:stretch>
        </p:blipFill>
        <p:spPr>
          <a:xfrm>
            <a:off x="0" y="0"/>
            <a:ext cx="5426439" cy="2202333"/>
          </a:xfrm>
          <a:prstGeom prst="rect">
            <a:avLst/>
          </a:prstGeom>
        </p:spPr>
      </p:pic>
    </p:spTree>
    <p:extLst>
      <p:ext uri="{BB962C8B-B14F-4D97-AF65-F5344CB8AC3E}">
        <p14:creationId xmlns:p14="http://schemas.microsoft.com/office/powerpoint/2010/main" val="1596145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F798D6-CD2A-36D2-F7AA-E181B76F85B9}"/>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163E36D3-CCA4-B136-51E8-4A69A778B399}"/>
              </a:ext>
            </a:extLst>
          </p:cNvPr>
          <p:cNvSpPr>
            <a:spLocks noGrp="1"/>
          </p:cNvSpPr>
          <p:nvPr>
            <p:ph idx="1"/>
          </p:nvPr>
        </p:nvSpPr>
        <p:spPr>
          <a:xfrm>
            <a:off x="838200" y="2273171"/>
            <a:ext cx="10515600" cy="4351338"/>
          </a:xfrm>
        </p:spPr>
        <p:txBody>
          <a:bodyPr>
            <a:normAutofit/>
          </a:bodyPr>
          <a:lstStyle/>
          <a:p>
            <a:r>
              <a:rPr lang="en-US" dirty="0"/>
              <a:t>Case series, 57/70 (81%) patients were treated in the primary setting with </a:t>
            </a:r>
            <a:r>
              <a:rPr lang="en-US" dirty="0" err="1"/>
              <a:t>anovulvectomy</a:t>
            </a:r>
            <a:r>
              <a:rPr lang="en-US" dirty="0"/>
              <a:t> and 13 patients underwent </a:t>
            </a:r>
            <a:r>
              <a:rPr lang="en-US" dirty="0" err="1"/>
              <a:t>anovulvectomy</a:t>
            </a:r>
            <a:r>
              <a:rPr lang="en-US" dirty="0"/>
              <a:t> for recurrent disease</a:t>
            </a:r>
          </a:p>
          <a:p>
            <a:r>
              <a:rPr lang="en-US" dirty="0"/>
              <a:t>The median overall survival (OS) was 69 months (1–336) with disease speciﬁc survival of 159 months (1–336). </a:t>
            </a:r>
          </a:p>
          <a:p>
            <a:r>
              <a:rPr lang="en-US" dirty="0"/>
              <a:t>Post-surgical complications were observed in 36 (51.4%), the majority of which were Grade I/II infections. There was one peri-operative death.</a:t>
            </a:r>
            <a:endParaRPr lang="x-none" dirty="0"/>
          </a:p>
        </p:txBody>
      </p:sp>
      <p:pic>
        <p:nvPicPr>
          <p:cNvPr id="5" name="Image 4">
            <a:extLst>
              <a:ext uri="{FF2B5EF4-FFF2-40B4-BE49-F238E27FC236}">
                <a16:creationId xmlns:a16="http://schemas.microsoft.com/office/drawing/2014/main" id="{D797AAD7-77F1-0D94-A5AB-C0145BFB253C}"/>
              </a:ext>
            </a:extLst>
          </p:cNvPr>
          <p:cNvPicPr>
            <a:picLocks noChangeAspect="1"/>
          </p:cNvPicPr>
          <p:nvPr/>
        </p:nvPicPr>
        <p:blipFill>
          <a:blip r:embed="rId3"/>
          <a:stretch>
            <a:fillRect/>
          </a:stretch>
        </p:blipFill>
        <p:spPr>
          <a:xfrm>
            <a:off x="1" y="0"/>
            <a:ext cx="4961744" cy="2273171"/>
          </a:xfrm>
          <a:prstGeom prst="rect">
            <a:avLst/>
          </a:prstGeom>
        </p:spPr>
      </p:pic>
    </p:spTree>
    <p:extLst>
      <p:ext uri="{BB962C8B-B14F-4D97-AF65-F5344CB8AC3E}">
        <p14:creationId xmlns:p14="http://schemas.microsoft.com/office/powerpoint/2010/main" val="220508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E5F38-839D-C53B-CDF7-3D3D1C547433}"/>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989E2F39-4517-933E-1945-8B3BAB34B846}"/>
              </a:ext>
            </a:extLst>
          </p:cNvPr>
          <p:cNvSpPr>
            <a:spLocks noGrp="1"/>
          </p:cNvSpPr>
          <p:nvPr>
            <p:ph idx="1"/>
          </p:nvPr>
        </p:nvSpPr>
        <p:spPr/>
        <p:txBody>
          <a:bodyPr/>
          <a:lstStyle/>
          <a:p>
            <a:endParaRPr lang="x-none"/>
          </a:p>
        </p:txBody>
      </p:sp>
      <p:pic>
        <p:nvPicPr>
          <p:cNvPr id="5" name="Image 4">
            <a:extLst>
              <a:ext uri="{FF2B5EF4-FFF2-40B4-BE49-F238E27FC236}">
                <a16:creationId xmlns:a16="http://schemas.microsoft.com/office/drawing/2014/main" id="{D2190FE1-41E1-D4CF-EA31-D39B58AF31A7}"/>
              </a:ext>
            </a:extLst>
          </p:cNvPr>
          <p:cNvPicPr>
            <a:picLocks noChangeAspect="1"/>
          </p:cNvPicPr>
          <p:nvPr/>
        </p:nvPicPr>
        <p:blipFill>
          <a:blip r:embed="rId3"/>
          <a:stretch>
            <a:fillRect/>
          </a:stretch>
        </p:blipFill>
        <p:spPr>
          <a:xfrm>
            <a:off x="1652337" y="2176906"/>
            <a:ext cx="9701463" cy="4096322"/>
          </a:xfrm>
          <a:prstGeom prst="rect">
            <a:avLst/>
          </a:prstGeom>
        </p:spPr>
      </p:pic>
      <p:pic>
        <p:nvPicPr>
          <p:cNvPr id="6" name="Image 5">
            <a:extLst>
              <a:ext uri="{FF2B5EF4-FFF2-40B4-BE49-F238E27FC236}">
                <a16:creationId xmlns:a16="http://schemas.microsoft.com/office/drawing/2014/main" id="{E5C7C064-54B0-FA7F-C3F1-FB9067F33335}"/>
              </a:ext>
            </a:extLst>
          </p:cNvPr>
          <p:cNvPicPr>
            <a:picLocks noChangeAspect="1"/>
          </p:cNvPicPr>
          <p:nvPr/>
        </p:nvPicPr>
        <p:blipFill>
          <a:blip r:embed="rId4"/>
          <a:stretch>
            <a:fillRect/>
          </a:stretch>
        </p:blipFill>
        <p:spPr>
          <a:xfrm>
            <a:off x="1" y="0"/>
            <a:ext cx="4961744" cy="2273171"/>
          </a:xfrm>
          <a:prstGeom prst="rect">
            <a:avLst/>
          </a:prstGeom>
        </p:spPr>
      </p:pic>
    </p:spTree>
    <p:extLst>
      <p:ext uri="{BB962C8B-B14F-4D97-AF65-F5344CB8AC3E}">
        <p14:creationId xmlns:p14="http://schemas.microsoft.com/office/powerpoint/2010/main" val="2022549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4CC579-0154-C170-235F-5BA8039908C9}"/>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74555C2C-9773-2547-BFE9-1E8C71DFCAE7}"/>
              </a:ext>
            </a:extLst>
          </p:cNvPr>
          <p:cNvSpPr>
            <a:spLocks noGrp="1"/>
          </p:cNvSpPr>
          <p:nvPr>
            <p:ph idx="1"/>
          </p:nvPr>
        </p:nvSpPr>
        <p:spPr/>
        <p:txBody>
          <a:bodyPr/>
          <a:lstStyle/>
          <a:p>
            <a:endParaRPr lang="x-none" dirty="0"/>
          </a:p>
        </p:txBody>
      </p:sp>
      <p:pic>
        <p:nvPicPr>
          <p:cNvPr id="4" name="Image 3">
            <a:extLst>
              <a:ext uri="{FF2B5EF4-FFF2-40B4-BE49-F238E27FC236}">
                <a16:creationId xmlns:a16="http://schemas.microsoft.com/office/drawing/2014/main" id="{9ED00C07-2990-B1E0-5E13-66488F4592EB}"/>
              </a:ext>
            </a:extLst>
          </p:cNvPr>
          <p:cNvPicPr>
            <a:picLocks noChangeAspect="1"/>
          </p:cNvPicPr>
          <p:nvPr/>
        </p:nvPicPr>
        <p:blipFill>
          <a:blip r:embed="rId2"/>
          <a:stretch>
            <a:fillRect/>
          </a:stretch>
        </p:blipFill>
        <p:spPr>
          <a:xfrm>
            <a:off x="1" y="0"/>
            <a:ext cx="4961744" cy="2273171"/>
          </a:xfrm>
          <a:prstGeom prst="rect">
            <a:avLst/>
          </a:prstGeom>
        </p:spPr>
      </p:pic>
      <p:pic>
        <p:nvPicPr>
          <p:cNvPr id="6" name="Image 5">
            <a:extLst>
              <a:ext uri="{FF2B5EF4-FFF2-40B4-BE49-F238E27FC236}">
                <a16:creationId xmlns:a16="http://schemas.microsoft.com/office/drawing/2014/main" id="{B4103775-7A26-AB2C-DA0A-6ED0A682EFD5}"/>
              </a:ext>
            </a:extLst>
          </p:cNvPr>
          <p:cNvPicPr>
            <a:picLocks noChangeAspect="1"/>
          </p:cNvPicPr>
          <p:nvPr/>
        </p:nvPicPr>
        <p:blipFill>
          <a:blip r:embed="rId3"/>
          <a:stretch>
            <a:fillRect/>
          </a:stretch>
        </p:blipFill>
        <p:spPr>
          <a:xfrm>
            <a:off x="221220" y="3429000"/>
            <a:ext cx="10980180" cy="1407714"/>
          </a:xfrm>
          <a:prstGeom prst="rect">
            <a:avLst/>
          </a:prstGeom>
        </p:spPr>
      </p:pic>
      <p:cxnSp>
        <p:nvCxnSpPr>
          <p:cNvPr id="8" name="Connecteur droit 7">
            <a:extLst>
              <a:ext uri="{FF2B5EF4-FFF2-40B4-BE49-F238E27FC236}">
                <a16:creationId xmlns:a16="http://schemas.microsoft.com/office/drawing/2014/main" id="{9C2EF543-039E-BB3C-051D-361FE7060F51}"/>
              </a:ext>
            </a:extLst>
          </p:cNvPr>
          <p:cNvCxnSpPr/>
          <p:nvPr/>
        </p:nvCxnSpPr>
        <p:spPr>
          <a:xfrm>
            <a:off x="2117558" y="3721768"/>
            <a:ext cx="6898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26CDFC8-AAA4-16B8-13D1-8BC786415D40}"/>
              </a:ext>
            </a:extLst>
          </p:cNvPr>
          <p:cNvCxnSpPr/>
          <p:nvPr/>
        </p:nvCxnSpPr>
        <p:spPr>
          <a:xfrm>
            <a:off x="838200" y="3970421"/>
            <a:ext cx="6898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57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AE560C-16FF-E217-4280-7BC6734A2248}"/>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CCF890E9-4C83-AA5A-7C75-760913F8BEC6}"/>
              </a:ext>
            </a:extLst>
          </p:cNvPr>
          <p:cNvSpPr>
            <a:spLocks noGrp="1"/>
          </p:cNvSpPr>
          <p:nvPr>
            <p:ph idx="1"/>
          </p:nvPr>
        </p:nvSpPr>
        <p:spPr>
          <a:xfrm>
            <a:off x="838200" y="2656751"/>
            <a:ext cx="10515600" cy="4351338"/>
          </a:xfrm>
        </p:spPr>
        <p:txBody>
          <a:bodyPr>
            <a:normAutofit/>
          </a:bodyPr>
          <a:lstStyle/>
          <a:p>
            <a:r>
              <a:rPr lang="en-US" dirty="0"/>
              <a:t>The 30 patients were followed for a median of 4.94 years </a:t>
            </a:r>
          </a:p>
          <a:p>
            <a:r>
              <a:rPr lang="en-US" dirty="0"/>
              <a:t>Free histopathological margins were achieved in 28 (93%) patients. </a:t>
            </a:r>
          </a:p>
          <a:p>
            <a:r>
              <a:rPr lang="en-US" dirty="0"/>
              <a:t>The 90 days morbidity for grade 3 complications was 63%, predominantly wound/surgical flap infections  90 days mortality was 3%.</a:t>
            </a:r>
          </a:p>
          <a:p>
            <a:r>
              <a:rPr lang="en-US" dirty="0"/>
              <a:t> Five-year RFS was 26% OS was 50% and CSS was 64% </a:t>
            </a:r>
          </a:p>
          <a:p>
            <a:r>
              <a:rPr lang="en-US" dirty="0"/>
              <a:t>OS in the literature 60-70%</a:t>
            </a:r>
            <a:endParaRPr lang="x-none" dirty="0"/>
          </a:p>
        </p:txBody>
      </p:sp>
      <p:pic>
        <p:nvPicPr>
          <p:cNvPr id="4" name="Image 3">
            <a:extLst>
              <a:ext uri="{FF2B5EF4-FFF2-40B4-BE49-F238E27FC236}">
                <a16:creationId xmlns:a16="http://schemas.microsoft.com/office/drawing/2014/main" id="{4A673C1F-37C2-9889-DCB5-7C19FE7A7ED0}"/>
              </a:ext>
            </a:extLst>
          </p:cNvPr>
          <p:cNvPicPr>
            <a:picLocks noChangeAspect="1"/>
          </p:cNvPicPr>
          <p:nvPr/>
        </p:nvPicPr>
        <p:blipFill>
          <a:blip r:embed="rId3"/>
          <a:stretch>
            <a:fillRect/>
          </a:stretch>
        </p:blipFill>
        <p:spPr>
          <a:xfrm>
            <a:off x="0" y="0"/>
            <a:ext cx="10031360" cy="2656751"/>
          </a:xfrm>
          <a:prstGeom prst="rect">
            <a:avLst/>
          </a:prstGeom>
        </p:spPr>
      </p:pic>
    </p:spTree>
    <p:extLst>
      <p:ext uri="{BB962C8B-B14F-4D97-AF65-F5344CB8AC3E}">
        <p14:creationId xmlns:p14="http://schemas.microsoft.com/office/powerpoint/2010/main" val="4058742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2551F-A19D-166B-B767-8147D105FCC2}"/>
              </a:ext>
            </a:extLst>
          </p:cNvPr>
          <p:cNvSpPr>
            <a:spLocks noGrp="1"/>
          </p:cNvSpPr>
          <p:nvPr>
            <p:ph type="title"/>
          </p:nvPr>
        </p:nvSpPr>
        <p:spPr/>
        <p:txBody>
          <a:bodyPr/>
          <a:lstStyle/>
          <a:p>
            <a:endParaRPr lang="x-none" dirty="0"/>
          </a:p>
        </p:txBody>
      </p:sp>
      <p:sp>
        <p:nvSpPr>
          <p:cNvPr id="3" name="Espace réservé du contenu 2">
            <a:extLst>
              <a:ext uri="{FF2B5EF4-FFF2-40B4-BE49-F238E27FC236}">
                <a16:creationId xmlns:a16="http://schemas.microsoft.com/office/drawing/2014/main" id="{CCD45F7A-E3D2-F656-7D81-D997D939D199}"/>
              </a:ext>
            </a:extLst>
          </p:cNvPr>
          <p:cNvSpPr>
            <a:spLocks noGrp="1"/>
          </p:cNvSpPr>
          <p:nvPr>
            <p:ph idx="1"/>
          </p:nvPr>
        </p:nvSpPr>
        <p:spPr>
          <a:xfrm>
            <a:off x="592395" y="2253328"/>
            <a:ext cx="10515600" cy="4351338"/>
          </a:xfrm>
        </p:spPr>
        <p:txBody>
          <a:bodyPr/>
          <a:lstStyle/>
          <a:p>
            <a:endParaRPr lang="en-US" dirty="0"/>
          </a:p>
          <a:p>
            <a:endParaRPr lang="en-US" dirty="0"/>
          </a:p>
          <a:p>
            <a:endParaRPr lang="en-US" dirty="0"/>
          </a:p>
          <a:p>
            <a:r>
              <a:rPr lang="en-US" dirty="0"/>
              <a:t>PE is recommended in selected cases, especially when radiotherapy is not an option,</a:t>
            </a:r>
          </a:p>
          <a:p>
            <a:r>
              <a:rPr lang="en-US" dirty="0"/>
              <a:t>Acceptable oncologic outcomes after pelvic exenteration for primary and recurrent vulvar cancer can be achieved </a:t>
            </a:r>
            <a:r>
              <a:rPr lang="en-US" dirty="0">
                <a:solidFill>
                  <a:srgbClr val="FF0000"/>
                </a:solidFill>
              </a:rPr>
              <a:t>if surgery is centralized</a:t>
            </a:r>
            <a:r>
              <a:rPr lang="en-US" dirty="0"/>
              <a:t>. </a:t>
            </a:r>
            <a:r>
              <a:rPr lang="en-US" dirty="0">
                <a:solidFill>
                  <a:srgbClr val="FF0000"/>
                </a:solidFill>
              </a:rPr>
              <a:t>Careful patient selection </a:t>
            </a:r>
            <a:r>
              <a:rPr lang="en-US" dirty="0"/>
              <a:t>is imperative due to significant postoperative morbidity and considerable risk of relapse.</a:t>
            </a:r>
            <a:endParaRPr lang="x-none" dirty="0"/>
          </a:p>
        </p:txBody>
      </p:sp>
      <p:pic>
        <p:nvPicPr>
          <p:cNvPr id="6" name="Image 5">
            <a:extLst>
              <a:ext uri="{FF2B5EF4-FFF2-40B4-BE49-F238E27FC236}">
                <a16:creationId xmlns:a16="http://schemas.microsoft.com/office/drawing/2014/main" id="{B9FECD51-4447-0A26-C23A-C73C66938CB3}"/>
              </a:ext>
            </a:extLst>
          </p:cNvPr>
          <p:cNvPicPr>
            <a:picLocks noChangeAspect="1"/>
          </p:cNvPicPr>
          <p:nvPr/>
        </p:nvPicPr>
        <p:blipFill>
          <a:blip r:embed="rId3"/>
          <a:stretch>
            <a:fillRect/>
          </a:stretch>
        </p:blipFill>
        <p:spPr>
          <a:xfrm>
            <a:off x="592395" y="643633"/>
            <a:ext cx="10031360" cy="2656751"/>
          </a:xfrm>
          <a:prstGeom prst="rect">
            <a:avLst/>
          </a:prstGeom>
        </p:spPr>
      </p:pic>
    </p:spTree>
    <p:extLst>
      <p:ext uri="{BB962C8B-B14F-4D97-AF65-F5344CB8AC3E}">
        <p14:creationId xmlns:p14="http://schemas.microsoft.com/office/powerpoint/2010/main" val="1568616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D6D8A-0CB4-43A0-7AA4-6CEC0C0466D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ED1A85-AFF0-5191-EDA9-364795F6E1B3}"/>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BD8ED88E-7421-D3FB-C28B-D2F140FEBD81}"/>
              </a:ext>
            </a:extLst>
          </p:cNvPr>
          <p:cNvSpPr>
            <a:spLocks noGrp="1"/>
          </p:cNvSpPr>
          <p:nvPr>
            <p:ph idx="1"/>
          </p:nvPr>
        </p:nvSpPr>
        <p:spPr>
          <a:xfrm>
            <a:off x="1351547" y="3429000"/>
            <a:ext cx="10515600" cy="650156"/>
          </a:xfrm>
        </p:spPr>
        <p:txBody>
          <a:bodyPr>
            <a:normAutofit/>
          </a:bodyPr>
          <a:lstStyle/>
          <a:p>
            <a:r>
              <a:rPr lang="fr-FR" sz="4000" b="1" dirty="0"/>
              <a:t>The </a:t>
            </a:r>
            <a:r>
              <a:rPr lang="fr-FR" sz="4000" b="1" dirty="0" err="1"/>
              <a:t>extent</a:t>
            </a:r>
            <a:r>
              <a:rPr lang="fr-FR" sz="4000" b="1" dirty="0"/>
              <a:t> of </a:t>
            </a:r>
            <a:r>
              <a:rPr lang="fr-FR" sz="4000" b="1" dirty="0" err="1"/>
              <a:t>lymphnode</a:t>
            </a:r>
            <a:r>
              <a:rPr lang="fr-FR" sz="4000" b="1" dirty="0"/>
              <a:t> dissection</a:t>
            </a:r>
            <a:endParaRPr lang="fr-TN" sz="4000" b="1" dirty="0"/>
          </a:p>
        </p:txBody>
      </p:sp>
    </p:spTree>
    <p:extLst>
      <p:ext uri="{BB962C8B-B14F-4D97-AF65-F5344CB8AC3E}">
        <p14:creationId xmlns:p14="http://schemas.microsoft.com/office/powerpoint/2010/main" val="388595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9ADA7-5A02-22FE-5DF6-3581CCCDFA23}"/>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5D4F4B59-27D5-A8CC-93AC-F9FA2E927A3D}"/>
              </a:ext>
            </a:extLst>
          </p:cNvPr>
          <p:cNvSpPr>
            <a:spLocks noGrp="1"/>
          </p:cNvSpPr>
          <p:nvPr>
            <p:ph idx="1"/>
          </p:nvPr>
        </p:nvSpPr>
        <p:spPr>
          <a:xfrm>
            <a:off x="838200" y="2862056"/>
            <a:ext cx="10515600" cy="4351338"/>
          </a:xfrm>
        </p:spPr>
        <p:txBody>
          <a:bodyPr/>
          <a:lstStyle/>
          <a:p>
            <a:r>
              <a:rPr lang="fr-FR" sz="2800" dirty="0"/>
              <a:t>In</a:t>
            </a:r>
            <a:r>
              <a:rPr lang="fr-TN" sz="2800" dirty="0"/>
              <a:t> </a:t>
            </a:r>
            <a:r>
              <a:rPr lang="fr-TN" sz="2800" dirty="0" err="1"/>
              <a:t>view</a:t>
            </a:r>
            <a:r>
              <a:rPr lang="fr-TN" sz="2800" dirty="0"/>
              <a:t> of the </a:t>
            </a:r>
            <a:r>
              <a:rPr lang="fr-TN" sz="2800" dirty="0" err="1"/>
              <a:t>poor</a:t>
            </a:r>
            <a:r>
              <a:rPr lang="fr-TN" sz="2800" dirty="0"/>
              <a:t> </a:t>
            </a:r>
            <a:r>
              <a:rPr lang="fr-TN" sz="2800" dirty="0" err="1"/>
              <a:t>prognosis</a:t>
            </a:r>
            <a:r>
              <a:rPr lang="fr-TN" sz="2800" dirty="0"/>
              <a:t>, the </a:t>
            </a:r>
            <a:r>
              <a:rPr lang="fr-TN" sz="2800" dirty="0" err="1"/>
              <a:t>relatively</a:t>
            </a:r>
            <a:r>
              <a:rPr lang="fr-TN" sz="2800" dirty="0"/>
              <a:t> </a:t>
            </a:r>
            <a:r>
              <a:rPr lang="fr-TN" sz="2800" dirty="0" err="1"/>
              <a:t>low</a:t>
            </a:r>
            <a:r>
              <a:rPr lang="fr-TN" sz="2800" dirty="0"/>
              <a:t> incidence of </a:t>
            </a:r>
            <a:r>
              <a:rPr lang="fr-TN" sz="2800" dirty="0" err="1"/>
              <a:t>pelvic</a:t>
            </a:r>
            <a:r>
              <a:rPr lang="fr-TN" sz="2800" dirty="0"/>
              <a:t> nodal </a:t>
            </a:r>
            <a:r>
              <a:rPr lang="fr-TN" sz="2800" dirty="0" err="1"/>
              <a:t>involvement</a:t>
            </a:r>
            <a:r>
              <a:rPr lang="fr-TN" sz="2800" dirty="0"/>
              <a:t>, and the </a:t>
            </a:r>
            <a:r>
              <a:rPr lang="fr-TN" sz="2800" dirty="0" err="1"/>
              <a:t>associated</a:t>
            </a:r>
            <a:r>
              <a:rPr lang="fr-TN" sz="2800" dirty="0"/>
              <a:t> </a:t>
            </a:r>
            <a:r>
              <a:rPr lang="fr-TN" sz="2800" dirty="0" err="1"/>
              <a:t>increase</a:t>
            </a:r>
            <a:r>
              <a:rPr lang="fr-TN" sz="2800" dirty="0"/>
              <a:t> in </a:t>
            </a:r>
            <a:r>
              <a:rPr lang="fr-TN" sz="2800" dirty="0" err="1"/>
              <a:t>surgeryrelated</a:t>
            </a:r>
            <a:r>
              <a:rPr lang="fr-TN" sz="2800" dirty="0"/>
              <a:t> </a:t>
            </a:r>
            <a:r>
              <a:rPr lang="fr-TN" sz="2800" dirty="0" err="1"/>
              <a:t>morbidity</a:t>
            </a:r>
            <a:r>
              <a:rPr lang="fr-TN" sz="2800" dirty="0"/>
              <a:t>, </a:t>
            </a:r>
            <a:r>
              <a:rPr lang="fr-TN" sz="2800" dirty="0" err="1">
                <a:solidFill>
                  <a:srgbClr val="FF0000"/>
                </a:solidFill>
              </a:rPr>
              <a:t>surgical</a:t>
            </a:r>
            <a:r>
              <a:rPr lang="fr-TN" sz="2800" dirty="0">
                <a:solidFill>
                  <a:srgbClr val="FF0000"/>
                </a:solidFill>
              </a:rPr>
              <a:t> </a:t>
            </a:r>
            <a:r>
              <a:rPr lang="fr-TN" sz="2800" dirty="0" err="1">
                <a:solidFill>
                  <a:srgbClr val="FF0000"/>
                </a:solidFill>
              </a:rPr>
              <a:t>staging</a:t>
            </a:r>
            <a:r>
              <a:rPr lang="fr-TN" sz="2800" dirty="0">
                <a:solidFill>
                  <a:srgbClr val="FF0000"/>
                </a:solidFill>
              </a:rPr>
              <a:t> of the pelvis </a:t>
            </a:r>
            <a:r>
              <a:rPr lang="fr-TN" sz="2800" dirty="0" err="1">
                <a:solidFill>
                  <a:srgbClr val="FF0000"/>
                </a:solidFill>
              </a:rPr>
              <a:t>appears</a:t>
            </a:r>
            <a:r>
              <a:rPr lang="fr-TN" sz="2800" dirty="0">
                <a:solidFill>
                  <a:srgbClr val="FF0000"/>
                </a:solidFill>
              </a:rPr>
              <a:t> </a:t>
            </a:r>
            <a:r>
              <a:rPr lang="fr-TN" sz="2800" dirty="0" err="1">
                <a:solidFill>
                  <a:srgbClr val="FF0000"/>
                </a:solidFill>
              </a:rPr>
              <a:t>unnecessary</a:t>
            </a:r>
            <a:r>
              <a:rPr lang="fr-TN" sz="2800" dirty="0">
                <a:solidFill>
                  <a:srgbClr val="FF0000"/>
                </a:solidFill>
              </a:rPr>
              <a:t> </a:t>
            </a:r>
            <a:r>
              <a:rPr lang="fr-TN" sz="2800" dirty="0"/>
              <a:t>for the </a:t>
            </a:r>
            <a:r>
              <a:rPr lang="fr-TN" sz="2800" dirty="0" err="1"/>
              <a:t>majority</a:t>
            </a:r>
            <a:r>
              <a:rPr lang="fr-TN" sz="2800" dirty="0"/>
              <a:t> of patients </a:t>
            </a:r>
            <a:r>
              <a:rPr lang="fr-TN" sz="2800" dirty="0" err="1"/>
              <a:t>with</a:t>
            </a:r>
            <a:r>
              <a:rPr lang="fr-TN" sz="2800" dirty="0"/>
              <a:t> inguinal </a:t>
            </a:r>
            <a:r>
              <a:rPr lang="fr-TN" sz="2800" dirty="0" err="1"/>
              <a:t>node</a:t>
            </a:r>
            <a:r>
              <a:rPr lang="fr-TN" sz="2800" dirty="0"/>
              <a:t>-positive VSCC. </a:t>
            </a:r>
            <a:endParaRPr lang="fr-FR" sz="2800" dirty="0"/>
          </a:p>
          <a:p>
            <a:r>
              <a:rPr lang="en-US" dirty="0">
                <a:latin typeface="__fkGroteskNeue_598ab8"/>
              </a:rPr>
              <a:t>A</a:t>
            </a:r>
            <a:r>
              <a:rPr lang="en-US" b="0" i="0" dirty="0">
                <a:effectLst/>
                <a:latin typeface="__fkGroteskNeue_598ab8"/>
              </a:rPr>
              <a:t> specific subset of patients, </a:t>
            </a:r>
            <a:r>
              <a:rPr lang="en-US" dirty="0">
                <a:latin typeface="__fkGroteskNeue_598ab8"/>
              </a:rPr>
              <a:t>(</a:t>
            </a:r>
            <a:r>
              <a:rPr lang="en-US" b="0" i="0" dirty="0">
                <a:solidFill>
                  <a:srgbClr val="FF0000"/>
                </a:solidFill>
                <a:effectLst/>
                <a:latin typeface="__fkGroteskNeue_598ab8"/>
              </a:rPr>
              <a:t>multiple affected groin nodes, high grade</a:t>
            </a:r>
            <a:r>
              <a:rPr lang="en-US" b="0" i="0" dirty="0">
                <a:effectLst/>
                <a:latin typeface="__fkGroteskNeue_598ab8"/>
              </a:rPr>
              <a:t>), may have a higher likelihood of benefiting from pelvic lymphadenectomy (LAE) due to an increased risk of pelvic metastasis</a:t>
            </a:r>
            <a:endParaRPr lang="fr-TN" dirty="0"/>
          </a:p>
        </p:txBody>
      </p:sp>
      <p:pic>
        <p:nvPicPr>
          <p:cNvPr id="9" name="Image 8">
            <a:extLst>
              <a:ext uri="{FF2B5EF4-FFF2-40B4-BE49-F238E27FC236}">
                <a16:creationId xmlns:a16="http://schemas.microsoft.com/office/drawing/2014/main" id="{CA19F0A4-830B-51D9-38CF-7FED9E28FDBE}"/>
              </a:ext>
            </a:extLst>
          </p:cNvPr>
          <p:cNvPicPr>
            <a:picLocks noChangeAspect="1"/>
          </p:cNvPicPr>
          <p:nvPr/>
        </p:nvPicPr>
        <p:blipFill>
          <a:blip r:embed="rId2"/>
          <a:stretch>
            <a:fillRect/>
          </a:stretch>
        </p:blipFill>
        <p:spPr>
          <a:xfrm>
            <a:off x="2406611" y="0"/>
            <a:ext cx="6544588" cy="2705478"/>
          </a:xfrm>
          <a:prstGeom prst="rect">
            <a:avLst/>
          </a:prstGeom>
        </p:spPr>
      </p:pic>
    </p:spTree>
    <p:extLst>
      <p:ext uri="{BB962C8B-B14F-4D97-AF65-F5344CB8AC3E}">
        <p14:creationId xmlns:p14="http://schemas.microsoft.com/office/powerpoint/2010/main" val="1937636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3698E-E1DD-05F6-FA1E-4EFCEE5BC9A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33E8EC0-1705-898C-1C07-5BAD16FAC1EE}"/>
              </a:ext>
            </a:extLst>
          </p:cNvPr>
          <p:cNvSpPr>
            <a:spLocks noGrp="1"/>
          </p:cNvSpPr>
          <p:nvPr>
            <p:ph type="title"/>
          </p:nvPr>
        </p:nvSpPr>
        <p:spPr/>
        <p:txBody>
          <a:bodyPr/>
          <a:lstStyle/>
          <a:p>
            <a:r>
              <a:rPr lang="fr-FR" dirty="0"/>
              <a:t>Conclusions</a:t>
            </a:r>
            <a:endParaRPr lang="x-none" dirty="0"/>
          </a:p>
        </p:txBody>
      </p:sp>
      <p:sp>
        <p:nvSpPr>
          <p:cNvPr id="3" name="Espace réservé du contenu 2">
            <a:extLst>
              <a:ext uri="{FF2B5EF4-FFF2-40B4-BE49-F238E27FC236}">
                <a16:creationId xmlns:a16="http://schemas.microsoft.com/office/drawing/2014/main" id="{BD7B4BD1-4C57-332E-44FC-354D0C427C4E}"/>
              </a:ext>
            </a:extLst>
          </p:cNvPr>
          <p:cNvSpPr>
            <a:spLocks noGrp="1"/>
          </p:cNvSpPr>
          <p:nvPr>
            <p:ph idx="1"/>
          </p:nvPr>
        </p:nvSpPr>
        <p:spPr/>
        <p:txBody>
          <a:bodyPr/>
          <a:lstStyle/>
          <a:p>
            <a:endParaRPr lang="x-none" dirty="0"/>
          </a:p>
        </p:txBody>
      </p:sp>
      <p:pic>
        <p:nvPicPr>
          <p:cNvPr id="6" name="Image 5">
            <a:extLst>
              <a:ext uri="{FF2B5EF4-FFF2-40B4-BE49-F238E27FC236}">
                <a16:creationId xmlns:a16="http://schemas.microsoft.com/office/drawing/2014/main" id="{4CB1128E-5D5F-656C-86C6-AA926F51404C}"/>
              </a:ext>
            </a:extLst>
          </p:cNvPr>
          <p:cNvPicPr>
            <a:picLocks noChangeAspect="1"/>
          </p:cNvPicPr>
          <p:nvPr/>
        </p:nvPicPr>
        <p:blipFill>
          <a:blip r:embed="rId2"/>
          <a:stretch>
            <a:fillRect/>
          </a:stretch>
        </p:blipFill>
        <p:spPr>
          <a:xfrm>
            <a:off x="0" y="0"/>
            <a:ext cx="6897063" cy="2505425"/>
          </a:xfrm>
          <a:prstGeom prst="rect">
            <a:avLst/>
          </a:prstGeom>
        </p:spPr>
      </p:pic>
      <p:pic>
        <p:nvPicPr>
          <p:cNvPr id="4" name="Image 3">
            <a:extLst>
              <a:ext uri="{FF2B5EF4-FFF2-40B4-BE49-F238E27FC236}">
                <a16:creationId xmlns:a16="http://schemas.microsoft.com/office/drawing/2014/main" id="{E68E46BA-F742-38FC-CE0D-8324AD0BABF2}"/>
              </a:ext>
            </a:extLst>
          </p:cNvPr>
          <p:cNvPicPr>
            <a:picLocks noChangeAspect="1"/>
          </p:cNvPicPr>
          <p:nvPr/>
        </p:nvPicPr>
        <p:blipFill>
          <a:blip r:embed="rId3"/>
          <a:stretch>
            <a:fillRect/>
          </a:stretch>
        </p:blipFill>
        <p:spPr>
          <a:xfrm>
            <a:off x="1295401" y="3263845"/>
            <a:ext cx="9629774" cy="2585557"/>
          </a:xfrm>
          <a:prstGeom prst="rect">
            <a:avLst/>
          </a:prstGeom>
        </p:spPr>
      </p:pic>
      <p:sp>
        <p:nvSpPr>
          <p:cNvPr id="5" name="Ellipse 4">
            <a:extLst>
              <a:ext uri="{FF2B5EF4-FFF2-40B4-BE49-F238E27FC236}">
                <a16:creationId xmlns:a16="http://schemas.microsoft.com/office/drawing/2014/main" id="{D43673F1-5E94-1477-87D8-D8E104809A6A}"/>
              </a:ext>
            </a:extLst>
          </p:cNvPr>
          <p:cNvSpPr/>
          <p:nvPr/>
        </p:nvSpPr>
        <p:spPr>
          <a:xfrm>
            <a:off x="1490133" y="3793067"/>
            <a:ext cx="8410223" cy="5983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92700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BEA3A-0D5D-BE66-1D5C-A3A0BB1A2B8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B865423-D952-358D-09F0-ED8BECD3E68B}"/>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DC997D49-E038-8B79-E689-C43BE6B8E8B3}"/>
              </a:ext>
            </a:extLst>
          </p:cNvPr>
          <p:cNvSpPr>
            <a:spLocks noGrp="1"/>
          </p:cNvSpPr>
          <p:nvPr>
            <p:ph idx="1"/>
          </p:nvPr>
        </p:nvSpPr>
        <p:spPr>
          <a:xfrm>
            <a:off x="2859505" y="3429000"/>
            <a:ext cx="10515600" cy="650156"/>
          </a:xfrm>
        </p:spPr>
        <p:txBody>
          <a:bodyPr>
            <a:normAutofit/>
          </a:bodyPr>
          <a:lstStyle/>
          <a:p>
            <a:r>
              <a:rPr lang="fr-FR" sz="4000" b="1" dirty="0" err="1"/>
              <a:t>Tunisian</a:t>
            </a:r>
            <a:r>
              <a:rPr lang="fr-FR" sz="4000" b="1" dirty="0"/>
              <a:t> </a:t>
            </a:r>
            <a:r>
              <a:rPr lang="fr-FR" sz="4000" b="1" dirty="0" err="1"/>
              <a:t>experience</a:t>
            </a:r>
            <a:r>
              <a:rPr lang="fr-FR" sz="4000" b="1" dirty="0"/>
              <a:t> </a:t>
            </a:r>
            <a:endParaRPr lang="fr-TN" sz="4000" b="1" dirty="0"/>
          </a:p>
        </p:txBody>
      </p:sp>
    </p:spTree>
    <p:extLst>
      <p:ext uri="{BB962C8B-B14F-4D97-AF65-F5344CB8AC3E}">
        <p14:creationId xmlns:p14="http://schemas.microsoft.com/office/powerpoint/2010/main" val="416704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3A53E4-31C6-34A0-FDB9-CAAAA40E0846}"/>
              </a:ext>
            </a:extLst>
          </p:cNvPr>
          <p:cNvSpPr>
            <a:spLocks noGrp="1"/>
          </p:cNvSpPr>
          <p:nvPr>
            <p:ph type="title"/>
          </p:nvPr>
        </p:nvSpPr>
        <p:spPr/>
        <p:txBody>
          <a:bodyPr/>
          <a:lstStyle/>
          <a:p>
            <a:r>
              <a:rPr lang="fr-FR" dirty="0" err="1"/>
              <a:t>Definition</a:t>
            </a:r>
            <a:endParaRPr lang="x-none" dirty="0"/>
          </a:p>
        </p:txBody>
      </p:sp>
      <p:pic>
        <p:nvPicPr>
          <p:cNvPr id="5" name="Espace réservé du contenu 4">
            <a:extLst>
              <a:ext uri="{FF2B5EF4-FFF2-40B4-BE49-F238E27FC236}">
                <a16:creationId xmlns:a16="http://schemas.microsoft.com/office/drawing/2014/main" id="{94CDA875-094F-27A2-55BC-53A7B8C909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018808"/>
            <a:ext cx="8142514" cy="1410192"/>
          </a:xfrm>
        </p:spPr>
      </p:pic>
      <p:pic>
        <p:nvPicPr>
          <p:cNvPr id="7" name="Image 6">
            <a:extLst>
              <a:ext uri="{FF2B5EF4-FFF2-40B4-BE49-F238E27FC236}">
                <a16:creationId xmlns:a16="http://schemas.microsoft.com/office/drawing/2014/main" id="{4F80C47C-6512-80E2-1EBE-A82BE456E7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252" y="3617263"/>
            <a:ext cx="8771380" cy="1386960"/>
          </a:xfrm>
          <a:prstGeom prst="rect">
            <a:avLst/>
          </a:prstGeom>
        </p:spPr>
      </p:pic>
      <p:sp>
        <p:nvSpPr>
          <p:cNvPr id="8" name="ZoneTexte 7">
            <a:extLst>
              <a:ext uri="{FF2B5EF4-FFF2-40B4-BE49-F238E27FC236}">
                <a16:creationId xmlns:a16="http://schemas.microsoft.com/office/drawing/2014/main" id="{87FB6CF4-C3FE-E6B2-8349-D80EC142D2DB}"/>
              </a:ext>
            </a:extLst>
          </p:cNvPr>
          <p:cNvSpPr txBox="1"/>
          <p:nvPr/>
        </p:nvSpPr>
        <p:spPr>
          <a:xfrm>
            <a:off x="835742" y="10537175"/>
            <a:ext cx="10094051" cy="523220"/>
          </a:xfrm>
          <a:prstGeom prst="rect">
            <a:avLst/>
          </a:prstGeom>
          <a:noFill/>
        </p:spPr>
        <p:txBody>
          <a:bodyPr wrap="square" rtlCol="0">
            <a:spAutoFit/>
          </a:bodyPr>
          <a:lstStyle/>
          <a:p>
            <a:r>
              <a:rPr lang="fr-FR" sz="2800" dirty="0">
                <a:sym typeface="Wingdings" panose="05000000000000000000" pitchFamily="2" charset="2"/>
              </a:rPr>
              <a:t></a:t>
            </a:r>
            <a:endParaRPr lang="x-none" dirty="0"/>
          </a:p>
        </p:txBody>
      </p:sp>
      <p:cxnSp>
        <p:nvCxnSpPr>
          <p:cNvPr id="4" name="Connecteur droit 3"/>
          <p:cNvCxnSpPr/>
          <p:nvPr/>
        </p:nvCxnSpPr>
        <p:spPr>
          <a:xfrm>
            <a:off x="5236234" y="3856008"/>
            <a:ext cx="52621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1906252" y="4132053"/>
            <a:ext cx="85920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a:off x="1906252" y="4425351"/>
            <a:ext cx="22861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98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A23E4D-5B31-8C79-074E-CFF35480259A}"/>
              </a:ext>
            </a:extLst>
          </p:cNvPr>
          <p:cNvSpPr>
            <a:spLocks noGrp="1"/>
          </p:cNvSpPr>
          <p:nvPr>
            <p:ph type="title"/>
          </p:nvPr>
        </p:nvSpPr>
        <p:spPr/>
        <p:txBody>
          <a:bodyPr/>
          <a:lstStyle/>
          <a:p>
            <a:endParaRPr lang="fr-TN" dirty="0"/>
          </a:p>
        </p:txBody>
      </p:sp>
      <p:sp>
        <p:nvSpPr>
          <p:cNvPr id="3" name="Espace réservé du contenu 2">
            <a:extLst>
              <a:ext uri="{FF2B5EF4-FFF2-40B4-BE49-F238E27FC236}">
                <a16:creationId xmlns:a16="http://schemas.microsoft.com/office/drawing/2014/main" id="{BB845863-226E-BFEC-0E3F-A42F8D023940}"/>
              </a:ext>
            </a:extLst>
          </p:cNvPr>
          <p:cNvSpPr>
            <a:spLocks noGrp="1"/>
          </p:cNvSpPr>
          <p:nvPr>
            <p:ph idx="1"/>
          </p:nvPr>
        </p:nvSpPr>
        <p:spPr/>
        <p:txBody>
          <a:bodyPr/>
          <a:lstStyle/>
          <a:p>
            <a:endParaRPr lang="fr-TN"/>
          </a:p>
        </p:txBody>
      </p:sp>
      <p:pic>
        <p:nvPicPr>
          <p:cNvPr id="5" name="Image 4">
            <a:extLst>
              <a:ext uri="{FF2B5EF4-FFF2-40B4-BE49-F238E27FC236}">
                <a16:creationId xmlns:a16="http://schemas.microsoft.com/office/drawing/2014/main" id="{AD350EDA-9563-EBEB-49D3-967B80B99A43}"/>
              </a:ext>
            </a:extLst>
          </p:cNvPr>
          <p:cNvPicPr>
            <a:picLocks noChangeAspect="1"/>
          </p:cNvPicPr>
          <p:nvPr/>
        </p:nvPicPr>
        <p:blipFill>
          <a:blip r:embed="rId3"/>
          <a:stretch>
            <a:fillRect/>
          </a:stretch>
        </p:blipFill>
        <p:spPr>
          <a:xfrm>
            <a:off x="0" y="12032"/>
            <a:ext cx="6963747" cy="2657846"/>
          </a:xfrm>
          <a:prstGeom prst="rect">
            <a:avLst/>
          </a:prstGeom>
        </p:spPr>
      </p:pic>
      <p:pic>
        <p:nvPicPr>
          <p:cNvPr id="7" name="Image 6">
            <a:extLst>
              <a:ext uri="{FF2B5EF4-FFF2-40B4-BE49-F238E27FC236}">
                <a16:creationId xmlns:a16="http://schemas.microsoft.com/office/drawing/2014/main" id="{21D92DC2-34A5-7F0B-6F39-18F0B101543B}"/>
              </a:ext>
            </a:extLst>
          </p:cNvPr>
          <p:cNvPicPr>
            <a:picLocks noChangeAspect="1"/>
          </p:cNvPicPr>
          <p:nvPr/>
        </p:nvPicPr>
        <p:blipFill>
          <a:blip r:embed="rId4"/>
          <a:stretch>
            <a:fillRect/>
          </a:stretch>
        </p:blipFill>
        <p:spPr>
          <a:xfrm>
            <a:off x="381387" y="2669878"/>
            <a:ext cx="4590401" cy="2261937"/>
          </a:xfrm>
          <a:prstGeom prst="rect">
            <a:avLst/>
          </a:prstGeom>
        </p:spPr>
      </p:pic>
      <p:sp>
        <p:nvSpPr>
          <p:cNvPr id="8" name="Ellipse 7">
            <a:extLst>
              <a:ext uri="{FF2B5EF4-FFF2-40B4-BE49-F238E27FC236}">
                <a16:creationId xmlns:a16="http://schemas.microsoft.com/office/drawing/2014/main" id="{66EBAAF8-060E-56A3-4E73-84CB69FED181}"/>
              </a:ext>
            </a:extLst>
          </p:cNvPr>
          <p:cNvSpPr/>
          <p:nvPr/>
        </p:nvSpPr>
        <p:spPr>
          <a:xfrm>
            <a:off x="481263" y="3429000"/>
            <a:ext cx="4331369" cy="30881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sp>
        <p:nvSpPr>
          <p:cNvPr id="10" name="Ellipse 9">
            <a:extLst>
              <a:ext uri="{FF2B5EF4-FFF2-40B4-BE49-F238E27FC236}">
                <a16:creationId xmlns:a16="http://schemas.microsoft.com/office/drawing/2014/main" id="{8E542594-D994-A0D0-4052-AA80CBD232C4}"/>
              </a:ext>
            </a:extLst>
          </p:cNvPr>
          <p:cNvSpPr/>
          <p:nvPr/>
        </p:nvSpPr>
        <p:spPr>
          <a:xfrm>
            <a:off x="381387" y="4215685"/>
            <a:ext cx="4331369" cy="50131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TN"/>
          </a:p>
        </p:txBody>
      </p:sp>
      <p:pic>
        <p:nvPicPr>
          <p:cNvPr id="12" name="Image 11">
            <a:extLst>
              <a:ext uri="{FF2B5EF4-FFF2-40B4-BE49-F238E27FC236}">
                <a16:creationId xmlns:a16="http://schemas.microsoft.com/office/drawing/2014/main" id="{0653F8EC-8F5E-A9ED-3343-6F430A4FCB09}"/>
              </a:ext>
            </a:extLst>
          </p:cNvPr>
          <p:cNvPicPr>
            <a:picLocks noChangeAspect="1"/>
          </p:cNvPicPr>
          <p:nvPr/>
        </p:nvPicPr>
        <p:blipFill>
          <a:blip r:embed="rId5"/>
          <a:stretch>
            <a:fillRect/>
          </a:stretch>
        </p:blipFill>
        <p:spPr>
          <a:xfrm>
            <a:off x="4971788" y="2823188"/>
            <a:ext cx="5660128" cy="1955316"/>
          </a:xfrm>
          <a:prstGeom prst="rect">
            <a:avLst/>
          </a:prstGeom>
        </p:spPr>
      </p:pic>
      <p:pic>
        <p:nvPicPr>
          <p:cNvPr id="14" name="Image 13">
            <a:extLst>
              <a:ext uri="{FF2B5EF4-FFF2-40B4-BE49-F238E27FC236}">
                <a16:creationId xmlns:a16="http://schemas.microsoft.com/office/drawing/2014/main" id="{427A9B0B-8059-C86C-AD5A-D2C9D628E166}"/>
              </a:ext>
            </a:extLst>
          </p:cNvPr>
          <p:cNvPicPr>
            <a:picLocks noChangeAspect="1"/>
          </p:cNvPicPr>
          <p:nvPr/>
        </p:nvPicPr>
        <p:blipFill>
          <a:blip r:embed="rId6"/>
          <a:stretch>
            <a:fillRect/>
          </a:stretch>
        </p:blipFill>
        <p:spPr>
          <a:xfrm>
            <a:off x="5189063" y="4778504"/>
            <a:ext cx="5197642" cy="320089"/>
          </a:xfrm>
          <a:prstGeom prst="rect">
            <a:avLst/>
          </a:prstGeom>
        </p:spPr>
      </p:pic>
      <p:pic>
        <p:nvPicPr>
          <p:cNvPr id="16" name="Image 15">
            <a:extLst>
              <a:ext uri="{FF2B5EF4-FFF2-40B4-BE49-F238E27FC236}">
                <a16:creationId xmlns:a16="http://schemas.microsoft.com/office/drawing/2014/main" id="{5E0463F1-E25A-DBF3-4A41-69B652075B32}"/>
              </a:ext>
            </a:extLst>
          </p:cNvPr>
          <p:cNvPicPr>
            <a:picLocks noChangeAspect="1"/>
          </p:cNvPicPr>
          <p:nvPr/>
        </p:nvPicPr>
        <p:blipFill>
          <a:blip r:embed="rId7"/>
          <a:stretch>
            <a:fillRect/>
          </a:stretch>
        </p:blipFill>
        <p:spPr>
          <a:xfrm>
            <a:off x="481262" y="5409689"/>
            <a:ext cx="10872537" cy="927319"/>
          </a:xfrm>
          <a:prstGeom prst="rect">
            <a:avLst/>
          </a:prstGeom>
        </p:spPr>
      </p:pic>
    </p:spTree>
    <p:extLst>
      <p:ext uri="{BB962C8B-B14F-4D97-AF65-F5344CB8AC3E}">
        <p14:creationId xmlns:p14="http://schemas.microsoft.com/office/powerpoint/2010/main" val="1685008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F4345E-CEE3-82CC-C42F-820AB934A7C1}"/>
              </a:ext>
            </a:extLst>
          </p:cNvPr>
          <p:cNvSpPr>
            <a:spLocks noGrp="1"/>
          </p:cNvSpPr>
          <p:nvPr>
            <p:ph type="title"/>
          </p:nvPr>
        </p:nvSpPr>
        <p:spPr/>
        <p:txBody>
          <a:bodyPr/>
          <a:lstStyle/>
          <a:p>
            <a:r>
              <a:rPr lang="fr-FR" dirty="0" err="1"/>
              <a:t>Patient’s</a:t>
            </a:r>
            <a:r>
              <a:rPr lang="fr-FR" dirty="0"/>
              <a:t> </a:t>
            </a:r>
            <a:r>
              <a:rPr lang="fr-FR" dirty="0" err="1"/>
              <a:t>selection</a:t>
            </a:r>
            <a:endParaRPr lang="x-none" dirty="0"/>
          </a:p>
        </p:txBody>
      </p:sp>
      <p:sp>
        <p:nvSpPr>
          <p:cNvPr id="3" name="Espace réservé du contenu 2">
            <a:extLst>
              <a:ext uri="{FF2B5EF4-FFF2-40B4-BE49-F238E27FC236}">
                <a16:creationId xmlns:a16="http://schemas.microsoft.com/office/drawing/2014/main" id="{AAFCE46C-A9A2-8BC3-C5F8-DE71F40542DA}"/>
              </a:ext>
            </a:extLst>
          </p:cNvPr>
          <p:cNvSpPr>
            <a:spLocks noGrp="1"/>
          </p:cNvSpPr>
          <p:nvPr>
            <p:ph idx="1"/>
          </p:nvPr>
        </p:nvSpPr>
        <p:spPr>
          <a:xfrm>
            <a:off x="838200" y="3050576"/>
            <a:ext cx="10515600" cy="762300"/>
          </a:xfrm>
        </p:spPr>
        <p:txBody>
          <a:bodyPr>
            <a:normAutofit/>
          </a:bodyPr>
          <a:lstStyle/>
          <a:p>
            <a:pPr algn="ctr"/>
            <a:r>
              <a:rPr lang="fr-FR" sz="4000" dirty="0" err="1"/>
              <a:t>Who</a:t>
            </a:r>
            <a:r>
              <a:rPr lang="fr-FR" sz="4000" dirty="0"/>
              <a:t> to </a:t>
            </a:r>
            <a:r>
              <a:rPr lang="fr-FR" sz="4000" dirty="0" err="1"/>
              <a:t>operate</a:t>
            </a:r>
            <a:r>
              <a:rPr lang="fr-FR" sz="4000" dirty="0"/>
              <a:t> ? </a:t>
            </a:r>
            <a:r>
              <a:rPr lang="fr-FR" sz="4000" dirty="0" err="1"/>
              <a:t>Who</a:t>
            </a:r>
            <a:r>
              <a:rPr lang="fr-FR" sz="4000" dirty="0"/>
              <a:t> to </a:t>
            </a:r>
            <a:r>
              <a:rPr lang="fr-FR" sz="4000" dirty="0" err="1"/>
              <a:t>radiate</a:t>
            </a:r>
            <a:r>
              <a:rPr lang="fr-FR" sz="4000" dirty="0"/>
              <a:t>?</a:t>
            </a:r>
            <a:endParaRPr lang="x-none" sz="4000" dirty="0"/>
          </a:p>
        </p:txBody>
      </p:sp>
    </p:spTree>
    <p:extLst>
      <p:ext uri="{BB962C8B-B14F-4D97-AF65-F5344CB8AC3E}">
        <p14:creationId xmlns:p14="http://schemas.microsoft.com/office/powerpoint/2010/main" val="307131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58DC80-7CD7-DCC2-8325-7EEAC001C058}"/>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0B219208-847A-721B-BB5D-424B77A217FF}"/>
              </a:ext>
            </a:extLst>
          </p:cNvPr>
          <p:cNvSpPr>
            <a:spLocks noGrp="1"/>
          </p:cNvSpPr>
          <p:nvPr>
            <p:ph idx="1"/>
          </p:nvPr>
        </p:nvSpPr>
        <p:spPr/>
        <p:txBody>
          <a:bodyPr/>
          <a:lstStyle/>
          <a:p>
            <a:endParaRPr lang="x-none"/>
          </a:p>
        </p:txBody>
      </p:sp>
      <p:pic>
        <p:nvPicPr>
          <p:cNvPr id="5" name="Image 4">
            <a:extLst>
              <a:ext uri="{FF2B5EF4-FFF2-40B4-BE49-F238E27FC236}">
                <a16:creationId xmlns:a16="http://schemas.microsoft.com/office/drawing/2014/main" id="{E9BDDCD7-B50D-CD4A-7A38-8CD72DEB704E}"/>
              </a:ext>
            </a:extLst>
          </p:cNvPr>
          <p:cNvPicPr>
            <a:picLocks noChangeAspect="1"/>
          </p:cNvPicPr>
          <p:nvPr/>
        </p:nvPicPr>
        <p:blipFill>
          <a:blip r:embed="rId2"/>
          <a:stretch>
            <a:fillRect/>
          </a:stretch>
        </p:blipFill>
        <p:spPr>
          <a:xfrm>
            <a:off x="374207" y="414944"/>
            <a:ext cx="7078063" cy="2686425"/>
          </a:xfrm>
          <a:prstGeom prst="rect">
            <a:avLst/>
          </a:prstGeom>
        </p:spPr>
      </p:pic>
      <p:pic>
        <p:nvPicPr>
          <p:cNvPr id="9" name="Image 8">
            <a:extLst>
              <a:ext uri="{FF2B5EF4-FFF2-40B4-BE49-F238E27FC236}">
                <a16:creationId xmlns:a16="http://schemas.microsoft.com/office/drawing/2014/main" id="{C984DB2B-7830-4624-D2C8-BE30C51F04C9}"/>
              </a:ext>
            </a:extLst>
          </p:cNvPr>
          <p:cNvPicPr>
            <a:picLocks noChangeAspect="1"/>
          </p:cNvPicPr>
          <p:nvPr/>
        </p:nvPicPr>
        <p:blipFill>
          <a:blip r:embed="rId3"/>
          <a:stretch>
            <a:fillRect/>
          </a:stretch>
        </p:blipFill>
        <p:spPr>
          <a:xfrm>
            <a:off x="2286000" y="4026310"/>
            <a:ext cx="7418439" cy="1184207"/>
          </a:xfrm>
          <a:prstGeom prst="rect">
            <a:avLst/>
          </a:prstGeom>
        </p:spPr>
      </p:pic>
      <p:cxnSp>
        <p:nvCxnSpPr>
          <p:cNvPr id="6" name="Connecteur droit 5"/>
          <p:cNvCxnSpPr/>
          <p:nvPr/>
        </p:nvCxnSpPr>
        <p:spPr>
          <a:xfrm>
            <a:off x="7073660" y="4753155"/>
            <a:ext cx="10696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a:off x="6382594" y="5210517"/>
            <a:ext cx="31841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945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8D244-309E-69FA-2AC3-2784494AB580}"/>
              </a:ext>
            </a:extLst>
          </p:cNvPr>
          <p:cNvSpPr>
            <a:spLocks noGrp="1"/>
          </p:cNvSpPr>
          <p:nvPr>
            <p:ph type="title"/>
          </p:nvPr>
        </p:nvSpPr>
        <p:spPr/>
        <p:txBody>
          <a:bodyPr/>
          <a:lstStyle/>
          <a:p>
            <a:r>
              <a:rPr lang="fr-FR" dirty="0">
                <a:solidFill>
                  <a:srgbClr val="FF0000"/>
                </a:solidFill>
              </a:rPr>
              <a:t> </a:t>
            </a:r>
            <a:endParaRPr lang="x-none" dirty="0">
              <a:solidFill>
                <a:srgbClr val="FF0000"/>
              </a:solidFill>
            </a:endParaRPr>
          </a:p>
        </p:txBody>
      </p:sp>
      <p:sp>
        <p:nvSpPr>
          <p:cNvPr id="3" name="Espace réservé du contenu 2">
            <a:extLst>
              <a:ext uri="{FF2B5EF4-FFF2-40B4-BE49-F238E27FC236}">
                <a16:creationId xmlns:a16="http://schemas.microsoft.com/office/drawing/2014/main" id="{81AA8F60-757D-E70D-D483-5F68C760FA1F}"/>
              </a:ext>
            </a:extLst>
          </p:cNvPr>
          <p:cNvSpPr>
            <a:spLocks noGrp="1"/>
          </p:cNvSpPr>
          <p:nvPr>
            <p:ph idx="1"/>
          </p:nvPr>
        </p:nvSpPr>
        <p:spPr>
          <a:xfrm>
            <a:off x="481780" y="2213590"/>
            <a:ext cx="11533239" cy="5352333"/>
          </a:xfrm>
        </p:spPr>
        <p:txBody>
          <a:bodyPr>
            <a:normAutofit/>
          </a:bodyPr>
          <a:lstStyle/>
          <a:p>
            <a:r>
              <a:rPr lang="en-US" b="0" i="0" dirty="0">
                <a:effectLst/>
                <a:latin typeface="__fkGroteskNeue_598ab8"/>
              </a:rPr>
              <a:t>Uncontrolled Infection</a:t>
            </a:r>
          </a:p>
          <a:p>
            <a:pPr marL="0" indent="0">
              <a:buNone/>
            </a:pPr>
            <a:endParaRPr lang="en-US" b="0" i="0" dirty="0">
              <a:effectLst/>
              <a:latin typeface="__fkGroteskNeue_598ab8"/>
            </a:endParaRPr>
          </a:p>
          <a:p>
            <a:r>
              <a:rPr lang="en-US" b="0" i="0" dirty="0">
                <a:effectLst/>
                <a:latin typeface="__fkGroteskNeue_598ab8"/>
              </a:rPr>
              <a:t>Fistulas</a:t>
            </a:r>
          </a:p>
          <a:p>
            <a:endParaRPr lang="en-US" dirty="0">
              <a:latin typeface="__fkGroteskNeue_598ab8"/>
            </a:endParaRPr>
          </a:p>
          <a:p>
            <a:r>
              <a:rPr lang="en-US" b="0" i="0" dirty="0">
                <a:effectLst/>
                <a:latin typeface="__fkGroteskNeue_598ab8"/>
              </a:rPr>
              <a:t>Prior Pelvic Radiation Therapy</a:t>
            </a:r>
          </a:p>
          <a:p>
            <a:endParaRPr lang="en-US" dirty="0">
              <a:latin typeface="__fkGroteskNeue_598ab8"/>
            </a:endParaRPr>
          </a:p>
          <a:p>
            <a:r>
              <a:rPr lang="en-US" b="0" i="0" dirty="0">
                <a:effectLst/>
                <a:latin typeface="__fkGroteskNeue_598ab8"/>
              </a:rPr>
              <a:t>Tumor Characteristics</a:t>
            </a:r>
          </a:p>
          <a:p>
            <a:endParaRPr lang="en-US" dirty="0">
              <a:latin typeface="__fkGroteskNeue_598ab8"/>
            </a:endParaRPr>
          </a:p>
        </p:txBody>
      </p:sp>
      <p:sp>
        <p:nvSpPr>
          <p:cNvPr id="4" name="Rectangle 1">
            <a:extLst>
              <a:ext uri="{FF2B5EF4-FFF2-40B4-BE49-F238E27FC236}">
                <a16:creationId xmlns:a16="http://schemas.microsoft.com/office/drawing/2014/main" id="{AAFF6908-DFB3-6CEA-DB28-C30300AFCEE4}"/>
              </a:ext>
            </a:extLst>
          </p:cNvPr>
          <p:cNvSpPr>
            <a:spLocks noChangeArrowheads="1"/>
          </p:cNvSpPr>
          <p:nvPr/>
        </p:nvSpPr>
        <p:spPr bwMode="auto">
          <a:xfrm>
            <a:off x="422787" y="187104"/>
            <a:ext cx="65" cy="5283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3600" b="0" i="0" u="none" strike="noStrike" cap="none" normalizeH="0" baseline="0" dirty="0">
              <a:ln>
                <a:noFill/>
              </a:ln>
              <a:effectLst/>
              <a:latin typeface="Arial" panose="020B0604020202020204" pitchFamily="34" charset="0"/>
            </a:endParaRPr>
          </a:p>
        </p:txBody>
      </p:sp>
      <p:sp>
        <p:nvSpPr>
          <p:cNvPr id="5" name="Titre 1">
            <a:extLst>
              <a:ext uri="{FF2B5EF4-FFF2-40B4-BE49-F238E27FC236}">
                <a16:creationId xmlns:a16="http://schemas.microsoft.com/office/drawing/2014/main" id="{6E10C062-7A21-B9B2-1A8B-C0EA5DE0C9D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__fkGroteskNeue_598ab8"/>
              </a:rPr>
              <a:t>Relative C</a:t>
            </a:r>
            <a:r>
              <a:rPr lang="en-US" b="0" i="0" dirty="0">
                <a:effectLst/>
                <a:latin typeface="__fkGroteskNeue_598ab8"/>
              </a:rPr>
              <a:t>ontraindication to radiation therapy</a:t>
            </a:r>
            <a:endParaRPr lang="x-none" dirty="0"/>
          </a:p>
        </p:txBody>
      </p:sp>
    </p:spTree>
    <p:extLst>
      <p:ext uri="{BB962C8B-B14F-4D97-AF65-F5344CB8AC3E}">
        <p14:creationId xmlns:p14="http://schemas.microsoft.com/office/powerpoint/2010/main" val="38349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604B8B-7834-0F1C-4463-21692ADD8B33}"/>
              </a:ext>
            </a:extLst>
          </p:cNvPr>
          <p:cNvSpPr>
            <a:spLocks noGrp="1"/>
          </p:cNvSpPr>
          <p:nvPr>
            <p:ph type="title"/>
          </p:nvPr>
        </p:nvSpPr>
        <p:spPr/>
        <p:txBody>
          <a:bodyPr/>
          <a:lstStyle/>
          <a:p>
            <a:r>
              <a:rPr lang="fr-FR" dirty="0" err="1"/>
              <a:t>Unavailibility</a:t>
            </a:r>
            <a:r>
              <a:rPr lang="fr-FR" dirty="0"/>
              <a:t> of radiation</a:t>
            </a:r>
            <a:endParaRPr lang="x-none" dirty="0"/>
          </a:p>
        </p:txBody>
      </p:sp>
      <p:sp>
        <p:nvSpPr>
          <p:cNvPr id="3" name="Espace réservé du contenu 2">
            <a:extLst>
              <a:ext uri="{FF2B5EF4-FFF2-40B4-BE49-F238E27FC236}">
                <a16:creationId xmlns:a16="http://schemas.microsoft.com/office/drawing/2014/main" id="{55287187-37AD-81C1-78A5-73A0DDFA8ACF}"/>
              </a:ext>
            </a:extLst>
          </p:cNvPr>
          <p:cNvSpPr>
            <a:spLocks noGrp="1"/>
          </p:cNvSpPr>
          <p:nvPr>
            <p:ph idx="1"/>
          </p:nvPr>
        </p:nvSpPr>
        <p:spPr/>
        <p:txBody>
          <a:bodyPr/>
          <a:lstStyle/>
          <a:p>
            <a:r>
              <a:rPr lang="fr-FR" dirty="0"/>
              <a:t>Poor country</a:t>
            </a:r>
          </a:p>
          <a:p>
            <a:endParaRPr lang="fr-FR" dirty="0">
              <a:solidFill>
                <a:srgbClr val="00B050"/>
              </a:solidFill>
            </a:endParaRPr>
          </a:p>
          <a:p>
            <a:pPr marL="0" indent="0">
              <a:buNone/>
            </a:pPr>
            <a:endParaRPr lang="x-none" dirty="0">
              <a:solidFill>
                <a:srgbClr val="00B050"/>
              </a:solidFill>
            </a:endParaRPr>
          </a:p>
        </p:txBody>
      </p:sp>
      <p:pic>
        <p:nvPicPr>
          <p:cNvPr id="7" name="Image 6">
            <a:extLst>
              <a:ext uri="{FF2B5EF4-FFF2-40B4-BE49-F238E27FC236}">
                <a16:creationId xmlns:a16="http://schemas.microsoft.com/office/drawing/2014/main" id="{CA2A6C4C-8CBD-1FA9-1EA7-9B91874CC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666" y="1467212"/>
            <a:ext cx="6951405" cy="2540885"/>
          </a:xfrm>
          <a:prstGeom prst="rect">
            <a:avLst/>
          </a:prstGeom>
        </p:spPr>
      </p:pic>
      <p:pic>
        <p:nvPicPr>
          <p:cNvPr id="9" name="Image 8">
            <a:extLst>
              <a:ext uri="{FF2B5EF4-FFF2-40B4-BE49-F238E27FC236}">
                <a16:creationId xmlns:a16="http://schemas.microsoft.com/office/drawing/2014/main" id="{20745FC8-4B33-3E39-C73E-444475B248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820" y="4591106"/>
            <a:ext cx="6363251" cy="1310754"/>
          </a:xfrm>
          <a:prstGeom prst="rect">
            <a:avLst/>
          </a:prstGeom>
        </p:spPr>
      </p:pic>
      <p:cxnSp>
        <p:nvCxnSpPr>
          <p:cNvPr id="4" name="Connecteur droit 3">
            <a:extLst>
              <a:ext uri="{FF2B5EF4-FFF2-40B4-BE49-F238E27FC236}">
                <a16:creationId xmlns:a16="http://schemas.microsoft.com/office/drawing/2014/main" id="{392E3892-55E0-6FB7-4E88-DBB146EE7F70}"/>
              </a:ext>
            </a:extLst>
          </p:cNvPr>
          <p:cNvCxnSpPr>
            <a:cxnSpLocks/>
          </p:cNvCxnSpPr>
          <p:nvPr/>
        </p:nvCxnSpPr>
        <p:spPr>
          <a:xfrm>
            <a:off x="4591666" y="5523055"/>
            <a:ext cx="26754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3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F23C4-2475-94FD-A3A0-D88F0B486474}"/>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3F813741-2DDA-1C1C-205D-78A311AC0E6C}"/>
              </a:ext>
            </a:extLst>
          </p:cNvPr>
          <p:cNvSpPr>
            <a:spLocks noGrp="1"/>
          </p:cNvSpPr>
          <p:nvPr>
            <p:ph idx="1"/>
          </p:nvPr>
        </p:nvSpPr>
        <p:spPr/>
        <p:txBody>
          <a:bodyPr>
            <a:normAutofit/>
          </a:bodyPr>
          <a:lstStyle/>
          <a:p>
            <a:pPr algn="ctr"/>
            <a:endParaRPr lang="fr-FR" sz="4000" dirty="0"/>
          </a:p>
          <a:p>
            <a:pPr algn="ctr"/>
            <a:endParaRPr lang="fr-FR" sz="4000" dirty="0"/>
          </a:p>
          <a:p>
            <a:pPr algn="ctr"/>
            <a:r>
              <a:rPr lang="fr-FR" sz="4000" dirty="0"/>
              <a:t>Reconstructive </a:t>
            </a:r>
            <a:r>
              <a:rPr lang="fr-FR" sz="4000" dirty="0" err="1"/>
              <a:t>surgery</a:t>
            </a:r>
            <a:endParaRPr lang="x-none" sz="4000" dirty="0"/>
          </a:p>
        </p:txBody>
      </p:sp>
    </p:spTree>
    <p:extLst>
      <p:ext uri="{BB962C8B-B14F-4D97-AF65-F5344CB8AC3E}">
        <p14:creationId xmlns:p14="http://schemas.microsoft.com/office/powerpoint/2010/main" val="4014427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personne, Chair, tatouage, veine&#10;&#10;Description générée automatiquement">
            <a:extLst>
              <a:ext uri="{FF2B5EF4-FFF2-40B4-BE49-F238E27FC236}">
                <a16:creationId xmlns:a16="http://schemas.microsoft.com/office/drawing/2014/main" id="{6CEFB173-54C2-A443-A06C-DE3874A79B25}"/>
              </a:ext>
            </a:extLst>
          </p:cNvPr>
          <p:cNvPicPr>
            <a:picLocks noChangeAspect="1"/>
          </p:cNvPicPr>
          <p:nvPr/>
        </p:nvPicPr>
        <p:blipFill>
          <a:blip r:embed="rId2">
            <a:extLst>
              <a:ext uri="{28A0092B-C50C-407E-A947-70E740481C1C}">
                <a14:useLocalDpi xmlns:a14="http://schemas.microsoft.com/office/drawing/2010/main" val="0"/>
              </a:ext>
            </a:extLst>
          </a:blip>
          <a:srcRect t="13882" b="1743"/>
          <a:stretch/>
        </p:blipFill>
        <p:spPr>
          <a:xfrm>
            <a:off x="-1" y="10"/>
            <a:ext cx="6096001" cy="6857990"/>
          </a:xfrm>
          <a:prstGeom prst="rect">
            <a:avLst/>
          </a:prstGeom>
        </p:spPr>
      </p:pic>
      <p:pic>
        <p:nvPicPr>
          <p:cNvPr id="5" name="Espace réservé du contenu 4" descr="Une image contenant personne, Chair, Équipement médical, médical&#10;&#10;Description générée automatiquement">
            <a:extLst>
              <a:ext uri="{FF2B5EF4-FFF2-40B4-BE49-F238E27FC236}">
                <a16:creationId xmlns:a16="http://schemas.microsoft.com/office/drawing/2014/main" id="{02B10585-3014-F049-27BE-E6AF8EF73A01}"/>
              </a:ext>
            </a:extLst>
          </p:cNvPr>
          <p:cNvPicPr>
            <a:picLocks noChangeAspect="1"/>
          </p:cNvPicPr>
          <p:nvPr/>
        </p:nvPicPr>
        <p:blipFill>
          <a:blip r:embed="rId3">
            <a:extLst>
              <a:ext uri="{28A0092B-C50C-407E-A947-70E740481C1C}">
                <a14:useLocalDpi xmlns:a14="http://schemas.microsoft.com/office/drawing/2010/main" val="0"/>
              </a:ext>
            </a:extLst>
          </a:blip>
          <a:srcRect b="15604"/>
          <a:stretch/>
        </p:blipFill>
        <p:spPr>
          <a:xfrm>
            <a:off x="6094476" y="10"/>
            <a:ext cx="6094477" cy="6857990"/>
          </a:xfrm>
          <a:prstGeom prst="rect">
            <a:avLst/>
          </a:prstGeom>
        </p:spPr>
      </p:pic>
      <p:sp>
        <p:nvSpPr>
          <p:cNvPr id="34" name="Rectangle 33">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D66EFE18-51E1-1C36-5762-726079087560}"/>
              </a:ext>
            </a:extLst>
          </p:cNvPr>
          <p:cNvSpPr>
            <a:spLocks noGrp="1"/>
          </p:cNvSpPr>
          <p:nvPr>
            <p:ph type="title"/>
          </p:nvPr>
        </p:nvSpPr>
        <p:spPr>
          <a:xfrm>
            <a:off x="404553" y="3091928"/>
            <a:ext cx="9079991" cy="2387600"/>
          </a:xfrm>
        </p:spPr>
        <p:txBody>
          <a:bodyPr vert="horz" lIns="91440" tIns="45720" rIns="91440" bIns="45720" rtlCol="0" anchor="b">
            <a:normAutofit/>
          </a:bodyPr>
          <a:lstStyle/>
          <a:p>
            <a:r>
              <a:rPr lang="en-US" sz="7200" kern="1200">
                <a:solidFill>
                  <a:schemeClr val="bg1"/>
                </a:solidFill>
                <a:latin typeface="+mj-lt"/>
                <a:ea typeface="+mj-ea"/>
                <a:cs typeface="+mj-cs"/>
              </a:rPr>
              <a:t>Lotus Petal Flap</a:t>
            </a:r>
          </a:p>
        </p:txBody>
      </p:sp>
      <p:sp>
        <p:nvSpPr>
          <p:cNvPr id="36" name="Rectangle: Rounded Corners 3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222554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 9" descr="Une image contenant chambre d’hôpital, Chair, personne, médical&#10;&#10;Description générée automatiquement"/>
          <p:cNvPicPr>
            <a:picLocks noChangeAspect="1"/>
          </p:cNvPicPr>
          <p:nvPr/>
        </p:nvPicPr>
        <p:blipFill>
          <a:blip r:embed="rId3" cstate="print">
            <a:extLst>
              <a:ext uri="{28A0092B-C50C-407E-A947-70E740481C1C}">
                <a14:useLocalDpi xmlns:a14="http://schemas.microsoft.com/office/drawing/2010/main" val="0"/>
              </a:ext>
            </a:extLst>
          </a:blip>
          <a:srcRect l="16418"/>
          <a:stretch/>
        </p:blipFill>
        <p:spPr>
          <a:xfrm>
            <a:off x="-6" y="10"/>
            <a:ext cx="7642746" cy="6857990"/>
          </a:xfrm>
          <a:prstGeom prst="rect">
            <a:avLst/>
          </a:prstGeom>
        </p:spPr>
      </p:pic>
      <p:sp>
        <p:nvSpPr>
          <p:cNvPr id="32" name="Rectangle 3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p:cNvSpPr>
            <a:spLocks noGrp="1"/>
          </p:cNvSpPr>
          <p:nvPr>
            <p:ph type="title"/>
          </p:nvPr>
        </p:nvSpPr>
        <p:spPr>
          <a:xfrm>
            <a:off x="841248" y="4152624"/>
            <a:ext cx="2112264" cy="1920240"/>
          </a:xfrm>
        </p:spPr>
        <p:txBody>
          <a:bodyPr vert="horz" lIns="91440" tIns="45720" rIns="91440" bIns="45720" rtlCol="0">
            <a:normAutofit/>
          </a:bodyPr>
          <a:lstStyle/>
          <a:p>
            <a:r>
              <a:rPr lang="en-US" sz="2400" kern="1200">
                <a:latin typeface="+mj-lt"/>
                <a:ea typeface="+mj-ea"/>
                <a:cs typeface="+mj-cs"/>
              </a:rPr>
              <a:t>Singapor FLAP</a:t>
            </a:r>
          </a:p>
        </p:txBody>
      </p:sp>
      <p:pic>
        <p:nvPicPr>
          <p:cNvPr id="8" name="Espace réservé du contenu 7" descr="Une image contenant personne, peau, Chair, gros plan&#10;&#10;Description générée automatiquement"/>
          <p:cNvPicPr>
            <a:picLocks noChangeAspect="1"/>
          </p:cNvPicPr>
          <p:nvPr/>
        </p:nvPicPr>
        <p:blipFill>
          <a:blip r:embed="rId4" cstate="print">
            <a:extLst>
              <a:ext uri="{28A0092B-C50C-407E-A947-70E740481C1C}">
                <a14:useLocalDpi xmlns:a14="http://schemas.microsoft.com/office/drawing/2010/main" val="0"/>
              </a:ext>
            </a:extLst>
          </a:blip>
          <a:srcRect r="1754" b="-1"/>
          <a:stretch/>
        </p:blipFill>
        <p:spPr>
          <a:xfrm>
            <a:off x="7809454" y="1"/>
            <a:ext cx="4382546" cy="3345645"/>
          </a:xfrm>
          <a:prstGeom prst="rect">
            <a:avLst/>
          </a:prstGeom>
        </p:spPr>
      </p:pic>
      <p:sp>
        <p:nvSpPr>
          <p:cNvPr id="34" name="Rectangle 3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Content Placeholder 26">
            <a:extLst>
              <a:ext uri="{FF2B5EF4-FFF2-40B4-BE49-F238E27FC236}">
                <a16:creationId xmlns:a16="http://schemas.microsoft.com/office/drawing/2014/main" id="{1A37476A-2FFB-0BCB-0B18-8ACCE44677E8}"/>
              </a:ext>
            </a:extLst>
          </p:cNvPr>
          <p:cNvSpPr>
            <a:spLocks noGrp="1"/>
          </p:cNvSpPr>
          <p:nvPr>
            <p:ph idx="1"/>
          </p:nvPr>
        </p:nvSpPr>
        <p:spPr>
          <a:xfrm>
            <a:off x="3364992" y="4151376"/>
            <a:ext cx="3319272" cy="1920240"/>
          </a:xfrm>
        </p:spPr>
        <p:txBody>
          <a:bodyPr anchor="ctr">
            <a:normAutofit/>
          </a:bodyPr>
          <a:lstStyle/>
          <a:p>
            <a:endParaRPr lang="en-US" sz="1700"/>
          </a:p>
        </p:txBody>
      </p:sp>
      <p:pic>
        <p:nvPicPr>
          <p:cNvPr id="9" name="Image 8" descr="Une image contenant personne, Chair, peau, veine&#10;&#10;Description générée automatiquement"/>
          <p:cNvPicPr>
            <a:picLocks noChangeAspect="1"/>
          </p:cNvPicPr>
          <p:nvPr/>
        </p:nvPicPr>
        <p:blipFill>
          <a:blip r:embed="rId5" cstate="print">
            <a:extLst>
              <a:ext uri="{28A0092B-C50C-407E-A947-70E740481C1C}">
                <a14:useLocalDpi xmlns:a14="http://schemas.microsoft.com/office/drawing/2010/main" val="0"/>
              </a:ext>
            </a:extLst>
          </a:blip>
          <a:srcRect r="1754" b="-1"/>
          <a:stretch/>
        </p:blipFill>
        <p:spPr>
          <a:xfrm>
            <a:off x="7809462" y="3512354"/>
            <a:ext cx="4382545" cy="3345646"/>
          </a:xfrm>
          <a:prstGeom prst="rect">
            <a:avLst/>
          </a:prstGeom>
        </p:spPr>
      </p:pic>
    </p:spTree>
    <p:extLst>
      <p:ext uri="{BB962C8B-B14F-4D97-AF65-F5344CB8AC3E}">
        <p14:creationId xmlns:p14="http://schemas.microsoft.com/office/powerpoint/2010/main" val="2188938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AA75791-ABD6-45E2-B58A-77112BD0F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367B6A8-63EE-5387-2154-0C0636123E49}"/>
              </a:ext>
            </a:extLst>
          </p:cNvPr>
          <p:cNvSpPr>
            <a:spLocks noGrp="1"/>
          </p:cNvSpPr>
          <p:nvPr>
            <p:ph type="title"/>
          </p:nvPr>
        </p:nvSpPr>
        <p:spPr>
          <a:xfrm>
            <a:off x="549277" y="469448"/>
            <a:ext cx="7202485" cy="1087890"/>
          </a:xfrm>
        </p:spPr>
        <p:txBody>
          <a:bodyPr anchor="t">
            <a:normAutofit/>
          </a:bodyPr>
          <a:lstStyle/>
          <a:p>
            <a:r>
              <a:rPr lang="fr-FR" sz="2200"/>
              <a:t>Unilateral gracilis flap </a:t>
            </a:r>
            <a:endParaRPr lang="x-none" sz="2200" dirty="0"/>
          </a:p>
        </p:txBody>
      </p:sp>
      <p:pic>
        <p:nvPicPr>
          <p:cNvPr id="21" name="Espace réservé du contenu 20" descr="Une image contenant personne, Chair, blessure, peau&#10;&#10;Description générée automatiquement">
            <a:extLst>
              <a:ext uri="{FF2B5EF4-FFF2-40B4-BE49-F238E27FC236}">
                <a16:creationId xmlns:a16="http://schemas.microsoft.com/office/drawing/2014/main" id="{1FA98E3C-448A-EEFB-B42C-AB817B7C00C2}"/>
              </a:ext>
            </a:extLst>
          </p:cNvPr>
          <p:cNvPicPr>
            <a:picLocks noChangeAspect="1"/>
          </p:cNvPicPr>
          <p:nvPr/>
        </p:nvPicPr>
        <p:blipFill>
          <a:blip r:embed="rId2" cstate="print">
            <a:extLst>
              <a:ext uri="{28A0092B-C50C-407E-A947-70E740481C1C}">
                <a14:useLocalDpi xmlns:a14="http://schemas.microsoft.com/office/drawing/2010/main" val="0"/>
              </a:ext>
            </a:extLst>
          </a:blip>
          <a:srcRect r="11260" b="-2"/>
          <a:stretch/>
        </p:blipFill>
        <p:spPr>
          <a:xfrm rot="5400000">
            <a:off x="103509" y="2898550"/>
            <a:ext cx="4172921" cy="2280713"/>
          </a:xfrm>
          <a:prstGeom prst="rect">
            <a:avLst/>
          </a:prstGeom>
          <a:effectLst>
            <a:outerShdw blurRad="508000" dist="101600" dir="5400000" algn="tl" rotWithShape="0">
              <a:prstClr val="black">
                <a:alpha val="10000"/>
              </a:prstClr>
            </a:outerShdw>
          </a:effectLst>
        </p:spPr>
      </p:pic>
      <p:sp>
        <p:nvSpPr>
          <p:cNvPr id="39" name="Content Placeholder 38">
            <a:extLst>
              <a:ext uri="{FF2B5EF4-FFF2-40B4-BE49-F238E27FC236}">
                <a16:creationId xmlns:a16="http://schemas.microsoft.com/office/drawing/2014/main" id="{CCFD5F09-9AD5-CAB8-3954-AF8FF523E977}"/>
              </a:ext>
            </a:extLst>
          </p:cNvPr>
          <p:cNvSpPr>
            <a:spLocks noGrp="1"/>
          </p:cNvSpPr>
          <p:nvPr>
            <p:ph idx="1"/>
          </p:nvPr>
        </p:nvSpPr>
        <p:spPr>
          <a:xfrm>
            <a:off x="8328816" y="2059200"/>
            <a:ext cx="3313114" cy="3783015"/>
          </a:xfrm>
        </p:spPr>
        <p:txBody>
          <a:bodyPr anchor="t">
            <a:normAutofit/>
          </a:bodyPr>
          <a:lstStyle/>
          <a:p>
            <a:endParaRPr lang="en-US" sz="2000" dirty="0">
              <a:solidFill>
                <a:schemeClr val="tx1">
                  <a:alpha val="60000"/>
                </a:schemeClr>
              </a:solidFill>
            </a:endParaRPr>
          </a:p>
        </p:txBody>
      </p:sp>
      <p:pic>
        <p:nvPicPr>
          <p:cNvPr id="27" name="Image 26" descr="Une image contenant pièce, chambre d’hôpital, Équipement médical, médical&#10;&#10;Description générée automatiquement">
            <a:extLst>
              <a:ext uri="{FF2B5EF4-FFF2-40B4-BE49-F238E27FC236}">
                <a16:creationId xmlns:a16="http://schemas.microsoft.com/office/drawing/2014/main" id="{C556918E-7E78-E947-C5C9-6AAB5060B292}"/>
              </a:ext>
            </a:extLst>
          </p:cNvPr>
          <p:cNvPicPr>
            <a:picLocks noChangeAspect="1"/>
          </p:cNvPicPr>
          <p:nvPr/>
        </p:nvPicPr>
        <p:blipFill>
          <a:blip r:embed="rId3" cstate="print">
            <a:extLst>
              <a:ext uri="{28A0092B-C50C-407E-A947-70E740481C1C}">
                <a14:useLocalDpi xmlns:a14="http://schemas.microsoft.com/office/drawing/2010/main" val="0"/>
              </a:ext>
            </a:extLst>
          </a:blip>
          <a:srcRect r="11339"/>
          <a:stretch/>
        </p:blipFill>
        <p:spPr>
          <a:xfrm rot="5400000">
            <a:off x="3870243" y="2971786"/>
            <a:ext cx="4172400" cy="2282400"/>
          </a:xfrm>
          <a:prstGeom prst="rect">
            <a:avLst/>
          </a:prstGeom>
          <a:effectLst>
            <a:outerShdw blurRad="508000" dist="101600" dir="5400000" algn="tl" rotWithShape="0">
              <a:prstClr val="black">
                <a:alpha val="10000"/>
              </a:prstClr>
            </a:outerShdw>
          </a:effectLst>
        </p:spPr>
      </p:pic>
      <p:pic>
        <p:nvPicPr>
          <p:cNvPr id="35" name="Image 34" descr="Une image contenant médical, Chair, personne, Équipement médical&#10;&#10;Description générée automatiquement">
            <a:extLst>
              <a:ext uri="{FF2B5EF4-FFF2-40B4-BE49-F238E27FC236}">
                <a16:creationId xmlns:a16="http://schemas.microsoft.com/office/drawing/2014/main" id="{B24B0831-1CE1-D056-2D11-9A1CA7E8C777}"/>
              </a:ext>
            </a:extLst>
          </p:cNvPr>
          <p:cNvPicPr>
            <a:picLocks noChangeAspect="1"/>
          </p:cNvPicPr>
          <p:nvPr/>
        </p:nvPicPr>
        <p:blipFill>
          <a:blip r:embed="rId4" cstate="print">
            <a:extLst>
              <a:ext uri="{28A0092B-C50C-407E-A947-70E740481C1C}">
                <a14:useLocalDpi xmlns:a14="http://schemas.microsoft.com/office/drawing/2010/main" val="0"/>
              </a:ext>
            </a:extLst>
          </a:blip>
          <a:srcRect r="11339"/>
          <a:stretch/>
        </p:blipFill>
        <p:spPr>
          <a:xfrm rot="5400000">
            <a:off x="7563763" y="3004200"/>
            <a:ext cx="4172400" cy="2282400"/>
          </a:xfrm>
          <a:prstGeom prst="rect">
            <a:avLst/>
          </a:prstGeom>
        </p:spPr>
      </p:pic>
    </p:spTree>
    <p:extLst>
      <p:ext uri="{BB962C8B-B14F-4D97-AF65-F5344CB8AC3E}">
        <p14:creationId xmlns:p14="http://schemas.microsoft.com/office/powerpoint/2010/main" val="1588992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9653884-08CE-4579-8A80-F00D55BF0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descr="Une image contenant médical, blessure, Équipement médical, Chair&#10;&#10;Description générée automatiquement">
            <a:extLst>
              <a:ext uri="{FF2B5EF4-FFF2-40B4-BE49-F238E27FC236}">
                <a16:creationId xmlns:a16="http://schemas.microsoft.com/office/drawing/2014/main" id="{C609D4E3-B92B-1ACD-EAD5-334F810DCFB1}"/>
              </a:ext>
            </a:extLst>
          </p:cNvPr>
          <p:cNvPicPr>
            <a:picLocks noChangeAspect="1"/>
          </p:cNvPicPr>
          <p:nvPr/>
        </p:nvPicPr>
        <p:blipFill>
          <a:blip r:embed="rId2" cstate="print">
            <a:extLst>
              <a:ext uri="{28A0092B-C50C-407E-A947-70E740481C1C}">
                <a14:useLocalDpi xmlns:a14="http://schemas.microsoft.com/office/drawing/2010/main" val="0"/>
              </a:ext>
            </a:extLst>
          </a:blip>
          <a:srcRect t="9605" r="-3" b="7205"/>
          <a:stretch/>
        </p:blipFill>
        <p:spPr>
          <a:xfrm rot="5400000">
            <a:off x="-1186468" y="1186467"/>
            <a:ext cx="6309360" cy="3936424"/>
          </a:xfrm>
          <a:prstGeom prst="rect">
            <a:avLst/>
          </a:prstGeom>
        </p:spPr>
      </p:pic>
      <p:sp useBgFill="1">
        <p:nvSpPr>
          <p:cNvPr id="18" name="Rectangle 17">
            <a:extLst>
              <a:ext uri="{FF2B5EF4-FFF2-40B4-BE49-F238E27FC236}">
                <a16:creationId xmlns:a16="http://schemas.microsoft.com/office/drawing/2014/main" id="{720D4FAC-7B9A-4A4F-8E53-071522870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3078" y="201352"/>
            <a:ext cx="7568588"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D062FCC6-204B-DB29-35FE-C2E50E00A58B}"/>
              </a:ext>
            </a:extLst>
          </p:cNvPr>
          <p:cNvSpPr>
            <a:spLocks noGrp="1"/>
          </p:cNvSpPr>
          <p:nvPr>
            <p:ph type="title"/>
          </p:nvPr>
        </p:nvSpPr>
        <p:spPr>
          <a:xfrm>
            <a:off x="4521271" y="443668"/>
            <a:ext cx="2871216" cy="1609344"/>
          </a:xfrm>
        </p:spPr>
        <p:txBody>
          <a:bodyPr>
            <a:normAutofit/>
          </a:bodyPr>
          <a:lstStyle/>
          <a:p>
            <a:r>
              <a:rPr lang="fr-FR" sz="2400"/>
              <a:t>Bilateral gracilis flap</a:t>
            </a:r>
            <a:endParaRPr lang="x-none" sz="2400" dirty="0"/>
          </a:p>
        </p:txBody>
      </p:sp>
      <p:sp>
        <p:nvSpPr>
          <p:cNvPr id="20" name="Rectangle 19">
            <a:extLst>
              <a:ext uri="{FF2B5EF4-FFF2-40B4-BE49-F238E27FC236}">
                <a16:creationId xmlns:a16="http://schemas.microsoft.com/office/drawing/2014/main" id="{EDD2A13B-608C-4BE1-AC1F-62B2DAF76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5702" y="897487"/>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77038ED-F717-467A-8D75-D8441BB92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54550" y="123919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Content Placeholder 12">
            <a:extLst>
              <a:ext uri="{FF2B5EF4-FFF2-40B4-BE49-F238E27FC236}">
                <a16:creationId xmlns:a16="http://schemas.microsoft.com/office/drawing/2014/main" id="{EB359878-2A70-9D2A-BA1D-DB1AFA9E7CFF}"/>
              </a:ext>
            </a:extLst>
          </p:cNvPr>
          <p:cNvSpPr>
            <a:spLocks noGrp="1"/>
          </p:cNvSpPr>
          <p:nvPr>
            <p:ph idx="1"/>
          </p:nvPr>
        </p:nvSpPr>
        <p:spPr>
          <a:xfrm>
            <a:off x="7791391" y="443668"/>
            <a:ext cx="3712464" cy="1609344"/>
          </a:xfrm>
        </p:spPr>
        <p:txBody>
          <a:bodyPr anchor="ctr">
            <a:normAutofit/>
          </a:bodyPr>
          <a:lstStyle/>
          <a:p>
            <a:endParaRPr lang="en-US" sz="1700" dirty="0"/>
          </a:p>
        </p:txBody>
      </p:sp>
      <p:pic>
        <p:nvPicPr>
          <p:cNvPr id="7" name="Image 6" descr="Une image contenant Chair, médical, Équipement médical, blessure&#10;&#10;Description générée automatiquement">
            <a:extLst>
              <a:ext uri="{FF2B5EF4-FFF2-40B4-BE49-F238E27FC236}">
                <a16:creationId xmlns:a16="http://schemas.microsoft.com/office/drawing/2014/main" id="{2E846A5B-673B-053D-A45B-1E611124599B}"/>
              </a:ext>
            </a:extLst>
          </p:cNvPr>
          <p:cNvPicPr>
            <a:picLocks noChangeAspect="1"/>
          </p:cNvPicPr>
          <p:nvPr/>
        </p:nvPicPr>
        <p:blipFill>
          <a:blip r:embed="rId3" cstate="print">
            <a:extLst>
              <a:ext uri="{28A0092B-C50C-407E-A947-70E740481C1C}">
                <a14:useLocalDpi xmlns:a14="http://schemas.microsoft.com/office/drawing/2010/main" val="0"/>
              </a:ext>
            </a:extLst>
          </a:blip>
          <a:srcRect r="28573" b="1"/>
          <a:stretch/>
        </p:blipFill>
        <p:spPr>
          <a:xfrm rot="5400000">
            <a:off x="4249127" y="2480009"/>
            <a:ext cx="3735926" cy="3922776"/>
          </a:xfrm>
          <a:prstGeom prst="rect">
            <a:avLst/>
          </a:prstGeom>
        </p:spPr>
      </p:pic>
      <p:pic>
        <p:nvPicPr>
          <p:cNvPr id="5" name="Espace réservé du contenu 4" descr="Une image contenant personne, intérieur, Chair, blessure&#10;&#10;Description générée automatiquement">
            <a:extLst>
              <a:ext uri="{FF2B5EF4-FFF2-40B4-BE49-F238E27FC236}">
                <a16:creationId xmlns:a16="http://schemas.microsoft.com/office/drawing/2014/main" id="{D6693C5C-578E-8A40-CB3D-F62090874EB9}"/>
              </a:ext>
            </a:extLst>
          </p:cNvPr>
          <p:cNvPicPr>
            <a:picLocks noChangeAspect="1"/>
          </p:cNvPicPr>
          <p:nvPr/>
        </p:nvPicPr>
        <p:blipFill>
          <a:blip r:embed="rId4" cstate="print">
            <a:extLst>
              <a:ext uri="{28A0092B-C50C-407E-A947-70E740481C1C}">
                <a14:useLocalDpi xmlns:a14="http://schemas.microsoft.com/office/drawing/2010/main" val="0"/>
              </a:ext>
            </a:extLst>
          </a:blip>
          <a:srcRect l="4670" r="17290" b="-4"/>
          <a:stretch/>
        </p:blipFill>
        <p:spPr>
          <a:xfrm>
            <a:off x="8290932" y="2560123"/>
            <a:ext cx="3901068" cy="3749236"/>
          </a:xfrm>
          <a:prstGeom prst="rect">
            <a:avLst/>
          </a:prstGeom>
        </p:spPr>
      </p:pic>
    </p:spTree>
    <p:extLst>
      <p:ext uri="{BB962C8B-B14F-4D97-AF65-F5344CB8AC3E}">
        <p14:creationId xmlns:p14="http://schemas.microsoft.com/office/powerpoint/2010/main" val="113938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29E4FE-3026-75D8-7A1D-1A1BAA961B88}"/>
              </a:ext>
            </a:extLst>
          </p:cNvPr>
          <p:cNvSpPr>
            <a:spLocks noGrp="1"/>
          </p:cNvSpPr>
          <p:nvPr>
            <p:ph type="title"/>
          </p:nvPr>
        </p:nvSpPr>
        <p:spPr/>
        <p:txBody>
          <a:bodyPr/>
          <a:lstStyle/>
          <a:p>
            <a:r>
              <a:rPr lang="fr-FR" dirty="0" err="1"/>
              <a:t>Daedalus</a:t>
            </a:r>
            <a:r>
              <a:rPr lang="fr-FR" dirty="0"/>
              <a:t> maze</a:t>
            </a:r>
            <a:endParaRPr lang="x-none" dirty="0"/>
          </a:p>
        </p:txBody>
      </p:sp>
      <p:pic>
        <p:nvPicPr>
          <p:cNvPr id="5" name="Espace réservé du contenu 4" descr="Une image contenant bâtiment, léger, sol, art&#10;&#10;Description générée automatiquement">
            <a:extLst>
              <a:ext uri="{FF2B5EF4-FFF2-40B4-BE49-F238E27FC236}">
                <a16:creationId xmlns:a16="http://schemas.microsoft.com/office/drawing/2014/main" id="{280F981D-B1E1-F5A5-69DD-2120328758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107385"/>
            <a:ext cx="9606951" cy="3846533"/>
          </a:xfrm>
        </p:spPr>
      </p:pic>
    </p:spTree>
    <p:extLst>
      <p:ext uri="{BB962C8B-B14F-4D97-AF65-F5344CB8AC3E}">
        <p14:creationId xmlns:p14="http://schemas.microsoft.com/office/powerpoint/2010/main" val="3004325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rcRect r="15625"/>
          <a:stretch/>
        </p:blipFill>
        <p:spPr>
          <a:xfrm rot="5400000">
            <a:off x="5544349" y="381000"/>
            <a:ext cx="6858000" cy="6096001"/>
          </a:xfrm>
          <a:prstGeom prst="rect">
            <a:avLst/>
          </a:prstGeom>
        </p:spPr>
      </p:pic>
      <p:pic>
        <p:nvPicPr>
          <p:cNvPr id="7" name="Espace réservé du contenu 6"/>
          <p:cNvPicPr>
            <a:picLocks noGrp="1" noChangeAspect="1"/>
          </p:cNvPicPr>
          <p:nvPr>
            <p:ph idx="1"/>
          </p:nvPr>
        </p:nvPicPr>
        <p:blipFill>
          <a:blip r:embed="rId3" cstate="print">
            <a:extLst>
              <a:ext uri="{28A0092B-C50C-407E-A947-70E740481C1C}">
                <a14:useLocalDpi xmlns:a14="http://schemas.microsoft.com/office/drawing/2010/main" val="0"/>
              </a:ext>
            </a:extLst>
          </a:blip>
          <a:srcRect l="154" r="15450"/>
          <a:stretch/>
        </p:blipFill>
        <p:spPr>
          <a:xfrm rot="5400000">
            <a:off x="-380238" y="381760"/>
            <a:ext cx="6858000" cy="6094477"/>
          </a:xfrm>
          <a:prstGeom prst="rect">
            <a:avLst/>
          </a:prstGeom>
        </p:spPr>
      </p:pic>
      <p:sp>
        <p:nvSpPr>
          <p:cNvPr id="15" name="Rectangle 14">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p:cNvSpPr>
            <a:spLocks noGrp="1"/>
          </p:cNvSpPr>
          <p:nvPr>
            <p:ph type="title"/>
          </p:nvPr>
        </p:nvSpPr>
        <p:spPr>
          <a:xfrm>
            <a:off x="-339783" y="-144383"/>
            <a:ext cx="9079991" cy="2387600"/>
          </a:xfrm>
        </p:spPr>
        <p:txBody>
          <a:bodyPr vert="horz" lIns="91440" tIns="45720" rIns="91440" bIns="45720" rtlCol="0" anchor="b">
            <a:normAutofit/>
          </a:bodyPr>
          <a:lstStyle/>
          <a:p>
            <a:r>
              <a:rPr lang="en-US" sz="7200" kern="1200" dirty="0">
                <a:solidFill>
                  <a:schemeClr val="bg1"/>
                </a:solidFill>
                <a:latin typeface="+mj-lt"/>
                <a:ea typeface="+mj-ea"/>
                <a:cs typeface="+mj-cs"/>
              </a:rPr>
              <a:t>VRAM FLAP</a:t>
            </a:r>
          </a:p>
        </p:txBody>
      </p:sp>
      <p:sp>
        <p:nvSpPr>
          <p:cNvPr id="17" name="Rectangle: Rounded Corners 1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Tree>
    <p:extLst>
      <p:ext uri="{BB962C8B-B14F-4D97-AF65-F5344CB8AC3E}">
        <p14:creationId xmlns:p14="http://schemas.microsoft.com/office/powerpoint/2010/main" val="1923290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B42C0D-A66A-1AA6-FE91-4D8C7DEEF23B}"/>
            </a:ext>
          </a:extLst>
        </p:cNvPr>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CAB6D7AF-734C-43E5-AE74-E8EC5D462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6B1234EC-4E88-DA53-19AC-C9AB3AD6D67D}"/>
              </a:ext>
            </a:extLst>
          </p:cNvPr>
          <p:cNvSpPr>
            <a:spLocks noGrp="1"/>
          </p:cNvSpPr>
          <p:nvPr>
            <p:ph type="title"/>
          </p:nvPr>
        </p:nvSpPr>
        <p:spPr>
          <a:xfrm>
            <a:off x="762001" y="762001"/>
            <a:ext cx="5333999" cy="1475116"/>
          </a:xfrm>
        </p:spPr>
        <p:txBody>
          <a:bodyPr vert="horz" lIns="91440" tIns="45720" rIns="91440" bIns="45720" rtlCol="0" anchor="t">
            <a:normAutofit/>
          </a:bodyPr>
          <a:lstStyle/>
          <a:p>
            <a:r>
              <a:rPr lang="en-US"/>
              <a:t>ESGO Guidlines </a:t>
            </a:r>
          </a:p>
        </p:txBody>
      </p:sp>
      <p:sp useBgFill="1">
        <p:nvSpPr>
          <p:cNvPr id="12" name="Rectangle 11">
            <a:extLst>
              <a:ext uri="{FF2B5EF4-FFF2-40B4-BE49-F238E27FC236}">
                <a16:creationId xmlns:a16="http://schemas.microsoft.com/office/drawing/2014/main" id="{36830A5B-65B2-40C0-80F8-67EFC8A6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1" y="0"/>
            <a:ext cx="5410196" cy="6862190"/>
          </a:xfrm>
          <a:prstGeom prst="rect">
            <a:avLst/>
          </a:prstGeom>
          <a:ln>
            <a:noFill/>
          </a:ln>
          <a:effectLst>
            <a:outerShdw blurRad="317500" dist="2540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75921F26-91AA-3BDE-F0F7-A0F2C63AA258}"/>
              </a:ext>
            </a:extLst>
          </p:cNvPr>
          <p:cNvPicPr>
            <a:picLocks noChangeAspect="1"/>
          </p:cNvPicPr>
          <p:nvPr/>
        </p:nvPicPr>
        <p:blipFill>
          <a:blip r:embed="rId3"/>
          <a:stretch>
            <a:fillRect/>
          </a:stretch>
        </p:blipFill>
        <p:spPr>
          <a:xfrm>
            <a:off x="493335" y="1819333"/>
            <a:ext cx="5226961" cy="1894773"/>
          </a:xfrm>
          <a:prstGeom prst="rect">
            <a:avLst/>
          </a:prstGeom>
        </p:spPr>
      </p:pic>
      <p:pic>
        <p:nvPicPr>
          <p:cNvPr id="5" name="Espace réservé du contenu 4">
            <a:extLst>
              <a:ext uri="{FF2B5EF4-FFF2-40B4-BE49-F238E27FC236}">
                <a16:creationId xmlns:a16="http://schemas.microsoft.com/office/drawing/2014/main" id="{89BBC985-EA8D-0C79-4BA3-E75B88BF366B}"/>
              </a:ext>
            </a:extLst>
          </p:cNvPr>
          <p:cNvPicPr>
            <a:picLocks noGrp="1" noChangeAspect="1"/>
          </p:cNvPicPr>
          <p:nvPr>
            <p:ph idx="1"/>
          </p:nvPr>
        </p:nvPicPr>
        <p:blipFill>
          <a:blip r:embed="rId4"/>
          <a:stretch>
            <a:fillRect/>
          </a:stretch>
        </p:blipFill>
        <p:spPr>
          <a:xfrm>
            <a:off x="6482210" y="2976306"/>
            <a:ext cx="4506632" cy="3424494"/>
          </a:xfrm>
          <a:prstGeom prst="rect">
            <a:avLst/>
          </a:prstGeom>
        </p:spPr>
      </p:pic>
      <p:sp>
        <p:nvSpPr>
          <p:cNvPr id="6" name="Rectangle 5">
            <a:extLst>
              <a:ext uri="{FF2B5EF4-FFF2-40B4-BE49-F238E27FC236}">
                <a16:creationId xmlns:a16="http://schemas.microsoft.com/office/drawing/2014/main" id="{98CAA15A-B131-3758-BAE3-EB27B9147395}"/>
              </a:ext>
            </a:extLst>
          </p:cNvPr>
          <p:cNvSpPr/>
          <p:nvPr/>
        </p:nvSpPr>
        <p:spPr>
          <a:xfrm>
            <a:off x="2243656" y="2846381"/>
            <a:ext cx="7552462" cy="23902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0000"/>
                </a:solidFill>
              </a:rPr>
              <a:t>Multidisciplinary setting is needed to optimize treatment planning</a:t>
            </a:r>
            <a:endParaRPr lang="fr-TN" sz="400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240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2F0CA-C504-375A-6E38-36CA1F38E5B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66E3C9E-DCD0-1E30-D318-7CC9793C1648}"/>
              </a:ext>
            </a:extLst>
          </p:cNvPr>
          <p:cNvSpPr>
            <a:spLocks noGrp="1"/>
          </p:cNvSpPr>
          <p:nvPr>
            <p:ph type="title"/>
          </p:nvPr>
        </p:nvSpPr>
        <p:spPr/>
        <p:txBody>
          <a:bodyPr/>
          <a:lstStyle/>
          <a:p>
            <a:r>
              <a:rPr lang="fr-FR" dirty="0" err="1"/>
              <a:t>Take</a:t>
            </a:r>
            <a:r>
              <a:rPr lang="fr-FR" dirty="0"/>
              <a:t> home message</a:t>
            </a:r>
            <a:endParaRPr lang="x-none" dirty="0"/>
          </a:p>
        </p:txBody>
      </p:sp>
      <p:sp>
        <p:nvSpPr>
          <p:cNvPr id="3" name="Espace réservé du contenu 2">
            <a:extLst>
              <a:ext uri="{FF2B5EF4-FFF2-40B4-BE49-F238E27FC236}">
                <a16:creationId xmlns:a16="http://schemas.microsoft.com/office/drawing/2014/main" id="{D3288C6F-9EDA-6DA4-F24A-5567928379C1}"/>
              </a:ext>
            </a:extLst>
          </p:cNvPr>
          <p:cNvSpPr>
            <a:spLocks noGrp="1"/>
          </p:cNvSpPr>
          <p:nvPr>
            <p:ph idx="1"/>
          </p:nvPr>
        </p:nvSpPr>
        <p:spPr/>
        <p:txBody>
          <a:bodyPr>
            <a:normAutofit/>
          </a:bodyPr>
          <a:lstStyle/>
          <a:p>
            <a:r>
              <a:rPr lang="en-US" dirty="0"/>
              <a:t>Advanced-stage patients should be evaluated in a </a:t>
            </a:r>
            <a:r>
              <a:rPr lang="en-US" dirty="0">
                <a:solidFill>
                  <a:srgbClr val="FF0000"/>
                </a:solidFill>
              </a:rPr>
              <a:t>multidisciplinary </a:t>
            </a:r>
            <a:r>
              <a:rPr lang="en-US" dirty="0"/>
              <a:t>setting to determine the optimal choice and order of treatment modalities</a:t>
            </a:r>
          </a:p>
          <a:p>
            <a:r>
              <a:rPr lang="en-US" dirty="0"/>
              <a:t>Primary chemoradiotherapy is the </a:t>
            </a:r>
            <a:r>
              <a:rPr lang="en-US" dirty="0">
                <a:solidFill>
                  <a:srgbClr val="FF0000"/>
                </a:solidFill>
              </a:rPr>
              <a:t>treatment of choice </a:t>
            </a:r>
            <a:r>
              <a:rPr lang="en-US" dirty="0"/>
              <a:t>in patients with </a:t>
            </a:r>
            <a:r>
              <a:rPr lang="en-US" dirty="0">
                <a:solidFill>
                  <a:srgbClr val="FF0000"/>
                </a:solidFill>
              </a:rPr>
              <a:t>unresectable disease </a:t>
            </a:r>
            <a:r>
              <a:rPr lang="en-US" dirty="0"/>
              <a:t>and </a:t>
            </a:r>
            <a:r>
              <a:rPr lang="en-US" dirty="0">
                <a:solidFill>
                  <a:srgbClr val="FF0000"/>
                </a:solidFill>
              </a:rPr>
              <a:t>should be considered </a:t>
            </a:r>
            <a:r>
              <a:rPr lang="en-US" dirty="0"/>
              <a:t>for </a:t>
            </a:r>
            <a:r>
              <a:rPr lang="en-US" dirty="0" err="1"/>
              <a:t>tumours</a:t>
            </a:r>
            <a:r>
              <a:rPr lang="en-US" dirty="0"/>
              <a:t> which would otherwise need </a:t>
            </a:r>
            <a:r>
              <a:rPr lang="en-US" dirty="0" err="1"/>
              <a:t>exenterative</a:t>
            </a:r>
            <a:r>
              <a:rPr lang="en-US" dirty="0"/>
              <a:t> surgery with stoma formation</a:t>
            </a:r>
          </a:p>
          <a:p>
            <a:r>
              <a:rPr lang="en-US" dirty="0"/>
              <a:t>Extensive surgery is recommended in selected cases, </a:t>
            </a:r>
            <a:r>
              <a:rPr lang="en-US" dirty="0">
                <a:solidFill>
                  <a:srgbClr val="FF0000"/>
                </a:solidFill>
              </a:rPr>
              <a:t>especially when radiotherapy is not an option</a:t>
            </a:r>
            <a:endParaRPr lang="en-US" b="0" i="0" dirty="0">
              <a:solidFill>
                <a:srgbClr val="FF0000"/>
              </a:solidFill>
              <a:effectLst/>
              <a:latin typeface="ElsevierGulliver"/>
            </a:endParaRPr>
          </a:p>
          <a:p>
            <a:endParaRPr lang="en-US" dirty="0"/>
          </a:p>
          <a:p>
            <a:endParaRPr lang="x-none" dirty="0"/>
          </a:p>
        </p:txBody>
      </p:sp>
    </p:spTree>
    <p:extLst>
      <p:ext uri="{BB962C8B-B14F-4D97-AF65-F5344CB8AC3E}">
        <p14:creationId xmlns:p14="http://schemas.microsoft.com/office/powerpoint/2010/main" val="3475654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BF501A-BF5B-2AE9-6E66-EFF36E00B39B}"/>
              </a:ext>
            </a:extLst>
          </p:cNvPr>
          <p:cNvSpPr>
            <a:spLocks noGrp="1"/>
          </p:cNvSpPr>
          <p:nvPr>
            <p:ph type="title"/>
          </p:nvPr>
        </p:nvSpPr>
        <p:spPr/>
        <p:txBody>
          <a:bodyPr/>
          <a:lstStyle/>
          <a:p>
            <a:r>
              <a:rPr lang="en-US" dirty="0"/>
              <a:t>Ariadne's</a:t>
            </a:r>
            <a:r>
              <a:rPr lang="en-US" b="1" i="0" dirty="0">
                <a:solidFill>
                  <a:srgbClr val="5F6368"/>
                </a:solidFill>
                <a:effectLst/>
                <a:latin typeface="Arial" panose="020B0604020202020204" pitchFamily="34" charset="0"/>
              </a:rPr>
              <a:t> </a:t>
            </a:r>
            <a:r>
              <a:rPr lang="en-US" dirty="0"/>
              <a:t>thread</a:t>
            </a:r>
            <a:endParaRPr lang="x-none" dirty="0"/>
          </a:p>
        </p:txBody>
      </p:sp>
      <p:pic>
        <p:nvPicPr>
          <p:cNvPr id="5" name="Espace réservé du contenu 4" descr="Une image contenant texte, dessin, croquis, art&#10;&#10;Description générée automatiquement">
            <a:extLst>
              <a:ext uri="{FF2B5EF4-FFF2-40B4-BE49-F238E27FC236}">
                <a16:creationId xmlns:a16="http://schemas.microsoft.com/office/drawing/2014/main" id="{A86FB7A6-D873-59CE-E8EB-606E75FB61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57951"/>
            <a:ext cx="10060858" cy="4245531"/>
          </a:xfrm>
        </p:spPr>
      </p:pic>
    </p:spTree>
    <p:extLst>
      <p:ext uri="{BB962C8B-B14F-4D97-AF65-F5344CB8AC3E}">
        <p14:creationId xmlns:p14="http://schemas.microsoft.com/office/powerpoint/2010/main" val="4175917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834F22-E0F4-6AC8-9C73-882552161173}"/>
              </a:ext>
            </a:extLst>
          </p:cNvPr>
          <p:cNvSpPr>
            <a:spLocks noGrp="1"/>
          </p:cNvSpPr>
          <p:nvPr>
            <p:ph type="title"/>
          </p:nvPr>
        </p:nvSpPr>
        <p:spPr/>
        <p:txBody>
          <a:bodyPr/>
          <a:lstStyle/>
          <a:p>
            <a:r>
              <a:rPr lang="fr-FR" dirty="0" err="1"/>
              <a:t>Litmaps</a:t>
            </a:r>
            <a:endParaRPr lang="x-none" dirty="0"/>
          </a:p>
        </p:txBody>
      </p:sp>
      <p:sp>
        <p:nvSpPr>
          <p:cNvPr id="3" name="Espace réservé du contenu 2">
            <a:extLst>
              <a:ext uri="{FF2B5EF4-FFF2-40B4-BE49-F238E27FC236}">
                <a16:creationId xmlns:a16="http://schemas.microsoft.com/office/drawing/2014/main" id="{EF5E14F1-EC57-F81E-8A8C-1D9238FFAF7D}"/>
              </a:ext>
            </a:extLst>
          </p:cNvPr>
          <p:cNvSpPr>
            <a:spLocks noGrp="1"/>
          </p:cNvSpPr>
          <p:nvPr>
            <p:ph idx="1"/>
          </p:nvPr>
        </p:nvSpPr>
        <p:spPr/>
        <p:txBody>
          <a:bodyPr/>
          <a:lstStyle/>
          <a:p>
            <a:endParaRPr lang="x-none"/>
          </a:p>
        </p:txBody>
      </p:sp>
      <p:pic>
        <p:nvPicPr>
          <p:cNvPr id="5" name="Image 4">
            <a:extLst>
              <a:ext uri="{FF2B5EF4-FFF2-40B4-BE49-F238E27FC236}">
                <a16:creationId xmlns:a16="http://schemas.microsoft.com/office/drawing/2014/main" id="{D25C3E33-DDBB-E347-9917-BA8753347EBC}"/>
              </a:ext>
            </a:extLst>
          </p:cNvPr>
          <p:cNvPicPr>
            <a:picLocks noChangeAspect="1"/>
          </p:cNvPicPr>
          <p:nvPr/>
        </p:nvPicPr>
        <p:blipFill>
          <a:blip r:embed="rId3"/>
          <a:stretch>
            <a:fillRect/>
          </a:stretch>
        </p:blipFill>
        <p:spPr>
          <a:xfrm>
            <a:off x="2271251" y="1825625"/>
            <a:ext cx="7237358" cy="4351338"/>
          </a:xfrm>
          <a:prstGeom prst="rect">
            <a:avLst/>
          </a:prstGeom>
        </p:spPr>
      </p:pic>
    </p:spTree>
    <p:extLst>
      <p:ext uri="{BB962C8B-B14F-4D97-AF65-F5344CB8AC3E}">
        <p14:creationId xmlns:p14="http://schemas.microsoft.com/office/powerpoint/2010/main" val="114516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C1D914-C048-F6D4-6C9D-279F67A2D75E}"/>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838CE570-2319-A764-4D36-E5359BDF5F74}"/>
              </a:ext>
            </a:extLst>
          </p:cNvPr>
          <p:cNvSpPr>
            <a:spLocks noGrp="1"/>
          </p:cNvSpPr>
          <p:nvPr>
            <p:ph idx="1"/>
          </p:nvPr>
        </p:nvSpPr>
        <p:spPr/>
        <p:txBody>
          <a:bodyPr/>
          <a:lstStyle/>
          <a:p>
            <a:endParaRPr lang="x-none"/>
          </a:p>
        </p:txBody>
      </p:sp>
      <p:pic>
        <p:nvPicPr>
          <p:cNvPr id="5" name="Image 4">
            <a:extLst>
              <a:ext uri="{FF2B5EF4-FFF2-40B4-BE49-F238E27FC236}">
                <a16:creationId xmlns:a16="http://schemas.microsoft.com/office/drawing/2014/main" id="{42CBA75A-FD45-67D8-B9C2-EDE2D186CDA9}"/>
              </a:ext>
            </a:extLst>
          </p:cNvPr>
          <p:cNvPicPr>
            <a:picLocks noChangeAspect="1"/>
          </p:cNvPicPr>
          <p:nvPr/>
        </p:nvPicPr>
        <p:blipFill>
          <a:blip r:embed="rId3"/>
          <a:stretch>
            <a:fillRect/>
          </a:stretch>
        </p:blipFill>
        <p:spPr>
          <a:xfrm>
            <a:off x="3628104" y="3646088"/>
            <a:ext cx="7403689" cy="2013695"/>
          </a:xfrm>
          <a:prstGeom prst="rect">
            <a:avLst/>
          </a:prstGeom>
        </p:spPr>
      </p:pic>
      <p:pic>
        <p:nvPicPr>
          <p:cNvPr id="7" name="Image 6">
            <a:extLst>
              <a:ext uri="{FF2B5EF4-FFF2-40B4-BE49-F238E27FC236}">
                <a16:creationId xmlns:a16="http://schemas.microsoft.com/office/drawing/2014/main" id="{02381E5F-1CAD-3056-8200-4FDA1201FA96}"/>
              </a:ext>
            </a:extLst>
          </p:cNvPr>
          <p:cNvPicPr>
            <a:picLocks noChangeAspect="1"/>
          </p:cNvPicPr>
          <p:nvPr/>
        </p:nvPicPr>
        <p:blipFill>
          <a:blip r:embed="rId4"/>
          <a:stretch>
            <a:fillRect/>
          </a:stretch>
        </p:blipFill>
        <p:spPr>
          <a:xfrm>
            <a:off x="612190" y="623483"/>
            <a:ext cx="6897063" cy="2505425"/>
          </a:xfrm>
          <a:prstGeom prst="rect">
            <a:avLst/>
          </a:prstGeom>
        </p:spPr>
      </p:pic>
      <p:cxnSp>
        <p:nvCxnSpPr>
          <p:cNvPr id="6" name="Connecteur droit 5"/>
          <p:cNvCxnSpPr/>
          <p:nvPr/>
        </p:nvCxnSpPr>
        <p:spPr>
          <a:xfrm>
            <a:off x="6452558" y="5089585"/>
            <a:ext cx="339018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326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58450-A71A-5A88-A829-7476CDD7D247}"/>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0E6A4C52-571C-AD2D-ACFF-2C0C39027268}"/>
              </a:ext>
            </a:extLst>
          </p:cNvPr>
          <p:cNvSpPr>
            <a:spLocks noGrp="1"/>
          </p:cNvSpPr>
          <p:nvPr>
            <p:ph idx="1"/>
          </p:nvPr>
        </p:nvSpPr>
        <p:spPr>
          <a:xfrm>
            <a:off x="838200" y="3533655"/>
            <a:ext cx="10515600" cy="650156"/>
          </a:xfrm>
        </p:spPr>
        <p:txBody>
          <a:bodyPr>
            <a:normAutofit/>
          </a:bodyPr>
          <a:lstStyle/>
          <a:p>
            <a:pPr algn="ctr"/>
            <a:r>
              <a:rPr lang="fr-FR" sz="4000" b="1" dirty="0"/>
              <a:t>Is Ultraradical </a:t>
            </a:r>
            <a:r>
              <a:rPr lang="fr-FR" sz="4000" b="1" dirty="0" err="1"/>
              <a:t>surgery</a:t>
            </a:r>
            <a:r>
              <a:rPr lang="fr-FR" sz="4000" b="1" dirty="0"/>
              <a:t> an option?</a:t>
            </a:r>
            <a:endParaRPr lang="x-none" sz="4000" b="1" dirty="0"/>
          </a:p>
        </p:txBody>
      </p:sp>
    </p:spTree>
    <p:extLst>
      <p:ext uri="{BB962C8B-B14F-4D97-AF65-F5344CB8AC3E}">
        <p14:creationId xmlns:p14="http://schemas.microsoft.com/office/powerpoint/2010/main" val="253251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9726E8-A73F-2045-C4AD-3C7DA865C16F}"/>
              </a:ext>
            </a:extLst>
          </p:cNvPr>
          <p:cNvSpPr>
            <a:spLocks noGrp="1"/>
          </p:cNvSpPr>
          <p:nvPr>
            <p:ph type="title"/>
          </p:nvPr>
        </p:nvSpPr>
        <p:spPr/>
        <p:txBody>
          <a:bodyPr/>
          <a:lstStyle/>
          <a:p>
            <a:endParaRPr lang="x-none"/>
          </a:p>
        </p:txBody>
      </p:sp>
      <p:pic>
        <p:nvPicPr>
          <p:cNvPr id="9" name="Espace réservé du contenu 8">
            <a:extLst>
              <a:ext uri="{FF2B5EF4-FFF2-40B4-BE49-F238E27FC236}">
                <a16:creationId xmlns:a16="http://schemas.microsoft.com/office/drawing/2014/main" id="{C8819F60-349E-FEF4-95CA-A61D3FD7F1A9}"/>
              </a:ext>
            </a:extLst>
          </p:cNvPr>
          <p:cNvPicPr>
            <a:picLocks noGrp="1" noChangeAspect="1"/>
          </p:cNvPicPr>
          <p:nvPr>
            <p:ph idx="1"/>
          </p:nvPr>
        </p:nvPicPr>
        <p:blipFill>
          <a:blip r:embed="rId3"/>
          <a:stretch>
            <a:fillRect/>
          </a:stretch>
        </p:blipFill>
        <p:spPr>
          <a:xfrm>
            <a:off x="665898" y="1967635"/>
            <a:ext cx="3338526" cy="4351338"/>
          </a:xfrm>
        </p:spPr>
      </p:pic>
      <p:pic>
        <p:nvPicPr>
          <p:cNvPr id="5" name="Image 4">
            <a:extLst>
              <a:ext uri="{FF2B5EF4-FFF2-40B4-BE49-F238E27FC236}">
                <a16:creationId xmlns:a16="http://schemas.microsoft.com/office/drawing/2014/main" id="{9F94D0FD-9763-A4BA-A43A-9556FA8D59E4}"/>
              </a:ext>
            </a:extLst>
          </p:cNvPr>
          <p:cNvPicPr>
            <a:picLocks noChangeAspect="1"/>
          </p:cNvPicPr>
          <p:nvPr/>
        </p:nvPicPr>
        <p:blipFill>
          <a:blip r:embed="rId4"/>
          <a:stretch>
            <a:fillRect/>
          </a:stretch>
        </p:blipFill>
        <p:spPr>
          <a:xfrm>
            <a:off x="281825" y="365125"/>
            <a:ext cx="5611008" cy="1629002"/>
          </a:xfrm>
          <a:prstGeom prst="rect">
            <a:avLst/>
          </a:prstGeom>
        </p:spPr>
      </p:pic>
      <p:pic>
        <p:nvPicPr>
          <p:cNvPr id="7" name="Image 6">
            <a:extLst>
              <a:ext uri="{FF2B5EF4-FFF2-40B4-BE49-F238E27FC236}">
                <a16:creationId xmlns:a16="http://schemas.microsoft.com/office/drawing/2014/main" id="{1C2060D7-C576-2D83-C8A0-7ACDBB3EB74B}"/>
              </a:ext>
            </a:extLst>
          </p:cNvPr>
          <p:cNvPicPr>
            <a:picLocks noChangeAspect="1"/>
          </p:cNvPicPr>
          <p:nvPr/>
        </p:nvPicPr>
        <p:blipFill>
          <a:blip r:embed="rId5"/>
          <a:stretch>
            <a:fillRect/>
          </a:stretch>
        </p:blipFill>
        <p:spPr>
          <a:xfrm>
            <a:off x="7441433" y="2108335"/>
            <a:ext cx="3238952" cy="4210638"/>
          </a:xfrm>
          <a:prstGeom prst="rect">
            <a:avLst/>
          </a:prstGeom>
        </p:spPr>
      </p:pic>
      <p:sp>
        <p:nvSpPr>
          <p:cNvPr id="10" name="ZoneTexte 9">
            <a:extLst>
              <a:ext uri="{FF2B5EF4-FFF2-40B4-BE49-F238E27FC236}">
                <a16:creationId xmlns:a16="http://schemas.microsoft.com/office/drawing/2014/main" id="{43BBEBEA-22C5-567C-18C7-5D02895225C1}"/>
              </a:ext>
            </a:extLst>
          </p:cNvPr>
          <p:cNvSpPr txBox="1"/>
          <p:nvPr/>
        </p:nvSpPr>
        <p:spPr>
          <a:xfrm>
            <a:off x="2800328" y="2693033"/>
            <a:ext cx="1588169" cy="1200329"/>
          </a:xfrm>
          <a:prstGeom prst="rect">
            <a:avLst/>
          </a:prstGeom>
          <a:noFill/>
        </p:spPr>
        <p:txBody>
          <a:bodyPr wrap="square" rtlCol="0">
            <a:spAutoFit/>
          </a:bodyPr>
          <a:lstStyle/>
          <a:p>
            <a:r>
              <a:rPr lang="en-US" b="1" dirty="0">
                <a:solidFill>
                  <a:srgbClr val="FF0000"/>
                </a:solidFill>
              </a:rPr>
              <a:t>The </a:t>
            </a:r>
            <a:r>
              <a:rPr lang="en-US" b="1" dirty="0" err="1">
                <a:solidFill>
                  <a:srgbClr val="FF0000"/>
                </a:solidFill>
              </a:rPr>
              <a:t>cumu</a:t>
            </a:r>
            <a:r>
              <a:rPr lang="en-US" b="1" dirty="0">
                <a:solidFill>
                  <a:srgbClr val="FF0000"/>
                </a:solidFill>
              </a:rPr>
              <a:t>- lative 5-year survival was 60%. </a:t>
            </a:r>
            <a:endParaRPr lang="x-none" b="1" dirty="0">
              <a:solidFill>
                <a:srgbClr val="FF0000"/>
              </a:solidFill>
            </a:endParaRPr>
          </a:p>
        </p:txBody>
      </p:sp>
    </p:spTree>
    <p:extLst>
      <p:ext uri="{BB962C8B-B14F-4D97-AF65-F5344CB8AC3E}">
        <p14:creationId xmlns:p14="http://schemas.microsoft.com/office/powerpoint/2010/main" val="391057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5DFDC-262B-4A29-1582-184AD189CB32}"/>
              </a:ext>
            </a:extLst>
          </p:cNvPr>
          <p:cNvSpPr>
            <a:spLocks noGrp="1"/>
          </p:cNvSpPr>
          <p:nvPr>
            <p:ph type="title"/>
          </p:nvPr>
        </p:nvSpPr>
        <p:spPr/>
        <p:txBody>
          <a:bodyPr/>
          <a:lstStyle/>
          <a:p>
            <a:endParaRPr lang="x-none"/>
          </a:p>
        </p:txBody>
      </p:sp>
      <p:sp>
        <p:nvSpPr>
          <p:cNvPr id="3" name="Espace réservé du contenu 2">
            <a:extLst>
              <a:ext uri="{FF2B5EF4-FFF2-40B4-BE49-F238E27FC236}">
                <a16:creationId xmlns:a16="http://schemas.microsoft.com/office/drawing/2014/main" id="{547EE24D-E8E2-ACAF-8815-16E74F54A1DB}"/>
              </a:ext>
            </a:extLst>
          </p:cNvPr>
          <p:cNvSpPr>
            <a:spLocks noGrp="1"/>
          </p:cNvSpPr>
          <p:nvPr>
            <p:ph idx="1"/>
          </p:nvPr>
        </p:nvSpPr>
        <p:spPr/>
        <p:txBody>
          <a:bodyPr/>
          <a:lstStyle/>
          <a:p>
            <a:endParaRPr lang="x-none"/>
          </a:p>
        </p:txBody>
      </p:sp>
      <p:pic>
        <p:nvPicPr>
          <p:cNvPr id="5" name="Image 4">
            <a:extLst>
              <a:ext uri="{FF2B5EF4-FFF2-40B4-BE49-F238E27FC236}">
                <a16:creationId xmlns:a16="http://schemas.microsoft.com/office/drawing/2014/main" id="{9082AC93-CA6D-1D30-EE54-F5EED00A6487}"/>
              </a:ext>
            </a:extLst>
          </p:cNvPr>
          <p:cNvPicPr>
            <a:picLocks noChangeAspect="1"/>
          </p:cNvPicPr>
          <p:nvPr/>
        </p:nvPicPr>
        <p:blipFill>
          <a:blip r:embed="rId3"/>
          <a:stretch>
            <a:fillRect/>
          </a:stretch>
        </p:blipFill>
        <p:spPr>
          <a:xfrm>
            <a:off x="0" y="0"/>
            <a:ext cx="4382112" cy="2591162"/>
          </a:xfrm>
          <a:prstGeom prst="rect">
            <a:avLst/>
          </a:prstGeom>
        </p:spPr>
      </p:pic>
      <p:pic>
        <p:nvPicPr>
          <p:cNvPr id="7" name="Image 6">
            <a:extLst>
              <a:ext uri="{FF2B5EF4-FFF2-40B4-BE49-F238E27FC236}">
                <a16:creationId xmlns:a16="http://schemas.microsoft.com/office/drawing/2014/main" id="{3C22A5DE-113E-C896-0F64-47DD59EE421F}"/>
              </a:ext>
            </a:extLst>
          </p:cNvPr>
          <p:cNvPicPr>
            <a:picLocks noChangeAspect="1"/>
          </p:cNvPicPr>
          <p:nvPr/>
        </p:nvPicPr>
        <p:blipFill>
          <a:blip r:embed="rId4"/>
          <a:stretch>
            <a:fillRect/>
          </a:stretch>
        </p:blipFill>
        <p:spPr>
          <a:xfrm>
            <a:off x="2021305" y="2549844"/>
            <a:ext cx="8454190" cy="3972283"/>
          </a:xfrm>
          <a:prstGeom prst="rect">
            <a:avLst/>
          </a:prstGeom>
        </p:spPr>
      </p:pic>
    </p:spTree>
    <p:extLst>
      <p:ext uri="{BB962C8B-B14F-4D97-AF65-F5344CB8AC3E}">
        <p14:creationId xmlns:p14="http://schemas.microsoft.com/office/powerpoint/2010/main" val="130925858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6449</TotalTime>
  <Words>1639</Words>
  <Application>Microsoft Office PowerPoint</Application>
  <PresentationFormat>Grand écran</PresentationFormat>
  <Paragraphs>101</Paragraphs>
  <Slides>32</Slides>
  <Notes>17</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32</vt:i4>
      </vt:variant>
    </vt:vector>
  </HeadingPairs>
  <TitlesOfParts>
    <vt:vector size="42" baseType="lpstr">
      <vt:lpstr>__fkGroteskNeue_598ab8</vt:lpstr>
      <vt:lpstr>Aptos</vt:lpstr>
      <vt:lpstr>Arial</vt:lpstr>
      <vt:lpstr>Avenir Next LT Pro</vt:lpstr>
      <vt:lpstr>Calibri</vt:lpstr>
      <vt:lpstr>Calibri Light</vt:lpstr>
      <vt:lpstr>ElsevierGulliver</vt:lpstr>
      <vt:lpstr>var(--font-fk-grotesk)</vt:lpstr>
      <vt:lpstr>Wingdings</vt:lpstr>
      <vt:lpstr>Thème Office</vt:lpstr>
      <vt:lpstr>Managment of advanced vulvar cancer: Primary surgical managment</vt:lpstr>
      <vt:lpstr>Definition</vt:lpstr>
      <vt:lpstr>Daedalus maze</vt:lpstr>
      <vt:lpstr>Ariadne's thread</vt:lpstr>
      <vt:lpstr>Litmaps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Conclusions</vt:lpstr>
      <vt:lpstr>Présentation PowerPoint</vt:lpstr>
      <vt:lpstr>Présentation PowerPoint</vt:lpstr>
      <vt:lpstr>Patient’s selection</vt:lpstr>
      <vt:lpstr>Présentation PowerPoint</vt:lpstr>
      <vt:lpstr> </vt:lpstr>
      <vt:lpstr>Unavailibility of radiation</vt:lpstr>
      <vt:lpstr>Présentation PowerPoint</vt:lpstr>
      <vt:lpstr>Lotus Petal Flap</vt:lpstr>
      <vt:lpstr>Singapor FLAP</vt:lpstr>
      <vt:lpstr>Unilateral gracilis flap </vt:lpstr>
      <vt:lpstr>Bilateral gracilis flap</vt:lpstr>
      <vt:lpstr>VRAM FLAP</vt:lpstr>
      <vt:lpstr>ESGO Guidlines </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Managment of advanced vulvar cancer: Primary surgical managment</dc:title>
  <dc:creator>zeineeb.khrifech@gmail.com</dc:creator>
  <cp:lastModifiedBy>Olfa Jaidane</cp:lastModifiedBy>
  <cp:revision>45</cp:revision>
  <dcterms:created xsi:type="dcterms:W3CDTF">2024-08-25T20:45:55Z</dcterms:created>
  <dcterms:modified xsi:type="dcterms:W3CDTF">2024-11-28T12:42:55Z</dcterms:modified>
</cp:coreProperties>
</file>