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2" name="Shape 152"/>
          <p:cNvSpPr/>
          <p:nvPr>
            <p:ph type="sldImg"/>
          </p:nvPr>
        </p:nvSpPr>
        <p:spPr>
          <a:xfrm>
            <a:off x="1143000" y="685800"/>
            <a:ext cx="4572000" cy="3429000"/>
          </a:xfrm>
          <a:prstGeom prst="rect">
            <a:avLst/>
          </a:prstGeom>
        </p:spPr>
        <p:txBody>
          <a:bodyPr/>
          <a:lstStyle/>
          <a:p>
            <a:pPr/>
          </a:p>
        </p:txBody>
      </p:sp>
      <p:sp>
        <p:nvSpPr>
          <p:cNvPr id="153" name="Shape 15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p:spTree>
      <p:nvGrpSpPr>
        <p:cNvPr id="1" name=""/>
        <p:cNvGrpSpPr/>
        <p:nvPr/>
      </p:nvGrpSpPr>
      <p:grpSpPr>
        <a:xfrm>
          <a:off x="0" y="0"/>
          <a:ext cx="0" cy="0"/>
          <a:chOff x="0" y="0"/>
          <a:chExt cx="0" cy="0"/>
        </a:xfrm>
      </p:grpSpPr>
      <p:sp>
        <p:nvSpPr>
          <p:cNvPr id="11" name="Texte du titre"/>
          <p:cNvSpPr txBox="1"/>
          <p:nvPr>
            <p:ph type="title"/>
          </p:nvPr>
        </p:nvSpPr>
        <p:spPr>
          <a:xfrm>
            <a:off x="1778000" y="2298700"/>
            <a:ext cx="20828000" cy="4648200"/>
          </a:xfrm>
          <a:prstGeom prst="rect">
            <a:avLst/>
          </a:prstGeom>
        </p:spPr>
        <p:txBody>
          <a:bodyPr anchor="b"/>
          <a:lstStyle/>
          <a:p>
            <a:pPr/>
            <a:r>
              <a:t>Texte du titre</a:t>
            </a:r>
          </a:p>
        </p:txBody>
      </p:sp>
      <p:sp>
        <p:nvSpPr>
          <p:cNvPr id="12" name="Texte niveau 1…"/>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93" name="-Gilles Allain"/>
          <p:cNvSpPr txBox="1"/>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-Gilles Allain</a:t>
            </a:r>
          </a:p>
        </p:txBody>
      </p:sp>
      <p:sp>
        <p:nvSpPr>
          <p:cNvPr id="94" name="« Saisissez une citation ici. »"/>
          <p:cNvSpPr txBox="1"/>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 Saisissez une citation ici. » </a:t>
            </a:r>
          </a:p>
        </p:txBody>
      </p:sp>
      <p:sp>
        <p:nvSpPr>
          <p:cNvPr id="9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Vue d’une plage et de la mer depuis une dune de sable avec de l’herbe"/>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0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117" name="Texte du titre"/>
          <p:cNvSpPr txBox="1"/>
          <p:nvPr>
            <p:ph type="title"/>
          </p:nvPr>
        </p:nvSpPr>
        <p:spPr>
          <a:xfrm>
            <a:off x="4387453" y="625078"/>
            <a:ext cx="15609094" cy="3036094"/>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r>
              <a:t>Texte du titre</a:t>
            </a:r>
          </a:p>
        </p:txBody>
      </p:sp>
      <p:sp>
        <p:nvSpPr>
          <p:cNvPr id="118" name="Texte niveau 1…"/>
          <p:cNvSpPr txBox="1"/>
          <p:nvPr>
            <p:ph type="body" idx="1"/>
          </p:nvPr>
        </p:nvSpPr>
        <p:spPr>
          <a:xfrm>
            <a:off x="4387453" y="3661171"/>
            <a:ext cx="15609094" cy="8840392"/>
          </a:xfrm>
          <a:prstGeom prst="rect">
            <a:avLst/>
          </a:prstGeom>
        </p:spPr>
        <p:txBody>
          <a:bodyPr lIns="71437" tIns="71437" rIns="71437" bIns="71437"/>
          <a:lstStyle>
            <a:lvl1pPr marL="617361" indent="-617361" defTabSz="821531">
              <a:buSzPct val="75000"/>
              <a:defRPr sz="5000">
                <a:latin typeface="Helvetica Light"/>
                <a:ea typeface="Helvetica Light"/>
                <a:cs typeface="Helvetica Light"/>
                <a:sym typeface="Helvetica Light"/>
              </a:defRPr>
            </a:lvl1pPr>
            <a:lvl2pPr marL="1061861" indent="-617361" defTabSz="821531">
              <a:buSzPct val="75000"/>
              <a:defRPr sz="5000">
                <a:latin typeface="Helvetica Light"/>
                <a:ea typeface="Helvetica Light"/>
                <a:cs typeface="Helvetica Light"/>
                <a:sym typeface="Helvetica Light"/>
              </a:defRPr>
            </a:lvl2pPr>
            <a:lvl3pPr marL="1506361" indent="-617361" defTabSz="821531">
              <a:buSzPct val="75000"/>
              <a:defRPr sz="5000">
                <a:latin typeface="Helvetica Light"/>
                <a:ea typeface="Helvetica Light"/>
                <a:cs typeface="Helvetica Light"/>
                <a:sym typeface="Helvetica Light"/>
              </a:defRPr>
            </a:lvl3pPr>
            <a:lvl4pPr marL="1950861" indent="-617361" defTabSz="821531">
              <a:buSzPct val="75000"/>
              <a:defRPr sz="5000">
                <a:latin typeface="Helvetica Light"/>
                <a:ea typeface="Helvetica Light"/>
                <a:cs typeface="Helvetica Light"/>
                <a:sym typeface="Helvetica Light"/>
              </a:defRPr>
            </a:lvl4pPr>
            <a:lvl5pPr marL="2395361" indent="-617361" defTabSz="821531">
              <a:buSzPct val="75000"/>
              <a:defRPr sz="5000">
                <a:latin typeface="Helvetica Light"/>
                <a:ea typeface="Helvetica Light"/>
                <a:cs typeface="Helvetica Light"/>
                <a:sym typeface="Helvetica Light"/>
              </a:defRPr>
            </a:lvl5pPr>
          </a:lstStyle>
          <a:p>
            <a:pPr/>
            <a:r>
              <a:t>Texte niveau 1</a:t>
            </a:r>
          </a:p>
          <a:p>
            <a:pPr lvl="1"/>
            <a:r>
              <a:t>Texte niveau 2</a:t>
            </a:r>
          </a:p>
          <a:p>
            <a:pPr lvl="2"/>
            <a:r>
              <a:t>Texte niveau 3</a:t>
            </a:r>
          </a:p>
          <a:p>
            <a:pPr lvl="3"/>
            <a:r>
              <a:t>Texte niveau 4</a:t>
            </a:r>
          </a:p>
          <a:p>
            <a:pPr lvl="4"/>
            <a:r>
              <a:t>Texte niveau 5</a:t>
            </a:r>
          </a:p>
        </p:txBody>
      </p:sp>
      <p:sp>
        <p:nvSpPr>
          <p:cNvPr id="119" name="Numéro de diapositive"/>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126" name="Texte du titre"/>
          <p:cNvSpPr txBox="1"/>
          <p:nvPr>
            <p:ph type="title"/>
          </p:nvPr>
        </p:nvSpPr>
        <p:spPr>
          <a:xfrm>
            <a:off x="4387453" y="357187"/>
            <a:ext cx="15609094" cy="3036095"/>
          </a:xfrm>
          <a:prstGeom prst="rect">
            <a:avLst/>
          </a:prstGeom>
        </p:spPr>
        <p:txBody>
          <a:bodyPr lIns="71437" tIns="71437" rIns="71437" bIns="71437"/>
          <a:lstStyle>
            <a:lvl1pPr defTabSz="821531"/>
          </a:lstStyle>
          <a:p>
            <a:pPr/>
            <a:r>
              <a:t>Texte du titre</a:t>
            </a:r>
          </a:p>
        </p:txBody>
      </p:sp>
      <p:sp>
        <p:nvSpPr>
          <p:cNvPr id="127" name="Texte niveau 1…"/>
          <p:cNvSpPr txBox="1"/>
          <p:nvPr>
            <p:ph type="body" idx="1"/>
          </p:nvPr>
        </p:nvSpPr>
        <p:spPr>
          <a:xfrm>
            <a:off x="4387453" y="3643312"/>
            <a:ext cx="15609094" cy="8840392"/>
          </a:xfrm>
          <a:prstGeom prst="rect">
            <a:avLst/>
          </a:prstGeom>
        </p:spPr>
        <p:txBody>
          <a:bodyPr lIns="71437" tIns="71437" rIns="71437" bIns="71437"/>
          <a:lstStyle>
            <a:lvl1pPr marL="611187" indent="-611187" defTabSz="821531">
              <a:buSzPct val="145000"/>
              <a:defRPr sz="4400"/>
            </a:lvl1pPr>
            <a:lvl2pPr marL="1055687" indent="-611187" defTabSz="821531">
              <a:buSzPct val="145000"/>
              <a:defRPr sz="4400"/>
            </a:lvl2pPr>
            <a:lvl3pPr marL="1500187" indent="-611187" defTabSz="821531">
              <a:buSzPct val="145000"/>
              <a:defRPr sz="4400"/>
            </a:lvl3pPr>
            <a:lvl4pPr marL="1944687" indent="-611187" defTabSz="821531">
              <a:buSzPct val="145000"/>
              <a:defRPr sz="4400"/>
            </a:lvl4pPr>
            <a:lvl5pPr marL="2389187" indent="-611187" defTabSz="821531">
              <a:buSzPct val="145000"/>
              <a:defRPr sz="4400"/>
            </a:lvl5pPr>
          </a:lstStyle>
          <a:p>
            <a:pPr/>
            <a:r>
              <a:t>Texte niveau 1</a:t>
            </a:r>
          </a:p>
          <a:p>
            <a:pPr lvl="1"/>
            <a:r>
              <a:t>Texte niveau 2</a:t>
            </a:r>
          </a:p>
          <a:p>
            <a:pPr lvl="2"/>
            <a:r>
              <a:t>Texte niveau 3</a:t>
            </a:r>
          </a:p>
          <a:p>
            <a:pPr lvl="3"/>
            <a:r>
              <a:t>Texte niveau 4</a:t>
            </a:r>
          </a:p>
          <a:p>
            <a:pPr lvl="4"/>
            <a:r>
              <a:t>Texte niveau 5</a:t>
            </a:r>
          </a:p>
        </p:txBody>
      </p:sp>
      <p:sp>
        <p:nvSpPr>
          <p:cNvPr id="128" name="Numéro de diapositive"/>
          <p:cNvSpPr txBox="1"/>
          <p:nvPr>
            <p:ph type="sldNum" sz="quarter" idx="2"/>
          </p:nvPr>
        </p:nvSpPr>
        <p:spPr>
          <a:xfrm>
            <a:off x="11954103" y="13073062"/>
            <a:ext cx="466269" cy="477671"/>
          </a:xfrm>
          <a:prstGeom prst="rect">
            <a:avLst/>
          </a:prstGeom>
        </p:spPr>
        <p:txBody>
          <a:bodyPr lIns="71437" tIns="71437" rIns="71437" bIns="71437"/>
          <a:lstStyle>
            <a:lvl1pPr defTabSz="821531">
              <a:defRPr sz="2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135" name="Texte du titre"/>
          <p:cNvSpPr txBox="1"/>
          <p:nvPr>
            <p:ph type="title"/>
          </p:nvPr>
        </p:nvSpPr>
        <p:spPr>
          <a:xfrm>
            <a:off x="3962400" y="549276"/>
            <a:ext cx="16459200" cy="2286001"/>
          </a:xfrm>
          <a:prstGeom prst="rect">
            <a:avLst/>
          </a:prstGeom>
        </p:spPr>
        <p:txBody>
          <a:bodyPr lIns="91439" tIns="91439" rIns="91439" bIns="91439"/>
          <a:lstStyle>
            <a:lvl1pPr defTabSz="1828800">
              <a:defRPr sz="8800">
                <a:latin typeface="Calibri"/>
                <a:ea typeface="Calibri"/>
                <a:cs typeface="Calibri"/>
                <a:sym typeface="Calibri"/>
              </a:defRPr>
            </a:lvl1pPr>
          </a:lstStyle>
          <a:p>
            <a:pPr/>
            <a:r>
              <a:t>Texte du titre</a:t>
            </a:r>
          </a:p>
        </p:txBody>
      </p:sp>
      <p:sp>
        <p:nvSpPr>
          <p:cNvPr id="136" name="Texte niveau 1…"/>
          <p:cNvSpPr txBox="1"/>
          <p:nvPr>
            <p:ph type="body" idx="1"/>
          </p:nvPr>
        </p:nvSpPr>
        <p:spPr>
          <a:xfrm>
            <a:off x="3962400" y="3200400"/>
            <a:ext cx="16459200" cy="9051926"/>
          </a:xfrm>
          <a:prstGeom prst="rect">
            <a:avLst/>
          </a:prstGeom>
        </p:spPr>
        <p:txBody>
          <a:bodyPr lIns="91439" tIns="91439" rIns="91439" bIns="91439" anchor="t"/>
          <a:lstStyle>
            <a:lvl1pPr marL="685800" indent="-685800" defTabSz="1828800">
              <a:spcBef>
                <a:spcPts val="1500"/>
              </a:spcBef>
              <a:buSzPct val="100000"/>
              <a:buFont typeface="Arial"/>
              <a:defRPr sz="6400">
                <a:latin typeface="Calibri"/>
                <a:ea typeface="Calibri"/>
                <a:cs typeface="Calibri"/>
                <a:sym typeface="Calibri"/>
              </a:defRPr>
            </a:lvl1pPr>
            <a:lvl2pPr marL="1110342" indent="-653142" defTabSz="1828800">
              <a:spcBef>
                <a:spcPts val="1500"/>
              </a:spcBef>
              <a:buSzPct val="100000"/>
              <a:buFont typeface="Arial"/>
              <a:buChar char="–"/>
              <a:defRPr sz="6400">
                <a:latin typeface="Calibri"/>
                <a:ea typeface="Calibri"/>
                <a:cs typeface="Calibri"/>
                <a:sym typeface="Calibri"/>
              </a:defRPr>
            </a:lvl2pPr>
            <a:lvl3pPr marL="1524000" indent="-609600" defTabSz="1828800">
              <a:spcBef>
                <a:spcPts val="1500"/>
              </a:spcBef>
              <a:buSzPct val="100000"/>
              <a:buFont typeface="Arial"/>
              <a:defRPr sz="6400">
                <a:latin typeface="Calibri"/>
                <a:ea typeface="Calibri"/>
                <a:cs typeface="Calibri"/>
                <a:sym typeface="Calibri"/>
              </a:defRPr>
            </a:lvl3pPr>
            <a:lvl4pPr marL="2103120" indent="-731520" defTabSz="1828800">
              <a:spcBef>
                <a:spcPts val="1500"/>
              </a:spcBef>
              <a:buSzPct val="100000"/>
              <a:buFont typeface="Arial"/>
              <a:buChar char="–"/>
              <a:defRPr sz="6400">
                <a:latin typeface="Calibri"/>
                <a:ea typeface="Calibri"/>
                <a:cs typeface="Calibri"/>
                <a:sym typeface="Calibri"/>
              </a:defRPr>
            </a:lvl4pPr>
            <a:lvl5pPr marL="2560320" indent="-731520" defTabSz="1828800">
              <a:spcBef>
                <a:spcPts val="1500"/>
              </a:spcBef>
              <a:buSzPct val="100000"/>
              <a:buFont typeface="Arial"/>
              <a:buChar char="»"/>
              <a:defRPr sz="6400">
                <a:latin typeface="Calibri"/>
                <a:ea typeface="Calibri"/>
                <a:cs typeface="Calibri"/>
                <a:sym typeface="Calibri"/>
              </a:defRPr>
            </a:lvl5pPr>
          </a:lstStyle>
          <a:p>
            <a:pPr/>
            <a:r>
              <a:t>Texte niveau 1</a:t>
            </a:r>
          </a:p>
          <a:p>
            <a:pPr lvl="1"/>
            <a:r>
              <a:t>Texte niveau 2</a:t>
            </a:r>
          </a:p>
          <a:p>
            <a:pPr lvl="2"/>
            <a:r>
              <a:t>Texte niveau 3</a:t>
            </a:r>
          </a:p>
          <a:p>
            <a:pPr lvl="3"/>
            <a:r>
              <a:t>Texte niveau 4</a:t>
            </a:r>
          </a:p>
          <a:p>
            <a:pPr lvl="4"/>
            <a:r>
              <a:t>Texte niveau 5</a:t>
            </a:r>
          </a:p>
        </p:txBody>
      </p:sp>
      <p:sp>
        <p:nvSpPr>
          <p:cNvPr id="137" name="Numéro de diapositive"/>
          <p:cNvSpPr txBox="1"/>
          <p:nvPr>
            <p:ph type="sldNum" sz="quarter" idx="2"/>
          </p:nvPr>
        </p:nvSpPr>
        <p:spPr>
          <a:xfrm>
            <a:off x="19906337" y="12808585"/>
            <a:ext cx="515264" cy="538480"/>
          </a:xfrm>
          <a:prstGeom prst="rect">
            <a:avLst/>
          </a:prstGeom>
        </p:spPr>
        <p:txBody>
          <a:bodyPr lIns="91439" tIns="91439" rIns="91439" bIns="91439" anchor="ctr"/>
          <a:lstStyle>
            <a:lvl1pPr algn="r" defTabSz="1828800">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144" name="Texte du titre"/>
          <p:cNvSpPr txBox="1"/>
          <p:nvPr>
            <p:ph type="title"/>
          </p:nvPr>
        </p:nvSpPr>
        <p:spPr>
          <a:xfrm>
            <a:off x="4387453" y="357187"/>
            <a:ext cx="15609094" cy="3036095"/>
          </a:xfrm>
          <a:prstGeom prst="rect">
            <a:avLst/>
          </a:prstGeom>
        </p:spPr>
        <p:txBody>
          <a:bodyPr lIns="71437" tIns="71437" rIns="71437" bIns="71437"/>
          <a:lstStyle>
            <a:lvl1pPr defTabSz="821531"/>
          </a:lstStyle>
          <a:p>
            <a:pPr/>
            <a:r>
              <a:t>Texte du titre</a:t>
            </a:r>
          </a:p>
        </p:txBody>
      </p:sp>
      <p:sp>
        <p:nvSpPr>
          <p:cNvPr id="145" name="Texte niveau 1…"/>
          <p:cNvSpPr txBox="1"/>
          <p:nvPr>
            <p:ph type="body" idx="1"/>
          </p:nvPr>
        </p:nvSpPr>
        <p:spPr>
          <a:xfrm>
            <a:off x="4387453" y="3643312"/>
            <a:ext cx="15609094" cy="8840392"/>
          </a:xfrm>
          <a:prstGeom prst="rect">
            <a:avLst/>
          </a:prstGeom>
        </p:spPr>
        <p:txBody>
          <a:bodyPr lIns="71437" tIns="71437" rIns="71437" bIns="71437"/>
          <a:lstStyle>
            <a:lvl1pPr marL="611187" indent="-611187" defTabSz="821531">
              <a:buSzPct val="145000"/>
              <a:defRPr sz="4400"/>
            </a:lvl1pPr>
            <a:lvl2pPr marL="1055687" indent="-611187" defTabSz="821531">
              <a:buSzPct val="145000"/>
              <a:defRPr sz="4400"/>
            </a:lvl2pPr>
            <a:lvl3pPr marL="1500187" indent="-611187" defTabSz="821531">
              <a:buSzPct val="145000"/>
              <a:defRPr sz="4400"/>
            </a:lvl3pPr>
            <a:lvl4pPr marL="1944687" indent="-611187" defTabSz="821531">
              <a:buSzPct val="145000"/>
              <a:defRPr sz="4400"/>
            </a:lvl4pPr>
            <a:lvl5pPr marL="2389187" indent="-611187" defTabSz="821531">
              <a:buSzPct val="145000"/>
              <a:defRPr sz="4400"/>
            </a:lvl5pPr>
          </a:lstStyle>
          <a:p>
            <a:pPr/>
            <a:r>
              <a:t>Texte niveau 1</a:t>
            </a:r>
          </a:p>
          <a:p>
            <a:pPr lvl="1"/>
            <a:r>
              <a:t>Texte niveau 2</a:t>
            </a:r>
          </a:p>
          <a:p>
            <a:pPr lvl="2"/>
            <a:r>
              <a:t>Texte niveau 3</a:t>
            </a:r>
          </a:p>
          <a:p>
            <a:pPr lvl="3"/>
            <a:r>
              <a:t>Texte niveau 4</a:t>
            </a:r>
          </a:p>
          <a:p>
            <a:pPr lvl="4"/>
            <a:r>
              <a:t>Texte niveau 5</a:t>
            </a:r>
          </a:p>
        </p:txBody>
      </p:sp>
      <p:sp>
        <p:nvSpPr>
          <p:cNvPr id="146" name="Numéro de diapositive"/>
          <p:cNvSpPr txBox="1"/>
          <p:nvPr>
            <p:ph type="sldNum" sz="quarter" idx="2"/>
          </p:nvPr>
        </p:nvSpPr>
        <p:spPr>
          <a:xfrm>
            <a:off x="11954103" y="13073062"/>
            <a:ext cx="466269" cy="477671"/>
          </a:xfrm>
          <a:prstGeom prst="rect">
            <a:avLst/>
          </a:prstGeom>
        </p:spPr>
        <p:txBody>
          <a:bodyPr lIns="71437" tIns="71437" rIns="71437" bIns="71437"/>
          <a:lstStyle>
            <a:lvl1pPr defTabSz="821531">
              <a:defRPr sz="2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0" name="Vue d’une plage et de la mer depuis une dune de sable avec de l’herbe"/>
          <p:cNvSpPr/>
          <p:nvPr>
            <p:ph type="pic" idx="21"/>
          </p:nvPr>
        </p:nvSpPr>
        <p:spPr>
          <a:xfrm>
            <a:off x="3125968" y="-393700"/>
            <a:ext cx="18135601" cy="12090400"/>
          </a:xfrm>
          <a:prstGeom prst="rect">
            <a:avLst/>
          </a:prstGeom>
        </p:spPr>
        <p:txBody>
          <a:bodyPr lIns="91439" tIns="45719" rIns="91439" bIns="45719" anchor="t">
            <a:noAutofit/>
          </a:bodyPr>
          <a:lstStyle/>
          <a:p>
            <a:pPr/>
          </a:p>
        </p:txBody>
      </p:sp>
      <p:sp>
        <p:nvSpPr>
          <p:cNvPr id="21" name="Texte du titre"/>
          <p:cNvSpPr txBox="1"/>
          <p:nvPr>
            <p:ph type="title"/>
          </p:nvPr>
        </p:nvSpPr>
        <p:spPr>
          <a:xfrm>
            <a:off x="635000" y="9512300"/>
            <a:ext cx="23114000" cy="2006600"/>
          </a:xfrm>
          <a:prstGeom prst="rect">
            <a:avLst/>
          </a:prstGeom>
        </p:spPr>
        <p:txBody>
          <a:bodyPr anchor="b"/>
          <a:lstStyle/>
          <a:p>
            <a:pPr/>
            <a:r>
              <a:t>Texte du titre</a:t>
            </a:r>
          </a:p>
        </p:txBody>
      </p:sp>
      <p:sp>
        <p:nvSpPr>
          <p:cNvPr id="22" name="Texte niveau 1…"/>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0" name="Texte du titre"/>
          <p:cNvSpPr txBox="1"/>
          <p:nvPr>
            <p:ph type="title"/>
          </p:nvPr>
        </p:nvSpPr>
        <p:spPr>
          <a:xfrm>
            <a:off x="1778000" y="4533900"/>
            <a:ext cx="20828000" cy="4648200"/>
          </a:xfrm>
          <a:prstGeom prst="rect">
            <a:avLst/>
          </a:prstGeom>
        </p:spPr>
        <p:txBody>
          <a:bodyPr/>
          <a:lstStyle/>
          <a:p>
            <a:pPr/>
            <a:r>
              <a:t>Texte du titre</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38" name="Héron volant bas au-dessus d’une plage avec une petite clôture au premier plan"/>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39" name="Texte du titre"/>
          <p:cNvSpPr txBox="1"/>
          <p:nvPr>
            <p:ph type="title"/>
          </p:nvPr>
        </p:nvSpPr>
        <p:spPr>
          <a:xfrm>
            <a:off x="1651000" y="952500"/>
            <a:ext cx="10223500" cy="5549900"/>
          </a:xfrm>
          <a:prstGeom prst="rect">
            <a:avLst/>
          </a:prstGeom>
        </p:spPr>
        <p:txBody>
          <a:bodyPr anchor="b"/>
          <a:lstStyle>
            <a:lvl1pPr>
              <a:defRPr sz="8400"/>
            </a:lvl1pPr>
          </a:lstStyle>
          <a:p>
            <a:pPr/>
            <a:r>
              <a:t>Texte du titre</a:t>
            </a:r>
          </a:p>
        </p:txBody>
      </p:sp>
      <p:sp>
        <p:nvSpPr>
          <p:cNvPr id="40" name="Texte niveau 1…"/>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prstGeom prst="rect">
            <a:avLst/>
          </a:prstGeom>
        </p:spPr>
        <p:txBody>
          <a:bodyPr/>
          <a:lstStyle/>
          <a:p>
            <a:pPr/>
            <a:r>
              <a:t>Texte du titre</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prstGeom prst="rect">
            <a:avLst/>
          </a:prstGeom>
        </p:spPr>
        <p:txBody>
          <a:bodyPr/>
          <a:lstStyle/>
          <a:p>
            <a:pPr/>
            <a:r>
              <a:t>Texte du titre</a:t>
            </a:r>
          </a:p>
        </p:txBody>
      </p:sp>
      <p:sp>
        <p:nvSpPr>
          <p:cNvPr id="57" name="Texte niveau 1…"/>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5" name="Chemin sableux entre deux collines menant à l’océan"/>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exte du titre"/>
          <p:cNvSpPr txBox="1"/>
          <p:nvPr>
            <p:ph type="title"/>
          </p:nvPr>
        </p:nvSpPr>
        <p:spPr>
          <a:prstGeom prst="rect">
            <a:avLst/>
          </a:prstGeom>
        </p:spPr>
        <p:txBody>
          <a:bodyPr/>
          <a:lstStyle/>
          <a:p>
            <a:pPr/>
            <a:r>
              <a:t>Texte du titre</a:t>
            </a:r>
          </a:p>
        </p:txBody>
      </p:sp>
      <p:sp>
        <p:nvSpPr>
          <p:cNvPr id="67" name="Texte niveau 1…"/>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5" name="Texte niveau 1…"/>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83" name="Chemin sableux entre deux collines menant à l’océan"/>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84" name="Héron volant bas au-dessus d’une plage avec une petite clôture au premier plan"/>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85" name="Vue d’une plage et de la mer depuis une dune de sable avec de l’herbe"/>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8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1.jpeg"/><Relationship Id="rId6" Type="http://schemas.openxmlformats.org/officeDocument/2006/relationships/image" Target="../media/image1.png"/><Relationship Id="rId7" Type="http://schemas.openxmlformats.org/officeDocument/2006/relationships/image" Target="../media/image4.tif"/><Relationship Id="rId8" Type="http://schemas.openxmlformats.org/officeDocument/2006/relationships/image" Target="../media/image5.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tif"/><Relationship Id="rId3" Type="http://schemas.openxmlformats.org/officeDocument/2006/relationships/image" Target="../media/image23.tif"/><Relationship Id="rId4" Type="http://schemas.openxmlformats.org/officeDocument/2006/relationships/image" Target="../media/image24.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tif"/><Relationship Id="rId3" Type="http://schemas.openxmlformats.org/officeDocument/2006/relationships/image" Target="../media/image25.tif"/><Relationship Id="rId4" Type="http://schemas.openxmlformats.org/officeDocument/2006/relationships/image" Target="../media/image26.tif"/><Relationship Id="rId5" Type="http://schemas.openxmlformats.org/officeDocument/2006/relationships/image" Target="../media/image27.tif"/><Relationship Id="rId6" Type="http://schemas.openxmlformats.org/officeDocument/2006/relationships/image" Target="../media/image28.tif"/><Relationship Id="rId7" Type="http://schemas.openxmlformats.org/officeDocument/2006/relationships/image" Target="../media/image29.tif"/><Relationship Id="rId8" Type="http://schemas.openxmlformats.org/officeDocument/2006/relationships/image" Target="../media/image30.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tif"/><Relationship Id="rId3" Type="http://schemas.openxmlformats.org/officeDocument/2006/relationships/image" Target="../media/image32.tif"/><Relationship Id="rId4" Type="http://schemas.openxmlformats.org/officeDocument/2006/relationships/image" Target="../media/image33.tif"/><Relationship Id="rId5" Type="http://schemas.openxmlformats.org/officeDocument/2006/relationships/image" Target="../media/image34.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tif"/><Relationship Id="rId3" Type="http://schemas.openxmlformats.org/officeDocument/2006/relationships/image" Target="../media/image36.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7.tif"/><Relationship Id="rId3" Type="http://schemas.openxmlformats.org/officeDocument/2006/relationships/image" Target="../media/image38.tif"/></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tif"/><Relationship Id="rId3" Type="http://schemas.openxmlformats.org/officeDocument/2006/relationships/image" Target="../media/image40.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1.tif"/><Relationship Id="rId3" Type="http://schemas.openxmlformats.org/officeDocument/2006/relationships/image" Target="../media/image42.tif"/><Relationship Id="rId4" Type="http://schemas.openxmlformats.org/officeDocument/2006/relationships/image" Target="../media/image43.tif"/></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4.tif"/><Relationship Id="rId3" Type="http://schemas.openxmlformats.org/officeDocument/2006/relationships/image" Target="../media/image45.tif"/><Relationship Id="rId4" Type="http://schemas.openxmlformats.org/officeDocument/2006/relationships/image" Target="../media/image46.tif"/><Relationship Id="rId5" Type="http://schemas.openxmlformats.org/officeDocument/2006/relationships/image" Target="../media/image47.tif"/><Relationship Id="rId6" Type="http://schemas.openxmlformats.org/officeDocument/2006/relationships/image" Target="../media/image48.tif"/></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tif"/></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tif"/><Relationship Id="rId3" Type="http://schemas.openxmlformats.org/officeDocument/2006/relationships/image" Target="../media/image50.tif"/><Relationship Id="rId4" Type="http://schemas.openxmlformats.org/officeDocument/2006/relationships/image" Target="../media/image51.tif"/><Relationship Id="rId5" Type="http://schemas.openxmlformats.org/officeDocument/2006/relationships/image" Target="../media/image52.tif"/></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tif"/><Relationship Id="rId3" Type="http://schemas.openxmlformats.org/officeDocument/2006/relationships/image" Target="../media/image23.tif"/><Relationship Id="rId4" Type="http://schemas.openxmlformats.org/officeDocument/2006/relationships/image" Target="../media/image24.tif"/><Relationship Id="rId5" Type="http://schemas.openxmlformats.org/officeDocument/2006/relationships/image" Target="../media/image53.tif"/><Relationship Id="rId6" Type="http://schemas.openxmlformats.org/officeDocument/2006/relationships/image" Target="../media/image54.tif"/><Relationship Id="rId7" Type="http://schemas.openxmlformats.org/officeDocument/2006/relationships/image" Target="../media/image55.tif"/></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tif"/><Relationship Id="rId3" Type="http://schemas.openxmlformats.org/officeDocument/2006/relationships/image" Target="../media/image24.tif"/><Relationship Id="rId4" Type="http://schemas.openxmlformats.org/officeDocument/2006/relationships/image" Target="../media/image56.tif"/><Relationship Id="rId5" Type="http://schemas.openxmlformats.org/officeDocument/2006/relationships/image" Target="../media/image22.tif"/></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7.tif"/><Relationship Id="rId3" Type="http://schemas.openxmlformats.org/officeDocument/2006/relationships/image" Target="../media/image58.tif"/><Relationship Id="rId4" Type="http://schemas.openxmlformats.org/officeDocument/2006/relationships/image" Target="../media/image59.tif"/></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0.tif"/></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1.tif"/><Relationship Id="rId3" Type="http://schemas.openxmlformats.org/officeDocument/2006/relationships/image" Target="../media/image62.tif"/><Relationship Id="rId4" Type="http://schemas.openxmlformats.org/officeDocument/2006/relationships/image" Target="../media/image63.tif"/><Relationship Id="rId5" Type="http://schemas.openxmlformats.org/officeDocument/2006/relationships/image" Target="../media/image64.tif"/></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 Id="rId3" Type="http://schemas.openxmlformats.org/officeDocument/2006/relationships/image" Target="../media/image3.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5.tif"/><Relationship Id="rId3" Type="http://schemas.openxmlformats.org/officeDocument/2006/relationships/image" Target="../media/image66.tif"/><Relationship Id="rId4" Type="http://schemas.openxmlformats.org/officeDocument/2006/relationships/image" Target="../media/image67.tif"/><Relationship Id="rId5" Type="http://schemas.openxmlformats.org/officeDocument/2006/relationships/image" Target="../media/image68.tif"/><Relationship Id="rId6" Type="http://schemas.openxmlformats.org/officeDocument/2006/relationships/image" Target="../media/image69.tif"/></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tif"/><Relationship Id="rId3" Type="http://schemas.openxmlformats.org/officeDocument/2006/relationships/image" Target="../media/image7.tif"/></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tif"/><Relationship Id="rId3" Type="http://schemas.openxmlformats.org/officeDocument/2006/relationships/image" Target="../media/image17.tif"/></Relationships>

</file>

<file path=ppt/slides/_rels/slide3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0.tif"/><Relationship Id="rId3" Type="http://schemas.openxmlformats.org/officeDocument/2006/relationships/image" Target="../media/image8.tif"/><Relationship Id="rId4" Type="http://schemas.openxmlformats.org/officeDocument/2006/relationships/image" Target="../media/image9.tif"/></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1.tif"/><Relationship Id="rId3" Type="http://schemas.openxmlformats.org/officeDocument/2006/relationships/image" Target="../media/image72.tif"/></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1.tif"/></Relationships>

</file>

<file path=ppt/slides/_rels/slide3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tif"/><Relationship Id="rId3" Type="http://schemas.openxmlformats.org/officeDocument/2006/relationships/image" Target="../media/image7.tif"/><Relationship Id="rId4" Type="http://schemas.openxmlformats.org/officeDocument/2006/relationships/image" Target="../media/image73.tif"/><Relationship Id="rId5" Type="http://schemas.openxmlformats.org/officeDocument/2006/relationships/image" Target="../media/image74.tif"/></Relationships>

</file>

<file path=ppt/slides/_rels/slide3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 Id="rId3" Type="http://schemas.openxmlformats.org/officeDocument/2006/relationships/image" Target="../media/image4.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5.tif"/></Relationships>

</file>

<file path=ppt/slides/_rels/slide3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76.tif"/><Relationship Id="rId3" Type="http://schemas.openxmlformats.org/officeDocument/2006/relationships/image" Target="../media/image77.tif"/><Relationship Id="rId4" Type="http://schemas.openxmlformats.org/officeDocument/2006/relationships/image" Target="../media/image78.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8.tif"/><Relationship Id="rId3" Type="http://schemas.openxmlformats.org/officeDocument/2006/relationships/image" Target="../media/image9.tif"/></Relationships>

</file>

<file path=ppt/slides/_rels/slide4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79.tif"/><Relationship Id="rId5" Type="http://schemas.openxmlformats.org/officeDocument/2006/relationships/image" Target="../media/image80.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tif"/><Relationship Id="rId3" Type="http://schemas.openxmlformats.org/officeDocument/2006/relationships/image" Target="../media/image8.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tif"/><Relationship Id="rId3" Type="http://schemas.openxmlformats.org/officeDocument/2006/relationships/image" Target="../media/image11.tif"/><Relationship Id="rId4" Type="http://schemas.openxmlformats.org/officeDocument/2006/relationships/image" Target="../media/image12.tif"/><Relationship Id="rId5" Type="http://schemas.openxmlformats.org/officeDocument/2006/relationships/image" Target="../media/image13.tif"/><Relationship Id="rId6" Type="http://schemas.openxmlformats.org/officeDocument/2006/relationships/image" Target="../media/image14.tif"/><Relationship Id="rId7" Type="http://schemas.openxmlformats.org/officeDocument/2006/relationships/image" Target="../media/image15.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tif"/><Relationship Id="rId3" Type="http://schemas.openxmlformats.org/officeDocument/2006/relationships/image" Target="../media/image17.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tif"/><Relationship Id="rId3" Type="http://schemas.openxmlformats.org/officeDocument/2006/relationships/image" Target="../media/image20.tif"/><Relationship Id="rId4" Type="http://schemas.openxmlformats.org/officeDocument/2006/relationships/image" Target="../media/image2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Optimal Timing Of Interval Debulking Surgery In Advanced Ovarian Cancer"/>
          <p:cNvSpPr txBox="1"/>
          <p:nvPr>
            <p:ph type="ctrTitle"/>
          </p:nvPr>
        </p:nvSpPr>
        <p:spPr>
          <a:xfrm>
            <a:off x="1778000" y="2748938"/>
            <a:ext cx="20828000" cy="4648201"/>
          </a:xfrm>
          <a:prstGeom prst="rect">
            <a:avLst/>
          </a:prstGeom>
        </p:spPr>
        <p:txBody>
          <a:bodyPr/>
          <a:lstStyle>
            <a:lvl1pPr defTabSz="726440">
              <a:defRPr b="1" sz="9856">
                <a:latin typeface="Helvetica Neue"/>
                <a:ea typeface="Helvetica Neue"/>
                <a:cs typeface="Helvetica Neue"/>
                <a:sym typeface="Helvetica Neue"/>
              </a:defRPr>
            </a:lvl1pPr>
          </a:lstStyle>
          <a:p>
            <a:pPr/>
            <a:r>
              <a:t>Optimal Timing Of Interval Debulking Surgery In Advanced Ovarian Cancer</a:t>
            </a:r>
          </a:p>
        </p:txBody>
      </p:sp>
      <p:sp>
        <p:nvSpPr>
          <p:cNvPr id="156" name="F.Guyon…"/>
          <p:cNvSpPr txBox="1"/>
          <p:nvPr>
            <p:ph type="subTitle" sz="quarter" idx="1"/>
          </p:nvPr>
        </p:nvSpPr>
        <p:spPr>
          <a:xfrm>
            <a:off x="1778000" y="7381957"/>
            <a:ext cx="20828000" cy="1587501"/>
          </a:xfrm>
          <a:prstGeom prst="rect">
            <a:avLst/>
          </a:prstGeom>
        </p:spPr>
        <p:txBody>
          <a:bodyPr/>
          <a:lstStyle/>
          <a:p>
            <a:pPr defTabSz="742950">
              <a:defRPr b="1" sz="4860"/>
            </a:pPr>
            <a:r>
              <a:t>F.Guyon</a:t>
            </a:r>
          </a:p>
          <a:p>
            <a:pPr defTabSz="742950">
              <a:defRPr b="1" sz="4860"/>
            </a:pPr>
            <a:r>
              <a:t>Institut Bergonié</a:t>
            </a:r>
          </a:p>
        </p:txBody>
      </p:sp>
      <p:pic>
        <p:nvPicPr>
          <p:cNvPr id="157" name="Image" descr="Image"/>
          <p:cNvPicPr>
            <a:picLocks noChangeAspect="1"/>
          </p:cNvPicPr>
          <p:nvPr/>
        </p:nvPicPr>
        <p:blipFill>
          <a:blip r:embed="rId2">
            <a:extLst/>
          </a:blip>
          <a:stretch>
            <a:fillRect/>
          </a:stretch>
        </p:blipFill>
        <p:spPr>
          <a:xfrm>
            <a:off x="674317" y="452595"/>
            <a:ext cx="9182101" cy="1854201"/>
          </a:xfrm>
          <a:prstGeom prst="rect">
            <a:avLst/>
          </a:prstGeom>
          <a:ln w="12700">
            <a:miter lim="400000"/>
          </a:ln>
        </p:spPr>
      </p:pic>
      <p:pic>
        <p:nvPicPr>
          <p:cNvPr id="158" name="pasted-image.tiff" descr="pasted-image.tiff"/>
          <p:cNvPicPr>
            <a:picLocks noChangeAspect="1"/>
          </p:cNvPicPr>
          <p:nvPr/>
        </p:nvPicPr>
        <p:blipFill>
          <a:blip r:embed="rId3">
            <a:extLst/>
          </a:blip>
          <a:stretch>
            <a:fillRect/>
          </a:stretch>
        </p:blipFill>
        <p:spPr>
          <a:xfrm>
            <a:off x="17298367" y="50453"/>
            <a:ext cx="6422894" cy="2658484"/>
          </a:xfrm>
          <a:prstGeom prst="rect">
            <a:avLst/>
          </a:prstGeom>
          <a:ln w="12700">
            <a:miter lim="400000"/>
          </a:ln>
        </p:spPr>
      </p:pic>
      <p:pic>
        <p:nvPicPr>
          <p:cNvPr id="159" name="pasted-image.tiff" descr="pasted-image.tiff"/>
          <p:cNvPicPr>
            <a:picLocks noChangeAspect="1"/>
          </p:cNvPicPr>
          <p:nvPr/>
        </p:nvPicPr>
        <p:blipFill>
          <a:blip r:embed="rId4">
            <a:extLst/>
          </a:blip>
          <a:stretch>
            <a:fillRect/>
          </a:stretch>
        </p:blipFill>
        <p:spPr>
          <a:xfrm>
            <a:off x="15568260" y="8554840"/>
            <a:ext cx="8171964" cy="2860188"/>
          </a:xfrm>
          <a:prstGeom prst="rect">
            <a:avLst/>
          </a:prstGeom>
          <a:ln w="12700">
            <a:miter lim="400000"/>
          </a:ln>
        </p:spPr>
      </p:pic>
      <p:pic>
        <p:nvPicPr>
          <p:cNvPr id="160" name="Image 12" descr="Image 12"/>
          <p:cNvPicPr>
            <a:picLocks noChangeAspect="1"/>
          </p:cNvPicPr>
          <p:nvPr/>
        </p:nvPicPr>
        <p:blipFill>
          <a:blip r:embed="rId5">
            <a:extLst/>
          </a:blip>
          <a:stretch>
            <a:fillRect/>
          </a:stretch>
        </p:blipFill>
        <p:spPr>
          <a:xfrm>
            <a:off x="-907594" y="7368637"/>
            <a:ext cx="6540127" cy="4648201"/>
          </a:xfrm>
          <a:prstGeom prst="rect">
            <a:avLst/>
          </a:prstGeom>
          <a:ln w="12700">
            <a:miter lim="400000"/>
          </a:ln>
        </p:spPr>
      </p:pic>
      <p:pic>
        <p:nvPicPr>
          <p:cNvPr id="161" name="Image 19" descr="Image 19"/>
          <p:cNvPicPr>
            <a:picLocks noChangeAspect="1"/>
          </p:cNvPicPr>
          <p:nvPr/>
        </p:nvPicPr>
        <p:blipFill>
          <a:blip r:embed="rId6">
            <a:extLst/>
          </a:blip>
          <a:stretch>
            <a:fillRect/>
          </a:stretch>
        </p:blipFill>
        <p:spPr>
          <a:xfrm>
            <a:off x="3932023" y="11029485"/>
            <a:ext cx="5104114" cy="2064770"/>
          </a:xfrm>
          <a:prstGeom prst="rect">
            <a:avLst/>
          </a:prstGeom>
          <a:ln w="12700">
            <a:miter lim="400000"/>
          </a:ln>
        </p:spPr>
      </p:pic>
      <p:pic>
        <p:nvPicPr>
          <p:cNvPr id="162" name="Image" descr="Image"/>
          <p:cNvPicPr>
            <a:picLocks noChangeAspect="1"/>
          </p:cNvPicPr>
          <p:nvPr/>
        </p:nvPicPr>
        <p:blipFill>
          <a:blip r:embed="rId7">
            <a:extLst/>
          </a:blip>
          <a:stretch>
            <a:fillRect/>
          </a:stretch>
        </p:blipFill>
        <p:spPr>
          <a:xfrm>
            <a:off x="10480812" y="10760241"/>
            <a:ext cx="4823955" cy="2217958"/>
          </a:xfrm>
          <a:prstGeom prst="rect">
            <a:avLst/>
          </a:prstGeom>
          <a:ln w="12700">
            <a:miter lim="400000"/>
          </a:ln>
        </p:spPr>
      </p:pic>
      <p:pic>
        <p:nvPicPr>
          <p:cNvPr id="163" name="Image" descr="Image"/>
          <p:cNvPicPr>
            <a:picLocks noChangeAspect="1"/>
          </p:cNvPicPr>
          <p:nvPr/>
        </p:nvPicPr>
        <p:blipFill>
          <a:blip r:embed="rId8">
            <a:extLst/>
          </a:blip>
          <a:stretch>
            <a:fillRect/>
          </a:stretch>
        </p:blipFill>
        <p:spPr>
          <a:xfrm>
            <a:off x="4397310" y="8162387"/>
            <a:ext cx="2654301" cy="30607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The effect of major postoperative complications on recurrence and long-term survival after cytoreductive surgery for ovarian cancer"/>
          <p:cNvSpPr txBox="1"/>
          <p:nvPr>
            <p:ph type="title"/>
          </p:nvPr>
        </p:nvSpPr>
        <p:spPr>
          <a:prstGeom prst="rect">
            <a:avLst/>
          </a:prstGeom>
        </p:spPr>
        <p:txBody>
          <a:bodyPr/>
          <a:lstStyle>
            <a:lvl1pPr defTabSz="387984">
              <a:defRPr sz="5264"/>
            </a:lvl1pPr>
          </a:lstStyle>
          <a:p>
            <a:pPr/>
            <a:r>
              <a:t>The effect of major postoperative complications on recurrence and long-term survival after cytoreductive surgery for ovarian cancer  </a:t>
            </a:r>
          </a:p>
        </p:txBody>
      </p:sp>
      <p:sp>
        <p:nvSpPr>
          <p:cNvPr id="218" name="Multivariable analysis revealed that upfront surgery, early IDS and extensive peritonectomy were associated with the occurrence of major surgical complications (MSC)…"/>
          <p:cNvSpPr txBox="1"/>
          <p:nvPr>
            <p:ph type="body" sz="half" idx="1"/>
          </p:nvPr>
        </p:nvSpPr>
        <p:spPr>
          <a:xfrm>
            <a:off x="406686" y="3149600"/>
            <a:ext cx="11024706" cy="9296400"/>
          </a:xfrm>
          <a:prstGeom prst="rect">
            <a:avLst/>
          </a:prstGeom>
        </p:spPr>
        <p:txBody>
          <a:bodyPr/>
          <a:lstStyle/>
          <a:p>
            <a:pPr marL="635000" indent="-635000">
              <a:defRPr sz="3600"/>
            </a:pPr>
            <a:r>
              <a:t>Multivariable analysis revealed that upfront surgery, early IDS and extensive peritonectomy were associated with the occurrence of major surgical complications (MSC)</a:t>
            </a:r>
          </a:p>
          <a:p>
            <a:pPr marL="635000" indent="-635000">
              <a:defRPr sz="3600"/>
            </a:pPr>
            <a:r>
              <a:t>The rate of complications decreased as the number of NACT cycles increased, falling from 28,6% after PDS to 23,2% after early IDS and 14% after DDS (p=0.007)</a:t>
            </a:r>
          </a:p>
          <a:p>
            <a:pPr marL="635000" indent="-635000">
              <a:defRPr sz="3600"/>
            </a:pPr>
            <a:r>
              <a:t>The occurrence of MSC had a negative impact on adjuvant treatment, as the proportion of patients who did not receive adjuvant chemotherapy was significantly higher for those who had major complications than for those who did not (21% to 10%)</a:t>
            </a:r>
          </a:p>
        </p:txBody>
      </p:sp>
      <p:pic>
        <p:nvPicPr>
          <p:cNvPr id="219" name="Image" descr="Image"/>
          <p:cNvPicPr>
            <a:picLocks noChangeAspect="1"/>
          </p:cNvPicPr>
          <p:nvPr/>
        </p:nvPicPr>
        <p:blipFill>
          <a:blip r:embed="rId2">
            <a:extLst/>
          </a:blip>
          <a:stretch>
            <a:fillRect/>
          </a:stretch>
        </p:blipFill>
        <p:spPr>
          <a:xfrm>
            <a:off x="12854481" y="7186129"/>
            <a:ext cx="10381252" cy="5248949"/>
          </a:xfrm>
          <a:prstGeom prst="rect">
            <a:avLst/>
          </a:prstGeom>
          <a:ln w="12700">
            <a:miter lim="400000"/>
          </a:ln>
        </p:spPr>
      </p:pic>
      <p:pic>
        <p:nvPicPr>
          <p:cNvPr id="220" name="Image" descr="Image"/>
          <p:cNvPicPr>
            <a:picLocks noChangeAspect="1"/>
          </p:cNvPicPr>
          <p:nvPr/>
        </p:nvPicPr>
        <p:blipFill>
          <a:blip r:embed="rId3">
            <a:extLst/>
          </a:blip>
          <a:stretch>
            <a:fillRect/>
          </a:stretch>
        </p:blipFill>
        <p:spPr>
          <a:xfrm>
            <a:off x="11223114" y="2759280"/>
            <a:ext cx="13179933" cy="1984077"/>
          </a:xfrm>
          <a:prstGeom prst="rect">
            <a:avLst/>
          </a:prstGeom>
          <a:ln w="12700">
            <a:miter lim="400000"/>
          </a:ln>
        </p:spPr>
      </p:pic>
      <p:pic>
        <p:nvPicPr>
          <p:cNvPr id="221" name="Image" descr="Image"/>
          <p:cNvPicPr>
            <a:picLocks noChangeAspect="1"/>
          </p:cNvPicPr>
          <p:nvPr/>
        </p:nvPicPr>
        <p:blipFill>
          <a:blip r:embed="rId4">
            <a:extLst/>
          </a:blip>
          <a:stretch>
            <a:fillRect/>
          </a:stretch>
        </p:blipFill>
        <p:spPr>
          <a:xfrm>
            <a:off x="11551860" y="4861037"/>
            <a:ext cx="12522442" cy="642177"/>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3" name="pasted-image.tiff" descr="pasted-image.tiff"/>
          <p:cNvPicPr>
            <a:picLocks noChangeAspect="1"/>
          </p:cNvPicPr>
          <p:nvPr/>
        </p:nvPicPr>
        <p:blipFill>
          <a:blip r:embed="rId2">
            <a:extLst/>
          </a:blip>
          <a:stretch>
            <a:fillRect/>
          </a:stretch>
        </p:blipFill>
        <p:spPr>
          <a:xfrm>
            <a:off x="964770" y="614201"/>
            <a:ext cx="11303001" cy="4241801"/>
          </a:xfrm>
          <a:prstGeom prst="rect">
            <a:avLst/>
          </a:prstGeom>
          <a:ln w="12700">
            <a:miter lim="400000"/>
          </a:ln>
        </p:spPr>
      </p:pic>
      <p:pic>
        <p:nvPicPr>
          <p:cNvPr id="224" name="pasted-image.tiff" descr="pasted-image.tiff"/>
          <p:cNvPicPr>
            <a:picLocks noChangeAspect="1"/>
          </p:cNvPicPr>
          <p:nvPr/>
        </p:nvPicPr>
        <p:blipFill>
          <a:blip r:embed="rId3">
            <a:extLst/>
          </a:blip>
          <a:stretch>
            <a:fillRect/>
          </a:stretch>
        </p:blipFill>
        <p:spPr>
          <a:xfrm>
            <a:off x="857863" y="5476499"/>
            <a:ext cx="11239501" cy="1816101"/>
          </a:xfrm>
          <a:prstGeom prst="rect">
            <a:avLst/>
          </a:prstGeom>
          <a:ln w="12700">
            <a:miter lim="400000"/>
          </a:ln>
        </p:spPr>
      </p:pic>
      <p:pic>
        <p:nvPicPr>
          <p:cNvPr id="225" name="pasted-image.tiff" descr="pasted-image.tiff"/>
          <p:cNvPicPr>
            <a:picLocks noChangeAspect="1"/>
          </p:cNvPicPr>
          <p:nvPr/>
        </p:nvPicPr>
        <p:blipFill>
          <a:blip r:embed="rId4">
            <a:extLst/>
          </a:blip>
          <a:stretch>
            <a:fillRect/>
          </a:stretch>
        </p:blipFill>
        <p:spPr>
          <a:xfrm>
            <a:off x="1048363" y="7328666"/>
            <a:ext cx="10858501" cy="901701"/>
          </a:xfrm>
          <a:prstGeom prst="rect">
            <a:avLst/>
          </a:prstGeom>
          <a:ln w="12700">
            <a:miter lim="400000"/>
          </a:ln>
        </p:spPr>
      </p:pic>
      <p:pic>
        <p:nvPicPr>
          <p:cNvPr id="226" name="pasted-image.tiff" descr="pasted-image.tiff"/>
          <p:cNvPicPr>
            <a:picLocks noChangeAspect="1"/>
          </p:cNvPicPr>
          <p:nvPr/>
        </p:nvPicPr>
        <p:blipFill>
          <a:blip r:embed="rId5">
            <a:extLst/>
          </a:blip>
          <a:stretch>
            <a:fillRect/>
          </a:stretch>
        </p:blipFill>
        <p:spPr>
          <a:xfrm>
            <a:off x="953113" y="8435340"/>
            <a:ext cx="11049001" cy="2209801"/>
          </a:xfrm>
          <a:prstGeom prst="rect">
            <a:avLst/>
          </a:prstGeom>
          <a:ln w="12700">
            <a:miter lim="400000"/>
          </a:ln>
        </p:spPr>
      </p:pic>
      <p:pic>
        <p:nvPicPr>
          <p:cNvPr id="227" name="pasted-image.tiff" descr="pasted-image.tiff"/>
          <p:cNvPicPr>
            <a:picLocks noChangeAspect="1"/>
          </p:cNvPicPr>
          <p:nvPr/>
        </p:nvPicPr>
        <p:blipFill>
          <a:blip r:embed="rId6">
            <a:extLst/>
          </a:blip>
          <a:stretch>
            <a:fillRect/>
          </a:stretch>
        </p:blipFill>
        <p:spPr>
          <a:xfrm>
            <a:off x="946763" y="10850112"/>
            <a:ext cx="11061701" cy="736601"/>
          </a:xfrm>
          <a:prstGeom prst="rect">
            <a:avLst/>
          </a:prstGeom>
          <a:ln w="12700">
            <a:miter lim="400000"/>
          </a:ln>
        </p:spPr>
      </p:pic>
      <p:sp>
        <p:nvSpPr>
          <p:cNvPr id="228" name="Rectangle aux angles arrondis"/>
          <p:cNvSpPr/>
          <p:nvPr/>
        </p:nvSpPr>
        <p:spPr>
          <a:xfrm>
            <a:off x="869976" y="9942754"/>
            <a:ext cx="11215275" cy="1987613"/>
          </a:xfrm>
          <a:prstGeom prst="roundRect">
            <a:avLst>
              <a:gd name="adj" fmla="val 9584"/>
            </a:avLst>
          </a:prstGeom>
          <a:ln w="63500">
            <a:solidFill>
              <a:srgbClr val="FF26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29" name="&lt;1cm(CC0) 92,8%(47,6%) vs 98,6%(77%)"/>
          <p:cNvSpPr txBox="1"/>
          <p:nvPr/>
        </p:nvSpPr>
        <p:spPr>
          <a:xfrm>
            <a:off x="2473972" y="12465694"/>
            <a:ext cx="599419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2400"/>
            </a:lvl1pPr>
          </a:lstStyle>
          <a:p>
            <a:pPr/>
            <a:r>
              <a:t>&lt;1cm(CC0) 92,8%(47,6%) vs 98,6%(77%)</a:t>
            </a:r>
          </a:p>
        </p:txBody>
      </p:sp>
      <p:pic>
        <p:nvPicPr>
          <p:cNvPr id="230" name="Image" descr="Image"/>
          <p:cNvPicPr>
            <a:picLocks noChangeAspect="1"/>
          </p:cNvPicPr>
          <p:nvPr/>
        </p:nvPicPr>
        <p:blipFill>
          <a:blip r:embed="rId7">
            <a:extLst/>
          </a:blip>
          <a:stretch>
            <a:fillRect/>
          </a:stretch>
        </p:blipFill>
        <p:spPr>
          <a:xfrm>
            <a:off x="12815181" y="697047"/>
            <a:ext cx="10981183" cy="2934870"/>
          </a:xfrm>
          <a:prstGeom prst="rect">
            <a:avLst/>
          </a:prstGeom>
          <a:ln w="12700">
            <a:miter lim="400000"/>
          </a:ln>
        </p:spPr>
      </p:pic>
      <p:pic>
        <p:nvPicPr>
          <p:cNvPr id="231" name="Image" descr="Image"/>
          <p:cNvPicPr>
            <a:picLocks noChangeAspect="1"/>
          </p:cNvPicPr>
          <p:nvPr/>
        </p:nvPicPr>
        <p:blipFill>
          <a:blip r:embed="rId8">
            <a:extLst/>
          </a:blip>
          <a:stretch>
            <a:fillRect/>
          </a:stretch>
        </p:blipFill>
        <p:spPr>
          <a:xfrm>
            <a:off x="12488405" y="4787064"/>
            <a:ext cx="11018618" cy="2992001"/>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549 patients: 175 (31,9%) PDS, 224 (40,8%) early IDS and 150 (27,3%) delayed debulking surgery…"/>
          <p:cNvSpPr txBox="1"/>
          <p:nvPr>
            <p:ph type="body" sz="quarter" idx="1"/>
          </p:nvPr>
        </p:nvSpPr>
        <p:spPr>
          <a:xfrm>
            <a:off x="599047" y="5005713"/>
            <a:ext cx="7333255" cy="7555274"/>
          </a:xfrm>
          <a:prstGeom prst="rect">
            <a:avLst/>
          </a:prstGeom>
        </p:spPr>
        <p:txBody>
          <a:bodyPr/>
          <a:lstStyle/>
          <a:p>
            <a:pPr marL="495300" indent="-495300" defTabSz="643889">
              <a:spcBef>
                <a:spcPts val="4600"/>
              </a:spcBef>
              <a:defRPr b="1" sz="2807"/>
            </a:pPr>
            <a:r>
              <a:t>549 patients: 175 (31,9%) PDS, 224 (40,8%) early IDS and 150 (27,3%) delayed debulking surgery</a:t>
            </a:r>
          </a:p>
          <a:p>
            <a:pPr marL="495300" indent="-495300" defTabSz="643889">
              <a:spcBef>
                <a:spcPts val="4600"/>
              </a:spcBef>
              <a:defRPr b="1" sz="2807"/>
            </a:pPr>
            <a:r>
              <a:t>Incidence of peritoneal recurrences at 2 years increases with the number of NACT cycles (24,4%, 30,9 and 39,2% p=0.019)</a:t>
            </a:r>
          </a:p>
          <a:p>
            <a:pPr marL="495300" indent="-495300" defTabSz="643889">
              <a:spcBef>
                <a:spcPts val="4600"/>
              </a:spcBef>
              <a:defRPr b="1" sz="2807"/>
            </a:pPr>
            <a:r>
              <a:t>Median post-relapse OS is 33,5 months, 26,8 months ans 24,5 months for PDS, early IDS and DDS (p=0,025)</a:t>
            </a:r>
          </a:p>
          <a:p>
            <a:pPr marL="495300" indent="-495300" defTabSz="643889">
              <a:spcBef>
                <a:spcPts val="4600"/>
              </a:spcBef>
              <a:defRPr b="1" sz="2807"/>
            </a:pPr>
            <a:r>
              <a:t>Lymph node recurrence is associated  with better prognosis vs peritoneal and pleural ou pulmonary recurrence</a:t>
            </a:r>
          </a:p>
        </p:txBody>
      </p:sp>
      <p:pic>
        <p:nvPicPr>
          <p:cNvPr id="234" name="Image" descr="Image"/>
          <p:cNvPicPr>
            <a:picLocks noChangeAspect="1"/>
          </p:cNvPicPr>
          <p:nvPr/>
        </p:nvPicPr>
        <p:blipFill>
          <a:blip r:embed="rId2">
            <a:extLst/>
          </a:blip>
          <a:stretch>
            <a:fillRect/>
          </a:stretch>
        </p:blipFill>
        <p:spPr>
          <a:xfrm>
            <a:off x="530452" y="732132"/>
            <a:ext cx="9257226" cy="3399053"/>
          </a:xfrm>
          <a:prstGeom prst="rect">
            <a:avLst/>
          </a:prstGeom>
          <a:ln w="12700">
            <a:miter lim="400000"/>
          </a:ln>
        </p:spPr>
      </p:pic>
      <p:pic>
        <p:nvPicPr>
          <p:cNvPr id="235" name="Image" descr="Image"/>
          <p:cNvPicPr>
            <a:picLocks noChangeAspect="1"/>
          </p:cNvPicPr>
          <p:nvPr/>
        </p:nvPicPr>
        <p:blipFill>
          <a:blip r:embed="rId3">
            <a:extLst/>
          </a:blip>
          <a:stretch>
            <a:fillRect/>
          </a:stretch>
        </p:blipFill>
        <p:spPr>
          <a:xfrm>
            <a:off x="18327223" y="5725113"/>
            <a:ext cx="5359969" cy="7555274"/>
          </a:xfrm>
          <a:prstGeom prst="rect">
            <a:avLst/>
          </a:prstGeom>
          <a:ln w="12700">
            <a:miter lim="400000"/>
          </a:ln>
        </p:spPr>
      </p:pic>
      <p:pic>
        <p:nvPicPr>
          <p:cNvPr id="236" name="Image" descr="Image"/>
          <p:cNvPicPr>
            <a:picLocks noChangeAspect="1"/>
          </p:cNvPicPr>
          <p:nvPr/>
        </p:nvPicPr>
        <p:blipFill>
          <a:blip r:embed="rId4">
            <a:extLst/>
          </a:blip>
          <a:stretch>
            <a:fillRect/>
          </a:stretch>
        </p:blipFill>
        <p:spPr>
          <a:xfrm>
            <a:off x="9894929" y="6016751"/>
            <a:ext cx="7579938" cy="6137057"/>
          </a:xfrm>
          <a:prstGeom prst="rect">
            <a:avLst/>
          </a:prstGeom>
          <a:ln w="12700">
            <a:miter lim="400000"/>
          </a:ln>
        </p:spPr>
      </p:pic>
      <p:pic>
        <p:nvPicPr>
          <p:cNvPr id="237" name="Image" descr="Image"/>
          <p:cNvPicPr>
            <a:picLocks noChangeAspect="1"/>
          </p:cNvPicPr>
          <p:nvPr/>
        </p:nvPicPr>
        <p:blipFill>
          <a:blip r:embed="rId5">
            <a:extLst/>
          </a:blip>
          <a:stretch>
            <a:fillRect/>
          </a:stretch>
        </p:blipFill>
        <p:spPr>
          <a:xfrm>
            <a:off x="11680442" y="685925"/>
            <a:ext cx="5545882" cy="5112933"/>
          </a:xfrm>
          <a:prstGeom prst="rect">
            <a:avLst/>
          </a:prstGeom>
          <a:ln w="12700">
            <a:miter lim="400000"/>
          </a:ln>
        </p:spPr>
      </p:pic>
      <p:sp>
        <p:nvSpPr>
          <p:cNvPr id="238" name="Rectangle"/>
          <p:cNvSpPr/>
          <p:nvPr/>
        </p:nvSpPr>
        <p:spPr>
          <a:xfrm>
            <a:off x="18244711" y="8848692"/>
            <a:ext cx="5482382" cy="1308116"/>
          </a:xfrm>
          <a:prstGeom prst="rect">
            <a:avLst/>
          </a:prstGeom>
          <a:ln w="63500">
            <a:solidFill>
              <a:srgbClr val="FF26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22 studies, 7005 patients…"/>
          <p:cNvSpPr txBox="1"/>
          <p:nvPr>
            <p:ph type="body" sz="half" idx="1"/>
          </p:nvPr>
        </p:nvSpPr>
        <p:spPr>
          <a:xfrm>
            <a:off x="12853883" y="2045181"/>
            <a:ext cx="11283966" cy="7294656"/>
          </a:xfrm>
          <a:prstGeom prst="rect">
            <a:avLst/>
          </a:prstGeom>
        </p:spPr>
        <p:txBody>
          <a:bodyPr/>
          <a:lstStyle/>
          <a:p>
            <a:pPr marL="450850" indent="-450850" defTabSz="586104">
              <a:spcBef>
                <a:spcPts val="4100"/>
              </a:spcBef>
              <a:defRPr b="1" sz="3407"/>
            </a:pPr>
            <a:r>
              <a:t>22 studies, 7005 patients</a:t>
            </a:r>
          </a:p>
          <a:p>
            <a:pPr marL="450850" indent="-450850" defTabSz="586104">
              <a:spcBef>
                <a:spcPts val="4100"/>
              </a:spcBef>
              <a:defRPr b="1" sz="3407"/>
            </a:pPr>
            <a:r>
              <a:t>If dividing the patients in ≤3NACT vs &gt; 3</a:t>
            </a:r>
          </a:p>
          <a:p>
            <a:pPr lvl="1" marL="901700" indent="-450850" defTabSz="586104">
              <a:spcBef>
                <a:spcPts val="4100"/>
              </a:spcBef>
              <a:defRPr b="1" sz="3407"/>
            </a:pPr>
            <a:r>
              <a:t>Trend for a decrease in PFS and a significant reduction in OS with an increasing number of cycles</a:t>
            </a:r>
          </a:p>
          <a:p>
            <a:pPr marL="450850" indent="-450850" defTabSz="586104">
              <a:spcBef>
                <a:spcPts val="4100"/>
              </a:spcBef>
              <a:defRPr b="1" sz="3407"/>
            </a:pPr>
            <a:r>
              <a:t>A difference in both PFS and OS is revealed if early IDS included patients with 4 NACT cycles</a:t>
            </a:r>
          </a:p>
          <a:p>
            <a:pPr marL="450850" indent="-450850" defTabSz="586104">
              <a:spcBef>
                <a:spcPts val="4100"/>
              </a:spcBef>
              <a:defRPr b="1" sz="3407"/>
            </a:pPr>
            <a:r>
              <a:t>Conclusion: not enough evidence to determine the optimal number of NACT  treatments before surgery</a:t>
            </a:r>
          </a:p>
        </p:txBody>
      </p:sp>
      <p:pic>
        <p:nvPicPr>
          <p:cNvPr id="241" name="Image" descr="Image"/>
          <p:cNvPicPr>
            <a:picLocks noChangeAspect="1"/>
          </p:cNvPicPr>
          <p:nvPr/>
        </p:nvPicPr>
        <p:blipFill>
          <a:blip r:embed="rId2">
            <a:extLst/>
          </a:blip>
          <a:stretch>
            <a:fillRect/>
          </a:stretch>
        </p:blipFill>
        <p:spPr>
          <a:xfrm>
            <a:off x="1246469" y="1696127"/>
            <a:ext cx="9829421" cy="4677104"/>
          </a:xfrm>
          <a:prstGeom prst="rect">
            <a:avLst/>
          </a:prstGeom>
          <a:ln w="12700">
            <a:miter lim="400000"/>
          </a:ln>
        </p:spPr>
      </p:pic>
      <p:pic>
        <p:nvPicPr>
          <p:cNvPr id="242" name="Image" descr="Image"/>
          <p:cNvPicPr>
            <a:picLocks noChangeAspect="1"/>
          </p:cNvPicPr>
          <p:nvPr/>
        </p:nvPicPr>
        <p:blipFill>
          <a:blip r:embed="rId3">
            <a:extLst/>
          </a:blip>
          <a:stretch>
            <a:fillRect/>
          </a:stretch>
        </p:blipFill>
        <p:spPr>
          <a:xfrm>
            <a:off x="235686" y="10387199"/>
            <a:ext cx="21687429" cy="1892919"/>
          </a:xfrm>
          <a:prstGeom prst="rect">
            <a:avLst/>
          </a:prstGeom>
          <a:ln w="12700">
            <a:miter lim="400000"/>
          </a:ln>
        </p:spPr>
      </p:pic>
      <p:pic>
        <p:nvPicPr>
          <p:cNvPr id="243" name="Image" descr="Image"/>
          <p:cNvPicPr>
            <a:picLocks noChangeAspect="1"/>
          </p:cNvPicPr>
          <p:nvPr/>
        </p:nvPicPr>
        <p:blipFill>
          <a:blip r:embed="rId2">
            <a:extLst/>
          </a:blip>
          <a:stretch>
            <a:fillRect/>
          </a:stretch>
        </p:blipFill>
        <p:spPr>
          <a:xfrm>
            <a:off x="391532" y="1823127"/>
            <a:ext cx="11793295" cy="5611568"/>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Image" descr="Image"/>
          <p:cNvPicPr>
            <a:picLocks noChangeAspect="1"/>
          </p:cNvPicPr>
          <p:nvPr/>
        </p:nvPicPr>
        <p:blipFill>
          <a:blip r:embed="rId2">
            <a:extLst/>
          </a:blip>
          <a:stretch>
            <a:fillRect/>
          </a:stretch>
        </p:blipFill>
        <p:spPr>
          <a:xfrm>
            <a:off x="100379" y="2814040"/>
            <a:ext cx="12359274" cy="8915896"/>
          </a:xfrm>
          <a:prstGeom prst="rect">
            <a:avLst/>
          </a:prstGeom>
          <a:ln w="12700">
            <a:miter lim="400000"/>
          </a:ln>
        </p:spPr>
      </p:pic>
      <p:pic>
        <p:nvPicPr>
          <p:cNvPr id="246" name="Image" descr="Image"/>
          <p:cNvPicPr>
            <a:picLocks noChangeAspect="1"/>
          </p:cNvPicPr>
          <p:nvPr/>
        </p:nvPicPr>
        <p:blipFill>
          <a:blip r:embed="rId3">
            <a:extLst/>
          </a:blip>
          <a:stretch>
            <a:fillRect/>
          </a:stretch>
        </p:blipFill>
        <p:spPr>
          <a:xfrm>
            <a:off x="12704483" y="1465711"/>
            <a:ext cx="10839115" cy="10784578"/>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olution: better screening of patients?"/>
          <p:cNvSpPr txBox="1"/>
          <p:nvPr>
            <p:ph type="title"/>
          </p:nvPr>
        </p:nvSpPr>
        <p:spPr>
          <a:prstGeom prst="rect">
            <a:avLst/>
          </a:prstGeom>
        </p:spPr>
        <p:txBody>
          <a:bodyPr/>
          <a:lstStyle>
            <a:lvl1pPr defTabSz="643889">
              <a:defRPr b="1" sz="8736">
                <a:latin typeface="Helvetica Neue"/>
                <a:ea typeface="Helvetica Neue"/>
                <a:cs typeface="Helvetica Neue"/>
                <a:sym typeface="Helvetica Neue"/>
              </a:defRPr>
            </a:lvl1pPr>
          </a:lstStyle>
          <a:p>
            <a:pPr/>
            <a:r>
              <a:t>?Solution: better screening of patients?</a:t>
            </a:r>
          </a:p>
        </p:txBody>
      </p:sp>
      <p:sp>
        <p:nvSpPr>
          <p:cNvPr id="249" name="In our experiment, few patients have good chemotherapy response at 6 compared to 3-4 cycles (10%)…"/>
          <p:cNvSpPr txBox="1"/>
          <p:nvPr>
            <p:ph type="body" sz="half" idx="1"/>
          </p:nvPr>
        </p:nvSpPr>
        <p:spPr>
          <a:xfrm>
            <a:off x="342110" y="3149600"/>
            <a:ext cx="9418510" cy="9194800"/>
          </a:xfrm>
          <a:prstGeom prst="rect">
            <a:avLst/>
          </a:prstGeom>
        </p:spPr>
        <p:txBody>
          <a:bodyPr/>
          <a:lstStyle/>
          <a:p>
            <a:pPr marL="514350" indent="-514350" defTabSz="668655">
              <a:spcBef>
                <a:spcPts val="4700"/>
              </a:spcBef>
              <a:defRPr b="1" sz="3888"/>
            </a:pPr>
            <a:r>
              <a:t>In our experiment, few patients have good chemotherapy response at 6 compared to 3-4 cycles (10%)</a:t>
            </a:r>
          </a:p>
          <a:p>
            <a:pPr marL="514350" indent="-514350" defTabSz="668655">
              <a:spcBef>
                <a:spcPts val="4700"/>
              </a:spcBef>
              <a:defRPr b="1" sz="3888"/>
            </a:pPr>
            <a:r>
              <a:t>Importance of 3-cycles assessment</a:t>
            </a:r>
          </a:p>
          <a:p>
            <a:pPr lvl="1" marL="1028700" indent="-514350" defTabSz="668655">
              <a:spcBef>
                <a:spcPts val="4700"/>
              </a:spcBef>
              <a:defRPr b="1" sz="3888"/>
            </a:pPr>
            <a:r>
              <a:t>Place of laparoscopy</a:t>
            </a:r>
          </a:p>
          <a:p>
            <a:pPr lvl="1" marL="1028700" indent="-514350" defTabSz="668655">
              <a:spcBef>
                <a:spcPts val="4700"/>
              </a:spcBef>
              <a:defRPr b="1" sz="3888"/>
            </a:pPr>
            <a:r>
              <a:t>Interest of the Kelim score</a:t>
            </a:r>
          </a:p>
          <a:p>
            <a:pPr marL="514350" indent="-514350" defTabSz="668655">
              <a:spcBef>
                <a:spcPts val="4700"/>
              </a:spcBef>
              <a:defRPr b="1" sz="3888"/>
            </a:pPr>
            <a:r>
              <a:t>+:- Deleterious effect of incomplete surgery</a:t>
            </a:r>
          </a:p>
          <a:p>
            <a:pPr marL="514350" indent="-514350" defTabSz="668655">
              <a:spcBef>
                <a:spcPts val="4700"/>
              </a:spcBef>
              <a:defRPr b="1" sz="3888"/>
            </a:pPr>
            <a:r>
              <a:t>+/- Benefits of intensification of oncologic treatment</a:t>
            </a:r>
          </a:p>
        </p:txBody>
      </p:sp>
      <p:pic>
        <p:nvPicPr>
          <p:cNvPr id="250" name="Image" descr="Image"/>
          <p:cNvPicPr>
            <a:picLocks noChangeAspect="1"/>
          </p:cNvPicPr>
          <p:nvPr/>
        </p:nvPicPr>
        <p:blipFill>
          <a:blip r:embed="rId2">
            <a:extLst/>
          </a:blip>
          <a:stretch>
            <a:fillRect/>
          </a:stretch>
        </p:blipFill>
        <p:spPr>
          <a:xfrm>
            <a:off x="10965783" y="2307327"/>
            <a:ext cx="13779501" cy="4267201"/>
          </a:xfrm>
          <a:prstGeom prst="rect">
            <a:avLst/>
          </a:prstGeom>
          <a:ln w="12700">
            <a:miter lim="400000"/>
          </a:ln>
        </p:spPr>
      </p:pic>
      <p:pic>
        <p:nvPicPr>
          <p:cNvPr id="251" name="Image" descr="Image"/>
          <p:cNvPicPr>
            <a:picLocks noChangeAspect="1"/>
          </p:cNvPicPr>
          <p:nvPr/>
        </p:nvPicPr>
        <p:blipFill>
          <a:blip r:embed="rId3">
            <a:extLst/>
          </a:blip>
          <a:stretch>
            <a:fillRect/>
          </a:stretch>
        </p:blipFill>
        <p:spPr>
          <a:xfrm>
            <a:off x="12071600" y="7691164"/>
            <a:ext cx="9198187" cy="426720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Image" descr="Image"/>
          <p:cNvPicPr>
            <a:picLocks noChangeAspect="1"/>
          </p:cNvPicPr>
          <p:nvPr/>
        </p:nvPicPr>
        <p:blipFill>
          <a:blip r:embed="rId2">
            <a:extLst/>
          </a:blip>
          <a:stretch>
            <a:fillRect/>
          </a:stretch>
        </p:blipFill>
        <p:spPr>
          <a:xfrm>
            <a:off x="553542" y="2477425"/>
            <a:ext cx="7874001" cy="8382001"/>
          </a:xfrm>
          <a:prstGeom prst="rect">
            <a:avLst/>
          </a:prstGeom>
          <a:ln w="12700">
            <a:miter lim="400000"/>
          </a:ln>
        </p:spPr>
      </p:pic>
      <p:pic>
        <p:nvPicPr>
          <p:cNvPr id="254" name="Image" descr="Image"/>
          <p:cNvPicPr>
            <a:picLocks noChangeAspect="1"/>
          </p:cNvPicPr>
          <p:nvPr/>
        </p:nvPicPr>
        <p:blipFill>
          <a:blip r:embed="rId3">
            <a:extLst/>
          </a:blip>
          <a:stretch>
            <a:fillRect/>
          </a:stretch>
        </p:blipFill>
        <p:spPr>
          <a:xfrm>
            <a:off x="8255000" y="2477425"/>
            <a:ext cx="7874000" cy="8382001"/>
          </a:xfrm>
          <a:prstGeom prst="rect">
            <a:avLst/>
          </a:prstGeom>
          <a:ln w="12700">
            <a:miter lim="400000"/>
          </a:ln>
        </p:spPr>
      </p:pic>
      <p:pic>
        <p:nvPicPr>
          <p:cNvPr id="255" name="Image" descr="Image"/>
          <p:cNvPicPr>
            <a:picLocks noChangeAspect="1"/>
          </p:cNvPicPr>
          <p:nvPr/>
        </p:nvPicPr>
        <p:blipFill>
          <a:blip r:embed="rId4">
            <a:extLst/>
          </a:blip>
          <a:stretch>
            <a:fillRect/>
          </a:stretch>
        </p:blipFill>
        <p:spPr>
          <a:xfrm>
            <a:off x="15956457" y="2477425"/>
            <a:ext cx="7874001" cy="8382001"/>
          </a:xfrm>
          <a:prstGeom prst="rect">
            <a:avLst/>
          </a:prstGeom>
          <a:ln w="12700">
            <a:miter lim="400000"/>
          </a:ln>
        </p:spPr>
      </p:pic>
      <p:sp>
        <p:nvSpPr>
          <p:cNvPr id="256" name="Salvovar study"/>
          <p:cNvSpPr txBox="1"/>
          <p:nvPr/>
        </p:nvSpPr>
        <p:spPr>
          <a:xfrm>
            <a:off x="6126853" y="553036"/>
            <a:ext cx="5969128" cy="109328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600"/>
            </a:lvl1pPr>
          </a:lstStyle>
          <a:p>
            <a:pPr/>
            <a:r>
              <a:t>Salvovar study</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Image" descr="Image"/>
          <p:cNvPicPr>
            <a:picLocks noChangeAspect="1"/>
          </p:cNvPicPr>
          <p:nvPr/>
        </p:nvPicPr>
        <p:blipFill>
          <a:blip r:embed="rId2">
            <a:extLst/>
          </a:blip>
          <a:stretch>
            <a:fillRect/>
          </a:stretch>
        </p:blipFill>
        <p:spPr>
          <a:xfrm>
            <a:off x="185685" y="277369"/>
            <a:ext cx="14553503" cy="4128654"/>
          </a:xfrm>
          <a:prstGeom prst="rect">
            <a:avLst/>
          </a:prstGeom>
          <a:ln w="12700">
            <a:miter lim="400000"/>
          </a:ln>
        </p:spPr>
      </p:pic>
      <p:sp>
        <p:nvSpPr>
          <p:cNvPr id="259" name="Maintaining quality of life +++"/>
          <p:cNvSpPr txBox="1"/>
          <p:nvPr/>
        </p:nvSpPr>
        <p:spPr>
          <a:xfrm>
            <a:off x="15602461" y="1218375"/>
            <a:ext cx="5454016"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Maintaining quality of life +++</a:t>
            </a:r>
          </a:p>
        </p:txBody>
      </p:sp>
      <p:pic>
        <p:nvPicPr>
          <p:cNvPr id="260" name="Image" descr="Image"/>
          <p:cNvPicPr>
            <a:picLocks noChangeAspect="1"/>
          </p:cNvPicPr>
          <p:nvPr/>
        </p:nvPicPr>
        <p:blipFill>
          <a:blip r:embed="rId3">
            <a:extLst/>
          </a:blip>
          <a:stretch>
            <a:fillRect/>
          </a:stretch>
        </p:blipFill>
        <p:spPr>
          <a:xfrm>
            <a:off x="2920220" y="5097917"/>
            <a:ext cx="18797560" cy="2822089"/>
          </a:xfrm>
          <a:prstGeom prst="rect">
            <a:avLst/>
          </a:prstGeom>
          <a:ln w="12700">
            <a:miter lim="400000"/>
          </a:ln>
        </p:spPr>
      </p:pic>
      <p:pic>
        <p:nvPicPr>
          <p:cNvPr id="261" name="Image" descr="Image"/>
          <p:cNvPicPr>
            <a:picLocks noChangeAspect="1"/>
          </p:cNvPicPr>
          <p:nvPr/>
        </p:nvPicPr>
        <p:blipFill>
          <a:blip r:embed="rId4">
            <a:extLst/>
          </a:blip>
          <a:stretch>
            <a:fillRect/>
          </a:stretch>
        </p:blipFill>
        <p:spPr>
          <a:xfrm>
            <a:off x="2792964" y="10678444"/>
            <a:ext cx="18293774" cy="1161510"/>
          </a:xfrm>
          <a:prstGeom prst="rect">
            <a:avLst/>
          </a:prstGeom>
          <a:ln w="12700">
            <a:miter lim="400000"/>
          </a:ln>
        </p:spPr>
      </p:pic>
      <p:pic>
        <p:nvPicPr>
          <p:cNvPr id="262" name="Image" descr="Image"/>
          <p:cNvPicPr>
            <a:picLocks noChangeAspect="1"/>
          </p:cNvPicPr>
          <p:nvPr/>
        </p:nvPicPr>
        <p:blipFill>
          <a:blip r:embed="rId5">
            <a:extLst/>
          </a:blip>
          <a:stretch>
            <a:fillRect/>
          </a:stretch>
        </p:blipFill>
        <p:spPr>
          <a:xfrm>
            <a:off x="3170234" y="7765822"/>
            <a:ext cx="18043532" cy="1914434"/>
          </a:xfrm>
          <a:prstGeom prst="rect">
            <a:avLst/>
          </a:prstGeom>
          <a:ln w="12700">
            <a:miter lim="400000"/>
          </a:ln>
        </p:spPr>
      </p:pic>
      <p:pic>
        <p:nvPicPr>
          <p:cNvPr id="263" name="Image" descr="Image"/>
          <p:cNvPicPr>
            <a:picLocks noChangeAspect="1"/>
          </p:cNvPicPr>
          <p:nvPr/>
        </p:nvPicPr>
        <p:blipFill>
          <a:blip r:embed="rId6">
            <a:extLst/>
          </a:blip>
          <a:stretch>
            <a:fillRect/>
          </a:stretch>
        </p:blipFill>
        <p:spPr>
          <a:xfrm>
            <a:off x="3283202" y="9675334"/>
            <a:ext cx="17817596" cy="908818"/>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Conclusions"/>
          <p:cNvSpPr txBox="1"/>
          <p:nvPr>
            <p:ph type="title"/>
          </p:nvPr>
        </p:nvSpPr>
        <p:spPr>
          <a:xfrm>
            <a:off x="206732" y="355600"/>
            <a:ext cx="13246419" cy="2286000"/>
          </a:xfrm>
          <a:prstGeom prst="rect">
            <a:avLst/>
          </a:prstGeom>
        </p:spPr>
        <p:txBody>
          <a:bodyPr/>
          <a:lstStyle/>
          <a:p>
            <a:pPr/>
            <a:r>
              <a:t>Conclusions</a:t>
            </a:r>
          </a:p>
        </p:txBody>
      </p:sp>
      <p:sp>
        <p:nvSpPr>
          <p:cNvPr id="266" name="In terms of oncological results, there are no arguments for proposing delayed surgery…"/>
          <p:cNvSpPr txBox="1"/>
          <p:nvPr>
            <p:ph type="body" sz="half" idx="1"/>
          </p:nvPr>
        </p:nvSpPr>
        <p:spPr>
          <a:xfrm>
            <a:off x="1689100" y="3149600"/>
            <a:ext cx="9133280" cy="9296400"/>
          </a:xfrm>
          <a:prstGeom prst="rect">
            <a:avLst/>
          </a:prstGeom>
        </p:spPr>
        <p:txBody>
          <a:bodyPr/>
          <a:lstStyle/>
          <a:p>
            <a:pPr marL="603250" indent="-603250" defTabSz="784225">
              <a:spcBef>
                <a:spcPts val="5600"/>
              </a:spcBef>
              <a:defRPr b="1" sz="4560"/>
            </a:pPr>
            <a:r>
              <a:t>In terms of oncological results, there are no arguments for proposing delayed surgery</a:t>
            </a:r>
          </a:p>
          <a:p>
            <a:pPr marL="603250" indent="-603250" defTabSz="784225">
              <a:spcBef>
                <a:spcPts val="5600"/>
              </a:spcBef>
              <a:defRPr b="1" sz="4560"/>
            </a:pPr>
            <a:r>
              <a:t>But interval surgery, and delayed surgery in particular, is associated with a reduction in the number of complications</a:t>
            </a:r>
          </a:p>
          <a:p>
            <a:pPr marL="603250" indent="-603250" defTabSz="784225">
              <a:spcBef>
                <a:spcPts val="5600"/>
              </a:spcBef>
              <a:defRPr b="1" sz="4560"/>
            </a:pPr>
            <a:r>
              <a:t>Wait for the results of the CHRONO study</a:t>
            </a:r>
          </a:p>
        </p:txBody>
      </p:sp>
      <p:pic>
        <p:nvPicPr>
          <p:cNvPr id="267" name="Image" descr="Image"/>
          <p:cNvPicPr>
            <a:picLocks noChangeAspect="1"/>
          </p:cNvPicPr>
          <p:nvPr/>
        </p:nvPicPr>
        <p:blipFill>
          <a:blip r:embed="rId2">
            <a:extLst/>
          </a:blip>
          <a:stretch>
            <a:fillRect/>
          </a:stretch>
        </p:blipFill>
        <p:spPr>
          <a:xfrm>
            <a:off x="14928022" y="0"/>
            <a:ext cx="7845553" cy="137160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Disclosure"/>
          <p:cNvSpPr txBox="1"/>
          <p:nvPr>
            <p:ph type="title"/>
          </p:nvPr>
        </p:nvSpPr>
        <p:spPr>
          <a:prstGeom prst="rect">
            <a:avLst/>
          </a:prstGeom>
        </p:spPr>
        <p:txBody>
          <a:bodyPr/>
          <a:lstStyle>
            <a:lvl1pPr>
              <a:defRPr b="1">
                <a:latin typeface="Helvetica Neue"/>
                <a:ea typeface="Helvetica Neue"/>
                <a:cs typeface="Helvetica Neue"/>
                <a:sym typeface="Helvetica Neue"/>
              </a:defRPr>
            </a:lvl1pPr>
          </a:lstStyle>
          <a:p>
            <a:pPr/>
            <a:r>
              <a:t>Disclosure</a:t>
            </a:r>
          </a:p>
        </p:txBody>
      </p:sp>
      <p:sp>
        <p:nvSpPr>
          <p:cNvPr id="166" name="No disclosures"/>
          <p:cNvSpPr txBox="1"/>
          <p:nvPr>
            <p:ph type="body" idx="1"/>
          </p:nvPr>
        </p:nvSpPr>
        <p:spPr>
          <a:prstGeom prst="rect">
            <a:avLst/>
          </a:prstGeom>
        </p:spPr>
        <p:txBody>
          <a:bodyPr/>
          <a:lstStyle>
            <a:lvl1pPr>
              <a:defRPr b="1"/>
            </a:lvl1pPr>
          </a:lstStyle>
          <a:p>
            <a:pPr/>
            <a:r>
              <a:t>No disclosures</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0" name="Image" descr="Image"/>
          <p:cNvPicPr>
            <a:picLocks noChangeAspect="1"/>
          </p:cNvPicPr>
          <p:nvPr/>
        </p:nvPicPr>
        <p:blipFill>
          <a:blip r:embed="rId2">
            <a:extLst/>
          </a:blip>
          <a:stretch>
            <a:fillRect/>
          </a:stretch>
        </p:blipFill>
        <p:spPr>
          <a:xfrm>
            <a:off x="591491" y="804792"/>
            <a:ext cx="9659049" cy="3546594"/>
          </a:xfrm>
          <a:prstGeom prst="rect">
            <a:avLst/>
          </a:prstGeom>
          <a:ln w="12700">
            <a:miter lim="400000"/>
          </a:ln>
        </p:spPr>
      </p:pic>
      <p:pic>
        <p:nvPicPr>
          <p:cNvPr id="271" name="Image" descr="Image"/>
          <p:cNvPicPr>
            <a:picLocks noChangeAspect="1"/>
          </p:cNvPicPr>
          <p:nvPr/>
        </p:nvPicPr>
        <p:blipFill>
          <a:blip r:embed="rId3">
            <a:extLst/>
          </a:blip>
          <a:stretch>
            <a:fillRect/>
          </a:stretch>
        </p:blipFill>
        <p:spPr>
          <a:xfrm>
            <a:off x="584570" y="6649115"/>
            <a:ext cx="10104634" cy="3403566"/>
          </a:xfrm>
          <a:prstGeom prst="rect">
            <a:avLst/>
          </a:prstGeom>
          <a:ln w="12700">
            <a:miter lim="400000"/>
          </a:ln>
        </p:spPr>
      </p:pic>
      <p:pic>
        <p:nvPicPr>
          <p:cNvPr id="272" name="Image" descr="Image"/>
          <p:cNvPicPr>
            <a:picLocks noChangeAspect="1"/>
          </p:cNvPicPr>
          <p:nvPr/>
        </p:nvPicPr>
        <p:blipFill>
          <a:blip r:embed="rId4">
            <a:extLst/>
          </a:blip>
          <a:stretch>
            <a:fillRect/>
          </a:stretch>
        </p:blipFill>
        <p:spPr>
          <a:xfrm>
            <a:off x="10759788" y="246798"/>
            <a:ext cx="13385801" cy="5118101"/>
          </a:xfrm>
          <a:prstGeom prst="rect">
            <a:avLst/>
          </a:prstGeom>
          <a:ln w="12700">
            <a:miter lim="400000"/>
          </a:ln>
        </p:spPr>
      </p:pic>
      <p:pic>
        <p:nvPicPr>
          <p:cNvPr id="273" name="Image" descr="Image"/>
          <p:cNvPicPr>
            <a:picLocks noChangeAspect="1"/>
          </p:cNvPicPr>
          <p:nvPr/>
        </p:nvPicPr>
        <p:blipFill>
          <a:blip r:embed="rId5">
            <a:extLst/>
          </a:blip>
          <a:stretch>
            <a:fillRect/>
          </a:stretch>
        </p:blipFill>
        <p:spPr>
          <a:xfrm>
            <a:off x="11340861" y="8223825"/>
            <a:ext cx="12842828" cy="3998239"/>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5" name="Image" descr="Image"/>
          <p:cNvPicPr>
            <a:picLocks noChangeAspect="1"/>
          </p:cNvPicPr>
          <p:nvPr/>
        </p:nvPicPr>
        <p:blipFill>
          <a:blip r:embed="rId2">
            <a:extLst/>
          </a:blip>
          <a:stretch>
            <a:fillRect/>
          </a:stretch>
        </p:blipFill>
        <p:spPr>
          <a:xfrm>
            <a:off x="1042394" y="7043656"/>
            <a:ext cx="8460284" cy="4277672"/>
          </a:xfrm>
          <a:prstGeom prst="rect">
            <a:avLst/>
          </a:prstGeom>
          <a:ln w="12700">
            <a:miter lim="400000"/>
          </a:ln>
        </p:spPr>
      </p:pic>
      <p:pic>
        <p:nvPicPr>
          <p:cNvPr id="276" name="Image" descr="Image"/>
          <p:cNvPicPr>
            <a:picLocks noChangeAspect="1"/>
          </p:cNvPicPr>
          <p:nvPr/>
        </p:nvPicPr>
        <p:blipFill>
          <a:blip r:embed="rId3">
            <a:extLst/>
          </a:blip>
          <a:stretch>
            <a:fillRect/>
          </a:stretch>
        </p:blipFill>
        <p:spPr>
          <a:xfrm>
            <a:off x="697796" y="1241415"/>
            <a:ext cx="14173201" cy="2133601"/>
          </a:xfrm>
          <a:prstGeom prst="rect">
            <a:avLst/>
          </a:prstGeom>
          <a:ln w="12700">
            <a:miter lim="400000"/>
          </a:ln>
        </p:spPr>
      </p:pic>
      <p:pic>
        <p:nvPicPr>
          <p:cNvPr id="277" name="Image" descr="Image"/>
          <p:cNvPicPr>
            <a:picLocks noChangeAspect="1"/>
          </p:cNvPicPr>
          <p:nvPr/>
        </p:nvPicPr>
        <p:blipFill>
          <a:blip r:embed="rId4">
            <a:extLst/>
          </a:blip>
          <a:stretch>
            <a:fillRect/>
          </a:stretch>
        </p:blipFill>
        <p:spPr>
          <a:xfrm>
            <a:off x="850196" y="3682481"/>
            <a:ext cx="13868401" cy="711201"/>
          </a:xfrm>
          <a:prstGeom prst="rect">
            <a:avLst/>
          </a:prstGeom>
          <a:ln w="12700">
            <a:miter lim="400000"/>
          </a:ln>
        </p:spPr>
      </p:pic>
      <p:pic>
        <p:nvPicPr>
          <p:cNvPr id="278" name="Image" descr="Image"/>
          <p:cNvPicPr>
            <a:picLocks noChangeAspect="1"/>
          </p:cNvPicPr>
          <p:nvPr/>
        </p:nvPicPr>
        <p:blipFill>
          <a:blip r:embed="rId5">
            <a:extLst/>
          </a:blip>
          <a:stretch>
            <a:fillRect/>
          </a:stretch>
        </p:blipFill>
        <p:spPr>
          <a:xfrm>
            <a:off x="9961002" y="9051897"/>
            <a:ext cx="6642101" cy="825501"/>
          </a:xfrm>
          <a:prstGeom prst="rect">
            <a:avLst/>
          </a:prstGeom>
          <a:ln w="12700">
            <a:miter lim="400000"/>
          </a:ln>
        </p:spPr>
      </p:pic>
      <p:pic>
        <p:nvPicPr>
          <p:cNvPr id="279" name="Image" descr="Image"/>
          <p:cNvPicPr>
            <a:picLocks noChangeAspect="1"/>
          </p:cNvPicPr>
          <p:nvPr/>
        </p:nvPicPr>
        <p:blipFill>
          <a:blip r:embed="rId6">
            <a:extLst/>
          </a:blip>
          <a:stretch>
            <a:fillRect/>
          </a:stretch>
        </p:blipFill>
        <p:spPr>
          <a:xfrm>
            <a:off x="14821788" y="4872745"/>
            <a:ext cx="6731001" cy="1079501"/>
          </a:xfrm>
          <a:prstGeom prst="rect">
            <a:avLst/>
          </a:prstGeom>
          <a:ln w="12700">
            <a:miter lim="400000"/>
          </a:ln>
        </p:spPr>
      </p:pic>
      <p:pic>
        <p:nvPicPr>
          <p:cNvPr id="280" name="Image" descr="Image"/>
          <p:cNvPicPr>
            <a:picLocks noChangeAspect="1"/>
          </p:cNvPicPr>
          <p:nvPr/>
        </p:nvPicPr>
        <p:blipFill>
          <a:blip r:embed="rId7">
            <a:extLst/>
          </a:blip>
          <a:stretch>
            <a:fillRect/>
          </a:stretch>
        </p:blipFill>
        <p:spPr>
          <a:xfrm>
            <a:off x="15873741" y="6828971"/>
            <a:ext cx="6807201" cy="134620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2" name="Image" descr="Image"/>
          <p:cNvPicPr>
            <a:picLocks noChangeAspect="1"/>
          </p:cNvPicPr>
          <p:nvPr/>
        </p:nvPicPr>
        <p:blipFill>
          <a:blip r:embed="rId2">
            <a:extLst/>
          </a:blip>
          <a:stretch>
            <a:fillRect/>
          </a:stretch>
        </p:blipFill>
        <p:spPr>
          <a:xfrm>
            <a:off x="697796" y="1241415"/>
            <a:ext cx="14173201" cy="2133601"/>
          </a:xfrm>
          <a:prstGeom prst="rect">
            <a:avLst/>
          </a:prstGeom>
          <a:ln w="12700">
            <a:miter lim="400000"/>
          </a:ln>
        </p:spPr>
      </p:pic>
      <p:pic>
        <p:nvPicPr>
          <p:cNvPr id="283" name="Image" descr="Image"/>
          <p:cNvPicPr>
            <a:picLocks noChangeAspect="1"/>
          </p:cNvPicPr>
          <p:nvPr/>
        </p:nvPicPr>
        <p:blipFill>
          <a:blip r:embed="rId3">
            <a:extLst/>
          </a:blip>
          <a:stretch>
            <a:fillRect/>
          </a:stretch>
        </p:blipFill>
        <p:spPr>
          <a:xfrm>
            <a:off x="850196" y="3682481"/>
            <a:ext cx="13868401" cy="711201"/>
          </a:xfrm>
          <a:prstGeom prst="rect">
            <a:avLst/>
          </a:prstGeom>
          <a:ln w="12700">
            <a:miter lim="400000"/>
          </a:ln>
        </p:spPr>
      </p:pic>
      <p:pic>
        <p:nvPicPr>
          <p:cNvPr id="284" name="Image" descr="Image"/>
          <p:cNvPicPr>
            <a:picLocks noChangeAspect="1"/>
          </p:cNvPicPr>
          <p:nvPr/>
        </p:nvPicPr>
        <p:blipFill>
          <a:blip r:embed="rId4">
            <a:extLst/>
          </a:blip>
          <a:stretch>
            <a:fillRect/>
          </a:stretch>
        </p:blipFill>
        <p:spPr>
          <a:xfrm>
            <a:off x="363875" y="5225161"/>
            <a:ext cx="14414501" cy="7531101"/>
          </a:xfrm>
          <a:prstGeom prst="rect">
            <a:avLst/>
          </a:prstGeom>
          <a:ln w="12700">
            <a:miter lim="400000"/>
          </a:ln>
        </p:spPr>
      </p:pic>
      <p:pic>
        <p:nvPicPr>
          <p:cNvPr id="285" name="Image" descr="Image"/>
          <p:cNvPicPr>
            <a:picLocks noChangeAspect="1"/>
          </p:cNvPicPr>
          <p:nvPr/>
        </p:nvPicPr>
        <p:blipFill>
          <a:blip r:embed="rId5">
            <a:extLst/>
          </a:blip>
          <a:stretch>
            <a:fillRect/>
          </a:stretch>
        </p:blipFill>
        <p:spPr>
          <a:xfrm>
            <a:off x="15450044" y="3915680"/>
            <a:ext cx="8460284" cy="4277672"/>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7" name="Image" descr="Image"/>
          <p:cNvPicPr>
            <a:picLocks noChangeAspect="1"/>
          </p:cNvPicPr>
          <p:nvPr/>
        </p:nvPicPr>
        <p:blipFill>
          <a:blip r:embed="rId2">
            <a:extLst/>
          </a:blip>
          <a:stretch>
            <a:fillRect/>
          </a:stretch>
        </p:blipFill>
        <p:spPr>
          <a:xfrm>
            <a:off x="805672" y="645126"/>
            <a:ext cx="6184901" cy="2425701"/>
          </a:xfrm>
          <a:prstGeom prst="rect">
            <a:avLst/>
          </a:prstGeom>
          <a:ln w="12700">
            <a:miter lim="400000"/>
          </a:ln>
        </p:spPr>
      </p:pic>
      <p:pic>
        <p:nvPicPr>
          <p:cNvPr id="288" name="Image" descr="Image"/>
          <p:cNvPicPr>
            <a:picLocks noChangeAspect="1"/>
          </p:cNvPicPr>
          <p:nvPr/>
        </p:nvPicPr>
        <p:blipFill>
          <a:blip r:embed="rId3">
            <a:extLst/>
          </a:blip>
          <a:stretch>
            <a:fillRect/>
          </a:stretch>
        </p:blipFill>
        <p:spPr>
          <a:xfrm>
            <a:off x="2056622" y="5463018"/>
            <a:ext cx="3683001" cy="3263901"/>
          </a:xfrm>
          <a:prstGeom prst="rect">
            <a:avLst/>
          </a:prstGeom>
          <a:ln w="12700">
            <a:miter lim="400000"/>
          </a:ln>
        </p:spPr>
      </p:pic>
      <p:pic>
        <p:nvPicPr>
          <p:cNvPr id="289" name="Image" descr="Image"/>
          <p:cNvPicPr>
            <a:picLocks noChangeAspect="1"/>
          </p:cNvPicPr>
          <p:nvPr/>
        </p:nvPicPr>
        <p:blipFill>
          <a:blip r:embed="rId4">
            <a:extLst/>
          </a:blip>
          <a:stretch>
            <a:fillRect/>
          </a:stretch>
        </p:blipFill>
        <p:spPr>
          <a:xfrm>
            <a:off x="10369550" y="5162550"/>
            <a:ext cx="3644900" cy="3390900"/>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1" name="Image" descr="Image"/>
          <p:cNvPicPr>
            <a:picLocks noChangeAspect="1"/>
          </p:cNvPicPr>
          <p:nvPr/>
        </p:nvPicPr>
        <p:blipFill>
          <a:blip r:embed="rId2">
            <a:extLst/>
          </a:blip>
          <a:stretch>
            <a:fillRect/>
          </a:stretch>
        </p:blipFill>
        <p:spPr>
          <a:xfrm>
            <a:off x="5759450" y="2978150"/>
            <a:ext cx="12865100" cy="7759700"/>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3" name="Image" descr="Image"/>
          <p:cNvPicPr>
            <a:picLocks noChangeAspect="1"/>
          </p:cNvPicPr>
          <p:nvPr/>
        </p:nvPicPr>
        <p:blipFill>
          <a:blip r:embed="rId2">
            <a:extLst/>
          </a:blip>
          <a:stretch>
            <a:fillRect/>
          </a:stretch>
        </p:blipFill>
        <p:spPr>
          <a:xfrm>
            <a:off x="534806" y="1255041"/>
            <a:ext cx="8432801" cy="1727201"/>
          </a:xfrm>
          <a:prstGeom prst="rect">
            <a:avLst/>
          </a:prstGeom>
          <a:ln w="12700">
            <a:miter lim="400000"/>
          </a:ln>
        </p:spPr>
      </p:pic>
      <p:pic>
        <p:nvPicPr>
          <p:cNvPr id="294" name="Image" descr="Image"/>
          <p:cNvPicPr>
            <a:picLocks noChangeAspect="1"/>
          </p:cNvPicPr>
          <p:nvPr/>
        </p:nvPicPr>
        <p:blipFill>
          <a:blip r:embed="rId3">
            <a:extLst/>
          </a:blip>
          <a:stretch>
            <a:fillRect/>
          </a:stretch>
        </p:blipFill>
        <p:spPr>
          <a:xfrm>
            <a:off x="1142518" y="4995598"/>
            <a:ext cx="4089401" cy="4483101"/>
          </a:xfrm>
          <a:prstGeom prst="rect">
            <a:avLst/>
          </a:prstGeom>
          <a:ln w="12700">
            <a:miter lim="400000"/>
          </a:ln>
        </p:spPr>
      </p:pic>
      <p:pic>
        <p:nvPicPr>
          <p:cNvPr id="295" name="Image" descr="Image"/>
          <p:cNvPicPr>
            <a:picLocks noChangeAspect="1"/>
          </p:cNvPicPr>
          <p:nvPr/>
        </p:nvPicPr>
        <p:blipFill>
          <a:blip r:embed="rId4">
            <a:extLst/>
          </a:blip>
          <a:stretch>
            <a:fillRect/>
          </a:stretch>
        </p:blipFill>
        <p:spPr>
          <a:xfrm>
            <a:off x="14304494" y="877336"/>
            <a:ext cx="7670801" cy="6985001"/>
          </a:xfrm>
          <a:prstGeom prst="rect">
            <a:avLst/>
          </a:prstGeom>
          <a:ln w="12700">
            <a:miter lim="400000"/>
          </a:ln>
        </p:spPr>
      </p:pic>
      <p:pic>
        <p:nvPicPr>
          <p:cNvPr id="296" name="Image" descr="Image"/>
          <p:cNvPicPr>
            <a:picLocks noChangeAspect="1"/>
          </p:cNvPicPr>
          <p:nvPr/>
        </p:nvPicPr>
        <p:blipFill>
          <a:blip r:embed="rId5">
            <a:extLst/>
          </a:blip>
          <a:stretch>
            <a:fillRect/>
          </a:stretch>
        </p:blipFill>
        <p:spPr>
          <a:xfrm>
            <a:off x="6535353" y="6161869"/>
            <a:ext cx="7569201" cy="6273801"/>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Les clefs d’une chirurgie complète du cancer de l’ovaire: proposition de prise en charge"/>
          <p:cNvSpPr txBox="1"/>
          <p:nvPr>
            <p:ph type="title"/>
          </p:nvPr>
        </p:nvSpPr>
        <p:spPr>
          <a:prstGeom prst="rect">
            <a:avLst/>
          </a:prstGeom>
        </p:spPr>
        <p:txBody>
          <a:bodyPr/>
          <a:lstStyle>
            <a:lvl1pPr defTabSz="520065">
              <a:defRPr b="1" sz="7056">
                <a:latin typeface="Helvetica Neue"/>
                <a:ea typeface="Helvetica Neue"/>
                <a:cs typeface="Helvetica Neue"/>
                <a:sym typeface="Helvetica Neue"/>
              </a:defRPr>
            </a:lvl1pPr>
          </a:lstStyle>
          <a:p>
            <a:pPr/>
            <a:r>
              <a:t>Les clefs d’une chirurgie complète du cancer de l’ovaire: proposition de prise en charge</a:t>
            </a:r>
          </a:p>
        </p:txBody>
      </p:sp>
      <p:grpSp>
        <p:nvGrpSpPr>
          <p:cNvPr id="304" name="Grouper 2"/>
          <p:cNvGrpSpPr/>
          <p:nvPr/>
        </p:nvGrpSpPr>
        <p:grpSpPr>
          <a:xfrm>
            <a:off x="1796148" y="2820670"/>
            <a:ext cx="20143610" cy="10945382"/>
            <a:chOff x="0" y="0"/>
            <a:chExt cx="20143609" cy="10945381"/>
          </a:xfrm>
        </p:grpSpPr>
        <p:pic>
          <p:nvPicPr>
            <p:cNvPr id="299" name="Image" descr="Image"/>
            <p:cNvPicPr>
              <a:picLocks noChangeAspect="1"/>
            </p:cNvPicPr>
            <p:nvPr/>
          </p:nvPicPr>
          <p:blipFill>
            <a:blip r:embed="rId2">
              <a:extLst/>
            </a:blip>
            <a:srcRect l="18461" t="0" r="13403" b="0"/>
            <a:stretch>
              <a:fillRect/>
            </a:stretch>
          </p:blipFill>
          <p:spPr>
            <a:xfrm>
              <a:off x="0" y="0"/>
              <a:ext cx="7880369" cy="10945382"/>
            </a:xfrm>
            <a:prstGeom prst="rect">
              <a:avLst/>
            </a:prstGeom>
            <a:ln w="12700" cap="flat">
              <a:noFill/>
              <a:miter lim="400000"/>
            </a:ln>
            <a:effectLst/>
          </p:spPr>
        </p:pic>
        <p:pic>
          <p:nvPicPr>
            <p:cNvPr id="300" name="Image" descr="Image"/>
            <p:cNvPicPr>
              <a:picLocks noChangeAspect="1"/>
            </p:cNvPicPr>
            <p:nvPr/>
          </p:nvPicPr>
          <p:blipFill>
            <a:blip r:embed="rId3">
              <a:extLst/>
            </a:blip>
            <a:stretch>
              <a:fillRect/>
            </a:stretch>
          </p:blipFill>
          <p:spPr>
            <a:xfrm>
              <a:off x="9307467" y="1864778"/>
              <a:ext cx="10806501" cy="7508340"/>
            </a:xfrm>
            <a:prstGeom prst="rect">
              <a:avLst/>
            </a:prstGeom>
            <a:ln w="12700" cap="flat">
              <a:noFill/>
              <a:miter lim="400000"/>
            </a:ln>
            <a:effectLst/>
          </p:spPr>
        </p:pic>
        <p:sp>
          <p:nvSpPr>
            <p:cNvPr id="301" name="Ligne"/>
            <p:cNvSpPr/>
            <p:nvPr/>
          </p:nvSpPr>
          <p:spPr>
            <a:xfrm>
              <a:off x="7880369" y="4939851"/>
              <a:ext cx="987564" cy="1355580"/>
            </a:xfrm>
            <a:prstGeom prst="line">
              <a:avLst/>
            </a:prstGeom>
            <a:noFill/>
            <a:ln w="152400" cap="flat">
              <a:solidFill>
                <a:srgbClr val="800080"/>
              </a:solidFill>
              <a:prstDash val="solid"/>
              <a:round/>
              <a:tailEnd type="triangle" w="med" len="med"/>
            </a:ln>
            <a:effectLst/>
          </p:spPr>
          <p:txBody>
            <a:bodyPr wrap="square" lIns="91439" tIns="91439" rIns="91439" bIns="91439" numCol="1" anchor="t">
              <a:noAutofit/>
            </a:bodyPr>
            <a:lstStyle/>
            <a:p>
              <a:pPr algn="l" defTabSz="1828800">
                <a:defRPr b="0" sz="3600">
                  <a:latin typeface="Calibri"/>
                  <a:ea typeface="Calibri"/>
                  <a:cs typeface="Calibri"/>
                  <a:sym typeface="Calibri"/>
                </a:defRPr>
              </a:pPr>
            </a:p>
          </p:txBody>
        </p:sp>
        <p:sp>
          <p:nvSpPr>
            <p:cNvPr id="302" name="Rectangle aux angles arrondis"/>
            <p:cNvSpPr/>
            <p:nvPr/>
          </p:nvSpPr>
          <p:spPr>
            <a:xfrm>
              <a:off x="269842" y="3457831"/>
              <a:ext cx="7340774" cy="1270819"/>
            </a:xfrm>
            <a:prstGeom prst="roundRect">
              <a:avLst>
                <a:gd name="adj" fmla="val 15000"/>
              </a:avLst>
            </a:prstGeom>
            <a:noFill/>
            <a:ln w="203200" cap="flat">
              <a:solidFill>
                <a:srgbClr val="800080"/>
              </a:solidFill>
              <a:prstDash val="solid"/>
              <a:miter lim="400000"/>
            </a:ln>
            <a:effectLst/>
          </p:spPr>
          <p:txBody>
            <a:bodyPr wrap="square" lIns="91439" tIns="91439" rIns="91439" bIns="91439" numCol="1" anchor="ctr">
              <a:noAutofit/>
            </a:bodyPr>
            <a:lstStyle/>
            <a:p>
              <a:pPr>
                <a:defRPr b="0">
                  <a:latin typeface="+mn-lt"/>
                  <a:ea typeface="+mn-ea"/>
                  <a:cs typeface="+mn-cs"/>
                  <a:sym typeface="Helvetica Neue Medium"/>
                </a:defRPr>
              </a:pPr>
            </a:p>
          </p:txBody>
        </p:sp>
        <p:sp>
          <p:nvSpPr>
            <p:cNvPr id="303" name="Rectangle aux angles arrondis"/>
            <p:cNvSpPr/>
            <p:nvPr/>
          </p:nvSpPr>
          <p:spPr>
            <a:xfrm>
              <a:off x="9277823" y="6388512"/>
              <a:ext cx="10865787" cy="2913611"/>
            </a:xfrm>
            <a:prstGeom prst="roundRect">
              <a:avLst>
                <a:gd name="adj" fmla="val 6542"/>
              </a:avLst>
            </a:prstGeom>
            <a:noFill/>
            <a:ln w="203200" cap="flat">
              <a:solidFill>
                <a:srgbClr val="800080"/>
              </a:solidFill>
              <a:prstDash val="solid"/>
              <a:miter lim="400000"/>
            </a:ln>
            <a:effectLst/>
          </p:spPr>
          <p:txBody>
            <a:bodyPr wrap="square" lIns="91439" tIns="91439" rIns="91439" bIns="91439" numCol="1" anchor="ctr">
              <a:noAutofit/>
            </a:bodyPr>
            <a:lstStyle/>
            <a:p>
              <a:pPr>
                <a:defRPr b="0">
                  <a:latin typeface="+mn-lt"/>
                  <a:ea typeface="+mn-ea"/>
                  <a:cs typeface="+mn-cs"/>
                  <a:sym typeface="Helvetica Neue Medium"/>
                </a:defRPr>
              </a:pPr>
            </a:p>
          </p:txBody>
        </p:sp>
      </p:gr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 name="Les clefs d’une chirurgie complète du cancer de l’ovaire: sélection des patientes fonction du statut mutationnel"/>
          <p:cNvSpPr txBox="1"/>
          <p:nvPr>
            <p:ph type="title"/>
          </p:nvPr>
        </p:nvSpPr>
        <p:spPr>
          <a:xfrm>
            <a:off x="1689100" y="355600"/>
            <a:ext cx="21005800" cy="1417653"/>
          </a:xfrm>
          <a:prstGeom prst="rect">
            <a:avLst/>
          </a:prstGeom>
        </p:spPr>
        <p:txBody>
          <a:bodyPr/>
          <a:lstStyle>
            <a:lvl1pPr defTabSz="328775">
              <a:defRPr b="1" sz="4350">
                <a:latin typeface="Helvetica Neue"/>
                <a:ea typeface="Helvetica Neue"/>
                <a:cs typeface="Helvetica Neue"/>
                <a:sym typeface="Helvetica Neue"/>
              </a:defRPr>
            </a:lvl1pPr>
          </a:lstStyle>
          <a:p>
            <a:pPr/>
            <a:r>
              <a:t>Les clefs d’une chirurgie complète du cancer de l’ovaire: sélection des patientes fonction du statut mutationnel</a:t>
            </a:r>
          </a:p>
        </p:txBody>
      </p:sp>
      <p:graphicFrame>
        <p:nvGraphicFramePr>
          <p:cNvPr id="307" name="Tableau 1"/>
          <p:cNvGraphicFramePr/>
          <p:nvPr/>
        </p:nvGraphicFramePr>
        <p:xfrm>
          <a:off x="1689100" y="3149600"/>
          <a:ext cx="21005800" cy="9296400"/>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4201160"/>
                <a:gridCol w="4201160"/>
                <a:gridCol w="4201160"/>
                <a:gridCol w="4201160"/>
                <a:gridCol w="4201160"/>
              </a:tblGrid>
              <a:tr h="3098800">
                <a:tc>
                  <a:txBody>
                    <a:bodyPr/>
                    <a:lstStyle/>
                    <a:p>
                      <a:pPr defTabSz="914400">
                        <a:defRPr sz="3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3200">
                          <a:solidFill>
                            <a:srgbClr val="FFFFFF"/>
                          </a:solidFill>
                          <a:sym typeface="Helvetica Neue"/>
                        </a:rPr>
                        <a:t>SOLO 1</a:t>
                      </a:r>
                    </a:p>
                  </a:txBody>
                  <a:tcPr marL="50800" marR="50800" marT="50800" marB="50800" anchor="ctr" anchorCtr="0" horzOverflow="overflow"/>
                </a:tc>
                <a:tc>
                  <a:txBody>
                    <a:bodyPr/>
                    <a:lstStyle/>
                    <a:p>
                      <a:pPr defTabSz="914400">
                        <a:defRPr b="0" sz="1800">
                          <a:solidFill>
                            <a:srgbClr val="000000"/>
                          </a:solidFill>
                        </a:defRPr>
                      </a:pPr>
                      <a:r>
                        <a:rPr b="1" sz="3200">
                          <a:solidFill>
                            <a:srgbClr val="FFFFFF"/>
                          </a:solidFill>
                          <a:sym typeface="Helvetica Neue"/>
                        </a:rPr>
                        <a:t>PALOA 1</a:t>
                      </a:r>
                    </a:p>
                  </a:txBody>
                  <a:tcPr marL="50800" marR="50800" marT="50800" marB="50800" anchor="ctr" anchorCtr="0" horzOverflow="overflow"/>
                </a:tc>
                <a:tc>
                  <a:txBody>
                    <a:bodyPr/>
                    <a:lstStyle/>
                    <a:p>
                      <a:pPr defTabSz="914400">
                        <a:defRPr b="0" sz="1800">
                          <a:solidFill>
                            <a:srgbClr val="000000"/>
                          </a:solidFill>
                        </a:defRPr>
                      </a:pPr>
                      <a:r>
                        <a:rPr b="1" sz="3200">
                          <a:solidFill>
                            <a:srgbClr val="FFFFFF"/>
                          </a:solidFill>
                          <a:sym typeface="Helvetica Neue"/>
                        </a:rPr>
                        <a:t>VELIA / GOG-3005</a:t>
                      </a:r>
                    </a:p>
                  </a:txBody>
                  <a:tcPr marL="50800" marR="50800" marT="50800" marB="50800" anchor="ctr" anchorCtr="0" horzOverflow="overflow"/>
                </a:tc>
                <a:tc>
                  <a:txBody>
                    <a:bodyPr/>
                    <a:lstStyle/>
                    <a:p>
                      <a:pPr defTabSz="914400">
                        <a:defRPr b="0" sz="1800">
                          <a:solidFill>
                            <a:srgbClr val="000000"/>
                          </a:solidFill>
                        </a:defRPr>
                      </a:pPr>
                      <a:r>
                        <a:rPr b="1" sz="3200">
                          <a:solidFill>
                            <a:srgbClr val="FFFFFF"/>
                          </a:solidFill>
                          <a:sym typeface="Helvetica Neue"/>
                        </a:rPr>
                        <a:t>PRIMA*</a:t>
                      </a:r>
                    </a:p>
                  </a:txBody>
                  <a:tcPr marL="50800" marR="50800" marT="50800" marB="50800" anchor="ctr" anchorCtr="0" horzOverflow="overflow"/>
                </a:tc>
              </a:tr>
              <a:tr h="3098800">
                <a:tc>
                  <a:txBody>
                    <a:bodyPr/>
                    <a:lstStyle/>
                    <a:p>
                      <a:pPr defTabSz="914400">
                        <a:defRPr sz="1800"/>
                      </a:pPr>
                      <a:r>
                        <a:rPr sz="3200">
                          <a:sym typeface="Helvetica Neue"/>
                        </a:rPr>
                        <a:t>PDS</a:t>
                      </a:r>
                    </a:p>
                  </a:txBody>
                  <a:tcPr marL="50800" marR="50800" marT="50800" marB="50800" anchor="ctr" anchorCtr="0" horzOverflow="overflow"/>
                </a:tc>
                <a:tc>
                  <a:txBody>
                    <a:bodyPr/>
                    <a:lstStyle/>
                    <a:p>
                      <a:pPr defTabSz="914400">
                        <a:defRPr sz="1800"/>
                      </a:pPr>
                      <a:r>
                        <a:rPr sz="3200">
                          <a:sym typeface="Helvetica Neue"/>
                        </a:rPr>
                        <a:t>61,9 - 64,9%</a:t>
                      </a:r>
                    </a:p>
                  </a:txBody>
                  <a:tcPr marL="50800" marR="50800" marT="50800" marB="50800" anchor="ctr" anchorCtr="0" horzOverflow="overflow"/>
                </a:tc>
                <a:tc>
                  <a:txBody>
                    <a:bodyPr/>
                    <a:lstStyle/>
                    <a:p>
                      <a:pPr defTabSz="914400">
                        <a:defRPr sz="1800"/>
                      </a:pPr>
                      <a:r>
                        <a:rPr sz="3200">
                          <a:sym typeface="Helvetica Neue"/>
                        </a:rPr>
                        <a:t>50 - 51%</a:t>
                      </a:r>
                    </a:p>
                  </a:txBody>
                  <a:tcPr marL="50800" marR="50800" marT="50800" marB="50800" anchor="ctr" anchorCtr="0" horzOverflow="overflow"/>
                </a:tc>
                <a:tc>
                  <a:txBody>
                    <a:bodyPr/>
                    <a:lstStyle/>
                    <a:p>
                      <a:pPr defTabSz="914400">
                        <a:defRPr sz="1800"/>
                      </a:pPr>
                      <a:r>
                        <a:rPr sz="3200">
                          <a:sym typeface="Helvetica Neue"/>
                        </a:rPr>
                        <a:t>69 %</a:t>
                      </a:r>
                    </a:p>
                  </a:txBody>
                  <a:tcPr marL="50800" marR="50800" marT="50800" marB="50800" anchor="ctr" anchorCtr="0" horzOverflow="overflow"/>
                </a:tc>
                <a:tc>
                  <a:txBody>
                    <a:bodyPr/>
                    <a:lstStyle/>
                    <a:p>
                      <a:pPr defTabSz="914400">
                        <a:defRPr sz="1800"/>
                      </a:pPr>
                      <a:r>
                        <a:rPr sz="3200">
                          <a:sym typeface="Helvetica Neue"/>
                        </a:rPr>
                        <a:t>33,3 %</a:t>
                      </a:r>
                    </a:p>
                  </a:txBody>
                  <a:tcPr marL="50800" marR="50800" marT="50800" marB="50800" anchor="ctr" anchorCtr="0" horzOverflow="overflow"/>
                </a:tc>
              </a:tr>
              <a:tr h="3098800">
                <a:tc>
                  <a:txBody>
                    <a:bodyPr/>
                    <a:lstStyle/>
                    <a:p>
                      <a:pPr defTabSz="914400">
                        <a:defRPr sz="1800"/>
                      </a:pPr>
                      <a:r>
                        <a:rPr sz="3200">
                          <a:sym typeface="Helvetica Neue"/>
                        </a:rPr>
                        <a:t>CC0</a:t>
                      </a:r>
                    </a:p>
                  </a:txBody>
                  <a:tcPr marL="50800" marR="50800" marT="50800" marB="50800" anchor="ctr" anchorCtr="0" horzOverflow="overflow"/>
                </a:tc>
                <a:tc>
                  <a:txBody>
                    <a:bodyPr/>
                    <a:lstStyle/>
                    <a:p>
                      <a:pPr defTabSz="914400">
                        <a:defRPr sz="1800"/>
                      </a:pPr>
                      <a:r>
                        <a:rPr sz="3200">
                          <a:sym typeface="Helvetica Neue"/>
                        </a:rPr>
                        <a:t>76,4 - 72,9%</a:t>
                      </a:r>
                    </a:p>
                  </a:txBody>
                  <a:tcPr marL="50800" marR="50800" marT="50800" marB="50800" anchor="ctr" anchorCtr="0" horzOverflow="overflow"/>
                </a:tc>
                <a:tc>
                  <a:txBody>
                    <a:bodyPr/>
                    <a:lstStyle/>
                    <a:p>
                      <a:pPr defTabSz="914400">
                        <a:defRPr sz="1800"/>
                      </a:pPr>
                      <a:r>
                        <a:rPr sz="3200">
                          <a:sym typeface="Helvetica Neue"/>
                        </a:rPr>
                        <a:t>59 - 62%</a:t>
                      </a:r>
                    </a:p>
                  </a:txBody>
                  <a:tcPr marL="50800" marR="50800" marT="50800" marB="50800" anchor="ctr" anchorCtr="0" horzOverflow="overflow"/>
                </a:tc>
                <a:tc>
                  <a:txBody>
                    <a:bodyPr/>
                    <a:lstStyle/>
                    <a:p>
                      <a:pPr defTabSz="914400">
                        <a:defRPr sz="1800"/>
                      </a:pPr>
                      <a:r>
                        <a:rPr sz="3200">
                          <a:sym typeface="Helvetica Neue"/>
                        </a:rPr>
                        <a:t>71 %</a:t>
                      </a:r>
                    </a:p>
                  </a:txBody>
                  <a:tcPr marL="50800" marR="50800" marT="50800" marB="50800" anchor="ctr" anchorCtr="0" horzOverflow="overflow"/>
                </a:tc>
                <a:tc>
                  <a:txBody>
                    <a:bodyPr/>
                    <a:lstStyle/>
                    <a:p>
                      <a:pPr defTabSz="914400">
                        <a:defRPr sz="1800"/>
                      </a:pPr>
                      <a:r>
                        <a:rPr sz="3200">
                          <a:sym typeface="Helvetica Neue"/>
                        </a:rPr>
                        <a:t>46,5 %</a:t>
                      </a:r>
                    </a:p>
                  </a:txBody>
                  <a:tcPr marL="50800" marR="50800" marT="50800" marB="50800" anchor="ctr" anchorCtr="0" horzOverflow="overflow"/>
                </a:tc>
              </a:tr>
            </a:tbl>
          </a:graphicData>
        </a:graphic>
      </p:graphicFrame>
      <p:sp>
        <p:nvSpPr>
          <p:cNvPr id="308" name="* PDS CC0 exclues"/>
          <p:cNvSpPr txBox="1"/>
          <p:nvPr/>
        </p:nvSpPr>
        <p:spPr>
          <a:xfrm>
            <a:off x="10761785" y="12655809"/>
            <a:ext cx="353682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 PDS CC0 exclues</a:t>
            </a:r>
          </a:p>
        </p:txBody>
      </p:sp>
      <p:sp>
        <p:nvSpPr>
          <p:cNvPr id="309" name="Rectangle"/>
          <p:cNvSpPr/>
          <p:nvPr/>
        </p:nvSpPr>
        <p:spPr>
          <a:xfrm>
            <a:off x="19566515" y="3900714"/>
            <a:ext cx="2154532" cy="7967894"/>
          </a:xfrm>
          <a:prstGeom prst="rect">
            <a:avLst/>
          </a:prstGeom>
          <a:ln w="152400">
            <a:solidFill>
              <a:srgbClr val="FF2600"/>
            </a:solidFill>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 name="Apport du diagnostic anatomopathologique"/>
          <p:cNvSpPr txBox="1"/>
          <p:nvPr>
            <p:ph type="title"/>
          </p:nvPr>
        </p:nvSpPr>
        <p:spPr>
          <a:prstGeom prst="rect">
            <a:avLst/>
          </a:prstGeom>
        </p:spPr>
        <p:txBody>
          <a:bodyPr/>
          <a:lstStyle>
            <a:lvl1pPr defTabSz="594360">
              <a:defRPr sz="8064"/>
            </a:lvl1pPr>
          </a:lstStyle>
          <a:p>
            <a:pPr/>
            <a:r>
              <a:t>Apport du diagnostic anatomopathologique</a:t>
            </a:r>
          </a:p>
        </p:txBody>
      </p:sp>
      <p:graphicFrame>
        <p:nvGraphicFramePr>
          <p:cNvPr id="312" name="Tableau 1"/>
          <p:cNvGraphicFramePr/>
          <p:nvPr/>
        </p:nvGraphicFramePr>
        <p:xfrm>
          <a:off x="1689100" y="3149600"/>
          <a:ext cx="21005800" cy="9296400"/>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4201160"/>
                <a:gridCol w="4201160"/>
                <a:gridCol w="4201160"/>
                <a:gridCol w="4201160"/>
                <a:gridCol w="4201160"/>
              </a:tblGrid>
              <a:tr h="1859279">
                <a:tc>
                  <a:txBody>
                    <a:bodyPr/>
                    <a:lstStyle/>
                    <a:p>
                      <a:pPr defTabSz="914400">
                        <a:defRPr sz="3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3200">
                          <a:solidFill>
                            <a:srgbClr val="FFFFFF"/>
                          </a:solidFill>
                          <a:sym typeface="Helvetica Neue"/>
                        </a:rPr>
                        <a:t>HG (S/E)</a:t>
                      </a:r>
                    </a:p>
                  </a:txBody>
                  <a:tcPr marL="50800" marR="50800" marT="50800" marB="50800" anchor="ctr" anchorCtr="0" horzOverflow="overflow"/>
                </a:tc>
                <a:tc>
                  <a:txBody>
                    <a:bodyPr/>
                    <a:lstStyle/>
                    <a:p>
                      <a:pPr defTabSz="914400">
                        <a:defRPr b="0" sz="1800">
                          <a:solidFill>
                            <a:srgbClr val="000000"/>
                          </a:solidFill>
                        </a:defRPr>
                      </a:pPr>
                      <a:r>
                        <a:rPr b="1" sz="3200">
                          <a:solidFill>
                            <a:srgbClr val="FFFFFF"/>
                          </a:solidFill>
                          <a:sym typeface="Helvetica Neue"/>
                        </a:rPr>
                        <a:t>LG (S/E)</a:t>
                      </a:r>
                    </a:p>
                  </a:txBody>
                  <a:tcPr marL="50800" marR="50800" marT="50800" marB="50800" anchor="ctr" anchorCtr="0" horzOverflow="overflow"/>
                </a:tc>
                <a:tc>
                  <a:txBody>
                    <a:bodyPr/>
                    <a:lstStyle/>
                    <a:p>
                      <a:pPr defTabSz="914400">
                        <a:defRPr b="0" sz="1800">
                          <a:solidFill>
                            <a:srgbClr val="000000"/>
                          </a:solidFill>
                        </a:defRPr>
                      </a:pPr>
                      <a:r>
                        <a:rPr b="1" sz="3200">
                          <a:solidFill>
                            <a:srgbClr val="FFFFFF"/>
                          </a:solidFill>
                          <a:sym typeface="Helvetica Neue"/>
                        </a:rPr>
                        <a:t>Clear cell</a:t>
                      </a:r>
                    </a:p>
                  </a:txBody>
                  <a:tcPr marL="50800" marR="50800" marT="50800" marB="50800" anchor="ctr" anchorCtr="0" horzOverflow="overflow"/>
                </a:tc>
                <a:tc>
                  <a:txBody>
                    <a:bodyPr/>
                    <a:lstStyle/>
                    <a:p>
                      <a:pPr defTabSz="914400">
                        <a:defRPr b="0" sz="1800">
                          <a:solidFill>
                            <a:srgbClr val="000000"/>
                          </a:solidFill>
                        </a:defRPr>
                      </a:pPr>
                      <a:r>
                        <a:rPr b="1" sz="3200">
                          <a:solidFill>
                            <a:srgbClr val="FFFFFF"/>
                          </a:solidFill>
                          <a:sym typeface="Helvetica Neue"/>
                        </a:rPr>
                        <a:t>Mucinous</a:t>
                      </a:r>
                    </a:p>
                  </a:txBody>
                  <a:tcPr marL="50800" marR="50800" marT="50800" marB="50800" anchor="ctr" anchorCtr="0" horzOverflow="overflow"/>
                </a:tc>
              </a:tr>
              <a:tr h="1859279">
                <a:tc>
                  <a:txBody>
                    <a:bodyPr/>
                    <a:lstStyle/>
                    <a:p>
                      <a:pPr defTabSz="914400">
                        <a:defRPr b="0" sz="1800">
                          <a:solidFill>
                            <a:srgbClr val="000000"/>
                          </a:solidFill>
                        </a:defRPr>
                      </a:pPr>
                      <a:r>
                        <a:rPr b="1" sz="3200">
                          <a:solidFill>
                            <a:srgbClr val="FFFFFF"/>
                          </a:solidFill>
                          <a:sym typeface="Helvetica Neue"/>
                        </a:rPr>
                        <a:t>PDS</a:t>
                      </a:r>
                    </a:p>
                  </a:txBody>
                  <a:tcPr marL="50800" marR="50800" marT="50800" marB="50800" anchor="ctr" anchorCtr="0" horzOverflow="overflow"/>
                </a:tc>
                <a:tc>
                  <a:txBody>
                    <a:bodyPr/>
                    <a:lstStyle/>
                    <a:p>
                      <a:pPr defTabSz="914400">
                        <a:defRPr sz="1800"/>
                      </a:pPr>
                      <a:r>
                        <a:rPr b="1" sz="3200">
                          <a:sym typeface="Helvetica Neue"/>
                        </a:rPr>
                        <a:t>OUI</a:t>
                      </a:r>
                    </a:p>
                  </a:txBody>
                  <a:tcPr marL="50800" marR="50800" marT="50800" marB="50800" anchor="ctr" anchorCtr="0" horzOverflow="overflow"/>
                </a:tc>
                <a:tc>
                  <a:txBody>
                    <a:bodyPr/>
                    <a:lstStyle/>
                    <a:p>
                      <a:pPr defTabSz="914400">
                        <a:defRPr sz="1800"/>
                      </a:pPr>
                      <a:r>
                        <a:rPr b="1" sz="3200">
                          <a:sym typeface="Helvetica Neue"/>
                        </a:rPr>
                        <a:t>OUI</a:t>
                      </a:r>
                    </a:p>
                  </a:txBody>
                  <a:tcPr marL="50800" marR="50800" marT="50800" marB="50800" anchor="ctr" anchorCtr="0" horzOverflow="overflow"/>
                </a:tc>
                <a:tc>
                  <a:txBody>
                    <a:bodyPr/>
                    <a:lstStyle/>
                    <a:p>
                      <a:pPr defTabSz="914400">
                        <a:defRPr sz="1800"/>
                      </a:pPr>
                      <a:r>
                        <a:rPr b="1" sz="3200">
                          <a:sym typeface="Helvetica Neue"/>
                        </a:rPr>
                        <a:t>OUI</a:t>
                      </a:r>
                    </a:p>
                  </a:txBody>
                  <a:tcPr marL="50800" marR="50800" marT="50800" marB="50800" anchor="ctr" anchorCtr="0" horzOverflow="overflow"/>
                </a:tc>
                <a:tc>
                  <a:txBody>
                    <a:bodyPr/>
                    <a:lstStyle/>
                    <a:p>
                      <a:pPr defTabSz="914400">
                        <a:defRPr sz="1800"/>
                      </a:pPr>
                      <a:r>
                        <a:rPr b="1" sz="3200">
                          <a:sym typeface="Helvetica Neue"/>
                        </a:rPr>
                        <a:t>OUI</a:t>
                      </a:r>
                    </a:p>
                  </a:txBody>
                  <a:tcPr marL="50800" marR="50800" marT="50800" marB="50800" anchor="ctr" anchorCtr="0" horzOverflow="overflow"/>
                </a:tc>
              </a:tr>
              <a:tr h="1859279">
                <a:tc>
                  <a:txBody>
                    <a:bodyPr/>
                    <a:lstStyle/>
                    <a:p>
                      <a:pPr defTabSz="914400">
                        <a:defRPr b="0" sz="1800">
                          <a:solidFill>
                            <a:srgbClr val="000000"/>
                          </a:solidFill>
                        </a:defRPr>
                      </a:pPr>
                      <a:r>
                        <a:rPr b="1" sz="3200">
                          <a:solidFill>
                            <a:srgbClr val="FFFFFF"/>
                          </a:solidFill>
                          <a:sym typeface="Helvetica Neue"/>
                        </a:rPr>
                        <a:t>Complete</a:t>
                      </a:r>
                    </a:p>
                  </a:txBody>
                  <a:tcPr marL="50800" marR="50800" marT="50800" marB="50800" anchor="ctr" anchorCtr="0" horzOverflow="overflow"/>
                </a:tc>
                <a:tc>
                  <a:txBody>
                    <a:bodyPr/>
                    <a:lstStyle/>
                    <a:p>
                      <a:pPr defTabSz="914400">
                        <a:defRPr sz="1800"/>
                      </a:pPr>
                      <a:r>
                        <a:rPr b="1" sz="3200">
                          <a:sym typeface="Helvetica Neue"/>
                        </a:rPr>
                        <a:t>OUI</a:t>
                      </a:r>
                    </a:p>
                  </a:txBody>
                  <a:tcPr marL="50800" marR="50800" marT="50800" marB="50800" anchor="ctr" anchorCtr="0" horzOverflow="overflow"/>
                </a:tc>
                <a:tc>
                  <a:txBody>
                    <a:bodyPr/>
                    <a:lstStyle/>
                    <a:p>
                      <a:pPr defTabSz="914400">
                        <a:defRPr sz="1800"/>
                      </a:pPr>
                      <a:r>
                        <a:rPr b="1" sz="3200">
                          <a:sym typeface="Helvetica Neue"/>
                        </a:rPr>
                        <a:t>OUI</a:t>
                      </a:r>
                    </a:p>
                  </a:txBody>
                  <a:tcPr marL="50800" marR="50800" marT="50800" marB="50800" anchor="ctr" anchorCtr="0" horzOverflow="overflow"/>
                </a:tc>
                <a:tc>
                  <a:txBody>
                    <a:bodyPr/>
                    <a:lstStyle/>
                    <a:p>
                      <a:pPr defTabSz="914400">
                        <a:defRPr sz="1800"/>
                      </a:pPr>
                      <a:r>
                        <a:rPr b="1" sz="3200">
                          <a:sym typeface="Helvetica Neue"/>
                        </a:rPr>
                        <a:t>OUI</a:t>
                      </a:r>
                    </a:p>
                  </a:txBody>
                  <a:tcPr marL="50800" marR="50800" marT="50800" marB="50800" anchor="ctr" anchorCtr="0" horzOverflow="overflow"/>
                </a:tc>
                <a:tc>
                  <a:txBody>
                    <a:bodyPr/>
                    <a:lstStyle/>
                    <a:p>
                      <a:pPr defTabSz="914400">
                        <a:defRPr sz="1800"/>
                      </a:pPr>
                      <a:r>
                        <a:rPr b="1" sz="3200">
                          <a:sym typeface="Helvetica Neue"/>
                        </a:rPr>
                        <a:t>OUI</a:t>
                      </a:r>
                    </a:p>
                  </a:txBody>
                  <a:tcPr marL="50800" marR="50800" marT="50800" marB="50800" anchor="ctr" anchorCtr="0" horzOverflow="overflow"/>
                </a:tc>
              </a:tr>
              <a:tr h="1859279">
                <a:tc>
                  <a:txBody>
                    <a:bodyPr/>
                    <a:lstStyle/>
                    <a:p>
                      <a:pPr defTabSz="914400">
                        <a:defRPr b="0" sz="1800">
                          <a:solidFill>
                            <a:srgbClr val="000000"/>
                          </a:solidFill>
                        </a:defRPr>
                      </a:pPr>
                      <a:r>
                        <a:rPr b="1" sz="3200">
                          <a:solidFill>
                            <a:srgbClr val="FFFFFF"/>
                          </a:solidFill>
                          <a:sym typeface="Helvetica Neue"/>
                        </a:rPr>
                        <a:t>Residual &lt; 1 cm</a:t>
                      </a:r>
                    </a:p>
                  </a:txBody>
                  <a:tcPr marL="50800" marR="50800" marT="50800" marB="50800" anchor="ctr" anchorCtr="0" horzOverflow="overflow"/>
                </a:tc>
                <a:tc>
                  <a:txBody>
                    <a:bodyPr/>
                    <a:lstStyle/>
                    <a:p>
                      <a:pPr defTabSz="914400">
                        <a:defRPr sz="1800"/>
                      </a:pPr>
                      <a:r>
                        <a:rPr b="1" sz="3200">
                          <a:sym typeface="Helvetica Neue"/>
                        </a:rPr>
                        <a:t>OUI</a:t>
                      </a:r>
                    </a:p>
                  </a:txBody>
                  <a:tcPr marL="50800" marR="50800" marT="50800" marB="50800" anchor="ctr" anchorCtr="0" horzOverflow="overflow"/>
                </a:tc>
                <a:tc>
                  <a:txBody>
                    <a:bodyPr/>
                    <a:lstStyle/>
                    <a:p>
                      <a:pPr defTabSz="914400">
                        <a:defRPr sz="1800"/>
                      </a:pPr>
                      <a:r>
                        <a:rPr b="1" sz="3200">
                          <a:sym typeface="Helvetica Neue"/>
                        </a:rPr>
                        <a:t>OUI</a:t>
                      </a:r>
                    </a:p>
                  </a:txBody>
                  <a:tcPr marL="50800" marR="50800" marT="50800" marB="50800" anchor="ctr" anchorCtr="0" horzOverflow="overflow"/>
                </a:tc>
                <a:tc>
                  <a:txBody>
                    <a:bodyPr/>
                    <a:lstStyle/>
                    <a:p>
                      <a:pPr defTabSz="914400">
                        <a:defRPr sz="1800"/>
                      </a:pPr>
                      <a:r>
                        <a:rPr b="1" sz="3200">
                          <a:sym typeface="Helvetica Neue"/>
                        </a:rPr>
                        <a:t>NON</a:t>
                      </a:r>
                    </a:p>
                  </a:txBody>
                  <a:tcPr marL="50800" marR="50800" marT="50800" marB="50800" anchor="ctr" anchorCtr="0" horzOverflow="overflow"/>
                </a:tc>
                <a:tc>
                  <a:txBody>
                    <a:bodyPr/>
                    <a:lstStyle/>
                    <a:p>
                      <a:pPr defTabSz="914400">
                        <a:defRPr sz="1800"/>
                      </a:pPr>
                      <a:r>
                        <a:rPr b="1" sz="3200">
                          <a:sym typeface="Helvetica Neue"/>
                        </a:rPr>
                        <a:t>NON</a:t>
                      </a:r>
                    </a:p>
                  </a:txBody>
                  <a:tcPr marL="50800" marR="50800" marT="50800" marB="50800" anchor="ctr" anchorCtr="0" horzOverflow="overflow"/>
                </a:tc>
              </a:tr>
              <a:tr h="1859279">
                <a:tc>
                  <a:txBody>
                    <a:bodyPr/>
                    <a:lstStyle/>
                    <a:p>
                      <a:pPr defTabSz="914400">
                        <a:defRPr b="0" sz="1800">
                          <a:solidFill>
                            <a:srgbClr val="000000"/>
                          </a:solidFill>
                        </a:defRPr>
                      </a:pPr>
                      <a:r>
                        <a:rPr b="1" sz="3200">
                          <a:solidFill>
                            <a:srgbClr val="FFFFFF"/>
                          </a:solidFill>
                          <a:sym typeface="Helvetica Neue"/>
                        </a:rPr>
                        <a:t>NACT</a:t>
                      </a:r>
                    </a:p>
                  </a:txBody>
                  <a:tcPr marL="50800" marR="50800" marT="50800" marB="50800" anchor="ctr" anchorCtr="0" horzOverflow="overflow"/>
                </a:tc>
                <a:tc>
                  <a:txBody>
                    <a:bodyPr/>
                    <a:lstStyle/>
                    <a:p>
                      <a:pPr defTabSz="914400">
                        <a:defRPr sz="1800"/>
                      </a:pPr>
                      <a:r>
                        <a:rPr b="1" sz="3200">
                          <a:sym typeface="Helvetica Neue"/>
                        </a:rPr>
                        <a:t>OUI</a:t>
                      </a:r>
                    </a:p>
                  </a:txBody>
                  <a:tcPr marL="50800" marR="50800" marT="50800" marB="50800" anchor="ctr" anchorCtr="0" horzOverflow="overflow"/>
                </a:tc>
                <a:tc>
                  <a:txBody>
                    <a:bodyPr/>
                    <a:lstStyle/>
                    <a:p>
                      <a:pPr defTabSz="914400">
                        <a:defRPr sz="1800"/>
                      </a:pPr>
                      <a:r>
                        <a:rPr b="1" sz="3200">
                          <a:sym typeface="Helvetica Neue"/>
                        </a:rPr>
                        <a:t>NON</a:t>
                      </a:r>
                    </a:p>
                  </a:txBody>
                  <a:tcPr marL="50800" marR="50800" marT="50800" marB="50800" anchor="ctr" anchorCtr="0" horzOverflow="overflow"/>
                </a:tc>
                <a:tc>
                  <a:txBody>
                    <a:bodyPr/>
                    <a:lstStyle/>
                    <a:p>
                      <a:pPr defTabSz="914400">
                        <a:defRPr sz="1800"/>
                      </a:pPr>
                      <a:r>
                        <a:rPr b="1" sz="3200">
                          <a:sym typeface="Helvetica Neue"/>
                        </a:rPr>
                        <a:t>NON</a:t>
                      </a:r>
                    </a:p>
                  </a:txBody>
                  <a:tcPr marL="50800" marR="50800" marT="50800" marB="50800" anchor="ctr" anchorCtr="0" horzOverflow="overflow"/>
                </a:tc>
                <a:tc>
                  <a:txBody>
                    <a:bodyPr/>
                    <a:lstStyle/>
                    <a:p>
                      <a:pPr defTabSz="914400">
                        <a:defRPr sz="1800"/>
                      </a:pPr>
                      <a:r>
                        <a:rPr b="1" sz="3200">
                          <a:sym typeface="Helvetica Neue"/>
                        </a:rPr>
                        <a:t>NON</a:t>
                      </a:r>
                    </a:p>
                  </a:txBody>
                  <a:tcPr marL="50800" marR="50800" marT="50800" marB="50800" anchor="ctr" anchorCtr="0" horzOverflow="overflow"/>
                </a:tc>
              </a:tr>
            </a:tbl>
          </a:graphicData>
        </a:graphic>
      </p:graphicFrame>
      <p:sp>
        <p:nvSpPr>
          <p:cNvPr id="313" name="D’après A.Du Bois, ESGO Istanbul 2023"/>
          <p:cNvSpPr txBox="1"/>
          <p:nvPr/>
        </p:nvSpPr>
        <p:spPr>
          <a:xfrm>
            <a:off x="5809500" y="12953999"/>
            <a:ext cx="721995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D’après A.Du Bois, ESGO Istanbul 2023</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Les clefs d’une chirurgie complète du cancer de l’ovaire: apport du diagnostic anatomopathologique"/>
          <p:cNvSpPr txBox="1"/>
          <p:nvPr>
            <p:ph type="title"/>
          </p:nvPr>
        </p:nvSpPr>
        <p:spPr>
          <a:xfrm>
            <a:off x="182759" y="142328"/>
            <a:ext cx="24018482" cy="1701570"/>
          </a:xfrm>
          <a:prstGeom prst="rect">
            <a:avLst/>
          </a:prstGeom>
        </p:spPr>
        <p:txBody>
          <a:bodyPr/>
          <a:lstStyle>
            <a:lvl1pPr defTabSz="379729">
              <a:defRPr b="1" sz="5152">
                <a:latin typeface="Helvetica Neue"/>
                <a:ea typeface="Helvetica Neue"/>
                <a:cs typeface="Helvetica Neue"/>
                <a:sym typeface="Helvetica Neue"/>
              </a:defRPr>
            </a:lvl1pPr>
          </a:lstStyle>
          <a:p>
            <a:pPr/>
            <a:r>
              <a:t>Les clefs d’une chirurgie complète du cancer de l’ovaire: apport du diagnostic anatomopathologique</a:t>
            </a:r>
          </a:p>
        </p:txBody>
      </p:sp>
      <p:pic>
        <p:nvPicPr>
          <p:cNvPr id="316" name="Image" descr="Image"/>
          <p:cNvPicPr>
            <a:picLocks noChangeAspect="1"/>
          </p:cNvPicPr>
          <p:nvPr/>
        </p:nvPicPr>
        <p:blipFill>
          <a:blip r:embed="rId2">
            <a:extLst/>
          </a:blip>
          <a:stretch>
            <a:fillRect/>
          </a:stretch>
        </p:blipFill>
        <p:spPr>
          <a:xfrm>
            <a:off x="319237" y="2603925"/>
            <a:ext cx="7868674" cy="5615885"/>
          </a:xfrm>
          <a:prstGeom prst="rect">
            <a:avLst/>
          </a:prstGeom>
          <a:ln w="12700">
            <a:miter lim="400000"/>
          </a:ln>
        </p:spPr>
      </p:pic>
      <p:pic>
        <p:nvPicPr>
          <p:cNvPr id="317" name="Image" descr="Image"/>
          <p:cNvPicPr>
            <a:picLocks noChangeAspect="1"/>
          </p:cNvPicPr>
          <p:nvPr/>
        </p:nvPicPr>
        <p:blipFill>
          <a:blip r:embed="rId3">
            <a:extLst/>
          </a:blip>
          <a:stretch>
            <a:fillRect/>
          </a:stretch>
        </p:blipFill>
        <p:spPr>
          <a:xfrm>
            <a:off x="279446" y="8488811"/>
            <a:ext cx="11076234" cy="4269474"/>
          </a:xfrm>
          <a:prstGeom prst="rect">
            <a:avLst/>
          </a:prstGeom>
          <a:ln w="12700">
            <a:miter lim="400000"/>
          </a:ln>
        </p:spPr>
      </p:pic>
      <p:pic>
        <p:nvPicPr>
          <p:cNvPr id="318" name="Image" descr="Image"/>
          <p:cNvPicPr>
            <a:picLocks noChangeAspect="1"/>
          </p:cNvPicPr>
          <p:nvPr/>
        </p:nvPicPr>
        <p:blipFill>
          <a:blip r:embed="rId4">
            <a:extLst/>
          </a:blip>
          <a:stretch>
            <a:fillRect/>
          </a:stretch>
        </p:blipFill>
        <p:spPr>
          <a:xfrm>
            <a:off x="10700698" y="2221844"/>
            <a:ext cx="7484996" cy="5371775"/>
          </a:xfrm>
          <a:prstGeom prst="rect">
            <a:avLst/>
          </a:prstGeom>
          <a:ln w="12700">
            <a:miter lim="400000"/>
          </a:ln>
        </p:spPr>
      </p:pic>
      <p:pic>
        <p:nvPicPr>
          <p:cNvPr id="319" name="Image" descr="Image"/>
          <p:cNvPicPr>
            <a:picLocks noChangeAspect="1"/>
          </p:cNvPicPr>
          <p:nvPr/>
        </p:nvPicPr>
        <p:blipFill>
          <a:blip r:embed="rId5">
            <a:extLst/>
          </a:blip>
          <a:stretch>
            <a:fillRect/>
          </a:stretch>
        </p:blipFill>
        <p:spPr>
          <a:xfrm>
            <a:off x="11529380" y="8534860"/>
            <a:ext cx="13552785" cy="4792314"/>
          </a:xfrm>
          <a:prstGeom prst="rect">
            <a:avLst/>
          </a:prstGeom>
          <a:ln w="12700">
            <a:miter lim="400000"/>
          </a:ln>
        </p:spPr>
      </p:pic>
      <p:pic>
        <p:nvPicPr>
          <p:cNvPr id="320" name="Image" descr="Image"/>
          <p:cNvPicPr>
            <a:picLocks noChangeAspect="1"/>
          </p:cNvPicPr>
          <p:nvPr/>
        </p:nvPicPr>
        <p:blipFill>
          <a:blip r:embed="rId6">
            <a:extLst/>
          </a:blip>
          <a:stretch>
            <a:fillRect/>
          </a:stretch>
        </p:blipFill>
        <p:spPr>
          <a:xfrm>
            <a:off x="17530492" y="6299011"/>
            <a:ext cx="6611157" cy="21533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Cytoreductive surgery’s dogma"/>
          <p:cNvSpPr txBox="1"/>
          <p:nvPr>
            <p:ph type="title"/>
          </p:nvPr>
        </p:nvSpPr>
        <p:spPr>
          <a:xfrm>
            <a:off x="1689100" y="47541"/>
            <a:ext cx="21005800" cy="2286001"/>
          </a:xfrm>
          <a:prstGeom prst="rect">
            <a:avLst/>
          </a:prstGeom>
        </p:spPr>
        <p:txBody>
          <a:bodyPr/>
          <a:lstStyle>
            <a:lvl1pPr defTabSz="817244">
              <a:defRPr b="1" sz="11088">
                <a:latin typeface="Helvetica Neue"/>
                <a:ea typeface="Helvetica Neue"/>
                <a:cs typeface="Helvetica Neue"/>
                <a:sym typeface="Helvetica Neue"/>
              </a:defRPr>
            </a:lvl1pPr>
          </a:lstStyle>
          <a:p>
            <a:pPr/>
            <a:r>
              <a:t>Cytoreductive surgery’s dogma</a:t>
            </a:r>
          </a:p>
        </p:txBody>
      </p:sp>
      <p:sp>
        <p:nvSpPr>
          <p:cNvPr id="169" name="NACT and interval surgery only concerns advanced stage ovarian cancer ( ≥ IIIC )…"/>
          <p:cNvSpPr txBox="1"/>
          <p:nvPr>
            <p:ph type="body" sz="half" idx="1"/>
          </p:nvPr>
        </p:nvSpPr>
        <p:spPr>
          <a:xfrm>
            <a:off x="764925" y="3098800"/>
            <a:ext cx="8648715" cy="9296400"/>
          </a:xfrm>
          <a:prstGeom prst="rect">
            <a:avLst/>
          </a:prstGeom>
        </p:spPr>
        <p:txBody>
          <a:bodyPr/>
          <a:lstStyle/>
          <a:p>
            <a:pPr>
              <a:defRPr b="1"/>
            </a:pPr>
            <a:r>
              <a:t>NACT and interval surgery only concerns advanced stage ovarian cancer ( ≥ IIIC )</a:t>
            </a:r>
          </a:p>
          <a:p>
            <a:pPr>
              <a:defRPr b="1"/>
            </a:pPr>
            <a:r>
              <a:t>&lt; IIIC complete primary surgery</a:t>
            </a:r>
          </a:p>
        </p:txBody>
      </p:sp>
      <p:pic>
        <p:nvPicPr>
          <p:cNvPr id="170" name="pasted-image.tiff" descr="pasted-image.tiff"/>
          <p:cNvPicPr>
            <a:picLocks noChangeAspect="1"/>
          </p:cNvPicPr>
          <p:nvPr/>
        </p:nvPicPr>
        <p:blipFill>
          <a:blip r:embed="rId2">
            <a:extLst/>
          </a:blip>
          <a:stretch>
            <a:fillRect/>
          </a:stretch>
        </p:blipFill>
        <p:spPr>
          <a:xfrm>
            <a:off x="10189286" y="2014982"/>
            <a:ext cx="12579525" cy="5469359"/>
          </a:xfrm>
          <a:prstGeom prst="rect">
            <a:avLst/>
          </a:prstGeom>
          <a:ln w="12700">
            <a:miter lim="400000"/>
          </a:ln>
        </p:spPr>
      </p:pic>
      <p:pic>
        <p:nvPicPr>
          <p:cNvPr id="171" name="pasted-image.tiff" descr="pasted-image.tiff"/>
          <p:cNvPicPr>
            <a:picLocks noChangeAspect="1"/>
          </p:cNvPicPr>
          <p:nvPr/>
        </p:nvPicPr>
        <p:blipFill>
          <a:blip r:embed="rId3">
            <a:extLst/>
          </a:blip>
          <a:stretch>
            <a:fillRect/>
          </a:stretch>
        </p:blipFill>
        <p:spPr>
          <a:xfrm>
            <a:off x="10618310" y="7983441"/>
            <a:ext cx="11721479" cy="5411355"/>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élection des patientes: prise en charge personnalisée"/>
          <p:cNvSpPr txBox="1"/>
          <p:nvPr>
            <p:ph type="title"/>
          </p:nvPr>
        </p:nvSpPr>
        <p:spPr>
          <a:xfrm>
            <a:off x="1689100" y="71238"/>
            <a:ext cx="21005800" cy="1970082"/>
          </a:xfrm>
          <a:prstGeom prst="rect">
            <a:avLst/>
          </a:prstGeom>
        </p:spPr>
        <p:txBody>
          <a:bodyPr/>
          <a:lstStyle>
            <a:lvl1pPr defTabSz="462280">
              <a:defRPr b="1" sz="6272">
                <a:latin typeface="Helvetica Neue"/>
                <a:ea typeface="Helvetica Neue"/>
                <a:cs typeface="Helvetica Neue"/>
                <a:sym typeface="Helvetica Neue"/>
              </a:defRPr>
            </a:lvl1pPr>
          </a:lstStyle>
          <a:p>
            <a:pPr/>
            <a:r>
              <a:t>Sélection des patientes: prise en charge personnalisée</a:t>
            </a:r>
          </a:p>
        </p:txBody>
      </p:sp>
      <p:sp>
        <p:nvSpPr>
          <p:cNvPr id="323" name="Age…"/>
          <p:cNvSpPr txBox="1"/>
          <p:nvPr>
            <p:ph type="body" sz="quarter" idx="1"/>
          </p:nvPr>
        </p:nvSpPr>
        <p:spPr>
          <a:xfrm>
            <a:off x="622744" y="2128987"/>
            <a:ext cx="5620006" cy="3847789"/>
          </a:xfrm>
          <a:prstGeom prst="rect">
            <a:avLst/>
          </a:prstGeom>
        </p:spPr>
        <p:txBody>
          <a:bodyPr/>
          <a:lstStyle/>
          <a:p>
            <a:pPr>
              <a:defRPr b="1"/>
            </a:pPr>
            <a:r>
              <a:t>Age</a:t>
            </a:r>
          </a:p>
          <a:p>
            <a:pPr>
              <a:defRPr b="1"/>
            </a:pPr>
            <a:r>
              <a:t>Etat nutritionnel</a:t>
            </a:r>
          </a:p>
          <a:p>
            <a:pPr>
              <a:defRPr b="1"/>
            </a:pPr>
            <a:r>
              <a:t>Comorbidité</a:t>
            </a:r>
          </a:p>
        </p:txBody>
      </p:sp>
      <p:pic>
        <p:nvPicPr>
          <p:cNvPr id="324" name="Image" descr="Image"/>
          <p:cNvPicPr>
            <a:picLocks noChangeAspect="1"/>
          </p:cNvPicPr>
          <p:nvPr/>
        </p:nvPicPr>
        <p:blipFill>
          <a:blip r:embed="rId2">
            <a:extLst/>
          </a:blip>
          <a:stretch>
            <a:fillRect/>
          </a:stretch>
        </p:blipFill>
        <p:spPr>
          <a:xfrm>
            <a:off x="796976" y="6210833"/>
            <a:ext cx="11006077" cy="6942072"/>
          </a:xfrm>
          <a:prstGeom prst="rect">
            <a:avLst/>
          </a:prstGeom>
          <a:ln w="12700">
            <a:miter lim="400000"/>
          </a:ln>
        </p:spPr>
      </p:pic>
      <p:pic>
        <p:nvPicPr>
          <p:cNvPr id="325" name="Image" descr="Image"/>
          <p:cNvPicPr>
            <a:picLocks noChangeAspect="1"/>
          </p:cNvPicPr>
          <p:nvPr/>
        </p:nvPicPr>
        <p:blipFill>
          <a:blip r:embed="rId3">
            <a:extLst/>
          </a:blip>
          <a:stretch>
            <a:fillRect/>
          </a:stretch>
        </p:blipFill>
        <p:spPr>
          <a:xfrm>
            <a:off x="13390936" y="2112551"/>
            <a:ext cx="11061907" cy="9179443"/>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Localisations possiblement/probablement inopérables"/>
          <p:cNvSpPr txBox="1"/>
          <p:nvPr>
            <p:ph type="title"/>
          </p:nvPr>
        </p:nvSpPr>
        <p:spPr>
          <a:xfrm>
            <a:off x="392320" y="357187"/>
            <a:ext cx="23599360" cy="1738501"/>
          </a:xfrm>
          <a:prstGeom prst="rect">
            <a:avLst/>
          </a:prstGeom>
        </p:spPr>
        <p:txBody>
          <a:bodyPr/>
          <a:lstStyle>
            <a:lvl1pPr defTabSz="377902">
              <a:defRPr b="1" sz="5000">
                <a:latin typeface="Helvetica Neue"/>
                <a:ea typeface="Helvetica Neue"/>
                <a:cs typeface="Helvetica Neue"/>
                <a:sym typeface="Helvetica Neue"/>
              </a:defRPr>
            </a:lvl1pPr>
          </a:lstStyle>
          <a:p>
            <a:pPr/>
            <a:r>
              <a:t>Les clefs d’une chirurgie complète du cancer de l’ovaire: localisations inopérables après bilan pré opératoire</a:t>
            </a:r>
          </a:p>
        </p:txBody>
      </p:sp>
      <p:sp>
        <p:nvSpPr>
          <p:cNvPr id="328" name="Stade IV autres que pleuraux et adénopathie(s) cardiophrénique isolée(s)…"/>
          <p:cNvSpPr txBox="1"/>
          <p:nvPr>
            <p:ph type="body" sz="half" idx="1"/>
          </p:nvPr>
        </p:nvSpPr>
        <p:spPr>
          <a:xfrm>
            <a:off x="-43848" y="2139414"/>
            <a:ext cx="10209573" cy="10712457"/>
          </a:xfrm>
          <a:prstGeom prst="rect">
            <a:avLst/>
          </a:prstGeom>
        </p:spPr>
        <p:txBody>
          <a:bodyPr/>
          <a:lstStyle/>
          <a:p>
            <a:pPr marL="453626" indent="-453626" defTabSz="628799">
              <a:spcBef>
                <a:spcPts val="4500"/>
              </a:spcBef>
              <a:defRPr b="1" sz="3200"/>
            </a:pPr>
            <a:r>
              <a:t>Stade IV pleuraux (hors épanchement isolé), adénopathie(s) médiastinales (cardiophréniques?)</a:t>
            </a:r>
          </a:p>
          <a:p>
            <a:pPr marL="453626" indent="-453626" defTabSz="628799">
              <a:spcBef>
                <a:spcPts val="4500"/>
              </a:spcBef>
              <a:defRPr b="1" sz="3200"/>
            </a:pPr>
            <a:r>
              <a:t>Métastases parenchymateuses (autres que splénique)</a:t>
            </a:r>
          </a:p>
          <a:p>
            <a:pPr marL="453626" indent="-453626" defTabSz="628799">
              <a:spcBef>
                <a:spcPts val="4500"/>
              </a:spcBef>
              <a:defRPr b="1" sz="3200"/>
            </a:pPr>
            <a:r>
              <a:t>≥ 3 segments digestifs, colectomie totale, &lt;1.5m d’intestin grêle</a:t>
            </a:r>
          </a:p>
          <a:p>
            <a:pPr marL="453626" indent="-453626" defTabSz="628799">
              <a:spcBef>
                <a:spcPts val="4500"/>
              </a:spcBef>
              <a:defRPr b="1" sz="3200"/>
            </a:pPr>
            <a:r>
              <a:t>Atteinte/rétraction  de la racine du mésentère</a:t>
            </a:r>
          </a:p>
          <a:p>
            <a:pPr marL="453626" indent="-453626" defTabSz="628799">
              <a:spcBef>
                <a:spcPts val="4500"/>
              </a:spcBef>
              <a:defRPr b="1" sz="3200"/>
            </a:pPr>
            <a:r>
              <a:t>Infiltration profonde hile hépatique </a:t>
            </a:r>
          </a:p>
          <a:p>
            <a:pPr marL="453626" indent="-453626" defTabSz="628799">
              <a:spcBef>
                <a:spcPts val="4500"/>
              </a:spcBef>
              <a:defRPr b="1" sz="3200"/>
            </a:pPr>
            <a:r>
              <a:t>Atteinte massive arrière cavité des épilons nécessitant une chirurgie pancréatique et ou une atteinte conjointe petit et grand épiploon nécessitant une gastrectomie</a:t>
            </a:r>
          </a:p>
          <a:p>
            <a:pPr marL="453626" indent="-453626" defTabSz="628799">
              <a:spcBef>
                <a:spcPts val="4500"/>
              </a:spcBef>
              <a:defRPr b="1" sz="3200"/>
            </a:pPr>
            <a:r>
              <a:t>Atteinte du trigone vésical</a:t>
            </a:r>
          </a:p>
        </p:txBody>
      </p:sp>
      <p:pic>
        <p:nvPicPr>
          <p:cNvPr id="329" name="Image" descr="Image"/>
          <p:cNvPicPr>
            <a:picLocks noChangeAspect="1"/>
          </p:cNvPicPr>
          <p:nvPr/>
        </p:nvPicPr>
        <p:blipFill>
          <a:blip r:embed="rId2">
            <a:extLst/>
          </a:blip>
          <a:stretch>
            <a:fillRect/>
          </a:stretch>
        </p:blipFill>
        <p:spPr>
          <a:xfrm>
            <a:off x="9870906" y="2565431"/>
            <a:ext cx="14547447" cy="6643402"/>
          </a:xfrm>
          <a:prstGeom prst="rect">
            <a:avLst/>
          </a:prstGeom>
          <a:ln w="12700">
            <a:miter lim="400000"/>
          </a:ln>
        </p:spPr>
      </p:pic>
      <p:pic>
        <p:nvPicPr>
          <p:cNvPr id="330" name="Image" descr="Image"/>
          <p:cNvPicPr>
            <a:picLocks noChangeAspect="1"/>
          </p:cNvPicPr>
          <p:nvPr/>
        </p:nvPicPr>
        <p:blipFill>
          <a:blip r:embed="rId3">
            <a:extLst/>
          </a:blip>
          <a:stretch>
            <a:fillRect/>
          </a:stretch>
        </p:blipFill>
        <p:spPr>
          <a:xfrm>
            <a:off x="11677567" y="10544117"/>
            <a:ext cx="4264517" cy="2718990"/>
          </a:xfrm>
          <a:prstGeom prst="rect">
            <a:avLst/>
          </a:prstGeom>
          <a:ln w="12700">
            <a:miter lim="400000"/>
          </a:ln>
        </p:spPr>
      </p:pic>
      <p:pic>
        <p:nvPicPr>
          <p:cNvPr id="331" name="Image" descr="Image"/>
          <p:cNvPicPr>
            <a:picLocks noChangeAspect="1"/>
          </p:cNvPicPr>
          <p:nvPr/>
        </p:nvPicPr>
        <p:blipFill>
          <a:blip r:embed="rId4">
            <a:extLst/>
          </a:blip>
          <a:stretch>
            <a:fillRect/>
          </a:stretch>
        </p:blipFill>
        <p:spPr>
          <a:xfrm>
            <a:off x="19108495" y="10607898"/>
            <a:ext cx="4521214" cy="2591428"/>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3" name="Le bénéfice de la chirurgie de cytoréduction la plus complète possible pour la prise en charge des cancers de l’ovaire n’est plus à démontrer"/>
          <p:cNvSpPr txBox="1"/>
          <p:nvPr>
            <p:ph type="title"/>
          </p:nvPr>
        </p:nvSpPr>
        <p:spPr>
          <a:prstGeom prst="rect">
            <a:avLst/>
          </a:prstGeom>
        </p:spPr>
        <p:txBody>
          <a:bodyPr/>
          <a:lstStyle>
            <a:lvl1pPr defTabSz="363220">
              <a:defRPr b="1" sz="4928">
                <a:latin typeface="Helvetica Neue"/>
                <a:ea typeface="Helvetica Neue"/>
                <a:cs typeface="Helvetica Neue"/>
                <a:sym typeface="Helvetica Neue"/>
              </a:defRPr>
            </a:lvl1pPr>
          </a:lstStyle>
          <a:p>
            <a:pPr/>
            <a:r>
              <a:t>Le bénéfice de la chirurgie de cytoréduction la plus complète possible pour la prise en charge des cancers de l’ovaire n’est plus à démontrer</a:t>
            </a:r>
          </a:p>
        </p:txBody>
      </p:sp>
      <p:sp>
        <p:nvSpPr>
          <p:cNvPr id="334" name="Le moment de la chirurgie ne concerne que les cancers de l’ovaire de stade avancé ( ≥ IIIC )…"/>
          <p:cNvSpPr txBox="1"/>
          <p:nvPr>
            <p:ph type="body" sz="half" idx="1"/>
          </p:nvPr>
        </p:nvSpPr>
        <p:spPr>
          <a:xfrm>
            <a:off x="125111" y="3098800"/>
            <a:ext cx="7956633" cy="9296400"/>
          </a:xfrm>
          <a:prstGeom prst="rect">
            <a:avLst/>
          </a:prstGeom>
        </p:spPr>
        <p:txBody>
          <a:bodyPr/>
          <a:lstStyle/>
          <a:p>
            <a:pPr marL="558800" indent="-558800" defTabSz="726440">
              <a:spcBef>
                <a:spcPts val="5100"/>
              </a:spcBef>
              <a:defRPr b="1" sz="4224"/>
            </a:pPr>
            <a:r>
              <a:t>Le moment de la chirurgie ne concerne que les cancers de l’ovaire de stade avancé ( ≥ IIIC )</a:t>
            </a:r>
          </a:p>
          <a:p>
            <a:pPr lvl="1" marL="1117600" indent="-558800" defTabSz="726440">
              <a:spcBef>
                <a:spcPts val="5100"/>
              </a:spcBef>
              <a:defRPr b="1" sz="4224"/>
            </a:pPr>
            <a:r>
              <a:t>&lt; IIIC chirurgie première complète</a:t>
            </a:r>
          </a:p>
          <a:p>
            <a:pPr lvl="1" marL="1117600" indent="-558800" defTabSz="726440">
              <a:spcBef>
                <a:spcPts val="5100"/>
              </a:spcBef>
              <a:defRPr b="1" sz="4224"/>
            </a:pPr>
            <a:r>
              <a:t>Chirurgie de première ligne est le standard si réalisable</a:t>
            </a:r>
          </a:p>
          <a:p>
            <a:pPr lvl="1" marL="1117600" indent="-558800" defTabSz="726440">
              <a:spcBef>
                <a:spcPts val="5100"/>
              </a:spcBef>
              <a:defRPr b="1" sz="4224"/>
            </a:pPr>
            <a:r>
              <a:t>sinon chirurgie d’intervalle</a:t>
            </a:r>
          </a:p>
        </p:txBody>
      </p:sp>
      <p:pic>
        <p:nvPicPr>
          <p:cNvPr id="335" name="Image" descr="Image"/>
          <p:cNvPicPr>
            <a:picLocks noChangeAspect="1"/>
          </p:cNvPicPr>
          <p:nvPr/>
        </p:nvPicPr>
        <p:blipFill>
          <a:blip r:embed="rId2">
            <a:extLst/>
          </a:blip>
          <a:stretch>
            <a:fillRect/>
          </a:stretch>
        </p:blipFill>
        <p:spPr>
          <a:xfrm>
            <a:off x="8046487" y="3509230"/>
            <a:ext cx="16135051" cy="8475540"/>
          </a:xfrm>
          <a:prstGeom prst="rect">
            <a:avLst/>
          </a:prstGeom>
          <a:ln w="12700">
            <a:miter lim="400000"/>
          </a:ln>
        </p:spPr>
      </p:pic>
      <p:pic>
        <p:nvPicPr>
          <p:cNvPr id="336" name="Image" descr="Image"/>
          <p:cNvPicPr>
            <a:picLocks noChangeAspect="1"/>
          </p:cNvPicPr>
          <p:nvPr/>
        </p:nvPicPr>
        <p:blipFill>
          <a:blip r:embed="rId3">
            <a:extLst/>
          </a:blip>
          <a:stretch>
            <a:fillRect/>
          </a:stretch>
        </p:blipFill>
        <p:spPr>
          <a:xfrm>
            <a:off x="7964269" y="12292835"/>
            <a:ext cx="16299487" cy="783223"/>
          </a:xfrm>
          <a:prstGeom prst="rect">
            <a:avLst/>
          </a:prstGeom>
          <a:ln w="12700">
            <a:miter lim="400000"/>
          </a:ln>
        </p:spPr>
      </p:pic>
      <p:sp>
        <p:nvSpPr>
          <p:cNvPr id="337" name="Etude prospective / 3126 patientes…"/>
          <p:cNvSpPr txBox="1"/>
          <p:nvPr/>
        </p:nvSpPr>
        <p:spPr>
          <a:xfrm>
            <a:off x="17421821" y="3357029"/>
            <a:ext cx="6479807" cy="10303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Etude prospective / 3126 patientes</a:t>
            </a:r>
          </a:p>
          <a:p>
            <a:pPr/>
            <a:r>
              <a:t>Principalement stade avancé</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The benefits of the most complete cytoreduction surgery possible in the management of ovarian cancer are well established"/>
          <p:cNvSpPr txBox="1"/>
          <p:nvPr>
            <p:ph type="title"/>
          </p:nvPr>
        </p:nvSpPr>
        <p:spPr>
          <a:prstGeom prst="rect">
            <a:avLst/>
          </a:prstGeom>
        </p:spPr>
        <p:txBody>
          <a:bodyPr/>
          <a:lstStyle>
            <a:lvl1pPr defTabSz="379729">
              <a:defRPr b="1" sz="5152">
                <a:latin typeface="Helvetica Neue"/>
                <a:ea typeface="Helvetica Neue"/>
                <a:cs typeface="Helvetica Neue"/>
                <a:sym typeface="Helvetica Neue"/>
              </a:defRPr>
            </a:lvl1pPr>
          </a:lstStyle>
          <a:p>
            <a:pPr/>
            <a:r>
              <a:t>The benefits of the most complete cytoreduction surgery possible in the management of ovarian cancer are well established</a:t>
            </a:r>
          </a:p>
        </p:txBody>
      </p:sp>
      <p:sp>
        <p:nvSpPr>
          <p:cNvPr id="340" name="The timing of surgery only concerns advanced stage ovarian cancer ( ≥ IIIC )…"/>
          <p:cNvSpPr txBox="1"/>
          <p:nvPr>
            <p:ph type="body" sz="half" idx="1"/>
          </p:nvPr>
        </p:nvSpPr>
        <p:spPr>
          <a:xfrm>
            <a:off x="427550" y="3098800"/>
            <a:ext cx="9083710" cy="9296400"/>
          </a:xfrm>
          <a:prstGeom prst="rect">
            <a:avLst/>
          </a:prstGeom>
        </p:spPr>
        <p:txBody>
          <a:bodyPr/>
          <a:lstStyle/>
          <a:p>
            <a:pPr>
              <a:defRPr b="1"/>
            </a:pPr>
            <a:r>
              <a:t>The timing of surgery only concerns advanced stage ovarian cancer ( ≥ IIIC )</a:t>
            </a:r>
          </a:p>
          <a:p>
            <a:pPr>
              <a:defRPr b="1"/>
            </a:pPr>
            <a:r>
              <a:t>&lt; IIIC complete primary surgery</a:t>
            </a:r>
          </a:p>
          <a:p>
            <a:pPr>
              <a:defRPr b="1"/>
            </a:pPr>
            <a:r>
              <a:t>First-line surgery is the standard if feasible</a:t>
            </a:r>
          </a:p>
          <a:p>
            <a:pPr>
              <a:defRPr b="1"/>
            </a:pPr>
            <a:r>
              <a:t>Otherwise interval surgery</a:t>
            </a:r>
          </a:p>
        </p:txBody>
      </p:sp>
      <p:pic>
        <p:nvPicPr>
          <p:cNvPr id="341" name="Image" descr="Image"/>
          <p:cNvPicPr>
            <a:picLocks noChangeAspect="1"/>
          </p:cNvPicPr>
          <p:nvPr/>
        </p:nvPicPr>
        <p:blipFill>
          <a:blip r:embed="rId2">
            <a:extLst/>
          </a:blip>
          <a:stretch>
            <a:fillRect/>
          </a:stretch>
        </p:blipFill>
        <p:spPr>
          <a:xfrm>
            <a:off x="9171883" y="3804808"/>
            <a:ext cx="15009655" cy="7884384"/>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43" name="pasted-image.tiff" descr="pasted-image.tiff"/>
          <p:cNvPicPr>
            <a:picLocks noChangeAspect="1"/>
          </p:cNvPicPr>
          <p:nvPr/>
        </p:nvPicPr>
        <p:blipFill>
          <a:blip r:embed="rId2">
            <a:extLst/>
          </a:blip>
          <a:stretch>
            <a:fillRect/>
          </a:stretch>
        </p:blipFill>
        <p:spPr>
          <a:xfrm>
            <a:off x="441197" y="166632"/>
            <a:ext cx="13829174" cy="6012685"/>
          </a:xfrm>
          <a:prstGeom prst="rect">
            <a:avLst/>
          </a:prstGeom>
          <a:ln w="12700">
            <a:miter lim="400000"/>
          </a:ln>
        </p:spPr>
      </p:pic>
      <p:pic>
        <p:nvPicPr>
          <p:cNvPr id="344" name="pasted-image.tiff" descr="pasted-image.tiff"/>
          <p:cNvPicPr>
            <a:picLocks noChangeAspect="1"/>
          </p:cNvPicPr>
          <p:nvPr/>
        </p:nvPicPr>
        <p:blipFill>
          <a:blip r:embed="rId3">
            <a:extLst/>
          </a:blip>
          <a:stretch>
            <a:fillRect/>
          </a:stretch>
        </p:blipFill>
        <p:spPr>
          <a:xfrm>
            <a:off x="176076" y="7580596"/>
            <a:ext cx="11721479" cy="5411355"/>
          </a:xfrm>
          <a:prstGeom prst="rect">
            <a:avLst/>
          </a:prstGeom>
          <a:ln w="12700">
            <a:miter lim="400000"/>
          </a:ln>
        </p:spPr>
      </p:pic>
      <p:pic>
        <p:nvPicPr>
          <p:cNvPr id="345" name="pasted-image.tiff" descr="pasted-image.tiff"/>
          <p:cNvPicPr>
            <a:picLocks noChangeAspect="1"/>
          </p:cNvPicPr>
          <p:nvPr/>
        </p:nvPicPr>
        <p:blipFill>
          <a:blip r:embed="rId4">
            <a:extLst/>
          </a:blip>
          <a:stretch>
            <a:fillRect/>
          </a:stretch>
        </p:blipFill>
        <p:spPr>
          <a:xfrm>
            <a:off x="12065882" y="7051080"/>
            <a:ext cx="12207849" cy="5507450"/>
          </a:xfrm>
          <a:prstGeom prst="rect">
            <a:avLst/>
          </a:prstGeom>
          <a:ln w="12700">
            <a:miter lim="400000"/>
          </a:ln>
        </p:spPr>
      </p:pic>
      <p:pic>
        <p:nvPicPr>
          <p:cNvPr id="346" name="pasted-image.tiff" descr="pasted-image.tiff"/>
          <p:cNvPicPr>
            <a:picLocks noChangeAspect="1"/>
          </p:cNvPicPr>
          <p:nvPr/>
        </p:nvPicPr>
        <p:blipFill>
          <a:blip r:embed="rId5">
            <a:extLst/>
          </a:blip>
          <a:stretch>
            <a:fillRect/>
          </a:stretch>
        </p:blipFill>
        <p:spPr>
          <a:xfrm>
            <a:off x="18148079" y="1426424"/>
            <a:ext cx="3644901" cy="495301"/>
          </a:xfrm>
          <a:prstGeom prst="rect">
            <a:avLst/>
          </a:prstGeom>
          <a:ln w="12700">
            <a:miter lim="400000"/>
          </a:ln>
        </p:spPr>
      </p:pic>
      <p:sp>
        <p:nvSpPr>
          <p:cNvPr id="347" name="Beaucoup de patientes…"/>
          <p:cNvSpPr txBox="1"/>
          <p:nvPr/>
        </p:nvSpPr>
        <p:spPr>
          <a:xfrm>
            <a:off x="17375055" y="5065216"/>
            <a:ext cx="4799839" cy="15002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Beaucoup de patientes</a:t>
            </a:r>
          </a:p>
          <a:p>
            <a:pPr/>
            <a:r>
              <a:t>ne peuvent pas bénéficier</a:t>
            </a:r>
          </a:p>
          <a:p>
            <a:pPr/>
            <a:r>
              <a:t>d’une chirurgie premiere</a:t>
            </a:r>
          </a:p>
        </p:txBody>
      </p:sp>
      <p:sp>
        <p:nvSpPr>
          <p:cNvPr id="348" name="Le développement des thérapies…"/>
          <p:cNvSpPr txBox="1"/>
          <p:nvPr/>
        </p:nvSpPr>
        <p:spPr>
          <a:xfrm>
            <a:off x="16280850" y="2422850"/>
            <a:ext cx="6040375" cy="15002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Le développement des thérapies</a:t>
            </a:r>
          </a:p>
          <a:p>
            <a:pPr/>
            <a:r>
              <a:t>ciblées ne modifient</a:t>
            </a:r>
          </a:p>
          <a:p>
            <a:pPr/>
            <a:r>
              <a:t>pas la prise en charge</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Sélection des patientes: apport de l’imagerie"/>
          <p:cNvSpPr txBox="1"/>
          <p:nvPr>
            <p:ph type="title"/>
          </p:nvPr>
        </p:nvSpPr>
        <p:spPr>
          <a:xfrm>
            <a:off x="1689100" y="355600"/>
            <a:ext cx="21005800" cy="1682788"/>
          </a:xfrm>
          <a:prstGeom prst="rect">
            <a:avLst/>
          </a:prstGeom>
        </p:spPr>
        <p:txBody>
          <a:bodyPr/>
          <a:lstStyle>
            <a:lvl1pPr defTabSz="569594">
              <a:defRPr b="1" sz="7728">
                <a:latin typeface="Helvetica Neue"/>
                <a:ea typeface="Helvetica Neue"/>
                <a:cs typeface="Helvetica Neue"/>
                <a:sym typeface="Helvetica Neue"/>
              </a:defRPr>
            </a:lvl1pPr>
          </a:lstStyle>
          <a:p>
            <a:pPr/>
            <a:r>
              <a:t>Sélection des patientes: apport de l’imagerie</a:t>
            </a:r>
          </a:p>
        </p:txBody>
      </p:sp>
      <p:sp>
        <p:nvSpPr>
          <p:cNvPr id="351" name="ZoneTexte 7"/>
          <p:cNvSpPr txBox="1"/>
          <p:nvPr/>
        </p:nvSpPr>
        <p:spPr>
          <a:xfrm>
            <a:off x="280882" y="2319239"/>
            <a:ext cx="13156286" cy="5440579"/>
          </a:xfrm>
          <a:prstGeom prst="rect">
            <a:avLst/>
          </a:prstGeom>
          <a:solidFill>
            <a:srgbClr val="F2F2F2"/>
          </a:solidFill>
          <a:ln w="12700">
            <a:miter lim="400000"/>
          </a:ln>
          <a:extLst>
            <a:ext uri="{C572A759-6A51-4108-AA02-DFA0A04FC94B}">
              <ma14:wrappingTextBoxFlag xmlns:ma14="http://schemas.microsoft.com/office/mac/drawingml/2011/main" val="1"/>
            </a:ext>
          </a:extLst>
        </p:spPr>
        <p:txBody>
          <a:bodyPr wrap="none" tIns="91439" bIns="91439">
            <a:spAutoFit/>
          </a:bodyPr>
          <a:lstStyle/>
          <a:p>
            <a:pPr algn="l" defTabSz="1828800">
              <a:defRPr sz="3600"/>
            </a:pPr>
            <a:r>
              <a:t>COMPARAISON    CT  /  LAPAROSCOPIE</a:t>
            </a:r>
          </a:p>
          <a:p>
            <a:pPr algn="l" defTabSz="1828800">
              <a:defRPr b="0" sz="3600"/>
            </a:pPr>
            <a:r>
              <a:t>Sensibilité 	     94.9	   98.3	</a:t>
            </a:r>
          </a:p>
          <a:p>
            <a:pPr algn="l" defTabSz="1828800">
              <a:defRPr b="0" sz="3600"/>
            </a:pPr>
            <a:r>
              <a:t>Spécificité	     86.7	   80.4</a:t>
            </a:r>
          </a:p>
          <a:p>
            <a:pPr algn="l" defTabSz="1828800">
              <a:defRPr b="0" sz="3600"/>
            </a:pPr>
            <a:r>
              <a:t>PPV		     97.9	   96.8</a:t>
            </a:r>
          </a:p>
          <a:p>
            <a:pPr algn="l" defTabSz="1828800">
              <a:defRPr b="0" sz="3600"/>
            </a:pPr>
            <a:r>
              <a:t>NPV		     72.2	   88.8</a:t>
            </a:r>
          </a:p>
          <a:p>
            <a:pPr algn="l" defTabSz="1828800">
              <a:defRPr b="0" sz="3600"/>
            </a:pPr>
            <a:r>
              <a:t>Accuracy	     93.8	   95.7</a:t>
            </a:r>
          </a:p>
          <a:p>
            <a:pPr algn="l" defTabSz="1828800">
              <a:defRPr b="0" sz="2200"/>
            </a:pPr>
          </a:p>
          <a:p>
            <a:pPr algn="l" defTabSz="1828800">
              <a:defRPr b="0" sz="3600"/>
            </a:pPr>
            <a:r>
              <a:t>laparoscopie &gt; CT : pelvis et mésentère et grêle (93% / 50%)</a:t>
            </a:r>
          </a:p>
          <a:p>
            <a:pPr algn="l" defTabSz="1828800">
              <a:defRPr b="0" sz="3600"/>
            </a:pPr>
          </a:p>
          <a:p>
            <a:pPr algn="l" defTabSz="1828800">
              <a:defRPr b="0" sz="3600"/>
            </a:pPr>
            <a:r>
              <a:t>CT &gt; laparoscopie : abdomen supra-mesocolique (92% / 87 %)</a:t>
            </a:r>
          </a:p>
        </p:txBody>
      </p:sp>
      <p:sp>
        <p:nvSpPr>
          <p:cNvPr id="352" name="ZoneTexte 14"/>
          <p:cNvSpPr txBox="1"/>
          <p:nvPr/>
        </p:nvSpPr>
        <p:spPr>
          <a:xfrm>
            <a:off x="91190" y="7920397"/>
            <a:ext cx="13156287" cy="3651302"/>
          </a:xfrm>
          <a:prstGeom prst="rect">
            <a:avLst/>
          </a:prstGeom>
          <a:solidFill>
            <a:srgbClr val="F2F2F2"/>
          </a:solidFill>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3600"/>
            </a:pPr>
            <a:r>
              <a:t>Accuracy of</a:t>
            </a:r>
            <a:r>
              <a:rPr i="1" sz="3200"/>
              <a:t> </a:t>
            </a:r>
            <a:r>
              <a:t>CT for pre operative PCI: </a:t>
            </a:r>
            <a:r>
              <a:rPr b="0"/>
              <a:t>77%  </a:t>
            </a:r>
            <a:r>
              <a:rPr b="0" i="1" sz="2800">
                <a:latin typeface="Calibri"/>
                <a:ea typeface="Calibri"/>
                <a:cs typeface="Calibri"/>
                <a:sym typeface="Calibri"/>
              </a:rPr>
              <a:t>(</a:t>
            </a:r>
            <a:r>
              <a:rPr b="0" i="1" sz="2800"/>
              <a:t>Mazzei et al) </a:t>
            </a:r>
          </a:p>
          <a:p>
            <a:pPr algn="l" defTabSz="1828800">
              <a:defRPr b="0" sz="3600"/>
            </a:pPr>
            <a:r>
              <a:t>Fonction du site des + &gt;&gt;&gt; mésentère + grêle: 58%</a:t>
            </a:r>
          </a:p>
          <a:p>
            <a:pPr algn="l" defTabSz="1828800">
              <a:defRPr b="0" sz="2000"/>
            </a:pPr>
          </a:p>
          <a:p>
            <a:pPr algn="l" defTabSz="1828800">
              <a:defRPr sz="3600"/>
            </a:pPr>
            <a:r>
              <a:t>CT sensitivity: </a:t>
            </a:r>
            <a:r>
              <a:rPr b="0"/>
              <a:t>fonction taille des localisations </a:t>
            </a:r>
            <a:r>
              <a:rPr b="0" i="1" sz="2800"/>
              <a:t>(jacquet et al)</a:t>
            </a:r>
            <a:endParaRPr b="0" i="1" sz="2800"/>
          </a:p>
          <a:p>
            <a:pPr algn="l" defTabSz="1828800">
              <a:defRPr b="0" sz="3600"/>
            </a:pPr>
            <a:r>
              <a:t>	</a:t>
            </a:r>
            <a:r>
              <a:rPr sz="3200"/>
              <a:t>&lt;0.5cm: 28%</a:t>
            </a:r>
            <a:endParaRPr sz="3200"/>
          </a:p>
          <a:p>
            <a:pPr algn="l" defTabSz="1828800">
              <a:defRPr b="0" sz="3200"/>
            </a:pPr>
            <a:r>
              <a:t>	0.5 </a:t>
            </a:r>
            <a:r>
              <a:t>–</a:t>
            </a:r>
            <a:r>
              <a:t> 5 cm:72%</a:t>
            </a:r>
          </a:p>
          <a:p>
            <a:pPr algn="l" defTabSz="1828800">
              <a:defRPr b="0" sz="3200"/>
            </a:pPr>
            <a:r>
              <a:t>	&gt;5 cm: 90%</a:t>
            </a:r>
          </a:p>
        </p:txBody>
      </p:sp>
      <p:sp>
        <p:nvSpPr>
          <p:cNvPr id="353" name="Espace réservé du contenu 2"/>
          <p:cNvSpPr txBox="1"/>
          <p:nvPr/>
        </p:nvSpPr>
        <p:spPr>
          <a:xfrm>
            <a:off x="13569226" y="2319239"/>
            <a:ext cx="10563986" cy="3513585"/>
          </a:xfrm>
          <a:prstGeom prst="rect">
            <a:avLst/>
          </a:prstGeom>
          <a:solidFill>
            <a:srgbClr val="F2F2F2"/>
          </a:solidFill>
          <a:ln w="127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algn="l" defTabSz="1828800">
              <a:spcBef>
                <a:spcPts val="1000"/>
              </a:spcBef>
              <a:buFont typeface="Arial"/>
              <a:defRPr sz="4400"/>
            </a:pPr>
            <a:r>
              <a:t>Comparaison MRI versus CT</a:t>
            </a:r>
          </a:p>
          <a:p>
            <a:pPr algn="l" defTabSz="1828800">
              <a:spcBef>
                <a:spcPts val="1100"/>
              </a:spcBef>
              <a:buFont typeface="Arial"/>
              <a:defRPr b="0" sz="4800"/>
            </a:pPr>
            <a:r>
              <a:t>Sensibilité de détection: </a:t>
            </a:r>
          </a:p>
          <a:p>
            <a:pPr marL="685800" indent="-685800" algn="l" defTabSz="1828800">
              <a:spcBef>
                <a:spcPts val="1100"/>
              </a:spcBef>
              <a:buSzPct val="100000"/>
              <a:buFont typeface="Arial"/>
              <a:buChar char="•"/>
              <a:defRPr b="0" sz="4800"/>
            </a:pPr>
            <a:r>
              <a:t>Atteinte &lt; 1cm: 85% versus 33%</a:t>
            </a:r>
          </a:p>
          <a:p>
            <a:pPr marL="685800" indent="-685800" algn="l" defTabSz="1828800">
              <a:spcBef>
                <a:spcPts val="1100"/>
              </a:spcBef>
              <a:buSzPct val="100000"/>
              <a:buFont typeface="Arial"/>
              <a:buChar char="•"/>
              <a:defRPr b="0" sz="4800"/>
            </a:pPr>
            <a:r>
              <a:t>Atteinte tte taille: 84% versus 54%</a:t>
            </a:r>
          </a:p>
        </p:txBody>
      </p:sp>
      <p:sp>
        <p:nvSpPr>
          <p:cNvPr id="354" name="ZoneTexte 4"/>
          <p:cNvSpPr txBox="1"/>
          <p:nvPr/>
        </p:nvSpPr>
        <p:spPr>
          <a:xfrm>
            <a:off x="13569227" y="5921887"/>
            <a:ext cx="10563986" cy="5144212"/>
          </a:xfrm>
          <a:prstGeom prst="rect">
            <a:avLst/>
          </a:prstGeom>
          <a:solidFill>
            <a:srgbClr val="F2F2F2"/>
          </a:solidFill>
          <a:ln w="12700">
            <a:miter lim="400000"/>
          </a:ln>
          <a:extLst>
            <a:ext uri="{C572A759-6A51-4108-AA02-DFA0A04FC94B}">
              <ma14:wrappingTextBoxFlag xmlns:ma14="http://schemas.microsoft.com/office/mac/drawingml/2011/main" val="1"/>
            </a:ext>
          </a:extLst>
        </p:spPr>
        <p:txBody>
          <a:bodyPr tIns="91439" bIns="91439">
            <a:spAutoFit/>
          </a:bodyPr>
          <a:lstStyle/>
          <a:p>
            <a:pPr algn="l" defTabSz="1828800">
              <a:defRPr sz="4000"/>
            </a:pPr>
            <a:r>
              <a:t>Comparaison MRI versus PET-CT </a:t>
            </a:r>
          </a:p>
          <a:p>
            <a:pPr marL="685800" indent="-685800" algn="l" defTabSz="1828800">
              <a:buSzPct val="100000"/>
              <a:buFont typeface="Arial"/>
              <a:buChar char="•"/>
              <a:defRPr b="0" sz="4800"/>
            </a:pPr>
            <a:r>
              <a:t>VPP et VPN id (97% et 92%)</a:t>
            </a:r>
          </a:p>
          <a:p>
            <a:pPr marL="685800" indent="-685800" algn="l" defTabSz="1828800">
              <a:buSzPct val="100000"/>
              <a:buFont typeface="Arial"/>
              <a:buChar char="•"/>
              <a:defRPr b="0" sz="4800"/>
            </a:pPr>
            <a:r>
              <a:t>Atteinte ganglionnaire (</a:t>
            </a:r>
            <a:r>
              <a:rPr b="1"/>
              <a:t>PET-CT+++</a:t>
            </a:r>
            <a:r>
              <a:t>)</a:t>
            </a:r>
          </a:p>
          <a:p>
            <a:pPr marL="685800" indent="-685800" algn="l" defTabSz="1828800">
              <a:buSzPct val="100000"/>
              <a:buFont typeface="Arial"/>
              <a:buChar char="•"/>
              <a:defRPr b="0" sz="4800"/>
            </a:pPr>
            <a:r>
              <a:t>Accuracy de 88% et 94% mais non significatif</a:t>
            </a:r>
          </a:p>
          <a:p>
            <a:pPr marL="685800" indent="-685800" algn="l" defTabSz="1828800">
              <a:buSzPct val="100000"/>
              <a:buFont typeface="Arial"/>
              <a:buChar char="•"/>
              <a:defRPr b="0" sz="4800"/>
            </a:pPr>
            <a:r>
              <a:t>MRI pour la résolution spatiale mais artefact de mvt</a:t>
            </a:r>
          </a:p>
        </p:txBody>
      </p:sp>
      <p:sp>
        <p:nvSpPr>
          <p:cNvPr id="355" name="ZoneTexte 15"/>
          <p:cNvSpPr txBox="1"/>
          <p:nvPr/>
        </p:nvSpPr>
        <p:spPr>
          <a:xfrm>
            <a:off x="160114" y="11732276"/>
            <a:ext cx="14037422" cy="5384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b="0" sz="2400">
                <a:latin typeface="Calibri"/>
                <a:ea typeface="Calibri"/>
                <a:cs typeface="Calibri"/>
                <a:sym typeface="Calibri"/>
              </a:defRPr>
            </a:lvl1pPr>
          </a:lstStyle>
          <a:p>
            <a:pPr/>
            <a:r>
              <a:t>-Imaging for peritoneal metastases R Low et R Barone Surg Oncol Clin N Am 2018</a:t>
            </a:r>
          </a:p>
        </p:txBody>
      </p:sp>
      <p:sp>
        <p:nvSpPr>
          <p:cNvPr id="356" name="-The accuracy of multi-detector computed tomography and laparoscopy in the prediction of peritoneal carcinomatosis index score in primary ovarian cancer    S A Ahmed, Acad Radiol 2019"/>
          <p:cNvSpPr txBox="1"/>
          <p:nvPr>
            <p:ph type="body" sz="quarter" idx="4294967295"/>
          </p:nvPr>
        </p:nvSpPr>
        <p:spPr>
          <a:xfrm>
            <a:off x="187648" y="12216420"/>
            <a:ext cx="17373601" cy="864097"/>
          </a:xfrm>
          <a:prstGeom prst="rect">
            <a:avLst/>
          </a:prstGeom>
        </p:spPr>
        <p:txBody>
          <a:bodyPr lIns="91439" tIns="91439" rIns="91439" bIns="91439" anchor="t"/>
          <a:lstStyle/>
          <a:p>
            <a:pPr marL="0" indent="0" defTabSz="1828800">
              <a:spcBef>
                <a:spcPts val="500"/>
              </a:spcBef>
              <a:buSzTx/>
              <a:buFont typeface="Arial"/>
              <a:buNone/>
              <a:defRPr sz="2200">
                <a:latin typeface="Calibri"/>
                <a:ea typeface="Calibri"/>
                <a:cs typeface="Calibri"/>
                <a:sym typeface="Calibri"/>
              </a:defRPr>
            </a:pPr>
            <a:r>
              <a:t>-The accuracy of multi-detector computed tomography and laparoscopy in the prediction of peritoneal carcinomatosis index score in primary ovarian cancer    </a:t>
            </a:r>
            <a:r>
              <a:rPr sz="2000"/>
              <a:t>S A Ahmed, </a:t>
            </a:r>
            <a:r>
              <a:rPr sz="2000"/>
              <a:t>Acad Radiol 2019</a:t>
            </a:r>
          </a:p>
        </p:txBody>
      </p:sp>
      <p:grpSp>
        <p:nvGrpSpPr>
          <p:cNvPr id="360" name="Grouper 6"/>
          <p:cNvGrpSpPr/>
          <p:nvPr/>
        </p:nvGrpSpPr>
        <p:grpSpPr>
          <a:xfrm>
            <a:off x="214848" y="12936934"/>
            <a:ext cx="15038630" cy="725806"/>
            <a:chOff x="0" y="0"/>
            <a:chExt cx="15038628" cy="725804"/>
          </a:xfrm>
        </p:grpSpPr>
        <p:sp>
          <p:nvSpPr>
            <p:cNvPr id="357" name="Rectangle 3"/>
            <p:cNvSpPr txBox="1"/>
            <p:nvPr/>
          </p:nvSpPr>
          <p:spPr>
            <a:xfrm>
              <a:off x="11597033" y="0"/>
              <a:ext cx="3345641" cy="7258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l" defTabSz="1828800">
                <a:defRPr b="0" baseline="31000" sz="3200">
                  <a:latin typeface="Calibri"/>
                  <a:ea typeface="Calibri"/>
                  <a:cs typeface="Calibri"/>
                  <a:sym typeface="Calibri"/>
                </a:defRPr>
              </a:lvl1pPr>
            </a:lstStyle>
            <a:p>
              <a:pPr/>
              <a:r>
                <a:t>Curr Radiol Rep (2016) </a:t>
              </a:r>
            </a:p>
          </p:txBody>
        </p:sp>
        <p:sp>
          <p:nvSpPr>
            <p:cNvPr id="358" name="Rectangle 4"/>
            <p:cNvSpPr txBox="1"/>
            <p:nvPr/>
          </p:nvSpPr>
          <p:spPr>
            <a:xfrm>
              <a:off x="0" y="0"/>
              <a:ext cx="5367404" cy="7258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l" defTabSz="1828800">
                <a:defRPr b="0" baseline="31000" sz="3200">
                  <a:latin typeface="Calibri"/>
                  <a:ea typeface="Calibri"/>
                  <a:cs typeface="Calibri"/>
                  <a:sym typeface="Calibri"/>
                </a:defRPr>
              </a:lvl1pPr>
            </a:lstStyle>
            <a:p>
              <a:pPr/>
              <a:r>
                <a:t>-Update on Imaging of Ovarian Cancer</a:t>
              </a:r>
            </a:p>
          </p:txBody>
        </p:sp>
        <p:sp>
          <p:nvSpPr>
            <p:cNvPr id="359" name="Rectangle 5"/>
            <p:cNvSpPr txBox="1"/>
            <p:nvPr/>
          </p:nvSpPr>
          <p:spPr>
            <a:xfrm>
              <a:off x="4871710" y="0"/>
              <a:ext cx="10166919" cy="7258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noAutofit/>
            </a:bodyPr>
            <a:lstStyle>
              <a:lvl1pPr algn="l" defTabSz="1828800">
                <a:defRPr b="0" baseline="31000" sz="3200">
                  <a:latin typeface="Calibri"/>
                  <a:ea typeface="Calibri"/>
                  <a:cs typeface="Calibri"/>
                  <a:sym typeface="Calibri"/>
                </a:defRPr>
              </a:lvl1pPr>
            </a:lstStyle>
            <a:p>
              <a:pPr/>
              <a:r>
                <a:t>R Forstner • M Meissnitzer • Teresa Margarida Cunha</a:t>
              </a:r>
            </a:p>
          </p:txBody>
        </p:sp>
      </p:grpSp>
      <p:sp>
        <p:nvSpPr>
          <p:cNvPr id="361" name="Evaluation de la…"/>
          <p:cNvSpPr txBox="1"/>
          <p:nvPr/>
        </p:nvSpPr>
        <p:spPr>
          <a:xfrm>
            <a:off x="17943371" y="11339206"/>
            <a:ext cx="5653736" cy="2293718"/>
          </a:xfrm>
          <a:prstGeom prst="rect">
            <a:avLst/>
          </a:prstGeom>
          <a:solidFill>
            <a:srgbClr val="F2F2F2"/>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pPr>
            <a:r>
              <a:t>Evaluation de la </a:t>
            </a:r>
          </a:p>
          <a:p>
            <a:pPr>
              <a:defRPr sz="4800"/>
            </a:pPr>
            <a:r>
              <a:t>réponse </a:t>
            </a:r>
          </a:p>
          <a:p>
            <a:pPr>
              <a:defRPr sz="4800"/>
            </a:pPr>
            <a:r>
              <a:t>à la chimiothérapie</a:t>
            </a:r>
          </a:p>
        </p:txBody>
      </p:sp>
      <p:sp>
        <p:nvSpPr>
          <p:cNvPr id="362" name="Rectangle"/>
          <p:cNvSpPr/>
          <p:nvPr/>
        </p:nvSpPr>
        <p:spPr>
          <a:xfrm>
            <a:off x="277326" y="6835382"/>
            <a:ext cx="13163399" cy="860937"/>
          </a:xfrm>
          <a:prstGeom prst="rect">
            <a:avLst/>
          </a:prstGeom>
          <a:ln w="127000">
            <a:solidFill>
              <a:srgbClr val="FF2600"/>
            </a:solidFill>
          </a:ln>
        </p:spPr>
        <p:txBody>
          <a:bodyPr lIns="0" tIns="0" rIns="0" bIns="0" anchor="ctr"/>
          <a:lstStyle/>
          <a:p>
            <a:pPr>
              <a:defRPr b="0" sz="3200">
                <a:solidFill>
                  <a:srgbClr val="FFFFFF"/>
                </a:solidFill>
                <a:latin typeface="+mn-lt"/>
                <a:ea typeface="+mn-ea"/>
                <a:cs typeface="+mn-cs"/>
                <a:sym typeface="Helvetica Neue Medium"/>
              </a:defRPr>
            </a:pPr>
          </a:p>
        </p:txBody>
      </p:sp>
      <p:sp>
        <p:nvSpPr>
          <p:cNvPr id="363" name="Rectangle"/>
          <p:cNvSpPr/>
          <p:nvPr/>
        </p:nvSpPr>
        <p:spPr>
          <a:xfrm>
            <a:off x="597126" y="10504159"/>
            <a:ext cx="5410010" cy="1004040"/>
          </a:xfrm>
          <a:prstGeom prst="rect">
            <a:avLst/>
          </a:prstGeom>
          <a:ln w="127000">
            <a:solidFill>
              <a:srgbClr val="FF2600"/>
            </a:solidFill>
          </a:ln>
        </p:spPr>
        <p:txBody>
          <a:bodyPr lIns="0" tIns="0" rIns="0" bIns="0" anchor="ctr"/>
          <a:lstStyle/>
          <a:p>
            <a:pPr>
              <a:defRPr b="0" sz="3200">
                <a:solidFill>
                  <a:srgbClr val="FFFFFF"/>
                </a:solidFill>
                <a:latin typeface="+mn-lt"/>
                <a:ea typeface="+mn-ea"/>
                <a:cs typeface="+mn-cs"/>
                <a:sym typeface="Helvetica Neue Medium"/>
              </a:defRPr>
            </a:pPr>
          </a:p>
        </p:txBody>
      </p:sp>
      <p:sp>
        <p:nvSpPr>
          <p:cNvPr id="364" name="Rectangle"/>
          <p:cNvSpPr/>
          <p:nvPr/>
        </p:nvSpPr>
        <p:spPr>
          <a:xfrm>
            <a:off x="14006286" y="7367331"/>
            <a:ext cx="13163399" cy="737097"/>
          </a:xfrm>
          <a:prstGeom prst="rect">
            <a:avLst/>
          </a:prstGeom>
          <a:ln w="127000">
            <a:solidFill>
              <a:srgbClr val="FF2600"/>
            </a:solidFill>
          </a:ln>
        </p:spPr>
        <p:txBody>
          <a:bodyPr lIns="0" tIns="0" rIns="0" bIns="0" anchor="ctr"/>
          <a:lstStyle/>
          <a:p>
            <a:pPr>
              <a:defRPr b="0" sz="3200">
                <a:solidFill>
                  <a:srgbClr val="FFFFFF"/>
                </a:solidFill>
                <a:latin typeface="+mn-lt"/>
                <a:ea typeface="+mn-ea"/>
                <a:cs typeface="+mn-cs"/>
                <a:sym typeface="Helvetica Neue Medium"/>
              </a:defRPr>
            </a:pPr>
          </a:p>
        </p:txBody>
      </p:sp>
      <p:sp>
        <p:nvSpPr>
          <p:cNvPr id="365" name="Rectangle"/>
          <p:cNvSpPr/>
          <p:nvPr/>
        </p:nvSpPr>
        <p:spPr>
          <a:xfrm>
            <a:off x="17912667" y="11306488"/>
            <a:ext cx="5715143" cy="2270082"/>
          </a:xfrm>
          <a:prstGeom prst="rect">
            <a:avLst/>
          </a:prstGeom>
          <a:ln w="127000">
            <a:solidFill>
              <a:srgbClr val="FF2600"/>
            </a:solidFill>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7" name="Picture 3" descr="Picture 3"/>
          <p:cNvPicPr>
            <a:picLocks noChangeAspect="1"/>
          </p:cNvPicPr>
          <p:nvPr/>
        </p:nvPicPr>
        <p:blipFill>
          <a:blip r:embed="rId2">
            <a:extLst/>
          </a:blip>
          <a:stretch>
            <a:fillRect/>
          </a:stretch>
        </p:blipFill>
        <p:spPr>
          <a:xfrm>
            <a:off x="1372203" y="51141"/>
            <a:ext cx="4102606" cy="5082020"/>
          </a:xfrm>
          <a:prstGeom prst="rect">
            <a:avLst/>
          </a:prstGeom>
          <a:ln w="12700">
            <a:miter lim="400000"/>
          </a:ln>
        </p:spPr>
      </p:pic>
      <p:sp>
        <p:nvSpPr>
          <p:cNvPr id="368" name="ZoneTexte 24"/>
          <p:cNvSpPr txBox="1"/>
          <p:nvPr/>
        </p:nvSpPr>
        <p:spPr>
          <a:xfrm>
            <a:off x="5999312" y="377279"/>
            <a:ext cx="8208910" cy="1400558"/>
          </a:xfrm>
          <a:prstGeom prst="rect">
            <a:avLst/>
          </a:prstGeom>
          <a:ln w="12700">
            <a:solidFill>
              <a:srgbClr val="800000"/>
            </a:solidFill>
          </a:ln>
          <a:extLst>
            <a:ext uri="{C572A759-6A51-4108-AA02-DFA0A04FC94B}">
              <ma14:wrappingTextBoxFlag xmlns:ma14="http://schemas.microsoft.com/office/mac/drawingml/2011/main" val="1"/>
            </a:ext>
          </a:extLst>
        </p:spPr>
        <p:txBody>
          <a:bodyPr tIns="91439" bIns="91439">
            <a:spAutoFit/>
          </a:bodyPr>
          <a:lstStyle>
            <a:lvl1pPr algn="l" defTabSz="1828800">
              <a:defRPr b="0" sz="4000"/>
            </a:lvl1pPr>
          </a:lstStyle>
          <a:p>
            <a:pPr/>
            <a:r>
              <a:t>1.Atteinte massive de la coupole droite    </a:t>
            </a:r>
          </a:p>
        </p:txBody>
      </p:sp>
      <p:sp>
        <p:nvSpPr>
          <p:cNvPr id="369" name="Connecteur droit avec flèche 23"/>
          <p:cNvSpPr/>
          <p:nvPr/>
        </p:nvSpPr>
        <p:spPr>
          <a:xfrm>
            <a:off x="5999312" y="377279"/>
            <a:ext cx="864097" cy="1"/>
          </a:xfrm>
          <a:prstGeom prst="line">
            <a:avLst/>
          </a:prstGeom>
          <a:ln w="76200">
            <a:solidFill>
              <a:srgbClr val="800000"/>
            </a:solidFill>
            <a:prstDash val="dash"/>
            <a:tailEnd type="triangle"/>
          </a:ln>
          <a:effectLst>
            <a:outerShdw sx="100000" sy="100000" kx="0" ky="0" algn="b" rotWithShape="0" blurRad="76200" dist="38100" dir="5400000">
              <a:srgbClr val="000000">
                <a:alpha val="38000"/>
              </a:srgbClr>
            </a:outerShdw>
          </a:effectLst>
        </p:spPr>
        <p:txBody>
          <a:bodyPr tIns="91439" bIns="91439"/>
          <a:lstStyle/>
          <a:p>
            <a:pPr algn="l" defTabSz="1828800">
              <a:defRPr b="0" sz="3600">
                <a:latin typeface="Calibri"/>
                <a:ea typeface="Calibri"/>
                <a:cs typeface="Calibri"/>
                <a:sym typeface="Calibri"/>
              </a:defRPr>
            </a:pPr>
          </a:p>
        </p:txBody>
      </p:sp>
      <p:grpSp>
        <p:nvGrpSpPr>
          <p:cNvPr id="372" name="Grouper 6"/>
          <p:cNvGrpSpPr/>
          <p:nvPr/>
        </p:nvGrpSpPr>
        <p:grpSpPr>
          <a:xfrm>
            <a:off x="5999311" y="1961456"/>
            <a:ext cx="1270001" cy="1270001"/>
            <a:chOff x="0" y="0"/>
            <a:chExt cx="1270000" cy="1270000"/>
          </a:xfrm>
        </p:grpSpPr>
        <p:sp>
          <p:nvSpPr>
            <p:cNvPr id="370" name="Rectangle 2"/>
            <p:cNvSpPr/>
            <p:nvPr/>
          </p:nvSpPr>
          <p:spPr>
            <a:xfrm>
              <a:off x="0" y="0"/>
              <a:ext cx="1270000" cy="1270000"/>
            </a:xfrm>
            <a:prstGeom prst="line">
              <a:avLst/>
            </a:prstGeom>
            <a:noFill/>
            <a:ln w="12700" cap="flat">
              <a:solidFill>
                <a:srgbClr val="FF0000"/>
              </a:solidFill>
              <a:prstDash val="solid"/>
              <a:round/>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algn="l" defTabSz="1828800">
                <a:defRPr b="0" sz="4000"/>
              </a:pPr>
              <a:r>
                <a:t>2.Atteinte de la racine du mésentère</a:t>
              </a:r>
            </a:p>
            <a:p>
              <a:pPr algn="l" defTabSz="1828800">
                <a:defRPr b="0" sz="4000"/>
              </a:pPr>
              <a:r>
                <a:t>      rétraction</a:t>
              </a:r>
            </a:p>
          </p:txBody>
        </p:sp>
        <p:sp>
          <p:nvSpPr>
            <p:cNvPr id="371" name="Chevron 4"/>
            <p:cNvSpPr/>
            <p:nvPr/>
          </p:nvSpPr>
          <p:spPr>
            <a:xfrm>
              <a:off x="267067" y="807939"/>
              <a:ext cx="597029" cy="344190"/>
            </a:xfrm>
            <a:prstGeom prst="chevron">
              <a:avLst>
                <a:gd name="adj" fmla="val 50000"/>
              </a:avLst>
            </a:prstGeom>
            <a:solidFill>
              <a:srgbClr val="FF0000"/>
            </a:solidFill>
            <a:ln w="12700" cap="flat">
              <a:noFill/>
              <a:miter lim="400000"/>
            </a:ln>
            <a:effectLst>
              <a:outerShdw sx="100000" sy="100000" kx="0" ky="0" algn="b" rotWithShape="0" blurRad="76200" dist="38100" dir="5400000">
                <a:srgbClr val="000000">
                  <a:alpha val="35000"/>
                </a:srgbClr>
              </a:outerShdw>
            </a:effectLst>
          </p:spPr>
          <p:txBody>
            <a:bodyPr wrap="square" lIns="91439" tIns="91439" rIns="91439" bIns="91439" numCol="1" anchor="ctr">
              <a:noAutofit/>
            </a:bodyPr>
            <a:lstStyle/>
            <a:p>
              <a:pPr defTabSz="1828800">
                <a:defRPr b="0" sz="4000">
                  <a:latin typeface="Calibri"/>
                  <a:ea typeface="Calibri"/>
                  <a:cs typeface="Calibri"/>
                  <a:sym typeface="Calibri"/>
                </a:defRPr>
              </a:pPr>
            </a:p>
          </p:txBody>
        </p:sp>
      </p:grpSp>
      <p:pic>
        <p:nvPicPr>
          <p:cNvPr id="373" name="Image 1" descr="Image 1"/>
          <p:cNvPicPr>
            <a:picLocks noChangeAspect="1"/>
          </p:cNvPicPr>
          <p:nvPr/>
        </p:nvPicPr>
        <p:blipFill>
          <a:blip r:embed="rId3">
            <a:extLst/>
          </a:blip>
          <a:srcRect l="13273" t="31707" r="11014" b="12150"/>
          <a:stretch>
            <a:fillRect/>
          </a:stretch>
        </p:blipFill>
        <p:spPr>
          <a:xfrm>
            <a:off x="14827655" y="55108"/>
            <a:ext cx="6716010" cy="7353479"/>
          </a:xfrm>
          <a:prstGeom prst="rect">
            <a:avLst/>
          </a:prstGeom>
          <a:ln w="12700">
            <a:miter lim="400000"/>
          </a:ln>
        </p:spPr>
      </p:pic>
      <p:grpSp>
        <p:nvGrpSpPr>
          <p:cNvPr id="377" name="Grouper 19"/>
          <p:cNvGrpSpPr/>
          <p:nvPr/>
        </p:nvGrpSpPr>
        <p:grpSpPr>
          <a:xfrm>
            <a:off x="437759" y="7240687"/>
            <a:ext cx="5971494" cy="5582048"/>
            <a:chOff x="0" y="0"/>
            <a:chExt cx="5971492" cy="5582046"/>
          </a:xfrm>
        </p:grpSpPr>
        <p:pic>
          <p:nvPicPr>
            <p:cNvPr id="374" name="Picture 2" descr="Picture 2"/>
            <p:cNvPicPr>
              <a:picLocks noChangeAspect="1"/>
            </p:cNvPicPr>
            <p:nvPr/>
          </p:nvPicPr>
          <p:blipFill>
            <a:blip r:embed="rId4">
              <a:extLst/>
            </a:blip>
            <a:stretch>
              <a:fillRect/>
            </a:stretch>
          </p:blipFill>
          <p:spPr>
            <a:xfrm>
              <a:off x="0" y="0"/>
              <a:ext cx="5971493" cy="5582047"/>
            </a:xfrm>
            <a:prstGeom prst="rect">
              <a:avLst/>
            </a:prstGeom>
            <a:ln w="12700" cap="flat">
              <a:noFill/>
              <a:miter lim="400000"/>
            </a:ln>
            <a:effectLst/>
          </p:spPr>
        </p:pic>
        <p:sp>
          <p:nvSpPr>
            <p:cNvPr id="375" name="Connecteur droit avec flèche 17"/>
            <p:cNvSpPr/>
            <p:nvPr/>
          </p:nvSpPr>
          <p:spPr>
            <a:xfrm flipH="1">
              <a:off x="3127925" y="963353"/>
              <a:ext cx="284357" cy="550487"/>
            </a:xfrm>
            <a:prstGeom prst="line">
              <a:avLst/>
            </a:prstGeom>
            <a:noFill/>
            <a:ln w="50800" cap="flat">
              <a:solidFill>
                <a:srgbClr val="4BACC6"/>
              </a:solidFill>
              <a:prstDash val="solid"/>
              <a:round/>
              <a:tailEnd type="triangle" w="med" len="me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algn="l" defTabSz="1828800">
                <a:defRPr b="0" sz="3600">
                  <a:latin typeface="Calibri"/>
                  <a:ea typeface="Calibri"/>
                  <a:cs typeface="Calibri"/>
                  <a:sym typeface="Calibri"/>
                </a:defRPr>
              </a:pPr>
            </a:p>
          </p:txBody>
        </p:sp>
        <p:sp>
          <p:nvSpPr>
            <p:cNvPr id="376" name="Connecteur droit avec flèche 18"/>
            <p:cNvSpPr/>
            <p:nvPr/>
          </p:nvSpPr>
          <p:spPr>
            <a:xfrm flipH="1">
              <a:off x="4123174" y="1100974"/>
              <a:ext cx="284356" cy="550488"/>
            </a:xfrm>
            <a:prstGeom prst="line">
              <a:avLst/>
            </a:prstGeom>
            <a:noFill/>
            <a:ln w="50800" cap="flat">
              <a:solidFill>
                <a:srgbClr val="4BACC6"/>
              </a:solidFill>
              <a:prstDash val="solid"/>
              <a:round/>
              <a:tailEnd type="triangle" w="med" len="med"/>
            </a:ln>
            <a:effectLst>
              <a:outerShdw sx="100000" sy="100000" kx="0" ky="0" algn="b" rotWithShape="0" blurRad="76200" dist="38100" dir="5400000">
                <a:srgbClr val="000000">
                  <a:alpha val="38000"/>
                </a:srgbClr>
              </a:outerShdw>
            </a:effectLst>
          </p:spPr>
          <p:txBody>
            <a:bodyPr wrap="square" lIns="91439" tIns="91439" rIns="91439" bIns="91439" numCol="1" anchor="t">
              <a:noAutofit/>
            </a:bodyPr>
            <a:lstStyle/>
            <a:p>
              <a:pPr algn="l" defTabSz="1828800">
                <a:defRPr b="0" sz="3600">
                  <a:latin typeface="Calibri"/>
                  <a:ea typeface="Calibri"/>
                  <a:cs typeface="Calibri"/>
                  <a:sym typeface="Calibri"/>
                </a:defRPr>
              </a:pPr>
            </a:p>
          </p:txBody>
        </p:sp>
      </p:grpSp>
      <p:grpSp>
        <p:nvGrpSpPr>
          <p:cNvPr id="380" name="Grouper 22"/>
          <p:cNvGrpSpPr/>
          <p:nvPr/>
        </p:nvGrpSpPr>
        <p:grpSpPr>
          <a:xfrm>
            <a:off x="6792478" y="7530848"/>
            <a:ext cx="7318257" cy="4488798"/>
            <a:chOff x="0" y="0"/>
            <a:chExt cx="7318255" cy="4488796"/>
          </a:xfrm>
        </p:grpSpPr>
        <p:pic>
          <p:nvPicPr>
            <p:cNvPr id="378" name="Picture 2" descr="Picture 2"/>
            <p:cNvPicPr>
              <a:picLocks noChangeAspect="1"/>
            </p:cNvPicPr>
            <p:nvPr/>
          </p:nvPicPr>
          <p:blipFill>
            <a:blip r:embed="rId5">
              <a:extLst/>
            </a:blip>
            <a:srcRect l="4725" t="12111" r="7982" b="26086"/>
            <a:stretch>
              <a:fillRect/>
            </a:stretch>
          </p:blipFill>
          <p:spPr>
            <a:xfrm>
              <a:off x="0" y="0"/>
              <a:ext cx="7318256" cy="4488797"/>
            </a:xfrm>
            <a:prstGeom prst="rect">
              <a:avLst/>
            </a:prstGeom>
            <a:ln w="12700" cap="flat">
              <a:noFill/>
              <a:miter lim="400000"/>
            </a:ln>
            <a:effectLst/>
          </p:spPr>
        </p:pic>
        <p:sp>
          <p:nvSpPr>
            <p:cNvPr id="379" name="Ellipse 21"/>
            <p:cNvSpPr/>
            <p:nvPr/>
          </p:nvSpPr>
          <p:spPr>
            <a:xfrm>
              <a:off x="1606035" y="494164"/>
              <a:ext cx="4818109" cy="2717908"/>
            </a:xfrm>
            <a:prstGeom prst="ellipse">
              <a:avLst/>
            </a:prstGeom>
            <a:noFill/>
            <a:ln w="38100" cap="flat">
              <a:solidFill>
                <a:srgbClr val="4BACC6"/>
              </a:solidFill>
              <a:prstDash val="solid"/>
              <a:round/>
            </a:ln>
            <a:effectLst>
              <a:outerShdw sx="100000" sy="100000" kx="0" ky="0" algn="b" rotWithShape="0" blurRad="76200" dist="38100" dir="5400000">
                <a:srgbClr val="000000">
                  <a:alpha val="35000"/>
                </a:srgbClr>
              </a:outerShdw>
            </a:effectLst>
          </p:spPr>
          <p:txBody>
            <a:bodyPr wrap="square" lIns="91439" tIns="91439" rIns="91439" bIns="91439" numCol="1" anchor="ctr">
              <a:noAutofit/>
            </a:bodyPr>
            <a:lstStyle/>
            <a:p>
              <a:pPr defTabSz="1828800">
                <a:defRPr b="0" sz="3600">
                  <a:solidFill>
                    <a:srgbClr val="FFFFFF"/>
                  </a:solidFill>
                  <a:latin typeface="Calibri"/>
                  <a:ea typeface="Calibri"/>
                  <a:cs typeface="Calibri"/>
                  <a:sym typeface="Calibri"/>
                </a:defRPr>
              </a:pPr>
            </a:p>
          </p:txBody>
        </p:sp>
      </p:grpSp>
      <p:sp>
        <p:nvSpPr>
          <p:cNvPr id="381" name="Connecteur droit avec flèche 11"/>
          <p:cNvSpPr/>
          <p:nvPr/>
        </p:nvSpPr>
        <p:spPr>
          <a:xfrm>
            <a:off x="15859820" y="0"/>
            <a:ext cx="288033" cy="1008112"/>
          </a:xfrm>
          <a:prstGeom prst="line">
            <a:avLst/>
          </a:prstGeom>
          <a:ln w="76200">
            <a:solidFill>
              <a:srgbClr val="800000"/>
            </a:solidFill>
            <a:prstDash val="dash"/>
            <a:tailEnd type="triangle"/>
          </a:ln>
          <a:effectLst>
            <a:outerShdw sx="100000" sy="100000" kx="0" ky="0" algn="b" rotWithShape="0" blurRad="76200" dist="38100" dir="5400000">
              <a:srgbClr val="000000">
                <a:alpha val="38000"/>
              </a:srgbClr>
            </a:outerShdw>
          </a:effectLst>
        </p:spPr>
        <p:txBody>
          <a:bodyPr tIns="91439" bIns="91439"/>
          <a:lstStyle/>
          <a:p>
            <a:pPr algn="l" defTabSz="1828800">
              <a:defRPr b="0" sz="3600">
                <a:latin typeface="Calibri"/>
                <a:ea typeface="Calibri"/>
                <a:cs typeface="Calibri"/>
                <a:sym typeface="Calibri"/>
              </a:defRPr>
            </a:pPr>
          </a:p>
        </p:txBody>
      </p:sp>
      <p:sp>
        <p:nvSpPr>
          <p:cNvPr id="382" name="Connecteur droit avec flèche 9"/>
          <p:cNvSpPr/>
          <p:nvPr/>
        </p:nvSpPr>
        <p:spPr>
          <a:xfrm>
            <a:off x="18384688" y="1483849"/>
            <a:ext cx="1" cy="1584177"/>
          </a:xfrm>
          <a:prstGeom prst="line">
            <a:avLst/>
          </a:prstGeom>
          <a:ln w="76200">
            <a:solidFill>
              <a:srgbClr val="FF0000"/>
            </a:solidFill>
            <a:tailEnd type="triangle"/>
          </a:ln>
          <a:effectLst>
            <a:outerShdw sx="100000" sy="100000" kx="0" ky="0" algn="b" rotWithShape="0" blurRad="76200" dist="38100" dir="5400000">
              <a:srgbClr val="000000">
                <a:alpha val="38000"/>
              </a:srgbClr>
            </a:outerShdw>
          </a:effectLst>
        </p:spPr>
        <p:txBody>
          <a:bodyPr tIns="91439" bIns="91439"/>
          <a:lstStyle/>
          <a:p>
            <a:pPr algn="l" defTabSz="1828800">
              <a:defRPr b="0" sz="3600">
                <a:latin typeface="Calibri"/>
                <a:ea typeface="Calibri"/>
                <a:cs typeface="Calibri"/>
                <a:sym typeface="Calibri"/>
              </a:defRPr>
            </a:pPr>
          </a:p>
        </p:txBody>
      </p:sp>
      <p:sp>
        <p:nvSpPr>
          <p:cNvPr id="383" name="Rectangle 12"/>
          <p:cNvSpPr/>
          <p:nvPr/>
        </p:nvSpPr>
        <p:spPr>
          <a:xfrm>
            <a:off x="279047" y="5486646"/>
            <a:ext cx="10615677" cy="1400557"/>
          </a:xfrm>
          <a:prstGeom prst="rect">
            <a:avLst/>
          </a:prstGeom>
          <a:ln w="12700">
            <a:solidFill>
              <a:srgbClr val="4BACC6"/>
            </a:solidFill>
          </a:ln>
          <a:extLst>
            <a:ext uri="{C572A759-6A51-4108-AA02-DFA0A04FC94B}">
              <ma14:wrappingTextBoxFlag xmlns:ma14="http://schemas.microsoft.com/office/mac/drawingml/2011/main" val="1"/>
            </a:ext>
          </a:extLst>
        </p:spPr>
        <p:txBody>
          <a:bodyPr wrap="none" tIns="91439" bIns="91439">
            <a:spAutoFit/>
          </a:bodyPr>
          <a:lstStyle/>
          <a:p>
            <a:pPr algn="l" defTabSz="1828800">
              <a:defRPr b="0" sz="4000"/>
            </a:pPr>
            <a:r>
              <a:t>3.Atteinte extensive du mésentère ou du grêle</a:t>
            </a:r>
          </a:p>
          <a:p>
            <a:pPr algn="l" defTabSz="1828800">
              <a:defRPr b="0" sz="4000"/>
            </a:pPr>
            <a:r>
              <a:t>        « misty » mésentère</a:t>
            </a:r>
          </a:p>
        </p:txBody>
      </p:sp>
      <p:sp>
        <p:nvSpPr>
          <p:cNvPr id="384" name="Connecteur droit avec flèche 10"/>
          <p:cNvSpPr/>
          <p:nvPr/>
        </p:nvSpPr>
        <p:spPr>
          <a:xfrm>
            <a:off x="618143" y="6549780"/>
            <a:ext cx="576065" cy="1"/>
          </a:xfrm>
          <a:prstGeom prst="line">
            <a:avLst/>
          </a:prstGeom>
          <a:ln w="50800">
            <a:solidFill>
              <a:srgbClr val="4BACC6"/>
            </a:solidFill>
            <a:tailEnd type="triangle"/>
          </a:ln>
          <a:effectLst>
            <a:outerShdw sx="100000" sy="100000" kx="0" ky="0" algn="b" rotWithShape="0" blurRad="76200" dist="38100" dir="5400000">
              <a:srgbClr val="000000">
                <a:alpha val="38000"/>
              </a:srgbClr>
            </a:outerShdw>
          </a:effectLst>
        </p:spPr>
        <p:txBody>
          <a:bodyPr tIns="91439" bIns="91439"/>
          <a:lstStyle/>
          <a:p>
            <a:pPr algn="l" defTabSz="1828800">
              <a:defRPr b="0" sz="3600">
                <a:latin typeface="Calibri"/>
                <a:ea typeface="Calibri"/>
                <a:cs typeface="Calibri"/>
                <a:sym typeface="Calibri"/>
              </a:defRPr>
            </a:pPr>
          </a:p>
        </p:txBody>
      </p:sp>
      <p:pic>
        <p:nvPicPr>
          <p:cNvPr id="385" name="Picture 2" descr="Picture 2"/>
          <p:cNvPicPr>
            <a:picLocks noChangeAspect="1"/>
          </p:cNvPicPr>
          <p:nvPr/>
        </p:nvPicPr>
        <p:blipFill>
          <a:blip r:embed="rId6">
            <a:extLst/>
          </a:blip>
          <a:srcRect l="25316" t="14527" r="12143" b="14439"/>
          <a:stretch>
            <a:fillRect/>
          </a:stretch>
        </p:blipFill>
        <p:spPr>
          <a:xfrm>
            <a:off x="17816993" y="7979488"/>
            <a:ext cx="6177229" cy="5582231"/>
          </a:xfrm>
          <a:prstGeom prst="rect">
            <a:avLst/>
          </a:prstGeom>
          <a:ln w="12700">
            <a:miter lim="400000"/>
          </a:ln>
        </p:spPr>
      </p:pic>
      <p:sp>
        <p:nvSpPr>
          <p:cNvPr id="386" name="ZoneTexte 17"/>
          <p:cNvSpPr txBox="1"/>
          <p:nvPr/>
        </p:nvSpPr>
        <p:spPr>
          <a:xfrm>
            <a:off x="10378831" y="12225676"/>
            <a:ext cx="7242057" cy="1338479"/>
          </a:xfrm>
          <a:prstGeom prst="rect">
            <a:avLst/>
          </a:prstGeom>
          <a:ln w="76200">
            <a:solidFill>
              <a:srgbClr val="948A54"/>
            </a:solidFill>
          </a:ln>
          <a:extLst>
            <a:ext uri="{C572A759-6A51-4108-AA02-DFA0A04FC94B}">
              <ma14:wrappingTextBoxFlag xmlns:ma14="http://schemas.microsoft.com/office/mac/drawingml/2011/main" val="1"/>
            </a:ext>
          </a:extLst>
        </p:spPr>
        <p:txBody>
          <a:bodyPr tIns="91439" bIns="91439">
            <a:spAutoFit/>
          </a:bodyPr>
          <a:lstStyle>
            <a:lvl1pPr algn="l" defTabSz="1828800">
              <a:defRPr b="0" sz="3600"/>
            </a:lvl1pPr>
          </a:lstStyle>
          <a:p>
            <a:pPr/>
            <a:r>
              <a:t>5. ligament hépato-duodenal, gastro- colique et petit epiploon</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Titre 1"/>
          <p:cNvSpPr txBox="1"/>
          <p:nvPr>
            <p:ph type="title"/>
          </p:nvPr>
        </p:nvSpPr>
        <p:spPr>
          <a:xfrm>
            <a:off x="1081167" y="283105"/>
            <a:ext cx="21688196" cy="1492383"/>
          </a:xfrm>
          <a:prstGeom prst="rect">
            <a:avLst/>
          </a:prstGeom>
          <a:ln>
            <a:solidFill>
              <a:srgbClr val="000000"/>
            </a:solidFill>
            <a:round/>
          </a:ln>
        </p:spPr>
        <p:txBody>
          <a:bodyPr/>
          <a:lstStyle>
            <a:lvl1pPr algn="l" defTabSz="1499616">
              <a:defRPr b="1" sz="4592">
                <a:latin typeface="Helvetica Neue"/>
                <a:ea typeface="Helvetica Neue"/>
                <a:cs typeface="Helvetica Neue"/>
                <a:sym typeface="Helvetica Neue"/>
              </a:defRPr>
            </a:lvl1pPr>
          </a:lstStyle>
          <a:p>
            <a:pPr>
              <a:defRPr b="0"/>
            </a:pPr>
            <a:r>
              <a:rPr b="1"/>
              <a:t>Les clefs d’une chirurgie complète du cancer de l’ovaire: apport de l’imagerie</a:t>
            </a:r>
          </a:p>
        </p:txBody>
      </p:sp>
      <p:sp>
        <p:nvSpPr>
          <p:cNvPr id="389" name="Espace réservé du contenu 2"/>
          <p:cNvSpPr txBox="1"/>
          <p:nvPr>
            <p:ph type="body" idx="1"/>
          </p:nvPr>
        </p:nvSpPr>
        <p:spPr>
          <a:xfrm>
            <a:off x="1284662" y="2332037"/>
            <a:ext cx="16459201" cy="9051926"/>
          </a:xfrm>
          <a:prstGeom prst="rect">
            <a:avLst/>
          </a:prstGeom>
        </p:spPr>
        <p:txBody>
          <a:bodyPr/>
          <a:lstStyle/>
          <a:p>
            <a:pPr>
              <a:spcBef>
                <a:spcPts val="1100"/>
              </a:spcBef>
              <a:defRPr sz="4800">
                <a:latin typeface="Helvetica Neue"/>
                <a:ea typeface="Helvetica Neue"/>
                <a:cs typeface="Helvetica Neue"/>
                <a:sym typeface="Helvetica Neue"/>
              </a:defRPr>
            </a:pPr>
            <a:r>
              <a:t>CT reste en 1</a:t>
            </a:r>
            <a:r>
              <a:rPr baseline="31000"/>
              <a:t>ère</a:t>
            </a:r>
            <a:r>
              <a:t> intention</a:t>
            </a:r>
          </a:p>
          <a:p>
            <a:pPr>
              <a:spcBef>
                <a:spcPts val="1100"/>
              </a:spcBef>
              <a:defRPr sz="4800">
                <a:latin typeface="Helvetica Neue"/>
                <a:ea typeface="Helvetica Neue"/>
                <a:cs typeface="Helvetica Neue"/>
                <a:sym typeface="Helvetica Neue"/>
              </a:defRPr>
            </a:pPr>
            <a:r>
              <a:t>Certains sites « radiologiques » semblent prédictifs d’un échec de la chirurgie complète</a:t>
            </a:r>
            <a:endParaRPr sz="5600"/>
          </a:p>
          <a:p>
            <a:pPr lvl="1" marL="1028700" indent="-571500">
              <a:spcBef>
                <a:spcPts val="900"/>
              </a:spcBef>
              <a:defRPr sz="4000">
                <a:latin typeface="Helvetica Neue"/>
                <a:ea typeface="Helvetica Neue"/>
                <a:cs typeface="Helvetica Neue"/>
                <a:sym typeface="Helvetica Neue"/>
              </a:defRPr>
            </a:pPr>
            <a:r>
              <a:t>ADP &gt; hile du rein</a:t>
            </a:r>
            <a:endParaRPr sz="5600"/>
          </a:p>
          <a:p>
            <a:pPr lvl="1" marL="1028700" indent="-571500">
              <a:spcBef>
                <a:spcPts val="900"/>
              </a:spcBef>
              <a:defRPr sz="4000">
                <a:latin typeface="Helvetica Neue"/>
                <a:ea typeface="Helvetica Neue"/>
                <a:cs typeface="Helvetica Neue"/>
                <a:sym typeface="Helvetica Neue"/>
              </a:defRPr>
            </a:pPr>
            <a:r>
              <a:t>Ligt Hépato-duodénal </a:t>
            </a:r>
            <a:r>
              <a:rPr i="1"/>
              <a:t>qui recouvre la triade porte hépatique (veine porte, artère hépatique commune et voie biliaire principale )</a:t>
            </a:r>
            <a:endParaRPr i="1"/>
          </a:p>
          <a:p>
            <a:pPr lvl="1" marL="1028700" indent="-571500">
              <a:spcBef>
                <a:spcPts val="900"/>
              </a:spcBef>
              <a:defRPr sz="4000">
                <a:latin typeface="Helvetica Neue"/>
                <a:ea typeface="Helvetica Neue"/>
                <a:cs typeface="Helvetica Neue"/>
                <a:sym typeface="Helvetica Neue"/>
              </a:defRPr>
            </a:pPr>
            <a:r>
              <a:t>Ligt falciforme (récessus de Reitz)</a:t>
            </a:r>
          </a:p>
          <a:p>
            <a:pPr lvl="1" marL="1028700" indent="-571500">
              <a:spcBef>
                <a:spcPts val="900"/>
              </a:spcBef>
              <a:defRPr sz="4000">
                <a:latin typeface="Helvetica Neue"/>
                <a:ea typeface="Helvetica Neue"/>
                <a:cs typeface="Helvetica Neue"/>
                <a:sym typeface="Helvetica Neue"/>
              </a:defRPr>
            </a:pPr>
            <a:r>
              <a:t>Petit épiploon&gt; 1 cm</a:t>
            </a:r>
            <a:endParaRPr sz="5600"/>
          </a:p>
          <a:p>
            <a:pPr lvl="1" marL="1028700" indent="-571500">
              <a:spcBef>
                <a:spcPts val="900"/>
              </a:spcBef>
              <a:defRPr sz="4000">
                <a:latin typeface="Helvetica Neue"/>
                <a:ea typeface="Helvetica Neue"/>
                <a:cs typeface="Helvetica Neue"/>
                <a:sym typeface="Helvetica Neue"/>
              </a:defRPr>
            </a:pPr>
            <a:r>
              <a:t>Atteinte diffuse du grêle</a:t>
            </a:r>
            <a:endParaRPr sz="5600"/>
          </a:p>
          <a:p>
            <a:pPr lvl="1" marL="1028700" indent="-571500">
              <a:spcBef>
                <a:spcPts val="900"/>
              </a:spcBef>
              <a:defRPr sz="4000">
                <a:latin typeface="Helvetica Neue"/>
                <a:ea typeface="Helvetica Neue"/>
                <a:cs typeface="Helvetica Neue"/>
                <a:sym typeface="Helvetica Neue"/>
              </a:defRPr>
            </a:pPr>
            <a:r>
              <a:t>Racine du mésentère</a:t>
            </a:r>
          </a:p>
          <a:p>
            <a:pPr lvl="1" marL="1028700" indent="-571500">
              <a:spcBef>
                <a:spcPts val="900"/>
              </a:spcBef>
              <a:defRPr sz="4000">
                <a:latin typeface="Helvetica Neue"/>
                <a:ea typeface="Helvetica Neue"/>
                <a:cs typeface="Helvetica Neue"/>
                <a:sym typeface="Helvetica Neue"/>
              </a:defRPr>
            </a:pPr>
            <a:r>
              <a:t>Atteinte massive arrière cavité des épiploons</a:t>
            </a:r>
          </a:p>
          <a:p>
            <a:pPr lvl="1" marL="1028700" indent="-571500">
              <a:spcBef>
                <a:spcPts val="900"/>
              </a:spcBef>
              <a:defRPr sz="4000">
                <a:latin typeface="Helvetica Neue"/>
                <a:ea typeface="Helvetica Neue"/>
                <a:cs typeface="Helvetica Neue"/>
                <a:sym typeface="Helvetica Neue"/>
              </a:defRPr>
            </a:pPr>
            <a:r>
              <a:t>Ascite diffuse</a:t>
            </a:r>
          </a:p>
        </p:txBody>
      </p:sp>
      <p:sp>
        <p:nvSpPr>
          <p:cNvPr id="390" name="Rectangle 3"/>
          <p:cNvSpPr txBox="1"/>
          <p:nvPr/>
        </p:nvSpPr>
        <p:spPr>
          <a:xfrm>
            <a:off x="1582370" y="11934163"/>
            <a:ext cx="10225138" cy="538481"/>
          </a:xfrm>
          <a:prstGeom prst="rect">
            <a:avLst/>
          </a:prstGeom>
          <a:ln w="12700">
            <a:miter lim="400000"/>
          </a:ln>
          <a:extLst>
            <a:ext uri="{C572A759-6A51-4108-AA02-DFA0A04FC94B}">
              <ma14:wrappingTextBoxFlag xmlns:ma14="http://schemas.microsoft.com/office/mac/drawingml/2011/main" val="1"/>
            </a:ext>
          </a:extLst>
        </p:spPr>
        <p:txBody>
          <a:bodyPr tIns="91439" bIns="91439">
            <a:spAutoFit/>
          </a:bodyPr>
          <a:lstStyle>
            <a:lvl1pPr algn="l" defTabSz="1828800">
              <a:defRPr sz="2400">
                <a:latin typeface="Calibri"/>
                <a:ea typeface="Calibri"/>
                <a:cs typeface="Calibri"/>
                <a:sym typeface="Calibri"/>
              </a:defRPr>
            </a:lvl1pPr>
          </a:lstStyle>
          <a:p>
            <a:pPr/>
            <a:r>
              <a:t>R.S. Suidan et al. / Gynecologic Oncology (2017)</a:t>
            </a:r>
          </a:p>
        </p:txBody>
      </p:sp>
      <p:sp>
        <p:nvSpPr>
          <p:cNvPr id="391" name="Complémentaire de la coelioscopie…"/>
          <p:cNvSpPr txBox="1"/>
          <p:nvPr/>
        </p:nvSpPr>
        <p:spPr>
          <a:xfrm>
            <a:off x="16753439" y="7147995"/>
            <a:ext cx="6960132" cy="21214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300"/>
            </a:pPr>
            <a:r>
              <a:t>Complémentaire de la coelioscopie</a:t>
            </a:r>
          </a:p>
          <a:p>
            <a:pPr>
              <a:defRPr sz="3300"/>
            </a:pPr>
            <a:r>
              <a:t>certains sites étant +/- difficile</a:t>
            </a:r>
          </a:p>
          <a:p>
            <a:pPr/>
            <a:r>
              <a:rPr sz="3300"/>
              <a:t>à explorer</a:t>
            </a:r>
            <a:r>
              <a:t> </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Laparoscopie"/>
          <p:cNvSpPr txBox="1"/>
          <p:nvPr>
            <p:ph type="title"/>
          </p:nvPr>
        </p:nvSpPr>
        <p:spPr>
          <a:xfrm>
            <a:off x="162461" y="59064"/>
            <a:ext cx="24059078" cy="1972711"/>
          </a:xfrm>
          <a:prstGeom prst="rect">
            <a:avLst/>
          </a:prstGeom>
        </p:spPr>
        <p:txBody>
          <a:bodyPr/>
          <a:lstStyle>
            <a:lvl1pPr defTabSz="575071">
              <a:defRPr b="1" sz="7840">
                <a:latin typeface="Helvetica Neue"/>
                <a:ea typeface="Helvetica Neue"/>
                <a:cs typeface="Helvetica Neue"/>
                <a:sym typeface="Helvetica Neue"/>
              </a:defRPr>
            </a:lvl1pPr>
          </a:lstStyle>
          <a:p>
            <a:pPr/>
            <a:r>
              <a:t>Sélection des patientes: apport de la laparoscopie</a:t>
            </a:r>
          </a:p>
        </p:txBody>
      </p:sp>
      <p:sp>
        <p:nvSpPr>
          <p:cNvPr id="394" name="Fagotti score sur 14…"/>
          <p:cNvSpPr txBox="1"/>
          <p:nvPr>
            <p:ph type="body" sz="half" idx="1"/>
          </p:nvPr>
        </p:nvSpPr>
        <p:spPr>
          <a:xfrm>
            <a:off x="812739" y="1744909"/>
            <a:ext cx="22758522" cy="5684862"/>
          </a:xfrm>
          <a:prstGeom prst="rect">
            <a:avLst/>
          </a:prstGeom>
        </p:spPr>
        <p:txBody>
          <a:bodyPr/>
          <a:lstStyle/>
          <a:p>
            <a:pPr marL="444500" indent="-444500" defTabSz="616148">
              <a:spcBef>
                <a:spcPts val="4300"/>
              </a:spcBef>
              <a:defRPr b="1" sz="3200"/>
            </a:pPr>
            <a:r>
              <a:t>Fagotti score sur 14</a:t>
            </a:r>
          </a:p>
          <a:p>
            <a:pPr lvl="1" marL="777875" indent="-444500" defTabSz="616148">
              <a:spcBef>
                <a:spcPts val="4300"/>
              </a:spcBef>
              <a:defRPr b="1" sz="3200"/>
            </a:pPr>
            <a:r>
              <a:t>Si ≥8 probabilité d’une chirurgie CC0 est de 8,3% et le risque de chirurgie non optimale de 28,3% (0% et 33,2% respectivement si ≥10)</a:t>
            </a:r>
          </a:p>
          <a:p>
            <a:pPr marL="444500" indent="-444500" defTabSz="616148">
              <a:spcBef>
                <a:spcPts val="4300"/>
              </a:spcBef>
              <a:defRPr b="1" sz="3200"/>
            </a:pPr>
            <a:r>
              <a:t>Score utilisé en chir d’intervalle</a:t>
            </a:r>
          </a:p>
          <a:p>
            <a:pPr lvl="1" marL="777875" indent="-444500" defTabSz="616148">
              <a:spcBef>
                <a:spcPts val="4300"/>
              </a:spcBef>
              <a:defRPr b="1" sz="3200"/>
            </a:pPr>
            <a:r>
              <a:t>score ≥ 4 0% probabilité de chirurgie d’intervalle optimale et réduit le risque de 17% de chirurgie non optimale</a:t>
            </a:r>
          </a:p>
          <a:p>
            <a:pPr marL="444500" indent="-444500" defTabSz="616148">
              <a:spcBef>
                <a:spcPts val="4300"/>
              </a:spcBef>
              <a:defRPr b="1" sz="3200"/>
            </a:pPr>
            <a:r>
              <a:t>Ce score est recommandé avec les seuils suivants:  ≥8 PDS et ≥4 IDS</a:t>
            </a:r>
          </a:p>
        </p:txBody>
      </p:sp>
      <p:pic>
        <p:nvPicPr>
          <p:cNvPr id="395" name="Image" descr="Image"/>
          <p:cNvPicPr>
            <a:picLocks noChangeAspect="1"/>
          </p:cNvPicPr>
          <p:nvPr/>
        </p:nvPicPr>
        <p:blipFill>
          <a:blip r:embed="rId2">
            <a:extLst/>
          </a:blip>
          <a:stretch>
            <a:fillRect/>
          </a:stretch>
        </p:blipFill>
        <p:spPr>
          <a:xfrm>
            <a:off x="2674672" y="7440438"/>
            <a:ext cx="19034655" cy="6344885"/>
          </a:xfrm>
          <a:prstGeom prst="rect">
            <a:avLst/>
          </a:prstGeom>
          <a:ln w="12700">
            <a:miter lim="400000"/>
          </a:ln>
        </p:spPr>
      </p:pic>
      <p:sp>
        <p:nvSpPr>
          <p:cNvPr id="396" name="Permet optension d’un diagnostic anatomopathologique +++…"/>
          <p:cNvSpPr txBox="1"/>
          <p:nvPr/>
        </p:nvSpPr>
        <p:spPr>
          <a:xfrm>
            <a:off x="11387882" y="1721951"/>
            <a:ext cx="11134345" cy="1030349"/>
          </a:xfrm>
          <a:prstGeom prst="rect">
            <a:avLst/>
          </a:prstGeom>
          <a:solidFill>
            <a:srgbClr val="929292"/>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Permet optension d’un diagnostic anatomopathologique +++</a:t>
            </a:r>
          </a:p>
          <a:p>
            <a:pPr/>
            <a:r>
              <a:t>Taille des prélèvements</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8" name="Laparoscopie"/>
          <p:cNvSpPr txBox="1"/>
          <p:nvPr>
            <p:ph type="title"/>
          </p:nvPr>
        </p:nvSpPr>
        <p:spPr>
          <a:xfrm>
            <a:off x="337934" y="164833"/>
            <a:ext cx="8969271" cy="1799755"/>
          </a:xfrm>
          <a:prstGeom prst="rect">
            <a:avLst/>
          </a:prstGeom>
        </p:spPr>
        <p:txBody>
          <a:bodyPr/>
          <a:lstStyle>
            <a:lvl1pPr defTabSz="401235">
              <a:defRPr b="1" sz="5328">
                <a:latin typeface="Helvetica Neue"/>
                <a:ea typeface="Helvetica Neue"/>
                <a:cs typeface="Helvetica Neue"/>
                <a:sym typeface="Helvetica Neue"/>
              </a:defRPr>
            </a:lvl1pPr>
          </a:lstStyle>
          <a:p>
            <a:pPr/>
            <a:r>
              <a:t>Score utilisable en laparoscopie</a:t>
            </a:r>
          </a:p>
        </p:txBody>
      </p:sp>
      <p:sp>
        <p:nvSpPr>
          <p:cNvPr id="399" name="Score Fagotti modifié…"/>
          <p:cNvSpPr txBox="1"/>
          <p:nvPr>
            <p:ph type="body" sz="quarter" idx="1"/>
          </p:nvPr>
        </p:nvSpPr>
        <p:spPr>
          <a:xfrm>
            <a:off x="3197291" y="2424973"/>
            <a:ext cx="5821783" cy="10754409"/>
          </a:xfrm>
          <a:prstGeom prst="rect">
            <a:avLst/>
          </a:prstGeom>
        </p:spPr>
        <p:txBody>
          <a:bodyPr/>
          <a:lstStyle/>
          <a:p>
            <a:pPr marL="343743" indent="-343743" defTabSz="476486">
              <a:spcBef>
                <a:spcPts val="3300"/>
              </a:spcBef>
              <a:defRPr b="1" sz="2400"/>
            </a:pPr>
            <a:r>
              <a:t>Score Fagotti modifié</a:t>
            </a:r>
          </a:p>
          <a:p>
            <a:pPr lvl="1" marL="601554" indent="-343743" defTabSz="476486">
              <a:spcBef>
                <a:spcPts val="3300"/>
              </a:spcBef>
              <a:defRPr b="1" sz="2400"/>
            </a:pPr>
            <a:r>
              <a:t>0-2 diaphragme, rétraction mésentérique, infiltration estomac et métastase hépatique </a:t>
            </a:r>
          </a:p>
          <a:p>
            <a:pPr lvl="1" marL="601554" indent="-343743" defTabSz="476486">
              <a:spcBef>
                <a:spcPts val="3300"/>
              </a:spcBef>
              <a:defRPr b="1" sz="2400"/>
            </a:pPr>
            <a:r>
              <a:t>Seuil ≥4</a:t>
            </a:r>
          </a:p>
          <a:p>
            <a:pPr lvl="1" marL="601554" indent="-343743" defTabSz="476486">
              <a:spcBef>
                <a:spcPts val="3300"/>
              </a:spcBef>
              <a:defRPr b="1" sz="2400"/>
            </a:pPr>
            <a:r>
              <a:t>Performance non inférieure au Fagotti mais non recommandé du fait d’évaluation insuffisante</a:t>
            </a:r>
          </a:p>
          <a:p>
            <a:pPr marL="343743" indent="-343743" defTabSz="476486">
              <a:spcBef>
                <a:spcPts val="3300"/>
              </a:spcBef>
              <a:defRPr b="1" sz="2400"/>
            </a:pPr>
            <a:r>
              <a:t>Autre score</a:t>
            </a:r>
          </a:p>
          <a:p>
            <a:pPr lvl="1" marL="601554" indent="-343743" defTabSz="476486">
              <a:spcBef>
                <a:spcPts val="3300"/>
              </a:spcBef>
              <a:defRPr b="1" sz="2400"/>
            </a:pPr>
            <a:r>
              <a:t>PCI sugarbaker (13 régions de 0-3)</a:t>
            </a:r>
          </a:p>
          <a:p>
            <a:pPr lvl="2" marL="859365" indent="-343745" defTabSz="476486">
              <a:spcBef>
                <a:spcPts val="3300"/>
              </a:spcBef>
              <a:defRPr b="1" sz="2400"/>
            </a:pPr>
            <a:r>
              <a:t>Score recommandé pour les laparotomies</a:t>
            </a:r>
          </a:p>
          <a:p>
            <a:pPr lvl="1" marL="601554" indent="-343743" defTabSz="476486">
              <a:spcBef>
                <a:spcPts val="3300"/>
              </a:spcBef>
              <a:defRPr b="1" sz="2400"/>
            </a:pPr>
            <a:r>
              <a:t>Eisenkop: 5 régions 0-3</a:t>
            </a:r>
          </a:p>
          <a:p>
            <a:pPr lvl="1" marL="601554" indent="-343743" defTabSz="476486">
              <a:spcBef>
                <a:spcPts val="3300"/>
              </a:spcBef>
              <a:defRPr b="1" sz="2400"/>
            </a:pPr>
            <a:r>
              <a:t>Aletti:score de complexité chirurgicale (1à 3 concernant chaque acte chir: 0-18)</a:t>
            </a:r>
          </a:p>
        </p:txBody>
      </p:sp>
      <p:pic>
        <p:nvPicPr>
          <p:cNvPr id="400" name="Image" descr="Image"/>
          <p:cNvPicPr>
            <a:picLocks noChangeAspect="1"/>
          </p:cNvPicPr>
          <p:nvPr/>
        </p:nvPicPr>
        <p:blipFill>
          <a:blip r:embed="rId2">
            <a:extLst/>
          </a:blip>
          <a:stretch>
            <a:fillRect/>
          </a:stretch>
        </p:blipFill>
        <p:spPr>
          <a:xfrm>
            <a:off x="8696320" y="1237006"/>
            <a:ext cx="5992351" cy="3548227"/>
          </a:xfrm>
          <a:prstGeom prst="rect">
            <a:avLst/>
          </a:prstGeom>
          <a:ln w="12700">
            <a:miter lim="400000"/>
          </a:ln>
        </p:spPr>
      </p:pic>
      <p:pic>
        <p:nvPicPr>
          <p:cNvPr id="401" name="Image" descr="Image"/>
          <p:cNvPicPr>
            <a:picLocks noChangeAspect="1"/>
          </p:cNvPicPr>
          <p:nvPr/>
        </p:nvPicPr>
        <p:blipFill>
          <a:blip r:embed="rId3">
            <a:extLst/>
          </a:blip>
          <a:stretch>
            <a:fillRect/>
          </a:stretch>
        </p:blipFill>
        <p:spPr>
          <a:xfrm>
            <a:off x="10123126" y="5113222"/>
            <a:ext cx="4137747" cy="8174154"/>
          </a:xfrm>
          <a:prstGeom prst="rect">
            <a:avLst/>
          </a:prstGeom>
          <a:ln w="12700">
            <a:miter lim="400000"/>
          </a:ln>
        </p:spPr>
      </p:pic>
      <p:pic>
        <p:nvPicPr>
          <p:cNvPr id="402" name="Image" descr="Image"/>
          <p:cNvPicPr>
            <a:picLocks noChangeAspect="1"/>
          </p:cNvPicPr>
          <p:nvPr/>
        </p:nvPicPr>
        <p:blipFill>
          <a:blip r:embed="rId4">
            <a:extLst/>
          </a:blip>
          <a:stretch>
            <a:fillRect/>
          </a:stretch>
        </p:blipFill>
        <p:spPr>
          <a:xfrm>
            <a:off x="14959973" y="1250154"/>
            <a:ext cx="6394116" cy="11858631"/>
          </a:xfrm>
          <a:prstGeom prst="rect">
            <a:avLst/>
          </a:prstGeom>
          <a:ln w="12700">
            <a:miter lim="400000"/>
          </a:ln>
        </p:spPr>
      </p:pic>
      <p:sp>
        <p:nvSpPr>
          <p:cNvPr id="403" name="Recommandation: utilisation du score de Fagotti"/>
          <p:cNvSpPr txBox="1"/>
          <p:nvPr/>
        </p:nvSpPr>
        <p:spPr>
          <a:xfrm rot="19529028">
            <a:off x="7404442" y="6544806"/>
            <a:ext cx="9575115" cy="626388"/>
          </a:xfrm>
          <a:prstGeom prst="rect">
            <a:avLst/>
          </a:prstGeom>
          <a:solidFill>
            <a:srgbClr val="EBEBEB"/>
          </a:solidFill>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200">
                <a:solidFill>
                  <a:srgbClr val="FF2600"/>
                </a:solidFill>
              </a:defRPr>
            </a:lvl1pPr>
          </a:lstStyle>
          <a:p>
            <a:pPr/>
            <a:r>
              <a:t>Recommandation: utilisation du score de Fagotti</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3"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Recommendations"/>
          <p:cNvSpPr txBox="1"/>
          <p:nvPr>
            <p:ph type="title"/>
          </p:nvPr>
        </p:nvSpPr>
        <p:spPr>
          <a:xfrm>
            <a:off x="4387453" y="96873"/>
            <a:ext cx="15609094" cy="1547167"/>
          </a:xfrm>
          <a:prstGeom prst="rect">
            <a:avLst/>
          </a:prstGeom>
        </p:spPr>
        <p:txBody>
          <a:bodyPr/>
          <a:lstStyle>
            <a:lvl1pPr defTabSz="681870">
              <a:defRPr b="1" sz="9296">
                <a:latin typeface="Helvetica Neue"/>
                <a:ea typeface="Helvetica Neue"/>
                <a:cs typeface="Helvetica Neue"/>
                <a:sym typeface="Helvetica Neue"/>
              </a:defRPr>
            </a:lvl1pPr>
          </a:lstStyle>
          <a:p>
            <a:pPr/>
            <a:r>
              <a:t>Recommendations</a:t>
            </a:r>
          </a:p>
        </p:txBody>
      </p:sp>
      <p:graphicFrame>
        <p:nvGraphicFramePr>
          <p:cNvPr id="174" name="Tableau 1"/>
          <p:cNvGraphicFramePr/>
          <p:nvPr/>
        </p:nvGraphicFramePr>
        <p:xfrm>
          <a:off x="772426" y="2373189"/>
          <a:ext cx="17673247" cy="9727919"/>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11321972"/>
                <a:gridCol w="1498067"/>
                <a:gridCol w="1466223"/>
                <a:gridCol w="3386983"/>
              </a:tblGrid>
              <a:tr h="913932">
                <a:tc>
                  <a:txBody>
                    <a:bodyPr/>
                    <a:lstStyle/>
                    <a:p>
                      <a:pPr defTabSz="914400">
                        <a:defRPr b="0" sz="1800">
                          <a:solidFill>
                            <a:srgbClr val="000000"/>
                          </a:solidFill>
                        </a:defRPr>
                      </a:pPr>
                      <a:r>
                        <a:rPr b="1" sz="3000">
                          <a:solidFill>
                            <a:srgbClr val="FFFFFF"/>
                          </a:solidFill>
                          <a:sym typeface="Helvetica Neue"/>
                        </a:rPr>
                        <a:t>Summary of recommendations</a:t>
                      </a:r>
                    </a:p>
                  </a:txBody>
                  <a:tcPr marL="50800" marR="50800" marT="50800" marB="50800" anchor="ctr" anchorCtr="0" horzOverflow="overflow"/>
                </a:tc>
                <a:tc>
                  <a:txBody>
                    <a:bodyPr/>
                    <a:lstStyle/>
                    <a:p>
                      <a:pPr defTabSz="914400">
                        <a:defRPr b="0" sz="1800">
                          <a:solidFill>
                            <a:srgbClr val="000000"/>
                          </a:solidFill>
                        </a:defRPr>
                      </a:pPr>
                      <a:r>
                        <a:rPr b="1" sz="3000">
                          <a:solidFill>
                            <a:srgbClr val="FFFFFF"/>
                          </a:solidFill>
                          <a:sym typeface="Helvetica Neue"/>
                        </a:rPr>
                        <a:t>LoE</a:t>
                      </a:r>
                    </a:p>
                  </a:txBody>
                  <a:tcPr marL="50800" marR="50800" marT="50800" marB="50800" anchor="ctr" anchorCtr="0" horzOverflow="overflow"/>
                </a:tc>
                <a:tc>
                  <a:txBody>
                    <a:bodyPr/>
                    <a:lstStyle/>
                    <a:p>
                      <a:pPr defTabSz="914400">
                        <a:defRPr b="0" sz="1800">
                          <a:solidFill>
                            <a:srgbClr val="000000"/>
                          </a:solidFill>
                        </a:defRPr>
                      </a:pPr>
                      <a:r>
                        <a:rPr b="1" sz="3000">
                          <a:solidFill>
                            <a:srgbClr val="FFFFFF"/>
                          </a:solidFill>
                          <a:sym typeface="Helvetica Neue"/>
                        </a:rPr>
                        <a:t>GoR</a:t>
                      </a:r>
                    </a:p>
                  </a:txBody>
                  <a:tcPr marL="50800" marR="50800" marT="50800" marB="50800" anchor="ctr" anchorCtr="0" horzOverflow="overflow"/>
                </a:tc>
                <a:tc>
                  <a:txBody>
                    <a:bodyPr/>
                    <a:lstStyle/>
                    <a:p>
                      <a:pPr defTabSz="914400">
                        <a:defRPr b="0" sz="1800">
                          <a:solidFill>
                            <a:srgbClr val="000000"/>
                          </a:solidFill>
                        </a:defRPr>
                      </a:pPr>
                      <a:r>
                        <a:rPr b="1" sz="3000">
                          <a:solidFill>
                            <a:srgbClr val="FFFFFF"/>
                          </a:solidFill>
                          <a:sym typeface="Helvetica Neue"/>
                        </a:rPr>
                        <a:t>consensus</a:t>
                      </a:r>
                    </a:p>
                  </a:txBody>
                  <a:tcPr marL="50800" marR="50800" marT="50800" marB="50800" anchor="ctr" anchorCtr="0" horzOverflow="overflow"/>
                </a:tc>
              </a:tr>
              <a:tr h="2977234">
                <a:tc>
                  <a:txBody>
                    <a:bodyPr/>
                    <a:lstStyle/>
                    <a:p>
                      <a:pPr defTabSz="914400">
                        <a:defRPr b="0" sz="1800">
                          <a:solidFill>
                            <a:srgbClr val="000000"/>
                          </a:solidFill>
                        </a:defRPr>
                      </a:pPr>
                      <a:r>
                        <a:rPr b="1" sz="2400">
                          <a:solidFill>
                            <a:srgbClr val="FFFFFF"/>
                          </a:solidFill>
                          <a:sym typeface="Helvetica Neue"/>
                        </a:rPr>
                        <a:t>Patient selection for primary cytoreduction surgery vs. neoadjuvant chemotherapy must be carried out in an expert center and after Tumor Board (ESGO quality criteria)</a:t>
                      </a:r>
                    </a:p>
                  </a:txBody>
                  <a:tcPr marL="50800" marR="50800" marT="50800" marB="50800" anchor="ctr" anchorCtr="0" horzOverflow="overflow"/>
                </a:tc>
                <a:tc>
                  <a:txBody>
                    <a:bodyPr/>
                    <a:lstStyle/>
                    <a:p>
                      <a:pPr defTabSz="914400">
                        <a:defRPr sz="1800"/>
                      </a:pPr>
                      <a:r>
                        <a:rPr sz="3000">
                          <a:sym typeface="Helvetica Neue"/>
                        </a:rPr>
                        <a:t>IV</a:t>
                      </a:r>
                    </a:p>
                  </a:txBody>
                  <a:tcPr marL="50800" marR="50800" marT="50800" marB="50800" anchor="ctr" anchorCtr="0" horzOverflow="overflow"/>
                </a:tc>
                <a:tc>
                  <a:txBody>
                    <a:bodyPr/>
                    <a:lstStyle/>
                    <a:p>
                      <a:pPr defTabSz="914400">
                        <a:defRPr sz="1800"/>
                      </a:pPr>
                      <a:r>
                        <a:rPr sz="3000">
                          <a:sym typeface="Helvetica Neue"/>
                        </a:rPr>
                        <a:t>A</a:t>
                      </a:r>
                    </a:p>
                  </a:txBody>
                  <a:tcPr marL="50800" marR="50800" marT="50800" marB="50800" anchor="ctr" anchorCtr="0" horzOverflow="overflow"/>
                </a:tc>
                <a:tc>
                  <a:txBody>
                    <a:bodyPr/>
                    <a:lstStyle/>
                    <a:p>
                      <a:pPr defTabSz="914400">
                        <a:defRPr sz="1800"/>
                      </a:pPr>
                      <a:r>
                        <a:rPr sz="3000">
                          <a:sym typeface="Helvetica Neue"/>
                        </a:rPr>
                        <a:t>100% (40 votants)</a:t>
                      </a:r>
                    </a:p>
                  </a:txBody>
                  <a:tcPr marL="50800" marR="50800" marT="50800" marB="50800" anchor="ctr" anchorCtr="0" horzOverflow="overflow"/>
                </a:tc>
              </a:tr>
              <a:tr h="1945583">
                <a:tc>
                  <a:txBody>
                    <a:bodyPr/>
                    <a:lstStyle/>
                    <a:p>
                      <a:pPr defTabSz="914400">
                        <a:defRPr b="0" sz="1800">
                          <a:solidFill>
                            <a:srgbClr val="000000"/>
                          </a:solidFill>
                        </a:defRPr>
                      </a:pPr>
                      <a:r>
                        <a:rPr b="1" sz="3000">
                          <a:solidFill>
                            <a:srgbClr val="FFFFFF"/>
                          </a:solidFill>
                          <a:sym typeface="Helvetica Neue"/>
                        </a:rPr>
                        <a:t>Primary complete cytoreduction surgery is the most important prognostic factor: goal of surgery</a:t>
                      </a:r>
                    </a:p>
                  </a:txBody>
                  <a:tcPr marL="50800" marR="50800" marT="50800" marB="50800" anchor="ctr" anchorCtr="0" horzOverflow="overflow"/>
                </a:tc>
                <a:tc>
                  <a:txBody>
                    <a:bodyPr/>
                    <a:lstStyle/>
                    <a:p>
                      <a:pPr defTabSz="914400">
                        <a:defRPr sz="1800"/>
                      </a:pPr>
                      <a:r>
                        <a:rPr sz="3000">
                          <a:sym typeface="Helvetica Neue"/>
                        </a:rPr>
                        <a:t>IV</a:t>
                      </a:r>
                    </a:p>
                  </a:txBody>
                  <a:tcPr marL="50800" marR="50800" marT="50800" marB="50800" anchor="ctr" anchorCtr="0" horzOverflow="overflow"/>
                </a:tc>
                <a:tc>
                  <a:txBody>
                    <a:bodyPr/>
                    <a:lstStyle/>
                    <a:p>
                      <a:pPr defTabSz="914400">
                        <a:defRPr sz="1800"/>
                      </a:pPr>
                      <a:r>
                        <a:rPr sz="3000">
                          <a:sym typeface="Helvetica Neue"/>
                        </a:rPr>
                        <a:t>A</a:t>
                      </a:r>
                    </a:p>
                  </a:txBody>
                  <a:tcPr marL="50800" marR="50800" marT="50800" marB="50800" anchor="ctr" anchorCtr="0" horzOverflow="overflow"/>
                </a:tc>
                <a:tc>
                  <a:txBody>
                    <a:bodyPr/>
                    <a:lstStyle/>
                    <a:p>
                      <a:pPr defTabSz="914400">
                        <a:defRPr sz="1800"/>
                      </a:pPr>
                      <a:r>
                        <a:rPr sz="3000">
                          <a:sym typeface="Helvetica Neue"/>
                        </a:rPr>
                        <a:t>100% (40 votants)</a:t>
                      </a:r>
                    </a:p>
                  </a:txBody>
                  <a:tcPr marL="50800" marR="50800" marT="50800" marB="50800" anchor="ctr" anchorCtr="0" horzOverflow="overflow"/>
                </a:tc>
              </a:tr>
              <a:tr h="1945583">
                <a:tc>
                  <a:txBody>
                    <a:bodyPr/>
                    <a:lstStyle/>
                    <a:p>
                      <a:pPr defTabSz="914400">
                        <a:defRPr b="0" sz="1800">
                          <a:solidFill>
                            <a:srgbClr val="000000"/>
                          </a:solidFill>
                        </a:defRPr>
                      </a:pPr>
                      <a:r>
                        <a:rPr b="1" sz="3000">
                          <a:solidFill>
                            <a:srgbClr val="FFFFFF"/>
                          </a:solidFill>
                          <a:sym typeface="Helvetica Neue"/>
                        </a:rPr>
                        <a:t>When complete cytoreduction surgery is feasible (based on the patient's general condition and disease assessment), it should be offered to the patient</a:t>
                      </a:r>
                    </a:p>
                  </a:txBody>
                  <a:tcPr marL="50800" marR="50800" marT="50800" marB="50800" anchor="ctr" anchorCtr="0" horzOverflow="overflow"/>
                </a:tc>
                <a:tc>
                  <a:txBody>
                    <a:bodyPr/>
                    <a:lstStyle/>
                    <a:p>
                      <a:pPr defTabSz="914400">
                        <a:defRPr sz="1800"/>
                      </a:pPr>
                      <a:r>
                        <a:rPr sz="3000">
                          <a:sym typeface="Helvetica Neue"/>
                        </a:rPr>
                        <a:t>IV</a:t>
                      </a:r>
                    </a:p>
                  </a:txBody>
                  <a:tcPr marL="50800" marR="50800" marT="50800" marB="50800" anchor="ctr" anchorCtr="0" horzOverflow="overflow"/>
                </a:tc>
                <a:tc>
                  <a:txBody>
                    <a:bodyPr/>
                    <a:lstStyle/>
                    <a:p>
                      <a:pPr defTabSz="914400">
                        <a:defRPr sz="1800"/>
                      </a:pPr>
                      <a:r>
                        <a:rPr sz="3000">
                          <a:sym typeface="Helvetica Neue"/>
                        </a:rPr>
                        <a:t>B</a:t>
                      </a:r>
                    </a:p>
                  </a:txBody>
                  <a:tcPr marL="50800" marR="50800" marT="50800" marB="50800" anchor="ctr" anchorCtr="0" horzOverflow="overflow"/>
                </a:tc>
                <a:tc>
                  <a:txBody>
                    <a:bodyPr/>
                    <a:lstStyle/>
                    <a:p>
                      <a:pPr defTabSz="914400">
                        <a:defRPr sz="1800"/>
                      </a:pPr>
                      <a:r>
                        <a:rPr sz="3000">
                          <a:sym typeface="Helvetica Neue"/>
                        </a:rPr>
                        <a:t>100% (40 votants)</a:t>
                      </a:r>
                    </a:p>
                  </a:txBody>
                  <a:tcPr marL="50800" marR="50800" marT="50800" marB="50800" anchor="ctr" anchorCtr="0" horzOverflow="overflow"/>
                </a:tc>
              </a:tr>
              <a:tr h="1945583">
                <a:tc>
                  <a:txBody>
                    <a:bodyPr/>
                    <a:lstStyle/>
                    <a:p>
                      <a:pPr defTabSz="914400">
                        <a:defRPr b="0" sz="1800">
                          <a:solidFill>
                            <a:srgbClr val="000000"/>
                          </a:solidFill>
                        </a:defRPr>
                      </a:pPr>
                      <a:r>
                        <a:rPr b="1" sz="3000">
                          <a:solidFill>
                            <a:srgbClr val="FFFFFF"/>
                          </a:solidFill>
                          <a:sym typeface="Helvetica Neue"/>
                        </a:rPr>
                        <a:t>Assessment of resectability of carcinosis: TAP CT scan, PET, whole-body MRI, ultrasound if trained, or even diagnostic laparoscopy</a:t>
                      </a:r>
                    </a:p>
                  </a:txBody>
                  <a:tcPr marL="50800" marR="50800" marT="50800" marB="50800" anchor="ctr" anchorCtr="0" horzOverflow="overflow"/>
                </a:tc>
                <a:tc>
                  <a:txBody>
                    <a:bodyPr/>
                    <a:lstStyle/>
                    <a:p>
                      <a:pPr defTabSz="914400">
                        <a:defRPr sz="1800"/>
                      </a:pPr>
                      <a:r>
                        <a:rPr sz="3000">
                          <a:sym typeface="Helvetica Neue"/>
                        </a:rPr>
                        <a:t>III</a:t>
                      </a:r>
                    </a:p>
                  </a:txBody>
                  <a:tcPr marL="50800" marR="50800" marT="50800" marB="50800" anchor="ctr" anchorCtr="0" horzOverflow="overflow"/>
                </a:tc>
                <a:tc>
                  <a:txBody>
                    <a:bodyPr/>
                    <a:lstStyle/>
                    <a:p>
                      <a:pPr defTabSz="914400">
                        <a:defRPr sz="1800"/>
                      </a:pPr>
                      <a:r>
                        <a:rPr sz="3000">
                          <a:sym typeface="Helvetica Neue"/>
                        </a:rPr>
                        <a:t>C</a:t>
                      </a:r>
                    </a:p>
                  </a:txBody>
                  <a:tcPr marL="50800" marR="50800" marT="50800" marB="50800" anchor="ctr" anchorCtr="0" horzOverflow="overflow"/>
                </a:tc>
                <a:tc>
                  <a:txBody>
                    <a:bodyPr/>
                    <a:lstStyle/>
                    <a:p>
                      <a:pPr defTabSz="914400">
                        <a:defRPr sz="1800"/>
                      </a:pPr>
                      <a:r>
                        <a:rPr sz="3000">
                          <a:sym typeface="Helvetica Neue"/>
                        </a:rPr>
                        <a:t>100% (40 votants)</a:t>
                      </a:r>
                    </a:p>
                  </a:txBody>
                  <a:tcPr marL="50800" marR="50800" marT="50800" marB="50800" anchor="ctr" anchorCtr="0" horzOverflow="overflow"/>
                </a:tc>
              </a:tr>
            </a:tbl>
          </a:graphicData>
        </a:graphic>
      </p:graphicFrame>
      <p:pic>
        <p:nvPicPr>
          <p:cNvPr id="175" name="pasted-image.tiff" descr="pasted-image.tiff"/>
          <p:cNvPicPr>
            <a:picLocks noChangeAspect="1"/>
          </p:cNvPicPr>
          <p:nvPr/>
        </p:nvPicPr>
        <p:blipFill>
          <a:blip r:embed="rId2">
            <a:extLst/>
          </a:blip>
          <a:stretch>
            <a:fillRect/>
          </a:stretch>
        </p:blipFill>
        <p:spPr>
          <a:xfrm>
            <a:off x="18999103" y="11848718"/>
            <a:ext cx="2661048" cy="1696642"/>
          </a:xfrm>
          <a:prstGeom prst="rect">
            <a:avLst/>
          </a:prstGeom>
          <a:ln w="12700">
            <a:miter lim="400000"/>
          </a:ln>
        </p:spPr>
      </p:pic>
      <p:pic>
        <p:nvPicPr>
          <p:cNvPr id="176" name="pasted-image.tiff" descr="pasted-image.tiff"/>
          <p:cNvPicPr>
            <a:picLocks noChangeAspect="1"/>
          </p:cNvPicPr>
          <p:nvPr/>
        </p:nvPicPr>
        <p:blipFill>
          <a:blip r:embed="rId3">
            <a:extLst/>
          </a:blip>
          <a:stretch>
            <a:fillRect/>
          </a:stretch>
        </p:blipFill>
        <p:spPr>
          <a:xfrm>
            <a:off x="2138623" y="11857648"/>
            <a:ext cx="2928939" cy="1678782"/>
          </a:xfrm>
          <a:prstGeom prst="rect">
            <a:avLst/>
          </a:prstGeom>
          <a:ln w="12700">
            <a:miter lim="400000"/>
          </a:ln>
        </p:spPr>
      </p:pic>
      <p:sp>
        <p:nvSpPr>
          <p:cNvPr id="177" name="Rectangle aux angles arrondis"/>
          <p:cNvSpPr/>
          <p:nvPr/>
        </p:nvSpPr>
        <p:spPr>
          <a:xfrm>
            <a:off x="316999" y="6482458"/>
            <a:ext cx="18584101" cy="1509382"/>
          </a:xfrm>
          <a:prstGeom prst="roundRect">
            <a:avLst>
              <a:gd name="adj" fmla="val 12621"/>
            </a:avLst>
          </a:prstGeom>
          <a:ln w="228600">
            <a:solidFill>
              <a:srgbClr val="FF26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78" name="Exploratory laparoscopy (use of resectability scores: Fagotti score,…"/>
          <p:cNvSpPr txBox="1"/>
          <p:nvPr/>
        </p:nvSpPr>
        <p:spPr>
          <a:xfrm>
            <a:off x="5314581" y="12160186"/>
            <a:ext cx="12347449" cy="15002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Exploratory laparoscopy (use of resectability scores: Fagotti score, </a:t>
            </a:r>
          </a:p>
          <a:p>
            <a:pPr/>
            <a:r>
              <a:t>PCI). Exploratory laparotomy should be avoided </a:t>
            </a:r>
          </a:p>
          <a:p>
            <a:pPr/>
            <a:r>
              <a:t>except in special cases</a:t>
            </a:r>
          </a:p>
        </p:txBody>
      </p:sp>
      <p:sp>
        <p:nvSpPr>
          <p:cNvPr id="179" name="These are not…"/>
          <p:cNvSpPr txBox="1"/>
          <p:nvPr/>
        </p:nvSpPr>
        <p:spPr>
          <a:xfrm>
            <a:off x="19690693" y="4704894"/>
            <a:ext cx="4576167" cy="2071012"/>
          </a:xfrm>
          <a:prstGeom prst="rect">
            <a:avLst/>
          </a:prstGeom>
          <a:solidFill>
            <a:srgbClr val="C0C0C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200"/>
            </a:pPr>
            <a:r>
              <a:t>These are not </a:t>
            </a:r>
          </a:p>
          <a:p>
            <a:pPr>
              <a:defRPr sz="3200"/>
            </a:pPr>
            <a:r>
              <a:t>two opposite attitudes </a:t>
            </a:r>
          </a:p>
          <a:p>
            <a:pPr>
              <a:defRPr sz="3200"/>
            </a:pPr>
            <a:r>
              <a:t>but complementary </a:t>
            </a:r>
          </a:p>
          <a:p>
            <a:pPr>
              <a:defRPr sz="3200"/>
            </a:pPr>
            <a:r>
              <a:t>ones</a:t>
            </a:r>
          </a:p>
        </p:txBody>
      </p:sp>
      <p:sp>
        <p:nvSpPr>
          <p:cNvPr id="180" name="Rectangle"/>
          <p:cNvSpPr/>
          <p:nvPr/>
        </p:nvSpPr>
        <p:spPr>
          <a:xfrm>
            <a:off x="414081" y="4075984"/>
            <a:ext cx="18189258" cy="1450183"/>
          </a:xfrm>
          <a:prstGeom prst="rect">
            <a:avLst/>
          </a:prstGeom>
          <a:ln w="228600">
            <a:solidFill>
              <a:srgbClr val="FFFB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Les limites de la performance de l’exploration d’une carcinose en laparoscopie"/>
          <p:cNvSpPr txBox="1"/>
          <p:nvPr>
            <p:ph type="title"/>
          </p:nvPr>
        </p:nvSpPr>
        <p:spPr>
          <a:xfrm>
            <a:off x="362079" y="94935"/>
            <a:ext cx="21005801" cy="2286001"/>
          </a:xfrm>
          <a:prstGeom prst="rect">
            <a:avLst/>
          </a:prstGeom>
        </p:spPr>
        <p:txBody>
          <a:bodyPr/>
          <a:lstStyle>
            <a:lvl1pPr defTabSz="361472">
              <a:defRPr b="1" sz="5100">
                <a:latin typeface="Helvetica Neue"/>
                <a:ea typeface="Helvetica Neue"/>
                <a:cs typeface="Helvetica Neue"/>
                <a:sym typeface="Helvetica Neue"/>
              </a:defRPr>
            </a:lvl1pPr>
          </a:lstStyle>
          <a:p>
            <a:pPr/>
            <a:r>
              <a:t>Les limites de la performance de l’exploration d’une carcinose en laparoscopie</a:t>
            </a:r>
          </a:p>
        </p:txBody>
      </p:sp>
      <p:pic>
        <p:nvPicPr>
          <p:cNvPr id="406" name="Image" descr="Image"/>
          <p:cNvPicPr>
            <a:picLocks noChangeAspect="1"/>
          </p:cNvPicPr>
          <p:nvPr/>
        </p:nvPicPr>
        <p:blipFill>
          <a:blip r:embed="rId2">
            <a:extLst/>
          </a:blip>
          <a:stretch>
            <a:fillRect/>
          </a:stretch>
        </p:blipFill>
        <p:spPr>
          <a:xfrm>
            <a:off x="1955035" y="2209435"/>
            <a:ext cx="9879127" cy="4986314"/>
          </a:xfrm>
          <a:prstGeom prst="rect">
            <a:avLst/>
          </a:prstGeom>
          <a:ln w="12700">
            <a:miter lim="400000"/>
          </a:ln>
        </p:spPr>
      </p:pic>
      <p:pic>
        <p:nvPicPr>
          <p:cNvPr id="407" name="Image" descr="Image"/>
          <p:cNvPicPr>
            <a:picLocks noChangeAspect="1"/>
          </p:cNvPicPr>
          <p:nvPr/>
        </p:nvPicPr>
        <p:blipFill>
          <a:blip r:embed="rId3">
            <a:extLst/>
          </a:blip>
          <a:stretch>
            <a:fillRect/>
          </a:stretch>
        </p:blipFill>
        <p:spPr>
          <a:xfrm>
            <a:off x="1925982" y="7228597"/>
            <a:ext cx="9937233" cy="6449945"/>
          </a:xfrm>
          <a:prstGeom prst="rect">
            <a:avLst/>
          </a:prstGeom>
          <a:ln w="12700">
            <a:miter lim="400000"/>
          </a:ln>
        </p:spPr>
      </p:pic>
      <p:pic>
        <p:nvPicPr>
          <p:cNvPr id="408" name="Image" descr="Image"/>
          <p:cNvPicPr>
            <a:picLocks noChangeAspect="1"/>
          </p:cNvPicPr>
          <p:nvPr/>
        </p:nvPicPr>
        <p:blipFill>
          <a:blip r:embed="rId4">
            <a:extLst/>
          </a:blip>
          <a:stretch>
            <a:fillRect/>
          </a:stretch>
        </p:blipFill>
        <p:spPr>
          <a:xfrm>
            <a:off x="13711933" y="5822003"/>
            <a:ext cx="9519434" cy="2071993"/>
          </a:xfrm>
          <a:prstGeom prst="rect">
            <a:avLst/>
          </a:prstGeom>
          <a:ln w="12700">
            <a:miter lim="400000"/>
          </a:ln>
        </p:spPr>
      </p:pic>
      <p:pic>
        <p:nvPicPr>
          <p:cNvPr id="409" name="Image" descr="Image"/>
          <p:cNvPicPr>
            <a:picLocks noChangeAspect="1"/>
          </p:cNvPicPr>
          <p:nvPr/>
        </p:nvPicPr>
        <p:blipFill>
          <a:blip r:embed="rId5">
            <a:extLst/>
          </a:blip>
          <a:stretch>
            <a:fillRect/>
          </a:stretch>
        </p:blipFill>
        <p:spPr>
          <a:xfrm>
            <a:off x="12434173" y="9308482"/>
            <a:ext cx="12074954" cy="267529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In practice, NACT should be discussed for these patients"/>
          <p:cNvSpPr txBox="1"/>
          <p:nvPr>
            <p:ph type="title"/>
          </p:nvPr>
        </p:nvSpPr>
        <p:spPr>
          <a:xfrm>
            <a:off x="4387453" y="357187"/>
            <a:ext cx="15609094" cy="2055224"/>
          </a:xfrm>
          <a:prstGeom prst="rect">
            <a:avLst/>
          </a:prstGeom>
        </p:spPr>
        <p:txBody>
          <a:bodyPr/>
          <a:lstStyle>
            <a:lvl1pPr defTabSz="451842">
              <a:defRPr b="1" sz="6160">
                <a:latin typeface="Helvetica Neue"/>
                <a:ea typeface="Helvetica Neue"/>
                <a:cs typeface="Helvetica Neue"/>
                <a:sym typeface="Helvetica Neue"/>
              </a:defRPr>
            </a:lvl1pPr>
          </a:lstStyle>
          <a:p>
            <a:pPr/>
            <a:r>
              <a:t>In practice, NACT should be discussed for these patients</a:t>
            </a:r>
          </a:p>
        </p:txBody>
      </p:sp>
      <p:graphicFrame>
        <p:nvGraphicFramePr>
          <p:cNvPr id="183" name="Tableau 1"/>
          <p:cNvGraphicFramePr/>
          <p:nvPr/>
        </p:nvGraphicFramePr>
        <p:xfrm>
          <a:off x="203860" y="2977667"/>
          <a:ext cx="18205633" cy="8100413"/>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11663033"/>
                <a:gridCol w="1543194"/>
                <a:gridCol w="1510391"/>
                <a:gridCol w="3489012"/>
              </a:tblGrid>
              <a:tr h="1902573">
                <a:tc>
                  <a:txBody>
                    <a:bodyPr/>
                    <a:lstStyle/>
                    <a:p>
                      <a:pPr defTabSz="914400">
                        <a:defRPr b="0" sz="1800">
                          <a:solidFill>
                            <a:srgbClr val="000000"/>
                          </a:solidFill>
                        </a:defRPr>
                      </a:pPr>
                      <a:r>
                        <a:rPr b="1" sz="3000">
                          <a:solidFill>
                            <a:srgbClr val="FFFFFF"/>
                          </a:solidFill>
                          <a:sym typeface="Helvetica Neue"/>
                        </a:rPr>
                        <a:t>Summary of recommendations</a:t>
                      </a:r>
                    </a:p>
                  </a:txBody>
                  <a:tcPr marL="50800" marR="50800" marT="50800" marB="50800" anchor="ctr" anchorCtr="0" horzOverflow="overflow"/>
                </a:tc>
                <a:tc>
                  <a:txBody>
                    <a:bodyPr/>
                    <a:lstStyle/>
                    <a:p>
                      <a:pPr defTabSz="914400">
                        <a:defRPr b="0" sz="1800">
                          <a:solidFill>
                            <a:srgbClr val="000000"/>
                          </a:solidFill>
                        </a:defRPr>
                      </a:pPr>
                      <a:r>
                        <a:rPr b="1" sz="3000">
                          <a:solidFill>
                            <a:srgbClr val="FFFFFF"/>
                          </a:solidFill>
                          <a:sym typeface="Helvetica Neue"/>
                        </a:rPr>
                        <a:t>LoE</a:t>
                      </a:r>
                    </a:p>
                  </a:txBody>
                  <a:tcPr marL="50800" marR="50800" marT="50800" marB="50800" anchor="ctr" anchorCtr="0" horzOverflow="overflow"/>
                </a:tc>
                <a:tc>
                  <a:txBody>
                    <a:bodyPr/>
                    <a:lstStyle/>
                    <a:p>
                      <a:pPr defTabSz="914400">
                        <a:defRPr b="0" sz="1800">
                          <a:solidFill>
                            <a:srgbClr val="000000"/>
                          </a:solidFill>
                        </a:defRPr>
                      </a:pPr>
                      <a:r>
                        <a:rPr b="1" sz="3000">
                          <a:solidFill>
                            <a:srgbClr val="FFFFFF"/>
                          </a:solidFill>
                          <a:sym typeface="Helvetica Neue"/>
                        </a:rPr>
                        <a:t>GoR</a:t>
                      </a:r>
                    </a:p>
                  </a:txBody>
                  <a:tcPr marL="50800" marR="50800" marT="50800" marB="50800" anchor="ctr" anchorCtr="0" horzOverflow="overflow"/>
                </a:tc>
                <a:tc>
                  <a:txBody>
                    <a:bodyPr/>
                    <a:lstStyle/>
                    <a:p>
                      <a:pPr defTabSz="914400">
                        <a:defRPr b="0" sz="1800">
                          <a:solidFill>
                            <a:srgbClr val="000000"/>
                          </a:solidFill>
                        </a:defRPr>
                      </a:pPr>
                      <a:r>
                        <a:rPr b="1" sz="3000">
                          <a:solidFill>
                            <a:srgbClr val="FFFFFF"/>
                          </a:solidFill>
                          <a:sym typeface="Helvetica Neue"/>
                        </a:rPr>
                        <a:t>consensus</a:t>
                      </a:r>
                    </a:p>
                  </a:txBody>
                  <a:tcPr marL="50800" marR="50800" marT="50800" marB="50800" anchor="ctr" anchorCtr="0" horzOverflow="overflow"/>
                </a:tc>
              </a:tr>
              <a:tr h="6197839">
                <a:tc>
                  <a:txBody>
                    <a:bodyPr/>
                    <a:lstStyle/>
                    <a:p>
                      <a:pPr defTabSz="914400">
                        <a:defRPr b="0" sz="1800">
                          <a:solidFill>
                            <a:srgbClr val="000000"/>
                          </a:solidFill>
                        </a:defRPr>
                      </a:pPr>
                      <a:r>
                        <a:rPr b="1" sz="2400">
                          <a:solidFill>
                            <a:srgbClr val="FFFFFF"/>
                          </a:solidFill>
                          <a:sym typeface="Helvetica Neue"/>
                        </a:rPr>
                        <a:t>No surgery  if one of the following lesions is detected (ESGO2017 recommendations):
-Deep infiltration of the mesentery root
-Diffuse involvement of the small intestine justifying extensive resection, leaving only &lt; 1.5 m of small intestine
-Stomach, duodenum and pancreas head involvement
-Deep infiltration Porta Hepatis including celiac trunk, hepatic arteries and/or left gastric artery
-Hepatic parenchymal involvement, either central or multisegmental
-Lung metastases (?)
-Unresectable lymph nodes
-Brain metastasis
</a:t>
                      </a:r>
                    </a:p>
                  </a:txBody>
                  <a:tcPr marL="50800" marR="50800" marT="50800" marB="50800" anchor="ctr" anchorCtr="0" horzOverflow="overflow"/>
                </a:tc>
                <a:tc>
                  <a:txBody>
                    <a:bodyPr/>
                    <a:lstStyle/>
                    <a:p>
                      <a:pPr defTabSz="914400">
                        <a:defRPr sz="1800"/>
                      </a:pPr>
                      <a:r>
                        <a:rPr b="1" sz="3000">
                          <a:sym typeface="Helvetica Neue"/>
                        </a:rPr>
                        <a:t>III</a:t>
                      </a:r>
                    </a:p>
                  </a:txBody>
                  <a:tcPr marL="50800" marR="50800" marT="50800" marB="50800" anchor="ctr" anchorCtr="0" horzOverflow="overflow"/>
                </a:tc>
                <a:tc>
                  <a:txBody>
                    <a:bodyPr/>
                    <a:lstStyle/>
                    <a:p>
                      <a:pPr defTabSz="914400">
                        <a:defRPr sz="1800"/>
                      </a:pPr>
                      <a:r>
                        <a:rPr b="1" sz="3000">
                          <a:sym typeface="Helvetica Neue"/>
                        </a:rPr>
                        <a:t>A</a:t>
                      </a:r>
                    </a:p>
                  </a:txBody>
                  <a:tcPr marL="50800" marR="50800" marT="50800" marB="50800" anchor="ctr" anchorCtr="0" horzOverflow="overflow"/>
                </a:tc>
                <a:tc>
                  <a:txBody>
                    <a:bodyPr/>
                    <a:lstStyle/>
                    <a:p>
                      <a:pPr defTabSz="914400">
                        <a:defRPr sz="1800"/>
                      </a:pPr>
                      <a:r>
                        <a:rPr b="1" sz="3000">
                          <a:sym typeface="Helvetica Neue"/>
                        </a:rPr>
                        <a:t>100% (40 votants)</a:t>
                      </a:r>
                    </a:p>
                  </a:txBody>
                  <a:tcPr marL="50800" marR="50800" marT="50800" marB="50800" anchor="ctr" anchorCtr="0" horzOverflow="overflow"/>
                </a:tc>
              </a:tr>
            </a:tbl>
          </a:graphicData>
        </a:graphic>
      </p:graphicFrame>
      <p:pic>
        <p:nvPicPr>
          <p:cNvPr id="184" name="pasted-image.tiff" descr="pasted-image.tiff"/>
          <p:cNvPicPr>
            <a:picLocks noChangeAspect="1"/>
          </p:cNvPicPr>
          <p:nvPr/>
        </p:nvPicPr>
        <p:blipFill>
          <a:blip r:embed="rId2">
            <a:extLst/>
          </a:blip>
          <a:stretch>
            <a:fillRect/>
          </a:stretch>
        </p:blipFill>
        <p:spPr>
          <a:xfrm>
            <a:off x="3583781" y="11643335"/>
            <a:ext cx="2928938" cy="1678783"/>
          </a:xfrm>
          <a:prstGeom prst="rect">
            <a:avLst/>
          </a:prstGeom>
          <a:ln w="12700">
            <a:miter lim="400000"/>
          </a:ln>
        </p:spPr>
      </p:pic>
      <p:pic>
        <p:nvPicPr>
          <p:cNvPr id="185" name="pasted-image.tiff" descr="pasted-image.tiff"/>
          <p:cNvPicPr>
            <a:picLocks noChangeAspect="1"/>
          </p:cNvPicPr>
          <p:nvPr/>
        </p:nvPicPr>
        <p:blipFill>
          <a:blip r:embed="rId3">
            <a:extLst/>
          </a:blip>
          <a:stretch>
            <a:fillRect/>
          </a:stretch>
        </p:blipFill>
        <p:spPr>
          <a:xfrm>
            <a:off x="18183820" y="11634406"/>
            <a:ext cx="2661048" cy="1696641"/>
          </a:xfrm>
          <a:prstGeom prst="rect">
            <a:avLst/>
          </a:prstGeom>
          <a:ln w="12700">
            <a:miter lim="400000"/>
          </a:ln>
        </p:spPr>
      </p:pic>
      <p:sp>
        <p:nvSpPr>
          <p:cNvPr id="186" name="Huge carcinomatosis and…"/>
          <p:cNvSpPr txBox="1"/>
          <p:nvPr/>
        </p:nvSpPr>
        <p:spPr>
          <a:xfrm>
            <a:off x="18596461" y="5708853"/>
            <a:ext cx="5629276" cy="4715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900">
                <a:solidFill>
                  <a:srgbClr val="FF2600"/>
                </a:solidFill>
              </a:defRPr>
            </a:pPr>
            <a:r>
              <a:t>Huge carcinomatosis and</a:t>
            </a:r>
          </a:p>
          <a:p>
            <a:pPr>
              <a:defRPr sz="5900">
                <a:solidFill>
                  <a:srgbClr val="FF2600"/>
                </a:solidFill>
              </a:defRPr>
            </a:pPr>
            <a:r>
              <a:t>Unfit patients</a:t>
            </a:r>
          </a:p>
          <a:p>
            <a:pPr>
              <a:defRPr sz="5900">
                <a:solidFill>
                  <a:srgbClr val="FF2600"/>
                </a:solidFill>
              </a:defRPr>
            </a:pPr>
            <a:r>
              <a:t>+++++</a:t>
            </a:r>
          </a:p>
        </p:txBody>
      </p:sp>
      <p:sp>
        <p:nvSpPr>
          <p:cNvPr id="187" name="Ligne"/>
          <p:cNvSpPr/>
          <p:nvPr/>
        </p:nvSpPr>
        <p:spPr>
          <a:xfrm flipH="1" flipV="1">
            <a:off x="10174909" y="5872816"/>
            <a:ext cx="9094578" cy="701296"/>
          </a:xfrm>
          <a:prstGeom prst="line">
            <a:avLst/>
          </a:prstGeom>
          <a:ln w="228600">
            <a:solidFill>
              <a:srgbClr val="FF2600"/>
            </a:solidFill>
            <a:miter lim="400000"/>
            <a:tailEnd type="triangle"/>
          </a:ln>
        </p:spPr>
        <p:txBody>
          <a:bodyPr lIns="50800" tIns="50800" rIns="50800" bIns="50800" anchor="ctr"/>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Oncological results respected"/>
          <p:cNvSpPr txBox="1"/>
          <p:nvPr>
            <p:ph type="title"/>
          </p:nvPr>
        </p:nvSpPr>
        <p:spPr>
          <a:xfrm>
            <a:off x="148808" y="94935"/>
            <a:ext cx="15719308" cy="2286001"/>
          </a:xfrm>
          <a:prstGeom prst="rect">
            <a:avLst/>
          </a:prstGeom>
        </p:spPr>
        <p:txBody>
          <a:bodyPr/>
          <a:lstStyle>
            <a:lvl1pPr defTabSz="635634">
              <a:defRPr b="1" sz="8624">
                <a:latin typeface="Helvetica Neue"/>
                <a:ea typeface="Helvetica Neue"/>
                <a:cs typeface="Helvetica Neue"/>
                <a:sym typeface="Helvetica Neue"/>
              </a:defRPr>
            </a:lvl1pPr>
          </a:lstStyle>
          <a:p>
            <a:pPr/>
            <a:r>
              <a:t>Oncological results respected</a:t>
            </a:r>
          </a:p>
        </p:txBody>
      </p:sp>
      <p:pic>
        <p:nvPicPr>
          <p:cNvPr id="190" name="Image" descr="Image"/>
          <p:cNvPicPr>
            <a:picLocks noChangeAspect="1"/>
          </p:cNvPicPr>
          <p:nvPr/>
        </p:nvPicPr>
        <p:blipFill>
          <a:blip r:embed="rId2">
            <a:extLst/>
          </a:blip>
          <a:stretch>
            <a:fillRect/>
          </a:stretch>
        </p:blipFill>
        <p:spPr>
          <a:xfrm>
            <a:off x="497540" y="2277369"/>
            <a:ext cx="14379543" cy="7312912"/>
          </a:xfrm>
          <a:prstGeom prst="rect">
            <a:avLst/>
          </a:prstGeom>
          <a:ln w="12700">
            <a:miter lim="400000"/>
          </a:ln>
        </p:spPr>
      </p:pic>
      <p:pic>
        <p:nvPicPr>
          <p:cNvPr id="191" name="pasted-image.tiff" descr="pasted-image.tiff"/>
          <p:cNvPicPr>
            <a:picLocks noChangeAspect="1"/>
          </p:cNvPicPr>
          <p:nvPr/>
        </p:nvPicPr>
        <p:blipFill>
          <a:blip r:embed="rId3">
            <a:extLst/>
          </a:blip>
          <a:stretch>
            <a:fillRect/>
          </a:stretch>
        </p:blipFill>
        <p:spPr>
          <a:xfrm>
            <a:off x="16203657" y="-98346"/>
            <a:ext cx="7121498" cy="2672563"/>
          </a:xfrm>
          <a:prstGeom prst="rect">
            <a:avLst/>
          </a:prstGeom>
          <a:ln w="12700">
            <a:miter lim="400000"/>
          </a:ln>
        </p:spPr>
      </p:pic>
      <p:pic>
        <p:nvPicPr>
          <p:cNvPr id="192" name="pasted-image.tiff" descr="pasted-image.tiff"/>
          <p:cNvPicPr>
            <a:picLocks noChangeAspect="1"/>
          </p:cNvPicPr>
          <p:nvPr/>
        </p:nvPicPr>
        <p:blipFill>
          <a:blip r:embed="rId4">
            <a:extLst/>
          </a:blip>
          <a:stretch>
            <a:fillRect/>
          </a:stretch>
        </p:blipFill>
        <p:spPr>
          <a:xfrm>
            <a:off x="18104645" y="2983806"/>
            <a:ext cx="5262659" cy="4784235"/>
          </a:xfrm>
          <a:prstGeom prst="rect">
            <a:avLst/>
          </a:prstGeom>
          <a:ln w="12700">
            <a:miter lim="400000"/>
          </a:ln>
        </p:spPr>
      </p:pic>
      <p:pic>
        <p:nvPicPr>
          <p:cNvPr id="193" name="pasted-image.tiff" descr="pasted-image.tiff"/>
          <p:cNvPicPr>
            <a:picLocks noChangeAspect="1"/>
          </p:cNvPicPr>
          <p:nvPr/>
        </p:nvPicPr>
        <p:blipFill>
          <a:blip r:embed="rId5">
            <a:extLst/>
          </a:blip>
          <a:stretch>
            <a:fillRect/>
          </a:stretch>
        </p:blipFill>
        <p:spPr>
          <a:xfrm>
            <a:off x="18188644" y="8764635"/>
            <a:ext cx="5426415" cy="4784235"/>
          </a:xfrm>
          <a:prstGeom prst="rect">
            <a:avLst/>
          </a:prstGeom>
          <a:ln w="12700">
            <a:miter lim="400000"/>
          </a:ln>
        </p:spPr>
      </p:pic>
      <p:sp>
        <p:nvSpPr>
          <p:cNvPr id="194" name="PFS 14 vs 15 mois / OS 41…"/>
          <p:cNvSpPr txBox="1"/>
          <p:nvPr/>
        </p:nvSpPr>
        <p:spPr>
          <a:xfrm>
            <a:off x="17341102" y="7916965"/>
            <a:ext cx="7121498" cy="8043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300"/>
            </a:pPr>
            <a:r>
              <a:t>PFS 14 vs 15 mois / OS 41 </a:t>
            </a:r>
          </a:p>
          <a:p>
            <a:pPr>
              <a:defRPr sz="2300"/>
            </a:pPr>
            <a:r>
              <a:t>VS 43 mois  if surgery</a:t>
            </a:r>
          </a:p>
        </p:txBody>
      </p:sp>
      <p:sp>
        <p:nvSpPr>
          <p:cNvPr id="195" name="&lt;1cm(CC0) 92,8%(47,6%) vs 98,6%(77%)"/>
          <p:cNvSpPr txBox="1"/>
          <p:nvPr/>
        </p:nvSpPr>
        <p:spPr>
          <a:xfrm>
            <a:off x="17904752" y="2373822"/>
            <a:ext cx="5994198" cy="46105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584200">
              <a:defRPr sz="2400"/>
            </a:lvl1pPr>
          </a:lstStyle>
          <a:p>
            <a:pPr/>
            <a:r>
              <a:t>&lt;1cm(CC0) 92,8%(47,6%) vs 98,6%(77%)</a:t>
            </a:r>
          </a:p>
        </p:txBody>
      </p:sp>
      <p:pic>
        <p:nvPicPr>
          <p:cNvPr id="196" name="Image" descr="Image"/>
          <p:cNvPicPr>
            <a:picLocks noChangeAspect="1"/>
          </p:cNvPicPr>
          <p:nvPr/>
        </p:nvPicPr>
        <p:blipFill>
          <a:blip r:embed="rId6">
            <a:extLst/>
          </a:blip>
          <a:stretch>
            <a:fillRect/>
          </a:stretch>
        </p:blipFill>
        <p:spPr>
          <a:xfrm>
            <a:off x="4868709" y="9542097"/>
            <a:ext cx="11205675" cy="2119993"/>
          </a:xfrm>
          <a:prstGeom prst="rect">
            <a:avLst/>
          </a:prstGeom>
          <a:ln w="12700">
            <a:miter lim="400000"/>
          </a:ln>
        </p:spPr>
      </p:pic>
      <p:sp>
        <p:nvSpPr>
          <p:cNvPr id="197" name="Flèche"/>
          <p:cNvSpPr/>
          <p:nvPr/>
        </p:nvSpPr>
        <p:spPr>
          <a:xfrm>
            <a:off x="2209891" y="11145490"/>
            <a:ext cx="2038871" cy="1270001"/>
          </a:xfrm>
          <a:prstGeom prst="rightArrow">
            <a:avLst>
              <a:gd name="adj1" fmla="val 32000"/>
              <a:gd name="adj2" fmla="val 64000"/>
            </a:avLst>
          </a:prstGeom>
          <a:solidFill>
            <a:schemeClr val="accent5">
              <a:hueOff val="-82419"/>
              <a:satOff val="-9513"/>
              <a:lumOff val="-16343"/>
            </a:schemeClr>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198" name="Image" descr="Image"/>
          <p:cNvPicPr>
            <a:picLocks noChangeAspect="1"/>
          </p:cNvPicPr>
          <p:nvPr/>
        </p:nvPicPr>
        <p:blipFill>
          <a:blip r:embed="rId7">
            <a:extLst/>
          </a:blip>
          <a:stretch>
            <a:fillRect/>
          </a:stretch>
        </p:blipFill>
        <p:spPr>
          <a:xfrm>
            <a:off x="4697574" y="12018495"/>
            <a:ext cx="11671301" cy="1574801"/>
          </a:xfrm>
          <a:prstGeom prst="rect">
            <a:avLst/>
          </a:prstGeom>
          <a:ln w="12700">
            <a:miter lim="400000"/>
          </a:ln>
        </p:spPr>
      </p:pic>
      <p:sp>
        <p:nvSpPr>
          <p:cNvPr id="199" name="Sunny/SOC2"/>
          <p:cNvSpPr txBox="1"/>
          <p:nvPr/>
        </p:nvSpPr>
        <p:spPr>
          <a:xfrm>
            <a:off x="9064408" y="11666143"/>
            <a:ext cx="241630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Sunny/SOC2</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Frail patients benefit from NACT"/>
          <p:cNvSpPr txBox="1"/>
          <p:nvPr>
            <p:ph type="title"/>
          </p:nvPr>
        </p:nvSpPr>
        <p:spPr>
          <a:xfrm>
            <a:off x="1689100" y="-189427"/>
            <a:ext cx="21005800" cy="2286001"/>
          </a:xfrm>
          <a:prstGeom prst="rect">
            <a:avLst/>
          </a:prstGeom>
        </p:spPr>
        <p:txBody>
          <a:bodyPr/>
          <a:lstStyle>
            <a:lvl1pPr defTabSz="784225">
              <a:defRPr b="1" sz="10640">
                <a:latin typeface="Helvetica Neue"/>
                <a:ea typeface="Helvetica Neue"/>
                <a:cs typeface="Helvetica Neue"/>
                <a:sym typeface="Helvetica Neue"/>
              </a:defRPr>
            </a:lvl1pPr>
          </a:lstStyle>
          <a:p>
            <a:pPr/>
            <a:r>
              <a:t>Frail patients benefit from NACT</a:t>
            </a:r>
          </a:p>
        </p:txBody>
      </p:sp>
      <p:sp>
        <p:nvSpPr>
          <p:cNvPr id="202" name="Patients requiring rehabilitation…"/>
          <p:cNvSpPr txBox="1"/>
          <p:nvPr>
            <p:ph type="body" sz="quarter" idx="1"/>
          </p:nvPr>
        </p:nvSpPr>
        <p:spPr>
          <a:xfrm>
            <a:off x="527957" y="2458986"/>
            <a:ext cx="7721790" cy="2962395"/>
          </a:xfrm>
          <a:prstGeom prst="rect">
            <a:avLst/>
          </a:prstGeom>
        </p:spPr>
        <p:txBody>
          <a:bodyPr/>
          <a:lstStyle/>
          <a:p>
            <a:pPr marL="342900" indent="-342900" defTabSz="445770">
              <a:spcBef>
                <a:spcPts val="3100"/>
              </a:spcBef>
              <a:defRPr b="1" sz="2592"/>
            </a:pPr>
            <a:r>
              <a:t>Patients requiring rehabilitation </a:t>
            </a:r>
          </a:p>
          <a:p>
            <a:pPr lvl="1" marL="685800" indent="-342900" defTabSz="445770">
              <a:spcBef>
                <a:spcPts val="3100"/>
              </a:spcBef>
              <a:defRPr b="1" sz="2592"/>
            </a:pPr>
            <a:r>
              <a:t>elderly </a:t>
            </a:r>
          </a:p>
          <a:p>
            <a:pPr lvl="1" marL="685800" indent="-342900" defTabSz="445770">
              <a:spcBef>
                <a:spcPts val="3100"/>
              </a:spcBef>
              <a:defRPr b="1" sz="2592"/>
            </a:pPr>
            <a:r>
              <a:t>Undernutrition</a:t>
            </a:r>
          </a:p>
          <a:p>
            <a:pPr lvl="1" marL="685800" indent="-342900" defTabSz="445770">
              <a:spcBef>
                <a:spcPts val="3100"/>
              </a:spcBef>
              <a:defRPr b="1" sz="2592"/>
            </a:pPr>
            <a:r>
              <a:t>with co-morbidities</a:t>
            </a:r>
          </a:p>
        </p:txBody>
      </p:sp>
      <p:pic>
        <p:nvPicPr>
          <p:cNvPr id="203" name="Image" descr="Image"/>
          <p:cNvPicPr>
            <a:picLocks noChangeAspect="1"/>
          </p:cNvPicPr>
          <p:nvPr/>
        </p:nvPicPr>
        <p:blipFill>
          <a:blip r:embed="rId2">
            <a:extLst/>
          </a:blip>
          <a:stretch>
            <a:fillRect/>
          </a:stretch>
        </p:blipFill>
        <p:spPr>
          <a:xfrm>
            <a:off x="796976" y="6210833"/>
            <a:ext cx="11006077" cy="6942072"/>
          </a:xfrm>
          <a:prstGeom prst="rect">
            <a:avLst/>
          </a:prstGeom>
          <a:ln w="12700">
            <a:miter lim="400000"/>
          </a:ln>
        </p:spPr>
      </p:pic>
      <p:pic>
        <p:nvPicPr>
          <p:cNvPr id="204" name="Image" descr="Image"/>
          <p:cNvPicPr>
            <a:picLocks noChangeAspect="1"/>
          </p:cNvPicPr>
          <p:nvPr/>
        </p:nvPicPr>
        <p:blipFill>
          <a:blip r:embed="rId3">
            <a:extLst/>
          </a:blip>
          <a:stretch>
            <a:fillRect/>
          </a:stretch>
        </p:blipFill>
        <p:spPr>
          <a:xfrm>
            <a:off x="12585244" y="2515397"/>
            <a:ext cx="11061908" cy="9179443"/>
          </a:xfrm>
          <a:prstGeom prst="rect">
            <a:avLst/>
          </a:prstGeom>
          <a:ln w="12700">
            <a:miter lim="400000"/>
          </a:ln>
        </p:spPr>
      </p:pic>
      <p:sp>
        <p:nvSpPr>
          <p:cNvPr id="205" name="In elderly patients…"/>
          <p:cNvSpPr txBox="1"/>
          <p:nvPr/>
        </p:nvSpPr>
        <p:spPr>
          <a:xfrm>
            <a:off x="769091" y="5783792"/>
            <a:ext cx="11061908" cy="3343223"/>
          </a:xfrm>
          <a:prstGeom prst="rect">
            <a:avLst/>
          </a:prstGeom>
          <a:solidFill>
            <a:srgbClr val="919191"/>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600"/>
            </a:pPr>
            <a:r>
              <a:t>In elderly patients</a:t>
            </a:r>
          </a:p>
          <a:p>
            <a:pPr>
              <a:defRPr sz="2600"/>
            </a:pPr>
            <a:r>
              <a:t>-More advanced stages</a:t>
            </a:r>
          </a:p>
          <a:p>
            <a:pPr>
              <a:defRPr sz="2600"/>
            </a:pPr>
            <a:r>
              <a:t>-Rate of PDS decreases with age: 22% from the age of 80 </a:t>
            </a:r>
          </a:p>
          <a:p>
            <a:pPr>
              <a:defRPr sz="2600"/>
            </a:pPr>
            <a:r>
              <a:t>-There is a tendency to undertreatment, including recourse to a standard chemotherapy regimen</a:t>
            </a:r>
          </a:p>
          <a:p>
            <a:pPr>
              <a:defRPr sz="2600"/>
            </a:pPr>
            <a:r>
              <a:t>Reduction in relative survival from age 75</a:t>
            </a:r>
          </a:p>
          <a:p>
            <a:pPr>
              <a:defRPr sz="2600"/>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Contribution of anatomopathological diagnosis"/>
          <p:cNvSpPr txBox="1"/>
          <p:nvPr>
            <p:ph type="title"/>
          </p:nvPr>
        </p:nvSpPr>
        <p:spPr>
          <a:prstGeom prst="rect">
            <a:avLst/>
          </a:prstGeom>
        </p:spPr>
        <p:txBody>
          <a:bodyPr/>
          <a:lstStyle>
            <a:lvl1pPr defTabSz="536575">
              <a:defRPr b="1" sz="7279">
                <a:latin typeface="Helvetica Neue"/>
                <a:ea typeface="Helvetica Neue"/>
                <a:cs typeface="Helvetica Neue"/>
                <a:sym typeface="Helvetica Neue"/>
              </a:defRPr>
            </a:lvl1pPr>
          </a:lstStyle>
          <a:p>
            <a:pPr/>
            <a:r>
              <a:t>Contribution of anatomopathological diagnosis</a:t>
            </a:r>
          </a:p>
        </p:txBody>
      </p:sp>
      <p:graphicFrame>
        <p:nvGraphicFramePr>
          <p:cNvPr id="208" name="Tableau 1"/>
          <p:cNvGraphicFramePr/>
          <p:nvPr/>
        </p:nvGraphicFramePr>
        <p:xfrm>
          <a:off x="1689100" y="3149600"/>
          <a:ext cx="21005800" cy="9296400"/>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4201160"/>
                <a:gridCol w="4201160"/>
                <a:gridCol w="4201160"/>
                <a:gridCol w="4201160"/>
                <a:gridCol w="4201160"/>
              </a:tblGrid>
              <a:tr h="1859279">
                <a:tc>
                  <a:txBody>
                    <a:bodyPr/>
                    <a:lstStyle/>
                    <a:p>
                      <a:pPr defTabSz="914400">
                        <a:defRPr sz="3200">
                          <a:sym typeface="Helvetica Neue"/>
                        </a:defRPr>
                      </a:pPr>
                    </a:p>
                  </a:txBody>
                  <a:tcPr marL="50800" marR="50800" marT="50800" marB="50800" anchor="ctr" anchorCtr="0" horzOverflow="overflow"/>
                </a:tc>
                <a:tc>
                  <a:txBody>
                    <a:bodyPr/>
                    <a:lstStyle/>
                    <a:p>
                      <a:pPr defTabSz="914400">
                        <a:defRPr b="0" sz="1800">
                          <a:solidFill>
                            <a:srgbClr val="000000"/>
                          </a:solidFill>
                        </a:defRPr>
                      </a:pPr>
                      <a:r>
                        <a:rPr b="1" sz="3200">
                          <a:solidFill>
                            <a:srgbClr val="FFFFFF"/>
                          </a:solidFill>
                          <a:sym typeface="Helvetica Neue"/>
                        </a:rPr>
                        <a:t>HG (S/E)</a:t>
                      </a:r>
                    </a:p>
                  </a:txBody>
                  <a:tcPr marL="50800" marR="50800" marT="50800" marB="50800" anchor="ctr" anchorCtr="0" horzOverflow="overflow"/>
                </a:tc>
                <a:tc>
                  <a:txBody>
                    <a:bodyPr/>
                    <a:lstStyle/>
                    <a:p>
                      <a:pPr defTabSz="914400">
                        <a:defRPr b="0" sz="1800">
                          <a:solidFill>
                            <a:srgbClr val="000000"/>
                          </a:solidFill>
                        </a:defRPr>
                      </a:pPr>
                      <a:r>
                        <a:rPr b="1" sz="3200">
                          <a:solidFill>
                            <a:srgbClr val="FFFFFF"/>
                          </a:solidFill>
                          <a:sym typeface="Helvetica Neue"/>
                        </a:rPr>
                        <a:t>LG (S/E)</a:t>
                      </a:r>
                    </a:p>
                  </a:txBody>
                  <a:tcPr marL="50800" marR="50800" marT="50800" marB="50800" anchor="ctr" anchorCtr="0" horzOverflow="overflow"/>
                </a:tc>
                <a:tc>
                  <a:txBody>
                    <a:bodyPr/>
                    <a:lstStyle/>
                    <a:p>
                      <a:pPr defTabSz="914400">
                        <a:defRPr b="0" sz="1800">
                          <a:solidFill>
                            <a:srgbClr val="000000"/>
                          </a:solidFill>
                        </a:defRPr>
                      </a:pPr>
                      <a:r>
                        <a:rPr b="1" sz="3200">
                          <a:solidFill>
                            <a:srgbClr val="FFFFFF"/>
                          </a:solidFill>
                          <a:sym typeface="Helvetica Neue"/>
                        </a:rPr>
                        <a:t>Clear cell</a:t>
                      </a:r>
                    </a:p>
                  </a:txBody>
                  <a:tcPr marL="50800" marR="50800" marT="50800" marB="50800" anchor="ctr" anchorCtr="0" horzOverflow="overflow"/>
                </a:tc>
                <a:tc>
                  <a:txBody>
                    <a:bodyPr/>
                    <a:lstStyle/>
                    <a:p>
                      <a:pPr defTabSz="914400">
                        <a:defRPr b="0" sz="1800">
                          <a:solidFill>
                            <a:srgbClr val="000000"/>
                          </a:solidFill>
                        </a:defRPr>
                      </a:pPr>
                      <a:r>
                        <a:rPr b="1" sz="3200">
                          <a:solidFill>
                            <a:srgbClr val="FFFFFF"/>
                          </a:solidFill>
                          <a:sym typeface="Helvetica Neue"/>
                        </a:rPr>
                        <a:t>Mucinous</a:t>
                      </a:r>
                    </a:p>
                  </a:txBody>
                  <a:tcPr marL="50800" marR="50800" marT="50800" marB="50800" anchor="ctr" anchorCtr="0" horzOverflow="overflow"/>
                </a:tc>
              </a:tr>
              <a:tr h="1859279">
                <a:tc>
                  <a:txBody>
                    <a:bodyPr/>
                    <a:lstStyle/>
                    <a:p>
                      <a:pPr defTabSz="914400">
                        <a:defRPr b="0" sz="1800">
                          <a:solidFill>
                            <a:srgbClr val="000000"/>
                          </a:solidFill>
                        </a:defRPr>
                      </a:pPr>
                      <a:r>
                        <a:rPr b="1" sz="3200">
                          <a:solidFill>
                            <a:srgbClr val="FFFFFF"/>
                          </a:solidFill>
                          <a:sym typeface="Helvetica Neue"/>
                        </a:rPr>
                        <a:t>PDS</a:t>
                      </a:r>
                    </a:p>
                  </a:txBody>
                  <a:tcPr marL="50800" marR="50800" marT="50800" marB="50800" anchor="ctr" anchorCtr="0" horzOverflow="overflow"/>
                </a:tc>
                <a:tc>
                  <a:txBody>
                    <a:bodyPr/>
                    <a:lstStyle/>
                    <a:p>
                      <a:pPr defTabSz="914400">
                        <a:defRPr b="1" sz="3200">
                          <a:sym typeface="Helvetica Neue"/>
                        </a:defRPr>
                      </a:pPr>
                    </a:p>
                  </a:txBody>
                  <a:tcPr marL="50800" marR="50800" marT="50800" marB="50800" anchor="ctr" anchorCtr="0" horzOverflow="overflow">
                    <a:blipFill rotWithShape="1">
                      <a:blip r:embed="rId2"/>
                      <a:srcRect l="0" t="0" r="0" b="0"/>
                      <a:stretch>
                        <a:fillRect/>
                      </a:stretch>
                    </a:blipFill>
                  </a:tcPr>
                </a:tc>
                <a:tc>
                  <a:txBody>
                    <a:bodyPr/>
                    <a:lstStyle/>
                    <a:p>
                      <a:pPr defTabSz="914400">
                        <a:defRPr b="1" sz="3200">
                          <a:sym typeface="Helvetica Neue"/>
                        </a:defRPr>
                      </a:pPr>
                    </a:p>
                  </a:txBody>
                  <a:tcPr marL="50800" marR="50800" marT="50800" marB="50800" anchor="ctr" anchorCtr="0" horzOverflow="overflow">
                    <a:blipFill rotWithShape="1">
                      <a:blip r:embed="rId2"/>
                      <a:srcRect l="0" t="0" r="0" b="0"/>
                      <a:stretch>
                        <a:fillRect/>
                      </a:stretch>
                    </a:blipFill>
                  </a:tcPr>
                </a:tc>
                <a:tc>
                  <a:txBody>
                    <a:bodyPr/>
                    <a:lstStyle/>
                    <a:p>
                      <a:pPr defTabSz="914400">
                        <a:defRPr b="1" sz="3200">
                          <a:sym typeface="Helvetica Neue"/>
                        </a:defRPr>
                      </a:pPr>
                    </a:p>
                  </a:txBody>
                  <a:tcPr marL="50800" marR="50800" marT="50800" marB="50800" anchor="ctr" anchorCtr="0" horzOverflow="overflow">
                    <a:blipFill rotWithShape="1">
                      <a:blip r:embed="rId2"/>
                      <a:srcRect l="0" t="0" r="0" b="0"/>
                      <a:stretch>
                        <a:fillRect/>
                      </a:stretch>
                    </a:blipFill>
                  </a:tcPr>
                </a:tc>
                <a:tc>
                  <a:txBody>
                    <a:bodyPr/>
                    <a:lstStyle/>
                    <a:p>
                      <a:pPr defTabSz="914400">
                        <a:defRPr b="1" sz="3200">
                          <a:sym typeface="Helvetica Neue"/>
                        </a:defRPr>
                      </a:pPr>
                    </a:p>
                  </a:txBody>
                  <a:tcPr marL="50800" marR="50800" marT="50800" marB="50800" anchor="ctr" anchorCtr="0" horzOverflow="overflow">
                    <a:blipFill rotWithShape="1">
                      <a:blip r:embed="rId2"/>
                      <a:srcRect l="0" t="0" r="0" b="0"/>
                      <a:stretch>
                        <a:fillRect/>
                      </a:stretch>
                    </a:blipFill>
                  </a:tcPr>
                </a:tc>
              </a:tr>
              <a:tr h="1859279">
                <a:tc>
                  <a:txBody>
                    <a:bodyPr/>
                    <a:lstStyle/>
                    <a:p>
                      <a:pPr defTabSz="914400">
                        <a:defRPr b="0" sz="1800">
                          <a:solidFill>
                            <a:srgbClr val="000000"/>
                          </a:solidFill>
                        </a:defRPr>
                      </a:pPr>
                      <a:r>
                        <a:rPr b="1" sz="3200">
                          <a:solidFill>
                            <a:srgbClr val="FFFFFF"/>
                          </a:solidFill>
                          <a:sym typeface="Helvetica Neue"/>
                        </a:rPr>
                        <a:t>Complete</a:t>
                      </a:r>
                    </a:p>
                  </a:txBody>
                  <a:tcPr marL="50800" marR="50800" marT="50800" marB="50800" anchor="ctr" anchorCtr="0" horzOverflow="overflow"/>
                </a:tc>
                <a:tc>
                  <a:txBody>
                    <a:bodyPr/>
                    <a:lstStyle/>
                    <a:p>
                      <a:pPr defTabSz="914400">
                        <a:defRPr b="1" sz="3200">
                          <a:sym typeface="Helvetica Neue"/>
                        </a:defRPr>
                      </a:pPr>
                    </a:p>
                  </a:txBody>
                  <a:tcPr marL="50800" marR="50800" marT="50800" marB="50800" anchor="ctr" anchorCtr="0" horzOverflow="overflow">
                    <a:blipFill rotWithShape="1">
                      <a:blip r:embed="rId2"/>
                      <a:srcRect l="0" t="0" r="0" b="0"/>
                      <a:stretch>
                        <a:fillRect/>
                      </a:stretch>
                    </a:blipFill>
                  </a:tcPr>
                </a:tc>
                <a:tc>
                  <a:txBody>
                    <a:bodyPr/>
                    <a:lstStyle/>
                    <a:p>
                      <a:pPr defTabSz="914400">
                        <a:defRPr b="1" sz="3200">
                          <a:sym typeface="Helvetica Neue"/>
                        </a:defRPr>
                      </a:pPr>
                    </a:p>
                  </a:txBody>
                  <a:tcPr marL="50800" marR="50800" marT="50800" marB="50800" anchor="ctr" anchorCtr="0" horzOverflow="overflow">
                    <a:blipFill rotWithShape="1">
                      <a:blip r:embed="rId2"/>
                      <a:srcRect l="0" t="0" r="0" b="0"/>
                      <a:stretch>
                        <a:fillRect/>
                      </a:stretch>
                    </a:blipFill>
                  </a:tcPr>
                </a:tc>
                <a:tc>
                  <a:txBody>
                    <a:bodyPr/>
                    <a:lstStyle/>
                    <a:p>
                      <a:pPr defTabSz="914400">
                        <a:defRPr b="1" sz="3200">
                          <a:sym typeface="Helvetica Neue"/>
                        </a:defRPr>
                      </a:pPr>
                    </a:p>
                  </a:txBody>
                  <a:tcPr marL="50800" marR="50800" marT="50800" marB="50800" anchor="ctr" anchorCtr="0" horzOverflow="overflow">
                    <a:blipFill rotWithShape="1">
                      <a:blip r:embed="rId2"/>
                      <a:srcRect l="0" t="0" r="0" b="0"/>
                      <a:stretch>
                        <a:fillRect/>
                      </a:stretch>
                    </a:blipFill>
                  </a:tcPr>
                </a:tc>
                <a:tc>
                  <a:txBody>
                    <a:bodyPr/>
                    <a:lstStyle/>
                    <a:p>
                      <a:pPr defTabSz="914400">
                        <a:defRPr b="1" sz="3200">
                          <a:sym typeface="Helvetica Neue"/>
                        </a:defRPr>
                      </a:pPr>
                    </a:p>
                  </a:txBody>
                  <a:tcPr marL="50800" marR="50800" marT="50800" marB="50800" anchor="ctr" anchorCtr="0" horzOverflow="overflow">
                    <a:blipFill rotWithShape="1">
                      <a:blip r:embed="rId2"/>
                      <a:srcRect l="0" t="0" r="0" b="0"/>
                      <a:stretch>
                        <a:fillRect/>
                      </a:stretch>
                    </a:blipFill>
                  </a:tcPr>
                </a:tc>
              </a:tr>
              <a:tr h="1859279">
                <a:tc>
                  <a:txBody>
                    <a:bodyPr/>
                    <a:lstStyle/>
                    <a:p>
                      <a:pPr defTabSz="914400">
                        <a:defRPr b="0" sz="1800">
                          <a:solidFill>
                            <a:srgbClr val="000000"/>
                          </a:solidFill>
                        </a:defRPr>
                      </a:pPr>
                      <a:r>
                        <a:rPr b="1" sz="3200">
                          <a:solidFill>
                            <a:srgbClr val="FFFFFF"/>
                          </a:solidFill>
                          <a:sym typeface="Helvetica Neue"/>
                        </a:rPr>
                        <a:t>Residual &lt; 1 cm</a:t>
                      </a:r>
                    </a:p>
                  </a:txBody>
                  <a:tcPr marL="50800" marR="50800" marT="50800" marB="50800" anchor="ctr" anchorCtr="0" horzOverflow="overflow"/>
                </a:tc>
                <a:tc>
                  <a:txBody>
                    <a:bodyPr/>
                    <a:lstStyle/>
                    <a:p>
                      <a:pPr defTabSz="914400">
                        <a:defRPr b="1" sz="3200">
                          <a:sym typeface="Helvetica Neue"/>
                        </a:defRPr>
                      </a:pPr>
                    </a:p>
                  </a:txBody>
                  <a:tcPr marL="50800" marR="50800" marT="50800" marB="50800" anchor="ctr" anchorCtr="0" horzOverflow="overflow">
                    <a:blipFill rotWithShape="1">
                      <a:blip r:embed="rId2"/>
                      <a:srcRect l="0" t="0" r="0" b="0"/>
                      <a:stretch>
                        <a:fillRect/>
                      </a:stretch>
                    </a:blipFill>
                  </a:tcPr>
                </a:tc>
                <a:tc>
                  <a:txBody>
                    <a:bodyPr/>
                    <a:lstStyle/>
                    <a:p>
                      <a:pPr defTabSz="914400">
                        <a:defRPr b="1" sz="3200">
                          <a:sym typeface="Helvetica Neue"/>
                        </a:defRPr>
                      </a:pPr>
                    </a:p>
                  </a:txBody>
                  <a:tcPr marL="50800" marR="50800" marT="50800" marB="50800" anchor="ctr" anchorCtr="0" horzOverflow="overflow">
                    <a:blipFill rotWithShape="1">
                      <a:blip r:embed="rId2"/>
                      <a:srcRect l="0" t="0" r="0" b="0"/>
                      <a:stretch>
                        <a:fillRect/>
                      </a:stretch>
                    </a:blipFill>
                  </a:tcPr>
                </a:tc>
                <a:tc>
                  <a:txBody>
                    <a:bodyPr/>
                    <a:lstStyle/>
                    <a:p>
                      <a:pPr defTabSz="914400">
                        <a:defRPr sz="1800"/>
                      </a:pPr>
                      <a:r>
                        <a:rPr b="1" sz="4800">
                          <a:sym typeface="Helvetica Neue"/>
                        </a:rPr>
                        <a:t>+/-</a:t>
                      </a:r>
                    </a:p>
                  </a:txBody>
                  <a:tcPr marL="50800" marR="50800" marT="50800" marB="50800" anchor="ctr" anchorCtr="0" horzOverflow="overflow">
                    <a:noFill/>
                  </a:tcPr>
                </a:tc>
                <a:tc>
                  <a:txBody>
                    <a:bodyPr/>
                    <a:lstStyle/>
                    <a:p>
                      <a:pPr defTabSz="914400">
                        <a:defRPr sz="1800"/>
                      </a:pPr>
                      <a:r>
                        <a:rPr b="1" sz="4800">
                          <a:sym typeface="Helvetica Neue"/>
                        </a:rPr>
                        <a:t>+/-</a:t>
                      </a:r>
                    </a:p>
                  </a:txBody>
                  <a:tcPr marL="50800" marR="50800" marT="50800" marB="50800" anchor="ctr" anchorCtr="0" horzOverflow="overflow">
                    <a:noFill/>
                  </a:tcPr>
                </a:tc>
              </a:tr>
              <a:tr h="1859279">
                <a:tc>
                  <a:txBody>
                    <a:bodyPr/>
                    <a:lstStyle/>
                    <a:p>
                      <a:pPr defTabSz="914400">
                        <a:defRPr b="0" sz="1800">
                          <a:solidFill>
                            <a:srgbClr val="000000"/>
                          </a:solidFill>
                        </a:defRPr>
                      </a:pPr>
                      <a:r>
                        <a:rPr b="1" sz="3200">
                          <a:solidFill>
                            <a:srgbClr val="FFFFFF"/>
                          </a:solidFill>
                          <a:sym typeface="Helvetica Neue"/>
                        </a:rPr>
                        <a:t>NACT</a:t>
                      </a:r>
                    </a:p>
                  </a:txBody>
                  <a:tcPr marL="50800" marR="50800" marT="50800" marB="50800" anchor="ctr" anchorCtr="0" horzOverflow="overflow"/>
                </a:tc>
                <a:tc>
                  <a:txBody>
                    <a:bodyPr/>
                    <a:lstStyle/>
                    <a:p>
                      <a:pPr defTabSz="914400">
                        <a:defRPr b="1" sz="3200">
                          <a:sym typeface="Helvetica Neue"/>
                        </a:defRPr>
                      </a:pPr>
                    </a:p>
                  </a:txBody>
                  <a:tcPr marL="50800" marR="50800" marT="50800" marB="50800" anchor="ctr" anchorCtr="0" horzOverflow="overflow">
                    <a:blipFill rotWithShape="1">
                      <a:blip r:embed="rId2"/>
                      <a:srcRect l="0" t="0" r="0" b="0"/>
                      <a:stretch>
                        <a:fillRect/>
                      </a:stretch>
                    </a:blipFill>
                  </a:tcPr>
                </a:tc>
                <a:tc>
                  <a:txBody>
                    <a:bodyPr/>
                    <a:lstStyle/>
                    <a:p>
                      <a:pPr defTabSz="914400">
                        <a:defRPr sz="1800"/>
                      </a:pPr>
                      <a:r>
                        <a:rPr b="1" sz="4800">
                          <a:sym typeface="Helvetica Neue"/>
                        </a:rPr>
                        <a:t>+/-</a:t>
                      </a:r>
                    </a:p>
                  </a:txBody>
                  <a:tcPr marL="50800" marR="50800" marT="50800" marB="50800" anchor="ctr" anchorCtr="0" horzOverflow="overflow">
                    <a:noFill/>
                  </a:tcPr>
                </a:tc>
                <a:tc>
                  <a:txBody>
                    <a:bodyPr/>
                    <a:lstStyle/>
                    <a:p>
                      <a:pPr defTabSz="914400">
                        <a:defRPr sz="1800"/>
                      </a:pPr>
                      <a:r>
                        <a:rPr b="1" sz="4800">
                          <a:sym typeface="Helvetica Neue"/>
                        </a:rPr>
                        <a:t>+/-</a:t>
                      </a:r>
                    </a:p>
                  </a:txBody>
                  <a:tcPr marL="50800" marR="50800" marT="50800" marB="50800" anchor="ctr" anchorCtr="0" horzOverflow="overflow">
                    <a:noFill/>
                  </a:tcPr>
                </a:tc>
                <a:tc>
                  <a:txBody>
                    <a:bodyPr/>
                    <a:lstStyle/>
                    <a:p>
                      <a:pPr defTabSz="914400">
                        <a:defRPr sz="1800"/>
                      </a:pPr>
                      <a:r>
                        <a:rPr b="1" sz="4800">
                          <a:sym typeface="Helvetica Neue"/>
                        </a:rPr>
                        <a:t>+/-</a:t>
                      </a:r>
                    </a:p>
                  </a:txBody>
                  <a:tcPr marL="50800" marR="50800" marT="50800" marB="50800" anchor="ctr" anchorCtr="0" horzOverflow="overflow">
                    <a:noFill/>
                  </a:tcPr>
                </a:tc>
              </a:tr>
            </a:tbl>
          </a:graphicData>
        </a:graphic>
      </p:graphicFrame>
      <p:sp>
        <p:nvSpPr>
          <p:cNvPr id="209" name="A.Du Bois, ESGO Istanbul 2023"/>
          <p:cNvSpPr txBox="1"/>
          <p:nvPr/>
        </p:nvSpPr>
        <p:spPr>
          <a:xfrm>
            <a:off x="6568071" y="12953999"/>
            <a:ext cx="5702809"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A.Du Bois, ESGO Istanbul 2023</a:t>
            </a:r>
          </a:p>
        </p:txBody>
      </p:sp>
      <p:sp>
        <p:nvSpPr>
          <p:cNvPr id="210" name="Rectangle"/>
          <p:cNvSpPr/>
          <p:nvPr/>
        </p:nvSpPr>
        <p:spPr>
          <a:xfrm>
            <a:off x="1658287" y="10583209"/>
            <a:ext cx="21219430" cy="2049422"/>
          </a:xfrm>
          <a:prstGeom prst="rect">
            <a:avLst/>
          </a:prstGeom>
          <a:ln w="152400">
            <a:solidFill>
              <a:srgbClr val="FF2600"/>
            </a:solidFill>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Image" descr="Image"/>
          <p:cNvPicPr>
            <a:picLocks noChangeAspect="1"/>
          </p:cNvPicPr>
          <p:nvPr/>
        </p:nvPicPr>
        <p:blipFill>
          <a:blip r:embed="rId2">
            <a:extLst/>
          </a:blip>
          <a:stretch>
            <a:fillRect/>
          </a:stretch>
        </p:blipFill>
        <p:spPr>
          <a:xfrm>
            <a:off x="324859" y="6084966"/>
            <a:ext cx="9942748" cy="6912152"/>
          </a:xfrm>
          <a:prstGeom prst="rect">
            <a:avLst/>
          </a:prstGeom>
          <a:ln w="12700">
            <a:miter lim="400000"/>
          </a:ln>
        </p:spPr>
      </p:pic>
      <p:pic>
        <p:nvPicPr>
          <p:cNvPr id="213" name="Image" descr="Image"/>
          <p:cNvPicPr>
            <a:picLocks noChangeAspect="1"/>
          </p:cNvPicPr>
          <p:nvPr/>
        </p:nvPicPr>
        <p:blipFill>
          <a:blip r:embed="rId3">
            <a:extLst/>
          </a:blip>
          <a:stretch>
            <a:fillRect/>
          </a:stretch>
        </p:blipFill>
        <p:spPr>
          <a:xfrm>
            <a:off x="11943858" y="6100610"/>
            <a:ext cx="9880214" cy="6880864"/>
          </a:xfrm>
          <a:prstGeom prst="rect">
            <a:avLst/>
          </a:prstGeom>
          <a:ln w="12700">
            <a:miter lim="400000"/>
          </a:ln>
        </p:spPr>
      </p:pic>
      <p:sp>
        <p:nvSpPr>
          <p:cNvPr id="214" name="PFS 16,9 vs 20,1 (p=0,012)…"/>
          <p:cNvSpPr txBox="1"/>
          <p:nvPr/>
        </p:nvSpPr>
        <p:spPr>
          <a:xfrm>
            <a:off x="9796462" y="12243327"/>
            <a:ext cx="4791076"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PFS 16,9 vs 20,1 (p=0,012)</a:t>
            </a:r>
          </a:p>
          <a:p>
            <a:pPr/>
            <a:r>
              <a:t>OS 48 vs 56,7 (NS)</a:t>
            </a:r>
          </a:p>
        </p:txBody>
      </p:sp>
      <p:pic>
        <p:nvPicPr>
          <p:cNvPr id="215" name="Image" descr="Image"/>
          <p:cNvPicPr>
            <a:picLocks noChangeAspect="1"/>
          </p:cNvPicPr>
          <p:nvPr/>
        </p:nvPicPr>
        <p:blipFill>
          <a:blip r:embed="rId4">
            <a:extLst/>
          </a:blip>
          <a:stretch>
            <a:fillRect/>
          </a:stretch>
        </p:blipFill>
        <p:spPr>
          <a:xfrm>
            <a:off x="2537149" y="200645"/>
            <a:ext cx="12674601" cy="52578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