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365" r:id="rId2"/>
    <p:sldId id="367" r:id="rId3"/>
    <p:sldId id="414" r:id="rId4"/>
    <p:sldId id="415" r:id="rId5"/>
    <p:sldId id="409" r:id="rId6"/>
    <p:sldId id="410" r:id="rId7"/>
    <p:sldId id="453" r:id="rId8"/>
    <p:sldId id="457" r:id="rId9"/>
    <p:sldId id="411" r:id="rId10"/>
    <p:sldId id="412" r:id="rId11"/>
    <p:sldId id="413" r:id="rId12"/>
    <p:sldId id="418" r:id="rId13"/>
    <p:sldId id="421" r:id="rId14"/>
    <p:sldId id="423" r:id="rId15"/>
    <p:sldId id="424" r:id="rId16"/>
    <p:sldId id="425" r:id="rId17"/>
    <p:sldId id="456" r:id="rId18"/>
    <p:sldId id="458" r:id="rId19"/>
    <p:sldId id="426" r:id="rId20"/>
    <p:sldId id="428" r:id="rId21"/>
    <p:sldId id="463" r:id="rId22"/>
    <p:sldId id="427" r:id="rId23"/>
    <p:sldId id="454" r:id="rId24"/>
    <p:sldId id="429" r:id="rId25"/>
    <p:sldId id="459" r:id="rId26"/>
    <p:sldId id="460" r:id="rId27"/>
    <p:sldId id="443" r:id="rId28"/>
    <p:sldId id="445" r:id="rId29"/>
    <p:sldId id="442" r:id="rId30"/>
    <p:sldId id="440" r:id="rId31"/>
    <p:sldId id="435" r:id="rId32"/>
    <p:sldId id="439" r:id="rId33"/>
    <p:sldId id="446" r:id="rId34"/>
    <p:sldId id="464" r:id="rId35"/>
    <p:sldId id="436" r:id="rId36"/>
    <p:sldId id="449" r:id="rId37"/>
    <p:sldId id="461" r:id="rId38"/>
    <p:sldId id="417" r:id="rId39"/>
    <p:sldId id="448"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8B6D"/>
    <a:srgbClr val="E8BB7E"/>
    <a:srgbClr val="FE96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74" autoAdjust="0"/>
  </p:normalViewPr>
  <p:slideViewPr>
    <p:cSldViewPr>
      <p:cViewPr varScale="1">
        <p:scale>
          <a:sx n="50" d="100"/>
          <a:sy n="50" d="100"/>
        </p:scale>
        <p:origin x="1956" y="36"/>
      </p:cViewPr>
      <p:guideLst>
        <p:guide orient="horz" pos="2160"/>
        <p:guide pos="2880"/>
      </p:guideLst>
    </p:cSldViewPr>
  </p:slideViewPr>
  <p:notesTextViewPr>
    <p:cViewPr>
      <p:scale>
        <a:sx n="1" d="1"/>
        <a:sy n="1" d="1"/>
      </p:scale>
      <p:origin x="0" y="0"/>
    </p:cViewPr>
  </p:notesTextViewPr>
  <p:sorterViewPr>
    <p:cViewPr varScale="1">
      <p:scale>
        <a:sx n="1" d="1"/>
        <a:sy n="1" d="1"/>
      </p:scale>
      <p:origin x="0" y="-68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851F12-8449-49DC-8CDC-35BCA5639864}" type="datetimeFigureOut">
              <a:rPr lang="fr-FR" smtClean="0"/>
              <a:pPr/>
              <a:t>28/11/2024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AEC34-3849-46D3-BB3E-B2069E61C1B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50BBBF1-A02D-C4E8-C794-E12E41CDA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8BE01F-4AF7-4C52-9DC3-8995D7F079CE}" type="slidenum">
              <a:rPr lang="fr-FR" altLang="fr-TN" smtClean="0">
                <a:latin typeface="Times New Roman" panose="02020603050405020304" pitchFamily="18" charset="0"/>
              </a:rPr>
              <a:pPr fontAlgn="base">
                <a:spcBef>
                  <a:spcPct val="0"/>
                </a:spcBef>
                <a:spcAft>
                  <a:spcPct val="0"/>
                </a:spcAft>
              </a:pPr>
              <a:t>1</a:t>
            </a:fld>
            <a:endParaRPr lang="fr-FR" altLang="fr-TN">
              <a:latin typeface="Times New Roman" panose="02020603050405020304" pitchFamily="18" charset="0"/>
            </a:endParaRPr>
          </a:p>
        </p:txBody>
      </p:sp>
      <p:sp>
        <p:nvSpPr>
          <p:cNvPr id="4099" name="Rectangle 2">
            <a:extLst>
              <a:ext uri="{FF2B5EF4-FFF2-40B4-BE49-F238E27FC236}">
                <a16:creationId xmlns:a16="http://schemas.microsoft.com/office/drawing/2014/main" id="{2D9C8DA1-71EC-2D86-DB62-F9D3CB08AF99}"/>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A9A12443-FF1F-C05A-6075-F8378E546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TN" altLang="fr-T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 A total of 94</a:t>
            </a:r>
            <a:r>
              <a:rPr lang="en-US" b="1" dirty="0"/>
              <a:t>deaths occurred </a:t>
            </a:r>
            <a:r>
              <a:rPr lang="en-US" dirty="0"/>
              <a:t>in the minimally invasive surgery group and </a:t>
            </a:r>
            <a:r>
              <a:rPr lang="en-US" b="1" dirty="0"/>
              <a:t>70 in the open-surgery group</a:t>
            </a:r>
            <a:r>
              <a:rPr lang="en-US" dirty="0"/>
              <a:t>. Weighted survival functions for the minimally invasive surgery group and the open-surgery group are plotted in Figure.</a:t>
            </a:r>
          </a:p>
          <a:p>
            <a:pPr algn="l"/>
            <a:r>
              <a:rPr lang="fr-FR" sz="1800" b="0" i="0" u="none" strike="noStrike" baseline="0" dirty="0">
                <a:latin typeface="OTNEJMScalaSansLF"/>
              </a:rPr>
              <a:t>2/ </a:t>
            </a:r>
            <a:r>
              <a:rPr lang="fr-FR" sz="1800" b="1" i="0" u="none" strike="noStrike" baseline="0" dirty="0" err="1">
                <a:latin typeface="OTNEJMScalaSansLF"/>
              </a:rPr>
              <a:t>Women</a:t>
            </a:r>
            <a:r>
              <a:rPr lang="fr-FR" sz="1800" b="1" i="0" u="none" strike="noStrike" baseline="0" dirty="0">
                <a:latin typeface="OTNEJMScalaSansLF"/>
              </a:rPr>
              <a:t> </a:t>
            </a:r>
            <a:r>
              <a:rPr lang="fr-FR" sz="1800" b="1" i="0" u="none" strike="noStrike" baseline="0" dirty="0" err="1">
                <a:latin typeface="OTNEJMScalaSansLF"/>
              </a:rPr>
              <a:t>who</a:t>
            </a:r>
            <a:r>
              <a:rPr lang="fr-FR" sz="1800" b="1" i="0" u="none" strike="noStrike" baseline="0" dirty="0">
                <a:latin typeface="OTNEJMScalaSansLF"/>
              </a:rPr>
              <a:t> </a:t>
            </a:r>
            <a:r>
              <a:rPr lang="fr-FR" sz="1800" b="1" i="0" u="none" strike="noStrike" baseline="0" dirty="0" err="1">
                <a:latin typeface="OTNEJMScalaSansLF"/>
              </a:rPr>
              <a:t>underwent</a:t>
            </a:r>
            <a:r>
              <a:rPr lang="en-US" sz="1800" b="0" i="0" u="none" strike="noStrike" baseline="0" dirty="0">
                <a:latin typeface="OTNEJMScalaSansLF"/>
              </a:rPr>
              <a:t>minimally invasive </a:t>
            </a:r>
            <a:r>
              <a:rPr lang="en-US" sz="1800" b="1" i="0" u="none" strike="noStrike" baseline="0" dirty="0">
                <a:latin typeface="OTNEJMScalaSansLF"/>
              </a:rPr>
              <a:t>surgery had shorter overall survival than those who underwent open surgery (P = 0.002 by the </a:t>
            </a:r>
            <a:r>
              <a:rPr lang="en-US" sz="1800" b="0" i="0" u="none" strike="noStrike" baseline="0" dirty="0">
                <a:latin typeface="OTNEJMScalaSansLF"/>
              </a:rPr>
              <a:t>log-rank test).</a:t>
            </a:r>
            <a:endParaRPr lang="en-US" dirty="0"/>
          </a:p>
          <a:p>
            <a:r>
              <a:rPr lang="en-US" b="1" dirty="0"/>
              <a:t>3/ the mortality rates were 9.1% and 5.3%</a:t>
            </a:r>
            <a:r>
              <a:rPr lang="en-US" dirty="0"/>
              <a:t> among patients who performed minimally invasive surgery and open surgery, respectively (hazard ratio, 1.65; 95% CI, 1.22 to 2.22; P=0.002 by the log-rank test)</a:t>
            </a:r>
          </a:p>
          <a:p>
            <a:r>
              <a:rPr lang="en-US" b="1" dirty="0"/>
              <a:t>4/ An important limitation of the present study </a:t>
            </a:r>
            <a:r>
              <a:rPr lang="en-US" dirty="0"/>
              <a:t>is </a:t>
            </a:r>
            <a:r>
              <a:rPr lang="en-US" b="1" dirty="0"/>
              <a:t>our inability to explain </a:t>
            </a:r>
            <a:r>
              <a:rPr lang="en-US" dirty="0"/>
              <a:t>why minimally invasive surgery was associated with </a:t>
            </a:r>
            <a:r>
              <a:rPr lang="en-US" dirty="0" err="1"/>
              <a:t>shorte</a:t>
            </a:r>
            <a:endParaRPr lang="en-US" dirty="0"/>
          </a:p>
          <a:p>
            <a:r>
              <a:rPr lang="en-US" dirty="0"/>
              <a:t>1/may </a:t>
            </a:r>
            <a:r>
              <a:rPr lang="en-US" b="1" dirty="0"/>
              <a:t>be limits to the extent of resection </a:t>
            </a:r>
            <a:r>
              <a:rPr lang="en-US" dirty="0"/>
              <a:t>that can be achieved that are inherent to MIS</a:t>
            </a:r>
          </a:p>
          <a:p>
            <a:r>
              <a:rPr lang="fr-FR" dirty="0"/>
              <a:t>2</a:t>
            </a:r>
            <a:r>
              <a:rPr lang="fr-FR" b="1" dirty="0"/>
              <a:t>/</a:t>
            </a:r>
            <a:r>
              <a:rPr lang="fr-FR" b="1" dirty="0" err="1"/>
              <a:t>disseminate</a:t>
            </a:r>
            <a:r>
              <a:rPr lang="fr-FR" b="1" dirty="0"/>
              <a:t> </a:t>
            </a:r>
            <a:r>
              <a:rPr lang="fr-FR" b="1" dirty="0" err="1"/>
              <a:t>tumor</a:t>
            </a:r>
            <a:r>
              <a:rPr lang="fr-FR" b="1" dirty="0"/>
              <a:t> </a:t>
            </a:r>
            <a:r>
              <a:rPr lang="fr-FR" dirty="0" err="1"/>
              <a:t>cells</a:t>
            </a:r>
            <a:r>
              <a:rPr lang="en-US" dirty="0"/>
              <a:t> with MU (</a:t>
            </a:r>
            <a:r>
              <a:rPr lang="en-US" b="1" dirty="0" err="1"/>
              <a:t>yooderen</a:t>
            </a:r>
            <a:r>
              <a:rPr lang="en-US" b="1" dirty="0"/>
              <a:t>)</a:t>
            </a:r>
          </a:p>
          <a:p>
            <a:r>
              <a:rPr lang="en-US" dirty="0"/>
              <a:t>3y/ surgeons </a:t>
            </a:r>
            <a:r>
              <a:rPr lang="en-US" b="1" dirty="0"/>
              <a:t>who were more experienced </a:t>
            </a:r>
            <a:r>
              <a:rPr lang="en-US" dirty="0"/>
              <a:t>with open radical h</a:t>
            </a:r>
            <a:endParaRPr lang="fr-TN" dirty="0"/>
          </a:p>
          <a:p>
            <a:r>
              <a:rPr lang="en-US" b="1" dirty="0"/>
              <a:t>Women who underwent minimally invasive surgery had shorter overall survival </a:t>
            </a:r>
            <a:r>
              <a:rPr lang="en-US" dirty="0" err="1"/>
              <a:t>th</a:t>
            </a:r>
            <a:endParaRPr lang="en-US" dirty="0"/>
          </a:p>
          <a:p>
            <a:r>
              <a:rPr lang="en-US" dirty="0"/>
              <a:t>, </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10</a:t>
            </a:fld>
            <a:endParaRPr lang="fr-FR"/>
          </a:p>
        </p:txBody>
      </p:sp>
    </p:spTree>
    <p:extLst>
      <p:ext uri="{BB962C8B-B14F-4D97-AF65-F5344CB8AC3E}">
        <p14:creationId xmlns:p14="http://schemas.microsoft.com/office/powerpoint/2010/main" val="367065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Adoption of MIS coincided with a decline in 4-year (relative survival rate)  of 1% per year after 2006 </a:t>
            </a:r>
            <a:r>
              <a:rPr lang="en-US" dirty="0"/>
              <a:t>???</a:t>
            </a:r>
          </a:p>
          <a:p>
            <a:r>
              <a:rPr lang="en-US" b="1" dirty="0"/>
              <a:t>In exploratory subgroup analyses, robot-assisted radical hysterectomy </a:t>
            </a:r>
            <a:r>
              <a:rPr lang="en-US" dirty="0"/>
              <a:t>was associated with (a </a:t>
            </a:r>
            <a:r>
              <a:rPr lang="en-US" b="1" dirty="0"/>
              <a:t>higher risk of death) than open surgery </a:t>
            </a:r>
            <a:r>
              <a:rPr lang="en-US" dirty="0"/>
              <a:t>(hazard ratio, 1.61; 95% CI, 1.18 to 2.21), </a:t>
            </a:r>
            <a:r>
              <a:rPr lang="en-US" b="1" dirty="0"/>
              <a:t>as was traditional laparoscopic radical hysterectomy</a:t>
            </a:r>
          </a:p>
          <a:p>
            <a:endParaRPr lang="en-US" b="1" dirty="0"/>
          </a:p>
          <a:p>
            <a:r>
              <a:rPr lang="en-US" dirty="0"/>
              <a:t>. </a:t>
            </a:r>
            <a:r>
              <a:rPr lang="en-US" b="1" dirty="0"/>
              <a:t>Before the adoption of minimally invasive radical hysterectomy in the United </a:t>
            </a:r>
            <a:r>
              <a:rPr lang="en-US" dirty="0"/>
              <a:t>States (i.e., in the 2000–2006 period), a </a:t>
            </a:r>
            <a:r>
              <a:rPr lang="en-US" b="1" dirty="0"/>
              <a:t>nonsignificant trend toward longer survival over time was noted among women who underwent radical hysterectomy for early-stage cervical can</a:t>
            </a:r>
          </a:p>
          <a:p>
            <a:endParaRPr lang="en-US" dirty="0"/>
          </a:p>
          <a:p>
            <a:r>
              <a:rPr lang="en-US" dirty="0"/>
              <a:t>The adoption of minimally invasive surgery was </a:t>
            </a:r>
            <a:r>
              <a:rPr lang="en-US" b="1" dirty="0"/>
              <a:t>associated with a significant change of trend (P=0.01</a:t>
            </a:r>
            <a:r>
              <a:rPr lang="en-US" dirty="0"/>
              <a:t>) and </a:t>
            </a:r>
            <a:r>
              <a:rPr lang="en-US" b="1" dirty="0"/>
              <a:t>coincided with the beginning of a decline in the 4-year relative survival rate of 0.8% (95% CI, 0.3 to 1.4) per year between 2006 and 2010</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11</a:t>
            </a:fld>
            <a:endParaRPr lang="fr-FR"/>
          </a:p>
        </p:txBody>
      </p:sp>
    </p:spTree>
    <p:extLst>
      <p:ext uri="{BB962C8B-B14F-4D97-AF65-F5344CB8AC3E}">
        <p14:creationId xmlns:p14="http://schemas.microsoft.com/office/powerpoint/2010/main" val="2256601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The LACC study and the following </a:t>
            </a:r>
            <a:r>
              <a:rPr lang="en-US" dirty="0"/>
              <a:t>observational studies </a:t>
            </a:r>
            <a:r>
              <a:rPr lang="en-US" b="1" dirty="0"/>
              <a:t>have caused a major change in the treatment of early-stage CC</a:t>
            </a:r>
          </a:p>
          <a:p>
            <a:r>
              <a:rPr lang="en-US" dirty="0"/>
              <a:t>The </a:t>
            </a:r>
            <a:r>
              <a:rPr lang="en-US" b="1" dirty="0"/>
              <a:t>rate of MIS radical hysterectomy for CC (dropped by half)</a:t>
            </a:r>
          </a:p>
          <a:p>
            <a:r>
              <a:rPr lang="en-US" dirty="0"/>
              <a:t>The NCCN [51], FIGO [52] and the European Society of </a:t>
            </a:r>
            <a:r>
              <a:rPr lang="en-US" dirty="0" err="1"/>
              <a:t>Gynaecological</a:t>
            </a:r>
            <a:r>
              <a:rPr lang="en-US" dirty="0"/>
              <a:t> Oncology (ESGO) [53] (revised their guidelines), (</a:t>
            </a:r>
            <a:r>
              <a:rPr lang="en-US" b="1" dirty="0"/>
              <a:t>stating that) open abdominal radical hysterectomy is the standard approach for the treatment of early-stage CC.</a:t>
            </a:r>
          </a:p>
          <a:p>
            <a:endParaRPr lang="en-US"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12</a:t>
            </a:fld>
            <a:endParaRPr lang="fr-FR"/>
          </a:p>
        </p:txBody>
      </p:sp>
    </p:spTree>
    <p:extLst>
      <p:ext uri="{BB962C8B-B14F-4D97-AF65-F5344CB8AC3E}">
        <p14:creationId xmlns:p14="http://schemas.microsoft.com/office/powerpoint/2010/main" val="2351964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pPr>
              <a:lnSpc>
                <a:spcPct val="107000"/>
              </a:lnSpc>
              <a:spcAft>
                <a:spcPts val="800"/>
              </a:spcAft>
            </a:pPr>
            <a:r>
              <a:rPr lang="fr-TN" sz="1800" kern="1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However</a:t>
            </a:r>
            <a:r>
              <a:rPr lang="fr-TN"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major </a:t>
            </a:r>
            <a:r>
              <a:rPr lang="fr-TN" sz="1800" b="1" kern="1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concerns</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fr-TN" sz="1800" b="1" kern="1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were</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fr-TN" sz="1800" b="1" kern="1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raised</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fr-TN" sz="1800" b="1" kern="1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regarding</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a:t>
            </a:r>
            <a:r>
              <a:rPr lang="fr-TN"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the </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final </a:t>
            </a:r>
            <a:r>
              <a:rPr lang="fr-TN" sz="1800" b="1" kern="100" dirty="0" err="1">
                <a:effectLst/>
                <a:highlight>
                  <a:srgbClr val="FFFF00"/>
                </a:highlight>
                <a:latin typeface="Calibri" panose="020F0502020204030204" pitchFamily="34" charset="0"/>
                <a:ea typeface="Calibri" panose="020F0502020204030204" pitchFamily="34" charset="0"/>
                <a:cs typeface="Arial" panose="020B0604020202020204" pitchFamily="34" charset="0"/>
              </a:rPr>
              <a:t>results</a:t>
            </a:r>
            <a:r>
              <a:rPr lang="fr-TN" sz="1800" b="1"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 of the LACC </a:t>
            </a:r>
            <a:r>
              <a:rPr lang="fr-TN"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trial.55</a:t>
            </a:r>
            <a:endParaRPr lang="fr-FR"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fr-FR"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2800" dirty="0"/>
              <a:t>LACC trial </a:t>
            </a:r>
            <a:r>
              <a:rPr lang="en-US" sz="2800" b="1" dirty="0"/>
              <a:t>was planned at 90% power</a:t>
            </a:r>
            <a:r>
              <a:rPr lang="en-US" sz="2800" dirty="0"/>
              <a:t>, but the final power will be </a:t>
            </a:r>
            <a:r>
              <a:rPr lang="en-US" sz="2800" b="1" dirty="0"/>
              <a:t>only 80% to 85% due to the appropriate early termination of the </a:t>
            </a:r>
            <a:r>
              <a:rPr lang="en-US" sz="2800" dirty="0" err="1"/>
              <a:t>tria</a:t>
            </a:r>
            <a:endParaRPr lang="fr-TN"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Some</a:t>
            </a:r>
            <a:r>
              <a:rPr lang="fr-TN" sz="1800" kern="100" dirty="0">
                <a:effectLst/>
                <a:latin typeface="Calibri" panose="020F0502020204030204" pitchFamily="34" charset="0"/>
                <a:ea typeface="Calibri" panose="020F0502020204030204" pitchFamily="34" charset="0"/>
                <a:cs typeface="Arial" panose="020B0604020202020204" pitchFamily="34" charset="0"/>
              </a:rPr>
              <a:t> of the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concerns</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included</a:t>
            </a:r>
            <a:r>
              <a:rPr lang="fr-TN" sz="1800" kern="100" dirty="0">
                <a:effectLst/>
                <a:latin typeface="Calibri" panose="020F0502020204030204" pitchFamily="34" charset="0"/>
                <a:ea typeface="Calibri" panose="020F0502020204030204" pitchFamily="34" charset="0"/>
                <a:cs typeface="Arial" panose="020B0604020202020204" pitchFamily="34" charset="0"/>
              </a:rPr>
              <a:t> the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lack</a:t>
            </a:r>
            <a:r>
              <a:rPr lang="fr-TN" sz="1800" kern="100" dirty="0">
                <a:effectLst/>
                <a:latin typeface="Calibri" panose="020F0502020204030204" pitchFamily="34" charset="0"/>
                <a:ea typeface="Calibri" panose="020F0502020204030204" pitchFamily="34" charset="0"/>
                <a:cs typeface="Arial" panose="020B0604020202020204" pitchFamily="34" charset="0"/>
              </a:rPr>
              <a:t> of a central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pathology</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review</a:t>
            </a:r>
            <a:r>
              <a:rPr lang="fr-TN" sz="1800" kern="100" dirty="0">
                <a:effectLst/>
                <a:latin typeface="Calibri" panose="020F0502020204030204" pitchFamily="34" charset="0"/>
                <a:ea typeface="Calibri" panose="020F0502020204030204" pitchFamily="34" charset="0"/>
                <a:cs typeface="Arial" panose="020B0604020202020204" pitchFamily="34" charset="0"/>
              </a:rPr>
              <a:t>,</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missing</a:t>
            </a:r>
            <a:r>
              <a:rPr lang="fr-TN" sz="1800" kern="100" dirty="0">
                <a:effectLst/>
                <a:latin typeface="Calibri" panose="020F0502020204030204" pitchFamily="34" charset="0"/>
                <a:ea typeface="Calibri" panose="020F0502020204030204" pitchFamily="34" charset="0"/>
                <a:cs typeface="Arial" panose="020B0604020202020204" pitchFamily="34" charset="0"/>
              </a:rPr>
              <a:t> data for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almost</a:t>
            </a:r>
            <a:r>
              <a:rPr lang="fr-TN" sz="1800" kern="100" dirty="0">
                <a:effectLst/>
                <a:latin typeface="Calibri" panose="020F0502020204030204" pitchFamily="34" charset="0"/>
                <a:ea typeface="Calibri" panose="020F0502020204030204" pitchFamily="34" charset="0"/>
                <a:cs typeface="Arial" panose="020B0604020202020204" pitchFamily="34" charset="0"/>
              </a:rPr>
              <a:t> 30% of the patients,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TN" sz="1800" kern="100" dirty="0">
                <a:effectLst/>
                <a:latin typeface="Calibri" panose="020F0502020204030204" pitchFamily="34" charset="0"/>
                <a:ea typeface="Calibri" panose="020F0502020204030204" pitchFamily="34" charset="0"/>
                <a:cs typeface="Arial" panose="020B0604020202020204" pitchFamily="34" charset="0"/>
              </a:rPr>
              <a:t>short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median</a:t>
            </a:r>
            <a:r>
              <a:rPr lang="fr-TN" sz="1800" kern="100" dirty="0">
                <a:effectLst/>
                <a:latin typeface="Calibri" panose="020F0502020204030204" pitchFamily="34" charset="0"/>
                <a:ea typeface="Calibri" panose="020F0502020204030204" pitchFamily="34" charset="0"/>
                <a:cs typeface="Arial" panose="020B0604020202020204" pitchFamily="34" charset="0"/>
              </a:rPr>
              <a:t> follow-up time (2.5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years</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TN" sz="1800" kern="100" dirty="0">
                <a:effectLst/>
                <a:latin typeface="Calibri" panose="020F0502020204030204" pitchFamily="34" charset="0"/>
                <a:ea typeface="Calibri" panose="020F0502020204030204" pitchFamily="34" charset="0"/>
                <a:cs typeface="Arial" panose="020B0604020202020204" pitchFamily="34" charset="0"/>
              </a:rPr>
              <a:t>inclusion of patients by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physical</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examination</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only</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without</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any</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advanced</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imaging</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methods</a:t>
            </a:r>
            <a:r>
              <a:rPr lang="fr-TN" sz="1800" kern="100" dirty="0">
                <a:effectLst/>
                <a:latin typeface="Calibri" panose="020F0502020204030204" pitchFamily="34" charset="0"/>
                <a:ea typeface="Calibri" panose="020F0502020204030204" pitchFamily="34" charset="0"/>
                <a:cs typeface="Arial" panose="020B0604020202020204" pitchFamily="34" charset="0"/>
              </a:rPr>
              <a:t>, and</a:t>
            </a:r>
            <a:endParaRPr lang="fr-FR"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inherent</a:t>
            </a:r>
            <a:r>
              <a:rPr lang="fr-TN" sz="1800" kern="100" dirty="0">
                <a:effectLst/>
                <a:latin typeface="Calibri" panose="020F0502020204030204" pitchFamily="34" charset="0"/>
                <a:ea typeface="Calibri" panose="020F0502020204030204" pitchFamily="34" charset="0"/>
                <a:cs typeface="Arial" panose="020B0604020202020204" pitchFamily="34" charset="0"/>
              </a:rPr>
              <a:t>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heterogeneity</a:t>
            </a:r>
            <a:r>
              <a:rPr lang="fr-TN" sz="1800" kern="100" dirty="0">
                <a:effectLst/>
                <a:latin typeface="Calibri" panose="020F0502020204030204" pitchFamily="34" charset="0"/>
                <a:ea typeface="Calibri" panose="020F0502020204030204" pitchFamily="34" charset="0"/>
                <a:cs typeface="Arial" panose="020B0604020202020204" pitchFamily="34" charset="0"/>
              </a:rPr>
              <a:t> of expertise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among</a:t>
            </a:r>
            <a:r>
              <a:rPr lang="fr-TN" sz="1800" kern="100" dirty="0">
                <a:effectLst/>
                <a:latin typeface="Calibri" panose="020F0502020204030204" pitchFamily="34" charset="0"/>
                <a:ea typeface="Calibri" panose="020F0502020204030204" pitchFamily="34" charset="0"/>
                <a:cs typeface="Arial" panose="020B0604020202020204" pitchFamily="34" charset="0"/>
              </a:rPr>
              <a:t> surgeons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participating</a:t>
            </a:r>
            <a:r>
              <a:rPr lang="fr-TN" sz="1800" kern="100" dirty="0">
                <a:effectLst/>
                <a:latin typeface="Calibri" panose="020F0502020204030204" pitchFamily="34" charset="0"/>
                <a:ea typeface="Calibri" panose="020F0502020204030204" pitchFamily="34" charset="0"/>
                <a:cs typeface="Arial" panose="020B0604020202020204" pitchFamily="34" charset="0"/>
              </a:rPr>
              <a:t> in the </a:t>
            </a:r>
            <a:r>
              <a:rPr lang="fr-TN" sz="1800" kern="100" dirty="0" err="1">
                <a:effectLst/>
                <a:latin typeface="Calibri" panose="020F0502020204030204" pitchFamily="34" charset="0"/>
                <a:ea typeface="Calibri" panose="020F0502020204030204" pitchFamily="34" charset="0"/>
                <a:cs typeface="Arial" panose="020B0604020202020204" pitchFamily="34" charset="0"/>
              </a:rPr>
              <a:t>study</a:t>
            </a:r>
            <a:endParaRPr lang="fr-TN" sz="1800" kern="100" dirty="0">
              <a:effectLst/>
              <a:latin typeface="Calibri" panose="020F0502020204030204" pitchFamily="34" charset="0"/>
              <a:ea typeface="Calibri" panose="020F0502020204030204" pitchFamily="34" charset="0"/>
              <a:cs typeface="Arial" panose="020B0604020202020204" pitchFamily="34" charset="0"/>
            </a:endParaRPr>
          </a:p>
          <a:p>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13</a:t>
            </a:fld>
            <a:endParaRPr lang="fr-FR"/>
          </a:p>
        </p:txBody>
      </p:sp>
    </p:spTree>
    <p:extLst>
      <p:ext uri="{BB962C8B-B14F-4D97-AF65-F5344CB8AC3E}">
        <p14:creationId xmlns:p14="http://schemas.microsoft.com/office/powerpoint/2010/main" val="1399278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 However, </a:t>
            </a:r>
            <a:r>
              <a:rPr lang="en-US" b="1" dirty="0"/>
              <a:t>at the time of analysis</a:t>
            </a:r>
            <a:r>
              <a:rPr lang="en-US" dirty="0"/>
              <a:t>, </a:t>
            </a:r>
            <a:r>
              <a:rPr lang="en-US" b="1" dirty="0"/>
              <a:t>59.7% of the patients had reached (-the 4.5-year time point_ </a:t>
            </a:r>
            <a:r>
              <a:rPr lang="en-US" dirty="0"/>
              <a:t>(median </a:t>
            </a:r>
            <a:r>
              <a:rPr lang="en-US" dirty="0" err="1"/>
              <a:t>followup</a:t>
            </a:r>
            <a:r>
              <a:rPr lang="en-US" dirty="0"/>
              <a:t>, 2.5 years)</a:t>
            </a:r>
          </a:p>
          <a:p>
            <a:r>
              <a:rPr lang="en-US" sz="1800" b="0" i="0" u="none" strike="noStrike" baseline="0" dirty="0">
                <a:solidFill>
                  <a:srgbClr val="000000"/>
                </a:solidFill>
                <a:latin typeface="Charis SIL"/>
              </a:rPr>
              <a:t>, and </a:t>
            </a:r>
            <a:r>
              <a:rPr lang="en-US" sz="1800" b="1" i="0" u="none" strike="noStrike" baseline="0" dirty="0">
                <a:solidFill>
                  <a:srgbClr val="000000"/>
                </a:solidFill>
                <a:latin typeface="Charis SIL"/>
              </a:rPr>
              <a:t>it was stopped early by the data and safety monitoring committee </a:t>
            </a:r>
            <a:r>
              <a:rPr lang="en-US" sz="1800" b="0" i="0" u="none" strike="noStrike" baseline="0" dirty="0">
                <a:solidFill>
                  <a:srgbClr val="000000"/>
                </a:solidFill>
                <a:latin typeface="Charis SIL"/>
              </a:rPr>
              <a:t>after enrolling </a:t>
            </a:r>
            <a:r>
              <a:rPr lang="en-US" sz="1800" b="1" i="0" u="none" strike="noStrike" baseline="0" dirty="0">
                <a:solidFill>
                  <a:srgbClr val="000000"/>
                </a:solidFill>
                <a:latin typeface="Charis SIL"/>
              </a:rPr>
              <a:t>631 of a planned 740 patients</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14</a:t>
            </a:fld>
            <a:endParaRPr lang="fr-FR"/>
          </a:p>
        </p:txBody>
      </p:sp>
    </p:spTree>
    <p:extLst>
      <p:ext uri="{BB962C8B-B14F-4D97-AF65-F5344CB8AC3E}">
        <p14:creationId xmlns:p14="http://schemas.microsoft.com/office/powerpoint/2010/main" val="3048131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a:t>
            </a:r>
            <a:r>
              <a:rPr lang="en-US" b="1" dirty="0"/>
              <a:t>first recurrence rate in the OPEN arm was only 2.2%, </a:t>
            </a:r>
            <a:r>
              <a:rPr lang="en-US" dirty="0"/>
              <a:t>with </a:t>
            </a:r>
            <a:r>
              <a:rPr lang="en-US" b="1" dirty="0"/>
              <a:t>a 4.5-year DFS rate of 96.5%. This seems low for a cohort of patients in whom 92% had stage IB1 disease, 2% had positive vaginal margins, and 13% had nodal metastases</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15</a:t>
            </a:fld>
            <a:endParaRPr lang="fr-FR"/>
          </a:p>
        </p:txBody>
      </p:sp>
    </p:spTree>
    <p:extLst>
      <p:ext uri="{BB962C8B-B14F-4D97-AF65-F5344CB8AC3E}">
        <p14:creationId xmlns:p14="http://schemas.microsoft.com/office/powerpoint/2010/main" val="874958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en-US" dirty="0"/>
          </a:p>
          <a:p>
            <a:r>
              <a:rPr lang="en-US" dirty="0"/>
              <a:t>/ </a:t>
            </a:r>
            <a:r>
              <a:rPr lang="en-US" b="1" dirty="0"/>
              <a:t>10 cases performed</a:t>
            </a:r>
            <a:r>
              <a:rPr lang="en-US" dirty="0"/>
              <a:t>, surgeons are still </a:t>
            </a:r>
            <a:r>
              <a:rPr lang="en-US" b="1" dirty="0"/>
              <a:t>in the early phase of the learning curve</a:t>
            </a:r>
            <a:r>
              <a:rPr lang="en-US" dirty="0"/>
              <a:t>, </a:t>
            </a:r>
            <a:r>
              <a:rPr lang="en-US" b="1" dirty="0"/>
              <a:t>which is associated with </a:t>
            </a:r>
            <a:r>
              <a:rPr lang="en-US" dirty="0"/>
              <a:t>a poorer prognosis</a:t>
            </a:r>
          </a:p>
          <a:p>
            <a:r>
              <a:rPr lang="en-US" dirty="0"/>
              <a:t>4</a:t>
            </a:r>
            <a:endParaRPr lang="fr-TN" b="1" dirty="0"/>
          </a:p>
          <a:p>
            <a:r>
              <a:rPr lang="en-US" b="1" dirty="0"/>
              <a:t>The adequacy of the laparoscopic radical </a:t>
            </a:r>
            <a:r>
              <a:rPr lang="en-US" dirty="0"/>
              <a:t>hysterectomy </a:t>
            </a:r>
            <a:r>
              <a:rPr lang="en-US" b="1" dirty="0"/>
              <a:t>was subjective and based on a review of 2 unedited videos of only type III </a:t>
            </a:r>
            <a:r>
              <a:rPr lang="en-US" dirty="0"/>
              <a:t>(not type II, why?</a:t>
            </a:r>
          </a:p>
          <a:p>
            <a:endParaRPr lang="en-US" dirty="0"/>
          </a:p>
          <a:p>
            <a:r>
              <a:rPr lang="en-US" dirty="0"/>
              <a:t>How many videos </a:t>
            </a:r>
            <a:r>
              <a:rPr lang="en-US" b="1" dirty="0"/>
              <a:t>were submitted but not accepted as adequate because of the lack of radicality</a:t>
            </a:r>
            <a:r>
              <a:rPr lang="en-US" dirty="0"/>
              <a:t>?</a:t>
            </a:r>
          </a:p>
          <a:p>
            <a:r>
              <a:rPr lang="en-US" dirty="0"/>
              <a:t>1</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16</a:t>
            </a:fld>
            <a:endParaRPr lang="fr-FR"/>
          </a:p>
        </p:txBody>
      </p:sp>
    </p:spTree>
    <p:extLst>
      <p:ext uri="{BB962C8B-B14F-4D97-AF65-F5344CB8AC3E}">
        <p14:creationId xmlns:p14="http://schemas.microsoft.com/office/powerpoint/2010/main" val="3067616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90E1C-B092-9AA5-6EDE-A20B26F0D19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B7C1F13-9B17-AEF3-FC22-BFADC0CAAF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4732259-18DC-E700-F5AB-5667E57CCEA1}"/>
              </a:ext>
            </a:extLst>
          </p:cNvPr>
          <p:cNvSpPr>
            <a:spLocks noGrp="1"/>
          </p:cNvSpPr>
          <p:nvPr>
            <p:ph type="body" idx="1"/>
          </p:nvPr>
        </p:nvSpPr>
        <p:spPr/>
        <p:txBody>
          <a:bodyPr/>
          <a:lstStyle/>
          <a:p>
            <a:r>
              <a:rPr lang="en-US" dirty="0"/>
              <a:t>2/ 3/ An important way to </a:t>
            </a:r>
            <a:r>
              <a:rPr lang="en-US" b="1" dirty="0"/>
              <a:t>objectively assess the radicality of a radical hysterectomy </a:t>
            </a:r>
            <a:r>
              <a:rPr lang="en-US" dirty="0"/>
              <a:t>is </a:t>
            </a:r>
            <a:r>
              <a:rPr lang="en-US" b="1" dirty="0"/>
              <a:t>to measure the length </a:t>
            </a:r>
            <a:r>
              <a:rPr lang="en-US" dirty="0"/>
              <a:t>of  </a:t>
            </a:r>
            <a:r>
              <a:rPr lang="en-US" b="1" dirty="0"/>
              <a:t>the removed parametrial tissue</a:t>
            </a:r>
          </a:p>
          <a:p>
            <a:r>
              <a:rPr lang="en-US" dirty="0"/>
              <a:t>However, in the LACC trial</a:t>
            </a:r>
            <a:r>
              <a:rPr lang="en-US" b="1" dirty="0"/>
              <a:t>, parametrial measurements were not measured</a:t>
            </a:r>
          </a:p>
          <a:p>
            <a:r>
              <a:rPr lang="en-US" sz="1800" b="0" i="0" u="none" strike="noStrike" baseline="0" dirty="0">
                <a:solidFill>
                  <a:srgbClr val="000000"/>
                </a:solidFill>
                <a:latin typeface="Charis SIL"/>
              </a:rPr>
              <a:t>(</a:t>
            </a:r>
            <a:r>
              <a:rPr lang="en-US" sz="1800" b="1" i="0" u="none" strike="noStrike" baseline="0" dirty="0">
                <a:solidFill>
                  <a:srgbClr val="000000"/>
                </a:solidFill>
                <a:latin typeface="Charis SIL"/>
              </a:rPr>
              <a:t>mostly due to   ( </a:t>
            </a:r>
            <a:r>
              <a:rPr lang="en-US" sz="1800" b="1" i="0" u="none" strike="noStrike" baseline="0" dirty="0" err="1">
                <a:solidFill>
                  <a:srgbClr val="000000"/>
                </a:solidFill>
                <a:latin typeface="Charis SIL"/>
              </a:rPr>
              <a:t>dooto</a:t>
            </a:r>
            <a:r>
              <a:rPr lang="en-US" sz="1800" b="1" i="0" u="none" strike="noStrike" baseline="0" dirty="0">
                <a:solidFill>
                  <a:srgbClr val="000000"/>
                </a:solidFill>
                <a:latin typeface="Charis SIL"/>
              </a:rPr>
              <a:t>)  the lack of                                                                    CENTRAL pathology review</a:t>
            </a:r>
          </a:p>
          <a:p>
            <a:r>
              <a:rPr lang="en-US" sz="1800" b="0" i="0" u="none" strike="noStrike" baseline="0" dirty="0">
                <a:solidFill>
                  <a:srgbClr val="000000"/>
                </a:solidFill>
                <a:latin typeface="Charis SIL"/>
              </a:rPr>
              <a:t>, </a:t>
            </a:r>
            <a:r>
              <a:rPr lang="en-US" sz="1800" b="1" i="0" u="none" strike="noStrike" baseline="0" dirty="0">
                <a:solidFill>
                  <a:srgbClr val="000000"/>
                </a:solidFill>
                <a:latin typeface="Charis SIL"/>
              </a:rPr>
              <a:t>the large amount of missing data regarding pathological characteristics</a:t>
            </a:r>
            <a:r>
              <a:rPr lang="en-US" sz="1800" b="0" i="0" u="none" strike="noStrike" baseline="0" dirty="0">
                <a:solidFill>
                  <a:srgbClr val="000000"/>
                </a:solidFill>
                <a:latin typeface="Charis SIL"/>
              </a:rPr>
              <a:t>, </a:t>
            </a:r>
          </a:p>
          <a:p>
            <a:endParaRPr lang="en-US" b="1" dirty="0"/>
          </a:p>
          <a:p>
            <a:r>
              <a:rPr lang="en-US" dirty="0"/>
              <a:t>4/ The </a:t>
            </a:r>
            <a:r>
              <a:rPr lang="en-US" b="1" dirty="0"/>
              <a:t>exact locations of these recurrences </a:t>
            </a:r>
            <a:r>
              <a:rPr lang="en-US" dirty="0"/>
              <a:t>(peritoneal, lymph nodes, port sites, and others) and the </a:t>
            </a:r>
            <a:r>
              <a:rPr lang="en-US" b="1" dirty="0"/>
              <a:t>methods used to avoid spread during surgery </a:t>
            </a:r>
            <a:r>
              <a:rPr lang="en-US" dirty="0"/>
              <a:t>(use of intrauterine manipulator, early closure of vagina, and prevention of intraperitoneal spillage) </a:t>
            </a:r>
            <a:r>
              <a:rPr lang="en-US" b="1" dirty="0"/>
              <a:t>remain unanswered</a:t>
            </a:r>
            <a:endParaRPr lang="fr-TN" b="1" dirty="0"/>
          </a:p>
        </p:txBody>
      </p:sp>
      <p:sp>
        <p:nvSpPr>
          <p:cNvPr id="4" name="Espace réservé du numéro de diapositive 3">
            <a:extLst>
              <a:ext uri="{FF2B5EF4-FFF2-40B4-BE49-F238E27FC236}">
                <a16:creationId xmlns:a16="http://schemas.microsoft.com/office/drawing/2014/main" id="{EBFCAECC-C3F5-3636-F0F7-70AB48E77A80}"/>
              </a:ext>
            </a:extLst>
          </p:cNvPr>
          <p:cNvSpPr>
            <a:spLocks noGrp="1"/>
          </p:cNvSpPr>
          <p:nvPr>
            <p:ph type="sldNum" sz="quarter" idx="5"/>
          </p:nvPr>
        </p:nvSpPr>
        <p:spPr/>
        <p:txBody>
          <a:bodyPr/>
          <a:lstStyle/>
          <a:p>
            <a:fld id="{CE0AEC34-3849-46D3-BB3E-B2069E61C1BF}" type="slidenum">
              <a:rPr lang="fr-FR" smtClean="0"/>
              <a:pPr/>
              <a:t>17</a:t>
            </a:fld>
            <a:endParaRPr lang="fr-FR"/>
          </a:p>
        </p:txBody>
      </p:sp>
    </p:spTree>
    <p:extLst>
      <p:ext uri="{BB962C8B-B14F-4D97-AF65-F5344CB8AC3E}">
        <p14:creationId xmlns:p14="http://schemas.microsoft.com/office/powerpoint/2010/main" val="423246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all cancer recurrences in the LACC </a:t>
            </a:r>
            <a:r>
              <a:rPr lang="en-US" dirty="0"/>
              <a:t>trial were </a:t>
            </a:r>
            <a:r>
              <a:rPr lang="en-US" b="1" dirty="0"/>
              <a:t>grouped into 14 of the 33 </a:t>
            </a:r>
            <a:r>
              <a:rPr lang="en-US" b="0" dirty="0"/>
              <a:t>participating cancer centers.   </a:t>
            </a:r>
            <a:r>
              <a:rPr lang="en-US" b="1" dirty="0"/>
              <a:t>We do not know   whether it was due to         the number of patients entered </a:t>
            </a:r>
            <a:r>
              <a:rPr lang="en-US" dirty="0"/>
              <a:t>at each center, the </a:t>
            </a:r>
            <a:r>
              <a:rPr lang="en-US" b="1" dirty="0"/>
              <a:t>wrong type of radical hysterectomy </a:t>
            </a:r>
            <a:r>
              <a:rPr lang="en-US" dirty="0"/>
              <a:t>performed for the tumor size, or the </a:t>
            </a:r>
            <a:r>
              <a:rPr lang="en-US" b="1" dirty="0"/>
              <a:t>expertise (</a:t>
            </a:r>
            <a:r>
              <a:rPr lang="en-US" b="1" dirty="0" err="1"/>
              <a:t>eks</a:t>
            </a:r>
            <a:r>
              <a:rPr lang="en-US" b="1" dirty="0"/>
              <a:t> </a:t>
            </a:r>
            <a:r>
              <a:rPr lang="en-US" b="1" dirty="0" err="1"/>
              <a:t>perteez</a:t>
            </a:r>
            <a:r>
              <a:rPr lang="en-US" b="1" dirty="0"/>
              <a:t>)    of the surgeon in </a:t>
            </a:r>
            <a:r>
              <a:rPr lang="en-US" dirty="0"/>
              <a:t>laparoscopic radical hysterectomy, or </a:t>
            </a:r>
            <a:r>
              <a:rPr lang="en-US" b="1" dirty="0"/>
              <a:t>all of above</a:t>
            </a:r>
          </a:p>
          <a:p>
            <a:endParaRPr lang="en-US" b="1" dirty="0"/>
          </a:p>
          <a:p>
            <a:r>
              <a:rPr lang="en" b="1" dirty="0"/>
              <a:t>If you participate in a 4X100 meter relay race, the 4 runners must perform well  gold medal</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18</a:t>
            </a:fld>
            <a:endParaRPr lang="fr-FR"/>
          </a:p>
        </p:txBody>
      </p:sp>
    </p:spTree>
    <p:extLst>
      <p:ext uri="{BB962C8B-B14F-4D97-AF65-F5344CB8AC3E}">
        <p14:creationId xmlns:p14="http://schemas.microsoft.com/office/powerpoint/2010/main" val="2494368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err="1"/>
              <a:t>eKSSperiiiencccccccc</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19</a:t>
            </a:fld>
            <a:endParaRPr lang="fr-FR"/>
          </a:p>
        </p:txBody>
      </p:sp>
    </p:spTree>
    <p:extLst>
      <p:ext uri="{BB962C8B-B14F-4D97-AF65-F5344CB8AC3E}">
        <p14:creationId xmlns:p14="http://schemas.microsoft.com/office/powerpoint/2010/main" val="149217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Cervica</a:t>
            </a:r>
            <a:r>
              <a:rPr lang="en-US" dirty="0"/>
              <a:t>l cancer </a:t>
            </a:r>
            <a:r>
              <a:rPr lang="en-US" b="1" dirty="0"/>
              <a:t>incidence and mortality has declined over</a:t>
            </a:r>
            <a:r>
              <a:rPr lang="en-US" dirty="0"/>
              <a:t> </a:t>
            </a:r>
            <a:r>
              <a:rPr lang="en-US" b="1" dirty="0"/>
              <a:t>the past few </a:t>
            </a:r>
            <a:r>
              <a:rPr lang="en-US" dirty="0"/>
              <a:t>decades in developed countries </a:t>
            </a:r>
            <a:r>
              <a:rPr lang="en-US" b="1" dirty="0"/>
              <a:t>as a result of </a:t>
            </a:r>
            <a:r>
              <a:rPr lang="en-US" dirty="0"/>
              <a:t>screening programs and vaccination</a:t>
            </a:r>
          </a:p>
          <a:p>
            <a:r>
              <a:rPr lang="en-US" dirty="0"/>
              <a:t>However, </a:t>
            </a:r>
            <a:r>
              <a:rPr lang="en-US" b="1" dirty="0"/>
              <a:t>it is still a significant cause (</a:t>
            </a:r>
            <a:r>
              <a:rPr lang="en-US" b="1" dirty="0" err="1"/>
              <a:t>koz</a:t>
            </a:r>
            <a:r>
              <a:rPr lang="en-US" b="1" dirty="0"/>
              <a:t>) of cancer-related mortality in young women</a:t>
            </a:r>
          </a:p>
          <a:p>
            <a:endParaRPr lang="en-US" b="1" dirty="0"/>
          </a:p>
          <a:p>
            <a:r>
              <a:rPr lang="en-US" dirty="0"/>
              <a:t>. </a:t>
            </a:r>
            <a:r>
              <a:rPr lang="en-US" b="1" dirty="0"/>
              <a:t>Early-stage cervical cancer, which is defined as disease limited to the cervix, has traditionally been treated with </a:t>
            </a:r>
            <a:r>
              <a:rPr lang="en-US" dirty="0"/>
              <a:t>abdominal radical hysterectomy via laparotomy</a:t>
            </a:r>
          </a:p>
          <a:p>
            <a:r>
              <a:rPr lang="en-US" b="1" dirty="0"/>
              <a:t> Since the early </a:t>
            </a:r>
            <a:r>
              <a:rPr lang="en-US" dirty="0"/>
              <a:t>1990s, </a:t>
            </a:r>
            <a:r>
              <a:rPr lang="en-US" b="1" dirty="0"/>
              <a:t>mini</a:t>
            </a:r>
            <a:r>
              <a:rPr lang="en-US" dirty="0"/>
              <a:t>mally invasive surgery </a:t>
            </a:r>
            <a:r>
              <a:rPr lang="en-US" b="1" dirty="0"/>
              <a:t>has been explored </a:t>
            </a:r>
            <a:r>
              <a:rPr lang="en-US" dirty="0"/>
              <a:t>for the treatment of this disease, </a:t>
            </a:r>
            <a:r>
              <a:rPr lang="en-US" b="1" dirty="0"/>
              <a:t>with the goal of minimizing the morbidity associate</a:t>
            </a:r>
            <a:r>
              <a:rPr lang="en-US" dirty="0"/>
              <a:t>d with open surgery </a:t>
            </a:r>
            <a:r>
              <a:rPr lang="en-US" b="1" dirty="0"/>
              <a:t>as has been reported </a:t>
            </a:r>
            <a:r>
              <a:rPr lang="en-US" dirty="0"/>
              <a:t>for endometrial cancer surgery</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a:t>
            </a:fld>
            <a:endParaRPr lang="fr-FR"/>
          </a:p>
        </p:txBody>
      </p:sp>
    </p:spTree>
    <p:extLst>
      <p:ext uri="{BB962C8B-B14F-4D97-AF65-F5344CB8AC3E}">
        <p14:creationId xmlns:p14="http://schemas.microsoft.com/office/powerpoint/2010/main" val="622096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l robotic technology was introduced. There were </a:t>
            </a:r>
            <a:r>
              <a:rPr lang="en-US" b="1" dirty="0"/>
              <a:t>only 45 patients operated on by robotics.</a:t>
            </a:r>
          </a:p>
          <a:p>
            <a:endParaRPr lang="en-US" dirty="0"/>
          </a:p>
          <a:p>
            <a:endParaRPr lang="en-US"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20</a:t>
            </a:fld>
            <a:endParaRPr lang="fr-FR"/>
          </a:p>
        </p:txBody>
      </p:sp>
    </p:spTree>
    <p:extLst>
      <p:ext uri="{BB962C8B-B14F-4D97-AF65-F5344CB8AC3E}">
        <p14:creationId xmlns:p14="http://schemas.microsoft.com/office/powerpoint/2010/main" val="2230090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7577B-651B-1D34-82EA-7E1A7BBCBC1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B0D844-1E5B-6CC7-1B0A-75539CF83FD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AF2AADE-8779-F172-1BF0-A1A01A83FD65}"/>
              </a:ext>
            </a:extLst>
          </p:cNvPr>
          <p:cNvSpPr>
            <a:spLocks noGrp="1"/>
          </p:cNvSpPr>
          <p:nvPr>
            <p:ph type="body" idx="1"/>
          </p:nvPr>
        </p:nvSpPr>
        <p:spPr/>
        <p:txBody>
          <a:bodyPr/>
          <a:lstStyle/>
          <a:p>
            <a:endParaRPr lang="en-US" dirty="0"/>
          </a:p>
          <a:p>
            <a:endParaRPr lang="en-US" dirty="0"/>
          </a:p>
          <a:p>
            <a:r>
              <a:rPr lang="en-US" dirty="0"/>
              <a:t>In the LACC trial, laparoscopic radical hysterectomy </a:t>
            </a:r>
            <a:r>
              <a:rPr lang="en-US" b="1" dirty="0"/>
              <a:t>included type II and type III, and </a:t>
            </a:r>
            <a:r>
              <a:rPr lang="en-US" dirty="0"/>
              <a:t>the </a:t>
            </a:r>
            <a:r>
              <a:rPr lang="en-US" b="1" dirty="0"/>
              <a:t>choice was left to the operating surgeon, because there were no protocol guidelines indicating </a:t>
            </a:r>
            <a:r>
              <a:rPr lang="en-US" dirty="0"/>
              <a:t>which </a:t>
            </a:r>
            <a:r>
              <a:rPr lang="en-US" b="1" dirty="0"/>
              <a:t>type of surgery should be performed for which tumor size </a:t>
            </a:r>
            <a:r>
              <a:rPr lang="en-US" dirty="0"/>
              <a:t>(without preoperative magnetic resonance imaging [MRI] measurement, which is more accurate than visual estimates); accordingly, there are no results provided for each type. </a:t>
            </a:r>
            <a:r>
              <a:rPr lang="en-US" b="1" dirty="0"/>
              <a:t>We do not know the criteria considered by each surgeon for each type</a:t>
            </a:r>
            <a:endParaRPr lang="fr-TN" b="1" dirty="0"/>
          </a:p>
        </p:txBody>
      </p:sp>
      <p:sp>
        <p:nvSpPr>
          <p:cNvPr id="4" name="Espace réservé du numéro de diapositive 3">
            <a:extLst>
              <a:ext uri="{FF2B5EF4-FFF2-40B4-BE49-F238E27FC236}">
                <a16:creationId xmlns:a16="http://schemas.microsoft.com/office/drawing/2014/main" id="{49178979-CD67-E945-4198-E4EC8B63E09F}"/>
              </a:ext>
            </a:extLst>
          </p:cNvPr>
          <p:cNvSpPr>
            <a:spLocks noGrp="1"/>
          </p:cNvSpPr>
          <p:nvPr>
            <p:ph type="sldNum" sz="quarter" idx="5"/>
          </p:nvPr>
        </p:nvSpPr>
        <p:spPr/>
        <p:txBody>
          <a:bodyPr/>
          <a:lstStyle/>
          <a:p>
            <a:fld id="{CE0AEC34-3849-46D3-BB3E-B2069E61C1BF}" type="slidenum">
              <a:rPr lang="fr-FR" smtClean="0"/>
              <a:pPr/>
              <a:t>21</a:t>
            </a:fld>
            <a:endParaRPr lang="fr-FR"/>
          </a:p>
        </p:txBody>
      </p:sp>
    </p:spTree>
    <p:extLst>
      <p:ext uri="{BB962C8B-B14F-4D97-AF65-F5344CB8AC3E}">
        <p14:creationId xmlns:p14="http://schemas.microsoft.com/office/powerpoint/2010/main" val="2192283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LACC trial</a:t>
            </a:r>
            <a:r>
              <a:rPr lang="en-US" b="1" dirty="0"/>
              <a:t>, even if the two groups (MIS vs. open surgery) were equally balanced regarding tumor size (≥2 cm: open =121; MIS = 123 and </a:t>
            </a:r>
            <a:r>
              <a:rPr lang="fr-FR" b="1" dirty="0"/>
              <a:t>and </a:t>
            </a:r>
          </a:p>
          <a:p>
            <a:r>
              <a:rPr lang="en-US" dirty="0"/>
              <a:t>results </a:t>
            </a:r>
            <a:r>
              <a:rPr lang="en-US" b="1" dirty="0"/>
              <a:t>could not be extended to patients with “low-risk” cervical cancer </a:t>
            </a:r>
            <a:r>
              <a:rPr lang="en-US" dirty="0"/>
              <a:t>(tumor size, </a:t>
            </a:r>
          </a:p>
          <a:p>
            <a:r>
              <a:rPr lang="en-US" dirty="0"/>
              <a:t>because the current results </a:t>
            </a:r>
            <a:r>
              <a:rPr lang="en-US" b="1" dirty="0"/>
              <a:t>are insufficient to compare the survival outcomes of low-risk patients in two surgical procedures</a:t>
            </a:r>
          </a:p>
          <a:p>
            <a:r>
              <a:rPr lang="en-US" sz="1800" b="0" i="0" u="none" strike="noStrike" baseline="0" dirty="0">
                <a:solidFill>
                  <a:srgbClr val="000000"/>
                </a:solidFill>
                <a:latin typeface="Charis SIL"/>
              </a:rPr>
              <a:t>Although not statistically relevant, we have to point out that 7 </a:t>
            </a:r>
            <a:r>
              <a:rPr lang="en-US" sz="1800" b="1" i="0" u="none" strike="noStrike" baseline="0" dirty="0">
                <a:solidFill>
                  <a:srgbClr val="000000"/>
                </a:solidFill>
                <a:latin typeface="Charis SIL"/>
              </a:rPr>
              <a:t>and 0 events occurred in 75 and 65 patients with tumor </a:t>
            </a:r>
            <a:r>
              <a:rPr lang="en-US" sz="1800" b="1" i="1" u="none" strike="noStrike" baseline="0" dirty="0">
                <a:solidFill>
                  <a:srgbClr val="000000"/>
                </a:solidFill>
                <a:latin typeface="VVCCG G+ Te X_ C M_ Maths_"/>
              </a:rPr>
              <a:t>&lt;</a:t>
            </a:r>
            <a:r>
              <a:rPr lang="en-US" sz="1800" b="1" i="0" u="none" strike="noStrike" baseline="0" dirty="0">
                <a:solidFill>
                  <a:srgbClr val="000000"/>
                </a:solidFill>
                <a:latin typeface="Charis SIL"/>
              </a:rPr>
              <a:t>2 cm, </a:t>
            </a:r>
            <a:r>
              <a:rPr lang="en-US" sz="1800" b="0" i="0" u="none" strike="noStrike" baseline="0" dirty="0">
                <a:solidFill>
                  <a:srgbClr val="000000"/>
                </a:solidFill>
                <a:latin typeface="Charis SIL"/>
              </a:rPr>
              <a:t>having minim </a:t>
            </a:r>
            <a:endParaRPr lang="en-US" b="1" dirty="0"/>
          </a:p>
          <a:p>
            <a:endParaRPr lang="en-US" b="1" dirty="0"/>
          </a:p>
          <a:p>
            <a:endParaRPr lang="en-US" b="1" dirty="0"/>
          </a:p>
          <a:p>
            <a:r>
              <a:rPr lang="en-US" dirty="0"/>
              <a:t>In the prespecified subgroup analysis (Appendix Table A2) for tumor size, we were unable to test for interaction because of no DFS events in patients with </a:t>
            </a:r>
          </a:p>
          <a:p>
            <a:r>
              <a:rPr lang="en-US" sz="1800" b="0" i="0" u="none" strike="noStrike" baseline="0" dirty="0">
                <a:solidFill>
                  <a:srgbClr val="000000"/>
                </a:solidFill>
                <a:latin typeface="Charis SIL"/>
              </a:rPr>
              <a:t>Moreover, it is important to highlight that the study was not powered to test this correlation in this subgroup population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p>
          <a:p>
            <a:r>
              <a:rPr lang="en-US" dirty="0"/>
              <a:t>the authors also suggested that such</a:t>
            </a:r>
          </a:p>
          <a:p>
            <a:r>
              <a:rPr lang="en-US" dirty="0"/>
              <a:t>Furthermore, the power is automatically </a:t>
            </a:r>
            <a:r>
              <a:rPr lang="en-US" b="1" dirty="0"/>
              <a:t>even lower when it comes to evaluating tumors smaller than 2 centimeters</a:t>
            </a:r>
            <a:r>
              <a:rPr lang="en-US" dirty="0"/>
              <a:t>.</a:t>
            </a:r>
          </a:p>
          <a:p>
            <a:endParaRPr lang="fr-FR"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22</a:t>
            </a:fld>
            <a:endParaRPr lang="fr-FR"/>
          </a:p>
        </p:txBody>
      </p:sp>
    </p:spTree>
    <p:extLst>
      <p:ext uri="{BB962C8B-B14F-4D97-AF65-F5344CB8AC3E}">
        <p14:creationId xmlns:p14="http://schemas.microsoft.com/office/powerpoint/2010/main" val="674160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algn="l"/>
            <a:r>
              <a:rPr lang="fr-FR" sz="4000" dirty="0"/>
              <a:t>This </a:t>
            </a:r>
            <a:r>
              <a:rPr lang="fr-FR" sz="4000" b="1" dirty="0" err="1"/>
              <a:t>multicenter</a:t>
            </a:r>
            <a:r>
              <a:rPr lang="fr-FR" sz="4000" b="1" dirty="0"/>
              <a:t> </a:t>
            </a:r>
            <a:r>
              <a:rPr lang="fr-FR" sz="4000" b="1" dirty="0" err="1"/>
              <a:t>retrospective</a:t>
            </a:r>
            <a:r>
              <a:rPr lang="fr-FR" sz="4000" b="1" dirty="0"/>
              <a:t> </a:t>
            </a:r>
            <a:r>
              <a:rPr lang="fr-FR" sz="4000" b="1" dirty="0" err="1"/>
              <a:t>study</a:t>
            </a:r>
            <a:endParaRPr lang="fr-FR" sz="4000" b="1" dirty="0"/>
          </a:p>
          <a:p>
            <a:pPr algn="l"/>
            <a:r>
              <a:rPr lang="en-US" sz="2800" dirty="0"/>
              <a:t>Subsequently, in cervical squamous carcinoma with </a:t>
            </a:r>
            <a:r>
              <a:rPr lang="en-US" sz="2800" b="1" dirty="0"/>
              <a:t>tumor size ≤ 2 cm, the laparoscopic and abdominal groups (724 cases, respectively)</a:t>
            </a:r>
          </a:p>
          <a:p>
            <a:pPr algn="l"/>
            <a:r>
              <a:rPr lang="en-US" sz="2800" b="1" dirty="0"/>
              <a:t> showed comparable 5-year overall survival and disease-free survival rates</a:t>
            </a:r>
          </a:p>
          <a:p>
            <a:pPr algn="l"/>
            <a:endParaRPr lang="en-US" sz="2800" b="1" dirty="0"/>
          </a:p>
          <a:p>
            <a:pPr algn="l"/>
            <a:r>
              <a:rPr lang="en-US" sz="1800" b="1" i="0" u="none" strike="noStrike" baseline="0" dirty="0">
                <a:latin typeface="TimesNewRomanPSMT"/>
              </a:rPr>
              <a:t>MIS        does not affect the PFS       of patients with stage IB1 cervical cancer </a:t>
            </a:r>
            <a:r>
              <a:rPr lang="en-US" sz="1800" b="0" i="0" u="none" strike="noStrike" baseline="0" dirty="0">
                <a:latin typeface="TimesNewRomanPSMT"/>
              </a:rPr>
              <a:t>with a tumor </a:t>
            </a:r>
            <a:r>
              <a:rPr lang="en-US" sz="1800" b="1" i="0" u="none" strike="noStrike" baseline="0" dirty="0">
                <a:latin typeface="TimesNewRomanPSMT"/>
              </a:rPr>
              <a:t>diameter ≤2 cm, which also supported that the feasibility and safety of </a:t>
            </a:r>
            <a:r>
              <a:rPr lang="en-US" sz="1800" b="0" i="0" u="none" strike="noStrike" baseline="0" dirty="0">
                <a:latin typeface="TimesNewRomanPSMT"/>
              </a:rPr>
              <a:t>MIS surgery for           </a:t>
            </a:r>
            <a:r>
              <a:rPr lang="en-US" sz="1800" b="1" i="0" u="none" strike="noStrike" baseline="0" dirty="0">
                <a:latin typeface="TimesNewRomanPSMT"/>
              </a:rPr>
              <a:t>tumor size smaller than 2 cm</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23</a:t>
            </a:fld>
            <a:endParaRPr lang="fr-FR"/>
          </a:p>
        </p:txBody>
      </p:sp>
    </p:spTree>
    <p:extLst>
      <p:ext uri="{BB962C8B-B14F-4D97-AF65-F5344CB8AC3E}">
        <p14:creationId xmlns:p14="http://schemas.microsoft.com/office/powerpoint/2010/main" val="984868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2/Among the most plausible reasons for the findings of the LACC trial </a:t>
            </a:r>
            <a:r>
              <a:rPr lang="en-US" dirty="0"/>
              <a:t>was the </a:t>
            </a:r>
            <a:r>
              <a:rPr lang="en-US" b="1" dirty="0"/>
              <a:t>issue of tumor contamination</a:t>
            </a:r>
            <a:r>
              <a:rPr lang="en-US" dirty="0"/>
              <a:t>, </a:t>
            </a:r>
            <a:r>
              <a:rPr lang="en-US" b="1" dirty="0"/>
              <a:t>as</a:t>
            </a:r>
            <a:r>
              <a:rPr lang="en-US" dirty="0"/>
              <a:t> suggested </a:t>
            </a:r>
            <a:r>
              <a:rPr lang="en-US" b="1" dirty="0"/>
              <a:t>by the fact </a:t>
            </a:r>
            <a:r>
              <a:rPr lang="en-US" b="0" dirty="0"/>
              <a:t>that with </a:t>
            </a:r>
            <a:r>
              <a:rPr lang="en-US" dirty="0"/>
              <a:t>the minimally invasive surgery approach the </a:t>
            </a:r>
            <a:r>
              <a:rPr lang="en-US" b="1" dirty="0"/>
              <a:t>uterine manipulator was used in the majority </a:t>
            </a:r>
            <a:r>
              <a:rPr lang="en-US" dirty="0"/>
              <a:t>of patients, </a:t>
            </a:r>
            <a:r>
              <a:rPr lang="en-US" b="1" dirty="0"/>
              <a:t>thus leading to (potential tumor spillage) </a:t>
            </a:r>
            <a:r>
              <a:rPr lang="en-US" dirty="0"/>
              <a:t>and </a:t>
            </a:r>
            <a:r>
              <a:rPr lang="en-US" b="1" dirty="0"/>
              <a:t>exposure</a:t>
            </a:r>
            <a:r>
              <a:rPr lang="en-US" dirty="0"/>
              <a:t> to the abdominal and pelvic cavity.</a:t>
            </a:r>
            <a:r>
              <a:rPr lang="en-US" b="1" dirty="0"/>
              <a:t> </a:t>
            </a:r>
          </a:p>
          <a:p>
            <a:endParaRPr lang="en-US" b="1" dirty="0"/>
          </a:p>
          <a:p>
            <a:endParaRPr lang="en-US" dirty="0"/>
          </a:p>
          <a:p>
            <a:r>
              <a:rPr lang="en-US" dirty="0"/>
              <a:t>3/ the </a:t>
            </a:r>
            <a:r>
              <a:rPr lang="en-US" b="1" dirty="0"/>
              <a:t>vaginal cuff is opened laparoscopically </a:t>
            </a:r>
            <a:r>
              <a:rPr lang="en-US" dirty="0"/>
              <a:t>above the </a:t>
            </a:r>
            <a:r>
              <a:rPr lang="en-US" b="1" dirty="0"/>
              <a:t>manipulator rim and, thus</a:t>
            </a:r>
            <a:r>
              <a:rPr lang="en-US" dirty="0"/>
              <a:t>, </a:t>
            </a:r>
            <a:r>
              <a:rPr lang="en-US" b="1" dirty="0"/>
              <a:t>tumor cells may be spread </a:t>
            </a:r>
            <a:r>
              <a:rPr lang="en-US" b="0" dirty="0"/>
              <a:t>within the peritoneal cavity </a:t>
            </a:r>
            <a:r>
              <a:rPr lang="en-US" b="1" dirty="0"/>
              <a:t>by circulating carbon dioxide</a:t>
            </a:r>
          </a:p>
          <a:p>
            <a:r>
              <a:rPr lang="en-US" b="1" dirty="0"/>
              <a:t>Several theories could explain the role of CO2 in carcinogenesis</a:t>
            </a:r>
          </a:p>
          <a:p>
            <a:r>
              <a:rPr lang="en-US" b="1" dirty="0"/>
              <a:t>1/</a:t>
            </a:r>
            <a:r>
              <a:rPr lang="en-US" dirty="0"/>
              <a:t>. suggested that </a:t>
            </a:r>
            <a:r>
              <a:rPr lang="en-US" b="1" dirty="0"/>
              <a:t>intraperitoneal tumor spread </a:t>
            </a:r>
            <a:r>
              <a:rPr lang="en-US" dirty="0"/>
              <a:t>may be connected to the presentation of cancerous tumor cells to the circulating CO2 pneumoperitoneum associated with the disturbance of the superficial mesothelial layer by high CO2 pressure, leading to tumor cell implantation</a:t>
            </a:r>
            <a:endParaRPr lang="en-US" b="1" dirty="0"/>
          </a:p>
          <a:p>
            <a:r>
              <a:rPr lang="en-US" b="1" dirty="0"/>
              <a:t>2/</a:t>
            </a:r>
            <a:r>
              <a:rPr lang="en-US" dirty="0"/>
              <a:t>t the </a:t>
            </a:r>
            <a:r>
              <a:rPr lang="en-US" b="1" dirty="0"/>
              <a:t>cell colony formation increased </a:t>
            </a:r>
            <a:r>
              <a:rPr lang="en-US" dirty="0"/>
              <a:t>significantly after </a:t>
            </a:r>
            <a:r>
              <a:rPr lang="en-US" b="1" dirty="0"/>
              <a:t>stimulation by CO2</a:t>
            </a:r>
          </a:p>
          <a:p>
            <a:r>
              <a:rPr lang="en-US" b="1" dirty="0"/>
              <a:t>3/</a:t>
            </a:r>
            <a:r>
              <a:rPr lang="en-US" dirty="0"/>
              <a:t>t </a:t>
            </a:r>
            <a:r>
              <a:rPr lang="en-US" b="1" dirty="0"/>
              <a:t>the acidosis </a:t>
            </a:r>
            <a:r>
              <a:rPr lang="en-US" dirty="0"/>
              <a:t>of the intraabdominal environment s</a:t>
            </a:r>
            <a:r>
              <a:rPr lang="en-US" b="1" dirty="0"/>
              <a:t>uppresses</a:t>
            </a:r>
            <a:r>
              <a:rPr lang="en-US" dirty="0"/>
              <a:t> the </a:t>
            </a:r>
            <a:r>
              <a:rPr lang="en-US" b="1" dirty="0"/>
              <a:t>peritoneal immune system </a:t>
            </a:r>
            <a:r>
              <a:rPr lang="en-US" dirty="0"/>
              <a:t>[43]. The acidic environment also induces damage to the peritoneum, making the adhesion and implantation of tumor cells easier</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24</a:t>
            </a:fld>
            <a:endParaRPr lang="fr-FR"/>
          </a:p>
        </p:txBody>
      </p:sp>
    </p:spTree>
    <p:extLst>
      <p:ext uri="{BB962C8B-B14F-4D97-AF65-F5344CB8AC3E}">
        <p14:creationId xmlns:p14="http://schemas.microsoft.com/office/powerpoint/2010/main" val="108962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t>
            </a:r>
            <a:r>
              <a:rPr lang="en-US" sz="1800" b="0" i="0" u="none" strike="noStrike" baseline="0" dirty="0">
                <a:solidFill>
                  <a:srgbClr val="000000"/>
                </a:solidFill>
                <a:latin typeface="Charis SIL"/>
              </a:rPr>
              <a:t> Recently</a:t>
            </a:r>
            <a:r>
              <a:rPr lang="en-US" sz="1800" b="1" i="0" u="none" strike="noStrike" baseline="0" dirty="0">
                <a:solidFill>
                  <a:srgbClr val="000000"/>
                </a:solidFill>
                <a:latin typeface="Charis SIL"/>
              </a:rPr>
              <a:t>, prospective proof-of-principle           study was performed               to try to assess this issue</a:t>
            </a:r>
          </a:p>
          <a:p>
            <a:r>
              <a:rPr lang="en-US" dirty="0"/>
              <a:t>, </a:t>
            </a:r>
            <a:r>
              <a:rPr lang="en-US" b="1" dirty="0"/>
              <a:t>patients un‐ </a:t>
            </a:r>
            <a:r>
              <a:rPr lang="en-US" b="1" dirty="0" err="1"/>
              <a:t>dergoing</a:t>
            </a:r>
            <a:r>
              <a:rPr lang="en-US" b="1" dirty="0"/>
              <a:t> routine laparoscopic or robot‐assisted hysterectomy were selected</a:t>
            </a:r>
            <a:r>
              <a:rPr lang="en-US" dirty="0"/>
              <a:t>. </a:t>
            </a:r>
          </a:p>
          <a:p>
            <a:r>
              <a:rPr lang="en-US" b="1" dirty="0"/>
              <a:t>ICG was specifically applied to the cervical surface </a:t>
            </a:r>
            <a:r>
              <a:rPr lang="en-US" dirty="0"/>
              <a:t>and routine surgery was performed. </a:t>
            </a:r>
          </a:p>
          <a:p>
            <a:r>
              <a:rPr lang="en-US" b="1" dirty="0"/>
              <a:t>During colpotomy</a:t>
            </a:r>
            <a:r>
              <a:rPr lang="en-US" dirty="0"/>
              <a:t>, </a:t>
            </a:r>
            <a:r>
              <a:rPr lang="en-US" b="1" dirty="0"/>
              <a:t>pictures</a:t>
            </a:r>
            <a:r>
              <a:rPr lang="en-US" dirty="0"/>
              <a:t> </a:t>
            </a:r>
            <a:r>
              <a:rPr lang="en-US" b="1" dirty="0"/>
              <a:t>under white and fluorescence light were taken             to </a:t>
            </a:r>
            <a:r>
              <a:rPr lang="en-US" b="1" dirty="0" err="1"/>
              <a:t>evalu</a:t>
            </a:r>
            <a:r>
              <a:rPr lang="fr-FR" b="1" dirty="0"/>
              <a:t>te </a:t>
            </a:r>
            <a:r>
              <a:rPr lang="fr-FR" b="1" dirty="0" err="1"/>
              <a:t>frequency</a:t>
            </a:r>
            <a:r>
              <a:rPr lang="fr-FR" b="1" dirty="0"/>
              <a:t> of contamination</a:t>
            </a:r>
          </a:p>
          <a:p>
            <a:r>
              <a:rPr lang="en-US" b="1" dirty="0"/>
              <a:t>Peritoneal contamination </a:t>
            </a:r>
            <a:r>
              <a:rPr lang="en-US" dirty="0"/>
              <a:t>with cervical secretion frequently </a:t>
            </a:r>
            <a:r>
              <a:rPr lang="en-US" b="1" dirty="0"/>
              <a:t>occurs dur‐ </a:t>
            </a:r>
            <a:r>
              <a:rPr lang="en-US" b="1" dirty="0" err="1"/>
              <a:t>ing</a:t>
            </a:r>
            <a:r>
              <a:rPr lang="en-US" b="1" dirty="0"/>
              <a:t> (</a:t>
            </a:r>
            <a:r>
              <a:rPr lang="en-US" b="1" dirty="0" err="1"/>
              <a:t>doorin</a:t>
            </a:r>
            <a:r>
              <a:rPr lang="en-US" b="1" dirty="0"/>
              <a:t>)  intracorporal (</a:t>
            </a:r>
            <a:r>
              <a:rPr lang="en-US" b="1" dirty="0" err="1"/>
              <a:t>intercorppro</a:t>
            </a:r>
            <a:r>
              <a:rPr lang="en-US" b="1" dirty="0"/>
              <a:t>) colpotomy</a:t>
            </a:r>
            <a:r>
              <a:rPr lang="en-US" dirty="0"/>
              <a:t>‐</a:t>
            </a:r>
          </a:p>
          <a:p>
            <a:endParaRPr lang="en-US" dirty="0"/>
          </a:p>
          <a:p>
            <a:endParaRPr lang="en-US" dirty="0"/>
          </a:p>
          <a:p>
            <a:r>
              <a:rPr lang="en-US" dirty="0"/>
              <a:t> ate frequency of contamination(E) </a:t>
            </a:r>
            <a:r>
              <a:rPr lang="en-US" b="1" dirty="0"/>
              <a:t>Intraperitoneal contamination of a tissue fragment at the right pelvic wall </a:t>
            </a:r>
            <a:r>
              <a:rPr lang="en-US" dirty="0"/>
              <a:t>and (F) an example   of </a:t>
            </a:r>
            <a:r>
              <a:rPr lang="en-US" b="1" dirty="0"/>
              <a:t>isolated contamination of the </a:t>
            </a:r>
            <a:r>
              <a:rPr lang="en-US" dirty="0"/>
              <a:t>laparoscopic </a:t>
            </a:r>
            <a:r>
              <a:rPr lang="en-US" dirty="0" err="1"/>
              <a:t>instrumen</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25</a:t>
            </a:fld>
            <a:endParaRPr lang="fr-FR"/>
          </a:p>
        </p:txBody>
      </p:sp>
    </p:spTree>
    <p:extLst>
      <p:ext uri="{BB962C8B-B14F-4D97-AF65-F5344CB8AC3E}">
        <p14:creationId xmlns:p14="http://schemas.microsoft.com/office/powerpoint/2010/main" val="3025616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b="1" i="0" u="none" strike="noStrike" baseline="0" dirty="0">
                <a:solidFill>
                  <a:srgbClr val="000000"/>
                </a:solidFill>
                <a:latin typeface="Charis SIL"/>
              </a:rPr>
              <a:t>The real reasons why minimally invasive surgery </a:t>
            </a:r>
            <a:r>
              <a:rPr lang="en-US" sz="1800" b="0" i="0" u="none" strike="noStrike" baseline="0" dirty="0">
                <a:solidFill>
                  <a:srgbClr val="000000"/>
                </a:solidFill>
                <a:latin typeface="Charis SIL"/>
              </a:rPr>
              <a:t>is correlating </a:t>
            </a:r>
            <a:r>
              <a:rPr lang="en-US" sz="1800" b="1" i="0" u="none" strike="noStrike" baseline="0" dirty="0">
                <a:solidFill>
                  <a:srgbClr val="000000"/>
                </a:solidFill>
                <a:latin typeface="Charis SIL"/>
              </a:rPr>
              <a:t>with worse outcomes </a:t>
            </a:r>
            <a:r>
              <a:rPr lang="en-US" sz="1800" b="0" i="0" u="none" strike="noStrike" baseline="0" dirty="0">
                <a:solidFill>
                  <a:srgbClr val="000000"/>
                </a:solidFill>
                <a:latin typeface="Charis SIL"/>
              </a:rPr>
              <a:t>in </a:t>
            </a:r>
            <a:r>
              <a:rPr lang="en-US" sz="1800" b="1" i="0" u="none" strike="noStrike" baseline="0" dirty="0">
                <a:solidFill>
                  <a:srgbClr val="000000"/>
                </a:solidFill>
                <a:latin typeface="Charis SIL"/>
              </a:rPr>
              <a:t>( </a:t>
            </a:r>
            <a:r>
              <a:rPr lang="en-US" sz="1800" b="1" i="0" u="none" strike="noStrike" baseline="0" dirty="0" err="1">
                <a:solidFill>
                  <a:srgbClr val="000000"/>
                </a:solidFill>
                <a:latin typeface="Charis SIL"/>
              </a:rPr>
              <a:t>kemperessen</a:t>
            </a:r>
            <a:r>
              <a:rPr lang="en-US" sz="1800" b="1" i="0" u="none" strike="noStrike" baseline="0" dirty="0">
                <a:solidFill>
                  <a:srgbClr val="000000"/>
                </a:solidFill>
                <a:latin typeface="Charis SIL"/>
              </a:rPr>
              <a:t>)    </a:t>
            </a:r>
            <a:r>
              <a:rPr lang="en-US" sz="1800" b="0" i="0" u="none" strike="noStrike" baseline="0" dirty="0">
                <a:solidFill>
                  <a:srgbClr val="000000"/>
                </a:solidFill>
                <a:latin typeface="Charis SIL"/>
              </a:rPr>
              <a:t>comparison to open surgery are </a:t>
            </a:r>
            <a:r>
              <a:rPr lang="en-US" sz="1800" b="1" i="0" u="none" strike="noStrike" baseline="0" dirty="0">
                <a:solidFill>
                  <a:srgbClr val="000000"/>
                </a:solidFill>
                <a:latin typeface="Charis SIL"/>
              </a:rPr>
              <a:t>still unknown and controversial</a:t>
            </a:r>
            <a:r>
              <a:rPr lang="en-US" sz="1800" b="0" i="0" u="none" strike="noStrike" baseline="0" dirty="0">
                <a:solidFill>
                  <a:srgbClr val="000000"/>
                </a:solidFill>
                <a:latin typeface="Charis SIL"/>
              </a:rPr>
              <a:t>. </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26</a:t>
            </a:fld>
            <a:endParaRPr lang="fr-FR"/>
          </a:p>
        </p:txBody>
      </p:sp>
    </p:spTree>
    <p:extLst>
      <p:ext uri="{BB962C8B-B14F-4D97-AF65-F5344CB8AC3E}">
        <p14:creationId xmlns:p14="http://schemas.microsoft.com/office/powerpoint/2010/main" val="3734172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One of the </a:t>
            </a:r>
            <a:r>
              <a:rPr lang="en-US" b="1" dirty="0"/>
              <a:t>solutions to overcome           the possible negative consequences of CO2           could be to use </a:t>
            </a:r>
            <a:r>
              <a:rPr lang="en-US" dirty="0"/>
              <a:t>low-pressure pneumoperitoneum combined with an abdominal wall lift</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27</a:t>
            </a:fld>
            <a:endParaRPr lang="fr-FR"/>
          </a:p>
        </p:txBody>
      </p:sp>
    </p:spTree>
    <p:extLst>
      <p:ext uri="{BB962C8B-B14F-4D97-AF65-F5344CB8AC3E}">
        <p14:creationId xmlns:p14="http://schemas.microsoft.com/office/powerpoint/2010/main" val="1090746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One of the solutions to overcome the possible negative consequences of CO2 could be to use low-pressure pneumoperitoneum combined with an abdominal wall lift</a:t>
            </a:r>
          </a:p>
          <a:p>
            <a:r>
              <a:rPr lang="en-US" b="1" dirty="0"/>
              <a:t>Abdominal wall lifting </a:t>
            </a:r>
            <a:r>
              <a:rPr lang="en-US" dirty="0"/>
              <a:t>by </a:t>
            </a:r>
            <a:r>
              <a:rPr lang="en-US" b="1" dirty="0"/>
              <a:t>anchoring (</a:t>
            </a:r>
            <a:r>
              <a:rPr lang="en-US" b="1" dirty="0" err="1"/>
              <a:t>encrin</a:t>
            </a:r>
            <a:r>
              <a:rPr lang="en-US" b="1" dirty="0"/>
              <a:t>)   sutures </a:t>
            </a:r>
            <a:r>
              <a:rPr lang="en-US" dirty="0"/>
              <a:t>around the camera port in addition to </a:t>
            </a:r>
            <a:r>
              <a:rPr lang="en-US" b="1" dirty="0"/>
              <a:t>low-pressure pneumoperitoneum </a:t>
            </a:r>
            <a:r>
              <a:rPr lang="en-US" dirty="0"/>
              <a:t>is a simple, safe, and effective method for laparoscopic colorectal procedure.</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28</a:t>
            </a:fld>
            <a:endParaRPr lang="fr-FR"/>
          </a:p>
        </p:txBody>
      </p:sp>
    </p:spTree>
    <p:extLst>
      <p:ext uri="{BB962C8B-B14F-4D97-AF65-F5344CB8AC3E}">
        <p14:creationId xmlns:p14="http://schemas.microsoft.com/office/powerpoint/2010/main" val="558280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a:t>
            </a:r>
            <a:r>
              <a:rPr lang="fr-FR" dirty="0" err="1"/>
              <a:t>European</a:t>
            </a:r>
            <a:r>
              <a:rPr lang="fr-FR" dirty="0"/>
              <a:t>, </a:t>
            </a:r>
            <a:r>
              <a:rPr lang="fr-FR" b="1" dirty="0" err="1"/>
              <a:t>multicenter</a:t>
            </a:r>
            <a:r>
              <a:rPr lang="fr-FR" b="1" dirty="0"/>
              <a:t>, </a:t>
            </a:r>
            <a:r>
              <a:rPr lang="fr-FR" b="1" dirty="0" err="1"/>
              <a:t>observational</a:t>
            </a:r>
            <a:r>
              <a:rPr lang="fr-FR" b="1" dirty="0"/>
              <a:t>, </a:t>
            </a:r>
            <a:r>
              <a:rPr lang="fr-FR" b="1" dirty="0" err="1"/>
              <a:t>retrospec</a:t>
            </a:r>
            <a:endParaRPr lang="fr-FR" b="1" dirty="0"/>
          </a:p>
          <a:p>
            <a:r>
              <a:rPr lang="en-US" b="1" dirty="0"/>
              <a:t>1       primary goal (goo)  of comparing disease-free survival at 4.5 years </a:t>
            </a:r>
            <a:r>
              <a:rPr lang="en-US" dirty="0"/>
              <a:t>in patients who </a:t>
            </a:r>
            <a:r>
              <a:rPr lang="en-US" b="1" dirty="0"/>
              <a:t>underwent a laparoscopic or robotic radical hysterectomy vs abdominal 1</a:t>
            </a:r>
            <a:r>
              <a:rPr lang="en-US" dirty="0"/>
              <a:t>hysterectomy for FIGO 2009 </a:t>
            </a:r>
            <a:r>
              <a:rPr lang="en-US" b="1" dirty="0"/>
              <a:t>stage IB1 cervical cancer</a:t>
            </a:r>
          </a:p>
          <a:p>
            <a:endParaRPr lang="en-US" b="1" dirty="0"/>
          </a:p>
          <a:p>
            <a:r>
              <a:rPr lang="en-US" dirty="0"/>
              <a:t>2</a:t>
            </a:r>
            <a:endParaRPr lang="en-US" b="1" dirty="0"/>
          </a:p>
          <a:p>
            <a:r>
              <a:rPr lang="en-US" dirty="0"/>
              <a:t>.2 More specifically, we </a:t>
            </a:r>
            <a:r>
              <a:rPr lang="en-US" b="1" dirty="0"/>
              <a:t>aimed to determine  (if the use of a uterine manipulator and protective vaginal closure </a:t>
            </a:r>
            <a:r>
              <a:rPr lang="en-US" dirty="0"/>
              <a:t>over the </a:t>
            </a:r>
            <a:r>
              <a:rPr lang="en-US" b="1" dirty="0"/>
              <a:t>cervix ) to avoid tumor spread at the time </a:t>
            </a:r>
            <a:r>
              <a:rPr lang="en-US" dirty="0"/>
              <a:t>of </a:t>
            </a:r>
            <a:r>
              <a:rPr lang="en-US" b="1" dirty="0"/>
              <a:t>the colpotomy might impact the outcome</a:t>
            </a:r>
          </a:p>
          <a:p>
            <a:r>
              <a:rPr lang="en-US" dirty="0"/>
              <a:t>3 we </a:t>
            </a:r>
            <a:r>
              <a:rPr lang="en-US" b="1" dirty="0"/>
              <a:t>investigated the influence of tumor diameter on oncologic outcomes</a:t>
            </a:r>
          </a:p>
          <a:p>
            <a:r>
              <a:rPr lang="en-US" b="1" dirty="0"/>
              <a:t>Disease-free survival at 4.5years was 79% in the minimally invasive group and 89% in the open surgery group (P=0.0003</a:t>
            </a:r>
            <a:r>
              <a:rPr lang="en-US" dirty="0"/>
              <a:t>).</a:t>
            </a:r>
          </a:p>
          <a:p>
            <a:r>
              <a:rPr lang="en-US" dirty="0"/>
              <a:t> </a:t>
            </a:r>
            <a:r>
              <a:rPr lang="en-US" b="1" dirty="0"/>
              <a:t>The risk of recurrence for </a:t>
            </a:r>
            <a:r>
              <a:rPr lang="en-US" dirty="0"/>
              <a:t>patients who underwent minimally invasive surgery </a:t>
            </a:r>
            <a:r>
              <a:rPr lang="en-US" b="1" dirty="0"/>
              <a:t>was twice that </a:t>
            </a:r>
            <a:r>
              <a:rPr lang="en-US" dirty="0"/>
              <a:t>of the open surgery group (HR, 2.07; 95%CI, 1.35 to 3.15; P=0.001)</a:t>
            </a:r>
          </a:p>
          <a:p>
            <a:r>
              <a:rPr lang="en-US" dirty="0"/>
              <a:t>patients with tumors </a:t>
            </a:r>
            <a:r>
              <a:rPr lang="en-US" b="1" dirty="0"/>
              <a:t>smaller or equal than 2cm </a:t>
            </a:r>
            <a:r>
              <a:rPr lang="en-US" dirty="0"/>
              <a:t>those differences were </a:t>
            </a:r>
            <a:r>
              <a:rPr lang="en-US" b="1" dirty="0"/>
              <a:t>not significant </a:t>
            </a:r>
            <a:r>
              <a:rPr lang="en-US" dirty="0"/>
              <a:t>(HR, 1.63; 95%CI, 0.79 to 3.40; P=0.19)</a:t>
            </a:r>
          </a:p>
          <a:p>
            <a:r>
              <a:rPr lang="en-US" b="1" dirty="0"/>
              <a:t>e risk of death was 2.42-times higher than</a:t>
            </a:r>
          </a:p>
          <a:p>
            <a:r>
              <a:rPr lang="en-US" b="1" dirty="0" err="1"/>
              <a:t>hese</a:t>
            </a:r>
            <a:r>
              <a:rPr lang="en-US" b="1" dirty="0"/>
              <a:t> differences were significant </a:t>
            </a:r>
            <a:r>
              <a:rPr lang="en-US" dirty="0"/>
              <a:t>in patients with </a:t>
            </a:r>
            <a:r>
              <a:rPr lang="en-US" b="1" dirty="0"/>
              <a:t>tumors greater than 2cm </a:t>
            </a:r>
            <a:r>
              <a:rPr lang="en-US" dirty="0"/>
              <a:t>(HR, 2.26; 95%CI, 1.18 to 4.36; P=0.014) but not in patients with tumors smaller or equal to 2cm</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30</a:t>
            </a:fld>
            <a:endParaRPr lang="fr-FR"/>
          </a:p>
        </p:txBody>
      </p:sp>
    </p:spTree>
    <p:extLst>
      <p:ext uri="{BB962C8B-B14F-4D97-AF65-F5344CB8AC3E}">
        <p14:creationId xmlns:p14="http://schemas.microsoft.com/office/powerpoint/2010/main" val="3648002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After the introduction of robot-assisted laparoscopy, MIS (gained widespread acceptance) for the treatment of early-stage CC during the past decade</a:t>
            </a:r>
          </a:p>
          <a:p>
            <a:r>
              <a:rPr lang="en-US" b="1" dirty="0"/>
              <a:t>However, the oncologic safety of MIS was supported only by retrospective and non-randomized studies and meta-analyses based on the retrospective data</a:t>
            </a:r>
          </a:p>
          <a:p>
            <a:r>
              <a:rPr lang="en-US" b="1" dirty="0"/>
              <a:t>in 2006</a:t>
            </a:r>
          </a:p>
          <a:p>
            <a:r>
              <a:rPr lang="en-US" b="1" dirty="0"/>
              <a:t>.8 MIS (has become increasingly popular )due to its reported benefits, including less blood loss, shorter hospital stay, fewer postoperative complications, and less analgesic need</a:t>
            </a:r>
            <a:r>
              <a:rPr lang="en-US" dirty="0"/>
              <a:t>.</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a:t>
            </a:fld>
            <a:endParaRPr lang="fr-FR"/>
          </a:p>
        </p:txBody>
      </p:sp>
    </p:spTree>
    <p:extLst>
      <p:ext uri="{BB962C8B-B14F-4D97-AF65-F5344CB8AC3E}">
        <p14:creationId xmlns:p14="http://schemas.microsoft.com/office/powerpoint/2010/main" val="2545240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1/ The patients </a:t>
            </a:r>
            <a:r>
              <a:rPr lang="en-US" b="1" dirty="0"/>
              <a:t>that underwent minimally invasive surgery with a uterine (</a:t>
            </a:r>
            <a:r>
              <a:rPr lang="en-US" b="1" dirty="0" err="1"/>
              <a:t>yooterin</a:t>
            </a:r>
            <a:r>
              <a:rPr lang="en-US" b="1" dirty="0"/>
              <a:t>)  manipulator (</a:t>
            </a:r>
            <a:r>
              <a:rPr lang="en-US" b="1" dirty="0" err="1"/>
              <a:t>menipilayder</a:t>
            </a:r>
            <a:r>
              <a:rPr lang="en-US" b="1" dirty="0"/>
              <a:t>)  had </a:t>
            </a:r>
            <a:r>
              <a:rPr lang="en-US" dirty="0"/>
              <a:t>a 2.76-times higher chance of a relapse compared with those in the open approach (HR, 2.76; 95%CI, 1.75 to 4.33; P&lt;0.001</a:t>
            </a:r>
          </a:p>
          <a:p>
            <a:endParaRPr lang="en-US" dirty="0"/>
          </a:p>
          <a:p>
            <a:r>
              <a:rPr lang="en-US" b="1" dirty="0"/>
              <a:t>2/ The adverse effect of the uterine manipulator significantly impacted patients with tumors greater than 2cm </a:t>
            </a:r>
            <a:r>
              <a:rPr lang="en-US" dirty="0"/>
              <a:t>(HR, 3.05; 95%CI, 1.73 to 5.38; P</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31</a:t>
            </a:fld>
            <a:endParaRPr lang="fr-FR"/>
          </a:p>
        </p:txBody>
      </p:sp>
    </p:spTree>
    <p:extLst>
      <p:ext uri="{BB962C8B-B14F-4D97-AF65-F5344CB8AC3E}">
        <p14:creationId xmlns:p14="http://schemas.microsoft.com/office/powerpoint/2010/main" val="7570695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the three groups of patients</a:t>
            </a:r>
            <a:r>
              <a:rPr lang="en-US" dirty="0"/>
              <a:t>: minimally invasive surgery patients with and without </a:t>
            </a:r>
            <a:r>
              <a:rPr lang="en-US" b="1" dirty="0"/>
              <a:t>protective vaginal closure</a:t>
            </a:r>
            <a:r>
              <a:rPr lang="en-US" dirty="0"/>
              <a:t>, and those with open surgery</a:t>
            </a:r>
          </a:p>
          <a:p>
            <a:r>
              <a:rPr lang="en-US" dirty="0"/>
              <a:t>52 (25%) of 207 patients had a relapse among those without protective vaginal closure, while only 3 (7%) of 43 recurred amid those that underwent this protective surgical maneuver (P&lt;0.001).</a:t>
            </a:r>
          </a:p>
          <a:p>
            <a:r>
              <a:rPr lang="en-US" b="1" dirty="0"/>
              <a:t>1/ Disease-free survival at 4.5 years was 93% with protective vaginal closure and 74% in those without </a:t>
            </a:r>
            <a:r>
              <a:rPr lang="en-US" dirty="0"/>
              <a:t>(P&lt;0.001)</a:t>
            </a:r>
          </a:p>
          <a:p>
            <a:r>
              <a:rPr lang="en-US" b="1" dirty="0"/>
              <a:t>2/ </a:t>
            </a:r>
            <a:r>
              <a:rPr lang="en-US" dirty="0"/>
              <a:t>. Moreover, those </a:t>
            </a:r>
            <a:r>
              <a:rPr lang="en-US" b="1" dirty="0"/>
              <a:t>who underwent minimally invasive surgery with vaginal closure had similar rates of relapse to those who underwent open surgery (HR, 0.63; 95%CI, 0.15 to 2.59; P2cm (HR, 2.99; 95%CI, 1.78 to 5.00; P&lt;0.09).</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32</a:t>
            </a:fld>
            <a:endParaRPr lang="fr-FR"/>
          </a:p>
        </p:txBody>
      </p:sp>
    </p:spTree>
    <p:extLst>
      <p:ext uri="{BB962C8B-B14F-4D97-AF65-F5344CB8AC3E}">
        <p14:creationId xmlns:p14="http://schemas.microsoft.com/office/powerpoint/2010/main" val="1928084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cohort of 374 patients (187 </a:t>
            </a:r>
            <a:r>
              <a:rPr lang="en-US" b="1" dirty="0"/>
              <a:t>patients with prior conization </a:t>
            </a:r>
            <a:r>
              <a:rPr lang="en-US" dirty="0"/>
              <a:t>and 187 </a:t>
            </a:r>
            <a:r>
              <a:rPr lang="en-US" dirty="0" err="1"/>
              <a:t>nonconization</a:t>
            </a:r>
            <a:r>
              <a:rPr lang="en-US" dirty="0"/>
              <a:t> patients). </a:t>
            </a:r>
          </a:p>
          <a:p>
            <a:r>
              <a:rPr lang="en-US" b="1" dirty="0"/>
              <a:t>We found a 65% reduction in the risk of relapse </a:t>
            </a:r>
            <a:r>
              <a:rPr lang="en-US" dirty="0"/>
              <a:t>for patients </a:t>
            </a:r>
            <a:r>
              <a:rPr lang="en-US" b="1" dirty="0"/>
              <a:t>who had cervical conization prior to radical hysterectomy </a:t>
            </a:r>
            <a:r>
              <a:rPr lang="en-US" dirty="0"/>
              <a:t>(hazard ratio (HR) 0.35, 95% confidence interval (CI) 0.16 to 0.75, p=0.007) and </a:t>
            </a:r>
            <a:r>
              <a:rPr lang="en-US" b="1" dirty="0"/>
              <a:t>a 75% reduction in the risk of death for the same sample (HR 0.25, 95%CI 0.07 to 0.90, p=0.033</a:t>
            </a:r>
          </a:p>
          <a:p>
            <a:endParaRPr lang="en-US" dirty="0"/>
          </a:p>
          <a:p>
            <a:endParaRPr lang="en-US" dirty="0"/>
          </a:p>
          <a:p>
            <a:r>
              <a:rPr lang="en-US" dirty="0"/>
              <a:t>, patients who underwent minimally invasive surgery without prior conization had </a:t>
            </a:r>
            <a:r>
              <a:rPr lang="en-US" b="1" dirty="0"/>
              <a:t>a 5.63 times higher chance of relapse compared </a:t>
            </a:r>
            <a:r>
              <a:rPr lang="en-US" dirty="0"/>
              <a:t>with those who had an open approach and previous conization</a:t>
            </a:r>
          </a:p>
          <a:p>
            <a:r>
              <a:rPr lang="en-US" dirty="0"/>
              <a:t>Manipulation of macroscopic tumors during the surgery and tumor leakage could play a substantial role in the increased risk of recurrence associated with MIS.</a:t>
            </a:r>
          </a:p>
          <a:p>
            <a:r>
              <a:rPr lang="en-US" b="1" dirty="0"/>
              <a:t>the role of conization as a protective factor for patients undergoing a radical hysterectomy</a:t>
            </a:r>
            <a:r>
              <a:rPr lang="en-US" dirty="0"/>
              <a:t>. After homogenizing the population using the Propensity Matching Score (PMS), they showed that preoperative conization could have a protective effect, with the risk of relapse reduced by 65% (HR: 0.35 CI 95% (0.16–0.75) p = 0.007) and the risk of death reduced by 75% (HR: 0.25 95% CI (0.07–0.90) p = 0.033)</a:t>
            </a:r>
          </a:p>
          <a:p>
            <a:endParaRPr lang="en-US" dirty="0"/>
          </a:p>
          <a:p>
            <a:r>
              <a:rPr lang="en-US" dirty="0"/>
              <a:t>we believe </a:t>
            </a:r>
            <a:r>
              <a:rPr lang="en-US" b="1" dirty="0"/>
              <a:t>that cervical conization, especially in small tumors (up to 2 cm</a:t>
            </a:r>
            <a:r>
              <a:rPr lang="en-US" dirty="0"/>
              <a:t>, conization has no role in large tumors), may be </a:t>
            </a:r>
            <a:r>
              <a:rPr lang="en-US" b="1" dirty="0"/>
              <a:t>used for tailoring the surgery and the choice </a:t>
            </a:r>
            <a:r>
              <a:rPr lang="en-US" dirty="0"/>
              <a:t>of surgical approach in cervical cancer patients</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33</a:t>
            </a:fld>
            <a:endParaRPr lang="fr-FR"/>
          </a:p>
        </p:txBody>
      </p:sp>
    </p:spTree>
    <p:extLst>
      <p:ext uri="{BB962C8B-B14F-4D97-AF65-F5344CB8AC3E}">
        <p14:creationId xmlns:p14="http://schemas.microsoft.com/office/powerpoint/2010/main" val="164534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sz="1800" b="1" i="0" u="none" strike="noStrike" baseline="0" dirty="0">
                <a:latin typeface="AdvTT7b58c9e2"/>
              </a:rPr>
              <a:t>(A) In patients who had no previous conization</a:t>
            </a:r>
            <a:r>
              <a:rPr lang="en-US" sz="1800" b="0" i="0" u="none" strike="noStrike" baseline="0" dirty="0">
                <a:latin typeface="AdvTT7b58c9e2"/>
              </a:rPr>
              <a:t>,</a:t>
            </a:r>
          </a:p>
          <a:p>
            <a:pPr algn="l"/>
            <a:r>
              <a:rPr lang="en-US" sz="1800" b="0" i="0" u="none" strike="noStrike" baseline="0" dirty="0">
                <a:latin typeface="AdvTT7b58c9e2"/>
              </a:rPr>
              <a:t>minimally invasive surgery </a:t>
            </a:r>
            <a:r>
              <a:rPr lang="en-US" sz="1800" b="1" i="0" u="none" strike="noStrike" baseline="0" dirty="0">
                <a:latin typeface="AdvTT7b58c9e2"/>
              </a:rPr>
              <a:t>was associated with higher recurrence rate (</a:t>
            </a:r>
            <a:r>
              <a:rPr lang="en-US" sz="1800" b="0" i="0" u="none" strike="noStrike" baseline="0" dirty="0">
                <a:latin typeface="AdvTT7b58c9e2"/>
              </a:rPr>
              <a:t>HR, 5.85 [95% CI, 2.47 to 13.9]; </a:t>
            </a:r>
            <a:r>
              <a:rPr lang="en-US" sz="1800" b="0" i="0" u="none" strike="noStrike" baseline="0" dirty="0">
                <a:latin typeface="AdvTT7d9f0b66.I"/>
              </a:rPr>
              <a:t>P </a:t>
            </a:r>
            <a:r>
              <a:rPr lang="en-US" sz="1800" b="0" i="0" u="none" strike="noStrike" baseline="0" dirty="0">
                <a:latin typeface="AdvTT7b58c9e2"/>
              </a:rPr>
              <a:t>&lt; .0001</a:t>
            </a:r>
            <a:r>
              <a:rPr lang="fr-FR" sz="1800" b="0" i="0" u="none" strike="noStrike" baseline="0" dirty="0">
                <a:latin typeface="AdvTTc5dbea8d"/>
              </a:rPr>
              <a:t>the </a:t>
            </a:r>
            <a:r>
              <a:rPr lang="fr-FR" sz="1800" b="0" i="0" u="none" strike="noStrike" baseline="0" dirty="0" err="1">
                <a:latin typeface="AdvTTc5dbea8d"/>
              </a:rPr>
              <a:t>effect</a:t>
            </a:r>
            <a:r>
              <a:rPr lang="fr-FR" sz="1800" b="0" i="0" u="none" strike="noStrike" baseline="0" dirty="0">
                <a:latin typeface="AdvTTc5dbea8d"/>
              </a:rPr>
              <a:t> of </a:t>
            </a:r>
            <a:r>
              <a:rPr lang="en-US" sz="1800" b="0" i="0" u="none" strike="noStrike" baseline="0" dirty="0">
                <a:latin typeface="AdvTTc5dbea8d"/>
              </a:rPr>
              <a:t>treatment differed between those who </a:t>
            </a:r>
            <a:r>
              <a:rPr lang="en-US" sz="1800" b="1" i="0" u="none" strike="noStrike" baseline="0" dirty="0">
                <a:latin typeface="AdvTTc5dbea8d"/>
              </a:rPr>
              <a:t>had a previous conization</a:t>
            </a:r>
          </a:p>
          <a:p>
            <a:pPr algn="l"/>
            <a:r>
              <a:rPr lang="en-US" sz="1800" b="1" i="0" u="none" strike="noStrike" baseline="0" dirty="0">
                <a:latin typeface="AdvTTc5dbea8d"/>
              </a:rPr>
              <a:t>compared with those who did not (</a:t>
            </a:r>
            <a:r>
              <a:rPr lang="en-US" sz="1800" b="1" i="0" u="none" strike="noStrike" baseline="0" dirty="0">
                <a:latin typeface="AdvTT11e9ef3a.I"/>
              </a:rPr>
              <a:t>P</a:t>
            </a:r>
            <a:r>
              <a:rPr lang="en-US" sz="1800" b="1" i="0" u="none" strike="noStrike" baseline="0" dirty="0">
                <a:latin typeface="AdvTTc5dbea8d"/>
              </a:rPr>
              <a:t>-interaction </a:t>
            </a:r>
            <a:r>
              <a:rPr lang="en-US" sz="1800" b="1" i="0" u="none" strike="noStrike" baseline="0" dirty="0">
                <a:latin typeface="AdvOT463cc31e"/>
              </a:rPr>
              <a:t>5 </a:t>
            </a:r>
            <a:r>
              <a:rPr lang="fr-FR" sz="1800" b="1" i="0" u="none" strike="noStrike" baseline="0" dirty="0">
                <a:latin typeface="AdvTTc5dbea8d"/>
              </a:rPr>
              <a:t>.042) for DFS.</a:t>
            </a:r>
          </a:p>
          <a:p>
            <a:pPr algn="l"/>
            <a:r>
              <a:rPr lang="en-US" sz="1800" b="1" i="0" u="none" strike="noStrike" baseline="0" dirty="0">
                <a:latin typeface="AdvTTc5dbea8d"/>
              </a:rPr>
              <a:t>There was no difference between treatment groups in those who had a previous conizatio</a:t>
            </a:r>
            <a:r>
              <a:rPr lang="en-US" sz="1800" b="0" i="0" u="none" strike="noStrike" baseline="0" dirty="0">
                <a:latin typeface="AdvTTc5dbea8d"/>
              </a:rPr>
              <a:t>n (HR, 1.27 [95%</a:t>
            </a:r>
          </a:p>
          <a:p>
            <a:pPr algn="l"/>
            <a:r>
              <a:rPr lang="pl-PL" sz="1800" b="0" i="0" u="none" strike="noStrike" baseline="0" dirty="0">
                <a:latin typeface="AdvTTc5dbea8d"/>
              </a:rPr>
              <a:t>CI, 0.39 to 4.17]; </a:t>
            </a:r>
            <a:r>
              <a:rPr lang="pl-PL" sz="1800" b="0" i="0" u="none" strike="noStrike" baseline="0" dirty="0">
                <a:latin typeface="AdvTT11e9ef3a.I"/>
              </a:rPr>
              <a:t>P </a:t>
            </a:r>
            <a:r>
              <a:rPr lang="pl-PL" sz="1800" b="0" i="0" u="none" strike="noStrike" baseline="0" dirty="0">
                <a:latin typeface="AdvOT463cc31e"/>
              </a:rPr>
              <a:t>5 </a:t>
            </a:r>
            <a:r>
              <a:rPr lang="pl-PL" sz="1800" b="0" i="0" u="none" strike="noStrike" baseline="0" dirty="0">
                <a:latin typeface="AdvTTc5dbea8d"/>
              </a:rPr>
              <a:t>.69),</a:t>
            </a:r>
            <a:endParaRPr lang="fr-FR" sz="1800" b="0" i="0" u="none" strike="noStrike" baseline="0" dirty="0">
              <a:latin typeface="AdvTTc5dbea8d"/>
            </a:endParaRPr>
          </a:p>
          <a:p>
            <a:pPr algn="l"/>
            <a:endParaRPr lang="fr-FR" sz="1800" b="0" i="0" u="none" strike="noStrike" baseline="0" dirty="0">
              <a:latin typeface="AdvTTc5dbea8d"/>
            </a:endParaRPr>
          </a:p>
          <a:p>
            <a:pPr algn="l"/>
            <a:r>
              <a:rPr lang="fr-FR" sz="1800" b="0" i="0" u="none" strike="noStrike" baseline="0" dirty="0">
                <a:latin typeface="AdvTTc5dbea8d"/>
              </a:rPr>
              <a:t> </a:t>
            </a:r>
            <a:r>
              <a:rPr lang="en-US" sz="1800" b="1" i="0" u="none" strike="noStrike" baseline="0" dirty="0">
                <a:latin typeface="AdvTTc5dbea8d"/>
              </a:rPr>
              <a:t>while in those participants who </a:t>
            </a:r>
            <a:r>
              <a:rPr lang="en-US" sz="1800" b="0" i="0" u="none" strike="noStrike" baseline="0" dirty="0">
                <a:latin typeface="AdvTTc5dbea8d"/>
              </a:rPr>
              <a:t>had not had a previous conization, minimally invasive surgery was </a:t>
            </a:r>
            <a:r>
              <a:rPr lang="fr-FR" sz="1800" b="0" i="0" u="none" strike="noStrike" baseline="0" dirty="0" err="1">
                <a:latin typeface="AdvTTc5dbea8d"/>
              </a:rPr>
              <a:t>associatedwith</a:t>
            </a:r>
            <a:r>
              <a:rPr lang="fr-FR" sz="1800" b="0" i="0" u="none" strike="noStrike" baseline="0" dirty="0">
                <a:latin typeface="AdvTTc5dbea8d"/>
              </a:rPr>
              <a:t> </a:t>
            </a:r>
            <a:r>
              <a:rPr lang="fr-FR" sz="1800" b="1" i="0" u="none" strike="noStrike" baseline="0" dirty="0" err="1">
                <a:latin typeface="AdvTTc5dbea8d"/>
              </a:rPr>
              <a:t>higher</a:t>
            </a:r>
            <a:r>
              <a:rPr lang="fr-FR" sz="1800" b="1" i="0" u="none" strike="noStrike" baseline="0" dirty="0">
                <a:latin typeface="AdvTTc5dbea8d"/>
              </a:rPr>
              <a:t> </a:t>
            </a:r>
            <a:r>
              <a:rPr lang="fr-FR" sz="1800" b="1" i="0" u="none" strike="noStrike" baseline="0" dirty="0" err="1">
                <a:latin typeface="AdvTTc5dbea8d"/>
              </a:rPr>
              <a:t>recurrence</a:t>
            </a:r>
            <a:r>
              <a:rPr lang="fr-FR" sz="1800" b="1" i="0" u="none" strike="noStrike" baseline="0" dirty="0">
                <a:latin typeface="AdvTTc5dbea8d"/>
              </a:rPr>
              <a:t> rate</a:t>
            </a:r>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34</a:t>
            </a:fld>
            <a:endParaRPr lang="fr-FR"/>
          </a:p>
        </p:txBody>
      </p:sp>
    </p:spTree>
    <p:extLst>
      <p:ext uri="{BB962C8B-B14F-4D97-AF65-F5344CB8AC3E}">
        <p14:creationId xmlns:p14="http://schemas.microsoft.com/office/powerpoint/2010/main" val="2732284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latin typeface="AdvOTa20b42a7"/>
              </a:rPr>
              <a:t>Scheme of </a:t>
            </a:r>
            <a:r>
              <a:rPr lang="fr-FR" sz="1800" b="0" i="0" u="none" strike="noStrike" baseline="0" dirty="0" err="1">
                <a:latin typeface="AdvOTa20b42a7"/>
              </a:rPr>
              <a:t>reasonable</a:t>
            </a:r>
            <a:r>
              <a:rPr lang="fr-FR" sz="1800" b="0" i="0" u="none" strike="noStrike" baseline="0" dirty="0">
                <a:latin typeface="AdvOTa20b42a7"/>
              </a:rPr>
              <a:t> </a:t>
            </a:r>
            <a:r>
              <a:rPr lang="fr-FR" sz="1800" b="0" i="0" u="none" strike="noStrike" baseline="0" dirty="0" err="1">
                <a:latin typeface="AdvOTa20b42a7"/>
              </a:rPr>
              <a:t>treatment</a:t>
            </a:r>
            <a:r>
              <a:rPr lang="fr-FR" sz="1800" b="0" i="0" u="none" strike="noStrike" baseline="0" dirty="0">
                <a:latin typeface="AdvOTa20b42a7"/>
              </a:rPr>
              <a:t> </a:t>
            </a:r>
            <a:r>
              <a:rPr lang="en-US" sz="1800" b="0" i="0" u="none" strike="noStrike" baseline="0" dirty="0">
                <a:latin typeface="AdvOTa20b42a7"/>
              </a:rPr>
              <a:t>selection options for cervical cancer of each stage in</a:t>
            </a:r>
          </a:p>
          <a:p>
            <a:pPr algn="l"/>
            <a:r>
              <a:rPr lang="en-US" sz="1800" b="0" i="0" u="none" strike="noStrike" baseline="0" dirty="0">
                <a:latin typeface="AdvOTa20b42a7"/>
              </a:rPr>
              <a:t>high, middle, low volume centers.</a:t>
            </a:r>
          </a:p>
          <a:p>
            <a:pPr algn="l"/>
            <a:r>
              <a:rPr lang="en-US" sz="1800" b="0" i="0" u="none" strike="noStrike" baseline="0" dirty="0">
                <a:latin typeface="AdvOTa20b42a7"/>
              </a:rPr>
              <a:t> </a:t>
            </a:r>
            <a:r>
              <a:rPr lang="en-US" sz="1800" b="1" i="0" u="none" strike="noStrike" baseline="0" dirty="0">
                <a:latin typeface="AdvOTa20b42a7"/>
              </a:rPr>
              <a:t>Blue tiles indicate </a:t>
            </a:r>
            <a:r>
              <a:rPr lang="en-US" sz="1800" b="0" i="0" u="none" strike="noStrike" baseline="0" dirty="0">
                <a:latin typeface="AdvOTa20b42a7"/>
              </a:rPr>
              <a:t>simple hysterectomy (SH) or conization (cone),</a:t>
            </a:r>
          </a:p>
          <a:p>
            <a:pPr algn="l"/>
            <a:r>
              <a:rPr lang="en-US" sz="1800" b="0" i="0" u="none" strike="noStrike" baseline="0" dirty="0">
                <a:latin typeface="AdvOTa20b42a7"/>
              </a:rPr>
              <a:t> </a:t>
            </a:r>
            <a:r>
              <a:rPr lang="en-US" sz="1800" b="1" i="0" u="none" strike="noStrike" baseline="0" dirty="0">
                <a:latin typeface="AdvOTa20b42a7"/>
              </a:rPr>
              <a:t>gray tiles indicate robot-assisted or laparoscopic RH </a:t>
            </a:r>
            <a:r>
              <a:rPr lang="fr-FR" sz="1800" b="0" i="0" u="none" strike="noStrike" baseline="0" dirty="0">
                <a:latin typeface="AdvOTa20b42a7"/>
              </a:rPr>
              <a:t>(MIS-RH),</a:t>
            </a:r>
          </a:p>
          <a:p>
            <a:pPr algn="l"/>
            <a:r>
              <a:rPr lang="fr-FR" sz="1800" b="1" i="0" u="none" strike="noStrike" baseline="0" dirty="0">
                <a:latin typeface="AdvOTa20b42a7"/>
              </a:rPr>
              <a:t> orange </a:t>
            </a:r>
            <a:r>
              <a:rPr lang="fr-FR" sz="1800" b="1" i="0" u="none" strike="noStrike" baseline="0" dirty="0" err="1">
                <a:latin typeface="AdvOTa20b42a7"/>
              </a:rPr>
              <a:t>tiles</a:t>
            </a:r>
            <a:r>
              <a:rPr lang="fr-FR" sz="1800" b="1" i="0" u="none" strike="noStrike" baseline="0" dirty="0">
                <a:latin typeface="AdvOTa20b42a7"/>
              </a:rPr>
              <a:t> </a:t>
            </a:r>
            <a:r>
              <a:rPr lang="fr-FR" sz="1800" b="1" i="0" u="none" strike="noStrike" baseline="0" dirty="0" err="1">
                <a:latin typeface="AdvOTa20b42a7"/>
              </a:rPr>
              <a:t>indicate</a:t>
            </a:r>
            <a:r>
              <a:rPr lang="fr-FR" sz="1800" b="1" i="0" u="none" strike="noStrike" baseline="0" dirty="0">
                <a:latin typeface="AdvOTa20b42a7"/>
              </a:rPr>
              <a:t> </a:t>
            </a:r>
            <a:r>
              <a:rPr lang="fr-FR" sz="1800" b="0" i="0" u="none" strike="noStrike" baseline="0" dirty="0">
                <a:latin typeface="AdvOTa20b42a7"/>
              </a:rPr>
              <a:t>abdominal RH </a:t>
            </a:r>
            <a:r>
              <a:rPr lang="en-US" sz="1800" b="0" i="0" u="none" strike="noStrike" baseline="0" dirty="0">
                <a:latin typeface="AdvOTa20b42a7"/>
              </a:rPr>
              <a:t>(ARH), and white tiles indicate CCRT</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36</a:t>
            </a:fld>
            <a:endParaRPr lang="fr-FR"/>
          </a:p>
        </p:txBody>
      </p:sp>
    </p:spTree>
    <p:extLst>
      <p:ext uri="{BB962C8B-B14F-4D97-AF65-F5344CB8AC3E}">
        <p14:creationId xmlns:p14="http://schemas.microsoft.com/office/powerpoint/2010/main" val="149312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10000"/>
          </a:bodyPr>
          <a:lstStyle/>
          <a:p>
            <a:r>
              <a:rPr lang="en-US" sz="1800" b="1" i="0" u="none" strike="noStrike" baseline="0" dirty="0">
                <a:solidFill>
                  <a:srgbClr val="000000"/>
                </a:solidFill>
                <a:latin typeface="Charis SIL"/>
              </a:rPr>
              <a:t>Three large studies are ongoing </a:t>
            </a:r>
            <a:r>
              <a:rPr lang="en-US" sz="1800" b="0" i="0" u="none" strike="noStrike" baseline="0" dirty="0">
                <a:solidFill>
                  <a:srgbClr val="000000"/>
                </a:solidFill>
                <a:latin typeface="Charis SIL"/>
              </a:rPr>
              <a:t>to assess the impact of </a:t>
            </a:r>
            <a:r>
              <a:rPr lang="en-US" sz="1800" b="1" i="0" u="none" strike="noStrike" baseline="0" dirty="0">
                <a:solidFill>
                  <a:srgbClr val="000000"/>
                </a:solidFill>
                <a:latin typeface="Charis SIL"/>
              </a:rPr>
              <a:t>minimally invasive techniques in managing cervical </a:t>
            </a:r>
            <a:r>
              <a:rPr lang="en-US" sz="1800" b="0" i="0" u="none" strike="noStrike" baseline="0" dirty="0">
                <a:solidFill>
                  <a:srgbClr val="000000"/>
                </a:solidFill>
                <a:latin typeface="Charis SIL"/>
              </a:rPr>
              <a:t>cancer </a:t>
            </a:r>
            <a:r>
              <a:rPr lang="en-US" sz="1800" b="0" i="0" u="none" strike="noStrike" baseline="0" dirty="0">
                <a:solidFill>
                  <a:srgbClr val="2196D1"/>
                </a:solidFill>
                <a:latin typeface="Charis SIL"/>
              </a:rPr>
              <a:t>[37]</a:t>
            </a:r>
            <a:r>
              <a:rPr lang="en-US" sz="1800" b="0" i="0" u="none" strike="noStrike" baseline="0" dirty="0">
                <a:solidFill>
                  <a:srgbClr val="000000"/>
                </a:solidFill>
                <a:latin typeface="Charis SIL"/>
              </a:rPr>
              <a:t>. </a:t>
            </a:r>
          </a:p>
          <a:p>
            <a:r>
              <a:rPr lang="en-US" sz="1800" b="1" i="0" u="none" strike="noStrike" baseline="0" dirty="0">
                <a:solidFill>
                  <a:srgbClr val="000000"/>
                </a:solidFill>
                <a:latin typeface="Charis SIL"/>
              </a:rPr>
              <a:t>The Robot-assisted Approach to Cervical Cancer (RACC) trial </a:t>
            </a:r>
            <a:r>
              <a:rPr lang="en-US" sz="1800" b="0" i="0" u="none" strike="noStrike" baseline="0" dirty="0">
                <a:solidFill>
                  <a:srgbClr val="000000"/>
                </a:solidFill>
                <a:latin typeface="Charis SIL"/>
              </a:rPr>
              <a:t>is focusing on the role of robotic-assisted surgery. The RACC study is randomizing patients to robotic-assisted and open surgery. The estimated enrollment is 800 patients. The estimated study completion date is February 2027 </a:t>
            </a:r>
            <a:r>
              <a:rPr lang="en-US" sz="1800" b="0" i="0" u="none" strike="noStrike" baseline="0" dirty="0">
                <a:solidFill>
                  <a:srgbClr val="2196D1"/>
                </a:solidFill>
                <a:latin typeface="Charis SIL"/>
              </a:rPr>
              <a:t>[</a:t>
            </a:r>
          </a:p>
          <a:p>
            <a:r>
              <a:rPr lang="en-US" sz="1800" b="1" i="0" u="none" strike="noStrike" baseline="0" dirty="0">
                <a:solidFill>
                  <a:srgbClr val="000000"/>
                </a:solidFill>
                <a:latin typeface="Charis SIL"/>
              </a:rPr>
              <a:t>The RWS-01 trial is a </a:t>
            </a:r>
            <a:r>
              <a:rPr lang="en-US" sz="1800" b="0" i="0" u="none" strike="noStrike" baseline="0" dirty="0">
                <a:solidFill>
                  <a:srgbClr val="000000"/>
                </a:solidFill>
                <a:latin typeface="Charis SIL"/>
              </a:rPr>
              <a:t>multicenter, prospective, non-randomized study aiming to enroll 2000 participants having minimally invasive and open abdominal radical hysterectomy in China. The estimated study completion date is May 2024. </a:t>
            </a:r>
          </a:p>
          <a:p>
            <a:r>
              <a:rPr lang="en-US" sz="1800" b="1" i="0" u="none" strike="noStrike" baseline="0" dirty="0">
                <a:solidFill>
                  <a:srgbClr val="000000"/>
                </a:solidFill>
                <a:latin typeface="Charis SIL"/>
              </a:rPr>
              <a:t>The Minimally Invasive Therapy Versus Open Radical Hysterectomy (MITOR</a:t>
            </a:r>
            <a:r>
              <a:rPr lang="en-US" sz="1800" b="0" i="0" u="none" strike="noStrike" baseline="0" dirty="0">
                <a:solidFill>
                  <a:srgbClr val="000000"/>
                </a:solidFill>
                <a:latin typeface="Charis SIL"/>
              </a:rPr>
              <a:t>) for the management of early-stage cervical cancer aims to compare laparoscopic and open radical hysterectomy. The MITOR study is a prospective, randomized controlled trial. The estimated enrollment is 820 participants. The estimated study completion date is July 2033 </a:t>
            </a:r>
            <a:r>
              <a:rPr lang="en-US" sz="1800" b="0" i="0" u="none" strike="noStrike" baseline="0" dirty="0">
                <a:solidFill>
                  <a:srgbClr val="2196D1"/>
                </a:solidFill>
                <a:latin typeface="Charis SIL"/>
              </a:rPr>
              <a:t>[</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37</a:t>
            </a:fld>
            <a:endParaRPr lang="fr-FR"/>
          </a:p>
        </p:txBody>
      </p:sp>
    </p:spTree>
    <p:extLst>
      <p:ext uri="{BB962C8B-B14F-4D97-AF65-F5344CB8AC3E}">
        <p14:creationId xmlns:p14="http://schemas.microsoft.com/office/powerpoint/2010/main" val="394169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world was at peace with minimally invasive radical hysterectomy for early cervical cancer until the Laparoscopic Approach to Cervical Cancer (LACC) trial </a:t>
            </a:r>
          </a:p>
          <a:p>
            <a:endParaRPr lang="en-US" dirty="0"/>
          </a:p>
          <a:p>
            <a:r>
              <a:rPr lang="en-US" dirty="0"/>
              <a:t>However, major concerns were raised regarding the final results of the LACC </a:t>
            </a:r>
            <a:r>
              <a:rPr lang="en-US" dirty="0" err="1"/>
              <a:t>tria</a:t>
            </a:r>
            <a:endParaRPr lang="en-US" dirty="0"/>
          </a:p>
          <a:p>
            <a:r>
              <a:rPr lang="en-US" dirty="0"/>
              <a:t>Some of the concerns included the lack of a </a:t>
            </a:r>
            <a:r>
              <a:rPr lang="en-US" b="1" dirty="0"/>
              <a:t>central pathology review</a:t>
            </a:r>
            <a:r>
              <a:rPr lang="en-US" dirty="0"/>
              <a:t>, </a:t>
            </a:r>
            <a:r>
              <a:rPr lang="en-US" b="1" dirty="0"/>
              <a:t>missing data for almost 30% </a:t>
            </a:r>
            <a:r>
              <a:rPr lang="en-US" dirty="0"/>
              <a:t>of the patients, short median follow-up time (2.5 years), inclusion of patients by physical examination only without any advanced imaging methods, and inherent heterogeneity of expertise among surgeons participating in the study</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4</a:t>
            </a:fld>
            <a:endParaRPr lang="fr-FR"/>
          </a:p>
        </p:txBody>
      </p:sp>
    </p:spTree>
    <p:extLst>
      <p:ext uri="{BB962C8B-B14F-4D97-AF65-F5344CB8AC3E}">
        <p14:creationId xmlns:p14="http://schemas.microsoft.com/office/powerpoint/2010/main" val="2445591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In the present trial, the Laparoscopic Approach to Cervical Cancer (LACC) Trial, </a:t>
            </a:r>
            <a:r>
              <a:rPr lang="en-US" b="1" dirty="0"/>
              <a:t>tested this hypothesis by prospectively assigning patients to minimally </a:t>
            </a:r>
            <a:r>
              <a:rPr lang="en-US" dirty="0"/>
              <a:t>invasive (conventional laparoscopic or robotic) or </a:t>
            </a:r>
            <a:r>
              <a:rPr lang="en-US" b="1" dirty="0"/>
              <a:t>open abdominal radical hysterectomy </a:t>
            </a:r>
            <a:r>
              <a:rPr lang="en-US" dirty="0"/>
              <a:t>and comparing the </a:t>
            </a:r>
            <a:r>
              <a:rPr lang="en-US" b="1" dirty="0" err="1"/>
              <a:t>diseasefree</a:t>
            </a:r>
            <a:r>
              <a:rPr lang="en-US" b="1" dirty="0"/>
              <a:t> survival ra</a:t>
            </a:r>
            <a:r>
              <a:rPr lang="en-US" dirty="0"/>
              <a:t>te, </a:t>
            </a:r>
            <a:r>
              <a:rPr lang="en-US" b="1" dirty="0"/>
              <a:t>the rate of recurrence, and the overall </a:t>
            </a:r>
            <a:r>
              <a:rPr lang="en-US" dirty="0"/>
              <a:t>survival rate </a:t>
            </a:r>
            <a:r>
              <a:rPr lang="en-US" b="1" dirty="0"/>
              <a:t>between the two groups.</a:t>
            </a:r>
          </a:p>
          <a:p>
            <a:pPr algn="l"/>
            <a:r>
              <a:rPr lang="fr-FR" sz="1800" b="0" i="0" u="none" strike="noStrike" baseline="0" dirty="0">
                <a:latin typeface="OTNEJMQuadraat"/>
              </a:rPr>
              <a:t>A total </a:t>
            </a:r>
            <a:r>
              <a:rPr lang="en-US" sz="1800" b="0" i="0" u="none" strike="noStrike" baseline="0" dirty="0">
                <a:latin typeface="OTNEJMQuadraat"/>
              </a:rPr>
              <a:t>of </a:t>
            </a:r>
            <a:r>
              <a:rPr lang="en-US" sz="1800" b="1" i="0" u="none" strike="noStrike" baseline="0" dirty="0">
                <a:latin typeface="OTNEJMQuadraat"/>
              </a:rPr>
              <a:t>631 patients were enrolled; </a:t>
            </a:r>
            <a:r>
              <a:rPr lang="en-US" sz="1800" b="0" i="0" u="none" strike="noStrike" baseline="0" dirty="0">
                <a:latin typeface="OTNEJMQuadraat"/>
              </a:rPr>
              <a:t>319 patients were randomly assigned to minimally invasive surgery and 312 to open surgery.</a:t>
            </a:r>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5</a:t>
            </a:fld>
            <a:endParaRPr lang="fr-FR"/>
          </a:p>
        </p:txBody>
      </p:sp>
    </p:spTree>
    <p:extLst>
      <p:ext uri="{BB962C8B-B14F-4D97-AF65-F5344CB8AC3E}">
        <p14:creationId xmlns:p14="http://schemas.microsoft.com/office/powerpoint/2010/main" val="196607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1/ The </a:t>
            </a:r>
            <a:r>
              <a:rPr lang="en-US" b="1" dirty="0"/>
              <a:t>DFS at 4.5 years </a:t>
            </a:r>
            <a:r>
              <a:rPr lang="en-US" dirty="0"/>
              <a:t>in </a:t>
            </a:r>
            <a:r>
              <a:rPr lang="en-US" b="1" dirty="0"/>
              <a:t>the intention-to-treat population was 86% in the MIS group compared with 96.5% in the open surgery </a:t>
            </a:r>
            <a:r>
              <a:rPr lang="en-US" dirty="0"/>
              <a:t>group (difference: - 10.6% points; 95% confidence interval [CI], - 16.4 to - 4.7; P = 0.87 for noninferiority)</a:t>
            </a:r>
          </a:p>
          <a:p>
            <a:endParaRPr lang="en-US" dirty="0"/>
          </a:p>
          <a:p>
            <a:r>
              <a:rPr lang="en-US" dirty="0"/>
              <a:t>The rate of </a:t>
            </a:r>
            <a:r>
              <a:rPr lang="en-US" b="1" dirty="0"/>
              <a:t>overall survival at 4.5 years was 90.6% versus 96.2% for the </a:t>
            </a:r>
            <a:r>
              <a:rPr lang="en-US" dirty="0"/>
              <a:t>minimally invasive and open surgery groups, respectively (HR for death of any cause 5 2.71 [95% CI, 1.32 to 5.59]; P 5 .007). A</a:t>
            </a:r>
          </a:p>
          <a:p>
            <a:pPr algn="l"/>
            <a:r>
              <a:rPr lang="en-US" sz="1800" b="1" i="0" u="none" strike="noStrike" baseline="0" dirty="0">
                <a:latin typeface="OTNEJMQuadraat"/>
              </a:rPr>
              <a:t>invasive surgery </a:t>
            </a:r>
            <a:r>
              <a:rPr lang="en-US" sz="1800" b="0" i="0" u="none" strike="noStrike" baseline="0" dirty="0">
                <a:latin typeface="OTNEJMQuadraat"/>
              </a:rPr>
              <a:t>was also associated </a:t>
            </a:r>
            <a:r>
              <a:rPr lang="en-US" sz="1800" b="1" i="0" u="none" strike="noStrike" baseline="0" dirty="0" err="1">
                <a:latin typeface="OTNEJMQuadraat"/>
              </a:rPr>
              <a:t>witha</a:t>
            </a:r>
            <a:r>
              <a:rPr lang="en-US" sz="1800" b="1" i="0" u="none" strike="noStrike" baseline="0" dirty="0">
                <a:latin typeface="OTNEJMQuadraat"/>
              </a:rPr>
              <a:t> lower rate of overall survival than open surgery</a:t>
            </a:r>
            <a:r>
              <a:rPr lang="en-US" sz="1800" b="0" i="0" u="none" strike="noStrike" baseline="0" dirty="0">
                <a:latin typeface="OTNEJMQuadraat"/>
              </a:rPr>
              <a:t>(3-year rate, 93.8% vs. 99.0%; hazard ratio </a:t>
            </a:r>
            <a:r>
              <a:rPr lang="en-US" sz="1800" b="0" i="0" u="none" strike="noStrike" baseline="0" dirty="0" err="1">
                <a:latin typeface="OTNEJMQuadraat"/>
              </a:rPr>
              <a:t>fordeath</a:t>
            </a:r>
            <a:r>
              <a:rPr lang="en-US" sz="1800" b="0" i="0" u="none" strike="noStrike" baseline="0" dirty="0">
                <a:latin typeface="OTNEJMQuadraat"/>
              </a:rPr>
              <a:t> from any cause</a:t>
            </a:r>
            <a:r>
              <a:rPr lang="en-US" sz="1800" b="1" i="0" u="none" strike="noStrike" baseline="0" dirty="0">
                <a:latin typeface="OTNEJMQuadraat"/>
              </a:rPr>
              <a:t>, 6.00</a:t>
            </a:r>
            <a:r>
              <a:rPr lang="en-US" sz="1800" b="0" i="0" u="none" strike="noStrike" baseline="0" dirty="0">
                <a:latin typeface="OTNEJMQuadraat"/>
              </a:rPr>
              <a:t>; 95% CI, 1.77 to20.30)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Death occurred in </a:t>
            </a:r>
            <a:r>
              <a:rPr lang="en-US" b="1" dirty="0"/>
              <a:t>19 of 319 </a:t>
            </a:r>
            <a:r>
              <a:rPr lang="en-US" dirty="0"/>
              <a:t>patients in the minimally invasive surgery group and 3 of 312 patients in the open-surgery group</a:t>
            </a:r>
          </a:p>
          <a:p>
            <a:r>
              <a:rPr lang="en-US" dirty="0"/>
              <a:t>.3/ </a:t>
            </a:r>
            <a:r>
              <a:rPr lang="en-US" b="1" dirty="0"/>
              <a:t>Inferior DFS      </a:t>
            </a:r>
            <a:r>
              <a:rPr lang="en-US" dirty="0"/>
              <a:t>in </a:t>
            </a:r>
            <a:r>
              <a:rPr lang="en-US" b="1" dirty="0"/>
              <a:t>both subgroups     </a:t>
            </a:r>
            <a:r>
              <a:rPr lang="en-US" dirty="0"/>
              <a:t>of the </a:t>
            </a:r>
            <a:r>
              <a:rPr lang="en-US" b="1" dirty="0"/>
              <a:t>MIS surgery arm that had robot-assisted (n = 45) or laparoscopic (n = 244) radical hysterectomy</a:t>
            </a:r>
          </a:p>
          <a:p>
            <a:endParaRPr lang="fr-TN" b="1"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6</a:t>
            </a:fld>
            <a:endParaRPr lang="fr-FR"/>
          </a:p>
        </p:txBody>
      </p:sp>
    </p:spTree>
    <p:extLst>
      <p:ext uri="{BB962C8B-B14F-4D97-AF65-F5344CB8AC3E}">
        <p14:creationId xmlns:p14="http://schemas.microsoft.com/office/powerpoint/2010/main" val="183371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CAC32-6652-3A80-F34E-DC0F051FEB7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55750BE-033A-0869-515B-45B176E0947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B7FEDEE-6492-EF80-D4EA-F573E1EAA1E1}"/>
              </a:ext>
            </a:extLst>
          </p:cNvPr>
          <p:cNvSpPr>
            <a:spLocks noGrp="1"/>
          </p:cNvSpPr>
          <p:nvPr>
            <p:ph type="body" idx="1"/>
          </p:nvPr>
        </p:nvSpPr>
        <p:spPr/>
        <p:txBody>
          <a:bodyPr>
            <a:normAutofit fontScale="92500" lnSpcReduction="10000"/>
          </a:bodyPr>
          <a:lstStyle/>
          <a:p>
            <a:pPr algn="l"/>
            <a:r>
              <a:rPr lang="en-US" sz="1800" b="0" i="0" u="none" strike="noStrike" baseline="0" dirty="0">
                <a:latin typeface="OTNEJMQuadraat"/>
              </a:rPr>
              <a:t>(Fig. 2A), </a:t>
            </a:r>
            <a:r>
              <a:rPr lang="en-US" sz="1800" b="1" i="0" u="none" strike="noStrike" baseline="0" dirty="0">
                <a:latin typeface="OTNEJMQuadraat"/>
              </a:rPr>
              <a:t>a higher rate of death from cervical cancer </a:t>
            </a:r>
            <a:r>
              <a:rPr lang="en-US" sz="1800" b="0" i="0" u="none" strike="noStrike" baseline="0" dirty="0">
                <a:latin typeface="OTNEJMQuadraat"/>
              </a:rPr>
              <a:t>(3-year rate, 4.4% vs. 0.6%; hazard</a:t>
            </a:r>
          </a:p>
          <a:p>
            <a:pPr algn="l"/>
            <a:r>
              <a:rPr lang="en-US" sz="1800" b="0" i="0" u="none" strike="noStrike" baseline="0" dirty="0">
                <a:latin typeface="OTNEJMQuadraat"/>
              </a:rPr>
              <a:t>ratio, 6.56; 95% CI, 1.48 to 29.00) (Fig. 2B),</a:t>
            </a:r>
          </a:p>
          <a:p>
            <a:pPr algn="l"/>
            <a:r>
              <a:rPr lang="en-US" sz="1800" b="1" i="0" u="none" strike="noStrike" baseline="0" dirty="0">
                <a:latin typeface="OTNEJMQuadraat"/>
              </a:rPr>
              <a:t>Most recurrences occurred in the</a:t>
            </a:r>
          </a:p>
          <a:p>
            <a:pPr algn="l"/>
            <a:r>
              <a:rPr lang="en-US" sz="1800" b="1" i="0" u="none" strike="noStrike" baseline="0" dirty="0">
                <a:latin typeface="OTNEJMQuadraat"/>
              </a:rPr>
              <a:t>vaginal vault or pelvis </a:t>
            </a:r>
            <a:r>
              <a:rPr lang="en-US" sz="1800" b="0" i="0" u="none" strike="noStrike" baseline="0" dirty="0">
                <a:latin typeface="OTNEJMQuadraat"/>
              </a:rPr>
              <a:t>(</a:t>
            </a:r>
            <a:r>
              <a:rPr lang="en-US" sz="1800" b="1" i="0" u="none" strike="noStrike" baseline="0" dirty="0">
                <a:latin typeface="OTNEJMQuadraat"/>
              </a:rPr>
              <a:t>41%</a:t>
            </a:r>
            <a:r>
              <a:rPr lang="en-US" sz="1800" b="0" i="0" u="none" strike="noStrike" baseline="0" dirty="0">
                <a:latin typeface="OTNEJMQuadraat"/>
              </a:rPr>
              <a:t> of the recurrences in the minimally invasive surgery group and </a:t>
            </a:r>
            <a:r>
              <a:rPr lang="en-US" sz="1800" b="1" i="0" u="none" strike="noStrike" baseline="0" dirty="0">
                <a:latin typeface="OTNEJMQuadraat"/>
              </a:rPr>
              <a:t>43%</a:t>
            </a:r>
          </a:p>
          <a:p>
            <a:pPr algn="l"/>
            <a:r>
              <a:rPr lang="en-US" sz="1800" b="0" i="0" u="none" strike="noStrike" baseline="0" dirty="0">
                <a:latin typeface="OTNEJMQuadraat"/>
              </a:rPr>
              <a:t>of those in the open-surgery group).</a:t>
            </a:r>
          </a:p>
          <a:p>
            <a:pPr algn="l"/>
            <a:r>
              <a:rPr lang="en-US" sz="1800" b="1" i="0" u="none" strike="noStrike" baseline="0" dirty="0" err="1">
                <a:latin typeface="OTNEJMQuadraat"/>
              </a:rPr>
              <a:t>anda</a:t>
            </a:r>
            <a:r>
              <a:rPr lang="en-US" sz="1800" b="1" i="0" u="none" strike="noStrike" baseline="0" dirty="0">
                <a:latin typeface="OTNEJMQuadraat"/>
              </a:rPr>
              <a:t> higher rate of locoregional recurrence (3-year </a:t>
            </a:r>
            <a:r>
              <a:rPr lang="en-US" sz="1800" b="0" i="0" u="none" strike="noStrike" baseline="0" dirty="0">
                <a:latin typeface="OTNEJMQuadraat"/>
              </a:rPr>
              <a:t>rate of locoregional recurrence–free survival,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Death occurred in </a:t>
            </a:r>
            <a:r>
              <a:rPr lang="en-US" b="1" dirty="0"/>
              <a:t>19 of 319 </a:t>
            </a:r>
            <a:r>
              <a:rPr lang="en-US" dirty="0"/>
              <a:t>patients in the minimally invasive surgery group and </a:t>
            </a:r>
            <a:r>
              <a:rPr lang="en-US" b="1" dirty="0"/>
              <a:t>3 of 312 </a:t>
            </a:r>
            <a:r>
              <a:rPr lang="en-US" dirty="0"/>
              <a:t>patients in the open-surgery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total of 48 participants developed a recurrence (37 in the minimally invasive group and 11 in the open surgery group). Rate of locoregional recurrence at 4.5 years was </a:t>
            </a:r>
            <a:r>
              <a:rPr lang="en-US" b="1" dirty="0"/>
              <a:t>4.9% versus 1.8% in the minimally invasive versus open surgery group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 of recurrence as carcinomatosis for open surgery was </a:t>
            </a:r>
            <a:r>
              <a:rPr lang="en-US" b="1" dirty="0"/>
              <a:t>9% </a:t>
            </a:r>
            <a:r>
              <a:rPr lang="en-US" dirty="0"/>
              <a:t>(1/11) and for minimally invasive was </a:t>
            </a:r>
            <a:r>
              <a:rPr lang="en-US" b="1" dirty="0"/>
              <a:t>23</a:t>
            </a:r>
            <a:r>
              <a:rPr lang="en-US" dirty="0"/>
              <a:t>% (8/35).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dirty="0"/>
              <a:t>. </a:t>
            </a:r>
            <a:r>
              <a:rPr lang="en-US" b="1" dirty="0"/>
              <a:t>4/ The inferior survival outcomes        associated with MIS persisted after adjustment for age, body mass index (BMI), stage of disease, </a:t>
            </a:r>
            <a:r>
              <a:rPr lang="en-US" b="1" dirty="0" err="1"/>
              <a:t>lymphovascular</a:t>
            </a:r>
            <a:r>
              <a:rPr lang="en-US" b="1" dirty="0"/>
              <a:t> invasion, lymph node involvement, and performance status score</a:t>
            </a:r>
            <a:endParaRPr lang="fr-TN" b="1" dirty="0"/>
          </a:p>
        </p:txBody>
      </p:sp>
      <p:sp>
        <p:nvSpPr>
          <p:cNvPr id="4" name="Espace réservé du numéro de diapositive 3">
            <a:extLst>
              <a:ext uri="{FF2B5EF4-FFF2-40B4-BE49-F238E27FC236}">
                <a16:creationId xmlns:a16="http://schemas.microsoft.com/office/drawing/2014/main" id="{F40BCA56-59C3-33F9-8B73-7F227CCDF140}"/>
              </a:ext>
            </a:extLst>
          </p:cNvPr>
          <p:cNvSpPr>
            <a:spLocks noGrp="1"/>
          </p:cNvSpPr>
          <p:nvPr>
            <p:ph type="sldNum" sz="quarter" idx="5"/>
          </p:nvPr>
        </p:nvSpPr>
        <p:spPr/>
        <p:txBody>
          <a:bodyPr/>
          <a:lstStyle/>
          <a:p>
            <a:fld id="{CE0AEC34-3849-46D3-BB3E-B2069E61C1BF}" type="slidenum">
              <a:rPr lang="fr-FR" smtClean="0"/>
              <a:pPr/>
              <a:t>7</a:t>
            </a:fld>
            <a:endParaRPr lang="fr-FR"/>
          </a:p>
        </p:txBody>
      </p:sp>
    </p:spTree>
    <p:extLst>
      <p:ext uri="{BB962C8B-B14F-4D97-AF65-F5344CB8AC3E}">
        <p14:creationId xmlns:p14="http://schemas.microsoft.com/office/powerpoint/2010/main" val="4144630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 Rate of overall survival at 4.5 years </a:t>
            </a:r>
            <a:r>
              <a:rPr lang="en-US" b="1" dirty="0"/>
              <a:t>was 90.6% versus 96.2% for the </a:t>
            </a:r>
            <a:r>
              <a:rPr lang="en-US" dirty="0"/>
              <a:t>minimally invasive and open surgery groups, respectively (HR for death of any cause 5 2.71 [95% CI, 1.32 to 5.59]; P 5 .007</a:t>
            </a:r>
          </a:p>
          <a:p>
            <a:endParaRPr lang="en-US" dirty="0"/>
          </a:p>
          <a:p>
            <a:pPr algn="l"/>
            <a:r>
              <a:rPr lang="fr-FR" sz="1200" b="1" i="0" u="none" strike="noStrike" baseline="0" dirty="0">
                <a:latin typeface="OTNEJMQuadraat"/>
              </a:rPr>
              <a:t>A </a:t>
            </a:r>
            <a:r>
              <a:rPr lang="fr-FR" sz="1200" b="1" i="0" u="none" strike="noStrike" baseline="0" dirty="0" err="1">
                <a:latin typeface="OTNEJMQuadraat"/>
              </a:rPr>
              <a:t>higher</a:t>
            </a:r>
            <a:r>
              <a:rPr lang="fr-FR" sz="1200" b="1" i="0" u="none" strike="noStrike" baseline="0" dirty="0">
                <a:latin typeface="OTNEJMQuadraat"/>
              </a:rPr>
              <a:t> </a:t>
            </a:r>
            <a:r>
              <a:rPr lang="en-US" sz="1200" b="1" i="0" u="none" strike="noStrike" baseline="0" dirty="0">
                <a:latin typeface="OTNEJMQuadraat"/>
              </a:rPr>
              <a:t>proportion       </a:t>
            </a:r>
            <a:r>
              <a:rPr lang="en-US" sz="1200" b="0" i="0" u="none" strike="noStrike" baseline="0" dirty="0">
                <a:latin typeface="OTNEJMQuadraat"/>
              </a:rPr>
              <a:t>of </a:t>
            </a:r>
            <a:r>
              <a:rPr lang="en-US" sz="1200" b="1" i="0" u="none" strike="noStrike" baseline="0" dirty="0">
                <a:latin typeface="OTNEJMQuadraat"/>
              </a:rPr>
              <a:t>vault  (</a:t>
            </a:r>
            <a:r>
              <a:rPr lang="en-US" sz="1200" b="1" i="0" u="none" strike="noStrike" baseline="0" dirty="0" err="1">
                <a:latin typeface="OTNEJMQuadraat"/>
              </a:rPr>
              <a:t>vot</a:t>
            </a:r>
            <a:r>
              <a:rPr lang="en-US" sz="1200" b="1" i="0" u="none" strike="noStrike" baseline="0" dirty="0">
                <a:latin typeface="OTNEJMQuadraat"/>
              </a:rPr>
              <a:t>) vagina  recurrences occurred </a:t>
            </a:r>
            <a:r>
              <a:rPr lang="en-US" sz="1200" b="0" i="0" u="none" strike="noStrike" baseline="0" dirty="0">
                <a:latin typeface="OTNEJMQuadraat"/>
              </a:rPr>
              <a:t>in the </a:t>
            </a:r>
            <a:r>
              <a:rPr lang="en-US" sz="1200" b="1" i="0" u="none" strike="noStrike" baseline="0" dirty="0">
                <a:latin typeface="OTNEJMQuadraat"/>
              </a:rPr>
              <a:t>open-surgery group (43%, </a:t>
            </a:r>
            <a:r>
              <a:rPr lang="en-US" sz="1200" b="0" i="0" u="none" strike="noStrike" baseline="0" dirty="0">
                <a:latin typeface="OTNEJMQuadraat"/>
              </a:rPr>
              <a:t>as compared with 15% in the minimally invasive surgery group),</a:t>
            </a:r>
          </a:p>
          <a:p>
            <a:pPr algn="l"/>
            <a:endParaRPr lang="en-US" sz="1200" b="0" i="0" u="none" strike="noStrike" baseline="0" dirty="0">
              <a:latin typeface="OTNEJMQuadraat"/>
            </a:endParaRPr>
          </a:p>
          <a:p>
            <a:pPr algn="l"/>
            <a:r>
              <a:rPr lang="en-US" sz="1200" b="0" i="0" u="none" strike="noStrike" baseline="0" dirty="0">
                <a:latin typeface="OTNEJMQuadraat"/>
              </a:rPr>
              <a:t> and </a:t>
            </a:r>
            <a:r>
              <a:rPr lang="en-US" sz="1200" b="1" i="0" u="none" strike="noStrike" baseline="0" dirty="0">
                <a:latin typeface="OTNEJMQuadraat"/>
              </a:rPr>
              <a:t>all non–vaginal vault pelvic recurrences </a:t>
            </a:r>
            <a:r>
              <a:rPr lang="en-US" sz="1200" b="0" i="0" u="none" strike="noStrike" baseline="0" dirty="0">
                <a:latin typeface="OTNEJMQuadraat"/>
              </a:rPr>
              <a:t>occurred in the </a:t>
            </a:r>
            <a:r>
              <a:rPr lang="en-US" sz="1200" b="1" i="0" u="none" strike="noStrike" baseline="0" dirty="0">
                <a:latin typeface="OTNEJMQuadraat"/>
              </a:rPr>
              <a:t>minimally invasive surgery group +++++++++++++++++++++++++</a:t>
            </a:r>
          </a:p>
          <a:p>
            <a:endParaRPr lang="fr-TN" dirty="0"/>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8</a:t>
            </a:fld>
            <a:endParaRPr lang="fr-FR"/>
          </a:p>
        </p:txBody>
      </p:sp>
    </p:spTree>
    <p:extLst>
      <p:ext uri="{BB962C8B-B14F-4D97-AF65-F5344CB8AC3E}">
        <p14:creationId xmlns:p14="http://schemas.microsoft.com/office/powerpoint/2010/main" val="409900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dirty="0"/>
              <a:t>The controversy grew when the New England Journal of Medicine published the LACC trial in the same issue </a:t>
            </a:r>
            <a:r>
              <a:rPr lang="en-US" dirty="0"/>
              <a:t>with the </a:t>
            </a:r>
            <a:r>
              <a:rPr lang="en-US" b="1" dirty="0"/>
              <a:t>observational retrospective study of Melamed </a:t>
            </a:r>
            <a:r>
              <a:rPr lang="en-US" dirty="0"/>
              <a:t>et al.39 </a:t>
            </a:r>
            <a:r>
              <a:rPr lang="en-US" b="1" dirty="0"/>
              <a:t>using national databases</a:t>
            </a:r>
            <a:r>
              <a:rPr lang="en-US" dirty="0"/>
              <a:t>, demonstrating a higher </a:t>
            </a:r>
            <a:r>
              <a:rPr lang="en-US" b="1" dirty="0"/>
              <a:t>mortality rate among </a:t>
            </a:r>
            <a:r>
              <a:rPr lang="en-US" dirty="0"/>
              <a:t>women undergoing MIS compared with open radical hysterectomy (9.1% vs 5.3% mortality risk in 4 years; HR, 1.65; 95% CI, 1.22–2.22) </a:t>
            </a:r>
            <a:r>
              <a:rPr lang="en-US" b="1" dirty="0"/>
              <a:t>in the United States</a:t>
            </a:r>
          </a:p>
          <a:p>
            <a:endParaRPr lang="en-US" b="1" dirty="0"/>
          </a:p>
          <a:p>
            <a:r>
              <a:rPr lang="en-US" b="1" dirty="0"/>
              <a:t>2,461 patients who received radical hysterectomy </a:t>
            </a:r>
            <a:r>
              <a:rPr lang="en-US" dirty="0"/>
              <a:t>for stage </a:t>
            </a:r>
            <a:r>
              <a:rPr lang="en-US" b="1" dirty="0"/>
              <a:t>IA2 or IB1 </a:t>
            </a:r>
            <a:r>
              <a:rPr lang="en-US" dirty="0"/>
              <a:t>cervical cancer from 2010 to 2013 </a:t>
            </a:r>
            <a:r>
              <a:rPr lang="en-US" b="1" dirty="0"/>
              <a:t>based</a:t>
            </a:r>
            <a:r>
              <a:rPr lang="en-US" dirty="0"/>
              <a:t> on the Surveillance, Epidemiology, and End Results (SEER) </a:t>
            </a:r>
            <a:r>
              <a:rPr lang="en-US" b="1" dirty="0"/>
              <a:t>program database</a:t>
            </a:r>
          </a:p>
        </p:txBody>
      </p:sp>
      <p:sp>
        <p:nvSpPr>
          <p:cNvPr id="4" name="Espace réservé du numéro de diapositive 3"/>
          <p:cNvSpPr>
            <a:spLocks noGrp="1"/>
          </p:cNvSpPr>
          <p:nvPr>
            <p:ph type="sldNum" sz="quarter" idx="5"/>
          </p:nvPr>
        </p:nvSpPr>
        <p:spPr/>
        <p:txBody>
          <a:bodyPr/>
          <a:lstStyle/>
          <a:p>
            <a:fld id="{CE0AEC34-3849-46D3-BB3E-B2069E61C1BF}" type="slidenum">
              <a:rPr lang="fr-FR" smtClean="0"/>
              <a:pPr/>
              <a:t>9</a:t>
            </a:fld>
            <a:endParaRPr lang="fr-FR"/>
          </a:p>
        </p:txBody>
      </p:sp>
    </p:spTree>
    <p:extLst>
      <p:ext uri="{BB962C8B-B14F-4D97-AF65-F5344CB8AC3E}">
        <p14:creationId xmlns:p14="http://schemas.microsoft.com/office/powerpoint/2010/main" val="317733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a:t>Cliquez pour modifier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CDC8FBD-2C84-4E66-830E-56608EE0D65E}" type="datetimeFigureOut">
              <a:rPr lang="fr-FR" smtClean="0"/>
              <a:pPr/>
              <a:t>28/11/2024</a:t>
            </a:fld>
            <a:endParaRPr lang="fr-FR"/>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FR"/>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61F004B3-F8B0-439A-BC86-06CE366BAFC7}"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4CDC8FBD-2C84-4E66-830E-56608EE0D65E}" type="datetimeFigureOut">
              <a:rPr lang="fr-FR" smtClean="0"/>
              <a:pPr/>
              <a:t>28/11/2024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1F004B3-F8B0-439A-BC86-06CE366BAFC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4CDC8FBD-2C84-4E66-830E-56608EE0D65E}" type="datetimeFigureOut">
              <a:rPr lang="fr-FR" smtClean="0"/>
              <a:pPr/>
              <a:t>28/11/2024</a:t>
            </a:fld>
            <a:endParaRPr lang="fr-FR"/>
          </a:p>
        </p:txBody>
      </p:sp>
      <p:sp>
        <p:nvSpPr>
          <p:cNvPr id="5" name="Espace réservé du pied de page 4"/>
          <p:cNvSpPr>
            <a:spLocks noGrp="1"/>
          </p:cNvSpPr>
          <p:nvPr>
            <p:ph type="ftr" sz="quarter" idx="11"/>
          </p:nvPr>
        </p:nvSpPr>
        <p:spPr>
          <a:xfrm>
            <a:off x="457201" y="6248207"/>
            <a:ext cx="5573483" cy="365125"/>
          </a:xfrm>
        </p:spPr>
        <p:txBody>
          <a:bodyPr/>
          <a:lstStyle/>
          <a:p>
            <a:endParaRPr lang="fr-F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61F004B3-F8B0-439A-BC86-06CE366BAFC7}"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a:t>Cliquez pour modifier le style du titre</a:t>
            </a:r>
            <a:endParaRPr kumimoji="0" lang="en-US"/>
          </a:p>
        </p:txBody>
      </p:sp>
      <p:sp>
        <p:nvSpPr>
          <p:cNvPr id="4" name="Espace réservé de la date 3"/>
          <p:cNvSpPr>
            <a:spLocks noGrp="1"/>
          </p:cNvSpPr>
          <p:nvPr>
            <p:ph type="dt" sz="half" idx="10"/>
          </p:nvPr>
        </p:nvSpPr>
        <p:spPr/>
        <p:txBody>
          <a:bodyPr/>
          <a:lstStyle/>
          <a:p>
            <a:fld id="{4CDC8FBD-2C84-4E66-830E-56608EE0D65E}" type="datetimeFigureOut">
              <a:rPr lang="fr-FR" smtClean="0"/>
              <a:pPr/>
              <a:t>28/11/2024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61F004B3-F8B0-439A-BC86-06CE366BAFC7}" type="slidenum">
              <a:rPr lang="fr-FR" smtClean="0"/>
              <a:pPr/>
              <a:t>‹N°›</a:t>
            </a:fld>
            <a:endParaRPr lang="fr-FR"/>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Cliquez pour modifier le style du titre</a:t>
            </a:r>
            <a:endParaRPr kumimoji="0" lang="en-US"/>
          </a:p>
        </p:txBody>
      </p:sp>
      <p:sp>
        <p:nvSpPr>
          <p:cNvPr id="12" name="Espace réservé de la date 11"/>
          <p:cNvSpPr>
            <a:spLocks noGrp="1"/>
          </p:cNvSpPr>
          <p:nvPr>
            <p:ph type="dt" sz="half" idx="10"/>
          </p:nvPr>
        </p:nvSpPr>
        <p:spPr/>
        <p:txBody>
          <a:bodyPr/>
          <a:lstStyle/>
          <a:p>
            <a:fld id="{4CDC8FBD-2C84-4E66-830E-56608EE0D65E}" type="datetimeFigureOut">
              <a:rPr lang="fr-FR" smtClean="0"/>
              <a:pPr/>
              <a:t>28/11/2024</a:t>
            </a:fld>
            <a:endParaRPr lang="fr-FR"/>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1F004B3-F8B0-439A-BC86-06CE366BAFC7}" type="slidenum">
              <a:rPr lang="fr-FR" smtClean="0"/>
              <a:pPr/>
              <a:t>‹N°›</a:t>
            </a:fld>
            <a:endParaRPr lang="fr-FR"/>
          </a:p>
        </p:txBody>
      </p:sp>
      <p:sp>
        <p:nvSpPr>
          <p:cNvPr id="14" name="Espace réservé du pied de page 13"/>
          <p:cNvSpPr>
            <a:spLocks noGrp="1"/>
          </p:cNvSpPr>
          <p:nvPr>
            <p:ph type="ftr" sz="quarter" idx="12"/>
          </p:nvPr>
        </p:nvSpPr>
        <p:spPr/>
        <p:txBody>
          <a:bodyPr/>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Espace réservé de la date 7"/>
          <p:cNvSpPr>
            <a:spLocks noGrp="1"/>
          </p:cNvSpPr>
          <p:nvPr>
            <p:ph type="dt" sz="half" idx="15"/>
          </p:nvPr>
        </p:nvSpPr>
        <p:spPr/>
        <p:txBody>
          <a:bodyPr rtlCol="0"/>
          <a:lstStyle/>
          <a:p>
            <a:fld id="{4CDC8FBD-2C84-4E66-830E-56608EE0D65E}" type="datetimeFigureOut">
              <a:rPr lang="fr-FR" smtClean="0"/>
              <a:pPr/>
              <a:t>28/11/2024</a:t>
            </a:fld>
            <a:endParaRPr lang="fr-FR"/>
          </a:p>
        </p:txBody>
      </p:sp>
      <p:sp>
        <p:nvSpPr>
          <p:cNvPr id="10" name="Espace réservé du numéro de diapositive 9"/>
          <p:cNvSpPr>
            <a:spLocks noGrp="1"/>
          </p:cNvSpPr>
          <p:nvPr>
            <p:ph type="sldNum" sz="quarter" idx="16"/>
          </p:nvPr>
        </p:nvSpPr>
        <p:spPr/>
        <p:txBody>
          <a:bodyPr rtlCol="0"/>
          <a:lstStyle/>
          <a:p>
            <a:fld id="{61F004B3-F8B0-439A-BC86-06CE366BAFC7}" type="slidenum">
              <a:rPr lang="fr-FR" smtClean="0"/>
              <a:pPr/>
              <a:t>‹N°›</a:t>
            </a:fld>
            <a:endParaRPr lang="fr-FR"/>
          </a:p>
        </p:txBody>
      </p:sp>
      <p:sp>
        <p:nvSpPr>
          <p:cNvPr id="12" name="Espace réservé du pied de page 11"/>
          <p:cNvSpPr>
            <a:spLocks noGrp="1"/>
          </p:cNvSpPr>
          <p:nvPr>
            <p:ph type="ftr" sz="quarter" idx="17"/>
          </p:nvPr>
        </p:nvSpPr>
        <p:spPr/>
        <p:txBody>
          <a:bodyPr rtlCol="0"/>
          <a:lstStyle/>
          <a:p>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a:t>Cliquez pour modifier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Espace réservé de la date 9"/>
          <p:cNvSpPr>
            <a:spLocks noGrp="1"/>
          </p:cNvSpPr>
          <p:nvPr>
            <p:ph type="dt" sz="half" idx="15"/>
          </p:nvPr>
        </p:nvSpPr>
        <p:spPr/>
        <p:txBody>
          <a:bodyPr rtlCol="0"/>
          <a:lstStyle/>
          <a:p>
            <a:fld id="{4CDC8FBD-2C84-4E66-830E-56608EE0D65E}" type="datetimeFigureOut">
              <a:rPr lang="fr-FR" smtClean="0"/>
              <a:pPr/>
              <a:t>28/11/2024</a:t>
            </a:fld>
            <a:endParaRPr lang="fr-FR"/>
          </a:p>
        </p:txBody>
      </p:sp>
      <p:sp>
        <p:nvSpPr>
          <p:cNvPr id="12" name="Espace réservé du numéro de diapositive 11"/>
          <p:cNvSpPr>
            <a:spLocks noGrp="1"/>
          </p:cNvSpPr>
          <p:nvPr>
            <p:ph type="sldNum" sz="quarter" idx="16"/>
          </p:nvPr>
        </p:nvSpPr>
        <p:spPr/>
        <p:txBody>
          <a:bodyPr rtlCol="0"/>
          <a:lstStyle/>
          <a:p>
            <a:fld id="{61F004B3-F8B0-439A-BC86-06CE366BAFC7}" type="slidenum">
              <a:rPr lang="fr-FR" smtClean="0"/>
              <a:pPr/>
              <a:t>‹N°›</a:t>
            </a:fld>
            <a:endParaRPr lang="fr-FR"/>
          </a:p>
        </p:txBody>
      </p:sp>
      <p:sp>
        <p:nvSpPr>
          <p:cNvPr id="14" name="Espace réservé du pied de page 13"/>
          <p:cNvSpPr>
            <a:spLocks noGrp="1"/>
          </p:cNvSpPr>
          <p:nvPr>
            <p:ph type="ftr" sz="quarter" idx="17"/>
          </p:nvPr>
        </p:nvSpPr>
        <p:spPr/>
        <p:txBody>
          <a:bodyPr rtlCol="0"/>
          <a:lstStyle/>
          <a:p>
            <a:endParaRPr lang="fr-FR"/>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4CDC8FBD-2C84-4E66-830E-56608EE0D65E}" type="datetimeFigureOut">
              <a:rPr lang="fr-FR" smtClean="0"/>
              <a:pPr/>
              <a:t>28/11/2024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61F004B3-F8B0-439A-BC86-06CE366BAFC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CDC8FBD-2C84-4E66-830E-56608EE0D65E}" type="datetimeFigureOut">
              <a:rPr lang="fr-FR" smtClean="0"/>
              <a:pPr/>
              <a:t>28/11/2024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61F004B3-F8B0-439A-BC86-06CE366BAFC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4CDC8FBD-2C84-4E66-830E-56608EE0D65E}" type="datetimeFigureOut">
              <a:rPr lang="fr-FR" smtClean="0"/>
              <a:pPr/>
              <a:t>28/11/2024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61F004B3-F8B0-439A-BC86-06CE366BAFC7}" type="slidenum">
              <a:rPr lang="fr-FR" smtClean="0"/>
              <a:pPr/>
              <a:t>‹N°›</a:t>
            </a:fld>
            <a:endParaRPr lang="fr-FR"/>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4CDC8FBD-2C84-4E66-830E-56608EE0D65E}" type="datetimeFigureOut">
              <a:rPr lang="fr-FR" smtClean="0"/>
              <a:pPr/>
              <a:t>28/11/2024</a:t>
            </a:fld>
            <a:endParaRPr lang="fr-FR"/>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61F004B3-F8B0-439A-BC86-06CE366BAFC7}" type="slidenum">
              <a:rPr lang="fr-FR" smtClean="0"/>
              <a:pPr/>
              <a:t>‹N°›</a:t>
            </a:fld>
            <a:endParaRPr lang="fr-FR"/>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FR"/>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CDC8FBD-2C84-4E66-830E-56608EE0D65E}" type="datetimeFigureOut">
              <a:rPr lang="fr-FR" smtClean="0"/>
              <a:pPr/>
              <a:t>28/11/2024</a:t>
            </a:fld>
            <a:endParaRPr lang="fr-FR"/>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F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1F004B3-F8B0-439A-BC86-06CE366BAFC7}"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7.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a:extLst>
              <a:ext uri="{FF2B5EF4-FFF2-40B4-BE49-F238E27FC236}">
                <a16:creationId xmlns:a16="http://schemas.microsoft.com/office/drawing/2014/main" id="{B0CDBDA9-FB18-20DD-9FCA-7D2583F9AE5E}"/>
              </a:ext>
            </a:extLst>
          </p:cNvPr>
          <p:cNvSpPr txBox="1">
            <a:spLocks noChangeArrowheads="1"/>
          </p:cNvSpPr>
          <p:nvPr/>
        </p:nvSpPr>
        <p:spPr bwMode="auto">
          <a:xfrm>
            <a:off x="88489" y="1772816"/>
            <a:ext cx="9001535"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fr-TN" sz="4000" b="1" dirty="0">
                <a:latin typeface="Times New Roman" panose="02020603050405020304" pitchFamily="18" charset="0"/>
              </a:rPr>
              <a:t>MIS for </a:t>
            </a:r>
            <a:r>
              <a:rPr lang="fr-FR" altLang="fr-TN" sz="4000" b="1" dirty="0" err="1">
                <a:latin typeface="Times New Roman" panose="02020603050405020304" pitchFamily="18" charset="0"/>
              </a:rPr>
              <a:t>early</a:t>
            </a:r>
            <a:r>
              <a:rPr lang="fr-FR" altLang="fr-TN" sz="4000" b="1" dirty="0">
                <a:latin typeface="Times New Roman" panose="02020603050405020304" pitchFamily="18" charset="0"/>
              </a:rPr>
              <a:t> stage cervical cancer :</a:t>
            </a:r>
          </a:p>
          <a:p>
            <a:pPr algn="ctr" eaLnBrk="1" hangingPunct="1"/>
            <a:r>
              <a:rPr lang="fr-FR" altLang="fr-TN" sz="4000" b="1" dirty="0">
                <a:latin typeface="Times New Roman" panose="02020603050405020304" pitchFamily="18" charset="0"/>
              </a:rPr>
              <a:t> </a:t>
            </a:r>
            <a:r>
              <a:rPr lang="fr-FR" altLang="fr-TN" sz="4000" b="1" dirty="0" err="1">
                <a:latin typeface="Times New Roman" panose="02020603050405020304" pitchFamily="18" charset="0"/>
              </a:rPr>
              <a:t>is</a:t>
            </a:r>
            <a:r>
              <a:rPr lang="fr-FR" altLang="fr-TN" sz="4000" b="1" dirty="0">
                <a:latin typeface="Times New Roman" panose="02020603050405020304" pitchFamily="18" charset="0"/>
              </a:rPr>
              <a:t> </a:t>
            </a:r>
            <a:r>
              <a:rPr lang="fr-FR" altLang="fr-TN" sz="4000" b="1" dirty="0" err="1">
                <a:latin typeface="Times New Roman" panose="02020603050405020304" pitchFamily="18" charset="0"/>
              </a:rPr>
              <a:t>it</a:t>
            </a:r>
            <a:r>
              <a:rPr lang="fr-FR" altLang="fr-TN" sz="4000" b="1" dirty="0">
                <a:latin typeface="Times New Roman" panose="02020603050405020304" pitchFamily="18" charset="0"/>
              </a:rPr>
              <a:t> </a:t>
            </a:r>
            <a:r>
              <a:rPr lang="fr-FR" altLang="fr-TN" sz="4000" b="1" dirty="0" err="1">
                <a:latin typeface="Times New Roman" panose="02020603050405020304" pitchFamily="18" charset="0"/>
              </a:rPr>
              <a:t>safe</a:t>
            </a:r>
            <a:r>
              <a:rPr lang="fr-FR" altLang="fr-TN" sz="4000" b="1" dirty="0">
                <a:latin typeface="Times New Roman" panose="02020603050405020304" pitchFamily="18" charset="0"/>
              </a:rPr>
              <a:t> ?  </a:t>
            </a:r>
          </a:p>
          <a:p>
            <a:pPr algn="ctr" eaLnBrk="1" hangingPunct="1"/>
            <a:endParaRPr lang="fr-FR" altLang="fr-TN" sz="2000" dirty="0">
              <a:solidFill>
                <a:srgbClr val="FF0000"/>
              </a:solidFill>
              <a:latin typeface="Times New Roman" panose="02020603050405020304" pitchFamily="18" charset="0"/>
            </a:endParaRPr>
          </a:p>
          <a:p>
            <a:pPr algn="ctr" eaLnBrk="1" hangingPunct="1"/>
            <a:r>
              <a:rPr lang="fr-FR" altLang="fr-TN" sz="2000" dirty="0">
                <a:solidFill>
                  <a:srgbClr val="FF0000"/>
                </a:solidFill>
                <a:latin typeface="Times New Roman" panose="02020603050405020304" pitchFamily="18" charset="0"/>
              </a:rPr>
              <a:t>28-30 </a:t>
            </a:r>
            <a:r>
              <a:rPr lang="fr-FR" altLang="fr-TN" sz="2000" dirty="0" err="1">
                <a:solidFill>
                  <a:srgbClr val="FF0000"/>
                </a:solidFill>
                <a:latin typeface="Times New Roman" panose="02020603050405020304" pitchFamily="18" charset="0"/>
              </a:rPr>
              <a:t>November</a:t>
            </a:r>
            <a:r>
              <a:rPr lang="fr-FR" altLang="fr-TN" sz="2000" dirty="0">
                <a:solidFill>
                  <a:srgbClr val="FF0000"/>
                </a:solidFill>
                <a:latin typeface="Times New Roman" panose="02020603050405020304" pitchFamily="18" charset="0"/>
              </a:rPr>
              <a:t> 2024</a:t>
            </a:r>
          </a:p>
          <a:p>
            <a:pPr algn="ctr" eaLnBrk="1" hangingPunct="1"/>
            <a:endParaRPr lang="fr-FR" altLang="fr-TN" sz="3200" dirty="0">
              <a:latin typeface="Times New Roman" panose="02020603050405020304" pitchFamily="18" charset="0"/>
            </a:endParaRPr>
          </a:p>
        </p:txBody>
      </p:sp>
      <p:sp>
        <p:nvSpPr>
          <p:cNvPr id="3075" name="Text Box 4">
            <a:extLst>
              <a:ext uri="{FF2B5EF4-FFF2-40B4-BE49-F238E27FC236}">
                <a16:creationId xmlns:a16="http://schemas.microsoft.com/office/drawing/2014/main" id="{485FC2D2-6749-5408-09ED-83AF01D722B1}"/>
              </a:ext>
            </a:extLst>
          </p:cNvPr>
          <p:cNvSpPr txBox="1">
            <a:spLocks noChangeArrowheads="1"/>
          </p:cNvSpPr>
          <p:nvPr/>
        </p:nvSpPr>
        <p:spPr bwMode="auto">
          <a:xfrm>
            <a:off x="5736927" y="5831393"/>
            <a:ext cx="344358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spcBef>
                <a:spcPct val="50000"/>
              </a:spcBef>
            </a:pPr>
            <a:r>
              <a:rPr lang="fr-FR" altLang="fr-TN" sz="1600" b="1" dirty="0">
                <a:latin typeface="Times New Roman" panose="02020603050405020304" pitchFamily="18" charset="0"/>
              </a:rPr>
              <a:t>SLIMANE Maher </a:t>
            </a:r>
          </a:p>
          <a:p>
            <a:pPr algn="r" eaLnBrk="1" hangingPunct="1">
              <a:spcBef>
                <a:spcPct val="50000"/>
              </a:spcBef>
            </a:pPr>
            <a:r>
              <a:rPr lang="fr-FR" altLang="fr-TN" sz="1600" b="1" dirty="0">
                <a:latin typeface="Times New Roman" panose="02020603050405020304" pitchFamily="18" charset="0"/>
              </a:rPr>
              <a:t>Associate </a:t>
            </a:r>
            <a:r>
              <a:rPr lang="fr-FR" altLang="fr-TN" sz="1600" b="1" dirty="0" err="1">
                <a:latin typeface="Times New Roman" panose="02020603050405020304" pitchFamily="18" charset="0"/>
              </a:rPr>
              <a:t>professor</a:t>
            </a:r>
            <a:r>
              <a:rPr lang="fr-FR" altLang="fr-TN" sz="1600" b="1" dirty="0">
                <a:latin typeface="Times New Roman" panose="02020603050405020304" pitchFamily="18" charset="0"/>
              </a:rPr>
              <a:t>                                Surgeon </a:t>
            </a:r>
            <a:r>
              <a:rPr lang="fr-FR" altLang="fr-TN" sz="1600" b="1" dirty="0" err="1">
                <a:latin typeface="Times New Roman" panose="02020603050405020304" pitchFamily="18" charset="0"/>
              </a:rPr>
              <a:t>Oncology</a:t>
            </a:r>
            <a:r>
              <a:rPr lang="fr-FR" altLang="fr-TN" sz="1600" b="1" dirty="0">
                <a:latin typeface="Times New Roman" panose="02020603050405020304" pitchFamily="18" charset="0"/>
              </a:rPr>
              <a:t>  </a:t>
            </a:r>
          </a:p>
          <a:p>
            <a:pPr algn="r" eaLnBrk="1" hangingPunct="1">
              <a:spcBef>
                <a:spcPct val="50000"/>
              </a:spcBef>
            </a:pPr>
            <a:endParaRPr lang="fr-FR" altLang="fr-TN" sz="1600" b="1" dirty="0">
              <a:latin typeface="Times New Roman" panose="02020603050405020304" pitchFamily="18" charset="0"/>
            </a:endParaRPr>
          </a:p>
          <a:p>
            <a:pPr algn="r" eaLnBrk="1" hangingPunct="1">
              <a:spcBef>
                <a:spcPct val="50000"/>
              </a:spcBef>
            </a:pPr>
            <a:endParaRPr lang="fr-FR" altLang="fr-TN" sz="1600" b="1" dirty="0">
              <a:solidFill>
                <a:schemeClr val="bg1"/>
              </a:solidFill>
              <a:latin typeface="Times New Roman" panose="02020603050405020304" pitchFamily="18" charset="0"/>
            </a:endParaRPr>
          </a:p>
          <a:p>
            <a:pPr algn="r" eaLnBrk="1" hangingPunct="1">
              <a:spcBef>
                <a:spcPct val="50000"/>
              </a:spcBef>
            </a:pPr>
            <a:endParaRPr lang="fr-FR" altLang="fr-TN" sz="1600" b="1" i="1" dirty="0">
              <a:solidFill>
                <a:schemeClr val="bg1"/>
              </a:solidFill>
              <a:latin typeface="Times New Roman" panose="02020603050405020304" pitchFamily="18" charset="0"/>
            </a:endParaRPr>
          </a:p>
        </p:txBody>
      </p:sp>
      <p:sp>
        <p:nvSpPr>
          <p:cNvPr id="3076" name="Text Box 7">
            <a:extLst>
              <a:ext uri="{FF2B5EF4-FFF2-40B4-BE49-F238E27FC236}">
                <a16:creationId xmlns:a16="http://schemas.microsoft.com/office/drawing/2014/main" id="{576A6356-4668-3259-91FE-3B41A231DEE4}"/>
              </a:ext>
            </a:extLst>
          </p:cNvPr>
          <p:cNvSpPr txBox="1">
            <a:spLocks noChangeArrowheads="1"/>
          </p:cNvSpPr>
          <p:nvPr/>
        </p:nvSpPr>
        <p:spPr bwMode="auto">
          <a:xfrm>
            <a:off x="6732588" y="23495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fr-TN" altLang="fr-TN" sz="2400">
              <a:latin typeface="Times New Roman" panose="02020603050405020304" pitchFamily="18" charset="0"/>
            </a:endParaRPr>
          </a:p>
        </p:txBody>
      </p:sp>
      <p:pic>
        <p:nvPicPr>
          <p:cNvPr id="3077" name="Picture 8" descr="Image1">
            <a:extLst>
              <a:ext uri="{FF2B5EF4-FFF2-40B4-BE49-F238E27FC236}">
                <a16:creationId xmlns:a16="http://schemas.microsoft.com/office/drawing/2014/main" id="{90D64832-D458-D81C-C4E0-411A832DC2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4350" y="83799"/>
            <a:ext cx="10096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C:\Users\versus\Pictures\49.png">
            <a:extLst>
              <a:ext uri="{FF2B5EF4-FFF2-40B4-BE49-F238E27FC236}">
                <a16:creationId xmlns:a16="http://schemas.microsoft.com/office/drawing/2014/main" id="{ACAEE0FD-9D0C-761E-9834-93E6F3093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3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age 6">
            <a:extLst>
              <a:ext uri="{FF2B5EF4-FFF2-40B4-BE49-F238E27FC236}">
                <a16:creationId xmlns:a16="http://schemas.microsoft.com/office/drawing/2014/main" id="{D87399C3-F629-4AC7-0CDE-287C1D7F647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7613" y="143741"/>
            <a:ext cx="1143000" cy="101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Image 7">
            <a:extLst>
              <a:ext uri="{FF2B5EF4-FFF2-40B4-BE49-F238E27FC236}">
                <a16:creationId xmlns:a16="http://schemas.microsoft.com/office/drawing/2014/main" id="{A5793AE2-0D4B-6B3A-9514-8AAF5CB010F2}"/>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7822" t="12122" r="12262" b="14587"/>
          <a:stretch>
            <a:fillRect/>
          </a:stretch>
        </p:blipFill>
        <p:spPr bwMode="auto">
          <a:xfrm>
            <a:off x="2627784" y="116632"/>
            <a:ext cx="2039937"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C40A543A-459E-E02F-0797-992ED501F604}"/>
              </a:ext>
            </a:extLst>
          </p:cNvPr>
          <p:cNvPicPr>
            <a:picLocks noChangeAspect="1"/>
          </p:cNvPicPr>
          <p:nvPr/>
        </p:nvPicPr>
        <p:blipFill>
          <a:blip r:embed="rId7"/>
          <a:stretch>
            <a:fillRect/>
          </a:stretch>
        </p:blipFill>
        <p:spPr>
          <a:xfrm>
            <a:off x="1159836" y="4303906"/>
            <a:ext cx="5927343" cy="14225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B55FB5-6E82-D028-91C6-03392F9BA0BB}"/>
              </a:ext>
            </a:extLst>
          </p:cNvPr>
          <p:cNvSpPr>
            <a:spLocks noGrp="1"/>
          </p:cNvSpPr>
          <p:nvPr>
            <p:ph type="title"/>
          </p:nvPr>
        </p:nvSpPr>
        <p:spPr/>
        <p:txBody>
          <a:bodyPr/>
          <a:lstStyle/>
          <a:p>
            <a:endParaRPr lang="fr-TN"/>
          </a:p>
        </p:txBody>
      </p:sp>
      <p:pic>
        <p:nvPicPr>
          <p:cNvPr id="7" name="Image 6">
            <a:extLst>
              <a:ext uri="{FF2B5EF4-FFF2-40B4-BE49-F238E27FC236}">
                <a16:creationId xmlns:a16="http://schemas.microsoft.com/office/drawing/2014/main" id="{709023F9-87FF-E4B4-201C-44606D3BE122}"/>
              </a:ext>
            </a:extLst>
          </p:cNvPr>
          <p:cNvPicPr>
            <a:picLocks noChangeAspect="1"/>
          </p:cNvPicPr>
          <p:nvPr/>
        </p:nvPicPr>
        <p:blipFill>
          <a:blip r:embed="rId3"/>
          <a:stretch>
            <a:fillRect/>
          </a:stretch>
        </p:blipFill>
        <p:spPr>
          <a:xfrm>
            <a:off x="612648" y="2276623"/>
            <a:ext cx="2353003" cy="2314898"/>
          </a:xfrm>
          <a:prstGeom prst="rect">
            <a:avLst/>
          </a:prstGeom>
        </p:spPr>
      </p:pic>
      <p:pic>
        <p:nvPicPr>
          <p:cNvPr id="11" name="Espace réservé du contenu 10">
            <a:extLst>
              <a:ext uri="{FF2B5EF4-FFF2-40B4-BE49-F238E27FC236}">
                <a16:creationId xmlns:a16="http://schemas.microsoft.com/office/drawing/2014/main" id="{2BF1364A-0D63-B997-F514-A212291979A2}"/>
              </a:ext>
            </a:extLst>
          </p:cNvPr>
          <p:cNvPicPr>
            <a:picLocks noGrp="1" noChangeAspect="1"/>
          </p:cNvPicPr>
          <p:nvPr>
            <p:ph sz="quarter" idx="1"/>
          </p:nvPr>
        </p:nvPicPr>
        <p:blipFill>
          <a:blip r:embed="rId4"/>
          <a:stretch>
            <a:fillRect/>
          </a:stretch>
        </p:blipFill>
        <p:spPr>
          <a:xfrm>
            <a:off x="3900010" y="1965457"/>
            <a:ext cx="4536504" cy="3179498"/>
          </a:xfrm>
        </p:spPr>
      </p:pic>
      <p:pic>
        <p:nvPicPr>
          <p:cNvPr id="4" name="Image 3">
            <a:extLst>
              <a:ext uri="{FF2B5EF4-FFF2-40B4-BE49-F238E27FC236}">
                <a16:creationId xmlns:a16="http://schemas.microsoft.com/office/drawing/2014/main" id="{F5AE56EB-0619-D6FD-EB3D-46CA0F8F14F7}"/>
              </a:ext>
            </a:extLst>
          </p:cNvPr>
          <p:cNvPicPr>
            <a:picLocks noChangeAspect="1"/>
          </p:cNvPicPr>
          <p:nvPr/>
        </p:nvPicPr>
        <p:blipFill>
          <a:blip r:embed="rId5"/>
          <a:stretch>
            <a:fillRect/>
          </a:stretch>
        </p:blipFill>
        <p:spPr>
          <a:xfrm>
            <a:off x="1173551" y="228601"/>
            <a:ext cx="6030167" cy="1302222"/>
          </a:xfrm>
          <a:prstGeom prst="rect">
            <a:avLst/>
          </a:prstGeom>
        </p:spPr>
      </p:pic>
      <p:sp>
        <p:nvSpPr>
          <p:cNvPr id="3" name="ZoneTexte 2">
            <a:extLst>
              <a:ext uri="{FF2B5EF4-FFF2-40B4-BE49-F238E27FC236}">
                <a16:creationId xmlns:a16="http://schemas.microsoft.com/office/drawing/2014/main" id="{ADD305C3-63D1-F505-B7D6-5FD57953ECBB}"/>
              </a:ext>
            </a:extLst>
          </p:cNvPr>
          <p:cNvSpPr txBox="1"/>
          <p:nvPr/>
        </p:nvSpPr>
        <p:spPr>
          <a:xfrm>
            <a:off x="6336259" y="6453336"/>
            <a:ext cx="2100255" cy="369332"/>
          </a:xfrm>
          <a:prstGeom prst="rect">
            <a:avLst/>
          </a:prstGeom>
          <a:noFill/>
        </p:spPr>
        <p:txBody>
          <a:bodyPr wrap="none" rtlCol="0">
            <a:spAutoFit/>
          </a:bodyPr>
          <a:lstStyle/>
          <a:p>
            <a:r>
              <a:rPr lang="fr-FR" dirty="0">
                <a:solidFill>
                  <a:srgbClr val="00B0F0"/>
                </a:solidFill>
                <a:latin typeface="Abadi" panose="020B0604020104020204" pitchFamily="34" charset="0"/>
              </a:rPr>
              <a:t>N </a:t>
            </a:r>
            <a:r>
              <a:rPr lang="fr-FR" dirty="0" err="1">
                <a:solidFill>
                  <a:srgbClr val="00B0F0"/>
                </a:solidFill>
                <a:latin typeface="Abadi" panose="020B0604020104020204" pitchFamily="34" charset="0"/>
              </a:rPr>
              <a:t>Engl</a:t>
            </a:r>
            <a:r>
              <a:rPr lang="fr-FR" dirty="0">
                <a:solidFill>
                  <a:srgbClr val="00B0F0"/>
                </a:solidFill>
                <a:latin typeface="Abadi" panose="020B0604020104020204" pitchFamily="34" charset="0"/>
              </a:rPr>
              <a:t> J Med 2018</a:t>
            </a:r>
            <a:endParaRPr lang="fr-TN" dirty="0">
              <a:solidFill>
                <a:srgbClr val="00B0F0"/>
              </a:solidFill>
              <a:latin typeface="Abadi" panose="020B0604020104020204" pitchFamily="34" charset="0"/>
            </a:endParaRPr>
          </a:p>
        </p:txBody>
      </p:sp>
      <p:sp>
        <p:nvSpPr>
          <p:cNvPr id="5" name="ZoneTexte 4">
            <a:extLst>
              <a:ext uri="{FF2B5EF4-FFF2-40B4-BE49-F238E27FC236}">
                <a16:creationId xmlns:a16="http://schemas.microsoft.com/office/drawing/2014/main" id="{E5D0BA43-D6A9-0F2C-7E65-6F52205A1883}"/>
              </a:ext>
            </a:extLst>
          </p:cNvPr>
          <p:cNvSpPr txBox="1"/>
          <p:nvPr/>
        </p:nvSpPr>
        <p:spPr>
          <a:xfrm>
            <a:off x="4067944" y="5095826"/>
            <a:ext cx="3946017" cy="923330"/>
          </a:xfrm>
          <a:prstGeom prst="rect">
            <a:avLst/>
          </a:prstGeom>
          <a:noFill/>
        </p:spPr>
        <p:txBody>
          <a:bodyPr wrap="none" rtlCol="0">
            <a:spAutoFit/>
          </a:bodyPr>
          <a:lstStyle/>
          <a:p>
            <a:r>
              <a:rPr lang="en-US" b="1" dirty="0"/>
              <a:t>94 deaths MIS </a:t>
            </a:r>
          </a:p>
          <a:p>
            <a:r>
              <a:rPr lang="en-US" b="1" dirty="0"/>
              <a:t>70 deaths  OPEN</a:t>
            </a:r>
          </a:p>
          <a:p>
            <a:r>
              <a:rPr lang="en-US" b="1" dirty="0"/>
              <a:t>mortality rates 9.1% Vs 5.3% HR 1, 65</a:t>
            </a:r>
            <a:endParaRPr lang="fr-TN" dirty="0"/>
          </a:p>
        </p:txBody>
      </p:sp>
    </p:spTree>
    <p:extLst>
      <p:ext uri="{BB962C8B-B14F-4D97-AF65-F5344CB8AC3E}">
        <p14:creationId xmlns:p14="http://schemas.microsoft.com/office/powerpoint/2010/main" val="2768674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F582FA-6869-1515-AF21-8C59C53B8521}"/>
              </a:ext>
            </a:extLst>
          </p:cNvPr>
          <p:cNvSpPr>
            <a:spLocks noGrp="1"/>
          </p:cNvSpPr>
          <p:nvPr>
            <p:ph type="title"/>
          </p:nvPr>
        </p:nvSpPr>
        <p:spPr/>
        <p:txBody>
          <a:bodyPr/>
          <a:lstStyle/>
          <a:p>
            <a:endParaRPr lang="fr-TN"/>
          </a:p>
        </p:txBody>
      </p:sp>
      <p:pic>
        <p:nvPicPr>
          <p:cNvPr id="5" name="Espace réservé du contenu 4">
            <a:extLst>
              <a:ext uri="{FF2B5EF4-FFF2-40B4-BE49-F238E27FC236}">
                <a16:creationId xmlns:a16="http://schemas.microsoft.com/office/drawing/2014/main" id="{BE796EF0-233F-3E5A-F1A5-76B56C5881DA}"/>
              </a:ext>
            </a:extLst>
          </p:cNvPr>
          <p:cNvPicPr>
            <a:picLocks noGrp="1" noChangeAspect="1"/>
          </p:cNvPicPr>
          <p:nvPr>
            <p:ph sz="quarter" idx="1"/>
          </p:nvPr>
        </p:nvPicPr>
        <p:blipFill>
          <a:blip r:embed="rId3"/>
          <a:stretch>
            <a:fillRect/>
          </a:stretch>
        </p:blipFill>
        <p:spPr>
          <a:xfrm>
            <a:off x="601743" y="2636912"/>
            <a:ext cx="3686689" cy="2143424"/>
          </a:xfrm>
        </p:spPr>
      </p:pic>
      <p:pic>
        <p:nvPicPr>
          <p:cNvPr id="7" name="Image 6">
            <a:extLst>
              <a:ext uri="{FF2B5EF4-FFF2-40B4-BE49-F238E27FC236}">
                <a16:creationId xmlns:a16="http://schemas.microsoft.com/office/drawing/2014/main" id="{7E141120-0B6A-9D79-AF5A-62EF96662208}"/>
              </a:ext>
            </a:extLst>
          </p:cNvPr>
          <p:cNvPicPr>
            <a:picLocks noChangeAspect="1"/>
          </p:cNvPicPr>
          <p:nvPr/>
        </p:nvPicPr>
        <p:blipFill>
          <a:blip r:embed="rId4"/>
          <a:stretch>
            <a:fillRect/>
          </a:stretch>
        </p:blipFill>
        <p:spPr>
          <a:xfrm>
            <a:off x="5214196" y="2480331"/>
            <a:ext cx="3534268" cy="3334215"/>
          </a:xfrm>
          <a:prstGeom prst="rect">
            <a:avLst/>
          </a:prstGeom>
        </p:spPr>
      </p:pic>
      <p:pic>
        <p:nvPicPr>
          <p:cNvPr id="4" name="Image 3">
            <a:extLst>
              <a:ext uri="{FF2B5EF4-FFF2-40B4-BE49-F238E27FC236}">
                <a16:creationId xmlns:a16="http://schemas.microsoft.com/office/drawing/2014/main" id="{59F05F45-AB2B-1608-B651-BB8EF35A2E65}"/>
              </a:ext>
            </a:extLst>
          </p:cNvPr>
          <p:cNvPicPr>
            <a:picLocks noChangeAspect="1"/>
          </p:cNvPicPr>
          <p:nvPr/>
        </p:nvPicPr>
        <p:blipFill>
          <a:blip r:embed="rId5"/>
          <a:stretch>
            <a:fillRect/>
          </a:stretch>
        </p:blipFill>
        <p:spPr>
          <a:xfrm>
            <a:off x="1273349" y="1321054"/>
            <a:ext cx="6030167" cy="1057423"/>
          </a:xfrm>
          <a:prstGeom prst="rect">
            <a:avLst/>
          </a:prstGeom>
        </p:spPr>
      </p:pic>
      <p:sp>
        <p:nvSpPr>
          <p:cNvPr id="3" name="ZoneTexte 2">
            <a:extLst>
              <a:ext uri="{FF2B5EF4-FFF2-40B4-BE49-F238E27FC236}">
                <a16:creationId xmlns:a16="http://schemas.microsoft.com/office/drawing/2014/main" id="{8770EC72-D0A0-6E70-870D-B5EF942EF56F}"/>
              </a:ext>
            </a:extLst>
          </p:cNvPr>
          <p:cNvSpPr txBox="1"/>
          <p:nvPr/>
        </p:nvSpPr>
        <p:spPr>
          <a:xfrm>
            <a:off x="6336259" y="6453336"/>
            <a:ext cx="2100255" cy="369332"/>
          </a:xfrm>
          <a:prstGeom prst="rect">
            <a:avLst/>
          </a:prstGeom>
          <a:noFill/>
        </p:spPr>
        <p:txBody>
          <a:bodyPr wrap="none" rtlCol="0">
            <a:spAutoFit/>
          </a:bodyPr>
          <a:lstStyle/>
          <a:p>
            <a:r>
              <a:rPr lang="fr-FR" dirty="0">
                <a:solidFill>
                  <a:srgbClr val="00B0F0"/>
                </a:solidFill>
                <a:latin typeface="Abadi" panose="020B0604020104020204" pitchFamily="34" charset="0"/>
              </a:rPr>
              <a:t>N </a:t>
            </a:r>
            <a:r>
              <a:rPr lang="fr-FR" dirty="0" err="1">
                <a:solidFill>
                  <a:srgbClr val="00B0F0"/>
                </a:solidFill>
                <a:latin typeface="Abadi" panose="020B0604020104020204" pitchFamily="34" charset="0"/>
              </a:rPr>
              <a:t>Engl</a:t>
            </a:r>
            <a:r>
              <a:rPr lang="fr-FR" dirty="0">
                <a:solidFill>
                  <a:srgbClr val="00B0F0"/>
                </a:solidFill>
                <a:latin typeface="Abadi" panose="020B0604020104020204" pitchFamily="34" charset="0"/>
              </a:rPr>
              <a:t> J Med 2018</a:t>
            </a:r>
            <a:endParaRPr lang="fr-TN" dirty="0">
              <a:solidFill>
                <a:srgbClr val="00B0F0"/>
              </a:solidFill>
              <a:latin typeface="Abadi" panose="020B0604020104020204" pitchFamily="34" charset="0"/>
            </a:endParaRPr>
          </a:p>
        </p:txBody>
      </p:sp>
      <p:pic>
        <p:nvPicPr>
          <p:cNvPr id="6" name="Espace réservé du contenu 4">
            <a:extLst>
              <a:ext uri="{FF2B5EF4-FFF2-40B4-BE49-F238E27FC236}">
                <a16:creationId xmlns:a16="http://schemas.microsoft.com/office/drawing/2014/main" id="{E9DF89E0-7C38-581B-8B1B-4F50FA1306FF}"/>
              </a:ext>
            </a:extLst>
          </p:cNvPr>
          <p:cNvPicPr>
            <a:picLocks noChangeAspect="1"/>
          </p:cNvPicPr>
          <p:nvPr/>
        </p:nvPicPr>
        <p:blipFill rotWithShape="1">
          <a:blip r:embed="rId6"/>
          <a:srcRect l="23317" t="21458" r="36708" b="35297"/>
          <a:stretch/>
        </p:blipFill>
        <p:spPr>
          <a:xfrm>
            <a:off x="864970" y="4882493"/>
            <a:ext cx="3064835" cy="1864106"/>
          </a:xfrm>
          <a:prstGeom prst="rect">
            <a:avLst/>
          </a:prstGeom>
        </p:spPr>
      </p:pic>
    </p:spTree>
    <p:extLst>
      <p:ext uri="{BB962C8B-B14F-4D97-AF65-F5344CB8AC3E}">
        <p14:creationId xmlns:p14="http://schemas.microsoft.com/office/powerpoint/2010/main" val="65920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5C0A0C-C5F9-25D7-1FD5-CC8B5B47C006}"/>
              </a:ext>
            </a:extLst>
          </p:cNvPr>
          <p:cNvSpPr>
            <a:spLocks noGrp="1"/>
          </p:cNvSpPr>
          <p:nvPr>
            <p:ph type="title"/>
          </p:nvPr>
        </p:nvSpPr>
        <p:spPr/>
        <p:txBody>
          <a:bodyPr/>
          <a:lstStyle/>
          <a:p>
            <a:pPr algn="ctr"/>
            <a:r>
              <a:rPr lang="fr-FR" dirty="0">
                <a:solidFill>
                  <a:srgbClr val="FF0000"/>
                </a:solidFill>
              </a:rPr>
              <a:t>The Change </a:t>
            </a:r>
            <a:endParaRPr lang="fr-TN" dirty="0">
              <a:solidFill>
                <a:srgbClr val="FF0000"/>
              </a:solidFill>
            </a:endParaRPr>
          </a:p>
        </p:txBody>
      </p:sp>
      <p:pic>
        <p:nvPicPr>
          <p:cNvPr id="4" name="Image 3">
            <a:extLst>
              <a:ext uri="{FF2B5EF4-FFF2-40B4-BE49-F238E27FC236}">
                <a16:creationId xmlns:a16="http://schemas.microsoft.com/office/drawing/2014/main" id="{F467520E-4899-741F-2482-B0A0C3D33795}"/>
              </a:ext>
            </a:extLst>
          </p:cNvPr>
          <p:cNvPicPr>
            <a:picLocks noChangeAspect="1"/>
          </p:cNvPicPr>
          <p:nvPr/>
        </p:nvPicPr>
        <p:blipFill>
          <a:blip r:embed="rId3"/>
          <a:stretch>
            <a:fillRect/>
          </a:stretch>
        </p:blipFill>
        <p:spPr>
          <a:xfrm>
            <a:off x="-86012" y="4172692"/>
            <a:ext cx="9144000" cy="752298"/>
          </a:xfrm>
          <a:prstGeom prst="rect">
            <a:avLst/>
          </a:prstGeom>
        </p:spPr>
      </p:pic>
      <p:pic>
        <p:nvPicPr>
          <p:cNvPr id="9" name="Image 8">
            <a:extLst>
              <a:ext uri="{FF2B5EF4-FFF2-40B4-BE49-F238E27FC236}">
                <a16:creationId xmlns:a16="http://schemas.microsoft.com/office/drawing/2014/main" id="{E5BBF9B4-D966-F2C6-222C-91D181D6AABF}"/>
              </a:ext>
            </a:extLst>
          </p:cNvPr>
          <p:cNvPicPr>
            <a:picLocks noChangeAspect="1"/>
          </p:cNvPicPr>
          <p:nvPr/>
        </p:nvPicPr>
        <p:blipFill>
          <a:blip r:embed="rId4"/>
          <a:stretch>
            <a:fillRect/>
          </a:stretch>
        </p:blipFill>
        <p:spPr>
          <a:xfrm>
            <a:off x="86012" y="4987249"/>
            <a:ext cx="9057988" cy="810936"/>
          </a:xfrm>
          <a:prstGeom prst="rect">
            <a:avLst/>
          </a:prstGeom>
        </p:spPr>
      </p:pic>
      <p:pic>
        <p:nvPicPr>
          <p:cNvPr id="11" name="Image 10">
            <a:extLst>
              <a:ext uri="{FF2B5EF4-FFF2-40B4-BE49-F238E27FC236}">
                <a16:creationId xmlns:a16="http://schemas.microsoft.com/office/drawing/2014/main" id="{97BCCABF-E6BB-EB9F-3027-8A6421362070}"/>
              </a:ext>
            </a:extLst>
          </p:cNvPr>
          <p:cNvPicPr>
            <a:picLocks noChangeAspect="1"/>
          </p:cNvPicPr>
          <p:nvPr/>
        </p:nvPicPr>
        <p:blipFill>
          <a:blip r:embed="rId5"/>
          <a:stretch>
            <a:fillRect/>
          </a:stretch>
        </p:blipFill>
        <p:spPr>
          <a:xfrm>
            <a:off x="259751" y="1414037"/>
            <a:ext cx="8624498" cy="695422"/>
          </a:xfrm>
          <a:prstGeom prst="rect">
            <a:avLst/>
          </a:prstGeom>
        </p:spPr>
      </p:pic>
      <p:pic>
        <p:nvPicPr>
          <p:cNvPr id="13" name="Image 12">
            <a:extLst>
              <a:ext uri="{FF2B5EF4-FFF2-40B4-BE49-F238E27FC236}">
                <a16:creationId xmlns:a16="http://schemas.microsoft.com/office/drawing/2014/main" id="{1246BA76-CF25-8EF1-7B30-9BAF9BC24163}"/>
              </a:ext>
            </a:extLst>
          </p:cNvPr>
          <p:cNvPicPr>
            <a:picLocks noChangeAspect="1"/>
          </p:cNvPicPr>
          <p:nvPr/>
        </p:nvPicPr>
        <p:blipFill>
          <a:blip r:embed="rId6"/>
          <a:stretch>
            <a:fillRect/>
          </a:stretch>
        </p:blipFill>
        <p:spPr>
          <a:xfrm>
            <a:off x="599246" y="2213269"/>
            <a:ext cx="7773485" cy="1209844"/>
          </a:xfrm>
          <a:prstGeom prst="rect">
            <a:avLst/>
          </a:prstGeom>
        </p:spPr>
      </p:pic>
      <p:sp>
        <p:nvSpPr>
          <p:cNvPr id="6" name="Espace réservé du contenu 5">
            <a:extLst>
              <a:ext uri="{FF2B5EF4-FFF2-40B4-BE49-F238E27FC236}">
                <a16:creationId xmlns:a16="http://schemas.microsoft.com/office/drawing/2014/main" id="{16646218-1E80-DDCA-623B-B650010281DF}"/>
              </a:ext>
            </a:extLst>
          </p:cNvPr>
          <p:cNvSpPr>
            <a:spLocks noGrp="1"/>
          </p:cNvSpPr>
          <p:nvPr>
            <p:ph sz="quarter" idx="1"/>
          </p:nvPr>
        </p:nvSpPr>
        <p:spPr/>
        <p:txBody>
          <a:bodyPr/>
          <a:lstStyle/>
          <a:p>
            <a:endParaRPr lang="fr-TN" dirty="0"/>
          </a:p>
        </p:txBody>
      </p:sp>
    </p:spTree>
    <p:extLst>
      <p:ext uri="{BB962C8B-B14F-4D97-AF65-F5344CB8AC3E}">
        <p14:creationId xmlns:p14="http://schemas.microsoft.com/office/powerpoint/2010/main" val="85749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899176-3FC8-1155-A771-2B6DBE577E34}"/>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solidFill>
                <a:srgbClr val="FF0000"/>
              </a:solidFill>
            </a:endParaRPr>
          </a:p>
        </p:txBody>
      </p:sp>
      <p:pic>
        <p:nvPicPr>
          <p:cNvPr id="5" name="Espace réservé du contenu 4">
            <a:extLst>
              <a:ext uri="{FF2B5EF4-FFF2-40B4-BE49-F238E27FC236}">
                <a16:creationId xmlns:a16="http://schemas.microsoft.com/office/drawing/2014/main" id="{13B17500-39D1-94BA-3E3C-4C0C800EA92A}"/>
              </a:ext>
            </a:extLst>
          </p:cNvPr>
          <p:cNvPicPr>
            <a:picLocks noGrp="1" noChangeAspect="1"/>
          </p:cNvPicPr>
          <p:nvPr>
            <p:ph sz="quarter" idx="1"/>
          </p:nvPr>
        </p:nvPicPr>
        <p:blipFill rotWithShape="1">
          <a:blip r:embed="rId3"/>
          <a:srcRect t="2216"/>
          <a:stretch/>
        </p:blipFill>
        <p:spPr>
          <a:xfrm>
            <a:off x="687847" y="2924944"/>
            <a:ext cx="7768304" cy="3312368"/>
          </a:xfrm>
        </p:spPr>
      </p:pic>
      <p:pic>
        <p:nvPicPr>
          <p:cNvPr id="3" name="Image 2">
            <a:extLst>
              <a:ext uri="{FF2B5EF4-FFF2-40B4-BE49-F238E27FC236}">
                <a16:creationId xmlns:a16="http://schemas.microsoft.com/office/drawing/2014/main" id="{B7882A4D-C78C-1C45-F260-D8C8A4155ADB}"/>
              </a:ext>
            </a:extLst>
          </p:cNvPr>
          <p:cNvPicPr>
            <a:picLocks noChangeAspect="1"/>
          </p:cNvPicPr>
          <p:nvPr/>
        </p:nvPicPr>
        <p:blipFill>
          <a:blip r:embed="rId4"/>
          <a:stretch>
            <a:fillRect/>
          </a:stretch>
        </p:blipFill>
        <p:spPr>
          <a:xfrm>
            <a:off x="1152047" y="1278164"/>
            <a:ext cx="6839905" cy="1371791"/>
          </a:xfrm>
          <a:prstGeom prst="rect">
            <a:avLst/>
          </a:prstGeom>
        </p:spPr>
      </p:pic>
      <p:sp>
        <p:nvSpPr>
          <p:cNvPr id="4" name="Rectangle 3">
            <a:extLst>
              <a:ext uri="{FF2B5EF4-FFF2-40B4-BE49-F238E27FC236}">
                <a16:creationId xmlns:a16="http://schemas.microsoft.com/office/drawing/2014/main" id="{00CA2AAE-9286-54B3-90C1-EFB04B7CEA20}"/>
              </a:ext>
            </a:extLst>
          </p:cNvPr>
          <p:cNvSpPr/>
          <p:nvPr/>
        </p:nvSpPr>
        <p:spPr>
          <a:xfrm flipV="1">
            <a:off x="6012159" y="2852934"/>
            <a:ext cx="2443991" cy="216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Tree>
    <p:extLst>
      <p:ext uri="{BB962C8B-B14F-4D97-AF65-F5344CB8AC3E}">
        <p14:creationId xmlns:p14="http://schemas.microsoft.com/office/powerpoint/2010/main" val="1013006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E9E48-DB8C-773D-55DD-17CDAB126804}"/>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3" name="Espace réservé du contenu 2">
            <a:extLst>
              <a:ext uri="{FF2B5EF4-FFF2-40B4-BE49-F238E27FC236}">
                <a16:creationId xmlns:a16="http://schemas.microsoft.com/office/drawing/2014/main" id="{79156DAE-0833-1311-7DF2-7BBF33242B5C}"/>
              </a:ext>
            </a:extLst>
          </p:cNvPr>
          <p:cNvSpPr>
            <a:spLocks noGrp="1"/>
          </p:cNvSpPr>
          <p:nvPr>
            <p:ph sz="quarter" idx="1"/>
          </p:nvPr>
        </p:nvSpPr>
        <p:spPr/>
        <p:txBody>
          <a:bodyPr/>
          <a:lstStyle/>
          <a:p>
            <a:r>
              <a:rPr lang="fr-FR" b="1" dirty="0">
                <a:solidFill>
                  <a:srgbClr val="00B050"/>
                </a:solidFill>
              </a:rPr>
              <a:t>Data </a:t>
            </a:r>
            <a:r>
              <a:rPr lang="fr-FR" b="1" dirty="0" err="1">
                <a:solidFill>
                  <a:srgbClr val="00B050"/>
                </a:solidFill>
              </a:rPr>
              <a:t>Completion</a:t>
            </a:r>
            <a:r>
              <a:rPr lang="fr-FR" b="1" dirty="0">
                <a:solidFill>
                  <a:srgbClr val="00B050"/>
                </a:solidFill>
              </a:rPr>
              <a:t> </a:t>
            </a:r>
            <a:endParaRPr lang="fr-TN" b="1" dirty="0">
              <a:solidFill>
                <a:srgbClr val="00B050"/>
              </a:solidFill>
            </a:endParaRPr>
          </a:p>
        </p:txBody>
      </p:sp>
      <p:pic>
        <p:nvPicPr>
          <p:cNvPr id="5" name="Image 4">
            <a:extLst>
              <a:ext uri="{FF2B5EF4-FFF2-40B4-BE49-F238E27FC236}">
                <a16:creationId xmlns:a16="http://schemas.microsoft.com/office/drawing/2014/main" id="{333753D8-0116-19BE-85ED-C422F53979AC}"/>
              </a:ext>
            </a:extLst>
          </p:cNvPr>
          <p:cNvPicPr>
            <a:picLocks noChangeAspect="1"/>
          </p:cNvPicPr>
          <p:nvPr/>
        </p:nvPicPr>
        <p:blipFill>
          <a:blip r:embed="rId3"/>
          <a:stretch>
            <a:fillRect/>
          </a:stretch>
        </p:blipFill>
        <p:spPr>
          <a:xfrm>
            <a:off x="682151" y="2276872"/>
            <a:ext cx="8113609" cy="3527656"/>
          </a:xfrm>
          <a:prstGeom prst="rect">
            <a:avLst/>
          </a:prstGeom>
        </p:spPr>
      </p:pic>
    </p:spTree>
    <p:extLst>
      <p:ext uri="{BB962C8B-B14F-4D97-AF65-F5344CB8AC3E}">
        <p14:creationId xmlns:p14="http://schemas.microsoft.com/office/powerpoint/2010/main" val="387952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BA3C5-3F45-3FF1-7A4B-C9DC11CF3E4D}"/>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3" name="Espace réservé du contenu 2">
            <a:extLst>
              <a:ext uri="{FF2B5EF4-FFF2-40B4-BE49-F238E27FC236}">
                <a16:creationId xmlns:a16="http://schemas.microsoft.com/office/drawing/2014/main" id="{5DEC9D62-3F63-9BCC-A0AD-5B789B742F5E}"/>
              </a:ext>
            </a:extLst>
          </p:cNvPr>
          <p:cNvSpPr>
            <a:spLocks noGrp="1"/>
          </p:cNvSpPr>
          <p:nvPr>
            <p:ph sz="quarter" idx="1"/>
          </p:nvPr>
        </p:nvSpPr>
        <p:spPr/>
        <p:txBody>
          <a:bodyPr/>
          <a:lstStyle/>
          <a:p>
            <a:r>
              <a:rPr lang="fr-FR" b="1" dirty="0">
                <a:solidFill>
                  <a:srgbClr val="00B050"/>
                </a:solidFill>
              </a:rPr>
              <a:t>Open Arm Excellent </a:t>
            </a:r>
            <a:r>
              <a:rPr lang="fr-FR" b="1" dirty="0" err="1">
                <a:solidFill>
                  <a:srgbClr val="00B050"/>
                </a:solidFill>
              </a:rPr>
              <a:t>Results</a:t>
            </a:r>
            <a:endParaRPr lang="fr-TN" b="1" dirty="0">
              <a:solidFill>
                <a:srgbClr val="00B050"/>
              </a:solidFill>
            </a:endParaRPr>
          </a:p>
        </p:txBody>
      </p:sp>
      <p:pic>
        <p:nvPicPr>
          <p:cNvPr id="5" name="Image 4">
            <a:extLst>
              <a:ext uri="{FF2B5EF4-FFF2-40B4-BE49-F238E27FC236}">
                <a16:creationId xmlns:a16="http://schemas.microsoft.com/office/drawing/2014/main" id="{95F7009B-C2AE-B567-1179-52F217C146D0}"/>
              </a:ext>
            </a:extLst>
          </p:cNvPr>
          <p:cNvPicPr>
            <a:picLocks noChangeAspect="1"/>
          </p:cNvPicPr>
          <p:nvPr/>
        </p:nvPicPr>
        <p:blipFill>
          <a:blip r:embed="rId3"/>
          <a:stretch>
            <a:fillRect/>
          </a:stretch>
        </p:blipFill>
        <p:spPr>
          <a:xfrm>
            <a:off x="612648" y="2771439"/>
            <a:ext cx="5096586" cy="2410161"/>
          </a:xfrm>
          <a:prstGeom prst="rect">
            <a:avLst/>
          </a:prstGeom>
        </p:spPr>
      </p:pic>
      <p:pic>
        <p:nvPicPr>
          <p:cNvPr id="7" name="Image 6">
            <a:extLst>
              <a:ext uri="{FF2B5EF4-FFF2-40B4-BE49-F238E27FC236}">
                <a16:creationId xmlns:a16="http://schemas.microsoft.com/office/drawing/2014/main" id="{37DF46CB-B2D9-53B9-8CC2-8637295E17F1}"/>
              </a:ext>
            </a:extLst>
          </p:cNvPr>
          <p:cNvPicPr>
            <a:picLocks noChangeAspect="1"/>
          </p:cNvPicPr>
          <p:nvPr/>
        </p:nvPicPr>
        <p:blipFill>
          <a:blip r:embed="rId4"/>
          <a:stretch>
            <a:fillRect/>
          </a:stretch>
        </p:blipFill>
        <p:spPr>
          <a:xfrm>
            <a:off x="0" y="5354444"/>
            <a:ext cx="7554379" cy="1274956"/>
          </a:xfrm>
          <a:prstGeom prst="rect">
            <a:avLst/>
          </a:prstGeom>
        </p:spPr>
      </p:pic>
      <p:sp>
        <p:nvSpPr>
          <p:cNvPr id="6" name="ZoneTexte 5">
            <a:extLst>
              <a:ext uri="{FF2B5EF4-FFF2-40B4-BE49-F238E27FC236}">
                <a16:creationId xmlns:a16="http://schemas.microsoft.com/office/drawing/2014/main" id="{6AF30B23-AB7A-9E45-8271-E9DAA9BA20AE}"/>
              </a:ext>
            </a:extLst>
          </p:cNvPr>
          <p:cNvSpPr txBox="1"/>
          <p:nvPr/>
        </p:nvSpPr>
        <p:spPr>
          <a:xfrm>
            <a:off x="5868144" y="2967335"/>
            <a:ext cx="3510552"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92% stage IB1 disease</a:t>
            </a:r>
          </a:p>
          <a:p>
            <a:r>
              <a:rPr lang="en-US" b="1" dirty="0">
                <a:latin typeface="Arial" panose="020B0604020202020204" pitchFamily="34" charset="0"/>
                <a:cs typeface="Arial" panose="020B0604020202020204" pitchFamily="34" charset="0"/>
              </a:rPr>
              <a:t>2% positive vaginal margins</a:t>
            </a:r>
          </a:p>
          <a:p>
            <a:r>
              <a:rPr lang="en-US" b="1" dirty="0">
                <a:latin typeface="Arial" panose="020B0604020202020204" pitchFamily="34" charset="0"/>
                <a:cs typeface="Arial" panose="020B0604020202020204" pitchFamily="34" charset="0"/>
              </a:rPr>
              <a:t>13% nodal metastases</a:t>
            </a:r>
            <a:endParaRPr lang="fr-T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54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BDCB0-2B72-2EBF-A31C-542B5F54B358}"/>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3" name="Espace réservé du contenu 2">
            <a:extLst>
              <a:ext uri="{FF2B5EF4-FFF2-40B4-BE49-F238E27FC236}">
                <a16:creationId xmlns:a16="http://schemas.microsoft.com/office/drawing/2014/main" id="{9428C2AF-C993-1270-271A-E2EE75A49C88}"/>
              </a:ext>
            </a:extLst>
          </p:cNvPr>
          <p:cNvSpPr>
            <a:spLocks noGrp="1"/>
          </p:cNvSpPr>
          <p:nvPr>
            <p:ph sz="quarter" idx="1"/>
          </p:nvPr>
        </p:nvSpPr>
        <p:spPr/>
        <p:txBody>
          <a:bodyPr/>
          <a:lstStyle/>
          <a:p>
            <a:r>
              <a:rPr lang="en-US" b="1" dirty="0">
                <a:solidFill>
                  <a:srgbClr val="00B050"/>
                </a:solidFill>
              </a:rPr>
              <a:t>Surgical proficiency </a:t>
            </a:r>
          </a:p>
        </p:txBody>
      </p:sp>
      <p:pic>
        <p:nvPicPr>
          <p:cNvPr id="5" name="Image 4">
            <a:extLst>
              <a:ext uri="{FF2B5EF4-FFF2-40B4-BE49-F238E27FC236}">
                <a16:creationId xmlns:a16="http://schemas.microsoft.com/office/drawing/2014/main" id="{E9008AFA-B770-7C2E-6B45-3B7F18E5B4DE}"/>
              </a:ext>
            </a:extLst>
          </p:cNvPr>
          <p:cNvPicPr>
            <a:picLocks noChangeAspect="1"/>
          </p:cNvPicPr>
          <p:nvPr/>
        </p:nvPicPr>
        <p:blipFill>
          <a:blip r:embed="rId3"/>
          <a:stretch>
            <a:fillRect/>
          </a:stretch>
        </p:blipFill>
        <p:spPr>
          <a:xfrm>
            <a:off x="1115616" y="2852936"/>
            <a:ext cx="6466702" cy="2883024"/>
          </a:xfrm>
          <a:prstGeom prst="rect">
            <a:avLst/>
          </a:prstGeom>
        </p:spPr>
      </p:pic>
    </p:spTree>
    <p:extLst>
      <p:ext uri="{BB962C8B-B14F-4D97-AF65-F5344CB8AC3E}">
        <p14:creationId xmlns:p14="http://schemas.microsoft.com/office/powerpoint/2010/main" val="332093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EC5ED-48C3-AD23-95FE-27BE9CF1776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8D9A35-DCAF-7E8B-907A-E8F6743DE4DA}"/>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3" name="Espace réservé du contenu 2">
            <a:extLst>
              <a:ext uri="{FF2B5EF4-FFF2-40B4-BE49-F238E27FC236}">
                <a16:creationId xmlns:a16="http://schemas.microsoft.com/office/drawing/2014/main" id="{C5E67ECA-4677-08E5-7AA4-44ACD58C3E9B}"/>
              </a:ext>
            </a:extLst>
          </p:cNvPr>
          <p:cNvSpPr>
            <a:spLocks noGrp="1"/>
          </p:cNvSpPr>
          <p:nvPr>
            <p:ph sz="quarter" idx="1"/>
          </p:nvPr>
        </p:nvSpPr>
        <p:spPr/>
        <p:txBody>
          <a:bodyPr/>
          <a:lstStyle/>
          <a:p>
            <a:r>
              <a:rPr lang="fr-FR" b="1" dirty="0" err="1">
                <a:solidFill>
                  <a:srgbClr val="00B050"/>
                </a:solidFill>
              </a:rPr>
              <a:t>Parametrial</a:t>
            </a:r>
            <a:r>
              <a:rPr lang="fr-FR" b="1" dirty="0">
                <a:solidFill>
                  <a:srgbClr val="00B050"/>
                </a:solidFill>
              </a:rPr>
              <a:t> </a:t>
            </a:r>
            <a:r>
              <a:rPr lang="fr-FR" b="1" dirty="0" err="1">
                <a:solidFill>
                  <a:srgbClr val="00B050"/>
                </a:solidFill>
              </a:rPr>
              <a:t>measurements</a:t>
            </a:r>
            <a:r>
              <a:rPr lang="fr-FR" b="1" dirty="0">
                <a:solidFill>
                  <a:srgbClr val="00B050"/>
                </a:solidFill>
              </a:rPr>
              <a:t> ? </a:t>
            </a:r>
            <a:endParaRPr lang="fr-TN" b="1" dirty="0">
              <a:solidFill>
                <a:srgbClr val="00B050"/>
              </a:solidFill>
            </a:endParaRPr>
          </a:p>
        </p:txBody>
      </p:sp>
      <p:pic>
        <p:nvPicPr>
          <p:cNvPr id="6" name="Image 5">
            <a:extLst>
              <a:ext uri="{FF2B5EF4-FFF2-40B4-BE49-F238E27FC236}">
                <a16:creationId xmlns:a16="http://schemas.microsoft.com/office/drawing/2014/main" id="{3CCCE4EA-5AD7-61A7-F472-A89986FD7DBB}"/>
              </a:ext>
            </a:extLst>
          </p:cNvPr>
          <p:cNvPicPr>
            <a:picLocks noChangeAspect="1"/>
          </p:cNvPicPr>
          <p:nvPr/>
        </p:nvPicPr>
        <p:blipFill>
          <a:blip r:embed="rId3"/>
          <a:stretch>
            <a:fillRect/>
          </a:stretch>
        </p:blipFill>
        <p:spPr>
          <a:xfrm>
            <a:off x="1547664" y="2348880"/>
            <a:ext cx="5544616" cy="3529729"/>
          </a:xfrm>
          <a:prstGeom prst="rect">
            <a:avLst/>
          </a:prstGeom>
        </p:spPr>
      </p:pic>
      <p:sp>
        <p:nvSpPr>
          <p:cNvPr id="4" name="ZoneTexte 3">
            <a:extLst>
              <a:ext uri="{FF2B5EF4-FFF2-40B4-BE49-F238E27FC236}">
                <a16:creationId xmlns:a16="http://schemas.microsoft.com/office/drawing/2014/main" id="{7B862C54-1DF8-1016-E09F-F7DD47090300}"/>
              </a:ext>
            </a:extLst>
          </p:cNvPr>
          <p:cNvSpPr txBox="1"/>
          <p:nvPr/>
        </p:nvSpPr>
        <p:spPr>
          <a:xfrm>
            <a:off x="2267744" y="6084004"/>
            <a:ext cx="3330464" cy="369332"/>
          </a:xfrm>
          <a:prstGeom prst="rect">
            <a:avLst/>
          </a:prstGeom>
          <a:noFill/>
        </p:spPr>
        <p:txBody>
          <a:bodyPr wrap="none" rtlCol="0">
            <a:spAutoFit/>
          </a:bodyPr>
          <a:lstStyle/>
          <a:p>
            <a:r>
              <a:rPr lang="fr-FR" b="1" dirty="0" err="1"/>
              <a:t>Lack</a:t>
            </a:r>
            <a:r>
              <a:rPr lang="fr-FR" b="1" dirty="0"/>
              <a:t> of central </a:t>
            </a:r>
            <a:r>
              <a:rPr lang="fr-FR" b="1" dirty="0" err="1"/>
              <a:t>pathology</a:t>
            </a:r>
            <a:r>
              <a:rPr lang="fr-FR" b="1" dirty="0"/>
              <a:t> </a:t>
            </a:r>
            <a:r>
              <a:rPr lang="fr-FR" b="1" dirty="0" err="1"/>
              <a:t>review</a:t>
            </a:r>
            <a:endParaRPr lang="fr-TN" b="1" dirty="0"/>
          </a:p>
        </p:txBody>
      </p:sp>
      <p:sp>
        <p:nvSpPr>
          <p:cNvPr id="7" name="Rectangle 6">
            <a:extLst>
              <a:ext uri="{FF2B5EF4-FFF2-40B4-BE49-F238E27FC236}">
                <a16:creationId xmlns:a16="http://schemas.microsoft.com/office/drawing/2014/main" id="{703BAAA0-392C-1448-3099-E5ECC972DBBF}"/>
              </a:ext>
            </a:extLst>
          </p:cNvPr>
          <p:cNvSpPr/>
          <p:nvPr/>
        </p:nvSpPr>
        <p:spPr>
          <a:xfrm>
            <a:off x="4860032" y="4005064"/>
            <a:ext cx="1800200" cy="792088"/>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Tree>
    <p:extLst>
      <p:ext uri="{BB962C8B-B14F-4D97-AF65-F5344CB8AC3E}">
        <p14:creationId xmlns:p14="http://schemas.microsoft.com/office/powerpoint/2010/main" val="81128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9C1FD-B4A5-51C7-3D65-6A2FCB6AABE0}"/>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3" name="Espace réservé du contenu 2">
            <a:extLst>
              <a:ext uri="{FF2B5EF4-FFF2-40B4-BE49-F238E27FC236}">
                <a16:creationId xmlns:a16="http://schemas.microsoft.com/office/drawing/2014/main" id="{548F5461-CAA4-AFEF-A28F-C1113637C2D2}"/>
              </a:ext>
            </a:extLst>
          </p:cNvPr>
          <p:cNvSpPr>
            <a:spLocks noGrp="1"/>
          </p:cNvSpPr>
          <p:nvPr>
            <p:ph sz="quarter" idx="1"/>
          </p:nvPr>
        </p:nvSpPr>
        <p:spPr/>
        <p:txBody>
          <a:bodyPr/>
          <a:lstStyle/>
          <a:p>
            <a:r>
              <a:rPr lang="fr-FR" b="1" dirty="0">
                <a:solidFill>
                  <a:srgbClr val="00B050"/>
                </a:solidFill>
              </a:rPr>
              <a:t>Cancer </a:t>
            </a:r>
            <a:r>
              <a:rPr lang="fr-FR" b="1" dirty="0" err="1">
                <a:solidFill>
                  <a:srgbClr val="00B050"/>
                </a:solidFill>
              </a:rPr>
              <a:t>recurrences</a:t>
            </a:r>
            <a:r>
              <a:rPr lang="fr-FR" b="1" dirty="0">
                <a:solidFill>
                  <a:srgbClr val="00B050"/>
                </a:solidFill>
              </a:rPr>
              <a:t> 14/33  </a:t>
            </a:r>
            <a:endParaRPr lang="fr-TN" b="1" dirty="0">
              <a:solidFill>
                <a:srgbClr val="00B050"/>
              </a:solidFill>
            </a:endParaRPr>
          </a:p>
        </p:txBody>
      </p:sp>
      <p:pic>
        <p:nvPicPr>
          <p:cNvPr id="4" name="Image 3">
            <a:extLst>
              <a:ext uri="{FF2B5EF4-FFF2-40B4-BE49-F238E27FC236}">
                <a16:creationId xmlns:a16="http://schemas.microsoft.com/office/drawing/2014/main" id="{C2680AB1-A9EA-F05D-6016-2068048EFBBF}"/>
              </a:ext>
            </a:extLst>
          </p:cNvPr>
          <p:cNvPicPr>
            <a:picLocks noChangeAspect="1"/>
          </p:cNvPicPr>
          <p:nvPr/>
        </p:nvPicPr>
        <p:blipFill>
          <a:blip r:embed="rId3"/>
          <a:stretch>
            <a:fillRect/>
          </a:stretch>
        </p:blipFill>
        <p:spPr>
          <a:xfrm>
            <a:off x="612648" y="2564904"/>
            <a:ext cx="4248844" cy="2821277"/>
          </a:xfrm>
          <a:prstGeom prst="rect">
            <a:avLst/>
          </a:prstGeom>
        </p:spPr>
      </p:pic>
      <p:sp>
        <p:nvSpPr>
          <p:cNvPr id="5" name="ZoneTexte 4">
            <a:extLst>
              <a:ext uri="{FF2B5EF4-FFF2-40B4-BE49-F238E27FC236}">
                <a16:creationId xmlns:a16="http://schemas.microsoft.com/office/drawing/2014/main" id="{8C335647-0064-083C-9F49-3D7A4F8D5280}"/>
              </a:ext>
            </a:extLst>
          </p:cNvPr>
          <p:cNvSpPr txBox="1"/>
          <p:nvPr/>
        </p:nvSpPr>
        <p:spPr>
          <a:xfrm>
            <a:off x="5409920" y="3272879"/>
            <a:ext cx="3856890" cy="923330"/>
          </a:xfrm>
          <a:prstGeom prst="rect">
            <a:avLst/>
          </a:prstGeom>
          <a:noFill/>
        </p:spPr>
        <p:txBody>
          <a:bodyPr wrap="none" rtlCol="0">
            <a:spAutoFit/>
          </a:bodyPr>
          <a:lstStyle/>
          <a:p>
            <a:r>
              <a:rPr lang="fr-FR" dirty="0" err="1">
                <a:latin typeface="Arial" panose="020B0604020202020204" pitchFamily="34" charset="0"/>
                <a:cs typeface="Arial" panose="020B0604020202020204" pitchFamily="34" charset="0"/>
              </a:rPr>
              <a:t>Number</a:t>
            </a:r>
            <a:r>
              <a:rPr lang="fr-FR" dirty="0">
                <a:latin typeface="Arial" panose="020B0604020202020204" pitchFamily="34" charset="0"/>
                <a:cs typeface="Arial" panose="020B0604020202020204" pitchFamily="34" charset="0"/>
              </a:rPr>
              <a:t> of patients? </a:t>
            </a:r>
          </a:p>
          <a:p>
            <a:r>
              <a:rPr lang="fr-FR" dirty="0" err="1">
                <a:latin typeface="Arial" panose="020B0604020202020204" pitchFamily="34" charset="0"/>
                <a:cs typeface="Arial" panose="020B0604020202020204" pitchFamily="34" charset="0"/>
              </a:rPr>
              <a:t>Wrong</a:t>
            </a:r>
            <a:r>
              <a:rPr lang="fr-FR" dirty="0">
                <a:latin typeface="Arial" panose="020B0604020202020204" pitchFamily="34" charset="0"/>
                <a:cs typeface="Arial" panose="020B0604020202020204" pitchFamily="34" charset="0"/>
              </a:rPr>
              <a:t> Type of radical </a:t>
            </a:r>
            <a:r>
              <a:rPr lang="fr-FR" dirty="0" err="1">
                <a:latin typeface="Arial" panose="020B0604020202020204" pitchFamily="34" charset="0"/>
                <a:cs typeface="Arial" panose="020B0604020202020204" pitchFamily="34" charset="0"/>
              </a:rPr>
              <a:t>hysterctomy</a:t>
            </a:r>
            <a:r>
              <a:rPr lang="fr-FR" dirty="0">
                <a:latin typeface="Arial" panose="020B0604020202020204" pitchFamily="34" charset="0"/>
                <a:cs typeface="Arial" panose="020B0604020202020204" pitchFamily="34" charset="0"/>
              </a:rPr>
              <a:t>?</a:t>
            </a:r>
          </a:p>
          <a:p>
            <a:r>
              <a:rPr lang="fr-FR" dirty="0">
                <a:latin typeface="Arial" panose="020B0604020202020204" pitchFamily="34" charset="0"/>
                <a:cs typeface="Arial" panose="020B0604020202020204" pitchFamily="34" charset="0"/>
              </a:rPr>
              <a:t>Expertise of the surgeon ?</a:t>
            </a:r>
            <a:endParaRPr lang="fr-T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9598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F03E7D-AC7E-F3CF-8173-D576E317E60A}"/>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3" name="Espace réservé du contenu 2">
            <a:extLst>
              <a:ext uri="{FF2B5EF4-FFF2-40B4-BE49-F238E27FC236}">
                <a16:creationId xmlns:a16="http://schemas.microsoft.com/office/drawing/2014/main" id="{ADBC0706-3DD9-9365-AFC6-8158ED4556C0}"/>
              </a:ext>
            </a:extLst>
          </p:cNvPr>
          <p:cNvSpPr>
            <a:spLocks noGrp="1"/>
          </p:cNvSpPr>
          <p:nvPr>
            <p:ph sz="quarter" idx="1"/>
          </p:nvPr>
        </p:nvSpPr>
        <p:spPr/>
        <p:txBody>
          <a:bodyPr/>
          <a:lstStyle/>
          <a:p>
            <a:r>
              <a:rPr lang="fr-FR" b="1" dirty="0">
                <a:solidFill>
                  <a:srgbClr val="00B050"/>
                </a:solidFill>
              </a:rPr>
              <a:t>Patients per Site</a:t>
            </a:r>
            <a:endParaRPr lang="fr-TN" b="1" dirty="0">
              <a:solidFill>
                <a:srgbClr val="00B050"/>
              </a:solidFill>
            </a:endParaRPr>
          </a:p>
        </p:txBody>
      </p:sp>
      <p:pic>
        <p:nvPicPr>
          <p:cNvPr id="5" name="Image 4">
            <a:extLst>
              <a:ext uri="{FF2B5EF4-FFF2-40B4-BE49-F238E27FC236}">
                <a16:creationId xmlns:a16="http://schemas.microsoft.com/office/drawing/2014/main" id="{291C7CCA-747E-D27E-533B-AAB9F45166A9}"/>
              </a:ext>
            </a:extLst>
          </p:cNvPr>
          <p:cNvPicPr>
            <a:picLocks noChangeAspect="1"/>
          </p:cNvPicPr>
          <p:nvPr/>
        </p:nvPicPr>
        <p:blipFill>
          <a:blip r:embed="rId3"/>
          <a:stretch>
            <a:fillRect/>
          </a:stretch>
        </p:blipFill>
        <p:spPr>
          <a:xfrm>
            <a:off x="1527217" y="2467649"/>
            <a:ext cx="6039693" cy="2819794"/>
          </a:xfrm>
          <a:prstGeom prst="rect">
            <a:avLst/>
          </a:prstGeom>
        </p:spPr>
      </p:pic>
      <p:pic>
        <p:nvPicPr>
          <p:cNvPr id="7" name="Image 6">
            <a:extLst>
              <a:ext uri="{FF2B5EF4-FFF2-40B4-BE49-F238E27FC236}">
                <a16:creationId xmlns:a16="http://schemas.microsoft.com/office/drawing/2014/main" id="{C8BCFA45-74D1-A493-23B9-44BF5DAFFC01}"/>
              </a:ext>
            </a:extLst>
          </p:cNvPr>
          <p:cNvPicPr>
            <a:picLocks noChangeAspect="1"/>
          </p:cNvPicPr>
          <p:nvPr/>
        </p:nvPicPr>
        <p:blipFill>
          <a:blip r:embed="rId4"/>
          <a:stretch>
            <a:fillRect/>
          </a:stretch>
        </p:blipFill>
        <p:spPr>
          <a:xfrm>
            <a:off x="1552153" y="5781578"/>
            <a:ext cx="5992061" cy="695422"/>
          </a:xfrm>
          <a:prstGeom prst="rect">
            <a:avLst/>
          </a:prstGeom>
        </p:spPr>
      </p:pic>
    </p:spTree>
    <p:extLst>
      <p:ext uri="{BB962C8B-B14F-4D97-AF65-F5344CB8AC3E}">
        <p14:creationId xmlns:p14="http://schemas.microsoft.com/office/powerpoint/2010/main" val="259642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570F34-2214-4E31-8F98-7F33A4484CC1}"/>
              </a:ext>
            </a:extLst>
          </p:cNvPr>
          <p:cNvSpPr>
            <a:spLocks noGrp="1"/>
          </p:cNvSpPr>
          <p:nvPr>
            <p:ph type="title"/>
          </p:nvPr>
        </p:nvSpPr>
        <p:spPr/>
        <p:txBody>
          <a:bodyPr/>
          <a:lstStyle/>
          <a:p>
            <a:pPr algn="ctr"/>
            <a:r>
              <a:rPr lang="fr-FR" dirty="0">
                <a:solidFill>
                  <a:srgbClr val="FF0000"/>
                </a:solidFill>
              </a:rPr>
              <a:t>Introduction </a:t>
            </a:r>
            <a:endParaRPr lang="fr-TN" dirty="0">
              <a:solidFill>
                <a:srgbClr val="FF0000"/>
              </a:solidFill>
            </a:endParaRPr>
          </a:p>
        </p:txBody>
      </p:sp>
      <p:sp>
        <p:nvSpPr>
          <p:cNvPr id="3" name="Espace réservé du contenu 2">
            <a:extLst>
              <a:ext uri="{FF2B5EF4-FFF2-40B4-BE49-F238E27FC236}">
                <a16:creationId xmlns:a16="http://schemas.microsoft.com/office/drawing/2014/main" id="{D8085957-87AB-BEED-C893-7091CE1534F0}"/>
              </a:ext>
            </a:extLst>
          </p:cNvPr>
          <p:cNvSpPr>
            <a:spLocks noGrp="1"/>
          </p:cNvSpPr>
          <p:nvPr>
            <p:ph sz="quarter" idx="1"/>
          </p:nvPr>
        </p:nvSpPr>
        <p:spPr>
          <a:xfrm>
            <a:off x="612648" y="1600200"/>
            <a:ext cx="8531352" cy="5257800"/>
          </a:xfrm>
        </p:spPr>
        <p:txBody>
          <a:bodyPr>
            <a:normAutofit fontScale="92500" lnSpcReduction="20000"/>
          </a:bodyPr>
          <a:lstStyle/>
          <a:p>
            <a:pPr algn="l">
              <a:buClr>
                <a:schemeClr val="tx1"/>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Incidence, mortality declined </a:t>
            </a:r>
          </a:p>
          <a:p>
            <a:pPr marL="0" indent="0" algn="l">
              <a:buClr>
                <a:schemeClr val="tx1"/>
              </a:buClr>
              <a:buNone/>
            </a:pPr>
            <a:endParaRPr lang="en-US" sz="2800" dirty="0">
              <a:latin typeface="Arial" panose="020B0604020202020204" pitchFamily="34" charset="0"/>
              <a:cs typeface="Arial" panose="020B0604020202020204" pitchFamily="34" charset="0"/>
            </a:endParaRPr>
          </a:p>
          <a:p>
            <a:pPr algn="l">
              <a:buClr>
                <a:schemeClr val="tx1"/>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  Treatment of early stages is radical hysterectomy with pelvic lymphadenectomy  open surgery or radiotherapy</a:t>
            </a:r>
          </a:p>
          <a:p>
            <a:pPr marL="0" indent="0" algn="l">
              <a:buClr>
                <a:schemeClr val="tx1"/>
              </a:buClr>
              <a:buNone/>
            </a:pPr>
            <a:endParaRPr lang="en-US" sz="2800" dirty="0">
              <a:latin typeface="Arial" panose="020B0604020202020204" pitchFamily="34" charset="0"/>
              <a:cs typeface="Arial" panose="020B0604020202020204" pitchFamily="34" charset="0"/>
            </a:endParaRPr>
          </a:p>
          <a:p>
            <a:pPr algn="l">
              <a:buClr>
                <a:schemeClr val="tx1"/>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 1990’s: Increased uptake of Minimally Invasive Surgery (MIS) by surgeons</a:t>
            </a:r>
          </a:p>
          <a:p>
            <a:pPr algn="l">
              <a:buClr>
                <a:schemeClr val="tx1"/>
              </a:buClr>
              <a:buFont typeface="Wingdings" panose="05000000000000000000" pitchFamily="2" charset="2"/>
              <a:buChar char="ü"/>
            </a:pPr>
            <a:endParaRPr lang="en-US" sz="2800" dirty="0">
              <a:latin typeface="Arial" panose="020B0604020202020204" pitchFamily="34" charset="0"/>
              <a:cs typeface="Arial" panose="020B0604020202020204" pitchFamily="34" charset="0"/>
            </a:endParaRPr>
          </a:p>
          <a:p>
            <a:pPr algn="l">
              <a:buClr>
                <a:schemeClr val="tx1"/>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MIS associated with decreased treatment-related morbidity</a:t>
            </a:r>
          </a:p>
          <a:p>
            <a:pPr algn="l">
              <a:buClr>
                <a:schemeClr val="tx1"/>
              </a:buClr>
              <a:buFont typeface="Wingdings" panose="05000000000000000000" pitchFamily="2" charset="2"/>
              <a:buChar char="ü"/>
            </a:pPr>
            <a:endParaRPr lang="en-US" sz="2800" dirty="0">
              <a:latin typeface="Arial" panose="020B0604020202020204" pitchFamily="34" charset="0"/>
              <a:cs typeface="Arial" panose="020B0604020202020204" pitchFamily="34" charset="0"/>
            </a:endParaRPr>
          </a:p>
          <a:p>
            <a:pPr algn="l">
              <a:buClr>
                <a:schemeClr val="tx1"/>
              </a:buClr>
              <a:buFont typeface="Wingdings" panose="05000000000000000000" pitchFamily="2" charset="2"/>
              <a:buChar char="ü"/>
            </a:pPr>
            <a:r>
              <a:rPr lang="en-US" sz="2800" dirty="0">
                <a:latin typeface="Arial" panose="020B0604020202020204" pitchFamily="34" charset="0"/>
                <a:cs typeface="Arial" panose="020B0604020202020204" pitchFamily="34" charset="0"/>
              </a:rPr>
              <a:t>  Survival outcomes between open and MIS similar </a:t>
            </a:r>
            <a:endParaRPr lang="fr-T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1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328CF-3C59-3D20-8C7C-A381F090758B}"/>
              </a:ext>
            </a:extLst>
          </p:cNvPr>
          <p:cNvSpPr>
            <a:spLocks noGrp="1"/>
          </p:cNvSpPr>
          <p:nvPr>
            <p:ph type="title"/>
          </p:nvPr>
        </p:nvSpPr>
        <p:spPr/>
        <p:txBody>
          <a:bodyPr/>
          <a:lstStyle/>
          <a:p>
            <a:r>
              <a:rPr lang="fr-FR" dirty="0">
                <a:solidFill>
                  <a:srgbClr val="FF0000"/>
                </a:solidFill>
              </a:rPr>
              <a:t>The Limitations </a:t>
            </a:r>
            <a:endParaRPr lang="fr-TN" dirty="0"/>
          </a:p>
        </p:txBody>
      </p:sp>
      <p:sp>
        <p:nvSpPr>
          <p:cNvPr id="3" name="Espace réservé du contenu 2">
            <a:extLst>
              <a:ext uri="{FF2B5EF4-FFF2-40B4-BE49-F238E27FC236}">
                <a16:creationId xmlns:a16="http://schemas.microsoft.com/office/drawing/2014/main" id="{F126F37D-7E63-85A2-C335-C8D1793B800D}"/>
              </a:ext>
            </a:extLst>
          </p:cNvPr>
          <p:cNvSpPr>
            <a:spLocks noGrp="1"/>
          </p:cNvSpPr>
          <p:nvPr>
            <p:ph sz="quarter" idx="1"/>
          </p:nvPr>
        </p:nvSpPr>
        <p:spPr/>
        <p:txBody>
          <a:bodyPr/>
          <a:lstStyle/>
          <a:p>
            <a:r>
              <a:rPr lang="fr-FR" b="1" dirty="0" err="1">
                <a:solidFill>
                  <a:srgbClr val="00B050"/>
                </a:solidFill>
              </a:rPr>
              <a:t>Unequal</a:t>
            </a:r>
            <a:r>
              <a:rPr lang="fr-FR" b="1" dirty="0">
                <a:solidFill>
                  <a:srgbClr val="00B050"/>
                </a:solidFill>
              </a:rPr>
              <a:t> balance </a:t>
            </a:r>
            <a:r>
              <a:rPr lang="fr-FR" b="1" dirty="0" err="1">
                <a:solidFill>
                  <a:srgbClr val="00B050"/>
                </a:solidFill>
              </a:rPr>
              <a:t>laparoscopy</a:t>
            </a:r>
            <a:r>
              <a:rPr lang="fr-FR" b="1" dirty="0">
                <a:solidFill>
                  <a:srgbClr val="00B050"/>
                </a:solidFill>
              </a:rPr>
              <a:t> vs </a:t>
            </a:r>
            <a:r>
              <a:rPr lang="fr-FR" b="1" dirty="0" err="1">
                <a:solidFill>
                  <a:srgbClr val="00B050"/>
                </a:solidFill>
              </a:rPr>
              <a:t>robotics</a:t>
            </a:r>
            <a:r>
              <a:rPr lang="fr-FR" b="1" dirty="0">
                <a:solidFill>
                  <a:srgbClr val="00B050"/>
                </a:solidFill>
              </a:rPr>
              <a:t> </a:t>
            </a:r>
            <a:endParaRPr lang="fr-TN" b="1" dirty="0">
              <a:solidFill>
                <a:srgbClr val="00B050"/>
              </a:solidFill>
            </a:endParaRPr>
          </a:p>
        </p:txBody>
      </p:sp>
      <p:pic>
        <p:nvPicPr>
          <p:cNvPr id="5" name="Image 4">
            <a:extLst>
              <a:ext uri="{FF2B5EF4-FFF2-40B4-BE49-F238E27FC236}">
                <a16:creationId xmlns:a16="http://schemas.microsoft.com/office/drawing/2014/main" id="{3A996D22-BA6F-B811-75F9-2003BA45F29D}"/>
              </a:ext>
            </a:extLst>
          </p:cNvPr>
          <p:cNvPicPr>
            <a:picLocks noChangeAspect="1"/>
          </p:cNvPicPr>
          <p:nvPr/>
        </p:nvPicPr>
        <p:blipFill>
          <a:blip r:embed="rId3"/>
          <a:stretch>
            <a:fillRect/>
          </a:stretch>
        </p:blipFill>
        <p:spPr>
          <a:xfrm>
            <a:off x="1619672" y="2348880"/>
            <a:ext cx="5239481" cy="2705478"/>
          </a:xfrm>
          <a:prstGeom prst="rect">
            <a:avLst/>
          </a:prstGeom>
        </p:spPr>
      </p:pic>
    </p:spTree>
    <p:extLst>
      <p:ext uri="{BB962C8B-B14F-4D97-AF65-F5344CB8AC3E}">
        <p14:creationId xmlns:p14="http://schemas.microsoft.com/office/powerpoint/2010/main" val="79174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C3CFC-E2D2-57C3-9E70-BE4FA76660E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7415CB-7671-65A9-878D-F9E0568EE992}"/>
              </a:ext>
            </a:extLst>
          </p:cNvPr>
          <p:cNvSpPr>
            <a:spLocks noGrp="1"/>
          </p:cNvSpPr>
          <p:nvPr>
            <p:ph type="title"/>
          </p:nvPr>
        </p:nvSpPr>
        <p:spPr/>
        <p:txBody>
          <a:bodyPr/>
          <a:lstStyle/>
          <a:p>
            <a:r>
              <a:rPr lang="fr-FR" dirty="0">
                <a:solidFill>
                  <a:srgbClr val="FF0000"/>
                </a:solidFill>
              </a:rPr>
              <a:t>The Limitations </a:t>
            </a:r>
            <a:endParaRPr lang="fr-TN" dirty="0"/>
          </a:p>
        </p:txBody>
      </p:sp>
      <p:sp>
        <p:nvSpPr>
          <p:cNvPr id="3" name="Espace réservé du contenu 2">
            <a:extLst>
              <a:ext uri="{FF2B5EF4-FFF2-40B4-BE49-F238E27FC236}">
                <a16:creationId xmlns:a16="http://schemas.microsoft.com/office/drawing/2014/main" id="{93D286EA-E8CB-BE65-3BC9-D8F04AB67B9F}"/>
              </a:ext>
            </a:extLst>
          </p:cNvPr>
          <p:cNvSpPr>
            <a:spLocks noGrp="1"/>
          </p:cNvSpPr>
          <p:nvPr>
            <p:ph sz="quarter" idx="1"/>
          </p:nvPr>
        </p:nvSpPr>
        <p:spPr>
          <a:xfrm>
            <a:off x="612648" y="1669504"/>
            <a:ext cx="8153400" cy="4495800"/>
          </a:xfrm>
        </p:spPr>
        <p:txBody>
          <a:bodyPr/>
          <a:lstStyle/>
          <a:p>
            <a:r>
              <a:rPr lang="fr-FR" b="1" dirty="0">
                <a:solidFill>
                  <a:srgbClr val="00B050"/>
                </a:solidFill>
              </a:rPr>
              <a:t>Type II or type III RH ? </a:t>
            </a:r>
            <a:endParaRPr lang="fr-TN" b="1" dirty="0">
              <a:solidFill>
                <a:srgbClr val="00B050"/>
              </a:solidFill>
            </a:endParaRPr>
          </a:p>
        </p:txBody>
      </p:sp>
      <p:pic>
        <p:nvPicPr>
          <p:cNvPr id="6" name="Image 5">
            <a:extLst>
              <a:ext uri="{FF2B5EF4-FFF2-40B4-BE49-F238E27FC236}">
                <a16:creationId xmlns:a16="http://schemas.microsoft.com/office/drawing/2014/main" id="{B9E89BB7-BC65-DC20-44ED-28969C28AE5C}"/>
              </a:ext>
            </a:extLst>
          </p:cNvPr>
          <p:cNvPicPr>
            <a:picLocks noChangeAspect="1"/>
          </p:cNvPicPr>
          <p:nvPr/>
        </p:nvPicPr>
        <p:blipFill>
          <a:blip r:embed="rId3"/>
          <a:stretch>
            <a:fillRect/>
          </a:stretch>
        </p:blipFill>
        <p:spPr>
          <a:xfrm>
            <a:off x="827584" y="2780928"/>
            <a:ext cx="6668431" cy="1505160"/>
          </a:xfrm>
          <a:prstGeom prst="rect">
            <a:avLst/>
          </a:prstGeom>
        </p:spPr>
      </p:pic>
    </p:spTree>
    <p:extLst>
      <p:ext uri="{BB962C8B-B14F-4D97-AF65-F5344CB8AC3E}">
        <p14:creationId xmlns:p14="http://schemas.microsoft.com/office/powerpoint/2010/main" val="132940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B7E7A2-1980-EE61-B03A-FC4EF1CC5C55}"/>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Critics</a:t>
            </a:r>
            <a:r>
              <a:rPr lang="fr-FR" dirty="0">
                <a:solidFill>
                  <a:srgbClr val="FF0000"/>
                </a:solidFill>
              </a:rPr>
              <a:t> </a:t>
            </a:r>
            <a:endParaRPr lang="fr-TN" dirty="0"/>
          </a:p>
        </p:txBody>
      </p:sp>
      <p:sp>
        <p:nvSpPr>
          <p:cNvPr id="4" name="ZoneTexte 3">
            <a:extLst>
              <a:ext uri="{FF2B5EF4-FFF2-40B4-BE49-F238E27FC236}">
                <a16:creationId xmlns:a16="http://schemas.microsoft.com/office/drawing/2014/main" id="{BC452AF1-BC42-4C51-F1F1-C44E42CF2D45}"/>
              </a:ext>
            </a:extLst>
          </p:cNvPr>
          <p:cNvSpPr txBox="1"/>
          <p:nvPr/>
        </p:nvSpPr>
        <p:spPr>
          <a:xfrm>
            <a:off x="7093109" y="3429000"/>
            <a:ext cx="1170393" cy="369332"/>
          </a:xfrm>
          <a:prstGeom prst="rect">
            <a:avLst/>
          </a:prstGeom>
          <a:noFill/>
        </p:spPr>
        <p:txBody>
          <a:bodyPr wrap="square" rtlCol="0">
            <a:spAutoFit/>
          </a:bodyPr>
          <a:lstStyle/>
          <a:p>
            <a:r>
              <a:rPr lang="fr-FR" dirty="0">
                <a:latin typeface="Abadi" panose="020B0604020104020204" pitchFamily="34" charset="0"/>
              </a:rPr>
              <a:t>Power ? </a:t>
            </a:r>
            <a:endParaRPr lang="fr-TN" dirty="0">
              <a:latin typeface="Abadi" panose="020B0604020104020204" pitchFamily="34" charset="0"/>
            </a:endParaRPr>
          </a:p>
        </p:txBody>
      </p:sp>
      <p:pic>
        <p:nvPicPr>
          <p:cNvPr id="7" name="Image 6">
            <a:extLst>
              <a:ext uri="{FF2B5EF4-FFF2-40B4-BE49-F238E27FC236}">
                <a16:creationId xmlns:a16="http://schemas.microsoft.com/office/drawing/2014/main" id="{8C5300D5-D242-098F-9D86-1388B8FDFC1C}"/>
              </a:ext>
            </a:extLst>
          </p:cNvPr>
          <p:cNvPicPr>
            <a:picLocks noChangeAspect="1"/>
          </p:cNvPicPr>
          <p:nvPr/>
        </p:nvPicPr>
        <p:blipFill>
          <a:blip r:embed="rId3"/>
          <a:stretch>
            <a:fillRect/>
          </a:stretch>
        </p:blipFill>
        <p:spPr>
          <a:xfrm>
            <a:off x="156910" y="3093280"/>
            <a:ext cx="9064876" cy="1951254"/>
          </a:xfrm>
          <a:prstGeom prst="rect">
            <a:avLst/>
          </a:prstGeom>
        </p:spPr>
      </p:pic>
      <p:sp>
        <p:nvSpPr>
          <p:cNvPr id="8" name="Rectangle 7">
            <a:extLst>
              <a:ext uri="{FF2B5EF4-FFF2-40B4-BE49-F238E27FC236}">
                <a16:creationId xmlns:a16="http://schemas.microsoft.com/office/drawing/2014/main" id="{8FF34F0C-7E0D-564D-AB90-52D783BFAF44}"/>
              </a:ext>
            </a:extLst>
          </p:cNvPr>
          <p:cNvSpPr/>
          <p:nvPr/>
        </p:nvSpPr>
        <p:spPr>
          <a:xfrm>
            <a:off x="156910" y="4509120"/>
            <a:ext cx="8609138" cy="36933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pic>
        <p:nvPicPr>
          <p:cNvPr id="5" name="Image 4">
            <a:extLst>
              <a:ext uri="{FF2B5EF4-FFF2-40B4-BE49-F238E27FC236}">
                <a16:creationId xmlns:a16="http://schemas.microsoft.com/office/drawing/2014/main" id="{BDA3AEB7-146D-3163-B26E-2C6FCEA43F42}"/>
              </a:ext>
            </a:extLst>
          </p:cNvPr>
          <p:cNvPicPr>
            <a:picLocks noChangeAspect="1"/>
          </p:cNvPicPr>
          <p:nvPr/>
        </p:nvPicPr>
        <p:blipFill>
          <a:blip r:embed="rId4"/>
          <a:stretch>
            <a:fillRect/>
          </a:stretch>
        </p:blipFill>
        <p:spPr>
          <a:xfrm>
            <a:off x="1625319" y="1814402"/>
            <a:ext cx="6611273" cy="1066949"/>
          </a:xfrm>
          <a:prstGeom prst="rect">
            <a:avLst/>
          </a:prstGeom>
        </p:spPr>
      </p:pic>
    </p:spTree>
    <p:extLst>
      <p:ext uri="{BB962C8B-B14F-4D97-AF65-F5344CB8AC3E}">
        <p14:creationId xmlns:p14="http://schemas.microsoft.com/office/powerpoint/2010/main" val="2243491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8C4A0F-D963-7C39-AC29-9B807D542EED}"/>
              </a:ext>
            </a:extLst>
          </p:cNvPr>
          <p:cNvSpPr>
            <a:spLocks noGrp="1"/>
          </p:cNvSpPr>
          <p:nvPr>
            <p:ph type="title"/>
          </p:nvPr>
        </p:nvSpPr>
        <p:spPr/>
        <p:txBody>
          <a:bodyPr/>
          <a:lstStyle/>
          <a:p>
            <a:r>
              <a:rPr lang="fr-FR" dirty="0">
                <a:solidFill>
                  <a:srgbClr val="FF0000"/>
                </a:solidFill>
              </a:rPr>
              <a:t>&lt; 2 cm :  </a:t>
            </a:r>
            <a:r>
              <a:rPr lang="fr-FR" dirty="0" err="1">
                <a:solidFill>
                  <a:srgbClr val="FF0000"/>
                </a:solidFill>
              </a:rPr>
              <a:t>so</a:t>
            </a:r>
            <a:r>
              <a:rPr lang="fr-FR" dirty="0">
                <a:solidFill>
                  <a:srgbClr val="FF0000"/>
                </a:solidFill>
              </a:rPr>
              <a:t> </a:t>
            </a:r>
            <a:r>
              <a:rPr lang="fr-FR" dirty="0" err="1">
                <a:solidFill>
                  <a:srgbClr val="FF0000"/>
                </a:solidFill>
              </a:rPr>
              <a:t>safe</a:t>
            </a:r>
            <a:r>
              <a:rPr lang="fr-FR" dirty="0">
                <a:solidFill>
                  <a:srgbClr val="FF0000"/>
                </a:solidFill>
              </a:rPr>
              <a:t> !</a:t>
            </a:r>
            <a:endParaRPr lang="fr-TN" dirty="0">
              <a:solidFill>
                <a:srgbClr val="FF0000"/>
              </a:solidFill>
            </a:endParaRPr>
          </a:p>
        </p:txBody>
      </p:sp>
      <p:pic>
        <p:nvPicPr>
          <p:cNvPr id="5" name="Espace réservé du contenu 4">
            <a:extLst>
              <a:ext uri="{FF2B5EF4-FFF2-40B4-BE49-F238E27FC236}">
                <a16:creationId xmlns:a16="http://schemas.microsoft.com/office/drawing/2014/main" id="{7B199B4F-5124-887A-FA24-5C0622E2B266}"/>
              </a:ext>
            </a:extLst>
          </p:cNvPr>
          <p:cNvPicPr>
            <a:picLocks noGrp="1" noChangeAspect="1"/>
          </p:cNvPicPr>
          <p:nvPr>
            <p:ph sz="quarter" idx="1"/>
          </p:nvPr>
        </p:nvPicPr>
        <p:blipFill>
          <a:blip r:embed="rId3"/>
          <a:stretch>
            <a:fillRect/>
          </a:stretch>
        </p:blipFill>
        <p:spPr>
          <a:xfrm>
            <a:off x="755576" y="2749512"/>
            <a:ext cx="6887536" cy="2353003"/>
          </a:xfrm>
        </p:spPr>
      </p:pic>
      <p:pic>
        <p:nvPicPr>
          <p:cNvPr id="7" name="Image 6">
            <a:extLst>
              <a:ext uri="{FF2B5EF4-FFF2-40B4-BE49-F238E27FC236}">
                <a16:creationId xmlns:a16="http://schemas.microsoft.com/office/drawing/2014/main" id="{20E7EE7F-30FA-687B-9247-60F4F0D2008A}"/>
              </a:ext>
            </a:extLst>
          </p:cNvPr>
          <p:cNvPicPr>
            <a:picLocks noChangeAspect="1"/>
          </p:cNvPicPr>
          <p:nvPr/>
        </p:nvPicPr>
        <p:blipFill>
          <a:blip r:embed="rId4"/>
          <a:stretch>
            <a:fillRect/>
          </a:stretch>
        </p:blipFill>
        <p:spPr>
          <a:xfrm>
            <a:off x="1210413" y="1219200"/>
            <a:ext cx="5977862" cy="1224136"/>
          </a:xfrm>
          <a:prstGeom prst="rect">
            <a:avLst/>
          </a:prstGeom>
        </p:spPr>
      </p:pic>
      <p:sp>
        <p:nvSpPr>
          <p:cNvPr id="8" name="ZoneTexte 7">
            <a:extLst>
              <a:ext uri="{FF2B5EF4-FFF2-40B4-BE49-F238E27FC236}">
                <a16:creationId xmlns:a16="http://schemas.microsoft.com/office/drawing/2014/main" id="{4680C4D1-49A5-E175-D30A-DBE4E1F0A955}"/>
              </a:ext>
            </a:extLst>
          </p:cNvPr>
          <p:cNvSpPr txBox="1"/>
          <p:nvPr/>
        </p:nvSpPr>
        <p:spPr>
          <a:xfrm>
            <a:off x="3707904" y="6505599"/>
            <a:ext cx="5109091" cy="369332"/>
          </a:xfrm>
          <a:prstGeom prst="rect">
            <a:avLst/>
          </a:prstGeom>
          <a:noFill/>
        </p:spPr>
        <p:txBody>
          <a:bodyPr wrap="none" rtlCol="0">
            <a:spAutoFit/>
          </a:bodyPr>
          <a:lstStyle/>
          <a:p>
            <a:r>
              <a:rPr lang="en-US" dirty="0">
                <a:solidFill>
                  <a:srgbClr val="00B0F0"/>
                </a:solidFill>
                <a:latin typeface="Arial" panose="020B0604020202020204" pitchFamily="34" charset="0"/>
                <a:cs typeface="Arial" panose="020B0604020202020204" pitchFamily="34" charset="0"/>
              </a:rPr>
              <a:t>International Journal of Clinical Oncology (2020)</a:t>
            </a:r>
            <a:endParaRPr lang="fr-TN" dirty="0">
              <a:solidFill>
                <a:srgbClr val="00B0F0"/>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DD056690-CAB8-FDA5-E17E-12F6A6FD7E6F}"/>
              </a:ext>
            </a:extLst>
          </p:cNvPr>
          <p:cNvSpPr txBox="1"/>
          <p:nvPr/>
        </p:nvSpPr>
        <p:spPr>
          <a:xfrm>
            <a:off x="251520" y="5075312"/>
            <a:ext cx="7794448"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5-year OS    97.4% vs. 97.3%, P = 0.894</a:t>
            </a:r>
          </a:p>
          <a:p>
            <a:r>
              <a:rPr lang="en-US" b="1" dirty="0">
                <a:latin typeface="Arial" panose="020B0604020202020204" pitchFamily="34" charset="0"/>
                <a:cs typeface="Arial" panose="020B0604020202020204" pitchFamily="34" charset="0"/>
              </a:rPr>
              <a:t>          DFS    93.9% vs. 93.0%, P = 0.393</a:t>
            </a:r>
            <a:endParaRPr lang="fr-T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463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B5936-2D88-D35D-6715-784E3DD5C035}"/>
              </a:ext>
            </a:extLst>
          </p:cNvPr>
          <p:cNvSpPr>
            <a:spLocks noGrp="1"/>
          </p:cNvSpPr>
          <p:nvPr>
            <p:ph type="title"/>
          </p:nvPr>
        </p:nvSpPr>
        <p:spPr/>
        <p:txBody>
          <a:bodyPr>
            <a:normAutofit/>
          </a:bodyPr>
          <a:lstStyle/>
          <a:p>
            <a:pPr algn="ctr"/>
            <a:r>
              <a:rPr lang="en-US" dirty="0">
                <a:solidFill>
                  <a:srgbClr val="FF0000"/>
                </a:solidFill>
              </a:rPr>
              <a:t>Hypotheses</a:t>
            </a:r>
            <a:endParaRPr lang="fr-TN" dirty="0">
              <a:solidFill>
                <a:srgbClr val="FF0000"/>
              </a:solidFill>
            </a:endParaRPr>
          </a:p>
        </p:txBody>
      </p:sp>
      <p:sp>
        <p:nvSpPr>
          <p:cNvPr id="3" name="Espace réservé du contenu 2">
            <a:extLst>
              <a:ext uri="{FF2B5EF4-FFF2-40B4-BE49-F238E27FC236}">
                <a16:creationId xmlns:a16="http://schemas.microsoft.com/office/drawing/2014/main" id="{EC236D53-721B-2F6D-4D20-DB9DA4A3FC71}"/>
              </a:ext>
            </a:extLst>
          </p:cNvPr>
          <p:cNvSpPr>
            <a:spLocks noGrp="1"/>
          </p:cNvSpPr>
          <p:nvPr>
            <p:ph sz="quarter" idx="1"/>
          </p:nvPr>
        </p:nvSpPr>
        <p:spPr/>
        <p:txBody>
          <a:bodyPr/>
          <a:lstStyle/>
          <a:p>
            <a:r>
              <a:rPr lang="en-US" dirty="0"/>
              <a:t>Routine use of a uterine manipulator : propensity for tumor spillage ↑</a:t>
            </a:r>
          </a:p>
          <a:p>
            <a:r>
              <a:rPr lang="en-US" dirty="0"/>
              <a:t>Effect of the insufflation gas (CO2 ) on tumor cell growth or spread </a:t>
            </a:r>
          </a:p>
          <a:p>
            <a:r>
              <a:rPr lang="en-US" dirty="0"/>
              <a:t>Acidosis</a:t>
            </a:r>
            <a:endParaRPr lang="fr-TN" dirty="0"/>
          </a:p>
        </p:txBody>
      </p:sp>
      <p:pic>
        <p:nvPicPr>
          <p:cNvPr id="5" name="Image 4">
            <a:extLst>
              <a:ext uri="{FF2B5EF4-FFF2-40B4-BE49-F238E27FC236}">
                <a16:creationId xmlns:a16="http://schemas.microsoft.com/office/drawing/2014/main" id="{DA62AC46-5AAC-B625-E008-57A6EE85B153}"/>
              </a:ext>
            </a:extLst>
          </p:cNvPr>
          <p:cNvPicPr>
            <a:picLocks noChangeAspect="1"/>
          </p:cNvPicPr>
          <p:nvPr/>
        </p:nvPicPr>
        <p:blipFill>
          <a:blip r:embed="rId3"/>
          <a:stretch>
            <a:fillRect/>
          </a:stretch>
        </p:blipFill>
        <p:spPr>
          <a:xfrm>
            <a:off x="5576595" y="3175205"/>
            <a:ext cx="2954757" cy="2920795"/>
          </a:xfrm>
          <a:prstGeom prst="rect">
            <a:avLst/>
          </a:prstGeom>
        </p:spPr>
      </p:pic>
      <p:pic>
        <p:nvPicPr>
          <p:cNvPr id="6" name="Image 5">
            <a:extLst>
              <a:ext uri="{FF2B5EF4-FFF2-40B4-BE49-F238E27FC236}">
                <a16:creationId xmlns:a16="http://schemas.microsoft.com/office/drawing/2014/main" id="{721B4AB5-5D01-8074-A2EB-9E5701010299}"/>
              </a:ext>
            </a:extLst>
          </p:cNvPr>
          <p:cNvPicPr>
            <a:picLocks noChangeAspect="1"/>
          </p:cNvPicPr>
          <p:nvPr/>
        </p:nvPicPr>
        <p:blipFill>
          <a:blip r:embed="rId4"/>
          <a:stretch>
            <a:fillRect/>
          </a:stretch>
        </p:blipFill>
        <p:spPr>
          <a:xfrm>
            <a:off x="377952" y="3944931"/>
            <a:ext cx="3788919" cy="2167043"/>
          </a:xfrm>
          <a:prstGeom prst="rect">
            <a:avLst/>
          </a:prstGeom>
        </p:spPr>
      </p:pic>
      <p:pic>
        <p:nvPicPr>
          <p:cNvPr id="4" name="Image 3">
            <a:extLst>
              <a:ext uri="{FF2B5EF4-FFF2-40B4-BE49-F238E27FC236}">
                <a16:creationId xmlns:a16="http://schemas.microsoft.com/office/drawing/2014/main" id="{6D451F59-7594-7844-99BA-8123B52C2437}"/>
              </a:ext>
            </a:extLst>
          </p:cNvPr>
          <p:cNvPicPr>
            <a:picLocks noChangeAspect="1"/>
          </p:cNvPicPr>
          <p:nvPr/>
        </p:nvPicPr>
        <p:blipFill>
          <a:blip r:embed="rId5"/>
          <a:stretch>
            <a:fillRect/>
          </a:stretch>
        </p:blipFill>
        <p:spPr>
          <a:xfrm>
            <a:off x="4166871" y="4647173"/>
            <a:ext cx="4891773" cy="2210827"/>
          </a:xfrm>
          <a:prstGeom prst="rect">
            <a:avLst/>
          </a:prstGeom>
        </p:spPr>
      </p:pic>
    </p:spTree>
    <p:extLst>
      <p:ext uri="{BB962C8B-B14F-4D97-AF65-F5344CB8AC3E}">
        <p14:creationId xmlns:p14="http://schemas.microsoft.com/office/powerpoint/2010/main" val="239603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B2082-5C0F-3367-5285-0A5B6A42A9A8}"/>
              </a:ext>
            </a:extLst>
          </p:cNvPr>
          <p:cNvSpPr>
            <a:spLocks noGrp="1"/>
          </p:cNvSpPr>
          <p:nvPr>
            <p:ph type="title"/>
          </p:nvPr>
        </p:nvSpPr>
        <p:spPr/>
        <p:txBody>
          <a:bodyPr/>
          <a:lstStyle/>
          <a:p>
            <a:endParaRPr lang="fr-TN"/>
          </a:p>
        </p:txBody>
      </p:sp>
      <p:pic>
        <p:nvPicPr>
          <p:cNvPr id="5" name="Espace réservé du contenu 4">
            <a:extLst>
              <a:ext uri="{FF2B5EF4-FFF2-40B4-BE49-F238E27FC236}">
                <a16:creationId xmlns:a16="http://schemas.microsoft.com/office/drawing/2014/main" id="{61D3EB67-5950-E3F3-197A-3EC48538ED82}"/>
              </a:ext>
            </a:extLst>
          </p:cNvPr>
          <p:cNvPicPr>
            <a:picLocks noGrp="1" noChangeAspect="1"/>
          </p:cNvPicPr>
          <p:nvPr>
            <p:ph sz="quarter" idx="1"/>
          </p:nvPr>
        </p:nvPicPr>
        <p:blipFill>
          <a:blip r:embed="rId3"/>
          <a:stretch>
            <a:fillRect/>
          </a:stretch>
        </p:blipFill>
        <p:spPr>
          <a:xfrm>
            <a:off x="1297852" y="1194823"/>
            <a:ext cx="6287377" cy="1171739"/>
          </a:xfrm>
        </p:spPr>
      </p:pic>
      <p:pic>
        <p:nvPicPr>
          <p:cNvPr id="7" name="Image 6">
            <a:extLst>
              <a:ext uri="{FF2B5EF4-FFF2-40B4-BE49-F238E27FC236}">
                <a16:creationId xmlns:a16="http://schemas.microsoft.com/office/drawing/2014/main" id="{72B29239-B8BB-FE35-F8B2-0C1214DA0ADC}"/>
              </a:ext>
            </a:extLst>
          </p:cNvPr>
          <p:cNvPicPr>
            <a:picLocks noChangeAspect="1"/>
          </p:cNvPicPr>
          <p:nvPr/>
        </p:nvPicPr>
        <p:blipFill>
          <a:blip r:embed="rId4"/>
          <a:stretch>
            <a:fillRect/>
          </a:stretch>
        </p:blipFill>
        <p:spPr>
          <a:xfrm>
            <a:off x="208750" y="4178476"/>
            <a:ext cx="7433882" cy="2035834"/>
          </a:xfrm>
          <a:prstGeom prst="rect">
            <a:avLst/>
          </a:prstGeom>
        </p:spPr>
      </p:pic>
      <p:sp>
        <p:nvSpPr>
          <p:cNvPr id="8" name="ZoneTexte 7">
            <a:extLst>
              <a:ext uri="{FF2B5EF4-FFF2-40B4-BE49-F238E27FC236}">
                <a16:creationId xmlns:a16="http://schemas.microsoft.com/office/drawing/2014/main" id="{E04761B6-B59C-4B59-59BD-CE2E88FFA864}"/>
              </a:ext>
            </a:extLst>
          </p:cNvPr>
          <p:cNvSpPr txBox="1"/>
          <p:nvPr/>
        </p:nvSpPr>
        <p:spPr>
          <a:xfrm>
            <a:off x="4211960" y="6525344"/>
            <a:ext cx="4215962" cy="307777"/>
          </a:xfrm>
          <a:prstGeom prst="rect">
            <a:avLst/>
          </a:prstGeom>
          <a:noFill/>
        </p:spPr>
        <p:txBody>
          <a:bodyPr wrap="none" rtlCol="0">
            <a:spAutoFit/>
          </a:bodyPr>
          <a:lstStyle/>
          <a:p>
            <a:r>
              <a:rPr lang="fr-FR" sz="1400" dirty="0">
                <a:solidFill>
                  <a:srgbClr val="00B0F0"/>
                </a:solidFill>
                <a:latin typeface="Arial" panose="020B0604020202020204" pitchFamily="34" charset="0"/>
                <a:cs typeface="Arial" panose="020B0604020202020204" pitchFamily="34" charset="0"/>
              </a:rPr>
              <a:t>Rüdiger </a:t>
            </a:r>
            <a:r>
              <a:rPr lang="fr-FR" sz="1400" dirty="0" err="1">
                <a:solidFill>
                  <a:srgbClr val="00B0F0"/>
                </a:solidFill>
                <a:latin typeface="Arial" panose="020B0604020202020204" pitchFamily="34" charset="0"/>
                <a:cs typeface="Arial" panose="020B0604020202020204" pitchFamily="34" charset="0"/>
              </a:rPr>
              <a:t>Klapdor</a:t>
            </a:r>
            <a:r>
              <a:rPr lang="fr-FR" sz="1400" dirty="0">
                <a:solidFill>
                  <a:srgbClr val="00B0F0"/>
                </a:solidFill>
                <a:latin typeface="Arial" panose="020B0604020202020204" pitchFamily="34" charset="0"/>
                <a:cs typeface="Arial" panose="020B0604020202020204" pitchFamily="34" charset="0"/>
              </a:rPr>
              <a:t> Acta </a:t>
            </a:r>
            <a:r>
              <a:rPr lang="fr-FR" sz="1400" dirty="0" err="1">
                <a:solidFill>
                  <a:srgbClr val="00B0F0"/>
                </a:solidFill>
                <a:latin typeface="Arial" panose="020B0604020202020204" pitchFamily="34" charset="0"/>
                <a:cs typeface="Arial" panose="020B0604020202020204" pitchFamily="34" charset="0"/>
              </a:rPr>
              <a:t>Obstet</a:t>
            </a:r>
            <a:r>
              <a:rPr lang="fr-FR" sz="1400" dirty="0">
                <a:solidFill>
                  <a:srgbClr val="00B0F0"/>
                </a:solidFill>
                <a:latin typeface="Arial" panose="020B0604020202020204" pitchFamily="34" charset="0"/>
                <a:cs typeface="Arial" panose="020B0604020202020204" pitchFamily="34" charset="0"/>
              </a:rPr>
              <a:t> </a:t>
            </a:r>
            <a:r>
              <a:rPr lang="fr-FR" sz="1400" dirty="0" err="1">
                <a:solidFill>
                  <a:srgbClr val="00B0F0"/>
                </a:solidFill>
                <a:latin typeface="Arial" panose="020B0604020202020204" pitchFamily="34" charset="0"/>
                <a:cs typeface="Arial" panose="020B0604020202020204" pitchFamily="34" charset="0"/>
              </a:rPr>
              <a:t>Gynecol</a:t>
            </a:r>
            <a:r>
              <a:rPr lang="fr-FR" sz="1400" dirty="0">
                <a:solidFill>
                  <a:srgbClr val="00B0F0"/>
                </a:solidFill>
                <a:latin typeface="Arial" panose="020B0604020202020204" pitchFamily="34" charset="0"/>
                <a:cs typeface="Arial" panose="020B0604020202020204" pitchFamily="34" charset="0"/>
              </a:rPr>
              <a:t> </a:t>
            </a:r>
            <a:r>
              <a:rPr lang="fr-FR" sz="1400" dirty="0" err="1">
                <a:solidFill>
                  <a:srgbClr val="00B0F0"/>
                </a:solidFill>
                <a:latin typeface="Arial" panose="020B0604020202020204" pitchFamily="34" charset="0"/>
                <a:cs typeface="Arial" panose="020B0604020202020204" pitchFamily="34" charset="0"/>
              </a:rPr>
              <a:t>Scand</a:t>
            </a:r>
            <a:r>
              <a:rPr lang="fr-FR" sz="1400" dirty="0">
                <a:solidFill>
                  <a:srgbClr val="00B0F0"/>
                </a:solidFill>
                <a:latin typeface="Arial" panose="020B0604020202020204" pitchFamily="34" charset="0"/>
                <a:cs typeface="Arial" panose="020B0604020202020204" pitchFamily="34" charset="0"/>
              </a:rPr>
              <a:t>. 2019</a:t>
            </a:r>
            <a:endParaRPr lang="fr-TN" sz="1400" dirty="0">
              <a:solidFill>
                <a:srgbClr val="00B0F0"/>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69B08EC5-CD0B-A649-766C-0773DF6469BE}"/>
              </a:ext>
            </a:extLst>
          </p:cNvPr>
          <p:cNvSpPr txBox="1"/>
          <p:nvPr/>
        </p:nvSpPr>
        <p:spPr>
          <a:xfrm>
            <a:off x="683568" y="6084004"/>
            <a:ext cx="3597908" cy="369332"/>
          </a:xfrm>
          <a:prstGeom prst="rect">
            <a:avLst/>
          </a:prstGeom>
          <a:noFill/>
        </p:spPr>
        <p:txBody>
          <a:bodyPr wrap="none" rtlCol="0">
            <a:spAutoFit/>
          </a:bodyPr>
          <a:lstStyle/>
          <a:p>
            <a:r>
              <a:rPr lang="en-US" b="1" dirty="0"/>
              <a:t>75% Intraperitoneal contamination </a:t>
            </a:r>
            <a:endParaRPr lang="fr-TN" b="1" dirty="0"/>
          </a:p>
        </p:txBody>
      </p:sp>
      <p:pic>
        <p:nvPicPr>
          <p:cNvPr id="11" name="Image 10">
            <a:extLst>
              <a:ext uri="{FF2B5EF4-FFF2-40B4-BE49-F238E27FC236}">
                <a16:creationId xmlns:a16="http://schemas.microsoft.com/office/drawing/2014/main" id="{C6F91C0C-85BB-5C0D-E54E-DDC8913B4060}"/>
              </a:ext>
            </a:extLst>
          </p:cNvPr>
          <p:cNvPicPr>
            <a:picLocks noChangeAspect="1"/>
          </p:cNvPicPr>
          <p:nvPr/>
        </p:nvPicPr>
        <p:blipFill>
          <a:blip r:embed="rId5"/>
          <a:stretch>
            <a:fillRect/>
          </a:stretch>
        </p:blipFill>
        <p:spPr>
          <a:xfrm>
            <a:off x="1043608" y="2489039"/>
            <a:ext cx="5467920" cy="1566959"/>
          </a:xfrm>
          <a:prstGeom prst="rect">
            <a:avLst/>
          </a:prstGeom>
        </p:spPr>
      </p:pic>
      <p:sp>
        <p:nvSpPr>
          <p:cNvPr id="4" name="ZoneTexte 3">
            <a:extLst>
              <a:ext uri="{FF2B5EF4-FFF2-40B4-BE49-F238E27FC236}">
                <a16:creationId xmlns:a16="http://schemas.microsoft.com/office/drawing/2014/main" id="{6BE49DB9-946B-1F4F-3F6B-39D4B77143AC}"/>
              </a:ext>
            </a:extLst>
          </p:cNvPr>
          <p:cNvSpPr txBox="1"/>
          <p:nvPr/>
        </p:nvSpPr>
        <p:spPr>
          <a:xfrm>
            <a:off x="4307930" y="6093296"/>
            <a:ext cx="2683555" cy="369332"/>
          </a:xfrm>
          <a:prstGeom prst="rect">
            <a:avLst/>
          </a:prstGeom>
          <a:noFill/>
        </p:spPr>
        <p:txBody>
          <a:bodyPr wrap="none" rtlCol="0">
            <a:spAutoFit/>
          </a:bodyPr>
          <a:lstStyle/>
          <a:p>
            <a:r>
              <a:rPr lang="en-US" b="1" dirty="0"/>
              <a:t>Instrument contamination </a:t>
            </a:r>
            <a:endParaRPr lang="fr-TN" b="1" dirty="0"/>
          </a:p>
        </p:txBody>
      </p:sp>
    </p:spTree>
    <p:extLst>
      <p:ext uri="{BB962C8B-B14F-4D97-AF65-F5344CB8AC3E}">
        <p14:creationId xmlns:p14="http://schemas.microsoft.com/office/powerpoint/2010/main" val="138133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1EC51-1F1A-4C60-9C94-7673621198D4}"/>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reasons</a:t>
            </a:r>
            <a:r>
              <a:rPr lang="fr-FR" dirty="0">
                <a:solidFill>
                  <a:srgbClr val="FF0000"/>
                </a:solidFill>
              </a:rPr>
              <a:t> ?</a:t>
            </a:r>
            <a:endParaRPr lang="fr-TN" dirty="0">
              <a:solidFill>
                <a:srgbClr val="FF0000"/>
              </a:solidFill>
            </a:endParaRPr>
          </a:p>
        </p:txBody>
      </p:sp>
      <p:sp>
        <p:nvSpPr>
          <p:cNvPr id="3" name="Espace réservé du contenu 2">
            <a:extLst>
              <a:ext uri="{FF2B5EF4-FFF2-40B4-BE49-F238E27FC236}">
                <a16:creationId xmlns:a16="http://schemas.microsoft.com/office/drawing/2014/main" id="{D0A2125F-F8D3-5C53-C981-F003A2E0DAD3}"/>
              </a:ext>
            </a:extLst>
          </p:cNvPr>
          <p:cNvSpPr>
            <a:spLocks noGrp="1"/>
          </p:cNvSpPr>
          <p:nvPr>
            <p:ph sz="quarter" idx="1"/>
          </p:nvPr>
        </p:nvSpPr>
        <p:spPr>
          <a:xfrm>
            <a:off x="612648" y="2204864"/>
            <a:ext cx="8153400" cy="4495800"/>
          </a:xfrm>
        </p:spPr>
        <p:txBody>
          <a:bodyPr/>
          <a:lstStyle/>
          <a:p>
            <a:r>
              <a:rPr lang="en-US" sz="1800" b="0" i="0" u="none" strike="noStrike" baseline="0" dirty="0">
                <a:solidFill>
                  <a:srgbClr val="000000"/>
                </a:solidFill>
                <a:latin typeface="Charis SIL"/>
              </a:rPr>
              <a:t>The steep learning curve of minimally invasive radical hysterectomy</a:t>
            </a:r>
          </a:p>
          <a:p>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 The non-standardized technique and radicality of hysterectomies</a:t>
            </a:r>
          </a:p>
          <a:p>
            <a:endParaRPr lang="en-US" sz="1800" b="0" i="0" u="none" strike="noStrike" baseline="0" dirty="0">
              <a:solidFill>
                <a:srgbClr val="000000"/>
              </a:solidFill>
              <a:latin typeface="Charis SIL"/>
            </a:endParaRPr>
          </a:p>
          <a:p>
            <a:r>
              <a:rPr lang="en-US" sz="1800" b="0" i="0" u="none" strike="noStrike" baseline="0" dirty="0">
                <a:solidFill>
                  <a:srgbClr val="000000"/>
                </a:solidFill>
                <a:latin typeface="Charis SIL"/>
              </a:rPr>
              <a:t> Mesothelial cell hypoxia due to CO2 pneumoperitoneum</a:t>
            </a:r>
          </a:p>
          <a:p>
            <a:endParaRPr lang="en-US" sz="1800" b="0" i="0" u="none" strike="noStrike" baseline="0" dirty="0">
              <a:solidFill>
                <a:srgbClr val="000000"/>
              </a:solidFill>
              <a:latin typeface="Charis SIL"/>
            </a:endParaRPr>
          </a:p>
          <a:p>
            <a:r>
              <a:rPr lang="en-US" sz="1800" b="0" i="0" u="none" strike="noStrike" baseline="0">
                <a:solidFill>
                  <a:srgbClr val="000000"/>
                </a:solidFill>
                <a:latin typeface="Charis SIL"/>
              </a:rPr>
              <a:t>Tumor </a:t>
            </a:r>
            <a:r>
              <a:rPr lang="en-US" sz="1800" b="0" i="0" u="none" strike="noStrike" baseline="0" dirty="0">
                <a:solidFill>
                  <a:srgbClr val="000000"/>
                </a:solidFill>
                <a:latin typeface="Charis SIL"/>
              </a:rPr>
              <a:t>contamination at the time of colpotomy, directly worsened by the flow of CO2 </a:t>
            </a:r>
            <a:endParaRPr lang="fr-TN" dirty="0"/>
          </a:p>
        </p:txBody>
      </p:sp>
    </p:spTree>
    <p:extLst>
      <p:ext uri="{BB962C8B-B14F-4D97-AF65-F5344CB8AC3E}">
        <p14:creationId xmlns:p14="http://schemas.microsoft.com/office/powerpoint/2010/main" val="208977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0EF14E-7CD6-B05D-79DF-ACE6717AC7A2}"/>
              </a:ext>
            </a:extLst>
          </p:cNvPr>
          <p:cNvSpPr>
            <a:spLocks noGrp="1"/>
          </p:cNvSpPr>
          <p:nvPr>
            <p:ph type="title"/>
          </p:nvPr>
        </p:nvSpPr>
        <p:spPr/>
        <p:txBody>
          <a:body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3" name="Espace réservé du contenu 2">
            <a:extLst>
              <a:ext uri="{FF2B5EF4-FFF2-40B4-BE49-F238E27FC236}">
                <a16:creationId xmlns:a16="http://schemas.microsoft.com/office/drawing/2014/main" id="{34652792-1A93-6FD2-0F8E-22350C3BE850}"/>
              </a:ext>
            </a:extLst>
          </p:cNvPr>
          <p:cNvSpPr>
            <a:spLocks noGrp="1"/>
          </p:cNvSpPr>
          <p:nvPr>
            <p:ph sz="quarter" idx="1"/>
          </p:nvPr>
        </p:nvSpPr>
        <p:spPr/>
        <p:txBody>
          <a:bodyPr/>
          <a:lstStyle/>
          <a:p>
            <a:r>
              <a:rPr lang="fr-FR" dirty="0"/>
              <a:t>Low pressure</a:t>
            </a:r>
          </a:p>
          <a:p>
            <a:r>
              <a:rPr lang="fr-FR" dirty="0" err="1"/>
              <a:t>Uterine</a:t>
            </a:r>
            <a:r>
              <a:rPr lang="fr-FR" dirty="0"/>
              <a:t> manipulation</a:t>
            </a:r>
          </a:p>
          <a:p>
            <a:r>
              <a:rPr lang="fr-FR" dirty="0"/>
              <a:t>Vaginal </a:t>
            </a:r>
            <a:r>
              <a:rPr lang="fr-FR" dirty="0" err="1"/>
              <a:t>colpotomy</a:t>
            </a:r>
            <a:endParaRPr lang="fr-FR" dirty="0"/>
          </a:p>
          <a:p>
            <a:r>
              <a:rPr lang="fr-FR" dirty="0" err="1"/>
              <a:t>conization</a:t>
            </a:r>
            <a:endParaRPr lang="fr-FR" dirty="0"/>
          </a:p>
          <a:p>
            <a:r>
              <a:rPr lang="en-US" dirty="0"/>
              <a:t> Surgical Expertise/Learning Curve</a:t>
            </a:r>
          </a:p>
          <a:p>
            <a:r>
              <a:rPr lang="en-US" dirty="0"/>
              <a:t>Good assessment of tumor size ( MRI) </a:t>
            </a:r>
            <a:endParaRPr lang="fr-FR" dirty="0"/>
          </a:p>
          <a:p>
            <a:endParaRPr lang="fr-TN" dirty="0"/>
          </a:p>
        </p:txBody>
      </p:sp>
    </p:spTree>
    <p:extLst>
      <p:ext uri="{BB962C8B-B14F-4D97-AF65-F5344CB8AC3E}">
        <p14:creationId xmlns:p14="http://schemas.microsoft.com/office/powerpoint/2010/main" val="2658279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34F05E40-972D-9727-AD3F-D24293745953}"/>
              </a:ext>
            </a:extLst>
          </p:cNvPr>
          <p:cNvPicPr>
            <a:picLocks noGrp="1" noChangeAspect="1"/>
          </p:cNvPicPr>
          <p:nvPr>
            <p:ph sz="quarter" idx="1"/>
          </p:nvPr>
        </p:nvPicPr>
        <p:blipFill>
          <a:blip r:embed="rId3"/>
          <a:stretch>
            <a:fillRect/>
          </a:stretch>
        </p:blipFill>
        <p:spPr>
          <a:xfrm>
            <a:off x="3213184" y="3131643"/>
            <a:ext cx="2952328" cy="2171219"/>
          </a:xfrm>
        </p:spPr>
      </p:pic>
      <p:pic>
        <p:nvPicPr>
          <p:cNvPr id="5" name="Image 4">
            <a:extLst>
              <a:ext uri="{FF2B5EF4-FFF2-40B4-BE49-F238E27FC236}">
                <a16:creationId xmlns:a16="http://schemas.microsoft.com/office/drawing/2014/main" id="{0DE5C14A-7C4D-38A1-B202-1E2154645552}"/>
              </a:ext>
            </a:extLst>
          </p:cNvPr>
          <p:cNvPicPr>
            <a:picLocks noChangeAspect="1"/>
          </p:cNvPicPr>
          <p:nvPr/>
        </p:nvPicPr>
        <p:blipFill>
          <a:blip r:embed="rId4"/>
          <a:stretch>
            <a:fillRect/>
          </a:stretch>
        </p:blipFill>
        <p:spPr>
          <a:xfrm>
            <a:off x="899592" y="1914291"/>
            <a:ext cx="5762848" cy="1147884"/>
          </a:xfrm>
          <a:prstGeom prst="rect">
            <a:avLst/>
          </a:prstGeom>
        </p:spPr>
      </p:pic>
      <p:pic>
        <p:nvPicPr>
          <p:cNvPr id="9" name="Image 8">
            <a:extLst>
              <a:ext uri="{FF2B5EF4-FFF2-40B4-BE49-F238E27FC236}">
                <a16:creationId xmlns:a16="http://schemas.microsoft.com/office/drawing/2014/main" id="{EC52B16A-7A28-8467-259F-56F6079CBA85}"/>
              </a:ext>
            </a:extLst>
          </p:cNvPr>
          <p:cNvPicPr>
            <a:picLocks noChangeAspect="1"/>
          </p:cNvPicPr>
          <p:nvPr/>
        </p:nvPicPr>
        <p:blipFill>
          <a:blip r:embed="rId5"/>
          <a:stretch>
            <a:fillRect/>
          </a:stretch>
        </p:blipFill>
        <p:spPr>
          <a:xfrm>
            <a:off x="7030431" y="1576935"/>
            <a:ext cx="1708008" cy="1509978"/>
          </a:xfrm>
          <a:prstGeom prst="rect">
            <a:avLst/>
          </a:prstGeom>
        </p:spPr>
      </p:pic>
      <p:sp>
        <p:nvSpPr>
          <p:cNvPr id="10" name="ZoneTexte 9">
            <a:extLst>
              <a:ext uri="{FF2B5EF4-FFF2-40B4-BE49-F238E27FC236}">
                <a16:creationId xmlns:a16="http://schemas.microsoft.com/office/drawing/2014/main" id="{68F18C8C-5EF8-664E-35A1-8BA3F25B9BB9}"/>
              </a:ext>
            </a:extLst>
          </p:cNvPr>
          <p:cNvSpPr txBox="1"/>
          <p:nvPr/>
        </p:nvSpPr>
        <p:spPr>
          <a:xfrm>
            <a:off x="5940152" y="6453336"/>
            <a:ext cx="2161169" cy="369332"/>
          </a:xfrm>
          <a:prstGeom prst="rect">
            <a:avLst/>
          </a:prstGeom>
          <a:noFill/>
        </p:spPr>
        <p:txBody>
          <a:bodyPr wrap="none" rtlCol="0">
            <a:spAutoFit/>
          </a:bodyPr>
          <a:lstStyle/>
          <a:p>
            <a:r>
              <a:rPr lang="fr-FR" dirty="0" err="1">
                <a:solidFill>
                  <a:srgbClr val="00B0F0"/>
                </a:solidFill>
                <a:latin typeface="Abadi" panose="020B0604020104020204" pitchFamily="34" charset="0"/>
              </a:rPr>
              <a:t>Surg</a:t>
            </a:r>
            <a:r>
              <a:rPr lang="fr-FR" dirty="0">
                <a:solidFill>
                  <a:srgbClr val="00B0F0"/>
                </a:solidFill>
                <a:latin typeface="Abadi" panose="020B0604020104020204" pitchFamily="34" charset="0"/>
              </a:rPr>
              <a:t> </a:t>
            </a:r>
            <a:r>
              <a:rPr lang="fr-FR" dirty="0" err="1">
                <a:solidFill>
                  <a:srgbClr val="00B0F0"/>
                </a:solidFill>
                <a:latin typeface="Abadi" panose="020B0604020104020204" pitchFamily="34" charset="0"/>
              </a:rPr>
              <a:t>Endosc</a:t>
            </a:r>
            <a:r>
              <a:rPr lang="fr-FR" dirty="0">
                <a:solidFill>
                  <a:srgbClr val="00B0F0"/>
                </a:solidFill>
                <a:latin typeface="Abadi" panose="020B0604020104020204" pitchFamily="34" charset="0"/>
              </a:rPr>
              <a:t> (2006)</a:t>
            </a:r>
            <a:endParaRPr lang="fr-TN" dirty="0">
              <a:solidFill>
                <a:srgbClr val="00B0F0"/>
              </a:solidFill>
              <a:latin typeface="Abadi" panose="020B0604020104020204" pitchFamily="34" charset="0"/>
            </a:endParaRPr>
          </a:p>
        </p:txBody>
      </p:sp>
      <p:sp>
        <p:nvSpPr>
          <p:cNvPr id="3" name="Titre 1">
            <a:extLst>
              <a:ext uri="{FF2B5EF4-FFF2-40B4-BE49-F238E27FC236}">
                <a16:creationId xmlns:a16="http://schemas.microsoft.com/office/drawing/2014/main" id="{3BBD9E28-3A8E-61D4-D9C5-540EF7DF8FE2}"/>
              </a:ext>
            </a:extLst>
          </p:cNvPr>
          <p:cNvSpPr txBox="1">
            <a:spLocks/>
          </p:cNvSpPr>
          <p:nvPr/>
        </p:nvSpPr>
        <p:spPr>
          <a:xfrm>
            <a:off x="765048" y="116632"/>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6" name="ZoneTexte 5">
            <a:extLst>
              <a:ext uri="{FF2B5EF4-FFF2-40B4-BE49-F238E27FC236}">
                <a16:creationId xmlns:a16="http://schemas.microsoft.com/office/drawing/2014/main" id="{21282D9E-24D7-426D-240F-A665EB876A5F}"/>
              </a:ext>
            </a:extLst>
          </p:cNvPr>
          <p:cNvSpPr txBox="1"/>
          <p:nvPr/>
        </p:nvSpPr>
        <p:spPr>
          <a:xfrm>
            <a:off x="467544" y="1475492"/>
            <a:ext cx="4572000" cy="461665"/>
          </a:xfrm>
          <a:prstGeom prst="rect">
            <a:avLst/>
          </a:prstGeom>
          <a:noFill/>
        </p:spPr>
        <p:txBody>
          <a:bodyPr wrap="square">
            <a:spAutoFit/>
          </a:bodyPr>
          <a:lstStyle/>
          <a:p>
            <a:pPr marL="285750" indent="-285750">
              <a:buFont typeface="Arial" panose="020B0604020202020204" pitchFamily="34" charset="0"/>
              <a:buChar char="•"/>
            </a:pPr>
            <a:r>
              <a:rPr lang="fr-FR" sz="2400" dirty="0">
                <a:solidFill>
                  <a:srgbClr val="00B050"/>
                </a:solidFill>
              </a:rPr>
              <a:t>Low pressure</a:t>
            </a:r>
            <a:endParaRPr lang="fr-TN" sz="2400" dirty="0"/>
          </a:p>
        </p:txBody>
      </p:sp>
    </p:spTree>
    <p:extLst>
      <p:ext uri="{BB962C8B-B14F-4D97-AF65-F5344CB8AC3E}">
        <p14:creationId xmlns:p14="http://schemas.microsoft.com/office/powerpoint/2010/main" val="168635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080552-6C00-B0A0-AF3B-C5B947B35F2C}"/>
              </a:ext>
            </a:extLst>
          </p:cNvPr>
          <p:cNvSpPr>
            <a:spLocks noGrp="1"/>
          </p:cNvSpPr>
          <p:nvPr>
            <p:ph type="title"/>
          </p:nvPr>
        </p:nvSpPr>
        <p:spPr>
          <a:xfrm>
            <a:off x="612648" y="1358280"/>
            <a:ext cx="8153400" cy="990600"/>
          </a:xfrm>
        </p:spPr>
        <p:txBody>
          <a:bodyPr>
            <a:normAutofit/>
          </a:bodyPr>
          <a:lstStyle/>
          <a:p>
            <a:pPr marL="342900" indent="-342900">
              <a:buFont typeface="Arial" panose="020B0604020202020204" pitchFamily="34" charset="0"/>
              <a:buChar char="•"/>
            </a:pPr>
            <a:r>
              <a:rPr lang="fr-FR" sz="2400" dirty="0" err="1">
                <a:solidFill>
                  <a:srgbClr val="00B050"/>
                </a:solidFill>
              </a:rPr>
              <a:t>Uterine</a:t>
            </a:r>
            <a:r>
              <a:rPr lang="fr-FR" sz="2400" dirty="0">
                <a:solidFill>
                  <a:srgbClr val="00B050"/>
                </a:solidFill>
              </a:rPr>
              <a:t> </a:t>
            </a:r>
            <a:r>
              <a:rPr lang="fr-FR" sz="2400" dirty="0" err="1">
                <a:solidFill>
                  <a:srgbClr val="00B050"/>
                </a:solidFill>
              </a:rPr>
              <a:t>manipulator</a:t>
            </a:r>
            <a:endParaRPr lang="fr-TN" sz="2400" dirty="0">
              <a:solidFill>
                <a:srgbClr val="00B050"/>
              </a:solidFill>
            </a:endParaRPr>
          </a:p>
        </p:txBody>
      </p:sp>
      <p:pic>
        <p:nvPicPr>
          <p:cNvPr id="5" name="Espace réservé du contenu 4">
            <a:extLst>
              <a:ext uri="{FF2B5EF4-FFF2-40B4-BE49-F238E27FC236}">
                <a16:creationId xmlns:a16="http://schemas.microsoft.com/office/drawing/2014/main" id="{6395E9CA-01F2-5F32-4A35-6964577E7CB0}"/>
              </a:ext>
            </a:extLst>
          </p:cNvPr>
          <p:cNvPicPr>
            <a:picLocks noGrp="1" noChangeAspect="1"/>
          </p:cNvPicPr>
          <p:nvPr>
            <p:ph sz="quarter" idx="1"/>
          </p:nvPr>
        </p:nvPicPr>
        <p:blipFill>
          <a:blip r:embed="rId2"/>
          <a:stretch>
            <a:fillRect/>
          </a:stretch>
        </p:blipFill>
        <p:spPr>
          <a:xfrm>
            <a:off x="2715127" y="1959280"/>
            <a:ext cx="3948439" cy="2079429"/>
          </a:xfrm>
        </p:spPr>
      </p:pic>
      <p:pic>
        <p:nvPicPr>
          <p:cNvPr id="7" name="Image 6">
            <a:extLst>
              <a:ext uri="{FF2B5EF4-FFF2-40B4-BE49-F238E27FC236}">
                <a16:creationId xmlns:a16="http://schemas.microsoft.com/office/drawing/2014/main" id="{A077EBED-5471-E8C0-47AE-73D67647123E}"/>
              </a:ext>
            </a:extLst>
          </p:cNvPr>
          <p:cNvPicPr>
            <a:picLocks noChangeAspect="1"/>
          </p:cNvPicPr>
          <p:nvPr/>
        </p:nvPicPr>
        <p:blipFill>
          <a:blip r:embed="rId3"/>
          <a:stretch>
            <a:fillRect/>
          </a:stretch>
        </p:blipFill>
        <p:spPr>
          <a:xfrm>
            <a:off x="1297974" y="4240670"/>
            <a:ext cx="6782747" cy="2314898"/>
          </a:xfrm>
          <a:prstGeom prst="rect">
            <a:avLst/>
          </a:prstGeom>
        </p:spPr>
      </p:pic>
      <p:sp>
        <p:nvSpPr>
          <p:cNvPr id="8" name="ZoneTexte 7">
            <a:extLst>
              <a:ext uri="{FF2B5EF4-FFF2-40B4-BE49-F238E27FC236}">
                <a16:creationId xmlns:a16="http://schemas.microsoft.com/office/drawing/2014/main" id="{234468B6-7F80-9D76-6793-97E1A82983BA}"/>
              </a:ext>
            </a:extLst>
          </p:cNvPr>
          <p:cNvSpPr txBox="1"/>
          <p:nvPr/>
        </p:nvSpPr>
        <p:spPr>
          <a:xfrm>
            <a:off x="5752774" y="6477000"/>
            <a:ext cx="3445367" cy="369332"/>
          </a:xfrm>
          <a:prstGeom prst="rect">
            <a:avLst/>
          </a:prstGeom>
          <a:noFill/>
        </p:spPr>
        <p:txBody>
          <a:bodyPr wrap="none" rtlCol="0">
            <a:spAutoFit/>
          </a:bodyPr>
          <a:lstStyle/>
          <a:p>
            <a:r>
              <a:rPr lang="it-IT" dirty="0">
                <a:solidFill>
                  <a:srgbClr val="00B0F0"/>
                </a:solidFill>
              </a:rPr>
              <a:t>Chiva L. Int J Gynecol Cancer 2020</a:t>
            </a:r>
            <a:endParaRPr lang="fr-TN" dirty="0">
              <a:solidFill>
                <a:srgbClr val="00B0F0"/>
              </a:solidFill>
            </a:endParaRPr>
          </a:p>
        </p:txBody>
      </p:sp>
      <p:sp>
        <p:nvSpPr>
          <p:cNvPr id="3" name="Titre 1">
            <a:extLst>
              <a:ext uri="{FF2B5EF4-FFF2-40B4-BE49-F238E27FC236}">
                <a16:creationId xmlns:a16="http://schemas.microsoft.com/office/drawing/2014/main" id="{231D5C46-C971-FAA8-BF59-B5475B3D7F9D}"/>
              </a:ext>
            </a:extLst>
          </p:cNvPr>
          <p:cNvSpPr txBox="1">
            <a:spLocks/>
          </p:cNvSpPr>
          <p:nvPr/>
        </p:nvSpPr>
        <p:spPr>
          <a:xfrm>
            <a:off x="765048" y="18864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Tree>
    <p:extLst>
      <p:ext uri="{BB962C8B-B14F-4D97-AF65-F5344CB8AC3E}">
        <p14:creationId xmlns:p14="http://schemas.microsoft.com/office/powerpoint/2010/main" val="177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4BEF15-C080-233D-6814-638DC9574FC1}"/>
              </a:ext>
            </a:extLst>
          </p:cNvPr>
          <p:cNvSpPr>
            <a:spLocks noGrp="1"/>
          </p:cNvSpPr>
          <p:nvPr>
            <p:ph type="title"/>
          </p:nvPr>
        </p:nvSpPr>
        <p:spPr/>
        <p:txBody>
          <a:bodyPr/>
          <a:lstStyle/>
          <a:p>
            <a:pPr algn="ctr"/>
            <a:r>
              <a:rPr lang="fr-FR" dirty="0">
                <a:solidFill>
                  <a:srgbClr val="FF0000"/>
                </a:solidFill>
              </a:rPr>
              <a:t>The </a:t>
            </a:r>
            <a:r>
              <a:rPr lang="fr-FR" dirty="0" err="1">
                <a:solidFill>
                  <a:srgbClr val="FF0000"/>
                </a:solidFill>
              </a:rPr>
              <a:t>rise</a:t>
            </a:r>
            <a:r>
              <a:rPr lang="fr-FR" dirty="0">
                <a:solidFill>
                  <a:srgbClr val="FF0000"/>
                </a:solidFill>
              </a:rPr>
              <a:t>  of MIS </a:t>
            </a:r>
            <a:endParaRPr lang="fr-TN" dirty="0">
              <a:solidFill>
                <a:srgbClr val="FF0000"/>
              </a:solidFill>
            </a:endParaRPr>
          </a:p>
        </p:txBody>
      </p:sp>
      <p:pic>
        <p:nvPicPr>
          <p:cNvPr id="5" name="Espace réservé du contenu 4">
            <a:extLst>
              <a:ext uri="{FF2B5EF4-FFF2-40B4-BE49-F238E27FC236}">
                <a16:creationId xmlns:a16="http://schemas.microsoft.com/office/drawing/2014/main" id="{518618EC-4EC6-B525-09E9-75E27948B53B}"/>
              </a:ext>
            </a:extLst>
          </p:cNvPr>
          <p:cNvPicPr>
            <a:picLocks noGrp="1" noChangeAspect="1"/>
          </p:cNvPicPr>
          <p:nvPr>
            <p:ph sz="quarter" idx="1"/>
          </p:nvPr>
        </p:nvPicPr>
        <p:blipFill>
          <a:blip r:embed="rId3"/>
          <a:stretch>
            <a:fillRect/>
          </a:stretch>
        </p:blipFill>
        <p:spPr>
          <a:xfrm>
            <a:off x="4949889" y="2888819"/>
            <a:ext cx="3992046" cy="2622681"/>
          </a:xfrm>
        </p:spPr>
      </p:pic>
      <p:pic>
        <p:nvPicPr>
          <p:cNvPr id="6" name="Image 5">
            <a:extLst>
              <a:ext uri="{FF2B5EF4-FFF2-40B4-BE49-F238E27FC236}">
                <a16:creationId xmlns:a16="http://schemas.microsoft.com/office/drawing/2014/main" id="{0AC0E2D8-1D0E-C2D5-494A-E80F8B23674D}"/>
              </a:ext>
            </a:extLst>
          </p:cNvPr>
          <p:cNvPicPr>
            <a:picLocks noChangeAspect="1"/>
          </p:cNvPicPr>
          <p:nvPr/>
        </p:nvPicPr>
        <p:blipFill>
          <a:blip r:embed="rId4"/>
          <a:stretch>
            <a:fillRect/>
          </a:stretch>
        </p:blipFill>
        <p:spPr>
          <a:xfrm>
            <a:off x="144023" y="1575860"/>
            <a:ext cx="4639322" cy="1038370"/>
          </a:xfrm>
          <a:prstGeom prst="rect">
            <a:avLst/>
          </a:prstGeom>
        </p:spPr>
      </p:pic>
      <p:sp>
        <p:nvSpPr>
          <p:cNvPr id="8" name="ZoneTexte 7">
            <a:extLst>
              <a:ext uri="{FF2B5EF4-FFF2-40B4-BE49-F238E27FC236}">
                <a16:creationId xmlns:a16="http://schemas.microsoft.com/office/drawing/2014/main" id="{F0828239-5297-546A-549B-963C8A21C9C2}"/>
              </a:ext>
            </a:extLst>
          </p:cNvPr>
          <p:cNvSpPr txBox="1"/>
          <p:nvPr/>
        </p:nvSpPr>
        <p:spPr>
          <a:xfrm>
            <a:off x="395536" y="2492896"/>
            <a:ext cx="4572000" cy="369332"/>
          </a:xfrm>
          <a:prstGeom prst="rect">
            <a:avLst/>
          </a:prstGeom>
          <a:noFill/>
        </p:spPr>
        <p:txBody>
          <a:bodyPr wrap="square">
            <a:spAutoFit/>
          </a:bodyPr>
          <a:lstStyle/>
          <a:p>
            <a:r>
              <a:rPr lang="nn-NO" dirty="0"/>
              <a:t>Yonsei Med J 2008</a:t>
            </a:r>
            <a:endParaRPr lang="fr-TN" dirty="0"/>
          </a:p>
        </p:txBody>
      </p:sp>
      <p:pic>
        <p:nvPicPr>
          <p:cNvPr id="10" name="Image 9">
            <a:extLst>
              <a:ext uri="{FF2B5EF4-FFF2-40B4-BE49-F238E27FC236}">
                <a16:creationId xmlns:a16="http://schemas.microsoft.com/office/drawing/2014/main" id="{A0EB9C8F-01CF-489F-13BB-3839A02433C8}"/>
              </a:ext>
            </a:extLst>
          </p:cNvPr>
          <p:cNvPicPr>
            <a:picLocks noChangeAspect="1"/>
          </p:cNvPicPr>
          <p:nvPr/>
        </p:nvPicPr>
        <p:blipFill>
          <a:blip r:embed="rId5"/>
          <a:stretch>
            <a:fillRect/>
          </a:stretch>
        </p:blipFill>
        <p:spPr>
          <a:xfrm>
            <a:off x="15213" y="3783498"/>
            <a:ext cx="4324275" cy="833324"/>
          </a:xfrm>
          <a:prstGeom prst="rect">
            <a:avLst/>
          </a:prstGeom>
        </p:spPr>
      </p:pic>
      <p:pic>
        <p:nvPicPr>
          <p:cNvPr id="12" name="Image 11">
            <a:extLst>
              <a:ext uri="{FF2B5EF4-FFF2-40B4-BE49-F238E27FC236}">
                <a16:creationId xmlns:a16="http://schemas.microsoft.com/office/drawing/2014/main" id="{C4AECDC4-CFBA-D98B-5FC7-37E6735CE1BC}"/>
              </a:ext>
            </a:extLst>
          </p:cNvPr>
          <p:cNvPicPr>
            <a:picLocks noChangeAspect="1"/>
          </p:cNvPicPr>
          <p:nvPr/>
        </p:nvPicPr>
        <p:blipFill>
          <a:blip r:embed="rId6"/>
          <a:stretch>
            <a:fillRect/>
          </a:stretch>
        </p:blipFill>
        <p:spPr>
          <a:xfrm>
            <a:off x="293768" y="5394076"/>
            <a:ext cx="4339833" cy="1068982"/>
          </a:xfrm>
          <a:prstGeom prst="rect">
            <a:avLst/>
          </a:prstGeom>
        </p:spPr>
      </p:pic>
      <p:pic>
        <p:nvPicPr>
          <p:cNvPr id="14" name="Image 13">
            <a:extLst>
              <a:ext uri="{FF2B5EF4-FFF2-40B4-BE49-F238E27FC236}">
                <a16:creationId xmlns:a16="http://schemas.microsoft.com/office/drawing/2014/main" id="{A4778625-AC69-B334-8012-0FE8D82159E8}"/>
              </a:ext>
            </a:extLst>
          </p:cNvPr>
          <p:cNvPicPr>
            <a:picLocks noChangeAspect="1"/>
          </p:cNvPicPr>
          <p:nvPr/>
        </p:nvPicPr>
        <p:blipFill>
          <a:blip r:embed="rId7"/>
          <a:stretch>
            <a:fillRect/>
          </a:stretch>
        </p:blipFill>
        <p:spPr>
          <a:xfrm>
            <a:off x="35496" y="6590068"/>
            <a:ext cx="4029637" cy="295316"/>
          </a:xfrm>
          <a:prstGeom prst="rect">
            <a:avLst/>
          </a:prstGeom>
        </p:spPr>
      </p:pic>
    </p:spTree>
    <p:extLst>
      <p:ext uri="{BB962C8B-B14F-4D97-AF65-F5344CB8AC3E}">
        <p14:creationId xmlns:p14="http://schemas.microsoft.com/office/powerpoint/2010/main" val="313494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D527D4B-BEBA-1AF1-4133-7F1AEF1FB5E7}"/>
              </a:ext>
            </a:extLst>
          </p:cNvPr>
          <p:cNvPicPr>
            <a:picLocks noGrp="1" noChangeAspect="1"/>
          </p:cNvPicPr>
          <p:nvPr>
            <p:ph sz="quarter" idx="1"/>
          </p:nvPr>
        </p:nvPicPr>
        <p:blipFill>
          <a:blip r:embed="rId3"/>
          <a:stretch>
            <a:fillRect/>
          </a:stretch>
        </p:blipFill>
        <p:spPr>
          <a:xfrm>
            <a:off x="3779912" y="1358280"/>
            <a:ext cx="4569559" cy="1530141"/>
          </a:xfrm>
        </p:spPr>
      </p:pic>
      <p:pic>
        <p:nvPicPr>
          <p:cNvPr id="4" name="Image 3">
            <a:extLst>
              <a:ext uri="{FF2B5EF4-FFF2-40B4-BE49-F238E27FC236}">
                <a16:creationId xmlns:a16="http://schemas.microsoft.com/office/drawing/2014/main" id="{5FDFAD3C-3804-9F7D-0EF7-10A7FD9585EB}"/>
              </a:ext>
            </a:extLst>
          </p:cNvPr>
          <p:cNvPicPr>
            <a:picLocks noChangeAspect="1"/>
          </p:cNvPicPr>
          <p:nvPr/>
        </p:nvPicPr>
        <p:blipFill>
          <a:blip r:embed="rId4"/>
          <a:srcRect r="6069"/>
          <a:stretch/>
        </p:blipFill>
        <p:spPr>
          <a:xfrm>
            <a:off x="0" y="2490493"/>
            <a:ext cx="8916617" cy="2911516"/>
          </a:xfrm>
          <a:prstGeom prst="rect">
            <a:avLst/>
          </a:prstGeom>
        </p:spPr>
      </p:pic>
      <p:sp>
        <p:nvSpPr>
          <p:cNvPr id="3" name="Titre 1">
            <a:extLst>
              <a:ext uri="{FF2B5EF4-FFF2-40B4-BE49-F238E27FC236}">
                <a16:creationId xmlns:a16="http://schemas.microsoft.com/office/drawing/2014/main" id="{3BF67E70-8B2A-CCE2-625D-0377A9A00D2E}"/>
              </a:ext>
            </a:extLst>
          </p:cNvPr>
          <p:cNvSpPr txBox="1">
            <a:spLocks noGrp="1"/>
          </p:cNvSpPr>
          <p:nvPr>
            <p:ph type="title"/>
          </p:nvPr>
        </p:nvSpPr>
        <p:spPr>
          <a:xfrm>
            <a:off x="612775"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6" name="Titre 1">
            <a:extLst>
              <a:ext uri="{FF2B5EF4-FFF2-40B4-BE49-F238E27FC236}">
                <a16:creationId xmlns:a16="http://schemas.microsoft.com/office/drawing/2014/main" id="{D815AF53-DBD1-C7C4-1D13-A1C580970AA7}"/>
              </a:ext>
            </a:extLst>
          </p:cNvPr>
          <p:cNvSpPr txBox="1">
            <a:spLocks/>
          </p:cNvSpPr>
          <p:nvPr/>
        </p:nvSpPr>
        <p:spPr>
          <a:xfrm>
            <a:off x="612648" y="135828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342900" indent="-342900">
              <a:buFont typeface="Arial" panose="020B0604020202020204" pitchFamily="34" charset="0"/>
              <a:buChar char="•"/>
            </a:pPr>
            <a:r>
              <a:rPr lang="fr-FR" sz="2400" dirty="0" err="1">
                <a:solidFill>
                  <a:srgbClr val="00B050"/>
                </a:solidFill>
              </a:rPr>
              <a:t>Uterine</a:t>
            </a:r>
            <a:r>
              <a:rPr lang="fr-FR" sz="2400" dirty="0">
                <a:solidFill>
                  <a:srgbClr val="00B050"/>
                </a:solidFill>
              </a:rPr>
              <a:t> </a:t>
            </a:r>
            <a:r>
              <a:rPr lang="fr-FR" sz="2400" dirty="0" err="1">
                <a:solidFill>
                  <a:srgbClr val="00B050"/>
                </a:solidFill>
              </a:rPr>
              <a:t>manipulator</a:t>
            </a:r>
            <a:endParaRPr lang="fr-TN" sz="2400" dirty="0">
              <a:solidFill>
                <a:srgbClr val="00B050"/>
              </a:solidFill>
            </a:endParaRPr>
          </a:p>
        </p:txBody>
      </p:sp>
      <p:sp>
        <p:nvSpPr>
          <p:cNvPr id="2" name="ZoneTexte 1">
            <a:extLst>
              <a:ext uri="{FF2B5EF4-FFF2-40B4-BE49-F238E27FC236}">
                <a16:creationId xmlns:a16="http://schemas.microsoft.com/office/drawing/2014/main" id="{EB685BFC-79A1-EC26-2318-760B628956EB}"/>
              </a:ext>
            </a:extLst>
          </p:cNvPr>
          <p:cNvSpPr txBox="1"/>
          <p:nvPr/>
        </p:nvSpPr>
        <p:spPr>
          <a:xfrm>
            <a:off x="612648" y="5301208"/>
            <a:ext cx="2939716" cy="646331"/>
          </a:xfrm>
          <a:prstGeom prst="rect">
            <a:avLst/>
          </a:prstGeom>
          <a:noFill/>
        </p:spPr>
        <p:txBody>
          <a:bodyPr wrap="none" rtlCol="0">
            <a:spAutoFit/>
          </a:bodyPr>
          <a:lstStyle/>
          <a:p>
            <a:r>
              <a:rPr lang="fr-FR" b="1" dirty="0"/>
              <a:t>Risk of </a:t>
            </a:r>
            <a:r>
              <a:rPr lang="fr-FR" b="1" dirty="0" err="1"/>
              <a:t>recurrence</a:t>
            </a:r>
            <a:r>
              <a:rPr lang="fr-FR" b="1" dirty="0"/>
              <a:t> </a:t>
            </a:r>
            <a:r>
              <a:rPr lang="fr-FR" b="1" dirty="0" err="1"/>
              <a:t>was</a:t>
            </a:r>
            <a:r>
              <a:rPr lang="fr-FR" b="1" dirty="0"/>
              <a:t> </a:t>
            </a:r>
            <a:r>
              <a:rPr lang="fr-FR" b="1" dirty="0" err="1"/>
              <a:t>twice</a:t>
            </a:r>
            <a:endParaRPr lang="fr-FR" b="1" dirty="0"/>
          </a:p>
          <a:p>
            <a:r>
              <a:rPr lang="fr-FR" b="1" dirty="0"/>
              <a:t>T≤ 2 cm HR 1.63 </a:t>
            </a:r>
            <a:endParaRPr lang="fr-TN" b="1" dirty="0"/>
          </a:p>
        </p:txBody>
      </p:sp>
      <p:sp>
        <p:nvSpPr>
          <p:cNvPr id="7" name="ZoneTexte 6">
            <a:extLst>
              <a:ext uri="{FF2B5EF4-FFF2-40B4-BE49-F238E27FC236}">
                <a16:creationId xmlns:a16="http://schemas.microsoft.com/office/drawing/2014/main" id="{341CF633-C38D-6C86-AFD2-AB9C0A61E2C9}"/>
              </a:ext>
            </a:extLst>
          </p:cNvPr>
          <p:cNvSpPr txBox="1"/>
          <p:nvPr/>
        </p:nvSpPr>
        <p:spPr>
          <a:xfrm>
            <a:off x="5148064" y="5445224"/>
            <a:ext cx="3707938" cy="369332"/>
          </a:xfrm>
          <a:prstGeom prst="rect">
            <a:avLst/>
          </a:prstGeom>
          <a:noFill/>
        </p:spPr>
        <p:txBody>
          <a:bodyPr wrap="none" rtlCol="0">
            <a:spAutoFit/>
          </a:bodyPr>
          <a:lstStyle/>
          <a:p>
            <a:r>
              <a:rPr lang="fr-FR" b="1" dirty="0"/>
              <a:t>Risk of </a:t>
            </a:r>
            <a:r>
              <a:rPr lang="fr-FR" b="1" dirty="0" err="1"/>
              <a:t>death</a:t>
            </a:r>
            <a:r>
              <a:rPr lang="fr-FR" b="1" dirty="0"/>
              <a:t> </a:t>
            </a:r>
            <a:r>
              <a:rPr lang="fr-FR" b="1" dirty="0" err="1"/>
              <a:t>was</a:t>
            </a:r>
            <a:r>
              <a:rPr lang="fr-FR" b="1" dirty="0"/>
              <a:t> 2.42 times </a:t>
            </a:r>
            <a:r>
              <a:rPr lang="fr-FR" b="1" dirty="0" err="1"/>
              <a:t>higher</a:t>
            </a:r>
            <a:r>
              <a:rPr lang="fr-FR" b="1" dirty="0"/>
              <a:t> </a:t>
            </a:r>
            <a:endParaRPr lang="fr-TN" b="1" dirty="0"/>
          </a:p>
        </p:txBody>
      </p:sp>
      <p:sp>
        <p:nvSpPr>
          <p:cNvPr id="8" name="ZoneTexte 7">
            <a:extLst>
              <a:ext uri="{FF2B5EF4-FFF2-40B4-BE49-F238E27FC236}">
                <a16:creationId xmlns:a16="http://schemas.microsoft.com/office/drawing/2014/main" id="{F2A252EC-D7DB-6DF3-7B13-1A8FB8DDACE8}"/>
              </a:ext>
            </a:extLst>
          </p:cNvPr>
          <p:cNvSpPr txBox="1"/>
          <p:nvPr/>
        </p:nvSpPr>
        <p:spPr>
          <a:xfrm>
            <a:off x="2195736" y="6165304"/>
            <a:ext cx="7920880" cy="646331"/>
          </a:xfrm>
          <a:prstGeom prst="rect">
            <a:avLst/>
          </a:prstGeom>
          <a:noFill/>
        </p:spPr>
        <p:txBody>
          <a:bodyPr wrap="square" rtlCol="0">
            <a:spAutoFit/>
          </a:bodyPr>
          <a:lstStyle/>
          <a:p>
            <a:r>
              <a:rPr lang="en-US" b="1" dirty="0"/>
              <a:t>DFS 4.5years  MIS  79%          open  89% (P=0.0003</a:t>
            </a:r>
            <a:r>
              <a:rPr lang="en-US" dirty="0"/>
              <a:t>)</a:t>
            </a:r>
          </a:p>
          <a:p>
            <a:endParaRPr lang="fr-TN" dirty="0"/>
          </a:p>
        </p:txBody>
      </p:sp>
    </p:spTree>
    <p:extLst>
      <p:ext uri="{BB962C8B-B14F-4D97-AF65-F5344CB8AC3E}">
        <p14:creationId xmlns:p14="http://schemas.microsoft.com/office/powerpoint/2010/main" val="3783389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BD527D4B-BEBA-1AF1-4133-7F1AEF1FB5E7}"/>
              </a:ext>
            </a:extLst>
          </p:cNvPr>
          <p:cNvPicPr>
            <a:picLocks noGrp="1" noChangeAspect="1"/>
          </p:cNvPicPr>
          <p:nvPr>
            <p:ph sz="quarter" idx="1"/>
          </p:nvPr>
        </p:nvPicPr>
        <p:blipFill>
          <a:blip r:embed="rId3"/>
          <a:stretch>
            <a:fillRect/>
          </a:stretch>
        </p:blipFill>
        <p:spPr>
          <a:xfrm>
            <a:off x="4883358" y="1509422"/>
            <a:ext cx="4049261" cy="1355917"/>
          </a:xfrm>
        </p:spPr>
      </p:pic>
      <p:pic>
        <p:nvPicPr>
          <p:cNvPr id="14" name="Image 13">
            <a:extLst>
              <a:ext uri="{FF2B5EF4-FFF2-40B4-BE49-F238E27FC236}">
                <a16:creationId xmlns:a16="http://schemas.microsoft.com/office/drawing/2014/main" id="{40B12173-3CA2-AD8B-2D1D-2BF0F449CC13}"/>
              </a:ext>
            </a:extLst>
          </p:cNvPr>
          <p:cNvPicPr>
            <a:picLocks noChangeAspect="1"/>
          </p:cNvPicPr>
          <p:nvPr/>
        </p:nvPicPr>
        <p:blipFill>
          <a:blip r:embed="rId4"/>
          <a:stretch>
            <a:fillRect/>
          </a:stretch>
        </p:blipFill>
        <p:spPr>
          <a:xfrm>
            <a:off x="361012" y="3109316"/>
            <a:ext cx="3365405" cy="2399493"/>
          </a:xfrm>
          <a:prstGeom prst="rect">
            <a:avLst/>
          </a:prstGeom>
        </p:spPr>
      </p:pic>
      <p:sp>
        <p:nvSpPr>
          <p:cNvPr id="15" name="ZoneTexte 14">
            <a:extLst>
              <a:ext uri="{FF2B5EF4-FFF2-40B4-BE49-F238E27FC236}">
                <a16:creationId xmlns:a16="http://schemas.microsoft.com/office/drawing/2014/main" id="{653924F5-DD36-DD3A-CB98-82DA03B93166}"/>
              </a:ext>
            </a:extLst>
          </p:cNvPr>
          <p:cNvSpPr txBox="1"/>
          <p:nvPr/>
        </p:nvSpPr>
        <p:spPr>
          <a:xfrm>
            <a:off x="1259632" y="2710698"/>
            <a:ext cx="5969711" cy="369332"/>
          </a:xfrm>
          <a:prstGeom prst="rect">
            <a:avLst/>
          </a:prstGeom>
          <a:noFill/>
        </p:spPr>
        <p:txBody>
          <a:bodyPr wrap="none" rtlCol="0">
            <a:spAutoFit/>
          </a:bodyPr>
          <a:lstStyle/>
          <a:p>
            <a:r>
              <a:rPr lang="en-US" b="1" dirty="0"/>
              <a:t>Impact of uterine manipulator in minimally invasive surgery</a:t>
            </a:r>
            <a:endParaRPr lang="fr-TN" b="1" dirty="0"/>
          </a:p>
        </p:txBody>
      </p:sp>
      <p:sp>
        <p:nvSpPr>
          <p:cNvPr id="3" name="Titre 1">
            <a:extLst>
              <a:ext uri="{FF2B5EF4-FFF2-40B4-BE49-F238E27FC236}">
                <a16:creationId xmlns:a16="http://schemas.microsoft.com/office/drawing/2014/main" id="{B4FCFBBF-E984-B1BD-7050-A33FDA8B4363}"/>
              </a:ext>
            </a:extLst>
          </p:cNvPr>
          <p:cNvSpPr txBox="1">
            <a:spLocks noGrp="1"/>
          </p:cNvSpPr>
          <p:nvPr>
            <p:ph type="title"/>
          </p:nvPr>
        </p:nvSpPr>
        <p:spPr>
          <a:xfrm>
            <a:off x="612775"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pic>
        <p:nvPicPr>
          <p:cNvPr id="6" name="Image 5">
            <a:extLst>
              <a:ext uri="{FF2B5EF4-FFF2-40B4-BE49-F238E27FC236}">
                <a16:creationId xmlns:a16="http://schemas.microsoft.com/office/drawing/2014/main" id="{38E4746C-706E-E1CB-216D-045F18B656B3}"/>
              </a:ext>
            </a:extLst>
          </p:cNvPr>
          <p:cNvPicPr>
            <a:picLocks noChangeAspect="1"/>
          </p:cNvPicPr>
          <p:nvPr/>
        </p:nvPicPr>
        <p:blipFill>
          <a:blip r:embed="rId5"/>
          <a:stretch>
            <a:fillRect/>
          </a:stretch>
        </p:blipFill>
        <p:spPr>
          <a:xfrm>
            <a:off x="4569734" y="3080030"/>
            <a:ext cx="4196314" cy="2748463"/>
          </a:xfrm>
          <a:prstGeom prst="rect">
            <a:avLst/>
          </a:prstGeom>
        </p:spPr>
      </p:pic>
      <p:sp>
        <p:nvSpPr>
          <p:cNvPr id="7" name="ZoneTexte 6">
            <a:extLst>
              <a:ext uri="{FF2B5EF4-FFF2-40B4-BE49-F238E27FC236}">
                <a16:creationId xmlns:a16="http://schemas.microsoft.com/office/drawing/2014/main" id="{5C8BB66B-B74C-4161-8B91-5751F2D9BADB}"/>
              </a:ext>
            </a:extLst>
          </p:cNvPr>
          <p:cNvSpPr txBox="1"/>
          <p:nvPr/>
        </p:nvSpPr>
        <p:spPr>
          <a:xfrm>
            <a:off x="5292080" y="5949280"/>
            <a:ext cx="3663054" cy="646331"/>
          </a:xfrm>
          <a:prstGeom prst="rect">
            <a:avLst/>
          </a:prstGeom>
          <a:noFill/>
        </p:spPr>
        <p:txBody>
          <a:bodyPr wrap="none" rtlCol="0">
            <a:spAutoFit/>
          </a:bodyPr>
          <a:lstStyle/>
          <a:p>
            <a:r>
              <a:rPr lang="fr-FR" b="1" dirty="0"/>
              <a:t>2.6 times </a:t>
            </a:r>
            <a:r>
              <a:rPr lang="fr-FR" b="1" dirty="0" err="1"/>
              <a:t>higher</a:t>
            </a:r>
            <a:r>
              <a:rPr lang="fr-FR" b="1" dirty="0"/>
              <a:t> chance of a relapse</a:t>
            </a:r>
          </a:p>
          <a:p>
            <a:r>
              <a:rPr lang="fr-FR" b="1" dirty="0"/>
              <a:t>T&gt;2 cm   HR 3.05 </a:t>
            </a:r>
            <a:endParaRPr lang="fr-TN" b="1" dirty="0"/>
          </a:p>
        </p:txBody>
      </p:sp>
      <p:pic>
        <p:nvPicPr>
          <p:cNvPr id="1026" name="Picture 2" descr="Panneau interdit / forbidden road sign basic - Openclipart">
            <a:extLst>
              <a:ext uri="{FF2B5EF4-FFF2-40B4-BE49-F238E27FC236}">
                <a16:creationId xmlns:a16="http://schemas.microsoft.com/office/drawing/2014/main" id="{61EC849A-71DA-E249-D0C1-E0D593B01B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0715" y="5188220"/>
            <a:ext cx="622999" cy="622999"/>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25F84677-F3C9-97BB-29DE-BFE78B8C07CF}"/>
              </a:ext>
            </a:extLst>
          </p:cNvPr>
          <p:cNvSpPr txBox="1">
            <a:spLocks/>
          </p:cNvSpPr>
          <p:nvPr/>
        </p:nvSpPr>
        <p:spPr>
          <a:xfrm>
            <a:off x="612648" y="135828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342900" indent="-342900">
              <a:buFont typeface="Arial" panose="020B0604020202020204" pitchFamily="34" charset="0"/>
              <a:buChar char="•"/>
            </a:pPr>
            <a:r>
              <a:rPr lang="fr-FR" sz="2400" dirty="0" err="1">
                <a:solidFill>
                  <a:srgbClr val="00B050"/>
                </a:solidFill>
              </a:rPr>
              <a:t>Uterine</a:t>
            </a:r>
            <a:r>
              <a:rPr lang="fr-FR" sz="2400" dirty="0">
                <a:solidFill>
                  <a:srgbClr val="00B050"/>
                </a:solidFill>
              </a:rPr>
              <a:t> </a:t>
            </a:r>
            <a:r>
              <a:rPr lang="fr-FR" sz="2400" dirty="0" err="1">
                <a:solidFill>
                  <a:srgbClr val="00B050"/>
                </a:solidFill>
              </a:rPr>
              <a:t>manipulator</a:t>
            </a:r>
            <a:endParaRPr lang="fr-TN" sz="2400" dirty="0">
              <a:solidFill>
                <a:srgbClr val="00B050"/>
              </a:solidFill>
            </a:endParaRPr>
          </a:p>
        </p:txBody>
      </p:sp>
    </p:spTree>
    <p:extLst>
      <p:ext uri="{BB962C8B-B14F-4D97-AF65-F5344CB8AC3E}">
        <p14:creationId xmlns:p14="http://schemas.microsoft.com/office/powerpoint/2010/main" val="1680479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DD348-2522-8FB3-2171-4017BAF5D052}"/>
              </a:ext>
            </a:extLst>
          </p:cNvPr>
          <p:cNvSpPr>
            <a:spLocks noGrp="1"/>
          </p:cNvSpPr>
          <p:nvPr>
            <p:ph type="title"/>
          </p:nvPr>
        </p:nvSpPr>
        <p:spPr>
          <a:xfrm>
            <a:off x="107504" y="1124744"/>
            <a:ext cx="8153400" cy="990600"/>
          </a:xfrm>
        </p:spPr>
        <p:txBody>
          <a:bodyPr>
            <a:normAutofit/>
          </a:bodyPr>
          <a:lstStyle/>
          <a:p>
            <a:pPr marL="342900" indent="-342900">
              <a:buFont typeface="Arial" panose="020B0604020202020204" pitchFamily="34" charset="0"/>
              <a:buChar char="•"/>
            </a:pPr>
            <a:r>
              <a:rPr lang="fr-FR" sz="2400" dirty="0">
                <a:solidFill>
                  <a:srgbClr val="00B050"/>
                </a:solidFill>
              </a:rPr>
              <a:t>Vaginal </a:t>
            </a:r>
            <a:r>
              <a:rPr lang="fr-FR" sz="2400" dirty="0" err="1">
                <a:solidFill>
                  <a:srgbClr val="00B050"/>
                </a:solidFill>
              </a:rPr>
              <a:t>colpotomy</a:t>
            </a:r>
            <a:r>
              <a:rPr lang="fr-FR" sz="2400" dirty="0">
                <a:solidFill>
                  <a:srgbClr val="00B050"/>
                </a:solidFill>
              </a:rPr>
              <a:t>, vaginal </a:t>
            </a:r>
            <a:r>
              <a:rPr lang="fr-FR" sz="2400" dirty="0" err="1">
                <a:solidFill>
                  <a:srgbClr val="00B050"/>
                </a:solidFill>
              </a:rPr>
              <a:t>closure</a:t>
            </a:r>
            <a:endParaRPr lang="fr-TN" sz="2400" dirty="0">
              <a:solidFill>
                <a:srgbClr val="00B050"/>
              </a:solidFill>
            </a:endParaRPr>
          </a:p>
        </p:txBody>
      </p:sp>
      <p:pic>
        <p:nvPicPr>
          <p:cNvPr id="5" name="Espace réservé du contenu 4">
            <a:extLst>
              <a:ext uri="{FF2B5EF4-FFF2-40B4-BE49-F238E27FC236}">
                <a16:creationId xmlns:a16="http://schemas.microsoft.com/office/drawing/2014/main" id="{1BF7DFE1-F128-FDC0-C267-98C56E2250DA}"/>
              </a:ext>
            </a:extLst>
          </p:cNvPr>
          <p:cNvPicPr>
            <a:picLocks noGrp="1" noChangeAspect="1"/>
          </p:cNvPicPr>
          <p:nvPr>
            <p:ph sz="quarter" idx="1"/>
          </p:nvPr>
        </p:nvPicPr>
        <p:blipFill rotWithShape="1">
          <a:blip r:embed="rId3"/>
          <a:srcRect l="1070" r="4878"/>
          <a:stretch/>
        </p:blipFill>
        <p:spPr>
          <a:xfrm>
            <a:off x="-59512" y="2456021"/>
            <a:ext cx="9263023" cy="2981781"/>
          </a:xfrm>
        </p:spPr>
      </p:pic>
      <p:sp>
        <p:nvSpPr>
          <p:cNvPr id="7" name="ZoneTexte 6">
            <a:extLst>
              <a:ext uri="{FF2B5EF4-FFF2-40B4-BE49-F238E27FC236}">
                <a16:creationId xmlns:a16="http://schemas.microsoft.com/office/drawing/2014/main" id="{0873BE14-2D18-14D8-123E-A105D7F49BD2}"/>
              </a:ext>
            </a:extLst>
          </p:cNvPr>
          <p:cNvSpPr txBox="1"/>
          <p:nvPr/>
        </p:nvSpPr>
        <p:spPr>
          <a:xfrm>
            <a:off x="323529" y="2132856"/>
            <a:ext cx="5580112" cy="646331"/>
          </a:xfrm>
          <a:prstGeom prst="rect">
            <a:avLst/>
          </a:prstGeom>
          <a:noFill/>
        </p:spPr>
        <p:txBody>
          <a:bodyPr wrap="square">
            <a:spAutoFit/>
          </a:bodyPr>
          <a:lstStyle/>
          <a:p>
            <a:r>
              <a:rPr lang="en-US" dirty="0"/>
              <a:t>Protective vaginal closure (PVC)  in minimally invasive surgery</a:t>
            </a:r>
            <a:endParaRPr lang="fr-TN" dirty="0"/>
          </a:p>
        </p:txBody>
      </p:sp>
      <p:sp>
        <p:nvSpPr>
          <p:cNvPr id="4" name="Titre 1">
            <a:extLst>
              <a:ext uri="{FF2B5EF4-FFF2-40B4-BE49-F238E27FC236}">
                <a16:creationId xmlns:a16="http://schemas.microsoft.com/office/drawing/2014/main" id="{CE400C6F-EB29-032C-9533-F78CCCB4FF85}"/>
              </a:ext>
            </a:extLst>
          </p:cNvPr>
          <p:cNvSpPr txBox="1">
            <a:spLocks/>
          </p:cNvSpPr>
          <p:nvPr/>
        </p:nvSpPr>
        <p:spPr>
          <a:xfrm>
            <a:off x="612775" y="-27384"/>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8" name="ZoneTexte 7">
            <a:extLst>
              <a:ext uri="{FF2B5EF4-FFF2-40B4-BE49-F238E27FC236}">
                <a16:creationId xmlns:a16="http://schemas.microsoft.com/office/drawing/2014/main" id="{7A283AEE-8229-5BA7-7020-68A29D8D20A9}"/>
              </a:ext>
            </a:extLst>
          </p:cNvPr>
          <p:cNvSpPr txBox="1"/>
          <p:nvPr/>
        </p:nvSpPr>
        <p:spPr>
          <a:xfrm>
            <a:off x="827584" y="5589240"/>
            <a:ext cx="3916457"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Relapse: 25%(52/207) vs 7% (3/43)</a:t>
            </a:r>
            <a:endParaRPr lang="fr-TN" b="1" dirty="0">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7F0B9B77-53C8-3D9B-5139-4EEFAFD4791D}"/>
              </a:ext>
            </a:extLst>
          </p:cNvPr>
          <p:cNvSpPr txBox="1"/>
          <p:nvPr/>
        </p:nvSpPr>
        <p:spPr>
          <a:xfrm>
            <a:off x="5436096" y="5589240"/>
            <a:ext cx="3767415" cy="646331"/>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DFS: 93% (PVC)  vs 74%</a:t>
            </a:r>
          </a:p>
          <a:p>
            <a:r>
              <a:rPr lang="fr-FR" b="1" dirty="0">
                <a:latin typeface="Arial" panose="020B0604020202020204" pitchFamily="34" charset="0"/>
                <a:cs typeface="Arial" panose="020B0604020202020204" pitchFamily="34" charset="0"/>
              </a:rPr>
              <a:t>(P&lt; 0:001)</a:t>
            </a:r>
            <a:endParaRPr lang="fr-T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1982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20E88A5-4EF2-887B-66CC-50EA217B44FD}"/>
              </a:ext>
            </a:extLst>
          </p:cNvPr>
          <p:cNvPicPr>
            <a:picLocks noGrp="1" noChangeAspect="1"/>
          </p:cNvPicPr>
          <p:nvPr>
            <p:ph sz="quarter" idx="1"/>
          </p:nvPr>
        </p:nvPicPr>
        <p:blipFill>
          <a:blip r:embed="rId3"/>
          <a:stretch>
            <a:fillRect/>
          </a:stretch>
        </p:blipFill>
        <p:spPr>
          <a:xfrm>
            <a:off x="2280742" y="1605907"/>
            <a:ext cx="5012890" cy="924220"/>
          </a:xfrm>
        </p:spPr>
      </p:pic>
      <p:pic>
        <p:nvPicPr>
          <p:cNvPr id="7" name="Image 6">
            <a:extLst>
              <a:ext uri="{FF2B5EF4-FFF2-40B4-BE49-F238E27FC236}">
                <a16:creationId xmlns:a16="http://schemas.microsoft.com/office/drawing/2014/main" id="{508C901B-4145-86D8-660B-E76ACF9E4B91}"/>
              </a:ext>
            </a:extLst>
          </p:cNvPr>
          <p:cNvPicPr>
            <a:picLocks noChangeAspect="1"/>
          </p:cNvPicPr>
          <p:nvPr/>
        </p:nvPicPr>
        <p:blipFill>
          <a:blip r:embed="rId4"/>
          <a:stretch>
            <a:fillRect/>
          </a:stretch>
        </p:blipFill>
        <p:spPr>
          <a:xfrm>
            <a:off x="5091399" y="2767637"/>
            <a:ext cx="3343742" cy="2556520"/>
          </a:xfrm>
          <a:prstGeom prst="rect">
            <a:avLst/>
          </a:prstGeom>
        </p:spPr>
      </p:pic>
      <p:sp>
        <p:nvSpPr>
          <p:cNvPr id="8" name="ZoneTexte 7">
            <a:extLst>
              <a:ext uri="{FF2B5EF4-FFF2-40B4-BE49-F238E27FC236}">
                <a16:creationId xmlns:a16="http://schemas.microsoft.com/office/drawing/2014/main" id="{F2EA62C8-00BD-D032-8A2C-A7F0801D354A}"/>
              </a:ext>
            </a:extLst>
          </p:cNvPr>
          <p:cNvSpPr txBox="1"/>
          <p:nvPr/>
        </p:nvSpPr>
        <p:spPr>
          <a:xfrm>
            <a:off x="5254818" y="6474822"/>
            <a:ext cx="3679212" cy="369332"/>
          </a:xfrm>
          <a:prstGeom prst="rect">
            <a:avLst/>
          </a:prstGeom>
          <a:noFill/>
        </p:spPr>
        <p:txBody>
          <a:bodyPr wrap="none" rtlCol="0">
            <a:spAutoFit/>
          </a:bodyPr>
          <a:lstStyle/>
          <a:p>
            <a:r>
              <a:rPr lang="fr-FR" dirty="0" err="1">
                <a:solidFill>
                  <a:srgbClr val="00B0F0"/>
                </a:solidFill>
              </a:rPr>
              <a:t>Chacon</a:t>
            </a:r>
            <a:r>
              <a:rPr lang="fr-FR" dirty="0">
                <a:solidFill>
                  <a:srgbClr val="00B0F0"/>
                </a:solidFill>
              </a:rPr>
              <a:t> E,  Int J </a:t>
            </a:r>
            <a:r>
              <a:rPr lang="fr-FR" dirty="0" err="1">
                <a:solidFill>
                  <a:srgbClr val="00B0F0"/>
                </a:solidFill>
              </a:rPr>
              <a:t>Gynecol</a:t>
            </a:r>
            <a:r>
              <a:rPr lang="fr-FR" dirty="0">
                <a:solidFill>
                  <a:srgbClr val="00B0F0"/>
                </a:solidFill>
              </a:rPr>
              <a:t> Cancer 2022</a:t>
            </a:r>
            <a:endParaRPr lang="fr-TN" dirty="0">
              <a:solidFill>
                <a:srgbClr val="00B0F0"/>
              </a:solidFill>
            </a:endParaRPr>
          </a:p>
        </p:txBody>
      </p:sp>
      <p:pic>
        <p:nvPicPr>
          <p:cNvPr id="10" name="Image 9">
            <a:extLst>
              <a:ext uri="{FF2B5EF4-FFF2-40B4-BE49-F238E27FC236}">
                <a16:creationId xmlns:a16="http://schemas.microsoft.com/office/drawing/2014/main" id="{B6642266-88CA-BB03-4807-A27BD5A955D6}"/>
              </a:ext>
            </a:extLst>
          </p:cNvPr>
          <p:cNvPicPr>
            <a:picLocks noChangeAspect="1"/>
          </p:cNvPicPr>
          <p:nvPr/>
        </p:nvPicPr>
        <p:blipFill>
          <a:blip r:embed="rId5"/>
          <a:stretch>
            <a:fillRect/>
          </a:stretch>
        </p:blipFill>
        <p:spPr>
          <a:xfrm>
            <a:off x="179512" y="2884334"/>
            <a:ext cx="4032448" cy="2556520"/>
          </a:xfrm>
          <a:prstGeom prst="rect">
            <a:avLst/>
          </a:prstGeom>
        </p:spPr>
      </p:pic>
      <p:sp>
        <p:nvSpPr>
          <p:cNvPr id="3" name="Titre 1">
            <a:extLst>
              <a:ext uri="{FF2B5EF4-FFF2-40B4-BE49-F238E27FC236}">
                <a16:creationId xmlns:a16="http://schemas.microsoft.com/office/drawing/2014/main" id="{61111C19-23BE-7976-B17A-9C7FF204CB71}"/>
              </a:ext>
            </a:extLst>
          </p:cNvPr>
          <p:cNvSpPr txBox="1">
            <a:spLocks noGrp="1"/>
          </p:cNvSpPr>
          <p:nvPr>
            <p:ph type="title"/>
          </p:nvPr>
        </p:nvSpPr>
        <p:spPr>
          <a:xfrm>
            <a:off x="612775"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4" name="ZoneTexte 3">
            <a:extLst>
              <a:ext uri="{FF2B5EF4-FFF2-40B4-BE49-F238E27FC236}">
                <a16:creationId xmlns:a16="http://schemas.microsoft.com/office/drawing/2014/main" id="{43B5183E-47CE-E9BA-B5DF-359DD1F545AE}"/>
              </a:ext>
            </a:extLst>
          </p:cNvPr>
          <p:cNvSpPr txBox="1"/>
          <p:nvPr/>
        </p:nvSpPr>
        <p:spPr>
          <a:xfrm>
            <a:off x="467544" y="1412776"/>
            <a:ext cx="1816523" cy="461665"/>
          </a:xfrm>
          <a:prstGeom prst="rect">
            <a:avLst/>
          </a:prstGeom>
          <a:noFill/>
        </p:spPr>
        <p:txBody>
          <a:bodyPr wrap="none" rtlCol="0">
            <a:spAutoFit/>
          </a:bodyPr>
          <a:lstStyle/>
          <a:p>
            <a:pPr marL="342900" indent="-342900">
              <a:buFont typeface="Arial" panose="020B0604020202020204" pitchFamily="34" charset="0"/>
              <a:buChar char="•"/>
            </a:pPr>
            <a:r>
              <a:rPr lang="fr-FR" sz="2400" dirty="0" err="1">
                <a:solidFill>
                  <a:srgbClr val="00B050"/>
                </a:solidFill>
              </a:rPr>
              <a:t>Conization</a:t>
            </a:r>
            <a:endParaRPr lang="fr-TN" sz="2400" dirty="0">
              <a:solidFill>
                <a:srgbClr val="00B050"/>
              </a:solidFill>
            </a:endParaRPr>
          </a:p>
        </p:txBody>
      </p:sp>
      <p:sp>
        <p:nvSpPr>
          <p:cNvPr id="12" name="ZoneTexte 11">
            <a:extLst>
              <a:ext uri="{FF2B5EF4-FFF2-40B4-BE49-F238E27FC236}">
                <a16:creationId xmlns:a16="http://schemas.microsoft.com/office/drawing/2014/main" id="{AD52E95B-0976-F1DF-5B34-BA0DD2065330}"/>
              </a:ext>
            </a:extLst>
          </p:cNvPr>
          <p:cNvSpPr txBox="1"/>
          <p:nvPr/>
        </p:nvSpPr>
        <p:spPr>
          <a:xfrm>
            <a:off x="5076056" y="5590981"/>
            <a:ext cx="4147289" cy="646331"/>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65% </a:t>
            </a:r>
            <a:r>
              <a:rPr lang="fr-FR" b="1" dirty="0" err="1">
                <a:latin typeface="Arial" panose="020B0604020202020204" pitchFamily="34" charset="0"/>
                <a:cs typeface="Arial" panose="020B0604020202020204" pitchFamily="34" charset="0"/>
              </a:rPr>
              <a:t>reduction</a:t>
            </a:r>
            <a:r>
              <a:rPr lang="fr-FR" b="1" dirty="0">
                <a:latin typeface="Arial" panose="020B0604020202020204" pitchFamily="34" charset="0"/>
                <a:cs typeface="Arial" panose="020B0604020202020204" pitchFamily="34" charset="0"/>
              </a:rPr>
              <a:t> in the </a:t>
            </a:r>
            <a:r>
              <a:rPr lang="fr-FR" b="1" dirty="0" err="1">
                <a:latin typeface="Arial" panose="020B0604020202020204" pitchFamily="34" charset="0"/>
                <a:cs typeface="Arial" panose="020B0604020202020204" pitchFamily="34" charset="0"/>
              </a:rPr>
              <a:t>risk</a:t>
            </a:r>
            <a:r>
              <a:rPr lang="fr-FR" b="1" dirty="0">
                <a:latin typeface="Arial" panose="020B0604020202020204" pitchFamily="34" charset="0"/>
                <a:cs typeface="Arial" panose="020B0604020202020204" pitchFamily="34" charset="0"/>
              </a:rPr>
              <a:t> of relapse</a:t>
            </a:r>
          </a:p>
          <a:p>
            <a:r>
              <a:rPr lang="fr-FR" b="1" dirty="0">
                <a:latin typeface="Arial" panose="020B0604020202020204" pitchFamily="34" charset="0"/>
                <a:cs typeface="Arial" panose="020B0604020202020204" pitchFamily="34" charset="0"/>
              </a:rPr>
              <a:t>5.63 times </a:t>
            </a:r>
            <a:r>
              <a:rPr lang="fr-FR" b="1" dirty="0" err="1">
                <a:latin typeface="Arial" panose="020B0604020202020204" pitchFamily="34" charset="0"/>
                <a:cs typeface="Arial" panose="020B0604020202020204" pitchFamily="34" charset="0"/>
              </a:rPr>
              <a:t>higher</a:t>
            </a:r>
            <a:r>
              <a:rPr lang="fr-FR" b="1" dirty="0">
                <a:latin typeface="Arial" panose="020B0604020202020204" pitchFamily="34" charset="0"/>
                <a:cs typeface="Arial" panose="020B0604020202020204" pitchFamily="34" charset="0"/>
              </a:rPr>
              <a:t>  chance of relapse</a:t>
            </a:r>
            <a:endParaRPr lang="fr-TN" b="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DBCB555D-A883-B4B3-EEF0-50DF5D3182DC}"/>
              </a:ext>
            </a:extLst>
          </p:cNvPr>
          <p:cNvSpPr txBox="1"/>
          <p:nvPr/>
        </p:nvSpPr>
        <p:spPr>
          <a:xfrm>
            <a:off x="467544" y="5733256"/>
            <a:ext cx="3942105" cy="369332"/>
          </a:xfrm>
          <a:prstGeom prst="rect">
            <a:avLst/>
          </a:prstGeom>
          <a:noFill/>
        </p:spPr>
        <p:txBody>
          <a:bodyPr wrap="none" rtlCol="0">
            <a:spAutoFit/>
          </a:bodyPr>
          <a:lstStyle/>
          <a:p>
            <a:r>
              <a:rPr lang="fr-FR" b="1" dirty="0">
                <a:latin typeface="Arial" panose="020B0604020202020204" pitchFamily="34" charset="0"/>
                <a:cs typeface="Arial" panose="020B0604020202020204" pitchFamily="34" charset="0"/>
              </a:rPr>
              <a:t>75% </a:t>
            </a:r>
            <a:r>
              <a:rPr lang="fr-FR" b="1" dirty="0" err="1">
                <a:latin typeface="Arial" panose="020B0604020202020204" pitchFamily="34" charset="0"/>
                <a:cs typeface="Arial" panose="020B0604020202020204" pitchFamily="34" charset="0"/>
              </a:rPr>
              <a:t>reduction</a:t>
            </a:r>
            <a:r>
              <a:rPr lang="fr-FR" b="1" dirty="0">
                <a:latin typeface="Arial" panose="020B0604020202020204" pitchFamily="34" charset="0"/>
                <a:cs typeface="Arial" panose="020B0604020202020204" pitchFamily="34" charset="0"/>
              </a:rPr>
              <a:t> in the  </a:t>
            </a:r>
            <a:r>
              <a:rPr lang="fr-FR" b="1" dirty="0" err="1">
                <a:latin typeface="Arial" panose="020B0604020202020204" pitchFamily="34" charset="0"/>
                <a:cs typeface="Arial" panose="020B0604020202020204" pitchFamily="34" charset="0"/>
              </a:rPr>
              <a:t>risk</a:t>
            </a:r>
            <a:r>
              <a:rPr lang="fr-FR" b="1" dirty="0">
                <a:latin typeface="Arial" panose="020B0604020202020204" pitchFamily="34" charset="0"/>
                <a:cs typeface="Arial" panose="020B0604020202020204" pitchFamily="34" charset="0"/>
              </a:rPr>
              <a:t> of </a:t>
            </a:r>
            <a:r>
              <a:rPr lang="fr-FR" b="1" dirty="0" err="1">
                <a:latin typeface="Arial" panose="020B0604020202020204" pitchFamily="34" charset="0"/>
                <a:cs typeface="Arial" panose="020B0604020202020204" pitchFamily="34" charset="0"/>
              </a:rPr>
              <a:t>death</a:t>
            </a:r>
            <a:endParaRPr lang="fr-TN" b="1" dirty="0">
              <a:latin typeface="Arial" panose="020B0604020202020204" pitchFamily="34" charset="0"/>
              <a:cs typeface="Arial" panose="020B0604020202020204" pitchFamily="34" charset="0"/>
            </a:endParaRPr>
          </a:p>
        </p:txBody>
      </p:sp>
      <p:pic>
        <p:nvPicPr>
          <p:cNvPr id="2050" name="Picture 2" descr="Conisation">
            <a:extLst>
              <a:ext uri="{FF2B5EF4-FFF2-40B4-BE49-F238E27FC236}">
                <a16:creationId xmlns:a16="http://schemas.microsoft.com/office/drawing/2014/main" id="{B5D3E929-F028-080C-53EB-08552C2AA7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754" y="1504529"/>
            <a:ext cx="1584176" cy="1188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644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71C2FD6D-0600-BDC6-9B3F-562DC480D857}"/>
              </a:ext>
            </a:extLst>
          </p:cNvPr>
          <p:cNvPicPr>
            <a:picLocks noGrp="1" noChangeAspect="1"/>
          </p:cNvPicPr>
          <p:nvPr>
            <p:ph sz="quarter" idx="1"/>
          </p:nvPr>
        </p:nvPicPr>
        <p:blipFill>
          <a:blip r:embed="rId3"/>
          <a:stretch>
            <a:fillRect/>
          </a:stretch>
        </p:blipFill>
        <p:spPr>
          <a:xfrm>
            <a:off x="1043608" y="1700808"/>
            <a:ext cx="6611273" cy="1066949"/>
          </a:xfrm>
          <a:prstGeom prst="rect">
            <a:avLst/>
          </a:prstGeom>
        </p:spPr>
      </p:pic>
      <p:pic>
        <p:nvPicPr>
          <p:cNvPr id="6" name="Image 5">
            <a:extLst>
              <a:ext uri="{FF2B5EF4-FFF2-40B4-BE49-F238E27FC236}">
                <a16:creationId xmlns:a16="http://schemas.microsoft.com/office/drawing/2014/main" id="{9477DDD3-2441-1B7E-C5D0-01CCD7DCF714}"/>
              </a:ext>
            </a:extLst>
          </p:cNvPr>
          <p:cNvPicPr>
            <a:picLocks noChangeAspect="1"/>
          </p:cNvPicPr>
          <p:nvPr/>
        </p:nvPicPr>
        <p:blipFill>
          <a:blip r:embed="rId4"/>
          <a:stretch>
            <a:fillRect/>
          </a:stretch>
        </p:blipFill>
        <p:spPr>
          <a:xfrm>
            <a:off x="47804" y="3419915"/>
            <a:ext cx="7056784" cy="2591874"/>
          </a:xfrm>
          <a:prstGeom prst="rect">
            <a:avLst/>
          </a:prstGeom>
        </p:spPr>
      </p:pic>
      <p:pic>
        <p:nvPicPr>
          <p:cNvPr id="7" name="Picture 2" descr="Conisation">
            <a:extLst>
              <a:ext uri="{FF2B5EF4-FFF2-40B4-BE49-F238E27FC236}">
                <a16:creationId xmlns:a16="http://schemas.microsoft.com/office/drawing/2014/main" id="{93235E5E-55A9-5603-3E0E-8DC98E428B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2320" y="2902112"/>
            <a:ext cx="1584176" cy="1188132"/>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263B629C-C1A2-499A-8FD4-D0A639C8E670}"/>
              </a:ext>
            </a:extLst>
          </p:cNvPr>
          <p:cNvSpPr txBox="1">
            <a:spLocks noGrp="1"/>
          </p:cNvSpPr>
          <p:nvPr>
            <p:ph type="title"/>
          </p:nvPr>
        </p:nvSpPr>
        <p:spPr>
          <a:xfrm>
            <a:off x="612775"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2" name="ZoneTexte 1">
            <a:extLst>
              <a:ext uri="{FF2B5EF4-FFF2-40B4-BE49-F238E27FC236}">
                <a16:creationId xmlns:a16="http://schemas.microsoft.com/office/drawing/2014/main" id="{45DFEDC6-D85D-0C30-F229-F648EEA304D8}"/>
              </a:ext>
            </a:extLst>
          </p:cNvPr>
          <p:cNvSpPr txBox="1"/>
          <p:nvPr/>
        </p:nvSpPr>
        <p:spPr>
          <a:xfrm>
            <a:off x="1043608" y="6093296"/>
            <a:ext cx="1904689" cy="369332"/>
          </a:xfrm>
          <a:prstGeom prst="rect">
            <a:avLst/>
          </a:prstGeom>
          <a:noFill/>
        </p:spPr>
        <p:txBody>
          <a:bodyPr wrap="none" rtlCol="0">
            <a:spAutoFit/>
          </a:bodyPr>
          <a:lstStyle/>
          <a:p>
            <a:r>
              <a:rPr lang="en-US" sz="1800" b="1" i="0" u="none" strike="noStrike" baseline="0" dirty="0">
                <a:latin typeface="AdvTT7b58c9e2"/>
              </a:rPr>
              <a:t>HR 5.85  </a:t>
            </a:r>
            <a:r>
              <a:rPr lang="en-US" sz="1800" b="1" i="0" u="none" strike="noStrike" baseline="0" dirty="0">
                <a:latin typeface="AdvTT7d9f0b66.I"/>
              </a:rPr>
              <a:t>P </a:t>
            </a:r>
            <a:r>
              <a:rPr lang="en-US" sz="1800" b="1" i="0" u="none" strike="noStrike" baseline="0" dirty="0">
                <a:latin typeface="AdvTT7b58c9e2"/>
              </a:rPr>
              <a:t>&lt; .0001</a:t>
            </a:r>
            <a:endParaRPr lang="fr-TN" b="1" dirty="0"/>
          </a:p>
        </p:txBody>
      </p:sp>
      <p:sp>
        <p:nvSpPr>
          <p:cNvPr id="5" name="ZoneTexte 4">
            <a:extLst>
              <a:ext uri="{FF2B5EF4-FFF2-40B4-BE49-F238E27FC236}">
                <a16:creationId xmlns:a16="http://schemas.microsoft.com/office/drawing/2014/main" id="{247ED77C-11F1-0A99-4D1D-627AA2550B36}"/>
              </a:ext>
            </a:extLst>
          </p:cNvPr>
          <p:cNvSpPr txBox="1"/>
          <p:nvPr/>
        </p:nvSpPr>
        <p:spPr>
          <a:xfrm>
            <a:off x="4860032" y="6093296"/>
            <a:ext cx="1723549" cy="646331"/>
          </a:xfrm>
          <a:prstGeom prst="rect">
            <a:avLst/>
          </a:prstGeom>
          <a:noFill/>
        </p:spPr>
        <p:txBody>
          <a:bodyPr wrap="none" rtlCol="0">
            <a:spAutoFit/>
          </a:bodyPr>
          <a:lstStyle/>
          <a:p>
            <a:pPr algn="l"/>
            <a:r>
              <a:rPr lang="en-US" sz="1800" b="1" i="0" u="none" strike="noStrike" baseline="0" dirty="0">
                <a:latin typeface="AdvTTc5dbea8d"/>
              </a:rPr>
              <a:t>HR  1.27  </a:t>
            </a:r>
            <a:r>
              <a:rPr lang="pl-PL" sz="1800" b="1" i="0" u="none" strike="noStrike" baseline="0" dirty="0">
                <a:latin typeface="AdvTT11e9ef3a.I"/>
              </a:rPr>
              <a:t>P </a:t>
            </a:r>
            <a:r>
              <a:rPr lang="fr-FR" b="1" dirty="0">
                <a:latin typeface="AdvOT463cc31e"/>
              </a:rPr>
              <a:t>=</a:t>
            </a:r>
            <a:r>
              <a:rPr lang="pl-PL" sz="1800" b="1" i="0" u="none" strike="noStrike" baseline="0" dirty="0">
                <a:latin typeface="AdvOT463cc31e"/>
              </a:rPr>
              <a:t> </a:t>
            </a:r>
            <a:r>
              <a:rPr lang="pl-PL" sz="1800" b="1" i="0" u="none" strike="noStrike" baseline="0" dirty="0">
                <a:latin typeface="AdvTTc5dbea8d"/>
              </a:rPr>
              <a:t>.69</a:t>
            </a:r>
            <a:endParaRPr lang="fr-FR" sz="1800" b="1" i="0" u="none" strike="noStrike" baseline="0" dirty="0">
              <a:latin typeface="AdvTTc5dbea8d"/>
            </a:endParaRPr>
          </a:p>
          <a:p>
            <a:endParaRPr lang="fr-TN" dirty="0"/>
          </a:p>
        </p:txBody>
      </p:sp>
      <p:sp>
        <p:nvSpPr>
          <p:cNvPr id="8" name="ZoneTexte 7">
            <a:extLst>
              <a:ext uri="{FF2B5EF4-FFF2-40B4-BE49-F238E27FC236}">
                <a16:creationId xmlns:a16="http://schemas.microsoft.com/office/drawing/2014/main" id="{135F5207-1186-A2D6-F1DB-2C396BC49FBD}"/>
              </a:ext>
            </a:extLst>
          </p:cNvPr>
          <p:cNvSpPr txBox="1"/>
          <p:nvPr/>
        </p:nvSpPr>
        <p:spPr>
          <a:xfrm>
            <a:off x="2920763" y="4715852"/>
            <a:ext cx="643125" cy="369332"/>
          </a:xfrm>
          <a:prstGeom prst="rect">
            <a:avLst/>
          </a:prstGeom>
          <a:noFill/>
        </p:spPr>
        <p:txBody>
          <a:bodyPr wrap="none" rtlCol="0">
            <a:spAutoFit/>
          </a:bodyPr>
          <a:lstStyle/>
          <a:p>
            <a:r>
              <a:rPr lang="fr-FR" dirty="0">
                <a:solidFill>
                  <a:srgbClr val="00B050"/>
                </a:solidFill>
              </a:rPr>
              <a:t>open</a:t>
            </a:r>
            <a:endParaRPr lang="fr-TN" dirty="0">
              <a:solidFill>
                <a:srgbClr val="00B050"/>
              </a:solidFill>
            </a:endParaRPr>
          </a:p>
        </p:txBody>
      </p:sp>
      <p:sp>
        <p:nvSpPr>
          <p:cNvPr id="9" name="ZoneTexte 8">
            <a:extLst>
              <a:ext uri="{FF2B5EF4-FFF2-40B4-BE49-F238E27FC236}">
                <a16:creationId xmlns:a16="http://schemas.microsoft.com/office/drawing/2014/main" id="{7201EDCF-2499-9DCA-7A1A-B4FA325D9EB4}"/>
              </a:ext>
            </a:extLst>
          </p:cNvPr>
          <p:cNvSpPr txBox="1"/>
          <p:nvPr/>
        </p:nvSpPr>
        <p:spPr>
          <a:xfrm>
            <a:off x="2026464" y="3933056"/>
            <a:ext cx="529312" cy="369332"/>
          </a:xfrm>
          <a:prstGeom prst="rect">
            <a:avLst/>
          </a:prstGeom>
          <a:noFill/>
        </p:spPr>
        <p:txBody>
          <a:bodyPr wrap="none" rtlCol="0">
            <a:spAutoFit/>
          </a:bodyPr>
          <a:lstStyle/>
          <a:p>
            <a:r>
              <a:rPr lang="fr-FR" dirty="0">
                <a:solidFill>
                  <a:srgbClr val="002060"/>
                </a:solidFill>
              </a:rPr>
              <a:t>MIS</a:t>
            </a:r>
            <a:endParaRPr lang="fr-TN" dirty="0">
              <a:solidFill>
                <a:srgbClr val="002060"/>
              </a:solidFill>
            </a:endParaRPr>
          </a:p>
        </p:txBody>
      </p:sp>
      <p:sp>
        <p:nvSpPr>
          <p:cNvPr id="10" name="ZoneTexte 9">
            <a:extLst>
              <a:ext uri="{FF2B5EF4-FFF2-40B4-BE49-F238E27FC236}">
                <a16:creationId xmlns:a16="http://schemas.microsoft.com/office/drawing/2014/main" id="{C1F5ADB3-397D-1BA8-948C-25DF7BD7379B}"/>
              </a:ext>
            </a:extLst>
          </p:cNvPr>
          <p:cNvSpPr txBox="1"/>
          <p:nvPr/>
        </p:nvSpPr>
        <p:spPr>
          <a:xfrm>
            <a:off x="2920763" y="3010108"/>
            <a:ext cx="1679178" cy="369332"/>
          </a:xfrm>
          <a:prstGeom prst="rect">
            <a:avLst/>
          </a:prstGeom>
          <a:noFill/>
        </p:spPr>
        <p:txBody>
          <a:bodyPr wrap="none" rtlCol="0">
            <a:spAutoFit/>
          </a:bodyPr>
          <a:lstStyle/>
          <a:p>
            <a:r>
              <a:rPr lang="fr-FR" dirty="0" err="1"/>
              <a:t>Recurrence</a:t>
            </a:r>
            <a:r>
              <a:rPr lang="fr-FR" dirty="0"/>
              <a:t> rate </a:t>
            </a:r>
            <a:endParaRPr lang="fr-TN" dirty="0"/>
          </a:p>
        </p:txBody>
      </p:sp>
    </p:spTree>
    <p:extLst>
      <p:ext uri="{BB962C8B-B14F-4D97-AF65-F5344CB8AC3E}">
        <p14:creationId xmlns:p14="http://schemas.microsoft.com/office/powerpoint/2010/main" val="2251054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35C74CBD-65E1-DDAE-A1C3-29BD26A8D81F}"/>
              </a:ext>
            </a:extLst>
          </p:cNvPr>
          <p:cNvPicPr>
            <a:picLocks noGrp="1" noChangeAspect="1"/>
          </p:cNvPicPr>
          <p:nvPr>
            <p:ph sz="quarter" idx="1"/>
          </p:nvPr>
        </p:nvPicPr>
        <p:blipFill>
          <a:blip r:embed="rId2"/>
          <a:stretch>
            <a:fillRect/>
          </a:stretch>
        </p:blipFill>
        <p:spPr>
          <a:xfrm>
            <a:off x="2483768" y="1859153"/>
            <a:ext cx="4867574" cy="1725841"/>
          </a:xfrm>
        </p:spPr>
      </p:pic>
      <p:pic>
        <p:nvPicPr>
          <p:cNvPr id="7" name="Image 6">
            <a:extLst>
              <a:ext uri="{FF2B5EF4-FFF2-40B4-BE49-F238E27FC236}">
                <a16:creationId xmlns:a16="http://schemas.microsoft.com/office/drawing/2014/main" id="{20FE1262-F360-F16A-0532-07E5AD35FC3C}"/>
              </a:ext>
            </a:extLst>
          </p:cNvPr>
          <p:cNvPicPr>
            <a:picLocks noChangeAspect="1"/>
          </p:cNvPicPr>
          <p:nvPr/>
        </p:nvPicPr>
        <p:blipFill>
          <a:blip r:embed="rId3"/>
          <a:stretch>
            <a:fillRect/>
          </a:stretch>
        </p:blipFill>
        <p:spPr>
          <a:xfrm>
            <a:off x="2710942" y="3717032"/>
            <a:ext cx="3957066" cy="2088255"/>
          </a:xfrm>
          <a:prstGeom prst="rect">
            <a:avLst/>
          </a:prstGeom>
        </p:spPr>
      </p:pic>
      <p:sp>
        <p:nvSpPr>
          <p:cNvPr id="8" name="ZoneTexte 7">
            <a:extLst>
              <a:ext uri="{FF2B5EF4-FFF2-40B4-BE49-F238E27FC236}">
                <a16:creationId xmlns:a16="http://schemas.microsoft.com/office/drawing/2014/main" id="{DEB57074-8001-DED0-6251-5052A75DDF29}"/>
              </a:ext>
            </a:extLst>
          </p:cNvPr>
          <p:cNvSpPr txBox="1"/>
          <p:nvPr/>
        </p:nvSpPr>
        <p:spPr>
          <a:xfrm>
            <a:off x="6533760" y="6525344"/>
            <a:ext cx="2823209" cy="369332"/>
          </a:xfrm>
          <a:prstGeom prst="rect">
            <a:avLst/>
          </a:prstGeom>
          <a:noFill/>
        </p:spPr>
        <p:txBody>
          <a:bodyPr wrap="none" rtlCol="0">
            <a:spAutoFit/>
          </a:bodyPr>
          <a:lstStyle/>
          <a:p>
            <a:r>
              <a:rPr lang="da-DK" dirty="0">
                <a:solidFill>
                  <a:srgbClr val="00B0F0"/>
                </a:solidFill>
                <a:latin typeface="Abadi" panose="020B0604020104020204" pitchFamily="34" charset="0"/>
              </a:rPr>
              <a:t>Park . BMC Cancer (2022) </a:t>
            </a:r>
            <a:endParaRPr lang="fr-TN" dirty="0">
              <a:solidFill>
                <a:srgbClr val="00B0F0"/>
              </a:solidFill>
              <a:latin typeface="Abadi" panose="020B0604020104020204" pitchFamily="34" charset="0"/>
            </a:endParaRPr>
          </a:p>
        </p:txBody>
      </p:sp>
      <p:sp>
        <p:nvSpPr>
          <p:cNvPr id="3" name="Titre 1">
            <a:extLst>
              <a:ext uri="{FF2B5EF4-FFF2-40B4-BE49-F238E27FC236}">
                <a16:creationId xmlns:a16="http://schemas.microsoft.com/office/drawing/2014/main" id="{A686171D-47F7-F8F8-5E73-977A42E465F3}"/>
              </a:ext>
            </a:extLst>
          </p:cNvPr>
          <p:cNvSpPr txBox="1">
            <a:spLocks noGrp="1"/>
          </p:cNvSpPr>
          <p:nvPr>
            <p:ph type="title"/>
          </p:nvPr>
        </p:nvSpPr>
        <p:spPr>
          <a:xfrm>
            <a:off x="612775"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Specific</a:t>
            </a:r>
            <a:r>
              <a:rPr lang="fr-FR" dirty="0">
                <a:solidFill>
                  <a:srgbClr val="FF0000"/>
                </a:solidFill>
              </a:rPr>
              <a:t> </a:t>
            </a:r>
            <a:r>
              <a:rPr lang="fr-FR" dirty="0" err="1">
                <a:solidFill>
                  <a:srgbClr val="FF0000"/>
                </a:solidFill>
              </a:rPr>
              <a:t>precautions</a:t>
            </a:r>
            <a:r>
              <a:rPr lang="fr-FR" dirty="0">
                <a:solidFill>
                  <a:srgbClr val="FF0000"/>
                </a:solidFill>
              </a:rPr>
              <a:t> </a:t>
            </a:r>
            <a:endParaRPr lang="fr-TN" dirty="0">
              <a:solidFill>
                <a:srgbClr val="FF0000"/>
              </a:solidFill>
            </a:endParaRPr>
          </a:p>
        </p:txBody>
      </p:sp>
      <p:sp>
        <p:nvSpPr>
          <p:cNvPr id="4" name="Titre 1">
            <a:extLst>
              <a:ext uri="{FF2B5EF4-FFF2-40B4-BE49-F238E27FC236}">
                <a16:creationId xmlns:a16="http://schemas.microsoft.com/office/drawing/2014/main" id="{65CDD9B1-EF88-B686-6911-5462304478B0}"/>
              </a:ext>
            </a:extLst>
          </p:cNvPr>
          <p:cNvSpPr txBox="1">
            <a:spLocks/>
          </p:cNvSpPr>
          <p:nvPr/>
        </p:nvSpPr>
        <p:spPr>
          <a:xfrm>
            <a:off x="107504" y="1214264"/>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marL="342900" indent="-342900">
              <a:buFont typeface="Arial" panose="020B0604020202020204" pitchFamily="34" charset="0"/>
              <a:buChar char="•"/>
            </a:pPr>
            <a:r>
              <a:rPr lang="fr-FR" sz="2400" dirty="0">
                <a:solidFill>
                  <a:srgbClr val="00B050"/>
                </a:solidFill>
              </a:rPr>
              <a:t>Vaginal </a:t>
            </a:r>
            <a:r>
              <a:rPr lang="fr-FR" sz="2400" dirty="0" err="1">
                <a:solidFill>
                  <a:srgbClr val="00B050"/>
                </a:solidFill>
              </a:rPr>
              <a:t>closure</a:t>
            </a:r>
            <a:endParaRPr lang="fr-TN" sz="2400" dirty="0">
              <a:solidFill>
                <a:srgbClr val="00B050"/>
              </a:solidFill>
            </a:endParaRPr>
          </a:p>
        </p:txBody>
      </p:sp>
    </p:spTree>
    <p:extLst>
      <p:ext uri="{BB962C8B-B14F-4D97-AF65-F5344CB8AC3E}">
        <p14:creationId xmlns:p14="http://schemas.microsoft.com/office/powerpoint/2010/main" val="3977275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00FD642-673E-EBB9-6E44-4BF47C53F7E9}"/>
              </a:ext>
            </a:extLst>
          </p:cNvPr>
          <p:cNvSpPr>
            <a:spLocks noGrp="1"/>
          </p:cNvSpPr>
          <p:nvPr>
            <p:ph sz="quarter" idx="1"/>
          </p:nvPr>
        </p:nvSpPr>
        <p:spPr/>
        <p:txBody>
          <a:bodyPr/>
          <a:lstStyle/>
          <a:p>
            <a:pPr>
              <a:buFont typeface="Arial" panose="020B0604020202020204" pitchFamily="34" charset="0"/>
              <a:buChar char="•"/>
            </a:pPr>
            <a:r>
              <a:rPr lang="fr-FR" dirty="0">
                <a:solidFill>
                  <a:srgbClr val="00B050"/>
                </a:solidFill>
              </a:rPr>
              <a:t>Learning </a:t>
            </a:r>
            <a:r>
              <a:rPr lang="fr-FR" dirty="0" err="1">
                <a:solidFill>
                  <a:srgbClr val="00B050"/>
                </a:solidFill>
              </a:rPr>
              <a:t>curve</a:t>
            </a:r>
            <a:r>
              <a:rPr lang="fr-FR" dirty="0">
                <a:solidFill>
                  <a:srgbClr val="00B050"/>
                </a:solidFill>
              </a:rPr>
              <a:t> and  volume center  </a:t>
            </a:r>
          </a:p>
          <a:p>
            <a:endParaRPr lang="fr-FR" dirty="0">
              <a:solidFill>
                <a:srgbClr val="00B050"/>
              </a:solidFill>
            </a:endParaRPr>
          </a:p>
          <a:p>
            <a:pPr marL="0" indent="0">
              <a:buNone/>
            </a:pPr>
            <a:r>
              <a:rPr lang="fr-FR" dirty="0" err="1"/>
              <a:t>Technical</a:t>
            </a:r>
            <a:r>
              <a:rPr lang="fr-FR" dirty="0"/>
              <a:t> </a:t>
            </a:r>
            <a:r>
              <a:rPr lang="fr-FR" dirty="0" err="1"/>
              <a:t>skills</a:t>
            </a:r>
            <a:r>
              <a:rPr lang="fr-FR" dirty="0"/>
              <a:t> and </a:t>
            </a:r>
            <a:r>
              <a:rPr lang="fr-FR" dirty="0" err="1"/>
              <a:t>abilities</a:t>
            </a:r>
            <a:endParaRPr lang="fr-FR" dirty="0"/>
          </a:p>
          <a:p>
            <a:pPr marL="0" indent="0">
              <a:buNone/>
            </a:pPr>
            <a:endParaRPr lang="fr-FR" dirty="0"/>
          </a:p>
          <a:p>
            <a:pPr marL="0" indent="0">
              <a:buNone/>
            </a:pPr>
            <a:r>
              <a:rPr lang="fr-FR" dirty="0"/>
              <a:t> 13 cases for LRH </a:t>
            </a:r>
          </a:p>
          <a:p>
            <a:pPr marL="0" indent="0">
              <a:buNone/>
            </a:pPr>
            <a:r>
              <a:rPr lang="fr-FR" dirty="0"/>
              <a:t> 21 cases for RRH </a:t>
            </a:r>
            <a:endParaRPr lang="fr-TN" dirty="0"/>
          </a:p>
        </p:txBody>
      </p:sp>
      <p:sp>
        <p:nvSpPr>
          <p:cNvPr id="5" name="Titre 1">
            <a:extLst>
              <a:ext uri="{FF2B5EF4-FFF2-40B4-BE49-F238E27FC236}">
                <a16:creationId xmlns:a16="http://schemas.microsoft.com/office/drawing/2014/main" id="{F4E9BF9A-B653-AB1B-87B6-11B561BED0D4}"/>
              </a:ext>
            </a:extLst>
          </p:cNvPr>
          <p:cNvSpPr txBox="1">
            <a:spLocks noGrp="1"/>
          </p:cNvSpPr>
          <p:nvPr>
            <p:ph type="title"/>
          </p:nvPr>
        </p:nvSpPr>
        <p:spPr>
          <a:xfrm>
            <a:off x="612775"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fr-FR" dirty="0" err="1">
                <a:solidFill>
                  <a:srgbClr val="FF0000"/>
                </a:solidFill>
              </a:rPr>
              <a:t>Selection</a:t>
            </a:r>
            <a:r>
              <a:rPr lang="fr-FR" dirty="0">
                <a:solidFill>
                  <a:srgbClr val="FF0000"/>
                </a:solidFill>
              </a:rPr>
              <a:t> options </a:t>
            </a:r>
            <a:endParaRPr lang="fr-TN" dirty="0">
              <a:solidFill>
                <a:srgbClr val="FF0000"/>
              </a:solidFill>
            </a:endParaRPr>
          </a:p>
        </p:txBody>
      </p:sp>
      <p:pic>
        <p:nvPicPr>
          <p:cNvPr id="6" name="Image 5">
            <a:extLst>
              <a:ext uri="{FF2B5EF4-FFF2-40B4-BE49-F238E27FC236}">
                <a16:creationId xmlns:a16="http://schemas.microsoft.com/office/drawing/2014/main" id="{C61DD6E5-950B-9D81-0CED-F5CDE6D96006}"/>
              </a:ext>
            </a:extLst>
          </p:cNvPr>
          <p:cNvPicPr>
            <a:picLocks noChangeAspect="1"/>
          </p:cNvPicPr>
          <p:nvPr/>
        </p:nvPicPr>
        <p:blipFill>
          <a:blip r:embed="rId3"/>
          <a:stretch>
            <a:fillRect/>
          </a:stretch>
        </p:blipFill>
        <p:spPr>
          <a:xfrm>
            <a:off x="0" y="2154184"/>
            <a:ext cx="6840760" cy="3219032"/>
          </a:xfrm>
          <a:prstGeom prst="rect">
            <a:avLst/>
          </a:prstGeom>
        </p:spPr>
      </p:pic>
      <p:sp>
        <p:nvSpPr>
          <p:cNvPr id="8" name="Rectangle 7">
            <a:extLst>
              <a:ext uri="{FF2B5EF4-FFF2-40B4-BE49-F238E27FC236}">
                <a16:creationId xmlns:a16="http://schemas.microsoft.com/office/drawing/2014/main" id="{91B677C2-2198-2B2C-EF57-A6B84D15182F}"/>
              </a:ext>
            </a:extLst>
          </p:cNvPr>
          <p:cNvSpPr/>
          <p:nvPr/>
        </p:nvSpPr>
        <p:spPr>
          <a:xfrm>
            <a:off x="1123626" y="5340592"/>
            <a:ext cx="504056" cy="4347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
        <p:nvSpPr>
          <p:cNvPr id="9" name="Rectangle 8">
            <a:extLst>
              <a:ext uri="{FF2B5EF4-FFF2-40B4-BE49-F238E27FC236}">
                <a16:creationId xmlns:a16="http://schemas.microsoft.com/office/drawing/2014/main" id="{8A68DB57-D2EE-2FDA-2BE5-2506DB1D6B83}"/>
              </a:ext>
            </a:extLst>
          </p:cNvPr>
          <p:cNvSpPr/>
          <p:nvPr/>
        </p:nvSpPr>
        <p:spPr>
          <a:xfrm>
            <a:off x="1123626" y="5888561"/>
            <a:ext cx="504056" cy="434752"/>
          </a:xfrm>
          <a:prstGeom prst="rect">
            <a:avLst/>
          </a:prstGeom>
          <a:solidFill>
            <a:srgbClr val="8080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
        <p:nvSpPr>
          <p:cNvPr id="10" name="Rectangle 9">
            <a:extLst>
              <a:ext uri="{FF2B5EF4-FFF2-40B4-BE49-F238E27FC236}">
                <a16:creationId xmlns:a16="http://schemas.microsoft.com/office/drawing/2014/main" id="{56D5C9C6-F263-B26D-C9F7-00842224553E}"/>
              </a:ext>
            </a:extLst>
          </p:cNvPr>
          <p:cNvSpPr/>
          <p:nvPr/>
        </p:nvSpPr>
        <p:spPr>
          <a:xfrm>
            <a:off x="1111660" y="6410739"/>
            <a:ext cx="504056" cy="434752"/>
          </a:xfrm>
          <a:prstGeom prst="rect">
            <a:avLst/>
          </a:prstGeom>
          <a:solidFill>
            <a:srgbClr val="E8BB7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
        <p:nvSpPr>
          <p:cNvPr id="11" name="ZoneTexte 10">
            <a:extLst>
              <a:ext uri="{FF2B5EF4-FFF2-40B4-BE49-F238E27FC236}">
                <a16:creationId xmlns:a16="http://schemas.microsoft.com/office/drawing/2014/main" id="{0B069416-53E5-16BE-E003-F0D26A4572F4}"/>
              </a:ext>
            </a:extLst>
          </p:cNvPr>
          <p:cNvSpPr txBox="1"/>
          <p:nvPr/>
        </p:nvSpPr>
        <p:spPr>
          <a:xfrm>
            <a:off x="1835696" y="5373216"/>
            <a:ext cx="3015313" cy="1477328"/>
          </a:xfrm>
          <a:prstGeom prst="rect">
            <a:avLst/>
          </a:prstGeom>
          <a:noFill/>
        </p:spPr>
        <p:txBody>
          <a:bodyPr wrap="none" rtlCol="0">
            <a:spAutoFit/>
          </a:bodyPr>
          <a:lstStyle/>
          <a:p>
            <a:r>
              <a:rPr lang="fr-FR" dirty="0" err="1"/>
              <a:t>Sipmle</a:t>
            </a:r>
            <a:r>
              <a:rPr lang="fr-FR" dirty="0"/>
              <a:t> </a:t>
            </a:r>
            <a:r>
              <a:rPr lang="fr-FR" dirty="0" err="1"/>
              <a:t>hystrectomy</a:t>
            </a:r>
            <a:endParaRPr lang="fr-FR" dirty="0"/>
          </a:p>
          <a:p>
            <a:endParaRPr lang="fr-FR" dirty="0"/>
          </a:p>
          <a:p>
            <a:r>
              <a:rPr lang="fr-FR" dirty="0"/>
              <a:t>Robot </a:t>
            </a:r>
            <a:r>
              <a:rPr lang="fr-FR" dirty="0" err="1"/>
              <a:t>assisted</a:t>
            </a:r>
            <a:r>
              <a:rPr lang="fr-FR" dirty="0"/>
              <a:t> or </a:t>
            </a:r>
            <a:r>
              <a:rPr lang="fr-FR" dirty="0" err="1"/>
              <a:t>laparoscopic</a:t>
            </a:r>
            <a:r>
              <a:rPr lang="fr-FR" dirty="0"/>
              <a:t> </a:t>
            </a:r>
          </a:p>
          <a:p>
            <a:endParaRPr lang="fr-FR" dirty="0"/>
          </a:p>
          <a:p>
            <a:r>
              <a:rPr lang="fr-FR" dirty="0"/>
              <a:t>Abdominal RH </a:t>
            </a:r>
          </a:p>
        </p:txBody>
      </p:sp>
    </p:spTree>
    <p:extLst>
      <p:ext uri="{BB962C8B-B14F-4D97-AF65-F5344CB8AC3E}">
        <p14:creationId xmlns:p14="http://schemas.microsoft.com/office/powerpoint/2010/main" val="3502585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40CE2-B65F-25E8-F24E-92F137F5F4BD}"/>
              </a:ext>
            </a:extLst>
          </p:cNvPr>
          <p:cNvSpPr>
            <a:spLocks noGrp="1"/>
          </p:cNvSpPr>
          <p:nvPr>
            <p:ph type="title"/>
          </p:nvPr>
        </p:nvSpPr>
        <p:spPr/>
        <p:txBody>
          <a:bodyPr>
            <a:normAutofit/>
          </a:bodyPr>
          <a:lstStyle/>
          <a:p>
            <a:pPr algn="ctr"/>
            <a:r>
              <a:rPr lang="fr-FR" b="1" i="0" u="none" strike="noStrike" baseline="0" dirty="0" err="1">
                <a:solidFill>
                  <a:srgbClr val="FF0000"/>
                </a:solidFill>
                <a:latin typeface="Charis SIL"/>
              </a:rPr>
              <a:t>Ongoing</a:t>
            </a:r>
            <a:r>
              <a:rPr lang="fr-FR" b="1" i="0" u="none" strike="noStrike" baseline="0" dirty="0">
                <a:solidFill>
                  <a:srgbClr val="FF0000"/>
                </a:solidFill>
                <a:latin typeface="Charis SIL"/>
              </a:rPr>
              <a:t> trials </a:t>
            </a:r>
            <a:endParaRPr lang="fr-TN" dirty="0">
              <a:solidFill>
                <a:srgbClr val="FF0000"/>
              </a:solidFill>
            </a:endParaRPr>
          </a:p>
        </p:txBody>
      </p:sp>
      <p:pic>
        <p:nvPicPr>
          <p:cNvPr id="5" name="Espace réservé du contenu 4">
            <a:extLst>
              <a:ext uri="{FF2B5EF4-FFF2-40B4-BE49-F238E27FC236}">
                <a16:creationId xmlns:a16="http://schemas.microsoft.com/office/drawing/2014/main" id="{116166F6-37C4-B60C-9F87-35D732BF9F24}"/>
              </a:ext>
            </a:extLst>
          </p:cNvPr>
          <p:cNvPicPr>
            <a:picLocks noGrp="1" noChangeAspect="1"/>
          </p:cNvPicPr>
          <p:nvPr>
            <p:ph sz="quarter" idx="1"/>
          </p:nvPr>
        </p:nvPicPr>
        <p:blipFill>
          <a:blip r:embed="rId3"/>
          <a:stretch>
            <a:fillRect/>
          </a:stretch>
        </p:blipFill>
        <p:spPr>
          <a:xfrm>
            <a:off x="116813" y="3047736"/>
            <a:ext cx="9026652" cy="2729734"/>
          </a:xfrm>
        </p:spPr>
      </p:pic>
      <p:pic>
        <p:nvPicPr>
          <p:cNvPr id="7" name="Image 6">
            <a:extLst>
              <a:ext uri="{FF2B5EF4-FFF2-40B4-BE49-F238E27FC236}">
                <a16:creationId xmlns:a16="http://schemas.microsoft.com/office/drawing/2014/main" id="{217B635A-DE2A-6171-9C2C-FD75A04259EA}"/>
              </a:ext>
            </a:extLst>
          </p:cNvPr>
          <p:cNvPicPr>
            <a:picLocks noChangeAspect="1"/>
          </p:cNvPicPr>
          <p:nvPr/>
        </p:nvPicPr>
        <p:blipFill>
          <a:blip r:embed="rId4"/>
          <a:srcRect r="-1300"/>
          <a:stretch/>
        </p:blipFill>
        <p:spPr>
          <a:xfrm>
            <a:off x="117348" y="2348880"/>
            <a:ext cx="9144000" cy="722551"/>
          </a:xfrm>
          <a:prstGeom prst="rect">
            <a:avLst/>
          </a:prstGeom>
        </p:spPr>
      </p:pic>
    </p:spTree>
    <p:extLst>
      <p:ext uri="{BB962C8B-B14F-4D97-AF65-F5344CB8AC3E}">
        <p14:creationId xmlns:p14="http://schemas.microsoft.com/office/powerpoint/2010/main" val="9765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9DE96-FB32-4D32-DDB6-59120D3209BE}"/>
              </a:ext>
            </a:extLst>
          </p:cNvPr>
          <p:cNvSpPr>
            <a:spLocks noGrp="1"/>
          </p:cNvSpPr>
          <p:nvPr>
            <p:ph type="title"/>
          </p:nvPr>
        </p:nvSpPr>
        <p:spPr/>
        <p:txBody>
          <a:bodyPr/>
          <a:lstStyle/>
          <a:p>
            <a:pPr algn="ctr"/>
            <a:r>
              <a:rPr lang="fr-FR" dirty="0">
                <a:solidFill>
                  <a:srgbClr val="FF0000"/>
                </a:solidFill>
              </a:rPr>
              <a:t>Conclusions </a:t>
            </a:r>
            <a:endParaRPr lang="fr-TN" dirty="0">
              <a:solidFill>
                <a:srgbClr val="FF0000"/>
              </a:solidFill>
            </a:endParaRPr>
          </a:p>
        </p:txBody>
      </p:sp>
      <p:sp>
        <p:nvSpPr>
          <p:cNvPr id="3" name="Espace réservé du contenu 2">
            <a:extLst>
              <a:ext uri="{FF2B5EF4-FFF2-40B4-BE49-F238E27FC236}">
                <a16:creationId xmlns:a16="http://schemas.microsoft.com/office/drawing/2014/main" id="{C0887475-2BF4-8364-0D4D-366216CB3951}"/>
              </a:ext>
            </a:extLst>
          </p:cNvPr>
          <p:cNvSpPr>
            <a:spLocks noGrp="1"/>
          </p:cNvSpPr>
          <p:nvPr>
            <p:ph sz="quarter" idx="1"/>
          </p:nvPr>
        </p:nvSpPr>
        <p:spPr>
          <a:xfrm>
            <a:off x="0" y="1700808"/>
            <a:ext cx="9139962" cy="4032447"/>
          </a:xfrm>
        </p:spPr>
        <p:txBody>
          <a:bodyPr>
            <a:normAutofit fontScale="92500"/>
          </a:bodyPr>
          <a:lstStyle/>
          <a:p>
            <a:r>
              <a:rPr lang="en-US" dirty="0"/>
              <a:t>We need to constantly reflect and treat the early stage minimally invasive surgery for cervical cancer</a:t>
            </a:r>
          </a:p>
          <a:p>
            <a:r>
              <a:rPr lang="en-US" dirty="0"/>
              <a:t> Laparoscopic surgery requires a long learning curve, in many cases, not minimally invasive surgery is inferior to open surgery, but the surgeon's laparoscopic skills are not mature enough</a:t>
            </a:r>
          </a:p>
          <a:p>
            <a:r>
              <a:rPr lang="en-US" sz="3200" dirty="0"/>
              <a:t>MIS radical hysterectomy may still be the best approach for patients with tumors less than 2 cm in size</a:t>
            </a:r>
          </a:p>
          <a:p>
            <a:pPr marL="0" indent="0">
              <a:buNone/>
            </a:pPr>
            <a:r>
              <a:rPr lang="en-US" dirty="0"/>
              <a:t>               NOT…. ALL  or none……………… </a:t>
            </a:r>
          </a:p>
        </p:txBody>
      </p:sp>
      <p:pic>
        <p:nvPicPr>
          <p:cNvPr id="3074" name="Picture 2" descr="Funny Japanese: To Be Continued In Japanese' Sticker | Spreadshirt">
            <a:extLst>
              <a:ext uri="{FF2B5EF4-FFF2-40B4-BE49-F238E27FC236}">
                <a16:creationId xmlns:a16="http://schemas.microsoft.com/office/drawing/2014/main" id="{22E52492-D29C-A645-EF05-AFF833B733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5157191"/>
            <a:ext cx="1512168" cy="147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18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636C95-0D15-FDFC-7350-3853803CC916}"/>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59D628D3-E1A3-0280-A85B-2C71906BF34E}"/>
              </a:ext>
            </a:extLst>
          </p:cNvPr>
          <p:cNvSpPr>
            <a:spLocks noGrp="1"/>
          </p:cNvSpPr>
          <p:nvPr>
            <p:ph sz="quarter" idx="1"/>
          </p:nvPr>
        </p:nvSpPr>
        <p:spPr/>
        <p:txBody>
          <a:bodyPr>
            <a:normAutofit/>
          </a:bodyPr>
          <a:lstStyle/>
          <a:p>
            <a:r>
              <a:rPr lang="fr-FR" sz="4800" b="1" dirty="0">
                <a:solidFill>
                  <a:srgbClr val="FF0000"/>
                </a:solidFill>
              </a:rPr>
              <a:t>THANK YOU  </a:t>
            </a:r>
            <a:endParaRPr lang="fr-TN" sz="4800" b="1" dirty="0">
              <a:solidFill>
                <a:srgbClr val="FF0000"/>
              </a:solidFill>
            </a:endParaRPr>
          </a:p>
        </p:txBody>
      </p:sp>
      <p:pic>
        <p:nvPicPr>
          <p:cNvPr id="5" name="Image 4">
            <a:extLst>
              <a:ext uri="{FF2B5EF4-FFF2-40B4-BE49-F238E27FC236}">
                <a16:creationId xmlns:a16="http://schemas.microsoft.com/office/drawing/2014/main" id="{68124113-46E6-F2D1-5DA1-31A04E857CAA}"/>
              </a:ext>
            </a:extLst>
          </p:cNvPr>
          <p:cNvPicPr>
            <a:picLocks noChangeAspect="1"/>
          </p:cNvPicPr>
          <p:nvPr/>
        </p:nvPicPr>
        <p:blipFill>
          <a:blip r:embed="rId2"/>
          <a:stretch>
            <a:fillRect/>
          </a:stretch>
        </p:blipFill>
        <p:spPr>
          <a:xfrm>
            <a:off x="2088268" y="2780928"/>
            <a:ext cx="4967464" cy="2922037"/>
          </a:xfrm>
          <a:prstGeom prst="rect">
            <a:avLst/>
          </a:prstGeom>
        </p:spPr>
      </p:pic>
    </p:spTree>
    <p:extLst>
      <p:ext uri="{BB962C8B-B14F-4D97-AF65-F5344CB8AC3E}">
        <p14:creationId xmlns:p14="http://schemas.microsoft.com/office/powerpoint/2010/main" val="1043169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AE910-75A1-25CF-CD72-58BB3AA92266}"/>
              </a:ext>
            </a:extLst>
          </p:cNvPr>
          <p:cNvSpPr>
            <a:spLocks noGrp="1"/>
          </p:cNvSpPr>
          <p:nvPr>
            <p:ph type="title"/>
          </p:nvPr>
        </p:nvSpPr>
        <p:spPr/>
        <p:txBody>
          <a:bodyPr/>
          <a:lstStyle/>
          <a:p>
            <a:pPr algn="ctr"/>
            <a:r>
              <a:rPr lang="fr-FR" dirty="0">
                <a:solidFill>
                  <a:srgbClr val="FF0000"/>
                </a:solidFill>
              </a:rPr>
              <a:t>The Trial </a:t>
            </a:r>
            <a:endParaRPr lang="fr-TN" dirty="0">
              <a:solidFill>
                <a:srgbClr val="FF0000"/>
              </a:solidFill>
            </a:endParaRPr>
          </a:p>
        </p:txBody>
      </p:sp>
      <p:pic>
        <p:nvPicPr>
          <p:cNvPr id="5" name="Espace réservé du contenu 4">
            <a:extLst>
              <a:ext uri="{FF2B5EF4-FFF2-40B4-BE49-F238E27FC236}">
                <a16:creationId xmlns:a16="http://schemas.microsoft.com/office/drawing/2014/main" id="{C91E1A53-0298-330E-EDDA-00C1F00D8CF9}"/>
              </a:ext>
            </a:extLst>
          </p:cNvPr>
          <p:cNvPicPr>
            <a:picLocks noGrp="1" noChangeAspect="1"/>
          </p:cNvPicPr>
          <p:nvPr>
            <p:ph sz="quarter" idx="1"/>
          </p:nvPr>
        </p:nvPicPr>
        <p:blipFill>
          <a:blip r:embed="rId3"/>
          <a:stretch>
            <a:fillRect/>
          </a:stretch>
        </p:blipFill>
        <p:spPr>
          <a:xfrm>
            <a:off x="4416553" y="3994830"/>
            <a:ext cx="4738806" cy="2667773"/>
          </a:xfrm>
        </p:spPr>
      </p:pic>
      <p:pic>
        <p:nvPicPr>
          <p:cNvPr id="3" name="Image 2">
            <a:extLst>
              <a:ext uri="{FF2B5EF4-FFF2-40B4-BE49-F238E27FC236}">
                <a16:creationId xmlns:a16="http://schemas.microsoft.com/office/drawing/2014/main" id="{F10882C2-9853-99C0-073D-7619F6C71596}"/>
              </a:ext>
            </a:extLst>
          </p:cNvPr>
          <p:cNvPicPr>
            <a:picLocks noChangeAspect="1"/>
          </p:cNvPicPr>
          <p:nvPr/>
        </p:nvPicPr>
        <p:blipFill>
          <a:blip r:embed="rId4"/>
          <a:stretch>
            <a:fillRect/>
          </a:stretch>
        </p:blipFill>
        <p:spPr>
          <a:xfrm>
            <a:off x="918237" y="1251248"/>
            <a:ext cx="6839905" cy="1371791"/>
          </a:xfrm>
          <a:prstGeom prst="rect">
            <a:avLst/>
          </a:prstGeom>
        </p:spPr>
      </p:pic>
      <p:pic>
        <p:nvPicPr>
          <p:cNvPr id="6" name="Image 5">
            <a:extLst>
              <a:ext uri="{FF2B5EF4-FFF2-40B4-BE49-F238E27FC236}">
                <a16:creationId xmlns:a16="http://schemas.microsoft.com/office/drawing/2014/main" id="{F314BB5D-8CE6-8ABD-72E5-FC51EDCE1550}"/>
              </a:ext>
            </a:extLst>
          </p:cNvPr>
          <p:cNvPicPr>
            <a:picLocks noChangeAspect="1"/>
          </p:cNvPicPr>
          <p:nvPr/>
        </p:nvPicPr>
        <p:blipFill>
          <a:blip r:embed="rId5"/>
          <a:stretch>
            <a:fillRect/>
          </a:stretch>
        </p:blipFill>
        <p:spPr>
          <a:xfrm>
            <a:off x="329241" y="3962018"/>
            <a:ext cx="4008948" cy="2667773"/>
          </a:xfrm>
          <a:prstGeom prst="rect">
            <a:avLst/>
          </a:prstGeom>
        </p:spPr>
      </p:pic>
      <p:pic>
        <p:nvPicPr>
          <p:cNvPr id="7" name="Image 6">
            <a:extLst>
              <a:ext uri="{FF2B5EF4-FFF2-40B4-BE49-F238E27FC236}">
                <a16:creationId xmlns:a16="http://schemas.microsoft.com/office/drawing/2014/main" id="{0683030D-2759-023C-C31F-3C735F4B4A22}"/>
              </a:ext>
            </a:extLst>
          </p:cNvPr>
          <p:cNvPicPr>
            <a:picLocks noChangeAspect="1"/>
          </p:cNvPicPr>
          <p:nvPr/>
        </p:nvPicPr>
        <p:blipFill>
          <a:blip r:embed="rId6"/>
          <a:stretch>
            <a:fillRect/>
          </a:stretch>
        </p:blipFill>
        <p:spPr>
          <a:xfrm>
            <a:off x="2697050" y="2695472"/>
            <a:ext cx="3439005" cy="733528"/>
          </a:xfrm>
          <a:prstGeom prst="rect">
            <a:avLst/>
          </a:prstGeom>
        </p:spPr>
      </p:pic>
    </p:spTree>
    <p:extLst>
      <p:ext uri="{BB962C8B-B14F-4D97-AF65-F5344CB8AC3E}">
        <p14:creationId xmlns:p14="http://schemas.microsoft.com/office/powerpoint/2010/main" val="338906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50D70-4FFD-A288-F3F6-1FE80D9946DC}"/>
              </a:ext>
            </a:extLst>
          </p:cNvPr>
          <p:cNvSpPr>
            <a:spLocks noGrp="1"/>
          </p:cNvSpPr>
          <p:nvPr>
            <p:ph type="title"/>
          </p:nvPr>
        </p:nvSpPr>
        <p:spPr/>
        <p:txBody>
          <a:bodyPr/>
          <a:lstStyle/>
          <a:p>
            <a:pPr algn="ctr"/>
            <a:r>
              <a:rPr lang="fr-FR" dirty="0">
                <a:solidFill>
                  <a:srgbClr val="FF0000"/>
                </a:solidFill>
              </a:rPr>
              <a:t>The Trial </a:t>
            </a:r>
            <a:endParaRPr lang="fr-TN" dirty="0">
              <a:solidFill>
                <a:srgbClr val="FF0000"/>
              </a:solidFill>
            </a:endParaRPr>
          </a:p>
        </p:txBody>
      </p:sp>
      <p:pic>
        <p:nvPicPr>
          <p:cNvPr id="5" name="Espace réservé du contenu 4">
            <a:extLst>
              <a:ext uri="{FF2B5EF4-FFF2-40B4-BE49-F238E27FC236}">
                <a16:creationId xmlns:a16="http://schemas.microsoft.com/office/drawing/2014/main" id="{29B35220-82B6-632D-0A00-EAD2BC031449}"/>
              </a:ext>
            </a:extLst>
          </p:cNvPr>
          <p:cNvPicPr>
            <a:picLocks noGrp="1" noChangeAspect="1"/>
          </p:cNvPicPr>
          <p:nvPr>
            <p:ph sz="quarter" idx="1"/>
          </p:nvPr>
        </p:nvPicPr>
        <p:blipFill rotWithShape="1">
          <a:blip r:embed="rId3"/>
          <a:srcRect t="3162"/>
          <a:stretch/>
        </p:blipFill>
        <p:spPr>
          <a:xfrm>
            <a:off x="744532" y="3408536"/>
            <a:ext cx="7889631" cy="3111636"/>
          </a:xfrm>
        </p:spPr>
      </p:pic>
      <p:pic>
        <p:nvPicPr>
          <p:cNvPr id="7" name="Image 6">
            <a:extLst>
              <a:ext uri="{FF2B5EF4-FFF2-40B4-BE49-F238E27FC236}">
                <a16:creationId xmlns:a16="http://schemas.microsoft.com/office/drawing/2014/main" id="{6066B744-21BC-ED1C-6D2A-694BDAAB58D7}"/>
              </a:ext>
            </a:extLst>
          </p:cNvPr>
          <p:cNvPicPr>
            <a:picLocks noChangeAspect="1"/>
          </p:cNvPicPr>
          <p:nvPr/>
        </p:nvPicPr>
        <p:blipFill>
          <a:blip r:embed="rId4"/>
          <a:stretch>
            <a:fillRect/>
          </a:stretch>
        </p:blipFill>
        <p:spPr>
          <a:xfrm>
            <a:off x="755576" y="1494188"/>
            <a:ext cx="6839905" cy="1371791"/>
          </a:xfrm>
          <a:prstGeom prst="rect">
            <a:avLst/>
          </a:prstGeom>
        </p:spPr>
      </p:pic>
    </p:spTree>
    <p:extLst>
      <p:ext uri="{BB962C8B-B14F-4D97-AF65-F5344CB8AC3E}">
        <p14:creationId xmlns:p14="http://schemas.microsoft.com/office/powerpoint/2010/main" val="157053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5B6F66-23E3-7F5D-D0B1-BCCDCD9506EE}"/>
              </a:ext>
            </a:extLst>
          </p:cNvPr>
          <p:cNvSpPr>
            <a:spLocks noGrp="1"/>
          </p:cNvSpPr>
          <p:nvPr>
            <p:ph type="title"/>
          </p:nvPr>
        </p:nvSpPr>
        <p:spPr/>
        <p:txBody>
          <a:bodyPr/>
          <a:lstStyle/>
          <a:p>
            <a:endParaRPr lang="fr-TN"/>
          </a:p>
        </p:txBody>
      </p:sp>
      <p:pic>
        <p:nvPicPr>
          <p:cNvPr id="3" name="Image 2">
            <a:extLst>
              <a:ext uri="{FF2B5EF4-FFF2-40B4-BE49-F238E27FC236}">
                <a16:creationId xmlns:a16="http://schemas.microsoft.com/office/drawing/2014/main" id="{329936F1-79E6-45C4-1B64-56D2BF3D2AAA}"/>
              </a:ext>
            </a:extLst>
          </p:cNvPr>
          <p:cNvPicPr>
            <a:picLocks noChangeAspect="1"/>
          </p:cNvPicPr>
          <p:nvPr/>
        </p:nvPicPr>
        <p:blipFill>
          <a:blip r:embed="rId3"/>
          <a:stretch>
            <a:fillRect/>
          </a:stretch>
        </p:blipFill>
        <p:spPr>
          <a:xfrm>
            <a:off x="971600" y="533304"/>
            <a:ext cx="6839905" cy="1371791"/>
          </a:xfrm>
          <a:prstGeom prst="rect">
            <a:avLst/>
          </a:prstGeom>
        </p:spPr>
      </p:pic>
      <p:pic>
        <p:nvPicPr>
          <p:cNvPr id="6" name="Image 5">
            <a:extLst>
              <a:ext uri="{FF2B5EF4-FFF2-40B4-BE49-F238E27FC236}">
                <a16:creationId xmlns:a16="http://schemas.microsoft.com/office/drawing/2014/main" id="{B5143B21-8786-E5D3-B174-7E89A2465F1E}"/>
              </a:ext>
            </a:extLst>
          </p:cNvPr>
          <p:cNvPicPr>
            <a:picLocks noChangeAspect="1"/>
          </p:cNvPicPr>
          <p:nvPr/>
        </p:nvPicPr>
        <p:blipFill>
          <a:blip r:embed="rId4"/>
          <a:stretch>
            <a:fillRect/>
          </a:stretch>
        </p:blipFill>
        <p:spPr>
          <a:xfrm>
            <a:off x="-74238" y="2335014"/>
            <a:ext cx="4377134" cy="2462138"/>
          </a:xfrm>
          <a:prstGeom prst="rect">
            <a:avLst/>
          </a:prstGeom>
        </p:spPr>
      </p:pic>
      <p:sp>
        <p:nvSpPr>
          <p:cNvPr id="4" name="ZoneTexte 3">
            <a:extLst>
              <a:ext uri="{FF2B5EF4-FFF2-40B4-BE49-F238E27FC236}">
                <a16:creationId xmlns:a16="http://schemas.microsoft.com/office/drawing/2014/main" id="{4B70D75A-62D3-B330-2A9D-42DEE2991B0A}"/>
              </a:ext>
            </a:extLst>
          </p:cNvPr>
          <p:cNvSpPr txBox="1"/>
          <p:nvPr/>
        </p:nvSpPr>
        <p:spPr>
          <a:xfrm>
            <a:off x="5455703" y="4633972"/>
            <a:ext cx="3220753" cy="523220"/>
          </a:xfrm>
          <a:prstGeom prst="rect">
            <a:avLst/>
          </a:prstGeom>
          <a:noFill/>
        </p:spPr>
        <p:txBody>
          <a:bodyPr wrap="none" rtlCol="0">
            <a:spAutoFit/>
          </a:bodyPr>
          <a:lstStyle/>
          <a:p>
            <a:r>
              <a:rPr lang="fr-FR" sz="2800" b="1" dirty="0"/>
              <a:t>DFS 86% vs 96.5% </a:t>
            </a:r>
            <a:endParaRPr lang="fr-TN" sz="2800" b="1" dirty="0"/>
          </a:p>
        </p:txBody>
      </p:sp>
      <p:pic>
        <p:nvPicPr>
          <p:cNvPr id="8" name="Image 7">
            <a:extLst>
              <a:ext uri="{FF2B5EF4-FFF2-40B4-BE49-F238E27FC236}">
                <a16:creationId xmlns:a16="http://schemas.microsoft.com/office/drawing/2014/main" id="{9B609210-9340-DA40-AFC3-0FEED6AEF175}"/>
              </a:ext>
            </a:extLst>
          </p:cNvPr>
          <p:cNvPicPr>
            <a:picLocks noChangeAspect="1"/>
          </p:cNvPicPr>
          <p:nvPr/>
        </p:nvPicPr>
        <p:blipFill>
          <a:blip r:embed="rId5"/>
          <a:stretch>
            <a:fillRect/>
          </a:stretch>
        </p:blipFill>
        <p:spPr>
          <a:xfrm>
            <a:off x="4955887" y="2880187"/>
            <a:ext cx="3838833" cy="1371791"/>
          </a:xfrm>
          <a:prstGeom prst="rect">
            <a:avLst/>
          </a:prstGeom>
        </p:spPr>
      </p:pic>
      <p:sp>
        <p:nvSpPr>
          <p:cNvPr id="9" name="ZoneTexte 8">
            <a:extLst>
              <a:ext uri="{FF2B5EF4-FFF2-40B4-BE49-F238E27FC236}">
                <a16:creationId xmlns:a16="http://schemas.microsoft.com/office/drawing/2014/main" id="{5DA8EDEE-EB0B-C94A-705C-E33491FE4FDA}"/>
              </a:ext>
            </a:extLst>
          </p:cNvPr>
          <p:cNvSpPr txBox="1"/>
          <p:nvPr/>
        </p:nvSpPr>
        <p:spPr>
          <a:xfrm>
            <a:off x="612648" y="4797152"/>
            <a:ext cx="4607424" cy="646331"/>
          </a:xfrm>
          <a:prstGeom prst="rect">
            <a:avLst/>
          </a:prstGeom>
          <a:noFill/>
        </p:spPr>
        <p:txBody>
          <a:bodyPr wrap="square" rtlCol="0">
            <a:spAutoFit/>
          </a:bodyPr>
          <a:lstStyle/>
          <a:p>
            <a:r>
              <a:rPr lang="en-US" sz="1800" b="1" i="0" u="none" strike="noStrike" baseline="0" dirty="0">
                <a:latin typeface="OTNEJMQuadraat"/>
              </a:rPr>
              <a:t>lower rate of OS at 3 years</a:t>
            </a:r>
          </a:p>
          <a:p>
            <a:r>
              <a:rPr lang="fr-FR" sz="1800" b="1" i="0" u="none" strike="noStrike" baseline="0" dirty="0">
                <a:latin typeface="OTNEJMQuadraat"/>
              </a:rPr>
              <a:t>93.8% vs. 99%</a:t>
            </a:r>
            <a:r>
              <a:rPr lang="en-US" sz="1800" b="1" i="0" u="none" strike="noStrike" baseline="0" dirty="0">
                <a:latin typeface="OTNEJMQuadraat"/>
              </a:rPr>
              <a:t> </a:t>
            </a:r>
          </a:p>
        </p:txBody>
      </p:sp>
    </p:spTree>
    <p:extLst>
      <p:ext uri="{BB962C8B-B14F-4D97-AF65-F5344CB8AC3E}">
        <p14:creationId xmlns:p14="http://schemas.microsoft.com/office/powerpoint/2010/main" val="1254829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2755-BEC9-64B0-2ABF-3838431D700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D44AED-28F5-A129-5323-4DEBAFE5E1C5}"/>
              </a:ext>
            </a:extLst>
          </p:cNvPr>
          <p:cNvSpPr>
            <a:spLocks noGrp="1"/>
          </p:cNvSpPr>
          <p:nvPr>
            <p:ph type="title"/>
          </p:nvPr>
        </p:nvSpPr>
        <p:spPr/>
        <p:txBody>
          <a:bodyPr/>
          <a:lstStyle/>
          <a:p>
            <a:endParaRPr lang="fr-TN"/>
          </a:p>
        </p:txBody>
      </p:sp>
      <p:pic>
        <p:nvPicPr>
          <p:cNvPr id="3" name="Image 2">
            <a:extLst>
              <a:ext uri="{FF2B5EF4-FFF2-40B4-BE49-F238E27FC236}">
                <a16:creationId xmlns:a16="http://schemas.microsoft.com/office/drawing/2014/main" id="{B0AD4A99-7254-5E9B-F0C3-9A3737E6CC2F}"/>
              </a:ext>
            </a:extLst>
          </p:cNvPr>
          <p:cNvPicPr>
            <a:picLocks noChangeAspect="1"/>
          </p:cNvPicPr>
          <p:nvPr/>
        </p:nvPicPr>
        <p:blipFill>
          <a:blip r:embed="rId3"/>
          <a:stretch>
            <a:fillRect/>
          </a:stretch>
        </p:blipFill>
        <p:spPr>
          <a:xfrm>
            <a:off x="971600" y="533304"/>
            <a:ext cx="6839905" cy="1371791"/>
          </a:xfrm>
          <a:prstGeom prst="rect">
            <a:avLst/>
          </a:prstGeom>
        </p:spPr>
      </p:pic>
      <p:pic>
        <p:nvPicPr>
          <p:cNvPr id="8" name="Image 7">
            <a:extLst>
              <a:ext uri="{FF2B5EF4-FFF2-40B4-BE49-F238E27FC236}">
                <a16:creationId xmlns:a16="http://schemas.microsoft.com/office/drawing/2014/main" id="{FA37B3F7-0948-E4CD-BE82-A67F19E9325B}"/>
              </a:ext>
            </a:extLst>
          </p:cNvPr>
          <p:cNvPicPr>
            <a:picLocks noChangeAspect="1"/>
          </p:cNvPicPr>
          <p:nvPr/>
        </p:nvPicPr>
        <p:blipFill>
          <a:blip r:embed="rId4"/>
          <a:stretch>
            <a:fillRect/>
          </a:stretch>
        </p:blipFill>
        <p:spPr>
          <a:xfrm>
            <a:off x="5020669" y="2876204"/>
            <a:ext cx="3745379" cy="2171978"/>
          </a:xfrm>
          <a:prstGeom prst="rect">
            <a:avLst/>
          </a:prstGeom>
        </p:spPr>
      </p:pic>
      <p:pic>
        <p:nvPicPr>
          <p:cNvPr id="11" name="Image 10">
            <a:extLst>
              <a:ext uri="{FF2B5EF4-FFF2-40B4-BE49-F238E27FC236}">
                <a16:creationId xmlns:a16="http://schemas.microsoft.com/office/drawing/2014/main" id="{EC3C6FEF-90B1-309E-9A11-01D56E039553}"/>
              </a:ext>
            </a:extLst>
          </p:cNvPr>
          <p:cNvPicPr>
            <a:picLocks noChangeAspect="1"/>
          </p:cNvPicPr>
          <p:nvPr/>
        </p:nvPicPr>
        <p:blipFill>
          <a:blip r:embed="rId5"/>
          <a:stretch>
            <a:fillRect/>
          </a:stretch>
        </p:blipFill>
        <p:spPr>
          <a:xfrm>
            <a:off x="412467" y="2780928"/>
            <a:ext cx="4029637" cy="2362530"/>
          </a:xfrm>
          <a:prstGeom prst="rect">
            <a:avLst/>
          </a:prstGeom>
        </p:spPr>
      </p:pic>
      <p:sp>
        <p:nvSpPr>
          <p:cNvPr id="4" name="ZoneTexte 3">
            <a:extLst>
              <a:ext uri="{FF2B5EF4-FFF2-40B4-BE49-F238E27FC236}">
                <a16:creationId xmlns:a16="http://schemas.microsoft.com/office/drawing/2014/main" id="{DCB1FE61-82DF-1E6E-9300-639A34A36461}"/>
              </a:ext>
            </a:extLst>
          </p:cNvPr>
          <p:cNvSpPr txBox="1"/>
          <p:nvPr/>
        </p:nvSpPr>
        <p:spPr>
          <a:xfrm>
            <a:off x="5508104" y="5143458"/>
            <a:ext cx="3470574" cy="2031325"/>
          </a:xfrm>
          <a:prstGeom prst="rect">
            <a:avLst/>
          </a:prstGeom>
          <a:noFill/>
        </p:spPr>
        <p:txBody>
          <a:bodyPr wrap="square" rtlCol="0">
            <a:spAutoFit/>
          </a:bodyPr>
          <a:lstStyle/>
          <a:p>
            <a:pPr algn="l"/>
            <a:r>
              <a:rPr lang="fr-FR" sz="1800" b="1" i="0" u="none" strike="noStrike" baseline="0" dirty="0">
                <a:latin typeface="OTNEJMScalaSansLF"/>
              </a:rPr>
              <a:t>Rate </a:t>
            </a:r>
            <a:r>
              <a:rPr lang="fr-FR" sz="1800" b="1" i="0" u="none" strike="noStrike" baseline="0" dirty="0" err="1">
                <a:latin typeface="OTNEJMScalaSansLF"/>
              </a:rPr>
              <a:t>Locoregional</a:t>
            </a:r>
            <a:r>
              <a:rPr lang="fr-FR" b="1" dirty="0">
                <a:latin typeface="OTNEJMScalaSansLF"/>
              </a:rPr>
              <a:t> </a:t>
            </a:r>
            <a:r>
              <a:rPr lang="en-US" sz="1800" b="1" i="0" u="none" strike="noStrike" baseline="0" dirty="0">
                <a:latin typeface="OTNEJMScalaSansLF"/>
              </a:rPr>
              <a:t>recurrence free survival </a:t>
            </a:r>
          </a:p>
          <a:p>
            <a:pPr algn="l"/>
            <a:r>
              <a:rPr lang="fr-FR" sz="1800" b="1" i="0" u="none" strike="noStrike" baseline="0" dirty="0">
                <a:latin typeface="OTNEJMQuadraat"/>
              </a:rPr>
              <a:t>94.3% vs. 98.3%</a:t>
            </a:r>
            <a:r>
              <a:rPr lang="en-US" sz="1800" b="1" i="0" u="none" strike="noStrike" baseline="0" dirty="0">
                <a:latin typeface="OTNEJMScalaSansLF"/>
              </a:rPr>
              <a:t> </a:t>
            </a:r>
          </a:p>
          <a:p>
            <a:pPr algn="l"/>
            <a:r>
              <a:rPr lang="en-US" sz="1800" b="0" i="0" u="none" strike="noStrike" baseline="0" dirty="0">
                <a:latin typeface="OTNEJMScalaSansLF"/>
              </a:rPr>
              <a:t>MIS :18 of 319 patients</a:t>
            </a:r>
          </a:p>
          <a:p>
            <a:pPr algn="l"/>
            <a:r>
              <a:rPr lang="en-US" sz="1800" b="0" i="0" u="none" strike="noStrike" baseline="0" dirty="0">
                <a:latin typeface="OTNEJMScalaSansLF"/>
              </a:rPr>
              <a:t> Open : 4 of 312 patients </a:t>
            </a:r>
            <a:endParaRPr lang="en-US" dirty="0">
              <a:latin typeface="OTNEJMScalaSansLF"/>
            </a:endParaRPr>
          </a:p>
          <a:p>
            <a:pPr algn="l"/>
            <a:r>
              <a:rPr lang="en-US" sz="1800" b="0" i="0" u="none" strike="noStrike" baseline="0" dirty="0">
                <a:latin typeface="OTNEJMScalaSansLF"/>
              </a:rPr>
              <a:t>	</a:t>
            </a:r>
          </a:p>
          <a:p>
            <a:pPr algn="l"/>
            <a:endParaRPr lang="fr-TN" dirty="0"/>
          </a:p>
        </p:txBody>
      </p:sp>
      <p:sp>
        <p:nvSpPr>
          <p:cNvPr id="5" name="ZoneTexte 4">
            <a:extLst>
              <a:ext uri="{FF2B5EF4-FFF2-40B4-BE49-F238E27FC236}">
                <a16:creationId xmlns:a16="http://schemas.microsoft.com/office/drawing/2014/main" id="{30B4A761-F064-39D5-06C8-83F0E660BE02}"/>
              </a:ext>
            </a:extLst>
          </p:cNvPr>
          <p:cNvSpPr txBox="1"/>
          <p:nvPr/>
        </p:nvSpPr>
        <p:spPr>
          <a:xfrm>
            <a:off x="251520" y="5301208"/>
            <a:ext cx="2686505" cy="1200329"/>
          </a:xfrm>
          <a:prstGeom prst="rect">
            <a:avLst/>
          </a:prstGeom>
          <a:noFill/>
        </p:spPr>
        <p:txBody>
          <a:bodyPr wrap="none" rtlCol="0">
            <a:spAutoFit/>
          </a:bodyPr>
          <a:lstStyle/>
          <a:p>
            <a:pPr algn="l"/>
            <a:r>
              <a:rPr lang="en-US" sz="1800" b="1" i="0" u="none" strike="noStrike" baseline="0" dirty="0">
                <a:latin typeface="OTNEJMScalaSansLF"/>
              </a:rPr>
              <a:t>Death</a:t>
            </a:r>
          </a:p>
          <a:p>
            <a:pPr algn="l"/>
            <a:r>
              <a:rPr lang="en-US" sz="1800" b="1" i="0" u="none" strike="noStrike" baseline="0" dirty="0">
                <a:latin typeface="OTNEJMQuadraat"/>
              </a:rPr>
              <a:t>3-year rate</a:t>
            </a:r>
            <a:r>
              <a:rPr lang="en-US" b="1" dirty="0">
                <a:latin typeface="OTNEJMQuadraat"/>
              </a:rPr>
              <a:t>: </a:t>
            </a:r>
            <a:r>
              <a:rPr lang="en-US" sz="1800" b="1" i="0" u="none" strike="noStrike" baseline="0" dirty="0">
                <a:latin typeface="OTNEJMQuadraat"/>
              </a:rPr>
              <a:t> 4.4% vs. 0.6%</a:t>
            </a:r>
            <a:endParaRPr lang="en-US" sz="1800" b="1" i="0" u="none" strike="noStrike" baseline="0" dirty="0">
              <a:latin typeface="OTNEJMScalaSansLF"/>
            </a:endParaRPr>
          </a:p>
          <a:p>
            <a:pPr algn="l"/>
            <a:r>
              <a:rPr lang="en-US" dirty="0">
                <a:latin typeface="OTNEJMScalaSansLF"/>
              </a:rPr>
              <a:t>MIS </a:t>
            </a:r>
            <a:r>
              <a:rPr lang="en-US" sz="1800" b="0" i="0" u="none" strike="noStrike" baseline="0" dirty="0">
                <a:latin typeface="OTNEJMScalaSansLF"/>
              </a:rPr>
              <a:t>19 of 319 patients</a:t>
            </a:r>
          </a:p>
          <a:p>
            <a:pPr algn="l"/>
            <a:r>
              <a:rPr lang="en-US" sz="1800" b="0" i="0" u="none" strike="noStrike" baseline="0" dirty="0">
                <a:latin typeface="OTNEJMScalaSansLF"/>
              </a:rPr>
              <a:t>Open 3 of 312 patients </a:t>
            </a:r>
            <a:endParaRPr lang="fr-TN" dirty="0"/>
          </a:p>
        </p:txBody>
      </p:sp>
    </p:spTree>
    <p:extLst>
      <p:ext uri="{BB962C8B-B14F-4D97-AF65-F5344CB8AC3E}">
        <p14:creationId xmlns:p14="http://schemas.microsoft.com/office/powerpoint/2010/main" val="982046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98B04-44BC-A433-B234-A77413FD71BA}"/>
              </a:ext>
            </a:extLst>
          </p:cNvPr>
          <p:cNvSpPr>
            <a:spLocks noGrp="1"/>
          </p:cNvSpPr>
          <p:nvPr>
            <p:ph type="title"/>
          </p:nvPr>
        </p:nvSpPr>
        <p:spPr/>
        <p:txBody>
          <a:bodyPr/>
          <a:lstStyle/>
          <a:p>
            <a:endParaRPr lang="fr-TN"/>
          </a:p>
        </p:txBody>
      </p:sp>
      <p:pic>
        <p:nvPicPr>
          <p:cNvPr id="5" name="Espace réservé du contenu 4">
            <a:extLst>
              <a:ext uri="{FF2B5EF4-FFF2-40B4-BE49-F238E27FC236}">
                <a16:creationId xmlns:a16="http://schemas.microsoft.com/office/drawing/2014/main" id="{230C72A3-E15C-C863-85A6-324C6AC19551}"/>
              </a:ext>
            </a:extLst>
          </p:cNvPr>
          <p:cNvPicPr>
            <a:picLocks noGrp="1" noChangeAspect="1"/>
          </p:cNvPicPr>
          <p:nvPr>
            <p:ph sz="quarter" idx="1"/>
          </p:nvPr>
        </p:nvPicPr>
        <p:blipFill>
          <a:blip r:embed="rId3"/>
          <a:stretch>
            <a:fillRect/>
          </a:stretch>
        </p:blipFill>
        <p:spPr>
          <a:xfrm>
            <a:off x="779631" y="1807623"/>
            <a:ext cx="7819434" cy="2304039"/>
          </a:xfrm>
        </p:spPr>
      </p:pic>
      <p:pic>
        <p:nvPicPr>
          <p:cNvPr id="7" name="Image 6">
            <a:extLst>
              <a:ext uri="{FF2B5EF4-FFF2-40B4-BE49-F238E27FC236}">
                <a16:creationId xmlns:a16="http://schemas.microsoft.com/office/drawing/2014/main" id="{7FB9AD01-225E-C4F4-4B6C-8D4B30CCCF7E}"/>
              </a:ext>
            </a:extLst>
          </p:cNvPr>
          <p:cNvPicPr>
            <a:picLocks noChangeAspect="1"/>
          </p:cNvPicPr>
          <p:nvPr/>
        </p:nvPicPr>
        <p:blipFill>
          <a:blip r:embed="rId4"/>
          <a:stretch>
            <a:fillRect/>
          </a:stretch>
        </p:blipFill>
        <p:spPr>
          <a:xfrm>
            <a:off x="1127875" y="410004"/>
            <a:ext cx="6611273" cy="1066949"/>
          </a:xfrm>
          <a:prstGeom prst="rect">
            <a:avLst/>
          </a:prstGeom>
        </p:spPr>
      </p:pic>
      <p:sp>
        <p:nvSpPr>
          <p:cNvPr id="8" name="ZoneTexte 7">
            <a:extLst>
              <a:ext uri="{FF2B5EF4-FFF2-40B4-BE49-F238E27FC236}">
                <a16:creationId xmlns:a16="http://schemas.microsoft.com/office/drawing/2014/main" id="{FDD6E509-95E0-E616-9862-CEEF8B80981A}"/>
              </a:ext>
            </a:extLst>
          </p:cNvPr>
          <p:cNvSpPr txBox="1"/>
          <p:nvPr/>
        </p:nvSpPr>
        <p:spPr>
          <a:xfrm>
            <a:off x="6886978" y="6309320"/>
            <a:ext cx="1848583" cy="369332"/>
          </a:xfrm>
          <a:prstGeom prst="rect">
            <a:avLst/>
          </a:prstGeom>
          <a:noFill/>
        </p:spPr>
        <p:txBody>
          <a:bodyPr wrap="none" rtlCol="0">
            <a:spAutoFit/>
          </a:bodyPr>
          <a:lstStyle/>
          <a:p>
            <a:r>
              <a:rPr lang="fr-FR" dirty="0">
                <a:solidFill>
                  <a:srgbClr val="00B0F0"/>
                </a:solidFill>
              </a:rPr>
              <a:t>J Clin </a:t>
            </a:r>
            <a:r>
              <a:rPr lang="fr-FR" dirty="0" err="1">
                <a:solidFill>
                  <a:srgbClr val="00B0F0"/>
                </a:solidFill>
              </a:rPr>
              <a:t>Oncol</a:t>
            </a:r>
            <a:r>
              <a:rPr lang="fr-FR" dirty="0">
                <a:solidFill>
                  <a:srgbClr val="00B0F0"/>
                </a:solidFill>
              </a:rPr>
              <a:t> 2024</a:t>
            </a:r>
            <a:endParaRPr lang="fr-TN" dirty="0">
              <a:solidFill>
                <a:srgbClr val="00B0F0"/>
              </a:solidFill>
            </a:endParaRPr>
          </a:p>
        </p:txBody>
      </p:sp>
      <p:sp>
        <p:nvSpPr>
          <p:cNvPr id="9" name="ZoneTexte 8">
            <a:extLst>
              <a:ext uri="{FF2B5EF4-FFF2-40B4-BE49-F238E27FC236}">
                <a16:creationId xmlns:a16="http://schemas.microsoft.com/office/drawing/2014/main" id="{C25930E1-2126-98E1-D0B4-1EAE292AE686}"/>
              </a:ext>
            </a:extLst>
          </p:cNvPr>
          <p:cNvSpPr txBox="1"/>
          <p:nvPr/>
        </p:nvSpPr>
        <p:spPr>
          <a:xfrm rot="10800000" flipV="1">
            <a:off x="612649" y="4077072"/>
            <a:ext cx="5687543" cy="2031325"/>
          </a:xfrm>
          <a:prstGeom prst="rect">
            <a:avLst/>
          </a:prstGeom>
          <a:noFill/>
        </p:spPr>
        <p:txBody>
          <a:bodyPr wrap="square" rtlCol="0">
            <a:spAutoFit/>
          </a:bodyPr>
          <a:lstStyle/>
          <a:p>
            <a:r>
              <a:rPr lang="en-US" b="1" dirty="0">
                <a:latin typeface="Amasis MT Pro" panose="020F0502020204030204" pitchFamily="18" charset="0"/>
              </a:rPr>
              <a:t>Rate of locoregional recurrence at 4.5 years </a:t>
            </a:r>
          </a:p>
          <a:p>
            <a:r>
              <a:rPr lang="en-US" b="1" dirty="0">
                <a:latin typeface="Amasis MT Pro" panose="020F0502020204030204" pitchFamily="18" charset="0"/>
              </a:rPr>
              <a:t>MIS  4.9% </a:t>
            </a:r>
          </a:p>
          <a:p>
            <a:r>
              <a:rPr lang="en-US" b="1" dirty="0">
                <a:latin typeface="Amasis MT Pro" panose="020F0502020204030204" pitchFamily="18" charset="0"/>
              </a:rPr>
              <a:t>OPEN 1.8% P 0 .001</a:t>
            </a:r>
          </a:p>
          <a:p>
            <a:endParaRPr lang="en-US" dirty="0"/>
          </a:p>
          <a:p>
            <a:r>
              <a:rPr lang="en-US" dirty="0">
                <a:latin typeface="ADLaM Display" panose="020F0502020204030204" pitchFamily="2" charset="0"/>
                <a:ea typeface="ADLaM Display" panose="020F0502020204030204" pitchFamily="2" charset="0"/>
                <a:cs typeface="ADLaM Display" panose="020F0502020204030204" pitchFamily="2" charset="0"/>
              </a:rPr>
              <a:t>rate of recurrence as carcinomatosis </a:t>
            </a:r>
          </a:p>
          <a:p>
            <a:r>
              <a:rPr lang="en-US" dirty="0">
                <a:latin typeface="ADLaM Display" panose="020F0502020204030204" pitchFamily="2" charset="0"/>
                <a:ea typeface="ADLaM Display" panose="020F0502020204030204" pitchFamily="2" charset="0"/>
                <a:cs typeface="ADLaM Display" panose="020F0502020204030204" pitchFamily="2" charset="0"/>
              </a:rPr>
              <a:t>OPEN 9%  </a:t>
            </a:r>
          </a:p>
          <a:p>
            <a:r>
              <a:rPr lang="en-US" dirty="0">
                <a:latin typeface="ADLaM Display" panose="020F0502020204030204" pitchFamily="2" charset="0"/>
                <a:ea typeface="ADLaM Display" panose="020F0502020204030204" pitchFamily="2" charset="0"/>
                <a:cs typeface="ADLaM Display" panose="020F0502020204030204" pitchFamily="2" charset="0"/>
              </a:rPr>
              <a:t>MIS 23%</a:t>
            </a:r>
            <a:endParaRPr lang="fr-TN" dirty="0">
              <a:latin typeface="ADLaM Display" panose="020F0502020204030204" pitchFamily="2" charset="0"/>
              <a:ea typeface="ADLaM Display" panose="020F0502020204030204" pitchFamily="2" charset="0"/>
              <a:cs typeface="ADLaM Display" panose="020F0502020204030204" pitchFamily="2" charset="0"/>
            </a:endParaRPr>
          </a:p>
        </p:txBody>
      </p:sp>
      <p:sp>
        <p:nvSpPr>
          <p:cNvPr id="4" name="Ellipse 3">
            <a:extLst>
              <a:ext uri="{FF2B5EF4-FFF2-40B4-BE49-F238E27FC236}">
                <a16:creationId xmlns:a16="http://schemas.microsoft.com/office/drawing/2014/main" id="{3107A61E-BE12-4175-BF35-82BD65B1AEB2}"/>
              </a:ext>
            </a:extLst>
          </p:cNvPr>
          <p:cNvSpPr/>
          <p:nvPr/>
        </p:nvSpPr>
        <p:spPr>
          <a:xfrm flipV="1">
            <a:off x="5580112" y="3670083"/>
            <a:ext cx="720080" cy="623013"/>
          </a:xfrm>
          <a:prstGeom prst="ellipse">
            <a:avLst/>
          </a:prstGeom>
          <a:noFill/>
          <a:ln w="57150">
            <a:solidFill>
              <a:srgbClr val="F98B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
        <p:nvSpPr>
          <p:cNvPr id="6" name="Ellipse 5">
            <a:extLst>
              <a:ext uri="{FF2B5EF4-FFF2-40B4-BE49-F238E27FC236}">
                <a16:creationId xmlns:a16="http://schemas.microsoft.com/office/drawing/2014/main" id="{E01A75FD-C49E-83CD-4A9D-C4A76672DE1F}"/>
              </a:ext>
            </a:extLst>
          </p:cNvPr>
          <p:cNvSpPr/>
          <p:nvPr/>
        </p:nvSpPr>
        <p:spPr>
          <a:xfrm flipV="1">
            <a:off x="3281238" y="3670082"/>
            <a:ext cx="642689" cy="551005"/>
          </a:xfrm>
          <a:prstGeom prst="ellipse">
            <a:avLst/>
          </a:prstGeom>
          <a:noFill/>
          <a:ln w="57150">
            <a:solidFill>
              <a:srgbClr val="F98B6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Tree>
    <p:extLst>
      <p:ext uri="{BB962C8B-B14F-4D97-AF65-F5344CB8AC3E}">
        <p14:creationId xmlns:p14="http://schemas.microsoft.com/office/powerpoint/2010/main" val="3569239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24088-3A55-0ADC-7382-BC40417C2EE0}"/>
              </a:ext>
            </a:extLst>
          </p:cNvPr>
          <p:cNvSpPr>
            <a:spLocks noGrp="1"/>
          </p:cNvSpPr>
          <p:nvPr>
            <p:ph type="title"/>
          </p:nvPr>
        </p:nvSpPr>
        <p:spPr/>
        <p:txBody>
          <a:bodyPr/>
          <a:lstStyle/>
          <a:p>
            <a:endParaRPr lang="fr-TN"/>
          </a:p>
        </p:txBody>
      </p:sp>
      <p:pic>
        <p:nvPicPr>
          <p:cNvPr id="5" name="Espace réservé du contenu 4">
            <a:extLst>
              <a:ext uri="{FF2B5EF4-FFF2-40B4-BE49-F238E27FC236}">
                <a16:creationId xmlns:a16="http://schemas.microsoft.com/office/drawing/2014/main" id="{2D549701-B946-BE8B-BD9A-9381EE004B06}"/>
              </a:ext>
            </a:extLst>
          </p:cNvPr>
          <p:cNvPicPr>
            <a:picLocks noGrp="1" noChangeAspect="1"/>
          </p:cNvPicPr>
          <p:nvPr>
            <p:ph sz="quarter" idx="1"/>
          </p:nvPr>
        </p:nvPicPr>
        <p:blipFill>
          <a:blip r:embed="rId3"/>
          <a:stretch>
            <a:fillRect/>
          </a:stretch>
        </p:blipFill>
        <p:spPr>
          <a:xfrm>
            <a:off x="395536" y="1540530"/>
            <a:ext cx="7878274" cy="4767540"/>
          </a:xfrm>
        </p:spPr>
      </p:pic>
      <p:sp>
        <p:nvSpPr>
          <p:cNvPr id="3" name="ZoneTexte 2">
            <a:extLst>
              <a:ext uri="{FF2B5EF4-FFF2-40B4-BE49-F238E27FC236}">
                <a16:creationId xmlns:a16="http://schemas.microsoft.com/office/drawing/2014/main" id="{A9D4602A-323F-335D-0C07-B52B95FB7C51}"/>
              </a:ext>
            </a:extLst>
          </p:cNvPr>
          <p:cNvSpPr txBox="1"/>
          <p:nvPr/>
        </p:nvSpPr>
        <p:spPr>
          <a:xfrm>
            <a:off x="6876256" y="6453336"/>
            <a:ext cx="2100255" cy="369332"/>
          </a:xfrm>
          <a:prstGeom prst="rect">
            <a:avLst/>
          </a:prstGeom>
          <a:noFill/>
        </p:spPr>
        <p:txBody>
          <a:bodyPr wrap="none" rtlCol="0">
            <a:spAutoFit/>
          </a:bodyPr>
          <a:lstStyle/>
          <a:p>
            <a:r>
              <a:rPr lang="fr-FR" dirty="0">
                <a:solidFill>
                  <a:srgbClr val="00B0F0"/>
                </a:solidFill>
                <a:latin typeface="Abadi" panose="020B0604020104020204" pitchFamily="34" charset="0"/>
              </a:rPr>
              <a:t>N </a:t>
            </a:r>
            <a:r>
              <a:rPr lang="fr-FR" dirty="0" err="1">
                <a:solidFill>
                  <a:srgbClr val="00B0F0"/>
                </a:solidFill>
                <a:latin typeface="Abadi" panose="020B0604020104020204" pitchFamily="34" charset="0"/>
              </a:rPr>
              <a:t>Engl</a:t>
            </a:r>
            <a:r>
              <a:rPr lang="fr-FR" dirty="0">
                <a:solidFill>
                  <a:srgbClr val="00B0F0"/>
                </a:solidFill>
                <a:latin typeface="Abadi" panose="020B0604020104020204" pitchFamily="34" charset="0"/>
              </a:rPr>
              <a:t> J Med 2018</a:t>
            </a:r>
            <a:endParaRPr lang="fr-TN" dirty="0">
              <a:solidFill>
                <a:srgbClr val="00B0F0"/>
              </a:solidFill>
              <a:latin typeface="Abadi" panose="020B0604020104020204" pitchFamily="34" charset="0"/>
            </a:endParaRPr>
          </a:p>
        </p:txBody>
      </p:sp>
    </p:spTree>
    <p:extLst>
      <p:ext uri="{BB962C8B-B14F-4D97-AF65-F5344CB8AC3E}">
        <p14:creationId xmlns:p14="http://schemas.microsoft.com/office/powerpoint/2010/main" val="39487643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Mé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36046</TotalTime>
  <Words>4449</Words>
  <Application>Microsoft Office PowerPoint</Application>
  <PresentationFormat>Affichage à l'écran (4:3)</PresentationFormat>
  <Paragraphs>362</Paragraphs>
  <Slides>39</Slides>
  <Notes>35</Notes>
  <HiddenSlides>0</HiddenSlides>
  <MMClips>0</MMClips>
  <ScaleCrop>false</ScaleCrop>
  <HeadingPairs>
    <vt:vector size="6" baseType="variant">
      <vt:variant>
        <vt:lpstr>Polices utilisées</vt:lpstr>
      </vt:variant>
      <vt:variant>
        <vt:i4>20</vt:i4>
      </vt:variant>
      <vt:variant>
        <vt:lpstr>Thème</vt:lpstr>
      </vt:variant>
      <vt:variant>
        <vt:i4>1</vt:i4>
      </vt:variant>
      <vt:variant>
        <vt:lpstr>Titres des diapositives</vt:lpstr>
      </vt:variant>
      <vt:variant>
        <vt:i4>39</vt:i4>
      </vt:variant>
    </vt:vector>
  </HeadingPairs>
  <TitlesOfParts>
    <vt:vector size="60" baseType="lpstr">
      <vt:lpstr>Abadi</vt:lpstr>
      <vt:lpstr>ADLaM Display</vt:lpstr>
      <vt:lpstr>AdvOT463cc31e</vt:lpstr>
      <vt:lpstr>AdvOTa20b42a7</vt:lpstr>
      <vt:lpstr>AdvTT11e9ef3a.I</vt:lpstr>
      <vt:lpstr>AdvTT7b58c9e2</vt:lpstr>
      <vt:lpstr>AdvTT7d9f0b66.I</vt:lpstr>
      <vt:lpstr>AdvTTc5dbea8d</vt:lpstr>
      <vt:lpstr>Amasis MT Pro</vt:lpstr>
      <vt:lpstr>Arial</vt:lpstr>
      <vt:lpstr>Calibri</vt:lpstr>
      <vt:lpstr>Charis SIL</vt:lpstr>
      <vt:lpstr>OTNEJMQuadraat</vt:lpstr>
      <vt:lpstr>OTNEJMScalaSansLF</vt:lpstr>
      <vt:lpstr>Times New Roman</vt:lpstr>
      <vt:lpstr>TimesNewRomanPSMT</vt:lpstr>
      <vt:lpstr>Tw Cen MT</vt:lpstr>
      <vt:lpstr>VVCCG G+ Te X_ C M_ Maths_</vt:lpstr>
      <vt:lpstr>Wingdings</vt:lpstr>
      <vt:lpstr>Wingdings 2</vt:lpstr>
      <vt:lpstr>Médian</vt:lpstr>
      <vt:lpstr>Présentation PowerPoint</vt:lpstr>
      <vt:lpstr>Introduction </vt:lpstr>
      <vt:lpstr>The rise  of MIS </vt:lpstr>
      <vt:lpstr>The Trial </vt:lpstr>
      <vt:lpstr>The Trial </vt:lpstr>
      <vt:lpstr>Présentation PowerPoint</vt:lpstr>
      <vt:lpstr>Présentation PowerPoint</vt:lpstr>
      <vt:lpstr>Présentation PowerPoint</vt:lpstr>
      <vt:lpstr>Présentation PowerPoint</vt:lpstr>
      <vt:lpstr>Présentation PowerPoint</vt:lpstr>
      <vt:lpstr>Présentation PowerPoint</vt:lpstr>
      <vt:lpstr>The Change </vt:lpstr>
      <vt:lpstr>The Critics </vt:lpstr>
      <vt:lpstr>The Critics </vt:lpstr>
      <vt:lpstr>The Critics </vt:lpstr>
      <vt:lpstr>The Critics </vt:lpstr>
      <vt:lpstr>The Critics </vt:lpstr>
      <vt:lpstr>The Critics </vt:lpstr>
      <vt:lpstr>The Critics </vt:lpstr>
      <vt:lpstr>The Limitations </vt:lpstr>
      <vt:lpstr>The Limitations </vt:lpstr>
      <vt:lpstr>The Critics </vt:lpstr>
      <vt:lpstr>&lt; 2 cm :  so safe !</vt:lpstr>
      <vt:lpstr>Hypotheses</vt:lpstr>
      <vt:lpstr>Présentation PowerPoint</vt:lpstr>
      <vt:lpstr>The reasons ?</vt:lpstr>
      <vt:lpstr>Specific precautions </vt:lpstr>
      <vt:lpstr>Présentation PowerPoint</vt:lpstr>
      <vt:lpstr>Uterine manipulator</vt:lpstr>
      <vt:lpstr>Specific precautions </vt:lpstr>
      <vt:lpstr>Specific precautions </vt:lpstr>
      <vt:lpstr>Vaginal colpotomy, vaginal closure</vt:lpstr>
      <vt:lpstr>Specific precautions </vt:lpstr>
      <vt:lpstr>Specific precautions </vt:lpstr>
      <vt:lpstr>Specific precautions </vt:lpstr>
      <vt:lpstr>Selection options </vt:lpstr>
      <vt:lpstr>Ongoing trials </vt:lpstr>
      <vt:lpstr>Conclusions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Lamia Naija</dc:creator>
  <cp:lastModifiedBy>maher.slimane@fmt.utm.tn</cp:lastModifiedBy>
  <cp:revision>393</cp:revision>
  <dcterms:created xsi:type="dcterms:W3CDTF">2018-02-09T09:04:45Z</dcterms:created>
  <dcterms:modified xsi:type="dcterms:W3CDTF">2024-11-28T08:59:28Z</dcterms:modified>
</cp:coreProperties>
</file>