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367" r:id="rId3"/>
    <p:sldId id="347" r:id="rId4"/>
    <p:sldId id="257" r:id="rId5"/>
    <p:sldId id="364" r:id="rId6"/>
    <p:sldId id="301" r:id="rId7"/>
    <p:sldId id="262" r:id="rId8"/>
    <p:sldId id="307" r:id="rId9"/>
    <p:sldId id="308" r:id="rId10"/>
    <p:sldId id="309" r:id="rId11"/>
    <p:sldId id="258" r:id="rId12"/>
    <p:sldId id="365" r:id="rId13"/>
    <p:sldId id="348" r:id="rId14"/>
    <p:sldId id="351" r:id="rId15"/>
    <p:sldId id="354" r:id="rId16"/>
    <p:sldId id="350" r:id="rId17"/>
    <p:sldId id="346" r:id="rId18"/>
    <p:sldId id="355" r:id="rId19"/>
    <p:sldId id="312" r:id="rId20"/>
    <p:sldId id="311" r:id="rId21"/>
    <p:sldId id="310" r:id="rId22"/>
    <p:sldId id="352" r:id="rId23"/>
    <p:sldId id="358" r:id="rId24"/>
    <p:sldId id="359" r:id="rId25"/>
    <p:sldId id="360" r:id="rId26"/>
    <p:sldId id="353" r:id="rId27"/>
    <p:sldId id="356" r:id="rId28"/>
    <p:sldId id="357" r:id="rId29"/>
    <p:sldId id="362" r:id="rId30"/>
    <p:sldId id="366" r:id="rId31"/>
    <p:sldId id="322"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Μεσαίο στυλ 2 - Έμφαση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59783"/>
  </p:normalViewPr>
  <p:slideViewPr>
    <p:cSldViewPr snapToGrid="0">
      <p:cViewPr varScale="1">
        <p:scale>
          <a:sx n="63" d="100"/>
          <a:sy n="63" d="100"/>
        </p:scale>
        <p:origin x="2200"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C9AED-769E-8448-A7FB-7D2E79992E13}" type="datetimeFigureOut">
              <a:rPr lang="el-GR" smtClean="0"/>
              <a:t>29/11/24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BE72A3-B618-C245-80C5-96AE5C62ACF7}" type="slidenum">
              <a:rPr lang="el-GR" smtClean="0"/>
              <a:t>‹#›</a:t>
            </a:fld>
            <a:endParaRPr lang="el-GR"/>
          </a:p>
        </p:txBody>
      </p:sp>
    </p:spTree>
    <p:extLst>
      <p:ext uri="{BB962C8B-B14F-4D97-AF65-F5344CB8AC3E}">
        <p14:creationId xmlns:p14="http://schemas.microsoft.com/office/powerpoint/2010/main" val="3975155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b="0" dirty="0">
                <a:effectLst/>
                <a:latin typeface="Univers" panose="020F0502020204030204" pitchFamily="34" charset="0"/>
              </a:rPr>
              <a:t>Endoscopy was accepted as surgical approach in patients with stage I endometrial cancer. </a:t>
            </a:r>
            <a:r>
              <a:rPr lang="en" sz="1200" b="0" dirty="0" err="1">
                <a:effectLst/>
                <a:latin typeface="Univers" panose="020F0502020204030204" pitchFamily="34" charset="0"/>
              </a:rPr>
              <a:t>rarelyspreads</a:t>
            </a:r>
            <a:r>
              <a:rPr lang="en" sz="1200" b="0" dirty="0">
                <a:effectLst/>
                <a:latin typeface="Univers" panose="020F0502020204030204" pitchFamily="34" charset="0"/>
              </a:rPr>
              <a:t> to lymph nodes an d  shows very late peritoneal metastases.</a:t>
            </a:r>
            <a:r>
              <a:rPr lang="en-US" sz="1200" b="0" dirty="0">
                <a:effectLst/>
                <a:latin typeface="Univers" panose="020F0502020204030204" pitchFamily="34" charset="0"/>
              </a:rPr>
              <a:t> </a:t>
            </a:r>
            <a:r>
              <a:rPr lang="en-US" dirty="0"/>
              <a:t>LACC MULTICENTER PHASE III TRIAL NON INFERIORITY RANDOMIZED TRIAL 319 LAP VS 312OPEN</a:t>
            </a:r>
          </a:p>
          <a:p>
            <a:r>
              <a:rPr lang="en-US" dirty="0"/>
              <a:t>LAPAROSCOPY IS NOT A SAFE PROCEDURE.</a:t>
            </a:r>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3</a:t>
            </a:fld>
            <a:endParaRPr lang="el-GR"/>
          </a:p>
        </p:txBody>
      </p:sp>
    </p:spTree>
    <p:extLst>
      <p:ext uri="{BB962C8B-B14F-4D97-AF65-F5344CB8AC3E}">
        <p14:creationId xmlns:p14="http://schemas.microsoft.com/office/powerpoint/2010/main" val="482251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Retrospective national study from USA with inadvertent selection biases. Propensity score matching was used to compare MIS group and Laparotomy for IDS in order to create a cohort  in which patients were balanced on the covariates  used in the multivariate regression model , as those variates may confound the effect of treatment approach on survival.</a:t>
            </a:r>
          </a:p>
          <a:p>
            <a:r>
              <a:rPr lang="en-US" dirty="0"/>
              <a:t>Overall patients in the MIS  had a 14% decreased hazard of all causes mortality compared  with patients  in the laparotomy group.</a:t>
            </a:r>
          </a:p>
          <a:p>
            <a:r>
              <a:rPr lang="en-US" dirty="0"/>
              <a:t>A </a:t>
            </a:r>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14</a:t>
            </a:fld>
            <a:endParaRPr lang="el-GR"/>
          </a:p>
        </p:txBody>
      </p:sp>
    </p:spTree>
    <p:extLst>
      <p:ext uri="{BB962C8B-B14F-4D97-AF65-F5344CB8AC3E}">
        <p14:creationId xmlns:p14="http://schemas.microsoft.com/office/powerpoint/2010/main" val="2338114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9178-23D2-46CC-8A35-C278774D865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A0F92A5-98DD-E03D-6665-7BADB6C028E7}"/>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B789502C-1F92-9E45-963C-2A4FFAC9F8FE}"/>
              </a:ext>
            </a:extLst>
          </p:cNvPr>
          <p:cNvSpPr>
            <a:spLocks noGrp="1"/>
          </p:cNvSpPr>
          <p:nvPr>
            <p:ph type="body" idx="1"/>
          </p:nvPr>
        </p:nvSpPr>
        <p:spPr/>
        <p:txBody>
          <a:bodyPr/>
          <a:lstStyle/>
          <a:p>
            <a:r>
              <a:rPr lang="en-US" dirty="0"/>
              <a:t>Retrospective </a:t>
            </a:r>
            <a:r>
              <a:rPr lang="en-US" dirty="0" err="1"/>
              <a:t>natioanal</a:t>
            </a:r>
            <a:r>
              <a:rPr lang="en-US" dirty="0"/>
              <a:t> study from USA with inadvertent selection biases.</a:t>
            </a:r>
          </a:p>
          <a:p>
            <a:r>
              <a:rPr lang="en-US" dirty="0"/>
              <a:t>Propensity score matching was used to compare MIS group and Laparotomy for IDS in order to create a cohort  in which patients were balanced on the covariates  used in the multivariate regression model , as those variates may confound the effect of treatment approach on survival.</a:t>
            </a:r>
          </a:p>
          <a:p>
            <a:r>
              <a:rPr lang="en-US" dirty="0"/>
              <a:t>Overall patients in the MIS  had a 14% decreased hazard of all causes mortality compared  with patients  in the laparotomy group.</a:t>
            </a:r>
          </a:p>
          <a:p>
            <a:r>
              <a:rPr lang="en-US" dirty="0"/>
              <a:t>A </a:t>
            </a:r>
            <a:endParaRPr lang="el-GR" dirty="0"/>
          </a:p>
        </p:txBody>
      </p:sp>
      <p:sp>
        <p:nvSpPr>
          <p:cNvPr id="4" name="Θέση αριθμού διαφάνειας 3">
            <a:extLst>
              <a:ext uri="{FF2B5EF4-FFF2-40B4-BE49-F238E27FC236}">
                <a16:creationId xmlns:a16="http://schemas.microsoft.com/office/drawing/2014/main" id="{6187B170-68F3-114B-023F-66A8B7EBB92E}"/>
              </a:ext>
            </a:extLst>
          </p:cNvPr>
          <p:cNvSpPr>
            <a:spLocks noGrp="1"/>
          </p:cNvSpPr>
          <p:nvPr>
            <p:ph type="sldNum" sz="quarter" idx="5"/>
          </p:nvPr>
        </p:nvSpPr>
        <p:spPr/>
        <p:txBody>
          <a:bodyPr/>
          <a:lstStyle/>
          <a:p>
            <a:fld id="{3BBE72A3-B618-C245-80C5-96AE5C62ACF7}" type="slidenum">
              <a:rPr lang="el-GR" smtClean="0"/>
              <a:t>15</a:t>
            </a:fld>
            <a:endParaRPr lang="el-GR"/>
          </a:p>
        </p:txBody>
      </p:sp>
    </p:spTree>
    <p:extLst>
      <p:ext uri="{BB962C8B-B14F-4D97-AF65-F5344CB8AC3E}">
        <p14:creationId xmlns:p14="http://schemas.microsoft.com/office/powerpoint/2010/main" val="284986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n" dirty="0">
                <a:effectLst/>
                <a:latin typeface="Helvetica" pitchFamily="2" charset="0"/>
              </a:rPr>
              <a:t>the crossover rate in the minimally invasive group is less than 25%;</a:t>
            </a:r>
          </a:p>
          <a:p>
            <a:pPr marL="171450" indent="-171450">
              <a:buFont typeface="Arial" panose="020B0604020202020204" pitchFamily="34" charset="0"/>
              <a:buChar char="•"/>
            </a:pPr>
            <a:r>
              <a:rPr lang="en" dirty="0">
                <a:effectLst/>
                <a:latin typeface="Helvetica" pitchFamily="2" charset="0"/>
              </a:rPr>
              <a:t>the difference of complete gross resection between the minimally invasive and open group is less than 20%.</a:t>
            </a:r>
          </a:p>
          <a:p>
            <a:r>
              <a:rPr lang="en" dirty="0">
                <a:effectLst/>
                <a:latin typeface="Helvetica" pitchFamily="2" charset="0"/>
              </a:rPr>
              <a:t>If the study is determined to be feasible, all remaining</a:t>
            </a:r>
          </a:p>
          <a:p>
            <a:r>
              <a:rPr lang="en" dirty="0">
                <a:effectLst/>
                <a:latin typeface="Helvetica" pitchFamily="2" charset="0"/>
              </a:rPr>
              <a:t>participants will be enrolled into the Phase III stage</a:t>
            </a: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16</a:t>
            </a:fld>
            <a:endParaRPr lang="el-GR"/>
          </a:p>
        </p:txBody>
      </p:sp>
    </p:spTree>
    <p:extLst>
      <p:ext uri="{BB962C8B-B14F-4D97-AF65-F5344CB8AC3E}">
        <p14:creationId xmlns:p14="http://schemas.microsoft.com/office/powerpoint/2010/main" val="2231264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Exploration of </a:t>
            </a:r>
            <a:r>
              <a:rPr lang="en-US" dirty="0" err="1"/>
              <a:t>gerota</a:t>
            </a:r>
            <a:r>
              <a:rPr lang="en-US" dirty="0"/>
              <a:t> fascia, mesenteric root,  the lesser </a:t>
            </a:r>
            <a:r>
              <a:rPr lang="en-US" dirty="0" err="1"/>
              <a:t>omentum</a:t>
            </a:r>
            <a:r>
              <a:rPr lang="en-US" dirty="0"/>
              <a:t>, the omental bursa, omental foramen is much more difficult or cannot be adequately assured using a laparoscopic  treatment approach, even though inspection of these structures  is of crucial importance for the completeness of surgical staging. Laparoscopy does not allow for digital palpation of the abdominal structures.</a:t>
            </a:r>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17</a:t>
            </a:fld>
            <a:endParaRPr lang="el-GR"/>
          </a:p>
        </p:txBody>
      </p:sp>
    </p:spTree>
    <p:extLst>
      <p:ext uri="{BB962C8B-B14F-4D97-AF65-F5344CB8AC3E}">
        <p14:creationId xmlns:p14="http://schemas.microsoft.com/office/powerpoint/2010/main" val="877553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dirty="0">
                <a:effectLst/>
                <a:latin typeface="Times" pitchFamily="2" charset="0"/>
              </a:rPr>
              <a:t>Overall, 467 patients underwent PDS and 434 underwent IDS; 76% (PDS) and 71% (IDS) of cases achieved complete gross resection. At least one advanced surgical technique is required  in as many. As 50%  of interval debulking surgical procedures. </a:t>
            </a:r>
            <a:r>
              <a:rPr lang="en" b="1" dirty="0">
                <a:effectLst/>
                <a:latin typeface="Times" pitchFamily="2" charset="0"/>
              </a:rPr>
              <a:t>Which suggests advanced surgical techniques remain essential and increased training requirements </a:t>
            </a:r>
            <a:r>
              <a:rPr lang="en" dirty="0">
                <a:effectLst/>
                <a:latin typeface="Times" pitchFamily="2" charset="0"/>
              </a:rPr>
              <a:t>.</a:t>
            </a:r>
          </a:p>
          <a:p>
            <a:r>
              <a:rPr lang="en-US" dirty="0"/>
              <a:t>During primary debulking 143 procedures (31%) involved a consulting surgeon mainly 61% from </a:t>
            </a:r>
            <a:r>
              <a:rPr lang="en-US" dirty="0" err="1"/>
              <a:t>hepatopancreaticobiliary</a:t>
            </a:r>
            <a:r>
              <a:rPr lang="en-US" dirty="0"/>
              <a:t>  service.</a:t>
            </a:r>
          </a:p>
          <a:p>
            <a:r>
              <a:rPr lang="en-US" dirty="0"/>
              <a:t>During interval debulking  78 cases (18%)  involved a consulting  surgeon and 65% were from </a:t>
            </a:r>
            <a:r>
              <a:rPr lang="en-US" dirty="0" err="1"/>
              <a:t>hepatopancreaticobiliary</a:t>
            </a:r>
            <a:r>
              <a:rPr lang="en-US" dirty="0"/>
              <a:t> </a:t>
            </a:r>
            <a:r>
              <a:rPr lang="en-US" dirty="0" err="1"/>
              <a:t>survice</a:t>
            </a:r>
            <a:r>
              <a:rPr lang="en-US" dirty="0"/>
              <a:t>.  And </a:t>
            </a:r>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18</a:t>
            </a:fld>
            <a:endParaRPr lang="el-GR"/>
          </a:p>
        </p:txBody>
      </p:sp>
    </p:spTree>
    <p:extLst>
      <p:ext uri="{BB962C8B-B14F-4D97-AF65-F5344CB8AC3E}">
        <p14:creationId xmlns:p14="http://schemas.microsoft.com/office/powerpoint/2010/main" val="406206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dirty="0">
                <a:effectLst/>
                <a:latin typeface="Times" pitchFamily="2" charset="0"/>
              </a:rPr>
              <a:t>All patients had the CT scan reviewed at the Multi-disciplinary team (MDT) meeting and</a:t>
            </a:r>
          </a:p>
          <a:p>
            <a:r>
              <a:rPr lang="en" dirty="0">
                <a:effectLst/>
                <a:latin typeface="Times" pitchFamily="2" charset="0"/>
              </a:rPr>
              <a:t>underwent an exploratory laparoscopy at time of VPD.</a:t>
            </a: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19</a:t>
            </a:fld>
            <a:endParaRPr lang="el-GR"/>
          </a:p>
        </p:txBody>
      </p:sp>
    </p:spTree>
    <p:extLst>
      <p:ext uri="{BB962C8B-B14F-4D97-AF65-F5344CB8AC3E}">
        <p14:creationId xmlns:p14="http://schemas.microsoft.com/office/powerpoint/2010/main" val="622559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dirty="0">
                <a:effectLst/>
                <a:latin typeface="Helvetica" pitchFamily="2" charset="0"/>
              </a:rPr>
              <a:t>Neglected anatomical areas that may contain residual tumor in advanced ovarian cancer. 1—omental bursa; 2—Morison’s pouch; 3—base of the round ligament and hepatic bridge; 4—splenic hilum; 5—suprarenal lymph nodes; 6—</a:t>
            </a:r>
            <a:r>
              <a:rPr lang="en" dirty="0" err="1">
                <a:effectLst/>
                <a:latin typeface="Helvetica" pitchFamily="2" charset="0"/>
              </a:rPr>
              <a:t>retrocrural</a:t>
            </a:r>
            <a:r>
              <a:rPr lang="en" dirty="0">
                <a:effectLst/>
                <a:latin typeface="Helvetica" pitchFamily="2" charset="0"/>
              </a:rPr>
              <a:t> lymph nodes;7—</a:t>
            </a:r>
            <a:r>
              <a:rPr lang="en" dirty="0" err="1">
                <a:effectLst/>
                <a:latin typeface="Helvetica" pitchFamily="2" charset="0"/>
              </a:rPr>
              <a:t>cardiophrenic</a:t>
            </a:r>
            <a:r>
              <a:rPr lang="en" dirty="0">
                <a:effectLst/>
                <a:latin typeface="Helvetica" pitchFamily="2" charset="0"/>
              </a:rPr>
              <a:t> lymph nodes; 8—inguinal lymph nodes. Suprarenal, </a:t>
            </a:r>
            <a:r>
              <a:rPr lang="en" dirty="0" err="1">
                <a:effectLst/>
                <a:latin typeface="Helvetica" pitchFamily="2" charset="0"/>
              </a:rPr>
              <a:t>retrocrural</a:t>
            </a:r>
            <a:r>
              <a:rPr lang="en" dirty="0">
                <a:effectLst/>
                <a:latin typeface="Helvetica" pitchFamily="2" charset="0"/>
              </a:rPr>
              <a:t> and </a:t>
            </a:r>
            <a:r>
              <a:rPr lang="en" dirty="0" err="1">
                <a:effectLst/>
                <a:latin typeface="Helvetica" pitchFamily="2" charset="0"/>
              </a:rPr>
              <a:t>cardiophrenic</a:t>
            </a:r>
            <a:r>
              <a:rPr lang="en" dirty="0">
                <a:effectLst/>
                <a:latin typeface="Helvetica" pitchFamily="2" charset="0"/>
              </a:rPr>
              <a:t> lymph nodes should be evaluated in cases of bulky paraaortic lymph nodes</a:t>
            </a: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20</a:t>
            </a:fld>
            <a:endParaRPr lang="el-GR"/>
          </a:p>
        </p:txBody>
      </p:sp>
    </p:spTree>
    <p:extLst>
      <p:ext uri="{BB962C8B-B14F-4D97-AF65-F5344CB8AC3E}">
        <p14:creationId xmlns:p14="http://schemas.microsoft.com/office/powerpoint/2010/main" val="237851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dirty="0">
                <a:effectLst/>
                <a:latin typeface="Helvetica" pitchFamily="2" charset="0"/>
              </a:rPr>
              <a:t>It is difficult to inspect all of the abdominal structures on the small intestine, upper abdominal organs and to the </a:t>
            </a:r>
            <a:r>
              <a:rPr lang="en" dirty="0" err="1">
                <a:effectLst/>
                <a:latin typeface="Helvetica" pitchFamily="2" charset="0"/>
              </a:rPr>
              <a:t>retroperitoneumThe</a:t>
            </a:r>
            <a:r>
              <a:rPr lang="en" dirty="0">
                <a:effectLst/>
                <a:latin typeface="Helvetica" pitchFamily="2" charset="0"/>
              </a:rPr>
              <a:t> Kocher maneuver allows access to the </a:t>
            </a:r>
            <a:r>
              <a:rPr lang="en" dirty="0" err="1">
                <a:effectLst/>
                <a:latin typeface="Helvetica" pitchFamily="2" charset="0"/>
              </a:rPr>
              <a:t>infrahepatic</a:t>
            </a:r>
            <a:r>
              <a:rPr lang="en" dirty="0">
                <a:effectLst/>
                <a:latin typeface="Helvetica" pitchFamily="2" charset="0"/>
              </a:rPr>
              <a:t> IVC, duodenum, abdominal aorta, superior mesenteric artery, posterior surface of the head of the pancreas, right renal hilum and HDL</a:t>
            </a: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21</a:t>
            </a:fld>
            <a:endParaRPr lang="el-GR"/>
          </a:p>
        </p:txBody>
      </p:sp>
    </p:spTree>
    <p:extLst>
      <p:ext uri="{BB962C8B-B14F-4D97-AF65-F5344CB8AC3E}">
        <p14:creationId xmlns:p14="http://schemas.microsoft.com/office/powerpoint/2010/main" val="713184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effectLst/>
                <a:latin typeface="Times" pitchFamily="2" charset="0"/>
              </a:rPr>
              <a:t>Short term accrual 127 cases from 5 centers from 2009-2017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effectLst/>
                <a:latin typeface="Times" pitchFamily="2" charset="0"/>
              </a:rPr>
              <a:t>A meta-analysis by Cardenas-</a:t>
            </a:r>
            <a:r>
              <a:rPr lang="en" dirty="0" err="1">
                <a:effectLst/>
                <a:latin typeface="Times" pitchFamily="2" charset="0"/>
              </a:rPr>
              <a:t>Goicoechea</a:t>
            </a:r>
            <a:r>
              <a:rPr lang="en" dirty="0">
                <a:effectLst/>
                <a:latin typeface="Times" pitchFamily="2" charset="0"/>
              </a:rPr>
              <a:t> et al. [15] of 3 prospective and 3 retrospective studies examining outcomes in 567 patients who underwent minimally invasive surgery and 2,664 who underwent laparoscopy found </a:t>
            </a:r>
            <a:r>
              <a:rPr lang="en" b="1" dirty="0">
                <a:effectLst/>
                <a:latin typeface="Times" pitchFamily="2" charset="0"/>
              </a:rPr>
              <a:t>no significant difference in the rate of achieving CGR between minimally invasive </a:t>
            </a:r>
            <a:r>
              <a:rPr lang="en" dirty="0">
                <a:effectLst/>
                <a:latin typeface="Times" pitchFamily="2" charset="0"/>
              </a:rPr>
              <a:t>(74.5%; 95% confidence interval and laparotomy Patients in this meta-analysis were carefully selected for a minimally invasive approach based on complete clinical response to NACT and low tumor burden seen with diagnostic laparoscopy [15]. </a:t>
            </a:r>
          </a:p>
          <a:p>
            <a:r>
              <a:rPr lang="en" dirty="0">
                <a:effectLst/>
                <a:latin typeface="Times" pitchFamily="2" charset="0"/>
              </a:rPr>
              <a:t>The limitations of our study are inherent to the studies we included. </a:t>
            </a:r>
            <a:r>
              <a:rPr lang="en" dirty="0" err="1">
                <a:effectLst/>
                <a:latin typeface="Times" pitchFamily="2" charset="0"/>
              </a:rPr>
              <a:t>Second,the</a:t>
            </a:r>
            <a:r>
              <a:rPr lang="en" dirty="0">
                <a:effectLst/>
                <a:latin typeface="Times" pitchFamily="2" charset="0"/>
              </a:rPr>
              <a:t> patient population was highly selected, which may limit the extrapolation to the general population. The common exclusion criteria were as follows: residual tumor in critical areas such as the porta hepatis and bowel serosa, patients aged &gt; 70 years, elevated tumor marker, BMI &gt; 40 Kg/m2, and ASA scores of III or IV [</a:t>
            </a:r>
            <a:r>
              <a:rPr lang="en" dirty="0">
                <a:solidFill>
                  <a:srgbClr val="0000FF"/>
                </a:solidFill>
                <a:effectLst/>
                <a:latin typeface="Times" pitchFamily="2" charset="0"/>
              </a:rPr>
              <a:t>8</a:t>
            </a:r>
            <a:r>
              <a:rPr lang="en" dirty="0">
                <a:effectLst/>
                <a:latin typeface="Times" pitchFamily="2" charset="0"/>
              </a:rPr>
              <a:t>, </a:t>
            </a:r>
            <a:r>
              <a:rPr lang="en" dirty="0">
                <a:solidFill>
                  <a:srgbClr val="0000FF"/>
                </a:solidFill>
                <a:effectLst/>
                <a:latin typeface="Times" pitchFamily="2" charset="0"/>
              </a:rPr>
              <a:t>13</a:t>
            </a:r>
            <a:r>
              <a:rPr lang="en" dirty="0">
                <a:effectLst/>
                <a:latin typeface="Times" pitchFamily="2" charset="0"/>
              </a:rPr>
              <a:t>–</a:t>
            </a:r>
            <a:r>
              <a:rPr lang="en" dirty="0">
                <a:solidFill>
                  <a:srgbClr val="0000FF"/>
                </a:solidFill>
                <a:effectLst/>
                <a:latin typeface="Times" pitchFamily="2" charset="0"/>
              </a:rPr>
              <a:t>15</a:t>
            </a:r>
            <a:r>
              <a:rPr lang="en" dirty="0">
                <a:effectLst/>
                <a:latin typeface="Times" pitchFamily="2" charset="0"/>
              </a:rPr>
              <a:t>]. The conversion rate from laparoscopy to laparotomy appears to increase with obesity, so weight may limit the efficacy of its role. Third, there are insufficient data to evaluate the chemotherapy response, operative outcomes, and readmission rates. Only 2 studies reported tumor response with RECIST criteria [</a:t>
            </a:r>
            <a:r>
              <a:rPr lang="en" dirty="0">
                <a:solidFill>
                  <a:srgbClr val="0000FF"/>
                </a:solidFill>
                <a:effectLst/>
                <a:latin typeface="Times" pitchFamily="2" charset="0"/>
              </a:rPr>
              <a:t>8</a:t>
            </a:r>
            <a:r>
              <a:rPr lang="en" dirty="0">
                <a:effectLst/>
                <a:latin typeface="Times" pitchFamily="2" charset="0"/>
              </a:rPr>
              <a:t>, </a:t>
            </a:r>
            <a:r>
              <a:rPr lang="en" dirty="0">
                <a:solidFill>
                  <a:srgbClr val="0000FF"/>
                </a:solidFill>
                <a:effectLst/>
                <a:latin typeface="Times" pitchFamily="2" charset="0"/>
              </a:rPr>
              <a:t>15</a:t>
            </a:r>
            <a:r>
              <a:rPr lang="en" dirty="0">
                <a:effectLst/>
                <a:latin typeface="Times" pitchFamily="2" charset="0"/>
              </a:rPr>
              <a:t>].Fourth, the primary endpoint of complete cytoreductive surgery appears to be subjectively decided by the surgeon. Fifth limited follow up periods.</a:t>
            </a:r>
          </a:p>
          <a:p>
            <a:r>
              <a:rPr lang="en-US" dirty="0"/>
              <a:t>The completeness of debulking in the open laparotomy group was not statistically higher compared with MIS</a:t>
            </a:r>
          </a:p>
          <a:p>
            <a:r>
              <a:rPr lang="en" b="1" dirty="0">
                <a:effectLst/>
                <a:latin typeface="Times" pitchFamily="2" charset="0"/>
              </a:rPr>
              <a:t>In Zeng  study, it was also found that MIS had comparable feasibility with laparotomy for debulking OC after NACT </a:t>
            </a:r>
            <a:r>
              <a:rPr lang="en" dirty="0">
                <a:effectLst/>
                <a:latin typeface="Times" pitchFamily="2" charset="0"/>
              </a:rPr>
              <a:t>with regarding to the OS, completeness of debulking removal, residual disease lesions, and postoperative complications. The differences in the study design, the duration of median follow-up, and the differences in surgical techniques among gynecological oncologists do not allow to draw de</a:t>
            </a:r>
            <a:r>
              <a:rPr lang="en" dirty="0">
                <a:effectLst/>
                <a:latin typeface="Helvetica" pitchFamily="2" charset="0"/>
              </a:rPr>
              <a:t>fi</a:t>
            </a:r>
            <a:r>
              <a:rPr lang="en" dirty="0">
                <a:effectLst/>
                <a:latin typeface="Times" pitchFamily="2" charset="0"/>
              </a:rPr>
              <a:t>nitive</a:t>
            </a:r>
          </a:p>
          <a:p>
            <a:r>
              <a:rPr lang="en" dirty="0">
                <a:effectLst/>
                <a:latin typeface="Times" pitchFamily="2" charset="0"/>
              </a:rPr>
              <a:t>conclusions regarding survival.</a:t>
            </a:r>
          </a:p>
          <a:p>
            <a:endParaRPr lang="en" dirty="0">
              <a:effectLst/>
              <a:latin typeface="Times" pitchFamily="2" charset="0"/>
            </a:endParaRP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22</a:t>
            </a:fld>
            <a:endParaRPr lang="el-GR"/>
          </a:p>
        </p:txBody>
      </p:sp>
    </p:spTree>
    <p:extLst>
      <p:ext uri="{BB962C8B-B14F-4D97-AF65-F5344CB8AC3E}">
        <p14:creationId xmlns:p14="http://schemas.microsoft.com/office/powerpoint/2010/main" val="4237098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2882-4A0C-D13D-745A-A0CEDC0A25A6}"/>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010BDD3-26F1-76B2-AA55-2D7FA360C814}"/>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D653B07D-4F32-D14A-E305-3F32F8F94A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effectLst/>
                <a:latin typeface="Times" pitchFamily="2" charset="0"/>
              </a:rPr>
              <a:t>Short term accrual 127 cases from 5 centers from 2009-2017</a:t>
            </a:r>
          </a:p>
          <a:p>
            <a:endParaRPr lang="en" dirty="0">
              <a:effectLst/>
              <a:latin typeface="Times" pitchFamily="2" charset="0"/>
            </a:endParaRPr>
          </a:p>
          <a:p>
            <a:endParaRPr lang="el-GR" dirty="0"/>
          </a:p>
        </p:txBody>
      </p:sp>
      <p:sp>
        <p:nvSpPr>
          <p:cNvPr id="4" name="Θέση αριθμού διαφάνειας 3">
            <a:extLst>
              <a:ext uri="{FF2B5EF4-FFF2-40B4-BE49-F238E27FC236}">
                <a16:creationId xmlns:a16="http://schemas.microsoft.com/office/drawing/2014/main" id="{75603AFC-B2EE-1EC2-9D8F-13D61588FC41}"/>
              </a:ext>
            </a:extLst>
          </p:cNvPr>
          <p:cNvSpPr>
            <a:spLocks noGrp="1"/>
          </p:cNvSpPr>
          <p:nvPr>
            <p:ph type="sldNum" sz="quarter" idx="5"/>
          </p:nvPr>
        </p:nvSpPr>
        <p:spPr/>
        <p:txBody>
          <a:bodyPr/>
          <a:lstStyle/>
          <a:p>
            <a:fld id="{3BBE72A3-B618-C245-80C5-96AE5C62ACF7}" type="slidenum">
              <a:rPr lang="el-GR" smtClean="0"/>
              <a:t>23</a:t>
            </a:fld>
            <a:endParaRPr lang="el-GR"/>
          </a:p>
        </p:txBody>
      </p:sp>
    </p:spTree>
    <p:extLst>
      <p:ext uri="{BB962C8B-B14F-4D97-AF65-F5344CB8AC3E}">
        <p14:creationId xmlns:p14="http://schemas.microsoft.com/office/powerpoint/2010/main" val="350861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MINIMAL INVASIVE SURGERY HAS NUMEROUS BENEFITS  INCLUDING . However limitations of vision and instruments using traditional laparoscopy, it is difficult to achieve satisfactory cytoreductive  in advanced ovarian cancer. Laparoscopy is not suitable for huge ovarian masses. Robotic assisted laparoscopic surgery Lack of technical expertise requires extensive training  to perform advanced laparoscopic  </a:t>
            </a:r>
            <a:r>
              <a:rPr lang="en-US" dirty="0" err="1"/>
              <a:t>surgeryEquipment</a:t>
            </a:r>
            <a:r>
              <a:rPr lang="en-US" dirty="0"/>
              <a:t> that are not always  be accessible at healthcare facilities.</a:t>
            </a:r>
          </a:p>
          <a:p>
            <a:r>
              <a:rPr lang="en-US" dirty="0"/>
              <a:t>The surgeon has limited range of movement from a tiny hole and poor depth perception </a:t>
            </a:r>
          </a:p>
          <a:p>
            <a:r>
              <a:rPr lang="en-US" dirty="0"/>
              <a:t>Hence unable to judge the force needs to be applied due to less tactile feedback</a:t>
            </a:r>
          </a:p>
          <a:p>
            <a:r>
              <a:rPr lang="en-US" dirty="0"/>
              <a:t>People having low BMI  or history of prior abdominal surgeries are more prone to such injuries that are life threating</a:t>
            </a:r>
          </a:p>
          <a:p>
            <a:r>
              <a:rPr lang="en-US" dirty="0"/>
              <a:t>Unfavorable medical conditions</a:t>
            </a:r>
          </a:p>
          <a:p>
            <a:r>
              <a:rPr lang="en-US" dirty="0"/>
              <a:t>Certain patient factor  such as obesity, severe scarring or certain medical conditions  make laparoscopic surgery  more difficult or less feasible.</a:t>
            </a: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4</a:t>
            </a:fld>
            <a:endParaRPr lang="el-GR"/>
          </a:p>
        </p:txBody>
      </p:sp>
    </p:spTree>
    <p:extLst>
      <p:ext uri="{BB962C8B-B14F-4D97-AF65-F5344CB8AC3E}">
        <p14:creationId xmlns:p14="http://schemas.microsoft.com/office/powerpoint/2010/main" val="3809218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182A-80F8-A485-AE91-0DE1C887B91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B5FC3E5-D749-2F3D-9978-D5CF8F6968A2}"/>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72DD1001-A023-2DA7-4386-5FBF9BE65D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dirty="0">
                <a:effectLst/>
                <a:latin typeface="Times" pitchFamily="2" charset="0"/>
              </a:rPr>
              <a:t>. </a:t>
            </a:r>
            <a:r>
              <a:rPr lang="en" b="1" dirty="0">
                <a:effectLst/>
                <a:latin typeface="Times" pitchFamily="2" charset="0"/>
              </a:rPr>
              <a:t>the patient population was highly selected, which may limit the extrapolation to the general population</a:t>
            </a:r>
            <a:r>
              <a:rPr lang="en" dirty="0">
                <a:effectLst/>
                <a:latin typeface="Times" pitchFamily="2" charset="0"/>
              </a:rPr>
              <a:t>. The common exclusion criteria were as follows: residual tumor in critical areas such as the porta hepatis and bowel serosa, patients aged &gt; 70 years, elevated tumor marker, BMI &gt; 40 Kg/m2, and ASA scores of III or IV [</a:t>
            </a:r>
            <a:r>
              <a:rPr lang="en" dirty="0">
                <a:solidFill>
                  <a:srgbClr val="0000FF"/>
                </a:solidFill>
                <a:effectLst/>
                <a:latin typeface="Times" pitchFamily="2" charset="0"/>
              </a:rPr>
              <a:t>8</a:t>
            </a:r>
            <a:r>
              <a:rPr lang="en" dirty="0">
                <a:effectLst/>
                <a:latin typeface="Times" pitchFamily="2" charset="0"/>
              </a:rPr>
              <a:t>, </a:t>
            </a:r>
            <a:r>
              <a:rPr lang="en" dirty="0">
                <a:solidFill>
                  <a:srgbClr val="0000FF"/>
                </a:solidFill>
                <a:effectLst/>
                <a:latin typeface="Times" pitchFamily="2" charset="0"/>
              </a:rPr>
              <a:t>13</a:t>
            </a:r>
            <a:r>
              <a:rPr lang="en" dirty="0">
                <a:effectLst/>
                <a:latin typeface="Times" pitchFamily="2" charset="0"/>
              </a:rPr>
              <a:t>–</a:t>
            </a:r>
            <a:r>
              <a:rPr lang="en" dirty="0">
                <a:solidFill>
                  <a:srgbClr val="0000FF"/>
                </a:solidFill>
                <a:effectLst/>
                <a:latin typeface="Times" pitchFamily="2" charset="0"/>
              </a:rPr>
              <a:t>15</a:t>
            </a:r>
            <a:r>
              <a:rPr lang="en" dirty="0">
                <a:effectLst/>
                <a:latin typeface="Times" pitchFamily="2" charset="0"/>
              </a:rPr>
              <a:t>]. The conversion rate from laparoscopy to laparotomy appears to increase with obesity, so weight may limit the efficacy of its role. </a:t>
            </a:r>
          </a:p>
          <a:p>
            <a:r>
              <a:rPr lang="en-US" dirty="0"/>
              <a:t>The completeness of debulking in the open laparotomy group was not statistically higher compared with MIS</a:t>
            </a:r>
          </a:p>
          <a:p>
            <a:endParaRPr lang="en" dirty="0">
              <a:effectLst/>
              <a:latin typeface="Times" pitchFamily="2" charset="0"/>
            </a:endParaRPr>
          </a:p>
          <a:p>
            <a:endParaRPr lang="en" dirty="0">
              <a:effectLst/>
              <a:latin typeface="Times" pitchFamily="2" charset="0"/>
            </a:endParaRPr>
          </a:p>
          <a:p>
            <a:endParaRPr lang="el-GR" dirty="0"/>
          </a:p>
        </p:txBody>
      </p:sp>
      <p:sp>
        <p:nvSpPr>
          <p:cNvPr id="4" name="Θέση αριθμού διαφάνειας 3">
            <a:extLst>
              <a:ext uri="{FF2B5EF4-FFF2-40B4-BE49-F238E27FC236}">
                <a16:creationId xmlns:a16="http://schemas.microsoft.com/office/drawing/2014/main" id="{8B95665B-2FFC-D418-1950-3AB5C052C52F}"/>
              </a:ext>
            </a:extLst>
          </p:cNvPr>
          <p:cNvSpPr>
            <a:spLocks noGrp="1"/>
          </p:cNvSpPr>
          <p:nvPr>
            <p:ph type="sldNum" sz="quarter" idx="5"/>
          </p:nvPr>
        </p:nvSpPr>
        <p:spPr/>
        <p:txBody>
          <a:bodyPr/>
          <a:lstStyle/>
          <a:p>
            <a:fld id="{3BBE72A3-B618-C245-80C5-96AE5C62ACF7}" type="slidenum">
              <a:rPr lang="el-GR" smtClean="0"/>
              <a:t>24</a:t>
            </a:fld>
            <a:endParaRPr lang="el-GR"/>
          </a:p>
        </p:txBody>
      </p:sp>
    </p:spTree>
    <p:extLst>
      <p:ext uri="{BB962C8B-B14F-4D97-AF65-F5344CB8AC3E}">
        <p14:creationId xmlns:p14="http://schemas.microsoft.com/office/powerpoint/2010/main" val="945330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2FF72-35AF-1EFB-3429-ADF9F2FFCDD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9C87013-2999-A589-7556-302CE9483EE0}"/>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40CF8C6C-2C6E-91A6-06BA-112FBF8C7F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b="1" dirty="0">
                <a:effectLst/>
                <a:latin typeface="Times" pitchFamily="2" charset="0"/>
              </a:rPr>
              <a:t>The differences in the study design, the duration of median follow-up, and the differences in surgical techniques among gynecological oncologists do not allow to draw de</a:t>
            </a:r>
            <a:r>
              <a:rPr lang="en" b="1" dirty="0">
                <a:effectLst/>
                <a:latin typeface="Helvetica" pitchFamily="2" charset="0"/>
              </a:rPr>
              <a:t>fi</a:t>
            </a:r>
            <a:r>
              <a:rPr lang="en" b="1" dirty="0">
                <a:effectLst/>
                <a:latin typeface="Times" pitchFamily="2" charset="0"/>
              </a:rPr>
              <a:t>nitive</a:t>
            </a:r>
          </a:p>
          <a:p>
            <a:r>
              <a:rPr lang="en" b="1" dirty="0">
                <a:effectLst/>
                <a:latin typeface="Times" pitchFamily="2" charset="0"/>
              </a:rPr>
              <a:t>conclusions regarding survival</a:t>
            </a:r>
            <a:r>
              <a:rPr lang="en" dirty="0">
                <a:effectLst/>
                <a:latin typeface="Times" pitchFamily="2" charset="0"/>
              </a:rPr>
              <a:t>.</a:t>
            </a:r>
          </a:p>
          <a:p>
            <a:endParaRPr lang="en" dirty="0">
              <a:effectLst/>
              <a:latin typeface="Times" pitchFamily="2" charset="0"/>
            </a:endParaRPr>
          </a:p>
          <a:p>
            <a:endParaRPr lang="el-GR" dirty="0"/>
          </a:p>
        </p:txBody>
      </p:sp>
      <p:sp>
        <p:nvSpPr>
          <p:cNvPr id="4" name="Θέση αριθμού διαφάνειας 3">
            <a:extLst>
              <a:ext uri="{FF2B5EF4-FFF2-40B4-BE49-F238E27FC236}">
                <a16:creationId xmlns:a16="http://schemas.microsoft.com/office/drawing/2014/main" id="{CEEF5D7A-9C4D-490D-2CA7-2B8CF8E40FF1}"/>
              </a:ext>
            </a:extLst>
          </p:cNvPr>
          <p:cNvSpPr>
            <a:spLocks noGrp="1"/>
          </p:cNvSpPr>
          <p:nvPr>
            <p:ph type="sldNum" sz="quarter" idx="5"/>
          </p:nvPr>
        </p:nvSpPr>
        <p:spPr/>
        <p:txBody>
          <a:bodyPr/>
          <a:lstStyle/>
          <a:p>
            <a:fld id="{3BBE72A3-B618-C245-80C5-96AE5C62ACF7}" type="slidenum">
              <a:rPr lang="el-GR" smtClean="0"/>
              <a:t>25</a:t>
            </a:fld>
            <a:endParaRPr lang="el-GR"/>
          </a:p>
        </p:txBody>
      </p:sp>
    </p:spTree>
    <p:extLst>
      <p:ext uri="{BB962C8B-B14F-4D97-AF65-F5344CB8AC3E}">
        <p14:creationId xmlns:p14="http://schemas.microsoft.com/office/powerpoint/2010/main" val="243062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MISSION MEDIAN FOLLOW UP 37 MONTHS</a:t>
            </a:r>
          </a:p>
          <a:p>
            <a:r>
              <a:rPr lang="en-US" dirty="0"/>
              <a:t>Tang </a:t>
            </a:r>
            <a:r>
              <a:rPr lang="en" dirty="0">
                <a:solidFill>
                  <a:srgbClr val="131413"/>
                </a:solidFill>
                <a:effectLst/>
                <a:latin typeface="Helvetica" pitchFamily="2" charset="0"/>
              </a:rPr>
              <a:t>Thirty-eight studies, including 8,367 patients from 2005 to 2020 and three different surgical approaches (robotic-assisted laparoscopy surgery, traditional laparoscopy, or laparotomy approaches), were included in this network meta-analysis. The studies were case control studies and cohort studies. Subjective surgeon recommended  surgical approach no standardization. PFS was not evaluated. Included both primary and IDS data. More data on laparoscopy and laparotomy than robotic approach </a:t>
            </a:r>
          </a:p>
          <a:p>
            <a:r>
              <a:rPr lang="en" dirty="0">
                <a:solidFill>
                  <a:srgbClr val="131413"/>
                </a:solidFill>
                <a:effectLst/>
                <a:latin typeface="Helvetica" pitchFamily="2" charset="0"/>
              </a:rPr>
              <a:t>The PFS advantage disappear with the removal of one study</a:t>
            </a:r>
          </a:p>
          <a:p>
            <a:endParaRPr lang="en" dirty="0">
              <a:solidFill>
                <a:srgbClr val="131413"/>
              </a:solidFill>
              <a:effectLst/>
              <a:latin typeface="Helvetica" pitchFamily="2" charset="0"/>
            </a:endParaRPr>
          </a:p>
          <a:p>
            <a:r>
              <a:rPr lang="en" dirty="0">
                <a:solidFill>
                  <a:srgbClr val="131413"/>
                </a:solidFill>
                <a:effectLst/>
                <a:latin typeface="Helvetica" pitchFamily="2" charset="0"/>
              </a:rPr>
              <a:t>Melamed median </a:t>
            </a:r>
            <a:r>
              <a:rPr lang="en" dirty="0" err="1">
                <a:solidFill>
                  <a:srgbClr val="131413"/>
                </a:solidFill>
                <a:effectLst/>
                <a:latin typeface="Helvetica" pitchFamily="2" charset="0"/>
              </a:rPr>
              <a:t>followup</a:t>
            </a:r>
            <a:r>
              <a:rPr lang="en" dirty="0">
                <a:solidFill>
                  <a:srgbClr val="131413"/>
                </a:solidFill>
                <a:effectLst/>
                <a:latin typeface="Helvetica" pitchFamily="2" charset="0"/>
              </a:rPr>
              <a:t> 32 months</a:t>
            </a:r>
          </a:p>
          <a:p>
            <a:r>
              <a:rPr lang="en" dirty="0">
                <a:solidFill>
                  <a:srgbClr val="131413"/>
                </a:solidFill>
                <a:effectLst/>
                <a:latin typeface="Helvetica" pitchFamily="2" charset="0"/>
              </a:rPr>
              <a:t>This finding suggest that patients  selected for laparoscopic debulking may have a lower burden than those who underwent laparotomy.</a:t>
            </a:r>
          </a:p>
          <a:p>
            <a:r>
              <a:rPr lang="en" dirty="0">
                <a:solidFill>
                  <a:srgbClr val="131413"/>
                </a:solidFill>
                <a:effectLst/>
                <a:latin typeface="Helvetica" pitchFamily="2" charset="0"/>
              </a:rPr>
              <a:t>Lack of </a:t>
            </a:r>
            <a:r>
              <a:rPr lang="en" dirty="0" err="1">
                <a:solidFill>
                  <a:srgbClr val="131413"/>
                </a:solidFill>
                <a:effectLst/>
                <a:latin typeface="Helvetica" pitchFamily="2" charset="0"/>
              </a:rPr>
              <a:t>randomizaton</a:t>
            </a:r>
            <a:endParaRPr lang="en" dirty="0">
              <a:solidFill>
                <a:srgbClr val="131413"/>
              </a:solidFill>
              <a:effectLst/>
              <a:latin typeface="Helvetica" pitchFamily="2" charset="0"/>
            </a:endParaRPr>
          </a:p>
          <a:p>
            <a:r>
              <a:rPr lang="en" dirty="0">
                <a:solidFill>
                  <a:srgbClr val="131413"/>
                </a:solidFill>
                <a:effectLst/>
                <a:latin typeface="Helvetica" pitchFamily="2" charset="0"/>
              </a:rPr>
              <a:t>  </a:t>
            </a: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26</a:t>
            </a:fld>
            <a:endParaRPr lang="el-GR"/>
          </a:p>
        </p:txBody>
      </p:sp>
    </p:spTree>
    <p:extLst>
      <p:ext uri="{BB962C8B-B14F-4D97-AF65-F5344CB8AC3E}">
        <p14:creationId xmlns:p14="http://schemas.microsoft.com/office/powerpoint/2010/main" val="1112107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effectLst/>
                <a:latin typeface="AdvTT5235d5a9"/>
              </a:rPr>
              <a:t>In this pilot study a laparoscopic predictive index  can help to identify candidates for a minimally invasive cytoreduction. 50 </a:t>
            </a:r>
            <a:r>
              <a:rPr lang="en" sz="1800" dirty="0" err="1">
                <a:effectLst/>
                <a:latin typeface="AdvTT5235d5a9"/>
              </a:rPr>
              <a:t>patiens</a:t>
            </a:r>
            <a:r>
              <a:rPr lang="en" sz="1800" dirty="0">
                <a:effectLst/>
                <a:latin typeface="AdvTT5235d5a9"/>
              </a:rPr>
              <a:t> enrolled and 44 were included in the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effectLst/>
                <a:latin typeface="AdvTT5235d5a9"/>
              </a:rPr>
              <a:t>When evaluating the ability of laparoscopy to detect disease intra- peritoneally, there was noted to be discordance (disease was said to be absent with laparoscopy, but present with manual palpation) in at least 1 site 50% of the time with manual palpation via a hand-assist port. In sites where discordance was &gt;10%, these sites included the gastrosplenic ligament, </a:t>
            </a:r>
            <a:r>
              <a:rPr lang="en" sz="1800" dirty="0" err="1">
                <a:effectLst/>
                <a:latin typeface="AdvTT5235d5a9"/>
              </a:rPr>
              <a:t>supracolic</a:t>
            </a:r>
            <a:r>
              <a:rPr lang="en" sz="1800" dirty="0">
                <a:effectLst/>
                <a:latin typeface="AdvTT5235d5a9"/>
              </a:rPr>
              <a:t> </a:t>
            </a:r>
            <a:r>
              <a:rPr lang="en" sz="1800" dirty="0" err="1">
                <a:effectLst/>
                <a:latin typeface="AdvTT5235d5a9"/>
              </a:rPr>
              <a:t>omentum</a:t>
            </a:r>
            <a:r>
              <a:rPr lang="en" sz="1800" dirty="0">
                <a:effectLst/>
                <a:latin typeface="AdvTT5235d5a9"/>
              </a:rPr>
              <a:t>, rectum, left mesocolon, transverse mesocolon, stomach, and the small bowel mesentery. In all of these sites, discordance was &gt;18%. </a:t>
            </a:r>
            <a:endParaRPr lang="en" dirty="0"/>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27</a:t>
            </a:fld>
            <a:endParaRPr lang="el-GR"/>
          </a:p>
        </p:txBody>
      </p:sp>
    </p:spTree>
    <p:extLst>
      <p:ext uri="{BB962C8B-B14F-4D97-AF65-F5344CB8AC3E}">
        <p14:creationId xmlns:p14="http://schemas.microsoft.com/office/powerpoint/2010/main" val="3425106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C1CB1-7EC5-108E-50A8-680A2174E56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A61306D-B474-D241-1B7D-927554E2B1E4}"/>
              </a:ext>
            </a:extLst>
          </p:cNvPr>
          <p:cNvSpPr>
            <a:spLocks noGrp="1" noRot="1" noChangeAspect="1"/>
          </p:cNvSpPr>
          <p:nvPr>
            <p:ph type="sldImg"/>
          </p:nvPr>
        </p:nvSpPr>
        <p:spPr/>
      </p:sp>
      <p:sp>
        <p:nvSpPr>
          <p:cNvPr id="3" name="Θέση σημειώσεων 2">
            <a:extLst>
              <a:ext uri="{FF2B5EF4-FFF2-40B4-BE49-F238E27FC236}">
                <a16:creationId xmlns:a16="http://schemas.microsoft.com/office/drawing/2014/main" id="{5B59C759-4640-FD0B-90CA-B0D2FDE065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effectLst/>
                <a:latin typeface="AdvTT5235d5a9"/>
              </a:rPr>
              <a:t>In this pilot study a laparoscopic predictive index  can help to identify candidates for a minimally invasive cytoreduction. 50 </a:t>
            </a:r>
            <a:r>
              <a:rPr lang="en" sz="1800" dirty="0" err="1">
                <a:effectLst/>
                <a:latin typeface="AdvTT5235d5a9"/>
              </a:rPr>
              <a:t>patiens</a:t>
            </a:r>
            <a:r>
              <a:rPr lang="en" sz="1800" dirty="0">
                <a:effectLst/>
                <a:latin typeface="AdvTT5235d5a9"/>
              </a:rPr>
              <a:t> enrolled and 44 were included in the analysis.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 sz="1800" dirty="0">
                <a:effectLst/>
                <a:latin typeface="AdvTT5235d5a9"/>
              </a:rPr>
              <a:t>When evaluating the ability of laparoscopy to detect disease intra- peritoneally, there was noted to be discordance (disease was said to be absent with laparoscopy, but present with manual palpation) in at least 1 site 50% of the time with manual palpation via a hand-assist port. In sites where discordance was &gt;10%, these sites included the gastrosplenic ligament, </a:t>
            </a:r>
            <a:r>
              <a:rPr lang="en" sz="1800" dirty="0" err="1">
                <a:effectLst/>
                <a:latin typeface="AdvTT5235d5a9"/>
              </a:rPr>
              <a:t>supracolic</a:t>
            </a:r>
            <a:r>
              <a:rPr lang="en" sz="1800" dirty="0">
                <a:effectLst/>
                <a:latin typeface="AdvTT5235d5a9"/>
              </a:rPr>
              <a:t> </a:t>
            </a:r>
            <a:r>
              <a:rPr lang="en" sz="1800" dirty="0" err="1">
                <a:effectLst/>
                <a:latin typeface="AdvTT5235d5a9"/>
              </a:rPr>
              <a:t>omentum</a:t>
            </a:r>
            <a:r>
              <a:rPr lang="en" sz="1800" dirty="0">
                <a:effectLst/>
                <a:latin typeface="AdvTT5235d5a9"/>
              </a:rPr>
              <a:t>, rectum, left mesocolon, transverse mesocolon, stomach, and the small bowel mesentery. In all of these sites, discordance was &gt;18%. </a:t>
            </a:r>
            <a:endParaRPr lang="en" dirty="0"/>
          </a:p>
          <a:p>
            <a:r>
              <a:rPr lang="en-US" dirty="0"/>
              <a:t>PREDICTIVE INDEX SCORE</a:t>
            </a:r>
          </a:p>
          <a:p>
            <a:endParaRPr lang="en-US" dirty="0"/>
          </a:p>
          <a:p>
            <a:endParaRPr lang="en-US" dirty="0"/>
          </a:p>
          <a:p>
            <a:r>
              <a:rPr lang="en" b="0" i="0" u="none" strike="noStrike" dirty="0" err="1">
                <a:solidFill>
                  <a:srgbClr val="040C28"/>
                </a:solidFill>
                <a:effectLst/>
                <a:latin typeface="Google Sans"/>
              </a:rPr>
              <a:t>Senssitivity</a:t>
            </a:r>
            <a:r>
              <a:rPr lang="en" b="0" i="0" u="none" strike="noStrike" dirty="0">
                <a:solidFill>
                  <a:srgbClr val="040C28"/>
                </a:solidFill>
                <a:effectLst/>
                <a:latin typeface="Google Sans"/>
              </a:rPr>
              <a:t> refers to a test's ability to designate an individual with disease as positive</a:t>
            </a:r>
            <a:r>
              <a:rPr lang="en" b="0" i="0" u="none" strike="noStrike" dirty="0">
                <a:solidFill>
                  <a:srgbClr val="474747"/>
                </a:solidFill>
                <a:effectLst/>
                <a:latin typeface="Google Sans"/>
              </a:rPr>
              <a:t>. A highly sensitive test means that there are few false negative results, and thus fewer cases of disease are missed. The specificity of a test is its ability to designate an individual who does not have a disease as negative</a:t>
            </a:r>
            <a:endParaRPr lang="el-GR" dirty="0"/>
          </a:p>
        </p:txBody>
      </p:sp>
      <p:sp>
        <p:nvSpPr>
          <p:cNvPr id="4" name="Θέση αριθμού διαφάνειας 3">
            <a:extLst>
              <a:ext uri="{FF2B5EF4-FFF2-40B4-BE49-F238E27FC236}">
                <a16:creationId xmlns:a16="http://schemas.microsoft.com/office/drawing/2014/main" id="{2C338908-5635-F490-F5A6-D7945A86D467}"/>
              </a:ext>
            </a:extLst>
          </p:cNvPr>
          <p:cNvSpPr>
            <a:spLocks noGrp="1"/>
          </p:cNvSpPr>
          <p:nvPr>
            <p:ph type="sldNum" sz="quarter" idx="5"/>
          </p:nvPr>
        </p:nvSpPr>
        <p:spPr/>
        <p:txBody>
          <a:bodyPr/>
          <a:lstStyle/>
          <a:p>
            <a:fld id="{3BBE72A3-B618-C245-80C5-96AE5C62ACF7}" type="slidenum">
              <a:rPr lang="el-GR" smtClean="0"/>
              <a:t>28</a:t>
            </a:fld>
            <a:endParaRPr lang="el-GR"/>
          </a:p>
        </p:txBody>
      </p:sp>
    </p:spTree>
    <p:extLst>
      <p:ext uri="{BB962C8B-B14F-4D97-AF65-F5344CB8AC3E}">
        <p14:creationId xmlns:p14="http://schemas.microsoft.com/office/powerpoint/2010/main" val="2170008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570961-4867-9B49-BFAB-58D066113683}" type="slidenum">
              <a:rPr lang="en-US" smtClean="0"/>
              <a:t>31</a:t>
            </a:fld>
            <a:endParaRPr lang="en-US"/>
          </a:p>
        </p:txBody>
      </p:sp>
    </p:spTree>
    <p:extLst>
      <p:ext uri="{BB962C8B-B14F-4D97-AF65-F5344CB8AC3E}">
        <p14:creationId xmlns:p14="http://schemas.microsoft.com/office/powerpoint/2010/main" val="294925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It seems laparoscopy has better short term favorable results. This meta analysis </a:t>
            </a:r>
            <a:r>
              <a:rPr lang="en-US" baseline="0" dirty="0" err="1"/>
              <a:t>incliuded</a:t>
            </a:r>
            <a:r>
              <a:rPr lang="en-US" baseline="0" dirty="0"/>
              <a:t> clinical trials  with small sample size of patients in both arms emphasizes the need for further studies with longer follow-up periods are</a:t>
            </a:r>
            <a:endParaRPr lang="en-US" dirty="0"/>
          </a:p>
        </p:txBody>
      </p:sp>
      <p:sp>
        <p:nvSpPr>
          <p:cNvPr id="4" name="Slide Number Placeholder 3"/>
          <p:cNvSpPr>
            <a:spLocks noGrp="1"/>
          </p:cNvSpPr>
          <p:nvPr>
            <p:ph type="sldNum" sz="quarter" idx="10"/>
          </p:nvPr>
        </p:nvSpPr>
        <p:spPr/>
        <p:txBody>
          <a:bodyPr/>
          <a:lstStyle/>
          <a:p>
            <a:fld id="{E3E9DC72-44F8-8646-BA55-C8F1108BC045}" type="slidenum">
              <a:rPr lang="en-US" smtClean="0"/>
              <a:t>6</a:t>
            </a:fld>
            <a:endParaRPr lang="en-US"/>
          </a:p>
        </p:txBody>
      </p:sp>
    </p:spTree>
    <p:extLst>
      <p:ext uri="{BB962C8B-B14F-4D97-AF65-F5344CB8AC3E}">
        <p14:creationId xmlns:p14="http://schemas.microsoft.com/office/powerpoint/2010/main" val="268371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ΣΥΝΕΠΩΣ</a:t>
            </a:r>
            <a:r>
              <a:rPr lang="el-GR" baseline="0" dirty="0"/>
              <a:t> ΤΟ ΕΡΩΤΗΜΑ  ΠΑΡΑΜΕΝΕΙ ΕΆΝ  Η ΧΕΙΡΟΤΕΡΗ ΠΡΟΓΝΩΣΗ ΜΕ ΤΗΝ ΔΙΕΓΧΕΙΡΗΤΙΚΗ ΡΗΞΗ ΤΗΣ ΚΥΣΤΕΩΣ  ΕΊΝΑΙ ΕΞΑΙΤΙΑΣ ΤΗΣ ΡΗΞΗΣ Ή ΣΕ ΔΙΑΦΥΓΗ ΔΙΑΓΝΩΣΗΣ ΠΡΟΧΩΡΗΜΕΝΗΣ ΝΟΣΟΥ ΣΤΙΣ ΑΣΘΕΝΕΙΣ ΠΟΥ ΔΕΝ ΣΤΑΔΙΟΠΟΙΗΘΗΚΑΝ ΣΩΣΤΑ.</a:t>
            </a:r>
          </a:p>
          <a:p>
            <a:r>
              <a:rPr lang="el-GR" baseline="0" dirty="0"/>
              <a:t>ΡΗΞΗ ΕΧΟΥΝ ΟΙ ΟΓΚΟΙ </a:t>
            </a:r>
            <a:r>
              <a:rPr lang="en-US" baseline="0" dirty="0"/>
              <a:t>grade 2,3</a:t>
            </a:r>
            <a:r>
              <a:rPr lang="el-GR" baseline="0" dirty="0"/>
              <a:t> με </a:t>
            </a:r>
            <a:r>
              <a:rPr lang="el-GR" baseline="0" dirty="0" err="1"/>
              <a:t>παρουσια</a:t>
            </a:r>
            <a:r>
              <a:rPr lang="el-GR" baseline="0" dirty="0"/>
              <a:t> </a:t>
            </a:r>
            <a:r>
              <a:rPr lang="el-GR" baseline="0" dirty="0" err="1"/>
              <a:t>συμφυσεων</a:t>
            </a:r>
            <a:r>
              <a:rPr lang="el-GR" baseline="0" dirty="0"/>
              <a:t> και λιγότερο </a:t>
            </a:r>
            <a:r>
              <a:rPr lang="el-GR" baseline="0" dirty="0" err="1"/>
              <a:t>εμφανιζουν</a:t>
            </a:r>
            <a:r>
              <a:rPr lang="el-GR" baseline="0" dirty="0"/>
              <a:t> ρήξη οι βλεννώδεις όγκοι</a:t>
            </a:r>
          </a:p>
          <a:p>
            <a:endParaRPr lang="en-US" dirty="0"/>
          </a:p>
        </p:txBody>
      </p:sp>
      <p:sp>
        <p:nvSpPr>
          <p:cNvPr id="4" name="Slide Number Placeholder 3"/>
          <p:cNvSpPr>
            <a:spLocks noGrp="1"/>
          </p:cNvSpPr>
          <p:nvPr>
            <p:ph type="sldNum" sz="quarter" idx="10"/>
          </p:nvPr>
        </p:nvSpPr>
        <p:spPr/>
        <p:txBody>
          <a:bodyPr/>
          <a:lstStyle/>
          <a:p>
            <a:fld id="{E3E9DC72-44F8-8646-BA55-C8F1108BC045}" type="slidenum">
              <a:rPr lang="en-US" smtClean="0"/>
              <a:t>7</a:t>
            </a:fld>
            <a:endParaRPr lang="en-US"/>
          </a:p>
        </p:txBody>
      </p:sp>
    </p:spTree>
    <p:extLst>
      <p:ext uri="{BB962C8B-B14F-4D97-AF65-F5344CB8AC3E}">
        <p14:creationId xmlns:p14="http://schemas.microsoft.com/office/powerpoint/2010/main" val="7138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case control  studies and five retrospective  </a:t>
            </a:r>
            <a:r>
              <a:rPr lang="en-US" dirty="0" err="1"/>
              <a:t>cohord</a:t>
            </a:r>
            <a:r>
              <a:rPr lang="en-US" dirty="0"/>
              <a:t> studies, with absence of survival data </a:t>
            </a:r>
            <a:r>
              <a:rPr lang="en" dirty="0">
                <a:effectLst/>
                <a:latin typeface="Courier" pitchFamily="2" charset="0"/>
              </a:rPr>
              <a:t>higher PFS rates in the laparoscopy group (100% for. laparoscopy versus 91% for laparotomy) and did not report </a:t>
            </a:r>
            <a:r>
              <a:rPr lang="en" dirty="0" err="1">
                <a:effectLst/>
                <a:latin typeface="Courier" pitchFamily="2" charset="0"/>
              </a:rPr>
              <a:t>OS,however</a:t>
            </a:r>
            <a:r>
              <a:rPr lang="en" dirty="0">
                <a:effectLst/>
                <a:latin typeface="Courier" pitchFamily="2" charset="0"/>
              </a:rPr>
              <a:t> median follow-up was much shorter in the laparoscopy group compared with the laparotomy group (12 versus 25 months)</a:t>
            </a:r>
          </a:p>
          <a:p>
            <a:r>
              <a:rPr lang="en" dirty="0">
                <a:effectLst/>
                <a:latin typeface="Courier" pitchFamily="2" charset="0"/>
              </a:rPr>
              <a:t>and mean </a:t>
            </a:r>
            <a:r>
              <a:rPr lang="en" dirty="0" err="1">
                <a:effectLst/>
                <a:latin typeface="Courier" pitchFamily="2" charset="0"/>
              </a:rPr>
              <a:t>tumour</a:t>
            </a:r>
            <a:r>
              <a:rPr lang="en" dirty="0">
                <a:effectLst/>
                <a:latin typeface="Courier" pitchFamily="2" charset="0"/>
              </a:rPr>
              <a:t> size was significantly larger in the laparotomy.</a:t>
            </a:r>
          </a:p>
          <a:p>
            <a:endParaRPr lang="en-US" dirty="0"/>
          </a:p>
        </p:txBody>
      </p:sp>
      <p:sp>
        <p:nvSpPr>
          <p:cNvPr id="4" name="Slide Number Placeholder 3"/>
          <p:cNvSpPr>
            <a:spLocks noGrp="1"/>
          </p:cNvSpPr>
          <p:nvPr>
            <p:ph type="sldNum" sz="quarter" idx="10"/>
          </p:nvPr>
        </p:nvSpPr>
        <p:spPr/>
        <p:txBody>
          <a:bodyPr/>
          <a:lstStyle/>
          <a:p>
            <a:fld id="{E3E9DC72-44F8-8646-BA55-C8F1108BC045}" type="slidenum">
              <a:rPr lang="en-US" smtClean="0"/>
              <a:t>8</a:t>
            </a:fld>
            <a:endParaRPr lang="en-US"/>
          </a:p>
        </p:txBody>
      </p:sp>
    </p:spTree>
    <p:extLst>
      <p:ext uri="{BB962C8B-B14F-4D97-AF65-F5344CB8AC3E}">
        <p14:creationId xmlns:p14="http://schemas.microsoft.com/office/powerpoint/2010/main" val="37136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a large retrospective analysis of 8850  early ovarian cancer patients from 2010 to 2015 and the deleterious oncological influence </a:t>
            </a:r>
            <a:r>
              <a:rPr lang="en" dirty="0">
                <a:solidFill>
                  <a:srgbClr val="212121"/>
                </a:solidFill>
                <a:effectLst/>
                <a:latin typeface="Helvetica" pitchFamily="2" charset="0"/>
              </a:rPr>
              <a:t>The rate of rupture increased from 20.2% (269 of 1330) in 2010 to 23.9% (379 of 1589) in 2015 (18.3% relative increase).  In a multivariable analysis, MIS was independently associated with capsule rupture (adjusted relative risk, 1.17; 95% CI, 1.06-1.29; </a:t>
            </a:r>
            <a:r>
              <a:rPr lang="en" dirty="0">
                <a:solidFill>
                  <a:srgbClr val="376FAB"/>
                </a:solidFill>
                <a:effectLst/>
                <a:latin typeface="Helvetica" pitchFamily="2" charset="0"/>
              </a:rPr>
              <a:t>Table</a:t>
            </a:r>
            <a:r>
              <a:rPr lang="en" dirty="0">
                <a:solidFill>
                  <a:srgbClr val="212121"/>
                </a:solidFill>
                <a:effectLst/>
                <a:latin typeface="Helvetica" pitchFamily="2" charset="0"/>
              </a:rPr>
              <a:t>). Larger tumor size was also associated with higher risk of capsule rupture. Women with ruptured tumors were more likely than women with non-ruptured tumors to receive chemotherapy</a:t>
            </a:r>
          </a:p>
          <a:p>
            <a:endParaRPr lang="en" dirty="0">
              <a:solidFill>
                <a:srgbClr val="212121"/>
              </a:solidFill>
              <a:effectLst/>
              <a:latin typeface="Helvetica" pitchFamily="2" charset="0"/>
            </a:endParaRPr>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9</a:t>
            </a:fld>
            <a:endParaRPr lang="el-GR"/>
          </a:p>
        </p:txBody>
      </p:sp>
    </p:spTree>
    <p:extLst>
      <p:ext uri="{BB962C8B-B14F-4D97-AF65-F5344CB8AC3E}">
        <p14:creationId xmlns:p14="http://schemas.microsoft.com/office/powerpoint/2010/main" val="3015907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meta analysis did not show a statistic </a:t>
            </a:r>
            <a:r>
              <a:rPr lang="en-US" dirty="0" err="1"/>
              <a:t>signigifcant</a:t>
            </a:r>
            <a:r>
              <a:rPr lang="en-US" dirty="0"/>
              <a:t> difference between MIS and  Open Surgical Staging.  Except from  that upstaging rate was significantly higher in the open surgery </a:t>
            </a:r>
            <a:r>
              <a:rPr lang="en-US" dirty="0" err="1"/>
              <a:t>group.This</a:t>
            </a:r>
            <a:r>
              <a:rPr lang="en-US" dirty="0"/>
              <a:t> explained that MIS may be performed by in highly specialized centers by surgeons  with extensive experience and with specific tumor features minimizing the risk of spillage</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10</a:t>
            </a:fld>
            <a:endParaRPr lang="el-GR"/>
          </a:p>
        </p:txBody>
      </p:sp>
    </p:spTree>
    <p:extLst>
      <p:ext uri="{BB962C8B-B14F-4D97-AF65-F5344CB8AC3E}">
        <p14:creationId xmlns:p14="http://schemas.microsoft.com/office/powerpoint/2010/main" val="356985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In cases  when the initial ovarian tumor has been removed and there is no risk of rupture of the ovarian lesion and this should be carried out by trained surgeons in expert centers to assure optimal </a:t>
            </a:r>
            <a:r>
              <a:rPr lang="en-US"/>
              <a:t>assessment vision </a:t>
            </a:r>
            <a:r>
              <a:rPr lang="en-US" dirty="0"/>
              <a:t>of all abdominal quadrants ant to lower the risk of peri and post operative complication</a:t>
            </a:r>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11</a:t>
            </a:fld>
            <a:endParaRPr lang="el-GR"/>
          </a:p>
        </p:txBody>
      </p:sp>
    </p:spTree>
    <p:extLst>
      <p:ext uri="{BB962C8B-B14F-4D97-AF65-F5344CB8AC3E}">
        <p14:creationId xmlns:p14="http://schemas.microsoft.com/office/powerpoint/2010/main" val="71710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 b="0" i="0" u="none" strike="noStrike" dirty="0">
                <a:solidFill>
                  <a:srgbClr val="2E2E2E"/>
                </a:solidFill>
                <a:effectLst/>
                <a:latin typeface="Elsevier Sans"/>
              </a:rPr>
              <a:t>This is a phase II multicentric study in advanced EOC cases with clinical complete response after NACT, was named “MISSION” trial. For patients meeting inclusion criteria, surgical procedures started with diagnostic laparoscopy to confirm preoperative findings and assess surgical complexity. </a:t>
            </a:r>
          </a:p>
          <a:p>
            <a:r>
              <a:rPr lang="en" b="0" i="0" u="none" strike="noStrike" dirty="0">
                <a:solidFill>
                  <a:srgbClr val="2E2E2E"/>
                </a:solidFill>
                <a:effectLst/>
                <a:latin typeface="Elsevier Sans"/>
              </a:rPr>
              <a:t>From December 2013 through February 2015, of 184 advanced EOC patients considered eligible for IDS, 52 (28.2%) met inclusion criteria and were enrolled in the study. For 22 (12%) of them, standard laparotomic approach was preferred because of intraoperative surgeon evaluation. </a:t>
            </a:r>
            <a:r>
              <a:rPr lang="en" b="1" i="0" u="none" strike="noStrike" dirty="0">
                <a:solidFill>
                  <a:srgbClr val="2E2E2E"/>
                </a:solidFill>
                <a:effectLst/>
                <a:latin typeface="Elsevier Sans"/>
              </a:rPr>
              <a:t>Thirty (16.3%) patients received the planned treatment of MI-IDS</a:t>
            </a:r>
            <a:r>
              <a:rPr lang="en" b="0" i="0" u="none" strike="noStrike" dirty="0">
                <a:solidFill>
                  <a:srgbClr val="2E2E2E"/>
                </a:solidFill>
                <a:effectLst/>
                <a:latin typeface="Elsevier Sans"/>
              </a:rPr>
              <a:t>. Median age was 61 (range 39-81) years and median body mass index was 24 (range 20-31) kg/m</a:t>
            </a:r>
            <a:r>
              <a:rPr lang="en" b="0" i="0" u="none" strike="noStrike" baseline="30000" dirty="0">
                <a:solidFill>
                  <a:srgbClr val="2E2E2E"/>
                </a:solidFill>
                <a:effectLst/>
                <a:latin typeface="Elsevier Sans"/>
              </a:rPr>
              <a:t>2</a:t>
            </a:r>
            <a:r>
              <a:rPr lang="en" b="0" i="0" u="none" strike="noStrike" dirty="0">
                <a:solidFill>
                  <a:srgbClr val="2E2E2E"/>
                </a:solidFill>
                <a:effectLst/>
                <a:latin typeface="Elsevier Sans"/>
              </a:rPr>
              <a:t>. Median numbers of NACT cycles was 4 (range 3-7). L. A residual tumor of 0 cm was reached in 29 (96.6%) patients and 0.5 cm in only 1 (3.4%) case.. Median time to restart chemotherapy was 20 (10-30) days and all patients successfully completed the cycles. Histological findings showed 3 (10%) complete response, 9 (30%) microscopic residual disease, and 18 (60%) evidence of macroscopic residual disease. </a:t>
            </a:r>
            <a:r>
              <a:rPr lang="en" b="1" i="0" u="none" strike="noStrike" dirty="0">
                <a:solidFill>
                  <a:srgbClr val="2E2E2E"/>
                </a:solidFill>
                <a:effectLst/>
                <a:latin typeface="Elsevier Sans"/>
              </a:rPr>
              <a:t>With a median follow-up of 10.5 month</a:t>
            </a:r>
            <a:r>
              <a:rPr lang="en" b="0" i="0" u="none" strike="noStrike" dirty="0">
                <a:solidFill>
                  <a:srgbClr val="2E2E2E"/>
                </a:solidFill>
                <a:effectLst/>
                <a:latin typeface="Elsevier Sans"/>
              </a:rPr>
              <a:t>, 5 peritoneal and 2 lymph nodal recurrences were observed. All patients are still alive.</a:t>
            </a:r>
            <a:endParaRPr lang="el-GR" dirty="0"/>
          </a:p>
        </p:txBody>
      </p:sp>
      <p:sp>
        <p:nvSpPr>
          <p:cNvPr id="4" name="Θέση αριθμού διαφάνειας 3"/>
          <p:cNvSpPr>
            <a:spLocks noGrp="1"/>
          </p:cNvSpPr>
          <p:nvPr>
            <p:ph type="sldNum" sz="quarter" idx="5"/>
          </p:nvPr>
        </p:nvSpPr>
        <p:spPr/>
        <p:txBody>
          <a:bodyPr/>
          <a:lstStyle/>
          <a:p>
            <a:fld id="{3BBE72A3-B618-C245-80C5-96AE5C62ACF7}" type="slidenum">
              <a:rPr lang="el-GR" smtClean="0"/>
              <a:t>13</a:t>
            </a:fld>
            <a:endParaRPr lang="el-GR"/>
          </a:p>
        </p:txBody>
      </p:sp>
    </p:spTree>
    <p:extLst>
      <p:ext uri="{BB962C8B-B14F-4D97-AF65-F5344CB8AC3E}">
        <p14:creationId xmlns:p14="http://schemas.microsoft.com/office/powerpoint/2010/main" val="1471712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881930-6694-3E3D-9D21-CEB64B7C364C}"/>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3D9606B-63F4-E96D-0F13-49120DA44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B9C8E91-119D-AADC-4FEF-A28E04DE3679}"/>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5" name="Θέση υποσέλιδου 4">
            <a:extLst>
              <a:ext uri="{FF2B5EF4-FFF2-40B4-BE49-F238E27FC236}">
                <a16:creationId xmlns:a16="http://schemas.microsoft.com/office/drawing/2014/main" id="{E0E9B2AD-EA74-9710-6F78-479C080ED6C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203A8E8-EE3A-A184-8109-2BA799F4E4D3}"/>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783346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70F5AA-071E-D271-FC36-2420A9F7AE0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C98D05-973D-B7CC-44C0-54C08BF3E8B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095DD7C-D034-CB4E-AC17-A487053025B1}"/>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5" name="Θέση υποσέλιδου 4">
            <a:extLst>
              <a:ext uri="{FF2B5EF4-FFF2-40B4-BE49-F238E27FC236}">
                <a16:creationId xmlns:a16="http://schemas.microsoft.com/office/drawing/2014/main" id="{62344452-FDBF-6774-28BF-2E1055801FF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68E7E52-B1B8-DE4C-661E-1BE2A503E785}"/>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309188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0A12E62-79E4-F2DE-0E59-748A7ED8AE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AAFFF2A-814E-543C-8324-6A26F767E01A}"/>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BBB7A07-244D-E73A-DACE-344853704DB2}"/>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5" name="Θέση υποσέλιδου 4">
            <a:extLst>
              <a:ext uri="{FF2B5EF4-FFF2-40B4-BE49-F238E27FC236}">
                <a16:creationId xmlns:a16="http://schemas.microsoft.com/office/drawing/2014/main" id="{751C8A83-43B6-4E8A-A3E7-1BDD47240E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64121F-79D1-2555-3088-6E54BCFCA55F}"/>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306964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36B7BB-D352-FEFE-E045-DAD75CEB677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85C9DA8-A89B-0CF9-362B-BF4B58EF68EB}"/>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24C0ECA-9C01-F2C3-C141-CFE8971DE2F7}"/>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5" name="Θέση υποσέλιδου 4">
            <a:extLst>
              <a:ext uri="{FF2B5EF4-FFF2-40B4-BE49-F238E27FC236}">
                <a16:creationId xmlns:a16="http://schemas.microsoft.com/office/drawing/2014/main" id="{D78C4A93-B352-377C-2992-549EDEFD07A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A0E569E-C1FC-101E-0A4D-3A1EC95A5F08}"/>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1964920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ADCFFE-DF8A-11BB-C224-23A6ED3BB1CA}"/>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243C390-45E7-3375-8E08-CF917CFA3C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7F80FD9-9925-F34C-6097-8BE264F11230}"/>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5" name="Θέση υποσέλιδου 4">
            <a:extLst>
              <a:ext uri="{FF2B5EF4-FFF2-40B4-BE49-F238E27FC236}">
                <a16:creationId xmlns:a16="http://schemas.microsoft.com/office/drawing/2014/main" id="{937667F9-AFC9-5B64-E72F-1F2F8BF3DC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81237EB-FD81-FABE-B3A8-60F792FCAB67}"/>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18042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360BA6-B753-1A77-F8AC-1653D6C8219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EF636CF-3293-7B70-51C5-1E1F140B9C95}"/>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323A6322-DC69-B944-F8BA-92CA57A0801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03FD0F2-A27C-875C-9AA7-573A22D72AB4}"/>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6" name="Θέση υποσέλιδου 5">
            <a:extLst>
              <a:ext uri="{FF2B5EF4-FFF2-40B4-BE49-F238E27FC236}">
                <a16:creationId xmlns:a16="http://schemas.microsoft.com/office/drawing/2014/main" id="{DEF28E2C-D315-CABF-3F34-41F48FECA03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F4E56A0-6015-FEF2-956B-EEDE539418A6}"/>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244336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CF6502-9E45-9833-A85E-A8B90E74AC7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41C7792-FA9F-B589-F01F-3987372F5F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2723073D-BC3F-6C5F-B26D-5737B2364AAB}"/>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53445CDF-5EA0-BFA8-668D-8D1D3C0196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B16FFC0-4681-3335-8F7E-8AA3B8B5805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DC509A8-5AD7-28A0-41A7-C64A49FD11E7}"/>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8" name="Θέση υποσέλιδου 7">
            <a:extLst>
              <a:ext uri="{FF2B5EF4-FFF2-40B4-BE49-F238E27FC236}">
                <a16:creationId xmlns:a16="http://schemas.microsoft.com/office/drawing/2014/main" id="{9E702D40-27A8-BE76-7406-9ACF68EF62B3}"/>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E7C8333E-1A38-BE67-CDE1-C8677ADE272A}"/>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18760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99B5A5-F12A-68F1-0781-7F93EEB8D92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F57D35E-587F-99B5-CB6D-8C878A83112A}"/>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4" name="Θέση υποσέλιδου 3">
            <a:extLst>
              <a:ext uri="{FF2B5EF4-FFF2-40B4-BE49-F238E27FC236}">
                <a16:creationId xmlns:a16="http://schemas.microsoft.com/office/drawing/2014/main" id="{64ED293C-E049-A371-17D1-E5528B7305E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94F8B193-20AC-1F9E-8903-F61841938784}"/>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1421022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A01C029-AB86-1FFC-9F0E-87E88385A05A}"/>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3" name="Θέση υποσέλιδου 2">
            <a:extLst>
              <a:ext uri="{FF2B5EF4-FFF2-40B4-BE49-F238E27FC236}">
                <a16:creationId xmlns:a16="http://schemas.microsoft.com/office/drawing/2014/main" id="{0BC32F24-3107-609B-5931-634484E7C595}"/>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BBCC2BE-5E52-50B8-3B7D-0DBD0CD7C528}"/>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3832323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D9FC3A-58A7-A728-541B-6FE53B91453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739B53E-FD20-7097-00F0-1F740C93A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5316B47F-4C31-E3A0-F6E7-69246C286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308C522-1FB6-CAFC-36FA-B6A5B9284D31}"/>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6" name="Θέση υποσέλιδου 5">
            <a:extLst>
              <a:ext uri="{FF2B5EF4-FFF2-40B4-BE49-F238E27FC236}">
                <a16:creationId xmlns:a16="http://schemas.microsoft.com/office/drawing/2014/main" id="{262FA847-60E7-FEB9-F088-410903B2118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D5F187E-D75E-8817-6DBD-A5C011B4C41A}"/>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119558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D1009B-E41D-966D-A578-6FE34D0477A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981F43C0-F05A-7EF0-6482-34C2F02719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6B3CC1D9-F487-EB61-EF86-81D5728A8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1100D9A-5FEC-E505-722B-0F32EEB3CEC2}"/>
              </a:ext>
            </a:extLst>
          </p:cNvPr>
          <p:cNvSpPr>
            <a:spLocks noGrp="1"/>
          </p:cNvSpPr>
          <p:nvPr>
            <p:ph type="dt" sz="half" idx="10"/>
          </p:nvPr>
        </p:nvSpPr>
        <p:spPr/>
        <p:txBody>
          <a:bodyPr/>
          <a:lstStyle/>
          <a:p>
            <a:fld id="{A1873D85-5CD0-1648-9F0E-A711B0EEA26E}" type="datetimeFigureOut">
              <a:rPr lang="el-GR" smtClean="0"/>
              <a:t>29/11/24</a:t>
            </a:fld>
            <a:endParaRPr lang="el-GR"/>
          </a:p>
        </p:txBody>
      </p:sp>
      <p:sp>
        <p:nvSpPr>
          <p:cNvPr id="6" name="Θέση υποσέλιδου 5">
            <a:extLst>
              <a:ext uri="{FF2B5EF4-FFF2-40B4-BE49-F238E27FC236}">
                <a16:creationId xmlns:a16="http://schemas.microsoft.com/office/drawing/2014/main" id="{6850E8F0-FB8F-6BBE-0433-34011273217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33AF09E5-5F0C-9CBA-08EC-58164C16DC04}"/>
              </a:ext>
            </a:extLst>
          </p:cNvPr>
          <p:cNvSpPr>
            <a:spLocks noGrp="1"/>
          </p:cNvSpPr>
          <p:nvPr>
            <p:ph type="sldNum" sz="quarter" idx="12"/>
          </p:nvPr>
        </p:nvSpPr>
        <p:spPr/>
        <p:txBody>
          <a:bodyPr/>
          <a:lstStyle/>
          <a:p>
            <a:fld id="{27F17111-A40A-0040-AC52-E4249A072955}" type="slidenum">
              <a:rPr lang="el-GR" smtClean="0"/>
              <a:t>‹#›</a:t>
            </a:fld>
            <a:endParaRPr lang="el-GR"/>
          </a:p>
        </p:txBody>
      </p:sp>
    </p:spTree>
    <p:extLst>
      <p:ext uri="{BB962C8B-B14F-4D97-AF65-F5344CB8AC3E}">
        <p14:creationId xmlns:p14="http://schemas.microsoft.com/office/powerpoint/2010/main" val="3650069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85FB5FFE-5547-3494-EB20-927FC133A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754CDCA-AFC2-6CCC-3BAB-071E611BA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B002D20-36B4-F54B-41AE-5F6ECE2830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73D85-5CD0-1648-9F0E-A711B0EEA26E}" type="datetimeFigureOut">
              <a:rPr lang="el-GR" smtClean="0"/>
              <a:t>29/11/24</a:t>
            </a:fld>
            <a:endParaRPr lang="el-GR"/>
          </a:p>
        </p:txBody>
      </p:sp>
      <p:sp>
        <p:nvSpPr>
          <p:cNvPr id="5" name="Θέση υποσέλιδου 4">
            <a:extLst>
              <a:ext uri="{FF2B5EF4-FFF2-40B4-BE49-F238E27FC236}">
                <a16:creationId xmlns:a16="http://schemas.microsoft.com/office/drawing/2014/main" id="{3A05C623-DE46-CEB9-3CD2-5DA81CE73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60E8DBD1-5F6B-F106-7200-10204C466C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17111-A40A-0040-AC52-E4249A072955}" type="slidenum">
              <a:rPr lang="el-GR" smtClean="0"/>
              <a:t>‹#›</a:t>
            </a:fld>
            <a:endParaRPr lang="el-GR"/>
          </a:p>
        </p:txBody>
      </p:sp>
    </p:spTree>
    <p:extLst>
      <p:ext uri="{BB962C8B-B14F-4D97-AF65-F5344CB8AC3E}">
        <p14:creationId xmlns:p14="http://schemas.microsoft.com/office/powerpoint/2010/main" val="299447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gif"/><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www.ncbi.nlm.nih.gov/pmc/articles/PMC7290694/table/cld200018t1/#cld200018t1n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ncbi.nlm.nih.gov/pmc/articles/PMC7290694/table/cld200018t1/?report=objectonly#cld200018t1n2" TargetMode="External"/><Relationship Id="rId5" Type="http://schemas.openxmlformats.org/officeDocument/2006/relationships/hyperlink" Target="https://www.ncbi.nlm.nih.gov/pmc/articles/PMC7290694/table/cld200018t1/?report=objectonly#cld200018t1n1"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F239840-5224-E726-CB4B-E9EF1CD63E49}"/>
              </a:ext>
            </a:extLst>
          </p:cNvPr>
          <p:cNvPicPr>
            <a:picLocks noChangeAspect="1"/>
          </p:cNvPicPr>
          <p:nvPr/>
        </p:nvPicPr>
        <p:blipFill>
          <a:blip r:embed="rId2"/>
          <a:stretch>
            <a:fillRect/>
          </a:stretch>
        </p:blipFill>
        <p:spPr>
          <a:xfrm>
            <a:off x="807522" y="312056"/>
            <a:ext cx="10307781" cy="2061556"/>
          </a:xfrm>
          <a:prstGeom prst="rect">
            <a:avLst/>
          </a:prstGeom>
        </p:spPr>
      </p:pic>
      <p:sp>
        <p:nvSpPr>
          <p:cNvPr id="2" name="TextBox 1">
            <a:extLst>
              <a:ext uri="{FF2B5EF4-FFF2-40B4-BE49-F238E27FC236}">
                <a16:creationId xmlns:a16="http://schemas.microsoft.com/office/drawing/2014/main" id="{9A99CF26-79BF-2390-C1F0-53CAB6A067B2}"/>
              </a:ext>
            </a:extLst>
          </p:cNvPr>
          <p:cNvSpPr txBox="1"/>
          <p:nvPr/>
        </p:nvSpPr>
        <p:spPr>
          <a:xfrm>
            <a:off x="807522" y="2897579"/>
            <a:ext cx="10818421" cy="523220"/>
          </a:xfrm>
          <a:prstGeom prst="rect">
            <a:avLst/>
          </a:prstGeom>
          <a:noFill/>
        </p:spPr>
        <p:txBody>
          <a:bodyPr wrap="square" rtlCol="0">
            <a:spAutoFit/>
          </a:bodyPr>
          <a:lstStyle/>
          <a:p>
            <a:r>
              <a:rPr lang="en-US" sz="2800" dirty="0"/>
              <a:t>The role of MIS in the management of ovarian cancer - PRO open surgery</a:t>
            </a:r>
            <a:endParaRPr lang="el-GR" sz="2800" dirty="0"/>
          </a:p>
        </p:txBody>
      </p:sp>
      <p:sp>
        <p:nvSpPr>
          <p:cNvPr id="5" name="TextBox 4">
            <a:extLst>
              <a:ext uri="{FF2B5EF4-FFF2-40B4-BE49-F238E27FC236}">
                <a16:creationId xmlns:a16="http://schemas.microsoft.com/office/drawing/2014/main" id="{CE5CAE5B-CC2A-4A48-1B00-80F4DFD17961}"/>
              </a:ext>
            </a:extLst>
          </p:cNvPr>
          <p:cNvSpPr txBox="1"/>
          <p:nvPr/>
        </p:nvSpPr>
        <p:spPr>
          <a:xfrm>
            <a:off x="1769423" y="3918378"/>
            <a:ext cx="7825839" cy="1231106"/>
          </a:xfrm>
          <a:prstGeom prst="rect">
            <a:avLst/>
          </a:prstGeom>
          <a:noFill/>
        </p:spPr>
        <p:txBody>
          <a:bodyPr wrap="square" rtlCol="0">
            <a:spAutoFit/>
          </a:bodyPr>
          <a:lstStyle/>
          <a:p>
            <a:pPr algn="ctr"/>
            <a:r>
              <a:rPr lang="el-GR" sz="2000" b="1" dirty="0"/>
              <a:t>Τ</a:t>
            </a:r>
            <a:r>
              <a:rPr lang="en-US" sz="2000" b="1" dirty="0" err="1"/>
              <a:t>solakidis</a:t>
            </a:r>
            <a:r>
              <a:rPr lang="en-US" sz="2000" b="1" dirty="0"/>
              <a:t> Dimitrios</a:t>
            </a:r>
            <a:endParaRPr lang="en-US" b="1" dirty="0"/>
          </a:p>
          <a:p>
            <a:pPr algn="ctr"/>
            <a:r>
              <a:rPr lang="en-US" i="1" dirty="0"/>
              <a:t>Assistant Professor, Aristotle University of Thessaloniki</a:t>
            </a:r>
            <a:br>
              <a:rPr lang="en-US" sz="1800" i="1" dirty="0"/>
            </a:br>
            <a:r>
              <a:rPr lang="en-US" sz="1800" i="1" dirty="0"/>
              <a:t>Head of Gynecological Oncology Unit of 1</a:t>
            </a:r>
            <a:r>
              <a:rPr lang="en-US" sz="1800" i="1" baseline="30000" dirty="0"/>
              <a:t>st</a:t>
            </a:r>
            <a:r>
              <a:rPr lang="en-US" sz="1800" i="1" dirty="0"/>
              <a:t> Dept Obstetrics and Gynecology</a:t>
            </a:r>
            <a:br>
              <a:rPr lang="el-GR" sz="1800" dirty="0"/>
            </a:br>
            <a:endParaRPr lang="el-GR" dirty="0"/>
          </a:p>
        </p:txBody>
      </p:sp>
      <p:pic>
        <p:nvPicPr>
          <p:cNvPr id="6" name="Picture 10">
            <a:extLst>
              <a:ext uri="{FF2B5EF4-FFF2-40B4-BE49-F238E27FC236}">
                <a16:creationId xmlns:a16="http://schemas.microsoft.com/office/drawing/2014/main" id="{CD5E41A3-BF3F-D902-86BF-963266368664}"/>
              </a:ext>
            </a:extLst>
          </p:cNvPr>
          <p:cNvPicPr>
            <a:picLocks noChangeAspect="1"/>
          </p:cNvPicPr>
          <p:nvPr/>
        </p:nvPicPr>
        <p:blipFill>
          <a:blip r:embed="rId3"/>
          <a:stretch>
            <a:fillRect/>
          </a:stretch>
        </p:blipFill>
        <p:spPr>
          <a:xfrm>
            <a:off x="82323" y="5538747"/>
            <a:ext cx="1865826" cy="1349344"/>
          </a:xfrm>
          <a:prstGeom prst="rect">
            <a:avLst/>
          </a:prstGeom>
        </p:spPr>
      </p:pic>
      <p:pic>
        <p:nvPicPr>
          <p:cNvPr id="7" name="Picture 8">
            <a:extLst>
              <a:ext uri="{FF2B5EF4-FFF2-40B4-BE49-F238E27FC236}">
                <a16:creationId xmlns:a16="http://schemas.microsoft.com/office/drawing/2014/main" id="{2CCE7C81-C5C6-F855-F3AC-FB76DE587929}"/>
              </a:ext>
            </a:extLst>
          </p:cNvPr>
          <p:cNvPicPr>
            <a:picLocks noChangeAspect="1"/>
          </p:cNvPicPr>
          <p:nvPr/>
        </p:nvPicPr>
        <p:blipFill>
          <a:blip r:embed="rId4"/>
          <a:stretch>
            <a:fillRect/>
          </a:stretch>
        </p:blipFill>
        <p:spPr>
          <a:xfrm>
            <a:off x="9885969" y="5644334"/>
            <a:ext cx="2170465" cy="1138170"/>
          </a:xfrm>
          <a:prstGeom prst="rect">
            <a:avLst/>
          </a:prstGeom>
        </p:spPr>
      </p:pic>
      <p:pic>
        <p:nvPicPr>
          <p:cNvPr id="8" name="Picture 2">
            <a:extLst>
              <a:ext uri="{FF2B5EF4-FFF2-40B4-BE49-F238E27FC236}">
                <a16:creationId xmlns:a16="http://schemas.microsoft.com/office/drawing/2014/main" id="{4D61A608-9E99-7D87-9F82-03A7DAD0D175}"/>
              </a:ext>
            </a:extLst>
          </p:cNvPr>
          <p:cNvPicPr>
            <a:picLocks noChangeAspect="1"/>
          </p:cNvPicPr>
          <p:nvPr/>
        </p:nvPicPr>
        <p:blipFill>
          <a:blip r:embed="rId5"/>
          <a:stretch>
            <a:fillRect/>
          </a:stretch>
        </p:blipFill>
        <p:spPr>
          <a:xfrm>
            <a:off x="4984957" y="5538747"/>
            <a:ext cx="1603417" cy="1203949"/>
          </a:xfrm>
          <a:prstGeom prst="rect">
            <a:avLst/>
          </a:prstGeom>
        </p:spPr>
      </p:pic>
    </p:spTree>
    <p:extLst>
      <p:ext uri="{BB962C8B-B14F-4D97-AF65-F5344CB8AC3E}">
        <p14:creationId xmlns:p14="http://schemas.microsoft.com/office/powerpoint/2010/main" val="3378250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7608698-47DE-3280-1E7F-535BF26E8D41}"/>
              </a:ext>
            </a:extLst>
          </p:cNvPr>
          <p:cNvPicPr>
            <a:picLocks noChangeAspect="1"/>
          </p:cNvPicPr>
          <p:nvPr/>
        </p:nvPicPr>
        <p:blipFill>
          <a:blip r:embed="rId3"/>
          <a:stretch>
            <a:fillRect/>
          </a:stretch>
        </p:blipFill>
        <p:spPr>
          <a:xfrm>
            <a:off x="513073" y="397565"/>
            <a:ext cx="8288303" cy="1219476"/>
          </a:xfrm>
          <a:prstGeom prst="rect">
            <a:avLst/>
          </a:prstGeom>
        </p:spPr>
      </p:pic>
      <p:sp>
        <p:nvSpPr>
          <p:cNvPr id="3" name="TextBox 2">
            <a:extLst>
              <a:ext uri="{FF2B5EF4-FFF2-40B4-BE49-F238E27FC236}">
                <a16:creationId xmlns:a16="http://schemas.microsoft.com/office/drawing/2014/main" id="{87E1B9F3-26D2-AE1B-E505-2B34E4B9804A}"/>
              </a:ext>
            </a:extLst>
          </p:cNvPr>
          <p:cNvSpPr txBox="1"/>
          <p:nvPr/>
        </p:nvSpPr>
        <p:spPr>
          <a:xfrm>
            <a:off x="513073" y="1617041"/>
            <a:ext cx="6205779" cy="369332"/>
          </a:xfrm>
          <a:prstGeom prst="rect">
            <a:avLst/>
          </a:prstGeom>
          <a:noFill/>
        </p:spPr>
        <p:txBody>
          <a:bodyPr wrap="square" rtlCol="0">
            <a:spAutoFit/>
          </a:bodyPr>
          <a:lstStyle/>
          <a:p>
            <a:r>
              <a:rPr lang="en-US" dirty="0" err="1"/>
              <a:t>Ronsini</a:t>
            </a:r>
            <a:r>
              <a:rPr lang="en-US" dirty="0"/>
              <a:t> C, et al. J Clin Med 2023</a:t>
            </a:r>
            <a:endParaRPr lang="el-GR" dirty="0"/>
          </a:p>
        </p:txBody>
      </p:sp>
      <p:sp>
        <p:nvSpPr>
          <p:cNvPr id="4" name="TextBox 3">
            <a:extLst>
              <a:ext uri="{FF2B5EF4-FFF2-40B4-BE49-F238E27FC236}">
                <a16:creationId xmlns:a16="http://schemas.microsoft.com/office/drawing/2014/main" id="{E1B4DBE7-CD56-D5D0-E438-DC7BB2443053}"/>
              </a:ext>
            </a:extLst>
          </p:cNvPr>
          <p:cNvSpPr txBox="1"/>
          <p:nvPr/>
        </p:nvSpPr>
        <p:spPr>
          <a:xfrm>
            <a:off x="513073" y="2266122"/>
            <a:ext cx="6702736" cy="646331"/>
          </a:xfrm>
          <a:prstGeom prst="rect">
            <a:avLst/>
          </a:prstGeom>
          <a:noFill/>
        </p:spPr>
        <p:txBody>
          <a:bodyPr wrap="square" rtlCol="0">
            <a:spAutoFit/>
          </a:bodyPr>
          <a:lstStyle/>
          <a:p>
            <a:r>
              <a:rPr lang="en-US" dirty="0"/>
              <a:t>11 </a:t>
            </a:r>
            <a:r>
              <a:rPr lang="en-US" dirty="0" err="1"/>
              <a:t>comperative</a:t>
            </a:r>
            <a:r>
              <a:rPr lang="en-US" dirty="0"/>
              <a:t> studies  between MIS and Open Surgery</a:t>
            </a:r>
          </a:p>
          <a:p>
            <a:r>
              <a:rPr lang="en-US" dirty="0"/>
              <a:t>4041 patients</a:t>
            </a:r>
            <a:endParaRPr lang="el-GR" dirty="0"/>
          </a:p>
        </p:txBody>
      </p:sp>
      <p:pic>
        <p:nvPicPr>
          <p:cNvPr id="5" name="Εικόνα 4">
            <a:extLst>
              <a:ext uri="{FF2B5EF4-FFF2-40B4-BE49-F238E27FC236}">
                <a16:creationId xmlns:a16="http://schemas.microsoft.com/office/drawing/2014/main" id="{AE010F49-74D1-B037-645B-3FED5AD7E329}"/>
              </a:ext>
            </a:extLst>
          </p:cNvPr>
          <p:cNvPicPr>
            <a:picLocks noChangeAspect="1"/>
          </p:cNvPicPr>
          <p:nvPr/>
        </p:nvPicPr>
        <p:blipFill>
          <a:blip r:embed="rId4"/>
          <a:stretch>
            <a:fillRect/>
          </a:stretch>
        </p:blipFill>
        <p:spPr>
          <a:xfrm>
            <a:off x="513073" y="2912453"/>
            <a:ext cx="8580265" cy="2497759"/>
          </a:xfrm>
          <a:prstGeom prst="rect">
            <a:avLst/>
          </a:prstGeom>
        </p:spPr>
      </p:pic>
      <p:sp>
        <p:nvSpPr>
          <p:cNvPr id="6" name="TextBox 5">
            <a:extLst>
              <a:ext uri="{FF2B5EF4-FFF2-40B4-BE49-F238E27FC236}">
                <a16:creationId xmlns:a16="http://schemas.microsoft.com/office/drawing/2014/main" id="{AFCF9950-3CB8-8FD7-85C8-90C6A2778A1F}"/>
              </a:ext>
            </a:extLst>
          </p:cNvPr>
          <p:cNvSpPr txBox="1"/>
          <p:nvPr/>
        </p:nvSpPr>
        <p:spPr>
          <a:xfrm>
            <a:off x="655984" y="5665304"/>
            <a:ext cx="9680712" cy="830997"/>
          </a:xfrm>
          <a:prstGeom prst="rect">
            <a:avLst/>
          </a:prstGeom>
          <a:solidFill>
            <a:srgbClr val="FFC000"/>
          </a:solidFill>
        </p:spPr>
        <p:txBody>
          <a:bodyPr wrap="square" rtlCol="0">
            <a:spAutoFit/>
          </a:bodyPr>
          <a:lstStyle/>
          <a:p>
            <a:r>
              <a:rPr lang="en-US" sz="2400" dirty="0">
                <a:solidFill>
                  <a:srgbClr val="FF0000"/>
                </a:solidFill>
              </a:rPr>
              <a:t>Upstaging Rate &gt;FIGO stage I was statistically significant higher in the Open Surgery group. </a:t>
            </a:r>
          </a:p>
        </p:txBody>
      </p:sp>
    </p:spTree>
    <p:extLst>
      <p:ext uri="{BB962C8B-B14F-4D97-AF65-F5344CB8AC3E}">
        <p14:creationId xmlns:p14="http://schemas.microsoft.com/office/powerpoint/2010/main" val="1443780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14D4D0-8F1A-C983-553D-73898E8AFB7D}"/>
              </a:ext>
            </a:extLst>
          </p:cNvPr>
          <p:cNvSpPr txBox="1"/>
          <p:nvPr/>
        </p:nvSpPr>
        <p:spPr>
          <a:xfrm>
            <a:off x="2206487" y="187259"/>
            <a:ext cx="7335078" cy="461665"/>
          </a:xfrm>
          <a:prstGeom prst="rect">
            <a:avLst/>
          </a:prstGeom>
          <a:solidFill>
            <a:srgbClr val="FFC000"/>
          </a:solidFill>
        </p:spPr>
        <p:txBody>
          <a:bodyPr wrap="square" rtlCol="0">
            <a:spAutoFit/>
          </a:bodyPr>
          <a:lstStyle/>
          <a:p>
            <a:r>
              <a:rPr lang="en-US" sz="2400" dirty="0"/>
              <a:t>Surgical management of early-stage ovarian carcinoma</a:t>
            </a:r>
            <a:endParaRPr lang="el-GR" sz="2400" dirty="0"/>
          </a:p>
        </p:txBody>
      </p:sp>
      <p:pic>
        <p:nvPicPr>
          <p:cNvPr id="4" name="Εικόνα 3">
            <a:extLst>
              <a:ext uri="{FF2B5EF4-FFF2-40B4-BE49-F238E27FC236}">
                <a16:creationId xmlns:a16="http://schemas.microsoft.com/office/drawing/2014/main" id="{C360BB97-6967-DF4E-FC48-9B20F16AA1A1}"/>
              </a:ext>
            </a:extLst>
          </p:cNvPr>
          <p:cNvPicPr>
            <a:picLocks noChangeAspect="1"/>
          </p:cNvPicPr>
          <p:nvPr/>
        </p:nvPicPr>
        <p:blipFill>
          <a:blip r:embed="rId3"/>
          <a:stretch>
            <a:fillRect/>
          </a:stretch>
        </p:blipFill>
        <p:spPr>
          <a:xfrm>
            <a:off x="163203" y="3946721"/>
            <a:ext cx="5459825" cy="863214"/>
          </a:xfrm>
          <a:prstGeom prst="rect">
            <a:avLst/>
          </a:prstGeom>
        </p:spPr>
      </p:pic>
      <p:pic>
        <p:nvPicPr>
          <p:cNvPr id="6" name="Εικόνα 5">
            <a:extLst>
              <a:ext uri="{FF2B5EF4-FFF2-40B4-BE49-F238E27FC236}">
                <a16:creationId xmlns:a16="http://schemas.microsoft.com/office/drawing/2014/main" id="{5EC8FBB9-E707-4C2E-E08B-3F549D300C2D}"/>
              </a:ext>
            </a:extLst>
          </p:cNvPr>
          <p:cNvPicPr>
            <a:picLocks noChangeAspect="1"/>
          </p:cNvPicPr>
          <p:nvPr/>
        </p:nvPicPr>
        <p:blipFill>
          <a:blip r:embed="rId4"/>
          <a:stretch>
            <a:fillRect/>
          </a:stretch>
        </p:blipFill>
        <p:spPr>
          <a:xfrm>
            <a:off x="6485604" y="3935896"/>
            <a:ext cx="5543193" cy="2425147"/>
          </a:xfrm>
          <a:prstGeom prst="rect">
            <a:avLst/>
          </a:prstGeom>
        </p:spPr>
      </p:pic>
      <p:pic>
        <p:nvPicPr>
          <p:cNvPr id="7" name="Εικόνα 6">
            <a:extLst>
              <a:ext uri="{FF2B5EF4-FFF2-40B4-BE49-F238E27FC236}">
                <a16:creationId xmlns:a16="http://schemas.microsoft.com/office/drawing/2014/main" id="{D3090AFE-9E73-87E3-25B3-BFF0903CCDDC}"/>
              </a:ext>
            </a:extLst>
          </p:cNvPr>
          <p:cNvPicPr>
            <a:picLocks noChangeAspect="1"/>
          </p:cNvPicPr>
          <p:nvPr/>
        </p:nvPicPr>
        <p:blipFill>
          <a:blip r:embed="rId5"/>
          <a:stretch>
            <a:fillRect/>
          </a:stretch>
        </p:blipFill>
        <p:spPr>
          <a:xfrm>
            <a:off x="195420" y="836350"/>
            <a:ext cx="4277189" cy="2343665"/>
          </a:xfrm>
          <a:prstGeom prst="rect">
            <a:avLst/>
          </a:prstGeom>
        </p:spPr>
      </p:pic>
      <p:pic>
        <p:nvPicPr>
          <p:cNvPr id="8" name="Εικόνα 7">
            <a:extLst>
              <a:ext uri="{FF2B5EF4-FFF2-40B4-BE49-F238E27FC236}">
                <a16:creationId xmlns:a16="http://schemas.microsoft.com/office/drawing/2014/main" id="{694264DF-0968-73F7-D4C2-33B1444F3A80}"/>
              </a:ext>
            </a:extLst>
          </p:cNvPr>
          <p:cNvPicPr>
            <a:picLocks noChangeAspect="1"/>
          </p:cNvPicPr>
          <p:nvPr/>
        </p:nvPicPr>
        <p:blipFill>
          <a:blip r:embed="rId6"/>
          <a:stretch>
            <a:fillRect/>
          </a:stretch>
        </p:blipFill>
        <p:spPr>
          <a:xfrm>
            <a:off x="4786244" y="1112438"/>
            <a:ext cx="6939722" cy="1066246"/>
          </a:xfrm>
          <a:prstGeom prst="rect">
            <a:avLst/>
          </a:prstGeom>
        </p:spPr>
      </p:pic>
      <p:pic>
        <p:nvPicPr>
          <p:cNvPr id="9" name="Εικόνα 8">
            <a:extLst>
              <a:ext uri="{FF2B5EF4-FFF2-40B4-BE49-F238E27FC236}">
                <a16:creationId xmlns:a16="http://schemas.microsoft.com/office/drawing/2014/main" id="{1A21FF14-F7BD-986D-9B88-ED54DCD9BB2E}"/>
              </a:ext>
            </a:extLst>
          </p:cNvPr>
          <p:cNvPicPr>
            <a:picLocks noChangeAspect="1"/>
          </p:cNvPicPr>
          <p:nvPr/>
        </p:nvPicPr>
        <p:blipFill>
          <a:blip r:embed="rId7"/>
          <a:stretch>
            <a:fillRect/>
          </a:stretch>
        </p:blipFill>
        <p:spPr>
          <a:xfrm>
            <a:off x="4649295" y="2451413"/>
            <a:ext cx="7527251" cy="674612"/>
          </a:xfrm>
          <a:prstGeom prst="rect">
            <a:avLst/>
          </a:prstGeom>
        </p:spPr>
      </p:pic>
      <p:sp>
        <p:nvSpPr>
          <p:cNvPr id="11" name="TextBox 10">
            <a:extLst>
              <a:ext uri="{FF2B5EF4-FFF2-40B4-BE49-F238E27FC236}">
                <a16:creationId xmlns:a16="http://schemas.microsoft.com/office/drawing/2014/main" id="{545C87D9-CEF7-981D-EAC7-74B4B3C19399}"/>
              </a:ext>
            </a:extLst>
          </p:cNvPr>
          <p:cNvSpPr txBox="1"/>
          <p:nvPr/>
        </p:nvSpPr>
        <p:spPr>
          <a:xfrm>
            <a:off x="2883684" y="4759237"/>
            <a:ext cx="2822713" cy="338554"/>
          </a:xfrm>
          <a:prstGeom prst="rect">
            <a:avLst/>
          </a:prstGeom>
          <a:noFill/>
        </p:spPr>
        <p:txBody>
          <a:bodyPr wrap="square" rtlCol="0">
            <a:spAutoFit/>
          </a:bodyPr>
          <a:lstStyle/>
          <a:p>
            <a:r>
              <a:rPr lang="en-US" sz="1600" i="1" dirty="0"/>
              <a:t>Annals of Oncology 2023</a:t>
            </a:r>
            <a:endParaRPr lang="el-GR" sz="1600" i="1" dirty="0"/>
          </a:p>
        </p:txBody>
      </p:sp>
      <p:cxnSp>
        <p:nvCxnSpPr>
          <p:cNvPr id="13" name="Ευθεία γραμμή σύνδεσης 12">
            <a:extLst>
              <a:ext uri="{FF2B5EF4-FFF2-40B4-BE49-F238E27FC236}">
                <a16:creationId xmlns:a16="http://schemas.microsoft.com/office/drawing/2014/main" id="{CB337656-5904-4C2E-2C19-6012A6C8ACAF}"/>
              </a:ext>
            </a:extLst>
          </p:cNvPr>
          <p:cNvCxnSpPr/>
          <p:nvPr/>
        </p:nvCxnSpPr>
        <p:spPr>
          <a:xfrm>
            <a:off x="6485604" y="4154557"/>
            <a:ext cx="21415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Ευθεία γραμμή σύνδεσης 13">
            <a:extLst>
              <a:ext uri="{FF2B5EF4-FFF2-40B4-BE49-F238E27FC236}">
                <a16:creationId xmlns:a16="http://schemas.microsoft.com/office/drawing/2014/main" id="{41B18E9B-3AB6-DE58-7447-CCDA9AB3CC31}"/>
              </a:ext>
            </a:extLst>
          </p:cNvPr>
          <p:cNvCxnSpPr>
            <a:cxnSpLocks/>
          </p:cNvCxnSpPr>
          <p:nvPr/>
        </p:nvCxnSpPr>
        <p:spPr>
          <a:xfrm>
            <a:off x="6598087" y="4418084"/>
            <a:ext cx="531822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4EDABC0-DC43-8BDD-B351-FB350FAC24E8}"/>
              </a:ext>
            </a:extLst>
          </p:cNvPr>
          <p:cNvSpPr txBox="1"/>
          <p:nvPr/>
        </p:nvSpPr>
        <p:spPr>
          <a:xfrm>
            <a:off x="7494103" y="1112438"/>
            <a:ext cx="1272209" cy="346357"/>
          </a:xfrm>
          <a:prstGeom prst="rect">
            <a:avLst/>
          </a:prstGeom>
          <a:noFill/>
          <a:ln w="19050">
            <a:solidFill>
              <a:srgbClr val="FF0000"/>
            </a:solidFill>
          </a:ln>
        </p:spPr>
        <p:txBody>
          <a:bodyPr wrap="square" rtlCol="0">
            <a:spAutoFit/>
          </a:bodyPr>
          <a:lstStyle/>
          <a:p>
            <a:endParaRPr lang="el-GR" dirty="0"/>
          </a:p>
        </p:txBody>
      </p:sp>
    </p:spTree>
    <p:extLst>
      <p:ext uri="{BB962C8B-B14F-4D97-AF65-F5344CB8AC3E}">
        <p14:creationId xmlns:p14="http://schemas.microsoft.com/office/powerpoint/2010/main" val="1287246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1C79A-1537-E78B-7AAC-C8693C40AC41}"/>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EB4A7048-86FD-A67B-3592-8E58B1D9E713}"/>
              </a:ext>
            </a:extLst>
          </p:cNvPr>
          <p:cNvPicPr>
            <a:picLocks noChangeAspect="1"/>
          </p:cNvPicPr>
          <p:nvPr/>
        </p:nvPicPr>
        <p:blipFill>
          <a:blip r:embed="rId2"/>
          <a:stretch>
            <a:fillRect/>
          </a:stretch>
        </p:blipFill>
        <p:spPr>
          <a:xfrm>
            <a:off x="4151346" y="634360"/>
            <a:ext cx="3889307" cy="1830537"/>
          </a:xfrm>
          <a:prstGeom prst="rect">
            <a:avLst/>
          </a:prstGeom>
        </p:spPr>
      </p:pic>
      <p:sp>
        <p:nvSpPr>
          <p:cNvPr id="3" name="TextBox 2">
            <a:extLst>
              <a:ext uri="{FF2B5EF4-FFF2-40B4-BE49-F238E27FC236}">
                <a16:creationId xmlns:a16="http://schemas.microsoft.com/office/drawing/2014/main" id="{09CC778A-CF9A-5BCF-F40B-364F20948F02}"/>
              </a:ext>
            </a:extLst>
          </p:cNvPr>
          <p:cNvSpPr txBox="1"/>
          <p:nvPr/>
        </p:nvSpPr>
        <p:spPr>
          <a:xfrm>
            <a:off x="2690446" y="3112477"/>
            <a:ext cx="6963508" cy="707886"/>
          </a:xfrm>
          <a:prstGeom prst="rect">
            <a:avLst/>
          </a:prstGeom>
          <a:noFill/>
        </p:spPr>
        <p:txBody>
          <a:bodyPr wrap="square" rtlCol="0">
            <a:spAutoFit/>
          </a:bodyPr>
          <a:lstStyle/>
          <a:p>
            <a:pPr algn="ctr"/>
            <a:r>
              <a:rPr lang="en-US" sz="4000" dirty="0"/>
              <a:t>ADVANCED OVARIAN CANCER</a:t>
            </a:r>
            <a:endParaRPr lang="el-GR" sz="4000" dirty="0"/>
          </a:p>
        </p:txBody>
      </p:sp>
    </p:spTree>
    <p:extLst>
      <p:ext uri="{BB962C8B-B14F-4D97-AF65-F5344CB8AC3E}">
        <p14:creationId xmlns:p14="http://schemas.microsoft.com/office/powerpoint/2010/main" val="2293899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6C3BE8-02D3-BAB2-7315-62379EF30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056" y="1384995"/>
            <a:ext cx="6503228" cy="5202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63CA07-5245-290C-49A4-683D62CB54EA}"/>
              </a:ext>
            </a:extLst>
          </p:cNvPr>
          <p:cNvSpPr txBox="1"/>
          <p:nvPr/>
        </p:nvSpPr>
        <p:spPr>
          <a:xfrm>
            <a:off x="245716" y="1702862"/>
            <a:ext cx="4579178" cy="2031325"/>
          </a:xfrm>
          <a:prstGeom prst="rect">
            <a:avLst/>
          </a:prstGeom>
          <a:noFill/>
        </p:spPr>
        <p:txBody>
          <a:bodyPr wrap="square">
            <a:spAutoFit/>
          </a:bodyPr>
          <a:lstStyle/>
          <a:p>
            <a:pPr algn="l"/>
            <a:r>
              <a:rPr lang="en" b="0" i="0" u="none" strike="noStrike" dirty="0">
                <a:solidFill>
                  <a:srgbClr val="1B1B1B"/>
                </a:solidFill>
                <a:effectLst/>
                <a:latin typeface="Roboto" panose="020F0502020204030204" pitchFamily="34" charset="0"/>
              </a:rPr>
              <a:t>Inclusion Criteria:</a:t>
            </a:r>
          </a:p>
          <a:p>
            <a:pPr algn="l">
              <a:buFont typeface="Arial" panose="020B0604020202020204" pitchFamily="34" charset="0"/>
              <a:buChar char="•"/>
            </a:pPr>
            <a:r>
              <a:rPr lang="en" b="0" i="0" u="none" strike="noStrike" dirty="0">
                <a:solidFill>
                  <a:srgbClr val="1B1B1B"/>
                </a:solidFill>
                <a:effectLst/>
                <a:latin typeface="Roboto" panose="020F0502020204030204" pitchFamily="34" charset="0"/>
              </a:rPr>
              <a:t>Age &gt;18 years,</a:t>
            </a:r>
          </a:p>
          <a:p>
            <a:pPr algn="l">
              <a:buFont typeface="Arial" panose="020B0604020202020204" pitchFamily="34" charset="0"/>
              <a:buChar char="•"/>
            </a:pPr>
            <a:r>
              <a:rPr lang="en" b="0" i="0" u="none" strike="noStrike" dirty="0">
                <a:solidFill>
                  <a:srgbClr val="1B1B1B"/>
                </a:solidFill>
                <a:effectLst/>
                <a:latin typeface="Roboto" panose="020F0502020204030204" pitchFamily="34" charset="0"/>
              </a:rPr>
              <a:t>Advanced ovarian cancer submitted to neoadjuvant chemotherapy,</a:t>
            </a:r>
          </a:p>
          <a:p>
            <a:pPr algn="l">
              <a:buFont typeface="Arial" panose="020B0604020202020204" pitchFamily="34" charset="0"/>
              <a:buChar char="•"/>
            </a:pPr>
            <a:r>
              <a:rPr lang="en" b="0" i="0" u="none" strike="noStrike" dirty="0">
                <a:solidFill>
                  <a:srgbClr val="1B1B1B"/>
                </a:solidFill>
                <a:effectLst/>
                <a:latin typeface="Roboto" panose="020F0502020204030204" pitchFamily="34" charset="0"/>
              </a:rPr>
              <a:t>Clinical or serological complete/partial response (RECIST; GCIG),</a:t>
            </a:r>
          </a:p>
          <a:p>
            <a:pPr algn="l">
              <a:buFont typeface="Arial" panose="020B0604020202020204" pitchFamily="34" charset="0"/>
              <a:buChar char="•"/>
            </a:pPr>
            <a:r>
              <a:rPr lang="en" b="0" i="0" u="none" strike="noStrike" dirty="0">
                <a:solidFill>
                  <a:srgbClr val="1B1B1B"/>
                </a:solidFill>
                <a:effectLst/>
                <a:latin typeface="Roboto" panose="020F0502020204030204" pitchFamily="34" charset="0"/>
              </a:rPr>
              <a:t>PS ≤ 2 (ECOG),</a:t>
            </a:r>
          </a:p>
        </p:txBody>
      </p:sp>
      <p:sp>
        <p:nvSpPr>
          <p:cNvPr id="4" name="TextBox 3">
            <a:extLst>
              <a:ext uri="{FF2B5EF4-FFF2-40B4-BE49-F238E27FC236}">
                <a16:creationId xmlns:a16="http://schemas.microsoft.com/office/drawing/2014/main" id="{96386129-A69B-BB92-59C0-1F661AFF6439}"/>
              </a:ext>
            </a:extLst>
          </p:cNvPr>
          <p:cNvSpPr txBox="1"/>
          <p:nvPr/>
        </p:nvSpPr>
        <p:spPr>
          <a:xfrm>
            <a:off x="245716" y="0"/>
            <a:ext cx="11410120" cy="1384995"/>
          </a:xfrm>
          <a:prstGeom prst="rect">
            <a:avLst/>
          </a:prstGeom>
          <a:solidFill>
            <a:srgbClr val="FFC000"/>
          </a:solidFill>
        </p:spPr>
        <p:txBody>
          <a:bodyPr wrap="square">
            <a:spAutoFit/>
          </a:bodyPr>
          <a:lstStyle/>
          <a:p>
            <a:pPr algn="l"/>
            <a:r>
              <a:rPr lang="en" sz="2400" b="0" i="0" u="none" strike="noStrike" dirty="0">
                <a:solidFill>
                  <a:srgbClr val="2E2E2E"/>
                </a:solidFill>
                <a:effectLst/>
                <a:latin typeface="Elsevier Sans"/>
              </a:rPr>
              <a:t>Minimally invasive interval debulking surgery in ovarian neoplasm (MISSION trial–NCT02324595): a feasibility study</a:t>
            </a:r>
          </a:p>
          <a:p>
            <a:pPr algn="l"/>
            <a:r>
              <a:rPr lang="en" dirty="0" err="1">
                <a:solidFill>
                  <a:srgbClr val="2E2E2E"/>
                </a:solidFill>
                <a:latin typeface="Elsevier Sans"/>
              </a:rPr>
              <a:t>Alleti</a:t>
            </a:r>
            <a:r>
              <a:rPr lang="en" dirty="0">
                <a:solidFill>
                  <a:srgbClr val="2E2E2E"/>
                </a:solidFill>
                <a:latin typeface="Elsevier Sans"/>
              </a:rPr>
              <a:t> SG, et al, AJOG 2016</a:t>
            </a:r>
            <a:endParaRPr lang="en" b="0" i="0" u="none" strike="noStrike" dirty="0">
              <a:solidFill>
                <a:srgbClr val="2E2E2E"/>
              </a:solidFill>
              <a:effectLst/>
              <a:latin typeface="Elsevier Sans"/>
            </a:endParaRPr>
          </a:p>
          <a:p>
            <a:pPr algn="l"/>
            <a:endParaRPr lang="en" b="0" i="0" u="none" strike="noStrike" dirty="0">
              <a:solidFill>
                <a:srgbClr val="2E2E2E"/>
              </a:solidFill>
              <a:effectLst/>
              <a:latin typeface="Elsevier Sans"/>
            </a:endParaRPr>
          </a:p>
        </p:txBody>
      </p:sp>
      <p:sp>
        <p:nvSpPr>
          <p:cNvPr id="5" name="TextBox 4">
            <a:extLst>
              <a:ext uri="{FF2B5EF4-FFF2-40B4-BE49-F238E27FC236}">
                <a16:creationId xmlns:a16="http://schemas.microsoft.com/office/drawing/2014/main" id="{251BC6C9-EE3E-5429-D624-A241E6315C0F}"/>
              </a:ext>
            </a:extLst>
          </p:cNvPr>
          <p:cNvSpPr txBox="1"/>
          <p:nvPr/>
        </p:nvSpPr>
        <p:spPr>
          <a:xfrm>
            <a:off x="3883876" y="1518196"/>
            <a:ext cx="1559180" cy="369332"/>
          </a:xfrm>
          <a:prstGeom prst="rect">
            <a:avLst/>
          </a:prstGeom>
          <a:solidFill>
            <a:srgbClr val="FF0000"/>
          </a:solidFill>
        </p:spPr>
        <p:txBody>
          <a:bodyPr wrap="square" rtlCol="0">
            <a:spAutoFit/>
          </a:bodyPr>
          <a:lstStyle/>
          <a:p>
            <a:r>
              <a:rPr lang="en-US" dirty="0"/>
              <a:t>2013--2015</a:t>
            </a:r>
            <a:endParaRPr lang="el-GR" dirty="0"/>
          </a:p>
        </p:txBody>
      </p:sp>
      <p:sp>
        <p:nvSpPr>
          <p:cNvPr id="7" name="TextBox 6">
            <a:extLst>
              <a:ext uri="{FF2B5EF4-FFF2-40B4-BE49-F238E27FC236}">
                <a16:creationId xmlns:a16="http://schemas.microsoft.com/office/drawing/2014/main" id="{A25B7CFF-FED6-3F3C-6BCF-B62C681654C4}"/>
              </a:ext>
            </a:extLst>
          </p:cNvPr>
          <p:cNvSpPr txBox="1"/>
          <p:nvPr/>
        </p:nvSpPr>
        <p:spPr>
          <a:xfrm>
            <a:off x="245716" y="4139475"/>
            <a:ext cx="5197340" cy="2031325"/>
          </a:xfrm>
          <a:prstGeom prst="rect">
            <a:avLst/>
          </a:prstGeom>
          <a:solidFill>
            <a:srgbClr val="FF0000"/>
          </a:solidFill>
        </p:spPr>
        <p:txBody>
          <a:bodyPr wrap="square">
            <a:spAutoFit/>
          </a:bodyPr>
          <a:lstStyle/>
          <a:p>
            <a:r>
              <a:rPr lang="en" b="0" i="0" u="none" strike="noStrike" dirty="0">
                <a:solidFill>
                  <a:schemeClr val="bg1"/>
                </a:solidFill>
                <a:effectLst/>
                <a:latin typeface="Elsevier Sans"/>
              </a:rPr>
              <a:t>Conclusion: Invasive-IDS in patients with clinically complete response to NACT seems to be </a:t>
            </a:r>
            <a:r>
              <a:rPr lang="en" i="0" u="none" strike="noStrike" dirty="0">
                <a:solidFill>
                  <a:schemeClr val="bg1"/>
                </a:solidFill>
                <a:effectLst/>
                <a:latin typeface="Elsevier Sans"/>
              </a:rPr>
              <a:t>feasible and safe in terms of perioperative outcomes, psycho-oncological impact, and survival rate</a:t>
            </a:r>
            <a:r>
              <a:rPr lang="en" b="0" i="0" u="none" strike="noStrike" dirty="0">
                <a:solidFill>
                  <a:schemeClr val="bg1"/>
                </a:solidFill>
                <a:effectLst/>
                <a:latin typeface="Elsevier Sans"/>
              </a:rPr>
              <a:t>. </a:t>
            </a:r>
            <a:r>
              <a:rPr lang="en" b="0" i="0" u="none" strike="noStrike" dirty="0">
                <a:solidFill>
                  <a:srgbClr val="FFC000"/>
                </a:solidFill>
                <a:effectLst/>
                <a:latin typeface="Elsevier Sans"/>
              </a:rPr>
              <a:t>The equivalence between MI surgery and laparotomy needs to be confirmed with a longer follow-up and a larger number of patients.</a:t>
            </a:r>
            <a:endParaRPr lang="el-GR" dirty="0">
              <a:solidFill>
                <a:srgbClr val="FFC000"/>
              </a:solidFill>
            </a:endParaRPr>
          </a:p>
        </p:txBody>
      </p:sp>
    </p:spTree>
    <p:extLst>
      <p:ext uri="{BB962C8B-B14F-4D97-AF65-F5344CB8AC3E}">
        <p14:creationId xmlns:p14="http://schemas.microsoft.com/office/powerpoint/2010/main" val="322677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4C4C2550-A8B3-66F4-59AD-72E7BE81C0E9}"/>
              </a:ext>
            </a:extLst>
          </p:cNvPr>
          <p:cNvSpPr/>
          <p:nvPr/>
        </p:nvSpPr>
        <p:spPr>
          <a:xfrm>
            <a:off x="728868" y="115871"/>
            <a:ext cx="10416209" cy="121257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sz="2400" dirty="0">
                <a:solidFill>
                  <a:schemeClr val="tx1"/>
                </a:solidFill>
                <a:effectLst/>
                <a:latin typeface="Times" pitchFamily="2" charset="0"/>
              </a:rPr>
              <a:t>Minimally invasive interval debulking surgery for advanced  ovarian cancer after neoadjuvant chemotherapy.    </a:t>
            </a:r>
          </a:p>
          <a:p>
            <a:r>
              <a:rPr lang="en" dirty="0">
                <a:solidFill>
                  <a:schemeClr val="tx1"/>
                </a:solidFill>
                <a:latin typeface="Arial" panose="020B0604020202020204" pitchFamily="34" charset="0"/>
                <a:cs typeface="Arial" panose="020B0604020202020204" pitchFamily="34" charset="0"/>
              </a:rPr>
              <a:t>Jorgensen K et al Gyn </a:t>
            </a:r>
            <a:r>
              <a:rPr lang="en" dirty="0" err="1">
                <a:solidFill>
                  <a:schemeClr val="tx1"/>
                </a:solidFill>
                <a:latin typeface="Arial" panose="020B0604020202020204" pitchFamily="34" charset="0"/>
                <a:cs typeface="Arial" panose="020B0604020202020204" pitchFamily="34" charset="0"/>
              </a:rPr>
              <a:t>Onc</a:t>
            </a:r>
            <a:r>
              <a:rPr lang="en" dirty="0">
                <a:solidFill>
                  <a:schemeClr val="tx1"/>
                </a:solidFill>
                <a:latin typeface="Arial" panose="020B0604020202020204" pitchFamily="34" charset="0"/>
                <a:cs typeface="Arial" panose="020B0604020202020204" pitchFamily="34" charset="0"/>
              </a:rPr>
              <a:t> 2023</a:t>
            </a:r>
            <a:endParaRPr lang="en" dirty="0">
              <a:solidFill>
                <a:schemeClr val="tx1"/>
              </a:solidFill>
              <a:effectLst/>
              <a:latin typeface="Arial" panose="020B06040202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EF790DCC-5EDB-08B1-ED67-0AECF6119C6B}"/>
              </a:ext>
            </a:extLst>
          </p:cNvPr>
          <p:cNvPicPr>
            <a:picLocks noChangeAspect="1"/>
          </p:cNvPicPr>
          <p:nvPr/>
        </p:nvPicPr>
        <p:blipFill>
          <a:blip r:embed="rId3"/>
          <a:stretch>
            <a:fillRect/>
          </a:stretch>
        </p:blipFill>
        <p:spPr>
          <a:xfrm>
            <a:off x="-24296" y="2159960"/>
            <a:ext cx="6120296" cy="3720862"/>
          </a:xfrm>
          <a:prstGeom prst="rect">
            <a:avLst/>
          </a:prstGeom>
        </p:spPr>
      </p:pic>
      <p:sp>
        <p:nvSpPr>
          <p:cNvPr id="4" name="TextBox 3">
            <a:extLst>
              <a:ext uri="{FF2B5EF4-FFF2-40B4-BE49-F238E27FC236}">
                <a16:creationId xmlns:a16="http://schemas.microsoft.com/office/drawing/2014/main" id="{70FDD668-B294-D05F-01AD-4749B5864CFE}"/>
              </a:ext>
            </a:extLst>
          </p:cNvPr>
          <p:cNvSpPr txBox="1"/>
          <p:nvPr/>
        </p:nvSpPr>
        <p:spPr>
          <a:xfrm>
            <a:off x="5159513" y="5067371"/>
            <a:ext cx="978453" cy="369332"/>
          </a:xfrm>
          <a:prstGeom prst="rect">
            <a:avLst/>
          </a:prstGeom>
          <a:solidFill>
            <a:srgbClr val="FF0000"/>
          </a:solidFill>
        </p:spPr>
        <p:txBody>
          <a:bodyPr wrap="square" rtlCol="0">
            <a:spAutoFit/>
          </a:bodyPr>
          <a:lstStyle/>
          <a:p>
            <a:r>
              <a:rPr lang="en-US" dirty="0">
                <a:solidFill>
                  <a:schemeClr val="bg1"/>
                </a:solidFill>
              </a:rPr>
              <a:t>N=864</a:t>
            </a:r>
            <a:endParaRPr lang="el-GR" dirty="0">
              <a:solidFill>
                <a:schemeClr val="bg1"/>
              </a:solidFill>
            </a:endParaRPr>
          </a:p>
        </p:txBody>
      </p:sp>
      <p:sp>
        <p:nvSpPr>
          <p:cNvPr id="5" name="TextBox 4">
            <a:extLst>
              <a:ext uri="{FF2B5EF4-FFF2-40B4-BE49-F238E27FC236}">
                <a16:creationId xmlns:a16="http://schemas.microsoft.com/office/drawing/2014/main" id="{5FD90341-1778-55E9-86CA-CE476607BD72}"/>
              </a:ext>
            </a:extLst>
          </p:cNvPr>
          <p:cNvSpPr txBox="1"/>
          <p:nvPr/>
        </p:nvSpPr>
        <p:spPr>
          <a:xfrm>
            <a:off x="3035852" y="5067371"/>
            <a:ext cx="978453" cy="369332"/>
          </a:xfrm>
          <a:prstGeom prst="rect">
            <a:avLst/>
          </a:prstGeom>
          <a:solidFill>
            <a:srgbClr val="FF0000"/>
          </a:solidFill>
        </p:spPr>
        <p:txBody>
          <a:bodyPr wrap="square" rtlCol="0">
            <a:spAutoFit/>
          </a:bodyPr>
          <a:lstStyle/>
          <a:p>
            <a:r>
              <a:rPr lang="en-US" dirty="0">
                <a:solidFill>
                  <a:schemeClr val="bg1"/>
                </a:solidFill>
              </a:rPr>
              <a:t>N=1157</a:t>
            </a:r>
            <a:endParaRPr lang="el-GR" dirty="0">
              <a:solidFill>
                <a:schemeClr val="bg1"/>
              </a:solidFill>
            </a:endParaRPr>
          </a:p>
        </p:txBody>
      </p:sp>
      <p:sp>
        <p:nvSpPr>
          <p:cNvPr id="6" name="TextBox 5">
            <a:extLst>
              <a:ext uri="{FF2B5EF4-FFF2-40B4-BE49-F238E27FC236}">
                <a16:creationId xmlns:a16="http://schemas.microsoft.com/office/drawing/2014/main" id="{3EFE8498-FA88-19E3-C217-AD0D1C3D5F87}"/>
              </a:ext>
            </a:extLst>
          </p:cNvPr>
          <p:cNvSpPr txBox="1"/>
          <p:nvPr/>
        </p:nvSpPr>
        <p:spPr>
          <a:xfrm>
            <a:off x="3680317" y="4051190"/>
            <a:ext cx="978453" cy="369332"/>
          </a:xfrm>
          <a:prstGeom prst="rect">
            <a:avLst/>
          </a:prstGeom>
          <a:solidFill>
            <a:srgbClr val="FF0000"/>
          </a:solidFill>
        </p:spPr>
        <p:txBody>
          <a:bodyPr wrap="square" rtlCol="0">
            <a:spAutoFit/>
          </a:bodyPr>
          <a:lstStyle/>
          <a:p>
            <a:r>
              <a:rPr lang="en-US" dirty="0">
                <a:solidFill>
                  <a:schemeClr val="bg1"/>
                </a:solidFill>
              </a:rPr>
              <a:t>N=2021</a:t>
            </a:r>
            <a:endParaRPr lang="el-GR" dirty="0">
              <a:solidFill>
                <a:schemeClr val="bg1"/>
              </a:solidFill>
            </a:endParaRPr>
          </a:p>
        </p:txBody>
      </p:sp>
      <p:sp>
        <p:nvSpPr>
          <p:cNvPr id="7" name="TextBox 6">
            <a:extLst>
              <a:ext uri="{FF2B5EF4-FFF2-40B4-BE49-F238E27FC236}">
                <a16:creationId xmlns:a16="http://schemas.microsoft.com/office/drawing/2014/main" id="{73C6AF2C-19E4-262E-C7A6-A4C32D4A248A}"/>
              </a:ext>
            </a:extLst>
          </p:cNvPr>
          <p:cNvSpPr txBox="1"/>
          <p:nvPr/>
        </p:nvSpPr>
        <p:spPr>
          <a:xfrm>
            <a:off x="897675" y="3866524"/>
            <a:ext cx="978453" cy="369332"/>
          </a:xfrm>
          <a:prstGeom prst="rect">
            <a:avLst/>
          </a:prstGeom>
          <a:solidFill>
            <a:srgbClr val="FF0000"/>
          </a:solidFill>
        </p:spPr>
        <p:txBody>
          <a:bodyPr wrap="square" rtlCol="0">
            <a:spAutoFit/>
          </a:bodyPr>
          <a:lstStyle/>
          <a:p>
            <a:r>
              <a:rPr lang="en-US" dirty="0">
                <a:solidFill>
                  <a:schemeClr val="bg1"/>
                </a:solidFill>
              </a:rPr>
              <a:t>N=5876</a:t>
            </a:r>
            <a:endParaRPr lang="el-GR" dirty="0">
              <a:solidFill>
                <a:schemeClr val="bg1"/>
              </a:solidFill>
            </a:endParaRPr>
          </a:p>
        </p:txBody>
      </p:sp>
      <p:sp>
        <p:nvSpPr>
          <p:cNvPr id="8" name="TextBox 7">
            <a:extLst>
              <a:ext uri="{FF2B5EF4-FFF2-40B4-BE49-F238E27FC236}">
                <a16:creationId xmlns:a16="http://schemas.microsoft.com/office/drawing/2014/main" id="{C7862EF3-3E5D-9E3B-5E10-D8664E8DDF4B}"/>
              </a:ext>
            </a:extLst>
          </p:cNvPr>
          <p:cNvSpPr txBox="1"/>
          <p:nvPr/>
        </p:nvSpPr>
        <p:spPr>
          <a:xfrm>
            <a:off x="728868" y="2492900"/>
            <a:ext cx="1080053" cy="369332"/>
          </a:xfrm>
          <a:prstGeom prst="rect">
            <a:avLst/>
          </a:prstGeom>
          <a:solidFill>
            <a:srgbClr val="FF0000"/>
          </a:solidFill>
        </p:spPr>
        <p:txBody>
          <a:bodyPr wrap="square" rtlCol="0">
            <a:spAutoFit/>
          </a:bodyPr>
          <a:lstStyle/>
          <a:p>
            <a:r>
              <a:rPr lang="en-US" dirty="0">
                <a:solidFill>
                  <a:schemeClr val="bg1"/>
                </a:solidFill>
              </a:rPr>
              <a:t>N=7898</a:t>
            </a:r>
            <a:endParaRPr lang="el-GR" dirty="0">
              <a:solidFill>
                <a:schemeClr val="bg1"/>
              </a:solidFill>
            </a:endParaRPr>
          </a:p>
        </p:txBody>
      </p:sp>
      <p:sp>
        <p:nvSpPr>
          <p:cNvPr id="10" name="TextBox 9">
            <a:extLst>
              <a:ext uri="{FF2B5EF4-FFF2-40B4-BE49-F238E27FC236}">
                <a16:creationId xmlns:a16="http://schemas.microsoft.com/office/drawing/2014/main" id="{B5812BE6-2B1F-D633-AA80-CA395CA021AF}"/>
              </a:ext>
            </a:extLst>
          </p:cNvPr>
          <p:cNvSpPr txBox="1"/>
          <p:nvPr/>
        </p:nvSpPr>
        <p:spPr>
          <a:xfrm>
            <a:off x="3286538" y="1605963"/>
            <a:ext cx="3350592" cy="369332"/>
          </a:xfrm>
          <a:prstGeom prst="rect">
            <a:avLst/>
          </a:prstGeom>
          <a:solidFill>
            <a:schemeClr val="bg1"/>
          </a:solidFill>
        </p:spPr>
        <p:txBody>
          <a:bodyPr wrap="square" rtlCol="0">
            <a:spAutoFit/>
          </a:bodyPr>
          <a:lstStyle/>
          <a:p>
            <a:endParaRPr lang="el-GR" dirty="0"/>
          </a:p>
        </p:txBody>
      </p:sp>
      <p:graphicFrame>
        <p:nvGraphicFramePr>
          <p:cNvPr id="12" name="Πίνακας 11">
            <a:extLst>
              <a:ext uri="{FF2B5EF4-FFF2-40B4-BE49-F238E27FC236}">
                <a16:creationId xmlns:a16="http://schemas.microsoft.com/office/drawing/2014/main" id="{590C9F00-B2E2-6293-F49A-0C75D1C9C5B0}"/>
              </a:ext>
            </a:extLst>
          </p:cNvPr>
          <p:cNvGraphicFramePr>
            <a:graphicFrameLocks noGrp="1"/>
          </p:cNvGraphicFramePr>
          <p:nvPr>
            <p:extLst>
              <p:ext uri="{D42A27DB-BD31-4B8C-83A1-F6EECF244321}">
                <p14:modId xmlns:p14="http://schemas.microsoft.com/office/powerpoint/2010/main" val="1098206963"/>
              </p:ext>
            </p:extLst>
          </p:nvPr>
        </p:nvGraphicFramePr>
        <p:xfrm>
          <a:off x="5580741" y="1435900"/>
          <a:ext cx="6319328" cy="3429000"/>
        </p:xfrm>
        <a:graphic>
          <a:graphicData uri="http://schemas.openxmlformats.org/drawingml/2006/table">
            <a:tbl>
              <a:tblPr firstRow="1" bandRow="1">
                <a:tableStyleId>{00A15C55-8517-42AA-B614-E9B94910E393}</a:tableStyleId>
              </a:tblPr>
              <a:tblGrid>
                <a:gridCol w="2628823">
                  <a:extLst>
                    <a:ext uri="{9D8B030D-6E8A-4147-A177-3AD203B41FA5}">
                      <a16:colId xmlns:a16="http://schemas.microsoft.com/office/drawing/2014/main" val="2803802650"/>
                    </a:ext>
                  </a:extLst>
                </a:gridCol>
                <a:gridCol w="1502228">
                  <a:extLst>
                    <a:ext uri="{9D8B030D-6E8A-4147-A177-3AD203B41FA5}">
                      <a16:colId xmlns:a16="http://schemas.microsoft.com/office/drawing/2014/main" val="2783087652"/>
                    </a:ext>
                  </a:extLst>
                </a:gridCol>
                <a:gridCol w="1335154">
                  <a:extLst>
                    <a:ext uri="{9D8B030D-6E8A-4147-A177-3AD203B41FA5}">
                      <a16:colId xmlns:a16="http://schemas.microsoft.com/office/drawing/2014/main" val="2753465500"/>
                    </a:ext>
                  </a:extLst>
                </a:gridCol>
                <a:gridCol w="853123">
                  <a:extLst>
                    <a:ext uri="{9D8B030D-6E8A-4147-A177-3AD203B41FA5}">
                      <a16:colId xmlns:a16="http://schemas.microsoft.com/office/drawing/2014/main" val="707195806"/>
                    </a:ext>
                  </a:extLst>
                </a:gridCol>
              </a:tblGrid>
              <a:tr h="370840">
                <a:tc>
                  <a:txBody>
                    <a:bodyPr/>
                    <a:lstStyle/>
                    <a:p>
                      <a:r>
                        <a:rPr lang="en-US" sz="1600" b="1" dirty="0"/>
                        <a:t>Variable</a:t>
                      </a:r>
                      <a:endParaRPr lang="el-GR" sz="1600" b="1" dirty="0"/>
                    </a:p>
                  </a:txBody>
                  <a:tcPr/>
                </a:tc>
                <a:tc>
                  <a:txBody>
                    <a:bodyPr/>
                    <a:lstStyle/>
                    <a:p>
                      <a:pPr algn="ctr"/>
                      <a:r>
                        <a:rPr lang="en-US" sz="1600" b="1" dirty="0"/>
                        <a:t>MIS </a:t>
                      </a:r>
                    </a:p>
                    <a:p>
                      <a:pPr algn="ctr"/>
                      <a:r>
                        <a:rPr lang="en-US" sz="1600" b="1" dirty="0"/>
                        <a:t>N=2021</a:t>
                      </a:r>
                      <a:endParaRPr lang="el-GR" sz="1600" b="1" dirty="0"/>
                    </a:p>
                  </a:txBody>
                  <a:tcPr/>
                </a:tc>
                <a:tc>
                  <a:txBody>
                    <a:bodyPr/>
                    <a:lstStyle/>
                    <a:p>
                      <a:pPr algn="ctr"/>
                      <a:r>
                        <a:rPr lang="en-US" sz="1600" b="1" dirty="0"/>
                        <a:t>Laparotomy</a:t>
                      </a:r>
                    </a:p>
                    <a:p>
                      <a:pPr algn="ctr"/>
                      <a:r>
                        <a:rPr lang="en-US" sz="1600" b="1" dirty="0"/>
                        <a:t> N=2021</a:t>
                      </a:r>
                      <a:endParaRPr lang="el-GR" sz="1600" b="1" dirty="0"/>
                    </a:p>
                  </a:txBody>
                  <a:tcPr/>
                </a:tc>
                <a:tc>
                  <a:txBody>
                    <a:bodyPr/>
                    <a:lstStyle/>
                    <a:p>
                      <a:pPr algn="ctr"/>
                      <a:r>
                        <a:rPr lang="en-US" sz="1600" b="1" dirty="0"/>
                        <a:t>p-value</a:t>
                      </a:r>
                      <a:endParaRPr lang="el-GR" sz="1600" b="1" dirty="0"/>
                    </a:p>
                  </a:txBody>
                  <a:tcPr/>
                </a:tc>
                <a:extLst>
                  <a:ext uri="{0D108BD9-81ED-4DB2-BD59-A6C34878D82A}">
                    <a16:rowId xmlns:a16="http://schemas.microsoft.com/office/drawing/2014/main" val="3990336736"/>
                  </a:ext>
                </a:extLst>
              </a:tr>
              <a:tr h="370840">
                <a:tc>
                  <a:txBody>
                    <a:bodyPr/>
                    <a:lstStyle/>
                    <a:p>
                      <a:r>
                        <a:rPr lang="en-US" sz="1600" b="1" dirty="0"/>
                        <a:t>Additional </a:t>
                      </a:r>
                      <a:r>
                        <a:rPr lang="en-US" sz="1600" b="1" dirty="0" err="1"/>
                        <a:t>cytore</a:t>
                      </a:r>
                      <a:r>
                        <a:rPr lang="en-US" sz="1600" b="1" dirty="0"/>
                        <a:t>-</a:t>
                      </a:r>
                    </a:p>
                    <a:p>
                      <a:r>
                        <a:rPr lang="en-US" sz="1600" b="1" dirty="0" err="1"/>
                        <a:t>ductive</a:t>
                      </a:r>
                      <a:r>
                        <a:rPr lang="en-US" sz="1600" b="1" dirty="0"/>
                        <a:t> procedures</a:t>
                      </a:r>
                      <a:endParaRPr lang="el-GR" sz="1600" b="1" dirty="0"/>
                    </a:p>
                  </a:txBody>
                  <a:tcPr/>
                </a:tc>
                <a:tc>
                  <a:txBody>
                    <a:bodyPr/>
                    <a:lstStyle/>
                    <a:p>
                      <a:pPr algn="ctr"/>
                      <a:r>
                        <a:rPr lang="en-US" sz="1600" b="1" dirty="0"/>
                        <a:t>1190(59.3)</a:t>
                      </a:r>
                      <a:endParaRPr lang="el-GR" sz="1600" b="1" dirty="0"/>
                    </a:p>
                  </a:txBody>
                  <a:tcPr/>
                </a:tc>
                <a:tc>
                  <a:txBody>
                    <a:bodyPr/>
                    <a:lstStyle/>
                    <a:p>
                      <a:pPr algn="ctr"/>
                      <a:r>
                        <a:rPr lang="en-US" sz="1600" b="1" dirty="0"/>
                        <a:t>1428 (70.8)</a:t>
                      </a:r>
                      <a:endParaRPr lang="el-GR" sz="1600" b="1" dirty="0"/>
                    </a:p>
                  </a:txBody>
                  <a:tcPr/>
                </a:tc>
                <a:tc>
                  <a:txBody>
                    <a:bodyPr/>
                    <a:lstStyle/>
                    <a:p>
                      <a:r>
                        <a:rPr lang="en-US" sz="1600" b="1" dirty="0"/>
                        <a:t>&lt;0.01</a:t>
                      </a:r>
                      <a:endParaRPr lang="el-GR" sz="1600" b="1" dirty="0"/>
                    </a:p>
                  </a:txBody>
                  <a:tcPr/>
                </a:tc>
                <a:extLst>
                  <a:ext uri="{0D108BD9-81ED-4DB2-BD59-A6C34878D82A}">
                    <a16:rowId xmlns:a16="http://schemas.microsoft.com/office/drawing/2014/main" val="901111300"/>
                  </a:ext>
                </a:extLst>
              </a:tr>
              <a:tr h="370840">
                <a:tc>
                  <a:txBody>
                    <a:bodyPr/>
                    <a:lstStyle/>
                    <a:p>
                      <a:r>
                        <a:rPr lang="en-US" sz="1600" b="1" dirty="0"/>
                        <a:t>No residual tumor, n (%)</a:t>
                      </a:r>
                      <a:endParaRPr lang="el-GR" sz="1600" b="1" dirty="0"/>
                    </a:p>
                  </a:txBody>
                  <a:tcPr/>
                </a:tc>
                <a:tc>
                  <a:txBody>
                    <a:bodyPr/>
                    <a:lstStyle/>
                    <a:p>
                      <a:pPr algn="ctr"/>
                      <a:r>
                        <a:rPr lang="en-US" sz="1600" b="1" dirty="0"/>
                        <a:t>873 (43.2)</a:t>
                      </a:r>
                      <a:endParaRPr lang="el-GR" sz="1600" b="1" dirty="0"/>
                    </a:p>
                  </a:txBody>
                  <a:tcPr/>
                </a:tc>
                <a:tc>
                  <a:txBody>
                    <a:bodyPr/>
                    <a:lstStyle/>
                    <a:p>
                      <a:pPr algn="ctr"/>
                      <a:r>
                        <a:rPr lang="en-US" sz="1600" b="1" dirty="0"/>
                        <a:t>780 (38.6)</a:t>
                      </a:r>
                      <a:endParaRPr lang="el-GR" sz="1600" b="1" dirty="0"/>
                    </a:p>
                  </a:txBody>
                  <a:tcPr/>
                </a:tc>
                <a:tc>
                  <a:txBody>
                    <a:bodyPr/>
                    <a:lstStyle/>
                    <a:p>
                      <a:r>
                        <a:rPr lang="en-US" sz="1600" b="1" dirty="0"/>
                        <a:t>0.01</a:t>
                      </a:r>
                      <a:endParaRPr lang="el-GR" sz="1600" b="1" dirty="0"/>
                    </a:p>
                  </a:txBody>
                  <a:tcPr/>
                </a:tc>
                <a:extLst>
                  <a:ext uri="{0D108BD9-81ED-4DB2-BD59-A6C34878D82A}">
                    <a16:rowId xmlns:a16="http://schemas.microsoft.com/office/drawing/2014/main" val="914559575"/>
                  </a:ext>
                </a:extLst>
              </a:tr>
              <a:tr h="370840">
                <a:tc>
                  <a:txBody>
                    <a:bodyPr/>
                    <a:lstStyle/>
                    <a:p>
                      <a:r>
                        <a:rPr lang="en-US" sz="1600" b="1" dirty="0"/>
                        <a:t>Residual </a:t>
                      </a:r>
                      <a:endParaRPr lang="el-GR" sz="1600" b="1" dirty="0"/>
                    </a:p>
                  </a:txBody>
                  <a:tcPr/>
                </a:tc>
                <a:tc>
                  <a:txBody>
                    <a:bodyPr/>
                    <a:lstStyle/>
                    <a:p>
                      <a:pPr algn="ctr"/>
                      <a:r>
                        <a:rPr lang="en-US" sz="1600" b="1" dirty="0"/>
                        <a:t>483 (23.9)</a:t>
                      </a:r>
                      <a:endParaRPr lang="el-GR" sz="1600" b="1" dirty="0"/>
                    </a:p>
                  </a:txBody>
                  <a:tcPr/>
                </a:tc>
                <a:tc>
                  <a:txBody>
                    <a:bodyPr/>
                    <a:lstStyle/>
                    <a:p>
                      <a:pPr algn="ctr"/>
                      <a:r>
                        <a:rPr lang="en-US" sz="1600" b="1" dirty="0"/>
                        <a:t>539 (26.7)</a:t>
                      </a:r>
                      <a:endParaRPr lang="el-GR" sz="1600" b="1" dirty="0"/>
                    </a:p>
                  </a:txBody>
                  <a:tcPr/>
                </a:tc>
                <a:tc>
                  <a:txBody>
                    <a:bodyPr/>
                    <a:lstStyle/>
                    <a:p>
                      <a:endParaRPr lang="el-GR" sz="1600" b="1"/>
                    </a:p>
                  </a:txBody>
                  <a:tcPr/>
                </a:tc>
                <a:extLst>
                  <a:ext uri="{0D108BD9-81ED-4DB2-BD59-A6C34878D82A}">
                    <a16:rowId xmlns:a16="http://schemas.microsoft.com/office/drawing/2014/main" val="698009484"/>
                  </a:ext>
                </a:extLst>
              </a:tr>
              <a:tr h="370840">
                <a:tc>
                  <a:txBody>
                    <a:bodyPr/>
                    <a:lstStyle/>
                    <a:p>
                      <a:r>
                        <a:rPr lang="en-US" sz="1600" b="1" dirty="0"/>
                        <a:t>Unknown</a:t>
                      </a:r>
                    </a:p>
                  </a:txBody>
                  <a:tcPr/>
                </a:tc>
                <a:tc>
                  <a:txBody>
                    <a:bodyPr/>
                    <a:lstStyle/>
                    <a:p>
                      <a:pPr algn="ctr"/>
                      <a:r>
                        <a:rPr lang="en-US" sz="1600" b="1" dirty="0"/>
                        <a:t>655 (32.9)</a:t>
                      </a:r>
                      <a:endParaRPr lang="el-GR" sz="1600" b="1" dirty="0"/>
                    </a:p>
                  </a:txBody>
                  <a:tcPr/>
                </a:tc>
                <a:tc>
                  <a:txBody>
                    <a:bodyPr/>
                    <a:lstStyle/>
                    <a:p>
                      <a:pPr algn="ctr"/>
                      <a:r>
                        <a:rPr lang="en-US" sz="1600" b="1" dirty="0"/>
                        <a:t> 702 (34.7)</a:t>
                      </a:r>
                      <a:endParaRPr lang="el-GR" sz="1600" b="1" dirty="0"/>
                    </a:p>
                  </a:txBody>
                  <a:tcPr/>
                </a:tc>
                <a:tc>
                  <a:txBody>
                    <a:bodyPr/>
                    <a:lstStyle/>
                    <a:p>
                      <a:endParaRPr lang="el-GR" sz="1600" b="1" dirty="0"/>
                    </a:p>
                  </a:txBody>
                  <a:tcPr/>
                </a:tc>
                <a:extLst>
                  <a:ext uri="{0D108BD9-81ED-4DB2-BD59-A6C34878D82A}">
                    <a16:rowId xmlns:a16="http://schemas.microsoft.com/office/drawing/2014/main" val="1456502274"/>
                  </a:ext>
                </a:extLst>
              </a:tr>
              <a:tr h="370840">
                <a:tc>
                  <a:txBody>
                    <a:bodyPr/>
                    <a:lstStyle/>
                    <a:p>
                      <a:r>
                        <a:rPr lang="en-US" sz="1600" b="1" dirty="0"/>
                        <a:t>Overall survival months</a:t>
                      </a:r>
                    </a:p>
                    <a:p>
                      <a:r>
                        <a:rPr lang="en-US" sz="1600" b="1" dirty="0"/>
                        <a:t>(95% CI)</a:t>
                      </a:r>
                    </a:p>
                  </a:txBody>
                  <a:tcPr/>
                </a:tc>
                <a:tc>
                  <a:txBody>
                    <a:bodyPr/>
                    <a:lstStyle/>
                    <a:p>
                      <a:pPr algn="ctr"/>
                      <a:r>
                        <a:rPr lang="en-US" sz="1600" b="1" dirty="0"/>
                        <a:t>46.7</a:t>
                      </a:r>
                    </a:p>
                    <a:p>
                      <a:pPr algn="ctr"/>
                      <a:r>
                        <a:rPr lang="en-US" sz="1600" b="1" dirty="0"/>
                        <a:t> (44.7-48.6)</a:t>
                      </a:r>
                      <a:endParaRPr lang="el-GR" sz="1600" b="1" dirty="0"/>
                    </a:p>
                  </a:txBody>
                  <a:tcPr/>
                </a:tc>
                <a:tc>
                  <a:txBody>
                    <a:bodyPr/>
                    <a:lstStyle/>
                    <a:p>
                      <a:pPr algn="ctr"/>
                      <a:r>
                        <a:rPr lang="en-US" sz="1600" b="1" dirty="0"/>
                        <a:t>41.0</a:t>
                      </a:r>
                    </a:p>
                    <a:p>
                      <a:pPr algn="ctr"/>
                      <a:r>
                        <a:rPr lang="en-US" sz="1600" b="1" dirty="0"/>
                        <a:t> (35.5-41.2)</a:t>
                      </a:r>
                      <a:endParaRPr lang="el-GR" sz="1600" b="1" dirty="0"/>
                    </a:p>
                  </a:txBody>
                  <a:tcPr/>
                </a:tc>
                <a:tc>
                  <a:txBody>
                    <a:bodyPr/>
                    <a:lstStyle/>
                    <a:p>
                      <a:r>
                        <a:rPr lang="en-US" sz="1600" b="1" dirty="0"/>
                        <a:t>&lt;0.01</a:t>
                      </a:r>
                      <a:endParaRPr lang="el-GR" sz="1600" b="1" dirty="0"/>
                    </a:p>
                  </a:txBody>
                  <a:tcPr/>
                </a:tc>
                <a:extLst>
                  <a:ext uri="{0D108BD9-81ED-4DB2-BD59-A6C34878D82A}">
                    <a16:rowId xmlns:a16="http://schemas.microsoft.com/office/drawing/2014/main" val="1087688660"/>
                  </a:ext>
                </a:extLst>
              </a:tr>
              <a:tr h="370840">
                <a:tc>
                  <a:txBody>
                    <a:bodyPr/>
                    <a:lstStyle/>
                    <a:p>
                      <a:r>
                        <a:rPr lang="en-US" sz="1600" b="1" dirty="0"/>
                        <a:t>5year survival </a:t>
                      </a:r>
                      <a:r>
                        <a:rPr lang="en-US" sz="1600" b="1" dirty="0" err="1"/>
                        <a:t>propability</a:t>
                      </a:r>
                      <a:r>
                        <a:rPr lang="en-US" sz="1600" b="1" dirty="0"/>
                        <a:t> %</a:t>
                      </a:r>
                    </a:p>
                    <a:p>
                      <a:r>
                        <a:rPr lang="en-US" sz="1600" b="1" dirty="0"/>
                        <a:t>(95% CI)                                       </a:t>
                      </a:r>
                    </a:p>
                  </a:txBody>
                  <a:tcPr/>
                </a:tc>
                <a:tc>
                  <a:txBody>
                    <a:bodyPr/>
                    <a:lstStyle/>
                    <a:p>
                      <a:pPr algn="ctr"/>
                      <a:r>
                        <a:rPr lang="en-US" sz="1600" b="1" dirty="0"/>
                        <a:t>38.3%</a:t>
                      </a:r>
                    </a:p>
                    <a:p>
                      <a:pPr algn="ctr"/>
                      <a:r>
                        <a:rPr lang="en-US" sz="1600" b="1" dirty="0"/>
                        <a:t>(35.5-41.2%)</a:t>
                      </a:r>
                      <a:endParaRPr lang="el-GR" sz="1600" b="1" dirty="0"/>
                    </a:p>
                  </a:txBody>
                  <a:tcPr/>
                </a:tc>
                <a:tc>
                  <a:txBody>
                    <a:bodyPr/>
                    <a:lstStyle/>
                    <a:p>
                      <a:pPr algn="ctr"/>
                      <a:r>
                        <a:rPr lang="en-US" sz="1600" b="1" dirty="0"/>
                        <a:t> 34.8%</a:t>
                      </a:r>
                    </a:p>
                    <a:p>
                      <a:pPr algn="ctr"/>
                      <a:r>
                        <a:rPr lang="en-US" sz="1600" b="1" dirty="0"/>
                        <a:t>(32.1-37.5%)</a:t>
                      </a:r>
                      <a:endParaRPr lang="el-GR" sz="1600" b="1" dirty="0"/>
                    </a:p>
                  </a:txBody>
                  <a:tcPr/>
                </a:tc>
                <a:tc>
                  <a:txBody>
                    <a:bodyPr/>
                    <a:lstStyle/>
                    <a:p>
                      <a:endParaRPr lang="el-GR" sz="1600" b="1" dirty="0"/>
                    </a:p>
                  </a:txBody>
                  <a:tcPr/>
                </a:tc>
                <a:extLst>
                  <a:ext uri="{0D108BD9-81ED-4DB2-BD59-A6C34878D82A}">
                    <a16:rowId xmlns:a16="http://schemas.microsoft.com/office/drawing/2014/main" val="2089781799"/>
                  </a:ext>
                </a:extLst>
              </a:tr>
            </a:tbl>
          </a:graphicData>
        </a:graphic>
      </p:graphicFrame>
      <p:sp>
        <p:nvSpPr>
          <p:cNvPr id="14" name="TextBox 13">
            <a:extLst>
              <a:ext uri="{FF2B5EF4-FFF2-40B4-BE49-F238E27FC236}">
                <a16:creationId xmlns:a16="http://schemas.microsoft.com/office/drawing/2014/main" id="{EF46DA6D-E030-5DCA-D62E-DCA9D4AFC2CE}"/>
              </a:ext>
            </a:extLst>
          </p:cNvPr>
          <p:cNvSpPr txBox="1"/>
          <p:nvPr/>
        </p:nvSpPr>
        <p:spPr>
          <a:xfrm>
            <a:off x="2733187" y="1790629"/>
            <a:ext cx="2847554" cy="702271"/>
          </a:xfrm>
          <a:prstGeom prst="rect">
            <a:avLst/>
          </a:prstGeom>
          <a:solidFill>
            <a:schemeClr val="bg1"/>
          </a:solidFill>
        </p:spPr>
        <p:txBody>
          <a:bodyPr wrap="square" rtlCol="0">
            <a:spAutoFit/>
          </a:bodyPr>
          <a:lstStyle/>
          <a:p>
            <a:endParaRPr lang="el-GR" dirty="0"/>
          </a:p>
        </p:txBody>
      </p:sp>
      <p:sp>
        <p:nvSpPr>
          <p:cNvPr id="15" name="TextBox 14">
            <a:extLst>
              <a:ext uri="{FF2B5EF4-FFF2-40B4-BE49-F238E27FC236}">
                <a16:creationId xmlns:a16="http://schemas.microsoft.com/office/drawing/2014/main" id="{738B0808-7227-8929-0D5A-34C040799471}"/>
              </a:ext>
            </a:extLst>
          </p:cNvPr>
          <p:cNvSpPr txBox="1"/>
          <p:nvPr/>
        </p:nvSpPr>
        <p:spPr>
          <a:xfrm>
            <a:off x="1808921" y="6204857"/>
            <a:ext cx="2044622" cy="369332"/>
          </a:xfrm>
          <a:prstGeom prst="rect">
            <a:avLst/>
          </a:prstGeom>
          <a:solidFill>
            <a:srgbClr val="FF0000"/>
          </a:solidFill>
        </p:spPr>
        <p:txBody>
          <a:bodyPr wrap="square" rtlCol="0">
            <a:spAutoFit/>
          </a:bodyPr>
          <a:lstStyle/>
          <a:p>
            <a:r>
              <a:rPr lang="en-US" dirty="0">
                <a:solidFill>
                  <a:schemeClr val="bg1"/>
                </a:solidFill>
              </a:rPr>
              <a:t>NCD 2013-2018</a:t>
            </a:r>
            <a:endParaRPr lang="el-GR" dirty="0">
              <a:solidFill>
                <a:schemeClr val="bg1"/>
              </a:solidFill>
            </a:endParaRPr>
          </a:p>
        </p:txBody>
      </p:sp>
    </p:spTree>
    <p:extLst>
      <p:ext uri="{BB962C8B-B14F-4D97-AF65-F5344CB8AC3E}">
        <p14:creationId xmlns:p14="http://schemas.microsoft.com/office/powerpoint/2010/main" val="2307141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051BE-A3D9-0D8C-162A-A4B9BCB4A4CD}"/>
            </a:ext>
          </a:extLst>
        </p:cNvPr>
        <p:cNvGrpSpPr/>
        <p:nvPr/>
      </p:nvGrpSpPr>
      <p:grpSpPr>
        <a:xfrm>
          <a:off x="0" y="0"/>
          <a:ext cx="0" cy="0"/>
          <a:chOff x="0" y="0"/>
          <a:chExt cx="0" cy="0"/>
        </a:xfrm>
      </p:grpSpPr>
      <p:sp>
        <p:nvSpPr>
          <p:cNvPr id="2" name="Ορθογώνιο 1">
            <a:extLst>
              <a:ext uri="{FF2B5EF4-FFF2-40B4-BE49-F238E27FC236}">
                <a16:creationId xmlns:a16="http://schemas.microsoft.com/office/drawing/2014/main" id="{EEED59AB-7BDD-0DA4-55F8-F2B473EFD943}"/>
              </a:ext>
            </a:extLst>
          </p:cNvPr>
          <p:cNvSpPr/>
          <p:nvPr/>
        </p:nvSpPr>
        <p:spPr>
          <a:xfrm>
            <a:off x="1086677" y="415237"/>
            <a:ext cx="10416209" cy="121257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sz="2400" dirty="0">
                <a:solidFill>
                  <a:schemeClr val="tx1"/>
                </a:solidFill>
                <a:effectLst/>
                <a:latin typeface="Times" pitchFamily="2" charset="0"/>
              </a:rPr>
              <a:t>Minimally invasive interval debulking surgery for advanced  ovarian cancer after neoadjuvant chemotherapy.    </a:t>
            </a:r>
          </a:p>
          <a:p>
            <a:r>
              <a:rPr lang="en" dirty="0">
                <a:solidFill>
                  <a:schemeClr val="tx1"/>
                </a:solidFill>
                <a:latin typeface="Arial" panose="020B0604020202020204" pitchFamily="34" charset="0"/>
                <a:cs typeface="Arial" panose="020B0604020202020204" pitchFamily="34" charset="0"/>
              </a:rPr>
              <a:t>Jorgensen K et al Gyn </a:t>
            </a:r>
            <a:r>
              <a:rPr lang="en" dirty="0" err="1">
                <a:solidFill>
                  <a:schemeClr val="tx1"/>
                </a:solidFill>
                <a:latin typeface="Arial" panose="020B0604020202020204" pitchFamily="34" charset="0"/>
                <a:cs typeface="Arial" panose="020B0604020202020204" pitchFamily="34" charset="0"/>
              </a:rPr>
              <a:t>Onc</a:t>
            </a:r>
            <a:r>
              <a:rPr lang="en" dirty="0">
                <a:solidFill>
                  <a:schemeClr val="tx1"/>
                </a:solidFill>
                <a:latin typeface="Arial" panose="020B0604020202020204" pitchFamily="34" charset="0"/>
                <a:cs typeface="Arial" panose="020B0604020202020204" pitchFamily="34" charset="0"/>
              </a:rPr>
              <a:t> 2023</a:t>
            </a:r>
            <a:endParaRPr lang="en" dirty="0">
              <a:solidFill>
                <a:schemeClr val="tx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FBDD3D0-CB5F-5F36-C7D1-B4967ADFE037}"/>
              </a:ext>
            </a:extLst>
          </p:cNvPr>
          <p:cNvSpPr txBox="1"/>
          <p:nvPr/>
        </p:nvSpPr>
        <p:spPr>
          <a:xfrm>
            <a:off x="3286538" y="1605963"/>
            <a:ext cx="3350592" cy="369332"/>
          </a:xfrm>
          <a:prstGeom prst="rect">
            <a:avLst/>
          </a:prstGeom>
          <a:solidFill>
            <a:schemeClr val="bg1"/>
          </a:solidFill>
        </p:spPr>
        <p:txBody>
          <a:bodyPr wrap="square" rtlCol="0">
            <a:spAutoFit/>
          </a:bodyPr>
          <a:lstStyle/>
          <a:p>
            <a:endParaRPr lang="el-GR" dirty="0"/>
          </a:p>
        </p:txBody>
      </p:sp>
      <p:sp>
        <p:nvSpPr>
          <p:cNvPr id="14" name="TextBox 13">
            <a:extLst>
              <a:ext uri="{FF2B5EF4-FFF2-40B4-BE49-F238E27FC236}">
                <a16:creationId xmlns:a16="http://schemas.microsoft.com/office/drawing/2014/main" id="{71989C51-D1FE-A47B-347C-751C6929B42F}"/>
              </a:ext>
            </a:extLst>
          </p:cNvPr>
          <p:cNvSpPr txBox="1"/>
          <p:nvPr/>
        </p:nvSpPr>
        <p:spPr>
          <a:xfrm>
            <a:off x="2733187" y="1790629"/>
            <a:ext cx="2847554" cy="702271"/>
          </a:xfrm>
          <a:prstGeom prst="rect">
            <a:avLst/>
          </a:prstGeom>
          <a:solidFill>
            <a:schemeClr val="bg1"/>
          </a:solidFill>
        </p:spPr>
        <p:txBody>
          <a:bodyPr wrap="square" rtlCol="0">
            <a:spAutoFit/>
          </a:bodyPr>
          <a:lstStyle/>
          <a:p>
            <a:endParaRPr lang="el-GR" dirty="0"/>
          </a:p>
        </p:txBody>
      </p:sp>
      <p:sp>
        <p:nvSpPr>
          <p:cNvPr id="16" name="TextBox 15">
            <a:extLst>
              <a:ext uri="{FF2B5EF4-FFF2-40B4-BE49-F238E27FC236}">
                <a16:creationId xmlns:a16="http://schemas.microsoft.com/office/drawing/2014/main" id="{DDA7EB52-EE3A-5F78-7AAC-6E7A9C1A1B13}"/>
              </a:ext>
            </a:extLst>
          </p:cNvPr>
          <p:cNvSpPr txBox="1"/>
          <p:nvPr/>
        </p:nvSpPr>
        <p:spPr>
          <a:xfrm>
            <a:off x="874644" y="2955084"/>
            <a:ext cx="10270433" cy="1815882"/>
          </a:xfrm>
          <a:prstGeom prst="rect">
            <a:avLst/>
          </a:prstGeom>
          <a:noFill/>
        </p:spPr>
        <p:txBody>
          <a:bodyPr wrap="square" rtlCol="0">
            <a:spAutoFit/>
          </a:bodyPr>
          <a:lstStyle/>
          <a:p>
            <a:pPr algn="just"/>
            <a:r>
              <a:rPr lang="en" i="1" dirty="0">
                <a:effectLst/>
                <a:latin typeface="Times" pitchFamily="2" charset="0"/>
              </a:rPr>
              <a:t>…</a:t>
            </a:r>
            <a:r>
              <a:rPr lang="en" sz="2800" i="1" dirty="0">
                <a:effectLst/>
                <a:latin typeface="Times" pitchFamily="2" charset="0"/>
              </a:rPr>
              <a:t>we tested the robustness of the overall survival HR to potential unmeasured confounders, and </a:t>
            </a:r>
            <a:r>
              <a:rPr lang="en" sz="2800" i="1" dirty="0">
                <a:latin typeface="Times" pitchFamily="2" charset="0"/>
              </a:rPr>
              <a:t>we found </a:t>
            </a:r>
            <a:r>
              <a:rPr lang="en" sz="2800" i="1" dirty="0">
                <a:effectLst/>
                <a:latin typeface="Times" pitchFamily="2" charset="0"/>
              </a:rPr>
              <a:t>that moderate unmeasured confounding would be required to reverse the overall survival </a:t>
            </a:r>
            <a:r>
              <a:rPr lang="en" sz="2800" i="1" dirty="0">
                <a:effectLst/>
                <a:latin typeface="Helvetica" pitchFamily="2" charset="0"/>
              </a:rPr>
              <a:t>fi</a:t>
            </a:r>
            <a:r>
              <a:rPr lang="en" sz="2800" i="1" dirty="0">
                <a:effectLst/>
                <a:latin typeface="Times" pitchFamily="2" charset="0"/>
              </a:rPr>
              <a:t>nding in this study</a:t>
            </a:r>
            <a:r>
              <a:rPr lang="en" i="1" dirty="0">
                <a:effectLst/>
                <a:latin typeface="Times" pitchFamily="2" charset="0"/>
              </a:rPr>
              <a:t>.</a:t>
            </a:r>
          </a:p>
        </p:txBody>
      </p:sp>
    </p:spTree>
    <p:extLst>
      <p:ext uri="{BB962C8B-B14F-4D97-AF65-F5344CB8AC3E}">
        <p14:creationId xmlns:p14="http://schemas.microsoft.com/office/powerpoint/2010/main" val="1178237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4F460008-CC1A-F2B6-CCD0-032EDB2C3FC5}"/>
              </a:ext>
            </a:extLst>
          </p:cNvPr>
          <p:cNvSpPr/>
          <p:nvPr/>
        </p:nvSpPr>
        <p:spPr>
          <a:xfrm>
            <a:off x="1404729" y="178904"/>
            <a:ext cx="10323443" cy="854765"/>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Laparoscopic cytoreduction After Neoadjuvant </a:t>
            </a:r>
            <a:r>
              <a:rPr lang="en-US" sz="2400" dirty="0" err="1"/>
              <a:t>ChEmotherapy</a:t>
            </a:r>
            <a:r>
              <a:rPr lang="en-US" sz="2400" dirty="0"/>
              <a:t> (LANCE)</a:t>
            </a:r>
          </a:p>
          <a:p>
            <a:r>
              <a:rPr lang="en-US" sz="1600" dirty="0"/>
              <a:t>      </a:t>
            </a:r>
            <a:r>
              <a:rPr lang="en-US" sz="1600" dirty="0" err="1"/>
              <a:t>Nitecki</a:t>
            </a:r>
            <a:r>
              <a:rPr lang="en-US" sz="1600" dirty="0"/>
              <a:t> R et al. IJGC 2020</a:t>
            </a:r>
            <a:endParaRPr lang="el-GR" sz="1600" dirty="0"/>
          </a:p>
        </p:txBody>
      </p:sp>
      <p:pic>
        <p:nvPicPr>
          <p:cNvPr id="4" name="Εικόνα 3">
            <a:extLst>
              <a:ext uri="{FF2B5EF4-FFF2-40B4-BE49-F238E27FC236}">
                <a16:creationId xmlns:a16="http://schemas.microsoft.com/office/drawing/2014/main" id="{28FEDDEC-6593-8A90-ACAE-60EAE3BED07C}"/>
              </a:ext>
            </a:extLst>
          </p:cNvPr>
          <p:cNvPicPr>
            <a:picLocks noChangeAspect="1"/>
          </p:cNvPicPr>
          <p:nvPr/>
        </p:nvPicPr>
        <p:blipFill>
          <a:blip r:embed="rId3"/>
          <a:stretch>
            <a:fillRect/>
          </a:stretch>
        </p:blipFill>
        <p:spPr>
          <a:xfrm>
            <a:off x="4244254" y="1951636"/>
            <a:ext cx="7947746" cy="4340539"/>
          </a:xfrm>
          <a:prstGeom prst="rect">
            <a:avLst/>
          </a:prstGeom>
        </p:spPr>
      </p:pic>
      <p:sp>
        <p:nvSpPr>
          <p:cNvPr id="5" name="TextBox 4">
            <a:extLst>
              <a:ext uri="{FF2B5EF4-FFF2-40B4-BE49-F238E27FC236}">
                <a16:creationId xmlns:a16="http://schemas.microsoft.com/office/drawing/2014/main" id="{A0041BD5-BDDD-C4DD-B47E-F068816552F2}"/>
              </a:ext>
            </a:extLst>
          </p:cNvPr>
          <p:cNvSpPr txBox="1"/>
          <p:nvPr/>
        </p:nvSpPr>
        <p:spPr>
          <a:xfrm>
            <a:off x="1404730" y="1191296"/>
            <a:ext cx="10323444" cy="461665"/>
          </a:xfrm>
          <a:prstGeom prst="rect">
            <a:avLst/>
          </a:prstGeom>
          <a:noFill/>
        </p:spPr>
        <p:txBody>
          <a:bodyPr wrap="square" rtlCol="0">
            <a:spAutoFit/>
          </a:bodyPr>
          <a:lstStyle/>
          <a:p>
            <a:r>
              <a:rPr lang="en-US" sz="2400" dirty="0"/>
              <a:t>International, prospective, randomized, multicenter  non inferiority phase III tri</a:t>
            </a:r>
            <a:r>
              <a:rPr lang="en-US" sz="2000" dirty="0"/>
              <a:t>al </a:t>
            </a:r>
            <a:endParaRPr lang="el-GR" sz="2000" dirty="0"/>
          </a:p>
        </p:txBody>
      </p:sp>
      <p:sp>
        <p:nvSpPr>
          <p:cNvPr id="7" name="TextBox 6">
            <a:extLst>
              <a:ext uri="{FF2B5EF4-FFF2-40B4-BE49-F238E27FC236}">
                <a16:creationId xmlns:a16="http://schemas.microsoft.com/office/drawing/2014/main" id="{D2EFC97B-445A-AF48-9971-BE41EBBB0D84}"/>
              </a:ext>
            </a:extLst>
          </p:cNvPr>
          <p:cNvSpPr txBox="1"/>
          <p:nvPr/>
        </p:nvSpPr>
        <p:spPr>
          <a:xfrm>
            <a:off x="463826" y="2154781"/>
            <a:ext cx="3352800" cy="3416320"/>
          </a:xfrm>
          <a:prstGeom prst="rect">
            <a:avLst/>
          </a:prstGeom>
          <a:noFill/>
        </p:spPr>
        <p:txBody>
          <a:bodyPr wrap="square">
            <a:spAutoFit/>
          </a:bodyPr>
          <a:lstStyle/>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Age ≥ 18 years old</a:t>
            </a:r>
          </a:p>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Stage IIIC or IV </a:t>
            </a:r>
            <a:r>
              <a:rPr lang="en" dirty="0">
                <a:solidFill>
                  <a:srgbClr val="1B1B1B"/>
                </a:solidFill>
                <a:latin typeface="Roboto" panose="02000000000000000000" pitchFamily="2" charset="0"/>
              </a:rPr>
              <a:t>EOC</a:t>
            </a:r>
            <a:r>
              <a:rPr lang="en" b="0" i="0" u="none" strike="noStrike" dirty="0">
                <a:solidFill>
                  <a:srgbClr val="1B1B1B"/>
                </a:solidFill>
                <a:effectLst/>
                <a:latin typeface="Roboto" panose="02000000000000000000" pitchFamily="2" charset="0"/>
              </a:rPr>
              <a:t>.</a:t>
            </a:r>
          </a:p>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 3 to 4 cycles of platinum-based chemotherapy, </a:t>
            </a:r>
          </a:p>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complete radiologic resolution of any disease outside the abdominal cavity</a:t>
            </a:r>
          </a:p>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Normalization of CA-125 or </a:t>
            </a:r>
          </a:p>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CA-125 value ≤500 and diagnostic laparoscopy prior to debulking surgery. </a:t>
            </a:r>
          </a:p>
          <a:p>
            <a:pPr algn="l">
              <a:buFont typeface="Arial" panose="020B0604020202020204" pitchFamily="34" charset="0"/>
              <a:buChar char="•"/>
            </a:pPr>
            <a:r>
              <a:rPr lang="en" b="0" i="0" u="none" strike="noStrike" dirty="0">
                <a:solidFill>
                  <a:srgbClr val="1B1B1B"/>
                </a:solidFill>
                <a:effectLst/>
                <a:latin typeface="Roboto" panose="02000000000000000000" pitchFamily="2" charset="0"/>
              </a:rPr>
              <a:t>ECOG performance status 0-2</a:t>
            </a:r>
          </a:p>
        </p:txBody>
      </p:sp>
      <p:sp>
        <p:nvSpPr>
          <p:cNvPr id="8" name="TextBox 7">
            <a:extLst>
              <a:ext uri="{FF2B5EF4-FFF2-40B4-BE49-F238E27FC236}">
                <a16:creationId xmlns:a16="http://schemas.microsoft.com/office/drawing/2014/main" id="{F6CC7D12-ECEA-A1FC-98B4-0DBEA55EFE28}"/>
              </a:ext>
            </a:extLst>
          </p:cNvPr>
          <p:cNvSpPr txBox="1"/>
          <p:nvPr/>
        </p:nvSpPr>
        <p:spPr>
          <a:xfrm>
            <a:off x="463826" y="5922843"/>
            <a:ext cx="3809999" cy="369332"/>
          </a:xfrm>
          <a:prstGeom prst="rect">
            <a:avLst/>
          </a:prstGeom>
          <a:solidFill>
            <a:srgbClr val="FF0000"/>
          </a:solidFill>
        </p:spPr>
        <p:txBody>
          <a:bodyPr wrap="square" rtlCol="0">
            <a:spAutoFit/>
          </a:bodyPr>
          <a:lstStyle/>
          <a:p>
            <a:r>
              <a:rPr lang="en-US" dirty="0">
                <a:solidFill>
                  <a:schemeClr val="bg1"/>
                </a:solidFill>
              </a:rPr>
              <a:t>Up to 580 patients will be randomized</a:t>
            </a:r>
            <a:endParaRPr lang="el-GR" dirty="0">
              <a:solidFill>
                <a:schemeClr val="bg1"/>
              </a:solidFill>
            </a:endParaRPr>
          </a:p>
        </p:txBody>
      </p:sp>
    </p:spTree>
    <p:extLst>
      <p:ext uri="{BB962C8B-B14F-4D97-AF65-F5344CB8AC3E}">
        <p14:creationId xmlns:p14="http://schemas.microsoft.com/office/powerpoint/2010/main" val="2747891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50471"/>
            <a:ext cx="10515600" cy="1077230"/>
          </a:xfrm>
        </p:spPr>
        <p:txBody>
          <a:bodyPr>
            <a:normAutofit/>
          </a:bodyPr>
          <a:lstStyle/>
          <a:p>
            <a:pPr algn="ctr"/>
            <a:r>
              <a:rPr lang="en-US" sz="3200" dirty="0">
                <a:latin typeface="+mn-lt"/>
                <a:ea typeface="Arial" charset="-95"/>
                <a:cs typeface="Arial" charset="-95"/>
              </a:rPr>
              <a:t>Ovarian Cancer: Disease of the whole peritoneal cavity</a:t>
            </a:r>
          </a:p>
        </p:txBody>
      </p:sp>
      <p:pic>
        <p:nvPicPr>
          <p:cNvPr id="5" name="Picture 4"/>
          <p:cNvPicPr>
            <a:picLocks noChangeAspect="1"/>
          </p:cNvPicPr>
          <p:nvPr/>
        </p:nvPicPr>
        <p:blipFill>
          <a:blip r:embed="rId3"/>
          <a:stretch>
            <a:fillRect/>
          </a:stretch>
        </p:blipFill>
        <p:spPr>
          <a:xfrm>
            <a:off x="1844790" y="1307935"/>
            <a:ext cx="3888972" cy="5254911"/>
          </a:xfrm>
          <a:prstGeom prst="rect">
            <a:avLst/>
          </a:prstGeom>
        </p:spPr>
      </p:pic>
      <p:pic>
        <p:nvPicPr>
          <p:cNvPr id="8" name="Picture 7"/>
          <p:cNvPicPr>
            <a:picLocks noChangeAspect="1"/>
          </p:cNvPicPr>
          <p:nvPr/>
        </p:nvPicPr>
        <p:blipFill>
          <a:blip r:embed="rId4"/>
          <a:stretch>
            <a:fillRect/>
          </a:stretch>
        </p:blipFill>
        <p:spPr>
          <a:xfrm>
            <a:off x="6044970" y="1307936"/>
            <a:ext cx="4430247" cy="5469562"/>
          </a:xfrm>
          <a:prstGeom prst="rect">
            <a:avLst/>
          </a:prstGeom>
        </p:spPr>
      </p:pic>
    </p:spTree>
    <p:extLst>
      <p:ext uri="{BB962C8B-B14F-4D97-AF65-F5344CB8AC3E}">
        <p14:creationId xmlns:p14="http://schemas.microsoft.com/office/powerpoint/2010/main" val="750124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59A2C9AC-DBFD-EB6B-8749-7CED59692D18}"/>
              </a:ext>
            </a:extLst>
          </p:cNvPr>
          <p:cNvSpPr/>
          <p:nvPr/>
        </p:nvSpPr>
        <p:spPr>
          <a:xfrm>
            <a:off x="1272208" y="139148"/>
            <a:ext cx="9064487" cy="1192696"/>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sz="2400" dirty="0">
                <a:effectLst/>
                <a:latin typeface="Times" pitchFamily="2" charset="0"/>
              </a:rPr>
              <a:t>Trends in speci</a:t>
            </a:r>
            <a:r>
              <a:rPr lang="en" sz="2400" dirty="0">
                <a:effectLst/>
                <a:latin typeface="Helvetica" pitchFamily="2" charset="0"/>
              </a:rPr>
              <a:t>fi</a:t>
            </a:r>
            <a:r>
              <a:rPr lang="en" sz="2400" dirty="0">
                <a:effectLst/>
                <a:latin typeface="Times" pitchFamily="2" charset="0"/>
              </a:rPr>
              <a:t>c procedures performed at the time of cytoreduction</a:t>
            </a:r>
          </a:p>
          <a:p>
            <a:r>
              <a:rPr lang="en" sz="2400" dirty="0">
                <a:effectLst/>
                <a:latin typeface="Times" pitchFamily="2" charset="0"/>
              </a:rPr>
              <a:t>for ovarian cancer: Is interval debulking surgery truly less radical?</a:t>
            </a:r>
          </a:p>
          <a:p>
            <a:endParaRPr lang="el-GR" sz="1600" dirty="0">
              <a:effectLst/>
              <a:latin typeface="Times" pitchFamily="2" charset="0"/>
            </a:endParaRPr>
          </a:p>
          <a:p>
            <a:r>
              <a:rPr lang="en-US" sz="1600" dirty="0">
                <a:latin typeface="Times" pitchFamily="2" charset="0"/>
              </a:rPr>
              <a:t>Filippova O et al Gyn </a:t>
            </a:r>
            <a:r>
              <a:rPr lang="en-US" sz="1600" dirty="0" err="1">
                <a:latin typeface="Times" pitchFamily="2" charset="0"/>
              </a:rPr>
              <a:t>Onc</a:t>
            </a:r>
            <a:r>
              <a:rPr lang="en-US" sz="1600" dirty="0">
                <a:latin typeface="Times" pitchFamily="2" charset="0"/>
              </a:rPr>
              <a:t> 2024</a:t>
            </a:r>
            <a:endParaRPr lang="en" sz="1600" dirty="0">
              <a:effectLst/>
              <a:latin typeface="Times" pitchFamily="2" charset="0"/>
            </a:endParaRPr>
          </a:p>
        </p:txBody>
      </p:sp>
      <p:pic>
        <p:nvPicPr>
          <p:cNvPr id="3" name="Εικόνα 2">
            <a:extLst>
              <a:ext uri="{FF2B5EF4-FFF2-40B4-BE49-F238E27FC236}">
                <a16:creationId xmlns:a16="http://schemas.microsoft.com/office/drawing/2014/main" id="{58E02F38-3C45-C17F-7A88-80114E8D5E34}"/>
              </a:ext>
            </a:extLst>
          </p:cNvPr>
          <p:cNvPicPr>
            <a:picLocks noChangeAspect="1"/>
          </p:cNvPicPr>
          <p:nvPr/>
        </p:nvPicPr>
        <p:blipFill>
          <a:blip r:embed="rId3"/>
          <a:stretch>
            <a:fillRect/>
          </a:stretch>
        </p:blipFill>
        <p:spPr>
          <a:xfrm>
            <a:off x="52956" y="1790200"/>
            <a:ext cx="7165502" cy="4928652"/>
          </a:xfrm>
          <a:prstGeom prst="rect">
            <a:avLst/>
          </a:prstGeom>
        </p:spPr>
      </p:pic>
      <p:pic>
        <p:nvPicPr>
          <p:cNvPr id="4" name="Εικόνα 3">
            <a:extLst>
              <a:ext uri="{FF2B5EF4-FFF2-40B4-BE49-F238E27FC236}">
                <a16:creationId xmlns:a16="http://schemas.microsoft.com/office/drawing/2014/main" id="{F26DCC84-AD08-B8AF-286A-568D2B2AC183}"/>
              </a:ext>
            </a:extLst>
          </p:cNvPr>
          <p:cNvPicPr>
            <a:picLocks noChangeAspect="1"/>
          </p:cNvPicPr>
          <p:nvPr/>
        </p:nvPicPr>
        <p:blipFill>
          <a:blip r:embed="rId4"/>
          <a:stretch>
            <a:fillRect/>
          </a:stretch>
        </p:blipFill>
        <p:spPr>
          <a:xfrm>
            <a:off x="5724939" y="1790200"/>
            <a:ext cx="6414105" cy="3474629"/>
          </a:xfrm>
          <a:prstGeom prst="rect">
            <a:avLst/>
          </a:prstGeom>
        </p:spPr>
      </p:pic>
    </p:spTree>
    <p:extLst>
      <p:ext uri="{BB962C8B-B14F-4D97-AF65-F5344CB8AC3E}">
        <p14:creationId xmlns:p14="http://schemas.microsoft.com/office/powerpoint/2010/main" val="2385224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8EA04B27-B493-8DF5-D30F-7C11EE2B4270}"/>
              </a:ext>
            </a:extLst>
          </p:cNvPr>
          <p:cNvPicPr>
            <a:picLocks noChangeAspect="1"/>
          </p:cNvPicPr>
          <p:nvPr/>
        </p:nvPicPr>
        <p:blipFill>
          <a:blip r:embed="rId3"/>
          <a:stretch>
            <a:fillRect/>
          </a:stretch>
        </p:blipFill>
        <p:spPr>
          <a:xfrm>
            <a:off x="1224997" y="2324100"/>
            <a:ext cx="3619500" cy="2209800"/>
          </a:xfrm>
          <a:prstGeom prst="rect">
            <a:avLst/>
          </a:prstGeom>
        </p:spPr>
      </p:pic>
      <p:pic>
        <p:nvPicPr>
          <p:cNvPr id="7" name="Εικόνα 6">
            <a:extLst>
              <a:ext uri="{FF2B5EF4-FFF2-40B4-BE49-F238E27FC236}">
                <a16:creationId xmlns:a16="http://schemas.microsoft.com/office/drawing/2014/main" id="{9CD0360C-521C-BB7D-18F4-8328CC104909}"/>
              </a:ext>
            </a:extLst>
          </p:cNvPr>
          <p:cNvPicPr>
            <a:picLocks noChangeAspect="1"/>
          </p:cNvPicPr>
          <p:nvPr/>
        </p:nvPicPr>
        <p:blipFill>
          <a:blip r:embed="rId4"/>
          <a:stretch>
            <a:fillRect/>
          </a:stretch>
        </p:blipFill>
        <p:spPr>
          <a:xfrm>
            <a:off x="5634523" y="2373796"/>
            <a:ext cx="3425963" cy="2313870"/>
          </a:xfrm>
          <a:prstGeom prst="rect">
            <a:avLst/>
          </a:prstGeom>
        </p:spPr>
      </p:pic>
      <p:pic>
        <p:nvPicPr>
          <p:cNvPr id="8" name="Εικόνα 7">
            <a:extLst>
              <a:ext uri="{FF2B5EF4-FFF2-40B4-BE49-F238E27FC236}">
                <a16:creationId xmlns:a16="http://schemas.microsoft.com/office/drawing/2014/main" id="{503E647C-AFAD-E7CD-2CF2-213221E2EAF2}"/>
              </a:ext>
            </a:extLst>
          </p:cNvPr>
          <p:cNvPicPr>
            <a:picLocks noChangeAspect="1"/>
          </p:cNvPicPr>
          <p:nvPr/>
        </p:nvPicPr>
        <p:blipFill>
          <a:blip r:embed="rId5"/>
          <a:stretch>
            <a:fillRect/>
          </a:stretch>
        </p:blipFill>
        <p:spPr>
          <a:xfrm>
            <a:off x="1134581" y="326060"/>
            <a:ext cx="8143462" cy="987816"/>
          </a:xfrm>
          <a:prstGeom prst="rect">
            <a:avLst/>
          </a:prstGeom>
        </p:spPr>
      </p:pic>
      <p:pic>
        <p:nvPicPr>
          <p:cNvPr id="9" name="Εικόνα 8">
            <a:extLst>
              <a:ext uri="{FF2B5EF4-FFF2-40B4-BE49-F238E27FC236}">
                <a16:creationId xmlns:a16="http://schemas.microsoft.com/office/drawing/2014/main" id="{BF335DD8-CE12-5923-02A7-BEB6CD9E86E8}"/>
              </a:ext>
            </a:extLst>
          </p:cNvPr>
          <p:cNvPicPr>
            <a:picLocks noChangeAspect="1"/>
          </p:cNvPicPr>
          <p:nvPr/>
        </p:nvPicPr>
        <p:blipFill>
          <a:blip r:embed="rId6"/>
          <a:stretch>
            <a:fillRect/>
          </a:stretch>
        </p:blipFill>
        <p:spPr>
          <a:xfrm>
            <a:off x="10362371" y="8868"/>
            <a:ext cx="1087507" cy="1305008"/>
          </a:xfrm>
          <a:prstGeom prst="rect">
            <a:avLst/>
          </a:prstGeom>
        </p:spPr>
      </p:pic>
      <p:sp>
        <p:nvSpPr>
          <p:cNvPr id="10" name="TextBox 9">
            <a:extLst>
              <a:ext uri="{FF2B5EF4-FFF2-40B4-BE49-F238E27FC236}">
                <a16:creationId xmlns:a16="http://schemas.microsoft.com/office/drawing/2014/main" id="{816880C1-EA57-5489-D8A4-191069A1DE2B}"/>
              </a:ext>
            </a:extLst>
          </p:cNvPr>
          <p:cNvSpPr txBox="1"/>
          <p:nvPr/>
        </p:nvSpPr>
        <p:spPr>
          <a:xfrm>
            <a:off x="5634523" y="974035"/>
            <a:ext cx="4125703" cy="338554"/>
          </a:xfrm>
          <a:prstGeom prst="rect">
            <a:avLst/>
          </a:prstGeom>
          <a:noFill/>
        </p:spPr>
        <p:txBody>
          <a:bodyPr wrap="square" rtlCol="0">
            <a:spAutoFit/>
          </a:bodyPr>
          <a:lstStyle/>
          <a:p>
            <a:r>
              <a:rPr lang="en-US" sz="1600" i="1" dirty="0" err="1"/>
              <a:t>Tozzi</a:t>
            </a:r>
            <a:r>
              <a:rPr lang="en-US" sz="1600" i="1" dirty="0"/>
              <a:t> R et al. </a:t>
            </a:r>
            <a:r>
              <a:rPr lang="en-US" sz="1600" i="1" dirty="0" err="1"/>
              <a:t>Gynecol</a:t>
            </a:r>
            <a:r>
              <a:rPr lang="en-US" sz="1600" i="1" dirty="0"/>
              <a:t> Oncol 2016</a:t>
            </a:r>
            <a:endParaRPr lang="el-GR" sz="1600" i="1" dirty="0"/>
          </a:p>
        </p:txBody>
      </p:sp>
      <p:sp>
        <p:nvSpPr>
          <p:cNvPr id="11" name="TextBox 10">
            <a:extLst>
              <a:ext uri="{FF2B5EF4-FFF2-40B4-BE49-F238E27FC236}">
                <a16:creationId xmlns:a16="http://schemas.microsoft.com/office/drawing/2014/main" id="{FA8A5283-460A-4154-FBC4-DAD505F2D999}"/>
              </a:ext>
            </a:extLst>
          </p:cNvPr>
          <p:cNvSpPr txBox="1"/>
          <p:nvPr/>
        </p:nvSpPr>
        <p:spPr>
          <a:xfrm>
            <a:off x="288235" y="5052968"/>
            <a:ext cx="11615530" cy="1200329"/>
          </a:xfrm>
          <a:prstGeom prst="rect">
            <a:avLst/>
          </a:prstGeom>
          <a:solidFill>
            <a:srgbClr val="FFC000"/>
          </a:solidFill>
          <a:ln>
            <a:solidFill>
              <a:srgbClr val="FF0000"/>
            </a:solidFill>
          </a:ln>
        </p:spPr>
        <p:txBody>
          <a:bodyPr wrap="square" rtlCol="0">
            <a:spAutoFit/>
          </a:bodyPr>
          <a:lstStyle/>
          <a:p>
            <a:pPr marL="285750" indent="-285750">
              <a:buFont typeface="Arial" panose="020B0604020202020204" pitchFamily="34" charset="0"/>
              <a:buChar char="•"/>
            </a:pPr>
            <a:r>
              <a:rPr lang="en-US" sz="2400" dirty="0"/>
              <a:t>31/216 (14.3%) patients  stage III/IV had tumor at porta hepatis and/ or  hepato-celiac lymph nodes</a:t>
            </a:r>
          </a:p>
          <a:p>
            <a:pPr marL="285750" indent="-285750">
              <a:buFont typeface="Arial" panose="020B0604020202020204" pitchFamily="34" charset="0"/>
              <a:buChar char="•"/>
            </a:pPr>
            <a:r>
              <a:rPr lang="en-US" sz="2400" dirty="0"/>
              <a:t>In 8 /31(25.8%)  patients it was found at the exploratory laparoscopy </a:t>
            </a:r>
            <a:endParaRPr lang="el-GR" sz="2400" dirty="0"/>
          </a:p>
        </p:txBody>
      </p:sp>
    </p:spTree>
    <p:extLst>
      <p:ext uri="{BB962C8B-B14F-4D97-AF65-F5344CB8AC3E}">
        <p14:creationId xmlns:p14="http://schemas.microsoft.com/office/powerpoint/2010/main" val="20820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41E14B-FDF9-3276-800A-411F323FAA3D}"/>
              </a:ext>
            </a:extLst>
          </p:cNvPr>
          <p:cNvSpPr txBox="1"/>
          <p:nvPr/>
        </p:nvSpPr>
        <p:spPr>
          <a:xfrm>
            <a:off x="3625361" y="650629"/>
            <a:ext cx="4941277" cy="646331"/>
          </a:xfrm>
          <a:prstGeom prst="rect">
            <a:avLst/>
          </a:prstGeom>
          <a:noFill/>
        </p:spPr>
        <p:txBody>
          <a:bodyPr wrap="square" rtlCol="0">
            <a:spAutoFit/>
          </a:bodyPr>
          <a:lstStyle/>
          <a:p>
            <a:pPr algn="ctr"/>
            <a:r>
              <a:rPr lang="en-US" sz="3600" b="1" dirty="0"/>
              <a:t>Disclosures</a:t>
            </a:r>
            <a:endParaRPr lang="el-GR" sz="3600" b="1" dirty="0"/>
          </a:p>
        </p:txBody>
      </p:sp>
      <p:sp>
        <p:nvSpPr>
          <p:cNvPr id="3" name="TextBox 2">
            <a:extLst>
              <a:ext uri="{FF2B5EF4-FFF2-40B4-BE49-F238E27FC236}">
                <a16:creationId xmlns:a16="http://schemas.microsoft.com/office/drawing/2014/main" id="{430A7EBC-9033-2EFA-FF78-D96C4538CD00}"/>
              </a:ext>
            </a:extLst>
          </p:cNvPr>
          <p:cNvSpPr txBox="1"/>
          <p:nvPr/>
        </p:nvSpPr>
        <p:spPr>
          <a:xfrm>
            <a:off x="1617785" y="2620108"/>
            <a:ext cx="5275384" cy="461665"/>
          </a:xfrm>
          <a:prstGeom prst="rect">
            <a:avLst/>
          </a:prstGeom>
          <a:noFill/>
        </p:spPr>
        <p:txBody>
          <a:bodyPr wrap="square" rtlCol="0">
            <a:spAutoFit/>
          </a:bodyPr>
          <a:lstStyle/>
          <a:p>
            <a:r>
              <a:rPr lang="en-US" sz="2400" dirty="0"/>
              <a:t>Astra Zeneca: Paid speaker 2023, 2024</a:t>
            </a:r>
            <a:endParaRPr lang="el-GR" sz="2400" dirty="0"/>
          </a:p>
        </p:txBody>
      </p:sp>
    </p:spTree>
    <p:extLst>
      <p:ext uri="{BB962C8B-B14F-4D97-AF65-F5344CB8AC3E}">
        <p14:creationId xmlns:p14="http://schemas.microsoft.com/office/powerpoint/2010/main" val="466403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745F06BA-B914-B95B-6485-BCBA7B963ADB}"/>
              </a:ext>
            </a:extLst>
          </p:cNvPr>
          <p:cNvPicPr>
            <a:picLocks noChangeAspect="1"/>
          </p:cNvPicPr>
          <p:nvPr/>
        </p:nvPicPr>
        <p:blipFill>
          <a:blip r:embed="rId3"/>
          <a:stretch>
            <a:fillRect/>
          </a:stretch>
        </p:blipFill>
        <p:spPr>
          <a:xfrm>
            <a:off x="3961295" y="1141895"/>
            <a:ext cx="4308062" cy="5650835"/>
          </a:xfrm>
          <a:prstGeom prst="rect">
            <a:avLst/>
          </a:prstGeom>
        </p:spPr>
      </p:pic>
      <p:pic>
        <p:nvPicPr>
          <p:cNvPr id="3" name="Εικόνα 2">
            <a:extLst>
              <a:ext uri="{FF2B5EF4-FFF2-40B4-BE49-F238E27FC236}">
                <a16:creationId xmlns:a16="http://schemas.microsoft.com/office/drawing/2014/main" id="{BA233706-8C1B-AF82-C0B0-9ADC90CBEC96}"/>
              </a:ext>
            </a:extLst>
          </p:cNvPr>
          <p:cNvPicPr>
            <a:picLocks noChangeAspect="1"/>
          </p:cNvPicPr>
          <p:nvPr/>
        </p:nvPicPr>
        <p:blipFill>
          <a:blip r:embed="rId4"/>
          <a:stretch>
            <a:fillRect/>
          </a:stretch>
        </p:blipFill>
        <p:spPr>
          <a:xfrm>
            <a:off x="873446" y="143979"/>
            <a:ext cx="10961944" cy="882650"/>
          </a:xfrm>
          <a:prstGeom prst="rect">
            <a:avLst/>
          </a:prstGeom>
        </p:spPr>
      </p:pic>
      <p:sp>
        <p:nvSpPr>
          <p:cNvPr id="4" name="TextBox 3">
            <a:extLst>
              <a:ext uri="{FF2B5EF4-FFF2-40B4-BE49-F238E27FC236}">
                <a16:creationId xmlns:a16="http://schemas.microsoft.com/office/drawing/2014/main" id="{87D1CC15-8F41-32AB-FFDA-18ED0AFB0EBE}"/>
              </a:ext>
            </a:extLst>
          </p:cNvPr>
          <p:cNvSpPr txBox="1"/>
          <p:nvPr/>
        </p:nvSpPr>
        <p:spPr>
          <a:xfrm>
            <a:off x="6738731" y="585304"/>
            <a:ext cx="4783277" cy="369332"/>
          </a:xfrm>
          <a:prstGeom prst="rect">
            <a:avLst/>
          </a:prstGeom>
          <a:noFill/>
        </p:spPr>
        <p:txBody>
          <a:bodyPr wrap="square" rtlCol="0">
            <a:spAutoFit/>
          </a:bodyPr>
          <a:lstStyle/>
          <a:p>
            <a:r>
              <a:rPr lang="en-US" i="1" dirty="0"/>
              <a:t>Kostov S, et al Cancers 2024</a:t>
            </a:r>
            <a:endParaRPr lang="el-GR" i="1" dirty="0"/>
          </a:p>
        </p:txBody>
      </p:sp>
    </p:spTree>
    <p:extLst>
      <p:ext uri="{BB962C8B-B14F-4D97-AF65-F5344CB8AC3E}">
        <p14:creationId xmlns:p14="http://schemas.microsoft.com/office/powerpoint/2010/main" val="388308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7CC5470-FA81-283A-17C5-E24A429BA403}"/>
              </a:ext>
            </a:extLst>
          </p:cNvPr>
          <p:cNvPicPr>
            <a:picLocks noChangeAspect="1"/>
          </p:cNvPicPr>
          <p:nvPr/>
        </p:nvPicPr>
        <p:blipFill>
          <a:blip r:embed="rId3"/>
          <a:stretch>
            <a:fillRect/>
          </a:stretch>
        </p:blipFill>
        <p:spPr>
          <a:xfrm>
            <a:off x="356611" y="159026"/>
            <a:ext cx="10961944" cy="882650"/>
          </a:xfrm>
          <a:prstGeom prst="rect">
            <a:avLst/>
          </a:prstGeom>
        </p:spPr>
      </p:pic>
      <p:pic>
        <p:nvPicPr>
          <p:cNvPr id="3" name="Εικόνα 2">
            <a:extLst>
              <a:ext uri="{FF2B5EF4-FFF2-40B4-BE49-F238E27FC236}">
                <a16:creationId xmlns:a16="http://schemas.microsoft.com/office/drawing/2014/main" id="{74A47B09-CEDC-B90E-D28F-0E629B790C46}"/>
              </a:ext>
            </a:extLst>
          </p:cNvPr>
          <p:cNvPicPr>
            <a:picLocks noChangeAspect="1"/>
          </p:cNvPicPr>
          <p:nvPr/>
        </p:nvPicPr>
        <p:blipFill>
          <a:blip r:embed="rId4"/>
          <a:stretch>
            <a:fillRect/>
          </a:stretch>
        </p:blipFill>
        <p:spPr>
          <a:xfrm>
            <a:off x="620619" y="1041676"/>
            <a:ext cx="2817577" cy="2468359"/>
          </a:xfrm>
          <a:prstGeom prst="rect">
            <a:avLst/>
          </a:prstGeom>
        </p:spPr>
      </p:pic>
      <p:pic>
        <p:nvPicPr>
          <p:cNvPr id="4" name="Εικόνα 3">
            <a:extLst>
              <a:ext uri="{FF2B5EF4-FFF2-40B4-BE49-F238E27FC236}">
                <a16:creationId xmlns:a16="http://schemas.microsoft.com/office/drawing/2014/main" id="{0FC20150-5E20-62D3-4E75-9C0E8A9A8676}"/>
              </a:ext>
            </a:extLst>
          </p:cNvPr>
          <p:cNvPicPr>
            <a:picLocks noChangeAspect="1"/>
          </p:cNvPicPr>
          <p:nvPr/>
        </p:nvPicPr>
        <p:blipFill>
          <a:blip r:embed="rId5"/>
          <a:stretch>
            <a:fillRect/>
          </a:stretch>
        </p:blipFill>
        <p:spPr>
          <a:xfrm>
            <a:off x="4257627" y="1041676"/>
            <a:ext cx="2817574" cy="2394806"/>
          </a:xfrm>
          <a:prstGeom prst="rect">
            <a:avLst/>
          </a:prstGeom>
        </p:spPr>
      </p:pic>
      <p:pic>
        <p:nvPicPr>
          <p:cNvPr id="5" name="Εικόνα 4">
            <a:extLst>
              <a:ext uri="{FF2B5EF4-FFF2-40B4-BE49-F238E27FC236}">
                <a16:creationId xmlns:a16="http://schemas.microsoft.com/office/drawing/2014/main" id="{ECF3F569-7E00-7D48-FAA8-3F744D954C8C}"/>
              </a:ext>
            </a:extLst>
          </p:cNvPr>
          <p:cNvPicPr>
            <a:picLocks noChangeAspect="1"/>
          </p:cNvPicPr>
          <p:nvPr/>
        </p:nvPicPr>
        <p:blipFill>
          <a:blip r:embed="rId6"/>
          <a:stretch>
            <a:fillRect/>
          </a:stretch>
        </p:blipFill>
        <p:spPr>
          <a:xfrm>
            <a:off x="8138198" y="1041676"/>
            <a:ext cx="2817577" cy="2387324"/>
          </a:xfrm>
          <a:prstGeom prst="rect">
            <a:avLst/>
          </a:prstGeom>
        </p:spPr>
      </p:pic>
      <p:pic>
        <p:nvPicPr>
          <p:cNvPr id="6" name="Εικόνα 5">
            <a:extLst>
              <a:ext uri="{FF2B5EF4-FFF2-40B4-BE49-F238E27FC236}">
                <a16:creationId xmlns:a16="http://schemas.microsoft.com/office/drawing/2014/main" id="{4633C6A1-FC92-112A-977B-1CF5A698B224}"/>
              </a:ext>
            </a:extLst>
          </p:cNvPr>
          <p:cNvPicPr>
            <a:picLocks noChangeAspect="1"/>
          </p:cNvPicPr>
          <p:nvPr/>
        </p:nvPicPr>
        <p:blipFill>
          <a:blip r:embed="rId7"/>
          <a:stretch>
            <a:fillRect/>
          </a:stretch>
        </p:blipFill>
        <p:spPr>
          <a:xfrm>
            <a:off x="4257627" y="4071588"/>
            <a:ext cx="2817574" cy="2468359"/>
          </a:xfrm>
          <a:prstGeom prst="rect">
            <a:avLst/>
          </a:prstGeom>
        </p:spPr>
      </p:pic>
      <p:pic>
        <p:nvPicPr>
          <p:cNvPr id="7" name="Εικόνα 6">
            <a:extLst>
              <a:ext uri="{FF2B5EF4-FFF2-40B4-BE49-F238E27FC236}">
                <a16:creationId xmlns:a16="http://schemas.microsoft.com/office/drawing/2014/main" id="{FE9DA03F-BF44-7B30-A878-952E7405DA0E}"/>
              </a:ext>
            </a:extLst>
          </p:cNvPr>
          <p:cNvPicPr>
            <a:picLocks noChangeAspect="1"/>
          </p:cNvPicPr>
          <p:nvPr/>
        </p:nvPicPr>
        <p:blipFill>
          <a:blip r:embed="rId8"/>
          <a:stretch>
            <a:fillRect/>
          </a:stretch>
        </p:blipFill>
        <p:spPr>
          <a:xfrm>
            <a:off x="8138199" y="4071588"/>
            <a:ext cx="2817577" cy="2394807"/>
          </a:xfrm>
          <a:prstGeom prst="rect">
            <a:avLst/>
          </a:prstGeom>
        </p:spPr>
      </p:pic>
      <p:pic>
        <p:nvPicPr>
          <p:cNvPr id="8" name="Εικόνα 7">
            <a:extLst>
              <a:ext uri="{FF2B5EF4-FFF2-40B4-BE49-F238E27FC236}">
                <a16:creationId xmlns:a16="http://schemas.microsoft.com/office/drawing/2014/main" id="{C3A58952-9E42-5806-4701-775E7D1B4F4A}"/>
              </a:ext>
            </a:extLst>
          </p:cNvPr>
          <p:cNvPicPr>
            <a:picLocks noChangeAspect="1"/>
          </p:cNvPicPr>
          <p:nvPr/>
        </p:nvPicPr>
        <p:blipFill>
          <a:blip r:embed="rId9"/>
          <a:stretch>
            <a:fillRect/>
          </a:stretch>
        </p:blipFill>
        <p:spPr>
          <a:xfrm>
            <a:off x="571151" y="4071589"/>
            <a:ext cx="2842311" cy="2468358"/>
          </a:xfrm>
          <a:prstGeom prst="rect">
            <a:avLst/>
          </a:prstGeom>
        </p:spPr>
      </p:pic>
      <p:sp>
        <p:nvSpPr>
          <p:cNvPr id="9" name="TextBox 8">
            <a:extLst>
              <a:ext uri="{FF2B5EF4-FFF2-40B4-BE49-F238E27FC236}">
                <a16:creationId xmlns:a16="http://schemas.microsoft.com/office/drawing/2014/main" id="{462E9FE0-5958-09B7-C25F-D753E443196F}"/>
              </a:ext>
            </a:extLst>
          </p:cNvPr>
          <p:cNvSpPr txBox="1"/>
          <p:nvPr/>
        </p:nvSpPr>
        <p:spPr>
          <a:xfrm>
            <a:off x="6380922" y="636104"/>
            <a:ext cx="4783277" cy="369332"/>
          </a:xfrm>
          <a:prstGeom prst="rect">
            <a:avLst/>
          </a:prstGeom>
          <a:noFill/>
        </p:spPr>
        <p:txBody>
          <a:bodyPr wrap="square" rtlCol="0">
            <a:spAutoFit/>
          </a:bodyPr>
          <a:lstStyle/>
          <a:p>
            <a:r>
              <a:rPr lang="en-US" i="1" dirty="0"/>
              <a:t>Kostov S, et al Cancers 2014</a:t>
            </a:r>
            <a:endParaRPr lang="el-GR" i="1" dirty="0"/>
          </a:p>
        </p:txBody>
      </p:sp>
    </p:spTree>
    <p:extLst>
      <p:ext uri="{BB962C8B-B14F-4D97-AF65-F5344CB8AC3E}">
        <p14:creationId xmlns:p14="http://schemas.microsoft.com/office/powerpoint/2010/main" val="159145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93187500-4E12-265D-1A7E-D6F23E71782E}"/>
              </a:ext>
            </a:extLst>
          </p:cNvPr>
          <p:cNvGraphicFramePr>
            <a:graphicFrameLocks noGrp="1"/>
          </p:cNvGraphicFramePr>
          <p:nvPr>
            <p:extLst>
              <p:ext uri="{D42A27DB-BD31-4B8C-83A1-F6EECF244321}">
                <p14:modId xmlns:p14="http://schemas.microsoft.com/office/powerpoint/2010/main" val="1570121876"/>
              </p:ext>
            </p:extLst>
          </p:nvPr>
        </p:nvGraphicFramePr>
        <p:xfrm>
          <a:off x="1770742" y="1313750"/>
          <a:ext cx="8309429" cy="4987814"/>
        </p:xfrm>
        <a:graphic>
          <a:graphicData uri="http://schemas.openxmlformats.org/drawingml/2006/table">
            <a:tbl>
              <a:tblPr firstRow="1" bandRow="1">
                <a:tableStyleId>{00A15C55-8517-42AA-B614-E9B94910E393}</a:tableStyleId>
              </a:tblPr>
              <a:tblGrid>
                <a:gridCol w="1560286">
                  <a:extLst>
                    <a:ext uri="{9D8B030D-6E8A-4147-A177-3AD203B41FA5}">
                      <a16:colId xmlns:a16="http://schemas.microsoft.com/office/drawing/2014/main" val="3816509963"/>
                    </a:ext>
                  </a:extLst>
                </a:gridCol>
                <a:gridCol w="870858">
                  <a:extLst>
                    <a:ext uri="{9D8B030D-6E8A-4147-A177-3AD203B41FA5}">
                      <a16:colId xmlns:a16="http://schemas.microsoft.com/office/drawing/2014/main" val="159401578"/>
                    </a:ext>
                  </a:extLst>
                </a:gridCol>
                <a:gridCol w="1999417">
                  <a:extLst>
                    <a:ext uri="{9D8B030D-6E8A-4147-A177-3AD203B41FA5}">
                      <a16:colId xmlns:a16="http://schemas.microsoft.com/office/drawing/2014/main" val="3918762864"/>
                    </a:ext>
                  </a:extLst>
                </a:gridCol>
                <a:gridCol w="603568">
                  <a:extLst>
                    <a:ext uri="{9D8B030D-6E8A-4147-A177-3AD203B41FA5}">
                      <a16:colId xmlns:a16="http://schemas.microsoft.com/office/drawing/2014/main" val="3412208024"/>
                    </a:ext>
                  </a:extLst>
                </a:gridCol>
                <a:gridCol w="902214">
                  <a:extLst>
                    <a:ext uri="{9D8B030D-6E8A-4147-A177-3AD203B41FA5}">
                      <a16:colId xmlns:a16="http://schemas.microsoft.com/office/drawing/2014/main" val="603957968"/>
                    </a:ext>
                  </a:extLst>
                </a:gridCol>
                <a:gridCol w="2373086">
                  <a:extLst>
                    <a:ext uri="{9D8B030D-6E8A-4147-A177-3AD203B41FA5}">
                      <a16:colId xmlns:a16="http://schemas.microsoft.com/office/drawing/2014/main" val="3072298999"/>
                    </a:ext>
                  </a:extLst>
                </a:gridCol>
              </a:tblGrid>
              <a:tr h="0">
                <a:tc>
                  <a:txBody>
                    <a:bodyPr/>
                    <a:lstStyle/>
                    <a:p>
                      <a:r>
                        <a:rPr lang="en-US" dirty="0"/>
                        <a:t>Study</a:t>
                      </a:r>
                      <a:endParaRPr lang="el-GR" dirty="0"/>
                    </a:p>
                  </a:txBody>
                  <a:tcPr/>
                </a:tc>
                <a:tc>
                  <a:txBody>
                    <a:bodyPr/>
                    <a:lstStyle/>
                    <a:p>
                      <a:r>
                        <a:rPr lang="en-US" dirty="0"/>
                        <a:t>Date</a:t>
                      </a:r>
                      <a:endParaRPr lang="el-GR" dirty="0"/>
                    </a:p>
                  </a:txBody>
                  <a:tcPr/>
                </a:tc>
                <a:tc>
                  <a:txBody>
                    <a:bodyPr/>
                    <a:lstStyle/>
                    <a:p>
                      <a:r>
                        <a:rPr lang="en-US" dirty="0"/>
                        <a:t>Type </a:t>
                      </a:r>
                      <a:endParaRPr lang="el-GR" dirty="0"/>
                    </a:p>
                  </a:txBody>
                  <a:tcPr/>
                </a:tc>
                <a:tc>
                  <a:txBody>
                    <a:bodyPr/>
                    <a:lstStyle/>
                    <a:p>
                      <a:r>
                        <a:rPr lang="en-US" dirty="0"/>
                        <a:t>MIS</a:t>
                      </a:r>
                      <a:endParaRPr lang="el-GR" dirty="0"/>
                    </a:p>
                  </a:txBody>
                  <a:tcPr/>
                </a:tc>
                <a:tc>
                  <a:txBody>
                    <a:bodyPr/>
                    <a:lstStyle/>
                    <a:p>
                      <a:r>
                        <a:rPr lang="en-US" dirty="0"/>
                        <a:t>OPEN</a:t>
                      </a:r>
                      <a:endParaRPr lang="el-GR" dirty="0"/>
                    </a:p>
                  </a:txBody>
                  <a:tcPr/>
                </a:tc>
                <a:tc>
                  <a:txBody>
                    <a:bodyPr/>
                    <a:lstStyle/>
                    <a:p>
                      <a:r>
                        <a:rPr lang="en-US" dirty="0"/>
                        <a:t>CGR</a:t>
                      </a:r>
                      <a:endParaRPr lang="el-GR" dirty="0"/>
                    </a:p>
                  </a:txBody>
                  <a:tcPr/>
                </a:tc>
                <a:extLst>
                  <a:ext uri="{0D108BD9-81ED-4DB2-BD59-A6C34878D82A}">
                    <a16:rowId xmlns:a16="http://schemas.microsoft.com/office/drawing/2014/main" val="4035813290"/>
                  </a:ext>
                </a:extLst>
              </a:tr>
              <a:tr h="1858244">
                <a:tc>
                  <a:txBody>
                    <a:bodyPr/>
                    <a:lstStyle/>
                    <a:p>
                      <a:r>
                        <a:rPr lang="en-US" dirty="0"/>
                        <a:t>MISSION</a:t>
                      </a:r>
                    </a:p>
                    <a:p>
                      <a:r>
                        <a:rPr lang="en-US" dirty="0"/>
                        <a:t>(multicenter retrospective)</a:t>
                      </a:r>
                      <a:endParaRPr lang="el-GR" dirty="0"/>
                    </a:p>
                  </a:txBody>
                  <a:tcPr/>
                </a:tc>
                <a:tc>
                  <a:txBody>
                    <a:bodyPr/>
                    <a:lstStyle/>
                    <a:p>
                      <a:r>
                        <a:rPr lang="en-US" dirty="0"/>
                        <a:t>2019</a:t>
                      </a:r>
                      <a:endParaRPr lang="el-GR" dirty="0"/>
                    </a:p>
                  </a:txBody>
                  <a:tcPr/>
                </a:tc>
                <a:tc>
                  <a:txBody>
                    <a:bodyPr/>
                    <a:lstStyle/>
                    <a:p>
                      <a:r>
                        <a:rPr lang="en-US" dirty="0"/>
                        <a:t>Phase II  feasibility study</a:t>
                      </a:r>
                      <a:endParaRPr lang="el-GR" dirty="0"/>
                    </a:p>
                  </a:txBody>
                  <a:tcPr/>
                </a:tc>
                <a:tc>
                  <a:txBody>
                    <a:bodyPr/>
                    <a:lstStyle/>
                    <a:p>
                      <a:r>
                        <a:rPr lang="en-US" dirty="0"/>
                        <a:t>127</a:t>
                      </a:r>
                      <a:endParaRPr lang="el-GR" dirty="0"/>
                    </a:p>
                  </a:txBody>
                  <a:tcPr/>
                </a:tc>
                <a:tc>
                  <a:txBody>
                    <a:bodyPr/>
                    <a:lstStyle/>
                    <a:p>
                      <a:endParaRPr lang="el-GR" dirty="0"/>
                    </a:p>
                  </a:txBody>
                  <a:tcPr/>
                </a:tc>
                <a:tc>
                  <a:txBody>
                    <a:bodyPr/>
                    <a:lstStyle/>
                    <a:p>
                      <a:r>
                        <a:rPr lang="en-US" dirty="0"/>
                        <a:t>96.1% in 122pts </a:t>
                      </a:r>
                      <a:endParaRPr lang="el-GR" dirty="0"/>
                    </a:p>
                  </a:txBody>
                  <a:tcPr/>
                </a:tc>
                <a:extLst>
                  <a:ext uri="{0D108BD9-81ED-4DB2-BD59-A6C34878D82A}">
                    <a16:rowId xmlns:a16="http://schemas.microsoft.com/office/drawing/2014/main" val="2527163353"/>
                  </a:ext>
                </a:extLst>
              </a:tr>
              <a:tr h="1300770">
                <a:tc>
                  <a:txBody>
                    <a:bodyPr/>
                    <a:lstStyle/>
                    <a:p>
                      <a:r>
                        <a:rPr lang="en-US" dirty="0"/>
                        <a:t>Cardenas-</a:t>
                      </a:r>
                    </a:p>
                    <a:p>
                      <a:r>
                        <a:rPr lang="en-US" dirty="0" err="1"/>
                        <a:t>Coicoecheat</a:t>
                      </a:r>
                      <a:r>
                        <a:rPr lang="en-US" dirty="0"/>
                        <a:t> al</a:t>
                      </a:r>
                      <a:endParaRPr lang="el-GR" dirty="0"/>
                    </a:p>
                  </a:txBody>
                  <a:tcPr/>
                </a:tc>
                <a:tc>
                  <a:txBody>
                    <a:bodyPr/>
                    <a:lstStyle/>
                    <a:p>
                      <a:r>
                        <a:rPr lang="en-US" dirty="0"/>
                        <a:t>2019 </a:t>
                      </a:r>
                      <a:endParaRPr lang="el-GR" dirty="0"/>
                    </a:p>
                  </a:txBody>
                  <a:tcPr/>
                </a:tc>
                <a:tc>
                  <a:txBody>
                    <a:bodyPr/>
                    <a:lstStyle/>
                    <a:p>
                      <a:r>
                        <a:rPr lang="en-US" dirty="0"/>
                        <a:t>Systematic review and meta-analysis</a:t>
                      </a:r>
                    </a:p>
                    <a:p>
                      <a:r>
                        <a:rPr lang="en-US" dirty="0"/>
                        <a:t>3 prospective and 3 retrospective</a:t>
                      </a:r>
                      <a:endParaRPr lang="el-GR" dirty="0"/>
                    </a:p>
                  </a:txBody>
                  <a:tcPr/>
                </a:tc>
                <a:tc>
                  <a:txBody>
                    <a:bodyPr/>
                    <a:lstStyle/>
                    <a:p>
                      <a:r>
                        <a:rPr lang="en-US" dirty="0"/>
                        <a:t>567</a:t>
                      </a:r>
                      <a:endParaRPr lang="el-GR" dirty="0"/>
                    </a:p>
                  </a:txBody>
                  <a:tcPr/>
                </a:tc>
                <a:tc>
                  <a:txBody>
                    <a:bodyPr/>
                    <a:lstStyle/>
                    <a:p>
                      <a:r>
                        <a:rPr lang="en-US" dirty="0"/>
                        <a:t>2664</a:t>
                      </a:r>
                      <a:endParaRPr lang="el-GR" dirty="0"/>
                    </a:p>
                  </a:txBody>
                  <a:tcPr/>
                </a:tc>
                <a:tc>
                  <a:txBody>
                    <a:bodyPr/>
                    <a:lstStyle/>
                    <a:p>
                      <a:r>
                        <a:rPr lang="en-US" dirty="0"/>
                        <a:t>74% MIS vs53.1% </a:t>
                      </a:r>
                    </a:p>
                    <a:p>
                      <a:r>
                        <a:rPr lang="en-US" dirty="0"/>
                        <a:t>p=0.52</a:t>
                      </a:r>
                      <a:endParaRPr lang="el-GR" dirty="0"/>
                    </a:p>
                  </a:txBody>
                  <a:tcPr/>
                </a:tc>
                <a:extLst>
                  <a:ext uri="{0D108BD9-81ED-4DB2-BD59-A6C34878D82A}">
                    <a16:rowId xmlns:a16="http://schemas.microsoft.com/office/drawing/2014/main" val="1459348651"/>
                  </a:ext>
                </a:extLst>
              </a:tr>
              <a:tr h="753621">
                <a:tc>
                  <a:txBody>
                    <a:bodyPr/>
                    <a:lstStyle/>
                    <a:p>
                      <a:r>
                        <a:rPr lang="en-US" dirty="0"/>
                        <a:t>Zeng et al</a:t>
                      </a:r>
                      <a:endParaRPr lang="el-GR" dirty="0"/>
                    </a:p>
                  </a:txBody>
                  <a:tcPr/>
                </a:tc>
                <a:tc>
                  <a:txBody>
                    <a:bodyPr/>
                    <a:lstStyle/>
                    <a:p>
                      <a:r>
                        <a:rPr lang="en-US" dirty="0"/>
                        <a:t>2022</a:t>
                      </a:r>
                      <a:endParaRPr lang="el-GR" dirty="0"/>
                    </a:p>
                  </a:txBody>
                  <a:tcPr/>
                </a:tc>
                <a:tc>
                  <a:txBody>
                    <a:bodyPr/>
                    <a:lstStyle/>
                    <a:p>
                      <a:r>
                        <a:rPr lang="en-US" dirty="0"/>
                        <a:t>Systematic review and meta-analysis</a:t>
                      </a:r>
                    </a:p>
                    <a:p>
                      <a:r>
                        <a:rPr lang="en-US" dirty="0"/>
                        <a:t>3 prospective and 3 retrospective</a:t>
                      </a:r>
                      <a:endParaRPr lang="el-GR" dirty="0"/>
                    </a:p>
                    <a:p>
                      <a:endParaRPr lang="el-GR" dirty="0"/>
                    </a:p>
                  </a:txBody>
                  <a:tcPr/>
                </a:tc>
                <a:tc>
                  <a:txBody>
                    <a:bodyPr/>
                    <a:lstStyle/>
                    <a:p>
                      <a:r>
                        <a:rPr lang="en-US" dirty="0"/>
                        <a:t>643</a:t>
                      </a:r>
                      <a:endParaRPr lang="el-GR" dirty="0"/>
                    </a:p>
                  </a:txBody>
                  <a:tcPr/>
                </a:tc>
                <a:tc>
                  <a:txBody>
                    <a:bodyPr/>
                    <a:lstStyle/>
                    <a:p>
                      <a:r>
                        <a:rPr lang="en-US" dirty="0"/>
                        <a:t>2885</a:t>
                      </a:r>
                      <a:endParaRPr lang="el-GR" dirty="0"/>
                    </a:p>
                  </a:txBody>
                  <a:tcPr/>
                </a:tc>
                <a:tc>
                  <a:txBody>
                    <a:bodyPr/>
                    <a:lstStyle/>
                    <a:p>
                      <a:r>
                        <a:rPr lang="en-US" dirty="0"/>
                        <a:t>RR=1.07 </a:t>
                      </a:r>
                    </a:p>
                    <a:p>
                      <a:r>
                        <a:rPr lang="en-US" dirty="0"/>
                        <a:t>(95%CI 0.93-1.23)</a:t>
                      </a:r>
                      <a:endParaRPr lang="el-GR" dirty="0"/>
                    </a:p>
                  </a:txBody>
                  <a:tcPr/>
                </a:tc>
                <a:extLst>
                  <a:ext uri="{0D108BD9-81ED-4DB2-BD59-A6C34878D82A}">
                    <a16:rowId xmlns:a16="http://schemas.microsoft.com/office/drawing/2014/main" val="3759462748"/>
                  </a:ext>
                </a:extLst>
              </a:tr>
            </a:tbl>
          </a:graphicData>
        </a:graphic>
      </p:graphicFrame>
      <p:sp>
        <p:nvSpPr>
          <p:cNvPr id="4" name="Ορθογώνιο 3">
            <a:extLst>
              <a:ext uri="{FF2B5EF4-FFF2-40B4-BE49-F238E27FC236}">
                <a16:creationId xmlns:a16="http://schemas.microsoft.com/office/drawing/2014/main" id="{83C93153-9B39-E41C-DB5E-145FB6E934FD}"/>
              </a:ext>
            </a:extLst>
          </p:cNvPr>
          <p:cNvSpPr/>
          <p:nvPr/>
        </p:nvSpPr>
        <p:spPr>
          <a:xfrm>
            <a:off x="1676400" y="174171"/>
            <a:ext cx="8425543" cy="7402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Complete gross resection</a:t>
            </a:r>
            <a:endParaRPr lang="el-GR" sz="2800" dirty="0">
              <a:solidFill>
                <a:schemeClr val="tx1"/>
              </a:solidFill>
            </a:endParaRPr>
          </a:p>
        </p:txBody>
      </p:sp>
      <p:sp>
        <p:nvSpPr>
          <p:cNvPr id="2" name="TextBox 1">
            <a:extLst>
              <a:ext uri="{FF2B5EF4-FFF2-40B4-BE49-F238E27FC236}">
                <a16:creationId xmlns:a16="http://schemas.microsoft.com/office/drawing/2014/main" id="{D092E02A-0E03-1B96-8FF6-DBA732018FCE}"/>
              </a:ext>
            </a:extLst>
          </p:cNvPr>
          <p:cNvSpPr txBox="1"/>
          <p:nvPr/>
        </p:nvSpPr>
        <p:spPr>
          <a:xfrm>
            <a:off x="5015802" y="6331582"/>
            <a:ext cx="5064369" cy="369332"/>
          </a:xfrm>
          <a:prstGeom prst="rect">
            <a:avLst/>
          </a:prstGeom>
          <a:noFill/>
        </p:spPr>
        <p:txBody>
          <a:bodyPr wrap="square" rtlCol="0">
            <a:spAutoFit/>
          </a:bodyPr>
          <a:lstStyle/>
          <a:p>
            <a:pPr algn="r"/>
            <a:r>
              <a:rPr lang="en-US" i="1" dirty="0"/>
              <a:t>Finch L &amp; Chi D J </a:t>
            </a:r>
            <a:r>
              <a:rPr lang="en-US" i="1" dirty="0" err="1"/>
              <a:t>Gynecol</a:t>
            </a:r>
            <a:r>
              <a:rPr lang="en-US" i="1" dirty="0"/>
              <a:t> Oncol 2023</a:t>
            </a:r>
            <a:endParaRPr lang="el-GR" i="1" dirty="0"/>
          </a:p>
        </p:txBody>
      </p:sp>
    </p:spTree>
    <p:extLst>
      <p:ext uri="{BB962C8B-B14F-4D97-AF65-F5344CB8AC3E}">
        <p14:creationId xmlns:p14="http://schemas.microsoft.com/office/powerpoint/2010/main" val="1373284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C57B76-BAF5-CE81-6C27-4A6ED44202D3}"/>
            </a:ext>
          </a:extLst>
        </p:cNvPr>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FD718913-4EB1-37E8-9488-10854D2B20B5}"/>
              </a:ext>
            </a:extLst>
          </p:cNvPr>
          <p:cNvGraphicFramePr>
            <a:graphicFrameLocks noGrp="1"/>
          </p:cNvGraphicFramePr>
          <p:nvPr>
            <p:extLst>
              <p:ext uri="{D42A27DB-BD31-4B8C-83A1-F6EECF244321}">
                <p14:modId xmlns:p14="http://schemas.microsoft.com/office/powerpoint/2010/main" val="1516109397"/>
              </p:ext>
            </p:extLst>
          </p:nvPr>
        </p:nvGraphicFramePr>
        <p:xfrm>
          <a:off x="1770742" y="1313750"/>
          <a:ext cx="8309429" cy="4987814"/>
        </p:xfrm>
        <a:graphic>
          <a:graphicData uri="http://schemas.openxmlformats.org/drawingml/2006/table">
            <a:tbl>
              <a:tblPr firstRow="1" bandRow="1">
                <a:tableStyleId>{00A15C55-8517-42AA-B614-E9B94910E393}</a:tableStyleId>
              </a:tblPr>
              <a:tblGrid>
                <a:gridCol w="1560286">
                  <a:extLst>
                    <a:ext uri="{9D8B030D-6E8A-4147-A177-3AD203B41FA5}">
                      <a16:colId xmlns:a16="http://schemas.microsoft.com/office/drawing/2014/main" val="3816509963"/>
                    </a:ext>
                  </a:extLst>
                </a:gridCol>
                <a:gridCol w="870858">
                  <a:extLst>
                    <a:ext uri="{9D8B030D-6E8A-4147-A177-3AD203B41FA5}">
                      <a16:colId xmlns:a16="http://schemas.microsoft.com/office/drawing/2014/main" val="159401578"/>
                    </a:ext>
                  </a:extLst>
                </a:gridCol>
                <a:gridCol w="1999417">
                  <a:extLst>
                    <a:ext uri="{9D8B030D-6E8A-4147-A177-3AD203B41FA5}">
                      <a16:colId xmlns:a16="http://schemas.microsoft.com/office/drawing/2014/main" val="3918762864"/>
                    </a:ext>
                  </a:extLst>
                </a:gridCol>
                <a:gridCol w="603568">
                  <a:extLst>
                    <a:ext uri="{9D8B030D-6E8A-4147-A177-3AD203B41FA5}">
                      <a16:colId xmlns:a16="http://schemas.microsoft.com/office/drawing/2014/main" val="3412208024"/>
                    </a:ext>
                  </a:extLst>
                </a:gridCol>
                <a:gridCol w="902214">
                  <a:extLst>
                    <a:ext uri="{9D8B030D-6E8A-4147-A177-3AD203B41FA5}">
                      <a16:colId xmlns:a16="http://schemas.microsoft.com/office/drawing/2014/main" val="603957968"/>
                    </a:ext>
                  </a:extLst>
                </a:gridCol>
                <a:gridCol w="2373086">
                  <a:extLst>
                    <a:ext uri="{9D8B030D-6E8A-4147-A177-3AD203B41FA5}">
                      <a16:colId xmlns:a16="http://schemas.microsoft.com/office/drawing/2014/main" val="3072298999"/>
                    </a:ext>
                  </a:extLst>
                </a:gridCol>
              </a:tblGrid>
              <a:tr h="0">
                <a:tc>
                  <a:txBody>
                    <a:bodyPr/>
                    <a:lstStyle/>
                    <a:p>
                      <a:r>
                        <a:rPr lang="en-US" dirty="0"/>
                        <a:t>Study</a:t>
                      </a:r>
                      <a:endParaRPr lang="el-GR" dirty="0"/>
                    </a:p>
                  </a:txBody>
                  <a:tcPr/>
                </a:tc>
                <a:tc>
                  <a:txBody>
                    <a:bodyPr/>
                    <a:lstStyle/>
                    <a:p>
                      <a:r>
                        <a:rPr lang="en-US" dirty="0"/>
                        <a:t>Date</a:t>
                      </a:r>
                      <a:endParaRPr lang="el-GR" dirty="0"/>
                    </a:p>
                  </a:txBody>
                  <a:tcPr/>
                </a:tc>
                <a:tc>
                  <a:txBody>
                    <a:bodyPr/>
                    <a:lstStyle/>
                    <a:p>
                      <a:r>
                        <a:rPr lang="en-US" dirty="0"/>
                        <a:t>Type </a:t>
                      </a:r>
                      <a:endParaRPr lang="el-GR" dirty="0"/>
                    </a:p>
                  </a:txBody>
                  <a:tcPr/>
                </a:tc>
                <a:tc>
                  <a:txBody>
                    <a:bodyPr/>
                    <a:lstStyle/>
                    <a:p>
                      <a:r>
                        <a:rPr lang="en-US" dirty="0"/>
                        <a:t>MIS</a:t>
                      </a:r>
                      <a:endParaRPr lang="el-GR" dirty="0"/>
                    </a:p>
                  </a:txBody>
                  <a:tcPr/>
                </a:tc>
                <a:tc>
                  <a:txBody>
                    <a:bodyPr/>
                    <a:lstStyle/>
                    <a:p>
                      <a:r>
                        <a:rPr lang="en-US" dirty="0"/>
                        <a:t>OPEN</a:t>
                      </a:r>
                      <a:endParaRPr lang="el-GR" dirty="0"/>
                    </a:p>
                  </a:txBody>
                  <a:tcPr/>
                </a:tc>
                <a:tc>
                  <a:txBody>
                    <a:bodyPr/>
                    <a:lstStyle/>
                    <a:p>
                      <a:r>
                        <a:rPr lang="en-US" dirty="0"/>
                        <a:t>CGR</a:t>
                      </a:r>
                      <a:endParaRPr lang="el-GR" dirty="0"/>
                    </a:p>
                  </a:txBody>
                  <a:tcPr/>
                </a:tc>
                <a:extLst>
                  <a:ext uri="{0D108BD9-81ED-4DB2-BD59-A6C34878D82A}">
                    <a16:rowId xmlns:a16="http://schemas.microsoft.com/office/drawing/2014/main" val="4035813290"/>
                  </a:ext>
                </a:extLst>
              </a:tr>
              <a:tr h="1858244">
                <a:tc>
                  <a:txBody>
                    <a:bodyPr/>
                    <a:lstStyle/>
                    <a:p>
                      <a:r>
                        <a:rPr lang="en-US" dirty="0"/>
                        <a:t>MISSION</a:t>
                      </a:r>
                    </a:p>
                    <a:p>
                      <a:r>
                        <a:rPr lang="en-US" dirty="0"/>
                        <a:t>(multicenter retrospective)</a:t>
                      </a:r>
                      <a:endParaRPr lang="el-GR" dirty="0"/>
                    </a:p>
                  </a:txBody>
                  <a:tcPr/>
                </a:tc>
                <a:tc>
                  <a:txBody>
                    <a:bodyPr/>
                    <a:lstStyle/>
                    <a:p>
                      <a:r>
                        <a:rPr lang="en-US" dirty="0"/>
                        <a:t>2019</a:t>
                      </a:r>
                      <a:endParaRPr lang="el-GR" dirty="0"/>
                    </a:p>
                  </a:txBody>
                  <a:tcPr/>
                </a:tc>
                <a:tc>
                  <a:txBody>
                    <a:bodyPr/>
                    <a:lstStyle/>
                    <a:p>
                      <a:r>
                        <a:rPr lang="en-US" dirty="0"/>
                        <a:t>Phase II  feasibility study</a:t>
                      </a:r>
                      <a:endParaRPr lang="el-GR" dirty="0"/>
                    </a:p>
                  </a:txBody>
                  <a:tcPr/>
                </a:tc>
                <a:tc>
                  <a:txBody>
                    <a:bodyPr/>
                    <a:lstStyle/>
                    <a:p>
                      <a:r>
                        <a:rPr lang="en-US" dirty="0"/>
                        <a:t>127</a:t>
                      </a:r>
                      <a:endParaRPr lang="el-GR" dirty="0"/>
                    </a:p>
                  </a:txBody>
                  <a:tcPr/>
                </a:tc>
                <a:tc>
                  <a:txBody>
                    <a:bodyPr/>
                    <a:lstStyle/>
                    <a:p>
                      <a:endParaRPr lang="el-GR" dirty="0"/>
                    </a:p>
                  </a:txBody>
                  <a:tcPr/>
                </a:tc>
                <a:tc>
                  <a:txBody>
                    <a:bodyPr/>
                    <a:lstStyle/>
                    <a:p>
                      <a:r>
                        <a:rPr lang="en-US" dirty="0"/>
                        <a:t>96.1% in 122pts </a:t>
                      </a:r>
                      <a:endParaRPr lang="el-GR" dirty="0"/>
                    </a:p>
                  </a:txBody>
                  <a:tcPr/>
                </a:tc>
                <a:extLst>
                  <a:ext uri="{0D108BD9-81ED-4DB2-BD59-A6C34878D82A}">
                    <a16:rowId xmlns:a16="http://schemas.microsoft.com/office/drawing/2014/main" val="2527163353"/>
                  </a:ext>
                </a:extLst>
              </a:tr>
              <a:tr h="1300770">
                <a:tc>
                  <a:txBody>
                    <a:bodyPr/>
                    <a:lstStyle/>
                    <a:p>
                      <a:r>
                        <a:rPr lang="en-US" dirty="0">
                          <a:solidFill>
                            <a:schemeClr val="bg1">
                              <a:lumMod val="65000"/>
                            </a:schemeClr>
                          </a:solidFill>
                        </a:rPr>
                        <a:t>Cardenas-</a:t>
                      </a:r>
                    </a:p>
                    <a:p>
                      <a:r>
                        <a:rPr lang="en-US" dirty="0" err="1">
                          <a:solidFill>
                            <a:schemeClr val="bg1">
                              <a:lumMod val="65000"/>
                            </a:schemeClr>
                          </a:solidFill>
                        </a:rPr>
                        <a:t>Coicoecheat</a:t>
                      </a:r>
                      <a:r>
                        <a:rPr lang="en-US" dirty="0">
                          <a:solidFill>
                            <a:schemeClr val="bg1">
                              <a:lumMod val="65000"/>
                            </a:schemeClr>
                          </a:solidFill>
                        </a:rPr>
                        <a:t> al</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2019 </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Systematic review and meta-analysis</a:t>
                      </a:r>
                    </a:p>
                    <a:p>
                      <a:r>
                        <a:rPr lang="en-US" dirty="0">
                          <a:solidFill>
                            <a:schemeClr val="bg1">
                              <a:lumMod val="65000"/>
                            </a:schemeClr>
                          </a:solidFill>
                        </a:rPr>
                        <a:t>3 prospective and 3 retrospective</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567</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2664</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74% MIS vs53.1% </a:t>
                      </a:r>
                    </a:p>
                    <a:p>
                      <a:r>
                        <a:rPr lang="en-US" dirty="0">
                          <a:solidFill>
                            <a:schemeClr val="bg1">
                              <a:lumMod val="65000"/>
                            </a:schemeClr>
                          </a:solidFill>
                        </a:rPr>
                        <a:t>p=0.52</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extLst>
                  <a:ext uri="{0D108BD9-81ED-4DB2-BD59-A6C34878D82A}">
                    <a16:rowId xmlns:a16="http://schemas.microsoft.com/office/drawing/2014/main" val="1459348651"/>
                  </a:ext>
                </a:extLst>
              </a:tr>
              <a:tr h="753621">
                <a:tc>
                  <a:txBody>
                    <a:bodyPr/>
                    <a:lstStyle/>
                    <a:p>
                      <a:r>
                        <a:rPr lang="en-US" dirty="0">
                          <a:solidFill>
                            <a:schemeClr val="bg1">
                              <a:lumMod val="65000"/>
                            </a:schemeClr>
                          </a:solidFill>
                        </a:rPr>
                        <a:t>Zeng et al</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2022</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Systematic review and meta-analysis</a:t>
                      </a:r>
                    </a:p>
                    <a:p>
                      <a:r>
                        <a:rPr lang="en-US" dirty="0">
                          <a:solidFill>
                            <a:schemeClr val="bg1">
                              <a:lumMod val="65000"/>
                            </a:schemeClr>
                          </a:solidFill>
                        </a:rPr>
                        <a:t>3 prospective and 3 retrospective</a:t>
                      </a:r>
                      <a:endParaRPr lang="el-GR" dirty="0">
                        <a:solidFill>
                          <a:schemeClr val="bg1">
                            <a:lumMod val="65000"/>
                          </a:schemeClr>
                        </a:solidFill>
                      </a:endParaRPr>
                    </a:p>
                    <a:p>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643</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2885</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tc>
                  <a:txBody>
                    <a:bodyPr/>
                    <a:lstStyle/>
                    <a:p>
                      <a:r>
                        <a:rPr lang="en-US" dirty="0">
                          <a:solidFill>
                            <a:schemeClr val="bg1">
                              <a:lumMod val="65000"/>
                            </a:schemeClr>
                          </a:solidFill>
                        </a:rPr>
                        <a:t>RR=1.07 </a:t>
                      </a:r>
                    </a:p>
                    <a:p>
                      <a:r>
                        <a:rPr lang="en-US" dirty="0">
                          <a:solidFill>
                            <a:schemeClr val="bg1">
                              <a:lumMod val="65000"/>
                            </a:schemeClr>
                          </a:solidFill>
                        </a:rPr>
                        <a:t>(95%CI 0.93-1.23)</a:t>
                      </a:r>
                      <a:endParaRPr lang="el-GR" dirty="0">
                        <a:solidFill>
                          <a:schemeClr val="bg1">
                            <a:lumMod val="65000"/>
                          </a:schemeClr>
                        </a:solidFill>
                      </a:endParaRPr>
                    </a:p>
                  </a:txBody>
                  <a:tcPr>
                    <a:pattFill prst="sphere">
                      <a:fgClr>
                        <a:schemeClr val="accent4">
                          <a:lumMod val="20000"/>
                          <a:lumOff val="80000"/>
                        </a:schemeClr>
                      </a:fgClr>
                      <a:bgClr>
                        <a:schemeClr val="bg1"/>
                      </a:bgClr>
                    </a:pattFill>
                  </a:tcPr>
                </a:tc>
                <a:extLst>
                  <a:ext uri="{0D108BD9-81ED-4DB2-BD59-A6C34878D82A}">
                    <a16:rowId xmlns:a16="http://schemas.microsoft.com/office/drawing/2014/main" val="3759462748"/>
                  </a:ext>
                </a:extLst>
              </a:tr>
            </a:tbl>
          </a:graphicData>
        </a:graphic>
      </p:graphicFrame>
      <p:sp>
        <p:nvSpPr>
          <p:cNvPr id="4" name="Ορθογώνιο 3">
            <a:extLst>
              <a:ext uri="{FF2B5EF4-FFF2-40B4-BE49-F238E27FC236}">
                <a16:creationId xmlns:a16="http://schemas.microsoft.com/office/drawing/2014/main" id="{12ED1B72-FB60-5178-C4A9-B3274135F2D0}"/>
              </a:ext>
            </a:extLst>
          </p:cNvPr>
          <p:cNvSpPr/>
          <p:nvPr/>
        </p:nvSpPr>
        <p:spPr>
          <a:xfrm>
            <a:off x="1676400" y="174171"/>
            <a:ext cx="8425543" cy="7402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Complete gross resection</a:t>
            </a:r>
            <a:endParaRPr lang="el-GR" sz="2800" dirty="0">
              <a:solidFill>
                <a:schemeClr val="tx1"/>
              </a:solidFill>
            </a:endParaRPr>
          </a:p>
        </p:txBody>
      </p:sp>
      <p:sp>
        <p:nvSpPr>
          <p:cNvPr id="2" name="TextBox 1">
            <a:extLst>
              <a:ext uri="{FF2B5EF4-FFF2-40B4-BE49-F238E27FC236}">
                <a16:creationId xmlns:a16="http://schemas.microsoft.com/office/drawing/2014/main" id="{20BFAB3B-79F6-D847-30B7-095D342731F8}"/>
              </a:ext>
            </a:extLst>
          </p:cNvPr>
          <p:cNvSpPr txBox="1"/>
          <p:nvPr/>
        </p:nvSpPr>
        <p:spPr>
          <a:xfrm>
            <a:off x="3474720" y="1747520"/>
            <a:ext cx="6197600" cy="1754326"/>
          </a:xfrm>
          <a:prstGeom prst="rect">
            <a:avLst/>
          </a:prstGeom>
          <a:solidFill>
            <a:srgbClr val="FF0000"/>
          </a:solidFill>
        </p:spPr>
        <p:txBody>
          <a:bodyPr wrap="square" rtlCol="0">
            <a:spAutoFit/>
          </a:bodyPr>
          <a:lstStyle/>
          <a:p>
            <a:pPr algn="ctr"/>
            <a:r>
              <a:rPr lang="en-US" dirty="0">
                <a:solidFill>
                  <a:schemeClr val="bg1"/>
                </a:solidFill>
              </a:rPr>
              <a:t>Limitations</a:t>
            </a:r>
          </a:p>
          <a:p>
            <a:pPr algn="ctr"/>
            <a:endParaRPr lang="en-US" dirty="0"/>
          </a:p>
          <a:p>
            <a:pPr marL="285750" indent="-285750">
              <a:buFont typeface="Arial" panose="020B0604020202020204" pitchFamily="34" charset="0"/>
              <a:buChar char="•"/>
            </a:pPr>
            <a:r>
              <a:rPr lang="en-US" dirty="0">
                <a:solidFill>
                  <a:schemeClr val="bg1"/>
                </a:solidFill>
              </a:rPr>
              <a:t>Short term accrual 127 cases for 5 centers from 2009-2017</a:t>
            </a:r>
          </a:p>
          <a:p>
            <a:pPr marL="285750" indent="-285750">
              <a:buFont typeface="Arial" panose="020B0604020202020204" pitchFamily="34" charset="0"/>
              <a:buChar char="•"/>
            </a:pPr>
            <a:r>
              <a:rPr lang="en-US" dirty="0">
                <a:solidFill>
                  <a:schemeClr val="bg1"/>
                </a:solidFill>
              </a:rPr>
              <a:t>Carefully selected  based on clinical complete or near complete response to NACT </a:t>
            </a:r>
          </a:p>
          <a:p>
            <a:pPr marL="285750" indent="-285750">
              <a:buFont typeface="Arial" panose="020B0604020202020204" pitchFamily="34" charset="0"/>
              <a:buChar char="•"/>
            </a:pPr>
            <a:r>
              <a:rPr lang="en-US" dirty="0">
                <a:solidFill>
                  <a:schemeClr val="bg1"/>
                </a:solidFill>
              </a:rPr>
              <a:t>Low tumor burden seen with diagnostic laparoscopy</a:t>
            </a:r>
            <a:endParaRPr lang="el-GR" dirty="0">
              <a:solidFill>
                <a:schemeClr val="bg1"/>
              </a:solidFill>
            </a:endParaRPr>
          </a:p>
        </p:txBody>
      </p:sp>
      <p:sp>
        <p:nvSpPr>
          <p:cNvPr id="5" name="TextBox 4">
            <a:extLst>
              <a:ext uri="{FF2B5EF4-FFF2-40B4-BE49-F238E27FC236}">
                <a16:creationId xmlns:a16="http://schemas.microsoft.com/office/drawing/2014/main" id="{0F0CC65B-BD40-A14E-EE0D-53DB0E30B49B}"/>
              </a:ext>
            </a:extLst>
          </p:cNvPr>
          <p:cNvSpPr txBox="1"/>
          <p:nvPr/>
        </p:nvSpPr>
        <p:spPr>
          <a:xfrm>
            <a:off x="5015802" y="6331582"/>
            <a:ext cx="5064369" cy="369332"/>
          </a:xfrm>
          <a:prstGeom prst="rect">
            <a:avLst/>
          </a:prstGeom>
          <a:noFill/>
        </p:spPr>
        <p:txBody>
          <a:bodyPr wrap="square" rtlCol="0">
            <a:spAutoFit/>
          </a:bodyPr>
          <a:lstStyle/>
          <a:p>
            <a:pPr algn="r"/>
            <a:r>
              <a:rPr lang="en-US" i="1" dirty="0"/>
              <a:t>Finch L &amp; Chi D J </a:t>
            </a:r>
            <a:r>
              <a:rPr lang="en-US" i="1" dirty="0" err="1"/>
              <a:t>Gynecol</a:t>
            </a:r>
            <a:r>
              <a:rPr lang="en-US" i="1" dirty="0"/>
              <a:t> Oncol 2023</a:t>
            </a:r>
            <a:endParaRPr lang="el-GR" i="1" dirty="0"/>
          </a:p>
        </p:txBody>
      </p:sp>
    </p:spTree>
    <p:extLst>
      <p:ext uri="{BB962C8B-B14F-4D97-AF65-F5344CB8AC3E}">
        <p14:creationId xmlns:p14="http://schemas.microsoft.com/office/powerpoint/2010/main" val="3129324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2E679-6E44-9EC8-3520-5A22CDDCB52D}"/>
            </a:ext>
          </a:extLst>
        </p:cNvPr>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CCF78C73-C792-AAFC-11D7-BE7A0C250DE7}"/>
              </a:ext>
            </a:extLst>
          </p:cNvPr>
          <p:cNvGraphicFramePr>
            <a:graphicFrameLocks noGrp="1"/>
          </p:cNvGraphicFramePr>
          <p:nvPr>
            <p:extLst>
              <p:ext uri="{D42A27DB-BD31-4B8C-83A1-F6EECF244321}">
                <p14:modId xmlns:p14="http://schemas.microsoft.com/office/powerpoint/2010/main" val="1300034146"/>
              </p:ext>
            </p:extLst>
          </p:nvPr>
        </p:nvGraphicFramePr>
        <p:xfrm>
          <a:off x="1770742" y="1313750"/>
          <a:ext cx="8309429" cy="4987814"/>
        </p:xfrm>
        <a:graphic>
          <a:graphicData uri="http://schemas.openxmlformats.org/drawingml/2006/table">
            <a:tbl>
              <a:tblPr firstRow="1" bandRow="1">
                <a:effectLst>
                  <a:innerShdw blurRad="63500" dist="50800" dir="13500000">
                    <a:prstClr val="black">
                      <a:alpha val="50000"/>
                    </a:prstClr>
                  </a:innerShdw>
                </a:effectLst>
                <a:tableStyleId>{00A15C55-8517-42AA-B614-E9B94910E393}</a:tableStyleId>
              </a:tblPr>
              <a:tblGrid>
                <a:gridCol w="1560286">
                  <a:extLst>
                    <a:ext uri="{9D8B030D-6E8A-4147-A177-3AD203B41FA5}">
                      <a16:colId xmlns:a16="http://schemas.microsoft.com/office/drawing/2014/main" val="3816509963"/>
                    </a:ext>
                  </a:extLst>
                </a:gridCol>
                <a:gridCol w="870858">
                  <a:extLst>
                    <a:ext uri="{9D8B030D-6E8A-4147-A177-3AD203B41FA5}">
                      <a16:colId xmlns:a16="http://schemas.microsoft.com/office/drawing/2014/main" val="159401578"/>
                    </a:ext>
                  </a:extLst>
                </a:gridCol>
                <a:gridCol w="1999417">
                  <a:extLst>
                    <a:ext uri="{9D8B030D-6E8A-4147-A177-3AD203B41FA5}">
                      <a16:colId xmlns:a16="http://schemas.microsoft.com/office/drawing/2014/main" val="3918762864"/>
                    </a:ext>
                  </a:extLst>
                </a:gridCol>
                <a:gridCol w="603568">
                  <a:extLst>
                    <a:ext uri="{9D8B030D-6E8A-4147-A177-3AD203B41FA5}">
                      <a16:colId xmlns:a16="http://schemas.microsoft.com/office/drawing/2014/main" val="3412208024"/>
                    </a:ext>
                  </a:extLst>
                </a:gridCol>
                <a:gridCol w="902214">
                  <a:extLst>
                    <a:ext uri="{9D8B030D-6E8A-4147-A177-3AD203B41FA5}">
                      <a16:colId xmlns:a16="http://schemas.microsoft.com/office/drawing/2014/main" val="603957968"/>
                    </a:ext>
                  </a:extLst>
                </a:gridCol>
                <a:gridCol w="2373086">
                  <a:extLst>
                    <a:ext uri="{9D8B030D-6E8A-4147-A177-3AD203B41FA5}">
                      <a16:colId xmlns:a16="http://schemas.microsoft.com/office/drawing/2014/main" val="3072298999"/>
                    </a:ext>
                  </a:extLst>
                </a:gridCol>
              </a:tblGrid>
              <a:tr h="0">
                <a:tc>
                  <a:txBody>
                    <a:bodyPr/>
                    <a:lstStyle/>
                    <a:p>
                      <a:r>
                        <a:rPr lang="en-US" dirty="0"/>
                        <a:t>Study</a:t>
                      </a:r>
                      <a:endParaRPr lang="el-GR" dirty="0"/>
                    </a:p>
                  </a:txBody>
                  <a:tcPr/>
                </a:tc>
                <a:tc>
                  <a:txBody>
                    <a:bodyPr/>
                    <a:lstStyle/>
                    <a:p>
                      <a:r>
                        <a:rPr lang="en-US" dirty="0"/>
                        <a:t>Date</a:t>
                      </a:r>
                      <a:endParaRPr lang="el-GR" dirty="0"/>
                    </a:p>
                  </a:txBody>
                  <a:tcPr/>
                </a:tc>
                <a:tc>
                  <a:txBody>
                    <a:bodyPr/>
                    <a:lstStyle/>
                    <a:p>
                      <a:r>
                        <a:rPr lang="en-US" dirty="0"/>
                        <a:t>Type </a:t>
                      </a:r>
                      <a:endParaRPr lang="el-GR" dirty="0"/>
                    </a:p>
                  </a:txBody>
                  <a:tcPr/>
                </a:tc>
                <a:tc>
                  <a:txBody>
                    <a:bodyPr/>
                    <a:lstStyle/>
                    <a:p>
                      <a:r>
                        <a:rPr lang="en-US" dirty="0"/>
                        <a:t>MIS</a:t>
                      </a:r>
                      <a:endParaRPr lang="el-GR" dirty="0"/>
                    </a:p>
                  </a:txBody>
                  <a:tcPr/>
                </a:tc>
                <a:tc>
                  <a:txBody>
                    <a:bodyPr/>
                    <a:lstStyle/>
                    <a:p>
                      <a:r>
                        <a:rPr lang="en-US" dirty="0"/>
                        <a:t>OPEN</a:t>
                      </a:r>
                      <a:endParaRPr lang="el-GR" dirty="0"/>
                    </a:p>
                  </a:txBody>
                  <a:tcPr/>
                </a:tc>
                <a:tc>
                  <a:txBody>
                    <a:bodyPr/>
                    <a:lstStyle/>
                    <a:p>
                      <a:r>
                        <a:rPr lang="en-US" dirty="0"/>
                        <a:t>CGR</a:t>
                      </a:r>
                      <a:endParaRPr lang="el-GR" dirty="0"/>
                    </a:p>
                  </a:txBody>
                  <a:tcPr/>
                </a:tc>
                <a:extLst>
                  <a:ext uri="{0D108BD9-81ED-4DB2-BD59-A6C34878D82A}">
                    <a16:rowId xmlns:a16="http://schemas.microsoft.com/office/drawing/2014/main" val="4035813290"/>
                  </a:ext>
                </a:extLst>
              </a:tr>
              <a:tr h="1858244">
                <a:tc>
                  <a:txBody>
                    <a:bodyPr/>
                    <a:lstStyle/>
                    <a:p>
                      <a:r>
                        <a:rPr lang="en-US" dirty="0">
                          <a:solidFill>
                            <a:schemeClr val="bg1">
                              <a:lumMod val="65000"/>
                            </a:schemeClr>
                          </a:solidFill>
                        </a:rPr>
                        <a:t>MISSION</a:t>
                      </a:r>
                    </a:p>
                    <a:p>
                      <a:r>
                        <a:rPr lang="en-US" dirty="0">
                          <a:solidFill>
                            <a:schemeClr val="bg1">
                              <a:lumMod val="65000"/>
                            </a:schemeClr>
                          </a:solidFill>
                        </a:rPr>
                        <a:t>(multicenter retrospective</a:t>
                      </a:r>
                      <a:r>
                        <a:rPr lang="en-US" dirty="0">
                          <a:solidFill>
                            <a:schemeClr val="bg1">
                              <a:lumMod val="85000"/>
                            </a:schemeClr>
                          </a:solidFill>
                        </a:rPr>
                        <a:t>)</a:t>
                      </a:r>
                      <a:endParaRPr lang="el-GR" dirty="0">
                        <a:solidFill>
                          <a:schemeClr val="bg1">
                            <a:lumMod val="85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bg1">
                              <a:lumMod val="65000"/>
                            </a:schemeClr>
                          </a:solidFill>
                        </a:rPr>
                        <a:t>2019</a:t>
                      </a:r>
                      <a:endParaRPr lang="el-GR" dirty="0">
                        <a:solidFill>
                          <a:schemeClr val="bg1">
                            <a:lumMod val="65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bg1">
                              <a:lumMod val="65000"/>
                            </a:schemeClr>
                          </a:solidFill>
                        </a:rPr>
                        <a:t>Phase II  feasibility study</a:t>
                      </a:r>
                      <a:endParaRPr lang="el-GR" dirty="0">
                        <a:solidFill>
                          <a:schemeClr val="bg1">
                            <a:lumMod val="65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bg1">
                              <a:lumMod val="65000"/>
                            </a:schemeClr>
                          </a:solidFill>
                        </a:rPr>
                        <a:t>127</a:t>
                      </a:r>
                      <a:endParaRPr lang="el-GR" dirty="0">
                        <a:solidFill>
                          <a:schemeClr val="bg1">
                            <a:lumMod val="65000"/>
                          </a:schemeClr>
                        </a:solidFill>
                      </a:endParaRPr>
                    </a:p>
                  </a:txBody>
                  <a:tcPr>
                    <a:pattFill prst="smCheck">
                      <a:fgClr>
                        <a:schemeClr val="accent4">
                          <a:lumMod val="20000"/>
                          <a:lumOff val="80000"/>
                        </a:schemeClr>
                      </a:fgClr>
                      <a:bgClr>
                        <a:schemeClr val="bg1"/>
                      </a:bgClr>
                    </a:pattFill>
                  </a:tcPr>
                </a:tc>
                <a:tc>
                  <a:txBody>
                    <a:bodyPr/>
                    <a:lstStyle/>
                    <a:p>
                      <a:endParaRPr lang="el-GR" dirty="0">
                        <a:solidFill>
                          <a:schemeClr val="bg1">
                            <a:lumMod val="65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bg1">
                              <a:lumMod val="65000"/>
                            </a:schemeClr>
                          </a:solidFill>
                        </a:rPr>
                        <a:t>96.1% in 122pts </a:t>
                      </a:r>
                      <a:endParaRPr lang="el-GR" dirty="0">
                        <a:solidFill>
                          <a:schemeClr val="bg1">
                            <a:lumMod val="65000"/>
                          </a:schemeClr>
                        </a:solidFill>
                      </a:endParaRPr>
                    </a:p>
                  </a:txBody>
                  <a:tcPr>
                    <a:pattFill prst="smCheck">
                      <a:fgClr>
                        <a:schemeClr val="accent4">
                          <a:lumMod val="20000"/>
                          <a:lumOff val="80000"/>
                        </a:schemeClr>
                      </a:fgClr>
                      <a:bgClr>
                        <a:schemeClr val="bg1"/>
                      </a:bgClr>
                    </a:pattFill>
                  </a:tcPr>
                </a:tc>
                <a:extLst>
                  <a:ext uri="{0D108BD9-81ED-4DB2-BD59-A6C34878D82A}">
                    <a16:rowId xmlns:a16="http://schemas.microsoft.com/office/drawing/2014/main" val="2527163353"/>
                  </a:ext>
                </a:extLst>
              </a:tr>
              <a:tr h="1300770">
                <a:tc>
                  <a:txBody>
                    <a:bodyPr/>
                    <a:lstStyle/>
                    <a:p>
                      <a:r>
                        <a:rPr lang="en-US" dirty="0"/>
                        <a:t>Cardenas-</a:t>
                      </a:r>
                    </a:p>
                    <a:p>
                      <a:r>
                        <a:rPr lang="en-US" dirty="0" err="1"/>
                        <a:t>Coicoecheat</a:t>
                      </a:r>
                      <a:r>
                        <a:rPr lang="en-US" dirty="0"/>
                        <a:t> al</a:t>
                      </a:r>
                      <a:endParaRPr lang="el-GR" dirty="0"/>
                    </a:p>
                  </a:txBody>
                  <a:tcPr/>
                </a:tc>
                <a:tc>
                  <a:txBody>
                    <a:bodyPr/>
                    <a:lstStyle/>
                    <a:p>
                      <a:r>
                        <a:rPr lang="en-US" dirty="0"/>
                        <a:t>2019 </a:t>
                      </a:r>
                      <a:endParaRPr lang="el-GR" dirty="0"/>
                    </a:p>
                  </a:txBody>
                  <a:tcPr/>
                </a:tc>
                <a:tc>
                  <a:txBody>
                    <a:bodyPr/>
                    <a:lstStyle/>
                    <a:p>
                      <a:r>
                        <a:rPr lang="en-US" dirty="0"/>
                        <a:t>Systematic review and meta-analysis</a:t>
                      </a:r>
                    </a:p>
                    <a:p>
                      <a:r>
                        <a:rPr lang="en-US" dirty="0"/>
                        <a:t>3 prospective and 3 retrospective</a:t>
                      </a:r>
                      <a:endParaRPr lang="el-GR" dirty="0"/>
                    </a:p>
                  </a:txBody>
                  <a:tcPr/>
                </a:tc>
                <a:tc>
                  <a:txBody>
                    <a:bodyPr/>
                    <a:lstStyle/>
                    <a:p>
                      <a:r>
                        <a:rPr lang="en-US" dirty="0"/>
                        <a:t>567</a:t>
                      </a:r>
                      <a:endParaRPr lang="el-GR" dirty="0"/>
                    </a:p>
                  </a:txBody>
                  <a:tcPr/>
                </a:tc>
                <a:tc>
                  <a:txBody>
                    <a:bodyPr/>
                    <a:lstStyle/>
                    <a:p>
                      <a:r>
                        <a:rPr lang="en-US" dirty="0"/>
                        <a:t>2664</a:t>
                      </a:r>
                      <a:endParaRPr lang="el-GR" dirty="0"/>
                    </a:p>
                  </a:txBody>
                  <a:tcPr/>
                </a:tc>
                <a:tc>
                  <a:txBody>
                    <a:bodyPr/>
                    <a:lstStyle/>
                    <a:p>
                      <a:r>
                        <a:rPr lang="en-US" dirty="0"/>
                        <a:t>74% MIS vs53.1% </a:t>
                      </a:r>
                    </a:p>
                    <a:p>
                      <a:r>
                        <a:rPr lang="en-US" dirty="0"/>
                        <a:t>p=0.52</a:t>
                      </a:r>
                      <a:endParaRPr lang="el-GR" dirty="0"/>
                    </a:p>
                  </a:txBody>
                  <a:tcPr/>
                </a:tc>
                <a:extLst>
                  <a:ext uri="{0D108BD9-81ED-4DB2-BD59-A6C34878D82A}">
                    <a16:rowId xmlns:a16="http://schemas.microsoft.com/office/drawing/2014/main" val="1459348651"/>
                  </a:ext>
                </a:extLst>
              </a:tr>
              <a:tr h="753621">
                <a:tc>
                  <a:txBody>
                    <a:bodyPr/>
                    <a:lstStyle/>
                    <a:p>
                      <a:r>
                        <a:rPr lang="en-US" dirty="0">
                          <a:solidFill>
                            <a:schemeClr val="tx1">
                              <a:lumMod val="50000"/>
                              <a:lumOff val="50000"/>
                            </a:schemeClr>
                          </a:solidFill>
                        </a:rPr>
                        <a:t>Zeng et al</a:t>
                      </a:r>
                      <a:endParaRPr lang="el-GR" dirty="0">
                        <a:solidFill>
                          <a:schemeClr val="tx1">
                            <a:lumMod val="50000"/>
                            <a:lumOff val="50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tx1">
                              <a:lumMod val="50000"/>
                              <a:lumOff val="50000"/>
                            </a:schemeClr>
                          </a:solidFill>
                        </a:rPr>
                        <a:t>2022</a:t>
                      </a:r>
                      <a:endParaRPr lang="el-GR" dirty="0">
                        <a:solidFill>
                          <a:schemeClr val="tx1">
                            <a:lumMod val="50000"/>
                            <a:lumOff val="50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tx1">
                              <a:lumMod val="50000"/>
                              <a:lumOff val="50000"/>
                            </a:schemeClr>
                          </a:solidFill>
                        </a:rPr>
                        <a:t>Systematic review and meta-analysis</a:t>
                      </a:r>
                    </a:p>
                    <a:p>
                      <a:r>
                        <a:rPr lang="en-US" dirty="0">
                          <a:solidFill>
                            <a:schemeClr val="tx1">
                              <a:lumMod val="50000"/>
                              <a:lumOff val="50000"/>
                            </a:schemeClr>
                          </a:solidFill>
                        </a:rPr>
                        <a:t>3 prospective and 3 retrospective</a:t>
                      </a:r>
                      <a:endParaRPr lang="el-GR" dirty="0">
                        <a:solidFill>
                          <a:schemeClr val="tx1">
                            <a:lumMod val="50000"/>
                            <a:lumOff val="50000"/>
                          </a:schemeClr>
                        </a:solidFill>
                      </a:endParaRPr>
                    </a:p>
                    <a:p>
                      <a:endParaRPr lang="el-GR" dirty="0">
                        <a:solidFill>
                          <a:schemeClr val="tx1">
                            <a:lumMod val="50000"/>
                            <a:lumOff val="50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tx1">
                              <a:lumMod val="50000"/>
                              <a:lumOff val="50000"/>
                            </a:schemeClr>
                          </a:solidFill>
                        </a:rPr>
                        <a:t>643</a:t>
                      </a:r>
                      <a:endParaRPr lang="el-GR" dirty="0">
                        <a:solidFill>
                          <a:schemeClr val="tx1">
                            <a:lumMod val="50000"/>
                            <a:lumOff val="50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tx1">
                              <a:lumMod val="50000"/>
                              <a:lumOff val="50000"/>
                            </a:schemeClr>
                          </a:solidFill>
                        </a:rPr>
                        <a:t>2885</a:t>
                      </a:r>
                      <a:endParaRPr lang="el-GR" dirty="0">
                        <a:solidFill>
                          <a:schemeClr val="tx1">
                            <a:lumMod val="50000"/>
                            <a:lumOff val="50000"/>
                          </a:schemeClr>
                        </a:solidFill>
                      </a:endParaRPr>
                    </a:p>
                  </a:txBody>
                  <a:tcPr>
                    <a:pattFill prst="smCheck">
                      <a:fgClr>
                        <a:schemeClr val="accent4">
                          <a:lumMod val="20000"/>
                          <a:lumOff val="80000"/>
                        </a:schemeClr>
                      </a:fgClr>
                      <a:bgClr>
                        <a:schemeClr val="bg1"/>
                      </a:bgClr>
                    </a:pattFill>
                  </a:tcPr>
                </a:tc>
                <a:tc>
                  <a:txBody>
                    <a:bodyPr/>
                    <a:lstStyle/>
                    <a:p>
                      <a:r>
                        <a:rPr lang="en-US" dirty="0">
                          <a:solidFill>
                            <a:schemeClr val="tx1">
                              <a:lumMod val="50000"/>
                              <a:lumOff val="50000"/>
                            </a:schemeClr>
                          </a:solidFill>
                        </a:rPr>
                        <a:t>RR=1.07 </a:t>
                      </a:r>
                    </a:p>
                    <a:p>
                      <a:r>
                        <a:rPr lang="en-US" dirty="0">
                          <a:solidFill>
                            <a:schemeClr val="tx1">
                              <a:lumMod val="50000"/>
                              <a:lumOff val="50000"/>
                            </a:schemeClr>
                          </a:solidFill>
                        </a:rPr>
                        <a:t>(95%CI 0.93-1.23)</a:t>
                      </a:r>
                      <a:endParaRPr lang="el-GR" dirty="0">
                        <a:solidFill>
                          <a:schemeClr val="tx1">
                            <a:lumMod val="50000"/>
                            <a:lumOff val="50000"/>
                          </a:schemeClr>
                        </a:solidFill>
                      </a:endParaRPr>
                    </a:p>
                  </a:txBody>
                  <a:tcPr>
                    <a:pattFill prst="smCheck">
                      <a:fgClr>
                        <a:schemeClr val="accent4">
                          <a:lumMod val="20000"/>
                          <a:lumOff val="80000"/>
                        </a:schemeClr>
                      </a:fgClr>
                      <a:bgClr>
                        <a:schemeClr val="bg1"/>
                      </a:bgClr>
                    </a:pattFill>
                  </a:tcPr>
                </a:tc>
                <a:extLst>
                  <a:ext uri="{0D108BD9-81ED-4DB2-BD59-A6C34878D82A}">
                    <a16:rowId xmlns:a16="http://schemas.microsoft.com/office/drawing/2014/main" val="3759462748"/>
                  </a:ext>
                </a:extLst>
              </a:tr>
            </a:tbl>
          </a:graphicData>
        </a:graphic>
      </p:graphicFrame>
      <p:sp>
        <p:nvSpPr>
          <p:cNvPr id="4" name="Ορθογώνιο 3">
            <a:extLst>
              <a:ext uri="{FF2B5EF4-FFF2-40B4-BE49-F238E27FC236}">
                <a16:creationId xmlns:a16="http://schemas.microsoft.com/office/drawing/2014/main" id="{0883A6EA-7B31-326D-6532-9FE3569FA661}"/>
              </a:ext>
            </a:extLst>
          </p:cNvPr>
          <p:cNvSpPr/>
          <p:nvPr/>
        </p:nvSpPr>
        <p:spPr>
          <a:xfrm>
            <a:off x="1676400" y="174171"/>
            <a:ext cx="8425543" cy="7402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Complete gross resection</a:t>
            </a:r>
            <a:endParaRPr lang="el-GR" sz="2800" dirty="0">
              <a:solidFill>
                <a:schemeClr val="tx1"/>
              </a:solidFill>
            </a:endParaRPr>
          </a:p>
        </p:txBody>
      </p:sp>
      <p:sp>
        <p:nvSpPr>
          <p:cNvPr id="2" name="TextBox 1">
            <a:extLst>
              <a:ext uri="{FF2B5EF4-FFF2-40B4-BE49-F238E27FC236}">
                <a16:creationId xmlns:a16="http://schemas.microsoft.com/office/drawing/2014/main" id="{B94C0F1C-E0B9-4424-641F-DE511D10C780}"/>
              </a:ext>
            </a:extLst>
          </p:cNvPr>
          <p:cNvSpPr txBox="1"/>
          <p:nvPr/>
        </p:nvSpPr>
        <p:spPr>
          <a:xfrm>
            <a:off x="3191691" y="2069279"/>
            <a:ext cx="6888480" cy="3139321"/>
          </a:xfrm>
          <a:prstGeom prst="rect">
            <a:avLst/>
          </a:prstGeom>
          <a:solidFill>
            <a:srgbClr val="FF0000"/>
          </a:solidFill>
        </p:spPr>
        <p:txBody>
          <a:bodyPr wrap="square" rtlCol="0">
            <a:spAutoFit/>
          </a:bodyPr>
          <a:lstStyle/>
          <a:p>
            <a:pPr algn="ctr"/>
            <a:r>
              <a:rPr lang="en-US" dirty="0">
                <a:solidFill>
                  <a:schemeClr val="bg1"/>
                </a:solidFill>
              </a:rPr>
              <a:t>Limitations</a:t>
            </a:r>
          </a:p>
          <a:p>
            <a:r>
              <a:rPr lang="en-US" dirty="0">
                <a:solidFill>
                  <a:schemeClr val="bg1"/>
                </a:solidFill>
              </a:rPr>
              <a:t>Absence of randomized control trials</a:t>
            </a:r>
          </a:p>
          <a:p>
            <a:r>
              <a:rPr lang="en-US" dirty="0">
                <a:solidFill>
                  <a:schemeClr val="bg1"/>
                </a:solidFill>
              </a:rPr>
              <a:t>Highly selected patients with </a:t>
            </a:r>
            <a:r>
              <a:rPr lang="en-US" b="1" dirty="0">
                <a:solidFill>
                  <a:srgbClr val="FFFF00"/>
                </a:solidFill>
              </a:rPr>
              <a:t>exclusion criteria</a:t>
            </a:r>
            <a:r>
              <a:rPr lang="en-US" dirty="0">
                <a:solidFill>
                  <a:schemeClr val="bg1"/>
                </a:solidFill>
              </a:rPr>
              <a:t>:</a:t>
            </a:r>
          </a:p>
          <a:p>
            <a:pPr marL="285750" indent="-285750">
              <a:buFont typeface="Arial" panose="020B0604020202020204" pitchFamily="34" charset="0"/>
              <a:buChar char="•"/>
            </a:pPr>
            <a:r>
              <a:rPr lang="en" dirty="0">
                <a:solidFill>
                  <a:schemeClr val="bg1"/>
                </a:solidFill>
                <a:effectLst/>
                <a:latin typeface="Times" pitchFamily="2" charset="0"/>
              </a:rPr>
              <a:t>residual tumor in critical areas such as the porta hepatis and bowel serosa</a:t>
            </a:r>
          </a:p>
          <a:p>
            <a:pPr marL="285750" indent="-285750">
              <a:buFont typeface="Arial" panose="020B0604020202020204" pitchFamily="34" charset="0"/>
              <a:buChar char="•"/>
            </a:pPr>
            <a:r>
              <a:rPr lang="en" dirty="0">
                <a:solidFill>
                  <a:schemeClr val="bg1"/>
                </a:solidFill>
                <a:effectLst/>
                <a:latin typeface="Times" pitchFamily="2" charset="0"/>
              </a:rPr>
              <a:t>patients aged &gt; 70 years</a:t>
            </a:r>
          </a:p>
          <a:p>
            <a:pPr marL="285750" indent="-285750">
              <a:buFont typeface="Arial" panose="020B0604020202020204" pitchFamily="34" charset="0"/>
              <a:buChar char="•"/>
            </a:pPr>
            <a:r>
              <a:rPr lang="en" dirty="0">
                <a:solidFill>
                  <a:schemeClr val="bg1"/>
                </a:solidFill>
                <a:effectLst/>
                <a:latin typeface="Times" pitchFamily="2" charset="0"/>
              </a:rPr>
              <a:t>elevated tumor marker,</a:t>
            </a:r>
          </a:p>
          <a:p>
            <a:pPr marL="285750" indent="-285750">
              <a:buFont typeface="Arial" panose="020B0604020202020204" pitchFamily="34" charset="0"/>
              <a:buChar char="•"/>
            </a:pPr>
            <a:r>
              <a:rPr lang="en" dirty="0">
                <a:solidFill>
                  <a:schemeClr val="bg1"/>
                </a:solidFill>
                <a:effectLst/>
                <a:latin typeface="Times" pitchFamily="2" charset="0"/>
              </a:rPr>
              <a:t>BMI &gt; 40 Kg/m</a:t>
            </a:r>
            <a:r>
              <a:rPr lang="en" baseline="30000" dirty="0">
                <a:solidFill>
                  <a:schemeClr val="bg1"/>
                </a:solidFill>
                <a:effectLst/>
                <a:latin typeface="Times" pitchFamily="2" charset="0"/>
              </a:rPr>
              <a:t>2</a:t>
            </a:r>
          </a:p>
          <a:p>
            <a:pPr marL="285750" indent="-285750">
              <a:buFont typeface="Arial" panose="020B0604020202020204" pitchFamily="34" charset="0"/>
              <a:buChar char="•"/>
            </a:pPr>
            <a:r>
              <a:rPr lang="en" dirty="0">
                <a:solidFill>
                  <a:schemeClr val="bg1"/>
                </a:solidFill>
                <a:effectLst/>
                <a:latin typeface="Times" pitchFamily="2" charset="0"/>
              </a:rPr>
              <a:t> ASA scores of III or IV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 </a:t>
            </a:r>
            <a:endParaRPr lang="el-GR" dirty="0">
              <a:solidFill>
                <a:schemeClr val="bg1"/>
              </a:solidFill>
            </a:endParaRPr>
          </a:p>
        </p:txBody>
      </p:sp>
      <p:sp>
        <p:nvSpPr>
          <p:cNvPr id="5" name="TextBox 4">
            <a:extLst>
              <a:ext uri="{FF2B5EF4-FFF2-40B4-BE49-F238E27FC236}">
                <a16:creationId xmlns:a16="http://schemas.microsoft.com/office/drawing/2014/main" id="{3B6666B0-B9EA-5176-125B-F8E954ED91EA}"/>
              </a:ext>
            </a:extLst>
          </p:cNvPr>
          <p:cNvSpPr txBox="1"/>
          <p:nvPr/>
        </p:nvSpPr>
        <p:spPr>
          <a:xfrm>
            <a:off x="5015802" y="6331582"/>
            <a:ext cx="5064369" cy="369332"/>
          </a:xfrm>
          <a:prstGeom prst="rect">
            <a:avLst/>
          </a:prstGeom>
          <a:noFill/>
        </p:spPr>
        <p:txBody>
          <a:bodyPr wrap="square" rtlCol="0">
            <a:spAutoFit/>
          </a:bodyPr>
          <a:lstStyle/>
          <a:p>
            <a:pPr algn="r"/>
            <a:r>
              <a:rPr lang="en-US" i="1" dirty="0"/>
              <a:t>Finch L &amp; Chi D J </a:t>
            </a:r>
            <a:r>
              <a:rPr lang="en-US" i="1" dirty="0" err="1"/>
              <a:t>Gynecol</a:t>
            </a:r>
            <a:r>
              <a:rPr lang="en-US" i="1" dirty="0"/>
              <a:t> Oncol 2023</a:t>
            </a:r>
            <a:endParaRPr lang="el-GR" i="1" dirty="0"/>
          </a:p>
        </p:txBody>
      </p:sp>
    </p:spTree>
    <p:extLst>
      <p:ext uri="{BB962C8B-B14F-4D97-AF65-F5344CB8AC3E}">
        <p14:creationId xmlns:p14="http://schemas.microsoft.com/office/powerpoint/2010/main" val="1963676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7508-8AE7-A438-FE48-64E24FBD5E90}"/>
            </a:ext>
          </a:extLst>
        </p:cNvPr>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9857A1C3-042E-6D52-EBFC-EC93942CC136}"/>
              </a:ext>
            </a:extLst>
          </p:cNvPr>
          <p:cNvGraphicFramePr>
            <a:graphicFrameLocks noGrp="1"/>
          </p:cNvGraphicFramePr>
          <p:nvPr>
            <p:extLst>
              <p:ext uri="{D42A27DB-BD31-4B8C-83A1-F6EECF244321}">
                <p14:modId xmlns:p14="http://schemas.microsoft.com/office/powerpoint/2010/main" val="3075427242"/>
              </p:ext>
            </p:extLst>
          </p:nvPr>
        </p:nvGraphicFramePr>
        <p:xfrm>
          <a:off x="1770742" y="1313750"/>
          <a:ext cx="8309429" cy="4987814"/>
        </p:xfrm>
        <a:graphic>
          <a:graphicData uri="http://schemas.openxmlformats.org/drawingml/2006/table">
            <a:tbl>
              <a:tblPr firstRow="1" bandRow="1">
                <a:tableStyleId>{00A15C55-8517-42AA-B614-E9B94910E393}</a:tableStyleId>
              </a:tblPr>
              <a:tblGrid>
                <a:gridCol w="1560286">
                  <a:extLst>
                    <a:ext uri="{9D8B030D-6E8A-4147-A177-3AD203B41FA5}">
                      <a16:colId xmlns:a16="http://schemas.microsoft.com/office/drawing/2014/main" val="3816509963"/>
                    </a:ext>
                  </a:extLst>
                </a:gridCol>
                <a:gridCol w="870858">
                  <a:extLst>
                    <a:ext uri="{9D8B030D-6E8A-4147-A177-3AD203B41FA5}">
                      <a16:colId xmlns:a16="http://schemas.microsoft.com/office/drawing/2014/main" val="159401578"/>
                    </a:ext>
                  </a:extLst>
                </a:gridCol>
                <a:gridCol w="1999417">
                  <a:extLst>
                    <a:ext uri="{9D8B030D-6E8A-4147-A177-3AD203B41FA5}">
                      <a16:colId xmlns:a16="http://schemas.microsoft.com/office/drawing/2014/main" val="3918762864"/>
                    </a:ext>
                  </a:extLst>
                </a:gridCol>
                <a:gridCol w="603568">
                  <a:extLst>
                    <a:ext uri="{9D8B030D-6E8A-4147-A177-3AD203B41FA5}">
                      <a16:colId xmlns:a16="http://schemas.microsoft.com/office/drawing/2014/main" val="3412208024"/>
                    </a:ext>
                  </a:extLst>
                </a:gridCol>
                <a:gridCol w="902214">
                  <a:extLst>
                    <a:ext uri="{9D8B030D-6E8A-4147-A177-3AD203B41FA5}">
                      <a16:colId xmlns:a16="http://schemas.microsoft.com/office/drawing/2014/main" val="603957968"/>
                    </a:ext>
                  </a:extLst>
                </a:gridCol>
                <a:gridCol w="2373086">
                  <a:extLst>
                    <a:ext uri="{9D8B030D-6E8A-4147-A177-3AD203B41FA5}">
                      <a16:colId xmlns:a16="http://schemas.microsoft.com/office/drawing/2014/main" val="3072298999"/>
                    </a:ext>
                  </a:extLst>
                </a:gridCol>
              </a:tblGrid>
              <a:tr h="0">
                <a:tc>
                  <a:txBody>
                    <a:bodyPr/>
                    <a:lstStyle/>
                    <a:p>
                      <a:r>
                        <a:rPr lang="en-US" dirty="0"/>
                        <a:t>Study</a:t>
                      </a:r>
                      <a:endParaRPr lang="el-GR" dirty="0"/>
                    </a:p>
                  </a:txBody>
                  <a:tcPr/>
                </a:tc>
                <a:tc>
                  <a:txBody>
                    <a:bodyPr/>
                    <a:lstStyle/>
                    <a:p>
                      <a:r>
                        <a:rPr lang="en-US" dirty="0"/>
                        <a:t>Date</a:t>
                      </a:r>
                      <a:endParaRPr lang="el-GR" dirty="0"/>
                    </a:p>
                  </a:txBody>
                  <a:tcPr/>
                </a:tc>
                <a:tc>
                  <a:txBody>
                    <a:bodyPr/>
                    <a:lstStyle/>
                    <a:p>
                      <a:r>
                        <a:rPr lang="en-US" dirty="0"/>
                        <a:t>Type </a:t>
                      </a:r>
                      <a:endParaRPr lang="el-GR" dirty="0"/>
                    </a:p>
                  </a:txBody>
                  <a:tcPr/>
                </a:tc>
                <a:tc>
                  <a:txBody>
                    <a:bodyPr/>
                    <a:lstStyle/>
                    <a:p>
                      <a:r>
                        <a:rPr lang="en-US" dirty="0"/>
                        <a:t>MIS</a:t>
                      </a:r>
                      <a:endParaRPr lang="el-GR" dirty="0"/>
                    </a:p>
                  </a:txBody>
                  <a:tcPr/>
                </a:tc>
                <a:tc>
                  <a:txBody>
                    <a:bodyPr/>
                    <a:lstStyle/>
                    <a:p>
                      <a:r>
                        <a:rPr lang="en-US" dirty="0"/>
                        <a:t>OPEN</a:t>
                      </a:r>
                      <a:endParaRPr lang="el-GR" dirty="0"/>
                    </a:p>
                  </a:txBody>
                  <a:tcPr/>
                </a:tc>
                <a:tc>
                  <a:txBody>
                    <a:bodyPr/>
                    <a:lstStyle/>
                    <a:p>
                      <a:r>
                        <a:rPr lang="en-US" dirty="0"/>
                        <a:t>CGR</a:t>
                      </a:r>
                      <a:endParaRPr lang="el-GR" dirty="0"/>
                    </a:p>
                  </a:txBody>
                  <a:tcPr/>
                </a:tc>
                <a:extLst>
                  <a:ext uri="{0D108BD9-81ED-4DB2-BD59-A6C34878D82A}">
                    <a16:rowId xmlns:a16="http://schemas.microsoft.com/office/drawing/2014/main" val="4035813290"/>
                  </a:ext>
                </a:extLst>
              </a:tr>
              <a:tr h="1858244">
                <a:tc>
                  <a:txBody>
                    <a:bodyPr/>
                    <a:lstStyle/>
                    <a:p>
                      <a:r>
                        <a:rPr lang="en-US" dirty="0"/>
                        <a:t>MISSION</a:t>
                      </a:r>
                    </a:p>
                    <a:p>
                      <a:r>
                        <a:rPr lang="en-US" dirty="0"/>
                        <a:t>(multicenter retrospective)</a:t>
                      </a:r>
                      <a:endParaRPr lang="el-GR" dirty="0"/>
                    </a:p>
                  </a:txBody>
                  <a:tcPr>
                    <a:pattFill prst="smCheck">
                      <a:fgClr>
                        <a:schemeClr val="accent4">
                          <a:tint val="20000"/>
                        </a:schemeClr>
                      </a:fgClr>
                      <a:bgClr>
                        <a:schemeClr val="bg1"/>
                      </a:bgClr>
                    </a:pattFill>
                  </a:tcPr>
                </a:tc>
                <a:tc>
                  <a:txBody>
                    <a:bodyPr/>
                    <a:lstStyle/>
                    <a:p>
                      <a:r>
                        <a:rPr lang="en-US" dirty="0"/>
                        <a:t>2019</a:t>
                      </a:r>
                      <a:endParaRPr lang="el-GR" dirty="0"/>
                    </a:p>
                  </a:txBody>
                  <a:tcPr>
                    <a:pattFill prst="smCheck">
                      <a:fgClr>
                        <a:schemeClr val="accent4">
                          <a:tint val="20000"/>
                        </a:schemeClr>
                      </a:fgClr>
                      <a:bgClr>
                        <a:schemeClr val="bg1"/>
                      </a:bgClr>
                    </a:pattFill>
                  </a:tcPr>
                </a:tc>
                <a:tc>
                  <a:txBody>
                    <a:bodyPr/>
                    <a:lstStyle/>
                    <a:p>
                      <a:r>
                        <a:rPr lang="en-US" dirty="0"/>
                        <a:t>Phase II  feasibility study</a:t>
                      </a:r>
                      <a:endParaRPr lang="el-GR" dirty="0"/>
                    </a:p>
                  </a:txBody>
                  <a:tcPr>
                    <a:pattFill prst="smCheck">
                      <a:fgClr>
                        <a:schemeClr val="accent4">
                          <a:tint val="20000"/>
                        </a:schemeClr>
                      </a:fgClr>
                      <a:bgClr>
                        <a:schemeClr val="bg1"/>
                      </a:bgClr>
                    </a:pattFill>
                  </a:tcPr>
                </a:tc>
                <a:tc>
                  <a:txBody>
                    <a:bodyPr/>
                    <a:lstStyle/>
                    <a:p>
                      <a:r>
                        <a:rPr lang="en-US" dirty="0"/>
                        <a:t>127</a:t>
                      </a:r>
                      <a:endParaRPr lang="el-GR" dirty="0"/>
                    </a:p>
                  </a:txBody>
                  <a:tcPr>
                    <a:pattFill prst="smCheck">
                      <a:fgClr>
                        <a:schemeClr val="accent4">
                          <a:tint val="20000"/>
                        </a:schemeClr>
                      </a:fgClr>
                      <a:bgClr>
                        <a:schemeClr val="bg1"/>
                      </a:bgClr>
                    </a:pattFill>
                  </a:tcPr>
                </a:tc>
                <a:tc>
                  <a:txBody>
                    <a:bodyPr/>
                    <a:lstStyle/>
                    <a:p>
                      <a:endParaRPr lang="el-GR" dirty="0"/>
                    </a:p>
                  </a:txBody>
                  <a:tcPr>
                    <a:pattFill prst="smCheck">
                      <a:fgClr>
                        <a:schemeClr val="accent4">
                          <a:tint val="20000"/>
                        </a:schemeClr>
                      </a:fgClr>
                      <a:bgClr>
                        <a:schemeClr val="bg1"/>
                      </a:bgClr>
                    </a:pattFill>
                  </a:tcPr>
                </a:tc>
                <a:tc>
                  <a:txBody>
                    <a:bodyPr/>
                    <a:lstStyle/>
                    <a:p>
                      <a:r>
                        <a:rPr lang="en-US" dirty="0"/>
                        <a:t>96.1% in 122pts </a:t>
                      </a:r>
                      <a:endParaRPr lang="el-GR" dirty="0"/>
                    </a:p>
                  </a:txBody>
                  <a:tcPr>
                    <a:pattFill prst="smCheck">
                      <a:fgClr>
                        <a:schemeClr val="accent4">
                          <a:tint val="20000"/>
                        </a:schemeClr>
                      </a:fgClr>
                      <a:bgClr>
                        <a:schemeClr val="bg1"/>
                      </a:bgClr>
                    </a:pattFill>
                  </a:tcPr>
                </a:tc>
                <a:extLst>
                  <a:ext uri="{0D108BD9-81ED-4DB2-BD59-A6C34878D82A}">
                    <a16:rowId xmlns:a16="http://schemas.microsoft.com/office/drawing/2014/main" val="2527163353"/>
                  </a:ext>
                </a:extLst>
              </a:tr>
              <a:tr h="1300770">
                <a:tc>
                  <a:txBody>
                    <a:bodyPr/>
                    <a:lstStyle/>
                    <a:p>
                      <a:r>
                        <a:rPr lang="en-US" dirty="0"/>
                        <a:t>Cardenas-</a:t>
                      </a:r>
                    </a:p>
                    <a:p>
                      <a:r>
                        <a:rPr lang="en-US" dirty="0" err="1"/>
                        <a:t>Coicoecheat</a:t>
                      </a:r>
                      <a:r>
                        <a:rPr lang="en-US" dirty="0"/>
                        <a:t> al</a:t>
                      </a:r>
                      <a:endParaRPr lang="el-GR" dirty="0"/>
                    </a:p>
                  </a:txBody>
                  <a:tcPr>
                    <a:pattFill prst="smCheck">
                      <a:fgClr>
                        <a:schemeClr val="accent4">
                          <a:tint val="20000"/>
                        </a:schemeClr>
                      </a:fgClr>
                      <a:bgClr>
                        <a:schemeClr val="bg1"/>
                      </a:bgClr>
                    </a:pattFill>
                  </a:tcPr>
                </a:tc>
                <a:tc>
                  <a:txBody>
                    <a:bodyPr/>
                    <a:lstStyle/>
                    <a:p>
                      <a:r>
                        <a:rPr lang="en-US" dirty="0"/>
                        <a:t>2019 </a:t>
                      </a:r>
                      <a:endParaRPr lang="el-GR" dirty="0"/>
                    </a:p>
                  </a:txBody>
                  <a:tcPr>
                    <a:pattFill prst="smCheck">
                      <a:fgClr>
                        <a:schemeClr val="accent4">
                          <a:tint val="20000"/>
                        </a:schemeClr>
                      </a:fgClr>
                      <a:bgClr>
                        <a:schemeClr val="bg1"/>
                      </a:bgClr>
                    </a:pattFill>
                  </a:tcPr>
                </a:tc>
                <a:tc>
                  <a:txBody>
                    <a:bodyPr/>
                    <a:lstStyle/>
                    <a:p>
                      <a:r>
                        <a:rPr lang="en-US" dirty="0"/>
                        <a:t>Systematic review and meta-analysis</a:t>
                      </a:r>
                    </a:p>
                    <a:p>
                      <a:r>
                        <a:rPr lang="en-US" dirty="0"/>
                        <a:t>3 prospective and 3 retrospective</a:t>
                      </a:r>
                      <a:endParaRPr lang="el-GR" dirty="0"/>
                    </a:p>
                  </a:txBody>
                  <a:tcPr>
                    <a:pattFill prst="smCheck">
                      <a:fgClr>
                        <a:schemeClr val="accent4">
                          <a:tint val="20000"/>
                        </a:schemeClr>
                      </a:fgClr>
                      <a:bgClr>
                        <a:schemeClr val="bg1"/>
                      </a:bgClr>
                    </a:pattFill>
                  </a:tcPr>
                </a:tc>
                <a:tc>
                  <a:txBody>
                    <a:bodyPr/>
                    <a:lstStyle/>
                    <a:p>
                      <a:r>
                        <a:rPr lang="en-US" dirty="0"/>
                        <a:t>567</a:t>
                      </a:r>
                      <a:endParaRPr lang="el-GR" dirty="0"/>
                    </a:p>
                  </a:txBody>
                  <a:tcPr>
                    <a:pattFill prst="smCheck">
                      <a:fgClr>
                        <a:schemeClr val="accent4">
                          <a:tint val="20000"/>
                        </a:schemeClr>
                      </a:fgClr>
                      <a:bgClr>
                        <a:schemeClr val="bg1"/>
                      </a:bgClr>
                    </a:pattFill>
                  </a:tcPr>
                </a:tc>
                <a:tc>
                  <a:txBody>
                    <a:bodyPr/>
                    <a:lstStyle/>
                    <a:p>
                      <a:r>
                        <a:rPr lang="en-US" dirty="0"/>
                        <a:t>2664</a:t>
                      </a:r>
                      <a:endParaRPr lang="el-GR" dirty="0"/>
                    </a:p>
                  </a:txBody>
                  <a:tcPr>
                    <a:pattFill prst="smCheck">
                      <a:fgClr>
                        <a:schemeClr val="accent4">
                          <a:tint val="20000"/>
                        </a:schemeClr>
                      </a:fgClr>
                      <a:bgClr>
                        <a:schemeClr val="bg1"/>
                      </a:bgClr>
                    </a:pattFill>
                  </a:tcPr>
                </a:tc>
                <a:tc>
                  <a:txBody>
                    <a:bodyPr/>
                    <a:lstStyle/>
                    <a:p>
                      <a:r>
                        <a:rPr lang="en-US" dirty="0"/>
                        <a:t>74% MIS vs53.1% </a:t>
                      </a:r>
                    </a:p>
                    <a:p>
                      <a:r>
                        <a:rPr lang="en-US" dirty="0"/>
                        <a:t>p=0.52</a:t>
                      </a:r>
                      <a:endParaRPr lang="el-GR" dirty="0"/>
                    </a:p>
                  </a:txBody>
                  <a:tcPr>
                    <a:pattFill prst="smCheck">
                      <a:fgClr>
                        <a:schemeClr val="accent4">
                          <a:tint val="20000"/>
                        </a:schemeClr>
                      </a:fgClr>
                      <a:bgClr>
                        <a:schemeClr val="bg1"/>
                      </a:bgClr>
                    </a:pattFill>
                  </a:tcPr>
                </a:tc>
                <a:extLst>
                  <a:ext uri="{0D108BD9-81ED-4DB2-BD59-A6C34878D82A}">
                    <a16:rowId xmlns:a16="http://schemas.microsoft.com/office/drawing/2014/main" val="1459348651"/>
                  </a:ext>
                </a:extLst>
              </a:tr>
              <a:tr h="753621">
                <a:tc>
                  <a:txBody>
                    <a:bodyPr/>
                    <a:lstStyle/>
                    <a:p>
                      <a:r>
                        <a:rPr lang="en-US" dirty="0"/>
                        <a:t>Zeng et al</a:t>
                      </a:r>
                      <a:endParaRPr lang="el-GR" dirty="0"/>
                    </a:p>
                  </a:txBody>
                  <a:tcPr/>
                </a:tc>
                <a:tc>
                  <a:txBody>
                    <a:bodyPr/>
                    <a:lstStyle/>
                    <a:p>
                      <a:r>
                        <a:rPr lang="en-US" dirty="0"/>
                        <a:t>2022</a:t>
                      </a:r>
                      <a:endParaRPr lang="el-GR" dirty="0"/>
                    </a:p>
                  </a:txBody>
                  <a:tcPr/>
                </a:tc>
                <a:tc>
                  <a:txBody>
                    <a:bodyPr/>
                    <a:lstStyle/>
                    <a:p>
                      <a:r>
                        <a:rPr lang="en-US" dirty="0"/>
                        <a:t>Systematic review and meta-analysis</a:t>
                      </a:r>
                    </a:p>
                    <a:p>
                      <a:r>
                        <a:rPr lang="en-US" dirty="0"/>
                        <a:t>3 prospective and 3 retrospective</a:t>
                      </a:r>
                      <a:endParaRPr lang="el-GR" dirty="0"/>
                    </a:p>
                    <a:p>
                      <a:endParaRPr lang="el-GR" dirty="0"/>
                    </a:p>
                  </a:txBody>
                  <a:tcPr/>
                </a:tc>
                <a:tc>
                  <a:txBody>
                    <a:bodyPr/>
                    <a:lstStyle/>
                    <a:p>
                      <a:r>
                        <a:rPr lang="en-US" dirty="0"/>
                        <a:t>643</a:t>
                      </a:r>
                      <a:endParaRPr lang="el-GR" dirty="0"/>
                    </a:p>
                  </a:txBody>
                  <a:tcPr/>
                </a:tc>
                <a:tc>
                  <a:txBody>
                    <a:bodyPr/>
                    <a:lstStyle/>
                    <a:p>
                      <a:r>
                        <a:rPr lang="en-US" dirty="0"/>
                        <a:t>2885</a:t>
                      </a:r>
                      <a:endParaRPr lang="el-GR" dirty="0"/>
                    </a:p>
                  </a:txBody>
                  <a:tcPr/>
                </a:tc>
                <a:tc>
                  <a:txBody>
                    <a:bodyPr/>
                    <a:lstStyle/>
                    <a:p>
                      <a:r>
                        <a:rPr lang="en-US" dirty="0"/>
                        <a:t>RR=1.07 </a:t>
                      </a:r>
                    </a:p>
                    <a:p>
                      <a:r>
                        <a:rPr lang="en-US" dirty="0"/>
                        <a:t>(95%CI 0.93-1.23)</a:t>
                      </a:r>
                      <a:endParaRPr lang="el-GR" dirty="0"/>
                    </a:p>
                  </a:txBody>
                  <a:tcPr/>
                </a:tc>
                <a:extLst>
                  <a:ext uri="{0D108BD9-81ED-4DB2-BD59-A6C34878D82A}">
                    <a16:rowId xmlns:a16="http://schemas.microsoft.com/office/drawing/2014/main" val="3759462748"/>
                  </a:ext>
                </a:extLst>
              </a:tr>
            </a:tbl>
          </a:graphicData>
        </a:graphic>
      </p:graphicFrame>
      <p:sp>
        <p:nvSpPr>
          <p:cNvPr id="4" name="Ορθογώνιο 3">
            <a:extLst>
              <a:ext uri="{FF2B5EF4-FFF2-40B4-BE49-F238E27FC236}">
                <a16:creationId xmlns:a16="http://schemas.microsoft.com/office/drawing/2014/main" id="{AB7FE636-DE7D-C786-B7F7-A57DD566B078}"/>
              </a:ext>
            </a:extLst>
          </p:cNvPr>
          <p:cNvSpPr/>
          <p:nvPr/>
        </p:nvSpPr>
        <p:spPr>
          <a:xfrm>
            <a:off x="1676400" y="174171"/>
            <a:ext cx="8425543" cy="7402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Complete gross resection</a:t>
            </a:r>
            <a:endParaRPr lang="el-GR" sz="2800" dirty="0">
              <a:solidFill>
                <a:schemeClr val="tx1"/>
              </a:solidFill>
            </a:endParaRPr>
          </a:p>
        </p:txBody>
      </p:sp>
      <p:sp>
        <p:nvSpPr>
          <p:cNvPr id="2" name="TextBox 1">
            <a:extLst>
              <a:ext uri="{FF2B5EF4-FFF2-40B4-BE49-F238E27FC236}">
                <a16:creationId xmlns:a16="http://schemas.microsoft.com/office/drawing/2014/main" id="{A2443E35-5865-00BB-2788-48AAEC4458BE}"/>
              </a:ext>
            </a:extLst>
          </p:cNvPr>
          <p:cNvSpPr txBox="1"/>
          <p:nvPr/>
        </p:nvSpPr>
        <p:spPr>
          <a:xfrm>
            <a:off x="4295597" y="4805586"/>
            <a:ext cx="5784574" cy="1477328"/>
          </a:xfrm>
          <a:prstGeom prst="rect">
            <a:avLst/>
          </a:prstGeom>
          <a:solidFill>
            <a:srgbClr val="FF0000"/>
          </a:solidFill>
        </p:spPr>
        <p:txBody>
          <a:bodyPr wrap="square" rtlCol="0">
            <a:spAutoFit/>
          </a:bodyPr>
          <a:lstStyle/>
          <a:p>
            <a:pPr algn="ctr"/>
            <a:r>
              <a:rPr lang="en-US" dirty="0">
                <a:solidFill>
                  <a:schemeClr val="bg1"/>
                </a:solidFill>
              </a:rPr>
              <a:t>Limitations</a:t>
            </a:r>
          </a:p>
          <a:p>
            <a:pPr marL="285750" indent="-285750">
              <a:buFont typeface="Arial" panose="020B0604020202020204" pitchFamily="34" charset="0"/>
              <a:buChar char="•"/>
            </a:pPr>
            <a:r>
              <a:rPr lang="en-US" dirty="0">
                <a:solidFill>
                  <a:schemeClr val="bg1"/>
                </a:solidFill>
              </a:rPr>
              <a:t>Case control  and cohorts studies. No randomized trials</a:t>
            </a:r>
          </a:p>
          <a:p>
            <a:pPr marL="285750" indent="-285750">
              <a:buFont typeface="Arial" panose="020B0604020202020204" pitchFamily="34" charset="0"/>
              <a:buChar char="•"/>
            </a:pPr>
            <a:r>
              <a:rPr lang="en-US" dirty="0">
                <a:solidFill>
                  <a:schemeClr val="bg1"/>
                </a:solidFill>
              </a:rPr>
              <a:t>Subjective surgeon recommended surgical approach</a:t>
            </a:r>
          </a:p>
          <a:p>
            <a:pPr marL="285750" indent="-285750">
              <a:buFont typeface="Arial" panose="020B0604020202020204" pitchFamily="34" charset="0"/>
              <a:buChar char="•"/>
            </a:pPr>
            <a:endParaRPr lang="en-US" dirty="0">
              <a:solidFill>
                <a:schemeClr val="bg1"/>
              </a:solidFill>
            </a:endParaRPr>
          </a:p>
          <a:p>
            <a:endParaRPr lang="el-GR" dirty="0"/>
          </a:p>
        </p:txBody>
      </p:sp>
      <p:sp>
        <p:nvSpPr>
          <p:cNvPr id="5" name="TextBox 4">
            <a:extLst>
              <a:ext uri="{FF2B5EF4-FFF2-40B4-BE49-F238E27FC236}">
                <a16:creationId xmlns:a16="http://schemas.microsoft.com/office/drawing/2014/main" id="{03908236-5392-63FB-B169-38AA25B8E9BB}"/>
              </a:ext>
            </a:extLst>
          </p:cNvPr>
          <p:cNvSpPr txBox="1"/>
          <p:nvPr/>
        </p:nvSpPr>
        <p:spPr>
          <a:xfrm>
            <a:off x="5015802" y="6331582"/>
            <a:ext cx="5064369" cy="369332"/>
          </a:xfrm>
          <a:prstGeom prst="rect">
            <a:avLst/>
          </a:prstGeom>
          <a:noFill/>
        </p:spPr>
        <p:txBody>
          <a:bodyPr wrap="square" rtlCol="0">
            <a:spAutoFit/>
          </a:bodyPr>
          <a:lstStyle/>
          <a:p>
            <a:pPr algn="r"/>
            <a:r>
              <a:rPr lang="en-US" i="1" dirty="0"/>
              <a:t>Finch L &amp; Chi D J </a:t>
            </a:r>
            <a:r>
              <a:rPr lang="en-US" i="1" dirty="0" err="1"/>
              <a:t>Gynecol</a:t>
            </a:r>
            <a:r>
              <a:rPr lang="en-US" i="1" dirty="0"/>
              <a:t> Oncol 2023</a:t>
            </a:r>
            <a:endParaRPr lang="el-GR" i="1" dirty="0"/>
          </a:p>
        </p:txBody>
      </p:sp>
    </p:spTree>
    <p:extLst>
      <p:ext uri="{BB962C8B-B14F-4D97-AF65-F5344CB8AC3E}">
        <p14:creationId xmlns:p14="http://schemas.microsoft.com/office/powerpoint/2010/main" val="4109506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A83ECCFA-AC2A-1276-9DFD-66C1AE5A0718}"/>
              </a:ext>
            </a:extLst>
          </p:cNvPr>
          <p:cNvSpPr/>
          <p:nvPr/>
        </p:nvSpPr>
        <p:spPr>
          <a:xfrm>
            <a:off x="1883228" y="0"/>
            <a:ext cx="8425543" cy="74022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Survival</a:t>
            </a:r>
            <a:endParaRPr lang="el-GR" sz="2800" dirty="0">
              <a:solidFill>
                <a:schemeClr val="tx1"/>
              </a:solidFill>
            </a:endParaRPr>
          </a:p>
        </p:txBody>
      </p:sp>
      <p:graphicFrame>
        <p:nvGraphicFramePr>
          <p:cNvPr id="3" name="Πίνακας 2">
            <a:extLst>
              <a:ext uri="{FF2B5EF4-FFF2-40B4-BE49-F238E27FC236}">
                <a16:creationId xmlns:a16="http://schemas.microsoft.com/office/drawing/2014/main" id="{24F81CAF-5910-DBD9-B99E-F836586A971D}"/>
              </a:ext>
            </a:extLst>
          </p:cNvPr>
          <p:cNvGraphicFramePr>
            <a:graphicFrameLocks noGrp="1"/>
          </p:cNvGraphicFramePr>
          <p:nvPr>
            <p:extLst>
              <p:ext uri="{D42A27DB-BD31-4B8C-83A1-F6EECF244321}">
                <p14:modId xmlns:p14="http://schemas.microsoft.com/office/powerpoint/2010/main" val="3875286709"/>
              </p:ext>
            </p:extLst>
          </p:nvPr>
        </p:nvGraphicFramePr>
        <p:xfrm>
          <a:off x="182632" y="740229"/>
          <a:ext cx="12009368" cy="5765947"/>
        </p:xfrm>
        <a:graphic>
          <a:graphicData uri="http://schemas.openxmlformats.org/drawingml/2006/table">
            <a:tbl>
              <a:tblPr firstRow="1" bandRow="1">
                <a:tableStyleId>{00A15C55-8517-42AA-B614-E9B94910E393}</a:tableStyleId>
              </a:tblPr>
              <a:tblGrid>
                <a:gridCol w="1890290">
                  <a:extLst>
                    <a:ext uri="{9D8B030D-6E8A-4147-A177-3AD203B41FA5}">
                      <a16:colId xmlns:a16="http://schemas.microsoft.com/office/drawing/2014/main" val="3816509963"/>
                    </a:ext>
                  </a:extLst>
                </a:gridCol>
                <a:gridCol w="817885">
                  <a:extLst>
                    <a:ext uri="{9D8B030D-6E8A-4147-A177-3AD203B41FA5}">
                      <a16:colId xmlns:a16="http://schemas.microsoft.com/office/drawing/2014/main" val="159401578"/>
                    </a:ext>
                  </a:extLst>
                </a:gridCol>
                <a:gridCol w="2534108">
                  <a:extLst>
                    <a:ext uri="{9D8B030D-6E8A-4147-A177-3AD203B41FA5}">
                      <a16:colId xmlns:a16="http://schemas.microsoft.com/office/drawing/2014/main" val="3918762864"/>
                    </a:ext>
                  </a:extLst>
                </a:gridCol>
                <a:gridCol w="974186">
                  <a:extLst>
                    <a:ext uri="{9D8B030D-6E8A-4147-A177-3AD203B41FA5}">
                      <a16:colId xmlns:a16="http://schemas.microsoft.com/office/drawing/2014/main" val="104168698"/>
                    </a:ext>
                  </a:extLst>
                </a:gridCol>
                <a:gridCol w="1011595">
                  <a:extLst>
                    <a:ext uri="{9D8B030D-6E8A-4147-A177-3AD203B41FA5}">
                      <a16:colId xmlns:a16="http://schemas.microsoft.com/office/drawing/2014/main" val="3450765084"/>
                    </a:ext>
                  </a:extLst>
                </a:gridCol>
                <a:gridCol w="1140733">
                  <a:extLst>
                    <a:ext uri="{9D8B030D-6E8A-4147-A177-3AD203B41FA5}">
                      <a16:colId xmlns:a16="http://schemas.microsoft.com/office/drawing/2014/main" val="3412208024"/>
                    </a:ext>
                  </a:extLst>
                </a:gridCol>
                <a:gridCol w="1269874">
                  <a:extLst>
                    <a:ext uri="{9D8B030D-6E8A-4147-A177-3AD203B41FA5}">
                      <a16:colId xmlns:a16="http://schemas.microsoft.com/office/drawing/2014/main" val="603957968"/>
                    </a:ext>
                  </a:extLst>
                </a:gridCol>
                <a:gridCol w="2370697">
                  <a:extLst>
                    <a:ext uri="{9D8B030D-6E8A-4147-A177-3AD203B41FA5}">
                      <a16:colId xmlns:a16="http://schemas.microsoft.com/office/drawing/2014/main" val="3072298999"/>
                    </a:ext>
                  </a:extLst>
                </a:gridCol>
              </a:tblGrid>
              <a:tr h="462427">
                <a:tc>
                  <a:txBody>
                    <a:bodyPr/>
                    <a:lstStyle/>
                    <a:p>
                      <a:r>
                        <a:rPr lang="en-US" dirty="0"/>
                        <a:t>Study</a:t>
                      </a:r>
                      <a:endParaRPr lang="el-GR" dirty="0"/>
                    </a:p>
                  </a:txBody>
                  <a:tcPr/>
                </a:tc>
                <a:tc>
                  <a:txBody>
                    <a:bodyPr/>
                    <a:lstStyle/>
                    <a:p>
                      <a:r>
                        <a:rPr lang="en-US" dirty="0"/>
                        <a:t>Date</a:t>
                      </a:r>
                      <a:endParaRPr lang="el-GR" dirty="0"/>
                    </a:p>
                  </a:txBody>
                  <a:tcPr/>
                </a:tc>
                <a:tc>
                  <a:txBody>
                    <a:bodyPr/>
                    <a:lstStyle/>
                    <a:p>
                      <a:r>
                        <a:rPr lang="en-US" dirty="0"/>
                        <a:t>Type </a:t>
                      </a:r>
                      <a:endParaRPr lang="el-GR" dirty="0"/>
                    </a:p>
                  </a:txBody>
                  <a:tcPr/>
                </a:tc>
                <a:tc>
                  <a:txBody>
                    <a:bodyPr/>
                    <a:lstStyle/>
                    <a:p>
                      <a:r>
                        <a:rPr lang="en-US" dirty="0"/>
                        <a:t>MIS</a:t>
                      </a:r>
                    </a:p>
                    <a:p>
                      <a:r>
                        <a:rPr lang="en-US" dirty="0"/>
                        <a:t>patients</a:t>
                      </a:r>
                      <a:endParaRPr lang="el-GR" dirty="0"/>
                    </a:p>
                  </a:txBody>
                  <a:tcPr/>
                </a:tc>
                <a:tc>
                  <a:txBody>
                    <a:bodyPr/>
                    <a:lstStyle/>
                    <a:p>
                      <a:r>
                        <a:rPr lang="en-US" dirty="0"/>
                        <a:t>LAP</a:t>
                      </a:r>
                    </a:p>
                    <a:p>
                      <a:r>
                        <a:rPr lang="en-US" dirty="0"/>
                        <a:t>patients</a:t>
                      </a:r>
                      <a:endParaRPr lang="el-GR" dirty="0"/>
                    </a:p>
                  </a:txBody>
                  <a:tcPr/>
                </a:tc>
                <a:tc>
                  <a:txBody>
                    <a:bodyPr/>
                    <a:lstStyle/>
                    <a:p>
                      <a:r>
                        <a:rPr lang="en-US" dirty="0"/>
                        <a:t>PFS</a:t>
                      </a:r>
                      <a:endParaRPr lang="el-GR" dirty="0"/>
                    </a:p>
                  </a:txBody>
                  <a:tcPr/>
                </a:tc>
                <a:tc>
                  <a:txBody>
                    <a:bodyPr/>
                    <a:lstStyle/>
                    <a:p>
                      <a:r>
                        <a:rPr lang="en-US" dirty="0"/>
                        <a:t>OS</a:t>
                      </a:r>
                      <a:endParaRPr lang="el-GR" dirty="0"/>
                    </a:p>
                  </a:txBody>
                  <a:tcPr/>
                </a:tc>
                <a:tc>
                  <a:txBody>
                    <a:bodyPr/>
                    <a:lstStyle/>
                    <a:p>
                      <a:r>
                        <a:rPr lang="en-US" dirty="0"/>
                        <a:t>Limitations</a:t>
                      </a:r>
                      <a:endParaRPr lang="el-GR" dirty="0"/>
                    </a:p>
                  </a:txBody>
                  <a:tcPr/>
                </a:tc>
                <a:extLst>
                  <a:ext uri="{0D108BD9-81ED-4DB2-BD59-A6C34878D82A}">
                    <a16:rowId xmlns:a16="http://schemas.microsoft.com/office/drawing/2014/main" val="4035813290"/>
                  </a:ext>
                </a:extLst>
              </a:tr>
              <a:tr h="939947">
                <a:tc>
                  <a:txBody>
                    <a:bodyPr/>
                    <a:lstStyle/>
                    <a:p>
                      <a:r>
                        <a:rPr lang="en-US" dirty="0"/>
                        <a:t>INTERNATIONAL MISSION</a:t>
                      </a:r>
                    </a:p>
                    <a:p>
                      <a:endParaRPr lang="el-GR" dirty="0"/>
                    </a:p>
                  </a:txBody>
                  <a:tcPr>
                    <a:pattFill prst="smCheck">
                      <a:fgClr>
                        <a:schemeClr val="accent4">
                          <a:tint val="20000"/>
                        </a:schemeClr>
                      </a:fgClr>
                      <a:bgClr>
                        <a:schemeClr val="bg1"/>
                      </a:bgClr>
                    </a:pattFill>
                  </a:tcPr>
                </a:tc>
                <a:tc>
                  <a:txBody>
                    <a:bodyPr/>
                    <a:lstStyle/>
                    <a:p>
                      <a:r>
                        <a:rPr lang="en-US" dirty="0"/>
                        <a:t>2019</a:t>
                      </a:r>
                      <a:endParaRPr lang="el-GR" dirty="0"/>
                    </a:p>
                  </a:txBody>
                  <a:tcPr>
                    <a:pattFill prst="smCheck">
                      <a:fgClr>
                        <a:schemeClr val="accent4">
                          <a:tint val="20000"/>
                        </a:schemeClr>
                      </a:fgClr>
                      <a:bgClr>
                        <a:schemeClr val="bg1"/>
                      </a:bgClr>
                    </a:pattFill>
                  </a:tcPr>
                </a:tc>
                <a:tc>
                  <a:txBody>
                    <a:bodyPr/>
                    <a:lstStyle/>
                    <a:p>
                      <a:r>
                        <a:rPr lang="en-US" dirty="0"/>
                        <a:t>Multicenter retrospective observational </a:t>
                      </a:r>
                      <a:endParaRPr lang="el-GR" dirty="0"/>
                    </a:p>
                  </a:txBody>
                  <a:tcPr>
                    <a:pattFill prst="smCheck">
                      <a:fgClr>
                        <a:schemeClr val="accent4">
                          <a:tint val="20000"/>
                        </a:schemeClr>
                      </a:fgClr>
                      <a:bgClr>
                        <a:schemeClr val="bg1"/>
                      </a:bgClr>
                    </a:pattFill>
                  </a:tcPr>
                </a:tc>
                <a:tc>
                  <a:txBody>
                    <a:bodyPr/>
                    <a:lstStyle/>
                    <a:p>
                      <a:r>
                        <a:rPr lang="en-US" dirty="0"/>
                        <a:t>127</a:t>
                      </a:r>
                      <a:endParaRPr lang="el-GR" dirty="0"/>
                    </a:p>
                  </a:txBody>
                  <a:tcPr>
                    <a:pattFill prst="smCheck">
                      <a:fgClr>
                        <a:schemeClr val="accent4">
                          <a:tint val="20000"/>
                        </a:schemeClr>
                      </a:fgClr>
                      <a:bgClr>
                        <a:schemeClr val="bg1"/>
                      </a:bgClr>
                    </a:pattFill>
                  </a:tcPr>
                </a:tc>
                <a:tc>
                  <a:txBody>
                    <a:bodyPr/>
                    <a:lstStyle/>
                    <a:p>
                      <a:endParaRPr lang="el-GR" dirty="0"/>
                    </a:p>
                  </a:txBody>
                  <a:tcPr>
                    <a:pattFill prst="smCheck">
                      <a:fgClr>
                        <a:schemeClr val="accent4">
                          <a:tint val="20000"/>
                        </a:schemeClr>
                      </a:fgClr>
                      <a:bgClr>
                        <a:schemeClr val="bg1"/>
                      </a:bgClr>
                    </a:pattFill>
                  </a:tcPr>
                </a:tc>
                <a:tc>
                  <a:txBody>
                    <a:bodyPr/>
                    <a:lstStyle/>
                    <a:p>
                      <a:r>
                        <a:rPr lang="en-US" dirty="0"/>
                        <a:t>23m</a:t>
                      </a:r>
                      <a:endParaRPr lang="el-GR" dirty="0"/>
                    </a:p>
                  </a:txBody>
                  <a:tcPr>
                    <a:pattFill prst="smCheck">
                      <a:fgClr>
                        <a:schemeClr val="accent4">
                          <a:tint val="20000"/>
                        </a:schemeClr>
                      </a:fgClr>
                      <a:bgClr>
                        <a:schemeClr val="bg1"/>
                      </a:bgClr>
                    </a:pattFill>
                  </a:tcPr>
                </a:tc>
                <a:tc>
                  <a:txBody>
                    <a:bodyPr/>
                    <a:lstStyle/>
                    <a:p>
                      <a:r>
                        <a:rPr lang="en-US" dirty="0"/>
                        <a:t>5-year 52.6%</a:t>
                      </a:r>
                      <a:endParaRPr lang="el-GR" dirty="0"/>
                    </a:p>
                  </a:txBody>
                  <a:tcPr>
                    <a:pattFill prst="smCheck">
                      <a:fgClr>
                        <a:schemeClr val="accent4">
                          <a:tint val="20000"/>
                        </a:schemeClr>
                      </a:fgClr>
                      <a:bgClr>
                        <a:schemeClr val="bg1"/>
                      </a:bgClr>
                    </a:pattFill>
                  </a:tcPr>
                </a:tc>
                <a:tc>
                  <a:txBody>
                    <a:bodyPr/>
                    <a:lstStyle/>
                    <a:p>
                      <a:endParaRPr lang="el-GR" dirty="0"/>
                    </a:p>
                  </a:txBody>
                  <a:tcPr>
                    <a:pattFill prst="smCheck">
                      <a:fgClr>
                        <a:schemeClr val="accent4">
                          <a:tint val="20000"/>
                        </a:schemeClr>
                      </a:fgClr>
                      <a:bgClr>
                        <a:schemeClr val="bg1"/>
                      </a:bgClr>
                    </a:pattFill>
                  </a:tcPr>
                </a:tc>
                <a:extLst>
                  <a:ext uri="{0D108BD9-81ED-4DB2-BD59-A6C34878D82A}">
                    <a16:rowId xmlns:a16="http://schemas.microsoft.com/office/drawing/2014/main" val="2527163353"/>
                  </a:ext>
                </a:extLst>
              </a:tr>
              <a:tr h="957171">
                <a:tc>
                  <a:txBody>
                    <a:bodyPr/>
                    <a:lstStyle/>
                    <a:p>
                      <a:r>
                        <a:rPr lang="en-US" dirty="0"/>
                        <a:t>Tang  al</a:t>
                      </a:r>
                      <a:endParaRPr lang="el-GR" dirty="0"/>
                    </a:p>
                  </a:txBody>
                  <a:tcPr>
                    <a:pattFill prst="smCheck">
                      <a:fgClr>
                        <a:schemeClr val="accent4">
                          <a:tint val="20000"/>
                        </a:schemeClr>
                      </a:fgClr>
                      <a:bgClr>
                        <a:schemeClr val="bg1"/>
                      </a:bgClr>
                    </a:pattFill>
                  </a:tcPr>
                </a:tc>
                <a:tc>
                  <a:txBody>
                    <a:bodyPr/>
                    <a:lstStyle/>
                    <a:p>
                      <a:r>
                        <a:rPr lang="en-US" dirty="0"/>
                        <a:t>2019 </a:t>
                      </a:r>
                      <a:endParaRPr lang="el-GR" dirty="0"/>
                    </a:p>
                  </a:txBody>
                  <a:tcPr>
                    <a:pattFill prst="smCheck">
                      <a:fgClr>
                        <a:schemeClr val="accent4">
                          <a:tint val="20000"/>
                        </a:schemeClr>
                      </a:fgClr>
                      <a:bgClr>
                        <a:schemeClr val="bg1"/>
                      </a:bgClr>
                    </a:pattFill>
                  </a:tcPr>
                </a:tc>
                <a:tc>
                  <a:txBody>
                    <a:bodyPr/>
                    <a:lstStyle/>
                    <a:p>
                      <a:r>
                        <a:rPr lang="en-US" dirty="0"/>
                        <a:t>Systematic review and meta-analysis</a:t>
                      </a:r>
                    </a:p>
                    <a:p>
                      <a:r>
                        <a:rPr lang="en-US" b="1" dirty="0">
                          <a:solidFill>
                            <a:srgbClr val="FF0000"/>
                          </a:solidFill>
                        </a:rPr>
                        <a:t>Total 8367 patients</a:t>
                      </a:r>
                      <a:endParaRPr lang="el-GR" b="1" dirty="0">
                        <a:solidFill>
                          <a:srgbClr val="FF0000"/>
                        </a:solidFill>
                      </a:endParaRPr>
                    </a:p>
                  </a:txBody>
                  <a:tcPr>
                    <a:pattFill prst="smCheck">
                      <a:fgClr>
                        <a:schemeClr val="accent4">
                          <a:tint val="20000"/>
                        </a:schemeClr>
                      </a:fgClr>
                      <a:bgClr>
                        <a:schemeClr val="bg1"/>
                      </a:bgClr>
                    </a:pattFill>
                  </a:tcPr>
                </a:tc>
                <a:tc>
                  <a:txBody>
                    <a:bodyPr/>
                    <a:lstStyle/>
                    <a:p>
                      <a:r>
                        <a:rPr lang="en-US" dirty="0"/>
                        <a:t>3871</a:t>
                      </a:r>
                      <a:endParaRPr lang="el-GR" dirty="0"/>
                    </a:p>
                  </a:txBody>
                  <a:tcPr>
                    <a:pattFill prst="smCheck">
                      <a:fgClr>
                        <a:schemeClr val="accent4">
                          <a:tint val="20000"/>
                        </a:schemeClr>
                      </a:fgClr>
                      <a:bgClr>
                        <a:schemeClr val="bg1"/>
                      </a:bgClr>
                    </a:pattFill>
                  </a:tcPr>
                </a:tc>
                <a:tc>
                  <a:txBody>
                    <a:bodyPr/>
                    <a:lstStyle/>
                    <a:p>
                      <a:r>
                        <a:rPr lang="en-US" dirty="0"/>
                        <a:t>4496</a:t>
                      </a:r>
                      <a:endParaRPr lang="el-GR" dirty="0"/>
                    </a:p>
                  </a:txBody>
                  <a:tcPr>
                    <a:pattFill prst="smCheck">
                      <a:fgClr>
                        <a:schemeClr val="accent4">
                          <a:tint val="20000"/>
                        </a:schemeClr>
                      </a:fgClr>
                      <a:bgClr>
                        <a:schemeClr val="bg1"/>
                      </a:bgClr>
                    </a:pattFill>
                  </a:tcPr>
                </a:tc>
                <a:tc>
                  <a:txBody>
                    <a:bodyPr/>
                    <a:lstStyle/>
                    <a:p>
                      <a:r>
                        <a:rPr lang="en-US" dirty="0"/>
                        <a:t>N/A</a:t>
                      </a:r>
                      <a:endParaRPr lang="el-GR" dirty="0"/>
                    </a:p>
                  </a:txBody>
                  <a:tcPr>
                    <a:pattFill prst="smCheck">
                      <a:fgClr>
                        <a:schemeClr val="accent4">
                          <a:tint val="20000"/>
                        </a:schemeClr>
                      </a:fgClr>
                      <a:bgClr>
                        <a:schemeClr val="bg1"/>
                      </a:bgClr>
                    </a:pattFill>
                  </a:tcPr>
                </a:tc>
                <a:tc>
                  <a:txBody>
                    <a:bodyPr/>
                    <a:lstStyle/>
                    <a:p>
                      <a:r>
                        <a:rPr lang="en-US" dirty="0"/>
                        <a:t>NS</a:t>
                      </a:r>
                      <a:endParaRPr lang="el-GR" dirty="0"/>
                    </a:p>
                  </a:txBody>
                  <a:tcPr>
                    <a:pattFill prst="smCheck">
                      <a:fgClr>
                        <a:schemeClr val="accent4">
                          <a:tint val="20000"/>
                        </a:schemeClr>
                      </a:fgClr>
                      <a:bgClr>
                        <a:schemeClr val="bg1"/>
                      </a:bgClr>
                    </a:pattFill>
                  </a:tcPr>
                </a:tc>
                <a:tc>
                  <a:txBody>
                    <a:bodyPr/>
                    <a:lstStyle/>
                    <a:p>
                      <a:endParaRPr lang="el-GR" dirty="0"/>
                    </a:p>
                  </a:txBody>
                  <a:tcPr>
                    <a:pattFill prst="smCheck">
                      <a:fgClr>
                        <a:schemeClr val="accent4">
                          <a:tint val="20000"/>
                        </a:schemeClr>
                      </a:fgClr>
                      <a:bgClr>
                        <a:schemeClr val="bg1"/>
                      </a:bgClr>
                    </a:pattFill>
                  </a:tcPr>
                </a:tc>
                <a:extLst>
                  <a:ext uri="{0D108BD9-81ED-4DB2-BD59-A6C34878D82A}">
                    <a16:rowId xmlns:a16="http://schemas.microsoft.com/office/drawing/2014/main" val="1459348651"/>
                  </a:ext>
                </a:extLst>
              </a:tr>
              <a:tr h="1337930">
                <a:tc>
                  <a:txBody>
                    <a:bodyPr/>
                    <a:lstStyle/>
                    <a:p>
                      <a:r>
                        <a:rPr lang="en-US" dirty="0"/>
                        <a:t>Zeng S et al</a:t>
                      </a:r>
                      <a:endParaRPr lang="el-GR" dirty="0"/>
                    </a:p>
                  </a:txBody>
                  <a:tcPr/>
                </a:tc>
                <a:tc>
                  <a:txBody>
                    <a:bodyPr/>
                    <a:lstStyle/>
                    <a:p>
                      <a:r>
                        <a:rPr lang="en-US" dirty="0"/>
                        <a:t>2022</a:t>
                      </a:r>
                      <a:endParaRPr lang="el-GR" dirty="0"/>
                    </a:p>
                  </a:txBody>
                  <a:tcPr/>
                </a:tc>
                <a:tc>
                  <a:txBody>
                    <a:bodyPr/>
                    <a:lstStyle/>
                    <a:p>
                      <a:r>
                        <a:rPr lang="en-US" dirty="0"/>
                        <a:t>Systematic review and meta-analysis</a:t>
                      </a:r>
                    </a:p>
                    <a:p>
                      <a:r>
                        <a:rPr lang="en-US" dirty="0"/>
                        <a:t>3 prospective </a:t>
                      </a:r>
                    </a:p>
                    <a:p>
                      <a:r>
                        <a:rPr lang="en-US" dirty="0"/>
                        <a:t> 3 retrospective</a:t>
                      </a:r>
                      <a:endParaRPr lang="el-GR" dirty="0"/>
                    </a:p>
                    <a:p>
                      <a:endParaRPr lang="el-GR" dirty="0"/>
                    </a:p>
                  </a:txBody>
                  <a:tcPr/>
                </a:tc>
                <a:tc>
                  <a:txBody>
                    <a:bodyPr/>
                    <a:lstStyle/>
                    <a:p>
                      <a:r>
                        <a:rPr lang="en-US" dirty="0"/>
                        <a:t>643</a:t>
                      </a:r>
                      <a:endParaRPr lang="el-GR" dirty="0"/>
                    </a:p>
                  </a:txBody>
                  <a:tcPr/>
                </a:tc>
                <a:tc>
                  <a:txBody>
                    <a:bodyPr/>
                    <a:lstStyle/>
                    <a:p>
                      <a:r>
                        <a:rPr lang="en-US" dirty="0"/>
                        <a:t>2885</a:t>
                      </a:r>
                      <a:endParaRPr lang="el-GR" dirty="0"/>
                    </a:p>
                  </a:txBody>
                  <a:tcPr/>
                </a:tc>
                <a:tc>
                  <a:txBody>
                    <a:bodyPr/>
                    <a:lstStyle/>
                    <a:p>
                      <a:r>
                        <a:rPr lang="en-US" dirty="0"/>
                        <a:t>Higher in MIS</a:t>
                      </a:r>
                    </a:p>
                    <a:p>
                      <a:r>
                        <a:rPr lang="en-US" dirty="0"/>
                        <a:t>HR=0.73</a:t>
                      </a:r>
                      <a:endParaRPr lang="el-GR" dirty="0"/>
                    </a:p>
                  </a:txBody>
                  <a:tcPr/>
                </a:tc>
                <a:tc>
                  <a:txBody>
                    <a:bodyPr/>
                    <a:lstStyle/>
                    <a:p>
                      <a:r>
                        <a:rPr lang="en-US" dirty="0"/>
                        <a:t>NS</a:t>
                      </a:r>
                      <a:endParaRPr lang="el-GR" dirty="0"/>
                    </a:p>
                  </a:txBody>
                  <a:tcPr/>
                </a:tc>
                <a:tc>
                  <a:txBody>
                    <a:bodyPr/>
                    <a:lstStyle/>
                    <a:p>
                      <a:endParaRPr lang="el-GR" dirty="0"/>
                    </a:p>
                  </a:txBody>
                  <a:tcPr/>
                </a:tc>
                <a:extLst>
                  <a:ext uri="{0D108BD9-81ED-4DB2-BD59-A6C34878D82A}">
                    <a16:rowId xmlns:a16="http://schemas.microsoft.com/office/drawing/2014/main" val="3759462748"/>
                  </a:ext>
                </a:extLst>
              </a:tr>
              <a:tr h="1765709">
                <a:tc>
                  <a:txBody>
                    <a:bodyPr/>
                    <a:lstStyle/>
                    <a:p>
                      <a:r>
                        <a:rPr lang="en-US" dirty="0"/>
                        <a:t>Melamed A et al</a:t>
                      </a:r>
                      <a:endParaRPr lang="el-GR" dirty="0"/>
                    </a:p>
                  </a:txBody>
                  <a:tcPr/>
                </a:tc>
                <a:tc>
                  <a:txBody>
                    <a:bodyPr/>
                    <a:lstStyle/>
                    <a:p>
                      <a:r>
                        <a:rPr lang="en-US" dirty="0"/>
                        <a:t>2017</a:t>
                      </a:r>
                      <a:endParaRPr lang="el-GR" dirty="0"/>
                    </a:p>
                  </a:txBody>
                  <a:tcPr/>
                </a:tc>
                <a:tc>
                  <a:txBody>
                    <a:bodyPr/>
                    <a:lstStyle/>
                    <a:p>
                      <a:r>
                        <a:rPr lang="en-US" dirty="0"/>
                        <a:t>Retrospective National Cancer database </a:t>
                      </a:r>
                    </a:p>
                    <a:p>
                      <a:r>
                        <a:rPr lang="en-US" dirty="0"/>
                        <a:t>2010-2012</a:t>
                      </a:r>
                      <a:endParaRPr lang="el-GR" dirty="0"/>
                    </a:p>
                  </a:txBody>
                  <a:tcPr/>
                </a:tc>
                <a:tc>
                  <a:txBody>
                    <a:bodyPr/>
                    <a:lstStyle/>
                    <a:p>
                      <a:r>
                        <a:rPr lang="en-US" dirty="0"/>
                        <a:t>450</a:t>
                      </a:r>
                      <a:endParaRPr lang="el-GR" dirty="0"/>
                    </a:p>
                  </a:txBody>
                  <a:tcPr/>
                </a:tc>
                <a:tc>
                  <a:txBody>
                    <a:bodyPr/>
                    <a:lstStyle/>
                    <a:p>
                      <a:r>
                        <a:rPr lang="en-US" dirty="0"/>
                        <a:t>2621</a:t>
                      </a:r>
                      <a:endParaRPr lang="el-GR" dirty="0"/>
                    </a:p>
                  </a:txBody>
                  <a:tcPr/>
                </a:tc>
                <a:tc>
                  <a:txBody>
                    <a:bodyPr/>
                    <a:lstStyle/>
                    <a:p>
                      <a:r>
                        <a:rPr lang="en-US" dirty="0"/>
                        <a:t>NA</a:t>
                      </a:r>
                      <a:endParaRPr lang="el-GR" dirty="0"/>
                    </a:p>
                  </a:txBody>
                  <a:tcPr/>
                </a:tc>
                <a:tc>
                  <a:txBody>
                    <a:bodyPr/>
                    <a:lstStyle/>
                    <a:p>
                      <a:r>
                        <a:rPr lang="en-US" dirty="0"/>
                        <a:t>3year</a:t>
                      </a:r>
                    </a:p>
                    <a:p>
                      <a:r>
                        <a:rPr lang="en-US" dirty="0"/>
                        <a:t>47m</a:t>
                      </a:r>
                    </a:p>
                    <a:p>
                      <a:r>
                        <a:rPr lang="en-US" dirty="0"/>
                        <a:t>vs</a:t>
                      </a:r>
                    </a:p>
                    <a:p>
                      <a:r>
                        <a:rPr lang="en-US" dirty="0"/>
                        <a:t>52.6</a:t>
                      </a:r>
                    </a:p>
                  </a:txBody>
                  <a:tcPr/>
                </a:tc>
                <a:tc>
                  <a:txBody>
                    <a:bodyPr/>
                    <a:lstStyle/>
                    <a:p>
                      <a:endParaRPr lang="el-GR" dirty="0"/>
                    </a:p>
                  </a:txBody>
                  <a:tcPr/>
                </a:tc>
                <a:extLst>
                  <a:ext uri="{0D108BD9-81ED-4DB2-BD59-A6C34878D82A}">
                    <a16:rowId xmlns:a16="http://schemas.microsoft.com/office/drawing/2014/main" val="2791930511"/>
                  </a:ext>
                </a:extLst>
              </a:tr>
            </a:tbl>
          </a:graphicData>
        </a:graphic>
      </p:graphicFrame>
      <p:sp>
        <p:nvSpPr>
          <p:cNvPr id="6" name="TextBox 5">
            <a:extLst>
              <a:ext uri="{FF2B5EF4-FFF2-40B4-BE49-F238E27FC236}">
                <a16:creationId xmlns:a16="http://schemas.microsoft.com/office/drawing/2014/main" id="{9CC2E844-E366-6465-251F-300B33526331}"/>
              </a:ext>
            </a:extLst>
          </p:cNvPr>
          <p:cNvSpPr txBox="1"/>
          <p:nvPr/>
        </p:nvSpPr>
        <p:spPr>
          <a:xfrm>
            <a:off x="9306561" y="1391207"/>
            <a:ext cx="2885440" cy="369332"/>
          </a:xfrm>
          <a:prstGeom prst="rect">
            <a:avLst/>
          </a:prstGeom>
          <a:solidFill>
            <a:srgbClr val="FF0000"/>
          </a:solidFill>
        </p:spPr>
        <p:txBody>
          <a:bodyPr wrap="square" rtlCol="0">
            <a:spAutoFit/>
          </a:bodyPr>
          <a:lstStyle/>
          <a:p>
            <a:r>
              <a:rPr lang="en-US" dirty="0">
                <a:solidFill>
                  <a:schemeClr val="bg1"/>
                </a:solidFill>
              </a:rPr>
              <a:t>Median follow-up 37 months</a:t>
            </a:r>
            <a:endParaRPr lang="el-GR" dirty="0">
              <a:solidFill>
                <a:schemeClr val="bg1"/>
              </a:solidFill>
            </a:endParaRPr>
          </a:p>
        </p:txBody>
      </p:sp>
      <p:sp>
        <p:nvSpPr>
          <p:cNvPr id="7" name="TextBox 6">
            <a:extLst>
              <a:ext uri="{FF2B5EF4-FFF2-40B4-BE49-F238E27FC236}">
                <a16:creationId xmlns:a16="http://schemas.microsoft.com/office/drawing/2014/main" id="{A6A43068-2639-C30C-65FF-849B8D48418F}"/>
              </a:ext>
            </a:extLst>
          </p:cNvPr>
          <p:cNvSpPr txBox="1"/>
          <p:nvPr/>
        </p:nvSpPr>
        <p:spPr>
          <a:xfrm>
            <a:off x="9306560" y="3323418"/>
            <a:ext cx="2885440" cy="1569660"/>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US" sz="1600" dirty="0">
                <a:solidFill>
                  <a:schemeClr val="bg1"/>
                </a:solidFill>
              </a:rPr>
              <a:t>PFS  superiority effect disappeared after removing 1 trial</a:t>
            </a:r>
          </a:p>
          <a:p>
            <a:pPr marL="285750" indent="-285750">
              <a:buFont typeface="Arial" panose="020B0604020202020204" pitchFamily="34" charset="0"/>
              <a:buChar char="•"/>
            </a:pPr>
            <a:r>
              <a:rPr lang="en-US" sz="1600" dirty="0">
                <a:solidFill>
                  <a:schemeClr val="bg1"/>
                </a:solidFill>
              </a:rPr>
              <a:t>Differences in study design, follow-up, surgical techniques</a:t>
            </a:r>
            <a:endParaRPr lang="el-GR" sz="1600" dirty="0">
              <a:solidFill>
                <a:schemeClr val="bg1"/>
              </a:solidFill>
            </a:endParaRPr>
          </a:p>
        </p:txBody>
      </p:sp>
      <p:sp>
        <p:nvSpPr>
          <p:cNvPr id="8" name="TextBox 7">
            <a:extLst>
              <a:ext uri="{FF2B5EF4-FFF2-40B4-BE49-F238E27FC236}">
                <a16:creationId xmlns:a16="http://schemas.microsoft.com/office/drawing/2014/main" id="{747FD411-28A5-EF07-8B70-AF498B1D14CE}"/>
              </a:ext>
            </a:extLst>
          </p:cNvPr>
          <p:cNvSpPr txBox="1"/>
          <p:nvPr/>
        </p:nvSpPr>
        <p:spPr>
          <a:xfrm>
            <a:off x="9306560" y="1941814"/>
            <a:ext cx="2885440" cy="1200329"/>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US" dirty="0">
                <a:solidFill>
                  <a:schemeClr val="bg1"/>
                </a:solidFill>
              </a:rPr>
              <a:t>No standard surgical approach</a:t>
            </a:r>
          </a:p>
          <a:p>
            <a:pPr marL="285750" indent="-285750">
              <a:buFont typeface="Arial" panose="020B0604020202020204" pitchFamily="34" charset="0"/>
              <a:buChar char="•"/>
            </a:pPr>
            <a:r>
              <a:rPr lang="en-US" dirty="0">
                <a:solidFill>
                  <a:schemeClr val="bg1"/>
                </a:solidFill>
              </a:rPr>
              <a:t>PFS not evaluated</a:t>
            </a:r>
          </a:p>
          <a:p>
            <a:pPr marL="285750" indent="-285750">
              <a:buFont typeface="Arial" panose="020B0604020202020204" pitchFamily="34" charset="0"/>
              <a:buChar char="•"/>
            </a:pPr>
            <a:r>
              <a:rPr lang="en-US" dirty="0">
                <a:solidFill>
                  <a:schemeClr val="bg1"/>
                </a:solidFill>
              </a:rPr>
              <a:t>Included both PDS &amp;IDS</a:t>
            </a:r>
            <a:endParaRPr lang="el-GR" dirty="0">
              <a:solidFill>
                <a:schemeClr val="bg1"/>
              </a:solidFill>
            </a:endParaRPr>
          </a:p>
        </p:txBody>
      </p:sp>
      <p:sp>
        <p:nvSpPr>
          <p:cNvPr id="9" name="TextBox 8">
            <a:extLst>
              <a:ext uri="{FF2B5EF4-FFF2-40B4-BE49-F238E27FC236}">
                <a16:creationId xmlns:a16="http://schemas.microsoft.com/office/drawing/2014/main" id="{FDC98C99-AE38-1284-08CD-474E47A0FDCF}"/>
              </a:ext>
            </a:extLst>
          </p:cNvPr>
          <p:cNvSpPr txBox="1"/>
          <p:nvPr/>
        </p:nvSpPr>
        <p:spPr>
          <a:xfrm>
            <a:off x="9306560" y="4933125"/>
            <a:ext cx="2885440" cy="1754326"/>
          </a:xfrm>
          <a:prstGeom prst="rect">
            <a:avLst/>
          </a:prstGeom>
          <a:solidFill>
            <a:srgbClr val="FF0000"/>
          </a:solidFill>
        </p:spPr>
        <p:txBody>
          <a:bodyPr wrap="square" rtlCol="0">
            <a:spAutoFit/>
          </a:bodyPr>
          <a:lstStyle/>
          <a:p>
            <a:pPr marL="285750" indent="-285750">
              <a:buFont typeface="Arial" panose="020B0604020202020204" pitchFamily="34" charset="0"/>
              <a:buChar char="•"/>
            </a:pPr>
            <a:r>
              <a:rPr lang="en-US" dirty="0">
                <a:solidFill>
                  <a:schemeClr val="bg1"/>
                </a:solidFill>
              </a:rPr>
              <a:t>Laparoscopic surgeons were more likely to omit  resection of </a:t>
            </a:r>
            <a:r>
              <a:rPr lang="en-US" dirty="0" err="1">
                <a:solidFill>
                  <a:schemeClr val="bg1"/>
                </a:solidFill>
              </a:rPr>
              <a:t>extrapelvic</a:t>
            </a:r>
            <a:r>
              <a:rPr lang="en-US" dirty="0">
                <a:solidFill>
                  <a:schemeClr val="bg1"/>
                </a:solidFill>
              </a:rPr>
              <a:t> structures</a:t>
            </a:r>
          </a:p>
          <a:p>
            <a:pPr marL="285750" indent="-285750">
              <a:buFont typeface="Arial" panose="020B0604020202020204" pitchFamily="34" charset="0"/>
              <a:buChar char="•"/>
            </a:pPr>
            <a:r>
              <a:rPr lang="en-US" dirty="0">
                <a:solidFill>
                  <a:schemeClr val="bg1"/>
                </a:solidFill>
              </a:rPr>
              <a:t>Underestimation due to limited visualization</a:t>
            </a:r>
            <a:endParaRPr lang="el-GR" dirty="0">
              <a:solidFill>
                <a:schemeClr val="bg1"/>
              </a:solidFill>
            </a:endParaRPr>
          </a:p>
        </p:txBody>
      </p:sp>
      <p:sp>
        <p:nvSpPr>
          <p:cNvPr id="4" name="TextBox 3">
            <a:extLst>
              <a:ext uri="{FF2B5EF4-FFF2-40B4-BE49-F238E27FC236}">
                <a16:creationId xmlns:a16="http://schemas.microsoft.com/office/drawing/2014/main" id="{64775C7B-AFFE-B9D5-9C14-84D040F9C8CA}"/>
              </a:ext>
            </a:extLst>
          </p:cNvPr>
          <p:cNvSpPr txBox="1"/>
          <p:nvPr/>
        </p:nvSpPr>
        <p:spPr>
          <a:xfrm>
            <a:off x="3901315" y="6506176"/>
            <a:ext cx="5064369" cy="369332"/>
          </a:xfrm>
          <a:prstGeom prst="rect">
            <a:avLst/>
          </a:prstGeom>
          <a:noFill/>
        </p:spPr>
        <p:txBody>
          <a:bodyPr wrap="square" rtlCol="0">
            <a:spAutoFit/>
          </a:bodyPr>
          <a:lstStyle/>
          <a:p>
            <a:pPr algn="r"/>
            <a:r>
              <a:rPr lang="en-US" i="1" dirty="0"/>
              <a:t>Finch L &amp; Chi D J </a:t>
            </a:r>
            <a:r>
              <a:rPr lang="en-US" i="1" dirty="0" err="1"/>
              <a:t>Gynecol</a:t>
            </a:r>
            <a:r>
              <a:rPr lang="en-US" i="1" dirty="0"/>
              <a:t> Oncol 2023</a:t>
            </a:r>
            <a:endParaRPr lang="el-GR" i="1" dirty="0"/>
          </a:p>
        </p:txBody>
      </p:sp>
    </p:spTree>
    <p:extLst>
      <p:ext uri="{BB962C8B-B14F-4D97-AF65-F5344CB8AC3E}">
        <p14:creationId xmlns:p14="http://schemas.microsoft.com/office/powerpoint/2010/main" val="1067934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62F74DB4-7D35-1CFE-82B5-9D58825C7D3F}"/>
              </a:ext>
            </a:extLst>
          </p:cNvPr>
          <p:cNvSpPr/>
          <p:nvPr/>
        </p:nvSpPr>
        <p:spPr>
          <a:xfrm>
            <a:off x="1055659" y="29154"/>
            <a:ext cx="10433976" cy="149087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sz="2400" dirty="0">
                <a:effectLst/>
                <a:latin typeface="AdvTT5235d5a9"/>
              </a:rPr>
              <a:t>Laparoscopic predictability of minimally invasive interval debulking in advanced ovarian cancer: The MIID-SOC tria</a:t>
            </a:r>
            <a:r>
              <a:rPr lang="en" sz="2400" dirty="0">
                <a:latin typeface="AdvTT5235d5a9"/>
              </a:rPr>
              <a:t>l </a:t>
            </a:r>
          </a:p>
          <a:p>
            <a:endParaRPr lang="en" dirty="0">
              <a:latin typeface="AdvTT5235d5a9"/>
            </a:endParaRPr>
          </a:p>
          <a:p>
            <a:r>
              <a:rPr lang="en" dirty="0" err="1">
                <a:latin typeface="AdvTT5235d5a9"/>
              </a:rPr>
              <a:t>Costales</a:t>
            </a:r>
            <a:r>
              <a:rPr lang="en" dirty="0">
                <a:latin typeface="AdvTT5235d5a9"/>
              </a:rPr>
              <a:t> A et al. Gyn </a:t>
            </a:r>
            <a:r>
              <a:rPr lang="en" dirty="0" err="1">
                <a:latin typeface="AdvTT5235d5a9"/>
              </a:rPr>
              <a:t>Onc</a:t>
            </a:r>
            <a:r>
              <a:rPr lang="en" dirty="0">
                <a:latin typeface="AdvTT5235d5a9"/>
              </a:rPr>
              <a:t> 2024</a:t>
            </a:r>
            <a:endParaRPr lang="en" dirty="0"/>
          </a:p>
        </p:txBody>
      </p:sp>
      <p:pic>
        <p:nvPicPr>
          <p:cNvPr id="3" name="Εικόνα 2">
            <a:extLst>
              <a:ext uri="{FF2B5EF4-FFF2-40B4-BE49-F238E27FC236}">
                <a16:creationId xmlns:a16="http://schemas.microsoft.com/office/drawing/2014/main" id="{8FB0E92D-ABC8-E699-2857-F75B8D36AAB0}"/>
              </a:ext>
            </a:extLst>
          </p:cNvPr>
          <p:cNvPicPr>
            <a:picLocks noChangeAspect="1"/>
          </p:cNvPicPr>
          <p:nvPr/>
        </p:nvPicPr>
        <p:blipFill>
          <a:blip r:embed="rId3"/>
          <a:stretch>
            <a:fillRect/>
          </a:stretch>
        </p:blipFill>
        <p:spPr>
          <a:xfrm>
            <a:off x="1055659" y="1728881"/>
            <a:ext cx="6915524" cy="3698412"/>
          </a:xfrm>
          <a:prstGeom prst="rect">
            <a:avLst/>
          </a:prstGeom>
        </p:spPr>
      </p:pic>
      <p:sp>
        <p:nvSpPr>
          <p:cNvPr id="4" name="TextBox 3">
            <a:extLst>
              <a:ext uri="{FF2B5EF4-FFF2-40B4-BE49-F238E27FC236}">
                <a16:creationId xmlns:a16="http://schemas.microsoft.com/office/drawing/2014/main" id="{A1DA5180-4711-7642-0EE1-EA6118DD449E}"/>
              </a:ext>
            </a:extLst>
          </p:cNvPr>
          <p:cNvSpPr txBox="1"/>
          <p:nvPr/>
        </p:nvSpPr>
        <p:spPr>
          <a:xfrm>
            <a:off x="6973957" y="1707420"/>
            <a:ext cx="1235765" cy="369332"/>
          </a:xfrm>
          <a:prstGeom prst="rect">
            <a:avLst/>
          </a:prstGeom>
          <a:solidFill>
            <a:srgbClr val="FF0000"/>
          </a:solidFill>
        </p:spPr>
        <p:txBody>
          <a:bodyPr wrap="square" rtlCol="0">
            <a:spAutoFit/>
          </a:bodyPr>
          <a:lstStyle/>
          <a:p>
            <a:r>
              <a:rPr lang="en-US" dirty="0"/>
              <a:t>2018-2020</a:t>
            </a:r>
            <a:endParaRPr lang="el-GR" dirty="0"/>
          </a:p>
        </p:txBody>
      </p:sp>
      <p:sp>
        <p:nvSpPr>
          <p:cNvPr id="5" name="TextBox 4">
            <a:extLst>
              <a:ext uri="{FF2B5EF4-FFF2-40B4-BE49-F238E27FC236}">
                <a16:creationId xmlns:a16="http://schemas.microsoft.com/office/drawing/2014/main" id="{4F96D243-C987-84BE-0EE8-6EB50DDEFE09}"/>
              </a:ext>
            </a:extLst>
          </p:cNvPr>
          <p:cNvSpPr txBox="1"/>
          <p:nvPr/>
        </p:nvSpPr>
        <p:spPr>
          <a:xfrm>
            <a:off x="1055660" y="5665304"/>
            <a:ext cx="10433976" cy="707886"/>
          </a:xfrm>
          <a:prstGeom prst="rect">
            <a:avLst/>
          </a:prstGeom>
          <a:solidFill>
            <a:srgbClr val="FF0000"/>
          </a:solidFill>
        </p:spPr>
        <p:txBody>
          <a:bodyPr wrap="square" rtlCol="0">
            <a:spAutoFit/>
          </a:bodyPr>
          <a:lstStyle/>
          <a:p>
            <a:r>
              <a:rPr lang="en-US" sz="2000" dirty="0">
                <a:solidFill>
                  <a:schemeClr val="bg1"/>
                </a:solidFill>
              </a:rPr>
              <a:t>The surgeon was </a:t>
            </a:r>
            <a:r>
              <a:rPr lang="en-US" sz="2000" dirty="0" err="1">
                <a:solidFill>
                  <a:schemeClr val="bg1"/>
                </a:solidFill>
              </a:rPr>
              <a:t>obligatied</a:t>
            </a:r>
            <a:r>
              <a:rPr lang="en-US" sz="2000" dirty="0">
                <a:solidFill>
                  <a:schemeClr val="bg1"/>
                </a:solidFill>
              </a:rPr>
              <a:t> to add a hand-assist port, for an additional assessment of potentially non-visible  tumor implants on intraabdominal organs  and spaces not seen with laparoscopy</a:t>
            </a:r>
            <a:endParaRPr lang="el-GR" sz="2000" dirty="0">
              <a:solidFill>
                <a:schemeClr val="bg1"/>
              </a:solidFill>
            </a:endParaRPr>
          </a:p>
        </p:txBody>
      </p:sp>
      <p:sp>
        <p:nvSpPr>
          <p:cNvPr id="6" name="TextBox 5">
            <a:extLst>
              <a:ext uri="{FF2B5EF4-FFF2-40B4-BE49-F238E27FC236}">
                <a16:creationId xmlns:a16="http://schemas.microsoft.com/office/drawing/2014/main" id="{EAF3A1A9-1EF0-D643-C8AB-B2C6359E6707}"/>
              </a:ext>
            </a:extLst>
          </p:cNvPr>
          <p:cNvSpPr txBox="1"/>
          <p:nvPr/>
        </p:nvSpPr>
        <p:spPr>
          <a:xfrm>
            <a:off x="8567530" y="1940101"/>
            <a:ext cx="2922105" cy="3139321"/>
          </a:xfrm>
          <a:prstGeom prst="rect">
            <a:avLst/>
          </a:prstGeom>
          <a:solidFill>
            <a:srgbClr val="FFC000"/>
          </a:solidFill>
        </p:spPr>
        <p:txBody>
          <a:bodyPr wrap="square" rtlCol="0">
            <a:spAutoFit/>
          </a:bodyPr>
          <a:lstStyle/>
          <a:p>
            <a:r>
              <a:rPr lang="en-US" dirty="0"/>
              <a:t>At least one site discovered  in 50% of  with manual palpation and not with laparoscopy and   &gt;18% discordance at </a:t>
            </a:r>
          </a:p>
          <a:p>
            <a:pPr marL="285750" indent="-285750">
              <a:buFont typeface="Arial" panose="020B0604020202020204" pitchFamily="34" charset="0"/>
              <a:buChar char="•"/>
            </a:pPr>
            <a:r>
              <a:rPr lang="en-US" dirty="0">
                <a:solidFill>
                  <a:schemeClr val="bg1"/>
                </a:solidFill>
              </a:rPr>
              <a:t>Gastrosplenic ligament</a:t>
            </a:r>
          </a:p>
          <a:p>
            <a:pPr marL="285750" indent="-285750">
              <a:buFont typeface="Arial" panose="020B0604020202020204" pitchFamily="34" charset="0"/>
              <a:buChar char="•"/>
            </a:pPr>
            <a:r>
              <a:rPr lang="en-US" dirty="0" err="1">
                <a:solidFill>
                  <a:schemeClr val="bg1"/>
                </a:solidFill>
              </a:rPr>
              <a:t>Supracolic</a:t>
            </a:r>
            <a:r>
              <a:rPr lang="en-US" dirty="0">
                <a:solidFill>
                  <a:schemeClr val="bg1"/>
                </a:solidFill>
              </a:rPr>
              <a:t> </a:t>
            </a:r>
            <a:r>
              <a:rPr lang="en-US" dirty="0" err="1">
                <a:solidFill>
                  <a:schemeClr val="bg1"/>
                </a:solidFill>
              </a:rPr>
              <a:t>omentum</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Left mesocolon</a:t>
            </a:r>
          </a:p>
          <a:p>
            <a:pPr marL="285750" indent="-285750">
              <a:buFont typeface="Arial" panose="020B0604020202020204" pitchFamily="34" charset="0"/>
              <a:buChar char="•"/>
            </a:pPr>
            <a:r>
              <a:rPr lang="en-US" dirty="0">
                <a:solidFill>
                  <a:schemeClr val="bg1"/>
                </a:solidFill>
              </a:rPr>
              <a:t>Transverse mesocolon</a:t>
            </a:r>
          </a:p>
          <a:p>
            <a:pPr marL="285750" indent="-285750">
              <a:buFont typeface="Arial" panose="020B0604020202020204" pitchFamily="34" charset="0"/>
              <a:buChar char="•"/>
            </a:pPr>
            <a:r>
              <a:rPr lang="en-US" dirty="0">
                <a:solidFill>
                  <a:schemeClr val="bg1"/>
                </a:solidFill>
              </a:rPr>
              <a:t>Stomach  </a:t>
            </a:r>
          </a:p>
          <a:p>
            <a:pPr marL="285750" indent="-285750">
              <a:buFont typeface="Arial" panose="020B0604020202020204" pitchFamily="34" charset="0"/>
              <a:buChar char="•"/>
            </a:pPr>
            <a:r>
              <a:rPr lang="en-US" dirty="0">
                <a:solidFill>
                  <a:schemeClr val="bg1"/>
                </a:solidFill>
              </a:rPr>
              <a:t>Small bowel mesentery</a:t>
            </a:r>
            <a:endParaRPr lang="el-GR" dirty="0">
              <a:solidFill>
                <a:schemeClr val="bg1"/>
              </a:solidFill>
            </a:endParaRPr>
          </a:p>
        </p:txBody>
      </p:sp>
      <p:sp>
        <p:nvSpPr>
          <p:cNvPr id="7" name="TextBox 6">
            <a:extLst>
              <a:ext uri="{FF2B5EF4-FFF2-40B4-BE49-F238E27FC236}">
                <a16:creationId xmlns:a16="http://schemas.microsoft.com/office/drawing/2014/main" id="{8E48F2D2-EFC5-D2B3-F994-2B695D85BFE0}"/>
              </a:ext>
            </a:extLst>
          </p:cNvPr>
          <p:cNvSpPr txBox="1"/>
          <p:nvPr/>
        </p:nvSpPr>
        <p:spPr>
          <a:xfrm>
            <a:off x="7629940" y="2981474"/>
            <a:ext cx="758686" cy="369332"/>
          </a:xfrm>
          <a:prstGeom prst="rect">
            <a:avLst/>
          </a:prstGeom>
          <a:solidFill>
            <a:srgbClr val="FF0000"/>
          </a:solidFill>
        </p:spPr>
        <p:txBody>
          <a:bodyPr wrap="square" rtlCol="0">
            <a:spAutoFit/>
          </a:bodyPr>
          <a:lstStyle/>
          <a:p>
            <a:r>
              <a:rPr lang="en-US" dirty="0">
                <a:solidFill>
                  <a:schemeClr val="bg1"/>
                </a:solidFill>
              </a:rPr>
              <a:t>27 pts</a:t>
            </a:r>
            <a:endParaRPr lang="el-GR" dirty="0">
              <a:solidFill>
                <a:schemeClr val="bg1"/>
              </a:solidFill>
            </a:endParaRPr>
          </a:p>
        </p:txBody>
      </p:sp>
      <p:sp>
        <p:nvSpPr>
          <p:cNvPr id="8" name="TextBox 7">
            <a:extLst>
              <a:ext uri="{FF2B5EF4-FFF2-40B4-BE49-F238E27FC236}">
                <a16:creationId xmlns:a16="http://schemas.microsoft.com/office/drawing/2014/main" id="{E416D624-0040-9CD1-B3FB-020C1A581F40}"/>
              </a:ext>
            </a:extLst>
          </p:cNvPr>
          <p:cNvSpPr txBox="1"/>
          <p:nvPr/>
        </p:nvSpPr>
        <p:spPr>
          <a:xfrm>
            <a:off x="7669697" y="3834522"/>
            <a:ext cx="758686" cy="369332"/>
          </a:xfrm>
          <a:prstGeom prst="rect">
            <a:avLst/>
          </a:prstGeom>
          <a:solidFill>
            <a:srgbClr val="FF0000"/>
          </a:solidFill>
        </p:spPr>
        <p:txBody>
          <a:bodyPr wrap="square" rtlCol="0">
            <a:spAutoFit/>
          </a:bodyPr>
          <a:lstStyle/>
          <a:p>
            <a:r>
              <a:rPr lang="en-US" dirty="0">
                <a:solidFill>
                  <a:schemeClr val="bg1"/>
                </a:solidFill>
              </a:rPr>
              <a:t>17 pts</a:t>
            </a:r>
            <a:endParaRPr lang="el-GR" dirty="0">
              <a:solidFill>
                <a:schemeClr val="bg1"/>
              </a:solidFill>
            </a:endParaRPr>
          </a:p>
        </p:txBody>
      </p:sp>
    </p:spTree>
    <p:extLst>
      <p:ext uri="{BB962C8B-B14F-4D97-AF65-F5344CB8AC3E}">
        <p14:creationId xmlns:p14="http://schemas.microsoft.com/office/powerpoint/2010/main" val="2421578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46950-1645-9DF0-9F86-6FA5449CD8E2}"/>
            </a:ext>
          </a:extLst>
        </p:cNvPr>
        <p:cNvGrpSpPr/>
        <p:nvPr/>
      </p:nvGrpSpPr>
      <p:grpSpPr>
        <a:xfrm>
          <a:off x="0" y="0"/>
          <a:ext cx="0" cy="0"/>
          <a:chOff x="0" y="0"/>
          <a:chExt cx="0" cy="0"/>
        </a:xfrm>
      </p:grpSpPr>
      <p:sp>
        <p:nvSpPr>
          <p:cNvPr id="2" name="Ορθογώνιο 1">
            <a:extLst>
              <a:ext uri="{FF2B5EF4-FFF2-40B4-BE49-F238E27FC236}">
                <a16:creationId xmlns:a16="http://schemas.microsoft.com/office/drawing/2014/main" id="{03B73DDB-9C1E-13F8-696C-8F2BD9D39A1F}"/>
              </a:ext>
            </a:extLst>
          </p:cNvPr>
          <p:cNvSpPr/>
          <p:nvPr/>
        </p:nvSpPr>
        <p:spPr>
          <a:xfrm>
            <a:off x="507999" y="55113"/>
            <a:ext cx="11392451" cy="105354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sz="2000" b="1" dirty="0">
                <a:effectLst/>
                <a:latin typeface="AdvTT5235d5a9"/>
              </a:rPr>
              <a:t>Laparoscopic predictability of minimally invasive interval debulking in advanced ovarian cancer: The MIID-SOC tria</a:t>
            </a:r>
            <a:r>
              <a:rPr lang="en" sz="2000" b="1" dirty="0">
                <a:latin typeface="AdvTT5235d5a9"/>
              </a:rPr>
              <a:t>l </a:t>
            </a:r>
          </a:p>
          <a:p>
            <a:r>
              <a:rPr lang="en" sz="2000" b="1" dirty="0" err="1">
                <a:latin typeface="AdvTT5235d5a9"/>
              </a:rPr>
              <a:t>Costales</a:t>
            </a:r>
            <a:r>
              <a:rPr lang="en" sz="2000" b="1" dirty="0">
                <a:latin typeface="AdvTT5235d5a9"/>
              </a:rPr>
              <a:t> A et al. Gyn </a:t>
            </a:r>
            <a:r>
              <a:rPr lang="en" sz="2000" b="1" dirty="0" err="1">
                <a:latin typeface="AdvTT5235d5a9"/>
              </a:rPr>
              <a:t>Onc</a:t>
            </a:r>
            <a:r>
              <a:rPr lang="en" sz="2000" b="1" dirty="0">
                <a:latin typeface="AdvTT5235d5a9"/>
              </a:rPr>
              <a:t> 2024</a:t>
            </a:r>
            <a:endParaRPr lang="en" sz="2000" b="1" dirty="0"/>
          </a:p>
        </p:txBody>
      </p:sp>
      <p:sp>
        <p:nvSpPr>
          <p:cNvPr id="8" name="TextBox 7">
            <a:extLst>
              <a:ext uri="{FF2B5EF4-FFF2-40B4-BE49-F238E27FC236}">
                <a16:creationId xmlns:a16="http://schemas.microsoft.com/office/drawing/2014/main" id="{CED43920-05EB-CDC1-4B9C-8B205C63C190}"/>
              </a:ext>
            </a:extLst>
          </p:cNvPr>
          <p:cNvSpPr txBox="1"/>
          <p:nvPr/>
        </p:nvSpPr>
        <p:spPr>
          <a:xfrm>
            <a:off x="508000" y="5896137"/>
            <a:ext cx="11392452" cy="1015663"/>
          </a:xfrm>
          <a:prstGeom prst="rect">
            <a:avLst/>
          </a:prstGeom>
          <a:solidFill>
            <a:srgbClr val="FF0000"/>
          </a:solidFill>
        </p:spPr>
        <p:txBody>
          <a:bodyPr wrap="square" rtlCol="0">
            <a:spAutoFit/>
          </a:bodyPr>
          <a:lstStyle/>
          <a:p>
            <a:r>
              <a:rPr lang="en-US" sz="2000" b="1" dirty="0">
                <a:solidFill>
                  <a:srgbClr val="FFC000"/>
                </a:solidFill>
              </a:rPr>
              <a:t>PIV&lt; 2 </a:t>
            </a:r>
            <a:r>
              <a:rPr lang="en-US" sz="2000" dirty="0">
                <a:solidFill>
                  <a:schemeClr val="bg1"/>
                </a:solidFill>
              </a:rPr>
              <a:t>identified patients able to undergo  an optimal MIS cytoreductive surgery  with an accuracy 68.2%. The specificity  to identify patients who would not be able to undergo an optimal MIS interval cytoreductive  surgery, was 66.7%</a:t>
            </a:r>
            <a:endParaRPr lang="el-GR" sz="2000" dirty="0">
              <a:solidFill>
                <a:schemeClr val="bg1"/>
              </a:solidFill>
            </a:endParaRPr>
          </a:p>
        </p:txBody>
      </p:sp>
      <p:graphicFrame>
        <p:nvGraphicFramePr>
          <p:cNvPr id="9" name="Πίνακας 8">
            <a:extLst>
              <a:ext uri="{FF2B5EF4-FFF2-40B4-BE49-F238E27FC236}">
                <a16:creationId xmlns:a16="http://schemas.microsoft.com/office/drawing/2014/main" id="{C84AE7E5-C8B4-B8E8-5946-DDACFF55773C}"/>
              </a:ext>
            </a:extLst>
          </p:cNvPr>
          <p:cNvGraphicFramePr>
            <a:graphicFrameLocks noGrp="1"/>
          </p:cNvGraphicFramePr>
          <p:nvPr>
            <p:extLst>
              <p:ext uri="{D42A27DB-BD31-4B8C-83A1-F6EECF244321}">
                <p14:modId xmlns:p14="http://schemas.microsoft.com/office/powerpoint/2010/main" val="1833304788"/>
              </p:ext>
            </p:extLst>
          </p:nvPr>
        </p:nvGraphicFramePr>
        <p:xfrm>
          <a:off x="508000" y="1108661"/>
          <a:ext cx="11392451" cy="4662219"/>
        </p:xfrm>
        <a:graphic>
          <a:graphicData uri="http://schemas.openxmlformats.org/drawingml/2006/table">
            <a:tbl>
              <a:tblPr firstRow="1" bandRow="1">
                <a:tableStyleId>{00A15C55-8517-42AA-B614-E9B94910E393}</a:tableStyleId>
              </a:tblPr>
              <a:tblGrid>
                <a:gridCol w="3385326">
                  <a:extLst>
                    <a:ext uri="{9D8B030D-6E8A-4147-A177-3AD203B41FA5}">
                      <a16:colId xmlns:a16="http://schemas.microsoft.com/office/drawing/2014/main" val="2329043454"/>
                    </a:ext>
                  </a:extLst>
                </a:gridCol>
                <a:gridCol w="2065553">
                  <a:extLst>
                    <a:ext uri="{9D8B030D-6E8A-4147-A177-3AD203B41FA5}">
                      <a16:colId xmlns:a16="http://schemas.microsoft.com/office/drawing/2014/main" val="1138440643"/>
                    </a:ext>
                  </a:extLst>
                </a:gridCol>
                <a:gridCol w="1680217">
                  <a:extLst>
                    <a:ext uri="{9D8B030D-6E8A-4147-A177-3AD203B41FA5}">
                      <a16:colId xmlns:a16="http://schemas.microsoft.com/office/drawing/2014/main" val="1153602653"/>
                    </a:ext>
                  </a:extLst>
                </a:gridCol>
                <a:gridCol w="1097901">
                  <a:extLst>
                    <a:ext uri="{9D8B030D-6E8A-4147-A177-3AD203B41FA5}">
                      <a16:colId xmlns:a16="http://schemas.microsoft.com/office/drawing/2014/main" val="619221082"/>
                    </a:ext>
                  </a:extLst>
                </a:gridCol>
                <a:gridCol w="1097901">
                  <a:extLst>
                    <a:ext uri="{9D8B030D-6E8A-4147-A177-3AD203B41FA5}">
                      <a16:colId xmlns:a16="http://schemas.microsoft.com/office/drawing/2014/main" val="892165921"/>
                    </a:ext>
                  </a:extLst>
                </a:gridCol>
                <a:gridCol w="2065553">
                  <a:extLst>
                    <a:ext uri="{9D8B030D-6E8A-4147-A177-3AD203B41FA5}">
                      <a16:colId xmlns:a16="http://schemas.microsoft.com/office/drawing/2014/main" val="2043353942"/>
                    </a:ext>
                  </a:extLst>
                </a:gridCol>
              </a:tblGrid>
              <a:tr h="659778">
                <a:tc>
                  <a:txBody>
                    <a:bodyPr/>
                    <a:lstStyle/>
                    <a:p>
                      <a:r>
                        <a:rPr lang="en-US" sz="2000" b="1" dirty="0"/>
                        <a:t>Parameter (point </a:t>
                      </a:r>
                    </a:p>
                    <a:p>
                      <a:r>
                        <a:rPr lang="en-US" sz="2000" b="1" dirty="0"/>
                        <a:t>value assigned</a:t>
                      </a:r>
                      <a:endParaRPr lang="el-GR" sz="2000" b="1" dirty="0"/>
                    </a:p>
                  </a:txBody>
                  <a:tcPr/>
                </a:tc>
                <a:tc>
                  <a:txBody>
                    <a:bodyPr/>
                    <a:lstStyle/>
                    <a:p>
                      <a:r>
                        <a:rPr lang="en-US" sz="2000" b="1" dirty="0"/>
                        <a:t>Sensitivity</a:t>
                      </a:r>
                      <a:endParaRPr lang="el-GR" sz="2000" b="1" dirty="0"/>
                    </a:p>
                  </a:txBody>
                  <a:tcPr/>
                </a:tc>
                <a:tc>
                  <a:txBody>
                    <a:bodyPr/>
                    <a:lstStyle/>
                    <a:p>
                      <a:r>
                        <a:rPr lang="en-US" sz="2000" b="1" dirty="0"/>
                        <a:t>Specificity</a:t>
                      </a:r>
                      <a:endParaRPr lang="el-GR" sz="2000" b="1" dirty="0"/>
                    </a:p>
                  </a:txBody>
                  <a:tcPr/>
                </a:tc>
                <a:tc>
                  <a:txBody>
                    <a:bodyPr/>
                    <a:lstStyle/>
                    <a:p>
                      <a:r>
                        <a:rPr lang="en-US" sz="2000" b="1" dirty="0"/>
                        <a:t>PPV</a:t>
                      </a:r>
                      <a:endParaRPr lang="el-GR" sz="2000" b="1" dirty="0"/>
                    </a:p>
                  </a:txBody>
                  <a:tcPr/>
                </a:tc>
                <a:tc>
                  <a:txBody>
                    <a:bodyPr/>
                    <a:lstStyle/>
                    <a:p>
                      <a:r>
                        <a:rPr lang="en-US" sz="2000" b="1" dirty="0"/>
                        <a:t>NPV</a:t>
                      </a:r>
                      <a:endParaRPr lang="el-GR" sz="2000" b="1" dirty="0"/>
                    </a:p>
                  </a:txBody>
                  <a:tcPr/>
                </a:tc>
                <a:tc>
                  <a:txBody>
                    <a:bodyPr/>
                    <a:lstStyle/>
                    <a:p>
                      <a:r>
                        <a:rPr lang="en-US" sz="2000" b="1" dirty="0"/>
                        <a:t>Accuracy</a:t>
                      </a:r>
                      <a:endParaRPr lang="el-GR" sz="2000" b="1" dirty="0"/>
                    </a:p>
                  </a:txBody>
                  <a:tcPr/>
                </a:tc>
                <a:extLst>
                  <a:ext uri="{0D108BD9-81ED-4DB2-BD59-A6C34878D82A}">
                    <a16:rowId xmlns:a16="http://schemas.microsoft.com/office/drawing/2014/main" val="1390086070"/>
                  </a:ext>
                </a:extLst>
              </a:tr>
              <a:tr h="524258">
                <a:tc>
                  <a:txBody>
                    <a:bodyPr/>
                    <a:lstStyle/>
                    <a:p>
                      <a:r>
                        <a:rPr lang="en-US" sz="1800" b="1" dirty="0">
                          <a:solidFill>
                            <a:srgbClr val="FF0000"/>
                          </a:solidFill>
                        </a:rPr>
                        <a:t>Gastrosplenic ligament (1)</a:t>
                      </a:r>
                      <a:endParaRPr lang="el-GR" sz="1800" b="1" dirty="0">
                        <a:solidFill>
                          <a:srgbClr val="FF0000"/>
                        </a:solidFill>
                      </a:endParaRPr>
                    </a:p>
                  </a:txBody>
                  <a:tcPr/>
                </a:tc>
                <a:tc>
                  <a:txBody>
                    <a:bodyPr/>
                    <a:lstStyle/>
                    <a:p>
                      <a:r>
                        <a:rPr lang="en-US" dirty="0"/>
                        <a:t>5.9%</a:t>
                      </a:r>
                      <a:endParaRPr lang="el-GR" dirty="0"/>
                    </a:p>
                  </a:txBody>
                  <a:tcPr/>
                </a:tc>
                <a:tc>
                  <a:txBody>
                    <a:bodyPr/>
                    <a:lstStyle/>
                    <a:p>
                      <a:r>
                        <a:rPr lang="en-US" dirty="0"/>
                        <a:t>100%</a:t>
                      </a:r>
                      <a:endParaRPr lang="el-GR" dirty="0"/>
                    </a:p>
                  </a:txBody>
                  <a:tcPr/>
                </a:tc>
                <a:tc>
                  <a:txBody>
                    <a:bodyPr/>
                    <a:lstStyle/>
                    <a:p>
                      <a:r>
                        <a:rPr lang="en-US" dirty="0"/>
                        <a:t>100%</a:t>
                      </a:r>
                      <a:endParaRPr lang="el-GR" dirty="0"/>
                    </a:p>
                  </a:txBody>
                  <a:tcPr/>
                </a:tc>
                <a:tc>
                  <a:txBody>
                    <a:bodyPr/>
                    <a:lstStyle/>
                    <a:p>
                      <a:r>
                        <a:rPr lang="en-US" dirty="0"/>
                        <a:t>62.8%</a:t>
                      </a:r>
                      <a:endParaRPr lang="el-GR" dirty="0"/>
                    </a:p>
                  </a:txBody>
                  <a:tcPr/>
                </a:tc>
                <a:tc>
                  <a:txBody>
                    <a:bodyPr/>
                    <a:lstStyle/>
                    <a:p>
                      <a:r>
                        <a:rPr lang="en-US" dirty="0"/>
                        <a:t>63.6%</a:t>
                      </a:r>
                      <a:endParaRPr lang="el-GR" dirty="0"/>
                    </a:p>
                  </a:txBody>
                  <a:tcPr/>
                </a:tc>
                <a:extLst>
                  <a:ext uri="{0D108BD9-81ED-4DB2-BD59-A6C34878D82A}">
                    <a16:rowId xmlns:a16="http://schemas.microsoft.com/office/drawing/2014/main" val="1801950497"/>
                  </a:ext>
                </a:extLst>
              </a:tr>
              <a:tr h="344232">
                <a:tc>
                  <a:txBody>
                    <a:bodyPr/>
                    <a:lstStyle/>
                    <a:p>
                      <a:r>
                        <a:rPr lang="en-US" sz="1800" b="1" dirty="0">
                          <a:solidFill>
                            <a:srgbClr val="FF0000"/>
                          </a:solidFill>
                        </a:rPr>
                        <a:t>Rectum (2)</a:t>
                      </a:r>
                      <a:endParaRPr lang="el-GR" sz="1800" b="1" dirty="0">
                        <a:solidFill>
                          <a:srgbClr val="FF0000"/>
                        </a:solidFill>
                      </a:endParaRPr>
                    </a:p>
                  </a:txBody>
                  <a:tcPr/>
                </a:tc>
                <a:tc>
                  <a:txBody>
                    <a:bodyPr/>
                    <a:lstStyle/>
                    <a:p>
                      <a:r>
                        <a:rPr lang="en-US" dirty="0"/>
                        <a:t>29.4%</a:t>
                      </a:r>
                      <a:endParaRPr lang="el-GR" dirty="0"/>
                    </a:p>
                  </a:txBody>
                  <a:tcPr/>
                </a:tc>
                <a:tc>
                  <a:txBody>
                    <a:bodyPr/>
                    <a:lstStyle/>
                    <a:p>
                      <a:r>
                        <a:rPr lang="en-US" dirty="0"/>
                        <a:t>88.9%</a:t>
                      </a:r>
                      <a:endParaRPr lang="el-GR" dirty="0"/>
                    </a:p>
                  </a:txBody>
                  <a:tcPr/>
                </a:tc>
                <a:tc>
                  <a:txBody>
                    <a:bodyPr/>
                    <a:lstStyle/>
                    <a:p>
                      <a:r>
                        <a:rPr lang="en-US" dirty="0"/>
                        <a:t>62.5%</a:t>
                      </a:r>
                      <a:endParaRPr lang="el-GR" dirty="0"/>
                    </a:p>
                  </a:txBody>
                  <a:tcPr/>
                </a:tc>
                <a:tc>
                  <a:txBody>
                    <a:bodyPr/>
                    <a:lstStyle/>
                    <a:p>
                      <a:r>
                        <a:rPr lang="en-US" dirty="0"/>
                        <a:t>66.7%</a:t>
                      </a:r>
                      <a:endParaRPr lang="el-GR" dirty="0"/>
                    </a:p>
                  </a:txBody>
                  <a:tcPr/>
                </a:tc>
                <a:tc>
                  <a:txBody>
                    <a:bodyPr/>
                    <a:lstStyle/>
                    <a:p>
                      <a:r>
                        <a:rPr lang="en-US" dirty="0"/>
                        <a:t>65.9%</a:t>
                      </a:r>
                      <a:endParaRPr lang="el-GR" dirty="0"/>
                    </a:p>
                  </a:txBody>
                  <a:tcPr/>
                </a:tc>
                <a:extLst>
                  <a:ext uri="{0D108BD9-81ED-4DB2-BD59-A6C34878D82A}">
                    <a16:rowId xmlns:a16="http://schemas.microsoft.com/office/drawing/2014/main" val="1027131578"/>
                  </a:ext>
                </a:extLst>
              </a:tr>
              <a:tr h="344232">
                <a:tc>
                  <a:txBody>
                    <a:bodyPr/>
                    <a:lstStyle/>
                    <a:p>
                      <a:r>
                        <a:rPr lang="en-US" sz="1800" b="1" dirty="0">
                          <a:solidFill>
                            <a:srgbClr val="FF0000"/>
                          </a:solidFill>
                        </a:rPr>
                        <a:t>Left mesocolon (1)</a:t>
                      </a:r>
                      <a:endParaRPr lang="el-GR" sz="1800" b="1" dirty="0">
                        <a:solidFill>
                          <a:srgbClr val="FF0000"/>
                        </a:solidFill>
                      </a:endParaRPr>
                    </a:p>
                  </a:txBody>
                  <a:tcPr/>
                </a:tc>
                <a:tc>
                  <a:txBody>
                    <a:bodyPr/>
                    <a:lstStyle/>
                    <a:p>
                      <a:r>
                        <a:rPr lang="en-US" dirty="0"/>
                        <a:t>23.5%</a:t>
                      </a:r>
                      <a:endParaRPr lang="el-GR" dirty="0"/>
                    </a:p>
                  </a:txBody>
                  <a:tcPr/>
                </a:tc>
                <a:tc>
                  <a:txBody>
                    <a:bodyPr/>
                    <a:lstStyle/>
                    <a:p>
                      <a:r>
                        <a:rPr lang="en-US" dirty="0"/>
                        <a:t>88.9%</a:t>
                      </a:r>
                      <a:endParaRPr lang="el-GR" dirty="0"/>
                    </a:p>
                  </a:txBody>
                  <a:tcPr/>
                </a:tc>
                <a:tc>
                  <a:txBody>
                    <a:bodyPr/>
                    <a:lstStyle/>
                    <a:p>
                      <a:r>
                        <a:rPr lang="en-US" dirty="0"/>
                        <a:t>57.1%</a:t>
                      </a:r>
                      <a:endParaRPr lang="el-GR" dirty="0"/>
                    </a:p>
                  </a:txBody>
                  <a:tcPr/>
                </a:tc>
                <a:tc>
                  <a:txBody>
                    <a:bodyPr/>
                    <a:lstStyle/>
                    <a:p>
                      <a:r>
                        <a:rPr lang="en-US" dirty="0"/>
                        <a:t>64.9%</a:t>
                      </a:r>
                      <a:endParaRPr lang="el-GR" dirty="0"/>
                    </a:p>
                  </a:txBody>
                  <a:tcPr/>
                </a:tc>
                <a:tc>
                  <a:txBody>
                    <a:bodyPr/>
                    <a:lstStyle/>
                    <a:p>
                      <a:r>
                        <a:rPr lang="en-US" dirty="0"/>
                        <a:t>63.6%</a:t>
                      </a:r>
                      <a:endParaRPr lang="el-GR" dirty="0"/>
                    </a:p>
                  </a:txBody>
                  <a:tcPr/>
                </a:tc>
                <a:extLst>
                  <a:ext uri="{0D108BD9-81ED-4DB2-BD59-A6C34878D82A}">
                    <a16:rowId xmlns:a16="http://schemas.microsoft.com/office/drawing/2014/main" val="3812374885"/>
                  </a:ext>
                </a:extLst>
              </a:tr>
              <a:tr h="344232">
                <a:tc>
                  <a:txBody>
                    <a:bodyPr/>
                    <a:lstStyle/>
                    <a:p>
                      <a:r>
                        <a:rPr lang="en-US" sz="1800" b="1" dirty="0">
                          <a:solidFill>
                            <a:srgbClr val="FF0000"/>
                          </a:solidFill>
                        </a:rPr>
                        <a:t>Transverse colon (1)</a:t>
                      </a:r>
                      <a:endParaRPr lang="el-GR" sz="1800" b="1" dirty="0">
                        <a:solidFill>
                          <a:srgbClr val="FF0000"/>
                        </a:solidFill>
                      </a:endParaRPr>
                    </a:p>
                  </a:txBody>
                  <a:tcPr/>
                </a:tc>
                <a:tc>
                  <a:txBody>
                    <a:bodyPr/>
                    <a:lstStyle/>
                    <a:p>
                      <a:r>
                        <a:rPr lang="en-US" dirty="0"/>
                        <a:t>17.6%</a:t>
                      </a:r>
                      <a:endParaRPr lang="el-GR" dirty="0"/>
                    </a:p>
                  </a:txBody>
                  <a:tcPr/>
                </a:tc>
                <a:tc>
                  <a:txBody>
                    <a:bodyPr/>
                    <a:lstStyle/>
                    <a:p>
                      <a:r>
                        <a:rPr lang="en-US" dirty="0"/>
                        <a:t>92.6%</a:t>
                      </a:r>
                      <a:endParaRPr lang="el-GR" dirty="0"/>
                    </a:p>
                  </a:txBody>
                  <a:tcPr/>
                </a:tc>
                <a:tc>
                  <a:txBody>
                    <a:bodyPr/>
                    <a:lstStyle/>
                    <a:p>
                      <a:r>
                        <a:rPr lang="en-US" dirty="0"/>
                        <a:t>60%</a:t>
                      </a:r>
                      <a:endParaRPr lang="el-GR" dirty="0"/>
                    </a:p>
                  </a:txBody>
                  <a:tcPr/>
                </a:tc>
                <a:tc>
                  <a:txBody>
                    <a:bodyPr/>
                    <a:lstStyle/>
                    <a:p>
                      <a:r>
                        <a:rPr lang="en-US" dirty="0"/>
                        <a:t>64.1%</a:t>
                      </a:r>
                      <a:endParaRPr lang="el-GR" dirty="0"/>
                    </a:p>
                  </a:txBody>
                  <a:tcPr/>
                </a:tc>
                <a:tc>
                  <a:txBody>
                    <a:bodyPr/>
                    <a:lstStyle/>
                    <a:p>
                      <a:r>
                        <a:rPr lang="en-US" dirty="0"/>
                        <a:t>63.6%</a:t>
                      </a:r>
                      <a:endParaRPr lang="el-GR" dirty="0"/>
                    </a:p>
                  </a:txBody>
                  <a:tcPr/>
                </a:tc>
                <a:extLst>
                  <a:ext uri="{0D108BD9-81ED-4DB2-BD59-A6C34878D82A}">
                    <a16:rowId xmlns:a16="http://schemas.microsoft.com/office/drawing/2014/main" val="3338349663"/>
                  </a:ext>
                </a:extLst>
              </a:tr>
              <a:tr h="344232">
                <a:tc>
                  <a:txBody>
                    <a:bodyPr/>
                    <a:lstStyle/>
                    <a:p>
                      <a:r>
                        <a:rPr lang="en-US" sz="1800" b="1" dirty="0">
                          <a:solidFill>
                            <a:srgbClr val="FF0000"/>
                          </a:solidFill>
                        </a:rPr>
                        <a:t>Right colon (1)</a:t>
                      </a:r>
                      <a:endParaRPr lang="el-GR" sz="1800" b="1" dirty="0">
                        <a:solidFill>
                          <a:srgbClr val="FF0000"/>
                        </a:solidFill>
                      </a:endParaRPr>
                    </a:p>
                  </a:txBody>
                  <a:tcPr/>
                </a:tc>
                <a:tc>
                  <a:txBody>
                    <a:bodyPr/>
                    <a:lstStyle/>
                    <a:p>
                      <a:r>
                        <a:rPr lang="en-US" dirty="0"/>
                        <a:t>17.6%</a:t>
                      </a:r>
                      <a:endParaRPr lang="el-GR" dirty="0"/>
                    </a:p>
                  </a:txBody>
                  <a:tcPr/>
                </a:tc>
                <a:tc>
                  <a:txBody>
                    <a:bodyPr/>
                    <a:lstStyle/>
                    <a:p>
                      <a:r>
                        <a:rPr lang="en-US" dirty="0"/>
                        <a:t>88.9%</a:t>
                      </a:r>
                      <a:endParaRPr lang="el-GR" dirty="0"/>
                    </a:p>
                  </a:txBody>
                  <a:tcPr/>
                </a:tc>
                <a:tc>
                  <a:txBody>
                    <a:bodyPr/>
                    <a:lstStyle/>
                    <a:p>
                      <a:r>
                        <a:rPr lang="en-US" dirty="0"/>
                        <a:t>50%</a:t>
                      </a:r>
                      <a:endParaRPr lang="el-GR" dirty="0"/>
                    </a:p>
                  </a:txBody>
                  <a:tcPr/>
                </a:tc>
                <a:tc>
                  <a:txBody>
                    <a:bodyPr/>
                    <a:lstStyle/>
                    <a:p>
                      <a:r>
                        <a:rPr lang="en-US" dirty="0"/>
                        <a:t>63.2%</a:t>
                      </a:r>
                      <a:endParaRPr lang="el-GR" dirty="0"/>
                    </a:p>
                  </a:txBody>
                  <a:tcPr/>
                </a:tc>
                <a:tc>
                  <a:txBody>
                    <a:bodyPr/>
                    <a:lstStyle/>
                    <a:p>
                      <a:r>
                        <a:rPr lang="en-US" dirty="0"/>
                        <a:t>61.4%</a:t>
                      </a:r>
                      <a:endParaRPr lang="el-GR" dirty="0"/>
                    </a:p>
                  </a:txBody>
                  <a:tcPr/>
                </a:tc>
                <a:extLst>
                  <a:ext uri="{0D108BD9-81ED-4DB2-BD59-A6C34878D82A}">
                    <a16:rowId xmlns:a16="http://schemas.microsoft.com/office/drawing/2014/main" val="2034976637"/>
                  </a:ext>
                </a:extLst>
              </a:tr>
              <a:tr h="344232">
                <a:tc>
                  <a:txBody>
                    <a:bodyPr/>
                    <a:lstStyle/>
                    <a:p>
                      <a:r>
                        <a:rPr lang="en-US" sz="1800" b="1" dirty="0">
                          <a:solidFill>
                            <a:srgbClr val="FF0000"/>
                          </a:solidFill>
                        </a:rPr>
                        <a:t>Cecum (2)</a:t>
                      </a:r>
                      <a:endParaRPr lang="el-GR" sz="1800" b="1" dirty="0">
                        <a:solidFill>
                          <a:srgbClr val="FF0000"/>
                        </a:solidFill>
                      </a:endParaRPr>
                    </a:p>
                  </a:txBody>
                  <a:tcPr/>
                </a:tc>
                <a:tc>
                  <a:txBody>
                    <a:bodyPr/>
                    <a:lstStyle/>
                    <a:p>
                      <a:r>
                        <a:rPr lang="en-US" dirty="0"/>
                        <a:t>23.5%</a:t>
                      </a:r>
                      <a:endParaRPr lang="el-GR" dirty="0"/>
                    </a:p>
                  </a:txBody>
                  <a:tcPr/>
                </a:tc>
                <a:tc>
                  <a:txBody>
                    <a:bodyPr/>
                    <a:lstStyle/>
                    <a:p>
                      <a:r>
                        <a:rPr lang="en-US" dirty="0"/>
                        <a:t>92.6%</a:t>
                      </a:r>
                      <a:endParaRPr lang="el-GR" dirty="0"/>
                    </a:p>
                  </a:txBody>
                  <a:tcPr/>
                </a:tc>
                <a:tc>
                  <a:txBody>
                    <a:bodyPr/>
                    <a:lstStyle/>
                    <a:p>
                      <a:r>
                        <a:rPr lang="en-US" dirty="0"/>
                        <a:t>66.7%</a:t>
                      </a:r>
                      <a:endParaRPr lang="el-GR" dirty="0"/>
                    </a:p>
                  </a:txBody>
                  <a:tcPr/>
                </a:tc>
                <a:tc>
                  <a:txBody>
                    <a:bodyPr/>
                    <a:lstStyle/>
                    <a:p>
                      <a:r>
                        <a:rPr lang="en-US" dirty="0"/>
                        <a:t>65.8%</a:t>
                      </a:r>
                      <a:endParaRPr lang="el-GR" dirty="0"/>
                    </a:p>
                  </a:txBody>
                  <a:tcPr/>
                </a:tc>
                <a:tc>
                  <a:txBody>
                    <a:bodyPr/>
                    <a:lstStyle/>
                    <a:p>
                      <a:r>
                        <a:rPr lang="en-US" dirty="0"/>
                        <a:t>65.9%</a:t>
                      </a:r>
                      <a:endParaRPr lang="el-GR" dirty="0"/>
                    </a:p>
                  </a:txBody>
                  <a:tcPr/>
                </a:tc>
                <a:extLst>
                  <a:ext uri="{0D108BD9-81ED-4DB2-BD59-A6C34878D82A}">
                    <a16:rowId xmlns:a16="http://schemas.microsoft.com/office/drawing/2014/main" val="1295266264"/>
                  </a:ext>
                </a:extLst>
              </a:tr>
              <a:tr h="344232">
                <a:tc>
                  <a:txBody>
                    <a:bodyPr/>
                    <a:lstStyle/>
                    <a:p>
                      <a:r>
                        <a:rPr lang="en-US" sz="1800" b="1" dirty="0">
                          <a:solidFill>
                            <a:srgbClr val="FF0000"/>
                          </a:solidFill>
                        </a:rPr>
                        <a:t>Appendix (1)</a:t>
                      </a:r>
                      <a:endParaRPr lang="el-GR" sz="1800" b="1" dirty="0">
                        <a:solidFill>
                          <a:srgbClr val="FF0000"/>
                        </a:solidFill>
                      </a:endParaRPr>
                    </a:p>
                  </a:txBody>
                  <a:tcPr/>
                </a:tc>
                <a:tc>
                  <a:txBody>
                    <a:bodyPr/>
                    <a:lstStyle/>
                    <a:p>
                      <a:r>
                        <a:rPr lang="en-US" dirty="0"/>
                        <a:t>23.5%</a:t>
                      </a:r>
                      <a:endParaRPr lang="el-GR" dirty="0"/>
                    </a:p>
                  </a:txBody>
                  <a:tcPr/>
                </a:tc>
                <a:tc>
                  <a:txBody>
                    <a:bodyPr/>
                    <a:lstStyle/>
                    <a:p>
                      <a:r>
                        <a:rPr lang="en-US" dirty="0"/>
                        <a:t>88.9%</a:t>
                      </a:r>
                      <a:endParaRPr lang="el-GR" dirty="0"/>
                    </a:p>
                  </a:txBody>
                  <a:tcPr/>
                </a:tc>
                <a:tc>
                  <a:txBody>
                    <a:bodyPr/>
                    <a:lstStyle/>
                    <a:p>
                      <a:r>
                        <a:rPr lang="en-US" dirty="0"/>
                        <a:t>57.1%</a:t>
                      </a:r>
                      <a:endParaRPr lang="el-GR" dirty="0"/>
                    </a:p>
                  </a:txBody>
                  <a:tcPr/>
                </a:tc>
                <a:tc>
                  <a:txBody>
                    <a:bodyPr/>
                    <a:lstStyle/>
                    <a:p>
                      <a:r>
                        <a:rPr lang="en-US" dirty="0"/>
                        <a:t>64.9%</a:t>
                      </a:r>
                      <a:endParaRPr lang="el-GR" dirty="0"/>
                    </a:p>
                  </a:txBody>
                  <a:tcPr/>
                </a:tc>
                <a:tc>
                  <a:txBody>
                    <a:bodyPr/>
                    <a:lstStyle/>
                    <a:p>
                      <a:r>
                        <a:rPr lang="en-US" dirty="0"/>
                        <a:t>63.6%</a:t>
                      </a:r>
                      <a:endParaRPr lang="el-GR" dirty="0"/>
                    </a:p>
                  </a:txBody>
                  <a:tcPr/>
                </a:tc>
                <a:extLst>
                  <a:ext uri="{0D108BD9-81ED-4DB2-BD59-A6C34878D82A}">
                    <a16:rowId xmlns:a16="http://schemas.microsoft.com/office/drawing/2014/main" val="384546323"/>
                  </a:ext>
                </a:extLst>
              </a:tr>
              <a:tr h="344232">
                <a:tc>
                  <a:txBody>
                    <a:bodyPr/>
                    <a:lstStyle/>
                    <a:p>
                      <a:r>
                        <a:rPr lang="en-US" sz="1800" b="1" dirty="0">
                          <a:solidFill>
                            <a:srgbClr val="FF0000"/>
                          </a:solidFill>
                        </a:rPr>
                        <a:t>Liver capsule</a:t>
                      </a:r>
                      <a:endParaRPr lang="el-GR" sz="1800" b="1" dirty="0">
                        <a:solidFill>
                          <a:srgbClr val="FF0000"/>
                        </a:solidFill>
                      </a:endParaRPr>
                    </a:p>
                  </a:txBody>
                  <a:tcPr/>
                </a:tc>
                <a:tc>
                  <a:txBody>
                    <a:bodyPr/>
                    <a:lstStyle/>
                    <a:p>
                      <a:r>
                        <a:rPr lang="en-US" dirty="0"/>
                        <a:t>35.3%</a:t>
                      </a:r>
                      <a:endParaRPr lang="el-GR" dirty="0"/>
                    </a:p>
                  </a:txBody>
                  <a:tcPr/>
                </a:tc>
                <a:tc>
                  <a:txBody>
                    <a:bodyPr/>
                    <a:lstStyle/>
                    <a:p>
                      <a:r>
                        <a:rPr lang="en-US" dirty="0"/>
                        <a:t>85.2%</a:t>
                      </a:r>
                      <a:endParaRPr lang="el-GR" dirty="0"/>
                    </a:p>
                  </a:txBody>
                  <a:tcPr/>
                </a:tc>
                <a:tc>
                  <a:txBody>
                    <a:bodyPr/>
                    <a:lstStyle/>
                    <a:p>
                      <a:r>
                        <a:rPr lang="en-US" dirty="0"/>
                        <a:t>60%</a:t>
                      </a:r>
                      <a:endParaRPr lang="el-GR" dirty="0"/>
                    </a:p>
                  </a:txBody>
                  <a:tcPr/>
                </a:tc>
                <a:tc>
                  <a:txBody>
                    <a:bodyPr/>
                    <a:lstStyle/>
                    <a:p>
                      <a:r>
                        <a:rPr lang="en-US" dirty="0"/>
                        <a:t>67.6%</a:t>
                      </a:r>
                      <a:endParaRPr lang="el-GR" dirty="0"/>
                    </a:p>
                  </a:txBody>
                  <a:tcPr/>
                </a:tc>
                <a:tc>
                  <a:txBody>
                    <a:bodyPr/>
                    <a:lstStyle/>
                    <a:p>
                      <a:r>
                        <a:rPr lang="en-US" dirty="0"/>
                        <a:t>65.9%</a:t>
                      </a:r>
                      <a:endParaRPr lang="el-GR" dirty="0"/>
                    </a:p>
                  </a:txBody>
                  <a:tcPr/>
                </a:tc>
                <a:extLst>
                  <a:ext uri="{0D108BD9-81ED-4DB2-BD59-A6C34878D82A}">
                    <a16:rowId xmlns:a16="http://schemas.microsoft.com/office/drawing/2014/main" val="1488804360"/>
                  </a:ext>
                </a:extLst>
              </a:tr>
              <a:tr h="510841">
                <a:tc>
                  <a:txBody>
                    <a:bodyPr/>
                    <a:lstStyle/>
                    <a:p>
                      <a:r>
                        <a:rPr lang="en-US" sz="1800" b="1" dirty="0">
                          <a:solidFill>
                            <a:srgbClr val="FF0000"/>
                          </a:solidFill>
                        </a:rPr>
                        <a:t>Intrahepatic fossa/</a:t>
                      </a:r>
                      <a:r>
                        <a:rPr lang="en-US" sz="1800" b="1" dirty="0" err="1">
                          <a:solidFill>
                            <a:srgbClr val="FF0000"/>
                          </a:solidFill>
                        </a:rPr>
                        <a:t>Gallblader</a:t>
                      </a:r>
                      <a:r>
                        <a:rPr lang="en-US" sz="1800" b="1" dirty="0">
                          <a:solidFill>
                            <a:srgbClr val="FF0000"/>
                          </a:solidFill>
                        </a:rPr>
                        <a:t>(1)</a:t>
                      </a:r>
                      <a:endParaRPr lang="el-GR" sz="1800" b="1" dirty="0">
                        <a:solidFill>
                          <a:srgbClr val="FF0000"/>
                        </a:solidFill>
                      </a:endParaRPr>
                    </a:p>
                  </a:txBody>
                  <a:tcPr/>
                </a:tc>
                <a:tc>
                  <a:txBody>
                    <a:bodyPr/>
                    <a:lstStyle/>
                    <a:p>
                      <a:r>
                        <a:rPr lang="en-US" dirty="0"/>
                        <a:t>11.8%</a:t>
                      </a:r>
                      <a:endParaRPr lang="el-GR" dirty="0"/>
                    </a:p>
                  </a:txBody>
                  <a:tcPr/>
                </a:tc>
                <a:tc>
                  <a:txBody>
                    <a:bodyPr/>
                    <a:lstStyle/>
                    <a:p>
                      <a:r>
                        <a:rPr lang="en-US" dirty="0"/>
                        <a:t>96.3%</a:t>
                      </a:r>
                      <a:endParaRPr lang="el-GR" dirty="0"/>
                    </a:p>
                  </a:txBody>
                  <a:tcPr/>
                </a:tc>
                <a:tc>
                  <a:txBody>
                    <a:bodyPr/>
                    <a:lstStyle/>
                    <a:p>
                      <a:r>
                        <a:rPr lang="en-US" dirty="0"/>
                        <a:t>66.7%</a:t>
                      </a:r>
                      <a:endParaRPr lang="el-GR" dirty="0"/>
                    </a:p>
                  </a:txBody>
                  <a:tcPr/>
                </a:tc>
                <a:tc>
                  <a:txBody>
                    <a:bodyPr/>
                    <a:lstStyle/>
                    <a:p>
                      <a:r>
                        <a:rPr lang="en-US" dirty="0"/>
                        <a:t>63.4%</a:t>
                      </a:r>
                      <a:endParaRPr lang="el-GR" dirty="0"/>
                    </a:p>
                  </a:txBody>
                  <a:tcPr/>
                </a:tc>
                <a:tc>
                  <a:txBody>
                    <a:bodyPr/>
                    <a:lstStyle/>
                    <a:p>
                      <a:r>
                        <a:rPr lang="en-US" dirty="0"/>
                        <a:t>63.6%</a:t>
                      </a:r>
                      <a:endParaRPr lang="el-GR" dirty="0"/>
                    </a:p>
                  </a:txBody>
                  <a:tcPr/>
                </a:tc>
                <a:extLst>
                  <a:ext uri="{0D108BD9-81ED-4DB2-BD59-A6C34878D82A}">
                    <a16:rowId xmlns:a16="http://schemas.microsoft.com/office/drawing/2014/main" val="1211275580"/>
                  </a:ext>
                </a:extLst>
              </a:tr>
              <a:tr h="344232">
                <a:tc>
                  <a:txBody>
                    <a:bodyPr/>
                    <a:lstStyle/>
                    <a:p>
                      <a:r>
                        <a:rPr lang="en-US" sz="1800" b="1" dirty="0">
                          <a:solidFill>
                            <a:srgbClr val="FF0000"/>
                          </a:solidFill>
                        </a:rPr>
                        <a:t>Ileum/jejunum (2)</a:t>
                      </a:r>
                      <a:endParaRPr lang="el-GR" sz="1800" b="1" dirty="0">
                        <a:solidFill>
                          <a:srgbClr val="FF0000"/>
                        </a:solidFill>
                      </a:endParaRPr>
                    </a:p>
                  </a:txBody>
                  <a:tcPr/>
                </a:tc>
                <a:tc>
                  <a:txBody>
                    <a:bodyPr/>
                    <a:lstStyle/>
                    <a:p>
                      <a:r>
                        <a:rPr lang="en-US" dirty="0"/>
                        <a:t>23.5%</a:t>
                      </a:r>
                      <a:endParaRPr lang="el-GR" dirty="0"/>
                    </a:p>
                  </a:txBody>
                  <a:tcPr/>
                </a:tc>
                <a:tc>
                  <a:txBody>
                    <a:bodyPr/>
                    <a:lstStyle/>
                    <a:p>
                      <a:r>
                        <a:rPr lang="en-US" dirty="0"/>
                        <a:t>92.6%</a:t>
                      </a:r>
                      <a:endParaRPr lang="el-GR" dirty="0"/>
                    </a:p>
                  </a:txBody>
                  <a:tcPr/>
                </a:tc>
                <a:tc>
                  <a:txBody>
                    <a:bodyPr/>
                    <a:lstStyle/>
                    <a:p>
                      <a:r>
                        <a:rPr lang="en-US" dirty="0"/>
                        <a:t>66.7%</a:t>
                      </a:r>
                      <a:endParaRPr lang="el-GR" dirty="0"/>
                    </a:p>
                  </a:txBody>
                  <a:tcPr/>
                </a:tc>
                <a:tc>
                  <a:txBody>
                    <a:bodyPr/>
                    <a:lstStyle/>
                    <a:p>
                      <a:r>
                        <a:rPr lang="en-US" dirty="0"/>
                        <a:t>65.8%</a:t>
                      </a:r>
                      <a:endParaRPr lang="el-GR" dirty="0"/>
                    </a:p>
                  </a:txBody>
                  <a:tcPr/>
                </a:tc>
                <a:tc>
                  <a:txBody>
                    <a:bodyPr/>
                    <a:lstStyle/>
                    <a:p>
                      <a:r>
                        <a:rPr lang="en-US" dirty="0"/>
                        <a:t>65.9%</a:t>
                      </a:r>
                      <a:endParaRPr lang="el-GR" dirty="0"/>
                    </a:p>
                  </a:txBody>
                  <a:tcPr/>
                </a:tc>
                <a:extLst>
                  <a:ext uri="{0D108BD9-81ED-4DB2-BD59-A6C34878D82A}">
                    <a16:rowId xmlns:a16="http://schemas.microsoft.com/office/drawing/2014/main" val="1835536067"/>
                  </a:ext>
                </a:extLst>
              </a:tr>
            </a:tbl>
          </a:graphicData>
        </a:graphic>
      </p:graphicFrame>
    </p:spTree>
    <p:extLst>
      <p:ext uri="{BB962C8B-B14F-4D97-AF65-F5344CB8AC3E}">
        <p14:creationId xmlns:p14="http://schemas.microsoft.com/office/powerpoint/2010/main" val="3547215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9" descr="Image_002 mod mts trocart">
            <a:extLst>
              <a:ext uri="{FF2B5EF4-FFF2-40B4-BE49-F238E27FC236}">
                <a16:creationId xmlns:a16="http://schemas.microsoft.com/office/drawing/2014/main" id="{46640C28-671D-48FA-2F3E-91A17A9038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704" y="1791382"/>
            <a:ext cx="4221129" cy="3275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0" descr="Image_006 mod mts trocart">
            <a:extLst>
              <a:ext uri="{FF2B5EF4-FFF2-40B4-BE49-F238E27FC236}">
                <a16:creationId xmlns:a16="http://schemas.microsoft.com/office/drawing/2014/main" id="{4B2CC48E-E847-B646-36ED-BAED43037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44" y="1791382"/>
            <a:ext cx="4221126" cy="3275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C4384D07-44E4-8A72-3467-BBB96B7EDE8E}"/>
              </a:ext>
            </a:extLst>
          </p:cNvPr>
          <p:cNvSpPr txBox="1"/>
          <p:nvPr/>
        </p:nvSpPr>
        <p:spPr>
          <a:xfrm>
            <a:off x="2356338" y="597877"/>
            <a:ext cx="6787662" cy="461665"/>
          </a:xfrm>
          <a:prstGeom prst="rect">
            <a:avLst/>
          </a:prstGeom>
          <a:solidFill>
            <a:srgbClr val="FFC000"/>
          </a:solidFill>
        </p:spPr>
        <p:txBody>
          <a:bodyPr wrap="square" rtlCol="0">
            <a:spAutoFit/>
          </a:bodyPr>
          <a:lstStyle/>
          <a:p>
            <a:pPr algn="ctr"/>
            <a:r>
              <a:rPr lang="en-US" sz="2400" b="1" dirty="0">
                <a:solidFill>
                  <a:schemeClr val="bg1"/>
                </a:solidFill>
              </a:rPr>
              <a:t>Port site metastases</a:t>
            </a:r>
            <a:endParaRPr lang="el-GR" sz="2400" b="1" dirty="0">
              <a:solidFill>
                <a:schemeClr val="bg1"/>
              </a:solidFill>
            </a:endParaRPr>
          </a:p>
        </p:txBody>
      </p:sp>
    </p:spTree>
    <p:extLst>
      <p:ext uri="{BB962C8B-B14F-4D97-AF65-F5344CB8AC3E}">
        <p14:creationId xmlns:p14="http://schemas.microsoft.com/office/powerpoint/2010/main" val="3627521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807C8074-9361-B651-C14F-581AB7578258}"/>
              </a:ext>
            </a:extLst>
          </p:cNvPr>
          <p:cNvSpPr/>
          <p:nvPr/>
        </p:nvSpPr>
        <p:spPr>
          <a:xfrm>
            <a:off x="1490870" y="457200"/>
            <a:ext cx="9422295" cy="87464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UpToDate  Results of minimal invasive surgery in gynecological oncology</a:t>
            </a:r>
            <a:endParaRPr lang="el-GR" sz="2400" dirty="0">
              <a:solidFill>
                <a:schemeClr val="tx1"/>
              </a:solidFill>
            </a:endParaRPr>
          </a:p>
        </p:txBody>
      </p:sp>
      <p:graphicFrame>
        <p:nvGraphicFramePr>
          <p:cNvPr id="6" name="Πίνακας 5">
            <a:extLst>
              <a:ext uri="{FF2B5EF4-FFF2-40B4-BE49-F238E27FC236}">
                <a16:creationId xmlns:a16="http://schemas.microsoft.com/office/drawing/2014/main" id="{AD613338-3657-79A0-6DBD-1641919F21CC}"/>
              </a:ext>
            </a:extLst>
          </p:cNvPr>
          <p:cNvGraphicFramePr>
            <a:graphicFrameLocks noGrp="1"/>
          </p:cNvGraphicFramePr>
          <p:nvPr>
            <p:extLst>
              <p:ext uri="{D42A27DB-BD31-4B8C-83A1-F6EECF244321}">
                <p14:modId xmlns:p14="http://schemas.microsoft.com/office/powerpoint/2010/main" val="4102304915"/>
              </p:ext>
            </p:extLst>
          </p:nvPr>
        </p:nvGraphicFramePr>
        <p:xfrm>
          <a:off x="1490869" y="1967947"/>
          <a:ext cx="9640958" cy="3814210"/>
        </p:xfrm>
        <a:graphic>
          <a:graphicData uri="http://schemas.openxmlformats.org/drawingml/2006/table">
            <a:tbl>
              <a:tblPr firstRow="1" bandRow="1">
                <a:tableStyleId>{5940675A-B579-460E-94D1-54222C63F5DA}</a:tableStyleId>
              </a:tblPr>
              <a:tblGrid>
                <a:gridCol w="3578820">
                  <a:extLst>
                    <a:ext uri="{9D8B030D-6E8A-4147-A177-3AD203B41FA5}">
                      <a16:colId xmlns:a16="http://schemas.microsoft.com/office/drawing/2014/main" val="1016416968"/>
                    </a:ext>
                  </a:extLst>
                </a:gridCol>
                <a:gridCol w="4156595">
                  <a:extLst>
                    <a:ext uri="{9D8B030D-6E8A-4147-A177-3AD203B41FA5}">
                      <a16:colId xmlns:a16="http://schemas.microsoft.com/office/drawing/2014/main" val="3198709672"/>
                    </a:ext>
                  </a:extLst>
                </a:gridCol>
                <a:gridCol w="1905543">
                  <a:extLst>
                    <a:ext uri="{9D8B030D-6E8A-4147-A177-3AD203B41FA5}">
                      <a16:colId xmlns:a16="http://schemas.microsoft.com/office/drawing/2014/main" val="2022838363"/>
                    </a:ext>
                  </a:extLst>
                </a:gridCol>
              </a:tblGrid>
              <a:tr h="834484">
                <a:tc>
                  <a:txBody>
                    <a:bodyPr/>
                    <a:lstStyle/>
                    <a:p>
                      <a:r>
                        <a:rPr lang="en-US" dirty="0"/>
                        <a:t>Stage of disease and type of cancer</a:t>
                      </a:r>
                      <a:endParaRPr lang="el-GR"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Laparoscopy vs Laparotomy</a:t>
                      </a:r>
                      <a:endParaRPr lang="el-GR" dirty="0"/>
                    </a:p>
                    <a:p>
                      <a:r>
                        <a:rPr lang="en-US" dirty="0"/>
                        <a:t>Randomized Trial </a:t>
                      </a:r>
                      <a:endParaRPr lang="el-GR" dirty="0"/>
                    </a:p>
                  </a:txBody>
                  <a:tcPr/>
                </a:tc>
                <a:tc>
                  <a:txBody>
                    <a:bodyPr/>
                    <a:lstStyle/>
                    <a:p>
                      <a:r>
                        <a:rPr lang="en-US" dirty="0"/>
                        <a:t>Results</a:t>
                      </a:r>
                      <a:endParaRPr lang="el-GR" dirty="0"/>
                    </a:p>
                  </a:txBody>
                  <a:tcPr/>
                </a:tc>
                <a:extLst>
                  <a:ext uri="{0D108BD9-81ED-4DB2-BD59-A6C34878D82A}">
                    <a16:rowId xmlns:a16="http://schemas.microsoft.com/office/drawing/2014/main" val="248172831"/>
                  </a:ext>
                </a:extLst>
              </a:tr>
              <a:tr h="1192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Stage I-IIA endometrial cancer</a:t>
                      </a:r>
                      <a:endParaRPr lang="el-GR" dirty="0">
                        <a:solidFill>
                          <a:schemeClr val="bg1"/>
                        </a:solidFill>
                      </a:endParaRPr>
                    </a:p>
                    <a:p>
                      <a:r>
                        <a:rPr lang="en-US" dirty="0">
                          <a:solidFill>
                            <a:schemeClr val="bg1"/>
                          </a:solidFill>
                        </a:rPr>
                        <a:t>Stage I endometrial cancer</a:t>
                      </a:r>
                      <a:endParaRPr lang="el-GR" dirty="0">
                        <a:solidFill>
                          <a:schemeClr val="bg1"/>
                        </a:solidFill>
                      </a:endParaRPr>
                    </a:p>
                  </a:txBody>
                  <a:tcPr>
                    <a:solidFill>
                      <a:srgbClr val="00B050"/>
                    </a:solidFill>
                  </a:tcPr>
                </a:tc>
                <a:tc>
                  <a:txBody>
                    <a:bodyPr/>
                    <a:lstStyle/>
                    <a:p>
                      <a:r>
                        <a:rPr lang="en-US" dirty="0">
                          <a:solidFill>
                            <a:schemeClr val="bg1"/>
                          </a:solidFill>
                        </a:rPr>
                        <a:t>LAP2, Walker J et al JCO 2009, 2012</a:t>
                      </a:r>
                    </a:p>
                    <a:p>
                      <a:r>
                        <a:rPr lang="en-US" dirty="0">
                          <a:solidFill>
                            <a:schemeClr val="bg1"/>
                          </a:solidFill>
                        </a:rPr>
                        <a:t>LACE </a:t>
                      </a:r>
                      <a:r>
                        <a:rPr lang="en-US" dirty="0" err="1">
                          <a:solidFill>
                            <a:schemeClr val="bg1"/>
                          </a:solidFill>
                        </a:rPr>
                        <a:t>Janda</a:t>
                      </a:r>
                      <a:r>
                        <a:rPr lang="en-US" dirty="0">
                          <a:solidFill>
                            <a:schemeClr val="bg1"/>
                          </a:solidFill>
                        </a:rPr>
                        <a:t> M et al JAMA 2017</a:t>
                      </a:r>
                      <a:endParaRPr lang="el-GR" dirty="0">
                        <a:solidFill>
                          <a:schemeClr val="bg1"/>
                        </a:solidFill>
                      </a:endParaRPr>
                    </a:p>
                  </a:txBody>
                  <a:tcPr>
                    <a:solidFill>
                      <a:srgbClr val="00B050"/>
                    </a:solidFill>
                  </a:tcPr>
                </a:tc>
                <a:tc>
                  <a:txBody>
                    <a:bodyPr/>
                    <a:lstStyle/>
                    <a:p>
                      <a:r>
                        <a:rPr lang="en-US" dirty="0">
                          <a:solidFill>
                            <a:schemeClr val="bg1"/>
                          </a:solidFill>
                        </a:rPr>
                        <a:t>Non- inferiority of recurrence</a:t>
                      </a:r>
                    </a:p>
                    <a:p>
                      <a:r>
                        <a:rPr lang="en-US" dirty="0">
                          <a:solidFill>
                            <a:schemeClr val="bg1"/>
                          </a:solidFill>
                        </a:rPr>
                        <a:t>Identical 5y OS</a:t>
                      </a:r>
                      <a:endParaRPr lang="el-GR" dirty="0">
                        <a:solidFill>
                          <a:schemeClr val="bg1"/>
                        </a:solidFill>
                      </a:endParaRPr>
                    </a:p>
                  </a:txBody>
                  <a:tcPr>
                    <a:solidFill>
                      <a:srgbClr val="00B050"/>
                    </a:solidFill>
                  </a:tcPr>
                </a:tc>
                <a:extLst>
                  <a:ext uri="{0D108BD9-81ED-4DB2-BD59-A6C34878D82A}">
                    <a16:rowId xmlns:a16="http://schemas.microsoft.com/office/drawing/2014/main" val="1939382464"/>
                  </a:ext>
                </a:extLst>
              </a:tr>
              <a:tr h="1147526">
                <a:tc>
                  <a:txBody>
                    <a:bodyPr/>
                    <a:lstStyle/>
                    <a:p>
                      <a:r>
                        <a:rPr lang="en-US" dirty="0">
                          <a:solidFill>
                            <a:schemeClr val="bg1"/>
                          </a:solidFill>
                        </a:rPr>
                        <a:t>Stage IA1-IB1 </a:t>
                      </a:r>
                      <a:endParaRPr lang="el-GR" dirty="0">
                        <a:solidFill>
                          <a:schemeClr val="bg1"/>
                        </a:solidFill>
                      </a:endParaRPr>
                    </a:p>
                  </a:txBody>
                  <a:tcPr>
                    <a:solidFill>
                      <a:srgbClr val="FF0000"/>
                    </a:solidFill>
                  </a:tcPr>
                </a:tc>
                <a:tc>
                  <a:txBody>
                    <a:bodyPr/>
                    <a:lstStyle/>
                    <a:p>
                      <a:r>
                        <a:rPr lang="en-US" dirty="0">
                          <a:solidFill>
                            <a:schemeClr val="bg1"/>
                          </a:solidFill>
                        </a:rPr>
                        <a:t>LACC, Ramirez P et al NEJM 2018</a:t>
                      </a:r>
                      <a:endParaRPr lang="el-GR" dirty="0">
                        <a:solidFill>
                          <a:schemeClr val="bg1"/>
                        </a:solidFill>
                      </a:endParaRPr>
                    </a:p>
                  </a:txBody>
                  <a:tcPr>
                    <a:solidFill>
                      <a:srgbClr val="FF0000"/>
                    </a:solidFill>
                  </a:tcPr>
                </a:tc>
                <a:tc>
                  <a:txBody>
                    <a:bodyPr/>
                    <a:lstStyle/>
                    <a:p>
                      <a:r>
                        <a:rPr lang="en-US" dirty="0">
                          <a:solidFill>
                            <a:schemeClr val="bg1"/>
                          </a:solidFill>
                        </a:rPr>
                        <a:t>MIS is associated with lower  of DFS and OS </a:t>
                      </a:r>
                      <a:endParaRPr lang="el-GR" dirty="0">
                        <a:solidFill>
                          <a:schemeClr val="bg1"/>
                        </a:solidFill>
                      </a:endParaRPr>
                    </a:p>
                  </a:txBody>
                  <a:tcPr>
                    <a:solidFill>
                      <a:srgbClr val="FF0000"/>
                    </a:solidFill>
                  </a:tcPr>
                </a:tc>
                <a:extLst>
                  <a:ext uri="{0D108BD9-81ED-4DB2-BD59-A6C34878D82A}">
                    <a16:rowId xmlns:a16="http://schemas.microsoft.com/office/drawing/2014/main" val="2192355319"/>
                  </a:ext>
                </a:extLst>
              </a:tr>
              <a:tr h="483471">
                <a:tc>
                  <a:txBody>
                    <a:bodyPr/>
                    <a:lstStyle/>
                    <a:p>
                      <a:r>
                        <a:rPr lang="en-US" dirty="0"/>
                        <a:t>Stage III-IV EOC</a:t>
                      </a:r>
                      <a:endParaRPr lang="el-GR" dirty="0"/>
                    </a:p>
                  </a:txBody>
                  <a:tcPr/>
                </a:tc>
                <a:tc>
                  <a:txBody>
                    <a:bodyPr/>
                    <a:lstStyle/>
                    <a:p>
                      <a:r>
                        <a:rPr lang="en-US" dirty="0"/>
                        <a:t>LANCE, </a:t>
                      </a:r>
                      <a:r>
                        <a:rPr lang="en-US" dirty="0" err="1"/>
                        <a:t>Nitecki</a:t>
                      </a:r>
                      <a:r>
                        <a:rPr lang="en-US" dirty="0"/>
                        <a:t> R et al IJGC 2020 up to 580 patients will be randomized </a:t>
                      </a:r>
                      <a:endParaRPr lang="el-GR" dirty="0"/>
                    </a:p>
                  </a:txBody>
                  <a:tcPr/>
                </a:tc>
                <a:tc>
                  <a:txBody>
                    <a:bodyPr/>
                    <a:lstStyle/>
                    <a:p>
                      <a:r>
                        <a:rPr lang="en-US" dirty="0"/>
                        <a:t>Non-inferiority of DFS </a:t>
                      </a:r>
                      <a:endParaRPr lang="el-GR" dirty="0"/>
                    </a:p>
                  </a:txBody>
                  <a:tcPr/>
                </a:tc>
                <a:extLst>
                  <a:ext uri="{0D108BD9-81ED-4DB2-BD59-A6C34878D82A}">
                    <a16:rowId xmlns:a16="http://schemas.microsoft.com/office/drawing/2014/main" val="3058352964"/>
                  </a:ext>
                </a:extLst>
              </a:tr>
            </a:tbl>
          </a:graphicData>
        </a:graphic>
      </p:graphicFrame>
    </p:spTree>
    <p:extLst>
      <p:ext uri="{BB962C8B-B14F-4D97-AF65-F5344CB8AC3E}">
        <p14:creationId xmlns:p14="http://schemas.microsoft.com/office/powerpoint/2010/main" val="1626625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C3E861-F2B2-358F-FCB0-E3468A6C449F}"/>
              </a:ext>
            </a:extLst>
          </p:cNvPr>
          <p:cNvSpPr txBox="1"/>
          <p:nvPr/>
        </p:nvSpPr>
        <p:spPr>
          <a:xfrm>
            <a:off x="2268415" y="738553"/>
            <a:ext cx="8299939" cy="523220"/>
          </a:xfrm>
          <a:prstGeom prst="rect">
            <a:avLst/>
          </a:prstGeom>
          <a:solidFill>
            <a:srgbClr val="FFC000"/>
          </a:solidFill>
        </p:spPr>
        <p:txBody>
          <a:bodyPr wrap="square" rtlCol="0">
            <a:spAutoFit/>
          </a:bodyPr>
          <a:lstStyle/>
          <a:p>
            <a:pPr algn="ctr"/>
            <a:r>
              <a:rPr lang="en-US" sz="2800" b="1" dirty="0">
                <a:solidFill>
                  <a:schemeClr val="bg1"/>
                </a:solidFill>
              </a:rPr>
              <a:t>Conclusions</a:t>
            </a:r>
            <a:endParaRPr lang="el-GR" sz="2800" b="1" dirty="0">
              <a:solidFill>
                <a:schemeClr val="bg1"/>
              </a:solidFill>
            </a:endParaRPr>
          </a:p>
        </p:txBody>
      </p:sp>
      <p:sp>
        <p:nvSpPr>
          <p:cNvPr id="3" name="TextBox 2">
            <a:extLst>
              <a:ext uri="{FF2B5EF4-FFF2-40B4-BE49-F238E27FC236}">
                <a16:creationId xmlns:a16="http://schemas.microsoft.com/office/drawing/2014/main" id="{5BC6DD02-082F-7A49-1FB6-7FBCD7613D53}"/>
              </a:ext>
            </a:extLst>
          </p:cNvPr>
          <p:cNvSpPr txBox="1"/>
          <p:nvPr/>
        </p:nvSpPr>
        <p:spPr>
          <a:xfrm>
            <a:off x="2268415" y="1938627"/>
            <a:ext cx="8176846"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t>There are numerous limitations and confounding factors that  require further study and examination prior to widespread  use of minimally invasive surgery in this setting.</a:t>
            </a:r>
          </a:p>
          <a:p>
            <a:pPr algn="just"/>
            <a:endParaRPr lang="en-US" sz="2400" dirty="0"/>
          </a:p>
          <a:p>
            <a:pPr marL="285750" indent="-285750" algn="just">
              <a:buFont typeface="Arial" panose="020B0604020202020204" pitchFamily="34" charset="0"/>
              <a:buChar char="•"/>
            </a:pPr>
            <a:r>
              <a:rPr lang="en-US" sz="2400" dirty="0"/>
              <a:t>We anticipate the results of  LANCE trial.</a:t>
            </a:r>
          </a:p>
          <a:p>
            <a:pPr algn="just"/>
            <a:endParaRPr lang="en-US" sz="2400" dirty="0"/>
          </a:p>
          <a:p>
            <a:pPr marL="285750" indent="-285750" algn="just">
              <a:buFont typeface="Arial" panose="020B0604020202020204" pitchFamily="34" charset="0"/>
              <a:buChar char="•"/>
            </a:pPr>
            <a:r>
              <a:rPr lang="en-US" sz="2400" dirty="0"/>
              <a:t>The perfect trial should include a minimal invasive approach to resect all disease in the upper and lower abdomen followed by immediate laparotomy to confirm  the extent of cytoreduction  and ability achieve complete gross resection</a:t>
            </a:r>
            <a:endParaRPr lang="el-GR" sz="2400" dirty="0"/>
          </a:p>
        </p:txBody>
      </p:sp>
    </p:spTree>
    <p:extLst>
      <p:ext uri="{BB962C8B-B14F-4D97-AF65-F5344CB8AC3E}">
        <p14:creationId xmlns:p14="http://schemas.microsoft.com/office/powerpoint/2010/main" val="251665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a:t>THANK YOU</a:t>
            </a:r>
            <a:r>
              <a:rPr lang="el-GR" b="1" u="sng" dirty="0"/>
              <a:t> !!!</a:t>
            </a:r>
            <a:endParaRPr lang="en-US" b="1" u="sng" dirty="0"/>
          </a:p>
        </p:txBody>
      </p:sp>
      <p:sp>
        <p:nvSpPr>
          <p:cNvPr id="4" name="Rectangle 3">
            <a:extLst>
              <a:ext uri="{FF2B5EF4-FFF2-40B4-BE49-F238E27FC236}">
                <a16:creationId xmlns:a16="http://schemas.microsoft.com/office/drawing/2014/main" id="{8111AE9E-99AB-4749-935A-4D268EDA855C}"/>
              </a:ext>
            </a:extLst>
          </p:cNvPr>
          <p:cNvSpPr/>
          <p:nvPr/>
        </p:nvSpPr>
        <p:spPr>
          <a:xfrm>
            <a:off x="609600" y="6505375"/>
            <a:ext cx="10972800" cy="3651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5" name="AMG logo.jpg">
            <a:extLst>
              <a:ext uri="{FF2B5EF4-FFF2-40B4-BE49-F238E27FC236}">
                <a16:creationId xmlns:a16="http://schemas.microsoft.com/office/drawing/2014/main" id="{200F4C8A-4B41-1F42-BD76-3E294C4FCBF3}"/>
              </a:ext>
            </a:extLst>
          </p:cNvPr>
          <p:cNvPicPr>
            <a:picLocks noChangeAspect="1"/>
          </p:cNvPicPr>
          <p:nvPr/>
        </p:nvPicPr>
        <p:blipFill>
          <a:blip r:embed="rId3"/>
          <a:srcRect l="4451" t="3034" r="4134" b="2681"/>
          <a:stretch>
            <a:fillRect/>
          </a:stretch>
        </p:blipFill>
        <p:spPr>
          <a:xfrm>
            <a:off x="9682147" y="6238890"/>
            <a:ext cx="518400" cy="507984"/>
          </a:xfrm>
          <a:custGeom>
            <a:avLst/>
            <a:gdLst/>
            <a:ahLst/>
            <a:cxnLst>
              <a:cxn ang="0">
                <a:pos x="wd2" y="hd2"/>
              </a:cxn>
              <a:cxn ang="5400000">
                <a:pos x="wd2" y="hd2"/>
              </a:cxn>
              <a:cxn ang="10800000">
                <a:pos x="wd2" y="hd2"/>
              </a:cxn>
              <a:cxn ang="16200000">
                <a:pos x="wd2" y="hd2"/>
              </a:cxn>
            </a:cxnLst>
            <a:rect l="0" t="0" r="r" b="b"/>
            <a:pathLst>
              <a:path w="21363" h="21492" extrusionOk="0">
                <a:moveTo>
                  <a:pt x="9372" y="28"/>
                </a:moveTo>
                <a:cubicBezTo>
                  <a:pt x="7636" y="142"/>
                  <a:pt x="7438" y="205"/>
                  <a:pt x="5395" y="1245"/>
                </a:cubicBezTo>
                <a:cubicBezTo>
                  <a:pt x="3567" y="2175"/>
                  <a:pt x="2687" y="2950"/>
                  <a:pt x="1893" y="4320"/>
                </a:cubicBezTo>
                <a:cubicBezTo>
                  <a:pt x="1845" y="4403"/>
                  <a:pt x="1719" y="4591"/>
                  <a:pt x="1617" y="4739"/>
                </a:cubicBezTo>
                <a:cubicBezTo>
                  <a:pt x="1304" y="5197"/>
                  <a:pt x="1180" y="5497"/>
                  <a:pt x="668" y="7026"/>
                </a:cubicBezTo>
                <a:cubicBezTo>
                  <a:pt x="-62" y="9207"/>
                  <a:pt x="-97" y="9447"/>
                  <a:pt x="108" y="10452"/>
                </a:cubicBezTo>
                <a:cubicBezTo>
                  <a:pt x="200" y="10904"/>
                  <a:pt x="343" y="11399"/>
                  <a:pt x="431" y="11552"/>
                </a:cubicBezTo>
                <a:cubicBezTo>
                  <a:pt x="675" y="11975"/>
                  <a:pt x="724" y="12273"/>
                  <a:pt x="592" y="12593"/>
                </a:cubicBezTo>
                <a:cubicBezTo>
                  <a:pt x="511" y="12791"/>
                  <a:pt x="496" y="12985"/>
                  <a:pt x="545" y="13206"/>
                </a:cubicBezTo>
                <a:cubicBezTo>
                  <a:pt x="692" y="13873"/>
                  <a:pt x="881" y="14993"/>
                  <a:pt x="886" y="15202"/>
                </a:cubicBezTo>
                <a:cubicBezTo>
                  <a:pt x="899" y="15695"/>
                  <a:pt x="1460" y="16885"/>
                  <a:pt x="2007" y="17596"/>
                </a:cubicBezTo>
                <a:cubicBezTo>
                  <a:pt x="2633" y="18411"/>
                  <a:pt x="3350" y="18975"/>
                  <a:pt x="4645" y="19640"/>
                </a:cubicBezTo>
                <a:cubicBezTo>
                  <a:pt x="5103" y="19874"/>
                  <a:pt x="5574" y="20140"/>
                  <a:pt x="5689" y="20233"/>
                </a:cubicBezTo>
                <a:cubicBezTo>
                  <a:pt x="5805" y="20327"/>
                  <a:pt x="6123" y="20468"/>
                  <a:pt x="6392" y="20545"/>
                </a:cubicBezTo>
                <a:cubicBezTo>
                  <a:pt x="6661" y="20622"/>
                  <a:pt x="7346" y="20849"/>
                  <a:pt x="7920" y="21051"/>
                </a:cubicBezTo>
                <a:cubicBezTo>
                  <a:pt x="8494" y="21253"/>
                  <a:pt x="9204" y="21441"/>
                  <a:pt x="9496" y="21469"/>
                </a:cubicBezTo>
                <a:cubicBezTo>
                  <a:pt x="10265" y="21545"/>
                  <a:pt x="12647" y="21416"/>
                  <a:pt x="13312" y="21265"/>
                </a:cubicBezTo>
                <a:cubicBezTo>
                  <a:pt x="14206" y="21062"/>
                  <a:pt x="15940" y="20533"/>
                  <a:pt x="16406" y="20321"/>
                </a:cubicBezTo>
                <a:cubicBezTo>
                  <a:pt x="16939" y="20079"/>
                  <a:pt x="17807" y="19553"/>
                  <a:pt x="18238" y="19202"/>
                </a:cubicBezTo>
                <a:cubicBezTo>
                  <a:pt x="18765" y="18773"/>
                  <a:pt x="19968" y="17037"/>
                  <a:pt x="20336" y="16185"/>
                </a:cubicBezTo>
                <a:cubicBezTo>
                  <a:pt x="20608" y="15554"/>
                  <a:pt x="21009" y="13566"/>
                  <a:pt x="21105" y="12360"/>
                </a:cubicBezTo>
                <a:cubicBezTo>
                  <a:pt x="21153" y="11750"/>
                  <a:pt x="21230" y="10956"/>
                  <a:pt x="21276" y="10598"/>
                </a:cubicBezTo>
                <a:cubicBezTo>
                  <a:pt x="21503" y="8803"/>
                  <a:pt x="21273" y="6635"/>
                  <a:pt x="20725" y="5488"/>
                </a:cubicBezTo>
                <a:cubicBezTo>
                  <a:pt x="20371" y="4746"/>
                  <a:pt x="19895" y="4182"/>
                  <a:pt x="19520" y="4048"/>
                </a:cubicBezTo>
                <a:cubicBezTo>
                  <a:pt x="19352" y="3988"/>
                  <a:pt x="19153" y="3771"/>
                  <a:pt x="18922" y="3396"/>
                </a:cubicBezTo>
                <a:cubicBezTo>
                  <a:pt x="18537" y="2772"/>
                  <a:pt x="18178" y="2426"/>
                  <a:pt x="17545" y="2092"/>
                </a:cubicBezTo>
                <a:cubicBezTo>
                  <a:pt x="17314" y="1969"/>
                  <a:pt x="16763" y="1652"/>
                  <a:pt x="16330" y="1391"/>
                </a:cubicBezTo>
                <a:cubicBezTo>
                  <a:pt x="15323" y="783"/>
                  <a:pt x="14899" y="627"/>
                  <a:pt x="13663" y="398"/>
                </a:cubicBezTo>
                <a:cubicBezTo>
                  <a:pt x="11712" y="36"/>
                  <a:pt x="10646" y="-55"/>
                  <a:pt x="9372" y="28"/>
                </a:cubicBezTo>
                <a:close/>
              </a:path>
            </a:pathLst>
          </a:custGeom>
          <a:ln w="12700">
            <a:miter lim="400000"/>
          </a:ln>
          <a:effectLst>
            <a:outerShdw blurRad="127000" dist="76200" dir="2700000" rotWithShape="0">
              <a:srgbClr val="000000">
                <a:alpha val="75000"/>
              </a:srgbClr>
            </a:outerShdw>
            <a:reflection blurRad="6350" stA="50000" endA="300" endPos="38500" dist="50800" dir="5400000" sy="-100000" algn="bl" rotWithShape="0"/>
          </a:effectLst>
        </p:spPr>
      </p:pic>
      <p:pic>
        <p:nvPicPr>
          <p:cNvPr id="6" name="Medical School logo.jpg">
            <a:extLst>
              <a:ext uri="{FF2B5EF4-FFF2-40B4-BE49-F238E27FC236}">
                <a16:creationId xmlns:a16="http://schemas.microsoft.com/office/drawing/2014/main" id="{B045265F-AD4F-E14E-A32A-9C1F765AC098}"/>
              </a:ext>
            </a:extLst>
          </p:cNvPr>
          <p:cNvPicPr>
            <a:picLocks noChangeAspect="1"/>
          </p:cNvPicPr>
          <p:nvPr/>
        </p:nvPicPr>
        <p:blipFill>
          <a:blip r:embed="rId4"/>
          <a:srcRect l="1987" r="1167" b="48"/>
          <a:stretch>
            <a:fillRect/>
          </a:stretch>
        </p:blipFill>
        <p:spPr>
          <a:xfrm>
            <a:off x="10345974" y="6243987"/>
            <a:ext cx="518400" cy="510464"/>
          </a:xfrm>
          <a:custGeom>
            <a:avLst/>
            <a:gdLst/>
            <a:ahLst/>
            <a:cxnLst>
              <a:cxn ang="0">
                <a:pos x="wd2" y="hd2"/>
              </a:cxn>
              <a:cxn ang="5400000">
                <a:pos x="wd2" y="hd2"/>
              </a:cxn>
              <a:cxn ang="10800000">
                <a:pos x="wd2" y="hd2"/>
              </a:cxn>
              <a:cxn ang="16200000">
                <a:pos x="wd2" y="hd2"/>
              </a:cxn>
            </a:cxnLst>
            <a:rect l="0" t="0" r="r" b="b"/>
            <a:pathLst>
              <a:path w="21600" h="21600" extrusionOk="0">
                <a:moveTo>
                  <a:pt x="9218" y="0"/>
                </a:moveTo>
                <a:lnTo>
                  <a:pt x="9228" y="58"/>
                </a:lnTo>
                <a:lnTo>
                  <a:pt x="9218" y="136"/>
                </a:lnTo>
                <a:lnTo>
                  <a:pt x="9188" y="224"/>
                </a:lnTo>
                <a:lnTo>
                  <a:pt x="9138" y="321"/>
                </a:lnTo>
                <a:lnTo>
                  <a:pt x="9107" y="438"/>
                </a:lnTo>
                <a:lnTo>
                  <a:pt x="9087" y="535"/>
                </a:lnTo>
                <a:lnTo>
                  <a:pt x="9047" y="604"/>
                </a:lnTo>
                <a:lnTo>
                  <a:pt x="9007" y="662"/>
                </a:lnTo>
                <a:lnTo>
                  <a:pt x="8976" y="740"/>
                </a:lnTo>
                <a:lnTo>
                  <a:pt x="8946" y="818"/>
                </a:lnTo>
                <a:lnTo>
                  <a:pt x="8946" y="857"/>
                </a:lnTo>
                <a:lnTo>
                  <a:pt x="8936" y="886"/>
                </a:lnTo>
                <a:lnTo>
                  <a:pt x="8906" y="944"/>
                </a:lnTo>
                <a:lnTo>
                  <a:pt x="8846" y="983"/>
                </a:lnTo>
                <a:lnTo>
                  <a:pt x="8805" y="983"/>
                </a:lnTo>
                <a:lnTo>
                  <a:pt x="8755" y="964"/>
                </a:lnTo>
                <a:lnTo>
                  <a:pt x="8684" y="954"/>
                </a:lnTo>
                <a:lnTo>
                  <a:pt x="8553" y="944"/>
                </a:lnTo>
                <a:lnTo>
                  <a:pt x="8332" y="944"/>
                </a:lnTo>
                <a:lnTo>
                  <a:pt x="8201" y="934"/>
                </a:lnTo>
                <a:lnTo>
                  <a:pt x="8090" y="934"/>
                </a:lnTo>
                <a:lnTo>
                  <a:pt x="8009" y="925"/>
                </a:lnTo>
                <a:lnTo>
                  <a:pt x="7969" y="915"/>
                </a:lnTo>
                <a:lnTo>
                  <a:pt x="7929" y="905"/>
                </a:lnTo>
                <a:lnTo>
                  <a:pt x="7848" y="896"/>
                </a:lnTo>
                <a:lnTo>
                  <a:pt x="7747" y="886"/>
                </a:lnTo>
                <a:lnTo>
                  <a:pt x="7626" y="876"/>
                </a:lnTo>
                <a:lnTo>
                  <a:pt x="7506" y="876"/>
                </a:lnTo>
                <a:lnTo>
                  <a:pt x="7395" y="876"/>
                </a:lnTo>
                <a:lnTo>
                  <a:pt x="7314" y="886"/>
                </a:lnTo>
                <a:lnTo>
                  <a:pt x="7274" y="896"/>
                </a:lnTo>
                <a:lnTo>
                  <a:pt x="7224" y="905"/>
                </a:lnTo>
                <a:lnTo>
                  <a:pt x="7143" y="905"/>
                </a:lnTo>
                <a:lnTo>
                  <a:pt x="7032" y="905"/>
                </a:lnTo>
                <a:lnTo>
                  <a:pt x="6901" y="896"/>
                </a:lnTo>
                <a:lnTo>
                  <a:pt x="6740" y="886"/>
                </a:lnTo>
                <a:lnTo>
                  <a:pt x="6639" y="886"/>
                </a:lnTo>
                <a:lnTo>
                  <a:pt x="6589" y="896"/>
                </a:lnTo>
                <a:lnTo>
                  <a:pt x="6569" y="934"/>
                </a:lnTo>
                <a:lnTo>
                  <a:pt x="6538" y="954"/>
                </a:lnTo>
                <a:lnTo>
                  <a:pt x="6468" y="964"/>
                </a:lnTo>
                <a:lnTo>
                  <a:pt x="6367" y="973"/>
                </a:lnTo>
                <a:lnTo>
                  <a:pt x="6236" y="983"/>
                </a:lnTo>
                <a:lnTo>
                  <a:pt x="6146" y="1012"/>
                </a:lnTo>
                <a:lnTo>
                  <a:pt x="6065" y="1051"/>
                </a:lnTo>
                <a:lnTo>
                  <a:pt x="5944" y="1139"/>
                </a:lnTo>
                <a:lnTo>
                  <a:pt x="5853" y="1207"/>
                </a:lnTo>
                <a:lnTo>
                  <a:pt x="5773" y="1275"/>
                </a:lnTo>
                <a:lnTo>
                  <a:pt x="5712" y="1334"/>
                </a:lnTo>
                <a:lnTo>
                  <a:pt x="5662" y="1382"/>
                </a:lnTo>
                <a:lnTo>
                  <a:pt x="5571" y="1460"/>
                </a:lnTo>
                <a:lnTo>
                  <a:pt x="5460" y="1538"/>
                </a:lnTo>
                <a:lnTo>
                  <a:pt x="5370" y="1606"/>
                </a:lnTo>
                <a:lnTo>
                  <a:pt x="5380" y="1655"/>
                </a:lnTo>
                <a:lnTo>
                  <a:pt x="5390" y="1694"/>
                </a:lnTo>
                <a:lnTo>
                  <a:pt x="5380" y="1713"/>
                </a:lnTo>
                <a:lnTo>
                  <a:pt x="5360" y="1762"/>
                </a:lnTo>
                <a:lnTo>
                  <a:pt x="5350" y="1801"/>
                </a:lnTo>
                <a:lnTo>
                  <a:pt x="5299" y="1840"/>
                </a:lnTo>
                <a:lnTo>
                  <a:pt x="5239" y="1869"/>
                </a:lnTo>
                <a:lnTo>
                  <a:pt x="5188" y="1869"/>
                </a:lnTo>
                <a:lnTo>
                  <a:pt x="5138" y="1879"/>
                </a:lnTo>
                <a:lnTo>
                  <a:pt x="5047" y="1927"/>
                </a:lnTo>
                <a:lnTo>
                  <a:pt x="4947" y="1995"/>
                </a:lnTo>
                <a:lnTo>
                  <a:pt x="4886" y="2064"/>
                </a:lnTo>
                <a:lnTo>
                  <a:pt x="4856" y="2122"/>
                </a:lnTo>
                <a:lnTo>
                  <a:pt x="4856" y="2161"/>
                </a:lnTo>
                <a:lnTo>
                  <a:pt x="4856" y="2210"/>
                </a:lnTo>
                <a:lnTo>
                  <a:pt x="4816" y="2258"/>
                </a:lnTo>
                <a:lnTo>
                  <a:pt x="4765" y="2297"/>
                </a:lnTo>
                <a:lnTo>
                  <a:pt x="4695" y="2317"/>
                </a:lnTo>
                <a:lnTo>
                  <a:pt x="4594" y="2356"/>
                </a:lnTo>
                <a:lnTo>
                  <a:pt x="4574" y="2404"/>
                </a:lnTo>
                <a:lnTo>
                  <a:pt x="4574" y="2434"/>
                </a:lnTo>
                <a:lnTo>
                  <a:pt x="4534" y="2453"/>
                </a:lnTo>
                <a:lnTo>
                  <a:pt x="4473" y="2492"/>
                </a:lnTo>
                <a:lnTo>
                  <a:pt x="4463" y="2570"/>
                </a:lnTo>
                <a:lnTo>
                  <a:pt x="4433" y="2618"/>
                </a:lnTo>
                <a:lnTo>
                  <a:pt x="4372" y="2687"/>
                </a:lnTo>
                <a:lnTo>
                  <a:pt x="4312" y="2745"/>
                </a:lnTo>
                <a:lnTo>
                  <a:pt x="4262" y="2764"/>
                </a:lnTo>
                <a:lnTo>
                  <a:pt x="4201" y="2764"/>
                </a:lnTo>
                <a:lnTo>
                  <a:pt x="4191" y="2794"/>
                </a:lnTo>
                <a:lnTo>
                  <a:pt x="4181" y="2842"/>
                </a:lnTo>
                <a:lnTo>
                  <a:pt x="4161" y="2891"/>
                </a:lnTo>
                <a:lnTo>
                  <a:pt x="4171" y="2920"/>
                </a:lnTo>
                <a:lnTo>
                  <a:pt x="4141" y="2930"/>
                </a:lnTo>
                <a:lnTo>
                  <a:pt x="4100" y="2930"/>
                </a:lnTo>
                <a:lnTo>
                  <a:pt x="4060" y="2911"/>
                </a:lnTo>
                <a:lnTo>
                  <a:pt x="4020" y="2891"/>
                </a:lnTo>
                <a:lnTo>
                  <a:pt x="4050" y="2920"/>
                </a:lnTo>
                <a:lnTo>
                  <a:pt x="4060" y="2969"/>
                </a:lnTo>
                <a:lnTo>
                  <a:pt x="4000" y="3027"/>
                </a:lnTo>
                <a:lnTo>
                  <a:pt x="3909" y="3095"/>
                </a:lnTo>
                <a:lnTo>
                  <a:pt x="3828" y="3183"/>
                </a:lnTo>
                <a:lnTo>
                  <a:pt x="3748" y="3251"/>
                </a:lnTo>
                <a:lnTo>
                  <a:pt x="3687" y="3271"/>
                </a:lnTo>
                <a:lnTo>
                  <a:pt x="3677" y="3319"/>
                </a:lnTo>
                <a:lnTo>
                  <a:pt x="3627" y="3368"/>
                </a:lnTo>
                <a:lnTo>
                  <a:pt x="3576" y="3426"/>
                </a:lnTo>
                <a:lnTo>
                  <a:pt x="3566" y="3456"/>
                </a:lnTo>
                <a:lnTo>
                  <a:pt x="3566" y="3485"/>
                </a:lnTo>
                <a:lnTo>
                  <a:pt x="3536" y="3533"/>
                </a:lnTo>
                <a:lnTo>
                  <a:pt x="3486" y="3563"/>
                </a:lnTo>
                <a:lnTo>
                  <a:pt x="3435" y="3553"/>
                </a:lnTo>
                <a:lnTo>
                  <a:pt x="3405" y="3543"/>
                </a:lnTo>
                <a:lnTo>
                  <a:pt x="3345" y="3582"/>
                </a:lnTo>
                <a:lnTo>
                  <a:pt x="3254" y="3660"/>
                </a:lnTo>
                <a:lnTo>
                  <a:pt x="3103" y="3796"/>
                </a:lnTo>
                <a:lnTo>
                  <a:pt x="2992" y="3903"/>
                </a:lnTo>
                <a:lnTo>
                  <a:pt x="2912" y="3991"/>
                </a:lnTo>
                <a:lnTo>
                  <a:pt x="2851" y="4049"/>
                </a:lnTo>
                <a:lnTo>
                  <a:pt x="2841" y="4088"/>
                </a:lnTo>
                <a:lnTo>
                  <a:pt x="2831" y="4137"/>
                </a:lnTo>
                <a:lnTo>
                  <a:pt x="2791" y="4176"/>
                </a:lnTo>
                <a:lnTo>
                  <a:pt x="2760" y="4176"/>
                </a:lnTo>
                <a:lnTo>
                  <a:pt x="2730" y="4186"/>
                </a:lnTo>
                <a:lnTo>
                  <a:pt x="2690" y="4205"/>
                </a:lnTo>
                <a:lnTo>
                  <a:pt x="2640" y="4254"/>
                </a:lnTo>
                <a:lnTo>
                  <a:pt x="2579" y="4302"/>
                </a:lnTo>
                <a:lnTo>
                  <a:pt x="2519" y="4361"/>
                </a:lnTo>
                <a:lnTo>
                  <a:pt x="2478" y="4410"/>
                </a:lnTo>
                <a:lnTo>
                  <a:pt x="2448" y="4448"/>
                </a:lnTo>
                <a:lnTo>
                  <a:pt x="2438" y="4478"/>
                </a:lnTo>
                <a:lnTo>
                  <a:pt x="2428" y="4497"/>
                </a:lnTo>
                <a:lnTo>
                  <a:pt x="2378" y="4526"/>
                </a:lnTo>
                <a:lnTo>
                  <a:pt x="2307" y="4575"/>
                </a:lnTo>
                <a:lnTo>
                  <a:pt x="2206" y="4663"/>
                </a:lnTo>
                <a:lnTo>
                  <a:pt x="2126" y="4741"/>
                </a:lnTo>
                <a:lnTo>
                  <a:pt x="2096" y="4779"/>
                </a:lnTo>
                <a:lnTo>
                  <a:pt x="2096" y="4818"/>
                </a:lnTo>
                <a:lnTo>
                  <a:pt x="2075" y="4877"/>
                </a:lnTo>
                <a:lnTo>
                  <a:pt x="2035" y="4925"/>
                </a:lnTo>
                <a:lnTo>
                  <a:pt x="1985" y="4974"/>
                </a:lnTo>
                <a:lnTo>
                  <a:pt x="1995" y="5003"/>
                </a:lnTo>
                <a:lnTo>
                  <a:pt x="1975" y="5052"/>
                </a:lnTo>
                <a:lnTo>
                  <a:pt x="1934" y="5091"/>
                </a:lnTo>
                <a:lnTo>
                  <a:pt x="1874" y="5081"/>
                </a:lnTo>
                <a:lnTo>
                  <a:pt x="1803" y="5071"/>
                </a:lnTo>
                <a:lnTo>
                  <a:pt x="1733" y="5120"/>
                </a:lnTo>
                <a:lnTo>
                  <a:pt x="1682" y="5179"/>
                </a:lnTo>
                <a:lnTo>
                  <a:pt x="1662" y="5217"/>
                </a:lnTo>
                <a:lnTo>
                  <a:pt x="1642" y="5256"/>
                </a:lnTo>
                <a:lnTo>
                  <a:pt x="1602" y="5286"/>
                </a:lnTo>
                <a:lnTo>
                  <a:pt x="1562" y="5315"/>
                </a:lnTo>
                <a:lnTo>
                  <a:pt x="1541" y="5344"/>
                </a:lnTo>
                <a:lnTo>
                  <a:pt x="1541" y="5393"/>
                </a:lnTo>
                <a:lnTo>
                  <a:pt x="1531" y="5471"/>
                </a:lnTo>
                <a:lnTo>
                  <a:pt x="1501" y="5500"/>
                </a:lnTo>
                <a:lnTo>
                  <a:pt x="1451" y="5519"/>
                </a:lnTo>
                <a:lnTo>
                  <a:pt x="1340" y="5578"/>
                </a:lnTo>
                <a:lnTo>
                  <a:pt x="1239" y="5733"/>
                </a:lnTo>
                <a:lnTo>
                  <a:pt x="1199" y="5772"/>
                </a:lnTo>
                <a:lnTo>
                  <a:pt x="1159" y="5792"/>
                </a:lnTo>
                <a:lnTo>
                  <a:pt x="1098" y="5811"/>
                </a:lnTo>
                <a:lnTo>
                  <a:pt x="1018" y="5879"/>
                </a:lnTo>
                <a:lnTo>
                  <a:pt x="907" y="5967"/>
                </a:lnTo>
                <a:lnTo>
                  <a:pt x="786" y="6094"/>
                </a:lnTo>
                <a:lnTo>
                  <a:pt x="645" y="6230"/>
                </a:lnTo>
                <a:lnTo>
                  <a:pt x="504" y="6386"/>
                </a:lnTo>
                <a:lnTo>
                  <a:pt x="373" y="6551"/>
                </a:lnTo>
                <a:lnTo>
                  <a:pt x="242" y="6707"/>
                </a:lnTo>
                <a:lnTo>
                  <a:pt x="222" y="6755"/>
                </a:lnTo>
                <a:lnTo>
                  <a:pt x="201" y="6824"/>
                </a:lnTo>
                <a:lnTo>
                  <a:pt x="181" y="6892"/>
                </a:lnTo>
                <a:lnTo>
                  <a:pt x="141" y="6940"/>
                </a:lnTo>
                <a:lnTo>
                  <a:pt x="111" y="7009"/>
                </a:lnTo>
                <a:lnTo>
                  <a:pt x="111" y="7135"/>
                </a:lnTo>
                <a:lnTo>
                  <a:pt x="111" y="7252"/>
                </a:lnTo>
                <a:lnTo>
                  <a:pt x="91" y="7310"/>
                </a:lnTo>
                <a:lnTo>
                  <a:pt x="71" y="7349"/>
                </a:lnTo>
                <a:lnTo>
                  <a:pt x="60" y="7398"/>
                </a:lnTo>
                <a:lnTo>
                  <a:pt x="60" y="7456"/>
                </a:lnTo>
                <a:lnTo>
                  <a:pt x="81" y="7476"/>
                </a:lnTo>
                <a:lnTo>
                  <a:pt x="111" y="7466"/>
                </a:lnTo>
                <a:lnTo>
                  <a:pt x="161" y="7427"/>
                </a:lnTo>
                <a:lnTo>
                  <a:pt x="212" y="7398"/>
                </a:lnTo>
                <a:lnTo>
                  <a:pt x="252" y="7447"/>
                </a:lnTo>
                <a:lnTo>
                  <a:pt x="262" y="7505"/>
                </a:lnTo>
                <a:lnTo>
                  <a:pt x="171" y="7554"/>
                </a:lnTo>
                <a:lnTo>
                  <a:pt x="91" y="7602"/>
                </a:lnTo>
                <a:lnTo>
                  <a:pt x="71" y="7680"/>
                </a:lnTo>
                <a:lnTo>
                  <a:pt x="81" y="7758"/>
                </a:lnTo>
                <a:lnTo>
                  <a:pt x="101" y="7816"/>
                </a:lnTo>
                <a:lnTo>
                  <a:pt x="111" y="7865"/>
                </a:lnTo>
                <a:lnTo>
                  <a:pt x="81" y="7885"/>
                </a:lnTo>
                <a:lnTo>
                  <a:pt x="60" y="7924"/>
                </a:lnTo>
                <a:lnTo>
                  <a:pt x="50" y="8031"/>
                </a:lnTo>
                <a:lnTo>
                  <a:pt x="40" y="8216"/>
                </a:lnTo>
                <a:lnTo>
                  <a:pt x="40" y="8498"/>
                </a:lnTo>
                <a:lnTo>
                  <a:pt x="30" y="8663"/>
                </a:lnTo>
                <a:lnTo>
                  <a:pt x="30" y="8800"/>
                </a:lnTo>
                <a:lnTo>
                  <a:pt x="30" y="8907"/>
                </a:lnTo>
                <a:lnTo>
                  <a:pt x="40" y="8994"/>
                </a:lnTo>
                <a:lnTo>
                  <a:pt x="40" y="9053"/>
                </a:lnTo>
                <a:lnTo>
                  <a:pt x="50" y="9101"/>
                </a:lnTo>
                <a:lnTo>
                  <a:pt x="60" y="9140"/>
                </a:lnTo>
                <a:lnTo>
                  <a:pt x="81" y="9160"/>
                </a:lnTo>
                <a:lnTo>
                  <a:pt x="101" y="9208"/>
                </a:lnTo>
                <a:lnTo>
                  <a:pt x="101" y="9247"/>
                </a:lnTo>
                <a:lnTo>
                  <a:pt x="71" y="9267"/>
                </a:lnTo>
                <a:lnTo>
                  <a:pt x="30" y="9257"/>
                </a:lnTo>
                <a:lnTo>
                  <a:pt x="20" y="9296"/>
                </a:lnTo>
                <a:lnTo>
                  <a:pt x="10" y="9403"/>
                </a:lnTo>
                <a:lnTo>
                  <a:pt x="20" y="9539"/>
                </a:lnTo>
                <a:lnTo>
                  <a:pt x="60" y="9588"/>
                </a:lnTo>
                <a:lnTo>
                  <a:pt x="81" y="9608"/>
                </a:lnTo>
                <a:lnTo>
                  <a:pt x="60" y="9656"/>
                </a:lnTo>
                <a:lnTo>
                  <a:pt x="30" y="9754"/>
                </a:lnTo>
                <a:lnTo>
                  <a:pt x="10" y="9909"/>
                </a:lnTo>
                <a:lnTo>
                  <a:pt x="10" y="10016"/>
                </a:lnTo>
                <a:lnTo>
                  <a:pt x="10" y="10085"/>
                </a:lnTo>
                <a:lnTo>
                  <a:pt x="40" y="10114"/>
                </a:lnTo>
                <a:lnTo>
                  <a:pt x="91" y="10104"/>
                </a:lnTo>
                <a:lnTo>
                  <a:pt x="111" y="10123"/>
                </a:lnTo>
                <a:lnTo>
                  <a:pt x="101" y="10172"/>
                </a:lnTo>
                <a:lnTo>
                  <a:pt x="71" y="10211"/>
                </a:lnTo>
                <a:lnTo>
                  <a:pt x="40" y="10260"/>
                </a:lnTo>
                <a:lnTo>
                  <a:pt x="50" y="10289"/>
                </a:lnTo>
                <a:lnTo>
                  <a:pt x="30" y="10318"/>
                </a:lnTo>
                <a:lnTo>
                  <a:pt x="20" y="10357"/>
                </a:lnTo>
                <a:lnTo>
                  <a:pt x="10" y="10435"/>
                </a:lnTo>
                <a:lnTo>
                  <a:pt x="10" y="10542"/>
                </a:lnTo>
                <a:lnTo>
                  <a:pt x="10" y="10659"/>
                </a:lnTo>
                <a:lnTo>
                  <a:pt x="20" y="10776"/>
                </a:lnTo>
                <a:lnTo>
                  <a:pt x="30" y="10883"/>
                </a:lnTo>
                <a:lnTo>
                  <a:pt x="40" y="10980"/>
                </a:lnTo>
                <a:lnTo>
                  <a:pt x="60" y="11038"/>
                </a:lnTo>
                <a:lnTo>
                  <a:pt x="81" y="11116"/>
                </a:lnTo>
                <a:lnTo>
                  <a:pt x="50" y="11194"/>
                </a:lnTo>
                <a:lnTo>
                  <a:pt x="30" y="11369"/>
                </a:lnTo>
                <a:lnTo>
                  <a:pt x="40" y="11438"/>
                </a:lnTo>
                <a:lnTo>
                  <a:pt x="20" y="11486"/>
                </a:lnTo>
                <a:lnTo>
                  <a:pt x="20" y="11574"/>
                </a:lnTo>
                <a:lnTo>
                  <a:pt x="40" y="11632"/>
                </a:lnTo>
                <a:lnTo>
                  <a:pt x="40" y="11700"/>
                </a:lnTo>
                <a:lnTo>
                  <a:pt x="20" y="11944"/>
                </a:lnTo>
                <a:lnTo>
                  <a:pt x="10" y="12119"/>
                </a:lnTo>
                <a:lnTo>
                  <a:pt x="20" y="12226"/>
                </a:lnTo>
                <a:lnTo>
                  <a:pt x="50" y="12284"/>
                </a:lnTo>
                <a:lnTo>
                  <a:pt x="81" y="12333"/>
                </a:lnTo>
                <a:lnTo>
                  <a:pt x="40" y="12362"/>
                </a:lnTo>
                <a:lnTo>
                  <a:pt x="0" y="12401"/>
                </a:lnTo>
                <a:lnTo>
                  <a:pt x="20" y="12430"/>
                </a:lnTo>
                <a:lnTo>
                  <a:pt x="40" y="12469"/>
                </a:lnTo>
                <a:lnTo>
                  <a:pt x="20" y="12518"/>
                </a:lnTo>
                <a:lnTo>
                  <a:pt x="10" y="12547"/>
                </a:lnTo>
                <a:lnTo>
                  <a:pt x="71" y="12538"/>
                </a:lnTo>
                <a:lnTo>
                  <a:pt x="141" y="12538"/>
                </a:lnTo>
                <a:lnTo>
                  <a:pt x="181" y="12567"/>
                </a:lnTo>
                <a:lnTo>
                  <a:pt x="191" y="12625"/>
                </a:lnTo>
                <a:lnTo>
                  <a:pt x="161" y="12693"/>
                </a:lnTo>
                <a:lnTo>
                  <a:pt x="121" y="12742"/>
                </a:lnTo>
                <a:lnTo>
                  <a:pt x="71" y="12732"/>
                </a:lnTo>
                <a:lnTo>
                  <a:pt x="40" y="12713"/>
                </a:lnTo>
                <a:lnTo>
                  <a:pt x="20" y="12752"/>
                </a:lnTo>
                <a:lnTo>
                  <a:pt x="10" y="12839"/>
                </a:lnTo>
                <a:lnTo>
                  <a:pt x="20" y="12995"/>
                </a:lnTo>
                <a:lnTo>
                  <a:pt x="30" y="13122"/>
                </a:lnTo>
                <a:lnTo>
                  <a:pt x="50" y="13190"/>
                </a:lnTo>
                <a:lnTo>
                  <a:pt x="71" y="13229"/>
                </a:lnTo>
                <a:lnTo>
                  <a:pt x="111" y="13258"/>
                </a:lnTo>
                <a:lnTo>
                  <a:pt x="191" y="13287"/>
                </a:lnTo>
                <a:lnTo>
                  <a:pt x="131" y="13365"/>
                </a:lnTo>
                <a:lnTo>
                  <a:pt x="71" y="13443"/>
                </a:lnTo>
                <a:lnTo>
                  <a:pt x="181" y="13608"/>
                </a:lnTo>
                <a:lnTo>
                  <a:pt x="242" y="13715"/>
                </a:lnTo>
                <a:lnTo>
                  <a:pt x="262" y="13784"/>
                </a:lnTo>
                <a:lnTo>
                  <a:pt x="242" y="13822"/>
                </a:lnTo>
                <a:lnTo>
                  <a:pt x="181" y="13813"/>
                </a:lnTo>
                <a:lnTo>
                  <a:pt x="141" y="13813"/>
                </a:lnTo>
                <a:lnTo>
                  <a:pt x="141" y="13842"/>
                </a:lnTo>
                <a:lnTo>
                  <a:pt x="111" y="13910"/>
                </a:lnTo>
                <a:lnTo>
                  <a:pt x="81" y="13930"/>
                </a:lnTo>
                <a:lnTo>
                  <a:pt x="81" y="13959"/>
                </a:lnTo>
                <a:lnTo>
                  <a:pt x="101" y="14037"/>
                </a:lnTo>
                <a:lnTo>
                  <a:pt x="101" y="14173"/>
                </a:lnTo>
                <a:lnTo>
                  <a:pt x="111" y="14309"/>
                </a:lnTo>
                <a:lnTo>
                  <a:pt x="141" y="14348"/>
                </a:lnTo>
                <a:lnTo>
                  <a:pt x="222" y="14397"/>
                </a:lnTo>
                <a:lnTo>
                  <a:pt x="232" y="14484"/>
                </a:lnTo>
                <a:lnTo>
                  <a:pt x="212" y="14523"/>
                </a:lnTo>
                <a:lnTo>
                  <a:pt x="171" y="14494"/>
                </a:lnTo>
                <a:lnTo>
                  <a:pt x="131" y="14475"/>
                </a:lnTo>
                <a:lnTo>
                  <a:pt x="131" y="14514"/>
                </a:lnTo>
                <a:lnTo>
                  <a:pt x="161" y="14601"/>
                </a:lnTo>
                <a:lnTo>
                  <a:pt x="171" y="14669"/>
                </a:lnTo>
                <a:lnTo>
                  <a:pt x="171" y="14796"/>
                </a:lnTo>
                <a:lnTo>
                  <a:pt x="161" y="14922"/>
                </a:lnTo>
                <a:lnTo>
                  <a:pt x="141" y="15020"/>
                </a:lnTo>
                <a:lnTo>
                  <a:pt x="141" y="15127"/>
                </a:lnTo>
                <a:lnTo>
                  <a:pt x="191" y="15263"/>
                </a:lnTo>
                <a:lnTo>
                  <a:pt x="282" y="15409"/>
                </a:lnTo>
                <a:lnTo>
                  <a:pt x="383" y="15536"/>
                </a:lnTo>
                <a:lnTo>
                  <a:pt x="463" y="15633"/>
                </a:lnTo>
                <a:lnTo>
                  <a:pt x="484" y="15701"/>
                </a:lnTo>
                <a:lnTo>
                  <a:pt x="494" y="15740"/>
                </a:lnTo>
                <a:lnTo>
                  <a:pt x="534" y="15779"/>
                </a:lnTo>
                <a:lnTo>
                  <a:pt x="584" y="15857"/>
                </a:lnTo>
                <a:lnTo>
                  <a:pt x="725" y="16042"/>
                </a:lnTo>
                <a:lnTo>
                  <a:pt x="856" y="16149"/>
                </a:lnTo>
                <a:lnTo>
                  <a:pt x="897" y="16178"/>
                </a:lnTo>
                <a:lnTo>
                  <a:pt x="876" y="16217"/>
                </a:lnTo>
                <a:lnTo>
                  <a:pt x="846" y="16256"/>
                </a:lnTo>
                <a:lnTo>
                  <a:pt x="907" y="16256"/>
                </a:lnTo>
                <a:lnTo>
                  <a:pt x="967" y="16256"/>
                </a:lnTo>
                <a:lnTo>
                  <a:pt x="1007" y="16314"/>
                </a:lnTo>
                <a:lnTo>
                  <a:pt x="1048" y="16392"/>
                </a:lnTo>
                <a:lnTo>
                  <a:pt x="1088" y="16451"/>
                </a:lnTo>
                <a:lnTo>
                  <a:pt x="1128" y="16480"/>
                </a:lnTo>
                <a:lnTo>
                  <a:pt x="1169" y="16490"/>
                </a:lnTo>
                <a:lnTo>
                  <a:pt x="1199" y="16509"/>
                </a:lnTo>
                <a:lnTo>
                  <a:pt x="1239" y="16567"/>
                </a:lnTo>
                <a:lnTo>
                  <a:pt x="1269" y="16626"/>
                </a:lnTo>
                <a:lnTo>
                  <a:pt x="1330" y="16704"/>
                </a:lnTo>
                <a:lnTo>
                  <a:pt x="1410" y="16801"/>
                </a:lnTo>
                <a:lnTo>
                  <a:pt x="1501" y="16898"/>
                </a:lnTo>
                <a:lnTo>
                  <a:pt x="1592" y="16986"/>
                </a:lnTo>
                <a:lnTo>
                  <a:pt x="1662" y="17064"/>
                </a:lnTo>
                <a:lnTo>
                  <a:pt x="1713" y="17113"/>
                </a:lnTo>
                <a:lnTo>
                  <a:pt x="1723" y="17142"/>
                </a:lnTo>
                <a:lnTo>
                  <a:pt x="1753" y="17171"/>
                </a:lnTo>
                <a:lnTo>
                  <a:pt x="1813" y="17200"/>
                </a:lnTo>
                <a:lnTo>
                  <a:pt x="1864" y="17229"/>
                </a:lnTo>
                <a:lnTo>
                  <a:pt x="1874" y="17249"/>
                </a:lnTo>
                <a:lnTo>
                  <a:pt x="1894" y="17288"/>
                </a:lnTo>
                <a:lnTo>
                  <a:pt x="1944" y="17356"/>
                </a:lnTo>
                <a:lnTo>
                  <a:pt x="2025" y="17444"/>
                </a:lnTo>
                <a:lnTo>
                  <a:pt x="2116" y="17531"/>
                </a:lnTo>
                <a:lnTo>
                  <a:pt x="2206" y="17619"/>
                </a:lnTo>
                <a:lnTo>
                  <a:pt x="2287" y="17677"/>
                </a:lnTo>
                <a:lnTo>
                  <a:pt x="2337" y="17726"/>
                </a:lnTo>
                <a:lnTo>
                  <a:pt x="2327" y="17765"/>
                </a:lnTo>
                <a:lnTo>
                  <a:pt x="2317" y="17804"/>
                </a:lnTo>
                <a:lnTo>
                  <a:pt x="2378" y="17813"/>
                </a:lnTo>
                <a:lnTo>
                  <a:pt x="2448" y="17843"/>
                </a:lnTo>
                <a:lnTo>
                  <a:pt x="2499" y="17882"/>
                </a:lnTo>
                <a:lnTo>
                  <a:pt x="2559" y="17969"/>
                </a:lnTo>
                <a:lnTo>
                  <a:pt x="2670" y="18076"/>
                </a:lnTo>
                <a:lnTo>
                  <a:pt x="2791" y="18183"/>
                </a:lnTo>
                <a:lnTo>
                  <a:pt x="2881" y="18261"/>
                </a:lnTo>
                <a:lnTo>
                  <a:pt x="2932" y="18300"/>
                </a:lnTo>
                <a:lnTo>
                  <a:pt x="2952" y="18339"/>
                </a:lnTo>
                <a:lnTo>
                  <a:pt x="2982" y="18378"/>
                </a:lnTo>
                <a:lnTo>
                  <a:pt x="3032" y="18417"/>
                </a:lnTo>
                <a:lnTo>
                  <a:pt x="3093" y="18446"/>
                </a:lnTo>
                <a:lnTo>
                  <a:pt x="3113" y="18485"/>
                </a:lnTo>
                <a:lnTo>
                  <a:pt x="3133" y="18524"/>
                </a:lnTo>
                <a:lnTo>
                  <a:pt x="3174" y="18563"/>
                </a:lnTo>
                <a:lnTo>
                  <a:pt x="3214" y="18602"/>
                </a:lnTo>
                <a:lnTo>
                  <a:pt x="3234" y="18641"/>
                </a:lnTo>
                <a:lnTo>
                  <a:pt x="3274" y="18699"/>
                </a:lnTo>
                <a:lnTo>
                  <a:pt x="3355" y="18767"/>
                </a:lnTo>
                <a:lnTo>
                  <a:pt x="3435" y="18836"/>
                </a:lnTo>
                <a:lnTo>
                  <a:pt x="3556" y="18943"/>
                </a:lnTo>
                <a:lnTo>
                  <a:pt x="3707" y="19079"/>
                </a:lnTo>
                <a:lnTo>
                  <a:pt x="3859" y="19225"/>
                </a:lnTo>
                <a:lnTo>
                  <a:pt x="4000" y="19371"/>
                </a:lnTo>
                <a:lnTo>
                  <a:pt x="4131" y="19497"/>
                </a:lnTo>
                <a:lnTo>
                  <a:pt x="4211" y="19595"/>
                </a:lnTo>
                <a:lnTo>
                  <a:pt x="4241" y="19634"/>
                </a:lnTo>
                <a:lnTo>
                  <a:pt x="4282" y="19663"/>
                </a:lnTo>
                <a:lnTo>
                  <a:pt x="4342" y="19692"/>
                </a:lnTo>
                <a:lnTo>
                  <a:pt x="4423" y="19760"/>
                </a:lnTo>
                <a:lnTo>
                  <a:pt x="4503" y="19838"/>
                </a:lnTo>
                <a:lnTo>
                  <a:pt x="4584" y="19887"/>
                </a:lnTo>
                <a:lnTo>
                  <a:pt x="4634" y="19906"/>
                </a:lnTo>
                <a:lnTo>
                  <a:pt x="4644" y="19926"/>
                </a:lnTo>
                <a:lnTo>
                  <a:pt x="4644" y="19955"/>
                </a:lnTo>
                <a:lnTo>
                  <a:pt x="4685" y="19994"/>
                </a:lnTo>
                <a:lnTo>
                  <a:pt x="4725" y="20033"/>
                </a:lnTo>
                <a:lnTo>
                  <a:pt x="4745" y="20072"/>
                </a:lnTo>
                <a:lnTo>
                  <a:pt x="4785" y="20120"/>
                </a:lnTo>
                <a:lnTo>
                  <a:pt x="4876" y="20198"/>
                </a:lnTo>
                <a:lnTo>
                  <a:pt x="4967" y="20257"/>
                </a:lnTo>
                <a:lnTo>
                  <a:pt x="4997" y="20305"/>
                </a:lnTo>
                <a:lnTo>
                  <a:pt x="5027" y="20364"/>
                </a:lnTo>
                <a:lnTo>
                  <a:pt x="5088" y="20422"/>
                </a:lnTo>
                <a:lnTo>
                  <a:pt x="5158" y="20471"/>
                </a:lnTo>
                <a:lnTo>
                  <a:pt x="5209" y="20490"/>
                </a:lnTo>
                <a:lnTo>
                  <a:pt x="5249" y="20510"/>
                </a:lnTo>
                <a:lnTo>
                  <a:pt x="5279" y="20558"/>
                </a:lnTo>
                <a:lnTo>
                  <a:pt x="5350" y="20646"/>
                </a:lnTo>
                <a:lnTo>
                  <a:pt x="5481" y="20763"/>
                </a:lnTo>
                <a:lnTo>
                  <a:pt x="5601" y="20860"/>
                </a:lnTo>
                <a:lnTo>
                  <a:pt x="5642" y="20919"/>
                </a:lnTo>
                <a:lnTo>
                  <a:pt x="5672" y="20938"/>
                </a:lnTo>
                <a:lnTo>
                  <a:pt x="5712" y="20958"/>
                </a:lnTo>
                <a:lnTo>
                  <a:pt x="5783" y="21016"/>
                </a:lnTo>
                <a:lnTo>
                  <a:pt x="5874" y="21094"/>
                </a:lnTo>
                <a:lnTo>
                  <a:pt x="5974" y="21181"/>
                </a:lnTo>
                <a:lnTo>
                  <a:pt x="6085" y="21279"/>
                </a:lnTo>
                <a:lnTo>
                  <a:pt x="6186" y="21376"/>
                </a:lnTo>
                <a:lnTo>
                  <a:pt x="6276" y="21444"/>
                </a:lnTo>
                <a:lnTo>
                  <a:pt x="6347" y="21483"/>
                </a:lnTo>
                <a:lnTo>
                  <a:pt x="6438" y="21542"/>
                </a:lnTo>
                <a:lnTo>
                  <a:pt x="6488" y="21581"/>
                </a:lnTo>
                <a:lnTo>
                  <a:pt x="6528" y="21581"/>
                </a:lnTo>
                <a:lnTo>
                  <a:pt x="6619" y="21590"/>
                </a:lnTo>
                <a:lnTo>
                  <a:pt x="6770" y="21590"/>
                </a:lnTo>
                <a:lnTo>
                  <a:pt x="6972" y="21590"/>
                </a:lnTo>
                <a:lnTo>
                  <a:pt x="7244" y="21600"/>
                </a:lnTo>
                <a:lnTo>
                  <a:pt x="7576" y="21600"/>
                </a:lnTo>
                <a:lnTo>
                  <a:pt x="7959" y="21600"/>
                </a:lnTo>
                <a:lnTo>
                  <a:pt x="8291" y="21600"/>
                </a:lnTo>
                <a:lnTo>
                  <a:pt x="14507" y="21600"/>
                </a:lnTo>
                <a:lnTo>
                  <a:pt x="14618" y="21493"/>
                </a:lnTo>
                <a:lnTo>
                  <a:pt x="14739" y="21366"/>
                </a:lnTo>
                <a:lnTo>
                  <a:pt x="14870" y="21230"/>
                </a:lnTo>
                <a:lnTo>
                  <a:pt x="14971" y="21133"/>
                </a:lnTo>
                <a:lnTo>
                  <a:pt x="15031" y="21094"/>
                </a:lnTo>
                <a:lnTo>
                  <a:pt x="15092" y="21055"/>
                </a:lnTo>
                <a:lnTo>
                  <a:pt x="15182" y="20977"/>
                </a:lnTo>
                <a:lnTo>
                  <a:pt x="15273" y="20880"/>
                </a:lnTo>
                <a:lnTo>
                  <a:pt x="15324" y="20812"/>
                </a:lnTo>
                <a:lnTo>
                  <a:pt x="15384" y="20763"/>
                </a:lnTo>
                <a:lnTo>
                  <a:pt x="15424" y="20753"/>
                </a:lnTo>
                <a:lnTo>
                  <a:pt x="15465" y="20695"/>
                </a:lnTo>
                <a:lnTo>
                  <a:pt x="15505" y="20646"/>
                </a:lnTo>
                <a:lnTo>
                  <a:pt x="15545" y="20636"/>
                </a:lnTo>
                <a:lnTo>
                  <a:pt x="15596" y="20617"/>
                </a:lnTo>
                <a:lnTo>
                  <a:pt x="15656" y="20568"/>
                </a:lnTo>
                <a:lnTo>
                  <a:pt x="15706" y="20500"/>
                </a:lnTo>
                <a:lnTo>
                  <a:pt x="15716" y="20442"/>
                </a:lnTo>
                <a:lnTo>
                  <a:pt x="15726" y="20393"/>
                </a:lnTo>
                <a:lnTo>
                  <a:pt x="15767" y="20383"/>
                </a:lnTo>
                <a:lnTo>
                  <a:pt x="15837" y="20354"/>
                </a:lnTo>
                <a:lnTo>
                  <a:pt x="15918" y="20276"/>
                </a:lnTo>
                <a:lnTo>
                  <a:pt x="16009" y="20198"/>
                </a:lnTo>
                <a:lnTo>
                  <a:pt x="16069" y="20169"/>
                </a:lnTo>
                <a:lnTo>
                  <a:pt x="16119" y="20130"/>
                </a:lnTo>
                <a:lnTo>
                  <a:pt x="16160" y="20062"/>
                </a:lnTo>
                <a:lnTo>
                  <a:pt x="16200" y="20013"/>
                </a:lnTo>
                <a:lnTo>
                  <a:pt x="16220" y="19984"/>
                </a:lnTo>
                <a:lnTo>
                  <a:pt x="16271" y="19945"/>
                </a:lnTo>
                <a:lnTo>
                  <a:pt x="16341" y="19897"/>
                </a:lnTo>
                <a:lnTo>
                  <a:pt x="16391" y="19848"/>
                </a:lnTo>
                <a:lnTo>
                  <a:pt x="16422" y="19809"/>
                </a:lnTo>
                <a:lnTo>
                  <a:pt x="16462" y="19789"/>
                </a:lnTo>
                <a:lnTo>
                  <a:pt x="16502" y="19770"/>
                </a:lnTo>
                <a:lnTo>
                  <a:pt x="16512" y="19712"/>
                </a:lnTo>
                <a:lnTo>
                  <a:pt x="16532" y="19653"/>
                </a:lnTo>
                <a:lnTo>
                  <a:pt x="16573" y="19595"/>
                </a:lnTo>
                <a:lnTo>
                  <a:pt x="16633" y="19546"/>
                </a:lnTo>
                <a:lnTo>
                  <a:pt x="16704" y="19507"/>
                </a:lnTo>
                <a:lnTo>
                  <a:pt x="16744" y="19439"/>
                </a:lnTo>
                <a:lnTo>
                  <a:pt x="16784" y="19381"/>
                </a:lnTo>
                <a:lnTo>
                  <a:pt x="16875" y="19312"/>
                </a:lnTo>
                <a:lnTo>
                  <a:pt x="16986" y="19235"/>
                </a:lnTo>
                <a:lnTo>
                  <a:pt x="17076" y="19166"/>
                </a:lnTo>
                <a:lnTo>
                  <a:pt x="17117" y="19118"/>
                </a:lnTo>
                <a:lnTo>
                  <a:pt x="17127" y="19079"/>
                </a:lnTo>
                <a:lnTo>
                  <a:pt x="17137" y="19059"/>
                </a:lnTo>
                <a:lnTo>
                  <a:pt x="17187" y="19030"/>
                </a:lnTo>
                <a:lnTo>
                  <a:pt x="17238" y="19001"/>
                </a:lnTo>
                <a:lnTo>
                  <a:pt x="17258" y="18972"/>
                </a:lnTo>
                <a:lnTo>
                  <a:pt x="17258" y="18943"/>
                </a:lnTo>
                <a:lnTo>
                  <a:pt x="17278" y="18904"/>
                </a:lnTo>
                <a:lnTo>
                  <a:pt x="17318" y="18884"/>
                </a:lnTo>
                <a:lnTo>
                  <a:pt x="17349" y="18904"/>
                </a:lnTo>
                <a:lnTo>
                  <a:pt x="17399" y="18923"/>
                </a:lnTo>
                <a:lnTo>
                  <a:pt x="17399" y="18865"/>
                </a:lnTo>
                <a:lnTo>
                  <a:pt x="17399" y="18816"/>
                </a:lnTo>
                <a:lnTo>
                  <a:pt x="17479" y="18748"/>
                </a:lnTo>
                <a:lnTo>
                  <a:pt x="17570" y="18680"/>
                </a:lnTo>
                <a:lnTo>
                  <a:pt x="17631" y="18621"/>
                </a:lnTo>
                <a:lnTo>
                  <a:pt x="17671" y="18543"/>
                </a:lnTo>
                <a:lnTo>
                  <a:pt x="17731" y="18485"/>
                </a:lnTo>
                <a:lnTo>
                  <a:pt x="17782" y="18446"/>
                </a:lnTo>
                <a:lnTo>
                  <a:pt x="17822" y="18436"/>
                </a:lnTo>
                <a:lnTo>
                  <a:pt x="17852" y="18436"/>
                </a:lnTo>
                <a:lnTo>
                  <a:pt x="17872" y="18407"/>
                </a:lnTo>
                <a:lnTo>
                  <a:pt x="17882" y="18368"/>
                </a:lnTo>
                <a:lnTo>
                  <a:pt x="17882" y="18329"/>
                </a:lnTo>
                <a:lnTo>
                  <a:pt x="17882" y="18300"/>
                </a:lnTo>
                <a:lnTo>
                  <a:pt x="17923" y="18281"/>
                </a:lnTo>
                <a:lnTo>
                  <a:pt x="18003" y="18213"/>
                </a:lnTo>
                <a:lnTo>
                  <a:pt x="18054" y="18193"/>
                </a:lnTo>
                <a:lnTo>
                  <a:pt x="18094" y="18183"/>
                </a:lnTo>
                <a:lnTo>
                  <a:pt x="18154" y="18135"/>
                </a:lnTo>
                <a:lnTo>
                  <a:pt x="18215" y="18047"/>
                </a:lnTo>
                <a:lnTo>
                  <a:pt x="18296" y="17940"/>
                </a:lnTo>
                <a:lnTo>
                  <a:pt x="18346" y="17862"/>
                </a:lnTo>
                <a:lnTo>
                  <a:pt x="18396" y="17823"/>
                </a:lnTo>
                <a:lnTo>
                  <a:pt x="18467" y="17813"/>
                </a:lnTo>
                <a:lnTo>
                  <a:pt x="18497" y="17765"/>
                </a:lnTo>
                <a:lnTo>
                  <a:pt x="18517" y="17706"/>
                </a:lnTo>
                <a:lnTo>
                  <a:pt x="18578" y="17638"/>
                </a:lnTo>
                <a:lnTo>
                  <a:pt x="18648" y="17580"/>
                </a:lnTo>
                <a:lnTo>
                  <a:pt x="18699" y="17560"/>
                </a:lnTo>
                <a:lnTo>
                  <a:pt x="18729" y="17551"/>
                </a:lnTo>
                <a:lnTo>
                  <a:pt x="18759" y="17512"/>
                </a:lnTo>
                <a:lnTo>
                  <a:pt x="18779" y="17463"/>
                </a:lnTo>
                <a:lnTo>
                  <a:pt x="18829" y="17463"/>
                </a:lnTo>
                <a:lnTo>
                  <a:pt x="18860" y="17473"/>
                </a:lnTo>
                <a:lnTo>
                  <a:pt x="18860" y="17424"/>
                </a:lnTo>
                <a:lnTo>
                  <a:pt x="18890" y="17327"/>
                </a:lnTo>
                <a:lnTo>
                  <a:pt x="18940" y="17307"/>
                </a:lnTo>
                <a:lnTo>
                  <a:pt x="19011" y="17346"/>
                </a:lnTo>
                <a:lnTo>
                  <a:pt x="19061" y="17385"/>
                </a:lnTo>
                <a:lnTo>
                  <a:pt x="19021" y="17336"/>
                </a:lnTo>
                <a:lnTo>
                  <a:pt x="19001" y="17298"/>
                </a:lnTo>
                <a:lnTo>
                  <a:pt x="19001" y="17268"/>
                </a:lnTo>
                <a:lnTo>
                  <a:pt x="19041" y="17210"/>
                </a:lnTo>
                <a:lnTo>
                  <a:pt x="19142" y="17132"/>
                </a:lnTo>
                <a:lnTo>
                  <a:pt x="19202" y="17074"/>
                </a:lnTo>
                <a:lnTo>
                  <a:pt x="19253" y="17015"/>
                </a:lnTo>
                <a:lnTo>
                  <a:pt x="19293" y="16957"/>
                </a:lnTo>
                <a:lnTo>
                  <a:pt x="19303" y="16928"/>
                </a:lnTo>
                <a:lnTo>
                  <a:pt x="19343" y="16898"/>
                </a:lnTo>
                <a:lnTo>
                  <a:pt x="19404" y="16850"/>
                </a:lnTo>
                <a:lnTo>
                  <a:pt x="19444" y="16791"/>
                </a:lnTo>
                <a:lnTo>
                  <a:pt x="19474" y="16733"/>
                </a:lnTo>
                <a:lnTo>
                  <a:pt x="19535" y="16752"/>
                </a:lnTo>
                <a:lnTo>
                  <a:pt x="19585" y="16772"/>
                </a:lnTo>
                <a:lnTo>
                  <a:pt x="19615" y="16762"/>
                </a:lnTo>
                <a:lnTo>
                  <a:pt x="19635" y="16723"/>
                </a:lnTo>
                <a:lnTo>
                  <a:pt x="19646" y="16645"/>
                </a:lnTo>
                <a:lnTo>
                  <a:pt x="19656" y="16567"/>
                </a:lnTo>
                <a:lnTo>
                  <a:pt x="19726" y="16538"/>
                </a:lnTo>
                <a:lnTo>
                  <a:pt x="19797" y="16529"/>
                </a:lnTo>
                <a:lnTo>
                  <a:pt x="19787" y="16490"/>
                </a:lnTo>
                <a:lnTo>
                  <a:pt x="19766" y="16431"/>
                </a:lnTo>
                <a:lnTo>
                  <a:pt x="19837" y="16344"/>
                </a:lnTo>
                <a:lnTo>
                  <a:pt x="19948" y="16227"/>
                </a:lnTo>
                <a:lnTo>
                  <a:pt x="20059" y="16120"/>
                </a:lnTo>
                <a:lnTo>
                  <a:pt x="20149" y="16042"/>
                </a:lnTo>
                <a:lnTo>
                  <a:pt x="20190" y="16003"/>
                </a:lnTo>
                <a:lnTo>
                  <a:pt x="20240" y="15964"/>
                </a:lnTo>
                <a:lnTo>
                  <a:pt x="20331" y="15876"/>
                </a:lnTo>
                <a:lnTo>
                  <a:pt x="20421" y="15789"/>
                </a:lnTo>
                <a:lnTo>
                  <a:pt x="20472" y="15750"/>
                </a:lnTo>
                <a:lnTo>
                  <a:pt x="20542" y="15740"/>
                </a:lnTo>
                <a:lnTo>
                  <a:pt x="20562" y="15701"/>
                </a:lnTo>
                <a:lnTo>
                  <a:pt x="20593" y="15623"/>
                </a:lnTo>
                <a:lnTo>
                  <a:pt x="20703" y="15506"/>
                </a:lnTo>
                <a:lnTo>
                  <a:pt x="20804" y="15390"/>
                </a:lnTo>
                <a:lnTo>
                  <a:pt x="20854" y="15321"/>
                </a:lnTo>
                <a:lnTo>
                  <a:pt x="20885" y="15283"/>
                </a:lnTo>
                <a:lnTo>
                  <a:pt x="20945" y="15214"/>
                </a:lnTo>
                <a:lnTo>
                  <a:pt x="21006" y="15166"/>
                </a:lnTo>
                <a:lnTo>
                  <a:pt x="21036" y="15146"/>
                </a:lnTo>
                <a:lnTo>
                  <a:pt x="21066" y="15156"/>
                </a:lnTo>
                <a:lnTo>
                  <a:pt x="21106" y="15185"/>
                </a:lnTo>
                <a:lnTo>
                  <a:pt x="21137" y="15205"/>
                </a:lnTo>
                <a:lnTo>
                  <a:pt x="21157" y="15166"/>
                </a:lnTo>
                <a:lnTo>
                  <a:pt x="21106" y="15156"/>
                </a:lnTo>
                <a:lnTo>
                  <a:pt x="21056" y="15117"/>
                </a:lnTo>
                <a:lnTo>
                  <a:pt x="21086" y="15049"/>
                </a:lnTo>
                <a:lnTo>
                  <a:pt x="21116" y="14981"/>
                </a:lnTo>
                <a:lnTo>
                  <a:pt x="21137" y="14864"/>
                </a:lnTo>
                <a:lnTo>
                  <a:pt x="21147" y="14718"/>
                </a:lnTo>
                <a:lnTo>
                  <a:pt x="21126" y="14562"/>
                </a:lnTo>
                <a:lnTo>
                  <a:pt x="21137" y="14484"/>
                </a:lnTo>
                <a:lnTo>
                  <a:pt x="21157" y="14397"/>
                </a:lnTo>
                <a:lnTo>
                  <a:pt x="21187" y="14329"/>
                </a:lnTo>
                <a:lnTo>
                  <a:pt x="21177" y="14280"/>
                </a:lnTo>
                <a:lnTo>
                  <a:pt x="21167" y="14231"/>
                </a:lnTo>
                <a:lnTo>
                  <a:pt x="21157" y="14153"/>
                </a:lnTo>
                <a:lnTo>
                  <a:pt x="21157" y="14037"/>
                </a:lnTo>
                <a:lnTo>
                  <a:pt x="21157" y="13910"/>
                </a:lnTo>
                <a:lnTo>
                  <a:pt x="21157" y="13774"/>
                </a:lnTo>
                <a:lnTo>
                  <a:pt x="21167" y="13657"/>
                </a:lnTo>
                <a:lnTo>
                  <a:pt x="21177" y="13569"/>
                </a:lnTo>
                <a:lnTo>
                  <a:pt x="21187" y="13521"/>
                </a:lnTo>
                <a:lnTo>
                  <a:pt x="21207" y="13453"/>
                </a:lnTo>
                <a:lnTo>
                  <a:pt x="21217" y="13375"/>
                </a:lnTo>
                <a:lnTo>
                  <a:pt x="21207" y="13307"/>
                </a:lnTo>
                <a:lnTo>
                  <a:pt x="21187" y="13268"/>
                </a:lnTo>
                <a:lnTo>
                  <a:pt x="21157" y="13229"/>
                </a:lnTo>
                <a:lnTo>
                  <a:pt x="21157" y="13161"/>
                </a:lnTo>
                <a:lnTo>
                  <a:pt x="21177" y="13083"/>
                </a:lnTo>
                <a:lnTo>
                  <a:pt x="21207" y="13015"/>
                </a:lnTo>
                <a:lnTo>
                  <a:pt x="21227" y="12966"/>
                </a:lnTo>
                <a:lnTo>
                  <a:pt x="21207" y="12907"/>
                </a:lnTo>
                <a:lnTo>
                  <a:pt x="21177" y="12839"/>
                </a:lnTo>
                <a:lnTo>
                  <a:pt x="21157" y="12781"/>
                </a:lnTo>
                <a:lnTo>
                  <a:pt x="21177" y="12722"/>
                </a:lnTo>
                <a:lnTo>
                  <a:pt x="21207" y="12703"/>
                </a:lnTo>
                <a:lnTo>
                  <a:pt x="21237" y="12645"/>
                </a:lnTo>
                <a:lnTo>
                  <a:pt x="21247" y="12586"/>
                </a:lnTo>
                <a:lnTo>
                  <a:pt x="21217" y="12538"/>
                </a:lnTo>
                <a:lnTo>
                  <a:pt x="21177" y="12489"/>
                </a:lnTo>
                <a:lnTo>
                  <a:pt x="21157" y="12421"/>
                </a:lnTo>
                <a:lnTo>
                  <a:pt x="21147" y="12343"/>
                </a:lnTo>
                <a:lnTo>
                  <a:pt x="21137" y="12275"/>
                </a:lnTo>
                <a:lnTo>
                  <a:pt x="21187" y="12226"/>
                </a:lnTo>
                <a:lnTo>
                  <a:pt x="21197" y="12207"/>
                </a:lnTo>
                <a:lnTo>
                  <a:pt x="21207" y="12158"/>
                </a:lnTo>
                <a:lnTo>
                  <a:pt x="21217" y="12080"/>
                </a:lnTo>
                <a:lnTo>
                  <a:pt x="21227" y="11983"/>
                </a:lnTo>
                <a:lnTo>
                  <a:pt x="21227" y="11846"/>
                </a:lnTo>
                <a:lnTo>
                  <a:pt x="21227" y="11681"/>
                </a:lnTo>
                <a:lnTo>
                  <a:pt x="21227" y="11477"/>
                </a:lnTo>
                <a:lnTo>
                  <a:pt x="21237" y="11301"/>
                </a:lnTo>
                <a:lnTo>
                  <a:pt x="21257" y="11175"/>
                </a:lnTo>
                <a:lnTo>
                  <a:pt x="21298" y="11077"/>
                </a:lnTo>
                <a:lnTo>
                  <a:pt x="21378" y="10980"/>
                </a:lnTo>
                <a:lnTo>
                  <a:pt x="21499" y="10844"/>
                </a:lnTo>
                <a:lnTo>
                  <a:pt x="21580" y="10708"/>
                </a:lnTo>
                <a:lnTo>
                  <a:pt x="21600" y="10639"/>
                </a:lnTo>
                <a:lnTo>
                  <a:pt x="21560" y="10581"/>
                </a:lnTo>
                <a:lnTo>
                  <a:pt x="21529" y="10523"/>
                </a:lnTo>
                <a:lnTo>
                  <a:pt x="21529" y="10464"/>
                </a:lnTo>
                <a:lnTo>
                  <a:pt x="21529" y="10416"/>
                </a:lnTo>
                <a:lnTo>
                  <a:pt x="21519" y="10377"/>
                </a:lnTo>
                <a:lnTo>
                  <a:pt x="21479" y="10308"/>
                </a:lnTo>
                <a:lnTo>
                  <a:pt x="21459" y="10260"/>
                </a:lnTo>
                <a:lnTo>
                  <a:pt x="21409" y="10231"/>
                </a:lnTo>
                <a:lnTo>
                  <a:pt x="21368" y="10211"/>
                </a:lnTo>
                <a:lnTo>
                  <a:pt x="21378" y="10182"/>
                </a:lnTo>
                <a:lnTo>
                  <a:pt x="21419" y="10104"/>
                </a:lnTo>
                <a:lnTo>
                  <a:pt x="21358" y="10055"/>
                </a:lnTo>
                <a:lnTo>
                  <a:pt x="21308" y="10026"/>
                </a:lnTo>
                <a:lnTo>
                  <a:pt x="21298" y="9997"/>
                </a:lnTo>
                <a:lnTo>
                  <a:pt x="21308" y="9968"/>
                </a:lnTo>
                <a:lnTo>
                  <a:pt x="21358" y="9948"/>
                </a:lnTo>
                <a:lnTo>
                  <a:pt x="21409" y="9929"/>
                </a:lnTo>
                <a:lnTo>
                  <a:pt x="21419" y="9890"/>
                </a:lnTo>
                <a:lnTo>
                  <a:pt x="21399" y="9861"/>
                </a:lnTo>
                <a:lnTo>
                  <a:pt x="21348" y="9841"/>
                </a:lnTo>
                <a:lnTo>
                  <a:pt x="21298" y="9822"/>
                </a:lnTo>
                <a:lnTo>
                  <a:pt x="21288" y="9793"/>
                </a:lnTo>
                <a:lnTo>
                  <a:pt x="21247" y="9754"/>
                </a:lnTo>
                <a:lnTo>
                  <a:pt x="21167" y="9705"/>
                </a:lnTo>
                <a:lnTo>
                  <a:pt x="21167" y="9608"/>
                </a:lnTo>
                <a:lnTo>
                  <a:pt x="21217" y="9559"/>
                </a:lnTo>
                <a:lnTo>
                  <a:pt x="21318" y="9539"/>
                </a:lnTo>
                <a:lnTo>
                  <a:pt x="21409" y="9530"/>
                </a:lnTo>
                <a:lnTo>
                  <a:pt x="21368" y="9520"/>
                </a:lnTo>
                <a:lnTo>
                  <a:pt x="21268" y="9510"/>
                </a:lnTo>
                <a:lnTo>
                  <a:pt x="21157" y="9491"/>
                </a:lnTo>
                <a:lnTo>
                  <a:pt x="21106" y="9442"/>
                </a:lnTo>
                <a:lnTo>
                  <a:pt x="21106" y="9354"/>
                </a:lnTo>
                <a:lnTo>
                  <a:pt x="21197" y="9364"/>
                </a:lnTo>
                <a:lnTo>
                  <a:pt x="21257" y="9393"/>
                </a:lnTo>
                <a:lnTo>
                  <a:pt x="21318" y="9354"/>
                </a:lnTo>
                <a:lnTo>
                  <a:pt x="21358" y="9296"/>
                </a:lnTo>
                <a:lnTo>
                  <a:pt x="21318" y="9267"/>
                </a:lnTo>
                <a:lnTo>
                  <a:pt x="21278" y="9208"/>
                </a:lnTo>
                <a:lnTo>
                  <a:pt x="21257" y="9121"/>
                </a:lnTo>
                <a:lnTo>
                  <a:pt x="21268" y="9033"/>
                </a:lnTo>
                <a:lnTo>
                  <a:pt x="21298" y="8985"/>
                </a:lnTo>
                <a:lnTo>
                  <a:pt x="21318" y="8936"/>
                </a:lnTo>
                <a:lnTo>
                  <a:pt x="21328" y="8858"/>
                </a:lnTo>
                <a:lnTo>
                  <a:pt x="21338" y="8780"/>
                </a:lnTo>
                <a:lnTo>
                  <a:pt x="21378" y="8722"/>
                </a:lnTo>
                <a:lnTo>
                  <a:pt x="21409" y="8702"/>
                </a:lnTo>
                <a:lnTo>
                  <a:pt x="21328" y="8693"/>
                </a:lnTo>
                <a:lnTo>
                  <a:pt x="21237" y="8683"/>
                </a:lnTo>
                <a:lnTo>
                  <a:pt x="21167" y="8663"/>
                </a:lnTo>
                <a:lnTo>
                  <a:pt x="21126" y="8624"/>
                </a:lnTo>
                <a:lnTo>
                  <a:pt x="21126" y="8585"/>
                </a:lnTo>
                <a:lnTo>
                  <a:pt x="21126" y="8537"/>
                </a:lnTo>
                <a:lnTo>
                  <a:pt x="21086" y="8498"/>
                </a:lnTo>
                <a:lnTo>
                  <a:pt x="21056" y="8459"/>
                </a:lnTo>
                <a:lnTo>
                  <a:pt x="21086" y="8420"/>
                </a:lnTo>
                <a:lnTo>
                  <a:pt x="21116" y="8381"/>
                </a:lnTo>
                <a:lnTo>
                  <a:pt x="21116" y="8323"/>
                </a:lnTo>
                <a:lnTo>
                  <a:pt x="21116" y="8284"/>
                </a:lnTo>
                <a:lnTo>
                  <a:pt x="21137" y="8255"/>
                </a:lnTo>
                <a:lnTo>
                  <a:pt x="21157" y="8245"/>
                </a:lnTo>
                <a:lnTo>
                  <a:pt x="21187" y="8264"/>
                </a:lnTo>
                <a:lnTo>
                  <a:pt x="21217" y="8303"/>
                </a:lnTo>
                <a:lnTo>
                  <a:pt x="21247" y="8274"/>
                </a:lnTo>
                <a:lnTo>
                  <a:pt x="21257" y="8177"/>
                </a:lnTo>
                <a:lnTo>
                  <a:pt x="21257" y="8021"/>
                </a:lnTo>
                <a:lnTo>
                  <a:pt x="21247" y="7875"/>
                </a:lnTo>
                <a:lnTo>
                  <a:pt x="21237" y="7787"/>
                </a:lnTo>
                <a:lnTo>
                  <a:pt x="21217" y="7748"/>
                </a:lnTo>
                <a:lnTo>
                  <a:pt x="21197" y="7739"/>
                </a:lnTo>
                <a:lnTo>
                  <a:pt x="21116" y="7719"/>
                </a:lnTo>
                <a:lnTo>
                  <a:pt x="21096" y="7661"/>
                </a:lnTo>
                <a:lnTo>
                  <a:pt x="21076" y="7583"/>
                </a:lnTo>
                <a:lnTo>
                  <a:pt x="21066" y="7505"/>
                </a:lnTo>
                <a:lnTo>
                  <a:pt x="21076" y="7456"/>
                </a:lnTo>
                <a:lnTo>
                  <a:pt x="21086" y="7408"/>
                </a:lnTo>
                <a:lnTo>
                  <a:pt x="21086" y="7369"/>
                </a:lnTo>
                <a:lnTo>
                  <a:pt x="21116" y="7330"/>
                </a:lnTo>
                <a:lnTo>
                  <a:pt x="21147" y="7291"/>
                </a:lnTo>
                <a:lnTo>
                  <a:pt x="21147" y="7262"/>
                </a:lnTo>
                <a:lnTo>
                  <a:pt x="21126" y="7252"/>
                </a:lnTo>
                <a:lnTo>
                  <a:pt x="21086" y="7271"/>
                </a:lnTo>
                <a:lnTo>
                  <a:pt x="21056" y="7291"/>
                </a:lnTo>
                <a:lnTo>
                  <a:pt x="21036" y="7262"/>
                </a:lnTo>
                <a:lnTo>
                  <a:pt x="21036" y="7164"/>
                </a:lnTo>
                <a:lnTo>
                  <a:pt x="21026" y="6979"/>
                </a:lnTo>
                <a:lnTo>
                  <a:pt x="21026" y="6833"/>
                </a:lnTo>
                <a:lnTo>
                  <a:pt x="21016" y="6726"/>
                </a:lnTo>
                <a:lnTo>
                  <a:pt x="20996" y="6648"/>
                </a:lnTo>
                <a:lnTo>
                  <a:pt x="20955" y="6561"/>
                </a:lnTo>
                <a:lnTo>
                  <a:pt x="20885" y="6454"/>
                </a:lnTo>
                <a:lnTo>
                  <a:pt x="20875" y="6483"/>
                </a:lnTo>
                <a:lnTo>
                  <a:pt x="20844" y="6444"/>
                </a:lnTo>
                <a:lnTo>
                  <a:pt x="20824" y="6386"/>
                </a:lnTo>
                <a:lnTo>
                  <a:pt x="20804" y="6317"/>
                </a:lnTo>
                <a:lnTo>
                  <a:pt x="20794" y="6249"/>
                </a:lnTo>
                <a:lnTo>
                  <a:pt x="20774" y="6220"/>
                </a:lnTo>
                <a:lnTo>
                  <a:pt x="20724" y="6191"/>
                </a:lnTo>
                <a:lnTo>
                  <a:pt x="20643" y="6123"/>
                </a:lnTo>
                <a:lnTo>
                  <a:pt x="20572" y="6064"/>
                </a:lnTo>
                <a:lnTo>
                  <a:pt x="20552" y="6025"/>
                </a:lnTo>
                <a:lnTo>
                  <a:pt x="20532" y="5986"/>
                </a:lnTo>
                <a:lnTo>
                  <a:pt x="20462" y="5938"/>
                </a:lnTo>
                <a:lnTo>
                  <a:pt x="20381" y="5870"/>
                </a:lnTo>
                <a:lnTo>
                  <a:pt x="20361" y="5821"/>
                </a:lnTo>
                <a:lnTo>
                  <a:pt x="20361" y="5782"/>
                </a:lnTo>
                <a:lnTo>
                  <a:pt x="20300" y="5763"/>
                </a:lnTo>
                <a:lnTo>
                  <a:pt x="20210" y="5694"/>
                </a:lnTo>
                <a:lnTo>
                  <a:pt x="20129" y="5607"/>
                </a:lnTo>
                <a:lnTo>
                  <a:pt x="20089" y="5548"/>
                </a:lnTo>
                <a:lnTo>
                  <a:pt x="20049" y="5500"/>
                </a:lnTo>
                <a:lnTo>
                  <a:pt x="19978" y="5461"/>
                </a:lnTo>
                <a:lnTo>
                  <a:pt x="19958" y="5402"/>
                </a:lnTo>
                <a:lnTo>
                  <a:pt x="19948" y="5373"/>
                </a:lnTo>
                <a:lnTo>
                  <a:pt x="19887" y="5373"/>
                </a:lnTo>
                <a:lnTo>
                  <a:pt x="19837" y="5334"/>
                </a:lnTo>
                <a:lnTo>
                  <a:pt x="19776" y="5266"/>
                </a:lnTo>
                <a:lnTo>
                  <a:pt x="19726" y="5198"/>
                </a:lnTo>
                <a:lnTo>
                  <a:pt x="19706" y="5140"/>
                </a:lnTo>
                <a:lnTo>
                  <a:pt x="19666" y="5120"/>
                </a:lnTo>
                <a:lnTo>
                  <a:pt x="19635" y="5101"/>
                </a:lnTo>
                <a:lnTo>
                  <a:pt x="19585" y="5062"/>
                </a:lnTo>
                <a:lnTo>
                  <a:pt x="19525" y="5013"/>
                </a:lnTo>
                <a:lnTo>
                  <a:pt x="19464" y="4955"/>
                </a:lnTo>
                <a:lnTo>
                  <a:pt x="19414" y="4896"/>
                </a:lnTo>
                <a:lnTo>
                  <a:pt x="19374" y="4838"/>
                </a:lnTo>
                <a:lnTo>
                  <a:pt x="19343" y="4789"/>
                </a:lnTo>
                <a:lnTo>
                  <a:pt x="19343" y="4770"/>
                </a:lnTo>
                <a:lnTo>
                  <a:pt x="19313" y="4721"/>
                </a:lnTo>
                <a:lnTo>
                  <a:pt x="19263" y="4672"/>
                </a:lnTo>
                <a:lnTo>
                  <a:pt x="19212" y="4653"/>
                </a:lnTo>
                <a:lnTo>
                  <a:pt x="19152" y="4624"/>
                </a:lnTo>
                <a:lnTo>
                  <a:pt x="19071" y="4556"/>
                </a:lnTo>
                <a:lnTo>
                  <a:pt x="19021" y="4497"/>
                </a:lnTo>
                <a:lnTo>
                  <a:pt x="19011" y="4468"/>
                </a:lnTo>
                <a:lnTo>
                  <a:pt x="18991" y="4439"/>
                </a:lnTo>
                <a:lnTo>
                  <a:pt x="18910" y="4380"/>
                </a:lnTo>
                <a:lnTo>
                  <a:pt x="18809" y="4293"/>
                </a:lnTo>
                <a:lnTo>
                  <a:pt x="18719" y="4215"/>
                </a:lnTo>
                <a:lnTo>
                  <a:pt x="18658" y="4147"/>
                </a:lnTo>
                <a:lnTo>
                  <a:pt x="18618" y="4127"/>
                </a:lnTo>
                <a:lnTo>
                  <a:pt x="18527" y="4088"/>
                </a:lnTo>
                <a:lnTo>
                  <a:pt x="18507" y="4049"/>
                </a:lnTo>
                <a:lnTo>
                  <a:pt x="18477" y="3991"/>
                </a:lnTo>
                <a:lnTo>
                  <a:pt x="18386" y="3894"/>
                </a:lnTo>
                <a:lnTo>
                  <a:pt x="18296" y="3787"/>
                </a:lnTo>
                <a:lnTo>
                  <a:pt x="18255" y="3718"/>
                </a:lnTo>
                <a:lnTo>
                  <a:pt x="18205" y="3699"/>
                </a:lnTo>
                <a:lnTo>
                  <a:pt x="18114" y="3631"/>
                </a:lnTo>
                <a:lnTo>
                  <a:pt x="18044" y="3543"/>
                </a:lnTo>
                <a:lnTo>
                  <a:pt x="18003" y="3495"/>
                </a:lnTo>
                <a:lnTo>
                  <a:pt x="17973" y="3465"/>
                </a:lnTo>
                <a:lnTo>
                  <a:pt x="17933" y="3446"/>
                </a:lnTo>
                <a:lnTo>
                  <a:pt x="17882" y="3407"/>
                </a:lnTo>
                <a:lnTo>
                  <a:pt x="17852" y="3368"/>
                </a:lnTo>
                <a:lnTo>
                  <a:pt x="17832" y="3319"/>
                </a:lnTo>
                <a:lnTo>
                  <a:pt x="17802" y="3280"/>
                </a:lnTo>
                <a:lnTo>
                  <a:pt x="17762" y="3261"/>
                </a:lnTo>
                <a:lnTo>
                  <a:pt x="17691" y="3203"/>
                </a:lnTo>
                <a:lnTo>
                  <a:pt x="17600" y="3125"/>
                </a:lnTo>
                <a:lnTo>
                  <a:pt x="17500" y="3037"/>
                </a:lnTo>
                <a:lnTo>
                  <a:pt x="17409" y="2940"/>
                </a:lnTo>
                <a:lnTo>
                  <a:pt x="17318" y="2852"/>
                </a:lnTo>
                <a:lnTo>
                  <a:pt x="17268" y="2794"/>
                </a:lnTo>
                <a:lnTo>
                  <a:pt x="17248" y="2755"/>
                </a:lnTo>
                <a:lnTo>
                  <a:pt x="17228" y="2726"/>
                </a:lnTo>
                <a:lnTo>
                  <a:pt x="17187" y="2706"/>
                </a:lnTo>
                <a:lnTo>
                  <a:pt x="17147" y="2687"/>
                </a:lnTo>
                <a:lnTo>
                  <a:pt x="17087" y="2638"/>
                </a:lnTo>
                <a:lnTo>
                  <a:pt x="17026" y="2580"/>
                </a:lnTo>
                <a:lnTo>
                  <a:pt x="16966" y="2521"/>
                </a:lnTo>
                <a:lnTo>
                  <a:pt x="16905" y="2453"/>
                </a:lnTo>
                <a:lnTo>
                  <a:pt x="16855" y="2395"/>
                </a:lnTo>
                <a:lnTo>
                  <a:pt x="16825" y="2346"/>
                </a:lnTo>
                <a:lnTo>
                  <a:pt x="16815" y="2317"/>
                </a:lnTo>
                <a:lnTo>
                  <a:pt x="16764" y="2307"/>
                </a:lnTo>
                <a:lnTo>
                  <a:pt x="16684" y="2249"/>
                </a:lnTo>
                <a:lnTo>
                  <a:pt x="16613" y="2171"/>
                </a:lnTo>
                <a:lnTo>
                  <a:pt x="16593" y="2122"/>
                </a:lnTo>
                <a:lnTo>
                  <a:pt x="16583" y="2093"/>
                </a:lnTo>
                <a:lnTo>
                  <a:pt x="16543" y="2054"/>
                </a:lnTo>
                <a:lnTo>
                  <a:pt x="16482" y="2025"/>
                </a:lnTo>
                <a:lnTo>
                  <a:pt x="16442" y="2005"/>
                </a:lnTo>
                <a:lnTo>
                  <a:pt x="16361" y="1927"/>
                </a:lnTo>
                <a:lnTo>
                  <a:pt x="16271" y="1840"/>
                </a:lnTo>
                <a:lnTo>
                  <a:pt x="16240" y="1772"/>
                </a:lnTo>
                <a:lnTo>
                  <a:pt x="16200" y="1772"/>
                </a:lnTo>
                <a:lnTo>
                  <a:pt x="16150" y="1733"/>
                </a:lnTo>
                <a:lnTo>
                  <a:pt x="16119" y="1694"/>
                </a:lnTo>
                <a:lnTo>
                  <a:pt x="16119" y="1655"/>
                </a:lnTo>
                <a:lnTo>
                  <a:pt x="16089" y="1616"/>
                </a:lnTo>
                <a:lnTo>
                  <a:pt x="16059" y="1567"/>
                </a:lnTo>
                <a:lnTo>
                  <a:pt x="16059" y="1528"/>
                </a:lnTo>
                <a:lnTo>
                  <a:pt x="16029" y="1528"/>
                </a:lnTo>
                <a:lnTo>
                  <a:pt x="15958" y="1509"/>
                </a:lnTo>
                <a:lnTo>
                  <a:pt x="15888" y="1460"/>
                </a:lnTo>
                <a:lnTo>
                  <a:pt x="15827" y="1392"/>
                </a:lnTo>
                <a:lnTo>
                  <a:pt x="15817" y="1324"/>
                </a:lnTo>
                <a:lnTo>
                  <a:pt x="15817" y="1285"/>
                </a:lnTo>
                <a:lnTo>
                  <a:pt x="15777" y="1304"/>
                </a:lnTo>
                <a:lnTo>
                  <a:pt x="15726" y="1314"/>
                </a:lnTo>
                <a:lnTo>
                  <a:pt x="15666" y="1265"/>
                </a:lnTo>
                <a:lnTo>
                  <a:pt x="15616" y="1207"/>
                </a:lnTo>
                <a:lnTo>
                  <a:pt x="15616" y="1168"/>
                </a:lnTo>
                <a:lnTo>
                  <a:pt x="15596" y="1139"/>
                </a:lnTo>
                <a:lnTo>
                  <a:pt x="15565" y="1110"/>
                </a:lnTo>
                <a:lnTo>
                  <a:pt x="15525" y="1100"/>
                </a:lnTo>
                <a:lnTo>
                  <a:pt x="15475" y="1090"/>
                </a:lnTo>
                <a:lnTo>
                  <a:pt x="15414" y="1071"/>
                </a:lnTo>
                <a:lnTo>
                  <a:pt x="15374" y="1032"/>
                </a:lnTo>
                <a:lnTo>
                  <a:pt x="15364" y="1003"/>
                </a:lnTo>
                <a:lnTo>
                  <a:pt x="15344" y="964"/>
                </a:lnTo>
                <a:lnTo>
                  <a:pt x="15273" y="915"/>
                </a:lnTo>
                <a:lnTo>
                  <a:pt x="15193" y="857"/>
                </a:lnTo>
                <a:lnTo>
                  <a:pt x="15162" y="827"/>
                </a:lnTo>
                <a:lnTo>
                  <a:pt x="15102" y="798"/>
                </a:lnTo>
                <a:lnTo>
                  <a:pt x="15051" y="798"/>
                </a:lnTo>
                <a:lnTo>
                  <a:pt x="14961" y="788"/>
                </a:lnTo>
                <a:lnTo>
                  <a:pt x="14830" y="788"/>
                </a:lnTo>
                <a:lnTo>
                  <a:pt x="14689" y="779"/>
                </a:lnTo>
                <a:lnTo>
                  <a:pt x="14598" y="779"/>
                </a:lnTo>
                <a:lnTo>
                  <a:pt x="14467" y="769"/>
                </a:lnTo>
                <a:lnTo>
                  <a:pt x="14306" y="769"/>
                </a:lnTo>
                <a:lnTo>
                  <a:pt x="14125" y="759"/>
                </a:lnTo>
                <a:lnTo>
                  <a:pt x="13933" y="759"/>
                </a:lnTo>
                <a:lnTo>
                  <a:pt x="13722" y="750"/>
                </a:lnTo>
                <a:lnTo>
                  <a:pt x="13510" y="750"/>
                </a:lnTo>
                <a:lnTo>
                  <a:pt x="13288" y="750"/>
                </a:lnTo>
                <a:lnTo>
                  <a:pt x="12946" y="740"/>
                </a:lnTo>
                <a:lnTo>
                  <a:pt x="12674" y="730"/>
                </a:lnTo>
                <a:lnTo>
                  <a:pt x="12472" y="720"/>
                </a:lnTo>
                <a:lnTo>
                  <a:pt x="12331" y="711"/>
                </a:lnTo>
                <a:lnTo>
                  <a:pt x="12251" y="701"/>
                </a:lnTo>
                <a:lnTo>
                  <a:pt x="12231" y="662"/>
                </a:lnTo>
                <a:lnTo>
                  <a:pt x="12281" y="642"/>
                </a:lnTo>
                <a:lnTo>
                  <a:pt x="12341" y="604"/>
                </a:lnTo>
                <a:lnTo>
                  <a:pt x="12351" y="565"/>
                </a:lnTo>
                <a:lnTo>
                  <a:pt x="12362" y="496"/>
                </a:lnTo>
                <a:lnTo>
                  <a:pt x="12402" y="380"/>
                </a:lnTo>
                <a:lnTo>
                  <a:pt x="12462" y="234"/>
                </a:lnTo>
                <a:lnTo>
                  <a:pt x="12503" y="117"/>
                </a:lnTo>
                <a:lnTo>
                  <a:pt x="12523" y="0"/>
                </a:lnTo>
                <a:lnTo>
                  <a:pt x="9218" y="0"/>
                </a:lnTo>
                <a:close/>
                <a:moveTo>
                  <a:pt x="21046" y="16597"/>
                </a:moveTo>
                <a:lnTo>
                  <a:pt x="20975" y="16636"/>
                </a:lnTo>
                <a:lnTo>
                  <a:pt x="20955" y="16655"/>
                </a:lnTo>
                <a:lnTo>
                  <a:pt x="21006" y="16636"/>
                </a:lnTo>
                <a:lnTo>
                  <a:pt x="21046" y="16597"/>
                </a:lnTo>
                <a:close/>
                <a:moveTo>
                  <a:pt x="20582" y="17025"/>
                </a:moveTo>
                <a:lnTo>
                  <a:pt x="20542" y="17064"/>
                </a:lnTo>
                <a:lnTo>
                  <a:pt x="20582" y="17044"/>
                </a:lnTo>
                <a:lnTo>
                  <a:pt x="20582" y="17025"/>
                </a:lnTo>
                <a:close/>
                <a:moveTo>
                  <a:pt x="20018" y="17619"/>
                </a:moveTo>
                <a:lnTo>
                  <a:pt x="19968" y="17677"/>
                </a:lnTo>
                <a:lnTo>
                  <a:pt x="20028" y="17667"/>
                </a:lnTo>
                <a:lnTo>
                  <a:pt x="20018" y="17619"/>
                </a:lnTo>
                <a:close/>
                <a:moveTo>
                  <a:pt x="17167" y="20296"/>
                </a:moveTo>
                <a:lnTo>
                  <a:pt x="17107" y="20344"/>
                </a:lnTo>
                <a:lnTo>
                  <a:pt x="17046" y="20403"/>
                </a:lnTo>
                <a:lnTo>
                  <a:pt x="17097" y="20374"/>
                </a:lnTo>
                <a:lnTo>
                  <a:pt x="17177" y="20325"/>
                </a:lnTo>
                <a:lnTo>
                  <a:pt x="17167" y="20296"/>
                </a:lnTo>
                <a:close/>
                <a:moveTo>
                  <a:pt x="16684" y="20773"/>
                </a:moveTo>
                <a:lnTo>
                  <a:pt x="16653" y="20782"/>
                </a:lnTo>
                <a:lnTo>
                  <a:pt x="16593" y="20831"/>
                </a:lnTo>
                <a:lnTo>
                  <a:pt x="16573" y="20860"/>
                </a:lnTo>
                <a:lnTo>
                  <a:pt x="16623" y="20821"/>
                </a:lnTo>
                <a:lnTo>
                  <a:pt x="16684" y="20773"/>
                </a:lnTo>
                <a:close/>
                <a:moveTo>
                  <a:pt x="16129" y="21298"/>
                </a:moveTo>
                <a:lnTo>
                  <a:pt x="16089" y="21318"/>
                </a:lnTo>
                <a:lnTo>
                  <a:pt x="16069" y="21347"/>
                </a:lnTo>
                <a:lnTo>
                  <a:pt x="16129" y="21298"/>
                </a:lnTo>
                <a:close/>
                <a:moveTo>
                  <a:pt x="15948" y="21415"/>
                </a:moveTo>
                <a:lnTo>
                  <a:pt x="15908" y="21425"/>
                </a:lnTo>
                <a:lnTo>
                  <a:pt x="15928" y="21444"/>
                </a:lnTo>
                <a:lnTo>
                  <a:pt x="15948" y="21415"/>
                </a:lnTo>
                <a:close/>
              </a:path>
            </a:pathLst>
          </a:custGeom>
          <a:ln w="12700">
            <a:miter lim="400000"/>
          </a:ln>
          <a:effectLst>
            <a:outerShdw blurRad="127000" dist="76200" dir="2700000" rotWithShape="0">
              <a:srgbClr val="000000">
                <a:alpha val="75000"/>
              </a:srgbClr>
            </a:outerShdw>
            <a:reflection blurRad="6350" stA="50000" endA="300" endPos="38500" dist="50800" dir="5400000" sy="-100000" algn="bl" rotWithShape="0"/>
          </a:effectLst>
        </p:spPr>
      </p:pic>
      <p:pic>
        <p:nvPicPr>
          <p:cNvPr id="7" name="AuTH logo 2.gif">
            <a:extLst>
              <a:ext uri="{FF2B5EF4-FFF2-40B4-BE49-F238E27FC236}">
                <a16:creationId xmlns:a16="http://schemas.microsoft.com/office/drawing/2014/main" id="{44323A4C-D4DF-9541-9533-F12F07D63E92}"/>
              </a:ext>
            </a:extLst>
          </p:cNvPr>
          <p:cNvPicPr>
            <a:picLocks noChangeAspect="1"/>
          </p:cNvPicPr>
          <p:nvPr/>
        </p:nvPicPr>
        <p:blipFill>
          <a:blip r:embed="rId5"/>
          <a:stretch>
            <a:fillRect/>
          </a:stretch>
        </p:blipFill>
        <p:spPr>
          <a:xfrm>
            <a:off x="10986184" y="6244419"/>
            <a:ext cx="518400" cy="514195"/>
          </a:xfrm>
          <a:prstGeom prst="rect">
            <a:avLst/>
          </a:prstGeom>
          <a:ln w="12700">
            <a:miter lim="400000"/>
          </a:ln>
          <a:effectLst>
            <a:outerShdw blurRad="127000" dist="76200" dir="2700000" rotWithShape="0">
              <a:srgbClr val="000000">
                <a:alpha val="75000"/>
              </a:srgbClr>
            </a:outerShdw>
            <a:reflection stA="50000" endPos="40000" dir="5400000" sy="-100000" algn="bl" rotWithShape="0"/>
          </a:effectLst>
        </p:spPr>
      </p:pic>
      <p:pic>
        <p:nvPicPr>
          <p:cNvPr id="8" name="Picture 4" descr="Papageorgiou-5">
            <a:extLst>
              <a:ext uri="{FF2B5EF4-FFF2-40B4-BE49-F238E27FC236}">
                <a16:creationId xmlns:a16="http://schemas.microsoft.com/office/drawing/2014/main" id="{209E9F3E-7980-8647-8E5F-C9838FD938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813"/>
          <a:stretch>
            <a:fillRect/>
          </a:stretch>
        </p:blipFill>
        <p:spPr bwMode="auto">
          <a:xfrm>
            <a:off x="2050893" y="1627253"/>
            <a:ext cx="8090214" cy="440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1944009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449D47-1EFF-A4BF-03EF-3117F6507FE4}"/>
              </a:ext>
            </a:extLst>
          </p:cNvPr>
          <p:cNvSpPr txBox="1"/>
          <p:nvPr/>
        </p:nvSpPr>
        <p:spPr>
          <a:xfrm>
            <a:off x="581888" y="1884605"/>
            <a:ext cx="3253842" cy="400110"/>
          </a:xfrm>
          <a:prstGeom prst="rect">
            <a:avLst/>
          </a:prstGeom>
          <a:noFill/>
        </p:spPr>
        <p:txBody>
          <a:bodyPr wrap="square" rtlCol="0">
            <a:spAutoFit/>
          </a:bodyPr>
          <a:lstStyle/>
          <a:p>
            <a:pPr algn="ctr"/>
            <a:r>
              <a:rPr lang="en-US" sz="2000" b="1" dirty="0">
                <a:solidFill>
                  <a:srgbClr val="FF0000"/>
                </a:solidFill>
              </a:rPr>
              <a:t>Advantages of laparoscopy</a:t>
            </a:r>
            <a:endParaRPr lang="el-GR" sz="2000" b="1" dirty="0">
              <a:solidFill>
                <a:srgbClr val="FF0000"/>
              </a:solidFill>
            </a:endParaRPr>
          </a:p>
        </p:txBody>
      </p:sp>
      <p:sp>
        <p:nvSpPr>
          <p:cNvPr id="4" name="Ορθογώνιο 3">
            <a:extLst>
              <a:ext uri="{FF2B5EF4-FFF2-40B4-BE49-F238E27FC236}">
                <a16:creationId xmlns:a16="http://schemas.microsoft.com/office/drawing/2014/main" id="{D8E6F042-2E75-19F8-51C0-0A6144F39FFE}"/>
              </a:ext>
            </a:extLst>
          </p:cNvPr>
          <p:cNvSpPr/>
          <p:nvPr/>
        </p:nvSpPr>
        <p:spPr>
          <a:xfrm>
            <a:off x="581889" y="2253937"/>
            <a:ext cx="3253842" cy="3074513"/>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dirty="0"/>
              <a:t>Minimal scarring</a:t>
            </a:r>
          </a:p>
          <a:p>
            <a:pPr marL="285750" indent="-285750">
              <a:buFont typeface="Arial" panose="020B0604020202020204" pitchFamily="34" charset="0"/>
              <a:buChar char="•"/>
            </a:pPr>
            <a:r>
              <a:rPr lang="en-US" dirty="0"/>
              <a:t>Shorter hospital stay</a:t>
            </a:r>
          </a:p>
          <a:p>
            <a:pPr marL="285750" indent="-285750">
              <a:buFont typeface="Arial" panose="020B0604020202020204" pitchFamily="34" charset="0"/>
              <a:buChar char="•"/>
            </a:pPr>
            <a:r>
              <a:rPr lang="en-US" dirty="0"/>
              <a:t>Reduced pain and discomfort</a:t>
            </a:r>
          </a:p>
          <a:p>
            <a:pPr marL="285750" indent="-285750">
              <a:buFont typeface="Arial" panose="020B0604020202020204" pitchFamily="34" charset="0"/>
              <a:buChar char="•"/>
            </a:pPr>
            <a:r>
              <a:rPr lang="en-US" dirty="0"/>
              <a:t>Faster recovery </a:t>
            </a:r>
          </a:p>
          <a:p>
            <a:pPr marL="285750" indent="-285750">
              <a:buFont typeface="Arial" panose="020B0604020202020204" pitchFamily="34" charset="0"/>
              <a:buChar char="•"/>
            </a:pPr>
            <a:r>
              <a:rPr lang="en-US" dirty="0"/>
              <a:t>Shorter hospital stay</a:t>
            </a:r>
          </a:p>
          <a:p>
            <a:pPr marL="285750" indent="-285750">
              <a:buFont typeface="Arial" panose="020B0604020202020204" pitchFamily="34" charset="0"/>
              <a:buChar char="•"/>
            </a:pPr>
            <a:r>
              <a:rPr lang="en-US" dirty="0"/>
              <a:t>Enhanced visualization</a:t>
            </a:r>
          </a:p>
          <a:p>
            <a:pPr marL="285750" indent="-285750">
              <a:buFont typeface="Arial" panose="020B0604020202020204" pitchFamily="34" charset="0"/>
              <a:buChar char="•"/>
            </a:pPr>
            <a:r>
              <a:rPr lang="en-US" dirty="0"/>
              <a:t>Reduced blood loss</a:t>
            </a:r>
          </a:p>
          <a:p>
            <a:pPr marL="285750" indent="-285750">
              <a:buFont typeface="Arial" panose="020B0604020202020204" pitchFamily="34" charset="0"/>
              <a:buChar char="•"/>
            </a:pPr>
            <a:r>
              <a:rPr lang="en-US" dirty="0"/>
              <a:t>Lower risk of hernias</a:t>
            </a:r>
          </a:p>
          <a:p>
            <a:pPr marL="285750" indent="-285750">
              <a:buFont typeface="Arial" panose="020B0604020202020204" pitchFamily="34" charset="0"/>
              <a:buChar char="•"/>
            </a:pPr>
            <a:r>
              <a:rPr lang="en-US" dirty="0"/>
              <a:t>Faster onset of chemotherapy</a:t>
            </a:r>
          </a:p>
          <a:p>
            <a:pPr marL="285750" indent="-285750">
              <a:buFont typeface="Arial" panose="020B0604020202020204" pitchFamily="34" charset="0"/>
              <a:buChar char="•"/>
            </a:pPr>
            <a:endParaRPr lang="el-GR" dirty="0"/>
          </a:p>
        </p:txBody>
      </p:sp>
      <p:pic>
        <p:nvPicPr>
          <p:cNvPr id="8" name="Εικόνα 7">
            <a:extLst>
              <a:ext uri="{FF2B5EF4-FFF2-40B4-BE49-F238E27FC236}">
                <a16:creationId xmlns:a16="http://schemas.microsoft.com/office/drawing/2014/main" id="{AAC16896-84A1-118B-8658-F5862FEF8CF5}"/>
              </a:ext>
            </a:extLst>
          </p:cNvPr>
          <p:cNvPicPr>
            <a:picLocks noChangeAspect="1"/>
          </p:cNvPicPr>
          <p:nvPr/>
        </p:nvPicPr>
        <p:blipFill>
          <a:blip r:embed="rId3"/>
          <a:stretch>
            <a:fillRect/>
          </a:stretch>
        </p:blipFill>
        <p:spPr>
          <a:xfrm>
            <a:off x="4276037" y="54068"/>
            <a:ext cx="3889307" cy="1830537"/>
          </a:xfrm>
          <a:prstGeom prst="rect">
            <a:avLst/>
          </a:prstGeom>
        </p:spPr>
      </p:pic>
      <p:sp>
        <p:nvSpPr>
          <p:cNvPr id="9" name="TextBox 8">
            <a:extLst>
              <a:ext uri="{FF2B5EF4-FFF2-40B4-BE49-F238E27FC236}">
                <a16:creationId xmlns:a16="http://schemas.microsoft.com/office/drawing/2014/main" id="{3B74CB29-370C-BE48-4221-5153202CDACB}"/>
              </a:ext>
            </a:extLst>
          </p:cNvPr>
          <p:cNvSpPr txBox="1"/>
          <p:nvPr/>
        </p:nvSpPr>
        <p:spPr>
          <a:xfrm>
            <a:off x="581889" y="5640779"/>
            <a:ext cx="3253842" cy="738664"/>
          </a:xfrm>
          <a:prstGeom prst="rect">
            <a:avLst/>
          </a:prstGeom>
          <a:noFill/>
        </p:spPr>
        <p:txBody>
          <a:bodyPr wrap="square" rtlCol="0">
            <a:spAutoFit/>
          </a:bodyPr>
          <a:lstStyle/>
          <a:p>
            <a:r>
              <a:rPr lang="en-US" sz="1400" i="1" dirty="0" err="1"/>
              <a:t>Nezhat</a:t>
            </a:r>
            <a:r>
              <a:rPr lang="en-US" sz="1400" i="1" dirty="0"/>
              <a:t> et al, Am J </a:t>
            </a:r>
            <a:r>
              <a:rPr lang="en-US" sz="1400" i="1" dirty="0" err="1"/>
              <a:t>Obstet</a:t>
            </a:r>
            <a:r>
              <a:rPr lang="en-US" sz="1400" i="1" dirty="0"/>
              <a:t> </a:t>
            </a:r>
            <a:r>
              <a:rPr lang="en-US" sz="1400" i="1" dirty="0" err="1"/>
              <a:t>Gynecol</a:t>
            </a:r>
            <a:r>
              <a:rPr lang="en-US" sz="1400" i="1" dirty="0"/>
              <a:t> 2009</a:t>
            </a:r>
          </a:p>
          <a:p>
            <a:r>
              <a:rPr lang="en-US" sz="1400" i="1" dirty="0"/>
              <a:t>Lee M et al, Int J </a:t>
            </a:r>
            <a:r>
              <a:rPr lang="en-US" sz="1400" i="1" dirty="0" err="1"/>
              <a:t>Gynecol</a:t>
            </a:r>
            <a:r>
              <a:rPr lang="en-US" sz="1400" i="1" dirty="0"/>
              <a:t> Cancer 2011</a:t>
            </a:r>
          </a:p>
          <a:p>
            <a:r>
              <a:rPr lang="en-US" sz="1400" i="1" dirty="0" err="1"/>
              <a:t>Robinovich</a:t>
            </a:r>
            <a:r>
              <a:rPr lang="en-US" sz="1400" i="1" dirty="0"/>
              <a:t> A, Int J Med Robot 2015</a:t>
            </a:r>
            <a:endParaRPr lang="el-GR" sz="1400" i="1" dirty="0"/>
          </a:p>
        </p:txBody>
      </p:sp>
      <p:sp>
        <p:nvSpPr>
          <p:cNvPr id="11" name="TextBox 10">
            <a:extLst>
              <a:ext uri="{FF2B5EF4-FFF2-40B4-BE49-F238E27FC236}">
                <a16:creationId xmlns:a16="http://schemas.microsoft.com/office/drawing/2014/main" id="{11B648B8-17C4-6B8A-CCC0-E01EA7606104}"/>
              </a:ext>
            </a:extLst>
          </p:cNvPr>
          <p:cNvSpPr txBox="1"/>
          <p:nvPr/>
        </p:nvSpPr>
        <p:spPr>
          <a:xfrm>
            <a:off x="4760023" y="1853827"/>
            <a:ext cx="3253842" cy="400110"/>
          </a:xfrm>
          <a:prstGeom prst="rect">
            <a:avLst/>
          </a:prstGeom>
          <a:noFill/>
        </p:spPr>
        <p:txBody>
          <a:bodyPr wrap="square" rtlCol="0">
            <a:spAutoFit/>
          </a:bodyPr>
          <a:lstStyle/>
          <a:p>
            <a:pPr algn="ctr"/>
            <a:r>
              <a:rPr lang="en-US" sz="2000" b="1" dirty="0">
                <a:solidFill>
                  <a:srgbClr val="FF0000"/>
                </a:solidFill>
              </a:rPr>
              <a:t>Limitations of laparoscopy</a:t>
            </a:r>
            <a:endParaRPr lang="el-GR" sz="2000" b="1" dirty="0">
              <a:solidFill>
                <a:srgbClr val="FF0000"/>
              </a:solidFill>
            </a:endParaRPr>
          </a:p>
        </p:txBody>
      </p:sp>
      <p:sp>
        <p:nvSpPr>
          <p:cNvPr id="12" name="Ορθογώνιο 11">
            <a:extLst>
              <a:ext uri="{FF2B5EF4-FFF2-40B4-BE49-F238E27FC236}">
                <a16:creationId xmlns:a16="http://schemas.microsoft.com/office/drawing/2014/main" id="{4F610D2B-8705-ADAD-066C-90E68EB1B556}"/>
              </a:ext>
            </a:extLst>
          </p:cNvPr>
          <p:cNvSpPr/>
          <p:nvPr/>
        </p:nvSpPr>
        <p:spPr>
          <a:xfrm>
            <a:off x="4593770" y="2299514"/>
            <a:ext cx="3253842" cy="3074513"/>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dirty="0"/>
              <a:t>Technical expertise and training is  required </a:t>
            </a:r>
          </a:p>
          <a:p>
            <a:pPr marL="285750" indent="-285750">
              <a:buFont typeface="Arial" panose="020B0604020202020204" pitchFamily="34" charset="0"/>
              <a:buChar char="•"/>
            </a:pPr>
            <a:r>
              <a:rPr lang="en-US" dirty="0"/>
              <a:t>Longer Operative times</a:t>
            </a:r>
          </a:p>
          <a:p>
            <a:pPr marL="285750" indent="-285750">
              <a:buFont typeface="Arial" panose="020B0604020202020204" pitchFamily="34" charset="0"/>
              <a:buChar char="•"/>
            </a:pPr>
            <a:r>
              <a:rPr lang="en-US" dirty="0"/>
              <a:t>Limited Surgical Access</a:t>
            </a:r>
          </a:p>
          <a:p>
            <a:pPr marL="285750" indent="-285750">
              <a:buFont typeface="Arial" panose="020B0604020202020204" pitchFamily="34" charset="0"/>
              <a:buChar char="•"/>
            </a:pPr>
            <a:r>
              <a:rPr lang="en-US" dirty="0"/>
              <a:t>Specialized equipment, instrumentation</a:t>
            </a:r>
          </a:p>
          <a:p>
            <a:pPr marL="285750" indent="-285750">
              <a:buFont typeface="Arial" panose="020B0604020202020204" pitchFamily="34" charset="0"/>
              <a:buChar char="•"/>
            </a:pPr>
            <a:r>
              <a:rPr lang="en-US" dirty="0"/>
              <a:t>Absence of feeling tissues</a:t>
            </a:r>
          </a:p>
          <a:p>
            <a:pPr marL="285750" indent="-285750">
              <a:buFont typeface="Arial" panose="020B0604020202020204" pitchFamily="34" charset="0"/>
              <a:buChar char="•"/>
            </a:pPr>
            <a:r>
              <a:rPr lang="en-US" dirty="0"/>
              <a:t>Trocar injuries</a:t>
            </a:r>
          </a:p>
          <a:p>
            <a:pPr marL="285750" indent="-285750">
              <a:buFont typeface="Arial" panose="020B0604020202020204" pitchFamily="34" charset="0"/>
              <a:buChar char="•"/>
            </a:pPr>
            <a:r>
              <a:rPr lang="en-US" dirty="0"/>
              <a:t>Patients with pulmonary disorders cannot tolerate gas</a:t>
            </a:r>
          </a:p>
        </p:txBody>
      </p:sp>
      <p:sp>
        <p:nvSpPr>
          <p:cNvPr id="13" name="TextBox 12">
            <a:extLst>
              <a:ext uri="{FF2B5EF4-FFF2-40B4-BE49-F238E27FC236}">
                <a16:creationId xmlns:a16="http://schemas.microsoft.com/office/drawing/2014/main" id="{2763A63E-FF79-4926-5594-0D7290CEDE02}"/>
              </a:ext>
            </a:extLst>
          </p:cNvPr>
          <p:cNvSpPr txBox="1"/>
          <p:nvPr/>
        </p:nvSpPr>
        <p:spPr>
          <a:xfrm>
            <a:off x="4593771" y="5640779"/>
            <a:ext cx="3253842" cy="523220"/>
          </a:xfrm>
          <a:prstGeom prst="rect">
            <a:avLst/>
          </a:prstGeom>
          <a:noFill/>
        </p:spPr>
        <p:txBody>
          <a:bodyPr wrap="square" rtlCol="0">
            <a:spAutoFit/>
          </a:bodyPr>
          <a:lstStyle/>
          <a:p>
            <a:r>
              <a:rPr lang="en-US" sz="1400" i="1" dirty="0"/>
              <a:t>Patil M et al, </a:t>
            </a:r>
            <a:r>
              <a:rPr lang="en-US" sz="1400" i="1" dirty="0" err="1"/>
              <a:t>Cureus</a:t>
            </a:r>
            <a:r>
              <a:rPr lang="en-US" sz="1400" i="1" dirty="0"/>
              <a:t> 2024</a:t>
            </a:r>
          </a:p>
          <a:p>
            <a:r>
              <a:rPr lang="en-US" sz="1400" i="1" dirty="0"/>
              <a:t>Antoniou S et al, Surg </a:t>
            </a:r>
            <a:r>
              <a:rPr lang="en-US" sz="1400" i="1" dirty="0" err="1"/>
              <a:t>Endosc</a:t>
            </a:r>
            <a:r>
              <a:rPr lang="en-US" sz="1400" i="1" dirty="0"/>
              <a:t> 2012</a:t>
            </a:r>
            <a:endParaRPr lang="el-GR" sz="1400" i="1" dirty="0"/>
          </a:p>
        </p:txBody>
      </p:sp>
      <p:sp>
        <p:nvSpPr>
          <p:cNvPr id="3" name="Ορθογώνιο 2">
            <a:extLst>
              <a:ext uri="{FF2B5EF4-FFF2-40B4-BE49-F238E27FC236}">
                <a16:creationId xmlns:a16="http://schemas.microsoft.com/office/drawing/2014/main" id="{748C297E-6C6E-662D-0FFC-92CABE9676D8}"/>
              </a:ext>
            </a:extLst>
          </p:cNvPr>
          <p:cNvSpPr/>
          <p:nvPr/>
        </p:nvSpPr>
        <p:spPr>
          <a:xfrm>
            <a:off x="8356269" y="2299514"/>
            <a:ext cx="3253842" cy="3074513"/>
          </a:xfrm>
          <a:prstGeom prst="rect">
            <a:avLst/>
          </a:prstGeom>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Arial" panose="020B0604020202020204" pitchFamily="34" charset="0"/>
              <a:buChar char="•"/>
            </a:pPr>
            <a:r>
              <a:rPr lang="en-US" dirty="0"/>
              <a:t>3 dimensional view</a:t>
            </a:r>
          </a:p>
          <a:p>
            <a:pPr marL="285750" indent="-285750">
              <a:buFont typeface="Arial" panose="020B0604020202020204" pitchFamily="34" charset="0"/>
              <a:buChar char="•"/>
            </a:pPr>
            <a:r>
              <a:rPr lang="en-US" dirty="0"/>
              <a:t>Improved vision</a:t>
            </a:r>
          </a:p>
          <a:p>
            <a:pPr marL="285750" indent="-285750">
              <a:buFont typeface="Arial" panose="020B0604020202020204" pitchFamily="34" charset="0"/>
              <a:buChar char="•"/>
            </a:pPr>
            <a:r>
              <a:rPr lang="en-US" dirty="0"/>
              <a:t>Increased dexterity</a:t>
            </a:r>
          </a:p>
          <a:p>
            <a:pPr marL="285750" indent="-285750">
              <a:buFont typeface="Arial" panose="020B0604020202020204" pitchFamily="34" charset="0"/>
              <a:buChar char="•"/>
            </a:pPr>
            <a:r>
              <a:rPr lang="en-US" dirty="0"/>
              <a:t>Tremor filtration</a:t>
            </a:r>
          </a:p>
          <a:p>
            <a:pPr marL="285750" indent="-285750">
              <a:buFont typeface="Arial" panose="020B0604020202020204" pitchFamily="34" charset="0"/>
              <a:buChar char="•"/>
            </a:pPr>
            <a:r>
              <a:rPr lang="en-US" dirty="0"/>
              <a:t>More favorable learning curve compared with laparoscopy</a:t>
            </a:r>
          </a:p>
        </p:txBody>
      </p:sp>
      <p:sp>
        <p:nvSpPr>
          <p:cNvPr id="5" name="TextBox 4">
            <a:extLst>
              <a:ext uri="{FF2B5EF4-FFF2-40B4-BE49-F238E27FC236}">
                <a16:creationId xmlns:a16="http://schemas.microsoft.com/office/drawing/2014/main" id="{514265F1-E732-0E8F-38E9-5C934E0E54A5}"/>
              </a:ext>
            </a:extLst>
          </p:cNvPr>
          <p:cNvSpPr txBox="1"/>
          <p:nvPr/>
        </p:nvSpPr>
        <p:spPr>
          <a:xfrm>
            <a:off x="8250177" y="1838710"/>
            <a:ext cx="3253842" cy="400110"/>
          </a:xfrm>
          <a:prstGeom prst="rect">
            <a:avLst/>
          </a:prstGeom>
          <a:noFill/>
        </p:spPr>
        <p:txBody>
          <a:bodyPr wrap="square" rtlCol="0">
            <a:spAutoFit/>
          </a:bodyPr>
          <a:lstStyle/>
          <a:p>
            <a:pPr algn="ctr"/>
            <a:r>
              <a:rPr lang="en-US" sz="2000" b="1" dirty="0">
                <a:solidFill>
                  <a:srgbClr val="FF0000"/>
                </a:solidFill>
              </a:rPr>
              <a:t>Advantages of Robotic</a:t>
            </a:r>
            <a:endParaRPr lang="el-GR" sz="2000" b="1" dirty="0">
              <a:solidFill>
                <a:srgbClr val="FF0000"/>
              </a:solidFill>
            </a:endParaRPr>
          </a:p>
        </p:txBody>
      </p:sp>
      <p:sp>
        <p:nvSpPr>
          <p:cNvPr id="6" name="TextBox 5">
            <a:extLst>
              <a:ext uri="{FF2B5EF4-FFF2-40B4-BE49-F238E27FC236}">
                <a16:creationId xmlns:a16="http://schemas.microsoft.com/office/drawing/2014/main" id="{6C0BDEA1-BDB6-45D9-0E70-BBA0109D9AD9}"/>
              </a:ext>
            </a:extLst>
          </p:cNvPr>
          <p:cNvSpPr txBox="1"/>
          <p:nvPr/>
        </p:nvSpPr>
        <p:spPr>
          <a:xfrm>
            <a:off x="8356269" y="5640779"/>
            <a:ext cx="3253842" cy="307777"/>
          </a:xfrm>
          <a:prstGeom prst="rect">
            <a:avLst/>
          </a:prstGeom>
          <a:noFill/>
        </p:spPr>
        <p:txBody>
          <a:bodyPr wrap="square" rtlCol="0">
            <a:spAutoFit/>
          </a:bodyPr>
          <a:lstStyle/>
          <a:p>
            <a:r>
              <a:rPr lang="en-US" sz="1400" i="1" dirty="0"/>
              <a:t> Krill L et al, Cancer Journal 2013</a:t>
            </a:r>
          </a:p>
        </p:txBody>
      </p:sp>
    </p:spTree>
    <p:extLst>
      <p:ext uri="{BB962C8B-B14F-4D97-AF65-F5344CB8AC3E}">
        <p14:creationId xmlns:p14="http://schemas.microsoft.com/office/powerpoint/2010/main" val="1132400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3301E4FF-D8CE-76CF-A8A2-8A7E7DADC78D}"/>
              </a:ext>
            </a:extLst>
          </p:cNvPr>
          <p:cNvPicPr>
            <a:picLocks noChangeAspect="1"/>
          </p:cNvPicPr>
          <p:nvPr/>
        </p:nvPicPr>
        <p:blipFill>
          <a:blip r:embed="rId2"/>
          <a:stretch>
            <a:fillRect/>
          </a:stretch>
        </p:blipFill>
        <p:spPr>
          <a:xfrm>
            <a:off x="4151346" y="634360"/>
            <a:ext cx="3889307" cy="1830537"/>
          </a:xfrm>
          <a:prstGeom prst="rect">
            <a:avLst/>
          </a:prstGeom>
        </p:spPr>
      </p:pic>
      <p:sp>
        <p:nvSpPr>
          <p:cNvPr id="3" name="TextBox 2">
            <a:extLst>
              <a:ext uri="{FF2B5EF4-FFF2-40B4-BE49-F238E27FC236}">
                <a16:creationId xmlns:a16="http://schemas.microsoft.com/office/drawing/2014/main" id="{E4EF13D0-DED0-310D-E631-3F731388B694}"/>
              </a:ext>
            </a:extLst>
          </p:cNvPr>
          <p:cNvSpPr txBox="1"/>
          <p:nvPr/>
        </p:nvSpPr>
        <p:spPr>
          <a:xfrm>
            <a:off x="2690446" y="3112477"/>
            <a:ext cx="6963508" cy="707886"/>
          </a:xfrm>
          <a:prstGeom prst="rect">
            <a:avLst/>
          </a:prstGeom>
          <a:noFill/>
        </p:spPr>
        <p:txBody>
          <a:bodyPr wrap="square" rtlCol="0">
            <a:spAutoFit/>
          </a:bodyPr>
          <a:lstStyle/>
          <a:p>
            <a:pPr algn="ctr"/>
            <a:r>
              <a:rPr lang="en-US" sz="4000" dirty="0"/>
              <a:t>EARLY OVARIAN CANCER</a:t>
            </a:r>
            <a:endParaRPr lang="el-GR" sz="4000" dirty="0"/>
          </a:p>
        </p:txBody>
      </p:sp>
    </p:spTree>
    <p:extLst>
      <p:ext uri="{BB962C8B-B14F-4D97-AF65-F5344CB8AC3E}">
        <p14:creationId xmlns:p14="http://schemas.microsoft.com/office/powerpoint/2010/main" val="125534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8052" y="84370"/>
            <a:ext cx="5548686" cy="1337380"/>
          </a:xfrm>
          <a:prstGeom prst="rect">
            <a:avLst/>
          </a:prstGeom>
        </p:spPr>
      </p:pic>
      <p:pic>
        <p:nvPicPr>
          <p:cNvPr id="5" name="Picture 4"/>
          <p:cNvPicPr>
            <a:picLocks noChangeAspect="1"/>
          </p:cNvPicPr>
          <p:nvPr/>
        </p:nvPicPr>
        <p:blipFill>
          <a:blip r:embed="rId4"/>
          <a:stretch>
            <a:fillRect/>
          </a:stretch>
        </p:blipFill>
        <p:spPr>
          <a:xfrm>
            <a:off x="133845" y="1622976"/>
            <a:ext cx="10333161" cy="3466442"/>
          </a:xfrm>
          <a:prstGeom prst="rect">
            <a:avLst/>
          </a:prstGeom>
        </p:spPr>
      </p:pic>
      <p:sp>
        <p:nvSpPr>
          <p:cNvPr id="6" name="Rectangle 5"/>
          <p:cNvSpPr/>
          <p:nvPr/>
        </p:nvSpPr>
        <p:spPr>
          <a:xfrm flipH="1">
            <a:off x="1152938" y="2226366"/>
            <a:ext cx="572055" cy="27034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18052" y="5361271"/>
            <a:ext cx="10515600" cy="1200329"/>
          </a:xfrm>
          <a:prstGeom prst="rect">
            <a:avLst/>
          </a:prstGeom>
          <a:solidFill>
            <a:srgbClr val="FF0000"/>
          </a:solidFill>
        </p:spPr>
        <p:txBody>
          <a:bodyPr wrap="square" rtlCol="0">
            <a:spAutoFit/>
          </a:bodyPr>
          <a:lstStyle/>
          <a:p>
            <a:pPr algn="just"/>
            <a:r>
              <a:rPr lang="en-US" b="1" dirty="0">
                <a:solidFill>
                  <a:schemeClr val="bg1"/>
                </a:solidFill>
              </a:rPr>
              <a:t>CONCLUSIONS: </a:t>
            </a:r>
            <a:r>
              <a:rPr lang="en-US" b="1" dirty="0">
                <a:solidFill>
                  <a:srgbClr val="FFFF00"/>
                </a:solidFill>
              </a:rPr>
              <a:t>Laparoscopic surgery shows favorable </a:t>
            </a:r>
            <a:r>
              <a:rPr lang="en-US" dirty="0">
                <a:solidFill>
                  <a:schemeClr val="bg1"/>
                </a:solidFill>
              </a:rPr>
              <a:t>prognostic outcomes in terms of postoperative </a:t>
            </a:r>
            <a:r>
              <a:rPr lang="en-US" b="1" dirty="0">
                <a:solidFill>
                  <a:srgbClr val="FFFF00"/>
                </a:solidFill>
              </a:rPr>
              <a:t>complication rates and postoperative hospital stay durations</a:t>
            </a:r>
            <a:r>
              <a:rPr lang="en-US" dirty="0">
                <a:solidFill>
                  <a:schemeClr val="bg1"/>
                </a:solidFill>
              </a:rPr>
              <a:t>. </a:t>
            </a:r>
            <a:r>
              <a:rPr lang="en-US" u="sng" dirty="0">
                <a:solidFill>
                  <a:schemeClr val="bg1"/>
                </a:solidFill>
              </a:rPr>
              <a:t>Further studies with longer follow-up periods are required to confirm recurrence and survival outcomes after laparoscopic surgery in patients with apparent early-stage ovarian tumors.</a:t>
            </a:r>
          </a:p>
        </p:txBody>
      </p:sp>
    </p:spTree>
    <p:extLst>
      <p:ext uri="{BB962C8B-B14F-4D97-AF65-F5344CB8AC3E}">
        <p14:creationId xmlns:p14="http://schemas.microsoft.com/office/powerpoint/2010/main" val="59684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163164"/>
            <a:ext cx="8292662" cy="2497865"/>
          </a:xfrm>
          <a:prstGeom prst="rect">
            <a:avLst/>
          </a:prstGeom>
        </p:spPr>
      </p:pic>
      <p:sp>
        <p:nvSpPr>
          <p:cNvPr id="3" name="Rectangle 2"/>
          <p:cNvSpPr/>
          <p:nvPr/>
        </p:nvSpPr>
        <p:spPr>
          <a:xfrm>
            <a:off x="746234" y="2748105"/>
            <a:ext cx="10552386" cy="3810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dirty="0">
                <a:solidFill>
                  <a:srgbClr val="7030A0"/>
                </a:solidFill>
                <a:latin typeface="Arial" charset="-95"/>
                <a:ea typeface="Arial" charset="-95"/>
                <a:cs typeface="Arial" charset="-95"/>
              </a:rPr>
              <a:t>Meta analysis of </a:t>
            </a:r>
            <a:r>
              <a:rPr lang="el-GR" sz="2000" b="1" dirty="0">
                <a:solidFill>
                  <a:srgbClr val="7030A0"/>
                </a:solidFill>
                <a:latin typeface="Arial" charset="-95"/>
                <a:ea typeface="Arial" charset="-95"/>
                <a:cs typeface="Arial" charset="-95"/>
              </a:rPr>
              <a:t>  2382 </a:t>
            </a:r>
            <a:r>
              <a:rPr lang="en-US" sz="2000" b="1" dirty="0">
                <a:solidFill>
                  <a:srgbClr val="7030A0"/>
                </a:solidFill>
                <a:latin typeface="Arial" charset="-95"/>
                <a:ea typeface="Arial" charset="-95"/>
                <a:cs typeface="Arial" charset="-95"/>
              </a:rPr>
              <a:t> patients with early stage ovarian cancer</a:t>
            </a:r>
            <a:r>
              <a:rPr lang="el-GR" sz="2000" b="1" dirty="0">
                <a:solidFill>
                  <a:srgbClr val="7030A0"/>
                </a:solidFill>
                <a:latin typeface="Arial" charset="-95"/>
                <a:ea typeface="Arial" charset="-95"/>
                <a:cs typeface="Arial" charset="-95"/>
              </a:rPr>
              <a:t> </a:t>
            </a:r>
            <a:r>
              <a:rPr lang="en-US" sz="2000" b="1" dirty="0">
                <a:solidFill>
                  <a:srgbClr val="7030A0"/>
                </a:solidFill>
                <a:latin typeface="Arial" charset="-95"/>
                <a:ea typeface="Arial" charset="-95"/>
                <a:cs typeface="Arial" charset="-95"/>
              </a:rPr>
              <a:t>.</a:t>
            </a:r>
          </a:p>
          <a:p>
            <a:pPr marL="342900" indent="-342900">
              <a:buFont typeface="Arial" panose="020B0604020202020204" pitchFamily="34" charset="0"/>
              <a:buChar char="•"/>
            </a:pPr>
            <a:endParaRPr lang="el-GR" sz="2000" dirty="0"/>
          </a:p>
          <a:p>
            <a:pPr marL="342900" indent="-342900">
              <a:buFont typeface="Arial" panose="020B0604020202020204" pitchFamily="34" charset="0"/>
              <a:buChar char="•"/>
            </a:pPr>
            <a:r>
              <a:rPr lang="en-US" sz="2000" b="1" dirty="0">
                <a:solidFill>
                  <a:srgbClr val="7030A0"/>
                </a:solidFill>
                <a:latin typeface="Arial" charset="-95"/>
                <a:ea typeface="Arial" charset="-95"/>
                <a:cs typeface="Arial" charset="-95"/>
              </a:rPr>
              <a:t>Worse prognosis of patients with preoperative rupture compared to patients with intraoperative or no rupture </a:t>
            </a:r>
            <a:r>
              <a:rPr lang="en-US" sz="2000" b="1" dirty="0">
                <a:solidFill>
                  <a:srgbClr val="FF0000"/>
                </a:solidFill>
                <a:latin typeface="Arial" charset="-95"/>
                <a:ea typeface="Arial" charset="-95"/>
                <a:cs typeface="Arial" charset="-95"/>
              </a:rPr>
              <a:t>[</a:t>
            </a:r>
            <a:r>
              <a:rPr lang="el-GR" sz="2000" b="1" dirty="0">
                <a:solidFill>
                  <a:srgbClr val="FF0000"/>
                </a:solidFill>
                <a:latin typeface="Arial" charset="-95"/>
                <a:ea typeface="Arial" charset="-95"/>
                <a:cs typeface="Arial" charset="-95"/>
              </a:rPr>
              <a:t>Η</a:t>
            </a:r>
            <a:r>
              <a:rPr lang="en-US" sz="2000" b="1" dirty="0">
                <a:solidFill>
                  <a:srgbClr val="FF0000"/>
                </a:solidFill>
                <a:latin typeface="Arial" charset="-95"/>
                <a:ea typeface="Arial" charset="-95"/>
                <a:cs typeface="Arial" charset="-95"/>
              </a:rPr>
              <a:t>R=2.63   (95% CI: 1.11-6.20)]</a:t>
            </a:r>
            <a:endParaRPr lang="en-US" sz="2000" b="1" dirty="0">
              <a:solidFill>
                <a:srgbClr val="7030A0"/>
              </a:solidFill>
              <a:latin typeface="Arial" charset="-95"/>
              <a:ea typeface="Arial" charset="-95"/>
              <a:cs typeface="Arial" charset="-95"/>
            </a:endParaRPr>
          </a:p>
          <a:p>
            <a:pPr marL="342900" indent="-342900">
              <a:buFont typeface="Arial" panose="020B0604020202020204" pitchFamily="34" charset="0"/>
              <a:buChar char="•"/>
            </a:pPr>
            <a:endParaRPr lang="el-GR" sz="2000" dirty="0">
              <a:latin typeface="Arial" charset="-95"/>
              <a:ea typeface="Arial" charset="-95"/>
              <a:cs typeface="Arial" charset="-95"/>
            </a:endParaRPr>
          </a:p>
          <a:p>
            <a:pPr marL="342900" indent="-342900">
              <a:buFont typeface="Arial" panose="020B0604020202020204" pitchFamily="34" charset="0"/>
              <a:buChar char="•"/>
            </a:pPr>
            <a:r>
              <a:rPr lang="en-US" sz="2000" b="1" dirty="0">
                <a:solidFill>
                  <a:srgbClr val="7030A0"/>
                </a:solidFill>
                <a:latin typeface="Arial" charset="-95"/>
                <a:ea typeface="Arial" charset="-95"/>
                <a:cs typeface="Arial" charset="-95"/>
              </a:rPr>
              <a:t>Intra operative cyst rupture may not decrease  PFS when compared  with no rupture  in patients  with early stage ovarian cancer who underwent  complete surgical staging  operation and adjuvant chemotherapy </a:t>
            </a:r>
            <a:r>
              <a:rPr lang="en-US" sz="2000" b="1" dirty="0">
                <a:solidFill>
                  <a:srgbClr val="FF0000"/>
                </a:solidFill>
                <a:latin typeface="Arial" charset="-95"/>
                <a:ea typeface="Arial" charset="-95"/>
                <a:cs typeface="Arial" charset="-95"/>
              </a:rPr>
              <a:t>[HR=1.49 (95%CI: 0.45-4.95)]</a:t>
            </a:r>
          </a:p>
        </p:txBody>
      </p:sp>
    </p:spTree>
    <p:extLst>
      <p:ext uri="{BB962C8B-B14F-4D97-AF65-F5344CB8AC3E}">
        <p14:creationId xmlns:p14="http://schemas.microsoft.com/office/powerpoint/2010/main" val="1427869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690" y="5497901"/>
            <a:ext cx="9495183" cy="923330"/>
          </a:xfrm>
          <a:prstGeom prst="rect">
            <a:avLst/>
          </a:prstGeom>
          <a:solidFill>
            <a:srgbClr val="FF0000"/>
          </a:solidFill>
        </p:spPr>
        <p:txBody>
          <a:bodyPr wrap="square" rtlCol="0">
            <a:spAutoFit/>
          </a:bodyPr>
          <a:lstStyle/>
          <a:p>
            <a:r>
              <a:rPr lang="en-US" b="1" dirty="0">
                <a:solidFill>
                  <a:srgbClr val="FFFF00"/>
                </a:solidFill>
              </a:rPr>
              <a:t>AUTHORS' CONCLUSIONS: </a:t>
            </a:r>
          </a:p>
          <a:p>
            <a:r>
              <a:rPr lang="en-US" dirty="0">
                <a:solidFill>
                  <a:schemeClr val="bg1"/>
                </a:solidFill>
              </a:rPr>
              <a:t>This review has found </a:t>
            </a:r>
            <a:r>
              <a:rPr lang="en-US" dirty="0">
                <a:solidFill>
                  <a:srgbClr val="FFFF00"/>
                </a:solidFill>
              </a:rPr>
              <a:t>no </a:t>
            </a:r>
            <a:r>
              <a:rPr lang="en-US" b="1" dirty="0">
                <a:solidFill>
                  <a:srgbClr val="FFFF00"/>
                </a:solidFill>
              </a:rPr>
              <a:t>good-quality evidence </a:t>
            </a:r>
            <a:r>
              <a:rPr lang="en-US" dirty="0">
                <a:solidFill>
                  <a:schemeClr val="bg1"/>
                </a:solidFill>
              </a:rPr>
              <a:t>to help quantify the risks and benefits of laparoscopy for the management of early-stage ovarian cancer as routine clinical practice.</a:t>
            </a:r>
          </a:p>
        </p:txBody>
      </p:sp>
      <p:pic>
        <p:nvPicPr>
          <p:cNvPr id="5" name="Εικόνα 4">
            <a:extLst>
              <a:ext uri="{FF2B5EF4-FFF2-40B4-BE49-F238E27FC236}">
                <a16:creationId xmlns:a16="http://schemas.microsoft.com/office/drawing/2014/main" id="{D3DB0134-1D43-5CC3-63EF-7E3B8BA5EA63}"/>
              </a:ext>
            </a:extLst>
          </p:cNvPr>
          <p:cNvPicPr>
            <a:picLocks noChangeAspect="1"/>
          </p:cNvPicPr>
          <p:nvPr/>
        </p:nvPicPr>
        <p:blipFill>
          <a:blip r:embed="rId3"/>
          <a:stretch>
            <a:fillRect/>
          </a:stretch>
        </p:blipFill>
        <p:spPr>
          <a:xfrm>
            <a:off x="968690" y="0"/>
            <a:ext cx="5788263" cy="2764135"/>
          </a:xfrm>
          <a:prstGeom prst="rect">
            <a:avLst/>
          </a:prstGeom>
        </p:spPr>
      </p:pic>
      <p:pic>
        <p:nvPicPr>
          <p:cNvPr id="6" name="Εικόνα 5">
            <a:extLst>
              <a:ext uri="{FF2B5EF4-FFF2-40B4-BE49-F238E27FC236}">
                <a16:creationId xmlns:a16="http://schemas.microsoft.com/office/drawing/2014/main" id="{8E1F38D2-BCC6-C1D5-525D-37D1C5E8DD4E}"/>
              </a:ext>
            </a:extLst>
          </p:cNvPr>
          <p:cNvPicPr>
            <a:picLocks noChangeAspect="1"/>
          </p:cNvPicPr>
          <p:nvPr/>
        </p:nvPicPr>
        <p:blipFill>
          <a:blip r:embed="rId4"/>
          <a:stretch>
            <a:fillRect/>
          </a:stretch>
        </p:blipFill>
        <p:spPr>
          <a:xfrm>
            <a:off x="968690" y="2897598"/>
            <a:ext cx="10456476" cy="378515"/>
          </a:xfrm>
          <a:prstGeom prst="rect">
            <a:avLst/>
          </a:prstGeom>
        </p:spPr>
      </p:pic>
      <p:sp>
        <p:nvSpPr>
          <p:cNvPr id="8" name="TextBox 7">
            <a:extLst>
              <a:ext uri="{FF2B5EF4-FFF2-40B4-BE49-F238E27FC236}">
                <a16:creationId xmlns:a16="http://schemas.microsoft.com/office/drawing/2014/main" id="{46FD4764-9B6F-1915-2528-B025796C77A9}"/>
              </a:ext>
            </a:extLst>
          </p:cNvPr>
          <p:cNvSpPr txBox="1"/>
          <p:nvPr/>
        </p:nvSpPr>
        <p:spPr>
          <a:xfrm>
            <a:off x="1524000" y="3231597"/>
            <a:ext cx="9144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No randomized trials</a:t>
            </a:r>
          </a:p>
          <a:p>
            <a:pPr marL="285750" indent="-285750">
              <a:buFont typeface="Arial" panose="020B0604020202020204" pitchFamily="34" charset="0"/>
              <a:buChar char="•"/>
            </a:pPr>
            <a:r>
              <a:rPr lang="en-US" dirty="0"/>
              <a:t>3 case control studies  + 5 retrospective cohort studies</a:t>
            </a:r>
          </a:p>
          <a:p>
            <a:pPr marL="285750" indent="-285750">
              <a:buFont typeface="Arial" panose="020B0604020202020204" pitchFamily="34" charset="0"/>
              <a:buChar char="•"/>
            </a:pPr>
            <a:r>
              <a:rPr lang="en-US" dirty="0"/>
              <a:t>6 report survival data</a:t>
            </a:r>
          </a:p>
          <a:p>
            <a:pPr marL="285750" indent="-285750">
              <a:buFont typeface="Arial" panose="020B0604020202020204" pitchFamily="34" charset="0"/>
              <a:buChar char="•"/>
            </a:pPr>
            <a:r>
              <a:rPr lang="en-US" dirty="0"/>
              <a:t>Follow up varied widely</a:t>
            </a:r>
          </a:p>
          <a:p>
            <a:pPr marL="285750" indent="-285750">
              <a:buFont typeface="Arial" panose="020B0604020202020204" pitchFamily="34" charset="0"/>
              <a:buChar char="•"/>
            </a:pPr>
            <a:r>
              <a:rPr lang="en-US" dirty="0"/>
              <a:t>Small sample size</a:t>
            </a:r>
          </a:p>
          <a:p>
            <a:pPr marL="285750" indent="-285750">
              <a:buFont typeface="Arial" panose="020B0604020202020204" pitchFamily="34" charset="0"/>
              <a:buChar char="•"/>
            </a:pPr>
            <a:r>
              <a:rPr lang="en-US" dirty="0"/>
              <a:t>Absence of statistical adjustments  for baseline case </a:t>
            </a:r>
            <a:endParaRPr lang="el-GR" dirty="0"/>
          </a:p>
        </p:txBody>
      </p:sp>
    </p:spTree>
    <p:extLst>
      <p:ext uri="{BB962C8B-B14F-4D97-AF65-F5344CB8AC3E}">
        <p14:creationId xmlns:p14="http://schemas.microsoft.com/office/powerpoint/2010/main" val="370308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8192FF0-791A-333E-5CDB-0AE5878AC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23" y="1623872"/>
            <a:ext cx="5310608" cy="4856441"/>
          </a:xfrm>
          <a:prstGeom prst="rect">
            <a:avLst/>
          </a:prstGeom>
          <a:noFill/>
          <a:extLst>
            <a:ext uri="{909E8E84-426E-40DD-AFC4-6F175D3DCCD1}">
              <a14:hiddenFill xmlns:a14="http://schemas.microsoft.com/office/drawing/2010/main">
                <a:solidFill>
                  <a:srgbClr val="FFFFFF"/>
                </a:solidFill>
              </a14:hiddenFill>
            </a:ext>
          </a:extLst>
        </p:spPr>
      </p:pic>
      <p:pic>
        <p:nvPicPr>
          <p:cNvPr id="5" name="Εικόνα 4">
            <a:extLst>
              <a:ext uri="{FF2B5EF4-FFF2-40B4-BE49-F238E27FC236}">
                <a16:creationId xmlns:a16="http://schemas.microsoft.com/office/drawing/2014/main" id="{C0F04EF1-D202-B6D9-C4EE-3F20CDF34950}"/>
              </a:ext>
            </a:extLst>
          </p:cNvPr>
          <p:cNvPicPr>
            <a:picLocks noChangeAspect="1"/>
          </p:cNvPicPr>
          <p:nvPr/>
        </p:nvPicPr>
        <p:blipFill>
          <a:blip r:embed="rId4"/>
          <a:stretch>
            <a:fillRect/>
          </a:stretch>
        </p:blipFill>
        <p:spPr>
          <a:xfrm>
            <a:off x="124923" y="198783"/>
            <a:ext cx="4135780" cy="773043"/>
          </a:xfrm>
          <a:prstGeom prst="rect">
            <a:avLst/>
          </a:prstGeom>
        </p:spPr>
      </p:pic>
      <p:sp>
        <p:nvSpPr>
          <p:cNvPr id="6" name="TextBox 5">
            <a:extLst>
              <a:ext uri="{FF2B5EF4-FFF2-40B4-BE49-F238E27FC236}">
                <a16:creationId xmlns:a16="http://schemas.microsoft.com/office/drawing/2014/main" id="{8835C22E-3902-9055-9B76-C82B2DE1494A}"/>
              </a:ext>
            </a:extLst>
          </p:cNvPr>
          <p:cNvSpPr txBox="1"/>
          <p:nvPr/>
        </p:nvSpPr>
        <p:spPr>
          <a:xfrm>
            <a:off x="124923" y="1113183"/>
            <a:ext cx="4135780" cy="369332"/>
          </a:xfrm>
          <a:prstGeom prst="rect">
            <a:avLst/>
          </a:prstGeom>
          <a:noFill/>
        </p:spPr>
        <p:txBody>
          <a:bodyPr wrap="square" rtlCol="0">
            <a:spAutoFit/>
          </a:bodyPr>
          <a:lstStyle/>
          <a:p>
            <a:r>
              <a:rPr lang="en-US" i="1" dirty="0"/>
              <a:t>Matsuo K et ai, JAMA Oncol, 2020</a:t>
            </a:r>
            <a:endParaRPr lang="el-GR" i="1" dirty="0"/>
          </a:p>
        </p:txBody>
      </p:sp>
      <p:sp>
        <p:nvSpPr>
          <p:cNvPr id="7" name="TextBox 6">
            <a:extLst>
              <a:ext uri="{FF2B5EF4-FFF2-40B4-BE49-F238E27FC236}">
                <a16:creationId xmlns:a16="http://schemas.microsoft.com/office/drawing/2014/main" id="{7AB02025-C2F0-5D4F-5F37-9C018155C9DB}"/>
              </a:ext>
            </a:extLst>
          </p:cNvPr>
          <p:cNvSpPr txBox="1"/>
          <p:nvPr/>
        </p:nvSpPr>
        <p:spPr>
          <a:xfrm>
            <a:off x="5115465" y="234865"/>
            <a:ext cx="6123406" cy="830997"/>
          </a:xfrm>
          <a:prstGeom prst="rect">
            <a:avLst/>
          </a:prstGeom>
          <a:solidFill>
            <a:srgbClr val="FFC000"/>
          </a:solidFill>
        </p:spPr>
        <p:txBody>
          <a:bodyPr wrap="square" rtlCol="0">
            <a:spAutoFit/>
          </a:bodyPr>
          <a:lstStyle/>
          <a:p>
            <a:r>
              <a:rPr lang="en-US" sz="2400" dirty="0"/>
              <a:t>MIS and cyst diameter is associated with increased  risk of tumor capsule rupture </a:t>
            </a:r>
            <a:endParaRPr lang="el-GR" sz="2400" dirty="0"/>
          </a:p>
        </p:txBody>
      </p:sp>
      <p:graphicFrame>
        <p:nvGraphicFramePr>
          <p:cNvPr id="9" name="Πίνακας 8">
            <a:extLst>
              <a:ext uri="{FF2B5EF4-FFF2-40B4-BE49-F238E27FC236}">
                <a16:creationId xmlns:a16="http://schemas.microsoft.com/office/drawing/2014/main" id="{DD72C07A-0D3A-4766-766F-3E1C9C7593D2}"/>
              </a:ext>
            </a:extLst>
          </p:cNvPr>
          <p:cNvGraphicFramePr>
            <a:graphicFrameLocks noGrp="1"/>
          </p:cNvGraphicFramePr>
          <p:nvPr>
            <p:extLst>
              <p:ext uri="{D42A27DB-BD31-4B8C-83A1-F6EECF244321}">
                <p14:modId xmlns:p14="http://schemas.microsoft.com/office/powerpoint/2010/main" val="620771824"/>
              </p:ext>
            </p:extLst>
          </p:nvPr>
        </p:nvGraphicFramePr>
        <p:xfrm>
          <a:off x="5606641" y="2248820"/>
          <a:ext cx="6460436" cy="1278308"/>
        </p:xfrm>
        <a:graphic>
          <a:graphicData uri="http://schemas.openxmlformats.org/drawingml/2006/table">
            <a:tbl>
              <a:tblPr/>
              <a:tblGrid>
                <a:gridCol w="825771">
                  <a:extLst>
                    <a:ext uri="{9D8B030D-6E8A-4147-A177-3AD203B41FA5}">
                      <a16:colId xmlns:a16="http://schemas.microsoft.com/office/drawing/2014/main" val="1566030824"/>
                    </a:ext>
                  </a:extLst>
                </a:gridCol>
                <a:gridCol w="724733">
                  <a:extLst>
                    <a:ext uri="{9D8B030D-6E8A-4147-A177-3AD203B41FA5}">
                      <a16:colId xmlns:a16="http://schemas.microsoft.com/office/drawing/2014/main" val="1574783115"/>
                    </a:ext>
                  </a:extLst>
                </a:gridCol>
                <a:gridCol w="775252">
                  <a:extLst>
                    <a:ext uri="{9D8B030D-6E8A-4147-A177-3AD203B41FA5}">
                      <a16:colId xmlns:a16="http://schemas.microsoft.com/office/drawing/2014/main" val="1489557894"/>
                    </a:ext>
                  </a:extLst>
                </a:gridCol>
                <a:gridCol w="795131">
                  <a:extLst>
                    <a:ext uri="{9D8B030D-6E8A-4147-A177-3AD203B41FA5}">
                      <a16:colId xmlns:a16="http://schemas.microsoft.com/office/drawing/2014/main" val="307380945"/>
                    </a:ext>
                  </a:extLst>
                </a:gridCol>
                <a:gridCol w="1093304">
                  <a:extLst>
                    <a:ext uri="{9D8B030D-6E8A-4147-A177-3AD203B41FA5}">
                      <a16:colId xmlns:a16="http://schemas.microsoft.com/office/drawing/2014/main" val="4067164418"/>
                    </a:ext>
                  </a:extLst>
                </a:gridCol>
                <a:gridCol w="2246245">
                  <a:extLst>
                    <a:ext uri="{9D8B030D-6E8A-4147-A177-3AD203B41FA5}">
                      <a16:colId xmlns:a16="http://schemas.microsoft.com/office/drawing/2014/main" val="871307616"/>
                    </a:ext>
                  </a:extLst>
                </a:gridCol>
              </a:tblGrid>
              <a:tr h="246752">
                <a:tc>
                  <a:txBody>
                    <a:bodyPr/>
                    <a:lstStyle/>
                    <a:p>
                      <a:pPr algn="l" fontAlgn="t"/>
                      <a:r>
                        <a:rPr lang="en" sz="1000" b="1" dirty="0">
                          <a:effectLst/>
                        </a:rPr>
                        <a:t>Characteristic</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1" dirty="0">
                          <a:effectLst/>
                        </a:rPr>
                        <a:t>No.</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1" dirty="0">
                          <a:effectLst/>
                        </a:rPr>
                        <a:t>MIS (%/row)</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1" dirty="0" err="1">
                          <a:effectLst/>
                        </a:rPr>
                        <a:t>aRR</a:t>
                      </a:r>
                      <a:r>
                        <a:rPr lang="en" sz="1000" b="1" dirty="0">
                          <a:effectLst/>
                        </a:rPr>
                        <a:t> (95% CI)</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1">
                          <a:effectLst/>
                        </a:rPr>
                        <a:t>Rupture (%/row)</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1">
                          <a:effectLst/>
                        </a:rPr>
                        <a:t>aRR (95% CI)</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1689474"/>
                  </a:ext>
                </a:extLst>
              </a:tr>
              <a:tr h="145148">
                <a:tc>
                  <a:txBody>
                    <a:bodyPr/>
                    <a:lstStyle/>
                    <a:p>
                      <a:pPr algn="l" fontAlgn="t"/>
                      <a:r>
                        <a:rPr lang="en" sz="1000" b="0" dirty="0" err="1">
                          <a:effectLst/>
                        </a:rPr>
                        <a:t>MIS</a:t>
                      </a:r>
                      <a:r>
                        <a:rPr lang="en" sz="1000" b="0" u="sng" baseline="30000" dirty="0" err="1">
                          <a:solidFill>
                            <a:srgbClr val="4C2C92"/>
                          </a:solidFill>
                          <a:effectLst/>
                          <a:hlinkClick r:id="rId5"/>
                        </a:rPr>
                        <a:t>a</a:t>
                      </a:r>
                      <a:endParaRPr lang="en" sz="1000" b="0" dirty="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7586685"/>
                  </a:ext>
                </a:extLst>
              </a:tr>
              <a:tr h="319114">
                <a:tc>
                  <a:txBody>
                    <a:bodyPr/>
                    <a:lstStyle/>
                    <a:p>
                      <a:pPr algn="l" fontAlgn="t"/>
                      <a:r>
                        <a:rPr lang="en" sz="1000" b="0">
                          <a:effectLst/>
                        </a:rPr>
                        <a:t>No</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6250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NA</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NA</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1330 (21.3)</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 [Reference]</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554116"/>
                  </a:ext>
                </a:extLst>
              </a:tr>
              <a:tr h="319114">
                <a:tc>
                  <a:txBody>
                    <a:bodyPr/>
                    <a:lstStyle/>
                    <a:p>
                      <a:pPr algn="l" fontAlgn="t"/>
                      <a:r>
                        <a:rPr lang="en" sz="1000" b="0">
                          <a:effectLst/>
                        </a:rPr>
                        <a:t>Yes</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2600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NA</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NA</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664 (25.5)</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dirty="0">
                          <a:effectLst/>
                        </a:rPr>
                        <a:t>1.17 (1.06-1.29)</a:t>
                      </a:r>
                      <a:r>
                        <a:rPr lang="en" sz="1000" b="0" u="sng" baseline="30000" dirty="0">
                          <a:solidFill>
                            <a:srgbClr val="4C2C92"/>
                          </a:solidFill>
                          <a:effectLst/>
                          <a:hlinkClick r:id="rId6"/>
                        </a:rPr>
                        <a:t>b</a:t>
                      </a:r>
                      <a:endParaRPr lang="en" sz="1000" b="0" dirty="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7762954"/>
                  </a:ext>
                </a:extLst>
              </a:tr>
            </a:tbl>
          </a:graphicData>
        </a:graphic>
      </p:graphicFrame>
      <p:sp>
        <p:nvSpPr>
          <p:cNvPr id="10" name="Rectangle 3">
            <a:extLst>
              <a:ext uri="{FF2B5EF4-FFF2-40B4-BE49-F238E27FC236}">
                <a16:creationId xmlns:a16="http://schemas.microsoft.com/office/drawing/2014/main" id="{7A0E807F-F364-8333-025B-F8F093FD17C8}"/>
              </a:ext>
            </a:extLst>
          </p:cNvPr>
          <p:cNvSpPr>
            <a:spLocks noChangeArrowheads="1"/>
          </p:cNvSpPr>
          <p:nvPr/>
        </p:nvSpPr>
        <p:spPr bwMode="auto">
          <a:xfrm>
            <a:off x="5435531" y="1539582"/>
            <a:ext cx="5932995" cy="718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1" i="0" u="none" strike="noStrike" cap="none" normalizeH="0" baseline="0" dirty="0" err="1">
                <a:ln>
                  <a:noFill/>
                </a:ln>
                <a:solidFill>
                  <a:srgbClr val="333333"/>
                </a:solidFill>
                <a:effectLst/>
                <a:latin typeface="Cambria" panose="02040503050406030204" pitchFamily="18" charset="0"/>
              </a:rPr>
              <a:t>Multivariable</a:t>
            </a:r>
            <a:r>
              <a:rPr kumimoji="0" lang="el-GR" altLang="el-GR" sz="1200" b="1" i="0" u="none" strike="noStrike" cap="none" normalizeH="0" baseline="0" dirty="0">
                <a:ln>
                  <a:noFill/>
                </a:ln>
                <a:solidFill>
                  <a:srgbClr val="333333"/>
                </a:solidFill>
                <a:effectLst/>
                <a:latin typeface="Cambria" panose="02040503050406030204" pitchFamily="18" charset="0"/>
              </a:rPr>
              <a:t> </a:t>
            </a:r>
            <a:r>
              <a:rPr kumimoji="0" lang="el-GR" altLang="el-GR" sz="1200" b="1" i="0" u="none" strike="noStrike" cap="none" normalizeH="0" baseline="0" dirty="0" err="1">
                <a:ln>
                  <a:noFill/>
                </a:ln>
                <a:solidFill>
                  <a:srgbClr val="333333"/>
                </a:solidFill>
                <a:effectLst/>
                <a:latin typeface="Cambria" panose="02040503050406030204" pitchFamily="18" charset="0"/>
              </a:rPr>
              <a:t>Analysis</a:t>
            </a:r>
            <a:r>
              <a:rPr kumimoji="0" lang="el-GR" altLang="el-GR" sz="1200" b="1" i="0" u="none" strike="noStrike" cap="none" normalizeH="0" baseline="0" dirty="0">
                <a:ln>
                  <a:noFill/>
                </a:ln>
                <a:solidFill>
                  <a:srgbClr val="333333"/>
                </a:solidFill>
                <a:effectLst/>
                <a:latin typeface="Cambria" panose="02040503050406030204" pitchFamily="18" charset="0"/>
              </a:rPr>
              <a:t> for MIS </a:t>
            </a:r>
            <a:r>
              <a:rPr kumimoji="0" lang="el-GR" altLang="el-GR" sz="1200" b="1" i="0" u="none" strike="noStrike" cap="none" normalizeH="0" baseline="0" dirty="0" err="1">
                <a:ln>
                  <a:noFill/>
                </a:ln>
                <a:solidFill>
                  <a:srgbClr val="333333"/>
                </a:solidFill>
                <a:effectLst/>
                <a:latin typeface="Cambria" panose="02040503050406030204" pitchFamily="18" charset="0"/>
              </a:rPr>
              <a:t>Use</a:t>
            </a:r>
            <a:r>
              <a:rPr kumimoji="0" lang="el-GR" altLang="el-GR" sz="1200" b="1" i="0" u="none" strike="noStrike" cap="none" normalizeH="0" baseline="0" dirty="0">
                <a:ln>
                  <a:noFill/>
                </a:ln>
                <a:solidFill>
                  <a:srgbClr val="333333"/>
                </a:solidFill>
                <a:effectLst/>
                <a:latin typeface="Cambria" panose="02040503050406030204" pitchFamily="18" charset="0"/>
              </a:rPr>
              <a:t> and </a:t>
            </a:r>
            <a:r>
              <a:rPr kumimoji="0" lang="el-GR" altLang="el-GR" sz="1200" b="1" i="0" u="none" strike="noStrike" cap="none" normalizeH="0" baseline="0" dirty="0" err="1">
                <a:ln>
                  <a:noFill/>
                </a:ln>
                <a:solidFill>
                  <a:srgbClr val="333333"/>
                </a:solidFill>
                <a:effectLst/>
                <a:latin typeface="Cambria" panose="02040503050406030204" pitchFamily="18" charset="0"/>
              </a:rPr>
              <a:t>Capsule</a:t>
            </a:r>
            <a:r>
              <a:rPr kumimoji="0" lang="el-GR" altLang="el-GR" sz="1200" b="1" i="0" u="none" strike="noStrike" cap="none" normalizeH="0" baseline="0" dirty="0">
                <a:ln>
                  <a:noFill/>
                </a:ln>
                <a:solidFill>
                  <a:srgbClr val="333333"/>
                </a:solidFill>
                <a:effectLst/>
                <a:latin typeface="Cambria" panose="02040503050406030204" pitchFamily="18" charset="0"/>
              </a:rPr>
              <a:t> </a:t>
            </a:r>
            <a:r>
              <a:rPr kumimoji="0" lang="el-GR" altLang="el-GR" sz="1200" b="1" i="0" u="none" strike="noStrike" cap="none" normalizeH="0" baseline="0" dirty="0" err="1">
                <a:ln>
                  <a:noFill/>
                </a:ln>
                <a:solidFill>
                  <a:srgbClr val="333333"/>
                </a:solidFill>
                <a:effectLst/>
                <a:latin typeface="Cambria" panose="02040503050406030204" pitchFamily="18" charset="0"/>
              </a:rPr>
              <a:t>Rupture</a:t>
            </a:r>
            <a:endParaRPr kumimoji="0" lang="el-GR" altLang="el-GR"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graphicFrame>
        <p:nvGraphicFramePr>
          <p:cNvPr id="12" name="Πίνακας 11">
            <a:extLst>
              <a:ext uri="{FF2B5EF4-FFF2-40B4-BE49-F238E27FC236}">
                <a16:creationId xmlns:a16="http://schemas.microsoft.com/office/drawing/2014/main" id="{CB989A94-05DC-A7EA-0A1F-553D5580B7E9}"/>
              </a:ext>
            </a:extLst>
          </p:cNvPr>
          <p:cNvGraphicFramePr>
            <a:graphicFrameLocks noGrp="1"/>
          </p:cNvGraphicFramePr>
          <p:nvPr>
            <p:extLst>
              <p:ext uri="{D42A27DB-BD31-4B8C-83A1-F6EECF244321}">
                <p14:modId xmlns:p14="http://schemas.microsoft.com/office/powerpoint/2010/main" val="1083304172"/>
              </p:ext>
            </p:extLst>
          </p:nvPr>
        </p:nvGraphicFramePr>
        <p:xfrm>
          <a:off x="5492933" y="3782819"/>
          <a:ext cx="6460436" cy="2061392"/>
        </p:xfrm>
        <a:graphic>
          <a:graphicData uri="http://schemas.openxmlformats.org/drawingml/2006/table">
            <a:tbl>
              <a:tblPr/>
              <a:tblGrid>
                <a:gridCol w="1151420">
                  <a:extLst>
                    <a:ext uri="{9D8B030D-6E8A-4147-A177-3AD203B41FA5}">
                      <a16:colId xmlns:a16="http://schemas.microsoft.com/office/drawing/2014/main" val="2845658871"/>
                    </a:ext>
                  </a:extLst>
                </a:gridCol>
                <a:gridCol w="523886">
                  <a:extLst>
                    <a:ext uri="{9D8B030D-6E8A-4147-A177-3AD203B41FA5}">
                      <a16:colId xmlns:a16="http://schemas.microsoft.com/office/drawing/2014/main" val="1935265661"/>
                    </a:ext>
                  </a:extLst>
                </a:gridCol>
                <a:gridCol w="820026">
                  <a:extLst>
                    <a:ext uri="{9D8B030D-6E8A-4147-A177-3AD203B41FA5}">
                      <a16:colId xmlns:a16="http://schemas.microsoft.com/office/drawing/2014/main" val="3748895105"/>
                    </a:ext>
                  </a:extLst>
                </a:gridCol>
                <a:gridCol w="1199015">
                  <a:extLst>
                    <a:ext uri="{9D8B030D-6E8A-4147-A177-3AD203B41FA5}">
                      <a16:colId xmlns:a16="http://schemas.microsoft.com/office/drawing/2014/main" val="3081658152"/>
                    </a:ext>
                  </a:extLst>
                </a:gridCol>
                <a:gridCol w="820026">
                  <a:extLst>
                    <a:ext uri="{9D8B030D-6E8A-4147-A177-3AD203B41FA5}">
                      <a16:colId xmlns:a16="http://schemas.microsoft.com/office/drawing/2014/main" val="705888565"/>
                    </a:ext>
                  </a:extLst>
                </a:gridCol>
                <a:gridCol w="1946063">
                  <a:extLst>
                    <a:ext uri="{9D8B030D-6E8A-4147-A177-3AD203B41FA5}">
                      <a16:colId xmlns:a16="http://schemas.microsoft.com/office/drawing/2014/main" val="398195441"/>
                    </a:ext>
                  </a:extLst>
                </a:gridCol>
              </a:tblGrid>
              <a:tr h="257674">
                <a:tc>
                  <a:txBody>
                    <a:bodyPr/>
                    <a:lstStyle/>
                    <a:p>
                      <a:pPr algn="l" fontAlgn="t"/>
                      <a:r>
                        <a:rPr lang="en" sz="1000" b="0">
                          <a:effectLst/>
                        </a:rPr>
                        <a:t>Tumor size, mm</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dirty="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endParaRPr lang="el-GR"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7160023"/>
                  </a:ext>
                </a:extLst>
              </a:tr>
              <a:tr h="257674">
                <a:tc>
                  <a:txBody>
                    <a:bodyPr/>
                    <a:lstStyle/>
                    <a:p>
                      <a:pPr algn="l" fontAlgn="t"/>
                      <a:r>
                        <a:rPr lang="el-GR" sz="1000" b="0">
                          <a:effectLst/>
                        </a:rPr>
                        <a:t>0-20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dirty="0">
                          <a:effectLst/>
                        </a:rPr>
                        <a:t>1053</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420 (39.9)</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dirty="0">
                          <a:effectLst/>
                        </a:rPr>
                        <a:t>1 [Reference]</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dirty="0">
                          <a:effectLst/>
                        </a:rPr>
                        <a:t>187 (17.8)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 [Reference]</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7555144"/>
                  </a:ext>
                </a:extLst>
              </a:tr>
              <a:tr h="257674">
                <a:tc>
                  <a:txBody>
                    <a:bodyPr/>
                    <a:lstStyle/>
                    <a:p>
                      <a:pPr algn="l" fontAlgn="t"/>
                      <a:r>
                        <a:rPr lang="el-GR" sz="1000" b="0">
                          <a:effectLst/>
                        </a:rPr>
                        <a:t>21-40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dirty="0">
                          <a:effectLst/>
                        </a:rPr>
                        <a:t>628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250 (39.8)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1.05 (0.93-1.18)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135 (21.5)</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1.17 (0.94-1.44)</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359362"/>
                  </a:ext>
                </a:extLst>
              </a:tr>
              <a:tr h="257674">
                <a:tc>
                  <a:txBody>
                    <a:bodyPr/>
                    <a:lstStyle/>
                    <a:p>
                      <a:pPr algn="l" fontAlgn="t"/>
                      <a:r>
                        <a:rPr lang="el-GR" sz="1000" b="0">
                          <a:effectLst/>
                        </a:rPr>
                        <a:t>41-60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522</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230 (44.1)</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1.15 (1.02-1.29)</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128 (24.5)</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1.27 (1.03-1.56)</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82935462"/>
                  </a:ext>
                </a:extLst>
              </a:tr>
              <a:tr h="257674">
                <a:tc>
                  <a:txBody>
                    <a:bodyPr/>
                    <a:lstStyle/>
                    <a:p>
                      <a:pPr algn="l" fontAlgn="t"/>
                      <a:r>
                        <a:rPr lang="el-GR" sz="1000" b="0">
                          <a:effectLst/>
                        </a:rPr>
                        <a:t>61-80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607</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262 (43.2)</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1.13 (1.00-1.27)</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176 (29.0)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1.46 (1.21-1.75)</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0790230"/>
                  </a:ext>
                </a:extLst>
              </a:tr>
              <a:tr h="257674">
                <a:tc>
                  <a:txBody>
                    <a:bodyPr/>
                    <a:lstStyle/>
                    <a:p>
                      <a:pPr algn="l" fontAlgn="t"/>
                      <a:r>
                        <a:rPr lang="el-GR" sz="1000" b="0">
                          <a:effectLst/>
                        </a:rPr>
                        <a:t>81-100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722</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277 (38.4)</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1.01 (0.90-1.13)</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244 (33.8)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1.74 (1.46-2.08)</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9053951"/>
                  </a:ext>
                </a:extLst>
              </a:tr>
              <a:tr h="257674">
                <a:tc>
                  <a:txBody>
                    <a:bodyPr/>
                    <a:lstStyle/>
                    <a:p>
                      <a:pPr algn="l" fontAlgn="t"/>
                      <a:r>
                        <a:rPr lang="el-GR" sz="1000" b="0">
                          <a:effectLst/>
                        </a:rPr>
                        <a:t>&gt;100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4452</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851 (19.1)</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0.53 (0.48-0.59)</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946 (21.2)</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n" sz="1000" b="0">
                          <a:effectLst/>
                        </a:rPr>
                        <a:t>1.19 (1.02-1.38)</a:t>
                      </a:r>
                      <a:r>
                        <a:rPr lang="en" sz="1000" b="0" u="sng" baseline="30000">
                          <a:solidFill>
                            <a:srgbClr val="4C2C92"/>
                          </a:solidFill>
                          <a:effectLst/>
                          <a:hlinkClick r:id="rId7"/>
                        </a:rPr>
                        <a:t>b</a:t>
                      </a:r>
                      <a:endParaRPr lang="en" sz="1000" b="0">
                        <a:effectLst/>
                      </a:endParaRP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6667922"/>
                  </a:ext>
                </a:extLst>
              </a:tr>
              <a:tr h="257674">
                <a:tc>
                  <a:txBody>
                    <a:bodyPr/>
                    <a:lstStyle/>
                    <a:p>
                      <a:pPr algn="l" fontAlgn="t"/>
                      <a:r>
                        <a:rPr lang="en" sz="1000" b="0">
                          <a:effectLst/>
                        </a:rPr>
                        <a:t>Unknown</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866</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310 (35.8)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0.97 (0.85-1.10)</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a:effectLst/>
                        </a:rPr>
                        <a:t>178 (20.6)</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l" fontAlgn="t"/>
                      <a:r>
                        <a:rPr lang="el-GR" sz="1000" b="0" dirty="0">
                          <a:effectLst/>
                        </a:rPr>
                        <a:t>1.13 (0.93-1.38)</a:t>
                      </a:r>
                    </a:p>
                  </a:txBody>
                  <a:tcPr>
                    <a:lnL>
                      <a:noFill/>
                    </a:lnL>
                    <a:lnR>
                      <a:no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1249297"/>
                  </a:ext>
                </a:extLst>
              </a:tr>
            </a:tbl>
          </a:graphicData>
        </a:graphic>
      </p:graphicFrame>
    </p:spTree>
    <p:extLst>
      <p:ext uri="{BB962C8B-B14F-4D97-AF65-F5344CB8AC3E}">
        <p14:creationId xmlns:p14="http://schemas.microsoft.com/office/powerpoint/2010/main" val="385951731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17545</TotalTime>
  <Words>4431</Words>
  <Application>Microsoft Macintosh PowerPoint</Application>
  <PresentationFormat>Ευρεία οθόνη</PresentationFormat>
  <Paragraphs>593</Paragraphs>
  <Slides>31</Slides>
  <Notes>25</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31</vt:i4>
      </vt:variant>
    </vt:vector>
  </HeadingPairs>
  <TitlesOfParts>
    <vt:vector size="44" baseType="lpstr">
      <vt:lpstr>AdvTT5235d5a9</vt:lpstr>
      <vt:lpstr>Arial</vt:lpstr>
      <vt:lpstr>Calibri</vt:lpstr>
      <vt:lpstr>Calibri Light</vt:lpstr>
      <vt:lpstr>Cambria</vt:lpstr>
      <vt:lpstr>Courier</vt:lpstr>
      <vt:lpstr>Elsevier Sans</vt:lpstr>
      <vt:lpstr>Google Sans</vt:lpstr>
      <vt:lpstr>Helvetica</vt:lpstr>
      <vt:lpstr>Roboto</vt:lpstr>
      <vt:lpstr>Times</vt:lpstr>
      <vt:lpstr>Univers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Ovarian Cancer: Disease of the whole peritoneal cavity</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dc:creator>
  <cp:lastModifiedBy>user</cp:lastModifiedBy>
  <cp:revision>38</cp:revision>
  <dcterms:created xsi:type="dcterms:W3CDTF">2024-09-20T08:06:18Z</dcterms:created>
  <dcterms:modified xsi:type="dcterms:W3CDTF">2024-11-29T06:43:25Z</dcterms:modified>
</cp:coreProperties>
</file>