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477" r:id="rId2"/>
    <p:sldMasterId id="2147486569" r:id="rId3"/>
    <p:sldMasterId id="2147486581" r:id="rId4"/>
    <p:sldMasterId id="2147486599" r:id="rId5"/>
  </p:sldMasterIdLst>
  <p:notesMasterIdLst>
    <p:notesMasterId r:id="rId39"/>
  </p:notesMasterIdLst>
  <p:sldIdLst>
    <p:sldId id="356" r:id="rId6"/>
    <p:sldId id="305" r:id="rId7"/>
    <p:sldId id="458" r:id="rId8"/>
    <p:sldId id="486" r:id="rId9"/>
    <p:sldId id="487" r:id="rId10"/>
    <p:sldId id="440" r:id="rId11"/>
    <p:sldId id="488" r:id="rId12"/>
    <p:sldId id="441" r:id="rId13"/>
    <p:sldId id="489" r:id="rId14"/>
    <p:sldId id="460" r:id="rId15"/>
    <p:sldId id="490" r:id="rId16"/>
    <p:sldId id="491" r:id="rId17"/>
    <p:sldId id="461" r:id="rId18"/>
    <p:sldId id="492" r:id="rId19"/>
    <p:sldId id="494" r:id="rId20"/>
    <p:sldId id="495" r:id="rId21"/>
    <p:sldId id="496" r:id="rId22"/>
    <p:sldId id="497" r:id="rId23"/>
    <p:sldId id="498" r:id="rId24"/>
    <p:sldId id="499" r:id="rId25"/>
    <p:sldId id="501" r:id="rId26"/>
    <p:sldId id="502" r:id="rId27"/>
    <p:sldId id="503" r:id="rId28"/>
    <p:sldId id="506" r:id="rId29"/>
    <p:sldId id="505" r:id="rId30"/>
    <p:sldId id="507" r:id="rId31"/>
    <p:sldId id="509" r:id="rId32"/>
    <p:sldId id="510" r:id="rId33"/>
    <p:sldId id="522" r:id="rId34"/>
    <p:sldId id="521" r:id="rId35"/>
    <p:sldId id="456" r:id="rId36"/>
    <p:sldId id="518" r:id="rId37"/>
    <p:sldId id="355" r:id="rId38"/>
  </p:sldIdLst>
  <p:sldSz cx="9144000" cy="5143500" type="screen16x9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17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35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532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709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5886" algn="l" defTabSz="91435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064" algn="l" defTabSz="91435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240" algn="l" defTabSz="91435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418" algn="l" defTabSz="91435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27"/>
    <a:srgbClr val="008000"/>
    <a:srgbClr val="FFFF99"/>
    <a:srgbClr val="CCFFCC"/>
    <a:srgbClr val="99CCFF"/>
    <a:srgbClr val="009999"/>
    <a:srgbClr val="E0E0E0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0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BAC92-6A1D-3E44-9F6E-F9C531291D15}" type="doc">
      <dgm:prSet loTypeId="urn:microsoft.com/office/officeart/2005/8/layout/radial5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391AA10-2D22-2C40-8867-49EC4E8046E9}">
      <dgm:prSet phldrT="[Texto]"/>
      <dgm:spPr/>
      <dgm:t>
        <a:bodyPr/>
        <a:lstStyle/>
        <a:p>
          <a:r>
            <a:rPr lang="es-ES" dirty="0" err="1" smtClean="0"/>
            <a:t>Gyn</a:t>
          </a:r>
          <a:r>
            <a:rPr lang="es-ES" dirty="0" smtClean="0"/>
            <a:t> </a:t>
          </a:r>
          <a:r>
            <a:rPr lang="es-ES" dirty="0" err="1" smtClean="0"/>
            <a:t>Onc</a:t>
          </a:r>
          <a:endParaRPr lang="es-ES" dirty="0"/>
        </a:p>
      </dgm:t>
    </dgm:pt>
    <dgm:pt modelId="{0014D257-3F68-5C4D-922A-012ED84D0045}" type="parTrans" cxnId="{A8AE16C4-B329-2745-BC2E-CB8CD837A3B9}">
      <dgm:prSet/>
      <dgm:spPr/>
      <dgm:t>
        <a:bodyPr/>
        <a:lstStyle/>
        <a:p>
          <a:endParaRPr lang="es-ES"/>
        </a:p>
      </dgm:t>
    </dgm:pt>
    <dgm:pt modelId="{C3E563DD-719D-EE40-95A5-715AA0A9EF17}" type="sibTrans" cxnId="{A8AE16C4-B329-2745-BC2E-CB8CD837A3B9}">
      <dgm:prSet/>
      <dgm:spPr/>
      <dgm:t>
        <a:bodyPr/>
        <a:lstStyle/>
        <a:p>
          <a:endParaRPr lang="es-ES"/>
        </a:p>
      </dgm:t>
    </dgm:pt>
    <dgm:pt modelId="{4C200A1C-A619-274B-A02F-77EC1A5C6431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dirty="0" err="1" smtClean="0"/>
            <a:t>Radiologist</a:t>
          </a:r>
          <a:endParaRPr lang="es-ES" dirty="0"/>
        </a:p>
      </dgm:t>
    </dgm:pt>
    <dgm:pt modelId="{2499F951-307A-7A46-8112-5701BD7E4C3C}" type="parTrans" cxnId="{C755BBE1-79B4-D047-B43E-4FD01907750A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s-ES"/>
        </a:p>
      </dgm:t>
    </dgm:pt>
    <dgm:pt modelId="{F315F00B-37C6-C948-BD59-E06B8A429876}" type="sibTrans" cxnId="{C755BBE1-79B4-D047-B43E-4FD01907750A}">
      <dgm:prSet/>
      <dgm:spPr/>
      <dgm:t>
        <a:bodyPr/>
        <a:lstStyle/>
        <a:p>
          <a:endParaRPr lang="es-ES"/>
        </a:p>
      </dgm:t>
    </dgm:pt>
    <dgm:pt modelId="{18829A3F-A438-A04C-8AE3-2659645BC46A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ES" dirty="0" smtClean="0"/>
            <a:t>Medical </a:t>
          </a:r>
          <a:r>
            <a:rPr lang="es-ES" dirty="0" err="1" smtClean="0"/>
            <a:t>Oncologist</a:t>
          </a:r>
          <a:endParaRPr lang="es-ES" dirty="0"/>
        </a:p>
      </dgm:t>
    </dgm:pt>
    <dgm:pt modelId="{06868971-9539-634B-9F52-860CF73AA69B}" type="parTrans" cxnId="{D9630948-2935-FB45-92C8-BAC5E643137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BBA8DD52-4DB3-FA49-80B1-A8CDA4C4B336}" type="sibTrans" cxnId="{D9630948-2935-FB45-92C8-BAC5E643137E}">
      <dgm:prSet/>
      <dgm:spPr/>
      <dgm:t>
        <a:bodyPr/>
        <a:lstStyle/>
        <a:p>
          <a:endParaRPr lang="es-ES"/>
        </a:p>
      </dgm:t>
    </dgm:pt>
    <dgm:pt modelId="{3C2668FB-EE31-4F4A-83BD-9A8A712183F8}">
      <dgm:prSet phldrT="[Texto]"/>
      <dgm:spPr>
        <a:solidFill>
          <a:srgbClr val="008000"/>
        </a:solidFill>
      </dgm:spPr>
      <dgm:t>
        <a:bodyPr/>
        <a:lstStyle/>
        <a:p>
          <a:r>
            <a:rPr lang="es-ES" dirty="0" err="1" smtClean="0"/>
            <a:t>Pathologist</a:t>
          </a:r>
          <a:endParaRPr lang="es-ES" dirty="0"/>
        </a:p>
      </dgm:t>
    </dgm:pt>
    <dgm:pt modelId="{81857CC9-0669-C646-9E2D-DE38AA5E2851}" type="parTrans" cxnId="{B77B38DA-A63F-9844-AB4D-2D75D6773B74}">
      <dgm:prSet/>
      <dgm:spPr>
        <a:solidFill>
          <a:srgbClr val="008000"/>
        </a:solidFill>
      </dgm:spPr>
      <dgm:t>
        <a:bodyPr/>
        <a:lstStyle/>
        <a:p>
          <a:endParaRPr lang="es-ES"/>
        </a:p>
      </dgm:t>
    </dgm:pt>
    <dgm:pt modelId="{D65F0D1A-1BC9-D345-BE92-981A6A7AEBA9}" type="sibTrans" cxnId="{B77B38DA-A63F-9844-AB4D-2D75D6773B74}">
      <dgm:prSet/>
      <dgm:spPr/>
      <dgm:t>
        <a:bodyPr/>
        <a:lstStyle/>
        <a:p>
          <a:endParaRPr lang="es-ES"/>
        </a:p>
      </dgm:t>
    </dgm:pt>
    <dgm:pt modelId="{8A2A445C-1C3C-DC48-8F07-0C6E58DB8B31}">
      <dgm:prSet phldrT="[Texto]"/>
      <dgm:spPr>
        <a:solidFill>
          <a:srgbClr val="660066"/>
        </a:solidFill>
      </dgm:spPr>
      <dgm:t>
        <a:bodyPr/>
        <a:lstStyle/>
        <a:p>
          <a:r>
            <a:rPr lang="es-ES" dirty="0" err="1" smtClean="0"/>
            <a:t>Radiation</a:t>
          </a:r>
          <a:r>
            <a:rPr lang="es-ES" dirty="0" smtClean="0"/>
            <a:t> </a:t>
          </a:r>
          <a:r>
            <a:rPr lang="es-ES" dirty="0" err="1" smtClean="0"/>
            <a:t>Oncologist</a:t>
          </a:r>
          <a:endParaRPr lang="es-ES" dirty="0"/>
        </a:p>
      </dgm:t>
    </dgm:pt>
    <dgm:pt modelId="{48A4F894-60F3-0D43-8EEB-1913ABF65724}" type="parTrans" cxnId="{468DDEA6-550E-6E4B-B196-DB23A4AB1999}">
      <dgm:prSet/>
      <dgm:spPr>
        <a:solidFill>
          <a:srgbClr val="660066"/>
        </a:solidFill>
      </dgm:spPr>
      <dgm:t>
        <a:bodyPr/>
        <a:lstStyle/>
        <a:p>
          <a:endParaRPr lang="es-ES"/>
        </a:p>
      </dgm:t>
    </dgm:pt>
    <dgm:pt modelId="{EC9EE7EB-59E9-D04F-9A8A-9975A5E6DEB4}" type="sibTrans" cxnId="{468DDEA6-550E-6E4B-B196-DB23A4AB1999}">
      <dgm:prSet/>
      <dgm:spPr/>
      <dgm:t>
        <a:bodyPr/>
        <a:lstStyle/>
        <a:p>
          <a:endParaRPr lang="es-ES"/>
        </a:p>
      </dgm:t>
    </dgm:pt>
    <dgm:pt modelId="{F6E5D132-2B0F-E240-BBA0-EC2A44CDD5C4}" type="pres">
      <dgm:prSet presAssocID="{A94BAC92-6A1D-3E44-9F6E-F9C531291D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396C54-CF75-A146-AE61-EE563F3F33DC}" type="pres">
      <dgm:prSet presAssocID="{B391AA10-2D22-2C40-8867-49EC4E8046E9}" presName="centerShape" presStyleLbl="node0" presStyleIdx="0" presStyleCnt="1"/>
      <dgm:spPr/>
      <dgm:t>
        <a:bodyPr/>
        <a:lstStyle/>
        <a:p>
          <a:endParaRPr lang="es-ES"/>
        </a:p>
      </dgm:t>
    </dgm:pt>
    <dgm:pt modelId="{390A5A96-B8F9-D840-BCC3-099107FFF5CA}" type="pres">
      <dgm:prSet presAssocID="{2499F951-307A-7A46-8112-5701BD7E4C3C}" presName="parTrans" presStyleLbl="sibTrans2D1" presStyleIdx="0" presStyleCnt="4"/>
      <dgm:spPr/>
      <dgm:t>
        <a:bodyPr/>
        <a:lstStyle/>
        <a:p>
          <a:endParaRPr lang="es-ES"/>
        </a:p>
      </dgm:t>
    </dgm:pt>
    <dgm:pt modelId="{6A2E92E4-DCDD-A749-8608-5C7C04E58187}" type="pres">
      <dgm:prSet presAssocID="{2499F951-307A-7A46-8112-5701BD7E4C3C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018718D7-D3DA-8542-9341-077B47C845FF}" type="pres">
      <dgm:prSet presAssocID="{4C200A1C-A619-274B-A02F-77EC1A5C643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537193-BE27-D241-8F3E-8294EDA7E3E7}" type="pres">
      <dgm:prSet presAssocID="{06868971-9539-634B-9F52-860CF73AA69B}" presName="parTrans" presStyleLbl="sibTrans2D1" presStyleIdx="1" presStyleCnt="4"/>
      <dgm:spPr/>
      <dgm:t>
        <a:bodyPr/>
        <a:lstStyle/>
        <a:p>
          <a:endParaRPr lang="es-ES"/>
        </a:p>
      </dgm:t>
    </dgm:pt>
    <dgm:pt modelId="{CF7442DA-C73A-BC47-AD42-E746305B060D}" type="pres">
      <dgm:prSet presAssocID="{06868971-9539-634B-9F52-860CF73AA69B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6144066B-A27D-534F-9980-594BBC89CE5F}" type="pres">
      <dgm:prSet presAssocID="{18829A3F-A438-A04C-8AE3-2659645BC4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B33E52-EE02-3549-83A9-8A7B2E38A806}" type="pres">
      <dgm:prSet presAssocID="{81857CC9-0669-C646-9E2D-DE38AA5E2851}" presName="parTrans" presStyleLbl="sibTrans2D1" presStyleIdx="2" presStyleCnt="4"/>
      <dgm:spPr/>
      <dgm:t>
        <a:bodyPr/>
        <a:lstStyle/>
        <a:p>
          <a:endParaRPr lang="es-ES"/>
        </a:p>
      </dgm:t>
    </dgm:pt>
    <dgm:pt modelId="{E53D85E6-2B6A-ED4A-ABAB-070242A66A2D}" type="pres">
      <dgm:prSet presAssocID="{81857CC9-0669-C646-9E2D-DE38AA5E2851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5FE3A4D9-8B2E-D848-A7EC-58E963B6BF1B}" type="pres">
      <dgm:prSet presAssocID="{3C2668FB-EE31-4F4A-83BD-9A8A712183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85C051-53DE-AD4F-91EA-AEF95D4D6EE5}" type="pres">
      <dgm:prSet presAssocID="{48A4F894-60F3-0D43-8EEB-1913ABF65724}" presName="parTrans" presStyleLbl="sibTrans2D1" presStyleIdx="3" presStyleCnt="4"/>
      <dgm:spPr/>
      <dgm:t>
        <a:bodyPr/>
        <a:lstStyle/>
        <a:p>
          <a:endParaRPr lang="es-ES"/>
        </a:p>
      </dgm:t>
    </dgm:pt>
    <dgm:pt modelId="{4A005B81-8631-D84D-BB18-3CF9DC0729BD}" type="pres">
      <dgm:prSet presAssocID="{48A4F894-60F3-0D43-8EEB-1913ABF65724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6C86182C-D8CD-8D47-BAC6-9D7385DDCACC}" type="pres">
      <dgm:prSet presAssocID="{8A2A445C-1C3C-DC48-8F07-0C6E58DB8B3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630948-2935-FB45-92C8-BAC5E643137E}" srcId="{B391AA10-2D22-2C40-8867-49EC4E8046E9}" destId="{18829A3F-A438-A04C-8AE3-2659645BC46A}" srcOrd="1" destOrd="0" parTransId="{06868971-9539-634B-9F52-860CF73AA69B}" sibTransId="{BBA8DD52-4DB3-FA49-80B1-A8CDA4C4B336}"/>
    <dgm:cxn modelId="{2ECA7AC4-B17F-6D4B-91E5-8C61AE65F36D}" type="presOf" srcId="{2499F951-307A-7A46-8112-5701BD7E4C3C}" destId="{390A5A96-B8F9-D840-BCC3-099107FFF5CA}" srcOrd="0" destOrd="0" presId="urn:microsoft.com/office/officeart/2005/8/layout/radial5"/>
    <dgm:cxn modelId="{D857E903-C991-8449-B2F8-A5CC3B145A27}" type="presOf" srcId="{18829A3F-A438-A04C-8AE3-2659645BC46A}" destId="{6144066B-A27D-534F-9980-594BBC89CE5F}" srcOrd="0" destOrd="0" presId="urn:microsoft.com/office/officeart/2005/8/layout/radial5"/>
    <dgm:cxn modelId="{77850F9C-3358-E547-9BEB-8C2E8219AF4E}" type="presOf" srcId="{B391AA10-2D22-2C40-8867-49EC4E8046E9}" destId="{A1396C54-CF75-A146-AE61-EE563F3F33DC}" srcOrd="0" destOrd="0" presId="urn:microsoft.com/office/officeart/2005/8/layout/radial5"/>
    <dgm:cxn modelId="{CB7D8B21-30E0-DC46-B025-FD31A65EEE3A}" type="presOf" srcId="{48A4F894-60F3-0D43-8EEB-1913ABF65724}" destId="{9A85C051-53DE-AD4F-91EA-AEF95D4D6EE5}" srcOrd="0" destOrd="0" presId="urn:microsoft.com/office/officeart/2005/8/layout/radial5"/>
    <dgm:cxn modelId="{0008515F-EBD5-1149-A845-9D0868B8BD84}" type="presOf" srcId="{48A4F894-60F3-0D43-8EEB-1913ABF65724}" destId="{4A005B81-8631-D84D-BB18-3CF9DC0729BD}" srcOrd="1" destOrd="0" presId="urn:microsoft.com/office/officeart/2005/8/layout/radial5"/>
    <dgm:cxn modelId="{D2157525-4BF5-D74E-9AE5-E0904CB41AE7}" type="presOf" srcId="{8A2A445C-1C3C-DC48-8F07-0C6E58DB8B31}" destId="{6C86182C-D8CD-8D47-BAC6-9D7385DDCACC}" srcOrd="0" destOrd="0" presId="urn:microsoft.com/office/officeart/2005/8/layout/radial5"/>
    <dgm:cxn modelId="{C755BBE1-79B4-D047-B43E-4FD01907750A}" srcId="{B391AA10-2D22-2C40-8867-49EC4E8046E9}" destId="{4C200A1C-A619-274B-A02F-77EC1A5C6431}" srcOrd="0" destOrd="0" parTransId="{2499F951-307A-7A46-8112-5701BD7E4C3C}" sibTransId="{F315F00B-37C6-C948-BD59-E06B8A429876}"/>
    <dgm:cxn modelId="{A8AE16C4-B329-2745-BC2E-CB8CD837A3B9}" srcId="{A94BAC92-6A1D-3E44-9F6E-F9C531291D15}" destId="{B391AA10-2D22-2C40-8867-49EC4E8046E9}" srcOrd="0" destOrd="0" parTransId="{0014D257-3F68-5C4D-922A-012ED84D0045}" sibTransId="{C3E563DD-719D-EE40-95A5-715AA0A9EF17}"/>
    <dgm:cxn modelId="{ECB9B1EC-6726-A145-8143-82053B401A78}" type="presOf" srcId="{3C2668FB-EE31-4F4A-83BD-9A8A712183F8}" destId="{5FE3A4D9-8B2E-D848-A7EC-58E963B6BF1B}" srcOrd="0" destOrd="0" presId="urn:microsoft.com/office/officeart/2005/8/layout/radial5"/>
    <dgm:cxn modelId="{16FBBD87-E07B-D941-9B0E-2989984662A3}" type="presOf" srcId="{81857CC9-0669-C646-9E2D-DE38AA5E2851}" destId="{E53D85E6-2B6A-ED4A-ABAB-070242A66A2D}" srcOrd="1" destOrd="0" presId="urn:microsoft.com/office/officeart/2005/8/layout/radial5"/>
    <dgm:cxn modelId="{03C847A6-5411-7B42-ABF6-4DEB919DFC5B}" type="presOf" srcId="{2499F951-307A-7A46-8112-5701BD7E4C3C}" destId="{6A2E92E4-DCDD-A749-8608-5C7C04E58187}" srcOrd="1" destOrd="0" presId="urn:microsoft.com/office/officeart/2005/8/layout/radial5"/>
    <dgm:cxn modelId="{468DDEA6-550E-6E4B-B196-DB23A4AB1999}" srcId="{B391AA10-2D22-2C40-8867-49EC4E8046E9}" destId="{8A2A445C-1C3C-DC48-8F07-0C6E58DB8B31}" srcOrd="3" destOrd="0" parTransId="{48A4F894-60F3-0D43-8EEB-1913ABF65724}" sibTransId="{EC9EE7EB-59E9-D04F-9A8A-9975A5E6DEB4}"/>
    <dgm:cxn modelId="{47B32ADE-8E72-F24A-8FC5-EA7781D2A9E9}" type="presOf" srcId="{06868971-9539-634B-9F52-860CF73AA69B}" destId="{D6537193-BE27-D241-8F3E-8294EDA7E3E7}" srcOrd="0" destOrd="0" presId="urn:microsoft.com/office/officeart/2005/8/layout/radial5"/>
    <dgm:cxn modelId="{90CCD411-E582-B749-B1C1-7EC82BD87C01}" type="presOf" srcId="{A94BAC92-6A1D-3E44-9F6E-F9C531291D15}" destId="{F6E5D132-2B0F-E240-BBA0-EC2A44CDD5C4}" srcOrd="0" destOrd="0" presId="urn:microsoft.com/office/officeart/2005/8/layout/radial5"/>
    <dgm:cxn modelId="{1D3A4785-59EC-6A42-ADD1-041932472259}" type="presOf" srcId="{81857CC9-0669-C646-9E2D-DE38AA5E2851}" destId="{D3B33E52-EE02-3549-83A9-8A7B2E38A806}" srcOrd="0" destOrd="0" presId="urn:microsoft.com/office/officeart/2005/8/layout/radial5"/>
    <dgm:cxn modelId="{B77B38DA-A63F-9844-AB4D-2D75D6773B74}" srcId="{B391AA10-2D22-2C40-8867-49EC4E8046E9}" destId="{3C2668FB-EE31-4F4A-83BD-9A8A712183F8}" srcOrd="2" destOrd="0" parTransId="{81857CC9-0669-C646-9E2D-DE38AA5E2851}" sibTransId="{D65F0D1A-1BC9-D345-BE92-981A6A7AEBA9}"/>
    <dgm:cxn modelId="{7B400328-D440-3C45-93ED-237DC3873006}" type="presOf" srcId="{06868971-9539-634B-9F52-860CF73AA69B}" destId="{CF7442DA-C73A-BC47-AD42-E746305B060D}" srcOrd="1" destOrd="0" presId="urn:microsoft.com/office/officeart/2005/8/layout/radial5"/>
    <dgm:cxn modelId="{F7DF0716-3916-894C-947F-27E440BD6AFC}" type="presOf" srcId="{4C200A1C-A619-274B-A02F-77EC1A5C6431}" destId="{018718D7-D3DA-8542-9341-077B47C845FF}" srcOrd="0" destOrd="0" presId="urn:microsoft.com/office/officeart/2005/8/layout/radial5"/>
    <dgm:cxn modelId="{541E7ACB-BD28-C146-B39A-2FDDC114CA57}" type="presParOf" srcId="{F6E5D132-2B0F-E240-BBA0-EC2A44CDD5C4}" destId="{A1396C54-CF75-A146-AE61-EE563F3F33DC}" srcOrd="0" destOrd="0" presId="urn:microsoft.com/office/officeart/2005/8/layout/radial5"/>
    <dgm:cxn modelId="{3407A523-604A-F944-AC4E-971855DD663C}" type="presParOf" srcId="{F6E5D132-2B0F-E240-BBA0-EC2A44CDD5C4}" destId="{390A5A96-B8F9-D840-BCC3-099107FFF5CA}" srcOrd="1" destOrd="0" presId="urn:microsoft.com/office/officeart/2005/8/layout/radial5"/>
    <dgm:cxn modelId="{A804C6A1-1A97-874F-8F7D-139E4CDE5122}" type="presParOf" srcId="{390A5A96-B8F9-D840-BCC3-099107FFF5CA}" destId="{6A2E92E4-DCDD-A749-8608-5C7C04E58187}" srcOrd="0" destOrd="0" presId="urn:microsoft.com/office/officeart/2005/8/layout/radial5"/>
    <dgm:cxn modelId="{A55D3AEF-9D40-3A4E-8B2A-C9ED35CEB3F2}" type="presParOf" srcId="{F6E5D132-2B0F-E240-BBA0-EC2A44CDD5C4}" destId="{018718D7-D3DA-8542-9341-077B47C845FF}" srcOrd="2" destOrd="0" presId="urn:microsoft.com/office/officeart/2005/8/layout/radial5"/>
    <dgm:cxn modelId="{A560D5E2-AA61-6042-978B-73C83F0BF3BA}" type="presParOf" srcId="{F6E5D132-2B0F-E240-BBA0-EC2A44CDD5C4}" destId="{D6537193-BE27-D241-8F3E-8294EDA7E3E7}" srcOrd="3" destOrd="0" presId="urn:microsoft.com/office/officeart/2005/8/layout/radial5"/>
    <dgm:cxn modelId="{BC84C428-9B66-004F-BB08-BAEA5A3D5088}" type="presParOf" srcId="{D6537193-BE27-D241-8F3E-8294EDA7E3E7}" destId="{CF7442DA-C73A-BC47-AD42-E746305B060D}" srcOrd="0" destOrd="0" presId="urn:microsoft.com/office/officeart/2005/8/layout/radial5"/>
    <dgm:cxn modelId="{D5DFD668-11FD-2F47-89DC-DBE773712367}" type="presParOf" srcId="{F6E5D132-2B0F-E240-BBA0-EC2A44CDD5C4}" destId="{6144066B-A27D-534F-9980-594BBC89CE5F}" srcOrd="4" destOrd="0" presId="urn:microsoft.com/office/officeart/2005/8/layout/radial5"/>
    <dgm:cxn modelId="{CAA3B82D-4D12-0E45-9982-54F6AFE08365}" type="presParOf" srcId="{F6E5D132-2B0F-E240-BBA0-EC2A44CDD5C4}" destId="{D3B33E52-EE02-3549-83A9-8A7B2E38A806}" srcOrd="5" destOrd="0" presId="urn:microsoft.com/office/officeart/2005/8/layout/radial5"/>
    <dgm:cxn modelId="{A032B314-C313-6049-8084-816886EDCF95}" type="presParOf" srcId="{D3B33E52-EE02-3549-83A9-8A7B2E38A806}" destId="{E53D85E6-2B6A-ED4A-ABAB-070242A66A2D}" srcOrd="0" destOrd="0" presId="urn:microsoft.com/office/officeart/2005/8/layout/radial5"/>
    <dgm:cxn modelId="{360131D9-1ECC-EC4A-A13D-289162A38D4D}" type="presParOf" srcId="{F6E5D132-2B0F-E240-BBA0-EC2A44CDD5C4}" destId="{5FE3A4D9-8B2E-D848-A7EC-58E963B6BF1B}" srcOrd="6" destOrd="0" presId="urn:microsoft.com/office/officeart/2005/8/layout/radial5"/>
    <dgm:cxn modelId="{48E9FCEE-59E4-884B-82F3-69EF9A01B72D}" type="presParOf" srcId="{F6E5D132-2B0F-E240-BBA0-EC2A44CDD5C4}" destId="{9A85C051-53DE-AD4F-91EA-AEF95D4D6EE5}" srcOrd="7" destOrd="0" presId="urn:microsoft.com/office/officeart/2005/8/layout/radial5"/>
    <dgm:cxn modelId="{AE76D34B-1F5E-7A46-86B4-270206D35828}" type="presParOf" srcId="{9A85C051-53DE-AD4F-91EA-AEF95D4D6EE5}" destId="{4A005B81-8631-D84D-BB18-3CF9DC0729BD}" srcOrd="0" destOrd="0" presId="urn:microsoft.com/office/officeart/2005/8/layout/radial5"/>
    <dgm:cxn modelId="{B0870E70-043A-8349-929D-28809E2B3211}" type="presParOf" srcId="{F6E5D132-2B0F-E240-BBA0-EC2A44CDD5C4}" destId="{6C86182C-D8CD-8D47-BAC6-9D7385DDCACC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96C54-CF75-A146-AE61-EE563F3F33DC}">
      <dsp:nvSpPr>
        <dsp:cNvPr id="0" name=""/>
        <dsp:cNvSpPr/>
      </dsp:nvSpPr>
      <dsp:spPr>
        <a:xfrm>
          <a:off x="1648655" y="1504461"/>
          <a:ext cx="910033" cy="9100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/>
            <a:t>Gyn</a:t>
          </a:r>
          <a:r>
            <a:rPr lang="es-ES" sz="2100" kern="1200" dirty="0" smtClean="0"/>
            <a:t> </a:t>
          </a:r>
          <a:r>
            <a:rPr lang="es-ES" sz="2100" kern="1200" dirty="0" err="1" smtClean="0"/>
            <a:t>Onc</a:t>
          </a:r>
          <a:endParaRPr lang="es-ES" sz="2100" kern="1200" dirty="0"/>
        </a:p>
      </dsp:txBody>
      <dsp:txXfrm>
        <a:off x="1781926" y="1637732"/>
        <a:ext cx="643491" cy="643491"/>
      </dsp:txXfrm>
    </dsp:sp>
    <dsp:sp modelId="{390A5A96-B8F9-D840-BCC3-099107FFF5CA}">
      <dsp:nvSpPr>
        <dsp:cNvPr id="0" name=""/>
        <dsp:cNvSpPr/>
      </dsp:nvSpPr>
      <dsp:spPr>
        <a:xfrm rot="16200000">
          <a:off x="2007047" y="1195955"/>
          <a:ext cx="193250" cy="263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036035" y="1277609"/>
        <a:ext cx="135275" cy="157996"/>
      </dsp:txXfrm>
    </dsp:sp>
    <dsp:sp modelId="{018718D7-D3DA-8542-9341-077B47C845FF}">
      <dsp:nvSpPr>
        <dsp:cNvPr id="0" name=""/>
        <dsp:cNvSpPr/>
      </dsp:nvSpPr>
      <dsp:spPr>
        <a:xfrm>
          <a:off x="1534901" y="2296"/>
          <a:ext cx="1137541" cy="1137541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Radiologist</a:t>
          </a:r>
          <a:endParaRPr lang="es-ES" sz="1200" kern="1200" dirty="0"/>
        </a:p>
      </dsp:txBody>
      <dsp:txXfrm>
        <a:off x="1701490" y="168885"/>
        <a:ext cx="804363" cy="804363"/>
      </dsp:txXfrm>
    </dsp:sp>
    <dsp:sp modelId="{D6537193-BE27-D241-8F3E-8294EDA7E3E7}">
      <dsp:nvSpPr>
        <dsp:cNvPr id="0" name=""/>
        <dsp:cNvSpPr/>
      </dsp:nvSpPr>
      <dsp:spPr>
        <a:xfrm>
          <a:off x="2638906" y="1827814"/>
          <a:ext cx="193250" cy="263328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638906" y="1880480"/>
        <a:ext cx="135275" cy="157996"/>
      </dsp:txXfrm>
    </dsp:sp>
    <dsp:sp modelId="{6144066B-A27D-534F-9980-594BBC89CE5F}">
      <dsp:nvSpPr>
        <dsp:cNvPr id="0" name=""/>
        <dsp:cNvSpPr/>
      </dsp:nvSpPr>
      <dsp:spPr>
        <a:xfrm>
          <a:off x="2923312" y="1390707"/>
          <a:ext cx="1137541" cy="1137541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Medical </a:t>
          </a:r>
          <a:r>
            <a:rPr lang="es-ES" sz="1200" kern="1200" dirty="0" err="1" smtClean="0"/>
            <a:t>Oncologist</a:t>
          </a:r>
          <a:endParaRPr lang="es-ES" sz="1200" kern="1200" dirty="0"/>
        </a:p>
      </dsp:txBody>
      <dsp:txXfrm>
        <a:off x="3089901" y="1557296"/>
        <a:ext cx="804363" cy="804363"/>
      </dsp:txXfrm>
    </dsp:sp>
    <dsp:sp modelId="{D3B33E52-EE02-3549-83A9-8A7B2E38A806}">
      <dsp:nvSpPr>
        <dsp:cNvPr id="0" name=""/>
        <dsp:cNvSpPr/>
      </dsp:nvSpPr>
      <dsp:spPr>
        <a:xfrm rot="5400000">
          <a:off x="2007047" y="2459673"/>
          <a:ext cx="193250" cy="263328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036035" y="2483352"/>
        <a:ext cx="135275" cy="157996"/>
      </dsp:txXfrm>
    </dsp:sp>
    <dsp:sp modelId="{5FE3A4D9-8B2E-D848-A7EC-58E963B6BF1B}">
      <dsp:nvSpPr>
        <dsp:cNvPr id="0" name=""/>
        <dsp:cNvSpPr/>
      </dsp:nvSpPr>
      <dsp:spPr>
        <a:xfrm>
          <a:off x="1534901" y="2779118"/>
          <a:ext cx="1137541" cy="1137541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Pathologist</a:t>
          </a:r>
          <a:endParaRPr lang="es-ES" sz="1200" kern="1200" dirty="0"/>
        </a:p>
      </dsp:txBody>
      <dsp:txXfrm>
        <a:off x="1701490" y="2945707"/>
        <a:ext cx="804363" cy="804363"/>
      </dsp:txXfrm>
    </dsp:sp>
    <dsp:sp modelId="{9A85C051-53DE-AD4F-91EA-AEF95D4D6EE5}">
      <dsp:nvSpPr>
        <dsp:cNvPr id="0" name=""/>
        <dsp:cNvSpPr/>
      </dsp:nvSpPr>
      <dsp:spPr>
        <a:xfrm rot="10800000">
          <a:off x="1375188" y="1827814"/>
          <a:ext cx="193250" cy="263328"/>
        </a:xfrm>
        <a:prstGeom prst="rightArrow">
          <a:avLst>
            <a:gd name="adj1" fmla="val 60000"/>
            <a:gd name="adj2" fmla="val 5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1433163" y="1880480"/>
        <a:ext cx="135275" cy="157996"/>
      </dsp:txXfrm>
    </dsp:sp>
    <dsp:sp modelId="{6C86182C-D8CD-8D47-BAC6-9D7385DDCACC}">
      <dsp:nvSpPr>
        <dsp:cNvPr id="0" name=""/>
        <dsp:cNvSpPr/>
      </dsp:nvSpPr>
      <dsp:spPr>
        <a:xfrm>
          <a:off x="146490" y="1390707"/>
          <a:ext cx="1137541" cy="1137541"/>
        </a:xfrm>
        <a:prstGeom prst="ellipse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Radiation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Oncologist</a:t>
          </a:r>
          <a:endParaRPr lang="es-ES" sz="1200" kern="1200" dirty="0"/>
        </a:p>
      </dsp:txBody>
      <dsp:txXfrm>
        <a:off x="313079" y="1557296"/>
        <a:ext cx="804363" cy="804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EB316D-820C-408B-89EE-D5D848404107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6745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1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3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9793598-C77E-40DC-9D8B-722B0D3AA8D6}" type="slidenum">
              <a:rPr lang="es-ES" altLang="es-ES" sz="1200"/>
              <a:pPr eaLnBrk="1" hangingPunct="1"/>
              <a:t>2</a:t>
            </a:fld>
            <a:endParaRPr lang="es-ES" altLang="es-E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s-ES" altLang="es-ES" smtClean="0">
                <a:cs typeface="Times New Roman" panose="02020603050405020304" pitchFamily="18" charset="0"/>
              </a:rPr>
              <a:t>El cáncer de cuello de útero representa la cuarta causa de cáncer más frecuente entre las mujeres en Europa, y la séptima de mortalidad.</a:t>
            </a:r>
            <a:endParaRPr lang="es-ES" altLang="es-ES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s-ES" altLang="es-ES" smtClean="0">
                <a:cs typeface="Times New Roman" panose="02020603050405020304" pitchFamily="18" charset="0"/>
              </a:rPr>
              <a:t>La diferencia refleja la relativa buena supervivencia de los casos, atribuida en gran parte al diagnóstico precoz y a la eficacia terapéutica en este estadio.</a:t>
            </a:r>
            <a:endParaRPr lang="es-ES" altLang="es-ES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s-ES" altLang="es-ES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5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9793598-C77E-40DC-9D8B-722B0D3AA8D6}" type="slidenum">
              <a:rPr lang="es-ES" altLang="es-ES" sz="1200"/>
              <a:pPr eaLnBrk="1" hangingPunct="1"/>
              <a:t>3</a:t>
            </a:fld>
            <a:endParaRPr lang="es-ES" altLang="es-E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s-ES" altLang="es-ES" smtClean="0">
                <a:cs typeface="Times New Roman" panose="02020603050405020304" pitchFamily="18" charset="0"/>
              </a:rPr>
              <a:t>El cáncer de cuello de útero representa la cuarta causa de cáncer más frecuente entre las mujeres en Europa, y la séptima de mortalidad.</a:t>
            </a:r>
            <a:endParaRPr lang="es-ES" altLang="es-ES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s-ES" altLang="es-ES" smtClean="0">
                <a:cs typeface="Times New Roman" panose="02020603050405020304" pitchFamily="18" charset="0"/>
              </a:rPr>
              <a:t>La diferencia refleja la relativa buena supervivencia de los casos, atribuida en gran parte al diagnóstico precoz y a la eficacia terapéutica en este estadio.</a:t>
            </a:r>
            <a:endParaRPr lang="es-ES" altLang="es-ES" smtClean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s-ES" altLang="es-ES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5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E8649D-828F-4A4D-B966-36ADAA4E39CB}" type="slidenum">
              <a:rPr lang="es-ES" sz="1200">
                <a:cs typeface="MS PGothic" charset="0"/>
              </a:rPr>
              <a:pPr eaLnBrk="1" hangingPunct="1"/>
              <a:t>5</a:t>
            </a:fld>
            <a:endParaRPr lang="es-ES" sz="1200">
              <a:cs typeface="MS PGothic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s-ES">
                <a:latin typeface="Arial" charset="0"/>
                <a:cs typeface="Times New Roman" charset="0"/>
              </a:rPr>
              <a:t>El cáncer de cuello de útero representa la cuarta causa de cáncer más frecuente entre las mujeres en Europa, y la séptima de mortalidad.</a:t>
            </a:r>
            <a:endParaRPr lang="es-ES">
              <a:latin typeface="Trebuchet MS" charset="0"/>
              <a:cs typeface="Times New Roman" charset="0"/>
            </a:endParaRPr>
          </a:p>
          <a:p>
            <a:pPr algn="just" eaLnBrk="1" hangingPunct="1"/>
            <a:r>
              <a:rPr lang="es-ES">
                <a:latin typeface="Arial" charset="0"/>
                <a:cs typeface="Times New Roman" charset="0"/>
              </a:rPr>
              <a:t>La diferencia refleja la relativa buena supervivencia de los casos, atribuida en gran parte al diagnóstico precoz y a la eficacia terapéutica en este estadio.</a:t>
            </a:r>
            <a:endParaRPr lang="es-ES">
              <a:latin typeface="Trebuchet MS" charset="0"/>
              <a:cs typeface="Times New Roman" charset="0"/>
            </a:endParaRPr>
          </a:p>
          <a:p>
            <a:pPr eaLnBrk="1" hangingPunct="1"/>
            <a:endParaRPr lang="es-ES">
              <a:latin typeface="Trebuchet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Arial" charset="0"/>
            </a:endParaRPr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C6B94EC-CA7B-634C-A3FE-F6F7568B2E0C}" type="slidenum">
              <a:rPr lang="es-ES" sz="1200">
                <a:cs typeface="MS PGothic" charset="0"/>
              </a:rPr>
              <a:pPr eaLnBrk="1" hangingPunct="1"/>
              <a:t>9</a:t>
            </a:fld>
            <a:endParaRPr lang="es-ES" sz="1200"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Arial" charset="0"/>
            </a:endParaRPr>
          </a:p>
        </p:txBody>
      </p:sp>
      <p:sp>
        <p:nvSpPr>
          <p:cNvPr id="9318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5D17DB6-9EDB-0A48-8E68-8970E30AB0A7}" type="slidenum">
              <a:rPr lang="es-ES" sz="1200">
                <a:solidFill>
                  <a:prstClr val="black"/>
                </a:solidFill>
              </a:rPr>
              <a:pPr eaLnBrk="1" hangingPunct="1"/>
              <a:t>15</a:t>
            </a:fld>
            <a:endParaRPr lang="es-E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3A599E-FD1F-324E-A9C6-637A4A5D65DA}" type="slidenum">
              <a:rPr lang="es-ES" sz="1200">
                <a:solidFill>
                  <a:prstClr val="black"/>
                </a:solidFill>
                <a:ea typeface="MS PGothic" charset="0"/>
                <a:cs typeface="MS PGothic" charset="0"/>
              </a:rPr>
              <a:pPr eaLnBrk="1" hangingPunct="1"/>
              <a:t>17</a:t>
            </a:fld>
            <a:endParaRPr lang="es-ES" sz="1200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s-ES">
                <a:latin typeface="Arial" charset="0"/>
                <a:cs typeface="Times New Roman" charset="0"/>
              </a:rPr>
              <a:t>El cáncer de cuello de útero representa la cuarta causa de cáncer más frecuente entre las mujeres en Europa, y la séptima de mortalidad.</a:t>
            </a:r>
            <a:endParaRPr lang="es-ES">
              <a:latin typeface="Trebuchet MS" charset="0"/>
              <a:cs typeface="Times New Roman" charset="0"/>
            </a:endParaRPr>
          </a:p>
          <a:p>
            <a:pPr algn="just" eaLnBrk="1" hangingPunct="1"/>
            <a:r>
              <a:rPr lang="es-ES">
                <a:latin typeface="Arial" charset="0"/>
                <a:cs typeface="Times New Roman" charset="0"/>
              </a:rPr>
              <a:t>La diferencia refleja la relativa buena supervivencia de los casos, atribuida en gran parte al diagnóstico precoz y a la eficacia terapéutica en este estadio.</a:t>
            </a:r>
            <a:endParaRPr lang="es-ES">
              <a:latin typeface="Trebuchet MS" charset="0"/>
              <a:cs typeface="Times New Roman" charset="0"/>
            </a:endParaRPr>
          </a:p>
          <a:p>
            <a:pPr eaLnBrk="1" hangingPunct="1"/>
            <a:endParaRPr lang="es-ES">
              <a:latin typeface="Trebuchet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D9208-EABE-4D9D-A500-1CE3934602C9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7952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ABA58-87AF-41DB-84C7-95805F35D1B7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6231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5946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5946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417F0-20C0-4A85-ABFF-705E20160031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9582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789384"/>
            <a:ext cx="8229600" cy="3805238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656F-CF97-444B-BE4E-319B89C401E8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902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1"/>
            <a:ext cx="9144000" cy="4594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AA303-2B61-4D7C-A5BC-28421B82DDE7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6431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C56930D-A712-4D7E-AFC3-55B20183F0FA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95987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78F089-01F6-4D66-AF89-C45CC37C9D01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0491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2943226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2943226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6" y="2943226"/>
            <a:ext cx="84137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/>
          <a:lstStyle>
            <a:lvl1pPr algn="ctr" defTabSz="91435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5"/>
            <a:ext cx="7772400" cy="848915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E449377-DE4D-4704-8BAA-28D914319191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1273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7086A3F-5E2C-4B28-91DD-FB1AC3E43DF2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5998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3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ED8FDEB-D8B6-4660-AE34-4E5B1A69B746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05152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10B6CB6-AF98-46B8-9974-14D020A222BE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2026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2C527-5CA9-40E1-A931-DC1EF29E7EBD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065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A9568D8-60D3-47D2-86FD-7C2E304FE3FD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94188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9" y="200027"/>
            <a:ext cx="3008313" cy="1571625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0" y="204790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9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AC78C73-4BC9-4725-BE07-97B562DD6E85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9671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171452"/>
            <a:ext cx="5711824" cy="671513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857252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8FAD84F-76B7-4AF6-8F84-B766633A26A1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58561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FA8A0EF-639E-4180-96C8-3D3FB77D1FD1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59380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ADD40C3-3E4B-46D9-ACC8-5DB5FDA01C02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615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56A5D98-C728-644C-B712-BA2643ECE02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66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BA818F-20F8-FE42-8BC5-ADA3FBFBF12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2959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2943226"/>
            <a:ext cx="84138" cy="63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en-US" sz="240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2943226"/>
            <a:ext cx="84138" cy="63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en-US" sz="240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5" y="2943226"/>
            <a:ext cx="84137" cy="635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en-US" sz="2400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/>
          <a:lstStyle>
            <a:lvl1pPr algn="ctr" defTabSz="91435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6"/>
            <a:ext cx="7772400" cy="848915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1F02E1-34A6-3742-A598-FBB6313999F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6857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A80BD6B-426E-C049-8BB0-A124A1A96A2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258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5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3384DD-1836-5B4E-9C91-6C75A5E74B8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87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422AB-FCF8-4034-B11F-74729A2CBC1C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48976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B8C732-6D9E-8441-8EB2-7E06CBD39DF3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164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0A5F450-2347-8F47-8D45-DDD13D72F63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594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2" y="200027"/>
            <a:ext cx="3008313" cy="1571625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2" y="204791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2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A5039E5-AD32-1149-AC80-B92CEFB4219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161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171453"/>
            <a:ext cx="5711824" cy="671513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857252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0C66F7-BA7E-AE4C-83D1-DAEEE3794112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086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6F48330-D9D0-2240-8E00-45BEE09BDED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643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B42D5FE-4686-7747-ABD6-CBDF64BD89A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917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457200"/>
            <a:ext cx="5404104" cy="2462022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tIns="182872" bIns="182872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884" indent="-342884" algn="ctr" defTabSz="914355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143250"/>
            <a:ext cx="5029200" cy="1085850"/>
          </a:xfrm>
          <a:effectLst/>
        </p:spPr>
        <p:txBody>
          <a:bodyPr/>
          <a:lstStyle>
            <a:lvl1pPr marL="0" indent="0" algn="ctr" defTabSz="914355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2D71-C3DB-CB4C-9417-8E4CDC864FD7}" type="datetimeFigureOut">
              <a:rPr lang="es-ES_tradnl"/>
              <a:pPr>
                <a:defRPr/>
              </a:pPr>
              <a:t>28/11/24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D484-3615-E341-AD2C-91E53BDB8C79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61529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A53F-2E02-5245-8267-5E4BEE39B526}" type="datetimeFigureOut">
              <a:rPr lang="es-ES_tradnl"/>
              <a:pPr>
                <a:defRPr/>
              </a:pPr>
              <a:t>28/11/24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6875-8C85-FE43-987B-F463E365E85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65168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98" y="473868"/>
            <a:ext cx="5407025" cy="2461022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>
            <a:scene3d>
              <a:camera prst="orthographicFront"/>
              <a:lightRig rig="chilly" dir="t"/>
            </a:scene3d>
          </a:bodyPr>
          <a:lstStyle>
            <a:lvl1pPr>
              <a:buNone/>
              <a:defRPr/>
            </a:lvl1pPr>
          </a:lstStyle>
          <a:p>
            <a:pPr lvl="0"/>
            <a:r>
              <a:rPr lang="es-ES_tradnl" noProof="0" smtClean="0"/>
              <a:t>Haga clic en el icono para agregar una imagen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3371850"/>
            <a:ext cx="7827264" cy="914400"/>
          </a:xfrm>
        </p:spPr>
        <p:txBody>
          <a:bodyPr anchor="b"/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286250"/>
            <a:ext cx="7827264" cy="37575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4666062"/>
            <a:ext cx="2133600" cy="22502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DD9CD-0A4D-9148-86E7-EA8A2E3BC95D}" type="datetimeFigureOut">
              <a:rPr lang="es-ES_tradnl"/>
              <a:pPr>
                <a:defRPr/>
              </a:pPr>
              <a:t>28/11/24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658920"/>
            <a:ext cx="2895600" cy="226219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658920"/>
            <a:ext cx="2133600" cy="22621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B05B0-3ED9-D045-B769-A9127A36BFE9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9219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1" y="1818716"/>
            <a:ext cx="7823200" cy="1106091"/>
          </a:xfrm>
        </p:spPr>
        <p:txBody>
          <a:bodyPr anchor="b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1" y="2934897"/>
            <a:ext cx="7823200" cy="416021"/>
          </a:xfrm>
        </p:spPr>
        <p:txBody>
          <a:bodyPr/>
          <a:lstStyle>
            <a:lvl1pPr marL="0" indent="0" algn="ctr" defTabSz="914355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267C-3CFB-534B-8538-CDFF01226D65}" type="datetimeFigureOut">
              <a:rPr lang="es-ES_tradnl"/>
              <a:pPr>
                <a:defRPr/>
              </a:pPr>
              <a:t>28/11/24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7CDB-70E5-CD46-A443-26112634C38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29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789384"/>
            <a:ext cx="4038600" cy="380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789384"/>
            <a:ext cx="4038600" cy="380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AC781-CCFD-43A7-BBF9-FA30927A0622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174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10878"/>
            <a:ext cx="3563470" cy="3237590"/>
          </a:xfrm>
        </p:spPr>
        <p:txBody>
          <a:bodyPr/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10878"/>
            <a:ext cx="3565526" cy="3237590"/>
          </a:xfrm>
        </p:spPr>
        <p:txBody>
          <a:bodyPr/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B988-CDA5-4147-9359-A94226262F83}" type="datetimeFigureOut">
              <a:rPr lang="es-ES_tradnl"/>
              <a:pPr>
                <a:defRPr/>
              </a:pPr>
              <a:t>28/11/24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0277-C5B5-E844-ABA6-5DDC1C6F3ADB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3412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136278"/>
            <a:ext cx="3566160" cy="47982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1703791"/>
            <a:ext cx="3566160" cy="28446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136278"/>
            <a:ext cx="3566160" cy="47982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1703791"/>
            <a:ext cx="3566160" cy="284468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4C0E-5511-CB44-A9E3-3F8AB89A61AF}" type="datetimeFigureOut">
              <a:rPr lang="es-ES_tradnl"/>
              <a:pPr>
                <a:defRPr/>
              </a:pPr>
              <a:t>28/11/24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635F9-0964-D041-AC31-D736BB48D65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3155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BF5E7-7321-7943-8FA9-C2BF7636198A}" type="datetimeFigureOut">
              <a:rPr lang="es-ES_tradnl"/>
              <a:pPr>
                <a:defRPr/>
              </a:pPr>
              <a:t>28/11/24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9301-79ED-334B-A8B7-D2CB0BE988DC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9509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6B9C-86D3-2D4C-BED1-F3964738BF75}" type="datetimeFigureOut">
              <a:rPr lang="es-ES_tradnl"/>
              <a:pPr>
                <a:defRPr/>
              </a:pPr>
              <a:t>28/11/24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85EE-E2F7-B04F-BB83-9D146E31884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3876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595032"/>
            <a:ext cx="3794760" cy="726142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94186"/>
            <a:ext cx="3794760" cy="4054289"/>
          </a:xfrm>
        </p:spPr>
        <p:txBody>
          <a:bodyPr/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311088"/>
            <a:ext cx="3794760" cy="2860862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B56C7-2796-FF4E-81E9-DFB2F16AFAF1}" type="datetimeFigureOut">
              <a:rPr lang="es-ES_tradnl"/>
              <a:pPr>
                <a:defRPr/>
              </a:pPr>
              <a:t>28/11/24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DEC94-C927-284B-9562-0AD090CF0AB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5353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81" y="595032"/>
            <a:ext cx="3807293" cy="726142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anchor="b"/>
          <a:lstStyle>
            <a:lvl1pPr algn="l" defTabSz="914355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81" y="1311088"/>
            <a:ext cx="3807293" cy="2689412"/>
          </a:xfrm>
          <a:effectLst/>
        </p:spPr>
        <p:txBody>
          <a:bodyPr/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503641"/>
            <a:ext cx="3810000" cy="3449801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884" indent="-342884" algn="l" defTabSz="914355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_tradnl" noProof="0" smtClean="0"/>
              <a:t>Haga clic en el icono para agregar una imagen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FFE57-611D-2749-B627-14EA80818FCB}" type="datetimeFigureOut">
              <a:rPr lang="es-ES_tradnl"/>
              <a:pPr>
                <a:defRPr/>
              </a:pPr>
              <a:t>28/11/24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02ED-76DF-7D46-8258-A09FE6B83669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6488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1" y="322730"/>
            <a:ext cx="5484813" cy="85725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1" y="1310881"/>
            <a:ext cx="7823200" cy="323730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A14E-87F1-1B47-BFC1-B7A322C36AF9}" type="datetimeFigureOut">
              <a:rPr lang="es-ES_tradnl"/>
              <a:pPr>
                <a:defRPr/>
              </a:pPr>
              <a:t>28/11/24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9D86-56D3-9645-AE44-26081416D18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0696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292480"/>
            <a:ext cx="1524000" cy="4302149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8" y="483400"/>
            <a:ext cx="6399213" cy="4064795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68DF5-2873-064D-B5BF-81BAEAFD9073}" type="datetimeFigureOut">
              <a:rPr lang="es-ES_tradnl"/>
              <a:pPr>
                <a:defRPr/>
              </a:pPr>
              <a:t>28/11/24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E935-CF40-3747-BD17-5277242B481B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0058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 with medium confide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9" y="4437462"/>
            <a:ext cx="1998662" cy="36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Text&#10;&#10;Description automatically generate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9" y="4418412"/>
            <a:ext cx="210185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texte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9" y="339504"/>
            <a:ext cx="6015914" cy="7200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600" b="0">
                <a:solidFill>
                  <a:srgbClr val="C1002A"/>
                </a:solidFill>
                <a:latin typeface="+mj-lt"/>
              </a:defRPr>
            </a:lvl1pPr>
            <a:lvl2pPr marL="266681" indent="0">
              <a:buNone/>
              <a:defRPr/>
            </a:lvl2pPr>
            <a:lvl3pPr marL="531773" indent="0">
              <a:buNone/>
              <a:defRPr/>
            </a:lvl3pPr>
            <a:lvl4pPr marL="809565" indent="0">
              <a:buNone/>
              <a:defRPr/>
            </a:lvl4pPr>
            <a:lvl5pPr marL="1076244" indent="0">
              <a:buNone/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3" name="Espace réservé du contenu 12">
            <a:extLst>
              <a:ext uri="{FF2B5EF4-FFF2-40B4-BE49-F238E27FC236}"/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1" y="1203326"/>
            <a:ext cx="7776542" cy="3097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Verdana Pro" panose="020B0604030504040204" pitchFamily="34" charset="0"/>
              </a:defRPr>
            </a:lvl1pPr>
            <a:lvl2pPr marL="266681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531773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marL="809565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4pPr>
            <a:lvl5pPr marL="1076244" indent="0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171248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 algn="l" defTabSz="34288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685766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685766">
              <a:defRPr/>
            </a:lvl1pPr>
          </a:lstStyle>
          <a:p>
            <a:pPr>
              <a:defRPr/>
            </a:pPr>
            <a:fld id="{13151E35-5105-0B46-A49B-EC612C217D5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6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8DE80-D9DA-4C4E-B57C-B0A5958B102C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03942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D9208-EABE-4D9D-A500-1CE3934602C9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102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2C527-5CA9-40E1-A931-DC1EF29E7EBD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03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422AB-FCF8-4034-B11F-74729A2CBC1C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44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789384"/>
            <a:ext cx="4038600" cy="380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789384"/>
            <a:ext cx="4038600" cy="380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AC781-CCFD-43A7-BBF9-FA30927A0622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66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8DE80-D9DA-4C4E-B57C-B0A5958B102C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41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BD695-131B-4527-8F14-DDC4538CB8DD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914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B5DF2-49B5-4194-B131-40EF616F4605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04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A5B10-5343-49E7-9E47-DCDB3EA6E00A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37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E4649-0BCA-44CC-BE1A-89BE7DA63231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68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ABA58-87AF-41DB-84C7-95805F35D1B7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9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BD695-131B-4527-8F14-DDC4538CB8DD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521456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45946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45946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417F0-20C0-4A85-ABFF-705E20160031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612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789384"/>
            <a:ext cx="8229600" cy="3805238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656F-CF97-444B-BE4E-319B89C401E8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310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1"/>
            <a:ext cx="9144000" cy="4594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AA303-2B61-4D7C-A5BC-28421B82DDE7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6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B5DF2-49B5-4194-B131-40EF616F4605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66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A5B10-5343-49E7-9E47-DCDB3EA6E00A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3192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E4649-0BCA-44CC-BE1A-89BE7DA63231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612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9D9D9"/>
            </a:gs>
            <a:gs pos="999">
              <a:srgbClr val="D9D9D9"/>
            </a:gs>
            <a:gs pos="3999">
              <a:srgbClr val="BFBFBF"/>
            </a:gs>
            <a:gs pos="100000">
              <a:srgbClr val="FF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10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9384"/>
            <a:ext cx="8229600" cy="38052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"/>
              <a:t>HUSC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532041-A596-45DB-B7FE-C9E7B0D2EDCB}" type="slidenum">
              <a:rPr lang="es-ES" altLang="es-ES"/>
              <a:pPr/>
              <a:t>‹Nr.›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7" r:id="rId1"/>
    <p:sldLayoutId id="2147486518" r:id="rId2"/>
    <p:sldLayoutId id="2147486519" r:id="rId3"/>
    <p:sldLayoutId id="2147486520" r:id="rId4"/>
    <p:sldLayoutId id="2147486521" r:id="rId5"/>
    <p:sldLayoutId id="2147486522" r:id="rId6"/>
    <p:sldLayoutId id="2147486523" r:id="rId7"/>
    <p:sldLayoutId id="2147486524" r:id="rId8"/>
    <p:sldLayoutId id="2147486525" r:id="rId9"/>
    <p:sldLayoutId id="2147486526" r:id="rId10"/>
    <p:sldLayoutId id="2147486527" r:id="rId11"/>
    <p:sldLayoutId id="2147486528" r:id="rId12"/>
    <p:sldLayoutId id="2147486529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6pPr>
      <a:lvl7pPr marL="914355" algn="ctr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9pPr>
    </p:titleStyle>
    <p:bodyStyle>
      <a:lvl1pPr marL="342884" indent="-34288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2944" indent="-2285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474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2" y="4767264"/>
            <a:ext cx="2085975" cy="273844"/>
          </a:xfrm>
          <a:prstGeom prst="rect">
            <a:avLst/>
          </a:prstGeom>
        </p:spPr>
        <p:txBody>
          <a:bodyPr vert="horz" lIns="91436" tIns="45718" rIns="45718" bIns="45718" rtlCol="0" anchor="ctr"/>
          <a:lstStyle>
            <a:lvl1pPr algn="r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4767264"/>
            <a:ext cx="2847975" cy="273844"/>
          </a:xfrm>
          <a:prstGeom prst="rect">
            <a:avLst/>
          </a:prstGeom>
        </p:spPr>
        <p:txBody>
          <a:bodyPr vert="horz" lIns="45718" tIns="45718" rIns="91436" bIns="45718" rtlCol="0" anchor="ctr"/>
          <a:lstStyle>
            <a:lvl1pPr algn="l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7" y="4767264"/>
            <a:ext cx="561975" cy="273844"/>
          </a:xfrm>
          <a:prstGeom prst="rect">
            <a:avLst/>
          </a:prstGeom>
        </p:spPr>
        <p:txBody>
          <a:bodyPr vert="horz" wrap="square" lIns="27431" tIns="45718" rIns="45718" bIns="4571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fld id="{8A0AF2C7-99A8-46BE-9A37-FA92DFF92051}" type="slidenum">
              <a:rPr lang="es-ES" altLang="es-ES"/>
              <a:pPr/>
              <a:t>‹Nr.›</a:t>
            </a:fld>
            <a:endParaRPr lang="es-ES" altLang="es-ES"/>
          </a:p>
        </p:txBody>
      </p:sp>
      <p:sp>
        <p:nvSpPr>
          <p:cNvPr id="7" name="Oval 6"/>
          <p:cNvSpPr/>
          <p:nvPr/>
        </p:nvSpPr>
        <p:spPr>
          <a:xfrm>
            <a:off x="8458200" y="4874419"/>
            <a:ext cx="84138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6" y="4874419"/>
            <a:ext cx="84137" cy="6310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4" r:id="rId1"/>
    <p:sldLayoutId id="2147486555" r:id="rId2"/>
    <p:sldLayoutId id="2147486556" r:id="rId3"/>
    <p:sldLayoutId id="2147486557" r:id="rId4"/>
    <p:sldLayoutId id="2147486558" r:id="rId5"/>
    <p:sldLayoutId id="2147486559" r:id="rId6"/>
    <p:sldLayoutId id="2147486560" r:id="rId7"/>
    <p:sldLayoutId id="2147486561" r:id="rId8"/>
    <p:sldLayoutId id="2147486562" r:id="rId9"/>
    <p:sldLayoutId id="2147486563" r:id="rId10"/>
    <p:sldLayoutId id="2147486564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MS PGothic" charset="0"/>
        </a:defRPr>
      </a:lvl5pPr>
      <a:lvl6pPr marL="457178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355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532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709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884" indent="-3428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MS PGothic" pitchFamily="34" charset="-128"/>
          <a:cs typeface="MS PGothic" charset="0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MS PGothic" charset="0"/>
        </a:defRPr>
      </a:lvl2pPr>
      <a:lvl3pPr marL="1142944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MS PGothic" charset="0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MS PGothic" charset="0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MS PGothic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2" y="4767265"/>
            <a:ext cx="2085975" cy="274637"/>
          </a:xfrm>
          <a:prstGeom prst="rect">
            <a:avLst/>
          </a:prstGeom>
        </p:spPr>
        <p:txBody>
          <a:bodyPr vert="horz" lIns="91436" tIns="45718" rIns="45718" bIns="45718" rtlCol="0" anchor="ctr"/>
          <a:lstStyle>
            <a:lvl1pPr algn="r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4767265"/>
            <a:ext cx="2847975" cy="274637"/>
          </a:xfrm>
          <a:prstGeom prst="rect">
            <a:avLst/>
          </a:prstGeom>
        </p:spPr>
        <p:txBody>
          <a:bodyPr vert="horz" lIns="45718" tIns="45718" rIns="91436" bIns="45718" rtlCol="0" anchor="ctr"/>
          <a:lstStyle>
            <a:lvl1pPr algn="l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7" y="4767265"/>
            <a:ext cx="561975" cy="274637"/>
          </a:xfrm>
          <a:prstGeom prst="rect">
            <a:avLst/>
          </a:prstGeom>
        </p:spPr>
        <p:txBody>
          <a:bodyPr vert="horz" wrap="square" lIns="27431" tIns="45718" rIns="45718" bIns="4571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rgbClr val="595959"/>
                </a:solidFill>
                <a:latin typeface="Century Gothic" charset="0"/>
                <a:cs typeface="MS PGothic" charset="0"/>
              </a:defRPr>
            </a:lvl1pPr>
          </a:lstStyle>
          <a:p>
            <a:pPr>
              <a:defRPr/>
            </a:pPr>
            <a:fld id="{C33593FA-1CA5-FD44-8EBD-76B26E28B448}" type="slidenum">
              <a:rPr lang="es-ES">
                <a:ea typeface="ＭＳ Ｐゴシック" charset="0"/>
              </a:rPr>
              <a:pPr>
                <a:defRPr/>
              </a:pPr>
              <a:t>‹Nr.›</a:t>
            </a:fld>
            <a:endParaRPr lang="es-ES"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4875213"/>
            <a:ext cx="84138" cy="619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5" y="4875213"/>
            <a:ext cx="84137" cy="619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eaLnBrk="0" hangingPunct="0">
              <a:defRPr/>
            </a:pPr>
            <a:endParaRPr lang="en-US" sz="2400">
              <a:solidFill>
                <a:prstClr val="white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5511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0" r:id="rId1"/>
    <p:sldLayoutId id="2147486571" r:id="rId2"/>
    <p:sldLayoutId id="2147486572" r:id="rId3"/>
    <p:sldLayoutId id="2147486573" r:id="rId4"/>
    <p:sldLayoutId id="2147486574" r:id="rId5"/>
    <p:sldLayoutId id="2147486575" r:id="rId6"/>
    <p:sldLayoutId id="2147486576" r:id="rId7"/>
    <p:sldLayoutId id="2147486577" r:id="rId8"/>
    <p:sldLayoutId id="2147486578" r:id="rId9"/>
    <p:sldLayoutId id="2147486579" r:id="rId10"/>
    <p:sldLayoutId id="2147486580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MS PGothic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ＭＳ Ｐゴシック" charset="0"/>
          <a:cs typeface="MS PGothic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ＭＳ Ｐゴシック" charset="0"/>
          <a:cs typeface="MS PGothic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ＭＳ Ｐゴシック" charset="0"/>
          <a:cs typeface="MS PGothic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ＭＳ Ｐゴシック" charset="0"/>
          <a:cs typeface="MS PGothic" charset="0"/>
        </a:defRPr>
      </a:lvl5pPr>
      <a:lvl6pPr marL="457178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355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532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709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884" indent="-3428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MS PGothic" charset="0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MS PGothic" charset="0"/>
        </a:defRPr>
      </a:lvl2pPr>
      <a:lvl3pPr marL="1142944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MS PGothic" charset="0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MS PGothic" charset="0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MS PGothic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9D9D9"/>
            </a:gs>
            <a:gs pos="999">
              <a:srgbClr val="D9D9D9"/>
            </a:gs>
            <a:gs pos="3999">
              <a:srgbClr val="BFBFBF"/>
            </a:gs>
            <a:gs pos="100000">
              <a:srgbClr val="FF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5" y="171451"/>
            <a:ext cx="7313613" cy="947738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  <a:noAutofit/>
            <a:sp3d extrusionH="12700">
              <a:extrusionClr>
                <a:schemeClr val="bg1"/>
              </a:extrusionClr>
            </a:sp3d>
          </a:bodyPr>
          <a:lstStyle/>
          <a:p>
            <a:pPr lvl="0"/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5" y="1310879"/>
            <a:ext cx="7313613" cy="3227784"/>
          </a:xfrm>
          <a:prstGeom prst="rect">
            <a:avLst/>
          </a:prstGeom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  <a:normAutofit/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69632"/>
            <a:ext cx="2133600" cy="208360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7F7F7F"/>
                </a:solidFill>
                <a:latin typeface="Corbel" charset="0"/>
              </a:defRPr>
            </a:lvl1pPr>
          </a:lstStyle>
          <a:p>
            <a:pPr>
              <a:defRPr/>
            </a:pPr>
            <a:fld id="{A851B183-C683-754A-B101-0039D93C1D02}" type="datetimeFigureOut">
              <a:rPr lang="es-ES_tradnl">
                <a:ea typeface="ＭＳ Ｐゴシック" charset="0"/>
                <a:cs typeface="ＭＳ Ｐゴシック" charset="0"/>
              </a:rPr>
              <a:pPr>
                <a:defRPr/>
              </a:pPr>
              <a:t>28/11/24</a:t>
            </a:fld>
            <a:endParaRPr lang="es-ES_tradnl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69632"/>
            <a:ext cx="2895600" cy="20836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marL="0" algn="ctr" defTabSz="914355" rtl="0" eaLnBrk="1" fontAlgn="auto" latinLnBrk="0" hangingPunct="1">
              <a:spcBef>
                <a:spcPts val="0"/>
              </a:spcBef>
              <a:spcAft>
                <a:spcPts val="0"/>
              </a:spcAft>
              <a:defRPr sz="1100" b="1" kern="1200">
                <a:solidFill>
                  <a:prstClr val="black">
                    <a:lumMod val="50000"/>
                    <a:lumOff val="50000"/>
                  </a:prstClr>
                </a:solidFill>
                <a:latin typeface="Corbe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669632"/>
            <a:ext cx="2133600" cy="208360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7F7F7F"/>
                </a:solidFill>
                <a:latin typeface="Corbel" charset="0"/>
              </a:defRPr>
            </a:lvl1pPr>
          </a:lstStyle>
          <a:p>
            <a:pPr>
              <a:defRPr/>
            </a:pPr>
            <a:fld id="{E0CF84C5-8879-7042-9EE5-5AFAD93C7124}" type="slidenum">
              <a:rPr lang="es-ES_tradnl">
                <a:ea typeface="ＭＳ Ｐゴシック" charset="0"/>
                <a:cs typeface="ＭＳ Ｐゴシック" charset="0"/>
              </a:rPr>
              <a:pPr>
                <a:defRPr/>
              </a:pPr>
              <a:t>‹Nr.›</a:t>
            </a:fld>
            <a:endParaRPr lang="es-ES_tradnl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82" r:id="rId1"/>
    <p:sldLayoutId id="2147486583" r:id="rId2"/>
    <p:sldLayoutId id="2147486584" r:id="rId3"/>
    <p:sldLayoutId id="2147486585" r:id="rId4"/>
    <p:sldLayoutId id="2147486586" r:id="rId5"/>
    <p:sldLayoutId id="2147486587" r:id="rId6"/>
    <p:sldLayoutId id="2147486588" r:id="rId7"/>
    <p:sldLayoutId id="2147486589" r:id="rId8"/>
    <p:sldLayoutId id="2147486590" r:id="rId9"/>
    <p:sldLayoutId id="2147486591" r:id="rId10"/>
    <p:sldLayoutId id="2147486592" r:id="rId11"/>
    <p:sldLayoutId id="2147486593" r:id="rId12"/>
    <p:sldLayoutId id="2147486594" r:id="rId13"/>
    <p:sldLayoutId id="2147486595" r:id="rId14"/>
  </p:sldLayoutIdLst>
  <p:txStyles>
    <p:titleStyle>
      <a:lvl1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5pPr>
      <a:lvl6pPr marL="457178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6pPr>
      <a:lvl7pPr marL="914355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7pPr>
      <a:lvl8pPr marL="1371532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8pPr>
      <a:lvl9pPr marL="1828709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342884" indent="-342884" algn="l" rtl="0" eaLnBrk="0" fontAlgn="base" hangingPunct="0">
        <a:spcBef>
          <a:spcPts val="2000"/>
        </a:spcBef>
        <a:spcAft>
          <a:spcPct val="0"/>
        </a:spcAft>
        <a:buSzPct val="80000"/>
        <a:buFont typeface="Wingdings" charset="0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0"/>
          <a:cs typeface="ＭＳ Ｐゴシック" charset="0"/>
        </a:defRPr>
      </a:lvl1pPr>
      <a:lvl2pPr marL="685766" indent="-33653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0"/>
          <a:cs typeface="+mn-cs"/>
        </a:defRPr>
      </a:lvl2pPr>
      <a:lvl3pPr marL="1034998" indent="-349232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0"/>
          <a:cs typeface="+mn-cs"/>
        </a:defRPr>
      </a:lvl3pPr>
      <a:lvl4pPr marL="1371532" indent="-33653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l"/>
        <a:defRPr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0"/>
          <a:cs typeface="+mn-cs"/>
        </a:defRPr>
      </a:lvl4pPr>
      <a:lvl5pPr marL="1720764" indent="-349232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l"/>
        <a:defRPr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0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9D9D9"/>
            </a:gs>
            <a:gs pos="999">
              <a:srgbClr val="D9D9D9"/>
            </a:gs>
            <a:gs pos="3999">
              <a:srgbClr val="BFBFBF"/>
            </a:gs>
            <a:gs pos="100000">
              <a:srgbClr val="FFFF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10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9384"/>
            <a:ext cx="8229600" cy="38052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HUSC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532041-A596-45DB-B7FE-C9E7B0D2EDCB}" type="slidenum">
              <a:rPr lang="es-ES" altLang="es-ES">
                <a:solidFill>
                  <a:srgbClr val="000000"/>
                </a:solidFill>
              </a:rPr>
              <a:pPr/>
              <a:t>‹Nr.›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9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00" r:id="rId1"/>
    <p:sldLayoutId id="2147486601" r:id="rId2"/>
    <p:sldLayoutId id="2147486602" r:id="rId3"/>
    <p:sldLayoutId id="2147486603" r:id="rId4"/>
    <p:sldLayoutId id="2147486604" r:id="rId5"/>
    <p:sldLayoutId id="2147486605" r:id="rId6"/>
    <p:sldLayoutId id="2147486606" r:id="rId7"/>
    <p:sldLayoutId id="2147486607" r:id="rId8"/>
    <p:sldLayoutId id="2147486608" r:id="rId9"/>
    <p:sldLayoutId id="2147486609" r:id="rId10"/>
    <p:sldLayoutId id="2147486610" r:id="rId11"/>
    <p:sldLayoutId id="2147486611" r:id="rId12"/>
    <p:sldLayoutId id="2147486612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6pPr>
      <a:lvl7pPr marL="914355" algn="ctr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pitchFamily="34" charset="0"/>
        </a:defRPr>
      </a:lvl9pPr>
    </p:titleStyle>
    <p:bodyStyle>
      <a:lvl1pPr marL="342884" indent="-342884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2944" indent="-2285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474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1.png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1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1.png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1.png"/><Relationship Id="rId3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1.png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microsoft.com/office/2007/relationships/hdphoto" Target="../media/hdphoto1.wdp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3.jpeg"/><Relationship Id="rId8" Type="http://schemas.openxmlformats.org/officeDocument/2006/relationships/image" Target="../media/image11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5.tiff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139704"/>
            <a:ext cx="7823200" cy="1133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altLang="es-ES" sz="3200" b="1" dirty="0" err="1">
                <a:solidFill>
                  <a:srgbClr val="2342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Principles</a:t>
            </a:r>
            <a:r>
              <a:rPr lang="es-ES_tradnl" altLang="es-ES" sz="3200" b="1" dirty="0">
                <a:solidFill>
                  <a:srgbClr val="2342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 of </a:t>
            </a:r>
            <a:r>
              <a:rPr lang="es-ES_tradnl" altLang="es-ES" sz="3200" b="1" dirty="0" err="1">
                <a:solidFill>
                  <a:srgbClr val="2342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Surgery</a:t>
            </a:r>
            <a:r>
              <a:rPr lang="es-ES_tradnl" altLang="es-ES" sz="3200" b="1" dirty="0">
                <a:solidFill>
                  <a:srgbClr val="2342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 in </a:t>
            </a:r>
            <a:r>
              <a:rPr lang="es-ES_tradnl" altLang="es-ES" sz="3200" b="1" dirty="0" err="1">
                <a:solidFill>
                  <a:srgbClr val="2342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Uterine</a:t>
            </a:r>
            <a:r>
              <a:rPr lang="es-ES_tradnl" altLang="es-ES" sz="3200" b="1" dirty="0">
                <a:solidFill>
                  <a:srgbClr val="2342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 Sarcoma</a:t>
            </a:r>
            <a:r>
              <a:rPr lang="en-GB" altLang="es-ES" sz="3200" b="1" dirty="0">
                <a:solidFill>
                  <a:srgbClr val="2342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/>
            </a:r>
            <a:br>
              <a:rPr lang="en-GB" altLang="es-ES" sz="3200" b="1" dirty="0">
                <a:solidFill>
                  <a:srgbClr val="23427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</a:br>
            <a:endParaRPr lang="en-GB" alt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3275858" y="3291831"/>
            <a:ext cx="5427663" cy="170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s-ES" altLang="es-E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Dr. Ignacio Zapardiel </a:t>
            </a:r>
          </a:p>
          <a:p>
            <a:pPr algn="r">
              <a:lnSpc>
                <a:spcPct val="120000"/>
              </a:lnSpc>
            </a:pPr>
            <a:r>
              <a:rPr lang="es-ES" altLang="es-ES" sz="1600" dirty="0" err="1">
                <a:solidFill>
                  <a:srgbClr val="404040"/>
                </a:solidFill>
                <a:latin typeface="Corbel" panose="020B0503020204020204" pitchFamily="34" charset="0"/>
              </a:rPr>
              <a:t>Chief</a:t>
            </a:r>
            <a:r>
              <a:rPr lang="es-ES" altLang="es-ES" sz="1600" dirty="0">
                <a:solidFill>
                  <a:srgbClr val="404040"/>
                </a:solidFill>
                <a:latin typeface="Corbel" panose="020B0503020204020204" pitchFamily="34" charset="0"/>
              </a:rPr>
              <a:t> of </a:t>
            </a:r>
            <a:r>
              <a:rPr lang="es-ES" altLang="es-ES" sz="1600" dirty="0" err="1">
                <a:solidFill>
                  <a:srgbClr val="404040"/>
                </a:solidFill>
                <a:latin typeface="Corbel" panose="020B0503020204020204" pitchFamily="34" charset="0"/>
              </a:rPr>
              <a:t>Ginecologic</a:t>
            </a:r>
            <a:r>
              <a:rPr lang="es-ES" altLang="es-ES" sz="1600" dirty="0">
                <a:solidFill>
                  <a:srgbClr val="404040"/>
                </a:solidFill>
                <a:latin typeface="Corbel" panose="020B0503020204020204" pitchFamily="34" charset="0"/>
              </a:rPr>
              <a:t> </a:t>
            </a:r>
            <a:r>
              <a:rPr lang="es-ES" altLang="es-ES" sz="1600" dirty="0" err="1">
                <a:solidFill>
                  <a:srgbClr val="404040"/>
                </a:solidFill>
                <a:latin typeface="Corbel" panose="020B0503020204020204" pitchFamily="34" charset="0"/>
              </a:rPr>
              <a:t>Oncology</a:t>
            </a:r>
            <a:endParaRPr lang="es-ES" altLang="es-ES" sz="1600" dirty="0">
              <a:solidFill>
                <a:srgbClr val="404040"/>
              </a:solidFill>
              <a:latin typeface="Corbel" panose="020B0503020204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ES" sz="1600" dirty="0">
                <a:solidFill>
                  <a:srgbClr val="404040"/>
                </a:solidFill>
                <a:latin typeface="Corbel" panose="020B0503020204020204" pitchFamily="34" charset="0"/>
              </a:rPr>
              <a:t>Full </a:t>
            </a:r>
            <a:r>
              <a:rPr lang="es-ES" altLang="es-ES" sz="1600" dirty="0" err="1">
                <a:solidFill>
                  <a:srgbClr val="404040"/>
                </a:solidFill>
                <a:latin typeface="Corbel" panose="020B0503020204020204" pitchFamily="34" charset="0"/>
              </a:rPr>
              <a:t>Professor</a:t>
            </a:r>
            <a:r>
              <a:rPr lang="es-ES" altLang="es-ES" sz="1600" dirty="0">
                <a:solidFill>
                  <a:srgbClr val="404040"/>
                </a:solidFill>
                <a:latin typeface="Corbel" panose="020B0503020204020204" pitchFamily="34" charset="0"/>
              </a:rPr>
              <a:t> ANECA- UAM </a:t>
            </a:r>
            <a:r>
              <a:rPr lang="es-ES" altLang="es-ES" sz="1600" dirty="0" err="1">
                <a:solidFill>
                  <a:srgbClr val="404040"/>
                </a:solidFill>
                <a:latin typeface="Corbel" panose="020B0503020204020204" pitchFamily="34" charset="0"/>
              </a:rPr>
              <a:t>University</a:t>
            </a:r>
            <a:endParaRPr lang="es-ES" altLang="es-ES" sz="1600" dirty="0">
              <a:solidFill>
                <a:srgbClr val="404040"/>
              </a:solidFill>
              <a:latin typeface="Corbel" panose="020B0503020204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altLang="es-ES" sz="1600" dirty="0">
                <a:solidFill>
                  <a:srgbClr val="404040"/>
                </a:solidFill>
                <a:latin typeface="Corbel" panose="020B0503020204020204" pitchFamily="34" charset="0"/>
              </a:rPr>
              <a:t>ESGO Council </a:t>
            </a:r>
            <a:r>
              <a:rPr lang="es-ES" altLang="es-ES" sz="1600" dirty="0" err="1">
                <a:solidFill>
                  <a:srgbClr val="404040"/>
                </a:solidFill>
                <a:latin typeface="Corbel" panose="020B0503020204020204" pitchFamily="34" charset="0"/>
              </a:rPr>
              <a:t>Member</a:t>
            </a:r>
            <a:r>
              <a:rPr lang="es-ES" altLang="es-ES" sz="1600" dirty="0">
                <a:solidFill>
                  <a:srgbClr val="404040"/>
                </a:solidFill>
                <a:latin typeface="Corbel" panose="020B0503020204020204" pitchFamily="34" charset="0"/>
              </a:rPr>
              <a:t> 2019-2024</a:t>
            </a:r>
          </a:p>
          <a:p>
            <a:pPr algn="r">
              <a:lnSpc>
                <a:spcPct val="120000"/>
              </a:lnSpc>
            </a:pPr>
            <a:r>
              <a:rPr lang="es-ES" altLang="es-ES" sz="1600" dirty="0">
                <a:solidFill>
                  <a:srgbClr val="404040"/>
                </a:solidFill>
                <a:latin typeface="Corbel" panose="020B0503020204020204" pitchFamily="34" charset="0"/>
              </a:rPr>
              <a:t>La Paz </a:t>
            </a:r>
            <a:r>
              <a:rPr lang="es-ES" altLang="es-ES" sz="1600" dirty="0" err="1">
                <a:solidFill>
                  <a:srgbClr val="404040"/>
                </a:solidFill>
                <a:latin typeface="Corbel" panose="020B0503020204020204" pitchFamily="34" charset="0"/>
              </a:rPr>
              <a:t>University</a:t>
            </a:r>
            <a:r>
              <a:rPr lang="es-ES" altLang="es-ES" sz="1600" dirty="0">
                <a:solidFill>
                  <a:srgbClr val="404040"/>
                </a:solidFill>
                <a:latin typeface="Corbel" panose="020B0503020204020204" pitchFamily="34" charset="0"/>
              </a:rPr>
              <a:t> Hospital, Madrid, </a:t>
            </a:r>
            <a:r>
              <a:rPr lang="es-ES" altLang="es-ES" sz="1600" dirty="0" err="1">
                <a:solidFill>
                  <a:srgbClr val="404040"/>
                </a:solidFill>
                <a:latin typeface="Corbel" panose="020B0503020204020204" pitchFamily="34" charset="0"/>
              </a:rPr>
              <a:t>Spain</a:t>
            </a:r>
            <a:r>
              <a:rPr lang="es-ES" altLang="es-ES" sz="1600" dirty="0">
                <a:solidFill>
                  <a:srgbClr val="404040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88067" name="AutoShape 29" descr="Resultado de imagen de idipaz"/>
          <p:cNvSpPr>
            <a:spLocks noChangeAspect="1" noChangeArrowheads="1"/>
          </p:cNvSpPr>
          <p:nvPr/>
        </p:nvSpPr>
        <p:spPr bwMode="auto">
          <a:xfrm>
            <a:off x="168275" y="-136921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endParaRPr lang="es-ES" altLang="es-E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349" name="Imagen 6" descr="Lapaz_01_alt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3651872"/>
            <a:ext cx="2776808" cy="4829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8915" b="10317"/>
          <a:stretch/>
        </p:blipFill>
        <p:spPr>
          <a:xfrm>
            <a:off x="1043608" y="4371951"/>
            <a:ext cx="1472952" cy="43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 descr="Carcinosarcom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 t="2097" r="10304" b="12474"/>
          <a:stretch/>
        </p:blipFill>
        <p:spPr>
          <a:xfrm>
            <a:off x="539553" y="483520"/>
            <a:ext cx="1656184" cy="138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1" descr="Captura de pantalla 2024-03-03 a las 22.41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99942"/>
            <a:ext cx="1274038" cy="6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t="14145" b="4409"/>
          <a:stretch/>
        </p:blipFill>
        <p:spPr>
          <a:xfrm>
            <a:off x="6804248" y="483520"/>
            <a:ext cx="211047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 descr="Captura de pantalla 2024-11-27 a las 23.35.0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483520"/>
            <a:ext cx="417646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0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16042"/>
            <a:ext cx="1722438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 rot="16200000">
            <a:off x="2672789" y="-929639"/>
            <a:ext cx="3510390" cy="8208912"/>
          </a:xfrm>
          <a:prstGeom prst="rect">
            <a:avLst/>
          </a:prstGeom>
          <a:effectLst/>
        </p:spPr>
        <p:txBody>
          <a:bodyPr vert="eaVert" lIns="91436" tIns="45718" rIns="91436" bIns="45718">
            <a:normAutofit/>
            <a:sp3d extrusionH="6350">
              <a:extrusionClr>
                <a:schemeClr val="bg1"/>
              </a:extrusionClr>
            </a:sp3d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2pPr>
            <a:lvl3pPr marL="10350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3pPr>
            <a:lvl4pPr marL="13716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4pPr>
            <a:lvl5pPr marL="17208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Complete </a:t>
            </a:r>
            <a:r>
              <a:rPr lang="en-US" dirty="0" err="1" smtClean="0">
                <a:solidFill>
                  <a:schemeClr val="tx1"/>
                </a:solidFill>
                <a:latin typeface="Corbel"/>
                <a:cs typeface="Corbel"/>
              </a:rPr>
              <a:t>cytoreduction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 is the standard of care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M</a:t>
            </a:r>
            <a:r>
              <a:rPr lang="es-ES" dirty="0" smtClean="0">
                <a:solidFill>
                  <a:schemeClr val="tx1"/>
                </a:solidFill>
                <a:latin typeface="Corbel"/>
                <a:cs typeface="Corbel"/>
              </a:rPr>
              <a:t>e</a:t>
            </a:r>
            <a:r>
              <a:rPr lang="en-US" dirty="0" err="1" smtClean="0">
                <a:solidFill>
                  <a:schemeClr val="tx1"/>
                </a:solidFill>
                <a:latin typeface="Corbel"/>
                <a:cs typeface="Corbel"/>
              </a:rPr>
              <a:t>tastasectomy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 in patients with </a:t>
            </a:r>
            <a:r>
              <a:rPr lang="en-US" dirty="0" err="1" smtClean="0">
                <a:solidFill>
                  <a:schemeClr val="tx1"/>
                </a:solidFill>
                <a:latin typeface="Corbel"/>
                <a:cs typeface="Corbel"/>
              </a:rPr>
              <a:t>oligometastatic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 disease could be considered if morbidity is acceptable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Systematic lymphadenectomy not </a:t>
            </a:r>
            <a:r>
              <a:rPr lang="en-US" dirty="0" err="1" smtClean="0">
                <a:solidFill>
                  <a:schemeClr val="tx1"/>
                </a:solidFill>
                <a:latin typeface="Corbel"/>
                <a:cs typeface="Corbel"/>
              </a:rPr>
              <a:t>recom</a:t>
            </a:r>
            <a:r>
              <a:rPr lang="es-ES" dirty="0" smtClean="0">
                <a:solidFill>
                  <a:schemeClr val="tx1"/>
                </a:solidFill>
                <a:latin typeface="Corbel"/>
                <a:cs typeface="Corbel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ended but nodal </a:t>
            </a:r>
            <a:r>
              <a:rPr lang="en-US" dirty="0" err="1" smtClean="0">
                <a:solidFill>
                  <a:schemeClr val="tx1"/>
                </a:solidFill>
                <a:latin typeface="Corbel"/>
                <a:cs typeface="Corbel"/>
              </a:rPr>
              <a:t>debulking</a:t>
            </a:r>
            <a:endParaRPr lang="en-US" dirty="0" smtClean="0">
              <a:solidFill>
                <a:schemeClr val="tx1"/>
              </a:solidFill>
              <a:latin typeface="Corbel"/>
              <a:cs typeface="Corbel"/>
            </a:endParaRPr>
          </a:p>
          <a:p>
            <a:pPr>
              <a:defRPr/>
            </a:pP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N</a:t>
            </a:r>
            <a:r>
              <a:rPr lang="es-ES" dirty="0" smtClean="0">
                <a:solidFill>
                  <a:schemeClr val="tx1"/>
                </a:solidFill>
                <a:latin typeface="Corbel"/>
                <a:cs typeface="Corbel"/>
              </a:rPr>
              <a:t>e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oadjuvant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chemotherapy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could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be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an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option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for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initial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unresectable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disease</a:t>
            </a:r>
            <a:endParaRPr lang="en-US" dirty="0" smtClean="0">
              <a:solidFill>
                <a:schemeClr val="tx1"/>
              </a:solidFill>
              <a:latin typeface="Corbel"/>
              <a:cs typeface="Corbel"/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latin typeface="Corbel"/>
              <a:cs typeface="Corbel"/>
            </a:endParaRPr>
          </a:p>
        </p:txBody>
      </p:sp>
      <p:pic>
        <p:nvPicPr>
          <p:cNvPr id="5" name="Imagen 4" descr="Captura de pantalla 2022-10-18 a las 12.54.3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t="6132" r="2201" b="6287"/>
          <a:stretch/>
        </p:blipFill>
        <p:spPr>
          <a:xfrm>
            <a:off x="7164288" y="411510"/>
            <a:ext cx="1642700" cy="1239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339502"/>
            <a:ext cx="8646993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Surgical </a:t>
            </a:r>
            <a:r>
              <a:rPr lang="en-US" sz="320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Management</a:t>
            </a:r>
            <a:endParaRPr lang="en-US" sz="3200" dirty="0">
              <a:solidFill>
                <a:srgbClr val="2F589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Stages III &amp; IV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</a:br>
            <a:endParaRPr lang="en-US" sz="2400" b="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60888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5"/>
          <p:cNvSpPr txBox="1">
            <a:spLocks/>
          </p:cNvSpPr>
          <p:nvPr/>
        </p:nvSpPr>
        <p:spPr bwMode="auto">
          <a:xfrm rot="-5400000">
            <a:off x="4977259" y="1230387"/>
            <a:ext cx="35099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77" tIns="34289" rIns="68577" bIns="34289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00" indent="-336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 sz="2000" dirty="0">
                <a:latin typeface="Corbel" charset="0"/>
                <a:cs typeface="Corbel" charset="0"/>
              </a:rPr>
              <a:t>29 centers </a:t>
            </a:r>
            <a:r>
              <a:rPr lang="es-ES" sz="2000" dirty="0">
                <a:latin typeface="Corbel" charset="0"/>
                <a:cs typeface="Corbel" charset="0"/>
              </a:rPr>
              <a:t>–</a:t>
            </a:r>
            <a:r>
              <a:rPr lang="en-US" sz="2000" dirty="0">
                <a:latin typeface="Corbel" charset="0"/>
                <a:cs typeface="Corbel" charset="0"/>
              </a:rPr>
              <a:t> 573 </a:t>
            </a:r>
            <a:r>
              <a:rPr lang="en-US" sz="2000" dirty="0" err="1">
                <a:latin typeface="Corbel" charset="0"/>
                <a:cs typeface="Corbel" charset="0"/>
              </a:rPr>
              <a:t>metastasectomies</a:t>
            </a:r>
            <a:r>
              <a:rPr lang="en-US" sz="2000" dirty="0">
                <a:latin typeface="Corbel" charset="0"/>
                <a:cs typeface="Corbel" charset="0"/>
              </a:rPr>
              <a:t> LMS</a:t>
            </a: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s-ES_tradnl" sz="2000" dirty="0">
                <a:latin typeface="Corbel" charset="0"/>
                <a:cs typeface="Corbel" charset="0"/>
              </a:rPr>
              <a:t>62% </a:t>
            </a:r>
            <a:r>
              <a:rPr lang="es-ES_tradnl" sz="2000" dirty="0" err="1">
                <a:latin typeface="Corbel" charset="0"/>
                <a:cs typeface="Corbel" charset="0"/>
              </a:rPr>
              <a:t>lung</a:t>
            </a:r>
            <a:r>
              <a:rPr lang="es-ES_tradnl" sz="2000" dirty="0">
                <a:latin typeface="Corbel" charset="0"/>
                <a:cs typeface="Corbel" charset="0"/>
              </a:rPr>
              <a:t> vs 29% </a:t>
            </a:r>
            <a:r>
              <a:rPr lang="es-ES_tradnl" sz="2000" dirty="0" err="1">
                <a:latin typeface="Corbel" charset="0"/>
                <a:cs typeface="Corbel" charset="0"/>
              </a:rPr>
              <a:t>liver</a:t>
            </a:r>
            <a:endParaRPr lang="es-ES_tradnl" sz="2000" dirty="0">
              <a:latin typeface="Corbel" charset="0"/>
              <a:cs typeface="Corbel" charset="0"/>
            </a:endParaRP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s-ES_tradnl" sz="2000" dirty="0" err="1">
                <a:latin typeface="Corbel" charset="0"/>
                <a:cs typeface="Corbel" charset="0"/>
              </a:rPr>
              <a:t>Overall</a:t>
            </a:r>
            <a:r>
              <a:rPr lang="es-ES_tradnl" sz="2000" dirty="0">
                <a:latin typeface="Corbel" charset="0"/>
                <a:cs typeface="Corbel" charset="0"/>
              </a:rPr>
              <a:t> Median </a:t>
            </a:r>
            <a:r>
              <a:rPr lang="es-ES_tradnl" sz="2000" dirty="0" err="1">
                <a:latin typeface="Corbel" charset="0"/>
                <a:cs typeface="Corbel" charset="0"/>
              </a:rPr>
              <a:t>survival</a:t>
            </a:r>
            <a:r>
              <a:rPr lang="es-ES_tradnl" sz="2000" dirty="0">
                <a:latin typeface="Corbel" charset="0"/>
                <a:cs typeface="Corbel" charset="0"/>
              </a:rPr>
              <a:t> 59,6 </a:t>
            </a:r>
            <a:r>
              <a:rPr lang="es-ES_tradnl" sz="2000" dirty="0" err="1">
                <a:latin typeface="Corbel" charset="0"/>
                <a:cs typeface="Corbel" charset="0"/>
              </a:rPr>
              <a:t>months</a:t>
            </a:r>
            <a:endParaRPr lang="es-ES_tradnl" sz="2000" dirty="0">
              <a:latin typeface="Corbel" charset="0"/>
              <a:cs typeface="Corbel" charset="0"/>
            </a:endParaRPr>
          </a:p>
          <a:p>
            <a:pPr lvl="1" algn="l">
              <a:spcBef>
                <a:spcPct val="20000"/>
              </a:spcBef>
              <a:buSzPct val="80000"/>
              <a:buFont typeface="Courier New" charset="0"/>
              <a:buChar char="o"/>
            </a:pPr>
            <a:r>
              <a:rPr lang="es-ES_tradnl" sz="2000" dirty="0" err="1">
                <a:latin typeface="Corbel" charset="0"/>
                <a:cs typeface="Corbel" charset="0"/>
              </a:rPr>
              <a:t>Lung</a:t>
            </a:r>
            <a:r>
              <a:rPr lang="es-ES_tradnl" sz="2000" dirty="0">
                <a:latin typeface="Corbel" charset="0"/>
                <a:cs typeface="Corbel" charset="0"/>
              </a:rPr>
              <a:t> 72,8 </a:t>
            </a:r>
            <a:r>
              <a:rPr lang="es-ES_tradnl" sz="2000" dirty="0" err="1">
                <a:latin typeface="Corbel" charset="0"/>
                <a:cs typeface="Corbel" charset="0"/>
              </a:rPr>
              <a:t>months</a:t>
            </a:r>
            <a:endParaRPr lang="es-ES_tradnl" sz="2000" dirty="0">
              <a:latin typeface="Corbel" charset="0"/>
              <a:cs typeface="Corbel" charset="0"/>
            </a:endParaRPr>
          </a:p>
          <a:p>
            <a:pPr lvl="1" algn="l">
              <a:spcBef>
                <a:spcPct val="20000"/>
              </a:spcBef>
              <a:buSzPct val="80000"/>
              <a:buFont typeface="Courier New" charset="0"/>
              <a:buChar char="o"/>
            </a:pPr>
            <a:r>
              <a:rPr lang="es-ES_tradnl" sz="2000" dirty="0" err="1">
                <a:latin typeface="Corbel" charset="0"/>
                <a:cs typeface="Corbel" charset="0"/>
              </a:rPr>
              <a:t>Liver</a:t>
            </a:r>
            <a:r>
              <a:rPr lang="es-ES_tradnl" sz="2000" dirty="0">
                <a:latin typeface="Corbel" charset="0"/>
                <a:cs typeface="Corbel" charset="0"/>
              </a:rPr>
              <a:t> 34,8 </a:t>
            </a:r>
            <a:r>
              <a:rPr lang="es-ES_tradnl" sz="2000" dirty="0" err="1">
                <a:latin typeface="Corbel" charset="0"/>
                <a:cs typeface="Corbel" charset="0"/>
              </a:rPr>
              <a:t>months</a:t>
            </a:r>
            <a:endParaRPr lang="en-US" sz="2000" dirty="0">
              <a:latin typeface="Corbel" charset="0"/>
              <a:cs typeface="Corbel" charset="0"/>
            </a:endParaRP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endParaRPr lang="en-US" sz="2000" dirty="0">
              <a:latin typeface="Corbel" charset="0"/>
              <a:cs typeface="Corbel" charset="0"/>
            </a:endParaRPr>
          </a:p>
        </p:txBody>
      </p:sp>
      <p:sp>
        <p:nvSpPr>
          <p:cNvPr id="38914" name="TextBox 4"/>
          <p:cNvSpPr txBox="1">
            <a:spLocks noChangeArrowheads="1"/>
          </p:cNvSpPr>
          <p:nvPr/>
        </p:nvSpPr>
        <p:spPr bwMode="auto">
          <a:xfrm>
            <a:off x="6011717" y="4587876"/>
            <a:ext cx="2870348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_tradnl" sz="1800" i="1" dirty="0" err="1">
                <a:latin typeface="Corbel" charset="0"/>
                <a:cs typeface="Corbel" charset="0"/>
              </a:rPr>
              <a:t>Delisle</a:t>
            </a:r>
            <a:r>
              <a:rPr lang="es-ES_tradnl" sz="1800" i="1" dirty="0">
                <a:latin typeface="Corbel" charset="0"/>
                <a:cs typeface="Corbel" charset="0"/>
              </a:rPr>
              <a:t> M et al. </a:t>
            </a:r>
            <a:r>
              <a:rPr lang="es-ES_tradnl" sz="1800" i="1" dirty="0" err="1">
                <a:latin typeface="Corbel" charset="0"/>
                <a:cs typeface="Corbel" charset="0"/>
              </a:rPr>
              <a:t>Cancers</a:t>
            </a:r>
            <a:r>
              <a:rPr lang="es-ES_tradnl" sz="1800" i="1" dirty="0">
                <a:latin typeface="Corbel" charset="0"/>
                <a:cs typeface="Corbel" charset="0"/>
              </a:rPr>
              <a:t>, 2022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" y="411510"/>
            <a:ext cx="8646993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Surgical </a:t>
            </a:r>
            <a:r>
              <a:rPr lang="en-US" sz="320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Management</a:t>
            </a:r>
            <a:endParaRPr lang="en-US" sz="3200" dirty="0">
              <a:solidFill>
                <a:srgbClr val="2F589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pPr algn="r" eaLnBrk="1" hangingPunct="1">
              <a:lnSpc>
                <a:spcPct val="110000"/>
              </a:lnSpc>
              <a:defRPr/>
            </a:pP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Extrauterine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disease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</a:br>
            <a:endParaRPr lang="en-US" sz="2400" b="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38916" name="Imagen 2" descr="Captura de pantalla 2022-10-18 a las 15.0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" y="1058863"/>
            <a:ext cx="39274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Imagen 3" descr="Captura de pantalla 2022-10-18 a las 15.02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2355850"/>
            <a:ext cx="38957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684213" y="2427289"/>
            <a:ext cx="1295400" cy="36036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966915" y="2776538"/>
            <a:ext cx="663575" cy="32543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619375" y="3101977"/>
            <a:ext cx="1303338" cy="214313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1979613" y="4732340"/>
            <a:ext cx="792162" cy="28733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endParaRPr lang="es-ES"/>
          </a:p>
        </p:txBody>
      </p:sp>
      <p:pic>
        <p:nvPicPr>
          <p:cNvPr id="38922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3827"/>
            <a:ext cx="990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1805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5"/>
          <p:cNvSpPr txBox="1">
            <a:spLocks/>
          </p:cNvSpPr>
          <p:nvPr/>
        </p:nvSpPr>
        <p:spPr bwMode="auto">
          <a:xfrm rot="-5400000">
            <a:off x="3446853" y="-1136799"/>
            <a:ext cx="2736850" cy="871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77" tIns="34289" rIns="68577" bIns="34289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 dirty="0" err="1">
                <a:latin typeface="Corbel" charset="0"/>
                <a:cs typeface="Corbel" charset="0"/>
              </a:rPr>
              <a:t>Leiomyosarcoma</a:t>
            </a:r>
            <a:r>
              <a:rPr lang="en-US" dirty="0">
                <a:latin typeface="Corbel" charset="0"/>
                <a:cs typeface="Corbel" charset="0"/>
              </a:rPr>
              <a:t> 53-71% (only 13% pelvic)</a:t>
            </a: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s-ES_tradnl" dirty="0" smtClean="0">
                <a:latin typeface="Corbel" charset="0"/>
                <a:cs typeface="Corbel" charset="0"/>
              </a:rPr>
              <a:t>LG-ESS </a:t>
            </a:r>
            <a:r>
              <a:rPr lang="es-ES_tradnl" dirty="0">
                <a:latin typeface="Corbel" charset="0"/>
                <a:cs typeface="Corbel" charset="0"/>
              </a:rPr>
              <a:t>30% (50% </a:t>
            </a:r>
            <a:r>
              <a:rPr lang="es-ES_tradnl" dirty="0" err="1">
                <a:latin typeface="Corbel" charset="0"/>
                <a:cs typeface="Corbel" charset="0"/>
              </a:rPr>
              <a:t>pelvic</a:t>
            </a:r>
            <a:r>
              <a:rPr lang="es-ES_tradnl" dirty="0">
                <a:latin typeface="Corbel" charset="0"/>
                <a:cs typeface="Corbel" charset="0"/>
              </a:rPr>
              <a:t>)</a:t>
            </a: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 dirty="0" smtClean="0">
                <a:latin typeface="Corbel" charset="0"/>
                <a:cs typeface="Corbel" charset="0"/>
              </a:rPr>
              <a:t>HG-EGG </a:t>
            </a:r>
            <a:r>
              <a:rPr lang="en-US" dirty="0">
                <a:latin typeface="Corbel" charset="0"/>
                <a:cs typeface="Corbel" charset="0"/>
              </a:rPr>
              <a:t>and undifferentiated </a:t>
            </a:r>
            <a:r>
              <a:rPr lang="es-ES" dirty="0">
                <a:latin typeface="Corbel" charset="0"/>
                <a:cs typeface="Corbel" charset="0"/>
              </a:rPr>
              <a:t>–</a:t>
            </a:r>
            <a:r>
              <a:rPr lang="en-US" dirty="0">
                <a:latin typeface="Corbel" charset="0"/>
                <a:cs typeface="Corbel" charset="0"/>
              </a:rPr>
              <a:t> worst prognosis </a:t>
            </a: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endParaRPr lang="en-US" dirty="0">
              <a:latin typeface="Corbel" charset="0"/>
              <a:cs typeface="Corbel" charset="0"/>
            </a:endParaRPr>
          </a:p>
        </p:txBody>
      </p:sp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4211960" y="4083918"/>
            <a:ext cx="4364673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_tradnl" sz="1800" i="1" dirty="0" err="1">
                <a:latin typeface="Corbel" charset="0"/>
                <a:cs typeface="Corbel" charset="0"/>
              </a:rPr>
              <a:t>Devaud</a:t>
            </a:r>
            <a:r>
              <a:rPr lang="es-ES_tradnl" sz="1800" i="1" dirty="0">
                <a:latin typeface="Corbel" charset="0"/>
                <a:cs typeface="Corbel" charset="0"/>
              </a:rPr>
              <a:t> et al. </a:t>
            </a:r>
            <a:r>
              <a:rPr lang="es-ES_tradnl" sz="1800" i="1" dirty="0" err="1">
                <a:latin typeface="Corbel" charset="0"/>
                <a:cs typeface="Corbel" charset="0"/>
              </a:rPr>
              <a:t>Surg</a:t>
            </a:r>
            <a:r>
              <a:rPr lang="es-ES_tradnl" sz="1800" i="1" dirty="0">
                <a:latin typeface="Corbel" charset="0"/>
                <a:cs typeface="Corbel" charset="0"/>
              </a:rPr>
              <a:t> </a:t>
            </a:r>
            <a:r>
              <a:rPr lang="es-ES_tradnl" sz="1800" i="1" dirty="0" err="1">
                <a:latin typeface="Corbel" charset="0"/>
                <a:cs typeface="Corbel" charset="0"/>
              </a:rPr>
              <a:t>Oncol</a:t>
            </a:r>
            <a:r>
              <a:rPr lang="es-ES_tradnl" sz="1800" i="1" dirty="0">
                <a:latin typeface="Corbel" charset="0"/>
                <a:cs typeface="Corbel" charset="0"/>
              </a:rPr>
              <a:t> </a:t>
            </a:r>
            <a:r>
              <a:rPr lang="es-ES_tradnl" sz="1800" i="1" dirty="0" err="1">
                <a:latin typeface="Corbel" charset="0"/>
                <a:cs typeface="Corbel" charset="0"/>
              </a:rPr>
              <a:t>Clin</a:t>
            </a:r>
            <a:r>
              <a:rPr lang="es-ES_tradnl" sz="1800" i="1" dirty="0">
                <a:latin typeface="Corbel" charset="0"/>
                <a:cs typeface="Corbel" charset="0"/>
              </a:rPr>
              <a:t> North Am, 2022</a:t>
            </a:r>
          </a:p>
          <a:p>
            <a:pPr algn="r" eaLnBrk="1" hangingPunct="1"/>
            <a:r>
              <a:rPr lang="es-ES_tradnl" sz="1800" i="1" dirty="0" err="1">
                <a:latin typeface="Corbel" charset="0"/>
                <a:cs typeface="Corbel" charset="0"/>
              </a:rPr>
              <a:t>Ricci</a:t>
            </a:r>
            <a:r>
              <a:rPr lang="es-ES_tradnl" sz="1800" i="1" dirty="0">
                <a:latin typeface="Corbel" charset="0"/>
                <a:cs typeface="Corbel" charset="0"/>
              </a:rPr>
              <a:t> S et al, </a:t>
            </a:r>
            <a:r>
              <a:rPr lang="es-ES_tradnl" sz="1800" i="1" dirty="0" err="1">
                <a:latin typeface="Corbel" charset="0"/>
                <a:cs typeface="Corbel" charset="0"/>
              </a:rPr>
              <a:t>Gynecol</a:t>
            </a:r>
            <a:r>
              <a:rPr lang="es-ES_tradnl" sz="1800" i="1" dirty="0">
                <a:latin typeface="Corbel" charset="0"/>
                <a:cs typeface="Corbel" charset="0"/>
              </a:rPr>
              <a:t> </a:t>
            </a:r>
            <a:r>
              <a:rPr lang="es-ES_tradnl" sz="1800" i="1" dirty="0" err="1">
                <a:latin typeface="Corbel" charset="0"/>
                <a:cs typeface="Corbel" charset="0"/>
              </a:rPr>
              <a:t>Oncol</a:t>
            </a:r>
            <a:r>
              <a:rPr lang="es-ES_tradnl" sz="1800" i="1" dirty="0">
                <a:latin typeface="Corbel" charset="0"/>
                <a:cs typeface="Corbel" charset="0"/>
              </a:rPr>
              <a:t> 2017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411510"/>
            <a:ext cx="8646993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Surgical </a:t>
            </a:r>
            <a:r>
              <a:rPr lang="en-US" sz="320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Management</a:t>
            </a:r>
            <a:endParaRPr lang="en-US" sz="3200" dirty="0">
              <a:solidFill>
                <a:srgbClr val="2F589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R</a:t>
            </a: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current disease</a:t>
            </a:r>
            <a:endParaRPr lang="en-US" sz="2400" b="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39940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8290"/>
            <a:ext cx="990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43485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0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9982"/>
            <a:ext cx="1722438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 rot="16200000">
            <a:off x="2816805" y="-860167"/>
            <a:ext cx="3510390" cy="8496944"/>
          </a:xfrm>
          <a:prstGeom prst="rect">
            <a:avLst/>
          </a:prstGeom>
          <a:effectLst/>
        </p:spPr>
        <p:txBody>
          <a:bodyPr vert="eaVert" lIns="91436" tIns="45718" rIns="91436" bIns="45718">
            <a:normAutofit/>
            <a:sp3d extrusionH="6350">
              <a:extrusionClr>
                <a:schemeClr val="bg1"/>
              </a:extrusionClr>
            </a:sp3d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2pPr>
            <a:lvl3pPr marL="10350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3pPr>
            <a:lvl4pPr marL="13716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4pPr>
            <a:lvl5pPr marL="17208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Multidisciplinary approach is mandatory</a:t>
            </a:r>
          </a:p>
          <a:p>
            <a:pPr>
              <a:defRPr/>
            </a:pP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BSO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should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be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considered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in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Corbel"/>
                <a:cs typeface="Corbel"/>
              </a:rPr>
              <a:t>low-grade sarcomas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 when ovaries are present</a:t>
            </a:r>
            <a:endParaRPr lang="en-US" i="1" dirty="0" smtClean="0">
              <a:solidFill>
                <a:schemeClr val="tx1"/>
              </a:solidFill>
              <a:latin typeface="Corbel"/>
              <a:cs typeface="Corbel"/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Surgery:</a:t>
            </a:r>
          </a:p>
          <a:p>
            <a:pPr lvl="1">
              <a:buFont typeface="Courier New"/>
              <a:buChar char="o"/>
              <a:defRPr/>
            </a:pPr>
            <a:r>
              <a:rPr lang="en-US" b="1" dirty="0" smtClean="0">
                <a:solidFill>
                  <a:schemeClr val="tx1"/>
                </a:solidFill>
                <a:latin typeface="Corbel"/>
                <a:cs typeface="Corbel"/>
              </a:rPr>
              <a:t>Low grade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: always if complete </a:t>
            </a:r>
            <a:r>
              <a:rPr lang="en-US" dirty="0" err="1" smtClean="0">
                <a:solidFill>
                  <a:schemeClr val="tx1"/>
                </a:solidFill>
                <a:latin typeface="Corbel"/>
                <a:cs typeface="Corbel"/>
              </a:rPr>
              <a:t>cytoreduction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 is feasible</a:t>
            </a:r>
          </a:p>
          <a:p>
            <a:pPr lvl="1">
              <a:buFont typeface="Courier New"/>
              <a:buChar char="o"/>
              <a:defRPr/>
            </a:pPr>
            <a:r>
              <a:rPr lang="en-US" b="1" dirty="0" smtClean="0">
                <a:solidFill>
                  <a:schemeClr val="tx1"/>
                </a:solidFill>
                <a:latin typeface="Corbel"/>
                <a:cs typeface="Corbel"/>
              </a:rPr>
              <a:t>High grade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: no surgery if disseminated or non </a:t>
            </a:r>
            <a:r>
              <a:rPr lang="en-US" dirty="0" err="1" smtClean="0">
                <a:solidFill>
                  <a:schemeClr val="tx1"/>
                </a:solidFill>
                <a:latin typeface="Corbel"/>
                <a:cs typeface="Corbel"/>
              </a:rPr>
              <a:t>resectable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 disease</a:t>
            </a:r>
          </a:p>
        </p:txBody>
      </p:sp>
      <p:pic>
        <p:nvPicPr>
          <p:cNvPr id="2" name="Imagen 1" descr="Captura de pantalla 2024-11-13 a las 11.15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3478"/>
            <a:ext cx="270523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332656" y="339502"/>
            <a:ext cx="8646993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Surgical </a:t>
            </a:r>
            <a:r>
              <a:rPr lang="en-US" sz="320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Management</a:t>
            </a:r>
            <a:endParaRPr lang="en-US" sz="3200" dirty="0">
              <a:solidFill>
                <a:srgbClr val="2F589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R</a:t>
            </a: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current disease</a:t>
            </a:r>
            <a:endParaRPr lang="en-US" sz="2400" b="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700197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 rot="16200000">
            <a:off x="2915446" y="-885031"/>
            <a:ext cx="3529013" cy="8137525"/>
          </a:xfrm>
          <a:prstGeom prst="rect">
            <a:avLst/>
          </a:prstGeom>
          <a:effectLst/>
        </p:spPr>
        <p:txBody>
          <a:bodyPr vert="eaVert" lIns="68577" tIns="34289" rIns="68577" bIns="34289">
            <a:normAutofit/>
            <a:sp3d extrusionH="6350">
              <a:extrusionClr>
                <a:schemeClr val="bg1"/>
              </a:extrusionClr>
            </a:sp3d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2pPr>
            <a:lvl3pPr marL="10350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3pPr>
            <a:lvl4pPr marL="13716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4pPr>
            <a:lvl5pPr marL="17208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No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established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interval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to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abort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surgical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resection</a:t>
            </a:r>
            <a:endParaRPr lang="es-ES_tradnl" dirty="0" smtClean="0">
              <a:solidFill>
                <a:srgbClr val="FF0000"/>
              </a:solidFill>
              <a:latin typeface="Corbel"/>
              <a:cs typeface="Corbel"/>
            </a:endParaRPr>
          </a:p>
          <a:p>
            <a:pPr>
              <a:defRPr/>
            </a:pP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For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“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low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grade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disease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” more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agressive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and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repetitive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resections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could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be a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reasonable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option</a:t>
            </a:r>
            <a:endParaRPr lang="es-ES_tradnl" dirty="0" smtClean="0">
              <a:solidFill>
                <a:schemeClr val="tx1"/>
              </a:solidFill>
              <a:latin typeface="Corbel"/>
              <a:cs typeface="Corbel"/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chemeClr val="tx1"/>
              </a:solidFill>
              <a:latin typeface="Corbel"/>
              <a:cs typeface="Corbel"/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latin typeface="Corbel"/>
              <a:cs typeface="Corbel"/>
            </a:endParaRPr>
          </a:p>
        </p:txBody>
      </p:sp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5480222" y="3219452"/>
            <a:ext cx="2533480" cy="9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_tradnl" sz="2000" i="1" dirty="0" smtClean="0">
                <a:latin typeface="Corbel" charset="0"/>
                <a:cs typeface="Corbel" charset="0"/>
              </a:rPr>
              <a:t>ESGO </a:t>
            </a:r>
            <a:r>
              <a:rPr lang="es-ES_tradnl" sz="2000" i="1" dirty="0" err="1" smtClean="0">
                <a:latin typeface="Corbel" charset="0"/>
                <a:cs typeface="Corbel" charset="0"/>
              </a:rPr>
              <a:t>Guideline</a:t>
            </a:r>
            <a:r>
              <a:rPr lang="es-ES_tradnl" sz="2000" i="1" dirty="0" smtClean="0">
                <a:latin typeface="Corbel" charset="0"/>
                <a:cs typeface="Corbel" charset="0"/>
              </a:rPr>
              <a:t>, 2024</a:t>
            </a:r>
          </a:p>
          <a:p>
            <a:pPr algn="r" eaLnBrk="1" hangingPunct="1"/>
            <a:r>
              <a:rPr lang="es-ES_tradnl" sz="2000" i="1" dirty="0" smtClean="0">
                <a:latin typeface="Corbel" charset="0"/>
                <a:cs typeface="Corbel" charset="0"/>
              </a:rPr>
              <a:t>SEGO </a:t>
            </a:r>
            <a:r>
              <a:rPr lang="es-ES_tradnl" sz="2000" i="1" dirty="0" err="1">
                <a:latin typeface="Corbel" charset="0"/>
                <a:cs typeface="Corbel" charset="0"/>
              </a:rPr>
              <a:t>Guideline</a:t>
            </a:r>
            <a:r>
              <a:rPr lang="es-ES_tradnl" sz="2000" i="1" dirty="0">
                <a:latin typeface="Corbel" charset="0"/>
                <a:cs typeface="Corbel" charset="0"/>
              </a:rPr>
              <a:t>, 2022</a:t>
            </a:r>
          </a:p>
          <a:p>
            <a:pPr algn="r" eaLnBrk="1" hangingPunct="1"/>
            <a:r>
              <a:rPr lang="es-ES_tradnl" sz="2000" i="1" dirty="0">
                <a:latin typeface="Corbel" charset="0"/>
                <a:cs typeface="Corbel" charset="0"/>
              </a:rPr>
              <a:t>NCCN </a:t>
            </a:r>
            <a:r>
              <a:rPr lang="es-ES_tradnl" sz="2000" i="1" dirty="0" err="1">
                <a:latin typeface="Corbel" charset="0"/>
                <a:cs typeface="Corbel" charset="0"/>
              </a:rPr>
              <a:t>guidelines</a:t>
            </a:r>
            <a:r>
              <a:rPr lang="es-ES_tradnl" sz="2000" i="1" dirty="0">
                <a:latin typeface="Corbel" charset="0"/>
                <a:cs typeface="Corbel" charset="0"/>
              </a:rPr>
              <a:t>, 2019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267494"/>
            <a:ext cx="8646993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Surgical Treatment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R</a:t>
            </a:r>
            <a:r>
              <a:rPr lang="es-E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e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current disease</a:t>
            </a:r>
            <a:endParaRPr lang="en-US" sz="2400" b="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1" t="51949" r="42200" b="23299"/>
          <a:stretch>
            <a:fillRect/>
          </a:stretch>
        </p:blipFill>
        <p:spPr bwMode="auto">
          <a:xfrm>
            <a:off x="2195515" y="3363914"/>
            <a:ext cx="201612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8290"/>
            <a:ext cx="990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1" descr="Logo%20Ba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16438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3219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/>
          </p:cNvSpPr>
          <p:nvPr/>
        </p:nvSpPr>
        <p:spPr bwMode="auto">
          <a:xfrm>
            <a:off x="395288" y="1653781"/>
            <a:ext cx="5002212" cy="13692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6" tIns="45718" rIns="91436" bIns="45718"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36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Fertility preservation in </a:t>
            </a:r>
            <a:r>
              <a:rPr lang="en-A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Uterine sarcomas</a:t>
            </a:r>
          </a:p>
        </p:txBody>
      </p:sp>
      <p:pic>
        <p:nvPicPr>
          <p:cNvPr id="92162" name="Picture 81" descr="Logo%20B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16041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Captura de pantalla 2021-12-09 a las 13.17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1599643"/>
            <a:ext cx="2088232" cy="145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31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80975" y="123825"/>
            <a:ext cx="64087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986E2"/>
                </a:solidFill>
                <a:latin typeface="Corbel"/>
                <a:ea typeface="MS PGothic" panose="020B0600070205080204" pitchFamily="34" charset="-128"/>
                <a:cs typeface="Corbe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s-ES_tradnl" altLang="es-ES" sz="3600" dirty="0" err="1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Disease</a:t>
            </a:r>
            <a:r>
              <a:rPr lang="es-ES_tradnl" altLang="es-ES" sz="3600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 Prognosis</a:t>
            </a:r>
            <a:endParaRPr lang="en-US" altLang="es-ES" sz="4000" i="1" dirty="0">
              <a:solidFill>
                <a:srgbClr val="8B8B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24578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16438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5"/>
          <p:cNvSpPr txBox="1">
            <a:spLocks/>
          </p:cNvSpPr>
          <p:nvPr/>
        </p:nvSpPr>
        <p:spPr bwMode="auto">
          <a:xfrm rot="-5400000">
            <a:off x="1214874" y="96406"/>
            <a:ext cx="3833812" cy="590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77" tIns="34289" rIns="68577" bIns="34289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00" indent="-3365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 dirty="0">
                <a:solidFill>
                  <a:prstClr val="black"/>
                </a:solidFill>
                <a:latin typeface="Corbel" charset="0"/>
                <a:cs typeface="Corbel" charset="0"/>
              </a:rPr>
              <a:t>The most significant prognostic factor impacting the </a:t>
            </a:r>
            <a:r>
              <a:rPr lang="en-US" b="1" dirty="0">
                <a:solidFill>
                  <a:prstClr val="black"/>
                </a:solidFill>
                <a:latin typeface="Corbel" charset="0"/>
                <a:cs typeface="Corbel" charset="0"/>
              </a:rPr>
              <a:t>overall survival </a:t>
            </a:r>
            <a:r>
              <a:rPr lang="en-US" dirty="0">
                <a:solidFill>
                  <a:prstClr val="black"/>
                </a:solidFill>
                <a:latin typeface="Corbel" charset="0"/>
                <a:cs typeface="Corbel" charset="0"/>
              </a:rPr>
              <a:t>was the </a:t>
            </a:r>
            <a:r>
              <a:rPr lang="en-US" dirty="0">
                <a:solidFill>
                  <a:srgbClr val="FF0000"/>
                </a:solidFill>
                <a:latin typeface="Corbel" charset="0"/>
                <a:cs typeface="Corbel" charset="0"/>
              </a:rPr>
              <a:t>RESIDUAL DISEASE</a:t>
            </a: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 dirty="0">
                <a:solidFill>
                  <a:prstClr val="black"/>
                </a:solidFill>
                <a:latin typeface="Corbel" charset="0"/>
                <a:cs typeface="Corbel" charset="0"/>
              </a:rPr>
              <a:t>Hazard </a:t>
            </a:r>
            <a:r>
              <a:rPr lang="en-US" dirty="0" smtClean="0">
                <a:solidFill>
                  <a:prstClr val="black"/>
                </a:solidFill>
                <a:latin typeface="Corbel" charset="0"/>
                <a:cs typeface="Corbel" charset="0"/>
              </a:rPr>
              <a:t>ratio</a:t>
            </a:r>
            <a:endParaRPr lang="en-US" dirty="0">
              <a:solidFill>
                <a:prstClr val="black"/>
              </a:solidFill>
              <a:latin typeface="Corbel" charset="0"/>
              <a:cs typeface="Corbel" charset="0"/>
            </a:endParaRPr>
          </a:p>
          <a:p>
            <a:pPr marL="449241" lvl="1" algn="l">
              <a:spcBef>
                <a:spcPct val="20000"/>
              </a:spcBef>
              <a:buSzPct val="80000"/>
              <a:buFont typeface="Courier New" charset="0"/>
              <a:buChar char="o"/>
            </a:pPr>
            <a:r>
              <a:rPr lang="en-US" sz="1600" b="1" dirty="0">
                <a:solidFill>
                  <a:prstClr val="black"/>
                </a:solidFill>
                <a:latin typeface="Corbel" charset="0"/>
                <a:cs typeface="Corbel" charset="0"/>
              </a:rPr>
              <a:t>Endometrial stromal sarcoma   11.76 (95%CI 5.87-23.55)</a:t>
            </a:r>
          </a:p>
          <a:p>
            <a:pPr marL="449241" lvl="1" algn="l">
              <a:spcBef>
                <a:spcPct val="20000"/>
              </a:spcBef>
              <a:buSzPct val="80000"/>
              <a:buFont typeface="Courier New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orbel" charset="0"/>
                <a:cs typeface="Corbel" charset="0"/>
              </a:rPr>
              <a:t>Undifferentiated 6.86 (95%CI  1.51-31.09)</a:t>
            </a:r>
          </a:p>
          <a:p>
            <a:pPr marL="449241" lvl="1" algn="l">
              <a:spcBef>
                <a:spcPct val="20000"/>
              </a:spcBef>
              <a:buSzPct val="80000"/>
              <a:buFont typeface="Courier New" charset="0"/>
              <a:buChar char="o"/>
            </a:pPr>
            <a:r>
              <a:rPr lang="en-US" sz="1600" dirty="0" err="1">
                <a:solidFill>
                  <a:prstClr val="black"/>
                </a:solidFill>
                <a:latin typeface="Corbel" charset="0"/>
                <a:cs typeface="Corbel" charset="0"/>
              </a:rPr>
              <a:t>Leiomyosarcoma</a:t>
            </a:r>
            <a:r>
              <a:rPr lang="en-US" sz="1600" dirty="0">
                <a:solidFill>
                  <a:prstClr val="black"/>
                </a:solidFill>
                <a:latin typeface="Corbel" charset="0"/>
                <a:cs typeface="Corbel" charset="0"/>
              </a:rPr>
              <a:t>  4.59 (95%CI 2.52-8.40)</a:t>
            </a:r>
          </a:p>
          <a:p>
            <a:pPr marL="449241" lvl="1" algn="l">
              <a:spcBef>
                <a:spcPct val="20000"/>
              </a:spcBef>
              <a:buSzPct val="80000"/>
              <a:buFont typeface="Courier New" charset="0"/>
              <a:buChar char="o"/>
            </a:pPr>
            <a:r>
              <a:rPr lang="en-US" sz="1600" dirty="0" err="1">
                <a:solidFill>
                  <a:prstClr val="black"/>
                </a:solidFill>
                <a:latin typeface="Corbel" charset="0"/>
                <a:cs typeface="Corbel" charset="0"/>
              </a:rPr>
              <a:t>Adenosarcoma</a:t>
            </a:r>
            <a:r>
              <a:rPr lang="en-US" sz="1600" dirty="0">
                <a:solidFill>
                  <a:prstClr val="black"/>
                </a:solidFill>
                <a:latin typeface="Corbel" charset="0"/>
                <a:cs typeface="Corbel" charset="0"/>
              </a:rPr>
              <a:t>: no significant impact</a:t>
            </a:r>
          </a:p>
          <a:p>
            <a:pPr lvl="1" algn="l">
              <a:spcBef>
                <a:spcPct val="20000"/>
              </a:spcBef>
              <a:buSzPct val="80000"/>
              <a:buFont typeface="Wingdings" charset="0"/>
              <a:buChar char="l"/>
            </a:pPr>
            <a:endParaRPr lang="en-US" sz="2200" dirty="0">
              <a:solidFill>
                <a:prstClr val="black"/>
              </a:solidFill>
              <a:latin typeface="Corbel" charset="0"/>
              <a:cs typeface="Corbel" charset="0"/>
            </a:endParaRP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endParaRPr lang="en-US" sz="100" dirty="0">
              <a:solidFill>
                <a:prstClr val="black"/>
              </a:solidFill>
              <a:latin typeface="Corbel" charset="0"/>
              <a:cs typeface="Corbel" charset="0"/>
            </a:endParaRPr>
          </a:p>
        </p:txBody>
      </p:sp>
      <p:pic>
        <p:nvPicPr>
          <p:cNvPr id="24580" name="Imagen 3" descr="Figur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71527"/>
            <a:ext cx="331192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5580063" y="3940177"/>
            <a:ext cx="3384550" cy="50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 b="1" i="1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SARCUT Study (n=683 uterine sarcomas),</a:t>
            </a:r>
          </a:p>
          <a:p>
            <a:pPr algn="r"/>
            <a:r>
              <a:rPr lang="en-US" sz="1400" b="1" i="1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Zapardiel I, Int J Gyn Cancer 2023</a:t>
            </a:r>
            <a:endParaRPr lang="en-US" sz="1200" b="1" i="1">
              <a:solidFill>
                <a:srgbClr val="000000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9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81" descr="Logo%20B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16438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ítulo vertical 1"/>
          <p:cNvSpPr txBox="1">
            <a:spLocks/>
          </p:cNvSpPr>
          <p:nvPr/>
        </p:nvSpPr>
        <p:spPr>
          <a:xfrm>
            <a:off x="-31750" y="195263"/>
            <a:ext cx="8642350" cy="744537"/>
          </a:xfrm>
          <a:prstGeom prst="rect">
            <a:avLst/>
          </a:prstGeom>
        </p:spPr>
        <p:txBody>
          <a:bodyPr lIns="68577" tIns="34289" rIns="68577" bIns="3428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s-ES" altLang="es-ES" sz="3200" b="1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ＭＳ Ｐゴシック" charset="0"/>
              </a:rPr>
              <a:t>…in </a:t>
            </a:r>
            <a:r>
              <a:rPr lang="es-ES" altLang="es-ES" sz="3200" b="1" dirty="0" err="1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ＭＳ Ｐゴシック" charset="0"/>
              </a:rPr>
              <a:t>the</a:t>
            </a:r>
            <a:r>
              <a:rPr lang="es-ES" altLang="es-ES" sz="3200" b="1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ＭＳ Ｐゴシック" charset="0"/>
              </a:rPr>
              <a:t> </a:t>
            </a:r>
            <a:r>
              <a:rPr lang="es-ES" altLang="es-ES" sz="3200" b="1" dirty="0" err="1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ＭＳ Ｐゴシック" charset="0"/>
              </a:rPr>
              <a:t>best</a:t>
            </a:r>
            <a:r>
              <a:rPr lang="es-ES" altLang="es-ES" sz="3200" b="1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ＭＳ Ｐゴシック" charset="0"/>
              </a:rPr>
              <a:t> </a:t>
            </a:r>
            <a:r>
              <a:rPr lang="es-ES" altLang="es-ES" sz="3200" b="1" dirty="0" err="1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cs typeface="ＭＳ Ｐゴシック" charset="0"/>
              </a:rPr>
              <a:t>scenarios</a:t>
            </a:r>
            <a:endParaRPr lang="es-ES_tradnl" altLang="es-ES" sz="3200" b="1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cs typeface="ＭＳ Ｐゴシック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436096" y="1203598"/>
            <a:ext cx="2520280" cy="2016224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tent Placeholder 5"/>
          <p:cNvSpPr txBox="1">
            <a:spLocks/>
          </p:cNvSpPr>
          <p:nvPr/>
        </p:nvSpPr>
        <p:spPr>
          <a:xfrm rot="16200000">
            <a:off x="1574804" y="-479424"/>
            <a:ext cx="3833813" cy="5472113"/>
          </a:xfrm>
          <a:prstGeom prst="rect">
            <a:avLst/>
          </a:prstGeom>
          <a:effectLst/>
        </p:spPr>
        <p:txBody>
          <a:bodyPr vert="eaVert" lIns="68577" tIns="34289" rIns="68577" bIns="34289">
            <a:sp3d extrusionH="6350">
              <a:extrusionClr>
                <a:schemeClr val="bg1"/>
              </a:extrusionClr>
            </a:sp3d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2pPr>
            <a:lvl3pPr marL="10350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3pPr>
            <a:lvl4pPr marL="13716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4pPr>
            <a:lvl5pPr marL="17208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Corbel"/>
                <a:cs typeface="Corbel"/>
              </a:rPr>
              <a:t>5-year </a:t>
            </a:r>
            <a:r>
              <a:rPr lang="en-US" dirty="0" smtClean="0">
                <a:solidFill>
                  <a:prstClr val="black"/>
                </a:solidFill>
                <a:latin typeface="Corbel"/>
                <a:cs typeface="Corbel"/>
              </a:rPr>
              <a:t>overall survival...</a:t>
            </a:r>
          </a:p>
          <a:p>
            <a:pPr marL="0" indent="0">
              <a:buNone/>
              <a:defRPr/>
            </a:pPr>
            <a:endParaRPr lang="en-US" sz="200" dirty="0">
              <a:solidFill>
                <a:srgbClr val="FF0000"/>
              </a:solidFill>
              <a:latin typeface="Corbel"/>
              <a:cs typeface="Corbel"/>
            </a:endParaRPr>
          </a:p>
          <a:p>
            <a:pPr lvl="1">
              <a:buFont typeface="Courier New"/>
              <a:buChar char="o"/>
              <a:defRPr/>
            </a:pPr>
            <a:r>
              <a:rPr lang="en-US" sz="2000" dirty="0" err="1">
                <a:solidFill>
                  <a:prstClr val="black"/>
                </a:solidFill>
                <a:latin typeface="Corbel"/>
                <a:cs typeface="Corbel"/>
              </a:rPr>
              <a:t>Adenosarcoma</a:t>
            </a: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       89.5%</a:t>
            </a:r>
          </a:p>
          <a:p>
            <a:pPr lvl="1">
              <a:buFont typeface="Courier New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ESS                              78.3%</a:t>
            </a:r>
          </a:p>
          <a:p>
            <a:pPr lvl="1">
              <a:buFont typeface="Courier New"/>
              <a:buChar char="o"/>
              <a:defRPr/>
            </a:pPr>
            <a:r>
              <a:rPr lang="en-US" sz="2000" dirty="0" err="1">
                <a:solidFill>
                  <a:prstClr val="black"/>
                </a:solidFill>
                <a:latin typeface="Corbel"/>
                <a:cs typeface="Corbel"/>
              </a:rPr>
              <a:t>Leiomyosarcoma</a:t>
            </a: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  65.3%</a:t>
            </a:r>
          </a:p>
          <a:p>
            <a:pPr lvl="1">
              <a:buFont typeface="Courier New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Undifferentiated   52.4%</a:t>
            </a:r>
          </a:p>
          <a:p>
            <a:pPr>
              <a:defRPr/>
            </a:pPr>
            <a:r>
              <a:rPr lang="en-US" b="1" dirty="0" smtClean="0">
                <a:solidFill>
                  <a:prstClr val="black"/>
                </a:solidFill>
                <a:latin typeface="Corbel"/>
                <a:cs typeface="Corbel"/>
              </a:rPr>
              <a:t>10-</a:t>
            </a:r>
            <a:r>
              <a:rPr lang="en-US" b="1" dirty="0">
                <a:solidFill>
                  <a:prstClr val="black"/>
                </a:solidFill>
                <a:latin typeface="Corbel"/>
                <a:cs typeface="Corbel"/>
              </a:rPr>
              <a:t>year </a:t>
            </a:r>
            <a:r>
              <a:rPr lang="en-US" dirty="0">
                <a:solidFill>
                  <a:prstClr val="black"/>
                </a:solidFill>
                <a:latin typeface="Corbel"/>
                <a:cs typeface="Corbel"/>
              </a:rPr>
              <a:t>overall survival...</a:t>
            </a:r>
          </a:p>
          <a:p>
            <a:pPr marL="0" indent="0">
              <a:buNone/>
              <a:defRPr/>
            </a:pPr>
            <a:endParaRPr lang="en-US" sz="200" dirty="0">
              <a:solidFill>
                <a:srgbClr val="FF0000"/>
              </a:solidFill>
              <a:latin typeface="Corbel"/>
              <a:cs typeface="Corbel"/>
            </a:endParaRPr>
          </a:p>
          <a:p>
            <a:pPr lvl="1">
              <a:buFont typeface="Courier New"/>
              <a:buChar char="o"/>
              <a:defRPr/>
            </a:pPr>
            <a:r>
              <a:rPr lang="en-US" sz="2000" dirty="0" err="1">
                <a:solidFill>
                  <a:prstClr val="black"/>
                </a:solidFill>
                <a:latin typeface="Corbel"/>
                <a:cs typeface="Corbel"/>
              </a:rPr>
              <a:t>Adenosarcoma</a:t>
            </a: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       79.5%</a:t>
            </a:r>
          </a:p>
          <a:p>
            <a:pPr lvl="1">
              <a:buFont typeface="Courier New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ESS                              64.8%</a:t>
            </a:r>
          </a:p>
          <a:p>
            <a:pPr lvl="1">
              <a:buFont typeface="Courier New"/>
              <a:buChar char="o"/>
              <a:defRPr/>
            </a:pPr>
            <a:r>
              <a:rPr lang="en-US" sz="2000" dirty="0" err="1">
                <a:solidFill>
                  <a:prstClr val="black"/>
                </a:solidFill>
                <a:latin typeface="Corbel"/>
                <a:cs typeface="Corbel"/>
              </a:rPr>
              <a:t>Leiomyosarcoma</a:t>
            </a: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  52.6%</a:t>
            </a:r>
          </a:p>
          <a:p>
            <a:pPr lvl="1">
              <a:buFont typeface="Courier New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orbel"/>
                <a:cs typeface="Corbel"/>
              </a:rPr>
              <a:t>Undifferentiated   52.4%</a:t>
            </a:r>
          </a:p>
          <a:p>
            <a:pPr lvl="1">
              <a:buFont typeface="Arial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orbel"/>
              <a:cs typeface="Corbel"/>
            </a:endParaRPr>
          </a:p>
          <a:p>
            <a:pPr lvl="1">
              <a:defRPr/>
            </a:pPr>
            <a:endParaRPr lang="en-US" sz="2400" dirty="0">
              <a:solidFill>
                <a:prstClr val="black"/>
              </a:solidFill>
              <a:latin typeface="Corbel"/>
              <a:cs typeface="Corbel"/>
            </a:endParaRPr>
          </a:p>
          <a:p>
            <a:pPr>
              <a:defRPr/>
            </a:pPr>
            <a:endParaRPr lang="en-US" sz="200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292729" y="3579814"/>
            <a:ext cx="2735263" cy="50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 b="1" i="1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SARCUT Study,</a:t>
            </a:r>
          </a:p>
          <a:p>
            <a:pPr algn="r"/>
            <a:r>
              <a:rPr lang="en-US" sz="1400" b="1" i="1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Zapardiel I, Int J Gyn Cancer 2023</a:t>
            </a:r>
            <a:endParaRPr lang="en-US" sz="1200" b="1" i="1">
              <a:solidFill>
                <a:srgbClr val="000000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52143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9" y="1851026"/>
            <a:ext cx="8893175" cy="10080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es-ES" sz="3600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MS PGothic" pitchFamily="34" charset="-128"/>
              </a:rPr>
              <a:t>Fertility preservation in uterine sarcoma</a:t>
            </a:r>
            <a:br>
              <a:rPr lang="en-US" altLang="es-ES" sz="3600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MS PGothic" pitchFamily="34" charset="-128"/>
              </a:rPr>
            </a:br>
            <a:r>
              <a:rPr lang="en-US" altLang="es-ES" sz="3600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MS PGothic" pitchFamily="34" charset="-128"/>
              </a:rPr>
              <a:t>HAVE to be considered </a:t>
            </a:r>
            <a:r>
              <a:rPr lang="en-US" altLang="es-E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  <a:ea typeface="MS PGothic" pitchFamily="34" charset="-128"/>
              </a:rPr>
              <a:t>NON-STANDARD</a:t>
            </a:r>
            <a:endParaRPr lang="en-US" altLang="es-ES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ea typeface="MS PGothic" pitchFamily="34" charset="-128"/>
            </a:endParaRPr>
          </a:p>
        </p:txBody>
      </p:sp>
      <p:pic>
        <p:nvPicPr>
          <p:cNvPr id="27650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16438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4493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16438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750" y="123825"/>
            <a:ext cx="87058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 anchor="ctr"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986E2"/>
                </a:solidFill>
                <a:latin typeface="Corbel"/>
                <a:ea typeface="MS PGothic" panose="020B0600070205080204" pitchFamily="34" charset="-128"/>
                <a:cs typeface="Corbe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es-ES" sz="3600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Fertility preservation involves 2 organs</a:t>
            </a:r>
            <a:endParaRPr lang="en-US" altLang="es-ES" b="0" i="1" dirty="0" smtClean="0">
              <a:solidFill>
                <a:srgbClr val="8B8B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12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14" r="50963" b="-1"/>
          <a:stretch/>
        </p:blipFill>
        <p:spPr>
          <a:xfrm>
            <a:off x="5003800" y="1276350"/>
            <a:ext cx="3024188" cy="208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5004052" y="3435846"/>
            <a:ext cx="3100049" cy="707886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es-ES_tradnl" sz="4000" b="1" dirty="0">
                <a:ln w="18000">
                  <a:solidFill>
                    <a:srgbClr val="FEC60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2.UTERUS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899596" y="3435846"/>
            <a:ext cx="3100049" cy="707886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>
              <a:defRPr/>
            </a:pPr>
            <a:r>
              <a:rPr lang="es-ES_tradnl" sz="4000" b="1" dirty="0">
                <a:ln w="18000">
                  <a:solidFill>
                    <a:srgbClr val="FEC60B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1.OVARIES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0" t="41603" r="14421" b="30272"/>
          <a:stretch>
            <a:fillRect/>
          </a:stretch>
        </p:blipFill>
        <p:spPr bwMode="auto">
          <a:xfrm>
            <a:off x="1187627" y="1275609"/>
            <a:ext cx="2481213" cy="2003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623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81" descr="Logo%20B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16041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ítulo vertical 1"/>
          <p:cNvSpPr txBox="1">
            <a:spLocks/>
          </p:cNvSpPr>
          <p:nvPr/>
        </p:nvSpPr>
        <p:spPr>
          <a:xfrm>
            <a:off x="251520" y="987576"/>
            <a:ext cx="8642350" cy="745331"/>
          </a:xfrm>
          <a:prstGeom prst="rect">
            <a:avLst/>
          </a:prstGeom>
        </p:spPr>
        <p:txBody>
          <a:bodyPr lIns="91436" tIns="45718" rIns="91436" bIns="45718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_tradnl" altLang="es-ES" sz="44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Conflicts</a:t>
            </a:r>
            <a:r>
              <a:rPr lang="es-ES_tradnl" altLang="es-ES" sz="4400" dirty="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 of </a:t>
            </a:r>
            <a:r>
              <a:rPr lang="es-ES_tradnl" altLang="es-ES" sz="4400" dirty="0" err="1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interest</a:t>
            </a:r>
            <a:r>
              <a:rPr lang="es-ES_tradnl" altLang="es-ES" sz="4400" dirty="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:</a:t>
            </a:r>
          </a:p>
          <a:p>
            <a:pPr eaLnBrk="1" hangingPunct="1"/>
            <a:endParaRPr lang="es-ES_tradnl" altLang="es-ES" sz="4400" dirty="0">
              <a:solidFill>
                <a:srgbClr val="5959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anose="020B0503020204020204" pitchFamily="34" charset="0"/>
            </a:endParaRPr>
          </a:p>
          <a:p>
            <a:pPr eaLnBrk="1" hangingPunct="1"/>
            <a:r>
              <a:rPr lang="es-ES_tradnl" altLang="es-E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Working</a:t>
            </a:r>
            <a:r>
              <a:rPr lang="es-ES_tradnl" altLang="es-E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s-ES_tradnl" altLang="es-E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group</a:t>
            </a:r>
            <a:r>
              <a:rPr lang="es-ES_tradnl" altLang="es-E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s-ES_tradnl" altLang="es-E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member</a:t>
            </a:r>
            <a:r>
              <a:rPr lang="es-ES_tradnl" altLang="es-E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 of </a:t>
            </a:r>
            <a:r>
              <a:rPr lang="es-ES_tradnl" altLang="es-E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the</a:t>
            </a:r>
            <a:r>
              <a:rPr lang="es-ES_tradnl" altLang="es-E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 </a:t>
            </a:r>
            <a:endParaRPr lang="es-ES_tradnl" altLang="es-ES" sz="3200" dirty="0" smtClean="0">
              <a:effectLst>
                <a:outerShdw blurRad="38100" dist="38100" dir="2700000" algn="tl">
                  <a:srgbClr val="000000"/>
                </a:outerShdw>
              </a:effectLst>
              <a:latin typeface="Corbel" panose="020B0503020204020204" pitchFamily="34" charset="0"/>
            </a:endParaRPr>
          </a:p>
          <a:p>
            <a:pPr eaLnBrk="1" hangingPunct="1"/>
            <a:r>
              <a:rPr lang="es-ES_tradnl" altLang="es-E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ESGO/EURACAN/GCIG Sarcoma </a:t>
            </a:r>
            <a:r>
              <a:rPr lang="es-ES_tradnl" altLang="es-ES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Guideline</a:t>
            </a:r>
            <a:endParaRPr lang="es-ES_tradnl" altLang="es-ES" sz="3200" dirty="0">
              <a:effectLst>
                <a:outerShdw blurRad="38100" dist="38100" dir="2700000" algn="tl">
                  <a:srgbClr val="000000"/>
                </a:outerShdw>
              </a:effectLst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 rot="16200000">
            <a:off x="3203579" y="-1173162"/>
            <a:ext cx="3529013" cy="8713787"/>
          </a:xfrm>
          <a:prstGeom prst="rect">
            <a:avLst/>
          </a:prstGeom>
          <a:effectLst/>
        </p:spPr>
        <p:txBody>
          <a:bodyPr vert="eaVert" lIns="68577" tIns="34289" rIns="68577" bIns="34289">
            <a:normAutofit/>
            <a:sp3d extrusionH="6350">
              <a:extrusionClr>
                <a:schemeClr val="bg1"/>
              </a:extrusionClr>
            </a:sp3d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2pPr>
            <a:lvl3pPr marL="10350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3pPr>
            <a:lvl4pPr marL="13716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4pPr>
            <a:lvl5pPr marL="17208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Ovarian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removal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did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not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show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altered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oncological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outcomes</a:t>
            </a:r>
            <a:endParaRPr lang="es-ES_tradnl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>
              <a:defRPr/>
            </a:pP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Castration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>
                <a:solidFill>
                  <a:prstClr val="black"/>
                </a:solidFill>
                <a:latin typeface="Corbel"/>
                <a:cs typeface="Corbel"/>
              </a:rPr>
              <a:t>i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mpacts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negatively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in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the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QoL</a:t>
            </a:r>
            <a:endParaRPr lang="es-ES_tradnl" dirty="0" smtClean="0">
              <a:solidFill>
                <a:srgbClr val="FF0000"/>
              </a:solidFill>
              <a:latin typeface="Corbel"/>
              <a:cs typeface="Corbel"/>
            </a:endParaRPr>
          </a:p>
          <a:p>
            <a:pPr>
              <a:defRPr/>
            </a:pP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No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survival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benefit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has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been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demonstrated</a:t>
            </a:r>
            <a:endParaRPr lang="es-ES_tradnl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>
              <a:defRPr/>
            </a:pP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Gametes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preservation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gives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opportunity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for</a:t>
            </a:r>
            <a:r>
              <a:rPr lang="es-ES_tradnl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prstClr val="black"/>
                </a:solidFill>
                <a:latin typeface="Corbel"/>
                <a:cs typeface="Corbel"/>
              </a:rPr>
              <a:t>surrogacy</a:t>
            </a:r>
            <a:endParaRPr lang="es-ES_tradnl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 marL="0" indent="0">
              <a:buNone/>
              <a:defRPr/>
            </a:pPr>
            <a:endParaRPr lang="es-ES_tradnl" dirty="0">
              <a:solidFill>
                <a:prstClr val="black"/>
              </a:solidFill>
              <a:latin typeface="Corbel"/>
              <a:cs typeface="Corbel"/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>
              <a:defRPr/>
            </a:pPr>
            <a:endParaRPr lang="en-US" dirty="0" smtClean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-40000238" y="3867152"/>
            <a:ext cx="48172688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_tradnl" sz="1800" i="1" dirty="0" err="1">
                <a:solidFill>
                  <a:prstClr val="black"/>
                </a:solidFill>
                <a:latin typeface="Corbel" charset="0"/>
                <a:cs typeface="Corbel" charset="0"/>
              </a:rPr>
              <a:t>Seagle</a:t>
            </a:r>
            <a:r>
              <a:rPr lang="es-ES_tradnl" sz="1800" i="1" dirty="0">
                <a:solidFill>
                  <a:prstClr val="black"/>
                </a:solidFill>
                <a:latin typeface="Corbel" charset="0"/>
                <a:cs typeface="Corbel" charset="0"/>
              </a:rPr>
              <a:t>, </a:t>
            </a:r>
            <a:r>
              <a:rPr lang="es-ES_tradnl" sz="1800" i="1" dirty="0" err="1">
                <a:solidFill>
                  <a:prstClr val="black"/>
                </a:solidFill>
                <a:latin typeface="Corbel" charset="0"/>
                <a:cs typeface="Corbel" charset="0"/>
              </a:rPr>
              <a:t>Gynecol</a:t>
            </a:r>
            <a:r>
              <a:rPr lang="es-ES_tradnl" sz="1800" i="1" dirty="0">
                <a:solidFill>
                  <a:prstClr val="black"/>
                </a:solidFill>
                <a:latin typeface="Corbel" charset="0"/>
                <a:cs typeface="Corbel" charset="0"/>
              </a:rPr>
              <a:t> </a:t>
            </a:r>
            <a:r>
              <a:rPr lang="es-ES_tradnl" sz="1800" i="1" dirty="0" err="1">
                <a:solidFill>
                  <a:prstClr val="black"/>
                </a:solidFill>
                <a:latin typeface="Corbel" charset="0"/>
                <a:cs typeface="Corbel" charset="0"/>
              </a:rPr>
              <a:t>Oncol</a:t>
            </a:r>
            <a:r>
              <a:rPr lang="es-ES_tradnl" sz="1800" i="1" dirty="0">
                <a:solidFill>
                  <a:prstClr val="black"/>
                </a:solidFill>
                <a:latin typeface="Corbel" charset="0"/>
                <a:cs typeface="Corbel" charset="0"/>
              </a:rPr>
              <a:t> 2017 </a:t>
            </a:r>
          </a:p>
          <a:p>
            <a:pPr algn="r" eaLnBrk="1" hangingPunct="1"/>
            <a:r>
              <a:rPr lang="es-ES_tradnl" sz="1800" i="1" dirty="0" err="1">
                <a:solidFill>
                  <a:prstClr val="black"/>
                </a:solidFill>
                <a:latin typeface="Corbel" charset="0"/>
                <a:cs typeface="Corbel" charset="0"/>
              </a:rPr>
              <a:t>Kapp</a:t>
            </a:r>
            <a:r>
              <a:rPr lang="es-ES_tradnl" sz="1800" i="1" dirty="0">
                <a:solidFill>
                  <a:prstClr val="black"/>
                </a:solidFill>
                <a:latin typeface="Corbel" charset="0"/>
                <a:cs typeface="Corbel" charset="0"/>
              </a:rPr>
              <a:t>, </a:t>
            </a:r>
            <a:r>
              <a:rPr lang="es-ES_tradnl" sz="1800" i="1" dirty="0" err="1">
                <a:solidFill>
                  <a:prstClr val="black"/>
                </a:solidFill>
                <a:latin typeface="Corbel" charset="0"/>
                <a:cs typeface="Corbel" charset="0"/>
              </a:rPr>
              <a:t>Cancer</a:t>
            </a:r>
            <a:r>
              <a:rPr lang="es-ES_tradnl" sz="1800" i="1" dirty="0">
                <a:solidFill>
                  <a:prstClr val="black"/>
                </a:solidFill>
                <a:latin typeface="Corbel" charset="0"/>
                <a:cs typeface="Corbel" charset="0"/>
              </a:rPr>
              <a:t> 2008</a:t>
            </a:r>
          </a:p>
          <a:p>
            <a:pPr algn="r" eaLnBrk="1" hangingPunct="1"/>
            <a:r>
              <a:rPr lang="es-ES_tradnl" sz="1800" i="1" dirty="0" err="1">
                <a:solidFill>
                  <a:prstClr val="black"/>
                </a:solidFill>
                <a:latin typeface="Corbel" charset="0"/>
                <a:cs typeface="Corbel" charset="0"/>
              </a:rPr>
              <a:t>Shah</a:t>
            </a:r>
            <a:r>
              <a:rPr lang="es-ES_tradnl" sz="1800" i="1" dirty="0">
                <a:solidFill>
                  <a:prstClr val="black"/>
                </a:solidFill>
                <a:latin typeface="Corbel" charset="0"/>
                <a:cs typeface="Corbel" charset="0"/>
              </a:rPr>
              <a:t>, </a:t>
            </a:r>
            <a:r>
              <a:rPr lang="es-ES_tradnl" sz="1800" i="1" dirty="0" err="1">
                <a:solidFill>
                  <a:prstClr val="black"/>
                </a:solidFill>
                <a:latin typeface="Corbel" charset="0"/>
                <a:cs typeface="Corbel" charset="0"/>
              </a:rPr>
              <a:t>Obstet</a:t>
            </a:r>
            <a:r>
              <a:rPr lang="es-ES_tradnl" sz="1800" i="1" dirty="0">
                <a:solidFill>
                  <a:prstClr val="black"/>
                </a:solidFill>
                <a:latin typeface="Corbel" charset="0"/>
                <a:cs typeface="Corbel" charset="0"/>
              </a:rPr>
              <a:t> </a:t>
            </a:r>
            <a:r>
              <a:rPr lang="es-ES_tradnl" sz="1800" i="1" dirty="0" err="1">
                <a:solidFill>
                  <a:prstClr val="black"/>
                </a:solidFill>
                <a:latin typeface="Corbel" charset="0"/>
                <a:cs typeface="Corbel" charset="0"/>
              </a:rPr>
              <a:t>Gynecol</a:t>
            </a:r>
            <a:r>
              <a:rPr lang="es-ES_tradnl" sz="1800" i="1" dirty="0">
                <a:solidFill>
                  <a:prstClr val="black"/>
                </a:solidFill>
                <a:latin typeface="Corbel" charset="0"/>
                <a:cs typeface="Corbel" charset="0"/>
              </a:rPr>
              <a:t> 2008</a:t>
            </a:r>
          </a:p>
          <a:p>
            <a:pPr algn="r" eaLnBrk="1" hangingPunct="1"/>
            <a:r>
              <a:rPr lang="es-ES_tradnl" sz="1800" i="1" dirty="0">
                <a:solidFill>
                  <a:prstClr val="black"/>
                </a:solidFill>
                <a:latin typeface="Corbel" charset="0"/>
                <a:cs typeface="Corbel" charset="0"/>
              </a:rPr>
              <a:t>Chan, Br J </a:t>
            </a:r>
            <a:r>
              <a:rPr lang="es-ES_tradnl" sz="1800" i="1" dirty="0" err="1">
                <a:solidFill>
                  <a:prstClr val="black"/>
                </a:solidFill>
                <a:latin typeface="Corbel" charset="0"/>
                <a:cs typeface="Corbel" charset="0"/>
              </a:rPr>
              <a:t>Cancer</a:t>
            </a:r>
            <a:r>
              <a:rPr lang="es-ES_tradnl" sz="1800" i="1" dirty="0">
                <a:solidFill>
                  <a:prstClr val="black"/>
                </a:solidFill>
                <a:latin typeface="Corbel" charset="0"/>
                <a:cs typeface="Corbel" charset="0"/>
              </a:rPr>
              <a:t> 2008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529" y="195486"/>
            <a:ext cx="8568952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1. Ovarian preservation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es-ES_tradnl" sz="2800" dirty="0" err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Uterine</a:t>
            </a:r>
            <a:r>
              <a:rPr lang="es-ES_tradnl" sz="2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sarcoma</a:t>
            </a:r>
            <a:endParaRPr lang="en-US" sz="2400" b="0" i="1" dirty="0">
              <a:solidFill>
                <a:srgbClr val="AAB5C2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29700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5263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2576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 rot="16200000">
            <a:off x="2843502" y="-236251"/>
            <a:ext cx="3529013" cy="8424936"/>
          </a:xfrm>
          <a:prstGeom prst="rect">
            <a:avLst/>
          </a:prstGeom>
          <a:effectLst/>
        </p:spPr>
        <p:txBody>
          <a:bodyPr vert="eaVert" lIns="68577" tIns="34289" rIns="68577" bIns="34289">
            <a:normAutofit/>
            <a:sp3d extrusionH="6350">
              <a:extrusionClr>
                <a:schemeClr val="bg1"/>
              </a:extrusionClr>
            </a:sp3d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2pPr>
            <a:lvl3pPr marL="10350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3pPr>
            <a:lvl4pPr marL="13716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4pPr>
            <a:lvl5pPr marL="17208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  <a:defRPr/>
            </a:pPr>
            <a:endParaRPr lang="en-US" sz="1000" dirty="0">
              <a:gradFill>
                <a:gsLst>
                  <a:gs pos="5000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21594000" scaled="0"/>
              </a:gradFill>
              <a:latin typeface="Corbel"/>
              <a:cs typeface="Corbel"/>
            </a:endParaRPr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2800" dirty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Corbel"/>
                <a:cs typeface="Corbel"/>
              </a:rPr>
              <a:t>Ovarian preservation </a:t>
            </a:r>
            <a:r>
              <a:rPr lang="en-US" sz="2800" b="1" dirty="0">
                <a:solidFill>
                  <a:srgbClr val="800000"/>
                </a:solidFill>
                <a:latin typeface="Corbel"/>
                <a:cs typeface="Corbel"/>
              </a:rPr>
              <a:t>should be considered </a:t>
            </a:r>
            <a:r>
              <a:rPr lang="en-US" sz="2800" dirty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Corbel"/>
                <a:cs typeface="Corbel"/>
              </a:rPr>
              <a:t>in those patients who wish fertility preservation if </a:t>
            </a:r>
            <a:r>
              <a:rPr lang="en-US" sz="2800" b="1" dirty="0">
                <a:solidFill>
                  <a:srgbClr val="800000"/>
                </a:solidFill>
                <a:latin typeface="Corbel"/>
                <a:cs typeface="Corbel"/>
              </a:rPr>
              <a:t>stage I cases  </a:t>
            </a:r>
          </a:p>
          <a:p>
            <a:pPr algn="ctr">
              <a:defRPr/>
            </a:pPr>
            <a:endParaRPr lang="en-US" sz="3200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73873" y="411510"/>
            <a:ext cx="8568952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1. Ovarian preservation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es-ES_tradnl" sz="2800" dirty="0" err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Uterine</a:t>
            </a:r>
            <a:r>
              <a:rPr lang="es-ES_tradnl" sz="2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sarcoma</a:t>
            </a:r>
            <a:endParaRPr lang="en-US" sz="2400" b="0" i="1" dirty="0">
              <a:solidFill>
                <a:srgbClr val="AAB5C2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34819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87875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n 1" descr="Captura de pantalla 2024-03-03 a las 22.41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6" y="266703"/>
            <a:ext cx="27257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CuadroTexto 2"/>
          <p:cNvSpPr txBox="1">
            <a:spLocks noChangeArrowheads="1"/>
          </p:cNvSpPr>
          <p:nvPr/>
        </p:nvSpPr>
        <p:spPr bwMode="auto">
          <a:xfrm>
            <a:off x="7956857" y="1203328"/>
            <a:ext cx="86934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80000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921593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32"/>
          <p:cNvSpPr txBox="1">
            <a:spLocks noChangeArrowheads="1"/>
          </p:cNvSpPr>
          <p:nvPr/>
        </p:nvSpPr>
        <p:spPr bwMode="auto">
          <a:xfrm>
            <a:off x="3779838" y="3508377"/>
            <a:ext cx="4737100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Piatek, J C</a:t>
            </a:r>
            <a:r>
              <a:rPr lang="es-ES" sz="1600" b="1">
                <a:solidFill>
                  <a:prstClr val="black"/>
                </a:solidFill>
                <a:latin typeface="Corbel" charset="0"/>
                <a:cs typeface="Corbel" charset="0"/>
              </a:rPr>
              <a:t>l</a:t>
            </a:r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in M</a:t>
            </a:r>
            <a:r>
              <a:rPr lang="es-ES" sz="1600" b="1">
                <a:solidFill>
                  <a:prstClr val="black"/>
                </a:solidFill>
                <a:latin typeface="Corbel" charset="0"/>
                <a:cs typeface="Corbel" charset="0"/>
              </a:rPr>
              <a:t>e</a:t>
            </a:r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d 2022</a:t>
            </a:r>
          </a:p>
          <a:p>
            <a:pPr algn="r"/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Dondi, Cancers 2021</a:t>
            </a:r>
          </a:p>
          <a:p>
            <a:pPr algn="r"/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Laurelli, EJOGRB 2015</a:t>
            </a:r>
          </a:p>
          <a:p>
            <a:pPr algn="r"/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Lissoni, Gynecol Oncol 2008</a:t>
            </a:r>
          </a:p>
        </p:txBody>
      </p:sp>
      <p:pic>
        <p:nvPicPr>
          <p:cNvPr id="35842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64063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5"/>
          <p:cNvSpPr txBox="1">
            <a:spLocks/>
          </p:cNvSpPr>
          <p:nvPr/>
        </p:nvSpPr>
        <p:spPr bwMode="auto">
          <a:xfrm rot="-5400000">
            <a:off x="2744790" y="-65087"/>
            <a:ext cx="3509962" cy="82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77" tIns="34289" rIns="68577" bIns="34289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Most of uterine sarcomas grow into uterine corpus</a:t>
            </a: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Very high chance of recurrent disease</a:t>
            </a: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Resulting in a bad oncological outcome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5538" y="411510"/>
            <a:ext cx="8568952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2. Uterine preservation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es-ES_tradnl" sz="2800" dirty="0" err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Uterine</a:t>
            </a:r>
            <a:r>
              <a:rPr lang="es-ES_tradnl" sz="2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sarcoma</a:t>
            </a:r>
            <a:endParaRPr lang="en-US" sz="2400" b="0" i="1" dirty="0">
              <a:solidFill>
                <a:srgbClr val="AAB5C2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35845" name="Imagen 1" descr="Captura de pantalla 2023-03-23 a las 13.03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7425"/>
            <a:ext cx="3835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1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32"/>
          <p:cNvSpPr txBox="1">
            <a:spLocks noChangeArrowheads="1"/>
          </p:cNvSpPr>
          <p:nvPr/>
        </p:nvSpPr>
        <p:spPr bwMode="auto">
          <a:xfrm>
            <a:off x="4140201" y="3076577"/>
            <a:ext cx="4737100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Piatek, J C</a:t>
            </a:r>
            <a:r>
              <a:rPr lang="es-ES" sz="1600" b="1">
                <a:solidFill>
                  <a:prstClr val="black"/>
                </a:solidFill>
                <a:latin typeface="Corbel" charset="0"/>
                <a:cs typeface="Corbel" charset="0"/>
              </a:rPr>
              <a:t>l</a:t>
            </a:r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in M</a:t>
            </a:r>
            <a:r>
              <a:rPr lang="es-ES" sz="1600" b="1">
                <a:solidFill>
                  <a:prstClr val="black"/>
                </a:solidFill>
                <a:latin typeface="Corbel" charset="0"/>
                <a:cs typeface="Corbel" charset="0"/>
              </a:rPr>
              <a:t>e</a:t>
            </a:r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d 2022</a:t>
            </a:r>
          </a:p>
          <a:p>
            <a:pPr algn="r"/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Dondi, Cancers 2021</a:t>
            </a:r>
          </a:p>
          <a:p>
            <a:pPr algn="r"/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Laurelli, EJOGRB 2015</a:t>
            </a:r>
          </a:p>
          <a:p>
            <a:pPr algn="r"/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Lissoni, Gynecol Oncol 2008</a:t>
            </a:r>
          </a:p>
        </p:txBody>
      </p:sp>
      <p:pic>
        <p:nvPicPr>
          <p:cNvPr id="36866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64063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5"/>
          <p:cNvSpPr txBox="1">
            <a:spLocks/>
          </p:cNvSpPr>
          <p:nvPr/>
        </p:nvSpPr>
        <p:spPr bwMode="auto">
          <a:xfrm rot="-5400000">
            <a:off x="2672560" y="-569118"/>
            <a:ext cx="3509963" cy="80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77" tIns="34289" rIns="68577" bIns="34289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5725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ts val="2000"/>
              </a:spcBef>
              <a:buSzPct val="80000"/>
              <a:buFont typeface="Century Gothic" charset="0"/>
              <a:buAutoNum type="arabicPeriod"/>
            </a:pP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Residual sarcomatous cells after removal of the tumor</a:t>
            </a:r>
          </a:p>
          <a:p>
            <a:pPr algn="l">
              <a:spcBef>
                <a:spcPts val="2000"/>
              </a:spcBef>
              <a:buSzPct val="80000"/>
              <a:buFont typeface="Century Gothic" charset="0"/>
              <a:buAutoNum type="arabicPeriod"/>
            </a:pP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Disease spread to peritoneal cavity:</a:t>
            </a:r>
          </a:p>
          <a:p>
            <a:pPr lvl="1" algn="l">
              <a:lnSpc>
                <a:spcPct val="50000"/>
              </a:lnSpc>
              <a:spcBef>
                <a:spcPts val="2000"/>
              </a:spcBef>
              <a:buSzPct val="80000"/>
              <a:buFont typeface="Courier New" charset="0"/>
              <a:buChar char="o"/>
            </a:pP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Hysteroscopic pressure</a:t>
            </a:r>
          </a:p>
          <a:p>
            <a:pPr lvl="1" algn="l">
              <a:lnSpc>
                <a:spcPct val="50000"/>
              </a:lnSpc>
              <a:spcBef>
                <a:spcPts val="2000"/>
              </a:spcBef>
              <a:buSzPct val="80000"/>
              <a:buFont typeface="Courier New" charset="0"/>
              <a:buChar char="o"/>
            </a:pP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Laparotomy: tumoral rupture</a:t>
            </a:r>
          </a:p>
          <a:p>
            <a:pPr lvl="1" algn="l">
              <a:lnSpc>
                <a:spcPct val="50000"/>
              </a:lnSpc>
              <a:spcBef>
                <a:spcPts val="2000"/>
              </a:spcBef>
              <a:buSzPct val="80000"/>
              <a:buFont typeface="Courier New" charset="0"/>
              <a:buChar char="o"/>
            </a:pP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Laparoscopy: morcellation</a:t>
            </a:r>
          </a:p>
          <a:p>
            <a:pPr algn="l">
              <a:spcBef>
                <a:spcPts val="2000"/>
              </a:spcBef>
              <a:buSzPct val="80000"/>
              <a:buFont typeface="Century Gothic" charset="0"/>
              <a:buAutoNum type="arabicPeriod"/>
            </a:pP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Obstetrical outcomes after myometrial damage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5538" y="411510"/>
            <a:ext cx="8568952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2. Uterine preservation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es-ES_tradnl" sz="2800" dirty="0" err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Uterine</a:t>
            </a:r>
            <a:r>
              <a:rPr lang="es-ES_tradnl" sz="2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sarcoma </a:t>
            </a:r>
            <a:r>
              <a:rPr lang="es-ES" sz="2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–</a:t>
            </a:r>
            <a:r>
              <a:rPr lang="es-ES_tradnl" sz="2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MAIN CONCERNS</a:t>
            </a:r>
            <a:endParaRPr lang="en-US" sz="2400" b="0" i="1" dirty="0">
              <a:solidFill>
                <a:srgbClr val="AAB5C2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827088" y="2427291"/>
            <a:ext cx="7632700" cy="17287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  <a:defRPr/>
            </a:pPr>
            <a:r>
              <a:rPr lang="en-US" sz="2400" dirty="0">
                <a:solidFill>
                  <a:prstClr val="white"/>
                </a:solidFill>
                <a:latin typeface="Corbel" charset="0"/>
                <a:cs typeface="Corbel" charset="0"/>
              </a:rPr>
              <a:t>The most significant prognostic factor impacting the </a:t>
            </a:r>
            <a:r>
              <a:rPr lang="en-US" sz="2400" b="1" dirty="0">
                <a:solidFill>
                  <a:prstClr val="white"/>
                </a:solidFill>
                <a:latin typeface="Corbel" charset="0"/>
                <a:cs typeface="Corbel" charset="0"/>
              </a:rPr>
              <a:t>overall survival </a:t>
            </a:r>
            <a:r>
              <a:rPr lang="en-US" sz="2400" dirty="0">
                <a:solidFill>
                  <a:prstClr val="white"/>
                </a:solidFill>
                <a:latin typeface="Corbel" charset="0"/>
                <a:cs typeface="Corbel" charset="0"/>
              </a:rPr>
              <a:t>was the </a:t>
            </a:r>
            <a:r>
              <a:rPr lang="en-US" sz="2400" dirty="0">
                <a:solidFill>
                  <a:srgbClr val="FF0000"/>
                </a:solidFill>
                <a:latin typeface="Corbel" charset="0"/>
                <a:cs typeface="Corbel" charset="0"/>
              </a:rPr>
              <a:t>RESIDUAL DISEASE</a:t>
            </a:r>
          </a:p>
          <a:p>
            <a:pPr algn="r">
              <a:spcBef>
                <a:spcPts val="2000"/>
              </a:spcBef>
              <a:buSzPct val="80000"/>
              <a:defRPr/>
            </a:pPr>
            <a:r>
              <a:rPr lang="en-US" sz="2000" dirty="0">
                <a:solidFill>
                  <a:prstClr val="white"/>
                </a:solidFill>
                <a:latin typeface="Corbel" charset="0"/>
                <a:cs typeface="Corbel" charset="0"/>
              </a:rPr>
              <a:t>SARCUT Study, Zapardiel I, IJGC 2023</a:t>
            </a:r>
          </a:p>
        </p:txBody>
      </p:sp>
    </p:spTree>
    <p:extLst>
      <p:ext uri="{BB962C8B-B14F-4D97-AF65-F5344CB8AC3E}">
        <p14:creationId xmlns:p14="http://schemas.microsoft.com/office/powerpoint/2010/main" val="208824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64063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Content Placeholder 5"/>
          <p:cNvSpPr txBox="1">
            <a:spLocks/>
          </p:cNvSpPr>
          <p:nvPr/>
        </p:nvSpPr>
        <p:spPr bwMode="auto">
          <a:xfrm rot="-5400000">
            <a:off x="3537747" y="-1505743"/>
            <a:ext cx="2068513" cy="84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77" tIns="34289" rIns="68577" bIns="34289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40000"/>
              </a:lnSpc>
              <a:spcBef>
                <a:spcPts val="200"/>
              </a:spcBef>
              <a:buSzPct val="80000"/>
              <a:buFont typeface="Arial" charset="0"/>
              <a:buChar char="•"/>
            </a:pPr>
            <a:r>
              <a:rPr lang="en-US" sz="2200">
                <a:solidFill>
                  <a:prstClr val="black"/>
                </a:solidFill>
                <a:latin typeface="Corbel" charset="0"/>
                <a:cs typeface="Corbel" charset="0"/>
              </a:rPr>
              <a:t>High-risk tumors</a:t>
            </a:r>
          </a:p>
          <a:p>
            <a:pPr algn="l">
              <a:lnSpc>
                <a:spcPct val="140000"/>
              </a:lnSpc>
              <a:spcBef>
                <a:spcPts val="200"/>
              </a:spcBef>
              <a:buSzPct val="80000"/>
              <a:buFont typeface="Arial" charset="0"/>
              <a:buChar char="•"/>
            </a:pPr>
            <a:r>
              <a:rPr lang="en-US" sz="2200">
                <a:solidFill>
                  <a:prstClr val="black"/>
                </a:solidFill>
                <a:latin typeface="Corbel" charset="0"/>
                <a:cs typeface="Corbel" charset="0"/>
              </a:rPr>
              <a:t>Few cases reported</a:t>
            </a:r>
          </a:p>
          <a:p>
            <a:pPr algn="l">
              <a:lnSpc>
                <a:spcPct val="140000"/>
              </a:lnSpc>
              <a:spcBef>
                <a:spcPts val="200"/>
              </a:spcBef>
              <a:buSzPct val="80000"/>
              <a:buFont typeface="Arial" charset="0"/>
              <a:buChar char="•"/>
            </a:pPr>
            <a:r>
              <a:rPr lang="en-US" sz="2200" b="1">
                <a:solidFill>
                  <a:prstClr val="black"/>
                </a:solidFill>
                <a:latin typeface="Corbel" charset="0"/>
                <a:cs typeface="Corbel" charset="0"/>
              </a:rPr>
              <a:t>Up to 75% recurrences</a:t>
            </a:r>
          </a:p>
          <a:p>
            <a:pPr algn="l">
              <a:lnSpc>
                <a:spcPct val="140000"/>
              </a:lnSpc>
              <a:spcBef>
                <a:spcPts val="200"/>
              </a:spcBef>
              <a:buSzPct val="80000"/>
              <a:buFont typeface="Arial" charset="0"/>
              <a:buChar char="•"/>
            </a:pPr>
            <a:r>
              <a:rPr lang="en-US" sz="2200" b="1">
                <a:solidFill>
                  <a:prstClr val="black"/>
                </a:solidFill>
                <a:latin typeface="Corbel" charset="0"/>
                <a:cs typeface="Corbel" charset="0"/>
              </a:rPr>
              <a:t>Up to 60% mortality!!</a:t>
            </a:r>
          </a:p>
          <a:p>
            <a:pPr algn="l">
              <a:lnSpc>
                <a:spcPct val="140000"/>
              </a:lnSpc>
              <a:spcBef>
                <a:spcPts val="200"/>
              </a:spcBef>
              <a:buSzPct val="80000"/>
              <a:buFont typeface="Arial" charset="0"/>
              <a:buChar char="•"/>
            </a:pPr>
            <a:endParaRPr lang="en-US" sz="2200" b="1">
              <a:solidFill>
                <a:prstClr val="black"/>
              </a:solidFill>
              <a:latin typeface="Corbel" charset="0"/>
              <a:cs typeface="Corbel" charset="0"/>
            </a:endParaRPr>
          </a:p>
          <a:p>
            <a:pPr algn="l">
              <a:lnSpc>
                <a:spcPct val="140000"/>
              </a:lnSpc>
              <a:spcBef>
                <a:spcPts val="200"/>
              </a:spcBef>
              <a:buSzPct val="80000"/>
              <a:buFont typeface="Arial" charset="0"/>
              <a:buChar char="•"/>
            </a:pPr>
            <a:endParaRPr lang="en-US" sz="2200">
              <a:solidFill>
                <a:prstClr val="black"/>
              </a:solidFill>
              <a:latin typeface="Corbel" charset="0"/>
              <a:cs typeface="Corbe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5538" y="411510"/>
            <a:ext cx="8568952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2. Uterine preservation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es-ES_tradnl" sz="2800" dirty="0" err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Leiomyosarcoma</a:t>
            </a:r>
            <a:r>
              <a:rPr lang="es-ES_tradnl" sz="2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/ HG-ESS</a:t>
            </a:r>
            <a:endParaRPr lang="en-US" sz="2400" b="0" i="1" dirty="0">
              <a:solidFill>
                <a:srgbClr val="AAB5C2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9940" name="Rectángulo 1"/>
          <p:cNvSpPr>
            <a:spLocks noChangeArrowheads="1"/>
          </p:cNvSpPr>
          <p:nvPr/>
        </p:nvSpPr>
        <p:spPr bwMode="auto">
          <a:xfrm>
            <a:off x="539752" y="1635126"/>
            <a:ext cx="8064500" cy="5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/>
          <a:p>
            <a:pPr algn="l"/>
            <a:endParaRPr lang="en-US" sz="1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endParaRPr lang="es-ES_tradnl" sz="1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1" name="Text Box 32"/>
          <p:cNvSpPr txBox="1">
            <a:spLocks noChangeArrowheads="1"/>
          </p:cNvSpPr>
          <p:nvPr/>
        </p:nvSpPr>
        <p:spPr bwMode="auto">
          <a:xfrm>
            <a:off x="25401" y="3940178"/>
            <a:ext cx="473710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Tunc et al., EJGO 2019 </a:t>
            </a:r>
          </a:p>
        </p:txBody>
      </p:sp>
      <p:pic>
        <p:nvPicPr>
          <p:cNvPr id="39942" name="Imagen 3" descr="Figur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9725"/>
            <a:ext cx="36004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14"/>
          <p:cNvSpPr txBox="1">
            <a:spLocks noChangeArrowheads="1"/>
          </p:cNvSpPr>
          <p:nvPr/>
        </p:nvSpPr>
        <p:spPr bwMode="auto">
          <a:xfrm>
            <a:off x="6156327" y="3508378"/>
            <a:ext cx="2736850" cy="50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400" b="1" i="1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SARCUT Study,</a:t>
            </a:r>
          </a:p>
          <a:p>
            <a:pPr algn="r"/>
            <a:r>
              <a:rPr lang="en-US" sz="1400" b="1" i="1">
                <a:solidFill>
                  <a:srgbClr val="000000"/>
                </a:solidFill>
                <a:latin typeface="Corbel" charset="0"/>
                <a:ea typeface="MS PGothic" charset="0"/>
                <a:cs typeface="MS PGothic" charset="0"/>
              </a:rPr>
              <a:t>Zapardiel I, Int J Gyn Cancer 2023</a:t>
            </a:r>
            <a:endParaRPr lang="en-US" sz="1200" b="1" i="1">
              <a:solidFill>
                <a:srgbClr val="000000"/>
              </a:solidFill>
              <a:latin typeface="Corbel" charset="0"/>
              <a:ea typeface="MS PGothic" charset="0"/>
              <a:cs typeface="MS PGothic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5795964" y="700088"/>
            <a:ext cx="576262" cy="64770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6372225" y="1347789"/>
            <a:ext cx="1512888" cy="57626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4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5538" y="411510"/>
            <a:ext cx="8568952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2. Uterine preservation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es-ES_tradnl" sz="2800" dirty="0" err="1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Low</a:t>
            </a:r>
            <a:r>
              <a:rPr lang="es-ES_tradnl" sz="28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grade Endometrial </a:t>
            </a:r>
            <a:r>
              <a:rPr lang="es-ES_tradnl" sz="2800" dirty="0" err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Stromal</a:t>
            </a:r>
            <a:r>
              <a:rPr lang="es-ES_tradnl" sz="2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Sarcoma</a:t>
            </a:r>
            <a:endParaRPr lang="en-US" sz="2400" b="0" i="1" dirty="0">
              <a:solidFill>
                <a:srgbClr val="AAB5C2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8914" name="Rectángulo 1"/>
          <p:cNvSpPr>
            <a:spLocks noChangeArrowheads="1"/>
          </p:cNvSpPr>
          <p:nvPr/>
        </p:nvSpPr>
        <p:spPr bwMode="auto">
          <a:xfrm>
            <a:off x="539752" y="1635126"/>
            <a:ext cx="8064500" cy="5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/>
          <a:p>
            <a:pPr algn="l"/>
            <a:endParaRPr lang="en-US" sz="1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endParaRPr lang="es-ES_tradnl" sz="1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29895"/>
              </p:ext>
            </p:extLst>
          </p:nvPr>
        </p:nvGraphicFramePr>
        <p:xfrm>
          <a:off x="684213" y="1492251"/>
          <a:ext cx="7488238" cy="323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43"/>
                <a:gridCol w="576018"/>
                <a:gridCol w="1446839"/>
                <a:gridCol w="1412876"/>
                <a:gridCol w="1271588"/>
                <a:gridCol w="1412874"/>
              </a:tblGrid>
              <a:tr h="404927"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Author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n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Presentation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Approach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Pregnancy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Relapse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</a:tr>
              <a:tr h="404927"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Kostas</a:t>
                      </a:r>
                      <a:r>
                        <a:rPr lang="es-ES" sz="1100" dirty="0" smtClean="0"/>
                        <a:t> 2009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1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Polyp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HSC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1 (100%)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 (100%)</a:t>
                      </a:r>
                      <a:endParaRPr lang="es-ES" sz="1100" b="1" dirty="0"/>
                    </a:p>
                  </a:txBody>
                  <a:tcPr marL="91433" marR="91433" marT="45708" marB="45708"/>
                </a:tc>
              </a:tr>
              <a:tr h="281435"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Delaney</a:t>
                      </a:r>
                      <a:r>
                        <a:rPr lang="es-ES" sz="1100" dirty="0" smtClean="0"/>
                        <a:t> 2012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1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Invasive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Open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1 (100%)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0%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</a:tr>
              <a:tr h="293044"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Bai</a:t>
                      </a:r>
                      <a:r>
                        <a:rPr lang="es-ES" sz="1100" dirty="0" smtClean="0"/>
                        <a:t> 2014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19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Myoma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n.a</a:t>
                      </a:r>
                      <a:r>
                        <a:rPr lang="es-ES" sz="1100" dirty="0" smtClean="0"/>
                        <a:t>.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8 (42.1%)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15 (78.9%)</a:t>
                      </a:r>
                      <a:endParaRPr lang="es-ES" sz="1100" b="1" dirty="0"/>
                    </a:p>
                  </a:txBody>
                  <a:tcPr marL="91433" marR="91433" marT="45708" marB="45708"/>
                </a:tc>
              </a:tr>
              <a:tr h="302516"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Jin</a:t>
                      </a:r>
                      <a:r>
                        <a:rPr lang="es-ES" sz="1100" dirty="0" smtClean="0"/>
                        <a:t> 2015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5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Myoma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Laparoscopy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3 (60%)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 (20%)</a:t>
                      </a:r>
                      <a:endParaRPr lang="es-ES" sz="1100" b="1" dirty="0"/>
                    </a:p>
                  </a:txBody>
                  <a:tcPr marL="91433" marR="91433" marT="45708" marB="45708"/>
                </a:tc>
              </a:tr>
              <a:tr h="297780"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Laurelli</a:t>
                      </a:r>
                      <a:r>
                        <a:rPr lang="es-ES" sz="1100" dirty="0" smtClean="0"/>
                        <a:t> 2015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6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Polyp</a:t>
                      </a:r>
                      <a:r>
                        <a:rPr lang="es-ES" sz="1100" dirty="0" smtClean="0"/>
                        <a:t>/</a:t>
                      </a:r>
                      <a:r>
                        <a:rPr lang="es-ES" sz="1100" dirty="0" err="1" smtClean="0"/>
                        <a:t>Myoma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HSC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3 (50%)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0%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</a:tr>
              <a:tr h="293044"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Xie</a:t>
                      </a:r>
                      <a:r>
                        <a:rPr lang="es-ES" sz="1100" dirty="0" smtClean="0"/>
                        <a:t> 2017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17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Myoma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Lap</a:t>
                      </a:r>
                      <a:r>
                        <a:rPr lang="es-ES" sz="1100" dirty="0" smtClean="0"/>
                        <a:t>/HSC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5 (29.4%)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10 (58.8%)</a:t>
                      </a:r>
                      <a:endParaRPr lang="es-ES" sz="1100" b="1" dirty="0"/>
                    </a:p>
                  </a:txBody>
                  <a:tcPr marL="91433" marR="91433" marT="45708" marB="45708"/>
                </a:tc>
              </a:tr>
              <a:tr h="293044"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Tunc</a:t>
                      </a:r>
                      <a:r>
                        <a:rPr lang="es-ES" sz="1100" dirty="0" smtClean="0"/>
                        <a:t> 2019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6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Myoma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n.a</a:t>
                      </a:r>
                      <a:r>
                        <a:rPr lang="es-ES" sz="1100" dirty="0" smtClean="0"/>
                        <a:t>.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1 (16.6%)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4 (66.6%)</a:t>
                      </a:r>
                      <a:endParaRPr lang="es-ES" sz="1100" b="1" dirty="0"/>
                    </a:p>
                  </a:txBody>
                  <a:tcPr marL="91433" marR="91433" marT="45708" marB="45708"/>
                </a:tc>
              </a:tr>
              <a:tr h="669023"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Zapardiel 2023</a:t>
                      </a:r>
                    </a:p>
                    <a:p>
                      <a:r>
                        <a:rPr lang="es-ES" sz="800" i="1" dirty="0" smtClean="0"/>
                        <a:t>(</a:t>
                      </a:r>
                      <a:r>
                        <a:rPr lang="es-ES" sz="800" i="1" dirty="0" err="1" smtClean="0"/>
                        <a:t>unpublished</a:t>
                      </a:r>
                      <a:r>
                        <a:rPr lang="es-ES" sz="800" i="1" dirty="0" smtClean="0"/>
                        <a:t> data)</a:t>
                      </a:r>
                      <a:endParaRPr lang="es-ES" sz="800" i="1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2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err="1" smtClean="0"/>
                        <a:t>Myoma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HSC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dirty="0" smtClean="0"/>
                        <a:t>0 (0%)</a:t>
                      </a:r>
                      <a:endParaRPr lang="es-ES" sz="1100" dirty="0"/>
                    </a:p>
                  </a:txBody>
                  <a:tcPr marL="91433" marR="91433" marT="45708" marB="45708"/>
                </a:tc>
                <a:tc>
                  <a:txBody>
                    <a:bodyPr/>
                    <a:lstStyle/>
                    <a:p>
                      <a:r>
                        <a:rPr lang="es-ES" sz="1100" b="1" dirty="0" smtClean="0"/>
                        <a:t>1 (50%)</a:t>
                      </a:r>
                      <a:endParaRPr lang="es-ES" sz="1100" b="1" dirty="0"/>
                    </a:p>
                  </a:txBody>
                  <a:tcPr marL="91433" marR="91433" marT="45708" marB="45708"/>
                </a:tc>
              </a:tr>
            </a:tbl>
          </a:graphicData>
        </a:graphic>
      </p:graphicFrame>
      <p:pic>
        <p:nvPicPr>
          <p:cNvPr id="38987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195264"/>
            <a:ext cx="1935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436096" y="1491630"/>
            <a:ext cx="2735785" cy="318635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endParaRPr lang="es-ES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507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64063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Content Placeholder 5"/>
          <p:cNvSpPr txBox="1">
            <a:spLocks/>
          </p:cNvSpPr>
          <p:nvPr/>
        </p:nvSpPr>
        <p:spPr bwMode="auto">
          <a:xfrm rot="-5400000">
            <a:off x="3537747" y="-1505743"/>
            <a:ext cx="2068513" cy="84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77" tIns="34289" rIns="68577" bIns="34289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40000"/>
              </a:lnSpc>
              <a:spcBef>
                <a:spcPts val="200"/>
              </a:spcBef>
              <a:buSzPct val="80000"/>
              <a:buFont typeface="Arial" charset="0"/>
              <a:buChar char="•"/>
            </a:pPr>
            <a:r>
              <a:rPr lang="en-US" sz="2200">
                <a:solidFill>
                  <a:prstClr val="black"/>
                </a:solidFill>
                <a:latin typeface="Corbel" charset="0"/>
                <a:cs typeface="Corbel" charset="0"/>
              </a:rPr>
              <a:t>20 cases published</a:t>
            </a:r>
          </a:p>
          <a:p>
            <a:pPr algn="l">
              <a:lnSpc>
                <a:spcPct val="140000"/>
              </a:lnSpc>
              <a:spcBef>
                <a:spcPts val="200"/>
              </a:spcBef>
              <a:buSzPct val="80000"/>
              <a:buFont typeface="Arial" charset="0"/>
              <a:buChar char="•"/>
            </a:pPr>
            <a:r>
              <a:rPr lang="en-US" sz="2200">
                <a:solidFill>
                  <a:prstClr val="black"/>
                </a:solidFill>
                <a:latin typeface="Corbel" charset="0"/>
                <a:cs typeface="Corbel" charset="0"/>
              </a:rPr>
              <a:t>Mainly myomas- hysteroscopic resection</a:t>
            </a:r>
          </a:p>
          <a:p>
            <a:pPr algn="l">
              <a:lnSpc>
                <a:spcPct val="140000"/>
              </a:lnSpc>
              <a:spcBef>
                <a:spcPts val="200"/>
              </a:spcBef>
              <a:buSzPct val="80000"/>
              <a:buFont typeface="Arial" charset="0"/>
              <a:buChar char="•"/>
            </a:pPr>
            <a:r>
              <a:rPr lang="en-US" sz="2200" b="1">
                <a:solidFill>
                  <a:prstClr val="black"/>
                </a:solidFill>
                <a:latin typeface="Corbel" charset="0"/>
                <a:cs typeface="Corbel" charset="0"/>
              </a:rPr>
              <a:t>4 (20%) pregnancies</a:t>
            </a:r>
          </a:p>
          <a:p>
            <a:pPr algn="l">
              <a:lnSpc>
                <a:spcPct val="140000"/>
              </a:lnSpc>
              <a:spcBef>
                <a:spcPts val="200"/>
              </a:spcBef>
              <a:buSzPct val="80000"/>
              <a:buFont typeface="Arial" charset="0"/>
              <a:buChar char="•"/>
            </a:pPr>
            <a:r>
              <a:rPr lang="en-US" sz="2200" b="1">
                <a:solidFill>
                  <a:prstClr val="black"/>
                </a:solidFill>
                <a:latin typeface="Corbel" charset="0"/>
                <a:cs typeface="Corbel" charset="0"/>
              </a:rPr>
              <a:t>4(20%) relapses</a:t>
            </a:r>
          </a:p>
          <a:p>
            <a:pPr algn="l">
              <a:lnSpc>
                <a:spcPct val="140000"/>
              </a:lnSpc>
              <a:spcBef>
                <a:spcPts val="200"/>
              </a:spcBef>
              <a:buSzPct val="80000"/>
              <a:buFont typeface="Arial" charset="0"/>
              <a:buChar char="•"/>
            </a:pPr>
            <a:endParaRPr lang="en-US" sz="2200" b="1">
              <a:solidFill>
                <a:prstClr val="black"/>
              </a:solidFill>
              <a:latin typeface="Corbel" charset="0"/>
              <a:cs typeface="Corbel" charset="0"/>
            </a:endParaRPr>
          </a:p>
          <a:p>
            <a:pPr algn="l">
              <a:lnSpc>
                <a:spcPct val="140000"/>
              </a:lnSpc>
              <a:spcBef>
                <a:spcPts val="200"/>
              </a:spcBef>
              <a:buSzPct val="80000"/>
              <a:buFont typeface="Arial" charset="0"/>
              <a:buChar char="•"/>
            </a:pPr>
            <a:endParaRPr lang="en-US" sz="2200">
              <a:solidFill>
                <a:prstClr val="black"/>
              </a:solidFill>
              <a:latin typeface="Corbel" charset="0"/>
              <a:cs typeface="Corbe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5538" y="411510"/>
            <a:ext cx="8568952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2. Uterine preservation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es-ES_tradnl" sz="2800" dirty="0" err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Adenosarcoma</a:t>
            </a:r>
            <a:endParaRPr lang="en-US" sz="2400" b="0" i="1" dirty="0">
              <a:solidFill>
                <a:srgbClr val="AAB5C2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sp>
        <p:nvSpPr>
          <p:cNvPr id="40964" name="Rectángulo 1"/>
          <p:cNvSpPr>
            <a:spLocks noChangeArrowheads="1"/>
          </p:cNvSpPr>
          <p:nvPr/>
        </p:nvSpPr>
        <p:spPr bwMode="auto">
          <a:xfrm>
            <a:off x="539752" y="1635126"/>
            <a:ext cx="8064500" cy="5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/>
          <a:p>
            <a:pPr algn="l"/>
            <a:endParaRPr lang="en-US" sz="1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endParaRPr lang="es-ES_tradnl" sz="14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Text Box 32"/>
          <p:cNvSpPr txBox="1">
            <a:spLocks noChangeArrowheads="1"/>
          </p:cNvSpPr>
          <p:nvPr/>
        </p:nvSpPr>
        <p:spPr bwMode="auto">
          <a:xfrm>
            <a:off x="25401" y="3940178"/>
            <a:ext cx="473710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 b="1">
                <a:solidFill>
                  <a:prstClr val="black"/>
                </a:solidFill>
                <a:latin typeface="Corbel" charset="0"/>
                <a:cs typeface="Corbel" charset="0"/>
              </a:rPr>
              <a:t>Dondi G et al., Cancers 2021</a:t>
            </a:r>
          </a:p>
        </p:txBody>
      </p:sp>
      <p:pic>
        <p:nvPicPr>
          <p:cNvPr id="40966" name="Imagen 1" descr="Captura de pantalla 2023-03-23 a las 12.33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71525"/>
            <a:ext cx="37798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 descr="Captura de pantalla 2019-06-20 a las 13.58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32" y="2355729"/>
            <a:ext cx="1962497" cy="1819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033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64063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Content Placeholder 5"/>
          <p:cNvSpPr txBox="1">
            <a:spLocks/>
          </p:cNvSpPr>
          <p:nvPr/>
        </p:nvSpPr>
        <p:spPr bwMode="auto">
          <a:xfrm rot="-5400000">
            <a:off x="2672560" y="-426243"/>
            <a:ext cx="3509963" cy="80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77" tIns="34289" rIns="68577" bIns="34289"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20000"/>
              </a:lnSpc>
              <a:spcBef>
                <a:spcPts val="2000"/>
              </a:spcBef>
              <a:buSzPct val="80000"/>
              <a:buFont typeface="Arial" charset="0"/>
              <a:buChar char="•"/>
            </a:pP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Low-Risk Histologies</a:t>
            </a:r>
          </a:p>
          <a:p>
            <a:pPr algn="l">
              <a:lnSpc>
                <a:spcPct val="120000"/>
              </a:lnSpc>
              <a:spcBef>
                <a:spcPts val="2000"/>
              </a:spcBef>
              <a:buSzPct val="80000"/>
              <a:buFont typeface="Arial" charset="0"/>
              <a:buChar char="•"/>
            </a:pP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Sarcomas on pedunculated polyps (free margins)</a:t>
            </a:r>
          </a:p>
          <a:p>
            <a:pPr algn="l">
              <a:lnSpc>
                <a:spcPct val="120000"/>
              </a:lnSpc>
              <a:spcBef>
                <a:spcPts val="2000"/>
              </a:spcBef>
              <a:buSzPct val="80000"/>
              <a:buFont typeface="Arial" charset="0"/>
              <a:buChar char="•"/>
            </a:pPr>
            <a:r>
              <a:rPr lang="en-US" b="1">
                <a:solidFill>
                  <a:srgbClr val="800000"/>
                </a:solidFill>
                <a:latin typeface="Corbel" charset="0"/>
                <a:cs typeface="Corbel" charset="0"/>
              </a:rPr>
              <a:t>EXPERIMENTAL</a:t>
            </a: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 procedure</a:t>
            </a:r>
          </a:p>
          <a:p>
            <a:pPr algn="l">
              <a:lnSpc>
                <a:spcPct val="120000"/>
              </a:lnSpc>
              <a:spcBef>
                <a:spcPts val="2000"/>
              </a:spcBef>
              <a:buSzPct val="80000"/>
              <a:buFont typeface="Arial" charset="0"/>
              <a:buChar char="•"/>
            </a:pPr>
            <a:r>
              <a:rPr lang="en-US" b="1">
                <a:solidFill>
                  <a:prstClr val="black"/>
                </a:solidFill>
                <a:latin typeface="Corbel" charset="0"/>
                <a:cs typeface="Corbel" charset="0"/>
              </a:rPr>
              <a:t>Considering:</a:t>
            </a: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 biology, stage and</a:t>
            </a:r>
            <a:r>
              <a:rPr lang="es-ES">
                <a:solidFill>
                  <a:prstClr val="black"/>
                </a:solidFill>
                <a:latin typeface="Corbel" charset="0"/>
                <a:cs typeface="Corbel" charset="0"/>
              </a:rPr>
              <a:t> c</a:t>
            </a:r>
            <a:r>
              <a:rPr lang="en-US">
                <a:solidFill>
                  <a:prstClr val="black"/>
                </a:solidFill>
                <a:latin typeface="Corbel" charset="0"/>
                <a:cs typeface="Corbel" charset="0"/>
              </a:rPr>
              <a:t>hildbearing wishes</a:t>
            </a:r>
          </a:p>
          <a:p>
            <a:pPr algn="l">
              <a:lnSpc>
                <a:spcPct val="120000"/>
              </a:lnSpc>
              <a:spcBef>
                <a:spcPts val="2000"/>
              </a:spcBef>
              <a:buSzPct val="80000"/>
              <a:buFont typeface="Arial" charset="0"/>
              <a:buChar char="•"/>
            </a:pPr>
            <a:endParaRPr lang="en-US">
              <a:solidFill>
                <a:prstClr val="black"/>
              </a:solidFill>
              <a:latin typeface="Corbel" charset="0"/>
              <a:cs typeface="Corbe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5538" y="411510"/>
            <a:ext cx="8568952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2. Uterine preservation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es-ES_tradnl" sz="2800" dirty="0" err="1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Uterine</a:t>
            </a:r>
            <a:r>
              <a:rPr lang="es-ES_tradnl" sz="2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sarcoma </a:t>
            </a:r>
            <a:r>
              <a:rPr lang="es-ES" sz="2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–</a:t>
            </a:r>
            <a:r>
              <a:rPr lang="es-ES_tradnl" sz="2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WHEN?</a:t>
            </a:r>
            <a:endParaRPr lang="en-US" sz="2400" b="0" i="1" dirty="0">
              <a:solidFill>
                <a:srgbClr val="AAB5C2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5" name="Picture 8" descr="Embri%C3%B3n+(eligelavid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80" y="627534"/>
            <a:ext cx="2348665" cy="1764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 rot="16200000">
            <a:off x="2843498" y="-596291"/>
            <a:ext cx="3529013" cy="8424936"/>
          </a:xfrm>
          <a:prstGeom prst="rect">
            <a:avLst/>
          </a:prstGeom>
          <a:effectLst/>
        </p:spPr>
        <p:txBody>
          <a:bodyPr vert="eaVert" lIns="68577" tIns="34289" rIns="68577" bIns="34289">
            <a:normAutofit/>
            <a:sp3d extrusionH="6350">
              <a:extrusionClr>
                <a:schemeClr val="bg1"/>
              </a:extrusionClr>
            </a:sp3d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2pPr>
            <a:lvl3pPr marL="10350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3pPr>
            <a:lvl4pPr marL="13716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4pPr>
            <a:lvl5pPr marL="17208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  <a:defRPr/>
            </a:pPr>
            <a:r>
              <a:rPr lang="en-US" sz="2800" dirty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Corbel"/>
                <a:cs typeface="Corbel"/>
              </a:rPr>
              <a:t>Resection of a uterine sarcoma with preservation of the uterus </a:t>
            </a:r>
            <a:r>
              <a:rPr lang="en-US" sz="2800" b="1" dirty="0">
                <a:solidFill>
                  <a:srgbClr val="800000"/>
                </a:solidFill>
                <a:latin typeface="Corbel"/>
                <a:cs typeface="Corbel"/>
              </a:rPr>
              <a:t>is a non standard approach</a:t>
            </a:r>
            <a:r>
              <a:rPr lang="en-US" sz="2800" dirty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Corbel"/>
                <a:cs typeface="Corbel"/>
              </a:rPr>
              <a:t> and could only be considered in referral </a:t>
            </a:r>
            <a:r>
              <a:rPr lang="en-US" sz="2800" dirty="0" err="1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Corbel"/>
                <a:cs typeface="Corbel"/>
              </a:rPr>
              <a:t>centres</a:t>
            </a:r>
            <a:r>
              <a:rPr lang="en-US" sz="2800" dirty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Corbel"/>
                <a:cs typeface="Corbel"/>
              </a:rPr>
              <a:t> for very specific cases of </a:t>
            </a:r>
            <a:r>
              <a:rPr lang="en-US" sz="2800" b="1" dirty="0">
                <a:solidFill>
                  <a:srgbClr val="800000"/>
                </a:solidFill>
                <a:latin typeface="Corbel"/>
                <a:cs typeface="Corbel"/>
              </a:rPr>
              <a:t>low-grade endometrial stromal sarcoma and low-grade </a:t>
            </a:r>
            <a:r>
              <a:rPr lang="en-US" sz="2800" b="1" dirty="0" err="1">
                <a:solidFill>
                  <a:srgbClr val="800000"/>
                </a:solidFill>
                <a:latin typeface="Corbel"/>
                <a:cs typeface="Corbel"/>
              </a:rPr>
              <a:t>adenosarcoma</a:t>
            </a:r>
            <a:r>
              <a:rPr lang="en-US" sz="2800" b="1" dirty="0">
                <a:solidFill>
                  <a:srgbClr val="800000"/>
                </a:solidFill>
                <a:latin typeface="Corbel"/>
                <a:cs typeface="Corbel"/>
              </a:rPr>
              <a:t> without </a:t>
            </a:r>
            <a:r>
              <a:rPr lang="en-US" sz="2800" b="1" dirty="0" err="1">
                <a:solidFill>
                  <a:srgbClr val="800000"/>
                </a:solidFill>
                <a:latin typeface="Corbel"/>
                <a:cs typeface="Corbel"/>
              </a:rPr>
              <a:t>sarcomatous</a:t>
            </a:r>
            <a:r>
              <a:rPr lang="en-US" sz="2800" b="1" dirty="0">
                <a:solidFill>
                  <a:srgbClr val="800000"/>
                </a:solidFill>
                <a:latin typeface="Corbel"/>
                <a:cs typeface="Corbel"/>
              </a:rPr>
              <a:t> overgrowth </a:t>
            </a:r>
            <a:r>
              <a:rPr lang="en-US" sz="2800" dirty="0">
                <a:gradFill>
                  <a:gsLst>
                    <a:gs pos="5000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21594000" scaled="0"/>
                </a:gradFill>
                <a:latin typeface="Corbel"/>
                <a:cs typeface="Corbel"/>
              </a:rPr>
              <a:t>with comprehensive informed consent</a:t>
            </a:r>
          </a:p>
          <a:p>
            <a:pPr marL="0" indent="0" algn="ctr">
              <a:spcBef>
                <a:spcPts val="600"/>
              </a:spcBef>
              <a:buNone/>
              <a:defRPr/>
            </a:pPr>
            <a:endParaRPr lang="en-US" sz="1000" dirty="0">
              <a:gradFill>
                <a:gsLst>
                  <a:gs pos="5000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85000"/>
                      <a:lumOff val="15000"/>
                    </a:prstClr>
                  </a:gs>
                </a:gsLst>
                <a:lin ang="21594000" scaled="0"/>
              </a:gradFill>
              <a:latin typeface="Corbel"/>
              <a:cs typeface="Corbel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73873" y="411510"/>
            <a:ext cx="8568952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Corbel"/>
              </a:rPr>
              <a:t>2. </a:t>
            </a:r>
            <a:r>
              <a:rPr lang="en-US" sz="320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Corbel"/>
              </a:rPr>
              <a:t>Uterine preservation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es-ES_tradnl" sz="280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Uterine</a:t>
            </a:r>
            <a:r>
              <a:rPr lang="es-ES_tradnl" sz="2800" dirty="0" smtClean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 </a:t>
            </a:r>
            <a:r>
              <a:rPr lang="es-ES_tradnl" sz="2800" dirty="0"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sarcoma</a:t>
            </a:r>
            <a:endParaRPr lang="en-US" sz="2400" b="0" i="1" dirty="0">
              <a:solidFill>
                <a:srgbClr val="AAB5C2">
                  <a:lumMod val="50000"/>
                </a:srgb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44035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87875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Imagen 1" descr="Captura de pantalla 2024-03-03 a las 22.41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6" y="266703"/>
            <a:ext cx="272573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CuadroTexto 2"/>
          <p:cNvSpPr txBox="1">
            <a:spLocks noChangeArrowheads="1"/>
          </p:cNvSpPr>
          <p:nvPr/>
        </p:nvSpPr>
        <p:spPr bwMode="auto">
          <a:xfrm>
            <a:off x="7956857" y="1203328"/>
            <a:ext cx="86934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80000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0586576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29834"/>
            <a:ext cx="7313613" cy="947738"/>
          </a:xfrm>
        </p:spPr>
        <p:txBody>
          <a:bodyPr/>
          <a:lstStyle/>
          <a:p>
            <a:pPr>
              <a:defRPr/>
            </a:pPr>
            <a:r>
              <a:rPr lang="es-ES" sz="4800" dirty="0" err="1" smtClean="0">
                <a:ea typeface="ＭＳ Ｐゴシック" charset="0"/>
              </a:rPr>
              <a:t>Conclusions</a:t>
            </a:r>
            <a:endParaRPr lang="es-ES" sz="4800" dirty="0">
              <a:ea typeface="ＭＳ Ｐゴシック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11560" y="1059582"/>
            <a:ext cx="8208912" cy="7560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dirty="0" smtClean="0">
                <a:solidFill>
                  <a:srgbClr val="800000"/>
                </a:solidFill>
              </a:rPr>
              <a:t>Open </a:t>
            </a:r>
            <a:r>
              <a:rPr lang="es-ES" sz="2400" dirty="0" err="1" smtClean="0">
                <a:solidFill>
                  <a:srgbClr val="800000"/>
                </a:solidFill>
              </a:rPr>
              <a:t>approach</a:t>
            </a:r>
            <a:r>
              <a:rPr lang="es-ES" sz="2400" dirty="0" smtClean="0">
                <a:solidFill>
                  <a:srgbClr val="800000"/>
                </a:solidFill>
              </a:rPr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standard</a:t>
            </a:r>
            <a:r>
              <a:rPr lang="es-ES" sz="2400" dirty="0" smtClean="0"/>
              <a:t>. MIS </a:t>
            </a:r>
            <a:r>
              <a:rPr lang="es-ES" sz="2400" dirty="0" err="1" smtClean="0"/>
              <a:t>could</a:t>
            </a:r>
            <a:r>
              <a:rPr lang="es-ES" sz="2400" dirty="0" smtClean="0"/>
              <a:t> be </a:t>
            </a:r>
            <a:r>
              <a:rPr lang="es-ES" sz="2400" dirty="0" err="1" smtClean="0"/>
              <a:t>considered</a:t>
            </a:r>
            <a:r>
              <a:rPr lang="es-ES" sz="2400" dirty="0" smtClean="0"/>
              <a:t> </a:t>
            </a:r>
            <a:r>
              <a:rPr lang="es-ES" sz="2400" dirty="0" err="1" smtClean="0"/>
              <a:t>without</a:t>
            </a:r>
            <a:r>
              <a:rPr lang="es-ES" sz="2400" dirty="0" smtClean="0"/>
              <a:t> </a:t>
            </a:r>
            <a:r>
              <a:rPr lang="es-ES" sz="2400" dirty="0" err="1" smtClean="0"/>
              <a:t>uterine</a:t>
            </a:r>
            <a:r>
              <a:rPr lang="es-ES" sz="2400" dirty="0" smtClean="0"/>
              <a:t> </a:t>
            </a:r>
            <a:r>
              <a:rPr lang="es-ES" sz="2400" dirty="0" err="1" smtClean="0"/>
              <a:t>rupture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</a:t>
            </a:r>
            <a:r>
              <a:rPr lang="es-ES" sz="2400" dirty="0" err="1" smtClean="0"/>
              <a:t>morcellation</a:t>
            </a:r>
            <a:endParaRPr lang="es-ES" sz="24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611560" y="1923678"/>
            <a:ext cx="8208912" cy="8640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dirty="0" err="1" smtClean="0">
                <a:solidFill>
                  <a:srgbClr val="800000"/>
                </a:solidFill>
              </a:rPr>
              <a:t>Early</a:t>
            </a:r>
            <a:r>
              <a:rPr lang="es-ES" sz="2400" dirty="0" smtClean="0">
                <a:solidFill>
                  <a:srgbClr val="800000"/>
                </a:solidFill>
              </a:rPr>
              <a:t> </a:t>
            </a:r>
            <a:r>
              <a:rPr lang="es-ES" sz="2400" dirty="0" err="1" smtClean="0">
                <a:solidFill>
                  <a:srgbClr val="800000"/>
                </a:solidFill>
              </a:rPr>
              <a:t>stages</a:t>
            </a:r>
            <a:r>
              <a:rPr lang="es-ES" sz="2400" dirty="0" smtClean="0"/>
              <a:t> are </a:t>
            </a:r>
            <a:r>
              <a:rPr lang="es-ES" sz="2400" dirty="0" err="1" smtClean="0"/>
              <a:t>treated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/>
              <a:t>h</a:t>
            </a:r>
            <a:r>
              <a:rPr lang="es-ES" sz="2400" dirty="0" err="1" smtClean="0"/>
              <a:t>ysterectomy</a:t>
            </a:r>
            <a:r>
              <a:rPr lang="es-ES" sz="2400" dirty="0" smtClean="0"/>
              <a:t> + BSO. </a:t>
            </a:r>
            <a:r>
              <a:rPr lang="es-ES" sz="2400" dirty="0" err="1" smtClean="0"/>
              <a:t>Ovarian</a:t>
            </a:r>
            <a:r>
              <a:rPr lang="es-ES" sz="2400" dirty="0" smtClean="0"/>
              <a:t> </a:t>
            </a:r>
            <a:r>
              <a:rPr lang="es-ES" sz="2400" dirty="0" err="1" smtClean="0"/>
              <a:t>preservation</a:t>
            </a:r>
            <a:r>
              <a:rPr lang="es-ES" sz="2400" dirty="0" smtClean="0"/>
              <a:t> </a:t>
            </a:r>
            <a:r>
              <a:rPr lang="es-ES" sz="2400" dirty="0" err="1" smtClean="0"/>
              <a:t>could</a:t>
            </a:r>
            <a:r>
              <a:rPr lang="es-ES" sz="2400" dirty="0" smtClean="0"/>
              <a:t> be </a:t>
            </a:r>
            <a:r>
              <a:rPr lang="es-ES" sz="2400" dirty="0" err="1" smtClean="0"/>
              <a:t>considered</a:t>
            </a:r>
            <a:r>
              <a:rPr lang="es-ES" sz="2400" dirty="0" smtClean="0"/>
              <a:t> in </a:t>
            </a:r>
            <a:r>
              <a:rPr lang="es-ES" sz="2400" dirty="0" err="1" smtClean="0"/>
              <a:t>premenopausal</a:t>
            </a:r>
            <a:r>
              <a:rPr lang="es-ES" sz="2400" dirty="0" smtClean="0"/>
              <a:t> </a:t>
            </a:r>
            <a:r>
              <a:rPr lang="es-ES" sz="2400" dirty="0" err="1" smtClean="0"/>
              <a:t>women</a:t>
            </a:r>
            <a:endParaRPr lang="es-ES" sz="24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11560" y="2931790"/>
            <a:ext cx="8208912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>
                <a:solidFill>
                  <a:srgbClr val="800000"/>
                </a:solidFill>
              </a:rPr>
              <a:t>a</a:t>
            </a:r>
            <a:r>
              <a:rPr lang="es-ES" sz="2400" dirty="0" err="1" smtClean="0">
                <a:solidFill>
                  <a:srgbClr val="800000"/>
                </a:solidFill>
              </a:rPr>
              <a:t>dvanced</a:t>
            </a:r>
            <a:r>
              <a:rPr lang="es-ES" sz="2400" dirty="0" smtClean="0">
                <a:solidFill>
                  <a:srgbClr val="800000"/>
                </a:solidFill>
              </a:rPr>
              <a:t> </a:t>
            </a:r>
            <a:r>
              <a:rPr lang="es-ES" sz="2400" dirty="0" err="1" smtClean="0">
                <a:solidFill>
                  <a:srgbClr val="800000"/>
                </a:solidFill>
              </a:rPr>
              <a:t>stages</a:t>
            </a:r>
            <a:r>
              <a:rPr lang="es-ES" sz="2400" dirty="0" smtClean="0">
                <a:solidFill>
                  <a:srgbClr val="800000"/>
                </a:solidFill>
              </a:rPr>
              <a:t> </a:t>
            </a:r>
            <a:r>
              <a:rPr lang="es-ES" sz="2400" dirty="0" smtClean="0"/>
              <a:t>complete </a:t>
            </a:r>
            <a:r>
              <a:rPr lang="es-ES" sz="2400" dirty="0" err="1" smtClean="0"/>
              <a:t>cytoreduction</a:t>
            </a:r>
            <a:r>
              <a:rPr lang="es-ES" sz="2400" dirty="0" smtClean="0"/>
              <a:t>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standard</a:t>
            </a:r>
            <a:r>
              <a:rPr lang="es-ES" sz="2400" dirty="0" smtClean="0"/>
              <a:t> </a:t>
            </a:r>
            <a:r>
              <a:rPr lang="es-ES" sz="2400" dirty="0" err="1" smtClean="0"/>
              <a:t>including</a:t>
            </a:r>
            <a:r>
              <a:rPr lang="es-ES" sz="2400" dirty="0" smtClean="0"/>
              <a:t> </a:t>
            </a:r>
            <a:r>
              <a:rPr lang="es-ES" sz="2400" dirty="0" err="1" smtClean="0"/>
              <a:t>oligometastatic</a:t>
            </a:r>
            <a:r>
              <a:rPr lang="es-ES" sz="2400" dirty="0" smtClean="0"/>
              <a:t> </a:t>
            </a:r>
            <a:r>
              <a:rPr lang="es-ES" sz="2400" dirty="0" err="1" smtClean="0"/>
              <a:t>disease</a:t>
            </a:r>
            <a:r>
              <a:rPr lang="es-ES" sz="2400" dirty="0" smtClean="0"/>
              <a:t> </a:t>
            </a:r>
            <a:r>
              <a:rPr lang="es-ES" sz="2400" dirty="0" err="1" smtClean="0"/>
              <a:t>or</a:t>
            </a:r>
            <a:r>
              <a:rPr lang="es-ES" sz="2400" dirty="0" smtClean="0"/>
              <a:t> nodal </a:t>
            </a:r>
            <a:r>
              <a:rPr lang="es-ES" sz="2400" dirty="0" err="1" smtClean="0"/>
              <a:t>disease</a:t>
            </a:r>
            <a:endParaRPr lang="es-ES" sz="2400" dirty="0"/>
          </a:p>
        </p:txBody>
      </p:sp>
      <p:pic>
        <p:nvPicPr>
          <p:cNvPr id="134150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5738"/>
            <a:ext cx="1722438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4 Rectángulo redondeado"/>
          <p:cNvSpPr/>
          <p:nvPr/>
        </p:nvSpPr>
        <p:spPr>
          <a:xfrm>
            <a:off x="611560" y="3939902"/>
            <a:ext cx="8208912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400" dirty="0" err="1" smtClean="0">
                <a:solidFill>
                  <a:srgbClr val="800000"/>
                </a:solidFill>
              </a:rPr>
              <a:t>Fertility</a:t>
            </a:r>
            <a:r>
              <a:rPr lang="es-ES" sz="2400" dirty="0" smtClean="0">
                <a:solidFill>
                  <a:srgbClr val="800000"/>
                </a:solidFill>
              </a:rPr>
              <a:t> </a:t>
            </a:r>
            <a:r>
              <a:rPr lang="es-ES" sz="2400" dirty="0" err="1" smtClean="0">
                <a:solidFill>
                  <a:srgbClr val="800000"/>
                </a:solidFill>
              </a:rPr>
              <a:t>preservation</a:t>
            </a:r>
            <a:r>
              <a:rPr lang="es-ES" sz="2400" dirty="0" smtClean="0">
                <a:solidFill>
                  <a:srgbClr val="800000"/>
                </a:solidFill>
              </a:rPr>
              <a:t> </a:t>
            </a:r>
            <a:r>
              <a:rPr lang="es-ES" sz="2400" dirty="0" err="1" smtClean="0"/>
              <a:t>could</a:t>
            </a:r>
            <a:r>
              <a:rPr lang="es-ES" sz="2400" dirty="0" smtClean="0"/>
              <a:t> be </a:t>
            </a:r>
            <a:r>
              <a:rPr lang="es-ES" sz="2400" dirty="0" err="1" smtClean="0"/>
              <a:t>considered</a:t>
            </a:r>
            <a:r>
              <a:rPr lang="es-ES" sz="2400" dirty="0" smtClean="0"/>
              <a:t> SELECTIVELY in </a:t>
            </a:r>
            <a:r>
              <a:rPr lang="es-ES" sz="2400" dirty="0" err="1" smtClean="0"/>
              <a:t>low</a:t>
            </a:r>
            <a:r>
              <a:rPr lang="es-ES" sz="2400" dirty="0" smtClean="0"/>
              <a:t> grade ESS and </a:t>
            </a:r>
            <a:r>
              <a:rPr lang="es-ES" sz="2400" dirty="0" err="1" smtClean="0"/>
              <a:t>adenosarcoma</a:t>
            </a:r>
            <a:r>
              <a:rPr lang="es-ES" sz="2400" dirty="0" smtClean="0"/>
              <a:t> </a:t>
            </a:r>
            <a:r>
              <a:rPr lang="es-ES" sz="2400" dirty="0" err="1" smtClean="0"/>
              <a:t>without</a:t>
            </a:r>
            <a:r>
              <a:rPr lang="es-ES" sz="2400" dirty="0" smtClean="0"/>
              <a:t> </a:t>
            </a:r>
            <a:r>
              <a:rPr lang="es-ES" sz="2400" dirty="0" err="1" smtClean="0"/>
              <a:t>sarcomatous</a:t>
            </a:r>
            <a:r>
              <a:rPr lang="es-ES" sz="2400" dirty="0" smtClean="0"/>
              <a:t> </a:t>
            </a:r>
            <a:r>
              <a:rPr lang="es-ES" sz="2400" dirty="0" err="1" smtClean="0"/>
              <a:t>overgrowth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9513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81" descr="Logo%20B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16041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4083918"/>
            <a:ext cx="626469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986E2"/>
                </a:solidFill>
                <a:latin typeface="Corbel"/>
                <a:ea typeface="MS PGothic" panose="020B0600070205080204" pitchFamily="34" charset="-128"/>
                <a:cs typeface="Corbe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altLang="es-ES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Int</a:t>
            </a:r>
            <a:r>
              <a:rPr lang="es-ES_tradnl" altLang="es-ES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 J </a:t>
            </a:r>
            <a:r>
              <a:rPr lang="es-ES_tradnl" altLang="es-ES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Gyn</a:t>
            </a:r>
            <a:r>
              <a:rPr lang="es-ES_tradnl" altLang="es-ES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s-ES_tradnl" altLang="es-ES" i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Cancer</a:t>
            </a:r>
            <a:r>
              <a:rPr lang="es-ES_tradnl" altLang="es-ES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 june 2024</a:t>
            </a:r>
            <a:endParaRPr lang="en-US" altLang="es-ES" sz="20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2" name="Imagen 1" descr="Captura de pantalla 2024-11-12 a las 17.39.0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627536"/>
            <a:ext cx="8377822" cy="31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1838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483518"/>
            <a:ext cx="8766175" cy="857250"/>
          </a:xfr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s-ES" sz="3600" b="1" dirty="0" smtClean="0">
                <a:solidFill>
                  <a:srgbClr val="1865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Acknowledgements</a:t>
            </a:r>
            <a:r>
              <a:rPr lang="en-US" altLang="es-ES" sz="2800" b="1" dirty="0">
                <a:solidFill>
                  <a:srgbClr val="1865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/>
            </a:r>
            <a:br>
              <a:rPr lang="en-US" altLang="es-ES" sz="2800" b="1" dirty="0">
                <a:solidFill>
                  <a:srgbClr val="1865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</a:br>
            <a:r>
              <a:rPr lang="en-US" altLang="es-ES" sz="2800" dirty="0" smtClean="0">
                <a:solidFill>
                  <a:srgbClr val="6668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Multidisciplinary Team</a:t>
            </a:r>
            <a:r>
              <a:rPr lang="en-US" altLang="es-E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/>
            </a:r>
            <a:br>
              <a:rPr lang="en-US" altLang="es-E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</a:br>
            <a:endParaRPr lang="en-US" altLang="es-ES" sz="3200" i="1" dirty="0">
              <a:solidFill>
                <a:srgbClr val="8B8B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1" name="Zástupný obsah 2">
            <a:extLst>
              <a:ext uri="{FF2B5EF4-FFF2-40B4-BE49-F238E27FC236}">
                <a16:creationId xmlns="" xmlns:a16="http://schemas.microsoft.com/office/drawing/2014/main" id="{A8445B47-1F01-4307-9E41-C62DA81399F8}"/>
              </a:ext>
            </a:extLst>
          </p:cNvPr>
          <p:cNvSpPr txBox="1">
            <a:spLocks/>
          </p:cNvSpPr>
          <p:nvPr/>
        </p:nvSpPr>
        <p:spPr>
          <a:xfrm>
            <a:off x="1259632" y="1707654"/>
            <a:ext cx="1654855" cy="366694"/>
          </a:xfrm>
          <a:prstGeom prst="rect">
            <a:avLst/>
          </a:prstGeom>
          <a:solidFill>
            <a:srgbClr val="F79646">
              <a:lumMod val="75000"/>
            </a:srgbClr>
          </a:solidFill>
        </p:spPr>
        <p:txBody>
          <a:bodyPr vert="horz" lIns="68576" tIns="34289" rIns="68576" bIns="34289" rtlCol="0">
            <a:noAutofit/>
          </a:bodyPr>
          <a:lstStyle/>
          <a:p>
            <a:pPr marL="257156" marR="0" lvl="0" indent="-257156" defTabSz="34287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Isabelle Ray-</a:t>
            </a:r>
            <a:r>
              <a:rPr kumimoji="0" lang="en-GB" sz="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Coquard</a:t>
            </a:r>
            <a:endParaRPr kumimoji="0" lang="en-GB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marR="0" lvl="0" indent="-257156" defTabSz="34287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Medical oncologist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(France)</a:t>
            </a:r>
            <a:endParaRPr kumimoji="0" lang="cs-CZ" sz="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Rectangle 98"/>
          <p:cNvSpPr/>
          <p:nvPr/>
        </p:nvSpPr>
        <p:spPr>
          <a:xfrm>
            <a:off x="426429" y="1712253"/>
            <a:ext cx="740409" cy="340324"/>
          </a:xfrm>
          <a:prstGeom prst="rect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8576" tIns="34289" rIns="68576" bIns="34289" rtlCol="0" anchor="ctr"/>
          <a:lstStyle/>
          <a:p>
            <a:pPr marL="0" marR="0" lvl="0" indent="0" defTabSz="6857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CHAIRS</a:t>
            </a:r>
          </a:p>
        </p:txBody>
      </p:sp>
      <p:sp>
        <p:nvSpPr>
          <p:cNvPr id="23" name="Zástupný obsah 2">
            <a:extLst>
              <a:ext uri="{FF2B5EF4-FFF2-40B4-BE49-F238E27FC236}">
                <a16:creationId xmlns="" xmlns:a16="http://schemas.microsoft.com/office/drawing/2014/main" id="{A8445B47-1F01-4307-9E41-C62DA81399F8}"/>
              </a:ext>
            </a:extLst>
          </p:cNvPr>
          <p:cNvSpPr txBox="1">
            <a:spLocks/>
          </p:cNvSpPr>
          <p:nvPr/>
        </p:nvSpPr>
        <p:spPr>
          <a:xfrm>
            <a:off x="3120441" y="1707654"/>
            <a:ext cx="1737116" cy="366694"/>
          </a:xfrm>
          <a:prstGeom prst="rect">
            <a:avLst/>
          </a:prstGeom>
          <a:solidFill>
            <a:srgbClr val="F79646">
              <a:lumMod val="75000"/>
            </a:srgbClr>
          </a:solidFill>
        </p:spPr>
        <p:txBody>
          <a:bodyPr vert="horz" lIns="68576" tIns="34289" rIns="68576" bIns="34289" rtlCol="0">
            <a:noAutofit/>
          </a:bodyPr>
          <a:lstStyle/>
          <a:p>
            <a:pPr marL="257156" marR="0" lvl="0" indent="-257156" defTabSz="34287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Michael Friedlander</a:t>
            </a:r>
          </a:p>
          <a:p>
            <a:pPr marL="257156" marR="0" lvl="0" indent="-257156" defTabSz="34287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Medical oncologist (Australia)</a:t>
            </a:r>
            <a:endParaRPr kumimoji="0" lang="cs-CZ" sz="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Zástupný obsah 2">
            <a:extLst>
              <a:ext uri="{FF2B5EF4-FFF2-40B4-BE49-F238E27FC236}">
                <a16:creationId xmlns="" xmlns:a16="http://schemas.microsoft.com/office/drawing/2014/main" id="{A8445B47-1F01-4307-9E41-C62DA81399F8}"/>
              </a:ext>
            </a:extLst>
          </p:cNvPr>
          <p:cNvSpPr txBox="1">
            <a:spLocks/>
          </p:cNvSpPr>
          <p:nvPr/>
        </p:nvSpPr>
        <p:spPr>
          <a:xfrm>
            <a:off x="5047080" y="1707654"/>
            <a:ext cx="1556141" cy="366694"/>
          </a:xfrm>
          <a:prstGeom prst="rect">
            <a:avLst/>
          </a:prstGeom>
          <a:solidFill>
            <a:srgbClr val="F79646">
              <a:lumMod val="75000"/>
            </a:srgbClr>
          </a:solidFill>
        </p:spPr>
        <p:txBody>
          <a:bodyPr vert="horz" lIns="68576" tIns="34289" rIns="68576" bIns="34289" rtlCol="0">
            <a:noAutofit/>
          </a:bodyPr>
          <a:lstStyle/>
          <a:p>
            <a:pPr marL="257156" marR="0" lvl="0" indent="-257156" defTabSz="34287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Paolo </a:t>
            </a:r>
            <a:r>
              <a:rPr kumimoji="0" lang="en-GB" sz="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Casali</a:t>
            </a:r>
            <a:endParaRPr kumimoji="0" lang="en-GB" sz="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marR="0" lvl="0" indent="-257156" defTabSz="34287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Medical oncologist (Italy)</a:t>
            </a:r>
            <a:endParaRPr kumimoji="0" lang="cs-CZ" sz="800" b="0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Zástupný obsah 2">
            <a:extLst>
              <a:ext uri="{FF2B5EF4-FFF2-40B4-BE49-F238E27FC236}">
                <a16:creationId xmlns="" xmlns:a16="http://schemas.microsoft.com/office/drawing/2014/main" id="{A8445B47-1F01-4307-9E41-C62DA81399F8}"/>
              </a:ext>
            </a:extLst>
          </p:cNvPr>
          <p:cNvSpPr txBox="1">
            <a:spLocks/>
          </p:cNvSpPr>
          <p:nvPr/>
        </p:nvSpPr>
        <p:spPr>
          <a:xfrm>
            <a:off x="1255365" y="2206016"/>
            <a:ext cx="3695738" cy="1735977"/>
          </a:xfrm>
          <a:prstGeom prst="rect">
            <a:avLst/>
          </a:prstGeom>
          <a:solidFill>
            <a:srgbClr val="FFC000"/>
          </a:solidFill>
        </p:spPr>
        <p:txBody>
          <a:bodyPr vert="horz" lIns="68576" tIns="34289" rIns="68576" bIns="34289" rtlCol="0">
            <a:noAutofit/>
          </a:bodyPr>
          <a:lstStyle/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Frédéric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Amant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gynecologic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oncologist (Belgium)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Jean-Yves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Blay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oncologist (France)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Antonio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Casado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oncologist (Spain)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Sarah Chiang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pathologist (United States of America)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Sabrina Croce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pathologist (France)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Angelo Paolo Dei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Tos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pathologist (Italy)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Fiona M.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Fennessy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radiologist (United States of America)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Daniela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Fischerova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gynecologic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oncologist (Czech Republic)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Rick Haas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oncologist (Netherlands)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Martee</a:t>
            </a: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L. Hensley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oncologist (United States of America)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Peter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Hohenberger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gynecologic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oncologist (Germany)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endParaRPr lang="en-GB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endParaRPr lang="en-GB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Zástupný obsah 2">
            <a:extLst>
              <a:ext uri="{FF2B5EF4-FFF2-40B4-BE49-F238E27FC236}">
                <a16:creationId xmlns="" xmlns:a16="http://schemas.microsoft.com/office/drawing/2014/main" id="{A8445B47-1F01-4307-9E41-C62DA81399F8}"/>
              </a:ext>
            </a:extLst>
          </p:cNvPr>
          <p:cNvSpPr txBox="1">
            <a:spLocks/>
          </p:cNvSpPr>
          <p:nvPr/>
        </p:nvSpPr>
        <p:spPr>
          <a:xfrm>
            <a:off x="5009366" y="2211458"/>
            <a:ext cx="3557765" cy="1730532"/>
          </a:xfrm>
          <a:prstGeom prst="rect">
            <a:avLst/>
          </a:prstGeom>
          <a:solidFill>
            <a:srgbClr val="FFC000"/>
          </a:solidFill>
        </p:spPr>
        <p:txBody>
          <a:bodyPr vert="horz" lIns="68576" tIns="34289" rIns="68576" bIns="34289" rtlCol="0">
            <a:noAutofit/>
          </a:bodyPr>
          <a:lstStyle/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Robin Jones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oncologist (United Kingdom)</a:t>
            </a:r>
            <a:endParaRPr lang="en-GB" sz="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Ik</a:t>
            </a: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Kim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obstetrician &amp; </a:t>
            </a:r>
            <a:r>
              <a:rPr lang="en-GB" sz="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gynecologist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(Republic of Korea)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Jae-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Weon</a:t>
            </a: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Kim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obstetrician &amp; </a:t>
            </a:r>
            <a:r>
              <a:rPr lang="en-GB" sz="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gynecologist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(Republic of Korea)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Javier Martin-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Broto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oncologist (Spain)</a:t>
            </a:r>
            <a:endParaRPr lang="en-GB" sz="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Mehmet</a:t>
            </a: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Mutlu</a:t>
            </a: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Meydanli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gynecologic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oncologist (Turkey)</a:t>
            </a:r>
            <a:endParaRPr lang="fr-FR" sz="8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Patricia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Pautier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oncologist (France)</a:t>
            </a:r>
            <a:endParaRPr lang="en-GB" sz="8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Albiruni</a:t>
            </a: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 Abdul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Razak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oncologist (Canada)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Roberta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Sanfilippo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oncologist (Italy)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Jalid</a:t>
            </a: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Sehouli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gynecologic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oncologist (Germany)</a:t>
            </a:r>
            <a:endParaRPr lang="en-GB" sz="8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Winan</a:t>
            </a: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Houdt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gynecologic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oncologist (Netherlands)</a:t>
            </a: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Ignacio </a:t>
            </a:r>
            <a:r>
              <a:rPr lang="en-GB" sz="8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Zapardiel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gynecologic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oncologist (Spain)</a:t>
            </a:r>
            <a:endParaRPr lang="fr-FR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Rectangle 103"/>
          <p:cNvSpPr/>
          <p:nvPr/>
        </p:nvSpPr>
        <p:spPr>
          <a:xfrm>
            <a:off x="439350" y="2226603"/>
            <a:ext cx="727487" cy="34032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8576" tIns="34289" rIns="68576" bIns="34289" rtlCol="0" anchor="ctr"/>
          <a:lstStyle/>
          <a:p>
            <a:pPr marL="0" marR="0" lvl="0" indent="0" defTabSz="6857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EXPERTS</a:t>
            </a:r>
          </a:p>
        </p:txBody>
      </p:sp>
      <p:sp>
        <p:nvSpPr>
          <p:cNvPr id="28" name="Zástupný obsah 2">
            <a:extLst>
              <a:ext uri="{FF2B5EF4-FFF2-40B4-BE49-F238E27FC236}">
                <a16:creationId xmlns="" xmlns:a16="http://schemas.microsoft.com/office/drawing/2014/main" id="{A8445B47-1F01-4307-9E41-C62DA81399F8}"/>
              </a:ext>
            </a:extLst>
          </p:cNvPr>
          <p:cNvSpPr txBox="1">
            <a:spLocks/>
          </p:cNvSpPr>
          <p:nvPr/>
        </p:nvSpPr>
        <p:spPr>
          <a:xfrm>
            <a:off x="1831429" y="4222240"/>
            <a:ext cx="1837870" cy="209554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vert="horz" lIns="68576" tIns="34289" rIns="68576" bIns="34289" rtlCol="0">
            <a:normAutofit/>
          </a:bodyPr>
          <a:lstStyle/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r>
              <a:rPr lang="en-GB" sz="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François Planchamp</a:t>
            </a:r>
            <a:r>
              <a:rPr lang="en-GB" sz="8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(France)</a:t>
            </a:r>
            <a:endParaRPr lang="fr-FR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fr-FR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7156" indent="-257156" algn="l" defTabSz="342875" fontAlgn="auto">
              <a:spcBef>
                <a:spcPct val="20000"/>
              </a:spcBef>
              <a:spcAft>
                <a:spcPts val="0"/>
              </a:spcAft>
            </a:pPr>
            <a:endParaRPr lang="cs-CZ" sz="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tangle 105"/>
          <p:cNvSpPr/>
          <p:nvPr/>
        </p:nvSpPr>
        <p:spPr>
          <a:xfrm>
            <a:off x="391269" y="4150232"/>
            <a:ext cx="1277714" cy="340324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68576" tIns="34289" rIns="68576" bIns="34289" rtlCol="0" anchor="ctr"/>
          <a:lstStyle/>
          <a:p>
            <a:pPr marL="0" marR="0" lvl="0" indent="0" defTabSz="6857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METHODOLOGIST</a:t>
            </a:r>
          </a:p>
        </p:txBody>
      </p:sp>
      <p:pic>
        <p:nvPicPr>
          <p:cNvPr id="30" name="Image 30">
            <a:extLst>
              <a:ext uri="{FF2B5EF4-FFF2-40B4-BE49-F238E27FC236}">
                <a16:creationId xmlns="" xmlns:a16="http://schemas.microsoft.com/office/drawing/2014/main" id="{575DE9C8-3A15-582A-7D12-174693FF69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88224" y="4371950"/>
            <a:ext cx="879250" cy="386737"/>
          </a:xfrm>
          <a:prstGeom prst="rect">
            <a:avLst/>
          </a:prstGeom>
        </p:spPr>
      </p:pic>
      <p:pic>
        <p:nvPicPr>
          <p:cNvPr id="31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71948"/>
            <a:ext cx="722063" cy="341276"/>
          </a:xfrm>
          <a:prstGeom prst="rect">
            <a:avLst/>
          </a:prstGeom>
        </p:spPr>
      </p:pic>
      <p:pic>
        <p:nvPicPr>
          <p:cNvPr id="32" name="Image 32">
            <a:extLst>
              <a:ext uri="{FF2B5EF4-FFF2-40B4-BE49-F238E27FC236}">
                <a16:creationId xmlns="" xmlns:a16="http://schemas.microsoft.com/office/drawing/2014/main" id="{73BEA0A0-F19A-B033-D778-4B67A5D23BA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96336" y="4371950"/>
            <a:ext cx="936104" cy="354265"/>
          </a:xfrm>
          <a:prstGeom prst="rect">
            <a:avLst/>
          </a:prstGeom>
        </p:spPr>
      </p:pic>
      <p:pic>
        <p:nvPicPr>
          <p:cNvPr id="33" name="Imagen 1" descr="Captura de pantalla 2024-03-03 a las 22.41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90" y="123478"/>
            <a:ext cx="145456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23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635646"/>
            <a:ext cx="8640960" cy="33123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just" defTabSz="457178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Nuno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Abecasis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surgical oncology (Portugal);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Dagmar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Adamkova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(Czech Republic);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Kasimu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Adoke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(Nigeria);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Roberto Altamirano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(Chile);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Igor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Aluloski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(North Macedonia);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Grazia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Artioli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(Italy);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Giuseppe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Badalamenti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(Italy);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Manel Barahona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Orpinell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Joost Bart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(Netherlands);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Mario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Beiner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(Israel);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Margarida Bernardino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(Portugal);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Marcin Stanislaw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Bobinski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(Poland);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Tjalling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Bosse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(Netherlands);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Katharina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Buser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(Switzerland);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Donato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Callegaro-Filho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(Brazil);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Viktor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Cassar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(Malta);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Wen Yee Chay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(Singapore);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Abel Cordoba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(France);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Ovidiu Florin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Coza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oncology, radiation oncology (Romania);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Bastian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Czogalla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(Germany);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Alessandro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D'Amuri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(Italy);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Dominik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Denschlag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(Germany);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Palma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Dileo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(United Kingdom);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Johannes Carl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Athanasios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Dimopoulos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(Greece);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Santiago Domingo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Florence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Duffaud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(France);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Catherine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Durdux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(France);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Serkan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Erkanli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(Türkiye);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Maria Del Pilar Estevez-Diz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(Brazil);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Henrik Falconer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(Sweden);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Ana Felix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(Portugal);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Annamaria Ferrero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Gwenael Ferron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surgical oncology (France);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Alejandro Gallego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(Spain);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Silvia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Gasperoni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(Italy);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Catherine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Genestie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(France);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Christine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Gennigens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(Belgium);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Eelke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Gort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(Netherlands);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Daniela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Greto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(Italy);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Kenichi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Harano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(Japan);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Sakari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Hietanen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(Finland);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Cathrine Holland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(United Kingdom);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Toni Ibrahim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(Italy);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Ibon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Jaunarena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(Spain);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Pearly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Khaw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(Australia);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Mi Kyung Kim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(Republic of Korea);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Gurkan Kiran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(Türkiye);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Alexandra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Timea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Kirsch Mangu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(Romania);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Takahiro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Koyanagi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(Japan);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Gunnar Kristensen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(Norway);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Joel Laufer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(Uruguay);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Kim-Seng Law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(China);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Coriolan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Lebreton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(France);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Mario Mendes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Leitao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Jr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(United States of America);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Diana Lim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(Singapore);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Chien-Ting Liu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medical oncology (Taiwan);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Domenica Lorusso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Giorgia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Mangili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medical oncology (Italy);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Aranzazu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Manzano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(Spain);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José María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Mariconde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(Argentina);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Gloria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Marquina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(Spain);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Claudia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Mateoiu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(Sweden);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Filomena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Mazzeo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(Belgium);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Nadav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Michaan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(Israel);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Miloš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Mlynček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(Slovakia);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Philippe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Morice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(France);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Sabina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Murshudova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(Azerbaijan);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Alexander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Mustea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(Germany);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Eva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Myriokefalitaki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(United Kingdom);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Esten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Nakken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(Norway);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Eva-Maria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Niine-Roolaht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(Estonia);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Esther Oliva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(United States of America);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Maja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Pakiz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(Slovenia);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Maria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Abbondanza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Pantaleo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(Italy);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Fedro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Alessandro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Peccatori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(Italy);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Nicolas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Penel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(France);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Elisabetta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Pennacchioli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surgical oncology (Italy);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Anna Myriam Perrone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Sophie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Piperno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-Neumann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(France);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Taavi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Põdramägi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surgical oncology (Estonia);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Peter Reichardt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(Germany);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Angeles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Rovirosa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(Spain);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Apostolos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Sarivalasis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(Switzerland);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Tayup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Simsek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(Türkiye);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Shalini Singh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(India);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Simona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Stolnicu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(Romania);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Vladyslav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Sukhin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gynecology, medical oncology, radiation oncology (Ukraine);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Joanna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Szkandera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(Austria);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Yoshifumi Takahashi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(Japan);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Olav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Tammik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surgical oncology (Estonia);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Cagatay Taskiran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(Tanzania);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Maria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Topalidou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radiation oncology (Greece);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Mojca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Unk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(Slovenia);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Koen van de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Vijver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(Belgium);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Ignacio Vazquez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(United Kingdom);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August Vidal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pathology (Spain);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Rohini Vinayak Kulkarni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(India);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Bruno Vincenzi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(Italy);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Sarah Watson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(France);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Anneke Westermann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medical oncology (Netherlands);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Jacek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Wilczynski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oncology, obstetrics &amp; gynecology (Poland);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Pauline </a:t>
            </a:r>
            <a:r>
              <a:rPr lang="en-US" sz="7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Wimberger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(Germany);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Kosuke Yoshihara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(Japan); </a:t>
            </a:r>
            <a:r>
              <a:rPr lang="en-US" sz="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Paolo Zola</a:t>
            </a:r>
            <a:r>
              <a:rPr lang="en-US" sz="700" dirty="0">
                <a:latin typeface="Verdana" pitchFamily="34" charset="0"/>
                <a:ea typeface="Verdana" pitchFamily="34" charset="0"/>
                <a:cs typeface="Verdana" pitchFamily="34" charset="0"/>
              </a:rPr>
              <a:t>, gynecologic oncology (Italy).</a:t>
            </a:r>
            <a:endParaRPr lang="fr-FR" sz="7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4" y="627534"/>
            <a:ext cx="8766175" cy="857250"/>
          </a:xfrm>
          <a:noFill/>
        </p:spPr>
        <p:txBody>
          <a:bodyPr>
            <a:no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s-ES" sz="3600" b="1" dirty="0" smtClean="0">
                <a:solidFill>
                  <a:srgbClr val="1865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Acknowledgements</a:t>
            </a:r>
            <a:r>
              <a:rPr lang="en-US" altLang="es-ES" sz="2800" b="1" dirty="0">
                <a:solidFill>
                  <a:srgbClr val="1865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/>
            </a:r>
            <a:br>
              <a:rPr lang="en-US" altLang="es-ES" sz="2800" b="1" dirty="0">
                <a:solidFill>
                  <a:srgbClr val="1865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</a:br>
            <a:r>
              <a:rPr lang="en-US" altLang="es-ES" sz="2800" dirty="0" smtClean="0">
                <a:solidFill>
                  <a:srgbClr val="6668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External Reviewers</a:t>
            </a:r>
            <a:r>
              <a:rPr lang="en-US" altLang="es-E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/>
            </a:r>
            <a:br>
              <a:rPr lang="en-US" altLang="es-E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</a:br>
            <a:endParaRPr lang="en-US" altLang="es-ES" sz="3200" i="1" dirty="0">
              <a:solidFill>
                <a:srgbClr val="8B8B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2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4-04-07 a las 19.45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18045"/>
          </a:xfrm>
          <a:prstGeom prst="rect">
            <a:avLst/>
          </a:prstGeom>
        </p:spPr>
      </p:pic>
      <p:pic>
        <p:nvPicPr>
          <p:cNvPr id="5" name="Imagen 4" descr="descar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7925"/>
            <a:ext cx="2085596" cy="882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15566"/>
            <a:ext cx="8229600" cy="12001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es-E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rbel" charset="0"/>
                <a:ea typeface="MS PGothic" charset="0"/>
              </a:rPr>
              <a:t>Thank</a:t>
            </a:r>
            <a:r>
              <a:rPr lang="es-E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rbel" charset="0"/>
                <a:ea typeface="MS PGothic" charset="0"/>
              </a:rPr>
              <a:t> </a:t>
            </a:r>
            <a:r>
              <a:rPr lang="es-E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rbel" charset="0"/>
                <a:ea typeface="MS PGothic" charset="0"/>
              </a:rPr>
              <a:t>you</a:t>
            </a:r>
            <a:r>
              <a:rPr lang="es-ES" sz="48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rbel" charset="0"/>
                <a:ea typeface="MS PGothic" charset="0"/>
              </a:rPr>
              <a:t/>
            </a:r>
            <a:br>
              <a:rPr lang="es-ES" sz="48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rbel" charset="0"/>
                <a:ea typeface="MS PGothic" charset="0"/>
              </a:rPr>
            </a:br>
            <a:r>
              <a:rPr lang="es-E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rbel" charset="0"/>
                <a:ea typeface="MS PGothic" charset="0"/>
              </a:rPr>
              <a:t>ignaciozapardiel@hotmail.com</a:t>
            </a:r>
            <a:endParaRPr lang="es-ES" sz="32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rbel" charset="0"/>
              <a:ea typeface="MS PGothic" charset="0"/>
            </a:endParaRPr>
          </a:p>
        </p:txBody>
      </p:sp>
      <p:pic>
        <p:nvPicPr>
          <p:cNvPr id="5" name="Imagen 4" descr="Captura de pantalla 2024-09-12 a las 1.23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5526"/>
            <a:ext cx="2771248" cy="3528392"/>
          </a:xfrm>
          <a:prstGeom prst="rect">
            <a:avLst/>
          </a:prstGeom>
        </p:spPr>
      </p:pic>
      <p:pic>
        <p:nvPicPr>
          <p:cNvPr id="6" name="Imagen 5" descr="Captura de pantalla 2024-09-12 a las 1.2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47814"/>
            <a:ext cx="1888476" cy="18542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osiaicBubbl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713" y="3651870"/>
            <a:ext cx="2611075" cy="1225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 descr="hosp-paz-cant-carlos-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91832"/>
            <a:ext cx="2304256" cy="50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3856210" y="1005665"/>
          <a:ext cx="4207345" cy="391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08520" y="915566"/>
            <a:ext cx="47545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986E2"/>
                </a:solidFill>
                <a:latin typeface="Corbel"/>
                <a:ea typeface="MS PGothic" panose="020B0600070205080204" pitchFamily="34" charset="-128"/>
                <a:cs typeface="Corbe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MS PGothic" panose="020B0600070205080204" pitchFamily="3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986E2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es-ES" sz="2800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Uterine S</a:t>
            </a:r>
            <a:r>
              <a:rPr lang="es-ES" altLang="es-ES" sz="2800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a</a:t>
            </a:r>
            <a:r>
              <a:rPr lang="en-US" altLang="es-ES" sz="2800" dirty="0" err="1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rcoma</a:t>
            </a:r>
            <a:r>
              <a:rPr lang="en-US" altLang="es-ES" sz="2800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es-ES" sz="2800" dirty="0" err="1" smtClean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Multidisciplinarity</a:t>
            </a:r>
            <a:endParaRPr lang="en-US" altLang="es-ES" i="1" dirty="0" smtClean="0">
              <a:solidFill>
                <a:srgbClr val="8B8B7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9" name="Imagen 8" descr="images (1)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43758"/>
            <a:ext cx="2478022" cy="166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81" descr="Logo%20Baj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16438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8290"/>
            <a:ext cx="990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61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1" descr="Logo%20B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516438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ítulo vertical 1"/>
          <p:cNvSpPr txBox="1">
            <a:spLocks/>
          </p:cNvSpPr>
          <p:nvPr/>
        </p:nvSpPr>
        <p:spPr>
          <a:xfrm>
            <a:off x="-1620687" y="1635648"/>
            <a:ext cx="8642351" cy="744538"/>
          </a:xfrm>
          <a:prstGeom prst="rect">
            <a:avLst/>
          </a:prstGeom>
        </p:spPr>
        <p:txBody>
          <a:bodyPr lIns="68577" tIns="34289" rIns="68577" bIns="34289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s-ES_tradnl" altLang="es-ES" sz="4000" b="1" dirty="0" err="1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Surgical</a:t>
            </a:r>
            <a:r>
              <a:rPr lang="es-ES_tradnl" altLang="es-ES" sz="4000" b="1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s-ES" altLang="es-ES" sz="4000" b="1" dirty="0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M</a:t>
            </a:r>
            <a:r>
              <a:rPr lang="es-ES_tradnl" altLang="es-ES" sz="4000" b="1" dirty="0" err="1">
                <a:solidFill>
                  <a:srgbClr val="2F58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anose="020B0503020204020204" pitchFamily="34" charset="0"/>
              </a:rPr>
              <a:t>anagement</a:t>
            </a:r>
            <a:endParaRPr lang="es-ES_tradnl" altLang="es-ES" sz="4000" b="1" dirty="0">
              <a:solidFill>
                <a:srgbClr val="2F589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/>
          <a:srcRect t="3146" r="51700" b="56668"/>
          <a:stretch/>
        </p:blipFill>
        <p:spPr>
          <a:xfrm>
            <a:off x="4643439" y="2859090"/>
            <a:ext cx="2493962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 descr="Captura de pantalla 2022-10-17 a las 10.38.5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6" y="1203598"/>
            <a:ext cx="1774825" cy="130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8290"/>
            <a:ext cx="990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36186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3" y="249492"/>
            <a:ext cx="8646993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91436" tIns="45718" rIns="91436" bIns="45718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Surgical Management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</a:br>
            <a:r>
              <a:rPr lang="es-ES_tradnl" sz="3200" b="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General </a:t>
            </a:r>
            <a:r>
              <a:rPr lang="es-ES_tradnl" sz="3200" b="0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Concepts</a:t>
            </a:r>
            <a:endParaRPr lang="en-US" sz="3200" b="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108550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16042"/>
            <a:ext cx="1722438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 rot="16200000">
            <a:off x="2888813" y="-569599"/>
            <a:ext cx="3510390" cy="8208912"/>
          </a:xfrm>
          <a:prstGeom prst="rect">
            <a:avLst/>
          </a:prstGeom>
          <a:effectLst/>
        </p:spPr>
        <p:txBody>
          <a:bodyPr vert="eaVert" lIns="91436" tIns="45718" rIns="91436" bIns="45718">
            <a:normAutofit/>
            <a:sp3d extrusionH="6350">
              <a:extrusionClr>
                <a:schemeClr val="bg1"/>
              </a:extrusionClr>
            </a:sp3d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2pPr>
            <a:lvl3pPr marL="10350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3pPr>
            <a:lvl4pPr marL="13716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4pPr>
            <a:lvl5pPr marL="17208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Open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approach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is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the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preferred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route</a:t>
            </a:r>
            <a:r>
              <a:rPr lang="es-ES_tradnl" dirty="0" smtClean="0">
                <a:solidFill>
                  <a:schemeClr val="tx1"/>
                </a:solidFill>
                <a:latin typeface="Corbel"/>
                <a:cs typeface="Corbel"/>
              </a:rPr>
              <a:t> of </a:t>
            </a:r>
            <a:r>
              <a:rPr lang="es-ES_tradnl" dirty="0" err="1" smtClean="0">
                <a:solidFill>
                  <a:schemeClr val="tx1"/>
                </a:solidFill>
                <a:latin typeface="Corbel"/>
                <a:cs typeface="Corbel"/>
              </a:rPr>
              <a:t>surgery</a:t>
            </a:r>
            <a:endParaRPr lang="en-US" dirty="0" smtClean="0">
              <a:solidFill>
                <a:schemeClr val="tx1"/>
              </a:solidFill>
              <a:latin typeface="Corbel"/>
              <a:cs typeface="Corbel"/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MIS only if integrity of the uterus can be assured</a:t>
            </a:r>
          </a:p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  <a:latin typeface="Corbel"/>
                <a:cs typeface="Corbel"/>
              </a:rPr>
              <a:t>Morcellation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 should be avoided in suspected sarcomas. When low risk, specific information on unsuspected sarcoma should be provided.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294535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16440"/>
            <a:ext cx="17224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 rot="-5400000">
            <a:off x="2816250" y="-857076"/>
            <a:ext cx="3511550" cy="82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77" tIns="34289" rIns="68577" bIns="34289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 dirty="0" err="1">
                <a:latin typeface="Corbel" charset="0"/>
                <a:cs typeface="Corbel" charset="0"/>
              </a:rPr>
              <a:t>Morcellation</a:t>
            </a:r>
            <a:r>
              <a:rPr lang="en-US" dirty="0">
                <a:latin typeface="Corbel" charset="0"/>
                <a:cs typeface="Corbel" charset="0"/>
              </a:rPr>
              <a:t> worsen prognosis</a:t>
            </a: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 dirty="0" smtClean="0">
                <a:latin typeface="Corbel" charset="0"/>
                <a:cs typeface="Corbel" charset="0"/>
              </a:rPr>
              <a:t>Increases </a:t>
            </a:r>
            <a:r>
              <a:rPr lang="en-US" dirty="0">
                <a:latin typeface="Corbel" charset="0"/>
                <a:cs typeface="Corbel" charset="0"/>
              </a:rPr>
              <a:t>both abdominal and pelvic relapses</a:t>
            </a: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 dirty="0">
                <a:latin typeface="Corbel" charset="0"/>
                <a:cs typeface="Corbel" charset="0"/>
              </a:rPr>
              <a:t>In bag </a:t>
            </a:r>
            <a:r>
              <a:rPr lang="en-US" dirty="0" err="1">
                <a:latin typeface="Corbel" charset="0"/>
                <a:cs typeface="Corbel" charset="0"/>
              </a:rPr>
              <a:t>morcellation</a:t>
            </a:r>
            <a:r>
              <a:rPr lang="en-US" dirty="0">
                <a:latin typeface="Corbel" charset="0"/>
                <a:cs typeface="Corbel" charset="0"/>
              </a:rPr>
              <a:t> if very low suspicious cases</a:t>
            </a:r>
          </a:p>
          <a:p>
            <a:pPr algn="l">
              <a:spcBef>
                <a:spcPts val="2000"/>
              </a:spcBef>
              <a:buSzPct val="80000"/>
              <a:buFont typeface="Wingdings" charset="0"/>
              <a:buChar char="l"/>
            </a:pPr>
            <a:endParaRPr lang="en-US" dirty="0">
              <a:latin typeface="Corbel" charset="0"/>
              <a:cs typeface="Corbel" charset="0"/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115616" y="3507854"/>
            <a:ext cx="5597525" cy="9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_tradnl" sz="1800" i="1" dirty="0" err="1">
                <a:latin typeface="Corbel" charset="0"/>
                <a:cs typeface="Corbel" charset="0"/>
              </a:rPr>
              <a:t>Borella</a:t>
            </a:r>
            <a:r>
              <a:rPr lang="es-ES_tradnl" sz="1800" i="1" dirty="0">
                <a:latin typeface="Corbel" charset="0"/>
                <a:cs typeface="Corbel" charset="0"/>
              </a:rPr>
              <a:t> F  et al. Front </a:t>
            </a:r>
            <a:r>
              <a:rPr lang="es-ES_tradnl" sz="1800" i="1" dirty="0" err="1">
                <a:latin typeface="Corbel" charset="0"/>
                <a:cs typeface="Corbel" charset="0"/>
              </a:rPr>
              <a:t>Oncol</a:t>
            </a:r>
            <a:r>
              <a:rPr lang="es-ES_tradnl" sz="1800" i="1" dirty="0">
                <a:latin typeface="Corbel" charset="0"/>
                <a:cs typeface="Corbel" charset="0"/>
              </a:rPr>
              <a:t>,  2022</a:t>
            </a:r>
          </a:p>
          <a:p>
            <a:pPr algn="r" eaLnBrk="1" hangingPunct="1"/>
            <a:r>
              <a:rPr lang="es-ES_tradnl" sz="1800" i="1" dirty="0" err="1">
                <a:latin typeface="Corbel" charset="0"/>
                <a:cs typeface="Corbel" charset="0"/>
              </a:rPr>
              <a:t>Gitas</a:t>
            </a:r>
            <a:r>
              <a:rPr lang="es-ES_tradnl" sz="1800" i="1" dirty="0">
                <a:latin typeface="Corbel" charset="0"/>
                <a:cs typeface="Corbel" charset="0"/>
              </a:rPr>
              <a:t> G, J </a:t>
            </a:r>
            <a:r>
              <a:rPr lang="es-ES_tradnl" sz="1800" i="1" dirty="0" err="1">
                <a:latin typeface="Corbel" charset="0"/>
                <a:cs typeface="Corbel" charset="0"/>
              </a:rPr>
              <a:t>Turk</a:t>
            </a:r>
            <a:r>
              <a:rPr lang="es-ES_tradnl" sz="1800" i="1" dirty="0">
                <a:latin typeface="Corbel" charset="0"/>
                <a:cs typeface="Corbel" charset="0"/>
              </a:rPr>
              <a:t> </a:t>
            </a:r>
            <a:r>
              <a:rPr lang="es-ES_tradnl" sz="1800" i="1" dirty="0" err="1">
                <a:latin typeface="Corbel" charset="0"/>
                <a:cs typeface="Corbel" charset="0"/>
              </a:rPr>
              <a:t>Ger</a:t>
            </a:r>
            <a:r>
              <a:rPr lang="es-ES_tradnl" sz="1800" i="1" dirty="0">
                <a:latin typeface="Corbel" charset="0"/>
                <a:cs typeface="Corbel" charset="0"/>
              </a:rPr>
              <a:t> </a:t>
            </a:r>
            <a:r>
              <a:rPr lang="es-ES_tradnl" sz="1800" i="1" dirty="0" err="1">
                <a:latin typeface="Corbel" charset="0"/>
                <a:cs typeface="Corbel" charset="0"/>
              </a:rPr>
              <a:t>Gynecol</a:t>
            </a:r>
            <a:r>
              <a:rPr lang="es-ES_tradnl" sz="1800" i="1" dirty="0">
                <a:latin typeface="Corbel" charset="0"/>
                <a:cs typeface="Corbel" charset="0"/>
              </a:rPr>
              <a:t> </a:t>
            </a:r>
            <a:r>
              <a:rPr lang="es-ES_tradnl" sz="1800" i="1" dirty="0" err="1">
                <a:latin typeface="Corbel" charset="0"/>
                <a:cs typeface="Corbel" charset="0"/>
              </a:rPr>
              <a:t>Assoc</a:t>
            </a:r>
            <a:r>
              <a:rPr lang="es-ES_tradnl" sz="1800" i="1" dirty="0">
                <a:latin typeface="Corbel" charset="0"/>
                <a:cs typeface="Corbel" charset="0"/>
              </a:rPr>
              <a:t>, 2022</a:t>
            </a:r>
          </a:p>
          <a:p>
            <a:pPr algn="r" eaLnBrk="1" hangingPunct="1"/>
            <a:r>
              <a:rPr lang="es-ES_tradnl" sz="1800" i="1" dirty="0">
                <a:latin typeface="Corbel" charset="0"/>
                <a:cs typeface="Corbel" charset="0"/>
              </a:rPr>
              <a:t>Zapardiel I, J </a:t>
            </a:r>
            <a:r>
              <a:rPr lang="es-ES_tradnl" sz="1800" i="1" dirty="0" err="1">
                <a:latin typeface="Corbel" charset="0"/>
                <a:cs typeface="Corbel" charset="0"/>
              </a:rPr>
              <a:t>Minim</a:t>
            </a:r>
            <a:r>
              <a:rPr lang="es-ES_tradnl" sz="1800" i="1" dirty="0">
                <a:latin typeface="Corbel" charset="0"/>
                <a:cs typeface="Corbel" charset="0"/>
              </a:rPr>
              <a:t> </a:t>
            </a:r>
            <a:r>
              <a:rPr lang="es-ES_tradnl" sz="1800" i="1" dirty="0" err="1">
                <a:latin typeface="Corbel" charset="0"/>
                <a:cs typeface="Corbel" charset="0"/>
              </a:rPr>
              <a:t>Invasive</a:t>
            </a:r>
            <a:r>
              <a:rPr lang="es-ES_tradnl" sz="1800" i="1" dirty="0">
                <a:latin typeface="Corbel" charset="0"/>
                <a:cs typeface="Corbel" charset="0"/>
              </a:rPr>
              <a:t> </a:t>
            </a:r>
            <a:r>
              <a:rPr lang="es-ES_tradnl" sz="1800" i="1" dirty="0" err="1">
                <a:latin typeface="Corbel" charset="0"/>
                <a:cs typeface="Corbel" charset="0"/>
              </a:rPr>
              <a:t>Gynecol</a:t>
            </a:r>
            <a:r>
              <a:rPr lang="es-ES_tradnl" sz="1800" i="1" dirty="0">
                <a:latin typeface="Corbel" charset="0"/>
                <a:cs typeface="Corbel" charset="0"/>
              </a:rPr>
              <a:t>, 2021 </a:t>
            </a:r>
          </a:p>
        </p:txBody>
      </p:sp>
      <p:pic>
        <p:nvPicPr>
          <p:cNvPr id="3" name="Imagen 2" descr="Captura de pantalla 2022-10-18 a las 13.24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79663"/>
            <a:ext cx="2120229" cy="152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504" y="339502"/>
            <a:ext cx="8646993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Surgical </a:t>
            </a:r>
            <a:r>
              <a:rPr lang="en-US" sz="320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Management</a:t>
            </a:r>
            <a:endParaRPr lang="en-US" sz="3200" dirty="0">
              <a:solidFill>
                <a:srgbClr val="2F589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Morcellation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</a:br>
            <a:endParaRPr lang="en-US" sz="2400" b="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30726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8290"/>
            <a:ext cx="990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2467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0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16042"/>
            <a:ext cx="1722438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5"/>
          <p:cNvSpPr txBox="1">
            <a:spLocks/>
          </p:cNvSpPr>
          <p:nvPr/>
        </p:nvSpPr>
        <p:spPr>
          <a:xfrm rot="16200000">
            <a:off x="2816805" y="-1001647"/>
            <a:ext cx="3510390" cy="8208912"/>
          </a:xfrm>
          <a:prstGeom prst="rect">
            <a:avLst/>
          </a:prstGeom>
          <a:effectLst/>
        </p:spPr>
        <p:txBody>
          <a:bodyPr vert="eaVert" lIns="91436" tIns="45718" rIns="91436" bIns="45718">
            <a:normAutofit/>
            <a:sp3d extrusionH="6350">
              <a:extrusionClr>
                <a:schemeClr val="bg1"/>
              </a:extrusionClr>
            </a:sp3d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2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2pPr>
            <a:lvl3pPr marL="10350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3pPr>
            <a:lvl4pPr marL="1371600" indent="-3365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4pPr>
            <a:lvl5pPr marL="1720850" indent="-3492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0"/>
              <a:buChar char="l"/>
              <a:defRPr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Complete removal of the uterus is the gold standard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BSO is the standard approach for postmenopausal women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orbel"/>
                <a:cs typeface="Corbel"/>
              </a:rPr>
              <a:t>Ovarian preservation </a:t>
            </a: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in premenopausal stage I disease could be considered regardless the histological subtype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Corbel"/>
                <a:cs typeface="Corbel"/>
              </a:rPr>
              <a:t>Routine lymphadenectomy is not recommended but removal of suspicious lesions/nodes should be carried out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latin typeface="Corbel"/>
              <a:cs typeface="Corbel"/>
            </a:endParaRPr>
          </a:p>
        </p:txBody>
      </p:sp>
      <p:pic>
        <p:nvPicPr>
          <p:cNvPr id="5" name="Picture 81" descr="Logo%20Ba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82" y="144462"/>
            <a:ext cx="16827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7504" y="339502"/>
            <a:ext cx="8646993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Surgical </a:t>
            </a:r>
            <a:r>
              <a:rPr lang="en-US" sz="320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Management</a:t>
            </a:r>
            <a:endParaRPr lang="en-US" sz="3200" dirty="0">
              <a:solidFill>
                <a:srgbClr val="2F589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Stages I &amp; II</a:t>
            </a: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</a:br>
            <a:endParaRPr lang="en-US" sz="2400" b="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312967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1" descr="Logo%20B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587875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 rot="-5400000">
            <a:off x="3497265" y="-530225"/>
            <a:ext cx="2005012" cy="849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68577" tIns="34289" rIns="68577" bIns="34289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 sz="2000">
                <a:latin typeface="Corbel" charset="0"/>
                <a:cs typeface="Corbel" charset="0"/>
              </a:rPr>
              <a:t>Meta-analysis on Adnexectomy for Uterine Sarcoma. </a:t>
            </a:r>
          </a:p>
          <a:p>
            <a:pPr algn="l">
              <a:lnSpc>
                <a:spcPct val="90000"/>
              </a:lnSpc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 sz="2000">
                <a:latin typeface="Corbel" charset="0"/>
                <a:cs typeface="Corbel" charset="0"/>
              </a:rPr>
              <a:t>17 studies </a:t>
            </a:r>
            <a:r>
              <a:rPr lang="es-ES" sz="2000">
                <a:latin typeface="Corbel" charset="0"/>
                <a:cs typeface="Corbel" charset="0"/>
              </a:rPr>
              <a:t>–</a:t>
            </a:r>
            <a:r>
              <a:rPr lang="en-US" sz="2000">
                <a:latin typeface="Corbel" charset="0"/>
                <a:cs typeface="Corbel" charset="0"/>
              </a:rPr>
              <a:t> 3743 patients</a:t>
            </a:r>
          </a:p>
          <a:p>
            <a:pPr algn="l">
              <a:lnSpc>
                <a:spcPct val="90000"/>
              </a:lnSpc>
              <a:spcBef>
                <a:spcPts val="2000"/>
              </a:spcBef>
              <a:buSzPct val="80000"/>
              <a:buFont typeface="Wingdings" charset="0"/>
              <a:buChar char="l"/>
            </a:pPr>
            <a:r>
              <a:rPr lang="en-US" sz="2000" b="1">
                <a:latin typeface="Corbel" charset="0"/>
                <a:cs typeface="Corbel" charset="0"/>
              </a:rPr>
              <a:t>No survival improve for Stage I for Adnexectomy </a:t>
            </a:r>
            <a:r>
              <a:rPr lang="en-US" sz="2000" b="1">
                <a:solidFill>
                  <a:srgbClr val="FF0000"/>
                </a:solidFill>
                <a:latin typeface="Corbel" charset="0"/>
                <a:cs typeface="Corbel" charset="0"/>
              </a:rPr>
              <a:t>including ESS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771800" y="4371950"/>
            <a:ext cx="3950409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_tradnl" sz="1800" i="1" dirty="0" err="1">
                <a:latin typeface="Corbel" charset="0"/>
                <a:cs typeface="Corbel" charset="0"/>
              </a:rPr>
              <a:t>Ronsini</a:t>
            </a:r>
            <a:r>
              <a:rPr lang="es-ES_tradnl" sz="1800" i="1" dirty="0">
                <a:latin typeface="Corbel" charset="0"/>
                <a:cs typeface="Corbel" charset="0"/>
              </a:rPr>
              <a:t> C  et al. Medicina (Kaunas),  2022</a:t>
            </a:r>
          </a:p>
          <a:p>
            <a:pPr algn="r" eaLnBrk="1" hangingPunct="1"/>
            <a:r>
              <a:rPr lang="es-ES_tradnl" sz="1800" i="1" dirty="0" err="1">
                <a:latin typeface="Corbel" charset="0"/>
                <a:cs typeface="Corbel" charset="0"/>
              </a:rPr>
              <a:t>Nasioudis</a:t>
            </a:r>
            <a:r>
              <a:rPr lang="es-ES_tradnl" sz="1800" i="1" dirty="0">
                <a:latin typeface="Corbel" charset="0"/>
                <a:cs typeface="Corbel" charset="0"/>
              </a:rPr>
              <a:t> D et al. JGO, 2017</a:t>
            </a:r>
          </a:p>
        </p:txBody>
      </p:sp>
      <p:pic>
        <p:nvPicPr>
          <p:cNvPr id="3" name="Imagen 2" descr="Captura de pantalla 2022-10-18 a las 12.17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8" r="1602"/>
          <a:stretch>
            <a:fillRect/>
          </a:stretch>
        </p:blipFill>
        <p:spPr bwMode="auto">
          <a:xfrm>
            <a:off x="6372227" y="1203325"/>
            <a:ext cx="26336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n 3" descr="Captura de pantalla 2022-10-18 a las 12.16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5606"/>
            <a:ext cx="5364162" cy="137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7932913" y="771550"/>
            <a:ext cx="1211089" cy="707886"/>
          </a:xfrm>
          <a:prstGeom prst="rect">
            <a:avLst/>
          </a:prstGeom>
          <a:noFill/>
        </p:spPr>
        <p:txBody>
          <a:bodyPr wrap="none" lIns="91436" tIns="45718" rIns="91436" bIns="45718">
            <a:spAutoFit/>
          </a:bodyPr>
          <a:lstStyle/>
          <a:p>
            <a:pPr>
              <a:defRPr/>
            </a:pPr>
            <a:r>
              <a:rPr lang="es-ES_tradnl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ESS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7524750" y="3219451"/>
            <a:ext cx="431800" cy="2159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endParaRPr lang="es-ES"/>
          </a:p>
        </p:txBody>
      </p:sp>
      <p:sp>
        <p:nvSpPr>
          <p:cNvPr id="11" name="CuadroTexto 10"/>
          <p:cNvSpPr txBox="1">
            <a:spLocks noChangeArrowheads="1"/>
          </p:cNvSpPr>
          <p:nvPr/>
        </p:nvSpPr>
        <p:spPr bwMode="auto">
          <a:xfrm>
            <a:off x="7951789" y="3076576"/>
            <a:ext cx="1210535" cy="53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s-ES" sz="1400">
                <a:solidFill>
                  <a:srgbClr val="FF0000"/>
                </a:solidFill>
              </a:rPr>
              <a:t>Ovarian</a:t>
            </a:r>
          </a:p>
          <a:p>
            <a:pPr algn="l" eaLnBrk="1" hangingPunct="1"/>
            <a:r>
              <a:rPr lang="es-ES" sz="1400">
                <a:solidFill>
                  <a:srgbClr val="FF0000"/>
                </a:solidFill>
              </a:rPr>
              <a:t>Preservation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79512" y="123478"/>
            <a:ext cx="8646993" cy="8572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lIns="68577" tIns="34289" rIns="68577" bIns="34289" anchor="ctr">
            <a:sp3d extrusionH="12700">
              <a:extrusionClr>
                <a:schemeClr val="bg1"/>
              </a:extrusionClr>
            </a:sp3d>
          </a:bodyPr>
          <a:lstStyle>
            <a:lvl1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lnSpc>
                <a:spcPts val="56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sz="3200" dirty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Surgical </a:t>
            </a:r>
            <a:r>
              <a:rPr lang="en-US" sz="3200" dirty="0" smtClean="0">
                <a:solidFill>
                  <a:srgbClr val="2F589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Management</a:t>
            </a:r>
            <a:endParaRPr lang="en-US" sz="3200" dirty="0">
              <a:solidFill>
                <a:srgbClr val="2F589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rbel"/>
                <a:cs typeface="Corbel"/>
              </a:rPr>
              <a:t>Ovarian preservation</a:t>
            </a:r>
            <a:endParaRPr lang="en-US" sz="2400" b="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8170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studio">
  <a:themeElements>
    <a:clrScheme name="E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E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9034</TotalTime>
  <Words>2655</Words>
  <Application>Microsoft Macintosh PowerPoint</Application>
  <PresentationFormat>Presentación en pantalla (16:9)</PresentationFormat>
  <Paragraphs>292</Paragraphs>
  <Slides>33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Diseño predeterminado</vt:lpstr>
      <vt:lpstr>Ejecutivo</vt:lpstr>
      <vt:lpstr>1_Ejecutivo</vt:lpstr>
      <vt:lpstr>1_Estudio</vt:lpstr>
      <vt:lpstr>1_Diseño predeterminado</vt:lpstr>
      <vt:lpstr>Principles of Surgery in Uterine Sarcoma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Fertility preservation in uterine sarcoma HAVE to be considered NON-STANDARD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</vt:lpstr>
      <vt:lpstr>Acknowledgements Multidisciplinary Team </vt:lpstr>
      <vt:lpstr>Acknowledgements External Reviewers </vt:lpstr>
      <vt:lpstr>Presentación de PowerPoint</vt:lpstr>
      <vt:lpstr>Thank you ignaciozapardiel@hotmail.com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ultrasonografía y el carcinoma de ovario ¿Por qué no da resultado?</dc:title>
  <dc:creator>jvalero</dc:creator>
  <cp:lastModifiedBy>Ignacio Zapardiel</cp:lastModifiedBy>
  <cp:revision>498</cp:revision>
  <dcterms:created xsi:type="dcterms:W3CDTF">2009-02-15T18:25:38Z</dcterms:created>
  <dcterms:modified xsi:type="dcterms:W3CDTF">2024-11-28T11:39:51Z</dcterms:modified>
</cp:coreProperties>
</file>