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5.xml" ContentType="application/vnd.openxmlformats-officedocument.presentationml.tags+xml"/>
  <Override PartName="/ppt/notesSlides/notesSlide17.xml" ContentType="application/vnd.openxmlformats-officedocument.presentationml.notesSlide+xml"/>
  <Override PartName="/ppt/tags/tag6.xml" ContentType="application/vnd.openxmlformats-officedocument.presentationml.tags+xml"/>
  <Override PartName="/ppt/notesSlides/notesSlide18.xml" ContentType="application/vnd.openxmlformats-officedocument.presentationml.notesSlide+xml"/>
  <Override PartName="/ppt/tags/tag7.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8.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9.xml" ContentType="application/vnd.openxmlformats-officedocument.presentationml.tags+xml"/>
  <Override PartName="/ppt/notesSlides/notesSlide28.xml" ContentType="application/vnd.openxmlformats-officedocument.presentationml.notesSlide+xml"/>
  <Override PartName="/ppt/tags/tag10.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11.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6"/>
  </p:notesMasterIdLst>
  <p:sldIdLst>
    <p:sldId id="713" r:id="rId2"/>
    <p:sldId id="709" r:id="rId3"/>
    <p:sldId id="264" r:id="rId4"/>
    <p:sldId id="266" r:id="rId5"/>
    <p:sldId id="350" r:id="rId6"/>
    <p:sldId id="315" r:id="rId7"/>
    <p:sldId id="265" r:id="rId8"/>
    <p:sldId id="351" r:id="rId9"/>
    <p:sldId id="689" r:id="rId10"/>
    <p:sldId id="371" r:id="rId11"/>
    <p:sldId id="319" r:id="rId12"/>
    <p:sldId id="320" r:id="rId13"/>
    <p:sldId id="321" r:id="rId14"/>
    <p:sldId id="317" r:id="rId15"/>
    <p:sldId id="322" r:id="rId16"/>
    <p:sldId id="305" r:id="rId17"/>
    <p:sldId id="330" r:id="rId18"/>
    <p:sldId id="354" r:id="rId19"/>
    <p:sldId id="2695" r:id="rId20"/>
    <p:sldId id="2696" r:id="rId21"/>
    <p:sldId id="2698" r:id="rId22"/>
    <p:sldId id="2697" r:id="rId23"/>
    <p:sldId id="2708" r:id="rId24"/>
    <p:sldId id="2699" r:id="rId25"/>
    <p:sldId id="691" r:id="rId26"/>
    <p:sldId id="338" r:id="rId27"/>
    <p:sldId id="339" r:id="rId28"/>
    <p:sldId id="692" r:id="rId29"/>
    <p:sldId id="340" r:id="rId30"/>
    <p:sldId id="301" r:id="rId31"/>
    <p:sldId id="297" r:id="rId32"/>
    <p:sldId id="298" r:id="rId33"/>
    <p:sldId id="299" r:id="rId34"/>
    <p:sldId id="345" r:id="rId35"/>
    <p:sldId id="379" r:id="rId36"/>
    <p:sldId id="605" r:id="rId37"/>
    <p:sldId id="365" r:id="rId38"/>
    <p:sldId id="362" r:id="rId39"/>
    <p:sldId id="363" r:id="rId40"/>
    <p:sldId id="360" r:id="rId41"/>
    <p:sldId id="2707" r:id="rId42"/>
    <p:sldId id="2711" r:id="rId43"/>
    <p:sldId id="361" r:id="rId44"/>
    <p:sldId id="356" r:id="rId45"/>
    <p:sldId id="260" r:id="rId46"/>
    <p:sldId id="261" r:id="rId47"/>
    <p:sldId id="2712" r:id="rId48"/>
    <p:sldId id="357" r:id="rId49"/>
    <p:sldId id="262" r:id="rId50"/>
    <p:sldId id="2724" r:id="rId51"/>
    <p:sldId id="267" r:id="rId52"/>
    <p:sldId id="2727" r:id="rId53"/>
    <p:sldId id="263" r:id="rId54"/>
    <p:sldId id="268" r:id="rId55"/>
    <p:sldId id="2720" r:id="rId56"/>
    <p:sldId id="715" r:id="rId57"/>
    <p:sldId id="714" r:id="rId58"/>
    <p:sldId id="716" r:id="rId59"/>
    <p:sldId id="2705" r:id="rId60"/>
    <p:sldId id="2729" r:id="rId61"/>
    <p:sldId id="2721" r:id="rId62"/>
    <p:sldId id="2719" r:id="rId63"/>
    <p:sldId id="2716" r:id="rId64"/>
    <p:sldId id="2718" r:id="rId65"/>
    <p:sldId id="257" r:id="rId66"/>
    <p:sldId id="2701" r:id="rId67"/>
    <p:sldId id="2700" r:id="rId68"/>
    <p:sldId id="2702" r:id="rId69"/>
    <p:sldId id="269" r:id="rId70"/>
    <p:sldId id="358" r:id="rId71"/>
    <p:sldId id="366" r:id="rId72"/>
    <p:sldId id="367" r:id="rId73"/>
    <p:sldId id="259" r:id="rId74"/>
    <p:sldId id="2693" r:id="rId75"/>
    <p:sldId id="710" r:id="rId76"/>
    <p:sldId id="2713" r:id="rId77"/>
    <p:sldId id="256" r:id="rId78"/>
    <p:sldId id="2722" r:id="rId79"/>
    <p:sldId id="2731" r:id="rId80"/>
    <p:sldId id="2728" r:id="rId81"/>
    <p:sldId id="2730" r:id="rId82"/>
    <p:sldId id="2715" r:id="rId83"/>
    <p:sldId id="2714" r:id="rId84"/>
    <p:sldId id="369"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5"/>
    <p:restoredTop sz="91034"/>
  </p:normalViewPr>
  <p:slideViewPr>
    <p:cSldViewPr snapToGrid="0" snapToObjects="1">
      <p:cViewPr varScale="1">
        <p:scale>
          <a:sx n="77" d="100"/>
          <a:sy n="77" d="100"/>
        </p:scale>
        <p:origin x="200" y="99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E180CB-1CA1-9946-BAEB-277436378134}" type="datetimeFigureOut">
              <a:rPr lang="en-US" smtClean="0"/>
              <a:t>11/27/24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954C00-1FA8-E942-96B0-5CC68E13191F}" type="slidenum">
              <a:rPr lang="en-US" smtClean="0"/>
              <a:t>‹N°›</a:t>
            </a:fld>
            <a:endParaRPr lang="en-US"/>
          </a:p>
        </p:txBody>
      </p:sp>
    </p:spTree>
    <p:extLst>
      <p:ext uri="{BB962C8B-B14F-4D97-AF65-F5344CB8AC3E}">
        <p14:creationId xmlns:p14="http://schemas.microsoft.com/office/powerpoint/2010/main" val="3966736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00954C00-1FA8-E942-96B0-5CC68E13191F}" type="slidenum">
              <a:rPr lang="en-US" smtClean="0"/>
              <a:t>1</a:t>
            </a:fld>
            <a:endParaRPr lang="en-US"/>
          </a:p>
        </p:txBody>
      </p:sp>
    </p:spTree>
    <p:extLst>
      <p:ext uri="{BB962C8B-B14F-4D97-AF65-F5344CB8AC3E}">
        <p14:creationId xmlns:p14="http://schemas.microsoft.com/office/powerpoint/2010/main" val="9879147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speak about </a:t>
            </a:r>
            <a:r>
              <a:rPr lang="en-US" dirty="0" err="1"/>
              <a:t>imaging:The</a:t>
            </a:r>
            <a:r>
              <a:rPr lang="en-US" dirty="0"/>
              <a:t> combination of </a:t>
            </a:r>
            <a:r>
              <a:rPr lang="en-US" dirty="0" err="1"/>
              <a:t>mri</a:t>
            </a:r>
            <a:r>
              <a:rPr lang="en-US" dirty="0"/>
              <a:t> and </a:t>
            </a:r>
            <a:r>
              <a:rPr lang="en-US" dirty="0" err="1"/>
              <a:t>transvaginal</a:t>
            </a:r>
            <a:r>
              <a:rPr lang="en-US" dirty="0"/>
              <a:t> sonogram is more accurate in detecting</a:t>
            </a:r>
            <a:r>
              <a:rPr lang="en-US" baseline="0" dirty="0"/>
              <a:t> </a:t>
            </a:r>
            <a:r>
              <a:rPr lang="en-US" baseline="0" dirty="0" err="1"/>
              <a:t>myometrial</a:t>
            </a:r>
            <a:r>
              <a:rPr lang="en-US" baseline="0" dirty="0"/>
              <a:t> involvement</a:t>
            </a:r>
            <a:endParaRPr lang="en-US" dirty="0"/>
          </a:p>
        </p:txBody>
      </p:sp>
      <p:sp>
        <p:nvSpPr>
          <p:cNvPr id="4" name="Slide Number Placeholder 3"/>
          <p:cNvSpPr>
            <a:spLocks noGrp="1"/>
          </p:cNvSpPr>
          <p:nvPr>
            <p:ph type="sldNum" sz="quarter" idx="10"/>
          </p:nvPr>
        </p:nvSpPr>
        <p:spPr/>
        <p:txBody>
          <a:bodyPr/>
          <a:lstStyle/>
          <a:p>
            <a:fld id="{DA47E12D-F31E-4AF0-8625-8A4F8AACDAC7}" type="slidenum">
              <a:rPr lang="en-US" smtClean="0"/>
              <a:pPr/>
              <a:t>15</a:t>
            </a:fld>
            <a:endParaRPr lang="en-US"/>
          </a:p>
        </p:txBody>
      </p:sp>
    </p:spTree>
    <p:extLst>
      <p:ext uri="{BB962C8B-B14F-4D97-AF65-F5344CB8AC3E}">
        <p14:creationId xmlns:p14="http://schemas.microsoft.com/office/powerpoint/2010/main" val="582823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reason is that biopsy or </a:t>
            </a:r>
            <a:r>
              <a:rPr lang="en-US" dirty="0" err="1"/>
              <a:t>curetage</a:t>
            </a:r>
            <a:r>
              <a:rPr lang="en-US" dirty="0"/>
              <a:t> does not sample the</a:t>
            </a:r>
            <a:r>
              <a:rPr lang="en-US" baseline="0" dirty="0"/>
              <a:t> entire endometrium and hysteroscopy is needed in order to evaluate the entire cavity</a:t>
            </a:r>
            <a:endParaRPr lang="en-US" dirty="0"/>
          </a:p>
        </p:txBody>
      </p:sp>
      <p:sp>
        <p:nvSpPr>
          <p:cNvPr id="4" name="Slide Number Placeholder 3"/>
          <p:cNvSpPr>
            <a:spLocks noGrp="1"/>
          </p:cNvSpPr>
          <p:nvPr>
            <p:ph type="sldNum" sz="quarter" idx="10"/>
          </p:nvPr>
        </p:nvSpPr>
        <p:spPr/>
        <p:txBody>
          <a:bodyPr/>
          <a:lstStyle/>
          <a:p>
            <a:fld id="{DA47E12D-F31E-4AF0-8625-8A4F8AACDAC7}" type="slidenum">
              <a:rPr lang="en-US" smtClean="0"/>
              <a:pPr/>
              <a:t>16</a:t>
            </a:fld>
            <a:endParaRPr lang="en-US"/>
          </a:p>
        </p:txBody>
      </p:sp>
    </p:spTree>
    <p:extLst>
      <p:ext uri="{BB962C8B-B14F-4D97-AF65-F5344CB8AC3E}">
        <p14:creationId xmlns:p14="http://schemas.microsoft.com/office/powerpoint/2010/main" val="37899622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DA47E12D-F31E-4AF0-8625-8A4F8AACDAC7}" type="slidenum">
              <a:rPr lang="en-US" smtClean="0"/>
              <a:pPr/>
              <a:t>17</a:t>
            </a:fld>
            <a:endParaRPr lang="en-US"/>
          </a:p>
        </p:txBody>
      </p:sp>
    </p:spTree>
    <p:extLst>
      <p:ext uri="{BB962C8B-B14F-4D97-AF65-F5344CB8AC3E}">
        <p14:creationId xmlns:p14="http://schemas.microsoft.com/office/powerpoint/2010/main" val="31501499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00954C00-1FA8-E942-96B0-5CC68E13191F}" type="slidenum">
              <a:rPr lang="en-US" smtClean="0"/>
              <a:t>21</a:t>
            </a:fld>
            <a:endParaRPr lang="en-US"/>
          </a:p>
        </p:txBody>
      </p:sp>
    </p:spTree>
    <p:extLst>
      <p:ext uri="{BB962C8B-B14F-4D97-AF65-F5344CB8AC3E}">
        <p14:creationId xmlns:p14="http://schemas.microsoft.com/office/powerpoint/2010/main" val="789931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series, the recurrence rate was 20 % (2/10 cases)</a:t>
            </a:r>
          </a:p>
          <a:p>
            <a:r>
              <a:rPr lang="en-US" dirty="0"/>
              <a:t>When reviewing the literature,</a:t>
            </a:r>
            <a:r>
              <a:rPr lang="en-US" baseline="0" dirty="0"/>
              <a:t> the o</a:t>
            </a:r>
            <a:r>
              <a:rPr lang="en-US" dirty="0"/>
              <a:t>utcomes of studies on patients who underwent hysteroscopic</a:t>
            </a:r>
            <a:r>
              <a:rPr lang="en-US" baseline="0" dirty="0"/>
              <a:t> resection before hormonal treatment </a:t>
            </a:r>
            <a:r>
              <a:rPr lang="en-US" b="1" baseline="0" dirty="0">
                <a:solidFill>
                  <a:srgbClr val="3C8E88"/>
                </a:solidFill>
              </a:rPr>
              <a:t>for EC </a:t>
            </a:r>
            <a:r>
              <a:rPr lang="en-US" b="0" baseline="0" dirty="0">
                <a:solidFill>
                  <a:srgbClr val="3C8E88"/>
                </a:solidFill>
              </a:rPr>
              <a:t>showed a recurrence rate of 11 %</a:t>
            </a:r>
            <a:endParaRPr lang="en-US" b="1" dirty="0">
              <a:solidFill>
                <a:srgbClr val="3C8E88"/>
              </a:solidFill>
            </a:endParaRPr>
          </a:p>
          <a:p>
            <a:r>
              <a:rPr lang="en-US" dirty="0"/>
              <a:t> </a:t>
            </a:r>
            <a:r>
              <a:rPr lang="en-US" b="1" dirty="0" err="1"/>
              <a:t>Laurelli</a:t>
            </a:r>
            <a:r>
              <a:rPr lang="en-US" b="1" dirty="0"/>
              <a:t> 2011 </a:t>
            </a:r>
            <a:r>
              <a:rPr lang="en-US" dirty="0"/>
              <a:t>: Progestin treatment if no evidence of </a:t>
            </a:r>
            <a:r>
              <a:rPr lang="en-US" dirty="0" err="1"/>
              <a:t>myometrial</a:t>
            </a:r>
            <a:r>
              <a:rPr lang="en-US" dirty="0"/>
              <a:t> involvement</a:t>
            </a:r>
            <a:r>
              <a:rPr lang="en-US" b="1" dirty="0"/>
              <a:t>. 14 patients. 1 relapse. 40 months mean follow-up</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err="1"/>
              <a:t>Mazzon</a:t>
            </a:r>
            <a:r>
              <a:rPr lang="en-US" b="1" dirty="0"/>
              <a:t> 2010 </a:t>
            </a:r>
            <a:r>
              <a:rPr lang="en-US" dirty="0"/>
              <a:t>: </a:t>
            </a:r>
            <a:r>
              <a:rPr lang="en-US" b="1" dirty="0"/>
              <a:t>6 patients.  No relapse with 50.5 months mean follow-up</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Shan 2013 : 14 patients . 2 relapses . 34.7 median follow-up</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err="1"/>
              <a:t>Marton</a:t>
            </a:r>
            <a:r>
              <a:rPr lang="en-US" b="1" dirty="0"/>
              <a:t> 2014 : 2 cases . 1 relapse . 11 </a:t>
            </a:r>
            <a:r>
              <a:rPr lang="en-US" b="1" dirty="0" err="1"/>
              <a:t>aand</a:t>
            </a:r>
            <a:r>
              <a:rPr lang="en-US" b="1" dirty="0"/>
              <a:t> 22 months median follow up</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endParaRPr lang="en-US" b="1" dirty="0"/>
          </a:p>
        </p:txBody>
      </p:sp>
      <p:sp>
        <p:nvSpPr>
          <p:cNvPr id="4" name="Slide Number Placeholder 3"/>
          <p:cNvSpPr>
            <a:spLocks noGrp="1"/>
          </p:cNvSpPr>
          <p:nvPr>
            <p:ph type="sldNum" sz="quarter" idx="10"/>
          </p:nvPr>
        </p:nvSpPr>
        <p:spPr/>
        <p:txBody>
          <a:bodyPr/>
          <a:lstStyle/>
          <a:p>
            <a:fld id="{1984BB1D-D9DD-764B-9C06-29728844AD3C}" type="slidenum">
              <a:rPr lang="en-US" smtClean="0"/>
              <a:t>26</a:t>
            </a:fld>
            <a:endParaRPr lang="en-US"/>
          </a:p>
        </p:txBody>
      </p:sp>
    </p:spTree>
    <p:extLst>
      <p:ext uri="{BB962C8B-B14F-4D97-AF65-F5344CB8AC3E}">
        <p14:creationId xmlns:p14="http://schemas.microsoft.com/office/powerpoint/2010/main" val="27243592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11.1 % (with Hysteroscopic Resection ) to be compared with a number of 35.4% when patients</a:t>
            </a:r>
            <a:r>
              <a:rPr lang="en-US" baseline="0" dirty="0"/>
              <a:t> with EC rec</a:t>
            </a:r>
            <a:r>
              <a:rPr lang="de-DE" baseline="0" dirty="0"/>
              <a:t>ei</a:t>
            </a:r>
            <a:r>
              <a:rPr lang="en-US" baseline="0" dirty="0" err="1"/>
              <a:t>ved</a:t>
            </a:r>
            <a:r>
              <a:rPr lang="en-US" baseline="0" dirty="0"/>
              <a:t> only hormonal treatment as </a:t>
            </a:r>
            <a:r>
              <a:rPr lang="en-US" baseline="0" dirty="0" err="1"/>
              <a:t>conservtive</a:t>
            </a:r>
            <a:r>
              <a:rPr lang="en-US" baseline="0" dirty="0"/>
              <a:t> management</a:t>
            </a:r>
            <a:endParaRPr lang="en-US" dirty="0"/>
          </a:p>
        </p:txBody>
      </p:sp>
      <p:sp>
        <p:nvSpPr>
          <p:cNvPr id="4" name="Slide Number Placeholder 3"/>
          <p:cNvSpPr>
            <a:spLocks noGrp="1"/>
          </p:cNvSpPr>
          <p:nvPr>
            <p:ph type="sldNum" sz="quarter" idx="10"/>
          </p:nvPr>
        </p:nvSpPr>
        <p:spPr/>
        <p:txBody>
          <a:bodyPr/>
          <a:lstStyle/>
          <a:p>
            <a:fld id="{1984BB1D-D9DD-764B-9C06-29728844AD3C}" type="slidenum">
              <a:rPr lang="en-US" smtClean="0"/>
              <a:t>27</a:t>
            </a:fld>
            <a:endParaRPr lang="en-US"/>
          </a:p>
        </p:txBody>
      </p:sp>
    </p:spTree>
    <p:extLst>
      <p:ext uri="{BB962C8B-B14F-4D97-AF65-F5344CB8AC3E}">
        <p14:creationId xmlns:p14="http://schemas.microsoft.com/office/powerpoint/2010/main" val="2591272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Those with recurrence were significantly older (P = 0.009), had a higher BMI (P = 0.003), and required a longer time to achieve a CR (P b 0.001) than those without recurrence </a:t>
            </a:r>
            <a:endParaRPr lang="en-US" dirty="0"/>
          </a:p>
          <a:p>
            <a:endParaRPr lang="en-US" dirty="0"/>
          </a:p>
        </p:txBody>
      </p:sp>
      <p:sp>
        <p:nvSpPr>
          <p:cNvPr id="4" name="Slide Number Placeholder 3"/>
          <p:cNvSpPr>
            <a:spLocks noGrp="1"/>
          </p:cNvSpPr>
          <p:nvPr>
            <p:ph type="sldNum" sz="quarter" idx="10"/>
          </p:nvPr>
        </p:nvSpPr>
        <p:spPr/>
        <p:txBody>
          <a:bodyPr/>
          <a:lstStyle/>
          <a:p>
            <a:fld id="{1984BB1D-D9DD-764B-9C06-29728844AD3C}" type="slidenum">
              <a:rPr lang="en-US" smtClean="0"/>
              <a:t>29</a:t>
            </a:fld>
            <a:endParaRPr lang="en-US"/>
          </a:p>
        </p:txBody>
      </p:sp>
    </p:spTree>
    <p:extLst>
      <p:ext uri="{BB962C8B-B14F-4D97-AF65-F5344CB8AC3E}">
        <p14:creationId xmlns:p14="http://schemas.microsoft.com/office/powerpoint/2010/main" val="11355634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Park in the largest retrospective study</a:t>
            </a:r>
            <a:r>
              <a:rPr lang="en-US" baseline="0" dirty="0"/>
              <a:t> demonstrated that main factors of sustained response  are BMI, Progesterone treatment maintenance therapy and pregnancy</a:t>
            </a:r>
          </a:p>
          <a:p>
            <a:r>
              <a:rPr lang="en-US" baseline="0" dirty="0"/>
              <a:t>Patients who do not get pregnant or who take weight have more chances of recurrence</a:t>
            </a:r>
            <a:endParaRPr lang="en-US" dirty="0"/>
          </a:p>
        </p:txBody>
      </p:sp>
      <p:sp>
        <p:nvSpPr>
          <p:cNvPr id="4" name="Slide Number Placeholder 3"/>
          <p:cNvSpPr>
            <a:spLocks noGrp="1"/>
          </p:cNvSpPr>
          <p:nvPr>
            <p:ph type="sldNum" sz="quarter" idx="10"/>
          </p:nvPr>
        </p:nvSpPr>
        <p:spPr/>
        <p:txBody>
          <a:bodyPr/>
          <a:lstStyle/>
          <a:p>
            <a:fld id="{DA47E12D-F31E-4AF0-8625-8A4F8AACDAC7}" type="slidenum">
              <a:rPr lang="en-US" smtClean="0"/>
              <a:pPr/>
              <a:t>30</a:t>
            </a:fld>
            <a:endParaRPr lang="en-US"/>
          </a:p>
        </p:txBody>
      </p:sp>
    </p:spTree>
    <p:extLst>
      <p:ext uri="{BB962C8B-B14F-4D97-AF65-F5344CB8AC3E}">
        <p14:creationId xmlns:p14="http://schemas.microsoft.com/office/powerpoint/2010/main" val="21904894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Koskas</a:t>
            </a:r>
            <a:r>
              <a:rPr lang="en-US" dirty="0"/>
              <a:t> in his</a:t>
            </a:r>
            <a:r>
              <a:rPr lang="en-US" baseline="0" dirty="0"/>
              <a:t> study addressed an issue on conservative treatment in intra mucous endometrial carcinoma</a:t>
            </a:r>
          </a:p>
        </p:txBody>
      </p:sp>
      <p:sp>
        <p:nvSpPr>
          <p:cNvPr id="4" name="Slide Number Placeholder 3"/>
          <p:cNvSpPr>
            <a:spLocks noGrp="1"/>
          </p:cNvSpPr>
          <p:nvPr>
            <p:ph type="sldNum" sz="quarter" idx="10"/>
          </p:nvPr>
        </p:nvSpPr>
        <p:spPr/>
        <p:txBody>
          <a:bodyPr/>
          <a:lstStyle/>
          <a:p>
            <a:fld id="{DA47E12D-F31E-4AF0-8625-8A4F8AACDAC7}" type="slidenum">
              <a:rPr lang="en-US" smtClean="0"/>
              <a:pPr/>
              <a:t>31</a:t>
            </a:fld>
            <a:endParaRPr lang="en-US"/>
          </a:p>
        </p:txBody>
      </p:sp>
    </p:spTree>
    <p:extLst>
      <p:ext uri="{BB962C8B-B14F-4D97-AF65-F5344CB8AC3E}">
        <p14:creationId xmlns:p14="http://schemas.microsoft.com/office/powerpoint/2010/main" val="14072287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This meta-analysis was to investigate the different efficacies of various fertility-preserving therapies for grade 1 presumed stage IA endometrial cancer.</a:t>
            </a:r>
          </a:p>
          <a:p>
            <a:r>
              <a:rPr lang="en-US" sz="1200" b="0" i="0" u="none" strike="noStrike" kern="1200" baseline="0" dirty="0">
                <a:solidFill>
                  <a:schemeClr val="tx1"/>
                </a:solidFill>
                <a:latin typeface="+mn-lt"/>
                <a:ea typeface="+mn-ea"/>
                <a:cs typeface="+mn-cs"/>
              </a:rPr>
              <a:t> A total of 619 cases were included in this study.</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existing results show that patients who received hysteroscopic resection followed by progestin therapy achieved the highest CRR. Patients who received oral progestin only might be more likely to recur and have more systemic adverse effects. Recent intrauterine progestin therapy such as </a:t>
            </a:r>
            <a:r>
              <a:rPr lang="en-US" sz="1200" b="0" i="0" u="none" strike="noStrike" kern="1200" baseline="0" dirty="0" err="1">
                <a:solidFill>
                  <a:schemeClr val="tx1"/>
                </a:solidFill>
                <a:latin typeface="+mn-lt"/>
                <a:ea typeface="+mn-ea"/>
                <a:cs typeface="+mn-cs"/>
              </a:rPr>
              <a:t>levonorgestrel</a:t>
            </a:r>
            <a:r>
              <a:rPr lang="en-US" sz="1200" b="0" i="0" u="none" strike="noStrike" kern="1200" baseline="0" dirty="0">
                <a:solidFill>
                  <a:schemeClr val="tx1"/>
                </a:solidFill>
                <a:latin typeface="+mn-lt"/>
                <a:ea typeface="+mn-ea"/>
                <a:cs typeface="+mn-cs"/>
              </a:rPr>
              <a:t>-releasing intrauterine system combined with gonadotropin-release hormone receptor agonist/progestin have a satisfactory </a:t>
            </a:r>
            <a:r>
              <a:rPr lang="en-US" sz="1200" b="0" i="0" u="none" strike="noStrike" kern="1200" baseline="0" dirty="0" err="1">
                <a:solidFill>
                  <a:schemeClr val="tx1"/>
                </a:solidFill>
                <a:latin typeface="+mn-lt"/>
                <a:ea typeface="+mn-ea"/>
                <a:cs typeface="+mn-cs"/>
              </a:rPr>
              <a:t>PregR</a:t>
            </a:r>
            <a:r>
              <a:rPr lang="en-US" sz="1200" b="0" i="0" u="none" strike="noStrike" kern="1200" baseline="0" dirty="0">
                <a:solidFill>
                  <a:schemeClr val="tx1"/>
                </a:solidFill>
                <a:latin typeface="+mn-lt"/>
                <a:ea typeface="+mn-ea"/>
                <a:cs typeface="+mn-cs"/>
              </a:rPr>
              <a:t> and low </a:t>
            </a:r>
            <a:r>
              <a:rPr lang="ro-RO" sz="1200" b="0" i="0" u="none" strike="noStrike" kern="1200" baseline="0" dirty="0">
                <a:solidFill>
                  <a:schemeClr val="tx1"/>
                </a:solidFill>
                <a:latin typeface="+mn-lt"/>
                <a:ea typeface="+mn-ea"/>
                <a:cs typeface="+mn-cs"/>
              </a:rPr>
              <a:t>ReR rate.</a:t>
            </a:r>
            <a:endParaRPr lang="en-US" dirty="0"/>
          </a:p>
        </p:txBody>
      </p:sp>
      <p:sp>
        <p:nvSpPr>
          <p:cNvPr id="4" name="Slide Number Placeholder 3"/>
          <p:cNvSpPr>
            <a:spLocks noGrp="1"/>
          </p:cNvSpPr>
          <p:nvPr>
            <p:ph type="sldNum" sz="quarter" idx="10"/>
          </p:nvPr>
        </p:nvSpPr>
        <p:spPr/>
        <p:txBody>
          <a:bodyPr/>
          <a:lstStyle/>
          <a:p>
            <a:fld id="{6F25E0DF-163F-0E41-9FC5-A236DBEB8D10}" type="slidenum">
              <a:rPr lang="en-US" smtClean="0"/>
              <a:t>34</a:t>
            </a:fld>
            <a:endParaRPr lang="en-US"/>
          </a:p>
        </p:txBody>
      </p:sp>
    </p:spTree>
    <p:extLst>
      <p:ext uri="{BB962C8B-B14F-4D97-AF65-F5344CB8AC3E}">
        <p14:creationId xmlns:p14="http://schemas.microsoft.com/office/powerpoint/2010/main" val="3034724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a:t>
            </a:r>
            <a:r>
              <a:rPr lang="fr-FR" dirty="0"/>
              <a:t>’</a:t>
            </a:r>
            <a:r>
              <a:rPr lang="en-US" dirty="0"/>
              <a:t>s</a:t>
            </a:r>
            <a:r>
              <a:rPr lang="en-US" baseline="0" dirty="0"/>
              <a:t> a post menopausal cancer</a:t>
            </a:r>
          </a:p>
          <a:p>
            <a:r>
              <a:rPr lang="en-US" baseline="0" dirty="0"/>
              <a:t>5 per cent before 40</a:t>
            </a:r>
          </a:p>
          <a:p>
            <a:r>
              <a:rPr lang="en-US" baseline="0" dirty="0"/>
              <a:t>Young age is a good prognosis</a:t>
            </a:r>
          </a:p>
          <a:p>
            <a:r>
              <a:rPr lang="en-US" baseline="0" dirty="0" err="1"/>
              <a:t>Recommanded</a:t>
            </a:r>
            <a:r>
              <a:rPr lang="en-US" baseline="0" dirty="0"/>
              <a:t> treatment is </a:t>
            </a:r>
            <a:r>
              <a:rPr lang="en-US" baseline="0" dirty="0" err="1"/>
              <a:t>tahbso</a:t>
            </a:r>
            <a:endParaRPr lang="en-US" dirty="0"/>
          </a:p>
        </p:txBody>
      </p:sp>
      <p:sp>
        <p:nvSpPr>
          <p:cNvPr id="4" name="Slide Number Placeholder 3"/>
          <p:cNvSpPr>
            <a:spLocks noGrp="1"/>
          </p:cNvSpPr>
          <p:nvPr>
            <p:ph type="sldNum" sz="quarter" idx="10"/>
          </p:nvPr>
        </p:nvSpPr>
        <p:spPr/>
        <p:txBody>
          <a:bodyPr/>
          <a:lstStyle/>
          <a:p>
            <a:fld id="{DA47E12D-F31E-4AF0-8625-8A4F8AACDAC7}" type="slidenum">
              <a:rPr lang="en-US" smtClean="0"/>
              <a:pPr/>
              <a:t>3</a:t>
            </a:fld>
            <a:endParaRPr lang="en-US"/>
          </a:p>
        </p:txBody>
      </p:sp>
    </p:spTree>
    <p:extLst>
      <p:ext uri="{BB962C8B-B14F-4D97-AF65-F5344CB8AC3E}">
        <p14:creationId xmlns:p14="http://schemas.microsoft.com/office/powerpoint/2010/main" val="22887775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 big question that we look always to answer is :</a:t>
            </a:r>
          </a:p>
          <a:p>
            <a:endParaRPr lang="en-US" dirty="0"/>
          </a:p>
        </p:txBody>
      </p:sp>
      <p:sp>
        <p:nvSpPr>
          <p:cNvPr id="4" name="Slide Number Placeholder 3"/>
          <p:cNvSpPr>
            <a:spLocks noGrp="1"/>
          </p:cNvSpPr>
          <p:nvPr>
            <p:ph type="sldNum" sz="quarter" idx="5"/>
          </p:nvPr>
        </p:nvSpPr>
        <p:spPr/>
        <p:txBody>
          <a:bodyPr/>
          <a:lstStyle/>
          <a:p>
            <a:fld id="{00954C00-1FA8-E942-96B0-5CC68E13191F}" type="slidenum">
              <a:rPr lang="en-US" smtClean="0"/>
              <a:t>37</a:t>
            </a:fld>
            <a:endParaRPr lang="en-US"/>
          </a:p>
        </p:txBody>
      </p:sp>
    </p:spTree>
    <p:extLst>
      <p:ext uri="{BB962C8B-B14F-4D97-AF65-F5344CB8AC3E}">
        <p14:creationId xmlns:p14="http://schemas.microsoft.com/office/powerpoint/2010/main" val="33079468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Better outcomes were actually seen in case of complete hysteroscopic resection prior to medical treatment with progestins </a:t>
            </a:r>
          </a:p>
          <a:p>
            <a:endParaRPr lang="en-US" dirty="0"/>
          </a:p>
          <a:p>
            <a:endParaRPr lang="en-US" dirty="0"/>
          </a:p>
        </p:txBody>
      </p:sp>
      <p:sp>
        <p:nvSpPr>
          <p:cNvPr id="4" name="Slide Number Placeholder 3"/>
          <p:cNvSpPr>
            <a:spLocks noGrp="1"/>
          </p:cNvSpPr>
          <p:nvPr>
            <p:ph type="sldNum" sz="quarter" idx="5"/>
          </p:nvPr>
        </p:nvSpPr>
        <p:spPr/>
        <p:txBody>
          <a:bodyPr/>
          <a:lstStyle/>
          <a:p>
            <a:fld id="{00954C00-1FA8-E942-96B0-5CC68E13191F}" type="slidenum">
              <a:rPr lang="en-US" smtClean="0"/>
              <a:t>39</a:t>
            </a:fld>
            <a:endParaRPr lang="en-US"/>
          </a:p>
        </p:txBody>
      </p:sp>
    </p:spTree>
    <p:extLst>
      <p:ext uri="{BB962C8B-B14F-4D97-AF65-F5344CB8AC3E}">
        <p14:creationId xmlns:p14="http://schemas.microsoft.com/office/powerpoint/2010/main" val="33497443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traditional pathologic features, such as histopathologic type, grade, myometrial invasion, and </a:t>
            </a:r>
            <a:r>
              <a:rPr lang="en-US" sz="1200" kern="1200" dirty="0" err="1">
                <a:solidFill>
                  <a:schemeClr val="tx1"/>
                </a:solidFill>
                <a:effectLst/>
                <a:latin typeface="+mn-lt"/>
                <a:ea typeface="+mn-ea"/>
                <a:cs typeface="+mn-cs"/>
              </a:rPr>
              <a:t>lymphovascular</a:t>
            </a:r>
            <a:r>
              <a:rPr lang="en-US" sz="1200" kern="1200" dirty="0">
                <a:solidFill>
                  <a:schemeClr val="tx1"/>
                </a:solidFill>
                <a:effectLst/>
                <a:latin typeface="+mn-lt"/>
                <a:ea typeface="+mn-ea"/>
                <a:cs typeface="+mn-cs"/>
              </a:rPr>
              <a:t> space invasion (LVSI), are important in assessing prognosis.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However ….</a:t>
            </a:r>
          </a:p>
          <a:p>
            <a:endParaRPr lang="en-US" dirty="0"/>
          </a:p>
        </p:txBody>
      </p:sp>
      <p:sp>
        <p:nvSpPr>
          <p:cNvPr id="4" name="Slide Number Placeholder 3"/>
          <p:cNvSpPr>
            <a:spLocks noGrp="1"/>
          </p:cNvSpPr>
          <p:nvPr>
            <p:ph type="sldNum" sz="quarter" idx="5"/>
          </p:nvPr>
        </p:nvSpPr>
        <p:spPr/>
        <p:txBody>
          <a:bodyPr/>
          <a:lstStyle/>
          <a:p>
            <a:fld id="{00954C00-1FA8-E942-96B0-5CC68E13191F}" type="slidenum">
              <a:rPr lang="en-US" smtClean="0"/>
              <a:t>40</a:t>
            </a:fld>
            <a:endParaRPr lang="en-US"/>
          </a:p>
        </p:txBody>
      </p:sp>
    </p:spTree>
    <p:extLst>
      <p:ext uri="{BB962C8B-B14F-4D97-AF65-F5344CB8AC3E}">
        <p14:creationId xmlns:p14="http://schemas.microsoft.com/office/powerpoint/2010/main" val="18389221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fact, it is acknowledged that: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grade and </a:t>
            </a:r>
            <a:r>
              <a:rPr lang="en-US" sz="1200" kern="1200" dirty="0" err="1">
                <a:solidFill>
                  <a:schemeClr val="tx1"/>
                </a:solidFill>
                <a:effectLst/>
                <a:latin typeface="+mn-lt"/>
                <a:ea typeface="+mn-ea"/>
                <a:cs typeface="+mn-cs"/>
              </a:rPr>
              <a:t>histotype</a:t>
            </a:r>
            <a:r>
              <a:rPr lang="en-US" sz="1200" kern="1200" dirty="0">
                <a:solidFill>
                  <a:schemeClr val="tx1"/>
                </a:solidFill>
                <a:effectLst/>
                <a:latin typeface="+mn-lt"/>
                <a:ea typeface="+mn-ea"/>
                <a:cs typeface="+mn-cs"/>
              </a:rPr>
              <a:t> assignment is subject to imperfect concordance between diagnostic (biopsy or curetting) versus hysterectomy specimens; ii) tumor stage can only be assigned after definitive surgery, including hysterectomy and loss of reproductive potential; iii) women who are diagnosed with EC before age 50 years have a heightened risk for hereditary cancer syndrome. Therefore, decision making process with respect to a fertility-sparing management must take into consideration the inherent oncologic risk of an inadequately categorized/treated disease and the potential risk of an inherited genetic cancer. </a:t>
            </a:r>
          </a:p>
          <a:p>
            <a:endParaRPr lang="en-US" dirty="0"/>
          </a:p>
        </p:txBody>
      </p:sp>
      <p:sp>
        <p:nvSpPr>
          <p:cNvPr id="4" name="Slide Number Placeholder 3"/>
          <p:cNvSpPr>
            <a:spLocks noGrp="1"/>
          </p:cNvSpPr>
          <p:nvPr>
            <p:ph type="sldNum" sz="quarter" idx="5"/>
          </p:nvPr>
        </p:nvSpPr>
        <p:spPr/>
        <p:txBody>
          <a:bodyPr/>
          <a:lstStyle/>
          <a:p>
            <a:fld id="{00954C00-1FA8-E942-96B0-5CC68E13191F}" type="slidenum">
              <a:rPr lang="en-US" smtClean="0"/>
              <a:t>43</a:t>
            </a:fld>
            <a:endParaRPr lang="en-US"/>
          </a:p>
        </p:txBody>
      </p:sp>
    </p:spTree>
    <p:extLst>
      <p:ext uri="{BB962C8B-B14F-4D97-AF65-F5344CB8AC3E}">
        <p14:creationId xmlns:p14="http://schemas.microsoft.com/office/powerpoint/2010/main" val="12080285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Recent advances have expanded our understanding of the genomic features of ECs, leading to the identification of molecular signatures predictive of individual tumor </a:t>
            </a:r>
            <a:r>
              <a:rPr lang="en-US" sz="1200" kern="1200" dirty="0" err="1">
                <a:solidFill>
                  <a:schemeClr val="tx1"/>
                </a:solidFill>
                <a:effectLst/>
                <a:latin typeface="+mn-lt"/>
                <a:ea typeface="+mn-ea"/>
                <a:cs typeface="+mn-cs"/>
              </a:rPr>
              <a:t>behaviour</a:t>
            </a:r>
            <a:r>
              <a:rPr lang="en-US" sz="1200" kern="1200" dirty="0">
                <a:solidFill>
                  <a:schemeClr val="tx1"/>
                </a:solidFill>
                <a:effectLst/>
                <a:latin typeface="+mn-lt"/>
                <a:ea typeface="+mn-ea"/>
                <a:cs typeface="+mn-cs"/>
              </a:rPr>
              <a:t> </a:t>
            </a:r>
          </a:p>
          <a:p>
            <a:endParaRPr lang="en-US" dirty="0"/>
          </a:p>
          <a:p>
            <a:r>
              <a:rPr lang="en-US" dirty="0"/>
              <a:t>now we know that additional factors like</a:t>
            </a:r>
            <a:r>
              <a:rPr lang="en-US" sz="1200" kern="1200" dirty="0">
                <a:solidFill>
                  <a:schemeClr val="tx1"/>
                </a:solidFill>
                <a:effectLst/>
                <a:latin typeface="+mn-lt"/>
                <a:ea typeface="+mn-ea"/>
                <a:cs typeface="+mn-cs"/>
              </a:rPr>
              <a:t> the molecular classification adds another layer of information to the conventional morphologic features and therefore should be integrated in the pathologic report. The new molecular classification provides more Info that should be considered when stratifying the endometrial cancer into risk groups and before opting foe a conservative treatment </a:t>
            </a:r>
          </a:p>
          <a:p>
            <a:endParaRPr lang="en-US" dirty="0"/>
          </a:p>
        </p:txBody>
      </p:sp>
      <p:sp>
        <p:nvSpPr>
          <p:cNvPr id="4" name="Slide Number Placeholder 3"/>
          <p:cNvSpPr>
            <a:spLocks noGrp="1"/>
          </p:cNvSpPr>
          <p:nvPr>
            <p:ph type="sldNum" sz="quarter" idx="5"/>
          </p:nvPr>
        </p:nvSpPr>
        <p:spPr/>
        <p:txBody>
          <a:bodyPr/>
          <a:lstStyle/>
          <a:p>
            <a:fld id="{597A3D3C-34A3-C343-8D6B-84C143DA1408}" type="slidenum">
              <a:rPr lang="en-US" smtClean="0"/>
              <a:t>44</a:t>
            </a:fld>
            <a:endParaRPr lang="en-US"/>
          </a:p>
        </p:txBody>
      </p:sp>
    </p:spTree>
    <p:extLst>
      <p:ext uri="{BB962C8B-B14F-4D97-AF65-F5344CB8AC3E}">
        <p14:creationId xmlns:p14="http://schemas.microsoft.com/office/powerpoint/2010/main" val="16844460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7A3D3C-34A3-C343-8D6B-84C143DA1408}" type="slidenum">
              <a:rPr lang="en-US" smtClean="0"/>
              <a:t>45</a:t>
            </a:fld>
            <a:endParaRPr lang="en-US"/>
          </a:p>
        </p:txBody>
      </p:sp>
    </p:spTree>
    <p:extLst>
      <p:ext uri="{BB962C8B-B14F-4D97-AF65-F5344CB8AC3E}">
        <p14:creationId xmlns:p14="http://schemas.microsoft.com/office/powerpoint/2010/main" val="14342458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Survival analysis of multiple-classifier EC compared with single-classifier p53abn EC. Five-year recurrence-free survival analysis of stage I </a:t>
            </a:r>
            <a:r>
              <a:rPr lang="en-US" sz="1200" b="1" kern="1200" dirty="0" err="1">
                <a:solidFill>
                  <a:schemeClr val="tx1"/>
                </a:solidFill>
                <a:effectLst/>
                <a:latin typeface="+mn-lt"/>
                <a:ea typeface="+mn-ea"/>
                <a:cs typeface="+mn-cs"/>
              </a:rPr>
              <a:t>MMRd</a:t>
            </a:r>
            <a:r>
              <a:rPr lang="en-US" sz="1200" b="1" kern="1200" dirty="0">
                <a:solidFill>
                  <a:schemeClr val="tx1"/>
                </a:solidFill>
                <a:effectLst/>
                <a:latin typeface="+mn-lt"/>
                <a:ea typeface="+mn-ea"/>
                <a:cs typeface="+mn-cs"/>
              </a:rPr>
              <a:t>–p53abn EC (A) and </a:t>
            </a:r>
            <a:r>
              <a:rPr lang="en-US" sz="1200" b="1" i="1" kern="1200" dirty="0" err="1">
                <a:solidFill>
                  <a:schemeClr val="tx1"/>
                </a:solidFill>
                <a:effectLst/>
                <a:latin typeface="+mn-lt"/>
                <a:ea typeface="+mn-ea"/>
                <a:cs typeface="+mn-cs"/>
              </a:rPr>
              <a:t>POLE</a:t>
            </a:r>
            <a:r>
              <a:rPr lang="en-US" sz="1200" b="1" kern="1200" dirty="0" err="1">
                <a:solidFill>
                  <a:schemeClr val="tx1"/>
                </a:solidFill>
                <a:effectLst/>
                <a:latin typeface="+mn-lt"/>
                <a:ea typeface="+mn-ea"/>
                <a:cs typeface="+mn-cs"/>
              </a:rPr>
              <a:t>mut</a:t>
            </a:r>
            <a:r>
              <a:rPr lang="en-US" sz="1200" b="1" kern="1200" dirty="0">
                <a:solidFill>
                  <a:schemeClr val="tx1"/>
                </a:solidFill>
                <a:effectLst/>
                <a:latin typeface="+mn-lt"/>
                <a:ea typeface="+mn-ea"/>
                <a:cs typeface="+mn-cs"/>
              </a:rPr>
              <a:t>–p53abn EC (B) compared with single-classifier p53abn EC.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findings s</a:t>
            </a:r>
            <a:r>
              <a:rPr lang="en-US" sz="1200" kern="1200" dirty="0">
                <a:solidFill>
                  <a:schemeClr val="tx1"/>
                </a:solidFill>
                <a:effectLst/>
                <a:latin typeface="+mn-lt"/>
                <a:ea typeface="+mn-ea"/>
                <a:cs typeface="+mn-cs"/>
              </a:rPr>
              <a:t>upport the </a:t>
            </a:r>
            <a:r>
              <a:rPr lang="en-US" sz="1200" kern="1200" dirty="0" err="1">
                <a:solidFill>
                  <a:schemeClr val="tx1"/>
                </a:solidFill>
                <a:effectLst/>
                <a:latin typeface="+mn-lt"/>
                <a:ea typeface="+mn-ea"/>
                <a:cs typeface="+mn-cs"/>
              </a:rPr>
              <a:t>categorising</a:t>
            </a:r>
            <a:r>
              <a:rPr lang="en-US" sz="1200" kern="1200" dirty="0">
                <a:solidFill>
                  <a:schemeClr val="tx1"/>
                </a:solidFill>
                <a:effectLst/>
                <a:latin typeface="+mn-lt"/>
                <a:ea typeface="+mn-ea"/>
                <a:cs typeface="+mn-cs"/>
              </a:rPr>
              <a:t> multiple-classifier </a:t>
            </a:r>
            <a:r>
              <a:rPr lang="en-US" sz="1200" i="1" kern="1200" dirty="0" err="1">
                <a:solidFill>
                  <a:schemeClr val="tx1"/>
                </a:solidFill>
                <a:effectLst/>
                <a:latin typeface="+mn-lt"/>
                <a:ea typeface="+mn-ea"/>
                <a:cs typeface="+mn-cs"/>
              </a:rPr>
              <a:t>POLE</a:t>
            </a:r>
            <a:r>
              <a:rPr lang="en-US" sz="1200" kern="1200" dirty="0" err="1">
                <a:solidFill>
                  <a:schemeClr val="tx1"/>
                </a:solidFill>
                <a:effectLst/>
                <a:latin typeface="+mn-lt"/>
                <a:ea typeface="+mn-ea"/>
                <a:cs typeface="+mn-cs"/>
              </a:rPr>
              <a:t>mut</a:t>
            </a:r>
            <a:r>
              <a:rPr lang="en-US" sz="1200" kern="1200" dirty="0">
                <a:solidFill>
                  <a:schemeClr val="tx1"/>
                </a:solidFill>
                <a:effectLst/>
                <a:latin typeface="+mn-lt"/>
                <a:ea typeface="+mn-ea"/>
                <a:cs typeface="+mn-cs"/>
              </a:rPr>
              <a:t>–p53abn EC as single-classifier </a:t>
            </a:r>
            <a:r>
              <a:rPr lang="en-US" sz="1200" i="1" kern="1200" dirty="0" err="1">
                <a:solidFill>
                  <a:schemeClr val="tx1"/>
                </a:solidFill>
                <a:effectLst/>
                <a:latin typeface="+mn-lt"/>
                <a:ea typeface="+mn-ea"/>
                <a:cs typeface="+mn-cs"/>
              </a:rPr>
              <a:t>POLE</a:t>
            </a:r>
            <a:r>
              <a:rPr lang="en-US" sz="1200" kern="1200" dirty="0" err="1">
                <a:solidFill>
                  <a:schemeClr val="tx1"/>
                </a:solidFill>
                <a:effectLst/>
                <a:latin typeface="+mn-lt"/>
                <a:ea typeface="+mn-ea"/>
                <a:cs typeface="+mn-cs"/>
              </a:rPr>
              <a:t>mut</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MMRd</a:t>
            </a:r>
            <a:r>
              <a:rPr lang="en-US" sz="1200" kern="1200" dirty="0">
                <a:solidFill>
                  <a:schemeClr val="tx1"/>
                </a:solidFill>
                <a:effectLst/>
                <a:latin typeface="+mn-lt"/>
                <a:ea typeface="+mn-ea"/>
                <a:cs typeface="+mn-cs"/>
              </a:rPr>
              <a:t>–p53abn EC as single-classifier </a:t>
            </a:r>
            <a:r>
              <a:rPr lang="en-US" sz="1200" kern="1200" dirty="0" err="1">
                <a:solidFill>
                  <a:schemeClr val="tx1"/>
                </a:solidFill>
                <a:effectLst/>
                <a:latin typeface="+mn-lt"/>
                <a:ea typeface="+mn-ea"/>
                <a:cs typeface="+mn-cs"/>
              </a:rPr>
              <a:t>MMRd</a:t>
            </a:r>
            <a:r>
              <a:rPr lang="en-US" sz="1200" kern="120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5"/>
          </p:nvPr>
        </p:nvSpPr>
        <p:spPr/>
        <p:txBody>
          <a:bodyPr/>
          <a:lstStyle/>
          <a:p>
            <a:fld id="{597A3D3C-34A3-C343-8D6B-84C143DA1408}" type="slidenum">
              <a:rPr lang="en-US" smtClean="0"/>
              <a:t>46</a:t>
            </a:fld>
            <a:endParaRPr lang="en-US"/>
          </a:p>
        </p:txBody>
      </p:sp>
    </p:spTree>
    <p:extLst>
      <p:ext uri="{BB962C8B-B14F-4D97-AF65-F5344CB8AC3E}">
        <p14:creationId xmlns:p14="http://schemas.microsoft.com/office/powerpoint/2010/main" val="42709519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total of 57 endometrial biopsy specimens obtained before hormone therapy were evaluated, and patients were classified</a:t>
            </a:r>
          </a:p>
          <a:p>
            <a:r>
              <a:rPr lang="en-US" sz="1200" kern="1200" dirty="0">
                <a:solidFill>
                  <a:schemeClr val="tx1"/>
                </a:solidFill>
                <a:effectLst/>
                <a:latin typeface="+mn-lt"/>
                <a:ea typeface="+mn-ea"/>
                <a:cs typeface="+mn-cs"/>
              </a:rPr>
              <a:t>according to the Proactive Molecular Risk Classifier for Endometrial Cancer molecular subtypes (mismatch repair deficiency, DNA polymerase epsilon mutation, wild-type p53, and abnormal p53). The primary endpoint was the response rate after hormone therapy. The secondary endpoint was the recurrence rate after the complete response, hysterectomy rate owing to treatment failure, and upstaged diagnosis rate after hysterectomy</a:t>
            </a:r>
          </a:p>
          <a:p>
            <a:endParaRPr lang="en-US" dirty="0"/>
          </a:p>
        </p:txBody>
      </p:sp>
      <p:sp>
        <p:nvSpPr>
          <p:cNvPr id="4" name="Slide Number Placeholder 3"/>
          <p:cNvSpPr>
            <a:spLocks noGrp="1"/>
          </p:cNvSpPr>
          <p:nvPr>
            <p:ph type="sldNum" sz="quarter" idx="5"/>
          </p:nvPr>
        </p:nvSpPr>
        <p:spPr/>
        <p:txBody>
          <a:bodyPr/>
          <a:lstStyle/>
          <a:p>
            <a:fld id="{597A3D3C-34A3-C343-8D6B-84C143DA1408}" type="slidenum">
              <a:rPr lang="en-US" smtClean="0"/>
              <a:t>48</a:t>
            </a:fld>
            <a:endParaRPr lang="en-US"/>
          </a:p>
        </p:txBody>
      </p:sp>
    </p:spTree>
    <p:extLst>
      <p:ext uri="{BB962C8B-B14F-4D97-AF65-F5344CB8AC3E}">
        <p14:creationId xmlns:p14="http://schemas.microsoft.com/office/powerpoint/2010/main" val="17480582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Patients with mismatch repair deficiency had a significantly lower complete response or partial response rate than those with wild-type p53 in terms of the best overall response (44.4% vs 82.2%) and complete response rate at 6 months (11.1% vs 53.3%)</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Among patients with mismatch repair deficiency, 4 underwent immediate hysterectomy because of treatment failure and 3 presented upstaged diagnosis after hysterectomy</a:t>
            </a:r>
          </a:p>
          <a:p>
            <a:endParaRPr lang="en-US" dirty="0"/>
          </a:p>
          <a:p>
            <a:r>
              <a:rPr lang="en-US" dirty="0"/>
              <a:t>From these results, we may conclude that </a:t>
            </a:r>
            <a:r>
              <a:rPr lang="en-US" sz="1200" kern="1200" dirty="0">
                <a:solidFill>
                  <a:schemeClr val="tx1"/>
                </a:solidFill>
                <a:effectLst/>
                <a:latin typeface="+mn-lt"/>
                <a:ea typeface="+mn-ea"/>
                <a:cs typeface="+mn-cs"/>
              </a:rPr>
              <a:t>Mismatch repair status could be used as a predictive biomarker for selecting patients who could</a:t>
            </a:r>
          </a:p>
          <a:p>
            <a:r>
              <a:rPr lang="en-US" sz="1200" kern="1200" dirty="0">
                <a:solidFill>
                  <a:schemeClr val="tx1"/>
                </a:solidFill>
                <a:effectLst/>
                <a:latin typeface="+mn-lt"/>
                <a:ea typeface="+mn-ea"/>
                <a:cs typeface="+mn-cs"/>
              </a:rPr>
              <a:t>benefit from hormone therapy.</a:t>
            </a:r>
          </a:p>
          <a:p>
            <a:endParaRPr lang="en-US" dirty="0"/>
          </a:p>
        </p:txBody>
      </p:sp>
      <p:sp>
        <p:nvSpPr>
          <p:cNvPr id="4" name="Slide Number Placeholder 3"/>
          <p:cNvSpPr>
            <a:spLocks noGrp="1"/>
          </p:cNvSpPr>
          <p:nvPr>
            <p:ph type="sldNum" sz="quarter" idx="5"/>
          </p:nvPr>
        </p:nvSpPr>
        <p:spPr/>
        <p:txBody>
          <a:bodyPr/>
          <a:lstStyle/>
          <a:p>
            <a:fld id="{597A3D3C-34A3-C343-8D6B-84C143DA1408}" type="slidenum">
              <a:rPr lang="en-US" smtClean="0"/>
              <a:t>49</a:t>
            </a:fld>
            <a:endParaRPr lang="en-US"/>
          </a:p>
        </p:txBody>
      </p:sp>
    </p:spTree>
    <p:extLst>
      <p:ext uri="{BB962C8B-B14F-4D97-AF65-F5344CB8AC3E}">
        <p14:creationId xmlns:p14="http://schemas.microsoft.com/office/powerpoint/2010/main" val="31327277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we will show data of a small cohort (n = 15) analyzed by Falcone et al. reporting in their analysis of biopsy samples of young women with</a:t>
            </a:r>
          </a:p>
          <a:p>
            <a:r>
              <a:rPr lang="en-US" sz="1200" kern="1200" dirty="0">
                <a:solidFill>
                  <a:schemeClr val="tx1"/>
                </a:solidFill>
                <a:effectLst/>
                <a:latin typeface="+mn-lt"/>
                <a:ea typeface="+mn-ea"/>
                <a:cs typeface="+mn-cs"/>
              </a:rPr>
              <a:t>endometrial cancer, that 46.7% were MMR abnormal, 6.6% POLE EDM, 0% p53 abnormal and 46.7% p53 wild type</a:t>
            </a:r>
          </a:p>
          <a:p>
            <a:r>
              <a:rPr lang="en-US" sz="1200" kern="1200" dirty="0">
                <a:solidFill>
                  <a:schemeClr val="tx1"/>
                </a:solidFill>
                <a:effectLst/>
                <a:latin typeface="+mn-lt"/>
                <a:ea typeface="+mn-ea"/>
                <a:cs typeface="+mn-cs"/>
              </a:rPr>
              <a:t>Three patients (20%) had more than one molecular feature.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Molecular analysis methods were used in 25 patients (stage IA, G1-2 endometrioid EC), of whom 15 (60%) represented fully evaluable cases. </a:t>
            </a:r>
            <a:endParaRPr lang="en-US" dirty="0"/>
          </a:p>
        </p:txBody>
      </p:sp>
      <p:sp>
        <p:nvSpPr>
          <p:cNvPr id="4" name="Slide Number Placeholder 3"/>
          <p:cNvSpPr>
            <a:spLocks noGrp="1"/>
          </p:cNvSpPr>
          <p:nvPr>
            <p:ph type="sldNum" sz="quarter" idx="5"/>
          </p:nvPr>
        </p:nvSpPr>
        <p:spPr/>
        <p:txBody>
          <a:bodyPr/>
          <a:lstStyle/>
          <a:p>
            <a:fld id="{597A3D3C-34A3-C343-8D6B-84C143DA1408}" type="slidenum">
              <a:rPr lang="en-US" smtClean="0"/>
              <a:t>53</a:t>
            </a:fld>
            <a:endParaRPr lang="en-US"/>
          </a:p>
        </p:txBody>
      </p:sp>
    </p:spTree>
    <p:extLst>
      <p:ext uri="{BB962C8B-B14F-4D97-AF65-F5344CB8AC3E}">
        <p14:creationId xmlns:p14="http://schemas.microsoft.com/office/powerpoint/2010/main" val="1353183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a:t>
            </a:r>
            <a:r>
              <a:rPr lang="fr-FR" dirty="0"/>
              <a:t>’</a:t>
            </a:r>
            <a:r>
              <a:rPr lang="en-US" dirty="0"/>
              <a:t>s a therapeutic challenge when considering conservation</a:t>
            </a:r>
          </a:p>
          <a:p>
            <a:r>
              <a:rPr lang="en-US" dirty="0"/>
              <a:t>5 to 6 percent of risk</a:t>
            </a:r>
            <a:r>
              <a:rPr lang="en-US" baseline="0" dirty="0"/>
              <a:t> of progression</a:t>
            </a:r>
            <a:endParaRPr lang="en-US" dirty="0"/>
          </a:p>
        </p:txBody>
      </p:sp>
      <p:sp>
        <p:nvSpPr>
          <p:cNvPr id="4" name="Slide Number Placeholder 3"/>
          <p:cNvSpPr>
            <a:spLocks noGrp="1"/>
          </p:cNvSpPr>
          <p:nvPr>
            <p:ph type="sldNum" sz="quarter" idx="10"/>
          </p:nvPr>
        </p:nvSpPr>
        <p:spPr/>
        <p:txBody>
          <a:bodyPr/>
          <a:lstStyle/>
          <a:p>
            <a:fld id="{DA47E12D-F31E-4AF0-8625-8A4F8AACDAC7}" type="slidenum">
              <a:rPr lang="en-US" smtClean="0"/>
              <a:pPr/>
              <a:t>4</a:t>
            </a:fld>
            <a:endParaRPr lang="en-US"/>
          </a:p>
        </p:txBody>
      </p:sp>
    </p:spTree>
    <p:extLst>
      <p:ext uri="{BB962C8B-B14F-4D97-AF65-F5344CB8AC3E}">
        <p14:creationId xmlns:p14="http://schemas.microsoft.com/office/powerpoint/2010/main" val="40139092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 out of 15 patients had MMR abnormality</a:t>
            </a:r>
          </a:p>
          <a:p>
            <a:r>
              <a:rPr lang="en-US" dirty="0"/>
              <a:t>5 out of these 7 presented : progressive or persistence disease, 1 recurrence, diagnosis of </a:t>
            </a:r>
            <a:r>
              <a:rPr lang="en-US" dirty="0" err="1"/>
              <a:t>metachronous</a:t>
            </a:r>
            <a:r>
              <a:rPr lang="en-US" dirty="0"/>
              <a:t> cancers (breast, colon)</a:t>
            </a:r>
          </a:p>
        </p:txBody>
      </p:sp>
      <p:sp>
        <p:nvSpPr>
          <p:cNvPr id="4" name="Slide Number Placeholder 3"/>
          <p:cNvSpPr>
            <a:spLocks noGrp="1"/>
          </p:cNvSpPr>
          <p:nvPr>
            <p:ph type="sldNum" sz="quarter" idx="5"/>
          </p:nvPr>
        </p:nvSpPr>
        <p:spPr/>
        <p:txBody>
          <a:bodyPr/>
          <a:lstStyle/>
          <a:p>
            <a:fld id="{597A3D3C-34A3-C343-8D6B-84C143DA1408}" type="slidenum">
              <a:rPr lang="en-US" smtClean="0"/>
              <a:t>54</a:t>
            </a:fld>
            <a:endParaRPr lang="en-US"/>
          </a:p>
        </p:txBody>
      </p:sp>
    </p:spTree>
    <p:extLst>
      <p:ext uri="{BB962C8B-B14F-4D97-AF65-F5344CB8AC3E}">
        <p14:creationId xmlns:p14="http://schemas.microsoft.com/office/powerpoint/2010/main" val="6539496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00954C00-1FA8-E942-96B0-5CC68E13191F}" type="slidenum">
              <a:rPr lang="en-US" smtClean="0"/>
              <a:t>58</a:t>
            </a:fld>
            <a:endParaRPr lang="en-US"/>
          </a:p>
        </p:txBody>
      </p:sp>
    </p:spTree>
    <p:extLst>
      <p:ext uri="{BB962C8B-B14F-4D97-AF65-F5344CB8AC3E}">
        <p14:creationId xmlns:p14="http://schemas.microsoft.com/office/powerpoint/2010/main" val="22698687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슬라이드 이미지 개체 틀 1">
            <a:extLst>
              <a:ext uri="{FF2B5EF4-FFF2-40B4-BE49-F238E27FC236}">
                <a16:creationId xmlns:a16="http://schemas.microsoft.com/office/drawing/2014/main" id="{3FA20539-5FB2-9880-1E8B-4BE3153D41D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슬라이드 노트 개체 틀 2">
            <a:extLst>
              <a:ext uri="{FF2B5EF4-FFF2-40B4-BE49-F238E27FC236}">
                <a16:creationId xmlns:a16="http://schemas.microsoft.com/office/drawing/2014/main" id="{D9610E6C-2A94-E62F-DF91-5C43C5DDD73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ko-KR" dirty="0"/>
              <a:t>Fig. S3. Risk factors related to CR rate in EEC patients. Univariate and multivariate cox regression models were used to identify risk factors associated with fertility preserving treatment outcomes according to CR rates in patients with EEC.</a:t>
            </a:r>
          </a:p>
          <a:p>
            <a:pPr eaLnBrk="1" hangingPunct="1">
              <a:spcBef>
                <a:spcPct val="0"/>
              </a:spcBef>
            </a:pPr>
            <a:r>
              <a:rPr lang="en-US" altLang="ko-KR" dirty="0"/>
              <a:t>(name of the gene) mut-Clin, genes harboring variants in tiers I and II; (name of the gene) -others, genes with wild-type or variants in tier III or IV; CI, confidence interval; CR, complete response; HR, hazard ratio; IR, insulin-resistance; EEC, endometrioid endometrial cancer; MS, metastatic syndrome.</a:t>
            </a:r>
          </a:p>
          <a:p>
            <a:pPr eaLnBrk="1" hangingPunct="1">
              <a:spcBef>
                <a:spcPct val="0"/>
              </a:spcBef>
            </a:pPr>
            <a:r>
              <a:rPr lang="en-US" altLang="ko-KR" dirty="0"/>
              <a:t>*Missing data for 1 case for IR.</a:t>
            </a:r>
          </a:p>
        </p:txBody>
      </p:sp>
      <p:sp>
        <p:nvSpPr>
          <p:cNvPr id="5124" name="슬라이드 번호 개체 틀 3">
            <a:extLst>
              <a:ext uri="{FF2B5EF4-FFF2-40B4-BE49-F238E27FC236}">
                <a16:creationId xmlns:a16="http://schemas.microsoft.com/office/drawing/2014/main" id="{B9B62604-76FB-B9A4-48E6-C0347487226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ct val="30000"/>
              </a:spcBef>
              <a:defRPr sz="1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30000"/>
              </a:spcBef>
              <a:defRPr sz="12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30000"/>
              </a:spcBef>
              <a:defRPr sz="12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30000"/>
              </a:spcBef>
              <a:defRPr sz="12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30000"/>
              </a:spcBef>
              <a:defRPr sz="12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30000"/>
              </a:spcBef>
              <a:spcAft>
                <a:spcPct val="0"/>
              </a:spcAft>
              <a:defRPr sz="12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30000"/>
              </a:spcBef>
              <a:spcAft>
                <a:spcPct val="0"/>
              </a:spcAft>
              <a:defRPr sz="12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30000"/>
              </a:spcBef>
              <a:spcAft>
                <a:spcPct val="0"/>
              </a:spcAft>
              <a:defRPr sz="12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30000"/>
              </a:spcBef>
              <a:spcAft>
                <a:spcPct val="0"/>
              </a:spcAft>
              <a:defRPr sz="1200">
                <a:solidFill>
                  <a:schemeClr val="tx1"/>
                </a:solidFill>
                <a:latin typeface="맑은 고딕" panose="020B0503020000020004" pitchFamily="34" charset="-127"/>
                <a:ea typeface="맑은 고딕" panose="020B0503020000020004" pitchFamily="34" charset="-127"/>
              </a:defRPr>
            </a:lvl9pPr>
          </a:lstStyle>
          <a:p>
            <a:pPr fontAlgn="base">
              <a:spcBef>
                <a:spcPct val="0"/>
              </a:spcBef>
              <a:spcAft>
                <a:spcPct val="0"/>
              </a:spcAft>
            </a:pPr>
            <a:fld id="{A2301D65-6513-744A-8BA1-1E71257F0CB2}" type="slidenum">
              <a:rPr lang="ko-KR" altLang="en-US" smtClean="0"/>
              <a:pPr fontAlgn="base">
                <a:spcBef>
                  <a:spcPct val="0"/>
                </a:spcBef>
                <a:spcAft>
                  <a:spcPct val="0"/>
                </a:spcAft>
              </a:pPr>
              <a:t>65</a:t>
            </a:fld>
            <a:endParaRPr lang="ko-KR"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review, </a:t>
            </a:r>
            <a:r>
              <a:rPr lang="en-US" sz="1200" b="0" i="0" u="none" strike="noStrike" kern="1200" dirty="0">
                <a:solidFill>
                  <a:schemeClr val="tx1"/>
                </a:solidFill>
                <a:effectLst/>
                <a:latin typeface="+mn-lt"/>
                <a:ea typeface="+mn-ea"/>
                <a:cs typeface="+mn-cs"/>
              </a:rPr>
              <a:t>the authors examined how response rates to progestin treatment of low-grade endometrial cancer can be improved. After reviewing 19 studies they concluded that </a:t>
            </a:r>
            <a:r>
              <a:rPr lang="en-US" sz="1200" kern="1200" dirty="0">
                <a:solidFill>
                  <a:schemeClr val="tx1"/>
                </a:solidFill>
                <a:effectLst/>
                <a:latin typeface="+mn-lt"/>
                <a:ea typeface="+mn-ea"/>
                <a:cs typeface="+mn-cs"/>
              </a:rPr>
              <a:t>DNA polymerase epsilon (POLE)-</a:t>
            </a:r>
            <a:r>
              <a:rPr lang="en-US" sz="1200" kern="1200" dirty="0" err="1">
                <a:solidFill>
                  <a:schemeClr val="tx1"/>
                </a:solidFill>
                <a:effectLst/>
                <a:latin typeface="+mn-lt"/>
                <a:ea typeface="+mn-ea"/>
                <a:cs typeface="+mn-cs"/>
              </a:rPr>
              <a:t>ultramutated</a:t>
            </a:r>
            <a:r>
              <a:rPr lang="en-US" sz="1200" kern="1200" dirty="0">
                <a:solidFill>
                  <a:schemeClr val="tx1"/>
                </a:solidFill>
                <a:effectLst/>
                <a:latin typeface="+mn-lt"/>
                <a:ea typeface="+mn-ea"/>
                <a:cs typeface="+mn-cs"/>
              </a:rPr>
              <a:t> tumors and a subset of p53 wild-type or DNA mismatch repair (MMR)-deficient tumors with ‘low-risk’ features (</a:t>
            </a:r>
            <a:r>
              <a:rPr lang="en-US" sz="1200" kern="1200" dirty="0" err="1">
                <a:solidFill>
                  <a:schemeClr val="tx1"/>
                </a:solidFill>
                <a:effectLst/>
                <a:latin typeface="+mn-lt"/>
                <a:ea typeface="+mn-ea"/>
                <a:cs typeface="+mn-cs"/>
              </a:rPr>
              <a:t>eg</a:t>
            </a:r>
            <a:r>
              <a:rPr lang="en-US" sz="1200" kern="1200" dirty="0">
                <a:solidFill>
                  <a:schemeClr val="tx1"/>
                </a:solidFill>
                <a:effectLst/>
                <a:latin typeface="+mn-lt"/>
                <a:ea typeface="+mn-ea"/>
                <a:cs typeface="+mn-cs"/>
              </a:rPr>
              <a:t>, progesterone and estrogen receptor-positive) may have improved response rates, though this needs to be validated.</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CCND1, cyclin D1; CTNNB1, catenin beta 1; ER, estrogen receptor; L1CAM, L1 cell adhesion molecule; MMR, mismatch repair; MSI, microsatellite instability; *NSMP, no specific molecular profile; POLE, polymerase epsilon; PR, progesterone receptor; PTEN, phosphatase and </a:t>
            </a:r>
            <a:r>
              <a:rPr lang="en-US" sz="1200" kern="1200" dirty="0" err="1">
                <a:solidFill>
                  <a:schemeClr val="tx1"/>
                </a:solidFill>
                <a:effectLst/>
                <a:latin typeface="+mn-lt"/>
                <a:ea typeface="+mn-ea"/>
                <a:cs typeface="+mn-cs"/>
              </a:rPr>
              <a:t>tensin</a:t>
            </a:r>
            <a:r>
              <a:rPr lang="en-US" sz="1200" kern="1200" dirty="0">
                <a:solidFill>
                  <a:schemeClr val="tx1"/>
                </a:solidFill>
                <a:effectLst/>
                <a:latin typeface="+mn-lt"/>
                <a:ea typeface="+mn-ea"/>
                <a:cs typeface="+mn-cs"/>
              </a:rPr>
              <a:t> homolog.</a:t>
            </a:r>
          </a:p>
          <a:p>
            <a:endParaRPr lang="en-US" dirty="0"/>
          </a:p>
        </p:txBody>
      </p:sp>
      <p:sp>
        <p:nvSpPr>
          <p:cNvPr id="4" name="Slide Number Placeholder 3"/>
          <p:cNvSpPr>
            <a:spLocks noGrp="1"/>
          </p:cNvSpPr>
          <p:nvPr>
            <p:ph type="sldNum" sz="quarter" idx="5"/>
          </p:nvPr>
        </p:nvSpPr>
        <p:spPr/>
        <p:txBody>
          <a:bodyPr/>
          <a:lstStyle/>
          <a:p>
            <a:fld id="{597A3D3C-34A3-C343-8D6B-84C143DA1408}" type="slidenum">
              <a:rPr lang="en-US" smtClean="0"/>
              <a:t>69</a:t>
            </a:fld>
            <a:endParaRPr lang="en-US"/>
          </a:p>
        </p:txBody>
      </p:sp>
    </p:spTree>
    <p:extLst>
      <p:ext uri="{BB962C8B-B14F-4D97-AF65-F5344CB8AC3E}">
        <p14:creationId xmlns:p14="http://schemas.microsoft.com/office/powerpoint/2010/main" val="8594233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recent review was published on on immunohistochemical markers predicting response to treatment and evaluating treatment</a:t>
            </a:r>
          </a:p>
          <a:p>
            <a:r>
              <a:rPr lang="en-US" sz="1200" kern="1200" dirty="0">
                <a:solidFill>
                  <a:schemeClr val="tx1"/>
                </a:solidFill>
                <a:effectLst/>
                <a:latin typeface="+mn-lt"/>
                <a:ea typeface="+mn-ea"/>
                <a:cs typeface="+mn-cs"/>
              </a:rPr>
              <a:t>during follow-up period.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study showed that staining for progesterone and estrogen receptor expression was important prior to treatment, but that an indicator of good response was also Dusp6, a marker of the mitogen-activated protein kinase (MAPK) signaling pathway. An absent expression, deficiency of MMR, was an important sign of potential therapy failure as was the involvement of PTEN, an activator of the mTOR/AKT/PI3K pathway.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shows that next to understanding of progesterone and estrogen signaling, further focus is needed towards the pathways of MAPK and mTOR/AKT/PI3K.</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97A3D3C-34A3-C343-8D6B-84C143DA1408}" type="slidenum">
              <a:rPr lang="en-US" smtClean="0"/>
              <a:t>70</a:t>
            </a:fld>
            <a:endParaRPr lang="en-US"/>
          </a:p>
        </p:txBody>
      </p:sp>
    </p:spTree>
    <p:extLst>
      <p:ext uri="{BB962C8B-B14F-4D97-AF65-F5344CB8AC3E}">
        <p14:creationId xmlns:p14="http://schemas.microsoft.com/office/powerpoint/2010/main" val="31494867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current challenge is to identify the group of women with endometrial cancer and low-risk features that would benefit from more conservative treatment options. More focus in management needs to be aimed towards the preservation of quality of life, without jeopardizing oncological outcomes</a:t>
            </a:r>
            <a:endParaRPr lang="en-US" dirty="0"/>
          </a:p>
        </p:txBody>
      </p:sp>
      <p:sp>
        <p:nvSpPr>
          <p:cNvPr id="4" name="Slide Number Placeholder 3"/>
          <p:cNvSpPr>
            <a:spLocks noGrp="1"/>
          </p:cNvSpPr>
          <p:nvPr>
            <p:ph type="sldNum" sz="quarter" idx="5"/>
          </p:nvPr>
        </p:nvSpPr>
        <p:spPr/>
        <p:txBody>
          <a:bodyPr/>
          <a:lstStyle/>
          <a:p>
            <a:fld id="{597A3D3C-34A3-C343-8D6B-84C143DA1408}" type="slidenum">
              <a:rPr lang="en-US" smtClean="0"/>
              <a:t>73</a:t>
            </a:fld>
            <a:endParaRPr lang="en-US"/>
          </a:p>
        </p:txBody>
      </p:sp>
    </p:spTree>
    <p:extLst>
      <p:ext uri="{BB962C8B-B14F-4D97-AF65-F5344CB8AC3E}">
        <p14:creationId xmlns:p14="http://schemas.microsoft.com/office/powerpoint/2010/main" val="922901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Nicht</a:t>
            </a:r>
            <a:r>
              <a:rPr lang="en-US" dirty="0"/>
              <a:t> alle Stage IA grade 1 </a:t>
            </a:r>
            <a:r>
              <a:rPr lang="en-US" dirty="0" err="1"/>
              <a:t>Patientinnen</a:t>
            </a:r>
            <a:r>
              <a:rPr lang="en-US" dirty="0"/>
              <a:t> </a:t>
            </a:r>
            <a:r>
              <a:rPr lang="en-US" dirty="0" err="1"/>
              <a:t>haben</a:t>
            </a:r>
            <a:r>
              <a:rPr lang="en-US" dirty="0"/>
              <a:t> die </a:t>
            </a:r>
            <a:r>
              <a:rPr lang="en-US" dirty="0" err="1"/>
              <a:t>gleiche</a:t>
            </a:r>
            <a:r>
              <a:rPr lang="en-US" dirty="0"/>
              <a:t> </a:t>
            </a:r>
            <a:r>
              <a:rPr lang="en-US" dirty="0" err="1"/>
              <a:t>Tumorbiologie</a:t>
            </a:r>
            <a:r>
              <a:rPr lang="en-US" dirty="0"/>
              <a:t> und die </a:t>
            </a:r>
            <a:r>
              <a:rPr lang="en-US" dirty="0" err="1"/>
              <a:t>entsprechende</a:t>
            </a:r>
            <a:r>
              <a:rPr lang="en-US" dirty="0"/>
              <a:t> Outcomes </a:t>
            </a:r>
            <a:r>
              <a:rPr lang="en-US" dirty="0">
                <a:sym typeface="Wingdings" pitchFamily="2" charset="2"/>
              </a:rPr>
              <a:t> </a:t>
            </a:r>
            <a:r>
              <a:rPr lang="en-US" dirty="0" err="1">
                <a:sym typeface="Wingdings" pitchFamily="2" charset="2"/>
              </a:rPr>
              <a:t>daher</a:t>
            </a:r>
            <a:r>
              <a:rPr lang="en-US" dirty="0">
                <a:sym typeface="Wingdings" pitchFamily="2" charset="2"/>
              </a:rPr>
              <a:t> muss man </a:t>
            </a:r>
            <a:r>
              <a:rPr lang="en-US" dirty="0" err="1">
                <a:sym typeface="Wingdings" pitchFamily="2" charset="2"/>
              </a:rPr>
              <a:t>doch</a:t>
            </a:r>
            <a:r>
              <a:rPr lang="en-US" dirty="0">
                <a:sym typeface="Wingdings" pitchFamily="2" charset="2"/>
              </a:rPr>
              <a:t> </a:t>
            </a:r>
            <a:r>
              <a:rPr lang="en-US" dirty="0" err="1">
                <a:sym typeface="Wingdings" pitchFamily="2" charset="2"/>
              </a:rPr>
              <a:t>diese</a:t>
            </a:r>
            <a:r>
              <a:rPr lang="en-US" dirty="0">
                <a:sym typeface="Wingdings" pitchFamily="2" charset="2"/>
              </a:rPr>
              <a:t> </a:t>
            </a:r>
            <a:r>
              <a:rPr lang="en-US" dirty="0" err="1">
                <a:sym typeface="Wingdings" pitchFamily="2" charset="2"/>
              </a:rPr>
              <a:t>molekulare</a:t>
            </a:r>
            <a:r>
              <a:rPr lang="en-US" dirty="0">
                <a:sym typeface="Wingdings" pitchFamily="2" charset="2"/>
              </a:rPr>
              <a:t> </a:t>
            </a:r>
            <a:r>
              <a:rPr lang="en-US" dirty="0" err="1">
                <a:sym typeface="Wingdings" pitchFamily="2" charset="2"/>
              </a:rPr>
              <a:t>Klassifikation</a:t>
            </a:r>
            <a:r>
              <a:rPr lang="en-US" dirty="0">
                <a:sym typeface="Wingdings" pitchFamily="2" charset="2"/>
              </a:rPr>
              <a:t> </a:t>
            </a:r>
            <a:r>
              <a:rPr lang="en-US" dirty="0" err="1">
                <a:sym typeface="Wingdings" pitchFamily="2" charset="2"/>
              </a:rPr>
              <a:t>nutzen</a:t>
            </a:r>
            <a:r>
              <a:rPr lang="en-US" dirty="0">
                <a:sym typeface="Wingdings" pitchFamily="2" charset="2"/>
              </a:rPr>
              <a:t> </a:t>
            </a:r>
            <a:r>
              <a:rPr lang="en-US" dirty="0" err="1">
                <a:sym typeface="Wingdings" pitchFamily="2" charset="2"/>
              </a:rPr>
              <a:t>bei</a:t>
            </a:r>
            <a:r>
              <a:rPr lang="en-US" dirty="0">
                <a:sym typeface="Wingdings" pitchFamily="2" charset="2"/>
              </a:rPr>
              <a:t> </a:t>
            </a:r>
            <a:r>
              <a:rPr lang="en-US" dirty="0" err="1">
                <a:sym typeface="Wingdings" pitchFamily="2" charset="2"/>
              </a:rPr>
              <a:t>Diskussion</a:t>
            </a:r>
            <a:r>
              <a:rPr lang="en-US" dirty="0">
                <a:sym typeface="Wingdings" pitchFamily="2" charset="2"/>
              </a:rPr>
              <a:t> der </a:t>
            </a:r>
            <a:r>
              <a:rPr lang="en-US" dirty="0" err="1">
                <a:sym typeface="Wingdings" pitchFamily="2" charset="2"/>
              </a:rPr>
              <a:t>fertilitätserhaltende</a:t>
            </a:r>
            <a:r>
              <a:rPr lang="en-US" dirty="0">
                <a:sym typeface="Wingdings" pitchFamily="2" charset="2"/>
              </a:rPr>
              <a:t> </a:t>
            </a:r>
            <a:r>
              <a:rPr lang="en-US" dirty="0" err="1">
                <a:sym typeface="Wingdings" pitchFamily="2" charset="2"/>
              </a:rPr>
              <a:t>Therapie</a:t>
            </a:r>
            <a:r>
              <a:rPr lang="en-US" dirty="0">
                <a:sym typeface="Wingdings" pitchFamily="2" charset="2"/>
              </a:rPr>
              <a:t> </a:t>
            </a:r>
          </a:p>
          <a:p>
            <a:endParaRPr lang="en-US" sz="1200" dirty="0">
              <a:effectLst/>
              <a:latin typeface="LucidaSans"/>
              <a:sym typeface="Wingdings" pitchFamily="2" charset="2"/>
            </a:endParaRPr>
          </a:p>
          <a:p>
            <a:r>
              <a:rPr lang="en-GB" sz="1200" dirty="0" err="1">
                <a:effectLst/>
                <a:latin typeface="LucidaSans"/>
              </a:rPr>
              <a:t>Berücksichtigung</a:t>
            </a:r>
            <a:r>
              <a:rPr lang="en-GB" sz="1200" dirty="0">
                <a:effectLst/>
                <a:latin typeface="LucidaSans"/>
              </a:rPr>
              <a:t> der p53- und L1CAM-Expression </a:t>
            </a:r>
            <a:r>
              <a:rPr lang="en-GB" sz="1200" dirty="0" err="1">
                <a:effectLst/>
                <a:latin typeface="LucidaSans"/>
              </a:rPr>
              <a:t>bei</a:t>
            </a:r>
            <a:r>
              <a:rPr lang="en-GB" sz="1200" dirty="0">
                <a:effectLst/>
                <a:latin typeface="LucidaSans"/>
              </a:rPr>
              <a:t> der </a:t>
            </a:r>
            <a:r>
              <a:rPr lang="en-GB" sz="1200" dirty="0" err="1">
                <a:effectLst/>
                <a:latin typeface="LucidaSans"/>
              </a:rPr>
              <a:t>Indikationsstellung</a:t>
            </a:r>
            <a:r>
              <a:rPr lang="en-GB" sz="1200" dirty="0">
                <a:effectLst/>
                <a:latin typeface="LucidaSans"/>
              </a:rPr>
              <a:t> </a:t>
            </a:r>
            <a:r>
              <a:rPr lang="en-GB" sz="1200" dirty="0" err="1">
                <a:effectLst/>
                <a:latin typeface="LucidaSans"/>
              </a:rPr>
              <a:t>zur</a:t>
            </a:r>
            <a:r>
              <a:rPr lang="en-GB" sz="1200" dirty="0">
                <a:effectLst/>
                <a:latin typeface="LucidaSans"/>
              </a:rPr>
              <a:t> </a:t>
            </a:r>
            <a:r>
              <a:rPr lang="en-GB" sz="1200" dirty="0" err="1">
                <a:effectLst/>
                <a:latin typeface="LucidaSans"/>
              </a:rPr>
              <a:t>fertilitätserhaltenden</a:t>
            </a:r>
            <a:r>
              <a:rPr lang="en-GB" sz="1200" dirty="0">
                <a:effectLst/>
                <a:latin typeface="LucidaSans"/>
              </a:rPr>
              <a:t> </a:t>
            </a:r>
            <a:r>
              <a:rPr lang="en-GB" sz="1200" dirty="0" err="1">
                <a:effectLst/>
                <a:latin typeface="LucidaSans"/>
              </a:rPr>
              <a:t>Therapie</a:t>
            </a:r>
            <a:r>
              <a:rPr lang="en-GB" sz="1200" dirty="0">
                <a:effectLst/>
                <a:latin typeface="LucidaSans"/>
              </a:rPr>
              <a:t> (S3 </a:t>
            </a:r>
            <a:r>
              <a:rPr lang="en-GB" sz="1200" dirty="0" err="1">
                <a:effectLst/>
                <a:latin typeface="LucidaSans"/>
              </a:rPr>
              <a:t>Leitlinie</a:t>
            </a:r>
            <a:r>
              <a:rPr lang="en-GB" sz="1200" dirty="0">
                <a:effectLst/>
                <a:latin typeface="LucidaSans"/>
              </a:rPr>
              <a:t>)</a:t>
            </a:r>
          </a:p>
          <a:p>
            <a:endParaRPr lang="en-US" dirty="0">
              <a:sym typeface="Wingdings" pitchFamily="2" charset="2"/>
            </a:endParaRPr>
          </a:p>
          <a:p>
            <a:r>
              <a:rPr lang="en-US" dirty="0" err="1">
                <a:sym typeface="Wingdings" pitchFamily="2" charset="2"/>
              </a:rPr>
              <a:t>Aktuelle</a:t>
            </a:r>
            <a:r>
              <a:rPr lang="en-US" dirty="0">
                <a:sym typeface="Wingdings" pitchFamily="2" charset="2"/>
              </a:rPr>
              <a:t> </a:t>
            </a:r>
            <a:r>
              <a:rPr lang="en-US" dirty="0" err="1">
                <a:sym typeface="Wingdings" pitchFamily="2" charset="2"/>
              </a:rPr>
              <a:t>Daten</a:t>
            </a:r>
            <a:r>
              <a:rPr lang="en-US" dirty="0">
                <a:sym typeface="Wingdings" pitchFamily="2" charset="2"/>
              </a:rPr>
              <a:t> </a:t>
            </a:r>
            <a:r>
              <a:rPr lang="en-US" dirty="0" err="1">
                <a:sym typeface="Wingdings" pitchFamily="2" charset="2"/>
              </a:rPr>
              <a:t>erlauben</a:t>
            </a:r>
            <a:r>
              <a:rPr lang="en-US" dirty="0">
                <a:sym typeface="Wingdings" pitchFamily="2" charset="2"/>
              </a:rPr>
              <a:t> </a:t>
            </a:r>
            <a:r>
              <a:rPr lang="en-US" dirty="0" err="1">
                <a:sym typeface="Wingdings" pitchFamily="2" charset="2"/>
              </a:rPr>
              <a:t>keine</a:t>
            </a:r>
            <a:r>
              <a:rPr lang="en-US" dirty="0">
                <a:sym typeface="Wingdings" pitchFamily="2" charset="2"/>
              </a:rPr>
              <a:t> </a:t>
            </a:r>
            <a:r>
              <a:rPr lang="en-US" dirty="0" err="1">
                <a:sym typeface="Wingdings" pitchFamily="2" charset="2"/>
              </a:rPr>
              <a:t>klinische</a:t>
            </a:r>
            <a:r>
              <a:rPr lang="en-US" dirty="0">
                <a:sym typeface="Wingdings" pitchFamily="2" charset="2"/>
              </a:rPr>
              <a:t> </a:t>
            </a:r>
            <a:r>
              <a:rPr lang="en-US" dirty="0" err="1">
                <a:sym typeface="Wingdings" pitchFamily="2" charset="2"/>
              </a:rPr>
              <a:t>Applikationen</a:t>
            </a:r>
            <a:r>
              <a:rPr lang="en-US" dirty="0">
                <a:sym typeface="Wingdings" pitchFamily="2" charset="2"/>
              </a:rPr>
              <a:t> um die </a:t>
            </a:r>
            <a:r>
              <a:rPr lang="en-US" dirty="0" err="1">
                <a:sym typeface="Wingdings" pitchFamily="2" charset="2"/>
              </a:rPr>
              <a:t>potentiziellen</a:t>
            </a:r>
            <a:r>
              <a:rPr lang="en-US" dirty="0">
                <a:sym typeface="Wingdings" pitchFamily="2" charset="2"/>
              </a:rPr>
              <a:t> </a:t>
            </a:r>
            <a:r>
              <a:rPr lang="en-US" dirty="0" err="1">
                <a:sym typeface="Wingdings" pitchFamily="2" charset="2"/>
              </a:rPr>
              <a:t>Kandidatinnen</a:t>
            </a:r>
            <a:r>
              <a:rPr lang="en-US" dirty="0">
                <a:sym typeface="Wingdings" pitchFamily="2" charset="2"/>
              </a:rPr>
              <a:t> für FST </a:t>
            </a:r>
            <a:r>
              <a:rPr lang="en-US" dirty="0" err="1">
                <a:sym typeface="Wingdings" pitchFamily="2" charset="2"/>
              </a:rPr>
              <a:t>zu</a:t>
            </a:r>
            <a:r>
              <a:rPr lang="en-US" dirty="0">
                <a:sym typeface="Wingdings" pitchFamily="2" charset="2"/>
              </a:rPr>
              <a:t> </a:t>
            </a:r>
            <a:r>
              <a:rPr lang="en-US" dirty="0" err="1">
                <a:sym typeface="Wingdings" pitchFamily="2" charset="2"/>
              </a:rPr>
              <a:t>erweitern</a:t>
            </a:r>
            <a:r>
              <a:rPr lang="en-US" dirty="0">
                <a:sym typeface="Wingdings" pitchFamily="2" charset="2"/>
              </a:rPr>
              <a:t> </a:t>
            </a:r>
          </a:p>
          <a:p>
            <a:endParaRPr lang="en-US" dirty="0">
              <a:sym typeface="Wingdings" pitchFamily="2" charset="2"/>
            </a:endParaRPr>
          </a:p>
          <a:p>
            <a:r>
              <a:rPr lang="en-US" dirty="0">
                <a:sym typeface="Wingdings" pitchFamily="2" charset="2"/>
              </a:rPr>
              <a:t>Chung YS hormone treatment, EC pats </a:t>
            </a:r>
          </a:p>
          <a:p>
            <a:r>
              <a:rPr lang="en-US" dirty="0" err="1">
                <a:sym typeface="Wingdings" pitchFamily="2" charset="2"/>
              </a:rPr>
              <a:t>Puechl</a:t>
            </a:r>
            <a:r>
              <a:rPr lang="en-US" dirty="0">
                <a:sym typeface="Wingdings" pitchFamily="2" charset="2"/>
              </a:rPr>
              <a:t>: 22 EC, the rest EIN, IUD Levonorgestrel , </a:t>
            </a:r>
            <a:r>
              <a:rPr lang="en-US" dirty="0" err="1">
                <a:sym typeface="Wingdings" pitchFamily="2" charset="2"/>
              </a:rPr>
              <a:t>totatl</a:t>
            </a:r>
            <a:r>
              <a:rPr lang="en-US" dirty="0">
                <a:sym typeface="Wingdings" pitchFamily="2" charset="2"/>
              </a:rPr>
              <a:t> 58 </a:t>
            </a:r>
            <a:endParaRPr lang="en-US" dirty="0"/>
          </a:p>
        </p:txBody>
      </p:sp>
      <p:sp>
        <p:nvSpPr>
          <p:cNvPr id="4" name="Slide Number Placeholder 3"/>
          <p:cNvSpPr>
            <a:spLocks noGrp="1"/>
          </p:cNvSpPr>
          <p:nvPr>
            <p:ph type="sldNum" sz="quarter" idx="5"/>
          </p:nvPr>
        </p:nvSpPr>
        <p:spPr/>
        <p:txBody>
          <a:bodyPr/>
          <a:lstStyle/>
          <a:p>
            <a:fld id="{77F442E8-B92A-054B-A511-E4034C0453DE}" type="slidenum">
              <a:rPr lang="en-US" smtClean="0"/>
              <a:t>74</a:t>
            </a:fld>
            <a:endParaRPr lang="en-US"/>
          </a:p>
        </p:txBody>
      </p:sp>
    </p:spTree>
    <p:extLst>
      <p:ext uri="{BB962C8B-B14F-4D97-AF65-F5344CB8AC3E}">
        <p14:creationId xmlns:p14="http://schemas.microsoft.com/office/powerpoint/2010/main" val="13222748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55EA823B-AA12-04BC-10F9-52761AAEA304}"/>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098" name="Text Box 2">
            <a:extLst>
              <a:ext uri="{FF2B5EF4-FFF2-40B4-BE49-F238E27FC236}">
                <a16:creationId xmlns:a16="http://schemas.microsoft.com/office/drawing/2014/main" id="{8C9AABDB-C2AE-DBD5-E173-8A77CE582101}"/>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fr-FR">
                <a:latin typeface="Arial" panose="020B0604020202020204" pitchFamily="34" charset="0"/>
                <a:ea typeface="msgothic" charset="0"/>
                <a:cs typeface="msgothic" charset="0"/>
              </a:rPr>
              <a:t>Algorithm for the selection of young patients with endometrial cancer wishing to preserve fertility according to the molecular subtype. *Stage IA was assessed using MRI and/or US. The absence of myometrial infiltration is mandatory. **The hysteroscopic specimen should allow the adequate pathological, immunohistochemical, and molecular assays. POLE: Polymerase epsilon; MMRd: mismatch repair deficiency; FSS: fertility-sparing strategy.</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0954C00-1FA8-E942-96B0-5CC68E13191F}" type="slidenum">
              <a:rPr lang="en-US" smtClean="0"/>
              <a:t>80</a:t>
            </a:fld>
            <a:endParaRPr lang="en-US"/>
          </a:p>
        </p:txBody>
      </p:sp>
    </p:spTree>
    <p:extLst>
      <p:ext uri="{BB962C8B-B14F-4D97-AF65-F5344CB8AC3E}">
        <p14:creationId xmlns:p14="http://schemas.microsoft.com/office/powerpoint/2010/main" val="18299922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DF83DD8C-B8D2-EB92-5F8D-4794B75B489C}"/>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098" name="Text Box 2">
            <a:extLst>
              <a:ext uri="{FF2B5EF4-FFF2-40B4-BE49-F238E27FC236}">
                <a16:creationId xmlns:a16="http://schemas.microsoft.com/office/drawing/2014/main" id="{321A5B21-5F72-AAAA-CCF1-A2B4E63F25FC}"/>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fr-FR">
                <a:latin typeface="Arial" panose="020B0604020202020204" pitchFamily="34" charset="0"/>
                <a:ea typeface="msgothic" charset="0"/>
                <a:cs typeface="msgothic" charset="0"/>
              </a:rPr>
              <a:t>Algorithm for the molecular subtyping of endometrial carcinomas and their corresponding prognosis. Molecular testing for POLE mutation can be performed using polymerase chain reaction or next generation sequencing. MMR testing can be performed using immunohistochemistry or polymerase chain reaction. Abnormalities in the expression of p53 are investigated using immunohistochemistry. POLE: Polymerase epsilon; MMRd: mismatch repair deficient; NLMP: non-specific molecular profile.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these patients</a:t>
            </a:r>
            <a:r>
              <a:rPr lang="en-US" baseline="0" dirty="0"/>
              <a:t> who are</a:t>
            </a:r>
            <a:r>
              <a:rPr lang="en-US" dirty="0"/>
              <a:t> grade</a:t>
            </a:r>
            <a:r>
              <a:rPr lang="en-US" baseline="0" dirty="0"/>
              <a:t> 1</a:t>
            </a:r>
            <a:r>
              <a:rPr lang="en-US" dirty="0"/>
              <a:t>stage 1, the rationale</a:t>
            </a:r>
            <a:r>
              <a:rPr lang="en-US" baseline="0" dirty="0"/>
              <a:t> is based on the recurrence rate, five year survival, nodal disease, </a:t>
            </a:r>
            <a:r>
              <a:rPr lang="en-US" baseline="0" dirty="0" err="1"/>
              <a:t>myometrial</a:t>
            </a:r>
            <a:r>
              <a:rPr lang="en-US" baseline="0" dirty="0"/>
              <a:t> invasion</a:t>
            </a:r>
            <a:endParaRPr lang="en-US" dirty="0"/>
          </a:p>
        </p:txBody>
      </p:sp>
      <p:sp>
        <p:nvSpPr>
          <p:cNvPr id="4" name="Slide Number Placeholder 3"/>
          <p:cNvSpPr>
            <a:spLocks noGrp="1"/>
          </p:cNvSpPr>
          <p:nvPr>
            <p:ph type="sldNum" sz="quarter" idx="10"/>
          </p:nvPr>
        </p:nvSpPr>
        <p:spPr/>
        <p:txBody>
          <a:bodyPr/>
          <a:lstStyle/>
          <a:p>
            <a:fld id="{DA47E12D-F31E-4AF0-8625-8A4F8AACDAC7}" type="slidenum">
              <a:rPr lang="en-US" smtClean="0"/>
              <a:pPr/>
              <a:t>7</a:t>
            </a:fld>
            <a:endParaRPr lang="en-US"/>
          </a:p>
        </p:txBody>
      </p:sp>
    </p:spTree>
    <p:extLst>
      <p:ext uri="{BB962C8B-B14F-4D97-AF65-F5344CB8AC3E}">
        <p14:creationId xmlns:p14="http://schemas.microsoft.com/office/powerpoint/2010/main" val="27034646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55EA823B-AA12-04BC-10F9-52761AAEA304}"/>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098" name="Text Box 2">
            <a:extLst>
              <a:ext uri="{FF2B5EF4-FFF2-40B4-BE49-F238E27FC236}">
                <a16:creationId xmlns:a16="http://schemas.microsoft.com/office/drawing/2014/main" id="{8C9AABDB-C2AE-DBD5-E173-8A77CE582101}"/>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fr-FR">
                <a:latin typeface="Arial" panose="020B0604020202020204" pitchFamily="34" charset="0"/>
                <a:ea typeface="msgothic" charset="0"/>
                <a:cs typeface="msgothic" charset="0"/>
              </a:rPr>
              <a:t>Algorithm for the selection of young patients with endometrial cancer wishing to preserve fertility according to the molecular subtype. *Stage IA was assessed using MRI and/or US. The absence of myometrial infiltration is mandatory. **The hysteroscopic specimen should allow the adequate pathological, immunohistochemical, and molecular assays. POLE: Polymerase epsilon; MMRd: mismatch repair deficiency; FSS: fertility-sparing strategy.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more the</a:t>
            </a:r>
            <a:r>
              <a:rPr lang="en-US" baseline="0" dirty="0"/>
              <a:t> myometrium is involved the more the </a:t>
            </a:r>
            <a:r>
              <a:rPr lang="en-US" baseline="0" dirty="0" err="1"/>
              <a:t>recurence</a:t>
            </a:r>
            <a:r>
              <a:rPr lang="en-US" baseline="0" dirty="0"/>
              <a:t> rate is high</a:t>
            </a:r>
            <a:endParaRPr lang="en-US" dirty="0"/>
          </a:p>
        </p:txBody>
      </p:sp>
      <p:sp>
        <p:nvSpPr>
          <p:cNvPr id="4" name="Slide Number Placeholder 3"/>
          <p:cNvSpPr>
            <a:spLocks noGrp="1"/>
          </p:cNvSpPr>
          <p:nvPr>
            <p:ph type="sldNum" sz="quarter" idx="10"/>
          </p:nvPr>
        </p:nvSpPr>
        <p:spPr/>
        <p:txBody>
          <a:bodyPr/>
          <a:lstStyle/>
          <a:p>
            <a:fld id="{DA47E12D-F31E-4AF0-8625-8A4F8AACDAC7}" type="slidenum">
              <a:rPr lang="en-US" smtClean="0"/>
              <a:pPr/>
              <a:t>8</a:t>
            </a:fld>
            <a:endParaRPr lang="en-US"/>
          </a:p>
        </p:txBody>
      </p:sp>
    </p:spTree>
    <p:extLst>
      <p:ext uri="{BB962C8B-B14F-4D97-AF65-F5344CB8AC3E}">
        <p14:creationId xmlns:p14="http://schemas.microsoft.com/office/powerpoint/2010/main" val="3753549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a:t>
            </a:r>
            <a:r>
              <a:rPr lang="en-US" baseline="0" dirty="0"/>
              <a:t> dissect this subset of patients we can see that involvement of lymph nodes are </a:t>
            </a:r>
            <a:r>
              <a:rPr lang="en-US" dirty="0"/>
              <a:t>dependent</a:t>
            </a:r>
            <a:r>
              <a:rPr lang="en-US" baseline="0" dirty="0"/>
              <a:t> on the tumor grade</a:t>
            </a:r>
            <a:endParaRPr lang="en-US" dirty="0"/>
          </a:p>
        </p:txBody>
      </p:sp>
      <p:sp>
        <p:nvSpPr>
          <p:cNvPr id="4" name="Slide Number Placeholder 3"/>
          <p:cNvSpPr>
            <a:spLocks noGrp="1"/>
          </p:cNvSpPr>
          <p:nvPr>
            <p:ph type="sldNum" sz="quarter" idx="10"/>
          </p:nvPr>
        </p:nvSpPr>
        <p:spPr/>
        <p:txBody>
          <a:bodyPr/>
          <a:lstStyle/>
          <a:p>
            <a:fld id="{DA47E12D-F31E-4AF0-8625-8A4F8AACDAC7}" type="slidenum">
              <a:rPr lang="en-US" smtClean="0"/>
              <a:pPr/>
              <a:t>9</a:t>
            </a:fld>
            <a:endParaRPr lang="en-US"/>
          </a:p>
        </p:txBody>
      </p:sp>
    </p:spTree>
    <p:extLst>
      <p:ext uri="{BB962C8B-B14F-4D97-AF65-F5344CB8AC3E}">
        <p14:creationId xmlns:p14="http://schemas.microsoft.com/office/powerpoint/2010/main" val="3146680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Thus, the survival rate is quite high in this subclass of patients</a:t>
            </a:r>
          </a:p>
        </p:txBody>
      </p:sp>
      <p:sp>
        <p:nvSpPr>
          <p:cNvPr id="4" name="Slide Number Placeholder 3"/>
          <p:cNvSpPr>
            <a:spLocks noGrp="1"/>
          </p:cNvSpPr>
          <p:nvPr>
            <p:ph type="sldNum" sz="quarter" idx="10"/>
          </p:nvPr>
        </p:nvSpPr>
        <p:spPr/>
        <p:txBody>
          <a:bodyPr/>
          <a:lstStyle/>
          <a:p>
            <a:fld id="{DA47E12D-F31E-4AF0-8625-8A4F8AACDAC7}" type="slidenum">
              <a:rPr lang="en-US" smtClean="0"/>
              <a:pPr/>
              <a:t>10</a:t>
            </a:fld>
            <a:endParaRPr lang="en-US"/>
          </a:p>
        </p:txBody>
      </p:sp>
    </p:spTree>
    <p:extLst>
      <p:ext uri="{BB962C8B-B14F-4D97-AF65-F5344CB8AC3E}">
        <p14:creationId xmlns:p14="http://schemas.microsoft.com/office/powerpoint/2010/main" val="1829765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Saying all that,</a:t>
            </a:r>
            <a:r>
              <a:rPr lang="en-US" baseline="0" dirty="0"/>
              <a:t> what kind of </a:t>
            </a:r>
            <a:r>
              <a:rPr lang="en-US" dirty="0"/>
              <a:t>Patient would you select for conservation? </a:t>
            </a:r>
            <a:r>
              <a:rPr lang="en-US" baseline="0" dirty="0"/>
              <a:t>You had a hint</a:t>
            </a:r>
            <a:endParaRPr lang="en-US" dirty="0"/>
          </a:p>
        </p:txBody>
      </p:sp>
      <p:sp>
        <p:nvSpPr>
          <p:cNvPr id="4" name="Slide Number Placeholder 3"/>
          <p:cNvSpPr>
            <a:spLocks noGrp="1"/>
          </p:cNvSpPr>
          <p:nvPr>
            <p:ph type="sldNum" sz="quarter" idx="10"/>
          </p:nvPr>
        </p:nvSpPr>
        <p:spPr/>
        <p:txBody>
          <a:bodyPr/>
          <a:lstStyle/>
          <a:p>
            <a:fld id="{DA47E12D-F31E-4AF0-8625-8A4F8AACDAC7}" type="slidenum">
              <a:rPr lang="en-US" smtClean="0"/>
              <a:pPr/>
              <a:t>11</a:t>
            </a:fld>
            <a:endParaRPr lang="en-US"/>
          </a:p>
        </p:txBody>
      </p:sp>
    </p:spTree>
    <p:extLst>
      <p:ext uri="{BB962C8B-B14F-4D97-AF65-F5344CB8AC3E}">
        <p14:creationId xmlns:p14="http://schemas.microsoft.com/office/powerpoint/2010/main" val="1415217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do the diagnosis?</a:t>
            </a:r>
          </a:p>
        </p:txBody>
      </p:sp>
      <p:sp>
        <p:nvSpPr>
          <p:cNvPr id="4" name="Slide Number Placeholder 3"/>
          <p:cNvSpPr>
            <a:spLocks noGrp="1"/>
          </p:cNvSpPr>
          <p:nvPr>
            <p:ph type="sldNum" sz="quarter" idx="10"/>
          </p:nvPr>
        </p:nvSpPr>
        <p:spPr/>
        <p:txBody>
          <a:bodyPr/>
          <a:lstStyle/>
          <a:p>
            <a:fld id="{DA47E12D-F31E-4AF0-8625-8A4F8AACDAC7}" type="slidenum">
              <a:rPr lang="en-US" smtClean="0"/>
              <a:pPr/>
              <a:t>14</a:t>
            </a:fld>
            <a:endParaRPr lang="en-US"/>
          </a:p>
        </p:txBody>
      </p:sp>
    </p:spTree>
    <p:extLst>
      <p:ext uri="{BB962C8B-B14F-4D97-AF65-F5344CB8AC3E}">
        <p14:creationId xmlns:p14="http://schemas.microsoft.com/office/powerpoint/2010/main" val="2459524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89A7E-C4BE-B44D-9E08-1F4ACB8C2D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9D4B5E-6A53-E843-9680-A7EFF0FEC1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1A468D-F358-B644-A1E3-F60864E4B09D}"/>
              </a:ext>
            </a:extLst>
          </p:cNvPr>
          <p:cNvSpPr>
            <a:spLocks noGrp="1"/>
          </p:cNvSpPr>
          <p:nvPr>
            <p:ph type="dt" sz="half" idx="10"/>
          </p:nvPr>
        </p:nvSpPr>
        <p:spPr/>
        <p:txBody>
          <a:bodyPr/>
          <a:lstStyle/>
          <a:p>
            <a:fld id="{E884DF20-FFA1-3941-AD23-9BAA5F26DA91}" type="datetimeFigureOut">
              <a:rPr lang="en-US" smtClean="0"/>
              <a:t>11/27/24</a:t>
            </a:fld>
            <a:endParaRPr lang="en-US"/>
          </a:p>
        </p:txBody>
      </p:sp>
      <p:sp>
        <p:nvSpPr>
          <p:cNvPr id="5" name="Footer Placeholder 4">
            <a:extLst>
              <a:ext uri="{FF2B5EF4-FFF2-40B4-BE49-F238E27FC236}">
                <a16:creationId xmlns:a16="http://schemas.microsoft.com/office/drawing/2014/main" id="{AD3561B2-42BD-284A-8A98-F7940E751C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C525E5-2EC4-5F42-BD86-F7B5C76EBACD}"/>
              </a:ext>
            </a:extLst>
          </p:cNvPr>
          <p:cNvSpPr>
            <a:spLocks noGrp="1"/>
          </p:cNvSpPr>
          <p:nvPr>
            <p:ph type="sldNum" sz="quarter" idx="12"/>
          </p:nvPr>
        </p:nvSpPr>
        <p:spPr/>
        <p:txBody>
          <a:bodyPr/>
          <a:lstStyle/>
          <a:p>
            <a:fld id="{B74036E7-D019-6945-855F-868F36A16BEF}" type="slidenum">
              <a:rPr lang="en-US" smtClean="0"/>
              <a:t>‹N°›</a:t>
            </a:fld>
            <a:endParaRPr lang="en-US"/>
          </a:p>
        </p:txBody>
      </p:sp>
    </p:spTree>
    <p:extLst>
      <p:ext uri="{BB962C8B-B14F-4D97-AF65-F5344CB8AC3E}">
        <p14:creationId xmlns:p14="http://schemas.microsoft.com/office/powerpoint/2010/main" val="23243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8EDC8-14DB-A246-A74E-D129BFF176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2B8D24-B4A4-784C-8D0F-73327A41E8A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E1CEB3-98B1-C949-8B34-482508CB05F9}"/>
              </a:ext>
            </a:extLst>
          </p:cNvPr>
          <p:cNvSpPr>
            <a:spLocks noGrp="1"/>
          </p:cNvSpPr>
          <p:nvPr>
            <p:ph type="dt" sz="half" idx="10"/>
          </p:nvPr>
        </p:nvSpPr>
        <p:spPr/>
        <p:txBody>
          <a:bodyPr/>
          <a:lstStyle/>
          <a:p>
            <a:fld id="{E884DF20-FFA1-3941-AD23-9BAA5F26DA91}" type="datetimeFigureOut">
              <a:rPr lang="en-US" smtClean="0"/>
              <a:t>11/27/24</a:t>
            </a:fld>
            <a:endParaRPr lang="en-US"/>
          </a:p>
        </p:txBody>
      </p:sp>
      <p:sp>
        <p:nvSpPr>
          <p:cNvPr id="5" name="Footer Placeholder 4">
            <a:extLst>
              <a:ext uri="{FF2B5EF4-FFF2-40B4-BE49-F238E27FC236}">
                <a16:creationId xmlns:a16="http://schemas.microsoft.com/office/drawing/2014/main" id="{FBF729ED-087C-144E-90AA-A86E660BCE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F12BF-7D3B-FD48-8041-8B852BDE2604}"/>
              </a:ext>
            </a:extLst>
          </p:cNvPr>
          <p:cNvSpPr>
            <a:spLocks noGrp="1"/>
          </p:cNvSpPr>
          <p:nvPr>
            <p:ph type="sldNum" sz="quarter" idx="12"/>
          </p:nvPr>
        </p:nvSpPr>
        <p:spPr/>
        <p:txBody>
          <a:bodyPr/>
          <a:lstStyle/>
          <a:p>
            <a:fld id="{B74036E7-D019-6945-855F-868F36A16BEF}" type="slidenum">
              <a:rPr lang="en-US" smtClean="0"/>
              <a:t>‹N°›</a:t>
            </a:fld>
            <a:endParaRPr lang="en-US"/>
          </a:p>
        </p:txBody>
      </p:sp>
    </p:spTree>
    <p:extLst>
      <p:ext uri="{BB962C8B-B14F-4D97-AF65-F5344CB8AC3E}">
        <p14:creationId xmlns:p14="http://schemas.microsoft.com/office/powerpoint/2010/main" val="3897898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FBEE5A-5455-4140-951D-68A2F85EC14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3538957-68D3-964B-9951-F5871C61BA0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6956E1-1DD5-B047-BE78-5FBA7B0F1C96}"/>
              </a:ext>
            </a:extLst>
          </p:cNvPr>
          <p:cNvSpPr>
            <a:spLocks noGrp="1"/>
          </p:cNvSpPr>
          <p:nvPr>
            <p:ph type="dt" sz="half" idx="10"/>
          </p:nvPr>
        </p:nvSpPr>
        <p:spPr/>
        <p:txBody>
          <a:bodyPr/>
          <a:lstStyle/>
          <a:p>
            <a:fld id="{E884DF20-FFA1-3941-AD23-9BAA5F26DA91}" type="datetimeFigureOut">
              <a:rPr lang="en-US" smtClean="0"/>
              <a:t>11/27/24</a:t>
            </a:fld>
            <a:endParaRPr lang="en-US"/>
          </a:p>
        </p:txBody>
      </p:sp>
      <p:sp>
        <p:nvSpPr>
          <p:cNvPr id="5" name="Footer Placeholder 4">
            <a:extLst>
              <a:ext uri="{FF2B5EF4-FFF2-40B4-BE49-F238E27FC236}">
                <a16:creationId xmlns:a16="http://schemas.microsoft.com/office/drawing/2014/main" id="{1D9F4A07-CAF5-5F4A-B0C5-B3738B9790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EB995E-B958-1E41-85EC-6A8AB71BE2E3}"/>
              </a:ext>
            </a:extLst>
          </p:cNvPr>
          <p:cNvSpPr>
            <a:spLocks noGrp="1"/>
          </p:cNvSpPr>
          <p:nvPr>
            <p:ph type="sldNum" sz="quarter" idx="12"/>
          </p:nvPr>
        </p:nvSpPr>
        <p:spPr/>
        <p:txBody>
          <a:bodyPr/>
          <a:lstStyle/>
          <a:p>
            <a:fld id="{B74036E7-D019-6945-855F-868F36A16BEF}" type="slidenum">
              <a:rPr lang="en-US" smtClean="0"/>
              <a:t>‹N°›</a:t>
            </a:fld>
            <a:endParaRPr lang="en-US"/>
          </a:p>
        </p:txBody>
      </p:sp>
    </p:spTree>
    <p:extLst>
      <p:ext uri="{BB962C8B-B14F-4D97-AF65-F5344CB8AC3E}">
        <p14:creationId xmlns:p14="http://schemas.microsoft.com/office/powerpoint/2010/main" val="32170864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사용자 지정 레이아웃">
    <p:spTree>
      <p:nvGrpSpPr>
        <p:cNvPr id="1" name=""/>
        <p:cNvGrpSpPr/>
        <p:nvPr/>
      </p:nvGrpSpPr>
      <p:grpSpPr>
        <a:xfrm>
          <a:off x="0" y="0"/>
          <a:ext cx="0" cy="0"/>
          <a:chOff x="0" y="0"/>
          <a:chExt cx="0" cy="0"/>
        </a:xfrm>
      </p:grpSpPr>
      <p:sp>
        <p:nvSpPr>
          <p:cNvPr id="7" name="텍스트 개체 틀 6"/>
          <p:cNvSpPr>
            <a:spLocks noGrp="1"/>
          </p:cNvSpPr>
          <p:nvPr>
            <p:ph type="body" sz="quarter" idx="13"/>
          </p:nvPr>
        </p:nvSpPr>
        <p:spPr>
          <a:xfrm>
            <a:off x="527382" y="209372"/>
            <a:ext cx="11040533" cy="720725"/>
          </a:xfrm>
        </p:spPr>
        <p:txBody>
          <a:bodyPr>
            <a:noAutofit/>
          </a:bodyPr>
          <a:lstStyle>
            <a:lvl1pPr marL="0" indent="0">
              <a:buNone/>
              <a:defRPr sz="1600" b="1" baseline="0">
                <a:latin typeface="Noto Sans Korean"/>
              </a:defRPr>
            </a:lvl1pPr>
            <a:lvl2pPr>
              <a:buNone/>
              <a:defRPr sz="1200" baseline="0">
                <a:latin typeface="Times New Roman" pitchFamily="18" charset="0"/>
              </a:defRPr>
            </a:lvl2pPr>
            <a:lvl3pPr>
              <a:buNone/>
              <a:defRPr sz="1200" baseline="0">
                <a:latin typeface="Times New Roman" pitchFamily="18" charset="0"/>
              </a:defRPr>
            </a:lvl3pPr>
            <a:lvl4pPr>
              <a:buNone/>
              <a:defRPr sz="1200" baseline="0">
                <a:latin typeface="Times New Roman" pitchFamily="18" charset="0"/>
              </a:defRPr>
            </a:lvl4pPr>
            <a:lvl5pPr>
              <a:buNone/>
              <a:defRPr sz="1200" baseline="0">
                <a:latin typeface="Times New Roman" pitchFamily="18" charset="0"/>
              </a:defRPr>
            </a:lvl5pPr>
          </a:lstStyle>
          <a:p>
            <a:pPr lvl="0"/>
            <a:r>
              <a:rPr lang="ko-KR" altLang="en-US" dirty="0"/>
              <a:t>마스터 텍스트 스타일을 편집합니다</a:t>
            </a:r>
          </a:p>
        </p:txBody>
      </p:sp>
      <p:sp>
        <p:nvSpPr>
          <p:cNvPr id="8" name="텍스트 개체 틀 6"/>
          <p:cNvSpPr>
            <a:spLocks noGrp="1"/>
          </p:cNvSpPr>
          <p:nvPr>
            <p:ph type="body" sz="quarter" idx="14"/>
          </p:nvPr>
        </p:nvSpPr>
        <p:spPr>
          <a:xfrm>
            <a:off x="527382" y="6381329"/>
            <a:ext cx="11040533" cy="361429"/>
          </a:xfrm>
        </p:spPr>
        <p:txBody>
          <a:bodyPr>
            <a:noAutofit/>
          </a:bodyPr>
          <a:lstStyle>
            <a:lvl1pPr marL="0" indent="0">
              <a:buNone/>
              <a:defRPr sz="900" baseline="0">
                <a:latin typeface="Times New Roman" pitchFamily="18" charset="0"/>
                <a:cs typeface="Times New Roman" panose="02020603050405020304" pitchFamily="18" charset="0"/>
              </a:defRPr>
            </a:lvl1pPr>
            <a:lvl2pPr>
              <a:buNone/>
              <a:defRPr sz="900" baseline="0">
                <a:latin typeface="Times New Roman" pitchFamily="18" charset="0"/>
              </a:defRPr>
            </a:lvl2pPr>
            <a:lvl3pPr>
              <a:buNone/>
              <a:defRPr sz="900" baseline="0">
                <a:latin typeface="Times New Roman" pitchFamily="18" charset="0"/>
              </a:defRPr>
            </a:lvl3pPr>
            <a:lvl4pPr>
              <a:buNone/>
              <a:defRPr sz="900" baseline="0">
                <a:latin typeface="Times New Roman" pitchFamily="18" charset="0"/>
              </a:defRPr>
            </a:lvl4pPr>
            <a:lvl5pPr>
              <a:buNone/>
              <a:defRPr sz="900" baseline="0">
                <a:latin typeface="Times New Roman" pitchFamily="18" charset="0"/>
              </a:defRPr>
            </a:lvl5pPr>
          </a:lstStyle>
          <a:p>
            <a:pPr lvl="0"/>
            <a:r>
              <a:rPr lang="ko-KR" altLang="en-US" dirty="0"/>
              <a:t>마스터 텍스트 스타일을 편집합니다</a:t>
            </a:r>
          </a:p>
        </p:txBody>
      </p:sp>
    </p:spTree>
    <p:extLst>
      <p:ext uri="{BB962C8B-B14F-4D97-AF65-F5344CB8AC3E}">
        <p14:creationId xmlns:p14="http://schemas.microsoft.com/office/powerpoint/2010/main" val="790958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31189-91B6-7D48-8EA5-ED3D7FC5EC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404444-E5D2-A241-A4BC-2859259E176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BFD9B2-F9B6-6447-AA91-59E3D65F9C53}"/>
              </a:ext>
            </a:extLst>
          </p:cNvPr>
          <p:cNvSpPr>
            <a:spLocks noGrp="1"/>
          </p:cNvSpPr>
          <p:nvPr>
            <p:ph type="dt" sz="half" idx="10"/>
          </p:nvPr>
        </p:nvSpPr>
        <p:spPr/>
        <p:txBody>
          <a:bodyPr/>
          <a:lstStyle/>
          <a:p>
            <a:fld id="{E884DF20-FFA1-3941-AD23-9BAA5F26DA91}" type="datetimeFigureOut">
              <a:rPr lang="en-US" smtClean="0"/>
              <a:t>11/27/24</a:t>
            </a:fld>
            <a:endParaRPr lang="en-US"/>
          </a:p>
        </p:txBody>
      </p:sp>
      <p:sp>
        <p:nvSpPr>
          <p:cNvPr id="5" name="Footer Placeholder 4">
            <a:extLst>
              <a:ext uri="{FF2B5EF4-FFF2-40B4-BE49-F238E27FC236}">
                <a16:creationId xmlns:a16="http://schemas.microsoft.com/office/drawing/2014/main" id="{AA1DF296-27C5-6B43-BB53-DA033C53F9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A33EA3-BCF2-AA44-B798-EB524659A268}"/>
              </a:ext>
            </a:extLst>
          </p:cNvPr>
          <p:cNvSpPr>
            <a:spLocks noGrp="1"/>
          </p:cNvSpPr>
          <p:nvPr>
            <p:ph type="sldNum" sz="quarter" idx="12"/>
          </p:nvPr>
        </p:nvSpPr>
        <p:spPr/>
        <p:txBody>
          <a:bodyPr/>
          <a:lstStyle/>
          <a:p>
            <a:fld id="{B74036E7-D019-6945-855F-868F36A16BEF}" type="slidenum">
              <a:rPr lang="en-US" smtClean="0"/>
              <a:t>‹N°›</a:t>
            </a:fld>
            <a:endParaRPr lang="en-US"/>
          </a:p>
        </p:txBody>
      </p:sp>
    </p:spTree>
    <p:extLst>
      <p:ext uri="{BB962C8B-B14F-4D97-AF65-F5344CB8AC3E}">
        <p14:creationId xmlns:p14="http://schemas.microsoft.com/office/powerpoint/2010/main" val="169412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02DFC-36DD-2A45-9DBB-B0C58D63E1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BAE620-047B-FD4E-ABC4-0FF6716243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F9C8154-D6D8-8247-A07D-CF7644501499}"/>
              </a:ext>
            </a:extLst>
          </p:cNvPr>
          <p:cNvSpPr>
            <a:spLocks noGrp="1"/>
          </p:cNvSpPr>
          <p:nvPr>
            <p:ph type="dt" sz="half" idx="10"/>
          </p:nvPr>
        </p:nvSpPr>
        <p:spPr/>
        <p:txBody>
          <a:bodyPr/>
          <a:lstStyle/>
          <a:p>
            <a:fld id="{E884DF20-FFA1-3941-AD23-9BAA5F26DA91}" type="datetimeFigureOut">
              <a:rPr lang="en-US" smtClean="0"/>
              <a:t>11/27/24</a:t>
            </a:fld>
            <a:endParaRPr lang="en-US"/>
          </a:p>
        </p:txBody>
      </p:sp>
      <p:sp>
        <p:nvSpPr>
          <p:cNvPr id="5" name="Footer Placeholder 4">
            <a:extLst>
              <a:ext uri="{FF2B5EF4-FFF2-40B4-BE49-F238E27FC236}">
                <a16:creationId xmlns:a16="http://schemas.microsoft.com/office/drawing/2014/main" id="{4481406B-80E0-3C44-AD4E-6455D28077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853070-AB1A-AA41-9490-3639FF7D2D40}"/>
              </a:ext>
            </a:extLst>
          </p:cNvPr>
          <p:cNvSpPr>
            <a:spLocks noGrp="1"/>
          </p:cNvSpPr>
          <p:nvPr>
            <p:ph type="sldNum" sz="quarter" idx="12"/>
          </p:nvPr>
        </p:nvSpPr>
        <p:spPr/>
        <p:txBody>
          <a:bodyPr/>
          <a:lstStyle/>
          <a:p>
            <a:fld id="{B74036E7-D019-6945-855F-868F36A16BEF}" type="slidenum">
              <a:rPr lang="en-US" smtClean="0"/>
              <a:t>‹N°›</a:t>
            </a:fld>
            <a:endParaRPr lang="en-US"/>
          </a:p>
        </p:txBody>
      </p:sp>
    </p:spTree>
    <p:extLst>
      <p:ext uri="{BB962C8B-B14F-4D97-AF65-F5344CB8AC3E}">
        <p14:creationId xmlns:p14="http://schemas.microsoft.com/office/powerpoint/2010/main" val="3054660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411A0-B24B-A54A-9E29-ACD08549F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A70416-1B25-3A4D-9D11-623E2701BDC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B139A7-2539-3E46-8F52-CC085B9BA79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D92C19-F7C1-E34E-A232-5E26C6FBE3C0}"/>
              </a:ext>
            </a:extLst>
          </p:cNvPr>
          <p:cNvSpPr>
            <a:spLocks noGrp="1"/>
          </p:cNvSpPr>
          <p:nvPr>
            <p:ph type="dt" sz="half" idx="10"/>
          </p:nvPr>
        </p:nvSpPr>
        <p:spPr/>
        <p:txBody>
          <a:bodyPr/>
          <a:lstStyle/>
          <a:p>
            <a:fld id="{E884DF20-FFA1-3941-AD23-9BAA5F26DA91}" type="datetimeFigureOut">
              <a:rPr lang="en-US" smtClean="0"/>
              <a:t>11/27/24</a:t>
            </a:fld>
            <a:endParaRPr lang="en-US"/>
          </a:p>
        </p:txBody>
      </p:sp>
      <p:sp>
        <p:nvSpPr>
          <p:cNvPr id="6" name="Footer Placeholder 5">
            <a:extLst>
              <a:ext uri="{FF2B5EF4-FFF2-40B4-BE49-F238E27FC236}">
                <a16:creationId xmlns:a16="http://schemas.microsoft.com/office/drawing/2014/main" id="{40F63832-E645-3C4D-9450-3A58DD583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AB03D7-8A98-6446-B02E-8BFC807C0E17}"/>
              </a:ext>
            </a:extLst>
          </p:cNvPr>
          <p:cNvSpPr>
            <a:spLocks noGrp="1"/>
          </p:cNvSpPr>
          <p:nvPr>
            <p:ph type="sldNum" sz="quarter" idx="12"/>
          </p:nvPr>
        </p:nvSpPr>
        <p:spPr/>
        <p:txBody>
          <a:bodyPr/>
          <a:lstStyle/>
          <a:p>
            <a:fld id="{B74036E7-D019-6945-855F-868F36A16BEF}" type="slidenum">
              <a:rPr lang="en-US" smtClean="0"/>
              <a:t>‹N°›</a:t>
            </a:fld>
            <a:endParaRPr lang="en-US"/>
          </a:p>
        </p:txBody>
      </p:sp>
    </p:spTree>
    <p:extLst>
      <p:ext uri="{BB962C8B-B14F-4D97-AF65-F5344CB8AC3E}">
        <p14:creationId xmlns:p14="http://schemas.microsoft.com/office/powerpoint/2010/main" val="1179019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764B9-626F-2747-8724-04ACC4AF0E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62581A-BADE-AA4C-A8C4-FDFF3B853A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2BA0D16-802C-4A41-ADDD-4EFD2754834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F9DCD7A-EF81-BA4B-B999-E31A14C6F3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7BD2EFF-AD3A-2E48-93E9-38E1DEC1380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413D0B-2079-704B-A352-9430A1AE5037}"/>
              </a:ext>
            </a:extLst>
          </p:cNvPr>
          <p:cNvSpPr>
            <a:spLocks noGrp="1"/>
          </p:cNvSpPr>
          <p:nvPr>
            <p:ph type="dt" sz="half" idx="10"/>
          </p:nvPr>
        </p:nvSpPr>
        <p:spPr/>
        <p:txBody>
          <a:bodyPr/>
          <a:lstStyle/>
          <a:p>
            <a:fld id="{E884DF20-FFA1-3941-AD23-9BAA5F26DA91}" type="datetimeFigureOut">
              <a:rPr lang="en-US" smtClean="0"/>
              <a:t>11/27/24</a:t>
            </a:fld>
            <a:endParaRPr lang="en-US"/>
          </a:p>
        </p:txBody>
      </p:sp>
      <p:sp>
        <p:nvSpPr>
          <p:cNvPr id="8" name="Footer Placeholder 7">
            <a:extLst>
              <a:ext uri="{FF2B5EF4-FFF2-40B4-BE49-F238E27FC236}">
                <a16:creationId xmlns:a16="http://schemas.microsoft.com/office/drawing/2014/main" id="{5BE1E8B2-21D2-9545-AFDC-9FADBFFED1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10998F3-CA8E-7648-B259-2A1ED48520DB}"/>
              </a:ext>
            </a:extLst>
          </p:cNvPr>
          <p:cNvSpPr>
            <a:spLocks noGrp="1"/>
          </p:cNvSpPr>
          <p:nvPr>
            <p:ph type="sldNum" sz="quarter" idx="12"/>
          </p:nvPr>
        </p:nvSpPr>
        <p:spPr/>
        <p:txBody>
          <a:bodyPr/>
          <a:lstStyle/>
          <a:p>
            <a:fld id="{B74036E7-D019-6945-855F-868F36A16BEF}" type="slidenum">
              <a:rPr lang="en-US" smtClean="0"/>
              <a:t>‹N°›</a:t>
            </a:fld>
            <a:endParaRPr lang="en-US"/>
          </a:p>
        </p:txBody>
      </p:sp>
    </p:spTree>
    <p:extLst>
      <p:ext uri="{BB962C8B-B14F-4D97-AF65-F5344CB8AC3E}">
        <p14:creationId xmlns:p14="http://schemas.microsoft.com/office/powerpoint/2010/main" val="2981414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8D59B-CC4C-BE40-AC30-3517D8354B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51C4F8-3050-6145-AB21-5952677004A4}"/>
              </a:ext>
            </a:extLst>
          </p:cNvPr>
          <p:cNvSpPr>
            <a:spLocks noGrp="1"/>
          </p:cNvSpPr>
          <p:nvPr>
            <p:ph type="dt" sz="half" idx="10"/>
          </p:nvPr>
        </p:nvSpPr>
        <p:spPr/>
        <p:txBody>
          <a:bodyPr/>
          <a:lstStyle/>
          <a:p>
            <a:fld id="{E884DF20-FFA1-3941-AD23-9BAA5F26DA91}" type="datetimeFigureOut">
              <a:rPr lang="en-US" smtClean="0"/>
              <a:t>11/27/24</a:t>
            </a:fld>
            <a:endParaRPr lang="en-US"/>
          </a:p>
        </p:txBody>
      </p:sp>
      <p:sp>
        <p:nvSpPr>
          <p:cNvPr id="4" name="Footer Placeholder 3">
            <a:extLst>
              <a:ext uri="{FF2B5EF4-FFF2-40B4-BE49-F238E27FC236}">
                <a16:creationId xmlns:a16="http://schemas.microsoft.com/office/drawing/2014/main" id="{3AFB9264-9285-8E45-8BE4-88B8970827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ADEEE8-1141-7841-8DEF-1004E099E5D7}"/>
              </a:ext>
            </a:extLst>
          </p:cNvPr>
          <p:cNvSpPr>
            <a:spLocks noGrp="1"/>
          </p:cNvSpPr>
          <p:nvPr>
            <p:ph type="sldNum" sz="quarter" idx="12"/>
          </p:nvPr>
        </p:nvSpPr>
        <p:spPr/>
        <p:txBody>
          <a:bodyPr/>
          <a:lstStyle/>
          <a:p>
            <a:fld id="{B74036E7-D019-6945-855F-868F36A16BEF}" type="slidenum">
              <a:rPr lang="en-US" smtClean="0"/>
              <a:t>‹N°›</a:t>
            </a:fld>
            <a:endParaRPr lang="en-US"/>
          </a:p>
        </p:txBody>
      </p:sp>
    </p:spTree>
    <p:extLst>
      <p:ext uri="{BB962C8B-B14F-4D97-AF65-F5344CB8AC3E}">
        <p14:creationId xmlns:p14="http://schemas.microsoft.com/office/powerpoint/2010/main" val="1762686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D139CA-3B10-B74E-82A1-204F5F54B3F1}"/>
              </a:ext>
            </a:extLst>
          </p:cNvPr>
          <p:cNvSpPr>
            <a:spLocks noGrp="1"/>
          </p:cNvSpPr>
          <p:nvPr>
            <p:ph type="dt" sz="half" idx="10"/>
          </p:nvPr>
        </p:nvSpPr>
        <p:spPr/>
        <p:txBody>
          <a:bodyPr/>
          <a:lstStyle/>
          <a:p>
            <a:fld id="{E884DF20-FFA1-3941-AD23-9BAA5F26DA91}" type="datetimeFigureOut">
              <a:rPr lang="en-US" smtClean="0"/>
              <a:t>11/27/24</a:t>
            </a:fld>
            <a:endParaRPr lang="en-US"/>
          </a:p>
        </p:txBody>
      </p:sp>
      <p:sp>
        <p:nvSpPr>
          <p:cNvPr id="3" name="Footer Placeholder 2">
            <a:extLst>
              <a:ext uri="{FF2B5EF4-FFF2-40B4-BE49-F238E27FC236}">
                <a16:creationId xmlns:a16="http://schemas.microsoft.com/office/drawing/2014/main" id="{69AE99B5-A8FA-364A-880E-ED12E49826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796ACE-60B1-A74A-95F0-EF09E94A2874}"/>
              </a:ext>
            </a:extLst>
          </p:cNvPr>
          <p:cNvSpPr>
            <a:spLocks noGrp="1"/>
          </p:cNvSpPr>
          <p:nvPr>
            <p:ph type="sldNum" sz="quarter" idx="12"/>
          </p:nvPr>
        </p:nvSpPr>
        <p:spPr/>
        <p:txBody>
          <a:bodyPr/>
          <a:lstStyle/>
          <a:p>
            <a:fld id="{B74036E7-D019-6945-855F-868F36A16BEF}" type="slidenum">
              <a:rPr lang="en-US" smtClean="0"/>
              <a:t>‹N°›</a:t>
            </a:fld>
            <a:endParaRPr lang="en-US"/>
          </a:p>
        </p:txBody>
      </p:sp>
    </p:spTree>
    <p:extLst>
      <p:ext uri="{BB962C8B-B14F-4D97-AF65-F5344CB8AC3E}">
        <p14:creationId xmlns:p14="http://schemas.microsoft.com/office/powerpoint/2010/main" val="3184644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0771C-9B36-A149-81CB-30725A8952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97F3B1-61FB-7148-93C4-CD6EFA3B1C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729017B-8C15-5A46-AC5A-F28D49751C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68A07DC-6590-724A-B382-E24055EADE3E}"/>
              </a:ext>
            </a:extLst>
          </p:cNvPr>
          <p:cNvSpPr>
            <a:spLocks noGrp="1"/>
          </p:cNvSpPr>
          <p:nvPr>
            <p:ph type="dt" sz="half" idx="10"/>
          </p:nvPr>
        </p:nvSpPr>
        <p:spPr/>
        <p:txBody>
          <a:bodyPr/>
          <a:lstStyle/>
          <a:p>
            <a:fld id="{E884DF20-FFA1-3941-AD23-9BAA5F26DA91}" type="datetimeFigureOut">
              <a:rPr lang="en-US" smtClean="0"/>
              <a:t>11/27/24</a:t>
            </a:fld>
            <a:endParaRPr lang="en-US"/>
          </a:p>
        </p:txBody>
      </p:sp>
      <p:sp>
        <p:nvSpPr>
          <p:cNvPr id="6" name="Footer Placeholder 5">
            <a:extLst>
              <a:ext uri="{FF2B5EF4-FFF2-40B4-BE49-F238E27FC236}">
                <a16:creationId xmlns:a16="http://schemas.microsoft.com/office/drawing/2014/main" id="{CFA45406-1922-1443-A948-FDA7A042DA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C3A429-A458-B342-93F9-289C9B841B1D}"/>
              </a:ext>
            </a:extLst>
          </p:cNvPr>
          <p:cNvSpPr>
            <a:spLocks noGrp="1"/>
          </p:cNvSpPr>
          <p:nvPr>
            <p:ph type="sldNum" sz="quarter" idx="12"/>
          </p:nvPr>
        </p:nvSpPr>
        <p:spPr/>
        <p:txBody>
          <a:bodyPr/>
          <a:lstStyle/>
          <a:p>
            <a:fld id="{B74036E7-D019-6945-855F-868F36A16BEF}" type="slidenum">
              <a:rPr lang="en-US" smtClean="0"/>
              <a:t>‹N°›</a:t>
            </a:fld>
            <a:endParaRPr lang="en-US"/>
          </a:p>
        </p:txBody>
      </p:sp>
    </p:spTree>
    <p:extLst>
      <p:ext uri="{BB962C8B-B14F-4D97-AF65-F5344CB8AC3E}">
        <p14:creationId xmlns:p14="http://schemas.microsoft.com/office/powerpoint/2010/main" val="2574217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B9D87-142F-6043-8685-CBCD72858E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BC2B29-6DA9-9848-88CA-1CC8E8377E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53FD235-BB9F-5949-8966-EBB6EDCEE3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092B531-2E39-244E-AF1A-273EBD7DD552}"/>
              </a:ext>
            </a:extLst>
          </p:cNvPr>
          <p:cNvSpPr>
            <a:spLocks noGrp="1"/>
          </p:cNvSpPr>
          <p:nvPr>
            <p:ph type="dt" sz="half" idx="10"/>
          </p:nvPr>
        </p:nvSpPr>
        <p:spPr/>
        <p:txBody>
          <a:bodyPr/>
          <a:lstStyle/>
          <a:p>
            <a:fld id="{E884DF20-FFA1-3941-AD23-9BAA5F26DA91}" type="datetimeFigureOut">
              <a:rPr lang="en-US" smtClean="0"/>
              <a:t>11/27/24</a:t>
            </a:fld>
            <a:endParaRPr lang="en-US"/>
          </a:p>
        </p:txBody>
      </p:sp>
      <p:sp>
        <p:nvSpPr>
          <p:cNvPr id="6" name="Footer Placeholder 5">
            <a:extLst>
              <a:ext uri="{FF2B5EF4-FFF2-40B4-BE49-F238E27FC236}">
                <a16:creationId xmlns:a16="http://schemas.microsoft.com/office/drawing/2014/main" id="{77F8FFE8-61AD-684B-962A-83FF9F9C9D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B49F89-9920-2F4C-B093-FF0BDE5BB4C1}"/>
              </a:ext>
            </a:extLst>
          </p:cNvPr>
          <p:cNvSpPr>
            <a:spLocks noGrp="1"/>
          </p:cNvSpPr>
          <p:nvPr>
            <p:ph type="sldNum" sz="quarter" idx="12"/>
          </p:nvPr>
        </p:nvSpPr>
        <p:spPr/>
        <p:txBody>
          <a:bodyPr/>
          <a:lstStyle/>
          <a:p>
            <a:fld id="{B74036E7-D019-6945-855F-868F36A16BEF}" type="slidenum">
              <a:rPr lang="en-US" smtClean="0"/>
              <a:t>‹N°›</a:t>
            </a:fld>
            <a:endParaRPr lang="en-US"/>
          </a:p>
        </p:txBody>
      </p:sp>
    </p:spTree>
    <p:extLst>
      <p:ext uri="{BB962C8B-B14F-4D97-AF65-F5344CB8AC3E}">
        <p14:creationId xmlns:p14="http://schemas.microsoft.com/office/powerpoint/2010/main" val="864831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1E999E-14B7-8846-891A-06920CD506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1998F24-53B9-8549-BFB8-1DE78A9097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9B49DC-AE1E-6246-8D06-52E1C5997E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84DF20-FFA1-3941-AD23-9BAA5F26DA91}" type="datetimeFigureOut">
              <a:rPr lang="en-US" smtClean="0"/>
              <a:t>11/27/24</a:t>
            </a:fld>
            <a:endParaRPr lang="en-US"/>
          </a:p>
        </p:txBody>
      </p:sp>
      <p:sp>
        <p:nvSpPr>
          <p:cNvPr id="5" name="Footer Placeholder 4">
            <a:extLst>
              <a:ext uri="{FF2B5EF4-FFF2-40B4-BE49-F238E27FC236}">
                <a16:creationId xmlns:a16="http://schemas.microsoft.com/office/drawing/2014/main" id="{BF492E15-6AE1-2646-BF72-D87706C952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D85FC8C-D7DC-4044-9AEA-0BE91CFE14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4036E7-D019-6945-855F-868F36A16BEF}" type="slidenum">
              <a:rPr lang="en-US" smtClean="0"/>
              <a:t>‹N°›</a:t>
            </a:fld>
            <a:endParaRPr lang="en-US"/>
          </a:p>
        </p:txBody>
      </p:sp>
      <p:pic>
        <p:nvPicPr>
          <p:cNvPr id="7" name="Image 6">
            <a:extLst>
              <a:ext uri="{FF2B5EF4-FFF2-40B4-BE49-F238E27FC236}">
                <a16:creationId xmlns:a16="http://schemas.microsoft.com/office/drawing/2014/main" id="{7CDDD634-6C28-5D23-FC97-6C40DC75AD15}"/>
              </a:ext>
            </a:extLst>
          </p:cNvPr>
          <p:cNvPicPr>
            <a:picLocks noChangeAspect="1"/>
          </p:cNvPicPr>
          <p:nvPr userDrawn="1"/>
        </p:nvPicPr>
        <p:blipFill>
          <a:blip r:embed="rId14"/>
          <a:stretch>
            <a:fillRect/>
          </a:stretch>
        </p:blipFill>
        <p:spPr>
          <a:xfrm>
            <a:off x="10475259" y="5995345"/>
            <a:ext cx="1716741" cy="748261"/>
          </a:xfrm>
          <a:prstGeom prst="rect">
            <a:avLst/>
          </a:prstGeom>
        </p:spPr>
      </p:pic>
      <p:pic>
        <p:nvPicPr>
          <p:cNvPr id="8" name="Image 7">
            <a:extLst>
              <a:ext uri="{FF2B5EF4-FFF2-40B4-BE49-F238E27FC236}">
                <a16:creationId xmlns:a16="http://schemas.microsoft.com/office/drawing/2014/main" id="{6CBF00BB-A30C-C43D-146D-3A502DFAEACD}"/>
              </a:ext>
            </a:extLst>
          </p:cNvPr>
          <p:cNvPicPr>
            <a:picLocks noChangeAspect="1"/>
          </p:cNvPicPr>
          <p:nvPr userDrawn="1"/>
        </p:nvPicPr>
        <p:blipFill>
          <a:blip r:embed="rId15"/>
          <a:stretch>
            <a:fillRect/>
          </a:stretch>
        </p:blipFill>
        <p:spPr>
          <a:xfrm>
            <a:off x="0" y="6176963"/>
            <a:ext cx="667683" cy="681037"/>
          </a:xfrm>
          <a:prstGeom prst="rect">
            <a:avLst/>
          </a:prstGeom>
        </p:spPr>
      </p:pic>
    </p:spTree>
    <p:extLst>
      <p:ext uri="{BB962C8B-B14F-4D97-AF65-F5344CB8AC3E}">
        <p14:creationId xmlns:p14="http://schemas.microsoft.com/office/powerpoint/2010/main" val="39221953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31.png"/></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doi.org/10.3802/jgo.2023.34.e53" TargetMode="External"/><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6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7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7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8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8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C4EAE2-EDE4-9C29-D254-2E4468B6FD54}"/>
              </a:ext>
            </a:extLst>
          </p:cNvPr>
          <p:cNvSpPr>
            <a:spLocks noGrp="1"/>
          </p:cNvSpPr>
          <p:nvPr>
            <p:ph type="ctrTitle"/>
          </p:nvPr>
        </p:nvSpPr>
        <p:spPr>
          <a:xfrm>
            <a:off x="1524000" y="0"/>
            <a:ext cx="9144000" cy="3151966"/>
          </a:xfrm>
        </p:spPr>
        <p:txBody>
          <a:bodyPr>
            <a:normAutofit/>
          </a:bodyPr>
          <a:lstStyle/>
          <a:p>
            <a:r>
              <a:rPr lang="en-US" sz="4800" b="1" dirty="0">
                <a:solidFill>
                  <a:schemeClr val="accent6">
                    <a:lumMod val="50000"/>
                  </a:schemeClr>
                </a:solidFill>
              </a:rPr>
              <a:t>Fertility Sparing Strategies</a:t>
            </a:r>
            <a:br>
              <a:rPr lang="en-US" sz="4800" b="1" dirty="0">
                <a:solidFill>
                  <a:schemeClr val="accent6">
                    <a:lumMod val="50000"/>
                  </a:schemeClr>
                </a:solidFill>
              </a:rPr>
            </a:br>
            <a:r>
              <a:rPr lang="en-US" sz="4800" b="1" dirty="0">
                <a:solidFill>
                  <a:schemeClr val="accent6">
                    <a:lumMod val="50000"/>
                  </a:schemeClr>
                </a:solidFill>
              </a:rPr>
              <a:t>in Early Endometrial Cancer: How to optimize patient selection</a:t>
            </a:r>
            <a:endParaRPr lang="en-US" sz="4800" dirty="0">
              <a:solidFill>
                <a:schemeClr val="accent6">
                  <a:lumMod val="50000"/>
                </a:schemeClr>
              </a:solidFill>
            </a:endParaRPr>
          </a:p>
        </p:txBody>
      </p:sp>
      <p:sp>
        <p:nvSpPr>
          <p:cNvPr id="3" name="Sous-titre 2">
            <a:extLst>
              <a:ext uri="{FF2B5EF4-FFF2-40B4-BE49-F238E27FC236}">
                <a16:creationId xmlns:a16="http://schemas.microsoft.com/office/drawing/2014/main" id="{0FBA7E1C-F473-8A07-80D7-094065D38D8F}"/>
              </a:ext>
            </a:extLst>
          </p:cNvPr>
          <p:cNvSpPr>
            <a:spLocks noGrp="1"/>
          </p:cNvSpPr>
          <p:nvPr>
            <p:ph type="subTitle" idx="1"/>
          </p:nvPr>
        </p:nvSpPr>
        <p:spPr>
          <a:xfrm>
            <a:off x="1524000" y="3287243"/>
            <a:ext cx="9144000" cy="2963928"/>
          </a:xfrm>
        </p:spPr>
        <p:txBody>
          <a:bodyPr>
            <a:normAutofit fontScale="85000" lnSpcReduction="10000"/>
          </a:bodyPr>
          <a:lstStyle/>
          <a:p>
            <a:r>
              <a:rPr lang="fr-FR" b="1" dirty="0"/>
              <a:t>David ATALLAH MD, </a:t>
            </a:r>
            <a:r>
              <a:rPr lang="fr-FR" b="1" dirty="0" err="1"/>
              <a:t>MSc</a:t>
            </a:r>
            <a:endParaRPr lang="fr-FR" b="1" dirty="0"/>
          </a:p>
          <a:p>
            <a:r>
              <a:rPr lang="fr-FR" b="1" dirty="0"/>
              <a:t>Professor of </a:t>
            </a:r>
            <a:r>
              <a:rPr lang="fr-FR" b="1" dirty="0" err="1"/>
              <a:t>Obstetrics</a:t>
            </a:r>
            <a:r>
              <a:rPr lang="fr-FR" b="1" dirty="0"/>
              <a:t> and </a:t>
            </a:r>
            <a:r>
              <a:rPr lang="fr-FR" b="1" dirty="0" err="1"/>
              <a:t>Gynecology</a:t>
            </a:r>
            <a:r>
              <a:rPr lang="fr-FR" b="1" dirty="0"/>
              <a:t> – Saint Joseph University </a:t>
            </a:r>
          </a:p>
          <a:p>
            <a:r>
              <a:rPr lang="fr-FR" b="1" dirty="0"/>
              <a:t>IGCS </a:t>
            </a:r>
            <a:r>
              <a:rPr lang="fr-FR" b="1" dirty="0" err="1"/>
              <a:t>Secretary</a:t>
            </a:r>
            <a:r>
              <a:rPr lang="fr-FR" b="1" dirty="0"/>
              <a:t> </a:t>
            </a:r>
            <a:r>
              <a:rPr lang="fr-FR" b="1" dirty="0" err="1"/>
              <a:t>Treasurer</a:t>
            </a:r>
            <a:r>
              <a:rPr lang="fr-FR" b="1" dirty="0"/>
              <a:t> </a:t>
            </a:r>
            <a:r>
              <a:rPr lang="fr-FR" b="1" dirty="0" err="1"/>
              <a:t>Elect</a:t>
            </a:r>
            <a:r>
              <a:rPr lang="fr-FR" b="1" dirty="0"/>
              <a:t>, </a:t>
            </a:r>
            <a:r>
              <a:rPr lang="fr-FR" b="1" dirty="0" err="1"/>
              <a:t>Executive</a:t>
            </a:r>
            <a:r>
              <a:rPr lang="fr-FR" b="1" dirty="0"/>
              <a:t> </a:t>
            </a:r>
            <a:r>
              <a:rPr lang="fr-FR" b="1" dirty="0" err="1"/>
              <a:t>Committee</a:t>
            </a:r>
            <a:endParaRPr lang="fr-FR" b="1" dirty="0"/>
          </a:p>
          <a:p>
            <a:r>
              <a:rPr lang="fr-FR" b="1" dirty="0"/>
              <a:t>MEMAGO </a:t>
            </a:r>
            <a:r>
              <a:rPr lang="fr-FR" b="1" dirty="0" err="1"/>
              <a:t>Secretary</a:t>
            </a:r>
            <a:r>
              <a:rPr lang="fr-FR" b="1" dirty="0"/>
              <a:t> General</a:t>
            </a:r>
          </a:p>
          <a:p>
            <a:r>
              <a:rPr lang="fr-FR" b="1" dirty="0"/>
              <a:t>Chairman </a:t>
            </a:r>
            <a:r>
              <a:rPr lang="fr-FR" b="1" dirty="0" err="1"/>
              <a:t>Department</a:t>
            </a:r>
            <a:r>
              <a:rPr lang="fr-FR" b="1" dirty="0"/>
              <a:t> of </a:t>
            </a:r>
            <a:r>
              <a:rPr lang="fr-FR" b="1" dirty="0" err="1"/>
              <a:t>Gynecology</a:t>
            </a:r>
            <a:r>
              <a:rPr lang="fr-FR" b="1" dirty="0"/>
              <a:t> at Hôtel Dieu de France University Hospital</a:t>
            </a:r>
          </a:p>
          <a:p>
            <a:r>
              <a:rPr lang="fr-FR" b="1" dirty="0"/>
              <a:t>Head of </a:t>
            </a:r>
            <a:r>
              <a:rPr lang="fr-FR" b="1" dirty="0" err="1"/>
              <a:t>Gynecologic</a:t>
            </a:r>
            <a:r>
              <a:rPr lang="fr-FR" b="1" dirty="0"/>
              <a:t> </a:t>
            </a:r>
            <a:r>
              <a:rPr lang="fr-FR" b="1" dirty="0" err="1"/>
              <a:t>Oncology</a:t>
            </a:r>
            <a:r>
              <a:rPr lang="fr-FR" b="1" dirty="0"/>
              <a:t>, </a:t>
            </a:r>
            <a:r>
              <a:rPr lang="fr-FR" b="1" dirty="0" err="1"/>
              <a:t>Gynecology</a:t>
            </a:r>
            <a:r>
              <a:rPr lang="fr-FR" b="1" dirty="0"/>
              <a:t> and </a:t>
            </a:r>
            <a:r>
              <a:rPr lang="fr-FR" b="1" dirty="0" err="1"/>
              <a:t>Breast</a:t>
            </a:r>
            <a:r>
              <a:rPr lang="fr-FR" b="1" dirty="0"/>
              <a:t> Unit</a:t>
            </a:r>
          </a:p>
          <a:p>
            <a:r>
              <a:rPr lang="fr-FR" b="1" dirty="0"/>
              <a:t>ESGO </a:t>
            </a:r>
            <a:r>
              <a:rPr lang="fr-FR" b="1" dirty="0" err="1"/>
              <a:t>accredited</a:t>
            </a:r>
            <a:r>
              <a:rPr lang="fr-FR" b="1" dirty="0"/>
              <a:t> center for </a:t>
            </a:r>
            <a:r>
              <a:rPr lang="fr-FR" b="1" dirty="0" err="1"/>
              <a:t>advanced</a:t>
            </a:r>
            <a:r>
              <a:rPr lang="fr-FR" b="1" dirty="0"/>
              <a:t> </a:t>
            </a:r>
            <a:r>
              <a:rPr lang="fr-FR" b="1" dirty="0" err="1"/>
              <a:t>ovarian</a:t>
            </a:r>
            <a:r>
              <a:rPr lang="fr-FR" b="1" dirty="0"/>
              <a:t> cancer </a:t>
            </a:r>
            <a:r>
              <a:rPr lang="fr-FR" b="1" dirty="0" err="1"/>
              <a:t>surgery</a:t>
            </a:r>
            <a:endParaRPr lang="fr-FR" b="1" dirty="0"/>
          </a:p>
          <a:p>
            <a:r>
              <a:rPr lang="fr-FR" b="1" dirty="0"/>
              <a:t>8th MEMAGO &amp; 2</a:t>
            </a:r>
            <a:r>
              <a:rPr lang="fr-FR" b="1" baseline="30000" dirty="0"/>
              <a:t>nd</a:t>
            </a:r>
            <a:r>
              <a:rPr lang="fr-FR" b="1" dirty="0"/>
              <a:t> </a:t>
            </a:r>
            <a:r>
              <a:rPr lang="fr-FR" b="1" dirty="0" err="1"/>
              <a:t>Athens</a:t>
            </a:r>
            <a:r>
              <a:rPr lang="fr-FR" b="1" dirty="0"/>
              <a:t> OVARIAN CANCER Symposium</a:t>
            </a:r>
          </a:p>
          <a:p>
            <a:endParaRPr lang="en-US" dirty="0"/>
          </a:p>
        </p:txBody>
      </p:sp>
      <p:pic>
        <p:nvPicPr>
          <p:cNvPr id="4" name="Picture 6">
            <a:extLst>
              <a:ext uri="{FF2B5EF4-FFF2-40B4-BE49-F238E27FC236}">
                <a16:creationId xmlns:a16="http://schemas.microsoft.com/office/drawing/2014/main" id="{C9A8C22A-0311-69E7-9CF4-5D06198C3186}"/>
              </a:ext>
            </a:extLst>
          </p:cNvPr>
          <p:cNvPicPr>
            <a:picLocks noChangeAspect="1"/>
          </p:cNvPicPr>
          <p:nvPr/>
        </p:nvPicPr>
        <p:blipFill>
          <a:blip r:embed="rId3"/>
          <a:stretch>
            <a:fillRect/>
          </a:stretch>
        </p:blipFill>
        <p:spPr>
          <a:xfrm>
            <a:off x="0" y="5593335"/>
            <a:ext cx="1370493" cy="1264665"/>
          </a:xfrm>
          <a:prstGeom prst="rect">
            <a:avLst/>
          </a:prstGeom>
        </p:spPr>
      </p:pic>
      <p:pic>
        <p:nvPicPr>
          <p:cNvPr id="5" name="Image 4">
            <a:extLst>
              <a:ext uri="{FF2B5EF4-FFF2-40B4-BE49-F238E27FC236}">
                <a16:creationId xmlns:a16="http://schemas.microsoft.com/office/drawing/2014/main" id="{4B1B4DFA-AFF4-7545-EA6A-F79A6F57E218}"/>
              </a:ext>
            </a:extLst>
          </p:cNvPr>
          <p:cNvPicPr>
            <a:picLocks noChangeAspect="1"/>
          </p:cNvPicPr>
          <p:nvPr/>
        </p:nvPicPr>
        <p:blipFill>
          <a:blip r:embed="rId4"/>
          <a:stretch>
            <a:fillRect/>
          </a:stretch>
        </p:blipFill>
        <p:spPr>
          <a:xfrm>
            <a:off x="147137" y="22462"/>
            <a:ext cx="1376863" cy="1404400"/>
          </a:xfrm>
          <a:prstGeom prst="rect">
            <a:avLst/>
          </a:prstGeom>
        </p:spPr>
      </p:pic>
    </p:spTree>
    <p:extLst>
      <p:ext uri="{BB962C8B-B14F-4D97-AF65-F5344CB8AC3E}">
        <p14:creationId xmlns:p14="http://schemas.microsoft.com/office/powerpoint/2010/main" val="1233389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1"/>
          <p:cNvSpPr>
            <a:spLocks noGrp="1"/>
          </p:cNvSpPr>
          <p:nvPr>
            <p:ph type="title"/>
          </p:nvPr>
        </p:nvSpPr>
        <p:spPr>
          <a:xfrm>
            <a:off x="838200" y="365125"/>
            <a:ext cx="10689236" cy="1325563"/>
          </a:xfrm>
        </p:spPr>
        <p:txBody>
          <a:bodyPr>
            <a:normAutofit/>
          </a:bodyPr>
          <a:lstStyle/>
          <a:p>
            <a:r>
              <a:rPr lang="fr-FR" sz="2800" b="1" dirty="0"/>
              <a:t>Relationship </a:t>
            </a:r>
            <a:r>
              <a:rPr lang="fr-FR" sz="2800" b="1" dirty="0" err="1"/>
              <a:t>between</a:t>
            </a:r>
            <a:r>
              <a:rPr lang="fr-FR" sz="2800" b="1" dirty="0"/>
              <a:t> </a:t>
            </a:r>
            <a:r>
              <a:rPr lang="fr-FR" sz="2800" b="1" dirty="0" err="1"/>
              <a:t>Depth</a:t>
            </a:r>
            <a:r>
              <a:rPr lang="fr-FR" sz="2800" b="1" dirty="0"/>
              <a:t> of </a:t>
            </a:r>
            <a:r>
              <a:rPr lang="fr-FR" sz="2800" b="1" dirty="0" err="1"/>
              <a:t>Myometrial</a:t>
            </a:r>
            <a:r>
              <a:rPr lang="fr-FR" sz="2800" b="1" dirty="0"/>
              <a:t> Invasion and Five-</a:t>
            </a:r>
            <a:r>
              <a:rPr lang="fr-FR" sz="2800" b="1" dirty="0" err="1"/>
              <a:t>Year</a:t>
            </a:r>
            <a:r>
              <a:rPr lang="fr-FR" sz="2800" b="1" dirty="0"/>
              <a:t> </a:t>
            </a:r>
            <a:r>
              <a:rPr lang="fr-FR" sz="2800" b="1" dirty="0" err="1"/>
              <a:t>Survival</a:t>
            </a:r>
            <a:r>
              <a:rPr lang="fr-FR" sz="2800" b="1" dirty="0"/>
              <a:t> Rate (Stage I)</a:t>
            </a:r>
            <a:endParaRPr lang="fr-FR" sz="2800" dirty="0"/>
          </a:p>
        </p:txBody>
      </p:sp>
      <p:sp>
        <p:nvSpPr>
          <p:cNvPr id="2" name="Content Placeholder 1"/>
          <p:cNvSpPr>
            <a:spLocks noGrp="1"/>
          </p:cNvSpPr>
          <p:nvPr>
            <p:ph idx="1"/>
          </p:nvPr>
        </p:nvSpPr>
        <p:spPr>
          <a:xfrm>
            <a:off x="838200" y="2260939"/>
            <a:ext cx="10515600" cy="4351338"/>
          </a:xfrm>
        </p:spPr>
        <p:txBody>
          <a:bodyPr/>
          <a:lstStyle/>
          <a:p>
            <a:r>
              <a:rPr lang="en-US" dirty="0"/>
              <a:t>Tumors limited to the endometrium: 90,8% </a:t>
            </a:r>
          </a:p>
          <a:p>
            <a:endParaRPr lang="en-US" dirty="0"/>
          </a:p>
          <a:p>
            <a:endParaRPr lang="en-US" dirty="0"/>
          </a:p>
          <a:p>
            <a:r>
              <a:rPr lang="en-US" dirty="0"/>
              <a:t>Tumors invading the deep myometrium: 85,4%</a:t>
            </a:r>
          </a:p>
        </p:txBody>
      </p:sp>
      <p:sp>
        <p:nvSpPr>
          <p:cNvPr id="8" name="Footer Placeholder 7"/>
          <p:cNvSpPr>
            <a:spLocks noGrp="1"/>
          </p:cNvSpPr>
          <p:nvPr>
            <p:ph type="ftr" sz="quarter" idx="11"/>
          </p:nvPr>
        </p:nvSpPr>
        <p:spPr>
          <a:xfrm>
            <a:off x="7125420" y="6492876"/>
            <a:ext cx="3542581" cy="365125"/>
          </a:xfrm>
        </p:spPr>
        <p:txBody>
          <a:bodyPr/>
          <a:lstStyle/>
          <a:p>
            <a:r>
              <a:rPr lang="en-US" dirty="0" err="1"/>
              <a:t>Morice</a:t>
            </a:r>
            <a:r>
              <a:rPr lang="en-US" dirty="0"/>
              <a:t> P, et al. Endometrial cancer. Lancet.</a:t>
            </a:r>
            <a:r>
              <a:rPr lang="fi-FI" dirty="0"/>
              <a:t>2016</a:t>
            </a:r>
            <a:endParaRPr lang="fr-F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497118"/>
            <a:ext cx="9144000" cy="2387600"/>
          </a:xfrm>
        </p:spPr>
        <p:txBody>
          <a:bodyPr>
            <a:normAutofit/>
          </a:bodyPr>
          <a:lstStyle/>
          <a:p>
            <a:r>
              <a:rPr lang="en-US" sz="4400" b="1" dirty="0"/>
              <a:t>Patient selection criteria</a:t>
            </a:r>
          </a:p>
        </p:txBody>
      </p:sp>
    </p:spTree>
    <p:extLst>
      <p:ext uri="{BB962C8B-B14F-4D97-AF65-F5344CB8AC3E}">
        <p14:creationId xmlns:p14="http://schemas.microsoft.com/office/powerpoint/2010/main" val="30771144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130055" y="262270"/>
            <a:ext cx="8229600" cy="1066800"/>
          </a:xfrm>
        </p:spPr>
        <p:txBody>
          <a:bodyPr/>
          <a:lstStyle/>
          <a:p>
            <a:r>
              <a:rPr lang="en-US" dirty="0"/>
              <a:t>Selection criteria</a:t>
            </a:r>
          </a:p>
        </p:txBody>
      </p:sp>
      <p:sp>
        <p:nvSpPr>
          <p:cNvPr id="3" name="Content Placeholder 2"/>
          <p:cNvSpPr>
            <a:spLocks noGrp="1"/>
          </p:cNvSpPr>
          <p:nvPr>
            <p:ph idx="1"/>
          </p:nvPr>
        </p:nvSpPr>
        <p:spPr>
          <a:xfrm>
            <a:off x="1896140" y="1158951"/>
            <a:ext cx="8229600" cy="4688959"/>
          </a:xfrm>
        </p:spPr>
        <p:txBody>
          <a:bodyPr>
            <a:normAutofit/>
          </a:bodyPr>
          <a:lstStyle/>
          <a:p>
            <a:r>
              <a:rPr lang="en-US" sz="2200" dirty="0"/>
              <a:t>A well-differentiated carcinoma</a:t>
            </a:r>
          </a:p>
          <a:p>
            <a:endParaRPr lang="en-US" sz="2200" dirty="0"/>
          </a:p>
          <a:p>
            <a:r>
              <a:rPr lang="en-US" sz="2200" dirty="0"/>
              <a:t>The tumor does not deeply invade the myometrium, demonstrated by MRI, TVUS, HSC</a:t>
            </a:r>
          </a:p>
          <a:p>
            <a:endParaRPr lang="en-US" sz="2200" dirty="0"/>
          </a:p>
          <a:p>
            <a:r>
              <a:rPr lang="en-US" sz="2200" dirty="0"/>
              <a:t>Absence of suspicious pelvic or </a:t>
            </a:r>
            <a:r>
              <a:rPr lang="en-US" sz="2200" dirty="0" err="1"/>
              <a:t>preaortic</a:t>
            </a:r>
            <a:r>
              <a:rPr lang="en-US" sz="2200" dirty="0"/>
              <a:t> nodes</a:t>
            </a:r>
          </a:p>
          <a:p>
            <a:endParaRPr lang="en-US" sz="2200" dirty="0"/>
          </a:p>
          <a:p>
            <a:r>
              <a:rPr lang="en-US" sz="2200" dirty="0"/>
              <a:t>Obesity remains a significant risk factor of endometrial transformation even after primary treatment (</a:t>
            </a:r>
            <a:r>
              <a:rPr lang="en-US" sz="2200" dirty="0">
                <a:solidFill>
                  <a:schemeClr val="accent6">
                    <a:lumMod val="75000"/>
                  </a:schemeClr>
                </a:solidFill>
              </a:rPr>
              <a:t>approximately 50% of ≥25 BMI patients recur)</a:t>
            </a:r>
          </a:p>
          <a:p>
            <a:endParaRPr lang="en-US" dirty="0"/>
          </a:p>
        </p:txBody>
      </p:sp>
      <p:sp>
        <p:nvSpPr>
          <p:cNvPr id="5" name="Footer Placeholder 4"/>
          <p:cNvSpPr>
            <a:spLocks noGrp="1"/>
          </p:cNvSpPr>
          <p:nvPr>
            <p:ph type="ftr" sz="quarter" idx="11"/>
          </p:nvPr>
        </p:nvSpPr>
        <p:spPr>
          <a:xfrm>
            <a:off x="5950644" y="5847909"/>
            <a:ext cx="4717356" cy="1275904"/>
          </a:xfrm>
        </p:spPr>
        <p:txBody>
          <a:bodyPr/>
          <a:lstStyle/>
          <a:p>
            <a:pPr algn="just">
              <a:defRPr/>
            </a:pPr>
            <a:r>
              <a:rPr lang="fr-FR" sz="1000" dirty="0"/>
              <a:t>L. Chiva et al. / </a:t>
            </a:r>
            <a:r>
              <a:rPr lang="fr-FR" sz="1000" dirty="0" err="1"/>
              <a:t>Gynecologic</a:t>
            </a:r>
            <a:r>
              <a:rPr lang="fr-FR" sz="1000" dirty="0"/>
              <a:t> </a:t>
            </a:r>
            <a:r>
              <a:rPr lang="fr-FR" sz="1000" dirty="0" err="1"/>
              <a:t>Oncology</a:t>
            </a:r>
            <a:r>
              <a:rPr lang="fr-FR" sz="1000" dirty="0"/>
              <a:t> 111 (2008) S101–S104 </a:t>
            </a:r>
          </a:p>
          <a:p>
            <a:pPr algn="just">
              <a:defRPr/>
            </a:pPr>
            <a:r>
              <a:rPr lang="fr-FR" sz="1000" dirty="0"/>
              <a:t>P. </a:t>
            </a:r>
            <a:r>
              <a:rPr lang="fr-FR" sz="1000" dirty="0" err="1"/>
              <a:t>Morice</a:t>
            </a:r>
            <a:r>
              <a:rPr lang="fr-FR" sz="1000" dirty="0"/>
              <a:t> et al. / </a:t>
            </a:r>
            <a:r>
              <a:rPr lang="fr-FR" sz="1000" dirty="0" err="1"/>
              <a:t>Gynecologic</a:t>
            </a:r>
            <a:r>
              <a:rPr lang="fr-FR" sz="1000" dirty="0"/>
              <a:t> </a:t>
            </a:r>
            <a:r>
              <a:rPr lang="fr-FR" sz="1000" dirty="0" err="1"/>
              <a:t>Oncology</a:t>
            </a:r>
            <a:r>
              <a:rPr lang="fr-FR" sz="1000" dirty="0"/>
              <a:t> 96 (2005) 245–248</a:t>
            </a:r>
          </a:p>
          <a:p>
            <a:pPr algn="just">
              <a:defRPr/>
            </a:pPr>
            <a:r>
              <a:rPr lang="en-US" sz="1000" dirty="0"/>
              <a:t> </a:t>
            </a:r>
            <a:r>
              <a:rPr lang="en-US" sz="1000" dirty="0" err="1"/>
              <a:t>Gotlieb</a:t>
            </a:r>
            <a:r>
              <a:rPr lang="en-US" sz="1000" dirty="0"/>
              <a:t> et al., </a:t>
            </a:r>
            <a:r>
              <a:rPr lang="en-US" sz="1000" dirty="0" err="1"/>
              <a:t>Obstet</a:t>
            </a:r>
            <a:r>
              <a:rPr lang="en-US" sz="1000" dirty="0"/>
              <a:t> </a:t>
            </a:r>
            <a:r>
              <a:rPr lang="en-US" sz="1000" dirty="0" err="1"/>
              <a:t>Gynecol</a:t>
            </a:r>
            <a:r>
              <a:rPr lang="en-US" sz="1000" dirty="0"/>
              <a:t> 2003;102:718 –25</a:t>
            </a:r>
          </a:p>
          <a:p>
            <a:pPr algn="just">
              <a:defRPr/>
            </a:pPr>
            <a:r>
              <a:rPr lang="it-IT" sz="1000" dirty="0"/>
              <a:t>G. Laurelli et al. / Gynecologic Oncology 120 (2011) 43–46</a:t>
            </a:r>
            <a:endParaRPr lang="fr-FR" sz="1000" dirty="0"/>
          </a:p>
          <a:p>
            <a:pPr>
              <a:defRPr/>
            </a:pPr>
            <a:endParaRPr lang="fr-FR" dirty="0"/>
          </a:p>
        </p:txBody>
      </p:sp>
    </p:spTree>
    <p:custDataLst>
      <p:tags r:id="rId1"/>
    </p:custDataLst>
    <p:extLst>
      <p:ext uri="{BB962C8B-B14F-4D97-AF65-F5344CB8AC3E}">
        <p14:creationId xmlns:p14="http://schemas.microsoft.com/office/powerpoint/2010/main" val="4284428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11375"/>
            <a:ext cx="8229600" cy="1066800"/>
          </a:xfrm>
        </p:spPr>
        <p:txBody>
          <a:bodyPr/>
          <a:lstStyle/>
          <a:p>
            <a:r>
              <a:rPr lang="en-US" dirty="0"/>
              <a:t>Selection criteria (2)</a:t>
            </a:r>
          </a:p>
        </p:txBody>
      </p:sp>
      <p:sp>
        <p:nvSpPr>
          <p:cNvPr id="3" name="Content Placeholder 2"/>
          <p:cNvSpPr>
            <a:spLocks noGrp="1"/>
          </p:cNvSpPr>
          <p:nvPr>
            <p:ph idx="1"/>
          </p:nvPr>
        </p:nvSpPr>
        <p:spPr>
          <a:xfrm>
            <a:off x="1981200" y="1526414"/>
            <a:ext cx="8229600" cy="4325112"/>
          </a:xfrm>
        </p:spPr>
        <p:txBody>
          <a:bodyPr>
            <a:normAutofit/>
          </a:bodyPr>
          <a:lstStyle/>
          <a:p>
            <a:r>
              <a:rPr lang="en-US" sz="2200" dirty="0"/>
              <a:t>Absence of synchronous ovarian tumor : Ca 125, </a:t>
            </a:r>
            <a:r>
              <a:rPr lang="en-US" sz="2200" dirty="0" err="1"/>
              <a:t>abdomino</a:t>
            </a:r>
            <a:r>
              <a:rPr lang="en-US" sz="2200" dirty="0"/>
              <a:t>-pelvic US, pelvic MRI (consider diagnostic laparoscopy + peritoneal cytology). </a:t>
            </a:r>
            <a:r>
              <a:rPr lang="en-US" sz="2200" dirty="0">
                <a:solidFill>
                  <a:schemeClr val="accent6">
                    <a:lumMod val="75000"/>
                  </a:schemeClr>
                </a:solidFill>
              </a:rPr>
              <a:t>Risk of occult synchronous ovarian </a:t>
            </a:r>
            <a:r>
              <a:rPr lang="en-US" sz="2200" dirty="0" err="1">
                <a:solidFill>
                  <a:schemeClr val="accent6">
                    <a:lumMod val="75000"/>
                  </a:schemeClr>
                </a:solidFill>
              </a:rPr>
              <a:t>tumour</a:t>
            </a:r>
            <a:r>
              <a:rPr lang="en-US" sz="2200" dirty="0">
                <a:solidFill>
                  <a:schemeClr val="accent6">
                    <a:lumMod val="75000"/>
                  </a:schemeClr>
                </a:solidFill>
              </a:rPr>
              <a:t> in stage I: 1-5%</a:t>
            </a:r>
          </a:p>
          <a:p>
            <a:endParaRPr lang="en-US" sz="2200" dirty="0"/>
          </a:p>
          <a:p>
            <a:r>
              <a:rPr lang="en-US" sz="2200" dirty="0"/>
              <a:t> No contraindications for medical treatment</a:t>
            </a:r>
          </a:p>
          <a:p>
            <a:endParaRPr lang="en-US" sz="2200" dirty="0"/>
          </a:p>
          <a:p>
            <a:r>
              <a:rPr lang="en-US" sz="2200" dirty="0"/>
              <a:t>The patient understands and accepts that this is not standard treatment</a:t>
            </a:r>
          </a:p>
          <a:p>
            <a:endParaRPr lang="en-US" sz="2200" dirty="0"/>
          </a:p>
          <a:p>
            <a:r>
              <a:rPr lang="en-US" sz="2200" dirty="0"/>
              <a:t>The patient should show her desire to complete the follow-up protocol</a:t>
            </a:r>
          </a:p>
          <a:p>
            <a:endParaRPr lang="en-US" dirty="0"/>
          </a:p>
        </p:txBody>
      </p:sp>
      <p:sp>
        <p:nvSpPr>
          <p:cNvPr id="4" name="Footer Placeholder 4"/>
          <p:cNvSpPr>
            <a:spLocks noGrp="1"/>
          </p:cNvSpPr>
          <p:nvPr>
            <p:ph type="ftr" sz="quarter" idx="11"/>
          </p:nvPr>
        </p:nvSpPr>
        <p:spPr>
          <a:xfrm>
            <a:off x="1981200" y="5528930"/>
            <a:ext cx="8229600" cy="1275904"/>
          </a:xfrm>
        </p:spPr>
        <p:txBody>
          <a:bodyPr/>
          <a:lstStyle/>
          <a:p>
            <a:pPr>
              <a:defRPr/>
            </a:pPr>
            <a:r>
              <a:rPr lang="fr-FR" dirty="0"/>
              <a:t>L. Chiva et al. / </a:t>
            </a:r>
            <a:r>
              <a:rPr lang="fr-FR" dirty="0" err="1"/>
              <a:t>Gynecologic</a:t>
            </a:r>
            <a:r>
              <a:rPr lang="fr-FR" dirty="0"/>
              <a:t> </a:t>
            </a:r>
            <a:r>
              <a:rPr lang="fr-FR" dirty="0" err="1"/>
              <a:t>Oncology</a:t>
            </a:r>
            <a:r>
              <a:rPr lang="fr-FR" dirty="0"/>
              <a:t> 111 (2008) S101–S104 </a:t>
            </a:r>
          </a:p>
          <a:p>
            <a:pPr>
              <a:defRPr/>
            </a:pPr>
            <a:r>
              <a:rPr lang="fr-FR" dirty="0"/>
              <a:t>P. </a:t>
            </a:r>
            <a:r>
              <a:rPr lang="fr-FR" dirty="0" err="1"/>
              <a:t>Morice</a:t>
            </a:r>
            <a:r>
              <a:rPr lang="fr-FR" dirty="0"/>
              <a:t> et al. / </a:t>
            </a:r>
            <a:r>
              <a:rPr lang="fr-FR" dirty="0" err="1"/>
              <a:t>Gynecologic</a:t>
            </a:r>
            <a:r>
              <a:rPr lang="fr-FR" dirty="0"/>
              <a:t> </a:t>
            </a:r>
            <a:r>
              <a:rPr lang="fr-FR" dirty="0" err="1"/>
              <a:t>Oncology</a:t>
            </a:r>
            <a:r>
              <a:rPr lang="fr-FR" dirty="0"/>
              <a:t> 96 (2005) 245–248</a:t>
            </a:r>
          </a:p>
          <a:p>
            <a:pPr>
              <a:defRPr/>
            </a:pPr>
            <a:r>
              <a:rPr lang="en-US" dirty="0"/>
              <a:t> </a:t>
            </a:r>
            <a:r>
              <a:rPr lang="en-US" dirty="0" err="1"/>
              <a:t>Gotlieb</a:t>
            </a:r>
            <a:r>
              <a:rPr lang="en-US" dirty="0"/>
              <a:t> et al., </a:t>
            </a:r>
            <a:r>
              <a:rPr lang="en-US" dirty="0" err="1"/>
              <a:t>Obstet</a:t>
            </a:r>
            <a:r>
              <a:rPr lang="en-US" dirty="0"/>
              <a:t> </a:t>
            </a:r>
            <a:r>
              <a:rPr lang="en-US" dirty="0" err="1"/>
              <a:t>Gynecol</a:t>
            </a:r>
            <a:r>
              <a:rPr lang="en-US" dirty="0"/>
              <a:t> 2003;102:718 –25</a:t>
            </a:r>
          </a:p>
          <a:p>
            <a:pPr>
              <a:defRPr/>
            </a:pPr>
            <a:r>
              <a:rPr lang="it-IT" dirty="0"/>
              <a:t>G. Laurelli et al. / Gynecologic Oncology 120 (2011) 43–46</a:t>
            </a:r>
            <a:endParaRPr lang="fr-FR" dirty="0"/>
          </a:p>
          <a:p>
            <a:pPr>
              <a:defRPr/>
            </a:pPr>
            <a:endParaRPr lang="fr-FR" dirty="0"/>
          </a:p>
        </p:txBody>
      </p:sp>
    </p:spTree>
    <p:custDataLst>
      <p:tags r:id="rId1"/>
    </p:custDataLst>
    <p:extLst>
      <p:ext uri="{BB962C8B-B14F-4D97-AF65-F5344CB8AC3E}">
        <p14:creationId xmlns:p14="http://schemas.microsoft.com/office/powerpoint/2010/main" val="34847291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57078"/>
            <a:ext cx="9144000" cy="2387600"/>
          </a:xfrm>
        </p:spPr>
        <p:txBody>
          <a:bodyPr>
            <a:normAutofit/>
          </a:bodyPr>
          <a:lstStyle/>
          <a:p>
            <a:r>
              <a:rPr lang="en-US" sz="4400" b="1" dirty="0"/>
              <a:t>Positive diagnosis: imaging and surgery</a:t>
            </a:r>
          </a:p>
        </p:txBody>
      </p:sp>
    </p:spTree>
    <p:extLst>
      <p:ext uri="{BB962C8B-B14F-4D97-AF65-F5344CB8AC3E}">
        <p14:creationId xmlns:p14="http://schemas.microsoft.com/office/powerpoint/2010/main" val="3539295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79685" y="632640"/>
            <a:ext cx="10912840" cy="1066800"/>
          </a:xfrm>
        </p:spPr>
        <p:txBody>
          <a:bodyPr>
            <a:normAutofit fontScale="90000"/>
          </a:bodyPr>
          <a:lstStyle/>
          <a:p>
            <a:pPr algn="ctr"/>
            <a:r>
              <a:rPr lang="en-US" dirty="0"/>
              <a:t>Diagnosis and pre-treatment evaluation: imaging</a:t>
            </a:r>
          </a:p>
        </p:txBody>
      </p:sp>
      <p:sp>
        <p:nvSpPr>
          <p:cNvPr id="3" name="Content Placeholder 2"/>
          <p:cNvSpPr>
            <a:spLocks noGrp="1"/>
          </p:cNvSpPr>
          <p:nvPr>
            <p:ph idx="1"/>
          </p:nvPr>
        </p:nvSpPr>
        <p:spPr>
          <a:xfrm>
            <a:off x="799475" y="1696534"/>
            <a:ext cx="10593050" cy="4325112"/>
          </a:xfrm>
        </p:spPr>
        <p:txBody>
          <a:bodyPr>
            <a:normAutofit/>
          </a:bodyPr>
          <a:lstStyle/>
          <a:p>
            <a:r>
              <a:rPr lang="en-US" sz="2000" dirty="0"/>
              <a:t>MRI is slightly more sensitive than ultrasound for the evaluation of </a:t>
            </a:r>
            <a:r>
              <a:rPr lang="en-US" sz="2000" dirty="0" err="1"/>
              <a:t>myometrial</a:t>
            </a:r>
            <a:r>
              <a:rPr lang="en-US" sz="2000" dirty="0"/>
              <a:t> invasion (86%–89% </a:t>
            </a:r>
            <a:r>
              <a:rPr lang="en-US" sz="2000" dirty="0" err="1"/>
              <a:t>vs</a:t>
            </a:r>
            <a:r>
              <a:rPr lang="en-US" sz="2000" dirty="0"/>
              <a:t> 66%–79%)</a:t>
            </a:r>
          </a:p>
          <a:p>
            <a:endParaRPr lang="en-US" sz="2000" dirty="0"/>
          </a:p>
          <a:p>
            <a:r>
              <a:rPr lang="en-US" sz="2000" dirty="0"/>
              <a:t>Combination of both </a:t>
            </a:r>
            <a:r>
              <a:rPr lang="en-US" sz="2000" dirty="0" err="1"/>
              <a:t>transvaginal</a:t>
            </a:r>
            <a:r>
              <a:rPr lang="en-US" sz="2000" dirty="0"/>
              <a:t> </a:t>
            </a:r>
            <a:r>
              <a:rPr lang="en-US" sz="2000" dirty="0" err="1"/>
              <a:t>sonography</a:t>
            </a:r>
            <a:r>
              <a:rPr lang="en-US" sz="2000" dirty="0"/>
              <a:t> and MRI could be </a:t>
            </a:r>
            <a:r>
              <a:rPr lang="en-US" sz="2000" dirty="0">
                <a:solidFill>
                  <a:schemeClr val="accent6">
                    <a:lumMod val="75000"/>
                  </a:schemeClr>
                </a:solidFill>
              </a:rPr>
              <a:t>more accurate</a:t>
            </a:r>
            <a:r>
              <a:rPr lang="en-US" sz="2000" dirty="0"/>
              <a:t> in detecting </a:t>
            </a:r>
            <a:r>
              <a:rPr lang="en-US" sz="2000" dirty="0" err="1"/>
              <a:t>myometrial</a:t>
            </a:r>
            <a:r>
              <a:rPr lang="en-US" sz="2000" dirty="0"/>
              <a:t> invasion.</a:t>
            </a:r>
          </a:p>
          <a:p>
            <a:endParaRPr lang="en-US" sz="2000" dirty="0"/>
          </a:p>
          <a:p>
            <a:r>
              <a:rPr lang="en-US" sz="2000" dirty="0"/>
              <a:t>MRI : sensitivity of 80% and specificity of 100% in diagnosing cervical invasion.</a:t>
            </a:r>
          </a:p>
          <a:p>
            <a:endParaRPr lang="en-US" sz="2000" dirty="0"/>
          </a:p>
          <a:p>
            <a:r>
              <a:rPr lang="en-US" sz="2000" dirty="0"/>
              <a:t>Lymph node greater than 1cm in short axis or with </a:t>
            </a:r>
            <a:r>
              <a:rPr lang="en-US" sz="2000" dirty="0">
                <a:solidFill>
                  <a:schemeClr val="accent6">
                    <a:lumMod val="75000"/>
                  </a:schemeClr>
                </a:solidFill>
              </a:rPr>
              <a:t>central necrosis </a:t>
            </a:r>
            <a:r>
              <a:rPr lang="en-US" sz="2000" dirty="0"/>
              <a:t>is considered to be suspicious on MRI</a:t>
            </a:r>
          </a:p>
          <a:p>
            <a:endParaRPr lang="en-US" dirty="0"/>
          </a:p>
        </p:txBody>
      </p:sp>
      <p:sp>
        <p:nvSpPr>
          <p:cNvPr id="4" name="Footer Placeholder 3"/>
          <p:cNvSpPr>
            <a:spLocks noGrp="1"/>
          </p:cNvSpPr>
          <p:nvPr>
            <p:ph type="ftr" sz="quarter" idx="11"/>
          </p:nvPr>
        </p:nvSpPr>
        <p:spPr>
          <a:xfrm>
            <a:off x="6560704" y="5871055"/>
            <a:ext cx="4107297" cy="1022418"/>
          </a:xfrm>
        </p:spPr>
        <p:txBody>
          <a:bodyPr/>
          <a:lstStyle/>
          <a:p>
            <a:pPr algn="just"/>
            <a:r>
              <a:rPr lang="en-US" sz="1000" dirty="0"/>
              <a:t>Rodriguez-Trujillo A, et al. </a:t>
            </a:r>
            <a:r>
              <a:rPr lang="en-US" sz="1000" dirty="0" err="1"/>
              <a:t>Int</a:t>
            </a:r>
            <a:r>
              <a:rPr lang="en-US" sz="1000" dirty="0"/>
              <a:t> J </a:t>
            </a:r>
            <a:r>
              <a:rPr lang="en-US" sz="1000" dirty="0" err="1"/>
              <a:t>Gynecol</a:t>
            </a:r>
            <a:r>
              <a:rPr lang="en-US" sz="1000" dirty="0"/>
              <a:t> Cancer. 2016</a:t>
            </a:r>
            <a:endParaRPr lang="it-IT" sz="1000" dirty="0"/>
          </a:p>
          <a:p>
            <a:pPr algn="just"/>
            <a:r>
              <a:rPr lang="it-IT" sz="1000" dirty="0"/>
              <a:t>Savelli L, et al.</a:t>
            </a:r>
            <a:r>
              <a:rPr lang="en-US" sz="1000" dirty="0"/>
              <a:t>. Ultrasound </a:t>
            </a:r>
            <a:r>
              <a:rPr lang="en-US" sz="1000" dirty="0" err="1"/>
              <a:t>Obstet</a:t>
            </a:r>
            <a:r>
              <a:rPr lang="en-US" sz="1000" dirty="0"/>
              <a:t> </a:t>
            </a:r>
            <a:r>
              <a:rPr lang="en-US" sz="1000" dirty="0" err="1"/>
              <a:t>Gynecol</a:t>
            </a:r>
            <a:r>
              <a:rPr lang="en-US" sz="1000" dirty="0"/>
              <a:t> 2008</a:t>
            </a:r>
          </a:p>
          <a:p>
            <a:pPr algn="just"/>
            <a:r>
              <a:rPr lang="en-US" sz="1000" dirty="0" err="1"/>
              <a:t>Mazzon</a:t>
            </a:r>
            <a:r>
              <a:rPr lang="en-US" sz="1000" dirty="0"/>
              <a:t>. Fertility preservation in endometrial cancer. </a:t>
            </a:r>
            <a:r>
              <a:rPr lang="en-US" sz="1000" dirty="0" err="1"/>
              <a:t>Fertil</a:t>
            </a:r>
            <a:r>
              <a:rPr lang="en-US" sz="1000" dirty="0"/>
              <a:t> </a:t>
            </a:r>
            <a:r>
              <a:rPr lang="en-US" sz="1000" dirty="0" err="1"/>
              <a:t>Steril</a:t>
            </a:r>
            <a:r>
              <a:rPr lang="en-US" sz="1000" dirty="0"/>
              <a:t> 2010.</a:t>
            </a:r>
          </a:p>
          <a:p>
            <a:pPr algn="just"/>
            <a:r>
              <a:rPr lang="it-IT" sz="1000" dirty="0"/>
              <a:t>Manfredi </a:t>
            </a:r>
            <a:r>
              <a:rPr lang="it-IT" sz="1000" dirty="0" err="1"/>
              <a:t>R</a:t>
            </a:r>
            <a:r>
              <a:rPr lang="it-IT" sz="1000" dirty="0"/>
              <a:t> et al</a:t>
            </a:r>
            <a:r>
              <a:rPr lang="en-US" sz="1000" dirty="0"/>
              <a:t>. Radiology. 2004</a:t>
            </a:r>
          </a:p>
          <a:p>
            <a:pPr algn="just"/>
            <a:r>
              <a:rPr lang="pt-BR" sz="1000" dirty="0"/>
              <a:t> Vasconcelos C et al ., </a:t>
            </a:r>
            <a:r>
              <a:rPr lang="en-US" sz="1000" dirty="0"/>
              <a:t>J </a:t>
            </a:r>
            <a:r>
              <a:rPr lang="en-US" sz="1000" dirty="0" err="1"/>
              <a:t>Obstet</a:t>
            </a:r>
            <a:r>
              <a:rPr lang="en-US" sz="1000" dirty="0"/>
              <a:t> </a:t>
            </a:r>
            <a:r>
              <a:rPr lang="en-US" sz="1000" dirty="0" err="1"/>
              <a:t>Gynaecol</a:t>
            </a:r>
            <a:r>
              <a:rPr lang="en-US" sz="1000" dirty="0"/>
              <a:t>. 2007</a:t>
            </a:r>
          </a:p>
          <a:p>
            <a:pPr algn="just"/>
            <a:endParaRPr lang="fr-FR" sz="1000" dirty="0"/>
          </a:p>
        </p:txBody>
      </p:sp>
    </p:spTree>
    <p:extLst>
      <p:ext uri="{BB962C8B-B14F-4D97-AF65-F5344CB8AC3E}">
        <p14:creationId xmlns:p14="http://schemas.microsoft.com/office/powerpoint/2010/main" val="4607587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82126"/>
            <a:ext cx="10522454" cy="1066800"/>
          </a:xfrm>
        </p:spPr>
        <p:txBody>
          <a:bodyPr>
            <a:normAutofit fontScale="90000"/>
          </a:bodyPr>
          <a:lstStyle/>
          <a:p>
            <a:pPr algn="ctr"/>
            <a:r>
              <a:rPr lang="en-US" dirty="0"/>
              <a:t>Diagnosis and pre-treatment evaluation: biopsy</a:t>
            </a:r>
          </a:p>
        </p:txBody>
      </p:sp>
      <p:sp>
        <p:nvSpPr>
          <p:cNvPr id="3" name="Content Placeholder 2"/>
          <p:cNvSpPr>
            <a:spLocks noGrp="1"/>
          </p:cNvSpPr>
          <p:nvPr>
            <p:ph idx="1"/>
          </p:nvPr>
        </p:nvSpPr>
        <p:spPr/>
        <p:txBody>
          <a:bodyPr>
            <a:normAutofit fontScale="25000" lnSpcReduction="20000"/>
          </a:bodyPr>
          <a:lstStyle/>
          <a:p>
            <a:r>
              <a:rPr lang="en-US" sz="8000" b="1" dirty="0"/>
              <a:t>Hysteroscopy</a:t>
            </a:r>
            <a:r>
              <a:rPr lang="en-US" sz="8000" dirty="0"/>
              <a:t> is the most accurate way for biopsy and evaluation of the cavity</a:t>
            </a:r>
          </a:p>
          <a:p>
            <a:endParaRPr lang="en-US" sz="8000" dirty="0"/>
          </a:p>
          <a:p>
            <a:r>
              <a:rPr lang="en-US" sz="8000" dirty="0">
                <a:solidFill>
                  <a:schemeClr val="accent6">
                    <a:lumMod val="75000"/>
                  </a:schemeClr>
                </a:solidFill>
              </a:rPr>
              <a:t>Excludes cervical involvement </a:t>
            </a:r>
            <a:r>
              <a:rPr lang="en-US" sz="8000" dirty="0"/>
              <a:t>(NPV 100%, low </a:t>
            </a:r>
            <a:r>
              <a:rPr lang="en-US" sz="8000" dirty="0" err="1"/>
              <a:t>Sp</a:t>
            </a:r>
            <a:r>
              <a:rPr lang="en-US" sz="8000" dirty="0"/>
              <a:t>), complementary to MRI.</a:t>
            </a:r>
          </a:p>
          <a:p>
            <a:endParaRPr lang="en-US" sz="8000" dirty="0"/>
          </a:p>
          <a:p>
            <a:r>
              <a:rPr lang="en-US" sz="8000" dirty="0"/>
              <a:t>Best procedure to estimate the </a:t>
            </a:r>
            <a:r>
              <a:rPr lang="en-US" sz="8000" dirty="0">
                <a:solidFill>
                  <a:schemeClr val="accent6">
                    <a:lumMod val="75000"/>
                  </a:schemeClr>
                </a:solidFill>
              </a:rPr>
              <a:t>extent of </a:t>
            </a:r>
            <a:r>
              <a:rPr lang="en-US" sz="8000" dirty="0"/>
              <a:t>the cancerous </a:t>
            </a:r>
            <a:r>
              <a:rPr lang="en-US" sz="8000" dirty="0">
                <a:solidFill>
                  <a:schemeClr val="accent6">
                    <a:lumMod val="75000"/>
                  </a:schemeClr>
                </a:solidFill>
              </a:rPr>
              <a:t>spread </a:t>
            </a:r>
            <a:r>
              <a:rPr lang="en-US" sz="8000" dirty="0"/>
              <a:t>within the uterine cavity (&gt;50% prognostic factor)</a:t>
            </a:r>
          </a:p>
          <a:p>
            <a:endParaRPr lang="en-US" sz="8000" dirty="0"/>
          </a:p>
          <a:p>
            <a:r>
              <a:rPr lang="en-US" sz="8000" dirty="0"/>
              <a:t>Indirectly predictive of </a:t>
            </a:r>
            <a:r>
              <a:rPr lang="en-US" sz="8000" dirty="0" err="1">
                <a:solidFill>
                  <a:schemeClr val="accent6">
                    <a:lumMod val="75000"/>
                  </a:schemeClr>
                </a:solidFill>
              </a:rPr>
              <a:t>tumoral</a:t>
            </a:r>
            <a:r>
              <a:rPr lang="en-US" sz="8000" dirty="0">
                <a:solidFill>
                  <a:schemeClr val="accent6">
                    <a:lumMod val="75000"/>
                  </a:schemeClr>
                </a:solidFill>
              </a:rPr>
              <a:t> size </a:t>
            </a:r>
            <a:r>
              <a:rPr lang="en-US" sz="8000" dirty="0"/>
              <a:t>(independent prognostic factor of lymph node spread and disease-free survival)</a:t>
            </a:r>
          </a:p>
          <a:p>
            <a:endParaRPr lang="en-US" sz="8000" dirty="0"/>
          </a:p>
          <a:p>
            <a:r>
              <a:rPr lang="en-US" sz="8000" dirty="0"/>
              <a:t>Complication rate of 3%, with 1% of uterine perforation</a:t>
            </a:r>
          </a:p>
          <a:p>
            <a:endParaRPr lang="en-US" sz="8000" dirty="0"/>
          </a:p>
          <a:p>
            <a:r>
              <a:rPr lang="en-US" sz="8000" dirty="0"/>
              <a:t>No prognostic significance for migrant cells outside the cavity</a:t>
            </a:r>
          </a:p>
          <a:p>
            <a:endParaRPr lang="en-US" sz="8000" dirty="0"/>
          </a:p>
          <a:p>
            <a:endParaRPr lang="en-US" sz="8000" dirty="0"/>
          </a:p>
          <a:p>
            <a:endParaRPr lang="en-US" dirty="0"/>
          </a:p>
          <a:p>
            <a:endParaRPr lang="en-US" dirty="0"/>
          </a:p>
          <a:p>
            <a:endParaRPr lang="en-US" dirty="0"/>
          </a:p>
          <a:p>
            <a:pPr marL="0" indent="0">
              <a:buNone/>
            </a:pPr>
            <a:r>
              <a:rPr lang="en-US" sz="2000" dirty="0"/>
              <a:t> </a:t>
            </a:r>
          </a:p>
        </p:txBody>
      </p:sp>
      <p:sp>
        <p:nvSpPr>
          <p:cNvPr id="4" name="Footer Placeholder 3"/>
          <p:cNvSpPr>
            <a:spLocks noGrp="1"/>
          </p:cNvSpPr>
          <p:nvPr>
            <p:ph type="ftr" sz="quarter" idx="11"/>
          </p:nvPr>
        </p:nvSpPr>
        <p:spPr>
          <a:xfrm>
            <a:off x="6673452" y="6028660"/>
            <a:ext cx="4687202" cy="829340"/>
          </a:xfrm>
        </p:spPr>
        <p:txBody>
          <a:bodyPr/>
          <a:lstStyle/>
          <a:p>
            <a:pPr algn="just">
              <a:defRPr/>
            </a:pPr>
            <a:r>
              <a:rPr lang="en-US" dirty="0"/>
              <a:t> </a:t>
            </a:r>
            <a:r>
              <a:rPr lang="en-US" sz="1000" dirty="0"/>
              <a:t>Rose PG. Endometrial carcinoma. N </a:t>
            </a:r>
            <a:r>
              <a:rPr lang="en-US" sz="1000" dirty="0" err="1"/>
              <a:t>Engl</a:t>
            </a:r>
            <a:r>
              <a:rPr lang="en-US" sz="1000" dirty="0"/>
              <a:t> J Med 1996</a:t>
            </a:r>
          </a:p>
          <a:p>
            <a:pPr algn="just">
              <a:defRPr/>
            </a:pPr>
            <a:r>
              <a:rPr lang="en-US" sz="1000" dirty="0"/>
              <a:t> </a:t>
            </a:r>
            <a:r>
              <a:rPr lang="en-US" sz="1000" dirty="0" err="1"/>
              <a:t>Toky</a:t>
            </a:r>
            <a:r>
              <a:rPr lang="en-US" sz="1000" dirty="0"/>
              <a:t> T et al., Br J </a:t>
            </a:r>
            <a:r>
              <a:rPr lang="en-US" sz="1000" dirty="0" err="1"/>
              <a:t>Obstet</a:t>
            </a:r>
            <a:r>
              <a:rPr lang="en-US" sz="1000" dirty="0"/>
              <a:t> </a:t>
            </a:r>
            <a:r>
              <a:rPr lang="en-US" sz="1000" dirty="0" err="1"/>
              <a:t>Gynaecol</a:t>
            </a:r>
            <a:r>
              <a:rPr lang="en-US" sz="1000" dirty="0"/>
              <a:t> 1998</a:t>
            </a:r>
            <a:endParaRPr lang="it-IT" sz="1000" dirty="0"/>
          </a:p>
          <a:p>
            <a:pPr algn="just">
              <a:defRPr/>
            </a:pPr>
            <a:r>
              <a:rPr lang="it-IT" sz="1000" dirty="0" err="1"/>
              <a:t>Garuti</a:t>
            </a:r>
            <a:r>
              <a:rPr lang="it-IT" sz="1000" dirty="0"/>
              <a:t> et al., </a:t>
            </a:r>
            <a:r>
              <a:rPr lang="it-IT" sz="1000" dirty="0" err="1"/>
              <a:t>Gynecol</a:t>
            </a:r>
            <a:r>
              <a:rPr lang="it-IT" sz="1000" dirty="0"/>
              <a:t> </a:t>
            </a:r>
            <a:r>
              <a:rPr lang="it-IT" sz="1000" dirty="0" err="1"/>
              <a:t>Oncol</a:t>
            </a:r>
            <a:r>
              <a:rPr lang="it-IT" sz="1000" dirty="0"/>
              <a:t> 2001</a:t>
            </a:r>
          </a:p>
          <a:p>
            <a:pPr algn="just">
              <a:defRPr/>
            </a:pPr>
            <a:r>
              <a:rPr lang="it-IT" sz="1000" dirty="0" err="1"/>
              <a:t>Touboul</a:t>
            </a:r>
            <a:r>
              <a:rPr lang="it-IT" sz="1000" dirty="0"/>
              <a:t> C. et al. </a:t>
            </a:r>
            <a:r>
              <a:rPr lang="en-US" sz="1000" dirty="0"/>
              <a:t>Anticancer Res 2014</a:t>
            </a:r>
          </a:p>
          <a:p>
            <a:pPr algn="just">
              <a:defRPr/>
            </a:pPr>
            <a:r>
              <a:rPr lang="fr-FR" sz="1000" dirty="0"/>
              <a:t>Lo KW et al. </a:t>
            </a:r>
            <a:r>
              <a:rPr lang="en-US" sz="1000" dirty="0" err="1"/>
              <a:t>Gynecol</a:t>
            </a:r>
            <a:r>
              <a:rPr lang="en-US" sz="1000" dirty="0"/>
              <a:t> </a:t>
            </a:r>
            <a:r>
              <a:rPr lang="en-US" sz="1000" dirty="0" err="1"/>
              <a:t>Oncol</a:t>
            </a:r>
            <a:r>
              <a:rPr lang="en-US" sz="1000" dirty="0"/>
              <a:t> 2002</a:t>
            </a:r>
          </a:p>
          <a:p>
            <a:pPr algn="just">
              <a:defRPr/>
            </a:pPr>
            <a:endParaRPr lang="fr-FR" sz="1000" dirty="0"/>
          </a:p>
        </p:txBody>
      </p:sp>
    </p:spTree>
    <p:extLst>
      <p:ext uri="{BB962C8B-B14F-4D97-AF65-F5344CB8AC3E}">
        <p14:creationId xmlns:p14="http://schemas.microsoft.com/office/powerpoint/2010/main" val="28278987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p:txBody>
          <a:bodyPr>
            <a:normAutofit lnSpcReduction="10000"/>
          </a:bodyPr>
          <a:lstStyle/>
          <a:p>
            <a:endParaRPr lang="fr-FR" dirty="0"/>
          </a:p>
          <a:p>
            <a:pPr marL="0" indent="0">
              <a:buNone/>
            </a:pPr>
            <a:endParaRPr lang="fr-FR" dirty="0"/>
          </a:p>
          <a:p>
            <a:r>
              <a:rPr lang="fr-FR" dirty="0" err="1"/>
              <a:t>laparoscopic</a:t>
            </a:r>
            <a:r>
              <a:rPr lang="fr-FR" dirty="0"/>
              <a:t> </a:t>
            </a:r>
            <a:r>
              <a:rPr lang="fr-FR" dirty="0" err="1"/>
              <a:t>evaluation</a:t>
            </a:r>
            <a:r>
              <a:rPr lang="fr-FR" dirty="0"/>
              <a:t> of the: </a:t>
            </a:r>
          </a:p>
          <a:p>
            <a:pPr lvl="1"/>
            <a:r>
              <a:rPr lang="fr-FR" dirty="0" err="1"/>
              <a:t>adnexa</a:t>
            </a:r>
            <a:r>
              <a:rPr lang="fr-FR" dirty="0"/>
              <a:t> </a:t>
            </a:r>
          </a:p>
          <a:p>
            <a:pPr lvl="1"/>
            <a:endParaRPr lang="fr-FR" dirty="0"/>
          </a:p>
          <a:p>
            <a:pPr lvl="1"/>
            <a:r>
              <a:rPr lang="fr-FR" dirty="0" err="1"/>
              <a:t>lymph</a:t>
            </a:r>
            <a:r>
              <a:rPr lang="fr-FR" dirty="0"/>
              <a:t> </a:t>
            </a:r>
            <a:r>
              <a:rPr lang="fr-FR" dirty="0" err="1"/>
              <a:t>node</a:t>
            </a:r>
            <a:endParaRPr lang="fr-FR" dirty="0"/>
          </a:p>
          <a:p>
            <a:pPr lvl="1"/>
            <a:endParaRPr lang="fr-FR" dirty="0"/>
          </a:p>
          <a:p>
            <a:pPr lvl="1"/>
            <a:r>
              <a:rPr lang="fr-FR" dirty="0" err="1"/>
              <a:t>peritoneal</a:t>
            </a:r>
            <a:r>
              <a:rPr lang="fr-FR" dirty="0"/>
              <a:t> </a:t>
            </a:r>
            <a:r>
              <a:rPr lang="fr-FR" dirty="0" err="1"/>
              <a:t>cavity</a:t>
            </a:r>
            <a:r>
              <a:rPr lang="fr-FR" dirty="0"/>
              <a:t> </a:t>
            </a:r>
          </a:p>
          <a:p>
            <a:pPr lvl="1"/>
            <a:endParaRPr lang="fr-FR" dirty="0"/>
          </a:p>
          <a:p>
            <a:r>
              <a:rPr lang="fr-FR" dirty="0">
                <a:solidFill>
                  <a:srgbClr val="FF0000"/>
                </a:solidFill>
              </a:rPr>
              <a:t>not </a:t>
            </a:r>
            <a:r>
              <a:rPr lang="fr-FR" dirty="0" err="1">
                <a:solidFill>
                  <a:srgbClr val="FF0000"/>
                </a:solidFill>
              </a:rPr>
              <a:t>recommended</a:t>
            </a:r>
            <a:r>
              <a:rPr lang="fr-FR" dirty="0">
                <a:solidFill>
                  <a:srgbClr val="FF0000"/>
                </a:solidFill>
              </a:rPr>
              <a:t> </a:t>
            </a:r>
            <a:r>
              <a:rPr lang="fr-FR" b="1" dirty="0" err="1"/>
              <a:t>unless</a:t>
            </a:r>
            <a:r>
              <a:rPr lang="fr-FR" b="1" dirty="0"/>
              <a:t> </a:t>
            </a:r>
            <a:r>
              <a:rPr lang="fr-FR" b="1" dirty="0" err="1"/>
              <a:t>imaging</a:t>
            </a:r>
            <a:r>
              <a:rPr lang="fr-FR" b="1" dirty="0"/>
              <a:t> </a:t>
            </a:r>
            <a:r>
              <a:rPr lang="fr-FR" b="1" dirty="0" err="1"/>
              <a:t>studies</a:t>
            </a:r>
            <a:r>
              <a:rPr lang="fr-FR" b="1" dirty="0"/>
              <a:t> </a:t>
            </a:r>
            <a:r>
              <a:rPr lang="fr-FR" b="1" dirty="0" err="1"/>
              <a:t>suggest</a:t>
            </a:r>
            <a:r>
              <a:rPr lang="fr-FR" b="1" dirty="0"/>
              <a:t> </a:t>
            </a:r>
            <a:r>
              <a:rPr lang="fr-FR" dirty="0"/>
              <a:t>a </a:t>
            </a:r>
            <a:r>
              <a:rPr lang="fr-FR" dirty="0" err="1"/>
              <a:t>suspicious</a:t>
            </a:r>
            <a:r>
              <a:rPr lang="fr-FR" dirty="0"/>
              <a:t> </a:t>
            </a:r>
            <a:r>
              <a:rPr lang="fr-FR" dirty="0" err="1"/>
              <a:t>involvement</a:t>
            </a:r>
            <a:r>
              <a:rPr lang="fr-FR" dirty="0"/>
              <a:t> of </a:t>
            </a:r>
            <a:r>
              <a:rPr lang="fr-FR" dirty="0" err="1"/>
              <a:t>these</a:t>
            </a:r>
            <a:r>
              <a:rPr lang="fr-FR" dirty="0"/>
              <a:t> </a:t>
            </a:r>
            <a:r>
              <a:rPr lang="fr-FR" dirty="0" err="1"/>
              <a:t>regions</a:t>
            </a:r>
            <a:r>
              <a:rPr lang="fr-FR" dirty="0"/>
              <a:t> in </a:t>
            </a:r>
            <a:r>
              <a:rPr lang="fr-FR" dirty="0" err="1"/>
              <a:t>tumor</a:t>
            </a:r>
            <a:r>
              <a:rPr lang="fr-FR" dirty="0"/>
              <a:t> spread. </a:t>
            </a:r>
          </a:p>
          <a:p>
            <a:endParaRPr lang="fr-FR" dirty="0"/>
          </a:p>
        </p:txBody>
      </p:sp>
      <p:pic>
        <p:nvPicPr>
          <p:cNvPr id="6" name="Image 5"/>
          <p:cNvPicPr>
            <a:picLocks noChangeAspect="1"/>
          </p:cNvPicPr>
          <p:nvPr/>
        </p:nvPicPr>
        <p:blipFill>
          <a:blip r:embed="rId3"/>
          <a:stretch>
            <a:fillRect/>
          </a:stretch>
        </p:blipFill>
        <p:spPr>
          <a:xfrm>
            <a:off x="4654367" y="2128774"/>
            <a:ext cx="2019300" cy="241300"/>
          </a:xfrm>
          <a:prstGeom prst="rect">
            <a:avLst/>
          </a:prstGeom>
        </p:spPr>
      </p:pic>
      <p:pic>
        <p:nvPicPr>
          <p:cNvPr id="7" name="Image 6">
            <a:extLst>
              <a:ext uri="{FF2B5EF4-FFF2-40B4-BE49-F238E27FC236}">
                <a16:creationId xmlns:a16="http://schemas.microsoft.com/office/drawing/2014/main" id="{F1395D0B-A6A9-D140-A31B-E3699DAF1E7D}"/>
              </a:ext>
            </a:extLst>
          </p:cNvPr>
          <p:cNvPicPr>
            <a:picLocks noChangeAspect="1"/>
          </p:cNvPicPr>
          <p:nvPr/>
        </p:nvPicPr>
        <p:blipFill>
          <a:blip r:embed="rId4"/>
          <a:stretch>
            <a:fillRect/>
          </a:stretch>
        </p:blipFill>
        <p:spPr>
          <a:xfrm>
            <a:off x="2152650" y="486506"/>
            <a:ext cx="6908800" cy="1574800"/>
          </a:xfrm>
          <a:prstGeom prst="rect">
            <a:avLst/>
          </a:prstGeom>
        </p:spPr>
      </p:pic>
    </p:spTree>
    <p:extLst>
      <p:ext uri="{BB962C8B-B14F-4D97-AF65-F5344CB8AC3E}">
        <p14:creationId xmlns:p14="http://schemas.microsoft.com/office/powerpoint/2010/main" val="180282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Treatment modalities</a:t>
            </a:r>
          </a:p>
        </p:txBody>
      </p:sp>
      <p:sp>
        <p:nvSpPr>
          <p:cNvPr id="3" name="Content Placeholder 2"/>
          <p:cNvSpPr>
            <a:spLocks noGrp="1"/>
          </p:cNvSpPr>
          <p:nvPr>
            <p:ph idx="1"/>
          </p:nvPr>
        </p:nvSpPr>
        <p:spPr/>
        <p:txBody>
          <a:bodyPr/>
          <a:lstStyle/>
          <a:p>
            <a:r>
              <a:rPr lang="en-US" dirty="0"/>
              <a:t>HORMONAL:</a:t>
            </a:r>
          </a:p>
          <a:p>
            <a:pPr>
              <a:buFontTx/>
              <a:buChar char="-"/>
            </a:pPr>
            <a:r>
              <a:rPr lang="en-US" dirty="0" err="1"/>
              <a:t>Megestrol</a:t>
            </a:r>
            <a:r>
              <a:rPr lang="en-US" dirty="0"/>
              <a:t> acetate</a:t>
            </a:r>
          </a:p>
          <a:p>
            <a:pPr>
              <a:buFontTx/>
              <a:buChar char="-"/>
            </a:pPr>
            <a:r>
              <a:rPr lang="en-US" dirty="0" err="1"/>
              <a:t>Medroxyprogesterone</a:t>
            </a:r>
            <a:r>
              <a:rPr lang="en-US" dirty="0"/>
              <a:t> acetate</a:t>
            </a:r>
          </a:p>
          <a:p>
            <a:pPr>
              <a:buFontTx/>
              <a:buChar char="-"/>
            </a:pPr>
            <a:r>
              <a:rPr lang="en-US" dirty="0" err="1"/>
              <a:t>Levonorgestrel</a:t>
            </a:r>
            <a:r>
              <a:rPr lang="en-US" dirty="0"/>
              <a:t> IUD</a:t>
            </a:r>
          </a:p>
          <a:p>
            <a:pPr>
              <a:buFontTx/>
              <a:buChar char="-"/>
            </a:pPr>
            <a:endParaRPr lang="en-US" dirty="0"/>
          </a:p>
          <a:p>
            <a:r>
              <a:rPr lang="en-US" dirty="0"/>
              <a:t>HYSTEROSCOPIC Tumor Resection and Progesterone therapy</a:t>
            </a:r>
          </a:p>
          <a:p>
            <a:endParaRPr lang="en-US" dirty="0"/>
          </a:p>
          <a:p>
            <a:endParaRPr lang="en-US" dirty="0"/>
          </a:p>
        </p:txBody>
      </p:sp>
    </p:spTree>
    <p:extLst>
      <p:ext uri="{BB962C8B-B14F-4D97-AF65-F5344CB8AC3E}">
        <p14:creationId xmlns:p14="http://schemas.microsoft.com/office/powerpoint/2010/main" val="652918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DDBB197-D710-4A4F-A9CA-FD2177498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5D1CFA-2CDB-4B64-BD9F-85744E8DA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7CEBB5C-0AB6-438A-2EB0-538739D2EB94}"/>
              </a:ext>
            </a:extLst>
          </p:cNvPr>
          <p:cNvSpPr>
            <a:spLocks noGrp="1"/>
          </p:cNvSpPr>
          <p:nvPr>
            <p:ph type="title"/>
          </p:nvPr>
        </p:nvSpPr>
        <p:spPr>
          <a:xfrm>
            <a:off x="804672" y="802955"/>
            <a:ext cx="4977976" cy="1454051"/>
          </a:xfrm>
        </p:spPr>
        <p:txBody>
          <a:bodyPr>
            <a:normAutofit/>
          </a:bodyPr>
          <a:lstStyle/>
          <a:p>
            <a:endParaRPr lang="en-US" sz="3600">
              <a:solidFill>
                <a:schemeClr val="tx2"/>
              </a:solidFill>
            </a:endParaRPr>
          </a:p>
        </p:txBody>
      </p:sp>
      <p:sp>
        <p:nvSpPr>
          <p:cNvPr id="3" name="Espace réservé du contenu 2">
            <a:extLst>
              <a:ext uri="{FF2B5EF4-FFF2-40B4-BE49-F238E27FC236}">
                <a16:creationId xmlns:a16="http://schemas.microsoft.com/office/drawing/2014/main" id="{D4EC8DF5-6B22-5EE7-9EB7-D22CE3AA77EB}"/>
              </a:ext>
            </a:extLst>
          </p:cNvPr>
          <p:cNvSpPr>
            <a:spLocks noGrp="1"/>
          </p:cNvSpPr>
          <p:nvPr>
            <p:ph idx="1"/>
          </p:nvPr>
        </p:nvSpPr>
        <p:spPr>
          <a:xfrm>
            <a:off x="804672" y="2421682"/>
            <a:ext cx="4977578" cy="3639289"/>
          </a:xfrm>
        </p:spPr>
        <p:txBody>
          <a:bodyPr anchor="ctr">
            <a:normAutofit/>
          </a:bodyPr>
          <a:lstStyle/>
          <a:p>
            <a:r>
              <a:rPr lang="en-US" sz="3200" dirty="0">
                <a:solidFill>
                  <a:schemeClr val="tx2"/>
                </a:solidFill>
              </a:rPr>
              <a:t>Hormonal treatment</a:t>
            </a:r>
          </a:p>
        </p:txBody>
      </p:sp>
      <p:grpSp>
        <p:nvGrpSpPr>
          <p:cNvPr id="14" name="Group 13">
            <a:extLst>
              <a:ext uri="{FF2B5EF4-FFF2-40B4-BE49-F238E27FC236}">
                <a16:creationId xmlns:a16="http://schemas.microsoft.com/office/drawing/2014/main" id="{25EE5136-01F1-466C-962D-BA9B4C6757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69897" y="0"/>
            <a:ext cx="5822103" cy="6685267"/>
            <a:chOff x="6357228" y="0"/>
            <a:chExt cx="5822103" cy="6685267"/>
          </a:xfrm>
        </p:grpSpPr>
        <p:sp>
          <p:nvSpPr>
            <p:cNvPr id="15" name="Freeform: Shape 14">
              <a:extLst>
                <a:ext uri="{FF2B5EF4-FFF2-40B4-BE49-F238E27FC236}">
                  <a16:creationId xmlns:a16="http://schemas.microsoft.com/office/drawing/2014/main" id="{E11D3AD4-AF9B-4EB5-8C7B-C45D173B4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5102EBE-A80F-4CFF-B1DD-941EF9728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EC18CE1F-9DF1-47AF-9E66-6CE348AC2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5BD26A8C-8D1D-41E6-A71E-FE9AC75F3F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descr="Seringue">
            <a:extLst>
              <a:ext uri="{FF2B5EF4-FFF2-40B4-BE49-F238E27FC236}">
                <a16:creationId xmlns:a16="http://schemas.microsoft.com/office/drawing/2014/main" id="{AB1A92FC-E85B-F37B-0B8A-78658178498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21726" y="1629089"/>
            <a:ext cx="3620021" cy="3620021"/>
          </a:xfrm>
          <a:prstGeom prst="rect">
            <a:avLst/>
          </a:prstGeom>
        </p:spPr>
      </p:pic>
    </p:spTree>
    <p:extLst>
      <p:ext uri="{BB962C8B-B14F-4D97-AF65-F5344CB8AC3E}">
        <p14:creationId xmlns:p14="http://schemas.microsoft.com/office/powerpoint/2010/main" val="1329195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8023A5-6445-2EC4-3460-00C3A1279845}"/>
              </a:ext>
            </a:extLst>
          </p:cNvPr>
          <p:cNvSpPr>
            <a:spLocks noGrp="1"/>
          </p:cNvSpPr>
          <p:nvPr>
            <p:ph type="title"/>
          </p:nvPr>
        </p:nvSpPr>
        <p:spPr/>
        <p:txBody>
          <a:bodyPr/>
          <a:lstStyle/>
          <a:p>
            <a:pPr algn="ctr"/>
            <a:r>
              <a:rPr lang="en-US" dirty="0"/>
              <a:t>Disclosures</a:t>
            </a:r>
          </a:p>
        </p:txBody>
      </p:sp>
      <p:sp>
        <p:nvSpPr>
          <p:cNvPr id="3" name="Espace réservé du contenu 2">
            <a:extLst>
              <a:ext uri="{FF2B5EF4-FFF2-40B4-BE49-F238E27FC236}">
                <a16:creationId xmlns:a16="http://schemas.microsoft.com/office/drawing/2014/main" id="{5651171B-E36C-62D3-E30E-5E8F53A52F4C}"/>
              </a:ext>
            </a:extLst>
          </p:cNvPr>
          <p:cNvSpPr>
            <a:spLocks noGrp="1"/>
          </p:cNvSpPr>
          <p:nvPr>
            <p:ph idx="1"/>
          </p:nvPr>
        </p:nvSpPr>
        <p:spPr/>
        <p:txBody>
          <a:bodyPr/>
          <a:lstStyle/>
          <a:p>
            <a:endParaRPr lang="en-US" dirty="0"/>
          </a:p>
          <a:p>
            <a:endParaRPr lang="en-US" dirty="0"/>
          </a:p>
          <a:p>
            <a:endParaRPr lang="en-US" dirty="0"/>
          </a:p>
          <a:p>
            <a:r>
              <a:rPr lang="en-US" dirty="0"/>
              <a:t>Nothing to disclose</a:t>
            </a:r>
          </a:p>
        </p:txBody>
      </p:sp>
    </p:spTree>
    <p:extLst>
      <p:ext uri="{BB962C8B-B14F-4D97-AF65-F5344CB8AC3E}">
        <p14:creationId xmlns:p14="http://schemas.microsoft.com/office/powerpoint/2010/main" val="39966571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5F092C-1247-29A2-4DD9-15D2B7B1C903}"/>
              </a:ext>
            </a:extLst>
          </p:cNvPr>
          <p:cNvSpPr>
            <a:spLocks noGrp="1"/>
          </p:cNvSpPr>
          <p:nvPr>
            <p:ph type="title"/>
          </p:nvPr>
        </p:nvSpPr>
        <p:spPr/>
        <p:txBody>
          <a:bodyPr/>
          <a:lstStyle/>
          <a:p>
            <a:endParaRPr lang="en-US"/>
          </a:p>
        </p:txBody>
      </p:sp>
      <p:graphicFrame>
        <p:nvGraphicFramePr>
          <p:cNvPr id="4" name="Espace réservé du contenu 3">
            <a:extLst>
              <a:ext uri="{FF2B5EF4-FFF2-40B4-BE49-F238E27FC236}">
                <a16:creationId xmlns:a16="http://schemas.microsoft.com/office/drawing/2014/main" id="{5164A81C-5FC7-6210-423B-B9F3574ACB26}"/>
              </a:ext>
            </a:extLst>
          </p:cNvPr>
          <p:cNvGraphicFramePr>
            <a:graphicFrameLocks noGrp="1"/>
          </p:cNvGraphicFramePr>
          <p:nvPr>
            <p:ph idx="1"/>
            <p:extLst>
              <p:ext uri="{D42A27DB-BD31-4B8C-83A1-F6EECF244321}">
                <p14:modId xmlns:p14="http://schemas.microsoft.com/office/powerpoint/2010/main" val="281767347"/>
              </p:ext>
            </p:extLst>
          </p:nvPr>
        </p:nvGraphicFramePr>
        <p:xfrm>
          <a:off x="838200" y="119921"/>
          <a:ext cx="10515600" cy="5873191"/>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4112693347"/>
                    </a:ext>
                  </a:extLst>
                </a:gridCol>
                <a:gridCol w="2628900">
                  <a:extLst>
                    <a:ext uri="{9D8B030D-6E8A-4147-A177-3AD203B41FA5}">
                      <a16:colId xmlns:a16="http://schemas.microsoft.com/office/drawing/2014/main" val="1545550525"/>
                    </a:ext>
                  </a:extLst>
                </a:gridCol>
                <a:gridCol w="2628900">
                  <a:extLst>
                    <a:ext uri="{9D8B030D-6E8A-4147-A177-3AD203B41FA5}">
                      <a16:colId xmlns:a16="http://schemas.microsoft.com/office/drawing/2014/main" val="3804030169"/>
                    </a:ext>
                  </a:extLst>
                </a:gridCol>
                <a:gridCol w="2628900">
                  <a:extLst>
                    <a:ext uri="{9D8B030D-6E8A-4147-A177-3AD203B41FA5}">
                      <a16:colId xmlns:a16="http://schemas.microsoft.com/office/drawing/2014/main" val="33527227"/>
                    </a:ext>
                  </a:extLst>
                </a:gridCol>
              </a:tblGrid>
              <a:tr h="843991">
                <a:tc>
                  <a:txBody>
                    <a:bodyPr/>
                    <a:lstStyle/>
                    <a:p>
                      <a:endParaRPr lang="en-US" sz="2400" dirty="0"/>
                    </a:p>
                  </a:txBody>
                  <a:tcPr/>
                </a:tc>
                <a:tc>
                  <a:txBody>
                    <a:bodyPr/>
                    <a:lstStyle/>
                    <a:p>
                      <a:pPr algn="ctr"/>
                      <a:r>
                        <a:rPr lang="en-US" sz="2400" dirty="0"/>
                        <a:t>Ramirez 2004</a:t>
                      </a:r>
                    </a:p>
                  </a:txBody>
                  <a:tcPr/>
                </a:tc>
                <a:tc>
                  <a:txBody>
                    <a:bodyPr/>
                    <a:lstStyle/>
                    <a:p>
                      <a:pPr algn="ctr"/>
                      <a:r>
                        <a:rPr lang="en-US" sz="2400" dirty="0" err="1"/>
                        <a:t>Chiva</a:t>
                      </a:r>
                      <a:r>
                        <a:rPr lang="en-US" sz="2400" dirty="0"/>
                        <a:t> 2008</a:t>
                      </a:r>
                    </a:p>
                  </a:txBody>
                  <a:tcPr/>
                </a:tc>
                <a:tc>
                  <a:txBody>
                    <a:bodyPr/>
                    <a:lstStyle/>
                    <a:p>
                      <a:pPr algn="ctr"/>
                      <a:r>
                        <a:rPr lang="en-US" sz="2400" dirty="0"/>
                        <a:t>Gunderson 2012</a:t>
                      </a:r>
                    </a:p>
                  </a:txBody>
                  <a:tcPr/>
                </a:tc>
                <a:extLst>
                  <a:ext uri="{0D108BD9-81ED-4DB2-BD59-A6C34878D82A}">
                    <a16:rowId xmlns:a16="http://schemas.microsoft.com/office/drawing/2014/main" val="3132158388"/>
                  </a:ext>
                </a:extLst>
              </a:tr>
              <a:tr h="843991">
                <a:tc>
                  <a:txBody>
                    <a:bodyPr/>
                    <a:lstStyle/>
                    <a:p>
                      <a:r>
                        <a:rPr lang="en-US" sz="2400" dirty="0"/>
                        <a:t>Response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76% response with a median time of 12 weeks</a:t>
                      </a:r>
                    </a:p>
                    <a:p>
                      <a:pPr algn="ctr"/>
                      <a:endParaRPr lang="en-US" sz="2400" dirty="0"/>
                    </a:p>
                  </a:txBody>
                  <a:tcPr/>
                </a:tc>
                <a:tc>
                  <a:txBody>
                    <a:bodyPr/>
                    <a:lstStyle/>
                    <a:p>
                      <a:pPr algn="ctr"/>
                      <a:r>
                        <a:rPr lang="en-US" sz="2400" dirty="0"/>
                        <a:t> 51% complete</a:t>
                      </a:r>
                    </a:p>
                    <a:p>
                      <a:pPr algn="ctr"/>
                      <a:endParaRPr lang="en-US" sz="2400" dirty="0"/>
                    </a:p>
                    <a:p>
                      <a:pPr algn="ctr"/>
                      <a:r>
                        <a:rPr lang="en-US" sz="2400" dirty="0"/>
                        <a:t>25% transient</a:t>
                      </a:r>
                    </a:p>
                  </a:txBody>
                  <a:tcPr/>
                </a:tc>
                <a:tc>
                  <a:txBody>
                    <a:bodyPr/>
                    <a:lstStyle/>
                    <a:p>
                      <a:pPr algn="ctr"/>
                      <a:r>
                        <a:rPr lang="en-US" sz="2400" dirty="0"/>
                        <a:t>68% CAH</a:t>
                      </a:r>
                    </a:p>
                    <a:p>
                      <a:pPr algn="ctr"/>
                      <a:endParaRPr lang="en-US" sz="2400" dirty="0"/>
                    </a:p>
                    <a:p>
                      <a:pPr algn="ctr"/>
                      <a:r>
                        <a:rPr lang="en-US" sz="2400" dirty="0"/>
                        <a:t>48% EC</a:t>
                      </a:r>
                    </a:p>
                    <a:p>
                      <a:pPr algn="ctr"/>
                      <a:endParaRPr lang="en-US" sz="2400" dirty="0"/>
                    </a:p>
                  </a:txBody>
                  <a:tcPr/>
                </a:tc>
                <a:extLst>
                  <a:ext uri="{0D108BD9-81ED-4DB2-BD59-A6C34878D82A}">
                    <a16:rowId xmlns:a16="http://schemas.microsoft.com/office/drawing/2014/main" val="941161187"/>
                  </a:ext>
                </a:extLst>
              </a:tr>
              <a:tr h="843991">
                <a:tc>
                  <a:txBody>
                    <a:bodyPr/>
                    <a:lstStyle/>
                    <a:p>
                      <a:r>
                        <a:rPr lang="en-US" sz="2400" dirty="0"/>
                        <a:t>Recurrence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23% recurrence</a:t>
                      </a:r>
                    </a:p>
                    <a:p>
                      <a:pPr algn="ctr"/>
                      <a:endParaRPr lang="en-US" sz="2400" dirty="0"/>
                    </a:p>
                  </a:txBody>
                  <a:tcPr/>
                </a:tc>
                <a:tc>
                  <a:txBody>
                    <a:bodyPr/>
                    <a:lstStyle/>
                    <a:p>
                      <a:pPr algn="ctr"/>
                      <a:r>
                        <a:rPr lang="en-US" sz="2400" dirty="0"/>
                        <a:t>24%</a:t>
                      </a:r>
                    </a:p>
                  </a:txBody>
                  <a:tcPr/>
                </a:tc>
                <a:tc>
                  <a:txBody>
                    <a:bodyPr/>
                    <a:lstStyle/>
                    <a:p>
                      <a:pPr algn="ctr"/>
                      <a:r>
                        <a:rPr lang="en-US" sz="2400" dirty="0"/>
                        <a:t>23% CAH</a:t>
                      </a:r>
                    </a:p>
                    <a:p>
                      <a:pPr algn="ctr"/>
                      <a:endParaRPr lang="en-US" sz="2400" dirty="0"/>
                    </a:p>
                    <a:p>
                      <a:pPr algn="ctr"/>
                      <a:r>
                        <a:rPr lang="en-US" sz="2400" dirty="0"/>
                        <a:t>35% EC</a:t>
                      </a:r>
                    </a:p>
                  </a:txBody>
                  <a:tcPr/>
                </a:tc>
                <a:extLst>
                  <a:ext uri="{0D108BD9-81ED-4DB2-BD59-A6C34878D82A}">
                    <a16:rowId xmlns:a16="http://schemas.microsoft.com/office/drawing/2014/main" val="3049121941"/>
                  </a:ext>
                </a:extLst>
              </a:tr>
              <a:tr h="8439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Mean duration of treatment </a:t>
                      </a:r>
                    </a:p>
                    <a:p>
                      <a:endParaRPr lang="en-US" sz="2400" dirty="0"/>
                    </a:p>
                  </a:txBody>
                  <a:tcPr/>
                </a:tc>
                <a:tc>
                  <a:txBody>
                    <a:bodyPr/>
                    <a:lstStyle/>
                    <a:p>
                      <a:pPr lvl="1" algn="l"/>
                      <a:r>
                        <a:rPr lang="en-US" sz="2400" dirty="0"/>
                        <a:t>In responders 24 months</a:t>
                      </a:r>
                    </a:p>
                    <a:p>
                      <a:pPr lvl="1" algn="l"/>
                      <a:r>
                        <a:rPr lang="en-US" sz="2400" dirty="0"/>
                        <a:t>In non-responders 12 months</a:t>
                      </a:r>
                    </a:p>
                    <a:p>
                      <a:pPr algn="l"/>
                      <a:endParaRPr lang="en-US" sz="2400" dirty="0"/>
                    </a:p>
                  </a:txBody>
                  <a:tcPr/>
                </a:tc>
                <a:tc>
                  <a:txBody>
                    <a:bodyPr/>
                    <a:lstStyle/>
                    <a:p>
                      <a:pPr algn="ctr"/>
                      <a:r>
                        <a:rPr lang="en-US" sz="2400" dirty="0"/>
                        <a:t>12- 24 Weeks</a:t>
                      </a:r>
                    </a:p>
                  </a:txBody>
                  <a:tcPr/>
                </a:tc>
                <a:tc>
                  <a:txBody>
                    <a:bodyPr/>
                    <a:lstStyle/>
                    <a:p>
                      <a:pPr algn="l"/>
                      <a:endParaRPr lang="en-US" sz="2400" dirty="0"/>
                    </a:p>
                  </a:txBody>
                  <a:tcPr/>
                </a:tc>
                <a:extLst>
                  <a:ext uri="{0D108BD9-81ED-4DB2-BD59-A6C34878D82A}">
                    <a16:rowId xmlns:a16="http://schemas.microsoft.com/office/drawing/2014/main" val="3961099960"/>
                  </a:ext>
                </a:extLst>
              </a:tr>
            </a:tbl>
          </a:graphicData>
        </a:graphic>
      </p:graphicFrame>
    </p:spTree>
    <p:extLst>
      <p:ext uri="{BB962C8B-B14F-4D97-AF65-F5344CB8AC3E}">
        <p14:creationId xmlns:p14="http://schemas.microsoft.com/office/powerpoint/2010/main" val="1259738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B4B6661-EA8C-1E1E-3927-59B16D1F6751}"/>
              </a:ext>
            </a:extLst>
          </p:cNvPr>
          <p:cNvSpPr>
            <a:spLocks noGrp="1"/>
          </p:cNvSpPr>
          <p:nvPr>
            <p:ph type="title"/>
          </p:nvPr>
        </p:nvSpPr>
        <p:spPr>
          <a:xfrm>
            <a:off x="838201" y="365125"/>
            <a:ext cx="3816095" cy="1938076"/>
          </a:xfrm>
        </p:spPr>
        <p:txBody>
          <a:bodyPr>
            <a:normAutofit/>
          </a:bodyPr>
          <a:lstStyle/>
          <a:p>
            <a:endParaRPr lang="en-US"/>
          </a:p>
        </p:txBody>
      </p:sp>
      <p:sp>
        <p:nvSpPr>
          <p:cNvPr id="3" name="Espace réservé du contenu 2">
            <a:extLst>
              <a:ext uri="{FF2B5EF4-FFF2-40B4-BE49-F238E27FC236}">
                <a16:creationId xmlns:a16="http://schemas.microsoft.com/office/drawing/2014/main" id="{C9EEC890-3DAA-D4D6-14C7-36F17C2FF0C0}"/>
              </a:ext>
            </a:extLst>
          </p:cNvPr>
          <p:cNvSpPr>
            <a:spLocks noGrp="1"/>
          </p:cNvSpPr>
          <p:nvPr>
            <p:ph idx="1"/>
          </p:nvPr>
        </p:nvSpPr>
        <p:spPr>
          <a:xfrm>
            <a:off x="838201" y="2482589"/>
            <a:ext cx="3816096" cy="3694373"/>
          </a:xfrm>
        </p:spPr>
        <p:txBody>
          <a:bodyPr>
            <a:normAutofit/>
          </a:bodyPr>
          <a:lstStyle/>
          <a:p>
            <a:r>
              <a:rPr lang="en-US" dirty="0"/>
              <a:t>HYSTEROSCOPIC Tumor Resection and Progesterone therapy</a:t>
            </a:r>
          </a:p>
          <a:p>
            <a:endParaRPr lang="en-US" sz="2000" dirty="0"/>
          </a:p>
        </p:txBody>
      </p:sp>
      <p:pic>
        <p:nvPicPr>
          <p:cNvPr id="4" name="Image 3" descr="Une image contenant personne, Équipement médical, médical, soins de santé&#10;&#10;Description générée automatiquement">
            <a:extLst>
              <a:ext uri="{FF2B5EF4-FFF2-40B4-BE49-F238E27FC236}">
                <a16:creationId xmlns:a16="http://schemas.microsoft.com/office/drawing/2014/main" id="{C0DD7225-7E3E-4D59-D3F5-4A00E8A8DC3C}"/>
              </a:ext>
            </a:extLst>
          </p:cNvPr>
          <p:cNvPicPr>
            <a:picLocks noChangeAspect="1"/>
          </p:cNvPicPr>
          <p:nvPr/>
        </p:nvPicPr>
        <p:blipFill rotWithShape="1">
          <a:blip r:embed="rId3"/>
          <a:srcRect t="4200" r="-1" b="12696"/>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5" name="Picture 4" descr="Microscopic view of cells">
            <a:extLst>
              <a:ext uri="{FF2B5EF4-FFF2-40B4-BE49-F238E27FC236}">
                <a16:creationId xmlns:a16="http://schemas.microsoft.com/office/drawing/2014/main" id="{9B0AA292-2481-BAEE-01D2-C86865365B34}"/>
              </a:ext>
            </a:extLst>
          </p:cNvPr>
          <p:cNvPicPr>
            <a:picLocks noChangeAspect="1"/>
          </p:cNvPicPr>
          <p:nvPr/>
        </p:nvPicPr>
        <p:blipFill rotWithShape="1">
          <a:blip r:embed="rId4"/>
          <a:srcRect t="3218" b="35532"/>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38349876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EE25F1-39CC-917F-6B4D-DA83CC13A55A}"/>
              </a:ext>
            </a:extLst>
          </p:cNvPr>
          <p:cNvSpPr>
            <a:spLocks noGrp="1"/>
          </p:cNvSpPr>
          <p:nvPr>
            <p:ph type="title"/>
          </p:nvPr>
        </p:nvSpPr>
        <p:spPr/>
        <p:txBody>
          <a:bodyPr/>
          <a:lstStyle/>
          <a:p>
            <a:endParaRPr lang="en-US"/>
          </a:p>
        </p:txBody>
      </p:sp>
      <p:graphicFrame>
        <p:nvGraphicFramePr>
          <p:cNvPr id="4" name="Espace réservé du contenu 3">
            <a:extLst>
              <a:ext uri="{FF2B5EF4-FFF2-40B4-BE49-F238E27FC236}">
                <a16:creationId xmlns:a16="http://schemas.microsoft.com/office/drawing/2014/main" id="{7F5A2F58-816D-78E2-118F-F518FC1BBA3E}"/>
              </a:ext>
            </a:extLst>
          </p:cNvPr>
          <p:cNvGraphicFramePr>
            <a:graphicFrameLocks noGrp="1"/>
          </p:cNvGraphicFramePr>
          <p:nvPr>
            <p:ph idx="1"/>
            <p:extLst>
              <p:ext uri="{D42A27DB-BD31-4B8C-83A1-F6EECF244321}">
                <p14:modId xmlns:p14="http://schemas.microsoft.com/office/powerpoint/2010/main" val="3082301103"/>
              </p:ext>
            </p:extLst>
          </p:nvPr>
        </p:nvGraphicFramePr>
        <p:xfrm>
          <a:off x="556591" y="1690689"/>
          <a:ext cx="11383620" cy="3570423"/>
        </p:xfrm>
        <a:graphic>
          <a:graphicData uri="http://schemas.openxmlformats.org/drawingml/2006/table">
            <a:tbl>
              <a:tblPr firstRow="1" bandRow="1">
                <a:tableStyleId>{5C22544A-7EE6-4342-B048-85BDC9FD1C3A}</a:tableStyleId>
              </a:tblPr>
              <a:tblGrid>
                <a:gridCol w="2845905">
                  <a:extLst>
                    <a:ext uri="{9D8B030D-6E8A-4147-A177-3AD203B41FA5}">
                      <a16:colId xmlns:a16="http://schemas.microsoft.com/office/drawing/2014/main" val="621005631"/>
                    </a:ext>
                  </a:extLst>
                </a:gridCol>
                <a:gridCol w="2845905">
                  <a:extLst>
                    <a:ext uri="{9D8B030D-6E8A-4147-A177-3AD203B41FA5}">
                      <a16:colId xmlns:a16="http://schemas.microsoft.com/office/drawing/2014/main" val="2620538697"/>
                    </a:ext>
                  </a:extLst>
                </a:gridCol>
                <a:gridCol w="2845905">
                  <a:extLst>
                    <a:ext uri="{9D8B030D-6E8A-4147-A177-3AD203B41FA5}">
                      <a16:colId xmlns:a16="http://schemas.microsoft.com/office/drawing/2014/main" val="3883083867"/>
                    </a:ext>
                  </a:extLst>
                </a:gridCol>
                <a:gridCol w="2845905">
                  <a:extLst>
                    <a:ext uri="{9D8B030D-6E8A-4147-A177-3AD203B41FA5}">
                      <a16:colId xmlns:a16="http://schemas.microsoft.com/office/drawing/2014/main" val="1295868361"/>
                    </a:ext>
                  </a:extLst>
                </a:gridCol>
              </a:tblGrid>
              <a:tr h="1190141">
                <a:tc>
                  <a:txBody>
                    <a:bodyPr/>
                    <a:lstStyle/>
                    <a:p>
                      <a:pPr algn="l"/>
                      <a:endParaRPr lang="en-US" sz="2400" dirty="0"/>
                    </a:p>
                  </a:txBody>
                  <a:tcPr/>
                </a:tc>
                <a:tc>
                  <a:txBody>
                    <a:bodyPr/>
                    <a:lstStyle/>
                    <a:p>
                      <a:pPr algn="ctr"/>
                      <a:r>
                        <a:rPr lang="en-US" sz="2400" dirty="0" err="1"/>
                        <a:t>Mazzon</a:t>
                      </a:r>
                      <a:r>
                        <a:rPr lang="en-US" sz="2400" dirty="0"/>
                        <a:t> 2010</a:t>
                      </a:r>
                    </a:p>
                  </a:txBody>
                  <a:tcPr/>
                </a:tc>
                <a:tc>
                  <a:txBody>
                    <a:bodyPr/>
                    <a:lstStyle/>
                    <a:p>
                      <a:pPr algn="ctr"/>
                      <a:r>
                        <a:rPr lang="en-US" sz="2400" dirty="0" err="1"/>
                        <a:t>Falconi</a:t>
                      </a:r>
                      <a:r>
                        <a:rPr lang="en-US" sz="2400" dirty="0"/>
                        <a:t> et al., 2011</a:t>
                      </a:r>
                    </a:p>
                  </a:txBody>
                  <a:tcPr/>
                </a:tc>
                <a:tc>
                  <a:txBody>
                    <a:bodyPr/>
                    <a:lstStyle/>
                    <a:p>
                      <a:pPr algn="ctr"/>
                      <a:r>
                        <a:rPr lang="en-US" sz="2400" dirty="0"/>
                        <a:t>Atallah 2021</a:t>
                      </a:r>
                    </a:p>
                  </a:txBody>
                  <a:tcPr/>
                </a:tc>
                <a:extLst>
                  <a:ext uri="{0D108BD9-81ED-4DB2-BD59-A6C34878D82A}">
                    <a16:rowId xmlns:a16="http://schemas.microsoft.com/office/drawing/2014/main" val="2760380290"/>
                  </a:ext>
                </a:extLst>
              </a:tr>
              <a:tr h="1190141">
                <a:tc>
                  <a:txBody>
                    <a:bodyPr/>
                    <a:lstStyle/>
                    <a:p>
                      <a:pPr algn="l"/>
                      <a:r>
                        <a:rPr lang="en-US" sz="2400" dirty="0"/>
                        <a:t>Response rate</a:t>
                      </a:r>
                    </a:p>
                  </a:txBody>
                  <a:tcPr/>
                </a:tc>
                <a:tc>
                  <a:txBody>
                    <a:bodyPr/>
                    <a:lstStyle/>
                    <a:p>
                      <a:pPr algn="ctr"/>
                      <a:r>
                        <a:rPr lang="en-US" sz="2400" dirty="0"/>
                        <a:t>No relapse with 50.5 months </a:t>
                      </a:r>
                    </a:p>
                  </a:txBody>
                  <a:tcPr/>
                </a:tc>
                <a:tc>
                  <a:txBody>
                    <a:bodyPr/>
                    <a:lstStyle/>
                    <a:p>
                      <a:pPr algn="ctr"/>
                      <a:r>
                        <a:rPr lang="en-US" sz="2400" dirty="0"/>
                        <a:t>26/27 sustainable response</a:t>
                      </a:r>
                    </a:p>
                  </a:txBody>
                  <a:tcPr/>
                </a:tc>
                <a:tc>
                  <a:txBody>
                    <a:bodyPr/>
                    <a:lstStyle/>
                    <a:p>
                      <a:pPr algn="ctr"/>
                      <a:r>
                        <a:rPr lang="en-US" sz="2400" dirty="0"/>
                        <a:t>90% CR</a:t>
                      </a:r>
                    </a:p>
                  </a:txBody>
                  <a:tcPr/>
                </a:tc>
                <a:extLst>
                  <a:ext uri="{0D108BD9-81ED-4DB2-BD59-A6C34878D82A}">
                    <a16:rowId xmlns:a16="http://schemas.microsoft.com/office/drawing/2014/main" val="338664938"/>
                  </a:ext>
                </a:extLst>
              </a:tr>
              <a:tr h="1190141">
                <a:tc>
                  <a:txBody>
                    <a:bodyPr/>
                    <a:lstStyle/>
                    <a:p>
                      <a:pPr algn="l"/>
                      <a:r>
                        <a:rPr lang="en-US" sz="2400" dirty="0"/>
                        <a:t>Type of treatment</a:t>
                      </a:r>
                    </a:p>
                  </a:txBody>
                  <a:tcPr/>
                </a:tc>
                <a:tc>
                  <a:txBody>
                    <a:bodyPr/>
                    <a:lstStyle/>
                    <a:p>
                      <a:pPr algn="ctr"/>
                      <a:r>
                        <a:rPr lang="en-US" sz="2400" dirty="0" err="1"/>
                        <a:t>Resection+hormone</a:t>
                      </a:r>
                      <a:endParaRPr lang="en-US" sz="2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t>Resection+hormone</a:t>
                      </a:r>
                      <a:endParaRPr lang="en-US" sz="2400" dirty="0"/>
                    </a:p>
                    <a:p>
                      <a:pPr algn="ctr"/>
                      <a:endParaRPr lang="en-US" sz="2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t>Resection+hormone</a:t>
                      </a:r>
                      <a:endParaRPr lang="en-US" sz="2400" dirty="0"/>
                    </a:p>
                    <a:p>
                      <a:pPr algn="ctr"/>
                      <a:endParaRPr lang="en-US" sz="2400" dirty="0"/>
                    </a:p>
                  </a:txBody>
                  <a:tcPr/>
                </a:tc>
                <a:extLst>
                  <a:ext uri="{0D108BD9-81ED-4DB2-BD59-A6C34878D82A}">
                    <a16:rowId xmlns:a16="http://schemas.microsoft.com/office/drawing/2014/main" val="1570687198"/>
                  </a:ext>
                </a:extLst>
              </a:tr>
            </a:tbl>
          </a:graphicData>
        </a:graphic>
      </p:graphicFrame>
    </p:spTree>
    <p:extLst>
      <p:ext uri="{BB962C8B-B14F-4D97-AF65-F5344CB8AC3E}">
        <p14:creationId xmlns:p14="http://schemas.microsoft.com/office/powerpoint/2010/main" val="26813080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8F1CB250-5E64-B1E0-E274-427920B090E0}"/>
              </a:ext>
            </a:extLst>
          </p:cNvPr>
          <p:cNvSpPr>
            <a:spLocks noGrp="1"/>
          </p:cNvSpPr>
          <p:nvPr>
            <p:ph type="body" sz="half" idx="2"/>
          </p:nvPr>
        </p:nvSpPr>
        <p:spPr>
          <a:xfrm>
            <a:off x="876692" y="2533476"/>
            <a:ext cx="5828907" cy="1296402"/>
          </a:xfrm>
        </p:spPr>
        <p:txBody>
          <a:bodyPr vert="horz" lIns="91440" tIns="45720" rIns="91440" bIns="45720" rtlCol="0" anchor="t">
            <a:normAutofit/>
          </a:bodyPr>
          <a:lstStyle/>
          <a:p>
            <a:pPr algn="ctr"/>
            <a:r>
              <a:rPr lang="en-US" sz="3600" b="1" dirty="0"/>
              <a:t>Intrauterine levonorgestrel device</a:t>
            </a:r>
            <a:endParaRPr lang="en-US" sz="3600" dirty="0"/>
          </a:p>
        </p:txBody>
      </p:sp>
      <p:pic>
        <p:nvPicPr>
          <p:cNvPr id="6" name="Espace réservé du contenu 5" descr="Une image contenant outil, marteau&#10;&#10;Description générée automatiquement">
            <a:extLst>
              <a:ext uri="{FF2B5EF4-FFF2-40B4-BE49-F238E27FC236}">
                <a16:creationId xmlns:a16="http://schemas.microsoft.com/office/drawing/2014/main" id="{C9D54AE0-5B67-D68F-DDD1-BF5256686FC5}"/>
              </a:ext>
            </a:extLst>
          </p:cNvPr>
          <p:cNvPicPr>
            <a:picLocks noGrp="1" noChangeAspect="1"/>
          </p:cNvPicPr>
          <p:nvPr>
            <p:ph idx="1"/>
          </p:nvPr>
        </p:nvPicPr>
        <p:blipFill>
          <a:blip r:embed="rId2"/>
          <a:stretch>
            <a:fillRect/>
          </a:stretch>
        </p:blipFill>
        <p:spPr>
          <a:xfrm>
            <a:off x="7209340" y="867064"/>
            <a:ext cx="3092383" cy="5048790"/>
          </a:xfrm>
          <a:prstGeom prst="rect">
            <a:avLst/>
          </a:prstGeom>
        </p:spPr>
      </p:pic>
      <p:grpSp>
        <p:nvGrpSpPr>
          <p:cNvPr id="15" name="Group 10">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6" name="Rectangle 15">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19287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B8117C-CC2D-3CA0-4AA7-F277377CA28C}"/>
              </a:ext>
            </a:extLst>
          </p:cNvPr>
          <p:cNvSpPr>
            <a:spLocks noGrp="1"/>
          </p:cNvSpPr>
          <p:nvPr>
            <p:ph type="title"/>
          </p:nvPr>
        </p:nvSpPr>
        <p:spPr>
          <a:xfrm>
            <a:off x="291547" y="365125"/>
            <a:ext cx="11661913" cy="1325563"/>
          </a:xfrm>
        </p:spPr>
        <p:txBody>
          <a:bodyPr/>
          <a:lstStyle/>
          <a:p>
            <a:r>
              <a:rPr lang="en-US" sz="4400" b="1" dirty="0"/>
              <a:t>Intrauterine levonorgestrel device: GI EAC,AEH</a:t>
            </a:r>
            <a:endParaRPr lang="en-US" dirty="0"/>
          </a:p>
        </p:txBody>
      </p:sp>
      <p:graphicFrame>
        <p:nvGraphicFramePr>
          <p:cNvPr id="4" name="Espace réservé du contenu 3">
            <a:extLst>
              <a:ext uri="{FF2B5EF4-FFF2-40B4-BE49-F238E27FC236}">
                <a16:creationId xmlns:a16="http://schemas.microsoft.com/office/drawing/2014/main" id="{DFD12FB0-582B-E2DE-97B8-B105E2E68678}"/>
              </a:ext>
            </a:extLst>
          </p:cNvPr>
          <p:cNvGraphicFramePr>
            <a:graphicFrameLocks noGrp="1"/>
          </p:cNvGraphicFramePr>
          <p:nvPr>
            <p:ph idx="1"/>
            <p:extLst>
              <p:ext uri="{D42A27DB-BD31-4B8C-83A1-F6EECF244321}">
                <p14:modId xmlns:p14="http://schemas.microsoft.com/office/powerpoint/2010/main" val="2884162968"/>
              </p:ext>
            </p:extLst>
          </p:nvPr>
        </p:nvGraphicFramePr>
        <p:xfrm>
          <a:off x="1338470" y="2379030"/>
          <a:ext cx="9515060" cy="2099940"/>
        </p:xfrm>
        <a:graphic>
          <a:graphicData uri="http://schemas.openxmlformats.org/drawingml/2006/table">
            <a:tbl>
              <a:tblPr firstRow="1" bandRow="1">
                <a:tableStyleId>{5C22544A-7EE6-4342-B048-85BDC9FD1C3A}</a:tableStyleId>
              </a:tblPr>
              <a:tblGrid>
                <a:gridCol w="2378765">
                  <a:extLst>
                    <a:ext uri="{9D8B030D-6E8A-4147-A177-3AD203B41FA5}">
                      <a16:colId xmlns:a16="http://schemas.microsoft.com/office/drawing/2014/main" val="2215406934"/>
                    </a:ext>
                  </a:extLst>
                </a:gridCol>
                <a:gridCol w="2378765">
                  <a:extLst>
                    <a:ext uri="{9D8B030D-6E8A-4147-A177-3AD203B41FA5}">
                      <a16:colId xmlns:a16="http://schemas.microsoft.com/office/drawing/2014/main" val="2768146034"/>
                    </a:ext>
                  </a:extLst>
                </a:gridCol>
                <a:gridCol w="2378765">
                  <a:extLst>
                    <a:ext uri="{9D8B030D-6E8A-4147-A177-3AD203B41FA5}">
                      <a16:colId xmlns:a16="http://schemas.microsoft.com/office/drawing/2014/main" val="2728033828"/>
                    </a:ext>
                  </a:extLst>
                </a:gridCol>
                <a:gridCol w="2378765">
                  <a:extLst>
                    <a:ext uri="{9D8B030D-6E8A-4147-A177-3AD203B41FA5}">
                      <a16:colId xmlns:a16="http://schemas.microsoft.com/office/drawing/2014/main" val="638668972"/>
                    </a:ext>
                  </a:extLst>
                </a:gridCol>
              </a:tblGrid>
              <a:tr h="699980">
                <a:tc>
                  <a:txBody>
                    <a:bodyPr/>
                    <a:lstStyle/>
                    <a:p>
                      <a:pPr algn="l"/>
                      <a:endParaRPr lang="en-US" sz="2800" dirty="0"/>
                    </a:p>
                  </a:txBody>
                  <a:tcPr/>
                </a:tc>
                <a:tc>
                  <a:txBody>
                    <a:bodyPr/>
                    <a:lstStyle/>
                    <a:p>
                      <a:pPr algn="ctr"/>
                      <a:r>
                        <a:rPr lang="en-US" sz="2800" dirty="0" err="1"/>
                        <a:t>Janda</a:t>
                      </a:r>
                      <a:r>
                        <a:rPr lang="en-US" sz="2800" dirty="0"/>
                        <a:t> et al</a:t>
                      </a:r>
                    </a:p>
                  </a:txBody>
                  <a:tcPr/>
                </a:tc>
                <a:tc>
                  <a:txBody>
                    <a:bodyPr/>
                    <a:lstStyle/>
                    <a:p>
                      <a:pPr algn="ctr"/>
                      <a:r>
                        <a:rPr lang="en-US" sz="2800" dirty="0"/>
                        <a:t>Westin et al</a:t>
                      </a:r>
                    </a:p>
                  </a:txBody>
                  <a:tcPr/>
                </a:tc>
                <a:tc>
                  <a:txBody>
                    <a:bodyPr/>
                    <a:lstStyle/>
                    <a:p>
                      <a:pPr algn="ctr"/>
                      <a:r>
                        <a:rPr lang="en-US" sz="2800" dirty="0" err="1"/>
                        <a:t>Orbo</a:t>
                      </a:r>
                      <a:r>
                        <a:rPr lang="en-US" sz="2800" dirty="0"/>
                        <a:t> et al</a:t>
                      </a:r>
                    </a:p>
                  </a:txBody>
                  <a:tcPr/>
                </a:tc>
                <a:extLst>
                  <a:ext uri="{0D108BD9-81ED-4DB2-BD59-A6C34878D82A}">
                    <a16:rowId xmlns:a16="http://schemas.microsoft.com/office/drawing/2014/main" val="1892348366"/>
                  </a:ext>
                </a:extLst>
              </a:tr>
              <a:tr h="699980">
                <a:tc>
                  <a:txBody>
                    <a:bodyPr/>
                    <a:lstStyle/>
                    <a:p>
                      <a:pPr algn="l"/>
                      <a:r>
                        <a:rPr lang="en-US" sz="2800" dirty="0"/>
                        <a:t>Response rate</a:t>
                      </a:r>
                    </a:p>
                  </a:txBody>
                  <a:tcPr/>
                </a:tc>
                <a:tc>
                  <a:txBody>
                    <a:bodyPr/>
                    <a:lstStyle/>
                    <a:p>
                      <a:pPr algn="ctr"/>
                      <a:r>
                        <a:rPr lang="en-US" sz="2800" dirty="0"/>
                        <a:t>57-67 %</a:t>
                      </a:r>
                    </a:p>
                  </a:txBody>
                  <a:tcPr/>
                </a:tc>
                <a:tc>
                  <a:txBody>
                    <a:bodyPr/>
                    <a:lstStyle/>
                    <a:p>
                      <a:pPr algn="ctr"/>
                      <a:r>
                        <a:rPr lang="en-US" sz="2800" dirty="0"/>
                        <a:t>67%</a:t>
                      </a:r>
                    </a:p>
                  </a:txBody>
                  <a:tcPr/>
                </a:tc>
                <a:tc>
                  <a:txBody>
                    <a:bodyPr/>
                    <a:lstStyle/>
                    <a:p>
                      <a:pPr algn="ctr"/>
                      <a:r>
                        <a:rPr lang="en-US" sz="2800" dirty="0"/>
                        <a:t>75%</a:t>
                      </a:r>
                    </a:p>
                  </a:txBody>
                  <a:tcPr/>
                </a:tc>
                <a:extLst>
                  <a:ext uri="{0D108BD9-81ED-4DB2-BD59-A6C34878D82A}">
                    <a16:rowId xmlns:a16="http://schemas.microsoft.com/office/drawing/2014/main" val="114940992"/>
                  </a:ext>
                </a:extLst>
              </a:tr>
              <a:tr h="699980">
                <a:tc>
                  <a:txBody>
                    <a:bodyPr/>
                    <a:lstStyle/>
                    <a:p>
                      <a:pPr algn="l"/>
                      <a:r>
                        <a:rPr lang="en-US" sz="2800" dirty="0"/>
                        <a:t>fu</a:t>
                      </a:r>
                    </a:p>
                  </a:txBody>
                  <a:tcPr/>
                </a:tc>
                <a:tc>
                  <a:txBody>
                    <a:bodyPr/>
                    <a:lstStyle/>
                    <a:p>
                      <a:pPr algn="ctr"/>
                      <a:r>
                        <a:rPr lang="en-US" sz="2800" dirty="0"/>
                        <a:t>6m</a:t>
                      </a:r>
                    </a:p>
                  </a:txBody>
                  <a:tcPr/>
                </a:tc>
                <a:tc>
                  <a:txBody>
                    <a:bodyPr/>
                    <a:lstStyle/>
                    <a:p>
                      <a:pPr algn="ctr"/>
                      <a:r>
                        <a:rPr lang="en-US" sz="2800" dirty="0"/>
                        <a:t>12m</a:t>
                      </a:r>
                    </a:p>
                  </a:txBody>
                  <a:tcPr/>
                </a:tc>
                <a:tc>
                  <a:txBody>
                    <a:bodyPr/>
                    <a:lstStyle/>
                    <a:p>
                      <a:pPr algn="ctr"/>
                      <a:r>
                        <a:rPr lang="en-US" sz="2800" dirty="0"/>
                        <a:t>12m</a:t>
                      </a:r>
                    </a:p>
                  </a:txBody>
                  <a:tcPr/>
                </a:tc>
                <a:extLst>
                  <a:ext uri="{0D108BD9-81ED-4DB2-BD59-A6C34878D82A}">
                    <a16:rowId xmlns:a16="http://schemas.microsoft.com/office/drawing/2014/main" val="1010624332"/>
                  </a:ext>
                </a:extLst>
              </a:tr>
            </a:tbl>
          </a:graphicData>
        </a:graphic>
      </p:graphicFrame>
    </p:spTree>
    <p:extLst>
      <p:ext uri="{BB962C8B-B14F-4D97-AF65-F5344CB8AC3E}">
        <p14:creationId xmlns:p14="http://schemas.microsoft.com/office/powerpoint/2010/main" val="33370571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D06B62-7451-4B81-EE25-D8CA34C077B5}"/>
              </a:ext>
            </a:extLst>
          </p:cNvPr>
          <p:cNvSpPr>
            <a:spLocks noGrp="1"/>
          </p:cNvSpPr>
          <p:nvPr>
            <p:ph type="title"/>
          </p:nvPr>
        </p:nvSpPr>
        <p:spPr>
          <a:xfrm>
            <a:off x="838200" y="2766218"/>
            <a:ext cx="10515600" cy="1325563"/>
          </a:xfrm>
        </p:spPr>
        <p:txBody>
          <a:bodyPr/>
          <a:lstStyle/>
          <a:p>
            <a:pPr algn="ctr"/>
            <a:r>
              <a:rPr lang="en-US" b="1" dirty="0"/>
              <a:t>Recurrence rate</a:t>
            </a:r>
            <a:endParaRPr lang="fr-FR" b="1" dirty="0"/>
          </a:p>
        </p:txBody>
      </p:sp>
    </p:spTree>
    <p:extLst>
      <p:ext uri="{BB962C8B-B14F-4D97-AF65-F5344CB8AC3E}">
        <p14:creationId xmlns:p14="http://schemas.microsoft.com/office/powerpoint/2010/main" val="11614306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a:t>Recurrence rate</a:t>
            </a:r>
          </a:p>
        </p:txBody>
      </p:sp>
      <p:pic>
        <p:nvPicPr>
          <p:cNvPr id="6" name="Content Placeholder 5"/>
          <p:cNvPicPr>
            <a:picLocks noGrp="1" noChangeAspect="1"/>
          </p:cNvPicPr>
          <p:nvPr>
            <p:ph idx="1"/>
          </p:nvPr>
        </p:nvPicPr>
        <p:blipFill rotWithShape="1">
          <a:blip r:embed="rId3"/>
          <a:srcRect t="-1583" b="446"/>
          <a:stretch/>
        </p:blipFill>
        <p:spPr>
          <a:xfrm>
            <a:off x="1627860" y="1543195"/>
            <a:ext cx="8848274" cy="3173733"/>
          </a:xfrm>
        </p:spPr>
      </p:pic>
      <p:sp>
        <p:nvSpPr>
          <p:cNvPr id="5" name="TextBox 4"/>
          <p:cNvSpPr txBox="1"/>
          <p:nvPr/>
        </p:nvSpPr>
        <p:spPr>
          <a:xfrm>
            <a:off x="2241853" y="6281608"/>
            <a:ext cx="7620288" cy="861774"/>
          </a:xfrm>
          <a:prstGeom prst="rect">
            <a:avLst/>
          </a:prstGeom>
          <a:noFill/>
        </p:spPr>
        <p:txBody>
          <a:bodyPr wrap="square" rtlCol="0">
            <a:spAutoFit/>
          </a:bodyPr>
          <a:lstStyle/>
          <a:p>
            <a:r>
              <a:rPr lang="en-US" sz="1600" b="1" dirty="0">
                <a:solidFill>
                  <a:schemeClr val="bg1"/>
                </a:solidFill>
              </a:rPr>
              <a:t>Alonso et al. ; </a:t>
            </a:r>
            <a:r>
              <a:rPr lang="en-US" sz="1600" i="1" dirty="0">
                <a:solidFill>
                  <a:schemeClr val="bg1"/>
                </a:solidFill>
              </a:rPr>
              <a:t>Hysteroscopic surgery for conservative management in endometrial cancer: a r</a:t>
            </a:r>
            <a:r>
              <a:rPr lang="en-US" sz="1600" b="1" i="1" dirty="0">
                <a:solidFill>
                  <a:schemeClr val="bg1"/>
                </a:solidFill>
              </a:rPr>
              <a:t> </a:t>
            </a:r>
            <a:r>
              <a:rPr lang="en-US" sz="1600" b="1" i="1" dirty="0" err="1">
                <a:solidFill>
                  <a:schemeClr val="bg1"/>
                </a:solidFill>
              </a:rPr>
              <a:t>A</a:t>
            </a:r>
            <a:r>
              <a:rPr lang="en-US" sz="1600" b="1" i="1" dirty="0" err="1"/>
              <a:t>Alonso</a:t>
            </a:r>
            <a:r>
              <a:rPr lang="en-US" sz="1600" b="1" i="1" dirty="0"/>
              <a:t> S </a:t>
            </a:r>
            <a:r>
              <a:rPr lang="is-IS" sz="1600" i="1" dirty="0"/>
              <a:t>ecancer 2015, 9:505 </a:t>
            </a:r>
            <a:r>
              <a:rPr lang="en-US" sz="1600" i="1" dirty="0" err="1">
                <a:solidFill>
                  <a:schemeClr val="bg1"/>
                </a:solidFill>
              </a:rPr>
              <a:t>eview</a:t>
            </a:r>
            <a:r>
              <a:rPr lang="en-US" sz="1600" i="1" dirty="0">
                <a:solidFill>
                  <a:schemeClr val="bg1"/>
                </a:solidFill>
              </a:rPr>
              <a:t> of the literature </a:t>
            </a:r>
            <a:r>
              <a:rPr lang="en-US" sz="1600" b="1" dirty="0">
                <a:solidFill>
                  <a:schemeClr val="bg1"/>
                </a:solidFill>
              </a:rPr>
              <a:t>; </a:t>
            </a:r>
            <a:r>
              <a:rPr lang="is-IS" sz="1600" b="1" dirty="0">
                <a:solidFill>
                  <a:schemeClr val="bg1"/>
                </a:solidFill>
              </a:rPr>
              <a:t>ecancer 2015</a:t>
            </a:r>
            <a:endParaRPr lang="en-US" sz="1600" b="1" dirty="0">
              <a:solidFill>
                <a:schemeClr val="bg1"/>
              </a:solidFill>
            </a:endParaRPr>
          </a:p>
          <a:p>
            <a:r>
              <a:rPr lang="en-US" dirty="0"/>
              <a:t> </a:t>
            </a:r>
          </a:p>
        </p:txBody>
      </p:sp>
      <p:sp>
        <p:nvSpPr>
          <p:cNvPr id="7" name="Content Placeholder 2"/>
          <p:cNvSpPr txBox="1">
            <a:spLocks/>
          </p:cNvSpPr>
          <p:nvPr/>
        </p:nvSpPr>
        <p:spPr>
          <a:xfrm>
            <a:off x="2411331" y="4842483"/>
            <a:ext cx="7281333" cy="676936"/>
          </a:xfrm>
          <a:prstGeom prst="rect">
            <a:avLst/>
          </a:prstGeom>
        </p:spPr>
        <p:txBody>
          <a:bodyPr vert="horz" lIns="91440" tIns="45720" rIns="91440" bIns="45720" rtlCol="0" anchor="t">
            <a:noAutofit/>
          </a:bodyPr>
          <a:lst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a:lstStyle>
          <a:p>
            <a:r>
              <a:rPr lang="en-US" sz="2800" b="1" dirty="0">
                <a:solidFill>
                  <a:srgbClr val="252FA2"/>
                </a:solidFill>
              </a:rPr>
              <a:t> Recurrence rate = </a:t>
            </a:r>
            <a:r>
              <a:rPr lang="en-US" sz="2800" b="1" dirty="0">
                <a:solidFill>
                  <a:srgbClr val="FF0000"/>
                </a:solidFill>
              </a:rPr>
              <a:t>11.1%</a:t>
            </a:r>
            <a:r>
              <a:rPr lang="en-US" sz="2800" b="1" dirty="0">
                <a:solidFill>
                  <a:srgbClr val="252FA2"/>
                </a:solidFill>
              </a:rPr>
              <a:t> (in patients with EC)</a:t>
            </a:r>
          </a:p>
          <a:p>
            <a:r>
              <a:rPr lang="en-US" sz="2800" b="1" dirty="0">
                <a:solidFill>
                  <a:srgbClr val="252FA2"/>
                </a:solidFill>
              </a:rPr>
              <a:t> </a:t>
            </a:r>
            <a:r>
              <a:rPr lang="en-US" i="1" dirty="0"/>
              <a:t>Hysteroscopic resection before hormonal treatment </a:t>
            </a:r>
          </a:p>
          <a:p>
            <a:r>
              <a:rPr lang="en-US" i="1" dirty="0"/>
              <a:t>Shan: hysteroscopy then </a:t>
            </a:r>
            <a:r>
              <a:rPr lang="en-US" i="1" dirty="0" err="1"/>
              <a:t>curetage</a:t>
            </a:r>
            <a:endParaRPr lang="en-US" i="1" dirty="0"/>
          </a:p>
        </p:txBody>
      </p:sp>
    </p:spTree>
    <p:extLst>
      <p:ext uri="{BB962C8B-B14F-4D97-AF65-F5344CB8AC3E}">
        <p14:creationId xmlns:p14="http://schemas.microsoft.com/office/powerpoint/2010/main" val="12958347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70668" y="5232399"/>
            <a:ext cx="7281333" cy="676936"/>
          </a:xfrm>
        </p:spPr>
        <p:txBody>
          <a:bodyPr>
            <a:noAutofit/>
          </a:bodyPr>
          <a:lstStyle/>
          <a:p>
            <a:r>
              <a:rPr lang="en-US" b="1" dirty="0">
                <a:solidFill>
                  <a:srgbClr val="252FA2"/>
                </a:solidFill>
              </a:rPr>
              <a:t> Recurrence rate = </a:t>
            </a:r>
            <a:r>
              <a:rPr lang="en-US" b="1" dirty="0">
                <a:solidFill>
                  <a:srgbClr val="FF0000"/>
                </a:solidFill>
              </a:rPr>
              <a:t>35.4%</a:t>
            </a:r>
            <a:r>
              <a:rPr lang="en-US" b="1" dirty="0">
                <a:solidFill>
                  <a:srgbClr val="252FA2"/>
                </a:solidFill>
              </a:rPr>
              <a:t> (in patients with EC)</a:t>
            </a:r>
          </a:p>
          <a:p>
            <a:r>
              <a:rPr lang="en-US" b="1" dirty="0">
                <a:solidFill>
                  <a:srgbClr val="252FA2"/>
                </a:solidFill>
              </a:rPr>
              <a:t> </a:t>
            </a:r>
            <a:r>
              <a:rPr lang="en-US" i="1" dirty="0">
                <a:solidFill>
                  <a:srgbClr val="000000"/>
                </a:solidFill>
              </a:rPr>
              <a:t>treated with progestin alone</a:t>
            </a:r>
            <a:endParaRPr lang="en-US" b="1" i="1" dirty="0">
              <a:solidFill>
                <a:srgbClr val="000000"/>
              </a:solidFill>
            </a:endParaRPr>
          </a:p>
        </p:txBody>
      </p:sp>
      <p:pic>
        <p:nvPicPr>
          <p:cNvPr id="4" name="Picture 3"/>
          <p:cNvPicPr>
            <a:picLocks noChangeAspect="1"/>
          </p:cNvPicPr>
          <p:nvPr/>
        </p:nvPicPr>
        <p:blipFill>
          <a:blip r:embed="rId3"/>
          <a:stretch>
            <a:fillRect/>
          </a:stretch>
        </p:blipFill>
        <p:spPr>
          <a:xfrm>
            <a:off x="1524000" y="1803400"/>
            <a:ext cx="9144000" cy="3237682"/>
          </a:xfrm>
          <a:prstGeom prst="rect">
            <a:avLst/>
          </a:prstGeom>
        </p:spPr>
      </p:pic>
      <p:sp>
        <p:nvSpPr>
          <p:cNvPr id="5" name="Title 1"/>
          <p:cNvSpPr txBox="1">
            <a:spLocks/>
          </p:cNvSpPr>
          <p:nvPr/>
        </p:nvSpPr>
        <p:spPr>
          <a:xfrm>
            <a:off x="2686756" y="505257"/>
            <a:ext cx="6965245" cy="12024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dirty="0"/>
              <a:t>Recurrence rate</a:t>
            </a:r>
            <a:endParaRPr lang="en-US" sz="3200" b="1" dirty="0">
              <a:solidFill>
                <a:srgbClr val="800000"/>
              </a:solidFill>
            </a:endParaRPr>
          </a:p>
        </p:txBody>
      </p:sp>
    </p:spTree>
    <p:extLst>
      <p:ext uri="{BB962C8B-B14F-4D97-AF65-F5344CB8AC3E}">
        <p14:creationId xmlns:p14="http://schemas.microsoft.com/office/powerpoint/2010/main" val="15757742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8A8AC9-1009-EF4C-4951-0161E624014F}"/>
              </a:ext>
            </a:extLst>
          </p:cNvPr>
          <p:cNvSpPr>
            <a:spLocks noGrp="1"/>
          </p:cNvSpPr>
          <p:nvPr>
            <p:ph type="title"/>
          </p:nvPr>
        </p:nvSpPr>
        <p:spPr>
          <a:xfrm>
            <a:off x="838200" y="2766218"/>
            <a:ext cx="10515600" cy="1325563"/>
          </a:xfrm>
        </p:spPr>
        <p:txBody>
          <a:bodyPr/>
          <a:lstStyle/>
          <a:p>
            <a:pPr algn="ctr"/>
            <a:r>
              <a:rPr lang="en-US" b="1" dirty="0"/>
              <a:t>Recurrence factors</a:t>
            </a:r>
            <a:endParaRPr lang="fr-FR" b="1" dirty="0"/>
          </a:p>
        </p:txBody>
      </p:sp>
    </p:spTree>
    <p:extLst>
      <p:ext uri="{BB962C8B-B14F-4D97-AF65-F5344CB8AC3E}">
        <p14:creationId xmlns:p14="http://schemas.microsoft.com/office/powerpoint/2010/main" val="12219605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0068" y="-341244"/>
            <a:ext cx="6965245" cy="1202485"/>
          </a:xfrm>
        </p:spPr>
        <p:txBody>
          <a:bodyPr>
            <a:normAutofit/>
          </a:bodyPr>
          <a:lstStyle/>
          <a:p>
            <a:r>
              <a:rPr lang="en-US" sz="3200" dirty="0"/>
              <a:t>Recurrence factors</a:t>
            </a:r>
          </a:p>
        </p:txBody>
      </p:sp>
      <p:pic>
        <p:nvPicPr>
          <p:cNvPr id="5" name="Content Placeholder 4"/>
          <p:cNvPicPr>
            <a:picLocks noGrp="1" noChangeAspect="1"/>
          </p:cNvPicPr>
          <p:nvPr>
            <p:ph idx="1"/>
          </p:nvPr>
        </p:nvPicPr>
        <p:blipFill rotWithShape="1">
          <a:blip r:embed="rId3"/>
          <a:srcRect l="-1463" r="-315" b="-583"/>
          <a:stretch/>
        </p:blipFill>
        <p:spPr>
          <a:xfrm>
            <a:off x="3545929" y="485863"/>
            <a:ext cx="4979297" cy="4784418"/>
          </a:xfrm>
        </p:spPr>
      </p:pic>
      <p:pic>
        <p:nvPicPr>
          <p:cNvPr id="4" name="Picture 3"/>
          <p:cNvPicPr>
            <a:picLocks noChangeAspect="1"/>
          </p:cNvPicPr>
          <p:nvPr/>
        </p:nvPicPr>
        <p:blipFill>
          <a:blip r:embed="rId4"/>
          <a:stretch>
            <a:fillRect/>
          </a:stretch>
        </p:blipFill>
        <p:spPr>
          <a:xfrm>
            <a:off x="2517622" y="5270281"/>
            <a:ext cx="7156755" cy="1615104"/>
          </a:xfrm>
          <a:prstGeom prst="rect">
            <a:avLst/>
          </a:prstGeom>
        </p:spPr>
      </p:pic>
      <p:sp>
        <p:nvSpPr>
          <p:cNvPr id="6" name="Rectangle 5"/>
          <p:cNvSpPr/>
          <p:nvPr/>
        </p:nvSpPr>
        <p:spPr>
          <a:xfrm>
            <a:off x="3419622" y="1213303"/>
            <a:ext cx="5231913" cy="1080597"/>
          </a:xfrm>
          <a:prstGeom prst="rect">
            <a:avLst/>
          </a:prstGeom>
          <a:noFill/>
          <a:ln w="3810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495446" y="4189683"/>
            <a:ext cx="5175045" cy="492904"/>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7881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59417" y="375685"/>
            <a:ext cx="10306373" cy="1066800"/>
          </a:xfrm>
        </p:spPr>
        <p:txBody>
          <a:bodyPr/>
          <a:lstStyle/>
          <a:p>
            <a:r>
              <a:rPr lang="fr-FR" dirty="0"/>
              <a:t>Introduction</a:t>
            </a:r>
          </a:p>
        </p:txBody>
      </p:sp>
      <p:sp>
        <p:nvSpPr>
          <p:cNvPr id="5" name="Content Placeholder 4"/>
          <p:cNvSpPr>
            <a:spLocks noGrp="1"/>
          </p:cNvSpPr>
          <p:nvPr>
            <p:ph idx="1"/>
          </p:nvPr>
        </p:nvSpPr>
        <p:spPr>
          <a:xfrm>
            <a:off x="759417" y="1324708"/>
            <a:ext cx="10306373" cy="4101460"/>
          </a:xfrm>
        </p:spPr>
        <p:txBody>
          <a:bodyPr>
            <a:noAutofit/>
          </a:bodyPr>
          <a:lstStyle/>
          <a:p>
            <a:endParaRPr lang="fr-FR" sz="1600" dirty="0"/>
          </a:p>
          <a:p>
            <a:r>
              <a:rPr lang="fr-FR" sz="2000" dirty="0"/>
              <a:t>Most </a:t>
            </a:r>
            <a:r>
              <a:rPr lang="fr-FR" sz="2000" dirty="0" err="1"/>
              <a:t>common</a:t>
            </a:r>
            <a:r>
              <a:rPr lang="fr-FR" sz="2000" dirty="0"/>
              <a:t> </a:t>
            </a:r>
            <a:r>
              <a:rPr lang="fr-FR" sz="2000" dirty="0" err="1"/>
              <a:t>gynecological</a:t>
            </a:r>
            <a:r>
              <a:rPr lang="fr-FR" sz="2000" dirty="0"/>
              <a:t> cancer</a:t>
            </a:r>
          </a:p>
          <a:p>
            <a:r>
              <a:rPr lang="fr-FR" sz="2000" dirty="0" err="1"/>
              <a:t>Typically</a:t>
            </a:r>
            <a:r>
              <a:rPr lang="fr-FR" sz="2000" dirty="0"/>
              <a:t>: post </a:t>
            </a:r>
            <a:r>
              <a:rPr lang="fr-FR" sz="2000" dirty="0" err="1"/>
              <a:t>menopausal</a:t>
            </a:r>
            <a:r>
              <a:rPr lang="fr-FR" sz="2000" dirty="0"/>
              <a:t> </a:t>
            </a:r>
            <a:r>
              <a:rPr lang="fr-FR" sz="2000" dirty="0" err="1"/>
              <a:t>women</a:t>
            </a:r>
            <a:endParaRPr lang="fr-FR" sz="2000" dirty="0"/>
          </a:p>
          <a:p>
            <a:r>
              <a:rPr lang="fr-FR" sz="2000" dirty="0"/>
              <a:t>20-25% </a:t>
            </a:r>
            <a:r>
              <a:rPr lang="fr-FR" sz="2000" dirty="0" err="1"/>
              <a:t>before</a:t>
            </a:r>
            <a:r>
              <a:rPr lang="fr-FR" sz="2000" dirty="0"/>
              <a:t> </a:t>
            </a:r>
            <a:r>
              <a:rPr lang="fr-FR" sz="2000" dirty="0" err="1"/>
              <a:t>menopause</a:t>
            </a:r>
            <a:r>
              <a:rPr lang="fr-FR" sz="2000" dirty="0"/>
              <a:t>, </a:t>
            </a:r>
          </a:p>
          <a:p>
            <a:r>
              <a:rPr lang="fr-FR" sz="2000" dirty="0">
                <a:solidFill>
                  <a:schemeClr val="accent5">
                    <a:lumMod val="50000"/>
                  </a:schemeClr>
                </a:solidFill>
              </a:rPr>
              <a:t>7% </a:t>
            </a:r>
            <a:r>
              <a:rPr lang="fr-FR" sz="2000" dirty="0" err="1">
                <a:solidFill>
                  <a:schemeClr val="accent5">
                    <a:lumMod val="50000"/>
                  </a:schemeClr>
                </a:solidFill>
              </a:rPr>
              <a:t>between</a:t>
            </a:r>
            <a:r>
              <a:rPr lang="fr-FR" sz="2000" dirty="0">
                <a:solidFill>
                  <a:schemeClr val="accent5">
                    <a:lumMod val="50000"/>
                  </a:schemeClr>
                </a:solidFill>
              </a:rPr>
              <a:t> 20 and 44 </a:t>
            </a:r>
            <a:r>
              <a:rPr lang="fr-FR" sz="2000" dirty="0" err="1">
                <a:solidFill>
                  <a:schemeClr val="accent5">
                    <a:lumMod val="50000"/>
                  </a:schemeClr>
                </a:solidFill>
              </a:rPr>
              <a:t>years</a:t>
            </a:r>
            <a:r>
              <a:rPr lang="fr-FR" sz="2000" dirty="0">
                <a:solidFill>
                  <a:schemeClr val="accent5">
                    <a:lumMod val="50000"/>
                  </a:schemeClr>
                </a:solidFill>
              </a:rPr>
              <a:t>  (</a:t>
            </a:r>
            <a:r>
              <a:rPr lang="fr-FR" sz="2000" dirty="0" err="1">
                <a:solidFill>
                  <a:schemeClr val="accent5">
                    <a:lumMod val="50000"/>
                  </a:schemeClr>
                </a:solidFill>
              </a:rPr>
              <a:t>obesity</a:t>
            </a:r>
            <a:r>
              <a:rPr lang="fr-FR" sz="2000" dirty="0">
                <a:solidFill>
                  <a:schemeClr val="accent5">
                    <a:lumMod val="50000"/>
                  </a:schemeClr>
                </a:solidFill>
              </a:rPr>
              <a:t>, </a:t>
            </a:r>
            <a:r>
              <a:rPr lang="fr-FR" sz="2000" dirty="0" err="1">
                <a:solidFill>
                  <a:schemeClr val="accent5">
                    <a:lumMod val="50000"/>
                  </a:schemeClr>
                </a:solidFill>
              </a:rPr>
              <a:t>diabetes</a:t>
            </a:r>
            <a:r>
              <a:rPr lang="fr-FR" sz="2000" dirty="0">
                <a:solidFill>
                  <a:schemeClr val="accent5">
                    <a:lumMod val="50000"/>
                  </a:schemeClr>
                </a:solidFill>
              </a:rPr>
              <a:t>, </a:t>
            </a:r>
            <a:r>
              <a:rPr lang="fr-FR" sz="2000" dirty="0" err="1">
                <a:solidFill>
                  <a:schemeClr val="accent5">
                    <a:lumMod val="50000"/>
                  </a:schemeClr>
                </a:solidFill>
              </a:rPr>
              <a:t>sedentarity</a:t>
            </a:r>
            <a:r>
              <a:rPr lang="fr-FR" sz="2000" dirty="0">
                <a:solidFill>
                  <a:schemeClr val="accent5">
                    <a:lumMod val="50000"/>
                  </a:schemeClr>
                </a:solidFill>
              </a:rPr>
              <a:t>)</a:t>
            </a:r>
          </a:p>
          <a:p>
            <a:r>
              <a:rPr lang="fr-FR" sz="2000" dirty="0">
                <a:solidFill>
                  <a:schemeClr val="accent5">
                    <a:lumMod val="50000"/>
                  </a:schemeClr>
                </a:solidFill>
              </a:rPr>
              <a:t>5-10% of </a:t>
            </a:r>
            <a:r>
              <a:rPr lang="fr-FR" sz="2000" dirty="0" err="1">
                <a:solidFill>
                  <a:schemeClr val="accent5">
                    <a:lumMod val="50000"/>
                  </a:schemeClr>
                </a:solidFill>
              </a:rPr>
              <a:t>premenopausal</a:t>
            </a:r>
            <a:r>
              <a:rPr lang="fr-FR" sz="2000" dirty="0">
                <a:solidFill>
                  <a:schemeClr val="accent5">
                    <a:lumMod val="50000"/>
                  </a:schemeClr>
                </a:solidFill>
              </a:rPr>
              <a:t> </a:t>
            </a:r>
            <a:r>
              <a:rPr lang="fr-FR" sz="2000" dirty="0" err="1">
                <a:solidFill>
                  <a:schemeClr val="accent5">
                    <a:lumMod val="50000"/>
                  </a:schemeClr>
                </a:solidFill>
              </a:rPr>
              <a:t>women</a:t>
            </a:r>
            <a:r>
              <a:rPr lang="fr-FR" sz="2000" dirty="0">
                <a:solidFill>
                  <a:schemeClr val="accent5">
                    <a:lumMod val="50000"/>
                  </a:schemeClr>
                </a:solidFill>
              </a:rPr>
              <a:t> have EAH</a:t>
            </a:r>
            <a:endParaRPr lang="fr-FR" sz="2000" dirty="0"/>
          </a:p>
          <a:p>
            <a:r>
              <a:rPr lang="fr-FR" sz="2000" dirty="0"/>
              <a:t>Young </a:t>
            </a:r>
            <a:r>
              <a:rPr lang="fr-FR" sz="2000" dirty="0" err="1"/>
              <a:t>women</a:t>
            </a:r>
            <a:r>
              <a:rPr lang="fr-FR" sz="2000" dirty="0"/>
              <a:t>: good </a:t>
            </a:r>
            <a:r>
              <a:rPr lang="fr-FR" sz="2000" dirty="0" err="1"/>
              <a:t>prognosis</a:t>
            </a:r>
            <a:endParaRPr lang="fr-FR" sz="2000" dirty="0"/>
          </a:p>
          <a:p>
            <a:pPr lvl="1"/>
            <a:r>
              <a:rPr lang="fr-FR" sz="2000" dirty="0" err="1">
                <a:solidFill>
                  <a:schemeClr val="accent5">
                    <a:lumMod val="50000"/>
                  </a:schemeClr>
                </a:solidFill>
              </a:rPr>
              <a:t>Early</a:t>
            </a:r>
            <a:r>
              <a:rPr lang="fr-FR" sz="2000" dirty="0">
                <a:solidFill>
                  <a:schemeClr val="accent5">
                    <a:lumMod val="50000"/>
                  </a:schemeClr>
                </a:solidFill>
              </a:rPr>
              <a:t> stage (</a:t>
            </a:r>
            <a:r>
              <a:rPr lang="fr-FR" sz="2000" dirty="0" err="1">
                <a:solidFill>
                  <a:schemeClr val="accent5">
                    <a:lumMod val="50000"/>
                  </a:schemeClr>
                </a:solidFill>
              </a:rPr>
              <a:t>limited</a:t>
            </a:r>
            <a:r>
              <a:rPr lang="fr-FR" sz="2000" dirty="0">
                <a:solidFill>
                  <a:schemeClr val="accent5">
                    <a:lumMod val="50000"/>
                  </a:schemeClr>
                </a:solidFill>
              </a:rPr>
              <a:t> </a:t>
            </a:r>
            <a:r>
              <a:rPr lang="fr-FR" sz="2000" dirty="0" err="1">
                <a:solidFill>
                  <a:schemeClr val="accent5">
                    <a:lumMod val="50000"/>
                  </a:schemeClr>
                </a:solidFill>
              </a:rPr>
              <a:t>myometrial</a:t>
            </a:r>
            <a:r>
              <a:rPr lang="fr-FR" sz="2000" dirty="0">
                <a:solidFill>
                  <a:schemeClr val="accent5">
                    <a:lumMod val="50000"/>
                  </a:schemeClr>
                </a:solidFill>
              </a:rPr>
              <a:t> invasion)</a:t>
            </a:r>
          </a:p>
          <a:p>
            <a:pPr lvl="1"/>
            <a:r>
              <a:rPr lang="fr-FR" sz="2000" dirty="0">
                <a:solidFill>
                  <a:schemeClr val="accent5">
                    <a:lumMod val="50000"/>
                  </a:schemeClr>
                </a:solidFill>
              </a:rPr>
              <a:t>High </a:t>
            </a:r>
            <a:r>
              <a:rPr lang="fr-FR" sz="2000" dirty="0" err="1">
                <a:solidFill>
                  <a:schemeClr val="accent5">
                    <a:lumMod val="50000"/>
                  </a:schemeClr>
                </a:solidFill>
              </a:rPr>
              <a:t>differentiation</a:t>
            </a:r>
            <a:r>
              <a:rPr lang="fr-FR" sz="2000" dirty="0">
                <a:solidFill>
                  <a:schemeClr val="accent5">
                    <a:lumMod val="50000"/>
                  </a:schemeClr>
                </a:solidFill>
              </a:rPr>
              <a:t> at </a:t>
            </a:r>
            <a:r>
              <a:rPr lang="fr-FR" sz="2000" dirty="0" err="1">
                <a:solidFill>
                  <a:schemeClr val="accent5">
                    <a:lumMod val="50000"/>
                  </a:schemeClr>
                </a:solidFill>
              </a:rPr>
              <a:t>diagnosis</a:t>
            </a:r>
            <a:endParaRPr lang="fr-FR" sz="2000" dirty="0"/>
          </a:p>
          <a:p>
            <a:r>
              <a:rPr lang="fr-FR" sz="2000" dirty="0" err="1">
                <a:solidFill>
                  <a:srgbClr val="FF0000"/>
                </a:solidFill>
              </a:rPr>
              <a:t>Recommended</a:t>
            </a:r>
            <a:r>
              <a:rPr lang="fr-FR" sz="2000" dirty="0">
                <a:solidFill>
                  <a:srgbClr val="FF0000"/>
                </a:solidFill>
              </a:rPr>
              <a:t> </a:t>
            </a:r>
            <a:r>
              <a:rPr lang="fr-FR" sz="2000" dirty="0" err="1">
                <a:solidFill>
                  <a:srgbClr val="FF0000"/>
                </a:solidFill>
              </a:rPr>
              <a:t>treatment</a:t>
            </a:r>
            <a:r>
              <a:rPr lang="fr-FR" sz="2000" dirty="0">
                <a:solidFill>
                  <a:srgbClr val="FF0000"/>
                </a:solidFill>
              </a:rPr>
              <a:t>:</a:t>
            </a:r>
            <a:r>
              <a:rPr lang="fr-FR" sz="2000" dirty="0"/>
              <a:t> total abdominal </a:t>
            </a:r>
            <a:r>
              <a:rPr lang="fr-FR" sz="2000" dirty="0" err="1"/>
              <a:t>hysterectomy</a:t>
            </a:r>
            <a:r>
              <a:rPr lang="fr-FR" sz="2000" dirty="0"/>
              <a:t> </a:t>
            </a:r>
            <a:r>
              <a:rPr lang="fr-FR" sz="2000" dirty="0" err="1"/>
              <a:t>with</a:t>
            </a:r>
            <a:r>
              <a:rPr lang="fr-FR" sz="2000" dirty="0"/>
              <a:t> </a:t>
            </a:r>
            <a:r>
              <a:rPr lang="fr-FR" sz="2000" dirty="0" err="1"/>
              <a:t>staging</a:t>
            </a:r>
            <a:r>
              <a:rPr lang="fr-FR" sz="2000" dirty="0"/>
              <a:t> </a:t>
            </a:r>
            <a:r>
              <a:rPr lang="fr-FR" sz="2000" dirty="0" err="1"/>
              <a:t>depending</a:t>
            </a:r>
            <a:r>
              <a:rPr lang="fr-FR" sz="2000" dirty="0"/>
              <a:t> on </a:t>
            </a:r>
            <a:r>
              <a:rPr lang="fr-FR" sz="2000" dirty="0" err="1"/>
              <a:t>risk</a:t>
            </a:r>
            <a:r>
              <a:rPr lang="fr-FR" sz="2000" dirty="0"/>
              <a:t> </a:t>
            </a:r>
            <a:r>
              <a:rPr lang="fr-FR" sz="2000" dirty="0" err="1"/>
              <a:t>factors</a:t>
            </a:r>
            <a:endParaRPr lang="fr-FR" sz="2000" dirty="0"/>
          </a:p>
        </p:txBody>
      </p:sp>
      <p:sp>
        <p:nvSpPr>
          <p:cNvPr id="6" name="Footer Placeholder 5"/>
          <p:cNvSpPr>
            <a:spLocks noGrp="1"/>
          </p:cNvSpPr>
          <p:nvPr>
            <p:ph type="ftr" sz="quarter" idx="11"/>
          </p:nvPr>
        </p:nvSpPr>
        <p:spPr>
          <a:xfrm>
            <a:off x="1146875" y="5630308"/>
            <a:ext cx="10724827" cy="1215932"/>
          </a:xfrm>
        </p:spPr>
        <p:txBody>
          <a:bodyPr/>
          <a:lstStyle/>
          <a:p>
            <a:pPr algn="l"/>
            <a:r>
              <a:rPr lang="en-US" sz="1000" dirty="0">
                <a:solidFill>
                  <a:schemeClr val="tx1"/>
                </a:solidFill>
              </a:rPr>
              <a:t>Cancer of the endometrium-cancer stat facts. 2017</a:t>
            </a:r>
          </a:p>
          <a:p>
            <a:pPr algn="l"/>
            <a:r>
              <a:rPr lang="fr-FR" sz="1000" i="1" dirty="0" err="1">
                <a:solidFill>
                  <a:schemeClr val="tx1"/>
                </a:solidFill>
              </a:rPr>
              <a:t>Adenocarcinoma</a:t>
            </a:r>
            <a:r>
              <a:rPr lang="fr-FR" sz="1000" i="1" dirty="0">
                <a:solidFill>
                  <a:schemeClr val="tx1"/>
                </a:solidFill>
              </a:rPr>
              <a:t> of the </a:t>
            </a:r>
            <a:r>
              <a:rPr lang="fr-FR" sz="1000" i="1" dirty="0" err="1">
                <a:solidFill>
                  <a:schemeClr val="tx1"/>
                </a:solidFill>
              </a:rPr>
              <a:t>uterus</a:t>
            </a:r>
            <a:r>
              <a:rPr lang="fr-FR" sz="1000" i="1" dirty="0">
                <a:solidFill>
                  <a:schemeClr val="tx1"/>
                </a:solidFill>
              </a:rPr>
              <a:t>. In: Di </a:t>
            </a:r>
            <a:r>
              <a:rPr lang="fr-FR" sz="1000" i="1" dirty="0" err="1">
                <a:solidFill>
                  <a:schemeClr val="tx1"/>
                </a:solidFill>
              </a:rPr>
              <a:t>Saia</a:t>
            </a:r>
            <a:r>
              <a:rPr lang="fr-FR" sz="1000" i="1" dirty="0">
                <a:solidFill>
                  <a:schemeClr val="tx1"/>
                </a:solidFill>
              </a:rPr>
              <a:t> PJ,</a:t>
            </a:r>
            <a:r>
              <a:rPr lang="en-US" sz="1000" i="1" dirty="0">
                <a:solidFill>
                  <a:schemeClr val="tx1"/>
                </a:solidFill>
              </a:rPr>
              <a:t>, 2002. p. 289–350.</a:t>
            </a:r>
          </a:p>
          <a:p>
            <a:pPr algn="l"/>
            <a:r>
              <a:rPr lang="en-US" sz="1000" i="1" dirty="0" err="1">
                <a:solidFill>
                  <a:schemeClr val="tx1"/>
                </a:solidFill>
              </a:rPr>
              <a:t>Crissman</a:t>
            </a:r>
            <a:r>
              <a:rPr lang="en-US" sz="1000" i="1" dirty="0">
                <a:solidFill>
                  <a:schemeClr val="tx1"/>
                </a:solidFill>
              </a:rPr>
              <a:t> JD et al.. Endometrial carcinoma in women 40 years of age or younger. </a:t>
            </a:r>
            <a:r>
              <a:rPr lang="en-US" sz="1000" i="1" dirty="0" err="1">
                <a:solidFill>
                  <a:schemeClr val="tx1"/>
                </a:solidFill>
              </a:rPr>
              <a:t>Obstet</a:t>
            </a:r>
            <a:r>
              <a:rPr lang="en-US" sz="1000" i="1" dirty="0">
                <a:solidFill>
                  <a:schemeClr val="tx1"/>
                </a:solidFill>
              </a:rPr>
              <a:t> </a:t>
            </a:r>
            <a:r>
              <a:rPr lang="en-US" sz="1000" i="1" dirty="0" err="1">
                <a:solidFill>
                  <a:schemeClr val="tx1"/>
                </a:solidFill>
              </a:rPr>
              <a:t>Gynecol</a:t>
            </a:r>
            <a:r>
              <a:rPr lang="en-US" sz="1000" i="1" dirty="0">
                <a:solidFill>
                  <a:schemeClr val="tx1"/>
                </a:solidFill>
              </a:rPr>
              <a:t> 1981;57:699–704.</a:t>
            </a:r>
          </a:p>
          <a:p>
            <a:pPr algn="l"/>
            <a:r>
              <a:rPr lang="en-US" sz="1000" i="1" dirty="0" err="1">
                <a:solidFill>
                  <a:schemeClr val="tx1"/>
                </a:solidFill>
              </a:rPr>
              <a:t>Geisler</a:t>
            </a:r>
            <a:r>
              <a:rPr lang="en-US" sz="1000" i="1" dirty="0">
                <a:solidFill>
                  <a:schemeClr val="tx1"/>
                </a:solidFill>
              </a:rPr>
              <a:t> HE, et al.. Carcinoma of the </a:t>
            </a:r>
            <a:r>
              <a:rPr lang="en-US" sz="1000" i="1" dirty="0" err="1">
                <a:solidFill>
                  <a:schemeClr val="tx1"/>
                </a:solidFill>
              </a:rPr>
              <a:t>endometrium</a:t>
            </a:r>
            <a:r>
              <a:rPr lang="en-US" sz="1000" i="1" dirty="0">
                <a:solidFill>
                  <a:schemeClr val="tx1"/>
                </a:solidFill>
              </a:rPr>
              <a:t> in premenopausal women. Am J </a:t>
            </a:r>
            <a:r>
              <a:rPr lang="en-US" sz="1000" i="1" dirty="0" err="1">
                <a:solidFill>
                  <a:schemeClr val="tx1"/>
                </a:solidFill>
              </a:rPr>
              <a:t>Obstet</a:t>
            </a:r>
            <a:r>
              <a:rPr lang="en-US" sz="1000" i="1" dirty="0">
                <a:solidFill>
                  <a:schemeClr val="tx1"/>
                </a:solidFill>
              </a:rPr>
              <a:t> </a:t>
            </a:r>
            <a:r>
              <a:rPr lang="en-US" sz="1000" i="1" dirty="0" err="1">
                <a:solidFill>
                  <a:schemeClr val="tx1"/>
                </a:solidFill>
              </a:rPr>
              <a:t>Gynecol</a:t>
            </a:r>
            <a:r>
              <a:rPr lang="en-US" sz="1000" i="1" dirty="0">
                <a:solidFill>
                  <a:schemeClr val="tx1"/>
                </a:solidFill>
              </a:rPr>
              <a:t> 1969;104:657– 63</a:t>
            </a:r>
            <a:r>
              <a:rPr lang="en-US" sz="1000" dirty="0">
                <a:solidFill>
                  <a:schemeClr val="tx1"/>
                </a:solidFill>
              </a:rPr>
              <a:t>.</a:t>
            </a:r>
            <a:endParaRPr lang="fr-FR" sz="1000" dirty="0">
              <a:solidFill>
                <a:schemeClr val="tx1"/>
              </a:solidFill>
            </a:endParaRPr>
          </a:p>
        </p:txBody>
      </p:sp>
    </p:spTree>
    <p:extLst>
      <p:ext uri="{BB962C8B-B14F-4D97-AF65-F5344CB8AC3E}">
        <p14:creationId xmlns:p14="http://schemas.microsoft.com/office/powerpoint/2010/main" val="40459086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827680"/>
            <a:ext cx="9296400" cy="1066800"/>
          </a:xfrm>
        </p:spPr>
        <p:txBody>
          <a:bodyPr/>
          <a:lstStyle/>
          <a:p>
            <a:r>
              <a:rPr lang="en-US" dirty="0"/>
              <a:t>Park 2012</a:t>
            </a:r>
          </a:p>
        </p:txBody>
      </p:sp>
      <p:sp>
        <p:nvSpPr>
          <p:cNvPr id="3" name="Content Placeholder 2"/>
          <p:cNvSpPr>
            <a:spLocks noGrp="1"/>
          </p:cNvSpPr>
          <p:nvPr>
            <p:ph idx="1"/>
          </p:nvPr>
        </p:nvSpPr>
        <p:spPr>
          <a:xfrm>
            <a:off x="1079291" y="2012934"/>
            <a:ext cx="10388184" cy="4325112"/>
          </a:xfrm>
        </p:spPr>
        <p:txBody>
          <a:bodyPr>
            <a:normAutofit fontScale="77500" lnSpcReduction="20000"/>
          </a:bodyPr>
          <a:lstStyle/>
          <a:p>
            <a:r>
              <a:rPr lang="en-US" dirty="0"/>
              <a:t>Retrospective Korean study</a:t>
            </a:r>
          </a:p>
          <a:p>
            <a:r>
              <a:rPr lang="en-US" dirty="0"/>
              <a:t>148 patients</a:t>
            </a:r>
          </a:p>
          <a:p>
            <a:endParaRPr lang="en-US" dirty="0"/>
          </a:p>
          <a:p>
            <a:r>
              <a:rPr lang="en-US" dirty="0"/>
              <a:t>Mean Complete Response (CR) rate: 77.7%</a:t>
            </a:r>
          </a:p>
          <a:p>
            <a:endParaRPr lang="en-US" dirty="0"/>
          </a:p>
          <a:p>
            <a:r>
              <a:rPr lang="en-US" dirty="0"/>
              <a:t>Durable CR rate in patients treated with progestin about 51% at 5 years</a:t>
            </a:r>
          </a:p>
          <a:p>
            <a:endParaRPr lang="en-US" dirty="0"/>
          </a:p>
          <a:p>
            <a:r>
              <a:rPr lang="en-US" dirty="0"/>
              <a:t>BMI &gt;25 kg/m2 was the only significant factor associated with a failure to achieve CR</a:t>
            </a:r>
          </a:p>
          <a:p>
            <a:endParaRPr lang="en-US" dirty="0"/>
          </a:p>
          <a:p>
            <a:r>
              <a:rPr lang="en-US" dirty="0"/>
              <a:t>BMI &lt; 25 kg/m2, MPA (compared to MA), maintenance treatment and pregnancy were significantly associated with a lower risk of recurrence on multivariate analysis</a:t>
            </a:r>
          </a:p>
        </p:txBody>
      </p:sp>
      <p:sp>
        <p:nvSpPr>
          <p:cNvPr id="4" name="Footer Placeholder 3"/>
          <p:cNvSpPr>
            <a:spLocks noGrp="1"/>
          </p:cNvSpPr>
          <p:nvPr>
            <p:ph type="ftr" sz="quarter" idx="11"/>
          </p:nvPr>
        </p:nvSpPr>
        <p:spPr/>
        <p:txBody>
          <a:bodyPr/>
          <a:lstStyle/>
          <a:p>
            <a:pPr>
              <a:defRPr/>
            </a:pPr>
            <a:r>
              <a:rPr lang="fr-FR"/>
              <a:t>J.-Y. Park et al. / European Journal of Cancer 49 (2013) 868–874</a:t>
            </a:r>
            <a:endParaRPr lang="fr-FR" dirty="0"/>
          </a:p>
        </p:txBody>
      </p:sp>
      <p:sp>
        <p:nvSpPr>
          <p:cNvPr id="5" name="TextBox 4"/>
          <p:cNvSpPr txBox="1"/>
          <p:nvPr/>
        </p:nvSpPr>
        <p:spPr>
          <a:xfrm>
            <a:off x="2879834" y="3736428"/>
            <a:ext cx="6227380" cy="369332"/>
          </a:xfrm>
          <a:prstGeom prst="rect">
            <a:avLst/>
          </a:prstGeom>
          <a:solidFill>
            <a:schemeClr val="accent6">
              <a:lumMod val="75000"/>
            </a:schemeClr>
          </a:solidFill>
        </p:spPr>
        <p:txBody>
          <a:bodyPr wrap="square" rtlCol="0">
            <a:spAutoFit/>
          </a:bodyPr>
          <a:lstStyle/>
          <a:p>
            <a:pPr algn="ctr"/>
            <a:r>
              <a:rPr lang="en-US" b="1" dirty="0">
                <a:solidFill>
                  <a:schemeClr val="bg1"/>
                </a:solidFill>
              </a:rPr>
              <a:t>BMI, MPA, maintenance, pregnancy</a:t>
            </a:r>
          </a:p>
        </p:txBody>
      </p:sp>
    </p:spTree>
    <p:custDataLst>
      <p:tags r:id="rId1"/>
    </p:custDataLst>
    <p:extLst>
      <p:ext uri="{BB962C8B-B14F-4D97-AF65-F5344CB8AC3E}">
        <p14:creationId xmlns:p14="http://schemas.microsoft.com/office/powerpoint/2010/main" val="228693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410" y="483785"/>
            <a:ext cx="9311390" cy="1066800"/>
          </a:xfrm>
        </p:spPr>
        <p:txBody>
          <a:bodyPr/>
          <a:lstStyle/>
          <a:p>
            <a:r>
              <a:rPr lang="en-US" dirty="0" err="1"/>
              <a:t>Koskas</a:t>
            </a:r>
            <a:r>
              <a:rPr lang="en-US" dirty="0"/>
              <a:t> 2012 </a:t>
            </a:r>
          </a:p>
        </p:txBody>
      </p:sp>
      <p:sp>
        <p:nvSpPr>
          <p:cNvPr id="3" name="Content Placeholder 2"/>
          <p:cNvSpPr>
            <a:spLocks noGrp="1"/>
          </p:cNvSpPr>
          <p:nvPr>
            <p:ph idx="1"/>
          </p:nvPr>
        </p:nvSpPr>
        <p:spPr>
          <a:xfrm>
            <a:off x="899409" y="1675269"/>
            <a:ext cx="10328223" cy="4325112"/>
          </a:xfrm>
        </p:spPr>
        <p:txBody>
          <a:bodyPr>
            <a:normAutofit/>
          </a:bodyPr>
          <a:lstStyle/>
          <a:p>
            <a:r>
              <a:rPr lang="en-US" sz="2400" dirty="0"/>
              <a:t>Compare the survival of patients with grade 1 </a:t>
            </a:r>
            <a:r>
              <a:rPr lang="en-US" sz="2400" dirty="0" err="1"/>
              <a:t>intramucous</a:t>
            </a:r>
            <a:r>
              <a:rPr lang="en-US" sz="2400" dirty="0"/>
              <a:t> endometrial </a:t>
            </a:r>
            <a:r>
              <a:rPr lang="en-US" sz="2400" dirty="0" err="1"/>
              <a:t>adenocarcinoma</a:t>
            </a:r>
            <a:r>
              <a:rPr lang="en-US" sz="2400" dirty="0"/>
              <a:t> according to the extent of surgery</a:t>
            </a:r>
          </a:p>
          <a:p>
            <a:r>
              <a:rPr lang="en-US" sz="2400" dirty="0"/>
              <a:t>Retrospective cohort study</a:t>
            </a:r>
          </a:p>
          <a:p>
            <a:r>
              <a:rPr lang="en-US" sz="2400" dirty="0"/>
              <a:t>489 patients (&lt;40 </a:t>
            </a:r>
            <a:r>
              <a:rPr lang="en-US" sz="2400" dirty="0" err="1"/>
              <a:t>yo</a:t>
            </a:r>
            <a:r>
              <a:rPr lang="en-US" sz="2400" dirty="0"/>
              <a:t>). 101 patients who underwent uterine preservation, 184 patients who underwent ovarian preservation, and 204 patients who underwent hysterectomy with </a:t>
            </a:r>
            <a:r>
              <a:rPr lang="en-US" sz="2400" dirty="0" err="1"/>
              <a:t>oophorectomy</a:t>
            </a:r>
            <a:endParaRPr lang="en-US" sz="2400" dirty="0"/>
          </a:p>
          <a:p>
            <a:r>
              <a:rPr lang="en-US" sz="2400" dirty="0"/>
              <a:t>Conservation not associated with an increase in cancer-related-mortality in </a:t>
            </a:r>
            <a:r>
              <a:rPr lang="en-US" sz="2400" dirty="0" err="1"/>
              <a:t>univariate</a:t>
            </a:r>
            <a:r>
              <a:rPr lang="en-US" sz="2400" dirty="0"/>
              <a:t> and multivariate analysis</a:t>
            </a:r>
          </a:p>
          <a:p>
            <a:endParaRPr lang="en-US" dirty="0"/>
          </a:p>
        </p:txBody>
      </p:sp>
      <p:sp>
        <p:nvSpPr>
          <p:cNvPr id="4" name="Footer Placeholder 3"/>
          <p:cNvSpPr>
            <a:spLocks noGrp="1"/>
          </p:cNvSpPr>
          <p:nvPr>
            <p:ph type="ftr" sz="quarter" idx="11"/>
          </p:nvPr>
        </p:nvSpPr>
        <p:spPr>
          <a:xfrm>
            <a:off x="1981200" y="6028660"/>
            <a:ext cx="8229600" cy="829340"/>
          </a:xfrm>
        </p:spPr>
        <p:txBody>
          <a:bodyPr/>
          <a:lstStyle/>
          <a:p>
            <a:r>
              <a:rPr lang="en-US" dirty="0"/>
              <a:t>Martin </a:t>
            </a:r>
            <a:r>
              <a:rPr lang="en-US" dirty="0" err="1"/>
              <a:t>Koskas</a:t>
            </a:r>
            <a:r>
              <a:rPr lang="en-US" dirty="0"/>
              <a:t> et al., </a:t>
            </a:r>
            <a:r>
              <a:rPr lang="en-US" dirty="0" err="1"/>
              <a:t>Fertil</a:t>
            </a:r>
            <a:r>
              <a:rPr lang="en-US" dirty="0"/>
              <a:t> </a:t>
            </a:r>
            <a:r>
              <a:rPr lang="en-US" dirty="0" err="1"/>
              <a:t>Steril</a:t>
            </a:r>
            <a:r>
              <a:rPr lang="en-US" dirty="0"/>
              <a:t> 2012 </a:t>
            </a:r>
            <a:endParaRPr lang="fr-FR" dirty="0"/>
          </a:p>
        </p:txBody>
      </p:sp>
      <p:sp>
        <p:nvSpPr>
          <p:cNvPr id="5" name="TextBox 4"/>
          <p:cNvSpPr txBox="1"/>
          <p:nvPr/>
        </p:nvSpPr>
        <p:spPr>
          <a:xfrm>
            <a:off x="1981200" y="2822028"/>
            <a:ext cx="7930055" cy="923330"/>
          </a:xfrm>
          <a:prstGeom prst="rect">
            <a:avLst/>
          </a:prstGeom>
          <a:solidFill>
            <a:schemeClr val="accent6">
              <a:lumMod val="75000"/>
            </a:schemeClr>
          </a:solidFill>
        </p:spPr>
        <p:txBody>
          <a:bodyPr wrap="square" rtlCol="0">
            <a:spAutoFit/>
          </a:bodyPr>
          <a:lstStyle/>
          <a:p>
            <a:pPr algn="ctr"/>
            <a:r>
              <a:rPr lang="en-US" b="1" dirty="0">
                <a:solidFill>
                  <a:schemeClr val="bg1"/>
                </a:solidFill>
              </a:rPr>
              <a:t>Conservation not associated with an increase in cancer-related-mortality in </a:t>
            </a:r>
            <a:r>
              <a:rPr lang="en-US" b="1" dirty="0" err="1">
                <a:solidFill>
                  <a:schemeClr val="bg1"/>
                </a:solidFill>
              </a:rPr>
              <a:t>univariate</a:t>
            </a:r>
            <a:r>
              <a:rPr lang="en-US" b="1" dirty="0">
                <a:solidFill>
                  <a:schemeClr val="bg1"/>
                </a:solidFill>
              </a:rPr>
              <a:t> and multivariate analysis</a:t>
            </a:r>
          </a:p>
          <a:p>
            <a:endParaRPr lang="en-US" dirty="0"/>
          </a:p>
        </p:txBody>
      </p:sp>
    </p:spTree>
    <p:custDataLst>
      <p:tags r:id="rId1"/>
    </p:custDataLst>
    <p:extLst>
      <p:ext uri="{BB962C8B-B14F-4D97-AF65-F5344CB8AC3E}">
        <p14:creationId xmlns:p14="http://schemas.microsoft.com/office/powerpoint/2010/main" val="8281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2440351" y="616520"/>
            <a:ext cx="6654030" cy="6241480"/>
          </a:xfrm>
          <a:prstGeom prst="rect">
            <a:avLst/>
          </a:prstGeom>
          <a:noFill/>
          <a:ln w="9525">
            <a:noFill/>
            <a:miter lim="800000"/>
            <a:headEnd/>
            <a:tailEnd/>
          </a:ln>
          <a:effectLst/>
        </p:spPr>
      </p:pic>
    </p:spTree>
    <p:extLst>
      <p:ext uri="{BB962C8B-B14F-4D97-AF65-F5344CB8AC3E}">
        <p14:creationId xmlns:p14="http://schemas.microsoft.com/office/powerpoint/2010/main" val="42108417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2757378" y="588983"/>
            <a:ext cx="6081822" cy="6296474"/>
          </a:xfrm>
          <a:prstGeom prst="rect">
            <a:avLst/>
          </a:prstGeom>
          <a:noFill/>
          <a:ln w="9525">
            <a:noFill/>
            <a:miter lim="800000"/>
            <a:headEnd/>
            <a:tailEnd/>
          </a:ln>
          <a:effectLst/>
        </p:spPr>
      </p:pic>
    </p:spTree>
    <p:extLst>
      <p:ext uri="{BB962C8B-B14F-4D97-AF65-F5344CB8AC3E}">
        <p14:creationId xmlns:p14="http://schemas.microsoft.com/office/powerpoint/2010/main" val="40262687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1524000" y="0"/>
            <a:ext cx="9144000" cy="2830286"/>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685680818"/>
              </p:ext>
            </p:extLst>
          </p:nvPr>
        </p:nvGraphicFramePr>
        <p:xfrm>
          <a:off x="1656522" y="3167270"/>
          <a:ext cx="8874710" cy="3478416"/>
        </p:xfrm>
        <a:graphic>
          <a:graphicData uri="http://schemas.openxmlformats.org/drawingml/2006/table">
            <a:tbl>
              <a:tblPr firstRow="1" bandRow="1">
                <a:tableStyleId>{69012ECD-51FC-41F1-AA8D-1B2483CD663E}</a:tableStyleId>
              </a:tblPr>
              <a:tblGrid>
                <a:gridCol w="1939828">
                  <a:extLst>
                    <a:ext uri="{9D8B030D-6E8A-4147-A177-3AD203B41FA5}">
                      <a16:colId xmlns:a16="http://schemas.microsoft.com/office/drawing/2014/main" val="20000"/>
                    </a:ext>
                  </a:extLst>
                </a:gridCol>
                <a:gridCol w="1171979">
                  <a:extLst>
                    <a:ext uri="{9D8B030D-6E8A-4147-A177-3AD203B41FA5}">
                      <a16:colId xmlns:a16="http://schemas.microsoft.com/office/drawing/2014/main" val="20001"/>
                    </a:ext>
                  </a:extLst>
                </a:gridCol>
                <a:gridCol w="2213019">
                  <a:extLst>
                    <a:ext uri="{9D8B030D-6E8A-4147-A177-3AD203B41FA5}">
                      <a16:colId xmlns:a16="http://schemas.microsoft.com/office/drawing/2014/main" val="20002"/>
                    </a:ext>
                  </a:extLst>
                </a:gridCol>
                <a:gridCol w="1774942">
                  <a:extLst>
                    <a:ext uri="{9D8B030D-6E8A-4147-A177-3AD203B41FA5}">
                      <a16:colId xmlns:a16="http://schemas.microsoft.com/office/drawing/2014/main" val="20003"/>
                    </a:ext>
                  </a:extLst>
                </a:gridCol>
                <a:gridCol w="1774942">
                  <a:extLst>
                    <a:ext uri="{9D8B030D-6E8A-4147-A177-3AD203B41FA5}">
                      <a16:colId xmlns:a16="http://schemas.microsoft.com/office/drawing/2014/main" val="20004"/>
                    </a:ext>
                  </a:extLst>
                </a:gridCol>
              </a:tblGrid>
              <a:tr h="910207">
                <a:tc>
                  <a:txBody>
                    <a:bodyPr/>
                    <a:lstStyle/>
                    <a:p>
                      <a:endParaRPr lang="en-US" b="1" i="0" dirty="0"/>
                    </a:p>
                  </a:txBody>
                  <a:tcPr/>
                </a:tc>
                <a:tc>
                  <a:txBody>
                    <a:bodyPr/>
                    <a:lstStyle/>
                    <a:p>
                      <a:r>
                        <a:rPr lang="en-US" b="1" i="0" dirty="0"/>
                        <a:t>Number of patients</a:t>
                      </a:r>
                    </a:p>
                  </a:txBody>
                  <a:tcPr/>
                </a:tc>
                <a:tc>
                  <a:txBody>
                    <a:bodyPr/>
                    <a:lstStyle/>
                    <a:p>
                      <a:r>
                        <a:rPr lang="en-US" b="1" i="0" dirty="0"/>
                        <a:t>Complete Remission</a:t>
                      </a:r>
                      <a:r>
                        <a:rPr lang="en-US" b="1" i="0" baseline="0" dirty="0"/>
                        <a:t> Rate (CRR)</a:t>
                      </a:r>
                      <a:endParaRPr lang="en-US" b="1" i="0" dirty="0"/>
                    </a:p>
                  </a:txBody>
                  <a:tcPr/>
                </a:tc>
                <a:tc>
                  <a:txBody>
                    <a:bodyPr/>
                    <a:lstStyle/>
                    <a:p>
                      <a:r>
                        <a:rPr lang="en-US" b="1" i="0" dirty="0"/>
                        <a:t>Recurrence Rate (</a:t>
                      </a:r>
                      <a:r>
                        <a:rPr lang="en-US" b="1" i="0" dirty="0" err="1"/>
                        <a:t>ReR</a:t>
                      </a:r>
                      <a:r>
                        <a:rPr lang="en-US" b="1" i="0" dirty="0"/>
                        <a:t>)</a:t>
                      </a:r>
                    </a:p>
                  </a:txBody>
                  <a:tcPr/>
                </a:tc>
                <a:tc>
                  <a:txBody>
                    <a:bodyPr/>
                    <a:lstStyle/>
                    <a:p>
                      <a:r>
                        <a:rPr lang="en-US" b="1" i="0" dirty="0"/>
                        <a:t>Pregnancy Rate</a:t>
                      </a:r>
                      <a:r>
                        <a:rPr lang="en-US" b="1" i="0" baseline="0" dirty="0"/>
                        <a:t> (</a:t>
                      </a:r>
                      <a:r>
                        <a:rPr lang="en-US" b="1" i="0" baseline="0" dirty="0" err="1"/>
                        <a:t>PregR</a:t>
                      </a:r>
                      <a:r>
                        <a:rPr lang="en-US" b="1" i="0" baseline="0" dirty="0"/>
                        <a:t>)</a:t>
                      </a:r>
                      <a:endParaRPr lang="en-US" b="1" i="0" dirty="0"/>
                    </a:p>
                  </a:txBody>
                  <a:tcPr/>
                </a:tc>
                <a:extLst>
                  <a:ext uri="{0D108BD9-81ED-4DB2-BD59-A6C34878D82A}">
                    <a16:rowId xmlns:a16="http://schemas.microsoft.com/office/drawing/2014/main" val="10000"/>
                  </a:ext>
                </a:extLst>
              </a:tr>
              <a:tr h="693062">
                <a:tc>
                  <a:txBody>
                    <a:bodyPr/>
                    <a:lstStyle/>
                    <a:p>
                      <a:r>
                        <a:rPr lang="en-US" b="1" dirty="0"/>
                        <a:t>Progestin only</a:t>
                      </a:r>
                    </a:p>
                  </a:txBody>
                  <a:tcPr/>
                </a:tc>
                <a:tc>
                  <a:txBody>
                    <a:bodyPr/>
                    <a:lstStyle/>
                    <a:p>
                      <a:r>
                        <a:rPr lang="en-US" dirty="0"/>
                        <a:t>456</a:t>
                      </a:r>
                    </a:p>
                  </a:txBody>
                  <a:tcPr/>
                </a:tc>
                <a:tc>
                  <a:txBody>
                    <a:bodyPr/>
                    <a:lstStyle/>
                    <a:p>
                      <a:r>
                        <a:rPr lang="en-US" b="1" dirty="0"/>
                        <a:t>76.3 % </a:t>
                      </a:r>
                    </a:p>
                  </a:txBody>
                  <a:tcPr/>
                </a:tc>
                <a:tc>
                  <a:txBody>
                    <a:bodyPr/>
                    <a:lstStyle/>
                    <a:p>
                      <a:r>
                        <a:rPr lang="en-US" b="1" dirty="0"/>
                        <a:t>30.7 % </a:t>
                      </a:r>
                    </a:p>
                  </a:txBody>
                  <a:tcPr/>
                </a:tc>
                <a:tc>
                  <a:txBody>
                    <a:bodyPr/>
                    <a:lstStyle/>
                    <a:p>
                      <a:r>
                        <a:rPr lang="en-US" b="1" dirty="0"/>
                        <a:t>52.1 %</a:t>
                      </a:r>
                    </a:p>
                    <a:p>
                      <a:endParaRPr lang="en-US" dirty="0"/>
                    </a:p>
                  </a:txBody>
                  <a:tcPr/>
                </a:tc>
                <a:extLst>
                  <a:ext uri="{0D108BD9-81ED-4DB2-BD59-A6C34878D82A}">
                    <a16:rowId xmlns:a16="http://schemas.microsoft.com/office/drawing/2014/main" val="10001"/>
                  </a:ext>
                </a:extLst>
              </a:tr>
              <a:tr h="1183270">
                <a:tc>
                  <a:txBody>
                    <a:bodyPr/>
                    <a:lstStyle/>
                    <a:p>
                      <a:r>
                        <a:rPr lang="en-US" b="1" dirty="0"/>
                        <a:t>Hysteroscopic</a:t>
                      </a:r>
                      <a:r>
                        <a:rPr lang="en-US" b="1" baseline="0" dirty="0"/>
                        <a:t> resection followed by progestin therapy</a:t>
                      </a:r>
                      <a:endParaRPr lang="en-US" b="1" dirty="0"/>
                    </a:p>
                  </a:txBody>
                  <a:tcPr/>
                </a:tc>
                <a:tc>
                  <a:txBody>
                    <a:bodyPr/>
                    <a:lstStyle/>
                    <a:p>
                      <a:r>
                        <a:rPr lang="en-US" dirty="0"/>
                        <a:t>73</a:t>
                      </a:r>
                    </a:p>
                  </a:txBody>
                  <a:tcPr/>
                </a:tc>
                <a:tc>
                  <a:txBody>
                    <a:bodyPr/>
                    <a:lstStyle/>
                    <a:p>
                      <a:r>
                        <a:rPr lang="en-US" b="1" dirty="0"/>
                        <a:t>95.3 %</a:t>
                      </a:r>
                    </a:p>
                  </a:txBody>
                  <a:tcPr/>
                </a:tc>
                <a:tc>
                  <a:txBody>
                    <a:bodyPr/>
                    <a:lstStyle/>
                    <a:p>
                      <a:r>
                        <a:rPr lang="en-US" b="1" dirty="0"/>
                        <a:t>14.1 %</a:t>
                      </a:r>
                    </a:p>
                  </a:txBody>
                  <a:tcPr/>
                </a:tc>
                <a:tc>
                  <a:txBody>
                    <a:bodyPr/>
                    <a:lstStyle/>
                    <a:p>
                      <a:r>
                        <a:rPr lang="en-US" b="1" dirty="0"/>
                        <a:t>47.8 %</a:t>
                      </a:r>
                    </a:p>
                  </a:txBody>
                  <a:tcPr/>
                </a:tc>
                <a:extLst>
                  <a:ext uri="{0D108BD9-81ED-4DB2-BD59-A6C34878D82A}">
                    <a16:rowId xmlns:a16="http://schemas.microsoft.com/office/drawing/2014/main" val="10002"/>
                  </a:ext>
                </a:extLst>
              </a:tr>
              <a:tr h="682234">
                <a:tc>
                  <a:txBody>
                    <a:bodyPr/>
                    <a:lstStyle/>
                    <a:p>
                      <a:r>
                        <a:rPr lang="en-US" b="1" dirty="0"/>
                        <a:t>Intrauterine progestin</a:t>
                      </a:r>
                      <a:r>
                        <a:rPr lang="en-US" b="1" baseline="0" dirty="0"/>
                        <a:t> therapy</a:t>
                      </a:r>
                      <a:endParaRPr lang="en-US" b="1" dirty="0"/>
                    </a:p>
                  </a:txBody>
                  <a:tcPr/>
                </a:tc>
                <a:tc>
                  <a:txBody>
                    <a:bodyPr/>
                    <a:lstStyle/>
                    <a:p>
                      <a:r>
                        <a:rPr lang="en-US" dirty="0"/>
                        <a:t>90 </a:t>
                      </a:r>
                    </a:p>
                  </a:txBody>
                  <a:tcPr/>
                </a:tc>
                <a:tc>
                  <a:txBody>
                    <a:bodyPr/>
                    <a:lstStyle/>
                    <a:p>
                      <a:r>
                        <a:rPr lang="en-US" b="1" dirty="0"/>
                        <a:t>72.9 %</a:t>
                      </a:r>
                    </a:p>
                  </a:txBody>
                  <a:tcPr/>
                </a:tc>
                <a:tc>
                  <a:txBody>
                    <a:bodyPr/>
                    <a:lstStyle/>
                    <a:p>
                      <a:r>
                        <a:rPr lang="en-US" b="1" dirty="0"/>
                        <a:t>11.0 %</a:t>
                      </a:r>
                    </a:p>
                  </a:txBody>
                  <a:tcPr/>
                </a:tc>
                <a:tc>
                  <a:txBody>
                    <a:bodyPr/>
                    <a:lstStyle/>
                    <a:p>
                      <a:r>
                        <a:rPr lang="en-US" b="1" dirty="0"/>
                        <a:t>56.0 %</a:t>
                      </a:r>
                    </a:p>
                  </a:txBody>
                  <a:tcPr/>
                </a:tc>
                <a:extLst>
                  <a:ext uri="{0D108BD9-81ED-4DB2-BD59-A6C34878D82A}">
                    <a16:rowId xmlns:a16="http://schemas.microsoft.com/office/drawing/2014/main" val="10003"/>
                  </a:ext>
                </a:extLst>
              </a:tr>
            </a:tbl>
          </a:graphicData>
        </a:graphic>
      </p:graphicFrame>
      <p:sp>
        <p:nvSpPr>
          <p:cNvPr id="2" name="Cadre 1">
            <a:extLst>
              <a:ext uri="{FF2B5EF4-FFF2-40B4-BE49-F238E27FC236}">
                <a16:creationId xmlns:a16="http://schemas.microsoft.com/office/drawing/2014/main" id="{5FEAC519-C1E2-CA0B-749C-C5F3191F61DF}"/>
              </a:ext>
            </a:extLst>
          </p:cNvPr>
          <p:cNvSpPr/>
          <p:nvPr/>
        </p:nvSpPr>
        <p:spPr>
          <a:xfrm>
            <a:off x="4601980" y="3807502"/>
            <a:ext cx="1079292" cy="3050498"/>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 name="Cadre 4">
            <a:extLst>
              <a:ext uri="{FF2B5EF4-FFF2-40B4-BE49-F238E27FC236}">
                <a16:creationId xmlns:a16="http://schemas.microsoft.com/office/drawing/2014/main" id="{D21A43EF-E900-8E46-4D7A-0EDDB5F8AC41}"/>
              </a:ext>
            </a:extLst>
          </p:cNvPr>
          <p:cNvSpPr/>
          <p:nvPr/>
        </p:nvSpPr>
        <p:spPr>
          <a:xfrm>
            <a:off x="8665403" y="3807502"/>
            <a:ext cx="1079292" cy="3050498"/>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custDataLst>
      <p:tags r:id="rId1"/>
    </p:custDataLst>
    <p:extLst>
      <p:ext uri="{BB962C8B-B14F-4D97-AF65-F5344CB8AC3E}">
        <p14:creationId xmlns:p14="http://schemas.microsoft.com/office/powerpoint/2010/main" val="105474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B82211-4130-C4C2-F4B1-10D029F9A08C}"/>
              </a:ext>
            </a:extLst>
          </p:cNvPr>
          <p:cNvSpPr>
            <a:spLocks noGrp="1"/>
          </p:cNvSpPr>
          <p:nvPr>
            <p:ph type="title"/>
          </p:nvPr>
        </p:nvSpPr>
        <p:spPr/>
        <p:txBody>
          <a:bodyPr/>
          <a:lstStyle/>
          <a:p>
            <a:endParaRPr lang="en-US"/>
          </a:p>
        </p:txBody>
      </p:sp>
      <p:pic>
        <p:nvPicPr>
          <p:cNvPr id="5" name="Espace réservé du contenu 4">
            <a:extLst>
              <a:ext uri="{FF2B5EF4-FFF2-40B4-BE49-F238E27FC236}">
                <a16:creationId xmlns:a16="http://schemas.microsoft.com/office/drawing/2014/main" id="{9BE151C3-B4B6-3F3D-F4A9-37DCA734C13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15008" y="48767"/>
            <a:ext cx="5961984" cy="6760466"/>
          </a:xfrm>
        </p:spPr>
      </p:pic>
    </p:spTree>
    <p:extLst>
      <p:ext uri="{BB962C8B-B14F-4D97-AF65-F5344CB8AC3E}">
        <p14:creationId xmlns:p14="http://schemas.microsoft.com/office/powerpoint/2010/main" val="2079025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a:picLocks noChangeAspect="1"/>
          </p:cNvPicPr>
          <p:nvPr/>
        </p:nvPicPr>
        <p:blipFill>
          <a:blip r:embed="rId2"/>
          <a:stretch>
            <a:fillRect/>
          </a:stretch>
        </p:blipFill>
        <p:spPr>
          <a:xfrm>
            <a:off x="6358114" y="877066"/>
            <a:ext cx="4910623" cy="804852"/>
          </a:xfrm>
          <a:prstGeom prst="rect">
            <a:avLst/>
          </a:prstGeom>
          <a:ln>
            <a:noFill/>
          </a:ln>
          <a:effectLst>
            <a:outerShdw blurRad="292100" dist="139700" dir="2700000" algn="tl" rotWithShape="0">
              <a:srgbClr val="333333">
                <a:alpha val="65000"/>
              </a:srgbClr>
            </a:outerShdw>
          </a:effectLst>
        </p:spPr>
      </p:pic>
      <p:pic>
        <p:nvPicPr>
          <p:cNvPr id="5" name="Bild 4"/>
          <p:cNvPicPr>
            <a:picLocks noChangeAspect="1"/>
          </p:cNvPicPr>
          <p:nvPr/>
        </p:nvPicPr>
        <p:blipFill>
          <a:blip r:embed="rId3"/>
          <a:stretch>
            <a:fillRect/>
          </a:stretch>
        </p:blipFill>
        <p:spPr>
          <a:xfrm>
            <a:off x="471664" y="880299"/>
            <a:ext cx="4910619" cy="826540"/>
          </a:xfrm>
          <a:prstGeom prst="rect">
            <a:avLst/>
          </a:prstGeom>
          <a:ln>
            <a:noFill/>
          </a:ln>
          <a:effectLst>
            <a:outerShdw blurRad="292100" dist="139700" dir="2700000" algn="tl" rotWithShape="0">
              <a:srgbClr val="333333">
                <a:alpha val="65000"/>
              </a:srgbClr>
            </a:outerShdw>
          </a:effectLst>
        </p:spPr>
      </p:pic>
      <p:pic>
        <p:nvPicPr>
          <p:cNvPr id="6" name="Bild 5"/>
          <p:cNvPicPr>
            <a:picLocks noChangeAspect="1"/>
          </p:cNvPicPr>
          <p:nvPr/>
        </p:nvPicPr>
        <p:blipFill>
          <a:blip r:embed="rId4"/>
          <a:stretch>
            <a:fillRect/>
          </a:stretch>
        </p:blipFill>
        <p:spPr>
          <a:xfrm>
            <a:off x="11346446" y="94567"/>
            <a:ext cx="694268" cy="888663"/>
          </a:xfrm>
          <a:prstGeom prst="rect">
            <a:avLst/>
          </a:prstGeom>
          <a:ln>
            <a:noFill/>
          </a:ln>
          <a:effectLst>
            <a:outerShdw blurRad="292100" dist="139700" dir="2700000" algn="tl" rotWithShape="0">
              <a:srgbClr val="333333">
                <a:alpha val="65000"/>
              </a:srgbClr>
            </a:outerShdw>
          </a:effectLst>
        </p:spPr>
      </p:pic>
      <p:sp>
        <p:nvSpPr>
          <p:cNvPr id="7" name="Textfeld 6"/>
          <p:cNvSpPr txBox="1"/>
          <p:nvPr/>
        </p:nvSpPr>
        <p:spPr>
          <a:xfrm>
            <a:off x="0" y="6570743"/>
            <a:ext cx="3825086" cy="256545"/>
          </a:xfrm>
          <a:prstGeom prst="rect">
            <a:avLst/>
          </a:prstGeom>
          <a:noFill/>
        </p:spPr>
        <p:txBody>
          <a:bodyPr wrap="none" rtlCol="0">
            <a:spAutoFit/>
          </a:bodyPr>
          <a:lstStyle/>
          <a:p>
            <a:r>
              <a:rPr lang="de-DE" sz="1067" b="1" dirty="0">
                <a:solidFill>
                  <a:schemeClr val="tx1">
                    <a:lumMod val="65000"/>
                    <a:lumOff val="35000"/>
                  </a:schemeClr>
                </a:solidFill>
              </a:rPr>
              <a:t>Mueller et al. </a:t>
            </a:r>
            <a:r>
              <a:rPr lang="de-DE" sz="1067" b="1" dirty="0" err="1">
                <a:solidFill>
                  <a:schemeClr val="tx1">
                    <a:lumMod val="65000"/>
                    <a:lumOff val="35000"/>
                  </a:schemeClr>
                </a:solidFill>
              </a:rPr>
              <a:t>GynOncol</a:t>
            </a:r>
            <a:r>
              <a:rPr lang="de-DE" sz="1067" b="1" dirty="0">
                <a:solidFill>
                  <a:schemeClr val="tx1">
                    <a:lumMod val="65000"/>
                    <a:lumOff val="35000"/>
                  </a:schemeClr>
                </a:solidFill>
              </a:rPr>
              <a:t> 2023; </a:t>
            </a:r>
            <a:r>
              <a:rPr lang="de-DE" sz="1067" b="1" dirty="0" err="1">
                <a:solidFill>
                  <a:schemeClr val="tx1">
                    <a:lumMod val="65000"/>
                    <a:lumOff val="35000"/>
                  </a:schemeClr>
                </a:solidFill>
              </a:rPr>
              <a:t>Matanes</a:t>
            </a:r>
            <a:r>
              <a:rPr lang="de-DE" sz="1067" b="1" dirty="0">
                <a:solidFill>
                  <a:schemeClr val="tx1">
                    <a:lumMod val="65000"/>
                    <a:lumOff val="35000"/>
                  </a:schemeClr>
                </a:solidFill>
              </a:rPr>
              <a:t> et al </a:t>
            </a:r>
            <a:r>
              <a:rPr lang="de-DE" sz="1067" b="1" dirty="0" err="1">
                <a:solidFill>
                  <a:schemeClr val="tx1">
                    <a:lumMod val="65000"/>
                    <a:lumOff val="35000"/>
                  </a:schemeClr>
                </a:solidFill>
              </a:rPr>
              <a:t>GynOncol</a:t>
            </a:r>
            <a:r>
              <a:rPr lang="de-DE" sz="1067" b="1" dirty="0">
                <a:solidFill>
                  <a:schemeClr val="tx1">
                    <a:lumMod val="65000"/>
                    <a:lumOff val="35000"/>
                  </a:schemeClr>
                </a:solidFill>
              </a:rPr>
              <a:t> 2023</a:t>
            </a:r>
          </a:p>
        </p:txBody>
      </p:sp>
      <p:graphicFrame>
        <p:nvGraphicFramePr>
          <p:cNvPr id="10" name="Tabelle 9"/>
          <p:cNvGraphicFramePr>
            <a:graphicFrameLocks noGrp="1"/>
          </p:cNvGraphicFramePr>
          <p:nvPr/>
        </p:nvGraphicFramePr>
        <p:xfrm>
          <a:off x="471664" y="2934932"/>
          <a:ext cx="11184000" cy="1230720"/>
        </p:xfrm>
        <a:graphic>
          <a:graphicData uri="http://schemas.openxmlformats.org/drawingml/2006/table">
            <a:tbl>
              <a:tblPr firstRow="1" bandRow="1">
                <a:tableStyleId>{5C22544A-7EE6-4342-B048-85BDC9FD1C3A}</a:tableStyleId>
              </a:tblPr>
              <a:tblGrid>
                <a:gridCol w="5472000">
                  <a:extLst>
                    <a:ext uri="{9D8B030D-6E8A-4147-A177-3AD203B41FA5}">
                      <a16:colId xmlns:a16="http://schemas.microsoft.com/office/drawing/2014/main" val="20000"/>
                    </a:ext>
                  </a:extLst>
                </a:gridCol>
                <a:gridCol w="2976000">
                  <a:extLst>
                    <a:ext uri="{9D8B030D-6E8A-4147-A177-3AD203B41FA5}">
                      <a16:colId xmlns:a16="http://schemas.microsoft.com/office/drawing/2014/main" val="20001"/>
                    </a:ext>
                  </a:extLst>
                </a:gridCol>
                <a:gridCol w="2736000">
                  <a:extLst>
                    <a:ext uri="{9D8B030D-6E8A-4147-A177-3AD203B41FA5}">
                      <a16:colId xmlns:a16="http://schemas.microsoft.com/office/drawing/2014/main" val="20002"/>
                    </a:ext>
                  </a:extLst>
                </a:gridCol>
              </a:tblGrid>
              <a:tr h="731520">
                <a:tc>
                  <a:txBody>
                    <a:bodyPr/>
                    <a:lstStyle/>
                    <a:p>
                      <a:endParaRPr lang="de-DE" sz="2000" dirty="0"/>
                    </a:p>
                  </a:txBody>
                  <a:tcPr marL="121920" marR="121920" marT="60960" marB="60960" anchor="ctr"/>
                </a:tc>
                <a:tc>
                  <a:txBody>
                    <a:bodyPr/>
                    <a:lstStyle/>
                    <a:p>
                      <a:pPr algn="ctr"/>
                      <a:r>
                        <a:rPr lang="de-DE" sz="2000" dirty="0"/>
                        <a:t>MSKCC/NY </a:t>
                      </a:r>
                    </a:p>
                    <a:p>
                      <a:pPr algn="ctr"/>
                      <a:r>
                        <a:rPr lang="de-DE" sz="2000" dirty="0"/>
                        <a:t>(</a:t>
                      </a:r>
                      <a:r>
                        <a:rPr lang="de-DE" sz="2000" dirty="0" err="1"/>
                        <a:t>n</a:t>
                      </a:r>
                      <a:r>
                        <a:rPr lang="de-DE" sz="2000" dirty="0"/>
                        <a:t>=221; 161 </a:t>
                      </a:r>
                      <a:r>
                        <a:rPr lang="de-DE" sz="2000" dirty="0" err="1"/>
                        <a:t>with</a:t>
                      </a:r>
                      <a:r>
                        <a:rPr lang="de-DE" sz="2000" dirty="0"/>
                        <a:t> SLN)</a:t>
                      </a:r>
                    </a:p>
                  </a:txBody>
                  <a:tcPr marL="121920" marR="121920" marT="60960" marB="60960" anchor="ctr"/>
                </a:tc>
                <a:tc>
                  <a:txBody>
                    <a:bodyPr/>
                    <a:lstStyle/>
                    <a:p>
                      <a:pPr algn="ctr"/>
                      <a:r>
                        <a:rPr lang="de-DE" sz="2000" dirty="0"/>
                        <a:t>Montreal/Canada </a:t>
                      </a:r>
                    </a:p>
                    <a:p>
                      <a:pPr algn="ctr"/>
                      <a:r>
                        <a:rPr lang="de-DE" sz="2000" dirty="0"/>
                        <a:t>(</a:t>
                      </a:r>
                      <a:r>
                        <a:rPr lang="de-DE" sz="2000" dirty="0" err="1"/>
                        <a:t>n</a:t>
                      </a:r>
                      <a:r>
                        <a:rPr lang="de-DE" sz="2000" dirty="0"/>
                        <a:t>=162)</a:t>
                      </a:r>
                    </a:p>
                  </a:txBody>
                  <a:tcPr marL="121920" marR="121920" marT="60960" marB="60960" anchor="ctr"/>
                </a:tc>
                <a:extLst>
                  <a:ext uri="{0D108BD9-81ED-4DB2-BD59-A6C34878D82A}">
                    <a16:rowId xmlns:a16="http://schemas.microsoft.com/office/drawing/2014/main" val="10000"/>
                  </a:ext>
                </a:extLst>
              </a:tr>
              <a:tr h="499200">
                <a:tc>
                  <a:txBody>
                    <a:bodyPr/>
                    <a:lstStyle/>
                    <a:p>
                      <a:r>
                        <a:rPr lang="de-DE" sz="2000" b="1" dirty="0" err="1"/>
                        <a:t>Upstaging</a:t>
                      </a:r>
                      <a:r>
                        <a:rPr lang="de-DE" sz="2000" b="1" dirty="0"/>
                        <a:t> </a:t>
                      </a:r>
                      <a:r>
                        <a:rPr lang="de-DE" sz="2000" b="1" dirty="0" err="1"/>
                        <a:t>to</a:t>
                      </a:r>
                      <a:r>
                        <a:rPr lang="de-DE" sz="2000" b="1" dirty="0"/>
                        <a:t> EC (final </a:t>
                      </a:r>
                      <a:r>
                        <a:rPr lang="de-DE" sz="2000" b="1" dirty="0" err="1"/>
                        <a:t>Histology</a:t>
                      </a:r>
                      <a:r>
                        <a:rPr lang="de-DE" sz="2000" b="1" dirty="0"/>
                        <a:t>)</a:t>
                      </a:r>
                    </a:p>
                  </a:txBody>
                  <a:tcPr marL="121920" marR="121920" marT="60960" marB="60960" anchor="ctr"/>
                </a:tc>
                <a:tc>
                  <a:txBody>
                    <a:bodyPr/>
                    <a:lstStyle/>
                    <a:p>
                      <a:pPr algn="ctr"/>
                      <a:r>
                        <a:rPr lang="de-DE" sz="2000" b="1" dirty="0"/>
                        <a:t>45%</a:t>
                      </a:r>
                    </a:p>
                  </a:txBody>
                  <a:tcPr marL="121920" marR="121920" marT="60960" marB="60960" anchor="ctr"/>
                </a:tc>
                <a:tc>
                  <a:txBody>
                    <a:bodyPr/>
                    <a:lstStyle/>
                    <a:p>
                      <a:pPr algn="ctr"/>
                      <a:r>
                        <a:rPr lang="de-DE" sz="2000" b="1" dirty="0"/>
                        <a:t>38%</a:t>
                      </a:r>
                    </a:p>
                  </a:txBody>
                  <a:tcPr marL="121920" marR="121920" marT="60960" marB="60960" anchor="ctr"/>
                </a:tc>
                <a:extLst>
                  <a:ext uri="{0D108BD9-81ED-4DB2-BD59-A6C34878D82A}">
                    <a16:rowId xmlns:a16="http://schemas.microsoft.com/office/drawing/2014/main" val="10001"/>
                  </a:ext>
                </a:extLst>
              </a:tr>
            </a:tbl>
          </a:graphicData>
        </a:graphic>
      </p:graphicFrame>
      <p:sp>
        <p:nvSpPr>
          <p:cNvPr id="11" name="Textfeld 10"/>
          <p:cNvSpPr txBox="1"/>
          <p:nvPr/>
        </p:nvSpPr>
        <p:spPr>
          <a:xfrm>
            <a:off x="4108213" y="6359687"/>
            <a:ext cx="6902688" cy="461665"/>
          </a:xfrm>
          <a:prstGeom prst="rect">
            <a:avLst/>
          </a:prstGeom>
          <a:noFill/>
        </p:spPr>
        <p:txBody>
          <a:bodyPr wrap="square" rtlCol="0">
            <a:spAutoFit/>
          </a:bodyPr>
          <a:lstStyle/>
          <a:p>
            <a:r>
              <a:rPr lang="de-DE" sz="1200" dirty="0"/>
              <a:t>(*bei diesen Pat wäre ohne das Wissen um den </a:t>
            </a:r>
            <a:r>
              <a:rPr lang="de-DE" sz="1200" dirty="0" err="1"/>
              <a:t>Nodalstatus</a:t>
            </a:r>
            <a:r>
              <a:rPr lang="de-DE" sz="1200" dirty="0"/>
              <a:t> entweder eine sekundäre LND oder eine „erweiterte“ </a:t>
            </a:r>
            <a:r>
              <a:rPr lang="de-DE" sz="1200" dirty="0" err="1"/>
              <a:t>adjuvante</a:t>
            </a:r>
            <a:r>
              <a:rPr lang="de-DE" sz="1200" dirty="0"/>
              <a:t> Therapie  (z.B. EBRT) hinzugekommen)</a:t>
            </a:r>
          </a:p>
        </p:txBody>
      </p:sp>
      <p:sp>
        <p:nvSpPr>
          <p:cNvPr id="8" name="Textfeld 7"/>
          <p:cNvSpPr txBox="1"/>
          <p:nvPr/>
        </p:nvSpPr>
        <p:spPr>
          <a:xfrm>
            <a:off x="3344753" y="94567"/>
            <a:ext cx="6250044" cy="646331"/>
          </a:xfrm>
          <a:prstGeom prst="rect">
            <a:avLst/>
          </a:prstGeom>
          <a:noFill/>
        </p:spPr>
        <p:txBody>
          <a:bodyPr wrap="none" rtlCol="0">
            <a:spAutoFit/>
          </a:bodyPr>
          <a:lstStyle/>
          <a:p>
            <a:r>
              <a:rPr lang="de-DE" sz="3600" b="1" dirty="0">
                <a:solidFill>
                  <a:srgbClr val="008080"/>
                </a:solidFill>
              </a:rPr>
              <a:t>SLND in </a:t>
            </a:r>
            <a:r>
              <a:rPr lang="de-DE" sz="3600" b="1" dirty="0" err="1">
                <a:solidFill>
                  <a:srgbClr val="008080"/>
                </a:solidFill>
              </a:rPr>
              <a:t>atypical</a:t>
            </a:r>
            <a:r>
              <a:rPr lang="de-DE" sz="3600" b="1" dirty="0">
                <a:solidFill>
                  <a:srgbClr val="008080"/>
                </a:solidFill>
              </a:rPr>
              <a:t> </a:t>
            </a:r>
            <a:r>
              <a:rPr lang="de-DE" sz="3600" b="1" dirty="0" err="1">
                <a:solidFill>
                  <a:srgbClr val="008080"/>
                </a:solidFill>
              </a:rPr>
              <a:t>Hyperplasia</a:t>
            </a:r>
            <a:endParaRPr lang="de-DE" sz="3600" b="1" dirty="0">
              <a:solidFill>
                <a:srgbClr val="008080"/>
              </a:solidFill>
            </a:endParaRPr>
          </a:p>
        </p:txBody>
      </p:sp>
    </p:spTree>
    <p:extLst>
      <p:ext uri="{BB962C8B-B14F-4D97-AF65-F5344CB8AC3E}">
        <p14:creationId xmlns:p14="http://schemas.microsoft.com/office/powerpoint/2010/main" val="40918911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E3B8FB-1E8F-1249-940B-DC7C6BBA2AD3}"/>
              </a:ext>
            </a:extLst>
          </p:cNvPr>
          <p:cNvSpPr>
            <a:spLocks noGrp="1"/>
          </p:cNvSpPr>
          <p:nvPr>
            <p:ph type="title"/>
          </p:nvPr>
        </p:nvSpPr>
        <p:spPr>
          <a:xfrm>
            <a:off x="838200" y="1424925"/>
            <a:ext cx="10515600" cy="2852737"/>
          </a:xfrm>
        </p:spPr>
        <p:txBody>
          <a:bodyPr>
            <a:normAutofit/>
          </a:bodyPr>
          <a:lstStyle/>
          <a:p>
            <a:pPr algn="ctr"/>
            <a:r>
              <a:rPr lang="en-US" sz="4400" dirty="0"/>
              <a:t>How to select patients with higher response rate / less recurrence risk ??</a:t>
            </a:r>
          </a:p>
        </p:txBody>
      </p:sp>
    </p:spTree>
    <p:extLst>
      <p:ext uri="{BB962C8B-B14F-4D97-AF65-F5344CB8AC3E}">
        <p14:creationId xmlns:p14="http://schemas.microsoft.com/office/powerpoint/2010/main" val="12746167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FE804-2BC0-3949-BF88-7FEA2402F1E5}"/>
              </a:ext>
            </a:extLst>
          </p:cNvPr>
          <p:cNvSpPr>
            <a:spLocks noGrp="1"/>
          </p:cNvSpPr>
          <p:nvPr>
            <p:ph type="title"/>
          </p:nvPr>
        </p:nvSpPr>
        <p:spPr/>
        <p:txBody>
          <a:bodyPr/>
          <a:lstStyle/>
          <a:p>
            <a:r>
              <a:rPr lang="en-US" dirty="0"/>
              <a:t>Response rates </a:t>
            </a:r>
          </a:p>
        </p:txBody>
      </p:sp>
      <p:sp>
        <p:nvSpPr>
          <p:cNvPr id="3" name="Content Placeholder 2">
            <a:extLst>
              <a:ext uri="{FF2B5EF4-FFF2-40B4-BE49-F238E27FC236}">
                <a16:creationId xmlns:a16="http://schemas.microsoft.com/office/drawing/2014/main" id="{EABB3DD1-93CE-1840-863C-66AEEAFF2C14}"/>
              </a:ext>
            </a:extLst>
          </p:cNvPr>
          <p:cNvSpPr>
            <a:spLocks noGrp="1"/>
          </p:cNvSpPr>
          <p:nvPr>
            <p:ph idx="1"/>
          </p:nvPr>
        </p:nvSpPr>
        <p:spPr/>
        <p:txBody>
          <a:bodyPr/>
          <a:lstStyle/>
          <a:p>
            <a:r>
              <a:rPr lang="en-US" dirty="0"/>
              <a:t>Meta-analyses indicate that </a:t>
            </a:r>
          </a:p>
          <a:p>
            <a:pPr lvl="1"/>
            <a:endParaRPr lang="en-US" dirty="0"/>
          </a:p>
          <a:p>
            <a:pPr lvl="1"/>
            <a:r>
              <a:rPr lang="en-US" dirty="0"/>
              <a:t>72%–76% of tumors respond to progestins </a:t>
            </a:r>
          </a:p>
          <a:p>
            <a:pPr marL="457200" lvl="1" indent="0">
              <a:buNone/>
            </a:pPr>
            <a:endParaRPr lang="en-US" dirty="0"/>
          </a:p>
          <a:p>
            <a:pPr lvl="1"/>
            <a:r>
              <a:rPr lang="en-US" dirty="0"/>
              <a:t>20%–41% recur after an initial complete response</a:t>
            </a:r>
          </a:p>
          <a:p>
            <a:endParaRPr lang="en-US" dirty="0"/>
          </a:p>
          <a:p>
            <a:endParaRPr lang="en-US" dirty="0"/>
          </a:p>
          <a:p>
            <a:endParaRPr lang="en-US" dirty="0"/>
          </a:p>
        </p:txBody>
      </p:sp>
      <p:sp>
        <p:nvSpPr>
          <p:cNvPr id="5" name="TextBox 4">
            <a:extLst>
              <a:ext uri="{FF2B5EF4-FFF2-40B4-BE49-F238E27FC236}">
                <a16:creationId xmlns:a16="http://schemas.microsoft.com/office/drawing/2014/main" id="{052A5876-75B3-EE4E-9AF8-9E83EA3CA5F9}"/>
              </a:ext>
            </a:extLst>
          </p:cNvPr>
          <p:cNvSpPr txBox="1"/>
          <p:nvPr/>
        </p:nvSpPr>
        <p:spPr>
          <a:xfrm>
            <a:off x="578603" y="5588625"/>
            <a:ext cx="11344759" cy="1446550"/>
          </a:xfrm>
          <a:prstGeom prst="rect">
            <a:avLst/>
          </a:prstGeom>
          <a:noFill/>
        </p:spPr>
        <p:txBody>
          <a:bodyPr wrap="square" rtlCol="0">
            <a:spAutoFit/>
          </a:bodyPr>
          <a:lstStyle/>
          <a:p>
            <a:r>
              <a:rPr lang="en-US" sz="1400" dirty="0"/>
              <a:t>Baker J, </a:t>
            </a:r>
            <a:r>
              <a:rPr lang="en-US" sz="1400" dirty="0" err="1"/>
              <a:t>Obermair</a:t>
            </a:r>
            <a:r>
              <a:rPr lang="en-US" sz="1400" dirty="0"/>
              <a:t> A, </a:t>
            </a:r>
            <a:r>
              <a:rPr lang="en-US" sz="1400" dirty="0" err="1"/>
              <a:t>Gebski</a:t>
            </a:r>
            <a:r>
              <a:rPr lang="en-US" sz="1400" dirty="0"/>
              <a:t> V, et al. Efficacy of oral or intrauterine device-delivered progestin in patients with complex endometrial hyperplasia with atypia or early endometrial adenocarcinoma: a meta-analysis and systematic review of the literature. </a:t>
            </a:r>
            <a:r>
              <a:rPr lang="en-US" sz="1400" dirty="0" err="1"/>
              <a:t>Gynecol</a:t>
            </a:r>
            <a:r>
              <a:rPr lang="en-US" sz="1400" dirty="0"/>
              <a:t> Oncol 2012;125:263–70.</a:t>
            </a:r>
          </a:p>
          <a:p>
            <a:endParaRPr lang="en-US" sz="1400" dirty="0"/>
          </a:p>
          <a:p>
            <a:r>
              <a:rPr lang="en-US" sz="1400" dirty="0" err="1"/>
              <a:t>Gallos</a:t>
            </a:r>
            <a:r>
              <a:rPr lang="en-US" sz="1400" dirty="0"/>
              <a:t> ID, Yap J, </a:t>
            </a:r>
            <a:r>
              <a:rPr lang="en-US" sz="1400" dirty="0" err="1"/>
              <a:t>Rajkhowa</a:t>
            </a:r>
            <a:r>
              <a:rPr lang="en-US" sz="1400" dirty="0"/>
              <a:t> M, et al. Regression, relapse, and live birth rates with fertility-sparing therapy for endometrial cancer and atypical complex endometrial hyperplasia: a systematic review and </a:t>
            </a:r>
            <a:r>
              <a:rPr lang="en-US" sz="1400" dirty="0" err="1"/>
              <a:t>metaanalysis</a:t>
            </a:r>
            <a:r>
              <a:rPr lang="en-US" sz="1400" dirty="0"/>
              <a:t>. Am J </a:t>
            </a:r>
            <a:r>
              <a:rPr lang="en-US" sz="1400" dirty="0" err="1"/>
              <a:t>Obstet</a:t>
            </a:r>
            <a:r>
              <a:rPr lang="en-US" sz="1400" dirty="0"/>
              <a:t> </a:t>
            </a:r>
            <a:r>
              <a:rPr lang="en-US" sz="1400" dirty="0" err="1"/>
              <a:t>Gynecol</a:t>
            </a:r>
            <a:r>
              <a:rPr lang="en-US" sz="1400" dirty="0"/>
              <a:t> 2012;207:266. e1–12.</a:t>
            </a:r>
          </a:p>
          <a:p>
            <a:endParaRPr lang="en-US" dirty="0"/>
          </a:p>
        </p:txBody>
      </p:sp>
    </p:spTree>
    <p:extLst>
      <p:ext uri="{BB962C8B-B14F-4D97-AF65-F5344CB8AC3E}">
        <p14:creationId xmlns:p14="http://schemas.microsoft.com/office/powerpoint/2010/main" val="41932691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1DA46-BF83-694F-BF17-E2686D66F973}"/>
              </a:ext>
            </a:extLst>
          </p:cNvPr>
          <p:cNvSpPr>
            <a:spLocks noGrp="1"/>
          </p:cNvSpPr>
          <p:nvPr>
            <p:ph type="title"/>
          </p:nvPr>
        </p:nvSpPr>
        <p:spPr/>
        <p:txBody>
          <a:bodyPr/>
          <a:lstStyle/>
          <a:p>
            <a:r>
              <a:rPr lang="en-US" dirty="0"/>
              <a:t>What about combined treatment ?</a:t>
            </a:r>
          </a:p>
        </p:txBody>
      </p:sp>
      <p:sp>
        <p:nvSpPr>
          <p:cNvPr id="3" name="Content Placeholder 2">
            <a:extLst>
              <a:ext uri="{FF2B5EF4-FFF2-40B4-BE49-F238E27FC236}">
                <a16:creationId xmlns:a16="http://schemas.microsoft.com/office/drawing/2014/main" id="{13619E26-AE2A-F14A-8228-589758678CEE}"/>
              </a:ext>
            </a:extLst>
          </p:cNvPr>
          <p:cNvSpPr>
            <a:spLocks noGrp="1"/>
          </p:cNvSpPr>
          <p:nvPr>
            <p:ph idx="1"/>
          </p:nvPr>
        </p:nvSpPr>
        <p:spPr/>
        <p:txBody>
          <a:bodyPr/>
          <a:lstStyle/>
          <a:p>
            <a:r>
              <a:rPr lang="en-US" dirty="0"/>
              <a:t>Several studies using the combined treatment (hysteroscopic resection followed progesterone treatment) reported lower recurrence rate </a:t>
            </a:r>
          </a:p>
          <a:p>
            <a:pPr marL="0" indent="0">
              <a:buNone/>
            </a:pPr>
            <a:endParaRPr lang="en-US" dirty="0"/>
          </a:p>
          <a:p>
            <a:r>
              <a:rPr lang="en-US" dirty="0"/>
              <a:t>Low recurrence rate as: 10-11%</a:t>
            </a:r>
          </a:p>
          <a:p>
            <a:endParaRPr lang="en-US" dirty="0"/>
          </a:p>
        </p:txBody>
      </p:sp>
      <p:sp>
        <p:nvSpPr>
          <p:cNvPr id="4" name="TextBox 3">
            <a:extLst>
              <a:ext uri="{FF2B5EF4-FFF2-40B4-BE49-F238E27FC236}">
                <a16:creationId xmlns:a16="http://schemas.microsoft.com/office/drawing/2014/main" id="{C0B2F796-30F3-F14B-924F-9F53B27D11C4}"/>
              </a:ext>
            </a:extLst>
          </p:cNvPr>
          <p:cNvSpPr txBox="1"/>
          <p:nvPr/>
        </p:nvSpPr>
        <p:spPr>
          <a:xfrm>
            <a:off x="325464" y="5021451"/>
            <a:ext cx="11654726" cy="1569660"/>
          </a:xfrm>
          <a:prstGeom prst="rect">
            <a:avLst/>
          </a:prstGeom>
          <a:noFill/>
        </p:spPr>
        <p:txBody>
          <a:bodyPr wrap="square" rtlCol="0">
            <a:spAutoFit/>
          </a:bodyPr>
          <a:lstStyle/>
          <a:p>
            <a:r>
              <a:rPr lang="en-US" sz="1200" dirty="0" err="1"/>
              <a:t>Laurelli</a:t>
            </a:r>
            <a:r>
              <a:rPr lang="en-US" sz="1200" dirty="0"/>
              <a:t> G, Di </a:t>
            </a:r>
            <a:r>
              <a:rPr lang="en-US" sz="1200" dirty="0" err="1"/>
              <a:t>Vagno</a:t>
            </a:r>
            <a:r>
              <a:rPr lang="en-US" sz="1200" dirty="0"/>
              <a:t> G, </a:t>
            </a:r>
            <a:r>
              <a:rPr lang="en-US" sz="1200" dirty="0" err="1"/>
              <a:t>Scaffa</a:t>
            </a:r>
            <a:r>
              <a:rPr lang="en-US" sz="1200" dirty="0"/>
              <a:t> C, </a:t>
            </a:r>
            <a:r>
              <a:rPr lang="en-US" sz="1200" dirty="0" err="1"/>
              <a:t>Losito</a:t>
            </a:r>
            <a:r>
              <a:rPr lang="en-US" sz="1200" dirty="0"/>
              <a:t> S, Del </a:t>
            </a:r>
            <a:r>
              <a:rPr lang="en-US" sz="1200" dirty="0" err="1"/>
              <a:t>Giudice</a:t>
            </a:r>
            <a:r>
              <a:rPr lang="en-US" sz="1200" dirty="0"/>
              <a:t> M, </a:t>
            </a:r>
            <a:r>
              <a:rPr lang="en-US" sz="1200" dirty="0" err="1"/>
              <a:t>Greggi</a:t>
            </a:r>
            <a:r>
              <a:rPr lang="en-US" sz="1200" dirty="0"/>
              <a:t> S. Conservative treatment of early endometrial cancer: preliminary results of a pilot study. </a:t>
            </a:r>
            <a:r>
              <a:rPr lang="en-US" sz="1200" dirty="0" err="1"/>
              <a:t>Gynecol</a:t>
            </a:r>
            <a:r>
              <a:rPr lang="en-US" sz="1200" dirty="0"/>
              <a:t> Oncol. 2011 Jan;120(1):43-6</a:t>
            </a:r>
          </a:p>
          <a:p>
            <a:r>
              <a:rPr lang="en-US" sz="1200" dirty="0" err="1"/>
              <a:t>Mazzon</a:t>
            </a:r>
            <a:r>
              <a:rPr lang="en-US" sz="1200" dirty="0"/>
              <a:t> I, </a:t>
            </a:r>
            <a:r>
              <a:rPr lang="en-US" sz="1200" dirty="0" err="1"/>
              <a:t>Corrado</a:t>
            </a:r>
            <a:r>
              <a:rPr lang="en-US" sz="1200" dirty="0"/>
              <a:t> G, </a:t>
            </a:r>
            <a:r>
              <a:rPr lang="en-US" sz="1200" dirty="0" err="1"/>
              <a:t>Masciullo</a:t>
            </a:r>
            <a:r>
              <a:rPr lang="en-US" sz="1200" dirty="0"/>
              <a:t> V, Morricone D, </a:t>
            </a:r>
            <a:r>
              <a:rPr lang="en-US" sz="1200" dirty="0" err="1"/>
              <a:t>Ferrandina</a:t>
            </a:r>
            <a:r>
              <a:rPr lang="en-US" sz="1200" dirty="0"/>
              <a:t> G, </a:t>
            </a:r>
            <a:r>
              <a:rPr lang="en-US" sz="1200" dirty="0" err="1"/>
              <a:t>Scambia</a:t>
            </a:r>
            <a:r>
              <a:rPr lang="en-US" sz="1200" dirty="0"/>
              <a:t> G. Conservative surgical management of stage IA endometrial carcinoma for fertility preservation. </a:t>
            </a:r>
            <a:r>
              <a:rPr lang="en-US" sz="1200" dirty="0" err="1"/>
              <a:t>Fertil</a:t>
            </a:r>
            <a:r>
              <a:rPr lang="en-US" sz="1200" dirty="0"/>
              <a:t> </a:t>
            </a:r>
            <a:r>
              <a:rPr lang="en-US" sz="1200" dirty="0" err="1"/>
              <a:t>Steril</a:t>
            </a:r>
            <a:r>
              <a:rPr lang="en-US" sz="1200" dirty="0"/>
              <a:t>. 2010 Mar 1;93(4):1286-9. </a:t>
            </a:r>
            <a:r>
              <a:rPr lang="en-US" sz="1200" dirty="0" err="1"/>
              <a:t>doi</a:t>
            </a:r>
            <a:r>
              <a:rPr lang="en-US" sz="1200" dirty="0"/>
              <a:t>: 10.1016/j.fertnstert.2008.12.009. </a:t>
            </a:r>
            <a:r>
              <a:rPr lang="en-US" sz="1200" dirty="0" err="1"/>
              <a:t>Epub</a:t>
            </a:r>
            <a:r>
              <a:rPr lang="en-US" sz="1200" dirty="0"/>
              <a:t> 2009 Aug 22.</a:t>
            </a:r>
          </a:p>
          <a:p>
            <a:r>
              <a:rPr lang="en-US" sz="1200" dirty="0"/>
              <a:t>Shan BE, Ren YL, Sun JM, Tu XY, Jiang ZX, Ju XZ, Zang RY, Wang HY. A prospective study of fertility-sparing treatment with </a:t>
            </a:r>
            <a:r>
              <a:rPr lang="en-US" sz="1200" dirty="0" err="1"/>
              <a:t>megestrol</a:t>
            </a:r>
            <a:r>
              <a:rPr lang="en-US" sz="1200" dirty="0"/>
              <a:t> acetate following hysteroscopic curettage for well-differentiated endometrioid carcinoma and atypical hyperplasia in young women. Arch </a:t>
            </a:r>
            <a:r>
              <a:rPr lang="en-US" sz="1200" dirty="0" err="1"/>
              <a:t>Gynecol</a:t>
            </a:r>
            <a:r>
              <a:rPr lang="en-US" sz="1200" dirty="0"/>
              <a:t> Obstet. 2013 Nov;288(5):1115-23. </a:t>
            </a:r>
          </a:p>
          <a:p>
            <a:r>
              <a:rPr lang="en-US" sz="1200" dirty="0"/>
              <a:t>De </a:t>
            </a:r>
            <a:r>
              <a:rPr lang="en-US" sz="1200" dirty="0" err="1"/>
              <a:t>Marzi</a:t>
            </a:r>
            <a:r>
              <a:rPr lang="en-US" sz="1200" dirty="0"/>
              <a:t> P, </a:t>
            </a:r>
            <a:r>
              <a:rPr lang="en-US" sz="1200" dirty="0" err="1"/>
              <a:t>Bergamini</a:t>
            </a:r>
            <a:r>
              <a:rPr lang="en-US" sz="1200" dirty="0"/>
              <a:t> A, </a:t>
            </a:r>
            <a:r>
              <a:rPr lang="en-US" sz="1200" dirty="0" err="1"/>
              <a:t>Luchini</a:t>
            </a:r>
            <a:r>
              <a:rPr lang="en-US" sz="1200" dirty="0"/>
              <a:t> S, </a:t>
            </a:r>
            <a:r>
              <a:rPr lang="en-US" sz="1200" dirty="0" err="1"/>
              <a:t>Petrone</a:t>
            </a:r>
            <a:r>
              <a:rPr lang="en-US" sz="1200" dirty="0"/>
              <a:t> M, </a:t>
            </a:r>
            <a:r>
              <a:rPr lang="en-US" sz="1200" dirty="0" err="1"/>
              <a:t>Taccagni</a:t>
            </a:r>
            <a:r>
              <a:rPr lang="en-US" sz="1200" dirty="0"/>
              <a:t> GL, </a:t>
            </a:r>
            <a:r>
              <a:rPr lang="en-US" sz="1200" dirty="0" err="1"/>
              <a:t>Mangili</a:t>
            </a:r>
            <a:r>
              <a:rPr lang="en-US" sz="1200" dirty="0"/>
              <a:t> G, Colombo G, </a:t>
            </a:r>
            <a:r>
              <a:rPr lang="en-US" sz="1200" dirty="0" err="1"/>
              <a:t>Candiani</a:t>
            </a:r>
            <a:r>
              <a:rPr lang="en-US" sz="1200" dirty="0"/>
              <a:t> M. Hysteroscopic Resection in Fertility-Sparing Surgery for Atypical Hyperplasia and Endometrial Cancer: Safety and Efficacy. J Minim Invasive Gynecol. 2015 Nov-Dec;22(7):1178-82.</a:t>
            </a:r>
          </a:p>
        </p:txBody>
      </p:sp>
    </p:spTree>
    <p:extLst>
      <p:ext uri="{BB962C8B-B14F-4D97-AF65-F5344CB8AC3E}">
        <p14:creationId xmlns:p14="http://schemas.microsoft.com/office/powerpoint/2010/main" val="2863715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9344" y="426636"/>
            <a:ext cx="10193312" cy="941591"/>
          </a:xfrm>
        </p:spPr>
        <p:txBody>
          <a:bodyPr>
            <a:noAutofit/>
          </a:bodyPr>
          <a:lstStyle/>
          <a:p>
            <a:br>
              <a:rPr lang="en-US" sz="3200" dirty="0"/>
            </a:br>
            <a:br>
              <a:rPr lang="en-US" sz="3200" dirty="0"/>
            </a:br>
            <a:r>
              <a:rPr lang="en-US" sz="3200" dirty="0"/>
              <a:t>Conservative Treatment: Therapeutic Challenge. </a:t>
            </a:r>
            <a:br>
              <a:rPr lang="en-US" sz="3200" dirty="0"/>
            </a:br>
            <a:br>
              <a:rPr lang="en-US" sz="3200" dirty="0"/>
            </a:br>
            <a:endParaRPr lang="en-US" sz="3200" b="1" dirty="0">
              <a:solidFill>
                <a:srgbClr val="0070C0"/>
              </a:solidFill>
            </a:endParaRPr>
          </a:p>
        </p:txBody>
      </p:sp>
      <p:sp>
        <p:nvSpPr>
          <p:cNvPr id="3" name="Content Placeholder 2"/>
          <p:cNvSpPr>
            <a:spLocks noGrp="1"/>
          </p:cNvSpPr>
          <p:nvPr>
            <p:ph idx="1"/>
          </p:nvPr>
        </p:nvSpPr>
        <p:spPr>
          <a:xfrm>
            <a:off x="959370" y="1750618"/>
            <a:ext cx="10193312" cy="4325112"/>
          </a:xfrm>
        </p:spPr>
        <p:txBody>
          <a:bodyPr/>
          <a:lstStyle/>
          <a:p>
            <a:r>
              <a:rPr lang="en-US" b="1" dirty="0">
                <a:solidFill>
                  <a:srgbClr val="0070C0"/>
                </a:solidFill>
              </a:rPr>
              <a:t>Risk of disease progression as high as 5-6%</a:t>
            </a:r>
            <a:endParaRPr lang="en-US" dirty="0"/>
          </a:p>
          <a:p>
            <a:endParaRPr lang="en-US" dirty="0"/>
          </a:p>
          <a:p>
            <a:r>
              <a:rPr lang="en-US" dirty="0"/>
              <a:t>Role of gynecologic oncologist in both treating malignant disease </a:t>
            </a:r>
          </a:p>
          <a:p>
            <a:pPr algn="ctr"/>
            <a:r>
              <a:rPr lang="en-US" dirty="0"/>
              <a:t>&amp;</a:t>
            </a:r>
          </a:p>
          <a:p>
            <a:r>
              <a:rPr lang="en-US" dirty="0"/>
              <a:t>Offering fertility –sparing alternatives when allowed so </a:t>
            </a:r>
            <a:r>
              <a:rPr lang="en-US" dirty="0">
                <a:sym typeface="Wingdings" pitchFamily="2" charset="2"/>
              </a:rPr>
              <a:t> </a:t>
            </a:r>
            <a:r>
              <a:rPr lang="en-US" b="1" dirty="0" err="1">
                <a:solidFill>
                  <a:srgbClr val="FF0000"/>
                </a:solidFill>
                <a:sym typeface="Wingdings" pitchFamily="2" charset="2"/>
              </a:rPr>
              <a:t>Oncofertility</a:t>
            </a:r>
            <a:endParaRPr lang="en-US" b="1" dirty="0">
              <a:solidFill>
                <a:srgbClr val="FF0000"/>
              </a:solidFill>
            </a:endParaRPr>
          </a:p>
        </p:txBody>
      </p:sp>
      <p:sp>
        <p:nvSpPr>
          <p:cNvPr id="4" name="Footer Placeholder 3"/>
          <p:cNvSpPr>
            <a:spLocks noGrp="1"/>
          </p:cNvSpPr>
          <p:nvPr>
            <p:ph type="ftr" sz="quarter" idx="11"/>
          </p:nvPr>
        </p:nvSpPr>
        <p:spPr>
          <a:xfrm>
            <a:off x="2368063" y="5380892"/>
            <a:ext cx="8193613" cy="2018820"/>
          </a:xfrm>
        </p:spPr>
        <p:txBody>
          <a:bodyPr/>
          <a:lstStyle/>
          <a:p>
            <a:pPr marL="2628900" lvl="5" indent="-342900" algn="just">
              <a:defRPr/>
            </a:pPr>
            <a:r>
              <a:rPr lang="en-US" sz="1000" dirty="0"/>
              <a:t>Martinez et al.  Best Practice &amp; Research Clinical Obstetrics and </a:t>
            </a:r>
            <a:r>
              <a:rPr lang="en-US" sz="1000" dirty="0" err="1"/>
              <a:t>Gynaecology</a:t>
            </a:r>
            <a:r>
              <a:rPr lang="en-US" sz="1000" dirty="0"/>
              <a:t> 26 (2012) </a:t>
            </a:r>
          </a:p>
          <a:p>
            <a:pPr marL="2628900" lvl="5" indent="-342900" algn="just">
              <a:defRPr/>
            </a:pPr>
            <a:r>
              <a:rPr lang="en-US" sz="1000" dirty="0"/>
              <a:t>Adapted from </a:t>
            </a:r>
            <a:r>
              <a:rPr lang="en-US" sz="1000" dirty="0" err="1"/>
              <a:t>Fotopoulou</a:t>
            </a:r>
            <a:r>
              <a:rPr lang="en-US" sz="1000" dirty="0"/>
              <a:t> et al. </a:t>
            </a:r>
            <a:r>
              <a:rPr lang="en-US" sz="1000" b="1" dirty="0"/>
              <a:t>Fertility-Sparing Surgery in Early Epithelial Ovarian </a:t>
            </a:r>
            <a:r>
              <a:rPr lang="en-US" sz="1000" b="1" dirty="0" err="1"/>
              <a:t>Cancer:A</a:t>
            </a:r>
            <a:r>
              <a:rPr lang="en-US" sz="1000" b="1" dirty="0"/>
              <a:t> Viable Option?</a:t>
            </a:r>
            <a:r>
              <a:rPr lang="en-US" sz="1000" dirty="0"/>
              <a:t> Obstetrics and Gynecology International </a:t>
            </a:r>
            <a:r>
              <a:rPr lang="fr-FR" sz="1000" dirty="0"/>
              <a:t>Volume 2012</a:t>
            </a:r>
          </a:p>
        </p:txBody>
      </p:sp>
    </p:spTree>
    <p:extLst>
      <p:ext uri="{BB962C8B-B14F-4D97-AF65-F5344CB8AC3E}">
        <p14:creationId xmlns:p14="http://schemas.microsoft.com/office/powerpoint/2010/main" val="30096991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FF48A-5A46-0346-9981-7970E86A9509}"/>
              </a:ext>
            </a:extLst>
          </p:cNvPr>
          <p:cNvSpPr>
            <a:spLocks noGrp="1"/>
          </p:cNvSpPr>
          <p:nvPr>
            <p:ph type="title"/>
          </p:nvPr>
        </p:nvSpPr>
        <p:spPr/>
        <p:txBody>
          <a:bodyPr/>
          <a:lstStyle/>
          <a:p>
            <a:r>
              <a:rPr lang="en-US" dirty="0"/>
              <a:t>To date </a:t>
            </a:r>
          </a:p>
        </p:txBody>
      </p:sp>
      <p:sp>
        <p:nvSpPr>
          <p:cNvPr id="3" name="Content Placeholder 2">
            <a:extLst>
              <a:ext uri="{FF2B5EF4-FFF2-40B4-BE49-F238E27FC236}">
                <a16:creationId xmlns:a16="http://schemas.microsoft.com/office/drawing/2014/main" id="{DA70DE80-C83F-D64B-BB7B-6238CD3CA528}"/>
              </a:ext>
            </a:extLst>
          </p:cNvPr>
          <p:cNvSpPr>
            <a:spLocks noGrp="1"/>
          </p:cNvSpPr>
          <p:nvPr>
            <p:ph idx="1"/>
          </p:nvPr>
        </p:nvSpPr>
        <p:spPr/>
        <p:txBody>
          <a:bodyPr/>
          <a:lstStyle/>
          <a:p>
            <a:r>
              <a:rPr lang="en-US" dirty="0"/>
              <a:t>Candidates are:</a:t>
            </a:r>
          </a:p>
          <a:p>
            <a:endParaRPr lang="en-US" dirty="0"/>
          </a:p>
          <a:p>
            <a:pPr lvl="1"/>
            <a:endParaRPr lang="en-US" dirty="0"/>
          </a:p>
          <a:p>
            <a:pPr lvl="1"/>
            <a:r>
              <a:rPr lang="en-US" dirty="0"/>
              <a:t>women of childbearing age with pathologic features indicative of excellent prognosis, such as </a:t>
            </a:r>
            <a:r>
              <a:rPr lang="en-US" dirty="0" err="1"/>
              <a:t>intramucous</a:t>
            </a:r>
            <a:r>
              <a:rPr lang="en-US" dirty="0"/>
              <a:t>, well-differentiated (G1),  early stage endometrioid EC </a:t>
            </a:r>
          </a:p>
          <a:p>
            <a:pPr marL="457200" lvl="1" indent="0">
              <a:buNone/>
            </a:pPr>
            <a:endParaRPr lang="en-US" dirty="0"/>
          </a:p>
          <a:p>
            <a:pPr lvl="1"/>
            <a:endParaRPr lang="en-US" dirty="0"/>
          </a:p>
        </p:txBody>
      </p:sp>
    </p:spTree>
    <p:extLst>
      <p:ext uri="{BB962C8B-B14F-4D97-AF65-F5344CB8AC3E}">
        <p14:creationId xmlns:p14="http://schemas.microsoft.com/office/powerpoint/2010/main" val="17486683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Espace réservé du contenu 4" descr="Une image contenant texte, capture d’écran, Police, nombre&#10;&#10;Description générée automatiquement">
            <a:extLst>
              <a:ext uri="{FF2B5EF4-FFF2-40B4-BE49-F238E27FC236}">
                <a16:creationId xmlns:a16="http://schemas.microsoft.com/office/drawing/2014/main" id="{3A9BA597-CD0C-EB93-B589-3289BB333089}"/>
              </a:ext>
            </a:extLst>
          </p:cNvPr>
          <p:cNvPicPr>
            <a:picLocks noGrp="1" noChangeAspect="1"/>
          </p:cNvPicPr>
          <p:nvPr>
            <p:ph idx="1"/>
          </p:nvPr>
        </p:nvPicPr>
        <p:blipFill>
          <a:blip r:embed="rId2"/>
          <a:stretch>
            <a:fillRect/>
          </a:stretch>
        </p:blipFill>
        <p:spPr>
          <a:xfrm>
            <a:off x="944673" y="344556"/>
            <a:ext cx="10527443" cy="5737455"/>
          </a:xfrm>
          <a:prstGeom prst="rect">
            <a:avLst/>
          </a:prstGeom>
        </p:spPr>
      </p:pic>
    </p:spTree>
    <p:extLst>
      <p:ext uri="{BB962C8B-B14F-4D97-AF65-F5344CB8AC3E}">
        <p14:creationId xmlns:p14="http://schemas.microsoft.com/office/powerpoint/2010/main" val="31001164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7DD0FB5-4BF7-8F5B-D411-0A42D6F0BAE0}"/>
              </a:ext>
            </a:extLst>
          </p:cNvPr>
          <p:cNvSpPr>
            <a:spLocks noGrp="1"/>
          </p:cNvSpPr>
          <p:nvPr>
            <p:ph type="title"/>
          </p:nvPr>
        </p:nvSpPr>
        <p:spPr>
          <a:xfrm>
            <a:off x="543339" y="1709738"/>
            <a:ext cx="11065565" cy="2852737"/>
          </a:xfrm>
        </p:spPr>
        <p:txBody>
          <a:bodyPr/>
          <a:lstStyle/>
          <a:p>
            <a:r>
              <a:rPr lang="en-US" dirty="0"/>
              <a:t>However, we have some Pitfalls !!!!</a:t>
            </a:r>
            <a:br>
              <a:rPr lang="en-US" dirty="0"/>
            </a:br>
            <a:endParaRPr lang="en-US" dirty="0"/>
          </a:p>
        </p:txBody>
      </p:sp>
      <p:sp>
        <p:nvSpPr>
          <p:cNvPr id="5" name="Espace réservé du texte 4">
            <a:extLst>
              <a:ext uri="{FF2B5EF4-FFF2-40B4-BE49-F238E27FC236}">
                <a16:creationId xmlns:a16="http://schemas.microsoft.com/office/drawing/2014/main" id="{20ADE88B-8BC4-B2CF-944D-6CEE8D1F723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3209219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84970-517D-A443-9541-D0728F47A54B}"/>
              </a:ext>
            </a:extLst>
          </p:cNvPr>
          <p:cNvSpPr>
            <a:spLocks noGrp="1"/>
          </p:cNvSpPr>
          <p:nvPr>
            <p:ph type="title"/>
          </p:nvPr>
        </p:nvSpPr>
        <p:spPr/>
        <p:txBody>
          <a:bodyPr/>
          <a:lstStyle/>
          <a:p>
            <a:r>
              <a:rPr lang="en-US" dirty="0"/>
              <a:t>Pitfalls </a:t>
            </a:r>
          </a:p>
        </p:txBody>
      </p:sp>
      <p:sp>
        <p:nvSpPr>
          <p:cNvPr id="3" name="Content Placeholder 2">
            <a:extLst>
              <a:ext uri="{FF2B5EF4-FFF2-40B4-BE49-F238E27FC236}">
                <a16:creationId xmlns:a16="http://schemas.microsoft.com/office/drawing/2014/main" id="{C8F0D876-F2C5-3C41-929B-1FE8498A6B7F}"/>
              </a:ext>
            </a:extLst>
          </p:cNvPr>
          <p:cNvSpPr>
            <a:spLocks noGrp="1"/>
          </p:cNvSpPr>
          <p:nvPr>
            <p:ph idx="1"/>
          </p:nvPr>
        </p:nvSpPr>
        <p:spPr/>
        <p:txBody>
          <a:bodyPr/>
          <a:lstStyle/>
          <a:p>
            <a:pPr marL="571500" indent="-571500">
              <a:buAutoNum type="romanLcParenR"/>
            </a:pPr>
            <a:r>
              <a:rPr lang="en-US" dirty="0"/>
              <a:t>grade and </a:t>
            </a:r>
            <a:r>
              <a:rPr lang="en-US" dirty="0" err="1"/>
              <a:t>histo</a:t>
            </a:r>
            <a:r>
              <a:rPr lang="en-US" dirty="0"/>
              <a:t>-type assignment is subject to imperfect concordance between diagnostic (biopsy or curetting) versus hysterectomy specimens</a:t>
            </a:r>
          </a:p>
          <a:p>
            <a:pPr marL="571500" indent="-571500">
              <a:buAutoNum type="romanLcParenR"/>
            </a:pPr>
            <a:r>
              <a:rPr lang="en-US" dirty="0"/>
              <a:t>Tumor stage can only be assigned after definitive surgery, including hysterectomy and loss of reproductive potential</a:t>
            </a:r>
          </a:p>
          <a:p>
            <a:pPr marL="571500" indent="-571500">
              <a:buAutoNum type="romanLcParenR"/>
            </a:pPr>
            <a:r>
              <a:rPr lang="en-US" dirty="0"/>
              <a:t>women who are diagnosed with EC before age 50 years have a heightened risk for hereditary cancer syndrome</a:t>
            </a:r>
          </a:p>
          <a:p>
            <a:pPr marL="571500" indent="-571500">
              <a:buAutoNum type="romanLcParenR"/>
            </a:pPr>
            <a:r>
              <a:rPr lang="en-US" dirty="0"/>
              <a:t>What about the molecular classification?</a:t>
            </a:r>
          </a:p>
          <a:p>
            <a:pPr marL="571500" indent="-571500">
              <a:buAutoNum type="romanLcParenR"/>
            </a:pPr>
            <a:endParaRPr lang="en-US" dirty="0"/>
          </a:p>
        </p:txBody>
      </p:sp>
    </p:spTree>
    <p:custDataLst>
      <p:tags r:id="rId1"/>
    </p:custDataLst>
    <p:extLst>
      <p:ext uri="{BB962C8B-B14F-4D97-AF65-F5344CB8AC3E}">
        <p14:creationId xmlns:p14="http://schemas.microsoft.com/office/powerpoint/2010/main" val="1038506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D793B-B50F-D14D-A490-5D29B396C47A}"/>
              </a:ext>
            </a:extLst>
          </p:cNvPr>
          <p:cNvSpPr>
            <a:spLocks noGrp="1"/>
          </p:cNvSpPr>
          <p:nvPr>
            <p:ph type="title"/>
          </p:nvPr>
        </p:nvSpPr>
        <p:spPr>
          <a:xfrm>
            <a:off x="822701" y="-177316"/>
            <a:ext cx="10515600" cy="1325563"/>
          </a:xfrm>
        </p:spPr>
        <p:txBody>
          <a:bodyPr/>
          <a:lstStyle/>
          <a:p>
            <a:pPr algn="ctr"/>
            <a:r>
              <a:rPr lang="en-US" dirty="0"/>
              <a:t>New molecular classification </a:t>
            </a:r>
          </a:p>
        </p:txBody>
      </p:sp>
      <p:pic>
        <p:nvPicPr>
          <p:cNvPr id="4" name="Content Placeholder 3">
            <a:extLst>
              <a:ext uri="{FF2B5EF4-FFF2-40B4-BE49-F238E27FC236}">
                <a16:creationId xmlns:a16="http://schemas.microsoft.com/office/drawing/2014/main" id="{D63220C2-75E3-0344-A9AD-A21A78672219}"/>
              </a:ext>
            </a:extLst>
          </p:cNvPr>
          <p:cNvPicPr>
            <a:picLocks noGrp="1" noChangeAspect="1"/>
          </p:cNvPicPr>
          <p:nvPr>
            <p:ph idx="1"/>
          </p:nvPr>
        </p:nvPicPr>
        <p:blipFill>
          <a:blip r:embed="rId3"/>
          <a:stretch>
            <a:fillRect/>
          </a:stretch>
        </p:blipFill>
        <p:spPr>
          <a:xfrm>
            <a:off x="2030278" y="895650"/>
            <a:ext cx="7805549" cy="5962350"/>
          </a:xfrm>
          <a:prstGeom prst="rect">
            <a:avLst/>
          </a:prstGeom>
        </p:spPr>
      </p:pic>
      <p:sp>
        <p:nvSpPr>
          <p:cNvPr id="5" name="TextBox 4">
            <a:extLst>
              <a:ext uri="{FF2B5EF4-FFF2-40B4-BE49-F238E27FC236}">
                <a16:creationId xmlns:a16="http://schemas.microsoft.com/office/drawing/2014/main" id="{9909912C-C55B-1046-834A-98A3002F6B33}"/>
              </a:ext>
            </a:extLst>
          </p:cNvPr>
          <p:cNvSpPr txBox="1"/>
          <p:nvPr/>
        </p:nvSpPr>
        <p:spPr>
          <a:xfrm>
            <a:off x="9978971" y="5501898"/>
            <a:ext cx="2128865" cy="1200329"/>
          </a:xfrm>
          <a:prstGeom prst="rect">
            <a:avLst/>
          </a:prstGeom>
          <a:noFill/>
        </p:spPr>
        <p:txBody>
          <a:bodyPr wrap="square" rtlCol="0">
            <a:spAutoFit/>
          </a:bodyPr>
          <a:lstStyle/>
          <a:p>
            <a:r>
              <a:rPr lang="en-US" sz="1200" dirty="0" err="1"/>
              <a:t>Concin</a:t>
            </a:r>
            <a:r>
              <a:rPr lang="en-US" sz="1200" dirty="0"/>
              <a:t> N et al. ESGO/ESTRO/ESP guidelines for the management of patients with endometrial carcinoma. </a:t>
            </a:r>
            <a:r>
              <a:rPr lang="en-US" sz="1200" dirty="0" err="1"/>
              <a:t>Int</a:t>
            </a:r>
            <a:r>
              <a:rPr lang="en-US" sz="1200" dirty="0"/>
              <a:t> J </a:t>
            </a:r>
            <a:r>
              <a:rPr lang="en-US" sz="1200" dirty="0" err="1"/>
              <a:t>Gynecol</a:t>
            </a:r>
            <a:r>
              <a:rPr lang="en-US" sz="1200" dirty="0"/>
              <a:t> Cancer. 2021 Jan;31(1):12-39.</a:t>
            </a:r>
          </a:p>
        </p:txBody>
      </p:sp>
      <p:sp>
        <p:nvSpPr>
          <p:cNvPr id="6" name="TextBox 5">
            <a:extLst>
              <a:ext uri="{FF2B5EF4-FFF2-40B4-BE49-F238E27FC236}">
                <a16:creationId xmlns:a16="http://schemas.microsoft.com/office/drawing/2014/main" id="{F287706B-AE51-6C43-8BEF-33CE21CF3BE2}"/>
              </a:ext>
            </a:extLst>
          </p:cNvPr>
          <p:cNvSpPr txBox="1"/>
          <p:nvPr/>
        </p:nvSpPr>
        <p:spPr>
          <a:xfrm>
            <a:off x="10221992" y="2122499"/>
            <a:ext cx="1642821" cy="1754326"/>
          </a:xfrm>
          <a:prstGeom prst="rect">
            <a:avLst/>
          </a:prstGeom>
          <a:noFill/>
          <a:ln w="38100">
            <a:solidFill>
              <a:schemeClr val="tx1"/>
            </a:solidFill>
          </a:ln>
        </p:spPr>
        <p:txBody>
          <a:bodyPr wrap="square" rtlCol="0">
            <a:spAutoFit/>
          </a:bodyPr>
          <a:lstStyle/>
          <a:p>
            <a:pPr algn="ctr"/>
            <a:r>
              <a:rPr lang="en-US" b="1" dirty="0">
                <a:solidFill>
                  <a:schemeClr val="accent1">
                    <a:lumMod val="75000"/>
                  </a:schemeClr>
                </a:solidFill>
              </a:rPr>
              <a:t>DEFINITION OF PROGNOSTIC RISK GROUPS INTEGRATING MOLECULAR MARKERS</a:t>
            </a:r>
          </a:p>
        </p:txBody>
      </p:sp>
    </p:spTree>
    <p:extLst>
      <p:ext uri="{BB962C8B-B14F-4D97-AF65-F5344CB8AC3E}">
        <p14:creationId xmlns:p14="http://schemas.microsoft.com/office/powerpoint/2010/main" val="1253717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FF956-89D5-9243-B05C-A5E90867B782}"/>
              </a:ext>
            </a:extLst>
          </p:cNvPr>
          <p:cNvSpPr>
            <a:spLocks noGrp="1"/>
          </p:cNvSpPr>
          <p:nvPr>
            <p:ph type="title"/>
          </p:nvPr>
        </p:nvSpPr>
        <p:spPr>
          <a:xfrm>
            <a:off x="791705" y="-222852"/>
            <a:ext cx="10515600" cy="1325563"/>
          </a:xfrm>
        </p:spPr>
        <p:txBody>
          <a:bodyPr>
            <a:normAutofit/>
          </a:bodyPr>
          <a:lstStyle/>
          <a:p>
            <a:r>
              <a:rPr lang="en-US" sz="3600" dirty="0"/>
              <a:t>Single classifier </a:t>
            </a:r>
          </a:p>
        </p:txBody>
      </p:sp>
      <p:pic>
        <p:nvPicPr>
          <p:cNvPr id="5" name="Content Placeholder 4">
            <a:extLst>
              <a:ext uri="{FF2B5EF4-FFF2-40B4-BE49-F238E27FC236}">
                <a16:creationId xmlns:a16="http://schemas.microsoft.com/office/drawing/2014/main" id="{27A79DBB-E12D-4248-96C8-24B65983AFA2}"/>
              </a:ext>
            </a:extLst>
          </p:cNvPr>
          <p:cNvPicPr>
            <a:picLocks noGrp="1" noChangeAspect="1"/>
          </p:cNvPicPr>
          <p:nvPr>
            <p:ph idx="1"/>
          </p:nvPr>
        </p:nvPicPr>
        <p:blipFill>
          <a:blip r:embed="rId3"/>
          <a:stretch>
            <a:fillRect/>
          </a:stretch>
        </p:blipFill>
        <p:spPr>
          <a:xfrm>
            <a:off x="519422" y="650932"/>
            <a:ext cx="10384925" cy="5683848"/>
          </a:xfrm>
          <a:prstGeom prst="rect">
            <a:avLst/>
          </a:prstGeom>
        </p:spPr>
      </p:pic>
      <p:sp>
        <p:nvSpPr>
          <p:cNvPr id="6" name="TextBox 5">
            <a:extLst>
              <a:ext uri="{FF2B5EF4-FFF2-40B4-BE49-F238E27FC236}">
                <a16:creationId xmlns:a16="http://schemas.microsoft.com/office/drawing/2014/main" id="{B200D774-581F-344F-A980-9CF9F5780127}"/>
              </a:ext>
            </a:extLst>
          </p:cNvPr>
          <p:cNvSpPr txBox="1"/>
          <p:nvPr/>
        </p:nvSpPr>
        <p:spPr>
          <a:xfrm>
            <a:off x="28413" y="6334780"/>
            <a:ext cx="11701220" cy="523220"/>
          </a:xfrm>
          <a:prstGeom prst="rect">
            <a:avLst/>
          </a:prstGeom>
          <a:noFill/>
        </p:spPr>
        <p:txBody>
          <a:bodyPr wrap="square" rtlCol="0">
            <a:spAutoFit/>
          </a:bodyPr>
          <a:lstStyle/>
          <a:p>
            <a:r>
              <a:rPr lang="en-US" sz="1400" dirty="0"/>
              <a:t>León-Castillo </a:t>
            </a:r>
            <a:r>
              <a:rPr lang="en-US" sz="1400" dirty="0" err="1"/>
              <a:t>A,et</a:t>
            </a:r>
            <a:r>
              <a:rPr lang="en-US" sz="1400" dirty="0"/>
              <a:t> al. Molecular Classification of the PORTEC-3 Trial for High-Risk Endometrial Cancer: Impact on Prognosis and Benefit From Adjuvant Therapy. J </a:t>
            </a:r>
            <a:r>
              <a:rPr lang="en-US" sz="1400" dirty="0" err="1"/>
              <a:t>Clin</a:t>
            </a:r>
            <a:r>
              <a:rPr lang="en-US" sz="1400" dirty="0"/>
              <a:t> Oncol. 2020 Oct 10;38(29):3388-3397</a:t>
            </a:r>
          </a:p>
        </p:txBody>
      </p:sp>
    </p:spTree>
    <p:extLst>
      <p:ext uri="{BB962C8B-B14F-4D97-AF65-F5344CB8AC3E}">
        <p14:creationId xmlns:p14="http://schemas.microsoft.com/office/powerpoint/2010/main" val="18743759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7BF21-399E-4F45-8B4C-6175310916AA}"/>
              </a:ext>
            </a:extLst>
          </p:cNvPr>
          <p:cNvSpPr>
            <a:spLocks noGrp="1"/>
          </p:cNvSpPr>
          <p:nvPr>
            <p:ph type="title"/>
          </p:nvPr>
        </p:nvSpPr>
        <p:spPr/>
        <p:txBody>
          <a:bodyPr/>
          <a:lstStyle/>
          <a:p>
            <a:r>
              <a:rPr lang="en-US" dirty="0"/>
              <a:t>Multiple classifier </a:t>
            </a:r>
          </a:p>
        </p:txBody>
      </p:sp>
      <p:pic>
        <p:nvPicPr>
          <p:cNvPr id="4" name="Content Placeholder 3">
            <a:extLst>
              <a:ext uri="{FF2B5EF4-FFF2-40B4-BE49-F238E27FC236}">
                <a16:creationId xmlns:a16="http://schemas.microsoft.com/office/drawing/2014/main" id="{21AFC8F8-41C9-5B48-A8FB-0243F08D033E}"/>
              </a:ext>
            </a:extLst>
          </p:cNvPr>
          <p:cNvPicPr>
            <a:picLocks noGrp="1" noChangeAspect="1"/>
          </p:cNvPicPr>
          <p:nvPr>
            <p:ph idx="1"/>
          </p:nvPr>
        </p:nvPicPr>
        <p:blipFill>
          <a:blip r:embed="rId3"/>
          <a:stretch>
            <a:fillRect/>
          </a:stretch>
        </p:blipFill>
        <p:spPr>
          <a:xfrm>
            <a:off x="189347" y="2023333"/>
            <a:ext cx="6129198" cy="4351338"/>
          </a:xfrm>
          <a:prstGeom prst="rect">
            <a:avLst/>
          </a:prstGeom>
        </p:spPr>
      </p:pic>
      <p:pic>
        <p:nvPicPr>
          <p:cNvPr id="5" name="Picture 4">
            <a:extLst>
              <a:ext uri="{FF2B5EF4-FFF2-40B4-BE49-F238E27FC236}">
                <a16:creationId xmlns:a16="http://schemas.microsoft.com/office/drawing/2014/main" id="{98178006-A71C-654D-BFA1-9215F80F5EFF}"/>
              </a:ext>
            </a:extLst>
          </p:cNvPr>
          <p:cNvPicPr>
            <a:picLocks noChangeAspect="1"/>
          </p:cNvPicPr>
          <p:nvPr/>
        </p:nvPicPr>
        <p:blipFill>
          <a:blip r:embed="rId4"/>
          <a:stretch>
            <a:fillRect/>
          </a:stretch>
        </p:blipFill>
        <p:spPr>
          <a:xfrm>
            <a:off x="6096000" y="1917633"/>
            <a:ext cx="5914768" cy="4476818"/>
          </a:xfrm>
          <a:prstGeom prst="rect">
            <a:avLst/>
          </a:prstGeom>
        </p:spPr>
      </p:pic>
      <p:sp>
        <p:nvSpPr>
          <p:cNvPr id="6" name="TextBox 5">
            <a:extLst>
              <a:ext uri="{FF2B5EF4-FFF2-40B4-BE49-F238E27FC236}">
                <a16:creationId xmlns:a16="http://schemas.microsoft.com/office/drawing/2014/main" id="{71BD8E37-627E-DC4F-BB97-7A9BAACBCC9B}"/>
              </a:ext>
            </a:extLst>
          </p:cNvPr>
          <p:cNvSpPr txBox="1"/>
          <p:nvPr/>
        </p:nvSpPr>
        <p:spPr>
          <a:xfrm>
            <a:off x="325464" y="6245817"/>
            <a:ext cx="11375756" cy="584775"/>
          </a:xfrm>
          <a:prstGeom prst="rect">
            <a:avLst/>
          </a:prstGeom>
          <a:noFill/>
        </p:spPr>
        <p:txBody>
          <a:bodyPr wrap="square" rtlCol="0">
            <a:spAutoFit/>
          </a:bodyPr>
          <a:lstStyle/>
          <a:p>
            <a:r>
              <a:rPr lang="en-US" sz="1600" dirty="0"/>
              <a:t>León-Castillo A, et al. Clinicopathological and molecular </a:t>
            </a:r>
            <a:r>
              <a:rPr lang="en-US" sz="1600" dirty="0" err="1"/>
              <a:t>characterisation</a:t>
            </a:r>
            <a:r>
              <a:rPr lang="en-US" sz="1600" dirty="0"/>
              <a:t> of 'multiple-classifier' endometrial carcinomas. J </a:t>
            </a:r>
            <a:r>
              <a:rPr lang="en-US" sz="1600" dirty="0" err="1"/>
              <a:t>Pathol</a:t>
            </a:r>
            <a:r>
              <a:rPr lang="en-US" sz="1600" dirty="0"/>
              <a:t>. 2020 Mar;250(3):312-322.</a:t>
            </a:r>
          </a:p>
        </p:txBody>
      </p:sp>
    </p:spTree>
    <p:extLst>
      <p:ext uri="{BB962C8B-B14F-4D97-AF65-F5344CB8AC3E}">
        <p14:creationId xmlns:p14="http://schemas.microsoft.com/office/powerpoint/2010/main" val="10388387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110A1D-C1B5-D22F-95A0-81DDCDE19FEF}"/>
              </a:ext>
            </a:extLst>
          </p:cNvPr>
          <p:cNvSpPr>
            <a:spLocks noGrp="1"/>
          </p:cNvSpPr>
          <p:nvPr>
            <p:ph type="title"/>
          </p:nvPr>
        </p:nvSpPr>
        <p:spPr/>
        <p:txBody>
          <a:bodyPr/>
          <a:lstStyle/>
          <a:p>
            <a:endParaRPr lang="en-US"/>
          </a:p>
        </p:txBody>
      </p:sp>
      <p:pic>
        <p:nvPicPr>
          <p:cNvPr id="6" name="Espace réservé du contenu 5" descr="Une image contenant texte, capture d’écran, Police, document&#10;&#10;Description générée automatiquement">
            <a:extLst>
              <a:ext uri="{FF2B5EF4-FFF2-40B4-BE49-F238E27FC236}">
                <a16:creationId xmlns:a16="http://schemas.microsoft.com/office/drawing/2014/main" id="{A91B165D-6A42-F807-D87E-1EEC68BBF6C8}"/>
              </a:ext>
            </a:extLst>
          </p:cNvPr>
          <p:cNvPicPr>
            <a:picLocks noGrp="1" noChangeAspect="1"/>
          </p:cNvPicPr>
          <p:nvPr>
            <p:ph idx="1"/>
          </p:nvPr>
        </p:nvPicPr>
        <p:blipFill>
          <a:blip r:embed="rId2"/>
          <a:stretch>
            <a:fillRect/>
          </a:stretch>
        </p:blipFill>
        <p:spPr>
          <a:xfrm>
            <a:off x="1392716" y="1825625"/>
            <a:ext cx="9406568" cy="4351338"/>
          </a:xfrm>
        </p:spPr>
      </p:pic>
    </p:spTree>
    <p:extLst>
      <p:ext uri="{BB962C8B-B14F-4D97-AF65-F5344CB8AC3E}">
        <p14:creationId xmlns:p14="http://schemas.microsoft.com/office/powerpoint/2010/main" val="10445867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B5ADFB-B795-F94C-90D8-AC02C6D5A60F}"/>
              </a:ext>
            </a:extLst>
          </p:cNvPr>
          <p:cNvPicPr>
            <a:picLocks noChangeAspect="1"/>
          </p:cNvPicPr>
          <p:nvPr/>
        </p:nvPicPr>
        <p:blipFill>
          <a:blip r:embed="rId3"/>
          <a:stretch>
            <a:fillRect/>
          </a:stretch>
        </p:blipFill>
        <p:spPr>
          <a:xfrm>
            <a:off x="527050" y="0"/>
            <a:ext cx="11137900" cy="3060700"/>
          </a:xfrm>
          <a:prstGeom prst="rect">
            <a:avLst/>
          </a:prstGeom>
        </p:spPr>
      </p:pic>
      <p:sp>
        <p:nvSpPr>
          <p:cNvPr id="3" name="Content Placeholder 2">
            <a:extLst>
              <a:ext uri="{FF2B5EF4-FFF2-40B4-BE49-F238E27FC236}">
                <a16:creationId xmlns:a16="http://schemas.microsoft.com/office/drawing/2014/main" id="{8972199D-65DC-C04C-B81B-B7CEC26D66EE}"/>
              </a:ext>
            </a:extLst>
          </p:cNvPr>
          <p:cNvSpPr>
            <a:spLocks noGrp="1"/>
          </p:cNvSpPr>
          <p:nvPr>
            <p:ph idx="1"/>
          </p:nvPr>
        </p:nvSpPr>
        <p:spPr>
          <a:xfrm>
            <a:off x="838200" y="3254643"/>
            <a:ext cx="10515600" cy="2922319"/>
          </a:xfrm>
        </p:spPr>
        <p:txBody>
          <a:bodyPr>
            <a:normAutofit/>
          </a:bodyPr>
          <a:lstStyle/>
          <a:p>
            <a:r>
              <a:rPr lang="en-US" sz="2400" dirty="0"/>
              <a:t>57 endometrial biopsy specimens </a:t>
            </a:r>
          </a:p>
          <a:p>
            <a:r>
              <a:rPr lang="en-US" sz="2400" dirty="0"/>
              <a:t>Classification according to the Proactive Molecular Risk Classifier for Endometrial Cancer molecular subtypes (mismatch repair deficiency, DNA polymerase epsilon mutation, wild-type p53, and abnormal p53)</a:t>
            </a:r>
          </a:p>
          <a:p>
            <a:r>
              <a:rPr lang="en-US" sz="2400" dirty="0"/>
              <a:t>Endpoints: response rate after hormone therapy, recurrence rate after complete response, hysterectomy rate, upstaged diagnosis rate after hysterectomy </a:t>
            </a:r>
          </a:p>
          <a:p>
            <a:endParaRPr lang="en-US" dirty="0"/>
          </a:p>
        </p:txBody>
      </p:sp>
    </p:spTree>
    <p:extLst>
      <p:ext uri="{BB962C8B-B14F-4D97-AF65-F5344CB8AC3E}">
        <p14:creationId xmlns:p14="http://schemas.microsoft.com/office/powerpoint/2010/main" val="28203322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2C606-5166-5545-BA05-46AC1CE201D4}"/>
              </a:ext>
            </a:extLst>
          </p:cNvPr>
          <p:cNvSpPr>
            <a:spLocks noGrp="1"/>
          </p:cNvSpPr>
          <p:nvPr>
            <p:ph type="title"/>
          </p:nvPr>
        </p:nvSpPr>
        <p:spPr/>
        <p:txBody>
          <a:bodyPr/>
          <a:lstStyle/>
          <a:p>
            <a:r>
              <a:rPr lang="en-US" dirty="0"/>
              <a:t>MMR status </a:t>
            </a:r>
          </a:p>
        </p:txBody>
      </p:sp>
      <p:pic>
        <p:nvPicPr>
          <p:cNvPr id="4" name="Content Placeholder 3">
            <a:extLst>
              <a:ext uri="{FF2B5EF4-FFF2-40B4-BE49-F238E27FC236}">
                <a16:creationId xmlns:a16="http://schemas.microsoft.com/office/drawing/2014/main" id="{FF5C2E63-4592-9C43-BC0E-8B5EFAC4DAB0}"/>
              </a:ext>
            </a:extLst>
          </p:cNvPr>
          <p:cNvPicPr>
            <a:picLocks noGrp="1" noChangeAspect="1"/>
          </p:cNvPicPr>
          <p:nvPr>
            <p:ph idx="1"/>
          </p:nvPr>
        </p:nvPicPr>
        <p:blipFill>
          <a:blip r:embed="rId4"/>
          <a:stretch>
            <a:fillRect/>
          </a:stretch>
        </p:blipFill>
        <p:spPr>
          <a:xfrm>
            <a:off x="4489035" y="108488"/>
            <a:ext cx="6864765" cy="6413021"/>
          </a:xfrm>
          <a:prstGeom prst="rect">
            <a:avLst/>
          </a:prstGeom>
        </p:spPr>
      </p:pic>
      <p:sp>
        <p:nvSpPr>
          <p:cNvPr id="5" name="TextBox 4">
            <a:extLst>
              <a:ext uri="{FF2B5EF4-FFF2-40B4-BE49-F238E27FC236}">
                <a16:creationId xmlns:a16="http://schemas.microsoft.com/office/drawing/2014/main" id="{64F68672-103B-D841-BC6E-06ADBAA27476}"/>
              </a:ext>
            </a:extLst>
          </p:cNvPr>
          <p:cNvSpPr txBox="1"/>
          <p:nvPr/>
        </p:nvSpPr>
        <p:spPr>
          <a:xfrm>
            <a:off x="216976" y="5765369"/>
            <a:ext cx="4091553" cy="646331"/>
          </a:xfrm>
          <a:prstGeom prst="rect">
            <a:avLst/>
          </a:prstGeom>
          <a:noFill/>
        </p:spPr>
        <p:txBody>
          <a:bodyPr wrap="square" rtlCol="0">
            <a:spAutoFit/>
          </a:bodyPr>
          <a:lstStyle/>
          <a:p>
            <a:r>
              <a:rPr lang="en-US" sz="1200" dirty="0"/>
              <a:t>Chung YS et al. . Mismatch repair status influences response to fertility-sparing treatment of endometrial cancer. Am J </a:t>
            </a:r>
            <a:r>
              <a:rPr lang="en-US" sz="1200" dirty="0" err="1"/>
              <a:t>Obstet</a:t>
            </a:r>
            <a:r>
              <a:rPr lang="en-US" sz="1200" dirty="0"/>
              <a:t> Gynecol. 2021 Apr;224(4):370.e1-370.e13</a:t>
            </a:r>
          </a:p>
        </p:txBody>
      </p:sp>
      <p:sp>
        <p:nvSpPr>
          <p:cNvPr id="6" name="Rectangle 5">
            <a:extLst>
              <a:ext uri="{FF2B5EF4-FFF2-40B4-BE49-F238E27FC236}">
                <a16:creationId xmlns:a16="http://schemas.microsoft.com/office/drawing/2014/main" id="{8B44150A-541F-F044-9502-6AA1AE1C3050}"/>
              </a:ext>
            </a:extLst>
          </p:cNvPr>
          <p:cNvSpPr/>
          <p:nvPr/>
        </p:nvSpPr>
        <p:spPr>
          <a:xfrm>
            <a:off x="4570622" y="1554330"/>
            <a:ext cx="6701589" cy="2727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82B89A4-4F83-0F41-ACC4-EF644057712F}"/>
              </a:ext>
            </a:extLst>
          </p:cNvPr>
          <p:cNvSpPr/>
          <p:nvPr/>
        </p:nvSpPr>
        <p:spPr>
          <a:xfrm>
            <a:off x="4578644" y="4241384"/>
            <a:ext cx="6701589" cy="2727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351AFE4-9A27-6B42-9377-8E871EE52C49}"/>
              </a:ext>
            </a:extLst>
          </p:cNvPr>
          <p:cNvSpPr txBox="1"/>
          <p:nvPr/>
        </p:nvSpPr>
        <p:spPr>
          <a:xfrm>
            <a:off x="625642" y="2775284"/>
            <a:ext cx="3240505" cy="1200329"/>
          </a:xfrm>
          <a:prstGeom prst="rect">
            <a:avLst/>
          </a:prstGeom>
          <a:noFill/>
        </p:spPr>
        <p:txBody>
          <a:bodyPr wrap="square" rtlCol="0">
            <a:spAutoFit/>
          </a:bodyPr>
          <a:lstStyle/>
          <a:p>
            <a:r>
              <a:rPr lang="en-US" sz="2400" b="1" dirty="0"/>
              <a:t>Overall complete response rate: </a:t>
            </a:r>
          </a:p>
          <a:p>
            <a:r>
              <a:rPr lang="en-US" sz="2400" b="1" dirty="0"/>
              <a:t>75.4%  </a:t>
            </a:r>
          </a:p>
        </p:txBody>
      </p:sp>
      <p:sp>
        <p:nvSpPr>
          <p:cNvPr id="9" name="Rectangle 8">
            <a:extLst>
              <a:ext uri="{FF2B5EF4-FFF2-40B4-BE49-F238E27FC236}">
                <a16:creationId xmlns:a16="http://schemas.microsoft.com/office/drawing/2014/main" id="{CEE31622-2C75-084F-929A-E563D1A0ED1F}"/>
              </a:ext>
            </a:extLst>
          </p:cNvPr>
          <p:cNvSpPr/>
          <p:nvPr/>
        </p:nvSpPr>
        <p:spPr>
          <a:xfrm>
            <a:off x="4578644" y="2607177"/>
            <a:ext cx="6701589" cy="2727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al 13">
            <a:extLst>
              <a:ext uri="{FF2B5EF4-FFF2-40B4-BE49-F238E27FC236}">
                <a16:creationId xmlns:a16="http://schemas.microsoft.com/office/drawing/2014/main" id="{24A31103-9470-4082-90AF-A587E1D6E805}"/>
              </a:ext>
            </a:extLst>
          </p:cNvPr>
          <p:cNvSpPr/>
          <p:nvPr/>
        </p:nvSpPr>
        <p:spPr>
          <a:xfrm>
            <a:off x="7042068" y="4070404"/>
            <a:ext cx="866898" cy="713319"/>
          </a:xfrm>
          <a:prstGeom prst="ellipse">
            <a:avLst/>
          </a:prstGeom>
          <a:solidFill>
            <a:srgbClr val="FFFC00">
              <a:alpha val="5000"/>
            </a:srgbClr>
          </a:solidFill>
          <a:ln w="180000">
            <a:solidFill>
              <a:srgbClr val="FFFC00"/>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dirty="0">
              <a:solidFill>
                <a:srgbClr val="FFFC00"/>
              </a:solidFill>
            </a:endParaRPr>
          </a:p>
        </p:txBody>
      </p:sp>
      <p:sp>
        <p:nvSpPr>
          <p:cNvPr id="15" name="ZoneTexte 14">
            <a:extLst>
              <a:ext uri="{FF2B5EF4-FFF2-40B4-BE49-F238E27FC236}">
                <a16:creationId xmlns:a16="http://schemas.microsoft.com/office/drawing/2014/main" id="{F7358CAB-7326-CCEF-298F-57A6E5C16524}"/>
              </a:ext>
            </a:extLst>
          </p:cNvPr>
          <p:cNvSpPr txBox="1"/>
          <p:nvPr/>
        </p:nvSpPr>
        <p:spPr>
          <a:xfrm>
            <a:off x="7686885" y="3507155"/>
            <a:ext cx="2466518" cy="954107"/>
          </a:xfrm>
          <a:prstGeom prst="rect">
            <a:avLst/>
          </a:prstGeom>
          <a:noFill/>
        </p:spPr>
        <p:txBody>
          <a:bodyPr wrap="square" rtlCol="0">
            <a:spAutoFit/>
          </a:bodyPr>
          <a:lstStyle/>
          <a:p>
            <a:r>
              <a:rPr lang="fr-FR" sz="2800" b="1" dirty="0"/>
              <a:t>Need for </a:t>
            </a:r>
            <a:r>
              <a:rPr lang="fr-FR" sz="2800" b="1" dirty="0" err="1"/>
              <a:t>hysteroscopy</a:t>
            </a:r>
            <a:endParaRPr lang="fr-FR" sz="2800" b="1" dirty="0"/>
          </a:p>
        </p:txBody>
      </p:sp>
      <p:sp>
        <p:nvSpPr>
          <p:cNvPr id="24" name="ZoneTexte 23">
            <a:extLst>
              <a:ext uri="{FF2B5EF4-FFF2-40B4-BE49-F238E27FC236}">
                <a16:creationId xmlns:a16="http://schemas.microsoft.com/office/drawing/2014/main" id="{B9AB87EC-9DC1-4F58-B07A-85B18063E60F}"/>
              </a:ext>
            </a:extLst>
          </p:cNvPr>
          <p:cNvSpPr txBox="1"/>
          <p:nvPr/>
        </p:nvSpPr>
        <p:spPr>
          <a:xfrm>
            <a:off x="7806859" y="3784154"/>
            <a:ext cx="300082" cy="369332"/>
          </a:xfrm>
          <a:prstGeom prst="rect">
            <a:avLst/>
          </a:prstGeom>
          <a:noFill/>
        </p:spPr>
        <p:txBody>
          <a:bodyPr wrap="none" rtlCol="0" anchor="ctr" anchorCtr="1">
            <a:spAutoFit/>
          </a:bodyPr>
          <a:lstStyle/>
          <a:p>
            <a:pPr algn="ctr"/>
            <a:r>
              <a:rPr lang="fr-FR">
                <a:solidFill>
                  <a:srgbClr val="FFFC00"/>
                </a:solidFill>
              </a:rPr>
              <a:t>•</a:t>
            </a:r>
          </a:p>
        </p:txBody>
      </p:sp>
    </p:spTree>
    <p:custDataLst>
      <p:tags r:id="rId1"/>
    </p:custDataLst>
    <p:extLst>
      <p:ext uri="{BB962C8B-B14F-4D97-AF65-F5344CB8AC3E}">
        <p14:creationId xmlns:p14="http://schemas.microsoft.com/office/powerpoint/2010/main" val="259072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Candidates for conservative treatment</a:t>
            </a:r>
            <a:br>
              <a:rPr lang="en-US" dirty="0"/>
            </a:b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a:t>EAH</a:t>
            </a:r>
          </a:p>
          <a:p>
            <a:endParaRPr lang="en-US" dirty="0"/>
          </a:p>
          <a:p>
            <a:pPr marL="0" indent="0">
              <a:buNone/>
            </a:pPr>
            <a:r>
              <a:rPr lang="en-US" dirty="0"/>
              <a:t>EEC</a:t>
            </a:r>
          </a:p>
          <a:p>
            <a:pPr marL="0" indent="0">
              <a:buNone/>
            </a:pPr>
            <a:endParaRPr lang="en-US" dirty="0"/>
          </a:p>
          <a:p>
            <a:r>
              <a:rPr lang="en-US" dirty="0"/>
              <a:t>Stage IA (without </a:t>
            </a:r>
            <a:r>
              <a:rPr lang="en-US" dirty="0" err="1"/>
              <a:t>myometrial</a:t>
            </a:r>
            <a:r>
              <a:rPr lang="en-US" dirty="0"/>
              <a:t> invasion) </a:t>
            </a:r>
          </a:p>
          <a:p>
            <a:endParaRPr lang="en-US" dirty="0"/>
          </a:p>
          <a:p>
            <a:r>
              <a:rPr lang="en-US" dirty="0"/>
              <a:t>Grade1</a:t>
            </a:r>
          </a:p>
          <a:p>
            <a:endParaRPr lang="en-US" dirty="0"/>
          </a:p>
          <a:p>
            <a:r>
              <a:rPr lang="en-US" dirty="0" err="1"/>
              <a:t>Endometrioid</a:t>
            </a:r>
            <a:r>
              <a:rPr lang="en-US" dirty="0"/>
              <a:t> cancer</a:t>
            </a:r>
          </a:p>
          <a:p>
            <a:endParaRPr lang="en-US" dirty="0"/>
          </a:p>
          <a:p>
            <a:endParaRPr lang="en-US" dirty="0"/>
          </a:p>
          <a:p>
            <a:pPr marL="0" indent="0">
              <a:buNone/>
            </a:pPr>
            <a:endParaRPr lang="en-US" dirty="0"/>
          </a:p>
        </p:txBody>
      </p:sp>
      <p:sp>
        <p:nvSpPr>
          <p:cNvPr id="4" name="Rectangle 3"/>
          <p:cNvSpPr/>
          <p:nvPr/>
        </p:nvSpPr>
        <p:spPr>
          <a:xfrm>
            <a:off x="6953701" y="6392173"/>
            <a:ext cx="3592654" cy="461665"/>
          </a:xfrm>
          <a:prstGeom prst="rect">
            <a:avLst/>
          </a:prstGeom>
        </p:spPr>
        <p:txBody>
          <a:bodyPr wrap="square">
            <a:spAutoFit/>
          </a:bodyPr>
          <a:lstStyle/>
          <a:p>
            <a:r>
              <a:rPr lang="it-IT" sz="1200" dirty="0" err="1"/>
              <a:t>J</a:t>
            </a:r>
            <a:r>
              <a:rPr lang="it-IT" sz="1200" dirty="0"/>
              <a:t> </a:t>
            </a:r>
            <a:r>
              <a:rPr lang="it-IT" sz="1200" dirty="0" err="1"/>
              <a:t>Natl</a:t>
            </a:r>
            <a:r>
              <a:rPr lang="it-IT" sz="1200" dirty="0"/>
              <a:t> </a:t>
            </a:r>
            <a:r>
              <a:rPr lang="it-IT" sz="1200" dirty="0" err="1"/>
              <a:t>Compr</a:t>
            </a:r>
            <a:r>
              <a:rPr lang="it-IT" sz="1200" dirty="0"/>
              <a:t> </a:t>
            </a:r>
            <a:r>
              <a:rPr lang="it-IT" sz="1200" dirty="0" err="1"/>
              <a:t>Canc</a:t>
            </a:r>
            <a:r>
              <a:rPr lang="it-IT" sz="1200" dirty="0"/>
              <a:t> </a:t>
            </a:r>
            <a:r>
              <a:rPr lang="it-IT" sz="1200" dirty="0" err="1"/>
              <a:t>Netw</a:t>
            </a:r>
            <a:r>
              <a:rPr lang="it-IT" sz="1200" dirty="0"/>
              <a:t>. 2014 (NCCN)</a:t>
            </a:r>
          </a:p>
          <a:p>
            <a:r>
              <a:rPr lang="en-US" sz="1200" dirty="0" err="1"/>
              <a:t>Int</a:t>
            </a:r>
            <a:r>
              <a:rPr lang="en-US" sz="1200" dirty="0"/>
              <a:t> J </a:t>
            </a:r>
            <a:r>
              <a:rPr lang="en-US" sz="1200" dirty="0" err="1"/>
              <a:t>Gynecol</a:t>
            </a:r>
            <a:r>
              <a:rPr lang="en-US" sz="1200" dirty="0"/>
              <a:t> Cancer. 2015 (ESGO)</a:t>
            </a:r>
          </a:p>
        </p:txBody>
      </p:sp>
    </p:spTree>
    <p:extLst>
      <p:ext uri="{BB962C8B-B14F-4D97-AF65-F5344CB8AC3E}">
        <p14:creationId xmlns:p14="http://schemas.microsoft.com/office/powerpoint/2010/main" val="16583042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445CE2-C25C-2FCF-6677-49219BDB3C28}"/>
              </a:ext>
            </a:extLst>
          </p:cNvPr>
          <p:cNvSpPr>
            <a:spLocks noGrp="1"/>
          </p:cNvSpPr>
          <p:nvPr>
            <p:ph type="title"/>
          </p:nvPr>
        </p:nvSpPr>
        <p:spPr/>
        <p:txBody>
          <a:bodyPr/>
          <a:lstStyle/>
          <a:p>
            <a:endParaRPr lang="fr-FR" dirty="0"/>
          </a:p>
        </p:txBody>
      </p:sp>
      <p:graphicFrame>
        <p:nvGraphicFramePr>
          <p:cNvPr id="4" name="Espace réservé du contenu 3">
            <a:extLst>
              <a:ext uri="{FF2B5EF4-FFF2-40B4-BE49-F238E27FC236}">
                <a16:creationId xmlns:a16="http://schemas.microsoft.com/office/drawing/2014/main" id="{62122DC8-F09D-91C2-08A1-39DD333D3E5B}"/>
              </a:ext>
            </a:extLst>
          </p:cNvPr>
          <p:cNvGraphicFramePr>
            <a:graphicFrameLocks noGrp="1"/>
          </p:cNvGraphicFramePr>
          <p:nvPr>
            <p:ph idx="1"/>
            <p:extLst>
              <p:ext uri="{D42A27DB-BD31-4B8C-83A1-F6EECF244321}">
                <p14:modId xmlns:p14="http://schemas.microsoft.com/office/powerpoint/2010/main" val="1766202893"/>
              </p:ext>
            </p:extLst>
          </p:nvPr>
        </p:nvGraphicFramePr>
        <p:xfrm>
          <a:off x="838199" y="1825625"/>
          <a:ext cx="10782992" cy="4190567"/>
        </p:xfrm>
        <a:graphic>
          <a:graphicData uri="http://schemas.openxmlformats.org/drawingml/2006/table">
            <a:tbl>
              <a:tblPr firstRow="1" bandRow="1">
                <a:tableStyleId>{5C22544A-7EE6-4342-B048-85BDC9FD1C3A}</a:tableStyleId>
              </a:tblPr>
              <a:tblGrid>
                <a:gridCol w="1347874">
                  <a:extLst>
                    <a:ext uri="{9D8B030D-6E8A-4147-A177-3AD203B41FA5}">
                      <a16:colId xmlns:a16="http://schemas.microsoft.com/office/drawing/2014/main" val="2537923502"/>
                    </a:ext>
                  </a:extLst>
                </a:gridCol>
                <a:gridCol w="2695748">
                  <a:extLst>
                    <a:ext uri="{9D8B030D-6E8A-4147-A177-3AD203B41FA5}">
                      <a16:colId xmlns:a16="http://schemas.microsoft.com/office/drawing/2014/main" val="1423340205"/>
                    </a:ext>
                  </a:extLst>
                </a:gridCol>
                <a:gridCol w="1347874">
                  <a:extLst>
                    <a:ext uri="{9D8B030D-6E8A-4147-A177-3AD203B41FA5}">
                      <a16:colId xmlns:a16="http://schemas.microsoft.com/office/drawing/2014/main" val="2617990262"/>
                    </a:ext>
                  </a:extLst>
                </a:gridCol>
                <a:gridCol w="1347874">
                  <a:extLst>
                    <a:ext uri="{9D8B030D-6E8A-4147-A177-3AD203B41FA5}">
                      <a16:colId xmlns:a16="http://schemas.microsoft.com/office/drawing/2014/main" val="1135000315"/>
                    </a:ext>
                  </a:extLst>
                </a:gridCol>
                <a:gridCol w="1347874">
                  <a:extLst>
                    <a:ext uri="{9D8B030D-6E8A-4147-A177-3AD203B41FA5}">
                      <a16:colId xmlns:a16="http://schemas.microsoft.com/office/drawing/2014/main" val="2407007792"/>
                    </a:ext>
                  </a:extLst>
                </a:gridCol>
                <a:gridCol w="1347874">
                  <a:extLst>
                    <a:ext uri="{9D8B030D-6E8A-4147-A177-3AD203B41FA5}">
                      <a16:colId xmlns:a16="http://schemas.microsoft.com/office/drawing/2014/main" val="2814590741"/>
                    </a:ext>
                  </a:extLst>
                </a:gridCol>
                <a:gridCol w="1347874">
                  <a:extLst>
                    <a:ext uri="{9D8B030D-6E8A-4147-A177-3AD203B41FA5}">
                      <a16:colId xmlns:a16="http://schemas.microsoft.com/office/drawing/2014/main" val="2128093551"/>
                    </a:ext>
                  </a:extLst>
                </a:gridCol>
              </a:tblGrid>
              <a:tr h="583346">
                <a:tc>
                  <a:txBody>
                    <a:bodyPr/>
                    <a:lstStyle/>
                    <a:p>
                      <a:pPr algn="l" fontAlgn="ctr"/>
                      <a:endParaRPr lang="fr-FR" dirty="0">
                        <a:solidFill>
                          <a:srgbClr val="000000"/>
                        </a:solidFill>
                        <a:effectLst/>
                      </a:endParaRPr>
                    </a:p>
                  </a:txBody>
                  <a:tcPr marL="0" marR="0" marT="0" marB="0" anchor="ctr"/>
                </a:tc>
                <a:tc>
                  <a:txBody>
                    <a:bodyPr/>
                    <a:lstStyle/>
                    <a:p>
                      <a:pPr algn="l" fontAlgn="ctr"/>
                      <a:r>
                        <a:rPr lang="fr-FR" dirty="0" err="1">
                          <a:solidFill>
                            <a:srgbClr val="000000"/>
                          </a:solidFill>
                          <a:effectLst/>
                        </a:rPr>
                        <a:t>Characteristic</a:t>
                      </a:r>
                      <a:endParaRPr lang="fr-FR" dirty="0">
                        <a:solidFill>
                          <a:srgbClr val="000000"/>
                        </a:solidFill>
                        <a:effectLst/>
                      </a:endParaRPr>
                    </a:p>
                  </a:txBody>
                  <a:tcPr marL="0" marR="0" marT="0" marB="0" anchor="ctr"/>
                </a:tc>
                <a:tc>
                  <a:txBody>
                    <a:bodyPr/>
                    <a:lstStyle/>
                    <a:p>
                      <a:pPr algn="l" fontAlgn="ctr"/>
                      <a:r>
                        <a:rPr lang="fr-FR" dirty="0" err="1">
                          <a:solidFill>
                            <a:srgbClr val="000000"/>
                          </a:solidFill>
                          <a:effectLst/>
                        </a:rPr>
                        <a:t>MMRd</a:t>
                      </a:r>
                      <a:r>
                        <a:rPr lang="fr-FR" dirty="0">
                          <a:solidFill>
                            <a:srgbClr val="000000"/>
                          </a:solidFill>
                          <a:effectLst/>
                        </a:rPr>
                        <a:t> (%)</a:t>
                      </a:r>
                    </a:p>
                  </a:txBody>
                  <a:tcPr marL="0" marR="0" marT="0" marB="0" anchor="ctr"/>
                </a:tc>
                <a:tc>
                  <a:txBody>
                    <a:bodyPr/>
                    <a:lstStyle/>
                    <a:p>
                      <a:pPr algn="l" fontAlgn="ctr"/>
                      <a:r>
                        <a:rPr lang="fr-FR" dirty="0">
                          <a:solidFill>
                            <a:srgbClr val="000000"/>
                          </a:solidFill>
                          <a:effectLst/>
                        </a:rPr>
                        <a:t>POLE </a:t>
                      </a:r>
                      <a:r>
                        <a:rPr lang="fr-FR" dirty="0" err="1">
                          <a:solidFill>
                            <a:srgbClr val="000000"/>
                          </a:solidFill>
                          <a:effectLst/>
                        </a:rPr>
                        <a:t>mutated</a:t>
                      </a:r>
                      <a:r>
                        <a:rPr lang="fr-FR" dirty="0">
                          <a:solidFill>
                            <a:srgbClr val="000000"/>
                          </a:solidFill>
                          <a:effectLst/>
                        </a:rPr>
                        <a:t> (%)</a:t>
                      </a:r>
                    </a:p>
                  </a:txBody>
                  <a:tcPr marL="0" marR="0" marT="0" marB="0" anchor="ctr"/>
                </a:tc>
                <a:tc>
                  <a:txBody>
                    <a:bodyPr/>
                    <a:lstStyle/>
                    <a:p>
                      <a:pPr algn="l" fontAlgn="ctr"/>
                      <a:r>
                        <a:rPr lang="fr-FR" dirty="0">
                          <a:solidFill>
                            <a:srgbClr val="000000"/>
                          </a:solidFill>
                          <a:effectLst/>
                        </a:rPr>
                        <a:t>p53abn (%)</a:t>
                      </a:r>
                    </a:p>
                  </a:txBody>
                  <a:tcPr marL="0" marR="0" marT="0" marB="0" anchor="ctr"/>
                </a:tc>
                <a:tc>
                  <a:txBody>
                    <a:bodyPr/>
                    <a:lstStyle/>
                    <a:p>
                      <a:pPr algn="l" fontAlgn="ctr"/>
                      <a:r>
                        <a:rPr lang="fr-FR" dirty="0">
                          <a:solidFill>
                            <a:srgbClr val="000000"/>
                          </a:solidFill>
                          <a:effectLst/>
                        </a:rPr>
                        <a:t>p53wt (%)</a:t>
                      </a:r>
                    </a:p>
                  </a:txBody>
                  <a:tcPr marL="0" marR="0" marT="0" marB="0" anchor="ctr"/>
                </a:tc>
                <a:tc>
                  <a:txBody>
                    <a:bodyPr/>
                    <a:lstStyle/>
                    <a:p>
                      <a:pPr algn="l" fontAlgn="ctr"/>
                      <a:r>
                        <a:rPr lang="fr-FR" dirty="0">
                          <a:solidFill>
                            <a:srgbClr val="000000"/>
                          </a:solidFill>
                          <a:effectLst/>
                        </a:rPr>
                        <a:t>Total (%)</a:t>
                      </a:r>
                    </a:p>
                  </a:txBody>
                  <a:tcPr marL="0" marR="0" marT="0" marB="0" anchor="ctr"/>
                </a:tc>
                <a:extLst>
                  <a:ext uri="{0D108BD9-81ED-4DB2-BD59-A6C34878D82A}">
                    <a16:rowId xmlns:a16="http://schemas.microsoft.com/office/drawing/2014/main" val="2565658116"/>
                  </a:ext>
                </a:extLst>
              </a:tr>
              <a:tr h="394299">
                <a:tc rowSpan="8">
                  <a:txBody>
                    <a:bodyPr/>
                    <a:lstStyle/>
                    <a:p>
                      <a:pPr algn="l"/>
                      <a:r>
                        <a:rPr lang="fr-FR" b="0">
                          <a:effectLst/>
                        </a:rPr>
                        <a:t>Chung et al.</a:t>
                      </a:r>
                    </a:p>
                  </a:txBody>
                  <a:tcPr marL="0" marR="0" marT="0" marB="0" anchor="ctr"/>
                </a:tc>
                <a:tc>
                  <a:txBody>
                    <a:bodyPr/>
                    <a:lstStyle/>
                    <a:p>
                      <a:pPr algn="l"/>
                      <a:r>
                        <a:rPr lang="fr-FR" b="0">
                          <a:effectLst/>
                        </a:rPr>
                        <a:t>n (EC)</a:t>
                      </a:r>
                    </a:p>
                  </a:txBody>
                  <a:tcPr marL="0" marR="0" marT="0" marB="0" anchor="ctr"/>
                </a:tc>
                <a:tc>
                  <a:txBody>
                    <a:bodyPr/>
                    <a:lstStyle/>
                    <a:p>
                      <a:pPr algn="l"/>
                      <a:r>
                        <a:rPr lang="fr-FR" b="0">
                          <a:effectLst/>
                        </a:rPr>
                        <a:t>9 (16)</a:t>
                      </a:r>
                    </a:p>
                  </a:txBody>
                  <a:tcPr marL="0" marR="0" marT="0" marB="0" anchor="ctr"/>
                </a:tc>
                <a:tc>
                  <a:txBody>
                    <a:bodyPr/>
                    <a:lstStyle/>
                    <a:p>
                      <a:pPr algn="l"/>
                      <a:r>
                        <a:rPr lang="fr-FR" b="0">
                          <a:effectLst/>
                        </a:rPr>
                        <a:t>2 (4)</a:t>
                      </a:r>
                    </a:p>
                  </a:txBody>
                  <a:tcPr marL="0" marR="0" marT="0" marB="0" anchor="ctr"/>
                </a:tc>
                <a:tc>
                  <a:txBody>
                    <a:bodyPr/>
                    <a:lstStyle/>
                    <a:p>
                      <a:pPr algn="l"/>
                      <a:r>
                        <a:rPr lang="fr-FR" b="0">
                          <a:effectLst/>
                        </a:rPr>
                        <a:t>1 (2)</a:t>
                      </a:r>
                    </a:p>
                  </a:txBody>
                  <a:tcPr marL="0" marR="0" marT="0" marB="0" anchor="ctr"/>
                </a:tc>
                <a:tc>
                  <a:txBody>
                    <a:bodyPr/>
                    <a:lstStyle/>
                    <a:p>
                      <a:pPr algn="l"/>
                      <a:r>
                        <a:rPr lang="fr-FR" b="0">
                          <a:effectLst/>
                        </a:rPr>
                        <a:t>45 (79)</a:t>
                      </a:r>
                    </a:p>
                  </a:txBody>
                  <a:tcPr marL="0" marR="0" marT="0" marB="0" anchor="ctr"/>
                </a:tc>
                <a:tc>
                  <a:txBody>
                    <a:bodyPr/>
                    <a:lstStyle/>
                    <a:p>
                      <a:pPr algn="l"/>
                      <a:r>
                        <a:rPr lang="fr-FR" b="0" dirty="0">
                          <a:effectLst/>
                        </a:rPr>
                        <a:t>57</a:t>
                      </a:r>
                    </a:p>
                  </a:txBody>
                  <a:tcPr marL="0" marR="0" marT="0" marB="0" anchor="ctr"/>
                </a:tc>
                <a:extLst>
                  <a:ext uri="{0D108BD9-81ED-4DB2-BD59-A6C34878D82A}">
                    <a16:rowId xmlns:a16="http://schemas.microsoft.com/office/drawing/2014/main" val="1963205759"/>
                  </a:ext>
                </a:extLst>
              </a:tr>
              <a:tr h="394299">
                <a:tc vMerge="1">
                  <a:txBody>
                    <a:bodyPr/>
                    <a:lstStyle/>
                    <a:p>
                      <a:endParaRPr lang="fr-FR"/>
                    </a:p>
                  </a:txBody>
                  <a:tcPr/>
                </a:tc>
                <a:tc>
                  <a:txBody>
                    <a:bodyPr/>
                    <a:lstStyle/>
                    <a:p>
                      <a:pPr algn="l"/>
                      <a:r>
                        <a:rPr lang="fr-FR" b="0">
                          <a:effectLst/>
                        </a:rPr>
                        <a:t>Age at diagnosis (years)</a:t>
                      </a:r>
                    </a:p>
                  </a:txBody>
                  <a:tcPr marL="0" marR="0" marT="0" marB="0" anchor="ctr"/>
                </a:tc>
                <a:tc>
                  <a:txBody>
                    <a:bodyPr/>
                    <a:lstStyle/>
                    <a:p>
                      <a:pPr algn="l"/>
                      <a:r>
                        <a:rPr lang="fr-FR" b="0">
                          <a:effectLst/>
                        </a:rPr>
                        <a:t>33 (26–40)</a:t>
                      </a:r>
                    </a:p>
                  </a:txBody>
                  <a:tcPr marL="0" marR="0" marT="0" marB="0" anchor="ctr"/>
                </a:tc>
                <a:tc>
                  <a:txBody>
                    <a:bodyPr/>
                    <a:lstStyle/>
                    <a:p>
                      <a:pPr algn="l"/>
                      <a:r>
                        <a:rPr lang="fr-FR" b="0">
                          <a:effectLst/>
                        </a:rPr>
                        <a:t>27, 34</a:t>
                      </a:r>
                    </a:p>
                  </a:txBody>
                  <a:tcPr marL="0" marR="0" marT="0" marB="0" anchor="ctr"/>
                </a:tc>
                <a:tc>
                  <a:txBody>
                    <a:bodyPr/>
                    <a:lstStyle/>
                    <a:p>
                      <a:pPr algn="l"/>
                      <a:r>
                        <a:rPr lang="fr-FR" b="0">
                          <a:effectLst/>
                        </a:rPr>
                        <a:t>33</a:t>
                      </a:r>
                    </a:p>
                  </a:txBody>
                  <a:tcPr marL="0" marR="0" marT="0" marB="0" anchor="ctr"/>
                </a:tc>
                <a:tc>
                  <a:txBody>
                    <a:bodyPr/>
                    <a:lstStyle/>
                    <a:p>
                      <a:pPr algn="l"/>
                      <a:r>
                        <a:rPr lang="fr-FR" b="0">
                          <a:effectLst/>
                        </a:rPr>
                        <a:t>31 (19–45)</a:t>
                      </a:r>
                    </a:p>
                  </a:txBody>
                  <a:tcPr marL="0" marR="0" marT="0" marB="0" anchor="ctr"/>
                </a:tc>
                <a:tc>
                  <a:txBody>
                    <a:bodyPr/>
                    <a:lstStyle/>
                    <a:p>
                      <a:pPr algn="l"/>
                      <a:r>
                        <a:rPr lang="fr-FR" b="0">
                          <a:effectLst/>
                        </a:rPr>
                        <a:t>33 (19–45)</a:t>
                      </a:r>
                    </a:p>
                  </a:txBody>
                  <a:tcPr marL="0" marR="0" marT="0" marB="0" anchor="ctr"/>
                </a:tc>
                <a:extLst>
                  <a:ext uri="{0D108BD9-81ED-4DB2-BD59-A6C34878D82A}">
                    <a16:rowId xmlns:a16="http://schemas.microsoft.com/office/drawing/2014/main" val="2421684376"/>
                  </a:ext>
                </a:extLst>
              </a:tr>
              <a:tr h="394299">
                <a:tc vMerge="1">
                  <a:txBody>
                    <a:bodyPr/>
                    <a:lstStyle/>
                    <a:p>
                      <a:endParaRPr lang="fr-FR"/>
                    </a:p>
                  </a:txBody>
                  <a:tcPr/>
                </a:tc>
                <a:tc>
                  <a:txBody>
                    <a:bodyPr/>
                    <a:lstStyle/>
                    <a:p>
                      <a:pPr algn="l"/>
                      <a:r>
                        <a:rPr lang="fr-FR" b="0">
                          <a:effectLst/>
                        </a:rPr>
                        <a:t>Treatment</a:t>
                      </a:r>
                    </a:p>
                  </a:txBody>
                  <a:tcPr marL="0" marR="0" marT="0" marB="0" anchor="ctr"/>
                </a:tc>
                <a:tc gridSpan="5">
                  <a:txBody>
                    <a:bodyPr/>
                    <a:lstStyle/>
                    <a:p>
                      <a:pPr algn="l"/>
                      <a:r>
                        <a:rPr lang="fr-FR" b="0">
                          <a:effectLst/>
                        </a:rPr>
                        <a:t>Oral MPA, MA or LNG-IUD plus MPA concurrently</a:t>
                      </a:r>
                    </a:p>
                  </a:txBody>
                  <a:tcPr marL="0" marR="0" marT="0" marB="0" anchor="ct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866908506"/>
                  </a:ext>
                </a:extLst>
              </a:tr>
              <a:tr h="847128">
                <a:tc vMerge="1">
                  <a:txBody>
                    <a:bodyPr/>
                    <a:lstStyle/>
                    <a:p>
                      <a:endParaRPr lang="fr-FR"/>
                    </a:p>
                  </a:txBody>
                  <a:tcPr/>
                </a:tc>
                <a:tc>
                  <a:txBody>
                    <a:bodyPr/>
                    <a:lstStyle/>
                    <a:p>
                      <a:pPr algn="l"/>
                      <a:r>
                        <a:rPr lang="fr-FR" b="0">
                          <a:effectLst/>
                        </a:rPr>
                        <a:t>Follow-up, median (range), months</a:t>
                      </a:r>
                    </a:p>
                  </a:txBody>
                  <a:tcPr marL="0" marR="0" marT="0" marB="0" anchor="ctr"/>
                </a:tc>
                <a:tc gridSpan="5">
                  <a:txBody>
                    <a:bodyPr/>
                    <a:lstStyle/>
                    <a:p>
                      <a:pPr algn="l"/>
                      <a:r>
                        <a:rPr lang="fr-FR" b="0">
                          <a:effectLst/>
                        </a:rPr>
                        <a:t>38.4 (2.9–163.5)</a:t>
                      </a:r>
                    </a:p>
                  </a:txBody>
                  <a:tcPr marL="0" marR="0" marT="0" marB="0" anchor="ct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17275877"/>
                  </a:ext>
                </a:extLst>
              </a:tr>
              <a:tr h="394299">
                <a:tc vMerge="1">
                  <a:txBody>
                    <a:bodyPr/>
                    <a:lstStyle/>
                    <a:p>
                      <a:endParaRPr lang="fr-FR"/>
                    </a:p>
                  </a:txBody>
                  <a:tcPr/>
                </a:tc>
                <a:tc>
                  <a:txBody>
                    <a:bodyPr/>
                    <a:lstStyle/>
                    <a:p>
                      <a:pPr algn="l"/>
                      <a:r>
                        <a:rPr lang="fr-FR" b="0">
                          <a:effectLst/>
                        </a:rPr>
                        <a:t>CR rate</a:t>
                      </a:r>
                    </a:p>
                  </a:txBody>
                  <a:tcPr marL="0" marR="0" marT="0" marB="0" anchor="ctr"/>
                </a:tc>
                <a:tc>
                  <a:txBody>
                    <a:bodyPr/>
                    <a:lstStyle/>
                    <a:p>
                      <a:pPr algn="l"/>
                      <a:r>
                        <a:rPr lang="fr-FR" b="0" dirty="0">
                          <a:effectLst/>
                        </a:rPr>
                        <a:t>4 </a:t>
                      </a:r>
                      <a:r>
                        <a:rPr lang="fr-FR" b="0" dirty="0">
                          <a:effectLst/>
                          <a:highlight>
                            <a:srgbClr val="FFFF00"/>
                          </a:highlight>
                        </a:rPr>
                        <a:t>(44)</a:t>
                      </a:r>
                    </a:p>
                  </a:txBody>
                  <a:tcPr marL="0" marR="0" marT="0" marB="0" anchor="ctr"/>
                </a:tc>
                <a:tc>
                  <a:txBody>
                    <a:bodyPr/>
                    <a:lstStyle/>
                    <a:p>
                      <a:pPr algn="l"/>
                      <a:r>
                        <a:rPr lang="fr-FR" b="0">
                          <a:effectLst/>
                        </a:rPr>
                        <a:t>1 (50)</a:t>
                      </a:r>
                    </a:p>
                  </a:txBody>
                  <a:tcPr marL="0" marR="0" marT="0" marB="0" anchor="ctr"/>
                </a:tc>
                <a:tc>
                  <a:txBody>
                    <a:bodyPr/>
                    <a:lstStyle/>
                    <a:p>
                      <a:pPr algn="l"/>
                      <a:r>
                        <a:rPr lang="fr-FR" b="0">
                          <a:effectLst/>
                        </a:rPr>
                        <a:t>1 (100)</a:t>
                      </a:r>
                    </a:p>
                  </a:txBody>
                  <a:tcPr marL="0" marR="0" marT="0" marB="0" anchor="ctr"/>
                </a:tc>
                <a:tc>
                  <a:txBody>
                    <a:bodyPr/>
                    <a:lstStyle/>
                    <a:p>
                      <a:pPr algn="l"/>
                      <a:r>
                        <a:rPr lang="fr-FR" b="0" dirty="0">
                          <a:effectLst/>
                        </a:rPr>
                        <a:t>37 </a:t>
                      </a:r>
                      <a:r>
                        <a:rPr lang="fr-FR" b="0" dirty="0">
                          <a:effectLst/>
                          <a:highlight>
                            <a:srgbClr val="FFFF00"/>
                          </a:highlight>
                        </a:rPr>
                        <a:t>(82)</a:t>
                      </a:r>
                    </a:p>
                  </a:txBody>
                  <a:tcPr marL="0" marR="0" marT="0" marB="0" anchor="ctr"/>
                </a:tc>
                <a:tc>
                  <a:txBody>
                    <a:bodyPr/>
                    <a:lstStyle/>
                    <a:p>
                      <a:pPr algn="l"/>
                      <a:r>
                        <a:rPr lang="fr-FR" b="0">
                          <a:effectLst/>
                        </a:rPr>
                        <a:t>43 (75)</a:t>
                      </a:r>
                    </a:p>
                  </a:txBody>
                  <a:tcPr marL="0" marR="0" marT="0" marB="0" anchor="ctr"/>
                </a:tc>
                <a:extLst>
                  <a:ext uri="{0D108BD9-81ED-4DB2-BD59-A6C34878D82A}">
                    <a16:rowId xmlns:a16="http://schemas.microsoft.com/office/drawing/2014/main" val="668567075"/>
                  </a:ext>
                </a:extLst>
              </a:tr>
              <a:tr h="394299">
                <a:tc vMerge="1">
                  <a:txBody>
                    <a:bodyPr/>
                    <a:lstStyle/>
                    <a:p>
                      <a:endParaRPr lang="fr-FR"/>
                    </a:p>
                  </a:txBody>
                  <a:tcPr/>
                </a:tc>
                <a:tc>
                  <a:txBody>
                    <a:bodyPr/>
                    <a:lstStyle/>
                    <a:p>
                      <a:pPr algn="l"/>
                      <a:r>
                        <a:rPr lang="fr-FR" b="0">
                          <a:effectLst/>
                        </a:rPr>
                        <a:t>PR</a:t>
                      </a:r>
                    </a:p>
                  </a:txBody>
                  <a:tcPr marL="0" marR="0" marT="0" marB="0" anchor="ctr"/>
                </a:tc>
                <a:tc>
                  <a:txBody>
                    <a:bodyPr/>
                    <a:lstStyle/>
                    <a:p>
                      <a:pPr algn="l"/>
                      <a:r>
                        <a:rPr lang="fr-FR" b="0">
                          <a:effectLst/>
                        </a:rPr>
                        <a:t>0 (0)</a:t>
                      </a:r>
                    </a:p>
                  </a:txBody>
                  <a:tcPr marL="0" marR="0" marT="0" marB="0" anchor="ctr"/>
                </a:tc>
                <a:tc>
                  <a:txBody>
                    <a:bodyPr/>
                    <a:lstStyle/>
                    <a:p>
                      <a:pPr algn="l"/>
                      <a:r>
                        <a:rPr lang="fr-FR" b="0">
                          <a:effectLst/>
                        </a:rPr>
                        <a:t>0 (0)</a:t>
                      </a:r>
                    </a:p>
                  </a:txBody>
                  <a:tcPr marL="0" marR="0" marT="0" marB="0" anchor="ctr"/>
                </a:tc>
                <a:tc>
                  <a:txBody>
                    <a:bodyPr/>
                    <a:lstStyle/>
                    <a:p>
                      <a:pPr algn="l"/>
                      <a:r>
                        <a:rPr lang="fr-FR" b="0">
                          <a:effectLst/>
                        </a:rPr>
                        <a:t>0 (0)</a:t>
                      </a:r>
                    </a:p>
                  </a:txBody>
                  <a:tcPr marL="0" marR="0" marT="0" marB="0" anchor="ctr"/>
                </a:tc>
                <a:tc>
                  <a:txBody>
                    <a:bodyPr/>
                    <a:lstStyle/>
                    <a:p>
                      <a:pPr algn="l"/>
                      <a:r>
                        <a:rPr lang="fr-FR" b="0">
                          <a:effectLst/>
                        </a:rPr>
                        <a:t>0 (0)</a:t>
                      </a:r>
                    </a:p>
                  </a:txBody>
                  <a:tcPr marL="0" marR="0" marT="0" marB="0" anchor="ctr"/>
                </a:tc>
                <a:tc>
                  <a:txBody>
                    <a:bodyPr/>
                    <a:lstStyle/>
                    <a:p>
                      <a:pPr algn="l"/>
                      <a:r>
                        <a:rPr lang="fr-FR" b="0">
                          <a:effectLst/>
                        </a:rPr>
                        <a:t>0 (0)</a:t>
                      </a:r>
                    </a:p>
                  </a:txBody>
                  <a:tcPr marL="0" marR="0" marT="0" marB="0" anchor="ctr"/>
                </a:tc>
                <a:extLst>
                  <a:ext uri="{0D108BD9-81ED-4DB2-BD59-A6C34878D82A}">
                    <a16:rowId xmlns:a16="http://schemas.microsoft.com/office/drawing/2014/main" val="830451418"/>
                  </a:ext>
                </a:extLst>
              </a:tr>
              <a:tr h="394299">
                <a:tc vMerge="1">
                  <a:txBody>
                    <a:bodyPr/>
                    <a:lstStyle/>
                    <a:p>
                      <a:endParaRPr lang="fr-FR"/>
                    </a:p>
                  </a:txBody>
                  <a:tcPr/>
                </a:tc>
                <a:tc>
                  <a:txBody>
                    <a:bodyPr/>
                    <a:lstStyle/>
                    <a:p>
                      <a:pPr algn="l"/>
                      <a:r>
                        <a:rPr lang="fr-FR" b="0">
                          <a:effectLst/>
                        </a:rPr>
                        <a:t>SD/PD</a:t>
                      </a:r>
                    </a:p>
                  </a:txBody>
                  <a:tcPr marL="0" marR="0" marT="0" marB="0" anchor="ctr"/>
                </a:tc>
                <a:tc>
                  <a:txBody>
                    <a:bodyPr/>
                    <a:lstStyle/>
                    <a:p>
                      <a:pPr algn="l"/>
                      <a:r>
                        <a:rPr lang="fr-FR" b="0">
                          <a:effectLst/>
                        </a:rPr>
                        <a:t>5 (55)</a:t>
                      </a:r>
                    </a:p>
                  </a:txBody>
                  <a:tcPr marL="0" marR="0" marT="0" marB="0" anchor="ctr"/>
                </a:tc>
                <a:tc>
                  <a:txBody>
                    <a:bodyPr/>
                    <a:lstStyle/>
                    <a:p>
                      <a:pPr algn="l"/>
                      <a:r>
                        <a:rPr lang="fr-FR" b="0">
                          <a:effectLst/>
                        </a:rPr>
                        <a:t>1 (50)</a:t>
                      </a:r>
                    </a:p>
                  </a:txBody>
                  <a:tcPr marL="0" marR="0" marT="0" marB="0" anchor="ctr"/>
                </a:tc>
                <a:tc>
                  <a:txBody>
                    <a:bodyPr/>
                    <a:lstStyle/>
                    <a:p>
                      <a:pPr algn="l"/>
                      <a:r>
                        <a:rPr lang="fr-FR" b="0">
                          <a:effectLst/>
                        </a:rPr>
                        <a:t>0</a:t>
                      </a:r>
                    </a:p>
                  </a:txBody>
                  <a:tcPr marL="0" marR="0" marT="0" marB="0" anchor="ctr"/>
                </a:tc>
                <a:tc>
                  <a:txBody>
                    <a:bodyPr/>
                    <a:lstStyle/>
                    <a:p>
                      <a:pPr algn="l"/>
                      <a:r>
                        <a:rPr lang="fr-FR" b="0">
                          <a:effectLst/>
                        </a:rPr>
                        <a:t>8 (18)</a:t>
                      </a:r>
                    </a:p>
                  </a:txBody>
                  <a:tcPr marL="0" marR="0" marT="0" marB="0" anchor="ctr"/>
                </a:tc>
                <a:tc>
                  <a:txBody>
                    <a:bodyPr/>
                    <a:lstStyle/>
                    <a:p>
                      <a:pPr algn="l"/>
                      <a:r>
                        <a:rPr lang="fr-FR" b="0">
                          <a:effectLst/>
                        </a:rPr>
                        <a:t>14 (25)</a:t>
                      </a:r>
                    </a:p>
                  </a:txBody>
                  <a:tcPr marL="0" marR="0" marT="0" marB="0" anchor="ctr"/>
                </a:tc>
                <a:extLst>
                  <a:ext uri="{0D108BD9-81ED-4DB2-BD59-A6C34878D82A}">
                    <a16:rowId xmlns:a16="http://schemas.microsoft.com/office/drawing/2014/main" val="1734570027"/>
                  </a:ext>
                </a:extLst>
              </a:tr>
              <a:tr h="394299">
                <a:tc vMerge="1">
                  <a:txBody>
                    <a:bodyPr/>
                    <a:lstStyle/>
                    <a:p>
                      <a:endParaRPr lang="fr-FR"/>
                    </a:p>
                  </a:txBody>
                  <a:tcPr/>
                </a:tc>
                <a:tc>
                  <a:txBody>
                    <a:bodyPr/>
                    <a:lstStyle/>
                    <a:p>
                      <a:pPr algn="l"/>
                      <a:r>
                        <a:rPr lang="fr-FR" b="0">
                          <a:effectLst/>
                        </a:rPr>
                        <a:t>Recurrence after CR</a:t>
                      </a:r>
                    </a:p>
                  </a:txBody>
                  <a:tcPr marL="0" marR="0" marT="0" marB="0" anchor="ctr"/>
                </a:tc>
                <a:tc>
                  <a:txBody>
                    <a:bodyPr/>
                    <a:lstStyle/>
                    <a:p>
                      <a:pPr algn="l"/>
                      <a:r>
                        <a:rPr lang="fr-FR" b="0">
                          <a:effectLst/>
                        </a:rPr>
                        <a:t>1 (25)</a:t>
                      </a:r>
                    </a:p>
                  </a:txBody>
                  <a:tcPr marL="0" marR="0" marT="0" marB="0" anchor="ctr"/>
                </a:tc>
                <a:tc>
                  <a:txBody>
                    <a:bodyPr/>
                    <a:lstStyle/>
                    <a:p>
                      <a:pPr algn="l"/>
                      <a:r>
                        <a:rPr lang="fr-FR" b="0">
                          <a:effectLst/>
                        </a:rPr>
                        <a:t>1 (100)</a:t>
                      </a:r>
                    </a:p>
                  </a:txBody>
                  <a:tcPr marL="0" marR="0" marT="0" marB="0" anchor="ctr"/>
                </a:tc>
                <a:tc>
                  <a:txBody>
                    <a:bodyPr/>
                    <a:lstStyle/>
                    <a:p>
                      <a:pPr algn="l"/>
                      <a:r>
                        <a:rPr lang="fr-FR" b="0">
                          <a:effectLst/>
                        </a:rPr>
                        <a:t>1 (100)</a:t>
                      </a:r>
                    </a:p>
                  </a:txBody>
                  <a:tcPr marL="0" marR="0" marT="0" marB="0" anchor="ctr"/>
                </a:tc>
                <a:tc>
                  <a:txBody>
                    <a:bodyPr/>
                    <a:lstStyle/>
                    <a:p>
                      <a:pPr algn="l"/>
                      <a:r>
                        <a:rPr lang="fr-FR" b="0">
                          <a:effectLst/>
                        </a:rPr>
                        <a:t>16 (43)</a:t>
                      </a:r>
                    </a:p>
                  </a:txBody>
                  <a:tcPr marL="0" marR="0" marT="0" marB="0" anchor="ctr"/>
                </a:tc>
                <a:tc>
                  <a:txBody>
                    <a:bodyPr/>
                    <a:lstStyle/>
                    <a:p>
                      <a:pPr algn="l"/>
                      <a:r>
                        <a:rPr lang="fr-FR" b="0" dirty="0">
                          <a:effectLst/>
                        </a:rPr>
                        <a:t>19 (44)</a:t>
                      </a:r>
                    </a:p>
                  </a:txBody>
                  <a:tcPr marL="0" marR="0" marT="0" marB="0" anchor="ctr"/>
                </a:tc>
                <a:extLst>
                  <a:ext uri="{0D108BD9-81ED-4DB2-BD59-A6C34878D82A}">
                    <a16:rowId xmlns:a16="http://schemas.microsoft.com/office/drawing/2014/main" val="2033161931"/>
                  </a:ext>
                </a:extLst>
              </a:tr>
            </a:tbl>
          </a:graphicData>
        </a:graphic>
      </p:graphicFrame>
    </p:spTree>
    <p:extLst>
      <p:ext uri="{BB962C8B-B14F-4D97-AF65-F5344CB8AC3E}">
        <p14:creationId xmlns:p14="http://schemas.microsoft.com/office/powerpoint/2010/main" val="17360309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6ED29-2EF5-3141-AE63-3DDD4CB3E59E}"/>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5D7F02BD-9E9A-D747-AB3A-23FBC6A13AE8}"/>
              </a:ext>
            </a:extLst>
          </p:cNvPr>
          <p:cNvSpPr>
            <a:spLocks noGrp="1"/>
          </p:cNvSpPr>
          <p:nvPr>
            <p:ph idx="1"/>
          </p:nvPr>
        </p:nvSpPr>
        <p:spPr>
          <a:xfrm>
            <a:off x="838200" y="3589866"/>
            <a:ext cx="10515600" cy="2976563"/>
          </a:xfrm>
        </p:spPr>
        <p:txBody>
          <a:bodyPr/>
          <a:lstStyle/>
          <a:p>
            <a:r>
              <a:rPr lang="en-US" dirty="0"/>
              <a:t>15/25  patients with molecular analysis</a:t>
            </a:r>
          </a:p>
          <a:p>
            <a:r>
              <a:rPr lang="en-US" dirty="0"/>
              <a:t>Median follow-up : 106 months (range, 24 to 134 months)</a:t>
            </a:r>
          </a:p>
          <a:p>
            <a:r>
              <a:rPr lang="en-US" dirty="0"/>
              <a:t>Complete regression : 80% and 86.6% at 6 and 9 months </a:t>
            </a:r>
          </a:p>
          <a:p>
            <a:pPr marL="457200" lvl="1" indent="0">
              <a:buNone/>
            </a:pPr>
            <a:endParaRPr lang="en-US" dirty="0"/>
          </a:p>
          <a:p>
            <a:endParaRPr lang="en-US" dirty="0"/>
          </a:p>
        </p:txBody>
      </p:sp>
      <p:pic>
        <p:nvPicPr>
          <p:cNvPr id="5" name="Picture 4">
            <a:extLst>
              <a:ext uri="{FF2B5EF4-FFF2-40B4-BE49-F238E27FC236}">
                <a16:creationId xmlns:a16="http://schemas.microsoft.com/office/drawing/2014/main" id="{D9C904C8-AAAB-3145-B49B-C8A74B587137}"/>
              </a:ext>
            </a:extLst>
          </p:cNvPr>
          <p:cNvPicPr>
            <a:picLocks noChangeAspect="1"/>
          </p:cNvPicPr>
          <p:nvPr/>
        </p:nvPicPr>
        <p:blipFill>
          <a:blip r:embed="rId2"/>
          <a:stretch>
            <a:fillRect/>
          </a:stretch>
        </p:blipFill>
        <p:spPr>
          <a:xfrm>
            <a:off x="838200" y="365125"/>
            <a:ext cx="10278533" cy="3049875"/>
          </a:xfrm>
          <a:prstGeom prst="rect">
            <a:avLst/>
          </a:prstGeom>
        </p:spPr>
      </p:pic>
      <p:sp>
        <p:nvSpPr>
          <p:cNvPr id="4" name="Rectangle 3">
            <a:extLst>
              <a:ext uri="{FF2B5EF4-FFF2-40B4-BE49-F238E27FC236}">
                <a16:creationId xmlns:a16="http://schemas.microsoft.com/office/drawing/2014/main" id="{5031F9E4-0FDA-BA41-9598-6B5831EC84AF}"/>
              </a:ext>
            </a:extLst>
          </p:cNvPr>
          <p:cNvSpPr/>
          <p:nvPr/>
        </p:nvSpPr>
        <p:spPr>
          <a:xfrm>
            <a:off x="422223" y="6104764"/>
            <a:ext cx="11347554" cy="461665"/>
          </a:xfrm>
          <a:prstGeom prst="rect">
            <a:avLst/>
          </a:prstGeom>
        </p:spPr>
        <p:txBody>
          <a:bodyPr wrap="square">
            <a:spAutoFit/>
          </a:bodyPr>
          <a:lstStyle/>
          <a:p>
            <a:r>
              <a:rPr lang="en-US" sz="1200" dirty="0"/>
              <a:t>Falcone F et al. Application of the Proactive Molecular Risk Classifier for Endometrial Cancer (</a:t>
            </a:r>
            <a:r>
              <a:rPr lang="en-US" sz="1200" dirty="0" err="1"/>
              <a:t>ProMisE</a:t>
            </a:r>
            <a:r>
              <a:rPr lang="en-US" sz="1200" dirty="0"/>
              <a:t>) to patients conservatively treated: Outcomes from an institutional series. Eur J </a:t>
            </a:r>
            <a:r>
              <a:rPr lang="en-US" sz="1200" dirty="0" err="1"/>
              <a:t>Obstet</a:t>
            </a:r>
            <a:r>
              <a:rPr lang="en-US" sz="1200" dirty="0"/>
              <a:t> </a:t>
            </a:r>
            <a:r>
              <a:rPr lang="en-US" sz="1200" dirty="0" err="1"/>
              <a:t>Gynecol</a:t>
            </a:r>
            <a:r>
              <a:rPr lang="en-US" sz="1200" dirty="0"/>
              <a:t> </a:t>
            </a:r>
            <a:r>
              <a:rPr lang="en-US" sz="1200" dirty="0" err="1"/>
              <a:t>Reprod</a:t>
            </a:r>
            <a:r>
              <a:rPr lang="en-US" sz="1200" dirty="0"/>
              <a:t> Biol. 2019 Sep;240:220-225</a:t>
            </a:r>
          </a:p>
        </p:txBody>
      </p:sp>
    </p:spTree>
    <p:extLst>
      <p:ext uri="{BB962C8B-B14F-4D97-AF65-F5344CB8AC3E}">
        <p14:creationId xmlns:p14="http://schemas.microsoft.com/office/powerpoint/2010/main" val="21578474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FB40A3-E38B-1A9A-7C3D-F3D261D8D4E4}"/>
              </a:ext>
            </a:extLst>
          </p:cNvPr>
          <p:cNvSpPr>
            <a:spLocks noGrp="1"/>
          </p:cNvSpPr>
          <p:nvPr>
            <p:ph type="title"/>
          </p:nvPr>
        </p:nvSpPr>
        <p:spPr/>
        <p:txBody>
          <a:bodyPr/>
          <a:lstStyle/>
          <a:p>
            <a:endParaRPr lang="fr-FR" dirty="0"/>
          </a:p>
        </p:txBody>
      </p:sp>
      <p:graphicFrame>
        <p:nvGraphicFramePr>
          <p:cNvPr id="4" name="Espace réservé du contenu 3">
            <a:extLst>
              <a:ext uri="{FF2B5EF4-FFF2-40B4-BE49-F238E27FC236}">
                <a16:creationId xmlns:a16="http://schemas.microsoft.com/office/drawing/2014/main" id="{D9912785-9C9E-CA70-2518-B94DE50DC91E}"/>
              </a:ext>
            </a:extLst>
          </p:cNvPr>
          <p:cNvGraphicFramePr>
            <a:graphicFrameLocks noGrp="1"/>
          </p:cNvGraphicFramePr>
          <p:nvPr>
            <p:ph idx="1"/>
            <p:extLst>
              <p:ext uri="{D42A27DB-BD31-4B8C-83A1-F6EECF244321}">
                <p14:modId xmlns:p14="http://schemas.microsoft.com/office/powerpoint/2010/main" val="441386325"/>
              </p:ext>
            </p:extLst>
          </p:nvPr>
        </p:nvGraphicFramePr>
        <p:xfrm>
          <a:off x="838200" y="1825625"/>
          <a:ext cx="10515600" cy="3693160"/>
        </p:xfrm>
        <a:graphic>
          <a:graphicData uri="http://schemas.openxmlformats.org/drawingml/2006/table">
            <a:tbl>
              <a:tblPr firstRow="1" bandRow="1">
                <a:tableStyleId>{5C22544A-7EE6-4342-B048-85BDC9FD1C3A}</a:tableStyleId>
              </a:tblPr>
              <a:tblGrid>
                <a:gridCol w="1314450">
                  <a:extLst>
                    <a:ext uri="{9D8B030D-6E8A-4147-A177-3AD203B41FA5}">
                      <a16:colId xmlns:a16="http://schemas.microsoft.com/office/drawing/2014/main" val="1933526043"/>
                    </a:ext>
                  </a:extLst>
                </a:gridCol>
                <a:gridCol w="2628900">
                  <a:extLst>
                    <a:ext uri="{9D8B030D-6E8A-4147-A177-3AD203B41FA5}">
                      <a16:colId xmlns:a16="http://schemas.microsoft.com/office/drawing/2014/main" val="1372852260"/>
                    </a:ext>
                  </a:extLst>
                </a:gridCol>
                <a:gridCol w="1314450">
                  <a:extLst>
                    <a:ext uri="{9D8B030D-6E8A-4147-A177-3AD203B41FA5}">
                      <a16:colId xmlns:a16="http://schemas.microsoft.com/office/drawing/2014/main" val="1363974457"/>
                    </a:ext>
                  </a:extLst>
                </a:gridCol>
                <a:gridCol w="1314450">
                  <a:extLst>
                    <a:ext uri="{9D8B030D-6E8A-4147-A177-3AD203B41FA5}">
                      <a16:colId xmlns:a16="http://schemas.microsoft.com/office/drawing/2014/main" val="2354465140"/>
                    </a:ext>
                  </a:extLst>
                </a:gridCol>
                <a:gridCol w="1314450">
                  <a:extLst>
                    <a:ext uri="{9D8B030D-6E8A-4147-A177-3AD203B41FA5}">
                      <a16:colId xmlns:a16="http://schemas.microsoft.com/office/drawing/2014/main" val="1082222416"/>
                    </a:ext>
                  </a:extLst>
                </a:gridCol>
                <a:gridCol w="1314450">
                  <a:extLst>
                    <a:ext uri="{9D8B030D-6E8A-4147-A177-3AD203B41FA5}">
                      <a16:colId xmlns:a16="http://schemas.microsoft.com/office/drawing/2014/main" val="1471884916"/>
                    </a:ext>
                  </a:extLst>
                </a:gridCol>
                <a:gridCol w="1314450">
                  <a:extLst>
                    <a:ext uri="{9D8B030D-6E8A-4147-A177-3AD203B41FA5}">
                      <a16:colId xmlns:a16="http://schemas.microsoft.com/office/drawing/2014/main" val="1458806669"/>
                    </a:ext>
                  </a:extLst>
                </a:gridCol>
              </a:tblGrid>
              <a:tr h="370840">
                <a:tc>
                  <a:txBody>
                    <a:bodyPr/>
                    <a:lstStyle/>
                    <a:p>
                      <a:pPr algn="l" fontAlgn="ctr"/>
                      <a:r>
                        <a:rPr lang="fr-FR">
                          <a:solidFill>
                            <a:srgbClr val="000000"/>
                          </a:solidFill>
                          <a:effectLst/>
                        </a:rPr>
                        <a:t>Study</a:t>
                      </a:r>
                    </a:p>
                  </a:txBody>
                  <a:tcPr marL="0" marR="0" marT="0" marB="0" anchor="ctr"/>
                </a:tc>
                <a:tc>
                  <a:txBody>
                    <a:bodyPr/>
                    <a:lstStyle/>
                    <a:p>
                      <a:pPr algn="l" fontAlgn="ctr"/>
                      <a:r>
                        <a:rPr lang="fr-FR">
                          <a:solidFill>
                            <a:srgbClr val="000000"/>
                          </a:solidFill>
                          <a:effectLst/>
                        </a:rPr>
                        <a:t>Characteristic</a:t>
                      </a:r>
                    </a:p>
                  </a:txBody>
                  <a:tcPr marL="0" marR="0" marT="0" marB="0" anchor="ctr"/>
                </a:tc>
                <a:tc>
                  <a:txBody>
                    <a:bodyPr/>
                    <a:lstStyle/>
                    <a:p>
                      <a:pPr algn="l" fontAlgn="ctr"/>
                      <a:r>
                        <a:rPr lang="fr-FR">
                          <a:solidFill>
                            <a:srgbClr val="000000"/>
                          </a:solidFill>
                          <a:effectLst/>
                        </a:rPr>
                        <a:t>MMRd (%)</a:t>
                      </a:r>
                    </a:p>
                  </a:txBody>
                  <a:tcPr marL="0" marR="0" marT="0" marB="0" anchor="ctr"/>
                </a:tc>
                <a:tc>
                  <a:txBody>
                    <a:bodyPr/>
                    <a:lstStyle/>
                    <a:p>
                      <a:pPr algn="l" fontAlgn="ctr"/>
                      <a:r>
                        <a:rPr lang="fr-FR">
                          <a:solidFill>
                            <a:srgbClr val="000000"/>
                          </a:solidFill>
                          <a:effectLst/>
                        </a:rPr>
                        <a:t>POLE mutated (%)</a:t>
                      </a:r>
                    </a:p>
                  </a:txBody>
                  <a:tcPr marL="0" marR="0" marT="0" marB="0" anchor="ctr"/>
                </a:tc>
                <a:tc>
                  <a:txBody>
                    <a:bodyPr/>
                    <a:lstStyle/>
                    <a:p>
                      <a:pPr algn="l" fontAlgn="ctr"/>
                      <a:r>
                        <a:rPr lang="fr-FR">
                          <a:solidFill>
                            <a:srgbClr val="000000"/>
                          </a:solidFill>
                          <a:effectLst/>
                        </a:rPr>
                        <a:t>p53abn (%)</a:t>
                      </a:r>
                    </a:p>
                  </a:txBody>
                  <a:tcPr marL="0" marR="0" marT="0" marB="0" anchor="ctr"/>
                </a:tc>
                <a:tc>
                  <a:txBody>
                    <a:bodyPr/>
                    <a:lstStyle/>
                    <a:p>
                      <a:pPr algn="l" fontAlgn="ctr"/>
                      <a:r>
                        <a:rPr lang="fr-FR">
                          <a:solidFill>
                            <a:srgbClr val="000000"/>
                          </a:solidFill>
                          <a:effectLst/>
                        </a:rPr>
                        <a:t>p53wt (%)</a:t>
                      </a:r>
                    </a:p>
                  </a:txBody>
                  <a:tcPr marL="0" marR="0" marT="0" marB="0" anchor="ctr"/>
                </a:tc>
                <a:tc>
                  <a:txBody>
                    <a:bodyPr/>
                    <a:lstStyle/>
                    <a:p>
                      <a:pPr algn="l" fontAlgn="ctr"/>
                      <a:r>
                        <a:rPr lang="fr-FR">
                          <a:solidFill>
                            <a:srgbClr val="000000"/>
                          </a:solidFill>
                          <a:effectLst/>
                        </a:rPr>
                        <a:t>Total (%)</a:t>
                      </a:r>
                    </a:p>
                  </a:txBody>
                  <a:tcPr marL="0" marR="0" marT="0" marB="0" anchor="ctr"/>
                </a:tc>
                <a:extLst>
                  <a:ext uri="{0D108BD9-81ED-4DB2-BD59-A6C34878D82A}">
                    <a16:rowId xmlns:a16="http://schemas.microsoft.com/office/drawing/2014/main" val="347740320"/>
                  </a:ext>
                </a:extLst>
              </a:tr>
              <a:tr h="370840">
                <a:tc rowSpan="8">
                  <a:txBody>
                    <a:bodyPr/>
                    <a:lstStyle/>
                    <a:p>
                      <a:pPr algn="l"/>
                      <a:r>
                        <a:rPr lang="fr-FR" b="0">
                          <a:effectLst/>
                        </a:rPr>
                        <a:t>Falcone et al.</a:t>
                      </a:r>
                    </a:p>
                  </a:txBody>
                  <a:tcPr marL="0" marR="0" marT="0" marB="0" anchor="ctr"/>
                </a:tc>
                <a:tc>
                  <a:txBody>
                    <a:bodyPr/>
                    <a:lstStyle/>
                    <a:p>
                      <a:pPr algn="l"/>
                      <a:r>
                        <a:rPr lang="fr-FR" b="0">
                          <a:effectLst/>
                        </a:rPr>
                        <a:t>n (EC)</a:t>
                      </a:r>
                    </a:p>
                  </a:txBody>
                  <a:tcPr marL="0" marR="0" marT="0" marB="0" anchor="ctr"/>
                </a:tc>
                <a:tc>
                  <a:txBody>
                    <a:bodyPr/>
                    <a:lstStyle/>
                    <a:p>
                      <a:pPr algn="l"/>
                      <a:r>
                        <a:rPr lang="fr-FR" b="1">
                          <a:effectLst/>
                        </a:rPr>
                        <a:t>7 (47)</a:t>
                      </a:r>
                      <a:endParaRPr lang="fr-FR" b="0">
                        <a:effectLst/>
                      </a:endParaRPr>
                    </a:p>
                  </a:txBody>
                  <a:tcPr marL="0" marR="0" marT="0" marB="0" anchor="ctr"/>
                </a:tc>
                <a:tc>
                  <a:txBody>
                    <a:bodyPr/>
                    <a:lstStyle/>
                    <a:p>
                      <a:pPr algn="l"/>
                      <a:r>
                        <a:rPr lang="fr-FR" b="1">
                          <a:effectLst/>
                        </a:rPr>
                        <a:t>1 (7)</a:t>
                      </a:r>
                      <a:endParaRPr lang="fr-FR" b="0">
                        <a:effectLst/>
                      </a:endParaRPr>
                    </a:p>
                  </a:txBody>
                  <a:tcPr marL="0" marR="0" marT="0" marB="0" anchor="ctr"/>
                </a:tc>
                <a:tc>
                  <a:txBody>
                    <a:bodyPr/>
                    <a:lstStyle/>
                    <a:p>
                      <a:pPr algn="l"/>
                      <a:r>
                        <a:rPr lang="fr-FR" b="1">
                          <a:effectLst/>
                        </a:rPr>
                        <a:t>0 (0)</a:t>
                      </a:r>
                      <a:endParaRPr lang="fr-FR" b="0">
                        <a:effectLst/>
                      </a:endParaRPr>
                    </a:p>
                  </a:txBody>
                  <a:tcPr marL="0" marR="0" marT="0" marB="0" anchor="ctr"/>
                </a:tc>
                <a:tc>
                  <a:txBody>
                    <a:bodyPr/>
                    <a:lstStyle/>
                    <a:p>
                      <a:pPr algn="l"/>
                      <a:r>
                        <a:rPr lang="fr-FR" b="1">
                          <a:effectLst/>
                        </a:rPr>
                        <a:t>7 (47)</a:t>
                      </a:r>
                      <a:endParaRPr lang="fr-FR" b="0">
                        <a:effectLst/>
                      </a:endParaRPr>
                    </a:p>
                  </a:txBody>
                  <a:tcPr marL="0" marR="0" marT="0" marB="0" anchor="ctr"/>
                </a:tc>
                <a:tc>
                  <a:txBody>
                    <a:bodyPr/>
                    <a:lstStyle/>
                    <a:p>
                      <a:pPr algn="l"/>
                      <a:r>
                        <a:rPr lang="fr-FR" b="0" dirty="0">
                          <a:effectLst/>
                        </a:rPr>
                        <a:t>15</a:t>
                      </a:r>
                    </a:p>
                  </a:txBody>
                  <a:tcPr marL="0" marR="0" marT="0" marB="0" anchor="ctr"/>
                </a:tc>
                <a:extLst>
                  <a:ext uri="{0D108BD9-81ED-4DB2-BD59-A6C34878D82A}">
                    <a16:rowId xmlns:a16="http://schemas.microsoft.com/office/drawing/2014/main" val="2263708092"/>
                  </a:ext>
                </a:extLst>
              </a:tr>
              <a:tr h="370840">
                <a:tc vMerge="1">
                  <a:txBody>
                    <a:bodyPr/>
                    <a:lstStyle/>
                    <a:p>
                      <a:endParaRPr lang="fr-FR"/>
                    </a:p>
                  </a:txBody>
                  <a:tcPr/>
                </a:tc>
                <a:tc>
                  <a:txBody>
                    <a:bodyPr/>
                    <a:lstStyle/>
                    <a:p>
                      <a:pPr algn="l"/>
                      <a:r>
                        <a:rPr lang="fr-FR" b="0">
                          <a:effectLst/>
                        </a:rPr>
                        <a:t>Age at diagnosis (years)</a:t>
                      </a:r>
                    </a:p>
                  </a:txBody>
                  <a:tcPr marL="0" marR="0" marT="0" marB="0" anchor="ctr"/>
                </a:tc>
                <a:tc>
                  <a:txBody>
                    <a:bodyPr/>
                    <a:lstStyle/>
                    <a:p>
                      <a:pPr algn="l"/>
                      <a:r>
                        <a:rPr lang="fr-FR" b="0">
                          <a:effectLst/>
                        </a:rPr>
                        <a:t>38 (28–39)</a:t>
                      </a:r>
                    </a:p>
                  </a:txBody>
                  <a:tcPr marL="0" marR="0" marT="0" marB="0" anchor="ctr"/>
                </a:tc>
                <a:tc>
                  <a:txBody>
                    <a:bodyPr/>
                    <a:lstStyle/>
                    <a:p>
                      <a:pPr algn="l"/>
                      <a:r>
                        <a:rPr lang="fr-FR" b="0">
                          <a:effectLst/>
                        </a:rPr>
                        <a:t>36</a:t>
                      </a:r>
                    </a:p>
                  </a:txBody>
                  <a:tcPr marL="0" marR="0" marT="0" marB="0" anchor="ctr"/>
                </a:tc>
                <a:tc>
                  <a:txBody>
                    <a:bodyPr/>
                    <a:lstStyle/>
                    <a:p>
                      <a:pPr algn="l"/>
                      <a:endParaRPr lang="fr-FR" b="0">
                        <a:effectLst/>
                      </a:endParaRPr>
                    </a:p>
                  </a:txBody>
                  <a:tcPr marL="0" marR="0" marT="0" marB="0" anchor="ctr"/>
                </a:tc>
                <a:tc>
                  <a:txBody>
                    <a:bodyPr/>
                    <a:lstStyle/>
                    <a:p>
                      <a:pPr algn="l"/>
                      <a:r>
                        <a:rPr lang="fr-FR" b="0">
                          <a:effectLst/>
                        </a:rPr>
                        <a:t>37 (25–40)</a:t>
                      </a:r>
                    </a:p>
                  </a:txBody>
                  <a:tcPr marL="0" marR="0" marT="0" marB="0" anchor="ctr"/>
                </a:tc>
                <a:tc>
                  <a:txBody>
                    <a:bodyPr/>
                    <a:lstStyle/>
                    <a:p>
                      <a:pPr algn="l"/>
                      <a:r>
                        <a:rPr lang="fr-FR" b="0">
                          <a:effectLst/>
                        </a:rPr>
                        <a:t>37 (25–40)</a:t>
                      </a:r>
                    </a:p>
                  </a:txBody>
                  <a:tcPr marL="0" marR="0" marT="0" marB="0" anchor="ctr"/>
                </a:tc>
                <a:extLst>
                  <a:ext uri="{0D108BD9-81ED-4DB2-BD59-A6C34878D82A}">
                    <a16:rowId xmlns:a16="http://schemas.microsoft.com/office/drawing/2014/main" val="2054197181"/>
                  </a:ext>
                </a:extLst>
              </a:tr>
              <a:tr h="370840">
                <a:tc vMerge="1">
                  <a:txBody>
                    <a:bodyPr/>
                    <a:lstStyle/>
                    <a:p>
                      <a:endParaRPr lang="fr-FR"/>
                    </a:p>
                  </a:txBody>
                  <a:tcPr/>
                </a:tc>
                <a:tc>
                  <a:txBody>
                    <a:bodyPr/>
                    <a:lstStyle/>
                    <a:p>
                      <a:pPr algn="l"/>
                      <a:r>
                        <a:rPr lang="fr-FR" b="0">
                          <a:effectLst/>
                        </a:rPr>
                        <a:t>Treatment</a:t>
                      </a:r>
                    </a:p>
                  </a:txBody>
                  <a:tcPr marL="0" marR="0" marT="0" marB="0" anchor="ctr"/>
                </a:tc>
                <a:tc gridSpan="5">
                  <a:txBody>
                    <a:bodyPr/>
                    <a:lstStyle/>
                    <a:p>
                      <a:pPr algn="l"/>
                      <a:r>
                        <a:rPr lang="fr-FR" b="0">
                          <a:effectLst/>
                        </a:rPr>
                        <a:t>Hysteroscopic resection + LNG-IUD</a:t>
                      </a:r>
                    </a:p>
                  </a:txBody>
                  <a:tcPr marL="0" marR="0" marT="0" marB="0" anchor="ct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513951138"/>
                  </a:ext>
                </a:extLst>
              </a:tr>
              <a:tr h="370840">
                <a:tc vMerge="1">
                  <a:txBody>
                    <a:bodyPr/>
                    <a:lstStyle/>
                    <a:p>
                      <a:endParaRPr lang="fr-FR"/>
                    </a:p>
                  </a:txBody>
                  <a:tcPr/>
                </a:tc>
                <a:tc>
                  <a:txBody>
                    <a:bodyPr/>
                    <a:lstStyle/>
                    <a:p>
                      <a:pPr algn="l"/>
                      <a:r>
                        <a:rPr lang="fr-FR" b="0">
                          <a:effectLst/>
                        </a:rPr>
                        <a:t>Follow-up, median (range), months</a:t>
                      </a:r>
                    </a:p>
                  </a:txBody>
                  <a:tcPr marL="0" marR="0" marT="0" marB="0" anchor="ctr"/>
                </a:tc>
                <a:tc gridSpan="5">
                  <a:txBody>
                    <a:bodyPr/>
                    <a:lstStyle/>
                    <a:p>
                      <a:pPr algn="l"/>
                      <a:r>
                        <a:rPr lang="fr-FR" b="0" dirty="0">
                          <a:effectLst/>
                        </a:rPr>
                        <a:t>106 (24–134)</a:t>
                      </a:r>
                    </a:p>
                  </a:txBody>
                  <a:tcPr marL="0" marR="0" marT="0" marB="0" anchor="ct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4074695677"/>
                  </a:ext>
                </a:extLst>
              </a:tr>
              <a:tr h="370840">
                <a:tc vMerge="1">
                  <a:txBody>
                    <a:bodyPr/>
                    <a:lstStyle/>
                    <a:p>
                      <a:endParaRPr lang="fr-FR"/>
                    </a:p>
                  </a:txBody>
                  <a:tcPr/>
                </a:tc>
                <a:tc>
                  <a:txBody>
                    <a:bodyPr/>
                    <a:lstStyle/>
                    <a:p>
                      <a:pPr algn="l"/>
                      <a:r>
                        <a:rPr lang="fr-FR" b="0">
                          <a:effectLst/>
                        </a:rPr>
                        <a:t>CR rate</a:t>
                      </a:r>
                    </a:p>
                  </a:txBody>
                  <a:tcPr marL="0" marR="0" marT="0" marB="0" anchor="ctr"/>
                </a:tc>
                <a:tc>
                  <a:txBody>
                    <a:bodyPr/>
                    <a:lstStyle/>
                    <a:p>
                      <a:pPr algn="l"/>
                      <a:r>
                        <a:rPr lang="fr-FR" b="0" dirty="0">
                          <a:effectLst/>
                          <a:highlight>
                            <a:srgbClr val="FFFF00"/>
                          </a:highlight>
                        </a:rPr>
                        <a:t>5 (71)</a:t>
                      </a:r>
                    </a:p>
                  </a:txBody>
                  <a:tcPr marL="0" marR="0" marT="0" marB="0" anchor="ctr"/>
                </a:tc>
                <a:tc>
                  <a:txBody>
                    <a:bodyPr/>
                    <a:lstStyle/>
                    <a:p>
                      <a:pPr algn="l"/>
                      <a:r>
                        <a:rPr lang="fr-FR" b="0">
                          <a:effectLst/>
                        </a:rPr>
                        <a:t>1 (100)</a:t>
                      </a:r>
                    </a:p>
                  </a:txBody>
                  <a:tcPr marL="0" marR="0" marT="0" marB="0" anchor="ctr"/>
                </a:tc>
                <a:tc>
                  <a:txBody>
                    <a:bodyPr/>
                    <a:lstStyle/>
                    <a:p>
                      <a:pPr algn="l"/>
                      <a:r>
                        <a:rPr lang="fr-FR" b="0" i="1">
                          <a:solidFill>
                            <a:schemeClr val="tx1"/>
                          </a:solidFill>
                          <a:effectLst/>
                        </a:rPr>
                        <a:t>–</a:t>
                      </a:r>
                      <a:endParaRPr lang="fr-FR" b="0">
                        <a:solidFill>
                          <a:schemeClr val="tx1"/>
                        </a:solidFill>
                        <a:effectLst/>
                      </a:endParaRPr>
                    </a:p>
                  </a:txBody>
                  <a:tcPr marL="0" marR="0" marT="0" marB="0" anchor="ctr"/>
                </a:tc>
                <a:tc>
                  <a:txBody>
                    <a:bodyPr/>
                    <a:lstStyle/>
                    <a:p>
                      <a:pPr algn="l"/>
                      <a:r>
                        <a:rPr lang="fr-FR" b="0" dirty="0">
                          <a:solidFill>
                            <a:schemeClr val="tx1"/>
                          </a:solidFill>
                          <a:effectLst/>
                        </a:rPr>
                        <a:t>7 </a:t>
                      </a:r>
                      <a:r>
                        <a:rPr lang="fr-FR" b="0" dirty="0">
                          <a:solidFill>
                            <a:schemeClr val="tx1"/>
                          </a:solidFill>
                          <a:effectLst/>
                          <a:highlight>
                            <a:srgbClr val="FFFF00"/>
                          </a:highlight>
                        </a:rPr>
                        <a:t>(100)</a:t>
                      </a:r>
                    </a:p>
                  </a:txBody>
                  <a:tcPr marL="0" marR="0" marT="0" marB="0" anchor="ctr"/>
                </a:tc>
                <a:tc>
                  <a:txBody>
                    <a:bodyPr/>
                    <a:lstStyle/>
                    <a:p>
                      <a:pPr algn="l"/>
                      <a:r>
                        <a:rPr lang="fr-FR" b="0">
                          <a:effectLst/>
                        </a:rPr>
                        <a:t>13 (87)</a:t>
                      </a:r>
                    </a:p>
                  </a:txBody>
                  <a:tcPr marL="0" marR="0" marT="0" marB="0" anchor="ctr"/>
                </a:tc>
                <a:extLst>
                  <a:ext uri="{0D108BD9-81ED-4DB2-BD59-A6C34878D82A}">
                    <a16:rowId xmlns:a16="http://schemas.microsoft.com/office/drawing/2014/main" val="1633837321"/>
                  </a:ext>
                </a:extLst>
              </a:tr>
              <a:tr h="370840">
                <a:tc vMerge="1">
                  <a:txBody>
                    <a:bodyPr/>
                    <a:lstStyle/>
                    <a:p>
                      <a:endParaRPr lang="fr-FR"/>
                    </a:p>
                  </a:txBody>
                  <a:tcPr/>
                </a:tc>
                <a:tc>
                  <a:txBody>
                    <a:bodyPr/>
                    <a:lstStyle/>
                    <a:p>
                      <a:pPr algn="l"/>
                      <a:r>
                        <a:rPr lang="fr-FR" b="0">
                          <a:effectLst/>
                        </a:rPr>
                        <a:t>PR</a:t>
                      </a:r>
                    </a:p>
                  </a:txBody>
                  <a:tcPr marL="0" marR="0" marT="0" marB="0" anchor="ctr"/>
                </a:tc>
                <a:tc>
                  <a:txBody>
                    <a:bodyPr/>
                    <a:lstStyle/>
                    <a:p>
                      <a:pPr algn="l"/>
                      <a:r>
                        <a:rPr lang="fr-FR" b="0">
                          <a:effectLst/>
                        </a:rPr>
                        <a:t>0 (0)</a:t>
                      </a:r>
                    </a:p>
                  </a:txBody>
                  <a:tcPr marL="0" marR="0" marT="0" marB="0" anchor="ctr"/>
                </a:tc>
                <a:tc>
                  <a:txBody>
                    <a:bodyPr/>
                    <a:lstStyle/>
                    <a:p>
                      <a:pPr algn="l"/>
                      <a:r>
                        <a:rPr lang="fr-FR" b="0">
                          <a:effectLst/>
                        </a:rPr>
                        <a:t>0 (0)</a:t>
                      </a:r>
                    </a:p>
                  </a:txBody>
                  <a:tcPr marL="0" marR="0" marT="0" marB="0" anchor="ctr"/>
                </a:tc>
                <a:tc>
                  <a:txBody>
                    <a:bodyPr/>
                    <a:lstStyle/>
                    <a:p>
                      <a:pPr algn="l"/>
                      <a:r>
                        <a:rPr lang="fr-FR" b="0">
                          <a:effectLst/>
                        </a:rPr>
                        <a:t>0 (0)</a:t>
                      </a:r>
                    </a:p>
                  </a:txBody>
                  <a:tcPr marL="0" marR="0" marT="0" marB="0" anchor="ctr"/>
                </a:tc>
                <a:tc>
                  <a:txBody>
                    <a:bodyPr/>
                    <a:lstStyle/>
                    <a:p>
                      <a:pPr algn="l"/>
                      <a:r>
                        <a:rPr lang="fr-FR" b="0">
                          <a:effectLst/>
                        </a:rPr>
                        <a:t>0 (0)</a:t>
                      </a:r>
                    </a:p>
                  </a:txBody>
                  <a:tcPr marL="0" marR="0" marT="0" marB="0" anchor="ctr"/>
                </a:tc>
                <a:tc>
                  <a:txBody>
                    <a:bodyPr/>
                    <a:lstStyle/>
                    <a:p>
                      <a:pPr algn="l"/>
                      <a:r>
                        <a:rPr lang="fr-FR" b="0">
                          <a:effectLst/>
                        </a:rPr>
                        <a:t>0 (0)</a:t>
                      </a:r>
                    </a:p>
                  </a:txBody>
                  <a:tcPr marL="0" marR="0" marT="0" marB="0" anchor="ctr"/>
                </a:tc>
                <a:extLst>
                  <a:ext uri="{0D108BD9-81ED-4DB2-BD59-A6C34878D82A}">
                    <a16:rowId xmlns:a16="http://schemas.microsoft.com/office/drawing/2014/main" val="2715315529"/>
                  </a:ext>
                </a:extLst>
              </a:tr>
              <a:tr h="370840">
                <a:tc vMerge="1">
                  <a:txBody>
                    <a:bodyPr/>
                    <a:lstStyle/>
                    <a:p>
                      <a:endParaRPr lang="fr-FR"/>
                    </a:p>
                  </a:txBody>
                  <a:tcPr/>
                </a:tc>
                <a:tc>
                  <a:txBody>
                    <a:bodyPr/>
                    <a:lstStyle/>
                    <a:p>
                      <a:pPr algn="l"/>
                      <a:r>
                        <a:rPr lang="fr-FR" b="0">
                          <a:effectLst/>
                        </a:rPr>
                        <a:t>SD/PD</a:t>
                      </a:r>
                    </a:p>
                  </a:txBody>
                  <a:tcPr marL="0" marR="0" marT="0" marB="0" anchor="ctr"/>
                </a:tc>
                <a:tc>
                  <a:txBody>
                    <a:bodyPr/>
                    <a:lstStyle/>
                    <a:p>
                      <a:pPr algn="l"/>
                      <a:r>
                        <a:rPr lang="fr-FR" b="0">
                          <a:effectLst/>
                        </a:rPr>
                        <a:t>2 (29)</a:t>
                      </a:r>
                    </a:p>
                  </a:txBody>
                  <a:tcPr marL="0" marR="0" marT="0" marB="0" anchor="ctr"/>
                </a:tc>
                <a:tc>
                  <a:txBody>
                    <a:bodyPr/>
                    <a:lstStyle/>
                    <a:p>
                      <a:pPr algn="l"/>
                      <a:r>
                        <a:rPr lang="fr-FR" b="0">
                          <a:effectLst/>
                        </a:rPr>
                        <a:t>0 (0)</a:t>
                      </a:r>
                    </a:p>
                  </a:txBody>
                  <a:tcPr marL="0" marR="0" marT="0" marB="0" anchor="ctr"/>
                </a:tc>
                <a:tc>
                  <a:txBody>
                    <a:bodyPr/>
                    <a:lstStyle/>
                    <a:p>
                      <a:pPr algn="l"/>
                      <a:r>
                        <a:rPr lang="fr-FR" b="0">
                          <a:effectLst/>
                        </a:rPr>
                        <a:t>0</a:t>
                      </a:r>
                    </a:p>
                  </a:txBody>
                  <a:tcPr marL="0" marR="0" marT="0" marB="0" anchor="ctr"/>
                </a:tc>
                <a:tc>
                  <a:txBody>
                    <a:bodyPr/>
                    <a:lstStyle/>
                    <a:p>
                      <a:pPr algn="l"/>
                      <a:r>
                        <a:rPr lang="fr-FR" b="0">
                          <a:effectLst/>
                        </a:rPr>
                        <a:t>0 (0)</a:t>
                      </a:r>
                    </a:p>
                  </a:txBody>
                  <a:tcPr marL="0" marR="0" marT="0" marB="0" anchor="ctr"/>
                </a:tc>
                <a:tc>
                  <a:txBody>
                    <a:bodyPr/>
                    <a:lstStyle/>
                    <a:p>
                      <a:pPr algn="l"/>
                      <a:r>
                        <a:rPr lang="fr-FR" b="0">
                          <a:effectLst/>
                        </a:rPr>
                        <a:t>2</a:t>
                      </a:r>
                    </a:p>
                  </a:txBody>
                  <a:tcPr marL="0" marR="0" marT="0" marB="0" anchor="ctr"/>
                </a:tc>
                <a:extLst>
                  <a:ext uri="{0D108BD9-81ED-4DB2-BD59-A6C34878D82A}">
                    <a16:rowId xmlns:a16="http://schemas.microsoft.com/office/drawing/2014/main" val="404603082"/>
                  </a:ext>
                </a:extLst>
              </a:tr>
              <a:tr h="370840">
                <a:tc vMerge="1">
                  <a:txBody>
                    <a:bodyPr/>
                    <a:lstStyle/>
                    <a:p>
                      <a:endParaRPr lang="fr-FR"/>
                    </a:p>
                  </a:txBody>
                  <a:tcPr/>
                </a:tc>
                <a:tc>
                  <a:txBody>
                    <a:bodyPr/>
                    <a:lstStyle/>
                    <a:p>
                      <a:pPr algn="l"/>
                      <a:r>
                        <a:rPr lang="fr-FR" b="0">
                          <a:effectLst/>
                        </a:rPr>
                        <a:t>Recurrence after CR</a:t>
                      </a:r>
                    </a:p>
                  </a:txBody>
                  <a:tcPr marL="0" marR="0" marT="0" marB="0" anchor="ctr"/>
                </a:tc>
                <a:tc>
                  <a:txBody>
                    <a:bodyPr/>
                    <a:lstStyle/>
                    <a:p>
                      <a:pPr algn="l"/>
                      <a:r>
                        <a:rPr lang="fr-FR" b="0">
                          <a:effectLst/>
                        </a:rPr>
                        <a:t>1 (14)</a:t>
                      </a:r>
                    </a:p>
                  </a:txBody>
                  <a:tcPr marL="0" marR="0" marT="0" marB="0" anchor="ctr"/>
                </a:tc>
                <a:tc>
                  <a:txBody>
                    <a:bodyPr/>
                    <a:lstStyle/>
                    <a:p>
                      <a:pPr algn="l"/>
                      <a:r>
                        <a:rPr lang="fr-FR" b="0">
                          <a:effectLst/>
                        </a:rPr>
                        <a:t>0</a:t>
                      </a:r>
                    </a:p>
                  </a:txBody>
                  <a:tcPr marL="0" marR="0" marT="0" marB="0" anchor="ctr"/>
                </a:tc>
                <a:tc>
                  <a:txBody>
                    <a:bodyPr/>
                    <a:lstStyle/>
                    <a:p>
                      <a:pPr algn="l"/>
                      <a:r>
                        <a:rPr lang="fr-FR" b="0" i="1">
                          <a:effectLst/>
                        </a:rPr>
                        <a:t>–</a:t>
                      </a:r>
                      <a:endParaRPr lang="fr-FR" b="0">
                        <a:effectLst/>
                      </a:endParaRPr>
                    </a:p>
                  </a:txBody>
                  <a:tcPr marL="0" marR="0" marT="0" marB="0" anchor="ctr"/>
                </a:tc>
                <a:tc>
                  <a:txBody>
                    <a:bodyPr/>
                    <a:lstStyle/>
                    <a:p>
                      <a:pPr algn="l"/>
                      <a:r>
                        <a:rPr lang="fr-FR" b="0" dirty="0">
                          <a:effectLst/>
                        </a:rPr>
                        <a:t>2 (29)</a:t>
                      </a:r>
                    </a:p>
                  </a:txBody>
                  <a:tcPr marL="0" marR="0" marT="0" marB="0" anchor="ctr"/>
                </a:tc>
                <a:tc>
                  <a:txBody>
                    <a:bodyPr/>
                    <a:lstStyle/>
                    <a:p>
                      <a:pPr algn="l"/>
                      <a:r>
                        <a:rPr lang="fr-FR" b="0" dirty="0">
                          <a:effectLst/>
                        </a:rPr>
                        <a:t>3 (23)</a:t>
                      </a:r>
                    </a:p>
                  </a:txBody>
                  <a:tcPr marL="0" marR="0" marT="0" marB="0" anchor="ctr"/>
                </a:tc>
                <a:extLst>
                  <a:ext uri="{0D108BD9-81ED-4DB2-BD59-A6C34878D82A}">
                    <a16:rowId xmlns:a16="http://schemas.microsoft.com/office/drawing/2014/main" val="1139875882"/>
                  </a:ext>
                </a:extLst>
              </a:tr>
            </a:tbl>
          </a:graphicData>
        </a:graphic>
      </p:graphicFrame>
    </p:spTree>
    <p:extLst>
      <p:ext uri="{BB962C8B-B14F-4D97-AF65-F5344CB8AC3E}">
        <p14:creationId xmlns:p14="http://schemas.microsoft.com/office/powerpoint/2010/main" val="35403454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E78E3-C968-7046-9107-22DBC7035B7C}"/>
              </a:ext>
            </a:extLst>
          </p:cNvPr>
          <p:cNvSpPr>
            <a:spLocks noGrp="1"/>
          </p:cNvSpPr>
          <p:nvPr>
            <p:ph type="title"/>
          </p:nvPr>
        </p:nvSpPr>
        <p:spPr/>
        <p:txBody>
          <a:bodyPr/>
          <a:lstStyle/>
          <a:p>
            <a:r>
              <a:rPr lang="en-US" dirty="0"/>
              <a:t>15 over 25</a:t>
            </a:r>
          </a:p>
        </p:txBody>
      </p:sp>
      <p:pic>
        <p:nvPicPr>
          <p:cNvPr id="4" name="Content Placeholder 3">
            <a:extLst>
              <a:ext uri="{FF2B5EF4-FFF2-40B4-BE49-F238E27FC236}">
                <a16:creationId xmlns:a16="http://schemas.microsoft.com/office/drawing/2014/main" id="{9F16B989-2978-0E48-85FB-49D92199805C}"/>
              </a:ext>
            </a:extLst>
          </p:cNvPr>
          <p:cNvPicPr>
            <a:picLocks noGrp="1" noChangeAspect="1"/>
          </p:cNvPicPr>
          <p:nvPr>
            <p:ph idx="1"/>
          </p:nvPr>
        </p:nvPicPr>
        <p:blipFill>
          <a:blip r:embed="rId4"/>
          <a:stretch>
            <a:fillRect/>
          </a:stretch>
        </p:blipFill>
        <p:spPr>
          <a:xfrm>
            <a:off x="406605" y="1441342"/>
            <a:ext cx="11378789" cy="4499597"/>
          </a:xfrm>
          <a:prstGeom prst="rect">
            <a:avLst/>
          </a:prstGeom>
        </p:spPr>
      </p:pic>
      <p:sp>
        <p:nvSpPr>
          <p:cNvPr id="5" name="TextBox 4">
            <a:extLst>
              <a:ext uri="{FF2B5EF4-FFF2-40B4-BE49-F238E27FC236}">
                <a16:creationId xmlns:a16="http://schemas.microsoft.com/office/drawing/2014/main" id="{B13BCD68-2905-8645-B507-3F1A80973125}"/>
              </a:ext>
            </a:extLst>
          </p:cNvPr>
          <p:cNvSpPr txBox="1"/>
          <p:nvPr/>
        </p:nvSpPr>
        <p:spPr>
          <a:xfrm>
            <a:off x="284134" y="6204410"/>
            <a:ext cx="11623729" cy="461665"/>
          </a:xfrm>
          <a:prstGeom prst="rect">
            <a:avLst/>
          </a:prstGeom>
          <a:noFill/>
        </p:spPr>
        <p:txBody>
          <a:bodyPr wrap="square" rtlCol="0">
            <a:spAutoFit/>
          </a:bodyPr>
          <a:lstStyle/>
          <a:p>
            <a:r>
              <a:rPr lang="en-US" sz="1200" dirty="0"/>
              <a:t>Falcone F et al. Application of the Proactive Molecular Risk Classifier for Endometrial Cancer (</a:t>
            </a:r>
            <a:r>
              <a:rPr lang="en-US" sz="1200" dirty="0" err="1"/>
              <a:t>ProMisE</a:t>
            </a:r>
            <a:r>
              <a:rPr lang="en-US" sz="1200" dirty="0"/>
              <a:t>) to patients conservatively treated: Outcomes from an institutional series. </a:t>
            </a:r>
            <a:r>
              <a:rPr lang="en-US" sz="1200" dirty="0" err="1"/>
              <a:t>Eur</a:t>
            </a:r>
            <a:r>
              <a:rPr lang="en-US" sz="1200" dirty="0"/>
              <a:t> J </a:t>
            </a:r>
            <a:r>
              <a:rPr lang="en-US" sz="1200" dirty="0" err="1"/>
              <a:t>Obstet</a:t>
            </a:r>
            <a:r>
              <a:rPr lang="en-US" sz="1200" dirty="0"/>
              <a:t> </a:t>
            </a:r>
            <a:r>
              <a:rPr lang="en-US" sz="1200" dirty="0" err="1"/>
              <a:t>Gynecol</a:t>
            </a:r>
            <a:r>
              <a:rPr lang="en-US" sz="1200" dirty="0"/>
              <a:t> </a:t>
            </a:r>
            <a:r>
              <a:rPr lang="en-US" sz="1200" dirty="0" err="1"/>
              <a:t>Reprod</a:t>
            </a:r>
            <a:r>
              <a:rPr lang="en-US" sz="1200" dirty="0"/>
              <a:t> Biol. 2019 Sep;240:220-225</a:t>
            </a:r>
          </a:p>
        </p:txBody>
      </p:sp>
      <p:sp>
        <p:nvSpPr>
          <p:cNvPr id="6" name="Flèche vers la droite 5">
            <a:extLst>
              <a:ext uri="{FF2B5EF4-FFF2-40B4-BE49-F238E27FC236}">
                <a16:creationId xmlns:a16="http://schemas.microsoft.com/office/drawing/2014/main" id="{2D4FA3F9-DBB6-1355-E003-846764CF7CA9}"/>
              </a:ext>
            </a:extLst>
          </p:cNvPr>
          <p:cNvSpPr/>
          <p:nvPr/>
        </p:nvSpPr>
        <p:spPr>
          <a:xfrm rot="10800000">
            <a:off x="6750939" y="3478571"/>
            <a:ext cx="1070589" cy="1812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ustDataLst>
      <p:tags r:id="rId1"/>
    </p:custDataLst>
    <p:extLst>
      <p:ext uri="{BB962C8B-B14F-4D97-AF65-F5344CB8AC3E}">
        <p14:creationId xmlns:p14="http://schemas.microsoft.com/office/powerpoint/2010/main" val="139567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EB6E2-1E09-7F4A-AA8E-A02816CD0081}"/>
              </a:ext>
            </a:extLst>
          </p:cNvPr>
          <p:cNvSpPr>
            <a:spLocks noGrp="1"/>
          </p:cNvSpPr>
          <p:nvPr>
            <p:ph type="title"/>
          </p:nvPr>
        </p:nvSpPr>
        <p:spPr/>
        <p:txBody>
          <a:bodyPr/>
          <a:lstStyle/>
          <a:p>
            <a:endParaRPr lang="en-US"/>
          </a:p>
        </p:txBody>
      </p:sp>
      <p:graphicFrame>
        <p:nvGraphicFramePr>
          <p:cNvPr id="5" name="Content Placeholder 4">
            <a:extLst>
              <a:ext uri="{FF2B5EF4-FFF2-40B4-BE49-F238E27FC236}">
                <a16:creationId xmlns:a16="http://schemas.microsoft.com/office/drawing/2014/main" id="{89E63AE1-36D0-B447-8BD6-D8CB9AA42FCB}"/>
              </a:ext>
            </a:extLst>
          </p:cNvPr>
          <p:cNvGraphicFramePr>
            <a:graphicFrameLocks noGrp="1"/>
          </p:cNvGraphicFramePr>
          <p:nvPr>
            <p:ph idx="1"/>
          </p:nvPr>
        </p:nvGraphicFramePr>
        <p:xfrm>
          <a:off x="838200" y="3415000"/>
          <a:ext cx="10515600" cy="2763520"/>
        </p:xfrm>
        <a:graphic>
          <a:graphicData uri="http://schemas.openxmlformats.org/drawingml/2006/table">
            <a:tbl>
              <a:tblPr firstRow="1" bandRow="1">
                <a:tableStyleId>{5C22544A-7EE6-4342-B048-85BDC9FD1C3A}</a:tableStyleId>
              </a:tblPr>
              <a:tblGrid>
                <a:gridCol w="1566333">
                  <a:extLst>
                    <a:ext uri="{9D8B030D-6E8A-4147-A177-3AD203B41FA5}">
                      <a16:colId xmlns:a16="http://schemas.microsoft.com/office/drawing/2014/main" val="2650693778"/>
                    </a:ext>
                  </a:extLst>
                </a:gridCol>
                <a:gridCol w="2641600">
                  <a:extLst>
                    <a:ext uri="{9D8B030D-6E8A-4147-A177-3AD203B41FA5}">
                      <a16:colId xmlns:a16="http://schemas.microsoft.com/office/drawing/2014/main" val="3579596736"/>
                    </a:ext>
                  </a:extLst>
                </a:gridCol>
                <a:gridCol w="6307667">
                  <a:extLst>
                    <a:ext uri="{9D8B030D-6E8A-4147-A177-3AD203B41FA5}">
                      <a16:colId xmlns:a16="http://schemas.microsoft.com/office/drawing/2014/main" val="1187730817"/>
                    </a:ext>
                  </a:extLst>
                </a:gridCol>
              </a:tblGrid>
              <a:tr h="370840">
                <a:tc>
                  <a:txBody>
                    <a:bodyPr/>
                    <a:lstStyle/>
                    <a:p>
                      <a:r>
                        <a:rPr lang="en-US" dirty="0"/>
                        <a:t>Patient no. </a:t>
                      </a:r>
                    </a:p>
                  </a:txBody>
                  <a:tcPr/>
                </a:tc>
                <a:tc>
                  <a:txBody>
                    <a:bodyPr/>
                    <a:lstStyle/>
                    <a:p>
                      <a:r>
                        <a:rPr lang="en-US" dirty="0"/>
                        <a:t>Molecular analysis</a:t>
                      </a:r>
                    </a:p>
                  </a:txBody>
                  <a:tcPr/>
                </a:tc>
                <a:tc>
                  <a:txBody>
                    <a:bodyPr/>
                    <a:lstStyle/>
                    <a:p>
                      <a:r>
                        <a:rPr lang="en-US" dirty="0"/>
                        <a:t>Follow-up </a:t>
                      </a:r>
                    </a:p>
                  </a:txBody>
                  <a:tcPr/>
                </a:tc>
                <a:extLst>
                  <a:ext uri="{0D108BD9-81ED-4DB2-BD59-A6C34878D82A}">
                    <a16:rowId xmlns:a16="http://schemas.microsoft.com/office/drawing/2014/main" val="2013168364"/>
                  </a:ext>
                </a:extLst>
              </a:tr>
              <a:tr h="370840">
                <a:tc>
                  <a:txBody>
                    <a:bodyPr/>
                    <a:lstStyle/>
                    <a:p>
                      <a:pPr algn="ctr"/>
                      <a:r>
                        <a:rPr lang="en-US" dirty="0"/>
                        <a:t>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MSH6; PMS2 </a:t>
                      </a:r>
                    </a:p>
                  </a:txBody>
                  <a:tcPr/>
                </a:tc>
                <a:tc>
                  <a:txBody>
                    <a:bodyPr/>
                    <a:lstStyle/>
                    <a:p>
                      <a:r>
                        <a:rPr lang="en-US" dirty="0"/>
                        <a:t>Persistence of disease at 6 months</a:t>
                      </a:r>
                    </a:p>
                  </a:txBody>
                  <a:tcPr/>
                </a:tc>
                <a:extLst>
                  <a:ext uri="{0D108BD9-81ED-4DB2-BD59-A6C34878D82A}">
                    <a16:rowId xmlns:a16="http://schemas.microsoft.com/office/drawing/2014/main" val="1096235514"/>
                  </a:ext>
                </a:extLst>
              </a:tr>
              <a:tr h="370840">
                <a:tc>
                  <a:txBody>
                    <a:bodyPr/>
                    <a:lstStyle/>
                    <a:p>
                      <a:pPr algn="ctr"/>
                      <a:r>
                        <a:rPr lang="en-US" dirty="0"/>
                        <a:t>7</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MSH2; MSH6 </a:t>
                      </a:r>
                    </a:p>
                  </a:txBody>
                  <a:tcPr/>
                </a:tc>
                <a:tc>
                  <a:txBody>
                    <a:bodyPr/>
                    <a:lstStyle/>
                    <a:p>
                      <a:r>
                        <a:rPr lang="en-US" dirty="0"/>
                        <a:t>Progressive disease at 3 months </a:t>
                      </a:r>
                    </a:p>
                  </a:txBody>
                  <a:tcPr/>
                </a:tc>
                <a:extLst>
                  <a:ext uri="{0D108BD9-81ED-4DB2-BD59-A6C34878D82A}">
                    <a16:rowId xmlns:a16="http://schemas.microsoft.com/office/drawing/2014/main" val="1119035387"/>
                  </a:ext>
                </a:extLst>
              </a:tr>
              <a:tr h="370840">
                <a:tc>
                  <a:txBody>
                    <a:bodyPr/>
                    <a:lstStyle/>
                    <a:p>
                      <a:pPr algn="ctr"/>
                      <a:r>
                        <a:rPr lang="en-US" dirty="0"/>
                        <a:t>4</a:t>
                      </a:r>
                    </a:p>
                  </a:txBody>
                  <a:tcPr/>
                </a:tc>
                <a:tc>
                  <a:txBody>
                    <a:bodyPr/>
                    <a:lstStyle/>
                    <a:p>
                      <a:pPr algn="ctr"/>
                      <a:r>
                        <a:rPr lang="en-US" dirty="0"/>
                        <a:t>PMS2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a:t>
                      </a:r>
                      <a:r>
                        <a:rPr lang="en-US" sz="1800" kern="1200" dirty="0">
                          <a:solidFill>
                            <a:schemeClr val="dk1"/>
                          </a:solidFill>
                          <a:effectLst/>
                          <a:latin typeface="+mn-lt"/>
                          <a:ea typeface="+mn-ea"/>
                          <a:cs typeface="+mn-cs"/>
                        </a:rPr>
                        <a:t>102 months from complete regression diagnosis of poorly differentiated colon cancer </a:t>
                      </a:r>
                    </a:p>
                  </a:txBody>
                  <a:tcPr/>
                </a:tc>
                <a:extLst>
                  <a:ext uri="{0D108BD9-81ED-4DB2-BD59-A6C34878D82A}">
                    <a16:rowId xmlns:a16="http://schemas.microsoft.com/office/drawing/2014/main" val="1396215272"/>
                  </a:ext>
                </a:extLst>
              </a:tr>
              <a:tr h="370840">
                <a:tc>
                  <a:txBody>
                    <a:bodyPr/>
                    <a:lstStyle/>
                    <a:p>
                      <a:pPr algn="ctr"/>
                      <a:r>
                        <a:rPr lang="en-US" dirty="0"/>
                        <a:t>10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MSH6 </a:t>
                      </a:r>
                    </a:p>
                    <a:p>
                      <a:pPr algn="ct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81 months from complete regression, </a:t>
                      </a:r>
                      <a:r>
                        <a:rPr lang="en-US" sz="1800" kern="1200" dirty="0" err="1">
                          <a:solidFill>
                            <a:schemeClr val="dk1"/>
                          </a:solidFill>
                          <a:effectLst/>
                          <a:latin typeface="+mn-lt"/>
                          <a:ea typeface="+mn-ea"/>
                          <a:cs typeface="+mn-cs"/>
                        </a:rPr>
                        <a:t>metachronous</a:t>
                      </a:r>
                      <a:r>
                        <a:rPr lang="en-US" sz="1800" kern="1200" dirty="0">
                          <a:solidFill>
                            <a:schemeClr val="dk1"/>
                          </a:solidFill>
                          <a:effectLst/>
                          <a:latin typeface="+mn-lt"/>
                          <a:ea typeface="+mn-ea"/>
                          <a:cs typeface="+mn-cs"/>
                        </a:rPr>
                        <a:t>  breast cancer</a:t>
                      </a:r>
                    </a:p>
                  </a:txBody>
                  <a:tcPr/>
                </a:tc>
                <a:extLst>
                  <a:ext uri="{0D108BD9-81ED-4DB2-BD59-A6C34878D82A}">
                    <a16:rowId xmlns:a16="http://schemas.microsoft.com/office/drawing/2014/main" val="2177555088"/>
                  </a:ext>
                </a:extLst>
              </a:tr>
              <a:tr h="370840">
                <a:tc>
                  <a:txBody>
                    <a:bodyPr/>
                    <a:lstStyle/>
                    <a:p>
                      <a:pPr algn="ctr"/>
                      <a:r>
                        <a:rPr lang="en-US" dirty="0"/>
                        <a:t>14</a:t>
                      </a:r>
                    </a:p>
                  </a:txBody>
                  <a:tcPr/>
                </a:tc>
                <a:tc>
                  <a:txBody>
                    <a:bodyPr/>
                    <a:lstStyle/>
                    <a:p>
                      <a:pPr algn="ctr"/>
                      <a:r>
                        <a:rPr lang="en-US" dirty="0"/>
                        <a:t>MSH2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Recurrence after 11 months of complete remission </a:t>
                      </a:r>
                    </a:p>
                  </a:txBody>
                  <a:tcPr/>
                </a:tc>
                <a:extLst>
                  <a:ext uri="{0D108BD9-81ED-4DB2-BD59-A6C34878D82A}">
                    <a16:rowId xmlns:a16="http://schemas.microsoft.com/office/drawing/2014/main" val="3779540196"/>
                  </a:ext>
                </a:extLst>
              </a:tr>
            </a:tbl>
          </a:graphicData>
        </a:graphic>
      </p:graphicFrame>
      <p:pic>
        <p:nvPicPr>
          <p:cNvPr id="4" name="Picture 3">
            <a:extLst>
              <a:ext uri="{FF2B5EF4-FFF2-40B4-BE49-F238E27FC236}">
                <a16:creationId xmlns:a16="http://schemas.microsoft.com/office/drawing/2014/main" id="{DB53B284-31F9-B546-B02A-F6DC6E84D86E}"/>
              </a:ext>
            </a:extLst>
          </p:cNvPr>
          <p:cNvPicPr>
            <a:picLocks noChangeAspect="1"/>
          </p:cNvPicPr>
          <p:nvPr/>
        </p:nvPicPr>
        <p:blipFill>
          <a:blip r:embed="rId3"/>
          <a:stretch>
            <a:fillRect/>
          </a:stretch>
        </p:blipFill>
        <p:spPr>
          <a:xfrm>
            <a:off x="1075267" y="0"/>
            <a:ext cx="10278533" cy="3049875"/>
          </a:xfrm>
          <a:prstGeom prst="rect">
            <a:avLst/>
          </a:prstGeom>
        </p:spPr>
      </p:pic>
    </p:spTree>
    <p:extLst>
      <p:ext uri="{BB962C8B-B14F-4D97-AF65-F5344CB8AC3E}">
        <p14:creationId xmlns:p14="http://schemas.microsoft.com/office/powerpoint/2010/main" val="27177616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13B68D-86A0-1282-70A5-9FF357FCB9D8}"/>
              </a:ext>
            </a:extLst>
          </p:cNvPr>
          <p:cNvSpPr>
            <a:spLocks noGrp="1"/>
          </p:cNvSpPr>
          <p:nvPr>
            <p:ph type="title"/>
          </p:nvPr>
        </p:nvSpPr>
        <p:spPr>
          <a:xfrm>
            <a:off x="838201" y="3998018"/>
            <a:ext cx="3981854" cy="2216513"/>
          </a:xfrm>
        </p:spPr>
        <p:txBody>
          <a:bodyPr>
            <a:normAutofit/>
          </a:bodyPr>
          <a:lstStyle/>
          <a:p>
            <a:r>
              <a:rPr lang="fr-FR" dirty="0" err="1"/>
              <a:t>MMRd</a:t>
            </a:r>
            <a:endParaRPr lang="fr-FR" dirty="0"/>
          </a:p>
        </p:txBody>
      </p:sp>
      <p:pic>
        <p:nvPicPr>
          <p:cNvPr id="4" name="Espace réservé du contenu 4" descr="Une image contenant texte, capture d’écran, Site web, Page web&#10;&#10;Description générée automatiquement">
            <a:extLst>
              <a:ext uri="{FF2B5EF4-FFF2-40B4-BE49-F238E27FC236}">
                <a16:creationId xmlns:a16="http://schemas.microsoft.com/office/drawing/2014/main" id="{31760EA5-AB3E-462A-CEEF-144CD721F5FA}"/>
              </a:ext>
            </a:extLst>
          </p:cNvPr>
          <p:cNvPicPr>
            <a:picLocks noGrp="1" noChangeAspect="1"/>
          </p:cNvPicPr>
          <p:nvPr>
            <p:ph idx="1"/>
          </p:nvPr>
        </p:nvPicPr>
        <p:blipFill>
          <a:blip r:embed="rId2"/>
          <a:stretch>
            <a:fillRect/>
          </a:stretch>
        </p:blipFill>
        <p:spPr>
          <a:xfrm>
            <a:off x="2696607" y="704504"/>
            <a:ext cx="6798786" cy="2957472"/>
          </a:xfrm>
          <a:custGeom>
            <a:avLst/>
            <a:gdLst/>
            <a:ahLst/>
            <a:cxnLst/>
            <a:rect l="l" t="t" r="r" b="b"/>
            <a:pathLst>
              <a:path w="10580201" h="2957472">
                <a:moveTo>
                  <a:pt x="88961" y="0"/>
                </a:moveTo>
                <a:lnTo>
                  <a:pt x="10491240" y="0"/>
                </a:lnTo>
                <a:cubicBezTo>
                  <a:pt x="10540372" y="0"/>
                  <a:pt x="10580201" y="39829"/>
                  <a:pt x="10580201" y="88961"/>
                </a:cubicBezTo>
                <a:lnTo>
                  <a:pt x="10580201" y="2868511"/>
                </a:lnTo>
                <a:cubicBezTo>
                  <a:pt x="10580201" y="2917643"/>
                  <a:pt x="10540372" y="2957472"/>
                  <a:pt x="10491240" y="2957472"/>
                </a:cubicBezTo>
                <a:lnTo>
                  <a:pt x="88961" y="2957472"/>
                </a:lnTo>
                <a:cubicBezTo>
                  <a:pt x="39829" y="2957472"/>
                  <a:pt x="0" y="2917643"/>
                  <a:pt x="0" y="2868511"/>
                </a:cubicBezTo>
                <a:lnTo>
                  <a:pt x="0" y="88961"/>
                </a:lnTo>
                <a:cubicBezTo>
                  <a:pt x="0" y="39829"/>
                  <a:pt x="39829" y="0"/>
                  <a:pt x="88961" y="0"/>
                </a:cubicBezTo>
                <a:close/>
              </a:path>
            </a:pathLst>
          </a:custGeom>
        </p:spPr>
      </p:pic>
      <p:sp>
        <p:nvSpPr>
          <p:cNvPr id="3" name="Espace réservé du contenu 2">
            <a:extLst>
              <a:ext uri="{FF2B5EF4-FFF2-40B4-BE49-F238E27FC236}">
                <a16:creationId xmlns:a16="http://schemas.microsoft.com/office/drawing/2014/main" id="{2051BB57-E75E-13DB-44B7-B8DFE944335E}"/>
              </a:ext>
            </a:extLst>
          </p:cNvPr>
          <p:cNvSpPr>
            <a:spLocks noGrp="1"/>
          </p:cNvSpPr>
          <p:nvPr>
            <p:ph idx="1"/>
          </p:nvPr>
        </p:nvSpPr>
        <p:spPr>
          <a:xfrm>
            <a:off x="4970835" y="3998019"/>
            <a:ext cx="6382966" cy="2216512"/>
          </a:xfrm>
        </p:spPr>
        <p:txBody>
          <a:bodyPr>
            <a:normAutofit lnSpcReduction="10000"/>
          </a:bodyPr>
          <a:lstStyle/>
          <a:p>
            <a:r>
              <a:rPr lang="fr-FR" sz="2400" b="0" i="0" u="none" strike="noStrike" dirty="0">
                <a:effectLst/>
                <a:latin typeface="Elsevier Sans"/>
              </a:rPr>
              <a:t>in </a:t>
            </a:r>
            <a:r>
              <a:rPr lang="fr-FR" sz="2400" b="0" i="0" u="none" strike="noStrike" dirty="0" err="1">
                <a:effectLst/>
                <a:latin typeface="Elsevier Sans"/>
              </a:rPr>
              <a:t>young</a:t>
            </a:r>
            <a:r>
              <a:rPr lang="fr-FR" sz="2400" b="0" i="0" u="none" strike="noStrike" dirty="0">
                <a:effectLst/>
                <a:latin typeface="Elsevier Sans"/>
              </a:rPr>
              <a:t> </a:t>
            </a:r>
            <a:r>
              <a:rPr lang="fr-FR" sz="2400" b="0" i="0" u="none" strike="noStrike" dirty="0" err="1">
                <a:effectLst/>
                <a:latin typeface="Elsevier Sans"/>
              </a:rPr>
              <a:t>women</a:t>
            </a:r>
            <a:r>
              <a:rPr lang="fr-FR" sz="2400" b="0" i="0" u="none" strike="noStrike" dirty="0">
                <a:effectLst/>
                <a:latin typeface="Elsevier Sans"/>
              </a:rPr>
              <a:t> </a:t>
            </a:r>
            <a:r>
              <a:rPr lang="fr-FR" sz="2400" b="0" i="0" u="none" strike="noStrike" dirty="0" err="1">
                <a:effectLst/>
                <a:latin typeface="Elsevier Sans"/>
              </a:rPr>
              <a:t>undergoing</a:t>
            </a:r>
            <a:r>
              <a:rPr lang="fr-FR" sz="2400" b="0" i="0" u="none" strike="noStrike" dirty="0">
                <a:effectLst/>
                <a:latin typeface="Elsevier Sans"/>
              </a:rPr>
              <a:t> </a:t>
            </a:r>
            <a:r>
              <a:rPr lang="fr-FR" sz="2400" b="0" i="0" u="none" strike="noStrike" dirty="0" err="1">
                <a:effectLst/>
                <a:latin typeface="Elsevier Sans"/>
              </a:rPr>
              <a:t>hysteroscopic</a:t>
            </a:r>
            <a:r>
              <a:rPr lang="fr-FR" sz="2400" b="0" i="0" u="none" strike="noStrike" dirty="0">
                <a:effectLst/>
                <a:latin typeface="Elsevier Sans"/>
              </a:rPr>
              <a:t> </a:t>
            </a:r>
            <a:r>
              <a:rPr lang="fr-FR" sz="2400" b="0" i="0" u="none" strike="noStrike" dirty="0" err="1">
                <a:effectLst/>
                <a:latin typeface="Elsevier Sans"/>
              </a:rPr>
              <a:t>resection</a:t>
            </a:r>
            <a:r>
              <a:rPr lang="fr-FR" sz="2400" b="0" i="0" u="none" strike="noStrike" dirty="0">
                <a:effectLst/>
                <a:latin typeface="Elsevier Sans"/>
              </a:rPr>
              <a:t> plus </a:t>
            </a:r>
            <a:r>
              <a:rPr lang="fr-FR" sz="2400" b="0" i="0" u="none" strike="noStrike" dirty="0" err="1">
                <a:effectLst/>
                <a:latin typeface="Elsevier Sans"/>
              </a:rPr>
              <a:t>progestin</a:t>
            </a:r>
            <a:r>
              <a:rPr lang="fr-FR" sz="2400" b="0" i="0" u="none" strike="noStrike" dirty="0">
                <a:effectLst/>
                <a:latin typeface="Elsevier Sans"/>
              </a:rPr>
              <a:t> AEH and EEC, MMR-</a:t>
            </a:r>
            <a:r>
              <a:rPr lang="fr-FR" sz="2400" b="0" i="0" u="none" strike="noStrike" dirty="0" err="1">
                <a:effectLst/>
                <a:latin typeface="Elsevier Sans"/>
              </a:rPr>
              <a:t>deficiency</a:t>
            </a:r>
            <a:endParaRPr lang="fr-FR" sz="2400" b="0" i="0" u="none" strike="noStrike" dirty="0">
              <a:effectLst/>
              <a:latin typeface="Elsevier Sans"/>
            </a:endParaRPr>
          </a:p>
          <a:p>
            <a:pPr lvl="1"/>
            <a:r>
              <a:rPr lang="fr-FR" sz="2000" b="0" i="0" u="none" strike="noStrike" dirty="0">
                <a:effectLst/>
                <a:latin typeface="Elsevier Sans"/>
              </a:rPr>
              <a:t> </a:t>
            </a:r>
            <a:r>
              <a:rPr lang="fr-FR" sz="2000" b="0" i="0" u="none" strike="noStrike" dirty="0" err="1">
                <a:effectLst/>
                <a:highlight>
                  <a:srgbClr val="FFFF00"/>
                </a:highlight>
                <a:latin typeface="Elsevier Sans"/>
              </a:rPr>
              <a:t>does</a:t>
            </a:r>
            <a:r>
              <a:rPr lang="fr-FR" sz="2000" b="0" i="0" u="none" strike="noStrike" dirty="0">
                <a:effectLst/>
                <a:highlight>
                  <a:srgbClr val="FFFF00"/>
                </a:highlight>
                <a:latin typeface="Elsevier Sans"/>
              </a:rPr>
              <a:t> not </a:t>
            </a:r>
            <a:r>
              <a:rPr lang="fr-FR" sz="2000" b="0" i="0" u="none" strike="noStrike" dirty="0" err="1">
                <a:effectLst/>
                <a:highlight>
                  <a:srgbClr val="FFFF00"/>
                </a:highlight>
                <a:latin typeface="Elsevier Sans"/>
              </a:rPr>
              <a:t>appear</a:t>
            </a:r>
            <a:r>
              <a:rPr lang="fr-FR" sz="2000" b="0" i="0" u="none" strike="noStrike" dirty="0">
                <a:effectLst/>
                <a:highlight>
                  <a:srgbClr val="FFFF00"/>
                </a:highlight>
                <a:latin typeface="Elsevier Sans"/>
              </a:rPr>
              <a:t> as a </a:t>
            </a:r>
            <a:r>
              <a:rPr lang="fr-FR" sz="2000" b="0" i="0" u="none" strike="noStrike" dirty="0" err="1">
                <a:effectLst/>
                <a:highlight>
                  <a:srgbClr val="FFFF00"/>
                </a:highlight>
                <a:latin typeface="Elsevier Sans"/>
              </a:rPr>
              <a:t>significant</a:t>
            </a:r>
            <a:r>
              <a:rPr lang="fr-FR" sz="2000" b="0" i="0" u="none" strike="noStrike" dirty="0">
                <a:effectLst/>
                <a:highlight>
                  <a:srgbClr val="FFFF00"/>
                </a:highlight>
                <a:latin typeface="Elsevier Sans"/>
              </a:rPr>
              <a:t> </a:t>
            </a:r>
            <a:r>
              <a:rPr lang="fr-FR" sz="2000" b="0" i="0" u="none" strike="noStrike" dirty="0" err="1">
                <a:effectLst/>
                <a:highlight>
                  <a:srgbClr val="FFFF00"/>
                </a:highlight>
                <a:latin typeface="Elsevier Sans"/>
              </a:rPr>
              <a:t>predictor</a:t>
            </a:r>
            <a:r>
              <a:rPr lang="fr-FR" sz="2000" b="0" i="0" u="none" strike="noStrike" dirty="0">
                <a:effectLst/>
                <a:highlight>
                  <a:srgbClr val="FFFF00"/>
                </a:highlight>
                <a:latin typeface="Elsevier Sans"/>
              </a:rPr>
              <a:t> of </a:t>
            </a:r>
            <a:r>
              <a:rPr lang="fr-FR" sz="2000" b="0" i="0" u="none" strike="noStrike" dirty="0" err="1">
                <a:effectLst/>
                <a:highlight>
                  <a:srgbClr val="FFFF00"/>
                </a:highlight>
                <a:latin typeface="Elsevier Sans"/>
              </a:rPr>
              <a:t>resistance</a:t>
            </a:r>
            <a:r>
              <a:rPr lang="fr-FR" sz="2000" b="0" i="0" u="none" strike="noStrike" dirty="0">
                <a:effectLst/>
                <a:highlight>
                  <a:srgbClr val="FFFF00"/>
                </a:highlight>
                <a:latin typeface="Elsevier Sans"/>
              </a:rPr>
              <a:t> to </a:t>
            </a:r>
            <a:r>
              <a:rPr lang="fr-FR" sz="2000" b="0" i="0" u="none" strike="noStrike" dirty="0" err="1">
                <a:effectLst/>
                <a:highlight>
                  <a:srgbClr val="FFFF00"/>
                </a:highlight>
                <a:latin typeface="Elsevier Sans"/>
              </a:rPr>
              <a:t>treatment</a:t>
            </a:r>
            <a:r>
              <a:rPr lang="fr-FR" sz="2000" b="0" i="0" u="none" strike="noStrike" dirty="0">
                <a:effectLst/>
                <a:latin typeface="Elsevier Sans"/>
              </a:rPr>
              <a:t>, </a:t>
            </a:r>
          </a:p>
          <a:p>
            <a:pPr lvl="1"/>
            <a:r>
              <a:rPr lang="fr-FR" sz="2000" b="0" i="0" u="none" strike="noStrike" dirty="0">
                <a:effectLst/>
                <a:latin typeface="Elsevier Sans"/>
              </a:rPr>
              <a:t>but </a:t>
            </a:r>
            <a:r>
              <a:rPr lang="fr-FR" sz="2000" b="0" i="0" u="none" strike="noStrike" dirty="0" err="1">
                <a:effectLst/>
                <a:latin typeface="Elsevier Sans"/>
              </a:rPr>
              <a:t>rather</a:t>
            </a:r>
            <a:r>
              <a:rPr lang="fr-FR" sz="2000" b="0" i="0" u="none" strike="noStrike" dirty="0">
                <a:effectLst/>
                <a:latin typeface="Elsevier Sans"/>
              </a:rPr>
              <a:t> as a </a:t>
            </a:r>
            <a:r>
              <a:rPr lang="fr-FR" sz="2000" b="0" i="0" u="none" strike="noStrike" dirty="0" err="1">
                <a:effectLst/>
                <a:highlight>
                  <a:srgbClr val="FFFF00"/>
                </a:highlight>
                <a:latin typeface="Elsevier Sans"/>
              </a:rPr>
              <a:t>predictor</a:t>
            </a:r>
            <a:r>
              <a:rPr lang="fr-FR" sz="2000" b="0" i="0" u="none" strike="noStrike" dirty="0">
                <a:effectLst/>
                <a:highlight>
                  <a:srgbClr val="FFFF00"/>
                </a:highlight>
                <a:latin typeface="Elsevier Sans"/>
              </a:rPr>
              <a:t> of </a:t>
            </a:r>
            <a:r>
              <a:rPr lang="fr-FR" sz="2000" b="0" i="0" u="none" strike="noStrike" dirty="0" err="1">
                <a:effectLst/>
                <a:highlight>
                  <a:srgbClr val="FFFF00"/>
                </a:highlight>
                <a:latin typeface="Elsevier Sans"/>
              </a:rPr>
              <a:t>recurrence</a:t>
            </a:r>
            <a:r>
              <a:rPr lang="fr-FR" sz="2000" b="0" i="0" u="none" strike="noStrike" dirty="0">
                <a:effectLst/>
                <a:highlight>
                  <a:srgbClr val="FFFF00"/>
                </a:highlight>
                <a:latin typeface="Elsevier Sans"/>
              </a:rPr>
              <a:t> </a:t>
            </a:r>
            <a:r>
              <a:rPr lang="fr-FR" sz="2000" b="0" i="0" u="none" strike="noStrike" dirty="0" err="1">
                <a:effectLst/>
                <a:latin typeface="Elsevier Sans"/>
              </a:rPr>
              <a:t>with</a:t>
            </a:r>
            <a:r>
              <a:rPr lang="fr-FR" sz="2000" b="0" i="0" u="none" strike="noStrike" dirty="0">
                <a:effectLst/>
                <a:latin typeface="Elsevier Sans"/>
              </a:rPr>
              <a:t> 100% </a:t>
            </a:r>
            <a:r>
              <a:rPr lang="fr-FR" sz="2000" b="0" i="0" u="none" strike="noStrike" dirty="0" err="1">
                <a:effectLst/>
                <a:latin typeface="Elsevier Sans"/>
              </a:rPr>
              <a:t>specificity</a:t>
            </a:r>
            <a:r>
              <a:rPr lang="fr-FR" sz="2000" b="0" i="0" u="none" strike="noStrike" dirty="0">
                <a:effectLst/>
                <a:latin typeface="Elsevier Sans"/>
              </a:rPr>
              <a:t>.</a:t>
            </a:r>
            <a:endParaRPr lang="fr-FR" sz="2000" dirty="0"/>
          </a:p>
        </p:txBody>
      </p:sp>
    </p:spTree>
    <p:extLst>
      <p:ext uri="{BB962C8B-B14F-4D97-AF65-F5344CB8AC3E}">
        <p14:creationId xmlns:p14="http://schemas.microsoft.com/office/powerpoint/2010/main" val="5024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Espace réservé du contenu 4" descr="Une image contenant texte, capture d’écran, Police&#10;&#10;Description générée automatiquement">
            <a:extLst>
              <a:ext uri="{FF2B5EF4-FFF2-40B4-BE49-F238E27FC236}">
                <a16:creationId xmlns:a16="http://schemas.microsoft.com/office/drawing/2014/main" id="{11A68749-9089-BF15-9A75-4EBF6DFC88FB}"/>
              </a:ext>
            </a:extLst>
          </p:cNvPr>
          <p:cNvPicPr>
            <a:picLocks noGrp="1" noChangeAspect="1"/>
          </p:cNvPicPr>
          <p:nvPr>
            <p:ph idx="1"/>
          </p:nvPr>
        </p:nvPicPr>
        <p:blipFill rotWithShape="1">
          <a:blip r:embed="rId2"/>
          <a:srcRect r="1315"/>
          <a:stretch/>
        </p:blipFill>
        <p:spPr>
          <a:xfrm>
            <a:off x="20" y="1282"/>
            <a:ext cx="12191980" cy="6856718"/>
          </a:xfrm>
          <a:prstGeom prst="rect">
            <a:avLst/>
          </a:prstGeom>
        </p:spPr>
      </p:pic>
    </p:spTree>
    <p:extLst>
      <p:ext uri="{BB962C8B-B14F-4D97-AF65-F5344CB8AC3E}">
        <p14:creationId xmlns:p14="http://schemas.microsoft.com/office/powerpoint/2010/main" val="12508421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Espace réservé du contenu 5" descr="Une image contenant texte, capture d’écran, Police&#10;&#10;Description générée automatiquement">
            <a:extLst>
              <a:ext uri="{FF2B5EF4-FFF2-40B4-BE49-F238E27FC236}">
                <a16:creationId xmlns:a16="http://schemas.microsoft.com/office/drawing/2014/main" id="{F0FD29B4-D67B-E065-9FF0-5E61626DAC3D}"/>
              </a:ext>
            </a:extLst>
          </p:cNvPr>
          <p:cNvPicPr>
            <a:picLocks noGrp="1" noChangeAspect="1"/>
          </p:cNvPicPr>
          <p:nvPr>
            <p:ph idx="1"/>
          </p:nvPr>
        </p:nvPicPr>
        <p:blipFill rotWithShape="1">
          <a:blip r:embed="rId2"/>
          <a:srcRect b="1334"/>
          <a:stretch/>
        </p:blipFill>
        <p:spPr>
          <a:xfrm>
            <a:off x="20" y="1282"/>
            <a:ext cx="12191980" cy="6856718"/>
          </a:xfrm>
          <a:prstGeom prst="rect">
            <a:avLst/>
          </a:prstGeom>
        </p:spPr>
      </p:pic>
    </p:spTree>
    <p:extLst>
      <p:ext uri="{BB962C8B-B14F-4D97-AF65-F5344CB8AC3E}">
        <p14:creationId xmlns:p14="http://schemas.microsoft.com/office/powerpoint/2010/main" val="33265358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Espace réservé du contenu 4" descr="Une image contenant texte, capture d’écran, Post-it, Police&#10;&#10;Description générée automatiquement">
            <a:extLst>
              <a:ext uri="{FF2B5EF4-FFF2-40B4-BE49-F238E27FC236}">
                <a16:creationId xmlns:a16="http://schemas.microsoft.com/office/drawing/2014/main" id="{D8B7D443-E566-AE38-02EE-8BF94A29A69E}"/>
              </a:ext>
            </a:extLst>
          </p:cNvPr>
          <p:cNvPicPr>
            <a:picLocks noGrp="1" noChangeAspect="1"/>
          </p:cNvPicPr>
          <p:nvPr>
            <p:ph idx="1"/>
          </p:nvPr>
        </p:nvPicPr>
        <p:blipFill rotWithShape="1">
          <a:blip r:embed="rId3"/>
          <a:srcRect r="872" b="1"/>
          <a:stretch/>
        </p:blipFill>
        <p:spPr>
          <a:xfrm>
            <a:off x="20" y="1282"/>
            <a:ext cx="12191980" cy="6856718"/>
          </a:xfrm>
          <a:prstGeom prst="rect">
            <a:avLst/>
          </a:prstGeom>
        </p:spPr>
      </p:pic>
    </p:spTree>
    <p:extLst>
      <p:ext uri="{BB962C8B-B14F-4D97-AF65-F5344CB8AC3E}">
        <p14:creationId xmlns:p14="http://schemas.microsoft.com/office/powerpoint/2010/main" val="25580977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EB2DBA-9D2A-AFCB-220A-0AFDE339CD56}"/>
              </a:ext>
            </a:extLst>
          </p:cNvPr>
          <p:cNvSpPr>
            <a:spLocks noGrp="1"/>
          </p:cNvSpPr>
          <p:nvPr>
            <p:ph type="title"/>
          </p:nvPr>
        </p:nvSpPr>
        <p:spPr>
          <a:xfrm>
            <a:off x="838200" y="365126"/>
            <a:ext cx="10515600" cy="602284"/>
          </a:xfrm>
        </p:spPr>
        <p:txBody>
          <a:bodyPr>
            <a:normAutofit fontScale="90000"/>
          </a:bodyPr>
          <a:lstStyle/>
          <a:p>
            <a:pPr algn="ctr"/>
            <a:r>
              <a:rPr lang="en-US" sz="2700" dirty="0">
                <a:effectLst/>
                <a:latin typeface="Times New Roman" panose="02020603050405020304" pitchFamily="18" charset="0"/>
                <a:ea typeface="Times New Roman" panose="02020603050405020304" pitchFamily="18" charset="0"/>
              </a:rPr>
              <a:t>Molecular</a:t>
            </a:r>
            <a:r>
              <a:rPr lang="en-US" sz="2700" spc="115" dirty="0">
                <a:effectLst/>
                <a:latin typeface="Times New Roman" panose="02020603050405020304" pitchFamily="18" charset="0"/>
                <a:ea typeface="Times New Roman" panose="02020603050405020304" pitchFamily="18" charset="0"/>
              </a:rPr>
              <a:t> </a:t>
            </a:r>
            <a:r>
              <a:rPr lang="en-US" sz="2700" dirty="0">
                <a:effectLst/>
                <a:latin typeface="Times New Roman" panose="02020603050405020304" pitchFamily="18" charset="0"/>
                <a:ea typeface="Times New Roman" panose="02020603050405020304" pitchFamily="18" charset="0"/>
              </a:rPr>
              <a:t>characterization</a:t>
            </a:r>
            <a:r>
              <a:rPr lang="en-US" sz="2700" spc="115" dirty="0">
                <a:effectLst/>
                <a:latin typeface="Times New Roman" panose="02020603050405020304" pitchFamily="18" charset="0"/>
                <a:ea typeface="Times New Roman" panose="02020603050405020304" pitchFamily="18" charset="0"/>
              </a:rPr>
              <a:t> </a:t>
            </a:r>
            <a:r>
              <a:rPr lang="en-US" sz="2700" dirty="0">
                <a:effectLst/>
                <a:latin typeface="Times New Roman" panose="02020603050405020304" pitchFamily="18" charset="0"/>
                <a:ea typeface="Times New Roman" panose="02020603050405020304" pitchFamily="18" charset="0"/>
              </a:rPr>
              <a:t>of</a:t>
            </a:r>
            <a:r>
              <a:rPr lang="en-US" sz="2700" spc="115" dirty="0">
                <a:effectLst/>
                <a:latin typeface="Times New Roman" panose="02020603050405020304" pitchFamily="18" charset="0"/>
                <a:ea typeface="Times New Roman" panose="02020603050405020304" pitchFamily="18" charset="0"/>
              </a:rPr>
              <a:t> </a:t>
            </a:r>
            <a:r>
              <a:rPr lang="en-US" sz="2700" dirty="0">
                <a:effectLst/>
                <a:latin typeface="Times New Roman" panose="02020603050405020304" pitchFamily="18" charset="0"/>
                <a:ea typeface="Times New Roman" panose="02020603050405020304" pitchFamily="18" charset="0"/>
              </a:rPr>
              <a:t>patients</a:t>
            </a:r>
            <a:r>
              <a:rPr lang="en-US" sz="2700" spc="115" dirty="0">
                <a:effectLst/>
                <a:latin typeface="Times New Roman" panose="02020603050405020304" pitchFamily="18" charset="0"/>
                <a:ea typeface="Times New Roman" panose="02020603050405020304" pitchFamily="18" charset="0"/>
              </a:rPr>
              <a:t> </a:t>
            </a:r>
            <a:r>
              <a:rPr lang="en-US" sz="2700" dirty="0">
                <a:effectLst/>
                <a:latin typeface="Times New Roman" panose="02020603050405020304" pitchFamily="18" charset="0"/>
                <a:ea typeface="Times New Roman" panose="02020603050405020304" pitchFamily="18" charset="0"/>
              </a:rPr>
              <a:t>with</a:t>
            </a:r>
            <a:r>
              <a:rPr lang="en-US" sz="2700" spc="115" dirty="0">
                <a:effectLst/>
                <a:latin typeface="Times New Roman" panose="02020603050405020304" pitchFamily="18" charset="0"/>
                <a:ea typeface="Times New Roman" panose="02020603050405020304" pitchFamily="18" charset="0"/>
              </a:rPr>
              <a:t> </a:t>
            </a:r>
            <a:r>
              <a:rPr lang="en-US" sz="2700" dirty="0">
                <a:effectLst/>
                <a:latin typeface="Times New Roman" panose="02020603050405020304" pitchFamily="18" charset="0"/>
                <a:ea typeface="Times New Roman" panose="02020603050405020304" pitchFamily="18" charset="0"/>
              </a:rPr>
              <a:t>endometrioid</a:t>
            </a:r>
            <a:r>
              <a:rPr lang="en-US" sz="2700" spc="115" dirty="0">
                <a:effectLst/>
                <a:latin typeface="Times New Roman" panose="02020603050405020304" pitchFamily="18" charset="0"/>
                <a:ea typeface="Times New Roman" panose="02020603050405020304" pitchFamily="18" charset="0"/>
              </a:rPr>
              <a:t> </a:t>
            </a:r>
            <a:r>
              <a:rPr lang="en-US" sz="2700" dirty="0">
                <a:effectLst/>
                <a:latin typeface="Times New Roman" panose="02020603050405020304" pitchFamily="18" charset="0"/>
                <a:ea typeface="Times New Roman" panose="02020603050405020304" pitchFamily="18" charset="0"/>
              </a:rPr>
              <a:t>endometrial</a:t>
            </a:r>
            <a:r>
              <a:rPr lang="en-US" sz="2700" spc="115" dirty="0">
                <a:effectLst/>
                <a:latin typeface="Times New Roman" panose="02020603050405020304" pitchFamily="18" charset="0"/>
                <a:ea typeface="Times New Roman" panose="02020603050405020304" pitchFamily="18" charset="0"/>
              </a:rPr>
              <a:t> </a:t>
            </a:r>
            <a:r>
              <a:rPr lang="en-US" sz="2700" dirty="0">
                <a:effectLst/>
                <a:latin typeface="Times New Roman" panose="02020603050405020304" pitchFamily="18" charset="0"/>
                <a:ea typeface="Times New Roman" panose="02020603050405020304" pitchFamily="18" charset="0"/>
              </a:rPr>
              <a:t>intraepithelial</a:t>
            </a:r>
            <a:r>
              <a:rPr lang="en-US" sz="2700" spc="115" dirty="0">
                <a:effectLst/>
                <a:latin typeface="Times New Roman" panose="02020603050405020304" pitchFamily="18" charset="0"/>
                <a:ea typeface="Times New Roman" panose="02020603050405020304" pitchFamily="18" charset="0"/>
              </a:rPr>
              <a:t> </a:t>
            </a:r>
            <a:r>
              <a:rPr lang="en-US" sz="2700" dirty="0">
                <a:effectLst/>
                <a:latin typeface="Times New Roman" panose="02020603050405020304" pitchFamily="18" charset="0"/>
                <a:ea typeface="Times New Roman" panose="02020603050405020304" pitchFamily="18" charset="0"/>
              </a:rPr>
              <a:t>neoplasia</a:t>
            </a:r>
            <a:r>
              <a:rPr lang="en-US" sz="2700" spc="115" dirty="0">
                <a:effectLst/>
                <a:latin typeface="Times New Roman" panose="02020603050405020304" pitchFamily="18" charset="0"/>
                <a:ea typeface="Times New Roman" panose="02020603050405020304" pitchFamily="18" charset="0"/>
              </a:rPr>
              <a:t> </a:t>
            </a:r>
            <a:r>
              <a:rPr lang="en-US" sz="2700" dirty="0">
                <a:effectLst/>
                <a:latin typeface="Times New Roman" panose="02020603050405020304" pitchFamily="18" charset="0"/>
                <a:ea typeface="Times New Roman" panose="02020603050405020304" pitchFamily="18" charset="0"/>
              </a:rPr>
              <a:t>(</a:t>
            </a:r>
            <a:r>
              <a:rPr lang="en-US" sz="2700" i="1" dirty="0">
                <a:effectLst/>
                <a:latin typeface="Times New Roman" panose="02020603050405020304" pitchFamily="18" charset="0"/>
                <a:ea typeface="Times New Roman" panose="02020603050405020304" pitchFamily="18" charset="0"/>
              </a:rPr>
              <a:t>n</a:t>
            </a:r>
            <a:r>
              <a:rPr lang="en-US" sz="2700" i="1" spc="115" dirty="0">
                <a:effectLst/>
                <a:latin typeface="Times New Roman" panose="02020603050405020304" pitchFamily="18" charset="0"/>
                <a:ea typeface="Times New Roman" panose="02020603050405020304" pitchFamily="18" charset="0"/>
              </a:rPr>
              <a:t> </a:t>
            </a:r>
            <a:r>
              <a:rPr lang="en-US" sz="2700" dirty="0">
                <a:effectLst/>
                <a:latin typeface="Times New Roman" panose="02020603050405020304" pitchFamily="18" charset="0"/>
                <a:ea typeface="Times New Roman" panose="02020603050405020304" pitchFamily="18" charset="0"/>
              </a:rPr>
              <a:t>=</a:t>
            </a:r>
            <a:r>
              <a:rPr lang="en-US" sz="2700" spc="115" dirty="0">
                <a:effectLst/>
                <a:latin typeface="Times New Roman" panose="02020603050405020304" pitchFamily="18" charset="0"/>
                <a:ea typeface="Times New Roman" panose="02020603050405020304" pitchFamily="18" charset="0"/>
              </a:rPr>
              <a:t> </a:t>
            </a:r>
            <a:r>
              <a:rPr lang="en-US" sz="2700" dirty="0">
                <a:effectLst/>
                <a:latin typeface="Times New Roman" panose="02020603050405020304" pitchFamily="18" charset="0"/>
                <a:ea typeface="Times New Roman" panose="02020603050405020304" pitchFamily="18" charset="0"/>
              </a:rPr>
              <a:t>37)</a:t>
            </a:r>
            <a:r>
              <a:rPr lang="en-US" sz="2700" spc="115" dirty="0">
                <a:effectLst/>
                <a:latin typeface="Times New Roman" panose="02020603050405020304" pitchFamily="18" charset="0"/>
                <a:ea typeface="Times New Roman" panose="02020603050405020304" pitchFamily="18" charset="0"/>
              </a:rPr>
              <a:t> </a:t>
            </a:r>
            <a:r>
              <a:rPr lang="en-US" sz="2700" dirty="0">
                <a:effectLst/>
                <a:latin typeface="Times New Roman" panose="02020603050405020304" pitchFamily="18" charset="0"/>
                <a:ea typeface="Times New Roman" panose="02020603050405020304" pitchFamily="18" charset="0"/>
              </a:rPr>
              <a:t>and </a:t>
            </a:r>
            <a:r>
              <a:rPr lang="en-US" sz="2700" spc="-10" dirty="0">
                <a:effectLst/>
                <a:latin typeface="Times New Roman" panose="02020603050405020304" pitchFamily="18" charset="0"/>
                <a:ea typeface="Times New Roman" panose="02020603050405020304" pitchFamily="18" charset="0"/>
              </a:rPr>
              <a:t>outcome.</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Puechl</a:t>
            </a:r>
            <a:r>
              <a:rPr lang="en-US" sz="1800" dirty="0">
                <a:effectLst/>
                <a:latin typeface="Times New Roman" panose="02020603050405020304" pitchFamily="18" charset="0"/>
                <a:ea typeface="Times New Roman" panose="02020603050405020304" pitchFamily="18" charset="0"/>
              </a:rPr>
              <a:t>, A.M. </a:t>
            </a:r>
            <a:r>
              <a:rPr lang="en-US" sz="1800" i="1" dirty="0">
                <a:effectLst/>
                <a:latin typeface="Times New Roman" panose="02020603050405020304" pitchFamily="18" charset="0"/>
                <a:ea typeface="Times New Roman" panose="02020603050405020304" pitchFamily="18" charset="0"/>
              </a:rPr>
              <a:t>Cancers </a:t>
            </a:r>
            <a:r>
              <a:rPr lang="en-US" sz="1800" b="1" dirty="0">
                <a:effectLst/>
                <a:latin typeface="Times New Roman" panose="02020603050405020304" pitchFamily="18" charset="0"/>
                <a:ea typeface="Times New Roman" panose="02020603050405020304" pitchFamily="18" charset="0"/>
              </a:rPr>
              <a:t>2021</a:t>
            </a:r>
            <a:r>
              <a:rPr lang="en-US" sz="1800" dirty="0">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13</a:t>
            </a:r>
            <a:r>
              <a:rPr lang="en-US" sz="1800" dirty="0">
                <a:effectLst/>
                <a:latin typeface="Times New Roman" panose="02020603050405020304" pitchFamily="18" charset="0"/>
                <a:ea typeface="Times New Roman" panose="02020603050405020304" pitchFamily="18" charset="0"/>
              </a:rPr>
              <a:t>, 2847.</a:t>
            </a:r>
            <a:r>
              <a:rPr lang="en-US" sz="1800" spc="200" dirty="0">
                <a:effectLst/>
                <a:latin typeface="Times New Roman" panose="02020603050405020304" pitchFamily="18" charset="0"/>
                <a:ea typeface="Times New Roman" panose="02020603050405020304" pitchFamily="18" charset="0"/>
              </a:rPr>
              <a:t> </a:t>
            </a:r>
            <a:br>
              <a:rPr lang="fr-FR" sz="2800" dirty="0">
                <a:effectLst/>
                <a:latin typeface="Times New Roman" panose="02020603050405020304" pitchFamily="18" charset="0"/>
                <a:ea typeface="Times New Roman" panose="02020603050405020304" pitchFamily="18" charset="0"/>
              </a:rPr>
            </a:br>
            <a:endParaRPr lang="en-US" sz="2800" dirty="0"/>
          </a:p>
        </p:txBody>
      </p:sp>
      <p:graphicFrame>
        <p:nvGraphicFramePr>
          <p:cNvPr id="4" name="Espace réservé du contenu 3">
            <a:extLst>
              <a:ext uri="{FF2B5EF4-FFF2-40B4-BE49-F238E27FC236}">
                <a16:creationId xmlns:a16="http://schemas.microsoft.com/office/drawing/2014/main" id="{E821EC08-35CE-4BBF-E4C7-C08550575EBE}"/>
              </a:ext>
            </a:extLst>
          </p:cNvPr>
          <p:cNvGraphicFramePr>
            <a:graphicFrameLocks noGrp="1"/>
          </p:cNvGraphicFramePr>
          <p:nvPr>
            <p:ph idx="1"/>
          </p:nvPr>
        </p:nvGraphicFramePr>
        <p:xfrm>
          <a:off x="957469" y="967410"/>
          <a:ext cx="10515600" cy="5589378"/>
        </p:xfrm>
        <a:graphic>
          <a:graphicData uri="http://schemas.openxmlformats.org/drawingml/2006/table">
            <a:tbl>
              <a:tblPr firstRow="1" bandRow="1">
                <a:tableStyleId>{5C22544A-7EE6-4342-B048-85BDC9FD1C3A}</a:tableStyleId>
              </a:tblPr>
              <a:tblGrid>
                <a:gridCol w="1752600">
                  <a:extLst>
                    <a:ext uri="{9D8B030D-6E8A-4147-A177-3AD203B41FA5}">
                      <a16:colId xmlns:a16="http://schemas.microsoft.com/office/drawing/2014/main" val="1392845867"/>
                    </a:ext>
                  </a:extLst>
                </a:gridCol>
                <a:gridCol w="1752600">
                  <a:extLst>
                    <a:ext uri="{9D8B030D-6E8A-4147-A177-3AD203B41FA5}">
                      <a16:colId xmlns:a16="http://schemas.microsoft.com/office/drawing/2014/main" val="3836818267"/>
                    </a:ext>
                  </a:extLst>
                </a:gridCol>
                <a:gridCol w="1752600">
                  <a:extLst>
                    <a:ext uri="{9D8B030D-6E8A-4147-A177-3AD203B41FA5}">
                      <a16:colId xmlns:a16="http://schemas.microsoft.com/office/drawing/2014/main" val="3762361696"/>
                    </a:ext>
                  </a:extLst>
                </a:gridCol>
                <a:gridCol w="1752600">
                  <a:extLst>
                    <a:ext uri="{9D8B030D-6E8A-4147-A177-3AD203B41FA5}">
                      <a16:colId xmlns:a16="http://schemas.microsoft.com/office/drawing/2014/main" val="3923130618"/>
                    </a:ext>
                  </a:extLst>
                </a:gridCol>
                <a:gridCol w="1752600">
                  <a:extLst>
                    <a:ext uri="{9D8B030D-6E8A-4147-A177-3AD203B41FA5}">
                      <a16:colId xmlns:a16="http://schemas.microsoft.com/office/drawing/2014/main" val="2447322427"/>
                    </a:ext>
                  </a:extLst>
                </a:gridCol>
                <a:gridCol w="1752600">
                  <a:extLst>
                    <a:ext uri="{9D8B030D-6E8A-4147-A177-3AD203B41FA5}">
                      <a16:colId xmlns:a16="http://schemas.microsoft.com/office/drawing/2014/main" val="2036946635"/>
                    </a:ext>
                  </a:extLst>
                </a:gridCol>
              </a:tblGrid>
              <a:tr h="569842">
                <a:tc>
                  <a:txBody>
                    <a:bodyPr/>
                    <a:lstStyle/>
                    <a:p>
                      <a:pPr>
                        <a:spcBef>
                          <a:spcPts val="25"/>
                        </a:spcBef>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54305" marR="198755" algn="ctr">
                        <a:spcAft>
                          <a:spcPts val="0"/>
                        </a:spcAft>
                      </a:pPr>
                      <a:r>
                        <a:rPr lang="en-US" sz="1600" b="1" spc="-10" dirty="0">
                          <a:effectLst/>
                          <a:latin typeface="Times New Roman" panose="02020603050405020304" pitchFamily="18" charset="0"/>
                          <a:ea typeface="Times New Roman" panose="02020603050405020304" pitchFamily="18" charset="0"/>
                          <a:cs typeface="Times New Roman" panose="02020603050405020304" pitchFamily="18" charset="0"/>
                        </a:rPr>
                        <a:t>Title</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52730" marR="210820" indent="-27305">
                        <a:lnSpc>
                          <a:spcPct val="105000"/>
                        </a:lnSpc>
                        <a:spcBef>
                          <a:spcPts val="740"/>
                        </a:spcBef>
                        <a:spcAft>
                          <a:spcPts val="0"/>
                        </a:spcAft>
                      </a:pPr>
                      <a:r>
                        <a:rPr lang="en-US" sz="1600" b="1" spc="-20" dirty="0" err="1">
                          <a:effectLst/>
                          <a:latin typeface="Times New Roman" panose="02020603050405020304" pitchFamily="18" charset="0"/>
                          <a:ea typeface="Times New Roman" panose="02020603050405020304" pitchFamily="18" charset="0"/>
                          <a:cs typeface="Times New Roman" panose="02020603050405020304" pitchFamily="18" charset="0"/>
                        </a:rPr>
                        <a:t>MMRd</a:t>
                      </a:r>
                      <a:r>
                        <a:rPr lang="en-US" sz="1600" b="1"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600" b="1" i="1" dirty="0">
                          <a:effectLst/>
                          <a:latin typeface="Georgia-BoldItalic" panose="02040502050405020303" pitchFamily="18" charset="0"/>
                          <a:ea typeface="Times New Roman" panose="02020603050405020304" pitchFamily="18" charset="0"/>
                          <a:cs typeface="Times New Roman" panose="02020603050405020304" pitchFamily="18" charset="0"/>
                        </a:rPr>
                        <a:t>n</a:t>
                      </a:r>
                      <a:r>
                        <a:rPr lang="en-US" sz="1600" b="1" i="1" spc="-25" dirty="0">
                          <a:effectLst/>
                          <a:latin typeface="Georgia-BoldItalic" panose="02040502050405020303" pitchFamily="18" charset="0"/>
                          <a:ea typeface="Times New Roman" panose="02020603050405020304" pitchFamily="18" charset="0"/>
                          <a:cs typeface="Times New Roman" panose="02020603050405020304" pitchFamily="18" charset="0"/>
                        </a:rPr>
                        <a:t> </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600" b="1"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83210">
                        <a:spcBef>
                          <a:spcPts val="195"/>
                        </a:spcBef>
                        <a:spcAft>
                          <a:spcPts val="0"/>
                        </a:spcAft>
                      </a:pPr>
                      <a:r>
                        <a:rPr lang="en-US" sz="1600" b="1" i="1" spc="-10" dirty="0">
                          <a:effectLst/>
                          <a:latin typeface="Georgia-BoldItalic" panose="02040502050405020303" pitchFamily="18" charset="0"/>
                          <a:ea typeface="Times New Roman" panose="02020603050405020304" pitchFamily="18" charset="0"/>
                          <a:cs typeface="Times New Roman" panose="02020603050405020304" pitchFamily="18" charset="0"/>
                        </a:rPr>
                        <a:t>POLE</a:t>
                      </a:r>
                      <a:r>
                        <a:rPr lang="en-US" sz="1600" b="1" spc="-1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115" marR="128270" indent="-59055">
                        <a:lnSpc>
                          <a:spcPct val="105000"/>
                        </a:lnSpc>
                        <a:spcBef>
                          <a:spcPts val="55"/>
                        </a:spcBef>
                        <a:spcAft>
                          <a:spcPts val="0"/>
                        </a:spcAft>
                      </a:pPr>
                      <a:r>
                        <a:rPr lang="en-US" sz="1600" b="1" spc="-10" dirty="0">
                          <a:effectLst/>
                          <a:latin typeface="Times New Roman" panose="02020603050405020304" pitchFamily="18" charset="0"/>
                          <a:ea typeface="Times New Roman" panose="02020603050405020304" pitchFamily="18" charset="0"/>
                          <a:cs typeface="Times New Roman" panose="02020603050405020304" pitchFamily="18" charset="0"/>
                        </a:rPr>
                        <a:t>Mutated </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600" b="1" i="1" dirty="0">
                          <a:effectLst/>
                          <a:latin typeface="Georgia-BoldItalic" panose="02040502050405020303" pitchFamily="18" charset="0"/>
                          <a:ea typeface="Times New Roman" panose="02020603050405020304" pitchFamily="18" charset="0"/>
                          <a:cs typeface="Times New Roman" panose="02020603050405020304" pitchFamily="18" charset="0"/>
                        </a:rPr>
                        <a:t>n </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 4)</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accent2">
                        <a:lumMod val="75000"/>
                      </a:schemeClr>
                    </a:solidFill>
                  </a:tcPr>
                </a:tc>
                <a:tc>
                  <a:txBody>
                    <a:bodyPr/>
                    <a:lstStyle/>
                    <a:p>
                      <a:pPr marL="208280" marR="174625" algn="ctr">
                        <a:spcBef>
                          <a:spcPts val="195"/>
                        </a:spcBef>
                        <a:spcAft>
                          <a:spcPts val="0"/>
                        </a:spcAft>
                      </a:pPr>
                      <a:r>
                        <a:rPr lang="en-US" sz="1600" b="1" spc="-20" dirty="0">
                          <a:effectLst/>
                          <a:latin typeface="Times New Roman" panose="02020603050405020304" pitchFamily="18" charset="0"/>
                          <a:ea typeface="Times New Roman" panose="02020603050405020304" pitchFamily="18" charset="0"/>
                          <a:cs typeface="Times New Roman" panose="02020603050405020304" pitchFamily="18" charset="0"/>
                        </a:rPr>
                        <a:t>p53-</a:t>
                      </a:r>
                      <a:r>
                        <a:rPr lang="en-US" sz="1600" b="1" spc="-10" dirty="0">
                          <a:effectLst/>
                          <a:latin typeface="Times New Roman" panose="02020603050405020304" pitchFamily="18" charset="0"/>
                          <a:ea typeface="Times New Roman" panose="02020603050405020304" pitchFamily="18" charset="0"/>
                          <a:cs typeface="Times New Roman" panose="02020603050405020304" pitchFamily="18" charset="0"/>
                        </a:rPr>
                        <a:t>Abnormal </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600" b="1" i="1" dirty="0">
                          <a:effectLst/>
                          <a:latin typeface="Georgia-BoldItalic" panose="02040502050405020303" pitchFamily="18" charset="0"/>
                          <a:ea typeface="Times New Roman" panose="02020603050405020304" pitchFamily="18" charset="0"/>
                          <a:cs typeface="Times New Roman" panose="02020603050405020304" pitchFamily="18" charset="0"/>
                        </a:rPr>
                        <a:t>n </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 3)</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90500" marR="167005" indent="180340">
                        <a:lnSpc>
                          <a:spcPct val="105000"/>
                        </a:lnSpc>
                        <a:spcBef>
                          <a:spcPts val="195"/>
                        </a:spcBef>
                        <a:spcAft>
                          <a:spcPts val="0"/>
                        </a:spcAft>
                      </a:pPr>
                      <a:r>
                        <a:rPr lang="en-US" sz="1600" b="1" spc="-20" dirty="0">
                          <a:effectLst/>
                          <a:latin typeface="Times New Roman" panose="02020603050405020304" pitchFamily="18" charset="0"/>
                          <a:ea typeface="Times New Roman" panose="02020603050405020304" pitchFamily="18" charset="0"/>
                          <a:cs typeface="Times New Roman" panose="02020603050405020304" pitchFamily="18" charset="0"/>
                        </a:rPr>
                        <a:t>p53 </a:t>
                      </a:r>
                      <a:r>
                        <a:rPr lang="en-US" sz="1600" b="1" spc="-10" dirty="0">
                          <a:effectLst/>
                          <a:latin typeface="Times New Roman" panose="02020603050405020304" pitchFamily="18" charset="0"/>
                          <a:ea typeface="Times New Roman" panose="02020603050405020304" pitchFamily="18" charset="0"/>
                          <a:cs typeface="Times New Roman" panose="02020603050405020304" pitchFamily="18" charset="0"/>
                        </a:rPr>
                        <a:t>Wild</a:t>
                      </a:r>
                      <a:r>
                        <a:rPr lang="en-US" sz="1600" b="1"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spc="-10" dirty="0">
                          <a:effectLst/>
                          <a:latin typeface="Times New Roman" panose="02020603050405020304" pitchFamily="18" charset="0"/>
                          <a:ea typeface="Times New Roman" panose="02020603050405020304" pitchFamily="18" charset="0"/>
                          <a:cs typeface="Times New Roman" panose="02020603050405020304" pitchFamily="18" charset="0"/>
                        </a:rPr>
                        <a:t>Type</a:t>
                      </a:r>
                      <a:r>
                        <a:rPr lang="fr-FR" sz="1600" b="1"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600" b="1" i="1" dirty="0">
                          <a:effectLst/>
                          <a:latin typeface="Georgia-BoldItalic" panose="02040502050405020303" pitchFamily="18" charset="0"/>
                          <a:ea typeface="Times New Roman" panose="02020603050405020304" pitchFamily="18" charset="0"/>
                          <a:cs typeface="Times New Roman" panose="02020603050405020304" pitchFamily="18" charset="0"/>
                        </a:rPr>
                        <a:t>n</a:t>
                      </a:r>
                      <a:r>
                        <a:rPr lang="en-US" sz="1600" b="1" i="1" spc="-60" dirty="0">
                          <a:effectLst/>
                          <a:latin typeface="Georgia-BoldItalic" panose="02040502050405020303" pitchFamily="18" charset="0"/>
                          <a:ea typeface="Times New Roman" panose="02020603050405020304" pitchFamily="18" charset="0"/>
                          <a:cs typeface="Times New Roman" panose="02020603050405020304" pitchFamily="18" charset="0"/>
                        </a:rPr>
                        <a:t> </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600" b="1" spc="-5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spc="-25" dirty="0">
                          <a:effectLst/>
                          <a:latin typeface="Times New Roman" panose="02020603050405020304" pitchFamily="18" charset="0"/>
                          <a:ea typeface="Times New Roman" panose="02020603050405020304" pitchFamily="18" charset="0"/>
                          <a:cs typeface="Times New Roman" panose="02020603050405020304" pitchFamily="18" charset="0"/>
                        </a:rPr>
                        <a:t>27)</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43205" marR="271145" indent="61595">
                        <a:lnSpc>
                          <a:spcPct val="105000"/>
                        </a:lnSpc>
                        <a:spcBef>
                          <a:spcPts val="740"/>
                        </a:spcBef>
                        <a:spcAft>
                          <a:spcPts val="0"/>
                        </a:spcAft>
                      </a:pPr>
                      <a:r>
                        <a:rPr lang="en-US" sz="1600" b="1" spc="-10" dirty="0">
                          <a:effectLst/>
                          <a:latin typeface="Times New Roman" panose="02020603050405020304" pitchFamily="18" charset="0"/>
                          <a:ea typeface="Times New Roman" panose="02020603050405020304" pitchFamily="18" charset="0"/>
                          <a:cs typeface="Times New Roman" panose="02020603050405020304" pitchFamily="18" charset="0"/>
                        </a:rPr>
                        <a:t>Total </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600" b="1" i="1" dirty="0">
                          <a:effectLst/>
                          <a:latin typeface="Georgia-BoldItalic" panose="02040502050405020303" pitchFamily="18" charset="0"/>
                          <a:ea typeface="Times New Roman" panose="02020603050405020304" pitchFamily="18" charset="0"/>
                          <a:cs typeface="Times New Roman" panose="02020603050405020304" pitchFamily="18" charset="0"/>
                        </a:rPr>
                        <a:t>n</a:t>
                      </a:r>
                      <a:r>
                        <a:rPr lang="en-US" sz="1600" b="1" i="1" spc="-60" dirty="0">
                          <a:effectLst/>
                          <a:latin typeface="Georgia-BoldItalic" panose="02040502050405020303" pitchFamily="18" charset="0"/>
                          <a:ea typeface="Times New Roman" panose="02020603050405020304" pitchFamily="18" charset="0"/>
                          <a:cs typeface="Times New Roman" panose="02020603050405020304" pitchFamily="18" charset="0"/>
                        </a:rPr>
                        <a:t> </a:t>
                      </a: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600" b="1" spc="-5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spc="-25" dirty="0">
                          <a:effectLst/>
                          <a:latin typeface="Times New Roman" panose="02020603050405020304" pitchFamily="18" charset="0"/>
                          <a:ea typeface="Times New Roman" panose="02020603050405020304" pitchFamily="18" charset="0"/>
                          <a:cs typeface="Times New Roman" panose="02020603050405020304" pitchFamily="18" charset="0"/>
                        </a:rPr>
                        <a:t>36)</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121384784"/>
                  </a:ext>
                </a:extLst>
              </a:tr>
              <a:tr h="742122">
                <a:tc>
                  <a:txBody>
                    <a:bodyPr/>
                    <a:lstStyle/>
                    <a:p>
                      <a:pPr marL="351155" marR="395605" indent="-635" algn="ctr">
                        <a:lnSpc>
                          <a:spcPts val="1100"/>
                        </a:lnSpc>
                        <a:spcBef>
                          <a:spcPts val="80"/>
                        </a:spcBef>
                        <a:spcAft>
                          <a:spcPts val="0"/>
                        </a:spcAft>
                      </a:pPr>
                      <a:r>
                        <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rPr>
                        <a:t>Progression or required definitive</a:t>
                      </a:r>
                      <a:r>
                        <a:rPr lang="en-US" sz="1600" b="0" spc="-5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rPr>
                        <a:t>treatment</a:t>
                      </a:r>
                      <a:r>
                        <a:rPr lang="en-US" sz="1600" b="0" spc="-5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0" i="1" dirty="0">
                          <a:effectLst/>
                          <a:latin typeface="Times New Roman" panose="02020603050405020304" pitchFamily="18" charset="0"/>
                          <a:ea typeface="Times New Roman" panose="02020603050405020304" pitchFamily="18" charset="0"/>
                          <a:cs typeface="Times New Roman" panose="02020603050405020304" pitchFamily="18" charset="0"/>
                        </a:rPr>
                        <a:t>n</a:t>
                      </a:r>
                      <a:endParaRPr lang="fr-FR"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35585" algn="ctr">
                        <a:lnSpc>
                          <a:spcPts val="990"/>
                        </a:lnSpc>
                      </a:pP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58445" marR="258445" algn="ctr">
                        <a:lnSpc>
                          <a:spcPts val="990"/>
                        </a:lnSpc>
                        <a:spcAft>
                          <a:spcPts val="0"/>
                        </a:spcAft>
                      </a:pP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08280" marR="193675" algn="ctr">
                        <a:lnSpc>
                          <a:spcPts val="990"/>
                        </a:lnSpc>
                        <a:spcAft>
                          <a:spcPts val="0"/>
                        </a:spcAft>
                      </a:pP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45745" marR="271780" algn="ctr">
                        <a:lnSpc>
                          <a:spcPts val="990"/>
                        </a:lnSpc>
                        <a:spcAft>
                          <a:spcPts val="0"/>
                        </a:spcAft>
                      </a:pP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17805" marR="242570" algn="ctr">
                        <a:lnSpc>
                          <a:spcPts val="990"/>
                        </a:lnSpc>
                        <a:spcAft>
                          <a:spcPts val="0"/>
                        </a:spcAft>
                      </a:pP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4248903886"/>
                  </a:ext>
                </a:extLst>
              </a:tr>
              <a:tr h="0">
                <a:tc>
                  <a:txBody>
                    <a:bodyPr/>
                    <a:lstStyle/>
                    <a:p>
                      <a:pPr marL="351155" marR="395605" indent="-635" algn="ctr">
                        <a:lnSpc>
                          <a:spcPts val="1100"/>
                        </a:lnSpc>
                        <a:spcBef>
                          <a:spcPts val="80"/>
                        </a:spcBef>
                        <a:spcAft>
                          <a:spcPts val="0"/>
                        </a:spcAft>
                      </a:pPr>
                      <a:r>
                        <a:rPr lang="en-US" sz="1600" b="0" i="1" spc="-5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0" spc="-30" dirty="0">
                          <a:effectLst/>
                          <a:latin typeface="Times New Roman" panose="02020603050405020304" pitchFamily="18" charset="0"/>
                          <a:ea typeface="Times New Roman" panose="02020603050405020304" pitchFamily="18" charset="0"/>
                          <a:cs typeface="Times New Roman" panose="02020603050405020304" pitchFamily="18" charset="0"/>
                        </a:rPr>
                        <a:t>No</a:t>
                      </a:r>
                      <a:endParaRPr lang="fr-FR"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1</a:t>
                      </a:r>
                      <a:r>
                        <a:rPr lang="en-US" sz="1600" spc="-10" dirty="0">
                          <a:effectLst/>
                          <a:latin typeface="Times New Roman" panose="02020603050405020304" pitchFamily="18" charset="0"/>
                          <a:ea typeface="Times New Roman" panose="02020603050405020304" pitchFamily="18" charset="0"/>
                          <a:cs typeface="Times New Roman" panose="02020603050405020304" pitchFamily="18" charset="0"/>
                        </a:rPr>
                        <a:t> (50.0)</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3</a:t>
                      </a:r>
                      <a:r>
                        <a:rPr lang="en-US" sz="1600" spc="-10" dirty="0">
                          <a:effectLst/>
                          <a:latin typeface="Times New Roman" panose="02020603050405020304" pitchFamily="18" charset="0"/>
                          <a:ea typeface="Times New Roman" panose="02020603050405020304" pitchFamily="18" charset="0"/>
                          <a:cs typeface="Times New Roman" panose="02020603050405020304" pitchFamily="18" charset="0"/>
                        </a:rPr>
                        <a:t> (75.0)</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600" spc="-10" dirty="0">
                          <a:effectLst/>
                          <a:latin typeface="Times New Roman" panose="02020603050405020304" pitchFamily="18" charset="0"/>
                          <a:ea typeface="Times New Roman" panose="02020603050405020304" pitchFamily="18" charset="0"/>
                          <a:cs typeface="Times New Roman" panose="02020603050405020304" pitchFamily="18" charset="0"/>
                        </a:rPr>
                        <a:t> (66.7)</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45745" marR="271780" algn="ctr">
                        <a:lnSpc>
                          <a:spcPts val="990"/>
                        </a:lnSpc>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25</a:t>
                      </a:r>
                      <a:r>
                        <a:rPr lang="en-US" sz="16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a:effectLst/>
                          <a:latin typeface="Times New Roman" panose="02020603050405020304" pitchFamily="18" charset="0"/>
                          <a:ea typeface="Times New Roman" panose="02020603050405020304" pitchFamily="18" charset="0"/>
                          <a:cs typeface="Times New Roman" panose="02020603050405020304" pitchFamily="18" charset="0"/>
                        </a:rPr>
                        <a:t>(92.6)</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31</a:t>
                      </a:r>
                      <a:r>
                        <a:rPr lang="en-US" sz="16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spc="-10" dirty="0">
                          <a:effectLst/>
                          <a:latin typeface="Times New Roman" panose="02020603050405020304" pitchFamily="18" charset="0"/>
                          <a:ea typeface="Times New Roman" panose="02020603050405020304" pitchFamily="18" charset="0"/>
                          <a:cs typeface="Times New Roman" panose="02020603050405020304" pitchFamily="18" charset="0"/>
                        </a:rPr>
                        <a:t>(86.1)</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490538284"/>
                  </a:ext>
                </a:extLst>
              </a:tr>
              <a:tr h="291279">
                <a:tc>
                  <a:txBody>
                    <a:bodyPr/>
                    <a:lstStyle/>
                    <a:p>
                      <a:pPr marL="154305" marR="198755" algn="ctr">
                        <a:lnSpc>
                          <a:spcPts val="990"/>
                        </a:lnSpc>
                        <a:spcAft>
                          <a:spcPts val="0"/>
                        </a:spcAft>
                      </a:pPr>
                      <a:r>
                        <a:rPr lang="en-US" sz="1600" b="0" spc="-25" dirty="0">
                          <a:effectLst/>
                          <a:latin typeface="Times New Roman" panose="02020603050405020304" pitchFamily="18" charset="0"/>
                          <a:ea typeface="Times New Roman" panose="02020603050405020304" pitchFamily="18" charset="0"/>
                          <a:cs typeface="Times New Roman" panose="02020603050405020304" pitchFamily="18" charset="0"/>
                        </a:rPr>
                        <a:t>Yes</a:t>
                      </a:r>
                      <a:endParaRPr lang="fr-FR"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35585" algn="ctr">
                        <a:lnSpc>
                          <a:spcPts val="990"/>
                        </a:lnSpc>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1600" spc="-10" dirty="0">
                          <a:effectLst/>
                          <a:latin typeface="Times New Roman" panose="02020603050405020304" pitchFamily="18" charset="0"/>
                          <a:ea typeface="Times New Roman" panose="02020603050405020304" pitchFamily="18" charset="0"/>
                          <a:cs typeface="Times New Roman" panose="02020603050405020304" pitchFamily="18" charset="0"/>
                        </a:rPr>
                        <a:t> (50.0)</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58445" marR="258445" algn="ctr">
                        <a:lnSpc>
                          <a:spcPts val="990"/>
                        </a:lnSpc>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1600" spc="-10" dirty="0">
                          <a:effectLst/>
                          <a:latin typeface="Times New Roman" panose="02020603050405020304" pitchFamily="18" charset="0"/>
                          <a:ea typeface="Times New Roman" panose="02020603050405020304" pitchFamily="18" charset="0"/>
                          <a:cs typeface="Times New Roman" panose="02020603050405020304" pitchFamily="18" charset="0"/>
                        </a:rPr>
                        <a:t> (25.0)</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rgbClr val="FFFF00"/>
                    </a:solidFill>
                  </a:tcPr>
                </a:tc>
                <a:tc>
                  <a:txBody>
                    <a:bodyPr/>
                    <a:lstStyle/>
                    <a:p>
                      <a:pPr marL="208280" marR="193675" algn="ctr">
                        <a:lnSpc>
                          <a:spcPts val="990"/>
                        </a:lnSpc>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1600" spc="-10" dirty="0">
                          <a:effectLst/>
                          <a:latin typeface="Times New Roman" panose="02020603050405020304" pitchFamily="18" charset="0"/>
                          <a:ea typeface="Times New Roman" panose="02020603050405020304" pitchFamily="18" charset="0"/>
                          <a:cs typeface="Times New Roman" panose="02020603050405020304" pitchFamily="18" charset="0"/>
                        </a:rPr>
                        <a:t> (33.3)</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45745" marR="271780" algn="ctr">
                        <a:lnSpc>
                          <a:spcPts val="990"/>
                        </a:lnSpc>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6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spc="-20" dirty="0">
                          <a:effectLst/>
                          <a:latin typeface="Times New Roman" panose="02020603050405020304" pitchFamily="18" charset="0"/>
                          <a:ea typeface="Times New Roman" panose="02020603050405020304" pitchFamily="18" charset="0"/>
                          <a:cs typeface="Times New Roman" panose="02020603050405020304" pitchFamily="18" charset="0"/>
                        </a:rPr>
                        <a:t>(7.4)</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17805" marR="242570" algn="ctr">
                        <a:lnSpc>
                          <a:spcPts val="990"/>
                        </a:lnSpc>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5</a:t>
                      </a:r>
                      <a:r>
                        <a:rPr lang="en-US" sz="1600" spc="-10" dirty="0">
                          <a:effectLst/>
                          <a:latin typeface="Times New Roman" panose="02020603050405020304" pitchFamily="18" charset="0"/>
                          <a:ea typeface="Times New Roman" panose="02020603050405020304" pitchFamily="18" charset="0"/>
                          <a:cs typeface="Times New Roman" panose="02020603050405020304" pitchFamily="18" charset="0"/>
                        </a:rPr>
                        <a:t> (13.9)</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498750105"/>
                  </a:ext>
                </a:extLst>
              </a:tr>
              <a:tr h="952448">
                <a:tc>
                  <a:txBody>
                    <a:bodyPr/>
                    <a:lstStyle/>
                    <a:p>
                      <a:pPr marL="154305" marR="184785" algn="ctr">
                        <a:spcAft>
                          <a:spcPts val="0"/>
                        </a:spcAft>
                      </a:pPr>
                      <a:r>
                        <a:rPr lang="en-US" sz="1600" b="0" spc="-10" dirty="0">
                          <a:effectLst/>
                          <a:latin typeface="Times New Roman" panose="02020603050405020304" pitchFamily="18" charset="0"/>
                          <a:ea typeface="Times New Roman" panose="02020603050405020304" pitchFamily="18" charset="0"/>
                          <a:cs typeface="Times New Roman" panose="02020603050405020304" pitchFamily="18" charset="0"/>
                        </a:rPr>
                        <a:t>Type</a:t>
                      </a:r>
                      <a:r>
                        <a:rPr lang="en-US" sz="1600" b="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0" spc="-10" dirty="0">
                          <a:effectLst/>
                          <a:latin typeface="Times New Roman" panose="02020603050405020304" pitchFamily="18" charset="0"/>
                          <a:ea typeface="Times New Roman" panose="02020603050405020304" pitchFamily="18" charset="0"/>
                          <a:cs typeface="Times New Roman" panose="02020603050405020304" pitchFamily="18" charset="0"/>
                        </a:rPr>
                        <a:t>of</a:t>
                      </a:r>
                      <a:r>
                        <a:rPr lang="en-US" sz="1600" b="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0" spc="-10" dirty="0">
                          <a:effectLst/>
                          <a:latin typeface="Times New Roman" panose="02020603050405020304" pitchFamily="18" charset="0"/>
                          <a:ea typeface="Times New Roman" panose="02020603050405020304" pitchFamily="18" charset="0"/>
                          <a:cs typeface="Times New Roman" panose="02020603050405020304" pitchFamily="18" charset="0"/>
                        </a:rPr>
                        <a:t>definitive</a:t>
                      </a:r>
                      <a:r>
                        <a:rPr lang="en-US" sz="1600" b="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0" spc="-10" dirty="0">
                          <a:effectLst/>
                          <a:latin typeface="Times New Roman" panose="02020603050405020304" pitchFamily="18" charset="0"/>
                          <a:ea typeface="Times New Roman" panose="02020603050405020304" pitchFamily="18" charset="0"/>
                          <a:cs typeface="Times New Roman" panose="02020603050405020304" pitchFamily="18" charset="0"/>
                        </a:rPr>
                        <a:t>therapy,</a:t>
                      </a:r>
                      <a:endParaRPr lang="fr-FR"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54305" marR="198755" algn="ctr">
                        <a:lnSpc>
                          <a:spcPts val="1000"/>
                        </a:lnSpc>
                        <a:spcBef>
                          <a:spcPts val="65"/>
                        </a:spcBef>
                        <a:spcAft>
                          <a:spcPts val="0"/>
                        </a:spcAft>
                      </a:pPr>
                      <a:r>
                        <a:rPr lang="en-US" sz="1600" b="0" i="1" dirty="0">
                          <a:effectLst/>
                          <a:latin typeface="Times New Roman" panose="02020603050405020304" pitchFamily="18" charset="0"/>
                          <a:ea typeface="Times New Roman" panose="02020603050405020304" pitchFamily="18" charset="0"/>
                          <a:cs typeface="Times New Roman" panose="02020603050405020304" pitchFamily="18" charset="0"/>
                        </a:rPr>
                        <a:t>n</a:t>
                      </a:r>
                      <a:r>
                        <a:rPr lang="en-US" sz="1600" b="0" i="1"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0" spc="-25"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fr-FR"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92735" algn="ctr">
                        <a:spcBef>
                          <a:spcPts val="850"/>
                        </a:spcBef>
                        <a:spcAft>
                          <a:spcPts val="0"/>
                        </a:spcAft>
                      </a:pPr>
                      <a:r>
                        <a:rPr lang="en-US" sz="1600" i="1" dirty="0">
                          <a:effectLst/>
                          <a:latin typeface="Times New Roman" panose="02020603050405020304" pitchFamily="18" charset="0"/>
                          <a:ea typeface="Times New Roman" panose="02020603050405020304" pitchFamily="18" charset="0"/>
                          <a:cs typeface="Times New Roman" panose="02020603050405020304" pitchFamily="18" charset="0"/>
                        </a:rPr>
                        <a:t>n </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spc="-50" dirty="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58445" marR="258445" algn="ctr">
                        <a:spcBef>
                          <a:spcPts val="850"/>
                        </a:spcBef>
                        <a:spcAft>
                          <a:spcPts val="0"/>
                        </a:spcAft>
                      </a:pPr>
                      <a:r>
                        <a:rPr lang="en-US" sz="1600" i="1" dirty="0">
                          <a:effectLst/>
                          <a:latin typeface="Times New Roman" panose="02020603050405020304" pitchFamily="18" charset="0"/>
                          <a:ea typeface="Times New Roman" panose="02020603050405020304" pitchFamily="18" charset="0"/>
                          <a:cs typeface="Times New Roman" panose="02020603050405020304" pitchFamily="18" charset="0"/>
                        </a:rPr>
                        <a:t>n </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spc="-50" dirty="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08280" marR="193675" algn="ctr">
                        <a:spcBef>
                          <a:spcPts val="850"/>
                        </a:spcBef>
                        <a:spcAft>
                          <a:spcPts val="0"/>
                        </a:spcAft>
                      </a:pPr>
                      <a:r>
                        <a:rPr lang="en-US" sz="1600" i="1" dirty="0">
                          <a:effectLst/>
                          <a:latin typeface="Times New Roman" panose="02020603050405020304" pitchFamily="18" charset="0"/>
                          <a:ea typeface="Times New Roman" panose="02020603050405020304" pitchFamily="18" charset="0"/>
                          <a:cs typeface="Times New Roman" panose="02020603050405020304" pitchFamily="18" charset="0"/>
                        </a:rPr>
                        <a:t>n </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spc="-50" dirty="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45745" marR="271145" algn="ctr">
                        <a:spcBef>
                          <a:spcPts val="850"/>
                        </a:spcBef>
                        <a:spcAft>
                          <a:spcPts val="0"/>
                        </a:spcAft>
                      </a:pPr>
                      <a:r>
                        <a:rPr lang="en-US" sz="1600" i="1" dirty="0">
                          <a:effectLst/>
                          <a:latin typeface="Times New Roman" panose="02020603050405020304" pitchFamily="18" charset="0"/>
                          <a:ea typeface="Times New Roman" panose="02020603050405020304" pitchFamily="18" charset="0"/>
                          <a:cs typeface="Times New Roman" panose="02020603050405020304" pitchFamily="18" charset="0"/>
                        </a:rPr>
                        <a:t>n </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spc="-50" dirty="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17805" marR="242570" algn="ctr">
                        <a:spcBef>
                          <a:spcPts val="850"/>
                        </a:spcBef>
                        <a:spcAft>
                          <a:spcPts val="0"/>
                        </a:spcAft>
                      </a:pPr>
                      <a:r>
                        <a:rPr lang="en-US" sz="1600" i="1" dirty="0">
                          <a:effectLst/>
                          <a:latin typeface="Times New Roman" panose="02020603050405020304" pitchFamily="18" charset="0"/>
                          <a:ea typeface="Times New Roman" panose="02020603050405020304" pitchFamily="18" charset="0"/>
                          <a:cs typeface="Times New Roman" panose="02020603050405020304" pitchFamily="18" charset="0"/>
                        </a:rPr>
                        <a:t>n </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spc="-50" dirty="0">
                          <a:effectLst/>
                          <a:latin typeface="Times New Roman" panose="02020603050405020304" pitchFamily="18" charset="0"/>
                          <a:ea typeface="Times New Roman" panose="02020603050405020304" pitchFamily="18" charset="0"/>
                          <a:cs typeface="Times New Roman" panose="02020603050405020304" pitchFamily="18" charset="0"/>
                        </a:rPr>
                        <a:t>5</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4205440415"/>
                  </a:ext>
                </a:extLst>
              </a:tr>
              <a:tr h="398160">
                <a:tc>
                  <a:txBody>
                    <a:bodyPr/>
                    <a:lstStyle/>
                    <a:p>
                      <a:pPr marL="154305" marR="198755" algn="ctr">
                        <a:lnSpc>
                          <a:spcPts val="985"/>
                        </a:lnSpc>
                        <a:spcAft>
                          <a:spcPts val="0"/>
                        </a:spcAft>
                      </a:pPr>
                      <a:r>
                        <a:rPr lang="en-US" sz="1600" b="0" spc="-10" dirty="0">
                          <a:effectLst/>
                          <a:latin typeface="Times New Roman" panose="02020603050405020304" pitchFamily="18" charset="0"/>
                          <a:ea typeface="Times New Roman" panose="02020603050405020304" pitchFamily="18" charset="0"/>
                          <a:cs typeface="Times New Roman" panose="02020603050405020304" pitchFamily="18" charset="0"/>
                        </a:rPr>
                        <a:t>Surgery</a:t>
                      </a:r>
                      <a:endParaRPr lang="fr-FR"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07010" algn="ctr">
                        <a:lnSpc>
                          <a:spcPts val="985"/>
                        </a:lnSpc>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1600" spc="-10">
                          <a:effectLst/>
                          <a:latin typeface="Times New Roman" panose="02020603050405020304" pitchFamily="18" charset="0"/>
                          <a:ea typeface="Times New Roman" panose="02020603050405020304" pitchFamily="18" charset="0"/>
                          <a:cs typeface="Times New Roman" panose="02020603050405020304" pitchFamily="18" charset="0"/>
                        </a:rPr>
                        <a:t> (100.0)</a:t>
                      </a:r>
                      <a:endParaRPr lang="fr-F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58445" marR="258445" algn="ctr">
                        <a:lnSpc>
                          <a:spcPts val="985"/>
                        </a:lnSpc>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16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spc="-25" dirty="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08280" marR="193675" algn="ctr">
                        <a:lnSpc>
                          <a:spcPts val="985"/>
                        </a:lnSpc>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1600" spc="-10" dirty="0">
                          <a:effectLst/>
                          <a:latin typeface="Times New Roman" panose="02020603050405020304" pitchFamily="18" charset="0"/>
                          <a:ea typeface="Times New Roman" panose="02020603050405020304" pitchFamily="18" charset="0"/>
                          <a:cs typeface="Times New Roman" panose="02020603050405020304" pitchFamily="18" charset="0"/>
                        </a:rPr>
                        <a:t> (100.0)</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45745" marR="271780" algn="ctr">
                        <a:lnSpc>
                          <a:spcPts val="985"/>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600" spc="-10">
                          <a:effectLst/>
                          <a:latin typeface="Times New Roman" panose="02020603050405020304" pitchFamily="18" charset="0"/>
                          <a:ea typeface="Times New Roman" panose="02020603050405020304" pitchFamily="18" charset="0"/>
                          <a:cs typeface="Times New Roman" panose="02020603050405020304" pitchFamily="18" charset="0"/>
                        </a:rPr>
                        <a:t> (100.0)</a:t>
                      </a:r>
                      <a:endParaRPr lang="fr-F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17805" marR="242570" algn="ctr">
                        <a:lnSpc>
                          <a:spcPts val="985"/>
                        </a:lnSpc>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4</a:t>
                      </a:r>
                      <a:r>
                        <a:rPr lang="en-US" sz="1600" spc="-10" dirty="0">
                          <a:effectLst/>
                          <a:latin typeface="Times New Roman" panose="02020603050405020304" pitchFamily="18" charset="0"/>
                          <a:ea typeface="Times New Roman" panose="02020603050405020304" pitchFamily="18" charset="0"/>
                          <a:cs typeface="Times New Roman" panose="02020603050405020304" pitchFamily="18" charset="0"/>
                        </a:rPr>
                        <a:t> (80.0)</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160855974"/>
                  </a:ext>
                </a:extLst>
              </a:tr>
              <a:tr h="398160">
                <a:tc>
                  <a:txBody>
                    <a:bodyPr/>
                    <a:lstStyle/>
                    <a:p>
                      <a:pPr marL="154305" marR="198755" algn="ctr">
                        <a:lnSpc>
                          <a:spcPts val="1020"/>
                        </a:lnSpc>
                        <a:spcAft>
                          <a:spcPts val="0"/>
                        </a:spcAft>
                      </a:pPr>
                      <a:r>
                        <a:rPr lang="en-US" sz="1600" b="0" spc="-10" dirty="0">
                          <a:effectLst/>
                          <a:latin typeface="Times New Roman" panose="02020603050405020304" pitchFamily="18" charset="0"/>
                          <a:ea typeface="Times New Roman" panose="02020603050405020304" pitchFamily="18" charset="0"/>
                          <a:cs typeface="Times New Roman" panose="02020603050405020304" pitchFamily="18" charset="0"/>
                        </a:rPr>
                        <a:t>Radiation</a:t>
                      </a:r>
                      <a:endParaRPr lang="fr-FR"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64160" algn="ctr">
                        <a:lnSpc>
                          <a:spcPts val="1020"/>
                        </a:lnSpc>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1600" spc="-1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spc="-20">
                          <a:effectLst/>
                          <a:latin typeface="Times New Roman" panose="02020603050405020304" pitchFamily="18" charset="0"/>
                          <a:ea typeface="Times New Roman" panose="02020603050405020304" pitchFamily="18" charset="0"/>
                          <a:cs typeface="Times New Roman" panose="02020603050405020304" pitchFamily="18" charset="0"/>
                        </a:rPr>
                        <a:t>(0.0)</a:t>
                      </a:r>
                      <a:endParaRPr lang="fr-F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58445" marR="258445" algn="ctr">
                        <a:lnSpc>
                          <a:spcPts val="102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1600" spc="-10">
                          <a:effectLst/>
                          <a:latin typeface="Times New Roman" panose="02020603050405020304" pitchFamily="18" charset="0"/>
                          <a:ea typeface="Times New Roman" panose="02020603050405020304" pitchFamily="18" charset="0"/>
                          <a:cs typeface="Times New Roman" panose="02020603050405020304" pitchFamily="18" charset="0"/>
                        </a:rPr>
                        <a:t> (25.0)</a:t>
                      </a:r>
                      <a:endParaRPr lang="fr-F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08280" marR="193675" algn="ctr">
                        <a:lnSpc>
                          <a:spcPts val="1020"/>
                        </a:lnSpc>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16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spc="-20" dirty="0">
                          <a:effectLst/>
                          <a:latin typeface="Times New Roman" panose="02020603050405020304" pitchFamily="18" charset="0"/>
                          <a:ea typeface="Times New Roman" panose="02020603050405020304" pitchFamily="18" charset="0"/>
                          <a:cs typeface="Times New Roman" panose="02020603050405020304" pitchFamily="18" charset="0"/>
                        </a:rPr>
                        <a:t>(0.0)</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45745" marR="271780" algn="ctr">
                        <a:lnSpc>
                          <a:spcPts val="102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1600" spc="-1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spc="-20">
                          <a:effectLst/>
                          <a:latin typeface="Times New Roman" panose="02020603050405020304" pitchFamily="18" charset="0"/>
                          <a:ea typeface="Times New Roman" panose="02020603050405020304" pitchFamily="18" charset="0"/>
                          <a:cs typeface="Times New Roman" panose="02020603050405020304" pitchFamily="18" charset="0"/>
                        </a:rPr>
                        <a:t>(0.0)</a:t>
                      </a:r>
                      <a:endParaRPr lang="fr-F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17805" marR="242570" algn="ctr">
                        <a:lnSpc>
                          <a:spcPts val="1020"/>
                        </a:lnSpc>
                        <a:spcAft>
                          <a:spcPts val="0"/>
                        </a:spcAft>
                      </a:pPr>
                      <a:r>
                        <a:rPr lang="en-US" sz="1600">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1600" spc="-10">
                          <a:effectLst/>
                          <a:latin typeface="Times New Roman" panose="02020603050405020304" pitchFamily="18" charset="0"/>
                          <a:ea typeface="Times New Roman" panose="02020603050405020304" pitchFamily="18" charset="0"/>
                          <a:cs typeface="Times New Roman" panose="02020603050405020304" pitchFamily="18" charset="0"/>
                        </a:rPr>
                        <a:t> (20.0)</a:t>
                      </a:r>
                      <a:endParaRPr lang="fr-FR"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828170243"/>
                  </a:ext>
                </a:extLst>
              </a:tr>
              <a:tr h="799047">
                <a:tc>
                  <a:txBody>
                    <a:bodyPr/>
                    <a:lstStyle/>
                    <a:p>
                      <a:pPr marL="154305" marR="198755" algn="ctr">
                        <a:spcBef>
                          <a:spcPts val="25"/>
                        </a:spcBef>
                        <a:spcAft>
                          <a:spcPts val="0"/>
                        </a:spcAft>
                      </a:pPr>
                      <a:r>
                        <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rPr>
                        <a:t>Final</a:t>
                      </a:r>
                      <a:r>
                        <a:rPr lang="en-US" sz="1600" b="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0" spc="-10" dirty="0">
                          <a:effectLst/>
                          <a:latin typeface="Times New Roman" panose="02020603050405020304" pitchFamily="18" charset="0"/>
                          <a:ea typeface="Times New Roman" panose="02020603050405020304" pitchFamily="18" charset="0"/>
                          <a:cs typeface="Times New Roman" panose="02020603050405020304" pitchFamily="18" charset="0"/>
                        </a:rPr>
                        <a:t>diagnosis</a:t>
                      </a:r>
                      <a:endParaRPr lang="fr-FR"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54305" marR="198755" algn="ctr">
                        <a:spcBef>
                          <a:spcPts val="60"/>
                        </a:spcBef>
                        <a:spcAft>
                          <a:spcPts val="0"/>
                        </a:spcAft>
                      </a:pPr>
                      <a:r>
                        <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rPr>
                        <a:t>on</a:t>
                      </a:r>
                      <a:r>
                        <a:rPr lang="en-US" sz="1600" b="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rPr>
                        <a:t>hysterectomy</a:t>
                      </a:r>
                      <a:r>
                        <a:rPr lang="en-US" sz="1600" b="0"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rPr>
                        <a:t>specimen,</a:t>
                      </a:r>
                      <a:r>
                        <a:rPr lang="en-US" sz="1600" b="0" spc="4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0" i="1" dirty="0">
                          <a:effectLst/>
                          <a:latin typeface="Times New Roman" panose="02020603050405020304" pitchFamily="18" charset="0"/>
                          <a:ea typeface="Times New Roman" panose="02020603050405020304" pitchFamily="18" charset="0"/>
                          <a:cs typeface="Times New Roman" panose="02020603050405020304" pitchFamily="18" charset="0"/>
                        </a:rPr>
                        <a:t>n</a:t>
                      </a:r>
                      <a:r>
                        <a:rPr lang="en-US" sz="1600" b="0" i="1" spc="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0" spc="-25"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fr-FR"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spcBef>
                          <a:spcPts val="20"/>
                        </a:spcBef>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92735" algn="ctr">
                        <a:lnSpc>
                          <a:spcPts val="1000"/>
                        </a:lnSpc>
                      </a:pPr>
                      <a:r>
                        <a:rPr lang="en-US" sz="1600" i="1" dirty="0">
                          <a:effectLst/>
                          <a:latin typeface="Times New Roman" panose="02020603050405020304" pitchFamily="18" charset="0"/>
                          <a:ea typeface="Times New Roman" panose="02020603050405020304" pitchFamily="18" charset="0"/>
                          <a:cs typeface="Times New Roman" panose="02020603050405020304" pitchFamily="18" charset="0"/>
                        </a:rPr>
                        <a:t>n </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spc="-50" dirty="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spcBef>
                          <a:spcPts val="20"/>
                        </a:spcBef>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58445" marR="258445" algn="ctr">
                        <a:lnSpc>
                          <a:spcPts val="1000"/>
                        </a:lnSpc>
                        <a:spcAft>
                          <a:spcPts val="0"/>
                        </a:spcAft>
                      </a:pPr>
                      <a:r>
                        <a:rPr lang="en-US" sz="1600" i="1" dirty="0">
                          <a:effectLst/>
                          <a:latin typeface="Times New Roman" panose="02020603050405020304" pitchFamily="18" charset="0"/>
                          <a:ea typeface="Times New Roman" panose="02020603050405020304" pitchFamily="18" charset="0"/>
                          <a:cs typeface="Times New Roman" panose="02020603050405020304" pitchFamily="18" charset="0"/>
                        </a:rPr>
                        <a:t>n </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spc="-50" dirty="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spcBef>
                          <a:spcPts val="20"/>
                        </a:spcBef>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08280" marR="193675" algn="ctr">
                        <a:lnSpc>
                          <a:spcPts val="1000"/>
                        </a:lnSpc>
                        <a:spcAft>
                          <a:spcPts val="0"/>
                        </a:spcAft>
                      </a:pPr>
                      <a:r>
                        <a:rPr lang="en-US" sz="1600" i="1" dirty="0">
                          <a:effectLst/>
                          <a:latin typeface="Times New Roman" panose="02020603050405020304" pitchFamily="18" charset="0"/>
                          <a:ea typeface="Times New Roman" panose="02020603050405020304" pitchFamily="18" charset="0"/>
                          <a:cs typeface="Times New Roman" panose="02020603050405020304" pitchFamily="18" charset="0"/>
                        </a:rPr>
                        <a:t>n </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spc="-50" dirty="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spcBef>
                          <a:spcPts val="20"/>
                        </a:spcBef>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45745" marR="271145" algn="ctr">
                        <a:lnSpc>
                          <a:spcPts val="1000"/>
                        </a:lnSpc>
                        <a:spcAft>
                          <a:spcPts val="0"/>
                        </a:spcAft>
                      </a:pPr>
                      <a:r>
                        <a:rPr lang="en-US" sz="1600" i="1" dirty="0">
                          <a:effectLst/>
                          <a:latin typeface="Times New Roman" panose="02020603050405020304" pitchFamily="18" charset="0"/>
                          <a:ea typeface="Times New Roman" panose="02020603050405020304" pitchFamily="18" charset="0"/>
                          <a:cs typeface="Times New Roman" panose="02020603050405020304" pitchFamily="18" charset="0"/>
                        </a:rPr>
                        <a:t>n </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spc="-50" dirty="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spcBef>
                          <a:spcPts val="20"/>
                        </a:spcBef>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17805" marR="242570" algn="ctr">
                        <a:lnSpc>
                          <a:spcPts val="1000"/>
                        </a:lnSpc>
                        <a:spcAft>
                          <a:spcPts val="0"/>
                        </a:spcAft>
                      </a:pPr>
                      <a:r>
                        <a:rPr lang="en-US" sz="1600" i="1" dirty="0">
                          <a:effectLst/>
                          <a:latin typeface="Times New Roman" panose="02020603050405020304" pitchFamily="18" charset="0"/>
                          <a:ea typeface="Times New Roman" panose="02020603050405020304" pitchFamily="18" charset="0"/>
                          <a:cs typeface="Times New Roman" panose="02020603050405020304" pitchFamily="18" charset="0"/>
                        </a:rPr>
                        <a:t>n </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spc="-50" dirty="0">
                          <a:effectLst/>
                          <a:latin typeface="Times New Roman" panose="02020603050405020304" pitchFamily="18" charset="0"/>
                          <a:ea typeface="Times New Roman" panose="02020603050405020304" pitchFamily="18" charset="0"/>
                          <a:cs typeface="Times New Roman" panose="02020603050405020304" pitchFamily="18" charset="0"/>
                        </a:rPr>
                        <a:t>4</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894026954"/>
                  </a:ext>
                </a:extLst>
              </a:tr>
              <a:tr h="398160">
                <a:tc>
                  <a:txBody>
                    <a:bodyPr/>
                    <a:lstStyle/>
                    <a:p>
                      <a:pPr marL="154305" marR="198755" algn="ctr">
                        <a:lnSpc>
                          <a:spcPts val="985"/>
                        </a:lnSpc>
                        <a:spcAft>
                          <a:spcPts val="0"/>
                        </a:spcAft>
                      </a:pPr>
                      <a:r>
                        <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rPr>
                        <a:t>No</a:t>
                      </a:r>
                      <a:r>
                        <a:rPr lang="en-US" sz="1600" b="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0" dirty="0">
                          <a:effectLst/>
                          <a:latin typeface="Times New Roman" panose="02020603050405020304" pitchFamily="18" charset="0"/>
                          <a:ea typeface="Times New Roman" panose="02020603050405020304" pitchFamily="18" charset="0"/>
                          <a:cs typeface="Times New Roman" panose="02020603050405020304" pitchFamily="18" charset="0"/>
                        </a:rPr>
                        <a:t>residual</a:t>
                      </a:r>
                      <a:r>
                        <a:rPr lang="en-US" sz="1600" b="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0" spc="-10" dirty="0">
                          <a:effectLst/>
                          <a:latin typeface="Times New Roman" panose="02020603050405020304" pitchFamily="18" charset="0"/>
                          <a:ea typeface="Times New Roman" panose="02020603050405020304" pitchFamily="18" charset="0"/>
                          <a:cs typeface="Times New Roman" panose="02020603050405020304" pitchFamily="18" charset="0"/>
                        </a:rPr>
                        <a:t>disease</a:t>
                      </a:r>
                      <a:endParaRPr lang="fr-FR"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64160" algn="ctr">
                        <a:lnSpc>
                          <a:spcPts val="985"/>
                        </a:lnSpc>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16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spc="-20" dirty="0">
                          <a:effectLst/>
                          <a:latin typeface="Times New Roman" panose="02020603050405020304" pitchFamily="18" charset="0"/>
                          <a:ea typeface="Times New Roman" panose="02020603050405020304" pitchFamily="18" charset="0"/>
                          <a:cs typeface="Times New Roman" panose="02020603050405020304" pitchFamily="18" charset="0"/>
                        </a:rPr>
                        <a:t>(0.0)</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985"/>
                        </a:lnSpc>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08280" marR="193675" algn="ctr">
                        <a:lnSpc>
                          <a:spcPts val="985"/>
                        </a:lnSpc>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16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spc="-20" dirty="0">
                          <a:effectLst/>
                          <a:latin typeface="Times New Roman" panose="02020603050405020304" pitchFamily="18" charset="0"/>
                          <a:ea typeface="Times New Roman" panose="02020603050405020304" pitchFamily="18" charset="0"/>
                          <a:cs typeface="Times New Roman" panose="02020603050405020304" pitchFamily="18" charset="0"/>
                        </a:rPr>
                        <a:t>(0.0)</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45745" marR="271145" algn="ctr">
                        <a:lnSpc>
                          <a:spcPts val="985"/>
                        </a:lnSpc>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16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spc="-20" dirty="0">
                          <a:effectLst/>
                          <a:latin typeface="Times New Roman" panose="02020603050405020304" pitchFamily="18" charset="0"/>
                          <a:ea typeface="Times New Roman" panose="02020603050405020304" pitchFamily="18" charset="0"/>
                          <a:cs typeface="Times New Roman" panose="02020603050405020304" pitchFamily="18" charset="0"/>
                        </a:rPr>
                        <a:t>(0.0)</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17805" marR="242570" algn="ctr">
                        <a:lnSpc>
                          <a:spcPts val="985"/>
                        </a:lnSpc>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16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spc="-20" dirty="0">
                          <a:effectLst/>
                          <a:latin typeface="Times New Roman" panose="02020603050405020304" pitchFamily="18" charset="0"/>
                          <a:ea typeface="Times New Roman" panose="02020603050405020304" pitchFamily="18" charset="0"/>
                          <a:cs typeface="Times New Roman" panose="02020603050405020304" pitchFamily="18" charset="0"/>
                        </a:rPr>
                        <a:t>(0.0)</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375467894"/>
                  </a:ext>
                </a:extLst>
              </a:tr>
              <a:tr h="398160">
                <a:tc>
                  <a:txBody>
                    <a:bodyPr/>
                    <a:lstStyle/>
                    <a:p>
                      <a:pPr marL="154305" marR="198755" algn="ctr">
                        <a:lnSpc>
                          <a:spcPts val="990"/>
                        </a:lnSpc>
                        <a:spcAft>
                          <a:spcPts val="0"/>
                        </a:spcAft>
                      </a:pPr>
                      <a:r>
                        <a:rPr lang="en-US" sz="1600" b="0" spc="-25" dirty="0">
                          <a:effectLst/>
                          <a:latin typeface="Times New Roman" panose="02020603050405020304" pitchFamily="18" charset="0"/>
                          <a:ea typeface="Times New Roman" panose="02020603050405020304" pitchFamily="18" charset="0"/>
                          <a:cs typeface="Times New Roman" panose="02020603050405020304" pitchFamily="18" charset="0"/>
                        </a:rPr>
                        <a:t>EIN</a:t>
                      </a:r>
                      <a:endParaRPr lang="fr-FR"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64160" algn="ctr">
                        <a:lnSpc>
                          <a:spcPts val="990"/>
                        </a:lnSpc>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16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spc="-20" dirty="0">
                          <a:effectLst/>
                          <a:latin typeface="Times New Roman" panose="02020603050405020304" pitchFamily="18" charset="0"/>
                          <a:ea typeface="Times New Roman" panose="02020603050405020304" pitchFamily="18" charset="0"/>
                          <a:cs typeface="Times New Roman" panose="02020603050405020304" pitchFamily="18" charset="0"/>
                        </a:rPr>
                        <a:t>(0.0)</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ts val="990"/>
                        </a:lnSpc>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08280" marR="193675" algn="ctr">
                        <a:lnSpc>
                          <a:spcPts val="990"/>
                        </a:lnSpc>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1600" spc="-10" dirty="0">
                          <a:effectLst/>
                          <a:latin typeface="Times New Roman" panose="02020603050405020304" pitchFamily="18" charset="0"/>
                          <a:ea typeface="Times New Roman" panose="02020603050405020304" pitchFamily="18" charset="0"/>
                          <a:cs typeface="Times New Roman" panose="02020603050405020304" pitchFamily="18" charset="0"/>
                        </a:rPr>
                        <a:t> (100.0)</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45745" marR="271145" algn="ctr">
                        <a:lnSpc>
                          <a:spcPts val="990"/>
                        </a:lnSpc>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16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spc="-20" dirty="0">
                          <a:effectLst/>
                          <a:latin typeface="Times New Roman" panose="02020603050405020304" pitchFamily="18" charset="0"/>
                          <a:ea typeface="Times New Roman" panose="02020603050405020304" pitchFamily="18" charset="0"/>
                          <a:cs typeface="Times New Roman" panose="02020603050405020304" pitchFamily="18" charset="0"/>
                        </a:rPr>
                        <a:t>(0.0)</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17805" marR="242570" algn="ctr">
                        <a:lnSpc>
                          <a:spcPts val="990"/>
                        </a:lnSpc>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1600" spc="-10" dirty="0">
                          <a:effectLst/>
                          <a:latin typeface="Times New Roman" panose="02020603050405020304" pitchFamily="18" charset="0"/>
                          <a:ea typeface="Times New Roman" panose="02020603050405020304" pitchFamily="18" charset="0"/>
                          <a:cs typeface="Times New Roman" panose="02020603050405020304" pitchFamily="18" charset="0"/>
                        </a:rPr>
                        <a:t> (25.0)</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371137034"/>
                  </a:ext>
                </a:extLst>
              </a:tr>
              <a:tr h="398160">
                <a:tc>
                  <a:txBody>
                    <a:bodyPr/>
                    <a:lstStyle/>
                    <a:p>
                      <a:pPr marL="154305" marR="198755" algn="ctr">
                        <a:spcAft>
                          <a:spcPts val="0"/>
                        </a:spcAft>
                      </a:pPr>
                      <a:r>
                        <a:rPr lang="en-US" sz="1600" b="0" spc="-10" dirty="0">
                          <a:effectLst/>
                          <a:latin typeface="Times New Roman" panose="02020603050405020304" pitchFamily="18" charset="0"/>
                          <a:ea typeface="Times New Roman" panose="02020603050405020304" pitchFamily="18" charset="0"/>
                          <a:cs typeface="Times New Roman" panose="02020603050405020304" pitchFamily="18" charset="0"/>
                        </a:rPr>
                        <a:t>Cancer</a:t>
                      </a:r>
                      <a:endParaRPr lang="fr-FR" sz="1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07010"/>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1600" spc="-10" dirty="0">
                          <a:effectLst/>
                          <a:latin typeface="Times New Roman" panose="02020603050405020304" pitchFamily="18" charset="0"/>
                          <a:ea typeface="Times New Roman" panose="02020603050405020304" pitchFamily="18" charset="0"/>
                          <a:cs typeface="Times New Roman" panose="02020603050405020304" pitchFamily="18" charset="0"/>
                        </a:rPr>
                        <a:t> (100.0)</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08280" marR="193675" algn="ctr">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16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spc="-20" dirty="0">
                          <a:effectLst/>
                          <a:latin typeface="Times New Roman" panose="02020603050405020304" pitchFamily="18" charset="0"/>
                          <a:ea typeface="Times New Roman" panose="02020603050405020304" pitchFamily="18" charset="0"/>
                          <a:cs typeface="Times New Roman" panose="02020603050405020304" pitchFamily="18" charset="0"/>
                        </a:rPr>
                        <a:t>(0.0)</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45745" marR="271145" algn="ctr">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600" spc="-10" dirty="0">
                          <a:effectLst/>
                          <a:latin typeface="Times New Roman" panose="02020603050405020304" pitchFamily="18" charset="0"/>
                          <a:ea typeface="Times New Roman" panose="02020603050405020304" pitchFamily="18" charset="0"/>
                          <a:cs typeface="Times New Roman" panose="02020603050405020304" pitchFamily="18" charset="0"/>
                        </a:rPr>
                        <a:t> (100.0)</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217805" marR="242570" algn="ctr">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1600" spc="-10" dirty="0">
                          <a:effectLst/>
                          <a:latin typeface="Times New Roman" panose="02020603050405020304" pitchFamily="18" charset="0"/>
                          <a:ea typeface="Times New Roman" panose="02020603050405020304" pitchFamily="18" charset="0"/>
                          <a:cs typeface="Times New Roman" panose="02020603050405020304" pitchFamily="18" charset="0"/>
                        </a:rPr>
                        <a:t> (75.0)</a:t>
                      </a:r>
                      <a:endParaRPr lang="fr-FR"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435534117"/>
                  </a:ext>
                </a:extLst>
              </a:tr>
            </a:tbl>
          </a:graphicData>
        </a:graphic>
      </p:graphicFrame>
    </p:spTree>
    <p:extLst>
      <p:ext uri="{BB962C8B-B14F-4D97-AF65-F5344CB8AC3E}">
        <p14:creationId xmlns:p14="http://schemas.microsoft.com/office/powerpoint/2010/main" val="30152805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4000" y="1041400"/>
            <a:ext cx="9144000" cy="2387600"/>
          </a:xfrm>
        </p:spPr>
        <p:txBody>
          <a:bodyPr>
            <a:normAutofit/>
          </a:bodyPr>
          <a:lstStyle/>
          <a:p>
            <a:r>
              <a:rPr lang="en-US" sz="4400" b="1" dirty="0"/>
              <a:t>Rationale for conservative treatment</a:t>
            </a:r>
          </a:p>
        </p:txBody>
      </p:sp>
    </p:spTree>
    <p:extLst>
      <p:ext uri="{BB962C8B-B14F-4D97-AF65-F5344CB8AC3E}">
        <p14:creationId xmlns:p14="http://schemas.microsoft.com/office/powerpoint/2010/main" val="17510347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25BA08-DF2D-F1F6-7319-C0C5A3A4262A}"/>
              </a:ext>
            </a:extLst>
          </p:cNvPr>
          <p:cNvSpPr>
            <a:spLocks noGrp="1"/>
          </p:cNvSpPr>
          <p:nvPr>
            <p:ph type="title"/>
          </p:nvPr>
        </p:nvSpPr>
        <p:spPr/>
        <p:txBody>
          <a:bodyPr/>
          <a:lstStyle/>
          <a:p>
            <a:endParaRPr lang="fr-FR"/>
          </a:p>
        </p:txBody>
      </p:sp>
      <p:graphicFrame>
        <p:nvGraphicFramePr>
          <p:cNvPr id="4" name="Espace réservé du contenu 3">
            <a:extLst>
              <a:ext uri="{FF2B5EF4-FFF2-40B4-BE49-F238E27FC236}">
                <a16:creationId xmlns:a16="http://schemas.microsoft.com/office/drawing/2014/main" id="{75CA82BB-61B2-5C75-81AE-E9218894F226}"/>
              </a:ext>
            </a:extLst>
          </p:cNvPr>
          <p:cNvGraphicFramePr>
            <a:graphicFrameLocks noGrp="1"/>
          </p:cNvGraphicFramePr>
          <p:nvPr>
            <p:ph idx="1"/>
          </p:nvPr>
        </p:nvGraphicFramePr>
        <p:xfrm>
          <a:off x="838200" y="1605915"/>
          <a:ext cx="10515600" cy="4612640"/>
        </p:xfrm>
        <a:graphic>
          <a:graphicData uri="http://schemas.openxmlformats.org/drawingml/2006/table">
            <a:tbl>
              <a:tblPr firstRow="1" bandRow="1">
                <a:tableStyleId>{5C22544A-7EE6-4342-B048-85BDC9FD1C3A}</a:tableStyleId>
              </a:tblPr>
              <a:tblGrid>
                <a:gridCol w="1314450">
                  <a:extLst>
                    <a:ext uri="{9D8B030D-6E8A-4147-A177-3AD203B41FA5}">
                      <a16:colId xmlns:a16="http://schemas.microsoft.com/office/drawing/2014/main" val="1371190723"/>
                    </a:ext>
                  </a:extLst>
                </a:gridCol>
                <a:gridCol w="1314450">
                  <a:extLst>
                    <a:ext uri="{9D8B030D-6E8A-4147-A177-3AD203B41FA5}">
                      <a16:colId xmlns:a16="http://schemas.microsoft.com/office/drawing/2014/main" val="1637361560"/>
                    </a:ext>
                  </a:extLst>
                </a:gridCol>
                <a:gridCol w="1314450">
                  <a:extLst>
                    <a:ext uri="{9D8B030D-6E8A-4147-A177-3AD203B41FA5}">
                      <a16:colId xmlns:a16="http://schemas.microsoft.com/office/drawing/2014/main" val="770111853"/>
                    </a:ext>
                  </a:extLst>
                </a:gridCol>
                <a:gridCol w="1314450">
                  <a:extLst>
                    <a:ext uri="{9D8B030D-6E8A-4147-A177-3AD203B41FA5}">
                      <a16:colId xmlns:a16="http://schemas.microsoft.com/office/drawing/2014/main" val="1862407471"/>
                    </a:ext>
                  </a:extLst>
                </a:gridCol>
                <a:gridCol w="1314450">
                  <a:extLst>
                    <a:ext uri="{9D8B030D-6E8A-4147-A177-3AD203B41FA5}">
                      <a16:colId xmlns:a16="http://schemas.microsoft.com/office/drawing/2014/main" val="4026502523"/>
                    </a:ext>
                  </a:extLst>
                </a:gridCol>
                <a:gridCol w="1314450">
                  <a:extLst>
                    <a:ext uri="{9D8B030D-6E8A-4147-A177-3AD203B41FA5}">
                      <a16:colId xmlns:a16="http://schemas.microsoft.com/office/drawing/2014/main" val="974792613"/>
                    </a:ext>
                  </a:extLst>
                </a:gridCol>
                <a:gridCol w="1314450">
                  <a:extLst>
                    <a:ext uri="{9D8B030D-6E8A-4147-A177-3AD203B41FA5}">
                      <a16:colId xmlns:a16="http://schemas.microsoft.com/office/drawing/2014/main" val="884279796"/>
                    </a:ext>
                  </a:extLst>
                </a:gridCol>
                <a:gridCol w="1314450">
                  <a:extLst>
                    <a:ext uri="{9D8B030D-6E8A-4147-A177-3AD203B41FA5}">
                      <a16:colId xmlns:a16="http://schemas.microsoft.com/office/drawing/2014/main" val="2982156960"/>
                    </a:ext>
                  </a:extLst>
                </a:gridCol>
              </a:tblGrid>
              <a:tr h="370840">
                <a:tc>
                  <a:txBody>
                    <a:bodyPr/>
                    <a:lstStyle/>
                    <a:p>
                      <a:pPr algn="l" fontAlgn="ctr"/>
                      <a:r>
                        <a:rPr lang="fr-FR" dirty="0" err="1">
                          <a:solidFill>
                            <a:srgbClr val="000000"/>
                          </a:solidFill>
                          <a:effectLst/>
                        </a:rPr>
                        <a:t>Study</a:t>
                      </a:r>
                      <a:endParaRPr lang="fr-FR" dirty="0">
                        <a:solidFill>
                          <a:srgbClr val="000000"/>
                        </a:solidFill>
                        <a:effectLst/>
                      </a:endParaRPr>
                    </a:p>
                  </a:txBody>
                  <a:tcPr marL="0" marR="0" marT="0" marB="0" anchor="ctr"/>
                </a:tc>
                <a:tc gridSpan="2">
                  <a:txBody>
                    <a:bodyPr/>
                    <a:lstStyle/>
                    <a:p>
                      <a:pPr algn="l" fontAlgn="ctr"/>
                      <a:r>
                        <a:rPr lang="fr-FR">
                          <a:solidFill>
                            <a:srgbClr val="000000"/>
                          </a:solidFill>
                          <a:effectLst/>
                        </a:rPr>
                        <a:t>Characteristic</a:t>
                      </a:r>
                    </a:p>
                  </a:txBody>
                  <a:tcPr marL="0" marR="0" marT="0" marB="0" anchor="ctr"/>
                </a:tc>
                <a:tc hMerge="1">
                  <a:txBody>
                    <a:bodyPr/>
                    <a:lstStyle/>
                    <a:p>
                      <a:endParaRPr lang="fr-FR"/>
                    </a:p>
                  </a:txBody>
                  <a:tcPr/>
                </a:tc>
                <a:tc>
                  <a:txBody>
                    <a:bodyPr/>
                    <a:lstStyle/>
                    <a:p>
                      <a:pPr algn="l" fontAlgn="ctr"/>
                      <a:r>
                        <a:rPr lang="fr-FR">
                          <a:solidFill>
                            <a:srgbClr val="000000"/>
                          </a:solidFill>
                          <a:effectLst/>
                        </a:rPr>
                        <a:t>MMRd (%)</a:t>
                      </a:r>
                    </a:p>
                  </a:txBody>
                  <a:tcPr marL="0" marR="0" marT="0" marB="0" anchor="ctr"/>
                </a:tc>
                <a:tc>
                  <a:txBody>
                    <a:bodyPr/>
                    <a:lstStyle/>
                    <a:p>
                      <a:pPr algn="l" fontAlgn="ctr"/>
                      <a:r>
                        <a:rPr lang="fr-FR">
                          <a:solidFill>
                            <a:srgbClr val="000000"/>
                          </a:solidFill>
                          <a:effectLst/>
                        </a:rPr>
                        <a:t>POLE mutated (%)</a:t>
                      </a:r>
                    </a:p>
                  </a:txBody>
                  <a:tcPr marL="0" marR="0" marT="0" marB="0" anchor="ctr"/>
                </a:tc>
                <a:tc>
                  <a:txBody>
                    <a:bodyPr/>
                    <a:lstStyle/>
                    <a:p>
                      <a:pPr algn="l" fontAlgn="ctr"/>
                      <a:r>
                        <a:rPr lang="fr-FR">
                          <a:solidFill>
                            <a:srgbClr val="000000"/>
                          </a:solidFill>
                          <a:effectLst/>
                        </a:rPr>
                        <a:t>p53abn (%)</a:t>
                      </a:r>
                    </a:p>
                  </a:txBody>
                  <a:tcPr marL="0" marR="0" marT="0" marB="0" anchor="ctr"/>
                </a:tc>
                <a:tc>
                  <a:txBody>
                    <a:bodyPr/>
                    <a:lstStyle/>
                    <a:p>
                      <a:pPr algn="l" fontAlgn="ctr"/>
                      <a:r>
                        <a:rPr lang="fr-FR">
                          <a:solidFill>
                            <a:srgbClr val="000000"/>
                          </a:solidFill>
                          <a:effectLst/>
                        </a:rPr>
                        <a:t>p53wt (%)</a:t>
                      </a:r>
                    </a:p>
                  </a:txBody>
                  <a:tcPr marL="0" marR="0" marT="0" marB="0" anchor="ctr"/>
                </a:tc>
                <a:tc>
                  <a:txBody>
                    <a:bodyPr/>
                    <a:lstStyle/>
                    <a:p>
                      <a:pPr algn="l" fontAlgn="ctr"/>
                      <a:r>
                        <a:rPr lang="fr-FR" dirty="0">
                          <a:solidFill>
                            <a:srgbClr val="000000"/>
                          </a:solidFill>
                          <a:effectLst/>
                        </a:rPr>
                        <a:t>Total (%)</a:t>
                      </a:r>
                    </a:p>
                  </a:txBody>
                  <a:tcPr marL="0" marR="0" marT="0" marB="0" anchor="ctr"/>
                </a:tc>
                <a:extLst>
                  <a:ext uri="{0D108BD9-81ED-4DB2-BD59-A6C34878D82A}">
                    <a16:rowId xmlns:a16="http://schemas.microsoft.com/office/drawing/2014/main" val="371709181"/>
                  </a:ext>
                </a:extLst>
              </a:tr>
              <a:tr h="370840">
                <a:tc rowSpan="10">
                  <a:txBody>
                    <a:bodyPr/>
                    <a:lstStyle/>
                    <a:p>
                      <a:pPr algn="l"/>
                      <a:r>
                        <a:rPr lang="fr-FR" b="0">
                          <a:effectLst/>
                        </a:rPr>
                        <a:t>Puechl et al.</a:t>
                      </a:r>
                    </a:p>
                  </a:txBody>
                  <a:tcPr marL="0" marR="0" marT="0" marB="0" anchor="ctr"/>
                </a:tc>
                <a:tc gridSpan="2">
                  <a:txBody>
                    <a:bodyPr/>
                    <a:lstStyle/>
                    <a:p>
                      <a:pPr algn="l"/>
                      <a:r>
                        <a:rPr lang="fr-FR" b="0">
                          <a:effectLst/>
                        </a:rPr>
                        <a:t>n (EC/EIN/EAH)</a:t>
                      </a:r>
                    </a:p>
                  </a:txBody>
                  <a:tcPr marL="0" marR="0" marT="0" marB="0" anchor="ctr"/>
                </a:tc>
                <a:tc hMerge="1">
                  <a:txBody>
                    <a:bodyPr/>
                    <a:lstStyle/>
                    <a:p>
                      <a:endParaRPr lang="fr-FR"/>
                    </a:p>
                  </a:txBody>
                  <a:tcPr/>
                </a:tc>
                <a:tc>
                  <a:txBody>
                    <a:bodyPr/>
                    <a:lstStyle/>
                    <a:p>
                      <a:pPr algn="l"/>
                      <a:r>
                        <a:rPr lang="fr-FR" b="0">
                          <a:effectLst/>
                        </a:rPr>
                        <a:t>6*</a:t>
                      </a:r>
                    </a:p>
                  </a:txBody>
                  <a:tcPr marL="0" marR="0" marT="0" marB="0" anchor="ctr"/>
                </a:tc>
                <a:tc>
                  <a:txBody>
                    <a:bodyPr/>
                    <a:lstStyle/>
                    <a:p>
                      <a:pPr algn="l"/>
                      <a:r>
                        <a:rPr lang="fr-FR" b="0">
                          <a:effectLst/>
                        </a:rPr>
                        <a:t>4</a:t>
                      </a:r>
                    </a:p>
                  </a:txBody>
                  <a:tcPr marL="0" marR="0" marT="0" marB="0" anchor="ctr"/>
                </a:tc>
                <a:tc>
                  <a:txBody>
                    <a:bodyPr/>
                    <a:lstStyle/>
                    <a:p>
                      <a:pPr algn="l"/>
                      <a:r>
                        <a:rPr lang="fr-FR" b="0">
                          <a:effectLst/>
                        </a:rPr>
                        <a:t>4</a:t>
                      </a:r>
                    </a:p>
                  </a:txBody>
                  <a:tcPr marL="0" marR="0" marT="0" marB="0" anchor="ctr"/>
                </a:tc>
                <a:tc>
                  <a:txBody>
                    <a:bodyPr/>
                    <a:lstStyle/>
                    <a:p>
                      <a:pPr algn="l"/>
                      <a:r>
                        <a:rPr lang="fr-FR" b="0">
                          <a:effectLst/>
                        </a:rPr>
                        <a:t>44**</a:t>
                      </a:r>
                    </a:p>
                  </a:txBody>
                  <a:tcPr marL="0" marR="0" marT="0" marB="0" anchor="ctr"/>
                </a:tc>
                <a:tc>
                  <a:txBody>
                    <a:bodyPr/>
                    <a:lstStyle/>
                    <a:p>
                      <a:pPr algn="l"/>
                      <a:r>
                        <a:rPr lang="fr-FR" b="0" dirty="0">
                          <a:effectLst/>
                        </a:rPr>
                        <a:t>58</a:t>
                      </a:r>
                    </a:p>
                  </a:txBody>
                  <a:tcPr marL="0" marR="0" marT="0" marB="0" anchor="ctr"/>
                </a:tc>
                <a:extLst>
                  <a:ext uri="{0D108BD9-81ED-4DB2-BD59-A6C34878D82A}">
                    <a16:rowId xmlns:a16="http://schemas.microsoft.com/office/drawing/2014/main" val="2662963113"/>
                  </a:ext>
                </a:extLst>
              </a:tr>
              <a:tr h="370840">
                <a:tc vMerge="1">
                  <a:txBody>
                    <a:bodyPr/>
                    <a:lstStyle/>
                    <a:p>
                      <a:endParaRPr lang="fr-FR"/>
                    </a:p>
                  </a:txBody>
                  <a:tcPr/>
                </a:tc>
                <a:tc gridSpan="2">
                  <a:txBody>
                    <a:bodyPr/>
                    <a:lstStyle/>
                    <a:p>
                      <a:pPr algn="l"/>
                      <a:r>
                        <a:rPr lang="fr-FR" b="0">
                          <a:effectLst/>
                        </a:rPr>
                        <a:t>Age at diagnosis</a:t>
                      </a:r>
                    </a:p>
                  </a:txBody>
                  <a:tcPr marL="0" marR="0" marT="0" marB="0" anchor="ctr"/>
                </a:tc>
                <a:tc hMerge="1">
                  <a:txBody>
                    <a:bodyPr/>
                    <a:lstStyle/>
                    <a:p>
                      <a:endParaRPr lang="fr-FR"/>
                    </a:p>
                  </a:txBody>
                  <a:tcPr/>
                </a:tc>
                <a:tc>
                  <a:txBody>
                    <a:bodyPr/>
                    <a:lstStyle/>
                    <a:p>
                      <a:pPr algn="l"/>
                      <a:r>
                        <a:rPr lang="fr-FR" b="0">
                          <a:effectLst/>
                        </a:rPr>
                        <a:t>71.7 (51.9–86.8)</a:t>
                      </a:r>
                    </a:p>
                  </a:txBody>
                  <a:tcPr marL="0" marR="0" marT="0" marB="0" anchor="ctr"/>
                </a:tc>
                <a:tc>
                  <a:txBody>
                    <a:bodyPr/>
                    <a:lstStyle/>
                    <a:p>
                      <a:pPr algn="l"/>
                      <a:r>
                        <a:rPr lang="fr-FR" b="0">
                          <a:effectLst/>
                        </a:rPr>
                        <a:t>55.5 (52.1–68.3)</a:t>
                      </a:r>
                    </a:p>
                  </a:txBody>
                  <a:tcPr marL="0" marR="0" marT="0" marB="0" anchor="ctr"/>
                </a:tc>
                <a:tc>
                  <a:txBody>
                    <a:bodyPr/>
                    <a:lstStyle/>
                    <a:p>
                      <a:pPr algn="l"/>
                      <a:r>
                        <a:rPr lang="fr-FR" b="0">
                          <a:effectLst/>
                        </a:rPr>
                        <a:t>67.0 (48.1–89.0)</a:t>
                      </a:r>
                    </a:p>
                  </a:txBody>
                  <a:tcPr marL="0" marR="0" marT="0" marB="0" anchor="ctr"/>
                </a:tc>
                <a:tc>
                  <a:txBody>
                    <a:bodyPr/>
                    <a:lstStyle/>
                    <a:p>
                      <a:pPr algn="l"/>
                      <a:r>
                        <a:rPr lang="fr-FR" b="0">
                          <a:effectLst/>
                        </a:rPr>
                        <a:t>53.1 (24.3–91.1)</a:t>
                      </a:r>
                    </a:p>
                  </a:txBody>
                  <a:tcPr marL="0" marR="0" marT="0" marB="0" anchor="ctr"/>
                </a:tc>
                <a:tc>
                  <a:txBody>
                    <a:bodyPr/>
                    <a:lstStyle/>
                    <a:p>
                      <a:pPr algn="l"/>
                      <a:r>
                        <a:rPr lang="fr-FR" b="0">
                          <a:effectLst/>
                        </a:rPr>
                        <a:t>56.4 (24.3–91.1)</a:t>
                      </a:r>
                    </a:p>
                  </a:txBody>
                  <a:tcPr marL="0" marR="0" marT="0" marB="0" anchor="ctr"/>
                </a:tc>
                <a:extLst>
                  <a:ext uri="{0D108BD9-81ED-4DB2-BD59-A6C34878D82A}">
                    <a16:rowId xmlns:a16="http://schemas.microsoft.com/office/drawing/2014/main" val="1069448649"/>
                  </a:ext>
                </a:extLst>
              </a:tr>
              <a:tr h="370840">
                <a:tc vMerge="1">
                  <a:txBody>
                    <a:bodyPr/>
                    <a:lstStyle/>
                    <a:p>
                      <a:endParaRPr lang="fr-FR"/>
                    </a:p>
                  </a:txBody>
                  <a:tcPr/>
                </a:tc>
                <a:tc rowSpan="2">
                  <a:txBody>
                    <a:bodyPr/>
                    <a:lstStyle/>
                    <a:p>
                      <a:pPr algn="l"/>
                      <a:r>
                        <a:rPr lang="fr-FR" b="0">
                          <a:effectLst/>
                        </a:rPr>
                        <a:t>Diagnosis</a:t>
                      </a:r>
                    </a:p>
                  </a:txBody>
                  <a:tcPr marL="0" marR="0" marT="0" marB="0" anchor="ctr"/>
                </a:tc>
                <a:tc>
                  <a:txBody>
                    <a:bodyPr/>
                    <a:lstStyle/>
                    <a:p>
                      <a:pPr algn="l"/>
                      <a:r>
                        <a:rPr lang="fr-FR" b="0">
                          <a:effectLst/>
                        </a:rPr>
                        <a:t>ECC</a:t>
                      </a:r>
                    </a:p>
                  </a:txBody>
                  <a:tcPr marL="0" marR="0" marT="0" marB="0" anchor="ctr"/>
                </a:tc>
                <a:tc>
                  <a:txBody>
                    <a:bodyPr/>
                    <a:lstStyle/>
                    <a:p>
                      <a:pPr algn="l"/>
                      <a:r>
                        <a:rPr lang="fr-FR" b="0">
                          <a:effectLst/>
                        </a:rPr>
                        <a:t>4 (67)</a:t>
                      </a:r>
                    </a:p>
                  </a:txBody>
                  <a:tcPr marL="0" marR="0" marT="0" marB="0" anchor="ctr"/>
                </a:tc>
                <a:tc>
                  <a:txBody>
                    <a:bodyPr/>
                    <a:lstStyle/>
                    <a:p>
                      <a:pPr algn="l"/>
                      <a:r>
                        <a:rPr lang="fr-FR" b="0">
                          <a:effectLst/>
                        </a:rPr>
                        <a:t>0 (0)</a:t>
                      </a:r>
                    </a:p>
                  </a:txBody>
                  <a:tcPr marL="0" marR="0" marT="0" marB="0" anchor="ctr"/>
                </a:tc>
                <a:tc>
                  <a:txBody>
                    <a:bodyPr/>
                    <a:lstStyle/>
                    <a:p>
                      <a:pPr algn="l"/>
                      <a:r>
                        <a:rPr lang="fr-FR" b="0">
                          <a:effectLst/>
                        </a:rPr>
                        <a:t>1 (25)</a:t>
                      </a:r>
                    </a:p>
                  </a:txBody>
                  <a:tcPr marL="0" marR="0" marT="0" marB="0" anchor="ctr"/>
                </a:tc>
                <a:tc>
                  <a:txBody>
                    <a:bodyPr/>
                    <a:lstStyle/>
                    <a:p>
                      <a:pPr algn="l"/>
                      <a:r>
                        <a:rPr lang="fr-FR" b="0">
                          <a:effectLst/>
                        </a:rPr>
                        <a:t>17 (39)</a:t>
                      </a:r>
                    </a:p>
                  </a:txBody>
                  <a:tcPr marL="0" marR="0" marT="0" marB="0" anchor="ctr"/>
                </a:tc>
                <a:tc>
                  <a:txBody>
                    <a:bodyPr/>
                    <a:lstStyle/>
                    <a:p>
                      <a:pPr algn="l"/>
                      <a:r>
                        <a:rPr lang="fr-FR" b="0">
                          <a:effectLst/>
                        </a:rPr>
                        <a:t>22 (38)</a:t>
                      </a:r>
                    </a:p>
                  </a:txBody>
                  <a:tcPr marL="0" marR="0" marT="0" marB="0" anchor="ctr"/>
                </a:tc>
                <a:extLst>
                  <a:ext uri="{0D108BD9-81ED-4DB2-BD59-A6C34878D82A}">
                    <a16:rowId xmlns:a16="http://schemas.microsoft.com/office/drawing/2014/main" val="1098556944"/>
                  </a:ext>
                </a:extLst>
              </a:tr>
              <a:tr h="370840">
                <a:tc vMerge="1">
                  <a:txBody>
                    <a:bodyPr/>
                    <a:lstStyle/>
                    <a:p>
                      <a:endParaRPr lang="fr-FR"/>
                    </a:p>
                  </a:txBody>
                  <a:tcPr/>
                </a:tc>
                <a:tc vMerge="1">
                  <a:txBody>
                    <a:bodyPr/>
                    <a:lstStyle/>
                    <a:p>
                      <a:endParaRPr lang="fr-FR"/>
                    </a:p>
                  </a:txBody>
                  <a:tcPr/>
                </a:tc>
                <a:tc>
                  <a:txBody>
                    <a:bodyPr/>
                    <a:lstStyle/>
                    <a:p>
                      <a:pPr algn="l"/>
                      <a:r>
                        <a:rPr lang="fr-FR" b="0">
                          <a:effectLst/>
                        </a:rPr>
                        <a:t>EAH/EIN</a:t>
                      </a:r>
                    </a:p>
                  </a:txBody>
                  <a:tcPr marL="0" marR="0" marT="0" marB="0" anchor="ctr"/>
                </a:tc>
                <a:tc>
                  <a:txBody>
                    <a:bodyPr/>
                    <a:lstStyle/>
                    <a:p>
                      <a:pPr algn="l"/>
                      <a:r>
                        <a:rPr lang="fr-FR" b="0">
                          <a:effectLst/>
                        </a:rPr>
                        <a:t>2 (33)</a:t>
                      </a:r>
                    </a:p>
                  </a:txBody>
                  <a:tcPr marL="0" marR="0" marT="0" marB="0" anchor="ctr"/>
                </a:tc>
                <a:tc>
                  <a:txBody>
                    <a:bodyPr/>
                    <a:lstStyle/>
                    <a:p>
                      <a:pPr algn="l"/>
                      <a:r>
                        <a:rPr lang="fr-FR" b="0">
                          <a:effectLst/>
                        </a:rPr>
                        <a:t>4 (100)</a:t>
                      </a:r>
                    </a:p>
                  </a:txBody>
                  <a:tcPr marL="0" marR="0" marT="0" marB="0" anchor="ctr"/>
                </a:tc>
                <a:tc>
                  <a:txBody>
                    <a:bodyPr/>
                    <a:lstStyle/>
                    <a:p>
                      <a:pPr algn="l"/>
                      <a:r>
                        <a:rPr lang="fr-FR" b="0">
                          <a:effectLst/>
                        </a:rPr>
                        <a:t>3 (75)</a:t>
                      </a:r>
                    </a:p>
                  </a:txBody>
                  <a:tcPr marL="0" marR="0" marT="0" marB="0" anchor="ctr"/>
                </a:tc>
                <a:tc>
                  <a:txBody>
                    <a:bodyPr/>
                    <a:lstStyle/>
                    <a:p>
                      <a:pPr algn="l"/>
                      <a:r>
                        <a:rPr lang="fr-FR" b="0">
                          <a:effectLst/>
                        </a:rPr>
                        <a:t>27 (61)</a:t>
                      </a:r>
                    </a:p>
                  </a:txBody>
                  <a:tcPr marL="0" marR="0" marT="0" marB="0" anchor="ctr"/>
                </a:tc>
                <a:tc>
                  <a:txBody>
                    <a:bodyPr/>
                    <a:lstStyle/>
                    <a:p>
                      <a:pPr algn="l"/>
                      <a:r>
                        <a:rPr lang="fr-FR" b="0">
                          <a:effectLst/>
                        </a:rPr>
                        <a:t>36 (62)</a:t>
                      </a:r>
                    </a:p>
                  </a:txBody>
                  <a:tcPr marL="0" marR="0" marT="0" marB="0" anchor="ctr"/>
                </a:tc>
                <a:extLst>
                  <a:ext uri="{0D108BD9-81ED-4DB2-BD59-A6C34878D82A}">
                    <a16:rowId xmlns:a16="http://schemas.microsoft.com/office/drawing/2014/main" val="4009112923"/>
                  </a:ext>
                </a:extLst>
              </a:tr>
              <a:tr h="370840">
                <a:tc vMerge="1">
                  <a:txBody>
                    <a:bodyPr/>
                    <a:lstStyle/>
                    <a:p>
                      <a:endParaRPr lang="fr-FR"/>
                    </a:p>
                  </a:txBody>
                  <a:tcPr/>
                </a:tc>
                <a:tc gridSpan="2">
                  <a:txBody>
                    <a:bodyPr/>
                    <a:lstStyle/>
                    <a:p>
                      <a:pPr algn="l"/>
                      <a:r>
                        <a:rPr lang="fr-FR" b="0">
                          <a:effectLst/>
                        </a:rPr>
                        <a:t>Treatment</a:t>
                      </a:r>
                    </a:p>
                  </a:txBody>
                  <a:tcPr marL="0" marR="0" marT="0" marB="0" anchor="ctr"/>
                </a:tc>
                <a:tc hMerge="1">
                  <a:txBody>
                    <a:bodyPr/>
                    <a:lstStyle/>
                    <a:p>
                      <a:endParaRPr lang="fr-FR"/>
                    </a:p>
                  </a:txBody>
                  <a:tcPr/>
                </a:tc>
                <a:tc gridSpan="5">
                  <a:txBody>
                    <a:bodyPr/>
                    <a:lstStyle/>
                    <a:p>
                      <a:pPr algn="l"/>
                      <a:r>
                        <a:rPr lang="fr-FR" b="0">
                          <a:effectLst/>
                        </a:rPr>
                        <a:t>LNG-IUD +/− MA, MPA or leuprolide</a:t>
                      </a:r>
                    </a:p>
                  </a:txBody>
                  <a:tcPr marL="0" marR="0" marT="0" marB="0" anchor="ct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2548828911"/>
                  </a:ext>
                </a:extLst>
              </a:tr>
              <a:tr h="370840">
                <a:tc vMerge="1">
                  <a:txBody>
                    <a:bodyPr/>
                    <a:lstStyle/>
                    <a:p>
                      <a:endParaRPr lang="fr-FR"/>
                    </a:p>
                  </a:txBody>
                  <a:tcPr/>
                </a:tc>
                <a:tc gridSpan="2">
                  <a:txBody>
                    <a:bodyPr/>
                    <a:lstStyle/>
                    <a:p>
                      <a:pPr algn="l"/>
                      <a:r>
                        <a:rPr lang="fr-FR" b="0">
                          <a:effectLst/>
                        </a:rPr>
                        <a:t>Follow-up, median (range), months</a:t>
                      </a:r>
                    </a:p>
                  </a:txBody>
                  <a:tcPr marL="0" marR="0" marT="0" marB="0" anchor="ctr"/>
                </a:tc>
                <a:tc hMerge="1">
                  <a:txBody>
                    <a:bodyPr/>
                    <a:lstStyle/>
                    <a:p>
                      <a:endParaRPr lang="fr-FR"/>
                    </a:p>
                  </a:txBody>
                  <a:tcPr/>
                </a:tc>
                <a:tc gridSpan="5">
                  <a:txBody>
                    <a:bodyPr/>
                    <a:lstStyle/>
                    <a:p>
                      <a:pPr algn="l"/>
                      <a:r>
                        <a:rPr lang="fr-FR" b="0">
                          <a:effectLst/>
                        </a:rPr>
                        <a:t>28.8 (3.3–141.5)</a:t>
                      </a:r>
                    </a:p>
                  </a:txBody>
                  <a:tcPr marL="0" marR="0" marT="0" marB="0" anchor="ct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583247"/>
                  </a:ext>
                </a:extLst>
              </a:tr>
              <a:tr h="370840">
                <a:tc vMerge="1">
                  <a:txBody>
                    <a:bodyPr/>
                    <a:lstStyle/>
                    <a:p>
                      <a:endParaRPr lang="fr-FR"/>
                    </a:p>
                  </a:txBody>
                  <a:tcPr/>
                </a:tc>
                <a:tc gridSpan="2">
                  <a:txBody>
                    <a:bodyPr/>
                    <a:lstStyle/>
                    <a:p>
                      <a:pPr algn="l"/>
                      <a:r>
                        <a:rPr lang="fr-FR" b="0">
                          <a:effectLst/>
                        </a:rPr>
                        <a:t>CR rate</a:t>
                      </a:r>
                    </a:p>
                  </a:txBody>
                  <a:tcPr marL="0" marR="0" marT="0" marB="0" anchor="ctr"/>
                </a:tc>
                <a:tc hMerge="1">
                  <a:txBody>
                    <a:bodyPr/>
                    <a:lstStyle/>
                    <a:p>
                      <a:endParaRPr lang="fr-FR"/>
                    </a:p>
                  </a:txBody>
                  <a:tcPr/>
                </a:tc>
                <a:tc>
                  <a:txBody>
                    <a:bodyPr/>
                    <a:lstStyle/>
                    <a:p>
                      <a:pPr algn="l"/>
                      <a:r>
                        <a:rPr lang="fr-FR" b="0">
                          <a:effectLst/>
                        </a:rPr>
                        <a:t>2 (33)</a:t>
                      </a:r>
                    </a:p>
                  </a:txBody>
                  <a:tcPr marL="0" marR="0" marT="0" marB="0" anchor="ctr"/>
                </a:tc>
                <a:tc>
                  <a:txBody>
                    <a:bodyPr/>
                    <a:lstStyle/>
                    <a:p>
                      <a:pPr algn="l"/>
                      <a:r>
                        <a:rPr lang="fr-FR" b="0">
                          <a:effectLst/>
                        </a:rPr>
                        <a:t>3 (75)</a:t>
                      </a:r>
                    </a:p>
                  </a:txBody>
                  <a:tcPr marL="0" marR="0" marT="0" marB="0" anchor="ctr"/>
                </a:tc>
                <a:tc>
                  <a:txBody>
                    <a:bodyPr/>
                    <a:lstStyle/>
                    <a:p>
                      <a:pPr algn="l"/>
                      <a:r>
                        <a:rPr lang="fr-FR" b="0">
                          <a:effectLst/>
                        </a:rPr>
                        <a:t>2 (50)</a:t>
                      </a:r>
                    </a:p>
                  </a:txBody>
                  <a:tcPr marL="0" marR="0" marT="0" marB="0" anchor="ctr"/>
                </a:tc>
                <a:tc>
                  <a:txBody>
                    <a:bodyPr/>
                    <a:lstStyle/>
                    <a:p>
                      <a:pPr algn="l"/>
                      <a:r>
                        <a:rPr lang="fr-FR" b="0">
                          <a:effectLst/>
                        </a:rPr>
                        <a:t>20 (56)</a:t>
                      </a:r>
                    </a:p>
                  </a:txBody>
                  <a:tcPr marL="0" marR="0" marT="0" marB="0" anchor="ctr"/>
                </a:tc>
                <a:tc>
                  <a:txBody>
                    <a:bodyPr/>
                    <a:lstStyle/>
                    <a:p>
                      <a:pPr algn="l"/>
                      <a:r>
                        <a:rPr lang="fr-FR" b="0">
                          <a:effectLst/>
                        </a:rPr>
                        <a:t>27 (54)</a:t>
                      </a:r>
                    </a:p>
                  </a:txBody>
                  <a:tcPr marL="0" marR="0" marT="0" marB="0" anchor="ctr"/>
                </a:tc>
                <a:extLst>
                  <a:ext uri="{0D108BD9-81ED-4DB2-BD59-A6C34878D82A}">
                    <a16:rowId xmlns:a16="http://schemas.microsoft.com/office/drawing/2014/main" val="2580334741"/>
                  </a:ext>
                </a:extLst>
              </a:tr>
              <a:tr h="370840">
                <a:tc vMerge="1">
                  <a:txBody>
                    <a:bodyPr/>
                    <a:lstStyle/>
                    <a:p>
                      <a:endParaRPr lang="fr-FR"/>
                    </a:p>
                  </a:txBody>
                  <a:tcPr/>
                </a:tc>
                <a:tc gridSpan="2">
                  <a:txBody>
                    <a:bodyPr/>
                    <a:lstStyle/>
                    <a:p>
                      <a:pPr algn="l"/>
                      <a:r>
                        <a:rPr lang="fr-FR" b="0">
                          <a:effectLst/>
                        </a:rPr>
                        <a:t>PR</a:t>
                      </a:r>
                    </a:p>
                  </a:txBody>
                  <a:tcPr marL="0" marR="0" marT="0" marB="0" anchor="ctr"/>
                </a:tc>
                <a:tc hMerge="1">
                  <a:txBody>
                    <a:bodyPr/>
                    <a:lstStyle/>
                    <a:p>
                      <a:endParaRPr lang="fr-FR"/>
                    </a:p>
                  </a:txBody>
                  <a:tcPr/>
                </a:tc>
                <a:tc>
                  <a:txBody>
                    <a:bodyPr/>
                    <a:lstStyle/>
                    <a:p>
                      <a:pPr algn="l"/>
                      <a:r>
                        <a:rPr lang="fr-FR" b="0">
                          <a:effectLst/>
                        </a:rPr>
                        <a:t>1 (17)</a:t>
                      </a:r>
                    </a:p>
                  </a:txBody>
                  <a:tcPr marL="0" marR="0" marT="0" marB="0" anchor="ctr"/>
                </a:tc>
                <a:tc>
                  <a:txBody>
                    <a:bodyPr/>
                    <a:lstStyle/>
                    <a:p>
                      <a:pPr algn="l"/>
                      <a:r>
                        <a:rPr lang="fr-FR" b="0">
                          <a:effectLst/>
                        </a:rPr>
                        <a:t>0</a:t>
                      </a:r>
                    </a:p>
                  </a:txBody>
                  <a:tcPr marL="0" marR="0" marT="0" marB="0" anchor="ctr"/>
                </a:tc>
                <a:tc>
                  <a:txBody>
                    <a:bodyPr/>
                    <a:lstStyle/>
                    <a:p>
                      <a:pPr algn="l"/>
                      <a:r>
                        <a:rPr lang="fr-FR" b="0">
                          <a:effectLst/>
                        </a:rPr>
                        <a:t>0</a:t>
                      </a:r>
                    </a:p>
                  </a:txBody>
                  <a:tcPr marL="0" marR="0" marT="0" marB="0" anchor="ctr"/>
                </a:tc>
                <a:tc>
                  <a:txBody>
                    <a:bodyPr/>
                    <a:lstStyle/>
                    <a:p>
                      <a:pPr algn="l"/>
                      <a:r>
                        <a:rPr lang="fr-FR" b="0">
                          <a:effectLst/>
                        </a:rPr>
                        <a:t>6 (14)</a:t>
                      </a:r>
                    </a:p>
                  </a:txBody>
                  <a:tcPr marL="0" marR="0" marT="0" marB="0" anchor="ctr"/>
                </a:tc>
                <a:tc>
                  <a:txBody>
                    <a:bodyPr/>
                    <a:lstStyle/>
                    <a:p>
                      <a:pPr algn="l"/>
                      <a:r>
                        <a:rPr lang="fr-FR" b="0">
                          <a:effectLst/>
                        </a:rPr>
                        <a:t>7 (12)</a:t>
                      </a:r>
                    </a:p>
                  </a:txBody>
                  <a:tcPr marL="0" marR="0" marT="0" marB="0" anchor="ctr"/>
                </a:tc>
                <a:extLst>
                  <a:ext uri="{0D108BD9-81ED-4DB2-BD59-A6C34878D82A}">
                    <a16:rowId xmlns:a16="http://schemas.microsoft.com/office/drawing/2014/main" val="1076723069"/>
                  </a:ext>
                </a:extLst>
              </a:tr>
              <a:tr h="370840">
                <a:tc vMerge="1">
                  <a:txBody>
                    <a:bodyPr/>
                    <a:lstStyle/>
                    <a:p>
                      <a:endParaRPr lang="fr-FR"/>
                    </a:p>
                  </a:txBody>
                  <a:tcPr/>
                </a:tc>
                <a:tc gridSpan="2">
                  <a:txBody>
                    <a:bodyPr/>
                    <a:lstStyle/>
                    <a:p>
                      <a:pPr algn="l"/>
                      <a:r>
                        <a:rPr lang="fr-FR" b="0">
                          <a:effectLst/>
                        </a:rPr>
                        <a:t>SD/PD</a:t>
                      </a:r>
                    </a:p>
                  </a:txBody>
                  <a:tcPr marL="0" marR="0" marT="0" marB="0" anchor="ctr"/>
                </a:tc>
                <a:tc hMerge="1">
                  <a:txBody>
                    <a:bodyPr/>
                    <a:lstStyle/>
                    <a:p>
                      <a:endParaRPr lang="fr-FR"/>
                    </a:p>
                  </a:txBody>
                  <a:tcPr/>
                </a:tc>
                <a:tc>
                  <a:txBody>
                    <a:bodyPr/>
                    <a:lstStyle/>
                    <a:p>
                      <a:pPr algn="l"/>
                      <a:r>
                        <a:rPr lang="fr-FR" b="0">
                          <a:effectLst/>
                        </a:rPr>
                        <a:t>2 (33)</a:t>
                      </a:r>
                    </a:p>
                  </a:txBody>
                  <a:tcPr marL="0" marR="0" marT="0" marB="0" anchor="ctr"/>
                </a:tc>
                <a:tc>
                  <a:txBody>
                    <a:bodyPr/>
                    <a:lstStyle/>
                    <a:p>
                      <a:pPr algn="l"/>
                      <a:r>
                        <a:rPr lang="fr-FR" b="0">
                          <a:effectLst/>
                        </a:rPr>
                        <a:t>1 (25)</a:t>
                      </a:r>
                    </a:p>
                  </a:txBody>
                  <a:tcPr marL="0" marR="0" marT="0" marB="0" anchor="ctr"/>
                </a:tc>
                <a:tc>
                  <a:txBody>
                    <a:bodyPr/>
                    <a:lstStyle/>
                    <a:p>
                      <a:pPr algn="l"/>
                      <a:r>
                        <a:rPr lang="fr-FR" b="0">
                          <a:effectLst/>
                        </a:rPr>
                        <a:t>2 (50)</a:t>
                      </a:r>
                    </a:p>
                  </a:txBody>
                  <a:tcPr marL="0" marR="0" marT="0" marB="0" anchor="ctr"/>
                </a:tc>
                <a:tc>
                  <a:txBody>
                    <a:bodyPr/>
                    <a:lstStyle/>
                    <a:p>
                      <a:pPr algn="l"/>
                      <a:r>
                        <a:rPr lang="fr-FR" b="0">
                          <a:effectLst/>
                        </a:rPr>
                        <a:t>10 (23)</a:t>
                      </a:r>
                    </a:p>
                  </a:txBody>
                  <a:tcPr marL="0" marR="0" marT="0" marB="0" anchor="ctr"/>
                </a:tc>
                <a:tc>
                  <a:txBody>
                    <a:bodyPr/>
                    <a:lstStyle/>
                    <a:p>
                      <a:pPr algn="l"/>
                      <a:r>
                        <a:rPr lang="fr-FR" b="0" dirty="0">
                          <a:effectLst/>
                        </a:rPr>
                        <a:t>15 (26)</a:t>
                      </a:r>
                    </a:p>
                  </a:txBody>
                  <a:tcPr marL="0" marR="0" marT="0" marB="0" anchor="ctr"/>
                </a:tc>
                <a:extLst>
                  <a:ext uri="{0D108BD9-81ED-4DB2-BD59-A6C34878D82A}">
                    <a16:rowId xmlns:a16="http://schemas.microsoft.com/office/drawing/2014/main" val="3828307604"/>
                  </a:ext>
                </a:extLst>
              </a:tr>
              <a:tr h="370840">
                <a:tc vMerge="1">
                  <a:txBody>
                    <a:bodyPr/>
                    <a:lstStyle/>
                    <a:p>
                      <a:endParaRPr lang="fr-FR"/>
                    </a:p>
                  </a:txBody>
                  <a:tcPr/>
                </a:tc>
                <a:tc gridSpan="2">
                  <a:txBody>
                    <a:bodyPr/>
                    <a:lstStyle/>
                    <a:p>
                      <a:pPr algn="l"/>
                      <a:r>
                        <a:rPr lang="fr-FR" b="0">
                          <a:effectLst/>
                        </a:rPr>
                        <a:t>Recurrence after CR</a:t>
                      </a:r>
                    </a:p>
                  </a:txBody>
                  <a:tcPr marL="0" marR="0" marT="0" marB="0" anchor="ctr"/>
                </a:tc>
                <a:tc hMerge="1">
                  <a:txBody>
                    <a:bodyPr/>
                    <a:lstStyle/>
                    <a:p>
                      <a:endParaRPr lang="fr-FR"/>
                    </a:p>
                  </a:txBody>
                  <a:tcPr/>
                </a:tc>
                <a:tc>
                  <a:txBody>
                    <a:bodyPr/>
                    <a:lstStyle/>
                    <a:p>
                      <a:pPr algn="l"/>
                      <a:r>
                        <a:rPr lang="fr-FR" b="0">
                          <a:effectLst/>
                        </a:rPr>
                        <a:t>1 (50.0)</a:t>
                      </a:r>
                    </a:p>
                  </a:txBody>
                  <a:tcPr marL="0" marR="0" marT="0" marB="0" anchor="ctr"/>
                </a:tc>
                <a:tc>
                  <a:txBody>
                    <a:bodyPr/>
                    <a:lstStyle/>
                    <a:p>
                      <a:pPr algn="l"/>
                      <a:r>
                        <a:rPr lang="fr-FR" b="0">
                          <a:effectLst/>
                        </a:rPr>
                        <a:t>0 (0)</a:t>
                      </a:r>
                    </a:p>
                  </a:txBody>
                  <a:tcPr marL="0" marR="0" marT="0" marB="0" anchor="ctr"/>
                </a:tc>
                <a:tc>
                  <a:txBody>
                    <a:bodyPr/>
                    <a:lstStyle/>
                    <a:p>
                      <a:pPr algn="l"/>
                      <a:r>
                        <a:rPr lang="fr-FR" b="0">
                          <a:effectLst/>
                        </a:rPr>
                        <a:t>0 (0)</a:t>
                      </a:r>
                    </a:p>
                  </a:txBody>
                  <a:tcPr marL="0" marR="0" marT="0" marB="0" anchor="ctr"/>
                </a:tc>
                <a:tc>
                  <a:txBody>
                    <a:bodyPr/>
                    <a:lstStyle/>
                    <a:p>
                      <a:pPr algn="l"/>
                      <a:r>
                        <a:rPr lang="fr-FR" b="0">
                          <a:effectLst/>
                        </a:rPr>
                        <a:t>1 (5.0)</a:t>
                      </a:r>
                    </a:p>
                  </a:txBody>
                  <a:tcPr marL="0" marR="0" marT="0" marB="0" anchor="ctr"/>
                </a:tc>
                <a:tc>
                  <a:txBody>
                    <a:bodyPr/>
                    <a:lstStyle/>
                    <a:p>
                      <a:pPr algn="l"/>
                      <a:r>
                        <a:rPr lang="fr-FR" b="0" dirty="0">
                          <a:effectLst/>
                        </a:rPr>
                        <a:t>2 (7.4)</a:t>
                      </a:r>
                    </a:p>
                  </a:txBody>
                  <a:tcPr marL="0" marR="0" marT="0" marB="0" anchor="ctr"/>
                </a:tc>
                <a:extLst>
                  <a:ext uri="{0D108BD9-81ED-4DB2-BD59-A6C34878D82A}">
                    <a16:rowId xmlns:a16="http://schemas.microsoft.com/office/drawing/2014/main" val="836945821"/>
                  </a:ext>
                </a:extLst>
              </a:tr>
            </a:tbl>
          </a:graphicData>
        </a:graphic>
      </p:graphicFrame>
    </p:spTree>
    <p:extLst>
      <p:ext uri="{BB962C8B-B14F-4D97-AF65-F5344CB8AC3E}">
        <p14:creationId xmlns:p14="http://schemas.microsoft.com/office/powerpoint/2010/main" val="41506488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Une image contenant texte, capture d’écran, Police, Page web&#10;&#10;Description générée automatiquement">
            <a:extLst>
              <a:ext uri="{FF2B5EF4-FFF2-40B4-BE49-F238E27FC236}">
                <a16:creationId xmlns:a16="http://schemas.microsoft.com/office/drawing/2014/main" id="{CEA946D4-471C-EE77-3252-59D900ABE621}"/>
              </a:ext>
            </a:extLst>
          </p:cNvPr>
          <p:cNvPicPr>
            <a:picLocks noGrp="1" noChangeAspect="1"/>
          </p:cNvPicPr>
          <p:nvPr>
            <p:ph idx="1"/>
          </p:nvPr>
        </p:nvPicPr>
        <p:blipFill>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8514706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689781-EC03-7574-EF32-948B298D365C}"/>
              </a:ext>
            </a:extLst>
          </p:cNvPr>
          <p:cNvSpPr>
            <a:spLocks noGrp="1"/>
          </p:cNvSpPr>
          <p:nvPr>
            <p:ph type="title"/>
          </p:nvPr>
        </p:nvSpPr>
        <p:spPr/>
        <p:txBody>
          <a:bodyPr/>
          <a:lstStyle/>
          <a:p>
            <a:endParaRPr lang="fr-FR"/>
          </a:p>
        </p:txBody>
      </p:sp>
      <p:pic>
        <p:nvPicPr>
          <p:cNvPr id="5" name="Espace réservé du contenu 4" descr="Une image contenant texte, capture d’écran, Police&#10;&#10;Description générée automatiquement">
            <a:extLst>
              <a:ext uri="{FF2B5EF4-FFF2-40B4-BE49-F238E27FC236}">
                <a16:creationId xmlns:a16="http://schemas.microsoft.com/office/drawing/2014/main" id="{43A9E12B-89E5-760A-5D6B-52E1B265C45D}"/>
              </a:ext>
            </a:extLst>
          </p:cNvPr>
          <p:cNvPicPr>
            <a:picLocks noGrp="1" noChangeAspect="1"/>
          </p:cNvPicPr>
          <p:nvPr>
            <p:ph idx="1"/>
          </p:nvPr>
        </p:nvPicPr>
        <p:blipFill>
          <a:blip r:embed="rId2"/>
          <a:stretch>
            <a:fillRect/>
          </a:stretch>
        </p:blipFill>
        <p:spPr>
          <a:xfrm>
            <a:off x="507649" y="494271"/>
            <a:ext cx="9884383" cy="6130014"/>
          </a:xfrm>
        </p:spPr>
      </p:pic>
    </p:spTree>
    <p:extLst>
      <p:ext uri="{BB962C8B-B14F-4D97-AF65-F5344CB8AC3E}">
        <p14:creationId xmlns:p14="http://schemas.microsoft.com/office/powerpoint/2010/main" val="22901115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0D9A70-8214-CD2E-9C83-0E8157887BA6}"/>
              </a:ext>
            </a:extLst>
          </p:cNvPr>
          <p:cNvSpPr>
            <a:spLocks noGrp="1"/>
          </p:cNvSpPr>
          <p:nvPr>
            <p:ph type="title"/>
          </p:nvPr>
        </p:nvSpPr>
        <p:spPr/>
        <p:txBody>
          <a:bodyPr/>
          <a:lstStyle/>
          <a:p>
            <a:endParaRPr lang="fr-FR" dirty="0"/>
          </a:p>
        </p:txBody>
      </p:sp>
      <p:pic>
        <p:nvPicPr>
          <p:cNvPr id="5" name="Espace réservé du contenu 4" descr="Une image contenant texte, Police, nombre, reçu&#10;&#10;Description générée automatiquement">
            <a:extLst>
              <a:ext uri="{FF2B5EF4-FFF2-40B4-BE49-F238E27FC236}">
                <a16:creationId xmlns:a16="http://schemas.microsoft.com/office/drawing/2014/main" id="{128AD444-7DA8-266D-5C61-9E3E8511C194}"/>
              </a:ext>
            </a:extLst>
          </p:cNvPr>
          <p:cNvPicPr>
            <a:picLocks noGrp="1" noChangeAspect="1"/>
          </p:cNvPicPr>
          <p:nvPr>
            <p:ph idx="1"/>
          </p:nvPr>
        </p:nvPicPr>
        <p:blipFill>
          <a:blip r:embed="rId2"/>
          <a:stretch>
            <a:fillRect/>
          </a:stretch>
        </p:blipFill>
        <p:spPr>
          <a:xfrm>
            <a:off x="430563" y="3429000"/>
            <a:ext cx="11761437" cy="1801019"/>
          </a:xfrm>
        </p:spPr>
      </p:pic>
      <p:pic>
        <p:nvPicPr>
          <p:cNvPr id="6" name="Espace réservé du contenu 4">
            <a:extLst>
              <a:ext uri="{FF2B5EF4-FFF2-40B4-BE49-F238E27FC236}">
                <a16:creationId xmlns:a16="http://schemas.microsoft.com/office/drawing/2014/main" id="{167D51EE-FCEB-A747-199D-BF4224FF9410}"/>
              </a:ext>
            </a:extLst>
          </p:cNvPr>
          <p:cNvPicPr>
            <a:picLocks noChangeAspect="1"/>
          </p:cNvPicPr>
          <p:nvPr/>
        </p:nvPicPr>
        <p:blipFill>
          <a:blip r:embed="rId3"/>
          <a:stretch>
            <a:fillRect/>
          </a:stretch>
        </p:blipFill>
        <p:spPr>
          <a:xfrm>
            <a:off x="430563" y="2648744"/>
            <a:ext cx="11761437" cy="780256"/>
          </a:xfrm>
          <a:prstGeom prst="rect">
            <a:avLst/>
          </a:prstGeom>
        </p:spPr>
      </p:pic>
      <p:sp>
        <p:nvSpPr>
          <p:cNvPr id="8" name="ZoneTexte 7">
            <a:extLst>
              <a:ext uri="{FF2B5EF4-FFF2-40B4-BE49-F238E27FC236}">
                <a16:creationId xmlns:a16="http://schemas.microsoft.com/office/drawing/2014/main" id="{B55C2CBA-B528-1263-8116-9226413AE81A}"/>
              </a:ext>
            </a:extLst>
          </p:cNvPr>
          <p:cNvSpPr txBox="1"/>
          <p:nvPr/>
        </p:nvSpPr>
        <p:spPr>
          <a:xfrm>
            <a:off x="430563" y="5846544"/>
            <a:ext cx="9558337" cy="646331"/>
          </a:xfrm>
          <a:prstGeom prst="rect">
            <a:avLst/>
          </a:prstGeom>
          <a:noFill/>
        </p:spPr>
        <p:txBody>
          <a:bodyPr wrap="square">
            <a:spAutoFit/>
          </a:bodyPr>
          <a:lstStyle/>
          <a:p>
            <a:r>
              <a:rPr lang="fr-FR" sz="1200" dirty="0">
                <a:solidFill>
                  <a:srgbClr val="272727"/>
                </a:solidFill>
                <a:effectLst/>
                <a:latin typeface="Times"/>
              </a:rPr>
              <a:t>Xu Y, Zhao M, Zhang L, Wang </a:t>
            </a:r>
            <a:r>
              <a:rPr lang="fr-FR" sz="1200" dirty="0" err="1">
                <a:solidFill>
                  <a:srgbClr val="272727"/>
                </a:solidFill>
                <a:effectLst/>
                <a:latin typeface="Times"/>
              </a:rPr>
              <a:t>T</a:t>
            </a:r>
            <a:r>
              <a:rPr lang="fr-FR" sz="1200" dirty="0">
                <a:solidFill>
                  <a:srgbClr val="272727"/>
                </a:solidFill>
                <a:effectLst/>
                <a:latin typeface="Times"/>
              </a:rPr>
              <a:t>, Wang B, Xue Y, Xu Z, </a:t>
            </a:r>
            <a:r>
              <a:rPr lang="fr-FR" sz="1200" dirty="0" err="1">
                <a:solidFill>
                  <a:srgbClr val="272727"/>
                </a:solidFill>
                <a:effectLst/>
                <a:latin typeface="Times"/>
              </a:rPr>
              <a:t>Shao</a:t>
            </a:r>
            <a:r>
              <a:rPr lang="fr-FR" sz="1200" dirty="0">
                <a:solidFill>
                  <a:srgbClr val="272727"/>
                </a:solidFill>
                <a:effectLst/>
                <a:latin typeface="Times"/>
              </a:rPr>
              <a:t> W, Chen X and Wang C</a:t>
            </a:r>
          </a:p>
          <a:p>
            <a:r>
              <a:rPr lang="fr-FR" sz="1200" dirty="0">
                <a:solidFill>
                  <a:srgbClr val="272727"/>
                </a:solidFill>
                <a:effectLst/>
                <a:latin typeface="Times"/>
              </a:rPr>
              <a:t>(2023) </a:t>
            </a:r>
            <a:r>
              <a:rPr lang="fr-FR" sz="1200" dirty="0" err="1">
                <a:solidFill>
                  <a:srgbClr val="272727"/>
                </a:solidFill>
                <a:effectLst/>
                <a:latin typeface="Times"/>
              </a:rPr>
              <a:t>Outcomes</a:t>
            </a:r>
            <a:r>
              <a:rPr lang="fr-FR" sz="1200" dirty="0">
                <a:solidFill>
                  <a:srgbClr val="272727"/>
                </a:solidFill>
                <a:effectLst/>
                <a:latin typeface="Times"/>
              </a:rPr>
              <a:t> of </a:t>
            </a:r>
            <a:r>
              <a:rPr lang="fr-FR" sz="1200" dirty="0" err="1">
                <a:solidFill>
                  <a:srgbClr val="272727"/>
                </a:solidFill>
                <a:effectLst/>
                <a:latin typeface="Times"/>
              </a:rPr>
              <a:t>fertility</a:t>
            </a:r>
            <a:r>
              <a:rPr lang="fr-FR" sz="1200" dirty="0">
                <a:solidFill>
                  <a:srgbClr val="272727"/>
                </a:solidFill>
                <a:effectLst/>
                <a:latin typeface="Times"/>
              </a:rPr>
              <a:t> </a:t>
            </a:r>
            <a:r>
              <a:rPr lang="fr-FR" sz="1200" dirty="0" err="1">
                <a:solidFill>
                  <a:srgbClr val="272727"/>
                </a:solidFill>
                <a:effectLst/>
                <a:latin typeface="Times"/>
              </a:rPr>
              <a:t>preservation</a:t>
            </a:r>
            <a:r>
              <a:rPr lang="fr-FR" sz="1200" dirty="0">
                <a:solidFill>
                  <a:srgbClr val="272727"/>
                </a:solidFill>
                <a:latin typeface="Times"/>
              </a:rPr>
              <a:t> </a:t>
            </a:r>
            <a:r>
              <a:rPr lang="fr-FR" sz="1200" dirty="0" err="1">
                <a:solidFill>
                  <a:srgbClr val="272727"/>
                </a:solidFill>
                <a:effectLst/>
                <a:latin typeface="Times"/>
              </a:rPr>
              <a:t>treatments</a:t>
            </a:r>
            <a:r>
              <a:rPr lang="fr-FR" sz="1200" dirty="0">
                <a:solidFill>
                  <a:srgbClr val="272727"/>
                </a:solidFill>
                <a:effectLst/>
                <a:latin typeface="Times"/>
              </a:rPr>
              <a:t> in patients </a:t>
            </a:r>
            <a:r>
              <a:rPr lang="fr-FR" sz="1200" dirty="0" err="1">
                <a:solidFill>
                  <a:srgbClr val="272727"/>
                </a:solidFill>
                <a:effectLst/>
                <a:latin typeface="Times"/>
              </a:rPr>
              <a:t>with</a:t>
            </a:r>
            <a:r>
              <a:rPr lang="fr-FR" sz="1200" dirty="0">
                <a:solidFill>
                  <a:srgbClr val="272727"/>
                </a:solidFill>
                <a:effectLst/>
                <a:latin typeface="Times"/>
              </a:rPr>
              <a:t> </a:t>
            </a:r>
            <a:r>
              <a:rPr lang="fr-FR" sz="1200" dirty="0" err="1">
                <a:solidFill>
                  <a:srgbClr val="272727"/>
                </a:solidFill>
                <a:effectLst/>
                <a:latin typeface="Times"/>
              </a:rPr>
              <a:t>endometrial</a:t>
            </a:r>
            <a:r>
              <a:rPr lang="fr-FR" sz="1200" dirty="0">
                <a:solidFill>
                  <a:srgbClr val="272727"/>
                </a:solidFill>
                <a:latin typeface="Times"/>
              </a:rPr>
              <a:t> </a:t>
            </a:r>
            <a:r>
              <a:rPr lang="fr-FR" sz="1200" dirty="0">
                <a:solidFill>
                  <a:srgbClr val="272727"/>
                </a:solidFill>
                <a:effectLst/>
                <a:latin typeface="Times"/>
              </a:rPr>
              <a:t>cancer </a:t>
            </a:r>
            <a:r>
              <a:rPr lang="fr-FR" sz="1200" dirty="0" err="1">
                <a:solidFill>
                  <a:srgbClr val="272727"/>
                </a:solidFill>
                <a:effectLst/>
                <a:latin typeface="Times"/>
              </a:rPr>
              <a:t>with</a:t>
            </a:r>
            <a:r>
              <a:rPr lang="fr-FR" sz="1200" dirty="0">
                <a:solidFill>
                  <a:srgbClr val="272727"/>
                </a:solidFill>
                <a:effectLst/>
                <a:latin typeface="Times"/>
              </a:rPr>
              <a:t> </a:t>
            </a:r>
            <a:r>
              <a:rPr lang="fr-FR" sz="1200" dirty="0" err="1">
                <a:solidFill>
                  <a:srgbClr val="272727"/>
                </a:solidFill>
                <a:effectLst/>
                <a:latin typeface="Times"/>
              </a:rPr>
              <a:t>different</a:t>
            </a:r>
            <a:r>
              <a:rPr lang="fr-FR" sz="1200" dirty="0">
                <a:solidFill>
                  <a:srgbClr val="272727"/>
                </a:solidFill>
                <a:effectLst/>
                <a:latin typeface="Times"/>
              </a:rPr>
              <a:t> </a:t>
            </a:r>
            <a:r>
              <a:rPr lang="fr-FR" sz="1200" dirty="0" err="1">
                <a:solidFill>
                  <a:srgbClr val="272727"/>
                </a:solidFill>
                <a:effectLst/>
                <a:latin typeface="Times"/>
              </a:rPr>
              <a:t>molecular</a:t>
            </a:r>
            <a:r>
              <a:rPr lang="fr-FR" sz="1200" dirty="0">
                <a:solidFill>
                  <a:srgbClr val="272727"/>
                </a:solidFill>
                <a:latin typeface="Times"/>
              </a:rPr>
              <a:t> </a:t>
            </a:r>
            <a:r>
              <a:rPr lang="fr-FR" sz="1200" dirty="0">
                <a:solidFill>
                  <a:srgbClr val="272727"/>
                </a:solidFill>
                <a:effectLst/>
                <a:latin typeface="Times"/>
              </a:rPr>
              <a:t>classi</a:t>
            </a:r>
            <a:r>
              <a:rPr lang="fr-FR" sz="1200" dirty="0">
                <a:solidFill>
                  <a:srgbClr val="272727"/>
                </a:solidFill>
                <a:effectLst/>
                <a:latin typeface="Helvetica" pitchFamily="2" charset="0"/>
              </a:rPr>
              <a:t>fi</a:t>
            </a:r>
            <a:r>
              <a:rPr lang="fr-FR" sz="1200" dirty="0">
                <a:solidFill>
                  <a:srgbClr val="272727"/>
                </a:solidFill>
                <a:effectLst/>
                <a:latin typeface="Times"/>
              </a:rPr>
              <a:t>cations </a:t>
            </a:r>
            <a:r>
              <a:rPr lang="fr-FR" sz="1200" dirty="0" err="1">
                <a:solidFill>
                  <a:srgbClr val="272727"/>
                </a:solidFill>
                <a:effectLst/>
                <a:latin typeface="Times"/>
              </a:rPr>
              <a:t>based</a:t>
            </a:r>
            <a:r>
              <a:rPr lang="fr-FR" sz="1200" dirty="0">
                <a:solidFill>
                  <a:srgbClr val="272727"/>
                </a:solidFill>
                <a:effectLst/>
                <a:latin typeface="Times"/>
              </a:rPr>
              <a:t> on an NGS panel. Front. </a:t>
            </a:r>
            <a:r>
              <a:rPr lang="fr-FR" sz="1200" dirty="0" err="1">
                <a:solidFill>
                  <a:srgbClr val="272727"/>
                </a:solidFill>
                <a:effectLst/>
                <a:latin typeface="Times"/>
              </a:rPr>
              <a:t>Oncol</a:t>
            </a:r>
            <a:r>
              <a:rPr lang="fr-FR" sz="1200" dirty="0">
                <a:solidFill>
                  <a:srgbClr val="272727"/>
                </a:solidFill>
                <a:effectLst/>
                <a:latin typeface="Times"/>
              </a:rPr>
              <a:t>. 13:1282356.</a:t>
            </a:r>
          </a:p>
        </p:txBody>
      </p:sp>
      <p:pic>
        <p:nvPicPr>
          <p:cNvPr id="9" name="Espace réservé du contenu 4" descr="Une image contenant texte, capture d’écran, Police&#10;&#10;Description générée automatiquement">
            <a:extLst>
              <a:ext uri="{FF2B5EF4-FFF2-40B4-BE49-F238E27FC236}">
                <a16:creationId xmlns:a16="http://schemas.microsoft.com/office/drawing/2014/main" id="{12035742-83FE-B687-6F64-A9F7DEE4C60C}"/>
              </a:ext>
            </a:extLst>
          </p:cNvPr>
          <p:cNvPicPr>
            <a:picLocks noChangeAspect="1"/>
          </p:cNvPicPr>
          <p:nvPr/>
        </p:nvPicPr>
        <p:blipFill>
          <a:blip r:embed="rId4"/>
          <a:stretch>
            <a:fillRect/>
          </a:stretch>
        </p:blipFill>
        <p:spPr>
          <a:xfrm>
            <a:off x="430563" y="1"/>
            <a:ext cx="4784375" cy="2648744"/>
          </a:xfrm>
          <a:prstGeom prst="rect">
            <a:avLst/>
          </a:prstGeom>
        </p:spPr>
      </p:pic>
    </p:spTree>
    <p:extLst>
      <p:ext uri="{BB962C8B-B14F-4D97-AF65-F5344CB8AC3E}">
        <p14:creationId xmlns:p14="http://schemas.microsoft.com/office/powerpoint/2010/main" val="37188885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636DFF-663F-6F2E-2A1F-B03EE6CA0791}"/>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B5954CDB-D696-7139-D5D7-59A195FACA78}"/>
              </a:ext>
            </a:extLst>
          </p:cNvPr>
          <p:cNvSpPr>
            <a:spLocks noGrp="1"/>
          </p:cNvSpPr>
          <p:nvPr>
            <p:ph idx="1"/>
          </p:nvPr>
        </p:nvSpPr>
        <p:spPr/>
        <p:txBody>
          <a:bodyPr/>
          <a:lstStyle/>
          <a:p>
            <a:r>
              <a:rPr lang="fr-FR" b="1" i="0" u="none" strike="noStrike" dirty="0">
                <a:solidFill>
                  <a:srgbClr val="282828"/>
                </a:solidFill>
                <a:effectLst/>
                <a:latin typeface="MuseoSans"/>
              </a:rPr>
              <a:t>POLE mutations </a:t>
            </a:r>
            <a:r>
              <a:rPr lang="fr-FR" b="0" i="0" u="none" strike="noStrike" dirty="0" err="1">
                <a:solidFill>
                  <a:srgbClr val="282828"/>
                </a:solidFill>
                <a:effectLst/>
                <a:latin typeface="MuseoSans"/>
              </a:rPr>
              <a:t>had</a:t>
            </a:r>
            <a:r>
              <a:rPr lang="fr-FR" b="0" i="0" u="none" strike="noStrike" dirty="0">
                <a:solidFill>
                  <a:srgbClr val="282828"/>
                </a:solidFill>
                <a:effectLst/>
                <a:latin typeface="MuseoSans"/>
              </a:rPr>
              <a:t> the </a:t>
            </a:r>
            <a:r>
              <a:rPr lang="fr-FR" b="1" i="0" u="none" strike="noStrike" dirty="0" err="1">
                <a:solidFill>
                  <a:schemeClr val="accent1"/>
                </a:solidFill>
                <a:effectLst/>
                <a:latin typeface="MuseoSans"/>
              </a:rPr>
              <a:t>highest</a:t>
            </a:r>
            <a:r>
              <a:rPr lang="fr-FR" b="1" i="0" u="none" strike="noStrike" dirty="0">
                <a:solidFill>
                  <a:schemeClr val="accent1"/>
                </a:solidFill>
                <a:effectLst/>
                <a:latin typeface="MuseoSans"/>
              </a:rPr>
              <a:t> </a:t>
            </a:r>
            <a:r>
              <a:rPr lang="fr-FR" b="1" i="0" u="none" strike="noStrike" dirty="0" err="1">
                <a:solidFill>
                  <a:schemeClr val="accent1"/>
                </a:solidFill>
                <a:effectLst/>
                <a:latin typeface="MuseoSans"/>
              </a:rPr>
              <a:t>disease</a:t>
            </a:r>
            <a:r>
              <a:rPr lang="fr-FR" b="1" i="0" u="none" strike="noStrike" dirty="0">
                <a:solidFill>
                  <a:schemeClr val="accent1"/>
                </a:solidFill>
                <a:effectLst/>
                <a:latin typeface="MuseoSans"/>
              </a:rPr>
              <a:t> progression </a:t>
            </a:r>
            <a:r>
              <a:rPr lang="fr-FR" b="0" i="0" u="none" strike="noStrike" dirty="0">
                <a:solidFill>
                  <a:srgbClr val="282828"/>
                </a:solidFill>
                <a:effectLst/>
                <a:latin typeface="MuseoSans"/>
              </a:rPr>
              <a:t>rate (50.0%, P=0.013), </a:t>
            </a:r>
            <a:endParaRPr lang="fr-FR" b="1" i="0" u="none" strike="noStrike" dirty="0">
              <a:solidFill>
                <a:srgbClr val="282828"/>
              </a:solidFill>
              <a:effectLst/>
              <a:latin typeface="MuseoSans"/>
            </a:endParaRPr>
          </a:p>
          <a:p>
            <a:r>
              <a:rPr lang="fr-FR" b="1" i="0" u="none" strike="noStrike" dirty="0">
                <a:solidFill>
                  <a:srgbClr val="282828"/>
                </a:solidFill>
                <a:effectLst/>
                <a:latin typeface="MuseoSans"/>
              </a:rPr>
              <a:t>microsatellite </a:t>
            </a:r>
            <a:r>
              <a:rPr lang="fr-FR" b="1" i="0" u="none" strike="noStrike" dirty="0" err="1">
                <a:solidFill>
                  <a:srgbClr val="282828"/>
                </a:solidFill>
                <a:effectLst/>
                <a:latin typeface="MuseoSans"/>
              </a:rPr>
              <a:t>instability</a:t>
            </a:r>
            <a:r>
              <a:rPr lang="fr-FR" b="1" i="0" u="none" strike="noStrike" dirty="0">
                <a:solidFill>
                  <a:srgbClr val="282828"/>
                </a:solidFill>
                <a:effectLst/>
                <a:latin typeface="MuseoSans"/>
              </a:rPr>
              <a:t>-high (MSI-H) </a:t>
            </a:r>
            <a:r>
              <a:rPr lang="fr-FR" b="0" i="0" u="none" strike="noStrike" dirty="0">
                <a:solidFill>
                  <a:srgbClr val="282828"/>
                </a:solidFill>
                <a:effectLst/>
                <a:latin typeface="MuseoSans"/>
              </a:rPr>
              <a:t>group </a:t>
            </a:r>
            <a:r>
              <a:rPr lang="fr-FR" b="0" i="0" u="none" strike="noStrike" dirty="0" err="1">
                <a:solidFill>
                  <a:srgbClr val="282828"/>
                </a:solidFill>
                <a:effectLst/>
                <a:latin typeface="MuseoSans"/>
              </a:rPr>
              <a:t>had</a:t>
            </a:r>
            <a:r>
              <a:rPr lang="fr-FR" b="0" i="0" u="none" strike="noStrike" dirty="0">
                <a:solidFill>
                  <a:srgbClr val="282828"/>
                </a:solidFill>
                <a:effectLst/>
                <a:latin typeface="MuseoSans"/>
              </a:rPr>
              <a:t> the </a:t>
            </a:r>
            <a:r>
              <a:rPr lang="fr-FR" b="1" i="0" u="none" strike="noStrike" dirty="0" err="1">
                <a:solidFill>
                  <a:schemeClr val="accent1"/>
                </a:solidFill>
                <a:effectLst/>
                <a:latin typeface="MuseoSans"/>
              </a:rPr>
              <a:t>highest</a:t>
            </a:r>
            <a:r>
              <a:rPr lang="fr-FR" b="1" i="0" u="none" strike="noStrike" dirty="0">
                <a:solidFill>
                  <a:schemeClr val="accent1"/>
                </a:solidFill>
                <a:effectLst/>
                <a:latin typeface="MuseoSans"/>
              </a:rPr>
              <a:t> </a:t>
            </a:r>
            <a:r>
              <a:rPr lang="fr-FR" b="1" i="0" u="none" strike="noStrike" dirty="0" err="1">
                <a:solidFill>
                  <a:schemeClr val="accent1"/>
                </a:solidFill>
                <a:effectLst/>
                <a:latin typeface="MuseoSans"/>
              </a:rPr>
              <a:t>recurrence</a:t>
            </a:r>
            <a:r>
              <a:rPr lang="fr-FR" b="1" i="0" u="none" strike="noStrike" dirty="0">
                <a:solidFill>
                  <a:schemeClr val="accent1"/>
                </a:solidFill>
                <a:effectLst/>
                <a:latin typeface="MuseoSans"/>
              </a:rPr>
              <a:t> rate</a:t>
            </a:r>
            <a:r>
              <a:rPr lang="fr-FR" b="1" i="0" u="none" strike="noStrike" dirty="0">
                <a:solidFill>
                  <a:srgbClr val="282828"/>
                </a:solidFill>
                <a:effectLst/>
                <a:latin typeface="MuseoSans"/>
              </a:rPr>
              <a:t> </a:t>
            </a:r>
            <a:r>
              <a:rPr lang="fr-FR" b="0" i="0" u="none" strike="noStrike" dirty="0">
                <a:solidFill>
                  <a:srgbClr val="282828"/>
                </a:solidFill>
                <a:effectLst/>
                <a:latin typeface="MuseoSans"/>
              </a:rPr>
              <a:t>(50.0%, P=0.042). </a:t>
            </a:r>
          </a:p>
          <a:p>
            <a:r>
              <a:rPr lang="fr-FR" b="1" i="1" u="none" strike="noStrike" dirty="0">
                <a:solidFill>
                  <a:srgbClr val="282828"/>
                </a:solidFill>
                <a:effectLst/>
                <a:latin typeface="MuseoSans"/>
              </a:rPr>
              <a:t>PIK3CA</a:t>
            </a:r>
            <a:r>
              <a:rPr lang="fr-FR" b="1" i="0" u="none" strike="noStrike" dirty="0">
                <a:solidFill>
                  <a:srgbClr val="282828"/>
                </a:solidFill>
                <a:effectLst/>
                <a:latin typeface="MuseoSans"/>
              </a:rPr>
              <a:t> mutation </a:t>
            </a:r>
            <a:r>
              <a:rPr lang="fr-FR" b="0" i="0" u="none" strike="noStrike" dirty="0">
                <a:solidFill>
                  <a:srgbClr val="282828"/>
                </a:solidFill>
                <a:effectLst/>
                <a:latin typeface="MuseoSans"/>
              </a:rPr>
              <a:t>(</a:t>
            </a:r>
            <a:r>
              <a:rPr lang="fr-FR" b="0" i="0" u="none" strike="noStrike" dirty="0" err="1">
                <a:solidFill>
                  <a:srgbClr val="282828"/>
                </a:solidFill>
                <a:effectLst/>
                <a:latin typeface="MuseoSans"/>
              </a:rPr>
              <a:t>hazard</a:t>
            </a:r>
            <a:r>
              <a:rPr lang="fr-FR" b="0" i="0" u="none" strike="noStrike" dirty="0">
                <a:solidFill>
                  <a:srgbClr val="282828"/>
                </a:solidFill>
                <a:effectLst/>
                <a:latin typeface="MuseoSans"/>
              </a:rPr>
              <a:t> ratio (HR): 0.61</a:t>
            </a:r>
            <a:r>
              <a:rPr lang="fr-FR" b="1" i="0" u="none" strike="noStrike" dirty="0">
                <a:solidFill>
                  <a:srgbClr val="282828"/>
                </a:solidFill>
                <a:effectLst/>
                <a:latin typeface="MuseoSans"/>
              </a:rPr>
              <a:t>; </a:t>
            </a:r>
            <a:r>
              <a:rPr lang="fr-FR" b="1" dirty="0" err="1">
                <a:solidFill>
                  <a:srgbClr val="282828"/>
                </a:solidFill>
                <a:latin typeface="MuseoSans"/>
              </a:rPr>
              <a:t>O</a:t>
            </a:r>
            <a:r>
              <a:rPr lang="fr-FR" b="1" i="0" u="none" strike="noStrike" dirty="0" err="1">
                <a:solidFill>
                  <a:srgbClr val="282828"/>
                </a:solidFill>
                <a:effectLst/>
                <a:latin typeface="MuseoSans"/>
              </a:rPr>
              <a:t>verweight</a:t>
            </a:r>
            <a:r>
              <a:rPr lang="fr-FR" b="1" i="0" u="none" strike="noStrike" dirty="0">
                <a:solidFill>
                  <a:srgbClr val="282828"/>
                </a:solidFill>
                <a:effectLst/>
                <a:latin typeface="MuseoSans"/>
              </a:rPr>
              <a:t> </a:t>
            </a:r>
            <a:r>
              <a:rPr lang="fr-FR" b="0" i="0" u="none" strike="noStrike" dirty="0">
                <a:solidFill>
                  <a:srgbClr val="282828"/>
                </a:solidFill>
                <a:effectLst/>
                <a:latin typeface="MuseoSans"/>
              </a:rPr>
              <a:t>(HR: 0.56; 95% CI: 0.32–0.96; P=0.033) and </a:t>
            </a:r>
            <a:r>
              <a:rPr lang="fr-FR" b="1" dirty="0" err="1">
                <a:solidFill>
                  <a:srgbClr val="282828"/>
                </a:solidFill>
                <a:latin typeface="MuseoSans"/>
              </a:rPr>
              <a:t>O</a:t>
            </a:r>
            <a:r>
              <a:rPr lang="fr-FR" b="1" i="0" u="none" strike="noStrike" dirty="0" err="1">
                <a:solidFill>
                  <a:srgbClr val="282828"/>
                </a:solidFill>
                <a:effectLst/>
                <a:latin typeface="MuseoSans"/>
              </a:rPr>
              <a:t>besity</a:t>
            </a:r>
            <a:r>
              <a:rPr lang="fr-FR" b="1" i="0" u="none" strike="noStrike" dirty="0">
                <a:solidFill>
                  <a:srgbClr val="282828"/>
                </a:solidFill>
                <a:effectLst/>
                <a:latin typeface="MuseoSans"/>
              </a:rPr>
              <a:t> </a:t>
            </a:r>
            <a:r>
              <a:rPr lang="fr-FR" b="0" i="0" u="none" strike="noStrike" dirty="0">
                <a:solidFill>
                  <a:srgbClr val="282828"/>
                </a:solidFill>
                <a:effectLst/>
                <a:latin typeface="MuseoSans"/>
              </a:rPr>
              <a:t>(HR: 0.44; 95% CI: 0.20–0.95; P=0.036) </a:t>
            </a:r>
            <a:r>
              <a:rPr lang="fr-FR" b="0" i="0" u="none" strike="noStrike" dirty="0" err="1">
                <a:solidFill>
                  <a:srgbClr val="282828"/>
                </a:solidFill>
                <a:effectLst/>
                <a:latin typeface="MuseoSans"/>
              </a:rPr>
              <a:t>were</a:t>
            </a:r>
            <a:r>
              <a:rPr lang="fr-FR" b="0" i="0" u="none" strike="noStrike" dirty="0">
                <a:solidFill>
                  <a:srgbClr val="282828"/>
                </a:solidFill>
                <a:effectLst/>
                <a:latin typeface="MuseoSans"/>
              </a:rPr>
              <a:t> </a:t>
            </a:r>
            <a:r>
              <a:rPr lang="fr-FR" b="0" i="0" u="none" strike="noStrike" dirty="0" err="1">
                <a:solidFill>
                  <a:srgbClr val="282828"/>
                </a:solidFill>
                <a:effectLst/>
                <a:latin typeface="MuseoSans"/>
              </a:rPr>
              <a:t>associated</a:t>
            </a:r>
            <a:r>
              <a:rPr lang="fr-FR" b="0" i="0" u="none" strike="noStrike" dirty="0">
                <a:solidFill>
                  <a:srgbClr val="282828"/>
                </a:solidFill>
                <a:effectLst/>
                <a:latin typeface="MuseoSans"/>
              </a:rPr>
              <a:t> </a:t>
            </a:r>
            <a:r>
              <a:rPr lang="fr-FR" b="0" i="0" u="none" strike="noStrike" dirty="0" err="1">
                <a:solidFill>
                  <a:srgbClr val="282828"/>
                </a:solidFill>
                <a:effectLst/>
                <a:latin typeface="MuseoSans"/>
              </a:rPr>
              <a:t>with</a:t>
            </a:r>
            <a:r>
              <a:rPr lang="fr-FR" b="0" i="0" u="none" strike="noStrike" dirty="0">
                <a:solidFill>
                  <a:srgbClr val="282828"/>
                </a:solidFill>
                <a:effectLst/>
                <a:latin typeface="MuseoSans"/>
              </a:rPr>
              <a:t> a </a:t>
            </a:r>
            <a:r>
              <a:rPr lang="fr-FR" b="1" i="0" u="none" strike="noStrike" dirty="0" err="1">
                <a:solidFill>
                  <a:schemeClr val="accent1"/>
                </a:solidFill>
                <a:effectLst/>
                <a:latin typeface="MuseoSans"/>
              </a:rPr>
              <a:t>significantly</a:t>
            </a:r>
            <a:r>
              <a:rPr lang="fr-FR" b="1" i="0" u="none" strike="noStrike" dirty="0">
                <a:solidFill>
                  <a:schemeClr val="accent1"/>
                </a:solidFill>
                <a:effectLst/>
                <a:latin typeface="MuseoSans"/>
              </a:rPr>
              <a:t> </a:t>
            </a:r>
            <a:r>
              <a:rPr lang="fr-FR" b="1" i="0" u="none" strike="noStrike" dirty="0" err="1">
                <a:solidFill>
                  <a:schemeClr val="accent1"/>
                </a:solidFill>
                <a:effectLst/>
                <a:latin typeface="MuseoSans"/>
              </a:rPr>
              <a:t>lower</a:t>
            </a:r>
            <a:r>
              <a:rPr lang="fr-FR" b="1" i="0" u="none" strike="noStrike" dirty="0">
                <a:solidFill>
                  <a:schemeClr val="accent1"/>
                </a:solidFill>
                <a:effectLst/>
                <a:latin typeface="MuseoSans"/>
              </a:rPr>
              <a:t> cumulative </a:t>
            </a:r>
            <a:r>
              <a:rPr lang="fr-FR" b="1" i="0" u="none" strike="noStrike" dirty="0" err="1">
                <a:solidFill>
                  <a:schemeClr val="accent1"/>
                </a:solidFill>
                <a:effectLst/>
                <a:latin typeface="MuseoSans"/>
              </a:rPr>
              <a:t>complete</a:t>
            </a:r>
            <a:r>
              <a:rPr lang="fr-FR" b="1" i="0" u="none" strike="noStrike" dirty="0">
                <a:solidFill>
                  <a:schemeClr val="accent1"/>
                </a:solidFill>
                <a:effectLst/>
                <a:latin typeface="MuseoSans"/>
              </a:rPr>
              <a:t> </a:t>
            </a:r>
            <a:r>
              <a:rPr lang="fr-FR" b="1" i="0" u="none" strike="noStrike" dirty="0" err="1">
                <a:solidFill>
                  <a:schemeClr val="accent1"/>
                </a:solidFill>
                <a:effectLst/>
                <a:latin typeface="MuseoSans"/>
              </a:rPr>
              <a:t>response</a:t>
            </a:r>
            <a:r>
              <a:rPr lang="fr-FR" b="1" i="0" u="none" strike="noStrike" dirty="0">
                <a:solidFill>
                  <a:schemeClr val="accent1"/>
                </a:solidFill>
                <a:effectLst/>
                <a:latin typeface="MuseoSans"/>
              </a:rPr>
              <a:t> (CR) rate</a:t>
            </a:r>
            <a:r>
              <a:rPr lang="fr-FR" b="1" i="0" u="none" strike="noStrike" dirty="0">
                <a:solidFill>
                  <a:srgbClr val="282828"/>
                </a:solidFill>
                <a:effectLst/>
                <a:latin typeface="MuseoSans"/>
              </a:rPr>
              <a:t>.</a:t>
            </a:r>
            <a:endParaRPr lang="fr-FR" b="1" dirty="0"/>
          </a:p>
        </p:txBody>
      </p:sp>
    </p:spTree>
    <p:extLst>
      <p:ext uri="{BB962C8B-B14F-4D97-AF65-F5344CB8AC3E}">
        <p14:creationId xmlns:p14="http://schemas.microsoft.com/office/powerpoint/2010/main" val="12288942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텍스트 개체 틀 3">
            <a:extLst>
              <a:ext uri="{FF2B5EF4-FFF2-40B4-BE49-F238E27FC236}">
                <a16:creationId xmlns:a16="http://schemas.microsoft.com/office/drawing/2014/main" id="{29E5F88A-66FB-8AB5-047E-C5D5C068228B}"/>
              </a:ext>
            </a:extLst>
          </p:cNvPr>
          <p:cNvSpPr>
            <a:spLocks noGrp="1" noChangeArrowheads="1"/>
          </p:cNvSpPr>
          <p:nvPr>
            <p:ph type="body" sz="quarter" idx="13"/>
          </p:nvPr>
        </p:nvSpPr>
        <p:spPr>
          <a:xfrm>
            <a:off x="1919288" y="209551"/>
            <a:ext cx="8280400" cy="720725"/>
          </a:xfrm>
        </p:spPr>
        <p:txBody>
          <a:bodyPr/>
          <a:lstStyle/>
          <a:p>
            <a:pPr eaLnBrk="1" hangingPunct="1"/>
            <a:r>
              <a:rPr lang="en-US" altLang="ko-KR" dirty="0"/>
              <a:t>Fig. S3. Risk factors related to CR rate in EEC patients. Univariate and multivariate cox regression models were used to identify risk factors associated with fertility preserving treatment …</a:t>
            </a:r>
          </a:p>
        </p:txBody>
      </p:sp>
      <p:sp>
        <p:nvSpPr>
          <p:cNvPr id="4099" name="텍스트 개체 틀 4">
            <a:extLst>
              <a:ext uri="{FF2B5EF4-FFF2-40B4-BE49-F238E27FC236}">
                <a16:creationId xmlns:a16="http://schemas.microsoft.com/office/drawing/2014/main" id="{CEEE87A0-BE4A-0EEB-FC74-6BF9839E351C}"/>
              </a:ext>
            </a:extLst>
          </p:cNvPr>
          <p:cNvSpPr>
            <a:spLocks noGrp="1" noChangeArrowheads="1"/>
          </p:cNvSpPr>
          <p:nvPr>
            <p:ph type="body" sz="quarter" idx="14"/>
          </p:nvPr>
        </p:nvSpPr>
        <p:spPr>
          <a:xfrm>
            <a:off x="1919288" y="6381751"/>
            <a:ext cx="8280400" cy="360363"/>
          </a:xfrm>
        </p:spPr>
        <p:txBody>
          <a:bodyPr/>
          <a:lstStyle/>
          <a:p>
            <a:pPr eaLnBrk="1" hangingPunct="1"/>
            <a:r>
              <a:rPr lang="it-IT" altLang="ko-KR"/>
              <a:t>J Gynecol Oncol 2023 Jul;34(4):e53. </a:t>
            </a:r>
            <a:r>
              <a:rPr lang="it-IT" altLang="ko-KR">
                <a:hlinkClick r:id="rId3"/>
              </a:rPr>
              <a:t>https://doi.org/10.3802/jgo.2023.34.e53</a:t>
            </a:r>
            <a:endParaRPr lang="it-IT" altLang="ko-KR"/>
          </a:p>
        </p:txBody>
      </p:sp>
      <p:pic>
        <p:nvPicPr>
          <p:cNvPr id="4100" name="그림 19">
            <a:extLst>
              <a:ext uri="{FF2B5EF4-FFF2-40B4-BE49-F238E27FC236}">
                <a16:creationId xmlns:a16="http://schemas.microsoft.com/office/drawing/2014/main" id="{603EFC1B-C4E1-E438-2795-FCADF5610A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2087" y="696283"/>
            <a:ext cx="6051665" cy="546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5B235D-4D07-D3C1-25DC-4A2D04568B33}"/>
              </a:ext>
            </a:extLst>
          </p:cNvPr>
          <p:cNvSpPr>
            <a:spLocks noGrp="1"/>
          </p:cNvSpPr>
          <p:nvPr>
            <p:ph type="title"/>
          </p:nvPr>
        </p:nvSpPr>
        <p:spPr/>
        <p:txBody>
          <a:bodyPr/>
          <a:lstStyle/>
          <a:p>
            <a:endParaRPr lang="en-US"/>
          </a:p>
        </p:txBody>
      </p:sp>
      <p:pic>
        <p:nvPicPr>
          <p:cNvPr id="5" name="Espace réservé du contenu 4" descr="Une image contenant texte, capture d’écran, Police, nombre&#10;&#10;Description générée automatiquement">
            <a:extLst>
              <a:ext uri="{FF2B5EF4-FFF2-40B4-BE49-F238E27FC236}">
                <a16:creationId xmlns:a16="http://schemas.microsoft.com/office/drawing/2014/main" id="{7A5A9E89-D092-848E-BA3C-13F7EB77334E}"/>
              </a:ext>
            </a:extLst>
          </p:cNvPr>
          <p:cNvPicPr>
            <a:picLocks noGrp="1" noChangeAspect="1"/>
          </p:cNvPicPr>
          <p:nvPr>
            <p:ph idx="1"/>
          </p:nvPr>
        </p:nvPicPr>
        <p:blipFill>
          <a:blip r:embed="rId2"/>
          <a:stretch>
            <a:fillRect/>
          </a:stretch>
        </p:blipFill>
        <p:spPr>
          <a:xfrm>
            <a:off x="2021461" y="708909"/>
            <a:ext cx="8149078" cy="5440182"/>
          </a:xfrm>
        </p:spPr>
      </p:pic>
    </p:spTree>
    <p:extLst>
      <p:ext uri="{BB962C8B-B14F-4D97-AF65-F5344CB8AC3E}">
        <p14:creationId xmlns:p14="http://schemas.microsoft.com/office/powerpoint/2010/main" val="17332104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110A1D-C1B5-D22F-95A0-81DDCDE19FEF}"/>
              </a:ext>
            </a:extLst>
          </p:cNvPr>
          <p:cNvSpPr>
            <a:spLocks noGrp="1"/>
          </p:cNvSpPr>
          <p:nvPr>
            <p:ph type="title"/>
          </p:nvPr>
        </p:nvSpPr>
        <p:spPr/>
        <p:txBody>
          <a:bodyPr/>
          <a:lstStyle/>
          <a:p>
            <a:endParaRPr lang="en-US"/>
          </a:p>
        </p:txBody>
      </p:sp>
      <p:pic>
        <p:nvPicPr>
          <p:cNvPr id="6" name="Espace réservé du contenu 5" descr="Une image contenant texte, capture d’écran, Police, document&#10;&#10;Description générée automatiquement">
            <a:extLst>
              <a:ext uri="{FF2B5EF4-FFF2-40B4-BE49-F238E27FC236}">
                <a16:creationId xmlns:a16="http://schemas.microsoft.com/office/drawing/2014/main" id="{A91B165D-6A42-F807-D87E-1EEC68BBF6C8}"/>
              </a:ext>
            </a:extLst>
          </p:cNvPr>
          <p:cNvPicPr>
            <a:picLocks noGrp="1" noChangeAspect="1"/>
          </p:cNvPicPr>
          <p:nvPr>
            <p:ph idx="1"/>
          </p:nvPr>
        </p:nvPicPr>
        <p:blipFill>
          <a:blip r:embed="rId2"/>
          <a:stretch>
            <a:fillRect/>
          </a:stretch>
        </p:blipFill>
        <p:spPr>
          <a:xfrm>
            <a:off x="488884" y="365125"/>
            <a:ext cx="11214231" cy="5187536"/>
          </a:xfrm>
        </p:spPr>
      </p:pic>
    </p:spTree>
    <p:extLst>
      <p:ext uri="{BB962C8B-B14F-4D97-AF65-F5344CB8AC3E}">
        <p14:creationId xmlns:p14="http://schemas.microsoft.com/office/powerpoint/2010/main" val="23186645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062DDB-FD41-287B-139B-16394C9FAE73}"/>
              </a:ext>
            </a:extLst>
          </p:cNvPr>
          <p:cNvSpPr>
            <a:spLocks noGrp="1"/>
          </p:cNvSpPr>
          <p:nvPr>
            <p:ph type="title"/>
          </p:nvPr>
        </p:nvSpPr>
        <p:spPr/>
        <p:txBody>
          <a:bodyPr/>
          <a:lstStyle/>
          <a:p>
            <a:endParaRPr lang="en-US"/>
          </a:p>
        </p:txBody>
      </p:sp>
      <p:pic>
        <p:nvPicPr>
          <p:cNvPr id="5" name="Espace réservé du contenu 4" descr="Une image contenant texte, capture d’écran, Police, nombre&#10;&#10;Description générée automatiquement">
            <a:extLst>
              <a:ext uri="{FF2B5EF4-FFF2-40B4-BE49-F238E27FC236}">
                <a16:creationId xmlns:a16="http://schemas.microsoft.com/office/drawing/2014/main" id="{1AD2D645-5365-D543-1A7D-CE0E380B9EB9}"/>
              </a:ext>
            </a:extLst>
          </p:cNvPr>
          <p:cNvPicPr>
            <a:picLocks noGrp="1" noChangeAspect="1"/>
          </p:cNvPicPr>
          <p:nvPr>
            <p:ph idx="1"/>
          </p:nvPr>
        </p:nvPicPr>
        <p:blipFill>
          <a:blip r:embed="rId2"/>
          <a:stretch>
            <a:fillRect/>
          </a:stretch>
        </p:blipFill>
        <p:spPr>
          <a:xfrm>
            <a:off x="614990" y="717169"/>
            <a:ext cx="11419089" cy="4570448"/>
          </a:xfrm>
        </p:spPr>
      </p:pic>
    </p:spTree>
    <p:extLst>
      <p:ext uri="{BB962C8B-B14F-4D97-AF65-F5344CB8AC3E}">
        <p14:creationId xmlns:p14="http://schemas.microsoft.com/office/powerpoint/2010/main" val="30718828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4FCBF-228C-9149-9FF0-39BD6A142C2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EBD3D53-8472-1E42-9BF8-C471D6F198D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7FFC2AE-256E-B040-B5B9-0FDA9EDFB142}"/>
              </a:ext>
            </a:extLst>
          </p:cNvPr>
          <p:cNvPicPr>
            <a:picLocks noChangeAspect="1"/>
          </p:cNvPicPr>
          <p:nvPr/>
        </p:nvPicPr>
        <p:blipFill>
          <a:blip r:embed="rId3"/>
          <a:stretch>
            <a:fillRect/>
          </a:stretch>
        </p:blipFill>
        <p:spPr>
          <a:xfrm>
            <a:off x="3923555" y="0"/>
            <a:ext cx="4344889" cy="6858000"/>
          </a:xfrm>
          <a:prstGeom prst="rect">
            <a:avLst/>
          </a:prstGeom>
        </p:spPr>
      </p:pic>
      <p:sp>
        <p:nvSpPr>
          <p:cNvPr id="5" name="TextBox 4">
            <a:extLst>
              <a:ext uri="{FF2B5EF4-FFF2-40B4-BE49-F238E27FC236}">
                <a16:creationId xmlns:a16="http://schemas.microsoft.com/office/drawing/2014/main" id="{57A09D03-C085-8D43-9ADA-BC2463A60D56}"/>
              </a:ext>
            </a:extLst>
          </p:cNvPr>
          <p:cNvSpPr txBox="1"/>
          <p:nvPr/>
        </p:nvSpPr>
        <p:spPr>
          <a:xfrm>
            <a:off x="368969" y="2570133"/>
            <a:ext cx="3160295" cy="2862322"/>
          </a:xfrm>
          <a:prstGeom prst="rect">
            <a:avLst/>
          </a:prstGeom>
          <a:noFill/>
          <a:ln w="31750">
            <a:solidFill>
              <a:schemeClr val="accent1">
                <a:lumMod val="75000"/>
              </a:schemeClr>
            </a:solidFill>
          </a:ln>
        </p:spPr>
        <p:txBody>
          <a:bodyPr wrap="square" rtlCol="0">
            <a:spAutoFit/>
          </a:bodyPr>
          <a:lstStyle/>
          <a:p>
            <a:r>
              <a:rPr lang="en-US" b="1" dirty="0"/>
              <a:t>Evolution of the classification of endometrial cancer. Since TCGA classified endometrial cancers into four </a:t>
            </a:r>
            <a:r>
              <a:rPr lang="en-US" b="1" dirty="0" err="1"/>
              <a:t>prognostically</a:t>
            </a:r>
            <a:r>
              <a:rPr lang="en-US" b="1" dirty="0"/>
              <a:t> distinct molecular subtypes in 2013, stratification of tumors into risk groups using molecular markers has been and continues to be improved. </a:t>
            </a:r>
          </a:p>
          <a:p>
            <a:endParaRPr lang="en-US" dirty="0"/>
          </a:p>
        </p:txBody>
      </p:sp>
      <p:sp>
        <p:nvSpPr>
          <p:cNvPr id="6" name="TextBox 5">
            <a:extLst>
              <a:ext uri="{FF2B5EF4-FFF2-40B4-BE49-F238E27FC236}">
                <a16:creationId xmlns:a16="http://schemas.microsoft.com/office/drawing/2014/main" id="{98409987-1C38-7C46-9C7B-4A8C29BE97F0}"/>
              </a:ext>
            </a:extLst>
          </p:cNvPr>
          <p:cNvSpPr txBox="1"/>
          <p:nvPr/>
        </p:nvSpPr>
        <p:spPr>
          <a:xfrm>
            <a:off x="7764379" y="6118869"/>
            <a:ext cx="4315326" cy="646331"/>
          </a:xfrm>
          <a:prstGeom prst="rect">
            <a:avLst/>
          </a:prstGeom>
          <a:noFill/>
        </p:spPr>
        <p:txBody>
          <a:bodyPr wrap="square" rtlCol="0">
            <a:spAutoFit/>
          </a:bodyPr>
          <a:lstStyle/>
          <a:p>
            <a:r>
              <a:rPr lang="en-US" sz="1200" dirty="0"/>
              <a:t>Baxter E, et al. Improving response to progestin treatment of low-grade endometrial cancer. </a:t>
            </a:r>
            <a:r>
              <a:rPr lang="en-US" sz="1200" dirty="0" err="1"/>
              <a:t>Int</a:t>
            </a:r>
            <a:r>
              <a:rPr lang="en-US" sz="1200" dirty="0"/>
              <a:t> J </a:t>
            </a:r>
            <a:r>
              <a:rPr lang="en-US" sz="1200" dirty="0" err="1"/>
              <a:t>Gynecol</a:t>
            </a:r>
            <a:r>
              <a:rPr lang="en-US" sz="1200" dirty="0"/>
              <a:t> Cancer. 2020 Nov;30(11):1811-1823</a:t>
            </a:r>
          </a:p>
        </p:txBody>
      </p:sp>
      <p:sp>
        <p:nvSpPr>
          <p:cNvPr id="7" name="Rectangle 6">
            <a:extLst>
              <a:ext uri="{FF2B5EF4-FFF2-40B4-BE49-F238E27FC236}">
                <a16:creationId xmlns:a16="http://schemas.microsoft.com/office/drawing/2014/main" id="{1B802E45-3EEE-4B4F-8C50-4738179C9529}"/>
              </a:ext>
            </a:extLst>
          </p:cNvPr>
          <p:cNvSpPr/>
          <p:nvPr/>
        </p:nvSpPr>
        <p:spPr>
          <a:xfrm>
            <a:off x="8099686" y="2690336"/>
            <a:ext cx="3038007" cy="1477328"/>
          </a:xfrm>
          <a:prstGeom prst="rect">
            <a:avLst/>
          </a:prstGeom>
        </p:spPr>
        <p:txBody>
          <a:bodyPr wrap="square">
            <a:spAutoFit/>
          </a:bodyPr>
          <a:lstStyle/>
          <a:p>
            <a:r>
              <a:rPr lang="en-US" dirty="0"/>
              <a:t>In this review, the authors examined how response rates to progestin treatment of low-grade endometrial cancer can be improved</a:t>
            </a:r>
            <a:endParaRPr lang="fr-FR" dirty="0"/>
          </a:p>
        </p:txBody>
      </p:sp>
    </p:spTree>
    <p:extLst>
      <p:ext uri="{BB962C8B-B14F-4D97-AF65-F5344CB8AC3E}">
        <p14:creationId xmlns:p14="http://schemas.microsoft.com/office/powerpoint/2010/main" val="15074432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dirty="0" err="1"/>
              <a:t>Rationale</a:t>
            </a:r>
            <a:r>
              <a:rPr lang="fr-FR" dirty="0"/>
              <a:t> </a:t>
            </a:r>
            <a:r>
              <a:rPr lang="fr-FR" dirty="0" err="1"/>
              <a:t>behind</a:t>
            </a:r>
            <a:r>
              <a:rPr lang="fr-FR" dirty="0"/>
              <a:t> conservative </a:t>
            </a:r>
            <a:r>
              <a:rPr lang="fr-FR" dirty="0" err="1"/>
              <a:t>treatment</a:t>
            </a:r>
            <a:r>
              <a:rPr lang="fr-FR" dirty="0"/>
              <a:t> in Grade 1 Stage 1 patients</a:t>
            </a:r>
          </a:p>
        </p:txBody>
      </p:sp>
      <p:sp>
        <p:nvSpPr>
          <p:cNvPr id="3" name="Content Placeholder 2"/>
          <p:cNvSpPr>
            <a:spLocks noGrp="1"/>
          </p:cNvSpPr>
          <p:nvPr>
            <p:ph idx="1"/>
          </p:nvPr>
        </p:nvSpPr>
        <p:spPr>
          <a:xfrm>
            <a:off x="1981200" y="2440809"/>
            <a:ext cx="8229600" cy="4325112"/>
          </a:xfrm>
        </p:spPr>
        <p:txBody>
          <a:bodyPr/>
          <a:lstStyle/>
          <a:p>
            <a:r>
              <a:rPr lang="fr-FR" dirty="0" err="1"/>
              <a:t>Recurrence</a:t>
            </a:r>
            <a:r>
              <a:rPr lang="fr-FR" dirty="0"/>
              <a:t> rate</a:t>
            </a:r>
          </a:p>
          <a:p>
            <a:endParaRPr lang="fr-FR" dirty="0"/>
          </a:p>
          <a:p>
            <a:r>
              <a:rPr lang="fr-FR" dirty="0"/>
              <a:t>Five-</a:t>
            </a:r>
            <a:r>
              <a:rPr lang="fr-FR" dirty="0" err="1"/>
              <a:t>year</a:t>
            </a:r>
            <a:r>
              <a:rPr lang="fr-FR" dirty="0"/>
              <a:t> </a:t>
            </a:r>
            <a:r>
              <a:rPr lang="fr-FR" dirty="0" err="1"/>
              <a:t>survival</a:t>
            </a:r>
            <a:r>
              <a:rPr lang="fr-FR" dirty="0"/>
              <a:t> rate</a:t>
            </a:r>
          </a:p>
          <a:p>
            <a:endParaRPr lang="fr-FR" dirty="0"/>
          </a:p>
          <a:p>
            <a:r>
              <a:rPr lang="fr-FR" dirty="0"/>
              <a:t>Nodal </a:t>
            </a:r>
            <a:r>
              <a:rPr lang="fr-FR" dirty="0" err="1"/>
              <a:t>disease</a:t>
            </a:r>
            <a:endParaRPr lang="fr-FR" dirty="0"/>
          </a:p>
          <a:p>
            <a:endParaRPr lang="fr-FR" dirty="0"/>
          </a:p>
          <a:p>
            <a:r>
              <a:rPr lang="fr-FR" dirty="0" err="1"/>
              <a:t>Myometrial</a:t>
            </a:r>
            <a:r>
              <a:rPr lang="fr-FR" dirty="0"/>
              <a:t> invasion</a:t>
            </a:r>
          </a:p>
          <a:p>
            <a:endParaRPr lang="fr-FR" dirty="0"/>
          </a:p>
        </p:txBody>
      </p:sp>
    </p:spTree>
    <p:custDataLst>
      <p:tags r:id="rId1"/>
    </p:custDataLst>
    <p:extLst>
      <p:ext uri="{BB962C8B-B14F-4D97-AF65-F5344CB8AC3E}">
        <p14:creationId xmlns:p14="http://schemas.microsoft.com/office/powerpoint/2010/main" val="48957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3F005-4121-8043-99B7-D47E3AA4C72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C950443-0992-E843-911C-001A60C2FB00}"/>
              </a:ext>
            </a:extLst>
          </p:cNvPr>
          <p:cNvSpPr>
            <a:spLocks noGrp="1"/>
          </p:cNvSpPr>
          <p:nvPr>
            <p:ph idx="1"/>
          </p:nvPr>
        </p:nvSpPr>
        <p:spPr>
          <a:xfrm>
            <a:off x="838200" y="5888535"/>
            <a:ext cx="10515600" cy="535580"/>
          </a:xfrm>
        </p:spPr>
        <p:txBody>
          <a:bodyPr>
            <a:normAutofit fontScale="70000" lnSpcReduction="20000"/>
          </a:bodyPr>
          <a:lstStyle/>
          <a:p>
            <a:pPr marL="0" indent="0">
              <a:buNone/>
            </a:pPr>
            <a:r>
              <a:rPr lang="en-US" dirty="0"/>
              <a:t>Summary of statistically significant immunohistochemical markers for conservative management</a:t>
            </a:r>
          </a:p>
          <a:p>
            <a:endParaRPr lang="en-US" dirty="0"/>
          </a:p>
        </p:txBody>
      </p:sp>
      <p:pic>
        <p:nvPicPr>
          <p:cNvPr id="4" name="Picture 3">
            <a:extLst>
              <a:ext uri="{FF2B5EF4-FFF2-40B4-BE49-F238E27FC236}">
                <a16:creationId xmlns:a16="http://schemas.microsoft.com/office/drawing/2014/main" id="{274D2253-B216-1D4C-AFEB-01BAA46B54E4}"/>
              </a:ext>
            </a:extLst>
          </p:cNvPr>
          <p:cNvPicPr>
            <a:picLocks noChangeAspect="1"/>
          </p:cNvPicPr>
          <p:nvPr/>
        </p:nvPicPr>
        <p:blipFill>
          <a:blip r:embed="rId3"/>
          <a:stretch>
            <a:fillRect/>
          </a:stretch>
        </p:blipFill>
        <p:spPr>
          <a:xfrm>
            <a:off x="0" y="97335"/>
            <a:ext cx="9105900" cy="5791200"/>
          </a:xfrm>
          <a:prstGeom prst="rect">
            <a:avLst/>
          </a:prstGeom>
        </p:spPr>
      </p:pic>
      <p:sp>
        <p:nvSpPr>
          <p:cNvPr id="5" name="TextBox 4">
            <a:extLst>
              <a:ext uri="{FF2B5EF4-FFF2-40B4-BE49-F238E27FC236}">
                <a16:creationId xmlns:a16="http://schemas.microsoft.com/office/drawing/2014/main" id="{08A383CB-59FD-F642-992F-9B59A9259B68}"/>
              </a:ext>
            </a:extLst>
          </p:cNvPr>
          <p:cNvSpPr txBox="1"/>
          <p:nvPr/>
        </p:nvSpPr>
        <p:spPr>
          <a:xfrm>
            <a:off x="473242" y="6339439"/>
            <a:ext cx="11245516" cy="461665"/>
          </a:xfrm>
          <a:prstGeom prst="rect">
            <a:avLst/>
          </a:prstGeom>
          <a:noFill/>
        </p:spPr>
        <p:txBody>
          <a:bodyPr wrap="square" rtlCol="0">
            <a:spAutoFit/>
          </a:bodyPr>
          <a:lstStyle/>
          <a:p>
            <a:r>
              <a:rPr lang="en-US" sz="1200" dirty="0" err="1"/>
              <a:t>Travaglino</a:t>
            </a:r>
            <a:r>
              <a:rPr lang="en-US" sz="1200" dirty="0"/>
              <a:t> A et al. Immunohistochemical predictive markers of response to conservative treatment of endometrial hyperplasia and early endometrial cancer: A systematic review. Acta </a:t>
            </a:r>
            <a:r>
              <a:rPr lang="en-US" sz="1200" dirty="0" err="1"/>
              <a:t>Obstet</a:t>
            </a:r>
            <a:r>
              <a:rPr lang="en-US" sz="1200" dirty="0"/>
              <a:t> </a:t>
            </a:r>
            <a:r>
              <a:rPr lang="en-US" sz="1200" dirty="0" err="1"/>
              <a:t>Gynecol</a:t>
            </a:r>
            <a:r>
              <a:rPr lang="en-US" sz="1200" dirty="0"/>
              <a:t> Scand. 2019 Sep;98(9):1086-1099</a:t>
            </a:r>
          </a:p>
        </p:txBody>
      </p:sp>
      <p:sp>
        <p:nvSpPr>
          <p:cNvPr id="6" name="TextBox 5">
            <a:extLst>
              <a:ext uri="{FF2B5EF4-FFF2-40B4-BE49-F238E27FC236}">
                <a16:creationId xmlns:a16="http://schemas.microsoft.com/office/drawing/2014/main" id="{249486D1-26C3-A34D-863D-14C49E37EF3E}"/>
              </a:ext>
            </a:extLst>
          </p:cNvPr>
          <p:cNvSpPr txBox="1"/>
          <p:nvPr/>
        </p:nvSpPr>
        <p:spPr>
          <a:xfrm>
            <a:off x="7946858" y="779444"/>
            <a:ext cx="4245142" cy="5109091"/>
          </a:xfrm>
          <a:prstGeom prst="rect">
            <a:avLst/>
          </a:prstGeom>
          <a:noFill/>
        </p:spPr>
        <p:txBody>
          <a:bodyPr wrap="square" rtlCol="0">
            <a:spAutoFit/>
          </a:bodyPr>
          <a:lstStyle/>
          <a:p>
            <a:r>
              <a:rPr lang="en-US" sz="2800" b="1" dirty="0">
                <a:solidFill>
                  <a:srgbClr val="C00000"/>
                </a:solidFill>
              </a:rPr>
              <a:t>Key message</a:t>
            </a:r>
          </a:p>
          <a:p>
            <a:r>
              <a:rPr lang="en-US" sz="2000" dirty="0"/>
              <a:t>The most useful markers of response to conservative treatment of endometrial hyperplasia and cancer may be:</a:t>
            </a:r>
          </a:p>
          <a:p>
            <a:endParaRPr lang="en-US" sz="2000" dirty="0"/>
          </a:p>
          <a:p>
            <a:r>
              <a:rPr lang="en-US" sz="2000" b="1" dirty="0"/>
              <a:t>- progesterone receptor and estrogen receptor isoforms </a:t>
            </a:r>
            <a:r>
              <a:rPr lang="en-US" sz="2000" dirty="0"/>
              <a:t>in </a:t>
            </a:r>
            <a:r>
              <a:rPr lang="en-US" sz="2000" i="1" dirty="0"/>
              <a:t>the pretreatment phase </a:t>
            </a:r>
          </a:p>
          <a:p>
            <a:endParaRPr lang="en-US" sz="2000" i="1" dirty="0"/>
          </a:p>
          <a:p>
            <a:r>
              <a:rPr lang="en-US" sz="2000" i="1" dirty="0"/>
              <a:t>- </a:t>
            </a:r>
            <a:r>
              <a:rPr lang="en-US" sz="2000" b="1" dirty="0"/>
              <a:t>Nrf2, </a:t>
            </a:r>
            <a:r>
              <a:rPr lang="en-US" sz="2000" b="1" dirty="0" err="1"/>
              <a:t>survivin</a:t>
            </a:r>
            <a:r>
              <a:rPr lang="en-US" sz="2000" b="1" dirty="0"/>
              <a:t>, Bcl2 and Ki67 </a:t>
            </a:r>
            <a:r>
              <a:rPr lang="en-US" sz="2000" i="1" dirty="0"/>
              <a:t>on follow up </a:t>
            </a:r>
          </a:p>
          <a:p>
            <a:endParaRPr lang="en-US" sz="2000" dirty="0"/>
          </a:p>
          <a:p>
            <a:r>
              <a:rPr lang="en-US" sz="2000" dirty="0"/>
              <a:t>Further studies are needed for several other promising markers.</a:t>
            </a:r>
          </a:p>
          <a:p>
            <a:endParaRPr lang="en-US" dirty="0"/>
          </a:p>
        </p:txBody>
      </p:sp>
    </p:spTree>
    <p:extLst>
      <p:ext uri="{BB962C8B-B14F-4D97-AF65-F5344CB8AC3E}">
        <p14:creationId xmlns:p14="http://schemas.microsoft.com/office/powerpoint/2010/main" val="9970103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0CFA97-2263-D94F-8C6F-5092DA32828F}"/>
              </a:ext>
            </a:extLst>
          </p:cNvPr>
          <p:cNvSpPr>
            <a:spLocks noGrp="1"/>
          </p:cNvSpPr>
          <p:nvPr>
            <p:ph type="title"/>
          </p:nvPr>
        </p:nvSpPr>
        <p:spPr/>
        <p:txBody>
          <a:bodyPr/>
          <a:lstStyle/>
          <a:p>
            <a:pPr algn="ctr"/>
            <a:r>
              <a:rPr lang="fr-FR" dirty="0"/>
              <a:t>The Case of MMR</a:t>
            </a:r>
          </a:p>
        </p:txBody>
      </p:sp>
      <p:sp>
        <p:nvSpPr>
          <p:cNvPr id="3" name="Espace réservé du contenu 2">
            <a:extLst>
              <a:ext uri="{FF2B5EF4-FFF2-40B4-BE49-F238E27FC236}">
                <a16:creationId xmlns:a16="http://schemas.microsoft.com/office/drawing/2014/main" id="{2AD15DEA-6F12-8846-A2B7-37B130B5327C}"/>
              </a:ext>
            </a:extLst>
          </p:cNvPr>
          <p:cNvSpPr>
            <a:spLocks noGrp="1"/>
          </p:cNvSpPr>
          <p:nvPr>
            <p:ph idx="1"/>
          </p:nvPr>
        </p:nvSpPr>
        <p:spPr/>
        <p:txBody>
          <a:bodyPr/>
          <a:lstStyle/>
          <a:p>
            <a:r>
              <a:rPr lang="fr-FR" dirty="0"/>
              <a:t>MMR-</a:t>
            </a:r>
            <a:r>
              <a:rPr lang="fr-FR" dirty="0" err="1"/>
              <a:t>deficient</a:t>
            </a:r>
            <a:r>
              <a:rPr lang="fr-FR" dirty="0"/>
              <a:t> </a:t>
            </a:r>
            <a:r>
              <a:rPr lang="fr-FR" dirty="0" err="1"/>
              <a:t>tumors</a:t>
            </a:r>
            <a:r>
              <a:rPr lang="fr-FR" dirty="0"/>
              <a:t> </a:t>
            </a:r>
            <a:r>
              <a:rPr lang="fr-FR" dirty="0" err="1"/>
              <a:t>with</a:t>
            </a:r>
            <a:r>
              <a:rPr lang="fr-FR" dirty="0"/>
              <a:t> </a:t>
            </a:r>
            <a:r>
              <a:rPr lang="fr-FR" dirty="0" err="1"/>
              <a:t>wild</a:t>
            </a:r>
            <a:r>
              <a:rPr lang="fr-FR" dirty="0"/>
              <a:t> type CCND1 are:</a:t>
            </a:r>
          </a:p>
          <a:p>
            <a:pPr lvl="1"/>
            <a:r>
              <a:rPr lang="fr-FR" dirty="0"/>
              <a:t> </a:t>
            </a:r>
            <a:r>
              <a:rPr lang="fr-FR" dirty="0" err="1"/>
              <a:t>estrogen</a:t>
            </a:r>
            <a:r>
              <a:rPr lang="fr-FR" dirty="0"/>
              <a:t> </a:t>
            </a:r>
            <a:r>
              <a:rPr lang="fr-FR" dirty="0" err="1"/>
              <a:t>receptor</a:t>
            </a:r>
            <a:r>
              <a:rPr lang="fr-FR" dirty="0"/>
              <a:t> and </a:t>
            </a:r>
            <a:r>
              <a:rPr lang="fr-FR" dirty="0" err="1"/>
              <a:t>progesterone</a:t>
            </a:r>
            <a:r>
              <a:rPr lang="fr-FR" dirty="0"/>
              <a:t> </a:t>
            </a:r>
            <a:r>
              <a:rPr lang="fr-FR" dirty="0" err="1"/>
              <a:t>receptor</a:t>
            </a:r>
            <a:r>
              <a:rPr lang="fr-FR" dirty="0"/>
              <a:t> positive </a:t>
            </a:r>
          </a:p>
          <a:p>
            <a:pPr lvl="1"/>
            <a:r>
              <a:rPr lang="fr-FR" dirty="0" err="1"/>
              <a:t>lack</a:t>
            </a:r>
            <a:r>
              <a:rPr lang="fr-FR" dirty="0"/>
              <a:t> PTEN </a:t>
            </a:r>
            <a:r>
              <a:rPr lang="fr-FR" dirty="0" err="1"/>
              <a:t>methylation</a:t>
            </a:r>
            <a:r>
              <a:rPr lang="fr-FR" dirty="0"/>
              <a:t> </a:t>
            </a:r>
          </a:p>
          <a:p>
            <a:pPr lvl="1"/>
            <a:r>
              <a:rPr lang="fr-FR" b="1" dirty="0">
                <a:solidFill>
                  <a:srgbClr val="FF0000"/>
                </a:solidFill>
              </a:rPr>
              <a:t>and</a:t>
            </a:r>
          </a:p>
          <a:p>
            <a:pPr lvl="1"/>
            <a:r>
              <a:rPr lang="fr-FR" dirty="0" err="1"/>
              <a:t>without</a:t>
            </a:r>
            <a:r>
              <a:rPr lang="fr-FR" dirty="0"/>
              <a:t> Lynch syndrome, and MSI</a:t>
            </a:r>
          </a:p>
          <a:p>
            <a:pPr lvl="1"/>
            <a:endParaRPr lang="fr-FR" dirty="0"/>
          </a:p>
          <a:p>
            <a:r>
              <a:rPr lang="fr-FR" dirty="0" err="1">
                <a:solidFill>
                  <a:srgbClr val="FF0000"/>
                </a:solidFill>
              </a:rPr>
              <a:t>could</a:t>
            </a:r>
            <a:r>
              <a:rPr lang="fr-FR" dirty="0">
                <a:solidFill>
                  <a:srgbClr val="FF0000"/>
                </a:solidFill>
              </a:rPr>
              <a:t> </a:t>
            </a:r>
            <a:r>
              <a:rPr lang="fr-FR" dirty="0" err="1">
                <a:solidFill>
                  <a:srgbClr val="FF0000"/>
                </a:solidFill>
              </a:rPr>
              <a:t>be</a:t>
            </a:r>
            <a:r>
              <a:rPr lang="fr-FR" dirty="0">
                <a:solidFill>
                  <a:srgbClr val="FF0000"/>
                </a:solidFill>
              </a:rPr>
              <a:t> </a:t>
            </a:r>
            <a:r>
              <a:rPr lang="fr-FR" dirty="0" err="1">
                <a:solidFill>
                  <a:srgbClr val="FF0000"/>
                </a:solidFill>
              </a:rPr>
              <a:t>potentially</a:t>
            </a:r>
            <a:r>
              <a:rPr lang="fr-FR" dirty="0">
                <a:solidFill>
                  <a:srgbClr val="FF0000"/>
                </a:solidFill>
              </a:rPr>
              <a:t> </a:t>
            </a:r>
            <a:r>
              <a:rPr lang="fr-FR" dirty="0" err="1">
                <a:solidFill>
                  <a:srgbClr val="FF0000"/>
                </a:solidFill>
              </a:rPr>
              <a:t>considered</a:t>
            </a:r>
            <a:r>
              <a:rPr lang="fr-FR" dirty="0">
                <a:solidFill>
                  <a:srgbClr val="FF0000"/>
                </a:solidFill>
              </a:rPr>
              <a:t> </a:t>
            </a:r>
            <a:r>
              <a:rPr lang="fr-FR" dirty="0" err="1">
                <a:solidFill>
                  <a:srgbClr val="FF0000"/>
                </a:solidFill>
              </a:rPr>
              <a:t>low-risk</a:t>
            </a:r>
            <a:r>
              <a:rPr lang="fr-FR" dirty="0">
                <a:solidFill>
                  <a:srgbClr val="FF0000"/>
                </a:solidFill>
              </a:rPr>
              <a:t> </a:t>
            </a:r>
            <a:r>
              <a:rPr lang="fr-FR" dirty="0" err="1">
                <a:solidFill>
                  <a:srgbClr val="FF0000"/>
                </a:solidFill>
              </a:rPr>
              <a:t>endometrial</a:t>
            </a:r>
            <a:r>
              <a:rPr lang="fr-FR" dirty="0">
                <a:solidFill>
                  <a:srgbClr val="FF0000"/>
                </a:solidFill>
              </a:rPr>
              <a:t> cancer </a:t>
            </a:r>
            <a:r>
              <a:rPr lang="fr-FR" dirty="0" err="1">
                <a:solidFill>
                  <a:srgbClr val="FF0000"/>
                </a:solidFill>
              </a:rPr>
              <a:t>tumors</a:t>
            </a:r>
            <a:r>
              <a:rPr lang="fr-FR" dirty="0">
                <a:solidFill>
                  <a:srgbClr val="FF0000"/>
                </a:solidFill>
              </a:rPr>
              <a:t> </a:t>
            </a:r>
          </a:p>
          <a:p>
            <a:endParaRPr lang="fr-FR" dirty="0"/>
          </a:p>
        </p:txBody>
      </p:sp>
    </p:spTree>
    <p:extLst>
      <p:ext uri="{BB962C8B-B14F-4D97-AF65-F5344CB8AC3E}">
        <p14:creationId xmlns:p14="http://schemas.microsoft.com/office/powerpoint/2010/main" val="41339354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35C35C-2BD5-B547-A1EA-5D763259BCE5}"/>
              </a:ext>
            </a:extLst>
          </p:cNvPr>
          <p:cNvSpPr>
            <a:spLocks noGrp="1"/>
          </p:cNvSpPr>
          <p:nvPr>
            <p:ph type="title"/>
          </p:nvPr>
        </p:nvSpPr>
        <p:spPr/>
        <p:txBody>
          <a:bodyPr/>
          <a:lstStyle/>
          <a:p>
            <a:pPr algn="ctr"/>
            <a:r>
              <a:rPr lang="fr-FR" dirty="0" err="1"/>
              <a:t>need</a:t>
            </a:r>
            <a:r>
              <a:rPr lang="fr-FR" dirty="0"/>
              <a:t> for </a:t>
            </a:r>
            <a:r>
              <a:rPr lang="fr-FR" dirty="0" err="1"/>
              <a:t>further</a:t>
            </a:r>
            <a:r>
              <a:rPr lang="fr-FR" dirty="0"/>
              <a:t> investigations</a:t>
            </a:r>
          </a:p>
        </p:txBody>
      </p:sp>
      <p:sp>
        <p:nvSpPr>
          <p:cNvPr id="3" name="Espace réservé du contenu 2">
            <a:extLst>
              <a:ext uri="{FF2B5EF4-FFF2-40B4-BE49-F238E27FC236}">
                <a16:creationId xmlns:a16="http://schemas.microsoft.com/office/drawing/2014/main" id="{21FEBB3E-3434-8B46-8A6C-2517FC3B41A4}"/>
              </a:ext>
            </a:extLst>
          </p:cNvPr>
          <p:cNvSpPr>
            <a:spLocks noGrp="1"/>
          </p:cNvSpPr>
          <p:nvPr>
            <p:ph idx="1"/>
          </p:nvPr>
        </p:nvSpPr>
        <p:spPr/>
        <p:txBody>
          <a:bodyPr>
            <a:normAutofit lnSpcReduction="10000"/>
          </a:bodyPr>
          <a:lstStyle/>
          <a:p>
            <a:r>
              <a:rPr lang="fr-FR" dirty="0"/>
              <a:t>This </a:t>
            </a:r>
            <a:r>
              <a:rPr lang="fr-FR" dirty="0" err="1"/>
              <a:t>indicates</a:t>
            </a:r>
            <a:r>
              <a:rPr lang="fr-FR" dirty="0"/>
              <a:t> the </a:t>
            </a:r>
            <a:r>
              <a:rPr lang="fr-FR" dirty="0" err="1"/>
              <a:t>need</a:t>
            </a:r>
            <a:r>
              <a:rPr lang="fr-FR" dirty="0"/>
              <a:t> for </a:t>
            </a:r>
            <a:r>
              <a:rPr lang="fr-FR" dirty="0" err="1"/>
              <a:t>further</a:t>
            </a:r>
            <a:r>
              <a:rPr lang="fr-FR" dirty="0"/>
              <a:t> investigations of </a:t>
            </a:r>
            <a:r>
              <a:rPr lang="fr-FR" dirty="0" err="1"/>
              <a:t>additional</a:t>
            </a:r>
            <a:r>
              <a:rPr lang="fr-FR" dirty="0"/>
              <a:t> </a:t>
            </a:r>
            <a:r>
              <a:rPr lang="fr-FR" dirty="0" err="1"/>
              <a:t>molecular</a:t>
            </a:r>
            <a:r>
              <a:rPr lang="fr-FR" dirty="0"/>
              <a:t> markers:</a:t>
            </a:r>
          </a:p>
          <a:p>
            <a:pPr marL="0" indent="0">
              <a:buNone/>
            </a:pPr>
            <a:r>
              <a:rPr lang="fr-FR" dirty="0"/>
              <a:t> </a:t>
            </a:r>
          </a:p>
          <a:p>
            <a:pPr lvl="1"/>
            <a:r>
              <a:rPr lang="fr-FR" dirty="0" err="1"/>
              <a:t>mutational</a:t>
            </a:r>
            <a:r>
              <a:rPr lang="fr-FR" dirty="0"/>
              <a:t> </a:t>
            </a:r>
            <a:r>
              <a:rPr lang="fr-FR" dirty="0" err="1"/>
              <a:t>status</a:t>
            </a:r>
            <a:r>
              <a:rPr lang="fr-FR" dirty="0"/>
              <a:t> of beta-</a:t>
            </a:r>
            <a:r>
              <a:rPr lang="fr-FR" dirty="0" err="1"/>
              <a:t>catenin</a:t>
            </a:r>
            <a:r>
              <a:rPr lang="fr-FR" dirty="0"/>
              <a:t> (CTNNB1), </a:t>
            </a:r>
          </a:p>
          <a:p>
            <a:pPr lvl="1"/>
            <a:r>
              <a:rPr lang="fr-FR" dirty="0"/>
              <a:t>L1 </a:t>
            </a:r>
            <a:r>
              <a:rPr lang="fr-FR" dirty="0" err="1"/>
              <a:t>cell</a:t>
            </a:r>
            <a:r>
              <a:rPr lang="fr-FR" dirty="0"/>
              <a:t> </a:t>
            </a:r>
            <a:r>
              <a:rPr lang="fr-FR" dirty="0" err="1"/>
              <a:t>adhesion</a:t>
            </a:r>
            <a:r>
              <a:rPr lang="fr-FR" dirty="0"/>
              <a:t> </a:t>
            </a:r>
            <a:r>
              <a:rPr lang="fr-FR" dirty="0" err="1"/>
              <a:t>molecule</a:t>
            </a:r>
            <a:r>
              <a:rPr lang="fr-FR" dirty="0"/>
              <a:t> (L1CAM), </a:t>
            </a:r>
          </a:p>
          <a:p>
            <a:pPr lvl="1"/>
            <a:r>
              <a:rPr lang="fr-FR" dirty="0" err="1"/>
              <a:t>estrogen</a:t>
            </a:r>
            <a:r>
              <a:rPr lang="fr-FR" dirty="0"/>
              <a:t> </a:t>
            </a:r>
            <a:r>
              <a:rPr lang="fr-FR" dirty="0" err="1"/>
              <a:t>receptor</a:t>
            </a:r>
            <a:r>
              <a:rPr lang="fr-FR" dirty="0"/>
              <a:t> and </a:t>
            </a:r>
            <a:r>
              <a:rPr lang="fr-FR" dirty="0" err="1"/>
              <a:t>progesterone</a:t>
            </a:r>
            <a:r>
              <a:rPr lang="fr-FR" dirty="0"/>
              <a:t> </a:t>
            </a:r>
            <a:r>
              <a:rPr lang="fr-FR" dirty="0" err="1"/>
              <a:t>receptor</a:t>
            </a:r>
            <a:r>
              <a:rPr lang="fr-FR" dirty="0"/>
              <a:t> </a:t>
            </a:r>
            <a:r>
              <a:rPr lang="fr-FR" dirty="0" err="1"/>
              <a:t>status</a:t>
            </a:r>
            <a:r>
              <a:rPr lang="fr-FR" dirty="0"/>
              <a:t>, </a:t>
            </a:r>
          </a:p>
          <a:p>
            <a:pPr lvl="1"/>
            <a:r>
              <a:rPr lang="fr-FR" dirty="0"/>
              <a:t>PTEN </a:t>
            </a:r>
            <a:r>
              <a:rPr lang="fr-FR" dirty="0" err="1"/>
              <a:t>methylation</a:t>
            </a:r>
            <a:r>
              <a:rPr lang="fr-FR" dirty="0"/>
              <a:t> </a:t>
            </a:r>
            <a:r>
              <a:rPr lang="fr-FR" dirty="0" err="1"/>
              <a:t>status</a:t>
            </a:r>
            <a:r>
              <a:rPr lang="fr-FR" dirty="0"/>
              <a:t> </a:t>
            </a:r>
          </a:p>
          <a:p>
            <a:pPr lvl="1"/>
            <a:r>
              <a:rPr lang="fr-FR" dirty="0"/>
              <a:t>CCND1, and </a:t>
            </a:r>
            <a:r>
              <a:rPr lang="fr-FR" dirty="0" err="1"/>
              <a:t>other</a:t>
            </a:r>
            <a:r>
              <a:rPr lang="fr-FR" dirty="0"/>
              <a:t> markers </a:t>
            </a:r>
            <a:r>
              <a:rPr lang="fr-FR" dirty="0" err="1"/>
              <a:t>that</a:t>
            </a:r>
            <a:r>
              <a:rPr lang="fr-FR" dirty="0"/>
              <a:t> </a:t>
            </a:r>
            <a:r>
              <a:rPr lang="fr-FR" dirty="0" err="1"/>
              <a:t>could</a:t>
            </a:r>
            <a:r>
              <a:rPr lang="fr-FR" dirty="0"/>
              <a:t> </a:t>
            </a:r>
            <a:r>
              <a:rPr lang="fr-FR" dirty="0" err="1"/>
              <a:t>potentially</a:t>
            </a:r>
            <a:r>
              <a:rPr lang="fr-FR" dirty="0"/>
              <a:t> </a:t>
            </a:r>
            <a:r>
              <a:rPr lang="fr-FR" dirty="0" err="1"/>
              <a:t>improve</a:t>
            </a:r>
            <a:r>
              <a:rPr lang="fr-FR" dirty="0"/>
              <a:t> the </a:t>
            </a:r>
            <a:r>
              <a:rPr lang="fr-FR" dirty="0" err="1"/>
              <a:t>risk</a:t>
            </a:r>
            <a:r>
              <a:rPr lang="fr-FR" dirty="0"/>
              <a:t> stratification </a:t>
            </a:r>
            <a:r>
              <a:rPr lang="fr-FR" dirty="0" err="1"/>
              <a:t>models</a:t>
            </a:r>
            <a:r>
              <a:rPr lang="fr-FR" dirty="0"/>
              <a:t> in the future.</a:t>
            </a:r>
          </a:p>
          <a:p>
            <a:pPr lvl="1" fontAlgn="base"/>
            <a:r>
              <a:rPr lang="fr-FR" b="1" i="0" u="none" strike="noStrike" dirty="0">
                <a:solidFill>
                  <a:srgbClr val="000000"/>
                </a:solidFill>
                <a:effectLst/>
                <a:latin typeface="Arial" panose="020B0604020202020204" pitchFamily="34" charset="0"/>
              </a:rPr>
              <a:t>POLE </a:t>
            </a:r>
            <a:r>
              <a:rPr lang="fr-FR" b="1" i="0" u="none" strike="noStrike" dirty="0" err="1">
                <a:solidFill>
                  <a:srgbClr val="000000"/>
                </a:solidFill>
                <a:effectLst/>
                <a:latin typeface="Arial" panose="020B0604020202020204" pitchFamily="34" charset="0"/>
              </a:rPr>
              <a:t>ultramutated</a:t>
            </a:r>
            <a:r>
              <a:rPr lang="fr-FR" b="1" i="0" u="none" strike="noStrike" dirty="0">
                <a:solidFill>
                  <a:srgbClr val="000000"/>
                </a:solidFill>
                <a:effectLst/>
                <a:latin typeface="Arial" panose="020B0604020202020204" pitchFamily="34" charset="0"/>
              </a:rPr>
              <a:t> </a:t>
            </a:r>
            <a:r>
              <a:rPr lang="fr-FR" b="1" i="0" u="none" strike="noStrike" dirty="0" err="1">
                <a:solidFill>
                  <a:srgbClr val="000000"/>
                </a:solidFill>
                <a:effectLst/>
                <a:latin typeface="Arial" panose="020B0604020202020204" pitchFamily="34" charset="0"/>
              </a:rPr>
              <a:t>endometrial</a:t>
            </a:r>
            <a:r>
              <a:rPr lang="fr-FR" b="1" i="0" u="none" strike="noStrike" dirty="0">
                <a:solidFill>
                  <a:srgbClr val="000000"/>
                </a:solidFill>
                <a:effectLst/>
                <a:latin typeface="Arial" panose="020B0604020202020204" pitchFamily="34" charset="0"/>
              </a:rPr>
              <a:t> </a:t>
            </a:r>
            <a:r>
              <a:rPr lang="fr-FR" b="1" i="0" u="none" strike="noStrike" dirty="0" err="1">
                <a:solidFill>
                  <a:srgbClr val="000000"/>
                </a:solidFill>
                <a:effectLst/>
                <a:latin typeface="Arial" panose="020B0604020202020204" pitchFamily="34" charset="0"/>
              </a:rPr>
              <a:t>carcinoma</a:t>
            </a:r>
            <a:endParaRPr lang="fr-FR" b="1" i="0" u="none" strike="noStrike" dirty="0">
              <a:solidFill>
                <a:srgbClr val="000000"/>
              </a:solidFill>
              <a:effectLst/>
              <a:latin typeface="Arial" panose="020B0604020202020204" pitchFamily="34" charset="0"/>
            </a:endParaRPr>
          </a:p>
          <a:p>
            <a:pPr lvl="1"/>
            <a:r>
              <a:rPr lang="fr-FR" dirty="0">
                <a:solidFill>
                  <a:srgbClr val="FF0000"/>
                </a:solidFill>
              </a:rPr>
              <a:t>AND HOW TO MATCH THESE WITH HISTOLOGY (Grade2???....)</a:t>
            </a:r>
          </a:p>
          <a:p>
            <a:endParaRPr lang="fr-FR" dirty="0"/>
          </a:p>
        </p:txBody>
      </p:sp>
    </p:spTree>
    <p:extLst>
      <p:ext uri="{BB962C8B-B14F-4D97-AF65-F5344CB8AC3E}">
        <p14:creationId xmlns:p14="http://schemas.microsoft.com/office/powerpoint/2010/main" val="28025602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53202-BB2D-AB4B-91B7-5C5B1A4D8648}"/>
              </a:ext>
            </a:extLst>
          </p:cNvPr>
          <p:cNvSpPr>
            <a:spLocks noGrp="1"/>
          </p:cNvSpPr>
          <p:nvPr>
            <p:ph type="title"/>
          </p:nvPr>
        </p:nvSpPr>
        <p:spPr/>
        <p:txBody>
          <a:bodyPr>
            <a:normAutofit/>
          </a:bodyPr>
          <a:lstStyle/>
          <a:p>
            <a:pPr algn="ctr"/>
            <a:r>
              <a:rPr lang="en-US" sz="3200" b="1" dirty="0"/>
              <a:t>Clinical practice of molecular classification in conservative treatment </a:t>
            </a:r>
          </a:p>
        </p:txBody>
      </p:sp>
      <p:sp>
        <p:nvSpPr>
          <p:cNvPr id="3" name="Content Placeholder 2">
            <a:extLst>
              <a:ext uri="{FF2B5EF4-FFF2-40B4-BE49-F238E27FC236}">
                <a16:creationId xmlns:a16="http://schemas.microsoft.com/office/drawing/2014/main" id="{2E090138-8A9F-6544-8B2D-F1338A4EB863}"/>
              </a:ext>
            </a:extLst>
          </p:cNvPr>
          <p:cNvSpPr>
            <a:spLocks noGrp="1"/>
          </p:cNvSpPr>
          <p:nvPr>
            <p:ph idx="1"/>
          </p:nvPr>
        </p:nvSpPr>
        <p:spPr/>
        <p:txBody>
          <a:bodyPr>
            <a:normAutofit fontScale="85000" lnSpcReduction="20000"/>
          </a:bodyPr>
          <a:lstStyle/>
          <a:p>
            <a:endParaRPr lang="en-US" dirty="0"/>
          </a:p>
          <a:p>
            <a:r>
              <a:rPr lang="en-US" dirty="0"/>
              <a:t>Till now, the majority published series on fertility preserving treatment for endometrial cancer examined the traditional pathologic features before deciding about a conservative treatment </a:t>
            </a:r>
          </a:p>
          <a:p>
            <a:endParaRPr lang="en-US" dirty="0"/>
          </a:p>
          <a:p>
            <a:r>
              <a:rPr lang="en-US" dirty="0"/>
              <a:t>Limited data considered the new molecular classification </a:t>
            </a:r>
          </a:p>
          <a:p>
            <a:endParaRPr lang="en-US" dirty="0"/>
          </a:p>
          <a:p>
            <a:r>
              <a:rPr lang="en-US" dirty="0"/>
              <a:t>If we need to extrapolate the prognostic findings of the new molecular classification we may say:</a:t>
            </a:r>
          </a:p>
          <a:p>
            <a:pPr lvl="1"/>
            <a:r>
              <a:rPr lang="en-US" dirty="0"/>
              <a:t>Conservative treatment can be considered with low risk EC patients with </a:t>
            </a:r>
            <a:r>
              <a:rPr lang="en-US" dirty="0">
                <a:solidFill>
                  <a:srgbClr val="FF0000"/>
                </a:solidFill>
              </a:rPr>
              <a:t>POLE mutation?, </a:t>
            </a:r>
            <a:r>
              <a:rPr lang="en-US" dirty="0"/>
              <a:t>p-53 wild type</a:t>
            </a:r>
          </a:p>
          <a:p>
            <a:pPr lvl="1"/>
            <a:r>
              <a:rPr lang="en-US" dirty="0"/>
              <a:t>P53 mutated EC patients could not be good candidates for conservative treatment</a:t>
            </a:r>
          </a:p>
          <a:p>
            <a:pPr lvl="1"/>
            <a:r>
              <a:rPr lang="en-US" dirty="0" err="1"/>
              <a:t>MMRd</a:t>
            </a:r>
            <a:r>
              <a:rPr lang="en-US" dirty="0"/>
              <a:t> shows poor response to progestin treatment unless presence of low risk features (progesterone and estrogen receptor-positive) </a:t>
            </a:r>
          </a:p>
          <a:p>
            <a:pPr lvl="1"/>
            <a:endParaRPr lang="en-US" dirty="0"/>
          </a:p>
        </p:txBody>
      </p:sp>
    </p:spTree>
    <p:custDataLst>
      <p:tags r:id="rId1"/>
    </p:custDataLst>
    <p:extLst>
      <p:ext uri="{BB962C8B-B14F-4D97-AF65-F5344CB8AC3E}">
        <p14:creationId xmlns:p14="http://schemas.microsoft.com/office/powerpoint/2010/main" val="129446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E82C5-4540-179F-C035-B30F24EFF683}"/>
              </a:ext>
            </a:extLst>
          </p:cNvPr>
          <p:cNvSpPr>
            <a:spLocks noGrp="1"/>
          </p:cNvSpPr>
          <p:nvPr>
            <p:ph type="title"/>
          </p:nvPr>
        </p:nvSpPr>
        <p:spPr>
          <a:xfrm>
            <a:off x="354843" y="365125"/>
            <a:ext cx="11627892" cy="1325563"/>
          </a:xfrm>
        </p:spPr>
        <p:txBody>
          <a:bodyPr>
            <a:normAutofit/>
          </a:bodyPr>
          <a:lstStyle/>
          <a:p>
            <a:r>
              <a:rPr lang="en-US" sz="3600"/>
              <a:t>Role of molecular classification in conservative treatment for endometrial cancer </a:t>
            </a:r>
            <a:endParaRPr lang="en-US" sz="3600" dirty="0"/>
          </a:p>
        </p:txBody>
      </p:sp>
      <p:sp>
        <p:nvSpPr>
          <p:cNvPr id="3" name="Content Placeholder 2">
            <a:extLst>
              <a:ext uri="{FF2B5EF4-FFF2-40B4-BE49-F238E27FC236}">
                <a16:creationId xmlns:a16="http://schemas.microsoft.com/office/drawing/2014/main" id="{AB13824F-9A78-3F35-22C2-FF023C3E7E6B}"/>
              </a:ext>
            </a:extLst>
          </p:cNvPr>
          <p:cNvSpPr>
            <a:spLocks noGrp="1"/>
          </p:cNvSpPr>
          <p:nvPr>
            <p:ph idx="1"/>
          </p:nvPr>
        </p:nvSpPr>
        <p:spPr>
          <a:xfrm>
            <a:off x="354843" y="4618671"/>
            <a:ext cx="11445271" cy="2014359"/>
          </a:xfrm>
        </p:spPr>
        <p:txBody>
          <a:bodyPr>
            <a:normAutofit/>
          </a:bodyPr>
          <a:lstStyle/>
          <a:p>
            <a:pPr marL="380990" indent="-380990" algn="just"/>
            <a:r>
              <a:rPr lang="en-GB" sz="1800">
                <a:latin typeface="LucidaSans"/>
              </a:rPr>
              <a:t>Analyse of 58 Pat. (22 EC, 36 EIN), Progression or  response: </a:t>
            </a:r>
            <a:r>
              <a:rPr lang="en-GB" sz="1800" b="1">
                <a:latin typeface="LucidaSans"/>
              </a:rPr>
              <a:t>p53-abn (50%), MMR-d (33%), </a:t>
            </a:r>
            <a:r>
              <a:rPr lang="en-GB" sz="1800">
                <a:latin typeface="LucidaSans"/>
              </a:rPr>
              <a:t>POL-E mut (25%), NSMP (13%) </a:t>
            </a:r>
            <a:r>
              <a:rPr lang="en-GB" sz="1400" i="1">
                <a:latin typeface="LucidaSans"/>
              </a:rPr>
              <a:t>Puechl et al. Cancers 2021</a:t>
            </a:r>
          </a:p>
          <a:p>
            <a:pPr marL="380990" indent="-380990" algn="just"/>
            <a:r>
              <a:rPr lang="en-GB" sz="1800">
                <a:latin typeface="LucidaSans"/>
              </a:rPr>
              <a:t>MMR-Status and CR/PR: </a:t>
            </a:r>
            <a:r>
              <a:rPr lang="en-GB" sz="1800" b="1">
                <a:latin typeface="LucidaSans"/>
              </a:rPr>
              <a:t>44.4% (MMR-d) vs. 82.2% (MMR-p) </a:t>
            </a:r>
            <a:r>
              <a:rPr lang="en-GB" sz="1800">
                <a:latin typeface="LucidaSans"/>
              </a:rPr>
              <a:t>(Analyse of 57 Pat.) </a:t>
            </a:r>
            <a:r>
              <a:rPr lang="en-US" sz="1400" i="1"/>
              <a:t>Chung YS et al, Am J Obstet Gynecol. 2021</a:t>
            </a:r>
            <a:endParaRPr lang="en-GB" sz="1400" i="1">
              <a:latin typeface="LucidaSans"/>
            </a:endParaRPr>
          </a:p>
          <a:p>
            <a:pPr marL="380990" indent="-380990" algn="just"/>
            <a:r>
              <a:rPr lang="en-GB" sz="1800">
                <a:latin typeface="LucidaSans"/>
              </a:rPr>
              <a:t>CTNNB1 mutation? </a:t>
            </a:r>
            <a:r>
              <a:rPr lang="en-GB" sz="1800">
                <a:latin typeface="LucidaSans"/>
                <a:sym typeface="Wingdings" pitchFamily="2" charset="2"/>
              </a:rPr>
              <a:t></a:t>
            </a:r>
            <a:r>
              <a:rPr lang="en-GB" sz="1800">
                <a:latin typeface="LucidaSans"/>
              </a:rPr>
              <a:t> 9x risk for recurrence </a:t>
            </a:r>
            <a:r>
              <a:rPr lang="en-GB" sz="1400">
                <a:latin typeface="LucidaSans"/>
              </a:rPr>
              <a:t>(</a:t>
            </a:r>
            <a:r>
              <a:rPr lang="en-GB" sz="1400" i="1">
                <a:latin typeface="LucidaSans"/>
              </a:rPr>
              <a:t>Meyers et al. </a:t>
            </a:r>
            <a:r>
              <a:rPr lang="el-GR" sz="1400" i="1">
                <a:latin typeface="EURM10"/>
              </a:rPr>
              <a:t>β</a:t>
            </a:r>
            <a:r>
              <a:rPr lang="el-GR" sz="1400" i="1">
                <a:latin typeface="URWPalladioL"/>
              </a:rPr>
              <a:t>-</a:t>
            </a:r>
            <a:r>
              <a:rPr lang="en-GB" sz="1400" i="1">
                <a:latin typeface="URWPalladioL"/>
              </a:rPr>
              <a:t>Catenin mutations in recurrent FIGO IA grade I endometrioid endometrial cancers. GO 2014)</a:t>
            </a:r>
          </a:p>
          <a:p>
            <a:pPr>
              <a:buFont typeface="Arial" panose="020B0604020202020204" pitchFamily="34" charset="0"/>
              <a:buChar char="•"/>
            </a:pPr>
            <a:endParaRPr lang="en-GB" sz="1800" dirty="0">
              <a:latin typeface="SymbolMT"/>
            </a:endParaRPr>
          </a:p>
        </p:txBody>
      </p:sp>
      <p:graphicFrame>
        <p:nvGraphicFramePr>
          <p:cNvPr id="4" name="Tabelle 6">
            <a:extLst>
              <a:ext uri="{FF2B5EF4-FFF2-40B4-BE49-F238E27FC236}">
                <a16:creationId xmlns:a16="http://schemas.microsoft.com/office/drawing/2014/main" id="{03D9E79B-96D9-5CDD-0FA8-8B0E07B86A09}"/>
              </a:ext>
            </a:extLst>
          </p:cNvPr>
          <p:cNvGraphicFramePr>
            <a:graphicFrameLocks noGrp="1"/>
          </p:cNvGraphicFramePr>
          <p:nvPr>
            <p:extLst>
              <p:ext uri="{D42A27DB-BD31-4B8C-83A1-F6EECF244321}">
                <p14:modId xmlns:p14="http://schemas.microsoft.com/office/powerpoint/2010/main" val="1034092652"/>
              </p:ext>
            </p:extLst>
          </p:nvPr>
        </p:nvGraphicFramePr>
        <p:xfrm>
          <a:off x="620636" y="1905000"/>
          <a:ext cx="11179479" cy="2100065"/>
        </p:xfrm>
        <a:graphic>
          <a:graphicData uri="http://schemas.openxmlformats.org/drawingml/2006/table">
            <a:tbl>
              <a:tblPr firstRow="1" bandRow="1">
                <a:tableStyleId>{5C22544A-7EE6-4342-B048-85BDC9FD1C3A}</a:tableStyleId>
              </a:tblPr>
              <a:tblGrid>
                <a:gridCol w="3726493">
                  <a:extLst>
                    <a:ext uri="{9D8B030D-6E8A-4147-A177-3AD203B41FA5}">
                      <a16:colId xmlns:a16="http://schemas.microsoft.com/office/drawing/2014/main" val="20000"/>
                    </a:ext>
                  </a:extLst>
                </a:gridCol>
                <a:gridCol w="3726493">
                  <a:extLst>
                    <a:ext uri="{9D8B030D-6E8A-4147-A177-3AD203B41FA5}">
                      <a16:colId xmlns:a16="http://schemas.microsoft.com/office/drawing/2014/main" val="20001"/>
                    </a:ext>
                  </a:extLst>
                </a:gridCol>
                <a:gridCol w="3726493">
                  <a:extLst>
                    <a:ext uri="{9D8B030D-6E8A-4147-A177-3AD203B41FA5}">
                      <a16:colId xmlns:a16="http://schemas.microsoft.com/office/drawing/2014/main" val="20002"/>
                    </a:ext>
                  </a:extLst>
                </a:gridCol>
              </a:tblGrid>
              <a:tr h="458839">
                <a:tc>
                  <a:txBody>
                    <a:bodyPr/>
                    <a:lstStyle/>
                    <a:p>
                      <a:endParaRPr lang="de-DE" sz="1300" dirty="0"/>
                    </a:p>
                  </a:txBody>
                  <a:tcPr/>
                </a:tc>
                <a:tc>
                  <a:txBody>
                    <a:bodyPr/>
                    <a:lstStyle/>
                    <a:p>
                      <a:r>
                        <a:rPr lang="de-DE" sz="1300" dirty="0"/>
                        <a:t>ESGO  2023</a:t>
                      </a:r>
                    </a:p>
                  </a:txBody>
                  <a:tcPr/>
                </a:tc>
                <a:tc>
                  <a:txBody>
                    <a:bodyPr/>
                    <a:lstStyle/>
                    <a:p>
                      <a:r>
                        <a:rPr lang="de-DE" sz="1300" dirty="0"/>
                        <a:t>German </a:t>
                      </a:r>
                      <a:r>
                        <a:rPr lang="de-DE" sz="1300" dirty="0" err="1"/>
                        <a:t>guidelines</a:t>
                      </a:r>
                      <a:r>
                        <a:rPr lang="de-DE" sz="1300" dirty="0"/>
                        <a:t> (S3-Leitlinie)</a:t>
                      </a:r>
                    </a:p>
                  </a:txBody>
                  <a:tcPr/>
                </a:tc>
                <a:extLst>
                  <a:ext uri="{0D108BD9-81ED-4DB2-BD59-A6C34878D82A}">
                    <a16:rowId xmlns:a16="http://schemas.microsoft.com/office/drawing/2014/main" val="10000"/>
                  </a:ext>
                </a:extLst>
              </a:tr>
              <a:tr h="582371">
                <a:tc>
                  <a:txBody>
                    <a:bodyPr/>
                    <a:lstStyle/>
                    <a:p>
                      <a:r>
                        <a:rPr lang="de-DE" sz="1300" dirty="0" err="1"/>
                        <a:t>Diagnostic</a:t>
                      </a:r>
                      <a:r>
                        <a:rPr lang="de-DE" sz="1300" dirty="0"/>
                        <a:t> </a:t>
                      </a:r>
                      <a:r>
                        <a:rPr lang="de-DE" sz="1300" dirty="0" err="1"/>
                        <a:t>procedures</a:t>
                      </a:r>
                      <a:r>
                        <a:rPr lang="de-DE" sz="1300" dirty="0"/>
                        <a:t> </a:t>
                      </a:r>
                    </a:p>
                  </a:txBody>
                  <a:tcPr/>
                </a:tc>
                <a:tc gridSpan="2">
                  <a:txBody>
                    <a:bodyPr/>
                    <a:lstStyle/>
                    <a:p>
                      <a:pPr marL="285750" indent="-285750">
                        <a:buFont typeface="Arial" charset="0"/>
                        <a:buChar char="•"/>
                      </a:pPr>
                      <a:r>
                        <a:rPr lang="de-DE" sz="1300" dirty="0" err="1"/>
                        <a:t>Hysteroscopic</a:t>
                      </a:r>
                      <a:r>
                        <a:rPr lang="de-DE" sz="1300" dirty="0"/>
                        <a:t> </a:t>
                      </a:r>
                      <a:r>
                        <a:rPr lang="de-DE" sz="1300" dirty="0" err="1"/>
                        <a:t>resection</a:t>
                      </a:r>
                      <a:r>
                        <a:rPr lang="de-DE" sz="1300" dirty="0"/>
                        <a:t>/</a:t>
                      </a:r>
                      <a:r>
                        <a:rPr lang="de-DE" sz="1300" dirty="0" err="1"/>
                        <a:t>curettage</a:t>
                      </a:r>
                      <a:r>
                        <a:rPr lang="de-DE" sz="1300" dirty="0"/>
                        <a:t> (not “blind“)</a:t>
                      </a:r>
                    </a:p>
                    <a:p>
                      <a:pPr marL="285750" indent="-285750">
                        <a:buFont typeface="Arial" charset="0"/>
                        <a:buChar char="•"/>
                      </a:pPr>
                      <a:r>
                        <a:rPr lang="de-DE" sz="1300" dirty="0" err="1"/>
                        <a:t>Genetics</a:t>
                      </a:r>
                      <a:r>
                        <a:rPr lang="de-DE" sz="1300" dirty="0"/>
                        <a:t>: MMR-</a:t>
                      </a:r>
                      <a:r>
                        <a:rPr lang="de-DE" sz="1300" dirty="0" err="1"/>
                        <a:t>Diagnostic</a:t>
                      </a:r>
                      <a:r>
                        <a:rPr lang="de-DE" sz="1300" dirty="0"/>
                        <a:t> (</a:t>
                      </a:r>
                      <a:r>
                        <a:rPr lang="de-DE" sz="1300" dirty="0" err="1"/>
                        <a:t>for</a:t>
                      </a:r>
                      <a:r>
                        <a:rPr lang="de-DE" sz="1300" dirty="0"/>
                        <a:t> </a:t>
                      </a:r>
                      <a:r>
                        <a:rPr lang="de-DE" sz="1300" b="0" dirty="0"/>
                        <a:t>Lynch-Syndrom)</a:t>
                      </a:r>
                      <a:r>
                        <a:rPr lang="de-DE" sz="1300" b="0" baseline="0" dirty="0"/>
                        <a:t> + HBOC </a:t>
                      </a:r>
                      <a:r>
                        <a:rPr lang="de-DE" sz="1300" b="0" baseline="0" dirty="0" err="1"/>
                        <a:t>to</a:t>
                      </a:r>
                      <a:r>
                        <a:rPr lang="de-DE" sz="1300" b="0" baseline="0" dirty="0"/>
                        <a:t> </a:t>
                      </a:r>
                      <a:r>
                        <a:rPr lang="de-DE" sz="1300" b="0" baseline="0" dirty="0" err="1"/>
                        <a:t>be</a:t>
                      </a:r>
                      <a:r>
                        <a:rPr lang="de-DE" sz="1300" b="0" baseline="0" dirty="0"/>
                        <a:t> </a:t>
                      </a:r>
                      <a:r>
                        <a:rPr lang="de-DE" sz="1300" b="0" baseline="0" dirty="0" err="1"/>
                        <a:t>ruled</a:t>
                      </a:r>
                      <a:r>
                        <a:rPr lang="de-DE" sz="1300" b="0" baseline="0" dirty="0"/>
                        <a:t> out </a:t>
                      </a:r>
                      <a:endParaRPr lang="de-DE" sz="1300" b="0" dirty="0"/>
                    </a:p>
                  </a:txBody>
                  <a:tcPr/>
                </a:tc>
                <a:tc hMerge="1">
                  <a:txBody>
                    <a:bodyPr/>
                    <a:lstStyle/>
                    <a:p>
                      <a:pPr marL="0" marR="0" indent="0" algn="l" defTabSz="685800" rtl="0" eaLnBrk="1" fontAlgn="auto" latinLnBrk="0" hangingPunct="1">
                        <a:lnSpc>
                          <a:spcPct val="100000"/>
                        </a:lnSpc>
                        <a:spcBef>
                          <a:spcPts val="0"/>
                        </a:spcBef>
                        <a:spcAft>
                          <a:spcPts val="0"/>
                        </a:spcAft>
                        <a:buClrTx/>
                        <a:buSzTx/>
                        <a:buFontTx/>
                        <a:buNone/>
                        <a:tabLst/>
                        <a:defRPr/>
                      </a:pPr>
                      <a:endParaRPr lang="de-DE" b="1" dirty="0"/>
                    </a:p>
                  </a:txBody>
                  <a:tcPr/>
                </a:tc>
                <a:extLst>
                  <a:ext uri="{0D108BD9-81ED-4DB2-BD59-A6C34878D82A}">
                    <a16:rowId xmlns:a16="http://schemas.microsoft.com/office/drawing/2014/main" val="10001"/>
                  </a:ext>
                </a:extLst>
              </a:tr>
              <a:tr h="1058855">
                <a:tc>
                  <a:txBody>
                    <a:bodyPr/>
                    <a:lstStyle/>
                    <a:p>
                      <a:r>
                        <a:rPr lang="de-DE" sz="1300" dirty="0" err="1"/>
                        <a:t>Inclusion</a:t>
                      </a:r>
                      <a:r>
                        <a:rPr lang="de-DE" sz="1300" dirty="0"/>
                        <a:t> </a:t>
                      </a:r>
                      <a:r>
                        <a:rPr lang="de-DE" sz="1300" dirty="0" err="1"/>
                        <a:t>criteria</a:t>
                      </a:r>
                      <a:r>
                        <a:rPr lang="de-DE" sz="1300" dirty="0"/>
                        <a:t> </a:t>
                      </a:r>
                      <a:r>
                        <a:rPr lang="de-DE" sz="1300" dirty="0" err="1"/>
                        <a:t>of</a:t>
                      </a:r>
                      <a:r>
                        <a:rPr lang="de-DE" sz="1300" dirty="0"/>
                        <a:t> </a:t>
                      </a:r>
                      <a:r>
                        <a:rPr lang="de-DE" sz="1300" dirty="0" err="1"/>
                        <a:t>patients</a:t>
                      </a:r>
                      <a:r>
                        <a:rPr lang="de-DE" sz="1300" dirty="0"/>
                        <a:t> </a:t>
                      </a:r>
                    </a:p>
                  </a:txBody>
                  <a:tcPr/>
                </a:tc>
                <a:tc>
                  <a:txBody>
                    <a:bodyPr/>
                    <a:lstStyle/>
                    <a:p>
                      <a:r>
                        <a:rPr lang="de-DE" sz="1300" dirty="0"/>
                        <a:t>FIGO IA, G1; </a:t>
                      </a:r>
                      <a:r>
                        <a:rPr lang="de-DE" sz="1300" dirty="0" err="1"/>
                        <a:t>without</a:t>
                      </a:r>
                      <a:r>
                        <a:rPr lang="de-DE" sz="1300" dirty="0"/>
                        <a:t> </a:t>
                      </a:r>
                      <a:r>
                        <a:rPr lang="de-DE" sz="1300" dirty="0" err="1"/>
                        <a:t>myometrial</a:t>
                      </a:r>
                      <a:r>
                        <a:rPr lang="de-DE" sz="1300" dirty="0"/>
                        <a:t> </a:t>
                      </a:r>
                      <a:r>
                        <a:rPr lang="de-DE" sz="1300" dirty="0" err="1"/>
                        <a:t>infiltration</a:t>
                      </a:r>
                      <a:r>
                        <a:rPr lang="de-DE" sz="1300" dirty="0"/>
                        <a:t> </a:t>
                      </a:r>
                    </a:p>
                    <a:p>
                      <a:r>
                        <a:rPr lang="de-DE" sz="1300" b="1" dirty="0"/>
                        <a:t>ER/PR </a:t>
                      </a:r>
                      <a:r>
                        <a:rPr lang="de-DE" sz="1300" b="1" dirty="0" err="1"/>
                        <a:t>seems</a:t>
                      </a:r>
                      <a:r>
                        <a:rPr lang="de-DE" sz="1300" b="1" dirty="0"/>
                        <a:t> </a:t>
                      </a:r>
                      <a:r>
                        <a:rPr lang="de-DE" sz="1300" b="1" dirty="0" err="1"/>
                        <a:t>to</a:t>
                      </a:r>
                      <a:r>
                        <a:rPr lang="de-DE" sz="1300" b="1" dirty="0"/>
                        <a:t> </a:t>
                      </a:r>
                      <a:r>
                        <a:rPr lang="de-DE" sz="1300" b="1" dirty="0" err="1"/>
                        <a:t>be</a:t>
                      </a:r>
                      <a:r>
                        <a:rPr lang="de-DE" sz="1300" b="1" dirty="0"/>
                        <a:t> </a:t>
                      </a:r>
                      <a:r>
                        <a:rPr lang="de-DE" sz="1300" b="1" dirty="0" err="1"/>
                        <a:t>predictive</a:t>
                      </a:r>
                      <a:r>
                        <a:rPr lang="de-DE" sz="1300" b="1" dirty="0"/>
                        <a:t> </a:t>
                      </a:r>
                      <a:r>
                        <a:rPr lang="de-DE" sz="1300" b="1" dirty="0" err="1"/>
                        <a:t>for</a:t>
                      </a:r>
                      <a:r>
                        <a:rPr lang="de-DE" sz="1300" b="1" dirty="0"/>
                        <a:t> </a:t>
                      </a:r>
                      <a:r>
                        <a:rPr lang="de-DE" sz="1300" b="1" dirty="0" err="1"/>
                        <a:t>conservative</a:t>
                      </a:r>
                      <a:r>
                        <a:rPr lang="de-DE" sz="1300" b="1" dirty="0"/>
                        <a:t> </a:t>
                      </a:r>
                      <a:r>
                        <a:rPr lang="de-DE" sz="1300" b="1" dirty="0" err="1"/>
                        <a:t>treatment</a:t>
                      </a:r>
                      <a:endParaRPr lang="de-DE" sz="1300" b="1" dirty="0"/>
                    </a:p>
                    <a:p>
                      <a:r>
                        <a:rPr lang="de-DE" sz="1300" b="1" dirty="0"/>
                        <a:t>Negative ER/PR </a:t>
                      </a:r>
                      <a:r>
                        <a:rPr lang="de-DE" sz="1300" b="1" dirty="0" err="1"/>
                        <a:t>are</a:t>
                      </a:r>
                      <a:r>
                        <a:rPr lang="de-DE" sz="1300" b="1" dirty="0"/>
                        <a:t> not </a:t>
                      </a:r>
                      <a:r>
                        <a:rPr lang="de-DE" sz="1300" b="1" dirty="0" err="1"/>
                        <a:t>contraindication</a:t>
                      </a:r>
                      <a:r>
                        <a:rPr lang="de-DE" sz="1300" b="1" dirty="0"/>
                        <a:t> </a:t>
                      </a:r>
                      <a:r>
                        <a:rPr lang="de-DE" sz="1300" b="1" dirty="0" err="1"/>
                        <a:t>for</a:t>
                      </a:r>
                      <a:r>
                        <a:rPr lang="de-DE" sz="1300" b="1" dirty="0"/>
                        <a:t> FSS</a:t>
                      </a:r>
                    </a:p>
                  </a:txBody>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de-DE" sz="1300" dirty="0"/>
                        <a:t>cT1a, </a:t>
                      </a:r>
                      <a:r>
                        <a:rPr lang="de-DE" sz="1300" dirty="0" err="1"/>
                        <a:t>without</a:t>
                      </a:r>
                      <a:r>
                        <a:rPr lang="de-DE" sz="1300" dirty="0"/>
                        <a:t> </a:t>
                      </a:r>
                      <a:r>
                        <a:rPr lang="de-DE" sz="1300" dirty="0" err="1"/>
                        <a:t>myometrial</a:t>
                      </a:r>
                      <a:r>
                        <a:rPr lang="de-DE" sz="1300" dirty="0"/>
                        <a:t> </a:t>
                      </a:r>
                      <a:r>
                        <a:rPr lang="de-DE" sz="1300" dirty="0" err="1"/>
                        <a:t>infiltration</a:t>
                      </a:r>
                      <a:r>
                        <a:rPr lang="de-DE" sz="1300" dirty="0"/>
                        <a:t>, G1, </a:t>
                      </a:r>
                    </a:p>
                    <a:p>
                      <a:pPr marL="0" marR="0" indent="0" algn="l" defTabSz="685800" rtl="0" eaLnBrk="1" fontAlgn="auto" latinLnBrk="0" hangingPunct="1">
                        <a:lnSpc>
                          <a:spcPct val="100000"/>
                        </a:lnSpc>
                        <a:spcBef>
                          <a:spcPts val="0"/>
                        </a:spcBef>
                        <a:spcAft>
                          <a:spcPts val="0"/>
                        </a:spcAft>
                        <a:buClrTx/>
                        <a:buSzTx/>
                        <a:buFontTx/>
                        <a:buNone/>
                        <a:tabLst/>
                        <a:defRPr/>
                      </a:pPr>
                      <a:r>
                        <a:rPr lang="de-DE" sz="1300" b="1" dirty="0"/>
                        <a:t>P53wild type, L1CAM-negative, PR positive</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78951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Espace réservé du contenu 4" descr="Une image contenant table&#10;&#10;Description générée automatiquement">
            <a:extLst>
              <a:ext uri="{FF2B5EF4-FFF2-40B4-BE49-F238E27FC236}">
                <a16:creationId xmlns:a16="http://schemas.microsoft.com/office/drawing/2014/main" id="{26D2F768-1302-08FC-D9D0-30F8547E9F34}"/>
              </a:ext>
            </a:extLst>
          </p:cNvPr>
          <p:cNvPicPr>
            <a:picLocks noGrp="1" noChangeAspect="1"/>
          </p:cNvPicPr>
          <p:nvPr>
            <p:ph idx="1"/>
          </p:nvPr>
        </p:nvPicPr>
        <p:blipFill>
          <a:blip r:embed="rId2"/>
          <a:stretch>
            <a:fillRect/>
          </a:stretch>
        </p:blipFill>
        <p:spPr>
          <a:xfrm>
            <a:off x="790223" y="643466"/>
            <a:ext cx="10611554" cy="5571067"/>
          </a:xfrm>
          <a:prstGeom prst="rect">
            <a:avLst/>
          </a:prstGeom>
        </p:spPr>
      </p:pic>
      <p:sp>
        <p:nvSpPr>
          <p:cNvPr id="7" name="ZoneTexte 6">
            <a:extLst>
              <a:ext uri="{FF2B5EF4-FFF2-40B4-BE49-F238E27FC236}">
                <a16:creationId xmlns:a16="http://schemas.microsoft.com/office/drawing/2014/main" id="{BBB840C4-8294-47BA-AD57-D9EC1832097F}"/>
              </a:ext>
            </a:extLst>
          </p:cNvPr>
          <p:cNvSpPr txBox="1"/>
          <p:nvPr/>
        </p:nvSpPr>
        <p:spPr>
          <a:xfrm>
            <a:off x="8117173" y="6366035"/>
            <a:ext cx="6100996" cy="369332"/>
          </a:xfrm>
          <a:prstGeom prst="rect">
            <a:avLst/>
          </a:prstGeom>
          <a:noFill/>
        </p:spPr>
        <p:txBody>
          <a:bodyPr wrap="square">
            <a:spAutoFit/>
          </a:bodyPr>
          <a:lstStyle/>
          <a:p>
            <a:r>
              <a:rPr lang="fr-FR" dirty="0" err="1">
                <a:effectLst/>
                <a:latin typeface="Helvetica" pitchFamily="2" charset="0"/>
              </a:rPr>
              <a:t>Mutlu,Cancers</a:t>
            </a:r>
            <a:r>
              <a:rPr lang="fr-FR" dirty="0">
                <a:effectLst/>
                <a:latin typeface="Helvetica" pitchFamily="2" charset="0"/>
              </a:rPr>
              <a:t> 2022, 14, 5187</a:t>
            </a:r>
          </a:p>
        </p:txBody>
      </p:sp>
    </p:spTree>
    <p:extLst>
      <p:ext uri="{BB962C8B-B14F-4D97-AF65-F5344CB8AC3E}">
        <p14:creationId xmlns:p14="http://schemas.microsoft.com/office/powerpoint/2010/main" val="487108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Espace réservé du contenu 4" descr="Une image contenant texte, capture d’écran, Police, Parallèle&#10;&#10;Description générée automatiquement">
            <a:extLst>
              <a:ext uri="{FF2B5EF4-FFF2-40B4-BE49-F238E27FC236}">
                <a16:creationId xmlns:a16="http://schemas.microsoft.com/office/drawing/2014/main" id="{61A9BAE8-B254-63E1-655E-6E51D3213325}"/>
              </a:ext>
            </a:extLst>
          </p:cNvPr>
          <p:cNvPicPr>
            <a:picLocks noGrp="1" noChangeAspect="1"/>
          </p:cNvPicPr>
          <p:nvPr>
            <p:ph idx="1"/>
          </p:nvPr>
        </p:nvPicPr>
        <p:blipFill>
          <a:blip r:embed="rId2"/>
          <a:stretch>
            <a:fillRect/>
          </a:stretch>
        </p:blipFill>
        <p:spPr>
          <a:xfrm>
            <a:off x="1356309" y="0"/>
            <a:ext cx="9174580" cy="6857999"/>
          </a:xfrm>
          <a:prstGeom prst="rect">
            <a:avLst/>
          </a:prstGeom>
        </p:spPr>
      </p:pic>
    </p:spTree>
    <p:extLst>
      <p:ext uri="{BB962C8B-B14F-4D97-AF65-F5344CB8AC3E}">
        <p14:creationId xmlns:p14="http://schemas.microsoft.com/office/powerpoint/2010/main" val="265847836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E915D829-2344-2254-04B3-9F0C9533C430}"/>
              </a:ext>
            </a:extLst>
          </p:cNvPr>
          <p:cNvSpPr txBox="1">
            <a:spLocks noChangeArrowheads="1"/>
          </p:cNvSpPr>
          <p:nvPr/>
        </p:nvSpPr>
        <p:spPr bwMode="auto">
          <a:xfrm>
            <a:off x="1846833" y="166337"/>
            <a:ext cx="8494012" cy="8194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fr-FR" sz="1452" b="1" dirty="0">
                <a:latin typeface="Arial" panose="020B0604020202020204" pitchFamily="34" charset="0"/>
              </a:rPr>
              <a:t>Algorithm for the selection of young patients with endometrial cancer wishing to preserve fertility according to the molecular subtype. *Stage IA was assessed using MRI and/or US. The absence of myometrial infiltration is mandatory. **The hysteroscopic specimen should allow the adequate pathological, immunohistochemical, and molecular assays. </a:t>
            </a:r>
          </a:p>
        </p:txBody>
      </p:sp>
      <p:pic>
        <p:nvPicPr>
          <p:cNvPr id="3074" name="Picture 2">
            <a:extLst>
              <a:ext uri="{FF2B5EF4-FFF2-40B4-BE49-F238E27FC236}">
                <a16:creationId xmlns:a16="http://schemas.microsoft.com/office/drawing/2014/main" id="{F04BD4AD-BD92-701B-4A73-582585103B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7176" y="6427396"/>
            <a:ext cx="1324939" cy="20882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FA132702-4193-CB50-AF9F-016A9E8C50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0247" y="1078674"/>
            <a:ext cx="7467184" cy="48936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5C91EB5E-E7DD-E811-4631-0A6F7DABFB54}"/>
              </a:ext>
            </a:extLst>
          </p:cNvPr>
          <p:cNvSpPr txBox="1">
            <a:spLocks noChangeArrowheads="1"/>
          </p:cNvSpPr>
          <p:nvPr/>
        </p:nvSpPr>
        <p:spPr bwMode="auto">
          <a:xfrm>
            <a:off x="2364569" y="5972308"/>
            <a:ext cx="3918652" cy="3096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fr-FR" sz="1089" b="1">
                <a:latin typeface="Arial" panose="020B0604020202020204" pitchFamily="34" charset="0"/>
              </a:rPr>
              <a:t>MOHAMED AMINE BANI et al. Anticancer Res 2024;44:445-452</a:t>
            </a:r>
          </a:p>
        </p:txBody>
      </p:sp>
      <p:sp>
        <p:nvSpPr>
          <p:cNvPr id="3077" name="Text Box 5">
            <a:extLst>
              <a:ext uri="{FF2B5EF4-FFF2-40B4-BE49-F238E27FC236}">
                <a16:creationId xmlns:a16="http://schemas.microsoft.com/office/drawing/2014/main" id="{0C8095A0-D83B-E12C-F511-703716F89442}"/>
              </a:ext>
            </a:extLst>
          </p:cNvPr>
          <p:cNvSpPr txBox="1">
            <a:spLocks noChangeArrowheads="1"/>
          </p:cNvSpPr>
          <p:nvPr/>
        </p:nvSpPr>
        <p:spPr bwMode="auto">
          <a:xfrm>
            <a:off x="1621451" y="6613175"/>
            <a:ext cx="4931078"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r>
              <a:rPr lang="en-GB" altLang="fr-FR" sz="907">
                <a:latin typeface="Arial" panose="020B0604020202020204" pitchFamily="34" charset="0"/>
              </a:rPr>
              <a:t>Copyright © 2024 International Institute of Anticancer Research (Dr. George J. Delinasios), All rights reserved.</a:t>
            </a:r>
          </a:p>
        </p:txBody>
      </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Espace réservé du contenu 4" descr="Une image contenant texte, capture d’écran, Police, nombre&#10;&#10;Description générée automatiquement">
            <a:extLst>
              <a:ext uri="{FF2B5EF4-FFF2-40B4-BE49-F238E27FC236}">
                <a16:creationId xmlns:a16="http://schemas.microsoft.com/office/drawing/2014/main" id="{4AE045D2-D136-100D-ADAE-5E33EE07C466}"/>
              </a:ext>
            </a:extLst>
          </p:cNvPr>
          <p:cNvPicPr>
            <a:picLocks noGrp="1" noChangeAspect="1"/>
          </p:cNvPicPr>
          <p:nvPr>
            <p:ph idx="1"/>
          </p:nvPr>
        </p:nvPicPr>
        <p:blipFill>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33874191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Espace réservé du contenu 4" descr="Une image contenant habits, homme, personne, Entrepreneur&#10;&#10;Description générée automatiquement">
            <a:extLst>
              <a:ext uri="{FF2B5EF4-FFF2-40B4-BE49-F238E27FC236}">
                <a16:creationId xmlns:a16="http://schemas.microsoft.com/office/drawing/2014/main" id="{7C20582D-FDEB-8870-EEF6-3B80099A4F0E}"/>
              </a:ext>
            </a:extLst>
          </p:cNvPr>
          <p:cNvPicPr>
            <a:picLocks noGrp="1" noChangeAspect="1"/>
          </p:cNvPicPr>
          <p:nvPr>
            <p:ph idx="1"/>
          </p:nvPr>
        </p:nvPicPr>
        <p:blipFill>
          <a:blip r:embed="rId2"/>
          <a:srcRect l="10408" r="3354"/>
          <a:stretch/>
        </p:blipFill>
        <p:spPr>
          <a:xfrm>
            <a:off x="20" y="1282"/>
            <a:ext cx="12191980" cy="6856718"/>
          </a:xfrm>
          <a:prstGeom prst="rect">
            <a:avLst/>
          </a:prstGeom>
        </p:spPr>
      </p:pic>
    </p:spTree>
    <p:extLst>
      <p:ext uri="{BB962C8B-B14F-4D97-AF65-F5344CB8AC3E}">
        <p14:creationId xmlns:p14="http://schemas.microsoft.com/office/powerpoint/2010/main" val="2419856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re 1"/>
          <p:cNvSpPr>
            <a:spLocks noGrp="1"/>
          </p:cNvSpPr>
          <p:nvPr>
            <p:ph type="title"/>
          </p:nvPr>
        </p:nvSpPr>
        <p:spPr/>
        <p:txBody>
          <a:bodyPr>
            <a:normAutofit/>
          </a:bodyPr>
          <a:lstStyle/>
          <a:p>
            <a:r>
              <a:rPr lang="fr-FR" sz="2800" b="1" dirty="0"/>
              <a:t>Relationship </a:t>
            </a:r>
            <a:r>
              <a:rPr lang="fr-FR" sz="2800" b="1" dirty="0" err="1"/>
              <a:t>between</a:t>
            </a:r>
            <a:r>
              <a:rPr lang="fr-FR" sz="2800" b="1" dirty="0"/>
              <a:t> </a:t>
            </a:r>
            <a:r>
              <a:rPr lang="fr-FR" sz="2800" b="1" dirty="0" err="1"/>
              <a:t>Depth</a:t>
            </a:r>
            <a:r>
              <a:rPr lang="fr-FR" sz="2800" b="1" dirty="0"/>
              <a:t> of </a:t>
            </a:r>
            <a:r>
              <a:rPr lang="fr-FR" sz="2800" b="1" dirty="0" err="1"/>
              <a:t>Myometrial</a:t>
            </a:r>
            <a:r>
              <a:rPr lang="fr-FR" sz="2800" b="1" dirty="0"/>
              <a:t> Invasion and </a:t>
            </a:r>
            <a:r>
              <a:rPr lang="fr-FR" sz="2800" b="1" dirty="0" err="1">
                <a:solidFill>
                  <a:srgbClr val="FF0000"/>
                </a:solidFill>
              </a:rPr>
              <a:t>Recurrence</a:t>
            </a:r>
            <a:r>
              <a:rPr lang="fr-FR" sz="2800" b="1" dirty="0"/>
              <a:t> in Patients </a:t>
            </a:r>
            <a:r>
              <a:rPr lang="fr-FR" sz="2800" b="1" dirty="0" err="1"/>
              <a:t>with</a:t>
            </a:r>
            <a:r>
              <a:rPr lang="fr-FR" sz="2800" b="1" dirty="0"/>
              <a:t> Stage I </a:t>
            </a:r>
            <a:r>
              <a:rPr lang="fr-FR" sz="2800" b="1" dirty="0" err="1"/>
              <a:t>Endometrial</a:t>
            </a:r>
            <a:r>
              <a:rPr lang="fr-FR" sz="2800" b="1" dirty="0"/>
              <a:t> </a:t>
            </a:r>
            <a:r>
              <a:rPr lang="fr-FR" sz="2800" b="1" dirty="0" err="1"/>
              <a:t>Carcinoma</a:t>
            </a:r>
            <a:endParaRPr lang="fr-FR" sz="2800" dirty="0"/>
          </a:p>
        </p:txBody>
      </p:sp>
      <p:sp>
        <p:nvSpPr>
          <p:cNvPr id="7" name="Footer Placeholder 6"/>
          <p:cNvSpPr>
            <a:spLocks noGrp="1"/>
          </p:cNvSpPr>
          <p:nvPr>
            <p:ph type="ftr" sz="quarter" idx="11"/>
          </p:nvPr>
        </p:nvSpPr>
        <p:spPr/>
        <p:txBody>
          <a:bodyPr/>
          <a:lstStyle/>
          <a:p>
            <a:pPr>
              <a:defRPr/>
            </a:pPr>
            <a:r>
              <a:rPr lang="fr-FR"/>
              <a:t>Modified from DiSaia PJ et al: Am J Obstet Gynecol 151:1009, 1985</a:t>
            </a:r>
            <a:endParaRPr lang="fr-FR" dirty="0"/>
          </a:p>
        </p:txBody>
      </p:sp>
      <p:graphicFrame>
        <p:nvGraphicFramePr>
          <p:cNvPr id="6" name="Table 5"/>
          <p:cNvGraphicFramePr>
            <a:graphicFrameLocks noGrp="1"/>
          </p:cNvGraphicFramePr>
          <p:nvPr>
            <p:extLst>
              <p:ext uri="{D42A27DB-BD31-4B8C-83A1-F6EECF244321}">
                <p14:modId xmlns:p14="http://schemas.microsoft.com/office/powerpoint/2010/main" val="1734322606"/>
              </p:ext>
            </p:extLst>
          </p:nvPr>
        </p:nvGraphicFramePr>
        <p:xfrm>
          <a:off x="838199" y="1858780"/>
          <a:ext cx="10515599" cy="3942412"/>
        </p:xfrm>
        <a:graphic>
          <a:graphicData uri="http://schemas.openxmlformats.org/drawingml/2006/table">
            <a:tbl>
              <a:tblPr/>
              <a:tblGrid>
                <a:gridCol w="5552794">
                  <a:extLst>
                    <a:ext uri="{9D8B030D-6E8A-4147-A177-3AD203B41FA5}">
                      <a16:colId xmlns:a16="http://schemas.microsoft.com/office/drawing/2014/main" val="20000"/>
                    </a:ext>
                  </a:extLst>
                </a:gridCol>
                <a:gridCol w="2741691">
                  <a:extLst>
                    <a:ext uri="{9D8B030D-6E8A-4147-A177-3AD203B41FA5}">
                      <a16:colId xmlns:a16="http://schemas.microsoft.com/office/drawing/2014/main" val="20001"/>
                    </a:ext>
                  </a:extLst>
                </a:gridCol>
                <a:gridCol w="2221114">
                  <a:extLst>
                    <a:ext uri="{9D8B030D-6E8A-4147-A177-3AD203B41FA5}">
                      <a16:colId xmlns:a16="http://schemas.microsoft.com/office/drawing/2014/main" val="20002"/>
                    </a:ext>
                  </a:extLst>
                </a:gridCol>
              </a:tblGrid>
              <a:tr h="985603">
                <a:tc>
                  <a:txBody>
                    <a:bodyPr/>
                    <a:lstStyle/>
                    <a:p>
                      <a:pPr algn="ctr" fontAlgn="ctr"/>
                      <a:r>
                        <a:rPr lang="en-US" sz="2800" b="1" i="0" u="none" strike="noStrike" dirty="0">
                          <a:solidFill>
                            <a:srgbClr val="000000"/>
                          </a:solidFill>
                          <a:latin typeface="Calibri"/>
                        </a:rPr>
                        <a:t>Endometrial only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en-US" sz="2800" b="1" i="0" u="none" strike="noStrike" dirty="0">
                          <a:solidFill>
                            <a:srgbClr val="000000"/>
                          </a:solidFill>
                          <a:latin typeface="Calibri"/>
                        </a:rPr>
                        <a:t>  7/92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en-US" sz="2800" b="1" i="0" u="none" strike="noStrike" dirty="0">
                          <a:solidFill>
                            <a:srgbClr val="FF0000"/>
                          </a:solidFill>
                          <a:latin typeface="Calibri"/>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985603">
                <a:tc>
                  <a:txBody>
                    <a:bodyPr/>
                    <a:lstStyle/>
                    <a:p>
                      <a:pPr algn="ctr" fontAlgn="ctr"/>
                      <a:r>
                        <a:rPr lang="en-US" sz="2800" b="1" i="0" u="none" strike="noStrike" dirty="0">
                          <a:solidFill>
                            <a:srgbClr val="000000"/>
                          </a:solidFill>
                          <a:latin typeface="Calibri"/>
                        </a:rPr>
                        <a:t>Superficial </a:t>
                      </a:r>
                      <a:r>
                        <a:rPr lang="en-US" sz="2800" b="1" i="0" u="none" strike="noStrike" dirty="0" err="1">
                          <a:solidFill>
                            <a:srgbClr val="000000"/>
                          </a:solidFill>
                          <a:latin typeface="Calibri"/>
                        </a:rPr>
                        <a:t>myometrium</a:t>
                      </a:r>
                      <a:endParaRPr lang="en-US" sz="28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800" b="1" i="0" u="none" strike="noStrike" dirty="0">
                          <a:solidFill>
                            <a:srgbClr val="000000"/>
                          </a:solidFill>
                          <a:latin typeface="Calibri"/>
                        </a:rPr>
                        <a:t> 10/80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800" b="1" i="0" u="none" strike="noStrike" dirty="0">
                          <a:solidFill>
                            <a:srgbClr val="000000"/>
                          </a:solidFill>
                          <a:latin typeface="Calibri"/>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85603">
                <a:tc>
                  <a:txBody>
                    <a:bodyPr/>
                    <a:lstStyle/>
                    <a:p>
                      <a:pPr algn="ctr" fontAlgn="ctr"/>
                      <a:r>
                        <a:rPr lang="en-US" sz="2800" b="1" i="0" u="none" strike="noStrike">
                          <a:solidFill>
                            <a:srgbClr val="000000"/>
                          </a:solidFill>
                          <a:latin typeface="Calibri"/>
                        </a:rPr>
                        <a:t>Medium myometrium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800" b="1" i="0" u="none" strike="noStrike" dirty="0">
                          <a:solidFill>
                            <a:srgbClr val="000000"/>
                          </a:solidFill>
                          <a:latin typeface="Calibri"/>
                        </a:rPr>
                        <a:t>  2/17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800" b="1" i="0" u="none" strike="noStrike" dirty="0">
                          <a:solidFill>
                            <a:srgbClr val="000000"/>
                          </a:solidFill>
                          <a:latin typeface="Calibri"/>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985603">
                <a:tc>
                  <a:txBody>
                    <a:bodyPr/>
                    <a:lstStyle/>
                    <a:p>
                      <a:pPr algn="ctr" fontAlgn="ctr"/>
                      <a:r>
                        <a:rPr lang="en-US" sz="2800" b="1" i="0" u="none" strike="noStrike">
                          <a:solidFill>
                            <a:srgbClr val="000000"/>
                          </a:solidFill>
                          <a:latin typeface="Calibri"/>
                        </a:rPr>
                        <a:t>Deep myometrium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800" b="1" i="0" u="none" strike="noStrike">
                          <a:solidFill>
                            <a:srgbClr val="000000"/>
                          </a:solidFill>
                          <a:latin typeface="Calibri"/>
                        </a:rPr>
                        <a:t>  5/11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800" b="1" i="0" u="none" strike="noStrike" dirty="0">
                          <a:solidFill>
                            <a:srgbClr val="000000"/>
                          </a:solidFill>
                          <a:latin typeface="Calibri"/>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custDataLst>
      <p:tags r:id="rId1"/>
    </p:custDataLst>
    <p:extLst>
      <p:ext uri="{BB962C8B-B14F-4D97-AF65-F5344CB8AC3E}">
        <p14:creationId xmlns:p14="http://schemas.microsoft.com/office/powerpoint/2010/main" val="337223494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A5C181-2470-EA1C-A19D-939EA5749860}"/>
              </a:ext>
            </a:extLst>
          </p:cNvPr>
          <p:cNvSpPr>
            <a:spLocks noGrp="1"/>
          </p:cNvSpPr>
          <p:nvPr>
            <p:ph type="title"/>
          </p:nvPr>
        </p:nvSpPr>
        <p:spPr/>
        <p:txBody>
          <a:bodyPr/>
          <a:lstStyle/>
          <a:p>
            <a:endParaRPr lang="fr-FR"/>
          </a:p>
        </p:txBody>
      </p:sp>
      <p:graphicFrame>
        <p:nvGraphicFramePr>
          <p:cNvPr id="7" name="Espace réservé du contenu 6">
            <a:extLst>
              <a:ext uri="{FF2B5EF4-FFF2-40B4-BE49-F238E27FC236}">
                <a16:creationId xmlns:a16="http://schemas.microsoft.com/office/drawing/2014/main" id="{624AA988-FFD9-EF2A-5680-519C5CECEF31}"/>
              </a:ext>
            </a:extLst>
          </p:cNvPr>
          <p:cNvGraphicFramePr>
            <a:graphicFrameLocks noGrp="1"/>
          </p:cNvGraphicFramePr>
          <p:nvPr>
            <p:ph idx="1"/>
            <p:extLst>
              <p:ext uri="{D42A27DB-BD31-4B8C-83A1-F6EECF244321}">
                <p14:modId xmlns:p14="http://schemas.microsoft.com/office/powerpoint/2010/main" val="3539518329"/>
              </p:ext>
            </p:extLst>
          </p:nvPr>
        </p:nvGraphicFramePr>
        <p:xfrm>
          <a:off x="838200" y="1690688"/>
          <a:ext cx="10515600" cy="3129280"/>
        </p:xfrm>
        <a:graphic>
          <a:graphicData uri="http://schemas.openxmlformats.org/drawingml/2006/table">
            <a:tbl>
              <a:tblPr firstRow="1" bandRow="1">
                <a:tableStyleId>{5C22544A-7EE6-4342-B048-85BDC9FD1C3A}</a:tableStyleId>
              </a:tblPr>
              <a:tblGrid>
                <a:gridCol w="1314450">
                  <a:extLst>
                    <a:ext uri="{9D8B030D-6E8A-4147-A177-3AD203B41FA5}">
                      <a16:colId xmlns:a16="http://schemas.microsoft.com/office/drawing/2014/main" val="1372270288"/>
                    </a:ext>
                  </a:extLst>
                </a:gridCol>
                <a:gridCol w="1314450">
                  <a:extLst>
                    <a:ext uri="{9D8B030D-6E8A-4147-A177-3AD203B41FA5}">
                      <a16:colId xmlns:a16="http://schemas.microsoft.com/office/drawing/2014/main" val="3308032958"/>
                    </a:ext>
                  </a:extLst>
                </a:gridCol>
                <a:gridCol w="1314450">
                  <a:extLst>
                    <a:ext uri="{9D8B030D-6E8A-4147-A177-3AD203B41FA5}">
                      <a16:colId xmlns:a16="http://schemas.microsoft.com/office/drawing/2014/main" val="3421842215"/>
                    </a:ext>
                  </a:extLst>
                </a:gridCol>
                <a:gridCol w="1314450">
                  <a:extLst>
                    <a:ext uri="{9D8B030D-6E8A-4147-A177-3AD203B41FA5}">
                      <a16:colId xmlns:a16="http://schemas.microsoft.com/office/drawing/2014/main" val="3156908122"/>
                    </a:ext>
                  </a:extLst>
                </a:gridCol>
                <a:gridCol w="1314450">
                  <a:extLst>
                    <a:ext uri="{9D8B030D-6E8A-4147-A177-3AD203B41FA5}">
                      <a16:colId xmlns:a16="http://schemas.microsoft.com/office/drawing/2014/main" val="4248870185"/>
                    </a:ext>
                  </a:extLst>
                </a:gridCol>
                <a:gridCol w="1314450">
                  <a:extLst>
                    <a:ext uri="{9D8B030D-6E8A-4147-A177-3AD203B41FA5}">
                      <a16:colId xmlns:a16="http://schemas.microsoft.com/office/drawing/2014/main" val="1504459664"/>
                    </a:ext>
                  </a:extLst>
                </a:gridCol>
                <a:gridCol w="1314450">
                  <a:extLst>
                    <a:ext uri="{9D8B030D-6E8A-4147-A177-3AD203B41FA5}">
                      <a16:colId xmlns:a16="http://schemas.microsoft.com/office/drawing/2014/main" val="3325627593"/>
                    </a:ext>
                  </a:extLst>
                </a:gridCol>
                <a:gridCol w="1314450">
                  <a:extLst>
                    <a:ext uri="{9D8B030D-6E8A-4147-A177-3AD203B41FA5}">
                      <a16:colId xmlns:a16="http://schemas.microsoft.com/office/drawing/2014/main" val="68513173"/>
                    </a:ext>
                  </a:extLst>
                </a:gridCol>
              </a:tblGrid>
              <a:tr h="370840">
                <a:tc>
                  <a:txBody>
                    <a:bodyPr/>
                    <a:lstStyle/>
                    <a:p>
                      <a:pPr algn="l" fontAlgn="ctr"/>
                      <a:r>
                        <a:rPr lang="fr-FR" dirty="0" err="1">
                          <a:solidFill>
                            <a:srgbClr val="000000"/>
                          </a:solidFill>
                          <a:effectLst/>
                        </a:rPr>
                        <a:t>Study</a:t>
                      </a:r>
                      <a:endParaRPr lang="fr-FR" dirty="0">
                        <a:solidFill>
                          <a:srgbClr val="000000"/>
                        </a:solidFill>
                        <a:effectLst/>
                      </a:endParaRPr>
                    </a:p>
                  </a:txBody>
                  <a:tcPr marL="0" marR="0" marT="0" marB="0" anchor="ctr"/>
                </a:tc>
                <a:tc gridSpan="2">
                  <a:txBody>
                    <a:bodyPr/>
                    <a:lstStyle/>
                    <a:p>
                      <a:pPr algn="l" fontAlgn="ctr"/>
                      <a:r>
                        <a:rPr lang="fr-FR">
                          <a:solidFill>
                            <a:srgbClr val="000000"/>
                          </a:solidFill>
                          <a:effectLst/>
                        </a:rPr>
                        <a:t>Characteristic</a:t>
                      </a:r>
                    </a:p>
                  </a:txBody>
                  <a:tcPr marL="0" marR="0" marT="0" marB="0" anchor="ctr"/>
                </a:tc>
                <a:tc hMerge="1">
                  <a:txBody>
                    <a:bodyPr/>
                    <a:lstStyle/>
                    <a:p>
                      <a:endParaRPr lang="fr-FR"/>
                    </a:p>
                  </a:txBody>
                  <a:tcPr/>
                </a:tc>
                <a:tc>
                  <a:txBody>
                    <a:bodyPr/>
                    <a:lstStyle/>
                    <a:p>
                      <a:pPr algn="l" fontAlgn="ctr"/>
                      <a:r>
                        <a:rPr lang="fr-FR">
                          <a:solidFill>
                            <a:srgbClr val="000000"/>
                          </a:solidFill>
                          <a:effectLst/>
                        </a:rPr>
                        <a:t>MMRd (%)</a:t>
                      </a:r>
                    </a:p>
                  </a:txBody>
                  <a:tcPr marL="0" marR="0" marT="0" marB="0" anchor="ctr"/>
                </a:tc>
                <a:tc>
                  <a:txBody>
                    <a:bodyPr/>
                    <a:lstStyle/>
                    <a:p>
                      <a:pPr algn="l" fontAlgn="ctr"/>
                      <a:r>
                        <a:rPr lang="fr-FR">
                          <a:solidFill>
                            <a:srgbClr val="000000"/>
                          </a:solidFill>
                          <a:effectLst/>
                        </a:rPr>
                        <a:t>POLE mutated (%)</a:t>
                      </a:r>
                    </a:p>
                  </a:txBody>
                  <a:tcPr marL="0" marR="0" marT="0" marB="0" anchor="ctr"/>
                </a:tc>
                <a:tc>
                  <a:txBody>
                    <a:bodyPr/>
                    <a:lstStyle/>
                    <a:p>
                      <a:pPr algn="l" fontAlgn="ctr"/>
                      <a:r>
                        <a:rPr lang="fr-FR">
                          <a:solidFill>
                            <a:srgbClr val="000000"/>
                          </a:solidFill>
                          <a:effectLst/>
                        </a:rPr>
                        <a:t>p53abn (%)</a:t>
                      </a:r>
                    </a:p>
                  </a:txBody>
                  <a:tcPr marL="0" marR="0" marT="0" marB="0" anchor="ctr"/>
                </a:tc>
                <a:tc>
                  <a:txBody>
                    <a:bodyPr/>
                    <a:lstStyle/>
                    <a:p>
                      <a:pPr algn="l" fontAlgn="ctr"/>
                      <a:r>
                        <a:rPr lang="fr-FR">
                          <a:solidFill>
                            <a:srgbClr val="000000"/>
                          </a:solidFill>
                          <a:effectLst/>
                        </a:rPr>
                        <a:t>p53wt (%)</a:t>
                      </a:r>
                    </a:p>
                  </a:txBody>
                  <a:tcPr marL="0" marR="0" marT="0" marB="0" anchor="ctr"/>
                </a:tc>
                <a:tc>
                  <a:txBody>
                    <a:bodyPr/>
                    <a:lstStyle/>
                    <a:p>
                      <a:pPr algn="l" fontAlgn="ctr"/>
                      <a:r>
                        <a:rPr lang="fr-FR">
                          <a:solidFill>
                            <a:srgbClr val="000000"/>
                          </a:solidFill>
                          <a:effectLst/>
                        </a:rPr>
                        <a:t>Total (%)</a:t>
                      </a:r>
                    </a:p>
                  </a:txBody>
                  <a:tcPr marL="0" marR="0" marT="0" marB="0" anchor="ctr"/>
                </a:tc>
                <a:extLst>
                  <a:ext uri="{0D108BD9-81ED-4DB2-BD59-A6C34878D82A}">
                    <a16:rowId xmlns:a16="http://schemas.microsoft.com/office/drawing/2014/main" val="1441004600"/>
                  </a:ext>
                </a:extLst>
              </a:tr>
              <a:tr h="370840">
                <a:tc rowSpan="6">
                  <a:txBody>
                    <a:bodyPr/>
                    <a:lstStyle/>
                    <a:p>
                      <a:pPr algn="l"/>
                      <a:r>
                        <a:rPr lang="fr-FR" b="0" dirty="0">
                          <a:effectLst/>
                        </a:rPr>
                        <a:t>Zhang et al. ∼</a:t>
                      </a:r>
                    </a:p>
                  </a:txBody>
                  <a:tcPr marL="0" marR="0" marT="0" marB="0" anchor="ctr"/>
                </a:tc>
                <a:tc gridSpan="2">
                  <a:txBody>
                    <a:bodyPr/>
                    <a:lstStyle/>
                    <a:p>
                      <a:pPr algn="l"/>
                      <a:r>
                        <a:rPr lang="fr-FR" b="0">
                          <a:effectLst/>
                        </a:rPr>
                        <a:t>n (EC/EIN/EAH)</a:t>
                      </a:r>
                    </a:p>
                  </a:txBody>
                  <a:tcPr marL="0" marR="0" marT="0" marB="0" anchor="ctr"/>
                </a:tc>
                <a:tc hMerge="1">
                  <a:txBody>
                    <a:bodyPr/>
                    <a:lstStyle/>
                    <a:p>
                      <a:endParaRPr lang="fr-FR"/>
                    </a:p>
                  </a:txBody>
                  <a:tcPr/>
                </a:tc>
                <a:tc>
                  <a:txBody>
                    <a:bodyPr/>
                    <a:lstStyle/>
                    <a:p>
                      <a:pPr algn="l"/>
                      <a:r>
                        <a:rPr lang="fr-FR" b="0">
                          <a:effectLst/>
                        </a:rPr>
                        <a:t>4</a:t>
                      </a:r>
                    </a:p>
                  </a:txBody>
                  <a:tcPr marL="0" marR="0" marT="0" marB="0" anchor="ctr"/>
                </a:tc>
                <a:tc>
                  <a:txBody>
                    <a:bodyPr/>
                    <a:lstStyle/>
                    <a:p>
                      <a:pPr algn="l"/>
                      <a:r>
                        <a:rPr lang="fr-FR" b="0">
                          <a:effectLst/>
                        </a:rPr>
                        <a:t>3</a:t>
                      </a:r>
                    </a:p>
                  </a:txBody>
                  <a:tcPr marL="0" marR="0" marT="0" marB="0" anchor="ctr"/>
                </a:tc>
                <a:tc>
                  <a:txBody>
                    <a:bodyPr/>
                    <a:lstStyle/>
                    <a:p>
                      <a:pPr algn="l"/>
                      <a:r>
                        <a:rPr lang="fr-FR" b="0">
                          <a:effectLst/>
                        </a:rPr>
                        <a:t>3</a:t>
                      </a:r>
                    </a:p>
                  </a:txBody>
                  <a:tcPr marL="0" marR="0" marT="0" marB="0" anchor="ctr"/>
                </a:tc>
                <a:tc>
                  <a:txBody>
                    <a:bodyPr/>
                    <a:lstStyle/>
                    <a:p>
                      <a:pPr algn="l"/>
                      <a:r>
                        <a:rPr lang="fr-FR" b="0">
                          <a:effectLst/>
                        </a:rPr>
                        <a:t>49</a:t>
                      </a:r>
                    </a:p>
                  </a:txBody>
                  <a:tcPr marL="0" marR="0" marT="0" marB="0" anchor="ctr"/>
                </a:tc>
                <a:tc>
                  <a:txBody>
                    <a:bodyPr/>
                    <a:lstStyle/>
                    <a:p>
                      <a:pPr algn="l"/>
                      <a:r>
                        <a:rPr lang="fr-FR" b="0" dirty="0">
                          <a:effectLst/>
                        </a:rPr>
                        <a:t>59</a:t>
                      </a:r>
                    </a:p>
                  </a:txBody>
                  <a:tcPr marL="0" marR="0" marT="0" marB="0" anchor="ctr"/>
                </a:tc>
                <a:extLst>
                  <a:ext uri="{0D108BD9-81ED-4DB2-BD59-A6C34878D82A}">
                    <a16:rowId xmlns:a16="http://schemas.microsoft.com/office/drawing/2014/main" val="1681769640"/>
                  </a:ext>
                </a:extLst>
              </a:tr>
              <a:tr h="370840">
                <a:tc vMerge="1">
                  <a:txBody>
                    <a:bodyPr/>
                    <a:lstStyle/>
                    <a:p>
                      <a:endParaRPr lang="fr-FR"/>
                    </a:p>
                  </a:txBody>
                  <a:tcPr/>
                </a:tc>
                <a:tc gridSpan="2">
                  <a:txBody>
                    <a:bodyPr/>
                    <a:lstStyle/>
                    <a:p>
                      <a:pPr algn="l"/>
                      <a:r>
                        <a:rPr lang="fr-FR" b="0">
                          <a:effectLst/>
                        </a:rPr>
                        <a:t>Age at diagnosis, years (mean ± SD)</a:t>
                      </a:r>
                    </a:p>
                  </a:txBody>
                  <a:tcPr marL="0" marR="0" marT="0" marB="0" anchor="ctr"/>
                </a:tc>
                <a:tc hMerge="1">
                  <a:txBody>
                    <a:bodyPr/>
                    <a:lstStyle/>
                    <a:p>
                      <a:endParaRPr lang="fr-FR"/>
                    </a:p>
                  </a:txBody>
                  <a:tcPr/>
                </a:tc>
                <a:tc>
                  <a:txBody>
                    <a:bodyPr/>
                    <a:lstStyle/>
                    <a:p>
                      <a:pPr algn="l"/>
                      <a:r>
                        <a:rPr lang="fr-FR" b="0">
                          <a:effectLst/>
                        </a:rPr>
                        <a:t>31.4 ± 2.9</a:t>
                      </a:r>
                    </a:p>
                  </a:txBody>
                  <a:tcPr marL="0" marR="0" marT="0" marB="0" anchor="ctr"/>
                </a:tc>
                <a:tc>
                  <a:txBody>
                    <a:bodyPr/>
                    <a:lstStyle/>
                    <a:p>
                      <a:pPr algn="l"/>
                      <a:r>
                        <a:rPr lang="fr-FR" b="0">
                          <a:effectLst/>
                        </a:rPr>
                        <a:t>33.1 ± 5.1</a:t>
                      </a:r>
                    </a:p>
                  </a:txBody>
                  <a:tcPr marL="0" marR="0" marT="0" marB="0" anchor="ctr"/>
                </a:tc>
                <a:tc>
                  <a:txBody>
                    <a:bodyPr/>
                    <a:lstStyle/>
                    <a:p>
                      <a:pPr algn="l"/>
                      <a:r>
                        <a:rPr lang="fr-FR" b="0">
                          <a:effectLst/>
                        </a:rPr>
                        <a:t>33.5 ± 3.0</a:t>
                      </a:r>
                    </a:p>
                  </a:txBody>
                  <a:tcPr marL="0" marR="0" marT="0" marB="0" anchor="ctr"/>
                </a:tc>
                <a:tc>
                  <a:txBody>
                    <a:bodyPr/>
                    <a:lstStyle/>
                    <a:p>
                      <a:pPr algn="l"/>
                      <a:r>
                        <a:rPr lang="fr-FR" b="0">
                          <a:effectLst/>
                        </a:rPr>
                        <a:t>31.5 ± 3.1</a:t>
                      </a:r>
                    </a:p>
                  </a:txBody>
                  <a:tcPr marL="0" marR="0" marT="0" marB="0" anchor="ctr"/>
                </a:tc>
                <a:tc>
                  <a:txBody>
                    <a:bodyPr/>
                    <a:lstStyle/>
                    <a:p>
                      <a:pPr algn="l"/>
                      <a:r>
                        <a:rPr lang="fr-FR" b="0">
                          <a:effectLst/>
                        </a:rPr>
                        <a:t>33.4 ± 1.1</a:t>
                      </a:r>
                    </a:p>
                  </a:txBody>
                  <a:tcPr marL="0" marR="0" marT="0" marB="0" anchor="ctr"/>
                </a:tc>
                <a:extLst>
                  <a:ext uri="{0D108BD9-81ED-4DB2-BD59-A6C34878D82A}">
                    <a16:rowId xmlns:a16="http://schemas.microsoft.com/office/drawing/2014/main" val="2477487082"/>
                  </a:ext>
                </a:extLst>
              </a:tr>
              <a:tr h="370840">
                <a:tc vMerge="1">
                  <a:txBody>
                    <a:bodyPr/>
                    <a:lstStyle/>
                    <a:p>
                      <a:endParaRPr lang="fr-FR"/>
                    </a:p>
                  </a:txBody>
                  <a:tcPr/>
                </a:tc>
                <a:tc rowSpan="2">
                  <a:txBody>
                    <a:bodyPr/>
                    <a:lstStyle/>
                    <a:p>
                      <a:pPr algn="l"/>
                      <a:r>
                        <a:rPr lang="fr-FR" b="0" dirty="0" err="1">
                          <a:effectLst/>
                        </a:rPr>
                        <a:t>Diagnosis</a:t>
                      </a:r>
                      <a:endParaRPr lang="fr-FR" b="0" dirty="0">
                        <a:effectLst/>
                      </a:endParaRPr>
                    </a:p>
                  </a:txBody>
                  <a:tcPr marL="0" marR="0" marT="0" marB="0" anchor="ctr"/>
                </a:tc>
                <a:tc>
                  <a:txBody>
                    <a:bodyPr/>
                    <a:lstStyle/>
                    <a:p>
                      <a:pPr algn="l"/>
                      <a:r>
                        <a:rPr lang="fr-FR" b="0">
                          <a:effectLst/>
                        </a:rPr>
                        <a:t>ECC</a:t>
                      </a:r>
                    </a:p>
                  </a:txBody>
                  <a:tcPr marL="0" marR="0" marT="0" marB="0" anchor="ctr"/>
                </a:tc>
                <a:tc>
                  <a:txBody>
                    <a:bodyPr/>
                    <a:lstStyle/>
                    <a:p>
                      <a:pPr algn="l"/>
                      <a:r>
                        <a:rPr lang="fr-FR" b="0">
                          <a:effectLst/>
                        </a:rPr>
                        <a:t>3</a:t>
                      </a:r>
                    </a:p>
                  </a:txBody>
                  <a:tcPr marL="0" marR="0" marT="0" marB="0" anchor="ctr"/>
                </a:tc>
                <a:tc>
                  <a:txBody>
                    <a:bodyPr/>
                    <a:lstStyle/>
                    <a:p>
                      <a:pPr algn="l"/>
                      <a:r>
                        <a:rPr lang="fr-FR" b="0">
                          <a:effectLst/>
                        </a:rPr>
                        <a:t>2</a:t>
                      </a:r>
                    </a:p>
                  </a:txBody>
                  <a:tcPr marL="0" marR="0" marT="0" marB="0" anchor="ctr"/>
                </a:tc>
                <a:tc>
                  <a:txBody>
                    <a:bodyPr/>
                    <a:lstStyle/>
                    <a:p>
                      <a:pPr algn="l"/>
                      <a:r>
                        <a:rPr lang="fr-FR" b="0">
                          <a:effectLst/>
                        </a:rPr>
                        <a:t>1</a:t>
                      </a:r>
                    </a:p>
                  </a:txBody>
                  <a:tcPr marL="0" marR="0" marT="0" marB="0" anchor="ctr"/>
                </a:tc>
                <a:tc>
                  <a:txBody>
                    <a:bodyPr/>
                    <a:lstStyle/>
                    <a:p>
                      <a:pPr algn="l"/>
                      <a:r>
                        <a:rPr lang="fr-FR" b="0">
                          <a:effectLst/>
                        </a:rPr>
                        <a:t>33</a:t>
                      </a:r>
                    </a:p>
                  </a:txBody>
                  <a:tcPr marL="0" marR="0" marT="0" marB="0" anchor="ctr"/>
                </a:tc>
                <a:tc>
                  <a:txBody>
                    <a:bodyPr/>
                    <a:lstStyle/>
                    <a:p>
                      <a:pPr algn="l"/>
                      <a:r>
                        <a:rPr lang="fr-FR" b="0">
                          <a:effectLst/>
                        </a:rPr>
                        <a:t>39</a:t>
                      </a:r>
                    </a:p>
                  </a:txBody>
                  <a:tcPr marL="0" marR="0" marT="0" marB="0" anchor="ctr"/>
                </a:tc>
                <a:extLst>
                  <a:ext uri="{0D108BD9-81ED-4DB2-BD59-A6C34878D82A}">
                    <a16:rowId xmlns:a16="http://schemas.microsoft.com/office/drawing/2014/main" val="412360392"/>
                  </a:ext>
                </a:extLst>
              </a:tr>
              <a:tr h="370840">
                <a:tc vMerge="1">
                  <a:txBody>
                    <a:bodyPr/>
                    <a:lstStyle/>
                    <a:p>
                      <a:endParaRPr lang="fr-FR"/>
                    </a:p>
                  </a:txBody>
                  <a:tcPr/>
                </a:tc>
                <a:tc vMerge="1">
                  <a:txBody>
                    <a:bodyPr/>
                    <a:lstStyle/>
                    <a:p>
                      <a:endParaRPr lang="fr-FR"/>
                    </a:p>
                  </a:txBody>
                  <a:tcPr/>
                </a:tc>
                <a:tc>
                  <a:txBody>
                    <a:bodyPr/>
                    <a:lstStyle/>
                    <a:p>
                      <a:pPr algn="l"/>
                      <a:r>
                        <a:rPr lang="fr-FR" b="0">
                          <a:effectLst/>
                        </a:rPr>
                        <a:t>EAH/EIN</a:t>
                      </a:r>
                    </a:p>
                  </a:txBody>
                  <a:tcPr marL="0" marR="0" marT="0" marB="0" anchor="ctr"/>
                </a:tc>
                <a:tc>
                  <a:txBody>
                    <a:bodyPr/>
                    <a:lstStyle/>
                    <a:p>
                      <a:pPr algn="l"/>
                      <a:r>
                        <a:rPr lang="fr-FR" b="0">
                          <a:effectLst/>
                        </a:rPr>
                        <a:t>1</a:t>
                      </a:r>
                    </a:p>
                  </a:txBody>
                  <a:tcPr marL="0" marR="0" marT="0" marB="0" anchor="ctr"/>
                </a:tc>
                <a:tc>
                  <a:txBody>
                    <a:bodyPr/>
                    <a:lstStyle/>
                    <a:p>
                      <a:pPr algn="l"/>
                      <a:r>
                        <a:rPr lang="fr-FR" b="0">
                          <a:effectLst/>
                        </a:rPr>
                        <a:t>1</a:t>
                      </a:r>
                    </a:p>
                  </a:txBody>
                  <a:tcPr marL="0" marR="0" marT="0" marB="0" anchor="ctr"/>
                </a:tc>
                <a:tc>
                  <a:txBody>
                    <a:bodyPr/>
                    <a:lstStyle/>
                    <a:p>
                      <a:pPr algn="l"/>
                      <a:r>
                        <a:rPr lang="fr-FR" b="0">
                          <a:effectLst/>
                        </a:rPr>
                        <a:t>2</a:t>
                      </a:r>
                    </a:p>
                  </a:txBody>
                  <a:tcPr marL="0" marR="0" marT="0" marB="0" anchor="ctr"/>
                </a:tc>
                <a:tc>
                  <a:txBody>
                    <a:bodyPr/>
                    <a:lstStyle/>
                    <a:p>
                      <a:pPr algn="l"/>
                      <a:r>
                        <a:rPr lang="fr-FR" b="0">
                          <a:effectLst/>
                        </a:rPr>
                        <a:t>16</a:t>
                      </a:r>
                    </a:p>
                  </a:txBody>
                  <a:tcPr marL="0" marR="0" marT="0" marB="0" anchor="ctr"/>
                </a:tc>
                <a:tc>
                  <a:txBody>
                    <a:bodyPr/>
                    <a:lstStyle/>
                    <a:p>
                      <a:pPr algn="l"/>
                      <a:r>
                        <a:rPr lang="fr-FR" b="0">
                          <a:effectLst/>
                        </a:rPr>
                        <a:t>20</a:t>
                      </a:r>
                    </a:p>
                  </a:txBody>
                  <a:tcPr marL="0" marR="0" marT="0" marB="0" anchor="ctr"/>
                </a:tc>
                <a:extLst>
                  <a:ext uri="{0D108BD9-81ED-4DB2-BD59-A6C34878D82A}">
                    <a16:rowId xmlns:a16="http://schemas.microsoft.com/office/drawing/2014/main" val="2386212010"/>
                  </a:ext>
                </a:extLst>
              </a:tr>
              <a:tr h="370840">
                <a:tc vMerge="1">
                  <a:txBody>
                    <a:bodyPr/>
                    <a:lstStyle/>
                    <a:p>
                      <a:endParaRPr lang="fr-FR"/>
                    </a:p>
                  </a:txBody>
                  <a:tcPr/>
                </a:tc>
                <a:tc gridSpan="2">
                  <a:txBody>
                    <a:bodyPr/>
                    <a:lstStyle/>
                    <a:p>
                      <a:pPr algn="l"/>
                      <a:r>
                        <a:rPr lang="fr-FR" b="0">
                          <a:effectLst/>
                        </a:rPr>
                        <a:t>Treatment</a:t>
                      </a:r>
                    </a:p>
                  </a:txBody>
                  <a:tcPr marL="0" marR="0" marT="0" marB="0" anchor="ctr"/>
                </a:tc>
                <a:tc hMerge="1">
                  <a:txBody>
                    <a:bodyPr/>
                    <a:lstStyle/>
                    <a:p>
                      <a:endParaRPr lang="fr-FR"/>
                    </a:p>
                  </a:txBody>
                  <a:tcPr/>
                </a:tc>
                <a:tc gridSpan="5">
                  <a:txBody>
                    <a:bodyPr/>
                    <a:lstStyle/>
                    <a:p>
                      <a:pPr algn="l"/>
                      <a:r>
                        <a:rPr lang="fr-FR" b="0">
                          <a:effectLst/>
                        </a:rPr>
                        <a:t>High-dose progestin (500 mg daily)</a:t>
                      </a:r>
                    </a:p>
                  </a:txBody>
                  <a:tcPr marL="0" marR="0" marT="0" marB="0" anchor="ct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826928314"/>
                  </a:ext>
                </a:extLst>
              </a:tr>
              <a:tr h="370840">
                <a:tc vMerge="1">
                  <a:txBody>
                    <a:bodyPr/>
                    <a:lstStyle/>
                    <a:p>
                      <a:endParaRPr lang="fr-FR"/>
                    </a:p>
                  </a:txBody>
                  <a:tcPr/>
                </a:tc>
                <a:tc gridSpan="2">
                  <a:txBody>
                    <a:bodyPr/>
                    <a:lstStyle/>
                    <a:p>
                      <a:pPr algn="l"/>
                      <a:r>
                        <a:rPr lang="fr-FR" b="0">
                          <a:effectLst/>
                        </a:rPr>
                        <a:t>Follow-up, median (range), months</a:t>
                      </a:r>
                    </a:p>
                  </a:txBody>
                  <a:tcPr marL="0" marR="0" marT="0" marB="0" anchor="ctr"/>
                </a:tc>
                <a:tc hMerge="1">
                  <a:txBody>
                    <a:bodyPr/>
                    <a:lstStyle/>
                    <a:p>
                      <a:endParaRPr lang="fr-FR"/>
                    </a:p>
                  </a:txBody>
                  <a:tcPr/>
                </a:tc>
                <a:tc gridSpan="5">
                  <a:txBody>
                    <a:bodyPr/>
                    <a:lstStyle/>
                    <a:p>
                      <a:pPr algn="l"/>
                      <a:r>
                        <a:rPr lang="fr-FR" b="0" dirty="0">
                          <a:effectLst/>
                        </a:rPr>
                        <a:t>16.8 (4–104)</a:t>
                      </a:r>
                    </a:p>
                  </a:txBody>
                  <a:tcPr marL="0" marR="0" marT="0" marB="0" anchor="ct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2281299545"/>
                  </a:ext>
                </a:extLst>
              </a:tr>
            </a:tbl>
          </a:graphicData>
        </a:graphic>
      </p:graphicFrame>
    </p:spTree>
    <p:extLst>
      <p:ext uri="{BB962C8B-B14F-4D97-AF65-F5344CB8AC3E}">
        <p14:creationId xmlns:p14="http://schemas.microsoft.com/office/powerpoint/2010/main" val="42836069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35C9B8-B3AE-849A-1301-72612ED48797}"/>
              </a:ext>
            </a:extLst>
          </p:cNvPr>
          <p:cNvSpPr>
            <a:spLocks noGrp="1"/>
          </p:cNvSpPr>
          <p:nvPr>
            <p:ph type="title"/>
          </p:nvPr>
        </p:nvSpPr>
        <p:spPr/>
        <p:txBody>
          <a:bodyPr/>
          <a:lstStyle/>
          <a:p>
            <a:endParaRPr lang="fr-FR"/>
          </a:p>
        </p:txBody>
      </p:sp>
      <p:graphicFrame>
        <p:nvGraphicFramePr>
          <p:cNvPr id="4" name="Espace réservé du contenu 3">
            <a:extLst>
              <a:ext uri="{FF2B5EF4-FFF2-40B4-BE49-F238E27FC236}">
                <a16:creationId xmlns:a16="http://schemas.microsoft.com/office/drawing/2014/main" id="{97B817B3-78C7-A41F-9FF9-B539BDA4297E}"/>
              </a:ext>
            </a:extLst>
          </p:cNvPr>
          <p:cNvGraphicFramePr>
            <a:graphicFrameLocks noGrp="1"/>
          </p:cNvGraphicFramePr>
          <p:nvPr>
            <p:ph idx="1"/>
            <p:extLst>
              <p:ext uri="{D42A27DB-BD31-4B8C-83A1-F6EECF244321}">
                <p14:modId xmlns:p14="http://schemas.microsoft.com/office/powerpoint/2010/main" val="1434214394"/>
              </p:ext>
            </p:extLst>
          </p:nvPr>
        </p:nvGraphicFramePr>
        <p:xfrm>
          <a:off x="838200" y="1545532"/>
          <a:ext cx="10515600" cy="4434840"/>
        </p:xfrm>
        <a:graphic>
          <a:graphicData uri="http://schemas.openxmlformats.org/drawingml/2006/table">
            <a:tbl>
              <a:tblPr firstRow="1" bandRow="1">
                <a:tableStyleId>{5C22544A-7EE6-4342-B048-85BDC9FD1C3A}</a:tableStyleId>
              </a:tblPr>
              <a:tblGrid>
                <a:gridCol w="1314450">
                  <a:extLst>
                    <a:ext uri="{9D8B030D-6E8A-4147-A177-3AD203B41FA5}">
                      <a16:colId xmlns:a16="http://schemas.microsoft.com/office/drawing/2014/main" val="4258854866"/>
                    </a:ext>
                  </a:extLst>
                </a:gridCol>
                <a:gridCol w="1314450">
                  <a:extLst>
                    <a:ext uri="{9D8B030D-6E8A-4147-A177-3AD203B41FA5}">
                      <a16:colId xmlns:a16="http://schemas.microsoft.com/office/drawing/2014/main" val="3633932420"/>
                    </a:ext>
                  </a:extLst>
                </a:gridCol>
                <a:gridCol w="1314450">
                  <a:extLst>
                    <a:ext uri="{9D8B030D-6E8A-4147-A177-3AD203B41FA5}">
                      <a16:colId xmlns:a16="http://schemas.microsoft.com/office/drawing/2014/main" val="2790097442"/>
                    </a:ext>
                  </a:extLst>
                </a:gridCol>
                <a:gridCol w="1314450">
                  <a:extLst>
                    <a:ext uri="{9D8B030D-6E8A-4147-A177-3AD203B41FA5}">
                      <a16:colId xmlns:a16="http://schemas.microsoft.com/office/drawing/2014/main" val="123824222"/>
                    </a:ext>
                  </a:extLst>
                </a:gridCol>
                <a:gridCol w="1314450">
                  <a:extLst>
                    <a:ext uri="{9D8B030D-6E8A-4147-A177-3AD203B41FA5}">
                      <a16:colId xmlns:a16="http://schemas.microsoft.com/office/drawing/2014/main" val="1328072759"/>
                    </a:ext>
                  </a:extLst>
                </a:gridCol>
                <a:gridCol w="1314450">
                  <a:extLst>
                    <a:ext uri="{9D8B030D-6E8A-4147-A177-3AD203B41FA5}">
                      <a16:colId xmlns:a16="http://schemas.microsoft.com/office/drawing/2014/main" val="2156741761"/>
                    </a:ext>
                  </a:extLst>
                </a:gridCol>
                <a:gridCol w="1314450">
                  <a:extLst>
                    <a:ext uri="{9D8B030D-6E8A-4147-A177-3AD203B41FA5}">
                      <a16:colId xmlns:a16="http://schemas.microsoft.com/office/drawing/2014/main" val="3163964900"/>
                    </a:ext>
                  </a:extLst>
                </a:gridCol>
                <a:gridCol w="1314450">
                  <a:extLst>
                    <a:ext uri="{9D8B030D-6E8A-4147-A177-3AD203B41FA5}">
                      <a16:colId xmlns:a16="http://schemas.microsoft.com/office/drawing/2014/main" val="586876017"/>
                    </a:ext>
                  </a:extLst>
                </a:gridCol>
              </a:tblGrid>
              <a:tr h="370840">
                <a:tc>
                  <a:txBody>
                    <a:bodyPr/>
                    <a:lstStyle/>
                    <a:p>
                      <a:pPr algn="l" fontAlgn="ctr"/>
                      <a:r>
                        <a:rPr lang="fr-FR" dirty="0" err="1">
                          <a:solidFill>
                            <a:srgbClr val="000000"/>
                          </a:solidFill>
                          <a:effectLst/>
                        </a:rPr>
                        <a:t>Study</a:t>
                      </a:r>
                      <a:endParaRPr lang="fr-FR" dirty="0">
                        <a:solidFill>
                          <a:srgbClr val="000000"/>
                        </a:solidFill>
                        <a:effectLst/>
                      </a:endParaRPr>
                    </a:p>
                  </a:txBody>
                  <a:tcPr marL="0" marR="0" marT="0" marB="0" anchor="ctr"/>
                </a:tc>
                <a:tc gridSpan="2">
                  <a:txBody>
                    <a:bodyPr/>
                    <a:lstStyle/>
                    <a:p>
                      <a:pPr algn="l" fontAlgn="ctr"/>
                      <a:r>
                        <a:rPr lang="fr-FR">
                          <a:solidFill>
                            <a:srgbClr val="000000"/>
                          </a:solidFill>
                          <a:effectLst/>
                        </a:rPr>
                        <a:t>Characteristic</a:t>
                      </a:r>
                    </a:p>
                  </a:txBody>
                  <a:tcPr marL="0" marR="0" marT="0" marB="0" anchor="ctr"/>
                </a:tc>
                <a:tc hMerge="1">
                  <a:txBody>
                    <a:bodyPr/>
                    <a:lstStyle/>
                    <a:p>
                      <a:endParaRPr lang="fr-FR"/>
                    </a:p>
                  </a:txBody>
                  <a:tcPr/>
                </a:tc>
                <a:tc>
                  <a:txBody>
                    <a:bodyPr/>
                    <a:lstStyle/>
                    <a:p>
                      <a:pPr algn="l" fontAlgn="ctr"/>
                      <a:r>
                        <a:rPr lang="fr-FR">
                          <a:solidFill>
                            <a:srgbClr val="000000"/>
                          </a:solidFill>
                          <a:effectLst/>
                        </a:rPr>
                        <a:t>MMRd (%)</a:t>
                      </a:r>
                    </a:p>
                  </a:txBody>
                  <a:tcPr marL="0" marR="0" marT="0" marB="0" anchor="ctr"/>
                </a:tc>
                <a:tc>
                  <a:txBody>
                    <a:bodyPr/>
                    <a:lstStyle/>
                    <a:p>
                      <a:pPr algn="l" fontAlgn="ctr"/>
                      <a:r>
                        <a:rPr lang="fr-FR">
                          <a:solidFill>
                            <a:srgbClr val="000000"/>
                          </a:solidFill>
                          <a:effectLst/>
                        </a:rPr>
                        <a:t>POLE mutated (%)</a:t>
                      </a:r>
                    </a:p>
                  </a:txBody>
                  <a:tcPr marL="0" marR="0" marT="0" marB="0" anchor="ctr"/>
                </a:tc>
                <a:tc>
                  <a:txBody>
                    <a:bodyPr/>
                    <a:lstStyle/>
                    <a:p>
                      <a:pPr algn="l" fontAlgn="ctr"/>
                      <a:r>
                        <a:rPr lang="fr-FR">
                          <a:solidFill>
                            <a:srgbClr val="000000"/>
                          </a:solidFill>
                          <a:effectLst/>
                        </a:rPr>
                        <a:t>p53abn (%)</a:t>
                      </a:r>
                    </a:p>
                  </a:txBody>
                  <a:tcPr marL="0" marR="0" marT="0" marB="0" anchor="ctr"/>
                </a:tc>
                <a:tc>
                  <a:txBody>
                    <a:bodyPr/>
                    <a:lstStyle/>
                    <a:p>
                      <a:pPr algn="l" fontAlgn="ctr"/>
                      <a:r>
                        <a:rPr lang="fr-FR">
                          <a:solidFill>
                            <a:srgbClr val="000000"/>
                          </a:solidFill>
                          <a:effectLst/>
                        </a:rPr>
                        <a:t>p53wt (%)</a:t>
                      </a:r>
                    </a:p>
                  </a:txBody>
                  <a:tcPr marL="0" marR="0" marT="0" marB="0" anchor="ctr"/>
                </a:tc>
                <a:tc>
                  <a:txBody>
                    <a:bodyPr/>
                    <a:lstStyle/>
                    <a:p>
                      <a:pPr algn="l" fontAlgn="ctr"/>
                      <a:r>
                        <a:rPr lang="fr-FR">
                          <a:solidFill>
                            <a:srgbClr val="000000"/>
                          </a:solidFill>
                          <a:effectLst/>
                        </a:rPr>
                        <a:t>Total (%)</a:t>
                      </a:r>
                    </a:p>
                  </a:txBody>
                  <a:tcPr marL="0" marR="0" marT="0" marB="0" anchor="ctr"/>
                </a:tc>
                <a:extLst>
                  <a:ext uri="{0D108BD9-81ED-4DB2-BD59-A6C34878D82A}">
                    <a16:rowId xmlns:a16="http://schemas.microsoft.com/office/drawing/2014/main" val="3177819742"/>
                  </a:ext>
                </a:extLst>
              </a:tr>
              <a:tr h="370840">
                <a:tc rowSpan="10">
                  <a:txBody>
                    <a:bodyPr/>
                    <a:lstStyle/>
                    <a:p>
                      <a:pPr algn="l"/>
                      <a:r>
                        <a:rPr lang="fr-FR" b="0">
                          <a:effectLst/>
                        </a:rPr>
                        <a:t>Ran et al.</a:t>
                      </a:r>
                    </a:p>
                  </a:txBody>
                  <a:tcPr marL="0" marR="0" marT="0" marB="0" anchor="ctr"/>
                </a:tc>
                <a:tc gridSpan="2">
                  <a:txBody>
                    <a:bodyPr/>
                    <a:lstStyle/>
                    <a:p>
                      <a:pPr algn="l"/>
                      <a:r>
                        <a:rPr lang="fr-FR" b="0">
                          <a:effectLst/>
                        </a:rPr>
                        <a:t>n (EC/EIN/EAH)</a:t>
                      </a:r>
                    </a:p>
                  </a:txBody>
                  <a:tcPr marL="0" marR="0" marT="0" marB="0" anchor="ctr"/>
                </a:tc>
                <a:tc hMerge="1">
                  <a:txBody>
                    <a:bodyPr/>
                    <a:lstStyle/>
                    <a:p>
                      <a:endParaRPr lang="fr-FR"/>
                    </a:p>
                  </a:txBody>
                  <a:tcPr/>
                </a:tc>
                <a:tc>
                  <a:txBody>
                    <a:bodyPr/>
                    <a:lstStyle/>
                    <a:p>
                      <a:pPr algn="l"/>
                      <a:r>
                        <a:rPr lang="fr-FR" b="0">
                          <a:effectLst/>
                        </a:rPr>
                        <a:t>3 (25)</a:t>
                      </a:r>
                    </a:p>
                  </a:txBody>
                  <a:tcPr marL="0" marR="0" marT="0" marB="0" anchor="ctr"/>
                </a:tc>
                <a:tc>
                  <a:txBody>
                    <a:bodyPr/>
                    <a:lstStyle/>
                    <a:p>
                      <a:pPr algn="l"/>
                      <a:r>
                        <a:rPr lang="fr-FR" b="0">
                          <a:effectLst/>
                        </a:rPr>
                        <a:t>0</a:t>
                      </a:r>
                    </a:p>
                  </a:txBody>
                  <a:tcPr marL="0" marR="0" marT="0" marB="0" anchor="ctr"/>
                </a:tc>
                <a:tc>
                  <a:txBody>
                    <a:bodyPr/>
                    <a:lstStyle/>
                    <a:p>
                      <a:pPr algn="l"/>
                      <a:r>
                        <a:rPr lang="fr-FR" b="0">
                          <a:effectLst/>
                        </a:rPr>
                        <a:t>1 (8)</a:t>
                      </a:r>
                    </a:p>
                  </a:txBody>
                  <a:tcPr marL="0" marR="0" marT="0" marB="0" anchor="ctr"/>
                </a:tc>
                <a:tc>
                  <a:txBody>
                    <a:bodyPr/>
                    <a:lstStyle/>
                    <a:p>
                      <a:pPr algn="l"/>
                      <a:r>
                        <a:rPr lang="fr-FR" b="0">
                          <a:effectLst/>
                        </a:rPr>
                        <a:t>8 (67)</a:t>
                      </a:r>
                    </a:p>
                  </a:txBody>
                  <a:tcPr marL="0" marR="0" marT="0" marB="0" anchor="ctr"/>
                </a:tc>
                <a:tc>
                  <a:txBody>
                    <a:bodyPr/>
                    <a:lstStyle/>
                    <a:p>
                      <a:pPr algn="l"/>
                      <a:r>
                        <a:rPr lang="fr-FR" b="0" dirty="0">
                          <a:effectLst/>
                        </a:rPr>
                        <a:t>12</a:t>
                      </a:r>
                    </a:p>
                  </a:txBody>
                  <a:tcPr marL="0" marR="0" marT="0" marB="0" anchor="ctr"/>
                </a:tc>
                <a:extLst>
                  <a:ext uri="{0D108BD9-81ED-4DB2-BD59-A6C34878D82A}">
                    <a16:rowId xmlns:a16="http://schemas.microsoft.com/office/drawing/2014/main" val="3539786089"/>
                  </a:ext>
                </a:extLst>
              </a:tr>
              <a:tr h="370840">
                <a:tc vMerge="1">
                  <a:txBody>
                    <a:bodyPr/>
                    <a:lstStyle/>
                    <a:p>
                      <a:endParaRPr lang="fr-FR"/>
                    </a:p>
                  </a:txBody>
                  <a:tcPr/>
                </a:tc>
                <a:tc gridSpan="2">
                  <a:txBody>
                    <a:bodyPr/>
                    <a:lstStyle/>
                    <a:p>
                      <a:pPr algn="l"/>
                      <a:r>
                        <a:rPr lang="fr-FR" b="0">
                          <a:effectLst/>
                        </a:rPr>
                        <a:t>Age at diagnosis (years)</a:t>
                      </a:r>
                    </a:p>
                  </a:txBody>
                  <a:tcPr marL="0" marR="0" marT="0" marB="0" anchor="ctr"/>
                </a:tc>
                <a:tc hMerge="1">
                  <a:txBody>
                    <a:bodyPr/>
                    <a:lstStyle/>
                    <a:p>
                      <a:endParaRPr lang="fr-FR"/>
                    </a:p>
                  </a:txBody>
                  <a:tcPr/>
                </a:tc>
                <a:tc>
                  <a:txBody>
                    <a:bodyPr/>
                    <a:lstStyle/>
                    <a:p>
                      <a:pPr algn="l"/>
                      <a:r>
                        <a:rPr lang="fr-FR" b="0">
                          <a:effectLst/>
                        </a:rPr>
                        <a:t>35 (31–37)</a:t>
                      </a:r>
                    </a:p>
                  </a:txBody>
                  <a:tcPr marL="0" marR="0" marT="0" marB="0" anchor="ctr"/>
                </a:tc>
                <a:tc>
                  <a:txBody>
                    <a:bodyPr/>
                    <a:lstStyle/>
                    <a:p>
                      <a:pPr algn="l"/>
                      <a:r>
                        <a:rPr lang="fr-FR" b="0" dirty="0">
                          <a:effectLst/>
                        </a:rPr>
                        <a:t>–</a:t>
                      </a:r>
                    </a:p>
                  </a:txBody>
                  <a:tcPr marL="0" marR="0" marT="0" marB="0" anchor="ctr"/>
                </a:tc>
                <a:tc>
                  <a:txBody>
                    <a:bodyPr/>
                    <a:lstStyle/>
                    <a:p>
                      <a:pPr algn="l"/>
                      <a:r>
                        <a:rPr lang="fr-FR" b="0">
                          <a:effectLst/>
                        </a:rPr>
                        <a:t>34</a:t>
                      </a:r>
                    </a:p>
                  </a:txBody>
                  <a:tcPr marL="0" marR="0" marT="0" marB="0" anchor="ctr"/>
                </a:tc>
                <a:tc>
                  <a:txBody>
                    <a:bodyPr/>
                    <a:lstStyle/>
                    <a:p>
                      <a:pPr algn="l"/>
                      <a:r>
                        <a:rPr lang="fr-FR" b="0">
                          <a:effectLst/>
                        </a:rPr>
                        <a:t>29 (23−33)</a:t>
                      </a:r>
                    </a:p>
                  </a:txBody>
                  <a:tcPr marL="0" marR="0" marT="0" marB="0" anchor="ctr"/>
                </a:tc>
                <a:tc>
                  <a:txBody>
                    <a:bodyPr/>
                    <a:lstStyle/>
                    <a:p>
                      <a:pPr algn="l"/>
                      <a:r>
                        <a:rPr lang="fr-FR" b="0">
                          <a:effectLst/>
                        </a:rPr>
                        <a:t>30 (23–37)</a:t>
                      </a:r>
                    </a:p>
                  </a:txBody>
                  <a:tcPr marL="0" marR="0" marT="0" marB="0" anchor="ctr"/>
                </a:tc>
                <a:extLst>
                  <a:ext uri="{0D108BD9-81ED-4DB2-BD59-A6C34878D82A}">
                    <a16:rowId xmlns:a16="http://schemas.microsoft.com/office/drawing/2014/main" val="2997378782"/>
                  </a:ext>
                </a:extLst>
              </a:tr>
              <a:tr h="370840">
                <a:tc vMerge="1">
                  <a:txBody>
                    <a:bodyPr/>
                    <a:lstStyle/>
                    <a:p>
                      <a:endParaRPr lang="fr-FR"/>
                    </a:p>
                  </a:txBody>
                  <a:tcPr/>
                </a:tc>
                <a:tc rowSpan="2">
                  <a:txBody>
                    <a:bodyPr/>
                    <a:lstStyle/>
                    <a:p>
                      <a:pPr algn="l"/>
                      <a:r>
                        <a:rPr lang="fr-FR" b="0">
                          <a:effectLst/>
                        </a:rPr>
                        <a:t>Diagnosis</a:t>
                      </a:r>
                    </a:p>
                  </a:txBody>
                  <a:tcPr marL="0" marR="0" marT="0" marB="0" anchor="ctr"/>
                </a:tc>
                <a:tc>
                  <a:txBody>
                    <a:bodyPr/>
                    <a:lstStyle/>
                    <a:p>
                      <a:pPr algn="l"/>
                      <a:r>
                        <a:rPr lang="fr-FR" b="0">
                          <a:effectLst/>
                        </a:rPr>
                        <a:t>ECC</a:t>
                      </a:r>
                    </a:p>
                  </a:txBody>
                  <a:tcPr marL="0" marR="0" marT="0" marB="0" anchor="ctr"/>
                </a:tc>
                <a:tc>
                  <a:txBody>
                    <a:bodyPr/>
                    <a:lstStyle/>
                    <a:p>
                      <a:pPr algn="l"/>
                      <a:r>
                        <a:rPr lang="fr-FR" b="0">
                          <a:effectLst/>
                        </a:rPr>
                        <a:t>3 (100)</a:t>
                      </a:r>
                    </a:p>
                  </a:txBody>
                  <a:tcPr marL="0" marR="0" marT="0" marB="0" anchor="ctr"/>
                </a:tc>
                <a:tc>
                  <a:txBody>
                    <a:bodyPr/>
                    <a:lstStyle/>
                    <a:p>
                      <a:pPr algn="l"/>
                      <a:r>
                        <a:rPr lang="fr-FR" b="0">
                          <a:effectLst/>
                        </a:rPr>
                        <a:t>–</a:t>
                      </a:r>
                    </a:p>
                  </a:txBody>
                  <a:tcPr marL="0" marR="0" marT="0" marB="0" anchor="ctr"/>
                </a:tc>
                <a:tc>
                  <a:txBody>
                    <a:bodyPr/>
                    <a:lstStyle/>
                    <a:p>
                      <a:pPr algn="l"/>
                      <a:r>
                        <a:rPr lang="fr-FR" b="0">
                          <a:effectLst/>
                        </a:rPr>
                        <a:t>1 (100)</a:t>
                      </a:r>
                    </a:p>
                  </a:txBody>
                  <a:tcPr marL="0" marR="0" marT="0" marB="0" anchor="ctr"/>
                </a:tc>
                <a:tc>
                  <a:txBody>
                    <a:bodyPr/>
                    <a:lstStyle/>
                    <a:p>
                      <a:pPr algn="l"/>
                      <a:r>
                        <a:rPr lang="fr-FR" b="0">
                          <a:effectLst/>
                        </a:rPr>
                        <a:t>8 (100)</a:t>
                      </a:r>
                    </a:p>
                  </a:txBody>
                  <a:tcPr marL="0" marR="0" marT="0" marB="0" anchor="ctr"/>
                </a:tc>
                <a:tc>
                  <a:txBody>
                    <a:bodyPr/>
                    <a:lstStyle/>
                    <a:p>
                      <a:pPr algn="l"/>
                      <a:r>
                        <a:rPr lang="fr-FR" b="0">
                          <a:effectLst/>
                        </a:rPr>
                        <a:t>12</a:t>
                      </a:r>
                    </a:p>
                  </a:txBody>
                  <a:tcPr marL="0" marR="0" marT="0" marB="0" anchor="ctr"/>
                </a:tc>
                <a:extLst>
                  <a:ext uri="{0D108BD9-81ED-4DB2-BD59-A6C34878D82A}">
                    <a16:rowId xmlns:a16="http://schemas.microsoft.com/office/drawing/2014/main" val="596076224"/>
                  </a:ext>
                </a:extLst>
              </a:tr>
              <a:tr h="370840">
                <a:tc vMerge="1">
                  <a:txBody>
                    <a:bodyPr/>
                    <a:lstStyle/>
                    <a:p>
                      <a:endParaRPr lang="fr-FR"/>
                    </a:p>
                  </a:txBody>
                  <a:tcPr/>
                </a:tc>
                <a:tc vMerge="1">
                  <a:txBody>
                    <a:bodyPr/>
                    <a:lstStyle/>
                    <a:p>
                      <a:endParaRPr lang="fr-FR"/>
                    </a:p>
                  </a:txBody>
                  <a:tcPr/>
                </a:tc>
                <a:tc>
                  <a:txBody>
                    <a:bodyPr/>
                    <a:lstStyle/>
                    <a:p>
                      <a:pPr algn="l"/>
                      <a:r>
                        <a:rPr lang="fr-FR" b="0">
                          <a:effectLst/>
                        </a:rPr>
                        <a:t>EAH/EIN</a:t>
                      </a:r>
                    </a:p>
                  </a:txBody>
                  <a:tcPr marL="0" marR="0" marT="0" marB="0" anchor="ctr"/>
                </a:tc>
                <a:tc>
                  <a:txBody>
                    <a:bodyPr/>
                    <a:lstStyle/>
                    <a:p>
                      <a:pPr algn="l"/>
                      <a:r>
                        <a:rPr lang="fr-FR" b="0">
                          <a:effectLst/>
                        </a:rPr>
                        <a:t>0</a:t>
                      </a:r>
                    </a:p>
                  </a:txBody>
                  <a:tcPr marL="0" marR="0" marT="0" marB="0" anchor="ctr"/>
                </a:tc>
                <a:tc>
                  <a:txBody>
                    <a:bodyPr/>
                    <a:lstStyle/>
                    <a:p>
                      <a:pPr algn="l"/>
                      <a:r>
                        <a:rPr lang="fr-FR" b="0">
                          <a:effectLst/>
                        </a:rPr>
                        <a:t>–</a:t>
                      </a:r>
                    </a:p>
                  </a:txBody>
                  <a:tcPr marL="0" marR="0" marT="0" marB="0" anchor="ctr"/>
                </a:tc>
                <a:tc>
                  <a:txBody>
                    <a:bodyPr/>
                    <a:lstStyle/>
                    <a:p>
                      <a:pPr algn="l"/>
                      <a:r>
                        <a:rPr lang="fr-FR" b="0">
                          <a:effectLst/>
                        </a:rPr>
                        <a:t>0</a:t>
                      </a:r>
                    </a:p>
                  </a:txBody>
                  <a:tcPr marL="0" marR="0" marT="0" marB="0" anchor="ctr"/>
                </a:tc>
                <a:tc>
                  <a:txBody>
                    <a:bodyPr/>
                    <a:lstStyle/>
                    <a:p>
                      <a:pPr algn="l"/>
                      <a:r>
                        <a:rPr lang="fr-FR" b="0">
                          <a:effectLst/>
                        </a:rPr>
                        <a:t>0</a:t>
                      </a:r>
                    </a:p>
                  </a:txBody>
                  <a:tcPr marL="0" marR="0" marT="0" marB="0" anchor="ctr"/>
                </a:tc>
                <a:tc>
                  <a:txBody>
                    <a:bodyPr/>
                    <a:lstStyle/>
                    <a:p>
                      <a:pPr algn="l"/>
                      <a:r>
                        <a:rPr lang="fr-FR" b="0">
                          <a:effectLst/>
                        </a:rPr>
                        <a:t>0</a:t>
                      </a:r>
                    </a:p>
                  </a:txBody>
                  <a:tcPr marL="0" marR="0" marT="0" marB="0" anchor="ctr"/>
                </a:tc>
                <a:extLst>
                  <a:ext uri="{0D108BD9-81ED-4DB2-BD59-A6C34878D82A}">
                    <a16:rowId xmlns:a16="http://schemas.microsoft.com/office/drawing/2014/main" val="3487620472"/>
                  </a:ext>
                </a:extLst>
              </a:tr>
              <a:tr h="370840">
                <a:tc vMerge="1">
                  <a:txBody>
                    <a:bodyPr/>
                    <a:lstStyle/>
                    <a:p>
                      <a:endParaRPr lang="fr-FR"/>
                    </a:p>
                  </a:txBody>
                  <a:tcPr/>
                </a:tc>
                <a:tc gridSpan="2">
                  <a:txBody>
                    <a:bodyPr/>
                    <a:lstStyle/>
                    <a:p>
                      <a:pPr algn="l"/>
                      <a:r>
                        <a:rPr lang="fr-FR" b="0">
                          <a:effectLst/>
                        </a:rPr>
                        <a:t>Treatment</a:t>
                      </a:r>
                    </a:p>
                  </a:txBody>
                  <a:tcPr marL="0" marR="0" marT="0" marB="0" anchor="ctr"/>
                </a:tc>
                <a:tc hMerge="1">
                  <a:txBody>
                    <a:bodyPr/>
                    <a:lstStyle/>
                    <a:p>
                      <a:endParaRPr lang="fr-FR"/>
                    </a:p>
                  </a:txBody>
                  <a:tcPr/>
                </a:tc>
                <a:tc gridSpan="5">
                  <a:txBody>
                    <a:bodyPr/>
                    <a:lstStyle/>
                    <a:p>
                      <a:pPr algn="l"/>
                      <a:r>
                        <a:rPr lang="fr-FR" b="0">
                          <a:effectLst/>
                        </a:rPr>
                        <a:t>MA, MPA, Goserelin acetate, or LNG-IUD</a:t>
                      </a:r>
                    </a:p>
                  </a:txBody>
                  <a:tcPr marL="0" marR="0" marT="0" marB="0" anchor="ct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724383289"/>
                  </a:ext>
                </a:extLst>
              </a:tr>
              <a:tr h="370840">
                <a:tc vMerge="1">
                  <a:txBody>
                    <a:bodyPr/>
                    <a:lstStyle/>
                    <a:p>
                      <a:endParaRPr lang="fr-FR"/>
                    </a:p>
                  </a:txBody>
                  <a:tcPr/>
                </a:tc>
                <a:tc gridSpan="2">
                  <a:txBody>
                    <a:bodyPr/>
                    <a:lstStyle/>
                    <a:p>
                      <a:pPr algn="l"/>
                      <a:r>
                        <a:rPr lang="fr-FR" b="0">
                          <a:effectLst/>
                        </a:rPr>
                        <a:t>Follow-up, median (range), months</a:t>
                      </a:r>
                    </a:p>
                  </a:txBody>
                  <a:tcPr marL="0" marR="0" marT="0" marB="0" anchor="ctr"/>
                </a:tc>
                <a:tc hMerge="1">
                  <a:txBody>
                    <a:bodyPr/>
                    <a:lstStyle/>
                    <a:p>
                      <a:endParaRPr lang="fr-FR"/>
                    </a:p>
                  </a:txBody>
                  <a:tcPr/>
                </a:tc>
                <a:tc gridSpan="5">
                  <a:txBody>
                    <a:bodyPr/>
                    <a:lstStyle/>
                    <a:p>
                      <a:pPr algn="l"/>
                      <a:r>
                        <a:rPr lang="fr-FR" b="0">
                          <a:effectLst/>
                        </a:rPr>
                        <a:t>46 (13–138)</a:t>
                      </a:r>
                    </a:p>
                  </a:txBody>
                  <a:tcPr marL="0" marR="0" marT="0" marB="0" anchor="ct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800159534"/>
                  </a:ext>
                </a:extLst>
              </a:tr>
              <a:tr h="370840">
                <a:tc vMerge="1">
                  <a:txBody>
                    <a:bodyPr/>
                    <a:lstStyle/>
                    <a:p>
                      <a:endParaRPr lang="fr-FR"/>
                    </a:p>
                  </a:txBody>
                  <a:tcPr/>
                </a:tc>
                <a:tc gridSpan="2">
                  <a:txBody>
                    <a:bodyPr/>
                    <a:lstStyle/>
                    <a:p>
                      <a:pPr algn="l"/>
                      <a:r>
                        <a:rPr lang="fr-FR" b="0">
                          <a:effectLst/>
                        </a:rPr>
                        <a:t>CR rate</a:t>
                      </a:r>
                    </a:p>
                  </a:txBody>
                  <a:tcPr marL="0" marR="0" marT="0" marB="0" anchor="ctr"/>
                </a:tc>
                <a:tc hMerge="1">
                  <a:txBody>
                    <a:bodyPr/>
                    <a:lstStyle/>
                    <a:p>
                      <a:endParaRPr lang="fr-FR"/>
                    </a:p>
                  </a:txBody>
                  <a:tcPr/>
                </a:tc>
                <a:tc>
                  <a:txBody>
                    <a:bodyPr/>
                    <a:lstStyle/>
                    <a:p>
                      <a:pPr algn="l"/>
                      <a:r>
                        <a:rPr lang="fr-FR" b="0">
                          <a:effectLst/>
                        </a:rPr>
                        <a:t>2 (67)</a:t>
                      </a:r>
                    </a:p>
                  </a:txBody>
                  <a:tcPr marL="0" marR="0" marT="0" marB="0" anchor="ctr"/>
                </a:tc>
                <a:tc>
                  <a:txBody>
                    <a:bodyPr/>
                    <a:lstStyle/>
                    <a:p>
                      <a:pPr algn="l"/>
                      <a:r>
                        <a:rPr lang="fr-FR" b="0">
                          <a:effectLst/>
                        </a:rPr>
                        <a:t>–</a:t>
                      </a:r>
                    </a:p>
                  </a:txBody>
                  <a:tcPr marL="0" marR="0" marT="0" marB="0" anchor="ctr"/>
                </a:tc>
                <a:tc>
                  <a:txBody>
                    <a:bodyPr/>
                    <a:lstStyle/>
                    <a:p>
                      <a:pPr algn="l"/>
                      <a:r>
                        <a:rPr lang="fr-FR" b="0">
                          <a:effectLst/>
                        </a:rPr>
                        <a:t>0</a:t>
                      </a:r>
                    </a:p>
                  </a:txBody>
                  <a:tcPr marL="0" marR="0" marT="0" marB="0" anchor="ctr"/>
                </a:tc>
                <a:tc>
                  <a:txBody>
                    <a:bodyPr/>
                    <a:lstStyle/>
                    <a:p>
                      <a:pPr algn="l"/>
                      <a:r>
                        <a:rPr lang="fr-FR" b="0">
                          <a:effectLst/>
                        </a:rPr>
                        <a:t>6 (75)</a:t>
                      </a:r>
                    </a:p>
                  </a:txBody>
                  <a:tcPr marL="0" marR="0" marT="0" marB="0" anchor="ctr"/>
                </a:tc>
                <a:tc>
                  <a:txBody>
                    <a:bodyPr/>
                    <a:lstStyle/>
                    <a:p>
                      <a:pPr algn="l"/>
                      <a:r>
                        <a:rPr lang="fr-FR" b="0">
                          <a:effectLst/>
                        </a:rPr>
                        <a:t>8 (67)</a:t>
                      </a:r>
                    </a:p>
                  </a:txBody>
                  <a:tcPr marL="0" marR="0" marT="0" marB="0" anchor="ctr"/>
                </a:tc>
                <a:extLst>
                  <a:ext uri="{0D108BD9-81ED-4DB2-BD59-A6C34878D82A}">
                    <a16:rowId xmlns:a16="http://schemas.microsoft.com/office/drawing/2014/main" val="2182881638"/>
                  </a:ext>
                </a:extLst>
              </a:tr>
              <a:tr h="370840">
                <a:tc vMerge="1">
                  <a:txBody>
                    <a:bodyPr/>
                    <a:lstStyle/>
                    <a:p>
                      <a:endParaRPr lang="fr-FR"/>
                    </a:p>
                  </a:txBody>
                  <a:tcPr/>
                </a:tc>
                <a:tc gridSpan="2">
                  <a:txBody>
                    <a:bodyPr/>
                    <a:lstStyle/>
                    <a:p>
                      <a:pPr algn="l"/>
                      <a:r>
                        <a:rPr lang="fr-FR" b="0">
                          <a:effectLst/>
                        </a:rPr>
                        <a:t>PR</a:t>
                      </a:r>
                    </a:p>
                  </a:txBody>
                  <a:tcPr marL="0" marR="0" marT="0" marB="0" anchor="ctr"/>
                </a:tc>
                <a:tc hMerge="1">
                  <a:txBody>
                    <a:bodyPr/>
                    <a:lstStyle/>
                    <a:p>
                      <a:endParaRPr lang="fr-FR"/>
                    </a:p>
                  </a:txBody>
                  <a:tcPr/>
                </a:tc>
                <a:tc>
                  <a:txBody>
                    <a:bodyPr/>
                    <a:lstStyle/>
                    <a:p>
                      <a:pPr algn="l"/>
                      <a:r>
                        <a:rPr lang="fr-FR" b="0">
                          <a:effectLst/>
                        </a:rPr>
                        <a:t>0</a:t>
                      </a:r>
                    </a:p>
                  </a:txBody>
                  <a:tcPr marL="0" marR="0" marT="0" marB="0" anchor="ctr"/>
                </a:tc>
                <a:tc>
                  <a:txBody>
                    <a:bodyPr/>
                    <a:lstStyle/>
                    <a:p>
                      <a:pPr algn="l"/>
                      <a:r>
                        <a:rPr lang="fr-FR" b="0">
                          <a:effectLst/>
                        </a:rPr>
                        <a:t>0</a:t>
                      </a:r>
                    </a:p>
                  </a:txBody>
                  <a:tcPr marL="0" marR="0" marT="0" marB="0" anchor="ctr"/>
                </a:tc>
                <a:tc>
                  <a:txBody>
                    <a:bodyPr/>
                    <a:lstStyle/>
                    <a:p>
                      <a:pPr algn="l"/>
                      <a:r>
                        <a:rPr lang="fr-FR" b="0">
                          <a:effectLst/>
                        </a:rPr>
                        <a:t>0</a:t>
                      </a:r>
                    </a:p>
                  </a:txBody>
                  <a:tcPr marL="0" marR="0" marT="0" marB="0" anchor="ctr"/>
                </a:tc>
                <a:tc>
                  <a:txBody>
                    <a:bodyPr/>
                    <a:lstStyle/>
                    <a:p>
                      <a:pPr algn="l"/>
                      <a:r>
                        <a:rPr lang="fr-FR" b="0">
                          <a:effectLst/>
                        </a:rPr>
                        <a:t>0</a:t>
                      </a:r>
                    </a:p>
                  </a:txBody>
                  <a:tcPr marL="0" marR="0" marT="0" marB="0" anchor="ctr"/>
                </a:tc>
                <a:tc>
                  <a:txBody>
                    <a:bodyPr/>
                    <a:lstStyle/>
                    <a:p>
                      <a:pPr algn="l"/>
                      <a:r>
                        <a:rPr lang="fr-FR" b="0">
                          <a:effectLst/>
                        </a:rPr>
                        <a:t>0</a:t>
                      </a:r>
                    </a:p>
                  </a:txBody>
                  <a:tcPr marL="0" marR="0" marT="0" marB="0" anchor="ctr"/>
                </a:tc>
                <a:extLst>
                  <a:ext uri="{0D108BD9-81ED-4DB2-BD59-A6C34878D82A}">
                    <a16:rowId xmlns:a16="http://schemas.microsoft.com/office/drawing/2014/main" val="3861178990"/>
                  </a:ext>
                </a:extLst>
              </a:tr>
              <a:tr h="370840">
                <a:tc vMerge="1">
                  <a:txBody>
                    <a:bodyPr/>
                    <a:lstStyle/>
                    <a:p>
                      <a:endParaRPr lang="fr-FR"/>
                    </a:p>
                  </a:txBody>
                  <a:tcPr/>
                </a:tc>
                <a:tc gridSpan="2">
                  <a:txBody>
                    <a:bodyPr/>
                    <a:lstStyle/>
                    <a:p>
                      <a:pPr algn="l"/>
                      <a:r>
                        <a:rPr lang="fr-FR" b="0">
                          <a:effectLst/>
                        </a:rPr>
                        <a:t>SD/PD</a:t>
                      </a:r>
                    </a:p>
                  </a:txBody>
                  <a:tcPr marL="0" marR="0" marT="0" marB="0" anchor="ctr"/>
                </a:tc>
                <a:tc hMerge="1">
                  <a:txBody>
                    <a:bodyPr/>
                    <a:lstStyle/>
                    <a:p>
                      <a:endParaRPr lang="fr-FR"/>
                    </a:p>
                  </a:txBody>
                  <a:tcPr/>
                </a:tc>
                <a:tc>
                  <a:txBody>
                    <a:bodyPr/>
                    <a:lstStyle/>
                    <a:p>
                      <a:pPr algn="l"/>
                      <a:r>
                        <a:rPr lang="fr-FR" b="0">
                          <a:effectLst/>
                        </a:rPr>
                        <a:t>1 (33)</a:t>
                      </a:r>
                    </a:p>
                  </a:txBody>
                  <a:tcPr marL="0" marR="0" marT="0" marB="0" anchor="ctr"/>
                </a:tc>
                <a:tc>
                  <a:txBody>
                    <a:bodyPr/>
                    <a:lstStyle/>
                    <a:p>
                      <a:pPr algn="l"/>
                      <a:r>
                        <a:rPr lang="fr-FR" b="0">
                          <a:effectLst/>
                        </a:rPr>
                        <a:t>–</a:t>
                      </a:r>
                    </a:p>
                  </a:txBody>
                  <a:tcPr marL="0" marR="0" marT="0" marB="0" anchor="ctr"/>
                </a:tc>
                <a:tc>
                  <a:txBody>
                    <a:bodyPr/>
                    <a:lstStyle/>
                    <a:p>
                      <a:pPr algn="l"/>
                      <a:r>
                        <a:rPr lang="fr-FR" b="0">
                          <a:effectLst/>
                        </a:rPr>
                        <a:t>1 (100)</a:t>
                      </a:r>
                    </a:p>
                  </a:txBody>
                  <a:tcPr marL="0" marR="0" marT="0" marB="0" anchor="ctr"/>
                </a:tc>
                <a:tc>
                  <a:txBody>
                    <a:bodyPr/>
                    <a:lstStyle/>
                    <a:p>
                      <a:pPr algn="l"/>
                      <a:r>
                        <a:rPr lang="fr-FR" b="0">
                          <a:effectLst/>
                        </a:rPr>
                        <a:t>2 (25)</a:t>
                      </a:r>
                    </a:p>
                  </a:txBody>
                  <a:tcPr marL="0" marR="0" marT="0" marB="0" anchor="ctr"/>
                </a:tc>
                <a:tc>
                  <a:txBody>
                    <a:bodyPr/>
                    <a:lstStyle/>
                    <a:p>
                      <a:pPr algn="l"/>
                      <a:r>
                        <a:rPr lang="fr-FR" b="0">
                          <a:effectLst/>
                        </a:rPr>
                        <a:t>4 (33)</a:t>
                      </a:r>
                    </a:p>
                  </a:txBody>
                  <a:tcPr marL="0" marR="0" marT="0" marB="0" anchor="ctr"/>
                </a:tc>
                <a:extLst>
                  <a:ext uri="{0D108BD9-81ED-4DB2-BD59-A6C34878D82A}">
                    <a16:rowId xmlns:a16="http://schemas.microsoft.com/office/drawing/2014/main" val="430791248"/>
                  </a:ext>
                </a:extLst>
              </a:tr>
              <a:tr h="370840">
                <a:tc vMerge="1">
                  <a:txBody>
                    <a:bodyPr/>
                    <a:lstStyle/>
                    <a:p>
                      <a:endParaRPr lang="fr-FR"/>
                    </a:p>
                  </a:txBody>
                  <a:tcPr/>
                </a:tc>
                <a:tc gridSpan="2">
                  <a:txBody>
                    <a:bodyPr/>
                    <a:lstStyle/>
                    <a:p>
                      <a:pPr algn="l"/>
                      <a:r>
                        <a:rPr lang="fr-FR" b="0">
                          <a:effectLst/>
                        </a:rPr>
                        <a:t>Recurrence after CR</a:t>
                      </a:r>
                    </a:p>
                  </a:txBody>
                  <a:tcPr marL="0" marR="0" marT="0" marB="0" anchor="ctr"/>
                </a:tc>
                <a:tc hMerge="1">
                  <a:txBody>
                    <a:bodyPr/>
                    <a:lstStyle/>
                    <a:p>
                      <a:endParaRPr lang="fr-FR"/>
                    </a:p>
                  </a:txBody>
                  <a:tcPr/>
                </a:tc>
                <a:tc>
                  <a:txBody>
                    <a:bodyPr/>
                    <a:lstStyle/>
                    <a:p>
                      <a:pPr algn="l"/>
                      <a:r>
                        <a:rPr lang="fr-FR" b="0">
                          <a:effectLst/>
                        </a:rPr>
                        <a:t>0</a:t>
                      </a:r>
                    </a:p>
                  </a:txBody>
                  <a:tcPr marL="0" marR="0" marT="0" marB="0" anchor="ctr"/>
                </a:tc>
                <a:tc>
                  <a:txBody>
                    <a:bodyPr/>
                    <a:lstStyle/>
                    <a:p>
                      <a:pPr algn="l"/>
                      <a:r>
                        <a:rPr lang="fr-FR" b="0">
                          <a:effectLst/>
                        </a:rPr>
                        <a:t>–</a:t>
                      </a:r>
                    </a:p>
                  </a:txBody>
                  <a:tcPr marL="0" marR="0" marT="0" marB="0" anchor="ctr"/>
                </a:tc>
                <a:tc>
                  <a:txBody>
                    <a:bodyPr/>
                    <a:lstStyle/>
                    <a:p>
                      <a:pPr algn="l"/>
                      <a:r>
                        <a:rPr lang="fr-FR" b="0">
                          <a:effectLst/>
                        </a:rPr>
                        <a:t>0</a:t>
                      </a:r>
                    </a:p>
                  </a:txBody>
                  <a:tcPr marL="0" marR="0" marT="0" marB="0" anchor="ctr"/>
                </a:tc>
                <a:tc>
                  <a:txBody>
                    <a:bodyPr/>
                    <a:lstStyle/>
                    <a:p>
                      <a:pPr algn="l"/>
                      <a:r>
                        <a:rPr lang="fr-FR" b="0">
                          <a:effectLst/>
                        </a:rPr>
                        <a:t>1 (16)</a:t>
                      </a:r>
                    </a:p>
                  </a:txBody>
                  <a:tcPr marL="0" marR="0" marT="0" marB="0" anchor="ctr"/>
                </a:tc>
                <a:tc>
                  <a:txBody>
                    <a:bodyPr/>
                    <a:lstStyle/>
                    <a:p>
                      <a:pPr algn="l"/>
                      <a:r>
                        <a:rPr lang="fr-FR" b="0" dirty="0">
                          <a:effectLst/>
                        </a:rPr>
                        <a:t>1 (8)</a:t>
                      </a:r>
                    </a:p>
                  </a:txBody>
                  <a:tcPr marL="0" marR="0" marT="0" marB="0" anchor="ctr"/>
                </a:tc>
                <a:extLst>
                  <a:ext uri="{0D108BD9-81ED-4DB2-BD59-A6C34878D82A}">
                    <a16:rowId xmlns:a16="http://schemas.microsoft.com/office/drawing/2014/main" val="3059905304"/>
                  </a:ext>
                </a:extLst>
              </a:tr>
            </a:tbl>
          </a:graphicData>
        </a:graphic>
      </p:graphicFrame>
    </p:spTree>
    <p:extLst>
      <p:ext uri="{BB962C8B-B14F-4D97-AF65-F5344CB8AC3E}">
        <p14:creationId xmlns:p14="http://schemas.microsoft.com/office/powerpoint/2010/main" val="28326094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97F81994-661F-6FFF-B627-399D2792161B}"/>
              </a:ext>
            </a:extLst>
          </p:cNvPr>
          <p:cNvSpPr txBox="1">
            <a:spLocks noChangeArrowheads="1"/>
          </p:cNvSpPr>
          <p:nvPr/>
        </p:nvSpPr>
        <p:spPr bwMode="auto">
          <a:xfrm>
            <a:off x="1848995" y="381641"/>
            <a:ext cx="8494012"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fr-FR" sz="1452" b="1">
                <a:latin typeface="Arial" panose="020B0604020202020204" pitchFamily="34" charset="0"/>
              </a:rPr>
              <a:t>Algorithm for the molecular subtyping of endometrial carcinomas and their corresponding prognosis. </a:t>
            </a:r>
          </a:p>
        </p:txBody>
      </p:sp>
      <p:pic>
        <p:nvPicPr>
          <p:cNvPr id="3074" name="Picture 2">
            <a:extLst>
              <a:ext uri="{FF2B5EF4-FFF2-40B4-BE49-F238E27FC236}">
                <a16:creationId xmlns:a16="http://schemas.microsoft.com/office/drawing/2014/main" id="{70018C42-43D1-ABEB-6F22-F2B1E4E81A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7176" y="6427396"/>
            <a:ext cx="1324939" cy="20882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38BB8A49-B00C-FB91-1C95-27DB6E067C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2412" y="979304"/>
            <a:ext cx="5871497" cy="48936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FBE38295-556C-1645-B565-857B0F8E34B3}"/>
              </a:ext>
            </a:extLst>
          </p:cNvPr>
          <p:cNvSpPr txBox="1">
            <a:spLocks noChangeArrowheads="1"/>
          </p:cNvSpPr>
          <p:nvPr/>
        </p:nvSpPr>
        <p:spPr bwMode="auto">
          <a:xfrm>
            <a:off x="3162412" y="5972308"/>
            <a:ext cx="3918652" cy="3096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fr-FR" sz="1089" b="1">
                <a:latin typeface="Arial" panose="020B0604020202020204" pitchFamily="34" charset="0"/>
              </a:rPr>
              <a:t>MOHAMED AMINE BANI et al. Anticancer Res 2024;44:445-452</a:t>
            </a:r>
          </a:p>
        </p:txBody>
      </p:sp>
      <p:sp>
        <p:nvSpPr>
          <p:cNvPr id="3077" name="Text Box 5">
            <a:extLst>
              <a:ext uri="{FF2B5EF4-FFF2-40B4-BE49-F238E27FC236}">
                <a16:creationId xmlns:a16="http://schemas.microsoft.com/office/drawing/2014/main" id="{72EF38C4-DE04-E79D-29C9-9E816A8CC237}"/>
              </a:ext>
            </a:extLst>
          </p:cNvPr>
          <p:cNvSpPr txBox="1">
            <a:spLocks noChangeArrowheads="1"/>
          </p:cNvSpPr>
          <p:nvPr/>
        </p:nvSpPr>
        <p:spPr bwMode="auto">
          <a:xfrm>
            <a:off x="1621451" y="6613175"/>
            <a:ext cx="4931078"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r>
              <a:rPr lang="en-GB" altLang="fr-FR" sz="907">
                <a:latin typeface="Arial" panose="020B0604020202020204" pitchFamily="34" charset="0"/>
              </a:rPr>
              <a:t>Copyright © 2024 International Institute of Anticancer Research (Dr. George J. Delinasios), All rights reserved.</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E915D829-2344-2254-04B3-9F0C9533C430}"/>
              </a:ext>
            </a:extLst>
          </p:cNvPr>
          <p:cNvSpPr txBox="1">
            <a:spLocks noChangeArrowheads="1"/>
          </p:cNvSpPr>
          <p:nvPr/>
        </p:nvSpPr>
        <p:spPr bwMode="auto">
          <a:xfrm>
            <a:off x="1848994" y="194422"/>
            <a:ext cx="8494012" cy="8194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fr-FR" sz="1452" b="1" dirty="0">
                <a:latin typeface="Arial" panose="020B0604020202020204" pitchFamily="34" charset="0"/>
              </a:rPr>
              <a:t>Algorithm for the selection of young patients with endometrial cancer wishing to preserve fertility according to the molecular subtype. *Stage IA was assessed using MRI and/or US. The absence of myometrial infiltration is mandatory. **The hysteroscopic specimen should allow the adequate pathological, immunohistochemical, and molecular assays. </a:t>
            </a:r>
          </a:p>
        </p:txBody>
      </p:sp>
      <p:pic>
        <p:nvPicPr>
          <p:cNvPr id="3074" name="Picture 2">
            <a:extLst>
              <a:ext uri="{FF2B5EF4-FFF2-40B4-BE49-F238E27FC236}">
                <a16:creationId xmlns:a16="http://schemas.microsoft.com/office/drawing/2014/main" id="{F04BD4AD-BD92-701B-4A73-582585103B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7176" y="6427396"/>
            <a:ext cx="1324939" cy="20882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FA132702-4193-CB50-AF9F-016A9E8C50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8295" y="1078674"/>
            <a:ext cx="7467184" cy="48936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5C91EB5E-E7DD-E811-4631-0A6F7DABFB54}"/>
              </a:ext>
            </a:extLst>
          </p:cNvPr>
          <p:cNvSpPr txBox="1">
            <a:spLocks noChangeArrowheads="1"/>
          </p:cNvSpPr>
          <p:nvPr/>
        </p:nvSpPr>
        <p:spPr bwMode="auto">
          <a:xfrm>
            <a:off x="2364569" y="5972308"/>
            <a:ext cx="3918652" cy="3096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fr-FR" sz="1089" b="1">
                <a:latin typeface="Arial" panose="020B0604020202020204" pitchFamily="34" charset="0"/>
              </a:rPr>
              <a:t>MOHAMED AMINE BANI et al. Anticancer Res 2024;44:445-452</a:t>
            </a:r>
          </a:p>
        </p:txBody>
      </p:sp>
      <p:sp>
        <p:nvSpPr>
          <p:cNvPr id="3077" name="Text Box 5">
            <a:extLst>
              <a:ext uri="{FF2B5EF4-FFF2-40B4-BE49-F238E27FC236}">
                <a16:creationId xmlns:a16="http://schemas.microsoft.com/office/drawing/2014/main" id="{0C8095A0-D83B-E12C-F511-703716F89442}"/>
              </a:ext>
            </a:extLst>
          </p:cNvPr>
          <p:cNvSpPr txBox="1">
            <a:spLocks noChangeArrowheads="1"/>
          </p:cNvSpPr>
          <p:nvPr/>
        </p:nvSpPr>
        <p:spPr bwMode="auto">
          <a:xfrm>
            <a:off x="1621451" y="6613175"/>
            <a:ext cx="4931078"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r>
              <a:rPr lang="en-GB" altLang="fr-FR" sz="907">
                <a:latin typeface="Arial" panose="020B0604020202020204" pitchFamily="34" charset="0"/>
              </a:rPr>
              <a:t>Copyright © 2024 International Institute of Anticancer Research (Dr. George J. Delinasios), All rights reserved.</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4" descr="Une image contenant habits, homme, personne, Entrepreneur&#10;&#10;Description générée automatiquement">
            <a:extLst>
              <a:ext uri="{FF2B5EF4-FFF2-40B4-BE49-F238E27FC236}">
                <a16:creationId xmlns:a16="http://schemas.microsoft.com/office/drawing/2014/main" id="{A976B3F5-2B91-9B18-6BA2-F49689310A58}"/>
              </a:ext>
            </a:extLst>
          </p:cNvPr>
          <p:cNvPicPr>
            <a:picLocks noChangeAspect="1"/>
          </p:cNvPicPr>
          <p:nvPr/>
        </p:nvPicPr>
        <p:blipFill>
          <a:blip r:embed="rId2"/>
          <a:srcRect l="10408" r="3354"/>
          <a:stretch/>
        </p:blipFill>
        <p:spPr>
          <a:xfrm>
            <a:off x="20" y="1282"/>
            <a:ext cx="12191980" cy="6856718"/>
          </a:xfrm>
          <a:prstGeom prst="rect">
            <a:avLst/>
          </a:prstGeom>
        </p:spPr>
      </p:pic>
      <p:sp>
        <p:nvSpPr>
          <p:cNvPr id="2" name="Titre 1">
            <a:extLst>
              <a:ext uri="{FF2B5EF4-FFF2-40B4-BE49-F238E27FC236}">
                <a16:creationId xmlns:a16="http://schemas.microsoft.com/office/drawing/2014/main" id="{BCFC8F6C-ADF7-7944-BA5C-F8AC1E5DE6F6}"/>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B7DD9CAE-0E29-9E44-B323-B18DCAF33EC3}"/>
              </a:ext>
            </a:extLst>
          </p:cNvPr>
          <p:cNvSpPr>
            <a:spLocks noGrp="1"/>
          </p:cNvSpPr>
          <p:nvPr>
            <p:ph idx="1"/>
          </p:nvPr>
        </p:nvSpPr>
        <p:spPr/>
        <p:txBody>
          <a:bodyPr/>
          <a:lstStyle/>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lgn="ctr">
              <a:buNone/>
            </a:pPr>
            <a:r>
              <a:rPr lang="fr-FR" sz="9600" dirty="0" err="1">
                <a:solidFill>
                  <a:srgbClr val="FF0000"/>
                </a:solidFill>
              </a:rPr>
              <a:t>Thank</a:t>
            </a:r>
            <a:r>
              <a:rPr lang="fr-FR" sz="9600" dirty="0">
                <a:solidFill>
                  <a:srgbClr val="FF0000"/>
                </a:solidFill>
              </a:rPr>
              <a:t> </a:t>
            </a:r>
            <a:r>
              <a:rPr lang="fr-FR" sz="9600" dirty="0" err="1">
                <a:solidFill>
                  <a:srgbClr val="FF0000"/>
                </a:solidFill>
              </a:rPr>
              <a:t>you</a:t>
            </a:r>
            <a:endParaRPr lang="fr-FR" sz="9600" dirty="0">
              <a:solidFill>
                <a:srgbClr val="FF0000"/>
              </a:solidFill>
            </a:endParaRPr>
          </a:p>
        </p:txBody>
      </p:sp>
    </p:spTree>
    <p:extLst>
      <p:ext uri="{BB962C8B-B14F-4D97-AF65-F5344CB8AC3E}">
        <p14:creationId xmlns:p14="http://schemas.microsoft.com/office/powerpoint/2010/main" val="2882705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b="1" dirty="0"/>
              <a:t>Frequency of </a:t>
            </a:r>
            <a:r>
              <a:rPr lang="fr-FR" sz="3200" b="1" dirty="0" err="1"/>
              <a:t>Pelvic</a:t>
            </a:r>
            <a:r>
              <a:rPr lang="fr-FR" sz="3200" b="1" dirty="0"/>
              <a:t> and Para-</a:t>
            </a:r>
            <a:r>
              <a:rPr lang="fr-FR" sz="3200" b="1" dirty="0" err="1"/>
              <a:t>Aortic</a:t>
            </a:r>
            <a:r>
              <a:rPr lang="fr-FR" sz="3200" b="1" dirty="0"/>
              <a:t> Nodal </a:t>
            </a:r>
            <a:r>
              <a:rPr lang="fr-FR" sz="3200" b="1" dirty="0" err="1"/>
              <a:t>Disease</a:t>
            </a:r>
            <a:r>
              <a:rPr lang="fr-FR" sz="3200" b="1" dirty="0"/>
              <a:t> </a:t>
            </a:r>
            <a:br>
              <a:rPr lang="fr-FR" sz="4000" dirty="0"/>
            </a:br>
            <a:endParaRPr lang="fr-FR" sz="4000" dirty="0"/>
          </a:p>
        </p:txBody>
      </p:sp>
      <p:sp>
        <p:nvSpPr>
          <p:cNvPr id="9" name="Footer Placeholder 8"/>
          <p:cNvSpPr>
            <a:spLocks noGrp="1"/>
          </p:cNvSpPr>
          <p:nvPr>
            <p:ph type="ftr" sz="quarter" idx="11"/>
          </p:nvPr>
        </p:nvSpPr>
        <p:spPr/>
        <p:txBody>
          <a:bodyPr/>
          <a:lstStyle/>
          <a:p>
            <a:pPr>
              <a:defRPr/>
            </a:pPr>
            <a:r>
              <a:rPr lang="en-US"/>
              <a:t>Modified from Creasman WT et al: Cancer 60:2035, 1987</a:t>
            </a:r>
            <a:endParaRPr lang="fr-FR" dirty="0"/>
          </a:p>
        </p:txBody>
      </p:sp>
      <p:graphicFrame>
        <p:nvGraphicFramePr>
          <p:cNvPr id="6" name="Table 5"/>
          <p:cNvGraphicFramePr>
            <a:graphicFrameLocks noGrp="1"/>
          </p:cNvGraphicFramePr>
          <p:nvPr>
            <p:extLst>
              <p:ext uri="{D42A27DB-BD31-4B8C-83A1-F6EECF244321}">
                <p14:modId xmlns:p14="http://schemas.microsoft.com/office/powerpoint/2010/main" val="1257425690"/>
              </p:ext>
            </p:extLst>
          </p:nvPr>
        </p:nvGraphicFramePr>
        <p:xfrm>
          <a:off x="988726" y="1390884"/>
          <a:ext cx="10214548" cy="4665662"/>
        </p:xfrm>
        <a:graphic>
          <a:graphicData uri="http://schemas.openxmlformats.org/drawingml/2006/table">
            <a:tbl>
              <a:tblPr/>
              <a:tblGrid>
                <a:gridCol w="3874486">
                  <a:extLst>
                    <a:ext uri="{9D8B030D-6E8A-4147-A177-3AD203B41FA5}">
                      <a16:colId xmlns:a16="http://schemas.microsoft.com/office/drawing/2014/main" val="20000"/>
                    </a:ext>
                  </a:extLst>
                </a:gridCol>
                <a:gridCol w="2113354">
                  <a:extLst>
                    <a:ext uri="{9D8B030D-6E8A-4147-A177-3AD203B41FA5}">
                      <a16:colId xmlns:a16="http://schemas.microsoft.com/office/drawing/2014/main" val="20001"/>
                    </a:ext>
                  </a:extLst>
                </a:gridCol>
                <a:gridCol w="2113354">
                  <a:extLst>
                    <a:ext uri="{9D8B030D-6E8A-4147-A177-3AD203B41FA5}">
                      <a16:colId xmlns:a16="http://schemas.microsoft.com/office/drawing/2014/main" val="20002"/>
                    </a:ext>
                  </a:extLst>
                </a:gridCol>
                <a:gridCol w="2113354">
                  <a:extLst>
                    <a:ext uri="{9D8B030D-6E8A-4147-A177-3AD203B41FA5}">
                      <a16:colId xmlns:a16="http://schemas.microsoft.com/office/drawing/2014/main" val="20003"/>
                    </a:ext>
                  </a:extLst>
                </a:gridCol>
              </a:tblGrid>
              <a:tr h="471351">
                <a:tc rowSpan="2">
                  <a:txBody>
                    <a:bodyPr/>
                    <a:lstStyle/>
                    <a:p>
                      <a:pPr algn="ctr" fontAlgn="ctr"/>
                      <a:r>
                        <a:rPr lang="en-US" sz="2400" b="1" i="0" u="none" strike="noStrike" dirty="0">
                          <a:solidFill>
                            <a:srgbClr val="000000"/>
                          </a:solidFill>
                          <a:latin typeface="Calibri"/>
                        </a:rPr>
                        <a:t>Depth of invasion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en-US" sz="2400" b="1" i="0" u="none" strike="noStrike" dirty="0">
                          <a:solidFill>
                            <a:srgbClr val="000000"/>
                          </a:solidFill>
                          <a:latin typeface="Calibri"/>
                        </a:rPr>
                        <a:t>Grade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471351">
                <a:tc vMerge="1">
                  <a:txBody>
                    <a:bodyPr/>
                    <a:lstStyle/>
                    <a:p>
                      <a:endParaRPr lang="fr-FR"/>
                    </a:p>
                  </a:txBody>
                  <a:tcPr/>
                </a:tc>
                <a:tc>
                  <a:txBody>
                    <a:bodyPr/>
                    <a:lstStyle/>
                    <a:p>
                      <a:pPr algn="ctr" fontAlgn="ctr"/>
                      <a:r>
                        <a:rPr lang="en-US" sz="2400" b="1" i="0" u="none" strike="noStrike" dirty="0">
                          <a:solidFill>
                            <a:srgbClr val="000000"/>
                          </a:solidFill>
                          <a:latin typeface="Calibri"/>
                        </a:rPr>
                        <a:t>I (n=180)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1" i="0" u="none" strike="noStrike" dirty="0">
                          <a:solidFill>
                            <a:srgbClr val="000000"/>
                          </a:solidFill>
                          <a:latin typeface="Calibri"/>
                        </a:rPr>
                        <a:t>II (n=288)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1" i="0" u="none" strike="noStrike" dirty="0">
                          <a:solidFill>
                            <a:srgbClr val="000000"/>
                          </a:solidFill>
                          <a:latin typeface="Calibri"/>
                        </a:rPr>
                        <a:t>III (n=153)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30740">
                <a:tc>
                  <a:txBody>
                    <a:bodyPr/>
                    <a:lstStyle/>
                    <a:p>
                      <a:pPr algn="ctr" fontAlgn="ctr"/>
                      <a:r>
                        <a:rPr lang="en-US" sz="2400" b="0" i="0" u="none" strike="noStrike" dirty="0">
                          <a:solidFill>
                            <a:srgbClr val="000000"/>
                          </a:solidFill>
                          <a:latin typeface="Calibri"/>
                        </a:rPr>
                        <a:t>Endometrial only  (n=86)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en-US" sz="2400" b="0" i="0" u="none" strike="noStrike" dirty="0">
                          <a:solidFill>
                            <a:srgbClr val="000000"/>
                          </a:solidFill>
                          <a:latin typeface="Calibri"/>
                        </a:rPr>
                        <a:t>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en-US" sz="2400" b="0" i="0" u="none" strike="noStrike">
                          <a:solidFill>
                            <a:srgbClr val="000000"/>
                          </a:solidFill>
                          <a:latin typeface="Calibri"/>
                        </a:rPr>
                        <a:t>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0" i="0" u="none" strike="noStrike" dirty="0">
                          <a:solidFill>
                            <a:srgbClr val="000000"/>
                          </a:solidFill>
                          <a:latin typeface="Calibri"/>
                        </a:rPr>
                        <a:t>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930740">
                <a:tc>
                  <a:txBody>
                    <a:bodyPr/>
                    <a:lstStyle/>
                    <a:p>
                      <a:pPr algn="ctr" fontAlgn="ctr"/>
                      <a:r>
                        <a:rPr lang="en-US" sz="2400" b="0" i="0" u="none" strike="noStrike">
                          <a:solidFill>
                            <a:srgbClr val="000000"/>
                          </a:solidFill>
                          <a:latin typeface="Calibri"/>
                        </a:rPr>
                        <a:t>Inner one-third (n=281)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0" i="0" u="none" strike="noStrike">
                          <a:solidFill>
                            <a:srgbClr val="000000"/>
                          </a:solidFill>
                          <a:latin typeface="Calibri"/>
                        </a:rPr>
                        <a:t>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0" i="0" u="none" strike="noStrike">
                          <a:solidFill>
                            <a:srgbClr val="000000"/>
                          </a:solidFill>
                          <a:latin typeface="Calibri"/>
                        </a:rPr>
                        <a:t>5%/ 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0" i="0" u="none" strike="noStrike">
                          <a:solidFill>
                            <a:srgbClr val="000000"/>
                          </a:solidFill>
                          <a:latin typeface="Calibri"/>
                        </a:rPr>
                        <a:t>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930740">
                <a:tc>
                  <a:txBody>
                    <a:bodyPr/>
                    <a:lstStyle/>
                    <a:p>
                      <a:pPr algn="ctr" fontAlgn="ctr"/>
                      <a:r>
                        <a:rPr lang="en-US" sz="2400" b="0" i="0" u="none" strike="noStrike" dirty="0">
                          <a:solidFill>
                            <a:srgbClr val="000000"/>
                          </a:solidFill>
                          <a:latin typeface="Calibri"/>
                        </a:rPr>
                        <a:t>Middle one-third (n=115)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0" i="0" u="none" strike="noStrike">
                          <a:solidFill>
                            <a:srgbClr val="000000"/>
                          </a:solidFill>
                          <a:latin typeface="Calibri"/>
                        </a:rPr>
                        <a:t>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0" i="0" u="none" strike="noStrike">
                          <a:solidFill>
                            <a:srgbClr val="000000"/>
                          </a:solidFill>
                          <a:latin typeface="Calibri"/>
                        </a:rPr>
                        <a:t>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0" i="0" u="none" strike="noStrike" dirty="0">
                          <a:solidFill>
                            <a:srgbClr val="000000"/>
                          </a:solidFill>
                          <a:latin typeface="Calibri"/>
                        </a:rPr>
                        <a:t>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930740">
                <a:tc>
                  <a:txBody>
                    <a:bodyPr/>
                    <a:lstStyle/>
                    <a:p>
                      <a:pPr algn="ctr" fontAlgn="ctr"/>
                      <a:r>
                        <a:rPr lang="en-US" sz="2400" b="0" i="0" u="none" strike="noStrike">
                          <a:solidFill>
                            <a:srgbClr val="000000"/>
                          </a:solidFill>
                          <a:latin typeface="Calibri"/>
                        </a:rPr>
                        <a:t>Outer one-third (n=139)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0" i="0" u="none" strike="noStrike">
                          <a:solidFill>
                            <a:srgbClr val="000000"/>
                          </a:solidFill>
                          <a:latin typeface="Calibri"/>
                        </a:rPr>
                        <a:t>11%/6%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0" i="0" u="none" strike="noStrike">
                          <a:solidFill>
                            <a:srgbClr val="000000"/>
                          </a:solidFill>
                          <a:latin typeface="Calibri"/>
                        </a:rPr>
                        <a:t>19%/14%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0" i="0" u="none" strike="noStrike" dirty="0">
                          <a:solidFill>
                            <a:srgbClr val="000000"/>
                          </a:solidFill>
                          <a:latin typeface="Calibri"/>
                        </a:rPr>
                        <a:t>34%/23%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41221460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2|4.7|2.7|2.8"/>
</p:tagLst>
</file>

<file path=ppt/tags/tag10.xml><?xml version="1.0" encoding="utf-8"?>
<p:tagLst xmlns:a="http://schemas.openxmlformats.org/drawingml/2006/main" xmlns:r="http://schemas.openxmlformats.org/officeDocument/2006/relationships" xmlns:p="http://schemas.openxmlformats.org/presentationml/2006/main">
  <p:tag name="TIMING" val="|15.3"/>
</p:tagLst>
</file>

<file path=ppt/tags/tag11.xml><?xml version="1.0" encoding="utf-8"?>
<p:tagLst xmlns:a="http://schemas.openxmlformats.org/drawingml/2006/main" xmlns:r="http://schemas.openxmlformats.org/officeDocument/2006/relationships" xmlns:p="http://schemas.openxmlformats.org/presentationml/2006/main">
  <p:tag name="TIMING" val="|1.9|13.7|4.1|7.2|11.6|7.6"/>
</p:tagLst>
</file>

<file path=ppt/tags/tag2.xml><?xml version="1.0" encoding="utf-8"?>
<p:tagLst xmlns:a="http://schemas.openxmlformats.org/drawingml/2006/main" xmlns:r="http://schemas.openxmlformats.org/officeDocument/2006/relationships" xmlns:p="http://schemas.openxmlformats.org/presentationml/2006/main">
  <p:tag name="TIMING" val="|8.5"/>
</p:tagLst>
</file>

<file path=ppt/tags/tag3.xml><?xml version="1.0" encoding="utf-8"?>
<p:tagLst xmlns:a="http://schemas.openxmlformats.org/drawingml/2006/main" xmlns:r="http://schemas.openxmlformats.org/officeDocument/2006/relationships" xmlns:p="http://schemas.openxmlformats.org/presentationml/2006/main">
  <p:tag name="TIMING" val="|1.4|2.1|8.3|3.7"/>
</p:tagLst>
</file>

<file path=ppt/tags/tag4.xml><?xml version="1.0" encoding="utf-8"?>
<p:tagLst xmlns:a="http://schemas.openxmlformats.org/drawingml/2006/main" xmlns:r="http://schemas.openxmlformats.org/officeDocument/2006/relationships" xmlns:p="http://schemas.openxmlformats.org/presentationml/2006/main">
  <p:tag name="TIMING" val="|1.6|22.8|3.9|4.2"/>
</p:tagLst>
</file>

<file path=ppt/tags/tag5.xml><?xml version="1.0" encoding="utf-8"?>
<p:tagLst xmlns:a="http://schemas.openxmlformats.org/drawingml/2006/main" xmlns:r="http://schemas.openxmlformats.org/officeDocument/2006/relationships" xmlns:p="http://schemas.openxmlformats.org/presentationml/2006/main">
  <p:tag name="TIMING" val="|2.5"/>
</p:tagLst>
</file>

<file path=ppt/tags/tag6.xml><?xml version="1.0" encoding="utf-8"?>
<p:tagLst xmlns:a="http://schemas.openxmlformats.org/drawingml/2006/main" xmlns:r="http://schemas.openxmlformats.org/officeDocument/2006/relationships" xmlns:p="http://schemas.openxmlformats.org/presentationml/2006/main">
  <p:tag name="TIMING" val="|0.7"/>
</p:tagLst>
</file>

<file path=ppt/tags/tag7.xml><?xml version="1.0" encoding="utf-8"?>
<p:tagLst xmlns:a="http://schemas.openxmlformats.org/drawingml/2006/main" xmlns:r="http://schemas.openxmlformats.org/officeDocument/2006/relationships" xmlns:p="http://schemas.openxmlformats.org/presentationml/2006/main">
  <p:tag name="TIMING" val="|11.8|13"/>
</p:tagLst>
</file>

<file path=ppt/tags/tag8.xml><?xml version="1.0" encoding="utf-8"?>
<p:tagLst xmlns:a="http://schemas.openxmlformats.org/drawingml/2006/main" xmlns:r="http://schemas.openxmlformats.org/officeDocument/2006/relationships" xmlns:p="http://schemas.openxmlformats.org/presentationml/2006/main">
  <p:tag name="TIMING" val="|1.2|15.6|7.2|7.3"/>
</p:tagLst>
</file>

<file path=ppt/tags/tag9.xml><?xml version="1.0" encoding="utf-8"?>
<p:tagLst xmlns:a="http://schemas.openxmlformats.org/drawingml/2006/main" xmlns:r="http://schemas.openxmlformats.org/officeDocument/2006/relationships" xmlns:p="http://schemas.openxmlformats.org/presentationml/2006/main">
  <p:tag name="TIMING" val="|7.7|12.4|8.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23159</TotalTime>
  <Words>6437</Words>
  <Application>Microsoft Macintosh PowerPoint</Application>
  <PresentationFormat>Grand écran</PresentationFormat>
  <Paragraphs>890</Paragraphs>
  <Slides>84</Slides>
  <Notes>40</Notes>
  <HiddenSlides>13</HiddenSlides>
  <MMClips>0</MMClips>
  <ScaleCrop>false</ScaleCrop>
  <HeadingPairs>
    <vt:vector size="6" baseType="variant">
      <vt:variant>
        <vt:lpstr>Polices utilisées</vt:lpstr>
      </vt:variant>
      <vt:variant>
        <vt:i4>15</vt:i4>
      </vt:variant>
      <vt:variant>
        <vt:lpstr>Thème</vt:lpstr>
      </vt:variant>
      <vt:variant>
        <vt:i4>1</vt:i4>
      </vt:variant>
      <vt:variant>
        <vt:lpstr>Titres des diapositives</vt:lpstr>
      </vt:variant>
      <vt:variant>
        <vt:i4>84</vt:i4>
      </vt:variant>
    </vt:vector>
  </HeadingPairs>
  <TitlesOfParts>
    <vt:vector size="100" baseType="lpstr">
      <vt:lpstr>Arial</vt:lpstr>
      <vt:lpstr>Calibri</vt:lpstr>
      <vt:lpstr>Calibri Light</vt:lpstr>
      <vt:lpstr>Elsevier Sans</vt:lpstr>
      <vt:lpstr>EURM10</vt:lpstr>
      <vt:lpstr>Georgia-BoldItalic</vt:lpstr>
      <vt:lpstr>Helvetica</vt:lpstr>
      <vt:lpstr>LucidaSans</vt:lpstr>
      <vt:lpstr>MuseoSans</vt:lpstr>
      <vt:lpstr>Noto Sans Korean</vt:lpstr>
      <vt:lpstr>SymbolMT</vt:lpstr>
      <vt:lpstr>Times</vt:lpstr>
      <vt:lpstr>Times New Roman</vt:lpstr>
      <vt:lpstr>URWPalladioL</vt:lpstr>
      <vt:lpstr>Wingdings</vt:lpstr>
      <vt:lpstr>Office Theme</vt:lpstr>
      <vt:lpstr>Fertility Sparing Strategies in Early Endometrial Cancer: How to optimize patient selection</vt:lpstr>
      <vt:lpstr>Disclosures</vt:lpstr>
      <vt:lpstr>Introduction</vt:lpstr>
      <vt:lpstr>  Conservative Treatment: Therapeutic Challenge.   </vt:lpstr>
      <vt:lpstr>Candidates for conservative treatment </vt:lpstr>
      <vt:lpstr>Rationale for conservative treatment</vt:lpstr>
      <vt:lpstr>Rationale behind conservative treatment in Grade 1 Stage 1 patients</vt:lpstr>
      <vt:lpstr>Relationship between Depth of Myometrial Invasion and Recurrence in Patients with Stage I Endometrial Carcinoma</vt:lpstr>
      <vt:lpstr>Frequency of Pelvic and Para-Aortic Nodal Disease  </vt:lpstr>
      <vt:lpstr>Relationship between Depth of Myometrial Invasion and Five-Year Survival Rate (Stage I)</vt:lpstr>
      <vt:lpstr>Patient selection criteria</vt:lpstr>
      <vt:lpstr>Selection criteria</vt:lpstr>
      <vt:lpstr>Selection criteria (2)</vt:lpstr>
      <vt:lpstr>Positive diagnosis: imaging and surgery</vt:lpstr>
      <vt:lpstr>Diagnosis and pre-treatment evaluation: imaging</vt:lpstr>
      <vt:lpstr>Diagnosis and pre-treatment evaluation: biopsy</vt:lpstr>
      <vt:lpstr>Présentation PowerPoint</vt:lpstr>
      <vt:lpstr>Treatment modalities</vt:lpstr>
      <vt:lpstr>Présentation PowerPoint</vt:lpstr>
      <vt:lpstr>Présentation PowerPoint</vt:lpstr>
      <vt:lpstr>Présentation PowerPoint</vt:lpstr>
      <vt:lpstr>Présentation PowerPoint</vt:lpstr>
      <vt:lpstr>Présentation PowerPoint</vt:lpstr>
      <vt:lpstr>Intrauterine levonorgestrel device: GI EAC,AEH</vt:lpstr>
      <vt:lpstr>Recurrence rate</vt:lpstr>
      <vt:lpstr>Recurrence rate</vt:lpstr>
      <vt:lpstr>Présentation PowerPoint</vt:lpstr>
      <vt:lpstr>Recurrence factors</vt:lpstr>
      <vt:lpstr>Recurrence factors</vt:lpstr>
      <vt:lpstr>Park 2012</vt:lpstr>
      <vt:lpstr>Koskas 2012 </vt:lpstr>
      <vt:lpstr>Présentation PowerPoint</vt:lpstr>
      <vt:lpstr>Présentation PowerPoint</vt:lpstr>
      <vt:lpstr>Présentation PowerPoint</vt:lpstr>
      <vt:lpstr>Présentation PowerPoint</vt:lpstr>
      <vt:lpstr>Présentation PowerPoint</vt:lpstr>
      <vt:lpstr>How to select patients with higher response rate / less recurrence risk ??</vt:lpstr>
      <vt:lpstr>Response rates </vt:lpstr>
      <vt:lpstr>What about combined treatment ?</vt:lpstr>
      <vt:lpstr>To date </vt:lpstr>
      <vt:lpstr>Présentation PowerPoint</vt:lpstr>
      <vt:lpstr>However, we have some Pitfalls !!!! </vt:lpstr>
      <vt:lpstr>Pitfalls </vt:lpstr>
      <vt:lpstr>New molecular classification </vt:lpstr>
      <vt:lpstr>Single classifier </vt:lpstr>
      <vt:lpstr>Multiple classifier </vt:lpstr>
      <vt:lpstr>Présentation PowerPoint</vt:lpstr>
      <vt:lpstr>Présentation PowerPoint</vt:lpstr>
      <vt:lpstr>MMR status </vt:lpstr>
      <vt:lpstr>Présentation PowerPoint</vt:lpstr>
      <vt:lpstr>Présentation PowerPoint</vt:lpstr>
      <vt:lpstr>Présentation PowerPoint</vt:lpstr>
      <vt:lpstr>15 over 25</vt:lpstr>
      <vt:lpstr>Présentation PowerPoint</vt:lpstr>
      <vt:lpstr>MMRd</vt:lpstr>
      <vt:lpstr>Présentation PowerPoint</vt:lpstr>
      <vt:lpstr>Présentation PowerPoint</vt:lpstr>
      <vt:lpstr>Présentation PowerPoint</vt:lpstr>
      <vt:lpstr>Molecular characterization of patients with endometrioid endometrial intraepithelial neoplasia (n = 37) and outcome. Puechl, A.M. Cancers 2021, 13, 2847.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The Case of MMR</vt:lpstr>
      <vt:lpstr>need for further investigations</vt:lpstr>
      <vt:lpstr>Clinical practice of molecular classification in conservative treatment </vt:lpstr>
      <vt:lpstr>Role of molecular classification in conservative treatment for endometrial cancer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Malak Moubarak</dc:creator>
  <cp:lastModifiedBy>david atallah</cp:lastModifiedBy>
  <cp:revision>43</cp:revision>
  <dcterms:created xsi:type="dcterms:W3CDTF">2021-07-03T09:16:21Z</dcterms:created>
  <dcterms:modified xsi:type="dcterms:W3CDTF">2024-11-28T08:24:37Z</dcterms:modified>
</cp:coreProperties>
</file>